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2" r:id="rId1"/>
    <p:sldMasterId id="2147483681" r:id="rId2"/>
    <p:sldMasterId id="2147483686" r:id="rId3"/>
  </p:sldMasterIdLst>
  <p:notesMasterIdLst>
    <p:notesMasterId r:id="rId89"/>
  </p:notesMasterIdLst>
  <p:handoutMasterIdLst>
    <p:handoutMasterId r:id="rId90"/>
  </p:handoutMasterIdLst>
  <p:sldIdLst>
    <p:sldId id="268" r:id="rId4"/>
    <p:sldId id="283" r:id="rId5"/>
    <p:sldId id="284" r:id="rId6"/>
    <p:sldId id="293" r:id="rId7"/>
    <p:sldId id="270" r:id="rId8"/>
    <p:sldId id="271" r:id="rId9"/>
    <p:sldId id="272" r:id="rId10"/>
    <p:sldId id="273" r:id="rId11"/>
    <p:sldId id="274" r:id="rId12"/>
    <p:sldId id="303" r:id="rId13"/>
    <p:sldId id="301" r:id="rId14"/>
    <p:sldId id="462" r:id="rId15"/>
    <p:sldId id="463" r:id="rId16"/>
    <p:sldId id="294" r:id="rId17"/>
    <p:sldId id="428" r:id="rId18"/>
    <p:sldId id="432" r:id="rId19"/>
    <p:sldId id="406" r:id="rId20"/>
    <p:sldId id="407" r:id="rId21"/>
    <p:sldId id="408" r:id="rId22"/>
    <p:sldId id="409" r:id="rId23"/>
    <p:sldId id="469" r:id="rId24"/>
    <p:sldId id="470" r:id="rId25"/>
    <p:sldId id="497" r:id="rId26"/>
    <p:sldId id="417" r:id="rId27"/>
    <p:sldId id="418" r:id="rId28"/>
    <p:sldId id="471" r:id="rId29"/>
    <p:sldId id="425" r:id="rId30"/>
    <p:sldId id="513" r:id="rId31"/>
    <p:sldId id="498" r:id="rId32"/>
    <p:sldId id="499" r:id="rId33"/>
    <p:sldId id="500" r:id="rId34"/>
    <p:sldId id="501" r:id="rId35"/>
    <p:sldId id="502" r:id="rId36"/>
    <p:sldId id="503" r:id="rId37"/>
    <p:sldId id="504" r:id="rId38"/>
    <p:sldId id="505" r:id="rId39"/>
    <p:sldId id="506" r:id="rId40"/>
    <p:sldId id="507" r:id="rId41"/>
    <p:sldId id="508" r:id="rId42"/>
    <p:sldId id="509" r:id="rId43"/>
    <p:sldId id="510" r:id="rId44"/>
    <p:sldId id="511" r:id="rId45"/>
    <p:sldId id="473" r:id="rId46"/>
    <p:sldId id="474" r:id="rId47"/>
    <p:sldId id="475" r:id="rId48"/>
    <p:sldId id="476" r:id="rId49"/>
    <p:sldId id="477" r:id="rId50"/>
    <p:sldId id="478" r:id="rId51"/>
    <p:sldId id="479" r:id="rId52"/>
    <p:sldId id="480" r:id="rId53"/>
    <p:sldId id="481" r:id="rId54"/>
    <p:sldId id="482" r:id="rId55"/>
    <p:sldId id="483" r:id="rId56"/>
    <p:sldId id="484" r:id="rId57"/>
    <p:sldId id="485" r:id="rId58"/>
    <p:sldId id="486" r:id="rId59"/>
    <p:sldId id="487" r:id="rId60"/>
    <p:sldId id="488" r:id="rId61"/>
    <p:sldId id="443" r:id="rId62"/>
    <p:sldId id="452" r:id="rId63"/>
    <p:sldId id="453" r:id="rId64"/>
    <p:sldId id="455" r:id="rId65"/>
    <p:sldId id="457" r:id="rId66"/>
    <p:sldId id="454" r:id="rId67"/>
    <p:sldId id="456" r:id="rId68"/>
    <p:sldId id="512" r:id="rId69"/>
    <p:sldId id="402" r:id="rId70"/>
    <p:sldId id="403" r:id="rId71"/>
    <p:sldId id="458" r:id="rId72"/>
    <p:sldId id="459" r:id="rId73"/>
    <p:sldId id="489" r:id="rId74"/>
    <p:sldId id="490" r:id="rId75"/>
    <p:sldId id="491" r:id="rId76"/>
    <p:sldId id="492" r:id="rId77"/>
    <p:sldId id="493" r:id="rId78"/>
    <p:sldId id="494" r:id="rId79"/>
    <p:sldId id="495" r:id="rId80"/>
    <p:sldId id="496" r:id="rId81"/>
    <p:sldId id="299" r:id="rId82"/>
    <p:sldId id="464" r:id="rId83"/>
    <p:sldId id="465" r:id="rId84"/>
    <p:sldId id="466" r:id="rId85"/>
    <p:sldId id="467" r:id="rId86"/>
    <p:sldId id="468" r:id="rId87"/>
    <p:sldId id="300" r:id="rId88"/>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17366A"/>
    <a:srgbClr val="F8F8F8"/>
    <a:srgbClr val="3D5681"/>
    <a:srgbClr val="2B477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2" autoAdjust="0"/>
    <p:restoredTop sz="98837" autoAdjust="0"/>
  </p:normalViewPr>
  <p:slideViewPr>
    <p:cSldViewPr snapToObjects="1">
      <p:cViewPr>
        <p:scale>
          <a:sx n="50" d="100"/>
          <a:sy n="50" d="100"/>
        </p:scale>
        <p:origin x="-730" y="-67"/>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3384"/>
    </p:cViewPr>
  </p:sorterViewPr>
  <p:notesViewPr>
    <p:cSldViewPr snapToObjects="1">
      <p:cViewPr varScale="1">
        <p:scale>
          <a:sx n="95" d="100"/>
          <a:sy n="95" d="100"/>
        </p:scale>
        <p:origin x="-4050" y="-114"/>
      </p:cViewPr>
      <p:guideLst>
        <p:guide orient="horz" pos="3127"/>
        <p:guide pos="2141"/>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handoutMaster" Target="handoutMasters/handoutMaster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8C129881-1A8F-432C-9463-1F611EBEB9B9}" type="datetimeFigureOut">
              <a:rPr lang="en-GB" smtClean="0"/>
              <a:pPr/>
              <a:t>02/07/2019</a:t>
            </a:fld>
            <a:endParaRPr lang="en-GB"/>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756E6CB2-E9B4-4248-BF37-AA8C134F8F45}" type="slidenum">
              <a:rPr lang="en-GB" smtClean="0"/>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EA228AF4-2B07-40B9-BA0C-62D1A945438A}" type="datetimeFigureOut">
              <a:rPr lang="en-GB" smtClean="0"/>
              <a:pPr/>
              <a:t>02/07/2019</a:t>
            </a:fld>
            <a:endParaRPr lang="en-GB"/>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1918E426-C9CB-42C7-A596-B5BD05DAD362}" type="slidenum">
              <a:rPr lang="en-GB" smtClean="0"/>
              <a:pPr/>
              <a:t>‹#›</a:t>
            </a:fld>
            <a:endParaRPr lang="en-GB"/>
          </a:p>
        </p:txBody>
      </p:sp>
    </p:spTree>
    <p:extLst>
      <p:ext uri="{BB962C8B-B14F-4D97-AF65-F5344CB8AC3E}">
        <p14:creationId xmlns:p14="http://schemas.microsoft.com/office/powerpoint/2010/main" xmlns="" val="103897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telemw2.enwl.intra/opv2/public/index.php?controller=login"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Add banner of average</a:t>
            </a:r>
            <a:r>
              <a:rPr lang="en-GB" baseline="0" dirty="0" smtClean="0"/>
              <a:t> price in average bill and reliability stat</a:t>
            </a:r>
            <a:endParaRPr lang="en-GB" dirty="0"/>
          </a:p>
        </p:txBody>
      </p:sp>
      <p:sp>
        <p:nvSpPr>
          <p:cNvPr id="4" name="Slide Number Placeholder 3"/>
          <p:cNvSpPr>
            <a:spLocks noGrp="1"/>
          </p:cNvSpPr>
          <p:nvPr>
            <p:ph type="sldNum" sz="quarter" idx="10"/>
          </p:nvPr>
        </p:nvSpPr>
        <p:spPr/>
        <p:txBody>
          <a:bodyPr/>
          <a:lstStyle/>
          <a:p>
            <a:fld id="{1918E426-C9CB-42C7-A596-B5BD05DAD362}" type="slidenum">
              <a:rPr lang="en-GB" smtClean="0"/>
              <a:pPr/>
              <a:t>7</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026"/>
          <p:cNvSpPr>
            <a:spLocks noGrp="1" noRot="1" noChangeAspect="1" noChangeArrowheads="1" noTextEdit="1"/>
          </p:cNvSpPr>
          <p:nvPr>
            <p:ph type="sldImg"/>
          </p:nvPr>
        </p:nvSpPr>
        <p:spPr>
          <a:xfrm>
            <a:off x="98425" y="762000"/>
            <a:ext cx="6637338" cy="3733800"/>
          </a:xfrm>
          <a:ln/>
        </p:spPr>
      </p:sp>
      <p:sp>
        <p:nvSpPr>
          <p:cNvPr id="76803" name="Rectangle 1027"/>
          <p:cNvSpPr>
            <a:spLocks noGrp="1" noChangeArrowheads="1"/>
          </p:cNvSpPr>
          <p:nvPr>
            <p:ph type="body" idx="1"/>
          </p:nvPr>
        </p:nvSpPr>
        <p:spPr>
          <a:xfrm>
            <a:off x="932031" y="4724401"/>
            <a:ext cx="4970830" cy="4495800"/>
          </a:xfrm>
          <a:noFill/>
          <a:ln/>
        </p:spPr>
        <p:txBody>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026"/>
          <p:cNvSpPr>
            <a:spLocks noGrp="1" noRot="1" noChangeAspect="1" noChangeArrowheads="1" noTextEdit="1"/>
          </p:cNvSpPr>
          <p:nvPr>
            <p:ph type="sldImg"/>
          </p:nvPr>
        </p:nvSpPr>
        <p:spPr>
          <a:xfrm>
            <a:off x="98425" y="762000"/>
            <a:ext cx="6637338" cy="3733800"/>
          </a:xfrm>
          <a:ln/>
        </p:spPr>
      </p:sp>
      <p:sp>
        <p:nvSpPr>
          <p:cNvPr id="77827" name="Rectangle 1027"/>
          <p:cNvSpPr>
            <a:spLocks noGrp="1" noChangeArrowheads="1"/>
          </p:cNvSpPr>
          <p:nvPr>
            <p:ph type="body" idx="1"/>
          </p:nvPr>
        </p:nvSpPr>
        <p:spPr>
          <a:xfrm>
            <a:off x="932031" y="4724401"/>
            <a:ext cx="4970830" cy="4495800"/>
          </a:xfrm>
          <a:noFill/>
          <a:ln/>
        </p:spPr>
        <p:txBody>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26"/>
          <p:cNvSpPr>
            <a:spLocks noGrp="1" noRot="1" noChangeAspect="1" noChangeArrowheads="1" noTextEdit="1"/>
          </p:cNvSpPr>
          <p:nvPr>
            <p:ph type="sldImg"/>
          </p:nvPr>
        </p:nvSpPr>
        <p:spPr>
          <a:xfrm>
            <a:off x="98425" y="762000"/>
            <a:ext cx="6637338" cy="3733800"/>
          </a:xfrm>
          <a:ln/>
        </p:spPr>
      </p:sp>
      <p:sp>
        <p:nvSpPr>
          <p:cNvPr id="78851" name="Rectangle 1027"/>
          <p:cNvSpPr>
            <a:spLocks noGrp="1" noChangeArrowheads="1"/>
          </p:cNvSpPr>
          <p:nvPr>
            <p:ph type="body" idx="1"/>
          </p:nvPr>
        </p:nvSpPr>
        <p:spPr>
          <a:xfrm>
            <a:off x="932031" y="4724401"/>
            <a:ext cx="4970830" cy="4495800"/>
          </a:xfrm>
          <a:noFill/>
          <a:ln/>
        </p:spPr>
        <p:txBody>
          <a:bodyP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xfrm>
            <a:off x="98425" y="762000"/>
            <a:ext cx="6637338" cy="3733800"/>
          </a:xfrm>
          <a:ln/>
        </p:spPr>
      </p:sp>
      <p:sp>
        <p:nvSpPr>
          <p:cNvPr id="86019" name="Rectangle 3"/>
          <p:cNvSpPr>
            <a:spLocks noGrp="1" noChangeArrowheads="1"/>
          </p:cNvSpPr>
          <p:nvPr>
            <p:ph type="body" idx="1"/>
          </p:nvPr>
        </p:nvSpPr>
        <p:spPr>
          <a:xfrm>
            <a:off x="932031" y="4724401"/>
            <a:ext cx="4970830" cy="4495800"/>
          </a:xfrm>
          <a:noFill/>
          <a:ln/>
        </p:spPr>
        <p:txBody>
          <a:bodyPr/>
          <a:lstStyle/>
          <a:p>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xfrm>
            <a:off x="98425" y="762000"/>
            <a:ext cx="6637338" cy="3733800"/>
          </a:xfrm>
          <a:ln/>
        </p:spPr>
      </p:sp>
      <p:sp>
        <p:nvSpPr>
          <p:cNvPr id="87043" name="Rectangle 3"/>
          <p:cNvSpPr>
            <a:spLocks noGrp="1" noChangeArrowheads="1"/>
          </p:cNvSpPr>
          <p:nvPr>
            <p:ph type="body" idx="1"/>
          </p:nvPr>
        </p:nvSpPr>
        <p:spPr>
          <a:xfrm>
            <a:off x="932031" y="4724401"/>
            <a:ext cx="4970830" cy="4495800"/>
          </a:xfrm>
          <a:noFill/>
          <a:ln/>
        </p:spPr>
        <p:txBody>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xfrm>
            <a:off x="98425" y="762000"/>
            <a:ext cx="6637338" cy="3733800"/>
          </a:xfrm>
          <a:ln/>
        </p:spPr>
      </p:sp>
      <p:sp>
        <p:nvSpPr>
          <p:cNvPr id="88067" name="Rectangle 3"/>
          <p:cNvSpPr>
            <a:spLocks noGrp="1" noChangeArrowheads="1"/>
          </p:cNvSpPr>
          <p:nvPr>
            <p:ph type="body" idx="1"/>
          </p:nvPr>
        </p:nvSpPr>
        <p:spPr>
          <a:xfrm>
            <a:off x="932031" y="4724401"/>
            <a:ext cx="4970830" cy="4495800"/>
          </a:xfrm>
          <a:noFill/>
          <a:ln/>
        </p:spPr>
        <p:txBody>
          <a:bodyP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026"/>
          <p:cNvSpPr>
            <a:spLocks noGrp="1" noRot="1" noChangeAspect="1" noChangeArrowheads="1" noTextEdit="1"/>
          </p:cNvSpPr>
          <p:nvPr>
            <p:ph type="sldImg"/>
          </p:nvPr>
        </p:nvSpPr>
        <p:spPr>
          <a:xfrm>
            <a:off x="98425" y="762000"/>
            <a:ext cx="6637338" cy="3733800"/>
          </a:xfrm>
          <a:ln/>
        </p:spPr>
      </p:sp>
      <p:sp>
        <p:nvSpPr>
          <p:cNvPr id="92163" name="Rectangle 1027"/>
          <p:cNvSpPr>
            <a:spLocks noGrp="1" noChangeArrowheads="1"/>
          </p:cNvSpPr>
          <p:nvPr>
            <p:ph type="body" idx="1"/>
          </p:nvPr>
        </p:nvSpPr>
        <p:spPr>
          <a:xfrm>
            <a:off x="932031" y="4724401"/>
            <a:ext cx="4970830" cy="4495800"/>
          </a:xfrm>
          <a:noFill/>
          <a:ln/>
        </p:spPr>
        <p:txBody>
          <a:bodyPr/>
          <a:lstStyle/>
          <a:p>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u="sng" kern="1200" smtClean="0">
                <a:solidFill>
                  <a:schemeClr val="tx1"/>
                </a:solidFill>
                <a:latin typeface="+mn-lt"/>
                <a:ea typeface="+mn-ea"/>
                <a:cs typeface="+mn-cs"/>
                <a:hlinkClick r:id="rId3"/>
              </a:rPr>
              <a:t>https://telemw2.enwl.intra/opv2/public/index.php?controller=login</a:t>
            </a:r>
            <a:endParaRPr lang="en-GB" sz="1200" kern="1200" smtClean="0">
              <a:solidFill>
                <a:schemeClr val="tx1"/>
              </a:solidFill>
              <a:latin typeface="+mn-lt"/>
              <a:ea typeface="+mn-ea"/>
              <a:cs typeface="+mn-cs"/>
            </a:endParaRPr>
          </a:p>
          <a:p>
            <a:endParaRPr lang="en-GB"/>
          </a:p>
        </p:txBody>
      </p:sp>
      <p:sp>
        <p:nvSpPr>
          <p:cNvPr id="4" name="Slide Number Placeholder 3"/>
          <p:cNvSpPr>
            <a:spLocks noGrp="1"/>
          </p:cNvSpPr>
          <p:nvPr>
            <p:ph type="sldNum" sz="quarter" idx="10"/>
          </p:nvPr>
        </p:nvSpPr>
        <p:spPr/>
        <p:txBody>
          <a:bodyPr/>
          <a:lstStyle/>
          <a:p>
            <a:fld id="{1918E426-C9CB-42C7-A596-B5BD05DAD362}" type="slidenum">
              <a:rPr lang="en-GB" smtClean="0"/>
              <a:pPr/>
              <a:t>28</a:t>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smtClean="0">
                <a:solidFill>
                  <a:schemeClr val="tx1"/>
                </a:solidFill>
                <a:latin typeface="+mn-lt"/>
                <a:ea typeface="+mn-ea"/>
                <a:cs typeface="+mn-cs"/>
              </a:rPr>
              <a:t>Customer electricity needs are set to change, for instance the recently announced National Air Quality Plan’s stating the government’s aim for all new sales of conventional petrol and diesel cars and vans to end by 2040.</a:t>
            </a:r>
          </a:p>
          <a:p>
            <a:r>
              <a:rPr lang="en-GB" sz="1200" kern="1200" dirty="0" smtClean="0">
                <a:solidFill>
                  <a:schemeClr val="tx1"/>
                </a:solidFill>
                <a:latin typeface="+mn-lt"/>
                <a:ea typeface="+mn-ea"/>
                <a:cs typeface="+mn-cs"/>
              </a:rPr>
              <a:t>To support this rapid uptake in LCTs using our traditional approach would require expensive and carbon intensive network reinforcement, this cost would in turn be passed on to customers, having negative impact on their energy bills.</a:t>
            </a:r>
          </a:p>
          <a:p>
            <a:endParaRPr lang="en-GB" dirty="0"/>
          </a:p>
        </p:txBody>
      </p:sp>
      <p:sp>
        <p:nvSpPr>
          <p:cNvPr id="4" name="Slide Number Placeholder 3"/>
          <p:cNvSpPr>
            <a:spLocks noGrp="1"/>
          </p:cNvSpPr>
          <p:nvPr>
            <p:ph type="sldNum" sz="quarter" idx="10"/>
          </p:nvPr>
        </p:nvSpPr>
        <p:spPr/>
        <p:txBody>
          <a:bodyPr/>
          <a:lstStyle/>
          <a:p>
            <a:fld id="{1918E426-C9CB-42C7-A596-B5BD05DAD362}" type="slidenum">
              <a:rPr lang="en-GB" smtClean="0"/>
              <a:pPr/>
              <a:t>30</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2E3B3D98-2D42-4348-BD3E-18160C8DE99D}" type="slidenum">
              <a:rPr lang="en-GB" smtClean="0"/>
              <a:pPr/>
              <a:t>32</a:t>
            </a:fld>
            <a:endParaRPr lang="en-GB"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GB</a:t>
            </a:r>
            <a:r>
              <a:rPr lang="en-GB" baseline="0" dirty="0" smtClean="0"/>
              <a:t> diagram and all numbers on RHS are GB, £1.8bn is ENWL. Link to Well Justified Business – our submission plan.</a:t>
            </a:r>
            <a:endParaRPr lang="en-GB" dirty="0"/>
          </a:p>
        </p:txBody>
      </p:sp>
      <p:sp>
        <p:nvSpPr>
          <p:cNvPr id="4" name="Slide Number Placeholder 3"/>
          <p:cNvSpPr>
            <a:spLocks noGrp="1"/>
          </p:cNvSpPr>
          <p:nvPr>
            <p:ph type="sldNum" sz="quarter" idx="10"/>
          </p:nvPr>
        </p:nvSpPr>
        <p:spPr/>
        <p:txBody>
          <a:bodyPr/>
          <a:lstStyle/>
          <a:p>
            <a:fld id="{1918E426-C9CB-42C7-A596-B5BD05DAD362}" type="slidenum">
              <a:rPr lang="en-GB" smtClean="0"/>
              <a:pPr/>
              <a:t>8</a:t>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dirty="0" smtClean="0"/>
              <a:t>Forecast underlying demand based on 35 customer archetypes, matched to substation by postcode sector and LSOA, based on models developed in previous work by Element Energy for the Energy Saving Trust, the Department of Energy and Climate Change, the Committee on Climate Change and the Energy Technologies Institute.</a:t>
            </a:r>
          </a:p>
          <a:p>
            <a:endParaRPr lang="en-GB" sz="1200" dirty="0" smtClean="0"/>
          </a:p>
          <a:p>
            <a:r>
              <a:rPr lang="en-GB" sz="1200" dirty="0" smtClean="0"/>
              <a:t>In addition to the projection of domestic and I&amp;C demand, the model addresses the uptake of various technologies:</a:t>
            </a:r>
          </a:p>
          <a:p>
            <a:endParaRPr lang="en-GB" sz="1200" dirty="0" smtClean="0"/>
          </a:p>
          <a:p>
            <a:endParaRPr lang="en-GB" sz="1200" dirty="0" smtClean="0"/>
          </a:p>
          <a:p>
            <a:r>
              <a:rPr lang="en-GB" sz="1200" dirty="0" smtClean="0"/>
              <a:t>Pre-defined uptake scenarios in the model are based on published forecasts and Element Energy’s models of the uptake of new technologies under current policy assumptions (and variations where applicable).</a:t>
            </a:r>
          </a:p>
          <a:p>
            <a:endParaRPr lang="en-GB" sz="1200" dirty="0" smtClean="0"/>
          </a:p>
          <a:p>
            <a:r>
              <a:rPr lang="en-GB" sz="1200" dirty="0" smtClean="0"/>
              <a:t> Additional scenarios based on the DECC/Transform and NG FES forecasts for technology uptake have also been included.</a:t>
            </a:r>
          </a:p>
          <a:p>
            <a:endParaRPr lang="en-GB" sz="1200" dirty="0" smtClean="0"/>
          </a:p>
          <a:p>
            <a:endParaRPr lang="en-GB" dirty="0"/>
          </a:p>
        </p:txBody>
      </p:sp>
      <p:sp>
        <p:nvSpPr>
          <p:cNvPr id="4" name="Slide Number Placeholder 3"/>
          <p:cNvSpPr>
            <a:spLocks noGrp="1"/>
          </p:cNvSpPr>
          <p:nvPr>
            <p:ph type="sldNum" sz="quarter" idx="10"/>
          </p:nvPr>
        </p:nvSpPr>
        <p:spPr/>
        <p:txBody>
          <a:bodyPr/>
          <a:lstStyle/>
          <a:p>
            <a:fld id="{1918E426-C9CB-42C7-A596-B5BD05DAD362}" type="slidenum">
              <a:rPr lang="en-GB" smtClean="0"/>
              <a:pPr/>
              <a:t>34</a:t>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A potential solution</a:t>
            </a:r>
            <a:r>
              <a:rPr lang="en-GB" baseline="0" dirty="0" smtClean="0"/>
              <a:t> to convention reinforcement is to utilise flexible services. </a:t>
            </a:r>
          </a:p>
          <a:p>
            <a:endParaRPr lang="en-GB" baseline="0" dirty="0" smtClean="0"/>
          </a:p>
          <a:p>
            <a:r>
              <a:rPr lang="en-GB" baseline="0" dirty="0" smtClean="0"/>
              <a:t>ENWL have recently conducted an exercise to gauge the market within out licence area for flexible service provision where further reinforcement requirements have been identified.</a:t>
            </a:r>
            <a:endParaRPr lang="en-GB" dirty="0"/>
          </a:p>
        </p:txBody>
      </p:sp>
      <p:sp>
        <p:nvSpPr>
          <p:cNvPr id="4" name="Slide Number Placeholder 3"/>
          <p:cNvSpPr>
            <a:spLocks noGrp="1"/>
          </p:cNvSpPr>
          <p:nvPr>
            <p:ph type="sldNum" sz="quarter" idx="10"/>
          </p:nvPr>
        </p:nvSpPr>
        <p:spPr/>
        <p:txBody>
          <a:bodyPr/>
          <a:lstStyle/>
          <a:p>
            <a:fld id="{1918E426-C9CB-42C7-A596-B5BD05DAD362}" type="slidenum">
              <a:rPr lang="en-GB" smtClean="0"/>
              <a:pPr/>
              <a:t>37</a:t>
            </a:fld>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Community</a:t>
            </a:r>
            <a:r>
              <a:rPr lang="en-GB" baseline="0" dirty="0" smtClean="0"/>
              <a:t> energy groups could offer solutions to these constraints where they are able to aggregate customer supply flexibility within their community.</a:t>
            </a:r>
            <a:endParaRPr lang="en-GB" dirty="0"/>
          </a:p>
        </p:txBody>
      </p:sp>
      <p:sp>
        <p:nvSpPr>
          <p:cNvPr id="4" name="Slide Number Placeholder 3"/>
          <p:cNvSpPr>
            <a:spLocks noGrp="1"/>
          </p:cNvSpPr>
          <p:nvPr>
            <p:ph type="sldNum" sz="quarter" idx="10"/>
          </p:nvPr>
        </p:nvSpPr>
        <p:spPr/>
        <p:txBody>
          <a:bodyPr/>
          <a:lstStyle/>
          <a:p>
            <a:fld id="{1918E426-C9CB-42C7-A596-B5BD05DAD362}" type="slidenum">
              <a:rPr lang="en-GB" smtClean="0"/>
              <a:pPr/>
              <a:t>40</a:t>
            </a:fld>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1918E426-C9CB-42C7-A596-B5BD05DAD362}" type="slidenum">
              <a:rPr lang="en-GB" smtClean="0"/>
              <a:pPr/>
              <a:t>46</a:t>
            </a:fld>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Small</a:t>
            </a:r>
            <a:r>
              <a:rPr lang="en-GB" baseline="0" dirty="0" smtClean="0"/>
              <a:t> scale is the G83 notifications</a:t>
            </a:r>
          </a:p>
          <a:p>
            <a:r>
              <a:rPr lang="en-GB" baseline="0" dirty="0" smtClean="0"/>
              <a:t>Up to 200kW is G59 – was introduced so we had a simpler form for LV connections – import export – more through existing supply than a new connection.</a:t>
            </a:r>
          </a:p>
          <a:p>
            <a:r>
              <a:rPr lang="en-GB" baseline="0" dirty="0" smtClean="0"/>
              <a:t>Connections  form over 200kW, similar to ENA form – asks for things like power station active import export / reactive power leading, lagging / fault current contribution.</a:t>
            </a:r>
            <a:endParaRPr lang="en-GB" dirty="0"/>
          </a:p>
        </p:txBody>
      </p:sp>
      <p:sp>
        <p:nvSpPr>
          <p:cNvPr id="4" name="Slide Number Placeholder 3"/>
          <p:cNvSpPr>
            <a:spLocks noGrp="1"/>
          </p:cNvSpPr>
          <p:nvPr>
            <p:ph type="sldNum" sz="quarter" idx="10"/>
          </p:nvPr>
        </p:nvSpPr>
        <p:spPr/>
        <p:txBody>
          <a:bodyPr/>
          <a:lstStyle/>
          <a:p>
            <a:fld id="{1918E426-C9CB-42C7-A596-B5BD05DAD362}" type="slidenum">
              <a:rPr lang="en-GB" smtClean="0"/>
              <a:pPr/>
              <a:t>47</a:t>
            </a:fld>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1918E426-C9CB-42C7-A596-B5BD05DAD362}" type="slidenum">
              <a:rPr lang="en-GB" smtClean="0"/>
              <a:pPr/>
              <a:t>48</a:t>
            </a:fld>
            <a:endParaRPr lang="en-GB"/>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These additional points of information are very useful when helping us provide a good level of service to yourselves.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Help us to help you. </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Together</a:t>
            </a:r>
            <a:r>
              <a:rPr lang="en-GB" baseline="0" dirty="0" smtClean="0"/>
              <a:t> we can save each other time and money.</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Talk through G100 power station capacity. </a:t>
            </a:r>
            <a:endParaRPr lang="en-GB" dirty="0" smtClean="0"/>
          </a:p>
          <a:p>
            <a:endParaRPr lang="en-GB" dirty="0"/>
          </a:p>
        </p:txBody>
      </p:sp>
      <p:sp>
        <p:nvSpPr>
          <p:cNvPr id="4" name="Slide Number Placeholder 3"/>
          <p:cNvSpPr>
            <a:spLocks noGrp="1"/>
          </p:cNvSpPr>
          <p:nvPr>
            <p:ph type="sldNum" sz="quarter" idx="10"/>
          </p:nvPr>
        </p:nvSpPr>
        <p:spPr/>
        <p:txBody>
          <a:bodyPr/>
          <a:lstStyle/>
          <a:p>
            <a:fld id="{1918E426-C9CB-42C7-A596-B5BD05DAD362}" type="slidenum">
              <a:rPr lang="en-GB" smtClean="0"/>
              <a:pPr/>
              <a:t>49</a:t>
            </a:fld>
            <a:endParaRPr lang="en-GB"/>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1918E426-C9CB-42C7-A596-B5BD05DAD362}" type="slidenum">
              <a:rPr lang="en-GB" smtClean="0"/>
              <a:pPr/>
              <a:t>51</a:t>
            </a:fld>
            <a:endParaRPr lang="en-GB"/>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Another role we play in community</a:t>
            </a:r>
            <a:r>
              <a:rPr lang="en-GB" baseline="0" dirty="0" smtClean="0"/>
              <a:t> and local energy is responding to connections requests and this is done by our energy solutions business.</a:t>
            </a:r>
          </a:p>
          <a:p>
            <a:endParaRPr lang="en-GB" baseline="0" dirty="0" smtClean="0"/>
          </a:p>
          <a:p>
            <a:r>
              <a:rPr lang="en-GB" baseline="0" dirty="0" smtClean="0"/>
              <a:t>My colleague Tracey Taylor is here is you have any technical questions or enquiries.  </a:t>
            </a:r>
          </a:p>
          <a:p>
            <a:endParaRPr lang="en-GB" baseline="0" dirty="0" smtClean="0"/>
          </a:p>
          <a:p>
            <a:r>
              <a:rPr lang="en-GB" baseline="0" dirty="0" smtClean="0"/>
              <a:t>DG workshop tomorrow at Hartington Road in Preston – check numbers with Rebecca.</a:t>
            </a:r>
            <a:endParaRPr lang="en-GB" dirty="0"/>
          </a:p>
        </p:txBody>
      </p:sp>
      <p:sp>
        <p:nvSpPr>
          <p:cNvPr id="4" name="Slide Number Placeholder 3"/>
          <p:cNvSpPr>
            <a:spLocks noGrp="1"/>
          </p:cNvSpPr>
          <p:nvPr>
            <p:ph type="sldNum" sz="quarter" idx="10"/>
          </p:nvPr>
        </p:nvSpPr>
        <p:spPr/>
        <p:txBody>
          <a:bodyPr/>
          <a:lstStyle/>
          <a:p>
            <a:fld id="{1918E426-C9CB-42C7-A596-B5BD05DAD362}" type="slidenum">
              <a:rPr lang="en-GB" smtClean="0"/>
              <a:pPr/>
              <a:t>55</a:t>
            </a:fld>
            <a:endParaRPr lang="en-GB"/>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buFont typeface="Arial" pitchFamily="34" charset="0"/>
              <a:buChar char="•"/>
            </a:pPr>
            <a:r>
              <a:rPr lang="en-GB" dirty="0" smtClean="0"/>
              <a:t>Typical </a:t>
            </a:r>
            <a:r>
              <a:rPr lang="en-GB" u="sng" dirty="0" smtClean="0"/>
              <a:t>minimum</a:t>
            </a:r>
            <a:r>
              <a:rPr lang="en-GB" dirty="0" smtClean="0"/>
              <a:t> timescales (Application- </a:t>
            </a:r>
            <a:r>
              <a:rPr lang="en-GB" dirty="0" err="1" smtClean="0"/>
              <a:t>Energisation</a:t>
            </a:r>
            <a:r>
              <a:rPr lang="en-GB" dirty="0" smtClean="0"/>
              <a:t>):</a:t>
            </a:r>
          </a:p>
          <a:p>
            <a:pPr lvl="3">
              <a:buFont typeface="Arial" pitchFamily="34" charset="0"/>
              <a:buChar char="•"/>
            </a:pPr>
            <a:r>
              <a:rPr lang="en-GB" dirty="0" smtClean="0"/>
              <a:t>LV – 6 month</a:t>
            </a:r>
          </a:p>
          <a:p>
            <a:pPr lvl="3">
              <a:buFont typeface="Arial" pitchFamily="34" charset="0"/>
              <a:buChar char="•"/>
            </a:pPr>
            <a:r>
              <a:rPr lang="en-GB" dirty="0" smtClean="0"/>
              <a:t>HV – 18</a:t>
            </a:r>
            <a:r>
              <a:rPr lang="en-GB" baseline="0" dirty="0" smtClean="0"/>
              <a:t> months</a:t>
            </a:r>
            <a:endParaRPr lang="en-GB" dirty="0" smtClean="0"/>
          </a:p>
          <a:p>
            <a:pPr lvl="3">
              <a:buFont typeface="Arial" pitchFamily="34" charset="0"/>
              <a:buChar char="•"/>
            </a:pPr>
            <a:r>
              <a:rPr lang="en-GB" dirty="0" smtClean="0"/>
              <a:t>33kV – 24 months</a:t>
            </a:r>
          </a:p>
          <a:p>
            <a:pPr lvl="3">
              <a:buFont typeface="Arial" pitchFamily="34" charset="0"/>
              <a:buChar char="•"/>
            </a:pPr>
            <a:r>
              <a:rPr lang="en-GB" dirty="0" smtClean="0"/>
              <a:t>132kV – 30 months</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GB" dirty="0" smtClean="0"/>
              <a:t>Timed Capacity Connections - e.g. cannot generate between 10:30am – 2pm</a:t>
            </a:r>
          </a:p>
          <a:p>
            <a:endParaRPr lang="en-GB" dirty="0"/>
          </a:p>
        </p:txBody>
      </p:sp>
      <p:sp>
        <p:nvSpPr>
          <p:cNvPr id="4" name="Slide Number Placeholder 3"/>
          <p:cNvSpPr>
            <a:spLocks noGrp="1"/>
          </p:cNvSpPr>
          <p:nvPr>
            <p:ph type="sldNum" sz="quarter" idx="10"/>
          </p:nvPr>
        </p:nvSpPr>
        <p:spPr/>
        <p:txBody>
          <a:bodyPr/>
          <a:lstStyle/>
          <a:p>
            <a:fld id="{1918E426-C9CB-42C7-A596-B5BD05DAD362}" type="slidenum">
              <a:rPr lang="en-GB" smtClean="0"/>
              <a:pPr/>
              <a:t>58</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Link to Business Plan</a:t>
            </a:r>
            <a:r>
              <a:rPr lang="en-GB" baseline="0" dirty="0" smtClean="0"/>
              <a:t> Commitments</a:t>
            </a:r>
            <a:endParaRPr lang="en-GB" dirty="0"/>
          </a:p>
        </p:txBody>
      </p:sp>
      <p:sp>
        <p:nvSpPr>
          <p:cNvPr id="4" name="Slide Number Placeholder 3"/>
          <p:cNvSpPr>
            <a:spLocks noGrp="1"/>
          </p:cNvSpPr>
          <p:nvPr>
            <p:ph type="sldNum" sz="quarter" idx="10"/>
          </p:nvPr>
        </p:nvSpPr>
        <p:spPr/>
        <p:txBody>
          <a:bodyPr/>
          <a:lstStyle/>
          <a:p>
            <a:fld id="{1918E426-C9CB-42C7-A596-B5BD05DAD362}" type="slidenum">
              <a:rPr lang="en-GB" smtClean="0"/>
              <a:pPr/>
              <a:t>9</a:t>
            </a:fld>
            <a:endParaRPr lang="en-GB"/>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1918E426-C9CB-42C7-A596-B5BD05DAD362}" type="slidenum">
              <a:rPr lang="en-GB" smtClean="0"/>
              <a:pPr/>
              <a:t>59</a:t>
            </a:fld>
            <a:endParaRPr lang="en-GB"/>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1918E426-C9CB-42C7-A596-B5BD05DAD362}" type="slidenum">
              <a:rPr lang="en-GB" smtClean="0"/>
              <a:pPr/>
              <a:t>64</a:t>
            </a:fld>
            <a:endParaRPr lang="en-GB"/>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buFont typeface="Arial" pitchFamily="34" charset="0"/>
              <a:buChar char="•"/>
            </a:pPr>
            <a:r>
              <a:rPr lang="en-GB" dirty="0" smtClean="0"/>
              <a:t>Typical </a:t>
            </a:r>
            <a:r>
              <a:rPr lang="en-GB" u="sng" dirty="0" smtClean="0"/>
              <a:t>minimum</a:t>
            </a:r>
            <a:r>
              <a:rPr lang="en-GB" dirty="0" smtClean="0"/>
              <a:t> timescales (Application- </a:t>
            </a:r>
            <a:r>
              <a:rPr lang="en-GB" dirty="0" err="1" smtClean="0"/>
              <a:t>Energisation</a:t>
            </a:r>
            <a:r>
              <a:rPr lang="en-GB" dirty="0" smtClean="0"/>
              <a:t>):</a:t>
            </a:r>
          </a:p>
          <a:p>
            <a:pPr lvl="3">
              <a:buFont typeface="Arial" pitchFamily="34" charset="0"/>
              <a:buChar char="•"/>
            </a:pPr>
            <a:r>
              <a:rPr lang="en-GB" dirty="0" smtClean="0"/>
              <a:t>LV – 6 month</a:t>
            </a:r>
          </a:p>
          <a:p>
            <a:pPr lvl="3">
              <a:buFont typeface="Arial" pitchFamily="34" charset="0"/>
              <a:buChar char="•"/>
            </a:pPr>
            <a:r>
              <a:rPr lang="en-GB" dirty="0" smtClean="0"/>
              <a:t>HV – 18</a:t>
            </a:r>
            <a:r>
              <a:rPr lang="en-GB" baseline="0" dirty="0" smtClean="0"/>
              <a:t> months</a:t>
            </a:r>
            <a:endParaRPr lang="en-GB" dirty="0" smtClean="0"/>
          </a:p>
          <a:p>
            <a:pPr lvl="3">
              <a:buFont typeface="Arial" pitchFamily="34" charset="0"/>
              <a:buChar char="•"/>
            </a:pPr>
            <a:r>
              <a:rPr lang="en-GB" dirty="0" smtClean="0"/>
              <a:t>33kV – 24 months</a:t>
            </a:r>
          </a:p>
          <a:p>
            <a:pPr lvl="3">
              <a:buFont typeface="Arial" pitchFamily="34" charset="0"/>
              <a:buChar char="•"/>
            </a:pPr>
            <a:r>
              <a:rPr lang="en-GB" dirty="0" smtClean="0"/>
              <a:t>132kV – 30 months</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GB" dirty="0" smtClean="0"/>
              <a:t>Timed Capacity Connections - e.g. cannot generate between 10:30am – 2pm</a:t>
            </a:r>
          </a:p>
          <a:p>
            <a:endParaRPr lang="en-GB" dirty="0"/>
          </a:p>
        </p:txBody>
      </p:sp>
      <p:sp>
        <p:nvSpPr>
          <p:cNvPr id="4" name="Slide Number Placeholder 3"/>
          <p:cNvSpPr>
            <a:spLocks noGrp="1"/>
          </p:cNvSpPr>
          <p:nvPr>
            <p:ph type="sldNum" sz="quarter" idx="10"/>
          </p:nvPr>
        </p:nvSpPr>
        <p:spPr/>
        <p:txBody>
          <a:bodyPr/>
          <a:lstStyle/>
          <a:p>
            <a:fld id="{1918E426-C9CB-42C7-A596-B5BD05DAD362}" type="slidenum">
              <a:rPr lang="en-GB" smtClean="0"/>
              <a:pPr/>
              <a:t>68</a:t>
            </a:fld>
            <a:endParaRPr lang="en-GB"/>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This slide is designed to demonstrate voltage rise. </a:t>
            </a:r>
          </a:p>
          <a:p>
            <a:endParaRPr lang="en-GB" dirty="0" smtClean="0"/>
          </a:p>
          <a:p>
            <a:r>
              <a:rPr lang="en-GB" dirty="0" smtClean="0"/>
              <a:t>A conventional</a:t>
            </a:r>
            <a:r>
              <a:rPr lang="en-GB" baseline="0" dirty="0" smtClean="0"/>
              <a:t> electricity network (without generation) is like a river which has a dam at the top and a lake at the bottom. Water flows from the dam down the valley and into the lake, losing height as it travels.</a:t>
            </a:r>
          </a:p>
          <a:p>
            <a:r>
              <a:rPr lang="en-GB" baseline="0" dirty="0" smtClean="0"/>
              <a:t>In an electricity network the voltage is highest at the substation (the dam), it then travels through the cables (river), and eventually into the lake (customers house). It starts at a higher voltage and looses voltage as it travels through the components. Additionally as the water flows down the hill there will be losses of water either through evaporation, and water soaking into the ground. These losses represent the power losses within the cable caused by resistance. </a:t>
            </a:r>
          </a:p>
          <a:p>
            <a:endParaRPr lang="en-GB" baseline="0" dirty="0" smtClean="0"/>
          </a:p>
          <a:p>
            <a:endParaRPr lang="en-GB" baseline="0" dirty="0" smtClean="0"/>
          </a:p>
          <a:p>
            <a:r>
              <a:rPr lang="en-GB" baseline="0" dirty="0" smtClean="0"/>
              <a:t>Now imagine that I turn a hose pipe on with an infinite supply of water at the lake. Eventually the lake fills up and there is nowhere else for the water to go other than back upstream and into the dam. The water must gain enough height to go over the dam wall to fill it. The electricity network is very similar, when you attach a generator to the network the generator acts as in infinite source of power. The generated Power will initially be used within the property, once the houses demand has been fulfilled power will start exporting to the network through the cables and back to the transformer. The transformer is outputting at a constant voltage of around 250V. To be able to export to the network the generator must overcome any network losses associated with the losses within the cables and then still remain at a higher voltage that the transformer.</a:t>
            </a:r>
          </a:p>
          <a:p>
            <a:endParaRPr lang="en-GB" baseline="0" dirty="0" smtClean="0"/>
          </a:p>
          <a:p>
            <a:r>
              <a:rPr lang="en-GB" baseline="0" dirty="0" smtClean="0"/>
              <a:t>If the cables are high resistance or there is lots of generation then the voltage at the generator will need to rise higher to export through the transformer. Eventually the voltage rises above the statutory limits and the network can enter an unsafe operating condition. </a:t>
            </a:r>
          </a:p>
          <a:p>
            <a:endParaRPr lang="en-GB" baseline="0" dirty="0" smtClean="0"/>
          </a:p>
          <a:p>
            <a:r>
              <a:rPr lang="en-GB" baseline="0" dirty="0" smtClean="0"/>
              <a:t>The negative effects of high voltage include: Higher energy usage and losses within the network (assuming constant current), damage to equipment, can cause overheating of equipment resulting in fires.</a:t>
            </a:r>
            <a:endParaRPr lang="en-GB" dirty="0"/>
          </a:p>
        </p:txBody>
      </p:sp>
      <p:sp>
        <p:nvSpPr>
          <p:cNvPr id="4" name="Slide Number Placeholder 3"/>
          <p:cNvSpPr>
            <a:spLocks noGrp="1"/>
          </p:cNvSpPr>
          <p:nvPr>
            <p:ph type="sldNum" sz="quarter" idx="10"/>
          </p:nvPr>
        </p:nvSpPr>
        <p:spPr/>
        <p:txBody>
          <a:bodyPr/>
          <a:lstStyle/>
          <a:p>
            <a:fld id="{1918E426-C9CB-42C7-A596-B5BD05DAD362}" type="slidenum">
              <a:rPr lang="en-GB" smtClean="0"/>
              <a:pPr/>
              <a:t>69</a:t>
            </a:fld>
            <a:endParaRPr lang="en-GB"/>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1918E426-C9CB-42C7-A596-B5BD05DAD362}" type="slidenum">
              <a:rPr lang="en-GB" smtClean="0"/>
              <a:pPr/>
              <a:t>81</a:t>
            </a:fld>
            <a:endParaRPr lang="en-GB"/>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1918E426-C9CB-42C7-A596-B5BD05DAD362}" type="slidenum">
              <a:rPr lang="en-GB" smtClean="0"/>
              <a:pPr/>
              <a:t>83</a:t>
            </a:fld>
            <a:endParaRPr lang="en-GB"/>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aseline="0" dirty="0" smtClean="0"/>
              <a:t>Can the bottom objective be re-worded to read:</a:t>
            </a:r>
          </a:p>
          <a:p>
            <a:endParaRPr lang="en-GB" baseline="0" dirty="0" smtClean="0"/>
          </a:p>
          <a:p>
            <a:r>
              <a:rPr lang="en-GB" baseline="0" dirty="0" smtClean="0"/>
              <a:t>“Searching for location to deploy community and local energy for </a:t>
            </a:r>
            <a:r>
              <a:rPr lang="en-GB" baseline="0" smtClean="0"/>
              <a:t>network benefits”</a:t>
            </a:r>
            <a:endParaRPr lang="en-GB" baseline="0" dirty="0" smtClean="0"/>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1918E426-C9CB-42C7-A596-B5BD05DAD362}" type="slidenum">
              <a:rPr lang="en-GB" smtClean="0"/>
              <a:pPr/>
              <a:t>84</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Add in community energy alongside</a:t>
            </a:r>
            <a:r>
              <a:rPr lang="en-GB" baseline="0" dirty="0" smtClean="0"/>
              <a:t> changing energy use and increase customer expectations</a:t>
            </a:r>
            <a:endParaRPr lang="en-GB" dirty="0"/>
          </a:p>
        </p:txBody>
      </p:sp>
      <p:sp>
        <p:nvSpPr>
          <p:cNvPr id="4" name="Slide Number Placeholder 3"/>
          <p:cNvSpPr>
            <a:spLocks noGrp="1"/>
          </p:cNvSpPr>
          <p:nvPr>
            <p:ph type="sldNum" sz="quarter" idx="10"/>
          </p:nvPr>
        </p:nvSpPr>
        <p:spPr/>
        <p:txBody>
          <a:bodyPr/>
          <a:lstStyle/>
          <a:p>
            <a:fld id="{1918E426-C9CB-42C7-A596-B5BD05DAD362}" type="slidenum">
              <a:rPr lang="en-GB" smtClean="0"/>
              <a:pPr/>
              <a:t>10</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Peak</a:t>
            </a:r>
            <a:r>
              <a:rPr lang="en-GB" baseline="0" dirty="0" smtClean="0"/>
              <a:t> due to rural electrification, economic and population growth in the 1960s.  </a:t>
            </a:r>
            <a:endParaRPr lang="en-GB" dirty="0" smtClean="0"/>
          </a:p>
          <a:p>
            <a:r>
              <a:rPr lang="en-GB" dirty="0" smtClean="0"/>
              <a:t>DNOs manage an increasingly aged asset base </a:t>
            </a:r>
          </a:p>
          <a:p>
            <a:r>
              <a:rPr lang="en-GB" dirty="0" smtClean="0"/>
              <a:t>Many assets now approaching traditional end of life </a:t>
            </a:r>
          </a:p>
          <a:p>
            <a:r>
              <a:rPr lang="en-GB" dirty="0" smtClean="0"/>
              <a:t>Even if it were possible to fund the replacement of these assets according to their age profile, the scale of the replacement programme would be cost</a:t>
            </a:r>
            <a:r>
              <a:rPr lang="en-GB" baseline="0" dirty="0" smtClean="0"/>
              <a:t>, disruption and resources </a:t>
            </a:r>
            <a:r>
              <a:rPr lang="en-GB" dirty="0" smtClean="0"/>
              <a:t>prohibitive</a:t>
            </a:r>
          </a:p>
          <a:p>
            <a:r>
              <a:rPr lang="en-GB" dirty="0" smtClean="0"/>
              <a:t>New assets are ageing more quickly and are less reliable that older assets </a:t>
            </a:r>
          </a:p>
          <a:p>
            <a:endParaRPr lang="en-GB" dirty="0"/>
          </a:p>
        </p:txBody>
      </p:sp>
      <p:sp>
        <p:nvSpPr>
          <p:cNvPr id="4" name="Slide Number Placeholder 3"/>
          <p:cNvSpPr>
            <a:spLocks noGrp="1"/>
          </p:cNvSpPr>
          <p:nvPr>
            <p:ph type="sldNum" sz="quarter" idx="10"/>
          </p:nvPr>
        </p:nvSpPr>
        <p:spPr/>
        <p:txBody>
          <a:bodyPr/>
          <a:lstStyle/>
          <a:p>
            <a:fld id="{2E3B3D98-2D42-4348-BD3E-18160C8DE99D}" type="slidenum">
              <a:rPr lang="en-GB" smtClean="0"/>
              <a:pPr/>
              <a:t>11</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050"/>
          <p:cNvSpPr>
            <a:spLocks noGrp="1" noRot="1" noChangeAspect="1" noChangeArrowheads="1" noTextEdit="1"/>
          </p:cNvSpPr>
          <p:nvPr>
            <p:ph type="sldImg"/>
          </p:nvPr>
        </p:nvSpPr>
        <p:spPr>
          <a:xfrm>
            <a:off x="98425" y="762000"/>
            <a:ext cx="6637338" cy="3733800"/>
          </a:xfrm>
          <a:ln/>
        </p:spPr>
      </p:sp>
      <p:sp>
        <p:nvSpPr>
          <p:cNvPr id="90115" name="Rectangle 2051"/>
          <p:cNvSpPr>
            <a:spLocks noGrp="1" noChangeArrowheads="1"/>
          </p:cNvSpPr>
          <p:nvPr>
            <p:ph type="body" idx="1"/>
          </p:nvPr>
        </p:nvSpPr>
        <p:spPr>
          <a:xfrm>
            <a:off x="932031" y="4724401"/>
            <a:ext cx="4970830" cy="4495800"/>
          </a:xfrm>
          <a:noFill/>
          <a:ln/>
        </p:spPr>
        <p:txBody>
          <a:bodyPr/>
          <a:lstStyle/>
          <a:p>
            <a:r>
              <a:rPr lang="en-US" dirty="0" smtClean="0"/>
              <a:t>This diagram shows a simplified model of the electricity network.</a:t>
            </a:r>
          </a:p>
          <a:p>
            <a:endParaRPr lang="en-US" dirty="0" smtClean="0"/>
          </a:p>
          <a:p>
            <a:r>
              <a:rPr lang="en-US" dirty="0" smtClean="0"/>
              <a:t>Large</a:t>
            </a:r>
            <a:r>
              <a:rPr lang="en-US" baseline="0" dirty="0" smtClean="0"/>
              <a:t> scale generators produce electricity from a range of sources historically the major sources have been: Coal, Gas, Nuclear</a:t>
            </a:r>
          </a:p>
          <a:p>
            <a:r>
              <a:rPr lang="en-US" baseline="0" dirty="0" smtClean="0"/>
              <a:t>The Generated power is transformed to a standardized voltage for transmission through the network. Within the UK this is normally either 400kV or 275KV. The transmission system operators transport the power through their networks until it reaches a step down substation which is generally a shared site between the Transmission network operator and the distribution network operator. The Distribution network operator takes control of the power at 132kV. At 132kV the network operator either supplies really heavy industries e.g. an oil refinery or they transport the power to a smaller substation site where the power is converted to 33KV.  This would be the voltage most large customers would be supplied at e.g. Manchester airport, Universities. Typically users of more than 5MW of power required</a:t>
            </a:r>
          </a:p>
          <a:p>
            <a:endParaRPr lang="en-US" baseline="0" dirty="0" smtClean="0"/>
          </a:p>
          <a:p>
            <a:r>
              <a:rPr lang="en-US" baseline="0" dirty="0" smtClean="0"/>
              <a:t>From 33kV the power can then be transformed down to High Voltage. This is the voltage that most commercial customers are supplied at and typically is a voltage used for connections between 1MW-5MW. E.g. Heinz factory, </a:t>
            </a:r>
            <a:r>
              <a:rPr lang="en-US" baseline="0" dirty="0" err="1" smtClean="0"/>
              <a:t>Blackpool</a:t>
            </a:r>
            <a:r>
              <a:rPr lang="en-US" baseline="0" dirty="0" smtClean="0"/>
              <a:t> zoo, large hotels.</a:t>
            </a:r>
          </a:p>
          <a:p>
            <a:endParaRPr lang="en-US" baseline="0" dirty="0" smtClean="0"/>
          </a:p>
          <a:p>
            <a:r>
              <a:rPr lang="en-US" baseline="0" dirty="0" smtClean="0"/>
              <a:t>For the majority of customers of the network; the power is eventually transformed down to low voltage. This is the voltage which is supplied from a standard 13A socket. Customers of ENWL requesting a supply up to about 1MW may be offered a connection to the LV network. </a:t>
            </a:r>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schemeClr val="bg1"/>
                </a:solidFill>
              </a:rPr>
              <a:t>Who are the major participants in the Electricity Supply Industry</a:t>
            </a:r>
          </a:p>
          <a:p>
            <a:endParaRPr lang="en-GB" dirty="0"/>
          </a:p>
        </p:txBody>
      </p:sp>
      <p:sp>
        <p:nvSpPr>
          <p:cNvPr id="4" name="Slide Number Placeholder 3"/>
          <p:cNvSpPr>
            <a:spLocks noGrp="1"/>
          </p:cNvSpPr>
          <p:nvPr>
            <p:ph type="sldNum" sz="quarter" idx="10"/>
          </p:nvPr>
        </p:nvSpPr>
        <p:spPr/>
        <p:txBody>
          <a:bodyPr/>
          <a:lstStyle/>
          <a:p>
            <a:fld id="{1918E426-C9CB-42C7-A596-B5BD05DAD362}" type="slidenum">
              <a:rPr lang="en-GB" smtClean="0"/>
              <a:pPr/>
              <a:t>16</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xfrm>
            <a:off x="98425" y="762000"/>
            <a:ext cx="6637338" cy="3733800"/>
          </a:xfrm>
          <a:ln/>
        </p:spPr>
      </p:sp>
      <p:sp>
        <p:nvSpPr>
          <p:cNvPr id="74755" name="Rectangle 3"/>
          <p:cNvSpPr>
            <a:spLocks noGrp="1" noChangeArrowheads="1"/>
          </p:cNvSpPr>
          <p:nvPr>
            <p:ph type="body" idx="1"/>
          </p:nvPr>
        </p:nvSpPr>
        <p:spPr>
          <a:xfrm>
            <a:off x="932031" y="4724401"/>
            <a:ext cx="4970830" cy="4495800"/>
          </a:xfrm>
          <a:noFill/>
          <a:ln/>
        </p:spPr>
        <p:txBody>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xfrm>
            <a:off x="98425" y="762000"/>
            <a:ext cx="6637338" cy="3733800"/>
          </a:xfrm>
          <a:ln/>
        </p:spPr>
      </p:sp>
      <p:sp>
        <p:nvSpPr>
          <p:cNvPr id="75779" name="Rectangle 3"/>
          <p:cNvSpPr>
            <a:spLocks noGrp="1" noChangeArrowheads="1"/>
          </p:cNvSpPr>
          <p:nvPr>
            <p:ph type="body" idx="1"/>
          </p:nvPr>
        </p:nvSpPr>
        <p:spPr>
          <a:xfrm>
            <a:off x="932031" y="4724401"/>
            <a:ext cx="4970830" cy="4495800"/>
          </a:xfrm>
          <a:noFill/>
          <a:ln/>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1179576" y="3590782"/>
            <a:ext cx="7434943" cy="749570"/>
          </a:xfrm>
          <a:prstGeom prst="rect">
            <a:avLst/>
          </a:prstGeom>
        </p:spPr>
        <p:txBody>
          <a:bodyPr lIns="0" tIns="0" rIns="0" bIns="0"/>
          <a:lstStyle>
            <a:lvl1pPr>
              <a:defRPr sz="4000">
                <a:solidFill>
                  <a:srgbClr val="F8F8F8"/>
                </a:solidFill>
                <a:latin typeface="+mn-lt"/>
              </a:defRPr>
            </a:lvl1pPr>
          </a:lstStyle>
          <a:p>
            <a:r>
              <a:rPr lang="en-US" smtClean="0"/>
              <a:t>Click to edit Master title style</a:t>
            </a:r>
            <a:endParaRPr lang="en-GB" dirty="0"/>
          </a:p>
        </p:txBody>
      </p:sp>
      <p:sp>
        <p:nvSpPr>
          <p:cNvPr id="15" name="Text Placeholder 14"/>
          <p:cNvSpPr>
            <a:spLocks noGrp="1"/>
          </p:cNvSpPr>
          <p:nvPr>
            <p:ph type="body" sz="quarter" idx="10"/>
          </p:nvPr>
        </p:nvSpPr>
        <p:spPr>
          <a:xfrm>
            <a:off x="1179575" y="4384601"/>
            <a:ext cx="7434943" cy="1080000"/>
          </a:xfrm>
          <a:prstGeom prst="rect">
            <a:avLst/>
          </a:prstGeom>
        </p:spPr>
        <p:txBody>
          <a:bodyPr lIns="0" tIns="0" rIns="0" bIns="0"/>
          <a:lstStyle>
            <a:lvl1pPr marL="0" indent="0">
              <a:buNone/>
              <a:defRPr sz="3200">
                <a:solidFill>
                  <a:srgbClr val="F8F8F8"/>
                </a:solidFill>
                <a:latin typeface="+mn-lt"/>
              </a:defRPr>
            </a:lvl1pPr>
            <a:lvl2pPr marL="457200" indent="0">
              <a:buNone/>
              <a:defRPr sz="2800">
                <a:solidFill>
                  <a:schemeClr val="bg1"/>
                </a:solidFill>
                <a:latin typeface="+mj-lt"/>
              </a:defRPr>
            </a:lvl2pPr>
            <a:lvl3pPr marL="914400" indent="0">
              <a:buNone/>
              <a:defRPr sz="2400">
                <a:solidFill>
                  <a:schemeClr val="bg1"/>
                </a:solidFill>
                <a:latin typeface="+mj-lt"/>
              </a:defRPr>
            </a:lvl3pPr>
            <a:lvl4pPr marL="1371600" indent="0">
              <a:buNone/>
              <a:defRPr sz="2000">
                <a:solidFill>
                  <a:schemeClr val="bg1"/>
                </a:solidFill>
                <a:latin typeface="+mj-lt"/>
              </a:defRPr>
            </a:lvl4pPr>
            <a:lvl5pPr marL="1828800" indent="0">
              <a:buNone/>
              <a:defRPr sz="2000">
                <a:solidFill>
                  <a:schemeClr val="bg1"/>
                </a:solidFill>
                <a:latin typeface="+mj-lt"/>
              </a:defRPr>
            </a:lvl5pPr>
          </a:lstStyle>
          <a:p>
            <a:pPr lvl="0"/>
            <a:r>
              <a:rPr lang="en-US" smtClean="0"/>
              <a:t>Click to edit Master text styles</a:t>
            </a:r>
          </a:p>
        </p:txBody>
      </p:sp>
    </p:spTree>
    <p:extLst>
      <p:ext uri="{BB962C8B-B14F-4D97-AF65-F5344CB8AC3E}">
        <p14:creationId xmlns:p14="http://schemas.microsoft.com/office/powerpoint/2010/main" xmlns="" val="3846420298"/>
      </p:ext>
    </p:extLst>
  </p:cSld>
  <p:clrMapOvr>
    <a:masterClrMapping/>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sldNum" sz="quarter" idx="10"/>
          </p:nvPr>
        </p:nvSpPr>
        <p:spPr>
          <a:xfrm>
            <a:off x="9059333" y="6300788"/>
            <a:ext cx="2844800" cy="476250"/>
          </a:xfrm>
          <a:prstGeom prst="rect">
            <a:avLst/>
          </a:prstGeom>
          <a:ln/>
        </p:spPr>
        <p:txBody>
          <a:bodyPr/>
          <a:lstStyle>
            <a:lvl1pPr>
              <a:defRPr/>
            </a:lvl1pPr>
          </a:lstStyle>
          <a:p>
            <a:pPr>
              <a:defRPr/>
            </a:pPr>
            <a:fld id="{3DE095F5-D8DD-4620-B49A-6855BDC3A0A2}" type="slidenum">
              <a:rPr lang="en-GB"/>
              <a:pPr>
                <a:defRPr/>
              </a:pPr>
              <a:t>‹#›</a:t>
            </a:fld>
            <a:endParaRPr lang="en-GB"/>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xfrm>
            <a:off x="9059333" y="6300788"/>
            <a:ext cx="2844800" cy="476250"/>
          </a:xfrm>
          <a:prstGeom prst="rect">
            <a:avLst/>
          </a:prstGeom>
          <a:ln/>
        </p:spPr>
        <p:txBody>
          <a:bodyPr/>
          <a:lstStyle>
            <a:lvl1pPr>
              <a:defRPr/>
            </a:lvl1pPr>
          </a:lstStyle>
          <a:p>
            <a:pPr>
              <a:defRPr/>
            </a:pPr>
            <a:fld id="{3ACF669A-DCCB-4350-88EC-30BB21158E8C}" type="slidenum">
              <a:rPr lang="en-GB"/>
              <a:pPr>
                <a:defRPr/>
              </a:pPr>
              <a:t>‹#›</a:t>
            </a:fld>
            <a:endParaRPr lang="en-GB"/>
          </a:p>
        </p:txBody>
      </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2133600" y="1219200"/>
            <a:ext cx="7518400" cy="685800"/>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2133600" y="2362200"/>
            <a:ext cx="4122616" cy="1790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6443785" y="2362200"/>
            <a:ext cx="4122616" cy="1790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2133600" y="4305300"/>
            <a:ext cx="4122616" cy="1790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Content Placeholder 5"/>
          <p:cNvSpPr>
            <a:spLocks noGrp="1"/>
          </p:cNvSpPr>
          <p:nvPr>
            <p:ph sz="quarter" idx="4"/>
          </p:nvPr>
        </p:nvSpPr>
        <p:spPr>
          <a:xfrm>
            <a:off x="6443785" y="4305300"/>
            <a:ext cx="4122616" cy="1790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133600" y="1219200"/>
            <a:ext cx="7518400" cy="6858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2133600" y="2362200"/>
            <a:ext cx="4122616" cy="3733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6443785" y="2362200"/>
            <a:ext cx="4122616" cy="1790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6443785" y="4305300"/>
            <a:ext cx="4122616" cy="1790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efaul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3" y="188640"/>
            <a:ext cx="8351903" cy="648072"/>
          </a:xfrm>
        </p:spPr>
        <p:txBody>
          <a:bodyPr/>
          <a:lstStyle>
            <a:lvl1pPr>
              <a:defRPr sz="2000" b="1"/>
            </a:lvl1pPr>
          </a:lstStyle>
          <a:p>
            <a:r>
              <a:rPr lang="en-US" dirty="0" smtClean="0"/>
              <a:t>Slide title</a:t>
            </a:r>
            <a:endParaRPr lang="en-GB" dirty="0"/>
          </a:p>
        </p:txBody>
      </p:sp>
      <p:sp>
        <p:nvSpPr>
          <p:cNvPr id="5" name="Rectangle 6"/>
          <p:cNvSpPr>
            <a:spLocks noGrp="1" noChangeArrowheads="1"/>
          </p:cNvSpPr>
          <p:nvPr>
            <p:ph type="sldNum" sz="quarter" idx="4"/>
          </p:nvPr>
        </p:nvSpPr>
        <p:spPr bwMode="auto">
          <a:xfrm>
            <a:off x="11376587" y="6309320"/>
            <a:ext cx="540544" cy="35961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1799845C-47D8-4F85-A468-A497D0CFCE89}" type="slidenum">
              <a:rPr lang="en-GB"/>
              <a:pPr/>
              <a:t>‹#›</a:t>
            </a:fld>
            <a:endParaRPr lang="en-GB"/>
          </a:p>
        </p:txBody>
      </p:sp>
      <p:sp>
        <p:nvSpPr>
          <p:cNvPr id="9" name="Text Placeholder 8"/>
          <p:cNvSpPr>
            <a:spLocks noGrp="1"/>
          </p:cNvSpPr>
          <p:nvPr>
            <p:ph type="body" sz="quarter" idx="10"/>
          </p:nvPr>
        </p:nvSpPr>
        <p:spPr>
          <a:xfrm>
            <a:off x="624418" y="981075"/>
            <a:ext cx="11040533" cy="5543550"/>
          </a:xfrm>
        </p:spPr>
        <p:txBody>
          <a:bodyPr/>
          <a:lstStyle>
            <a:lvl1pPr>
              <a:defRPr sz="2400"/>
            </a:lvl1pPr>
            <a:lvl2pPr>
              <a:defRPr sz="2000"/>
            </a:lvl2pPr>
            <a:lvl3pPr>
              <a:defRPr sz="1800"/>
            </a:lvl3pPr>
            <a:lvl4pPr>
              <a:defRPr sz="1200"/>
            </a:lvl4pPr>
            <a:lvl5pPr>
              <a:defRPr sz="1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Footer Placeholder 8"/>
          <p:cNvSpPr>
            <a:spLocks noGrp="1"/>
          </p:cNvSpPr>
          <p:nvPr>
            <p:ph type="ftr" sz="quarter" idx="3"/>
          </p:nvPr>
        </p:nvSpPr>
        <p:spPr>
          <a:xfrm>
            <a:off x="527382" y="6381329"/>
            <a:ext cx="10561173" cy="365125"/>
          </a:xfrm>
          <a:prstGeom prst="rect">
            <a:avLst/>
          </a:prstGeom>
        </p:spPr>
        <p:txBody>
          <a:bodyPr vert="horz" lIns="91440" tIns="45720" rIns="91440" bIns="45720" rtlCol="0" anchor="ctr"/>
          <a:lstStyle>
            <a:lvl1pPr algn="l">
              <a:defRPr sz="800">
                <a:solidFill>
                  <a:schemeClr val="tx1">
                    <a:tint val="75000"/>
                  </a:schemeClr>
                </a:solidFill>
              </a:defRPr>
            </a:lvl1pPr>
          </a:lstStyle>
          <a:p>
            <a:endParaRPr lang="en-GB"/>
          </a:p>
        </p:txBody>
      </p:sp>
    </p:spTree>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1179576" y="3590782"/>
            <a:ext cx="7434943" cy="749570"/>
          </a:xfrm>
          <a:prstGeom prst="rect">
            <a:avLst/>
          </a:prstGeom>
        </p:spPr>
        <p:txBody>
          <a:bodyPr lIns="0" tIns="0" rIns="0" bIns="0"/>
          <a:lstStyle>
            <a:lvl1pPr>
              <a:defRPr sz="4000">
                <a:solidFill>
                  <a:srgbClr val="F8F8F8"/>
                </a:solidFill>
                <a:latin typeface="+mn-lt"/>
              </a:defRPr>
            </a:lvl1pPr>
          </a:lstStyle>
          <a:p>
            <a:endParaRPr lang="en-GB" dirty="0"/>
          </a:p>
        </p:txBody>
      </p:sp>
      <p:sp>
        <p:nvSpPr>
          <p:cNvPr id="15" name="Text Placeholder 14"/>
          <p:cNvSpPr>
            <a:spLocks noGrp="1"/>
          </p:cNvSpPr>
          <p:nvPr>
            <p:ph type="body" sz="quarter" idx="10"/>
          </p:nvPr>
        </p:nvSpPr>
        <p:spPr>
          <a:xfrm>
            <a:off x="1179575" y="4384601"/>
            <a:ext cx="7434943" cy="1080000"/>
          </a:xfrm>
          <a:prstGeom prst="rect">
            <a:avLst/>
          </a:prstGeom>
        </p:spPr>
        <p:txBody>
          <a:bodyPr lIns="0" tIns="0" rIns="0" bIns="0"/>
          <a:lstStyle>
            <a:lvl1pPr marL="0" indent="0">
              <a:buNone/>
              <a:defRPr sz="3200">
                <a:solidFill>
                  <a:srgbClr val="F8F8F8"/>
                </a:solidFill>
                <a:latin typeface="+mn-lt"/>
              </a:defRPr>
            </a:lvl1pPr>
            <a:lvl2pPr marL="457200" indent="0">
              <a:buNone/>
              <a:defRPr sz="2800">
                <a:solidFill>
                  <a:schemeClr val="bg1"/>
                </a:solidFill>
                <a:latin typeface="+mj-lt"/>
              </a:defRPr>
            </a:lvl2pPr>
            <a:lvl3pPr marL="914400" indent="0">
              <a:buNone/>
              <a:defRPr sz="2400">
                <a:solidFill>
                  <a:schemeClr val="bg1"/>
                </a:solidFill>
                <a:latin typeface="+mj-lt"/>
              </a:defRPr>
            </a:lvl3pPr>
            <a:lvl4pPr marL="1371600" indent="0">
              <a:buNone/>
              <a:defRPr sz="2000">
                <a:solidFill>
                  <a:schemeClr val="bg1"/>
                </a:solidFill>
                <a:latin typeface="+mj-lt"/>
              </a:defRPr>
            </a:lvl4pPr>
            <a:lvl5pPr marL="1828800" indent="0">
              <a:buNone/>
              <a:defRPr sz="2000">
                <a:solidFill>
                  <a:schemeClr val="bg1"/>
                </a:solidFill>
                <a:latin typeface="+mj-lt"/>
              </a:defRPr>
            </a:lvl5pPr>
          </a:lstStyle>
          <a:p>
            <a:pPr lvl="0"/>
            <a:endParaRPr lang="en-GB" dirty="0"/>
          </a:p>
        </p:txBody>
      </p:sp>
    </p:spTree>
    <p:extLst>
      <p:ext uri="{BB962C8B-B14F-4D97-AF65-F5344CB8AC3E}">
        <p14:creationId xmlns:p14="http://schemas.microsoft.com/office/powerpoint/2010/main" xmlns="" val="3846420298"/>
      </p:ext>
    </p:extLst>
  </p:cSld>
  <p:clrMapOvr>
    <a:masterClrMapping/>
  </p:clrMapOvr>
  <p:transition spd="med">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rint friendly cov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1179576" y="3590782"/>
            <a:ext cx="7434943" cy="749570"/>
          </a:xfrm>
          <a:prstGeom prst="rect">
            <a:avLst/>
          </a:prstGeom>
        </p:spPr>
        <p:txBody>
          <a:bodyPr lIns="0" tIns="0" rIns="0" bIns="0"/>
          <a:lstStyle>
            <a:lvl1pPr>
              <a:defRPr sz="4000">
                <a:solidFill>
                  <a:schemeClr val="tx1"/>
                </a:solidFill>
                <a:latin typeface="+mn-lt"/>
              </a:defRPr>
            </a:lvl1pPr>
          </a:lstStyle>
          <a:p>
            <a:endParaRPr lang="en-GB" dirty="0"/>
          </a:p>
        </p:txBody>
      </p:sp>
      <p:sp>
        <p:nvSpPr>
          <p:cNvPr id="15" name="Text Placeholder 14"/>
          <p:cNvSpPr>
            <a:spLocks noGrp="1"/>
          </p:cNvSpPr>
          <p:nvPr>
            <p:ph type="body" sz="quarter" idx="10"/>
          </p:nvPr>
        </p:nvSpPr>
        <p:spPr>
          <a:xfrm>
            <a:off x="1179575" y="4384601"/>
            <a:ext cx="7434943" cy="1080000"/>
          </a:xfrm>
          <a:prstGeom prst="rect">
            <a:avLst/>
          </a:prstGeom>
        </p:spPr>
        <p:txBody>
          <a:bodyPr lIns="0" tIns="0" rIns="0" bIns="0"/>
          <a:lstStyle>
            <a:lvl1pPr marL="0" indent="0">
              <a:buNone/>
              <a:defRPr sz="3200">
                <a:solidFill>
                  <a:schemeClr val="tx1"/>
                </a:solidFill>
                <a:latin typeface="+mn-lt"/>
              </a:defRPr>
            </a:lvl1pPr>
            <a:lvl2pPr marL="457200" indent="0">
              <a:buNone/>
              <a:defRPr sz="2800">
                <a:solidFill>
                  <a:schemeClr val="bg1"/>
                </a:solidFill>
                <a:latin typeface="+mj-lt"/>
              </a:defRPr>
            </a:lvl2pPr>
            <a:lvl3pPr marL="914400" indent="0">
              <a:buNone/>
              <a:defRPr sz="2400">
                <a:solidFill>
                  <a:schemeClr val="bg1"/>
                </a:solidFill>
                <a:latin typeface="+mj-lt"/>
              </a:defRPr>
            </a:lvl3pPr>
            <a:lvl4pPr marL="1371600" indent="0">
              <a:buNone/>
              <a:defRPr sz="2000">
                <a:solidFill>
                  <a:schemeClr val="bg1"/>
                </a:solidFill>
                <a:latin typeface="+mj-lt"/>
              </a:defRPr>
            </a:lvl4pPr>
            <a:lvl5pPr marL="1828800" indent="0">
              <a:buNone/>
              <a:defRPr sz="2000">
                <a:solidFill>
                  <a:schemeClr val="bg1"/>
                </a:solidFill>
                <a:latin typeface="+mj-lt"/>
              </a:defRPr>
            </a:lvl5pPr>
          </a:lstStyle>
          <a:p>
            <a:pPr lvl="0"/>
            <a:endParaRPr lang="en-GB" dirty="0"/>
          </a:p>
        </p:txBody>
      </p:sp>
    </p:spTree>
    <p:extLst>
      <p:ext uri="{BB962C8B-B14F-4D97-AF65-F5344CB8AC3E}">
        <p14:creationId xmlns:p14="http://schemas.microsoft.com/office/powerpoint/2010/main" xmlns="" val="2512219033"/>
      </p:ext>
    </p:extLst>
  </p:cSld>
  <p:clrMapOvr>
    <a:masterClrMapping/>
  </p:clrMapOvr>
  <p:transition spd="med">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6" name="Text Placeholder 5"/>
          <p:cNvSpPr>
            <a:spLocks noGrp="1"/>
          </p:cNvSpPr>
          <p:nvPr>
            <p:ph type="body" sz="quarter" idx="12"/>
          </p:nvPr>
        </p:nvSpPr>
        <p:spPr>
          <a:xfrm>
            <a:off x="315470" y="1304171"/>
            <a:ext cx="11556740" cy="5126609"/>
          </a:xfrm>
        </p:spPr>
        <p:txBody>
          <a:bodyPr/>
          <a:lstStyle>
            <a:lvl1pPr>
              <a:spcBef>
                <a:spcPts val="0"/>
              </a:spcBef>
              <a:spcAft>
                <a:spcPts val="0"/>
              </a:spcAft>
              <a:defRPr sz="2200"/>
            </a:lvl1pPr>
            <a:lvl2pPr>
              <a:spcAft>
                <a:spcPts val="0"/>
              </a:spcAft>
              <a:defRPr sz="2000"/>
            </a:lvl2pPr>
            <a:lvl3pPr>
              <a:spcAft>
                <a:spcPts val="0"/>
              </a:spcAft>
              <a:defRPr sz="1800"/>
            </a:lvl3pPr>
            <a:lvl4pPr>
              <a:spcAft>
                <a:spcPts val="0"/>
              </a:spcAft>
              <a:defRPr/>
            </a:lvl4pPr>
            <a:lvl5pPr>
              <a:spcAft>
                <a:spcPts val="0"/>
              </a:spcAf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Date Placeholder 4"/>
          <p:cNvSpPr>
            <a:spLocks noGrp="1"/>
          </p:cNvSpPr>
          <p:nvPr>
            <p:ph type="dt" sz="half" idx="13"/>
          </p:nvPr>
        </p:nvSpPr>
        <p:spPr/>
        <p:txBody>
          <a:bodyPr/>
          <a:lstStyle/>
          <a:p>
            <a:fld id="{9248D01D-53C1-4FD7-9E27-638F8CC0DE44}" type="datetime1">
              <a:rPr lang="en-GB" smtClean="0"/>
              <a:pPr/>
              <a:t>02/07/2019</a:t>
            </a:fld>
            <a:endParaRPr lang="en-GB" dirty="0"/>
          </a:p>
        </p:txBody>
      </p:sp>
    </p:spTree>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with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6" name="Text Placeholder 5"/>
          <p:cNvSpPr>
            <a:spLocks noGrp="1"/>
          </p:cNvSpPr>
          <p:nvPr>
            <p:ph type="body" sz="quarter" idx="12"/>
          </p:nvPr>
        </p:nvSpPr>
        <p:spPr>
          <a:xfrm>
            <a:off x="315470" y="1304171"/>
            <a:ext cx="8768569" cy="5126609"/>
          </a:xfrm>
        </p:spPr>
        <p:txBody>
          <a:bodyPr/>
          <a:lstStyle>
            <a:lvl1pPr>
              <a:spcBef>
                <a:spcPts val="0"/>
              </a:spcBef>
              <a:spcAft>
                <a:spcPts val="0"/>
              </a:spcAft>
              <a:defRPr sz="2200"/>
            </a:lvl1pPr>
            <a:lvl2pPr>
              <a:spcAft>
                <a:spcPts val="0"/>
              </a:spcAft>
              <a:defRPr sz="2000"/>
            </a:lvl2pPr>
            <a:lvl3pPr>
              <a:spcAft>
                <a:spcPts val="0"/>
              </a:spcAft>
              <a:defRPr sz="1800"/>
            </a:lvl3pPr>
            <a:lvl4pPr>
              <a:spcAft>
                <a:spcPts val="0"/>
              </a:spcAft>
              <a:defRPr/>
            </a:lvl4pPr>
            <a:lvl5pPr>
              <a:spcAft>
                <a:spcPts val="0"/>
              </a:spcAf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 name="Picture Placeholder 6"/>
          <p:cNvSpPr>
            <a:spLocks noGrp="1"/>
          </p:cNvSpPr>
          <p:nvPr>
            <p:ph type="pic" sz="quarter" idx="13"/>
          </p:nvPr>
        </p:nvSpPr>
        <p:spPr>
          <a:xfrm>
            <a:off x="9292771" y="1306511"/>
            <a:ext cx="2411915" cy="2411915"/>
          </a:xfrm>
          <a:prstGeom prst="teardrop">
            <a:avLst/>
          </a:prstGeom>
          <a:noFill/>
        </p:spPr>
        <p:txBody>
          <a:bodyPr/>
          <a:lstStyle>
            <a:lvl1pPr marL="0" indent="0" algn="r">
              <a:buNone/>
              <a:defRPr sz="1400"/>
            </a:lvl1pPr>
          </a:lstStyle>
          <a:p>
            <a:endParaRPr lang="en-GB" dirty="0"/>
          </a:p>
        </p:txBody>
      </p:sp>
      <p:sp>
        <p:nvSpPr>
          <p:cNvPr id="8" name="Picture Placeholder 6"/>
          <p:cNvSpPr>
            <a:spLocks noGrp="1"/>
          </p:cNvSpPr>
          <p:nvPr>
            <p:ph type="pic" sz="quarter" idx="14"/>
          </p:nvPr>
        </p:nvSpPr>
        <p:spPr>
          <a:xfrm>
            <a:off x="9292771" y="4029392"/>
            <a:ext cx="2411915" cy="2411915"/>
          </a:xfrm>
          <a:prstGeom prst="teardrop">
            <a:avLst/>
          </a:prstGeom>
          <a:noFill/>
        </p:spPr>
        <p:txBody>
          <a:bodyPr/>
          <a:lstStyle>
            <a:lvl1pPr marL="0" indent="0" algn="r">
              <a:buNone/>
              <a:defRPr sz="1400"/>
            </a:lvl1pPr>
          </a:lstStyle>
          <a:p>
            <a:endParaRPr lang="en-GB" dirty="0"/>
          </a:p>
        </p:txBody>
      </p:sp>
      <p:sp>
        <p:nvSpPr>
          <p:cNvPr id="5" name="Date Placeholder 4"/>
          <p:cNvSpPr>
            <a:spLocks noGrp="1"/>
          </p:cNvSpPr>
          <p:nvPr>
            <p:ph type="dt" sz="half" idx="15"/>
          </p:nvPr>
        </p:nvSpPr>
        <p:spPr/>
        <p:txBody>
          <a:bodyPr/>
          <a:lstStyle/>
          <a:p>
            <a:fld id="{67E98432-D03D-4971-9EEF-1A4FCC7A2FC7}" type="datetime1">
              <a:rPr lang="en-GB" smtClean="0"/>
              <a:pPr/>
              <a:t>02/07/2019</a:t>
            </a:fld>
            <a:endParaRPr lang="en-GB" dirty="0"/>
          </a:p>
        </p:txBody>
      </p:sp>
    </p:spTree>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eader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5" name="Date Placeholder 4"/>
          <p:cNvSpPr>
            <a:spLocks noGrp="1"/>
          </p:cNvSpPr>
          <p:nvPr>
            <p:ph type="dt" sz="half" idx="10"/>
          </p:nvPr>
        </p:nvSpPr>
        <p:spPr/>
        <p:txBody>
          <a:bodyPr/>
          <a:lstStyle/>
          <a:p>
            <a:fld id="{EDB68C57-6383-490F-A3E6-BD4141AB9802}" type="datetime1">
              <a:rPr lang="en-GB" smtClean="0"/>
              <a:pPr/>
              <a:t>02/07/2019</a:t>
            </a:fld>
            <a:endParaRPr lang="en-GB" dirty="0"/>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int friendly cov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1179576" y="3590782"/>
            <a:ext cx="7434943" cy="749570"/>
          </a:xfrm>
          <a:prstGeom prst="rect">
            <a:avLst/>
          </a:prstGeom>
        </p:spPr>
        <p:txBody>
          <a:bodyPr lIns="0" tIns="0" rIns="0" bIns="0"/>
          <a:lstStyle>
            <a:lvl1pPr>
              <a:defRPr sz="4000">
                <a:solidFill>
                  <a:schemeClr val="tx1"/>
                </a:solidFill>
                <a:latin typeface="+mn-lt"/>
              </a:defRPr>
            </a:lvl1pPr>
          </a:lstStyle>
          <a:p>
            <a:r>
              <a:rPr lang="en-US" smtClean="0"/>
              <a:t>Click to edit Master title style</a:t>
            </a:r>
            <a:endParaRPr lang="en-GB" dirty="0"/>
          </a:p>
        </p:txBody>
      </p:sp>
      <p:sp>
        <p:nvSpPr>
          <p:cNvPr id="15" name="Text Placeholder 14"/>
          <p:cNvSpPr>
            <a:spLocks noGrp="1"/>
          </p:cNvSpPr>
          <p:nvPr>
            <p:ph type="body" sz="quarter" idx="10"/>
          </p:nvPr>
        </p:nvSpPr>
        <p:spPr>
          <a:xfrm>
            <a:off x="1179575" y="4384601"/>
            <a:ext cx="7434943" cy="1080000"/>
          </a:xfrm>
          <a:prstGeom prst="rect">
            <a:avLst/>
          </a:prstGeom>
        </p:spPr>
        <p:txBody>
          <a:bodyPr lIns="0" tIns="0" rIns="0" bIns="0"/>
          <a:lstStyle>
            <a:lvl1pPr marL="0" indent="0">
              <a:buNone/>
              <a:defRPr sz="3200">
                <a:solidFill>
                  <a:schemeClr val="tx1"/>
                </a:solidFill>
                <a:latin typeface="+mn-lt"/>
              </a:defRPr>
            </a:lvl1pPr>
            <a:lvl2pPr marL="457200" indent="0">
              <a:buNone/>
              <a:defRPr sz="2800">
                <a:solidFill>
                  <a:schemeClr val="bg1"/>
                </a:solidFill>
                <a:latin typeface="+mj-lt"/>
              </a:defRPr>
            </a:lvl2pPr>
            <a:lvl3pPr marL="914400" indent="0">
              <a:buNone/>
              <a:defRPr sz="2400">
                <a:solidFill>
                  <a:schemeClr val="bg1"/>
                </a:solidFill>
                <a:latin typeface="+mj-lt"/>
              </a:defRPr>
            </a:lvl3pPr>
            <a:lvl4pPr marL="1371600" indent="0">
              <a:buNone/>
              <a:defRPr sz="2000">
                <a:solidFill>
                  <a:schemeClr val="bg1"/>
                </a:solidFill>
                <a:latin typeface="+mj-lt"/>
              </a:defRPr>
            </a:lvl4pPr>
            <a:lvl5pPr marL="1828800" indent="0">
              <a:buNone/>
              <a:defRPr sz="2000">
                <a:solidFill>
                  <a:schemeClr val="bg1"/>
                </a:solidFill>
                <a:latin typeface="+mj-lt"/>
              </a:defRPr>
            </a:lvl5pPr>
          </a:lstStyle>
          <a:p>
            <a:pPr lvl="0"/>
            <a:r>
              <a:rPr lang="en-US" smtClean="0"/>
              <a:t>Click to edit Master text styles</a:t>
            </a:r>
          </a:p>
        </p:txBody>
      </p:sp>
    </p:spTree>
    <p:extLst>
      <p:ext uri="{BB962C8B-B14F-4D97-AF65-F5344CB8AC3E}">
        <p14:creationId xmlns:p14="http://schemas.microsoft.com/office/powerpoint/2010/main" xmlns="" val="699619840"/>
      </p:ext>
    </p:extLst>
  </p:cSld>
  <p:clrMapOvr>
    <a:masterClrMapping/>
  </p:clrMapOvr>
  <p:transition spd="med">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Break">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2990538"/>
            <a:ext cx="12192000" cy="869430"/>
          </a:xfrm>
        </p:spPr>
        <p:txBody>
          <a:bodyPr>
            <a:normAutofit/>
          </a:bodyPr>
          <a:lstStyle>
            <a:lvl1pPr algn="ctr">
              <a:defRPr sz="4000">
                <a:solidFill>
                  <a:schemeClr val="tx1"/>
                </a:solidFill>
              </a:defRPr>
            </a:lvl1pPr>
          </a:lstStyle>
          <a:p>
            <a:r>
              <a:rPr lang="en-US" dirty="0" smtClean="0"/>
              <a:t>Click to edit Master title style</a:t>
            </a:r>
            <a:endParaRPr lang="en-GB" dirty="0"/>
          </a:p>
        </p:txBody>
      </p:sp>
    </p:spTree>
    <p:extLst>
      <p:ext uri="{BB962C8B-B14F-4D97-AF65-F5344CB8AC3E}">
        <p14:creationId xmlns:p14="http://schemas.microsoft.com/office/powerpoint/2010/main" xmlns="" val="3960820030"/>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1179576" y="3590782"/>
            <a:ext cx="7434943" cy="749570"/>
          </a:xfrm>
          <a:prstGeom prst="rect">
            <a:avLst/>
          </a:prstGeom>
        </p:spPr>
        <p:txBody>
          <a:bodyPr lIns="0" tIns="0" rIns="0" bIns="0"/>
          <a:lstStyle>
            <a:lvl1pPr>
              <a:defRPr sz="4000">
                <a:solidFill>
                  <a:srgbClr val="F8F8F8"/>
                </a:solidFill>
                <a:latin typeface="+mn-lt"/>
              </a:defRPr>
            </a:lvl1pPr>
          </a:lstStyle>
          <a:p>
            <a:endParaRPr lang="en-GB" dirty="0"/>
          </a:p>
        </p:txBody>
      </p:sp>
      <p:sp>
        <p:nvSpPr>
          <p:cNvPr id="15" name="Text Placeholder 14"/>
          <p:cNvSpPr>
            <a:spLocks noGrp="1"/>
          </p:cNvSpPr>
          <p:nvPr>
            <p:ph type="body" sz="quarter" idx="10"/>
          </p:nvPr>
        </p:nvSpPr>
        <p:spPr>
          <a:xfrm>
            <a:off x="1179575" y="4384601"/>
            <a:ext cx="7434943" cy="1080000"/>
          </a:xfrm>
          <a:prstGeom prst="rect">
            <a:avLst/>
          </a:prstGeom>
        </p:spPr>
        <p:txBody>
          <a:bodyPr lIns="0" tIns="0" rIns="0" bIns="0"/>
          <a:lstStyle>
            <a:lvl1pPr marL="0" indent="0">
              <a:buNone/>
              <a:defRPr sz="3200">
                <a:solidFill>
                  <a:srgbClr val="F8F8F8"/>
                </a:solidFill>
                <a:latin typeface="+mn-lt"/>
              </a:defRPr>
            </a:lvl1pPr>
            <a:lvl2pPr marL="457200" indent="0">
              <a:buNone/>
              <a:defRPr sz="2800">
                <a:solidFill>
                  <a:schemeClr val="bg1"/>
                </a:solidFill>
                <a:latin typeface="+mj-lt"/>
              </a:defRPr>
            </a:lvl2pPr>
            <a:lvl3pPr marL="914400" indent="0">
              <a:buNone/>
              <a:defRPr sz="2400">
                <a:solidFill>
                  <a:schemeClr val="bg1"/>
                </a:solidFill>
                <a:latin typeface="+mj-lt"/>
              </a:defRPr>
            </a:lvl3pPr>
            <a:lvl4pPr marL="1371600" indent="0">
              <a:buNone/>
              <a:defRPr sz="2000">
                <a:solidFill>
                  <a:schemeClr val="bg1"/>
                </a:solidFill>
                <a:latin typeface="+mj-lt"/>
              </a:defRPr>
            </a:lvl4pPr>
            <a:lvl5pPr marL="1828800" indent="0">
              <a:buNone/>
              <a:defRPr sz="2000">
                <a:solidFill>
                  <a:schemeClr val="bg1"/>
                </a:solidFill>
                <a:latin typeface="+mj-lt"/>
              </a:defRPr>
            </a:lvl5pPr>
          </a:lstStyle>
          <a:p>
            <a:pPr lvl="0"/>
            <a:endParaRPr lang="en-GB" dirty="0"/>
          </a:p>
        </p:txBody>
      </p:sp>
    </p:spTree>
    <p:extLst>
      <p:ext uri="{BB962C8B-B14F-4D97-AF65-F5344CB8AC3E}">
        <p14:creationId xmlns:p14="http://schemas.microsoft.com/office/powerpoint/2010/main" xmlns="" val="3846420298"/>
      </p:ext>
    </p:extLst>
  </p:cSld>
  <p:clrMapOvr>
    <a:masterClrMapping/>
  </p:clrMapOvr>
  <p:transition spd="med">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rint friendly cov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1179576" y="3590782"/>
            <a:ext cx="7434943" cy="749570"/>
          </a:xfrm>
          <a:prstGeom prst="rect">
            <a:avLst/>
          </a:prstGeom>
        </p:spPr>
        <p:txBody>
          <a:bodyPr lIns="0" tIns="0" rIns="0" bIns="0"/>
          <a:lstStyle>
            <a:lvl1pPr>
              <a:defRPr sz="4000">
                <a:solidFill>
                  <a:schemeClr val="tx1"/>
                </a:solidFill>
                <a:latin typeface="+mn-lt"/>
              </a:defRPr>
            </a:lvl1pPr>
          </a:lstStyle>
          <a:p>
            <a:endParaRPr lang="en-GB" dirty="0"/>
          </a:p>
        </p:txBody>
      </p:sp>
      <p:sp>
        <p:nvSpPr>
          <p:cNvPr id="15" name="Text Placeholder 14"/>
          <p:cNvSpPr>
            <a:spLocks noGrp="1"/>
          </p:cNvSpPr>
          <p:nvPr>
            <p:ph type="body" sz="quarter" idx="10"/>
          </p:nvPr>
        </p:nvSpPr>
        <p:spPr>
          <a:xfrm>
            <a:off x="1179575" y="4384601"/>
            <a:ext cx="7434943" cy="1080000"/>
          </a:xfrm>
          <a:prstGeom prst="rect">
            <a:avLst/>
          </a:prstGeom>
        </p:spPr>
        <p:txBody>
          <a:bodyPr lIns="0" tIns="0" rIns="0" bIns="0"/>
          <a:lstStyle>
            <a:lvl1pPr marL="0" indent="0">
              <a:buNone/>
              <a:defRPr sz="3200">
                <a:solidFill>
                  <a:schemeClr val="tx1"/>
                </a:solidFill>
                <a:latin typeface="+mn-lt"/>
              </a:defRPr>
            </a:lvl1pPr>
            <a:lvl2pPr marL="457200" indent="0">
              <a:buNone/>
              <a:defRPr sz="2800">
                <a:solidFill>
                  <a:schemeClr val="bg1"/>
                </a:solidFill>
                <a:latin typeface="+mj-lt"/>
              </a:defRPr>
            </a:lvl2pPr>
            <a:lvl3pPr marL="914400" indent="0">
              <a:buNone/>
              <a:defRPr sz="2400">
                <a:solidFill>
                  <a:schemeClr val="bg1"/>
                </a:solidFill>
                <a:latin typeface="+mj-lt"/>
              </a:defRPr>
            </a:lvl3pPr>
            <a:lvl4pPr marL="1371600" indent="0">
              <a:buNone/>
              <a:defRPr sz="2000">
                <a:solidFill>
                  <a:schemeClr val="bg1"/>
                </a:solidFill>
                <a:latin typeface="+mj-lt"/>
              </a:defRPr>
            </a:lvl4pPr>
            <a:lvl5pPr marL="1828800" indent="0">
              <a:buNone/>
              <a:defRPr sz="2000">
                <a:solidFill>
                  <a:schemeClr val="bg1"/>
                </a:solidFill>
                <a:latin typeface="+mj-lt"/>
              </a:defRPr>
            </a:lvl5pPr>
          </a:lstStyle>
          <a:p>
            <a:pPr lvl="0"/>
            <a:endParaRPr lang="en-GB" dirty="0"/>
          </a:p>
        </p:txBody>
      </p:sp>
    </p:spTree>
    <p:extLst>
      <p:ext uri="{BB962C8B-B14F-4D97-AF65-F5344CB8AC3E}">
        <p14:creationId xmlns:p14="http://schemas.microsoft.com/office/powerpoint/2010/main" xmlns="" val="3153829507"/>
      </p:ext>
    </p:extLst>
  </p:cSld>
  <p:clrMapOvr>
    <a:masterClrMapping/>
  </p:clrMapOvr>
  <p:transition spd="med">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6" name="Text Placeholder 5"/>
          <p:cNvSpPr>
            <a:spLocks noGrp="1"/>
          </p:cNvSpPr>
          <p:nvPr>
            <p:ph type="body" sz="quarter" idx="12"/>
          </p:nvPr>
        </p:nvSpPr>
        <p:spPr>
          <a:xfrm>
            <a:off x="315470" y="1304171"/>
            <a:ext cx="11556740" cy="5126609"/>
          </a:xfrm>
        </p:spPr>
        <p:txBody>
          <a:bodyPr/>
          <a:lstStyle>
            <a:lvl1pPr>
              <a:spcBef>
                <a:spcPts val="0"/>
              </a:spcBef>
              <a:spcAft>
                <a:spcPts val="0"/>
              </a:spcAft>
              <a:defRPr sz="2200"/>
            </a:lvl1pPr>
            <a:lvl2pPr>
              <a:spcAft>
                <a:spcPts val="0"/>
              </a:spcAft>
              <a:defRPr sz="2000"/>
            </a:lvl2pPr>
            <a:lvl3pPr>
              <a:spcAft>
                <a:spcPts val="0"/>
              </a:spcAft>
              <a:defRPr sz="1800"/>
            </a:lvl3pPr>
            <a:lvl4pPr>
              <a:spcAft>
                <a:spcPts val="0"/>
              </a:spcAft>
              <a:defRPr/>
            </a:lvl4pPr>
            <a:lvl5pPr>
              <a:spcAft>
                <a:spcPts val="0"/>
              </a:spcAf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Date Placeholder 4"/>
          <p:cNvSpPr>
            <a:spLocks noGrp="1"/>
          </p:cNvSpPr>
          <p:nvPr>
            <p:ph type="dt" sz="half" idx="13"/>
          </p:nvPr>
        </p:nvSpPr>
        <p:spPr/>
        <p:txBody>
          <a:bodyPr/>
          <a:lstStyle/>
          <a:p>
            <a:fld id="{1363D2BE-42C5-48DB-B4F4-4B83FDAE6C1F}" type="datetime1">
              <a:rPr lang="en-GB" smtClean="0"/>
              <a:pPr/>
              <a:t>02/07/2019</a:t>
            </a:fld>
            <a:endParaRPr lang="en-GB" dirty="0"/>
          </a:p>
        </p:txBody>
      </p:sp>
    </p:spTree>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with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6" name="Text Placeholder 5"/>
          <p:cNvSpPr>
            <a:spLocks noGrp="1"/>
          </p:cNvSpPr>
          <p:nvPr>
            <p:ph type="body" sz="quarter" idx="12"/>
          </p:nvPr>
        </p:nvSpPr>
        <p:spPr>
          <a:xfrm>
            <a:off x="315470" y="1304171"/>
            <a:ext cx="8768569" cy="5126609"/>
          </a:xfrm>
        </p:spPr>
        <p:txBody>
          <a:bodyPr/>
          <a:lstStyle>
            <a:lvl1pPr>
              <a:spcBef>
                <a:spcPts val="0"/>
              </a:spcBef>
              <a:spcAft>
                <a:spcPts val="0"/>
              </a:spcAft>
              <a:defRPr sz="2200"/>
            </a:lvl1pPr>
            <a:lvl2pPr>
              <a:spcAft>
                <a:spcPts val="0"/>
              </a:spcAft>
              <a:defRPr sz="2000"/>
            </a:lvl2pPr>
            <a:lvl3pPr>
              <a:spcAft>
                <a:spcPts val="0"/>
              </a:spcAft>
              <a:defRPr sz="1800"/>
            </a:lvl3pPr>
            <a:lvl4pPr>
              <a:spcAft>
                <a:spcPts val="0"/>
              </a:spcAft>
              <a:defRPr/>
            </a:lvl4pPr>
            <a:lvl5pPr>
              <a:spcAft>
                <a:spcPts val="0"/>
              </a:spcAf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 name="Picture Placeholder 6"/>
          <p:cNvSpPr>
            <a:spLocks noGrp="1"/>
          </p:cNvSpPr>
          <p:nvPr>
            <p:ph type="pic" sz="quarter" idx="13"/>
          </p:nvPr>
        </p:nvSpPr>
        <p:spPr>
          <a:xfrm>
            <a:off x="9292771" y="1306511"/>
            <a:ext cx="2411915" cy="2411915"/>
          </a:xfrm>
          <a:prstGeom prst="teardrop">
            <a:avLst/>
          </a:prstGeom>
          <a:noFill/>
        </p:spPr>
        <p:txBody>
          <a:bodyPr/>
          <a:lstStyle>
            <a:lvl1pPr marL="0" indent="0" algn="r">
              <a:buNone/>
              <a:defRPr sz="1400"/>
            </a:lvl1pPr>
          </a:lstStyle>
          <a:p>
            <a:endParaRPr lang="en-GB" dirty="0"/>
          </a:p>
        </p:txBody>
      </p:sp>
      <p:sp>
        <p:nvSpPr>
          <p:cNvPr id="8" name="Picture Placeholder 6"/>
          <p:cNvSpPr>
            <a:spLocks noGrp="1"/>
          </p:cNvSpPr>
          <p:nvPr>
            <p:ph type="pic" sz="quarter" idx="14"/>
          </p:nvPr>
        </p:nvSpPr>
        <p:spPr>
          <a:xfrm>
            <a:off x="9292771" y="4029392"/>
            <a:ext cx="2411915" cy="2411915"/>
          </a:xfrm>
          <a:prstGeom prst="teardrop">
            <a:avLst/>
          </a:prstGeom>
          <a:noFill/>
        </p:spPr>
        <p:txBody>
          <a:bodyPr/>
          <a:lstStyle>
            <a:lvl1pPr marL="0" indent="0" algn="r">
              <a:buNone/>
              <a:defRPr sz="1400"/>
            </a:lvl1pPr>
          </a:lstStyle>
          <a:p>
            <a:endParaRPr lang="en-GB" dirty="0"/>
          </a:p>
        </p:txBody>
      </p:sp>
      <p:sp>
        <p:nvSpPr>
          <p:cNvPr id="5" name="Date Placeholder 4"/>
          <p:cNvSpPr>
            <a:spLocks noGrp="1"/>
          </p:cNvSpPr>
          <p:nvPr>
            <p:ph type="dt" sz="half" idx="15"/>
          </p:nvPr>
        </p:nvSpPr>
        <p:spPr/>
        <p:txBody>
          <a:bodyPr/>
          <a:lstStyle/>
          <a:p>
            <a:fld id="{2EEF1789-B4B8-4E45-BC95-41D04389D6A2}" type="datetime1">
              <a:rPr lang="en-GB" smtClean="0"/>
              <a:pPr/>
              <a:t>02/07/2019</a:t>
            </a:fld>
            <a:endParaRPr lang="en-GB" dirty="0"/>
          </a:p>
        </p:txBody>
      </p:sp>
    </p:spTree>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er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5" name="Date Placeholder 4"/>
          <p:cNvSpPr>
            <a:spLocks noGrp="1"/>
          </p:cNvSpPr>
          <p:nvPr>
            <p:ph type="dt" sz="half" idx="10"/>
          </p:nvPr>
        </p:nvSpPr>
        <p:spPr/>
        <p:txBody>
          <a:bodyPr/>
          <a:lstStyle/>
          <a:p>
            <a:fld id="{8B0B31C8-644F-4A6F-9CEF-9DA4E4E9576E}" type="datetime1">
              <a:rPr lang="en-GB" smtClean="0"/>
              <a:pPr/>
              <a:t>02/07/2019</a:t>
            </a:fld>
            <a:endParaRPr lang="en-GB" dirty="0"/>
          </a:p>
        </p:txBody>
      </p:sp>
    </p:spTree>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Break">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2990538"/>
            <a:ext cx="12192000" cy="869430"/>
          </a:xfrm>
        </p:spPr>
        <p:txBody>
          <a:bodyPr>
            <a:normAutofit/>
          </a:bodyPr>
          <a:lstStyle>
            <a:lvl1pPr algn="ctr">
              <a:defRPr sz="4000">
                <a:solidFill>
                  <a:schemeClr val="tx1"/>
                </a:solidFill>
              </a:defRPr>
            </a:lvl1pPr>
          </a:lstStyle>
          <a:p>
            <a:r>
              <a:rPr lang="en-US" dirty="0" smtClean="0"/>
              <a:t>Click to edit Master title style</a:t>
            </a:r>
            <a:endParaRPr lang="en-GB" dirty="0"/>
          </a:p>
        </p:txBody>
      </p:sp>
    </p:spTree>
    <p:extLst>
      <p:ext uri="{BB962C8B-B14F-4D97-AF65-F5344CB8AC3E}">
        <p14:creationId xmlns:p14="http://schemas.microsoft.com/office/powerpoint/2010/main" xmlns="" val="3960820030"/>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6" name="Text Placeholder 5"/>
          <p:cNvSpPr>
            <a:spLocks noGrp="1"/>
          </p:cNvSpPr>
          <p:nvPr>
            <p:ph type="body" sz="quarter" idx="12"/>
          </p:nvPr>
        </p:nvSpPr>
        <p:spPr>
          <a:xfrm>
            <a:off x="315470" y="1304171"/>
            <a:ext cx="11556740" cy="5126609"/>
          </a:xfrm>
        </p:spPr>
        <p:txBody>
          <a:bodyPr/>
          <a:lstStyle>
            <a:lvl1pPr>
              <a:spcBef>
                <a:spcPts val="0"/>
              </a:spcBef>
              <a:spcAft>
                <a:spcPts val="0"/>
              </a:spcAft>
              <a:defRPr sz="2200"/>
            </a:lvl1pPr>
            <a:lvl2pPr>
              <a:spcAft>
                <a:spcPts val="0"/>
              </a:spcAft>
              <a:defRPr sz="2000"/>
            </a:lvl2pPr>
            <a:lvl3pPr>
              <a:spcAft>
                <a:spcPts val="0"/>
              </a:spcAft>
              <a:defRPr sz="1800"/>
            </a:lvl3pPr>
            <a:lvl4pPr>
              <a:spcAft>
                <a:spcPts val="0"/>
              </a:spcAft>
              <a:defRPr/>
            </a:lvl4pPr>
            <a:lvl5pPr>
              <a:spcAft>
                <a:spcPts val="0"/>
              </a:spcAf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Date Placeholder 4"/>
          <p:cNvSpPr>
            <a:spLocks noGrp="1"/>
          </p:cNvSpPr>
          <p:nvPr>
            <p:ph type="dt" sz="half" idx="13"/>
          </p:nvPr>
        </p:nvSpPr>
        <p:spPr/>
        <p:txBody>
          <a:bodyPr/>
          <a:lstStyle/>
          <a:p>
            <a:fld id="{4B49D295-DEA1-4A20-8EC1-4BCBFADCF72A}" type="datetime1">
              <a:rPr lang="en-GB" smtClean="0"/>
              <a:pPr/>
              <a:t>02/07/2019</a:t>
            </a:fld>
            <a:endParaRPr lang="en-GB" dirty="0"/>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with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6" name="Text Placeholder 5"/>
          <p:cNvSpPr>
            <a:spLocks noGrp="1"/>
          </p:cNvSpPr>
          <p:nvPr>
            <p:ph type="body" sz="quarter" idx="12"/>
          </p:nvPr>
        </p:nvSpPr>
        <p:spPr>
          <a:xfrm>
            <a:off x="315470" y="1304171"/>
            <a:ext cx="8768569" cy="5126609"/>
          </a:xfrm>
        </p:spPr>
        <p:txBody>
          <a:bodyPr/>
          <a:lstStyle>
            <a:lvl1pPr>
              <a:spcBef>
                <a:spcPts val="0"/>
              </a:spcBef>
              <a:spcAft>
                <a:spcPts val="0"/>
              </a:spcAft>
              <a:defRPr sz="2200"/>
            </a:lvl1pPr>
            <a:lvl2pPr>
              <a:spcAft>
                <a:spcPts val="0"/>
              </a:spcAft>
              <a:defRPr sz="2000"/>
            </a:lvl2pPr>
            <a:lvl3pPr>
              <a:spcAft>
                <a:spcPts val="0"/>
              </a:spcAft>
              <a:defRPr sz="1800"/>
            </a:lvl3pPr>
            <a:lvl4pPr>
              <a:spcAft>
                <a:spcPts val="0"/>
              </a:spcAft>
              <a:defRPr/>
            </a:lvl4pPr>
            <a:lvl5pPr>
              <a:spcAft>
                <a:spcPts val="0"/>
              </a:spcAf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Picture Placeholder 6"/>
          <p:cNvSpPr>
            <a:spLocks noGrp="1"/>
          </p:cNvSpPr>
          <p:nvPr>
            <p:ph type="pic" sz="quarter" idx="13"/>
          </p:nvPr>
        </p:nvSpPr>
        <p:spPr>
          <a:xfrm>
            <a:off x="9292771" y="1306511"/>
            <a:ext cx="2411915" cy="2411915"/>
          </a:xfrm>
          <a:prstGeom prst="teardrop">
            <a:avLst/>
          </a:prstGeom>
          <a:noFill/>
        </p:spPr>
        <p:txBody>
          <a:bodyPr/>
          <a:lstStyle>
            <a:lvl1pPr marL="0" indent="0" algn="r">
              <a:buNone/>
              <a:defRPr sz="1400"/>
            </a:lvl1pPr>
          </a:lstStyle>
          <a:p>
            <a:r>
              <a:rPr lang="en-US" smtClean="0"/>
              <a:t>Click icon to add picture</a:t>
            </a:r>
            <a:endParaRPr lang="en-GB" dirty="0"/>
          </a:p>
        </p:txBody>
      </p:sp>
      <p:sp>
        <p:nvSpPr>
          <p:cNvPr id="8" name="Picture Placeholder 6"/>
          <p:cNvSpPr>
            <a:spLocks noGrp="1"/>
          </p:cNvSpPr>
          <p:nvPr>
            <p:ph type="pic" sz="quarter" idx="14"/>
          </p:nvPr>
        </p:nvSpPr>
        <p:spPr>
          <a:xfrm>
            <a:off x="9292771" y="4029392"/>
            <a:ext cx="2411915" cy="2411915"/>
          </a:xfrm>
          <a:prstGeom prst="teardrop">
            <a:avLst/>
          </a:prstGeom>
          <a:noFill/>
        </p:spPr>
        <p:txBody>
          <a:bodyPr/>
          <a:lstStyle>
            <a:lvl1pPr marL="0" indent="0" algn="r">
              <a:buNone/>
              <a:defRPr sz="1400"/>
            </a:lvl1pPr>
          </a:lstStyle>
          <a:p>
            <a:r>
              <a:rPr lang="en-US" smtClean="0"/>
              <a:t>Click icon to add picture</a:t>
            </a:r>
            <a:endParaRPr lang="en-GB" dirty="0"/>
          </a:p>
        </p:txBody>
      </p:sp>
      <p:sp>
        <p:nvSpPr>
          <p:cNvPr id="5" name="Date Placeholder 4"/>
          <p:cNvSpPr>
            <a:spLocks noGrp="1"/>
          </p:cNvSpPr>
          <p:nvPr>
            <p:ph type="dt" sz="half" idx="15"/>
          </p:nvPr>
        </p:nvSpPr>
        <p:spPr/>
        <p:txBody>
          <a:bodyPr/>
          <a:lstStyle/>
          <a:p>
            <a:fld id="{C59C7591-38AE-46A6-A7F9-3A0A161CDAFE}" type="datetime1">
              <a:rPr lang="en-GB" smtClean="0"/>
              <a:pPr/>
              <a:t>02/07/2019</a:t>
            </a:fld>
            <a:endParaRPr lang="en-GB" dirty="0"/>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er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5" name="Date Placeholder 4"/>
          <p:cNvSpPr>
            <a:spLocks noGrp="1"/>
          </p:cNvSpPr>
          <p:nvPr>
            <p:ph type="dt" sz="half" idx="10"/>
          </p:nvPr>
        </p:nvSpPr>
        <p:spPr/>
        <p:txBody>
          <a:bodyPr/>
          <a:lstStyle/>
          <a:p>
            <a:fld id="{048445AF-2E3A-4611-84B0-97EEF649E7A3}" type="datetime1">
              <a:rPr lang="en-GB" smtClean="0"/>
              <a:pPr/>
              <a:t>02/07/2019</a:t>
            </a:fld>
            <a:endParaRPr lang="en-GB" dirty="0"/>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Break">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2990538"/>
            <a:ext cx="12192000" cy="869430"/>
          </a:xfrm>
        </p:spPr>
        <p:txBody>
          <a:bodyPr>
            <a:normAutofit/>
          </a:bodyPr>
          <a:lstStyle>
            <a:lvl1pPr algn="ctr">
              <a:defRPr sz="4000">
                <a:solidFill>
                  <a:schemeClr val="tx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xmlns="" val="3960820030"/>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7" name="Footer Placeholder 69"/>
          <p:cNvSpPr>
            <a:spLocks noGrp="1"/>
          </p:cNvSpPr>
          <p:nvPr>
            <p:ph type="ftr" sz="quarter" idx="3"/>
          </p:nvPr>
        </p:nvSpPr>
        <p:spPr>
          <a:xfrm>
            <a:off x="3861974" y="6520260"/>
            <a:ext cx="4468053" cy="365125"/>
          </a:xfrm>
          <a:prstGeom prst="rect">
            <a:avLst/>
          </a:prstGeom>
        </p:spPr>
        <p:txBody>
          <a:bodyPr vert="horz" lIns="91440" tIns="45720" rIns="91440" bIns="45720" rtlCol="0" anchor="b" anchorCtr="0"/>
          <a:lstStyle>
            <a:lvl1pPr algn="ctr">
              <a:defRPr sz="800">
                <a:solidFill>
                  <a:schemeClr val="tx1">
                    <a:tint val="75000"/>
                  </a:schemeClr>
                </a:solidFill>
              </a:defRPr>
            </a:lvl1pPr>
          </a:lstStyle>
          <a:p>
            <a:endParaRPr lang="en-GB" dirty="0"/>
          </a:p>
        </p:txBody>
      </p:sp>
      <p:sp>
        <p:nvSpPr>
          <p:cNvPr id="8" name="Date Placeholder 73"/>
          <p:cNvSpPr>
            <a:spLocks noGrp="1"/>
          </p:cNvSpPr>
          <p:nvPr>
            <p:ph type="dt" sz="half" idx="2"/>
          </p:nvPr>
        </p:nvSpPr>
        <p:spPr>
          <a:xfrm>
            <a:off x="-4233" y="6520260"/>
            <a:ext cx="1779753" cy="365125"/>
          </a:xfrm>
          <a:prstGeom prst="rect">
            <a:avLst/>
          </a:prstGeom>
        </p:spPr>
        <p:txBody>
          <a:bodyPr vert="horz" lIns="91440" tIns="45720" rIns="91440" bIns="45720" rtlCol="0" anchor="b" anchorCtr="0"/>
          <a:lstStyle>
            <a:lvl1pPr algn="l">
              <a:defRPr sz="800">
                <a:solidFill>
                  <a:schemeClr val="tx1">
                    <a:tint val="75000"/>
                  </a:schemeClr>
                </a:solidFill>
              </a:defRPr>
            </a:lvl1pPr>
          </a:lstStyle>
          <a:p>
            <a:fld id="{97E73B7E-ACFE-40B8-9B0E-F0BDB617187C}" type="datetime1">
              <a:rPr lang="en-GB" smtClean="0"/>
              <a:pPr/>
              <a:t>02/07/2019</a:t>
            </a:fld>
            <a:endParaRPr lang="en-GB" dirty="0"/>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Header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1" y="8"/>
            <a:ext cx="7997371" cy="856343"/>
          </a:xfrm>
          <a:prstGeom prst="rect">
            <a:avLst/>
          </a:prstGeom>
        </p:spPr>
        <p:txBody>
          <a:bodyPr wrap="none" lIns="288000" anchor="ctr"/>
          <a:lstStyle>
            <a:lvl1pPr marL="0" indent="0">
              <a:buNone/>
              <a:defRPr sz="2400">
                <a:solidFill>
                  <a:schemeClr val="bg1"/>
                </a:solidFill>
                <a:latin typeface="+mn-lt"/>
              </a:defRPr>
            </a:lvl1pPr>
            <a:lvl2pPr marL="457200" indent="0">
              <a:buNone/>
              <a:defRPr sz="2800">
                <a:solidFill>
                  <a:schemeClr val="bg1"/>
                </a:solidFill>
                <a:latin typeface="+mj-lt"/>
              </a:defRPr>
            </a:lvl2pPr>
            <a:lvl3pPr marL="914400" indent="0">
              <a:buNone/>
              <a:defRPr sz="2800">
                <a:solidFill>
                  <a:schemeClr val="bg1"/>
                </a:solidFill>
                <a:latin typeface="+mj-lt"/>
              </a:defRPr>
            </a:lvl3pPr>
            <a:lvl4pPr marL="1371600" indent="0">
              <a:buNone/>
              <a:defRPr sz="2800">
                <a:solidFill>
                  <a:schemeClr val="bg1"/>
                </a:solidFill>
                <a:latin typeface="+mj-lt"/>
              </a:defRPr>
            </a:lvl4pPr>
            <a:lvl5pPr marL="1828800" indent="0">
              <a:buNone/>
              <a:defRPr sz="2800">
                <a:solidFill>
                  <a:schemeClr val="bg1"/>
                </a:solidFill>
                <a:latin typeface="+mj-lt"/>
              </a:defRPr>
            </a:lvl5pPr>
          </a:lstStyle>
          <a:p>
            <a:pPr lvl="0"/>
            <a:r>
              <a:rPr lang="en-US" dirty="0" smtClean="0"/>
              <a:t>Click to edit slide title</a:t>
            </a:r>
            <a:endParaRPr lang="en-GB" dirty="0"/>
          </a:p>
        </p:txBody>
      </p:sp>
      <p:sp>
        <p:nvSpPr>
          <p:cNvPr id="6" name="Slide Number Placeholder 5"/>
          <p:cNvSpPr txBox="1">
            <a:spLocks/>
          </p:cNvSpPr>
          <p:nvPr userDrawn="1"/>
        </p:nvSpPr>
        <p:spPr>
          <a:xfrm>
            <a:off x="11715353" y="6618437"/>
            <a:ext cx="453369" cy="210990"/>
          </a:xfrm>
          <a:prstGeom prst="rect">
            <a:avLst/>
          </a:prstGeom>
        </p:spPr>
        <p:txBody>
          <a:bodyPr lIns="0" tIns="0" rIns="0" bIns="0" anchor="b" anchorCtr="0"/>
          <a:lstStyle>
            <a:lvl1pPr>
              <a:defRPr sz="900">
                <a:solidFill>
                  <a:srgbClr val="000000"/>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384A978-C5CF-4BA7-A58E-B53578577806}" type="slidenum">
              <a:rPr kumimoji="0" lang="en-GB" sz="900" b="0" i="0" u="none" strike="noStrike" kern="1200" cap="none" spc="0" normalizeH="0" baseline="0" noProof="0" smtClean="0">
                <a:ln>
                  <a:noFill/>
                </a:ln>
                <a:solidFill>
                  <a:srgbClr val="000000"/>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dirty="0">
              <a:ln>
                <a:noFill/>
              </a:ln>
              <a:solidFill>
                <a:srgbClr val="000000"/>
              </a:solidFill>
              <a:effectLst/>
              <a:uLnTx/>
              <a:uFillTx/>
              <a:latin typeface="+mn-lt"/>
              <a:ea typeface="+mn-ea"/>
              <a:cs typeface="+mn-cs"/>
            </a:endParaRPr>
          </a:p>
        </p:txBody>
      </p:sp>
    </p:spTree>
    <p:extLst>
      <p:ext uri="{BB962C8B-B14F-4D97-AF65-F5344CB8AC3E}">
        <p14:creationId xmlns="" xmlns:p14="http://schemas.microsoft.com/office/powerpoint/2010/main" val="3472552464"/>
      </p:ext>
    </p:extLst>
  </p:cSld>
  <p:clrMapOvr>
    <a:masterClrMapping/>
  </p:clrMapOvr>
  <p:transition spd="med">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032011438"/>
      </p:ext>
    </p:extLst>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7.xml"/><Relationship Id="rId7"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3.xml"/><Relationship Id="rId7"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cstate="print">
            <a:lum/>
          </a:blip>
          <a:srcRect/>
          <a:stretch>
            <a:fillRect/>
          </a:stretch>
        </a:blipFill>
        <a:effectLst/>
      </p:bgPr>
    </p:bg>
    <p:spTree>
      <p:nvGrpSpPr>
        <p:cNvPr id="1" name=""/>
        <p:cNvGrpSpPr/>
        <p:nvPr/>
      </p:nvGrpSpPr>
      <p:grpSpPr>
        <a:xfrm>
          <a:off x="0" y="0"/>
          <a:ext cx="0" cy="0"/>
          <a:chOff x="0" y="0"/>
          <a:chExt cx="0" cy="0"/>
        </a:xfrm>
      </p:grpSpPr>
      <p:sp>
        <p:nvSpPr>
          <p:cNvPr id="10" name="Date Placeholder 9"/>
          <p:cNvSpPr>
            <a:spLocks noGrp="1"/>
          </p:cNvSpPr>
          <p:nvPr>
            <p:ph type="dt" sz="half" idx="2"/>
          </p:nvPr>
        </p:nvSpPr>
        <p:spPr>
          <a:xfrm>
            <a:off x="0" y="648068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9A4D717-3159-4C61-A007-400F2FA25976}" type="datetime1">
              <a:rPr lang="en-GB" smtClean="0"/>
              <a:pPr/>
              <a:t>02/07/2019</a:t>
            </a:fld>
            <a:endParaRPr lang="en-GB" dirty="0"/>
          </a:p>
        </p:txBody>
      </p:sp>
      <p:sp>
        <p:nvSpPr>
          <p:cNvPr id="12" name="Title Placeholder 11"/>
          <p:cNvSpPr>
            <a:spLocks noGrp="1"/>
          </p:cNvSpPr>
          <p:nvPr>
            <p:ph type="title"/>
          </p:nvPr>
        </p:nvSpPr>
        <p:spPr>
          <a:xfrm>
            <a:off x="292309" y="0"/>
            <a:ext cx="8237096" cy="869430"/>
          </a:xfrm>
          <a:prstGeom prst="rect">
            <a:avLst/>
          </a:prstGeom>
        </p:spPr>
        <p:txBody>
          <a:bodyPr vert="horz" lIns="91440" tIns="45720" rIns="91440" bIns="45720" rtlCol="0" anchor="ctr">
            <a:normAutofit/>
          </a:bodyPr>
          <a:lstStyle/>
          <a:p>
            <a:r>
              <a:rPr lang="en-US" smtClean="0"/>
              <a:t>Click to edit Master title style</a:t>
            </a:r>
            <a:endParaRPr lang="en-GB" dirty="0"/>
          </a:p>
        </p:txBody>
      </p:sp>
      <p:sp>
        <p:nvSpPr>
          <p:cNvPr id="14" name="Text Placeholder 13"/>
          <p:cNvSpPr>
            <a:spLocks noGrp="1"/>
          </p:cNvSpPr>
          <p:nvPr>
            <p:ph type="body" idx="1"/>
          </p:nvPr>
        </p:nvSpPr>
        <p:spPr>
          <a:xfrm>
            <a:off x="609600" y="1289154"/>
            <a:ext cx="10972800" cy="4837009"/>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
                <a:srgbClr val="7AC143"/>
              </a:buClr>
              <a:buSzTx/>
              <a:buFont typeface="Arial"/>
              <a:buChar char="•"/>
              <a:tabLst/>
              <a:defRPr/>
            </a:pPr>
            <a:r>
              <a:rPr kumimoji="0" lang="en-US" sz="2200" b="0" i="0" u="none" strike="noStrike" kern="1200" cap="none" spc="0" normalizeH="0" baseline="0" noProof="0" dirty="0" smtClean="0">
                <a:ln>
                  <a:noFill/>
                </a:ln>
                <a:solidFill>
                  <a:srgbClr val="00245D"/>
                </a:solidFill>
                <a:effectLst/>
                <a:uLnTx/>
                <a:uFillTx/>
                <a:latin typeface="+mn-lt"/>
                <a:ea typeface="+mn-ea"/>
                <a:cs typeface="Arial" pitchFamily="34" charset="0"/>
              </a:rPr>
              <a:t>Click to edit Master text</a:t>
            </a:r>
          </a:p>
          <a:p>
            <a:pPr marL="742950" marR="0" lvl="1" indent="-285750" algn="l" defTabSz="457200" rtl="0" eaLnBrk="1" fontAlgn="auto" latinLnBrk="0" hangingPunct="1">
              <a:lnSpc>
                <a:spcPct val="100000"/>
              </a:lnSpc>
              <a:spcBef>
                <a:spcPct val="20000"/>
              </a:spcBef>
              <a:spcAft>
                <a:spcPts val="0"/>
              </a:spcAft>
              <a:buClr>
                <a:srgbClr val="7AC143"/>
              </a:buClr>
              <a:buSzTx/>
              <a:buFont typeface="Arial" pitchFamily="34" charset="0"/>
              <a:buChar char="•"/>
              <a:tabLst/>
              <a:defRPr/>
            </a:pPr>
            <a:r>
              <a:rPr kumimoji="0" lang="en-US" sz="2000" b="0" i="0" u="none" strike="noStrike" kern="1200" cap="none" spc="0" normalizeH="0" baseline="0" noProof="0" dirty="0" smtClean="0">
                <a:ln>
                  <a:noFill/>
                </a:ln>
                <a:solidFill>
                  <a:srgbClr val="00245D"/>
                </a:solidFill>
                <a:effectLst/>
                <a:uLnTx/>
                <a:uFillTx/>
                <a:latin typeface="+mn-lt"/>
                <a:ea typeface="+mn-ea"/>
                <a:cs typeface="Arial" pitchFamily="34" charset="0"/>
              </a:rPr>
              <a:t>Second level</a:t>
            </a:r>
          </a:p>
          <a:p>
            <a:pPr marL="1143000" marR="0" lvl="2" indent="-228600" algn="l" defTabSz="457200" rtl="0" eaLnBrk="1" fontAlgn="auto" latinLnBrk="0" hangingPunct="1">
              <a:lnSpc>
                <a:spcPct val="100000"/>
              </a:lnSpc>
              <a:spcBef>
                <a:spcPct val="20000"/>
              </a:spcBef>
              <a:spcAft>
                <a:spcPts val="0"/>
              </a:spcAft>
              <a:buClr>
                <a:srgbClr val="7AC143"/>
              </a:buClr>
              <a:buSzTx/>
              <a:buFont typeface="Arial"/>
              <a:buChar char="•"/>
              <a:tabLst/>
              <a:defRPr/>
            </a:pPr>
            <a:r>
              <a:rPr kumimoji="0" lang="en-US" sz="1800" b="0" i="0" u="none" strike="noStrike" kern="1200" cap="none" spc="0" normalizeH="0" baseline="0" noProof="0" dirty="0" smtClean="0">
                <a:ln>
                  <a:noFill/>
                </a:ln>
                <a:solidFill>
                  <a:srgbClr val="00245D"/>
                </a:solidFill>
                <a:effectLst/>
                <a:uLnTx/>
                <a:uFillTx/>
                <a:latin typeface="+mn-lt"/>
                <a:ea typeface="+mn-ea"/>
                <a:cs typeface="Arial" pitchFamily="34" charset="0"/>
              </a:rPr>
              <a:t>Third level</a:t>
            </a:r>
          </a:p>
          <a:p>
            <a:pPr marL="1600200" marR="0" lvl="3" indent="-228600" algn="l" defTabSz="457200" rtl="0" eaLnBrk="1" fontAlgn="auto" latinLnBrk="0" hangingPunct="1">
              <a:lnSpc>
                <a:spcPct val="100000"/>
              </a:lnSpc>
              <a:spcBef>
                <a:spcPct val="20000"/>
              </a:spcBef>
              <a:spcAft>
                <a:spcPts val="0"/>
              </a:spcAft>
              <a:buClr>
                <a:srgbClr val="7AC143"/>
              </a:buClr>
              <a:buSzTx/>
              <a:buFont typeface="Arial" pitchFamily="34" charset="0"/>
              <a:buChar char="•"/>
              <a:tabLst/>
              <a:defRPr/>
            </a:pPr>
            <a:r>
              <a:rPr kumimoji="0" lang="en-US" sz="1800" b="0" i="0" u="none" strike="noStrike" kern="1200" cap="none" spc="0" normalizeH="0" baseline="0" noProof="0" dirty="0" smtClean="0">
                <a:ln>
                  <a:noFill/>
                </a:ln>
                <a:solidFill>
                  <a:srgbClr val="00245D"/>
                </a:solidFill>
                <a:effectLst/>
                <a:uLnTx/>
                <a:uFillTx/>
                <a:latin typeface="+mn-lt"/>
                <a:ea typeface="+mn-ea"/>
                <a:cs typeface="Arial" pitchFamily="34" charset="0"/>
              </a:rPr>
              <a:t>Fourth level</a:t>
            </a:r>
          </a:p>
          <a:p>
            <a:pPr marL="2057400" marR="0" lvl="4" indent="-228600" algn="l" defTabSz="457200" rtl="0" eaLnBrk="1" fontAlgn="auto" latinLnBrk="0" hangingPunct="1">
              <a:lnSpc>
                <a:spcPct val="100000"/>
              </a:lnSpc>
              <a:spcBef>
                <a:spcPct val="20000"/>
              </a:spcBef>
              <a:spcAft>
                <a:spcPts val="0"/>
              </a:spcAft>
              <a:buClr>
                <a:srgbClr val="7AC143"/>
              </a:buClr>
              <a:buSzTx/>
              <a:buFont typeface="Arial" pitchFamily="34" charset="0"/>
              <a:buChar char="•"/>
              <a:tabLst/>
              <a:defRPr/>
            </a:pPr>
            <a:r>
              <a:rPr kumimoji="0" lang="en-US" sz="1800" b="0" i="0" u="none" strike="noStrike" kern="1200" cap="none" spc="0" normalizeH="0" baseline="0" noProof="0" dirty="0" smtClean="0">
                <a:ln>
                  <a:noFill/>
                </a:ln>
                <a:solidFill>
                  <a:srgbClr val="00245D"/>
                </a:solidFill>
                <a:effectLst/>
                <a:uLnTx/>
                <a:uFillTx/>
                <a:latin typeface="+mn-lt"/>
                <a:ea typeface="+mn-ea"/>
                <a:cs typeface="Arial" pitchFamily="34" charset="0"/>
              </a:rPr>
              <a:t>Fifth level</a:t>
            </a:r>
            <a:endParaRPr kumimoji="0" lang="en-GB" sz="1800" b="0" i="0" u="none" strike="noStrike" kern="1200" cap="none" spc="0" normalizeH="0" baseline="0" noProof="0" dirty="0">
              <a:ln>
                <a:noFill/>
              </a:ln>
              <a:solidFill>
                <a:srgbClr val="00245D"/>
              </a:solidFill>
              <a:effectLst/>
              <a:uLnTx/>
              <a:uFillTx/>
              <a:latin typeface="+mn-lt"/>
              <a:ea typeface="+mn-ea"/>
              <a:cs typeface="Arial" pitchFamily="34" charset="0"/>
            </a:endParaRPr>
          </a:p>
        </p:txBody>
      </p:sp>
      <p:sp>
        <p:nvSpPr>
          <p:cNvPr id="6" name="Slide Number Placeholder 5"/>
          <p:cNvSpPr txBox="1">
            <a:spLocks/>
          </p:cNvSpPr>
          <p:nvPr/>
        </p:nvSpPr>
        <p:spPr>
          <a:xfrm>
            <a:off x="11768055" y="6570808"/>
            <a:ext cx="340027" cy="210990"/>
          </a:xfrm>
          <a:prstGeom prst="rect">
            <a:avLst/>
          </a:prstGeom>
        </p:spPr>
        <p:txBody>
          <a:bodyPr lIns="0" tIns="0" rIns="0" bIns="0" anchor="b" anchorCtr="0"/>
          <a:lstStyle>
            <a:lvl1pPr>
              <a:defRPr sz="900">
                <a:solidFill>
                  <a:srgbClr val="000000"/>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384A978-C5CF-4BA7-A58E-B53578577806}" type="slidenum">
              <a:rPr kumimoji="0" lang="en-GB" sz="9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1792574449"/>
      </p:ext>
    </p:extLst>
  </p:cSld>
  <p:clrMap bg1="lt1" tx1="dk1" bg2="lt2" tx2="dk2" accent1="accent1" accent2="accent2" accent3="accent3" accent4="accent4" accent5="accent5" accent6="accent6" hlink="hlink" folHlink="folHlink"/>
  <p:sldLayoutIdLst>
    <p:sldLayoutId id="2147483677" r:id="rId1"/>
    <p:sldLayoutId id="2147483696" r:id="rId2"/>
    <p:sldLayoutId id="2147483691" r:id="rId3"/>
    <p:sldLayoutId id="2147483679" r:id="rId4"/>
    <p:sldLayoutId id="2147483680" r:id="rId5"/>
    <p:sldLayoutId id="2147483663" r:id="rId6"/>
    <p:sldLayoutId id="2147483697" r:id="rId7"/>
    <p:sldLayoutId id="2147483698" r:id="rId8"/>
    <p:sldLayoutId id="2147483699" r:id="rId9"/>
    <p:sldLayoutId id="2147483705" r:id="rId10"/>
    <p:sldLayoutId id="2147483706" r:id="rId11"/>
    <p:sldLayoutId id="2147483707" r:id="rId12"/>
    <p:sldLayoutId id="2147483708" r:id="rId13"/>
    <p:sldLayoutId id="2147483709" r:id="rId14"/>
  </p:sldLayoutIdLst>
  <p:transition spd="med">
    <p:fade/>
  </p:transition>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2600" kern="1200">
          <a:solidFill>
            <a:srgbClr val="F8F8F8"/>
          </a:solidFill>
          <a:latin typeface="+mn-lt"/>
          <a:ea typeface="+mj-ea"/>
          <a:cs typeface="+mj-cs"/>
        </a:defRPr>
      </a:lvl1pPr>
    </p:titleStyle>
    <p:bodyStyle>
      <a:lvl1pPr marL="342900" marR="0" indent="-342900" algn="l" defTabSz="457200" rtl="0" eaLnBrk="1" fontAlgn="auto" latinLnBrk="0" hangingPunct="1">
        <a:lnSpc>
          <a:spcPct val="100000"/>
        </a:lnSpc>
        <a:spcBef>
          <a:spcPts val="600"/>
        </a:spcBef>
        <a:spcAft>
          <a:spcPts val="600"/>
        </a:spcAft>
        <a:buClr>
          <a:srgbClr val="7AC143"/>
        </a:buClr>
        <a:buSzTx/>
        <a:buFont typeface="Arial"/>
        <a:buChar char="•"/>
        <a:tabLst/>
        <a:defRPr sz="2800" kern="1200">
          <a:solidFill>
            <a:schemeClr val="tx1"/>
          </a:solidFill>
          <a:latin typeface="+mn-lt"/>
          <a:ea typeface="+mn-ea"/>
          <a:cs typeface="+mn-cs"/>
        </a:defRPr>
      </a:lvl1pPr>
      <a:lvl2pPr marL="742950" marR="0" indent="-285750" algn="l" defTabSz="457200" rtl="0" eaLnBrk="1" fontAlgn="auto" latinLnBrk="0" hangingPunct="1">
        <a:lnSpc>
          <a:spcPct val="100000"/>
        </a:lnSpc>
        <a:spcBef>
          <a:spcPts val="600"/>
        </a:spcBef>
        <a:spcAft>
          <a:spcPts val="600"/>
        </a:spcAft>
        <a:buClr>
          <a:srgbClr val="7AC143"/>
        </a:buClr>
        <a:buSzTx/>
        <a:buFont typeface="Arial" pitchFamily="34" charset="0"/>
        <a:buChar char="•"/>
        <a:tabLst/>
        <a:defRPr sz="2400" kern="1200">
          <a:solidFill>
            <a:schemeClr val="tx1"/>
          </a:solidFill>
          <a:latin typeface="+mn-lt"/>
          <a:ea typeface="+mn-ea"/>
          <a:cs typeface="+mn-cs"/>
        </a:defRPr>
      </a:lvl2pPr>
      <a:lvl3pPr marL="1143000" marR="0" indent="-228600" algn="l" defTabSz="457200" rtl="0" eaLnBrk="1" fontAlgn="auto" latinLnBrk="0" hangingPunct="1">
        <a:lnSpc>
          <a:spcPct val="100000"/>
        </a:lnSpc>
        <a:spcBef>
          <a:spcPts val="600"/>
        </a:spcBef>
        <a:spcAft>
          <a:spcPts val="600"/>
        </a:spcAft>
        <a:buClr>
          <a:srgbClr val="7AC143"/>
        </a:buClr>
        <a:buSzTx/>
        <a:buFont typeface="Arial"/>
        <a:buChar char="•"/>
        <a:tabLst/>
        <a:defRPr sz="2000" kern="1200">
          <a:solidFill>
            <a:schemeClr val="tx1"/>
          </a:solidFill>
          <a:latin typeface="+mn-lt"/>
          <a:ea typeface="+mn-ea"/>
          <a:cs typeface="+mn-cs"/>
        </a:defRPr>
      </a:lvl3pPr>
      <a:lvl4pPr marL="1600200" marR="0" indent="-228600" algn="l" defTabSz="457200" rtl="0" eaLnBrk="1" fontAlgn="auto" latinLnBrk="0" hangingPunct="1">
        <a:lnSpc>
          <a:spcPct val="100000"/>
        </a:lnSpc>
        <a:spcBef>
          <a:spcPts val="600"/>
        </a:spcBef>
        <a:spcAft>
          <a:spcPts val="600"/>
        </a:spcAft>
        <a:buClr>
          <a:srgbClr val="7AC143"/>
        </a:buClr>
        <a:buSzTx/>
        <a:buFont typeface="Arial" pitchFamily="34" charset="0"/>
        <a:buChar char="•"/>
        <a:tabLst/>
        <a:defRPr sz="1800" kern="1200">
          <a:solidFill>
            <a:schemeClr val="tx1"/>
          </a:solidFill>
          <a:latin typeface="+mn-lt"/>
          <a:ea typeface="+mn-ea"/>
          <a:cs typeface="+mn-cs"/>
        </a:defRPr>
      </a:lvl4pPr>
      <a:lvl5pPr marL="2057400" marR="0" indent="-228600" algn="l" defTabSz="457200" rtl="0" eaLnBrk="1" fontAlgn="auto" latinLnBrk="0" hangingPunct="1">
        <a:lnSpc>
          <a:spcPct val="100000"/>
        </a:lnSpc>
        <a:spcBef>
          <a:spcPts val="600"/>
        </a:spcBef>
        <a:spcAft>
          <a:spcPts val="600"/>
        </a:spcAft>
        <a:buClr>
          <a:srgbClr val="7AC143"/>
        </a:buClr>
        <a:buSzTx/>
        <a:buFont typeface="Arial"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cstate="print">
            <a:lum/>
          </a:blip>
          <a:srcRect/>
          <a:stretch>
            <a:fillRect/>
          </a:stretch>
        </a:blipFill>
        <a:effectLst/>
      </p:bgPr>
    </p:bg>
    <p:spTree>
      <p:nvGrpSpPr>
        <p:cNvPr id="1" name=""/>
        <p:cNvGrpSpPr/>
        <p:nvPr/>
      </p:nvGrpSpPr>
      <p:grpSpPr>
        <a:xfrm>
          <a:off x="0" y="0"/>
          <a:ext cx="0" cy="0"/>
          <a:chOff x="0" y="0"/>
          <a:chExt cx="0" cy="0"/>
        </a:xfrm>
      </p:grpSpPr>
      <p:sp>
        <p:nvSpPr>
          <p:cNvPr id="10" name="Date Placeholder 9"/>
          <p:cNvSpPr>
            <a:spLocks noGrp="1"/>
          </p:cNvSpPr>
          <p:nvPr>
            <p:ph type="dt" sz="half" idx="2"/>
          </p:nvPr>
        </p:nvSpPr>
        <p:spPr>
          <a:xfrm>
            <a:off x="0" y="648068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986582B-3019-4B66-9806-BDBB53C2833F}" type="datetime1">
              <a:rPr lang="en-GB" smtClean="0"/>
              <a:pPr/>
              <a:t>02/07/2019</a:t>
            </a:fld>
            <a:endParaRPr lang="en-GB" dirty="0"/>
          </a:p>
        </p:txBody>
      </p:sp>
      <p:sp>
        <p:nvSpPr>
          <p:cNvPr id="12" name="Title Placeholder 11"/>
          <p:cNvSpPr>
            <a:spLocks noGrp="1"/>
          </p:cNvSpPr>
          <p:nvPr>
            <p:ph type="title"/>
          </p:nvPr>
        </p:nvSpPr>
        <p:spPr>
          <a:xfrm>
            <a:off x="292309" y="0"/>
            <a:ext cx="8237096" cy="869430"/>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14" name="Text Placeholder 13"/>
          <p:cNvSpPr>
            <a:spLocks noGrp="1"/>
          </p:cNvSpPr>
          <p:nvPr>
            <p:ph type="body" idx="1"/>
          </p:nvPr>
        </p:nvSpPr>
        <p:spPr>
          <a:xfrm>
            <a:off x="609600" y="1289154"/>
            <a:ext cx="10972800" cy="4837009"/>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
                <a:srgbClr val="7AC143"/>
              </a:buClr>
              <a:buSzTx/>
              <a:buFont typeface="Arial"/>
              <a:buChar char="•"/>
              <a:tabLst/>
              <a:defRPr/>
            </a:pPr>
            <a:r>
              <a:rPr kumimoji="0" lang="en-US" sz="2200" b="0" i="0" u="none" strike="noStrike" kern="1200" cap="none" spc="0" normalizeH="0" baseline="0" noProof="0" dirty="0" smtClean="0">
                <a:ln>
                  <a:noFill/>
                </a:ln>
                <a:solidFill>
                  <a:srgbClr val="00245D"/>
                </a:solidFill>
                <a:effectLst/>
                <a:uLnTx/>
                <a:uFillTx/>
                <a:latin typeface="+mn-lt"/>
                <a:ea typeface="+mn-ea"/>
                <a:cs typeface="Arial" pitchFamily="34" charset="0"/>
              </a:rPr>
              <a:t>Click to edit Master text</a:t>
            </a:r>
          </a:p>
          <a:p>
            <a:pPr marL="742950" marR="0" lvl="1" indent="-285750" algn="l" defTabSz="457200" rtl="0" eaLnBrk="1" fontAlgn="auto" latinLnBrk="0" hangingPunct="1">
              <a:lnSpc>
                <a:spcPct val="100000"/>
              </a:lnSpc>
              <a:spcBef>
                <a:spcPct val="20000"/>
              </a:spcBef>
              <a:spcAft>
                <a:spcPts val="0"/>
              </a:spcAft>
              <a:buClr>
                <a:srgbClr val="7AC143"/>
              </a:buClr>
              <a:buSzTx/>
              <a:buFont typeface="Arial" pitchFamily="34" charset="0"/>
              <a:buChar char="•"/>
              <a:tabLst/>
              <a:defRPr/>
            </a:pPr>
            <a:r>
              <a:rPr kumimoji="0" lang="en-US" sz="2000" b="0" i="0" u="none" strike="noStrike" kern="1200" cap="none" spc="0" normalizeH="0" baseline="0" noProof="0" dirty="0" smtClean="0">
                <a:ln>
                  <a:noFill/>
                </a:ln>
                <a:solidFill>
                  <a:srgbClr val="00245D"/>
                </a:solidFill>
                <a:effectLst/>
                <a:uLnTx/>
                <a:uFillTx/>
                <a:latin typeface="+mn-lt"/>
                <a:ea typeface="+mn-ea"/>
                <a:cs typeface="Arial" pitchFamily="34" charset="0"/>
              </a:rPr>
              <a:t>Second level</a:t>
            </a:r>
          </a:p>
          <a:p>
            <a:pPr marL="1143000" marR="0" lvl="2" indent="-228600" algn="l" defTabSz="457200" rtl="0" eaLnBrk="1" fontAlgn="auto" latinLnBrk="0" hangingPunct="1">
              <a:lnSpc>
                <a:spcPct val="100000"/>
              </a:lnSpc>
              <a:spcBef>
                <a:spcPct val="20000"/>
              </a:spcBef>
              <a:spcAft>
                <a:spcPts val="0"/>
              </a:spcAft>
              <a:buClr>
                <a:srgbClr val="7AC143"/>
              </a:buClr>
              <a:buSzTx/>
              <a:buFont typeface="Arial"/>
              <a:buChar char="•"/>
              <a:tabLst/>
              <a:defRPr/>
            </a:pPr>
            <a:r>
              <a:rPr kumimoji="0" lang="en-US" sz="1800" b="0" i="0" u="none" strike="noStrike" kern="1200" cap="none" spc="0" normalizeH="0" baseline="0" noProof="0" dirty="0" smtClean="0">
                <a:ln>
                  <a:noFill/>
                </a:ln>
                <a:solidFill>
                  <a:srgbClr val="00245D"/>
                </a:solidFill>
                <a:effectLst/>
                <a:uLnTx/>
                <a:uFillTx/>
                <a:latin typeface="+mn-lt"/>
                <a:ea typeface="+mn-ea"/>
                <a:cs typeface="Arial" pitchFamily="34" charset="0"/>
              </a:rPr>
              <a:t>Third level</a:t>
            </a:r>
          </a:p>
          <a:p>
            <a:pPr marL="1600200" marR="0" lvl="3" indent="-228600" algn="l" defTabSz="457200" rtl="0" eaLnBrk="1" fontAlgn="auto" latinLnBrk="0" hangingPunct="1">
              <a:lnSpc>
                <a:spcPct val="100000"/>
              </a:lnSpc>
              <a:spcBef>
                <a:spcPct val="20000"/>
              </a:spcBef>
              <a:spcAft>
                <a:spcPts val="0"/>
              </a:spcAft>
              <a:buClr>
                <a:srgbClr val="7AC143"/>
              </a:buClr>
              <a:buSzTx/>
              <a:buFont typeface="Arial" pitchFamily="34" charset="0"/>
              <a:buChar char="•"/>
              <a:tabLst/>
              <a:defRPr/>
            </a:pPr>
            <a:r>
              <a:rPr kumimoji="0" lang="en-US" sz="1800" b="0" i="0" u="none" strike="noStrike" kern="1200" cap="none" spc="0" normalizeH="0" baseline="0" noProof="0" dirty="0" smtClean="0">
                <a:ln>
                  <a:noFill/>
                </a:ln>
                <a:solidFill>
                  <a:srgbClr val="00245D"/>
                </a:solidFill>
                <a:effectLst/>
                <a:uLnTx/>
                <a:uFillTx/>
                <a:latin typeface="+mn-lt"/>
                <a:ea typeface="+mn-ea"/>
                <a:cs typeface="Arial" pitchFamily="34" charset="0"/>
              </a:rPr>
              <a:t>Fourth level</a:t>
            </a:r>
          </a:p>
          <a:p>
            <a:pPr marL="2057400" marR="0" lvl="4" indent="-228600" algn="l" defTabSz="457200" rtl="0" eaLnBrk="1" fontAlgn="auto" latinLnBrk="0" hangingPunct="1">
              <a:lnSpc>
                <a:spcPct val="100000"/>
              </a:lnSpc>
              <a:spcBef>
                <a:spcPct val="20000"/>
              </a:spcBef>
              <a:spcAft>
                <a:spcPts val="0"/>
              </a:spcAft>
              <a:buClr>
                <a:srgbClr val="7AC143"/>
              </a:buClr>
              <a:buSzTx/>
              <a:buFont typeface="Arial" pitchFamily="34" charset="0"/>
              <a:buChar char="•"/>
              <a:tabLst/>
              <a:defRPr/>
            </a:pPr>
            <a:r>
              <a:rPr kumimoji="0" lang="en-US" sz="1800" b="0" i="0" u="none" strike="noStrike" kern="1200" cap="none" spc="0" normalizeH="0" baseline="0" noProof="0" dirty="0" smtClean="0">
                <a:ln>
                  <a:noFill/>
                </a:ln>
                <a:solidFill>
                  <a:srgbClr val="00245D"/>
                </a:solidFill>
                <a:effectLst/>
                <a:uLnTx/>
                <a:uFillTx/>
                <a:latin typeface="+mn-lt"/>
                <a:ea typeface="+mn-ea"/>
                <a:cs typeface="Arial" pitchFamily="34" charset="0"/>
              </a:rPr>
              <a:t>Fifth level</a:t>
            </a:r>
            <a:endParaRPr kumimoji="0" lang="en-GB" sz="1800" b="0" i="0" u="none" strike="noStrike" kern="1200" cap="none" spc="0" normalizeH="0" baseline="0" noProof="0" dirty="0">
              <a:ln>
                <a:noFill/>
              </a:ln>
              <a:solidFill>
                <a:srgbClr val="00245D"/>
              </a:solidFill>
              <a:effectLst/>
              <a:uLnTx/>
              <a:uFillTx/>
              <a:latin typeface="+mn-lt"/>
              <a:ea typeface="+mn-ea"/>
              <a:cs typeface="Arial" pitchFamily="34" charset="0"/>
            </a:endParaRPr>
          </a:p>
        </p:txBody>
      </p:sp>
      <p:sp>
        <p:nvSpPr>
          <p:cNvPr id="6" name="Slide Number Placeholder 5"/>
          <p:cNvSpPr txBox="1">
            <a:spLocks/>
          </p:cNvSpPr>
          <p:nvPr/>
        </p:nvSpPr>
        <p:spPr>
          <a:xfrm>
            <a:off x="11785811" y="6570808"/>
            <a:ext cx="340027" cy="210990"/>
          </a:xfrm>
          <a:prstGeom prst="rect">
            <a:avLst/>
          </a:prstGeom>
        </p:spPr>
        <p:txBody>
          <a:bodyPr lIns="0" tIns="0" rIns="0" bIns="0" anchor="b" anchorCtr="0"/>
          <a:lstStyle>
            <a:lvl1pPr>
              <a:defRPr sz="900">
                <a:solidFill>
                  <a:srgbClr val="000000"/>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384A978-C5CF-4BA7-A58E-B53578577806}" type="slidenum">
              <a:rPr kumimoji="0" lang="en-GB" sz="900" b="0" i="0" u="none" strike="noStrike" kern="1200" cap="none" spc="0" normalizeH="0" baseline="0" noProof="0" smtClean="0">
                <a:ln>
                  <a:noFill/>
                </a:ln>
                <a:solidFill>
                  <a:schemeClr val="tx2">
                    <a:lumMod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dirty="0">
              <a:ln>
                <a:noFill/>
              </a:ln>
              <a:solidFill>
                <a:schemeClr val="tx2">
                  <a:lumMod val="75000"/>
                </a:schemeClr>
              </a:solidFill>
              <a:effectLst/>
              <a:uLnTx/>
              <a:uFillTx/>
              <a:latin typeface="+mn-lt"/>
              <a:ea typeface="+mn-ea"/>
              <a:cs typeface="+mn-cs"/>
            </a:endParaRPr>
          </a:p>
        </p:txBody>
      </p:sp>
    </p:spTree>
    <p:extLst>
      <p:ext uri="{BB962C8B-B14F-4D97-AF65-F5344CB8AC3E}">
        <p14:creationId xmlns:p14="http://schemas.microsoft.com/office/powerpoint/2010/main" xmlns="" val="1792574449"/>
      </p:ext>
    </p:extLst>
  </p:cSld>
  <p:clrMap bg1="lt1" tx1="dk1" bg2="lt2" tx2="dk2" accent1="accent1" accent2="accent2" accent3="accent3" accent4="accent4" accent5="accent5" accent6="accent6" hlink="hlink" folHlink="folHlink"/>
  <p:sldLayoutIdLst>
    <p:sldLayoutId id="2147483682" r:id="rId1"/>
    <p:sldLayoutId id="2147483695" r:id="rId2"/>
    <p:sldLayoutId id="2147483692" r:id="rId3"/>
    <p:sldLayoutId id="2147483683" r:id="rId4"/>
    <p:sldLayoutId id="2147483684" r:id="rId5"/>
    <p:sldLayoutId id="2147483685" r:id="rId6"/>
  </p:sldLayoutIdLst>
  <p:transition spd="med">
    <p:fade/>
  </p:transition>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2600" kern="1200">
          <a:solidFill>
            <a:srgbClr val="F8F8F8"/>
          </a:solidFill>
          <a:latin typeface="+mn-lt"/>
          <a:ea typeface="+mj-ea"/>
          <a:cs typeface="+mj-cs"/>
        </a:defRPr>
      </a:lvl1pPr>
    </p:titleStyle>
    <p:bodyStyle>
      <a:lvl1pPr marL="342900" marR="0" indent="-342900" algn="l" defTabSz="457200" rtl="0" eaLnBrk="1" fontAlgn="auto" latinLnBrk="0" hangingPunct="1">
        <a:lnSpc>
          <a:spcPct val="100000"/>
        </a:lnSpc>
        <a:spcBef>
          <a:spcPts val="600"/>
        </a:spcBef>
        <a:spcAft>
          <a:spcPts val="600"/>
        </a:spcAft>
        <a:buClr>
          <a:srgbClr val="7AC143"/>
        </a:buClr>
        <a:buSzTx/>
        <a:buFont typeface="Arial"/>
        <a:buChar char="•"/>
        <a:tabLst/>
        <a:defRPr sz="2800" kern="1200">
          <a:solidFill>
            <a:schemeClr val="tx1"/>
          </a:solidFill>
          <a:latin typeface="+mn-lt"/>
          <a:ea typeface="+mn-ea"/>
          <a:cs typeface="+mn-cs"/>
        </a:defRPr>
      </a:lvl1pPr>
      <a:lvl2pPr marL="742950" marR="0" indent="-285750" algn="l" defTabSz="457200" rtl="0" eaLnBrk="1" fontAlgn="auto" latinLnBrk="0" hangingPunct="1">
        <a:lnSpc>
          <a:spcPct val="100000"/>
        </a:lnSpc>
        <a:spcBef>
          <a:spcPts val="600"/>
        </a:spcBef>
        <a:spcAft>
          <a:spcPts val="600"/>
        </a:spcAft>
        <a:buClr>
          <a:srgbClr val="7AC143"/>
        </a:buClr>
        <a:buSzTx/>
        <a:buFont typeface="Arial" pitchFamily="34" charset="0"/>
        <a:buChar char="•"/>
        <a:tabLst/>
        <a:defRPr sz="2400" kern="1200">
          <a:solidFill>
            <a:schemeClr val="tx1"/>
          </a:solidFill>
          <a:latin typeface="+mn-lt"/>
          <a:ea typeface="+mn-ea"/>
          <a:cs typeface="+mn-cs"/>
        </a:defRPr>
      </a:lvl2pPr>
      <a:lvl3pPr marL="1143000" marR="0" indent="-228600" algn="l" defTabSz="457200" rtl="0" eaLnBrk="1" fontAlgn="auto" latinLnBrk="0" hangingPunct="1">
        <a:lnSpc>
          <a:spcPct val="100000"/>
        </a:lnSpc>
        <a:spcBef>
          <a:spcPts val="600"/>
        </a:spcBef>
        <a:spcAft>
          <a:spcPts val="600"/>
        </a:spcAft>
        <a:buClr>
          <a:srgbClr val="7AC143"/>
        </a:buClr>
        <a:buSzTx/>
        <a:buFont typeface="Arial"/>
        <a:buChar char="•"/>
        <a:tabLst/>
        <a:defRPr sz="2000" kern="1200">
          <a:solidFill>
            <a:schemeClr val="tx1"/>
          </a:solidFill>
          <a:latin typeface="+mn-lt"/>
          <a:ea typeface="+mn-ea"/>
          <a:cs typeface="+mn-cs"/>
        </a:defRPr>
      </a:lvl3pPr>
      <a:lvl4pPr marL="1600200" marR="0" indent="-228600" algn="l" defTabSz="457200" rtl="0" eaLnBrk="1" fontAlgn="auto" latinLnBrk="0" hangingPunct="1">
        <a:lnSpc>
          <a:spcPct val="100000"/>
        </a:lnSpc>
        <a:spcBef>
          <a:spcPts val="600"/>
        </a:spcBef>
        <a:spcAft>
          <a:spcPts val="600"/>
        </a:spcAft>
        <a:buClr>
          <a:srgbClr val="7AC143"/>
        </a:buClr>
        <a:buSzTx/>
        <a:buFont typeface="Arial" pitchFamily="34" charset="0"/>
        <a:buChar char="•"/>
        <a:tabLst/>
        <a:defRPr sz="1800" kern="1200">
          <a:solidFill>
            <a:schemeClr val="tx1"/>
          </a:solidFill>
          <a:latin typeface="+mn-lt"/>
          <a:ea typeface="+mn-ea"/>
          <a:cs typeface="+mn-cs"/>
        </a:defRPr>
      </a:lvl4pPr>
      <a:lvl5pPr marL="2057400" marR="0" indent="-228600" algn="l" defTabSz="457200" rtl="0" eaLnBrk="1" fontAlgn="auto" latinLnBrk="0" hangingPunct="1">
        <a:lnSpc>
          <a:spcPct val="100000"/>
        </a:lnSpc>
        <a:spcBef>
          <a:spcPts val="600"/>
        </a:spcBef>
        <a:spcAft>
          <a:spcPts val="600"/>
        </a:spcAft>
        <a:buClr>
          <a:srgbClr val="7AC143"/>
        </a:buClr>
        <a:buSzTx/>
        <a:buFont typeface="Arial"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cstate="print">
            <a:lum/>
          </a:blip>
          <a:srcRect/>
          <a:stretch>
            <a:fillRect/>
          </a:stretch>
        </a:blipFill>
        <a:effectLst/>
      </p:bgPr>
    </p:bg>
    <p:spTree>
      <p:nvGrpSpPr>
        <p:cNvPr id="1" name=""/>
        <p:cNvGrpSpPr/>
        <p:nvPr/>
      </p:nvGrpSpPr>
      <p:grpSpPr>
        <a:xfrm>
          <a:off x="0" y="0"/>
          <a:ext cx="0" cy="0"/>
          <a:chOff x="0" y="0"/>
          <a:chExt cx="0" cy="0"/>
        </a:xfrm>
      </p:grpSpPr>
      <p:sp>
        <p:nvSpPr>
          <p:cNvPr id="10" name="Date Placeholder 9"/>
          <p:cNvSpPr>
            <a:spLocks noGrp="1"/>
          </p:cNvSpPr>
          <p:nvPr>
            <p:ph type="dt" sz="half" idx="2"/>
          </p:nvPr>
        </p:nvSpPr>
        <p:spPr>
          <a:xfrm>
            <a:off x="0" y="648068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6F643E9-10EC-418E-8BFE-5015B5408C30}" type="datetime1">
              <a:rPr lang="en-GB" smtClean="0"/>
              <a:pPr/>
              <a:t>02/07/2019</a:t>
            </a:fld>
            <a:endParaRPr lang="en-GB" dirty="0"/>
          </a:p>
        </p:txBody>
      </p:sp>
      <p:sp>
        <p:nvSpPr>
          <p:cNvPr id="12" name="Title Placeholder 11"/>
          <p:cNvSpPr>
            <a:spLocks noGrp="1"/>
          </p:cNvSpPr>
          <p:nvPr>
            <p:ph type="title"/>
          </p:nvPr>
        </p:nvSpPr>
        <p:spPr>
          <a:xfrm>
            <a:off x="292309" y="0"/>
            <a:ext cx="8237096" cy="869430"/>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14" name="Text Placeholder 13"/>
          <p:cNvSpPr>
            <a:spLocks noGrp="1"/>
          </p:cNvSpPr>
          <p:nvPr>
            <p:ph type="body" idx="1"/>
          </p:nvPr>
        </p:nvSpPr>
        <p:spPr>
          <a:xfrm>
            <a:off x="609600" y="1289154"/>
            <a:ext cx="10972800" cy="4837009"/>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
                <a:srgbClr val="7AC143"/>
              </a:buClr>
              <a:buSzTx/>
              <a:buFont typeface="Arial"/>
              <a:buChar char="•"/>
              <a:tabLst/>
              <a:defRPr/>
            </a:pPr>
            <a:r>
              <a:rPr kumimoji="0" lang="en-US" sz="2200" b="0" i="0" u="none" strike="noStrike" kern="1200" cap="none" spc="0" normalizeH="0" baseline="0" noProof="0" dirty="0" smtClean="0">
                <a:ln>
                  <a:noFill/>
                </a:ln>
                <a:solidFill>
                  <a:srgbClr val="00245D"/>
                </a:solidFill>
                <a:effectLst/>
                <a:uLnTx/>
                <a:uFillTx/>
                <a:latin typeface="+mn-lt"/>
                <a:ea typeface="+mn-ea"/>
                <a:cs typeface="Arial" pitchFamily="34" charset="0"/>
              </a:rPr>
              <a:t>Click to edit Master text</a:t>
            </a:r>
          </a:p>
          <a:p>
            <a:pPr marL="742950" marR="0" lvl="1" indent="-285750" algn="l" defTabSz="457200" rtl="0" eaLnBrk="1" fontAlgn="auto" latinLnBrk="0" hangingPunct="1">
              <a:lnSpc>
                <a:spcPct val="100000"/>
              </a:lnSpc>
              <a:spcBef>
                <a:spcPct val="20000"/>
              </a:spcBef>
              <a:spcAft>
                <a:spcPts val="0"/>
              </a:spcAft>
              <a:buClr>
                <a:srgbClr val="7AC143"/>
              </a:buClr>
              <a:buSzTx/>
              <a:buFont typeface="Arial" pitchFamily="34" charset="0"/>
              <a:buChar char="•"/>
              <a:tabLst/>
              <a:defRPr/>
            </a:pPr>
            <a:r>
              <a:rPr kumimoji="0" lang="en-US" sz="2000" b="0" i="0" u="none" strike="noStrike" kern="1200" cap="none" spc="0" normalizeH="0" baseline="0" noProof="0" dirty="0" smtClean="0">
                <a:ln>
                  <a:noFill/>
                </a:ln>
                <a:solidFill>
                  <a:srgbClr val="00245D"/>
                </a:solidFill>
                <a:effectLst/>
                <a:uLnTx/>
                <a:uFillTx/>
                <a:latin typeface="+mn-lt"/>
                <a:ea typeface="+mn-ea"/>
                <a:cs typeface="Arial" pitchFamily="34" charset="0"/>
              </a:rPr>
              <a:t>Second level</a:t>
            </a:r>
          </a:p>
          <a:p>
            <a:pPr marL="1143000" marR="0" lvl="2" indent="-228600" algn="l" defTabSz="457200" rtl="0" eaLnBrk="1" fontAlgn="auto" latinLnBrk="0" hangingPunct="1">
              <a:lnSpc>
                <a:spcPct val="100000"/>
              </a:lnSpc>
              <a:spcBef>
                <a:spcPct val="20000"/>
              </a:spcBef>
              <a:spcAft>
                <a:spcPts val="0"/>
              </a:spcAft>
              <a:buClr>
                <a:srgbClr val="7AC143"/>
              </a:buClr>
              <a:buSzTx/>
              <a:buFont typeface="Arial"/>
              <a:buChar char="•"/>
              <a:tabLst/>
              <a:defRPr/>
            </a:pPr>
            <a:r>
              <a:rPr kumimoji="0" lang="en-US" sz="1800" b="0" i="0" u="none" strike="noStrike" kern="1200" cap="none" spc="0" normalizeH="0" baseline="0" noProof="0" dirty="0" smtClean="0">
                <a:ln>
                  <a:noFill/>
                </a:ln>
                <a:solidFill>
                  <a:srgbClr val="00245D"/>
                </a:solidFill>
                <a:effectLst/>
                <a:uLnTx/>
                <a:uFillTx/>
                <a:latin typeface="+mn-lt"/>
                <a:ea typeface="+mn-ea"/>
                <a:cs typeface="Arial" pitchFamily="34" charset="0"/>
              </a:rPr>
              <a:t>Third level</a:t>
            </a:r>
          </a:p>
          <a:p>
            <a:pPr marL="1600200" marR="0" lvl="3" indent="-228600" algn="l" defTabSz="457200" rtl="0" eaLnBrk="1" fontAlgn="auto" latinLnBrk="0" hangingPunct="1">
              <a:lnSpc>
                <a:spcPct val="100000"/>
              </a:lnSpc>
              <a:spcBef>
                <a:spcPct val="20000"/>
              </a:spcBef>
              <a:spcAft>
                <a:spcPts val="0"/>
              </a:spcAft>
              <a:buClr>
                <a:srgbClr val="7AC143"/>
              </a:buClr>
              <a:buSzTx/>
              <a:buFont typeface="Arial" pitchFamily="34" charset="0"/>
              <a:buChar char="•"/>
              <a:tabLst/>
              <a:defRPr/>
            </a:pPr>
            <a:r>
              <a:rPr kumimoji="0" lang="en-US" sz="1800" b="0" i="0" u="none" strike="noStrike" kern="1200" cap="none" spc="0" normalizeH="0" baseline="0" noProof="0" dirty="0" smtClean="0">
                <a:ln>
                  <a:noFill/>
                </a:ln>
                <a:solidFill>
                  <a:srgbClr val="00245D"/>
                </a:solidFill>
                <a:effectLst/>
                <a:uLnTx/>
                <a:uFillTx/>
                <a:latin typeface="+mn-lt"/>
                <a:ea typeface="+mn-ea"/>
                <a:cs typeface="Arial" pitchFamily="34" charset="0"/>
              </a:rPr>
              <a:t>Fourth level</a:t>
            </a:r>
          </a:p>
          <a:p>
            <a:pPr marL="2057400" marR="0" lvl="4" indent="-228600" algn="l" defTabSz="457200" rtl="0" eaLnBrk="1" fontAlgn="auto" latinLnBrk="0" hangingPunct="1">
              <a:lnSpc>
                <a:spcPct val="100000"/>
              </a:lnSpc>
              <a:spcBef>
                <a:spcPct val="20000"/>
              </a:spcBef>
              <a:spcAft>
                <a:spcPts val="0"/>
              </a:spcAft>
              <a:buClr>
                <a:srgbClr val="7AC143"/>
              </a:buClr>
              <a:buSzTx/>
              <a:buFont typeface="Arial" pitchFamily="34" charset="0"/>
              <a:buChar char="•"/>
              <a:tabLst/>
              <a:defRPr/>
            </a:pPr>
            <a:r>
              <a:rPr kumimoji="0" lang="en-US" sz="1800" b="0" i="0" u="none" strike="noStrike" kern="1200" cap="none" spc="0" normalizeH="0" baseline="0" noProof="0" dirty="0" smtClean="0">
                <a:ln>
                  <a:noFill/>
                </a:ln>
                <a:solidFill>
                  <a:srgbClr val="00245D"/>
                </a:solidFill>
                <a:effectLst/>
                <a:uLnTx/>
                <a:uFillTx/>
                <a:latin typeface="+mn-lt"/>
                <a:ea typeface="+mn-ea"/>
                <a:cs typeface="Arial" pitchFamily="34" charset="0"/>
              </a:rPr>
              <a:t>Fifth level</a:t>
            </a:r>
            <a:endParaRPr kumimoji="0" lang="en-GB" sz="1800" b="0" i="0" u="none" strike="noStrike" kern="1200" cap="none" spc="0" normalizeH="0" baseline="0" noProof="0" dirty="0">
              <a:ln>
                <a:noFill/>
              </a:ln>
              <a:solidFill>
                <a:srgbClr val="00245D"/>
              </a:solidFill>
              <a:effectLst/>
              <a:uLnTx/>
              <a:uFillTx/>
              <a:latin typeface="+mn-lt"/>
              <a:ea typeface="+mn-ea"/>
              <a:cs typeface="Arial" pitchFamily="34" charset="0"/>
            </a:endParaRPr>
          </a:p>
        </p:txBody>
      </p:sp>
      <p:sp>
        <p:nvSpPr>
          <p:cNvPr id="6" name="Slide Number Placeholder 5"/>
          <p:cNvSpPr txBox="1">
            <a:spLocks/>
          </p:cNvSpPr>
          <p:nvPr/>
        </p:nvSpPr>
        <p:spPr>
          <a:xfrm>
            <a:off x="11794689" y="6570808"/>
            <a:ext cx="340027" cy="210990"/>
          </a:xfrm>
          <a:prstGeom prst="rect">
            <a:avLst/>
          </a:prstGeom>
        </p:spPr>
        <p:txBody>
          <a:bodyPr lIns="0" tIns="0" rIns="0" bIns="0" anchor="b" anchorCtr="0"/>
          <a:lstStyle>
            <a:lvl1pPr>
              <a:defRPr sz="900">
                <a:solidFill>
                  <a:srgbClr val="000000"/>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384A978-C5CF-4BA7-A58E-B53578577806}" type="slidenum">
              <a:rPr kumimoji="0" lang="en-GB" sz="900" b="0" i="0" u="none" strike="noStrike" kern="1200" cap="none" spc="0" normalizeH="0" baseline="0" noProof="0" smtClean="0">
                <a:ln>
                  <a:noFill/>
                </a:ln>
                <a:solidFill>
                  <a:schemeClr val="accent5"/>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dirty="0">
              <a:ln>
                <a:noFill/>
              </a:ln>
              <a:solidFill>
                <a:schemeClr val="accent5"/>
              </a:solidFill>
              <a:effectLst/>
              <a:uLnTx/>
              <a:uFillTx/>
              <a:latin typeface="+mn-lt"/>
              <a:ea typeface="+mn-ea"/>
              <a:cs typeface="+mn-cs"/>
            </a:endParaRPr>
          </a:p>
        </p:txBody>
      </p:sp>
    </p:spTree>
    <p:extLst>
      <p:ext uri="{BB962C8B-B14F-4D97-AF65-F5344CB8AC3E}">
        <p14:creationId xmlns:p14="http://schemas.microsoft.com/office/powerpoint/2010/main" xmlns="" val="1792574449"/>
      </p:ext>
    </p:extLst>
  </p:cSld>
  <p:clrMap bg1="lt1" tx1="dk1" bg2="lt2" tx2="dk2" accent1="accent1" accent2="accent2" accent3="accent3" accent4="accent4" accent5="accent5" accent6="accent6" hlink="hlink" folHlink="folHlink"/>
  <p:sldLayoutIdLst>
    <p:sldLayoutId id="2147483687" r:id="rId1"/>
    <p:sldLayoutId id="2147483694" r:id="rId2"/>
    <p:sldLayoutId id="2147483693" r:id="rId3"/>
    <p:sldLayoutId id="2147483688" r:id="rId4"/>
    <p:sldLayoutId id="2147483689" r:id="rId5"/>
    <p:sldLayoutId id="2147483690" r:id="rId6"/>
  </p:sldLayoutIdLst>
  <p:transition spd="med">
    <p:fade/>
  </p:transition>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2600" kern="1200">
          <a:solidFill>
            <a:srgbClr val="F8F8F8"/>
          </a:solidFill>
          <a:latin typeface="+mn-lt"/>
          <a:ea typeface="+mj-ea"/>
          <a:cs typeface="+mj-cs"/>
        </a:defRPr>
      </a:lvl1pPr>
    </p:titleStyle>
    <p:bodyStyle>
      <a:lvl1pPr marL="342900" marR="0" indent="-342900" algn="l" defTabSz="457200" rtl="0" eaLnBrk="1" fontAlgn="auto" latinLnBrk="0" hangingPunct="1">
        <a:lnSpc>
          <a:spcPct val="100000"/>
        </a:lnSpc>
        <a:spcBef>
          <a:spcPts val="600"/>
        </a:spcBef>
        <a:spcAft>
          <a:spcPts val="600"/>
        </a:spcAft>
        <a:buClr>
          <a:srgbClr val="7AC143"/>
        </a:buClr>
        <a:buSzTx/>
        <a:buFont typeface="Arial"/>
        <a:buChar char="•"/>
        <a:tabLst/>
        <a:defRPr sz="2800" kern="1200">
          <a:solidFill>
            <a:schemeClr val="tx1"/>
          </a:solidFill>
          <a:latin typeface="+mn-lt"/>
          <a:ea typeface="+mn-ea"/>
          <a:cs typeface="+mn-cs"/>
        </a:defRPr>
      </a:lvl1pPr>
      <a:lvl2pPr marL="742950" marR="0" indent="-285750" algn="l" defTabSz="457200" rtl="0" eaLnBrk="1" fontAlgn="auto" latinLnBrk="0" hangingPunct="1">
        <a:lnSpc>
          <a:spcPct val="100000"/>
        </a:lnSpc>
        <a:spcBef>
          <a:spcPts val="600"/>
        </a:spcBef>
        <a:spcAft>
          <a:spcPts val="600"/>
        </a:spcAft>
        <a:buClr>
          <a:srgbClr val="7AC143"/>
        </a:buClr>
        <a:buSzTx/>
        <a:buFont typeface="Arial" pitchFamily="34" charset="0"/>
        <a:buChar char="•"/>
        <a:tabLst/>
        <a:defRPr sz="2400" kern="1200">
          <a:solidFill>
            <a:schemeClr val="tx1"/>
          </a:solidFill>
          <a:latin typeface="+mn-lt"/>
          <a:ea typeface="+mn-ea"/>
          <a:cs typeface="+mn-cs"/>
        </a:defRPr>
      </a:lvl2pPr>
      <a:lvl3pPr marL="1143000" marR="0" indent="-228600" algn="l" defTabSz="457200" rtl="0" eaLnBrk="1" fontAlgn="auto" latinLnBrk="0" hangingPunct="1">
        <a:lnSpc>
          <a:spcPct val="100000"/>
        </a:lnSpc>
        <a:spcBef>
          <a:spcPts val="600"/>
        </a:spcBef>
        <a:spcAft>
          <a:spcPts val="600"/>
        </a:spcAft>
        <a:buClr>
          <a:srgbClr val="7AC143"/>
        </a:buClr>
        <a:buSzTx/>
        <a:buFont typeface="Arial"/>
        <a:buChar char="•"/>
        <a:tabLst/>
        <a:defRPr sz="2000" kern="1200">
          <a:solidFill>
            <a:schemeClr val="tx1"/>
          </a:solidFill>
          <a:latin typeface="+mn-lt"/>
          <a:ea typeface="+mn-ea"/>
          <a:cs typeface="+mn-cs"/>
        </a:defRPr>
      </a:lvl3pPr>
      <a:lvl4pPr marL="1600200" marR="0" indent="-228600" algn="l" defTabSz="457200" rtl="0" eaLnBrk="1" fontAlgn="auto" latinLnBrk="0" hangingPunct="1">
        <a:lnSpc>
          <a:spcPct val="100000"/>
        </a:lnSpc>
        <a:spcBef>
          <a:spcPts val="600"/>
        </a:spcBef>
        <a:spcAft>
          <a:spcPts val="600"/>
        </a:spcAft>
        <a:buClr>
          <a:srgbClr val="7AC143"/>
        </a:buClr>
        <a:buSzTx/>
        <a:buFont typeface="Arial" pitchFamily="34" charset="0"/>
        <a:buChar char="•"/>
        <a:tabLst/>
        <a:defRPr sz="1800" kern="1200">
          <a:solidFill>
            <a:schemeClr val="tx1"/>
          </a:solidFill>
          <a:latin typeface="+mn-lt"/>
          <a:ea typeface="+mn-ea"/>
          <a:cs typeface="+mn-cs"/>
        </a:defRPr>
      </a:lvl4pPr>
      <a:lvl5pPr marL="2057400" marR="0" indent="-228600" algn="l" defTabSz="457200" rtl="0" eaLnBrk="1" fontAlgn="auto" latinLnBrk="0" hangingPunct="1">
        <a:lnSpc>
          <a:spcPct val="100000"/>
        </a:lnSpc>
        <a:spcBef>
          <a:spcPts val="600"/>
        </a:spcBef>
        <a:spcAft>
          <a:spcPts val="600"/>
        </a:spcAft>
        <a:buClr>
          <a:srgbClr val="7AC143"/>
        </a:buClr>
        <a:buSzTx/>
        <a:buFont typeface="Arial"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image" Target="../media/image26.wmf"/><Relationship Id="rId5" Type="http://schemas.openxmlformats.org/officeDocument/2006/relationships/image" Target="../media/image25.wmf"/><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hyperlink" Target="https://telemw2.enwl.intra/opv2/public/index.php?controller=login"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hyperlink" Target="http://www.enwl.co.uk/get-connected/new-connection/"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47.xml.rels><?xml version="1.0" encoding="UTF-8" standalone="yes"?>
<Relationships xmlns="http://schemas.openxmlformats.org/package/2006/relationships"><Relationship Id="rId3" Type="http://schemas.openxmlformats.org/officeDocument/2006/relationships/hyperlink" Target="http://www.enwl.co.uk/get-connected/new-connection/new-generation-connected"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2ahUKEwjInYCS3tXbAhXFPxQKHZb7DH4QjRx6BAgBEAU&amp;url=http://gold-coast-solar-power-solutions.com.au/solar_power/solar-panel-maximum-voltage-calculator/&amp;psig=AOvVaw2FTkPvEdsRFfmN-6P1lWMj&amp;ust=1529154373823069" TargetMode="External"/><Relationship Id="rId2" Type="http://schemas.openxmlformats.org/officeDocument/2006/relationships/image" Target="../media/image59.jpeg"/><Relationship Id="rId1" Type="http://schemas.openxmlformats.org/officeDocument/2006/relationships/slideLayout" Target="../slideLayouts/slideLayout10.xml"/><Relationship Id="rId5" Type="http://schemas.openxmlformats.org/officeDocument/2006/relationships/image" Target="../media/image61.jpeg"/><Relationship Id="rId4" Type="http://schemas.openxmlformats.org/officeDocument/2006/relationships/image" Target="../media/image60.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5.xml"/><Relationship Id="rId1" Type="http://schemas.openxmlformats.org/officeDocument/2006/relationships/vmlDrawing" Target="../drawings/vmlDrawing3.v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oleObject" Target="../embeddings/oleObject3.bin"/></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microsoft.com/office/2007/relationships/hdphoto" Target="../media/hdphoto3.wdp"/><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GB" sz="3600" b="1" dirty="0" smtClean="0">
                <a:solidFill>
                  <a:srgbClr val="7AC143"/>
                </a:solidFill>
                <a:latin typeface="Arial" pitchFamily="34" charset="0"/>
                <a:cs typeface="Arial" pitchFamily="34" charset="0"/>
              </a:rPr>
              <a:t>How the grid works</a:t>
            </a:r>
            <a:endParaRPr lang="en-GB" dirty="0"/>
          </a:p>
        </p:txBody>
      </p:sp>
      <p:sp>
        <p:nvSpPr>
          <p:cNvPr id="4" name="Text Placeholder 3"/>
          <p:cNvSpPr>
            <a:spLocks noGrp="1"/>
          </p:cNvSpPr>
          <p:nvPr>
            <p:ph type="body" sz="quarter" idx="10"/>
          </p:nvPr>
        </p:nvSpPr>
        <p:spPr>
          <a:xfrm>
            <a:off x="1179575" y="4384600"/>
            <a:ext cx="7434943" cy="1636687"/>
          </a:xfrm>
        </p:spPr>
        <p:txBody>
          <a:bodyPr>
            <a:normAutofit/>
          </a:bodyPr>
          <a:lstStyle/>
          <a:p>
            <a:endParaRPr lang="en-GB" dirty="0"/>
          </a:p>
        </p:txBody>
      </p:sp>
      <p:pic>
        <p:nvPicPr>
          <p:cNvPr id="5" name="Picture 2" descr="Z:\Network Strategy\16 - Community and Local Energy\Strategy delivery\Community connects workshops\Community connects banner.jpg"/>
          <p:cNvPicPr>
            <a:picLocks noChangeAspect="1" noChangeArrowheads="1"/>
          </p:cNvPicPr>
          <p:nvPr/>
        </p:nvPicPr>
        <p:blipFill>
          <a:blip r:embed="rId2" cstate="print"/>
          <a:srcRect/>
          <a:stretch>
            <a:fillRect/>
          </a:stretch>
        </p:blipFill>
        <p:spPr bwMode="auto">
          <a:xfrm>
            <a:off x="0" y="0"/>
            <a:ext cx="12192000" cy="2325688"/>
          </a:xfrm>
          <a:prstGeom prst="rect">
            <a:avLst/>
          </a:prstGeom>
          <a:noFill/>
        </p:spPr>
      </p:pic>
    </p:spTree>
    <p:extLst>
      <p:ext uri="{BB962C8B-B14F-4D97-AF65-F5344CB8AC3E}">
        <p14:creationId xmlns:p14="http://schemas.microsoft.com/office/powerpoint/2010/main" xmlns="" val="4054731704"/>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Our challenges</a:t>
            </a:r>
          </a:p>
        </p:txBody>
      </p:sp>
      <p:grpSp>
        <p:nvGrpSpPr>
          <p:cNvPr id="2" name="Group 35"/>
          <p:cNvGrpSpPr/>
          <p:nvPr/>
        </p:nvGrpSpPr>
        <p:grpSpPr>
          <a:xfrm>
            <a:off x="4328779" y="3849306"/>
            <a:ext cx="3528000" cy="2747428"/>
            <a:chOff x="3134730" y="4037967"/>
            <a:chExt cx="2851732" cy="2220785"/>
          </a:xfrm>
        </p:grpSpPr>
        <p:sp>
          <p:nvSpPr>
            <p:cNvPr id="37" name="Isosceles Triangle 36"/>
            <p:cNvSpPr>
              <a:spLocks noChangeAspect="1"/>
            </p:cNvSpPr>
            <p:nvPr/>
          </p:nvSpPr>
          <p:spPr>
            <a:xfrm flipV="1">
              <a:off x="3134730" y="4037967"/>
              <a:ext cx="2851732" cy="2220785"/>
            </a:xfrm>
            <a:prstGeom prst="triangle">
              <a:avLst/>
            </a:prstGeom>
            <a:solidFill>
              <a:schemeClr val="tx1"/>
            </a:solid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bg1"/>
                </a:solidFill>
              </a:endParaRPr>
            </a:p>
          </p:txBody>
        </p:sp>
        <p:sp>
          <p:nvSpPr>
            <p:cNvPr id="67" name="TextBox 66"/>
            <p:cNvSpPr txBox="1"/>
            <p:nvPr/>
          </p:nvSpPr>
          <p:spPr>
            <a:xfrm>
              <a:off x="3956683" y="4077072"/>
              <a:ext cx="1230632" cy="373170"/>
            </a:xfrm>
            <a:prstGeom prst="rect">
              <a:avLst/>
            </a:prstGeom>
            <a:noFill/>
          </p:spPr>
          <p:txBody>
            <a:bodyPr wrap="none" rtlCol="0">
              <a:spAutoFit/>
            </a:bodyPr>
            <a:lstStyle/>
            <a:p>
              <a:pPr algn="ctr"/>
              <a:r>
                <a:rPr lang="en-GB" sz="2400" dirty="0">
                  <a:solidFill>
                    <a:schemeClr val="bg1"/>
                  </a:solidFill>
                </a:rPr>
                <a:t>Innovation</a:t>
              </a:r>
            </a:p>
          </p:txBody>
        </p:sp>
        <p:sp>
          <p:nvSpPr>
            <p:cNvPr id="68" name="Freeform 149"/>
            <p:cNvSpPr>
              <a:spLocks noChangeAspect="1" noChangeArrowheads="1"/>
            </p:cNvSpPr>
            <p:nvPr/>
          </p:nvSpPr>
          <p:spPr bwMode="auto">
            <a:xfrm rot="16200000">
              <a:off x="4083374" y="4865523"/>
              <a:ext cx="992884" cy="468000"/>
            </a:xfrm>
            <a:custGeom>
              <a:avLst/>
              <a:gdLst>
                <a:gd name="T0" fmla="*/ 2147483647 w 3455"/>
                <a:gd name="T1" fmla="*/ 2147483647 h 1633"/>
                <a:gd name="T2" fmla="*/ 2147483647 w 3455"/>
                <a:gd name="T3" fmla="*/ 2147483647 h 1633"/>
                <a:gd name="T4" fmla="*/ 2147483647 w 3455"/>
                <a:gd name="T5" fmla="*/ 2147483647 h 1633"/>
                <a:gd name="T6" fmla="*/ 2147483647 w 3455"/>
                <a:gd name="T7" fmla="*/ 2147483647 h 1633"/>
                <a:gd name="T8" fmla="*/ 2147483647 w 3455"/>
                <a:gd name="T9" fmla="*/ 2147483647 h 1633"/>
                <a:gd name="T10" fmla="*/ 2147483647 w 3455"/>
                <a:gd name="T11" fmla="*/ 2147483647 h 1633"/>
                <a:gd name="T12" fmla="*/ 2147483647 w 3455"/>
                <a:gd name="T13" fmla="*/ 2147483647 h 1633"/>
                <a:gd name="T14" fmla="*/ 2147483647 w 3455"/>
                <a:gd name="T15" fmla="*/ 2147483647 h 1633"/>
                <a:gd name="T16" fmla="*/ 2147483647 w 3455"/>
                <a:gd name="T17" fmla="*/ 2147483647 h 1633"/>
                <a:gd name="T18" fmla="*/ 2147483647 w 3455"/>
                <a:gd name="T19" fmla="*/ 2147483647 h 1633"/>
                <a:gd name="T20" fmla="*/ 2147483647 w 3455"/>
                <a:gd name="T21" fmla="*/ 2147483647 h 1633"/>
                <a:gd name="T22" fmla="*/ 2147483647 w 3455"/>
                <a:gd name="T23" fmla="*/ 2147483647 h 1633"/>
                <a:gd name="T24" fmla="*/ 2147483647 w 3455"/>
                <a:gd name="T25" fmla="*/ 2147483647 h 1633"/>
                <a:gd name="T26" fmla="*/ 2147483647 w 3455"/>
                <a:gd name="T27" fmla="*/ 2147483647 h 1633"/>
                <a:gd name="T28" fmla="*/ 2147483647 w 3455"/>
                <a:gd name="T29" fmla="*/ 2147483647 h 1633"/>
                <a:gd name="T30" fmla="*/ 2147483647 w 3455"/>
                <a:gd name="T31" fmla="*/ 2147483647 h 1633"/>
                <a:gd name="T32" fmla="*/ 2147483647 w 3455"/>
                <a:gd name="T33" fmla="*/ 2147483647 h 1633"/>
                <a:gd name="T34" fmla="*/ 2147483647 w 3455"/>
                <a:gd name="T35" fmla="*/ 2147483647 h 1633"/>
                <a:gd name="T36" fmla="*/ 2147483647 w 3455"/>
                <a:gd name="T37" fmla="*/ 2147483647 h 1633"/>
                <a:gd name="T38" fmla="*/ 2147483647 w 3455"/>
                <a:gd name="T39" fmla="*/ 2147483647 h 1633"/>
                <a:gd name="T40" fmla="*/ 2147483647 w 3455"/>
                <a:gd name="T41" fmla="*/ 0 h 1633"/>
                <a:gd name="T42" fmla="*/ 2147483647 w 3455"/>
                <a:gd name="T43" fmla="*/ 2147483647 h 1633"/>
                <a:gd name="T44" fmla="*/ 2147483647 w 3455"/>
                <a:gd name="T45" fmla="*/ 2147483647 h 1633"/>
                <a:gd name="T46" fmla="*/ 2147483647 w 3455"/>
                <a:gd name="T47" fmla="*/ 2147483647 h 1633"/>
                <a:gd name="T48" fmla="*/ 2147483647 w 3455"/>
                <a:gd name="T49" fmla="*/ 2147483647 h 1633"/>
                <a:gd name="T50" fmla="*/ 2147483647 w 3455"/>
                <a:gd name="T51" fmla="*/ 2147483647 h 1633"/>
                <a:gd name="T52" fmla="*/ 2147483647 w 3455"/>
                <a:gd name="T53" fmla="*/ 2147483647 h 1633"/>
                <a:gd name="T54" fmla="*/ 2147483647 w 3455"/>
                <a:gd name="T55" fmla="*/ 2147483647 h 1633"/>
                <a:gd name="T56" fmla="*/ 2147483647 w 3455"/>
                <a:gd name="T57" fmla="*/ 2147483647 h 1633"/>
                <a:gd name="T58" fmla="*/ 2147483647 w 3455"/>
                <a:gd name="T59" fmla="*/ 2147483647 h 1633"/>
                <a:gd name="T60" fmla="*/ 2147483647 w 3455"/>
                <a:gd name="T61" fmla="*/ 2147483647 h 1633"/>
                <a:gd name="T62" fmla="*/ 2147483647 w 3455"/>
                <a:gd name="T63" fmla="*/ 2147483647 h 1633"/>
                <a:gd name="T64" fmla="*/ 2147483647 w 3455"/>
                <a:gd name="T65" fmla="*/ 2147483647 h 1633"/>
                <a:gd name="T66" fmla="*/ 2147483647 w 3455"/>
                <a:gd name="T67" fmla="*/ 2147483647 h 1633"/>
                <a:gd name="T68" fmla="*/ 2147483647 w 3455"/>
                <a:gd name="T69" fmla="*/ 2147483647 h 1633"/>
                <a:gd name="T70" fmla="*/ 2147483647 w 3455"/>
                <a:gd name="T71" fmla="*/ 2147483647 h 1633"/>
                <a:gd name="T72" fmla="*/ 2147483647 w 3455"/>
                <a:gd name="T73" fmla="*/ 2147483647 h 1633"/>
                <a:gd name="T74" fmla="*/ 2147483647 w 3455"/>
                <a:gd name="T75" fmla="*/ 2147483647 h 1633"/>
                <a:gd name="T76" fmla="*/ 2147483647 w 3455"/>
                <a:gd name="T77" fmla="*/ 2147483647 h 1633"/>
                <a:gd name="T78" fmla="*/ 2147483647 w 3455"/>
                <a:gd name="T79" fmla="*/ 2147483647 h 1633"/>
                <a:gd name="T80" fmla="*/ 2147483647 w 3455"/>
                <a:gd name="T81" fmla="*/ 2147483647 h 1633"/>
                <a:gd name="T82" fmla="*/ 2147483647 w 3455"/>
                <a:gd name="T83" fmla="*/ 2147483647 h 1633"/>
                <a:gd name="T84" fmla="*/ 2147483647 w 3455"/>
                <a:gd name="T85" fmla="*/ 2147483647 h 1633"/>
                <a:gd name="T86" fmla="*/ 2147483647 w 3455"/>
                <a:gd name="T87" fmla="*/ 2147483647 h 1633"/>
                <a:gd name="T88" fmla="*/ 2147483647 w 3455"/>
                <a:gd name="T89" fmla="*/ 2147483647 h 1633"/>
                <a:gd name="T90" fmla="*/ 2147483647 w 3455"/>
                <a:gd name="T91" fmla="*/ 2147483647 h 1633"/>
                <a:gd name="T92" fmla="*/ 2147483647 w 3455"/>
                <a:gd name="T93" fmla="*/ 2147483647 h 1633"/>
                <a:gd name="T94" fmla="*/ 2147483647 w 3455"/>
                <a:gd name="T95" fmla="*/ 2147483647 h 1633"/>
                <a:gd name="T96" fmla="*/ 2147483647 w 3455"/>
                <a:gd name="T97" fmla="*/ 2147483647 h 1633"/>
                <a:gd name="T98" fmla="*/ 2147483647 w 3455"/>
                <a:gd name="T99" fmla="*/ 2147483647 h 1633"/>
                <a:gd name="T100" fmla="*/ 2147483647 w 3455"/>
                <a:gd name="T101" fmla="*/ 2147483647 h 1633"/>
                <a:gd name="T102" fmla="*/ 2147483647 w 3455"/>
                <a:gd name="T103" fmla="*/ 2147483647 h 1633"/>
                <a:gd name="T104" fmla="*/ 2147483647 w 3455"/>
                <a:gd name="T105" fmla="*/ 2147483647 h 1633"/>
                <a:gd name="T106" fmla="*/ 2147483647 w 3455"/>
                <a:gd name="T107" fmla="*/ 2147483647 h 1633"/>
                <a:gd name="T108" fmla="*/ 2147483647 w 3455"/>
                <a:gd name="T109" fmla="*/ 2147483647 h 1633"/>
                <a:gd name="T110" fmla="*/ 2147483647 w 3455"/>
                <a:gd name="T111" fmla="*/ 2147483647 h 1633"/>
                <a:gd name="T112" fmla="*/ 2147483647 w 3455"/>
                <a:gd name="T113" fmla="*/ 2147483647 h 1633"/>
                <a:gd name="T114" fmla="*/ 2147483647 w 3455"/>
                <a:gd name="T115" fmla="*/ 2147483647 h 1633"/>
                <a:gd name="T116" fmla="*/ 2147483647 w 3455"/>
                <a:gd name="T117" fmla="*/ 2147483647 h 1633"/>
                <a:gd name="T118" fmla="*/ 2147483647 w 3455"/>
                <a:gd name="T119" fmla="*/ 2147483647 h 163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455"/>
                <a:gd name="T181" fmla="*/ 0 h 1633"/>
                <a:gd name="T182" fmla="*/ 3455 w 3455"/>
                <a:gd name="T183" fmla="*/ 1633 h 163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455" h="1633">
                  <a:moveTo>
                    <a:pt x="456" y="596"/>
                  </a:moveTo>
                  <a:lnTo>
                    <a:pt x="420" y="599"/>
                  </a:lnTo>
                  <a:lnTo>
                    <a:pt x="387" y="606"/>
                  </a:lnTo>
                  <a:lnTo>
                    <a:pt x="356" y="620"/>
                  </a:lnTo>
                  <a:lnTo>
                    <a:pt x="328" y="638"/>
                  </a:lnTo>
                  <a:lnTo>
                    <a:pt x="303" y="659"/>
                  </a:lnTo>
                  <a:lnTo>
                    <a:pt x="282" y="684"/>
                  </a:lnTo>
                  <a:lnTo>
                    <a:pt x="264" y="713"/>
                  </a:lnTo>
                  <a:lnTo>
                    <a:pt x="251" y="743"/>
                  </a:lnTo>
                  <a:lnTo>
                    <a:pt x="244" y="777"/>
                  </a:lnTo>
                  <a:lnTo>
                    <a:pt x="241" y="813"/>
                  </a:lnTo>
                  <a:lnTo>
                    <a:pt x="244" y="848"/>
                  </a:lnTo>
                  <a:lnTo>
                    <a:pt x="251" y="881"/>
                  </a:lnTo>
                  <a:lnTo>
                    <a:pt x="264" y="912"/>
                  </a:lnTo>
                  <a:lnTo>
                    <a:pt x="282" y="940"/>
                  </a:lnTo>
                  <a:lnTo>
                    <a:pt x="303" y="965"/>
                  </a:lnTo>
                  <a:lnTo>
                    <a:pt x="328" y="987"/>
                  </a:lnTo>
                  <a:lnTo>
                    <a:pt x="356" y="1005"/>
                  </a:lnTo>
                  <a:lnTo>
                    <a:pt x="387" y="1019"/>
                  </a:lnTo>
                  <a:lnTo>
                    <a:pt x="420" y="1027"/>
                  </a:lnTo>
                  <a:lnTo>
                    <a:pt x="456" y="1030"/>
                  </a:lnTo>
                  <a:lnTo>
                    <a:pt x="490" y="1027"/>
                  </a:lnTo>
                  <a:lnTo>
                    <a:pt x="523" y="1019"/>
                  </a:lnTo>
                  <a:lnTo>
                    <a:pt x="554" y="1005"/>
                  </a:lnTo>
                  <a:lnTo>
                    <a:pt x="581" y="987"/>
                  </a:lnTo>
                  <a:lnTo>
                    <a:pt x="606" y="965"/>
                  </a:lnTo>
                  <a:lnTo>
                    <a:pt x="628" y="940"/>
                  </a:lnTo>
                  <a:lnTo>
                    <a:pt x="645" y="912"/>
                  </a:lnTo>
                  <a:lnTo>
                    <a:pt x="659" y="881"/>
                  </a:lnTo>
                  <a:lnTo>
                    <a:pt x="667" y="848"/>
                  </a:lnTo>
                  <a:lnTo>
                    <a:pt x="670" y="813"/>
                  </a:lnTo>
                  <a:lnTo>
                    <a:pt x="667" y="777"/>
                  </a:lnTo>
                  <a:lnTo>
                    <a:pt x="659" y="743"/>
                  </a:lnTo>
                  <a:lnTo>
                    <a:pt x="645" y="713"/>
                  </a:lnTo>
                  <a:lnTo>
                    <a:pt x="628" y="684"/>
                  </a:lnTo>
                  <a:lnTo>
                    <a:pt x="606" y="659"/>
                  </a:lnTo>
                  <a:lnTo>
                    <a:pt x="581" y="638"/>
                  </a:lnTo>
                  <a:lnTo>
                    <a:pt x="554" y="620"/>
                  </a:lnTo>
                  <a:lnTo>
                    <a:pt x="523" y="606"/>
                  </a:lnTo>
                  <a:lnTo>
                    <a:pt x="490" y="599"/>
                  </a:lnTo>
                  <a:lnTo>
                    <a:pt x="456" y="596"/>
                  </a:lnTo>
                  <a:close/>
                  <a:moveTo>
                    <a:pt x="811" y="0"/>
                  </a:moveTo>
                  <a:lnTo>
                    <a:pt x="879" y="3"/>
                  </a:lnTo>
                  <a:lnTo>
                    <a:pt x="946" y="12"/>
                  </a:lnTo>
                  <a:lnTo>
                    <a:pt x="1011" y="25"/>
                  </a:lnTo>
                  <a:lnTo>
                    <a:pt x="1073" y="44"/>
                  </a:lnTo>
                  <a:lnTo>
                    <a:pt x="1134" y="68"/>
                  </a:lnTo>
                  <a:lnTo>
                    <a:pt x="1193" y="98"/>
                  </a:lnTo>
                  <a:lnTo>
                    <a:pt x="1248" y="130"/>
                  </a:lnTo>
                  <a:lnTo>
                    <a:pt x="1301" y="168"/>
                  </a:lnTo>
                  <a:lnTo>
                    <a:pt x="1350" y="210"/>
                  </a:lnTo>
                  <a:lnTo>
                    <a:pt x="1396" y="255"/>
                  </a:lnTo>
                  <a:lnTo>
                    <a:pt x="1439" y="303"/>
                  </a:lnTo>
                  <a:lnTo>
                    <a:pt x="1477" y="355"/>
                  </a:lnTo>
                  <a:lnTo>
                    <a:pt x="1511" y="411"/>
                  </a:lnTo>
                  <a:lnTo>
                    <a:pt x="3141" y="411"/>
                  </a:lnTo>
                  <a:lnTo>
                    <a:pt x="3418" y="691"/>
                  </a:lnTo>
                  <a:lnTo>
                    <a:pt x="3437" y="712"/>
                  </a:lnTo>
                  <a:lnTo>
                    <a:pt x="3450" y="732"/>
                  </a:lnTo>
                  <a:lnTo>
                    <a:pt x="3455" y="751"/>
                  </a:lnTo>
                  <a:lnTo>
                    <a:pt x="3455" y="770"/>
                  </a:lnTo>
                  <a:lnTo>
                    <a:pt x="3449" y="788"/>
                  </a:lnTo>
                  <a:lnTo>
                    <a:pt x="3437" y="807"/>
                  </a:lnTo>
                  <a:lnTo>
                    <a:pt x="3419" y="829"/>
                  </a:lnTo>
                  <a:lnTo>
                    <a:pt x="3080" y="1167"/>
                  </a:lnTo>
                  <a:lnTo>
                    <a:pt x="2881" y="968"/>
                  </a:lnTo>
                  <a:lnTo>
                    <a:pt x="2683" y="1167"/>
                  </a:lnTo>
                  <a:lnTo>
                    <a:pt x="2486" y="972"/>
                  </a:lnTo>
                  <a:lnTo>
                    <a:pt x="2296" y="1162"/>
                  </a:lnTo>
                  <a:lnTo>
                    <a:pt x="2098" y="963"/>
                  </a:lnTo>
                  <a:lnTo>
                    <a:pt x="1838" y="1223"/>
                  </a:lnTo>
                  <a:lnTo>
                    <a:pt x="1510" y="1223"/>
                  </a:lnTo>
                  <a:lnTo>
                    <a:pt x="1476" y="1278"/>
                  </a:lnTo>
                  <a:lnTo>
                    <a:pt x="1437" y="1330"/>
                  </a:lnTo>
                  <a:lnTo>
                    <a:pt x="1395" y="1379"/>
                  </a:lnTo>
                  <a:lnTo>
                    <a:pt x="1349" y="1424"/>
                  </a:lnTo>
                  <a:lnTo>
                    <a:pt x="1300" y="1466"/>
                  </a:lnTo>
                  <a:lnTo>
                    <a:pt x="1247" y="1502"/>
                  </a:lnTo>
                  <a:lnTo>
                    <a:pt x="1192" y="1536"/>
                  </a:lnTo>
                  <a:lnTo>
                    <a:pt x="1134" y="1564"/>
                  </a:lnTo>
                  <a:lnTo>
                    <a:pt x="1073" y="1588"/>
                  </a:lnTo>
                  <a:lnTo>
                    <a:pt x="1011" y="1608"/>
                  </a:lnTo>
                  <a:lnTo>
                    <a:pt x="946" y="1622"/>
                  </a:lnTo>
                  <a:lnTo>
                    <a:pt x="879" y="1630"/>
                  </a:lnTo>
                  <a:lnTo>
                    <a:pt x="811" y="1633"/>
                  </a:lnTo>
                  <a:lnTo>
                    <a:pt x="736" y="1630"/>
                  </a:lnTo>
                  <a:lnTo>
                    <a:pt x="665" y="1619"/>
                  </a:lnTo>
                  <a:lnTo>
                    <a:pt x="595" y="1604"/>
                  </a:lnTo>
                  <a:lnTo>
                    <a:pt x="528" y="1582"/>
                  </a:lnTo>
                  <a:lnTo>
                    <a:pt x="463" y="1555"/>
                  </a:lnTo>
                  <a:lnTo>
                    <a:pt x="402" y="1521"/>
                  </a:lnTo>
                  <a:lnTo>
                    <a:pt x="344" y="1483"/>
                  </a:lnTo>
                  <a:lnTo>
                    <a:pt x="289" y="1441"/>
                  </a:lnTo>
                  <a:lnTo>
                    <a:pt x="238" y="1393"/>
                  </a:lnTo>
                  <a:lnTo>
                    <a:pt x="191" y="1342"/>
                  </a:lnTo>
                  <a:lnTo>
                    <a:pt x="149" y="1287"/>
                  </a:lnTo>
                  <a:lnTo>
                    <a:pt x="111" y="1228"/>
                  </a:lnTo>
                  <a:lnTo>
                    <a:pt x="79" y="1166"/>
                  </a:lnTo>
                  <a:lnTo>
                    <a:pt x="51" y="1100"/>
                  </a:lnTo>
                  <a:lnTo>
                    <a:pt x="29" y="1032"/>
                  </a:lnTo>
                  <a:lnTo>
                    <a:pt x="14" y="962"/>
                  </a:lnTo>
                  <a:lnTo>
                    <a:pt x="3" y="890"/>
                  </a:lnTo>
                  <a:lnTo>
                    <a:pt x="0" y="816"/>
                  </a:lnTo>
                  <a:lnTo>
                    <a:pt x="3" y="741"/>
                  </a:lnTo>
                  <a:lnTo>
                    <a:pt x="14" y="669"/>
                  </a:lnTo>
                  <a:lnTo>
                    <a:pt x="29" y="599"/>
                  </a:lnTo>
                  <a:lnTo>
                    <a:pt x="51" y="531"/>
                  </a:lnTo>
                  <a:lnTo>
                    <a:pt x="79" y="466"/>
                  </a:lnTo>
                  <a:lnTo>
                    <a:pt x="111" y="403"/>
                  </a:lnTo>
                  <a:lnTo>
                    <a:pt x="149" y="345"/>
                  </a:lnTo>
                  <a:lnTo>
                    <a:pt x="191" y="290"/>
                  </a:lnTo>
                  <a:lnTo>
                    <a:pt x="238" y="239"/>
                  </a:lnTo>
                  <a:lnTo>
                    <a:pt x="289" y="192"/>
                  </a:lnTo>
                  <a:lnTo>
                    <a:pt x="344" y="149"/>
                  </a:lnTo>
                  <a:lnTo>
                    <a:pt x="402" y="111"/>
                  </a:lnTo>
                  <a:lnTo>
                    <a:pt x="463" y="79"/>
                  </a:lnTo>
                  <a:lnTo>
                    <a:pt x="528" y="51"/>
                  </a:lnTo>
                  <a:lnTo>
                    <a:pt x="595" y="30"/>
                  </a:lnTo>
                  <a:lnTo>
                    <a:pt x="665" y="13"/>
                  </a:lnTo>
                  <a:lnTo>
                    <a:pt x="736" y="3"/>
                  </a:lnTo>
                  <a:lnTo>
                    <a:pt x="811" y="0"/>
                  </a:lnTo>
                  <a:close/>
                </a:path>
              </a:pathLst>
            </a:custGeom>
            <a:solidFill>
              <a:schemeClr val="bg1"/>
            </a:solidFill>
            <a:ln w="9525">
              <a:noFill/>
              <a:round/>
              <a:headEnd/>
              <a:tailEnd/>
            </a:ln>
          </p:spPr>
          <p:txBody>
            <a:bodyPr wrap="none" anchor="ctr"/>
            <a:lstStyle/>
            <a:p>
              <a:endParaRPr lang="en-GB" sz="2400">
                <a:solidFill>
                  <a:schemeClr val="bg1"/>
                </a:solidFill>
              </a:endParaRPr>
            </a:p>
          </p:txBody>
        </p:sp>
      </p:grpSp>
      <p:grpSp>
        <p:nvGrpSpPr>
          <p:cNvPr id="4" name="Group 68"/>
          <p:cNvGrpSpPr/>
          <p:nvPr/>
        </p:nvGrpSpPr>
        <p:grpSpPr>
          <a:xfrm>
            <a:off x="4307007" y="1065259"/>
            <a:ext cx="3575023" cy="2794327"/>
            <a:chOff x="3125931" y="1787582"/>
            <a:chExt cx="2889741" cy="2258694"/>
          </a:xfrm>
        </p:grpSpPr>
        <p:sp>
          <p:nvSpPr>
            <p:cNvPr id="70" name="Isosceles Triangle 69"/>
            <p:cNvSpPr/>
            <p:nvPr/>
          </p:nvSpPr>
          <p:spPr>
            <a:xfrm>
              <a:off x="3125931" y="1787582"/>
              <a:ext cx="2889741" cy="2250384"/>
            </a:xfrm>
            <a:prstGeom prst="triangle">
              <a:avLst/>
            </a:prstGeom>
            <a:solidFill>
              <a:schemeClr val="accent5"/>
            </a:solid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1" name="TextBox 70"/>
            <p:cNvSpPr txBox="1"/>
            <p:nvPr/>
          </p:nvSpPr>
          <p:spPr>
            <a:xfrm>
              <a:off x="3385462" y="3374570"/>
              <a:ext cx="2376152" cy="671706"/>
            </a:xfrm>
            <a:prstGeom prst="rect">
              <a:avLst/>
            </a:prstGeom>
            <a:noFill/>
          </p:spPr>
          <p:txBody>
            <a:bodyPr wrap="square" rtlCol="0">
              <a:spAutoFit/>
            </a:bodyPr>
            <a:lstStyle/>
            <a:p>
              <a:pPr algn="ctr"/>
              <a:r>
                <a:rPr lang="en-GB" sz="2400" dirty="0">
                  <a:solidFill>
                    <a:schemeClr val="bg1"/>
                  </a:solidFill>
                </a:rPr>
                <a:t>Increasing customer expectations</a:t>
              </a:r>
            </a:p>
          </p:txBody>
        </p:sp>
        <p:grpSp>
          <p:nvGrpSpPr>
            <p:cNvPr id="5" name="Group 40"/>
            <p:cNvGrpSpPr/>
            <p:nvPr/>
          </p:nvGrpSpPr>
          <p:grpSpPr>
            <a:xfrm>
              <a:off x="4378474" y="2294562"/>
              <a:ext cx="372991" cy="1008000"/>
              <a:chOff x="4196860" y="2348992"/>
              <a:chExt cx="372991" cy="1008000"/>
            </a:xfrm>
          </p:grpSpPr>
          <p:sp>
            <p:nvSpPr>
              <p:cNvPr id="78" name="Freeform 119"/>
              <p:cNvSpPr>
                <a:spLocks noChangeArrowheads="1"/>
              </p:cNvSpPr>
              <p:nvPr/>
            </p:nvSpPr>
            <p:spPr bwMode="auto">
              <a:xfrm>
                <a:off x="4196860" y="2598679"/>
                <a:ext cx="372991" cy="758313"/>
              </a:xfrm>
              <a:custGeom>
                <a:avLst/>
                <a:gdLst>
                  <a:gd name="T0" fmla="*/ 0 w 1102"/>
                  <a:gd name="T1" fmla="*/ 0 h 2227"/>
                  <a:gd name="T2" fmla="*/ 0 w 1102"/>
                  <a:gd name="T3" fmla="*/ 0 h 2227"/>
                  <a:gd name="T4" fmla="*/ 0 w 1102"/>
                  <a:gd name="T5" fmla="*/ 0 h 2227"/>
                  <a:gd name="T6" fmla="*/ 0 w 1102"/>
                  <a:gd name="T7" fmla="*/ 0 h 2227"/>
                  <a:gd name="T8" fmla="*/ 0 w 1102"/>
                  <a:gd name="T9" fmla="*/ 0 h 2227"/>
                  <a:gd name="T10" fmla="*/ 0 w 1102"/>
                  <a:gd name="T11" fmla="*/ 0 h 2227"/>
                  <a:gd name="T12" fmla="*/ 0 w 1102"/>
                  <a:gd name="T13" fmla="*/ 0 h 2227"/>
                  <a:gd name="T14" fmla="*/ 0 w 1102"/>
                  <a:gd name="T15" fmla="*/ 0 h 2227"/>
                  <a:gd name="T16" fmla="*/ 0 w 1102"/>
                  <a:gd name="T17" fmla="*/ 0 h 2227"/>
                  <a:gd name="T18" fmla="*/ 0 w 1102"/>
                  <a:gd name="T19" fmla="*/ 0 h 2227"/>
                  <a:gd name="T20" fmla="*/ 0 w 1102"/>
                  <a:gd name="T21" fmla="*/ 0 h 2227"/>
                  <a:gd name="T22" fmla="*/ 0 w 1102"/>
                  <a:gd name="T23" fmla="*/ 0 h 2227"/>
                  <a:gd name="T24" fmla="*/ 0 w 1102"/>
                  <a:gd name="T25" fmla="*/ 0 h 2227"/>
                  <a:gd name="T26" fmla="*/ 0 w 1102"/>
                  <a:gd name="T27" fmla="*/ 0 h 2227"/>
                  <a:gd name="T28" fmla="*/ 0 w 1102"/>
                  <a:gd name="T29" fmla="*/ 0 h 2227"/>
                  <a:gd name="T30" fmla="*/ 0 w 1102"/>
                  <a:gd name="T31" fmla="*/ 0 h 2227"/>
                  <a:gd name="T32" fmla="*/ 0 w 1102"/>
                  <a:gd name="T33" fmla="*/ 0 h 2227"/>
                  <a:gd name="T34" fmla="*/ 0 w 1102"/>
                  <a:gd name="T35" fmla="*/ 0 h 2227"/>
                  <a:gd name="T36" fmla="*/ 0 w 1102"/>
                  <a:gd name="T37" fmla="*/ 0 h 2227"/>
                  <a:gd name="T38" fmla="*/ 0 w 1102"/>
                  <a:gd name="T39" fmla="*/ 0 h 2227"/>
                  <a:gd name="T40" fmla="*/ 0 w 1102"/>
                  <a:gd name="T41" fmla="*/ 0 h 2227"/>
                  <a:gd name="T42" fmla="*/ 0 w 1102"/>
                  <a:gd name="T43" fmla="*/ 0 h 2227"/>
                  <a:gd name="T44" fmla="*/ 0 w 1102"/>
                  <a:gd name="T45" fmla="*/ 0 h 2227"/>
                  <a:gd name="T46" fmla="*/ 0 w 1102"/>
                  <a:gd name="T47" fmla="*/ 0 h 2227"/>
                  <a:gd name="T48" fmla="*/ 0 w 1102"/>
                  <a:gd name="T49" fmla="*/ 0 h 2227"/>
                  <a:gd name="T50" fmla="*/ 0 w 1102"/>
                  <a:gd name="T51" fmla="*/ 0 h 2227"/>
                  <a:gd name="T52" fmla="*/ 0 w 1102"/>
                  <a:gd name="T53" fmla="*/ 0 h 2227"/>
                  <a:gd name="T54" fmla="*/ 0 w 1102"/>
                  <a:gd name="T55" fmla="*/ 0 h 2227"/>
                  <a:gd name="T56" fmla="*/ 0 w 1102"/>
                  <a:gd name="T57" fmla="*/ 0 h 2227"/>
                  <a:gd name="T58" fmla="*/ 0 w 1102"/>
                  <a:gd name="T59" fmla="*/ 0 h 2227"/>
                  <a:gd name="T60" fmla="*/ 0 w 1102"/>
                  <a:gd name="T61" fmla="*/ 0 h 2227"/>
                  <a:gd name="T62" fmla="*/ 0 w 1102"/>
                  <a:gd name="T63" fmla="*/ 0 h 2227"/>
                  <a:gd name="T64" fmla="*/ 0 w 1102"/>
                  <a:gd name="T65" fmla="*/ 0 h 2227"/>
                  <a:gd name="T66" fmla="*/ 0 w 1102"/>
                  <a:gd name="T67" fmla="*/ 0 h 2227"/>
                  <a:gd name="T68" fmla="*/ 0 w 1102"/>
                  <a:gd name="T69" fmla="*/ 0 h 2227"/>
                  <a:gd name="T70" fmla="*/ 0 w 1102"/>
                  <a:gd name="T71" fmla="*/ 0 h 2227"/>
                  <a:gd name="T72" fmla="*/ 0 w 1102"/>
                  <a:gd name="T73" fmla="*/ 0 h 2227"/>
                  <a:gd name="T74" fmla="*/ 0 w 1102"/>
                  <a:gd name="T75" fmla="*/ 0 h 2227"/>
                  <a:gd name="T76" fmla="*/ 0 w 1102"/>
                  <a:gd name="T77" fmla="*/ 0 h 2227"/>
                  <a:gd name="T78" fmla="*/ 0 w 1102"/>
                  <a:gd name="T79" fmla="*/ 0 h 2227"/>
                  <a:gd name="T80" fmla="*/ 0 w 1102"/>
                  <a:gd name="T81" fmla="*/ 0 h 2227"/>
                  <a:gd name="T82" fmla="*/ 0 w 1102"/>
                  <a:gd name="T83" fmla="*/ 0 h 2227"/>
                  <a:gd name="T84" fmla="*/ 0 w 1102"/>
                  <a:gd name="T85" fmla="*/ 0 h 2227"/>
                  <a:gd name="T86" fmla="*/ 0 w 1102"/>
                  <a:gd name="T87" fmla="*/ 0 h 2227"/>
                  <a:gd name="T88" fmla="*/ 0 w 1102"/>
                  <a:gd name="T89" fmla="*/ 0 h 2227"/>
                  <a:gd name="T90" fmla="*/ 0 w 1102"/>
                  <a:gd name="T91" fmla="*/ 0 h 2227"/>
                  <a:gd name="T92" fmla="*/ 0 w 1102"/>
                  <a:gd name="T93" fmla="*/ 0 h 2227"/>
                  <a:gd name="T94" fmla="*/ 0 w 1102"/>
                  <a:gd name="T95" fmla="*/ 0 h 2227"/>
                  <a:gd name="T96" fmla="*/ 0 w 1102"/>
                  <a:gd name="T97" fmla="*/ 0 h 2227"/>
                  <a:gd name="T98" fmla="*/ 0 w 1102"/>
                  <a:gd name="T99" fmla="*/ 0 h 2227"/>
                  <a:gd name="T100" fmla="*/ 0 w 1102"/>
                  <a:gd name="T101" fmla="*/ 0 h 2227"/>
                  <a:gd name="T102" fmla="*/ 0 w 1102"/>
                  <a:gd name="T103" fmla="*/ 0 h 2227"/>
                  <a:gd name="T104" fmla="*/ 0 w 1102"/>
                  <a:gd name="T105" fmla="*/ 0 h 2227"/>
                  <a:gd name="T106" fmla="*/ 0 w 1102"/>
                  <a:gd name="T107" fmla="*/ 0 h 2227"/>
                  <a:gd name="T108" fmla="*/ 0 w 1102"/>
                  <a:gd name="T109" fmla="*/ 0 h 2227"/>
                  <a:gd name="T110" fmla="*/ 0 w 1102"/>
                  <a:gd name="T111" fmla="*/ 0 h 2227"/>
                  <a:gd name="T112" fmla="*/ 0 w 1102"/>
                  <a:gd name="T113" fmla="*/ 0 h 2227"/>
                  <a:gd name="T114" fmla="*/ 0 w 1102"/>
                  <a:gd name="T115" fmla="*/ 0 h 2227"/>
                  <a:gd name="T116" fmla="*/ 0 w 1102"/>
                  <a:gd name="T117" fmla="*/ 0 h 2227"/>
                  <a:gd name="T118" fmla="*/ 0 w 1102"/>
                  <a:gd name="T119" fmla="*/ 0 h 2227"/>
                  <a:gd name="T120" fmla="*/ 0 w 1102"/>
                  <a:gd name="T121" fmla="*/ 0 h 2227"/>
                  <a:gd name="T122" fmla="*/ 0 w 1102"/>
                  <a:gd name="T123" fmla="*/ 0 h 2227"/>
                  <a:gd name="T124" fmla="*/ 0 w 1102"/>
                  <a:gd name="T125" fmla="*/ 0 h 222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02"/>
                  <a:gd name="T190" fmla="*/ 0 h 2227"/>
                  <a:gd name="T191" fmla="*/ 1102 w 1102"/>
                  <a:gd name="T192" fmla="*/ 2227 h 222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02" h="2227">
                    <a:moveTo>
                      <a:pt x="202" y="0"/>
                    </a:moveTo>
                    <a:lnTo>
                      <a:pt x="900" y="0"/>
                    </a:lnTo>
                    <a:lnTo>
                      <a:pt x="935" y="3"/>
                    </a:lnTo>
                    <a:lnTo>
                      <a:pt x="970" y="13"/>
                    </a:lnTo>
                    <a:lnTo>
                      <a:pt x="1001" y="28"/>
                    </a:lnTo>
                    <a:lnTo>
                      <a:pt x="1030" y="48"/>
                    </a:lnTo>
                    <a:lnTo>
                      <a:pt x="1054" y="72"/>
                    </a:lnTo>
                    <a:lnTo>
                      <a:pt x="1074" y="101"/>
                    </a:lnTo>
                    <a:lnTo>
                      <a:pt x="1089" y="132"/>
                    </a:lnTo>
                    <a:lnTo>
                      <a:pt x="1099" y="167"/>
                    </a:lnTo>
                    <a:lnTo>
                      <a:pt x="1102" y="202"/>
                    </a:lnTo>
                    <a:lnTo>
                      <a:pt x="1102" y="1151"/>
                    </a:lnTo>
                    <a:lnTo>
                      <a:pt x="1099" y="1188"/>
                    </a:lnTo>
                    <a:lnTo>
                      <a:pt x="1089" y="1221"/>
                    </a:lnTo>
                    <a:lnTo>
                      <a:pt x="1074" y="1253"/>
                    </a:lnTo>
                    <a:lnTo>
                      <a:pt x="1054" y="1281"/>
                    </a:lnTo>
                    <a:lnTo>
                      <a:pt x="1030" y="1306"/>
                    </a:lnTo>
                    <a:lnTo>
                      <a:pt x="1001" y="1326"/>
                    </a:lnTo>
                    <a:lnTo>
                      <a:pt x="970" y="1341"/>
                    </a:lnTo>
                    <a:lnTo>
                      <a:pt x="935" y="1350"/>
                    </a:lnTo>
                    <a:lnTo>
                      <a:pt x="900" y="1353"/>
                    </a:lnTo>
                    <a:lnTo>
                      <a:pt x="899" y="1353"/>
                    </a:lnTo>
                    <a:lnTo>
                      <a:pt x="899" y="2025"/>
                    </a:lnTo>
                    <a:lnTo>
                      <a:pt x="896" y="2062"/>
                    </a:lnTo>
                    <a:lnTo>
                      <a:pt x="886" y="2096"/>
                    </a:lnTo>
                    <a:lnTo>
                      <a:pt x="871" y="2127"/>
                    </a:lnTo>
                    <a:lnTo>
                      <a:pt x="852" y="2156"/>
                    </a:lnTo>
                    <a:lnTo>
                      <a:pt x="829" y="2180"/>
                    </a:lnTo>
                    <a:lnTo>
                      <a:pt x="801" y="2200"/>
                    </a:lnTo>
                    <a:lnTo>
                      <a:pt x="770" y="2214"/>
                    </a:lnTo>
                    <a:lnTo>
                      <a:pt x="737" y="2224"/>
                    </a:lnTo>
                    <a:lnTo>
                      <a:pt x="702" y="2227"/>
                    </a:lnTo>
                    <a:lnTo>
                      <a:pt x="400" y="2227"/>
                    </a:lnTo>
                    <a:lnTo>
                      <a:pt x="365" y="2224"/>
                    </a:lnTo>
                    <a:lnTo>
                      <a:pt x="332" y="2214"/>
                    </a:lnTo>
                    <a:lnTo>
                      <a:pt x="301" y="2200"/>
                    </a:lnTo>
                    <a:lnTo>
                      <a:pt x="273" y="2180"/>
                    </a:lnTo>
                    <a:lnTo>
                      <a:pt x="250" y="2156"/>
                    </a:lnTo>
                    <a:lnTo>
                      <a:pt x="231" y="2127"/>
                    </a:lnTo>
                    <a:lnTo>
                      <a:pt x="216" y="2096"/>
                    </a:lnTo>
                    <a:lnTo>
                      <a:pt x="206" y="2062"/>
                    </a:lnTo>
                    <a:lnTo>
                      <a:pt x="203" y="2025"/>
                    </a:lnTo>
                    <a:lnTo>
                      <a:pt x="203" y="1353"/>
                    </a:lnTo>
                    <a:lnTo>
                      <a:pt x="202" y="1353"/>
                    </a:lnTo>
                    <a:lnTo>
                      <a:pt x="167" y="1350"/>
                    </a:lnTo>
                    <a:lnTo>
                      <a:pt x="132" y="1341"/>
                    </a:lnTo>
                    <a:lnTo>
                      <a:pt x="101" y="1326"/>
                    </a:lnTo>
                    <a:lnTo>
                      <a:pt x="72" y="1306"/>
                    </a:lnTo>
                    <a:lnTo>
                      <a:pt x="48" y="1281"/>
                    </a:lnTo>
                    <a:lnTo>
                      <a:pt x="28" y="1253"/>
                    </a:lnTo>
                    <a:lnTo>
                      <a:pt x="13" y="1221"/>
                    </a:lnTo>
                    <a:lnTo>
                      <a:pt x="3" y="1188"/>
                    </a:lnTo>
                    <a:lnTo>
                      <a:pt x="0" y="1151"/>
                    </a:lnTo>
                    <a:lnTo>
                      <a:pt x="0" y="202"/>
                    </a:lnTo>
                    <a:lnTo>
                      <a:pt x="3" y="167"/>
                    </a:lnTo>
                    <a:lnTo>
                      <a:pt x="13" y="132"/>
                    </a:lnTo>
                    <a:lnTo>
                      <a:pt x="28" y="101"/>
                    </a:lnTo>
                    <a:lnTo>
                      <a:pt x="48" y="72"/>
                    </a:lnTo>
                    <a:lnTo>
                      <a:pt x="72" y="48"/>
                    </a:lnTo>
                    <a:lnTo>
                      <a:pt x="101" y="28"/>
                    </a:lnTo>
                    <a:lnTo>
                      <a:pt x="132" y="13"/>
                    </a:lnTo>
                    <a:lnTo>
                      <a:pt x="167" y="3"/>
                    </a:lnTo>
                    <a:lnTo>
                      <a:pt x="202" y="0"/>
                    </a:lnTo>
                    <a:close/>
                  </a:path>
                </a:pathLst>
              </a:custGeom>
              <a:solidFill>
                <a:schemeClr val="bg1"/>
              </a:solidFill>
              <a:ln w="9525">
                <a:noFill/>
                <a:round/>
                <a:headEnd/>
                <a:tailEnd/>
              </a:ln>
            </p:spPr>
            <p:txBody>
              <a:bodyPr wrap="none" anchor="ctr"/>
              <a:lstStyle/>
              <a:p>
                <a:endParaRPr lang="en-GB" sz="2400"/>
              </a:p>
            </p:txBody>
          </p:sp>
          <p:sp>
            <p:nvSpPr>
              <p:cNvPr id="79" name="Freeform 120"/>
              <p:cNvSpPr>
                <a:spLocks noChangeArrowheads="1"/>
              </p:cNvSpPr>
              <p:nvPr/>
            </p:nvSpPr>
            <p:spPr bwMode="auto">
              <a:xfrm>
                <a:off x="4270842" y="2348992"/>
                <a:ext cx="225028" cy="221945"/>
              </a:xfrm>
              <a:custGeom>
                <a:avLst/>
                <a:gdLst>
                  <a:gd name="T0" fmla="*/ 0 w 660"/>
                  <a:gd name="T1" fmla="*/ 0 h 660"/>
                  <a:gd name="T2" fmla="*/ 0 w 660"/>
                  <a:gd name="T3" fmla="*/ 0 h 660"/>
                  <a:gd name="T4" fmla="*/ 0 w 660"/>
                  <a:gd name="T5" fmla="*/ 0 h 660"/>
                  <a:gd name="T6" fmla="*/ 0 w 660"/>
                  <a:gd name="T7" fmla="*/ 0 h 660"/>
                  <a:gd name="T8" fmla="*/ 0 w 660"/>
                  <a:gd name="T9" fmla="*/ 0 h 660"/>
                  <a:gd name="T10" fmla="*/ 0 w 660"/>
                  <a:gd name="T11" fmla="*/ 0 h 660"/>
                  <a:gd name="T12" fmla="*/ 0 w 660"/>
                  <a:gd name="T13" fmla="*/ 0 h 660"/>
                  <a:gd name="T14" fmla="*/ 0 w 660"/>
                  <a:gd name="T15" fmla="*/ 0 h 660"/>
                  <a:gd name="T16" fmla="*/ 0 w 660"/>
                  <a:gd name="T17" fmla="*/ 0 h 660"/>
                  <a:gd name="T18" fmla="*/ 0 w 660"/>
                  <a:gd name="T19" fmla="*/ 0 h 660"/>
                  <a:gd name="T20" fmla="*/ 0 w 660"/>
                  <a:gd name="T21" fmla="*/ 0 h 660"/>
                  <a:gd name="T22" fmla="*/ 0 w 660"/>
                  <a:gd name="T23" fmla="*/ 0 h 660"/>
                  <a:gd name="T24" fmla="*/ 0 w 660"/>
                  <a:gd name="T25" fmla="*/ 0 h 660"/>
                  <a:gd name="T26" fmla="*/ 0 w 660"/>
                  <a:gd name="T27" fmla="*/ 0 h 660"/>
                  <a:gd name="T28" fmla="*/ 0 w 660"/>
                  <a:gd name="T29" fmla="*/ 0 h 660"/>
                  <a:gd name="T30" fmla="*/ 0 w 660"/>
                  <a:gd name="T31" fmla="*/ 0 h 660"/>
                  <a:gd name="T32" fmla="*/ 0 w 660"/>
                  <a:gd name="T33" fmla="*/ 0 h 660"/>
                  <a:gd name="T34" fmla="*/ 0 w 660"/>
                  <a:gd name="T35" fmla="*/ 0 h 660"/>
                  <a:gd name="T36" fmla="*/ 0 w 660"/>
                  <a:gd name="T37" fmla="*/ 0 h 660"/>
                  <a:gd name="T38" fmla="*/ 0 w 660"/>
                  <a:gd name="T39" fmla="*/ 0 h 660"/>
                  <a:gd name="T40" fmla="*/ 0 w 660"/>
                  <a:gd name="T41" fmla="*/ 0 h 660"/>
                  <a:gd name="T42" fmla="*/ 0 w 660"/>
                  <a:gd name="T43" fmla="*/ 0 h 660"/>
                  <a:gd name="T44" fmla="*/ 0 w 660"/>
                  <a:gd name="T45" fmla="*/ 0 h 660"/>
                  <a:gd name="T46" fmla="*/ 0 w 660"/>
                  <a:gd name="T47" fmla="*/ 0 h 660"/>
                  <a:gd name="T48" fmla="*/ 0 w 660"/>
                  <a:gd name="T49" fmla="*/ 0 h 660"/>
                  <a:gd name="T50" fmla="*/ 0 w 660"/>
                  <a:gd name="T51" fmla="*/ 0 h 660"/>
                  <a:gd name="T52" fmla="*/ 0 w 660"/>
                  <a:gd name="T53" fmla="*/ 0 h 660"/>
                  <a:gd name="T54" fmla="*/ 0 w 660"/>
                  <a:gd name="T55" fmla="*/ 0 h 660"/>
                  <a:gd name="T56" fmla="*/ 0 w 660"/>
                  <a:gd name="T57" fmla="*/ 0 h 660"/>
                  <a:gd name="T58" fmla="*/ 0 w 660"/>
                  <a:gd name="T59" fmla="*/ 0 h 660"/>
                  <a:gd name="T60" fmla="*/ 0 w 660"/>
                  <a:gd name="T61" fmla="*/ 0 h 660"/>
                  <a:gd name="T62" fmla="*/ 0 w 660"/>
                  <a:gd name="T63" fmla="*/ 0 h 660"/>
                  <a:gd name="T64" fmla="*/ 0 w 660"/>
                  <a:gd name="T65" fmla="*/ 0 h 660"/>
                  <a:gd name="T66" fmla="*/ 0 w 660"/>
                  <a:gd name="T67" fmla="*/ 0 h 660"/>
                  <a:gd name="T68" fmla="*/ 0 w 660"/>
                  <a:gd name="T69" fmla="*/ 0 h 660"/>
                  <a:gd name="T70" fmla="*/ 0 w 660"/>
                  <a:gd name="T71" fmla="*/ 0 h 660"/>
                  <a:gd name="T72" fmla="*/ 0 w 660"/>
                  <a:gd name="T73" fmla="*/ 0 h 660"/>
                  <a:gd name="T74" fmla="*/ 0 w 660"/>
                  <a:gd name="T75" fmla="*/ 0 h 660"/>
                  <a:gd name="T76" fmla="*/ 0 w 660"/>
                  <a:gd name="T77" fmla="*/ 0 h 660"/>
                  <a:gd name="T78" fmla="*/ 0 w 660"/>
                  <a:gd name="T79" fmla="*/ 0 h 660"/>
                  <a:gd name="T80" fmla="*/ 0 w 660"/>
                  <a:gd name="T81" fmla="*/ 0 h 660"/>
                  <a:gd name="T82" fmla="*/ 0 w 660"/>
                  <a:gd name="T83" fmla="*/ 0 h 660"/>
                  <a:gd name="T84" fmla="*/ 0 w 660"/>
                  <a:gd name="T85" fmla="*/ 0 h 660"/>
                  <a:gd name="T86" fmla="*/ 0 w 660"/>
                  <a:gd name="T87" fmla="*/ 0 h 660"/>
                  <a:gd name="T88" fmla="*/ 0 w 660"/>
                  <a:gd name="T89" fmla="*/ 0 h 660"/>
                  <a:gd name="T90" fmla="*/ 0 w 660"/>
                  <a:gd name="T91" fmla="*/ 0 h 660"/>
                  <a:gd name="T92" fmla="*/ 0 w 660"/>
                  <a:gd name="T93" fmla="*/ 0 h 660"/>
                  <a:gd name="T94" fmla="*/ 0 w 660"/>
                  <a:gd name="T95" fmla="*/ 0 h 660"/>
                  <a:gd name="T96" fmla="*/ 0 w 660"/>
                  <a:gd name="T97" fmla="*/ 0 h 66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60"/>
                  <a:gd name="T148" fmla="*/ 0 h 660"/>
                  <a:gd name="T149" fmla="*/ 660 w 660"/>
                  <a:gd name="T150" fmla="*/ 660 h 66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60" h="660">
                    <a:moveTo>
                      <a:pt x="330" y="0"/>
                    </a:moveTo>
                    <a:lnTo>
                      <a:pt x="375" y="3"/>
                    </a:lnTo>
                    <a:lnTo>
                      <a:pt x="418" y="12"/>
                    </a:lnTo>
                    <a:lnTo>
                      <a:pt x="459" y="25"/>
                    </a:lnTo>
                    <a:lnTo>
                      <a:pt x="497" y="45"/>
                    </a:lnTo>
                    <a:lnTo>
                      <a:pt x="532" y="68"/>
                    </a:lnTo>
                    <a:lnTo>
                      <a:pt x="564" y="97"/>
                    </a:lnTo>
                    <a:lnTo>
                      <a:pt x="592" y="128"/>
                    </a:lnTo>
                    <a:lnTo>
                      <a:pt x="615" y="164"/>
                    </a:lnTo>
                    <a:lnTo>
                      <a:pt x="634" y="201"/>
                    </a:lnTo>
                    <a:lnTo>
                      <a:pt x="648" y="242"/>
                    </a:lnTo>
                    <a:lnTo>
                      <a:pt x="657" y="285"/>
                    </a:lnTo>
                    <a:lnTo>
                      <a:pt x="660" y="330"/>
                    </a:lnTo>
                    <a:lnTo>
                      <a:pt x="657" y="375"/>
                    </a:lnTo>
                    <a:lnTo>
                      <a:pt x="648" y="418"/>
                    </a:lnTo>
                    <a:lnTo>
                      <a:pt x="634" y="459"/>
                    </a:lnTo>
                    <a:lnTo>
                      <a:pt x="615" y="497"/>
                    </a:lnTo>
                    <a:lnTo>
                      <a:pt x="592" y="532"/>
                    </a:lnTo>
                    <a:lnTo>
                      <a:pt x="564" y="564"/>
                    </a:lnTo>
                    <a:lnTo>
                      <a:pt x="532" y="591"/>
                    </a:lnTo>
                    <a:lnTo>
                      <a:pt x="497" y="615"/>
                    </a:lnTo>
                    <a:lnTo>
                      <a:pt x="459" y="634"/>
                    </a:lnTo>
                    <a:lnTo>
                      <a:pt x="418" y="649"/>
                    </a:lnTo>
                    <a:lnTo>
                      <a:pt x="375" y="657"/>
                    </a:lnTo>
                    <a:lnTo>
                      <a:pt x="330" y="660"/>
                    </a:lnTo>
                    <a:lnTo>
                      <a:pt x="285" y="657"/>
                    </a:lnTo>
                    <a:lnTo>
                      <a:pt x="242" y="649"/>
                    </a:lnTo>
                    <a:lnTo>
                      <a:pt x="201" y="634"/>
                    </a:lnTo>
                    <a:lnTo>
                      <a:pt x="163" y="615"/>
                    </a:lnTo>
                    <a:lnTo>
                      <a:pt x="128" y="591"/>
                    </a:lnTo>
                    <a:lnTo>
                      <a:pt x="96" y="564"/>
                    </a:lnTo>
                    <a:lnTo>
                      <a:pt x="68" y="532"/>
                    </a:lnTo>
                    <a:lnTo>
                      <a:pt x="45" y="497"/>
                    </a:lnTo>
                    <a:lnTo>
                      <a:pt x="26" y="459"/>
                    </a:lnTo>
                    <a:lnTo>
                      <a:pt x="12" y="418"/>
                    </a:lnTo>
                    <a:lnTo>
                      <a:pt x="3" y="375"/>
                    </a:lnTo>
                    <a:lnTo>
                      <a:pt x="0" y="330"/>
                    </a:lnTo>
                    <a:lnTo>
                      <a:pt x="3" y="285"/>
                    </a:lnTo>
                    <a:lnTo>
                      <a:pt x="12" y="242"/>
                    </a:lnTo>
                    <a:lnTo>
                      <a:pt x="26" y="201"/>
                    </a:lnTo>
                    <a:lnTo>
                      <a:pt x="45" y="164"/>
                    </a:lnTo>
                    <a:lnTo>
                      <a:pt x="68" y="128"/>
                    </a:lnTo>
                    <a:lnTo>
                      <a:pt x="96" y="97"/>
                    </a:lnTo>
                    <a:lnTo>
                      <a:pt x="128" y="68"/>
                    </a:lnTo>
                    <a:lnTo>
                      <a:pt x="163" y="45"/>
                    </a:lnTo>
                    <a:lnTo>
                      <a:pt x="201" y="25"/>
                    </a:lnTo>
                    <a:lnTo>
                      <a:pt x="242" y="12"/>
                    </a:lnTo>
                    <a:lnTo>
                      <a:pt x="285" y="3"/>
                    </a:lnTo>
                    <a:lnTo>
                      <a:pt x="330" y="0"/>
                    </a:lnTo>
                    <a:close/>
                  </a:path>
                </a:pathLst>
              </a:custGeom>
              <a:solidFill>
                <a:schemeClr val="bg1"/>
              </a:solidFill>
              <a:ln w="9525">
                <a:noFill/>
                <a:round/>
                <a:headEnd/>
                <a:tailEnd/>
              </a:ln>
            </p:spPr>
            <p:txBody>
              <a:bodyPr wrap="none" anchor="ctr"/>
              <a:lstStyle/>
              <a:p>
                <a:endParaRPr lang="en-GB" sz="2400"/>
              </a:p>
            </p:txBody>
          </p:sp>
        </p:grpSp>
        <p:sp>
          <p:nvSpPr>
            <p:cNvPr id="73" name="Isosceles Triangle 72"/>
            <p:cNvSpPr/>
            <p:nvPr/>
          </p:nvSpPr>
          <p:spPr>
            <a:xfrm>
              <a:off x="3125931" y="1787582"/>
              <a:ext cx="2889741" cy="2250384"/>
            </a:xfrm>
            <a:prstGeom prst="triangle">
              <a:avLst/>
            </a:prstGeom>
            <a:solidFill>
              <a:schemeClr val="tx2"/>
            </a:solid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4" name="TextBox 73"/>
            <p:cNvSpPr txBox="1"/>
            <p:nvPr/>
          </p:nvSpPr>
          <p:spPr>
            <a:xfrm>
              <a:off x="3265045" y="3335221"/>
              <a:ext cx="2613910" cy="671707"/>
            </a:xfrm>
            <a:prstGeom prst="rect">
              <a:avLst/>
            </a:prstGeom>
            <a:noFill/>
          </p:spPr>
          <p:txBody>
            <a:bodyPr wrap="square" lIns="36000" rIns="36000" rtlCol="0">
              <a:spAutoFit/>
            </a:bodyPr>
            <a:lstStyle/>
            <a:p>
              <a:pPr algn="ctr"/>
              <a:r>
                <a:rPr lang="en-GB" sz="2400" kern="0" dirty="0"/>
                <a:t>Increasing </a:t>
              </a:r>
            </a:p>
            <a:p>
              <a:pPr algn="ctr"/>
              <a:r>
                <a:rPr lang="en-GB" sz="2400" kern="0" dirty="0"/>
                <a:t>customer expectations</a:t>
              </a:r>
              <a:endParaRPr lang="en-GB" sz="2400" dirty="0"/>
            </a:p>
          </p:txBody>
        </p:sp>
        <p:grpSp>
          <p:nvGrpSpPr>
            <p:cNvPr id="6" name="Group 28"/>
            <p:cNvGrpSpPr>
              <a:grpSpLocks noChangeAspect="1"/>
            </p:cNvGrpSpPr>
            <p:nvPr/>
          </p:nvGrpSpPr>
          <p:grpSpPr>
            <a:xfrm>
              <a:off x="4385505" y="2305448"/>
              <a:ext cx="372991" cy="1008000"/>
              <a:chOff x="-3572617" y="4162671"/>
              <a:chExt cx="303458" cy="820087"/>
            </a:xfrm>
            <a:solidFill>
              <a:schemeClr val="bg1"/>
            </a:solidFill>
          </p:grpSpPr>
          <p:sp>
            <p:nvSpPr>
              <p:cNvPr id="76" name="Freeform 119"/>
              <p:cNvSpPr>
                <a:spLocks noChangeArrowheads="1"/>
              </p:cNvSpPr>
              <p:nvPr/>
            </p:nvSpPr>
            <p:spPr bwMode="auto">
              <a:xfrm>
                <a:off x="-3572617" y="4365811"/>
                <a:ext cx="303458" cy="616947"/>
              </a:xfrm>
              <a:custGeom>
                <a:avLst/>
                <a:gdLst>
                  <a:gd name="T0" fmla="*/ 0 w 1102"/>
                  <a:gd name="T1" fmla="*/ 0 h 2227"/>
                  <a:gd name="T2" fmla="*/ 0 w 1102"/>
                  <a:gd name="T3" fmla="*/ 0 h 2227"/>
                  <a:gd name="T4" fmla="*/ 0 w 1102"/>
                  <a:gd name="T5" fmla="*/ 0 h 2227"/>
                  <a:gd name="T6" fmla="*/ 0 w 1102"/>
                  <a:gd name="T7" fmla="*/ 0 h 2227"/>
                  <a:gd name="T8" fmla="*/ 0 w 1102"/>
                  <a:gd name="T9" fmla="*/ 0 h 2227"/>
                  <a:gd name="T10" fmla="*/ 0 w 1102"/>
                  <a:gd name="T11" fmla="*/ 0 h 2227"/>
                  <a:gd name="T12" fmla="*/ 0 w 1102"/>
                  <a:gd name="T13" fmla="*/ 0 h 2227"/>
                  <a:gd name="T14" fmla="*/ 0 w 1102"/>
                  <a:gd name="T15" fmla="*/ 0 h 2227"/>
                  <a:gd name="T16" fmla="*/ 0 w 1102"/>
                  <a:gd name="T17" fmla="*/ 0 h 2227"/>
                  <a:gd name="T18" fmla="*/ 0 w 1102"/>
                  <a:gd name="T19" fmla="*/ 0 h 2227"/>
                  <a:gd name="T20" fmla="*/ 0 w 1102"/>
                  <a:gd name="T21" fmla="*/ 0 h 2227"/>
                  <a:gd name="T22" fmla="*/ 0 w 1102"/>
                  <a:gd name="T23" fmla="*/ 0 h 2227"/>
                  <a:gd name="T24" fmla="*/ 0 w 1102"/>
                  <a:gd name="T25" fmla="*/ 0 h 2227"/>
                  <a:gd name="T26" fmla="*/ 0 w 1102"/>
                  <a:gd name="T27" fmla="*/ 0 h 2227"/>
                  <a:gd name="T28" fmla="*/ 0 w 1102"/>
                  <a:gd name="T29" fmla="*/ 0 h 2227"/>
                  <a:gd name="T30" fmla="*/ 0 w 1102"/>
                  <a:gd name="T31" fmla="*/ 0 h 2227"/>
                  <a:gd name="T32" fmla="*/ 0 w 1102"/>
                  <a:gd name="T33" fmla="*/ 0 h 2227"/>
                  <a:gd name="T34" fmla="*/ 0 w 1102"/>
                  <a:gd name="T35" fmla="*/ 0 h 2227"/>
                  <a:gd name="T36" fmla="*/ 0 w 1102"/>
                  <a:gd name="T37" fmla="*/ 0 h 2227"/>
                  <a:gd name="T38" fmla="*/ 0 w 1102"/>
                  <a:gd name="T39" fmla="*/ 0 h 2227"/>
                  <a:gd name="T40" fmla="*/ 0 w 1102"/>
                  <a:gd name="T41" fmla="*/ 0 h 2227"/>
                  <a:gd name="T42" fmla="*/ 0 w 1102"/>
                  <a:gd name="T43" fmla="*/ 0 h 2227"/>
                  <a:gd name="T44" fmla="*/ 0 w 1102"/>
                  <a:gd name="T45" fmla="*/ 0 h 2227"/>
                  <a:gd name="T46" fmla="*/ 0 w 1102"/>
                  <a:gd name="T47" fmla="*/ 0 h 2227"/>
                  <a:gd name="T48" fmla="*/ 0 w 1102"/>
                  <a:gd name="T49" fmla="*/ 0 h 2227"/>
                  <a:gd name="T50" fmla="*/ 0 w 1102"/>
                  <a:gd name="T51" fmla="*/ 0 h 2227"/>
                  <a:gd name="T52" fmla="*/ 0 w 1102"/>
                  <a:gd name="T53" fmla="*/ 0 h 2227"/>
                  <a:gd name="T54" fmla="*/ 0 w 1102"/>
                  <a:gd name="T55" fmla="*/ 0 h 2227"/>
                  <a:gd name="T56" fmla="*/ 0 w 1102"/>
                  <a:gd name="T57" fmla="*/ 0 h 2227"/>
                  <a:gd name="T58" fmla="*/ 0 w 1102"/>
                  <a:gd name="T59" fmla="*/ 0 h 2227"/>
                  <a:gd name="T60" fmla="*/ 0 w 1102"/>
                  <a:gd name="T61" fmla="*/ 0 h 2227"/>
                  <a:gd name="T62" fmla="*/ 0 w 1102"/>
                  <a:gd name="T63" fmla="*/ 0 h 2227"/>
                  <a:gd name="T64" fmla="*/ 0 w 1102"/>
                  <a:gd name="T65" fmla="*/ 0 h 2227"/>
                  <a:gd name="T66" fmla="*/ 0 w 1102"/>
                  <a:gd name="T67" fmla="*/ 0 h 2227"/>
                  <a:gd name="T68" fmla="*/ 0 w 1102"/>
                  <a:gd name="T69" fmla="*/ 0 h 2227"/>
                  <a:gd name="T70" fmla="*/ 0 w 1102"/>
                  <a:gd name="T71" fmla="*/ 0 h 2227"/>
                  <a:gd name="T72" fmla="*/ 0 w 1102"/>
                  <a:gd name="T73" fmla="*/ 0 h 2227"/>
                  <a:gd name="T74" fmla="*/ 0 w 1102"/>
                  <a:gd name="T75" fmla="*/ 0 h 2227"/>
                  <a:gd name="T76" fmla="*/ 0 w 1102"/>
                  <a:gd name="T77" fmla="*/ 0 h 2227"/>
                  <a:gd name="T78" fmla="*/ 0 w 1102"/>
                  <a:gd name="T79" fmla="*/ 0 h 2227"/>
                  <a:gd name="T80" fmla="*/ 0 w 1102"/>
                  <a:gd name="T81" fmla="*/ 0 h 2227"/>
                  <a:gd name="T82" fmla="*/ 0 w 1102"/>
                  <a:gd name="T83" fmla="*/ 0 h 2227"/>
                  <a:gd name="T84" fmla="*/ 0 w 1102"/>
                  <a:gd name="T85" fmla="*/ 0 h 2227"/>
                  <a:gd name="T86" fmla="*/ 0 w 1102"/>
                  <a:gd name="T87" fmla="*/ 0 h 2227"/>
                  <a:gd name="T88" fmla="*/ 0 w 1102"/>
                  <a:gd name="T89" fmla="*/ 0 h 2227"/>
                  <a:gd name="T90" fmla="*/ 0 w 1102"/>
                  <a:gd name="T91" fmla="*/ 0 h 2227"/>
                  <a:gd name="T92" fmla="*/ 0 w 1102"/>
                  <a:gd name="T93" fmla="*/ 0 h 2227"/>
                  <a:gd name="T94" fmla="*/ 0 w 1102"/>
                  <a:gd name="T95" fmla="*/ 0 h 2227"/>
                  <a:gd name="T96" fmla="*/ 0 w 1102"/>
                  <a:gd name="T97" fmla="*/ 0 h 2227"/>
                  <a:gd name="T98" fmla="*/ 0 w 1102"/>
                  <a:gd name="T99" fmla="*/ 0 h 2227"/>
                  <a:gd name="T100" fmla="*/ 0 w 1102"/>
                  <a:gd name="T101" fmla="*/ 0 h 2227"/>
                  <a:gd name="T102" fmla="*/ 0 w 1102"/>
                  <a:gd name="T103" fmla="*/ 0 h 2227"/>
                  <a:gd name="T104" fmla="*/ 0 w 1102"/>
                  <a:gd name="T105" fmla="*/ 0 h 2227"/>
                  <a:gd name="T106" fmla="*/ 0 w 1102"/>
                  <a:gd name="T107" fmla="*/ 0 h 2227"/>
                  <a:gd name="T108" fmla="*/ 0 w 1102"/>
                  <a:gd name="T109" fmla="*/ 0 h 2227"/>
                  <a:gd name="T110" fmla="*/ 0 w 1102"/>
                  <a:gd name="T111" fmla="*/ 0 h 2227"/>
                  <a:gd name="T112" fmla="*/ 0 w 1102"/>
                  <a:gd name="T113" fmla="*/ 0 h 2227"/>
                  <a:gd name="T114" fmla="*/ 0 w 1102"/>
                  <a:gd name="T115" fmla="*/ 0 h 2227"/>
                  <a:gd name="T116" fmla="*/ 0 w 1102"/>
                  <a:gd name="T117" fmla="*/ 0 h 2227"/>
                  <a:gd name="T118" fmla="*/ 0 w 1102"/>
                  <a:gd name="T119" fmla="*/ 0 h 2227"/>
                  <a:gd name="T120" fmla="*/ 0 w 1102"/>
                  <a:gd name="T121" fmla="*/ 0 h 2227"/>
                  <a:gd name="T122" fmla="*/ 0 w 1102"/>
                  <a:gd name="T123" fmla="*/ 0 h 2227"/>
                  <a:gd name="T124" fmla="*/ 0 w 1102"/>
                  <a:gd name="T125" fmla="*/ 0 h 222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02"/>
                  <a:gd name="T190" fmla="*/ 0 h 2227"/>
                  <a:gd name="T191" fmla="*/ 1102 w 1102"/>
                  <a:gd name="T192" fmla="*/ 2227 h 222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02" h="2227">
                    <a:moveTo>
                      <a:pt x="202" y="0"/>
                    </a:moveTo>
                    <a:lnTo>
                      <a:pt x="900" y="0"/>
                    </a:lnTo>
                    <a:lnTo>
                      <a:pt x="935" y="3"/>
                    </a:lnTo>
                    <a:lnTo>
                      <a:pt x="970" y="13"/>
                    </a:lnTo>
                    <a:lnTo>
                      <a:pt x="1001" y="28"/>
                    </a:lnTo>
                    <a:lnTo>
                      <a:pt x="1030" y="48"/>
                    </a:lnTo>
                    <a:lnTo>
                      <a:pt x="1054" y="72"/>
                    </a:lnTo>
                    <a:lnTo>
                      <a:pt x="1074" y="101"/>
                    </a:lnTo>
                    <a:lnTo>
                      <a:pt x="1089" y="132"/>
                    </a:lnTo>
                    <a:lnTo>
                      <a:pt x="1099" y="167"/>
                    </a:lnTo>
                    <a:lnTo>
                      <a:pt x="1102" y="202"/>
                    </a:lnTo>
                    <a:lnTo>
                      <a:pt x="1102" y="1151"/>
                    </a:lnTo>
                    <a:lnTo>
                      <a:pt x="1099" y="1188"/>
                    </a:lnTo>
                    <a:lnTo>
                      <a:pt x="1089" y="1221"/>
                    </a:lnTo>
                    <a:lnTo>
                      <a:pt x="1074" y="1253"/>
                    </a:lnTo>
                    <a:lnTo>
                      <a:pt x="1054" y="1281"/>
                    </a:lnTo>
                    <a:lnTo>
                      <a:pt x="1030" y="1306"/>
                    </a:lnTo>
                    <a:lnTo>
                      <a:pt x="1001" y="1326"/>
                    </a:lnTo>
                    <a:lnTo>
                      <a:pt x="970" y="1341"/>
                    </a:lnTo>
                    <a:lnTo>
                      <a:pt x="935" y="1350"/>
                    </a:lnTo>
                    <a:lnTo>
                      <a:pt x="900" y="1353"/>
                    </a:lnTo>
                    <a:lnTo>
                      <a:pt x="899" y="1353"/>
                    </a:lnTo>
                    <a:lnTo>
                      <a:pt x="899" y="2025"/>
                    </a:lnTo>
                    <a:lnTo>
                      <a:pt x="896" y="2062"/>
                    </a:lnTo>
                    <a:lnTo>
                      <a:pt x="886" y="2096"/>
                    </a:lnTo>
                    <a:lnTo>
                      <a:pt x="871" y="2127"/>
                    </a:lnTo>
                    <a:lnTo>
                      <a:pt x="852" y="2156"/>
                    </a:lnTo>
                    <a:lnTo>
                      <a:pt x="829" y="2180"/>
                    </a:lnTo>
                    <a:lnTo>
                      <a:pt x="801" y="2200"/>
                    </a:lnTo>
                    <a:lnTo>
                      <a:pt x="770" y="2214"/>
                    </a:lnTo>
                    <a:lnTo>
                      <a:pt x="737" y="2224"/>
                    </a:lnTo>
                    <a:lnTo>
                      <a:pt x="702" y="2227"/>
                    </a:lnTo>
                    <a:lnTo>
                      <a:pt x="400" y="2227"/>
                    </a:lnTo>
                    <a:lnTo>
                      <a:pt x="365" y="2224"/>
                    </a:lnTo>
                    <a:lnTo>
                      <a:pt x="332" y="2214"/>
                    </a:lnTo>
                    <a:lnTo>
                      <a:pt x="301" y="2200"/>
                    </a:lnTo>
                    <a:lnTo>
                      <a:pt x="273" y="2180"/>
                    </a:lnTo>
                    <a:lnTo>
                      <a:pt x="250" y="2156"/>
                    </a:lnTo>
                    <a:lnTo>
                      <a:pt x="231" y="2127"/>
                    </a:lnTo>
                    <a:lnTo>
                      <a:pt x="216" y="2096"/>
                    </a:lnTo>
                    <a:lnTo>
                      <a:pt x="206" y="2062"/>
                    </a:lnTo>
                    <a:lnTo>
                      <a:pt x="203" y="2025"/>
                    </a:lnTo>
                    <a:lnTo>
                      <a:pt x="203" y="1353"/>
                    </a:lnTo>
                    <a:lnTo>
                      <a:pt x="202" y="1353"/>
                    </a:lnTo>
                    <a:lnTo>
                      <a:pt x="167" y="1350"/>
                    </a:lnTo>
                    <a:lnTo>
                      <a:pt x="132" y="1341"/>
                    </a:lnTo>
                    <a:lnTo>
                      <a:pt x="101" y="1326"/>
                    </a:lnTo>
                    <a:lnTo>
                      <a:pt x="72" y="1306"/>
                    </a:lnTo>
                    <a:lnTo>
                      <a:pt x="48" y="1281"/>
                    </a:lnTo>
                    <a:lnTo>
                      <a:pt x="28" y="1253"/>
                    </a:lnTo>
                    <a:lnTo>
                      <a:pt x="13" y="1221"/>
                    </a:lnTo>
                    <a:lnTo>
                      <a:pt x="3" y="1188"/>
                    </a:lnTo>
                    <a:lnTo>
                      <a:pt x="0" y="1151"/>
                    </a:lnTo>
                    <a:lnTo>
                      <a:pt x="0" y="202"/>
                    </a:lnTo>
                    <a:lnTo>
                      <a:pt x="3" y="167"/>
                    </a:lnTo>
                    <a:lnTo>
                      <a:pt x="13" y="132"/>
                    </a:lnTo>
                    <a:lnTo>
                      <a:pt x="28" y="101"/>
                    </a:lnTo>
                    <a:lnTo>
                      <a:pt x="48" y="72"/>
                    </a:lnTo>
                    <a:lnTo>
                      <a:pt x="72" y="48"/>
                    </a:lnTo>
                    <a:lnTo>
                      <a:pt x="101" y="28"/>
                    </a:lnTo>
                    <a:lnTo>
                      <a:pt x="132" y="13"/>
                    </a:lnTo>
                    <a:lnTo>
                      <a:pt x="167" y="3"/>
                    </a:lnTo>
                    <a:lnTo>
                      <a:pt x="202" y="0"/>
                    </a:lnTo>
                    <a:close/>
                  </a:path>
                </a:pathLst>
              </a:custGeom>
              <a:grpFill/>
              <a:ln w="9525">
                <a:noFill/>
                <a:round/>
                <a:headEnd/>
                <a:tailEnd/>
              </a:ln>
            </p:spPr>
            <p:txBody>
              <a:bodyPr wrap="none" anchor="ctr"/>
              <a:lstStyle/>
              <a:p>
                <a:endParaRPr lang="en-GB" sz="2400"/>
              </a:p>
            </p:txBody>
          </p:sp>
          <p:sp>
            <p:nvSpPr>
              <p:cNvPr id="77" name="Freeform 120"/>
              <p:cNvSpPr>
                <a:spLocks noChangeArrowheads="1"/>
              </p:cNvSpPr>
              <p:nvPr/>
            </p:nvSpPr>
            <p:spPr bwMode="auto">
              <a:xfrm>
                <a:off x="-3512427" y="4162671"/>
                <a:ext cx="183078" cy="180570"/>
              </a:xfrm>
              <a:custGeom>
                <a:avLst/>
                <a:gdLst>
                  <a:gd name="T0" fmla="*/ 0 w 660"/>
                  <a:gd name="T1" fmla="*/ 0 h 660"/>
                  <a:gd name="T2" fmla="*/ 0 w 660"/>
                  <a:gd name="T3" fmla="*/ 0 h 660"/>
                  <a:gd name="T4" fmla="*/ 0 w 660"/>
                  <a:gd name="T5" fmla="*/ 0 h 660"/>
                  <a:gd name="T6" fmla="*/ 0 w 660"/>
                  <a:gd name="T7" fmla="*/ 0 h 660"/>
                  <a:gd name="T8" fmla="*/ 0 w 660"/>
                  <a:gd name="T9" fmla="*/ 0 h 660"/>
                  <a:gd name="T10" fmla="*/ 0 w 660"/>
                  <a:gd name="T11" fmla="*/ 0 h 660"/>
                  <a:gd name="T12" fmla="*/ 0 w 660"/>
                  <a:gd name="T13" fmla="*/ 0 h 660"/>
                  <a:gd name="T14" fmla="*/ 0 w 660"/>
                  <a:gd name="T15" fmla="*/ 0 h 660"/>
                  <a:gd name="T16" fmla="*/ 0 w 660"/>
                  <a:gd name="T17" fmla="*/ 0 h 660"/>
                  <a:gd name="T18" fmla="*/ 0 w 660"/>
                  <a:gd name="T19" fmla="*/ 0 h 660"/>
                  <a:gd name="T20" fmla="*/ 0 w 660"/>
                  <a:gd name="T21" fmla="*/ 0 h 660"/>
                  <a:gd name="T22" fmla="*/ 0 w 660"/>
                  <a:gd name="T23" fmla="*/ 0 h 660"/>
                  <a:gd name="T24" fmla="*/ 0 w 660"/>
                  <a:gd name="T25" fmla="*/ 0 h 660"/>
                  <a:gd name="T26" fmla="*/ 0 w 660"/>
                  <a:gd name="T27" fmla="*/ 0 h 660"/>
                  <a:gd name="T28" fmla="*/ 0 w 660"/>
                  <a:gd name="T29" fmla="*/ 0 h 660"/>
                  <a:gd name="T30" fmla="*/ 0 w 660"/>
                  <a:gd name="T31" fmla="*/ 0 h 660"/>
                  <a:gd name="T32" fmla="*/ 0 w 660"/>
                  <a:gd name="T33" fmla="*/ 0 h 660"/>
                  <a:gd name="T34" fmla="*/ 0 w 660"/>
                  <a:gd name="T35" fmla="*/ 0 h 660"/>
                  <a:gd name="T36" fmla="*/ 0 w 660"/>
                  <a:gd name="T37" fmla="*/ 0 h 660"/>
                  <a:gd name="T38" fmla="*/ 0 w 660"/>
                  <a:gd name="T39" fmla="*/ 0 h 660"/>
                  <a:gd name="T40" fmla="*/ 0 w 660"/>
                  <a:gd name="T41" fmla="*/ 0 h 660"/>
                  <a:gd name="T42" fmla="*/ 0 w 660"/>
                  <a:gd name="T43" fmla="*/ 0 h 660"/>
                  <a:gd name="T44" fmla="*/ 0 w 660"/>
                  <a:gd name="T45" fmla="*/ 0 h 660"/>
                  <a:gd name="T46" fmla="*/ 0 w 660"/>
                  <a:gd name="T47" fmla="*/ 0 h 660"/>
                  <a:gd name="T48" fmla="*/ 0 w 660"/>
                  <a:gd name="T49" fmla="*/ 0 h 660"/>
                  <a:gd name="T50" fmla="*/ 0 w 660"/>
                  <a:gd name="T51" fmla="*/ 0 h 660"/>
                  <a:gd name="T52" fmla="*/ 0 w 660"/>
                  <a:gd name="T53" fmla="*/ 0 h 660"/>
                  <a:gd name="T54" fmla="*/ 0 w 660"/>
                  <a:gd name="T55" fmla="*/ 0 h 660"/>
                  <a:gd name="T56" fmla="*/ 0 w 660"/>
                  <a:gd name="T57" fmla="*/ 0 h 660"/>
                  <a:gd name="T58" fmla="*/ 0 w 660"/>
                  <a:gd name="T59" fmla="*/ 0 h 660"/>
                  <a:gd name="T60" fmla="*/ 0 w 660"/>
                  <a:gd name="T61" fmla="*/ 0 h 660"/>
                  <a:gd name="T62" fmla="*/ 0 w 660"/>
                  <a:gd name="T63" fmla="*/ 0 h 660"/>
                  <a:gd name="T64" fmla="*/ 0 w 660"/>
                  <a:gd name="T65" fmla="*/ 0 h 660"/>
                  <a:gd name="T66" fmla="*/ 0 w 660"/>
                  <a:gd name="T67" fmla="*/ 0 h 660"/>
                  <a:gd name="T68" fmla="*/ 0 w 660"/>
                  <a:gd name="T69" fmla="*/ 0 h 660"/>
                  <a:gd name="T70" fmla="*/ 0 w 660"/>
                  <a:gd name="T71" fmla="*/ 0 h 660"/>
                  <a:gd name="T72" fmla="*/ 0 w 660"/>
                  <a:gd name="T73" fmla="*/ 0 h 660"/>
                  <a:gd name="T74" fmla="*/ 0 w 660"/>
                  <a:gd name="T75" fmla="*/ 0 h 660"/>
                  <a:gd name="T76" fmla="*/ 0 w 660"/>
                  <a:gd name="T77" fmla="*/ 0 h 660"/>
                  <a:gd name="T78" fmla="*/ 0 w 660"/>
                  <a:gd name="T79" fmla="*/ 0 h 660"/>
                  <a:gd name="T80" fmla="*/ 0 w 660"/>
                  <a:gd name="T81" fmla="*/ 0 h 660"/>
                  <a:gd name="T82" fmla="*/ 0 w 660"/>
                  <a:gd name="T83" fmla="*/ 0 h 660"/>
                  <a:gd name="T84" fmla="*/ 0 w 660"/>
                  <a:gd name="T85" fmla="*/ 0 h 660"/>
                  <a:gd name="T86" fmla="*/ 0 w 660"/>
                  <a:gd name="T87" fmla="*/ 0 h 660"/>
                  <a:gd name="T88" fmla="*/ 0 w 660"/>
                  <a:gd name="T89" fmla="*/ 0 h 660"/>
                  <a:gd name="T90" fmla="*/ 0 w 660"/>
                  <a:gd name="T91" fmla="*/ 0 h 660"/>
                  <a:gd name="T92" fmla="*/ 0 w 660"/>
                  <a:gd name="T93" fmla="*/ 0 h 660"/>
                  <a:gd name="T94" fmla="*/ 0 w 660"/>
                  <a:gd name="T95" fmla="*/ 0 h 660"/>
                  <a:gd name="T96" fmla="*/ 0 w 660"/>
                  <a:gd name="T97" fmla="*/ 0 h 66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60"/>
                  <a:gd name="T148" fmla="*/ 0 h 660"/>
                  <a:gd name="T149" fmla="*/ 660 w 660"/>
                  <a:gd name="T150" fmla="*/ 660 h 66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60" h="660">
                    <a:moveTo>
                      <a:pt x="330" y="0"/>
                    </a:moveTo>
                    <a:lnTo>
                      <a:pt x="375" y="3"/>
                    </a:lnTo>
                    <a:lnTo>
                      <a:pt x="418" y="12"/>
                    </a:lnTo>
                    <a:lnTo>
                      <a:pt x="459" y="25"/>
                    </a:lnTo>
                    <a:lnTo>
                      <a:pt x="497" y="45"/>
                    </a:lnTo>
                    <a:lnTo>
                      <a:pt x="532" y="68"/>
                    </a:lnTo>
                    <a:lnTo>
                      <a:pt x="564" y="97"/>
                    </a:lnTo>
                    <a:lnTo>
                      <a:pt x="592" y="128"/>
                    </a:lnTo>
                    <a:lnTo>
                      <a:pt x="615" y="164"/>
                    </a:lnTo>
                    <a:lnTo>
                      <a:pt x="634" y="201"/>
                    </a:lnTo>
                    <a:lnTo>
                      <a:pt x="648" y="242"/>
                    </a:lnTo>
                    <a:lnTo>
                      <a:pt x="657" y="285"/>
                    </a:lnTo>
                    <a:lnTo>
                      <a:pt x="660" y="330"/>
                    </a:lnTo>
                    <a:lnTo>
                      <a:pt x="657" y="375"/>
                    </a:lnTo>
                    <a:lnTo>
                      <a:pt x="648" y="418"/>
                    </a:lnTo>
                    <a:lnTo>
                      <a:pt x="634" y="459"/>
                    </a:lnTo>
                    <a:lnTo>
                      <a:pt x="615" y="497"/>
                    </a:lnTo>
                    <a:lnTo>
                      <a:pt x="592" y="532"/>
                    </a:lnTo>
                    <a:lnTo>
                      <a:pt x="564" y="564"/>
                    </a:lnTo>
                    <a:lnTo>
                      <a:pt x="532" y="591"/>
                    </a:lnTo>
                    <a:lnTo>
                      <a:pt x="497" y="615"/>
                    </a:lnTo>
                    <a:lnTo>
                      <a:pt x="459" y="634"/>
                    </a:lnTo>
                    <a:lnTo>
                      <a:pt x="418" y="649"/>
                    </a:lnTo>
                    <a:lnTo>
                      <a:pt x="375" y="657"/>
                    </a:lnTo>
                    <a:lnTo>
                      <a:pt x="330" y="660"/>
                    </a:lnTo>
                    <a:lnTo>
                      <a:pt x="285" y="657"/>
                    </a:lnTo>
                    <a:lnTo>
                      <a:pt x="242" y="649"/>
                    </a:lnTo>
                    <a:lnTo>
                      <a:pt x="201" y="634"/>
                    </a:lnTo>
                    <a:lnTo>
                      <a:pt x="163" y="615"/>
                    </a:lnTo>
                    <a:lnTo>
                      <a:pt x="128" y="591"/>
                    </a:lnTo>
                    <a:lnTo>
                      <a:pt x="96" y="564"/>
                    </a:lnTo>
                    <a:lnTo>
                      <a:pt x="68" y="532"/>
                    </a:lnTo>
                    <a:lnTo>
                      <a:pt x="45" y="497"/>
                    </a:lnTo>
                    <a:lnTo>
                      <a:pt x="26" y="459"/>
                    </a:lnTo>
                    <a:lnTo>
                      <a:pt x="12" y="418"/>
                    </a:lnTo>
                    <a:lnTo>
                      <a:pt x="3" y="375"/>
                    </a:lnTo>
                    <a:lnTo>
                      <a:pt x="0" y="330"/>
                    </a:lnTo>
                    <a:lnTo>
                      <a:pt x="3" y="285"/>
                    </a:lnTo>
                    <a:lnTo>
                      <a:pt x="12" y="242"/>
                    </a:lnTo>
                    <a:lnTo>
                      <a:pt x="26" y="201"/>
                    </a:lnTo>
                    <a:lnTo>
                      <a:pt x="45" y="164"/>
                    </a:lnTo>
                    <a:lnTo>
                      <a:pt x="68" y="128"/>
                    </a:lnTo>
                    <a:lnTo>
                      <a:pt x="96" y="97"/>
                    </a:lnTo>
                    <a:lnTo>
                      <a:pt x="128" y="68"/>
                    </a:lnTo>
                    <a:lnTo>
                      <a:pt x="163" y="45"/>
                    </a:lnTo>
                    <a:lnTo>
                      <a:pt x="201" y="25"/>
                    </a:lnTo>
                    <a:lnTo>
                      <a:pt x="242" y="12"/>
                    </a:lnTo>
                    <a:lnTo>
                      <a:pt x="285" y="3"/>
                    </a:lnTo>
                    <a:lnTo>
                      <a:pt x="330" y="0"/>
                    </a:lnTo>
                    <a:close/>
                  </a:path>
                </a:pathLst>
              </a:custGeom>
              <a:grpFill/>
              <a:ln w="9525">
                <a:noFill/>
                <a:round/>
                <a:headEnd/>
                <a:tailEnd/>
              </a:ln>
            </p:spPr>
            <p:txBody>
              <a:bodyPr wrap="none" anchor="ctr"/>
              <a:lstStyle/>
              <a:p>
                <a:endParaRPr lang="en-GB" sz="2400"/>
              </a:p>
            </p:txBody>
          </p:sp>
        </p:grpSp>
      </p:grpSp>
      <p:grpSp>
        <p:nvGrpSpPr>
          <p:cNvPr id="7" name="Group 79"/>
          <p:cNvGrpSpPr/>
          <p:nvPr/>
        </p:nvGrpSpPr>
        <p:grpSpPr>
          <a:xfrm>
            <a:off x="2520978" y="3849306"/>
            <a:ext cx="3575023" cy="2784047"/>
            <a:chOff x="1682259" y="4037966"/>
            <a:chExt cx="2889741" cy="2250384"/>
          </a:xfrm>
        </p:grpSpPr>
        <p:sp>
          <p:nvSpPr>
            <p:cNvPr id="81" name="Isosceles Triangle 80"/>
            <p:cNvSpPr/>
            <p:nvPr/>
          </p:nvSpPr>
          <p:spPr>
            <a:xfrm>
              <a:off x="1682259" y="4037966"/>
              <a:ext cx="2889741" cy="2250384"/>
            </a:xfrm>
            <a:prstGeom prst="triangle">
              <a:avLst/>
            </a:prstGeom>
            <a:solidFill>
              <a:schemeClr val="tx1"/>
            </a:solid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82" name="TextBox 81"/>
            <p:cNvSpPr txBox="1"/>
            <p:nvPr/>
          </p:nvSpPr>
          <p:spPr>
            <a:xfrm>
              <a:off x="1812920" y="5823366"/>
              <a:ext cx="2616962" cy="373170"/>
            </a:xfrm>
            <a:prstGeom prst="rect">
              <a:avLst/>
            </a:prstGeom>
            <a:noFill/>
          </p:spPr>
          <p:txBody>
            <a:bodyPr wrap="square" rtlCol="0">
              <a:spAutoFit/>
            </a:bodyPr>
            <a:lstStyle/>
            <a:p>
              <a:pPr algn="ctr"/>
              <a:r>
                <a:rPr lang="en-GB" sz="2400" dirty="0">
                  <a:solidFill>
                    <a:schemeClr val="bg1"/>
                  </a:solidFill>
                </a:rPr>
                <a:t>Sustainability</a:t>
              </a:r>
            </a:p>
          </p:txBody>
        </p:sp>
        <p:pic>
          <p:nvPicPr>
            <p:cNvPr id="83" name="Picture 82" descr="Smart Street house and car.eps"/>
            <p:cNvPicPr>
              <a:picLocks noChangeAspect="1"/>
            </p:cNvPicPr>
            <p:nvPr/>
          </p:nvPicPr>
          <p:blipFill>
            <a:blip r:embed="rId3" cstate="print"/>
            <a:stretch>
              <a:fillRect/>
            </a:stretch>
          </p:blipFill>
          <p:spPr>
            <a:xfrm>
              <a:off x="2616341" y="5064690"/>
              <a:ext cx="1019179" cy="552256"/>
            </a:xfrm>
            <a:prstGeom prst="rect">
              <a:avLst/>
            </a:prstGeom>
          </p:spPr>
        </p:pic>
        <p:grpSp>
          <p:nvGrpSpPr>
            <p:cNvPr id="8" name="Group 32"/>
            <p:cNvGrpSpPr/>
            <p:nvPr/>
          </p:nvGrpSpPr>
          <p:grpSpPr>
            <a:xfrm>
              <a:off x="1682259" y="4037966"/>
              <a:ext cx="2889741" cy="2250384"/>
              <a:chOff x="2327877" y="4059204"/>
              <a:chExt cx="2196244" cy="1710324"/>
            </a:xfrm>
          </p:grpSpPr>
          <p:sp>
            <p:nvSpPr>
              <p:cNvPr id="86" name="Isosceles Triangle 85"/>
              <p:cNvSpPr/>
              <p:nvPr/>
            </p:nvSpPr>
            <p:spPr>
              <a:xfrm>
                <a:off x="2327877" y="4059204"/>
                <a:ext cx="2196244" cy="1710324"/>
              </a:xfrm>
              <a:prstGeom prst="triangle">
                <a:avLst/>
              </a:prstGeom>
              <a:solidFill>
                <a:schemeClr val="accent4">
                  <a:lumMod val="75000"/>
                </a:schemeClr>
              </a:solid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87" name="TextBox 86"/>
              <p:cNvSpPr txBox="1"/>
              <p:nvPr/>
            </p:nvSpPr>
            <p:spPr>
              <a:xfrm>
                <a:off x="2427181" y="5457500"/>
                <a:ext cx="1988928" cy="283615"/>
              </a:xfrm>
              <a:prstGeom prst="rect">
                <a:avLst/>
              </a:prstGeom>
              <a:noFill/>
            </p:spPr>
            <p:txBody>
              <a:bodyPr wrap="square" rtlCol="0">
                <a:spAutoFit/>
              </a:bodyPr>
              <a:lstStyle/>
              <a:p>
                <a:pPr algn="ctr"/>
                <a:r>
                  <a:rPr lang="en-GB" sz="2400" dirty="0">
                    <a:solidFill>
                      <a:schemeClr val="bg1"/>
                    </a:solidFill>
                  </a:rPr>
                  <a:t>Changing energy usage</a:t>
                </a:r>
              </a:p>
            </p:txBody>
          </p:sp>
        </p:grpSp>
        <p:pic>
          <p:nvPicPr>
            <p:cNvPr id="85" name="Picture 84" descr="Smart Street house and car.eps"/>
            <p:cNvPicPr>
              <a:picLocks noChangeAspect="1"/>
            </p:cNvPicPr>
            <p:nvPr/>
          </p:nvPicPr>
          <p:blipFill>
            <a:blip r:embed="rId3" cstate="print"/>
            <a:stretch>
              <a:fillRect/>
            </a:stretch>
          </p:blipFill>
          <p:spPr>
            <a:xfrm>
              <a:off x="2616341" y="5064690"/>
              <a:ext cx="1019179" cy="552256"/>
            </a:xfrm>
            <a:prstGeom prst="rect">
              <a:avLst/>
            </a:prstGeom>
          </p:spPr>
        </p:pic>
      </p:grpSp>
      <p:grpSp>
        <p:nvGrpSpPr>
          <p:cNvPr id="9" name="Group 87"/>
          <p:cNvGrpSpPr/>
          <p:nvPr/>
        </p:nvGrpSpPr>
        <p:grpSpPr>
          <a:xfrm>
            <a:off x="6096001" y="3849306"/>
            <a:ext cx="3575023" cy="2784047"/>
            <a:chOff x="4572000" y="4037966"/>
            <a:chExt cx="2889741" cy="2250384"/>
          </a:xfrm>
        </p:grpSpPr>
        <p:sp>
          <p:nvSpPr>
            <p:cNvPr id="89" name="Isosceles Triangle 10"/>
            <p:cNvSpPr/>
            <p:nvPr/>
          </p:nvSpPr>
          <p:spPr>
            <a:xfrm>
              <a:off x="4572000" y="4037966"/>
              <a:ext cx="2889741" cy="2250384"/>
            </a:xfrm>
            <a:prstGeom prst="triangle">
              <a:avLst/>
            </a:prstGeom>
            <a:solidFill>
              <a:schemeClr val="bg2"/>
            </a:solid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90" name="TextBox 11"/>
            <p:cNvSpPr txBox="1"/>
            <p:nvPr/>
          </p:nvSpPr>
          <p:spPr>
            <a:xfrm>
              <a:off x="5376107" y="5867980"/>
              <a:ext cx="1400217" cy="373170"/>
            </a:xfrm>
            <a:prstGeom prst="rect">
              <a:avLst/>
            </a:prstGeom>
            <a:noFill/>
          </p:spPr>
          <p:txBody>
            <a:bodyPr wrap="none" rtlCol="0">
              <a:spAutoFit/>
            </a:bodyPr>
            <a:lstStyle/>
            <a:p>
              <a:pPr algn="ctr"/>
              <a:r>
                <a:rPr lang="en-GB" sz="2400" dirty="0"/>
                <a:t>Affordability</a:t>
              </a:r>
            </a:p>
          </p:txBody>
        </p:sp>
        <p:sp>
          <p:nvSpPr>
            <p:cNvPr id="91" name="Freeform 251"/>
            <p:cNvSpPr>
              <a:spLocks noChangeAspect="1" noEditPoints="1"/>
            </p:cNvSpPr>
            <p:nvPr/>
          </p:nvSpPr>
          <p:spPr bwMode="white">
            <a:xfrm>
              <a:off x="5728956" y="4697211"/>
              <a:ext cx="576000" cy="1036045"/>
            </a:xfrm>
            <a:custGeom>
              <a:avLst/>
              <a:gdLst>
                <a:gd name="T0" fmla="*/ 230 w 381"/>
                <a:gd name="T1" fmla="*/ 152 h 694"/>
                <a:gd name="T2" fmla="*/ 320 w 381"/>
                <a:gd name="T3" fmla="*/ 168 h 694"/>
                <a:gd name="T4" fmla="*/ 304 w 381"/>
                <a:gd name="T5" fmla="*/ 79 h 694"/>
                <a:gd name="T6" fmla="*/ 182 w 381"/>
                <a:gd name="T7" fmla="*/ 0 h 694"/>
                <a:gd name="T8" fmla="*/ 39 w 381"/>
                <a:gd name="T9" fmla="*/ 152 h 694"/>
                <a:gd name="T10" fmla="*/ 87 w 381"/>
                <a:gd name="T11" fmla="*/ 168 h 694"/>
                <a:gd name="T12" fmla="*/ 150 w 381"/>
                <a:gd name="T13" fmla="*/ 212 h 694"/>
                <a:gd name="T14" fmla="*/ 23 w 381"/>
                <a:gd name="T15" fmla="*/ 286 h 694"/>
                <a:gd name="T16" fmla="*/ 48 w 381"/>
                <a:gd name="T17" fmla="*/ 286 h 694"/>
                <a:gd name="T18" fmla="*/ 39 w 381"/>
                <a:gd name="T19" fmla="*/ 694 h 694"/>
                <a:gd name="T20" fmla="*/ 251 w 381"/>
                <a:gd name="T21" fmla="*/ 286 h 694"/>
                <a:gd name="T22" fmla="*/ 362 w 381"/>
                <a:gd name="T23" fmla="*/ 302 h 694"/>
                <a:gd name="T24" fmla="*/ 342 w 381"/>
                <a:gd name="T25" fmla="*/ 212 h 694"/>
                <a:gd name="T26" fmla="*/ 217 w 381"/>
                <a:gd name="T27" fmla="*/ 359 h 694"/>
                <a:gd name="T28" fmla="*/ 195 w 381"/>
                <a:gd name="T29" fmla="*/ 431 h 694"/>
                <a:gd name="T30" fmla="*/ 231 w 381"/>
                <a:gd name="T31" fmla="*/ 403 h 694"/>
                <a:gd name="T32" fmla="*/ 225 w 381"/>
                <a:gd name="T33" fmla="*/ 286 h 694"/>
                <a:gd name="T34" fmla="*/ 159 w 381"/>
                <a:gd name="T35" fmla="*/ 316 h 694"/>
                <a:gd name="T36" fmla="*/ 227 w 381"/>
                <a:gd name="T37" fmla="*/ 127 h 694"/>
                <a:gd name="T38" fmla="*/ 193 w 381"/>
                <a:gd name="T39" fmla="*/ 104 h 694"/>
                <a:gd name="T40" fmla="*/ 189 w 381"/>
                <a:gd name="T41" fmla="*/ 127 h 694"/>
                <a:gd name="T42" fmla="*/ 205 w 381"/>
                <a:gd name="T43" fmla="*/ 152 h 694"/>
                <a:gd name="T44" fmla="*/ 185 w 381"/>
                <a:gd name="T45" fmla="*/ 152 h 694"/>
                <a:gd name="T46" fmla="*/ 222 w 381"/>
                <a:gd name="T47" fmla="*/ 260 h 694"/>
                <a:gd name="T48" fmla="*/ 80 w 381"/>
                <a:gd name="T49" fmla="*/ 127 h 694"/>
                <a:gd name="T50" fmla="*/ 163 w 381"/>
                <a:gd name="T51" fmla="*/ 127 h 694"/>
                <a:gd name="T52" fmla="*/ 174 w 381"/>
                <a:gd name="T53" fmla="*/ 359 h 694"/>
                <a:gd name="T54" fmla="*/ 43 w 381"/>
                <a:gd name="T55" fmla="*/ 260 h 694"/>
                <a:gd name="T56" fmla="*/ 143 w 381"/>
                <a:gd name="T57" fmla="*/ 260 h 694"/>
                <a:gd name="T58" fmla="*/ 174 w 381"/>
                <a:gd name="T59" fmla="*/ 446 h 694"/>
                <a:gd name="T60" fmla="*/ 117 w 381"/>
                <a:gd name="T61" fmla="*/ 549 h 694"/>
                <a:gd name="T62" fmla="*/ 113 w 381"/>
                <a:gd name="T63" fmla="*/ 559 h 694"/>
                <a:gd name="T64" fmla="*/ 117 w 381"/>
                <a:gd name="T65" fmla="*/ 601 h 694"/>
                <a:gd name="T66" fmla="*/ 101 w 381"/>
                <a:gd name="T67" fmla="*/ 654 h 694"/>
                <a:gd name="T68" fmla="*/ 101 w 381"/>
                <a:gd name="T69" fmla="*/ 654 h 694"/>
                <a:gd name="T70" fmla="*/ 273 w 381"/>
                <a:gd name="T71" fmla="*/ 601 h 694"/>
                <a:gd name="T72" fmla="*/ 255 w 381"/>
                <a:gd name="T73" fmla="*/ 582 h 694"/>
                <a:gd name="T74" fmla="*/ 278 w 381"/>
                <a:gd name="T75" fmla="*/ 558 h 694"/>
                <a:gd name="T76" fmla="*/ 125 w 381"/>
                <a:gd name="T77" fmla="*/ 522 h 694"/>
                <a:gd name="T78" fmla="*/ 261 w 381"/>
                <a:gd name="T79" fmla="*/ 511 h 694"/>
                <a:gd name="T80" fmla="*/ 217 w 381"/>
                <a:gd name="T81" fmla="*/ 446 h 694"/>
                <a:gd name="T82" fmla="*/ 247 w 381"/>
                <a:gd name="T83" fmla="*/ 260 h 694"/>
                <a:gd name="T84" fmla="*/ 338 w 381"/>
                <a:gd name="T85" fmla="*/ 260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81" h="694">
                  <a:moveTo>
                    <a:pt x="342" y="212"/>
                  </a:moveTo>
                  <a:lnTo>
                    <a:pt x="239" y="212"/>
                  </a:lnTo>
                  <a:lnTo>
                    <a:pt x="230" y="152"/>
                  </a:lnTo>
                  <a:lnTo>
                    <a:pt x="294" y="152"/>
                  </a:lnTo>
                  <a:lnTo>
                    <a:pt x="294" y="168"/>
                  </a:lnTo>
                  <a:lnTo>
                    <a:pt x="320" y="168"/>
                  </a:lnTo>
                  <a:lnTo>
                    <a:pt x="320" y="152"/>
                  </a:lnTo>
                  <a:lnTo>
                    <a:pt x="342" y="152"/>
                  </a:lnTo>
                  <a:lnTo>
                    <a:pt x="304" y="79"/>
                  </a:lnTo>
                  <a:lnTo>
                    <a:pt x="219" y="79"/>
                  </a:lnTo>
                  <a:lnTo>
                    <a:pt x="207" y="0"/>
                  </a:lnTo>
                  <a:lnTo>
                    <a:pt x="182" y="0"/>
                  </a:lnTo>
                  <a:lnTo>
                    <a:pt x="170" y="79"/>
                  </a:lnTo>
                  <a:lnTo>
                    <a:pt x="78" y="79"/>
                  </a:lnTo>
                  <a:lnTo>
                    <a:pt x="39" y="152"/>
                  </a:lnTo>
                  <a:lnTo>
                    <a:pt x="62" y="152"/>
                  </a:lnTo>
                  <a:lnTo>
                    <a:pt x="62" y="168"/>
                  </a:lnTo>
                  <a:lnTo>
                    <a:pt x="87" y="168"/>
                  </a:lnTo>
                  <a:lnTo>
                    <a:pt x="87" y="152"/>
                  </a:lnTo>
                  <a:lnTo>
                    <a:pt x="159" y="152"/>
                  </a:lnTo>
                  <a:lnTo>
                    <a:pt x="150" y="212"/>
                  </a:lnTo>
                  <a:lnTo>
                    <a:pt x="39" y="212"/>
                  </a:lnTo>
                  <a:lnTo>
                    <a:pt x="0" y="286"/>
                  </a:lnTo>
                  <a:lnTo>
                    <a:pt x="23" y="286"/>
                  </a:lnTo>
                  <a:lnTo>
                    <a:pt x="23" y="302"/>
                  </a:lnTo>
                  <a:lnTo>
                    <a:pt x="48" y="302"/>
                  </a:lnTo>
                  <a:lnTo>
                    <a:pt x="48" y="286"/>
                  </a:lnTo>
                  <a:lnTo>
                    <a:pt x="139" y="286"/>
                  </a:lnTo>
                  <a:lnTo>
                    <a:pt x="107" y="498"/>
                  </a:lnTo>
                  <a:lnTo>
                    <a:pt x="39" y="694"/>
                  </a:lnTo>
                  <a:lnTo>
                    <a:pt x="352" y="694"/>
                  </a:lnTo>
                  <a:lnTo>
                    <a:pt x="284" y="498"/>
                  </a:lnTo>
                  <a:lnTo>
                    <a:pt x="251" y="286"/>
                  </a:lnTo>
                  <a:lnTo>
                    <a:pt x="337" y="286"/>
                  </a:lnTo>
                  <a:lnTo>
                    <a:pt x="337" y="302"/>
                  </a:lnTo>
                  <a:lnTo>
                    <a:pt x="362" y="302"/>
                  </a:lnTo>
                  <a:lnTo>
                    <a:pt x="362" y="286"/>
                  </a:lnTo>
                  <a:lnTo>
                    <a:pt x="381" y="286"/>
                  </a:lnTo>
                  <a:lnTo>
                    <a:pt x="342" y="212"/>
                  </a:lnTo>
                  <a:close/>
                  <a:moveTo>
                    <a:pt x="234" y="346"/>
                  </a:moveTo>
                  <a:lnTo>
                    <a:pt x="239" y="378"/>
                  </a:lnTo>
                  <a:lnTo>
                    <a:pt x="217" y="359"/>
                  </a:lnTo>
                  <a:lnTo>
                    <a:pt x="234" y="346"/>
                  </a:lnTo>
                  <a:close/>
                  <a:moveTo>
                    <a:pt x="231" y="403"/>
                  </a:moveTo>
                  <a:lnTo>
                    <a:pt x="195" y="431"/>
                  </a:lnTo>
                  <a:lnTo>
                    <a:pt x="159" y="403"/>
                  </a:lnTo>
                  <a:lnTo>
                    <a:pt x="195" y="375"/>
                  </a:lnTo>
                  <a:lnTo>
                    <a:pt x="231" y="403"/>
                  </a:lnTo>
                  <a:close/>
                  <a:moveTo>
                    <a:pt x="159" y="316"/>
                  </a:moveTo>
                  <a:lnTo>
                    <a:pt x="165" y="286"/>
                  </a:lnTo>
                  <a:lnTo>
                    <a:pt x="225" y="286"/>
                  </a:lnTo>
                  <a:lnTo>
                    <a:pt x="230" y="318"/>
                  </a:lnTo>
                  <a:lnTo>
                    <a:pt x="195" y="344"/>
                  </a:lnTo>
                  <a:lnTo>
                    <a:pt x="159" y="316"/>
                  </a:lnTo>
                  <a:close/>
                  <a:moveTo>
                    <a:pt x="289" y="104"/>
                  </a:moveTo>
                  <a:lnTo>
                    <a:pt x="301" y="127"/>
                  </a:lnTo>
                  <a:lnTo>
                    <a:pt x="227" y="127"/>
                  </a:lnTo>
                  <a:lnTo>
                    <a:pt x="223" y="104"/>
                  </a:lnTo>
                  <a:lnTo>
                    <a:pt x="289" y="104"/>
                  </a:lnTo>
                  <a:close/>
                  <a:moveTo>
                    <a:pt x="193" y="104"/>
                  </a:moveTo>
                  <a:lnTo>
                    <a:pt x="198" y="104"/>
                  </a:lnTo>
                  <a:lnTo>
                    <a:pt x="201" y="127"/>
                  </a:lnTo>
                  <a:lnTo>
                    <a:pt x="189" y="127"/>
                  </a:lnTo>
                  <a:lnTo>
                    <a:pt x="193" y="104"/>
                  </a:lnTo>
                  <a:close/>
                  <a:moveTo>
                    <a:pt x="185" y="152"/>
                  </a:moveTo>
                  <a:lnTo>
                    <a:pt x="205" y="152"/>
                  </a:lnTo>
                  <a:lnTo>
                    <a:pt x="214" y="212"/>
                  </a:lnTo>
                  <a:lnTo>
                    <a:pt x="175" y="212"/>
                  </a:lnTo>
                  <a:lnTo>
                    <a:pt x="185" y="152"/>
                  </a:lnTo>
                  <a:close/>
                  <a:moveTo>
                    <a:pt x="171" y="238"/>
                  </a:moveTo>
                  <a:lnTo>
                    <a:pt x="218" y="238"/>
                  </a:lnTo>
                  <a:lnTo>
                    <a:pt x="222" y="260"/>
                  </a:lnTo>
                  <a:lnTo>
                    <a:pt x="169" y="260"/>
                  </a:lnTo>
                  <a:lnTo>
                    <a:pt x="171" y="238"/>
                  </a:lnTo>
                  <a:close/>
                  <a:moveTo>
                    <a:pt x="80" y="127"/>
                  </a:moveTo>
                  <a:lnTo>
                    <a:pt x="93" y="104"/>
                  </a:lnTo>
                  <a:lnTo>
                    <a:pt x="166" y="104"/>
                  </a:lnTo>
                  <a:lnTo>
                    <a:pt x="163" y="127"/>
                  </a:lnTo>
                  <a:lnTo>
                    <a:pt x="80" y="127"/>
                  </a:lnTo>
                  <a:close/>
                  <a:moveTo>
                    <a:pt x="155" y="346"/>
                  </a:moveTo>
                  <a:lnTo>
                    <a:pt x="174" y="359"/>
                  </a:lnTo>
                  <a:lnTo>
                    <a:pt x="151" y="378"/>
                  </a:lnTo>
                  <a:lnTo>
                    <a:pt x="155" y="346"/>
                  </a:lnTo>
                  <a:close/>
                  <a:moveTo>
                    <a:pt x="43" y="260"/>
                  </a:moveTo>
                  <a:lnTo>
                    <a:pt x="55" y="238"/>
                  </a:lnTo>
                  <a:lnTo>
                    <a:pt x="146" y="238"/>
                  </a:lnTo>
                  <a:lnTo>
                    <a:pt x="143" y="260"/>
                  </a:lnTo>
                  <a:lnTo>
                    <a:pt x="43" y="260"/>
                  </a:lnTo>
                  <a:close/>
                  <a:moveTo>
                    <a:pt x="143" y="423"/>
                  </a:moveTo>
                  <a:lnTo>
                    <a:pt x="174" y="446"/>
                  </a:lnTo>
                  <a:lnTo>
                    <a:pt x="135" y="475"/>
                  </a:lnTo>
                  <a:lnTo>
                    <a:pt x="143" y="423"/>
                  </a:lnTo>
                  <a:close/>
                  <a:moveTo>
                    <a:pt x="117" y="549"/>
                  </a:moveTo>
                  <a:lnTo>
                    <a:pt x="170" y="546"/>
                  </a:lnTo>
                  <a:lnTo>
                    <a:pt x="135" y="582"/>
                  </a:lnTo>
                  <a:lnTo>
                    <a:pt x="113" y="559"/>
                  </a:lnTo>
                  <a:lnTo>
                    <a:pt x="117" y="549"/>
                  </a:lnTo>
                  <a:close/>
                  <a:moveTo>
                    <a:pt x="103" y="586"/>
                  </a:moveTo>
                  <a:lnTo>
                    <a:pt x="117" y="601"/>
                  </a:lnTo>
                  <a:lnTo>
                    <a:pt x="87" y="633"/>
                  </a:lnTo>
                  <a:lnTo>
                    <a:pt x="103" y="586"/>
                  </a:lnTo>
                  <a:close/>
                  <a:moveTo>
                    <a:pt x="101" y="654"/>
                  </a:moveTo>
                  <a:lnTo>
                    <a:pt x="195" y="555"/>
                  </a:lnTo>
                  <a:lnTo>
                    <a:pt x="292" y="655"/>
                  </a:lnTo>
                  <a:lnTo>
                    <a:pt x="101" y="654"/>
                  </a:lnTo>
                  <a:close/>
                  <a:moveTo>
                    <a:pt x="288" y="585"/>
                  </a:moveTo>
                  <a:lnTo>
                    <a:pt x="304" y="633"/>
                  </a:lnTo>
                  <a:lnTo>
                    <a:pt x="273" y="601"/>
                  </a:lnTo>
                  <a:lnTo>
                    <a:pt x="288" y="585"/>
                  </a:lnTo>
                  <a:close/>
                  <a:moveTo>
                    <a:pt x="278" y="558"/>
                  </a:moveTo>
                  <a:lnTo>
                    <a:pt x="255" y="582"/>
                  </a:lnTo>
                  <a:lnTo>
                    <a:pt x="221" y="546"/>
                  </a:lnTo>
                  <a:lnTo>
                    <a:pt x="274" y="549"/>
                  </a:lnTo>
                  <a:lnTo>
                    <a:pt x="278" y="558"/>
                  </a:lnTo>
                  <a:close/>
                  <a:moveTo>
                    <a:pt x="265" y="522"/>
                  </a:moveTo>
                  <a:lnTo>
                    <a:pt x="194" y="519"/>
                  </a:lnTo>
                  <a:lnTo>
                    <a:pt x="125" y="522"/>
                  </a:lnTo>
                  <a:lnTo>
                    <a:pt x="129" y="513"/>
                  </a:lnTo>
                  <a:lnTo>
                    <a:pt x="195" y="462"/>
                  </a:lnTo>
                  <a:lnTo>
                    <a:pt x="261" y="511"/>
                  </a:lnTo>
                  <a:lnTo>
                    <a:pt x="265" y="522"/>
                  </a:lnTo>
                  <a:close/>
                  <a:moveTo>
                    <a:pt x="254" y="475"/>
                  </a:moveTo>
                  <a:lnTo>
                    <a:pt x="217" y="446"/>
                  </a:lnTo>
                  <a:lnTo>
                    <a:pt x="246" y="424"/>
                  </a:lnTo>
                  <a:lnTo>
                    <a:pt x="254" y="475"/>
                  </a:lnTo>
                  <a:close/>
                  <a:moveTo>
                    <a:pt x="247" y="260"/>
                  </a:moveTo>
                  <a:lnTo>
                    <a:pt x="243" y="238"/>
                  </a:lnTo>
                  <a:lnTo>
                    <a:pt x="326" y="238"/>
                  </a:lnTo>
                  <a:lnTo>
                    <a:pt x="338" y="260"/>
                  </a:lnTo>
                  <a:lnTo>
                    <a:pt x="247" y="260"/>
                  </a:ln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245D"/>
                </a:solidFill>
                <a:effectLst/>
                <a:uLnTx/>
                <a:uFillTx/>
              </a:endParaRPr>
            </a:p>
          </p:txBody>
        </p:sp>
        <p:grpSp>
          <p:nvGrpSpPr>
            <p:cNvPr id="10" name="Group 30"/>
            <p:cNvGrpSpPr/>
            <p:nvPr/>
          </p:nvGrpSpPr>
          <p:grpSpPr>
            <a:xfrm>
              <a:off x="4572000" y="4037966"/>
              <a:ext cx="2889741" cy="2250384"/>
              <a:chOff x="4524121" y="4059204"/>
              <a:chExt cx="2196244" cy="1710324"/>
            </a:xfrm>
          </p:grpSpPr>
          <p:sp>
            <p:nvSpPr>
              <p:cNvPr id="94" name="Isosceles Triangle 93"/>
              <p:cNvSpPr/>
              <p:nvPr/>
            </p:nvSpPr>
            <p:spPr>
              <a:xfrm>
                <a:off x="4524121" y="4059204"/>
                <a:ext cx="2196244" cy="1710324"/>
              </a:xfrm>
              <a:prstGeom prst="triangle">
                <a:avLst/>
              </a:prstGeom>
              <a:solidFill>
                <a:schemeClr val="bg2"/>
              </a:solid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95" name="TextBox 94"/>
              <p:cNvSpPr txBox="1"/>
              <p:nvPr/>
            </p:nvSpPr>
            <p:spPr>
              <a:xfrm>
                <a:off x="5055687" y="5466586"/>
                <a:ext cx="1149427" cy="283615"/>
              </a:xfrm>
              <a:prstGeom prst="rect">
                <a:avLst/>
              </a:prstGeom>
              <a:noFill/>
            </p:spPr>
            <p:txBody>
              <a:bodyPr wrap="none" rtlCol="0">
                <a:spAutoFit/>
              </a:bodyPr>
              <a:lstStyle/>
              <a:p>
                <a:r>
                  <a:rPr lang="en-GB" sz="2400" kern="0" dirty="0"/>
                  <a:t>Ageing assets</a:t>
                </a:r>
                <a:endParaRPr lang="en-GB" sz="2400" dirty="0"/>
              </a:p>
            </p:txBody>
          </p:sp>
        </p:grpSp>
        <p:sp>
          <p:nvSpPr>
            <p:cNvPr id="93" name="Freeform 251"/>
            <p:cNvSpPr>
              <a:spLocks noChangeAspect="1" noEditPoints="1"/>
            </p:cNvSpPr>
            <p:nvPr/>
          </p:nvSpPr>
          <p:spPr bwMode="white">
            <a:xfrm>
              <a:off x="5728956" y="4697211"/>
              <a:ext cx="576000" cy="1036045"/>
            </a:xfrm>
            <a:custGeom>
              <a:avLst/>
              <a:gdLst>
                <a:gd name="T0" fmla="*/ 230 w 381"/>
                <a:gd name="T1" fmla="*/ 152 h 694"/>
                <a:gd name="T2" fmla="*/ 320 w 381"/>
                <a:gd name="T3" fmla="*/ 168 h 694"/>
                <a:gd name="T4" fmla="*/ 304 w 381"/>
                <a:gd name="T5" fmla="*/ 79 h 694"/>
                <a:gd name="T6" fmla="*/ 182 w 381"/>
                <a:gd name="T7" fmla="*/ 0 h 694"/>
                <a:gd name="T8" fmla="*/ 39 w 381"/>
                <a:gd name="T9" fmla="*/ 152 h 694"/>
                <a:gd name="T10" fmla="*/ 87 w 381"/>
                <a:gd name="T11" fmla="*/ 168 h 694"/>
                <a:gd name="T12" fmla="*/ 150 w 381"/>
                <a:gd name="T13" fmla="*/ 212 h 694"/>
                <a:gd name="T14" fmla="*/ 23 w 381"/>
                <a:gd name="T15" fmla="*/ 286 h 694"/>
                <a:gd name="T16" fmla="*/ 48 w 381"/>
                <a:gd name="T17" fmla="*/ 286 h 694"/>
                <a:gd name="T18" fmla="*/ 39 w 381"/>
                <a:gd name="T19" fmla="*/ 694 h 694"/>
                <a:gd name="T20" fmla="*/ 251 w 381"/>
                <a:gd name="T21" fmla="*/ 286 h 694"/>
                <a:gd name="T22" fmla="*/ 362 w 381"/>
                <a:gd name="T23" fmla="*/ 302 h 694"/>
                <a:gd name="T24" fmla="*/ 342 w 381"/>
                <a:gd name="T25" fmla="*/ 212 h 694"/>
                <a:gd name="T26" fmla="*/ 217 w 381"/>
                <a:gd name="T27" fmla="*/ 359 h 694"/>
                <a:gd name="T28" fmla="*/ 195 w 381"/>
                <a:gd name="T29" fmla="*/ 431 h 694"/>
                <a:gd name="T30" fmla="*/ 231 w 381"/>
                <a:gd name="T31" fmla="*/ 403 h 694"/>
                <a:gd name="T32" fmla="*/ 225 w 381"/>
                <a:gd name="T33" fmla="*/ 286 h 694"/>
                <a:gd name="T34" fmla="*/ 159 w 381"/>
                <a:gd name="T35" fmla="*/ 316 h 694"/>
                <a:gd name="T36" fmla="*/ 227 w 381"/>
                <a:gd name="T37" fmla="*/ 127 h 694"/>
                <a:gd name="T38" fmla="*/ 193 w 381"/>
                <a:gd name="T39" fmla="*/ 104 h 694"/>
                <a:gd name="T40" fmla="*/ 189 w 381"/>
                <a:gd name="T41" fmla="*/ 127 h 694"/>
                <a:gd name="T42" fmla="*/ 205 w 381"/>
                <a:gd name="T43" fmla="*/ 152 h 694"/>
                <a:gd name="T44" fmla="*/ 185 w 381"/>
                <a:gd name="T45" fmla="*/ 152 h 694"/>
                <a:gd name="T46" fmla="*/ 222 w 381"/>
                <a:gd name="T47" fmla="*/ 260 h 694"/>
                <a:gd name="T48" fmla="*/ 80 w 381"/>
                <a:gd name="T49" fmla="*/ 127 h 694"/>
                <a:gd name="T50" fmla="*/ 163 w 381"/>
                <a:gd name="T51" fmla="*/ 127 h 694"/>
                <a:gd name="T52" fmla="*/ 174 w 381"/>
                <a:gd name="T53" fmla="*/ 359 h 694"/>
                <a:gd name="T54" fmla="*/ 43 w 381"/>
                <a:gd name="T55" fmla="*/ 260 h 694"/>
                <a:gd name="T56" fmla="*/ 143 w 381"/>
                <a:gd name="T57" fmla="*/ 260 h 694"/>
                <a:gd name="T58" fmla="*/ 174 w 381"/>
                <a:gd name="T59" fmla="*/ 446 h 694"/>
                <a:gd name="T60" fmla="*/ 117 w 381"/>
                <a:gd name="T61" fmla="*/ 549 h 694"/>
                <a:gd name="T62" fmla="*/ 113 w 381"/>
                <a:gd name="T63" fmla="*/ 559 h 694"/>
                <a:gd name="T64" fmla="*/ 117 w 381"/>
                <a:gd name="T65" fmla="*/ 601 h 694"/>
                <a:gd name="T66" fmla="*/ 101 w 381"/>
                <a:gd name="T67" fmla="*/ 654 h 694"/>
                <a:gd name="T68" fmla="*/ 101 w 381"/>
                <a:gd name="T69" fmla="*/ 654 h 694"/>
                <a:gd name="T70" fmla="*/ 273 w 381"/>
                <a:gd name="T71" fmla="*/ 601 h 694"/>
                <a:gd name="T72" fmla="*/ 255 w 381"/>
                <a:gd name="T73" fmla="*/ 582 h 694"/>
                <a:gd name="T74" fmla="*/ 278 w 381"/>
                <a:gd name="T75" fmla="*/ 558 h 694"/>
                <a:gd name="T76" fmla="*/ 125 w 381"/>
                <a:gd name="T77" fmla="*/ 522 h 694"/>
                <a:gd name="T78" fmla="*/ 261 w 381"/>
                <a:gd name="T79" fmla="*/ 511 h 694"/>
                <a:gd name="T80" fmla="*/ 217 w 381"/>
                <a:gd name="T81" fmla="*/ 446 h 694"/>
                <a:gd name="T82" fmla="*/ 247 w 381"/>
                <a:gd name="T83" fmla="*/ 260 h 694"/>
                <a:gd name="T84" fmla="*/ 338 w 381"/>
                <a:gd name="T85" fmla="*/ 260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81" h="694">
                  <a:moveTo>
                    <a:pt x="342" y="212"/>
                  </a:moveTo>
                  <a:lnTo>
                    <a:pt x="239" y="212"/>
                  </a:lnTo>
                  <a:lnTo>
                    <a:pt x="230" y="152"/>
                  </a:lnTo>
                  <a:lnTo>
                    <a:pt x="294" y="152"/>
                  </a:lnTo>
                  <a:lnTo>
                    <a:pt x="294" y="168"/>
                  </a:lnTo>
                  <a:lnTo>
                    <a:pt x="320" y="168"/>
                  </a:lnTo>
                  <a:lnTo>
                    <a:pt x="320" y="152"/>
                  </a:lnTo>
                  <a:lnTo>
                    <a:pt x="342" y="152"/>
                  </a:lnTo>
                  <a:lnTo>
                    <a:pt x="304" y="79"/>
                  </a:lnTo>
                  <a:lnTo>
                    <a:pt x="219" y="79"/>
                  </a:lnTo>
                  <a:lnTo>
                    <a:pt x="207" y="0"/>
                  </a:lnTo>
                  <a:lnTo>
                    <a:pt x="182" y="0"/>
                  </a:lnTo>
                  <a:lnTo>
                    <a:pt x="170" y="79"/>
                  </a:lnTo>
                  <a:lnTo>
                    <a:pt x="78" y="79"/>
                  </a:lnTo>
                  <a:lnTo>
                    <a:pt x="39" y="152"/>
                  </a:lnTo>
                  <a:lnTo>
                    <a:pt x="62" y="152"/>
                  </a:lnTo>
                  <a:lnTo>
                    <a:pt x="62" y="168"/>
                  </a:lnTo>
                  <a:lnTo>
                    <a:pt x="87" y="168"/>
                  </a:lnTo>
                  <a:lnTo>
                    <a:pt x="87" y="152"/>
                  </a:lnTo>
                  <a:lnTo>
                    <a:pt x="159" y="152"/>
                  </a:lnTo>
                  <a:lnTo>
                    <a:pt x="150" y="212"/>
                  </a:lnTo>
                  <a:lnTo>
                    <a:pt x="39" y="212"/>
                  </a:lnTo>
                  <a:lnTo>
                    <a:pt x="0" y="286"/>
                  </a:lnTo>
                  <a:lnTo>
                    <a:pt x="23" y="286"/>
                  </a:lnTo>
                  <a:lnTo>
                    <a:pt x="23" y="302"/>
                  </a:lnTo>
                  <a:lnTo>
                    <a:pt x="48" y="302"/>
                  </a:lnTo>
                  <a:lnTo>
                    <a:pt x="48" y="286"/>
                  </a:lnTo>
                  <a:lnTo>
                    <a:pt x="139" y="286"/>
                  </a:lnTo>
                  <a:lnTo>
                    <a:pt x="107" y="498"/>
                  </a:lnTo>
                  <a:lnTo>
                    <a:pt x="39" y="694"/>
                  </a:lnTo>
                  <a:lnTo>
                    <a:pt x="352" y="694"/>
                  </a:lnTo>
                  <a:lnTo>
                    <a:pt x="284" y="498"/>
                  </a:lnTo>
                  <a:lnTo>
                    <a:pt x="251" y="286"/>
                  </a:lnTo>
                  <a:lnTo>
                    <a:pt x="337" y="286"/>
                  </a:lnTo>
                  <a:lnTo>
                    <a:pt x="337" y="302"/>
                  </a:lnTo>
                  <a:lnTo>
                    <a:pt x="362" y="302"/>
                  </a:lnTo>
                  <a:lnTo>
                    <a:pt x="362" y="286"/>
                  </a:lnTo>
                  <a:lnTo>
                    <a:pt x="381" y="286"/>
                  </a:lnTo>
                  <a:lnTo>
                    <a:pt x="342" y="212"/>
                  </a:lnTo>
                  <a:close/>
                  <a:moveTo>
                    <a:pt x="234" y="346"/>
                  </a:moveTo>
                  <a:lnTo>
                    <a:pt x="239" y="378"/>
                  </a:lnTo>
                  <a:lnTo>
                    <a:pt x="217" y="359"/>
                  </a:lnTo>
                  <a:lnTo>
                    <a:pt x="234" y="346"/>
                  </a:lnTo>
                  <a:close/>
                  <a:moveTo>
                    <a:pt x="231" y="403"/>
                  </a:moveTo>
                  <a:lnTo>
                    <a:pt x="195" y="431"/>
                  </a:lnTo>
                  <a:lnTo>
                    <a:pt x="159" y="403"/>
                  </a:lnTo>
                  <a:lnTo>
                    <a:pt x="195" y="375"/>
                  </a:lnTo>
                  <a:lnTo>
                    <a:pt x="231" y="403"/>
                  </a:lnTo>
                  <a:close/>
                  <a:moveTo>
                    <a:pt x="159" y="316"/>
                  </a:moveTo>
                  <a:lnTo>
                    <a:pt x="165" y="286"/>
                  </a:lnTo>
                  <a:lnTo>
                    <a:pt x="225" y="286"/>
                  </a:lnTo>
                  <a:lnTo>
                    <a:pt x="230" y="318"/>
                  </a:lnTo>
                  <a:lnTo>
                    <a:pt x="195" y="344"/>
                  </a:lnTo>
                  <a:lnTo>
                    <a:pt x="159" y="316"/>
                  </a:lnTo>
                  <a:close/>
                  <a:moveTo>
                    <a:pt x="289" y="104"/>
                  </a:moveTo>
                  <a:lnTo>
                    <a:pt x="301" y="127"/>
                  </a:lnTo>
                  <a:lnTo>
                    <a:pt x="227" y="127"/>
                  </a:lnTo>
                  <a:lnTo>
                    <a:pt x="223" y="104"/>
                  </a:lnTo>
                  <a:lnTo>
                    <a:pt x="289" y="104"/>
                  </a:lnTo>
                  <a:close/>
                  <a:moveTo>
                    <a:pt x="193" y="104"/>
                  </a:moveTo>
                  <a:lnTo>
                    <a:pt x="198" y="104"/>
                  </a:lnTo>
                  <a:lnTo>
                    <a:pt x="201" y="127"/>
                  </a:lnTo>
                  <a:lnTo>
                    <a:pt x="189" y="127"/>
                  </a:lnTo>
                  <a:lnTo>
                    <a:pt x="193" y="104"/>
                  </a:lnTo>
                  <a:close/>
                  <a:moveTo>
                    <a:pt x="185" y="152"/>
                  </a:moveTo>
                  <a:lnTo>
                    <a:pt x="205" y="152"/>
                  </a:lnTo>
                  <a:lnTo>
                    <a:pt x="214" y="212"/>
                  </a:lnTo>
                  <a:lnTo>
                    <a:pt x="175" y="212"/>
                  </a:lnTo>
                  <a:lnTo>
                    <a:pt x="185" y="152"/>
                  </a:lnTo>
                  <a:close/>
                  <a:moveTo>
                    <a:pt x="171" y="238"/>
                  </a:moveTo>
                  <a:lnTo>
                    <a:pt x="218" y="238"/>
                  </a:lnTo>
                  <a:lnTo>
                    <a:pt x="222" y="260"/>
                  </a:lnTo>
                  <a:lnTo>
                    <a:pt x="169" y="260"/>
                  </a:lnTo>
                  <a:lnTo>
                    <a:pt x="171" y="238"/>
                  </a:lnTo>
                  <a:close/>
                  <a:moveTo>
                    <a:pt x="80" y="127"/>
                  </a:moveTo>
                  <a:lnTo>
                    <a:pt x="93" y="104"/>
                  </a:lnTo>
                  <a:lnTo>
                    <a:pt x="166" y="104"/>
                  </a:lnTo>
                  <a:lnTo>
                    <a:pt x="163" y="127"/>
                  </a:lnTo>
                  <a:lnTo>
                    <a:pt x="80" y="127"/>
                  </a:lnTo>
                  <a:close/>
                  <a:moveTo>
                    <a:pt x="155" y="346"/>
                  </a:moveTo>
                  <a:lnTo>
                    <a:pt x="174" y="359"/>
                  </a:lnTo>
                  <a:lnTo>
                    <a:pt x="151" y="378"/>
                  </a:lnTo>
                  <a:lnTo>
                    <a:pt x="155" y="346"/>
                  </a:lnTo>
                  <a:close/>
                  <a:moveTo>
                    <a:pt x="43" y="260"/>
                  </a:moveTo>
                  <a:lnTo>
                    <a:pt x="55" y="238"/>
                  </a:lnTo>
                  <a:lnTo>
                    <a:pt x="146" y="238"/>
                  </a:lnTo>
                  <a:lnTo>
                    <a:pt x="143" y="260"/>
                  </a:lnTo>
                  <a:lnTo>
                    <a:pt x="43" y="260"/>
                  </a:lnTo>
                  <a:close/>
                  <a:moveTo>
                    <a:pt x="143" y="423"/>
                  </a:moveTo>
                  <a:lnTo>
                    <a:pt x="174" y="446"/>
                  </a:lnTo>
                  <a:lnTo>
                    <a:pt x="135" y="475"/>
                  </a:lnTo>
                  <a:lnTo>
                    <a:pt x="143" y="423"/>
                  </a:lnTo>
                  <a:close/>
                  <a:moveTo>
                    <a:pt x="117" y="549"/>
                  </a:moveTo>
                  <a:lnTo>
                    <a:pt x="170" y="546"/>
                  </a:lnTo>
                  <a:lnTo>
                    <a:pt x="135" y="582"/>
                  </a:lnTo>
                  <a:lnTo>
                    <a:pt x="113" y="559"/>
                  </a:lnTo>
                  <a:lnTo>
                    <a:pt x="117" y="549"/>
                  </a:lnTo>
                  <a:close/>
                  <a:moveTo>
                    <a:pt x="103" y="586"/>
                  </a:moveTo>
                  <a:lnTo>
                    <a:pt x="117" y="601"/>
                  </a:lnTo>
                  <a:lnTo>
                    <a:pt x="87" y="633"/>
                  </a:lnTo>
                  <a:lnTo>
                    <a:pt x="103" y="586"/>
                  </a:lnTo>
                  <a:close/>
                  <a:moveTo>
                    <a:pt x="101" y="654"/>
                  </a:moveTo>
                  <a:lnTo>
                    <a:pt x="195" y="555"/>
                  </a:lnTo>
                  <a:lnTo>
                    <a:pt x="292" y="655"/>
                  </a:lnTo>
                  <a:lnTo>
                    <a:pt x="101" y="654"/>
                  </a:lnTo>
                  <a:close/>
                  <a:moveTo>
                    <a:pt x="288" y="585"/>
                  </a:moveTo>
                  <a:lnTo>
                    <a:pt x="304" y="633"/>
                  </a:lnTo>
                  <a:lnTo>
                    <a:pt x="273" y="601"/>
                  </a:lnTo>
                  <a:lnTo>
                    <a:pt x="288" y="585"/>
                  </a:lnTo>
                  <a:close/>
                  <a:moveTo>
                    <a:pt x="278" y="558"/>
                  </a:moveTo>
                  <a:lnTo>
                    <a:pt x="255" y="582"/>
                  </a:lnTo>
                  <a:lnTo>
                    <a:pt x="221" y="546"/>
                  </a:lnTo>
                  <a:lnTo>
                    <a:pt x="274" y="549"/>
                  </a:lnTo>
                  <a:lnTo>
                    <a:pt x="278" y="558"/>
                  </a:lnTo>
                  <a:close/>
                  <a:moveTo>
                    <a:pt x="265" y="522"/>
                  </a:moveTo>
                  <a:lnTo>
                    <a:pt x="194" y="519"/>
                  </a:lnTo>
                  <a:lnTo>
                    <a:pt x="125" y="522"/>
                  </a:lnTo>
                  <a:lnTo>
                    <a:pt x="129" y="513"/>
                  </a:lnTo>
                  <a:lnTo>
                    <a:pt x="195" y="462"/>
                  </a:lnTo>
                  <a:lnTo>
                    <a:pt x="261" y="511"/>
                  </a:lnTo>
                  <a:lnTo>
                    <a:pt x="265" y="522"/>
                  </a:lnTo>
                  <a:close/>
                  <a:moveTo>
                    <a:pt x="254" y="475"/>
                  </a:moveTo>
                  <a:lnTo>
                    <a:pt x="217" y="446"/>
                  </a:lnTo>
                  <a:lnTo>
                    <a:pt x="246" y="424"/>
                  </a:lnTo>
                  <a:lnTo>
                    <a:pt x="254" y="475"/>
                  </a:lnTo>
                  <a:close/>
                  <a:moveTo>
                    <a:pt x="247" y="260"/>
                  </a:moveTo>
                  <a:lnTo>
                    <a:pt x="243" y="238"/>
                  </a:lnTo>
                  <a:lnTo>
                    <a:pt x="326" y="238"/>
                  </a:lnTo>
                  <a:lnTo>
                    <a:pt x="338" y="260"/>
                  </a:lnTo>
                  <a:lnTo>
                    <a:pt x="247" y="260"/>
                  </a:ln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245D"/>
                </a:solidFill>
                <a:effectLst/>
                <a:uLnTx/>
                <a:uFillTx/>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Effect transition="in" filter="fade">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Effect transition="in" filter="fade">
                                      <p:cBhvr>
                                        <p:cTn id="23" dur="1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1000" fill="hold"/>
                                        <p:tgtEl>
                                          <p:spTgt spid="2"/>
                                        </p:tgtEl>
                                        <p:attrNameLst>
                                          <p:attrName>ppt_w</p:attrName>
                                        </p:attrNameLst>
                                      </p:cBhvr>
                                      <p:tavLst>
                                        <p:tav tm="0">
                                          <p:val>
                                            <p:fltVal val="0"/>
                                          </p:val>
                                        </p:tav>
                                        <p:tav tm="100000">
                                          <p:val>
                                            <p:strVal val="#ppt_w"/>
                                          </p:val>
                                        </p:tav>
                                      </p:tavLst>
                                    </p:anim>
                                    <p:anim calcmode="lin" valueType="num">
                                      <p:cBhvr>
                                        <p:cTn id="29" dur="1000" fill="hold"/>
                                        <p:tgtEl>
                                          <p:spTgt spid="2"/>
                                        </p:tgtEl>
                                        <p:attrNameLst>
                                          <p:attrName>ppt_h</p:attrName>
                                        </p:attrNameLst>
                                      </p:cBhvr>
                                      <p:tavLst>
                                        <p:tav tm="0">
                                          <p:val>
                                            <p:fltVal val="0"/>
                                          </p:val>
                                        </p:tav>
                                        <p:tav tm="100000">
                                          <p:val>
                                            <p:strVal val="#ppt_h"/>
                                          </p:val>
                                        </p:tav>
                                      </p:tavLst>
                                    </p:anim>
                                    <p:animEffect transition="in" filter="fade">
                                      <p:cBhvr>
                                        <p:cTn id="3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9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Ageing asset base</a:t>
            </a:r>
            <a:endParaRPr lang="en-GB" dirty="0"/>
          </a:p>
        </p:txBody>
      </p:sp>
      <p:grpSp>
        <p:nvGrpSpPr>
          <p:cNvPr id="7" name="Group 6"/>
          <p:cNvGrpSpPr/>
          <p:nvPr/>
        </p:nvGrpSpPr>
        <p:grpSpPr>
          <a:xfrm>
            <a:off x="803412" y="1340768"/>
            <a:ext cx="10585176" cy="4824536"/>
            <a:chOff x="1349862" y="1772816"/>
            <a:chExt cx="9492277" cy="3801431"/>
          </a:xfrm>
        </p:grpSpPr>
        <p:pic>
          <p:nvPicPr>
            <p:cNvPr id="43010" name="Picture 2"/>
            <p:cNvPicPr>
              <a:picLocks noChangeAspect="1" noChangeArrowheads="1"/>
            </p:cNvPicPr>
            <p:nvPr/>
          </p:nvPicPr>
          <p:blipFill>
            <a:blip r:embed="rId3" cstate="print"/>
            <a:srcRect l="2179" t="2682" r="2633" b="62183"/>
            <a:stretch>
              <a:fillRect/>
            </a:stretch>
          </p:blipFill>
          <p:spPr bwMode="auto">
            <a:xfrm>
              <a:off x="1529565" y="2456880"/>
              <a:ext cx="9174947" cy="3117367"/>
            </a:xfrm>
            <a:prstGeom prst="rect">
              <a:avLst/>
            </a:prstGeom>
            <a:noFill/>
            <a:ln w="9525">
              <a:noFill/>
              <a:miter lim="800000"/>
              <a:headEnd/>
              <a:tailEnd/>
            </a:ln>
            <a:effectLst/>
          </p:spPr>
        </p:pic>
        <p:sp>
          <p:nvSpPr>
            <p:cNvPr id="6" name="TextBox 5"/>
            <p:cNvSpPr txBox="1"/>
            <p:nvPr/>
          </p:nvSpPr>
          <p:spPr>
            <a:xfrm>
              <a:off x="1349871" y="1772816"/>
              <a:ext cx="9492260" cy="526700"/>
            </a:xfrm>
            <a:prstGeom prst="roundRect">
              <a:avLst/>
            </a:prstGeom>
            <a:solidFill>
              <a:schemeClr val="tx1"/>
            </a:solidFill>
            <a:ln w="19050">
              <a:solidFill>
                <a:srgbClr val="00245D"/>
              </a:solidFill>
            </a:ln>
          </p:spPr>
          <p:txBody>
            <a:bodyPr wrap="square" lIns="91089" tIns="45545" rIns="91089" bIns="45545" rtlCol="0" anchor="ctr" anchorCtr="0">
              <a:noAutofit/>
            </a:bodyPr>
            <a:lstStyle/>
            <a:p>
              <a:pPr algn="ctr"/>
              <a:r>
                <a:rPr lang="en-GB" sz="2400" dirty="0" smtClean="0">
                  <a:solidFill>
                    <a:schemeClr val="bg1"/>
                  </a:solidFill>
                  <a:latin typeface="Calibri" pitchFamily="34" charset="0"/>
                </a:rPr>
                <a:t>Age profile of assets</a:t>
              </a:r>
              <a:endParaRPr lang="en-GB" sz="2400" dirty="0">
                <a:solidFill>
                  <a:schemeClr val="bg1"/>
                </a:solidFill>
                <a:latin typeface="Calibri" pitchFamily="34" charset="0"/>
              </a:endParaRPr>
            </a:p>
          </p:txBody>
        </p:sp>
        <p:sp>
          <p:nvSpPr>
            <p:cNvPr id="9" name="Rounded Rectangle 8"/>
            <p:cNvSpPr/>
            <p:nvPr/>
          </p:nvSpPr>
          <p:spPr>
            <a:xfrm>
              <a:off x="1349862" y="1856855"/>
              <a:ext cx="9492277" cy="3672408"/>
            </a:xfrm>
            <a:prstGeom prst="roundRect">
              <a:avLst>
                <a:gd name="adj" fmla="val 5900"/>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latin typeface="Calibri" pitchFamily="34" charset="0"/>
              </a:endParaRPr>
            </a:p>
          </p:txBody>
        </p:sp>
      </p:grpSp>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smtClean="0"/>
              <a:t>What used to be relatively simple </a:t>
            </a:r>
            <a:r>
              <a:rPr lang="mr-IN" smtClean="0"/>
              <a:t>…</a:t>
            </a:r>
            <a:endParaRPr lang="en-GB" dirty="0"/>
          </a:p>
        </p:txBody>
      </p:sp>
      <p:pic>
        <p:nvPicPr>
          <p:cNvPr id="3" name="Picture 2" descr="now_slide.jpg"/>
          <p:cNvPicPr>
            <a:picLocks noChangeAspect="1"/>
          </p:cNvPicPr>
          <p:nvPr/>
        </p:nvPicPr>
        <p:blipFill rotWithShape="1">
          <a:blip r:embed="rId2" cstate="print">
            <a:extLst>
              <a:ext uri="{28A0092B-C50C-407E-A947-70E740481C1C}">
                <a14:useLocalDpi xmlns:a14="http://schemas.microsoft.com/office/drawing/2010/main" xmlns="" val="0"/>
              </a:ext>
            </a:extLst>
          </a:blip>
          <a:srcRect l="10755" t="31883" r="10063" b="35433"/>
          <a:stretch/>
        </p:blipFill>
        <p:spPr>
          <a:xfrm>
            <a:off x="361400" y="2276872"/>
            <a:ext cx="11469201" cy="2664296"/>
          </a:xfrm>
          <a:prstGeom prst="rect">
            <a:avLst/>
          </a:prstGeom>
        </p:spPr>
      </p:pic>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mr-IN" dirty="0" smtClean="0"/>
              <a:t>…</a:t>
            </a:r>
            <a:r>
              <a:rPr lang="en-GB" dirty="0" smtClean="0"/>
              <a:t>is becoming far more complex and multi-directional</a:t>
            </a:r>
            <a:endParaRPr lang="en-GB" dirty="0"/>
          </a:p>
        </p:txBody>
      </p:sp>
      <p:pic>
        <p:nvPicPr>
          <p:cNvPr id="3" name="Picture 2" descr="future_slide.jpg"/>
          <p:cNvPicPr>
            <a:picLocks noChangeAspect="1"/>
          </p:cNvPicPr>
          <p:nvPr/>
        </p:nvPicPr>
        <p:blipFill rotWithShape="1">
          <a:blip r:embed="rId2" cstate="print">
            <a:extLst>
              <a:ext uri="{28A0092B-C50C-407E-A947-70E740481C1C}">
                <a14:useLocalDpi xmlns:a14="http://schemas.microsoft.com/office/drawing/2010/main" xmlns="" val="0"/>
              </a:ext>
            </a:extLst>
          </a:blip>
          <a:srcRect l="11937" t="31961" r="9473" b="4734"/>
          <a:stretch/>
        </p:blipFill>
        <p:spPr>
          <a:xfrm>
            <a:off x="656118" y="1268760"/>
            <a:ext cx="10879765" cy="4932000"/>
          </a:xfrm>
          <a:prstGeom prst="rect">
            <a:avLst/>
          </a:prstGeom>
        </p:spPr>
      </p:pic>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b="1" dirty="0" smtClean="0"/>
              <a:t>Electricity and structure of the grid</a:t>
            </a:r>
            <a:r>
              <a:rPr lang="en-GB" dirty="0" smtClean="0"/>
              <a:t/>
            </a:r>
            <a:br>
              <a:rPr lang="en-GB" dirty="0" smtClean="0"/>
            </a:br>
            <a:r>
              <a:rPr lang="en-GB" dirty="0" smtClean="0"/>
              <a:t>Victoria Turnham</a:t>
            </a:r>
            <a:endParaRPr lang="en-GB" dirty="0"/>
          </a:p>
        </p:txBody>
      </p:sp>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 name="Rectangle 920"/>
          <p:cNvSpPr/>
          <p:nvPr/>
        </p:nvSpPr>
        <p:spPr>
          <a:xfrm>
            <a:off x="0" y="0"/>
            <a:ext cx="12192000" cy="966332"/>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5123" name="Rectangle 2"/>
          <p:cNvSpPr>
            <a:spLocks noChangeArrowheads="1"/>
          </p:cNvSpPr>
          <p:nvPr/>
        </p:nvSpPr>
        <p:spPr bwMode="auto">
          <a:xfrm>
            <a:off x="8722784" y="228600"/>
            <a:ext cx="3469216" cy="1371600"/>
          </a:xfrm>
          <a:prstGeom prst="rect">
            <a:avLst/>
          </a:prstGeom>
          <a:solidFill>
            <a:schemeClr val="bg1"/>
          </a:solidFill>
          <a:ln w="9525">
            <a:noFill/>
            <a:miter lim="800000"/>
            <a:headEnd type="none" w="sm" len="sm"/>
            <a:tailEnd type="none" w="sm" len="sm"/>
          </a:ln>
        </p:spPr>
        <p:txBody>
          <a:bodyPr wrap="none" anchor="ctr"/>
          <a:lstStyle/>
          <a:p>
            <a:endParaRPr lang="en-US"/>
          </a:p>
        </p:txBody>
      </p:sp>
      <p:sp>
        <p:nvSpPr>
          <p:cNvPr id="705539" name="Oval 3"/>
          <p:cNvSpPr>
            <a:spLocks noChangeArrowheads="1"/>
          </p:cNvSpPr>
          <p:nvPr/>
        </p:nvSpPr>
        <p:spPr bwMode="auto">
          <a:xfrm>
            <a:off x="5532967" y="6019800"/>
            <a:ext cx="844551" cy="533400"/>
          </a:xfrm>
          <a:prstGeom prst="ellipse">
            <a:avLst/>
          </a:prstGeom>
          <a:gradFill rotWithShape="0">
            <a:gsLst>
              <a:gs pos="0">
                <a:srgbClr val="FFFF99"/>
              </a:gs>
              <a:gs pos="100000">
                <a:schemeClr val="bg1"/>
              </a:gs>
            </a:gsLst>
            <a:path path="shape">
              <a:fillToRect l="50000" t="50000" r="50000" b="50000"/>
            </a:path>
          </a:gradFill>
          <a:ln w="9525">
            <a:noFill/>
            <a:round/>
            <a:headEnd type="none" w="sm" len="sm"/>
            <a:tailEnd type="none" w="sm" len="sm"/>
          </a:ln>
        </p:spPr>
        <p:txBody>
          <a:bodyPr wrap="none" anchor="ctr"/>
          <a:lstStyle/>
          <a:p>
            <a:endParaRPr lang="en-US"/>
          </a:p>
        </p:txBody>
      </p:sp>
      <p:sp>
        <p:nvSpPr>
          <p:cNvPr id="705540" name="Oval 4"/>
          <p:cNvSpPr>
            <a:spLocks noChangeArrowheads="1"/>
          </p:cNvSpPr>
          <p:nvPr/>
        </p:nvSpPr>
        <p:spPr bwMode="auto">
          <a:xfrm>
            <a:off x="5861051" y="5143500"/>
            <a:ext cx="1500716" cy="990600"/>
          </a:xfrm>
          <a:prstGeom prst="ellipse">
            <a:avLst/>
          </a:prstGeom>
          <a:gradFill rotWithShape="0">
            <a:gsLst>
              <a:gs pos="0">
                <a:srgbClr val="FFFF99"/>
              </a:gs>
              <a:gs pos="100000">
                <a:schemeClr val="bg1"/>
              </a:gs>
            </a:gsLst>
            <a:path path="shape">
              <a:fillToRect l="50000" t="50000" r="50000" b="50000"/>
            </a:path>
          </a:gradFill>
          <a:ln w="9525">
            <a:noFill/>
            <a:round/>
            <a:headEnd type="none" w="sm" len="sm"/>
            <a:tailEnd type="none" w="sm" len="sm"/>
          </a:ln>
        </p:spPr>
        <p:txBody>
          <a:bodyPr wrap="none" anchor="ctr"/>
          <a:lstStyle/>
          <a:p>
            <a:endParaRPr lang="en-US"/>
          </a:p>
        </p:txBody>
      </p:sp>
      <p:sp>
        <p:nvSpPr>
          <p:cNvPr id="705541" name="Oval 5"/>
          <p:cNvSpPr>
            <a:spLocks noChangeArrowheads="1"/>
          </p:cNvSpPr>
          <p:nvPr/>
        </p:nvSpPr>
        <p:spPr bwMode="auto">
          <a:xfrm>
            <a:off x="8909052" y="4038600"/>
            <a:ext cx="1593849" cy="1066800"/>
          </a:xfrm>
          <a:prstGeom prst="ellipse">
            <a:avLst/>
          </a:prstGeom>
          <a:gradFill rotWithShape="0">
            <a:gsLst>
              <a:gs pos="0">
                <a:srgbClr val="FFFF99"/>
              </a:gs>
              <a:gs pos="100000">
                <a:srgbClr val="003399"/>
              </a:gs>
            </a:gsLst>
            <a:path path="shape">
              <a:fillToRect l="50000" t="50000" r="50000" b="50000"/>
            </a:path>
          </a:gradFill>
          <a:ln w="9525">
            <a:noFill/>
            <a:round/>
            <a:headEnd type="none" w="sm" len="sm"/>
            <a:tailEnd type="none" w="sm" len="sm"/>
          </a:ln>
        </p:spPr>
        <p:txBody>
          <a:bodyPr wrap="none" anchor="ctr"/>
          <a:lstStyle/>
          <a:p>
            <a:endParaRPr lang="en-US"/>
          </a:p>
        </p:txBody>
      </p:sp>
      <p:sp>
        <p:nvSpPr>
          <p:cNvPr id="705542" name="Oval 6"/>
          <p:cNvSpPr>
            <a:spLocks noChangeArrowheads="1"/>
          </p:cNvSpPr>
          <p:nvPr/>
        </p:nvSpPr>
        <p:spPr bwMode="auto">
          <a:xfrm>
            <a:off x="9190567" y="2590800"/>
            <a:ext cx="2063751" cy="1371600"/>
          </a:xfrm>
          <a:prstGeom prst="ellipse">
            <a:avLst/>
          </a:prstGeom>
          <a:gradFill rotWithShape="0">
            <a:gsLst>
              <a:gs pos="0">
                <a:srgbClr val="FFFF99"/>
              </a:gs>
              <a:gs pos="100000">
                <a:srgbClr val="003399"/>
              </a:gs>
            </a:gsLst>
            <a:path path="shape">
              <a:fillToRect l="50000" t="50000" r="50000" b="50000"/>
            </a:path>
          </a:gradFill>
          <a:ln w="9525">
            <a:noFill/>
            <a:round/>
            <a:headEnd type="none" w="sm" len="sm"/>
            <a:tailEnd type="none" w="sm" len="sm"/>
          </a:ln>
        </p:spPr>
        <p:txBody>
          <a:bodyPr wrap="none" anchor="ctr"/>
          <a:lstStyle/>
          <a:p>
            <a:endParaRPr lang="en-US"/>
          </a:p>
        </p:txBody>
      </p:sp>
      <p:sp>
        <p:nvSpPr>
          <p:cNvPr id="705543" name="Oval 7"/>
          <p:cNvSpPr>
            <a:spLocks noChangeArrowheads="1"/>
          </p:cNvSpPr>
          <p:nvPr/>
        </p:nvSpPr>
        <p:spPr bwMode="auto">
          <a:xfrm>
            <a:off x="6096001" y="114300"/>
            <a:ext cx="3001433" cy="1905000"/>
          </a:xfrm>
          <a:prstGeom prst="ellipse">
            <a:avLst/>
          </a:prstGeom>
          <a:gradFill rotWithShape="0">
            <a:gsLst>
              <a:gs pos="0">
                <a:srgbClr val="FFFF99"/>
              </a:gs>
              <a:gs pos="100000">
                <a:schemeClr val="bg1"/>
              </a:gs>
            </a:gsLst>
            <a:path path="shape">
              <a:fillToRect l="50000" t="50000" r="50000" b="50000"/>
            </a:path>
          </a:gradFill>
          <a:ln w="9525">
            <a:noFill/>
            <a:round/>
            <a:headEnd type="none" w="sm" len="sm"/>
            <a:tailEnd type="none" w="sm" len="sm"/>
          </a:ln>
        </p:spPr>
        <p:txBody>
          <a:bodyPr wrap="none" anchor="ctr"/>
          <a:lstStyle/>
          <a:p>
            <a:endParaRPr lang="en-US"/>
          </a:p>
        </p:txBody>
      </p:sp>
      <p:sp>
        <p:nvSpPr>
          <p:cNvPr id="5129" name="Text Box 8"/>
          <p:cNvSpPr txBox="1">
            <a:spLocks noChangeArrowheads="1"/>
          </p:cNvSpPr>
          <p:nvPr/>
        </p:nvSpPr>
        <p:spPr bwMode="auto">
          <a:xfrm>
            <a:off x="1907410" y="6337301"/>
            <a:ext cx="1188980" cy="461665"/>
          </a:xfrm>
          <a:prstGeom prst="rect">
            <a:avLst/>
          </a:prstGeom>
          <a:noFill/>
          <a:ln w="9525">
            <a:noFill/>
            <a:miter lim="800000"/>
            <a:headEnd/>
            <a:tailEnd/>
          </a:ln>
        </p:spPr>
        <p:txBody>
          <a:bodyPr wrap="none">
            <a:spAutoFit/>
          </a:bodyPr>
          <a:lstStyle/>
          <a:p>
            <a:pPr algn="ctr"/>
            <a:r>
              <a:rPr lang="en-GB" sz="1200" dirty="0"/>
              <a:t>Shops &amp; Houses</a:t>
            </a:r>
          </a:p>
          <a:p>
            <a:pPr algn="ctr"/>
            <a:r>
              <a:rPr lang="en-GB" sz="1200" dirty="0"/>
              <a:t>400 / 230 volts</a:t>
            </a:r>
          </a:p>
        </p:txBody>
      </p:sp>
      <p:sp>
        <p:nvSpPr>
          <p:cNvPr id="5130" name="Text Box 9"/>
          <p:cNvSpPr txBox="1">
            <a:spLocks noChangeArrowheads="1"/>
          </p:cNvSpPr>
          <p:nvPr/>
        </p:nvSpPr>
        <p:spPr bwMode="auto">
          <a:xfrm>
            <a:off x="10012614" y="6337301"/>
            <a:ext cx="1033488" cy="461665"/>
          </a:xfrm>
          <a:prstGeom prst="rect">
            <a:avLst/>
          </a:prstGeom>
          <a:noFill/>
          <a:ln w="9525">
            <a:noFill/>
            <a:miter lim="800000"/>
            <a:headEnd/>
            <a:tailEnd/>
          </a:ln>
        </p:spPr>
        <p:txBody>
          <a:bodyPr wrap="none">
            <a:spAutoFit/>
          </a:bodyPr>
          <a:lstStyle/>
          <a:p>
            <a:pPr algn="ctr"/>
            <a:r>
              <a:rPr lang="en-GB" sz="1200"/>
              <a:t>Light Industry</a:t>
            </a:r>
          </a:p>
          <a:p>
            <a:pPr algn="ctr"/>
            <a:r>
              <a:rPr lang="en-GB" sz="1200"/>
              <a:t>11kV</a:t>
            </a:r>
          </a:p>
        </p:txBody>
      </p:sp>
      <p:grpSp>
        <p:nvGrpSpPr>
          <p:cNvPr id="2" name="Group 10"/>
          <p:cNvGrpSpPr>
            <a:grpSpLocks/>
          </p:cNvGrpSpPr>
          <p:nvPr/>
        </p:nvGrpSpPr>
        <p:grpSpPr bwMode="auto">
          <a:xfrm>
            <a:off x="2493434" y="5260976"/>
            <a:ext cx="48684" cy="874713"/>
            <a:chOff x="864" y="3606"/>
            <a:chExt cx="23" cy="551"/>
          </a:xfrm>
        </p:grpSpPr>
        <p:sp>
          <p:nvSpPr>
            <p:cNvPr id="6039" name="Oval 11"/>
            <p:cNvSpPr>
              <a:spLocks noChangeAspect="1" noChangeArrowheads="1"/>
            </p:cNvSpPr>
            <p:nvPr/>
          </p:nvSpPr>
          <p:spPr bwMode="auto">
            <a:xfrm>
              <a:off x="864" y="4134"/>
              <a:ext cx="23" cy="23"/>
            </a:xfrm>
            <a:prstGeom prst="ellipse">
              <a:avLst/>
            </a:prstGeom>
            <a:solidFill>
              <a:schemeClr val="tx1"/>
            </a:solidFill>
            <a:ln w="12700">
              <a:solidFill>
                <a:schemeClr val="tx1"/>
              </a:solidFill>
              <a:round/>
              <a:headEnd/>
              <a:tailEnd/>
            </a:ln>
          </p:spPr>
          <p:txBody>
            <a:bodyPr wrap="none" anchor="ctr"/>
            <a:lstStyle/>
            <a:p>
              <a:endParaRPr lang="en-US"/>
            </a:p>
          </p:txBody>
        </p:sp>
        <p:sp>
          <p:nvSpPr>
            <p:cNvPr id="6040" name="Line 12"/>
            <p:cNvSpPr>
              <a:spLocks noChangeShapeType="1"/>
            </p:cNvSpPr>
            <p:nvPr/>
          </p:nvSpPr>
          <p:spPr bwMode="auto">
            <a:xfrm flipV="1">
              <a:off x="876" y="3606"/>
              <a:ext cx="0" cy="540"/>
            </a:xfrm>
            <a:prstGeom prst="line">
              <a:avLst/>
            </a:prstGeom>
            <a:noFill/>
            <a:ln w="12700">
              <a:solidFill>
                <a:schemeClr val="tx1"/>
              </a:solidFill>
              <a:round/>
              <a:headEnd/>
              <a:tailEnd/>
            </a:ln>
          </p:spPr>
          <p:txBody>
            <a:bodyPr wrap="none" anchor="ctr"/>
            <a:lstStyle/>
            <a:p>
              <a:endParaRPr lang="en-GB"/>
            </a:p>
          </p:txBody>
        </p:sp>
      </p:grpSp>
      <p:grpSp>
        <p:nvGrpSpPr>
          <p:cNvPr id="3" name="Group 13"/>
          <p:cNvGrpSpPr>
            <a:grpSpLocks/>
          </p:cNvGrpSpPr>
          <p:nvPr/>
        </p:nvGrpSpPr>
        <p:grpSpPr bwMode="auto">
          <a:xfrm>
            <a:off x="3922184" y="5378451"/>
            <a:ext cx="48683" cy="874713"/>
            <a:chOff x="864" y="3606"/>
            <a:chExt cx="23" cy="551"/>
          </a:xfrm>
        </p:grpSpPr>
        <p:sp>
          <p:nvSpPr>
            <p:cNvPr id="6037" name="Oval 14"/>
            <p:cNvSpPr>
              <a:spLocks noChangeAspect="1" noChangeArrowheads="1"/>
            </p:cNvSpPr>
            <p:nvPr/>
          </p:nvSpPr>
          <p:spPr bwMode="auto">
            <a:xfrm>
              <a:off x="864" y="4134"/>
              <a:ext cx="23" cy="23"/>
            </a:xfrm>
            <a:prstGeom prst="ellipse">
              <a:avLst/>
            </a:prstGeom>
            <a:solidFill>
              <a:schemeClr val="tx1"/>
            </a:solidFill>
            <a:ln w="12700">
              <a:solidFill>
                <a:schemeClr val="tx1"/>
              </a:solidFill>
              <a:round/>
              <a:headEnd/>
              <a:tailEnd/>
            </a:ln>
          </p:spPr>
          <p:txBody>
            <a:bodyPr wrap="none" anchor="ctr"/>
            <a:lstStyle/>
            <a:p>
              <a:endParaRPr lang="en-US"/>
            </a:p>
          </p:txBody>
        </p:sp>
        <p:sp>
          <p:nvSpPr>
            <p:cNvPr id="6038" name="Line 15"/>
            <p:cNvSpPr>
              <a:spLocks noChangeShapeType="1"/>
            </p:cNvSpPr>
            <p:nvPr/>
          </p:nvSpPr>
          <p:spPr bwMode="auto">
            <a:xfrm flipV="1">
              <a:off x="876" y="3606"/>
              <a:ext cx="0" cy="540"/>
            </a:xfrm>
            <a:prstGeom prst="line">
              <a:avLst/>
            </a:prstGeom>
            <a:noFill/>
            <a:ln w="12700">
              <a:solidFill>
                <a:schemeClr val="tx1"/>
              </a:solidFill>
              <a:round/>
              <a:headEnd/>
              <a:tailEnd/>
            </a:ln>
          </p:spPr>
          <p:txBody>
            <a:bodyPr wrap="none" anchor="ctr"/>
            <a:lstStyle/>
            <a:p>
              <a:endParaRPr lang="en-GB"/>
            </a:p>
          </p:txBody>
        </p:sp>
      </p:grpSp>
      <p:grpSp>
        <p:nvGrpSpPr>
          <p:cNvPr id="4" name="Group 16"/>
          <p:cNvGrpSpPr>
            <a:grpSpLocks/>
          </p:cNvGrpSpPr>
          <p:nvPr/>
        </p:nvGrpSpPr>
        <p:grpSpPr bwMode="auto">
          <a:xfrm>
            <a:off x="1064684" y="5165726"/>
            <a:ext cx="48683" cy="874713"/>
            <a:chOff x="864" y="3606"/>
            <a:chExt cx="23" cy="551"/>
          </a:xfrm>
        </p:grpSpPr>
        <p:sp>
          <p:nvSpPr>
            <p:cNvPr id="6035" name="Oval 17"/>
            <p:cNvSpPr>
              <a:spLocks noChangeAspect="1" noChangeArrowheads="1"/>
            </p:cNvSpPr>
            <p:nvPr/>
          </p:nvSpPr>
          <p:spPr bwMode="auto">
            <a:xfrm>
              <a:off x="864" y="4134"/>
              <a:ext cx="23" cy="23"/>
            </a:xfrm>
            <a:prstGeom prst="ellipse">
              <a:avLst/>
            </a:prstGeom>
            <a:solidFill>
              <a:schemeClr val="tx1"/>
            </a:solidFill>
            <a:ln w="12700">
              <a:solidFill>
                <a:schemeClr val="tx1"/>
              </a:solidFill>
              <a:round/>
              <a:headEnd/>
              <a:tailEnd/>
            </a:ln>
          </p:spPr>
          <p:txBody>
            <a:bodyPr wrap="none" anchor="ctr"/>
            <a:lstStyle/>
            <a:p>
              <a:endParaRPr lang="en-US"/>
            </a:p>
          </p:txBody>
        </p:sp>
        <p:sp>
          <p:nvSpPr>
            <p:cNvPr id="6036" name="Line 18"/>
            <p:cNvSpPr>
              <a:spLocks noChangeShapeType="1"/>
            </p:cNvSpPr>
            <p:nvPr/>
          </p:nvSpPr>
          <p:spPr bwMode="auto">
            <a:xfrm flipV="1">
              <a:off x="876" y="3606"/>
              <a:ext cx="0" cy="540"/>
            </a:xfrm>
            <a:prstGeom prst="line">
              <a:avLst/>
            </a:prstGeom>
            <a:noFill/>
            <a:ln w="12700">
              <a:solidFill>
                <a:schemeClr val="tx1"/>
              </a:solidFill>
              <a:round/>
              <a:headEnd/>
              <a:tailEnd/>
            </a:ln>
          </p:spPr>
          <p:txBody>
            <a:bodyPr wrap="none" anchor="ctr"/>
            <a:lstStyle/>
            <a:p>
              <a:endParaRPr lang="en-GB"/>
            </a:p>
          </p:txBody>
        </p:sp>
      </p:grpSp>
      <p:sp>
        <p:nvSpPr>
          <p:cNvPr id="5134" name="Rectangle 19"/>
          <p:cNvSpPr>
            <a:spLocks noChangeArrowheads="1"/>
          </p:cNvSpPr>
          <p:nvPr/>
        </p:nvSpPr>
        <p:spPr bwMode="auto">
          <a:xfrm rot="-5400000">
            <a:off x="1784351" y="1592792"/>
            <a:ext cx="508000" cy="59267"/>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5135" name="Rectangle 20"/>
          <p:cNvSpPr>
            <a:spLocks noChangeArrowheads="1"/>
          </p:cNvSpPr>
          <p:nvPr/>
        </p:nvSpPr>
        <p:spPr bwMode="auto">
          <a:xfrm>
            <a:off x="1479552" y="5299075"/>
            <a:ext cx="19049" cy="6350"/>
          </a:xfrm>
          <a:prstGeom prst="rect">
            <a:avLst/>
          </a:prstGeom>
          <a:solidFill>
            <a:srgbClr val="000000"/>
          </a:solidFill>
          <a:ln w="9525">
            <a:noFill/>
            <a:miter lim="800000"/>
            <a:headEnd/>
            <a:tailEnd/>
          </a:ln>
        </p:spPr>
        <p:txBody>
          <a:bodyPr/>
          <a:lstStyle/>
          <a:p>
            <a:endParaRPr lang="en-US"/>
          </a:p>
        </p:txBody>
      </p:sp>
      <p:grpSp>
        <p:nvGrpSpPr>
          <p:cNvPr id="5" name="Group 21"/>
          <p:cNvGrpSpPr>
            <a:grpSpLocks/>
          </p:cNvGrpSpPr>
          <p:nvPr/>
        </p:nvGrpSpPr>
        <p:grpSpPr bwMode="auto">
          <a:xfrm>
            <a:off x="419100" y="4879976"/>
            <a:ext cx="3962400" cy="873125"/>
            <a:chOff x="214" y="3141"/>
            <a:chExt cx="1872" cy="550"/>
          </a:xfrm>
        </p:grpSpPr>
        <p:sp>
          <p:nvSpPr>
            <p:cNvPr id="5587" name="Freeform 22"/>
            <p:cNvSpPr>
              <a:spLocks/>
            </p:cNvSpPr>
            <p:nvPr/>
          </p:nvSpPr>
          <p:spPr bwMode="auto">
            <a:xfrm>
              <a:off x="694" y="3141"/>
              <a:ext cx="73" cy="226"/>
            </a:xfrm>
            <a:custGeom>
              <a:avLst/>
              <a:gdLst>
                <a:gd name="T0" fmla="*/ 0 w 188"/>
                <a:gd name="T1" fmla="*/ 0 h 582"/>
                <a:gd name="T2" fmla="*/ 0 w 188"/>
                <a:gd name="T3" fmla="*/ 0 h 582"/>
                <a:gd name="T4" fmla="*/ 0 w 188"/>
                <a:gd name="T5" fmla="*/ 0 h 582"/>
                <a:gd name="T6" fmla="*/ 0 w 188"/>
                <a:gd name="T7" fmla="*/ 0 h 582"/>
                <a:gd name="T8" fmla="*/ 0 w 188"/>
                <a:gd name="T9" fmla="*/ 0 h 582"/>
                <a:gd name="T10" fmla="*/ 0 w 188"/>
                <a:gd name="T11" fmla="*/ 1 h 582"/>
                <a:gd name="T12" fmla="*/ 0 w 188"/>
                <a:gd name="T13" fmla="*/ 0 h 582"/>
                <a:gd name="T14" fmla="*/ 0 60000 65536"/>
                <a:gd name="T15" fmla="*/ 0 60000 65536"/>
                <a:gd name="T16" fmla="*/ 0 60000 65536"/>
                <a:gd name="T17" fmla="*/ 0 60000 65536"/>
                <a:gd name="T18" fmla="*/ 0 60000 65536"/>
                <a:gd name="T19" fmla="*/ 0 60000 65536"/>
                <a:gd name="T20" fmla="*/ 0 60000 65536"/>
                <a:gd name="T21" fmla="*/ 0 w 188"/>
                <a:gd name="T22" fmla="*/ 0 h 582"/>
                <a:gd name="T23" fmla="*/ 188 w 188"/>
                <a:gd name="T24" fmla="*/ 582 h 5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8" h="582">
                  <a:moveTo>
                    <a:pt x="13" y="218"/>
                  </a:moveTo>
                  <a:lnTo>
                    <a:pt x="13" y="13"/>
                  </a:lnTo>
                  <a:lnTo>
                    <a:pt x="0" y="0"/>
                  </a:lnTo>
                  <a:lnTo>
                    <a:pt x="188" y="0"/>
                  </a:lnTo>
                  <a:lnTo>
                    <a:pt x="173" y="15"/>
                  </a:lnTo>
                  <a:lnTo>
                    <a:pt x="173" y="582"/>
                  </a:lnTo>
                  <a:lnTo>
                    <a:pt x="13" y="218"/>
                  </a:lnTo>
                  <a:close/>
                </a:path>
              </a:pathLst>
            </a:custGeom>
            <a:solidFill>
              <a:srgbClr val="000000"/>
            </a:solidFill>
            <a:ln w="9525">
              <a:noFill/>
              <a:round/>
              <a:headEnd/>
              <a:tailEnd/>
            </a:ln>
          </p:spPr>
          <p:txBody>
            <a:bodyPr/>
            <a:lstStyle/>
            <a:p>
              <a:endParaRPr lang="en-GB"/>
            </a:p>
          </p:txBody>
        </p:sp>
        <p:sp>
          <p:nvSpPr>
            <p:cNvPr id="5588" name="Freeform 23"/>
            <p:cNvSpPr>
              <a:spLocks/>
            </p:cNvSpPr>
            <p:nvPr/>
          </p:nvSpPr>
          <p:spPr bwMode="auto">
            <a:xfrm>
              <a:off x="238" y="3276"/>
              <a:ext cx="252" cy="343"/>
            </a:xfrm>
            <a:custGeom>
              <a:avLst/>
              <a:gdLst>
                <a:gd name="T0" fmla="*/ 0 w 653"/>
                <a:gd name="T1" fmla="*/ 0 h 883"/>
                <a:gd name="T2" fmla="*/ 0 w 653"/>
                <a:gd name="T3" fmla="*/ 1 h 883"/>
                <a:gd name="T4" fmla="*/ 1 w 653"/>
                <a:gd name="T5" fmla="*/ 1 h 883"/>
                <a:gd name="T6" fmla="*/ 1 w 653"/>
                <a:gd name="T7" fmla="*/ 0 h 883"/>
                <a:gd name="T8" fmla="*/ 0 w 653"/>
                <a:gd name="T9" fmla="*/ 0 h 883"/>
                <a:gd name="T10" fmla="*/ 0 w 653"/>
                <a:gd name="T11" fmla="*/ 0 h 883"/>
                <a:gd name="T12" fmla="*/ 0 60000 65536"/>
                <a:gd name="T13" fmla="*/ 0 60000 65536"/>
                <a:gd name="T14" fmla="*/ 0 60000 65536"/>
                <a:gd name="T15" fmla="*/ 0 60000 65536"/>
                <a:gd name="T16" fmla="*/ 0 60000 65536"/>
                <a:gd name="T17" fmla="*/ 0 60000 65536"/>
                <a:gd name="T18" fmla="*/ 0 w 653"/>
                <a:gd name="T19" fmla="*/ 0 h 883"/>
                <a:gd name="T20" fmla="*/ 653 w 653"/>
                <a:gd name="T21" fmla="*/ 883 h 883"/>
              </a:gdLst>
              <a:ahLst/>
              <a:cxnLst>
                <a:cxn ang="T12">
                  <a:pos x="T0" y="T1"/>
                </a:cxn>
                <a:cxn ang="T13">
                  <a:pos x="T2" y="T3"/>
                </a:cxn>
                <a:cxn ang="T14">
                  <a:pos x="T4" y="T5"/>
                </a:cxn>
                <a:cxn ang="T15">
                  <a:pos x="T6" y="T7"/>
                </a:cxn>
                <a:cxn ang="T16">
                  <a:pos x="T8" y="T9"/>
                </a:cxn>
                <a:cxn ang="T17">
                  <a:pos x="T10" y="T11"/>
                </a:cxn>
              </a:cxnLst>
              <a:rect l="T18" t="T19" r="T20" b="T21"/>
              <a:pathLst>
                <a:path w="653" h="883">
                  <a:moveTo>
                    <a:pt x="0" y="345"/>
                  </a:moveTo>
                  <a:lnTo>
                    <a:pt x="0" y="883"/>
                  </a:lnTo>
                  <a:lnTo>
                    <a:pt x="653" y="883"/>
                  </a:lnTo>
                  <a:lnTo>
                    <a:pt x="653" y="318"/>
                  </a:lnTo>
                  <a:lnTo>
                    <a:pt x="325" y="0"/>
                  </a:lnTo>
                  <a:lnTo>
                    <a:pt x="0" y="345"/>
                  </a:lnTo>
                  <a:close/>
                </a:path>
              </a:pathLst>
            </a:custGeom>
            <a:solidFill>
              <a:srgbClr val="FFE5CC"/>
            </a:solidFill>
            <a:ln w="9525">
              <a:noFill/>
              <a:round/>
              <a:headEnd/>
              <a:tailEnd/>
            </a:ln>
          </p:spPr>
          <p:txBody>
            <a:bodyPr/>
            <a:lstStyle/>
            <a:p>
              <a:endParaRPr lang="en-GB"/>
            </a:p>
          </p:txBody>
        </p:sp>
        <p:sp>
          <p:nvSpPr>
            <p:cNvPr id="5589" name="Rectangle 24"/>
            <p:cNvSpPr>
              <a:spLocks noChangeArrowheads="1"/>
            </p:cNvSpPr>
            <p:nvPr/>
          </p:nvSpPr>
          <p:spPr bwMode="auto">
            <a:xfrm>
              <a:off x="490" y="3399"/>
              <a:ext cx="255" cy="235"/>
            </a:xfrm>
            <a:prstGeom prst="rect">
              <a:avLst/>
            </a:prstGeom>
            <a:solidFill>
              <a:srgbClr val="FFE5CC"/>
            </a:solidFill>
            <a:ln w="9525">
              <a:noFill/>
              <a:miter lim="800000"/>
              <a:headEnd/>
              <a:tailEnd/>
            </a:ln>
          </p:spPr>
          <p:txBody>
            <a:bodyPr/>
            <a:lstStyle/>
            <a:p>
              <a:endParaRPr lang="en-US"/>
            </a:p>
          </p:txBody>
        </p:sp>
        <p:sp>
          <p:nvSpPr>
            <p:cNvPr id="5590" name="Rectangle 25"/>
            <p:cNvSpPr>
              <a:spLocks noChangeArrowheads="1"/>
            </p:cNvSpPr>
            <p:nvPr/>
          </p:nvSpPr>
          <p:spPr bwMode="auto">
            <a:xfrm>
              <a:off x="635" y="3395"/>
              <a:ext cx="52" cy="75"/>
            </a:xfrm>
            <a:prstGeom prst="rect">
              <a:avLst/>
            </a:prstGeom>
            <a:solidFill>
              <a:srgbClr val="009393"/>
            </a:solidFill>
            <a:ln w="9525">
              <a:noFill/>
              <a:miter lim="800000"/>
              <a:headEnd/>
              <a:tailEnd/>
            </a:ln>
          </p:spPr>
          <p:txBody>
            <a:bodyPr/>
            <a:lstStyle/>
            <a:p>
              <a:endParaRPr lang="en-US"/>
            </a:p>
          </p:txBody>
        </p:sp>
        <p:sp>
          <p:nvSpPr>
            <p:cNvPr id="5591" name="Rectangle 26"/>
            <p:cNvSpPr>
              <a:spLocks noChangeArrowheads="1"/>
            </p:cNvSpPr>
            <p:nvPr/>
          </p:nvSpPr>
          <p:spPr bwMode="auto">
            <a:xfrm>
              <a:off x="635" y="3395"/>
              <a:ext cx="52" cy="75"/>
            </a:xfrm>
            <a:prstGeom prst="rect">
              <a:avLst/>
            </a:prstGeom>
            <a:noFill/>
            <a:ln w="0">
              <a:solidFill>
                <a:srgbClr val="000000"/>
              </a:solidFill>
              <a:miter lim="800000"/>
              <a:headEnd/>
              <a:tailEnd/>
            </a:ln>
          </p:spPr>
          <p:txBody>
            <a:bodyPr/>
            <a:lstStyle/>
            <a:p>
              <a:endParaRPr lang="en-US"/>
            </a:p>
          </p:txBody>
        </p:sp>
        <p:sp>
          <p:nvSpPr>
            <p:cNvPr id="5592" name="Rectangle 27"/>
            <p:cNvSpPr>
              <a:spLocks noChangeArrowheads="1"/>
            </p:cNvSpPr>
            <p:nvPr/>
          </p:nvSpPr>
          <p:spPr bwMode="auto">
            <a:xfrm>
              <a:off x="536" y="3395"/>
              <a:ext cx="53" cy="75"/>
            </a:xfrm>
            <a:prstGeom prst="rect">
              <a:avLst/>
            </a:prstGeom>
            <a:solidFill>
              <a:srgbClr val="009393"/>
            </a:solidFill>
            <a:ln w="9525">
              <a:noFill/>
              <a:miter lim="800000"/>
              <a:headEnd/>
              <a:tailEnd/>
            </a:ln>
          </p:spPr>
          <p:txBody>
            <a:bodyPr/>
            <a:lstStyle/>
            <a:p>
              <a:endParaRPr lang="en-US"/>
            </a:p>
          </p:txBody>
        </p:sp>
        <p:sp>
          <p:nvSpPr>
            <p:cNvPr id="5593" name="Rectangle 28"/>
            <p:cNvSpPr>
              <a:spLocks noChangeArrowheads="1"/>
            </p:cNvSpPr>
            <p:nvPr/>
          </p:nvSpPr>
          <p:spPr bwMode="auto">
            <a:xfrm>
              <a:off x="536" y="3395"/>
              <a:ext cx="53" cy="75"/>
            </a:xfrm>
            <a:prstGeom prst="rect">
              <a:avLst/>
            </a:prstGeom>
            <a:noFill/>
            <a:ln w="0">
              <a:solidFill>
                <a:srgbClr val="000000"/>
              </a:solidFill>
              <a:miter lim="800000"/>
              <a:headEnd/>
              <a:tailEnd/>
            </a:ln>
          </p:spPr>
          <p:txBody>
            <a:bodyPr/>
            <a:lstStyle/>
            <a:p>
              <a:endParaRPr lang="en-US"/>
            </a:p>
          </p:txBody>
        </p:sp>
        <p:sp>
          <p:nvSpPr>
            <p:cNvPr id="5594" name="Rectangle 29"/>
            <p:cNvSpPr>
              <a:spLocks noChangeArrowheads="1"/>
            </p:cNvSpPr>
            <p:nvPr/>
          </p:nvSpPr>
          <p:spPr bwMode="auto">
            <a:xfrm>
              <a:off x="635" y="3500"/>
              <a:ext cx="89" cy="96"/>
            </a:xfrm>
            <a:prstGeom prst="rect">
              <a:avLst/>
            </a:prstGeom>
            <a:solidFill>
              <a:srgbClr val="009393"/>
            </a:solidFill>
            <a:ln w="9525">
              <a:noFill/>
              <a:miter lim="800000"/>
              <a:headEnd/>
              <a:tailEnd/>
            </a:ln>
          </p:spPr>
          <p:txBody>
            <a:bodyPr/>
            <a:lstStyle/>
            <a:p>
              <a:endParaRPr lang="en-US"/>
            </a:p>
          </p:txBody>
        </p:sp>
        <p:sp>
          <p:nvSpPr>
            <p:cNvPr id="5595" name="Rectangle 30"/>
            <p:cNvSpPr>
              <a:spLocks noChangeArrowheads="1"/>
            </p:cNvSpPr>
            <p:nvPr/>
          </p:nvSpPr>
          <p:spPr bwMode="auto">
            <a:xfrm>
              <a:off x="635" y="3500"/>
              <a:ext cx="89" cy="96"/>
            </a:xfrm>
            <a:prstGeom prst="rect">
              <a:avLst/>
            </a:prstGeom>
            <a:noFill/>
            <a:ln w="0">
              <a:solidFill>
                <a:srgbClr val="000000"/>
              </a:solidFill>
              <a:miter lim="800000"/>
              <a:headEnd/>
              <a:tailEnd/>
            </a:ln>
          </p:spPr>
          <p:txBody>
            <a:bodyPr/>
            <a:lstStyle/>
            <a:p>
              <a:endParaRPr lang="en-US"/>
            </a:p>
          </p:txBody>
        </p:sp>
        <p:sp>
          <p:nvSpPr>
            <p:cNvPr id="5596" name="Freeform 31"/>
            <p:cNvSpPr>
              <a:spLocks/>
            </p:cNvSpPr>
            <p:nvPr/>
          </p:nvSpPr>
          <p:spPr bwMode="auto">
            <a:xfrm>
              <a:off x="327" y="3308"/>
              <a:ext cx="81" cy="37"/>
            </a:xfrm>
            <a:custGeom>
              <a:avLst/>
              <a:gdLst>
                <a:gd name="T0" fmla="*/ 0 w 209"/>
                <a:gd name="T1" fmla="*/ 0 h 94"/>
                <a:gd name="T2" fmla="*/ 0 w 209"/>
                <a:gd name="T3" fmla="*/ 0 h 94"/>
                <a:gd name="T4" fmla="*/ 0 w 209"/>
                <a:gd name="T5" fmla="*/ 0 h 94"/>
                <a:gd name="T6" fmla="*/ 0 w 209"/>
                <a:gd name="T7" fmla="*/ 0 h 94"/>
                <a:gd name="T8" fmla="*/ 0 w 209"/>
                <a:gd name="T9" fmla="*/ 0 h 94"/>
                <a:gd name="T10" fmla="*/ 0 w 209"/>
                <a:gd name="T11" fmla="*/ 0 h 94"/>
                <a:gd name="T12" fmla="*/ 0 w 209"/>
                <a:gd name="T13" fmla="*/ 0 h 94"/>
                <a:gd name="T14" fmla="*/ 0 w 209"/>
                <a:gd name="T15" fmla="*/ 0 h 94"/>
                <a:gd name="T16" fmla="*/ 0 w 209"/>
                <a:gd name="T17" fmla="*/ 0 h 94"/>
                <a:gd name="T18" fmla="*/ 0 w 209"/>
                <a:gd name="T19" fmla="*/ 0 h 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9"/>
                <a:gd name="T31" fmla="*/ 0 h 94"/>
                <a:gd name="T32" fmla="*/ 209 w 209"/>
                <a:gd name="T33" fmla="*/ 94 h 9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9" h="94">
                  <a:moveTo>
                    <a:pt x="0" y="94"/>
                  </a:moveTo>
                  <a:lnTo>
                    <a:pt x="209" y="94"/>
                  </a:lnTo>
                  <a:lnTo>
                    <a:pt x="196" y="54"/>
                  </a:lnTo>
                  <a:lnTo>
                    <a:pt x="170" y="24"/>
                  </a:lnTo>
                  <a:lnTo>
                    <a:pt x="139" y="8"/>
                  </a:lnTo>
                  <a:lnTo>
                    <a:pt x="103" y="0"/>
                  </a:lnTo>
                  <a:lnTo>
                    <a:pt x="68" y="6"/>
                  </a:lnTo>
                  <a:lnTo>
                    <a:pt x="36" y="23"/>
                  </a:lnTo>
                  <a:lnTo>
                    <a:pt x="12" y="53"/>
                  </a:lnTo>
                  <a:lnTo>
                    <a:pt x="0" y="94"/>
                  </a:lnTo>
                  <a:close/>
                </a:path>
              </a:pathLst>
            </a:custGeom>
            <a:solidFill>
              <a:srgbClr val="009393"/>
            </a:solidFill>
            <a:ln w="9525">
              <a:noFill/>
              <a:round/>
              <a:headEnd/>
              <a:tailEnd/>
            </a:ln>
          </p:spPr>
          <p:txBody>
            <a:bodyPr/>
            <a:lstStyle/>
            <a:p>
              <a:endParaRPr lang="en-GB"/>
            </a:p>
          </p:txBody>
        </p:sp>
        <p:sp>
          <p:nvSpPr>
            <p:cNvPr id="5597" name="Freeform 32"/>
            <p:cNvSpPr>
              <a:spLocks/>
            </p:cNvSpPr>
            <p:nvPr/>
          </p:nvSpPr>
          <p:spPr bwMode="auto">
            <a:xfrm>
              <a:off x="327" y="3308"/>
              <a:ext cx="81" cy="37"/>
            </a:xfrm>
            <a:custGeom>
              <a:avLst/>
              <a:gdLst>
                <a:gd name="T0" fmla="*/ 0 w 209"/>
                <a:gd name="T1" fmla="*/ 0 h 94"/>
                <a:gd name="T2" fmla="*/ 0 w 209"/>
                <a:gd name="T3" fmla="*/ 0 h 94"/>
                <a:gd name="T4" fmla="*/ 0 w 209"/>
                <a:gd name="T5" fmla="*/ 0 h 94"/>
                <a:gd name="T6" fmla="*/ 0 w 209"/>
                <a:gd name="T7" fmla="*/ 0 h 94"/>
                <a:gd name="T8" fmla="*/ 0 w 209"/>
                <a:gd name="T9" fmla="*/ 0 h 94"/>
                <a:gd name="T10" fmla="*/ 0 w 209"/>
                <a:gd name="T11" fmla="*/ 0 h 94"/>
                <a:gd name="T12" fmla="*/ 0 w 209"/>
                <a:gd name="T13" fmla="*/ 0 h 94"/>
                <a:gd name="T14" fmla="*/ 0 w 209"/>
                <a:gd name="T15" fmla="*/ 0 h 94"/>
                <a:gd name="T16" fmla="*/ 0 w 209"/>
                <a:gd name="T17" fmla="*/ 0 h 94"/>
                <a:gd name="T18" fmla="*/ 0 w 209"/>
                <a:gd name="T19" fmla="*/ 0 h 94"/>
                <a:gd name="T20" fmla="*/ 0 w 209"/>
                <a:gd name="T21" fmla="*/ 0 h 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9"/>
                <a:gd name="T34" fmla="*/ 0 h 94"/>
                <a:gd name="T35" fmla="*/ 209 w 209"/>
                <a:gd name="T36" fmla="*/ 94 h 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9" h="94">
                  <a:moveTo>
                    <a:pt x="0" y="94"/>
                  </a:moveTo>
                  <a:lnTo>
                    <a:pt x="209" y="94"/>
                  </a:lnTo>
                  <a:lnTo>
                    <a:pt x="196" y="54"/>
                  </a:lnTo>
                  <a:lnTo>
                    <a:pt x="170" y="24"/>
                  </a:lnTo>
                  <a:lnTo>
                    <a:pt x="139" y="8"/>
                  </a:lnTo>
                  <a:lnTo>
                    <a:pt x="103" y="0"/>
                  </a:lnTo>
                  <a:lnTo>
                    <a:pt x="68" y="6"/>
                  </a:lnTo>
                  <a:lnTo>
                    <a:pt x="36" y="23"/>
                  </a:lnTo>
                  <a:lnTo>
                    <a:pt x="12" y="53"/>
                  </a:lnTo>
                  <a:lnTo>
                    <a:pt x="0" y="94"/>
                  </a:lnTo>
                </a:path>
              </a:pathLst>
            </a:custGeom>
            <a:noFill/>
            <a:ln w="0">
              <a:solidFill>
                <a:srgbClr val="000000"/>
              </a:solidFill>
              <a:prstDash val="solid"/>
              <a:round/>
              <a:headEnd/>
              <a:tailEnd/>
            </a:ln>
          </p:spPr>
          <p:txBody>
            <a:bodyPr/>
            <a:lstStyle/>
            <a:p>
              <a:endParaRPr lang="en-GB"/>
            </a:p>
          </p:txBody>
        </p:sp>
        <p:sp>
          <p:nvSpPr>
            <p:cNvPr id="5598" name="Rectangle 33"/>
            <p:cNvSpPr>
              <a:spLocks noChangeArrowheads="1"/>
            </p:cNvSpPr>
            <p:nvPr/>
          </p:nvSpPr>
          <p:spPr bwMode="auto">
            <a:xfrm>
              <a:off x="290" y="3391"/>
              <a:ext cx="53" cy="81"/>
            </a:xfrm>
            <a:prstGeom prst="rect">
              <a:avLst/>
            </a:prstGeom>
            <a:solidFill>
              <a:srgbClr val="009393"/>
            </a:solidFill>
            <a:ln w="9525">
              <a:noFill/>
              <a:miter lim="800000"/>
              <a:headEnd/>
              <a:tailEnd/>
            </a:ln>
          </p:spPr>
          <p:txBody>
            <a:bodyPr/>
            <a:lstStyle/>
            <a:p>
              <a:endParaRPr lang="en-US"/>
            </a:p>
          </p:txBody>
        </p:sp>
        <p:sp>
          <p:nvSpPr>
            <p:cNvPr id="5599" name="Rectangle 34"/>
            <p:cNvSpPr>
              <a:spLocks noChangeArrowheads="1"/>
            </p:cNvSpPr>
            <p:nvPr/>
          </p:nvSpPr>
          <p:spPr bwMode="auto">
            <a:xfrm>
              <a:off x="290" y="3391"/>
              <a:ext cx="53" cy="81"/>
            </a:xfrm>
            <a:prstGeom prst="rect">
              <a:avLst/>
            </a:prstGeom>
            <a:noFill/>
            <a:ln w="0">
              <a:solidFill>
                <a:srgbClr val="000000"/>
              </a:solidFill>
              <a:miter lim="800000"/>
              <a:headEnd/>
              <a:tailEnd/>
            </a:ln>
          </p:spPr>
          <p:txBody>
            <a:bodyPr/>
            <a:lstStyle/>
            <a:p>
              <a:endParaRPr lang="en-US"/>
            </a:p>
          </p:txBody>
        </p:sp>
        <p:sp>
          <p:nvSpPr>
            <p:cNvPr id="5600" name="Rectangle 35"/>
            <p:cNvSpPr>
              <a:spLocks noChangeArrowheads="1"/>
            </p:cNvSpPr>
            <p:nvPr/>
          </p:nvSpPr>
          <p:spPr bwMode="auto">
            <a:xfrm>
              <a:off x="390" y="3391"/>
              <a:ext cx="53" cy="80"/>
            </a:xfrm>
            <a:prstGeom prst="rect">
              <a:avLst/>
            </a:prstGeom>
            <a:solidFill>
              <a:srgbClr val="009393"/>
            </a:solidFill>
            <a:ln w="9525">
              <a:noFill/>
              <a:miter lim="800000"/>
              <a:headEnd/>
              <a:tailEnd/>
            </a:ln>
          </p:spPr>
          <p:txBody>
            <a:bodyPr/>
            <a:lstStyle/>
            <a:p>
              <a:endParaRPr lang="en-US"/>
            </a:p>
          </p:txBody>
        </p:sp>
        <p:sp>
          <p:nvSpPr>
            <p:cNvPr id="5601" name="Rectangle 36"/>
            <p:cNvSpPr>
              <a:spLocks noChangeArrowheads="1"/>
            </p:cNvSpPr>
            <p:nvPr/>
          </p:nvSpPr>
          <p:spPr bwMode="auto">
            <a:xfrm>
              <a:off x="390" y="3391"/>
              <a:ext cx="53" cy="80"/>
            </a:xfrm>
            <a:prstGeom prst="rect">
              <a:avLst/>
            </a:prstGeom>
            <a:noFill/>
            <a:ln w="0">
              <a:solidFill>
                <a:srgbClr val="000000"/>
              </a:solidFill>
              <a:miter lim="800000"/>
              <a:headEnd/>
              <a:tailEnd/>
            </a:ln>
          </p:spPr>
          <p:txBody>
            <a:bodyPr/>
            <a:lstStyle/>
            <a:p>
              <a:endParaRPr lang="en-US"/>
            </a:p>
          </p:txBody>
        </p:sp>
        <p:sp>
          <p:nvSpPr>
            <p:cNvPr id="5602" name="Rectangle 37"/>
            <p:cNvSpPr>
              <a:spLocks noChangeArrowheads="1"/>
            </p:cNvSpPr>
            <p:nvPr/>
          </p:nvSpPr>
          <p:spPr bwMode="auto">
            <a:xfrm>
              <a:off x="526" y="3532"/>
              <a:ext cx="35" cy="94"/>
            </a:xfrm>
            <a:prstGeom prst="rect">
              <a:avLst/>
            </a:prstGeom>
            <a:solidFill>
              <a:srgbClr val="009393"/>
            </a:solidFill>
            <a:ln w="9525">
              <a:noFill/>
              <a:miter lim="800000"/>
              <a:headEnd/>
              <a:tailEnd/>
            </a:ln>
          </p:spPr>
          <p:txBody>
            <a:bodyPr/>
            <a:lstStyle/>
            <a:p>
              <a:endParaRPr lang="en-US"/>
            </a:p>
          </p:txBody>
        </p:sp>
        <p:sp>
          <p:nvSpPr>
            <p:cNvPr id="5603" name="Rectangle 38"/>
            <p:cNvSpPr>
              <a:spLocks noChangeArrowheads="1"/>
            </p:cNvSpPr>
            <p:nvPr/>
          </p:nvSpPr>
          <p:spPr bwMode="auto">
            <a:xfrm>
              <a:off x="526" y="3532"/>
              <a:ext cx="35" cy="94"/>
            </a:xfrm>
            <a:prstGeom prst="rect">
              <a:avLst/>
            </a:prstGeom>
            <a:noFill/>
            <a:ln w="0">
              <a:solidFill>
                <a:srgbClr val="000000"/>
              </a:solidFill>
              <a:miter lim="800000"/>
              <a:headEnd/>
              <a:tailEnd/>
            </a:ln>
          </p:spPr>
          <p:txBody>
            <a:bodyPr/>
            <a:lstStyle/>
            <a:p>
              <a:endParaRPr lang="en-US"/>
            </a:p>
          </p:txBody>
        </p:sp>
        <p:sp>
          <p:nvSpPr>
            <p:cNvPr id="5604" name="Rectangle 39"/>
            <p:cNvSpPr>
              <a:spLocks noChangeArrowheads="1"/>
            </p:cNvSpPr>
            <p:nvPr/>
          </p:nvSpPr>
          <p:spPr bwMode="auto">
            <a:xfrm>
              <a:off x="561" y="3532"/>
              <a:ext cx="36" cy="94"/>
            </a:xfrm>
            <a:prstGeom prst="rect">
              <a:avLst/>
            </a:prstGeom>
            <a:solidFill>
              <a:srgbClr val="009393"/>
            </a:solidFill>
            <a:ln w="9525">
              <a:noFill/>
              <a:miter lim="800000"/>
              <a:headEnd/>
              <a:tailEnd/>
            </a:ln>
          </p:spPr>
          <p:txBody>
            <a:bodyPr/>
            <a:lstStyle/>
            <a:p>
              <a:endParaRPr lang="en-US"/>
            </a:p>
          </p:txBody>
        </p:sp>
        <p:sp>
          <p:nvSpPr>
            <p:cNvPr id="5605" name="Rectangle 40"/>
            <p:cNvSpPr>
              <a:spLocks noChangeArrowheads="1"/>
            </p:cNvSpPr>
            <p:nvPr/>
          </p:nvSpPr>
          <p:spPr bwMode="auto">
            <a:xfrm>
              <a:off x="561" y="3532"/>
              <a:ext cx="36" cy="94"/>
            </a:xfrm>
            <a:prstGeom prst="rect">
              <a:avLst/>
            </a:prstGeom>
            <a:noFill/>
            <a:ln w="0">
              <a:solidFill>
                <a:srgbClr val="000000"/>
              </a:solidFill>
              <a:miter lim="800000"/>
              <a:headEnd/>
              <a:tailEnd/>
            </a:ln>
          </p:spPr>
          <p:txBody>
            <a:bodyPr/>
            <a:lstStyle/>
            <a:p>
              <a:endParaRPr lang="en-US"/>
            </a:p>
          </p:txBody>
        </p:sp>
        <p:sp>
          <p:nvSpPr>
            <p:cNvPr id="5606" name="Rectangle 41"/>
            <p:cNvSpPr>
              <a:spLocks noChangeArrowheads="1"/>
            </p:cNvSpPr>
            <p:nvPr/>
          </p:nvSpPr>
          <p:spPr bwMode="auto">
            <a:xfrm>
              <a:off x="297" y="3502"/>
              <a:ext cx="153" cy="95"/>
            </a:xfrm>
            <a:prstGeom prst="rect">
              <a:avLst/>
            </a:prstGeom>
            <a:solidFill>
              <a:srgbClr val="009393"/>
            </a:solidFill>
            <a:ln w="9525">
              <a:noFill/>
              <a:miter lim="800000"/>
              <a:headEnd/>
              <a:tailEnd/>
            </a:ln>
          </p:spPr>
          <p:txBody>
            <a:bodyPr/>
            <a:lstStyle/>
            <a:p>
              <a:endParaRPr lang="en-US"/>
            </a:p>
          </p:txBody>
        </p:sp>
        <p:sp>
          <p:nvSpPr>
            <p:cNvPr id="5607" name="Rectangle 42"/>
            <p:cNvSpPr>
              <a:spLocks noChangeArrowheads="1"/>
            </p:cNvSpPr>
            <p:nvPr/>
          </p:nvSpPr>
          <p:spPr bwMode="auto">
            <a:xfrm>
              <a:off x="297" y="3502"/>
              <a:ext cx="153" cy="95"/>
            </a:xfrm>
            <a:prstGeom prst="rect">
              <a:avLst/>
            </a:prstGeom>
            <a:noFill/>
            <a:ln w="0">
              <a:solidFill>
                <a:srgbClr val="000000"/>
              </a:solidFill>
              <a:miter lim="800000"/>
              <a:headEnd/>
              <a:tailEnd/>
            </a:ln>
          </p:spPr>
          <p:txBody>
            <a:bodyPr/>
            <a:lstStyle/>
            <a:p>
              <a:endParaRPr lang="en-US"/>
            </a:p>
          </p:txBody>
        </p:sp>
        <p:sp>
          <p:nvSpPr>
            <p:cNvPr id="5608" name="Freeform 43"/>
            <p:cNvSpPr>
              <a:spLocks/>
            </p:cNvSpPr>
            <p:nvPr/>
          </p:nvSpPr>
          <p:spPr bwMode="auto">
            <a:xfrm>
              <a:off x="640" y="3440"/>
              <a:ext cx="41" cy="24"/>
            </a:xfrm>
            <a:custGeom>
              <a:avLst/>
              <a:gdLst>
                <a:gd name="T0" fmla="*/ 0 w 105"/>
                <a:gd name="T1" fmla="*/ 0 h 62"/>
                <a:gd name="T2" fmla="*/ 0 w 105"/>
                <a:gd name="T3" fmla="*/ 0 h 62"/>
                <a:gd name="T4" fmla="*/ 0 w 105"/>
                <a:gd name="T5" fmla="*/ 0 h 62"/>
                <a:gd name="T6" fmla="*/ 0 w 105"/>
                <a:gd name="T7" fmla="*/ 0 h 62"/>
                <a:gd name="T8" fmla="*/ 0 w 105"/>
                <a:gd name="T9" fmla="*/ 0 h 62"/>
                <a:gd name="T10" fmla="*/ 0 w 105"/>
                <a:gd name="T11" fmla="*/ 0 h 62"/>
                <a:gd name="T12" fmla="*/ 0 w 105"/>
                <a:gd name="T13" fmla="*/ 0 h 62"/>
                <a:gd name="T14" fmla="*/ 0 w 105"/>
                <a:gd name="T15" fmla="*/ 0 h 62"/>
                <a:gd name="T16" fmla="*/ 0 w 105"/>
                <a:gd name="T17" fmla="*/ 0 h 62"/>
                <a:gd name="T18" fmla="*/ 0 w 105"/>
                <a:gd name="T19" fmla="*/ 0 h 62"/>
                <a:gd name="T20" fmla="*/ 0 w 105"/>
                <a:gd name="T21" fmla="*/ 0 h 62"/>
                <a:gd name="T22" fmla="*/ 0 w 105"/>
                <a:gd name="T23" fmla="*/ 0 h 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5"/>
                <a:gd name="T37" fmla="*/ 0 h 62"/>
                <a:gd name="T38" fmla="*/ 105 w 105"/>
                <a:gd name="T39" fmla="*/ 62 h 6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5" h="62">
                  <a:moveTo>
                    <a:pt x="87" y="0"/>
                  </a:moveTo>
                  <a:lnTo>
                    <a:pt x="105" y="0"/>
                  </a:lnTo>
                  <a:lnTo>
                    <a:pt x="105" y="62"/>
                  </a:lnTo>
                  <a:lnTo>
                    <a:pt x="92" y="62"/>
                  </a:lnTo>
                  <a:lnTo>
                    <a:pt x="32" y="62"/>
                  </a:lnTo>
                  <a:lnTo>
                    <a:pt x="0" y="62"/>
                  </a:lnTo>
                  <a:lnTo>
                    <a:pt x="0" y="0"/>
                  </a:lnTo>
                  <a:lnTo>
                    <a:pt x="29" y="0"/>
                  </a:lnTo>
                  <a:lnTo>
                    <a:pt x="39" y="0"/>
                  </a:lnTo>
                  <a:lnTo>
                    <a:pt x="51" y="0"/>
                  </a:lnTo>
                  <a:lnTo>
                    <a:pt x="68" y="0"/>
                  </a:lnTo>
                  <a:lnTo>
                    <a:pt x="87" y="0"/>
                  </a:lnTo>
                  <a:close/>
                </a:path>
              </a:pathLst>
            </a:custGeom>
            <a:solidFill>
              <a:srgbClr val="000000"/>
            </a:solidFill>
            <a:ln w="9525">
              <a:noFill/>
              <a:round/>
              <a:headEnd/>
              <a:tailEnd/>
            </a:ln>
          </p:spPr>
          <p:txBody>
            <a:bodyPr/>
            <a:lstStyle/>
            <a:p>
              <a:endParaRPr lang="en-GB"/>
            </a:p>
          </p:txBody>
        </p:sp>
        <p:sp>
          <p:nvSpPr>
            <p:cNvPr id="5609" name="Freeform 44"/>
            <p:cNvSpPr>
              <a:spLocks/>
            </p:cNvSpPr>
            <p:nvPr/>
          </p:nvSpPr>
          <p:spPr bwMode="auto">
            <a:xfrm>
              <a:off x="640" y="3440"/>
              <a:ext cx="41" cy="24"/>
            </a:xfrm>
            <a:custGeom>
              <a:avLst/>
              <a:gdLst>
                <a:gd name="T0" fmla="*/ 0 w 105"/>
                <a:gd name="T1" fmla="*/ 0 h 62"/>
                <a:gd name="T2" fmla="*/ 0 w 105"/>
                <a:gd name="T3" fmla="*/ 0 h 62"/>
                <a:gd name="T4" fmla="*/ 0 w 105"/>
                <a:gd name="T5" fmla="*/ 0 h 62"/>
                <a:gd name="T6" fmla="*/ 0 w 105"/>
                <a:gd name="T7" fmla="*/ 0 h 62"/>
                <a:gd name="T8" fmla="*/ 0 w 105"/>
                <a:gd name="T9" fmla="*/ 0 h 62"/>
                <a:gd name="T10" fmla="*/ 0 w 105"/>
                <a:gd name="T11" fmla="*/ 0 h 62"/>
                <a:gd name="T12" fmla="*/ 0 w 105"/>
                <a:gd name="T13" fmla="*/ 0 h 62"/>
                <a:gd name="T14" fmla="*/ 0 w 105"/>
                <a:gd name="T15" fmla="*/ 0 h 62"/>
                <a:gd name="T16" fmla="*/ 0 w 105"/>
                <a:gd name="T17" fmla="*/ 0 h 62"/>
                <a:gd name="T18" fmla="*/ 0 w 105"/>
                <a:gd name="T19" fmla="*/ 0 h 62"/>
                <a:gd name="T20" fmla="*/ 0 w 105"/>
                <a:gd name="T21" fmla="*/ 0 h 62"/>
                <a:gd name="T22" fmla="*/ 0 w 105"/>
                <a:gd name="T23" fmla="*/ 0 h 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5"/>
                <a:gd name="T37" fmla="*/ 0 h 62"/>
                <a:gd name="T38" fmla="*/ 105 w 105"/>
                <a:gd name="T39" fmla="*/ 62 h 6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5" h="62">
                  <a:moveTo>
                    <a:pt x="87" y="0"/>
                  </a:moveTo>
                  <a:lnTo>
                    <a:pt x="105" y="0"/>
                  </a:lnTo>
                  <a:lnTo>
                    <a:pt x="105" y="62"/>
                  </a:lnTo>
                  <a:lnTo>
                    <a:pt x="92" y="62"/>
                  </a:lnTo>
                  <a:lnTo>
                    <a:pt x="32" y="62"/>
                  </a:lnTo>
                  <a:lnTo>
                    <a:pt x="0" y="62"/>
                  </a:lnTo>
                  <a:lnTo>
                    <a:pt x="0" y="0"/>
                  </a:lnTo>
                  <a:lnTo>
                    <a:pt x="29" y="0"/>
                  </a:lnTo>
                  <a:lnTo>
                    <a:pt x="39" y="0"/>
                  </a:lnTo>
                  <a:lnTo>
                    <a:pt x="51" y="0"/>
                  </a:lnTo>
                  <a:lnTo>
                    <a:pt x="68" y="0"/>
                  </a:lnTo>
                  <a:lnTo>
                    <a:pt x="87" y="0"/>
                  </a:lnTo>
                </a:path>
              </a:pathLst>
            </a:custGeom>
            <a:noFill/>
            <a:ln w="0">
              <a:solidFill>
                <a:srgbClr val="000000"/>
              </a:solidFill>
              <a:prstDash val="solid"/>
              <a:round/>
              <a:headEnd/>
              <a:tailEnd/>
            </a:ln>
          </p:spPr>
          <p:txBody>
            <a:bodyPr/>
            <a:lstStyle/>
            <a:p>
              <a:endParaRPr lang="en-GB"/>
            </a:p>
          </p:txBody>
        </p:sp>
        <p:sp>
          <p:nvSpPr>
            <p:cNvPr id="5610" name="Freeform 45"/>
            <p:cNvSpPr>
              <a:spLocks/>
            </p:cNvSpPr>
            <p:nvPr/>
          </p:nvSpPr>
          <p:spPr bwMode="auto">
            <a:xfrm>
              <a:off x="640" y="3398"/>
              <a:ext cx="41" cy="40"/>
            </a:xfrm>
            <a:custGeom>
              <a:avLst/>
              <a:gdLst>
                <a:gd name="T0" fmla="*/ 0 w 105"/>
                <a:gd name="T1" fmla="*/ 0 h 102"/>
                <a:gd name="T2" fmla="*/ 0 w 105"/>
                <a:gd name="T3" fmla="*/ 0 h 102"/>
                <a:gd name="T4" fmla="*/ 0 w 105"/>
                <a:gd name="T5" fmla="*/ 0 h 102"/>
                <a:gd name="T6" fmla="*/ 0 w 105"/>
                <a:gd name="T7" fmla="*/ 0 h 102"/>
                <a:gd name="T8" fmla="*/ 0 w 105"/>
                <a:gd name="T9" fmla="*/ 0 h 102"/>
                <a:gd name="T10" fmla="*/ 0 w 105"/>
                <a:gd name="T11" fmla="*/ 0 h 102"/>
                <a:gd name="T12" fmla="*/ 0 w 105"/>
                <a:gd name="T13" fmla="*/ 0 h 102"/>
                <a:gd name="T14" fmla="*/ 0 w 105"/>
                <a:gd name="T15" fmla="*/ 0 h 102"/>
                <a:gd name="T16" fmla="*/ 0 w 105"/>
                <a:gd name="T17" fmla="*/ 0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5"/>
                <a:gd name="T28" fmla="*/ 0 h 102"/>
                <a:gd name="T29" fmla="*/ 105 w 105"/>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5" h="102">
                  <a:moveTo>
                    <a:pt x="105" y="102"/>
                  </a:moveTo>
                  <a:lnTo>
                    <a:pt x="105" y="0"/>
                  </a:lnTo>
                  <a:lnTo>
                    <a:pt x="77" y="0"/>
                  </a:lnTo>
                  <a:lnTo>
                    <a:pt x="39" y="0"/>
                  </a:lnTo>
                  <a:lnTo>
                    <a:pt x="0" y="0"/>
                  </a:lnTo>
                  <a:lnTo>
                    <a:pt x="0" y="102"/>
                  </a:lnTo>
                  <a:lnTo>
                    <a:pt x="29" y="102"/>
                  </a:lnTo>
                  <a:lnTo>
                    <a:pt x="87" y="102"/>
                  </a:lnTo>
                  <a:lnTo>
                    <a:pt x="105" y="102"/>
                  </a:lnTo>
                  <a:close/>
                </a:path>
              </a:pathLst>
            </a:custGeom>
            <a:solidFill>
              <a:srgbClr val="BFBFBF"/>
            </a:solidFill>
            <a:ln w="9525">
              <a:noFill/>
              <a:round/>
              <a:headEnd/>
              <a:tailEnd/>
            </a:ln>
          </p:spPr>
          <p:txBody>
            <a:bodyPr/>
            <a:lstStyle/>
            <a:p>
              <a:endParaRPr lang="en-GB"/>
            </a:p>
          </p:txBody>
        </p:sp>
        <p:sp>
          <p:nvSpPr>
            <p:cNvPr id="5611" name="Freeform 46"/>
            <p:cNvSpPr>
              <a:spLocks/>
            </p:cNvSpPr>
            <p:nvPr/>
          </p:nvSpPr>
          <p:spPr bwMode="auto">
            <a:xfrm>
              <a:off x="640" y="3398"/>
              <a:ext cx="41" cy="40"/>
            </a:xfrm>
            <a:custGeom>
              <a:avLst/>
              <a:gdLst>
                <a:gd name="T0" fmla="*/ 0 w 105"/>
                <a:gd name="T1" fmla="*/ 0 h 102"/>
                <a:gd name="T2" fmla="*/ 0 w 105"/>
                <a:gd name="T3" fmla="*/ 0 h 102"/>
                <a:gd name="T4" fmla="*/ 0 w 105"/>
                <a:gd name="T5" fmla="*/ 0 h 102"/>
                <a:gd name="T6" fmla="*/ 0 w 105"/>
                <a:gd name="T7" fmla="*/ 0 h 102"/>
                <a:gd name="T8" fmla="*/ 0 w 105"/>
                <a:gd name="T9" fmla="*/ 0 h 102"/>
                <a:gd name="T10" fmla="*/ 0 w 105"/>
                <a:gd name="T11" fmla="*/ 0 h 102"/>
                <a:gd name="T12" fmla="*/ 0 w 105"/>
                <a:gd name="T13" fmla="*/ 0 h 102"/>
                <a:gd name="T14" fmla="*/ 0 w 105"/>
                <a:gd name="T15" fmla="*/ 0 h 102"/>
                <a:gd name="T16" fmla="*/ 0 w 105"/>
                <a:gd name="T17" fmla="*/ 0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5"/>
                <a:gd name="T28" fmla="*/ 0 h 102"/>
                <a:gd name="T29" fmla="*/ 105 w 105"/>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5" h="102">
                  <a:moveTo>
                    <a:pt x="105" y="102"/>
                  </a:moveTo>
                  <a:lnTo>
                    <a:pt x="105" y="0"/>
                  </a:lnTo>
                  <a:lnTo>
                    <a:pt x="77" y="0"/>
                  </a:lnTo>
                  <a:lnTo>
                    <a:pt x="39" y="0"/>
                  </a:lnTo>
                  <a:lnTo>
                    <a:pt x="0" y="0"/>
                  </a:lnTo>
                  <a:lnTo>
                    <a:pt x="0" y="102"/>
                  </a:lnTo>
                  <a:lnTo>
                    <a:pt x="29" y="102"/>
                  </a:lnTo>
                  <a:lnTo>
                    <a:pt x="87" y="102"/>
                  </a:lnTo>
                  <a:lnTo>
                    <a:pt x="105" y="102"/>
                  </a:lnTo>
                </a:path>
              </a:pathLst>
            </a:custGeom>
            <a:noFill/>
            <a:ln w="0">
              <a:solidFill>
                <a:srgbClr val="000000"/>
              </a:solidFill>
              <a:prstDash val="solid"/>
              <a:round/>
              <a:headEnd/>
              <a:tailEnd/>
            </a:ln>
          </p:spPr>
          <p:txBody>
            <a:bodyPr/>
            <a:lstStyle/>
            <a:p>
              <a:endParaRPr lang="en-GB"/>
            </a:p>
          </p:txBody>
        </p:sp>
        <p:sp>
          <p:nvSpPr>
            <p:cNvPr id="5612" name="Freeform 47"/>
            <p:cNvSpPr>
              <a:spLocks/>
            </p:cNvSpPr>
            <p:nvPr/>
          </p:nvSpPr>
          <p:spPr bwMode="auto">
            <a:xfrm>
              <a:off x="542" y="3440"/>
              <a:ext cx="40" cy="24"/>
            </a:xfrm>
            <a:custGeom>
              <a:avLst/>
              <a:gdLst>
                <a:gd name="T0" fmla="*/ 0 w 104"/>
                <a:gd name="T1" fmla="*/ 0 h 62"/>
                <a:gd name="T2" fmla="*/ 0 w 104"/>
                <a:gd name="T3" fmla="*/ 0 h 62"/>
                <a:gd name="T4" fmla="*/ 0 w 104"/>
                <a:gd name="T5" fmla="*/ 0 h 62"/>
                <a:gd name="T6" fmla="*/ 0 w 104"/>
                <a:gd name="T7" fmla="*/ 0 h 62"/>
                <a:gd name="T8" fmla="*/ 0 w 104"/>
                <a:gd name="T9" fmla="*/ 0 h 62"/>
                <a:gd name="T10" fmla="*/ 0 w 104"/>
                <a:gd name="T11" fmla="*/ 0 h 62"/>
                <a:gd name="T12" fmla="*/ 0 w 104"/>
                <a:gd name="T13" fmla="*/ 0 h 62"/>
                <a:gd name="T14" fmla="*/ 0 w 104"/>
                <a:gd name="T15" fmla="*/ 0 h 62"/>
                <a:gd name="T16" fmla="*/ 0 w 104"/>
                <a:gd name="T17" fmla="*/ 0 h 62"/>
                <a:gd name="T18" fmla="*/ 0 w 104"/>
                <a:gd name="T19" fmla="*/ 0 h 62"/>
                <a:gd name="T20" fmla="*/ 0 w 104"/>
                <a:gd name="T21" fmla="*/ 0 h 62"/>
                <a:gd name="T22" fmla="*/ 0 w 104"/>
                <a:gd name="T23" fmla="*/ 0 h 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4"/>
                <a:gd name="T37" fmla="*/ 0 h 62"/>
                <a:gd name="T38" fmla="*/ 104 w 104"/>
                <a:gd name="T39" fmla="*/ 62 h 6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4" h="62">
                  <a:moveTo>
                    <a:pt x="86" y="0"/>
                  </a:moveTo>
                  <a:lnTo>
                    <a:pt x="104" y="0"/>
                  </a:lnTo>
                  <a:lnTo>
                    <a:pt x="104" y="62"/>
                  </a:lnTo>
                  <a:lnTo>
                    <a:pt x="90" y="62"/>
                  </a:lnTo>
                  <a:lnTo>
                    <a:pt x="31" y="62"/>
                  </a:lnTo>
                  <a:lnTo>
                    <a:pt x="0" y="62"/>
                  </a:lnTo>
                  <a:lnTo>
                    <a:pt x="0" y="0"/>
                  </a:lnTo>
                  <a:lnTo>
                    <a:pt x="27" y="0"/>
                  </a:lnTo>
                  <a:lnTo>
                    <a:pt x="37" y="0"/>
                  </a:lnTo>
                  <a:lnTo>
                    <a:pt x="51" y="0"/>
                  </a:lnTo>
                  <a:lnTo>
                    <a:pt x="66" y="0"/>
                  </a:lnTo>
                  <a:lnTo>
                    <a:pt x="86" y="0"/>
                  </a:lnTo>
                  <a:close/>
                </a:path>
              </a:pathLst>
            </a:custGeom>
            <a:solidFill>
              <a:srgbClr val="000000"/>
            </a:solidFill>
            <a:ln w="9525">
              <a:noFill/>
              <a:round/>
              <a:headEnd/>
              <a:tailEnd/>
            </a:ln>
          </p:spPr>
          <p:txBody>
            <a:bodyPr/>
            <a:lstStyle/>
            <a:p>
              <a:endParaRPr lang="en-GB"/>
            </a:p>
          </p:txBody>
        </p:sp>
        <p:sp>
          <p:nvSpPr>
            <p:cNvPr id="5613" name="Freeform 48"/>
            <p:cNvSpPr>
              <a:spLocks/>
            </p:cNvSpPr>
            <p:nvPr/>
          </p:nvSpPr>
          <p:spPr bwMode="auto">
            <a:xfrm>
              <a:off x="542" y="3440"/>
              <a:ext cx="40" cy="24"/>
            </a:xfrm>
            <a:custGeom>
              <a:avLst/>
              <a:gdLst>
                <a:gd name="T0" fmla="*/ 0 w 104"/>
                <a:gd name="T1" fmla="*/ 0 h 62"/>
                <a:gd name="T2" fmla="*/ 0 w 104"/>
                <a:gd name="T3" fmla="*/ 0 h 62"/>
                <a:gd name="T4" fmla="*/ 0 w 104"/>
                <a:gd name="T5" fmla="*/ 0 h 62"/>
                <a:gd name="T6" fmla="*/ 0 w 104"/>
                <a:gd name="T7" fmla="*/ 0 h 62"/>
                <a:gd name="T8" fmla="*/ 0 w 104"/>
                <a:gd name="T9" fmla="*/ 0 h 62"/>
                <a:gd name="T10" fmla="*/ 0 w 104"/>
                <a:gd name="T11" fmla="*/ 0 h 62"/>
                <a:gd name="T12" fmla="*/ 0 w 104"/>
                <a:gd name="T13" fmla="*/ 0 h 62"/>
                <a:gd name="T14" fmla="*/ 0 w 104"/>
                <a:gd name="T15" fmla="*/ 0 h 62"/>
                <a:gd name="T16" fmla="*/ 0 w 104"/>
                <a:gd name="T17" fmla="*/ 0 h 62"/>
                <a:gd name="T18" fmla="*/ 0 w 104"/>
                <a:gd name="T19" fmla="*/ 0 h 62"/>
                <a:gd name="T20" fmla="*/ 0 w 104"/>
                <a:gd name="T21" fmla="*/ 0 h 62"/>
                <a:gd name="T22" fmla="*/ 0 w 104"/>
                <a:gd name="T23" fmla="*/ 0 h 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4"/>
                <a:gd name="T37" fmla="*/ 0 h 62"/>
                <a:gd name="T38" fmla="*/ 104 w 104"/>
                <a:gd name="T39" fmla="*/ 62 h 6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4" h="62">
                  <a:moveTo>
                    <a:pt x="86" y="0"/>
                  </a:moveTo>
                  <a:lnTo>
                    <a:pt x="104" y="0"/>
                  </a:lnTo>
                  <a:lnTo>
                    <a:pt x="104" y="62"/>
                  </a:lnTo>
                  <a:lnTo>
                    <a:pt x="90" y="62"/>
                  </a:lnTo>
                  <a:lnTo>
                    <a:pt x="31" y="62"/>
                  </a:lnTo>
                  <a:lnTo>
                    <a:pt x="0" y="62"/>
                  </a:lnTo>
                  <a:lnTo>
                    <a:pt x="0" y="0"/>
                  </a:lnTo>
                  <a:lnTo>
                    <a:pt x="27" y="0"/>
                  </a:lnTo>
                  <a:lnTo>
                    <a:pt x="37" y="0"/>
                  </a:lnTo>
                  <a:lnTo>
                    <a:pt x="51" y="0"/>
                  </a:lnTo>
                  <a:lnTo>
                    <a:pt x="66" y="0"/>
                  </a:lnTo>
                  <a:lnTo>
                    <a:pt x="86" y="0"/>
                  </a:lnTo>
                </a:path>
              </a:pathLst>
            </a:custGeom>
            <a:noFill/>
            <a:ln w="0">
              <a:solidFill>
                <a:srgbClr val="000000"/>
              </a:solidFill>
              <a:prstDash val="solid"/>
              <a:round/>
              <a:headEnd/>
              <a:tailEnd/>
            </a:ln>
          </p:spPr>
          <p:txBody>
            <a:bodyPr/>
            <a:lstStyle/>
            <a:p>
              <a:endParaRPr lang="en-GB"/>
            </a:p>
          </p:txBody>
        </p:sp>
        <p:sp>
          <p:nvSpPr>
            <p:cNvPr id="5614" name="Freeform 49"/>
            <p:cNvSpPr>
              <a:spLocks/>
            </p:cNvSpPr>
            <p:nvPr/>
          </p:nvSpPr>
          <p:spPr bwMode="auto">
            <a:xfrm>
              <a:off x="542" y="3398"/>
              <a:ext cx="40" cy="40"/>
            </a:xfrm>
            <a:custGeom>
              <a:avLst/>
              <a:gdLst>
                <a:gd name="T0" fmla="*/ 0 w 104"/>
                <a:gd name="T1" fmla="*/ 0 h 102"/>
                <a:gd name="T2" fmla="*/ 0 w 104"/>
                <a:gd name="T3" fmla="*/ 0 h 102"/>
                <a:gd name="T4" fmla="*/ 0 w 104"/>
                <a:gd name="T5" fmla="*/ 0 h 102"/>
                <a:gd name="T6" fmla="*/ 0 w 104"/>
                <a:gd name="T7" fmla="*/ 0 h 102"/>
                <a:gd name="T8" fmla="*/ 0 w 104"/>
                <a:gd name="T9" fmla="*/ 0 h 102"/>
                <a:gd name="T10" fmla="*/ 0 w 104"/>
                <a:gd name="T11" fmla="*/ 0 h 102"/>
                <a:gd name="T12" fmla="*/ 0 w 104"/>
                <a:gd name="T13" fmla="*/ 0 h 102"/>
                <a:gd name="T14" fmla="*/ 0 w 104"/>
                <a:gd name="T15" fmla="*/ 0 h 102"/>
                <a:gd name="T16" fmla="*/ 0 w 104"/>
                <a:gd name="T17" fmla="*/ 0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4"/>
                <a:gd name="T28" fmla="*/ 0 h 102"/>
                <a:gd name="T29" fmla="*/ 104 w 104"/>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4" h="102">
                  <a:moveTo>
                    <a:pt x="104" y="102"/>
                  </a:moveTo>
                  <a:lnTo>
                    <a:pt x="104" y="0"/>
                  </a:lnTo>
                  <a:lnTo>
                    <a:pt x="75" y="0"/>
                  </a:lnTo>
                  <a:lnTo>
                    <a:pt x="39" y="0"/>
                  </a:lnTo>
                  <a:lnTo>
                    <a:pt x="0" y="0"/>
                  </a:lnTo>
                  <a:lnTo>
                    <a:pt x="0" y="102"/>
                  </a:lnTo>
                  <a:lnTo>
                    <a:pt x="27" y="102"/>
                  </a:lnTo>
                  <a:lnTo>
                    <a:pt x="86" y="102"/>
                  </a:lnTo>
                  <a:lnTo>
                    <a:pt x="104" y="102"/>
                  </a:lnTo>
                  <a:close/>
                </a:path>
              </a:pathLst>
            </a:custGeom>
            <a:solidFill>
              <a:srgbClr val="BFBFBF"/>
            </a:solidFill>
            <a:ln w="9525">
              <a:noFill/>
              <a:round/>
              <a:headEnd/>
              <a:tailEnd/>
            </a:ln>
          </p:spPr>
          <p:txBody>
            <a:bodyPr/>
            <a:lstStyle/>
            <a:p>
              <a:endParaRPr lang="en-GB"/>
            </a:p>
          </p:txBody>
        </p:sp>
        <p:sp>
          <p:nvSpPr>
            <p:cNvPr id="5615" name="Freeform 50"/>
            <p:cNvSpPr>
              <a:spLocks/>
            </p:cNvSpPr>
            <p:nvPr/>
          </p:nvSpPr>
          <p:spPr bwMode="auto">
            <a:xfrm>
              <a:off x="542" y="3398"/>
              <a:ext cx="40" cy="40"/>
            </a:xfrm>
            <a:custGeom>
              <a:avLst/>
              <a:gdLst>
                <a:gd name="T0" fmla="*/ 0 w 104"/>
                <a:gd name="T1" fmla="*/ 0 h 102"/>
                <a:gd name="T2" fmla="*/ 0 w 104"/>
                <a:gd name="T3" fmla="*/ 0 h 102"/>
                <a:gd name="T4" fmla="*/ 0 w 104"/>
                <a:gd name="T5" fmla="*/ 0 h 102"/>
                <a:gd name="T6" fmla="*/ 0 w 104"/>
                <a:gd name="T7" fmla="*/ 0 h 102"/>
                <a:gd name="T8" fmla="*/ 0 w 104"/>
                <a:gd name="T9" fmla="*/ 0 h 102"/>
                <a:gd name="T10" fmla="*/ 0 w 104"/>
                <a:gd name="T11" fmla="*/ 0 h 102"/>
                <a:gd name="T12" fmla="*/ 0 w 104"/>
                <a:gd name="T13" fmla="*/ 0 h 102"/>
                <a:gd name="T14" fmla="*/ 0 w 104"/>
                <a:gd name="T15" fmla="*/ 0 h 102"/>
                <a:gd name="T16" fmla="*/ 0 w 104"/>
                <a:gd name="T17" fmla="*/ 0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4"/>
                <a:gd name="T28" fmla="*/ 0 h 102"/>
                <a:gd name="T29" fmla="*/ 104 w 104"/>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4" h="102">
                  <a:moveTo>
                    <a:pt x="104" y="102"/>
                  </a:moveTo>
                  <a:lnTo>
                    <a:pt x="104" y="0"/>
                  </a:lnTo>
                  <a:lnTo>
                    <a:pt x="75" y="0"/>
                  </a:lnTo>
                  <a:lnTo>
                    <a:pt x="39" y="0"/>
                  </a:lnTo>
                  <a:lnTo>
                    <a:pt x="0" y="0"/>
                  </a:lnTo>
                  <a:lnTo>
                    <a:pt x="0" y="102"/>
                  </a:lnTo>
                  <a:lnTo>
                    <a:pt x="27" y="102"/>
                  </a:lnTo>
                  <a:lnTo>
                    <a:pt x="86" y="102"/>
                  </a:lnTo>
                  <a:lnTo>
                    <a:pt x="104" y="102"/>
                  </a:lnTo>
                </a:path>
              </a:pathLst>
            </a:custGeom>
            <a:noFill/>
            <a:ln w="0">
              <a:solidFill>
                <a:srgbClr val="000000"/>
              </a:solidFill>
              <a:prstDash val="solid"/>
              <a:round/>
              <a:headEnd/>
              <a:tailEnd/>
            </a:ln>
          </p:spPr>
          <p:txBody>
            <a:bodyPr/>
            <a:lstStyle/>
            <a:p>
              <a:endParaRPr lang="en-GB"/>
            </a:p>
          </p:txBody>
        </p:sp>
        <p:sp>
          <p:nvSpPr>
            <p:cNvPr id="5616" name="Freeform 51"/>
            <p:cNvSpPr>
              <a:spLocks/>
            </p:cNvSpPr>
            <p:nvPr/>
          </p:nvSpPr>
          <p:spPr bwMode="auto">
            <a:xfrm>
              <a:off x="641" y="3506"/>
              <a:ext cx="77" cy="83"/>
            </a:xfrm>
            <a:custGeom>
              <a:avLst/>
              <a:gdLst>
                <a:gd name="T0" fmla="*/ 0 w 197"/>
                <a:gd name="T1" fmla="*/ 0 h 214"/>
                <a:gd name="T2" fmla="*/ 0 w 197"/>
                <a:gd name="T3" fmla="*/ 0 h 214"/>
                <a:gd name="T4" fmla="*/ 0 w 197"/>
                <a:gd name="T5" fmla="*/ 0 h 214"/>
                <a:gd name="T6" fmla="*/ 0 w 197"/>
                <a:gd name="T7" fmla="*/ 0 h 214"/>
                <a:gd name="T8" fmla="*/ 0 w 197"/>
                <a:gd name="T9" fmla="*/ 0 h 214"/>
                <a:gd name="T10" fmla="*/ 0 w 197"/>
                <a:gd name="T11" fmla="*/ 0 h 214"/>
                <a:gd name="T12" fmla="*/ 0 w 197"/>
                <a:gd name="T13" fmla="*/ 0 h 214"/>
                <a:gd name="T14" fmla="*/ 0 w 197"/>
                <a:gd name="T15" fmla="*/ 0 h 214"/>
                <a:gd name="T16" fmla="*/ 0 w 197"/>
                <a:gd name="T17" fmla="*/ 0 h 2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7"/>
                <a:gd name="T28" fmla="*/ 0 h 214"/>
                <a:gd name="T29" fmla="*/ 197 w 197"/>
                <a:gd name="T30" fmla="*/ 214 h 2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7" h="214">
                  <a:moveTo>
                    <a:pt x="197" y="214"/>
                  </a:moveTo>
                  <a:lnTo>
                    <a:pt x="197" y="109"/>
                  </a:lnTo>
                  <a:lnTo>
                    <a:pt x="197" y="45"/>
                  </a:lnTo>
                  <a:lnTo>
                    <a:pt x="197" y="0"/>
                  </a:lnTo>
                  <a:lnTo>
                    <a:pt x="0" y="0"/>
                  </a:lnTo>
                  <a:lnTo>
                    <a:pt x="0" y="53"/>
                  </a:lnTo>
                  <a:lnTo>
                    <a:pt x="0" y="106"/>
                  </a:lnTo>
                  <a:lnTo>
                    <a:pt x="0" y="214"/>
                  </a:lnTo>
                  <a:lnTo>
                    <a:pt x="197" y="214"/>
                  </a:lnTo>
                  <a:close/>
                </a:path>
              </a:pathLst>
            </a:custGeom>
            <a:solidFill>
              <a:srgbClr val="000000"/>
            </a:solidFill>
            <a:ln w="9525">
              <a:noFill/>
              <a:round/>
              <a:headEnd/>
              <a:tailEnd/>
            </a:ln>
          </p:spPr>
          <p:txBody>
            <a:bodyPr/>
            <a:lstStyle/>
            <a:p>
              <a:endParaRPr lang="en-GB"/>
            </a:p>
          </p:txBody>
        </p:sp>
        <p:sp>
          <p:nvSpPr>
            <p:cNvPr id="5617" name="Freeform 52"/>
            <p:cNvSpPr>
              <a:spLocks/>
            </p:cNvSpPr>
            <p:nvPr/>
          </p:nvSpPr>
          <p:spPr bwMode="auto">
            <a:xfrm>
              <a:off x="641" y="3506"/>
              <a:ext cx="77" cy="83"/>
            </a:xfrm>
            <a:custGeom>
              <a:avLst/>
              <a:gdLst>
                <a:gd name="T0" fmla="*/ 0 w 197"/>
                <a:gd name="T1" fmla="*/ 0 h 214"/>
                <a:gd name="T2" fmla="*/ 0 w 197"/>
                <a:gd name="T3" fmla="*/ 0 h 214"/>
                <a:gd name="T4" fmla="*/ 0 w 197"/>
                <a:gd name="T5" fmla="*/ 0 h 214"/>
                <a:gd name="T6" fmla="*/ 0 w 197"/>
                <a:gd name="T7" fmla="*/ 0 h 214"/>
                <a:gd name="T8" fmla="*/ 0 w 197"/>
                <a:gd name="T9" fmla="*/ 0 h 214"/>
                <a:gd name="T10" fmla="*/ 0 w 197"/>
                <a:gd name="T11" fmla="*/ 0 h 214"/>
                <a:gd name="T12" fmla="*/ 0 w 197"/>
                <a:gd name="T13" fmla="*/ 0 h 214"/>
                <a:gd name="T14" fmla="*/ 0 w 197"/>
                <a:gd name="T15" fmla="*/ 0 h 214"/>
                <a:gd name="T16" fmla="*/ 0 w 197"/>
                <a:gd name="T17" fmla="*/ 0 h 2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7"/>
                <a:gd name="T28" fmla="*/ 0 h 214"/>
                <a:gd name="T29" fmla="*/ 197 w 197"/>
                <a:gd name="T30" fmla="*/ 214 h 2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7" h="214">
                  <a:moveTo>
                    <a:pt x="197" y="214"/>
                  </a:moveTo>
                  <a:lnTo>
                    <a:pt x="197" y="109"/>
                  </a:lnTo>
                  <a:lnTo>
                    <a:pt x="197" y="45"/>
                  </a:lnTo>
                  <a:lnTo>
                    <a:pt x="197" y="0"/>
                  </a:lnTo>
                  <a:lnTo>
                    <a:pt x="0" y="0"/>
                  </a:lnTo>
                  <a:lnTo>
                    <a:pt x="0" y="53"/>
                  </a:lnTo>
                  <a:lnTo>
                    <a:pt x="0" y="106"/>
                  </a:lnTo>
                  <a:lnTo>
                    <a:pt x="0" y="214"/>
                  </a:lnTo>
                  <a:lnTo>
                    <a:pt x="197" y="214"/>
                  </a:lnTo>
                </a:path>
              </a:pathLst>
            </a:custGeom>
            <a:noFill/>
            <a:ln w="0">
              <a:solidFill>
                <a:srgbClr val="000000"/>
              </a:solidFill>
              <a:prstDash val="solid"/>
              <a:round/>
              <a:headEnd/>
              <a:tailEnd/>
            </a:ln>
          </p:spPr>
          <p:txBody>
            <a:bodyPr/>
            <a:lstStyle/>
            <a:p>
              <a:endParaRPr lang="en-GB"/>
            </a:p>
          </p:txBody>
        </p:sp>
        <p:sp>
          <p:nvSpPr>
            <p:cNvPr id="5618" name="Freeform 53"/>
            <p:cNvSpPr>
              <a:spLocks/>
            </p:cNvSpPr>
            <p:nvPr/>
          </p:nvSpPr>
          <p:spPr bwMode="auto">
            <a:xfrm>
              <a:off x="375" y="3323"/>
              <a:ext cx="23" cy="16"/>
            </a:xfrm>
            <a:custGeom>
              <a:avLst/>
              <a:gdLst>
                <a:gd name="T0" fmla="*/ 0 w 60"/>
                <a:gd name="T1" fmla="*/ 0 h 42"/>
                <a:gd name="T2" fmla="*/ 0 w 60"/>
                <a:gd name="T3" fmla="*/ 0 h 42"/>
                <a:gd name="T4" fmla="*/ 0 w 60"/>
                <a:gd name="T5" fmla="*/ 0 h 42"/>
                <a:gd name="T6" fmla="*/ 0 w 60"/>
                <a:gd name="T7" fmla="*/ 0 h 42"/>
                <a:gd name="T8" fmla="*/ 0 w 60"/>
                <a:gd name="T9" fmla="*/ 0 h 42"/>
                <a:gd name="T10" fmla="*/ 0 w 60"/>
                <a:gd name="T11" fmla="*/ 0 h 42"/>
                <a:gd name="T12" fmla="*/ 0 w 60"/>
                <a:gd name="T13" fmla="*/ 0 h 42"/>
                <a:gd name="T14" fmla="*/ 0 60000 65536"/>
                <a:gd name="T15" fmla="*/ 0 60000 65536"/>
                <a:gd name="T16" fmla="*/ 0 60000 65536"/>
                <a:gd name="T17" fmla="*/ 0 60000 65536"/>
                <a:gd name="T18" fmla="*/ 0 60000 65536"/>
                <a:gd name="T19" fmla="*/ 0 60000 65536"/>
                <a:gd name="T20" fmla="*/ 0 60000 65536"/>
                <a:gd name="T21" fmla="*/ 0 w 60"/>
                <a:gd name="T22" fmla="*/ 0 h 42"/>
                <a:gd name="T23" fmla="*/ 60 w 60"/>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42">
                  <a:moveTo>
                    <a:pt x="0" y="42"/>
                  </a:moveTo>
                  <a:lnTo>
                    <a:pt x="60" y="42"/>
                  </a:lnTo>
                  <a:lnTo>
                    <a:pt x="55" y="28"/>
                  </a:lnTo>
                  <a:lnTo>
                    <a:pt x="48" y="18"/>
                  </a:lnTo>
                  <a:lnTo>
                    <a:pt x="39" y="7"/>
                  </a:lnTo>
                  <a:lnTo>
                    <a:pt x="28" y="0"/>
                  </a:lnTo>
                  <a:lnTo>
                    <a:pt x="0" y="42"/>
                  </a:lnTo>
                  <a:close/>
                </a:path>
              </a:pathLst>
            </a:custGeom>
            <a:solidFill>
              <a:srgbClr val="BFBFBF"/>
            </a:solidFill>
            <a:ln w="9525">
              <a:noFill/>
              <a:round/>
              <a:headEnd/>
              <a:tailEnd/>
            </a:ln>
          </p:spPr>
          <p:txBody>
            <a:bodyPr/>
            <a:lstStyle/>
            <a:p>
              <a:endParaRPr lang="en-GB"/>
            </a:p>
          </p:txBody>
        </p:sp>
        <p:sp>
          <p:nvSpPr>
            <p:cNvPr id="5619" name="Freeform 54"/>
            <p:cNvSpPr>
              <a:spLocks/>
            </p:cNvSpPr>
            <p:nvPr/>
          </p:nvSpPr>
          <p:spPr bwMode="auto">
            <a:xfrm>
              <a:off x="335" y="3322"/>
              <a:ext cx="24" cy="17"/>
            </a:xfrm>
            <a:custGeom>
              <a:avLst/>
              <a:gdLst>
                <a:gd name="T0" fmla="*/ 0 w 61"/>
                <a:gd name="T1" fmla="*/ 0 h 44"/>
                <a:gd name="T2" fmla="*/ 0 w 61"/>
                <a:gd name="T3" fmla="*/ 0 h 44"/>
                <a:gd name="T4" fmla="*/ 0 w 61"/>
                <a:gd name="T5" fmla="*/ 0 h 44"/>
                <a:gd name="T6" fmla="*/ 0 w 61"/>
                <a:gd name="T7" fmla="*/ 0 h 44"/>
                <a:gd name="T8" fmla="*/ 0 w 61"/>
                <a:gd name="T9" fmla="*/ 0 h 44"/>
                <a:gd name="T10" fmla="*/ 0 w 61"/>
                <a:gd name="T11" fmla="*/ 0 h 44"/>
                <a:gd name="T12" fmla="*/ 0 w 61"/>
                <a:gd name="T13" fmla="*/ 0 h 44"/>
                <a:gd name="T14" fmla="*/ 0 60000 65536"/>
                <a:gd name="T15" fmla="*/ 0 60000 65536"/>
                <a:gd name="T16" fmla="*/ 0 60000 65536"/>
                <a:gd name="T17" fmla="*/ 0 60000 65536"/>
                <a:gd name="T18" fmla="*/ 0 60000 65536"/>
                <a:gd name="T19" fmla="*/ 0 60000 65536"/>
                <a:gd name="T20" fmla="*/ 0 60000 65536"/>
                <a:gd name="T21" fmla="*/ 0 w 61"/>
                <a:gd name="T22" fmla="*/ 0 h 44"/>
                <a:gd name="T23" fmla="*/ 61 w 61"/>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44">
                  <a:moveTo>
                    <a:pt x="61" y="43"/>
                  </a:moveTo>
                  <a:lnTo>
                    <a:pt x="0" y="44"/>
                  </a:lnTo>
                  <a:lnTo>
                    <a:pt x="5" y="30"/>
                  </a:lnTo>
                  <a:lnTo>
                    <a:pt x="11" y="18"/>
                  </a:lnTo>
                  <a:lnTo>
                    <a:pt x="20" y="8"/>
                  </a:lnTo>
                  <a:lnTo>
                    <a:pt x="29" y="0"/>
                  </a:lnTo>
                  <a:lnTo>
                    <a:pt x="61" y="43"/>
                  </a:lnTo>
                  <a:close/>
                </a:path>
              </a:pathLst>
            </a:custGeom>
            <a:solidFill>
              <a:srgbClr val="000000"/>
            </a:solidFill>
            <a:ln w="9525">
              <a:noFill/>
              <a:round/>
              <a:headEnd/>
              <a:tailEnd/>
            </a:ln>
          </p:spPr>
          <p:txBody>
            <a:bodyPr/>
            <a:lstStyle/>
            <a:p>
              <a:endParaRPr lang="en-GB"/>
            </a:p>
          </p:txBody>
        </p:sp>
        <p:sp>
          <p:nvSpPr>
            <p:cNvPr id="5620" name="Freeform 55"/>
            <p:cNvSpPr>
              <a:spLocks/>
            </p:cNvSpPr>
            <p:nvPr/>
          </p:nvSpPr>
          <p:spPr bwMode="auto">
            <a:xfrm>
              <a:off x="353" y="3317"/>
              <a:ext cx="24" cy="21"/>
            </a:xfrm>
            <a:custGeom>
              <a:avLst/>
              <a:gdLst>
                <a:gd name="T0" fmla="*/ 0 w 60"/>
                <a:gd name="T1" fmla="*/ 0 h 53"/>
                <a:gd name="T2" fmla="*/ 0 w 60"/>
                <a:gd name="T3" fmla="*/ 0 h 53"/>
                <a:gd name="T4" fmla="*/ 0 w 60"/>
                <a:gd name="T5" fmla="*/ 0 h 53"/>
                <a:gd name="T6" fmla="*/ 0 w 60"/>
                <a:gd name="T7" fmla="*/ 0 h 53"/>
                <a:gd name="T8" fmla="*/ 0 w 60"/>
                <a:gd name="T9" fmla="*/ 0 h 53"/>
                <a:gd name="T10" fmla="*/ 0 w 60"/>
                <a:gd name="T11" fmla="*/ 0 h 53"/>
                <a:gd name="T12" fmla="*/ 0 w 60"/>
                <a:gd name="T13" fmla="*/ 0 h 53"/>
                <a:gd name="T14" fmla="*/ 0 w 60"/>
                <a:gd name="T15" fmla="*/ 0 h 53"/>
                <a:gd name="T16" fmla="*/ 0 w 60"/>
                <a:gd name="T17" fmla="*/ 0 h 53"/>
                <a:gd name="T18" fmla="*/ 0 w 60"/>
                <a:gd name="T19" fmla="*/ 0 h 53"/>
                <a:gd name="T20" fmla="*/ 0 w 60"/>
                <a:gd name="T21" fmla="*/ 0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0"/>
                <a:gd name="T34" fmla="*/ 0 h 53"/>
                <a:gd name="T35" fmla="*/ 60 w 60"/>
                <a:gd name="T36" fmla="*/ 53 h 5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0" h="53">
                  <a:moveTo>
                    <a:pt x="32" y="53"/>
                  </a:moveTo>
                  <a:lnTo>
                    <a:pt x="60" y="7"/>
                  </a:lnTo>
                  <a:lnTo>
                    <a:pt x="56" y="4"/>
                  </a:lnTo>
                  <a:lnTo>
                    <a:pt x="48" y="1"/>
                  </a:lnTo>
                  <a:lnTo>
                    <a:pt x="41" y="0"/>
                  </a:lnTo>
                  <a:lnTo>
                    <a:pt x="33" y="0"/>
                  </a:lnTo>
                  <a:lnTo>
                    <a:pt x="24" y="0"/>
                  </a:lnTo>
                  <a:lnTo>
                    <a:pt x="15" y="1"/>
                  </a:lnTo>
                  <a:lnTo>
                    <a:pt x="8" y="3"/>
                  </a:lnTo>
                  <a:lnTo>
                    <a:pt x="0" y="6"/>
                  </a:lnTo>
                  <a:lnTo>
                    <a:pt x="32" y="53"/>
                  </a:lnTo>
                  <a:close/>
                </a:path>
              </a:pathLst>
            </a:custGeom>
            <a:solidFill>
              <a:srgbClr val="BFBFBF"/>
            </a:solidFill>
            <a:ln w="9525">
              <a:noFill/>
              <a:round/>
              <a:headEnd/>
              <a:tailEnd/>
            </a:ln>
          </p:spPr>
          <p:txBody>
            <a:bodyPr/>
            <a:lstStyle/>
            <a:p>
              <a:endParaRPr lang="en-GB"/>
            </a:p>
          </p:txBody>
        </p:sp>
        <p:sp>
          <p:nvSpPr>
            <p:cNvPr id="5621" name="Freeform 56"/>
            <p:cNvSpPr>
              <a:spLocks/>
            </p:cNvSpPr>
            <p:nvPr/>
          </p:nvSpPr>
          <p:spPr bwMode="auto">
            <a:xfrm>
              <a:off x="296" y="3442"/>
              <a:ext cx="40" cy="24"/>
            </a:xfrm>
            <a:custGeom>
              <a:avLst/>
              <a:gdLst>
                <a:gd name="T0" fmla="*/ 0 w 105"/>
                <a:gd name="T1" fmla="*/ 0 h 61"/>
                <a:gd name="T2" fmla="*/ 0 w 105"/>
                <a:gd name="T3" fmla="*/ 0 h 61"/>
                <a:gd name="T4" fmla="*/ 0 w 105"/>
                <a:gd name="T5" fmla="*/ 0 h 61"/>
                <a:gd name="T6" fmla="*/ 0 w 105"/>
                <a:gd name="T7" fmla="*/ 0 h 61"/>
                <a:gd name="T8" fmla="*/ 0 w 105"/>
                <a:gd name="T9" fmla="*/ 0 h 61"/>
                <a:gd name="T10" fmla="*/ 0 w 105"/>
                <a:gd name="T11" fmla="*/ 0 h 61"/>
                <a:gd name="T12" fmla="*/ 0 w 105"/>
                <a:gd name="T13" fmla="*/ 0 h 61"/>
                <a:gd name="T14" fmla="*/ 0 w 105"/>
                <a:gd name="T15" fmla="*/ 0 h 61"/>
                <a:gd name="T16" fmla="*/ 0 w 105"/>
                <a:gd name="T17" fmla="*/ 0 h 61"/>
                <a:gd name="T18" fmla="*/ 0 w 105"/>
                <a:gd name="T19" fmla="*/ 0 h 61"/>
                <a:gd name="T20" fmla="*/ 0 w 105"/>
                <a:gd name="T21" fmla="*/ 0 h 61"/>
                <a:gd name="T22" fmla="*/ 0 w 105"/>
                <a:gd name="T23" fmla="*/ 0 h 6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5"/>
                <a:gd name="T37" fmla="*/ 0 h 61"/>
                <a:gd name="T38" fmla="*/ 105 w 105"/>
                <a:gd name="T39" fmla="*/ 61 h 6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5" h="61">
                  <a:moveTo>
                    <a:pt x="86" y="0"/>
                  </a:moveTo>
                  <a:lnTo>
                    <a:pt x="105" y="0"/>
                  </a:lnTo>
                  <a:lnTo>
                    <a:pt x="105" y="61"/>
                  </a:lnTo>
                  <a:lnTo>
                    <a:pt x="92" y="61"/>
                  </a:lnTo>
                  <a:lnTo>
                    <a:pt x="32" y="61"/>
                  </a:lnTo>
                  <a:lnTo>
                    <a:pt x="0" y="61"/>
                  </a:lnTo>
                  <a:lnTo>
                    <a:pt x="0" y="0"/>
                  </a:lnTo>
                  <a:lnTo>
                    <a:pt x="27" y="0"/>
                  </a:lnTo>
                  <a:lnTo>
                    <a:pt x="38" y="0"/>
                  </a:lnTo>
                  <a:lnTo>
                    <a:pt x="51" y="0"/>
                  </a:lnTo>
                  <a:lnTo>
                    <a:pt x="66" y="0"/>
                  </a:lnTo>
                  <a:lnTo>
                    <a:pt x="86" y="0"/>
                  </a:lnTo>
                  <a:close/>
                </a:path>
              </a:pathLst>
            </a:custGeom>
            <a:solidFill>
              <a:srgbClr val="000000"/>
            </a:solidFill>
            <a:ln w="9525">
              <a:noFill/>
              <a:round/>
              <a:headEnd/>
              <a:tailEnd/>
            </a:ln>
          </p:spPr>
          <p:txBody>
            <a:bodyPr/>
            <a:lstStyle/>
            <a:p>
              <a:endParaRPr lang="en-GB"/>
            </a:p>
          </p:txBody>
        </p:sp>
        <p:sp>
          <p:nvSpPr>
            <p:cNvPr id="5622" name="Freeform 57"/>
            <p:cNvSpPr>
              <a:spLocks/>
            </p:cNvSpPr>
            <p:nvPr/>
          </p:nvSpPr>
          <p:spPr bwMode="auto">
            <a:xfrm>
              <a:off x="296" y="3442"/>
              <a:ext cx="40" cy="24"/>
            </a:xfrm>
            <a:custGeom>
              <a:avLst/>
              <a:gdLst>
                <a:gd name="T0" fmla="*/ 0 w 105"/>
                <a:gd name="T1" fmla="*/ 0 h 61"/>
                <a:gd name="T2" fmla="*/ 0 w 105"/>
                <a:gd name="T3" fmla="*/ 0 h 61"/>
                <a:gd name="T4" fmla="*/ 0 w 105"/>
                <a:gd name="T5" fmla="*/ 0 h 61"/>
                <a:gd name="T6" fmla="*/ 0 w 105"/>
                <a:gd name="T7" fmla="*/ 0 h 61"/>
                <a:gd name="T8" fmla="*/ 0 w 105"/>
                <a:gd name="T9" fmla="*/ 0 h 61"/>
                <a:gd name="T10" fmla="*/ 0 w 105"/>
                <a:gd name="T11" fmla="*/ 0 h 61"/>
                <a:gd name="T12" fmla="*/ 0 w 105"/>
                <a:gd name="T13" fmla="*/ 0 h 61"/>
                <a:gd name="T14" fmla="*/ 0 w 105"/>
                <a:gd name="T15" fmla="*/ 0 h 61"/>
                <a:gd name="T16" fmla="*/ 0 w 105"/>
                <a:gd name="T17" fmla="*/ 0 h 61"/>
                <a:gd name="T18" fmla="*/ 0 w 105"/>
                <a:gd name="T19" fmla="*/ 0 h 61"/>
                <a:gd name="T20" fmla="*/ 0 w 105"/>
                <a:gd name="T21" fmla="*/ 0 h 61"/>
                <a:gd name="T22" fmla="*/ 0 w 105"/>
                <a:gd name="T23" fmla="*/ 0 h 6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5"/>
                <a:gd name="T37" fmla="*/ 0 h 61"/>
                <a:gd name="T38" fmla="*/ 105 w 105"/>
                <a:gd name="T39" fmla="*/ 61 h 6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5" h="61">
                  <a:moveTo>
                    <a:pt x="86" y="0"/>
                  </a:moveTo>
                  <a:lnTo>
                    <a:pt x="105" y="0"/>
                  </a:lnTo>
                  <a:lnTo>
                    <a:pt x="105" y="61"/>
                  </a:lnTo>
                  <a:lnTo>
                    <a:pt x="92" y="61"/>
                  </a:lnTo>
                  <a:lnTo>
                    <a:pt x="32" y="61"/>
                  </a:lnTo>
                  <a:lnTo>
                    <a:pt x="0" y="61"/>
                  </a:lnTo>
                  <a:lnTo>
                    <a:pt x="0" y="0"/>
                  </a:lnTo>
                  <a:lnTo>
                    <a:pt x="27" y="0"/>
                  </a:lnTo>
                  <a:lnTo>
                    <a:pt x="38" y="0"/>
                  </a:lnTo>
                  <a:lnTo>
                    <a:pt x="51" y="0"/>
                  </a:lnTo>
                  <a:lnTo>
                    <a:pt x="66" y="0"/>
                  </a:lnTo>
                  <a:lnTo>
                    <a:pt x="86" y="0"/>
                  </a:lnTo>
                </a:path>
              </a:pathLst>
            </a:custGeom>
            <a:noFill/>
            <a:ln w="0">
              <a:solidFill>
                <a:srgbClr val="000000"/>
              </a:solidFill>
              <a:prstDash val="solid"/>
              <a:round/>
              <a:headEnd/>
              <a:tailEnd/>
            </a:ln>
          </p:spPr>
          <p:txBody>
            <a:bodyPr/>
            <a:lstStyle/>
            <a:p>
              <a:endParaRPr lang="en-GB"/>
            </a:p>
          </p:txBody>
        </p:sp>
        <p:sp>
          <p:nvSpPr>
            <p:cNvPr id="5623" name="Freeform 58"/>
            <p:cNvSpPr>
              <a:spLocks/>
            </p:cNvSpPr>
            <p:nvPr/>
          </p:nvSpPr>
          <p:spPr bwMode="auto">
            <a:xfrm>
              <a:off x="296" y="3398"/>
              <a:ext cx="40" cy="40"/>
            </a:xfrm>
            <a:custGeom>
              <a:avLst/>
              <a:gdLst>
                <a:gd name="T0" fmla="*/ 0 w 104"/>
                <a:gd name="T1" fmla="*/ 0 h 102"/>
                <a:gd name="T2" fmla="*/ 0 w 104"/>
                <a:gd name="T3" fmla="*/ 0 h 102"/>
                <a:gd name="T4" fmla="*/ 0 w 104"/>
                <a:gd name="T5" fmla="*/ 0 h 102"/>
                <a:gd name="T6" fmla="*/ 0 w 104"/>
                <a:gd name="T7" fmla="*/ 0 h 102"/>
                <a:gd name="T8" fmla="*/ 0 w 104"/>
                <a:gd name="T9" fmla="*/ 0 h 102"/>
                <a:gd name="T10" fmla="*/ 0 w 104"/>
                <a:gd name="T11" fmla="*/ 0 h 102"/>
                <a:gd name="T12" fmla="*/ 0 w 104"/>
                <a:gd name="T13" fmla="*/ 0 h 102"/>
                <a:gd name="T14" fmla="*/ 0 w 104"/>
                <a:gd name="T15" fmla="*/ 0 h 102"/>
                <a:gd name="T16" fmla="*/ 0 w 104"/>
                <a:gd name="T17" fmla="*/ 0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4"/>
                <a:gd name="T28" fmla="*/ 0 h 102"/>
                <a:gd name="T29" fmla="*/ 104 w 104"/>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4" h="102">
                  <a:moveTo>
                    <a:pt x="104" y="102"/>
                  </a:moveTo>
                  <a:lnTo>
                    <a:pt x="104" y="0"/>
                  </a:lnTo>
                  <a:lnTo>
                    <a:pt x="77" y="0"/>
                  </a:lnTo>
                  <a:lnTo>
                    <a:pt x="39" y="0"/>
                  </a:lnTo>
                  <a:lnTo>
                    <a:pt x="0" y="0"/>
                  </a:lnTo>
                  <a:lnTo>
                    <a:pt x="0" y="102"/>
                  </a:lnTo>
                  <a:lnTo>
                    <a:pt x="27" y="102"/>
                  </a:lnTo>
                  <a:lnTo>
                    <a:pt x="86" y="102"/>
                  </a:lnTo>
                  <a:lnTo>
                    <a:pt x="104" y="102"/>
                  </a:lnTo>
                  <a:close/>
                </a:path>
              </a:pathLst>
            </a:custGeom>
            <a:solidFill>
              <a:srgbClr val="BFBFBF"/>
            </a:solidFill>
            <a:ln w="9525">
              <a:noFill/>
              <a:round/>
              <a:headEnd/>
              <a:tailEnd/>
            </a:ln>
          </p:spPr>
          <p:txBody>
            <a:bodyPr/>
            <a:lstStyle/>
            <a:p>
              <a:endParaRPr lang="en-GB"/>
            </a:p>
          </p:txBody>
        </p:sp>
        <p:sp>
          <p:nvSpPr>
            <p:cNvPr id="5624" name="Freeform 59"/>
            <p:cNvSpPr>
              <a:spLocks/>
            </p:cNvSpPr>
            <p:nvPr/>
          </p:nvSpPr>
          <p:spPr bwMode="auto">
            <a:xfrm>
              <a:off x="396" y="3441"/>
              <a:ext cx="41" cy="24"/>
            </a:xfrm>
            <a:custGeom>
              <a:avLst/>
              <a:gdLst>
                <a:gd name="T0" fmla="*/ 0 w 106"/>
                <a:gd name="T1" fmla="*/ 0 h 62"/>
                <a:gd name="T2" fmla="*/ 0 w 106"/>
                <a:gd name="T3" fmla="*/ 0 h 62"/>
                <a:gd name="T4" fmla="*/ 0 w 106"/>
                <a:gd name="T5" fmla="*/ 0 h 62"/>
                <a:gd name="T6" fmla="*/ 0 w 106"/>
                <a:gd name="T7" fmla="*/ 0 h 62"/>
                <a:gd name="T8" fmla="*/ 0 w 106"/>
                <a:gd name="T9" fmla="*/ 0 h 62"/>
                <a:gd name="T10" fmla="*/ 0 w 106"/>
                <a:gd name="T11" fmla="*/ 0 h 62"/>
                <a:gd name="T12" fmla="*/ 0 w 106"/>
                <a:gd name="T13" fmla="*/ 0 h 62"/>
                <a:gd name="T14" fmla="*/ 0 w 106"/>
                <a:gd name="T15" fmla="*/ 0 h 62"/>
                <a:gd name="T16" fmla="*/ 0 w 106"/>
                <a:gd name="T17" fmla="*/ 0 h 62"/>
                <a:gd name="T18" fmla="*/ 0 w 106"/>
                <a:gd name="T19" fmla="*/ 0 h 62"/>
                <a:gd name="T20" fmla="*/ 0 w 106"/>
                <a:gd name="T21" fmla="*/ 0 h 62"/>
                <a:gd name="T22" fmla="*/ 0 w 106"/>
                <a:gd name="T23" fmla="*/ 0 h 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6"/>
                <a:gd name="T37" fmla="*/ 0 h 62"/>
                <a:gd name="T38" fmla="*/ 106 w 106"/>
                <a:gd name="T39" fmla="*/ 62 h 6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6" h="62">
                  <a:moveTo>
                    <a:pt x="86" y="0"/>
                  </a:moveTo>
                  <a:lnTo>
                    <a:pt x="106" y="0"/>
                  </a:lnTo>
                  <a:lnTo>
                    <a:pt x="106" y="62"/>
                  </a:lnTo>
                  <a:lnTo>
                    <a:pt x="92" y="62"/>
                  </a:lnTo>
                  <a:lnTo>
                    <a:pt x="32" y="62"/>
                  </a:lnTo>
                  <a:lnTo>
                    <a:pt x="0" y="62"/>
                  </a:lnTo>
                  <a:lnTo>
                    <a:pt x="0" y="0"/>
                  </a:lnTo>
                  <a:lnTo>
                    <a:pt x="29" y="0"/>
                  </a:lnTo>
                  <a:lnTo>
                    <a:pt x="39" y="0"/>
                  </a:lnTo>
                  <a:lnTo>
                    <a:pt x="51" y="0"/>
                  </a:lnTo>
                  <a:lnTo>
                    <a:pt x="66" y="0"/>
                  </a:lnTo>
                  <a:lnTo>
                    <a:pt x="86" y="0"/>
                  </a:lnTo>
                  <a:close/>
                </a:path>
              </a:pathLst>
            </a:custGeom>
            <a:solidFill>
              <a:srgbClr val="000000"/>
            </a:solidFill>
            <a:ln w="9525">
              <a:noFill/>
              <a:round/>
              <a:headEnd/>
              <a:tailEnd/>
            </a:ln>
          </p:spPr>
          <p:txBody>
            <a:bodyPr/>
            <a:lstStyle/>
            <a:p>
              <a:endParaRPr lang="en-GB"/>
            </a:p>
          </p:txBody>
        </p:sp>
        <p:sp>
          <p:nvSpPr>
            <p:cNvPr id="5625" name="Freeform 60"/>
            <p:cNvSpPr>
              <a:spLocks/>
            </p:cNvSpPr>
            <p:nvPr/>
          </p:nvSpPr>
          <p:spPr bwMode="auto">
            <a:xfrm>
              <a:off x="396" y="3441"/>
              <a:ext cx="41" cy="24"/>
            </a:xfrm>
            <a:custGeom>
              <a:avLst/>
              <a:gdLst>
                <a:gd name="T0" fmla="*/ 0 w 106"/>
                <a:gd name="T1" fmla="*/ 0 h 62"/>
                <a:gd name="T2" fmla="*/ 0 w 106"/>
                <a:gd name="T3" fmla="*/ 0 h 62"/>
                <a:gd name="T4" fmla="*/ 0 w 106"/>
                <a:gd name="T5" fmla="*/ 0 h 62"/>
                <a:gd name="T6" fmla="*/ 0 w 106"/>
                <a:gd name="T7" fmla="*/ 0 h 62"/>
                <a:gd name="T8" fmla="*/ 0 w 106"/>
                <a:gd name="T9" fmla="*/ 0 h 62"/>
                <a:gd name="T10" fmla="*/ 0 w 106"/>
                <a:gd name="T11" fmla="*/ 0 h 62"/>
                <a:gd name="T12" fmla="*/ 0 w 106"/>
                <a:gd name="T13" fmla="*/ 0 h 62"/>
                <a:gd name="T14" fmla="*/ 0 w 106"/>
                <a:gd name="T15" fmla="*/ 0 h 62"/>
                <a:gd name="T16" fmla="*/ 0 w 106"/>
                <a:gd name="T17" fmla="*/ 0 h 62"/>
                <a:gd name="T18" fmla="*/ 0 w 106"/>
                <a:gd name="T19" fmla="*/ 0 h 62"/>
                <a:gd name="T20" fmla="*/ 0 w 106"/>
                <a:gd name="T21" fmla="*/ 0 h 62"/>
                <a:gd name="T22" fmla="*/ 0 w 106"/>
                <a:gd name="T23" fmla="*/ 0 h 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6"/>
                <a:gd name="T37" fmla="*/ 0 h 62"/>
                <a:gd name="T38" fmla="*/ 106 w 106"/>
                <a:gd name="T39" fmla="*/ 62 h 6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6" h="62">
                  <a:moveTo>
                    <a:pt x="86" y="0"/>
                  </a:moveTo>
                  <a:lnTo>
                    <a:pt x="106" y="0"/>
                  </a:lnTo>
                  <a:lnTo>
                    <a:pt x="106" y="62"/>
                  </a:lnTo>
                  <a:lnTo>
                    <a:pt x="92" y="62"/>
                  </a:lnTo>
                  <a:lnTo>
                    <a:pt x="32" y="62"/>
                  </a:lnTo>
                  <a:lnTo>
                    <a:pt x="0" y="62"/>
                  </a:lnTo>
                  <a:lnTo>
                    <a:pt x="0" y="0"/>
                  </a:lnTo>
                  <a:lnTo>
                    <a:pt x="29" y="0"/>
                  </a:lnTo>
                  <a:lnTo>
                    <a:pt x="39" y="0"/>
                  </a:lnTo>
                  <a:lnTo>
                    <a:pt x="51" y="0"/>
                  </a:lnTo>
                  <a:lnTo>
                    <a:pt x="66" y="0"/>
                  </a:lnTo>
                  <a:lnTo>
                    <a:pt x="86" y="0"/>
                  </a:lnTo>
                </a:path>
              </a:pathLst>
            </a:custGeom>
            <a:noFill/>
            <a:ln w="0">
              <a:solidFill>
                <a:srgbClr val="000000"/>
              </a:solidFill>
              <a:prstDash val="solid"/>
              <a:round/>
              <a:headEnd/>
              <a:tailEnd/>
            </a:ln>
          </p:spPr>
          <p:txBody>
            <a:bodyPr/>
            <a:lstStyle/>
            <a:p>
              <a:endParaRPr lang="en-GB"/>
            </a:p>
          </p:txBody>
        </p:sp>
        <p:sp>
          <p:nvSpPr>
            <p:cNvPr id="5626" name="Freeform 61"/>
            <p:cNvSpPr>
              <a:spLocks/>
            </p:cNvSpPr>
            <p:nvPr/>
          </p:nvSpPr>
          <p:spPr bwMode="auto">
            <a:xfrm>
              <a:off x="396" y="3397"/>
              <a:ext cx="40" cy="41"/>
            </a:xfrm>
            <a:custGeom>
              <a:avLst/>
              <a:gdLst>
                <a:gd name="T0" fmla="*/ 0 w 104"/>
                <a:gd name="T1" fmla="*/ 0 h 104"/>
                <a:gd name="T2" fmla="*/ 0 w 104"/>
                <a:gd name="T3" fmla="*/ 0 h 104"/>
                <a:gd name="T4" fmla="*/ 0 w 104"/>
                <a:gd name="T5" fmla="*/ 0 h 104"/>
                <a:gd name="T6" fmla="*/ 0 w 104"/>
                <a:gd name="T7" fmla="*/ 0 h 104"/>
                <a:gd name="T8" fmla="*/ 0 w 104"/>
                <a:gd name="T9" fmla="*/ 0 h 104"/>
                <a:gd name="T10" fmla="*/ 0 w 104"/>
                <a:gd name="T11" fmla="*/ 0 h 104"/>
                <a:gd name="T12" fmla="*/ 0 w 104"/>
                <a:gd name="T13" fmla="*/ 0 h 104"/>
                <a:gd name="T14" fmla="*/ 0 w 104"/>
                <a:gd name="T15" fmla="*/ 0 h 104"/>
                <a:gd name="T16" fmla="*/ 0 w 104"/>
                <a:gd name="T17" fmla="*/ 0 h 1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4"/>
                <a:gd name="T28" fmla="*/ 0 h 104"/>
                <a:gd name="T29" fmla="*/ 104 w 104"/>
                <a:gd name="T30" fmla="*/ 104 h 10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4" h="104">
                  <a:moveTo>
                    <a:pt x="104" y="103"/>
                  </a:moveTo>
                  <a:lnTo>
                    <a:pt x="104" y="0"/>
                  </a:lnTo>
                  <a:lnTo>
                    <a:pt x="77" y="0"/>
                  </a:lnTo>
                  <a:lnTo>
                    <a:pt x="39" y="0"/>
                  </a:lnTo>
                  <a:lnTo>
                    <a:pt x="0" y="0"/>
                  </a:lnTo>
                  <a:lnTo>
                    <a:pt x="0" y="104"/>
                  </a:lnTo>
                  <a:lnTo>
                    <a:pt x="29" y="104"/>
                  </a:lnTo>
                  <a:lnTo>
                    <a:pt x="86" y="104"/>
                  </a:lnTo>
                  <a:lnTo>
                    <a:pt x="104" y="103"/>
                  </a:lnTo>
                  <a:close/>
                </a:path>
              </a:pathLst>
            </a:custGeom>
            <a:solidFill>
              <a:srgbClr val="BFBFBF"/>
            </a:solidFill>
            <a:ln w="9525">
              <a:noFill/>
              <a:round/>
              <a:headEnd/>
              <a:tailEnd/>
            </a:ln>
          </p:spPr>
          <p:txBody>
            <a:bodyPr/>
            <a:lstStyle/>
            <a:p>
              <a:endParaRPr lang="en-GB"/>
            </a:p>
          </p:txBody>
        </p:sp>
        <p:sp>
          <p:nvSpPr>
            <p:cNvPr id="5627" name="Freeform 62"/>
            <p:cNvSpPr>
              <a:spLocks/>
            </p:cNvSpPr>
            <p:nvPr/>
          </p:nvSpPr>
          <p:spPr bwMode="auto">
            <a:xfrm>
              <a:off x="304" y="3508"/>
              <a:ext cx="140" cy="83"/>
            </a:xfrm>
            <a:custGeom>
              <a:avLst/>
              <a:gdLst>
                <a:gd name="T0" fmla="*/ 0 w 364"/>
                <a:gd name="T1" fmla="*/ 0 h 214"/>
                <a:gd name="T2" fmla="*/ 0 w 364"/>
                <a:gd name="T3" fmla="*/ 0 h 214"/>
                <a:gd name="T4" fmla="*/ 0 w 364"/>
                <a:gd name="T5" fmla="*/ 0 h 214"/>
                <a:gd name="T6" fmla="*/ 0 w 364"/>
                <a:gd name="T7" fmla="*/ 0 h 214"/>
                <a:gd name="T8" fmla="*/ 0 w 364"/>
                <a:gd name="T9" fmla="*/ 0 h 214"/>
                <a:gd name="T10" fmla="*/ 0 w 364"/>
                <a:gd name="T11" fmla="*/ 0 h 214"/>
                <a:gd name="T12" fmla="*/ 0 w 364"/>
                <a:gd name="T13" fmla="*/ 0 h 214"/>
                <a:gd name="T14" fmla="*/ 0 w 364"/>
                <a:gd name="T15" fmla="*/ 0 h 214"/>
                <a:gd name="T16" fmla="*/ 0 w 364"/>
                <a:gd name="T17" fmla="*/ 0 h 214"/>
                <a:gd name="T18" fmla="*/ 0 w 364"/>
                <a:gd name="T19" fmla="*/ 0 h 214"/>
                <a:gd name="T20" fmla="*/ 0 w 364"/>
                <a:gd name="T21" fmla="*/ 0 h 2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4"/>
                <a:gd name="T34" fmla="*/ 0 h 214"/>
                <a:gd name="T35" fmla="*/ 364 w 364"/>
                <a:gd name="T36" fmla="*/ 214 h 2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4" h="214">
                  <a:moveTo>
                    <a:pt x="75" y="214"/>
                  </a:moveTo>
                  <a:lnTo>
                    <a:pt x="276" y="214"/>
                  </a:lnTo>
                  <a:lnTo>
                    <a:pt x="364" y="214"/>
                  </a:lnTo>
                  <a:lnTo>
                    <a:pt x="364" y="137"/>
                  </a:lnTo>
                  <a:lnTo>
                    <a:pt x="364" y="0"/>
                  </a:lnTo>
                  <a:lnTo>
                    <a:pt x="201" y="0"/>
                  </a:lnTo>
                  <a:lnTo>
                    <a:pt x="146" y="0"/>
                  </a:lnTo>
                  <a:lnTo>
                    <a:pt x="0" y="0"/>
                  </a:lnTo>
                  <a:lnTo>
                    <a:pt x="0" y="134"/>
                  </a:lnTo>
                  <a:lnTo>
                    <a:pt x="0" y="214"/>
                  </a:lnTo>
                  <a:lnTo>
                    <a:pt x="75" y="214"/>
                  </a:lnTo>
                  <a:close/>
                </a:path>
              </a:pathLst>
            </a:custGeom>
            <a:solidFill>
              <a:srgbClr val="BFBFBF"/>
            </a:solidFill>
            <a:ln w="9525">
              <a:noFill/>
              <a:round/>
              <a:headEnd/>
              <a:tailEnd/>
            </a:ln>
          </p:spPr>
          <p:txBody>
            <a:bodyPr/>
            <a:lstStyle/>
            <a:p>
              <a:endParaRPr lang="en-GB"/>
            </a:p>
          </p:txBody>
        </p:sp>
        <p:sp>
          <p:nvSpPr>
            <p:cNvPr id="5628" name="Freeform 63"/>
            <p:cNvSpPr>
              <a:spLocks/>
            </p:cNvSpPr>
            <p:nvPr/>
          </p:nvSpPr>
          <p:spPr bwMode="auto">
            <a:xfrm>
              <a:off x="304" y="3508"/>
              <a:ext cx="140" cy="83"/>
            </a:xfrm>
            <a:custGeom>
              <a:avLst/>
              <a:gdLst>
                <a:gd name="T0" fmla="*/ 0 w 364"/>
                <a:gd name="T1" fmla="*/ 0 h 214"/>
                <a:gd name="T2" fmla="*/ 0 w 364"/>
                <a:gd name="T3" fmla="*/ 0 h 214"/>
                <a:gd name="T4" fmla="*/ 0 w 364"/>
                <a:gd name="T5" fmla="*/ 0 h 214"/>
                <a:gd name="T6" fmla="*/ 0 w 364"/>
                <a:gd name="T7" fmla="*/ 0 h 214"/>
                <a:gd name="T8" fmla="*/ 0 w 364"/>
                <a:gd name="T9" fmla="*/ 0 h 214"/>
                <a:gd name="T10" fmla="*/ 0 w 364"/>
                <a:gd name="T11" fmla="*/ 0 h 214"/>
                <a:gd name="T12" fmla="*/ 0 w 364"/>
                <a:gd name="T13" fmla="*/ 0 h 214"/>
                <a:gd name="T14" fmla="*/ 0 w 364"/>
                <a:gd name="T15" fmla="*/ 0 h 214"/>
                <a:gd name="T16" fmla="*/ 0 w 364"/>
                <a:gd name="T17" fmla="*/ 0 h 214"/>
                <a:gd name="T18" fmla="*/ 0 w 364"/>
                <a:gd name="T19" fmla="*/ 0 h 214"/>
                <a:gd name="T20" fmla="*/ 0 w 364"/>
                <a:gd name="T21" fmla="*/ 0 h 2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4"/>
                <a:gd name="T34" fmla="*/ 0 h 214"/>
                <a:gd name="T35" fmla="*/ 364 w 364"/>
                <a:gd name="T36" fmla="*/ 214 h 2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4" h="214">
                  <a:moveTo>
                    <a:pt x="75" y="214"/>
                  </a:moveTo>
                  <a:lnTo>
                    <a:pt x="276" y="214"/>
                  </a:lnTo>
                  <a:lnTo>
                    <a:pt x="364" y="214"/>
                  </a:lnTo>
                  <a:lnTo>
                    <a:pt x="364" y="137"/>
                  </a:lnTo>
                  <a:lnTo>
                    <a:pt x="364" y="0"/>
                  </a:lnTo>
                  <a:lnTo>
                    <a:pt x="201" y="0"/>
                  </a:lnTo>
                  <a:lnTo>
                    <a:pt x="146" y="0"/>
                  </a:lnTo>
                  <a:lnTo>
                    <a:pt x="0" y="0"/>
                  </a:lnTo>
                  <a:lnTo>
                    <a:pt x="0" y="134"/>
                  </a:lnTo>
                  <a:lnTo>
                    <a:pt x="0" y="214"/>
                  </a:lnTo>
                  <a:lnTo>
                    <a:pt x="75" y="214"/>
                  </a:lnTo>
                </a:path>
              </a:pathLst>
            </a:custGeom>
            <a:noFill/>
            <a:ln w="0">
              <a:solidFill>
                <a:srgbClr val="000000"/>
              </a:solidFill>
              <a:prstDash val="solid"/>
              <a:round/>
              <a:headEnd/>
              <a:tailEnd/>
            </a:ln>
          </p:spPr>
          <p:txBody>
            <a:bodyPr/>
            <a:lstStyle/>
            <a:p>
              <a:endParaRPr lang="en-GB"/>
            </a:p>
          </p:txBody>
        </p:sp>
        <p:sp>
          <p:nvSpPr>
            <p:cNvPr id="5629" name="Freeform 64"/>
            <p:cNvSpPr>
              <a:spLocks/>
            </p:cNvSpPr>
            <p:nvPr/>
          </p:nvSpPr>
          <p:spPr bwMode="auto">
            <a:xfrm>
              <a:off x="655" y="3440"/>
              <a:ext cx="12" cy="3"/>
            </a:xfrm>
            <a:custGeom>
              <a:avLst/>
              <a:gdLst>
                <a:gd name="T0" fmla="*/ 0 w 29"/>
                <a:gd name="T1" fmla="*/ 0 h 8"/>
                <a:gd name="T2" fmla="*/ 0 w 29"/>
                <a:gd name="T3" fmla="*/ 0 h 8"/>
                <a:gd name="T4" fmla="*/ 0 w 29"/>
                <a:gd name="T5" fmla="*/ 0 h 8"/>
                <a:gd name="T6" fmla="*/ 0 w 29"/>
                <a:gd name="T7" fmla="*/ 0 h 8"/>
                <a:gd name="T8" fmla="*/ 0 w 29"/>
                <a:gd name="T9" fmla="*/ 0 h 8"/>
                <a:gd name="T10" fmla="*/ 0 w 29"/>
                <a:gd name="T11" fmla="*/ 0 h 8"/>
                <a:gd name="T12" fmla="*/ 0 w 29"/>
                <a:gd name="T13" fmla="*/ 0 h 8"/>
                <a:gd name="T14" fmla="*/ 0 60000 65536"/>
                <a:gd name="T15" fmla="*/ 0 60000 65536"/>
                <a:gd name="T16" fmla="*/ 0 60000 65536"/>
                <a:gd name="T17" fmla="*/ 0 60000 65536"/>
                <a:gd name="T18" fmla="*/ 0 60000 65536"/>
                <a:gd name="T19" fmla="*/ 0 60000 65536"/>
                <a:gd name="T20" fmla="*/ 0 60000 65536"/>
                <a:gd name="T21" fmla="*/ 0 w 29"/>
                <a:gd name="T22" fmla="*/ 0 h 8"/>
                <a:gd name="T23" fmla="*/ 29 w 29"/>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8">
                  <a:moveTo>
                    <a:pt x="29" y="0"/>
                  </a:moveTo>
                  <a:lnTo>
                    <a:pt x="12" y="0"/>
                  </a:lnTo>
                  <a:lnTo>
                    <a:pt x="0" y="0"/>
                  </a:lnTo>
                  <a:lnTo>
                    <a:pt x="5" y="6"/>
                  </a:lnTo>
                  <a:lnTo>
                    <a:pt x="15" y="8"/>
                  </a:lnTo>
                  <a:lnTo>
                    <a:pt x="24" y="6"/>
                  </a:lnTo>
                  <a:lnTo>
                    <a:pt x="29" y="0"/>
                  </a:lnTo>
                  <a:close/>
                </a:path>
              </a:pathLst>
            </a:custGeom>
            <a:solidFill>
              <a:srgbClr val="FFFFFF"/>
            </a:solidFill>
            <a:ln w="9525">
              <a:noFill/>
              <a:round/>
              <a:headEnd/>
              <a:tailEnd/>
            </a:ln>
          </p:spPr>
          <p:txBody>
            <a:bodyPr/>
            <a:lstStyle/>
            <a:p>
              <a:endParaRPr lang="en-GB"/>
            </a:p>
          </p:txBody>
        </p:sp>
        <p:sp>
          <p:nvSpPr>
            <p:cNvPr id="5630" name="Freeform 65"/>
            <p:cNvSpPr>
              <a:spLocks/>
            </p:cNvSpPr>
            <p:nvPr/>
          </p:nvSpPr>
          <p:spPr bwMode="auto">
            <a:xfrm>
              <a:off x="655" y="3440"/>
              <a:ext cx="12" cy="3"/>
            </a:xfrm>
            <a:custGeom>
              <a:avLst/>
              <a:gdLst>
                <a:gd name="T0" fmla="*/ 0 w 29"/>
                <a:gd name="T1" fmla="*/ 0 h 8"/>
                <a:gd name="T2" fmla="*/ 0 w 29"/>
                <a:gd name="T3" fmla="*/ 0 h 8"/>
                <a:gd name="T4" fmla="*/ 0 w 29"/>
                <a:gd name="T5" fmla="*/ 0 h 8"/>
                <a:gd name="T6" fmla="*/ 0 w 29"/>
                <a:gd name="T7" fmla="*/ 0 h 8"/>
                <a:gd name="T8" fmla="*/ 0 w 29"/>
                <a:gd name="T9" fmla="*/ 0 h 8"/>
                <a:gd name="T10" fmla="*/ 0 w 29"/>
                <a:gd name="T11" fmla="*/ 0 h 8"/>
                <a:gd name="T12" fmla="*/ 0 w 29"/>
                <a:gd name="T13" fmla="*/ 0 h 8"/>
                <a:gd name="T14" fmla="*/ 0 w 29"/>
                <a:gd name="T15" fmla="*/ 0 h 8"/>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8"/>
                <a:gd name="T26" fmla="*/ 29 w 29"/>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8">
                  <a:moveTo>
                    <a:pt x="29" y="0"/>
                  </a:moveTo>
                  <a:lnTo>
                    <a:pt x="12" y="0"/>
                  </a:lnTo>
                  <a:lnTo>
                    <a:pt x="0" y="0"/>
                  </a:lnTo>
                  <a:lnTo>
                    <a:pt x="5" y="6"/>
                  </a:lnTo>
                  <a:lnTo>
                    <a:pt x="15" y="8"/>
                  </a:lnTo>
                  <a:lnTo>
                    <a:pt x="24" y="6"/>
                  </a:lnTo>
                  <a:lnTo>
                    <a:pt x="29" y="0"/>
                  </a:lnTo>
                </a:path>
              </a:pathLst>
            </a:custGeom>
            <a:noFill/>
            <a:ln w="0">
              <a:solidFill>
                <a:srgbClr val="000000"/>
              </a:solidFill>
              <a:prstDash val="solid"/>
              <a:round/>
              <a:headEnd/>
              <a:tailEnd/>
            </a:ln>
          </p:spPr>
          <p:txBody>
            <a:bodyPr/>
            <a:lstStyle/>
            <a:p>
              <a:endParaRPr lang="en-GB"/>
            </a:p>
          </p:txBody>
        </p:sp>
        <p:sp>
          <p:nvSpPr>
            <p:cNvPr id="5631" name="Freeform 66"/>
            <p:cNvSpPr>
              <a:spLocks/>
            </p:cNvSpPr>
            <p:nvPr/>
          </p:nvSpPr>
          <p:spPr bwMode="auto">
            <a:xfrm>
              <a:off x="557" y="3440"/>
              <a:ext cx="11" cy="3"/>
            </a:xfrm>
            <a:custGeom>
              <a:avLst/>
              <a:gdLst>
                <a:gd name="T0" fmla="*/ 0 w 29"/>
                <a:gd name="T1" fmla="*/ 0 h 8"/>
                <a:gd name="T2" fmla="*/ 0 w 29"/>
                <a:gd name="T3" fmla="*/ 0 h 8"/>
                <a:gd name="T4" fmla="*/ 0 w 29"/>
                <a:gd name="T5" fmla="*/ 0 h 8"/>
                <a:gd name="T6" fmla="*/ 0 w 29"/>
                <a:gd name="T7" fmla="*/ 0 h 8"/>
                <a:gd name="T8" fmla="*/ 0 w 29"/>
                <a:gd name="T9" fmla="*/ 0 h 8"/>
                <a:gd name="T10" fmla="*/ 0 w 29"/>
                <a:gd name="T11" fmla="*/ 0 h 8"/>
                <a:gd name="T12" fmla="*/ 0 w 29"/>
                <a:gd name="T13" fmla="*/ 0 h 8"/>
                <a:gd name="T14" fmla="*/ 0 60000 65536"/>
                <a:gd name="T15" fmla="*/ 0 60000 65536"/>
                <a:gd name="T16" fmla="*/ 0 60000 65536"/>
                <a:gd name="T17" fmla="*/ 0 60000 65536"/>
                <a:gd name="T18" fmla="*/ 0 60000 65536"/>
                <a:gd name="T19" fmla="*/ 0 60000 65536"/>
                <a:gd name="T20" fmla="*/ 0 60000 65536"/>
                <a:gd name="T21" fmla="*/ 0 w 29"/>
                <a:gd name="T22" fmla="*/ 0 h 8"/>
                <a:gd name="T23" fmla="*/ 29 w 29"/>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8">
                  <a:moveTo>
                    <a:pt x="29" y="0"/>
                  </a:moveTo>
                  <a:lnTo>
                    <a:pt x="14" y="0"/>
                  </a:lnTo>
                  <a:lnTo>
                    <a:pt x="0" y="0"/>
                  </a:lnTo>
                  <a:lnTo>
                    <a:pt x="5" y="6"/>
                  </a:lnTo>
                  <a:lnTo>
                    <a:pt x="15" y="8"/>
                  </a:lnTo>
                  <a:lnTo>
                    <a:pt x="25" y="6"/>
                  </a:lnTo>
                  <a:lnTo>
                    <a:pt x="29" y="0"/>
                  </a:lnTo>
                  <a:close/>
                </a:path>
              </a:pathLst>
            </a:custGeom>
            <a:solidFill>
              <a:srgbClr val="FFFFFF"/>
            </a:solidFill>
            <a:ln w="9525">
              <a:noFill/>
              <a:round/>
              <a:headEnd/>
              <a:tailEnd/>
            </a:ln>
          </p:spPr>
          <p:txBody>
            <a:bodyPr/>
            <a:lstStyle/>
            <a:p>
              <a:endParaRPr lang="en-GB"/>
            </a:p>
          </p:txBody>
        </p:sp>
        <p:sp>
          <p:nvSpPr>
            <p:cNvPr id="5632" name="Freeform 67"/>
            <p:cNvSpPr>
              <a:spLocks/>
            </p:cNvSpPr>
            <p:nvPr/>
          </p:nvSpPr>
          <p:spPr bwMode="auto">
            <a:xfrm>
              <a:off x="557" y="3440"/>
              <a:ext cx="11" cy="3"/>
            </a:xfrm>
            <a:custGeom>
              <a:avLst/>
              <a:gdLst>
                <a:gd name="T0" fmla="*/ 0 w 29"/>
                <a:gd name="T1" fmla="*/ 0 h 8"/>
                <a:gd name="T2" fmla="*/ 0 w 29"/>
                <a:gd name="T3" fmla="*/ 0 h 8"/>
                <a:gd name="T4" fmla="*/ 0 w 29"/>
                <a:gd name="T5" fmla="*/ 0 h 8"/>
                <a:gd name="T6" fmla="*/ 0 w 29"/>
                <a:gd name="T7" fmla="*/ 0 h 8"/>
                <a:gd name="T8" fmla="*/ 0 w 29"/>
                <a:gd name="T9" fmla="*/ 0 h 8"/>
                <a:gd name="T10" fmla="*/ 0 w 29"/>
                <a:gd name="T11" fmla="*/ 0 h 8"/>
                <a:gd name="T12" fmla="*/ 0 w 29"/>
                <a:gd name="T13" fmla="*/ 0 h 8"/>
                <a:gd name="T14" fmla="*/ 0 w 29"/>
                <a:gd name="T15" fmla="*/ 0 h 8"/>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8"/>
                <a:gd name="T26" fmla="*/ 29 w 29"/>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8">
                  <a:moveTo>
                    <a:pt x="29" y="0"/>
                  </a:moveTo>
                  <a:lnTo>
                    <a:pt x="14" y="0"/>
                  </a:lnTo>
                  <a:lnTo>
                    <a:pt x="0" y="0"/>
                  </a:lnTo>
                  <a:lnTo>
                    <a:pt x="5" y="6"/>
                  </a:lnTo>
                  <a:lnTo>
                    <a:pt x="15" y="8"/>
                  </a:lnTo>
                  <a:lnTo>
                    <a:pt x="25" y="6"/>
                  </a:lnTo>
                  <a:lnTo>
                    <a:pt x="29" y="0"/>
                  </a:lnTo>
                </a:path>
              </a:pathLst>
            </a:custGeom>
            <a:noFill/>
            <a:ln w="0">
              <a:solidFill>
                <a:srgbClr val="000000"/>
              </a:solidFill>
              <a:prstDash val="solid"/>
              <a:round/>
              <a:headEnd/>
              <a:tailEnd/>
            </a:ln>
          </p:spPr>
          <p:txBody>
            <a:bodyPr/>
            <a:lstStyle/>
            <a:p>
              <a:endParaRPr lang="en-GB"/>
            </a:p>
          </p:txBody>
        </p:sp>
        <p:sp>
          <p:nvSpPr>
            <p:cNvPr id="5633" name="Freeform 68"/>
            <p:cNvSpPr>
              <a:spLocks/>
            </p:cNvSpPr>
            <p:nvPr/>
          </p:nvSpPr>
          <p:spPr bwMode="auto">
            <a:xfrm>
              <a:off x="311" y="3442"/>
              <a:ext cx="10" cy="4"/>
            </a:xfrm>
            <a:custGeom>
              <a:avLst/>
              <a:gdLst>
                <a:gd name="T0" fmla="*/ 0 w 28"/>
                <a:gd name="T1" fmla="*/ 0 h 9"/>
                <a:gd name="T2" fmla="*/ 0 w 28"/>
                <a:gd name="T3" fmla="*/ 0 h 9"/>
                <a:gd name="T4" fmla="*/ 0 w 28"/>
                <a:gd name="T5" fmla="*/ 0 h 9"/>
                <a:gd name="T6" fmla="*/ 0 w 28"/>
                <a:gd name="T7" fmla="*/ 0 h 9"/>
                <a:gd name="T8" fmla="*/ 0 w 28"/>
                <a:gd name="T9" fmla="*/ 0 h 9"/>
                <a:gd name="T10" fmla="*/ 0 w 28"/>
                <a:gd name="T11" fmla="*/ 0 h 9"/>
                <a:gd name="T12" fmla="*/ 0 w 28"/>
                <a:gd name="T13" fmla="*/ 0 h 9"/>
                <a:gd name="T14" fmla="*/ 0 60000 65536"/>
                <a:gd name="T15" fmla="*/ 0 60000 65536"/>
                <a:gd name="T16" fmla="*/ 0 60000 65536"/>
                <a:gd name="T17" fmla="*/ 0 60000 65536"/>
                <a:gd name="T18" fmla="*/ 0 60000 65536"/>
                <a:gd name="T19" fmla="*/ 0 60000 65536"/>
                <a:gd name="T20" fmla="*/ 0 60000 65536"/>
                <a:gd name="T21" fmla="*/ 0 w 28"/>
                <a:gd name="T22" fmla="*/ 0 h 9"/>
                <a:gd name="T23" fmla="*/ 28 w 28"/>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9">
                  <a:moveTo>
                    <a:pt x="28" y="0"/>
                  </a:moveTo>
                  <a:lnTo>
                    <a:pt x="13" y="0"/>
                  </a:lnTo>
                  <a:lnTo>
                    <a:pt x="0" y="0"/>
                  </a:lnTo>
                  <a:lnTo>
                    <a:pt x="4" y="6"/>
                  </a:lnTo>
                  <a:lnTo>
                    <a:pt x="15" y="9"/>
                  </a:lnTo>
                  <a:lnTo>
                    <a:pt x="24" y="6"/>
                  </a:lnTo>
                  <a:lnTo>
                    <a:pt x="28" y="0"/>
                  </a:lnTo>
                  <a:close/>
                </a:path>
              </a:pathLst>
            </a:custGeom>
            <a:solidFill>
              <a:srgbClr val="FFFFFF"/>
            </a:solidFill>
            <a:ln w="9525">
              <a:noFill/>
              <a:round/>
              <a:headEnd/>
              <a:tailEnd/>
            </a:ln>
          </p:spPr>
          <p:txBody>
            <a:bodyPr/>
            <a:lstStyle/>
            <a:p>
              <a:endParaRPr lang="en-GB"/>
            </a:p>
          </p:txBody>
        </p:sp>
        <p:sp>
          <p:nvSpPr>
            <p:cNvPr id="5634" name="Freeform 69"/>
            <p:cNvSpPr>
              <a:spLocks/>
            </p:cNvSpPr>
            <p:nvPr/>
          </p:nvSpPr>
          <p:spPr bwMode="auto">
            <a:xfrm>
              <a:off x="311" y="3442"/>
              <a:ext cx="10" cy="4"/>
            </a:xfrm>
            <a:custGeom>
              <a:avLst/>
              <a:gdLst>
                <a:gd name="T0" fmla="*/ 0 w 28"/>
                <a:gd name="T1" fmla="*/ 0 h 9"/>
                <a:gd name="T2" fmla="*/ 0 w 28"/>
                <a:gd name="T3" fmla="*/ 0 h 9"/>
                <a:gd name="T4" fmla="*/ 0 w 28"/>
                <a:gd name="T5" fmla="*/ 0 h 9"/>
                <a:gd name="T6" fmla="*/ 0 w 28"/>
                <a:gd name="T7" fmla="*/ 0 h 9"/>
                <a:gd name="T8" fmla="*/ 0 w 28"/>
                <a:gd name="T9" fmla="*/ 0 h 9"/>
                <a:gd name="T10" fmla="*/ 0 w 28"/>
                <a:gd name="T11" fmla="*/ 0 h 9"/>
                <a:gd name="T12" fmla="*/ 0 w 28"/>
                <a:gd name="T13" fmla="*/ 0 h 9"/>
                <a:gd name="T14" fmla="*/ 0 w 28"/>
                <a:gd name="T15" fmla="*/ 0 h 9"/>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9"/>
                <a:gd name="T26" fmla="*/ 28 w 28"/>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9">
                  <a:moveTo>
                    <a:pt x="28" y="0"/>
                  </a:moveTo>
                  <a:lnTo>
                    <a:pt x="13" y="0"/>
                  </a:lnTo>
                  <a:lnTo>
                    <a:pt x="0" y="0"/>
                  </a:lnTo>
                  <a:lnTo>
                    <a:pt x="4" y="6"/>
                  </a:lnTo>
                  <a:lnTo>
                    <a:pt x="15" y="9"/>
                  </a:lnTo>
                  <a:lnTo>
                    <a:pt x="24" y="6"/>
                  </a:lnTo>
                  <a:lnTo>
                    <a:pt x="28" y="0"/>
                  </a:lnTo>
                </a:path>
              </a:pathLst>
            </a:custGeom>
            <a:noFill/>
            <a:ln w="0">
              <a:solidFill>
                <a:srgbClr val="000000"/>
              </a:solidFill>
              <a:prstDash val="solid"/>
              <a:round/>
              <a:headEnd/>
              <a:tailEnd/>
            </a:ln>
          </p:spPr>
          <p:txBody>
            <a:bodyPr/>
            <a:lstStyle/>
            <a:p>
              <a:endParaRPr lang="en-GB"/>
            </a:p>
          </p:txBody>
        </p:sp>
        <p:sp>
          <p:nvSpPr>
            <p:cNvPr id="5635" name="Freeform 70"/>
            <p:cNvSpPr>
              <a:spLocks/>
            </p:cNvSpPr>
            <p:nvPr/>
          </p:nvSpPr>
          <p:spPr bwMode="auto">
            <a:xfrm>
              <a:off x="411" y="3441"/>
              <a:ext cx="11" cy="4"/>
            </a:xfrm>
            <a:custGeom>
              <a:avLst/>
              <a:gdLst>
                <a:gd name="T0" fmla="*/ 0 w 27"/>
                <a:gd name="T1" fmla="*/ 0 h 9"/>
                <a:gd name="T2" fmla="*/ 0 w 27"/>
                <a:gd name="T3" fmla="*/ 0 h 9"/>
                <a:gd name="T4" fmla="*/ 0 w 27"/>
                <a:gd name="T5" fmla="*/ 0 h 9"/>
                <a:gd name="T6" fmla="*/ 0 w 27"/>
                <a:gd name="T7" fmla="*/ 0 h 9"/>
                <a:gd name="T8" fmla="*/ 0 w 27"/>
                <a:gd name="T9" fmla="*/ 0 h 9"/>
                <a:gd name="T10" fmla="*/ 0 w 27"/>
                <a:gd name="T11" fmla="*/ 0 h 9"/>
                <a:gd name="T12" fmla="*/ 0 w 27"/>
                <a:gd name="T13" fmla="*/ 0 h 9"/>
                <a:gd name="T14" fmla="*/ 0 60000 65536"/>
                <a:gd name="T15" fmla="*/ 0 60000 65536"/>
                <a:gd name="T16" fmla="*/ 0 60000 65536"/>
                <a:gd name="T17" fmla="*/ 0 60000 65536"/>
                <a:gd name="T18" fmla="*/ 0 60000 65536"/>
                <a:gd name="T19" fmla="*/ 0 60000 65536"/>
                <a:gd name="T20" fmla="*/ 0 60000 65536"/>
                <a:gd name="T21" fmla="*/ 0 w 27"/>
                <a:gd name="T22" fmla="*/ 0 h 9"/>
                <a:gd name="T23" fmla="*/ 27 w 27"/>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9">
                  <a:moveTo>
                    <a:pt x="27" y="0"/>
                  </a:moveTo>
                  <a:lnTo>
                    <a:pt x="12" y="0"/>
                  </a:lnTo>
                  <a:lnTo>
                    <a:pt x="0" y="0"/>
                  </a:lnTo>
                  <a:lnTo>
                    <a:pt x="5" y="6"/>
                  </a:lnTo>
                  <a:lnTo>
                    <a:pt x="14" y="9"/>
                  </a:lnTo>
                  <a:lnTo>
                    <a:pt x="23" y="6"/>
                  </a:lnTo>
                  <a:lnTo>
                    <a:pt x="27" y="0"/>
                  </a:lnTo>
                  <a:close/>
                </a:path>
              </a:pathLst>
            </a:custGeom>
            <a:solidFill>
              <a:srgbClr val="FFFFFF"/>
            </a:solidFill>
            <a:ln w="9525">
              <a:noFill/>
              <a:round/>
              <a:headEnd/>
              <a:tailEnd/>
            </a:ln>
          </p:spPr>
          <p:txBody>
            <a:bodyPr/>
            <a:lstStyle/>
            <a:p>
              <a:endParaRPr lang="en-GB"/>
            </a:p>
          </p:txBody>
        </p:sp>
        <p:sp>
          <p:nvSpPr>
            <p:cNvPr id="5636" name="Freeform 71"/>
            <p:cNvSpPr>
              <a:spLocks/>
            </p:cNvSpPr>
            <p:nvPr/>
          </p:nvSpPr>
          <p:spPr bwMode="auto">
            <a:xfrm>
              <a:off x="411" y="3441"/>
              <a:ext cx="11" cy="4"/>
            </a:xfrm>
            <a:custGeom>
              <a:avLst/>
              <a:gdLst>
                <a:gd name="T0" fmla="*/ 0 w 27"/>
                <a:gd name="T1" fmla="*/ 0 h 9"/>
                <a:gd name="T2" fmla="*/ 0 w 27"/>
                <a:gd name="T3" fmla="*/ 0 h 9"/>
                <a:gd name="T4" fmla="*/ 0 w 27"/>
                <a:gd name="T5" fmla="*/ 0 h 9"/>
                <a:gd name="T6" fmla="*/ 0 w 27"/>
                <a:gd name="T7" fmla="*/ 0 h 9"/>
                <a:gd name="T8" fmla="*/ 0 w 27"/>
                <a:gd name="T9" fmla="*/ 0 h 9"/>
                <a:gd name="T10" fmla="*/ 0 w 27"/>
                <a:gd name="T11" fmla="*/ 0 h 9"/>
                <a:gd name="T12" fmla="*/ 0 w 27"/>
                <a:gd name="T13" fmla="*/ 0 h 9"/>
                <a:gd name="T14" fmla="*/ 0 w 27"/>
                <a:gd name="T15" fmla="*/ 0 h 9"/>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9"/>
                <a:gd name="T26" fmla="*/ 27 w 27"/>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9">
                  <a:moveTo>
                    <a:pt x="27" y="0"/>
                  </a:moveTo>
                  <a:lnTo>
                    <a:pt x="12" y="0"/>
                  </a:lnTo>
                  <a:lnTo>
                    <a:pt x="0" y="0"/>
                  </a:lnTo>
                  <a:lnTo>
                    <a:pt x="5" y="6"/>
                  </a:lnTo>
                  <a:lnTo>
                    <a:pt x="14" y="9"/>
                  </a:lnTo>
                  <a:lnTo>
                    <a:pt x="23" y="6"/>
                  </a:lnTo>
                  <a:lnTo>
                    <a:pt x="27" y="0"/>
                  </a:lnTo>
                </a:path>
              </a:pathLst>
            </a:custGeom>
            <a:noFill/>
            <a:ln w="0">
              <a:solidFill>
                <a:srgbClr val="000000"/>
              </a:solidFill>
              <a:prstDash val="solid"/>
              <a:round/>
              <a:headEnd/>
              <a:tailEnd/>
            </a:ln>
          </p:spPr>
          <p:txBody>
            <a:bodyPr/>
            <a:lstStyle/>
            <a:p>
              <a:endParaRPr lang="en-GB"/>
            </a:p>
          </p:txBody>
        </p:sp>
        <p:sp>
          <p:nvSpPr>
            <p:cNvPr id="5637" name="Freeform 72"/>
            <p:cNvSpPr>
              <a:spLocks/>
            </p:cNvSpPr>
            <p:nvPr/>
          </p:nvSpPr>
          <p:spPr bwMode="auto">
            <a:xfrm>
              <a:off x="670" y="3441"/>
              <a:ext cx="12" cy="24"/>
            </a:xfrm>
            <a:custGeom>
              <a:avLst/>
              <a:gdLst>
                <a:gd name="T0" fmla="*/ 0 w 31"/>
                <a:gd name="T1" fmla="*/ 0 h 61"/>
                <a:gd name="T2" fmla="*/ 0 w 31"/>
                <a:gd name="T3" fmla="*/ 0 h 61"/>
                <a:gd name="T4" fmla="*/ 0 w 31"/>
                <a:gd name="T5" fmla="*/ 0 h 61"/>
                <a:gd name="T6" fmla="*/ 0 w 31"/>
                <a:gd name="T7" fmla="*/ 0 h 61"/>
                <a:gd name="T8" fmla="*/ 0 w 31"/>
                <a:gd name="T9" fmla="*/ 0 h 61"/>
                <a:gd name="T10" fmla="*/ 0 w 31"/>
                <a:gd name="T11" fmla="*/ 0 h 61"/>
                <a:gd name="T12" fmla="*/ 0 w 31"/>
                <a:gd name="T13" fmla="*/ 0 h 61"/>
                <a:gd name="T14" fmla="*/ 0 w 31"/>
                <a:gd name="T15" fmla="*/ 0 h 61"/>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61"/>
                <a:gd name="T26" fmla="*/ 31 w 31"/>
                <a:gd name="T27" fmla="*/ 61 h 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61">
                  <a:moveTo>
                    <a:pt x="0" y="0"/>
                  </a:moveTo>
                  <a:lnTo>
                    <a:pt x="31" y="0"/>
                  </a:lnTo>
                  <a:lnTo>
                    <a:pt x="31" y="61"/>
                  </a:lnTo>
                  <a:lnTo>
                    <a:pt x="0" y="61"/>
                  </a:lnTo>
                  <a:lnTo>
                    <a:pt x="0" y="48"/>
                  </a:lnTo>
                  <a:lnTo>
                    <a:pt x="0" y="30"/>
                  </a:lnTo>
                  <a:lnTo>
                    <a:pt x="0" y="13"/>
                  </a:lnTo>
                  <a:lnTo>
                    <a:pt x="0" y="0"/>
                  </a:lnTo>
                  <a:close/>
                </a:path>
              </a:pathLst>
            </a:custGeom>
            <a:solidFill>
              <a:srgbClr val="E293A5"/>
            </a:solidFill>
            <a:ln w="9525">
              <a:noFill/>
              <a:round/>
              <a:headEnd/>
              <a:tailEnd/>
            </a:ln>
          </p:spPr>
          <p:txBody>
            <a:bodyPr/>
            <a:lstStyle/>
            <a:p>
              <a:endParaRPr lang="en-GB"/>
            </a:p>
          </p:txBody>
        </p:sp>
        <p:sp>
          <p:nvSpPr>
            <p:cNvPr id="5638" name="Freeform 73"/>
            <p:cNvSpPr>
              <a:spLocks/>
            </p:cNvSpPr>
            <p:nvPr/>
          </p:nvSpPr>
          <p:spPr bwMode="auto">
            <a:xfrm>
              <a:off x="640" y="3441"/>
              <a:ext cx="12" cy="25"/>
            </a:xfrm>
            <a:custGeom>
              <a:avLst/>
              <a:gdLst>
                <a:gd name="T0" fmla="*/ 0 w 31"/>
                <a:gd name="T1" fmla="*/ 0 h 63"/>
                <a:gd name="T2" fmla="*/ 0 w 31"/>
                <a:gd name="T3" fmla="*/ 0 h 63"/>
                <a:gd name="T4" fmla="*/ 0 w 31"/>
                <a:gd name="T5" fmla="*/ 0 h 63"/>
                <a:gd name="T6" fmla="*/ 0 w 31"/>
                <a:gd name="T7" fmla="*/ 0 h 63"/>
                <a:gd name="T8" fmla="*/ 0 w 31"/>
                <a:gd name="T9" fmla="*/ 0 h 63"/>
                <a:gd name="T10" fmla="*/ 0 w 31"/>
                <a:gd name="T11" fmla="*/ 0 h 63"/>
                <a:gd name="T12" fmla="*/ 0 w 31"/>
                <a:gd name="T13" fmla="*/ 0 h 63"/>
                <a:gd name="T14" fmla="*/ 0 w 31"/>
                <a:gd name="T15" fmla="*/ 0 h 63"/>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63"/>
                <a:gd name="T26" fmla="*/ 31 w 31"/>
                <a:gd name="T27" fmla="*/ 63 h 6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63">
                  <a:moveTo>
                    <a:pt x="31" y="63"/>
                  </a:moveTo>
                  <a:lnTo>
                    <a:pt x="0" y="62"/>
                  </a:lnTo>
                  <a:lnTo>
                    <a:pt x="0" y="0"/>
                  </a:lnTo>
                  <a:lnTo>
                    <a:pt x="27" y="0"/>
                  </a:lnTo>
                  <a:lnTo>
                    <a:pt x="28" y="15"/>
                  </a:lnTo>
                  <a:lnTo>
                    <a:pt x="30" y="32"/>
                  </a:lnTo>
                  <a:lnTo>
                    <a:pt x="30" y="47"/>
                  </a:lnTo>
                  <a:lnTo>
                    <a:pt x="31" y="63"/>
                  </a:lnTo>
                  <a:close/>
                </a:path>
              </a:pathLst>
            </a:custGeom>
            <a:solidFill>
              <a:srgbClr val="E293A5"/>
            </a:solidFill>
            <a:ln w="9525">
              <a:noFill/>
              <a:round/>
              <a:headEnd/>
              <a:tailEnd/>
            </a:ln>
          </p:spPr>
          <p:txBody>
            <a:bodyPr/>
            <a:lstStyle/>
            <a:p>
              <a:endParaRPr lang="en-GB"/>
            </a:p>
          </p:txBody>
        </p:sp>
        <p:sp>
          <p:nvSpPr>
            <p:cNvPr id="5639" name="Freeform 74"/>
            <p:cNvSpPr>
              <a:spLocks/>
            </p:cNvSpPr>
            <p:nvPr/>
          </p:nvSpPr>
          <p:spPr bwMode="auto">
            <a:xfrm>
              <a:off x="668" y="3397"/>
              <a:ext cx="14" cy="40"/>
            </a:xfrm>
            <a:custGeom>
              <a:avLst/>
              <a:gdLst>
                <a:gd name="T0" fmla="*/ 0 w 36"/>
                <a:gd name="T1" fmla="*/ 0 h 103"/>
                <a:gd name="T2" fmla="*/ 0 w 36"/>
                <a:gd name="T3" fmla="*/ 0 h 103"/>
                <a:gd name="T4" fmla="*/ 0 w 36"/>
                <a:gd name="T5" fmla="*/ 0 h 103"/>
                <a:gd name="T6" fmla="*/ 0 w 36"/>
                <a:gd name="T7" fmla="*/ 0 h 103"/>
                <a:gd name="T8" fmla="*/ 0 w 36"/>
                <a:gd name="T9" fmla="*/ 0 h 103"/>
                <a:gd name="T10" fmla="*/ 0 w 36"/>
                <a:gd name="T11" fmla="*/ 0 h 103"/>
                <a:gd name="T12" fmla="*/ 0 w 36"/>
                <a:gd name="T13" fmla="*/ 0 h 103"/>
                <a:gd name="T14" fmla="*/ 0 w 36"/>
                <a:gd name="T15" fmla="*/ 0 h 103"/>
                <a:gd name="T16" fmla="*/ 0 60000 65536"/>
                <a:gd name="T17" fmla="*/ 0 60000 65536"/>
                <a:gd name="T18" fmla="*/ 0 60000 65536"/>
                <a:gd name="T19" fmla="*/ 0 60000 65536"/>
                <a:gd name="T20" fmla="*/ 0 60000 65536"/>
                <a:gd name="T21" fmla="*/ 0 60000 65536"/>
                <a:gd name="T22" fmla="*/ 0 60000 65536"/>
                <a:gd name="T23" fmla="*/ 0 60000 65536"/>
                <a:gd name="T24" fmla="*/ 0 w 36"/>
                <a:gd name="T25" fmla="*/ 0 h 103"/>
                <a:gd name="T26" fmla="*/ 36 w 36"/>
                <a:gd name="T27" fmla="*/ 103 h 1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 h="103">
                  <a:moveTo>
                    <a:pt x="6" y="103"/>
                  </a:moveTo>
                  <a:lnTo>
                    <a:pt x="36" y="103"/>
                  </a:lnTo>
                  <a:lnTo>
                    <a:pt x="36" y="0"/>
                  </a:lnTo>
                  <a:lnTo>
                    <a:pt x="0" y="0"/>
                  </a:lnTo>
                  <a:lnTo>
                    <a:pt x="3" y="24"/>
                  </a:lnTo>
                  <a:lnTo>
                    <a:pt x="6" y="53"/>
                  </a:lnTo>
                  <a:lnTo>
                    <a:pt x="7" y="81"/>
                  </a:lnTo>
                  <a:lnTo>
                    <a:pt x="6" y="103"/>
                  </a:lnTo>
                  <a:close/>
                </a:path>
              </a:pathLst>
            </a:custGeom>
            <a:solidFill>
              <a:srgbClr val="E293A5"/>
            </a:solidFill>
            <a:ln w="9525">
              <a:noFill/>
              <a:round/>
              <a:headEnd/>
              <a:tailEnd/>
            </a:ln>
          </p:spPr>
          <p:txBody>
            <a:bodyPr/>
            <a:lstStyle/>
            <a:p>
              <a:endParaRPr lang="en-GB"/>
            </a:p>
          </p:txBody>
        </p:sp>
        <p:sp>
          <p:nvSpPr>
            <p:cNvPr id="5640" name="Freeform 75"/>
            <p:cNvSpPr>
              <a:spLocks/>
            </p:cNvSpPr>
            <p:nvPr/>
          </p:nvSpPr>
          <p:spPr bwMode="auto">
            <a:xfrm>
              <a:off x="640" y="3398"/>
              <a:ext cx="10" cy="40"/>
            </a:xfrm>
            <a:custGeom>
              <a:avLst/>
              <a:gdLst>
                <a:gd name="T0" fmla="*/ 0 w 27"/>
                <a:gd name="T1" fmla="*/ 0 h 102"/>
                <a:gd name="T2" fmla="*/ 0 w 27"/>
                <a:gd name="T3" fmla="*/ 0 h 102"/>
                <a:gd name="T4" fmla="*/ 0 w 27"/>
                <a:gd name="T5" fmla="*/ 0 h 102"/>
                <a:gd name="T6" fmla="*/ 0 w 27"/>
                <a:gd name="T7" fmla="*/ 0 h 102"/>
                <a:gd name="T8" fmla="*/ 0 w 27"/>
                <a:gd name="T9" fmla="*/ 0 h 102"/>
                <a:gd name="T10" fmla="*/ 0 w 27"/>
                <a:gd name="T11" fmla="*/ 0 h 102"/>
                <a:gd name="T12" fmla="*/ 0 w 27"/>
                <a:gd name="T13" fmla="*/ 0 h 102"/>
                <a:gd name="T14" fmla="*/ 0 w 27"/>
                <a:gd name="T15" fmla="*/ 0 h 102"/>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102"/>
                <a:gd name="T26" fmla="*/ 27 w 27"/>
                <a:gd name="T27" fmla="*/ 102 h 10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102">
                  <a:moveTo>
                    <a:pt x="27" y="101"/>
                  </a:moveTo>
                  <a:lnTo>
                    <a:pt x="0" y="102"/>
                  </a:lnTo>
                  <a:lnTo>
                    <a:pt x="0" y="0"/>
                  </a:lnTo>
                  <a:lnTo>
                    <a:pt x="24" y="0"/>
                  </a:lnTo>
                  <a:lnTo>
                    <a:pt x="24" y="25"/>
                  </a:lnTo>
                  <a:lnTo>
                    <a:pt x="25" y="55"/>
                  </a:lnTo>
                  <a:lnTo>
                    <a:pt x="25" y="82"/>
                  </a:lnTo>
                  <a:lnTo>
                    <a:pt x="27" y="101"/>
                  </a:lnTo>
                  <a:close/>
                </a:path>
              </a:pathLst>
            </a:custGeom>
            <a:solidFill>
              <a:srgbClr val="E293A5"/>
            </a:solidFill>
            <a:ln w="9525">
              <a:noFill/>
              <a:round/>
              <a:headEnd/>
              <a:tailEnd/>
            </a:ln>
          </p:spPr>
          <p:txBody>
            <a:bodyPr/>
            <a:lstStyle/>
            <a:p>
              <a:endParaRPr lang="en-GB"/>
            </a:p>
          </p:txBody>
        </p:sp>
        <p:sp>
          <p:nvSpPr>
            <p:cNvPr id="5641" name="Freeform 76"/>
            <p:cNvSpPr>
              <a:spLocks/>
            </p:cNvSpPr>
            <p:nvPr/>
          </p:nvSpPr>
          <p:spPr bwMode="auto">
            <a:xfrm>
              <a:off x="570" y="3441"/>
              <a:ext cx="13" cy="24"/>
            </a:xfrm>
            <a:custGeom>
              <a:avLst/>
              <a:gdLst>
                <a:gd name="T0" fmla="*/ 0 w 33"/>
                <a:gd name="T1" fmla="*/ 0 h 61"/>
                <a:gd name="T2" fmla="*/ 0 w 33"/>
                <a:gd name="T3" fmla="*/ 0 h 61"/>
                <a:gd name="T4" fmla="*/ 0 w 33"/>
                <a:gd name="T5" fmla="*/ 0 h 61"/>
                <a:gd name="T6" fmla="*/ 0 w 33"/>
                <a:gd name="T7" fmla="*/ 0 h 61"/>
                <a:gd name="T8" fmla="*/ 0 w 33"/>
                <a:gd name="T9" fmla="*/ 0 h 61"/>
                <a:gd name="T10" fmla="*/ 0 w 33"/>
                <a:gd name="T11" fmla="*/ 0 h 61"/>
                <a:gd name="T12" fmla="*/ 0 w 33"/>
                <a:gd name="T13" fmla="*/ 0 h 61"/>
                <a:gd name="T14" fmla="*/ 0 w 33"/>
                <a:gd name="T15" fmla="*/ 0 h 61"/>
                <a:gd name="T16" fmla="*/ 0 60000 65536"/>
                <a:gd name="T17" fmla="*/ 0 60000 65536"/>
                <a:gd name="T18" fmla="*/ 0 60000 65536"/>
                <a:gd name="T19" fmla="*/ 0 60000 65536"/>
                <a:gd name="T20" fmla="*/ 0 60000 65536"/>
                <a:gd name="T21" fmla="*/ 0 60000 65536"/>
                <a:gd name="T22" fmla="*/ 0 60000 65536"/>
                <a:gd name="T23" fmla="*/ 0 60000 65536"/>
                <a:gd name="T24" fmla="*/ 0 w 33"/>
                <a:gd name="T25" fmla="*/ 0 h 61"/>
                <a:gd name="T26" fmla="*/ 33 w 33"/>
                <a:gd name="T27" fmla="*/ 61 h 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 h="61">
                  <a:moveTo>
                    <a:pt x="0" y="0"/>
                  </a:moveTo>
                  <a:lnTo>
                    <a:pt x="33" y="0"/>
                  </a:lnTo>
                  <a:lnTo>
                    <a:pt x="33" y="61"/>
                  </a:lnTo>
                  <a:lnTo>
                    <a:pt x="5" y="61"/>
                  </a:lnTo>
                  <a:lnTo>
                    <a:pt x="5" y="48"/>
                  </a:lnTo>
                  <a:lnTo>
                    <a:pt x="3" y="30"/>
                  </a:lnTo>
                  <a:lnTo>
                    <a:pt x="2" y="13"/>
                  </a:lnTo>
                  <a:lnTo>
                    <a:pt x="0" y="0"/>
                  </a:lnTo>
                  <a:close/>
                </a:path>
              </a:pathLst>
            </a:custGeom>
            <a:solidFill>
              <a:srgbClr val="E293A5"/>
            </a:solidFill>
            <a:ln w="9525">
              <a:noFill/>
              <a:round/>
              <a:headEnd/>
              <a:tailEnd/>
            </a:ln>
          </p:spPr>
          <p:txBody>
            <a:bodyPr/>
            <a:lstStyle/>
            <a:p>
              <a:endParaRPr lang="en-GB"/>
            </a:p>
          </p:txBody>
        </p:sp>
        <p:sp>
          <p:nvSpPr>
            <p:cNvPr id="5642" name="Freeform 77"/>
            <p:cNvSpPr>
              <a:spLocks/>
            </p:cNvSpPr>
            <p:nvPr/>
          </p:nvSpPr>
          <p:spPr bwMode="auto">
            <a:xfrm>
              <a:off x="541" y="3441"/>
              <a:ext cx="10" cy="24"/>
            </a:xfrm>
            <a:custGeom>
              <a:avLst/>
              <a:gdLst>
                <a:gd name="T0" fmla="*/ 0 w 26"/>
                <a:gd name="T1" fmla="*/ 0 h 63"/>
                <a:gd name="T2" fmla="*/ 0 w 26"/>
                <a:gd name="T3" fmla="*/ 0 h 63"/>
                <a:gd name="T4" fmla="*/ 0 w 26"/>
                <a:gd name="T5" fmla="*/ 0 h 63"/>
                <a:gd name="T6" fmla="*/ 0 w 26"/>
                <a:gd name="T7" fmla="*/ 0 h 63"/>
                <a:gd name="T8" fmla="*/ 0 w 26"/>
                <a:gd name="T9" fmla="*/ 0 h 63"/>
                <a:gd name="T10" fmla="*/ 0 w 26"/>
                <a:gd name="T11" fmla="*/ 0 h 63"/>
                <a:gd name="T12" fmla="*/ 0 w 26"/>
                <a:gd name="T13" fmla="*/ 0 h 63"/>
                <a:gd name="T14" fmla="*/ 0 w 26"/>
                <a:gd name="T15" fmla="*/ 0 h 63"/>
                <a:gd name="T16" fmla="*/ 0 60000 65536"/>
                <a:gd name="T17" fmla="*/ 0 60000 65536"/>
                <a:gd name="T18" fmla="*/ 0 60000 65536"/>
                <a:gd name="T19" fmla="*/ 0 60000 65536"/>
                <a:gd name="T20" fmla="*/ 0 60000 65536"/>
                <a:gd name="T21" fmla="*/ 0 60000 65536"/>
                <a:gd name="T22" fmla="*/ 0 60000 65536"/>
                <a:gd name="T23" fmla="*/ 0 60000 65536"/>
                <a:gd name="T24" fmla="*/ 0 w 26"/>
                <a:gd name="T25" fmla="*/ 0 h 63"/>
                <a:gd name="T26" fmla="*/ 26 w 26"/>
                <a:gd name="T27" fmla="*/ 63 h 6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 h="63">
                  <a:moveTo>
                    <a:pt x="24" y="0"/>
                  </a:moveTo>
                  <a:lnTo>
                    <a:pt x="0" y="0"/>
                  </a:lnTo>
                  <a:lnTo>
                    <a:pt x="0" y="63"/>
                  </a:lnTo>
                  <a:lnTo>
                    <a:pt x="26" y="63"/>
                  </a:lnTo>
                  <a:lnTo>
                    <a:pt x="24" y="46"/>
                  </a:lnTo>
                  <a:lnTo>
                    <a:pt x="24" y="27"/>
                  </a:lnTo>
                  <a:lnTo>
                    <a:pt x="24" y="10"/>
                  </a:lnTo>
                  <a:lnTo>
                    <a:pt x="24" y="0"/>
                  </a:lnTo>
                  <a:close/>
                </a:path>
              </a:pathLst>
            </a:custGeom>
            <a:solidFill>
              <a:srgbClr val="E293A5"/>
            </a:solidFill>
            <a:ln w="9525">
              <a:noFill/>
              <a:round/>
              <a:headEnd/>
              <a:tailEnd/>
            </a:ln>
          </p:spPr>
          <p:txBody>
            <a:bodyPr/>
            <a:lstStyle/>
            <a:p>
              <a:endParaRPr lang="en-GB"/>
            </a:p>
          </p:txBody>
        </p:sp>
        <p:sp>
          <p:nvSpPr>
            <p:cNvPr id="5643" name="Freeform 78"/>
            <p:cNvSpPr>
              <a:spLocks/>
            </p:cNvSpPr>
            <p:nvPr/>
          </p:nvSpPr>
          <p:spPr bwMode="auto">
            <a:xfrm>
              <a:off x="571" y="3397"/>
              <a:ext cx="13" cy="40"/>
            </a:xfrm>
            <a:custGeom>
              <a:avLst/>
              <a:gdLst>
                <a:gd name="T0" fmla="*/ 0 w 33"/>
                <a:gd name="T1" fmla="*/ 0 h 102"/>
                <a:gd name="T2" fmla="*/ 0 w 33"/>
                <a:gd name="T3" fmla="*/ 0 h 102"/>
                <a:gd name="T4" fmla="*/ 0 w 33"/>
                <a:gd name="T5" fmla="*/ 0 h 102"/>
                <a:gd name="T6" fmla="*/ 0 w 33"/>
                <a:gd name="T7" fmla="*/ 0 h 102"/>
                <a:gd name="T8" fmla="*/ 0 w 33"/>
                <a:gd name="T9" fmla="*/ 0 h 102"/>
                <a:gd name="T10" fmla="*/ 0 w 33"/>
                <a:gd name="T11" fmla="*/ 0 h 102"/>
                <a:gd name="T12" fmla="*/ 0 w 33"/>
                <a:gd name="T13" fmla="*/ 0 h 102"/>
                <a:gd name="T14" fmla="*/ 0 w 33"/>
                <a:gd name="T15" fmla="*/ 0 h 102"/>
                <a:gd name="T16" fmla="*/ 0 60000 65536"/>
                <a:gd name="T17" fmla="*/ 0 60000 65536"/>
                <a:gd name="T18" fmla="*/ 0 60000 65536"/>
                <a:gd name="T19" fmla="*/ 0 60000 65536"/>
                <a:gd name="T20" fmla="*/ 0 60000 65536"/>
                <a:gd name="T21" fmla="*/ 0 60000 65536"/>
                <a:gd name="T22" fmla="*/ 0 60000 65536"/>
                <a:gd name="T23" fmla="*/ 0 60000 65536"/>
                <a:gd name="T24" fmla="*/ 0 w 33"/>
                <a:gd name="T25" fmla="*/ 0 h 102"/>
                <a:gd name="T26" fmla="*/ 33 w 33"/>
                <a:gd name="T27" fmla="*/ 102 h 10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 h="102">
                  <a:moveTo>
                    <a:pt x="5" y="0"/>
                  </a:moveTo>
                  <a:lnTo>
                    <a:pt x="33" y="0"/>
                  </a:lnTo>
                  <a:lnTo>
                    <a:pt x="33" y="102"/>
                  </a:lnTo>
                  <a:lnTo>
                    <a:pt x="0" y="102"/>
                  </a:lnTo>
                  <a:lnTo>
                    <a:pt x="2" y="78"/>
                  </a:lnTo>
                  <a:lnTo>
                    <a:pt x="5" y="48"/>
                  </a:lnTo>
                  <a:lnTo>
                    <a:pt x="6" y="19"/>
                  </a:lnTo>
                  <a:lnTo>
                    <a:pt x="5" y="0"/>
                  </a:lnTo>
                  <a:close/>
                </a:path>
              </a:pathLst>
            </a:custGeom>
            <a:solidFill>
              <a:srgbClr val="E293A5"/>
            </a:solidFill>
            <a:ln w="9525">
              <a:noFill/>
              <a:round/>
              <a:headEnd/>
              <a:tailEnd/>
            </a:ln>
          </p:spPr>
          <p:txBody>
            <a:bodyPr/>
            <a:lstStyle/>
            <a:p>
              <a:endParaRPr lang="en-GB"/>
            </a:p>
          </p:txBody>
        </p:sp>
        <p:sp>
          <p:nvSpPr>
            <p:cNvPr id="5644" name="Freeform 79"/>
            <p:cNvSpPr>
              <a:spLocks/>
            </p:cNvSpPr>
            <p:nvPr/>
          </p:nvSpPr>
          <p:spPr bwMode="auto">
            <a:xfrm>
              <a:off x="541" y="3398"/>
              <a:ext cx="10" cy="40"/>
            </a:xfrm>
            <a:custGeom>
              <a:avLst/>
              <a:gdLst>
                <a:gd name="T0" fmla="*/ 0 w 24"/>
                <a:gd name="T1" fmla="*/ 0 h 102"/>
                <a:gd name="T2" fmla="*/ 0 w 24"/>
                <a:gd name="T3" fmla="*/ 0 h 102"/>
                <a:gd name="T4" fmla="*/ 0 w 24"/>
                <a:gd name="T5" fmla="*/ 0 h 102"/>
                <a:gd name="T6" fmla="*/ 0 w 24"/>
                <a:gd name="T7" fmla="*/ 0 h 102"/>
                <a:gd name="T8" fmla="*/ 0 w 24"/>
                <a:gd name="T9" fmla="*/ 0 h 102"/>
                <a:gd name="T10" fmla="*/ 0 w 24"/>
                <a:gd name="T11" fmla="*/ 0 h 102"/>
                <a:gd name="T12" fmla="*/ 0 w 24"/>
                <a:gd name="T13" fmla="*/ 0 h 102"/>
                <a:gd name="T14" fmla="*/ 0 w 24"/>
                <a:gd name="T15" fmla="*/ 0 h 102"/>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102"/>
                <a:gd name="T26" fmla="*/ 24 w 24"/>
                <a:gd name="T27" fmla="*/ 102 h 10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102">
                  <a:moveTo>
                    <a:pt x="24" y="102"/>
                  </a:moveTo>
                  <a:lnTo>
                    <a:pt x="0" y="102"/>
                  </a:lnTo>
                  <a:lnTo>
                    <a:pt x="0" y="0"/>
                  </a:lnTo>
                  <a:lnTo>
                    <a:pt x="20" y="0"/>
                  </a:lnTo>
                  <a:lnTo>
                    <a:pt x="20" y="22"/>
                  </a:lnTo>
                  <a:lnTo>
                    <a:pt x="23" y="52"/>
                  </a:lnTo>
                  <a:lnTo>
                    <a:pt x="24" y="82"/>
                  </a:lnTo>
                  <a:lnTo>
                    <a:pt x="24" y="102"/>
                  </a:lnTo>
                  <a:close/>
                </a:path>
              </a:pathLst>
            </a:custGeom>
            <a:solidFill>
              <a:srgbClr val="E293A5"/>
            </a:solidFill>
            <a:ln w="9525">
              <a:noFill/>
              <a:round/>
              <a:headEnd/>
              <a:tailEnd/>
            </a:ln>
          </p:spPr>
          <p:txBody>
            <a:bodyPr/>
            <a:lstStyle/>
            <a:p>
              <a:endParaRPr lang="en-GB"/>
            </a:p>
          </p:txBody>
        </p:sp>
        <p:sp>
          <p:nvSpPr>
            <p:cNvPr id="5645" name="Freeform 80"/>
            <p:cNvSpPr>
              <a:spLocks/>
            </p:cNvSpPr>
            <p:nvPr/>
          </p:nvSpPr>
          <p:spPr bwMode="auto">
            <a:xfrm>
              <a:off x="641" y="3546"/>
              <a:ext cx="77" cy="43"/>
            </a:xfrm>
            <a:custGeom>
              <a:avLst/>
              <a:gdLst>
                <a:gd name="T0" fmla="*/ 0 w 197"/>
                <a:gd name="T1" fmla="*/ 0 h 111"/>
                <a:gd name="T2" fmla="*/ 0 w 197"/>
                <a:gd name="T3" fmla="*/ 0 h 111"/>
                <a:gd name="T4" fmla="*/ 0 w 197"/>
                <a:gd name="T5" fmla="*/ 0 h 111"/>
                <a:gd name="T6" fmla="*/ 0 w 197"/>
                <a:gd name="T7" fmla="*/ 0 h 111"/>
                <a:gd name="T8" fmla="*/ 0 w 197"/>
                <a:gd name="T9" fmla="*/ 0 h 111"/>
                <a:gd name="T10" fmla="*/ 0 w 197"/>
                <a:gd name="T11" fmla="*/ 0 h 111"/>
                <a:gd name="T12" fmla="*/ 0 w 197"/>
                <a:gd name="T13" fmla="*/ 0 h 111"/>
                <a:gd name="T14" fmla="*/ 0 w 197"/>
                <a:gd name="T15" fmla="*/ 0 h 111"/>
                <a:gd name="T16" fmla="*/ 0 w 197"/>
                <a:gd name="T17" fmla="*/ 0 h 111"/>
                <a:gd name="T18" fmla="*/ 0 w 197"/>
                <a:gd name="T19" fmla="*/ 0 h 111"/>
                <a:gd name="T20" fmla="*/ 0 w 197"/>
                <a:gd name="T21" fmla="*/ 0 h 111"/>
                <a:gd name="T22" fmla="*/ 0 w 197"/>
                <a:gd name="T23" fmla="*/ 0 h 111"/>
                <a:gd name="T24" fmla="*/ 0 w 197"/>
                <a:gd name="T25" fmla="*/ 0 h 111"/>
                <a:gd name="T26" fmla="*/ 0 w 197"/>
                <a:gd name="T27" fmla="*/ 0 h 111"/>
                <a:gd name="T28" fmla="*/ 0 w 197"/>
                <a:gd name="T29" fmla="*/ 0 h 111"/>
                <a:gd name="T30" fmla="*/ 0 w 197"/>
                <a:gd name="T31" fmla="*/ 0 h 111"/>
                <a:gd name="T32" fmla="*/ 0 w 197"/>
                <a:gd name="T33" fmla="*/ 0 h 111"/>
                <a:gd name="T34" fmla="*/ 0 w 197"/>
                <a:gd name="T35" fmla="*/ 0 h 111"/>
                <a:gd name="T36" fmla="*/ 0 w 197"/>
                <a:gd name="T37" fmla="*/ 0 h 111"/>
                <a:gd name="T38" fmla="*/ 0 w 197"/>
                <a:gd name="T39" fmla="*/ 0 h 111"/>
                <a:gd name="T40" fmla="*/ 0 w 197"/>
                <a:gd name="T41" fmla="*/ 0 h 111"/>
                <a:gd name="T42" fmla="*/ 0 w 197"/>
                <a:gd name="T43" fmla="*/ 0 h 111"/>
                <a:gd name="T44" fmla="*/ 0 w 197"/>
                <a:gd name="T45" fmla="*/ 0 h 111"/>
                <a:gd name="T46" fmla="*/ 0 w 197"/>
                <a:gd name="T47" fmla="*/ 0 h 111"/>
                <a:gd name="T48" fmla="*/ 0 w 197"/>
                <a:gd name="T49" fmla="*/ 0 h 111"/>
                <a:gd name="T50" fmla="*/ 0 w 197"/>
                <a:gd name="T51" fmla="*/ 0 h 111"/>
                <a:gd name="T52" fmla="*/ 0 w 197"/>
                <a:gd name="T53" fmla="*/ 0 h 111"/>
                <a:gd name="T54" fmla="*/ 0 w 197"/>
                <a:gd name="T55" fmla="*/ 0 h 111"/>
                <a:gd name="T56" fmla="*/ 0 w 197"/>
                <a:gd name="T57" fmla="*/ 0 h 111"/>
                <a:gd name="T58" fmla="*/ 0 w 197"/>
                <a:gd name="T59" fmla="*/ 0 h 111"/>
                <a:gd name="T60" fmla="*/ 0 w 197"/>
                <a:gd name="T61" fmla="*/ 0 h 111"/>
                <a:gd name="T62" fmla="*/ 0 w 197"/>
                <a:gd name="T63" fmla="*/ 0 h 111"/>
                <a:gd name="T64" fmla="*/ 0 w 197"/>
                <a:gd name="T65" fmla="*/ 0 h 111"/>
                <a:gd name="T66" fmla="*/ 0 w 197"/>
                <a:gd name="T67" fmla="*/ 0 h 111"/>
                <a:gd name="T68" fmla="*/ 0 w 197"/>
                <a:gd name="T69" fmla="*/ 0 h 111"/>
                <a:gd name="T70" fmla="*/ 0 w 197"/>
                <a:gd name="T71" fmla="*/ 0 h 111"/>
                <a:gd name="T72" fmla="*/ 0 w 197"/>
                <a:gd name="T73" fmla="*/ 0 h 111"/>
                <a:gd name="T74" fmla="*/ 0 w 197"/>
                <a:gd name="T75" fmla="*/ 0 h 111"/>
                <a:gd name="T76" fmla="*/ 0 w 197"/>
                <a:gd name="T77" fmla="*/ 0 h 111"/>
                <a:gd name="T78" fmla="*/ 0 w 197"/>
                <a:gd name="T79" fmla="*/ 0 h 111"/>
                <a:gd name="T80" fmla="*/ 0 w 197"/>
                <a:gd name="T81" fmla="*/ 0 h 111"/>
                <a:gd name="T82" fmla="*/ 0 w 197"/>
                <a:gd name="T83" fmla="*/ 0 h 111"/>
                <a:gd name="T84" fmla="*/ 0 w 197"/>
                <a:gd name="T85" fmla="*/ 0 h 111"/>
                <a:gd name="T86" fmla="*/ 0 w 197"/>
                <a:gd name="T87" fmla="*/ 0 h 111"/>
                <a:gd name="T88" fmla="*/ 0 w 197"/>
                <a:gd name="T89" fmla="*/ 0 h 11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7"/>
                <a:gd name="T136" fmla="*/ 0 h 111"/>
                <a:gd name="T137" fmla="*/ 197 w 197"/>
                <a:gd name="T138" fmla="*/ 111 h 11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7" h="111">
                  <a:moveTo>
                    <a:pt x="197" y="6"/>
                  </a:moveTo>
                  <a:lnTo>
                    <a:pt x="197" y="111"/>
                  </a:lnTo>
                  <a:lnTo>
                    <a:pt x="0" y="111"/>
                  </a:lnTo>
                  <a:lnTo>
                    <a:pt x="0" y="3"/>
                  </a:lnTo>
                  <a:lnTo>
                    <a:pt x="5" y="1"/>
                  </a:lnTo>
                  <a:lnTo>
                    <a:pt x="9" y="0"/>
                  </a:lnTo>
                  <a:lnTo>
                    <a:pt x="12" y="0"/>
                  </a:lnTo>
                  <a:lnTo>
                    <a:pt x="15" y="1"/>
                  </a:lnTo>
                  <a:lnTo>
                    <a:pt x="15" y="3"/>
                  </a:lnTo>
                  <a:lnTo>
                    <a:pt x="15" y="4"/>
                  </a:lnTo>
                  <a:lnTo>
                    <a:pt x="17" y="4"/>
                  </a:lnTo>
                  <a:lnTo>
                    <a:pt x="18" y="6"/>
                  </a:lnTo>
                  <a:lnTo>
                    <a:pt x="21" y="7"/>
                  </a:lnTo>
                  <a:lnTo>
                    <a:pt x="24" y="7"/>
                  </a:lnTo>
                  <a:lnTo>
                    <a:pt x="26" y="7"/>
                  </a:lnTo>
                  <a:lnTo>
                    <a:pt x="27" y="7"/>
                  </a:lnTo>
                  <a:lnTo>
                    <a:pt x="29" y="7"/>
                  </a:lnTo>
                  <a:lnTo>
                    <a:pt x="29" y="6"/>
                  </a:lnTo>
                  <a:lnTo>
                    <a:pt x="30" y="4"/>
                  </a:lnTo>
                  <a:lnTo>
                    <a:pt x="30" y="3"/>
                  </a:lnTo>
                  <a:lnTo>
                    <a:pt x="32" y="1"/>
                  </a:lnTo>
                  <a:lnTo>
                    <a:pt x="33" y="1"/>
                  </a:lnTo>
                  <a:lnTo>
                    <a:pt x="35" y="1"/>
                  </a:lnTo>
                  <a:lnTo>
                    <a:pt x="36" y="1"/>
                  </a:lnTo>
                  <a:lnTo>
                    <a:pt x="38" y="1"/>
                  </a:lnTo>
                  <a:lnTo>
                    <a:pt x="39" y="1"/>
                  </a:lnTo>
                  <a:lnTo>
                    <a:pt x="39" y="3"/>
                  </a:lnTo>
                  <a:lnTo>
                    <a:pt x="39" y="4"/>
                  </a:lnTo>
                  <a:lnTo>
                    <a:pt x="39" y="6"/>
                  </a:lnTo>
                  <a:lnTo>
                    <a:pt x="41" y="6"/>
                  </a:lnTo>
                  <a:lnTo>
                    <a:pt x="42" y="7"/>
                  </a:lnTo>
                  <a:lnTo>
                    <a:pt x="45" y="7"/>
                  </a:lnTo>
                  <a:lnTo>
                    <a:pt x="47" y="7"/>
                  </a:lnTo>
                  <a:lnTo>
                    <a:pt x="50" y="7"/>
                  </a:lnTo>
                  <a:lnTo>
                    <a:pt x="50" y="6"/>
                  </a:lnTo>
                  <a:lnTo>
                    <a:pt x="48" y="4"/>
                  </a:lnTo>
                  <a:lnTo>
                    <a:pt x="48" y="3"/>
                  </a:lnTo>
                  <a:lnTo>
                    <a:pt x="50" y="1"/>
                  </a:lnTo>
                  <a:lnTo>
                    <a:pt x="50" y="0"/>
                  </a:lnTo>
                  <a:lnTo>
                    <a:pt x="51" y="0"/>
                  </a:lnTo>
                  <a:lnTo>
                    <a:pt x="54" y="3"/>
                  </a:lnTo>
                  <a:lnTo>
                    <a:pt x="54" y="4"/>
                  </a:lnTo>
                  <a:lnTo>
                    <a:pt x="54" y="6"/>
                  </a:lnTo>
                  <a:lnTo>
                    <a:pt x="56" y="6"/>
                  </a:lnTo>
                  <a:lnTo>
                    <a:pt x="57" y="6"/>
                  </a:lnTo>
                  <a:lnTo>
                    <a:pt x="59" y="6"/>
                  </a:lnTo>
                  <a:lnTo>
                    <a:pt x="60" y="6"/>
                  </a:lnTo>
                  <a:lnTo>
                    <a:pt x="62" y="4"/>
                  </a:lnTo>
                  <a:lnTo>
                    <a:pt x="62" y="3"/>
                  </a:lnTo>
                  <a:lnTo>
                    <a:pt x="63" y="1"/>
                  </a:lnTo>
                  <a:lnTo>
                    <a:pt x="65" y="1"/>
                  </a:lnTo>
                  <a:lnTo>
                    <a:pt x="66" y="0"/>
                  </a:lnTo>
                  <a:lnTo>
                    <a:pt x="68" y="0"/>
                  </a:lnTo>
                  <a:lnTo>
                    <a:pt x="68" y="1"/>
                  </a:lnTo>
                  <a:lnTo>
                    <a:pt x="68" y="3"/>
                  </a:lnTo>
                  <a:lnTo>
                    <a:pt x="68" y="4"/>
                  </a:lnTo>
                  <a:lnTo>
                    <a:pt x="69" y="6"/>
                  </a:lnTo>
                  <a:lnTo>
                    <a:pt x="69" y="7"/>
                  </a:lnTo>
                  <a:lnTo>
                    <a:pt x="71" y="7"/>
                  </a:lnTo>
                  <a:lnTo>
                    <a:pt x="72" y="7"/>
                  </a:lnTo>
                  <a:lnTo>
                    <a:pt x="74" y="7"/>
                  </a:lnTo>
                  <a:lnTo>
                    <a:pt x="75" y="6"/>
                  </a:lnTo>
                  <a:lnTo>
                    <a:pt x="77" y="4"/>
                  </a:lnTo>
                  <a:lnTo>
                    <a:pt x="78" y="4"/>
                  </a:lnTo>
                  <a:lnTo>
                    <a:pt x="78" y="3"/>
                  </a:lnTo>
                  <a:lnTo>
                    <a:pt x="78" y="1"/>
                  </a:lnTo>
                  <a:lnTo>
                    <a:pt x="80" y="0"/>
                  </a:lnTo>
                  <a:lnTo>
                    <a:pt x="81" y="0"/>
                  </a:lnTo>
                  <a:lnTo>
                    <a:pt x="83" y="0"/>
                  </a:lnTo>
                  <a:lnTo>
                    <a:pt x="84" y="1"/>
                  </a:lnTo>
                  <a:lnTo>
                    <a:pt x="84" y="3"/>
                  </a:lnTo>
                  <a:lnTo>
                    <a:pt x="84" y="4"/>
                  </a:lnTo>
                  <a:lnTo>
                    <a:pt x="84" y="6"/>
                  </a:lnTo>
                  <a:lnTo>
                    <a:pt x="84" y="7"/>
                  </a:lnTo>
                  <a:lnTo>
                    <a:pt x="86" y="7"/>
                  </a:lnTo>
                  <a:lnTo>
                    <a:pt x="89" y="7"/>
                  </a:lnTo>
                  <a:lnTo>
                    <a:pt x="92" y="7"/>
                  </a:lnTo>
                  <a:lnTo>
                    <a:pt x="95" y="7"/>
                  </a:lnTo>
                  <a:lnTo>
                    <a:pt x="96" y="6"/>
                  </a:lnTo>
                  <a:lnTo>
                    <a:pt x="96" y="4"/>
                  </a:lnTo>
                  <a:lnTo>
                    <a:pt x="96" y="1"/>
                  </a:lnTo>
                  <a:lnTo>
                    <a:pt x="98" y="0"/>
                  </a:lnTo>
                  <a:lnTo>
                    <a:pt x="101" y="0"/>
                  </a:lnTo>
                  <a:lnTo>
                    <a:pt x="104" y="0"/>
                  </a:lnTo>
                  <a:lnTo>
                    <a:pt x="105" y="0"/>
                  </a:lnTo>
                  <a:lnTo>
                    <a:pt x="107" y="0"/>
                  </a:lnTo>
                  <a:lnTo>
                    <a:pt x="107" y="1"/>
                  </a:lnTo>
                  <a:lnTo>
                    <a:pt x="107" y="4"/>
                  </a:lnTo>
                  <a:lnTo>
                    <a:pt x="107" y="6"/>
                  </a:lnTo>
                  <a:lnTo>
                    <a:pt x="108" y="7"/>
                  </a:lnTo>
                  <a:lnTo>
                    <a:pt x="110" y="7"/>
                  </a:lnTo>
                  <a:lnTo>
                    <a:pt x="111" y="7"/>
                  </a:lnTo>
                  <a:lnTo>
                    <a:pt x="113" y="7"/>
                  </a:lnTo>
                  <a:lnTo>
                    <a:pt x="114" y="9"/>
                  </a:lnTo>
                  <a:lnTo>
                    <a:pt x="116" y="9"/>
                  </a:lnTo>
                  <a:lnTo>
                    <a:pt x="117" y="7"/>
                  </a:lnTo>
                  <a:lnTo>
                    <a:pt x="119" y="6"/>
                  </a:lnTo>
                  <a:lnTo>
                    <a:pt x="119" y="3"/>
                  </a:lnTo>
                  <a:lnTo>
                    <a:pt x="120" y="1"/>
                  </a:lnTo>
                  <a:lnTo>
                    <a:pt x="123" y="1"/>
                  </a:lnTo>
                  <a:lnTo>
                    <a:pt x="125" y="1"/>
                  </a:lnTo>
                  <a:lnTo>
                    <a:pt x="126" y="3"/>
                  </a:lnTo>
                  <a:lnTo>
                    <a:pt x="128" y="3"/>
                  </a:lnTo>
                  <a:lnTo>
                    <a:pt x="129" y="4"/>
                  </a:lnTo>
                  <a:lnTo>
                    <a:pt x="131" y="6"/>
                  </a:lnTo>
                  <a:lnTo>
                    <a:pt x="135" y="7"/>
                  </a:lnTo>
                  <a:lnTo>
                    <a:pt x="141" y="9"/>
                  </a:lnTo>
                  <a:lnTo>
                    <a:pt x="146" y="9"/>
                  </a:lnTo>
                  <a:lnTo>
                    <a:pt x="150" y="9"/>
                  </a:lnTo>
                  <a:lnTo>
                    <a:pt x="156" y="9"/>
                  </a:lnTo>
                  <a:lnTo>
                    <a:pt x="165" y="7"/>
                  </a:lnTo>
                  <a:lnTo>
                    <a:pt x="175" y="7"/>
                  </a:lnTo>
                  <a:lnTo>
                    <a:pt x="182" y="7"/>
                  </a:lnTo>
                  <a:lnTo>
                    <a:pt x="190" y="6"/>
                  </a:lnTo>
                  <a:lnTo>
                    <a:pt x="196" y="6"/>
                  </a:lnTo>
                  <a:lnTo>
                    <a:pt x="197" y="6"/>
                  </a:lnTo>
                  <a:close/>
                </a:path>
              </a:pathLst>
            </a:custGeom>
            <a:solidFill>
              <a:srgbClr val="E293A5"/>
            </a:solidFill>
            <a:ln w="9525">
              <a:noFill/>
              <a:round/>
              <a:headEnd/>
              <a:tailEnd/>
            </a:ln>
          </p:spPr>
          <p:txBody>
            <a:bodyPr/>
            <a:lstStyle/>
            <a:p>
              <a:endParaRPr lang="en-GB"/>
            </a:p>
          </p:txBody>
        </p:sp>
        <p:sp>
          <p:nvSpPr>
            <p:cNvPr id="5646" name="Freeform 81"/>
            <p:cNvSpPr>
              <a:spLocks/>
            </p:cNvSpPr>
            <p:nvPr/>
          </p:nvSpPr>
          <p:spPr bwMode="auto">
            <a:xfrm>
              <a:off x="641" y="3506"/>
              <a:ext cx="77" cy="22"/>
            </a:xfrm>
            <a:custGeom>
              <a:avLst/>
              <a:gdLst>
                <a:gd name="T0" fmla="*/ 0 w 197"/>
                <a:gd name="T1" fmla="*/ 0 h 56"/>
                <a:gd name="T2" fmla="*/ 0 w 197"/>
                <a:gd name="T3" fmla="*/ 0 h 56"/>
                <a:gd name="T4" fmla="*/ 0 w 197"/>
                <a:gd name="T5" fmla="*/ 0 h 56"/>
                <a:gd name="T6" fmla="*/ 0 w 197"/>
                <a:gd name="T7" fmla="*/ 0 h 56"/>
                <a:gd name="T8" fmla="*/ 0 w 197"/>
                <a:gd name="T9" fmla="*/ 0 h 56"/>
                <a:gd name="T10" fmla="*/ 0 w 197"/>
                <a:gd name="T11" fmla="*/ 0 h 56"/>
                <a:gd name="T12" fmla="*/ 0 w 197"/>
                <a:gd name="T13" fmla="*/ 0 h 56"/>
                <a:gd name="T14" fmla="*/ 0 w 197"/>
                <a:gd name="T15" fmla="*/ 0 h 56"/>
                <a:gd name="T16" fmla="*/ 0 w 197"/>
                <a:gd name="T17" fmla="*/ 0 h 56"/>
                <a:gd name="T18" fmla="*/ 0 w 197"/>
                <a:gd name="T19" fmla="*/ 0 h 56"/>
                <a:gd name="T20" fmla="*/ 0 w 197"/>
                <a:gd name="T21" fmla="*/ 0 h 56"/>
                <a:gd name="T22" fmla="*/ 0 w 197"/>
                <a:gd name="T23" fmla="*/ 0 h 56"/>
                <a:gd name="T24" fmla="*/ 0 w 197"/>
                <a:gd name="T25" fmla="*/ 0 h 56"/>
                <a:gd name="T26" fmla="*/ 0 w 197"/>
                <a:gd name="T27" fmla="*/ 0 h 56"/>
                <a:gd name="T28" fmla="*/ 0 w 197"/>
                <a:gd name="T29" fmla="*/ 0 h 56"/>
                <a:gd name="T30" fmla="*/ 0 w 197"/>
                <a:gd name="T31" fmla="*/ 0 h 56"/>
                <a:gd name="T32" fmla="*/ 0 w 197"/>
                <a:gd name="T33" fmla="*/ 0 h 56"/>
                <a:gd name="T34" fmla="*/ 0 w 197"/>
                <a:gd name="T35" fmla="*/ 0 h 56"/>
                <a:gd name="T36" fmla="*/ 0 w 197"/>
                <a:gd name="T37" fmla="*/ 0 h 56"/>
                <a:gd name="T38" fmla="*/ 0 w 197"/>
                <a:gd name="T39" fmla="*/ 0 h 56"/>
                <a:gd name="T40" fmla="*/ 0 w 197"/>
                <a:gd name="T41" fmla="*/ 0 h 56"/>
                <a:gd name="T42" fmla="*/ 0 w 197"/>
                <a:gd name="T43" fmla="*/ 0 h 56"/>
                <a:gd name="T44" fmla="*/ 0 w 197"/>
                <a:gd name="T45" fmla="*/ 0 h 56"/>
                <a:gd name="T46" fmla="*/ 0 w 197"/>
                <a:gd name="T47" fmla="*/ 0 h 56"/>
                <a:gd name="T48" fmla="*/ 0 w 197"/>
                <a:gd name="T49" fmla="*/ 0 h 56"/>
                <a:gd name="T50" fmla="*/ 0 w 197"/>
                <a:gd name="T51" fmla="*/ 0 h 56"/>
                <a:gd name="T52" fmla="*/ 0 w 197"/>
                <a:gd name="T53" fmla="*/ 0 h 56"/>
                <a:gd name="T54" fmla="*/ 0 w 197"/>
                <a:gd name="T55" fmla="*/ 0 h 56"/>
                <a:gd name="T56" fmla="*/ 0 w 197"/>
                <a:gd name="T57" fmla="*/ 0 h 56"/>
                <a:gd name="T58" fmla="*/ 0 w 197"/>
                <a:gd name="T59" fmla="*/ 0 h 56"/>
                <a:gd name="T60" fmla="*/ 0 w 197"/>
                <a:gd name="T61" fmla="*/ 0 h 56"/>
                <a:gd name="T62" fmla="*/ 0 w 197"/>
                <a:gd name="T63" fmla="*/ 0 h 56"/>
                <a:gd name="T64" fmla="*/ 0 w 197"/>
                <a:gd name="T65" fmla="*/ 0 h 56"/>
                <a:gd name="T66" fmla="*/ 0 w 197"/>
                <a:gd name="T67" fmla="*/ 0 h 56"/>
                <a:gd name="T68" fmla="*/ 0 w 197"/>
                <a:gd name="T69" fmla="*/ 0 h 56"/>
                <a:gd name="T70" fmla="*/ 0 w 197"/>
                <a:gd name="T71" fmla="*/ 0 h 56"/>
                <a:gd name="T72" fmla="*/ 0 w 197"/>
                <a:gd name="T73" fmla="*/ 0 h 56"/>
                <a:gd name="T74" fmla="*/ 0 w 197"/>
                <a:gd name="T75" fmla="*/ 0 h 56"/>
                <a:gd name="T76" fmla="*/ 0 w 197"/>
                <a:gd name="T77" fmla="*/ 0 h 56"/>
                <a:gd name="T78" fmla="*/ 0 w 197"/>
                <a:gd name="T79" fmla="*/ 0 h 56"/>
                <a:gd name="T80" fmla="*/ 0 w 197"/>
                <a:gd name="T81" fmla="*/ 0 h 56"/>
                <a:gd name="T82" fmla="*/ 0 w 197"/>
                <a:gd name="T83" fmla="*/ 0 h 56"/>
                <a:gd name="T84" fmla="*/ 0 w 197"/>
                <a:gd name="T85" fmla="*/ 0 h 56"/>
                <a:gd name="T86" fmla="*/ 0 w 197"/>
                <a:gd name="T87" fmla="*/ 0 h 56"/>
                <a:gd name="T88" fmla="*/ 0 w 197"/>
                <a:gd name="T89" fmla="*/ 0 h 56"/>
                <a:gd name="T90" fmla="*/ 0 w 197"/>
                <a:gd name="T91" fmla="*/ 0 h 56"/>
                <a:gd name="T92" fmla="*/ 0 w 197"/>
                <a:gd name="T93" fmla="*/ 0 h 56"/>
                <a:gd name="T94" fmla="*/ 0 w 197"/>
                <a:gd name="T95" fmla="*/ 0 h 56"/>
                <a:gd name="T96" fmla="*/ 0 w 197"/>
                <a:gd name="T97" fmla="*/ 0 h 56"/>
                <a:gd name="T98" fmla="*/ 0 w 197"/>
                <a:gd name="T99" fmla="*/ 0 h 56"/>
                <a:gd name="T100" fmla="*/ 0 w 197"/>
                <a:gd name="T101" fmla="*/ 0 h 56"/>
                <a:gd name="T102" fmla="*/ 0 w 197"/>
                <a:gd name="T103" fmla="*/ 0 h 56"/>
                <a:gd name="T104" fmla="*/ 0 w 197"/>
                <a:gd name="T105" fmla="*/ 0 h 56"/>
                <a:gd name="T106" fmla="*/ 0 w 197"/>
                <a:gd name="T107" fmla="*/ 0 h 56"/>
                <a:gd name="T108" fmla="*/ 0 w 197"/>
                <a:gd name="T109" fmla="*/ 0 h 56"/>
                <a:gd name="T110" fmla="*/ 0 w 197"/>
                <a:gd name="T111" fmla="*/ 0 h 56"/>
                <a:gd name="T112" fmla="*/ 0 w 197"/>
                <a:gd name="T113" fmla="*/ 0 h 56"/>
                <a:gd name="T114" fmla="*/ 0 w 197"/>
                <a:gd name="T115" fmla="*/ 0 h 56"/>
                <a:gd name="T116" fmla="*/ 0 w 197"/>
                <a:gd name="T117" fmla="*/ 0 h 56"/>
                <a:gd name="T118" fmla="*/ 0 w 197"/>
                <a:gd name="T119" fmla="*/ 0 h 5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7"/>
                <a:gd name="T181" fmla="*/ 0 h 56"/>
                <a:gd name="T182" fmla="*/ 197 w 197"/>
                <a:gd name="T183" fmla="*/ 56 h 5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7" h="56">
                  <a:moveTo>
                    <a:pt x="197" y="45"/>
                  </a:moveTo>
                  <a:lnTo>
                    <a:pt x="197" y="0"/>
                  </a:lnTo>
                  <a:lnTo>
                    <a:pt x="0" y="0"/>
                  </a:lnTo>
                  <a:lnTo>
                    <a:pt x="0" y="53"/>
                  </a:lnTo>
                  <a:lnTo>
                    <a:pt x="8" y="53"/>
                  </a:lnTo>
                  <a:lnTo>
                    <a:pt x="15" y="53"/>
                  </a:lnTo>
                  <a:lnTo>
                    <a:pt x="21" y="53"/>
                  </a:lnTo>
                  <a:lnTo>
                    <a:pt x="26" y="53"/>
                  </a:lnTo>
                  <a:lnTo>
                    <a:pt x="30" y="54"/>
                  </a:lnTo>
                  <a:lnTo>
                    <a:pt x="35" y="56"/>
                  </a:lnTo>
                  <a:lnTo>
                    <a:pt x="36" y="56"/>
                  </a:lnTo>
                  <a:lnTo>
                    <a:pt x="39" y="54"/>
                  </a:lnTo>
                  <a:lnTo>
                    <a:pt x="41" y="53"/>
                  </a:lnTo>
                  <a:lnTo>
                    <a:pt x="42" y="51"/>
                  </a:lnTo>
                  <a:lnTo>
                    <a:pt x="42" y="48"/>
                  </a:lnTo>
                  <a:lnTo>
                    <a:pt x="42" y="45"/>
                  </a:lnTo>
                  <a:lnTo>
                    <a:pt x="42" y="39"/>
                  </a:lnTo>
                  <a:lnTo>
                    <a:pt x="41" y="35"/>
                  </a:lnTo>
                  <a:lnTo>
                    <a:pt x="41" y="32"/>
                  </a:lnTo>
                  <a:lnTo>
                    <a:pt x="44" y="33"/>
                  </a:lnTo>
                  <a:lnTo>
                    <a:pt x="45" y="38"/>
                  </a:lnTo>
                  <a:lnTo>
                    <a:pt x="45" y="41"/>
                  </a:lnTo>
                  <a:lnTo>
                    <a:pt x="47" y="45"/>
                  </a:lnTo>
                  <a:lnTo>
                    <a:pt x="47" y="48"/>
                  </a:lnTo>
                  <a:lnTo>
                    <a:pt x="47" y="50"/>
                  </a:lnTo>
                  <a:lnTo>
                    <a:pt x="48" y="53"/>
                  </a:lnTo>
                  <a:lnTo>
                    <a:pt x="50" y="53"/>
                  </a:lnTo>
                  <a:lnTo>
                    <a:pt x="51" y="53"/>
                  </a:lnTo>
                  <a:lnTo>
                    <a:pt x="54" y="53"/>
                  </a:lnTo>
                  <a:lnTo>
                    <a:pt x="56" y="53"/>
                  </a:lnTo>
                  <a:lnTo>
                    <a:pt x="57" y="51"/>
                  </a:lnTo>
                  <a:lnTo>
                    <a:pt x="60" y="48"/>
                  </a:lnTo>
                  <a:lnTo>
                    <a:pt x="60" y="44"/>
                  </a:lnTo>
                  <a:lnTo>
                    <a:pt x="60" y="39"/>
                  </a:lnTo>
                  <a:lnTo>
                    <a:pt x="60" y="35"/>
                  </a:lnTo>
                  <a:lnTo>
                    <a:pt x="63" y="32"/>
                  </a:lnTo>
                  <a:lnTo>
                    <a:pt x="66" y="29"/>
                  </a:lnTo>
                  <a:lnTo>
                    <a:pt x="68" y="29"/>
                  </a:lnTo>
                  <a:lnTo>
                    <a:pt x="65" y="32"/>
                  </a:lnTo>
                  <a:lnTo>
                    <a:pt x="62" y="36"/>
                  </a:lnTo>
                  <a:lnTo>
                    <a:pt x="62" y="41"/>
                  </a:lnTo>
                  <a:lnTo>
                    <a:pt x="60" y="45"/>
                  </a:lnTo>
                  <a:lnTo>
                    <a:pt x="62" y="48"/>
                  </a:lnTo>
                  <a:lnTo>
                    <a:pt x="63" y="50"/>
                  </a:lnTo>
                  <a:lnTo>
                    <a:pt x="65" y="50"/>
                  </a:lnTo>
                  <a:lnTo>
                    <a:pt x="66" y="51"/>
                  </a:lnTo>
                  <a:lnTo>
                    <a:pt x="69" y="51"/>
                  </a:lnTo>
                  <a:lnTo>
                    <a:pt x="72" y="51"/>
                  </a:lnTo>
                  <a:lnTo>
                    <a:pt x="77" y="51"/>
                  </a:lnTo>
                  <a:lnTo>
                    <a:pt x="80" y="51"/>
                  </a:lnTo>
                  <a:lnTo>
                    <a:pt x="83" y="50"/>
                  </a:lnTo>
                  <a:lnTo>
                    <a:pt x="84" y="48"/>
                  </a:lnTo>
                  <a:lnTo>
                    <a:pt x="86" y="45"/>
                  </a:lnTo>
                  <a:lnTo>
                    <a:pt x="87" y="42"/>
                  </a:lnTo>
                  <a:lnTo>
                    <a:pt x="87" y="39"/>
                  </a:lnTo>
                  <a:lnTo>
                    <a:pt x="86" y="36"/>
                  </a:lnTo>
                  <a:lnTo>
                    <a:pt x="86" y="33"/>
                  </a:lnTo>
                  <a:lnTo>
                    <a:pt x="84" y="32"/>
                  </a:lnTo>
                  <a:lnTo>
                    <a:pt x="84" y="29"/>
                  </a:lnTo>
                  <a:lnTo>
                    <a:pt x="84" y="26"/>
                  </a:lnTo>
                  <a:lnTo>
                    <a:pt x="86" y="26"/>
                  </a:lnTo>
                  <a:lnTo>
                    <a:pt x="87" y="29"/>
                  </a:lnTo>
                  <a:lnTo>
                    <a:pt x="87" y="32"/>
                  </a:lnTo>
                  <a:lnTo>
                    <a:pt x="87" y="36"/>
                  </a:lnTo>
                  <a:lnTo>
                    <a:pt x="87" y="41"/>
                  </a:lnTo>
                  <a:lnTo>
                    <a:pt x="87" y="45"/>
                  </a:lnTo>
                  <a:lnTo>
                    <a:pt x="89" y="48"/>
                  </a:lnTo>
                  <a:lnTo>
                    <a:pt x="92" y="50"/>
                  </a:lnTo>
                  <a:lnTo>
                    <a:pt x="93" y="50"/>
                  </a:lnTo>
                  <a:lnTo>
                    <a:pt x="96" y="51"/>
                  </a:lnTo>
                  <a:lnTo>
                    <a:pt x="99" y="51"/>
                  </a:lnTo>
                  <a:lnTo>
                    <a:pt x="104" y="51"/>
                  </a:lnTo>
                  <a:lnTo>
                    <a:pt x="107" y="50"/>
                  </a:lnTo>
                  <a:lnTo>
                    <a:pt x="111" y="50"/>
                  </a:lnTo>
                  <a:lnTo>
                    <a:pt x="114" y="50"/>
                  </a:lnTo>
                  <a:lnTo>
                    <a:pt x="116" y="48"/>
                  </a:lnTo>
                  <a:lnTo>
                    <a:pt x="117" y="45"/>
                  </a:lnTo>
                  <a:lnTo>
                    <a:pt x="117" y="41"/>
                  </a:lnTo>
                  <a:lnTo>
                    <a:pt x="117" y="36"/>
                  </a:lnTo>
                  <a:lnTo>
                    <a:pt x="117" y="33"/>
                  </a:lnTo>
                  <a:lnTo>
                    <a:pt x="117" y="29"/>
                  </a:lnTo>
                  <a:lnTo>
                    <a:pt x="117" y="27"/>
                  </a:lnTo>
                  <a:lnTo>
                    <a:pt x="119" y="27"/>
                  </a:lnTo>
                  <a:lnTo>
                    <a:pt x="120" y="30"/>
                  </a:lnTo>
                  <a:lnTo>
                    <a:pt x="120" y="35"/>
                  </a:lnTo>
                  <a:lnTo>
                    <a:pt x="122" y="39"/>
                  </a:lnTo>
                  <a:lnTo>
                    <a:pt x="122" y="44"/>
                  </a:lnTo>
                  <a:lnTo>
                    <a:pt x="122" y="47"/>
                  </a:lnTo>
                  <a:lnTo>
                    <a:pt x="122" y="50"/>
                  </a:lnTo>
                  <a:lnTo>
                    <a:pt x="123" y="51"/>
                  </a:lnTo>
                  <a:lnTo>
                    <a:pt x="125" y="51"/>
                  </a:lnTo>
                  <a:lnTo>
                    <a:pt x="128" y="51"/>
                  </a:lnTo>
                  <a:lnTo>
                    <a:pt x="131" y="50"/>
                  </a:lnTo>
                  <a:lnTo>
                    <a:pt x="134" y="50"/>
                  </a:lnTo>
                  <a:lnTo>
                    <a:pt x="135" y="47"/>
                  </a:lnTo>
                  <a:lnTo>
                    <a:pt x="135" y="42"/>
                  </a:lnTo>
                  <a:lnTo>
                    <a:pt x="135" y="38"/>
                  </a:lnTo>
                  <a:lnTo>
                    <a:pt x="135" y="33"/>
                  </a:lnTo>
                  <a:lnTo>
                    <a:pt x="135" y="30"/>
                  </a:lnTo>
                  <a:lnTo>
                    <a:pt x="135" y="27"/>
                  </a:lnTo>
                  <a:lnTo>
                    <a:pt x="137" y="23"/>
                  </a:lnTo>
                  <a:lnTo>
                    <a:pt x="138" y="23"/>
                  </a:lnTo>
                  <a:lnTo>
                    <a:pt x="140" y="26"/>
                  </a:lnTo>
                  <a:lnTo>
                    <a:pt x="138" y="32"/>
                  </a:lnTo>
                  <a:lnTo>
                    <a:pt x="138" y="38"/>
                  </a:lnTo>
                  <a:lnTo>
                    <a:pt x="138" y="44"/>
                  </a:lnTo>
                  <a:lnTo>
                    <a:pt x="138" y="47"/>
                  </a:lnTo>
                  <a:lnTo>
                    <a:pt x="138" y="48"/>
                  </a:lnTo>
                  <a:lnTo>
                    <a:pt x="140" y="51"/>
                  </a:lnTo>
                  <a:lnTo>
                    <a:pt x="141" y="53"/>
                  </a:lnTo>
                  <a:lnTo>
                    <a:pt x="144" y="54"/>
                  </a:lnTo>
                  <a:lnTo>
                    <a:pt x="147" y="54"/>
                  </a:lnTo>
                  <a:lnTo>
                    <a:pt x="150" y="54"/>
                  </a:lnTo>
                  <a:lnTo>
                    <a:pt x="153" y="53"/>
                  </a:lnTo>
                  <a:lnTo>
                    <a:pt x="156" y="53"/>
                  </a:lnTo>
                  <a:lnTo>
                    <a:pt x="164" y="51"/>
                  </a:lnTo>
                  <a:lnTo>
                    <a:pt x="175" y="48"/>
                  </a:lnTo>
                  <a:lnTo>
                    <a:pt x="188" y="45"/>
                  </a:lnTo>
                  <a:lnTo>
                    <a:pt x="197" y="45"/>
                  </a:lnTo>
                  <a:close/>
                </a:path>
              </a:pathLst>
            </a:custGeom>
            <a:solidFill>
              <a:srgbClr val="E293A5"/>
            </a:solidFill>
            <a:ln w="9525">
              <a:noFill/>
              <a:round/>
              <a:headEnd/>
              <a:tailEnd/>
            </a:ln>
          </p:spPr>
          <p:txBody>
            <a:bodyPr/>
            <a:lstStyle/>
            <a:p>
              <a:endParaRPr lang="en-GB"/>
            </a:p>
          </p:txBody>
        </p:sp>
        <p:sp>
          <p:nvSpPr>
            <p:cNvPr id="5647" name="Freeform 82"/>
            <p:cNvSpPr>
              <a:spLocks/>
            </p:cNvSpPr>
            <p:nvPr/>
          </p:nvSpPr>
          <p:spPr bwMode="auto">
            <a:xfrm>
              <a:off x="330" y="3443"/>
              <a:ext cx="7" cy="24"/>
            </a:xfrm>
            <a:custGeom>
              <a:avLst/>
              <a:gdLst>
                <a:gd name="T0" fmla="*/ 0 w 18"/>
                <a:gd name="T1" fmla="*/ 0 h 61"/>
                <a:gd name="T2" fmla="*/ 0 w 18"/>
                <a:gd name="T3" fmla="*/ 0 h 61"/>
                <a:gd name="T4" fmla="*/ 0 w 18"/>
                <a:gd name="T5" fmla="*/ 0 h 61"/>
                <a:gd name="T6" fmla="*/ 0 w 18"/>
                <a:gd name="T7" fmla="*/ 0 h 61"/>
                <a:gd name="T8" fmla="*/ 0 w 18"/>
                <a:gd name="T9" fmla="*/ 0 h 61"/>
                <a:gd name="T10" fmla="*/ 0 w 18"/>
                <a:gd name="T11" fmla="*/ 0 h 61"/>
                <a:gd name="T12" fmla="*/ 0 w 18"/>
                <a:gd name="T13" fmla="*/ 0 h 61"/>
                <a:gd name="T14" fmla="*/ 0 w 18"/>
                <a:gd name="T15" fmla="*/ 0 h 61"/>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61"/>
                <a:gd name="T26" fmla="*/ 18 w 18"/>
                <a:gd name="T27" fmla="*/ 61 h 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61">
                  <a:moveTo>
                    <a:pt x="0" y="0"/>
                  </a:moveTo>
                  <a:lnTo>
                    <a:pt x="18" y="0"/>
                  </a:lnTo>
                  <a:lnTo>
                    <a:pt x="18" y="61"/>
                  </a:lnTo>
                  <a:lnTo>
                    <a:pt x="4" y="61"/>
                  </a:lnTo>
                  <a:lnTo>
                    <a:pt x="3" y="46"/>
                  </a:lnTo>
                  <a:lnTo>
                    <a:pt x="0" y="30"/>
                  </a:lnTo>
                  <a:lnTo>
                    <a:pt x="0" y="13"/>
                  </a:lnTo>
                  <a:lnTo>
                    <a:pt x="0" y="0"/>
                  </a:lnTo>
                  <a:close/>
                </a:path>
              </a:pathLst>
            </a:custGeom>
            <a:solidFill>
              <a:srgbClr val="E293A5"/>
            </a:solidFill>
            <a:ln w="9525">
              <a:noFill/>
              <a:round/>
              <a:headEnd/>
              <a:tailEnd/>
            </a:ln>
          </p:spPr>
          <p:txBody>
            <a:bodyPr/>
            <a:lstStyle/>
            <a:p>
              <a:endParaRPr lang="en-GB"/>
            </a:p>
          </p:txBody>
        </p:sp>
        <p:sp>
          <p:nvSpPr>
            <p:cNvPr id="5648" name="Freeform 83"/>
            <p:cNvSpPr>
              <a:spLocks/>
            </p:cNvSpPr>
            <p:nvPr/>
          </p:nvSpPr>
          <p:spPr bwMode="auto">
            <a:xfrm>
              <a:off x="296" y="3443"/>
              <a:ext cx="9" cy="24"/>
            </a:xfrm>
            <a:custGeom>
              <a:avLst/>
              <a:gdLst>
                <a:gd name="T0" fmla="*/ 0 w 23"/>
                <a:gd name="T1" fmla="*/ 0 h 61"/>
                <a:gd name="T2" fmla="*/ 0 w 23"/>
                <a:gd name="T3" fmla="*/ 0 h 61"/>
                <a:gd name="T4" fmla="*/ 0 w 23"/>
                <a:gd name="T5" fmla="*/ 0 h 61"/>
                <a:gd name="T6" fmla="*/ 0 w 23"/>
                <a:gd name="T7" fmla="*/ 0 h 61"/>
                <a:gd name="T8" fmla="*/ 0 w 23"/>
                <a:gd name="T9" fmla="*/ 0 h 61"/>
                <a:gd name="T10" fmla="*/ 0 w 23"/>
                <a:gd name="T11" fmla="*/ 0 h 61"/>
                <a:gd name="T12" fmla="*/ 0 w 23"/>
                <a:gd name="T13" fmla="*/ 0 h 61"/>
                <a:gd name="T14" fmla="*/ 0 w 23"/>
                <a:gd name="T15" fmla="*/ 0 h 61"/>
                <a:gd name="T16" fmla="*/ 0 60000 65536"/>
                <a:gd name="T17" fmla="*/ 0 60000 65536"/>
                <a:gd name="T18" fmla="*/ 0 60000 65536"/>
                <a:gd name="T19" fmla="*/ 0 60000 65536"/>
                <a:gd name="T20" fmla="*/ 0 60000 65536"/>
                <a:gd name="T21" fmla="*/ 0 60000 65536"/>
                <a:gd name="T22" fmla="*/ 0 60000 65536"/>
                <a:gd name="T23" fmla="*/ 0 60000 65536"/>
                <a:gd name="T24" fmla="*/ 0 w 23"/>
                <a:gd name="T25" fmla="*/ 0 h 61"/>
                <a:gd name="T26" fmla="*/ 23 w 23"/>
                <a:gd name="T27" fmla="*/ 61 h 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 h="61">
                  <a:moveTo>
                    <a:pt x="23" y="61"/>
                  </a:moveTo>
                  <a:lnTo>
                    <a:pt x="0" y="61"/>
                  </a:lnTo>
                  <a:lnTo>
                    <a:pt x="0" y="0"/>
                  </a:lnTo>
                  <a:lnTo>
                    <a:pt x="23" y="0"/>
                  </a:lnTo>
                  <a:lnTo>
                    <a:pt x="23" y="15"/>
                  </a:lnTo>
                  <a:lnTo>
                    <a:pt x="21" y="33"/>
                  </a:lnTo>
                  <a:lnTo>
                    <a:pt x="21" y="49"/>
                  </a:lnTo>
                  <a:lnTo>
                    <a:pt x="23" y="61"/>
                  </a:lnTo>
                  <a:close/>
                </a:path>
              </a:pathLst>
            </a:custGeom>
            <a:solidFill>
              <a:srgbClr val="E293A5"/>
            </a:solidFill>
            <a:ln w="9525">
              <a:noFill/>
              <a:round/>
              <a:headEnd/>
              <a:tailEnd/>
            </a:ln>
          </p:spPr>
          <p:txBody>
            <a:bodyPr/>
            <a:lstStyle/>
            <a:p>
              <a:endParaRPr lang="en-GB"/>
            </a:p>
          </p:txBody>
        </p:sp>
        <p:sp>
          <p:nvSpPr>
            <p:cNvPr id="5649" name="Freeform 84"/>
            <p:cNvSpPr>
              <a:spLocks/>
            </p:cNvSpPr>
            <p:nvPr/>
          </p:nvSpPr>
          <p:spPr bwMode="auto">
            <a:xfrm>
              <a:off x="327" y="3398"/>
              <a:ext cx="9" cy="40"/>
            </a:xfrm>
            <a:custGeom>
              <a:avLst/>
              <a:gdLst>
                <a:gd name="T0" fmla="*/ 0 w 23"/>
                <a:gd name="T1" fmla="*/ 0 h 102"/>
                <a:gd name="T2" fmla="*/ 0 w 23"/>
                <a:gd name="T3" fmla="*/ 0 h 102"/>
                <a:gd name="T4" fmla="*/ 0 w 23"/>
                <a:gd name="T5" fmla="*/ 0 h 102"/>
                <a:gd name="T6" fmla="*/ 0 w 23"/>
                <a:gd name="T7" fmla="*/ 0 h 102"/>
                <a:gd name="T8" fmla="*/ 0 w 23"/>
                <a:gd name="T9" fmla="*/ 0 h 102"/>
                <a:gd name="T10" fmla="*/ 0 w 23"/>
                <a:gd name="T11" fmla="*/ 0 h 102"/>
                <a:gd name="T12" fmla="*/ 0 w 23"/>
                <a:gd name="T13" fmla="*/ 0 h 102"/>
                <a:gd name="T14" fmla="*/ 0 w 23"/>
                <a:gd name="T15" fmla="*/ 0 h 102"/>
                <a:gd name="T16" fmla="*/ 0 60000 65536"/>
                <a:gd name="T17" fmla="*/ 0 60000 65536"/>
                <a:gd name="T18" fmla="*/ 0 60000 65536"/>
                <a:gd name="T19" fmla="*/ 0 60000 65536"/>
                <a:gd name="T20" fmla="*/ 0 60000 65536"/>
                <a:gd name="T21" fmla="*/ 0 60000 65536"/>
                <a:gd name="T22" fmla="*/ 0 60000 65536"/>
                <a:gd name="T23" fmla="*/ 0 60000 65536"/>
                <a:gd name="T24" fmla="*/ 0 w 23"/>
                <a:gd name="T25" fmla="*/ 0 h 102"/>
                <a:gd name="T26" fmla="*/ 23 w 23"/>
                <a:gd name="T27" fmla="*/ 102 h 10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 h="102">
                  <a:moveTo>
                    <a:pt x="2" y="0"/>
                  </a:moveTo>
                  <a:lnTo>
                    <a:pt x="23" y="0"/>
                  </a:lnTo>
                  <a:lnTo>
                    <a:pt x="23" y="102"/>
                  </a:lnTo>
                  <a:lnTo>
                    <a:pt x="5" y="102"/>
                  </a:lnTo>
                  <a:lnTo>
                    <a:pt x="3" y="81"/>
                  </a:lnTo>
                  <a:lnTo>
                    <a:pt x="2" y="52"/>
                  </a:lnTo>
                  <a:lnTo>
                    <a:pt x="0" y="24"/>
                  </a:lnTo>
                  <a:lnTo>
                    <a:pt x="2" y="0"/>
                  </a:lnTo>
                  <a:close/>
                </a:path>
              </a:pathLst>
            </a:custGeom>
            <a:solidFill>
              <a:srgbClr val="E293A5"/>
            </a:solidFill>
            <a:ln w="9525">
              <a:noFill/>
              <a:round/>
              <a:headEnd/>
              <a:tailEnd/>
            </a:ln>
          </p:spPr>
          <p:txBody>
            <a:bodyPr/>
            <a:lstStyle/>
            <a:p>
              <a:endParaRPr lang="en-GB"/>
            </a:p>
          </p:txBody>
        </p:sp>
        <p:sp>
          <p:nvSpPr>
            <p:cNvPr id="5650" name="Freeform 85"/>
            <p:cNvSpPr>
              <a:spLocks/>
            </p:cNvSpPr>
            <p:nvPr/>
          </p:nvSpPr>
          <p:spPr bwMode="auto">
            <a:xfrm>
              <a:off x="296" y="3398"/>
              <a:ext cx="10" cy="40"/>
            </a:xfrm>
            <a:custGeom>
              <a:avLst/>
              <a:gdLst>
                <a:gd name="T0" fmla="*/ 0 w 27"/>
                <a:gd name="T1" fmla="*/ 0 h 102"/>
                <a:gd name="T2" fmla="*/ 0 w 27"/>
                <a:gd name="T3" fmla="*/ 0 h 102"/>
                <a:gd name="T4" fmla="*/ 0 w 27"/>
                <a:gd name="T5" fmla="*/ 0 h 102"/>
                <a:gd name="T6" fmla="*/ 0 w 27"/>
                <a:gd name="T7" fmla="*/ 0 h 102"/>
                <a:gd name="T8" fmla="*/ 0 w 27"/>
                <a:gd name="T9" fmla="*/ 0 h 102"/>
                <a:gd name="T10" fmla="*/ 0 w 27"/>
                <a:gd name="T11" fmla="*/ 0 h 102"/>
                <a:gd name="T12" fmla="*/ 0 w 27"/>
                <a:gd name="T13" fmla="*/ 0 h 102"/>
                <a:gd name="T14" fmla="*/ 0 w 27"/>
                <a:gd name="T15" fmla="*/ 0 h 102"/>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102"/>
                <a:gd name="T26" fmla="*/ 27 w 27"/>
                <a:gd name="T27" fmla="*/ 102 h 10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102">
                  <a:moveTo>
                    <a:pt x="27" y="102"/>
                  </a:moveTo>
                  <a:lnTo>
                    <a:pt x="0" y="102"/>
                  </a:lnTo>
                  <a:lnTo>
                    <a:pt x="0" y="0"/>
                  </a:lnTo>
                  <a:lnTo>
                    <a:pt x="21" y="0"/>
                  </a:lnTo>
                  <a:lnTo>
                    <a:pt x="23" y="27"/>
                  </a:lnTo>
                  <a:lnTo>
                    <a:pt x="24" y="58"/>
                  </a:lnTo>
                  <a:lnTo>
                    <a:pt x="26" y="87"/>
                  </a:lnTo>
                  <a:lnTo>
                    <a:pt x="27" y="102"/>
                  </a:lnTo>
                  <a:close/>
                </a:path>
              </a:pathLst>
            </a:custGeom>
            <a:solidFill>
              <a:srgbClr val="E293A5"/>
            </a:solidFill>
            <a:ln w="9525">
              <a:noFill/>
              <a:round/>
              <a:headEnd/>
              <a:tailEnd/>
            </a:ln>
          </p:spPr>
          <p:txBody>
            <a:bodyPr/>
            <a:lstStyle/>
            <a:p>
              <a:endParaRPr lang="en-GB"/>
            </a:p>
          </p:txBody>
        </p:sp>
        <p:sp>
          <p:nvSpPr>
            <p:cNvPr id="5651" name="Freeform 86"/>
            <p:cNvSpPr>
              <a:spLocks/>
            </p:cNvSpPr>
            <p:nvPr/>
          </p:nvSpPr>
          <p:spPr bwMode="auto">
            <a:xfrm>
              <a:off x="427" y="3442"/>
              <a:ext cx="11" cy="25"/>
            </a:xfrm>
            <a:custGeom>
              <a:avLst/>
              <a:gdLst>
                <a:gd name="T0" fmla="*/ 0 w 27"/>
                <a:gd name="T1" fmla="*/ 0 h 62"/>
                <a:gd name="T2" fmla="*/ 0 w 27"/>
                <a:gd name="T3" fmla="*/ 0 h 62"/>
                <a:gd name="T4" fmla="*/ 0 w 27"/>
                <a:gd name="T5" fmla="*/ 0 h 62"/>
                <a:gd name="T6" fmla="*/ 0 w 27"/>
                <a:gd name="T7" fmla="*/ 0 h 62"/>
                <a:gd name="T8" fmla="*/ 0 w 27"/>
                <a:gd name="T9" fmla="*/ 0 h 62"/>
                <a:gd name="T10" fmla="*/ 0 w 27"/>
                <a:gd name="T11" fmla="*/ 0 h 62"/>
                <a:gd name="T12" fmla="*/ 0 w 27"/>
                <a:gd name="T13" fmla="*/ 0 h 62"/>
                <a:gd name="T14" fmla="*/ 0 w 27"/>
                <a:gd name="T15" fmla="*/ 0 h 62"/>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62"/>
                <a:gd name="T26" fmla="*/ 27 w 27"/>
                <a:gd name="T27" fmla="*/ 62 h 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62">
                  <a:moveTo>
                    <a:pt x="8" y="62"/>
                  </a:moveTo>
                  <a:lnTo>
                    <a:pt x="27" y="62"/>
                  </a:lnTo>
                  <a:lnTo>
                    <a:pt x="27" y="0"/>
                  </a:lnTo>
                  <a:lnTo>
                    <a:pt x="0" y="0"/>
                  </a:lnTo>
                  <a:lnTo>
                    <a:pt x="2" y="14"/>
                  </a:lnTo>
                  <a:lnTo>
                    <a:pt x="5" y="32"/>
                  </a:lnTo>
                  <a:lnTo>
                    <a:pt x="8" y="48"/>
                  </a:lnTo>
                  <a:lnTo>
                    <a:pt x="8" y="62"/>
                  </a:lnTo>
                  <a:close/>
                </a:path>
              </a:pathLst>
            </a:custGeom>
            <a:solidFill>
              <a:srgbClr val="E293A5"/>
            </a:solidFill>
            <a:ln w="9525">
              <a:noFill/>
              <a:round/>
              <a:headEnd/>
              <a:tailEnd/>
            </a:ln>
          </p:spPr>
          <p:txBody>
            <a:bodyPr/>
            <a:lstStyle/>
            <a:p>
              <a:endParaRPr lang="en-GB"/>
            </a:p>
          </p:txBody>
        </p:sp>
        <p:sp>
          <p:nvSpPr>
            <p:cNvPr id="5652" name="Freeform 87"/>
            <p:cNvSpPr>
              <a:spLocks/>
            </p:cNvSpPr>
            <p:nvPr/>
          </p:nvSpPr>
          <p:spPr bwMode="auto">
            <a:xfrm>
              <a:off x="395" y="3443"/>
              <a:ext cx="9" cy="24"/>
            </a:xfrm>
            <a:custGeom>
              <a:avLst/>
              <a:gdLst>
                <a:gd name="T0" fmla="*/ 0 w 23"/>
                <a:gd name="T1" fmla="*/ 0 h 61"/>
                <a:gd name="T2" fmla="*/ 0 w 23"/>
                <a:gd name="T3" fmla="*/ 0 h 61"/>
                <a:gd name="T4" fmla="*/ 0 w 23"/>
                <a:gd name="T5" fmla="*/ 0 h 61"/>
                <a:gd name="T6" fmla="*/ 0 w 23"/>
                <a:gd name="T7" fmla="*/ 0 h 61"/>
                <a:gd name="T8" fmla="*/ 0 w 23"/>
                <a:gd name="T9" fmla="*/ 0 h 61"/>
                <a:gd name="T10" fmla="*/ 0 w 23"/>
                <a:gd name="T11" fmla="*/ 0 h 61"/>
                <a:gd name="T12" fmla="*/ 0 w 23"/>
                <a:gd name="T13" fmla="*/ 0 h 61"/>
                <a:gd name="T14" fmla="*/ 0 w 23"/>
                <a:gd name="T15" fmla="*/ 0 h 61"/>
                <a:gd name="T16" fmla="*/ 0 60000 65536"/>
                <a:gd name="T17" fmla="*/ 0 60000 65536"/>
                <a:gd name="T18" fmla="*/ 0 60000 65536"/>
                <a:gd name="T19" fmla="*/ 0 60000 65536"/>
                <a:gd name="T20" fmla="*/ 0 60000 65536"/>
                <a:gd name="T21" fmla="*/ 0 60000 65536"/>
                <a:gd name="T22" fmla="*/ 0 60000 65536"/>
                <a:gd name="T23" fmla="*/ 0 60000 65536"/>
                <a:gd name="T24" fmla="*/ 0 w 23"/>
                <a:gd name="T25" fmla="*/ 0 h 61"/>
                <a:gd name="T26" fmla="*/ 23 w 23"/>
                <a:gd name="T27" fmla="*/ 61 h 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 h="61">
                  <a:moveTo>
                    <a:pt x="23" y="61"/>
                  </a:moveTo>
                  <a:lnTo>
                    <a:pt x="0" y="61"/>
                  </a:lnTo>
                  <a:lnTo>
                    <a:pt x="0" y="0"/>
                  </a:lnTo>
                  <a:lnTo>
                    <a:pt x="20" y="0"/>
                  </a:lnTo>
                  <a:lnTo>
                    <a:pt x="21" y="16"/>
                  </a:lnTo>
                  <a:lnTo>
                    <a:pt x="23" y="37"/>
                  </a:lnTo>
                  <a:lnTo>
                    <a:pt x="23" y="54"/>
                  </a:lnTo>
                  <a:lnTo>
                    <a:pt x="23" y="61"/>
                  </a:lnTo>
                  <a:close/>
                </a:path>
              </a:pathLst>
            </a:custGeom>
            <a:solidFill>
              <a:srgbClr val="E293A5"/>
            </a:solidFill>
            <a:ln w="9525">
              <a:noFill/>
              <a:round/>
              <a:headEnd/>
              <a:tailEnd/>
            </a:ln>
          </p:spPr>
          <p:txBody>
            <a:bodyPr/>
            <a:lstStyle/>
            <a:p>
              <a:endParaRPr lang="en-GB"/>
            </a:p>
          </p:txBody>
        </p:sp>
        <p:sp>
          <p:nvSpPr>
            <p:cNvPr id="5653" name="Freeform 88"/>
            <p:cNvSpPr>
              <a:spLocks/>
            </p:cNvSpPr>
            <p:nvPr/>
          </p:nvSpPr>
          <p:spPr bwMode="auto">
            <a:xfrm>
              <a:off x="427" y="3397"/>
              <a:ext cx="9" cy="41"/>
            </a:xfrm>
            <a:custGeom>
              <a:avLst/>
              <a:gdLst>
                <a:gd name="T0" fmla="*/ 0 w 25"/>
                <a:gd name="T1" fmla="*/ 0 h 104"/>
                <a:gd name="T2" fmla="*/ 0 w 25"/>
                <a:gd name="T3" fmla="*/ 0 h 104"/>
                <a:gd name="T4" fmla="*/ 0 w 25"/>
                <a:gd name="T5" fmla="*/ 0 h 104"/>
                <a:gd name="T6" fmla="*/ 0 w 25"/>
                <a:gd name="T7" fmla="*/ 0 h 104"/>
                <a:gd name="T8" fmla="*/ 0 w 25"/>
                <a:gd name="T9" fmla="*/ 0 h 104"/>
                <a:gd name="T10" fmla="*/ 0 w 25"/>
                <a:gd name="T11" fmla="*/ 0 h 104"/>
                <a:gd name="T12" fmla="*/ 0 w 25"/>
                <a:gd name="T13" fmla="*/ 0 h 104"/>
                <a:gd name="T14" fmla="*/ 0 w 25"/>
                <a:gd name="T15" fmla="*/ 0 h 104"/>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104"/>
                <a:gd name="T26" fmla="*/ 25 w 25"/>
                <a:gd name="T27" fmla="*/ 104 h 1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104">
                  <a:moveTo>
                    <a:pt x="0" y="104"/>
                  </a:moveTo>
                  <a:lnTo>
                    <a:pt x="25" y="103"/>
                  </a:lnTo>
                  <a:lnTo>
                    <a:pt x="25" y="0"/>
                  </a:lnTo>
                  <a:lnTo>
                    <a:pt x="4" y="0"/>
                  </a:lnTo>
                  <a:lnTo>
                    <a:pt x="4" y="26"/>
                  </a:lnTo>
                  <a:lnTo>
                    <a:pt x="3" y="56"/>
                  </a:lnTo>
                  <a:lnTo>
                    <a:pt x="0" y="84"/>
                  </a:lnTo>
                  <a:lnTo>
                    <a:pt x="0" y="104"/>
                  </a:lnTo>
                  <a:close/>
                </a:path>
              </a:pathLst>
            </a:custGeom>
            <a:solidFill>
              <a:srgbClr val="E293A5"/>
            </a:solidFill>
            <a:ln w="9525">
              <a:noFill/>
              <a:round/>
              <a:headEnd/>
              <a:tailEnd/>
            </a:ln>
          </p:spPr>
          <p:txBody>
            <a:bodyPr/>
            <a:lstStyle/>
            <a:p>
              <a:endParaRPr lang="en-GB"/>
            </a:p>
          </p:txBody>
        </p:sp>
        <p:sp>
          <p:nvSpPr>
            <p:cNvPr id="5654" name="Freeform 89"/>
            <p:cNvSpPr>
              <a:spLocks/>
            </p:cNvSpPr>
            <p:nvPr/>
          </p:nvSpPr>
          <p:spPr bwMode="auto">
            <a:xfrm>
              <a:off x="396" y="3397"/>
              <a:ext cx="10" cy="41"/>
            </a:xfrm>
            <a:custGeom>
              <a:avLst/>
              <a:gdLst>
                <a:gd name="T0" fmla="*/ 0 w 24"/>
                <a:gd name="T1" fmla="*/ 0 h 104"/>
                <a:gd name="T2" fmla="*/ 0 w 24"/>
                <a:gd name="T3" fmla="*/ 0 h 104"/>
                <a:gd name="T4" fmla="*/ 0 w 24"/>
                <a:gd name="T5" fmla="*/ 0 h 104"/>
                <a:gd name="T6" fmla="*/ 0 w 24"/>
                <a:gd name="T7" fmla="*/ 0 h 104"/>
                <a:gd name="T8" fmla="*/ 0 w 24"/>
                <a:gd name="T9" fmla="*/ 0 h 104"/>
                <a:gd name="T10" fmla="*/ 0 w 24"/>
                <a:gd name="T11" fmla="*/ 0 h 104"/>
                <a:gd name="T12" fmla="*/ 0 w 24"/>
                <a:gd name="T13" fmla="*/ 0 h 104"/>
                <a:gd name="T14" fmla="*/ 0 w 24"/>
                <a:gd name="T15" fmla="*/ 0 h 104"/>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104"/>
                <a:gd name="T26" fmla="*/ 24 w 24"/>
                <a:gd name="T27" fmla="*/ 104 h 1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104">
                  <a:moveTo>
                    <a:pt x="21" y="104"/>
                  </a:moveTo>
                  <a:lnTo>
                    <a:pt x="0" y="104"/>
                  </a:lnTo>
                  <a:lnTo>
                    <a:pt x="0" y="0"/>
                  </a:lnTo>
                  <a:lnTo>
                    <a:pt x="24" y="0"/>
                  </a:lnTo>
                  <a:lnTo>
                    <a:pt x="24" y="26"/>
                  </a:lnTo>
                  <a:lnTo>
                    <a:pt x="24" y="57"/>
                  </a:lnTo>
                  <a:lnTo>
                    <a:pt x="24" y="87"/>
                  </a:lnTo>
                  <a:lnTo>
                    <a:pt x="21" y="104"/>
                  </a:lnTo>
                  <a:close/>
                </a:path>
              </a:pathLst>
            </a:custGeom>
            <a:solidFill>
              <a:srgbClr val="E293A5"/>
            </a:solidFill>
            <a:ln w="9525">
              <a:noFill/>
              <a:round/>
              <a:headEnd/>
              <a:tailEnd/>
            </a:ln>
          </p:spPr>
          <p:txBody>
            <a:bodyPr/>
            <a:lstStyle/>
            <a:p>
              <a:endParaRPr lang="en-GB"/>
            </a:p>
          </p:txBody>
        </p:sp>
        <p:sp>
          <p:nvSpPr>
            <p:cNvPr id="5655" name="Freeform 90"/>
            <p:cNvSpPr>
              <a:spLocks/>
            </p:cNvSpPr>
            <p:nvPr/>
          </p:nvSpPr>
          <p:spPr bwMode="auto">
            <a:xfrm>
              <a:off x="378" y="3507"/>
              <a:ext cx="67" cy="83"/>
            </a:xfrm>
            <a:custGeom>
              <a:avLst/>
              <a:gdLst>
                <a:gd name="T0" fmla="*/ 0 w 173"/>
                <a:gd name="T1" fmla="*/ 0 h 214"/>
                <a:gd name="T2" fmla="*/ 0 w 173"/>
                <a:gd name="T3" fmla="*/ 0 h 214"/>
                <a:gd name="T4" fmla="*/ 0 w 173"/>
                <a:gd name="T5" fmla="*/ 0 h 214"/>
                <a:gd name="T6" fmla="*/ 0 w 173"/>
                <a:gd name="T7" fmla="*/ 0 h 214"/>
                <a:gd name="T8" fmla="*/ 0 w 173"/>
                <a:gd name="T9" fmla="*/ 0 h 214"/>
                <a:gd name="T10" fmla="*/ 0 w 173"/>
                <a:gd name="T11" fmla="*/ 0 h 214"/>
                <a:gd name="T12" fmla="*/ 0 w 173"/>
                <a:gd name="T13" fmla="*/ 0 h 214"/>
                <a:gd name="T14" fmla="*/ 0 w 173"/>
                <a:gd name="T15" fmla="*/ 0 h 214"/>
                <a:gd name="T16" fmla="*/ 0 w 173"/>
                <a:gd name="T17" fmla="*/ 0 h 214"/>
                <a:gd name="T18" fmla="*/ 0 w 173"/>
                <a:gd name="T19" fmla="*/ 0 h 214"/>
                <a:gd name="T20" fmla="*/ 0 w 173"/>
                <a:gd name="T21" fmla="*/ 0 h 214"/>
                <a:gd name="T22" fmla="*/ 0 w 173"/>
                <a:gd name="T23" fmla="*/ 0 h 214"/>
                <a:gd name="T24" fmla="*/ 0 w 173"/>
                <a:gd name="T25" fmla="*/ 0 h 214"/>
                <a:gd name="T26" fmla="*/ 0 w 173"/>
                <a:gd name="T27" fmla="*/ 0 h 214"/>
                <a:gd name="T28" fmla="*/ 0 w 173"/>
                <a:gd name="T29" fmla="*/ 0 h 214"/>
                <a:gd name="T30" fmla="*/ 0 w 173"/>
                <a:gd name="T31" fmla="*/ 0 h 214"/>
                <a:gd name="T32" fmla="*/ 0 w 173"/>
                <a:gd name="T33" fmla="*/ 0 h 214"/>
                <a:gd name="T34" fmla="*/ 0 w 173"/>
                <a:gd name="T35" fmla="*/ 0 h 214"/>
                <a:gd name="T36" fmla="*/ 0 w 173"/>
                <a:gd name="T37" fmla="*/ 0 h 214"/>
                <a:gd name="T38" fmla="*/ 0 w 173"/>
                <a:gd name="T39" fmla="*/ 0 h 214"/>
                <a:gd name="T40" fmla="*/ 0 w 173"/>
                <a:gd name="T41" fmla="*/ 0 h 2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3"/>
                <a:gd name="T64" fmla="*/ 0 h 214"/>
                <a:gd name="T65" fmla="*/ 173 w 173"/>
                <a:gd name="T66" fmla="*/ 214 h 2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3" h="214">
                  <a:moveTo>
                    <a:pt x="81" y="214"/>
                  </a:moveTo>
                  <a:lnTo>
                    <a:pt x="173" y="214"/>
                  </a:lnTo>
                  <a:lnTo>
                    <a:pt x="173" y="138"/>
                  </a:lnTo>
                  <a:lnTo>
                    <a:pt x="173" y="0"/>
                  </a:lnTo>
                  <a:lnTo>
                    <a:pt x="0" y="0"/>
                  </a:lnTo>
                  <a:lnTo>
                    <a:pt x="3" y="22"/>
                  </a:lnTo>
                  <a:lnTo>
                    <a:pt x="9" y="43"/>
                  </a:lnTo>
                  <a:lnTo>
                    <a:pt x="18" y="64"/>
                  </a:lnTo>
                  <a:lnTo>
                    <a:pt x="30" y="83"/>
                  </a:lnTo>
                  <a:lnTo>
                    <a:pt x="45" y="98"/>
                  </a:lnTo>
                  <a:lnTo>
                    <a:pt x="62" y="111"/>
                  </a:lnTo>
                  <a:lnTo>
                    <a:pt x="81" y="122"/>
                  </a:lnTo>
                  <a:lnTo>
                    <a:pt x="102" y="129"/>
                  </a:lnTo>
                  <a:lnTo>
                    <a:pt x="101" y="137"/>
                  </a:lnTo>
                  <a:lnTo>
                    <a:pt x="101" y="146"/>
                  </a:lnTo>
                  <a:lnTo>
                    <a:pt x="104" y="153"/>
                  </a:lnTo>
                  <a:lnTo>
                    <a:pt x="107" y="158"/>
                  </a:lnTo>
                  <a:lnTo>
                    <a:pt x="98" y="170"/>
                  </a:lnTo>
                  <a:lnTo>
                    <a:pt x="92" y="183"/>
                  </a:lnTo>
                  <a:lnTo>
                    <a:pt x="86" y="197"/>
                  </a:lnTo>
                  <a:lnTo>
                    <a:pt x="81" y="214"/>
                  </a:lnTo>
                  <a:close/>
                </a:path>
              </a:pathLst>
            </a:custGeom>
            <a:solidFill>
              <a:srgbClr val="E293A5"/>
            </a:solidFill>
            <a:ln w="9525">
              <a:noFill/>
              <a:round/>
              <a:headEnd/>
              <a:tailEnd/>
            </a:ln>
          </p:spPr>
          <p:txBody>
            <a:bodyPr/>
            <a:lstStyle/>
            <a:p>
              <a:endParaRPr lang="en-GB"/>
            </a:p>
          </p:txBody>
        </p:sp>
        <p:sp>
          <p:nvSpPr>
            <p:cNvPr id="5656" name="Freeform 91"/>
            <p:cNvSpPr>
              <a:spLocks/>
            </p:cNvSpPr>
            <p:nvPr/>
          </p:nvSpPr>
          <p:spPr bwMode="auto">
            <a:xfrm>
              <a:off x="302" y="3507"/>
              <a:ext cx="62" cy="83"/>
            </a:xfrm>
            <a:custGeom>
              <a:avLst/>
              <a:gdLst>
                <a:gd name="T0" fmla="*/ 0 w 161"/>
                <a:gd name="T1" fmla="*/ 0 h 214"/>
                <a:gd name="T2" fmla="*/ 0 w 161"/>
                <a:gd name="T3" fmla="*/ 0 h 214"/>
                <a:gd name="T4" fmla="*/ 0 w 161"/>
                <a:gd name="T5" fmla="*/ 0 h 214"/>
                <a:gd name="T6" fmla="*/ 0 w 161"/>
                <a:gd name="T7" fmla="*/ 0 h 214"/>
                <a:gd name="T8" fmla="*/ 0 w 161"/>
                <a:gd name="T9" fmla="*/ 0 h 214"/>
                <a:gd name="T10" fmla="*/ 0 w 161"/>
                <a:gd name="T11" fmla="*/ 0 h 214"/>
                <a:gd name="T12" fmla="*/ 0 w 161"/>
                <a:gd name="T13" fmla="*/ 0 h 214"/>
                <a:gd name="T14" fmla="*/ 0 w 161"/>
                <a:gd name="T15" fmla="*/ 0 h 214"/>
                <a:gd name="T16" fmla="*/ 0 w 161"/>
                <a:gd name="T17" fmla="*/ 0 h 214"/>
                <a:gd name="T18" fmla="*/ 0 w 161"/>
                <a:gd name="T19" fmla="*/ 0 h 214"/>
                <a:gd name="T20" fmla="*/ 0 w 161"/>
                <a:gd name="T21" fmla="*/ 0 h 214"/>
                <a:gd name="T22" fmla="*/ 0 w 161"/>
                <a:gd name="T23" fmla="*/ 0 h 214"/>
                <a:gd name="T24" fmla="*/ 0 w 161"/>
                <a:gd name="T25" fmla="*/ 0 h 214"/>
                <a:gd name="T26" fmla="*/ 0 w 161"/>
                <a:gd name="T27" fmla="*/ 0 h 214"/>
                <a:gd name="T28" fmla="*/ 0 w 161"/>
                <a:gd name="T29" fmla="*/ 0 h 214"/>
                <a:gd name="T30" fmla="*/ 0 w 161"/>
                <a:gd name="T31" fmla="*/ 0 h 214"/>
                <a:gd name="T32" fmla="*/ 0 w 161"/>
                <a:gd name="T33" fmla="*/ 0 h 214"/>
                <a:gd name="T34" fmla="*/ 0 w 161"/>
                <a:gd name="T35" fmla="*/ 0 h 214"/>
                <a:gd name="T36" fmla="*/ 0 w 161"/>
                <a:gd name="T37" fmla="*/ 0 h 214"/>
                <a:gd name="T38" fmla="*/ 0 w 161"/>
                <a:gd name="T39" fmla="*/ 0 h 214"/>
                <a:gd name="T40" fmla="*/ 0 w 161"/>
                <a:gd name="T41" fmla="*/ 0 h 2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1"/>
                <a:gd name="T64" fmla="*/ 0 h 214"/>
                <a:gd name="T65" fmla="*/ 161 w 161"/>
                <a:gd name="T66" fmla="*/ 214 h 2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1" h="214">
                  <a:moveTo>
                    <a:pt x="86" y="214"/>
                  </a:moveTo>
                  <a:lnTo>
                    <a:pt x="0" y="214"/>
                  </a:lnTo>
                  <a:lnTo>
                    <a:pt x="0" y="134"/>
                  </a:lnTo>
                  <a:lnTo>
                    <a:pt x="0" y="0"/>
                  </a:lnTo>
                  <a:lnTo>
                    <a:pt x="161" y="0"/>
                  </a:lnTo>
                  <a:lnTo>
                    <a:pt x="160" y="18"/>
                  </a:lnTo>
                  <a:lnTo>
                    <a:pt x="155" y="37"/>
                  </a:lnTo>
                  <a:lnTo>
                    <a:pt x="145" y="58"/>
                  </a:lnTo>
                  <a:lnTo>
                    <a:pt x="131" y="78"/>
                  </a:lnTo>
                  <a:lnTo>
                    <a:pt x="114" y="98"/>
                  </a:lnTo>
                  <a:lnTo>
                    <a:pt x="96" y="114"/>
                  </a:lnTo>
                  <a:lnTo>
                    <a:pt x="77" y="128"/>
                  </a:lnTo>
                  <a:lnTo>
                    <a:pt x="56" y="137"/>
                  </a:lnTo>
                  <a:lnTo>
                    <a:pt x="57" y="143"/>
                  </a:lnTo>
                  <a:lnTo>
                    <a:pt x="57" y="150"/>
                  </a:lnTo>
                  <a:lnTo>
                    <a:pt x="56" y="156"/>
                  </a:lnTo>
                  <a:lnTo>
                    <a:pt x="54" y="158"/>
                  </a:lnTo>
                  <a:lnTo>
                    <a:pt x="62" y="165"/>
                  </a:lnTo>
                  <a:lnTo>
                    <a:pt x="72" y="177"/>
                  </a:lnTo>
                  <a:lnTo>
                    <a:pt x="81" y="194"/>
                  </a:lnTo>
                  <a:lnTo>
                    <a:pt x="86" y="214"/>
                  </a:lnTo>
                  <a:close/>
                </a:path>
              </a:pathLst>
            </a:custGeom>
            <a:solidFill>
              <a:srgbClr val="E293A5"/>
            </a:solidFill>
            <a:ln w="9525">
              <a:noFill/>
              <a:round/>
              <a:headEnd/>
              <a:tailEnd/>
            </a:ln>
          </p:spPr>
          <p:txBody>
            <a:bodyPr/>
            <a:lstStyle/>
            <a:p>
              <a:endParaRPr lang="en-GB"/>
            </a:p>
          </p:txBody>
        </p:sp>
        <p:sp>
          <p:nvSpPr>
            <p:cNvPr id="5657" name="Freeform 92"/>
            <p:cNvSpPr>
              <a:spLocks/>
            </p:cNvSpPr>
            <p:nvPr/>
          </p:nvSpPr>
          <p:spPr bwMode="auto">
            <a:xfrm>
              <a:off x="703" y="3147"/>
              <a:ext cx="55" cy="222"/>
            </a:xfrm>
            <a:custGeom>
              <a:avLst/>
              <a:gdLst>
                <a:gd name="T0" fmla="*/ 0 w 142"/>
                <a:gd name="T1" fmla="*/ 0 h 571"/>
                <a:gd name="T2" fmla="*/ 0 w 142"/>
                <a:gd name="T3" fmla="*/ 0 h 571"/>
                <a:gd name="T4" fmla="*/ 0 w 142"/>
                <a:gd name="T5" fmla="*/ 1 h 571"/>
                <a:gd name="T6" fmla="*/ 0 w 142"/>
                <a:gd name="T7" fmla="*/ 0 h 571"/>
                <a:gd name="T8" fmla="*/ 0 w 142"/>
                <a:gd name="T9" fmla="*/ 0 h 571"/>
                <a:gd name="T10" fmla="*/ 0 60000 65536"/>
                <a:gd name="T11" fmla="*/ 0 60000 65536"/>
                <a:gd name="T12" fmla="*/ 0 60000 65536"/>
                <a:gd name="T13" fmla="*/ 0 60000 65536"/>
                <a:gd name="T14" fmla="*/ 0 60000 65536"/>
                <a:gd name="T15" fmla="*/ 0 w 142"/>
                <a:gd name="T16" fmla="*/ 0 h 571"/>
                <a:gd name="T17" fmla="*/ 142 w 142"/>
                <a:gd name="T18" fmla="*/ 571 h 571"/>
              </a:gdLst>
              <a:ahLst/>
              <a:cxnLst>
                <a:cxn ang="T10">
                  <a:pos x="T0" y="T1"/>
                </a:cxn>
                <a:cxn ang="T11">
                  <a:pos x="T2" y="T3"/>
                </a:cxn>
                <a:cxn ang="T12">
                  <a:pos x="T4" y="T5"/>
                </a:cxn>
                <a:cxn ang="T13">
                  <a:pos x="T6" y="T7"/>
                </a:cxn>
                <a:cxn ang="T14">
                  <a:pos x="T8" y="T9"/>
                </a:cxn>
              </a:cxnLst>
              <a:rect l="T15" t="T16" r="T17" b="T18"/>
              <a:pathLst>
                <a:path w="142" h="571">
                  <a:moveTo>
                    <a:pt x="0" y="0"/>
                  </a:moveTo>
                  <a:lnTo>
                    <a:pt x="142" y="0"/>
                  </a:lnTo>
                  <a:lnTo>
                    <a:pt x="142" y="571"/>
                  </a:lnTo>
                  <a:lnTo>
                    <a:pt x="0" y="246"/>
                  </a:lnTo>
                  <a:lnTo>
                    <a:pt x="0" y="0"/>
                  </a:lnTo>
                  <a:close/>
                </a:path>
              </a:pathLst>
            </a:custGeom>
            <a:solidFill>
              <a:srgbClr val="660000"/>
            </a:solidFill>
            <a:ln w="9525">
              <a:noFill/>
              <a:round/>
              <a:headEnd/>
              <a:tailEnd/>
            </a:ln>
          </p:spPr>
          <p:txBody>
            <a:bodyPr/>
            <a:lstStyle/>
            <a:p>
              <a:endParaRPr lang="en-GB"/>
            </a:p>
          </p:txBody>
        </p:sp>
        <p:sp>
          <p:nvSpPr>
            <p:cNvPr id="5658" name="Freeform 93"/>
            <p:cNvSpPr>
              <a:spLocks/>
            </p:cNvSpPr>
            <p:nvPr/>
          </p:nvSpPr>
          <p:spPr bwMode="auto">
            <a:xfrm>
              <a:off x="744" y="3399"/>
              <a:ext cx="23" cy="100"/>
            </a:xfrm>
            <a:custGeom>
              <a:avLst/>
              <a:gdLst>
                <a:gd name="T0" fmla="*/ 0 w 61"/>
                <a:gd name="T1" fmla="*/ 0 h 257"/>
                <a:gd name="T2" fmla="*/ 0 w 61"/>
                <a:gd name="T3" fmla="*/ 0 h 257"/>
                <a:gd name="T4" fmla="*/ 0 w 61"/>
                <a:gd name="T5" fmla="*/ 0 h 257"/>
                <a:gd name="T6" fmla="*/ 0 w 61"/>
                <a:gd name="T7" fmla="*/ 0 h 257"/>
                <a:gd name="T8" fmla="*/ 0 w 61"/>
                <a:gd name="T9" fmla="*/ 0 h 257"/>
                <a:gd name="T10" fmla="*/ 0 w 61"/>
                <a:gd name="T11" fmla="*/ 0 h 257"/>
                <a:gd name="T12" fmla="*/ 0 w 61"/>
                <a:gd name="T13" fmla="*/ 0 h 257"/>
                <a:gd name="T14" fmla="*/ 0 w 61"/>
                <a:gd name="T15" fmla="*/ 0 h 257"/>
                <a:gd name="T16" fmla="*/ 0 w 61"/>
                <a:gd name="T17" fmla="*/ 0 h 257"/>
                <a:gd name="T18" fmla="*/ 0 w 61"/>
                <a:gd name="T19" fmla="*/ 0 h 257"/>
                <a:gd name="T20" fmla="*/ 0 w 61"/>
                <a:gd name="T21" fmla="*/ 0 h 25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1"/>
                <a:gd name="T34" fmla="*/ 0 h 257"/>
                <a:gd name="T35" fmla="*/ 61 w 61"/>
                <a:gd name="T36" fmla="*/ 257 h 25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1" h="257">
                  <a:moveTo>
                    <a:pt x="0" y="247"/>
                  </a:moveTo>
                  <a:lnTo>
                    <a:pt x="0" y="122"/>
                  </a:lnTo>
                  <a:lnTo>
                    <a:pt x="0" y="0"/>
                  </a:lnTo>
                  <a:lnTo>
                    <a:pt x="37" y="0"/>
                  </a:lnTo>
                  <a:lnTo>
                    <a:pt x="42" y="12"/>
                  </a:lnTo>
                  <a:lnTo>
                    <a:pt x="48" y="24"/>
                  </a:lnTo>
                  <a:lnTo>
                    <a:pt x="54" y="34"/>
                  </a:lnTo>
                  <a:lnTo>
                    <a:pt x="61" y="40"/>
                  </a:lnTo>
                  <a:lnTo>
                    <a:pt x="61" y="257"/>
                  </a:lnTo>
                  <a:lnTo>
                    <a:pt x="0" y="256"/>
                  </a:lnTo>
                  <a:lnTo>
                    <a:pt x="0" y="247"/>
                  </a:lnTo>
                  <a:close/>
                </a:path>
              </a:pathLst>
            </a:custGeom>
            <a:solidFill>
              <a:srgbClr val="660000"/>
            </a:solidFill>
            <a:ln w="9525">
              <a:noFill/>
              <a:round/>
              <a:headEnd/>
              <a:tailEnd/>
            </a:ln>
          </p:spPr>
          <p:txBody>
            <a:bodyPr/>
            <a:lstStyle/>
            <a:p>
              <a:endParaRPr lang="en-GB"/>
            </a:p>
          </p:txBody>
        </p:sp>
        <p:sp>
          <p:nvSpPr>
            <p:cNvPr id="5659" name="Freeform 94"/>
            <p:cNvSpPr>
              <a:spLocks/>
            </p:cNvSpPr>
            <p:nvPr/>
          </p:nvSpPr>
          <p:spPr bwMode="auto">
            <a:xfrm>
              <a:off x="510" y="3399"/>
              <a:ext cx="235" cy="9"/>
            </a:xfrm>
            <a:custGeom>
              <a:avLst/>
              <a:gdLst>
                <a:gd name="T0" fmla="*/ 0 w 609"/>
                <a:gd name="T1" fmla="*/ 0 h 22"/>
                <a:gd name="T2" fmla="*/ 0 w 609"/>
                <a:gd name="T3" fmla="*/ 0 h 22"/>
                <a:gd name="T4" fmla="*/ 1 w 609"/>
                <a:gd name="T5" fmla="*/ 0 h 22"/>
                <a:gd name="T6" fmla="*/ 1 w 609"/>
                <a:gd name="T7" fmla="*/ 0 h 22"/>
                <a:gd name="T8" fmla="*/ 0 w 609"/>
                <a:gd name="T9" fmla="*/ 0 h 22"/>
                <a:gd name="T10" fmla="*/ 0 w 609"/>
                <a:gd name="T11" fmla="*/ 0 h 22"/>
                <a:gd name="T12" fmla="*/ 0 60000 65536"/>
                <a:gd name="T13" fmla="*/ 0 60000 65536"/>
                <a:gd name="T14" fmla="*/ 0 60000 65536"/>
                <a:gd name="T15" fmla="*/ 0 60000 65536"/>
                <a:gd name="T16" fmla="*/ 0 60000 65536"/>
                <a:gd name="T17" fmla="*/ 0 60000 65536"/>
                <a:gd name="T18" fmla="*/ 0 w 609"/>
                <a:gd name="T19" fmla="*/ 0 h 22"/>
                <a:gd name="T20" fmla="*/ 609 w 609"/>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609" h="22">
                  <a:moveTo>
                    <a:pt x="0" y="0"/>
                  </a:moveTo>
                  <a:lnTo>
                    <a:pt x="291" y="0"/>
                  </a:lnTo>
                  <a:lnTo>
                    <a:pt x="609" y="0"/>
                  </a:lnTo>
                  <a:lnTo>
                    <a:pt x="609" y="22"/>
                  </a:lnTo>
                  <a:lnTo>
                    <a:pt x="24" y="22"/>
                  </a:lnTo>
                  <a:lnTo>
                    <a:pt x="0" y="0"/>
                  </a:lnTo>
                  <a:close/>
                </a:path>
              </a:pathLst>
            </a:custGeom>
            <a:solidFill>
              <a:srgbClr val="000000"/>
            </a:solidFill>
            <a:ln w="9525">
              <a:noFill/>
              <a:round/>
              <a:headEnd/>
              <a:tailEnd/>
            </a:ln>
          </p:spPr>
          <p:txBody>
            <a:bodyPr/>
            <a:lstStyle/>
            <a:p>
              <a:endParaRPr lang="en-GB"/>
            </a:p>
          </p:txBody>
        </p:sp>
        <p:sp>
          <p:nvSpPr>
            <p:cNvPr id="5660" name="Freeform 95"/>
            <p:cNvSpPr>
              <a:spLocks/>
            </p:cNvSpPr>
            <p:nvPr/>
          </p:nvSpPr>
          <p:spPr bwMode="auto">
            <a:xfrm>
              <a:off x="491" y="3400"/>
              <a:ext cx="9" cy="9"/>
            </a:xfrm>
            <a:custGeom>
              <a:avLst/>
              <a:gdLst>
                <a:gd name="T0" fmla="*/ 0 w 23"/>
                <a:gd name="T1" fmla="*/ 0 h 22"/>
                <a:gd name="T2" fmla="*/ 0 w 23"/>
                <a:gd name="T3" fmla="*/ 0 h 22"/>
                <a:gd name="T4" fmla="*/ 0 w 23"/>
                <a:gd name="T5" fmla="*/ 0 h 22"/>
                <a:gd name="T6" fmla="*/ 0 w 23"/>
                <a:gd name="T7" fmla="*/ 0 h 22"/>
                <a:gd name="T8" fmla="*/ 0 60000 65536"/>
                <a:gd name="T9" fmla="*/ 0 60000 65536"/>
                <a:gd name="T10" fmla="*/ 0 60000 65536"/>
                <a:gd name="T11" fmla="*/ 0 60000 65536"/>
                <a:gd name="T12" fmla="*/ 0 w 23"/>
                <a:gd name="T13" fmla="*/ 0 h 22"/>
                <a:gd name="T14" fmla="*/ 23 w 23"/>
                <a:gd name="T15" fmla="*/ 22 h 22"/>
              </a:gdLst>
              <a:ahLst/>
              <a:cxnLst>
                <a:cxn ang="T8">
                  <a:pos x="T0" y="T1"/>
                </a:cxn>
                <a:cxn ang="T9">
                  <a:pos x="T2" y="T3"/>
                </a:cxn>
                <a:cxn ang="T10">
                  <a:pos x="T4" y="T5"/>
                </a:cxn>
                <a:cxn ang="T11">
                  <a:pos x="T6" y="T7"/>
                </a:cxn>
              </a:cxnLst>
              <a:rect l="T12" t="T13" r="T14" b="T15"/>
              <a:pathLst>
                <a:path w="23" h="22">
                  <a:moveTo>
                    <a:pt x="23" y="22"/>
                  </a:moveTo>
                  <a:lnTo>
                    <a:pt x="0" y="22"/>
                  </a:lnTo>
                  <a:lnTo>
                    <a:pt x="0" y="0"/>
                  </a:lnTo>
                  <a:lnTo>
                    <a:pt x="23" y="22"/>
                  </a:lnTo>
                  <a:close/>
                </a:path>
              </a:pathLst>
            </a:custGeom>
            <a:solidFill>
              <a:srgbClr val="000000"/>
            </a:solidFill>
            <a:ln w="9525">
              <a:noFill/>
              <a:round/>
              <a:headEnd/>
              <a:tailEnd/>
            </a:ln>
          </p:spPr>
          <p:txBody>
            <a:bodyPr/>
            <a:lstStyle/>
            <a:p>
              <a:endParaRPr lang="en-GB"/>
            </a:p>
          </p:txBody>
        </p:sp>
        <p:sp>
          <p:nvSpPr>
            <p:cNvPr id="5661" name="Freeform 96"/>
            <p:cNvSpPr>
              <a:spLocks/>
            </p:cNvSpPr>
            <p:nvPr/>
          </p:nvSpPr>
          <p:spPr bwMode="auto">
            <a:xfrm>
              <a:off x="244" y="3402"/>
              <a:ext cx="10" cy="9"/>
            </a:xfrm>
            <a:custGeom>
              <a:avLst/>
              <a:gdLst>
                <a:gd name="T0" fmla="*/ 0 w 27"/>
                <a:gd name="T1" fmla="*/ 0 h 25"/>
                <a:gd name="T2" fmla="*/ 0 w 27"/>
                <a:gd name="T3" fmla="*/ 0 h 25"/>
                <a:gd name="T4" fmla="*/ 0 w 27"/>
                <a:gd name="T5" fmla="*/ 0 h 25"/>
                <a:gd name="T6" fmla="*/ 0 w 27"/>
                <a:gd name="T7" fmla="*/ 0 h 25"/>
                <a:gd name="T8" fmla="*/ 0 60000 65536"/>
                <a:gd name="T9" fmla="*/ 0 60000 65536"/>
                <a:gd name="T10" fmla="*/ 0 60000 65536"/>
                <a:gd name="T11" fmla="*/ 0 60000 65536"/>
                <a:gd name="T12" fmla="*/ 0 w 27"/>
                <a:gd name="T13" fmla="*/ 0 h 25"/>
                <a:gd name="T14" fmla="*/ 27 w 27"/>
                <a:gd name="T15" fmla="*/ 25 h 25"/>
              </a:gdLst>
              <a:ahLst/>
              <a:cxnLst>
                <a:cxn ang="T8">
                  <a:pos x="T0" y="T1"/>
                </a:cxn>
                <a:cxn ang="T9">
                  <a:pos x="T2" y="T3"/>
                </a:cxn>
                <a:cxn ang="T10">
                  <a:pos x="T4" y="T5"/>
                </a:cxn>
                <a:cxn ang="T11">
                  <a:pos x="T6" y="T7"/>
                </a:cxn>
              </a:cxnLst>
              <a:rect l="T12" t="T13" r="T14" b="T15"/>
              <a:pathLst>
                <a:path w="27" h="25">
                  <a:moveTo>
                    <a:pt x="24" y="0"/>
                  </a:moveTo>
                  <a:lnTo>
                    <a:pt x="0" y="25"/>
                  </a:lnTo>
                  <a:lnTo>
                    <a:pt x="27" y="25"/>
                  </a:lnTo>
                  <a:lnTo>
                    <a:pt x="24" y="0"/>
                  </a:lnTo>
                  <a:close/>
                </a:path>
              </a:pathLst>
            </a:custGeom>
            <a:solidFill>
              <a:srgbClr val="000000"/>
            </a:solidFill>
            <a:ln w="9525">
              <a:noFill/>
              <a:round/>
              <a:headEnd/>
              <a:tailEnd/>
            </a:ln>
          </p:spPr>
          <p:txBody>
            <a:bodyPr/>
            <a:lstStyle/>
            <a:p>
              <a:endParaRPr lang="en-GB"/>
            </a:p>
          </p:txBody>
        </p:sp>
        <p:sp>
          <p:nvSpPr>
            <p:cNvPr id="5662" name="Freeform 97"/>
            <p:cNvSpPr>
              <a:spLocks/>
            </p:cNvSpPr>
            <p:nvPr/>
          </p:nvSpPr>
          <p:spPr bwMode="auto">
            <a:xfrm>
              <a:off x="241" y="3272"/>
              <a:ext cx="138" cy="146"/>
            </a:xfrm>
            <a:custGeom>
              <a:avLst/>
              <a:gdLst>
                <a:gd name="T0" fmla="*/ 0 w 358"/>
                <a:gd name="T1" fmla="*/ 0 h 375"/>
                <a:gd name="T2" fmla="*/ 0 w 358"/>
                <a:gd name="T3" fmla="*/ 1 h 375"/>
                <a:gd name="T4" fmla="*/ 0 w 358"/>
                <a:gd name="T5" fmla="*/ 0 h 375"/>
                <a:gd name="T6" fmla="*/ 0 w 358"/>
                <a:gd name="T7" fmla="*/ 0 h 375"/>
                <a:gd name="T8" fmla="*/ 0 w 358"/>
                <a:gd name="T9" fmla="*/ 0 h 375"/>
                <a:gd name="T10" fmla="*/ 0 w 358"/>
                <a:gd name="T11" fmla="*/ 0 h 375"/>
                <a:gd name="T12" fmla="*/ 0 60000 65536"/>
                <a:gd name="T13" fmla="*/ 0 60000 65536"/>
                <a:gd name="T14" fmla="*/ 0 60000 65536"/>
                <a:gd name="T15" fmla="*/ 0 60000 65536"/>
                <a:gd name="T16" fmla="*/ 0 60000 65536"/>
                <a:gd name="T17" fmla="*/ 0 60000 65536"/>
                <a:gd name="T18" fmla="*/ 0 w 358"/>
                <a:gd name="T19" fmla="*/ 0 h 375"/>
                <a:gd name="T20" fmla="*/ 358 w 358"/>
                <a:gd name="T21" fmla="*/ 375 h 375"/>
              </a:gdLst>
              <a:ahLst/>
              <a:cxnLst>
                <a:cxn ang="T12">
                  <a:pos x="T0" y="T1"/>
                </a:cxn>
                <a:cxn ang="T13">
                  <a:pos x="T2" y="T3"/>
                </a:cxn>
                <a:cxn ang="T14">
                  <a:pos x="T4" y="T5"/>
                </a:cxn>
                <a:cxn ang="T15">
                  <a:pos x="T6" y="T7"/>
                </a:cxn>
                <a:cxn ang="T16">
                  <a:pos x="T8" y="T9"/>
                </a:cxn>
                <a:cxn ang="T17">
                  <a:pos x="T10" y="T11"/>
                </a:cxn>
              </a:cxnLst>
              <a:rect l="T18" t="T19" r="T20" b="T21"/>
              <a:pathLst>
                <a:path w="358" h="375">
                  <a:moveTo>
                    <a:pt x="27" y="349"/>
                  </a:moveTo>
                  <a:lnTo>
                    <a:pt x="54" y="375"/>
                  </a:lnTo>
                  <a:lnTo>
                    <a:pt x="358" y="51"/>
                  </a:lnTo>
                  <a:lnTo>
                    <a:pt x="304" y="0"/>
                  </a:lnTo>
                  <a:lnTo>
                    <a:pt x="0" y="324"/>
                  </a:lnTo>
                  <a:lnTo>
                    <a:pt x="27" y="349"/>
                  </a:lnTo>
                  <a:close/>
                </a:path>
              </a:pathLst>
            </a:custGeom>
            <a:solidFill>
              <a:srgbClr val="000000"/>
            </a:solidFill>
            <a:ln w="9525">
              <a:noFill/>
              <a:round/>
              <a:headEnd/>
              <a:tailEnd/>
            </a:ln>
          </p:spPr>
          <p:txBody>
            <a:bodyPr/>
            <a:lstStyle/>
            <a:p>
              <a:endParaRPr lang="en-GB"/>
            </a:p>
          </p:txBody>
        </p:sp>
        <p:sp>
          <p:nvSpPr>
            <p:cNvPr id="5663" name="Freeform 98"/>
            <p:cNvSpPr>
              <a:spLocks/>
            </p:cNvSpPr>
            <p:nvPr/>
          </p:nvSpPr>
          <p:spPr bwMode="auto">
            <a:xfrm>
              <a:off x="646" y="3556"/>
              <a:ext cx="8" cy="15"/>
            </a:xfrm>
            <a:custGeom>
              <a:avLst/>
              <a:gdLst>
                <a:gd name="T0" fmla="*/ 0 w 20"/>
                <a:gd name="T1" fmla="*/ 0 h 39"/>
                <a:gd name="T2" fmla="*/ 0 w 20"/>
                <a:gd name="T3" fmla="*/ 0 h 39"/>
                <a:gd name="T4" fmla="*/ 0 w 20"/>
                <a:gd name="T5" fmla="*/ 0 h 39"/>
                <a:gd name="T6" fmla="*/ 0 w 20"/>
                <a:gd name="T7" fmla="*/ 0 h 39"/>
                <a:gd name="T8" fmla="*/ 0 w 20"/>
                <a:gd name="T9" fmla="*/ 0 h 39"/>
                <a:gd name="T10" fmla="*/ 0 w 20"/>
                <a:gd name="T11" fmla="*/ 0 h 39"/>
                <a:gd name="T12" fmla="*/ 0 w 20"/>
                <a:gd name="T13" fmla="*/ 0 h 39"/>
                <a:gd name="T14" fmla="*/ 0 w 20"/>
                <a:gd name="T15" fmla="*/ 0 h 39"/>
                <a:gd name="T16" fmla="*/ 0 w 20"/>
                <a:gd name="T17" fmla="*/ 0 h 39"/>
                <a:gd name="T18" fmla="*/ 0 w 20"/>
                <a:gd name="T19" fmla="*/ 0 h 39"/>
                <a:gd name="T20" fmla="*/ 0 w 20"/>
                <a:gd name="T21" fmla="*/ 0 h 39"/>
                <a:gd name="T22" fmla="*/ 0 w 20"/>
                <a:gd name="T23" fmla="*/ 0 h 39"/>
                <a:gd name="T24" fmla="*/ 0 w 20"/>
                <a:gd name="T25" fmla="*/ 0 h 39"/>
                <a:gd name="T26" fmla="*/ 0 w 20"/>
                <a:gd name="T27" fmla="*/ 0 h 39"/>
                <a:gd name="T28" fmla="*/ 0 w 20"/>
                <a:gd name="T29" fmla="*/ 0 h 39"/>
                <a:gd name="T30" fmla="*/ 0 w 20"/>
                <a:gd name="T31" fmla="*/ 0 h 39"/>
                <a:gd name="T32" fmla="*/ 0 w 20"/>
                <a:gd name="T33" fmla="*/ 0 h 39"/>
                <a:gd name="T34" fmla="*/ 0 w 20"/>
                <a:gd name="T35" fmla="*/ 0 h 39"/>
                <a:gd name="T36" fmla="*/ 0 w 20"/>
                <a:gd name="T37" fmla="*/ 0 h 39"/>
                <a:gd name="T38" fmla="*/ 0 w 20"/>
                <a:gd name="T39" fmla="*/ 0 h 39"/>
                <a:gd name="T40" fmla="*/ 0 w 20"/>
                <a:gd name="T41" fmla="*/ 0 h 39"/>
                <a:gd name="T42" fmla="*/ 0 w 20"/>
                <a:gd name="T43" fmla="*/ 0 h 39"/>
                <a:gd name="T44" fmla="*/ 0 w 20"/>
                <a:gd name="T45" fmla="*/ 0 h 39"/>
                <a:gd name="T46" fmla="*/ 0 w 20"/>
                <a:gd name="T47" fmla="*/ 0 h 39"/>
                <a:gd name="T48" fmla="*/ 0 w 20"/>
                <a:gd name="T49" fmla="*/ 0 h 3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0"/>
                <a:gd name="T76" fmla="*/ 0 h 39"/>
                <a:gd name="T77" fmla="*/ 20 w 20"/>
                <a:gd name="T78" fmla="*/ 39 h 3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0" h="39">
                  <a:moveTo>
                    <a:pt x="0" y="39"/>
                  </a:moveTo>
                  <a:lnTo>
                    <a:pt x="2" y="31"/>
                  </a:lnTo>
                  <a:lnTo>
                    <a:pt x="3" y="22"/>
                  </a:lnTo>
                  <a:lnTo>
                    <a:pt x="3" y="13"/>
                  </a:lnTo>
                  <a:lnTo>
                    <a:pt x="5" y="7"/>
                  </a:lnTo>
                  <a:lnTo>
                    <a:pt x="6" y="4"/>
                  </a:lnTo>
                  <a:lnTo>
                    <a:pt x="8" y="1"/>
                  </a:lnTo>
                  <a:lnTo>
                    <a:pt x="9" y="0"/>
                  </a:lnTo>
                  <a:lnTo>
                    <a:pt x="11" y="1"/>
                  </a:lnTo>
                  <a:lnTo>
                    <a:pt x="14" y="3"/>
                  </a:lnTo>
                  <a:lnTo>
                    <a:pt x="15" y="6"/>
                  </a:lnTo>
                  <a:lnTo>
                    <a:pt x="17" y="9"/>
                  </a:lnTo>
                  <a:lnTo>
                    <a:pt x="17" y="12"/>
                  </a:lnTo>
                  <a:lnTo>
                    <a:pt x="18" y="16"/>
                  </a:lnTo>
                  <a:lnTo>
                    <a:pt x="20" y="18"/>
                  </a:lnTo>
                  <a:lnTo>
                    <a:pt x="20" y="19"/>
                  </a:lnTo>
                  <a:lnTo>
                    <a:pt x="20" y="18"/>
                  </a:lnTo>
                  <a:lnTo>
                    <a:pt x="18" y="13"/>
                  </a:lnTo>
                  <a:lnTo>
                    <a:pt x="15" y="10"/>
                  </a:lnTo>
                  <a:lnTo>
                    <a:pt x="14" y="7"/>
                  </a:lnTo>
                  <a:lnTo>
                    <a:pt x="9" y="6"/>
                  </a:lnTo>
                  <a:lnTo>
                    <a:pt x="6" y="9"/>
                  </a:lnTo>
                  <a:lnTo>
                    <a:pt x="3" y="21"/>
                  </a:lnTo>
                  <a:lnTo>
                    <a:pt x="0" y="39"/>
                  </a:lnTo>
                  <a:close/>
                </a:path>
              </a:pathLst>
            </a:custGeom>
            <a:solidFill>
              <a:srgbClr val="000000"/>
            </a:solidFill>
            <a:ln w="9525">
              <a:noFill/>
              <a:round/>
              <a:headEnd/>
              <a:tailEnd/>
            </a:ln>
          </p:spPr>
          <p:txBody>
            <a:bodyPr/>
            <a:lstStyle/>
            <a:p>
              <a:endParaRPr lang="en-GB"/>
            </a:p>
          </p:txBody>
        </p:sp>
        <p:sp>
          <p:nvSpPr>
            <p:cNvPr id="5664" name="Freeform 99"/>
            <p:cNvSpPr>
              <a:spLocks/>
            </p:cNvSpPr>
            <p:nvPr/>
          </p:nvSpPr>
          <p:spPr bwMode="auto">
            <a:xfrm>
              <a:off x="658" y="3556"/>
              <a:ext cx="9" cy="15"/>
            </a:xfrm>
            <a:custGeom>
              <a:avLst/>
              <a:gdLst>
                <a:gd name="T0" fmla="*/ 0 w 23"/>
                <a:gd name="T1" fmla="*/ 0 h 39"/>
                <a:gd name="T2" fmla="*/ 0 w 23"/>
                <a:gd name="T3" fmla="*/ 0 h 39"/>
                <a:gd name="T4" fmla="*/ 0 w 23"/>
                <a:gd name="T5" fmla="*/ 0 h 39"/>
                <a:gd name="T6" fmla="*/ 0 w 23"/>
                <a:gd name="T7" fmla="*/ 0 h 39"/>
                <a:gd name="T8" fmla="*/ 0 w 23"/>
                <a:gd name="T9" fmla="*/ 0 h 39"/>
                <a:gd name="T10" fmla="*/ 0 w 23"/>
                <a:gd name="T11" fmla="*/ 0 h 39"/>
                <a:gd name="T12" fmla="*/ 0 w 23"/>
                <a:gd name="T13" fmla="*/ 0 h 39"/>
                <a:gd name="T14" fmla="*/ 0 w 23"/>
                <a:gd name="T15" fmla="*/ 0 h 39"/>
                <a:gd name="T16" fmla="*/ 0 w 23"/>
                <a:gd name="T17" fmla="*/ 0 h 39"/>
                <a:gd name="T18" fmla="*/ 0 w 23"/>
                <a:gd name="T19" fmla="*/ 0 h 39"/>
                <a:gd name="T20" fmla="*/ 0 w 23"/>
                <a:gd name="T21" fmla="*/ 0 h 39"/>
                <a:gd name="T22" fmla="*/ 0 w 23"/>
                <a:gd name="T23" fmla="*/ 0 h 39"/>
                <a:gd name="T24" fmla="*/ 0 w 23"/>
                <a:gd name="T25" fmla="*/ 0 h 39"/>
                <a:gd name="T26" fmla="*/ 0 w 23"/>
                <a:gd name="T27" fmla="*/ 0 h 39"/>
                <a:gd name="T28" fmla="*/ 0 w 23"/>
                <a:gd name="T29" fmla="*/ 0 h 39"/>
                <a:gd name="T30" fmla="*/ 0 w 23"/>
                <a:gd name="T31" fmla="*/ 0 h 39"/>
                <a:gd name="T32" fmla="*/ 0 w 23"/>
                <a:gd name="T33" fmla="*/ 0 h 39"/>
                <a:gd name="T34" fmla="*/ 0 w 23"/>
                <a:gd name="T35" fmla="*/ 0 h 39"/>
                <a:gd name="T36" fmla="*/ 0 w 23"/>
                <a:gd name="T37" fmla="*/ 0 h 39"/>
                <a:gd name="T38" fmla="*/ 0 w 23"/>
                <a:gd name="T39" fmla="*/ 0 h 39"/>
                <a:gd name="T40" fmla="*/ 0 w 23"/>
                <a:gd name="T41" fmla="*/ 0 h 39"/>
                <a:gd name="T42" fmla="*/ 0 w 23"/>
                <a:gd name="T43" fmla="*/ 0 h 39"/>
                <a:gd name="T44" fmla="*/ 0 w 23"/>
                <a:gd name="T45" fmla="*/ 0 h 39"/>
                <a:gd name="T46" fmla="*/ 0 w 23"/>
                <a:gd name="T47" fmla="*/ 0 h 39"/>
                <a:gd name="T48" fmla="*/ 0 w 23"/>
                <a:gd name="T49" fmla="*/ 0 h 39"/>
                <a:gd name="T50" fmla="*/ 0 w 23"/>
                <a:gd name="T51" fmla="*/ 0 h 39"/>
                <a:gd name="T52" fmla="*/ 0 w 23"/>
                <a:gd name="T53" fmla="*/ 0 h 39"/>
                <a:gd name="T54" fmla="*/ 0 w 23"/>
                <a:gd name="T55" fmla="*/ 0 h 39"/>
                <a:gd name="T56" fmla="*/ 0 w 23"/>
                <a:gd name="T57" fmla="*/ 0 h 39"/>
                <a:gd name="T58" fmla="*/ 0 w 23"/>
                <a:gd name="T59" fmla="*/ 0 h 39"/>
                <a:gd name="T60" fmla="*/ 0 w 23"/>
                <a:gd name="T61" fmla="*/ 0 h 39"/>
                <a:gd name="T62" fmla="*/ 0 w 23"/>
                <a:gd name="T63" fmla="*/ 0 h 39"/>
                <a:gd name="T64" fmla="*/ 0 w 23"/>
                <a:gd name="T65" fmla="*/ 0 h 39"/>
                <a:gd name="T66" fmla="*/ 0 w 23"/>
                <a:gd name="T67" fmla="*/ 0 h 39"/>
                <a:gd name="T68" fmla="*/ 0 w 23"/>
                <a:gd name="T69" fmla="*/ 0 h 39"/>
                <a:gd name="T70" fmla="*/ 0 w 23"/>
                <a:gd name="T71" fmla="*/ 0 h 39"/>
                <a:gd name="T72" fmla="*/ 0 w 23"/>
                <a:gd name="T73" fmla="*/ 0 h 3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3"/>
                <a:gd name="T112" fmla="*/ 0 h 39"/>
                <a:gd name="T113" fmla="*/ 23 w 23"/>
                <a:gd name="T114" fmla="*/ 39 h 3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3" h="39">
                  <a:moveTo>
                    <a:pt x="2" y="39"/>
                  </a:moveTo>
                  <a:lnTo>
                    <a:pt x="3" y="31"/>
                  </a:lnTo>
                  <a:lnTo>
                    <a:pt x="3" y="24"/>
                  </a:lnTo>
                  <a:lnTo>
                    <a:pt x="3" y="19"/>
                  </a:lnTo>
                  <a:lnTo>
                    <a:pt x="2" y="15"/>
                  </a:lnTo>
                  <a:lnTo>
                    <a:pt x="0" y="10"/>
                  </a:lnTo>
                  <a:lnTo>
                    <a:pt x="0" y="6"/>
                  </a:lnTo>
                  <a:lnTo>
                    <a:pt x="0" y="1"/>
                  </a:lnTo>
                  <a:lnTo>
                    <a:pt x="3" y="0"/>
                  </a:lnTo>
                  <a:lnTo>
                    <a:pt x="6" y="0"/>
                  </a:lnTo>
                  <a:lnTo>
                    <a:pt x="9" y="0"/>
                  </a:lnTo>
                  <a:lnTo>
                    <a:pt x="9" y="1"/>
                  </a:lnTo>
                  <a:lnTo>
                    <a:pt x="11" y="4"/>
                  </a:lnTo>
                  <a:lnTo>
                    <a:pt x="12" y="7"/>
                  </a:lnTo>
                  <a:lnTo>
                    <a:pt x="14" y="9"/>
                  </a:lnTo>
                  <a:lnTo>
                    <a:pt x="15" y="12"/>
                  </a:lnTo>
                  <a:lnTo>
                    <a:pt x="15" y="15"/>
                  </a:lnTo>
                  <a:lnTo>
                    <a:pt x="17" y="19"/>
                  </a:lnTo>
                  <a:lnTo>
                    <a:pt x="20" y="25"/>
                  </a:lnTo>
                  <a:lnTo>
                    <a:pt x="21" y="31"/>
                  </a:lnTo>
                  <a:lnTo>
                    <a:pt x="23" y="33"/>
                  </a:lnTo>
                  <a:lnTo>
                    <a:pt x="21" y="31"/>
                  </a:lnTo>
                  <a:lnTo>
                    <a:pt x="18" y="28"/>
                  </a:lnTo>
                  <a:lnTo>
                    <a:pt x="15" y="24"/>
                  </a:lnTo>
                  <a:lnTo>
                    <a:pt x="14" y="19"/>
                  </a:lnTo>
                  <a:lnTo>
                    <a:pt x="12" y="15"/>
                  </a:lnTo>
                  <a:lnTo>
                    <a:pt x="11" y="9"/>
                  </a:lnTo>
                  <a:lnTo>
                    <a:pt x="8" y="6"/>
                  </a:lnTo>
                  <a:lnTo>
                    <a:pt x="6" y="4"/>
                  </a:lnTo>
                  <a:lnTo>
                    <a:pt x="5" y="4"/>
                  </a:lnTo>
                  <a:lnTo>
                    <a:pt x="3" y="6"/>
                  </a:lnTo>
                  <a:lnTo>
                    <a:pt x="3" y="12"/>
                  </a:lnTo>
                  <a:lnTo>
                    <a:pt x="6" y="21"/>
                  </a:lnTo>
                  <a:lnTo>
                    <a:pt x="6" y="24"/>
                  </a:lnTo>
                  <a:lnTo>
                    <a:pt x="6" y="27"/>
                  </a:lnTo>
                  <a:lnTo>
                    <a:pt x="5" y="33"/>
                  </a:lnTo>
                  <a:lnTo>
                    <a:pt x="2" y="39"/>
                  </a:lnTo>
                  <a:close/>
                </a:path>
              </a:pathLst>
            </a:custGeom>
            <a:solidFill>
              <a:srgbClr val="000000"/>
            </a:solidFill>
            <a:ln w="9525">
              <a:noFill/>
              <a:round/>
              <a:headEnd/>
              <a:tailEnd/>
            </a:ln>
          </p:spPr>
          <p:txBody>
            <a:bodyPr/>
            <a:lstStyle/>
            <a:p>
              <a:endParaRPr lang="en-GB"/>
            </a:p>
          </p:txBody>
        </p:sp>
        <p:sp>
          <p:nvSpPr>
            <p:cNvPr id="5665" name="Freeform 100"/>
            <p:cNvSpPr>
              <a:spLocks/>
            </p:cNvSpPr>
            <p:nvPr/>
          </p:nvSpPr>
          <p:spPr bwMode="auto">
            <a:xfrm>
              <a:off x="669" y="3554"/>
              <a:ext cx="12" cy="17"/>
            </a:xfrm>
            <a:custGeom>
              <a:avLst/>
              <a:gdLst>
                <a:gd name="T0" fmla="*/ 0 w 31"/>
                <a:gd name="T1" fmla="*/ 0 h 44"/>
                <a:gd name="T2" fmla="*/ 0 w 31"/>
                <a:gd name="T3" fmla="*/ 0 h 44"/>
                <a:gd name="T4" fmla="*/ 0 w 31"/>
                <a:gd name="T5" fmla="*/ 0 h 44"/>
                <a:gd name="T6" fmla="*/ 0 w 31"/>
                <a:gd name="T7" fmla="*/ 0 h 44"/>
                <a:gd name="T8" fmla="*/ 0 w 31"/>
                <a:gd name="T9" fmla="*/ 0 h 44"/>
                <a:gd name="T10" fmla="*/ 0 w 31"/>
                <a:gd name="T11" fmla="*/ 0 h 44"/>
                <a:gd name="T12" fmla="*/ 0 w 31"/>
                <a:gd name="T13" fmla="*/ 0 h 44"/>
                <a:gd name="T14" fmla="*/ 0 w 31"/>
                <a:gd name="T15" fmla="*/ 0 h 44"/>
                <a:gd name="T16" fmla="*/ 0 w 31"/>
                <a:gd name="T17" fmla="*/ 0 h 44"/>
                <a:gd name="T18" fmla="*/ 0 w 31"/>
                <a:gd name="T19" fmla="*/ 0 h 44"/>
                <a:gd name="T20" fmla="*/ 0 w 31"/>
                <a:gd name="T21" fmla="*/ 0 h 44"/>
                <a:gd name="T22" fmla="*/ 0 w 31"/>
                <a:gd name="T23" fmla="*/ 0 h 44"/>
                <a:gd name="T24" fmla="*/ 0 w 31"/>
                <a:gd name="T25" fmla="*/ 0 h 44"/>
                <a:gd name="T26" fmla="*/ 0 w 31"/>
                <a:gd name="T27" fmla="*/ 0 h 44"/>
                <a:gd name="T28" fmla="*/ 0 w 31"/>
                <a:gd name="T29" fmla="*/ 0 h 44"/>
                <a:gd name="T30" fmla="*/ 0 w 31"/>
                <a:gd name="T31" fmla="*/ 0 h 44"/>
                <a:gd name="T32" fmla="*/ 0 w 31"/>
                <a:gd name="T33" fmla="*/ 0 h 44"/>
                <a:gd name="T34" fmla="*/ 0 w 31"/>
                <a:gd name="T35" fmla="*/ 0 h 44"/>
                <a:gd name="T36" fmla="*/ 0 w 31"/>
                <a:gd name="T37" fmla="*/ 0 h 44"/>
                <a:gd name="T38" fmla="*/ 0 w 31"/>
                <a:gd name="T39" fmla="*/ 0 h 44"/>
                <a:gd name="T40" fmla="*/ 0 w 31"/>
                <a:gd name="T41" fmla="*/ 0 h 44"/>
                <a:gd name="T42" fmla="*/ 0 w 31"/>
                <a:gd name="T43" fmla="*/ 0 h 44"/>
                <a:gd name="T44" fmla="*/ 0 w 31"/>
                <a:gd name="T45" fmla="*/ 0 h 44"/>
                <a:gd name="T46" fmla="*/ 0 w 31"/>
                <a:gd name="T47" fmla="*/ 0 h 44"/>
                <a:gd name="T48" fmla="*/ 0 w 31"/>
                <a:gd name="T49" fmla="*/ 0 h 44"/>
                <a:gd name="T50" fmla="*/ 0 w 31"/>
                <a:gd name="T51" fmla="*/ 0 h 44"/>
                <a:gd name="T52" fmla="*/ 0 w 31"/>
                <a:gd name="T53" fmla="*/ 0 h 44"/>
                <a:gd name="T54" fmla="*/ 0 w 31"/>
                <a:gd name="T55" fmla="*/ 0 h 44"/>
                <a:gd name="T56" fmla="*/ 0 w 31"/>
                <a:gd name="T57" fmla="*/ 0 h 44"/>
                <a:gd name="T58" fmla="*/ 0 w 31"/>
                <a:gd name="T59" fmla="*/ 0 h 44"/>
                <a:gd name="T60" fmla="*/ 0 w 31"/>
                <a:gd name="T61" fmla="*/ 0 h 44"/>
                <a:gd name="T62" fmla="*/ 0 w 31"/>
                <a:gd name="T63" fmla="*/ 0 h 44"/>
                <a:gd name="T64" fmla="*/ 0 w 31"/>
                <a:gd name="T65" fmla="*/ 0 h 44"/>
                <a:gd name="T66" fmla="*/ 0 w 31"/>
                <a:gd name="T67" fmla="*/ 0 h 44"/>
                <a:gd name="T68" fmla="*/ 0 w 31"/>
                <a:gd name="T69" fmla="*/ 0 h 44"/>
                <a:gd name="T70" fmla="*/ 0 w 31"/>
                <a:gd name="T71" fmla="*/ 0 h 44"/>
                <a:gd name="T72" fmla="*/ 0 w 31"/>
                <a:gd name="T73" fmla="*/ 0 h 44"/>
                <a:gd name="T74" fmla="*/ 0 w 31"/>
                <a:gd name="T75" fmla="*/ 0 h 44"/>
                <a:gd name="T76" fmla="*/ 0 w 31"/>
                <a:gd name="T77" fmla="*/ 0 h 44"/>
                <a:gd name="T78" fmla="*/ 0 w 31"/>
                <a:gd name="T79" fmla="*/ 0 h 44"/>
                <a:gd name="T80" fmla="*/ 0 w 31"/>
                <a:gd name="T81" fmla="*/ 0 h 44"/>
                <a:gd name="T82" fmla="*/ 0 w 31"/>
                <a:gd name="T83" fmla="*/ 0 h 44"/>
                <a:gd name="T84" fmla="*/ 0 w 31"/>
                <a:gd name="T85" fmla="*/ 0 h 44"/>
                <a:gd name="T86" fmla="*/ 0 w 31"/>
                <a:gd name="T87" fmla="*/ 0 h 44"/>
                <a:gd name="T88" fmla="*/ 0 w 31"/>
                <a:gd name="T89" fmla="*/ 0 h 44"/>
                <a:gd name="T90" fmla="*/ 0 w 31"/>
                <a:gd name="T91" fmla="*/ 0 h 44"/>
                <a:gd name="T92" fmla="*/ 0 w 31"/>
                <a:gd name="T93" fmla="*/ 0 h 44"/>
                <a:gd name="T94" fmla="*/ 0 w 31"/>
                <a:gd name="T95" fmla="*/ 0 h 44"/>
                <a:gd name="T96" fmla="*/ 0 w 31"/>
                <a:gd name="T97" fmla="*/ 0 h 44"/>
                <a:gd name="T98" fmla="*/ 0 w 31"/>
                <a:gd name="T99" fmla="*/ 0 h 44"/>
                <a:gd name="T100" fmla="*/ 0 w 31"/>
                <a:gd name="T101" fmla="*/ 0 h 44"/>
                <a:gd name="T102" fmla="*/ 0 w 31"/>
                <a:gd name="T103" fmla="*/ 0 h 44"/>
                <a:gd name="T104" fmla="*/ 0 w 31"/>
                <a:gd name="T105" fmla="*/ 0 h 44"/>
                <a:gd name="T106" fmla="*/ 0 w 31"/>
                <a:gd name="T107" fmla="*/ 0 h 44"/>
                <a:gd name="T108" fmla="*/ 0 w 31"/>
                <a:gd name="T109" fmla="*/ 0 h 44"/>
                <a:gd name="T110" fmla="*/ 0 w 31"/>
                <a:gd name="T111" fmla="*/ 0 h 44"/>
                <a:gd name="T112" fmla="*/ 0 w 31"/>
                <a:gd name="T113" fmla="*/ 0 h 44"/>
                <a:gd name="T114" fmla="*/ 0 w 31"/>
                <a:gd name="T115" fmla="*/ 0 h 44"/>
                <a:gd name="T116" fmla="*/ 0 w 31"/>
                <a:gd name="T117" fmla="*/ 0 h 44"/>
                <a:gd name="T118" fmla="*/ 0 w 31"/>
                <a:gd name="T119" fmla="*/ 0 h 44"/>
                <a:gd name="T120" fmla="*/ 0 w 31"/>
                <a:gd name="T121" fmla="*/ 0 h 4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1"/>
                <a:gd name="T184" fmla="*/ 0 h 44"/>
                <a:gd name="T185" fmla="*/ 31 w 31"/>
                <a:gd name="T186" fmla="*/ 44 h 4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1" h="44">
                  <a:moveTo>
                    <a:pt x="1" y="44"/>
                  </a:moveTo>
                  <a:lnTo>
                    <a:pt x="1" y="38"/>
                  </a:lnTo>
                  <a:lnTo>
                    <a:pt x="3" y="33"/>
                  </a:lnTo>
                  <a:lnTo>
                    <a:pt x="4" y="29"/>
                  </a:lnTo>
                  <a:lnTo>
                    <a:pt x="4" y="24"/>
                  </a:lnTo>
                  <a:lnTo>
                    <a:pt x="3" y="20"/>
                  </a:lnTo>
                  <a:lnTo>
                    <a:pt x="1" y="17"/>
                  </a:lnTo>
                  <a:lnTo>
                    <a:pt x="0" y="15"/>
                  </a:lnTo>
                  <a:lnTo>
                    <a:pt x="0" y="11"/>
                  </a:lnTo>
                  <a:lnTo>
                    <a:pt x="0" y="8"/>
                  </a:lnTo>
                  <a:lnTo>
                    <a:pt x="0" y="5"/>
                  </a:lnTo>
                  <a:lnTo>
                    <a:pt x="1" y="3"/>
                  </a:lnTo>
                  <a:lnTo>
                    <a:pt x="3" y="2"/>
                  </a:lnTo>
                  <a:lnTo>
                    <a:pt x="4" y="0"/>
                  </a:lnTo>
                  <a:lnTo>
                    <a:pt x="6" y="0"/>
                  </a:lnTo>
                  <a:lnTo>
                    <a:pt x="7" y="2"/>
                  </a:lnTo>
                  <a:lnTo>
                    <a:pt x="9" y="3"/>
                  </a:lnTo>
                  <a:lnTo>
                    <a:pt x="12" y="5"/>
                  </a:lnTo>
                  <a:lnTo>
                    <a:pt x="13" y="5"/>
                  </a:lnTo>
                  <a:lnTo>
                    <a:pt x="15" y="3"/>
                  </a:lnTo>
                  <a:lnTo>
                    <a:pt x="16" y="2"/>
                  </a:lnTo>
                  <a:lnTo>
                    <a:pt x="18" y="3"/>
                  </a:lnTo>
                  <a:lnTo>
                    <a:pt x="19" y="5"/>
                  </a:lnTo>
                  <a:lnTo>
                    <a:pt x="19" y="6"/>
                  </a:lnTo>
                  <a:lnTo>
                    <a:pt x="19" y="9"/>
                  </a:lnTo>
                  <a:lnTo>
                    <a:pt x="19" y="11"/>
                  </a:lnTo>
                  <a:lnTo>
                    <a:pt x="19" y="14"/>
                  </a:lnTo>
                  <a:lnTo>
                    <a:pt x="21" y="15"/>
                  </a:lnTo>
                  <a:lnTo>
                    <a:pt x="21" y="18"/>
                  </a:lnTo>
                  <a:lnTo>
                    <a:pt x="22" y="21"/>
                  </a:lnTo>
                  <a:lnTo>
                    <a:pt x="24" y="26"/>
                  </a:lnTo>
                  <a:lnTo>
                    <a:pt x="27" y="30"/>
                  </a:lnTo>
                  <a:lnTo>
                    <a:pt x="30" y="35"/>
                  </a:lnTo>
                  <a:lnTo>
                    <a:pt x="31" y="36"/>
                  </a:lnTo>
                  <a:lnTo>
                    <a:pt x="27" y="32"/>
                  </a:lnTo>
                  <a:lnTo>
                    <a:pt x="24" y="27"/>
                  </a:lnTo>
                  <a:lnTo>
                    <a:pt x="21" y="23"/>
                  </a:lnTo>
                  <a:lnTo>
                    <a:pt x="19" y="20"/>
                  </a:lnTo>
                  <a:lnTo>
                    <a:pt x="19" y="18"/>
                  </a:lnTo>
                  <a:lnTo>
                    <a:pt x="18" y="17"/>
                  </a:lnTo>
                  <a:lnTo>
                    <a:pt x="18" y="15"/>
                  </a:lnTo>
                  <a:lnTo>
                    <a:pt x="16" y="14"/>
                  </a:lnTo>
                  <a:lnTo>
                    <a:pt x="15" y="9"/>
                  </a:lnTo>
                  <a:lnTo>
                    <a:pt x="15" y="8"/>
                  </a:lnTo>
                  <a:lnTo>
                    <a:pt x="13" y="8"/>
                  </a:lnTo>
                  <a:lnTo>
                    <a:pt x="10" y="9"/>
                  </a:lnTo>
                  <a:lnTo>
                    <a:pt x="9" y="9"/>
                  </a:lnTo>
                  <a:lnTo>
                    <a:pt x="6" y="8"/>
                  </a:lnTo>
                  <a:lnTo>
                    <a:pt x="4" y="8"/>
                  </a:lnTo>
                  <a:lnTo>
                    <a:pt x="4" y="9"/>
                  </a:lnTo>
                  <a:lnTo>
                    <a:pt x="6" y="14"/>
                  </a:lnTo>
                  <a:lnTo>
                    <a:pt x="6" y="20"/>
                  </a:lnTo>
                  <a:lnTo>
                    <a:pt x="7" y="26"/>
                  </a:lnTo>
                  <a:lnTo>
                    <a:pt x="7" y="29"/>
                  </a:lnTo>
                  <a:lnTo>
                    <a:pt x="7" y="32"/>
                  </a:lnTo>
                  <a:lnTo>
                    <a:pt x="6" y="35"/>
                  </a:lnTo>
                  <a:lnTo>
                    <a:pt x="3" y="39"/>
                  </a:lnTo>
                  <a:lnTo>
                    <a:pt x="1" y="44"/>
                  </a:lnTo>
                  <a:close/>
                </a:path>
              </a:pathLst>
            </a:custGeom>
            <a:solidFill>
              <a:srgbClr val="000000"/>
            </a:solidFill>
            <a:ln w="9525">
              <a:noFill/>
              <a:round/>
              <a:headEnd/>
              <a:tailEnd/>
            </a:ln>
          </p:spPr>
          <p:txBody>
            <a:bodyPr/>
            <a:lstStyle/>
            <a:p>
              <a:endParaRPr lang="en-GB"/>
            </a:p>
          </p:txBody>
        </p:sp>
        <p:sp>
          <p:nvSpPr>
            <p:cNvPr id="5666" name="Freeform 101"/>
            <p:cNvSpPr>
              <a:spLocks/>
            </p:cNvSpPr>
            <p:nvPr/>
          </p:nvSpPr>
          <p:spPr bwMode="auto">
            <a:xfrm>
              <a:off x="682" y="3555"/>
              <a:ext cx="9" cy="10"/>
            </a:xfrm>
            <a:custGeom>
              <a:avLst/>
              <a:gdLst>
                <a:gd name="T0" fmla="*/ 0 w 23"/>
                <a:gd name="T1" fmla="*/ 0 h 27"/>
                <a:gd name="T2" fmla="*/ 0 w 23"/>
                <a:gd name="T3" fmla="*/ 0 h 27"/>
                <a:gd name="T4" fmla="*/ 0 w 23"/>
                <a:gd name="T5" fmla="*/ 0 h 27"/>
                <a:gd name="T6" fmla="*/ 0 w 23"/>
                <a:gd name="T7" fmla="*/ 0 h 27"/>
                <a:gd name="T8" fmla="*/ 0 w 23"/>
                <a:gd name="T9" fmla="*/ 0 h 27"/>
                <a:gd name="T10" fmla="*/ 0 w 23"/>
                <a:gd name="T11" fmla="*/ 0 h 27"/>
                <a:gd name="T12" fmla="*/ 0 w 23"/>
                <a:gd name="T13" fmla="*/ 0 h 27"/>
                <a:gd name="T14" fmla="*/ 0 w 23"/>
                <a:gd name="T15" fmla="*/ 0 h 27"/>
                <a:gd name="T16" fmla="*/ 0 w 23"/>
                <a:gd name="T17" fmla="*/ 0 h 27"/>
                <a:gd name="T18" fmla="*/ 0 w 23"/>
                <a:gd name="T19" fmla="*/ 0 h 27"/>
                <a:gd name="T20" fmla="*/ 0 w 23"/>
                <a:gd name="T21" fmla="*/ 0 h 27"/>
                <a:gd name="T22" fmla="*/ 0 w 23"/>
                <a:gd name="T23" fmla="*/ 0 h 27"/>
                <a:gd name="T24" fmla="*/ 0 w 23"/>
                <a:gd name="T25" fmla="*/ 0 h 27"/>
                <a:gd name="T26" fmla="*/ 0 w 23"/>
                <a:gd name="T27" fmla="*/ 0 h 27"/>
                <a:gd name="T28" fmla="*/ 0 w 23"/>
                <a:gd name="T29" fmla="*/ 0 h 27"/>
                <a:gd name="T30" fmla="*/ 0 w 23"/>
                <a:gd name="T31" fmla="*/ 0 h 27"/>
                <a:gd name="T32" fmla="*/ 0 w 23"/>
                <a:gd name="T33" fmla="*/ 0 h 27"/>
                <a:gd name="T34" fmla="*/ 0 w 23"/>
                <a:gd name="T35" fmla="*/ 0 h 27"/>
                <a:gd name="T36" fmla="*/ 0 w 23"/>
                <a:gd name="T37" fmla="*/ 0 h 27"/>
                <a:gd name="T38" fmla="*/ 0 w 23"/>
                <a:gd name="T39" fmla="*/ 0 h 27"/>
                <a:gd name="T40" fmla="*/ 0 w 23"/>
                <a:gd name="T41" fmla="*/ 0 h 27"/>
                <a:gd name="T42" fmla="*/ 0 w 23"/>
                <a:gd name="T43" fmla="*/ 0 h 27"/>
                <a:gd name="T44" fmla="*/ 0 w 23"/>
                <a:gd name="T45" fmla="*/ 0 h 27"/>
                <a:gd name="T46" fmla="*/ 0 w 23"/>
                <a:gd name="T47" fmla="*/ 0 h 27"/>
                <a:gd name="T48" fmla="*/ 0 w 23"/>
                <a:gd name="T49" fmla="*/ 0 h 27"/>
                <a:gd name="T50" fmla="*/ 0 w 23"/>
                <a:gd name="T51" fmla="*/ 0 h 27"/>
                <a:gd name="T52" fmla="*/ 0 w 23"/>
                <a:gd name="T53" fmla="*/ 0 h 27"/>
                <a:gd name="T54" fmla="*/ 0 w 23"/>
                <a:gd name="T55" fmla="*/ 0 h 27"/>
                <a:gd name="T56" fmla="*/ 0 w 23"/>
                <a:gd name="T57" fmla="*/ 0 h 27"/>
                <a:gd name="T58" fmla="*/ 0 w 23"/>
                <a:gd name="T59" fmla="*/ 0 h 27"/>
                <a:gd name="T60" fmla="*/ 0 w 23"/>
                <a:gd name="T61" fmla="*/ 0 h 27"/>
                <a:gd name="T62" fmla="*/ 0 w 23"/>
                <a:gd name="T63" fmla="*/ 0 h 27"/>
                <a:gd name="T64" fmla="*/ 0 w 23"/>
                <a:gd name="T65" fmla="*/ 0 h 27"/>
                <a:gd name="T66" fmla="*/ 0 w 23"/>
                <a:gd name="T67" fmla="*/ 0 h 27"/>
                <a:gd name="T68" fmla="*/ 0 w 23"/>
                <a:gd name="T69" fmla="*/ 0 h 27"/>
                <a:gd name="T70" fmla="*/ 0 w 23"/>
                <a:gd name="T71" fmla="*/ 0 h 27"/>
                <a:gd name="T72" fmla="*/ 0 w 23"/>
                <a:gd name="T73" fmla="*/ 0 h 27"/>
                <a:gd name="T74" fmla="*/ 0 w 23"/>
                <a:gd name="T75" fmla="*/ 0 h 27"/>
                <a:gd name="T76" fmla="*/ 0 w 23"/>
                <a:gd name="T77" fmla="*/ 0 h 27"/>
                <a:gd name="T78" fmla="*/ 0 w 23"/>
                <a:gd name="T79" fmla="*/ 0 h 27"/>
                <a:gd name="T80" fmla="*/ 0 w 23"/>
                <a:gd name="T81" fmla="*/ 0 h 27"/>
                <a:gd name="T82" fmla="*/ 0 w 23"/>
                <a:gd name="T83" fmla="*/ 0 h 27"/>
                <a:gd name="T84" fmla="*/ 0 w 23"/>
                <a:gd name="T85" fmla="*/ 0 h 27"/>
                <a:gd name="T86" fmla="*/ 0 w 23"/>
                <a:gd name="T87" fmla="*/ 0 h 27"/>
                <a:gd name="T88" fmla="*/ 0 w 23"/>
                <a:gd name="T89" fmla="*/ 0 h 2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3"/>
                <a:gd name="T136" fmla="*/ 0 h 27"/>
                <a:gd name="T137" fmla="*/ 23 w 23"/>
                <a:gd name="T138" fmla="*/ 27 h 2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3" h="27">
                  <a:moveTo>
                    <a:pt x="0" y="27"/>
                  </a:moveTo>
                  <a:lnTo>
                    <a:pt x="2" y="24"/>
                  </a:lnTo>
                  <a:lnTo>
                    <a:pt x="2" y="20"/>
                  </a:lnTo>
                  <a:lnTo>
                    <a:pt x="2" y="17"/>
                  </a:lnTo>
                  <a:lnTo>
                    <a:pt x="2" y="12"/>
                  </a:lnTo>
                  <a:lnTo>
                    <a:pt x="2" y="9"/>
                  </a:lnTo>
                  <a:lnTo>
                    <a:pt x="2" y="6"/>
                  </a:lnTo>
                  <a:lnTo>
                    <a:pt x="2" y="5"/>
                  </a:lnTo>
                  <a:lnTo>
                    <a:pt x="2" y="3"/>
                  </a:lnTo>
                  <a:lnTo>
                    <a:pt x="2" y="2"/>
                  </a:lnTo>
                  <a:lnTo>
                    <a:pt x="2" y="0"/>
                  </a:lnTo>
                  <a:lnTo>
                    <a:pt x="3" y="0"/>
                  </a:lnTo>
                  <a:lnTo>
                    <a:pt x="5" y="2"/>
                  </a:lnTo>
                  <a:lnTo>
                    <a:pt x="6" y="3"/>
                  </a:lnTo>
                  <a:lnTo>
                    <a:pt x="8" y="5"/>
                  </a:lnTo>
                  <a:lnTo>
                    <a:pt x="9" y="6"/>
                  </a:lnTo>
                  <a:lnTo>
                    <a:pt x="11" y="6"/>
                  </a:lnTo>
                  <a:lnTo>
                    <a:pt x="12" y="6"/>
                  </a:lnTo>
                  <a:lnTo>
                    <a:pt x="14" y="6"/>
                  </a:lnTo>
                  <a:lnTo>
                    <a:pt x="15" y="5"/>
                  </a:lnTo>
                  <a:lnTo>
                    <a:pt x="17" y="3"/>
                  </a:lnTo>
                  <a:lnTo>
                    <a:pt x="17" y="2"/>
                  </a:lnTo>
                  <a:lnTo>
                    <a:pt x="18" y="2"/>
                  </a:lnTo>
                  <a:lnTo>
                    <a:pt x="20" y="2"/>
                  </a:lnTo>
                  <a:lnTo>
                    <a:pt x="21" y="3"/>
                  </a:lnTo>
                  <a:lnTo>
                    <a:pt x="23" y="3"/>
                  </a:lnTo>
                  <a:lnTo>
                    <a:pt x="23" y="5"/>
                  </a:lnTo>
                  <a:lnTo>
                    <a:pt x="23" y="6"/>
                  </a:lnTo>
                  <a:lnTo>
                    <a:pt x="21" y="8"/>
                  </a:lnTo>
                  <a:lnTo>
                    <a:pt x="18" y="9"/>
                  </a:lnTo>
                  <a:lnTo>
                    <a:pt x="17" y="9"/>
                  </a:lnTo>
                  <a:lnTo>
                    <a:pt x="15" y="9"/>
                  </a:lnTo>
                  <a:lnTo>
                    <a:pt x="14" y="9"/>
                  </a:lnTo>
                  <a:lnTo>
                    <a:pt x="12" y="9"/>
                  </a:lnTo>
                  <a:lnTo>
                    <a:pt x="11" y="9"/>
                  </a:lnTo>
                  <a:lnTo>
                    <a:pt x="9" y="9"/>
                  </a:lnTo>
                  <a:lnTo>
                    <a:pt x="6" y="9"/>
                  </a:lnTo>
                  <a:lnTo>
                    <a:pt x="5" y="9"/>
                  </a:lnTo>
                  <a:lnTo>
                    <a:pt x="5" y="12"/>
                  </a:lnTo>
                  <a:lnTo>
                    <a:pt x="5" y="18"/>
                  </a:lnTo>
                  <a:lnTo>
                    <a:pt x="3" y="24"/>
                  </a:lnTo>
                  <a:lnTo>
                    <a:pt x="0" y="27"/>
                  </a:lnTo>
                  <a:close/>
                </a:path>
              </a:pathLst>
            </a:custGeom>
            <a:solidFill>
              <a:srgbClr val="000000"/>
            </a:solidFill>
            <a:ln w="9525">
              <a:noFill/>
              <a:round/>
              <a:headEnd/>
              <a:tailEnd/>
            </a:ln>
          </p:spPr>
          <p:txBody>
            <a:bodyPr/>
            <a:lstStyle/>
            <a:p>
              <a:endParaRPr lang="en-GB"/>
            </a:p>
          </p:txBody>
        </p:sp>
        <p:sp>
          <p:nvSpPr>
            <p:cNvPr id="5667" name="Freeform 102"/>
            <p:cNvSpPr>
              <a:spLocks/>
            </p:cNvSpPr>
            <p:nvPr/>
          </p:nvSpPr>
          <p:spPr bwMode="auto">
            <a:xfrm>
              <a:off x="219" y="3216"/>
              <a:ext cx="552" cy="176"/>
            </a:xfrm>
            <a:custGeom>
              <a:avLst/>
              <a:gdLst>
                <a:gd name="T0" fmla="*/ 0 w 1428"/>
                <a:gd name="T1" fmla="*/ 1 h 454"/>
                <a:gd name="T2" fmla="*/ 0 w 1428"/>
                <a:gd name="T3" fmla="*/ 1 h 454"/>
                <a:gd name="T4" fmla="*/ 0 w 1428"/>
                <a:gd name="T5" fmla="*/ 0 h 454"/>
                <a:gd name="T6" fmla="*/ 2 w 1428"/>
                <a:gd name="T7" fmla="*/ 0 h 454"/>
                <a:gd name="T8" fmla="*/ 2 w 1428"/>
                <a:gd name="T9" fmla="*/ 1 h 454"/>
                <a:gd name="T10" fmla="*/ 2 w 1428"/>
                <a:gd name="T11" fmla="*/ 1 h 454"/>
                <a:gd name="T12" fmla="*/ 1 w 1428"/>
                <a:gd name="T13" fmla="*/ 1 h 454"/>
                <a:gd name="T14" fmla="*/ 0 w 1428"/>
                <a:gd name="T15" fmla="*/ 0 h 454"/>
                <a:gd name="T16" fmla="*/ 0 w 1428"/>
                <a:gd name="T17" fmla="*/ 1 h 454"/>
                <a:gd name="T18" fmla="*/ 0 w 1428"/>
                <a:gd name="T19" fmla="*/ 1 h 4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8"/>
                <a:gd name="T31" fmla="*/ 0 h 454"/>
                <a:gd name="T32" fmla="*/ 1428 w 1428"/>
                <a:gd name="T33" fmla="*/ 454 h 4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8" h="454">
                  <a:moveTo>
                    <a:pt x="31" y="454"/>
                  </a:moveTo>
                  <a:lnTo>
                    <a:pt x="0" y="454"/>
                  </a:lnTo>
                  <a:lnTo>
                    <a:pt x="230" y="0"/>
                  </a:lnTo>
                  <a:lnTo>
                    <a:pt x="1231" y="0"/>
                  </a:lnTo>
                  <a:lnTo>
                    <a:pt x="1428" y="449"/>
                  </a:lnTo>
                  <a:lnTo>
                    <a:pt x="1104" y="449"/>
                  </a:lnTo>
                  <a:lnTo>
                    <a:pt x="729" y="449"/>
                  </a:lnTo>
                  <a:lnTo>
                    <a:pt x="377" y="113"/>
                  </a:lnTo>
                  <a:lnTo>
                    <a:pt x="60" y="454"/>
                  </a:lnTo>
                  <a:lnTo>
                    <a:pt x="31" y="454"/>
                  </a:lnTo>
                  <a:close/>
                </a:path>
              </a:pathLst>
            </a:custGeom>
            <a:solidFill>
              <a:srgbClr val="A33300"/>
            </a:solidFill>
            <a:ln w="9525">
              <a:noFill/>
              <a:round/>
              <a:headEnd/>
              <a:tailEnd/>
            </a:ln>
          </p:spPr>
          <p:txBody>
            <a:bodyPr/>
            <a:lstStyle/>
            <a:p>
              <a:endParaRPr lang="en-GB"/>
            </a:p>
          </p:txBody>
        </p:sp>
        <p:sp>
          <p:nvSpPr>
            <p:cNvPr id="5668" name="Freeform 103"/>
            <p:cNvSpPr>
              <a:spLocks/>
            </p:cNvSpPr>
            <p:nvPr/>
          </p:nvSpPr>
          <p:spPr bwMode="auto">
            <a:xfrm>
              <a:off x="219" y="3216"/>
              <a:ext cx="552" cy="176"/>
            </a:xfrm>
            <a:custGeom>
              <a:avLst/>
              <a:gdLst>
                <a:gd name="T0" fmla="*/ 0 w 1428"/>
                <a:gd name="T1" fmla="*/ 1 h 454"/>
                <a:gd name="T2" fmla="*/ 0 w 1428"/>
                <a:gd name="T3" fmla="*/ 1 h 454"/>
                <a:gd name="T4" fmla="*/ 0 w 1428"/>
                <a:gd name="T5" fmla="*/ 0 h 454"/>
                <a:gd name="T6" fmla="*/ 2 w 1428"/>
                <a:gd name="T7" fmla="*/ 0 h 454"/>
                <a:gd name="T8" fmla="*/ 2 w 1428"/>
                <a:gd name="T9" fmla="*/ 1 h 454"/>
                <a:gd name="T10" fmla="*/ 2 w 1428"/>
                <a:gd name="T11" fmla="*/ 1 h 454"/>
                <a:gd name="T12" fmla="*/ 1 w 1428"/>
                <a:gd name="T13" fmla="*/ 1 h 454"/>
                <a:gd name="T14" fmla="*/ 0 w 1428"/>
                <a:gd name="T15" fmla="*/ 0 h 454"/>
                <a:gd name="T16" fmla="*/ 0 w 1428"/>
                <a:gd name="T17" fmla="*/ 1 h 454"/>
                <a:gd name="T18" fmla="*/ 0 w 1428"/>
                <a:gd name="T19" fmla="*/ 1 h 4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8"/>
                <a:gd name="T31" fmla="*/ 0 h 454"/>
                <a:gd name="T32" fmla="*/ 1428 w 1428"/>
                <a:gd name="T33" fmla="*/ 454 h 4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8" h="454">
                  <a:moveTo>
                    <a:pt x="31" y="454"/>
                  </a:moveTo>
                  <a:lnTo>
                    <a:pt x="0" y="454"/>
                  </a:lnTo>
                  <a:lnTo>
                    <a:pt x="230" y="0"/>
                  </a:lnTo>
                  <a:lnTo>
                    <a:pt x="1231" y="0"/>
                  </a:lnTo>
                  <a:lnTo>
                    <a:pt x="1428" y="449"/>
                  </a:lnTo>
                  <a:lnTo>
                    <a:pt x="1104" y="449"/>
                  </a:lnTo>
                  <a:lnTo>
                    <a:pt x="729" y="449"/>
                  </a:lnTo>
                  <a:lnTo>
                    <a:pt x="377" y="113"/>
                  </a:lnTo>
                  <a:lnTo>
                    <a:pt x="60" y="454"/>
                  </a:lnTo>
                  <a:lnTo>
                    <a:pt x="31" y="454"/>
                  </a:lnTo>
                </a:path>
              </a:pathLst>
            </a:custGeom>
            <a:noFill/>
            <a:ln w="0">
              <a:solidFill>
                <a:srgbClr val="000000"/>
              </a:solidFill>
              <a:prstDash val="solid"/>
              <a:round/>
              <a:headEnd/>
              <a:tailEnd/>
            </a:ln>
          </p:spPr>
          <p:txBody>
            <a:bodyPr/>
            <a:lstStyle/>
            <a:p>
              <a:endParaRPr lang="en-GB"/>
            </a:p>
          </p:txBody>
        </p:sp>
        <p:sp>
          <p:nvSpPr>
            <p:cNvPr id="5669" name="Freeform 104"/>
            <p:cNvSpPr>
              <a:spLocks/>
            </p:cNvSpPr>
            <p:nvPr/>
          </p:nvSpPr>
          <p:spPr bwMode="auto">
            <a:xfrm>
              <a:off x="490" y="3476"/>
              <a:ext cx="163" cy="39"/>
            </a:xfrm>
            <a:custGeom>
              <a:avLst/>
              <a:gdLst>
                <a:gd name="T0" fmla="*/ 0 w 421"/>
                <a:gd name="T1" fmla="*/ 0 h 101"/>
                <a:gd name="T2" fmla="*/ 0 w 421"/>
                <a:gd name="T3" fmla="*/ 0 h 101"/>
                <a:gd name="T4" fmla="*/ 0 w 421"/>
                <a:gd name="T5" fmla="*/ 0 h 101"/>
                <a:gd name="T6" fmla="*/ 0 w 421"/>
                <a:gd name="T7" fmla="*/ 0 h 101"/>
                <a:gd name="T8" fmla="*/ 0 w 421"/>
                <a:gd name="T9" fmla="*/ 0 h 101"/>
                <a:gd name="T10" fmla="*/ 0 w 421"/>
                <a:gd name="T11" fmla="*/ 0 h 101"/>
                <a:gd name="T12" fmla="*/ 0 w 421"/>
                <a:gd name="T13" fmla="*/ 0 h 101"/>
                <a:gd name="T14" fmla="*/ 0 60000 65536"/>
                <a:gd name="T15" fmla="*/ 0 60000 65536"/>
                <a:gd name="T16" fmla="*/ 0 60000 65536"/>
                <a:gd name="T17" fmla="*/ 0 60000 65536"/>
                <a:gd name="T18" fmla="*/ 0 60000 65536"/>
                <a:gd name="T19" fmla="*/ 0 60000 65536"/>
                <a:gd name="T20" fmla="*/ 0 60000 65536"/>
                <a:gd name="T21" fmla="*/ 0 w 421"/>
                <a:gd name="T22" fmla="*/ 0 h 101"/>
                <a:gd name="T23" fmla="*/ 421 w 421"/>
                <a:gd name="T24" fmla="*/ 101 h 1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1" h="101">
                  <a:moveTo>
                    <a:pt x="0" y="0"/>
                  </a:moveTo>
                  <a:lnTo>
                    <a:pt x="0" y="45"/>
                  </a:lnTo>
                  <a:lnTo>
                    <a:pt x="0" y="101"/>
                  </a:lnTo>
                  <a:lnTo>
                    <a:pt x="226" y="101"/>
                  </a:lnTo>
                  <a:lnTo>
                    <a:pt x="421" y="101"/>
                  </a:lnTo>
                  <a:lnTo>
                    <a:pt x="382" y="0"/>
                  </a:lnTo>
                  <a:lnTo>
                    <a:pt x="0" y="0"/>
                  </a:lnTo>
                  <a:close/>
                </a:path>
              </a:pathLst>
            </a:custGeom>
            <a:solidFill>
              <a:srgbClr val="A33300"/>
            </a:solidFill>
            <a:ln w="9525">
              <a:noFill/>
              <a:round/>
              <a:headEnd/>
              <a:tailEnd/>
            </a:ln>
          </p:spPr>
          <p:txBody>
            <a:bodyPr/>
            <a:lstStyle/>
            <a:p>
              <a:endParaRPr lang="en-GB"/>
            </a:p>
          </p:txBody>
        </p:sp>
        <p:sp>
          <p:nvSpPr>
            <p:cNvPr id="5670" name="Freeform 105"/>
            <p:cNvSpPr>
              <a:spLocks/>
            </p:cNvSpPr>
            <p:nvPr/>
          </p:nvSpPr>
          <p:spPr bwMode="auto">
            <a:xfrm>
              <a:off x="490" y="3476"/>
              <a:ext cx="163" cy="39"/>
            </a:xfrm>
            <a:custGeom>
              <a:avLst/>
              <a:gdLst>
                <a:gd name="T0" fmla="*/ 0 w 421"/>
                <a:gd name="T1" fmla="*/ 0 h 101"/>
                <a:gd name="T2" fmla="*/ 0 w 421"/>
                <a:gd name="T3" fmla="*/ 0 h 101"/>
                <a:gd name="T4" fmla="*/ 0 w 421"/>
                <a:gd name="T5" fmla="*/ 0 h 101"/>
                <a:gd name="T6" fmla="*/ 0 w 421"/>
                <a:gd name="T7" fmla="*/ 0 h 101"/>
                <a:gd name="T8" fmla="*/ 0 w 421"/>
                <a:gd name="T9" fmla="*/ 0 h 101"/>
                <a:gd name="T10" fmla="*/ 0 w 421"/>
                <a:gd name="T11" fmla="*/ 0 h 101"/>
                <a:gd name="T12" fmla="*/ 0 w 421"/>
                <a:gd name="T13" fmla="*/ 0 h 101"/>
                <a:gd name="T14" fmla="*/ 0 60000 65536"/>
                <a:gd name="T15" fmla="*/ 0 60000 65536"/>
                <a:gd name="T16" fmla="*/ 0 60000 65536"/>
                <a:gd name="T17" fmla="*/ 0 60000 65536"/>
                <a:gd name="T18" fmla="*/ 0 60000 65536"/>
                <a:gd name="T19" fmla="*/ 0 60000 65536"/>
                <a:gd name="T20" fmla="*/ 0 60000 65536"/>
                <a:gd name="T21" fmla="*/ 0 w 421"/>
                <a:gd name="T22" fmla="*/ 0 h 101"/>
                <a:gd name="T23" fmla="*/ 421 w 421"/>
                <a:gd name="T24" fmla="*/ 101 h 1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1" h="101">
                  <a:moveTo>
                    <a:pt x="0" y="0"/>
                  </a:moveTo>
                  <a:lnTo>
                    <a:pt x="0" y="45"/>
                  </a:lnTo>
                  <a:lnTo>
                    <a:pt x="0" y="101"/>
                  </a:lnTo>
                  <a:lnTo>
                    <a:pt x="226" y="101"/>
                  </a:lnTo>
                  <a:lnTo>
                    <a:pt x="421" y="101"/>
                  </a:lnTo>
                  <a:lnTo>
                    <a:pt x="382" y="0"/>
                  </a:lnTo>
                  <a:lnTo>
                    <a:pt x="0" y="0"/>
                  </a:lnTo>
                </a:path>
              </a:pathLst>
            </a:custGeom>
            <a:noFill/>
            <a:ln w="0">
              <a:solidFill>
                <a:srgbClr val="000000"/>
              </a:solidFill>
              <a:prstDash val="solid"/>
              <a:round/>
              <a:headEnd/>
              <a:tailEnd/>
            </a:ln>
          </p:spPr>
          <p:txBody>
            <a:bodyPr/>
            <a:lstStyle/>
            <a:p>
              <a:endParaRPr lang="en-GB"/>
            </a:p>
          </p:txBody>
        </p:sp>
        <p:sp>
          <p:nvSpPr>
            <p:cNvPr id="5671" name="Freeform 106"/>
            <p:cNvSpPr>
              <a:spLocks/>
            </p:cNvSpPr>
            <p:nvPr/>
          </p:nvSpPr>
          <p:spPr bwMode="auto">
            <a:xfrm>
              <a:off x="490" y="3523"/>
              <a:ext cx="165" cy="9"/>
            </a:xfrm>
            <a:custGeom>
              <a:avLst/>
              <a:gdLst>
                <a:gd name="T0" fmla="*/ 1 w 426"/>
                <a:gd name="T1" fmla="*/ 0 h 22"/>
                <a:gd name="T2" fmla="*/ 1 w 426"/>
                <a:gd name="T3" fmla="*/ 0 h 22"/>
                <a:gd name="T4" fmla="*/ 0 w 426"/>
                <a:gd name="T5" fmla="*/ 0 h 22"/>
                <a:gd name="T6" fmla="*/ 0 w 426"/>
                <a:gd name="T7" fmla="*/ 0 h 22"/>
                <a:gd name="T8" fmla="*/ 0 w 426"/>
                <a:gd name="T9" fmla="*/ 0 h 22"/>
                <a:gd name="T10" fmla="*/ 1 w 426"/>
                <a:gd name="T11" fmla="*/ 0 h 22"/>
                <a:gd name="T12" fmla="*/ 0 60000 65536"/>
                <a:gd name="T13" fmla="*/ 0 60000 65536"/>
                <a:gd name="T14" fmla="*/ 0 60000 65536"/>
                <a:gd name="T15" fmla="*/ 0 60000 65536"/>
                <a:gd name="T16" fmla="*/ 0 60000 65536"/>
                <a:gd name="T17" fmla="*/ 0 60000 65536"/>
                <a:gd name="T18" fmla="*/ 0 w 426"/>
                <a:gd name="T19" fmla="*/ 0 h 22"/>
                <a:gd name="T20" fmla="*/ 426 w 426"/>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26" h="22">
                  <a:moveTo>
                    <a:pt x="426" y="22"/>
                  </a:moveTo>
                  <a:lnTo>
                    <a:pt x="424" y="0"/>
                  </a:lnTo>
                  <a:lnTo>
                    <a:pt x="223" y="0"/>
                  </a:lnTo>
                  <a:lnTo>
                    <a:pt x="0" y="0"/>
                  </a:lnTo>
                  <a:lnTo>
                    <a:pt x="0" y="22"/>
                  </a:lnTo>
                  <a:lnTo>
                    <a:pt x="426" y="22"/>
                  </a:lnTo>
                  <a:close/>
                </a:path>
              </a:pathLst>
            </a:custGeom>
            <a:solidFill>
              <a:srgbClr val="000000"/>
            </a:solidFill>
            <a:ln w="9525">
              <a:noFill/>
              <a:round/>
              <a:headEnd/>
              <a:tailEnd/>
            </a:ln>
          </p:spPr>
          <p:txBody>
            <a:bodyPr/>
            <a:lstStyle/>
            <a:p>
              <a:endParaRPr lang="en-GB"/>
            </a:p>
          </p:txBody>
        </p:sp>
        <p:sp>
          <p:nvSpPr>
            <p:cNvPr id="5672" name="Line 107"/>
            <p:cNvSpPr>
              <a:spLocks noChangeShapeType="1"/>
            </p:cNvSpPr>
            <p:nvPr/>
          </p:nvSpPr>
          <p:spPr bwMode="auto">
            <a:xfrm>
              <a:off x="255" y="3404"/>
              <a:ext cx="0" cy="197"/>
            </a:xfrm>
            <a:prstGeom prst="line">
              <a:avLst/>
            </a:prstGeom>
            <a:noFill/>
            <a:ln w="0">
              <a:solidFill>
                <a:srgbClr val="000000"/>
              </a:solidFill>
              <a:round/>
              <a:headEnd/>
              <a:tailEnd/>
            </a:ln>
          </p:spPr>
          <p:txBody>
            <a:bodyPr/>
            <a:lstStyle/>
            <a:p>
              <a:endParaRPr lang="en-GB"/>
            </a:p>
          </p:txBody>
        </p:sp>
        <p:sp>
          <p:nvSpPr>
            <p:cNvPr id="5673" name="Freeform 108"/>
            <p:cNvSpPr>
              <a:spLocks/>
            </p:cNvSpPr>
            <p:nvPr/>
          </p:nvSpPr>
          <p:spPr bwMode="auto">
            <a:xfrm>
              <a:off x="235" y="3411"/>
              <a:ext cx="7" cy="202"/>
            </a:xfrm>
            <a:custGeom>
              <a:avLst/>
              <a:gdLst>
                <a:gd name="T0" fmla="*/ 0 w 18"/>
                <a:gd name="T1" fmla="*/ 1 h 519"/>
                <a:gd name="T2" fmla="*/ 0 w 18"/>
                <a:gd name="T3" fmla="*/ 1 h 519"/>
                <a:gd name="T4" fmla="*/ 0 w 18"/>
                <a:gd name="T5" fmla="*/ 0 h 519"/>
                <a:gd name="T6" fmla="*/ 0 w 18"/>
                <a:gd name="T7" fmla="*/ 0 h 519"/>
                <a:gd name="T8" fmla="*/ 0 w 18"/>
                <a:gd name="T9" fmla="*/ 1 h 519"/>
                <a:gd name="T10" fmla="*/ 0 w 18"/>
                <a:gd name="T11" fmla="*/ 1 h 519"/>
                <a:gd name="T12" fmla="*/ 0 60000 65536"/>
                <a:gd name="T13" fmla="*/ 0 60000 65536"/>
                <a:gd name="T14" fmla="*/ 0 60000 65536"/>
                <a:gd name="T15" fmla="*/ 0 60000 65536"/>
                <a:gd name="T16" fmla="*/ 0 60000 65536"/>
                <a:gd name="T17" fmla="*/ 0 60000 65536"/>
                <a:gd name="T18" fmla="*/ 0 w 18"/>
                <a:gd name="T19" fmla="*/ 0 h 519"/>
                <a:gd name="T20" fmla="*/ 18 w 18"/>
                <a:gd name="T21" fmla="*/ 519 h 519"/>
              </a:gdLst>
              <a:ahLst/>
              <a:cxnLst>
                <a:cxn ang="T12">
                  <a:pos x="T0" y="T1"/>
                </a:cxn>
                <a:cxn ang="T13">
                  <a:pos x="T2" y="T3"/>
                </a:cxn>
                <a:cxn ang="T14">
                  <a:pos x="T4" y="T5"/>
                </a:cxn>
                <a:cxn ang="T15">
                  <a:pos x="T6" y="T7"/>
                </a:cxn>
                <a:cxn ang="T16">
                  <a:pos x="T8" y="T9"/>
                </a:cxn>
                <a:cxn ang="T17">
                  <a:pos x="T10" y="T11"/>
                </a:cxn>
              </a:cxnLst>
              <a:rect l="T18" t="T19" r="T20" b="T21"/>
              <a:pathLst>
                <a:path w="18" h="519">
                  <a:moveTo>
                    <a:pt x="9" y="519"/>
                  </a:moveTo>
                  <a:lnTo>
                    <a:pt x="18" y="519"/>
                  </a:lnTo>
                  <a:lnTo>
                    <a:pt x="18" y="0"/>
                  </a:lnTo>
                  <a:lnTo>
                    <a:pt x="0" y="0"/>
                  </a:lnTo>
                  <a:lnTo>
                    <a:pt x="0" y="519"/>
                  </a:lnTo>
                  <a:lnTo>
                    <a:pt x="9" y="519"/>
                  </a:lnTo>
                  <a:close/>
                </a:path>
              </a:pathLst>
            </a:custGeom>
            <a:solidFill>
              <a:srgbClr val="000000"/>
            </a:solidFill>
            <a:ln w="9525">
              <a:noFill/>
              <a:round/>
              <a:headEnd/>
              <a:tailEnd/>
            </a:ln>
          </p:spPr>
          <p:txBody>
            <a:bodyPr/>
            <a:lstStyle/>
            <a:p>
              <a:endParaRPr lang="en-GB"/>
            </a:p>
          </p:txBody>
        </p:sp>
        <p:sp>
          <p:nvSpPr>
            <p:cNvPr id="5674" name="Freeform 109"/>
            <p:cNvSpPr>
              <a:spLocks/>
            </p:cNvSpPr>
            <p:nvPr/>
          </p:nvSpPr>
          <p:spPr bwMode="auto">
            <a:xfrm>
              <a:off x="740" y="3399"/>
              <a:ext cx="8" cy="48"/>
            </a:xfrm>
            <a:custGeom>
              <a:avLst/>
              <a:gdLst>
                <a:gd name="T0" fmla="*/ 0 w 21"/>
                <a:gd name="T1" fmla="*/ 0 h 122"/>
                <a:gd name="T2" fmla="*/ 0 w 21"/>
                <a:gd name="T3" fmla="*/ 0 h 122"/>
                <a:gd name="T4" fmla="*/ 0 w 21"/>
                <a:gd name="T5" fmla="*/ 0 h 122"/>
                <a:gd name="T6" fmla="*/ 0 w 21"/>
                <a:gd name="T7" fmla="*/ 0 h 122"/>
                <a:gd name="T8" fmla="*/ 0 w 21"/>
                <a:gd name="T9" fmla="*/ 0 h 122"/>
                <a:gd name="T10" fmla="*/ 0 w 21"/>
                <a:gd name="T11" fmla="*/ 0 h 122"/>
                <a:gd name="T12" fmla="*/ 0 w 21"/>
                <a:gd name="T13" fmla="*/ 0 h 122"/>
                <a:gd name="T14" fmla="*/ 0 60000 65536"/>
                <a:gd name="T15" fmla="*/ 0 60000 65536"/>
                <a:gd name="T16" fmla="*/ 0 60000 65536"/>
                <a:gd name="T17" fmla="*/ 0 60000 65536"/>
                <a:gd name="T18" fmla="*/ 0 60000 65536"/>
                <a:gd name="T19" fmla="*/ 0 60000 65536"/>
                <a:gd name="T20" fmla="*/ 0 60000 65536"/>
                <a:gd name="T21" fmla="*/ 0 w 21"/>
                <a:gd name="T22" fmla="*/ 0 h 122"/>
                <a:gd name="T23" fmla="*/ 21 w 21"/>
                <a:gd name="T24" fmla="*/ 122 h 1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122">
                  <a:moveTo>
                    <a:pt x="21" y="122"/>
                  </a:moveTo>
                  <a:lnTo>
                    <a:pt x="21" y="122"/>
                  </a:lnTo>
                  <a:lnTo>
                    <a:pt x="21" y="0"/>
                  </a:lnTo>
                  <a:lnTo>
                    <a:pt x="0" y="0"/>
                  </a:lnTo>
                  <a:lnTo>
                    <a:pt x="0" y="122"/>
                  </a:lnTo>
                  <a:lnTo>
                    <a:pt x="21" y="122"/>
                  </a:lnTo>
                  <a:close/>
                </a:path>
              </a:pathLst>
            </a:custGeom>
            <a:solidFill>
              <a:srgbClr val="000000"/>
            </a:solidFill>
            <a:ln w="9525">
              <a:noFill/>
              <a:round/>
              <a:headEnd/>
              <a:tailEnd/>
            </a:ln>
          </p:spPr>
          <p:txBody>
            <a:bodyPr/>
            <a:lstStyle/>
            <a:p>
              <a:endParaRPr lang="en-GB"/>
            </a:p>
          </p:txBody>
        </p:sp>
        <p:sp>
          <p:nvSpPr>
            <p:cNvPr id="5675" name="Freeform 110"/>
            <p:cNvSpPr>
              <a:spLocks/>
            </p:cNvSpPr>
            <p:nvPr/>
          </p:nvSpPr>
          <p:spPr bwMode="auto">
            <a:xfrm>
              <a:off x="740" y="3447"/>
              <a:ext cx="8" cy="48"/>
            </a:xfrm>
            <a:custGeom>
              <a:avLst/>
              <a:gdLst>
                <a:gd name="T0" fmla="*/ 0 w 21"/>
                <a:gd name="T1" fmla="*/ 0 h 125"/>
                <a:gd name="T2" fmla="*/ 0 w 21"/>
                <a:gd name="T3" fmla="*/ 0 h 125"/>
                <a:gd name="T4" fmla="*/ 0 w 21"/>
                <a:gd name="T5" fmla="*/ 0 h 125"/>
                <a:gd name="T6" fmla="*/ 0 w 21"/>
                <a:gd name="T7" fmla="*/ 0 h 125"/>
                <a:gd name="T8" fmla="*/ 0 w 21"/>
                <a:gd name="T9" fmla="*/ 0 h 125"/>
                <a:gd name="T10" fmla="*/ 0 w 21"/>
                <a:gd name="T11" fmla="*/ 0 h 125"/>
                <a:gd name="T12" fmla="*/ 0 60000 65536"/>
                <a:gd name="T13" fmla="*/ 0 60000 65536"/>
                <a:gd name="T14" fmla="*/ 0 60000 65536"/>
                <a:gd name="T15" fmla="*/ 0 60000 65536"/>
                <a:gd name="T16" fmla="*/ 0 60000 65536"/>
                <a:gd name="T17" fmla="*/ 0 60000 65536"/>
                <a:gd name="T18" fmla="*/ 0 w 21"/>
                <a:gd name="T19" fmla="*/ 0 h 125"/>
                <a:gd name="T20" fmla="*/ 21 w 21"/>
                <a:gd name="T21" fmla="*/ 125 h 125"/>
              </a:gdLst>
              <a:ahLst/>
              <a:cxnLst>
                <a:cxn ang="T12">
                  <a:pos x="T0" y="T1"/>
                </a:cxn>
                <a:cxn ang="T13">
                  <a:pos x="T2" y="T3"/>
                </a:cxn>
                <a:cxn ang="T14">
                  <a:pos x="T4" y="T5"/>
                </a:cxn>
                <a:cxn ang="T15">
                  <a:pos x="T6" y="T7"/>
                </a:cxn>
                <a:cxn ang="T16">
                  <a:pos x="T8" y="T9"/>
                </a:cxn>
                <a:cxn ang="T17">
                  <a:pos x="T10" y="T11"/>
                </a:cxn>
              </a:cxnLst>
              <a:rect l="T18" t="T19" r="T20" b="T21"/>
              <a:pathLst>
                <a:path w="21" h="125">
                  <a:moveTo>
                    <a:pt x="11" y="125"/>
                  </a:moveTo>
                  <a:lnTo>
                    <a:pt x="21" y="125"/>
                  </a:lnTo>
                  <a:lnTo>
                    <a:pt x="21" y="0"/>
                  </a:lnTo>
                  <a:lnTo>
                    <a:pt x="0" y="0"/>
                  </a:lnTo>
                  <a:lnTo>
                    <a:pt x="0" y="125"/>
                  </a:lnTo>
                  <a:lnTo>
                    <a:pt x="11" y="125"/>
                  </a:lnTo>
                  <a:close/>
                </a:path>
              </a:pathLst>
            </a:custGeom>
            <a:solidFill>
              <a:srgbClr val="000000"/>
            </a:solidFill>
            <a:ln w="9525">
              <a:noFill/>
              <a:round/>
              <a:headEnd/>
              <a:tailEnd/>
            </a:ln>
          </p:spPr>
          <p:txBody>
            <a:bodyPr/>
            <a:lstStyle/>
            <a:p>
              <a:endParaRPr lang="en-GB"/>
            </a:p>
          </p:txBody>
        </p:sp>
        <p:sp>
          <p:nvSpPr>
            <p:cNvPr id="5676" name="Rectangle 111"/>
            <p:cNvSpPr>
              <a:spLocks noChangeArrowheads="1"/>
            </p:cNvSpPr>
            <p:nvPr/>
          </p:nvSpPr>
          <p:spPr bwMode="auto">
            <a:xfrm>
              <a:off x="755" y="3396"/>
              <a:ext cx="8" cy="4"/>
            </a:xfrm>
            <a:prstGeom prst="rect">
              <a:avLst/>
            </a:prstGeom>
            <a:solidFill>
              <a:srgbClr val="000000"/>
            </a:solidFill>
            <a:ln w="9525">
              <a:noFill/>
              <a:miter lim="800000"/>
              <a:headEnd/>
              <a:tailEnd/>
            </a:ln>
          </p:spPr>
          <p:txBody>
            <a:bodyPr/>
            <a:lstStyle/>
            <a:p>
              <a:endParaRPr lang="en-US"/>
            </a:p>
          </p:txBody>
        </p:sp>
        <p:sp>
          <p:nvSpPr>
            <p:cNvPr id="5677" name="Freeform 112"/>
            <p:cNvSpPr>
              <a:spLocks/>
            </p:cNvSpPr>
            <p:nvPr/>
          </p:nvSpPr>
          <p:spPr bwMode="auto">
            <a:xfrm>
              <a:off x="755" y="3400"/>
              <a:ext cx="15" cy="19"/>
            </a:xfrm>
            <a:custGeom>
              <a:avLst/>
              <a:gdLst>
                <a:gd name="T0" fmla="*/ 0 w 37"/>
                <a:gd name="T1" fmla="*/ 0 h 48"/>
                <a:gd name="T2" fmla="*/ 0 w 37"/>
                <a:gd name="T3" fmla="*/ 0 h 48"/>
                <a:gd name="T4" fmla="*/ 0 w 37"/>
                <a:gd name="T5" fmla="*/ 0 h 48"/>
                <a:gd name="T6" fmla="*/ 0 w 37"/>
                <a:gd name="T7" fmla="*/ 0 h 48"/>
                <a:gd name="T8" fmla="*/ 0 w 37"/>
                <a:gd name="T9" fmla="*/ 0 h 48"/>
                <a:gd name="T10" fmla="*/ 0 w 37"/>
                <a:gd name="T11" fmla="*/ 0 h 48"/>
                <a:gd name="T12" fmla="*/ 0 w 37"/>
                <a:gd name="T13" fmla="*/ 0 h 48"/>
                <a:gd name="T14" fmla="*/ 0 w 37"/>
                <a:gd name="T15" fmla="*/ 0 h 48"/>
                <a:gd name="T16" fmla="*/ 0 w 37"/>
                <a:gd name="T17" fmla="*/ 0 h 48"/>
                <a:gd name="T18" fmla="*/ 0 w 37"/>
                <a:gd name="T19" fmla="*/ 0 h 48"/>
                <a:gd name="T20" fmla="*/ 0 w 37"/>
                <a:gd name="T21" fmla="*/ 0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48"/>
                <a:gd name="T35" fmla="*/ 37 w 37"/>
                <a:gd name="T36" fmla="*/ 48 h 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48">
                  <a:moveTo>
                    <a:pt x="37" y="30"/>
                  </a:moveTo>
                  <a:lnTo>
                    <a:pt x="28" y="22"/>
                  </a:lnTo>
                  <a:lnTo>
                    <a:pt x="24" y="13"/>
                  </a:lnTo>
                  <a:lnTo>
                    <a:pt x="21" y="4"/>
                  </a:lnTo>
                  <a:lnTo>
                    <a:pt x="21" y="0"/>
                  </a:lnTo>
                  <a:lnTo>
                    <a:pt x="0" y="0"/>
                  </a:lnTo>
                  <a:lnTo>
                    <a:pt x="3" y="7"/>
                  </a:lnTo>
                  <a:lnTo>
                    <a:pt x="6" y="19"/>
                  </a:lnTo>
                  <a:lnTo>
                    <a:pt x="13" y="34"/>
                  </a:lnTo>
                  <a:lnTo>
                    <a:pt x="28" y="48"/>
                  </a:lnTo>
                  <a:lnTo>
                    <a:pt x="37" y="30"/>
                  </a:lnTo>
                  <a:close/>
                </a:path>
              </a:pathLst>
            </a:custGeom>
            <a:solidFill>
              <a:srgbClr val="000000"/>
            </a:solidFill>
            <a:ln w="9525">
              <a:noFill/>
              <a:round/>
              <a:headEnd/>
              <a:tailEnd/>
            </a:ln>
          </p:spPr>
          <p:txBody>
            <a:bodyPr/>
            <a:lstStyle/>
            <a:p>
              <a:endParaRPr lang="en-GB"/>
            </a:p>
          </p:txBody>
        </p:sp>
        <p:sp>
          <p:nvSpPr>
            <p:cNvPr id="5678" name="Freeform 113"/>
            <p:cNvSpPr>
              <a:spLocks/>
            </p:cNvSpPr>
            <p:nvPr/>
          </p:nvSpPr>
          <p:spPr bwMode="auto">
            <a:xfrm>
              <a:off x="766" y="3412"/>
              <a:ext cx="7" cy="9"/>
            </a:xfrm>
            <a:custGeom>
              <a:avLst/>
              <a:gdLst>
                <a:gd name="T0" fmla="*/ 0 w 18"/>
                <a:gd name="T1" fmla="*/ 0 h 22"/>
                <a:gd name="T2" fmla="*/ 0 w 18"/>
                <a:gd name="T3" fmla="*/ 0 h 22"/>
                <a:gd name="T4" fmla="*/ 0 w 18"/>
                <a:gd name="T5" fmla="*/ 0 h 22"/>
                <a:gd name="T6" fmla="*/ 0 w 18"/>
                <a:gd name="T7" fmla="*/ 0 h 22"/>
                <a:gd name="T8" fmla="*/ 0 w 18"/>
                <a:gd name="T9" fmla="*/ 0 h 22"/>
                <a:gd name="T10" fmla="*/ 0 60000 65536"/>
                <a:gd name="T11" fmla="*/ 0 60000 65536"/>
                <a:gd name="T12" fmla="*/ 0 60000 65536"/>
                <a:gd name="T13" fmla="*/ 0 60000 65536"/>
                <a:gd name="T14" fmla="*/ 0 60000 65536"/>
                <a:gd name="T15" fmla="*/ 0 w 18"/>
                <a:gd name="T16" fmla="*/ 0 h 22"/>
                <a:gd name="T17" fmla="*/ 18 w 18"/>
                <a:gd name="T18" fmla="*/ 22 h 22"/>
              </a:gdLst>
              <a:ahLst/>
              <a:cxnLst>
                <a:cxn ang="T10">
                  <a:pos x="T0" y="T1"/>
                </a:cxn>
                <a:cxn ang="T11">
                  <a:pos x="T2" y="T3"/>
                </a:cxn>
                <a:cxn ang="T12">
                  <a:pos x="T4" y="T5"/>
                </a:cxn>
                <a:cxn ang="T13">
                  <a:pos x="T6" y="T7"/>
                </a:cxn>
                <a:cxn ang="T14">
                  <a:pos x="T8" y="T9"/>
                </a:cxn>
              </a:cxnLst>
              <a:rect l="T15" t="T16" r="T17" b="T18"/>
              <a:pathLst>
                <a:path w="18" h="22">
                  <a:moveTo>
                    <a:pt x="0" y="18"/>
                  </a:moveTo>
                  <a:lnTo>
                    <a:pt x="9" y="22"/>
                  </a:lnTo>
                  <a:lnTo>
                    <a:pt x="18" y="4"/>
                  </a:lnTo>
                  <a:lnTo>
                    <a:pt x="9" y="0"/>
                  </a:lnTo>
                  <a:lnTo>
                    <a:pt x="0" y="18"/>
                  </a:lnTo>
                  <a:close/>
                </a:path>
              </a:pathLst>
            </a:custGeom>
            <a:solidFill>
              <a:srgbClr val="000000"/>
            </a:solidFill>
            <a:ln w="9525">
              <a:noFill/>
              <a:round/>
              <a:headEnd/>
              <a:tailEnd/>
            </a:ln>
          </p:spPr>
          <p:txBody>
            <a:bodyPr/>
            <a:lstStyle/>
            <a:p>
              <a:endParaRPr lang="en-GB"/>
            </a:p>
          </p:txBody>
        </p:sp>
        <p:sp>
          <p:nvSpPr>
            <p:cNvPr id="5679" name="Rectangle 114"/>
            <p:cNvSpPr>
              <a:spLocks noChangeArrowheads="1"/>
            </p:cNvSpPr>
            <p:nvPr/>
          </p:nvSpPr>
          <p:spPr bwMode="auto">
            <a:xfrm>
              <a:off x="763" y="3412"/>
              <a:ext cx="9" cy="5"/>
            </a:xfrm>
            <a:prstGeom prst="rect">
              <a:avLst/>
            </a:prstGeom>
            <a:solidFill>
              <a:srgbClr val="000000"/>
            </a:solidFill>
            <a:ln w="9525">
              <a:noFill/>
              <a:miter lim="800000"/>
              <a:headEnd/>
              <a:tailEnd/>
            </a:ln>
          </p:spPr>
          <p:txBody>
            <a:bodyPr/>
            <a:lstStyle/>
            <a:p>
              <a:endParaRPr lang="en-US"/>
            </a:p>
          </p:txBody>
        </p:sp>
        <p:sp>
          <p:nvSpPr>
            <p:cNvPr id="5680" name="Freeform 115"/>
            <p:cNvSpPr>
              <a:spLocks/>
            </p:cNvSpPr>
            <p:nvPr/>
          </p:nvSpPr>
          <p:spPr bwMode="auto">
            <a:xfrm>
              <a:off x="763" y="3417"/>
              <a:ext cx="9" cy="81"/>
            </a:xfrm>
            <a:custGeom>
              <a:avLst/>
              <a:gdLst>
                <a:gd name="T0" fmla="*/ 0 w 21"/>
                <a:gd name="T1" fmla="*/ 0 h 209"/>
                <a:gd name="T2" fmla="*/ 0 w 21"/>
                <a:gd name="T3" fmla="*/ 0 h 209"/>
                <a:gd name="T4" fmla="*/ 0 w 21"/>
                <a:gd name="T5" fmla="*/ 0 h 209"/>
                <a:gd name="T6" fmla="*/ 0 w 21"/>
                <a:gd name="T7" fmla="*/ 0 h 209"/>
                <a:gd name="T8" fmla="*/ 0 w 21"/>
                <a:gd name="T9" fmla="*/ 0 h 209"/>
                <a:gd name="T10" fmla="*/ 0 w 21"/>
                <a:gd name="T11" fmla="*/ 0 h 209"/>
                <a:gd name="T12" fmla="*/ 0 60000 65536"/>
                <a:gd name="T13" fmla="*/ 0 60000 65536"/>
                <a:gd name="T14" fmla="*/ 0 60000 65536"/>
                <a:gd name="T15" fmla="*/ 0 60000 65536"/>
                <a:gd name="T16" fmla="*/ 0 60000 65536"/>
                <a:gd name="T17" fmla="*/ 0 60000 65536"/>
                <a:gd name="T18" fmla="*/ 0 w 21"/>
                <a:gd name="T19" fmla="*/ 0 h 209"/>
                <a:gd name="T20" fmla="*/ 21 w 21"/>
                <a:gd name="T21" fmla="*/ 209 h 209"/>
              </a:gdLst>
              <a:ahLst/>
              <a:cxnLst>
                <a:cxn ang="T12">
                  <a:pos x="T0" y="T1"/>
                </a:cxn>
                <a:cxn ang="T13">
                  <a:pos x="T2" y="T3"/>
                </a:cxn>
                <a:cxn ang="T14">
                  <a:pos x="T4" y="T5"/>
                </a:cxn>
                <a:cxn ang="T15">
                  <a:pos x="T6" y="T7"/>
                </a:cxn>
                <a:cxn ang="T16">
                  <a:pos x="T8" y="T9"/>
                </a:cxn>
                <a:cxn ang="T17">
                  <a:pos x="T10" y="T11"/>
                </a:cxn>
              </a:cxnLst>
              <a:rect l="T18" t="T19" r="T20" b="T21"/>
              <a:pathLst>
                <a:path w="21" h="209">
                  <a:moveTo>
                    <a:pt x="10" y="209"/>
                  </a:moveTo>
                  <a:lnTo>
                    <a:pt x="21" y="209"/>
                  </a:lnTo>
                  <a:lnTo>
                    <a:pt x="21" y="0"/>
                  </a:lnTo>
                  <a:lnTo>
                    <a:pt x="0" y="0"/>
                  </a:lnTo>
                  <a:lnTo>
                    <a:pt x="0" y="209"/>
                  </a:lnTo>
                  <a:lnTo>
                    <a:pt x="10" y="209"/>
                  </a:lnTo>
                  <a:close/>
                </a:path>
              </a:pathLst>
            </a:custGeom>
            <a:solidFill>
              <a:srgbClr val="000000"/>
            </a:solidFill>
            <a:ln w="9525">
              <a:noFill/>
              <a:round/>
              <a:headEnd/>
              <a:tailEnd/>
            </a:ln>
          </p:spPr>
          <p:txBody>
            <a:bodyPr/>
            <a:lstStyle/>
            <a:p>
              <a:endParaRPr lang="en-GB"/>
            </a:p>
          </p:txBody>
        </p:sp>
        <p:sp>
          <p:nvSpPr>
            <p:cNvPr id="5681" name="Freeform 116"/>
            <p:cNvSpPr>
              <a:spLocks/>
            </p:cNvSpPr>
            <p:nvPr/>
          </p:nvSpPr>
          <p:spPr bwMode="auto">
            <a:xfrm>
              <a:off x="486" y="3398"/>
              <a:ext cx="9" cy="78"/>
            </a:xfrm>
            <a:custGeom>
              <a:avLst/>
              <a:gdLst>
                <a:gd name="T0" fmla="*/ 0 w 22"/>
                <a:gd name="T1" fmla="*/ 0 h 200"/>
                <a:gd name="T2" fmla="*/ 0 w 22"/>
                <a:gd name="T3" fmla="*/ 0 h 200"/>
                <a:gd name="T4" fmla="*/ 0 w 22"/>
                <a:gd name="T5" fmla="*/ 0 h 200"/>
                <a:gd name="T6" fmla="*/ 0 w 22"/>
                <a:gd name="T7" fmla="*/ 0 h 200"/>
                <a:gd name="T8" fmla="*/ 0 w 22"/>
                <a:gd name="T9" fmla="*/ 0 h 200"/>
                <a:gd name="T10" fmla="*/ 0 w 22"/>
                <a:gd name="T11" fmla="*/ 0 h 200"/>
                <a:gd name="T12" fmla="*/ 0 w 22"/>
                <a:gd name="T13" fmla="*/ 0 h 200"/>
                <a:gd name="T14" fmla="*/ 0 60000 65536"/>
                <a:gd name="T15" fmla="*/ 0 60000 65536"/>
                <a:gd name="T16" fmla="*/ 0 60000 65536"/>
                <a:gd name="T17" fmla="*/ 0 60000 65536"/>
                <a:gd name="T18" fmla="*/ 0 60000 65536"/>
                <a:gd name="T19" fmla="*/ 0 60000 65536"/>
                <a:gd name="T20" fmla="*/ 0 60000 65536"/>
                <a:gd name="T21" fmla="*/ 0 w 22"/>
                <a:gd name="T22" fmla="*/ 0 h 200"/>
                <a:gd name="T23" fmla="*/ 22 w 22"/>
                <a:gd name="T24" fmla="*/ 200 h 2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00">
                  <a:moveTo>
                    <a:pt x="22" y="200"/>
                  </a:moveTo>
                  <a:lnTo>
                    <a:pt x="22" y="200"/>
                  </a:lnTo>
                  <a:lnTo>
                    <a:pt x="22" y="0"/>
                  </a:lnTo>
                  <a:lnTo>
                    <a:pt x="0" y="0"/>
                  </a:lnTo>
                  <a:lnTo>
                    <a:pt x="0" y="200"/>
                  </a:lnTo>
                  <a:lnTo>
                    <a:pt x="22" y="200"/>
                  </a:lnTo>
                  <a:close/>
                </a:path>
              </a:pathLst>
            </a:custGeom>
            <a:solidFill>
              <a:srgbClr val="000000"/>
            </a:solidFill>
            <a:ln w="9525">
              <a:noFill/>
              <a:round/>
              <a:headEnd/>
              <a:tailEnd/>
            </a:ln>
          </p:spPr>
          <p:txBody>
            <a:bodyPr/>
            <a:lstStyle/>
            <a:p>
              <a:endParaRPr lang="en-GB"/>
            </a:p>
          </p:txBody>
        </p:sp>
        <p:sp>
          <p:nvSpPr>
            <p:cNvPr id="5682" name="Freeform 117"/>
            <p:cNvSpPr>
              <a:spLocks/>
            </p:cNvSpPr>
            <p:nvPr/>
          </p:nvSpPr>
          <p:spPr bwMode="auto">
            <a:xfrm>
              <a:off x="486" y="3476"/>
              <a:ext cx="9" cy="17"/>
            </a:xfrm>
            <a:custGeom>
              <a:avLst/>
              <a:gdLst>
                <a:gd name="T0" fmla="*/ 0 w 22"/>
                <a:gd name="T1" fmla="*/ 0 h 45"/>
                <a:gd name="T2" fmla="*/ 0 w 22"/>
                <a:gd name="T3" fmla="*/ 0 h 45"/>
                <a:gd name="T4" fmla="*/ 0 w 22"/>
                <a:gd name="T5" fmla="*/ 0 h 45"/>
                <a:gd name="T6" fmla="*/ 0 w 22"/>
                <a:gd name="T7" fmla="*/ 0 h 45"/>
                <a:gd name="T8" fmla="*/ 0 w 22"/>
                <a:gd name="T9" fmla="*/ 0 h 45"/>
                <a:gd name="T10" fmla="*/ 0 w 22"/>
                <a:gd name="T11" fmla="*/ 0 h 45"/>
                <a:gd name="T12" fmla="*/ 0 w 22"/>
                <a:gd name="T13" fmla="*/ 0 h 45"/>
                <a:gd name="T14" fmla="*/ 0 60000 65536"/>
                <a:gd name="T15" fmla="*/ 0 60000 65536"/>
                <a:gd name="T16" fmla="*/ 0 60000 65536"/>
                <a:gd name="T17" fmla="*/ 0 60000 65536"/>
                <a:gd name="T18" fmla="*/ 0 60000 65536"/>
                <a:gd name="T19" fmla="*/ 0 60000 65536"/>
                <a:gd name="T20" fmla="*/ 0 60000 65536"/>
                <a:gd name="T21" fmla="*/ 0 w 22"/>
                <a:gd name="T22" fmla="*/ 0 h 45"/>
                <a:gd name="T23" fmla="*/ 22 w 22"/>
                <a:gd name="T24" fmla="*/ 45 h 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45">
                  <a:moveTo>
                    <a:pt x="22" y="45"/>
                  </a:moveTo>
                  <a:lnTo>
                    <a:pt x="22" y="45"/>
                  </a:lnTo>
                  <a:lnTo>
                    <a:pt x="22" y="0"/>
                  </a:lnTo>
                  <a:lnTo>
                    <a:pt x="0" y="0"/>
                  </a:lnTo>
                  <a:lnTo>
                    <a:pt x="0" y="45"/>
                  </a:lnTo>
                  <a:lnTo>
                    <a:pt x="22" y="45"/>
                  </a:lnTo>
                  <a:close/>
                </a:path>
              </a:pathLst>
            </a:custGeom>
            <a:solidFill>
              <a:srgbClr val="000000"/>
            </a:solidFill>
            <a:ln w="9525">
              <a:noFill/>
              <a:round/>
              <a:headEnd/>
              <a:tailEnd/>
            </a:ln>
          </p:spPr>
          <p:txBody>
            <a:bodyPr/>
            <a:lstStyle/>
            <a:p>
              <a:endParaRPr lang="en-GB"/>
            </a:p>
          </p:txBody>
        </p:sp>
        <p:sp>
          <p:nvSpPr>
            <p:cNvPr id="5683" name="Freeform 118"/>
            <p:cNvSpPr>
              <a:spLocks/>
            </p:cNvSpPr>
            <p:nvPr/>
          </p:nvSpPr>
          <p:spPr bwMode="auto">
            <a:xfrm>
              <a:off x="486" y="3493"/>
              <a:ext cx="9" cy="22"/>
            </a:xfrm>
            <a:custGeom>
              <a:avLst/>
              <a:gdLst>
                <a:gd name="T0" fmla="*/ 0 w 22"/>
                <a:gd name="T1" fmla="*/ 0 h 56"/>
                <a:gd name="T2" fmla="*/ 0 w 22"/>
                <a:gd name="T3" fmla="*/ 0 h 56"/>
                <a:gd name="T4" fmla="*/ 0 w 22"/>
                <a:gd name="T5" fmla="*/ 0 h 56"/>
                <a:gd name="T6" fmla="*/ 0 w 22"/>
                <a:gd name="T7" fmla="*/ 0 h 56"/>
                <a:gd name="T8" fmla="*/ 0 w 22"/>
                <a:gd name="T9" fmla="*/ 0 h 56"/>
                <a:gd name="T10" fmla="*/ 0 w 22"/>
                <a:gd name="T11" fmla="*/ 0 h 56"/>
                <a:gd name="T12" fmla="*/ 0 w 22"/>
                <a:gd name="T13" fmla="*/ 0 h 56"/>
                <a:gd name="T14" fmla="*/ 0 60000 65536"/>
                <a:gd name="T15" fmla="*/ 0 60000 65536"/>
                <a:gd name="T16" fmla="*/ 0 60000 65536"/>
                <a:gd name="T17" fmla="*/ 0 60000 65536"/>
                <a:gd name="T18" fmla="*/ 0 60000 65536"/>
                <a:gd name="T19" fmla="*/ 0 60000 65536"/>
                <a:gd name="T20" fmla="*/ 0 60000 65536"/>
                <a:gd name="T21" fmla="*/ 0 w 22"/>
                <a:gd name="T22" fmla="*/ 0 h 56"/>
                <a:gd name="T23" fmla="*/ 22 w 22"/>
                <a:gd name="T24" fmla="*/ 56 h 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56">
                  <a:moveTo>
                    <a:pt x="22" y="56"/>
                  </a:moveTo>
                  <a:lnTo>
                    <a:pt x="22" y="56"/>
                  </a:lnTo>
                  <a:lnTo>
                    <a:pt x="22" y="0"/>
                  </a:lnTo>
                  <a:lnTo>
                    <a:pt x="0" y="0"/>
                  </a:lnTo>
                  <a:lnTo>
                    <a:pt x="0" y="56"/>
                  </a:lnTo>
                  <a:lnTo>
                    <a:pt x="22" y="56"/>
                  </a:lnTo>
                  <a:close/>
                </a:path>
              </a:pathLst>
            </a:custGeom>
            <a:solidFill>
              <a:srgbClr val="000000"/>
            </a:solidFill>
            <a:ln w="9525">
              <a:noFill/>
              <a:round/>
              <a:headEnd/>
              <a:tailEnd/>
            </a:ln>
          </p:spPr>
          <p:txBody>
            <a:bodyPr/>
            <a:lstStyle/>
            <a:p>
              <a:endParaRPr lang="en-GB"/>
            </a:p>
          </p:txBody>
        </p:sp>
        <p:sp>
          <p:nvSpPr>
            <p:cNvPr id="5684" name="Freeform 119"/>
            <p:cNvSpPr>
              <a:spLocks/>
            </p:cNvSpPr>
            <p:nvPr/>
          </p:nvSpPr>
          <p:spPr bwMode="auto">
            <a:xfrm>
              <a:off x="486" y="3515"/>
              <a:ext cx="9" cy="8"/>
            </a:xfrm>
            <a:custGeom>
              <a:avLst/>
              <a:gdLst>
                <a:gd name="T0" fmla="*/ 0 w 22"/>
                <a:gd name="T1" fmla="*/ 0 h 21"/>
                <a:gd name="T2" fmla="*/ 0 w 22"/>
                <a:gd name="T3" fmla="*/ 0 h 21"/>
                <a:gd name="T4" fmla="*/ 0 w 22"/>
                <a:gd name="T5" fmla="*/ 0 h 21"/>
                <a:gd name="T6" fmla="*/ 0 w 22"/>
                <a:gd name="T7" fmla="*/ 0 h 21"/>
                <a:gd name="T8" fmla="*/ 0 w 22"/>
                <a:gd name="T9" fmla="*/ 0 h 21"/>
                <a:gd name="T10" fmla="*/ 0 w 22"/>
                <a:gd name="T11" fmla="*/ 0 h 21"/>
                <a:gd name="T12" fmla="*/ 0 w 22"/>
                <a:gd name="T13" fmla="*/ 0 h 21"/>
                <a:gd name="T14" fmla="*/ 0 60000 65536"/>
                <a:gd name="T15" fmla="*/ 0 60000 65536"/>
                <a:gd name="T16" fmla="*/ 0 60000 65536"/>
                <a:gd name="T17" fmla="*/ 0 60000 65536"/>
                <a:gd name="T18" fmla="*/ 0 60000 65536"/>
                <a:gd name="T19" fmla="*/ 0 60000 65536"/>
                <a:gd name="T20" fmla="*/ 0 60000 65536"/>
                <a:gd name="T21" fmla="*/ 0 w 22"/>
                <a:gd name="T22" fmla="*/ 0 h 21"/>
                <a:gd name="T23" fmla="*/ 22 w 22"/>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1">
                  <a:moveTo>
                    <a:pt x="22" y="21"/>
                  </a:moveTo>
                  <a:lnTo>
                    <a:pt x="22" y="21"/>
                  </a:lnTo>
                  <a:lnTo>
                    <a:pt x="22" y="0"/>
                  </a:lnTo>
                  <a:lnTo>
                    <a:pt x="0" y="0"/>
                  </a:lnTo>
                  <a:lnTo>
                    <a:pt x="0" y="21"/>
                  </a:lnTo>
                  <a:lnTo>
                    <a:pt x="22" y="21"/>
                  </a:lnTo>
                  <a:close/>
                </a:path>
              </a:pathLst>
            </a:custGeom>
            <a:solidFill>
              <a:srgbClr val="000000"/>
            </a:solidFill>
            <a:ln w="9525">
              <a:noFill/>
              <a:round/>
              <a:headEnd/>
              <a:tailEnd/>
            </a:ln>
          </p:spPr>
          <p:txBody>
            <a:bodyPr/>
            <a:lstStyle/>
            <a:p>
              <a:endParaRPr lang="en-GB"/>
            </a:p>
          </p:txBody>
        </p:sp>
        <p:sp>
          <p:nvSpPr>
            <p:cNvPr id="5685" name="Freeform 120"/>
            <p:cNvSpPr>
              <a:spLocks/>
            </p:cNvSpPr>
            <p:nvPr/>
          </p:nvSpPr>
          <p:spPr bwMode="auto">
            <a:xfrm>
              <a:off x="486" y="3523"/>
              <a:ext cx="9" cy="1"/>
            </a:xfrm>
            <a:custGeom>
              <a:avLst/>
              <a:gdLst>
                <a:gd name="T0" fmla="*/ 0 w 22"/>
                <a:gd name="T1" fmla="*/ 0 h 1"/>
                <a:gd name="T2" fmla="*/ 0 w 22"/>
                <a:gd name="T3" fmla="*/ 0 h 1"/>
                <a:gd name="T4" fmla="*/ 0 w 22"/>
                <a:gd name="T5" fmla="*/ 0 h 1"/>
                <a:gd name="T6" fmla="*/ 0 w 22"/>
                <a:gd name="T7" fmla="*/ 0 h 1"/>
                <a:gd name="T8" fmla="*/ 0 w 22"/>
                <a:gd name="T9" fmla="*/ 0 h 1"/>
                <a:gd name="T10" fmla="*/ 0 w 22"/>
                <a:gd name="T11" fmla="*/ 0 h 1"/>
                <a:gd name="T12" fmla="*/ 0 w 22"/>
                <a:gd name="T13" fmla="*/ 0 h 1"/>
                <a:gd name="T14" fmla="*/ 0 60000 65536"/>
                <a:gd name="T15" fmla="*/ 0 60000 65536"/>
                <a:gd name="T16" fmla="*/ 0 60000 65536"/>
                <a:gd name="T17" fmla="*/ 0 60000 65536"/>
                <a:gd name="T18" fmla="*/ 0 60000 65536"/>
                <a:gd name="T19" fmla="*/ 0 60000 65536"/>
                <a:gd name="T20" fmla="*/ 0 60000 65536"/>
                <a:gd name="T21" fmla="*/ 0 w 22"/>
                <a:gd name="T22" fmla="*/ 0 h 1"/>
                <a:gd name="T23" fmla="*/ 22 w 22"/>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
                  <a:moveTo>
                    <a:pt x="22" y="0"/>
                  </a:moveTo>
                  <a:lnTo>
                    <a:pt x="11" y="0"/>
                  </a:lnTo>
                  <a:lnTo>
                    <a:pt x="0" y="0"/>
                  </a:lnTo>
                  <a:lnTo>
                    <a:pt x="22" y="0"/>
                  </a:lnTo>
                  <a:close/>
                </a:path>
              </a:pathLst>
            </a:custGeom>
            <a:solidFill>
              <a:srgbClr val="000000"/>
            </a:solidFill>
            <a:ln w="9525">
              <a:noFill/>
              <a:round/>
              <a:headEnd/>
              <a:tailEnd/>
            </a:ln>
          </p:spPr>
          <p:txBody>
            <a:bodyPr/>
            <a:lstStyle/>
            <a:p>
              <a:endParaRPr lang="en-GB"/>
            </a:p>
          </p:txBody>
        </p:sp>
        <p:sp>
          <p:nvSpPr>
            <p:cNvPr id="5686" name="Freeform 121"/>
            <p:cNvSpPr>
              <a:spLocks/>
            </p:cNvSpPr>
            <p:nvPr/>
          </p:nvSpPr>
          <p:spPr bwMode="auto">
            <a:xfrm>
              <a:off x="486" y="3523"/>
              <a:ext cx="9" cy="82"/>
            </a:xfrm>
            <a:custGeom>
              <a:avLst/>
              <a:gdLst>
                <a:gd name="T0" fmla="*/ 0 w 22"/>
                <a:gd name="T1" fmla="*/ 0 h 211"/>
                <a:gd name="T2" fmla="*/ 0 w 22"/>
                <a:gd name="T3" fmla="*/ 0 h 211"/>
                <a:gd name="T4" fmla="*/ 0 w 22"/>
                <a:gd name="T5" fmla="*/ 0 h 211"/>
                <a:gd name="T6" fmla="*/ 0 w 22"/>
                <a:gd name="T7" fmla="*/ 0 h 211"/>
                <a:gd name="T8" fmla="*/ 0 w 22"/>
                <a:gd name="T9" fmla="*/ 0 h 211"/>
                <a:gd name="T10" fmla="*/ 0 w 22"/>
                <a:gd name="T11" fmla="*/ 0 h 211"/>
                <a:gd name="T12" fmla="*/ 0 60000 65536"/>
                <a:gd name="T13" fmla="*/ 0 60000 65536"/>
                <a:gd name="T14" fmla="*/ 0 60000 65536"/>
                <a:gd name="T15" fmla="*/ 0 60000 65536"/>
                <a:gd name="T16" fmla="*/ 0 60000 65536"/>
                <a:gd name="T17" fmla="*/ 0 60000 65536"/>
                <a:gd name="T18" fmla="*/ 0 w 22"/>
                <a:gd name="T19" fmla="*/ 0 h 211"/>
                <a:gd name="T20" fmla="*/ 22 w 22"/>
                <a:gd name="T21" fmla="*/ 211 h 211"/>
              </a:gdLst>
              <a:ahLst/>
              <a:cxnLst>
                <a:cxn ang="T12">
                  <a:pos x="T0" y="T1"/>
                </a:cxn>
                <a:cxn ang="T13">
                  <a:pos x="T2" y="T3"/>
                </a:cxn>
                <a:cxn ang="T14">
                  <a:pos x="T4" y="T5"/>
                </a:cxn>
                <a:cxn ang="T15">
                  <a:pos x="T6" y="T7"/>
                </a:cxn>
                <a:cxn ang="T16">
                  <a:pos x="T8" y="T9"/>
                </a:cxn>
                <a:cxn ang="T17">
                  <a:pos x="T10" y="T11"/>
                </a:cxn>
              </a:cxnLst>
              <a:rect l="T18" t="T19" r="T20" b="T21"/>
              <a:pathLst>
                <a:path w="22" h="211">
                  <a:moveTo>
                    <a:pt x="11" y="211"/>
                  </a:moveTo>
                  <a:lnTo>
                    <a:pt x="22" y="211"/>
                  </a:lnTo>
                  <a:lnTo>
                    <a:pt x="22" y="0"/>
                  </a:lnTo>
                  <a:lnTo>
                    <a:pt x="0" y="0"/>
                  </a:lnTo>
                  <a:lnTo>
                    <a:pt x="0" y="211"/>
                  </a:lnTo>
                  <a:lnTo>
                    <a:pt x="11" y="211"/>
                  </a:lnTo>
                  <a:close/>
                </a:path>
              </a:pathLst>
            </a:custGeom>
            <a:solidFill>
              <a:srgbClr val="000000"/>
            </a:solidFill>
            <a:ln w="9525">
              <a:noFill/>
              <a:round/>
              <a:headEnd/>
              <a:tailEnd/>
            </a:ln>
          </p:spPr>
          <p:txBody>
            <a:bodyPr/>
            <a:lstStyle/>
            <a:p>
              <a:endParaRPr lang="en-GB"/>
            </a:p>
          </p:txBody>
        </p:sp>
        <p:sp>
          <p:nvSpPr>
            <p:cNvPr id="5687" name="Freeform 122"/>
            <p:cNvSpPr>
              <a:spLocks/>
            </p:cNvSpPr>
            <p:nvPr/>
          </p:nvSpPr>
          <p:spPr bwMode="auto">
            <a:xfrm>
              <a:off x="225" y="3260"/>
              <a:ext cx="296" cy="151"/>
            </a:xfrm>
            <a:custGeom>
              <a:avLst/>
              <a:gdLst>
                <a:gd name="T0" fmla="*/ 0 w 765"/>
                <a:gd name="T1" fmla="*/ 0 h 389"/>
                <a:gd name="T2" fmla="*/ 0 w 765"/>
                <a:gd name="T3" fmla="*/ 0 h 389"/>
                <a:gd name="T4" fmla="*/ 1 w 765"/>
                <a:gd name="T5" fmla="*/ 0 h 389"/>
                <a:gd name="T6" fmla="*/ 1 w 765"/>
                <a:gd name="T7" fmla="*/ 0 h 389"/>
                <a:gd name="T8" fmla="*/ 1 w 765"/>
                <a:gd name="T9" fmla="*/ 0 h 389"/>
                <a:gd name="T10" fmla="*/ 0 w 765"/>
                <a:gd name="T11" fmla="*/ 0 h 389"/>
                <a:gd name="T12" fmla="*/ 0 w 765"/>
                <a:gd name="T13" fmla="*/ 0 h 389"/>
                <a:gd name="T14" fmla="*/ 0 w 765"/>
                <a:gd name="T15" fmla="*/ 0 h 389"/>
                <a:gd name="T16" fmla="*/ 0 w 765"/>
                <a:gd name="T17" fmla="*/ 0 h 3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65"/>
                <a:gd name="T28" fmla="*/ 0 h 389"/>
                <a:gd name="T29" fmla="*/ 765 w 765"/>
                <a:gd name="T30" fmla="*/ 389 h 3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65" h="389">
                  <a:moveTo>
                    <a:pt x="45" y="341"/>
                  </a:moveTo>
                  <a:lnTo>
                    <a:pt x="362" y="0"/>
                  </a:lnTo>
                  <a:lnTo>
                    <a:pt x="714" y="336"/>
                  </a:lnTo>
                  <a:lnTo>
                    <a:pt x="765" y="386"/>
                  </a:lnTo>
                  <a:lnTo>
                    <a:pt x="714" y="386"/>
                  </a:lnTo>
                  <a:lnTo>
                    <a:pt x="364" y="48"/>
                  </a:lnTo>
                  <a:lnTo>
                    <a:pt x="49" y="389"/>
                  </a:lnTo>
                  <a:lnTo>
                    <a:pt x="0" y="389"/>
                  </a:lnTo>
                  <a:lnTo>
                    <a:pt x="45" y="341"/>
                  </a:lnTo>
                  <a:close/>
                </a:path>
              </a:pathLst>
            </a:custGeom>
            <a:solidFill>
              <a:srgbClr val="009393"/>
            </a:solidFill>
            <a:ln w="9525">
              <a:noFill/>
              <a:round/>
              <a:headEnd/>
              <a:tailEnd/>
            </a:ln>
          </p:spPr>
          <p:txBody>
            <a:bodyPr/>
            <a:lstStyle/>
            <a:p>
              <a:endParaRPr lang="en-GB"/>
            </a:p>
          </p:txBody>
        </p:sp>
        <p:sp>
          <p:nvSpPr>
            <p:cNvPr id="5688" name="Freeform 123"/>
            <p:cNvSpPr>
              <a:spLocks/>
            </p:cNvSpPr>
            <p:nvPr/>
          </p:nvSpPr>
          <p:spPr bwMode="auto">
            <a:xfrm>
              <a:off x="225" y="3260"/>
              <a:ext cx="296" cy="151"/>
            </a:xfrm>
            <a:custGeom>
              <a:avLst/>
              <a:gdLst>
                <a:gd name="T0" fmla="*/ 0 w 765"/>
                <a:gd name="T1" fmla="*/ 0 h 389"/>
                <a:gd name="T2" fmla="*/ 0 w 765"/>
                <a:gd name="T3" fmla="*/ 0 h 389"/>
                <a:gd name="T4" fmla="*/ 1 w 765"/>
                <a:gd name="T5" fmla="*/ 0 h 389"/>
                <a:gd name="T6" fmla="*/ 1 w 765"/>
                <a:gd name="T7" fmla="*/ 0 h 389"/>
                <a:gd name="T8" fmla="*/ 1 w 765"/>
                <a:gd name="T9" fmla="*/ 0 h 389"/>
                <a:gd name="T10" fmla="*/ 0 w 765"/>
                <a:gd name="T11" fmla="*/ 0 h 389"/>
                <a:gd name="T12" fmla="*/ 0 w 765"/>
                <a:gd name="T13" fmla="*/ 0 h 389"/>
                <a:gd name="T14" fmla="*/ 0 w 765"/>
                <a:gd name="T15" fmla="*/ 0 h 389"/>
                <a:gd name="T16" fmla="*/ 0 w 765"/>
                <a:gd name="T17" fmla="*/ 0 h 3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65"/>
                <a:gd name="T28" fmla="*/ 0 h 389"/>
                <a:gd name="T29" fmla="*/ 765 w 765"/>
                <a:gd name="T30" fmla="*/ 389 h 3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65" h="389">
                  <a:moveTo>
                    <a:pt x="45" y="341"/>
                  </a:moveTo>
                  <a:lnTo>
                    <a:pt x="362" y="0"/>
                  </a:lnTo>
                  <a:lnTo>
                    <a:pt x="714" y="336"/>
                  </a:lnTo>
                  <a:lnTo>
                    <a:pt x="765" y="386"/>
                  </a:lnTo>
                  <a:lnTo>
                    <a:pt x="714" y="386"/>
                  </a:lnTo>
                  <a:lnTo>
                    <a:pt x="364" y="48"/>
                  </a:lnTo>
                  <a:lnTo>
                    <a:pt x="49" y="389"/>
                  </a:lnTo>
                  <a:lnTo>
                    <a:pt x="0" y="389"/>
                  </a:lnTo>
                  <a:lnTo>
                    <a:pt x="45" y="341"/>
                  </a:lnTo>
                </a:path>
              </a:pathLst>
            </a:custGeom>
            <a:noFill/>
            <a:ln w="0">
              <a:solidFill>
                <a:srgbClr val="000000"/>
              </a:solidFill>
              <a:prstDash val="solid"/>
              <a:round/>
              <a:headEnd/>
              <a:tailEnd/>
            </a:ln>
          </p:spPr>
          <p:txBody>
            <a:bodyPr/>
            <a:lstStyle/>
            <a:p>
              <a:endParaRPr lang="en-GB"/>
            </a:p>
          </p:txBody>
        </p:sp>
        <p:sp>
          <p:nvSpPr>
            <p:cNvPr id="5689" name="Freeform 124"/>
            <p:cNvSpPr>
              <a:spLocks/>
            </p:cNvSpPr>
            <p:nvPr/>
          </p:nvSpPr>
          <p:spPr bwMode="auto">
            <a:xfrm>
              <a:off x="219" y="3392"/>
              <a:ext cx="24" cy="10"/>
            </a:xfrm>
            <a:custGeom>
              <a:avLst/>
              <a:gdLst>
                <a:gd name="T0" fmla="*/ 0 w 60"/>
                <a:gd name="T1" fmla="*/ 0 h 24"/>
                <a:gd name="T2" fmla="*/ 0 w 60"/>
                <a:gd name="T3" fmla="*/ 0 h 24"/>
                <a:gd name="T4" fmla="*/ 0 w 60"/>
                <a:gd name="T5" fmla="*/ 0 h 24"/>
                <a:gd name="T6" fmla="*/ 0 w 60"/>
                <a:gd name="T7" fmla="*/ 0 h 24"/>
                <a:gd name="T8" fmla="*/ 0 w 60"/>
                <a:gd name="T9" fmla="*/ 0 h 24"/>
                <a:gd name="T10" fmla="*/ 0 w 60"/>
                <a:gd name="T11" fmla="*/ 0 h 24"/>
                <a:gd name="T12" fmla="*/ 0 60000 65536"/>
                <a:gd name="T13" fmla="*/ 0 60000 65536"/>
                <a:gd name="T14" fmla="*/ 0 60000 65536"/>
                <a:gd name="T15" fmla="*/ 0 60000 65536"/>
                <a:gd name="T16" fmla="*/ 0 60000 65536"/>
                <a:gd name="T17" fmla="*/ 0 60000 65536"/>
                <a:gd name="T18" fmla="*/ 0 w 60"/>
                <a:gd name="T19" fmla="*/ 0 h 24"/>
                <a:gd name="T20" fmla="*/ 60 w 60"/>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60" h="24">
                  <a:moveTo>
                    <a:pt x="60" y="0"/>
                  </a:moveTo>
                  <a:lnTo>
                    <a:pt x="31" y="0"/>
                  </a:lnTo>
                  <a:lnTo>
                    <a:pt x="0" y="0"/>
                  </a:lnTo>
                  <a:lnTo>
                    <a:pt x="0" y="24"/>
                  </a:lnTo>
                  <a:lnTo>
                    <a:pt x="37" y="24"/>
                  </a:lnTo>
                  <a:lnTo>
                    <a:pt x="60" y="0"/>
                  </a:lnTo>
                  <a:close/>
                </a:path>
              </a:pathLst>
            </a:custGeom>
            <a:solidFill>
              <a:srgbClr val="009393"/>
            </a:solidFill>
            <a:ln w="9525">
              <a:noFill/>
              <a:round/>
              <a:headEnd/>
              <a:tailEnd/>
            </a:ln>
          </p:spPr>
          <p:txBody>
            <a:bodyPr/>
            <a:lstStyle/>
            <a:p>
              <a:endParaRPr lang="en-GB"/>
            </a:p>
          </p:txBody>
        </p:sp>
        <p:sp>
          <p:nvSpPr>
            <p:cNvPr id="5690" name="Freeform 125"/>
            <p:cNvSpPr>
              <a:spLocks/>
            </p:cNvSpPr>
            <p:nvPr/>
          </p:nvSpPr>
          <p:spPr bwMode="auto">
            <a:xfrm>
              <a:off x="219" y="3392"/>
              <a:ext cx="24" cy="10"/>
            </a:xfrm>
            <a:custGeom>
              <a:avLst/>
              <a:gdLst>
                <a:gd name="T0" fmla="*/ 0 w 60"/>
                <a:gd name="T1" fmla="*/ 0 h 24"/>
                <a:gd name="T2" fmla="*/ 0 w 60"/>
                <a:gd name="T3" fmla="*/ 0 h 24"/>
                <a:gd name="T4" fmla="*/ 0 w 60"/>
                <a:gd name="T5" fmla="*/ 0 h 24"/>
                <a:gd name="T6" fmla="*/ 0 w 60"/>
                <a:gd name="T7" fmla="*/ 0 h 24"/>
                <a:gd name="T8" fmla="*/ 0 w 60"/>
                <a:gd name="T9" fmla="*/ 0 h 24"/>
                <a:gd name="T10" fmla="*/ 0 w 60"/>
                <a:gd name="T11" fmla="*/ 0 h 24"/>
                <a:gd name="T12" fmla="*/ 0 60000 65536"/>
                <a:gd name="T13" fmla="*/ 0 60000 65536"/>
                <a:gd name="T14" fmla="*/ 0 60000 65536"/>
                <a:gd name="T15" fmla="*/ 0 60000 65536"/>
                <a:gd name="T16" fmla="*/ 0 60000 65536"/>
                <a:gd name="T17" fmla="*/ 0 60000 65536"/>
                <a:gd name="T18" fmla="*/ 0 w 60"/>
                <a:gd name="T19" fmla="*/ 0 h 24"/>
                <a:gd name="T20" fmla="*/ 60 w 60"/>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60" h="24">
                  <a:moveTo>
                    <a:pt x="60" y="0"/>
                  </a:moveTo>
                  <a:lnTo>
                    <a:pt x="31" y="0"/>
                  </a:lnTo>
                  <a:lnTo>
                    <a:pt x="0" y="0"/>
                  </a:lnTo>
                  <a:lnTo>
                    <a:pt x="0" y="24"/>
                  </a:lnTo>
                  <a:lnTo>
                    <a:pt x="37" y="24"/>
                  </a:lnTo>
                  <a:lnTo>
                    <a:pt x="60" y="0"/>
                  </a:lnTo>
                </a:path>
              </a:pathLst>
            </a:custGeom>
            <a:noFill/>
            <a:ln w="0">
              <a:solidFill>
                <a:srgbClr val="000000"/>
              </a:solidFill>
              <a:prstDash val="solid"/>
              <a:round/>
              <a:headEnd/>
              <a:tailEnd/>
            </a:ln>
          </p:spPr>
          <p:txBody>
            <a:bodyPr/>
            <a:lstStyle/>
            <a:p>
              <a:endParaRPr lang="en-GB"/>
            </a:p>
          </p:txBody>
        </p:sp>
        <p:sp>
          <p:nvSpPr>
            <p:cNvPr id="5691" name="Freeform 126"/>
            <p:cNvSpPr>
              <a:spLocks/>
            </p:cNvSpPr>
            <p:nvPr/>
          </p:nvSpPr>
          <p:spPr bwMode="auto">
            <a:xfrm>
              <a:off x="501" y="3390"/>
              <a:ext cx="270" cy="9"/>
            </a:xfrm>
            <a:custGeom>
              <a:avLst/>
              <a:gdLst>
                <a:gd name="T0" fmla="*/ 0 w 699"/>
                <a:gd name="T1" fmla="*/ 0 h 23"/>
                <a:gd name="T2" fmla="*/ 0 w 699"/>
                <a:gd name="T3" fmla="*/ 0 h 23"/>
                <a:gd name="T4" fmla="*/ 1 w 699"/>
                <a:gd name="T5" fmla="*/ 0 h 23"/>
                <a:gd name="T6" fmla="*/ 1 w 699"/>
                <a:gd name="T7" fmla="*/ 0 h 23"/>
                <a:gd name="T8" fmla="*/ 1 w 699"/>
                <a:gd name="T9" fmla="*/ 0 h 23"/>
                <a:gd name="T10" fmla="*/ 0 w 699"/>
                <a:gd name="T11" fmla="*/ 0 h 23"/>
                <a:gd name="T12" fmla="*/ 0 w 699"/>
                <a:gd name="T13" fmla="*/ 0 h 23"/>
                <a:gd name="T14" fmla="*/ 0 w 699"/>
                <a:gd name="T15" fmla="*/ 0 h 23"/>
                <a:gd name="T16" fmla="*/ 0 60000 65536"/>
                <a:gd name="T17" fmla="*/ 0 60000 65536"/>
                <a:gd name="T18" fmla="*/ 0 60000 65536"/>
                <a:gd name="T19" fmla="*/ 0 60000 65536"/>
                <a:gd name="T20" fmla="*/ 0 60000 65536"/>
                <a:gd name="T21" fmla="*/ 0 60000 65536"/>
                <a:gd name="T22" fmla="*/ 0 60000 65536"/>
                <a:gd name="T23" fmla="*/ 0 60000 65536"/>
                <a:gd name="T24" fmla="*/ 0 w 699"/>
                <a:gd name="T25" fmla="*/ 0 h 23"/>
                <a:gd name="T26" fmla="*/ 699 w 699"/>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9" h="23">
                  <a:moveTo>
                    <a:pt x="0" y="0"/>
                  </a:moveTo>
                  <a:lnTo>
                    <a:pt x="375" y="0"/>
                  </a:lnTo>
                  <a:lnTo>
                    <a:pt x="699" y="0"/>
                  </a:lnTo>
                  <a:lnTo>
                    <a:pt x="699" y="23"/>
                  </a:lnTo>
                  <a:lnTo>
                    <a:pt x="632" y="23"/>
                  </a:lnTo>
                  <a:lnTo>
                    <a:pt x="314" y="23"/>
                  </a:lnTo>
                  <a:lnTo>
                    <a:pt x="23" y="23"/>
                  </a:lnTo>
                  <a:lnTo>
                    <a:pt x="0" y="0"/>
                  </a:lnTo>
                  <a:close/>
                </a:path>
              </a:pathLst>
            </a:custGeom>
            <a:solidFill>
              <a:srgbClr val="009393"/>
            </a:solidFill>
            <a:ln w="9525">
              <a:noFill/>
              <a:round/>
              <a:headEnd/>
              <a:tailEnd/>
            </a:ln>
          </p:spPr>
          <p:txBody>
            <a:bodyPr/>
            <a:lstStyle/>
            <a:p>
              <a:endParaRPr lang="en-GB"/>
            </a:p>
          </p:txBody>
        </p:sp>
        <p:sp>
          <p:nvSpPr>
            <p:cNvPr id="5692" name="Freeform 127"/>
            <p:cNvSpPr>
              <a:spLocks/>
            </p:cNvSpPr>
            <p:nvPr/>
          </p:nvSpPr>
          <p:spPr bwMode="auto">
            <a:xfrm>
              <a:off x="501" y="3390"/>
              <a:ext cx="270" cy="9"/>
            </a:xfrm>
            <a:custGeom>
              <a:avLst/>
              <a:gdLst>
                <a:gd name="T0" fmla="*/ 0 w 699"/>
                <a:gd name="T1" fmla="*/ 0 h 23"/>
                <a:gd name="T2" fmla="*/ 0 w 699"/>
                <a:gd name="T3" fmla="*/ 0 h 23"/>
                <a:gd name="T4" fmla="*/ 1 w 699"/>
                <a:gd name="T5" fmla="*/ 0 h 23"/>
                <a:gd name="T6" fmla="*/ 1 w 699"/>
                <a:gd name="T7" fmla="*/ 0 h 23"/>
                <a:gd name="T8" fmla="*/ 1 w 699"/>
                <a:gd name="T9" fmla="*/ 0 h 23"/>
                <a:gd name="T10" fmla="*/ 0 w 699"/>
                <a:gd name="T11" fmla="*/ 0 h 23"/>
                <a:gd name="T12" fmla="*/ 0 w 699"/>
                <a:gd name="T13" fmla="*/ 0 h 23"/>
                <a:gd name="T14" fmla="*/ 0 w 699"/>
                <a:gd name="T15" fmla="*/ 0 h 23"/>
                <a:gd name="T16" fmla="*/ 0 60000 65536"/>
                <a:gd name="T17" fmla="*/ 0 60000 65536"/>
                <a:gd name="T18" fmla="*/ 0 60000 65536"/>
                <a:gd name="T19" fmla="*/ 0 60000 65536"/>
                <a:gd name="T20" fmla="*/ 0 60000 65536"/>
                <a:gd name="T21" fmla="*/ 0 60000 65536"/>
                <a:gd name="T22" fmla="*/ 0 60000 65536"/>
                <a:gd name="T23" fmla="*/ 0 60000 65536"/>
                <a:gd name="T24" fmla="*/ 0 w 699"/>
                <a:gd name="T25" fmla="*/ 0 h 23"/>
                <a:gd name="T26" fmla="*/ 699 w 699"/>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9" h="23">
                  <a:moveTo>
                    <a:pt x="0" y="0"/>
                  </a:moveTo>
                  <a:lnTo>
                    <a:pt x="375" y="0"/>
                  </a:lnTo>
                  <a:lnTo>
                    <a:pt x="699" y="0"/>
                  </a:lnTo>
                  <a:lnTo>
                    <a:pt x="699" y="23"/>
                  </a:lnTo>
                  <a:lnTo>
                    <a:pt x="632" y="23"/>
                  </a:lnTo>
                  <a:lnTo>
                    <a:pt x="314" y="23"/>
                  </a:lnTo>
                  <a:lnTo>
                    <a:pt x="23" y="23"/>
                  </a:lnTo>
                  <a:lnTo>
                    <a:pt x="0" y="0"/>
                  </a:lnTo>
                </a:path>
              </a:pathLst>
            </a:custGeom>
            <a:noFill/>
            <a:ln w="0">
              <a:solidFill>
                <a:srgbClr val="000000"/>
              </a:solidFill>
              <a:prstDash val="solid"/>
              <a:round/>
              <a:headEnd/>
              <a:tailEnd/>
            </a:ln>
          </p:spPr>
          <p:txBody>
            <a:bodyPr/>
            <a:lstStyle/>
            <a:p>
              <a:endParaRPr lang="en-GB"/>
            </a:p>
          </p:txBody>
        </p:sp>
        <p:sp>
          <p:nvSpPr>
            <p:cNvPr id="5693" name="Freeform 128"/>
            <p:cNvSpPr>
              <a:spLocks/>
            </p:cNvSpPr>
            <p:nvPr/>
          </p:nvSpPr>
          <p:spPr bwMode="auto">
            <a:xfrm>
              <a:off x="490" y="3515"/>
              <a:ext cx="163" cy="8"/>
            </a:xfrm>
            <a:custGeom>
              <a:avLst/>
              <a:gdLst>
                <a:gd name="T0" fmla="*/ 0 w 421"/>
                <a:gd name="T1" fmla="*/ 0 h 21"/>
                <a:gd name="T2" fmla="*/ 0 w 421"/>
                <a:gd name="T3" fmla="*/ 0 h 21"/>
                <a:gd name="T4" fmla="*/ 0 w 421"/>
                <a:gd name="T5" fmla="*/ 0 h 21"/>
                <a:gd name="T6" fmla="*/ 0 w 421"/>
                <a:gd name="T7" fmla="*/ 0 h 21"/>
                <a:gd name="T8" fmla="*/ 0 w 421"/>
                <a:gd name="T9" fmla="*/ 0 h 21"/>
                <a:gd name="T10" fmla="*/ 0 w 421"/>
                <a:gd name="T11" fmla="*/ 0 h 21"/>
                <a:gd name="T12" fmla="*/ 0 w 421"/>
                <a:gd name="T13" fmla="*/ 0 h 21"/>
                <a:gd name="T14" fmla="*/ 0 60000 65536"/>
                <a:gd name="T15" fmla="*/ 0 60000 65536"/>
                <a:gd name="T16" fmla="*/ 0 60000 65536"/>
                <a:gd name="T17" fmla="*/ 0 60000 65536"/>
                <a:gd name="T18" fmla="*/ 0 60000 65536"/>
                <a:gd name="T19" fmla="*/ 0 60000 65536"/>
                <a:gd name="T20" fmla="*/ 0 60000 65536"/>
                <a:gd name="T21" fmla="*/ 0 w 421"/>
                <a:gd name="T22" fmla="*/ 0 h 21"/>
                <a:gd name="T23" fmla="*/ 421 w 421"/>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1" h="21">
                  <a:moveTo>
                    <a:pt x="421" y="0"/>
                  </a:moveTo>
                  <a:lnTo>
                    <a:pt x="226" y="0"/>
                  </a:lnTo>
                  <a:lnTo>
                    <a:pt x="0" y="0"/>
                  </a:lnTo>
                  <a:lnTo>
                    <a:pt x="0" y="21"/>
                  </a:lnTo>
                  <a:lnTo>
                    <a:pt x="223" y="21"/>
                  </a:lnTo>
                  <a:lnTo>
                    <a:pt x="421" y="21"/>
                  </a:lnTo>
                  <a:lnTo>
                    <a:pt x="421" y="0"/>
                  </a:lnTo>
                  <a:close/>
                </a:path>
              </a:pathLst>
            </a:custGeom>
            <a:solidFill>
              <a:srgbClr val="009393"/>
            </a:solidFill>
            <a:ln w="9525">
              <a:noFill/>
              <a:round/>
              <a:headEnd/>
              <a:tailEnd/>
            </a:ln>
          </p:spPr>
          <p:txBody>
            <a:bodyPr/>
            <a:lstStyle/>
            <a:p>
              <a:endParaRPr lang="en-GB"/>
            </a:p>
          </p:txBody>
        </p:sp>
        <p:sp>
          <p:nvSpPr>
            <p:cNvPr id="5694" name="Freeform 129"/>
            <p:cNvSpPr>
              <a:spLocks/>
            </p:cNvSpPr>
            <p:nvPr/>
          </p:nvSpPr>
          <p:spPr bwMode="auto">
            <a:xfrm>
              <a:off x="490" y="3515"/>
              <a:ext cx="163" cy="8"/>
            </a:xfrm>
            <a:custGeom>
              <a:avLst/>
              <a:gdLst>
                <a:gd name="T0" fmla="*/ 0 w 421"/>
                <a:gd name="T1" fmla="*/ 0 h 21"/>
                <a:gd name="T2" fmla="*/ 0 w 421"/>
                <a:gd name="T3" fmla="*/ 0 h 21"/>
                <a:gd name="T4" fmla="*/ 0 w 421"/>
                <a:gd name="T5" fmla="*/ 0 h 21"/>
                <a:gd name="T6" fmla="*/ 0 w 421"/>
                <a:gd name="T7" fmla="*/ 0 h 21"/>
                <a:gd name="T8" fmla="*/ 0 w 421"/>
                <a:gd name="T9" fmla="*/ 0 h 21"/>
                <a:gd name="T10" fmla="*/ 0 w 421"/>
                <a:gd name="T11" fmla="*/ 0 h 21"/>
                <a:gd name="T12" fmla="*/ 0 w 421"/>
                <a:gd name="T13" fmla="*/ 0 h 21"/>
                <a:gd name="T14" fmla="*/ 0 60000 65536"/>
                <a:gd name="T15" fmla="*/ 0 60000 65536"/>
                <a:gd name="T16" fmla="*/ 0 60000 65536"/>
                <a:gd name="T17" fmla="*/ 0 60000 65536"/>
                <a:gd name="T18" fmla="*/ 0 60000 65536"/>
                <a:gd name="T19" fmla="*/ 0 60000 65536"/>
                <a:gd name="T20" fmla="*/ 0 60000 65536"/>
                <a:gd name="T21" fmla="*/ 0 w 421"/>
                <a:gd name="T22" fmla="*/ 0 h 21"/>
                <a:gd name="T23" fmla="*/ 421 w 421"/>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1" h="21">
                  <a:moveTo>
                    <a:pt x="421" y="0"/>
                  </a:moveTo>
                  <a:lnTo>
                    <a:pt x="226" y="0"/>
                  </a:lnTo>
                  <a:lnTo>
                    <a:pt x="0" y="0"/>
                  </a:lnTo>
                  <a:lnTo>
                    <a:pt x="0" y="21"/>
                  </a:lnTo>
                  <a:lnTo>
                    <a:pt x="223" y="21"/>
                  </a:lnTo>
                  <a:lnTo>
                    <a:pt x="421" y="21"/>
                  </a:lnTo>
                  <a:lnTo>
                    <a:pt x="421" y="0"/>
                  </a:lnTo>
                </a:path>
              </a:pathLst>
            </a:custGeom>
            <a:noFill/>
            <a:ln w="0">
              <a:solidFill>
                <a:srgbClr val="000000"/>
              </a:solidFill>
              <a:prstDash val="solid"/>
              <a:round/>
              <a:headEnd/>
              <a:tailEnd/>
            </a:ln>
          </p:spPr>
          <p:txBody>
            <a:bodyPr/>
            <a:lstStyle/>
            <a:p>
              <a:endParaRPr lang="en-GB"/>
            </a:p>
          </p:txBody>
        </p:sp>
        <p:sp>
          <p:nvSpPr>
            <p:cNvPr id="5695" name="Freeform 130"/>
            <p:cNvSpPr>
              <a:spLocks/>
            </p:cNvSpPr>
            <p:nvPr/>
          </p:nvSpPr>
          <p:spPr bwMode="auto">
            <a:xfrm>
              <a:off x="501" y="3528"/>
              <a:ext cx="13" cy="98"/>
            </a:xfrm>
            <a:custGeom>
              <a:avLst/>
              <a:gdLst>
                <a:gd name="T0" fmla="*/ 0 w 35"/>
                <a:gd name="T1" fmla="*/ 0 h 253"/>
                <a:gd name="T2" fmla="*/ 0 w 35"/>
                <a:gd name="T3" fmla="*/ 0 h 253"/>
                <a:gd name="T4" fmla="*/ 0 w 35"/>
                <a:gd name="T5" fmla="*/ 0 h 253"/>
                <a:gd name="T6" fmla="*/ 0 w 35"/>
                <a:gd name="T7" fmla="*/ 0 h 253"/>
                <a:gd name="T8" fmla="*/ 0 w 35"/>
                <a:gd name="T9" fmla="*/ 0 h 253"/>
                <a:gd name="T10" fmla="*/ 0 w 35"/>
                <a:gd name="T11" fmla="*/ 0 h 253"/>
                <a:gd name="T12" fmla="*/ 0 w 35"/>
                <a:gd name="T13" fmla="*/ 0 h 253"/>
                <a:gd name="T14" fmla="*/ 0 w 35"/>
                <a:gd name="T15" fmla="*/ 0 h 253"/>
                <a:gd name="T16" fmla="*/ 0 w 35"/>
                <a:gd name="T17" fmla="*/ 0 h 253"/>
                <a:gd name="T18" fmla="*/ 0 w 35"/>
                <a:gd name="T19" fmla="*/ 0 h 253"/>
                <a:gd name="T20" fmla="*/ 0 w 35"/>
                <a:gd name="T21" fmla="*/ 0 h 253"/>
                <a:gd name="T22" fmla="*/ 0 w 35"/>
                <a:gd name="T23" fmla="*/ 0 h 253"/>
                <a:gd name="T24" fmla="*/ 0 w 35"/>
                <a:gd name="T25" fmla="*/ 0 h 253"/>
                <a:gd name="T26" fmla="*/ 0 w 35"/>
                <a:gd name="T27" fmla="*/ 0 h 253"/>
                <a:gd name="T28" fmla="*/ 0 w 35"/>
                <a:gd name="T29" fmla="*/ 0 h 253"/>
                <a:gd name="T30" fmla="*/ 0 w 35"/>
                <a:gd name="T31" fmla="*/ 0 h 253"/>
                <a:gd name="T32" fmla="*/ 0 w 35"/>
                <a:gd name="T33" fmla="*/ 0 h 253"/>
                <a:gd name="T34" fmla="*/ 0 w 35"/>
                <a:gd name="T35" fmla="*/ 0 h 253"/>
                <a:gd name="T36" fmla="*/ 0 w 35"/>
                <a:gd name="T37" fmla="*/ 0 h 253"/>
                <a:gd name="T38" fmla="*/ 0 w 35"/>
                <a:gd name="T39" fmla="*/ 0 h 253"/>
                <a:gd name="T40" fmla="*/ 0 w 35"/>
                <a:gd name="T41" fmla="*/ 0 h 253"/>
                <a:gd name="T42" fmla="*/ 0 w 35"/>
                <a:gd name="T43" fmla="*/ 0 h 253"/>
                <a:gd name="T44" fmla="*/ 0 w 35"/>
                <a:gd name="T45" fmla="*/ 0 h 253"/>
                <a:gd name="T46" fmla="*/ 0 w 35"/>
                <a:gd name="T47" fmla="*/ 0 h 253"/>
                <a:gd name="T48" fmla="*/ 0 w 35"/>
                <a:gd name="T49" fmla="*/ 0 h 253"/>
                <a:gd name="T50" fmla="*/ 0 w 35"/>
                <a:gd name="T51" fmla="*/ 0 h 253"/>
                <a:gd name="T52" fmla="*/ 0 w 35"/>
                <a:gd name="T53" fmla="*/ 0 h 253"/>
                <a:gd name="T54" fmla="*/ 0 w 35"/>
                <a:gd name="T55" fmla="*/ 0 h 253"/>
                <a:gd name="T56" fmla="*/ 0 w 35"/>
                <a:gd name="T57" fmla="*/ 0 h 253"/>
                <a:gd name="T58" fmla="*/ 0 w 35"/>
                <a:gd name="T59" fmla="*/ 0 h 253"/>
                <a:gd name="T60" fmla="*/ 0 w 35"/>
                <a:gd name="T61" fmla="*/ 0 h 253"/>
                <a:gd name="T62" fmla="*/ 0 w 35"/>
                <a:gd name="T63" fmla="*/ 0 h 253"/>
                <a:gd name="T64" fmla="*/ 0 w 35"/>
                <a:gd name="T65" fmla="*/ 0 h 253"/>
                <a:gd name="T66" fmla="*/ 0 w 35"/>
                <a:gd name="T67" fmla="*/ 0 h 253"/>
                <a:gd name="T68" fmla="*/ 0 w 35"/>
                <a:gd name="T69" fmla="*/ 0 h 253"/>
                <a:gd name="T70" fmla="*/ 0 w 35"/>
                <a:gd name="T71" fmla="*/ 0 h 253"/>
                <a:gd name="T72" fmla="*/ 0 w 35"/>
                <a:gd name="T73" fmla="*/ 0 h 253"/>
                <a:gd name="T74" fmla="*/ 0 w 35"/>
                <a:gd name="T75" fmla="*/ 0 h 253"/>
                <a:gd name="T76" fmla="*/ 0 w 35"/>
                <a:gd name="T77" fmla="*/ 0 h 253"/>
                <a:gd name="T78" fmla="*/ 0 w 35"/>
                <a:gd name="T79" fmla="*/ 0 h 253"/>
                <a:gd name="T80" fmla="*/ 0 w 35"/>
                <a:gd name="T81" fmla="*/ 0 h 253"/>
                <a:gd name="T82" fmla="*/ 0 w 35"/>
                <a:gd name="T83" fmla="*/ 0 h 253"/>
                <a:gd name="T84" fmla="*/ 0 w 35"/>
                <a:gd name="T85" fmla="*/ 0 h 253"/>
                <a:gd name="T86" fmla="*/ 0 w 35"/>
                <a:gd name="T87" fmla="*/ 0 h 253"/>
                <a:gd name="T88" fmla="*/ 0 w 35"/>
                <a:gd name="T89" fmla="*/ 0 h 253"/>
                <a:gd name="T90" fmla="*/ 0 w 35"/>
                <a:gd name="T91" fmla="*/ 0 h 253"/>
                <a:gd name="T92" fmla="*/ 0 w 35"/>
                <a:gd name="T93" fmla="*/ 0 h 253"/>
                <a:gd name="T94" fmla="*/ 0 w 35"/>
                <a:gd name="T95" fmla="*/ 0 h 253"/>
                <a:gd name="T96" fmla="*/ 0 w 35"/>
                <a:gd name="T97" fmla="*/ 0 h 253"/>
                <a:gd name="T98" fmla="*/ 0 w 35"/>
                <a:gd name="T99" fmla="*/ 0 h 253"/>
                <a:gd name="T100" fmla="*/ 0 w 35"/>
                <a:gd name="T101" fmla="*/ 0 h 253"/>
                <a:gd name="T102" fmla="*/ 0 w 35"/>
                <a:gd name="T103" fmla="*/ 0 h 253"/>
                <a:gd name="T104" fmla="*/ 0 w 35"/>
                <a:gd name="T105" fmla="*/ 0 h 253"/>
                <a:gd name="T106" fmla="*/ 0 w 35"/>
                <a:gd name="T107" fmla="*/ 0 h 253"/>
                <a:gd name="T108" fmla="*/ 0 w 35"/>
                <a:gd name="T109" fmla="*/ 0 h 253"/>
                <a:gd name="T110" fmla="*/ 0 w 35"/>
                <a:gd name="T111" fmla="*/ 0 h 253"/>
                <a:gd name="T112" fmla="*/ 0 w 35"/>
                <a:gd name="T113" fmla="*/ 0 h 253"/>
                <a:gd name="T114" fmla="*/ 0 w 35"/>
                <a:gd name="T115" fmla="*/ 0 h 253"/>
                <a:gd name="T116" fmla="*/ 0 w 35"/>
                <a:gd name="T117" fmla="*/ 0 h 25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5"/>
                <a:gd name="T178" fmla="*/ 0 h 253"/>
                <a:gd name="T179" fmla="*/ 35 w 35"/>
                <a:gd name="T180" fmla="*/ 253 h 25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5" h="253">
                  <a:moveTo>
                    <a:pt x="17" y="253"/>
                  </a:moveTo>
                  <a:lnTo>
                    <a:pt x="5" y="253"/>
                  </a:lnTo>
                  <a:lnTo>
                    <a:pt x="3" y="245"/>
                  </a:lnTo>
                  <a:lnTo>
                    <a:pt x="3" y="239"/>
                  </a:lnTo>
                  <a:lnTo>
                    <a:pt x="8" y="235"/>
                  </a:lnTo>
                  <a:lnTo>
                    <a:pt x="11" y="230"/>
                  </a:lnTo>
                  <a:lnTo>
                    <a:pt x="12" y="224"/>
                  </a:lnTo>
                  <a:lnTo>
                    <a:pt x="11" y="218"/>
                  </a:lnTo>
                  <a:lnTo>
                    <a:pt x="8" y="211"/>
                  </a:lnTo>
                  <a:lnTo>
                    <a:pt x="5" y="203"/>
                  </a:lnTo>
                  <a:lnTo>
                    <a:pt x="0" y="182"/>
                  </a:lnTo>
                  <a:lnTo>
                    <a:pt x="2" y="154"/>
                  </a:lnTo>
                  <a:lnTo>
                    <a:pt x="6" y="128"/>
                  </a:lnTo>
                  <a:lnTo>
                    <a:pt x="9" y="108"/>
                  </a:lnTo>
                  <a:lnTo>
                    <a:pt x="11" y="93"/>
                  </a:lnTo>
                  <a:lnTo>
                    <a:pt x="12" y="74"/>
                  </a:lnTo>
                  <a:lnTo>
                    <a:pt x="14" y="57"/>
                  </a:lnTo>
                  <a:lnTo>
                    <a:pt x="14" y="44"/>
                  </a:lnTo>
                  <a:lnTo>
                    <a:pt x="14" y="39"/>
                  </a:lnTo>
                  <a:lnTo>
                    <a:pt x="12" y="35"/>
                  </a:lnTo>
                  <a:lnTo>
                    <a:pt x="9" y="30"/>
                  </a:lnTo>
                  <a:lnTo>
                    <a:pt x="5" y="27"/>
                  </a:lnTo>
                  <a:lnTo>
                    <a:pt x="2" y="24"/>
                  </a:lnTo>
                  <a:lnTo>
                    <a:pt x="0" y="19"/>
                  </a:lnTo>
                  <a:lnTo>
                    <a:pt x="0" y="13"/>
                  </a:lnTo>
                  <a:lnTo>
                    <a:pt x="2" y="7"/>
                  </a:lnTo>
                  <a:lnTo>
                    <a:pt x="5" y="3"/>
                  </a:lnTo>
                  <a:lnTo>
                    <a:pt x="9" y="0"/>
                  </a:lnTo>
                  <a:lnTo>
                    <a:pt x="14" y="0"/>
                  </a:lnTo>
                  <a:lnTo>
                    <a:pt x="20" y="0"/>
                  </a:lnTo>
                  <a:lnTo>
                    <a:pt x="26" y="1"/>
                  </a:lnTo>
                  <a:lnTo>
                    <a:pt x="29" y="1"/>
                  </a:lnTo>
                  <a:lnTo>
                    <a:pt x="30" y="4"/>
                  </a:lnTo>
                  <a:lnTo>
                    <a:pt x="33" y="9"/>
                  </a:lnTo>
                  <a:lnTo>
                    <a:pt x="35" y="13"/>
                  </a:lnTo>
                  <a:lnTo>
                    <a:pt x="33" y="19"/>
                  </a:lnTo>
                  <a:lnTo>
                    <a:pt x="32" y="24"/>
                  </a:lnTo>
                  <a:lnTo>
                    <a:pt x="29" y="27"/>
                  </a:lnTo>
                  <a:lnTo>
                    <a:pt x="26" y="30"/>
                  </a:lnTo>
                  <a:lnTo>
                    <a:pt x="23" y="35"/>
                  </a:lnTo>
                  <a:lnTo>
                    <a:pt x="21" y="39"/>
                  </a:lnTo>
                  <a:lnTo>
                    <a:pt x="21" y="44"/>
                  </a:lnTo>
                  <a:lnTo>
                    <a:pt x="21" y="57"/>
                  </a:lnTo>
                  <a:lnTo>
                    <a:pt x="21" y="74"/>
                  </a:lnTo>
                  <a:lnTo>
                    <a:pt x="24" y="93"/>
                  </a:lnTo>
                  <a:lnTo>
                    <a:pt x="26" y="108"/>
                  </a:lnTo>
                  <a:lnTo>
                    <a:pt x="29" y="128"/>
                  </a:lnTo>
                  <a:lnTo>
                    <a:pt x="33" y="154"/>
                  </a:lnTo>
                  <a:lnTo>
                    <a:pt x="35" y="182"/>
                  </a:lnTo>
                  <a:lnTo>
                    <a:pt x="30" y="203"/>
                  </a:lnTo>
                  <a:lnTo>
                    <a:pt x="26" y="211"/>
                  </a:lnTo>
                  <a:lnTo>
                    <a:pt x="23" y="218"/>
                  </a:lnTo>
                  <a:lnTo>
                    <a:pt x="21" y="224"/>
                  </a:lnTo>
                  <a:lnTo>
                    <a:pt x="23" y="230"/>
                  </a:lnTo>
                  <a:lnTo>
                    <a:pt x="27" y="235"/>
                  </a:lnTo>
                  <a:lnTo>
                    <a:pt x="32" y="239"/>
                  </a:lnTo>
                  <a:lnTo>
                    <a:pt x="32" y="245"/>
                  </a:lnTo>
                  <a:lnTo>
                    <a:pt x="30" y="253"/>
                  </a:lnTo>
                  <a:lnTo>
                    <a:pt x="17" y="253"/>
                  </a:lnTo>
                  <a:close/>
                </a:path>
              </a:pathLst>
            </a:custGeom>
            <a:solidFill>
              <a:srgbClr val="009393"/>
            </a:solidFill>
            <a:ln w="9525">
              <a:noFill/>
              <a:round/>
              <a:headEnd/>
              <a:tailEnd/>
            </a:ln>
          </p:spPr>
          <p:txBody>
            <a:bodyPr/>
            <a:lstStyle/>
            <a:p>
              <a:endParaRPr lang="en-GB"/>
            </a:p>
          </p:txBody>
        </p:sp>
        <p:sp>
          <p:nvSpPr>
            <p:cNvPr id="5696" name="Freeform 131"/>
            <p:cNvSpPr>
              <a:spLocks/>
            </p:cNvSpPr>
            <p:nvPr/>
          </p:nvSpPr>
          <p:spPr bwMode="auto">
            <a:xfrm>
              <a:off x="501" y="3528"/>
              <a:ext cx="13" cy="98"/>
            </a:xfrm>
            <a:custGeom>
              <a:avLst/>
              <a:gdLst>
                <a:gd name="T0" fmla="*/ 0 w 35"/>
                <a:gd name="T1" fmla="*/ 0 h 253"/>
                <a:gd name="T2" fmla="*/ 0 w 35"/>
                <a:gd name="T3" fmla="*/ 0 h 253"/>
                <a:gd name="T4" fmla="*/ 0 w 35"/>
                <a:gd name="T5" fmla="*/ 0 h 253"/>
                <a:gd name="T6" fmla="*/ 0 w 35"/>
                <a:gd name="T7" fmla="*/ 0 h 253"/>
                <a:gd name="T8" fmla="*/ 0 w 35"/>
                <a:gd name="T9" fmla="*/ 0 h 253"/>
                <a:gd name="T10" fmla="*/ 0 w 35"/>
                <a:gd name="T11" fmla="*/ 0 h 253"/>
                <a:gd name="T12" fmla="*/ 0 w 35"/>
                <a:gd name="T13" fmla="*/ 0 h 253"/>
                <a:gd name="T14" fmla="*/ 0 w 35"/>
                <a:gd name="T15" fmla="*/ 0 h 253"/>
                <a:gd name="T16" fmla="*/ 0 w 35"/>
                <a:gd name="T17" fmla="*/ 0 h 253"/>
                <a:gd name="T18" fmla="*/ 0 w 35"/>
                <a:gd name="T19" fmla="*/ 0 h 253"/>
                <a:gd name="T20" fmla="*/ 0 w 35"/>
                <a:gd name="T21" fmla="*/ 0 h 253"/>
                <a:gd name="T22" fmla="*/ 0 w 35"/>
                <a:gd name="T23" fmla="*/ 0 h 253"/>
                <a:gd name="T24" fmla="*/ 0 w 35"/>
                <a:gd name="T25" fmla="*/ 0 h 253"/>
                <a:gd name="T26" fmla="*/ 0 w 35"/>
                <a:gd name="T27" fmla="*/ 0 h 253"/>
                <a:gd name="T28" fmla="*/ 0 w 35"/>
                <a:gd name="T29" fmla="*/ 0 h 253"/>
                <a:gd name="T30" fmla="*/ 0 w 35"/>
                <a:gd name="T31" fmla="*/ 0 h 253"/>
                <a:gd name="T32" fmla="*/ 0 w 35"/>
                <a:gd name="T33" fmla="*/ 0 h 253"/>
                <a:gd name="T34" fmla="*/ 0 w 35"/>
                <a:gd name="T35" fmla="*/ 0 h 253"/>
                <a:gd name="T36" fmla="*/ 0 w 35"/>
                <a:gd name="T37" fmla="*/ 0 h 253"/>
                <a:gd name="T38" fmla="*/ 0 w 35"/>
                <a:gd name="T39" fmla="*/ 0 h 253"/>
                <a:gd name="T40" fmla="*/ 0 w 35"/>
                <a:gd name="T41" fmla="*/ 0 h 253"/>
                <a:gd name="T42" fmla="*/ 0 w 35"/>
                <a:gd name="T43" fmla="*/ 0 h 253"/>
                <a:gd name="T44" fmla="*/ 0 w 35"/>
                <a:gd name="T45" fmla="*/ 0 h 253"/>
                <a:gd name="T46" fmla="*/ 0 w 35"/>
                <a:gd name="T47" fmla="*/ 0 h 253"/>
                <a:gd name="T48" fmla="*/ 0 w 35"/>
                <a:gd name="T49" fmla="*/ 0 h 253"/>
                <a:gd name="T50" fmla="*/ 0 w 35"/>
                <a:gd name="T51" fmla="*/ 0 h 253"/>
                <a:gd name="T52" fmla="*/ 0 w 35"/>
                <a:gd name="T53" fmla="*/ 0 h 253"/>
                <a:gd name="T54" fmla="*/ 0 w 35"/>
                <a:gd name="T55" fmla="*/ 0 h 253"/>
                <a:gd name="T56" fmla="*/ 0 w 35"/>
                <a:gd name="T57" fmla="*/ 0 h 253"/>
                <a:gd name="T58" fmla="*/ 0 w 35"/>
                <a:gd name="T59" fmla="*/ 0 h 253"/>
                <a:gd name="T60" fmla="*/ 0 w 35"/>
                <a:gd name="T61" fmla="*/ 0 h 253"/>
                <a:gd name="T62" fmla="*/ 0 w 35"/>
                <a:gd name="T63" fmla="*/ 0 h 253"/>
                <a:gd name="T64" fmla="*/ 0 w 35"/>
                <a:gd name="T65" fmla="*/ 0 h 253"/>
                <a:gd name="T66" fmla="*/ 0 w 35"/>
                <a:gd name="T67" fmla="*/ 0 h 253"/>
                <a:gd name="T68" fmla="*/ 0 w 35"/>
                <a:gd name="T69" fmla="*/ 0 h 253"/>
                <a:gd name="T70" fmla="*/ 0 w 35"/>
                <a:gd name="T71" fmla="*/ 0 h 25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5"/>
                <a:gd name="T109" fmla="*/ 0 h 253"/>
                <a:gd name="T110" fmla="*/ 35 w 35"/>
                <a:gd name="T111" fmla="*/ 253 h 25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5" h="253">
                  <a:moveTo>
                    <a:pt x="17" y="253"/>
                  </a:moveTo>
                  <a:lnTo>
                    <a:pt x="5" y="253"/>
                  </a:lnTo>
                  <a:lnTo>
                    <a:pt x="3" y="245"/>
                  </a:lnTo>
                  <a:lnTo>
                    <a:pt x="3" y="239"/>
                  </a:lnTo>
                  <a:lnTo>
                    <a:pt x="8" y="235"/>
                  </a:lnTo>
                  <a:lnTo>
                    <a:pt x="11" y="230"/>
                  </a:lnTo>
                  <a:lnTo>
                    <a:pt x="12" y="224"/>
                  </a:lnTo>
                  <a:lnTo>
                    <a:pt x="11" y="218"/>
                  </a:lnTo>
                  <a:lnTo>
                    <a:pt x="8" y="211"/>
                  </a:lnTo>
                  <a:lnTo>
                    <a:pt x="5" y="203"/>
                  </a:lnTo>
                  <a:lnTo>
                    <a:pt x="0" y="182"/>
                  </a:lnTo>
                  <a:lnTo>
                    <a:pt x="2" y="154"/>
                  </a:lnTo>
                  <a:lnTo>
                    <a:pt x="6" y="128"/>
                  </a:lnTo>
                  <a:lnTo>
                    <a:pt x="9" y="108"/>
                  </a:lnTo>
                  <a:lnTo>
                    <a:pt x="11" y="93"/>
                  </a:lnTo>
                  <a:lnTo>
                    <a:pt x="12" y="74"/>
                  </a:lnTo>
                  <a:lnTo>
                    <a:pt x="14" y="57"/>
                  </a:lnTo>
                  <a:lnTo>
                    <a:pt x="14" y="44"/>
                  </a:lnTo>
                  <a:lnTo>
                    <a:pt x="14" y="39"/>
                  </a:lnTo>
                  <a:lnTo>
                    <a:pt x="12" y="35"/>
                  </a:lnTo>
                  <a:lnTo>
                    <a:pt x="9" y="30"/>
                  </a:lnTo>
                  <a:lnTo>
                    <a:pt x="5" y="27"/>
                  </a:lnTo>
                  <a:lnTo>
                    <a:pt x="2" y="24"/>
                  </a:lnTo>
                  <a:lnTo>
                    <a:pt x="0" y="19"/>
                  </a:lnTo>
                  <a:lnTo>
                    <a:pt x="0" y="13"/>
                  </a:lnTo>
                  <a:lnTo>
                    <a:pt x="2" y="7"/>
                  </a:lnTo>
                  <a:lnTo>
                    <a:pt x="5" y="3"/>
                  </a:lnTo>
                  <a:lnTo>
                    <a:pt x="9" y="0"/>
                  </a:lnTo>
                  <a:lnTo>
                    <a:pt x="14" y="0"/>
                  </a:lnTo>
                  <a:lnTo>
                    <a:pt x="20" y="0"/>
                  </a:lnTo>
                  <a:lnTo>
                    <a:pt x="26" y="1"/>
                  </a:lnTo>
                  <a:lnTo>
                    <a:pt x="29" y="1"/>
                  </a:lnTo>
                  <a:lnTo>
                    <a:pt x="30" y="4"/>
                  </a:lnTo>
                  <a:lnTo>
                    <a:pt x="33" y="9"/>
                  </a:lnTo>
                  <a:lnTo>
                    <a:pt x="35" y="13"/>
                  </a:lnTo>
                  <a:lnTo>
                    <a:pt x="33" y="19"/>
                  </a:lnTo>
                  <a:lnTo>
                    <a:pt x="32" y="24"/>
                  </a:lnTo>
                  <a:lnTo>
                    <a:pt x="29" y="27"/>
                  </a:lnTo>
                  <a:lnTo>
                    <a:pt x="26" y="30"/>
                  </a:lnTo>
                  <a:lnTo>
                    <a:pt x="23" y="35"/>
                  </a:lnTo>
                  <a:lnTo>
                    <a:pt x="21" y="39"/>
                  </a:lnTo>
                  <a:lnTo>
                    <a:pt x="21" y="44"/>
                  </a:lnTo>
                  <a:lnTo>
                    <a:pt x="21" y="57"/>
                  </a:lnTo>
                  <a:lnTo>
                    <a:pt x="21" y="74"/>
                  </a:lnTo>
                  <a:lnTo>
                    <a:pt x="24" y="93"/>
                  </a:lnTo>
                  <a:lnTo>
                    <a:pt x="26" y="108"/>
                  </a:lnTo>
                  <a:lnTo>
                    <a:pt x="29" y="128"/>
                  </a:lnTo>
                  <a:lnTo>
                    <a:pt x="33" y="154"/>
                  </a:lnTo>
                  <a:lnTo>
                    <a:pt x="35" y="182"/>
                  </a:lnTo>
                  <a:lnTo>
                    <a:pt x="30" y="203"/>
                  </a:lnTo>
                  <a:lnTo>
                    <a:pt x="26" y="211"/>
                  </a:lnTo>
                  <a:lnTo>
                    <a:pt x="23" y="218"/>
                  </a:lnTo>
                  <a:lnTo>
                    <a:pt x="21" y="224"/>
                  </a:lnTo>
                  <a:lnTo>
                    <a:pt x="23" y="230"/>
                  </a:lnTo>
                  <a:lnTo>
                    <a:pt x="27" y="235"/>
                  </a:lnTo>
                  <a:lnTo>
                    <a:pt x="32" y="239"/>
                  </a:lnTo>
                  <a:lnTo>
                    <a:pt x="32" y="245"/>
                  </a:lnTo>
                  <a:lnTo>
                    <a:pt x="30" y="253"/>
                  </a:lnTo>
                  <a:lnTo>
                    <a:pt x="17" y="253"/>
                  </a:lnTo>
                </a:path>
              </a:pathLst>
            </a:custGeom>
            <a:noFill/>
            <a:ln w="0">
              <a:solidFill>
                <a:srgbClr val="000000"/>
              </a:solidFill>
              <a:prstDash val="solid"/>
              <a:round/>
              <a:headEnd/>
              <a:tailEnd/>
            </a:ln>
          </p:spPr>
          <p:txBody>
            <a:bodyPr/>
            <a:lstStyle/>
            <a:p>
              <a:endParaRPr lang="en-GB"/>
            </a:p>
          </p:txBody>
        </p:sp>
        <p:sp>
          <p:nvSpPr>
            <p:cNvPr id="5697" name="Freeform 132"/>
            <p:cNvSpPr>
              <a:spLocks/>
            </p:cNvSpPr>
            <p:nvPr/>
          </p:nvSpPr>
          <p:spPr bwMode="auto">
            <a:xfrm>
              <a:off x="616" y="3528"/>
              <a:ext cx="14" cy="98"/>
            </a:xfrm>
            <a:custGeom>
              <a:avLst/>
              <a:gdLst>
                <a:gd name="T0" fmla="*/ 0 w 35"/>
                <a:gd name="T1" fmla="*/ 0 h 252"/>
                <a:gd name="T2" fmla="*/ 0 w 35"/>
                <a:gd name="T3" fmla="*/ 0 h 252"/>
                <a:gd name="T4" fmla="*/ 0 w 35"/>
                <a:gd name="T5" fmla="*/ 0 h 252"/>
                <a:gd name="T6" fmla="*/ 0 w 35"/>
                <a:gd name="T7" fmla="*/ 0 h 252"/>
                <a:gd name="T8" fmla="*/ 0 w 35"/>
                <a:gd name="T9" fmla="*/ 0 h 252"/>
                <a:gd name="T10" fmla="*/ 0 w 35"/>
                <a:gd name="T11" fmla="*/ 0 h 252"/>
                <a:gd name="T12" fmla="*/ 0 w 35"/>
                <a:gd name="T13" fmla="*/ 0 h 252"/>
                <a:gd name="T14" fmla="*/ 0 w 35"/>
                <a:gd name="T15" fmla="*/ 0 h 252"/>
                <a:gd name="T16" fmla="*/ 0 w 35"/>
                <a:gd name="T17" fmla="*/ 0 h 252"/>
                <a:gd name="T18" fmla="*/ 0 w 35"/>
                <a:gd name="T19" fmla="*/ 0 h 252"/>
                <a:gd name="T20" fmla="*/ 0 w 35"/>
                <a:gd name="T21" fmla="*/ 0 h 252"/>
                <a:gd name="T22" fmla="*/ 0 w 35"/>
                <a:gd name="T23" fmla="*/ 0 h 252"/>
                <a:gd name="T24" fmla="*/ 0 w 35"/>
                <a:gd name="T25" fmla="*/ 0 h 252"/>
                <a:gd name="T26" fmla="*/ 0 w 35"/>
                <a:gd name="T27" fmla="*/ 0 h 252"/>
                <a:gd name="T28" fmla="*/ 0 w 35"/>
                <a:gd name="T29" fmla="*/ 0 h 252"/>
                <a:gd name="T30" fmla="*/ 0 w 35"/>
                <a:gd name="T31" fmla="*/ 0 h 252"/>
                <a:gd name="T32" fmla="*/ 0 w 35"/>
                <a:gd name="T33" fmla="*/ 0 h 252"/>
                <a:gd name="T34" fmla="*/ 0 w 35"/>
                <a:gd name="T35" fmla="*/ 0 h 252"/>
                <a:gd name="T36" fmla="*/ 0 w 35"/>
                <a:gd name="T37" fmla="*/ 0 h 252"/>
                <a:gd name="T38" fmla="*/ 0 w 35"/>
                <a:gd name="T39" fmla="*/ 0 h 252"/>
                <a:gd name="T40" fmla="*/ 0 w 35"/>
                <a:gd name="T41" fmla="*/ 0 h 252"/>
                <a:gd name="T42" fmla="*/ 0 w 35"/>
                <a:gd name="T43" fmla="*/ 0 h 252"/>
                <a:gd name="T44" fmla="*/ 0 w 35"/>
                <a:gd name="T45" fmla="*/ 0 h 252"/>
                <a:gd name="T46" fmla="*/ 0 w 35"/>
                <a:gd name="T47" fmla="*/ 0 h 252"/>
                <a:gd name="T48" fmla="*/ 0 w 35"/>
                <a:gd name="T49" fmla="*/ 0 h 252"/>
                <a:gd name="T50" fmla="*/ 0 w 35"/>
                <a:gd name="T51" fmla="*/ 0 h 252"/>
                <a:gd name="T52" fmla="*/ 0 w 35"/>
                <a:gd name="T53" fmla="*/ 0 h 252"/>
                <a:gd name="T54" fmla="*/ 0 w 35"/>
                <a:gd name="T55" fmla="*/ 0 h 252"/>
                <a:gd name="T56" fmla="*/ 0 w 35"/>
                <a:gd name="T57" fmla="*/ 0 h 252"/>
                <a:gd name="T58" fmla="*/ 0 w 35"/>
                <a:gd name="T59" fmla="*/ 0 h 252"/>
                <a:gd name="T60" fmla="*/ 0 w 35"/>
                <a:gd name="T61" fmla="*/ 0 h 252"/>
                <a:gd name="T62" fmla="*/ 0 w 35"/>
                <a:gd name="T63" fmla="*/ 0 h 252"/>
                <a:gd name="T64" fmla="*/ 0 w 35"/>
                <a:gd name="T65" fmla="*/ 0 h 252"/>
                <a:gd name="T66" fmla="*/ 0 w 35"/>
                <a:gd name="T67" fmla="*/ 0 h 252"/>
                <a:gd name="T68" fmla="*/ 0 w 35"/>
                <a:gd name="T69" fmla="*/ 0 h 252"/>
                <a:gd name="T70" fmla="*/ 0 w 35"/>
                <a:gd name="T71" fmla="*/ 0 h 252"/>
                <a:gd name="T72" fmla="*/ 0 w 35"/>
                <a:gd name="T73" fmla="*/ 0 h 252"/>
                <a:gd name="T74" fmla="*/ 0 w 35"/>
                <a:gd name="T75" fmla="*/ 0 h 252"/>
                <a:gd name="T76" fmla="*/ 0 w 35"/>
                <a:gd name="T77" fmla="*/ 0 h 252"/>
                <a:gd name="T78" fmla="*/ 0 w 35"/>
                <a:gd name="T79" fmla="*/ 0 h 252"/>
                <a:gd name="T80" fmla="*/ 0 w 35"/>
                <a:gd name="T81" fmla="*/ 0 h 252"/>
                <a:gd name="T82" fmla="*/ 0 w 35"/>
                <a:gd name="T83" fmla="*/ 0 h 252"/>
                <a:gd name="T84" fmla="*/ 0 w 35"/>
                <a:gd name="T85" fmla="*/ 0 h 252"/>
                <a:gd name="T86" fmla="*/ 0 w 35"/>
                <a:gd name="T87" fmla="*/ 0 h 252"/>
                <a:gd name="T88" fmla="*/ 0 w 35"/>
                <a:gd name="T89" fmla="*/ 0 h 252"/>
                <a:gd name="T90" fmla="*/ 0 w 35"/>
                <a:gd name="T91" fmla="*/ 0 h 252"/>
                <a:gd name="T92" fmla="*/ 0 w 35"/>
                <a:gd name="T93" fmla="*/ 0 h 252"/>
                <a:gd name="T94" fmla="*/ 0 w 35"/>
                <a:gd name="T95" fmla="*/ 0 h 252"/>
                <a:gd name="T96" fmla="*/ 0 w 35"/>
                <a:gd name="T97" fmla="*/ 0 h 252"/>
                <a:gd name="T98" fmla="*/ 0 w 35"/>
                <a:gd name="T99" fmla="*/ 0 h 252"/>
                <a:gd name="T100" fmla="*/ 0 w 35"/>
                <a:gd name="T101" fmla="*/ 0 h 252"/>
                <a:gd name="T102" fmla="*/ 0 w 35"/>
                <a:gd name="T103" fmla="*/ 0 h 252"/>
                <a:gd name="T104" fmla="*/ 0 w 35"/>
                <a:gd name="T105" fmla="*/ 0 h 252"/>
                <a:gd name="T106" fmla="*/ 0 w 35"/>
                <a:gd name="T107" fmla="*/ 0 h 252"/>
                <a:gd name="T108" fmla="*/ 0 w 35"/>
                <a:gd name="T109" fmla="*/ 0 h 252"/>
                <a:gd name="T110" fmla="*/ 0 w 35"/>
                <a:gd name="T111" fmla="*/ 0 h 252"/>
                <a:gd name="T112" fmla="*/ 0 w 35"/>
                <a:gd name="T113" fmla="*/ 0 h 252"/>
                <a:gd name="T114" fmla="*/ 0 w 35"/>
                <a:gd name="T115" fmla="*/ 0 h 252"/>
                <a:gd name="T116" fmla="*/ 0 w 35"/>
                <a:gd name="T117" fmla="*/ 0 h 25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5"/>
                <a:gd name="T178" fmla="*/ 0 h 252"/>
                <a:gd name="T179" fmla="*/ 35 w 35"/>
                <a:gd name="T180" fmla="*/ 252 h 25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5" h="252">
                  <a:moveTo>
                    <a:pt x="17" y="252"/>
                  </a:moveTo>
                  <a:lnTo>
                    <a:pt x="5" y="252"/>
                  </a:lnTo>
                  <a:lnTo>
                    <a:pt x="3" y="246"/>
                  </a:lnTo>
                  <a:lnTo>
                    <a:pt x="3" y="240"/>
                  </a:lnTo>
                  <a:lnTo>
                    <a:pt x="8" y="235"/>
                  </a:lnTo>
                  <a:lnTo>
                    <a:pt x="11" y="229"/>
                  </a:lnTo>
                  <a:lnTo>
                    <a:pt x="12" y="223"/>
                  </a:lnTo>
                  <a:lnTo>
                    <a:pt x="12" y="217"/>
                  </a:lnTo>
                  <a:lnTo>
                    <a:pt x="8" y="210"/>
                  </a:lnTo>
                  <a:lnTo>
                    <a:pt x="5" y="202"/>
                  </a:lnTo>
                  <a:lnTo>
                    <a:pt x="0" y="181"/>
                  </a:lnTo>
                  <a:lnTo>
                    <a:pt x="2" y="154"/>
                  </a:lnTo>
                  <a:lnTo>
                    <a:pt x="6" y="127"/>
                  </a:lnTo>
                  <a:lnTo>
                    <a:pt x="9" y="109"/>
                  </a:lnTo>
                  <a:lnTo>
                    <a:pt x="11" y="92"/>
                  </a:lnTo>
                  <a:lnTo>
                    <a:pt x="12" y="74"/>
                  </a:lnTo>
                  <a:lnTo>
                    <a:pt x="14" y="56"/>
                  </a:lnTo>
                  <a:lnTo>
                    <a:pt x="14" y="44"/>
                  </a:lnTo>
                  <a:lnTo>
                    <a:pt x="14" y="40"/>
                  </a:lnTo>
                  <a:lnTo>
                    <a:pt x="12" y="34"/>
                  </a:lnTo>
                  <a:lnTo>
                    <a:pt x="9" y="29"/>
                  </a:lnTo>
                  <a:lnTo>
                    <a:pt x="6" y="26"/>
                  </a:lnTo>
                  <a:lnTo>
                    <a:pt x="3" y="23"/>
                  </a:lnTo>
                  <a:lnTo>
                    <a:pt x="0" y="18"/>
                  </a:lnTo>
                  <a:lnTo>
                    <a:pt x="0" y="12"/>
                  </a:lnTo>
                  <a:lnTo>
                    <a:pt x="2" y="8"/>
                  </a:lnTo>
                  <a:lnTo>
                    <a:pt x="5" y="3"/>
                  </a:lnTo>
                  <a:lnTo>
                    <a:pt x="9" y="0"/>
                  </a:lnTo>
                  <a:lnTo>
                    <a:pt x="14" y="0"/>
                  </a:lnTo>
                  <a:lnTo>
                    <a:pt x="20" y="0"/>
                  </a:lnTo>
                  <a:lnTo>
                    <a:pt x="26" y="0"/>
                  </a:lnTo>
                  <a:lnTo>
                    <a:pt x="29" y="2"/>
                  </a:lnTo>
                  <a:lnTo>
                    <a:pt x="30" y="3"/>
                  </a:lnTo>
                  <a:lnTo>
                    <a:pt x="33" y="8"/>
                  </a:lnTo>
                  <a:lnTo>
                    <a:pt x="35" y="12"/>
                  </a:lnTo>
                  <a:lnTo>
                    <a:pt x="33" y="18"/>
                  </a:lnTo>
                  <a:lnTo>
                    <a:pt x="32" y="23"/>
                  </a:lnTo>
                  <a:lnTo>
                    <a:pt x="29" y="26"/>
                  </a:lnTo>
                  <a:lnTo>
                    <a:pt x="26" y="29"/>
                  </a:lnTo>
                  <a:lnTo>
                    <a:pt x="23" y="34"/>
                  </a:lnTo>
                  <a:lnTo>
                    <a:pt x="21" y="40"/>
                  </a:lnTo>
                  <a:lnTo>
                    <a:pt x="21" y="44"/>
                  </a:lnTo>
                  <a:lnTo>
                    <a:pt x="21" y="56"/>
                  </a:lnTo>
                  <a:lnTo>
                    <a:pt x="21" y="74"/>
                  </a:lnTo>
                  <a:lnTo>
                    <a:pt x="24" y="92"/>
                  </a:lnTo>
                  <a:lnTo>
                    <a:pt x="26" y="109"/>
                  </a:lnTo>
                  <a:lnTo>
                    <a:pt x="29" y="127"/>
                  </a:lnTo>
                  <a:lnTo>
                    <a:pt x="33" y="154"/>
                  </a:lnTo>
                  <a:lnTo>
                    <a:pt x="35" y="181"/>
                  </a:lnTo>
                  <a:lnTo>
                    <a:pt x="30" y="202"/>
                  </a:lnTo>
                  <a:lnTo>
                    <a:pt x="26" y="210"/>
                  </a:lnTo>
                  <a:lnTo>
                    <a:pt x="23" y="217"/>
                  </a:lnTo>
                  <a:lnTo>
                    <a:pt x="21" y="223"/>
                  </a:lnTo>
                  <a:lnTo>
                    <a:pt x="23" y="229"/>
                  </a:lnTo>
                  <a:lnTo>
                    <a:pt x="27" y="235"/>
                  </a:lnTo>
                  <a:lnTo>
                    <a:pt x="32" y="240"/>
                  </a:lnTo>
                  <a:lnTo>
                    <a:pt x="32" y="246"/>
                  </a:lnTo>
                  <a:lnTo>
                    <a:pt x="30" y="252"/>
                  </a:lnTo>
                  <a:lnTo>
                    <a:pt x="17" y="252"/>
                  </a:lnTo>
                  <a:close/>
                </a:path>
              </a:pathLst>
            </a:custGeom>
            <a:solidFill>
              <a:srgbClr val="009393"/>
            </a:solidFill>
            <a:ln w="9525">
              <a:noFill/>
              <a:round/>
              <a:headEnd/>
              <a:tailEnd/>
            </a:ln>
          </p:spPr>
          <p:txBody>
            <a:bodyPr/>
            <a:lstStyle/>
            <a:p>
              <a:endParaRPr lang="en-GB"/>
            </a:p>
          </p:txBody>
        </p:sp>
        <p:sp>
          <p:nvSpPr>
            <p:cNvPr id="5698" name="Freeform 133"/>
            <p:cNvSpPr>
              <a:spLocks/>
            </p:cNvSpPr>
            <p:nvPr/>
          </p:nvSpPr>
          <p:spPr bwMode="auto">
            <a:xfrm>
              <a:off x="616" y="3528"/>
              <a:ext cx="14" cy="98"/>
            </a:xfrm>
            <a:custGeom>
              <a:avLst/>
              <a:gdLst>
                <a:gd name="T0" fmla="*/ 0 w 35"/>
                <a:gd name="T1" fmla="*/ 0 h 252"/>
                <a:gd name="T2" fmla="*/ 0 w 35"/>
                <a:gd name="T3" fmla="*/ 0 h 252"/>
                <a:gd name="T4" fmla="*/ 0 w 35"/>
                <a:gd name="T5" fmla="*/ 0 h 252"/>
                <a:gd name="T6" fmla="*/ 0 w 35"/>
                <a:gd name="T7" fmla="*/ 0 h 252"/>
                <a:gd name="T8" fmla="*/ 0 w 35"/>
                <a:gd name="T9" fmla="*/ 0 h 252"/>
                <a:gd name="T10" fmla="*/ 0 w 35"/>
                <a:gd name="T11" fmla="*/ 0 h 252"/>
                <a:gd name="T12" fmla="*/ 0 w 35"/>
                <a:gd name="T13" fmla="*/ 0 h 252"/>
                <a:gd name="T14" fmla="*/ 0 w 35"/>
                <a:gd name="T15" fmla="*/ 0 h 252"/>
                <a:gd name="T16" fmla="*/ 0 w 35"/>
                <a:gd name="T17" fmla="*/ 0 h 252"/>
                <a:gd name="T18" fmla="*/ 0 w 35"/>
                <a:gd name="T19" fmla="*/ 0 h 252"/>
                <a:gd name="T20" fmla="*/ 0 w 35"/>
                <a:gd name="T21" fmla="*/ 0 h 252"/>
                <a:gd name="T22" fmla="*/ 0 w 35"/>
                <a:gd name="T23" fmla="*/ 0 h 252"/>
                <a:gd name="T24" fmla="*/ 0 w 35"/>
                <a:gd name="T25" fmla="*/ 0 h 252"/>
                <a:gd name="T26" fmla="*/ 0 w 35"/>
                <a:gd name="T27" fmla="*/ 0 h 252"/>
                <a:gd name="T28" fmla="*/ 0 w 35"/>
                <a:gd name="T29" fmla="*/ 0 h 252"/>
                <a:gd name="T30" fmla="*/ 0 w 35"/>
                <a:gd name="T31" fmla="*/ 0 h 252"/>
                <a:gd name="T32" fmla="*/ 0 w 35"/>
                <a:gd name="T33" fmla="*/ 0 h 252"/>
                <a:gd name="T34" fmla="*/ 0 w 35"/>
                <a:gd name="T35" fmla="*/ 0 h 252"/>
                <a:gd name="T36" fmla="*/ 0 w 35"/>
                <a:gd name="T37" fmla="*/ 0 h 252"/>
                <a:gd name="T38" fmla="*/ 0 w 35"/>
                <a:gd name="T39" fmla="*/ 0 h 252"/>
                <a:gd name="T40" fmla="*/ 0 w 35"/>
                <a:gd name="T41" fmla="*/ 0 h 252"/>
                <a:gd name="T42" fmla="*/ 0 w 35"/>
                <a:gd name="T43" fmla="*/ 0 h 252"/>
                <a:gd name="T44" fmla="*/ 0 w 35"/>
                <a:gd name="T45" fmla="*/ 0 h 252"/>
                <a:gd name="T46" fmla="*/ 0 w 35"/>
                <a:gd name="T47" fmla="*/ 0 h 252"/>
                <a:gd name="T48" fmla="*/ 0 w 35"/>
                <a:gd name="T49" fmla="*/ 0 h 252"/>
                <a:gd name="T50" fmla="*/ 0 w 35"/>
                <a:gd name="T51" fmla="*/ 0 h 252"/>
                <a:gd name="T52" fmla="*/ 0 w 35"/>
                <a:gd name="T53" fmla="*/ 0 h 252"/>
                <a:gd name="T54" fmla="*/ 0 w 35"/>
                <a:gd name="T55" fmla="*/ 0 h 252"/>
                <a:gd name="T56" fmla="*/ 0 w 35"/>
                <a:gd name="T57" fmla="*/ 0 h 252"/>
                <a:gd name="T58" fmla="*/ 0 w 35"/>
                <a:gd name="T59" fmla="*/ 0 h 252"/>
                <a:gd name="T60" fmla="*/ 0 w 35"/>
                <a:gd name="T61" fmla="*/ 0 h 252"/>
                <a:gd name="T62" fmla="*/ 0 w 35"/>
                <a:gd name="T63" fmla="*/ 0 h 252"/>
                <a:gd name="T64" fmla="*/ 0 w 35"/>
                <a:gd name="T65" fmla="*/ 0 h 252"/>
                <a:gd name="T66" fmla="*/ 0 w 35"/>
                <a:gd name="T67" fmla="*/ 0 h 252"/>
                <a:gd name="T68" fmla="*/ 0 w 35"/>
                <a:gd name="T69" fmla="*/ 0 h 252"/>
                <a:gd name="T70" fmla="*/ 0 w 35"/>
                <a:gd name="T71" fmla="*/ 0 h 25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5"/>
                <a:gd name="T109" fmla="*/ 0 h 252"/>
                <a:gd name="T110" fmla="*/ 35 w 35"/>
                <a:gd name="T111" fmla="*/ 252 h 25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5" h="252">
                  <a:moveTo>
                    <a:pt x="17" y="252"/>
                  </a:moveTo>
                  <a:lnTo>
                    <a:pt x="5" y="252"/>
                  </a:lnTo>
                  <a:lnTo>
                    <a:pt x="3" y="246"/>
                  </a:lnTo>
                  <a:lnTo>
                    <a:pt x="3" y="240"/>
                  </a:lnTo>
                  <a:lnTo>
                    <a:pt x="8" y="235"/>
                  </a:lnTo>
                  <a:lnTo>
                    <a:pt x="11" y="229"/>
                  </a:lnTo>
                  <a:lnTo>
                    <a:pt x="12" y="223"/>
                  </a:lnTo>
                  <a:lnTo>
                    <a:pt x="12" y="217"/>
                  </a:lnTo>
                  <a:lnTo>
                    <a:pt x="8" y="210"/>
                  </a:lnTo>
                  <a:lnTo>
                    <a:pt x="5" y="202"/>
                  </a:lnTo>
                  <a:lnTo>
                    <a:pt x="0" y="181"/>
                  </a:lnTo>
                  <a:lnTo>
                    <a:pt x="2" y="154"/>
                  </a:lnTo>
                  <a:lnTo>
                    <a:pt x="6" y="127"/>
                  </a:lnTo>
                  <a:lnTo>
                    <a:pt x="9" y="109"/>
                  </a:lnTo>
                  <a:lnTo>
                    <a:pt x="11" y="92"/>
                  </a:lnTo>
                  <a:lnTo>
                    <a:pt x="12" y="74"/>
                  </a:lnTo>
                  <a:lnTo>
                    <a:pt x="14" y="56"/>
                  </a:lnTo>
                  <a:lnTo>
                    <a:pt x="14" y="44"/>
                  </a:lnTo>
                  <a:lnTo>
                    <a:pt x="14" y="40"/>
                  </a:lnTo>
                  <a:lnTo>
                    <a:pt x="12" y="34"/>
                  </a:lnTo>
                  <a:lnTo>
                    <a:pt x="9" y="29"/>
                  </a:lnTo>
                  <a:lnTo>
                    <a:pt x="6" y="26"/>
                  </a:lnTo>
                  <a:lnTo>
                    <a:pt x="3" y="23"/>
                  </a:lnTo>
                  <a:lnTo>
                    <a:pt x="0" y="18"/>
                  </a:lnTo>
                  <a:lnTo>
                    <a:pt x="0" y="12"/>
                  </a:lnTo>
                  <a:lnTo>
                    <a:pt x="2" y="8"/>
                  </a:lnTo>
                  <a:lnTo>
                    <a:pt x="5" y="3"/>
                  </a:lnTo>
                  <a:lnTo>
                    <a:pt x="9" y="0"/>
                  </a:lnTo>
                  <a:lnTo>
                    <a:pt x="14" y="0"/>
                  </a:lnTo>
                  <a:lnTo>
                    <a:pt x="20" y="0"/>
                  </a:lnTo>
                  <a:lnTo>
                    <a:pt x="26" y="0"/>
                  </a:lnTo>
                  <a:lnTo>
                    <a:pt x="29" y="2"/>
                  </a:lnTo>
                  <a:lnTo>
                    <a:pt x="30" y="3"/>
                  </a:lnTo>
                  <a:lnTo>
                    <a:pt x="33" y="8"/>
                  </a:lnTo>
                  <a:lnTo>
                    <a:pt x="35" y="12"/>
                  </a:lnTo>
                  <a:lnTo>
                    <a:pt x="33" y="18"/>
                  </a:lnTo>
                  <a:lnTo>
                    <a:pt x="32" y="23"/>
                  </a:lnTo>
                  <a:lnTo>
                    <a:pt x="29" y="26"/>
                  </a:lnTo>
                  <a:lnTo>
                    <a:pt x="26" y="29"/>
                  </a:lnTo>
                  <a:lnTo>
                    <a:pt x="23" y="34"/>
                  </a:lnTo>
                  <a:lnTo>
                    <a:pt x="21" y="40"/>
                  </a:lnTo>
                  <a:lnTo>
                    <a:pt x="21" y="44"/>
                  </a:lnTo>
                  <a:lnTo>
                    <a:pt x="21" y="56"/>
                  </a:lnTo>
                  <a:lnTo>
                    <a:pt x="21" y="74"/>
                  </a:lnTo>
                  <a:lnTo>
                    <a:pt x="24" y="92"/>
                  </a:lnTo>
                  <a:lnTo>
                    <a:pt x="26" y="109"/>
                  </a:lnTo>
                  <a:lnTo>
                    <a:pt x="29" y="127"/>
                  </a:lnTo>
                  <a:lnTo>
                    <a:pt x="33" y="154"/>
                  </a:lnTo>
                  <a:lnTo>
                    <a:pt x="35" y="181"/>
                  </a:lnTo>
                  <a:lnTo>
                    <a:pt x="30" y="202"/>
                  </a:lnTo>
                  <a:lnTo>
                    <a:pt x="26" y="210"/>
                  </a:lnTo>
                  <a:lnTo>
                    <a:pt x="23" y="217"/>
                  </a:lnTo>
                  <a:lnTo>
                    <a:pt x="21" y="223"/>
                  </a:lnTo>
                  <a:lnTo>
                    <a:pt x="23" y="229"/>
                  </a:lnTo>
                  <a:lnTo>
                    <a:pt x="27" y="235"/>
                  </a:lnTo>
                  <a:lnTo>
                    <a:pt x="32" y="240"/>
                  </a:lnTo>
                  <a:lnTo>
                    <a:pt x="32" y="246"/>
                  </a:lnTo>
                  <a:lnTo>
                    <a:pt x="30" y="252"/>
                  </a:lnTo>
                  <a:lnTo>
                    <a:pt x="17" y="252"/>
                  </a:lnTo>
                </a:path>
              </a:pathLst>
            </a:custGeom>
            <a:noFill/>
            <a:ln w="0">
              <a:solidFill>
                <a:srgbClr val="000000"/>
              </a:solidFill>
              <a:prstDash val="solid"/>
              <a:round/>
              <a:headEnd/>
              <a:tailEnd/>
            </a:ln>
          </p:spPr>
          <p:txBody>
            <a:bodyPr/>
            <a:lstStyle/>
            <a:p>
              <a:endParaRPr lang="en-GB"/>
            </a:p>
          </p:txBody>
        </p:sp>
        <p:sp>
          <p:nvSpPr>
            <p:cNvPr id="5699" name="Freeform 134"/>
            <p:cNvSpPr>
              <a:spLocks/>
            </p:cNvSpPr>
            <p:nvPr/>
          </p:nvSpPr>
          <p:spPr bwMode="auto">
            <a:xfrm>
              <a:off x="492" y="3626"/>
              <a:ext cx="154" cy="14"/>
            </a:xfrm>
            <a:custGeom>
              <a:avLst/>
              <a:gdLst>
                <a:gd name="T0" fmla="*/ 0 w 400"/>
                <a:gd name="T1" fmla="*/ 0 h 35"/>
                <a:gd name="T2" fmla="*/ 0 w 400"/>
                <a:gd name="T3" fmla="*/ 0 h 35"/>
                <a:gd name="T4" fmla="*/ 0 w 400"/>
                <a:gd name="T5" fmla="*/ 0 h 35"/>
                <a:gd name="T6" fmla="*/ 0 w 400"/>
                <a:gd name="T7" fmla="*/ 0 h 35"/>
                <a:gd name="T8" fmla="*/ 0 w 400"/>
                <a:gd name="T9" fmla="*/ 0 h 35"/>
                <a:gd name="T10" fmla="*/ 0 w 400"/>
                <a:gd name="T11" fmla="*/ 0 h 35"/>
                <a:gd name="T12" fmla="*/ 0 60000 65536"/>
                <a:gd name="T13" fmla="*/ 0 60000 65536"/>
                <a:gd name="T14" fmla="*/ 0 60000 65536"/>
                <a:gd name="T15" fmla="*/ 0 60000 65536"/>
                <a:gd name="T16" fmla="*/ 0 60000 65536"/>
                <a:gd name="T17" fmla="*/ 0 60000 65536"/>
                <a:gd name="T18" fmla="*/ 0 w 400"/>
                <a:gd name="T19" fmla="*/ 0 h 35"/>
                <a:gd name="T20" fmla="*/ 400 w 400"/>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400" h="35">
                  <a:moveTo>
                    <a:pt x="4" y="0"/>
                  </a:moveTo>
                  <a:lnTo>
                    <a:pt x="400" y="0"/>
                  </a:lnTo>
                  <a:lnTo>
                    <a:pt x="400" y="35"/>
                  </a:lnTo>
                  <a:lnTo>
                    <a:pt x="203" y="35"/>
                  </a:lnTo>
                  <a:lnTo>
                    <a:pt x="0" y="35"/>
                  </a:lnTo>
                  <a:lnTo>
                    <a:pt x="4" y="0"/>
                  </a:lnTo>
                  <a:close/>
                </a:path>
              </a:pathLst>
            </a:custGeom>
            <a:solidFill>
              <a:srgbClr val="009393"/>
            </a:solidFill>
            <a:ln w="9525">
              <a:noFill/>
              <a:round/>
              <a:headEnd/>
              <a:tailEnd/>
            </a:ln>
          </p:spPr>
          <p:txBody>
            <a:bodyPr/>
            <a:lstStyle/>
            <a:p>
              <a:endParaRPr lang="en-GB"/>
            </a:p>
          </p:txBody>
        </p:sp>
        <p:sp>
          <p:nvSpPr>
            <p:cNvPr id="5700" name="Freeform 135"/>
            <p:cNvSpPr>
              <a:spLocks/>
            </p:cNvSpPr>
            <p:nvPr/>
          </p:nvSpPr>
          <p:spPr bwMode="auto">
            <a:xfrm>
              <a:off x="492" y="3626"/>
              <a:ext cx="154" cy="14"/>
            </a:xfrm>
            <a:custGeom>
              <a:avLst/>
              <a:gdLst>
                <a:gd name="T0" fmla="*/ 0 w 400"/>
                <a:gd name="T1" fmla="*/ 0 h 35"/>
                <a:gd name="T2" fmla="*/ 0 w 400"/>
                <a:gd name="T3" fmla="*/ 0 h 35"/>
                <a:gd name="T4" fmla="*/ 0 w 400"/>
                <a:gd name="T5" fmla="*/ 0 h 35"/>
                <a:gd name="T6" fmla="*/ 0 w 400"/>
                <a:gd name="T7" fmla="*/ 0 h 35"/>
                <a:gd name="T8" fmla="*/ 0 w 400"/>
                <a:gd name="T9" fmla="*/ 0 h 35"/>
                <a:gd name="T10" fmla="*/ 0 w 400"/>
                <a:gd name="T11" fmla="*/ 0 h 35"/>
                <a:gd name="T12" fmla="*/ 0 60000 65536"/>
                <a:gd name="T13" fmla="*/ 0 60000 65536"/>
                <a:gd name="T14" fmla="*/ 0 60000 65536"/>
                <a:gd name="T15" fmla="*/ 0 60000 65536"/>
                <a:gd name="T16" fmla="*/ 0 60000 65536"/>
                <a:gd name="T17" fmla="*/ 0 60000 65536"/>
                <a:gd name="T18" fmla="*/ 0 w 400"/>
                <a:gd name="T19" fmla="*/ 0 h 35"/>
                <a:gd name="T20" fmla="*/ 400 w 400"/>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400" h="35">
                  <a:moveTo>
                    <a:pt x="4" y="0"/>
                  </a:moveTo>
                  <a:lnTo>
                    <a:pt x="400" y="0"/>
                  </a:lnTo>
                  <a:lnTo>
                    <a:pt x="400" y="35"/>
                  </a:lnTo>
                  <a:lnTo>
                    <a:pt x="203" y="35"/>
                  </a:lnTo>
                  <a:lnTo>
                    <a:pt x="0" y="35"/>
                  </a:lnTo>
                  <a:lnTo>
                    <a:pt x="4" y="0"/>
                  </a:lnTo>
                </a:path>
              </a:pathLst>
            </a:custGeom>
            <a:noFill/>
            <a:ln w="0">
              <a:solidFill>
                <a:srgbClr val="000000"/>
              </a:solidFill>
              <a:prstDash val="solid"/>
              <a:round/>
              <a:headEnd/>
              <a:tailEnd/>
            </a:ln>
          </p:spPr>
          <p:txBody>
            <a:bodyPr/>
            <a:lstStyle/>
            <a:p>
              <a:endParaRPr lang="en-GB"/>
            </a:p>
          </p:txBody>
        </p:sp>
        <p:sp>
          <p:nvSpPr>
            <p:cNvPr id="5701" name="Freeform 136"/>
            <p:cNvSpPr>
              <a:spLocks/>
            </p:cNvSpPr>
            <p:nvPr/>
          </p:nvSpPr>
          <p:spPr bwMode="auto">
            <a:xfrm>
              <a:off x="491" y="3640"/>
              <a:ext cx="158" cy="12"/>
            </a:xfrm>
            <a:custGeom>
              <a:avLst/>
              <a:gdLst>
                <a:gd name="T0" fmla="*/ 0 w 410"/>
                <a:gd name="T1" fmla="*/ 0 h 31"/>
                <a:gd name="T2" fmla="*/ 0 w 410"/>
                <a:gd name="T3" fmla="*/ 0 h 31"/>
                <a:gd name="T4" fmla="*/ 0 w 410"/>
                <a:gd name="T5" fmla="*/ 0 h 31"/>
                <a:gd name="T6" fmla="*/ 0 w 410"/>
                <a:gd name="T7" fmla="*/ 0 h 31"/>
                <a:gd name="T8" fmla="*/ 0 w 410"/>
                <a:gd name="T9" fmla="*/ 0 h 31"/>
                <a:gd name="T10" fmla="*/ 0 w 410"/>
                <a:gd name="T11" fmla="*/ 0 h 31"/>
                <a:gd name="T12" fmla="*/ 0 w 410"/>
                <a:gd name="T13" fmla="*/ 0 h 31"/>
                <a:gd name="T14" fmla="*/ 0 60000 65536"/>
                <a:gd name="T15" fmla="*/ 0 60000 65536"/>
                <a:gd name="T16" fmla="*/ 0 60000 65536"/>
                <a:gd name="T17" fmla="*/ 0 60000 65536"/>
                <a:gd name="T18" fmla="*/ 0 60000 65536"/>
                <a:gd name="T19" fmla="*/ 0 60000 65536"/>
                <a:gd name="T20" fmla="*/ 0 60000 65536"/>
                <a:gd name="T21" fmla="*/ 0 w 410"/>
                <a:gd name="T22" fmla="*/ 0 h 31"/>
                <a:gd name="T23" fmla="*/ 410 w 410"/>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0" h="31">
                  <a:moveTo>
                    <a:pt x="0" y="27"/>
                  </a:moveTo>
                  <a:lnTo>
                    <a:pt x="2" y="0"/>
                  </a:lnTo>
                  <a:lnTo>
                    <a:pt x="205" y="0"/>
                  </a:lnTo>
                  <a:lnTo>
                    <a:pt x="402" y="0"/>
                  </a:lnTo>
                  <a:lnTo>
                    <a:pt x="410" y="0"/>
                  </a:lnTo>
                  <a:lnTo>
                    <a:pt x="410" y="31"/>
                  </a:lnTo>
                  <a:lnTo>
                    <a:pt x="0" y="27"/>
                  </a:lnTo>
                  <a:close/>
                </a:path>
              </a:pathLst>
            </a:custGeom>
            <a:solidFill>
              <a:srgbClr val="009393"/>
            </a:solidFill>
            <a:ln w="9525">
              <a:noFill/>
              <a:round/>
              <a:headEnd/>
              <a:tailEnd/>
            </a:ln>
          </p:spPr>
          <p:txBody>
            <a:bodyPr/>
            <a:lstStyle/>
            <a:p>
              <a:endParaRPr lang="en-GB"/>
            </a:p>
          </p:txBody>
        </p:sp>
        <p:sp>
          <p:nvSpPr>
            <p:cNvPr id="5702" name="Freeform 137"/>
            <p:cNvSpPr>
              <a:spLocks/>
            </p:cNvSpPr>
            <p:nvPr/>
          </p:nvSpPr>
          <p:spPr bwMode="auto">
            <a:xfrm>
              <a:off x="491" y="3640"/>
              <a:ext cx="158" cy="12"/>
            </a:xfrm>
            <a:custGeom>
              <a:avLst/>
              <a:gdLst>
                <a:gd name="T0" fmla="*/ 0 w 410"/>
                <a:gd name="T1" fmla="*/ 0 h 31"/>
                <a:gd name="T2" fmla="*/ 0 w 410"/>
                <a:gd name="T3" fmla="*/ 0 h 31"/>
                <a:gd name="T4" fmla="*/ 0 w 410"/>
                <a:gd name="T5" fmla="*/ 0 h 31"/>
                <a:gd name="T6" fmla="*/ 0 w 410"/>
                <a:gd name="T7" fmla="*/ 0 h 31"/>
                <a:gd name="T8" fmla="*/ 0 w 410"/>
                <a:gd name="T9" fmla="*/ 0 h 31"/>
                <a:gd name="T10" fmla="*/ 0 w 410"/>
                <a:gd name="T11" fmla="*/ 0 h 31"/>
                <a:gd name="T12" fmla="*/ 0 60000 65536"/>
                <a:gd name="T13" fmla="*/ 0 60000 65536"/>
                <a:gd name="T14" fmla="*/ 0 60000 65536"/>
                <a:gd name="T15" fmla="*/ 0 60000 65536"/>
                <a:gd name="T16" fmla="*/ 0 60000 65536"/>
                <a:gd name="T17" fmla="*/ 0 60000 65536"/>
                <a:gd name="T18" fmla="*/ 0 w 410"/>
                <a:gd name="T19" fmla="*/ 0 h 31"/>
                <a:gd name="T20" fmla="*/ 410 w 410"/>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410" h="31">
                  <a:moveTo>
                    <a:pt x="0" y="27"/>
                  </a:moveTo>
                  <a:lnTo>
                    <a:pt x="2" y="0"/>
                  </a:lnTo>
                  <a:lnTo>
                    <a:pt x="205" y="0"/>
                  </a:lnTo>
                  <a:lnTo>
                    <a:pt x="402" y="0"/>
                  </a:lnTo>
                  <a:lnTo>
                    <a:pt x="410" y="0"/>
                  </a:lnTo>
                  <a:lnTo>
                    <a:pt x="410" y="31"/>
                  </a:lnTo>
                </a:path>
              </a:pathLst>
            </a:custGeom>
            <a:noFill/>
            <a:ln w="0">
              <a:solidFill>
                <a:srgbClr val="000000"/>
              </a:solidFill>
              <a:prstDash val="solid"/>
              <a:round/>
              <a:headEnd/>
              <a:tailEnd/>
            </a:ln>
          </p:spPr>
          <p:txBody>
            <a:bodyPr/>
            <a:lstStyle/>
            <a:p>
              <a:endParaRPr lang="en-GB"/>
            </a:p>
          </p:txBody>
        </p:sp>
        <p:sp>
          <p:nvSpPr>
            <p:cNvPr id="5703" name="Freeform 138"/>
            <p:cNvSpPr>
              <a:spLocks/>
            </p:cNvSpPr>
            <p:nvPr/>
          </p:nvSpPr>
          <p:spPr bwMode="auto">
            <a:xfrm>
              <a:off x="491" y="3652"/>
              <a:ext cx="160" cy="11"/>
            </a:xfrm>
            <a:custGeom>
              <a:avLst/>
              <a:gdLst>
                <a:gd name="T0" fmla="*/ 0 w 416"/>
                <a:gd name="T1" fmla="*/ 0 h 28"/>
                <a:gd name="T2" fmla="*/ 0 w 416"/>
                <a:gd name="T3" fmla="*/ 0 h 28"/>
                <a:gd name="T4" fmla="*/ 0 w 416"/>
                <a:gd name="T5" fmla="*/ 0 h 28"/>
                <a:gd name="T6" fmla="*/ 0 w 416"/>
                <a:gd name="T7" fmla="*/ 0 h 28"/>
                <a:gd name="T8" fmla="*/ 0 w 416"/>
                <a:gd name="T9" fmla="*/ 0 h 28"/>
                <a:gd name="T10" fmla="*/ 0 w 416"/>
                <a:gd name="T11" fmla="*/ 0 h 28"/>
                <a:gd name="T12" fmla="*/ 0 w 416"/>
                <a:gd name="T13" fmla="*/ 0 h 28"/>
                <a:gd name="T14" fmla="*/ 0 w 416"/>
                <a:gd name="T15" fmla="*/ 0 h 28"/>
                <a:gd name="T16" fmla="*/ 0 60000 65536"/>
                <a:gd name="T17" fmla="*/ 0 60000 65536"/>
                <a:gd name="T18" fmla="*/ 0 60000 65536"/>
                <a:gd name="T19" fmla="*/ 0 60000 65536"/>
                <a:gd name="T20" fmla="*/ 0 60000 65536"/>
                <a:gd name="T21" fmla="*/ 0 60000 65536"/>
                <a:gd name="T22" fmla="*/ 0 60000 65536"/>
                <a:gd name="T23" fmla="*/ 0 60000 65536"/>
                <a:gd name="T24" fmla="*/ 0 w 416"/>
                <a:gd name="T25" fmla="*/ 0 h 28"/>
                <a:gd name="T26" fmla="*/ 416 w 416"/>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6" h="28">
                  <a:moveTo>
                    <a:pt x="416" y="1"/>
                  </a:moveTo>
                  <a:lnTo>
                    <a:pt x="0" y="0"/>
                  </a:lnTo>
                  <a:lnTo>
                    <a:pt x="6" y="28"/>
                  </a:lnTo>
                  <a:lnTo>
                    <a:pt x="208" y="28"/>
                  </a:lnTo>
                  <a:lnTo>
                    <a:pt x="416" y="28"/>
                  </a:lnTo>
                  <a:lnTo>
                    <a:pt x="416" y="1"/>
                  </a:lnTo>
                  <a:lnTo>
                    <a:pt x="410" y="1"/>
                  </a:lnTo>
                  <a:lnTo>
                    <a:pt x="416" y="1"/>
                  </a:lnTo>
                  <a:close/>
                </a:path>
              </a:pathLst>
            </a:custGeom>
            <a:solidFill>
              <a:srgbClr val="009393"/>
            </a:solidFill>
            <a:ln w="9525">
              <a:noFill/>
              <a:round/>
              <a:headEnd/>
              <a:tailEnd/>
            </a:ln>
          </p:spPr>
          <p:txBody>
            <a:bodyPr/>
            <a:lstStyle/>
            <a:p>
              <a:endParaRPr lang="en-GB"/>
            </a:p>
          </p:txBody>
        </p:sp>
        <p:sp>
          <p:nvSpPr>
            <p:cNvPr id="5704" name="Freeform 139"/>
            <p:cNvSpPr>
              <a:spLocks/>
            </p:cNvSpPr>
            <p:nvPr/>
          </p:nvSpPr>
          <p:spPr bwMode="auto">
            <a:xfrm>
              <a:off x="491" y="3652"/>
              <a:ext cx="160" cy="11"/>
            </a:xfrm>
            <a:custGeom>
              <a:avLst/>
              <a:gdLst>
                <a:gd name="T0" fmla="*/ 0 w 416"/>
                <a:gd name="T1" fmla="*/ 0 h 28"/>
                <a:gd name="T2" fmla="*/ 0 w 416"/>
                <a:gd name="T3" fmla="*/ 0 h 28"/>
                <a:gd name="T4" fmla="*/ 0 w 416"/>
                <a:gd name="T5" fmla="*/ 0 h 28"/>
                <a:gd name="T6" fmla="*/ 0 w 416"/>
                <a:gd name="T7" fmla="*/ 0 h 28"/>
                <a:gd name="T8" fmla="*/ 0 w 416"/>
                <a:gd name="T9" fmla="*/ 0 h 28"/>
                <a:gd name="T10" fmla="*/ 0 w 416"/>
                <a:gd name="T11" fmla="*/ 0 h 28"/>
                <a:gd name="T12" fmla="*/ 0 w 416"/>
                <a:gd name="T13" fmla="*/ 0 h 28"/>
                <a:gd name="T14" fmla="*/ 0 60000 65536"/>
                <a:gd name="T15" fmla="*/ 0 60000 65536"/>
                <a:gd name="T16" fmla="*/ 0 60000 65536"/>
                <a:gd name="T17" fmla="*/ 0 60000 65536"/>
                <a:gd name="T18" fmla="*/ 0 60000 65536"/>
                <a:gd name="T19" fmla="*/ 0 60000 65536"/>
                <a:gd name="T20" fmla="*/ 0 60000 65536"/>
                <a:gd name="T21" fmla="*/ 0 w 416"/>
                <a:gd name="T22" fmla="*/ 0 h 28"/>
                <a:gd name="T23" fmla="*/ 416 w 416"/>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6" h="28">
                  <a:moveTo>
                    <a:pt x="416" y="1"/>
                  </a:moveTo>
                  <a:lnTo>
                    <a:pt x="0" y="0"/>
                  </a:lnTo>
                  <a:lnTo>
                    <a:pt x="6" y="28"/>
                  </a:lnTo>
                  <a:lnTo>
                    <a:pt x="208" y="28"/>
                  </a:lnTo>
                  <a:lnTo>
                    <a:pt x="416" y="28"/>
                  </a:lnTo>
                  <a:lnTo>
                    <a:pt x="416" y="1"/>
                  </a:lnTo>
                  <a:lnTo>
                    <a:pt x="410" y="1"/>
                  </a:lnTo>
                </a:path>
              </a:pathLst>
            </a:custGeom>
            <a:noFill/>
            <a:ln w="0">
              <a:solidFill>
                <a:srgbClr val="000000"/>
              </a:solidFill>
              <a:prstDash val="solid"/>
              <a:round/>
              <a:headEnd/>
              <a:tailEnd/>
            </a:ln>
          </p:spPr>
          <p:txBody>
            <a:bodyPr/>
            <a:lstStyle/>
            <a:p>
              <a:endParaRPr lang="en-GB"/>
            </a:p>
          </p:txBody>
        </p:sp>
        <p:sp>
          <p:nvSpPr>
            <p:cNvPr id="5705" name="Freeform 140"/>
            <p:cNvSpPr>
              <a:spLocks/>
            </p:cNvSpPr>
            <p:nvPr/>
          </p:nvSpPr>
          <p:spPr bwMode="auto">
            <a:xfrm>
              <a:off x="594" y="3533"/>
              <a:ext cx="8" cy="93"/>
            </a:xfrm>
            <a:custGeom>
              <a:avLst/>
              <a:gdLst>
                <a:gd name="T0" fmla="*/ 0 w 21"/>
                <a:gd name="T1" fmla="*/ 0 h 241"/>
                <a:gd name="T2" fmla="*/ 0 w 21"/>
                <a:gd name="T3" fmla="*/ 0 h 241"/>
                <a:gd name="T4" fmla="*/ 0 w 21"/>
                <a:gd name="T5" fmla="*/ 0 h 241"/>
                <a:gd name="T6" fmla="*/ 0 w 21"/>
                <a:gd name="T7" fmla="*/ 0 h 241"/>
                <a:gd name="T8" fmla="*/ 0 w 21"/>
                <a:gd name="T9" fmla="*/ 0 h 241"/>
                <a:gd name="T10" fmla="*/ 0 w 21"/>
                <a:gd name="T11" fmla="*/ 0 h 241"/>
                <a:gd name="T12" fmla="*/ 0 60000 65536"/>
                <a:gd name="T13" fmla="*/ 0 60000 65536"/>
                <a:gd name="T14" fmla="*/ 0 60000 65536"/>
                <a:gd name="T15" fmla="*/ 0 60000 65536"/>
                <a:gd name="T16" fmla="*/ 0 60000 65536"/>
                <a:gd name="T17" fmla="*/ 0 60000 65536"/>
                <a:gd name="T18" fmla="*/ 0 w 21"/>
                <a:gd name="T19" fmla="*/ 0 h 241"/>
                <a:gd name="T20" fmla="*/ 21 w 21"/>
                <a:gd name="T21" fmla="*/ 241 h 241"/>
              </a:gdLst>
              <a:ahLst/>
              <a:cxnLst>
                <a:cxn ang="T12">
                  <a:pos x="T0" y="T1"/>
                </a:cxn>
                <a:cxn ang="T13">
                  <a:pos x="T2" y="T3"/>
                </a:cxn>
                <a:cxn ang="T14">
                  <a:pos x="T4" y="T5"/>
                </a:cxn>
                <a:cxn ang="T15">
                  <a:pos x="T6" y="T7"/>
                </a:cxn>
                <a:cxn ang="T16">
                  <a:pos x="T8" y="T9"/>
                </a:cxn>
                <a:cxn ang="T17">
                  <a:pos x="T10" y="T11"/>
                </a:cxn>
              </a:cxnLst>
              <a:rect l="T18" t="T19" r="T20" b="T21"/>
              <a:pathLst>
                <a:path w="21" h="241">
                  <a:moveTo>
                    <a:pt x="10" y="241"/>
                  </a:moveTo>
                  <a:lnTo>
                    <a:pt x="21" y="241"/>
                  </a:lnTo>
                  <a:lnTo>
                    <a:pt x="21" y="0"/>
                  </a:lnTo>
                  <a:lnTo>
                    <a:pt x="0" y="0"/>
                  </a:lnTo>
                  <a:lnTo>
                    <a:pt x="0" y="241"/>
                  </a:lnTo>
                  <a:lnTo>
                    <a:pt x="10" y="241"/>
                  </a:lnTo>
                  <a:close/>
                </a:path>
              </a:pathLst>
            </a:custGeom>
            <a:solidFill>
              <a:srgbClr val="000000"/>
            </a:solidFill>
            <a:ln w="9525">
              <a:noFill/>
              <a:round/>
              <a:headEnd/>
              <a:tailEnd/>
            </a:ln>
          </p:spPr>
          <p:txBody>
            <a:bodyPr/>
            <a:lstStyle/>
            <a:p>
              <a:endParaRPr lang="en-GB"/>
            </a:p>
          </p:txBody>
        </p:sp>
        <p:sp>
          <p:nvSpPr>
            <p:cNvPr id="5706" name="Freeform 141"/>
            <p:cNvSpPr>
              <a:spLocks/>
            </p:cNvSpPr>
            <p:nvPr/>
          </p:nvSpPr>
          <p:spPr bwMode="auto">
            <a:xfrm>
              <a:off x="639" y="3476"/>
              <a:ext cx="15" cy="56"/>
            </a:xfrm>
            <a:custGeom>
              <a:avLst/>
              <a:gdLst>
                <a:gd name="T0" fmla="*/ 0 w 38"/>
                <a:gd name="T1" fmla="*/ 0 h 143"/>
                <a:gd name="T2" fmla="*/ 0 w 38"/>
                <a:gd name="T3" fmla="*/ 0 h 143"/>
                <a:gd name="T4" fmla="*/ 0 w 38"/>
                <a:gd name="T5" fmla="*/ 0 h 143"/>
                <a:gd name="T6" fmla="*/ 0 60000 65536"/>
                <a:gd name="T7" fmla="*/ 0 60000 65536"/>
                <a:gd name="T8" fmla="*/ 0 60000 65536"/>
                <a:gd name="T9" fmla="*/ 0 w 38"/>
                <a:gd name="T10" fmla="*/ 0 h 143"/>
                <a:gd name="T11" fmla="*/ 38 w 38"/>
                <a:gd name="T12" fmla="*/ 143 h 143"/>
              </a:gdLst>
              <a:ahLst/>
              <a:cxnLst>
                <a:cxn ang="T6">
                  <a:pos x="T0" y="T1"/>
                </a:cxn>
                <a:cxn ang="T7">
                  <a:pos x="T2" y="T3"/>
                </a:cxn>
                <a:cxn ang="T8">
                  <a:pos x="T4" y="T5"/>
                </a:cxn>
              </a:cxnLst>
              <a:rect l="T9" t="T10" r="T11" b="T12"/>
              <a:pathLst>
                <a:path w="38" h="143">
                  <a:moveTo>
                    <a:pt x="0" y="0"/>
                  </a:moveTo>
                  <a:lnTo>
                    <a:pt x="38" y="101"/>
                  </a:lnTo>
                  <a:lnTo>
                    <a:pt x="38" y="143"/>
                  </a:lnTo>
                </a:path>
              </a:pathLst>
            </a:custGeom>
            <a:noFill/>
            <a:ln w="0">
              <a:solidFill>
                <a:srgbClr val="000000"/>
              </a:solidFill>
              <a:prstDash val="solid"/>
              <a:round/>
              <a:headEnd/>
              <a:tailEnd/>
            </a:ln>
          </p:spPr>
          <p:txBody>
            <a:bodyPr/>
            <a:lstStyle/>
            <a:p>
              <a:endParaRPr lang="en-GB"/>
            </a:p>
          </p:txBody>
        </p:sp>
        <p:sp>
          <p:nvSpPr>
            <p:cNvPr id="5707" name="Rectangle 142"/>
            <p:cNvSpPr>
              <a:spLocks noChangeArrowheads="1"/>
            </p:cNvSpPr>
            <p:nvPr/>
          </p:nvSpPr>
          <p:spPr bwMode="auto">
            <a:xfrm>
              <a:off x="534" y="3568"/>
              <a:ext cx="17" cy="58"/>
            </a:xfrm>
            <a:prstGeom prst="rect">
              <a:avLst/>
            </a:prstGeom>
            <a:noFill/>
            <a:ln w="0">
              <a:solidFill>
                <a:srgbClr val="000000"/>
              </a:solidFill>
              <a:miter lim="800000"/>
              <a:headEnd/>
              <a:tailEnd/>
            </a:ln>
          </p:spPr>
          <p:txBody>
            <a:bodyPr/>
            <a:lstStyle/>
            <a:p>
              <a:endParaRPr lang="en-US"/>
            </a:p>
          </p:txBody>
        </p:sp>
        <p:sp>
          <p:nvSpPr>
            <p:cNvPr id="5708" name="Rectangle 143"/>
            <p:cNvSpPr>
              <a:spLocks noChangeArrowheads="1"/>
            </p:cNvSpPr>
            <p:nvPr/>
          </p:nvSpPr>
          <p:spPr bwMode="auto">
            <a:xfrm>
              <a:off x="570" y="3568"/>
              <a:ext cx="17" cy="58"/>
            </a:xfrm>
            <a:prstGeom prst="rect">
              <a:avLst/>
            </a:prstGeom>
            <a:noFill/>
            <a:ln w="0">
              <a:solidFill>
                <a:srgbClr val="000000"/>
              </a:solidFill>
              <a:miter lim="800000"/>
              <a:headEnd/>
              <a:tailEnd/>
            </a:ln>
          </p:spPr>
          <p:txBody>
            <a:bodyPr/>
            <a:lstStyle/>
            <a:p>
              <a:endParaRPr lang="en-US"/>
            </a:p>
          </p:txBody>
        </p:sp>
        <p:sp>
          <p:nvSpPr>
            <p:cNvPr id="5709" name="Freeform 144"/>
            <p:cNvSpPr>
              <a:spLocks/>
            </p:cNvSpPr>
            <p:nvPr/>
          </p:nvSpPr>
          <p:spPr bwMode="auto">
            <a:xfrm>
              <a:off x="547" y="3568"/>
              <a:ext cx="10" cy="58"/>
            </a:xfrm>
            <a:custGeom>
              <a:avLst/>
              <a:gdLst>
                <a:gd name="T0" fmla="*/ 0 w 27"/>
                <a:gd name="T1" fmla="*/ 0 h 151"/>
                <a:gd name="T2" fmla="*/ 0 w 27"/>
                <a:gd name="T3" fmla="*/ 0 h 151"/>
                <a:gd name="T4" fmla="*/ 0 w 27"/>
                <a:gd name="T5" fmla="*/ 0 h 151"/>
                <a:gd name="T6" fmla="*/ 0 w 27"/>
                <a:gd name="T7" fmla="*/ 0 h 151"/>
                <a:gd name="T8" fmla="*/ 0 w 27"/>
                <a:gd name="T9" fmla="*/ 0 h 151"/>
                <a:gd name="T10" fmla="*/ 0 w 27"/>
                <a:gd name="T11" fmla="*/ 0 h 151"/>
                <a:gd name="T12" fmla="*/ 0 60000 65536"/>
                <a:gd name="T13" fmla="*/ 0 60000 65536"/>
                <a:gd name="T14" fmla="*/ 0 60000 65536"/>
                <a:gd name="T15" fmla="*/ 0 60000 65536"/>
                <a:gd name="T16" fmla="*/ 0 60000 65536"/>
                <a:gd name="T17" fmla="*/ 0 60000 65536"/>
                <a:gd name="T18" fmla="*/ 0 w 27"/>
                <a:gd name="T19" fmla="*/ 0 h 151"/>
                <a:gd name="T20" fmla="*/ 27 w 27"/>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7" h="151">
                  <a:moveTo>
                    <a:pt x="13" y="151"/>
                  </a:moveTo>
                  <a:lnTo>
                    <a:pt x="27" y="151"/>
                  </a:lnTo>
                  <a:lnTo>
                    <a:pt x="27" y="0"/>
                  </a:lnTo>
                  <a:lnTo>
                    <a:pt x="0" y="0"/>
                  </a:lnTo>
                  <a:lnTo>
                    <a:pt x="0" y="151"/>
                  </a:lnTo>
                  <a:lnTo>
                    <a:pt x="13" y="151"/>
                  </a:lnTo>
                  <a:close/>
                </a:path>
              </a:pathLst>
            </a:custGeom>
            <a:solidFill>
              <a:srgbClr val="000000"/>
            </a:solidFill>
            <a:ln w="9525">
              <a:noFill/>
              <a:round/>
              <a:headEnd/>
              <a:tailEnd/>
            </a:ln>
          </p:spPr>
          <p:txBody>
            <a:bodyPr/>
            <a:lstStyle/>
            <a:p>
              <a:endParaRPr lang="en-GB"/>
            </a:p>
          </p:txBody>
        </p:sp>
        <p:sp>
          <p:nvSpPr>
            <p:cNvPr id="5710" name="Freeform 145"/>
            <p:cNvSpPr>
              <a:spLocks/>
            </p:cNvSpPr>
            <p:nvPr/>
          </p:nvSpPr>
          <p:spPr bwMode="auto">
            <a:xfrm>
              <a:off x="583" y="3568"/>
              <a:ext cx="10" cy="58"/>
            </a:xfrm>
            <a:custGeom>
              <a:avLst/>
              <a:gdLst>
                <a:gd name="T0" fmla="*/ 0 w 27"/>
                <a:gd name="T1" fmla="*/ 0 h 151"/>
                <a:gd name="T2" fmla="*/ 0 w 27"/>
                <a:gd name="T3" fmla="*/ 0 h 151"/>
                <a:gd name="T4" fmla="*/ 0 w 27"/>
                <a:gd name="T5" fmla="*/ 0 h 151"/>
                <a:gd name="T6" fmla="*/ 0 w 27"/>
                <a:gd name="T7" fmla="*/ 0 h 151"/>
                <a:gd name="T8" fmla="*/ 0 w 27"/>
                <a:gd name="T9" fmla="*/ 0 h 151"/>
                <a:gd name="T10" fmla="*/ 0 w 27"/>
                <a:gd name="T11" fmla="*/ 0 h 151"/>
                <a:gd name="T12" fmla="*/ 0 60000 65536"/>
                <a:gd name="T13" fmla="*/ 0 60000 65536"/>
                <a:gd name="T14" fmla="*/ 0 60000 65536"/>
                <a:gd name="T15" fmla="*/ 0 60000 65536"/>
                <a:gd name="T16" fmla="*/ 0 60000 65536"/>
                <a:gd name="T17" fmla="*/ 0 60000 65536"/>
                <a:gd name="T18" fmla="*/ 0 w 27"/>
                <a:gd name="T19" fmla="*/ 0 h 151"/>
                <a:gd name="T20" fmla="*/ 27 w 27"/>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7" h="151">
                  <a:moveTo>
                    <a:pt x="14" y="151"/>
                  </a:moveTo>
                  <a:lnTo>
                    <a:pt x="27" y="151"/>
                  </a:lnTo>
                  <a:lnTo>
                    <a:pt x="27" y="0"/>
                  </a:lnTo>
                  <a:lnTo>
                    <a:pt x="0" y="0"/>
                  </a:lnTo>
                  <a:lnTo>
                    <a:pt x="0" y="151"/>
                  </a:lnTo>
                  <a:lnTo>
                    <a:pt x="14" y="151"/>
                  </a:lnTo>
                  <a:close/>
                </a:path>
              </a:pathLst>
            </a:custGeom>
            <a:solidFill>
              <a:srgbClr val="000000"/>
            </a:solidFill>
            <a:ln w="9525">
              <a:noFill/>
              <a:round/>
              <a:headEnd/>
              <a:tailEnd/>
            </a:ln>
          </p:spPr>
          <p:txBody>
            <a:bodyPr/>
            <a:lstStyle/>
            <a:p>
              <a:endParaRPr lang="en-GB"/>
            </a:p>
          </p:txBody>
        </p:sp>
        <p:sp>
          <p:nvSpPr>
            <p:cNvPr id="5711" name="Freeform 146"/>
            <p:cNvSpPr>
              <a:spLocks/>
            </p:cNvSpPr>
            <p:nvPr/>
          </p:nvSpPr>
          <p:spPr bwMode="auto">
            <a:xfrm>
              <a:off x="565" y="3576"/>
              <a:ext cx="7" cy="7"/>
            </a:xfrm>
            <a:custGeom>
              <a:avLst/>
              <a:gdLst>
                <a:gd name="T0" fmla="*/ 0 w 18"/>
                <a:gd name="T1" fmla="*/ 0 h 18"/>
                <a:gd name="T2" fmla="*/ 0 w 18"/>
                <a:gd name="T3" fmla="*/ 0 h 18"/>
                <a:gd name="T4" fmla="*/ 0 w 18"/>
                <a:gd name="T5" fmla="*/ 0 h 18"/>
                <a:gd name="T6" fmla="*/ 0 w 18"/>
                <a:gd name="T7" fmla="*/ 0 h 18"/>
                <a:gd name="T8" fmla="*/ 0 w 18"/>
                <a:gd name="T9" fmla="*/ 0 h 18"/>
                <a:gd name="T10" fmla="*/ 0 w 18"/>
                <a:gd name="T11" fmla="*/ 0 h 18"/>
                <a:gd name="T12" fmla="*/ 0 w 18"/>
                <a:gd name="T13" fmla="*/ 0 h 18"/>
                <a:gd name="T14" fmla="*/ 0 w 18"/>
                <a:gd name="T15" fmla="*/ 0 h 18"/>
                <a:gd name="T16" fmla="*/ 0 w 18"/>
                <a:gd name="T17" fmla="*/ 0 h 18"/>
                <a:gd name="T18" fmla="*/ 0 w 18"/>
                <a:gd name="T19" fmla="*/ 0 h 18"/>
                <a:gd name="T20" fmla="*/ 0 w 18"/>
                <a:gd name="T21" fmla="*/ 0 h 18"/>
                <a:gd name="T22" fmla="*/ 0 w 18"/>
                <a:gd name="T23" fmla="*/ 0 h 18"/>
                <a:gd name="T24" fmla="*/ 0 w 18"/>
                <a:gd name="T25" fmla="*/ 0 h 18"/>
                <a:gd name="T26" fmla="*/ 0 w 18"/>
                <a:gd name="T27" fmla="*/ 0 h 18"/>
                <a:gd name="T28" fmla="*/ 0 w 18"/>
                <a:gd name="T29" fmla="*/ 0 h 18"/>
                <a:gd name="T30" fmla="*/ 0 w 18"/>
                <a:gd name="T31" fmla="*/ 0 h 18"/>
                <a:gd name="T32" fmla="*/ 0 w 18"/>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
                <a:gd name="T52" fmla="*/ 0 h 18"/>
                <a:gd name="T53" fmla="*/ 18 w 18"/>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 h="18">
                  <a:moveTo>
                    <a:pt x="9" y="18"/>
                  </a:moveTo>
                  <a:lnTo>
                    <a:pt x="12" y="18"/>
                  </a:lnTo>
                  <a:lnTo>
                    <a:pt x="15" y="15"/>
                  </a:lnTo>
                  <a:lnTo>
                    <a:pt x="16" y="14"/>
                  </a:lnTo>
                  <a:lnTo>
                    <a:pt x="18" y="9"/>
                  </a:lnTo>
                  <a:lnTo>
                    <a:pt x="16" y="6"/>
                  </a:lnTo>
                  <a:lnTo>
                    <a:pt x="15" y="3"/>
                  </a:lnTo>
                  <a:lnTo>
                    <a:pt x="12" y="2"/>
                  </a:lnTo>
                  <a:lnTo>
                    <a:pt x="9" y="0"/>
                  </a:lnTo>
                  <a:lnTo>
                    <a:pt x="4" y="2"/>
                  </a:lnTo>
                  <a:lnTo>
                    <a:pt x="3" y="3"/>
                  </a:lnTo>
                  <a:lnTo>
                    <a:pt x="0" y="6"/>
                  </a:lnTo>
                  <a:lnTo>
                    <a:pt x="0" y="9"/>
                  </a:lnTo>
                  <a:lnTo>
                    <a:pt x="0" y="14"/>
                  </a:lnTo>
                  <a:lnTo>
                    <a:pt x="3" y="15"/>
                  </a:lnTo>
                  <a:lnTo>
                    <a:pt x="4" y="18"/>
                  </a:lnTo>
                  <a:lnTo>
                    <a:pt x="9" y="18"/>
                  </a:lnTo>
                  <a:close/>
                </a:path>
              </a:pathLst>
            </a:custGeom>
            <a:solidFill>
              <a:srgbClr val="000000"/>
            </a:solidFill>
            <a:ln w="9525">
              <a:noFill/>
              <a:round/>
              <a:headEnd/>
              <a:tailEnd/>
            </a:ln>
          </p:spPr>
          <p:txBody>
            <a:bodyPr/>
            <a:lstStyle/>
            <a:p>
              <a:endParaRPr lang="en-GB"/>
            </a:p>
          </p:txBody>
        </p:sp>
        <p:sp>
          <p:nvSpPr>
            <p:cNvPr id="5712" name="Freeform 147"/>
            <p:cNvSpPr>
              <a:spLocks/>
            </p:cNvSpPr>
            <p:nvPr/>
          </p:nvSpPr>
          <p:spPr bwMode="auto">
            <a:xfrm>
              <a:off x="551" y="3575"/>
              <a:ext cx="7" cy="8"/>
            </a:xfrm>
            <a:custGeom>
              <a:avLst/>
              <a:gdLst>
                <a:gd name="T0" fmla="*/ 0 w 20"/>
                <a:gd name="T1" fmla="*/ 0 h 19"/>
                <a:gd name="T2" fmla="*/ 0 w 20"/>
                <a:gd name="T3" fmla="*/ 0 h 19"/>
                <a:gd name="T4" fmla="*/ 0 w 20"/>
                <a:gd name="T5" fmla="*/ 0 h 19"/>
                <a:gd name="T6" fmla="*/ 0 w 20"/>
                <a:gd name="T7" fmla="*/ 0 h 19"/>
                <a:gd name="T8" fmla="*/ 0 w 20"/>
                <a:gd name="T9" fmla="*/ 0 h 19"/>
                <a:gd name="T10" fmla="*/ 0 w 20"/>
                <a:gd name="T11" fmla="*/ 0 h 19"/>
                <a:gd name="T12" fmla="*/ 0 w 20"/>
                <a:gd name="T13" fmla="*/ 0 h 19"/>
                <a:gd name="T14" fmla="*/ 0 w 20"/>
                <a:gd name="T15" fmla="*/ 0 h 19"/>
                <a:gd name="T16" fmla="*/ 0 w 20"/>
                <a:gd name="T17" fmla="*/ 0 h 19"/>
                <a:gd name="T18" fmla="*/ 0 w 20"/>
                <a:gd name="T19" fmla="*/ 0 h 19"/>
                <a:gd name="T20" fmla="*/ 0 w 20"/>
                <a:gd name="T21" fmla="*/ 0 h 19"/>
                <a:gd name="T22" fmla="*/ 0 w 20"/>
                <a:gd name="T23" fmla="*/ 0 h 19"/>
                <a:gd name="T24" fmla="*/ 0 w 20"/>
                <a:gd name="T25" fmla="*/ 0 h 19"/>
                <a:gd name="T26" fmla="*/ 0 w 20"/>
                <a:gd name="T27" fmla="*/ 0 h 19"/>
                <a:gd name="T28" fmla="*/ 0 w 20"/>
                <a:gd name="T29" fmla="*/ 0 h 19"/>
                <a:gd name="T30" fmla="*/ 0 w 20"/>
                <a:gd name="T31" fmla="*/ 0 h 19"/>
                <a:gd name="T32" fmla="*/ 0 w 20"/>
                <a:gd name="T33" fmla="*/ 0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
                <a:gd name="T52" fmla="*/ 0 h 19"/>
                <a:gd name="T53" fmla="*/ 20 w 20"/>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 h="19">
                  <a:moveTo>
                    <a:pt x="11" y="19"/>
                  </a:moveTo>
                  <a:lnTo>
                    <a:pt x="14" y="18"/>
                  </a:lnTo>
                  <a:lnTo>
                    <a:pt x="17" y="16"/>
                  </a:lnTo>
                  <a:lnTo>
                    <a:pt x="18" y="13"/>
                  </a:lnTo>
                  <a:lnTo>
                    <a:pt x="20" y="10"/>
                  </a:lnTo>
                  <a:lnTo>
                    <a:pt x="18" y="6"/>
                  </a:lnTo>
                  <a:lnTo>
                    <a:pt x="17" y="3"/>
                  </a:lnTo>
                  <a:lnTo>
                    <a:pt x="14" y="1"/>
                  </a:lnTo>
                  <a:lnTo>
                    <a:pt x="11" y="0"/>
                  </a:lnTo>
                  <a:lnTo>
                    <a:pt x="6" y="1"/>
                  </a:lnTo>
                  <a:lnTo>
                    <a:pt x="3" y="3"/>
                  </a:lnTo>
                  <a:lnTo>
                    <a:pt x="2" y="6"/>
                  </a:lnTo>
                  <a:lnTo>
                    <a:pt x="0" y="10"/>
                  </a:lnTo>
                  <a:lnTo>
                    <a:pt x="2" y="13"/>
                  </a:lnTo>
                  <a:lnTo>
                    <a:pt x="3" y="16"/>
                  </a:lnTo>
                  <a:lnTo>
                    <a:pt x="6" y="18"/>
                  </a:lnTo>
                  <a:lnTo>
                    <a:pt x="11" y="19"/>
                  </a:lnTo>
                  <a:close/>
                </a:path>
              </a:pathLst>
            </a:custGeom>
            <a:solidFill>
              <a:srgbClr val="000000"/>
            </a:solidFill>
            <a:ln w="9525">
              <a:noFill/>
              <a:round/>
              <a:headEnd/>
              <a:tailEnd/>
            </a:ln>
          </p:spPr>
          <p:txBody>
            <a:bodyPr/>
            <a:lstStyle/>
            <a:p>
              <a:endParaRPr lang="en-GB"/>
            </a:p>
          </p:txBody>
        </p:sp>
        <p:sp>
          <p:nvSpPr>
            <p:cNvPr id="5713" name="Freeform 148"/>
            <p:cNvSpPr>
              <a:spLocks/>
            </p:cNvSpPr>
            <p:nvPr/>
          </p:nvSpPr>
          <p:spPr bwMode="auto">
            <a:xfrm>
              <a:off x="534" y="3535"/>
              <a:ext cx="23" cy="26"/>
            </a:xfrm>
            <a:custGeom>
              <a:avLst/>
              <a:gdLst>
                <a:gd name="T0" fmla="*/ 0 w 58"/>
                <a:gd name="T1" fmla="*/ 0 h 67"/>
                <a:gd name="T2" fmla="*/ 0 w 58"/>
                <a:gd name="T3" fmla="*/ 0 h 67"/>
                <a:gd name="T4" fmla="*/ 0 w 58"/>
                <a:gd name="T5" fmla="*/ 0 h 67"/>
                <a:gd name="T6" fmla="*/ 0 w 58"/>
                <a:gd name="T7" fmla="*/ 0 h 67"/>
                <a:gd name="T8" fmla="*/ 0 w 58"/>
                <a:gd name="T9" fmla="*/ 0 h 67"/>
                <a:gd name="T10" fmla="*/ 0 w 58"/>
                <a:gd name="T11" fmla="*/ 0 h 67"/>
                <a:gd name="T12" fmla="*/ 0 w 58"/>
                <a:gd name="T13" fmla="*/ 0 h 67"/>
                <a:gd name="T14" fmla="*/ 0 w 58"/>
                <a:gd name="T15" fmla="*/ 0 h 67"/>
                <a:gd name="T16" fmla="*/ 0 w 58"/>
                <a:gd name="T17" fmla="*/ 0 h 67"/>
                <a:gd name="T18" fmla="*/ 0 w 58"/>
                <a:gd name="T19" fmla="*/ 0 h 67"/>
                <a:gd name="T20" fmla="*/ 0 w 58"/>
                <a:gd name="T21" fmla="*/ 0 h 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8"/>
                <a:gd name="T34" fmla="*/ 0 h 67"/>
                <a:gd name="T35" fmla="*/ 58 w 58"/>
                <a:gd name="T36" fmla="*/ 67 h 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8" h="67">
                  <a:moveTo>
                    <a:pt x="0" y="67"/>
                  </a:moveTo>
                  <a:lnTo>
                    <a:pt x="58" y="67"/>
                  </a:lnTo>
                  <a:lnTo>
                    <a:pt x="58" y="0"/>
                  </a:lnTo>
                  <a:lnTo>
                    <a:pt x="45" y="0"/>
                  </a:lnTo>
                  <a:lnTo>
                    <a:pt x="34" y="5"/>
                  </a:lnTo>
                  <a:lnTo>
                    <a:pt x="24" y="10"/>
                  </a:lnTo>
                  <a:lnTo>
                    <a:pt x="16" y="17"/>
                  </a:lnTo>
                  <a:lnTo>
                    <a:pt x="9" y="28"/>
                  </a:lnTo>
                  <a:lnTo>
                    <a:pt x="4" y="40"/>
                  </a:lnTo>
                  <a:lnTo>
                    <a:pt x="1" y="52"/>
                  </a:lnTo>
                  <a:lnTo>
                    <a:pt x="0" y="67"/>
                  </a:lnTo>
                  <a:close/>
                </a:path>
              </a:pathLst>
            </a:custGeom>
            <a:solidFill>
              <a:srgbClr val="BFBFBF"/>
            </a:solidFill>
            <a:ln w="9525">
              <a:noFill/>
              <a:round/>
              <a:headEnd/>
              <a:tailEnd/>
            </a:ln>
          </p:spPr>
          <p:txBody>
            <a:bodyPr/>
            <a:lstStyle/>
            <a:p>
              <a:endParaRPr lang="en-GB"/>
            </a:p>
          </p:txBody>
        </p:sp>
        <p:sp>
          <p:nvSpPr>
            <p:cNvPr id="5714" name="Freeform 149"/>
            <p:cNvSpPr>
              <a:spLocks/>
            </p:cNvSpPr>
            <p:nvPr/>
          </p:nvSpPr>
          <p:spPr bwMode="auto">
            <a:xfrm>
              <a:off x="567" y="3535"/>
              <a:ext cx="22" cy="26"/>
            </a:xfrm>
            <a:custGeom>
              <a:avLst/>
              <a:gdLst>
                <a:gd name="T0" fmla="*/ 0 w 57"/>
                <a:gd name="T1" fmla="*/ 0 h 67"/>
                <a:gd name="T2" fmla="*/ 0 w 57"/>
                <a:gd name="T3" fmla="*/ 0 h 67"/>
                <a:gd name="T4" fmla="*/ 0 w 57"/>
                <a:gd name="T5" fmla="*/ 0 h 67"/>
                <a:gd name="T6" fmla="*/ 0 w 57"/>
                <a:gd name="T7" fmla="*/ 0 h 67"/>
                <a:gd name="T8" fmla="*/ 0 w 57"/>
                <a:gd name="T9" fmla="*/ 0 h 67"/>
                <a:gd name="T10" fmla="*/ 0 w 57"/>
                <a:gd name="T11" fmla="*/ 0 h 67"/>
                <a:gd name="T12" fmla="*/ 0 w 57"/>
                <a:gd name="T13" fmla="*/ 0 h 67"/>
                <a:gd name="T14" fmla="*/ 0 w 57"/>
                <a:gd name="T15" fmla="*/ 0 h 67"/>
                <a:gd name="T16" fmla="*/ 0 w 57"/>
                <a:gd name="T17" fmla="*/ 0 h 67"/>
                <a:gd name="T18" fmla="*/ 0 w 57"/>
                <a:gd name="T19" fmla="*/ 0 h 67"/>
                <a:gd name="T20" fmla="*/ 0 w 57"/>
                <a:gd name="T21" fmla="*/ 0 h 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67"/>
                <a:gd name="T35" fmla="*/ 57 w 57"/>
                <a:gd name="T36" fmla="*/ 67 h 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67">
                  <a:moveTo>
                    <a:pt x="57" y="67"/>
                  </a:moveTo>
                  <a:lnTo>
                    <a:pt x="0" y="67"/>
                  </a:lnTo>
                  <a:lnTo>
                    <a:pt x="0" y="0"/>
                  </a:lnTo>
                  <a:lnTo>
                    <a:pt x="14" y="0"/>
                  </a:lnTo>
                  <a:lnTo>
                    <a:pt x="24" y="5"/>
                  </a:lnTo>
                  <a:lnTo>
                    <a:pt x="35" y="10"/>
                  </a:lnTo>
                  <a:lnTo>
                    <a:pt x="42" y="17"/>
                  </a:lnTo>
                  <a:lnTo>
                    <a:pt x="48" y="28"/>
                  </a:lnTo>
                  <a:lnTo>
                    <a:pt x="53" y="40"/>
                  </a:lnTo>
                  <a:lnTo>
                    <a:pt x="56" y="52"/>
                  </a:lnTo>
                  <a:lnTo>
                    <a:pt x="57" y="67"/>
                  </a:lnTo>
                  <a:close/>
                </a:path>
              </a:pathLst>
            </a:custGeom>
            <a:solidFill>
              <a:srgbClr val="BFBFBF"/>
            </a:solidFill>
            <a:ln w="9525">
              <a:noFill/>
              <a:round/>
              <a:headEnd/>
              <a:tailEnd/>
            </a:ln>
          </p:spPr>
          <p:txBody>
            <a:bodyPr/>
            <a:lstStyle/>
            <a:p>
              <a:endParaRPr lang="en-GB"/>
            </a:p>
          </p:txBody>
        </p:sp>
        <p:sp>
          <p:nvSpPr>
            <p:cNvPr id="5715" name="Freeform 150"/>
            <p:cNvSpPr>
              <a:spLocks/>
            </p:cNvSpPr>
            <p:nvPr/>
          </p:nvSpPr>
          <p:spPr bwMode="auto">
            <a:xfrm>
              <a:off x="797" y="3578"/>
              <a:ext cx="9" cy="9"/>
            </a:xfrm>
            <a:custGeom>
              <a:avLst/>
              <a:gdLst>
                <a:gd name="T0" fmla="*/ 0 w 25"/>
                <a:gd name="T1" fmla="*/ 0 h 24"/>
                <a:gd name="T2" fmla="*/ 0 w 25"/>
                <a:gd name="T3" fmla="*/ 0 h 24"/>
                <a:gd name="T4" fmla="*/ 0 w 25"/>
                <a:gd name="T5" fmla="*/ 0 h 24"/>
                <a:gd name="T6" fmla="*/ 0 w 25"/>
                <a:gd name="T7" fmla="*/ 0 h 24"/>
                <a:gd name="T8" fmla="*/ 0 w 25"/>
                <a:gd name="T9" fmla="*/ 0 h 24"/>
                <a:gd name="T10" fmla="*/ 0 w 25"/>
                <a:gd name="T11" fmla="*/ 0 h 24"/>
                <a:gd name="T12" fmla="*/ 0 w 25"/>
                <a:gd name="T13" fmla="*/ 0 h 24"/>
                <a:gd name="T14" fmla="*/ 0 w 25"/>
                <a:gd name="T15" fmla="*/ 0 h 24"/>
                <a:gd name="T16" fmla="*/ 0 w 25"/>
                <a:gd name="T17" fmla="*/ 0 h 24"/>
                <a:gd name="T18" fmla="*/ 0 w 25"/>
                <a:gd name="T19" fmla="*/ 0 h 24"/>
                <a:gd name="T20" fmla="*/ 0 w 25"/>
                <a:gd name="T21" fmla="*/ 0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
                <a:gd name="T34" fmla="*/ 0 h 24"/>
                <a:gd name="T35" fmla="*/ 25 w 25"/>
                <a:gd name="T36" fmla="*/ 24 h 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 h="24">
                  <a:moveTo>
                    <a:pt x="9" y="24"/>
                  </a:moveTo>
                  <a:lnTo>
                    <a:pt x="12" y="23"/>
                  </a:lnTo>
                  <a:lnTo>
                    <a:pt x="18" y="19"/>
                  </a:lnTo>
                  <a:lnTo>
                    <a:pt x="22" y="13"/>
                  </a:lnTo>
                  <a:lnTo>
                    <a:pt x="25" y="6"/>
                  </a:lnTo>
                  <a:lnTo>
                    <a:pt x="10" y="0"/>
                  </a:lnTo>
                  <a:lnTo>
                    <a:pt x="7" y="4"/>
                  </a:lnTo>
                  <a:lnTo>
                    <a:pt x="6" y="4"/>
                  </a:lnTo>
                  <a:lnTo>
                    <a:pt x="3" y="7"/>
                  </a:lnTo>
                  <a:lnTo>
                    <a:pt x="0" y="9"/>
                  </a:lnTo>
                  <a:lnTo>
                    <a:pt x="9" y="24"/>
                  </a:lnTo>
                  <a:close/>
                </a:path>
              </a:pathLst>
            </a:custGeom>
            <a:solidFill>
              <a:srgbClr val="000000"/>
            </a:solidFill>
            <a:ln w="9525">
              <a:noFill/>
              <a:round/>
              <a:headEnd/>
              <a:tailEnd/>
            </a:ln>
          </p:spPr>
          <p:txBody>
            <a:bodyPr/>
            <a:lstStyle/>
            <a:p>
              <a:endParaRPr lang="en-GB"/>
            </a:p>
          </p:txBody>
        </p:sp>
        <p:sp>
          <p:nvSpPr>
            <p:cNvPr id="5716" name="Freeform 151"/>
            <p:cNvSpPr>
              <a:spLocks/>
            </p:cNvSpPr>
            <p:nvPr/>
          </p:nvSpPr>
          <p:spPr bwMode="auto">
            <a:xfrm>
              <a:off x="660" y="3607"/>
              <a:ext cx="8" cy="10"/>
            </a:xfrm>
            <a:custGeom>
              <a:avLst/>
              <a:gdLst>
                <a:gd name="T0" fmla="*/ 0 w 21"/>
                <a:gd name="T1" fmla="*/ 0 h 27"/>
                <a:gd name="T2" fmla="*/ 0 w 21"/>
                <a:gd name="T3" fmla="*/ 0 h 27"/>
                <a:gd name="T4" fmla="*/ 0 w 21"/>
                <a:gd name="T5" fmla="*/ 0 h 27"/>
                <a:gd name="T6" fmla="*/ 0 w 21"/>
                <a:gd name="T7" fmla="*/ 0 h 27"/>
                <a:gd name="T8" fmla="*/ 0 w 21"/>
                <a:gd name="T9" fmla="*/ 0 h 27"/>
                <a:gd name="T10" fmla="*/ 0 w 21"/>
                <a:gd name="T11" fmla="*/ 0 h 27"/>
                <a:gd name="T12" fmla="*/ 0 w 21"/>
                <a:gd name="T13" fmla="*/ 0 h 27"/>
                <a:gd name="T14" fmla="*/ 0 w 21"/>
                <a:gd name="T15" fmla="*/ 0 h 27"/>
                <a:gd name="T16" fmla="*/ 0 w 21"/>
                <a:gd name="T17" fmla="*/ 0 h 27"/>
                <a:gd name="T18" fmla="*/ 0 w 21"/>
                <a:gd name="T19" fmla="*/ 0 h 27"/>
                <a:gd name="T20" fmla="*/ 0 w 21"/>
                <a:gd name="T21" fmla="*/ 0 h 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
                <a:gd name="T34" fmla="*/ 0 h 27"/>
                <a:gd name="T35" fmla="*/ 21 w 21"/>
                <a:gd name="T36" fmla="*/ 27 h 2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 h="27">
                  <a:moveTo>
                    <a:pt x="21" y="9"/>
                  </a:moveTo>
                  <a:lnTo>
                    <a:pt x="20" y="9"/>
                  </a:lnTo>
                  <a:lnTo>
                    <a:pt x="21" y="9"/>
                  </a:lnTo>
                  <a:lnTo>
                    <a:pt x="18" y="4"/>
                  </a:lnTo>
                  <a:lnTo>
                    <a:pt x="15" y="0"/>
                  </a:lnTo>
                  <a:lnTo>
                    <a:pt x="0" y="12"/>
                  </a:lnTo>
                  <a:lnTo>
                    <a:pt x="3" y="16"/>
                  </a:lnTo>
                  <a:lnTo>
                    <a:pt x="6" y="18"/>
                  </a:lnTo>
                  <a:lnTo>
                    <a:pt x="11" y="24"/>
                  </a:lnTo>
                  <a:lnTo>
                    <a:pt x="18" y="27"/>
                  </a:lnTo>
                  <a:lnTo>
                    <a:pt x="21" y="9"/>
                  </a:lnTo>
                  <a:close/>
                </a:path>
              </a:pathLst>
            </a:custGeom>
            <a:solidFill>
              <a:srgbClr val="000000"/>
            </a:solidFill>
            <a:ln w="9525">
              <a:noFill/>
              <a:round/>
              <a:headEnd/>
              <a:tailEnd/>
            </a:ln>
          </p:spPr>
          <p:txBody>
            <a:bodyPr/>
            <a:lstStyle/>
            <a:p>
              <a:endParaRPr lang="en-GB"/>
            </a:p>
          </p:txBody>
        </p:sp>
        <p:sp>
          <p:nvSpPr>
            <p:cNvPr id="5717" name="Freeform 152"/>
            <p:cNvSpPr>
              <a:spLocks/>
            </p:cNvSpPr>
            <p:nvPr/>
          </p:nvSpPr>
          <p:spPr bwMode="auto">
            <a:xfrm>
              <a:off x="648" y="3491"/>
              <a:ext cx="195" cy="200"/>
            </a:xfrm>
            <a:custGeom>
              <a:avLst/>
              <a:gdLst>
                <a:gd name="T0" fmla="*/ 0 w 505"/>
                <a:gd name="T1" fmla="*/ 0 h 515"/>
                <a:gd name="T2" fmla="*/ 0 w 505"/>
                <a:gd name="T3" fmla="*/ 0 h 515"/>
                <a:gd name="T4" fmla="*/ 0 w 505"/>
                <a:gd name="T5" fmla="*/ 0 h 515"/>
                <a:gd name="T6" fmla="*/ 0 w 505"/>
                <a:gd name="T7" fmla="*/ 0 h 515"/>
                <a:gd name="T8" fmla="*/ 0 w 505"/>
                <a:gd name="T9" fmla="*/ 0 h 515"/>
                <a:gd name="T10" fmla="*/ 0 w 505"/>
                <a:gd name="T11" fmla="*/ 0 h 515"/>
                <a:gd name="T12" fmla="*/ 0 w 505"/>
                <a:gd name="T13" fmla="*/ 0 h 515"/>
                <a:gd name="T14" fmla="*/ 0 w 505"/>
                <a:gd name="T15" fmla="*/ 0 h 515"/>
                <a:gd name="T16" fmla="*/ 0 w 505"/>
                <a:gd name="T17" fmla="*/ 0 h 515"/>
                <a:gd name="T18" fmla="*/ 0 w 505"/>
                <a:gd name="T19" fmla="*/ 0 h 515"/>
                <a:gd name="T20" fmla="*/ 0 w 505"/>
                <a:gd name="T21" fmla="*/ 0 h 515"/>
                <a:gd name="T22" fmla="*/ 0 w 505"/>
                <a:gd name="T23" fmla="*/ 0 h 515"/>
                <a:gd name="T24" fmla="*/ 1 w 505"/>
                <a:gd name="T25" fmla="*/ 0 h 515"/>
                <a:gd name="T26" fmla="*/ 1 w 505"/>
                <a:gd name="T27" fmla="*/ 0 h 515"/>
                <a:gd name="T28" fmla="*/ 1 w 505"/>
                <a:gd name="T29" fmla="*/ 0 h 515"/>
                <a:gd name="T30" fmla="*/ 1 w 505"/>
                <a:gd name="T31" fmla="*/ 0 h 515"/>
                <a:gd name="T32" fmla="*/ 1 w 505"/>
                <a:gd name="T33" fmla="*/ 0 h 515"/>
                <a:gd name="T34" fmla="*/ 1 w 505"/>
                <a:gd name="T35" fmla="*/ 0 h 515"/>
                <a:gd name="T36" fmla="*/ 1 w 505"/>
                <a:gd name="T37" fmla="*/ 0 h 515"/>
                <a:gd name="T38" fmla="*/ 1 w 505"/>
                <a:gd name="T39" fmla="*/ 0 h 515"/>
                <a:gd name="T40" fmla="*/ 1 w 505"/>
                <a:gd name="T41" fmla="*/ 0 h 515"/>
                <a:gd name="T42" fmla="*/ 1 w 505"/>
                <a:gd name="T43" fmla="*/ 1 h 515"/>
                <a:gd name="T44" fmla="*/ 1 w 505"/>
                <a:gd name="T45" fmla="*/ 1 h 515"/>
                <a:gd name="T46" fmla="*/ 0 w 505"/>
                <a:gd name="T47" fmla="*/ 1 h 515"/>
                <a:gd name="T48" fmla="*/ 0 w 505"/>
                <a:gd name="T49" fmla="*/ 1 h 515"/>
                <a:gd name="T50" fmla="*/ 0 w 505"/>
                <a:gd name="T51" fmla="*/ 1 h 515"/>
                <a:gd name="T52" fmla="*/ 0 w 505"/>
                <a:gd name="T53" fmla="*/ 1 h 515"/>
                <a:gd name="T54" fmla="*/ 0 w 505"/>
                <a:gd name="T55" fmla="*/ 1 h 515"/>
                <a:gd name="T56" fmla="*/ 0 w 505"/>
                <a:gd name="T57" fmla="*/ 1 h 515"/>
                <a:gd name="T58" fmla="*/ 0 w 505"/>
                <a:gd name="T59" fmla="*/ 1 h 515"/>
                <a:gd name="T60" fmla="*/ 0 w 505"/>
                <a:gd name="T61" fmla="*/ 1 h 515"/>
                <a:gd name="T62" fmla="*/ 0 w 505"/>
                <a:gd name="T63" fmla="*/ 1 h 515"/>
                <a:gd name="T64" fmla="*/ 0 w 505"/>
                <a:gd name="T65" fmla="*/ 1 h 515"/>
                <a:gd name="T66" fmla="*/ 0 w 505"/>
                <a:gd name="T67" fmla="*/ 1 h 515"/>
                <a:gd name="T68" fmla="*/ 0 w 505"/>
                <a:gd name="T69" fmla="*/ 1 h 515"/>
                <a:gd name="T70" fmla="*/ 0 w 505"/>
                <a:gd name="T71" fmla="*/ 1 h 515"/>
                <a:gd name="T72" fmla="*/ 0 w 505"/>
                <a:gd name="T73" fmla="*/ 0 h 515"/>
                <a:gd name="T74" fmla="*/ 0 w 505"/>
                <a:gd name="T75" fmla="*/ 0 h 515"/>
                <a:gd name="T76" fmla="*/ 0 w 505"/>
                <a:gd name="T77" fmla="*/ 0 h 515"/>
                <a:gd name="T78" fmla="*/ 0 w 505"/>
                <a:gd name="T79" fmla="*/ 0 h 515"/>
                <a:gd name="T80" fmla="*/ 0 w 505"/>
                <a:gd name="T81" fmla="*/ 0 h 515"/>
                <a:gd name="T82" fmla="*/ 0 w 505"/>
                <a:gd name="T83" fmla="*/ 0 h 515"/>
                <a:gd name="T84" fmla="*/ 0 w 505"/>
                <a:gd name="T85" fmla="*/ 0 h 515"/>
                <a:gd name="T86" fmla="*/ 0 w 505"/>
                <a:gd name="T87" fmla="*/ 0 h 515"/>
                <a:gd name="T88" fmla="*/ 0 w 505"/>
                <a:gd name="T89" fmla="*/ 0 h 515"/>
                <a:gd name="T90" fmla="*/ 0 w 505"/>
                <a:gd name="T91" fmla="*/ 0 h 515"/>
                <a:gd name="T92" fmla="*/ 0 w 505"/>
                <a:gd name="T93" fmla="*/ 0 h 515"/>
                <a:gd name="T94" fmla="*/ 0 w 505"/>
                <a:gd name="T95" fmla="*/ 0 h 515"/>
                <a:gd name="T96" fmla="*/ 0 w 505"/>
                <a:gd name="T97" fmla="*/ 0 h 515"/>
                <a:gd name="T98" fmla="*/ 0 w 505"/>
                <a:gd name="T99" fmla="*/ 0 h 515"/>
                <a:gd name="T100" fmla="*/ 0 w 505"/>
                <a:gd name="T101" fmla="*/ 0 h 515"/>
                <a:gd name="T102" fmla="*/ 0 w 505"/>
                <a:gd name="T103" fmla="*/ 0 h 515"/>
                <a:gd name="T104" fmla="*/ 0 w 505"/>
                <a:gd name="T105" fmla="*/ 0 h 515"/>
                <a:gd name="T106" fmla="*/ 0 w 505"/>
                <a:gd name="T107" fmla="*/ 0 h 515"/>
                <a:gd name="T108" fmla="*/ 0 w 505"/>
                <a:gd name="T109" fmla="*/ 0 h 515"/>
                <a:gd name="T110" fmla="*/ 0 w 505"/>
                <a:gd name="T111" fmla="*/ 0 h 515"/>
                <a:gd name="T112" fmla="*/ 0 w 505"/>
                <a:gd name="T113" fmla="*/ 0 h 515"/>
                <a:gd name="T114" fmla="*/ 0 w 505"/>
                <a:gd name="T115" fmla="*/ 0 h 515"/>
                <a:gd name="T116" fmla="*/ 0 w 505"/>
                <a:gd name="T117" fmla="*/ 0 h 515"/>
                <a:gd name="T118" fmla="*/ 0 w 505"/>
                <a:gd name="T119" fmla="*/ 0 h 515"/>
                <a:gd name="T120" fmla="*/ 0 w 505"/>
                <a:gd name="T121" fmla="*/ 0 h 51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05"/>
                <a:gd name="T184" fmla="*/ 0 h 515"/>
                <a:gd name="T185" fmla="*/ 505 w 505"/>
                <a:gd name="T186" fmla="*/ 515 h 51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05" h="515">
                  <a:moveTo>
                    <a:pt x="228" y="39"/>
                  </a:moveTo>
                  <a:lnTo>
                    <a:pt x="231" y="28"/>
                  </a:lnTo>
                  <a:lnTo>
                    <a:pt x="233" y="18"/>
                  </a:lnTo>
                  <a:lnTo>
                    <a:pt x="234" y="9"/>
                  </a:lnTo>
                  <a:lnTo>
                    <a:pt x="242" y="3"/>
                  </a:lnTo>
                  <a:lnTo>
                    <a:pt x="258" y="0"/>
                  </a:lnTo>
                  <a:lnTo>
                    <a:pt x="269" y="0"/>
                  </a:lnTo>
                  <a:lnTo>
                    <a:pt x="273" y="6"/>
                  </a:lnTo>
                  <a:lnTo>
                    <a:pt x="273" y="16"/>
                  </a:lnTo>
                  <a:lnTo>
                    <a:pt x="275" y="18"/>
                  </a:lnTo>
                  <a:lnTo>
                    <a:pt x="281" y="19"/>
                  </a:lnTo>
                  <a:lnTo>
                    <a:pt x="290" y="18"/>
                  </a:lnTo>
                  <a:lnTo>
                    <a:pt x="296" y="16"/>
                  </a:lnTo>
                  <a:lnTo>
                    <a:pt x="302" y="15"/>
                  </a:lnTo>
                  <a:lnTo>
                    <a:pt x="309" y="13"/>
                  </a:lnTo>
                  <a:lnTo>
                    <a:pt x="320" y="16"/>
                  </a:lnTo>
                  <a:lnTo>
                    <a:pt x="334" y="25"/>
                  </a:lnTo>
                  <a:lnTo>
                    <a:pt x="340" y="37"/>
                  </a:lnTo>
                  <a:lnTo>
                    <a:pt x="338" y="48"/>
                  </a:lnTo>
                  <a:lnTo>
                    <a:pt x="330" y="54"/>
                  </a:lnTo>
                  <a:lnTo>
                    <a:pt x="323" y="57"/>
                  </a:lnTo>
                  <a:lnTo>
                    <a:pt x="320" y="61"/>
                  </a:lnTo>
                  <a:lnTo>
                    <a:pt x="323" y="66"/>
                  </a:lnTo>
                  <a:lnTo>
                    <a:pt x="330" y="66"/>
                  </a:lnTo>
                  <a:lnTo>
                    <a:pt x="337" y="66"/>
                  </a:lnTo>
                  <a:lnTo>
                    <a:pt x="346" y="66"/>
                  </a:lnTo>
                  <a:lnTo>
                    <a:pt x="353" y="67"/>
                  </a:lnTo>
                  <a:lnTo>
                    <a:pt x="362" y="70"/>
                  </a:lnTo>
                  <a:lnTo>
                    <a:pt x="370" y="75"/>
                  </a:lnTo>
                  <a:lnTo>
                    <a:pt x="374" y="79"/>
                  </a:lnTo>
                  <a:lnTo>
                    <a:pt x="377" y="84"/>
                  </a:lnTo>
                  <a:lnTo>
                    <a:pt x="376" y="90"/>
                  </a:lnTo>
                  <a:lnTo>
                    <a:pt x="368" y="100"/>
                  </a:lnTo>
                  <a:lnTo>
                    <a:pt x="361" y="106"/>
                  </a:lnTo>
                  <a:lnTo>
                    <a:pt x="355" y="112"/>
                  </a:lnTo>
                  <a:lnTo>
                    <a:pt x="353" y="120"/>
                  </a:lnTo>
                  <a:lnTo>
                    <a:pt x="353" y="129"/>
                  </a:lnTo>
                  <a:lnTo>
                    <a:pt x="355" y="138"/>
                  </a:lnTo>
                  <a:lnTo>
                    <a:pt x="359" y="143"/>
                  </a:lnTo>
                  <a:lnTo>
                    <a:pt x="368" y="143"/>
                  </a:lnTo>
                  <a:lnTo>
                    <a:pt x="379" y="141"/>
                  </a:lnTo>
                  <a:lnTo>
                    <a:pt x="389" y="141"/>
                  </a:lnTo>
                  <a:lnTo>
                    <a:pt x="400" y="144"/>
                  </a:lnTo>
                  <a:lnTo>
                    <a:pt x="410" y="150"/>
                  </a:lnTo>
                  <a:lnTo>
                    <a:pt x="419" y="161"/>
                  </a:lnTo>
                  <a:lnTo>
                    <a:pt x="425" y="174"/>
                  </a:lnTo>
                  <a:lnTo>
                    <a:pt x="428" y="189"/>
                  </a:lnTo>
                  <a:lnTo>
                    <a:pt x="425" y="200"/>
                  </a:lnTo>
                  <a:lnTo>
                    <a:pt x="418" y="204"/>
                  </a:lnTo>
                  <a:lnTo>
                    <a:pt x="413" y="204"/>
                  </a:lnTo>
                  <a:lnTo>
                    <a:pt x="407" y="206"/>
                  </a:lnTo>
                  <a:lnTo>
                    <a:pt x="403" y="210"/>
                  </a:lnTo>
                  <a:lnTo>
                    <a:pt x="400" y="216"/>
                  </a:lnTo>
                  <a:lnTo>
                    <a:pt x="400" y="222"/>
                  </a:lnTo>
                  <a:lnTo>
                    <a:pt x="401" y="225"/>
                  </a:lnTo>
                  <a:lnTo>
                    <a:pt x="403" y="227"/>
                  </a:lnTo>
                  <a:lnTo>
                    <a:pt x="404" y="227"/>
                  </a:lnTo>
                  <a:lnTo>
                    <a:pt x="406" y="224"/>
                  </a:lnTo>
                  <a:lnTo>
                    <a:pt x="410" y="222"/>
                  </a:lnTo>
                  <a:lnTo>
                    <a:pt x="415" y="218"/>
                  </a:lnTo>
                  <a:lnTo>
                    <a:pt x="421" y="215"/>
                  </a:lnTo>
                  <a:lnTo>
                    <a:pt x="425" y="215"/>
                  </a:lnTo>
                  <a:lnTo>
                    <a:pt x="428" y="215"/>
                  </a:lnTo>
                  <a:lnTo>
                    <a:pt x="430" y="215"/>
                  </a:lnTo>
                  <a:lnTo>
                    <a:pt x="433" y="215"/>
                  </a:lnTo>
                  <a:lnTo>
                    <a:pt x="439" y="216"/>
                  </a:lnTo>
                  <a:lnTo>
                    <a:pt x="449" y="218"/>
                  </a:lnTo>
                  <a:lnTo>
                    <a:pt x="460" y="219"/>
                  </a:lnTo>
                  <a:lnTo>
                    <a:pt x="469" y="222"/>
                  </a:lnTo>
                  <a:lnTo>
                    <a:pt x="475" y="230"/>
                  </a:lnTo>
                  <a:lnTo>
                    <a:pt x="478" y="239"/>
                  </a:lnTo>
                  <a:lnTo>
                    <a:pt x="479" y="248"/>
                  </a:lnTo>
                  <a:lnTo>
                    <a:pt x="479" y="256"/>
                  </a:lnTo>
                  <a:lnTo>
                    <a:pt x="476" y="262"/>
                  </a:lnTo>
                  <a:lnTo>
                    <a:pt x="475" y="266"/>
                  </a:lnTo>
                  <a:lnTo>
                    <a:pt x="478" y="271"/>
                  </a:lnTo>
                  <a:lnTo>
                    <a:pt x="482" y="277"/>
                  </a:lnTo>
                  <a:lnTo>
                    <a:pt x="488" y="281"/>
                  </a:lnTo>
                  <a:lnTo>
                    <a:pt x="494" y="287"/>
                  </a:lnTo>
                  <a:lnTo>
                    <a:pt x="494" y="292"/>
                  </a:lnTo>
                  <a:lnTo>
                    <a:pt x="493" y="298"/>
                  </a:lnTo>
                  <a:lnTo>
                    <a:pt x="488" y="304"/>
                  </a:lnTo>
                  <a:lnTo>
                    <a:pt x="485" y="308"/>
                  </a:lnTo>
                  <a:lnTo>
                    <a:pt x="484" y="313"/>
                  </a:lnTo>
                  <a:lnTo>
                    <a:pt x="484" y="317"/>
                  </a:lnTo>
                  <a:lnTo>
                    <a:pt x="488" y="322"/>
                  </a:lnTo>
                  <a:lnTo>
                    <a:pt x="493" y="326"/>
                  </a:lnTo>
                  <a:lnTo>
                    <a:pt x="496" y="331"/>
                  </a:lnTo>
                  <a:lnTo>
                    <a:pt x="497" y="335"/>
                  </a:lnTo>
                  <a:lnTo>
                    <a:pt x="502" y="344"/>
                  </a:lnTo>
                  <a:lnTo>
                    <a:pt x="505" y="352"/>
                  </a:lnTo>
                  <a:lnTo>
                    <a:pt x="505" y="358"/>
                  </a:lnTo>
                  <a:lnTo>
                    <a:pt x="503" y="362"/>
                  </a:lnTo>
                  <a:lnTo>
                    <a:pt x="502" y="368"/>
                  </a:lnTo>
                  <a:lnTo>
                    <a:pt x="499" y="375"/>
                  </a:lnTo>
                  <a:lnTo>
                    <a:pt x="494" y="379"/>
                  </a:lnTo>
                  <a:lnTo>
                    <a:pt x="493" y="382"/>
                  </a:lnTo>
                  <a:lnTo>
                    <a:pt x="494" y="387"/>
                  </a:lnTo>
                  <a:lnTo>
                    <a:pt x="496" y="393"/>
                  </a:lnTo>
                  <a:lnTo>
                    <a:pt x="496" y="402"/>
                  </a:lnTo>
                  <a:lnTo>
                    <a:pt x="494" y="411"/>
                  </a:lnTo>
                  <a:lnTo>
                    <a:pt x="494" y="421"/>
                  </a:lnTo>
                  <a:lnTo>
                    <a:pt x="494" y="432"/>
                  </a:lnTo>
                  <a:lnTo>
                    <a:pt x="493" y="445"/>
                  </a:lnTo>
                  <a:lnTo>
                    <a:pt x="488" y="456"/>
                  </a:lnTo>
                  <a:lnTo>
                    <a:pt x="481" y="460"/>
                  </a:lnTo>
                  <a:lnTo>
                    <a:pt x="472" y="463"/>
                  </a:lnTo>
                  <a:lnTo>
                    <a:pt x="464" y="469"/>
                  </a:lnTo>
                  <a:lnTo>
                    <a:pt x="457" y="472"/>
                  </a:lnTo>
                  <a:lnTo>
                    <a:pt x="449" y="471"/>
                  </a:lnTo>
                  <a:lnTo>
                    <a:pt x="443" y="465"/>
                  </a:lnTo>
                  <a:lnTo>
                    <a:pt x="440" y="462"/>
                  </a:lnTo>
                  <a:lnTo>
                    <a:pt x="437" y="465"/>
                  </a:lnTo>
                  <a:lnTo>
                    <a:pt x="434" y="475"/>
                  </a:lnTo>
                  <a:lnTo>
                    <a:pt x="428" y="486"/>
                  </a:lnTo>
                  <a:lnTo>
                    <a:pt x="418" y="492"/>
                  </a:lnTo>
                  <a:lnTo>
                    <a:pt x="406" y="493"/>
                  </a:lnTo>
                  <a:lnTo>
                    <a:pt x="397" y="490"/>
                  </a:lnTo>
                  <a:lnTo>
                    <a:pt x="389" y="486"/>
                  </a:lnTo>
                  <a:lnTo>
                    <a:pt x="383" y="483"/>
                  </a:lnTo>
                  <a:lnTo>
                    <a:pt x="376" y="483"/>
                  </a:lnTo>
                  <a:lnTo>
                    <a:pt x="368" y="486"/>
                  </a:lnTo>
                  <a:lnTo>
                    <a:pt x="362" y="487"/>
                  </a:lnTo>
                  <a:lnTo>
                    <a:pt x="358" y="484"/>
                  </a:lnTo>
                  <a:lnTo>
                    <a:pt x="353" y="481"/>
                  </a:lnTo>
                  <a:lnTo>
                    <a:pt x="347" y="478"/>
                  </a:lnTo>
                  <a:lnTo>
                    <a:pt x="341" y="480"/>
                  </a:lnTo>
                  <a:lnTo>
                    <a:pt x="338" y="486"/>
                  </a:lnTo>
                  <a:lnTo>
                    <a:pt x="334" y="492"/>
                  </a:lnTo>
                  <a:lnTo>
                    <a:pt x="327" y="495"/>
                  </a:lnTo>
                  <a:lnTo>
                    <a:pt x="320" y="493"/>
                  </a:lnTo>
                  <a:lnTo>
                    <a:pt x="314" y="489"/>
                  </a:lnTo>
                  <a:lnTo>
                    <a:pt x="306" y="483"/>
                  </a:lnTo>
                  <a:lnTo>
                    <a:pt x="300" y="480"/>
                  </a:lnTo>
                  <a:lnTo>
                    <a:pt x="294" y="480"/>
                  </a:lnTo>
                  <a:lnTo>
                    <a:pt x="287" y="480"/>
                  </a:lnTo>
                  <a:lnTo>
                    <a:pt x="279" y="483"/>
                  </a:lnTo>
                  <a:lnTo>
                    <a:pt x="276" y="487"/>
                  </a:lnTo>
                  <a:lnTo>
                    <a:pt x="272" y="495"/>
                  </a:lnTo>
                  <a:lnTo>
                    <a:pt x="264" y="503"/>
                  </a:lnTo>
                  <a:lnTo>
                    <a:pt x="254" y="510"/>
                  </a:lnTo>
                  <a:lnTo>
                    <a:pt x="246" y="510"/>
                  </a:lnTo>
                  <a:lnTo>
                    <a:pt x="239" y="507"/>
                  </a:lnTo>
                  <a:lnTo>
                    <a:pt x="230" y="507"/>
                  </a:lnTo>
                  <a:lnTo>
                    <a:pt x="222" y="509"/>
                  </a:lnTo>
                  <a:lnTo>
                    <a:pt x="216" y="513"/>
                  </a:lnTo>
                  <a:lnTo>
                    <a:pt x="213" y="515"/>
                  </a:lnTo>
                  <a:lnTo>
                    <a:pt x="207" y="515"/>
                  </a:lnTo>
                  <a:lnTo>
                    <a:pt x="203" y="512"/>
                  </a:lnTo>
                  <a:lnTo>
                    <a:pt x="195" y="509"/>
                  </a:lnTo>
                  <a:lnTo>
                    <a:pt x="188" y="504"/>
                  </a:lnTo>
                  <a:lnTo>
                    <a:pt x="182" y="499"/>
                  </a:lnTo>
                  <a:lnTo>
                    <a:pt x="174" y="495"/>
                  </a:lnTo>
                  <a:lnTo>
                    <a:pt x="167" y="492"/>
                  </a:lnTo>
                  <a:lnTo>
                    <a:pt x="161" y="490"/>
                  </a:lnTo>
                  <a:lnTo>
                    <a:pt x="153" y="489"/>
                  </a:lnTo>
                  <a:lnTo>
                    <a:pt x="145" y="487"/>
                  </a:lnTo>
                  <a:lnTo>
                    <a:pt x="138" y="487"/>
                  </a:lnTo>
                  <a:lnTo>
                    <a:pt x="130" y="486"/>
                  </a:lnTo>
                  <a:lnTo>
                    <a:pt x="123" y="486"/>
                  </a:lnTo>
                  <a:lnTo>
                    <a:pt x="117" y="487"/>
                  </a:lnTo>
                  <a:lnTo>
                    <a:pt x="109" y="487"/>
                  </a:lnTo>
                  <a:lnTo>
                    <a:pt x="102" y="487"/>
                  </a:lnTo>
                  <a:lnTo>
                    <a:pt x="94" y="486"/>
                  </a:lnTo>
                  <a:lnTo>
                    <a:pt x="85" y="483"/>
                  </a:lnTo>
                  <a:lnTo>
                    <a:pt x="76" y="478"/>
                  </a:lnTo>
                  <a:lnTo>
                    <a:pt x="67" y="474"/>
                  </a:lnTo>
                  <a:lnTo>
                    <a:pt x="60" y="469"/>
                  </a:lnTo>
                  <a:lnTo>
                    <a:pt x="52" y="465"/>
                  </a:lnTo>
                  <a:lnTo>
                    <a:pt x="48" y="460"/>
                  </a:lnTo>
                  <a:lnTo>
                    <a:pt x="42" y="454"/>
                  </a:lnTo>
                  <a:lnTo>
                    <a:pt x="37" y="450"/>
                  </a:lnTo>
                  <a:lnTo>
                    <a:pt x="34" y="447"/>
                  </a:lnTo>
                  <a:lnTo>
                    <a:pt x="28" y="441"/>
                  </a:lnTo>
                  <a:lnTo>
                    <a:pt x="22" y="435"/>
                  </a:lnTo>
                  <a:lnTo>
                    <a:pt x="18" y="429"/>
                  </a:lnTo>
                  <a:lnTo>
                    <a:pt x="15" y="423"/>
                  </a:lnTo>
                  <a:lnTo>
                    <a:pt x="15" y="417"/>
                  </a:lnTo>
                  <a:lnTo>
                    <a:pt x="13" y="411"/>
                  </a:lnTo>
                  <a:lnTo>
                    <a:pt x="12" y="408"/>
                  </a:lnTo>
                  <a:lnTo>
                    <a:pt x="10" y="405"/>
                  </a:lnTo>
                  <a:lnTo>
                    <a:pt x="9" y="400"/>
                  </a:lnTo>
                  <a:lnTo>
                    <a:pt x="12" y="396"/>
                  </a:lnTo>
                  <a:lnTo>
                    <a:pt x="16" y="394"/>
                  </a:lnTo>
                  <a:lnTo>
                    <a:pt x="22" y="393"/>
                  </a:lnTo>
                  <a:lnTo>
                    <a:pt x="27" y="394"/>
                  </a:lnTo>
                  <a:lnTo>
                    <a:pt x="30" y="394"/>
                  </a:lnTo>
                  <a:lnTo>
                    <a:pt x="33" y="391"/>
                  </a:lnTo>
                  <a:lnTo>
                    <a:pt x="31" y="387"/>
                  </a:lnTo>
                  <a:lnTo>
                    <a:pt x="24" y="384"/>
                  </a:lnTo>
                  <a:lnTo>
                    <a:pt x="15" y="382"/>
                  </a:lnTo>
                  <a:lnTo>
                    <a:pt x="9" y="379"/>
                  </a:lnTo>
                  <a:lnTo>
                    <a:pt x="6" y="376"/>
                  </a:lnTo>
                  <a:lnTo>
                    <a:pt x="6" y="373"/>
                  </a:lnTo>
                  <a:lnTo>
                    <a:pt x="6" y="370"/>
                  </a:lnTo>
                  <a:lnTo>
                    <a:pt x="4" y="364"/>
                  </a:lnTo>
                  <a:lnTo>
                    <a:pt x="3" y="358"/>
                  </a:lnTo>
                  <a:lnTo>
                    <a:pt x="1" y="353"/>
                  </a:lnTo>
                  <a:lnTo>
                    <a:pt x="0" y="350"/>
                  </a:lnTo>
                  <a:lnTo>
                    <a:pt x="1" y="346"/>
                  </a:lnTo>
                  <a:lnTo>
                    <a:pt x="3" y="341"/>
                  </a:lnTo>
                  <a:lnTo>
                    <a:pt x="6" y="337"/>
                  </a:lnTo>
                  <a:lnTo>
                    <a:pt x="7" y="332"/>
                  </a:lnTo>
                  <a:lnTo>
                    <a:pt x="9" y="326"/>
                  </a:lnTo>
                  <a:lnTo>
                    <a:pt x="10" y="320"/>
                  </a:lnTo>
                  <a:lnTo>
                    <a:pt x="12" y="316"/>
                  </a:lnTo>
                  <a:lnTo>
                    <a:pt x="15" y="311"/>
                  </a:lnTo>
                  <a:lnTo>
                    <a:pt x="19" y="308"/>
                  </a:lnTo>
                  <a:lnTo>
                    <a:pt x="25" y="307"/>
                  </a:lnTo>
                  <a:lnTo>
                    <a:pt x="30" y="307"/>
                  </a:lnTo>
                  <a:lnTo>
                    <a:pt x="34" y="307"/>
                  </a:lnTo>
                  <a:lnTo>
                    <a:pt x="37" y="305"/>
                  </a:lnTo>
                  <a:lnTo>
                    <a:pt x="39" y="304"/>
                  </a:lnTo>
                  <a:lnTo>
                    <a:pt x="37" y="299"/>
                  </a:lnTo>
                  <a:lnTo>
                    <a:pt x="33" y="295"/>
                  </a:lnTo>
                  <a:lnTo>
                    <a:pt x="31" y="293"/>
                  </a:lnTo>
                  <a:lnTo>
                    <a:pt x="28" y="292"/>
                  </a:lnTo>
                  <a:lnTo>
                    <a:pt x="24" y="292"/>
                  </a:lnTo>
                  <a:lnTo>
                    <a:pt x="18" y="292"/>
                  </a:lnTo>
                  <a:lnTo>
                    <a:pt x="12" y="289"/>
                  </a:lnTo>
                  <a:lnTo>
                    <a:pt x="7" y="286"/>
                  </a:lnTo>
                  <a:lnTo>
                    <a:pt x="3" y="281"/>
                  </a:lnTo>
                  <a:lnTo>
                    <a:pt x="1" y="274"/>
                  </a:lnTo>
                  <a:lnTo>
                    <a:pt x="0" y="265"/>
                  </a:lnTo>
                  <a:lnTo>
                    <a:pt x="3" y="254"/>
                  </a:lnTo>
                  <a:lnTo>
                    <a:pt x="10" y="245"/>
                  </a:lnTo>
                  <a:lnTo>
                    <a:pt x="21" y="236"/>
                  </a:lnTo>
                  <a:lnTo>
                    <a:pt x="33" y="230"/>
                  </a:lnTo>
                  <a:lnTo>
                    <a:pt x="42" y="227"/>
                  </a:lnTo>
                  <a:lnTo>
                    <a:pt x="51" y="227"/>
                  </a:lnTo>
                  <a:lnTo>
                    <a:pt x="57" y="227"/>
                  </a:lnTo>
                  <a:lnTo>
                    <a:pt x="60" y="225"/>
                  </a:lnTo>
                  <a:lnTo>
                    <a:pt x="64" y="221"/>
                  </a:lnTo>
                  <a:lnTo>
                    <a:pt x="72" y="215"/>
                  </a:lnTo>
                  <a:lnTo>
                    <a:pt x="81" y="210"/>
                  </a:lnTo>
                  <a:lnTo>
                    <a:pt x="87" y="207"/>
                  </a:lnTo>
                  <a:lnTo>
                    <a:pt x="93" y="206"/>
                  </a:lnTo>
                  <a:lnTo>
                    <a:pt x="97" y="207"/>
                  </a:lnTo>
                  <a:lnTo>
                    <a:pt x="102" y="209"/>
                  </a:lnTo>
                  <a:lnTo>
                    <a:pt x="105" y="207"/>
                  </a:lnTo>
                  <a:lnTo>
                    <a:pt x="105" y="204"/>
                  </a:lnTo>
                  <a:lnTo>
                    <a:pt x="103" y="200"/>
                  </a:lnTo>
                  <a:lnTo>
                    <a:pt x="100" y="192"/>
                  </a:lnTo>
                  <a:lnTo>
                    <a:pt x="97" y="180"/>
                  </a:lnTo>
                  <a:lnTo>
                    <a:pt x="97" y="171"/>
                  </a:lnTo>
                  <a:lnTo>
                    <a:pt x="100" y="165"/>
                  </a:lnTo>
                  <a:lnTo>
                    <a:pt x="105" y="162"/>
                  </a:lnTo>
                  <a:lnTo>
                    <a:pt x="108" y="162"/>
                  </a:lnTo>
                  <a:lnTo>
                    <a:pt x="111" y="162"/>
                  </a:lnTo>
                  <a:lnTo>
                    <a:pt x="114" y="164"/>
                  </a:lnTo>
                  <a:lnTo>
                    <a:pt x="115" y="164"/>
                  </a:lnTo>
                  <a:lnTo>
                    <a:pt x="112" y="161"/>
                  </a:lnTo>
                  <a:lnTo>
                    <a:pt x="108" y="158"/>
                  </a:lnTo>
                  <a:lnTo>
                    <a:pt x="102" y="155"/>
                  </a:lnTo>
                  <a:lnTo>
                    <a:pt x="97" y="150"/>
                  </a:lnTo>
                  <a:lnTo>
                    <a:pt x="96" y="144"/>
                  </a:lnTo>
                  <a:lnTo>
                    <a:pt x="96" y="138"/>
                  </a:lnTo>
                  <a:lnTo>
                    <a:pt x="102" y="135"/>
                  </a:lnTo>
                  <a:lnTo>
                    <a:pt x="108" y="134"/>
                  </a:lnTo>
                  <a:lnTo>
                    <a:pt x="111" y="132"/>
                  </a:lnTo>
                  <a:lnTo>
                    <a:pt x="112" y="128"/>
                  </a:lnTo>
                  <a:lnTo>
                    <a:pt x="114" y="123"/>
                  </a:lnTo>
                  <a:lnTo>
                    <a:pt x="115" y="119"/>
                  </a:lnTo>
                  <a:lnTo>
                    <a:pt x="120" y="115"/>
                  </a:lnTo>
                  <a:lnTo>
                    <a:pt x="123" y="115"/>
                  </a:lnTo>
                  <a:lnTo>
                    <a:pt x="129" y="119"/>
                  </a:lnTo>
                  <a:lnTo>
                    <a:pt x="135" y="122"/>
                  </a:lnTo>
                  <a:lnTo>
                    <a:pt x="141" y="125"/>
                  </a:lnTo>
                  <a:lnTo>
                    <a:pt x="144" y="126"/>
                  </a:lnTo>
                  <a:lnTo>
                    <a:pt x="147" y="123"/>
                  </a:lnTo>
                  <a:lnTo>
                    <a:pt x="148" y="115"/>
                  </a:lnTo>
                  <a:lnTo>
                    <a:pt x="150" y="111"/>
                  </a:lnTo>
                  <a:lnTo>
                    <a:pt x="152" y="108"/>
                  </a:lnTo>
                  <a:lnTo>
                    <a:pt x="156" y="108"/>
                  </a:lnTo>
                  <a:lnTo>
                    <a:pt x="162" y="108"/>
                  </a:lnTo>
                  <a:lnTo>
                    <a:pt x="167" y="105"/>
                  </a:lnTo>
                  <a:lnTo>
                    <a:pt x="165" y="99"/>
                  </a:lnTo>
                  <a:lnTo>
                    <a:pt x="156" y="94"/>
                  </a:lnTo>
                  <a:lnTo>
                    <a:pt x="145" y="88"/>
                  </a:lnTo>
                  <a:lnTo>
                    <a:pt x="142" y="79"/>
                  </a:lnTo>
                  <a:lnTo>
                    <a:pt x="145" y="70"/>
                  </a:lnTo>
                  <a:lnTo>
                    <a:pt x="150" y="64"/>
                  </a:lnTo>
                  <a:lnTo>
                    <a:pt x="155" y="60"/>
                  </a:lnTo>
                  <a:lnTo>
                    <a:pt x="161" y="57"/>
                  </a:lnTo>
                  <a:lnTo>
                    <a:pt x="165" y="55"/>
                  </a:lnTo>
                  <a:lnTo>
                    <a:pt x="171" y="57"/>
                  </a:lnTo>
                  <a:lnTo>
                    <a:pt x="176" y="60"/>
                  </a:lnTo>
                  <a:lnTo>
                    <a:pt x="179" y="60"/>
                  </a:lnTo>
                  <a:lnTo>
                    <a:pt x="180" y="58"/>
                  </a:lnTo>
                  <a:lnTo>
                    <a:pt x="185" y="54"/>
                  </a:lnTo>
                  <a:lnTo>
                    <a:pt x="189" y="48"/>
                  </a:lnTo>
                  <a:lnTo>
                    <a:pt x="192" y="42"/>
                  </a:lnTo>
                  <a:lnTo>
                    <a:pt x="197" y="37"/>
                  </a:lnTo>
                  <a:lnTo>
                    <a:pt x="203" y="39"/>
                  </a:lnTo>
                  <a:lnTo>
                    <a:pt x="210" y="42"/>
                  </a:lnTo>
                  <a:lnTo>
                    <a:pt x="219" y="43"/>
                  </a:lnTo>
                  <a:lnTo>
                    <a:pt x="225" y="43"/>
                  </a:lnTo>
                  <a:lnTo>
                    <a:pt x="230" y="42"/>
                  </a:lnTo>
                  <a:lnTo>
                    <a:pt x="231" y="40"/>
                  </a:lnTo>
                  <a:lnTo>
                    <a:pt x="231" y="39"/>
                  </a:lnTo>
                  <a:lnTo>
                    <a:pt x="230" y="39"/>
                  </a:lnTo>
                  <a:lnTo>
                    <a:pt x="228" y="39"/>
                  </a:lnTo>
                  <a:close/>
                </a:path>
              </a:pathLst>
            </a:custGeom>
            <a:solidFill>
              <a:srgbClr val="00B200"/>
            </a:solidFill>
            <a:ln w="9525">
              <a:noFill/>
              <a:round/>
              <a:headEnd/>
              <a:tailEnd/>
            </a:ln>
          </p:spPr>
          <p:txBody>
            <a:bodyPr/>
            <a:lstStyle/>
            <a:p>
              <a:endParaRPr lang="en-GB"/>
            </a:p>
          </p:txBody>
        </p:sp>
        <p:sp>
          <p:nvSpPr>
            <p:cNvPr id="5718" name="Freeform 153"/>
            <p:cNvSpPr>
              <a:spLocks/>
            </p:cNvSpPr>
            <p:nvPr/>
          </p:nvSpPr>
          <p:spPr bwMode="auto">
            <a:xfrm>
              <a:off x="214" y="3585"/>
              <a:ext cx="282" cy="95"/>
            </a:xfrm>
            <a:custGeom>
              <a:avLst/>
              <a:gdLst>
                <a:gd name="T0" fmla="*/ 0 w 730"/>
                <a:gd name="T1" fmla="*/ 0 h 245"/>
                <a:gd name="T2" fmla="*/ 0 w 730"/>
                <a:gd name="T3" fmla="*/ 0 h 245"/>
                <a:gd name="T4" fmla="*/ 0 w 730"/>
                <a:gd name="T5" fmla="*/ 0 h 245"/>
                <a:gd name="T6" fmla="*/ 0 w 730"/>
                <a:gd name="T7" fmla="*/ 0 h 245"/>
                <a:gd name="T8" fmla="*/ 0 w 730"/>
                <a:gd name="T9" fmla="*/ 0 h 245"/>
                <a:gd name="T10" fmla="*/ 0 w 730"/>
                <a:gd name="T11" fmla="*/ 0 h 245"/>
                <a:gd name="T12" fmla="*/ 0 w 730"/>
                <a:gd name="T13" fmla="*/ 0 h 245"/>
                <a:gd name="T14" fmla="*/ 0 w 730"/>
                <a:gd name="T15" fmla="*/ 0 h 245"/>
                <a:gd name="T16" fmla="*/ 0 w 730"/>
                <a:gd name="T17" fmla="*/ 0 h 245"/>
                <a:gd name="T18" fmla="*/ 0 w 730"/>
                <a:gd name="T19" fmla="*/ 0 h 245"/>
                <a:gd name="T20" fmla="*/ 0 w 730"/>
                <a:gd name="T21" fmla="*/ 0 h 245"/>
                <a:gd name="T22" fmla="*/ 0 w 730"/>
                <a:gd name="T23" fmla="*/ 0 h 245"/>
                <a:gd name="T24" fmla="*/ 0 w 730"/>
                <a:gd name="T25" fmla="*/ 0 h 245"/>
                <a:gd name="T26" fmla="*/ 0 w 730"/>
                <a:gd name="T27" fmla="*/ 0 h 245"/>
                <a:gd name="T28" fmla="*/ 0 w 730"/>
                <a:gd name="T29" fmla="*/ 0 h 245"/>
                <a:gd name="T30" fmla="*/ 0 w 730"/>
                <a:gd name="T31" fmla="*/ 0 h 245"/>
                <a:gd name="T32" fmla="*/ 0 w 730"/>
                <a:gd name="T33" fmla="*/ 0 h 245"/>
                <a:gd name="T34" fmla="*/ 0 w 730"/>
                <a:gd name="T35" fmla="*/ 0 h 245"/>
                <a:gd name="T36" fmla="*/ 0 w 730"/>
                <a:gd name="T37" fmla="*/ 0 h 245"/>
                <a:gd name="T38" fmla="*/ 0 w 730"/>
                <a:gd name="T39" fmla="*/ 0 h 245"/>
                <a:gd name="T40" fmla="*/ 1 w 730"/>
                <a:gd name="T41" fmla="*/ 0 h 245"/>
                <a:gd name="T42" fmla="*/ 1 w 730"/>
                <a:gd name="T43" fmla="*/ 0 h 245"/>
                <a:gd name="T44" fmla="*/ 1 w 730"/>
                <a:gd name="T45" fmla="*/ 0 h 245"/>
                <a:gd name="T46" fmla="*/ 1 w 730"/>
                <a:gd name="T47" fmla="*/ 0 h 245"/>
                <a:gd name="T48" fmla="*/ 1 w 730"/>
                <a:gd name="T49" fmla="*/ 0 h 245"/>
                <a:gd name="T50" fmla="*/ 1 w 730"/>
                <a:gd name="T51" fmla="*/ 0 h 245"/>
                <a:gd name="T52" fmla="*/ 1 w 730"/>
                <a:gd name="T53" fmla="*/ 0 h 245"/>
                <a:gd name="T54" fmla="*/ 1 w 730"/>
                <a:gd name="T55" fmla="*/ 0 h 245"/>
                <a:gd name="T56" fmla="*/ 1 w 730"/>
                <a:gd name="T57" fmla="*/ 0 h 245"/>
                <a:gd name="T58" fmla="*/ 1 w 730"/>
                <a:gd name="T59" fmla="*/ 0 h 245"/>
                <a:gd name="T60" fmla="*/ 1 w 730"/>
                <a:gd name="T61" fmla="*/ 0 h 245"/>
                <a:gd name="T62" fmla="*/ 1 w 730"/>
                <a:gd name="T63" fmla="*/ 0 h 245"/>
                <a:gd name="T64" fmla="*/ 1 w 730"/>
                <a:gd name="T65" fmla="*/ 0 h 245"/>
                <a:gd name="T66" fmla="*/ 1 w 730"/>
                <a:gd name="T67" fmla="*/ 0 h 245"/>
                <a:gd name="T68" fmla="*/ 1 w 730"/>
                <a:gd name="T69" fmla="*/ 0 h 245"/>
                <a:gd name="T70" fmla="*/ 1 w 730"/>
                <a:gd name="T71" fmla="*/ 0 h 245"/>
                <a:gd name="T72" fmla="*/ 1 w 730"/>
                <a:gd name="T73" fmla="*/ 0 h 245"/>
                <a:gd name="T74" fmla="*/ 1 w 730"/>
                <a:gd name="T75" fmla="*/ 0 h 245"/>
                <a:gd name="T76" fmla="*/ 1 w 730"/>
                <a:gd name="T77" fmla="*/ 0 h 245"/>
                <a:gd name="T78" fmla="*/ 1 w 730"/>
                <a:gd name="T79" fmla="*/ 0 h 245"/>
                <a:gd name="T80" fmla="*/ 1 w 730"/>
                <a:gd name="T81" fmla="*/ 0 h 245"/>
                <a:gd name="T82" fmla="*/ 1 w 730"/>
                <a:gd name="T83" fmla="*/ 0 h 245"/>
                <a:gd name="T84" fmla="*/ 1 w 730"/>
                <a:gd name="T85" fmla="*/ 0 h 245"/>
                <a:gd name="T86" fmla="*/ 1 w 730"/>
                <a:gd name="T87" fmla="*/ 0 h 245"/>
                <a:gd name="T88" fmla="*/ 1 w 730"/>
                <a:gd name="T89" fmla="*/ 0 h 245"/>
                <a:gd name="T90" fmla="*/ 0 w 730"/>
                <a:gd name="T91" fmla="*/ 0 h 245"/>
                <a:gd name="T92" fmla="*/ 0 w 730"/>
                <a:gd name="T93" fmla="*/ 0 h 245"/>
                <a:gd name="T94" fmla="*/ 0 w 730"/>
                <a:gd name="T95" fmla="*/ 0 h 245"/>
                <a:gd name="T96" fmla="*/ 0 w 730"/>
                <a:gd name="T97" fmla="*/ 0 h 245"/>
                <a:gd name="T98" fmla="*/ 0 w 730"/>
                <a:gd name="T99" fmla="*/ 0 h 245"/>
                <a:gd name="T100" fmla="*/ 0 w 730"/>
                <a:gd name="T101" fmla="*/ 0 h 245"/>
                <a:gd name="T102" fmla="*/ 0 w 730"/>
                <a:gd name="T103" fmla="*/ 0 h 245"/>
                <a:gd name="T104" fmla="*/ 0 w 730"/>
                <a:gd name="T105" fmla="*/ 0 h 245"/>
                <a:gd name="T106" fmla="*/ 0 w 730"/>
                <a:gd name="T107" fmla="*/ 0 h 245"/>
                <a:gd name="T108" fmla="*/ 0 w 730"/>
                <a:gd name="T109" fmla="*/ 0 h 245"/>
                <a:gd name="T110" fmla="*/ 0 w 730"/>
                <a:gd name="T111" fmla="*/ 0 h 245"/>
                <a:gd name="T112" fmla="*/ 0 w 730"/>
                <a:gd name="T113" fmla="*/ 0 h 24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30"/>
                <a:gd name="T172" fmla="*/ 0 h 245"/>
                <a:gd name="T173" fmla="*/ 730 w 730"/>
                <a:gd name="T174" fmla="*/ 245 h 24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30" h="245">
                  <a:moveTo>
                    <a:pt x="78" y="229"/>
                  </a:moveTo>
                  <a:lnTo>
                    <a:pt x="71" y="229"/>
                  </a:lnTo>
                  <a:lnTo>
                    <a:pt x="66" y="226"/>
                  </a:lnTo>
                  <a:lnTo>
                    <a:pt x="65" y="221"/>
                  </a:lnTo>
                  <a:lnTo>
                    <a:pt x="63" y="215"/>
                  </a:lnTo>
                  <a:lnTo>
                    <a:pt x="62" y="211"/>
                  </a:lnTo>
                  <a:lnTo>
                    <a:pt x="57" y="212"/>
                  </a:lnTo>
                  <a:lnTo>
                    <a:pt x="51" y="214"/>
                  </a:lnTo>
                  <a:lnTo>
                    <a:pt x="45" y="214"/>
                  </a:lnTo>
                  <a:lnTo>
                    <a:pt x="42" y="212"/>
                  </a:lnTo>
                  <a:lnTo>
                    <a:pt x="39" y="212"/>
                  </a:lnTo>
                  <a:lnTo>
                    <a:pt x="38" y="211"/>
                  </a:lnTo>
                  <a:lnTo>
                    <a:pt x="36" y="206"/>
                  </a:lnTo>
                  <a:lnTo>
                    <a:pt x="33" y="203"/>
                  </a:lnTo>
                  <a:lnTo>
                    <a:pt x="30" y="203"/>
                  </a:lnTo>
                  <a:lnTo>
                    <a:pt x="26" y="205"/>
                  </a:lnTo>
                  <a:lnTo>
                    <a:pt x="18" y="203"/>
                  </a:lnTo>
                  <a:lnTo>
                    <a:pt x="11" y="200"/>
                  </a:lnTo>
                  <a:lnTo>
                    <a:pt x="6" y="199"/>
                  </a:lnTo>
                  <a:lnTo>
                    <a:pt x="2" y="196"/>
                  </a:lnTo>
                  <a:lnTo>
                    <a:pt x="2" y="188"/>
                  </a:lnTo>
                  <a:lnTo>
                    <a:pt x="3" y="181"/>
                  </a:lnTo>
                  <a:lnTo>
                    <a:pt x="5" y="176"/>
                  </a:lnTo>
                  <a:lnTo>
                    <a:pt x="3" y="172"/>
                  </a:lnTo>
                  <a:lnTo>
                    <a:pt x="2" y="166"/>
                  </a:lnTo>
                  <a:lnTo>
                    <a:pt x="0" y="154"/>
                  </a:lnTo>
                  <a:lnTo>
                    <a:pt x="5" y="137"/>
                  </a:lnTo>
                  <a:lnTo>
                    <a:pt x="17" y="123"/>
                  </a:lnTo>
                  <a:lnTo>
                    <a:pt x="39" y="123"/>
                  </a:lnTo>
                  <a:lnTo>
                    <a:pt x="42" y="114"/>
                  </a:lnTo>
                  <a:lnTo>
                    <a:pt x="50" y="107"/>
                  </a:lnTo>
                  <a:lnTo>
                    <a:pt x="57" y="101"/>
                  </a:lnTo>
                  <a:lnTo>
                    <a:pt x="66" y="101"/>
                  </a:lnTo>
                  <a:lnTo>
                    <a:pt x="60" y="95"/>
                  </a:lnTo>
                  <a:lnTo>
                    <a:pt x="57" y="86"/>
                  </a:lnTo>
                  <a:lnTo>
                    <a:pt x="59" y="78"/>
                  </a:lnTo>
                  <a:lnTo>
                    <a:pt x="66" y="77"/>
                  </a:lnTo>
                  <a:lnTo>
                    <a:pt x="66" y="71"/>
                  </a:lnTo>
                  <a:lnTo>
                    <a:pt x="69" y="63"/>
                  </a:lnTo>
                  <a:lnTo>
                    <a:pt x="74" y="56"/>
                  </a:lnTo>
                  <a:lnTo>
                    <a:pt x="83" y="48"/>
                  </a:lnTo>
                  <a:lnTo>
                    <a:pt x="92" y="42"/>
                  </a:lnTo>
                  <a:lnTo>
                    <a:pt x="104" y="39"/>
                  </a:lnTo>
                  <a:lnTo>
                    <a:pt x="116" y="36"/>
                  </a:lnTo>
                  <a:lnTo>
                    <a:pt x="128" y="38"/>
                  </a:lnTo>
                  <a:lnTo>
                    <a:pt x="134" y="30"/>
                  </a:lnTo>
                  <a:lnTo>
                    <a:pt x="141" y="23"/>
                  </a:lnTo>
                  <a:lnTo>
                    <a:pt x="153" y="17"/>
                  </a:lnTo>
                  <a:lnTo>
                    <a:pt x="165" y="12"/>
                  </a:lnTo>
                  <a:lnTo>
                    <a:pt x="177" y="11"/>
                  </a:lnTo>
                  <a:lnTo>
                    <a:pt x="188" y="14"/>
                  </a:lnTo>
                  <a:lnTo>
                    <a:pt x="196" y="21"/>
                  </a:lnTo>
                  <a:lnTo>
                    <a:pt x="200" y="35"/>
                  </a:lnTo>
                  <a:lnTo>
                    <a:pt x="206" y="33"/>
                  </a:lnTo>
                  <a:lnTo>
                    <a:pt x="214" y="29"/>
                  </a:lnTo>
                  <a:lnTo>
                    <a:pt x="220" y="27"/>
                  </a:lnTo>
                  <a:lnTo>
                    <a:pt x="223" y="36"/>
                  </a:lnTo>
                  <a:lnTo>
                    <a:pt x="223" y="41"/>
                  </a:lnTo>
                  <a:lnTo>
                    <a:pt x="224" y="44"/>
                  </a:lnTo>
                  <a:lnTo>
                    <a:pt x="226" y="45"/>
                  </a:lnTo>
                  <a:lnTo>
                    <a:pt x="229" y="47"/>
                  </a:lnTo>
                  <a:lnTo>
                    <a:pt x="233" y="48"/>
                  </a:lnTo>
                  <a:lnTo>
                    <a:pt x="236" y="51"/>
                  </a:lnTo>
                  <a:lnTo>
                    <a:pt x="238" y="54"/>
                  </a:lnTo>
                  <a:lnTo>
                    <a:pt x="239" y="57"/>
                  </a:lnTo>
                  <a:lnTo>
                    <a:pt x="245" y="56"/>
                  </a:lnTo>
                  <a:lnTo>
                    <a:pt x="256" y="59"/>
                  </a:lnTo>
                  <a:lnTo>
                    <a:pt x="265" y="65"/>
                  </a:lnTo>
                  <a:lnTo>
                    <a:pt x="272" y="74"/>
                  </a:lnTo>
                  <a:lnTo>
                    <a:pt x="274" y="75"/>
                  </a:lnTo>
                  <a:lnTo>
                    <a:pt x="277" y="74"/>
                  </a:lnTo>
                  <a:lnTo>
                    <a:pt x="280" y="71"/>
                  </a:lnTo>
                  <a:lnTo>
                    <a:pt x="283" y="66"/>
                  </a:lnTo>
                  <a:lnTo>
                    <a:pt x="289" y="57"/>
                  </a:lnTo>
                  <a:lnTo>
                    <a:pt x="301" y="50"/>
                  </a:lnTo>
                  <a:lnTo>
                    <a:pt x="314" y="44"/>
                  </a:lnTo>
                  <a:lnTo>
                    <a:pt x="326" y="47"/>
                  </a:lnTo>
                  <a:lnTo>
                    <a:pt x="337" y="56"/>
                  </a:lnTo>
                  <a:lnTo>
                    <a:pt x="343" y="66"/>
                  </a:lnTo>
                  <a:lnTo>
                    <a:pt x="344" y="75"/>
                  </a:lnTo>
                  <a:lnTo>
                    <a:pt x="343" y="83"/>
                  </a:lnTo>
                  <a:lnTo>
                    <a:pt x="338" y="90"/>
                  </a:lnTo>
                  <a:lnTo>
                    <a:pt x="334" y="96"/>
                  </a:lnTo>
                  <a:lnTo>
                    <a:pt x="329" y="102"/>
                  </a:lnTo>
                  <a:lnTo>
                    <a:pt x="325" y="105"/>
                  </a:lnTo>
                  <a:lnTo>
                    <a:pt x="329" y="104"/>
                  </a:lnTo>
                  <a:lnTo>
                    <a:pt x="334" y="104"/>
                  </a:lnTo>
                  <a:lnTo>
                    <a:pt x="338" y="105"/>
                  </a:lnTo>
                  <a:lnTo>
                    <a:pt x="341" y="111"/>
                  </a:lnTo>
                  <a:lnTo>
                    <a:pt x="350" y="96"/>
                  </a:lnTo>
                  <a:lnTo>
                    <a:pt x="359" y="84"/>
                  </a:lnTo>
                  <a:lnTo>
                    <a:pt x="369" y="75"/>
                  </a:lnTo>
                  <a:lnTo>
                    <a:pt x="378" y="72"/>
                  </a:lnTo>
                  <a:lnTo>
                    <a:pt x="385" y="71"/>
                  </a:lnTo>
                  <a:lnTo>
                    <a:pt x="388" y="68"/>
                  </a:lnTo>
                  <a:lnTo>
                    <a:pt x="390" y="65"/>
                  </a:lnTo>
                  <a:lnTo>
                    <a:pt x="396" y="57"/>
                  </a:lnTo>
                  <a:lnTo>
                    <a:pt x="403" y="50"/>
                  </a:lnTo>
                  <a:lnTo>
                    <a:pt x="412" y="47"/>
                  </a:lnTo>
                  <a:lnTo>
                    <a:pt x="420" y="47"/>
                  </a:lnTo>
                  <a:lnTo>
                    <a:pt x="426" y="50"/>
                  </a:lnTo>
                  <a:lnTo>
                    <a:pt x="430" y="54"/>
                  </a:lnTo>
                  <a:lnTo>
                    <a:pt x="433" y="54"/>
                  </a:lnTo>
                  <a:lnTo>
                    <a:pt x="436" y="53"/>
                  </a:lnTo>
                  <a:lnTo>
                    <a:pt x="441" y="50"/>
                  </a:lnTo>
                  <a:lnTo>
                    <a:pt x="447" y="48"/>
                  </a:lnTo>
                  <a:lnTo>
                    <a:pt x="451" y="48"/>
                  </a:lnTo>
                  <a:lnTo>
                    <a:pt x="457" y="50"/>
                  </a:lnTo>
                  <a:lnTo>
                    <a:pt x="462" y="53"/>
                  </a:lnTo>
                  <a:lnTo>
                    <a:pt x="468" y="53"/>
                  </a:lnTo>
                  <a:lnTo>
                    <a:pt x="474" y="50"/>
                  </a:lnTo>
                  <a:lnTo>
                    <a:pt x="481" y="45"/>
                  </a:lnTo>
                  <a:lnTo>
                    <a:pt x="490" y="39"/>
                  </a:lnTo>
                  <a:lnTo>
                    <a:pt x="499" y="36"/>
                  </a:lnTo>
                  <a:lnTo>
                    <a:pt x="508" y="36"/>
                  </a:lnTo>
                  <a:lnTo>
                    <a:pt x="517" y="39"/>
                  </a:lnTo>
                  <a:lnTo>
                    <a:pt x="525" y="47"/>
                  </a:lnTo>
                  <a:lnTo>
                    <a:pt x="531" y="54"/>
                  </a:lnTo>
                  <a:lnTo>
                    <a:pt x="537" y="57"/>
                  </a:lnTo>
                  <a:lnTo>
                    <a:pt x="543" y="59"/>
                  </a:lnTo>
                  <a:lnTo>
                    <a:pt x="549" y="60"/>
                  </a:lnTo>
                  <a:lnTo>
                    <a:pt x="555" y="66"/>
                  </a:lnTo>
                  <a:lnTo>
                    <a:pt x="558" y="80"/>
                  </a:lnTo>
                  <a:lnTo>
                    <a:pt x="557" y="93"/>
                  </a:lnTo>
                  <a:lnTo>
                    <a:pt x="549" y="102"/>
                  </a:lnTo>
                  <a:lnTo>
                    <a:pt x="557" y="102"/>
                  </a:lnTo>
                  <a:lnTo>
                    <a:pt x="563" y="102"/>
                  </a:lnTo>
                  <a:lnTo>
                    <a:pt x="569" y="102"/>
                  </a:lnTo>
                  <a:lnTo>
                    <a:pt x="572" y="96"/>
                  </a:lnTo>
                  <a:lnTo>
                    <a:pt x="573" y="87"/>
                  </a:lnTo>
                  <a:lnTo>
                    <a:pt x="576" y="78"/>
                  </a:lnTo>
                  <a:lnTo>
                    <a:pt x="581" y="72"/>
                  </a:lnTo>
                  <a:lnTo>
                    <a:pt x="587" y="69"/>
                  </a:lnTo>
                  <a:lnTo>
                    <a:pt x="582" y="62"/>
                  </a:lnTo>
                  <a:lnTo>
                    <a:pt x="581" y="51"/>
                  </a:lnTo>
                  <a:lnTo>
                    <a:pt x="581" y="41"/>
                  </a:lnTo>
                  <a:lnTo>
                    <a:pt x="584" y="29"/>
                  </a:lnTo>
                  <a:lnTo>
                    <a:pt x="590" y="20"/>
                  </a:lnTo>
                  <a:lnTo>
                    <a:pt x="599" y="14"/>
                  </a:lnTo>
                  <a:lnTo>
                    <a:pt x="611" y="12"/>
                  </a:lnTo>
                  <a:lnTo>
                    <a:pt x="626" y="17"/>
                  </a:lnTo>
                  <a:lnTo>
                    <a:pt x="632" y="11"/>
                  </a:lnTo>
                  <a:lnTo>
                    <a:pt x="639" y="6"/>
                  </a:lnTo>
                  <a:lnTo>
                    <a:pt x="648" y="1"/>
                  </a:lnTo>
                  <a:lnTo>
                    <a:pt x="659" y="0"/>
                  </a:lnTo>
                  <a:lnTo>
                    <a:pt x="666" y="0"/>
                  </a:lnTo>
                  <a:lnTo>
                    <a:pt x="674" y="3"/>
                  </a:lnTo>
                  <a:lnTo>
                    <a:pt x="680" y="11"/>
                  </a:lnTo>
                  <a:lnTo>
                    <a:pt x="681" y="24"/>
                  </a:lnTo>
                  <a:lnTo>
                    <a:pt x="683" y="38"/>
                  </a:lnTo>
                  <a:lnTo>
                    <a:pt x="686" y="45"/>
                  </a:lnTo>
                  <a:lnTo>
                    <a:pt x="689" y="50"/>
                  </a:lnTo>
                  <a:lnTo>
                    <a:pt x="695" y="50"/>
                  </a:lnTo>
                  <a:lnTo>
                    <a:pt x="711" y="54"/>
                  </a:lnTo>
                  <a:lnTo>
                    <a:pt x="723" y="63"/>
                  </a:lnTo>
                  <a:lnTo>
                    <a:pt x="730" y="74"/>
                  </a:lnTo>
                  <a:lnTo>
                    <a:pt x="730" y="84"/>
                  </a:lnTo>
                  <a:lnTo>
                    <a:pt x="725" y="90"/>
                  </a:lnTo>
                  <a:lnTo>
                    <a:pt x="720" y="92"/>
                  </a:lnTo>
                  <a:lnTo>
                    <a:pt x="717" y="93"/>
                  </a:lnTo>
                  <a:lnTo>
                    <a:pt x="716" y="95"/>
                  </a:lnTo>
                  <a:lnTo>
                    <a:pt x="716" y="96"/>
                  </a:lnTo>
                  <a:lnTo>
                    <a:pt x="719" y="99"/>
                  </a:lnTo>
                  <a:lnTo>
                    <a:pt x="722" y="102"/>
                  </a:lnTo>
                  <a:lnTo>
                    <a:pt x="723" y="107"/>
                  </a:lnTo>
                  <a:lnTo>
                    <a:pt x="725" y="113"/>
                  </a:lnTo>
                  <a:lnTo>
                    <a:pt x="723" y="117"/>
                  </a:lnTo>
                  <a:lnTo>
                    <a:pt x="720" y="122"/>
                  </a:lnTo>
                  <a:lnTo>
                    <a:pt x="716" y="123"/>
                  </a:lnTo>
                  <a:lnTo>
                    <a:pt x="710" y="125"/>
                  </a:lnTo>
                  <a:lnTo>
                    <a:pt x="702" y="128"/>
                  </a:lnTo>
                  <a:lnTo>
                    <a:pt x="695" y="133"/>
                  </a:lnTo>
                  <a:lnTo>
                    <a:pt x="692" y="137"/>
                  </a:lnTo>
                  <a:lnTo>
                    <a:pt x="704" y="146"/>
                  </a:lnTo>
                  <a:lnTo>
                    <a:pt x="713" y="158"/>
                  </a:lnTo>
                  <a:lnTo>
                    <a:pt x="713" y="170"/>
                  </a:lnTo>
                  <a:lnTo>
                    <a:pt x="707" y="181"/>
                  </a:lnTo>
                  <a:lnTo>
                    <a:pt x="699" y="188"/>
                  </a:lnTo>
                  <a:lnTo>
                    <a:pt x="698" y="191"/>
                  </a:lnTo>
                  <a:lnTo>
                    <a:pt x="701" y="194"/>
                  </a:lnTo>
                  <a:lnTo>
                    <a:pt x="708" y="194"/>
                  </a:lnTo>
                  <a:lnTo>
                    <a:pt x="716" y="196"/>
                  </a:lnTo>
                  <a:lnTo>
                    <a:pt x="723" y="202"/>
                  </a:lnTo>
                  <a:lnTo>
                    <a:pt x="725" y="209"/>
                  </a:lnTo>
                  <a:lnTo>
                    <a:pt x="720" y="223"/>
                  </a:lnTo>
                  <a:lnTo>
                    <a:pt x="716" y="226"/>
                  </a:lnTo>
                  <a:lnTo>
                    <a:pt x="711" y="226"/>
                  </a:lnTo>
                  <a:lnTo>
                    <a:pt x="705" y="226"/>
                  </a:lnTo>
                  <a:lnTo>
                    <a:pt x="701" y="226"/>
                  </a:lnTo>
                  <a:lnTo>
                    <a:pt x="695" y="229"/>
                  </a:lnTo>
                  <a:lnTo>
                    <a:pt x="686" y="232"/>
                  </a:lnTo>
                  <a:lnTo>
                    <a:pt x="678" y="235"/>
                  </a:lnTo>
                  <a:lnTo>
                    <a:pt x="672" y="235"/>
                  </a:lnTo>
                  <a:lnTo>
                    <a:pt x="668" y="232"/>
                  </a:lnTo>
                  <a:lnTo>
                    <a:pt x="663" y="227"/>
                  </a:lnTo>
                  <a:lnTo>
                    <a:pt x="659" y="226"/>
                  </a:lnTo>
                  <a:lnTo>
                    <a:pt x="656" y="227"/>
                  </a:lnTo>
                  <a:lnTo>
                    <a:pt x="651" y="229"/>
                  </a:lnTo>
                  <a:lnTo>
                    <a:pt x="644" y="229"/>
                  </a:lnTo>
                  <a:lnTo>
                    <a:pt x="635" y="229"/>
                  </a:lnTo>
                  <a:lnTo>
                    <a:pt x="629" y="227"/>
                  </a:lnTo>
                  <a:lnTo>
                    <a:pt x="624" y="227"/>
                  </a:lnTo>
                  <a:lnTo>
                    <a:pt x="618" y="230"/>
                  </a:lnTo>
                  <a:lnTo>
                    <a:pt x="612" y="233"/>
                  </a:lnTo>
                  <a:lnTo>
                    <a:pt x="606" y="236"/>
                  </a:lnTo>
                  <a:lnTo>
                    <a:pt x="602" y="236"/>
                  </a:lnTo>
                  <a:lnTo>
                    <a:pt x="596" y="236"/>
                  </a:lnTo>
                  <a:lnTo>
                    <a:pt x="590" y="236"/>
                  </a:lnTo>
                  <a:lnTo>
                    <a:pt x="584" y="236"/>
                  </a:lnTo>
                  <a:lnTo>
                    <a:pt x="576" y="235"/>
                  </a:lnTo>
                  <a:lnTo>
                    <a:pt x="570" y="233"/>
                  </a:lnTo>
                  <a:lnTo>
                    <a:pt x="564" y="232"/>
                  </a:lnTo>
                  <a:lnTo>
                    <a:pt x="560" y="229"/>
                  </a:lnTo>
                  <a:lnTo>
                    <a:pt x="549" y="224"/>
                  </a:lnTo>
                  <a:lnTo>
                    <a:pt x="535" y="223"/>
                  </a:lnTo>
                  <a:lnTo>
                    <a:pt x="523" y="223"/>
                  </a:lnTo>
                  <a:lnTo>
                    <a:pt x="517" y="229"/>
                  </a:lnTo>
                  <a:lnTo>
                    <a:pt x="514" y="232"/>
                  </a:lnTo>
                  <a:lnTo>
                    <a:pt x="507" y="236"/>
                  </a:lnTo>
                  <a:lnTo>
                    <a:pt x="498" y="239"/>
                  </a:lnTo>
                  <a:lnTo>
                    <a:pt x="487" y="242"/>
                  </a:lnTo>
                  <a:lnTo>
                    <a:pt x="477" y="244"/>
                  </a:lnTo>
                  <a:lnTo>
                    <a:pt x="465" y="245"/>
                  </a:lnTo>
                  <a:lnTo>
                    <a:pt x="456" y="245"/>
                  </a:lnTo>
                  <a:lnTo>
                    <a:pt x="448" y="244"/>
                  </a:lnTo>
                  <a:lnTo>
                    <a:pt x="442" y="241"/>
                  </a:lnTo>
                  <a:lnTo>
                    <a:pt x="436" y="238"/>
                  </a:lnTo>
                  <a:lnTo>
                    <a:pt x="429" y="236"/>
                  </a:lnTo>
                  <a:lnTo>
                    <a:pt x="423" y="233"/>
                  </a:lnTo>
                  <a:lnTo>
                    <a:pt x="417" y="233"/>
                  </a:lnTo>
                  <a:lnTo>
                    <a:pt x="411" y="232"/>
                  </a:lnTo>
                  <a:lnTo>
                    <a:pt x="406" y="232"/>
                  </a:lnTo>
                  <a:lnTo>
                    <a:pt x="402" y="233"/>
                  </a:lnTo>
                  <a:lnTo>
                    <a:pt x="397" y="235"/>
                  </a:lnTo>
                  <a:lnTo>
                    <a:pt x="391" y="235"/>
                  </a:lnTo>
                  <a:lnTo>
                    <a:pt x="384" y="235"/>
                  </a:lnTo>
                  <a:lnTo>
                    <a:pt x="375" y="235"/>
                  </a:lnTo>
                  <a:lnTo>
                    <a:pt x="367" y="235"/>
                  </a:lnTo>
                  <a:lnTo>
                    <a:pt x="358" y="235"/>
                  </a:lnTo>
                  <a:lnTo>
                    <a:pt x="350" y="233"/>
                  </a:lnTo>
                  <a:lnTo>
                    <a:pt x="343" y="232"/>
                  </a:lnTo>
                  <a:lnTo>
                    <a:pt x="337" y="230"/>
                  </a:lnTo>
                  <a:lnTo>
                    <a:pt x="329" y="230"/>
                  </a:lnTo>
                  <a:lnTo>
                    <a:pt x="322" y="230"/>
                  </a:lnTo>
                  <a:lnTo>
                    <a:pt x="316" y="230"/>
                  </a:lnTo>
                  <a:lnTo>
                    <a:pt x="308" y="230"/>
                  </a:lnTo>
                  <a:lnTo>
                    <a:pt x="302" y="230"/>
                  </a:lnTo>
                  <a:lnTo>
                    <a:pt x="296" y="230"/>
                  </a:lnTo>
                  <a:lnTo>
                    <a:pt x="293" y="229"/>
                  </a:lnTo>
                  <a:lnTo>
                    <a:pt x="286" y="227"/>
                  </a:lnTo>
                  <a:lnTo>
                    <a:pt x="278" y="229"/>
                  </a:lnTo>
                  <a:lnTo>
                    <a:pt x="268" y="233"/>
                  </a:lnTo>
                  <a:lnTo>
                    <a:pt x="254" y="235"/>
                  </a:lnTo>
                  <a:lnTo>
                    <a:pt x="247" y="235"/>
                  </a:lnTo>
                  <a:lnTo>
                    <a:pt x="238" y="235"/>
                  </a:lnTo>
                  <a:lnTo>
                    <a:pt x="229" y="235"/>
                  </a:lnTo>
                  <a:lnTo>
                    <a:pt x="220" y="235"/>
                  </a:lnTo>
                  <a:lnTo>
                    <a:pt x="211" y="235"/>
                  </a:lnTo>
                  <a:lnTo>
                    <a:pt x="205" y="235"/>
                  </a:lnTo>
                  <a:lnTo>
                    <a:pt x="199" y="233"/>
                  </a:lnTo>
                  <a:lnTo>
                    <a:pt x="194" y="232"/>
                  </a:lnTo>
                  <a:lnTo>
                    <a:pt x="190" y="230"/>
                  </a:lnTo>
                  <a:lnTo>
                    <a:pt x="187" y="230"/>
                  </a:lnTo>
                  <a:lnTo>
                    <a:pt x="181" y="232"/>
                  </a:lnTo>
                  <a:lnTo>
                    <a:pt x="173" y="236"/>
                  </a:lnTo>
                  <a:lnTo>
                    <a:pt x="167" y="239"/>
                  </a:lnTo>
                  <a:lnTo>
                    <a:pt x="161" y="241"/>
                  </a:lnTo>
                  <a:lnTo>
                    <a:pt x="153" y="241"/>
                  </a:lnTo>
                  <a:lnTo>
                    <a:pt x="147" y="241"/>
                  </a:lnTo>
                  <a:lnTo>
                    <a:pt x="140" y="241"/>
                  </a:lnTo>
                  <a:lnTo>
                    <a:pt x="134" y="239"/>
                  </a:lnTo>
                  <a:lnTo>
                    <a:pt x="128" y="238"/>
                  </a:lnTo>
                  <a:lnTo>
                    <a:pt x="125" y="236"/>
                  </a:lnTo>
                  <a:lnTo>
                    <a:pt x="120" y="233"/>
                  </a:lnTo>
                  <a:lnTo>
                    <a:pt x="114" y="233"/>
                  </a:lnTo>
                  <a:lnTo>
                    <a:pt x="110" y="235"/>
                  </a:lnTo>
                  <a:lnTo>
                    <a:pt x="108" y="236"/>
                  </a:lnTo>
                  <a:lnTo>
                    <a:pt x="107" y="235"/>
                  </a:lnTo>
                  <a:lnTo>
                    <a:pt x="105" y="233"/>
                  </a:lnTo>
                  <a:lnTo>
                    <a:pt x="102" y="230"/>
                  </a:lnTo>
                  <a:lnTo>
                    <a:pt x="99" y="229"/>
                  </a:lnTo>
                  <a:lnTo>
                    <a:pt x="95" y="227"/>
                  </a:lnTo>
                  <a:lnTo>
                    <a:pt x="89" y="226"/>
                  </a:lnTo>
                  <a:lnTo>
                    <a:pt x="83" y="226"/>
                  </a:lnTo>
                  <a:lnTo>
                    <a:pt x="78" y="229"/>
                  </a:lnTo>
                  <a:close/>
                </a:path>
              </a:pathLst>
            </a:custGeom>
            <a:solidFill>
              <a:srgbClr val="00B200"/>
            </a:solidFill>
            <a:ln w="9525">
              <a:noFill/>
              <a:round/>
              <a:headEnd/>
              <a:tailEnd/>
            </a:ln>
          </p:spPr>
          <p:txBody>
            <a:bodyPr/>
            <a:lstStyle/>
            <a:p>
              <a:endParaRPr lang="en-GB"/>
            </a:p>
          </p:txBody>
        </p:sp>
        <p:sp>
          <p:nvSpPr>
            <p:cNvPr id="5719" name="Freeform 154"/>
            <p:cNvSpPr>
              <a:spLocks/>
            </p:cNvSpPr>
            <p:nvPr/>
          </p:nvSpPr>
          <p:spPr bwMode="auto">
            <a:xfrm>
              <a:off x="481" y="3604"/>
              <a:ext cx="18" cy="80"/>
            </a:xfrm>
            <a:custGeom>
              <a:avLst/>
              <a:gdLst>
                <a:gd name="T0" fmla="*/ 0 w 45"/>
                <a:gd name="T1" fmla="*/ 0 h 204"/>
                <a:gd name="T2" fmla="*/ 0 w 45"/>
                <a:gd name="T3" fmla="*/ 0 h 204"/>
                <a:gd name="T4" fmla="*/ 0 w 45"/>
                <a:gd name="T5" fmla="*/ 0 h 204"/>
                <a:gd name="T6" fmla="*/ 0 w 45"/>
                <a:gd name="T7" fmla="*/ 0 h 204"/>
                <a:gd name="T8" fmla="*/ 0 w 45"/>
                <a:gd name="T9" fmla="*/ 0 h 204"/>
                <a:gd name="T10" fmla="*/ 0 w 45"/>
                <a:gd name="T11" fmla="*/ 0 h 204"/>
                <a:gd name="T12" fmla="*/ 0 w 45"/>
                <a:gd name="T13" fmla="*/ 0 h 204"/>
                <a:gd name="T14" fmla="*/ 0 w 45"/>
                <a:gd name="T15" fmla="*/ 0 h 204"/>
                <a:gd name="T16" fmla="*/ 0 w 45"/>
                <a:gd name="T17" fmla="*/ 0 h 204"/>
                <a:gd name="T18" fmla="*/ 0 w 45"/>
                <a:gd name="T19" fmla="*/ 0 h 204"/>
                <a:gd name="T20" fmla="*/ 0 w 45"/>
                <a:gd name="T21" fmla="*/ 0 h 204"/>
                <a:gd name="T22" fmla="*/ 0 w 45"/>
                <a:gd name="T23" fmla="*/ 0 h 204"/>
                <a:gd name="T24" fmla="*/ 0 w 45"/>
                <a:gd name="T25" fmla="*/ 0 h 204"/>
                <a:gd name="T26" fmla="*/ 0 w 45"/>
                <a:gd name="T27" fmla="*/ 0 h 204"/>
                <a:gd name="T28" fmla="*/ 0 w 45"/>
                <a:gd name="T29" fmla="*/ 0 h 204"/>
                <a:gd name="T30" fmla="*/ 0 w 45"/>
                <a:gd name="T31" fmla="*/ 0 h 204"/>
                <a:gd name="T32" fmla="*/ 0 w 45"/>
                <a:gd name="T33" fmla="*/ 0 h 204"/>
                <a:gd name="T34" fmla="*/ 0 w 45"/>
                <a:gd name="T35" fmla="*/ 0 h 204"/>
                <a:gd name="T36" fmla="*/ 0 w 45"/>
                <a:gd name="T37" fmla="*/ 0 h 204"/>
                <a:gd name="T38" fmla="*/ 0 w 45"/>
                <a:gd name="T39" fmla="*/ 0 h 204"/>
                <a:gd name="T40" fmla="*/ 0 w 45"/>
                <a:gd name="T41" fmla="*/ 0 h 204"/>
                <a:gd name="T42" fmla="*/ 0 w 45"/>
                <a:gd name="T43" fmla="*/ 0 h 204"/>
                <a:gd name="T44" fmla="*/ 0 w 45"/>
                <a:gd name="T45" fmla="*/ 0 h 204"/>
                <a:gd name="T46" fmla="*/ 0 w 45"/>
                <a:gd name="T47" fmla="*/ 0 h 204"/>
                <a:gd name="T48" fmla="*/ 0 w 45"/>
                <a:gd name="T49" fmla="*/ 0 h 204"/>
                <a:gd name="T50" fmla="*/ 0 w 45"/>
                <a:gd name="T51" fmla="*/ 0 h 204"/>
                <a:gd name="T52" fmla="*/ 0 w 45"/>
                <a:gd name="T53" fmla="*/ 0 h 204"/>
                <a:gd name="T54" fmla="*/ 0 w 45"/>
                <a:gd name="T55" fmla="*/ 0 h 204"/>
                <a:gd name="T56" fmla="*/ 0 w 45"/>
                <a:gd name="T57" fmla="*/ 0 h 204"/>
                <a:gd name="T58" fmla="*/ 0 w 45"/>
                <a:gd name="T59" fmla="*/ 0 h 204"/>
                <a:gd name="T60" fmla="*/ 0 w 45"/>
                <a:gd name="T61" fmla="*/ 0 h 204"/>
                <a:gd name="T62" fmla="*/ 0 w 45"/>
                <a:gd name="T63" fmla="*/ 0 h 204"/>
                <a:gd name="T64" fmla="*/ 0 w 45"/>
                <a:gd name="T65" fmla="*/ 0 h 204"/>
                <a:gd name="T66" fmla="*/ 0 w 45"/>
                <a:gd name="T67" fmla="*/ 0 h 204"/>
                <a:gd name="T68" fmla="*/ 0 w 45"/>
                <a:gd name="T69" fmla="*/ 0 h 204"/>
                <a:gd name="T70" fmla="*/ 0 w 45"/>
                <a:gd name="T71" fmla="*/ 0 h 204"/>
                <a:gd name="T72" fmla="*/ 0 w 45"/>
                <a:gd name="T73" fmla="*/ 0 h 204"/>
                <a:gd name="T74" fmla="*/ 0 w 45"/>
                <a:gd name="T75" fmla="*/ 0 h 20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5"/>
                <a:gd name="T115" fmla="*/ 0 h 204"/>
                <a:gd name="T116" fmla="*/ 45 w 45"/>
                <a:gd name="T117" fmla="*/ 204 h 20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5" h="204">
                  <a:moveTo>
                    <a:pt x="3" y="0"/>
                  </a:moveTo>
                  <a:lnTo>
                    <a:pt x="21" y="6"/>
                  </a:lnTo>
                  <a:lnTo>
                    <a:pt x="33" y="15"/>
                  </a:lnTo>
                  <a:lnTo>
                    <a:pt x="39" y="25"/>
                  </a:lnTo>
                  <a:lnTo>
                    <a:pt x="38" y="34"/>
                  </a:lnTo>
                  <a:lnTo>
                    <a:pt x="33" y="40"/>
                  </a:lnTo>
                  <a:lnTo>
                    <a:pt x="28" y="42"/>
                  </a:lnTo>
                  <a:lnTo>
                    <a:pt x="25" y="43"/>
                  </a:lnTo>
                  <a:lnTo>
                    <a:pt x="24" y="45"/>
                  </a:lnTo>
                  <a:lnTo>
                    <a:pt x="24" y="46"/>
                  </a:lnTo>
                  <a:lnTo>
                    <a:pt x="27" y="49"/>
                  </a:lnTo>
                  <a:lnTo>
                    <a:pt x="30" y="52"/>
                  </a:lnTo>
                  <a:lnTo>
                    <a:pt x="31" y="57"/>
                  </a:lnTo>
                  <a:lnTo>
                    <a:pt x="33" y="63"/>
                  </a:lnTo>
                  <a:lnTo>
                    <a:pt x="31" y="67"/>
                  </a:lnTo>
                  <a:lnTo>
                    <a:pt x="28" y="72"/>
                  </a:lnTo>
                  <a:lnTo>
                    <a:pt x="24" y="73"/>
                  </a:lnTo>
                  <a:lnTo>
                    <a:pt x="18" y="75"/>
                  </a:lnTo>
                  <a:lnTo>
                    <a:pt x="10" y="78"/>
                  </a:lnTo>
                  <a:lnTo>
                    <a:pt x="3" y="83"/>
                  </a:lnTo>
                  <a:lnTo>
                    <a:pt x="0" y="87"/>
                  </a:lnTo>
                  <a:lnTo>
                    <a:pt x="13" y="96"/>
                  </a:lnTo>
                  <a:lnTo>
                    <a:pt x="21" y="110"/>
                  </a:lnTo>
                  <a:lnTo>
                    <a:pt x="22" y="122"/>
                  </a:lnTo>
                  <a:lnTo>
                    <a:pt x="15" y="131"/>
                  </a:lnTo>
                  <a:lnTo>
                    <a:pt x="7" y="135"/>
                  </a:lnTo>
                  <a:lnTo>
                    <a:pt x="7" y="140"/>
                  </a:lnTo>
                  <a:lnTo>
                    <a:pt x="10" y="143"/>
                  </a:lnTo>
                  <a:lnTo>
                    <a:pt x="16" y="144"/>
                  </a:lnTo>
                  <a:lnTo>
                    <a:pt x="24" y="146"/>
                  </a:lnTo>
                  <a:lnTo>
                    <a:pt x="30" y="150"/>
                  </a:lnTo>
                  <a:lnTo>
                    <a:pt x="33" y="159"/>
                  </a:lnTo>
                  <a:lnTo>
                    <a:pt x="28" y="173"/>
                  </a:lnTo>
                  <a:lnTo>
                    <a:pt x="25" y="179"/>
                  </a:lnTo>
                  <a:lnTo>
                    <a:pt x="22" y="185"/>
                  </a:lnTo>
                  <a:lnTo>
                    <a:pt x="19" y="189"/>
                  </a:lnTo>
                  <a:lnTo>
                    <a:pt x="16" y="194"/>
                  </a:lnTo>
                  <a:lnTo>
                    <a:pt x="13" y="197"/>
                  </a:lnTo>
                  <a:lnTo>
                    <a:pt x="9" y="200"/>
                  </a:lnTo>
                  <a:lnTo>
                    <a:pt x="6" y="203"/>
                  </a:lnTo>
                  <a:lnTo>
                    <a:pt x="3" y="204"/>
                  </a:lnTo>
                  <a:lnTo>
                    <a:pt x="15" y="197"/>
                  </a:lnTo>
                  <a:lnTo>
                    <a:pt x="27" y="189"/>
                  </a:lnTo>
                  <a:lnTo>
                    <a:pt x="36" y="182"/>
                  </a:lnTo>
                  <a:lnTo>
                    <a:pt x="42" y="174"/>
                  </a:lnTo>
                  <a:lnTo>
                    <a:pt x="45" y="165"/>
                  </a:lnTo>
                  <a:lnTo>
                    <a:pt x="45" y="155"/>
                  </a:lnTo>
                  <a:lnTo>
                    <a:pt x="42" y="144"/>
                  </a:lnTo>
                  <a:lnTo>
                    <a:pt x="38" y="137"/>
                  </a:lnTo>
                  <a:lnTo>
                    <a:pt x="33" y="131"/>
                  </a:lnTo>
                  <a:lnTo>
                    <a:pt x="31" y="125"/>
                  </a:lnTo>
                  <a:lnTo>
                    <a:pt x="31" y="120"/>
                  </a:lnTo>
                  <a:lnTo>
                    <a:pt x="31" y="116"/>
                  </a:lnTo>
                  <a:lnTo>
                    <a:pt x="31" y="111"/>
                  </a:lnTo>
                  <a:lnTo>
                    <a:pt x="31" y="107"/>
                  </a:lnTo>
                  <a:lnTo>
                    <a:pt x="33" y="104"/>
                  </a:lnTo>
                  <a:lnTo>
                    <a:pt x="36" y="99"/>
                  </a:lnTo>
                  <a:lnTo>
                    <a:pt x="39" y="95"/>
                  </a:lnTo>
                  <a:lnTo>
                    <a:pt x="38" y="90"/>
                  </a:lnTo>
                  <a:lnTo>
                    <a:pt x="38" y="86"/>
                  </a:lnTo>
                  <a:lnTo>
                    <a:pt x="38" y="81"/>
                  </a:lnTo>
                  <a:lnTo>
                    <a:pt x="39" y="76"/>
                  </a:lnTo>
                  <a:lnTo>
                    <a:pt x="41" y="73"/>
                  </a:lnTo>
                  <a:lnTo>
                    <a:pt x="42" y="69"/>
                  </a:lnTo>
                  <a:lnTo>
                    <a:pt x="42" y="63"/>
                  </a:lnTo>
                  <a:lnTo>
                    <a:pt x="41" y="58"/>
                  </a:lnTo>
                  <a:lnTo>
                    <a:pt x="39" y="55"/>
                  </a:lnTo>
                  <a:lnTo>
                    <a:pt x="38" y="52"/>
                  </a:lnTo>
                  <a:lnTo>
                    <a:pt x="39" y="46"/>
                  </a:lnTo>
                  <a:lnTo>
                    <a:pt x="42" y="40"/>
                  </a:lnTo>
                  <a:lnTo>
                    <a:pt x="44" y="39"/>
                  </a:lnTo>
                  <a:lnTo>
                    <a:pt x="45" y="37"/>
                  </a:lnTo>
                  <a:lnTo>
                    <a:pt x="45" y="33"/>
                  </a:lnTo>
                  <a:lnTo>
                    <a:pt x="42" y="24"/>
                  </a:lnTo>
                  <a:lnTo>
                    <a:pt x="36" y="13"/>
                  </a:lnTo>
                  <a:lnTo>
                    <a:pt x="22" y="3"/>
                  </a:lnTo>
                  <a:lnTo>
                    <a:pt x="3" y="0"/>
                  </a:lnTo>
                  <a:close/>
                </a:path>
              </a:pathLst>
            </a:custGeom>
            <a:solidFill>
              <a:srgbClr val="000000"/>
            </a:solidFill>
            <a:ln w="9525">
              <a:noFill/>
              <a:round/>
              <a:headEnd/>
              <a:tailEnd/>
            </a:ln>
          </p:spPr>
          <p:txBody>
            <a:bodyPr/>
            <a:lstStyle/>
            <a:p>
              <a:endParaRPr lang="en-GB"/>
            </a:p>
          </p:txBody>
        </p:sp>
        <p:sp>
          <p:nvSpPr>
            <p:cNvPr id="5720" name="Freeform 155"/>
            <p:cNvSpPr>
              <a:spLocks/>
            </p:cNvSpPr>
            <p:nvPr/>
          </p:nvSpPr>
          <p:spPr bwMode="auto">
            <a:xfrm>
              <a:off x="821" y="3585"/>
              <a:ext cx="7" cy="10"/>
            </a:xfrm>
            <a:custGeom>
              <a:avLst/>
              <a:gdLst>
                <a:gd name="T0" fmla="*/ 0 w 17"/>
                <a:gd name="T1" fmla="*/ 0 h 25"/>
                <a:gd name="T2" fmla="*/ 0 w 17"/>
                <a:gd name="T3" fmla="*/ 0 h 25"/>
                <a:gd name="T4" fmla="*/ 0 w 17"/>
                <a:gd name="T5" fmla="*/ 0 h 25"/>
                <a:gd name="T6" fmla="*/ 0 w 17"/>
                <a:gd name="T7" fmla="*/ 0 h 25"/>
                <a:gd name="T8" fmla="*/ 0 w 17"/>
                <a:gd name="T9" fmla="*/ 0 h 25"/>
                <a:gd name="T10" fmla="*/ 0 w 17"/>
                <a:gd name="T11" fmla="*/ 0 h 25"/>
                <a:gd name="T12" fmla="*/ 0 w 17"/>
                <a:gd name="T13" fmla="*/ 0 h 25"/>
                <a:gd name="T14" fmla="*/ 0 w 17"/>
                <a:gd name="T15" fmla="*/ 0 h 25"/>
                <a:gd name="T16" fmla="*/ 0 w 17"/>
                <a:gd name="T17" fmla="*/ 0 h 25"/>
                <a:gd name="T18" fmla="*/ 0 w 17"/>
                <a:gd name="T19" fmla="*/ 0 h 25"/>
                <a:gd name="T20" fmla="*/ 0 w 17"/>
                <a:gd name="T21" fmla="*/ 0 h 25"/>
                <a:gd name="T22" fmla="*/ 0 w 17"/>
                <a:gd name="T23" fmla="*/ 0 h 25"/>
                <a:gd name="T24" fmla="*/ 0 w 17"/>
                <a:gd name="T25" fmla="*/ 0 h 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25"/>
                <a:gd name="T41" fmla="*/ 17 w 17"/>
                <a:gd name="T42" fmla="*/ 25 h 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25">
                  <a:moveTo>
                    <a:pt x="9" y="25"/>
                  </a:moveTo>
                  <a:lnTo>
                    <a:pt x="8" y="25"/>
                  </a:lnTo>
                  <a:lnTo>
                    <a:pt x="12" y="22"/>
                  </a:lnTo>
                  <a:lnTo>
                    <a:pt x="17" y="14"/>
                  </a:lnTo>
                  <a:lnTo>
                    <a:pt x="17" y="7"/>
                  </a:lnTo>
                  <a:lnTo>
                    <a:pt x="12" y="0"/>
                  </a:lnTo>
                  <a:lnTo>
                    <a:pt x="3" y="7"/>
                  </a:lnTo>
                  <a:lnTo>
                    <a:pt x="5" y="10"/>
                  </a:lnTo>
                  <a:lnTo>
                    <a:pt x="5" y="11"/>
                  </a:lnTo>
                  <a:lnTo>
                    <a:pt x="3" y="13"/>
                  </a:lnTo>
                  <a:lnTo>
                    <a:pt x="2" y="16"/>
                  </a:lnTo>
                  <a:lnTo>
                    <a:pt x="0" y="16"/>
                  </a:lnTo>
                  <a:lnTo>
                    <a:pt x="9" y="25"/>
                  </a:lnTo>
                  <a:close/>
                </a:path>
              </a:pathLst>
            </a:custGeom>
            <a:solidFill>
              <a:srgbClr val="000000"/>
            </a:solidFill>
            <a:ln w="9525">
              <a:noFill/>
              <a:round/>
              <a:headEnd/>
              <a:tailEnd/>
            </a:ln>
          </p:spPr>
          <p:txBody>
            <a:bodyPr/>
            <a:lstStyle/>
            <a:p>
              <a:endParaRPr lang="en-GB"/>
            </a:p>
          </p:txBody>
        </p:sp>
        <p:sp>
          <p:nvSpPr>
            <p:cNvPr id="5721" name="Freeform 156"/>
            <p:cNvSpPr>
              <a:spLocks/>
            </p:cNvSpPr>
            <p:nvPr/>
          </p:nvSpPr>
          <p:spPr bwMode="auto">
            <a:xfrm>
              <a:off x="818" y="3591"/>
              <a:ext cx="7" cy="7"/>
            </a:xfrm>
            <a:custGeom>
              <a:avLst/>
              <a:gdLst>
                <a:gd name="T0" fmla="*/ 0 w 18"/>
                <a:gd name="T1" fmla="*/ 0 h 18"/>
                <a:gd name="T2" fmla="*/ 0 w 18"/>
                <a:gd name="T3" fmla="*/ 0 h 18"/>
                <a:gd name="T4" fmla="*/ 0 w 18"/>
                <a:gd name="T5" fmla="*/ 0 h 18"/>
                <a:gd name="T6" fmla="*/ 0 w 18"/>
                <a:gd name="T7" fmla="*/ 0 h 18"/>
                <a:gd name="T8" fmla="*/ 0 w 18"/>
                <a:gd name="T9" fmla="*/ 0 h 18"/>
                <a:gd name="T10" fmla="*/ 0 w 18"/>
                <a:gd name="T11" fmla="*/ 0 h 18"/>
                <a:gd name="T12" fmla="*/ 0 w 18"/>
                <a:gd name="T13" fmla="*/ 0 h 18"/>
                <a:gd name="T14" fmla="*/ 0 w 18"/>
                <a:gd name="T15" fmla="*/ 0 h 18"/>
                <a:gd name="T16" fmla="*/ 0 w 18"/>
                <a:gd name="T17" fmla="*/ 0 h 18"/>
                <a:gd name="T18" fmla="*/ 0 w 18"/>
                <a:gd name="T19" fmla="*/ 0 h 18"/>
                <a:gd name="T20" fmla="*/ 0 w 18"/>
                <a:gd name="T21" fmla="*/ 0 h 18"/>
                <a:gd name="T22" fmla="*/ 0 w 18"/>
                <a:gd name="T23" fmla="*/ 0 h 18"/>
                <a:gd name="T24" fmla="*/ 0 w 18"/>
                <a:gd name="T25" fmla="*/ 0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18"/>
                <a:gd name="T41" fmla="*/ 18 w 18"/>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18">
                  <a:moveTo>
                    <a:pt x="5" y="18"/>
                  </a:moveTo>
                  <a:lnTo>
                    <a:pt x="6" y="18"/>
                  </a:lnTo>
                  <a:lnTo>
                    <a:pt x="9" y="16"/>
                  </a:lnTo>
                  <a:lnTo>
                    <a:pt x="11" y="15"/>
                  </a:lnTo>
                  <a:lnTo>
                    <a:pt x="14" y="12"/>
                  </a:lnTo>
                  <a:lnTo>
                    <a:pt x="18" y="9"/>
                  </a:lnTo>
                  <a:lnTo>
                    <a:pt x="9" y="0"/>
                  </a:lnTo>
                  <a:lnTo>
                    <a:pt x="8" y="3"/>
                  </a:lnTo>
                  <a:lnTo>
                    <a:pt x="5" y="3"/>
                  </a:lnTo>
                  <a:lnTo>
                    <a:pt x="3" y="4"/>
                  </a:lnTo>
                  <a:lnTo>
                    <a:pt x="0" y="6"/>
                  </a:lnTo>
                  <a:lnTo>
                    <a:pt x="2" y="6"/>
                  </a:lnTo>
                  <a:lnTo>
                    <a:pt x="5" y="18"/>
                  </a:lnTo>
                  <a:close/>
                </a:path>
              </a:pathLst>
            </a:custGeom>
            <a:solidFill>
              <a:srgbClr val="000000"/>
            </a:solidFill>
            <a:ln w="9525">
              <a:noFill/>
              <a:round/>
              <a:headEnd/>
              <a:tailEnd/>
            </a:ln>
          </p:spPr>
          <p:txBody>
            <a:bodyPr/>
            <a:lstStyle/>
            <a:p>
              <a:endParaRPr lang="en-GB"/>
            </a:p>
          </p:txBody>
        </p:sp>
        <p:sp>
          <p:nvSpPr>
            <p:cNvPr id="5722" name="Freeform 157"/>
            <p:cNvSpPr>
              <a:spLocks/>
            </p:cNvSpPr>
            <p:nvPr/>
          </p:nvSpPr>
          <p:spPr bwMode="auto">
            <a:xfrm>
              <a:off x="815" y="3594"/>
              <a:ext cx="6" cy="5"/>
            </a:xfrm>
            <a:custGeom>
              <a:avLst/>
              <a:gdLst>
                <a:gd name="T0" fmla="*/ 0 w 15"/>
                <a:gd name="T1" fmla="*/ 0 h 13"/>
                <a:gd name="T2" fmla="*/ 0 w 15"/>
                <a:gd name="T3" fmla="*/ 0 h 13"/>
                <a:gd name="T4" fmla="*/ 0 w 15"/>
                <a:gd name="T5" fmla="*/ 0 h 13"/>
                <a:gd name="T6" fmla="*/ 0 w 15"/>
                <a:gd name="T7" fmla="*/ 0 h 13"/>
                <a:gd name="T8" fmla="*/ 0 w 15"/>
                <a:gd name="T9" fmla="*/ 0 h 13"/>
                <a:gd name="T10" fmla="*/ 0 w 15"/>
                <a:gd name="T11" fmla="*/ 0 h 13"/>
                <a:gd name="T12" fmla="*/ 0 w 15"/>
                <a:gd name="T13" fmla="*/ 0 h 13"/>
                <a:gd name="T14" fmla="*/ 0 w 15"/>
                <a:gd name="T15" fmla="*/ 0 h 13"/>
                <a:gd name="T16" fmla="*/ 0 w 15"/>
                <a:gd name="T17" fmla="*/ 0 h 13"/>
                <a:gd name="T18" fmla="*/ 0 w 15"/>
                <a:gd name="T19" fmla="*/ 0 h 13"/>
                <a:gd name="T20" fmla="*/ 0 w 15"/>
                <a:gd name="T21" fmla="*/ 0 h 13"/>
                <a:gd name="T22" fmla="*/ 0 w 15"/>
                <a:gd name="T23" fmla="*/ 0 h 13"/>
                <a:gd name="T24" fmla="*/ 0 w 15"/>
                <a:gd name="T25" fmla="*/ 0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13"/>
                <a:gd name="T41" fmla="*/ 15 w 15"/>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13">
                  <a:moveTo>
                    <a:pt x="15" y="10"/>
                  </a:moveTo>
                  <a:lnTo>
                    <a:pt x="15" y="10"/>
                  </a:lnTo>
                  <a:lnTo>
                    <a:pt x="13" y="7"/>
                  </a:lnTo>
                  <a:lnTo>
                    <a:pt x="15" y="7"/>
                  </a:lnTo>
                  <a:lnTo>
                    <a:pt x="10" y="12"/>
                  </a:lnTo>
                  <a:lnTo>
                    <a:pt x="12" y="12"/>
                  </a:lnTo>
                  <a:lnTo>
                    <a:pt x="9" y="0"/>
                  </a:lnTo>
                  <a:lnTo>
                    <a:pt x="4" y="0"/>
                  </a:lnTo>
                  <a:lnTo>
                    <a:pt x="0" y="7"/>
                  </a:lnTo>
                  <a:lnTo>
                    <a:pt x="1" y="10"/>
                  </a:lnTo>
                  <a:lnTo>
                    <a:pt x="3" y="13"/>
                  </a:lnTo>
                  <a:lnTo>
                    <a:pt x="15" y="10"/>
                  </a:lnTo>
                  <a:close/>
                </a:path>
              </a:pathLst>
            </a:custGeom>
            <a:solidFill>
              <a:srgbClr val="000000"/>
            </a:solidFill>
            <a:ln w="9525">
              <a:noFill/>
              <a:round/>
              <a:headEnd/>
              <a:tailEnd/>
            </a:ln>
          </p:spPr>
          <p:txBody>
            <a:bodyPr/>
            <a:lstStyle/>
            <a:p>
              <a:endParaRPr lang="en-GB"/>
            </a:p>
          </p:txBody>
        </p:sp>
        <p:sp>
          <p:nvSpPr>
            <p:cNvPr id="5723" name="Freeform 158"/>
            <p:cNvSpPr>
              <a:spLocks/>
            </p:cNvSpPr>
            <p:nvPr/>
          </p:nvSpPr>
          <p:spPr bwMode="auto">
            <a:xfrm>
              <a:off x="814" y="3598"/>
              <a:ext cx="7" cy="7"/>
            </a:xfrm>
            <a:custGeom>
              <a:avLst/>
              <a:gdLst>
                <a:gd name="T0" fmla="*/ 0 w 18"/>
                <a:gd name="T1" fmla="*/ 0 h 20"/>
                <a:gd name="T2" fmla="*/ 0 w 18"/>
                <a:gd name="T3" fmla="*/ 0 h 20"/>
                <a:gd name="T4" fmla="*/ 0 w 18"/>
                <a:gd name="T5" fmla="*/ 0 h 20"/>
                <a:gd name="T6" fmla="*/ 0 w 18"/>
                <a:gd name="T7" fmla="*/ 0 h 20"/>
                <a:gd name="T8" fmla="*/ 0 w 18"/>
                <a:gd name="T9" fmla="*/ 0 h 20"/>
                <a:gd name="T10" fmla="*/ 0 w 18"/>
                <a:gd name="T11" fmla="*/ 0 h 20"/>
                <a:gd name="T12" fmla="*/ 0 w 18"/>
                <a:gd name="T13" fmla="*/ 0 h 20"/>
                <a:gd name="T14" fmla="*/ 0 w 18"/>
                <a:gd name="T15" fmla="*/ 0 h 20"/>
                <a:gd name="T16" fmla="*/ 0 w 18"/>
                <a:gd name="T17" fmla="*/ 0 h 20"/>
                <a:gd name="T18" fmla="*/ 0 w 18"/>
                <a:gd name="T19" fmla="*/ 0 h 20"/>
                <a:gd name="T20" fmla="*/ 0 w 18"/>
                <a:gd name="T21" fmla="*/ 0 h 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20"/>
                <a:gd name="T35" fmla="*/ 18 w 18"/>
                <a:gd name="T36" fmla="*/ 20 h 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20">
                  <a:moveTo>
                    <a:pt x="0" y="20"/>
                  </a:moveTo>
                  <a:lnTo>
                    <a:pt x="7" y="20"/>
                  </a:lnTo>
                  <a:lnTo>
                    <a:pt x="13" y="15"/>
                  </a:lnTo>
                  <a:lnTo>
                    <a:pt x="18" y="8"/>
                  </a:lnTo>
                  <a:lnTo>
                    <a:pt x="18" y="0"/>
                  </a:lnTo>
                  <a:lnTo>
                    <a:pt x="6" y="3"/>
                  </a:lnTo>
                  <a:lnTo>
                    <a:pt x="6" y="5"/>
                  </a:lnTo>
                  <a:lnTo>
                    <a:pt x="4" y="6"/>
                  </a:lnTo>
                  <a:lnTo>
                    <a:pt x="4" y="8"/>
                  </a:lnTo>
                  <a:lnTo>
                    <a:pt x="3" y="8"/>
                  </a:lnTo>
                  <a:lnTo>
                    <a:pt x="0" y="20"/>
                  </a:lnTo>
                  <a:close/>
                </a:path>
              </a:pathLst>
            </a:custGeom>
            <a:solidFill>
              <a:srgbClr val="000000"/>
            </a:solidFill>
            <a:ln w="9525">
              <a:noFill/>
              <a:round/>
              <a:headEnd/>
              <a:tailEnd/>
            </a:ln>
          </p:spPr>
          <p:txBody>
            <a:bodyPr/>
            <a:lstStyle/>
            <a:p>
              <a:endParaRPr lang="en-GB"/>
            </a:p>
          </p:txBody>
        </p:sp>
        <p:sp>
          <p:nvSpPr>
            <p:cNvPr id="5724" name="Freeform 159"/>
            <p:cNvSpPr>
              <a:spLocks/>
            </p:cNvSpPr>
            <p:nvPr/>
          </p:nvSpPr>
          <p:spPr bwMode="auto">
            <a:xfrm>
              <a:off x="799" y="3631"/>
              <a:ext cx="12" cy="7"/>
            </a:xfrm>
            <a:custGeom>
              <a:avLst/>
              <a:gdLst>
                <a:gd name="T0" fmla="*/ 0 w 30"/>
                <a:gd name="T1" fmla="*/ 0 h 18"/>
                <a:gd name="T2" fmla="*/ 0 w 30"/>
                <a:gd name="T3" fmla="*/ 0 h 18"/>
                <a:gd name="T4" fmla="*/ 0 w 30"/>
                <a:gd name="T5" fmla="*/ 0 h 18"/>
                <a:gd name="T6" fmla="*/ 0 w 30"/>
                <a:gd name="T7" fmla="*/ 0 h 18"/>
                <a:gd name="T8" fmla="*/ 0 w 30"/>
                <a:gd name="T9" fmla="*/ 0 h 18"/>
                <a:gd name="T10" fmla="*/ 0 w 30"/>
                <a:gd name="T11" fmla="*/ 0 h 18"/>
                <a:gd name="T12" fmla="*/ 0 w 30"/>
                <a:gd name="T13" fmla="*/ 0 h 18"/>
                <a:gd name="T14" fmla="*/ 0 w 30"/>
                <a:gd name="T15" fmla="*/ 0 h 18"/>
                <a:gd name="T16" fmla="*/ 0 w 30"/>
                <a:gd name="T17" fmla="*/ 0 h 18"/>
                <a:gd name="T18" fmla="*/ 0 w 30"/>
                <a:gd name="T19" fmla="*/ 0 h 18"/>
                <a:gd name="T20" fmla="*/ 0 w 30"/>
                <a:gd name="T21" fmla="*/ 0 h 18"/>
                <a:gd name="T22" fmla="*/ 0 w 30"/>
                <a:gd name="T23" fmla="*/ 0 h 18"/>
                <a:gd name="T24" fmla="*/ 0 w 30"/>
                <a:gd name="T25" fmla="*/ 0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18"/>
                <a:gd name="T41" fmla="*/ 30 w 30"/>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18">
                  <a:moveTo>
                    <a:pt x="0" y="12"/>
                  </a:moveTo>
                  <a:lnTo>
                    <a:pt x="0" y="12"/>
                  </a:lnTo>
                  <a:lnTo>
                    <a:pt x="9" y="18"/>
                  </a:lnTo>
                  <a:lnTo>
                    <a:pt x="18" y="18"/>
                  </a:lnTo>
                  <a:lnTo>
                    <a:pt x="27" y="10"/>
                  </a:lnTo>
                  <a:lnTo>
                    <a:pt x="30" y="3"/>
                  </a:lnTo>
                  <a:lnTo>
                    <a:pt x="18" y="0"/>
                  </a:lnTo>
                  <a:lnTo>
                    <a:pt x="15" y="4"/>
                  </a:lnTo>
                  <a:lnTo>
                    <a:pt x="15" y="6"/>
                  </a:lnTo>
                  <a:lnTo>
                    <a:pt x="12" y="6"/>
                  </a:lnTo>
                  <a:lnTo>
                    <a:pt x="9" y="3"/>
                  </a:lnTo>
                  <a:lnTo>
                    <a:pt x="0" y="12"/>
                  </a:lnTo>
                  <a:close/>
                </a:path>
              </a:pathLst>
            </a:custGeom>
            <a:solidFill>
              <a:srgbClr val="000000"/>
            </a:solidFill>
            <a:ln w="9525">
              <a:noFill/>
              <a:round/>
              <a:headEnd/>
              <a:tailEnd/>
            </a:ln>
          </p:spPr>
          <p:txBody>
            <a:bodyPr/>
            <a:lstStyle/>
            <a:p>
              <a:endParaRPr lang="en-GB"/>
            </a:p>
          </p:txBody>
        </p:sp>
        <p:sp>
          <p:nvSpPr>
            <p:cNvPr id="5725" name="Freeform 160"/>
            <p:cNvSpPr>
              <a:spLocks/>
            </p:cNvSpPr>
            <p:nvPr/>
          </p:nvSpPr>
          <p:spPr bwMode="auto">
            <a:xfrm>
              <a:off x="794" y="3630"/>
              <a:ext cx="8" cy="8"/>
            </a:xfrm>
            <a:custGeom>
              <a:avLst/>
              <a:gdLst>
                <a:gd name="T0" fmla="*/ 0 w 21"/>
                <a:gd name="T1" fmla="*/ 0 h 20"/>
                <a:gd name="T2" fmla="*/ 0 w 21"/>
                <a:gd name="T3" fmla="*/ 0 h 20"/>
                <a:gd name="T4" fmla="*/ 0 w 21"/>
                <a:gd name="T5" fmla="*/ 0 h 20"/>
                <a:gd name="T6" fmla="*/ 0 w 21"/>
                <a:gd name="T7" fmla="*/ 0 h 20"/>
                <a:gd name="T8" fmla="*/ 0 w 21"/>
                <a:gd name="T9" fmla="*/ 0 h 20"/>
                <a:gd name="T10" fmla="*/ 0 w 21"/>
                <a:gd name="T11" fmla="*/ 0 h 20"/>
                <a:gd name="T12" fmla="*/ 0 w 21"/>
                <a:gd name="T13" fmla="*/ 0 h 20"/>
                <a:gd name="T14" fmla="*/ 0 w 21"/>
                <a:gd name="T15" fmla="*/ 0 h 20"/>
                <a:gd name="T16" fmla="*/ 0 w 21"/>
                <a:gd name="T17" fmla="*/ 0 h 20"/>
                <a:gd name="T18" fmla="*/ 0 w 21"/>
                <a:gd name="T19" fmla="*/ 0 h 20"/>
                <a:gd name="T20" fmla="*/ 0 w 21"/>
                <a:gd name="T21" fmla="*/ 0 h 20"/>
                <a:gd name="T22" fmla="*/ 0 w 21"/>
                <a:gd name="T23" fmla="*/ 0 h 20"/>
                <a:gd name="T24" fmla="*/ 0 w 21"/>
                <a:gd name="T25" fmla="*/ 0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
                <a:gd name="T40" fmla="*/ 0 h 20"/>
                <a:gd name="T41" fmla="*/ 21 w 21"/>
                <a:gd name="T42" fmla="*/ 20 h 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 h="20">
                  <a:moveTo>
                    <a:pt x="12" y="20"/>
                  </a:moveTo>
                  <a:lnTo>
                    <a:pt x="12" y="20"/>
                  </a:lnTo>
                  <a:lnTo>
                    <a:pt x="13" y="14"/>
                  </a:lnTo>
                  <a:lnTo>
                    <a:pt x="13" y="9"/>
                  </a:lnTo>
                  <a:lnTo>
                    <a:pt x="10" y="12"/>
                  </a:lnTo>
                  <a:lnTo>
                    <a:pt x="12" y="14"/>
                  </a:lnTo>
                  <a:lnTo>
                    <a:pt x="21" y="5"/>
                  </a:lnTo>
                  <a:lnTo>
                    <a:pt x="10" y="0"/>
                  </a:lnTo>
                  <a:lnTo>
                    <a:pt x="1" y="6"/>
                  </a:lnTo>
                  <a:lnTo>
                    <a:pt x="1" y="14"/>
                  </a:lnTo>
                  <a:lnTo>
                    <a:pt x="0" y="17"/>
                  </a:lnTo>
                  <a:lnTo>
                    <a:pt x="12" y="20"/>
                  </a:lnTo>
                  <a:close/>
                </a:path>
              </a:pathLst>
            </a:custGeom>
            <a:solidFill>
              <a:srgbClr val="000000"/>
            </a:solidFill>
            <a:ln w="9525">
              <a:noFill/>
              <a:round/>
              <a:headEnd/>
              <a:tailEnd/>
            </a:ln>
          </p:spPr>
          <p:txBody>
            <a:bodyPr/>
            <a:lstStyle/>
            <a:p>
              <a:endParaRPr lang="en-GB"/>
            </a:p>
          </p:txBody>
        </p:sp>
        <p:sp>
          <p:nvSpPr>
            <p:cNvPr id="5726" name="Freeform 161"/>
            <p:cNvSpPr>
              <a:spLocks/>
            </p:cNvSpPr>
            <p:nvPr/>
          </p:nvSpPr>
          <p:spPr bwMode="auto">
            <a:xfrm>
              <a:off x="777" y="3637"/>
              <a:ext cx="22" cy="9"/>
            </a:xfrm>
            <a:custGeom>
              <a:avLst/>
              <a:gdLst>
                <a:gd name="T0" fmla="*/ 0 w 56"/>
                <a:gd name="T1" fmla="*/ 0 h 24"/>
                <a:gd name="T2" fmla="*/ 0 w 56"/>
                <a:gd name="T3" fmla="*/ 0 h 24"/>
                <a:gd name="T4" fmla="*/ 0 w 56"/>
                <a:gd name="T5" fmla="*/ 0 h 24"/>
                <a:gd name="T6" fmla="*/ 0 w 56"/>
                <a:gd name="T7" fmla="*/ 0 h 24"/>
                <a:gd name="T8" fmla="*/ 0 w 56"/>
                <a:gd name="T9" fmla="*/ 0 h 24"/>
                <a:gd name="T10" fmla="*/ 0 w 56"/>
                <a:gd name="T11" fmla="*/ 0 h 24"/>
                <a:gd name="T12" fmla="*/ 0 w 56"/>
                <a:gd name="T13" fmla="*/ 0 h 24"/>
                <a:gd name="T14" fmla="*/ 0 w 56"/>
                <a:gd name="T15" fmla="*/ 0 h 24"/>
                <a:gd name="T16" fmla="*/ 0 w 56"/>
                <a:gd name="T17" fmla="*/ 0 h 24"/>
                <a:gd name="T18" fmla="*/ 0 w 56"/>
                <a:gd name="T19" fmla="*/ 0 h 24"/>
                <a:gd name="T20" fmla="*/ 0 w 56"/>
                <a:gd name="T21" fmla="*/ 0 h 24"/>
                <a:gd name="T22" fmla="*/ 0 w 56"/>
                <a:gd name="T23" fmla="*/ 0 h 24"/>
                <a:gd name="T24" fmla="*/ 0 w 56"/>
                <a:gd name="T25" fmla="*/ 0 h 24"/>
                <a:gd name="T26" fmla="*/ 0 w 56"/>
                <a:gd name="T27" fmla="*/ 0 h 24"/>
                <a:gd name="T28" fmla="*/ 0 w 56"/>
                <a:gd name="T29" fmla="*/ 0 h 24"/>
                <a:gd name="T30" fmla="*/ 0 w 56"/>
                <a:gd name="T31" fmla="*/ 0 h 24"/>
                <a:gd name="T32" fmla="*/ 0 w 56"/>
                <a:gd name="T33" fmla="*/ 0 h 24"/>
                <a:gd name="T34" fmla="*/ 0 w 56"/>
                <a:gd name="T35" fmla="*/ 0 h 24"/>
                <a:gd name="T36" fmla="*/ 0 w 56"/>
                <a:gd name="T37" fmla="*/ 0 h 24"/>
                <a:gd name="T38" fmla="*/ 0 w 56"/>
                <a:gd name="T39" fmla="*/ 0 h 24"/>
                <a:gd name="T40" fmla="*/ 0 w 56"/>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6"/>
                <a:gd name="T64" fmla="*/ 0 h 24"/>
                <a:gd name="T65" fmla="*/ 56 w 56"/>
                <a:gd name="T66" fmla="*/ 24 h 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6" h="24">
                  <a:moveTo>
                    <a:pt x="0" y="23"/>
                  </a:moveTo>
                  <a:lnTo>
                    <a:pt x="0" y="23"/>
                  </a:lnTo>
                  <a:lnTo>
                    <a:pt x="12" y="24"/>
                  </a:lnTo>
                  <a:lnTo>
                    <a:pt x="20" y="24"/>
                  </a:lnTo>
                  <a:lnTo>
                    <a:pt x="30" y="23"/>
                  </a:lnTo>
                  <a:lnTo>
                    <a:pt x="38" y="20"/>
                  </a:lnTo>
                  <a:lnTo>
                    <a:pt x="44" y="17"/>
                  </a:lnTo>
                  <a:lnTo>
                    <a:pt x="50" y="12"/>
                  </a:lnTo>
                  <a:lnTo>
                    <a:pt x="53" y="8"/>
                  </a:lnTo>
                  <a:lnTo>
                    <a:pt x="56" y="3"/>
                  </a:lnTo>
                  <a:lnTo>
                    <a:pt x="44" y="0"/>
                  </a:lnTo>
                  <a:lnTo>
                    <a:pt x="44" y="2"/>
                  </a:lnTo>
                  <a:lnTo>
                    <a:pt x="41" y="3"/>
                  </a:lnTo>
                  <a:lnTo>
                    <a:pt x="38" y="5"/>
                  </a:lnTo>
                  <a:lnTo>
                    <a:pt x="32" y="8"/>
                  </a:lnTo>
                  <a:lnTo>
                    <a:pt x="27" y="11"/>
                  </a:lnTo>
                  <a:lnTo>
                    <a:pt x="20" y="12"/>
                  </a:lnTo>
                  <a:lnTo>
                    <a:pt x="12" y="12"/>
                  </a:lnTo>
                  <a:lnTo>
                    <a:pt x="3" y="11"/>
                  </a:lnTo>
                  <a:lnTo>
                    <a:pt x="0" y="23"/>
                  </a:lnTo>
                  <a:close/>
                </a:path>
              </a:pathLst>
            </a:custGeom>
            <a:solidFill>
              <a:srgbClr val="000000"/>
            </a:solidFill>
            <a:ln w="9525">
              <a:noFill/>
              <a:round/>
              <a:headEnd/>
              <a:tailEnd/>
            </a:ln>
          </p:spPr>
          <p:txBody>
            <a:bodyPr/>
            <a:lstStyle/>
            <a:p>
              <a:endParaRPr lang="en-GB"/>
            </a:p>
          </p:txBody>
        </p:sp>
        <p:sp>
          <p:nvSpPr>
            <p:cNvPr id="5727" name="Freeform 162"/>
            <p:cNvSpPr>
              <a:spLocks/>
            </p:cNvSpPr>
            <p:nvPr/>
          </p:nvSpPr>
          <p:spPr bwMode="auto">
            <a:xfrm>
              <a:off x="772" y="3639"/>
              <a:ext cx="8" cy="8"/>
            </a:xfrm>
            <a:custGeom>
              <a:avLst/>
              <a:gdLst>
                <a:gd name="T0" fmla="*/ 0 w 20"/>
                <a:gd name="T1" fmla="*/ 0 h 20"/>
                <a:gd name="T2" fmla="*/ 0 w 20"/>
                <a:gd name="T3" fmla="*/ 0 h 20"/>
                <a:gd name="T4" fmla="*/ 0 w 20"/>
                <a:gd name="T5" fmla="*/ 0 h 20"/>
                <a:gd name="T6" fmla="*/ 0 w 20"/>
                <a:gd name="T7" fmla="*/ 0 h 20"/>
                <a:gd name="T8" fmla="*/ 0 w 20"/>
                <a:gd name="T9" fmla="*/ 0 h 20"/>
                <a:gd name="T10" fmla="*/ 0 w 20"/>
                <a:gd name="T11" fmla="*/ 0 h 20"/>
                <a:gd name="T12" fmla="*/ 0 w 20"/>
                <a:gd name="T13" fmla="*/ 0 h 20"/>
                <a:gd name="T14" fmla="*/ 0 w 20"/>
                <a:gd name="T15" fmla="*/ 0 h 20"/>
                <a:gd name="T16" fmla="*/ 0 w 20"/>
                <a:gd name="T17" fmla="*/ 0 h 20"/>
                <a:gd name="T18" fmla="*/ 0 w 20"/>
                <a:gd name="T19" fmla="*/ 0 h 20"/>
                <a:gd name="T20" fmla="*/ 0 w 20"/>
                <a:gd name="T21" fmla="*/ 0 h 20"/>
                <a:gd name="T22" fmla="*/ 0 w 20"/>
                <a:gd name="T23" fmla="*/ 0 h 20"/>
                <a:gd name="T24" fmla="*/ 0 w 20"/>
                <a:gd name="T25" fmla="*/ 0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20"/>
                <a:gd name="T41" fmla="*/ 20 w 20"/>
                <a:gd name="T42" fmla="*/ 20 h 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20">
                  <a:moveTo>
                    <a:pt x="20" y="18"/>
                  </a:moveTo>
                  <a:lnTo>
                    <a:pt x="20" y="18"/>
                  </a:lnTo>
                  <a:lnTo>
                    <a:pt x="14" y="11"/>
                  </a:lnTo>
                  <a:lnTo>
                    <a:pt x="13" y="9"/>
                  </a:lnTo>
                  <a:lnTo>
                    <a:pt x="6" y="15"/>
                  </a:lnTo>
                  <a:lnTo>
                    <a:pt x="14" y="17"/>
                  </a:lnTo>
                  <a:lnTo>
                    <a:pt x="17" y="5"/>
                  </a:lnTo>
                  <a:lnTo>
                    <a:pt x="6" y="0"/>
                  </a:lnTo>
                  <a:lnTo>
                    <a:pt x="0" y="12"/>
                  </a:lnTo>
                  <a:lnTo>
                    <a:pt x="5" y="20"/>
                  </a:lnTo>
                  <a:lnTo>
                    <a:pt x="5" y="18"/>
                  </a:lnTo>
                  <a:lnTo>
                    <a:pt x="20" y="18"/>
                  </a:lnTo>
                  <a:close/>
                </a:path>
              </a:pathLst>
            </a:custGeom>
            <a:solidFill>
              <a:srgbClr val="000000"/>
            </a:solidFill>
            <a:ln w="9525">
              <a:noFill/>
              <a:round/>
              <a:headEnd/>
              <a:tailEnd/>
            </a:ln>
          </p:spPr>
          <p:txBody>
            <a:bodyPr/>
            <a:lstStyle/>
            <a:p>
              <a:endParaRPr lang="en-GB"/>
            </a:p>
          </p:txBody>
        </p:sp>
        <p:sp>
          <p:nvSpPr>
            <p:cNvPr id="5728" name="Freeform 163"/>
            <p:cNvSpPr>
              <a:spLocks/>
            </p:cNvSpPr>
            <p:nvPr/>
          </p:nvSpPr>
          <p:spPr bwMode="auto">
            <a:xfrm>
              <a:off x="765" y="3646"/>
              <a:ext cx="15" cy="7"/>
            </a:xfrm>
            <a:custGeom>
              <a:avLst/>
              <a:gdLst>
                <a:gd name="T0" fmla="*/ 0 w 38"/>
                <a:gd name="T1" fmla="*/ 0 h 17"/>
                <a:gd name="T2" fmla="*/ 0 w 38"/>
                <a:gd name="T3" fmla="*/ 0 h 17"/>
                <a:gd name="T4" fmla="*/ 0 w 38"/>
                <a:gd name="T5" fmla="*/ 0 h 17"/>
                <a:gd name="T6" fmla="*/ 0 w 38"/>
                <a:gd name="T7" fmla="*/ 0 h 17"/>
                <a:gd name="T8" fmla="*/ 0 w 38"/>
                <a:gd name="T9" fmla="*/ 0 h 17"/>
                <a:gd name="T10" fmla="*/ 0 w 38"/>
                <a:gd name="T11" fmla="*/ 0 h 17"/>
                <a:gd name="T12" fmla="*/ 0 w 38"/>
                <a:gd name="T13" fmla="*/ 0 h 17"/>
                <a:gd name="T14" fmla="*/ 0 w 38"/>
                <a:gd name="T15" fmla="*/ 0 h 17"/>
                <a:gd name="T16" fmla="*/ 0 w 38"/>
                <a:gd name="T17" fmla="*/ 0 h 17"/>
                <a:gd name="T18" fmla="*/ 0 w 38"/>
                <a:gd name="T19" fmla="*/ 0 h 17"/>
                <a:gd name="T20" fmla="*/ 0 w 38"/>
                <a:gd name="T21" fmla="*/ 0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
                <a:gd name="T34" fmla="*/ 0 h 17"/>
                <a:gd name="T35" fmla="*/ 38 w 38"/>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 h="17">
                  <a:moveTo>
                    <a:pt x="0" y="14"/>
                  </a:moveTo>
                  <a:lnTo>
                    <a:pt x="12" y="17"/>
                  </a:lnTo>
                  <a:lnTo>
                    <a:pt x="23" y="14"/>
                  </a:lnTo>
                  <a:lnTo>
                    <a:pt x="32" y="9"/>
                  </a:lnTo>
                  <a:lnTo>
                    <a:pt x="38" y="0"/>
                  </a:lnTo>
                  <a:lnTo>
                    <a:pt x="23" y="0"/>
                  </a:lnTo>
                  <a:lnTo>
                    <a:pt x="20" y="2"/>
                  </a:lnTo>
                  <a:lnTo>
                    <a:pt x="12" y="2"/>
                  </a:lnTo>
                  <a:lnTo>
                    <a:pt x="6" y="2"/>
                  </a:lnTo>
                  <a:lnTo>
                    <a:pt x="0" y="14"/>
                  </a:lnTo>
                  <a:close/>
                </a:path>
              </a:pathLst>
            </a:custGeom>
            <a:solidFill>
              <a:srgbClr val="000000"/>
            </a:solidFill>
            <a:ln w="9525">
              <a:noFill/>
              <a:round/>
              <a:headEnd/>
              <a:tailEnd/>
            </a:ln>
          </p:spPr>
          <p:txBody>
            <a:bodyPr/>
            <a:lstStyle/>
            <a:p>
              <a:endParaRPr lang="en-GB"/>
            </a:p>
          </p:txBody>
        </p:sp>
        <p:sp>
          <p:nvSpPr>
            <p:cNvPr id="5729" name="Freeform 164"/>
            <p:cNvSpPr>
              <a:spLocks/>
            </p:cNvSpPr>
            <p:nvPr/>
          </p:nvSpPr>
          <p:spPr bwMode="auto">
            <a:xfrm>
              <a:off x="671" y="3615"/>
              <a:ext cx="9" cy="7"/>
            </a:xfrm>
            <a:custGeom>
              <a:avLst/>
              <a:gdLst>
                <a:gd name="T0" fmla="*/ 0 w 22"/>
                <a:gd name="T1" fmla="*/ 0 h 17"/>
                <a:gd name="T2" fmla="*/ 0 w 22"/>
                <a:gd name="T3" fmla="*/ 0 h 17"/>
                <a:gd name="T4" fmla="*/ 0 w 22"/>
                <a:gd name="T5" fmla="*/ 0 h 17"/>
                <a:gd name="T6" fmla="*/ 0 w 22"/>
                <a:gd name="T7" fmla="*/ 0 h 17"/>
                <a:gd name="T8" fmla="*/ 0 w 22"/>
                <a:gd name="T9" fmla="*/ 0 h 17"/>
                <a:gd name="T10" fmla="*/ 0 w 22"/>
                <a:gd name="T11" fmla="*/ 0 h 17"/>
                <a:gd name="T12" fmla="*/ 0 w 22"/>
                <a:gd name="T13" fmla="*/ 0 h 17"/>
                <a:gd name="T14" fmla="*/ 0 w 22"/>
                <a:gd name="T15" fmla="*/ 0 h 17"/>
                <a:gd name="T16" fmla="*/ 0 w 22"/>
                <a:gd name="T17" fmla="*/ 0 h 17"/>
                <a:gd name="T18" fmla="*/ 0 w 22"/>
                <a:gd name="T19" fmla="*/ 0 h 17"/>
                <a:gd name="T20" fmla="*/ 0 w 22"/>
                <a:gd name="T21" fmla="*/ 0 h 17"/>
                <a:gd name="T22" fmla="*/ 0 w 22"/>
                <a:gd name="T23" fmla="*/ 0 h 17"/>
                <a:gd name="T24" fmla="*/ 0 w 22"/>
                <a:gd name="T25" fmla="*/ 0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
                <a:gd name="T40" fmla="*/ 0 h 17"/>
                <a:gd name="T41" fmla="*/ 22 w 22"/>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 h="17">
                  <a:moveTo>
                    <a:pt x="22" y="17"/>
                  </a:moveTo>
                  <a:lnTo>
                    <a:pt x="22" y="17"/>
                  </a:lnTo>
                  <a:lnTo>
                    <a:pt x="21" y="9"/>
                  </a:lnTo>
                  <a:lnTo>
                    <a:pt x="15" y="3"/>
                  </a:lnTo>
                  <a:lnTo>
                    <a:pt x="7" y="2"/>
                  </a:lnTo>
                  <a:lnTo>
                    <a:pt x="0" y="0"/>
                  </a:lnTo>
                  <a:lnTo>
                    <a:pt x="0" y="15"/>
                  </a:lnTo>
                  <a:lnTo>
                    <a:pt x="7" y="14"/>
                  </a:lnTo>
                  <a:lnTo>
                    <a:pt x="9" y="15"/>
                  </a:lnTo>
                  <a:lnTo>
                    <a:pt x="10" y="17"/>
                  </a:lnTo>
                  <a:lnTo>
                    <a:pt x="22" y="17"/>
                  </a:lnTo>
                  <a:close/>
                </a:path>
              </a:pathLst>
            </a:custGeom>
            <a:solidFill>
              <a:srgbClr val="000000"/>
            </a:solidFill>
            <a:ln w="9525">
              <a:noFill/>
              <a:round/>
              <a:headEnd/>
              <a:tailEnd/>
            </a:ln>
          </p:spPr>
          <p:txBody>
            <a:bodyPr/>
            <a:lstStyle/>
            <a:p>
              <a:endParaRPr lang="en-GB"/>
            </a:p>
          </p:txBody>
        </p:sp>
        <p:sp>
          <p:nvSpPr>
            <p:cNvPr id="5730" name="Freeform 165"/>
            <p:cNvSpPr>
              <a:spLocks/>
            </p:cNvSpPr>
            <p:nvPr/>
          </p:nvSpPr>
          <p:spPr bwMode="auto">
            <a:xfrm>
              <a:off x="675" y="3622"/>
              <a:ext cx="9" cy="8"/>
            </a:xfrm>
            <a:custGeom>
              <a:avLst/>
              <a:gdLst>
                <a:gd name="T0" fmla="*/ 0 w 23"/>
                <a:gd name="T1" fmla="*/ 0 h 21"/>
                <a:gd name="T2" fmla="*/ 0 w 23"/>
                <a:gd name="T3" fmla="*/ 0 h 21"/>
                <a:gd name="T4" fmla="*/ 0 w 23"/>
                <a:gd name="T5" fmla="*/ 0 h 21"/>
                <a:gd name="T6" fmla="*/ 0 w 23"/>
                <a:gd name="T7" fmla="*/ 0 h 21"/>
                <a:gd name="T8" fmla="*/ 0 w 23"/>
                <a:gd name="T9" fmla="*/ 0 h 21"/>
                <a:gd name="T10" fmla="*/ 0 w 23"/>
                <a:gd name="T11" fmla="*/ 0 h 21"/>
                <a:gd name="T12" fmla="*/ 0 w 23"/>
                <a:gd name="T13" fmla="*/ 0 h 21"/>
                <a:gd name="T14" fmla="*/ 0 w 23"/>
                <a:gd name="T15" fmla="*/ 0 h 21"/>
                <a:gd name="T16" fmla="*/ 0 w 23"/>
                <a:gd name="T17" fmla="*/ 0 h 21"/>
                <a:gd name="T18" fmla="*/ 0 w 23"/>
                <a:gd name="T19" fmla="*/ 0 h 21"/>
                <a:gd name="T20" fmla="*/ 0 w 23"/>
                <a:gd name="T21" fmla="*/ 0 h 21"/>
                <a:gd name="T22" fmla="*/ 0 w 23"/>
                <a:gd name="T23" fmla="*/ 0 h 21"/>
                <a:gd name="T24" fmla="*/ 0 w 23"/>
                <a:gd name="T25" fmla="*/ 0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
                <a:gd name="T40" fmla="*/ 0 h 21"/>
                <a:gd name="T41" fmla="*/ 23 w 23"/>
                <a:gd name="T42" fmla="*/ 21 h 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 h="21">
                  <a:moveTo>
                    <a:pt x="18" y="7"/>
                  </a:moveTo>
                  <a:lnTo>
                    <a:pt x="17" y="7"/>
                  </a:lnTo>
                  <a:lnTo>
                    <a:pt x="17" y="9"/>
                  </a:lnTo>
                  <a:lnTo>
                    <a:pt x="15" y="6"/>
                  </a:lnTo>
                  <a:lnTo>
                    <a:pt x="14" y="4"/>
                  </a:lnTo>
                  <a:lnTo>
                    <a:pt x="12" y="0"/>
                  </a:lnTo>
                  <a:lnTo>
                    <a:pt x="0" y="0"/>
                  </a:lnTo>
                  <a:lnTo>
                    <a:pt x="2" y="7"/>
                  </a:lnTo>
                  <a:lnTo>
                    <a:pt x="6" y="15"/>
                  </a:lnTo>
                  <a:lnTo>
                    <a:pt x="14" y="21"/>
                  </a:lnTo>
                  <a:lnTo>
                    <a:pt x="23" y="19"/>
                  </a:lnTo>
                  <a:lnTo>
                    <a:pt x="21" y="19"/>
                  </a:lnTo>
                  <a:lnTo>
                    <a:pt x="18" y="7"/>
                  </a:lnTo>
                  <a:close/>
                </a:path>
              </a:pathLst>
            </a:custGeom>
            <a:solidFill>
              <a:srgbClr val="000000"/>
            </a:solidFill>
            <a:ln w="9525">
              <a:noFill/>
              <a:round/>
              <a:headEnd/>
              <a:tailEnd/>
            </a:ln>
          </p:spPr>
          <p:txBody>
            <a:bodyPr/>
            <a:lstStyle/>
            <a:p>
              <a:endParaRPr lang="en-GB"/>
            </a:p>
          </p:txBody>
        </p:sp>
        <p:sp>
          <p:nvSpPr>
            <p:cNvPr id="5731" name="Freeform 166"/>
            <p:cNvSpPr>
              <a:spLocks/>
            </p:cNvSpPr>
            <p:nvPr/>
          </p:nvSpPr>
          <p:spPr bwMode="auto">
            <a:xfrm>
              <a:off x="682" y="3624"/>
              <a:ext cx="10" cy="8"/>
            </a:xfrm>
            <a:custGeom>
              <a:avLst/>
              <a:gdLst>
                <a:gd name="T0" fmla="*/ 0 w 26"/>
                <a:gd name="T1" fmla="*/ 0 h 20"/>
                <a:gd name="T2" fmla="*/ 0 w 26"/>
                <a:gd name="T3" fmla="*/ 0 h 20"/>
                <a:gd name="T4" fmla="*/ 0 w 26"/>
                <a:gd name="T5" fmla="*/ 0 h 20"/>
                <a:gd name="T6" fmla="*/ 0 w 26"/>
                <a:gd name="T7" fmla="*/ 0 h 20"/>
                <a:gd name="T8" fmla="*/ 0 w 26"/>
                <a:gd name="T9" fmla="*/ 0 h 20"/>
                <a:gd name="T10" fmla="*/ 0 w 26"/>
                <a:gd name="T11" fmla="*/ 0 h 20"/>
                <a:gd name="T12" fmla="*/ 0 w 26"/>
                <a:gd name="T13" fmla="*/ 0 h 20"/>
                <a:gd name="T14" fmla="*/ 0 w 26"/>
                <a:gd name="T15" fmla="*/ 0 h 20"/>
                <a:gd name="T16" fmla="*/ 0 w 26"/>
                <a:gd name="T17" fmla="*/ 0 h 20"/>
                <a:gd name="T18" fmla="*/ 0 w 26"/>
                <a:gd name="T19" fmla="*/ 0 h 20"/>
                <a:gd name="T20" fmla="*/ 0 w 26"/>
                <a:gd name="T21" fmla="*/ 0 h 20"/>
                <a:gd name="T22" fmla="*/ 0 w 26"/>
                <a:gd name="T23" fmla="*/ 0 h 20"/>
                <a:gd name="T24" fmla="*/ 0 w 26"/>
                <a:gd name="T25" fmla="*/ 0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
                <a:gd name="T40" fmla="*/ 0 h 20"/>
                <a:gd name="T41" fmla="*/ 26 w 26"/>
                <a:gd name="T42" fmla="*/ 20 h 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 h="20">
                  <a:moveTo>
                    <a:pt x="26" y="9"/>
                  </a:moveTo>
                  <a:lnTo>
                    <a:pt x="24" y="8"/>
                  </a:lnTo>
                  <a:lnTo>
                    <a:pt x="20" y="5"/>
                  </a:lnTo>
                  <a:lnTo>
                    <a:pt x="15" y="2"/>
                  </a:lnTo>
                  <a:lnTo>
                    <a:pt x="8" y="0"/>
                  </a:lnTo>
                  <a:lnTo>
                    <a:pt x="0" y="0"/>
                  </a:lnTo>
                  <a:lnTo>
                    <a:pt x="3" y="12"/>
                  </a:lnTo>
                  <a:lnTo>
                    <a:pt x="8" y="12"/>
                  </a:lnTo>
                  <a:lnTo>
                    <a:pt x="9" y="14"/>
                  </a:lnTo>
                  <a:lnTo>
                    <a:pt x="14" y="17"/>
                  </a:lnTo>
                  <a:lnTo>
                    <a:pt x="18" y="20"/>
                  </a:lnTo>
                  <a:lnTo>
                    <a:pt x="17" y="18"/>
                  </a:lnTo>
                  <a:lnTo>
                    <a:pt x="26" y="9"/>
                  </a:lnTo>
                  <a:close/>
                </a:path>
              </a:pathLst>
            </a:custGeom>
            <a:solidFill>
              <a:srgbClr val="000000"/>
            </a:solidFill>
            <a:ln w="9525">
              <a:noFill/>
              <a:round/>
              <a:headEnd/>
              <a:tailEnd/>
            </a:ln>
          </p:spPr>
          <p:txBody>
            <a:bodyPr/>
            <a:lstStyle/>
            <a:p>
              <a:endParaRPr lang="en-GB"/>
            </a:p>
          </p:txBody>
        </p:sp>
        <p:sp>
          <p:nvSpPr>
            <p:cNvPr id="5732" name="Freeform 167"/>
            <p:cNvSpPr>
              <a:spLocks/>
            </p:cNvSpPr>
            <p:nvPr/>
          </p:nvSpPr>
          <p:spPr bwMode="auto">
            <a:xfrm>
              <a:off x="689" y="3628"/>
              <a:ext cx="7" cy="7"/>
            </a:xfrm>
            <a:custGeom>
              <a:avLst/>
              <a:gdLst>
                <a:gd name="T0" fmla="*/ 0 w 18"/>
                <a:gd name="T1" fmla="*/ 0 h 18"/>
                <a:gd name="T2" fmla="*/ 0 w 18"/>
                <a:gd name="T3" fmla="*/ 0 h 18"/>
                <a:gd name="T4" fmla="*/ 0 w 18"/>
                <a:gd name="T5" fmla="*/ 0 h 18"/>
                <a:gd name="T6" fmla="*/ 0 w 18"/>
                <a:gd name="T7" fmla="*/ 0 h 18"/>
                <a:gd name="T8" fmla="*/ 0 w 18"/>
                <a:gd name="T9" fmla="*/ 0 h 18"/>
                <a:gd name="T10" fmla="*/ 0 w 18"/>
                <a:gd name="T11" fmla="*/ 0 h 18"/>
                <a:gd name="T12" fmla="*/ 0 w 18"/>
                <a:gd name="T13" fmla="*/ 0 h 18"/>
                <a:gd name="T14" fmla="*/ 0 w 18"/>
                <a:gd name="T15" fmla="*/ 0 h 18"/>
                <a:gd name="T16" fmla="*/ 0 w 18"/>
                <a:gd name="T17" fmla="*/ 0 h 18"/>
                <a:gd name="T18" fmla="*/ 0 w 18"/>
                <a:gd name="T19" fmla="*/ 0 h 18"/>
                <a:gd name="T20" fmla="*/ 0 w 18"/>
                <a:gd name="T21" fmla="*/ 0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18"/>
                <a:gd name="T35" fmla="*/ 18 w 18"/>
                <a:gd name="T36" fmla="*/ 18 h 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18">
                  <a:moveTo>
                    <a:pt x="18" y="6"/>
                  </a:moveTo>
                  <a:lnTo>
                    <a:pt x="16" y="6"/>
                  </a:lnTo>
                  <a:lnTo>
                    <a:pt x="15" y="6"/>
                  </a:lnTo>
                  <a:lnTo>
                    <a:pt x="12" y="3"/>
                  </a:lnTo>
                  <a:lnTo>
                    <a:pt x="9" y="0"/>
                  </a:lnTo>
                  <a:lnTo>
                    <a:pt x="0" y="9"/>
                  </a:lnTo>
                  <a:lnTo>
                    <a:pt x="3" y="12"/>
                  </a:lnTo>
                  <a:lnTo>
                    <a:pt x="9" y="15"/>
                  </a:lnTo>
                  <a:lnTo>
                    <a:pt x="10" y="18"/>
                  </a:lnTo>
                  <a:lnTo>
                    <a:pt x="12" y="18"/>
                  </a:lnTo>
                  <a:lnTo>
                    <a:pt x="18" y="6"/>
                  </a:lnTo>
                  <a:close/>
                </a:path>
              </a:pathLst>
            </a:custGeom>
            <a:solidFill>
              <a:srgbClr val="000000"/>
            </a:solidFill>
            <a:ln w="9525">
              <a:noFill/>
              <a:round/>
              <a:headEnd/>
              <a:tailEnd/>
            </a:ln>
          </p:spPr>
          <p:txBody>
            <a:bodyPr/>
            <a:lstStyle/>
            <a:p>
              <a:endParaRPr lang="en-GB"/>
            </a:p>
          </p:txBody>
        </p:sp>
        <p:sp>
          <p:nvSpPr>
            <p:cNvPr id="5733" name="Freeform 168"/>
            <p:cNvSpPr>
              <a:spLocks/>
            </p:cNvSpPr>
            <p:nvPr/>
          </p:nvSpPr>
          <p:spPr bwMode="auto">
            <a:xfrm>
              <a:off x="764" y="3543"/>
              <a:ext cx="14" cy="17"/>
            </a:xfrm>
            <a:custGeom>
              <a:avLst/>
              <a:gdLst>
                <a:gd name="T0" fmla="*/ 0 w 37"/>
                <a:gd name="T1" fmla="*/ 0 h 42"/>
                <a:gd name="T2" fmla="*/ 0 w 37"/>
                <a:gd name="T3" fmla="*/ 0 h 42"/>
                <a:gd name="T4" fmla="*/ 0 w 37"/>
                <a:gd name="T5" fmla="*/ 0 h 42"/>
                <a:gd name="T6" fmla="*/ 0 w 37"/>
                <a:gd name="T7" fmla="*/ 0 h 42"/>
                <a:gd name="T8" fmla="*/ 0 w 37"/>
                <a:gd name="T9" fmla="*/ 0 h 42"/>
                <a:gd name="T10" fmla="*/ 0 w 37"/>
                <a:gd name="T11" fmla="*/ 0 h 42"/>
                <a:gd name="T12" fmla="*/ 0 w 37"/>
                <a:gd name="T13" fmla="*/ 0 h 42"/>
                <a:gd name="T14" fmla="*/ 0 w 37"/>
                <a:gd name="T15" fmla="*/ 0 h 42"/>
                <a:gd name="T16" fmla="*/ 0 w 37"/>
                <a:gd name="T17" fmla="*/ 0 h 42"/>
                <a:gd name="T18" fmla="*/ 0 w 37"/>
                <a:gd name="T19" fmla="*/ 0 h 42"/>
                <a:gd name="T20" fmla="*/ 0 w 37"/>
                <a:gd name="T21" fmla="*/ 0 h 42"/>
                <a:gd name="T22" fmla="*/ 0 w 37"/>
                <a:gd name="T23" fmla="*/ 0 h 42"/>
                <a:gd name="T24" fmla="*/ 0 w 37"/>
                <a:gd name="T25" fmla="*/ 0 h 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42"/>
                <a:gd name="T41" fmla="*/ 37 w 37"/>
                <a:gd name="T42" fmla="*/ 42 h 4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42">
                  <a:moveTo>
                    <a:pt x="2" y="38"/>
                  </a:moveTo>
                  <a:lnTo>
                    <a:pt x="0" y="36"/>
                  </a:lnTo>
                  <a:lnTo>
                    <a:pt x="15" y="42"/>
                  </a:lnTo>
                  <a:lnTo>
                    <a:pt x="29" y="32"/>
                  </a:lnTo>
                  <a:lnTo>
                    <a:pt x="34" y="17"/>
                  </a:lnTo>
                  <a:lnTo>
                    <a:pt x="37" y="0"/>
                  </a:lnTo>
                  <a:lnTo>
                    <a:pt x="21" y="0"/>
                  </a:lnTo>
                  <a:lnTo>
                    <a:pt x="21" y="14"/>
                  </a:lnTo>
                  <a:lnTo>
                    <a:pt x="17" y="26"/>
                  </a:lnTo>
                  <a:lnTo>
                    <a:pt x="15" y="30"/>
                  </a:lnTo>
                  <a:lnTo>
                    <a:pt x="9" y="27"/>
                  </a:lnTo>
                  <a:lnTo>
                    <a:pt x="8" y="26"/>
                  </a:lnTo>
                  <a:lnTo>
                    <a:pt x="2" y="38"/>
                  </a:lnTo>
                  <a:close/>
                </a:path>
              </a:pathLst>
            </a:custGeom>
            <a:solidFill>
              <a:srgbClr val="000000"/>
            </a:solidFill>
            <a:ln w="9525">
              <a:noFill/>
              <a:round/>
              <a:headEnd/>
              <a:tailEnd/>
            </a:ln>
          </p:spPr>
          <p:txBody>
            <a:bodyPr/>
            <a:lstStyle/>
            <a:p>
              <a:endParaRPr lang="en-GB"/>
            </a:p>
          </p:txBody>
        </p:sp>
        <p:sp>
          <p:nvSpPr>
            <p:cNvPr id="5734" name="Freeform 169"/>
            <p:cNvSpPr>
              <a:spLocks/>
            </p:cNvSpPr>
            <p:nvPr/>
          </p:nvSpPr>
          <p:spPr bwMode="auto">
            <a:xfrm>
              <a:off x="760" y="3553"/>
              <a:ext cx="7" cy="5"/>
            </a:xfrm>
            <a:custGeom>
              <a:avLst/>
              <a:gdLst>
                <a:gd name="T0" fmla="*/ 0 w 18"/>
                <a:gd name="T1" fmla="*/ 0 h 15"/>
                <a:gd name="T2" fmla="*/ 0 w 18"/>
                <a:gd name="T3" fmla="*/ 0 h 15"/>
                <a:gd name="T4" fmla="*/ 0 w 18"/>
                <a:gd name="T5" fmla="*/ 0 h 15"/>
                <a:gd name="T6" fmla="*/ 0 w 18"/>
                <a:gd name="T7" fmla="*/ 0 h 15"/>
                <a:gd name="T8" fmla="*/ 0 w 18"/>
                <a:gd name="T9" fmla="*/ 0 h 15"/>
                <a:gd name="T10" fmla="*/ 0 w 18"/>
                <a:gd name="T11" fmla="*/ 0 h 15"/>
                <a:gd name="T12" fmla="*/ 0 w 18"/>
                <a:gd name="T13" fmla="*/ 0 h 15"/>
                <a:gd name="T14" fmla="*/ 0 w 18"/>
                <a:gd name="T15" fmla="*/ 0 h 15"/>
                <a:gd name="T16" fmla="*/ 0 w 18"/>
                <a:gd name="T17" fmla="*/ 0 h 15"/>
                <a:gd name="T18" fmla="*/ 0 w 18"/>
                <a:gd name="T19" fmla="*/ 0 h 15"/>
                <a:gd name="T20" fmla="*/ 0 w 18"/>
                <a:gd name="T21" fmla="*/ 0 h 15"/>
                <a:gd name="T22" fmla="*/ 0 w 18"/>
                <a:gd name="T23" fmla="*/ 0 h 15"/>
                <a:gd name="T24" fmla="*/ 0 w 18"/>
                <a:gd name="T25" fmla="*/ 0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15"/>
                <a:gd name="T41" fmla="*/ 18 w 18"/>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15">
                  <a:moveTo>
                    <a:pt x="15" y="15"/>
                  </a:moveTo>
                  <a:lnTo>
                    <a:pt x="15" y="15"/>
                  </a:lnTo>
                  <a:lnTo>
                    <a:pt x="15" y="11"/>
                  </a:lnTo>
                  <a:lnTo>
                    <a:pt x="13" y="9"/>
                  </a:lnTo>
                  <a:lnTo>
                    <a:pt x="10" y="12"/>
                  </a:lnTo>
                  <a:lnTo>
                    <a:pt x="12" y="14"/>
                  </a:lnTo>
                  <a:lnTo>
                    <a:pt x="18" y="2"/>
                  </a:lnTo>
                  <a:lnTo>
                    <a:pt x="10" y="0"/>
                  </a:lnTo>
                  <a:lnTo>
                    <a:pt x="1" y="3"/>
                  </a:lnTo>
                  <a:lnTo>
                    <a:pt x="0" y="11"/>
                  </a:lnTo>
                  <a:lnTo>
                    <a:pt x="0" y="15"/>
                  </a:lnTo>
                  <a:lnTo>
                    <a:pt x="15" y="15"/>
                  </a:lnTo>
                  <a:close/>
                </a:path>
              </a:pathLst>
            </a:custGeom>
            <a:solidFill>
              <a:srgbClr val="000000"/>
            </a:solidFill>
            <a:ln w="9525">
              <a:noFill/>
              <a:round/>
              <a:headEnd/>
              <a:tailEnd/>
            </a:ln>
          </p:spPr>
          <p:txBody>
            <a:bodyPr/>
            <a:lstStyle/>
            <a:p>
              <a:endParaRPr lang="en-GB"/>
            </a:p>
          </p:txBody>
        </p:sp>
        <p:sp>
          <p:nvSpPr>
            <p:cNvPr id="5735" name="Freeform 170"/>
            <p:cNvSpPr>
              <a:spLocks/>
            </p:cNvSpPr>
            <p:nvPr/>
          </p:nvSpPr>
          <p:spPr bwMode="auto">
            <a:xfrm>
              <a:off x="751" y="3558"/>
              <a:ext cx="15" cy="7"/>
            </a:xfrm>
            <a:custGeom>
              <a:avLst/>
              <a:gdLst>
                <a:gd name="T0" fmla="*/ 0 w 39"/>
                <a:gd name="T1" fmla="*/ 0 h 18"/>
                <a:gd name="T2" fmla="*/ 0 w 39"/>
                <a:gd name="T3" fmla="*/ 0 h 18"/>
                <a:gd name="T4" fmla="*/ 0 w 39"/>
                <a:gd name="T5" fmla="*/ 0 h 18"/>
                <a:gd name="T6" fmla="*/ 0 w 39"/>
                <a:gd name="T7" fmla="*/ 0 h 18"/>
                <a:gd name="T8" fmla="*/ 0 w 39"/>
                <a:gd name="T9" fmla="*/ 0 h 18"/>
                <a:gd name="T10" fmla="*/ 0 w 39"/>
                <a:gd name="T11" fmla="*/ 0 h 18"/>
                <a:gd name="T12" fmla="*/ 0 w 39"/>
                <a:gd name="T13" fmla="*/ 0 h 18"/>
                <a:gd name="T14" fmla="*/ 0 w 39"/>
                <a:gd name="T15" fmla="*/ 0 h 18"/>
                <a:gd name="T16" fmla="*/ 0 w 39"/>
                <a:gd name="T17" fmla="*/ 0 h 18"/>
                <a:gd name="T18" fmla="*/ 0 w 39"/>
                <a:gd name="T19" fmla="*/ 0 h 18"/>
                <a:gd name="T20" fmla="*/ 0 w 39"/>
                <a:gd name="T21" fmla="*/ 0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9"/>
                <a:gd name="T34" fmla="*/ 0 h 18"/>
                <a:gd name="T35" fmla="*/ 39 w 39"/>
                <a:gd name="T36" fmla="*/ 18 h 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9" h="18">
                  <a:moveTo>
                    <a:pt x="0" y="12"/>
                  </a:moveTo>
                  <a:lnTo>
                    <a:pt x="15" y="18"/>
                  </a:lnTo>
                  <a:lnTo>
                    <a:pt x="25" y="17"/>
                  </a:lnTo>
                  <a:lnTo>
                    <a:pt x="33" y="9"/>
                  </a:lnTo>
                  <a:lnTo>
                    <a:pt x="39" y="0"/>
                  </a:lnTo>
                  <a:lnTo>
                    <a:pt x="24" y="0"/>
                  </a:lnTo>
                  <a:lnTo>
                    <a:pt x="19" y="5"/>
                  </a:lnTo>
                  <a:lnTo>
                    <a:pt x="15" y="6"/>
                  </a:lnTo>
                  <a:lnTo>
                    <a:pt x="9" y="3"/>
                  </a:lnTo>
                  <a:lnTo>
                    <a:pt x="0" y="12"/>
                  </a:lnTo>
                  <a:close/>
                </a:path>
              </a:pathLst>
            </a:custGeom>
            <a:solidFill>
              <a:srgbClr val="000000"/>
            </a:solidFill>
            <a:ln w="9525">
              <a:noFill/>
              <a:round/>
              <a:headEnd/>
              <a:tailEnd/>
            </a:ln>
          </p:spPr>
          <p:txBody>
            <a:bodyPr/>
            <a:lstStyle/>
            <a:p>
              <a:endParaRPr lang="en-GB"/>
            </a:p>
          </p:txBody>
        </p:sp>
        <p:sp>
          <p:nvSpPr>
            <p:cNvPr id="5736" name="Freeform 171"/>
            <p:cNvSpPr>
              <a:spLocks/>
            </p:cNvSpPr>
            <p:nvPr/>
          </p:nvSpPr>
          <p:spPr bwMode="auto">
            <a:xfrm>
              <a:off x="713" y="3526"/>
              <a:ext cx="10" cy="7"/>
            </a:xfrm>
            <a:custGeom>
              <a:avLst/>
              <a:gdLst>
                <a:gd name="T0" fmla="*/ 0 w 27"/>
                <a:gd name="T1" fmla="*/ 0 h 18"/>
                <a:gd name="T2" fmla="*/ 0 w 27"/>
                <a:gd name="T3" fmla="*/ 0 h 18"/>
                <a:gd name="T4" fmla="*/ 0 w 27"/>
                <a:gd name="T5" fmla="*/ 0 h 18"/>
                <a:gd name="T6" fmla="*/ 0 w 27"/>
                <a:gd name="T7" fmla="*/ 0 h 18"/>
                <a:gd name="T8" fmla="*/ 0 w 27"/>
                <a:gd name="T9" fmla="*/ 0 h 18"/>
                <a:gd name="T10" fmla="*/ 0 w 27"/>
                <a:gd name="T11" fmla="*/ 0 h 18"/>
                <a:gd name="T12" fmla="*/ 0 w 27"/>
                <a:gd name="T13" fmla="*/ 0 h 18"/>
                <a:gd name="T14" fmla="*/ 0 w 27"/>
                <a:gd name="T15" fmla="*/ 0 h 18"/>
                <a:gd name="T16" fmla="*/ 0 w 27"/>
                <a:gd name="T17" fmla="*/ 0 h 18"/>
                <a:gd name="T18" fmla="*/ 0 w 27"/>
                <a:gd name="T19" fmla="*/ 0 h 18"/>
                <a:gd name="T20" fmla="*/ 0 w 27"/>
                <a:gd name="T21" fmla="*/ 0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
                <a:gd name="T34" fmla="*/ 0 h 18"/>
                <a:gd name="T35" fmla="*/ 27 w 27"/>
                <a:gd name="T36" fmla="*/ 18 h 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 h="18">
                  <a:moveTo>
                    <a:pt x="18" y="0"/>
                  </a:moveTo>
                  <a:lnTo>
                    <a:pt x="18" y="1"/>
                  </a:lnTo>
                  <a:lnTo>
                    <a:pt x="15" y="3"/>
                  </a:lnTo>
                  <a:lnTo>
                    <a:pt x="10" y="3"/>
                  </a:lnTo>
                  <a:lnTo>
                    <a:pt x="3" y="3"/>
                  </a:lnTo>
                  <a:lnTo>
                    <a:pt x="0" y="15"/>
                  </a:lnTo>
                  <a:lnTo>
                    <a:pt x="10" y="18"/>
                  </a:lnTo>
                  <a:lnTo>
                    <a:pt x="18" y="15"/>
                  </a:lnTo>
                  <a:lnTo>
                    <a:pt x="24" y="10"/>
                  </a:lnTo>
                  <a:lnTo>
                    <a:pt x="27" y="9"/>
                  </a:lnTo>
                  <a:lnTo>
                    <a:pt x="18" y="0"/>
                  </a:lnTo>
                  <a:close/>
                </a:path>
              </a:pathLst>
            </a:custGeom>
            <a:solidFill>
              <a:srgbClr val="000000"/>
            </a:solidFill>
            <a:ln w="9525">
              <a:noFill/>
              <a:round/>
              <a:headEnd/>
              <a:tailEnd/>
            </a:ln>
          </p:spPr>
          <p:txBody>
            <a:bodyPr/>
            <a:lstStyle/>
            <a:p>
              <a:endParaRPr lang="en-GB"/>
            </a:p>
          </p:txBody>
        </p:sp>
        <p:sp>
          <p:nvSpPr>
            <p:cNvPr id="5737" name="Freeform 172"/>
            <p:cNvSpPr>
              <a:spLocks/>
            </p:cNvSpPr>
            <p:nvPr/>
          </p:nvSpPr>
          <p:spPr bwMode="auto">
            <a:xfrm>
              <a:off x="829" y="3636"/>
              <a:ext cx="9" cy="7"/>
            </a:xfrm>
            <a:custGeom>
              <a:avLst/>
              <a:gdLst>
                <a:gd name="T0" fmla="*/ 0 w 22"/>
                <a:gd name="T1" fmla="*/ 0 h 18"/>
                <a:gd name="T2" fmla="*/ 0 w 22"/>
                <a:gd name="T3" fmla="*/ 0 h 18"/>
                <a:gd name="T4" fmla="*/ 0 w 22"/>
                <a:gd name="T5" fmla="*/ 0 h 18"/>
                <a:gd name="T6" fmla="*/ 0 w 22"/>
                <a:gd name="T7" fmla="*/ 0 h 18"/>
                <a:gd name="T8" fmla="*/ 0 w 22"/>
                <a:gd name="T9" fmla="*/ 0 h 18"/>
                <a:gd name="T10" fmla="*/ 0 w 22"/>
                <a:gd name="T11" fmla="*/ 0 h 18"/>
                <a:gd name="T12" fmla="*/ 0 w 22"/>
                <a:gd name="T13" fmla="*/ 0 h 18"/>
                <a:gd name="T14" fmla="*/ 0 w 22"/>
                <a:gd name="T15" fmla="*/ 0 h 18"/>
                <a:gd name="T16" fmla="*/ 0 w 22"/>
                <a:gd name="T17" fmla="*/ 0 h 18"/>
                <a:gd name="T18" fmla="*/ 0 w 22"/>
                <a:gd name="T19" fmla="*/ 0 h 18"/>
                <a:gd name="T20" fmla="*/ 0 w 22"/>
                <a:gd name="T21" fmla="*/ 0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
                <a:gd name="T34" fmla="*/ 0 h 18"/>
                <a:gd name="T35" fmla="*/ 22 w 22"/>
                <a:gd name="T36" fmla="*/ 18 h 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 h="18">
                  <a:moveTo>
                    <a:pt x="0" y="18"/>
                  </a:moveTo>
                  <a:lnTo>
                    <a:pt x="1" y="18"/>
                  </a:lnTo>
                  <a:lnTo>
                    <a:pt x="7" y="17"/>
                  </a:lnTo>
                  <a:lnTo>
                    <a:pt x="15" y="15"/>
                  </a:lnTo>
                  <a:lnTo>
                    <a:pt x="22" y="12"/>
                  </a:lnTo>
                  <a:lnTo>
                    <a:pt x="16" y="0"/>
                  </a:lnTo>
                  <a:lnTo>
                    <a:pt x="12" y="3"/>
                  </a:lnTo>
                  <a:lnTo>
                    <a:pt x="7" y="5"/>
                  </a:lnTo>
                  <a:lnTo>
                    <a:pt x="1" y="3"/>
                  </a:lnTo>
                  <a:lnTo>
                    <a:pt x="0" y="3"/>
                  </a:lnTo>
                  <a:lnTo>
                    <a:pt x="0" y="18"/>
                  </a:lnTo>
                  <a:close/>
                </a:path>
              </a:pathLst>
            </a:custGeom>
            <a:solidFill>
              <a:srgbClr val="000000"/>
            </a:solidFill>
            <a:ln w="9525">
              <a:noFill/>
              <a:round/>
              <a:headEnd/>
              <a:tailEnd/>
            </a:ln>
          </p:spPr>
          <p:txBody>
            <a:bodyPr/>
            <a:lstStyle/>
            <a:p>
              <a:endParaRPr lang="en-GB"/>
            </a:p>
          </p:txBody>
        </p:sp>
        <p:sp>
          <p:nvSpPr>
            <p:cNvPr id="5738" name="Freeform 173"/>
            <p:cNvSpPr>
              <a:spLocks/>
            </p:cNvSpPr>
            <p:nvPr/>
          </p:nvSpPr>
          <p:spPr bwMode="auto">
            <a:xfrm>
              <a:off x="423" y="3622"/>
              <a:ext cx="6" cy="15"/>
            </a:xfrm>
            <a:custGeom>
              <a:avLst/>
              <a:gdLst>
                <a:gd name="T0" fmla="*/ 0 w 17"/>
                <a:gd name="T1" fmla="*/ 0 h 38"/>
                <a:gd name="T2" fmla="*/ 0 w 17"/>
                <a:gd name="T3" fmla="*/ 0 h 38"/>
                <a:gd name="T4" fmla="*/ 0 w 17"/>
                <a:gd name="T5" fmla="*/ 0 h 38"/>
                <a:gd name="T6" fmla="*/ 0 w 17"/>
                <a:gd name="T7" fmla="*/ 0 h 38"/>
                <a:gd name="T8" fmla="*/ 0 w 17"/>
                <a:gd name="T9" fmla="*/ 0 h 38"/>
                <a:gd name="T10" fmla="*/ 0 w 17"/>
                <a:gd name="T11" fmla="*/ 0 h 38"/>
                <a:gd name="T12" fmla="*/ 0 w 17"/>
                <a:gd name="T13" fmla="*/ 0 h 38"/>
                <a:gd name="T14" fmla="*/ 0 w 17"/>
                <a:gd name="T15" fmla="*/ 0 h 38"/>
                <a:gd name="T16" fmla="*/ 0 w 17"/>
                <a:gd name="T17" fmla="*/ 0 h 38"/>
                <a:gd name="T18" fmla="*/ 0 w 17"/>
                <a:gd name="T19" fmla="*/ 0 h 38"/>
                <a:gd name="T20" fmla="*/ 0 w 17"/>
                <a:gd name="T21" fmla="*/ 0 h 38"/>
                <a:gd name="T22" fmla="*/ 0 w 17"/>
                <a:gd name="T23" fmla="*/ 0 h 38"/>
                <a:gd name="T24" fmla="*/ 0 w 17"/>
                <a:gd name="T25" fmla="*/ 0 h 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38"/>
                <a:gd name="T41" fmla="*/ 17 w 17"/>
                <a:gd name="T42" fmla="*/ 38 h 3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38">
                  <a:moveTo>
                    <a:pt x="5" y="38"/>
                  </a:moveTo>
                  <a:lnTo>
                    <a:pt x="6" y="38"/>
                  </a:lnTo>
                  <a:lnTo>
                    <a:pt x="14" y="29"/>
                  </a:lnTo>
                  <a:lnTo>
                    <a:pt x="17" y="18"/>
                  </a:lnTo>
                  <a:lnTo>
                    <a:pt x="14" y="8"/>
                  </a:lnTo>
                  <a:lnTo>
                    <a:pt x="6" y="0"/>
                  </a:lnTo>
                  <a:lnTo>
                    <a:pt x="0" y="12"/>
                  </a:lnTo>
                  <a:lnTo>
                    <a:pt x="1" y="14"/>
                  </a:lnTo>
                  <a:lnTo>
                    <a:pt x="1" y="18"/>
                  </a:lnTo>
                  <a:lnTo>
                    <a:pt x="1" y="23"/>
                  </a:lnTo>
                  <a:lnTo>
                    <a:pt x="0" y="26"/>
                  </a:lnTo>
                  <a:lnTo>
                    <a:pt x="1" y="26"/>
                  </a:lnTo>
                  <a:lnTo>
                    <a:pt x="5" y="38"/>
                  </a:lnTo>
                  <a:close/>
                </a:path>
              </a:pathLst>
            </a:custGeom>
            <a:solidFill>
              <a:srgbClr val="000000"/>
            </a:solidFill>
            <a:ln w="9525">
              <a:noFill/>
              <a:round/>
              <a:headEnd/>
              <a:tailEnd/>
            </a:ln>
          </p:spPr>
          <p:txBody>
            <a:bodyPr/>
            <a:lstStyle/>
            <a:p>
              <a:endParaRPr lang="en-GB"/>
            </a:p>
          </p:txBody>
        </p:sp>
        <p:sp>
          <p:nvSpPr>
            <p:cNvPr id="5739" name="Freeform 174"/>
            <p:cNvSpPr>
              <a:spLocks/>
            </p:cNvSpPr>
            <p:nvPr/>
          </p:nvSpPr>
          <p:spPr bwMode="auto">
            <a:xfrm>
              <a:off x="419" y="3632"/>
              <a:ext cx="6" cy="13"/>
            </a:xfrm>
            <a:custGeom>
              <a:avLst/>
              <a:gdLst>
                <a:gd name="T0" fmla="*/ 0 w 14"/>
                <a:gd name="T1" fmla="*/ 0 h 32"/>
                <a:gd name="T2" fmla="*/ 0 w 14"/>
                <a:gd name="T3" fmla="*/ 0 h 32"/>
                <a:gd name="T4" fmla="*/ 0 w 14"/>
                <a:gd name="T5" fmla="*/ 0 h 32"/>
                <a:gd name="T6" fmla="*/ 0 w 14"/>
                <a:gd name="T7" fmla="*/ 0 h 32"/>
                <a:gd name="T8" fmla="*/ 0 w 14"/>
                <a:gd name="T9" fmla="*/ 0 h 32"/>
                <a:gd name="T10" fmla="*/ 0 w 14"/>
                <a:gd name="T11" fmla="*/ 0 h 32"/>
                <a:gd name="T12" fmla="*/ 0 w 14"/>
                <a:gd name="T13" fmla="*/ 0 h 32"/>
                <a:gd name="T14" fmla="*/ 0 w 14"/>
                <a:gd name="T15" fmla="*/ 0 h 32"/>
                <a:gd name="T16" fmla="*/ 0 w 14"/>
                <a:gd name="T17" fmla="*/ 0 h 32"/>
                <a:gd name="T18" fmla="*/ 0 w 14"/>
                <a:gd name="T19" fmla="*/ 0 h 32"/>
                <a:gd name="T20" fmla="*/ 0 w 14"/>
                <a:gd name="T21" fmla="*/ 0 h 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
                <a:gd name="T34" fmla="*/ 0 h 32"/>
                <a:gd name="T35" fmla="*/ 14 w 14"/>
                <a:gd name="T36" fmla="*/ 32 h 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 h="32">
                  <a:moveTo>
                    <a:pt x="2" y="32"/>
                  </a:moveTo>
                  <a:lnTo>
                    <a:pt x="13" y="27"/>
                  </a:lnTo>
                  <a:lnTo>
                    <a:pt x="13" y="18"/>
                  </a:lnTo>
                  <a:lnTo>
                    <a:pt x="14" y="12"/>
                  </a:lnTo>
                  <a:lnTo>
                    <a:pt x="13" y="12"/>
                  </a:lnTo>
                  <a:lnTo>
                    <a:pt x="9" y="0"/>
                  </a:lnTo>
                  <a:lnTo>
                    <a:pt x="2" y="9"/>
                  </a:lnTo>
                  <a:lnTo>
                    <a:pt x="0" y="18"/>
                  </a:lnTo>
                  <a:lnTo>
                    <a:pt x="0" y="21"/>
                  </a:lnTo>
                  <a:lnTo>
                    <a:pt x="2" y="20"/>
                  </a:lnTo>
                  <a:lnTo>
                    <a:pt x="2" y="32"/>
                  </a:lnTo>
                  <a:close/>
                </a:path>
              </a:pathLst>
            </a:custGeom>
            <a:solidFill>
              <a:srgbClr val="000000"/>
            </a:solidFill>
            <a:ln w="9525">
              <a:noFill/>
              <a:round/>
              <a:headEnd/>
              <a:tailEnd/>
            </a:ln>
          </p:spPr>
          <p:txBody>
            <a:bodyPr/>
            <a:lstStyle/>
            <a:p>
              <a:endParaRPr lang="en-GB"/>
            </a:p>
          </p:txBody>
        </p:sp>
        <p:sp>
          <p:nvSpPr>
            <p:cNvPr id="5740" name="Freeform 175"/>
            <p:cNvSpPr>
              <a:spLocks/>
            </p:cNvSpPr>
            <p:nvPr/>
          </p:nvSpPr>
          <p:spPr bwMode="auto">
            <a:xfrm>
              <a:off x="442" y="3629"/>
              <a:ext cx="15" cy="10"/>
            </a:xfrm>
            <a:custGeom>
              <a:avLst/>
              <a:gdLst>
                <a:gd name="T0" fmla="*/ 0 w 39"/>
                <a:gd name="T1" fmla="*/ 0 h 26"/>
                <a:gd name="T2" fmla="*/ 0 w 39"/>
                <a:gd name="T3" fmla="*/ 0 h 26"/>
                <a:gd name="T4" fmla="*/ 0 w 39"/>
                <a:gd name="T5" fmla="*/ 0 h 26"/>
                <a:gd name="T6" fmla="*/ 0 w 39"/>
                <a:gd name="T7" fmla="*/ 0 h 26"/>
                <a:gd name="T8" fmla="*/ 0 w 39"/>
                <a:gd name="T9" fmla="*/ 0 h 26"/>
                <a:gd name="T10" fmla="*/ 0 w 39"/>
                <a:gd name="T11" fmla="*/ 0 h 26"/>
                <a:gd name="T12" fmla="*/ 0 w 39"/>
                <a:gd name="T13" fmla="*/ 0 h 26"/>
                <a:gd name="T14" fmla="*/ 0 w 39"/>
                <a:gd name="T15" fmla="*/ 0 h 26"/>
                <a:gd name="T16" fmla="*/ 0 w 39"/>
                <a:gd name="T17" fmla="*/ 0 h 26"/>
                <a:gd name="T18" fmla="*/ 0 w 39"/>
                <a:gd name="T19" fmla="*/ 0 h 26"/>
                <a:gd name="T20" fmla="*/ 0 w 39"/>
                <a:gd name="T21" fmla="*/ 0 h 26"/>
                <a:gd name="T22" fmla="*/ 0 w 39"/>
                <a:gd name="T23" fmla="*/ 0 h 26"/>
                <a:gd name="T24" fmla="*/ 0 w 39"/>
                <a:gd name="T25" fmla="*/ 0 h 26"/>
                <a:gd name="T26" fmla="*/ 0 w 39"/>
                <a:gd name="T27" fmla="*/ 0 h 26"/>
                <a:gd name="T28" fmla="*/ 0 w 39"/>
                <a:gd name="T29" fmla="*/ 0 h 26"/>
                <a:gd name="T30" fmla="*/ 0 w 39"/>
                <a:gd name="T31" fmla="*/ 0 h 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9"/>
                <a:gd name="T49" fmla="*/ 0 h 26"/>
                <a:gd name="T50" fmla="*/ 39 w 39"/>
                <a:gd name="T51" fmla="*/ 26 h 2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9" h="26">
                  <a:moveTo>
                    <a:pt x="35" y="3"/>
                  </a:moveTo>
                  <a:lnTo>
                    <a:pt x="27" y="11"/>
                  </a:lnTo>
                  <a:lnTo>
                    <a:pt x="27" y="12"/>
                  </a:lnTo>
                  <a:lnTo>
                    <a:pt x="23" y="14"/>
                  </a:lnTo>
                  <a:lnTo>
                    <a:pt x="14" y="12"/>
                  </a:lnTo>
                  <a:lnTo>
                    <a:pt x="9" y="9"/>
                  </a:lnTo>
                  <a:lnTo>
                    <a:pt x="0" y="19"/>
                  </a:lnTo>
                  <a:lnTo>
                    <a:pt x="11" y="25"/>
                  </a:lnTo>
                  <a:lnTo>
                    <a:pt x="23" y="26"/>
                  </a:lnTo>
                  <a:lnTo>
                    <a:pt x="36" y="22"/>
                  </a:lnTo>
                  <a:lnTo>
                    <a:pt x="39" y="8"/>
                  </a:lnTo>
                  <a:lnTo>
                    <a:pt x="32" y="15"/>
                  </a:lnTo>
                  <a:lnTo>
                    <a:pt x="35" y="3"/>
                  </a:lnTo>
                  <a:lnTo>
                    <a:pt x="24" y="0"/>
                  </a:lnTo>
                  <a:lnTo>
                    <a:pt x="27" y="11"/>
                  </a:lnTo>
                  <a:lnTo>
                    <a:pt x="35" y="3"/>
                  </a:lnTo>
                  <a:close/>
                </a:path>
              </a:pathLst>
            </a:custGeom>
            <a:solidFill>
              <a:srgbClr val="000000"/>
            </a:solidFill>
            <a:ln w="9525">
              <a:noFill/>
              <a:round/>
              <a:headEnd/>
              <a:tailEnd/>
            </a:ln>
          </p:spPr>
          <p:txBody>
            <a:bodyPr/>
            <a:lstStyle/>
            <a:p>
              <a:endParaRPr lang="en-GB"/>
            </a:p>
          </p:txBody>
        </p:sp>
        <p:sp>
          <p:nvSpPr>
            <p:cNvPr id="5741" name="Freeform 176"/>
            <p:cNvSpPr>
              <a:spLocks/>
            </p:cNvSpPr>
            <p:nvPr/>
          </p:nvSpPr>
          <p:spPr bwMode="auto">
            <a:xfrm>
              <a:off x="455" y="3624"/>
              <a:ext cx="16" cy="11"/>
            </a:xfrm>
            <a:custGeom>
              <a:avLst/>
              <a:gdLst>
                <a:gd name="T0" fmla="*/ 0 w 42"/>
                <a:gd name="T1" fmla="*/ 0 h 28"/>
                <a:gd name="T2" fmla="*/ 0 w 42"/>
                <a:gd name="T3" fmla="*/ 0 h 28"/>
                <a:gd name="T4" fmla="*/ 0 w 42"/>
                <a:gd name="T5" fmla="*/ 0 h 28"/>
                <a:gd name="T6" fmla="*/ 0 w 42"/>
                <a:gd name="T7" fmla="*/ 0 h 28"/>
                <a:gd name="T8" fmla="*/ 0 w 42"/>
                <a:gd name="T9" fmla="*/ 0 h 28"/>
                <a:gd name="T10" fmla="*/ 0 w 42"/>
                <a:gd name="T11" fmla="*/ 0 h 28"/>
                <a:gd name="T12" fmla="*/ 0 w 42"/>
                <a:gd name="T13" fmla="*/ 0 h 28"/>
                <a:gd name="T14" fmla="*/ 0 w 42"/>
                <a:gd name="T15" fmla="*/ 0 h 28"/>
                <a:gd name="T16" fmla="*/ 0 w 42"/>
                <a:gd name="T17" fmla="*/ 0 h 28"/>
                <a:gd name="T18" fmla="*/ 0 w 42"/>
                <a:gd name="T19" fmla="*/ 0 h 28"/>
                <a:gd name="T20" fmla="*/ 0 w 42"/>
                <a:gd name="T21" fmla="*/ 0 h 28"/>
                <a:gd name="T22" fmla="*/ 0 w 42"/>
                <a:gd name="T23" fmla="*/ 0 h 28"/>
                <a:gd name="T24" fmla="*/ 0 w 42"/>
                <a:gd name="T25" fmla="*/ 0 h 28"/>
                <a:gd name="T26" fmla="*/ 0 w 42"/>
                <a:gd name="T27" fmla="*/ 0 h 28"/>
                <a:gd name="T28" fmla="*/ 0 w 42"/>
                <a:gd name="T29" fmla="*/ 0 h 28"/>
                <a:gd name="T30" fmla="*/ 0 w 42"/>
                <a:gd name="T31" fmla="*/ 0 h 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2"/>
                <a:gd name="T49" fmla="*/ 0 h 28"/>
                <a:gd name="T50" fmla="*/ 42 w 42"/>
                <a:gd name="T51" fmla="*/ 28 h 2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2" h="28">
                  <a:moveTo>
                    <a:pt x="33" y="0"/>
                  </a:moveTo>
                  <a:lnTo>
                    <a:pt x="30" y="9"/>
                  </a:lnTo>
                  <a:lnTo>
                    <a:pt x="24" y="13"/>
                  </a:lnTo>
                  <a:lnTo>
                    <a:pt x="13" y="16"/>
                  </a:lnTo>
                  <a:lnTo>
                    <a:pt x="3" y="16"/>
                  </a:lnTo>
                  <a:lnTo>
                    <a:pt x="0" y="28"/>
                  </a:lnTo>
                  <a:lnTo>
                    <a:pt x="13" y="28"/>
                  </a:lnTo>
                  <a:lnTo>
                    <a:pt x="27" y="25"/>
                  </a:lnTo>
                  <a:lnTo>
                    <a:pt x="39" y="18"/>
                  </a:lnTo>
                  <a:lnTo>
                    <a:pt x="42" y="3"/>
                  </a:lnTo>
                  <a:lnTo>
                    <a:pt x="39" y="12"/>
                  </a:lnTo>
                  <a:lnTo>
                    <a:pt x="33" y="0"/>
                  </a:lnTo>
                  <a:lnTo>
                    <a:pt x="27" y="3"/>
                  </a:lnTo>
                  <a:lnTo>
                    <a:pt x="30" y="9"/>
                  </a:lnTo>
                  <a:lnTo>
                    <a:pt x="33" y="0"/>
                  </a:lnTo>
                  <a:close/>
                </a:path>
              </a:pathLst>
            </a:custGeom>
            <a:solidFill>
              <a:srgbClr val="000000"/>
            </a:solidFill>
            <a:ln w="9525">
              <a:noFill/>
              <a:round/>
              <a:headEnd/>
              <a:tailEnd/>
            </a:ln>
          </p:spPr>
          <p:txBody>
            <a:bodyPr/>
            <a:lstStyle/>
            <a:p>
              <a:endParaRPr lang="en-GB"/>
            </a:p>
          </p:txBody>
        </p:sp>
        <p:sp>
          <p:nvSpPr>
            <p:cNvPr id="5742" name="Freeform 177"/>
            <p:cNvSpPr>
              <a:spLocks/>
            </p:cNvSpPr>
            <p:nvPr/>
          </p:nvSpPr>
          <p:spPr bwMode="auto">
            <a:xfrm>
              <a:off x="464" y="3617"/>
              <a:ext cx="8" cy="12"/>
            </a:xfrm>
            <a:custGeom>
              <a:avLst/>
              <a:gdLst>
                <a:gd name="T0" fmla="*/ 0 w 20"/>
                <a:gd name="T1" fmla="*/ 0 h 30"/>
                <a:gd name="T2" fmla="*/ 0 w 20"/>
                <a:gd name="T3" fmla="*/ 0 h 30"/>
                <a:gd name="T4" fmla="*/ 0 w 20"/>
                <a:gd name="T5" fmla="*/ 0 h 30"/>
                <a:gd name="T6" fmla="*/ 0 w 20"/>
                <a:gd name="T7" fmla="*/ 0 h 30"/>
                <a:gd name="T8" fmla="*/ 0 w 20"/>
                <a:gd name="T9" fmla="*/ 0 h 30"/>
                <a:gd name="T10" fmla="*/ 0 w 20"/>
                <a:gd name="T11" fmla="*/ 0 h 30"/>
                <a:gd name="T12" fmla="*/ 0 w 20"/>
                <a:gd name="T13" fmla="*/ 0 h 30"/>
                <a:gd name="T14" fmla="*/ 0 w 20"/>
                <a:gd name="T15" fmla="*/ 0 h 30"/>
                <a:gd name="T16" fmla="*/ 0 w 20"/>
                <a:gd name="T17" fmla="*/ 0 h 30"/>
                <a:gd name="T18" fmla="*/ 0 w 20"/>
                <a:gd name="T19" fmla="*/ 0 h 30"/>
                <a:gd name="T20" fmla="*/ 0 w 20"/>
                <a:gd name="T21" fmla="*/ 0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30"/>
                <a:gd name="T35" fmla="*/ 20 w 20"/>
                <a:gd name="T36" fmla="*/ 30 h 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30">
                  <a:moveTo>
                    <a:pt x="0" y="9"/>
                  </a:moveTo>
                  <a:lnTo>
                    <a:pt x="2" y="12"/>
                  </a:lnTo>
                  <a:lnTo>
                    <a:pt x="5" y="15"/>
                  </a:lnTo>
                  <a:lnTo>
                    <a:pt x="5" y="19"/>
                  </a:lnTo>
                  <a:lnTo>
                    <a:pt x="8" y="18"/>
                  </a:lnTo>
                  <a:lnTo>
                    <a:pt x="14" y="30"/>
                  </a:lnTo>
                  <a:lnTo>
                    <a:pt x="20" y="19"/>
                  </a:lnTo>
                  <a:lnTo>
                    <a:pt x="17" y="12"/>
                  </a:lnTo>
                  <a:lnTo>
                    <a:pt x="14" y="6"/>
                  </a:lnTo>
                  <a:lnTo>
                    <a:pt x="9" y="0"/>
                  </a:lnTo>
                  <a:lnTo>
                    <a:pt x="0" y="9"/>
                  </a:lnTo>
                  <a:close/>
                </a:path>
              </a:pathLst>
            </a:custGeom>
            <a:solidFill>
              <a:srgbClr val="000000"/>
            </a:solidFill>
            <a:ln w="9525">
              <a:noFill/>
              <a:round/>
              <a:headEnd/>
              <a:tailEnd/>
            </a:ln>
          </p:spPr>
          <p:txBody>
            <a:bodyPr/>
            <a:lstStyle/>
            <a:p>
              <a:endParaRPr lang="en-GB"/>
            </a:p>
          </p:txBody>
        </p:sp>
        <p:sp>
          <p:nvSpPr>
            <p:cNvPr id="5743" name="Freeform 178"/>
            <p:cNvSpPr>
              <a:spLocks/>
            </p:cNvSpPr>
            <p:nvPr/>
          </p:nvSpPr>
          <p:spPr bwMode="auto">
            <a:xfrm>
              <a:off x="329" y="3656"/>
              <a:ext cx="19" cy="11"/>
            </a:xfrm>
            <a:custGeom>
              <a:avLst/>
              <a:gdLst>
                <a:gd name="T0" fmla="*/ 0 w 48"/>
                <a:gd name="T1" fmla="*/ 0 h 27"/>
                <a:gd name="T2" fmla="*/ 0 w 48"/>
                <a:gd name="T3" fmla="*/ 0 h 27"/>
                <a:gd name="T4" fmla="*/ 0 w 48"/>
                <a:gd name="T5" fmla="*/ 0 h 27"/>
                <a:gd name="T6" fmla="*/ 0 w 48"/>
                <a:gd name="T7" fmla="*/ 0 h 27"/>
                <a:gd name="T8" fmla="*/ 0 w 48"/>
                <a:gd name="T9" fmla="*/ 0 h 27"/>
                <a:gd name="T10" fmla="*/ 0 w 48"/>
                <a:gd name="T11" fmla="*/ 0 h 27"/>
                <a:gd name="T12" fmla="*/ 0 w 48"/>
                <a:gd name="T13" fmla="*/ 0 h 27"/>
                <a:gd name="T14" fmla="*/ 0 w 48"/>
                <a:gd name="T15" fmla="*/ 0 h 27"/>
                <a:gd name="T16" fmla="*/ 0 w 48"/>
                <a:gd name="T17" fmla="*/ 0 h 27"/>
                <a:gd name="T18" fmla="*/ 0 w 48"/>
                <a:gd name="T19" fmla="*/ 0 h 27"/>
                <a:gd name="T20" fmla="*/ 0 w 48"/>
                <a:gd name="T21" fmla="*/ 0 h 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27"/>
                <a:gd name="T35" fmla="*/ 48 w 48"/>
                <a:gd name="T36" fmla="*/ 27 h 2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27">
                  <a:moveTo>
                    <a:pt x="42" y="10"/>
                  </a:moveTo>
                  <a:lnTo>
                    <a:pt x="33" y="12"/>
                  </a:lnTo>
                  <a:lnTo>
                    <a:pt x="26" y="10"/>
                  </a:lnTo>
                  <a:lnTo>
                    <a:pt x="18" y="6"/>
                  </a:lnTo>
                  <a:lnTo>
                    <a:pt x="12" y="0"/>
                  </a:lnTo>
                  <a:lnTo>
                    <a:pt x="0" y="6"/>
                  </a:lnTo>
                  <a:lnTo>
                    <a:pt x="9" y="15"/>
                  </a:lnTo>
                  <a:lnTo>
                    <a:pt x="20" y="22"/>
                  </a:lnTo>
                  <a:lnTo>
                    <a:pt x="33" y="27"/>
                  </a:lnTo>
                  <a:lnTo>
                    <a:pt x="48" y="22"/>
                  </a:lnTo>
                  <a:lnTo>
                    <a:pt x="42" y="10"/>
                  </a:lnTo>
                  <a:close/>
                </a:path>
              </a:pathLst>
            </a:custGeom>
            <a:solidFill>
              <a:srgbClr val="000000"/>
            </a:solidFill>
            <a:ln w="9525">
              <a:noFill/>
              <a:round/>
              <a:headEnd/>
              <a:tailEnd/>
            </a:ln>
          </p:spPr>
          <p:txBody>
            <a:bodyPr/>
            <a:lstStyle/>
            <a:p>
              <a:endParaRPr lang="en-GB"/>
            </a:p>
          </p:txBody>
        </p:sp>
        <p:sp>
          <p:nvSpPr>
            <p:cNvPr id="5744" name="Freeform 179"/>
            <p:cNvSpPr>
              <a:spLocks/>
            </p:cNvSpPr>
            <p:nvPr/>
          </p:nvSpPr>
          <p:spPr bwMode="auto">
            <a:xfrm>
              <a:off x="365" y="3616"/>
              <a:ext cx="5" cy="8"/>
            </a:xfrm>
            <a:custGeom>
              <a:avLst/>
              <a:gdLst>
                <a:gd name="T0" fmla="*/ 0 w 14"/>
                <a:gd name="T1" fmla="*/ 0 h 20"/>
                <a:gd name="T2" fmla="*/ 0 w 14"/>
                <a:gd name="T3" fmla="*/ 0 h 20"/>
                <a:gd name="T4" fmla="*/ 0 w 14"/>
                <a:gd name="T5" fmla="*/ 0 h 20"/>
                <a:gd name="T6" fmla="*/ 0 w 14"/>
                <a:gd name="T7" fmla="*/ 0 h 20"/>
                <a:gd name="T8" fmla="*/ 0 w 14"/>
                <a:gd name="T9" fmla="*/ 0 h 20"/>
                <a:gd name="T10" fmla="*/ 0 w 14"/>
                <a:gd name="T11" fmla="*/ 0 h 20"/>
                <a:gd name="T12" fmla="*/ 0 w 14"/>
                <a:gd name="T13" fmla="*/ 0 h 20"/>
                <a:gd name="T14" fmla="*/ 0 w 14"/>
                <a:gd name="T15" fmla="*/ 0 h 20"/>
                <a:gd name="T16" fmla="*/ 0 w 14"/>
                <a:gd name="T17" fmla="*/ 0 h 20"/>
                <a:gd name="T18" fmla="*/ 0 w 14"/>
                <a:gd name="T19" fmla="*/ 0 h 20"/>
                <a:gd name="T20" fmla="*/ 0 w 14"/>
                <a:gd name="T21" fmla="*/ 0 h 20"/>
                <a:gd name="T22" fmla="*/ 0 w 14"/>
                <a:gd name="T23" fmla="*/ 0 h 20"/>
                <a:gd name="T24" fmla="*/ 0 w 14"/>
                <a:gd name="T25" fmla="*/ 0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
                <a:gd name="T40" fmla="*/ 0 h 20"/>
                <a:gd name="T41" fmla="*/ 14 w 14"/>
                <a:gd name="T42" fmla="*/ 20 h 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 h="20">
                  <a:moveTo>
                    <a:pt x="14" y="12"/>
                  </a:moveTo>
                  <a:lnTo>
                    <a:pt x="12" y="11"/>
                  </a:lnTo>
                  <a:lnTo>
                    <a:pt x="12" y="12"/>
                  </a:lnTo>
                  <a:lnTo>
                    <a:pt x="11" y="14"/>
                  </a:lnTo>
                  <a:lnTo>
                    <a:pt x="14" y="12"/>
                  </a:lnTo>
                  <a:lnTo>
                    <a:pt x="14" y="0"/>
                  </a:lnTo>
                  <a:lnTo>
                    <a:pt x="8" y="2"/>
                  </a:lnTo>
                  <a:lnTo>
                    <a:pt x="0" y="6"/>
                  </a:lnTo>
                  <a:lnTo>
                    <a:pt x="0" y="14"/>
                  </a:lnTo>
                  <a:lnTo>
                    <a:pt x="3" y="20"/>
                  </a:lnTo>
                  <a:lnTo>
                    <a:pt x="2" y="18"/>
                  </a:lnTo>
                  <a:lnTo>
                    <a:pt x="14" y="12"/>
                  </a:lnTo>
                  <a:close/>
                </a:path>
              </a:pathLst>
            </a:custGeom>
            <a:solidFill>
              <a:srgbClr val="000000"/>
            </a:solidFill>
            <a:ln w="9525">
              <a:noFill/>
              <a:round/>
              <a:headEnd/>
              <a:tailEnd/>
            </a:ln>
          </p:spPr>
          <p:txBody>
            <a:bodyPr/>
            <a:lstStyle/>
            <a:p>
              <a:endParaRPr lang="en-GB"/>
            </a:p>
          </p:txBody>
        </p:sp>
        <p:sp>
          <p:nvSpPr>
            <p:cNvPr id="5745" name="Freeform 180"/>
            <p:cNvSpPr>
              <a:spLocks/>
            </p:cNvSpPr>
            <p:nvPr/>
          </p:nvSpPr>
          <p:spPr bwMode="auto">
            <a:xfrm>
              <a:off x="364" y="3621"/>
              <a:ext cx="8" cy="5"/>
            </a:xfrm>
            <a:custGeom>
              <a:avLst/>
              <a:gdLst>
                <a:gd name="T0" fmla="*/ 0 w 20"/>
                <a:gd name="T1" fmla="*/ 0 h 14"/>
                <a:gd name="T2" fmla="*/ 0 w 20"/>
                <a:gd name="T3" fmla="*/ 0 h 14"/>
                <a:gd name="T4" fmla="*/ 0 w 20"/>
                <a:gd name="T5" fmla="*/ 0 h 14"/>
                <a:gd name="T6" fmla="*/ 0 w 20"/>
                <a:gd name="T7" fmla="*/ 0 h 14"/>
                <a:gd name="T8" fmla="*/ 0 w 20"/>
                <a:gd name="T9" fmla="*/ 0 h 14"/>
                <a:gd name="T10" fmla="*/ 0 w 20"/>
                <a:gd name="T11" fmla="*/ 0 h 14"/>
                <a:gd name="T12" fmla="*/ 0 w 20"/>
                <a:gd name="T13" fmla="*/ 0 h 14"/>
                <a:gd name="T14" fmla="*/ 0 w 20"/>
                <a:gd name="T15" fmla="*/ 0 h 14"/>
                <a:gd name="T16" fmla="*/ 0 w 20"/>
                <a:gd name="T17" fmla="*/ 0 h 14"/>
                <a:gd name="T18" fmla="*/ 0 w 20"/>
                <a:gd name="T19" fmla="*/ 0 h 14"/>
                <a:gd name="T20" fmla="*/ 0 w 20"/>
                <a:gd name="T21" fmla="*/ 0 h 14"/>
                <a:gd name="T22" fmla="*/ 0 w 20"/>
                <a:gd name="T23" fmla="*/ 0 h 14"/>
                <a:gd name="T24" fmla="*/ 0 w 20"/>
                <a:gd name="T25" fmla="*/ 0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14"/>
                <a:gd name="T41" fmla="*/ 20 w 20"/>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14">
                  <a:moveTo>
                    <a:pt x="12" y="14"/>
                  </a:moveTo>
                  <a:lnTo>
                    <a:pt x="12" y="14"/>
                  </a:lnTo>
                  <a:lnTo>
                    <a:pt x="14" y="14"/>
                  </a:lnTo>
                  <a:lnTo>
                    <a:pt x="20" y="6"/>
                  </a:lnTo>
                  <a:lnTo>
                    <a:pt x="17" y="0"/>
                  </a:lnTo>
                  <a:lnTo>
                    <a:pt x="5" y="6"/>
                  </a:lnTo>
                  <a:lnTo>
                    <a:pt x="8" y="2"/>
                  </a:lnTo>
                  <a:lnTo>
                    <a:pt x="3" y="5"/>
                  </a:lnTo>
                  <a:lnTo>
                    <a:pt x="0" y="11"/>
                  </a:lnTo>
                  <a:lnTo>
                    <a:pt x="12" y="14"/>
                  </a:lnTo>
                  <a:close/>
                </a:path>
              </a:pathLst>
            </a:custGeom>
            <a:solidFill>
              <a:srgbClr val="000000"/>
            </a:solidFill>
            <a:ln w="9525">
              <a:noFill/>
              <a:round/>
              <a:headEnd/>
              <a:tailEnd/>
            </a:ln>
          </p:spPr>
          <p:txBody>
            <a:bodyPr/>
            <a:lstStyle/>
            <a:p>
              <a:endParaRPr lang="en-GB"/>
            </a:p>
          </p:txBody>
        </p:sp>
        <p:sp>
          <p:nvSpPr>
            <p:cNvPr id="5746" name="Freeform 181"/>
            <p:cNvSpPr>
              <a:spLocks/>
            </p:cNvSpPr>
            <p:nvPr/>
          </p:nvSpPr>
          <p:spPr bwMode="auto">
            <a:xfrm>
              <a:off x="363" y="3625"/>
              <a:ext cx="8" cy="6"/>
            </a:xfrm>
            <a:custGeom>
              <a:avLst/>
              <a:gdLst>
                <a:gd name="T0" fmla="*/ 0 w 19"/>
                <a:gd name="T1" fmla="*/ 0 h 16"/>
                <a:gd name="T2" fmla="*/ 0 w 19"/>
                <a:gd name="T3" fmla="*/ 0 h 16"/>
                <a:gd name="T4" fmla="*/ 0 w 19"/>
                <a:gd name="T5" fmla="*/ 0 h 16"/>
                <a:gd name="T6" fmla="*/ 0 w 19"/>
                <a:gd name="T7" fmla="*/ 0 h 16"/>
                <a:gd name="T8" fmla="*/ 0 w 19"/>
                <a:gd name="T9" fmla="*/ 0 h 16"/>
                <a:gd name="T10" fmla="*/ 0 w 19"/>
                <a:gd name="T11" fmla="*/ 0 h 16"/>
                <a:gd name="T12" fmla="*/ 0 w 19"/>
                <a:gd name="T13" fmla="*/ 0 h 16"/>
                <a:gd name="T14" fmla="*/ 0 w 19"/>
                <a:gd name="T15" fmla="*/ 0 h 16"/>
                <a:gd name="T16" fmla="*/ 0 w 19"/>
                <a:gd name="T17" fmla="*/ 0 h 16"/>
                <a:gd name="T18" fmla="*/ 0 w 19"/>
                <a:gd name="T19" fmla="*/ 0 h 16"/>
                <a:gd name="T20" fmla="*/ 0 w 19"/>
                <a:gd name="T21" fmla="*/ 0 h 16"/>
                <a:gd name="T22" fmla="*/ 0 w 19"/>
                <a:gd name="T23" fmla="*/ 0 h 16"/>
                <a:gd name="T24" fmla="*/ 0 w 19"/>
                <a:gd name="T25" fmla="*/ 0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16"/>
                <a:gd name="T41" fmla="*/ 19 w 19"/>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16">
                  <a:moveTo>
                    <a:pt x="19" y="7"/>
                  </a:moveTo>
                  <a:lnTo>
                    <a:pt x="19" y="7"/>
                  </a:lnTo>
                  <a:lnTo>
                    <a:pt x="15" y="3"/>
                  </a:lnTo>
                  <a:lnTo>
                    <a:pt x="12" y="1"/>
                  </a:lnTo>
                  <a:lnTo>
                    <a:pt x="15" y="4"/>
                  </a:lnTo>
                  <a:lnTo>
                    <a:pt x="13" y="3"/>
                  </a:lnTo>
                  <a:lnTo>
                    <a:pt x="1" y="0"/>
                  </a:lnTo>
                  <a:lnTo>
                    <a:pt x="0" y="4"/>
                  </a:lnTo>
                  <a:lnTo>
                    <a:pt x="3" y="10"/>
                  </a:lnTo>
                  <a:lnTo>
                    <a:pt x="6" y="12"/>
                  </a:lnTo>
                  <a:lnTo>
                    <a:pt x="10" y="16"/>
                  </a:lnTo>
                  <a:lnTo>
                    <a:pt x="19" y="7"/>
                  </a:lnTo>
                  <a:close/>
                </a:path>
              </a:pathLst>
            </a:custGeom>
            <a:solidFill>
              <a:srgbClr val="000000"/>
            </a:solidFill>
            <a:ln w="9525">
              <a:noFill/>
              <a:round/>
              <a:headEnd/>
              <a:tailEnd/>
            </a:ln>
          </p:spPr>
          <p:txBody>
            <a:bodyPr/>
            <a:lstStyle/>
            <a:p>
              <a:endParaRPr lang="en-GB"/>
            </a:p>
          </p:txBody>
        </p:sp>
        <p:sp>
          <p:nvSpPr>
            <p:cNvPr id="5747" name="Freeform 182"/>
            <p:cNvSpPr>
              <a:spLocks/>
            </p:cNvSpPr>
            <p:nvPr/>
          </p:nvSpPr>
          <p:spPr bwMode="auto">
            <a:xfrm>
              <a:off x="365" y="3628"/>
              <a:ext cx="8" cy="6"/>
            </a:xfrm>
            <a:custGeom>
              <a:avLst/>
              <a:gdLst>
                <a:gd name="T0" fmla="*/ 0 w 20"/>
                <a:gd name="T1" fmla="*/ 0 h 15"/>
                <a:gd name="T2" fmla="*/ 0 w 20"/>
                <a:gd name="T3" fmla="*/ 0 h 15"/>
                <a:gd name="T4" fmla="*/ 0 w 20"/>
                <a:gd name="T5" fmla="*/ 0 h 15"/>
                <a:gd name="T6" fmla="*/ 0 w 20"/>
                <a:gd name="T7" fmla="*/ 0 h 15"/>
                <a:gd name="T8" fmla="*/ 0 w 20"/>
                <a:gd name="T9" fmla="*/ 0 h 15"/>
                <a:gd name="T10" fmla="*/ 0 w 20"/>
                <a:gd name="T11" fmla="*/ 0 h 15"/>
                <a:gd name="T12" fmla="*/ 0 w 20"/>
                <a:gd name="T13" fmla="*/ 0 h 15"/>
                <a:gd name="T14" fmla="*/ 0 w 20"/>
                <a:gd name="T15" fmla="*/ 0 h 15"/>
                <a:gd name="T16" fmla="*/ 0 w 20"/>
                <a:gd name="T17" fmla="*/ 0 h 15"/>
                <a:gd name="T18" fmla="*/ 0 w 20"/>
                <a:gd name="T19" fmla="*/ 0 h 15"/>
                <a:gd name="T20" fmla="*/ 0 w 20"/>
                <a:gd name="T21" fmla="*/ 0 h 15"/>
                <a:gd name="T22" fmla="*/ 0 w 20"/>
                <a:gd name="T23" fmla="*/ 0 h 15"/>
                <a:gd name="T24" fmla="*/ 0 w 20"/>
                <a:gd name="T25" fmla="*/ 0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15"/>
                <a:gd name="T41" fmla="*/ 20 w 20"/>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15">
                  <a:moveTo>
                    <a:pt x="14" y="15"/>
                  </a:moveTo>
                  <a:lnTo>
                    <a:pt x="15" y="15"/>
                  </a:lnTo>
                  <a:lnTo>
                    <a:pt x="14" y="14"/>
                  </a:lnTo>
                  <a:lnTo>
                    <a:pt x="15" y="15"/>
                  </a:lnTo>
                  <a:lnTo>
                    <a:pt x="20" y="6"/>
                  </a:lnTo>
                  <a:lnTo>
                    <a:pt x="15" y="0"/>
                  </a:lnTo>
                  <a:lnTo>
                    <a:pt x="6" y="9"/>
                  </a:lnTo>
                  <a:lnTo>
                    <a:pt x="8" y="9"/>
                  </a:lnTo>
                  <a:lnTo>
                    <a:pt x="9" y="3"/>
                  </a:lnTo>
                  <a:lnTo>
                    <a:pt x="5" y="8"/>
                  </a:lnTo>
                  <a:lnTo>
                    <a:pt x="0" y="15"/>
                  </a:lnTo>
                  <a:lnTo>
                    <a:pt x="2" y="15"/>
                  </a:lnTo>
                  <a:lnTo>
                    <a:pt x="14" y="15"/>
                  </a:lnTo>
                  <a:close/>
                </a:path>
              </a:pathLst>
            </a:custGeom>
            <a:solidFill>
              <a:srgbClr val="000000"/>
            </a:solidFill>
            <a:ln w="9525">
              <a:noFill/>
              <a:round/>
              <a:headEnd/>
              <a:tailEnd/>
            </a:ln>
          </p:spPr>
          <p:txBody>
            <a:bodyPr/>
            <a:lstStyle/>
            <a:p>
              <a:endParaRPr lang="en-GB"/>
            </a:p>
          </p:txBody>
        </p:sp>
        <p:sp>
          <p:nvSpPr>
            <p:cNvPr id="5748" name="Freeform 183"/>
            <p:cNvSpPr>
              <a:spLocks/>
            </p:cNvSpPr>
            <p:nvPr/>
          </p:nvSpPr>
          <p:spPr bwMode="auto">
            <a:xfrm>
              <a:off x="366" y="3634"/>
              <a:ext cx="8" cy="11"/>
            </a:xfrm>
            <a:custGeom>
              <a:avLst/>
              <a:gdLst>
                <a:gd name="T0" fmla="*/ 0 w 21"/>
                <a:gd name="T1" fmla="*/ 0 h 28"/>
                <a:gd name="T2" fmla="*/ 0 w 21"/>
                <a:gd name="T3" fmla="*/ 0 h 28"/>
                <a:gd name="T4" fmla="*/ 0 w 21"/>
                <a:gd name="T5" fmla="*/ 0 h 28"/>
                <a:gd name="T6" fmla="*/ 0 w 21"/>
                <a:gd name="T7" fmla="*/ 0 h 28"/>
                <a:gd name="T8" fmla="*/ 0 w 21"/>
                <a:gd name="T9" fmla="*/ 0 h 28"/>
                <a:gd name="T10" fmla="*/ 0 w 21"/>
                <a:gd name="T11" fmla="*/ 0 h 28"/>
                <a:gd name="T12" fmla="*/ 0 w 21"/>
                <a:gd name="T13" fmla="*/ 0 h 28"/>
                <a:gd name="T14" fmla="*/ 0 w 21"/>
                <a:gd name="T15" fmla="*/ 0 h 28"/>
                <a:gd name="T16" fmla="*/ 0 w 21"/>
                <a:gd name="T17" fmla="*/ 0 h 28"/>
                <a:gd name="T18" fmla="*/ 0 w 21"/>
                <a:gd name="T19" fmla="*/ 0 h 28"/>
                <a:gd name="T20" fmla="*/ 0 w 21"/>
                <a:gd name="T21" fmla="*/ 0 h 28"/>
                <a:gd name="T22" fmla="*/ 0 w 21"/>
                <a:gd name="T23" fmla="*/ 0 h 28"/>
                <a:gd name="T24" fmla="*/ 0 w 21"/>
                <a:gd name="T25" fmla="*/ 0 h 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
                <a:gd name="T40" fmla="*/ 0 h 28"/>
                <a:gd name="T41" fmla="*/ 21 w 21"/>
                <a:gd name="T42" fmla="*/ 28 h 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 h="28">
                  <a:moveTo>
                    <a:pt x="21" y="13"/>
                  </a:moveTo>
                  <a:lnTo>
                    <a:pt x="21" y="13"/>
                  </a:lnTo>
                  <a:lnTo>
                    <a:pt x="18" y="13"/>
                  </a:lnTo>
                  <a:lnTo>
                    <a:pt x="15" y="10"/>
                  </a:lnTo>
                  <a:lnTo>
                    <a:pt x="12" y="5"/>
                  </a:lnTo>
                  <a:lnTo>
                    <a:pt x="12" y="0"/>
                  </a:lnTo>
                  <a:lnTo>
                    <a:pt x="0" y="0"/>
                  </a:lnTo>
                  <a:lnTo>
                    <a:pt x="0" y="8"/>
                  </a:lnTo>
                  <a:lnTo>
                    <a:pt x="6" y="16"/>
                  </a:lnTo>
                  <a:lnTo>
                    <a:pt x="12" y="25"/>
                  </a:lnTo>
                  <a:lnTo>
                    <a:pt x="21" y="28"/>
                  </a:lnTo>
                  <a:lnTo>
                    <a:pt x="21" y="13"/>
                  </a:lnTo>
                  <a:close/>
                </a:path>
              </a:pathLst>
            </a:custGeom>
            <a:solidFill>
              <a:srgbClr val="000000"/>
            </a:solidFill>
            <a:ln w="9525">
              <a:noFill/>
              <a:round/>
              <a:headEnd/>
              <a:tailEnd/>
            </a:ln>
          </p:spPr>
          <p:txBody>
            <a:bodyPr/>
            <a:lstStyle/>
            <a:p>
              <a:endParaRPr lang="en-GB"/>
            </a:p>
          </p:txBody>
        </p:sp>
        <p:sp>
          <p:nvSpPr>
            <p:cNvPr id="5749" name="Freeform 184"/>
            <p:cNvSpPr>
              <a:spLocks/>
            </p:cNvSpPr>
            <p:nvPr/>
          </p:nvSpPr>
          <p:spPr bwMode="auto">
            <a:xfrm>
              <a:off x="374" y="3637"/>
              <a:ext cx="12" cy="8"/>
            </a:xfrm>
            <a:custGeom>
              <a:avLst/>
              <a:gdLst>
                <a:gd name="T0" fmla="*/ 0 w 31"/>
                <a:gd name="T1" fmla="*/ 0 h 20"/>
                <a:gd name="T2" fmla="*/ 0 w 31"/>
                <a:gd name="T3" fmla="*/ 0 h 20"/>
                <a:gd name="T4" fmla="*/ 0 w 31"/>
                <a:gd name="T5" fmla="*/ 0 h 20"/>
                <a:gd name="T6" fmla="*/ 0 w 31"/>
                <a:gd name="T7" fmla="*/ 0 h 20"/>
                <a:gd name="T8" fmla="*/ 0 w 31"/>
                <a:gd name="T9" fmla="*/ 0 h 20"/>
                <a:gd name="T10" fmla="*/ 0 w 31"/>
                <a:gd name="T11" fmla="*/ 0 h 20"/>
                <a:gd name="T12" fmla="*/ 0 w 31"/>
                <a:gd name="T13" fmla="*/ 0 h 20"/>
                <a:gd name="T14" fmla="*/ 0 w 31"/>
                <a:gd name="T15" fmla="*/ 0 h 20"/>
                <a:gd name="T16" fmla="*/ 0 w 31"/>
                <a:gd name="T17" fmla="*/ 0 h 20"/>
                <a:gd name="T18" fmla="*/ 0 w 31"/>
                <a:gd name="T19" fmla="*/ 0 h 20"/>
                <a:gd name="T20" fmla="*/ 0 w 31"/>
                <a:gd name="T21" fmla="*/ 0 h 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
                <a:gd name="T34" fmla="*/ 0 h 20"/>
                <a:gd name="T35" fmla="*/ 31 w 31"/>
                <a:gd name="T36" fmla="*/ 20 h 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 h="20">
                  <a:moveTo>
                    <a:pt x="22" y="0"/>
                  </a:moveTo>
                  <a:lnTo>
                    <a:pt x="18" y="2"/>
                  </a:lnTo>
                  <a:lnTo>
                    <a:pt x="12" y="5"/>
                  </a:lnTo>
                  <a:lnTo>
                    <a:pt x="6" y="6"/>
                  </a:lnTo>
                  <a:lnTo>
                    <a:pt x="0" y="5"/>
                  </a:lnTo>
                  <a:lnTo>
                    <a:pt x="0" y="20"/>
                  </a:lnTo>
                  <a:lnTo>
                    <a:pt x="6" y="18"/>
                  </a:lnTo>
                  <a:lnTo>
                    <a:pt x="15" y="17"/>
                  </a:lnTo>
                  <a:lnTo>
                    <a:pt x="24" y="14"/>
                  </a:lnTo>
                  <a:lnTo>
                    <a:pt x="31" y="9"/>
                  </a:lnTo>
                  <a:lnTo>
                    <a:pt x="22" y="0"/>
                  </a:lnTo>
                  <a:close/>
                </a:path>
              </a:pathLst>
            </a:custGeom>
            <a:solidFill>
              <a:srgbClr val="000000"/>
            </a:solidFill>
            <a:ln w="9525">
              <a:noFill/>
              <a:round/>
              <a:headEnd/>
              <a:tailEnd/>
            </a:ln>
          </p:spPr>
          <p:txBody>
            <a:bodyPr/>
            <a:lstStyle/>
            <a:p>
              <a:endParaRPr lang="en-GB"/>
            </a:p>
          </p:txBody>
        </p:sp>
        <p:sp>
          <p:nvSpPr>
            <p:cNvPr id="5750" name="Freeform 185"/>
            <p:cNvSpPr>
              <a:spLocks/>
            </p:cNvSpPr>
            <p:nvPr/>
          </p:nvSpPr>
          <p:spPr bwMode="auto">
            <a:xfrm>
              <a:off x="393" y="3626"/>
              <a:ext cx="10" cy="7"/>
            </a:xfrm>
            <a:custGeom>
              <a:avLst/>
              <a:gdLst>
                <a:gd name="T0" fmla="*/ 0 w 27"/>
                <a:gd name="T1" fmla="*/ 0 h 16"/>
                <a:gd name="T2" fmla="*/ 0 w 27"/>
                <a:gd name="T3" fmla="*/ 0 h 16"/>
                <a:gd name="T4" fmla="*/ 0 w 27"/>
                <a:gd name="T5" fmla="*/ 0 h 16"/>
                <a:gd name="T6" fmla="*/ 0 w 27"/>
                <a:gd name="T7" fmla="*/ 0 h 16"/>
                <a:gd name="T8" fmla="*/ 0 w 27"/>
                <a:gd name="T9" fmla="*/ 0 h 16"/>
                <a:gd name="T10" fmla="*/ 0 w 27"/>
                <a:gd name="T11" fmla="*/ 0 h 16"/>
                <a:gd name="T12" fmla="*/ 0 w 27"/>
                <a:gd name="T13" fmla="*/ 0 h 16"/>
                <a:gd name="T14" fmla="*/ 0 w 27"/>
                <a:gd name="T15" fmla="*/ 0 h 16"/>
                <a:gd name="T16" fmla="*/ 0 w 27"/>
                <a:gd name="T17" fmla="*/ 0 h 16"/>
                <a:gd name="T18" fmla="*/ 0 w 27"/>
                <a:gd name="T19" fmla="*/ 0 h 16"/>
                <a:gd name="T20" fmla="*/ 0 w 27"/>
                <a:gd name="T21" fmla="*/ 0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
                <a:gd name="T34" fmla="*/ 0 h 16"/>
                <a:gd name="T35" fmla="*/ 27 w 27"/>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 h="16">
                  <a:moveTo>
                    <a:pt x="18" y="3"/>
                  </a:moveTo>
                  <a:lnTo>
                    <a:pt x="17" y="3"/>
                  </a:lnTo>
                  <a:lnTo>
                    <a:pt x="15" y="4"/>
                  </a:lnTo>
                  <a:lnTo>
                    <a:pt x="12" y="4"/>
                  </a:lnTo>
                  <a:lnTo>
                    <a:pt x="6" y="0"/>
                  </a:lnTo>
                  <a:lnTo>
                    <a:pt x="0" y="12"/>
                  </a:lnTo>
                  <a:lnTo>
                    <a:pt x="9" y="16"/>
                  </a:lnTo>
                  <a:lnTo>
                    <a:pt x="15" y="16"/>
                  </a:lnTo>
                  <a:lnTo>
                    <a:pt x="23" y="15"/>
                  </a:lnTo>
                  <a:lnTo>
                    <a:pt x="27" y="9"/>
                  </a:lnTo>
                  <a:lnTo>
                    <a:pt x="18" y="3"/>
                  </a:lnTo>
                  <a:close/>
                </a:path>
              </a:pathLst>
            </a:custGeom>
            <a:solidFill>
              <a:srgbClr val="000000"/>
            </a:solidFill>
            <a:ln w="9525">
              <a:noFill/>
              <a:round/>
              <a:headEnd/>
              <a:tailEnd/>
            </a:ln>
          </p:spPr>
          <p:txBody>
            <a:bodyPr/>
            <a:lstStyle/>
            <a:p>
              <a:endParaRPr lang="en-GB"/>
            </a:p>
          </p:txBody>
        </p:sp>
        <p:sp>
          <p:nvSpPr>
            <p:cNvPr id="5751" name="Freeform 186"/>
            <p:cNvSpPr>
              <a:spLocks/>
            </p:cNvSpPr>
            <p:nvPr/>
          </p:nvSpPr>
          <p:spPr bwMode="auto">
            <a:xfrm>
              <a:off x="266" y="3624"/>
              <a:ext cx="14" cy="7"/>
            </a:xfrm>
            <a:custGeom>
              <a:avLst/>
              <a:gdLst>
                <a:gd name="T0" fmla="*/ 0 w 36"/>
                <a:gd name="T1" fmla="*/ 0 h 18"/>
                <a:gd name="T2" fmla="*/ 0 w 36"/>
                <a:gd name="T3" fmla="*/ 0 h 18"/>
                <a:gd name="T4" fmla="*/ 0 w 36"/>
                <a:gd name="T5" fmla="*/ 0 h 18"/>
                <a:gd name="T6" fmla="*/ 0 w 36"/>
                <a:gd name="T7" fmla="*/ 0 h 18"/>
                <a:gd name="T8" fmla="*/ 0 w 36"/>
                <a:gd name="T9" fmla="*/ 0 h 18"/>
                <a:gd name="T10" fmla="*/ 0 w 36"/>
                <a:gd name="T11" fmla="*/ 0 h 18"/>
                <a:gd name="T12" fmla="*/ 0 w 36"/>
                <a:gd name="T13" fmla="*/ 0 h 18"/>
                <a:gd name="T14" fmla="*/ 0 w 36"/>
                <a:gd name="T15" fmla="*/ 0 h 18"/>
                <a:gd name="T16" fmla="*/ 0 w 36"/>
                <a:gd name="T17" fmla="*/ 0 h 18"/>
                <a:gd name="T18" fmla="*/ 0 w 36"/>
                <a:gd name="T19" fmla="*/ 0 h 18"/>
                <a:gd name="T20" fmla="*/ 0 w 36"/>
                <a:gd name="T21" fmla="*/ 0 h 18"/>
                <a:gd name="T22" fmla="*/ 0 w 36"/>
                <a:gd name="T23" fmla="*/ 0 h 18"/>
                <a:gd name="T24" fmla="*/ 0 w 36"/>
                <a:gd name="T25" fmla="*/ 0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18"/>
                <a:gd name="T41" fmla="*/ 36 w 36"/>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18">
                  <a:moveTo>
                    <a:pt x="29" y="2"/>
                  </a:moveTo>
                  <a:lnTo>
                    <a:pt x="27" y="2"/>
                  </a:lnTo>
                  <a:lnTo>
                    <a:pt x="26" y="3"/>
                  </a:lnTo>
                  <a:lnTo>
                    <a:pt x="21" y="3"/>
                  </a:lnTo>
                  <a:lnTo>
                    <a:pt x="14" y="3"/>
                  </a:lnTo>
                  <a:lnTo>
                    <a:pt x="3" y="0"/>
                  </a:lnTo>
                  <a:lnTo>
                    <a:pt x="0" y="12"/>
                  </a:lnTo>
                  <a:lnTo>
                    <a:pt x="11" y="15"/>
                  </a:lnTo>
                  <a:lnTo>
                    <a:pt x="21" y="18"/>
                  </a:lnTo>
                  <a:lnTo>
                    <a:pt x="29" y="15"/>
                  </a:lnTo>
                  <a:lnTo>
                    <a:pt x="36" y="11"/>
                  </a:lnTo>
                  <a:lnTo>
                    <a:pt x="35" y="11"/>
                  </a:lnTo>
                  <a:lnTo>
                    <a:pt x="29" y="2"/>
                  </a:lnTo>
                  <a:close/>
                </a:path>
              </a:pathLst>
            </a:custGeom>
            <a:solidFill>
              <a:srgbClr val="000000"/>
            </a:solidFill>
            <a:ln w="9525">
              <a:noFill/>
              <a:round/>
              <a:headEnd/>
              <a:tailEnd/>
            </a:ln>
          </p:spPr>
          <p:txBody>
            <a:bodyPr/>
            <a:lstStyle/>
            <a:p>
              <a:endParaRPr lang="en-GB"/>
            </a:p>
          </p:txBody>
        </p:sp>
        <p:sp>
          <p:nvSpPr>
            <p:cNvPr id="5752" name="Freeform 187"/>
            <p:cNvSpPr>
              <a:spLocks/>
            </p:cNvSpPr>
            <p:nvPr/>
          </p:nvSpPr>
          <p:spPr bwMode="auto">
            <a:xfrm>
              <a:off x="277" y="3622"/>
              <a:ext cx="8" cy="7"/>
            </a:xfrm>
            <a:custGeom>
              <a:avLst/>
              <a:gdLst>
                <a:gd name="T0" fmla="*/ 0 w 21"/>
                <a:gd name="T1" fmla="*/ 0 h 17"/>
                <a:gd name="T2" fmla="*/ 0 w 21"/>
                <a:gd name="T3" fmla="*/ 0 h 17"/>
                <a:gd name="T4" fmla="*/ 0 w 21"/>
                <a:gd name="T5" fmla="*/ 0 h 17"/>
                <a:gd name="T6" fmla="*/ 0 w 21"/>
                <a:gd name="T7" fmla="*/ 0 h 17"/>
                <a:gd name="T8" fmla="*/ 0 w 21"/>
                <a:gd name="T9" fmla="*/ 0 h 17"/>
                <a:gd name="T10" fmla="*/ 0 w 21"/>
                <a:gd name="T11" fmla="*/ 0 h 17"/>
                <a:gd name="T12" fmla="*/ 0 w 21"/>
                <a:gd name="T13" fmla="*/ 0 h 17"/>
                <a:gd name="T14" fmla="*/ 0 w 21"/>
                <a:gd name="T15" fmla="*/ 0 h 17"/>
                <a:gd name="T16" fmla="*/ 0 w 21"/>
                <a:gd name="T17" fmla="*/ 0 h 17"/>
                <a:gd name="T18" fmla="*/ 0 w 21"/>
                <a:gd name="T19" fmla="*/ 0 h 17"/>
                <a:gd name="T20" fmla="*/ 0 w 21"/>
                <a:gd name="T21" fmla="*/ 0 h 17"/>
                <a:gd name="T22" fmla="*/ 0 w 21"/>
                <a:gd name="T23" fmla="*/ 0 h 17"/>
                <a:gd name="T24" fmla="*/ 0 w 21"/>
                <a:gd name="T25" fmla="*/ 0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
                <a:gd name="T40" fmla="*/ 0 h 17"/>
                <a:gd name="T41" fmla="*/ 21 w 21"/>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 h="17">
                  <a:moveTo>
                    <a:pt x="21" y="8"/>
                  </a:moveTo>
                  <a:lnTo>
                    <a:pt x="21" y="8"/>
                  </a:lnTo>
                  <a:lnTo>
                    <a:pt x="15" y="3"/>
                  </a:lnTo>
                  <a:lnTo>
                    <a:pt x="9" y="0"/>
                  </a:lnTo>
                  <a:lnTo>
                    <a:pt x="3" y="5"/>
                  </a:lnTo>
                  <a:lnTo>
                    <a:pt x="0" y="8"/>
                  </a:lnTo>
                  <a:lnTo>
                    <a:pt x="6" y="17"/>
                  </a:lnTo>
                  <a:lnTo>
                    <a:pt x="9" y="14"/>
                  </a:lnTo>
                  <a:lnTo>
                    <a:pt x="9" y="15"/>
                  </a:lnTo>
                  <a:lnTo>
                    <a:pt x="12" y="17"/>
                  </a:lnTo>
                  <a:lnTo>
                    <a:pt x="21" y="8"/>
                  </a:lnTo>
                  <a:close/>
                </a:path>
              </a:pathLst>
            </a:custGeom>
            <a:solidFill>
              <a:srgbClr val="000000"/>
            </a:solidFill>
            <a:ln w="9525">
              <a:noFill/>
              <a:round/>
              <a:headEnd/>
              <a:tailEnd/>
            </a:ln>
          </p:spPr>
          <p:txBody>
            <a:bodyPr/>
            <a:lstStyle/>
            <a:p>
              <a:endParaRPr lang="en-GB"/>
            </a:p>
          </p:txBody>
        </p:sp>
        <p:sp>
          <p:nvSpPr>
            <p:cNvPr id="5753" name="Freeform 188"/>
            <p:cNvSpPr>
              <a:spLocks/>
            </p:cNvSpPr>
            <p:nvPr/>
          </p:nvSpPr>
          <p:spPr bwMode="auto">
            <a:xfrm>
              <a:off x="282" y="3625"/>
              <a:ext cx="9" cy="7"/>
            </a:xfrm>
            <a:custGeom>
              <a:avLst/>
              <a:gdLst>
                <a:gd name="T0" fmla="*/ 0 w 23"/>
                <a:gd name="T1" fmla="*/ 0 h 18"/>
                <a:gd name="T2" fmla="*/ 0 w 23"/>
                <a:gd name="T3" fmla="*/ 0 h 18"/>
                <a:gd name="T4" fmla="*/ 0 w 23"/>
                <a:gd name="T5" fmla="*/ 0 h 18"/>
                <a:gd name="T6" fmla="*/ 0 w 23"/>
                <a:gd name="T7" fmla="*/ 0 h 18"/>
                <a:gd name="T8" fmla="*/ 0 w 23"/>
                <a:gd name="T9" fmla="*/ 0 h 18"/>
                <a:gd name="T10" fmla="*/ 0 w 23"/>
                <a:gd name="T11" fmla="*/ 0 h 18"/>
                <a:gd name="T12" fmla="*/ 0 w 23"/>
                <a:gd name="T13" fmla="*/ 0 h 18"/>
                <a:gd name="T14" fmla="*/ 0 w 23"/>
                <a:gd name="T15" fmla="*/ 0 h 18"/>
                <a:gd name="T16" fmla="*/ 0 w 23"/>
                <a:gd name="T17" fmla="*/ 0 h 18"/>
                <a:gd name="T18" fmla="*/ 0 w 23"/>
                <a:gd name="T19" fmla="*/ 0 h 18"/>
                <a:gd name="T20" fmla="*/ 0 w 23"/>
                <a:gd name="T21" fmla="*/ 0 h 18"/>
                <a:gd name="T22" fmla="*/ 0 w 23"/>
                <a:gd name="T23" fmla="*/ 0 h 18"/>
                <a:gd name="T24" fmla="*/ 0 w 23"/>
                <a:gd name="T25" fmla="*/ 0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
                <a:gd name="T40" fmla="*/ 0 h 18"/>
                <a:gd name="T41" fmla="*/ 23 w 23"/>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 h="18">
                  <a:moveTo>
                    <a:pt x="14" y="6"/>
                  </a:moveTo>
                  <a:lnTo>
                    <a:pt x="17" y="4"/>
                  </a:lnTo>
                  <a:lnTo>
                    <a:pt x="15" y="3"/>
                  </a:lnTo>
                  <a:lnTo>
                    <a:pt x="15" y="4"/>
                  </a:lnTo>
                  <a:lnTo>
                    <a:pt x="14" y="3"/>
                  </a:lnTo>
                  <a:lnTo>
                    <a:pt x="9" y="0"/>
                  </a:lnTo>
                  <a:lnTo>
                    <a:pt x="0" y="9"/>
                  </a:lnTo>
                  <a:lnTo>
                    <a:pt x="5" y="12"/>
                  </a:lnTo>
                  <a:lnTo>
                    <a:pt x="9" y="16"/>
                  </a:lnTo>
                  <a:lnTo>
                    <a:pt x="15" y="18"/>
                  </a:lnTo>
                  <a:lnTo>
                    <a:pt x="20" y="16"/>
                  </a:lnTo>
                  <a:lnTo>
                    <a:pt x="23" y="15"/>
                  </a:lnTo>
                  <a:lnTo>
                    <a:pt x="14" y="6"/>
                  </a:lnTo>
                  <a:close/>
                </a:path>
              </a:pathLst>
            </a:custGeom>
            <a:solidFill>
              <a:srgbClr val="000000"/>
            </a:solidFill>
            <a:ln w="9525">
              <a:noFill/>
              <a:round/>
              <a:headEnd/>
              <a:tailEnd/>
            </a:ln>
          </p:spPr>
          <p:txBody>
            <a:bodyPr/>
            <a:lstStyle/>
            <a:p>
              <a:endParaRPr lang="en-GB"/>
            </a:p>
          </p:txBody>
        </p:sp>
        <p:sp>
          <p:nvSpPr>
            <p:cNvPr id="5754" name="Freeform 189"/>
            <p:cNvSpPr>
              <a:spLocks/>
            </p:cNvSpPr>
            <p:nvPr/>
          </p:nvSpPr>
          <p:spPr bwMode="auto">
            <a:xfrm>
              <a:off x="287" y="3626"/>
              <a:ext cx="6" cy="5"/>
            </a:xfrm>
            <a:custGeom>
              <a:avLst/>
              <a:gdLst>
                <a:gd name="T0" fmla="*/ 0 w 15"/>
                <a:gd name="T1" fmla="*/ 0 h 14"/>
                <a:gd name="T2" fmla="*/ 0 w 15"/>
                <a:gd name="T3" fmla="*/ 0 h 14"/>
                <a:gd name="T4" fmla="*/ 0 w 15"/>
                <a:gd name="T5" fmla="*/ 0 h 14"/>
                <a:gd name="T6" fmla="*/ 0 w 15"/>
                <a:gd name="T7" fmla="*/ 0 h 14"/>
                <a:gd name="T8" fmla="*/ 0 w 15"/>
                <a:gd name="T9" fmla="*/ 0 h 14"/>
                <a:gd name="T10" fmla="*/ 0 w 15"/>
                <a:gd name="T11" fmla="*/ 0 h 14"/>
                <a:gd name="T12" fmla="*/ 0 w 15"/>
                <a:gd name="T13" fmla="*/ 0 h 14"/>
                <a:gd name="T14" fmla="*/ 0 w 15"/>
                <a:gd name="T15" fmla="*/ 0 h 14"/>
                <a:gd name="T16" fmla="*/ 0 w 15"/>
                <a:gd name="T17" fmla="*/ 0 h 14"/>
                <a:gd name="T18" fmla="*/ 0 w 15"/>
                <a:gd name="T19" fmla="*/ 0 h 14"/>
                <a:gd name="T20" fmla="*/ 0 w 15"/>
                <a:gd name="T21" fmla="*/ 0 h 14"/>
                <a:gd name="T22" fmla="*/ 0 w 15"/>
                <a:gd name="T23" fmla="*/ 0 h 14"/>
                <a:gd name="T24" fmla="*/ 0 w 15"/>
                <a:gd name="T25" fmla="*/ 0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14"/>
                <a:gd name="T41" fmla="*/ 15 w 15"/>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14">
                  <a:moveTo>
                    <a:pt x="13" y="8"/>
                  </a:moveTo>
                  <a:lnTo>
                    <a:pt x="13" y="9"/>
                  </a:lnTo>
                  <a:lnTo>
                    <a:pt x="15" y="3"/>
                  </a:lnTo>
                  <a:lnTo>
                    <a:pt x="3" y="0"/>
                  </a:lnTo>
                  <a:lnTo>
                    <a:pt x="1" y="3"/>
                  </a:lnTo>
                  <a:lnTo>
                    <a:pt x="0" y="5"/>
                  </a:lnTo>
                  <a:lnTo>
                    <a:pt x="9" y="14"/>
                  </a:lnTo>
                  <a:lnTo>
                    <a:pt x="13" y="9"/>
                  </a:lnTo>
                  <a:lnTo>
                    <a:pt x="15" y="3"/>
                  </a:lnTo>
                  <a:lnTo>
                    <a:pt x="3" y="0"/>
                  </a:lnTo>
                  <a:lnTo>
                    <a:pt x="1" y="6"/>
                  </a:lnTo>
                  <a:lnTo>
                    <a:pt x="1" y="8"/>
                  </a:lnTo>
                  <a:lnTo>
                    <a:pt x="13" y="8"/>
                  </a:lnTo>
                  <a:close/>
                </a:path>
              </a:pathLst>
            </a:custGeom>
            <a:solidFill>
              <a:srgbClr val="000000"/>
            </a:solidFill>
            <a:ln w="9525">
              <a:noFill/>
              <a:round/>
              <a:headEnd/>
              <a:tailEnd/>
            </a:ln>
          </p:spPr>
          <p:txBody>
            <a:bodyPr/>
            <a:lstStyle/>
            <a:p>
              <a:endParaRPr lang="en-GB"/>
            </a:p>
          </p:txBody>
        </p:sp>
        <p:sp>
          <p:nvSpPr>
            <p:cNvPr id="5755" name="Freeform 190"/>
            <p:cNvSpPr>
              <a:spLocks/>
            </p:cNvSpPr>
            <p:nvPr/>
          </p:nvSpPr>
          <p:spPr bwMode="auto">
            <a:xfrm>
              <a:off x="288" y="3629"/>
              <a:ext cx="11" cy="13"/>
            </a:xfrm>
            <a:custGeom>
              <a:avLst/>
              <a:gdLst>
                <a:gd name="T0" fmla="*/ 0 w 29"/>
                <a:gd name="T1" fmla="*/ 0 h 33"/>
                <a:gd name="T2" fmla="*/ 0 w 29"/>
                <a:gd name="T3" fmla="*/ 0 h 33"/>
                <a:gd name="T4" fmla="*/ 0 w 29"/>
                <a:gd name="T5" fmla="*/ 0 h 33"/>
                <a:gd name="T6" fmla="*/ 0 w 29"/>
                <a:gd name="T7" fmla="*/ 0 h 33"/>
                <a:gd name="T8" fmla="*/ 0 w 29"/>
                <a:gd name="T9" fmla="*/ 0 h 33"/>
                <a:gd name="T10" fmla="*/ 0 w 29"/>
                <a:gd name="T11" fmla="*/ 0 h 33"/>
                <a:gd name="T12" fmla="*/ 0 w 29"/>
                <a:gd name="T13" fmla="*/ 0 h 33"/>
                <a:gd name="T14" fmla="*/ 0 w 29"/>
                <a:gd name="T15" fmla="*/ 0 h 33"/>
                <a:gd name="T16" fmla="*/ 0 w 29"/>
                <a:gd name="T17" fmla="*/ 0 h 33"/>
                <a:gd name="T18" fmla="*/ 0 w 29"/>
                <a:gd name="T19" fmla="*/ 0 h 33"/>
                <a:gd name="T20" fmla="*/ 0 w 29"/>
                <a:gd name="T21" fmla="*/ 0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
                <a:gd name="T34" fmla="*/ 0 h 33"/>
                <a:gd name="T35" fmla="*/ 29 w 29"/>
                <a:gd name="T36" fmla="*/ 33 h 3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 h="33">
                  <a:moveTo>
                    <a:pt x="26" y="21"/>
                  </a:moveTo>
                  <a:lnTo>
                    <a:pt x="20" y="21"/>
                  </a:lnTo>
                  <a:lnTo>
                    <a:pt x="17" y="18"/>
                  </a:lnTo>
                  <a:lnTo>
                    <a:pt x="12" y="9"/>
                  </a:lnTo>
                  <a:lnTo>
                    <a:pt x="12" y="0"/>
                  </a:lnTo>
                  <a:lnTo>
                    <a:pt x="0" y="0"/>
                  </a:lnTo>
                  <a:lnTo>
                    <a:pt x="0" y="12"/>
                  </a:lnTo>
                  <a:lnTo>
                    <a:pt x="5" y="24"/>
                  </a:lnTo>
                  <a:lnTo>
                    <a:pt x="17" y="33"/>
                  </a:lnTo>
                  <a:lnTo>
                    <a:pt x="29" y="33"/>
                  </a:lnTo>
                  <a:lnTo>
                    <a:pt x="26" y="21"/>
                  </a:lnTo>
                  <a:close/>
                </a:path>
              </a:pathLst>
            </a:custGeom>
            <a:solidFill>
              <a:srgbClr val="000000"/>
            </a:solidFill>
            <a:ln w="9525">
              <a:noFill/>
              <a:round/>
              <a:headEnd/>
              <a:tailEnd/>
            </a:ln>
          </p:spPr>
          <p:txBody>
            <a:bodyPr/>
            <a:lstStyle/>
            <a:p>
              <a:endParaRPr lang="en-GB"/>
            </a:p>
          </p:txBody>
        </p:sp>
        <p:sp>
          <p:nvSpPr>
            <p:cNvPr id="5756" name="Freeform 191"/>
            <p:cNvSpPr>
              <a:spLocks/>
            </p:cNvSpPr>
            <p:nvPr/>
          </p:nvSpPr>
          <p:spPr bwMode="auto">
            <a:xfrm>
              <a:off x="272" y="3648"/>
              <a:ext cx="11" cy="6"/>
            </a:xfrm>
            <a:custGeom>
              <a:avLst/>
              <a:gdLst>
                <a:gd name="T0" fmla="*/ 0 w 29"/>
                <a:gd name="T1" fmla="*/ 0 h 15"/>
                <a:gd name="T2" fmla="*/ 0 w 29"/>
                <a:gd name="T3" fmla="*/ 0 h 15"/>
                <a:gd name="T4" fmla="*/ 0 w 29"/>
                <a:gd name="T5" fmla="*/ 0 h 15"/>
                <a:gd name="T6" fmla="*/ 0 w 29"/>
                <a:gd name="T7" fmla="*/ 0 h 15"/>
                <a:gd name="T8" fmla="*/ 0 w 29"/>
                <a:gd name="T9" fmla="*/ 0 h 15"/>
                <a:gd name="T10" fmla="*/ 0 w 29"/>
                <a:gd name="T11" fmla="*/ 0 h 15"/>
                <a:gd name="T12" fmla="*/ 0 w 29"/>
                <a:gd name="T13" fmla="*/ 0 h 15"/>
                <a:gd name="T14" fmla="*/ 0 w 29"/>
                <a:gd name="T15" fmla="*/ 0 h 15"/>
                <a:gd name="T16" fmla="*/ 0 w 29"/>
                <a:gd name="T17" fmla="*/ 0 h 15"/>
                <a:gd name="T18" fmla="*/ 0 w 29"/>
                <a:gd name="T19" fmla="*/ 0 h 15"/>
                <a:gd name="T20" fmla="*/ 0 w 29"/>
                <a:gd name="T21" fmla="*/ 0 h 15"/>
                <a:gd name="T22" fmla="*/ 0 w 29"/>
                <a:gd name="T23" fmla="*/ 0 h 15"/>
                <a:gd name="T24" fmla="*/ 0 w 29"/>
                <a:gd name="T25" fmla="*/ 0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
                <a:gd name="T40" fmla="*/ 0 h 15"/>
                <a:gd name="T41" fmla="*/ 29 w 29"/>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 h="15">
                  <a:moveTo>
                    <a:pt x="18" y="3"/>
                  </a:moveTo>
                  <a:lnTo>
                    <a:pt x="17" y="4"/>
                  </a:lnTo>
                  <a:lnTo>
                    <a:pt x="20" y="3"/>
                  </a:lnTo>
                  <a:lnTo>
                    <a:pt x="15" y="3"/>
                  </a:lnTo>
                  <a:lnTo>
                    <a:pt x="14" y="1"/>
                  </a:lnTo>
                  <a:lnTo>
                    <a:pt x="12" y="0"/>
                  </a:lnTo>
                  <a:lnTo>
                    <a:pt x="0" y="6"/>
                  </a:lnTo>
                  <a:lnTo>
                    <a:pt x="8" y="13"/>
                  </a:lnTo>
                  <a:lnTo>
                    <a:pt x="15" y="15"/>
                  </a:lnTo>
                  <a:lnTo>
                    <a:pt x="20" y="15"/>
                  </a:lnTo>
                  <a:lnTo>
                    <a:pt x="29" y="10"/>
                  </a:lnTo>
                  <a:lnTo>
                    <a:pt x="27" y="12"/>
                  </a:lnTo>
                  <a:lnTo>
                    <a:pt x="18" y="3"/>
                  </a:lnTo>
                  <a:close/>
                </a:path>
              </a:pathLst>
            </a:custGeom>
            <a:solidFill>
              <a:srgbClr val="000000"/>
            </a:solidFill>
            <a:ln w="9525">
              <a:noFill/>
              <a:round/>
              <a:headEnd/>
              <a:tailEnd/>
            </a:ln>
          </p:spPr>
          <p:txBody>
            <a:bodyPr/>
            <a:lstStyle/>
            <a:p>
              <a:endParaRPr lang="en-GB"/>
            </a:p>
          </p:txBody>
        </p:sp>
        <p:sp>
          <p:nvSpPr>
            <p:cNvPr id="5757" name="Freeform 192"/>
            <p:cNvSpPr>
              <a:spLocks/>
            </p:cNvSpPr>
            <p:nvPr/>
          </p:nvSpPr>
          <p:spPr bwMode="auto">
            <a:xfrm>
              <a:off x="278" y="3648"/>
              <a:ext cx="6" cy="5"/>
            </a:xfrm>
            <a:custGeom>
              <a:avLst/>
              <a:gdLst>
                <a:gd name="T0" fmla="*/ 0 w 15"/>
                <a:gd name="T1" fmla="*/ 0 h 12"/>
                <a:gd name="T2" fmla="*/ 0 w 15"/>
                <a:gd name="T3" fmla="*/ 0 h 12"/>
                <a:gd name="T4" fmla="*/ 0 w 15"/>
                <a:gd name="T5" fmla="*/ 0 h 12"/>
                <a:gd name="T6" fmla="*/ 0 w 15"/>
                <a:gd name="T7" fmla="*/ 0 h 12"/>
                <a:gd name="T8" fmla="*/ 0 w 15"/>
                <a:gd name="T9" fmla="*/ 0 h 12"/>
                <a:gd name="T10" fmla="*/ 0 w 15"/>
                <a:gd name="T11" fmla="*/ 0 h 12"/>
                <a:gd name="T12" fmla="*/ 0 w 15"/>
                <a:gd name="T13" fmla="*/ 0 h 12"/>
                <a:gd name="T14" fmla="*/ 0 w 15"/>
                <a:gd name="T15" fmla="*/ 0 h 12"/>
                <a:gd name="T16" fmla="*/ 0 w 15"/>
                <a:gd name="T17" fmla="*/ 0 h 12"/>
                <a:gd name="T18" fmla="*/ 0 w 15"/>
                <a:gd name="T19" fmla="*/ 0 h 12"/>
                <a:gd name="T20" fmla="*/ 0 w 15"/>
                <a:gd name="T21" fmla="*/ 0 h 12"/>
                <a:gd name="T22" fmla="*/ 0 w 15"/>
                <a:gd name="T23" fmla="*/ 0 h 12"/>
                <a:gd name="T24" fmla="*/ 0 w 15"/>
                <a:gd name="T25" fmla="*/ 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12"/>
                <a:gd name="T41" fmla="*/ 15 w 15"/>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12">
                  <a:moveTo>
                    <a:pt x="14" y="1"/>
                  </a:moveTo>
                  <a:lnTo>
                    <a:pt x="14" y="3"/>
                  </a:lnTo>
                  <a:lnTo>
                    <a:pt x="15" y="0"/>
                  </a:lnTo>
                  <a:lnTo>
                    <a:pt x="0" y="0"/>
                  </a:lnTo>
                  <a:lnTo>
                    <a:pt x="1" y="4"/>
                  </a:lnTo>
                  <a:lnTo>
                    <a:pt x="1" y="3"/>
                  </a:lnTo>
                  <a:lnTo>
                    <a:pt x="10" y="12"/>
                  </a:lnTo>
                  <a:lnTo>
                    <a:pt x="14" y="4"/>
                  </a:lnTo>
                  <a:lnTo>
                    <a:pt x="15" y="0"/>
                  </a:lnTo>
                  <a:lnTo>
                    <a:pt x="0" y="0"/>
                  </a:lnTo>
                  <a:lnTo>
                    <a:pt x="1" y="3"/>
                  </a:lnTo>
                  <a:lnTo>
                    <a:pt x="1" y="4"/>
                  </a:lnTo>
                  <a:lnTo>
                    <a:pt x="14" y="1"/>
                  </a:lnTo>
                  <a:close/>
                </a:path>
              </a:pathLst>
            </a:custGeom>
            <a:solidFill>
              <a:srgbClr val="000000"/>
            </a:solidFill>
            <a:ln w="9525">
              <a:noFill/>
              <a:round/>
              <a:headEnd/>
              <a:tailEnd/>
            </a:ln>
          </p:spPr>
          <p:txBody>
            <a:bodyPr/>
            <a:lstStyle/>
            <a:p>
              <a:endParaRPr lang="en-GB"/>
            </a:p>
          </p:txBody>
        </p:sp>
        <p:sp>
          <p:nvSpPr>
            <p:cNvPr id="5758" name="Freeform 193"/>
            <p:cNvSpPr>
              <a:spLocks/>
            </p:cNvSpPr>
            <p:nvPr/>
          </p:nvSpPr>
          <p:spPr bwMode="auto">
            <a:xfrm>
              <a:off x="279" y="3649"/>
              <a:ext cx="8" cy="7"/>
            </a:xfrm>
            <a:custGeom>
              <a:avLst/>
              <a:gdLst>
                <a:gd name="T0" fmla="*/ 0 w 22"/>
                <a:gd name="T1" fmla="*/ 0 h 20"/>
                <a:gd name="T2" fmla="*/ 0 w 22"/>
                <a:gd name="T3" fmla="*/ 0 h 20"/>
                <a:gd name="T4" fmla="*/ 0 w 22"/>
                <a:gd name="T5" fmla="*/ 0 h 20"/>
                <a:gd name="T6" fmla="*/ 0 w 22"/>
                <a:gd name="T7" fmla="*/ 0 h 20"/>
                <a:gd name="T8" fmla="*/ 0 w 22"/>
                <a:gd name="T9" fmla="*/ 0 h 20"/>
                <a:gd name="T10" fmla="*/ 0 w 22"/>
                <a:gd name="T11" fmla="*/ 0 h 20"/>
                <a:gd name="T12" fmla="*/ 0 w 22"/>
                <a:gd name="T13" fmla="*/ 0 h 20"/>
                <a:gd name="T14" fmla="*/ 0 w 22"/>
                <a:gd name="T15" fmla="*/ 0 h 20"/>
                <a:gd name="T16" fmla="*/ 0 w 22"/>
                <a:gd name="T17" fmla="*/ 0 h 20"/>
                <a:gd name="T18" fmla="*/ 0 w 22"/>
                <a:gd name="T19" fmla="*/ 0 h 20"/>
                <a:gd name="T20" fmla="*/ 0 w 22"/>
                <a:gd name="T21" fmla="*/ 0 h 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
                <a:gd name="T34" fmla="*/ 0 h 20"/>
                <a:gd name="T35" fmla="*/ 22 w 22"/>
                <a:gd name="T36" fmla="*/ 20 h 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 h="20">
                  <a:moveTo>
                    <a:pt x="16" y="6"/>
                  </a:moveTo>
                  <a:lnTo>
                    <a:pt x="14" y="5"/>
                  </a:lnTo>
                  <a:lnTo>
                    <a:pt x="16" y="6"/>
                  </a:lnTo>
                  <a:lnTo>
                    <a:pt x="16" y="5"/>
                  </a:lnTo>
                  <a:lnTo>
                    <a:pt x="13" y="0"/>
                  </a:lnTo>
                  <a:lnTo>
                    <a:pt x="0" y="3"/>
                  </a:lnTo>
                  <a:lnTo>
                    <a:pt x="3" y="11"/>
                  </a:lnTo>
                  <a:lnTo>
                    <a:pt x="6" y="15"/>
                  </a:lnTo>
                  <a:lnTo>
                    <a:pt x="14" y="20"/>
                  </a:lnTo>
                  <a:lnTo>
                    <a:pt x="22" y="15"/>
                  </a:lnTo>
                  <a:lnTo>
                    <a:pt x="16" y="6"/>
                  </a:lnTo>
                  <a:close/>
                </a:path>
              </a:pathLst>
            </a:custGeom>
            <a:solidFill>
              <a:srgbClr val="000000"/>
            </a:solidFill>
            <a:ln w="9525">
              <a:noFill/>
              <a:round/>
              <a:headEnd/>
              <a:tailEnd/>
            </a:ln>
          </p:spPr>
          <p:txBody>
            <a:bodyPr/>
            <a:lstStyle/>
            <a:p>
              <a:endParaRPr lang="en-GB"/>
            </a:p>
          </p:txBody>
        </p:sp>
        <p:sp>
          <p:nvSpPr>
            <p:cNvPr id="5759" name="Freeform 194"/>
            <p:cNvSpPr>
              <a:spLocks/>
            </p:cNvSpPr>
            <p:nvPr/>
          </p:nvSpPr>
          <p:spPr bwMode="auto">
            <a:xfrm>
              <a:off x="317" y="3559"/>
              <a:ext cx="12" cy="3"/>
            </a:xfrm>
            <a:custGeom>
              <a:avLst/>
              <a:gdLst>
                <a:gd name="T0" fmla="*/ 0 w 30"/>
                <a:gd name="T1" fmla="*/ 0 h 7"/>
                <a:gd name="T2" fmla="*/ 0 w 30"/>
                <a:gd name="T3" fmla="*/ 0 h 7"/>
                <a:gd name="T4" fmla="*/ 0 w 30"/>
                <a:gd name="T5" fmla="*/ 0 h 7"/>
                <a:gd name="T6" fmla="*/ 0 w 30"/>
                <a:gd name="T7" fmla="*/ 0 h 7"/>
                <a:gd name="T8" fmla="*/ 0 w 30"/>
                <a:gd name="T9" fmla="*/ 0 h 7"/>
                <a:gd name="T10" fmla="*/ 0 w 30"/>
                <a:gd name="T11" fmla="*/ 0 h 7"/>
                <a:gd name="T12" fmla="*/ 0 w 30"/>
                <a:gd name="T13" fmla="*/ 0 h 7"/>
                <a:gd name="T14" fmla="*/ 0 w 30"/>
                <a:gd name="T15" fmla="*/ 0 h 7"/>
                <a:gd name="T16" fmla="*/ 0 w 30"/>
                <a:gd name="T17" fmla="*/ 0 h 7"/>
                <a:gd name="T18" fmla="*/ 0 w 30"/>
                <a:gd name="T19" fmla="*/ 0 h 7"/>
                <a:gd name="T20" fmla="*/ 0 w 30"/>
                <a:gd name="T21" fmla="*/ 0 h 7"/>
                <a:gd name="T22" fmla="*/ 0 w 30"/>
                <a:gd name="T23" fmla="*/ 0 h 7"/>
                <a:gd name="T24" fmla="*/ 0 w 30"/>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7"/>
                <a:gd name="T41" fmla="*/ 30 w 30"/>
                <a:gd name="T42" fmla="*/ 7 h 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7">
                  <a:moveTo>
                    <a:pt x="30" y="0"/>
                  </a:moveTo>
                  <a:lnTo>
                    <a:pt x="21" y="1"/>
                  </a:lnTo>
                  <a:lnTo>
                    <a:pt x="13" y="0"/>
                  </a:lnTo>
                  <a:lnTo>
                    <a:pt x="7" y="0"/>
                  </a:lnTo>
                  <a:lnTo>
                    <a:pt x="0" y="0"/>
                  </a:lnTo>
                  <a:lnTo>
                    <a:pt x="4" y="1"/>
                  </a:lnTo>
                  <a:lnTo>
                    <a:pt x="13" y="4"/>
                  </a:lnTo>
                  <a:lnTo>
                    <a:pt x="22" y="6"/>
                  </a:lnTo>
                  <a:lnTo>
                    <a:pt x="28" y="7"/>
                  </a:lnTo>
                  <a:lnTo>
                    <a:pt x="30" y="6"/>
                  </a:lnTo>
                  <a:lnTo>
                    <a:pt x="30" y="3"/>
                  </a:lnTo>
                  <a:lnTo>
                    <a:pt x="30" y="1"/>
                  </a:lnTo>
                  <a:lnTo>
                    <a:pt x="30" y="0"/>
                  </a:lnTo>
                  <a:close/>
                </a:path>
              </a:pathLst>
            </a:custGeom>
            <a:solidFill>
              <a:srgbClr val="000000"/>
            </a:solidFill>
            <a:ln w="9525">
              <a:noFill/>
              <a:round/>
              <a:headEnd/>
              <a:tailEnd/>
            </a:ln>
          </p:spPr>
          <p:txBody>
            <a:bodyPr/>
            <a:lstStyle/>
            <a:p>
              <a:endParaRPr lang="en-GB"/>
            </a:p>
          </p:txBody>
        </p:sp>
        <p:sp>
          <p:nvSpPr>
            <p:cNvPr id="5760" name="Freeform 195"/>
            <p:cNvSpPr>
              <a:spLocks/>
            </p:cNvSpPr>
            <p:nvPr/>
          </p:nvSpPr>
          <p:spPr bwMode="auto">
            <a:xfrm>
              <a:off x="315" y="3569"/>
              <a:ext cx="11" cy="2"/>
            </a:xfrm>
            <a:custGeom>
              <a:avLst/>
              <a:gdLst>
                <a:gd name="T0" fmla="*/ 0 w 28"/>
                <a:gd name="T1" fmla="*/ 0 h 5"/>
                <a:gd name="T2" fmla="*/ 0 w 28"/>
                <a:gd name="T3" fmla="*/ 0 h 5"/>
                <a:gd name="T4" fmla="*/ 0 w 28"/>
                <a:gd name="T5" fmla="*/ 0 h 5"/>
                <a:gd name="T6" fmla="*/ 0 w 28"/>
                <a:gd name="T7" fmla="*/ 0 h 5"/>
                <a:gd name="T8" fmla="*/ 0 w 28"/>
                <a:gd name="T9" fmla="*/ 0 h 5"/>
                <a:gd name="T10" fmla="*/ 0 w 28"/>
                <a:gd name="T11" fmla="*/ 0 h 5"/>
                <a:gd name="T12" fmla="*/ 0 w 28"/>
                <a:gd name="T13" fmla="*/ 0 h 5"/>
                <a:gd name="T14" fmla="*/ 0 w 28"/>
                <a:gd name="T15" fmla="*/ 0 h 5"/>
                <a:gd name="T16" fmla="*/ 0 w 28"/>
                <a:gd name="T17" fmla="*/ 0 h 5"/>
                <a:gd name="T18" fmla="*/ 0 w 28"/>
                <a:gd name="T19" fmla="*/ 0 h 5"/>
                <a:gd name="T20" fmla="*/ 0 w 28"/>
                <a:gd name="T21" fmla="*/ 0 h 5"/>
                <a:gd name="T22" fmla="*/ 0 w 28"/>
                <a:gd name="T23" fmla="*/ 0 h 5"/>
                <a:gd name="T24" fmla="*/ 0 w 28"/>
                <a:gd name="T25" fmla="*/ 0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
                <a:gd name="T40" fmla="*/ 0 h 5"/>
                <a:gd name="T41" fmla="*/ 28 w 28"/>
                <a:gd name="T42" fmla="*/ 5 h 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 h="5">
                  <a:moveTo>
                    <a:pt x="28" y="5"/>
                  </a:moveTo>
                  <a:lnTo>
                    <a:pt x="22" y="5"/>
                  </a:lnTo>
                  <a:lnTo>
                    <a:pt x="15" y="3"/>
                  </a:lnTo>
                  <a:lnTo>
                    <a:pt x="6" y="3"/>
                  </a:lnTo>
                  <a:lnTo>
                    <a:pt x="0" y="2"/>
                  </a:lnTo>
                  <a:lnTo>
                    <a:pt x="9" y="2"/>
                  </a:lnTo>
                  <a:lnTo>
                    <a:pt x="15" y="2"/>
                  </a:lnTo>
                  <a:lnTo>
                    <a:pt x="19" y="2"/>
                  </a:lnTo>
                  <a:lnTo>
                    <a:pt x="24" y="0"/>
                  </a:lnTo>
                  <a:lnTo>
                    <a:pt x="25" y="0"/>
                  </a:lnTo>
                  <a:lnTo>
                    <a:pt x="27" y="2"/>
                  </a:lnTo>
                  <a:lnTo>
                    <a:pt x="28" y="5"/>
                  </a:lnTo>
                  <a:close/>
                </a:path>
              </a:pathLst>
            </a:custGeom>
            <a:solidFill>
              <a:srgbClr val="000000"/>
            </a:solidFill>
            <a:ln w="9525">
              <a:noFill/>
              <a:round/>
              <a:headEnd/>
              <a:tailEnd/>
            </a:ln>
          </p:spPr>
          <p:txBody>
            <a:bodyPr/>
            <a:lstStyle/>
            <a:p>
              <a:endParaRPr lang="en-GB"/>
            </a:p>
          </p:txBody>
        </p:sp>
        <p:sp>
          <p:nvSpPr>
            <p:cNvPr id="5761" name="Freeform 196"/>
            <p:cNvSpPr>
              <a:spLocks/>
            </p:cNvSpPr>
            <p:nvPr/>
          </p:nvSpPr>
          <p:spPr bwMode="auto">
            <a:xfrm>
              <a:off x="414" y="3567"/>
              <a:ext cx="14" cy="4"/>
            </a:xfrm>
            <a:custGeom>
              <a:avLst/>
              <a:gdLst>
                <a:gd name="T0" fmla="*/ 0 w 36"/>
                <a:gd name="T1" fmla="*/ 0 h 9"/>
                <a:gd name="T2" fmla="*/ 0 w 36"/>
                <a:gd name="T3" fmla="*/ 0 h 9"/>
                <a:gd name="T4" fmla="*/ 0 w 36"/>
                <a:gd name="T5" fmla="*/ 0 h 9"/>
                <a:gd name="T6" fmla="*/ 0 w 36"/>
                <a:gd name="T7" fmla="*/ 0 h 9"/>
                <a:gd name="T8" fmla="*/ 0 w 36"/>
                <a:gd name="T9" fmla="*/ 0 h 9"/>
                <a:gd name="T10" fmla="*/ 0 w 36"/>
                <a:gd name="T11" fmla="*/ 0 h 9"/>
                <a:gd name="T12" fmla="*/ 0 w 36"/>
                <a:gd name="T13" fmla="*/ 0 h 9"/>
                <a:gd name="T14" fmla="*/ 0 w 36"/>
                <a:gd name="T15" fmla="*/ 0 h 9"/>
                <a:gd name="T16" fmla="*/ 0 w 36"/>
                <a:gd name="T17" fmla="*/ 0 h 9"/>
                <a:gd name="T18" fmla="*/ 0 w 36"/>
                <a:gd name="T19" fmla="*/ 0 h 9"/>
                <a:gd name="T20" fmla="*/ 0 w 36"/>
                <a:gd name="T21" fmla="*/ 0 h 9"/>
                <a:gd name="T22" fmla="*/ 0 w 36"/>
                <a:gd name="T23" fmla="*/ 0 h 9"/>
                <a:gd name="T24" fmla="*/ 0 w 36"/>
                <a:gd name="T25" fmla="*/ 0 h 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9"/>
                <a:gd name="T41" fmla="*/ 36 w 36"/>
                <a:gd name="T42" fmla="*/ 9 h 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9">
                  <a:moveTo>
                    <a:pt x="0" y="6"/>
                  </a:moveTo>
                  <a:lnTo>
                    <a:pt x="4" y="7"/>
                  </a:lnTo>
                  <a:lnTo>
                    <a:pt x="16" y="9"/>
                  </a:lnTo>
                  <a:lnTo>
                    <a:pt x="29" y="9"/>
                  </a:lnTo>
                  <a:lnTo>
                    <a:pt x="36" y="3"/>
                  </a:lnTo>
                  <a:lnTo>
                    <a:pt x="27" y="4"/>
                  </a:lnTo>
                  <a:lnTo>
                    <a:pt x="19" y="4"/>
                  </a:lnTo>
                  <a:lnTo>
                    <a:pt x="12" y="3"/>
                  </a:lnTo>
                  <a:lnTo>
                    <a:pt x="4" y="0"/>
                  </a:lnTo>
                  <a:lnTo>
                    <a:pt x="3" y="0"/>
                  </a:lnTo>
                  <a:lnTo>
                    <a:pt x="1" y="3"/>
                  </a:lnTo>
                  <a:lnTo>
                    <a:pt x="0" y="4"/>
                  </a:lnTo>
                  <a:lnTo>
                    <a:pt x="0" y="6"/>
                  </a:lnTo>
                  <a:close/>
                </a:path>
              </a:pathLst>
            </a:custGeom>
            <a:solidFill>
              <a:srgbClr val="000000"/>
            </a:solidFill>
            <a:ln w="9525">
              <a:noFill/>
              <a:round/>
              <a:headEnd/>
              <a:tailEnd/>
            </a:ln>
          </p:spPr>
          <p:txBody>
            <a:bodyPr/>
            <a:lstStyle/>
            <a:p>
              <a:endParaRPr lang="en-GB"/>
            </a:p>
          </p:txBody>
        </p:sp>
        <p:sp>
          <p:nvSpPr>
            <p:cNvPr id="5762" name="Freeform 197"/>
            <p:cNvSpPr>
              <a:spLocks/>
            </p:cNvSpPr>
            <p:nvPr/>
          </p:nvSpPr>
          <p:spPr bwMode="auto">
            <a:xfrm>
              <a:off x="323" y="3516"/>
              <a:ext cx="25" cy="44"/>
            </a:xfrm>
            <a:custGeom>
              <a:avLst/>
              <a:gdLst>
                <a:gd name="T0" fmla="*/ 0 w 66"/>
                <a:gd name="T1" fmla="*/ 0 h 115"/>
                <a:gd name="T2" fmla="*/ 0 w 66"/>
                <a:gd name="T3" fmla="*/ 0 h 115"/>
                <a:gd name="T4" fmla="*/ 0 w 66"/>
                <a:gd name="T5" fmla="*/ 0 h 115"/>
                <a:gd name="T6" fmla="*/ 0 w 66"/>
                <a:gd name="T7" fmla="*/ 0 h 115"/>
                <a:gd name="T8" fmla="*/ 0 w 66"/>
                <a:gd name="T9" fmla="*/ 0 h 115"/>
                <a:gd name="T10" fmla="*/ 0 w 66"/>
                <a:gd name="T11" fmla="*/ 0 h 115"/>
                <a:gd name="T12" fmla="*/ 0 w 66"/>
                <a:gd name="T13" fmla="*/ 0 h 115"/>
                <a:gd name="T14" fmla="*/ 0 w 66"/>
                <a:gd name="T15" fmla="*/ 0 h 115"/>
                <a:gd name="T16" fmla="*/ 0 w 66"/>
                <a:gd name="T17" fmla="*/ 0 h 115"/>
                <a:gd name="T18" fmla="*/ 0 w 66"/>
                <a:gd name="T19" fmla="*/ 0 h 115"/>
                <a:gd name="T20" fmla="*/ 0 w 66"/>
                <a:gd name="T21" fmla="*/ 0 h 115"/>
                <a:gd name="T22" fmla="*/ 0 w 66"/>
                <a:gd name="T23" fmla="*/ 0 h 115"/>
                <a:gd name="T24" fmla="*/ 0 w 66"/>
                <a:gd name="T25" fmla="*/ 0 h 115"/>
                <a:gd name="T26" fmla="*/ 0 w 66"/>
                <a:gd name="T27" fmla="*/ 0 h 115"/>
                <a:gd name="T28" fmla="*/ 0 w 66"/>
                <a:gd name="T29" fmla="*/ 0 h 115"/>
                <a:gd name="T30" fmla="*/ 0 w 66"/>
                <a:gd name="T31" fmla="*/ 0 h 115"/>
                <a:gd name="T32" fmla="*/ 0 w 66"/>
                <a:gd name="T33" fmla="*/ 0 h 115"/>
                <a:gd name="T34" fmla="*/ 0 w 66"/>
                <a:gd name="T35" fmla="*/ 0 h 115"/>
                <a:gd name="T36" fmla="*/ 0 w 66"/>
                <a:gd name="T37" fmla="*/ 0 h 115"/>
                <a:gd name="T38" fmla="*/ 0 w 66"/>
                <a:gd name="T39" fmla="*/ 0 h 115"/>
                <a:gd name="T40" fmla="*/ 0 w 66"/>
                <a:gd name="T41" fmla="*/ 0 h 1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6"/>
                <a:gd name="T64" fmla="*/ 0 h 115"/>
                <a:gd name="T65" fmla="*/ 66 w 66"/>
                <a:gd name="T66" fmla="*/ 115 h 1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6" h="115">
                  <a:moveTo>
                    <a:pt x="66" y="2"/>
                  </a:moveTo>
                  <a:lnTo>
                    <a:pt x="66" y="15"/>
                  </a:lnTo>
                  <a:lnTo>
                    <a:pt x="62" y="30"/>
                  </a:lnTo>
                  <a:lnTo>
                    <a:pt x="54" y="45"/>
                  </a:lnTo>
                  <a:lnTo>
                    <a:pt x="45" y="62"/>
                  </a:lnTo>
                  <a:lnTo>
                    <a:pt x="33" y="79"/>
                  </a:lnTo>
                  <a:lnTo>
                    <a:pt x="23" y="92"/>
                  </a:lnTo>
                  <a:lnTo>
                    <a:pt x="11" y="106"/>
                  </a:lnTo>
                  <a:lnTo>
                    <a:pt x="0" y="115"/>
                  </a:lnTo>
                  <a:lnTo>
                    <a:pt x="8" y="104"/>
                  </a:lnTo>
                  <a:lnTo>
                    <a:pt x="18" y="91"/>
                  </a:lnTo>
                  <a:lnTo>
                    <a:pt x="29" y="74"/>
                  </a:lnTo>
                  <a:lnTo>
                    <a:pt x="38" y="58"/>
                  </a:lnTo>
                  <a:lnTo>
                    <a:pt x="47" y="42"/>
                  </a:lnTo>
                  <a:lnTo>
                    <a:pt x="53" y="26"/>
                  </a:lnTo>
                  <a:lnTo>
                    <a:pt x="57" y="12"/>
                  </a:lnTo>
                  <a:lnTo>
                    <a:pt x="57" y="2"/>
                  </a:lnTo>
                  <a:lnTo>
                    <a:pt x="59" y="0"/>
                  </a:lnTo>
                  <a:lnTo>
                    <a:pt x="62" y="0"/>
                  </a:lnTo>
                  <a:lnTo>
                    <a:pt x="65" y="0"/>
                  </a:lnTo>
                  <a:lnTo>
                    <a:pt x="66" y="2"/>
                  </a:lnTo>
                  <a:close/>
                </a:path>
              </a:pathLst>
            </a:custGeom>
            <a:solidFill>
              <a:srgbClr val="000000"/>
            </a:solidFill>
            <a:ln w="9525">
              <a:noFill/>
              <a:round/>
              <a:headEnd/>
              <a:tailEnd/>
            </a:ln>
          </p:spPr>
          <p:txBody>
            <a:bodyPr/>
            <a:lstStyle/>
            <a:p>
              <a:endParaRPr lang="en-GB"/>
            </a:p>
          </p:txBody>
        </p:sp>
        <p:sp>
          <p:nvSpPr>
            <p:cNvPr id="5763" name="Freeform 198"/>
            <p:cNvSpPr>
              <a:spLocks/>
            </p:cNvSpPr>
            <p:nvPr/>
          </p:nvSpPr>
          <p:spPr bwMode="auto">
            <a:xfrm>
              <a:off x="320" y="3509"/>
              <a:ext cx="17" cy="51"/>
            </a:xfrm>
            <a:custGeom>
              <a:avLst/>
              <a:gdLst>
                <a:gd name="T0" fmla="*/ 0 w 45"/>
                <a:gd name="T1" fmla="*/ 0 h 129"/>
                <a:gd name="T2" fmla="*/ 0 w 45"/>
                <a:gd name="T3" fmla="*/ 0 h 129"/>
                <a:gd name="T4" fmla="*/ 0 w 45"/>
                <a:gd name="T5" fmla="*/ 0 h 129"/>
                <a:gd name="T6" fmla="*/ 0 w 45"/>
                <a:gd name="T7" fmla="*/ 0 h 129"/>
                <a:gd name="T8" fmla="*/ 0 w 45"/>
                <a:gd name="T9" fmla="*/ 0 h 129"/>
                <a:gd name="T10" fmla="*/ 0 w 45"/>
                <a:gd name="T11" fmla="*/ 0 h 129"/>
                <a:gd name="T12" fmla="*/ 0 w 45"/>
                <a:gd name="T13" fmla="*/ 0 h 129"/>
                <a:gd name="T14" fmla="*/ 0 w 45"/>
                <a:gd name="T15" fmla="*/ 0 h 129"/>
                <a:gd name="T16" fmla="*/ 0 w 45"/>
                <a:gd name="T17" fmla="*/ 0 h 129"/>
                <a:gd name="T18" fmla="*/ 0 w 45"/>
                <a:gd name="T19" fmla="*/ 0 h 129"/>
                <a:gd name="T20" fmla="*/ 0 w 45"/>
                <a:gd name="T21" fmla="*/ 0 h 129"/>
                <a:gd name="T22" fmla="*/ 0 w 45"/>
                <a:gd name="T23" fmla="*/ 0 h 129"/>
                <a:gd name="T24" fmla="*/ 0 w 45"/>
                <a:gd name="T25" fmla="*/ 0 h 129"/>
                <a:gd name="T26" fmla="*/ 0 w 45"/>
                <a:gd name="T27" fmla="*/ 0 h 1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5"/>
                <a:gd name="T43" fmla="*/ 0 h 129"/>
                <a:gd name="T44" fmla="*/ 45 w 45"/>
                <a:gd name="T45" fmla="*/ 129 h 1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5" h="129">
                  <a:moveTo>
                    <a:pt x="45" y="1"/>
                  </a:moveTo>
                  <a:lnTo>
                    <a:pt x="43" y="13"/>
                  </a:lnTo>
                  <a:lnTo>
                    <a:pt x="40" y="28"/>
                  </a:lnTo>
                  <a:lnTo>
                    <a:pt x="36" y="48"/>
                  </a:lnTo>
                  <a:lnTo>
                    <a:pt x="30" y="67"/>
                  </a:lnTo>
                  <a:lnTo>
                    <a:pt x="24" y="86"/>
                  </a:lnTo>
                  <a:lnTo>
                    <a:pt x="16" y="104"/>
                  </a:lnTo>
                  <a:lnTo>
                    <a:pt x="9" y="119"/>
                  </a:lnTo>
                  <a:lnTo>
                    <a:pt x="0" y="129"/>
                  </a:lnTo>
                  <a:lnTo>
                    <a:pt x="15" y="96"/>
                  </a:lnTo>
                  <a:lnTo>
                    <a:pt x="25" y="57"/>
                  </a:lnTo>
                  <a:lnTo>
                    <a:pt x="34" y="22"/>
                  </a:lnTo>
                  <a:lnTo>
                    <a:pt x="37" y="0"/>
                  </a:lnTo>
                  <a:lnTo>
                    <a:pt x="45" y="1"/>
                  </a:lnTo>
                  <a:close/>
                </a:path>
              </a:pathLst>
            </a:custGeom>
            <a:solidFill>
              <a:srgbClr val="000000"/>
            </a:solidFill>
            <a:ln w="9525">
              <a:noFill/>
              <a:round/>
              <a:headEnd/>
              <a:tailEnd/>
            </a:ln>
          </p:spPr>
          <p:txBody>
            <a:bodyPr/>
            <a:lstStyle/>
            <a:p>
              <a:endParaRPr lang="en-GB"/>
            </a:p>
          </p:txBody>
        </p:sp>
        <p:sp>
          <p:nvSpPr>
            <p:cNvPr id="5764" name="Freeform 199"/>
            <p:cNvSpPr>
              <a:spLocks/>
            </p:cNvSpPr>
            <p:nvPr/>
          </p:nvSpPr>
          <p:spPr bwMode="auto">
            <a:xfrm>
              <a:off x="317" y="3570"/>
              <a:ext cx="7" cy="17"/>
            </a:xfrm>
            <a:custGeom>
              <a:avLst/>
              <a:gdLst>
                <a:gd name="T0" fmla="*/ 0 w 16"/>
                <a:gd name="T1" fmla="*/ 0 h 44"/>
                <a:gd name="T2" fmla="*/ 0 w 16"/>
                <a:gd name="T3" fmla="*/ 0 h 44"/>
                <a:gd name="T4" fmla="*/ 0 w 16"/>
                <a:gd name="T5" fmla="*/ 0 h 44"/>
                <a:gd name="T6" fmla="*/ 0 w 16"/>
                <a:gd name="T7" fmla="*/ 0 h 44"/>
                <a:gd name="T8" fmla="*/ 0 w 16"/>
                <a:gd name="T9" fmla="*/ 0 h 44"/>
                <a:gd name="T10" fmla="*/ 0 w 16"/>
                <a:gd name="T11" fmla="*/ 0 h 44"/>
                <a:gd name="T12" fmla="*/ 0 w 16"/>
                <a:gd name="T13" fmla="*/ 0 h 44"/>
                <a:gd name="T14" fmla="*/ 0 w 16"/>
                <a:gd name="T15" fmla="*/ 0 h 44"/>
                <a:gd name="T16" fmla="*/ 0 w 16"/>
                <a:gd name="T17" fmla="*/ 0 h 44"/>
                <a:gd name="T18" fmla="*/ 0 w 16"/>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44"/>
                <a:gd name="T32" fmla="*/ 16 w 16"/>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44">
                  <a:moveTo>
                    <a:pt x="4" y="0"/>
                  </a:moveTo>
                  <a:lnTo>
                    <a:pt x="9" y="10"/>
                  </a:lnTo>
                  <a:lnTo>
                    <a:pt x="13" y="24"/>
                  </a:lnTo>
                  <a:lnTo>
                    <a:pt x="16" y="34"/>
                  </a:lnTo>
                  <a:lnTo>
                    <a:pt x="16" y="44"/>
                  </a:lnTo>
                  <a:lnTo>
                    <a:pt x="13" y="31"/>
                  </a:lnTo>
                  <a:lnTo>
                    <a:pt x="9" y="18"/>
                  </a:lnTo>
                  <a:lnTo>
                    <a:pt x="3" y="7"/>
                  </a:lnTo>
                  <a:lnTo>
                    <a:pt x="0" y="0"/>
                  </a:lnTo>
                  <a:lnTo>
                    <a:pt x="4" y="0"/>
                  </a:lnTo>
                  <a:close/>
                </a:path>
              </a:pathLst>
            </a:custGeom>
            <a:solidFill>
              <a:srgbClr val="000000"/>
            </a:solidFill>
            <a:ln w="9525">
              <a:noFill/>
              <a:round/>
              <a:headEnd/>
              <a:tailEnd/>
            </a:ln>
          </p:spPr>
          <p:txBody>
            <a:bodyPr/>
            <a:lstStyle/>
            <a:p>
              <a:endParaRPr lang="en-GB"/>
            </a:p>
          </p:txBody>
        </p:sp>
        <p:sp>
          <p:nvSpPr>
            <p:cNvPr id="5765" name="Freeform 200"/>
            <p:cNvSpPr>
              <a:spLocks/>
            </p:cNvSpPr>
            <p:nvPr/>
          </p:nvSpPr>
          <p:spPr bwMode="auto">
            <a:xfrm>
              <a:off x="312" y="3511"/>
              <a:ext cx="7" cy="47"/>
            </a:xfrm>
            <a:custGeom>
              <a:avLst/>
              <a:gdLst>
                <a:gd name="T0" fmla="*/ 0 w 19"/>
                <a:gd name="T1" fmla="*/ 0 h 122"/>
                <a:gd name="T2" fmla="*/ 0 w 19"/>
                <a:gd name="T3" fmla="*/ 0 h 122"/>
                <a:gd name="T4" fmla="*/ 0 w 19"/>
                <a:gd name="T5" fmla="*/ 0 h 122"/>
                <a:gd name="T6" fmla="*/ 0 w 19"/>
                <a:gd name="T7" fmla="*/ 0 h 122"/>
                <a:gd name="T8" fmla="*/ 0 w 19"/>
                <a:gd name="T9" fmla="*/ 0 h 122"/>
                <a:gd name="T10" fmla="*/ 0 w 19"/>
                <a:gd name="T11" fmla="*/ 0 h 122"/>
                <a:gd name="T12" fmla="*/ 0 w 19"/>
                <a:gd name="T13" fmla="*/ 0 h 122"/>
                <a:gd name="T14" fmla="*/ 0 w 19"/>
                <a:gd name="T15" fmla="*/ 0 h 122"/>
                <a:gd name="T16" fmla="*/ 0 w 19"/>
                <a:gd name="T17" fmla="*/ 0 h 122"/>
                <a:gd name="T18" fmla="*/ 0 w 19"/>
                <a:gd name="T19" fmla="*/ 0 h 122"/>
                <a:gd name="T20" fmla="*/ 0 w 19"/>
                <a:gd name="T21" fmla="*/ 0 h 122"/>
                <a:gd name="T22" fmla="*/ 0 w 19"/>
                <a:gd name="T23" fmla="*/ 0 h 122"/>
                <a:gd name="T24" fmla="*/ 0 w 19"/>
                <a:gd name="T25" fmla="*/ 0 h 122"/>
                <a:gd name="T26" fmla="*/ 0 w 19"/>
                <a:gd name="T27" fmla="*/ 0 h 122"/>
                <a:gd name="T28" fmla="*/ 0 w 19"/>
                <a:gd name="T29" fmla="*/ 0 h 122"/>
                <a:gd name="T30" fmla="*/ 0 w 19"/>
                <a:gd name="T31" fmla="*/ 0 h 122"/>
                <a:gd name="T32" fmla="*/ 0 w 19"/>
                <a:gd name="T33" fmla="*/ 0 h 1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
                <a:gd name="T52" fmla="*/ 0 h 122"/>
                <a:gd name="T53" fmla="*/ 19 w 19"/>
                <a:gd name="T54" fmla="*/ 122 h 12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 h="122">
                  <a:moveTo>
                    <a:pt x="19" y="3"/>
                  </a:moveTo>
                  <a:lnTo>
                    <a:pt x="18" y="24"/>
                  </a:lnTo>
                  <a:lnTo>
                    <a:pt x="15" y="62"/>
                  </a:lnTo>
                  <a:lnTo>
                    <a:pt x="10" y="100"/>
                  </a:lnTo>
                  <a:lnTo>
                    <a:pt x="7" y="122"/>
                  </a:lnTo>
                  <a:lnTo>
                    <a:pt x="4" y="121"/>
                  </a:lnTo>
                  <a:lnTo>
                    <a:pt x="3" y="121"/>
                  </a:lnTo>
                  <a:lnTo>
                    <a:pt x="0" y="121"/>
                  </a:lnTo>
                  <a:lnTo>
                    <a:pt x="3" y="104"/>
                  </a:lnTo>
                  <a:lnTo>
                    <a:pt x="7" y="71"/>
                  </a:lnTo>
                  <a:lnTo>
                    <a:pt x="12" y="33"/>
                  </a:lnTo>
                  <a:lnTo>
                    <a:pt x="15" y="3"/>
                  </a:lnTo>
                  <a:lnTo>
                    <a:pt x="15" y="0"/>
                  </a:lnTo>
                  <a:lnTo>
                    <a:pt x="18" y="0"/>
                  </a:lnTo>
                  <a:lnTo>
                    <a:pt x="19" y="2"/>
                  </a:lnTo>
                  <a:lnTo>
                    <a:pt x="19" y="3"/>
                  </a:lnTo>
                  <a:close/>
                </a:path>
              </a:pathLst>
            </a:custGeom>
            <a:solidFill>
              <a:srgbClr val="000000"/>
            </a:solidFill>
            <a:ln w="9525">
              <a:noFill/>
              <a:round/>
              <a:headEnd/>
              <a:tailEnd/>
            </a:ln>
          </p:spPr>
          <p:txBody>
            <a:bodyPr/>
            <a:lstStyle/>
            <a:p>
              <a:endParaRPr lang="en-GB"/>
            </a:p>
          </p:txBody>
        </p:sp>
        <p:sp>
          <p:nvSpPr>
            <p:cNvPr id="5766" name="Freeform 201"/>
            <p:cNvSpPr>
              <a:spLocks/>
            </p:cNvSpPr>
            <p:nvPr/>
          </p:nvSpPr>
          <p:spPr bwMode="auto">
            <a:xfrm>
              <a:off x="312" y="3569"/>
              <a:ext cx="2" cy="22"/>
            </a:xfrm>
            <a:custGeom>
              <a:avLst/>
              <a:gdLst>
                <a:gd name="T0" fmla="*/ 0 w 7"/>
                <a:gd name="T1" fmla="*/ 0 h 56"/>
                <a:gd name="T2" fmla="*/ 0 w 7"/>
                <a:gd name="T3" fmla="*/ 0 h 56"/>
                <a:gd name="T4" fmla="*/ 0 w 7"/>
                <a:gd name="T5" fmla="*/ 0 h 56"/>
                <a:gd name="T6" fmla="*/ 0 w 7"/>
                <a:gd name="T7" fmla="*/ 0 h 56"/>
                <a:gd name="T8" fmla="*/ 0 w 7"/>
                <a:gd name="T9" fmla="*/ 0 h 56"/>
                <a:gd name="T10" fmla="*/ 0 w 7"/>
                <a:gd name="T11" fmla="*/ 0 h 56"/>
                <a:gd name="T12" fmla="*/ 0 w 7"/>
                <a:gd name="T13" fmla="*/ 0 h 56"/>
                <a:gd name="T14" fmla="*/ 0 w 7"/>
                <a:gd name="T15" fmla="*/ 0 h 56"/>
                <a:gd name="T16" fmla="*/ 0 w 7"/>
                <a:gd name="T17" fmla="*/ 0 h 56"/>
                <a:gd name="T18" fmla="*/ 0 w 7"/>
                <a:gd name="T19" fmla="*/ 0 h 56"/>
                <a:gd name="T20" fmla="*/ 0 w 7"/>
                <a:gd name="T21" fmla="*/ 0 h 56"/>
                <a:gd name="T22" fmla="*/ 0 w 7"/>
                <a:gd name="T23" fmla="*/ 0 h 56"/>
                <a:gd name="T24" fmla="*/ 0 w 7"/>
                <a:gd name="T25" fmla="*/ 0 h 56"/>
                <a:gd name="T26" fmla="*/ 0 w 7"/>
                <a:gd name="T27" fmla="*/ 0 h 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
                <a:gd name="T43" fmla="*/ 0 h 56"/>
                <a:gd name="T44" fmla="*/ 7 w 7"/>
                <a:gd name="T45" fmla="*/ 56 h 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 h="56">
                  <a:moveTo>
                    <a:pt x="3" y="0"/>
                  </a:moveTo>
                  <a:lnTo>
                    <a:pt x="4" y="8"/>
                  </a:lnTo>
                  <a:lnTo>
                    <a:pt x="6" y="24"/>
                  </a:lnTo>
                  <a:lnTo>
                    <a:pt x="6" y="42"/>
                  </a:lnTo>
                  <a:lnTo>
                    <a:pt x="7" y="55"/>
                  </a:lnTo>
                  <a:lnTo>
                    <a:pt x="7" y="56"/>
                  </a:lnTo>
                  <a:lnTo>
                    <a:pt x="6" y="53"/>
                  </a:lnTo>
                  <a:lnTo>
                    <a:pt x="4" y="42"/>
                  </a:lnTo>
                  <a:lnTo>
                    <a:pt x="1" y="24"/>
                  </a:lnTo>
                  <a:lnTo>
                    <a:pt x="0" y="8"/>
                  </a:lnTo>
                  <a:lnTo>
                    <a:pt x="0" y="0"/>
                  </a:lnTo>
                  <a:lnTo>
                    <a:pt x="3" y="0"/>
                  </a:lnTo>
                  <a:close/>
                </a:path>
              </a:pathLst>
            </a:custGeom>
            <a:solidFill>
              <a:srgbClr val="000000"/>
            </a:solidFill>
            <a:ln w="9525">
              <a:noFill/>
              <a:round/>
              <a:headEnd/>
              <a:tailEnd/>
            </a:ln>
          </p:spPr>
          <p:txBody>
            <a:bodyPr/>
            <a:lstStyle/>
            <a:p>
              <a:endParaRPr lang="en-GB"/>
            </a:p>
          </p:txBody>
        </p:sp>
        <p:sp>
          <p:nvSpPr>
            <p:cNvPr id="5767" name="Freeform 202"/>
            <p:cNvSpPr>
              <a:spLocks/>
            </p:cNvSpPr>
            <p:nvPr/>
          </p:nvSpPr>
          <p:spPr bwMode="auto">
            <a:xfrm>
              <a:off x="392" y="3512"/>
              <a:ext cx="29" cy="48"/>
            </a:xfrm>
            <a:custGeom>
              <a:avLst/>
              <a:gdLst>
                <a:gd name="T0" fmla="*/ 0 w 77"/>
                <a:gd name="T1" fmla="*/ 0 h 122"/>
                <a:gd name="T2" fmla="*/ 0 w 77"/>
                <a:gd name="T3" fmla="*/ 0 h 122"/>
                <a:gd name="T4" fmla="*/ 0 w 77"/>
                <a:gd name="T5" fmla="*/ 0 h 122"/>
                <a:gd name="T6" fmla="*/ 0 w 77"/>
                <a:gd name="T7" fmla="*/ 0 h 122"/>
                <a:gd name="T8" fmla="*/ 0 w 77"/>
                <a:gd name="T9" fmla="*/ 0 h 122"/>
                <a:gd name="T10" fmla="*/ 0 w 77"/>
                <a:gd name="T11" fmla="*/ 0 h 122"/>
                <a:gd name="T12" fmla="*/ 0 w 77"/>
                <a:gd name="T13" fmla="*/ 0 h 122"/>
                <a:gd name="T14" fmla="*/ 0 w 77"/>
                <a:gd name="T15" fmla="*/ 0 h 122"/>
                <a:gd name="T16" fmla="*/ 0 w 77"/>
                <a:gd name="T17" fmla="*/ 0 h 122"/>
                <a:gd name="T18" fmla="*/ 0 w 77"/>
                <a:gd name="T19" fmla="*/ 0 h 122"/>
                <a:gd name="T20" fmla="*/ 0 w 77"/>
                <a:gd name="T21" fmla="*/ 0 h 122"/>
                <a:gd name="T22" fmla="*/ 0 w 77"/>
                <a:gd name="T23" fmla="*/ 0 h 122"/>
                <a:gd name="T24" fmla="*/ 0 w 77"/>
                <a:gd name="T25" fmla="*/ 0 h 122"/>
                <a:gd name="T26" fmla="*/ 0 w 77"/>
                <a:gd name="T27" fmla="*/ 0 h 122"/>
                <a:gd name="T28" fmla="*/ 0 w 77"/>
                <a:gd name="T29" fmla="*/ 0 h 122"/>
                <a:gd name="T30" fmla="*/ 0 w 77"/>
                <a:gd name="T31" fmla="*/ 0 h 122"/>
                <a:gd name="T32" fmla="*/ 0 w 77"/>
                <a:gd name="T33" fmla="*/ 0 h 122"/>
                <a:gd name="T34" fmla="*/ 0 w 77"/>
                <a:gd name="T35" fmla="*/ 0 h 122"/>
                <a:gd name="T36" fmla="*/ 0 w 77"/>
                <a:gd name="T37" fmla="*/ 0 h 122"/>
                <a:gd name="T38" fmla="*/ 0 w 77"/>
                <a:gd name="T39" fmla="*/ 0 h 122"/>
                <a:gd name="T40" fmla="*/ 0 w 77"/>
                <a:gd name="T41" fmla="*/ 0 h 122"/>
                <a:gd name="T42" fmla="*/ 0 w 77"/>
                <a:gd name="T43" fmla="*/ 0 h 12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7"/>
                <a:gd name="T67" fmla="*/ 0 h 122"/>
                <a:gd name="T68" fmla="*/ 77 w 77"/>
                <a:gd name="T69" fmla="*/ 122 h 12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7" h="122">
                  <a:moveTo>
                    <a:pt x="8" y="5"/>
                  </a:moveTo>
                  <a:lnTo>
                    <a:pt x="9" y="12"/>
                  </a:lnTo>
                  <a:lnTo>
                    <a:pt x="12" y="21"/>
                  </a:lnTo>
                  <a:lnTo>
                    <a:pt x="17" y="35"/>
                  </a:lnTo>
                  <a:lnTo>
                    <a:pt x="23" y="48"/>
                  </a:lnTo>
                  <a:lnTo>
                    <a:pt x="32" y="65"/>
                  </a:lnTo>
                  <a:lnTo>
                    <a:pt x="44" y="83"/>
                  </a:lnTo>
                  <a:lnTo>
                    <a:pt x="59" y="103"/>
                  </a:lnTo>
                  <a:lnTo>
                    <a:pt x="77" y="122"/>
                  </a:lnTo>
                  <a:lnTo>
                    <a:pt x="74" y="121"/>
                  </a:lnTo>
                  <a:lnTo>
                    <a:pt x="59" y="107"/>
                  </a:lnTo>
                  <a:lnTo>
                    <a:pt x="45" y="92"/>
                  </a:lnTo>
                  <a:lnTo>
                    <a:pt x="33" y="79"/>
                  </a:lnTo>
                  <a:lnTo>
                    <a:pt x="23" y="64"/>
                  </a:lnTo>
                  <a:lnTo>
                    <a:pt x="15" y="48"/>
                  </a:lnTo>
                  <a:lnTo>
                    <a:pt x="8" y="33"/>
                  </a:lnTo>
                  <a:lnTo>
                    <a:pt x="3" y="20"/>
                  </a:lnTo>
                  <a:lnTo>
                    <a:pt x="0" y="5"/>
                  </a:lnTo>
                  <a:lnTo>
                    <a:pt x="2" y="2"/>
                  </a:lnTo>
                  <a:lnTo>
                    <a:pt x="3" y="0"/>
                  </a:lnTo>
                  <a:lnTo>
                    <a:pt x="6" y="2"/>
                  </a:lnTo>
                  <a:lnTo>
                    <a:pt x="8" y="5"/>
                  </a:lnTo>
                  <a:close/>
                </a:path>
              </a:pathLst>
            </a:custGeom>
            <a:solidFill>
              <a:srgbClr val="000000"/>
            </a:solidFill>
            <a:ln w="9525">
              <a:noFill/>
              <a:round/>
              <a:headEnd/>
              <a:tailEnd/>
            </a:ln>
          </p:spPr>
          <p:txBody>
            <a:bodyPr/>
            <a:lstStyle/>
            <a:p>
              <a:endParaRPr lang="en-GB"/>
            </a:p>
          </p:txBody>
        </p:sp>
        <p:sp>
          <p:nvSpPr>
            <p:cNvPr id="5768" name="Freeform 203"/>
            <p:cNvSpPr>
              <a:spLocks/>
            </p:cNvSpPr>
            <p:nvPr/>
          </p:nvSpPr>
          <p:spPr bwMode="auto">
            <a:xfrm>
              <a:off x="417" y="3570"/>
              <a:ext cx="5" cy="19"/>
            </a:xfrm>
            <a:custGeom>
              <a:avLst/>
              <a:gdLst>
                <a:gd name="T0" fmla="*/ 0 w 12"/>
                <a:gd name="T1" fmla="*/ 0 h 51"/>
                <a:gd name="T2" fmla="*/ 0 w 12"/>
                <a:gd name="T3" fmla="*/ 0 h 51"/>
                <a:gd name="T4" fmla="*/ 0 w 12"/>
                <a:gd name="T5" fmla="*/ 0 h 51"/>
                <a:gd name="T6" fmla="*/ 0 w 12"/>
                <a:gd name="T7" fmla="*/ 0 h 51"/>
                <a:gd name="T8" fmla="*/ 0 w 12"/>
                <a:gd name="T9" fmla="*/ 0 h 51"/>
                <a:gd name="T10" fmla="*/ 0 w 12"/>
                <a:gd name="T11" fmla="*/ 0 h 51"/>
                <a:gd name="T12" fmla="*/ 0 w 12"/>
                <a:gd name="T13" fmla="*/ 0 h 51"/>
                <a:gd name="T14" fmla="*/ 0 w 12"/>
                <a:gd name="T15" fmla="*/ 0 h 51"/>
                <a:gd name="T16" fmla="*/ 0 w 12"/>
                <a:gd name="T17" fmla="*/ 0 h 51"/>
                <a:gd name="T18" fmla="*/ 0 w 12"/>
                <a:gd name="T19" fmla="*/ 0 h 51"/>
                <a:gd name="T20" fmla="*/ 0 w 12"/>
                <a:gd name="T21" fmla="*/ 0 h 51"/>
                <a:gd name="T22" fmla="*/ 0 w 12"/>
                <a:gd name="T23" fmla="*/ 0 h 51"/>
                <a:gd name="T24" fmla="*/ 0 w 12"/>
                <a:gd name="T25" fmla="*/ 0 h 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51"/>
                <a:gd name="T41" fmla="*/ 12 w 12"/>
                <a:gd name="T42" fmla="*/ 51 h 5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51">
                  <a:moveTo>
                    <a:pt x="5" y="50"/>
                  </a:moveTo>
                  <a:lnTo>
                    <a:pt x="6" y="33"/>
                  </a:lnTo>
                  <a:lnTo>
                    <a:pt x="9" y="18"/>
                  </a:lnTo>
                  <a:lnTo>
                    <a:pt x="11" y="6"/>
                  </a:lnTo>
                  <a:lnTo>
                    <a:pt x="12" y="0"/>
                  </a:lnTo>
                  <a:lnTo>
                    <a:pt x="11" y="6"/>
                  </a:lnTo>
                  <a:lnTo>
                    <a:pt x="6" y="16"/>
                  </a:lnTo>
                  <a:lnTo>
                    <a:pt x="3" y="30"/>
                  </a:lnTo>
                  <a:lnTo>
                    <a:pt x="0" y="48"/>
                  </a:lnTo>
                  <a:lnTo>
                    <a:pt x="0" y="50"/>
                  </a:lnTo>
                  <a:lnTo>
                    <a:pt x="3" y="51"/>
                  </a:lnTo>
                  <a:lnTo>
                    <a:pt x="5" y="51"/>
                  </a:lnTo>
                  <a:lnTo>
                    <a:pt x="5" y="50"/>
                  </a:lnTo>
                  <a:close/>
                </a:path>
              </a:pathLst>
            </a:custGeom>
            <a:solidFill>
              <a:srgbClr val="000000"/>
            </a:solidFill>
            <a:ln w="9525">
              <a:noFill/>
              <a:round/>
              <a:headEnd/>
              <a:tailEnd/>
            </a:ln>
          </p:spPr>
          <p:txBody>
            <a:bodyPr/>
            <a:lstStyle/>
            <a:p>
              <a:endParaRPr lang="en-GB"/>
            </a:p>
          </p:txBody>
        </p:sp>
        <p:sp>
          <p:nvSpPr>
            <p:cNvPr id="5769" name="Freeform 204"/>
            <p:cNvSpPr>
              <a:spLocks/>
            </p:cNvSpPr>
            <p:nvPr/>
          </p:nvSpPr>
          <p:spPr bwMode="auto">
            <a:xfrm>
              <a:off x="404" y="3510"/>
              <a:ext cx="23" cy="48"/>
            </a:xfrm>
            <a:custGeom>
              <a:avLst/>
              <a:gdLst>
                <a:gd name="T0" fmla="*/ 0 w 59"/>
                <a:gd name="T1" fmla="*/ 0 h 125"/>
                <a:gd name="T2" fmla="*/ 0 w 59"/>
                <a:gd name="T3" fmla="*/ 0 h 125"/>
                <a:gd name="T4" fmla="*/ 0 w 59"/>
                <a:gd name="T5" fmla="*/ 0 h 125"/>
                <a:gd name="T6" fmla="*/ 0 w 59"/>
                <a:gd name="T7" fmla="*/ 0 h 125"/>
                <a:gd name="T8" fmla="*/ 0 w 59"/>
                <a:gd name="T9" fmla="*/ 0 h 125"/>
                <a:gd name="T10" fmla="*/ 0 w 59"/>
                <a:gd name="T11" fmla="*/ 0 h 125"/>
                <a:gd name="T12" fmla="*/ 0 w 59"/>
                <a:gd name="T13" fmla="*/ 0 h 125"/>
                <a:gd name="T14" fmla="*/ 0 w 59"/>
                <a:gd name="T15" fmla="*/ 0 h 125"/>
                <a:gd name="T16" fmla="*/ 0 w 59"/>
                <a:gd name="T17" fmla="*/ 0 h 125"/>
                <a:gd name="T18" fmla="*/ 0 w 59"/>
                <a:gd name="T19" fmla="*/ 0 h 125"/>
                <a:gd name="T20" fmla="*/ 0 w 59"/>
                <a:gd name="T21" fmla="*/ 0 h 125"/>
                <a:gd name="T22" fmla="*/ 0 w 59"/>
                <a:gd name="T23" fmla="*/ 0 h 125"/>
                <a:gd name="T24" fmla="*/ 0 w 59"/>
                <a:gd name="T25" fmla="*/ 0 h 125"/>
                <a:gd name="T26" fmla="*/ 0 w 59"/>
                <a:gd name="T27" fmla="*/ 0 h 125"/>
                <a:gd name="T28" fmla="*/ 0 w 59"/>
                <a:gd name="T29" fmla="*/ 0 h 125"/>
                <a:gd name="T30" fmla="*/ 0 w 59"/>
                <a:gd name="T31" fmla="*/ 0 h 125"/>
                <a:gd name="T32" fmla="*/ 0 w 59"/>
                <a:gd name="T33" fmla="*/ 0 h 125"/>
                <a:gd name="T34" fmla="*/ 0 w 59"/>
                <a:gd name="T35" fmla="*/ 0 h 1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9"/>
                <a:gd name="T55" fmla="*/ 0 h 125"/>
                <a:gd name="T56" fmla="*/ 59 w 59"/>
                <a:gd name="T57" fmla="*/ 125 h 12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9" h="125">
                  <a:moveTo>
                    <a:pt x="0" y="0"/>
                  </a:moveTo>
                  <a:lnTo>
                    <a:pt x="3" y="12"/>
                  </a:lnTo>
                  <a:lnTo>
                    <a:pt x="7" y="26"/>
                  </a:lnTo>
                  <a:lnTo>
                    <a:pt x="13" y="44"/>
                  </a:lnTo>
                  <a:lnTo>
                    <a:pt x="22" y="62"/>
                  </a:lnTo>
                  <a:lnTo>
                    <a:pt x="31" y="82"/>
                  </a:lnTo>
                  <a:lnTo>
                    <a:pt x="40" y="100"/>
                  </a:lnTo>
                  <a:lnTo>
                    <a:pt x="49" y="113"/>
                  </a:lnTo>
                  <a:lnTo>
                    <a:pt x="59" y="125"/>
                  </a:lnTo>
                  <a:lnTo>
                    <a:pt x="51" y="112"/>
                  </a:lnTo>
                  <a:lnTo>
                    <a:pt x="43" y="95"/>
                  </a:lnTo>
                  <a:lnTo>
                    <a:pt x="34" y="77"/>
                  </a:lnTo>
                  <a:lnTo>
                    <a:pt x="27" y="59"/>
                  </a:lnTo>
                  <a:lnTo>
                    <a:pt x="19" y="41"/>
                  </a:lnTo>
                  <a:lnTo>
                    <a:pt x="13" y="24"/>
                  </a:lnTo>
                  <a:lnTo>
                    <a:pt x="10" y="11"/>
                  </a:lnTo>
                  <a:lnTo>
                    <a:pt x="7" y="0"/>
                  </a:lnTo>
                  <a:lnTo>
                    <a:pt x="0" y="0"/>
                  </a:lnTo>
                  <a:close/>
                </a:path>
              </a:pathLst>
            </a:custGeom>
            <a:solidFill>
              <a:srgbClr val="000000"/>
            </a:solidFill>
            <a:ln w="9525">
              <a:noFill/>
              <a:round/>
              <a:headEnd/>
              <a:tailEnd/>
            </a:ln>
          </p:spPr>
          <p:txBody>
            <a:bodyPr/>
            <a:lstStyle/>
            <a:p>
              <a:endParaRPr lang="en-GB"/>
            </a:p>
          </p:txBody>
        </p:sp>
        <p:sp>
          <p:nvSpPr>
            <p:cNvPr id="5770" name="Freeform 205"/>
            <p:cNvSpPr>
              <a:spLocks/>
            </p:cNvSpPr>
            <p:nvPr/>
          </p:nvSpPr>
          <p:spPr bwMode="auto">
            <a:xfrm>
              <a:off x="427" y="3568"/>
              <a:ext cx="2" cy="20"/>
            </a:xfrm>
            <a:custGeom>
              <a:avLst/>
              <a:gdLst>
                <a:gd name="T0" fmla="*/ 0 w 6"/>
                <a:gd name="T1" fmla="*/ 0 h 51"/>
                <a:gd name="T2" fmla="*/ 0 w 6"/>
                <a:gd name="T3" fmla="*/ 0 h 51"/>
                <a:gd name="T4" fmla="*/ 0 w 6"/>
                <a:gd name="T5" fmla="*/ 0 h 51"/>
                <a:gd name="T6" fmla="*/ 0 w 6"/>
                <a:gd name="T7" fmla="*/ 0 h 51"/>
                <a:gd name="T8" fmla="*/ 0 w 6"/>
                <a:gd name="T9" fmla="*/ 0 h 51"/>
                <a:gd name="T10" fmla="*/ 0 w 6"/>
                <a:gd name="T11" fmla="*/ 0 h 51"/>
                <a:gd name="T12" fmla="*/ 0 w 6"/>
                <a:gd name="T13" fmla="*/ 0 h 51"/>
                <a:gd name="T14" fmla="*/ 0 w 6"/>
                <a:gd name="T15" fmla="*/ 0 h 51"/>
                <a:gd name="T16" fmla="*/ 0 w 6"/>
                <a:gd name="T17" fmla="*/ 0 h 51"/>
                <a:gd name="T18" fmla="*/ 0 w 6"/>
                <a:gd name="T19" fmla="*/ 0 h 51"/>
                <a:gd name="T20" fmla="*/ 0 w 6"/>
                <a:gd name="T21" fmla="*/ 0 h 51"/>
                <a:gd name="T22" fmla="*/ 0 w 6"/>
                <a:gd name="T23" fmla="*/ 0 h 51"/>
                <a:gd name="T24" fmla="*/ 0 w 6"/>
                <a:gd name="T25" fmla="*/ 0 h 51"/>
                <a:gd name="T26" fmla="*/ 0 w 6"/>
                <a:gd name="T27" fmla="*/ 0 h 51"/>
                <a:gd name="T28" fmla="*/ 0 w 6"/>
                <a:gd name="T29" fmla="*/ 0 h 51"/>
                <a:gd name="T30" fmla="*/ 0 w 6"/>
                <a:gd name="T31" fmla="*/ 0 h 51"/>
                <a:gd name="T32" fmla="*/ 0 w 6"/>
                <a:gd name="T33" fmla="*/ 0 h 5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51"/>
                <a:gd name="T53" fmla="*/ 6 w 6"/>
                <a:gd name="T54" fmla="*/ 51 h 5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51">
                  <a:moveTo>
                    <a:pt x="6" y="50"/>
                  </a:moveTo>
                  <a:lnTo>
                    <a:pt x="4" y="33"/>
                  </a:lnTo>
                  <a:lnTo>
                    <a:pt x="4" y="16"/>
                  </a:lnTo>
                  <a:lnTo>
                    <a:pt x="4" y="4"/>
                  </a:lnTo>
                  <a:lnTo>
                    <a:pt x="4" y="0"/>
                  </a:lnTo>
                  <a:lnTo>
                    <a:pt x="3" y="0"/>
                  </a:lnTo>
                  <a:lnTo>
                    <a:pt x="1" y="0"/>
                  </a:lnTo>
                  <a:lnTo>
                    <a:pt x="1" y="13"/>
                  </a:lnTo>
                  <a:lnTo>
                    <a:pt x="0" y="27"/>
                  </a:lnTo>
                  <a:lnTo>
                    <a:pt x="0" y="40"/>
                  </a:lnTo>
                  <a:lnTo>
                    <a:pt x="1" y="50"/>
                  </a:lnTo>
                  <a:lnTo>
                    <a:pt x="3" y="51"/>
                  </a:lnTo>
                  <a:lnTo>
                    <a:pt x="4" y="51"/>
                  </a:lnTo>
                  <a:lnTo>
                    <a:pt x="6" y="51"/>
                  </a:lnTo>
                  <a:lnTo>
                    <a:pt x="6" y="50"/>
                  </a:lnTo>
                  <a:close/>
                </a:path>
              </a:pathLst>
            </a:custGeom>
            <a:solidFill>
              <a:srgbClr val="000000"/>
            </a:solidFill>
            <a:ln w="9525">
              <a:noFill/>
              <a:round/>
              <a:headEnd/>
              <a:tailEnd/>
            </a:ln>
          </p:spPr>
          <p:txBody>
            <a:bodyPr/>
            <a:lstStyle/>
            <a:p>
              <a:endParaRPr lang="en-GB"/>
            </a:p>
          </p:txBody>
        </p:sp>
        <p:sp>
          <p:nvSpPr>
            <p:cNvPr id="5771" name="Freeform 206"/>
            <p:cNvSpPr>
              <a:spLocks/>
            </p:cNvSpPr>
            <p:nvPr/>
          </p:nvSpPr>
          <p:spPr bwMode="auto">
            <a:xfrm>
              <a:off x="422" y="3512"/>
              <a:ext cx="10" cy="45"/>
            </a:xfrm>
            <a:custGeom>
              <a:avLst/>
              <a:gdLst>
                <a:gd name="T0" fmla="*/ 0 w 26"/>
                <a:gd name="T1" fmla="*/ 0 h 116"/>
                <a:gd name="T2" fmla="*/ 0 w 26"/>
                <a:gd name="T3" fmla="*/ 0 h 116"/>
                <a:gd name="T4" fmla="*/ 0 w 26"/>
                <a:gd name="T5" fmla="*/ 0 h 116"/>
                <a:gd name="T6" fmla="*/ 0 w 26"/>
                <a:gd name="T7" fmla="*/ 0 h 116"/>
                <a:gd name="T8" fmla="*/ 0 w 26"/>
                <a:gd name="T9" fmla="*/ 0 h 116"/>
                <a:gd name="T10" fmla="*/ 0 w 26"/>
                <a:gd name="T11" fmla="*/ 0 h 116"/>
                <a:gd name="T12" fmla="*/ 0 w 26"/>
                <a:gd name="T13" fmla="*/ 0 h 116"/>
                <a:gd name="T14" fmla="*/ 0 w 26"/>
                <a:gd name="T15" fmla="*/ 0 h 116"/>
                <a:gd name="T16" fmla="*/ 0 w 26"/>
                <a:gd name="T17" fmla="*/ 0 h 116"/>
                <a:gd name="T18" fmla="*/ 0 w 26"/>
                <a:gd name="T19" fmla="*/ 0 h 116"/>
                <a:gd name="T20" fmla="*/ 0 w 26"/>
                <a:gd name="T21" fmla="*/ 0 h 116"/>
                <a:gd name="T22" fmla="*/ 0 w 26"/>
                <a:gd name="T23" fmla="*/ 0 h 116"/>
                <a:gd name="T24" fmla="*/ 0 w 26"/>
                <a:gd name="T25" fmla="*/ 0 h 116"/>
                <a:gd name="T26" fmla="*/ 0 w 26"/>
                <a:gd name="T27" fmla="*/ 0 h 1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6"/>
                <a:gd name="T43" fmla="*/ 0 h 116"/>
                <a:gd name="T44" fmla="*/ 26 w 26"/>
                <a:gd name="T45" fmla="*/ 116 h 1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6" h="116">
                  <a:moveTo>
                    <a:pt x="7" y="6"/>
                  </a:moveTo>
                  <a:lnTo>
                    <a:pt x="8" y="21"/>
                  </a:lnTo>
                  <a:lnTo>
                    <a:pt x="13" y="49"/>
                  </a:lnTo>
                  <a:lnTo>
                    <a:pt x="17" y="84"/>
                  </a:lnTo>
                  <a:lnTo>
                    <a:pt x="26" y="116"/>
                  </a:lnTo>
                  <a:lnTo>
                    <a:pt x="17" y="93"/>
                  </a:lnTo>
                  <a:lnTo>
                    <a:pt x="10" y="61"/>
                  </a:lnTo>
                  <a:lnTo>
                    <a:pt x="3" y="30"/>
                  </a:lnTo>
                  <a:lnTo>
                    <a:pt x="0" y="7"/>
                  </a:lnTo>
                  <a:lnTo>
                    <a:pt x="2" y="3"/>
                  </a:lnTo>
                  <a:lnTo>
                    <a:pt x="3" y="0"/>
                  </a:lnTo>
                  <a:lnTo>
                    <a:pt x="5" y="0"/>
                  </a:lnTo>
                  <a:lnTo>
                    <a:pt x="7" y="6"/>
                  </a:lnTo>
                  <a:close/>
                </a:path>
              </a:pathLst>
            </a:custGeom>
            <a:solidFill>
              <a:srgbClr val="000000"/>
            </a:solidFill>
            <a:ln w="9525">
              <a:noFill/>
              <a:round/>
              <a:headEnd/>
              <a:tailEnd/>
            </a:ln>
          </p:spPr>
          <p:txBody>
            <a:bodyPr/>
            <a:lstStyle/>
            <a:p>
              <a:endParaRPr lang="en-GB"/>
            </a:p>
          </p:txBody>
        </p:sp>
        <p:sp>
          <p:nvSpPr>
            <p:cNvPr id="5772" name="Freeform 207"/>
            <p:cNvSpPr>
              <a:spLocks/>
            </p:cNvSpPr>
            <p:nvPr/>
          </p:nvSpPr>
          <p:spPr bwMode="auto">
            <a:xfrm>
              <a:off x="433" y="3567"/>
              <a:ext cx="2" cy="20"/>
            </a:xfrm>
            <a:custGeom>
              <a:avLst/>
              <a:gdLst>
                <a:gd name="T0" fmla="*/ 0 w 6"/>
                <a:gd name="T1" fmla="*/ 0 h 50"/>
                <a:gd name="T2" fmla="*/ 0 w 6"/>
                <a:gd name="T3" fmla="*/ 0 h 50"/>
                <a:gd name="T4" fmla="*/ 0 w 6"/>
                <a:gd name="T5" fmla="*/ 0 h 50"/>
                <a:gd name="T6" fmla="*/ 0 w 6"/>
                <a:gd name="T7" fmla="*/ 0 h 50"/>
                <a:gd name="T8" fmla="*/ 0 w 6"/>
                <a:gd name="T9" fmla="*/ 0 h 50"/>
                <a:gd name="T10" fmla="*/ 0 w 6"/>
                <a:gd name="T11" fmla="*/ 0 h 50"/>
                <a:gd name="T12" fmla="*/ 0 w 6"/>
                <a:gd name="T13" fmla="*/ 0 h 50"/>
                <a:gd name="T14" fmla="*/ 0 w 6"/>
                <a:gd name="T15" fmla="*/ 0 h 50"/>
                <a:gd name="T16" fmla="*/ 0 w 6"/>
                <a:gd name="T17" fmla="*/ 0 h 50"/>
                <a:gd name="T18" fmla="*/ 0 w 6"/>
                <a:gd name="T19" fmla="*/ 0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0"/>
                <a:gd name="T32" fmla="*/ 6 w 6"/>
                <a:gd name="T33" fmla="*/ 50 h 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0">
                  <a:moveTo>
                    <a:pt x="6" y="0"/>
                  </a:moveTo>
                  <a:lnTo>
                    <a:pt x="5" y="10"/>
                  </a:lnTo>
                  <a:lnTo>
                    <a:pt x="5" y="27"/>
                  </a:lnTo>
                  <a:lnTo>
                    <a:pt x="5" y="42"/>
                  </a:lnTo>
                  <a:lnTo>
                    <a:pt x="5" y="50"/>
                  </a:lnTo>
                  <a:lnTo>
                    <a:pt x="2" y="36"/>
                  </a:lnTo>
                  <a:lnTo>
                    <a:pt x="0" y="21"/>
                  </a:lnTo>
                  <a:lnTo>
                    <a:pt x="0" y="7"/>
                  </a:lnTo>
                  <a:lnTo>
                    <a:pt x="0" y="1"/>
                  </a:lnTo>
                  <a:lnTo>
                    <a:pt x="6" y="0"/>
                  </a:lnTo>
                  <a:close/>
                </a:path>
              </a:pathLst>
            </a:custGeom>
            <a:solidFill>
              <a:srgbClr val="000000"/>
            </a:solidFill>
            <a:ln w="9525">
              <a:noFill/>
              <a:round/>
              <a:headEnd/>
              <a:tailEnd/>
            </a:ln>
          </p:spPr>
          <p:txBody>
            <a:bodyPr/>
            <a:lstStyle/>
            <a:p>
              <a:endParaRPr lang="en-GB"/>
            </a:p>
          </p:txBody>
        </p:sp>
        <p:sp>
          <p:nvSpPr>
            <p:cNvPr id="5773" name="Freeform 208"/>
            <p:cNvSpPr>
              <a:spLocks/>
            </p:cNvSpPr>
            <p:nvPr/>
          </p:nvSpPr>
          <p:spPr bwMode="auto">
            <a:xfrm>
              <a:off x="414" y="3558"/>
              <a:ext cx="10" cy="2"/>
            </a:xfrm>
            <a:custGeom>
              <a:avLst/>
              <a:gdLst>
                <a:gd name="T0" fmla="*/ 0 w 28"/>
                <a:gd name="T1" fmla="*/ 0 h 6"/>
                <a:gd name="T2" fmla="*/ 0 w 28"/>
                <a:gd name="T3" fmla="*/ 0 h 6"/>
                <a:gd name="T4" fmla="*/ 0 w 28"/>
                <a:gd name="T5" fmla="*/ 0 h 6"/>
                <a:gd name="T6" fmla="*/ 0 w 28"/>
                <a:gd name="T7" fmla="*/ 0 h 6"/>
                <a:gd name="T8" fmla="*/ 0 w 28"/>
                <a:gd name="T9" fmla="*/ 0 h 6"/>
                <a:gd name="T10" fmla="*/ 0 w 28"/>
                <a:gd name="T11" fmla="*/ 0 h 6"/>
                <a:gd name="T12" fmla="*/ 0 w 28"/>
                <a:gd name="T13" fmla="*/ 0 h 6"/>
                <a:gd name="T14" fmla="*/ 0 w 28"/>
                <a:gd name="T15" fmla="*/ 0 h 6"/>
                <a:gd name="T16" fmla="*/ 0 w 28"/>
                <a:gd name="T17" fmla="*/ 0 h 6"/>
                <a:gd name="T18" fmla="*/ 0 w 28"/>
                <a:gd name="T19" fmla="*/ 0 h 6"/>
                <a:gd name="T20" fmla="*/ 0 w 28"/>
                <a:gd name="T21" fmla="*/ 0 h 6"/>
                <a:gd name="T22" fmla="*/ 0 w 28"/>
                <a:gd name="T23" fmla="*/ 0 h 6"/>
                <a:gd name="T24" fmla="*/ 0 w 28"/>
                <a:gd name="T25" fmla="*/ 0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
                <a:gd name="T40" fmla="*/ 0 h 6"/>
                <a:gd name="T41" fmla="*/ 28 w 28"/>
                <a:gd name="T42" fmla="*/ 6 h 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 h="6">
                  <a:moveTo>
                    <a:pt x="2" y="0"/>
                  </a:moveTo>
                  <a:lnTo>
                    <a:pt x="8" y="1"/>
                  </a:lnTo>
                  <a:lnTo>
                    <a:pt x="15" y="3"/>
                  </a:lnTo>
                  <a:lnTo>
                    <a:pt x="21" y="3"/>
                  </a:lnTo>
                  <a:lnTo>
                    <a:pt x="28" y="3"/>
                  </a:lnTo>
                  <a:lnTo>
                    <a:pt x="23" y="4"/>
                  </a:lnTo>
                  <a:lnTo>
                    <a:pt x="15" y="4"/>
                  </a:lnTo>
                  <a:lnTo>
                    <a:pt x="8" y="6"/>
                  </a:lnTo>
                  <a:lnTo>
                    <a:pt x="3" y="6"/>
                  </a:lnTo>
                  <a:lnTo>
                    <a:pt x="2" y="4"/>
                  </a:lnTo>
                  <a:lnTo>
                    <a:pt x="0" y="3"/>
                  </a:lnTo>
                  <a:lnTo>
                    <a:pt x="2" y="0"/>
                  </a:lnTo>
                  <a:close/>
                </a:path>
              </a:pathLst>
            </a:custGeom>
            <a:solidFill>
              <a:srgbClr val="000000"/>
            </a:solidFill>
            <a:ln w="9525">
              <a:noFill/>
              <a:round/>
              <a:headEnd/>
              <a:tailEnd/>
            </a:ln>
          </p:spPr>
          <p:txBody>
            <a:bodyPr/>
            <a:lstStyle/>
            <a:p>
              <a:endParaRPr lang="en-GB"/>
            </a:p>
          </p:txBody>
        </p:sp>
        <p:sp>
          <p:nvSpPr>
            <p:cNvPr id="5774" name="Freeform 209"/>
            <p:cNvSpPr>
              <a:spLocks/>
            </p:cNvSpPr>
            <p:nvPr/>
          </p:nvSpPr>
          <p:spPr bwMode="auto">
            <a:xfrm>
              <a:off x="321" y="3570"/>
              <a:ext cx="6" cy="11"/>
            </a:xfrm>
            <a:custGeom>
              <a:avLst/>
              <a:gdLst>
                <a:gd name="T0" fmla="*/ 0 w 15"/>
                <a:gd name="T1" fmla="*/ 0 h 27"/>
                <a:gd name="T2" fmla="*/ 0 w 15"/>
                <a:gd name="T3" fmla="*/ 0 h 27"/>
                <a:gd name="T4" fmla="*/ 0 w 15"/>
                <a:gd name="T5" fmla="*/ 0 h 27"/>
                <a:gd name="T6" fmla="*/ 0 w 15"/>
                <a:gd name="T7" fmla="*/ 0 h 27"/>
                <a:gd name="T8" fmla="*/ 0 w 15"/>
                <a:gd name="T9" fmla="*/ 0 h 27"/>
                <a:gd name="T10" fmla="*/ 0 w 15"/>
                <a:gd name="T11" fmla="*/ 0 h 27"/>
                <a:gd name="T12" fmla="*/ 0 w 15"/>
                <a:gd name="T13" fmla="*/ 0 h 27"/>
                <a:gd name="T14" fmla="*/ 0 w 15"/>
                <a:gd name="T15" fmla="*/ 0 h 27"/>
                <a:gd name="T16" fmla="*/ 0 w 15"/>
                <a:gd name="T17" fmla="*/ 0 h 27"/>
                <a:gd name="T18" fmla="*/ 0 w 15"/>
                <a:gd name="T19" fmla="*/ 0 h 27"/>
                <a:gd name="T20" fmla="*/ 0 w 15"/>
                <a:gd name="T21" fmla="*/ 0 h 27"/>
                <a:gd name="T22" fmla="*/ 0 w 15"/>
                <a:gd name="T23" fmla="*/ 0 h 27"/>
                <a:gd name="T24" fmla="*/ 0 w 15"/>
                <a:gd name="T25" fmla="*/ 0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27"/>
                <a:gd name="T41" fmla="*/ 15 w 15"/>
                <a:gd name="T42" fmla="*/ 27 h 2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27">
                  <a:moveTo>
                    <a:pt x="5" y="0"/>
                  </a:moveTo>
                  <a:lnTo>
                    <a:pt x="6" y="5"/>
                  </a:lnTo>
                  <a:lnTo>
                    <a:pt x="11" y="14"/>
                  </a:lnTo>
                  <a:lnTo>
                    <a:pt x="14" y="21"/>
                  </a:lnTo>
                  <a:lnTo>
                    <a:pt x="15" y="27"/>
                  </a:lnTo>
                  <a:lnTo>
                    <a:pt x="12" y="20"/>
                  </a:lnTo>
                  <a:lnTo>
                    <a:pt x="8" y="11"/>
                  </a:lnTo>
                  <a:lnTo>
                    <a:pt x="3" y="3"/>
                  </a:lnTo>
                  <a:lnTo>
                    <a:pt x="0" y="0"/>
                  </a:lnTo>
                  <a:lnTo>
                    <a:pt x="2" y="0"/>
                  </a:lnTo>
                  <a:lnTo>
                    <a:pt x="3" y="0"/>
                  </a:lnTo>
                  <a:lnTo>
                    <a:pt x="5" y="0"/>
                  </a:lnTo>
                  <a:close/>
                </a:path>
              </a:pathLst>
            </a:custGeom>
            <a:solidFill>
              <a:srgbClr val="000000"/>
            </a:solidFill>
            <a:ln w="9525">
              <a:noFill/>
              <a:round/>
              <a:headEnd/>
              <a:tailEnd/>
            </a:ln>
          </p:spPr>
          <p:txBody>
            <a:bodyPr/>
            <a:lstStyle/>
            <a:p>
              <a:endParaRPr lang="en-GB"/>
            </a:p>
          </p:txBody>
        </p:sp>
        <p:sp>
          <p:nvSpPr>
            <p:cNvPr id="5775" name="Freeform 210"/>
            <p:cNvSpPr>
              <a:spLocks/>
            </p:cNvSpPr>
            <p:nvPr/>
          </p:nvSpPr>
          <p:spPr bwMode="auto">
            <a:xfrm>
              <a:off x="360" y="3532"/>
              <a:ext cx="18" cy="42"/>
            </a:xfrm>
            <a:custGeom>
              <a:avLst/>
              <a:gdLst>
                <a:gd name="T0" fmla="*/ 0 w 47"/>
                <a:gd name="T1" fmla="*/ 0 h 110"/>
                <a:gd name="T2" fmla="*/ 0 w 47"/>
                <a:gd name="T3" fmla="*/ 0 h 110"/>
                <a:gd name="T4" fmla="*/ 0 w 47"/>
                <a:gd name="T5" fmla="*/ 0 h 110"/>
                <a:gd name="T6" fmla="*/ 0 w 47"/>
                <a:gd name="T7" fmla="*/ 0 h 110"/>
                <a:gd name="T8" fmla="*/ 0 w 47"/>
                <a:gd name="T9" fmla="*/ 0 h 110"/>
                <a:gd name="T10" fmla="*/ 0 w 47"/>
                <a:gd name="T11" fmla="*/ 0 h 110"/>
                <a:gd name="T12" fmla="*/ 0 w 47"/>
                <a:gd name="T13" fmla="*/ 0 h 110"/>
                <a:gd name="T14" fmla="*/ 0 w 47"/>
                <a:gd name="T15" fmla="*/ 0 h 110"/>
                <a:gd name="T16" fmla="*/ 0 w 47"/>
                <a:gd name="T17" fmla="*/ 0 h 110"/>
                <a:gd name="T18" fmla="*/ 0 w 47"/>
                <a:gd name="T19" fmla="*/ 0 h 110"/>
                <a:gd name="T20" fmla="*/ 0 w 47"/>
                <a:gd name="T21" fmla="*/ 0 h 110"/>
                <a:gd name="T22" fmla="*/ 0 w 47"/>
                <a:gd name="T23" fmla="*/ 0 h 110"/>
                <a:gd name="T24" fmla="*/ 0 w 47"/>
                <a:gd name="T25" fmla="*/ 0 h 110"/>
                <a:gd name="T26" fmla="*/ 0 w 47"/>
                <a:gd name="T27" fmla="*/ 0 h 110"/>
                <a:gd name="T28" fmla="*/ 0 w 47"/>
                <a:gd name="T29" fmla="*/ 0 h 110"/>
                <a:gd name="T30" fmla="*/ 0 w 47"/>
                <a:gd name="T31" fmla="*/ 0 h 110"/>
                <a:gd name="T32" fmla="*/ 0 w 47"/>
                <a:gd name="T33" fmla="*/ 0 h 110"/>
                <a:gd name="T34" fmla="*/ 0 w 47"/>
                <a:gd name="T35" fmla="*/ 0 h 110"/>
                <a:gd name="T36" fmla="*/ 0 w 47"/>
                <a:gd name="T37" fmla="*/ 0 h 110"/>
                <a:gd name="T38" fmla="*/ 0 w 47"/>
                <a:gd name="T39" fmla="*/ 0 h 110"/>
                <a:gd name="T40" fmla="*/ 0 w 47"/>
                <a:gd name="T41" fmla="*/ 0 h 110"/>
                <a:gd name="T42" fmla="*/ 0 w 47"/>
                <a:gd name="T43" fmla="*/ 0 h 110"/>
                <a:gd name="T44" fmla="*/ 0 w 47"/>
                <a:gd name="T45" fmla="*/ 0 h 110"/>
                <a:gd name="T46" fmla="*/ 0 w 47"/>
                <a:gd name="T47" fmla="*/ 0 h 110"/>
                <a:gd name="T48" fmla="*/ 0 w 47"/>
                <a:gd name="T49" fmla="*/ 0 h 110"/>
                <a:gd name="T50" fmla="*/ 0 w 47"/>
                <a:gd name="T51" fmla="*/ 0 h 110"/>
                <a:gd name="T52" fmla="*/ 0 w 47"/>
                <a:gd name="T53" fmla="*/ 0 h 110"/>
                <a:gd name="T54" fmla="*/ 0 w 47"/>
                <a:gd name="T55" fmla="*/ 0 h 110"/>
                <a:gd name="T56" fmla="*/ 0 w 47"/>
                <a:gd name="T57" fmla="*/ 0 h 110"/>
                <a:gd name="T58" fmla="*/ 0 w 47"/>
                <a:gd name="T59" fmla="*/ 0 h 110"/>
                <a:gd name="T60" fmla="*/ 0 w 47"/>
                <a:gd name="T61" fmla="*/ 0 h 110"/>
                <a:gd name="T62" fmla="*/ 0 w 47"/>
                <a:gd name="T63" fmla="*/ 0 h 110"/>
                <a:gd name="T64" fmla="*/ 0 w 47"/>
                <a:gd name="T65" fmla="*/ 0 h 11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7"/>
                <a:gd name="T100" fmla="*/ 0 h 110"/>
                <a:gd name="T101" fmla="*/ 47 w 47"/>
                <a:gd name="T102" fmla="*/ 110 h 11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7" h="110">
                  <a:moveTo>
                    <a:pt x="0" y="101"/>
                  </a:moveTo>
                  <a:lnTo>
                    <a:pt x="8" y="83"/>
                  </a:lnTo>
                  <a:lnTo>
                    <a:pt x="18" y="56"/>
                  </a:lnTo>
                  <a:lnTo>
                    <a:pt x="29" y="30"/>
                  </a:lnTo>
                  <a:lnTo>
                    <a:pt x="36" y="14"/>
                  </a:lnTo>
                  <a:lnTo>
                    <a:pt x="39" y="4"/>
                  </a:lnTo>
                  <a:lnTo>
                    <a:pt x="41" y="0"/>
                  </a:lnTo>
                  <a:lnTo>
                    <a:pt x="42" y="1"/>
                  </a:lnTo>
                  <a:lnTo>
                    <a:pt x="41" y="12"/>
                  </a:lnTo>
                  <a:lnTo>
                    <a:pt x="38" y="21"/>
                  </a:lnTo>
                  <a:lnTo>
                    <a:pt x="35" y="27"/>
                  </a:lnTo>
                  <a:lnTo>
                    <a:pt x="33" y="33"/>
                  </a:lnTo>
                  <a:lnTo>
                    <a:pt x="32" y="38"/>
                  </a:lnTo>
                  <a:lnTo>
                    <a:pt x="32" y="39"/>
                  </a:lnTo>
                  <a:lnTo>
                    <a:pt x="33" y="39"/>
                  </a:lnTo>
                  <a:lnTo>
                    <a:pt x="35" y="38"/>
                  </a:lnTo>
                  <a:lnTo>
                    <a:pt x="42" y="27"/>
                  </a:lnTo>
                  <a:lnTo>
                    <a:pt x="47" y="24"/>
                  </a:lnTo>
                  <a:lnTo>
                    <a:pt x="47" y="27"/>
                  </a:lnTo>
                  <a:lnTo>
                    <a:pt x="42" y="33"/>
                  </a:lnTo>
                  <a:lnTo>
                    <a:pt x="39" y="39"/>
                  </a:lnTo>
                  <a:lnTo>
                    <a:pt x="38" y="45"/>
                  </a:lnTo>
                  <a:lnTo>
                    <a:pt x="33" y="50"/>
                  </a:lnTo>
                  <a:lnTo>
                    <a:pt x="27" y="57"/>
                  </a:lnTo>
                  <a:lnTo>
                    <a:pt x="23" y="65"/>
                  </a:lnTo>
                  <a:lnTo>
                    <a:pt x="15" y="77"/>
                  </a:lnTo>
                  <a:lnTo>
                    <a:pt x="9" y="90"/>
                  </a:lnTo>
                  <a:lnTo>
                    <a:pt x="6" y="98"/>
                  </a:lnTo>
                  <a:lnTo>
                    <a:pt x="5" y="104"/>
                  </a:lnTo>
                  <a:lnTo>
                    <a:pt x="2" y="110"/>
                  </a:lnTo>
                  <a:lnTo>
                    <a:pt x="0" y="110"/>
                  </a:lnTo>
                  <a:lnTo>
                    <a:pt x="0" y="101"/>
                  </a:lnTo>
                  <a:close/>
                </a:path>
              </a:pathLst>
            </a:custGeom>
            <a:solidFill>
              <a:srgbClr val="7F7F7F"/>
            </a:solidFill>
            <a:ln w="9525">
              <a:noFill/>
              <a:round/>
              <a:headEnd/>
              <a:tailEnd/>
            </a:ln>
          </p:spPr>
          <p:txBody>
            <a:bodyPr/>
            <a:lstStyle/>
            <a:p>
              <a:endParaRPr lang="en-GB"/>
            </a:p>
          </p:txBody>
        </p:sp>
        <p:sp>
          <p:nvSpPr>
            <p:cNvPr id="5776" name="Freeform 211"/>
            <p:cNvSpPr>
              <a:spLocks/>
            </p:cNvSpPr>
            <p:nvPr/>
          </p:nvSpPr>
          <p:spPr bwMode="auto">
            <a:xfrm>
              <a:off x="370" y="3549"/>
              <a:ext cx="18" cy="29"/>
            </a:xfrm>
            <a:custGeom>
              <a:avLst/>
              <a:gdLst>
                <a:gd name="T0" fmla="*/ 0 w 47"/>
                <a:gd name="T1" fmla="*/ 0 h 74"/>
                <a:gd name="T2" fmla="*/ 0 w 47"/>
                <a:gd name="T3" fmla="*/ 0 h 74"/>
                <a:gd name="T4" fmla="*/ 0 w 47"/>
                <a:gd name="T5" fmla="*/ 0 h 74"/>
                <a:gd name="T6" fmla="*/ 0 w 47"/>
                <a:gd name="T7" fmla="*/ 0 h 74"/>
                <a:gd name="T8" fmla="*/ 0 w 47"/>
                <a:gd name="T9" fmla="*/ 0 h 74"/>
                <a:gd name="T10" fmla="*/ 0 w 47"/>
                <a:gd name="T11" fmla="*/ 0 h 74"/>
                <a:gd name="T12" fmla="*/ 0 w 47"/>
                <a:gd name="T13" fmla="*/ 0 h 74"/>
                <a:gd name="T14" fmla="*/ 0 w 47"/>
                <a:gd name="T15" fmla="*/ 0 h 74"/>
                <a:gd name="T16" fmla="*/ 0 w 47"/>
                <a:gd name="T17" fmla="*/ 0 h 74"/>
                <a:gd name="T18" fmla="*/ 0 w 47"/>
                <a:gd name="T19" fmla="*/ 0 h 74"/>
                <a:gd name="T20" fmla="*/ 0 w 47"/>
                <a:gd name="T21" fmla="*/ 0 h 74"/>
                <a:gd name="T22" fmla="*/ 0 w 47"/>
                <a:gd name="T23" fmla="*/ 0 h 74"/>
                <a:gd name="T24" fmla="*/ 0 w 47"/>
                <a:gd name="T25" fmla="*/ 0 h 74"/>
                <a:gd name="T26" fmla="*/ 0 w 47"/>
                <a:gd name="T27" fmla="*/ 0 h 74"/>
                <a:gd name="T28" fmla="*/ 0 w 47"/>
                <a:gd name="T29" fmla="*/ 0 h 74"/>
                <a:gd name="T30" fmla="*/ 0 w 47"/>
                <a:gd name="T31" fmla="*/ 0 h 74"/>
                <a:gd name="T32" fmla="*/ 0 w 47"/>
                <a:gd name="T33" fmla="*/ 0 h 74"/>
                <a:gd name="T34" fmla="*/ 0 w 47"/>
                <a:gd name="T35" fmla="*/ 0 h 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74"/>
                <a:gd name="T56" fmla="*/ 47 w 47"/>
                <a:gd name="T57" fmla="*/ 74 h 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74">
                  <a:moveTo>
                    <a:pt x="2" y="68"/>
                  </a:moveTo>
                  <a:lnTo>
                    <a:pt x="9" y="51"/>
                  </a:lnTo>
                  <a:lnTo>
                    <a:pt x="20" y="35"/>
                  </a:lnTo>
                  <a:lnTo>
                    <a:pt x="29" y="21"/>
                  </a:lnTo>
                  <a:lnTo>
                    <a:pt x="35" y="12"/>
                  </a:lnTo>
                  <a:lnTo>
                    <a:pt x="44" y="3"/>
                  </a:lnTo>
                  <a:lnTo>
                    <a:pt x="47" y="0"/>
                  </a:lnTo>
                  <a:lnTo>
                    <a:pt x="44" y="5"/>
                  </a:lnTo>
                  <a:lnTo>
                    <a:pt x="39" y="12"/>
                  </a:lnTo>
                  <a:lnTo>
                    <a:pt x="33" y="20"/>
                  </a:lnTo>
                  <a:lnTo>
                    <a:pt x="29" y="26"/>
                  </a:lnTo>
                  <a:lnTo>
                    <a:pt x="27" y="30"/>
                  </a:lnTo>
                  <a:lnTo>
                    <a:pt x="26" y="33"/>
                  </a:lnTo>
                  <a:lnTo>
                    <a:pt x="26" y="38"/>
                  </a:lnTo>
                  <a:lnTo>
                    <a:pt x="17" y="48"/>
                  </a:lnTo>
                  <a:lnTo>
                    <a:pt x="6" y="63"/>
                  </a:lnTo>
                  <a:lnTo>
                    <a:pt x="0" y="74"/>
                  </a:lnTo>
                  <a:lnTo>
                    <a:pt x="2" y="68"/>
                  </a:lnTo>
                  <a:close/>
                </a:path>
              </a:pathLst>
            </a:custGeom>
            <a:solidFill>
              <a:srgbClr val="7F7F7F"/>
            </a:solidFill>
            <a:ln w="9525">
              <a:noFill/>
              <a:round/>
              <a:headEnd/>
              <a:tailEnd/>
            </a:ln>
          </p:spPr>
          <p:txBody>
            <a:bodyPr/>
            <a:lstStyle/>
            <a:p>
              <a:endParaRPr lang="en-GB"/>
            </a:p>
          </p:txBody>
        </p:sp>
        <p:sp>
          <p:nvSpPr>
            <p:cNvPr id="5777" name="Freeform 212"/>
            <p:cNvSpPr>
              <a:spLocks/>
            </p:cNvSpPr>
            <p:nvPr/>
          </p:nvSpPr>
          <p:spPr bwMode="auto">
            <a:xfrm>
              <a:off x="1572" y="3276"/>
              <a:ext cx="252" cy="350"/>
            </a:xfrm>
            <a:custGeom>
              <a:avLst/>
              <a:gdLst>
                <a:gd name="T0" fmla="*/ 0 w 653"/>
                <a:gd name="T1" fmla="*/ 0 h 883"/>
                <a:gd name="T2" fmla="*/ 0 w 653"/>
                <a:gd name="T3" fmla="*/ 2 h 883"/>
                <a:gd name="T4" fmla="*/ 1 w 653"/>
                <a:gd name="T5" fmla="*/ 2 h 883"/>
                <a:gd name="T6" fmla="*/ 1 w 653"/>
                <a:gd name="T7" fmla="*/ 0 h 883"/>
                <a:gd name="T8" fmla="*/ 0 w 653"/>
                <a:gd name="T9" fmla="*/ 0 h 883"/>
                <a:gd name="T10" fmla="*/ 0 w 653"/>
                <a:gd name="T11" fmla="*/ 0 h 883"/>
                <a:gd name="T12" fmla="*/ 0 60000 65536"/>
                <a:gd name="T13" fmla="*/ 0 60000 65536"/>
                <a:gd name="T14" fmla="*/ 0 60000 65536"/>
                <a:gd name="T15" fmla="*/ 0 60000 65536"/>
                <a:gd name="T16" fmla="*/ 0 60000 65536"/>
                <a:gd name="T17" fmla="*/ 0 60000 65536"/>
                <a:gd name="T18" fmla="*/ 0 w 653"/>
                <a:gd name="T19" fmla="*/ 0 h 883"/>
                <a:gd name="T20" fmla="*/ 653 w 653"/>
                <a:gd name="T21" fmla="*/ 883 h 883"/>
              </a:gdLst>
              <a:ahLst/>
              <a:cxnLst>
                <a:cxn ang="T12">
                  <a:pos x="T0" y="T1"/>
                </a:cxn>
                <a:cxn ang="T13">
                  <a:pos x="T2" y="T3"/>
                </a:cxn>
                <a:cxn ang="T14">
                  <a:pos x="T4" y="T5"/>
                </a:cxn>
                <a:cxn ang="T15">
                  <a:pos x="T6" y="T7"/>
                </a:cxn>
                <a:cxn ang="T16">
                  <a:pos x="T8" y="T9"/>
                </a:cxn>
                <a:cxn ang="T17">
                  <a:pos x="T10" y="T11"/>
                </a:cxn>
              </a:cxnLst>
              <a:rect l="T18" t="T19" r="T20" b="T21"/>
              <a:pathLst>
                <a:path w="653" h="883">
                  <a:moveTo>
                    <a:pt x="0" y="345"/>
                  </a:moveTo>
                  <a:lnTo>
                    <a:pt x="0" y="883"/>
                  </a:lnTo>
                  <a:lnTo>
                    <a:pt x="653" y="883"/>
                  </a:lnTo>
                  <a:lnTo>
                    <a:pt x="653" y="318"/>
                  </a:lnTo>
                  <a:lnTo>
                    <a:pt x="325" y="0"/>
                  </a:lnTo>
                  <a:lnTo>
                    <a:pt x="0" y="345"/>
                  </a:lnTo>
                  <a:close/>
                </a:path>
              </a:pathLst>
            </a:custGeom>
            <a:solidFill>
              <a:srgbClr val="CC9900"/>
            </a:solidFill>
            <a:ln w="9525">
              <a:noFill/>
              <a:round/>
              <a:headEnd/>
              <a:tailEnd/>
            </a:ln>
          </p:spPr>
          <p:txBody>
            <a:bodyPr/>
            <a:lstStyle/>
            <a:p>
              <a:endParaRPr lang="en-GB"/>
            </a:p>
          </p:txBody>
        </p:sp>
        <p:sp>
          <p:nvSpPr>
            <p:cNvPr id="5778" name="Rectangle 213"/>
            <p:cNvSpPr>
              <a:spLocks noChangeArrowheads="1"/>
            </p:cNvSpPr>
            <p:nvPr/>
          </p:nvSpPr>
          <p:spPr bwMode="auto">
            <a:xfrm>
              <a:off x="1824" y="3399"/>
              <a:ext cx="254" cy="227"/>
            </a:xfrm>
            <a:prstGeom prst="rect">
              <a:avLst/>
            </a:prstGeom>
            <a:solidFill>
              <a:srgbClr val="CC9900"/>
            </a:solidFill>
            <a:ln w="9525">
              <a:noFill/>
              <a:miter lim="800000"/>
              <a:headEnd/>
              <a:tailEnd/>
            </a:ln>
          </p:spPr>
          <p:txBody>
            <a:bodyPr/>
            <a:lstStyle/>
            <a:p>
              <a:endParaRPr lang="en-US"/>
            </a:p>
          </p:txBody>
        </p:sp>
        <p:sp>
          <p:nvSpPr>
            <p:cNvPr id="5779" name="Rectangle 214"/>
            <p:cNvSpPr>
              <a:spLocks noChangeArrowheads="1"/>
            </p:cNvSpPr>
            <p:nvPr/>
          </p:nvSpPr>
          <p:spPr bwMode="auto">
            <a:xfrm>
              <a:off x="1968" y="3395"/>
              <a:ext cx="53" cy="75"/>
            </a:xfrm>
            <a:prstGeom prst="rect">
              <a:avLst/>
            </a:prstGeom>
            <a:solidFill>
              <a:srgbClr val="009393"/>
            </a:solidFill>
            <a:ln w="9525">
              <a:noFill/>
              <a:miter lim="800000"/>
              <a:headEnd/>
              <a:tailEnd/>
            </a:ln>
          </p:spPr>
          <p:txBody>
            <a:bodyPr/>
            <a:lstStyle/>
            <a:p>
              <a:endParaRPr lang="en-US"/>
            </a:p>
          </p:txBody>
        </p:sp>
        <p:sp>
          <p:nvSpPr>
            <p:cNvPr id="5780" name="Rectangle 215"/>
            <p:cNvSpPr>
              <a:spLocks noChangeArrowheads="1"/>
            </p:cNvSpPr>
            <p:nvPr/>
          </p:nvSpPr>
          <p:spPr bwMode="auto">
            <a:xfrm>
              <a:off x="1968" y="3395"/>
              <a:ext cx="53" cy="75"/>
            </a:xfrm>
            <a:prstGeom prst="rect">
              <a:avLst/>
            </a:prstGeom>
            <a:noFill/>
            <a:ln w="0">
              <a:solidFill>
                <a:srgbClr val="000000"/>
              </a:solidFill>
              <a:miter lim="800000"/>
              <a:headEnd/>
              <a:tailEnd/>
            </a:ln>
          </p:spPr>
          <p:txBody>
            <a:bodyPr/>
            <a:lstStyle/>
            <a:p>
              <a:endParaRPr lang="en-US"/>
            </a:p>
          </p:txBody>
        </p:sp>
        <p:sp>
          <p:nvSpPr>
            <p:cNvPr id="5781" name="Rectangle 216"/>
            <p:cNvSpPr>
              <a:spLocks noChangeArrowheads="1"/>
            </p:cNvSpPr>
            <p:nvPr/>
          </p:nvSpPr>
          <p:spPr bwMode="auto">
            <a:xfrm>
              <a:off x="1870" y="3395"/>
              <a:ext cx="52" cy="75"/>
            </a:xfrm>
            <a:prstGeom prst="rect">
              <a:avLst/>
            </a:prstGeom>
            <a:solidFill>
              <a:srgbClr val="009393"/>
            </a:solidFill>
            <a:ln w="9525">
              <a:noFill/>
              <a:miter lim="800000"/>
              <a:headEnd/>
              <a:tailEnd/>
            </a:ln>
          </p:spPr>
          <p:txBody>
            <a:bodyPr/>
            <a:lstStyle/>
            <a:p>
              <a:endParaRPr lang="en-US"/>
            </a:p>
          </p:txBody>
        </p:sp>
        <p:sp>
          <p:nvSpPr>
            <p:cNvPr id="5782" name="Rectangle 217"/>
            <p:cNvSpPr>
              <a:spLocks noChangeArrowheads="1"/>
            </p:cNvSpPr>
            <p:nvPr/>
          </p:nvSpPr>
          <p:spPr bwMode="auto">
            <a:xfrm>
              <a:off x="1870" y="3395"/>
              <a:ext cx="52" cy="75"/>
            </a:xfrm>
            <a:prstGeom prst="rect">
              <a:avLst/>
            </a:prstGeom>
            <a:noFill/>
            <a:ln w="0">
              <a:solidFill>
                <a:srgbClr val="000000"/>
              </a:solidFill>
              <a:miter lim="800000"/>
              <a:headEnd/>
              <a:tailEnd/>
            </a:ln>
          </p:spPr>
          <p:txBody>
            <a:bodyPr/>
            <a:lstStyle/>
            <a:p>
              <a:endParaRPr lang="en-US"/>
            </a:p>
          </p:txBody>
        </p:sp>
        <p:sp>
          <p:nvSpPr>
            <p:cNvPr id="5783" name="Rectangle 218"/>
            <p:cNvSpPr>
              <a:spLocks noChangeArrowheads="1"/>
            </p:cNvSpPr>
            <p:nvPr/>
          </p:nvSpPr>
          <p:spPr bwMode="auto">
            <a:xfrm>
              <a:off x="1968" y="3500"/>
              <a:ext cx="89" cy="96"/>
            </a:xfrm>
            <a:prstGeom prst="rect">
              <a:avLst/>
            </a:prstGeom>
            <a:solidFill>
              <a:srgbClr val="009393"/>
            </a:solidFill>
            <a:ln w="9525">
              <a:noFill/>
              <a:miter lim="800000"/>
              <a:headEnd/>
              <a:tailEnd/>
            </a:ln>
          </p:spPr>
          <p:txBody>
            <a:bodyPr/>
            <a:lstStyle/>
            <a:p>
              <a:endParaRPr lang="en-US"/>
            </a:p>
          </p:txBody>
        </p:sp>
        <p:sp>
          <p:nvSpPr>
            <p:cNvPr id="5784" name="Rectangle 219"/>
            <p:cNvSpPr>
              <a:spLocks noChangeArrowheads="1"/>
            </p:cNvSpPr>
            <p:nvPr/>
          </p:nvSpPr>
          <p:spPr bwMode="auto">
            <a:xfrm>
              <a:off x="1968" y="3500"/>
              <a:ext cx="89" cy="96"/>
            </a:xfrm>
            <a:prstGeom prst="rect">
              <a:avLst/>
            </a:prstGeom>
            <a:noFill/>
            <a:ln w="0">
              <a:solidFill>
                <a:srgbClr val="000000"/>
              </a:solidFill>
              <a:miter lim="800000"/>
              <a:headEnd/>
              <a:tailEnd/>
            </a:ln>
          </p:spPr>
          <p:txBody>
            <a:bodyPr/>
            <a:lstStyle/>
            <a:p>
              <a:endParaRPr lang="en-US"/>
            </a:p>
          </p:txBody>
        </p:sp>
        <p:sp>
          <p:nvSpPr>
            <p:cNvPr id="5785" name="Freeform 220"/>
            <p:cNvSpPr>
              <a:spLocks/>
            </p:cNvSpPr>
            <p:nvPr/>
          </p:nvSpPr>
          <p:spPr bwMode="auto">
            <a:xfrm>
              <a:off x="1660" y="3308"/>
              <a:ext cx="81" cy="37"/>
            </a:xfrm>
            <a:custGeom>
              <a:avLst/>
              <a:gdLst>
                <a:gd name="T0" fmla="*/ 0 w 209"/>
                <a:gd name="T1" fmla="*/ 0 h 94"/>
                <a:gd name="T2" fmla="*/ 0 w 209"/>
                <a:gd name="T3" fmla="*/ 0 h 94"/>
                <a:gd name="T4" fmla="*/ 0 w 209"/>
                <a:gd name="T5" fmla="*/ 0 h 94"/>
                <a:gd name="T6" fmla="*/ 0 w 209"/>
                <a:gd name="T7" fmla="*/ 0 h 94"/>
                <a:gd name="T8" fmla="*/ 0 w 209"/>
                <a:gd name="T9" fmla="*/ 0 h 94"/>
                <a:gd name="T10" fmla="*/ 0 w 209"/>
                <a:gd name="T11" fmla="*/ 0 h 94"/>
                <a:gd name="T12" fmla="*/ 0 w 209"/>
                <a:gd name="T13" fmla="*/ 0 h 94"/>
                <a:gd name="T14" fmla="*/ 0 w 209"/>
                <a:gd name="T15" fmla="*/ 0 h 94"/>
                <a:gd name="T16" fmla="*/ 0 w 209"/>
                <a:gd name="T17" fmla="*/ 0 h 94"/>
                <a:gd name="T18" fmla="*/ 0 w 209"/>
                <a:gd name="T19" fmla="*/ 0 h 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9"/>
                <a:gd name="T31" fmla="*/ 0 h 94"/>
                <a:gd name="T32" fmla="*/ 209 w 209"/>
                <a:gd name="T33" fmla="*/ 94 h 9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9" h="94">
                  <a:moveTo>
                    <a:pt x="0" y="94"/>
                  </a:moveTo>
                  <a:lnTo>
                    <a:pt x="209" y="94"/>
                  </a:lnTo>
                  <a:lnTo>
                    <a:pt x="196" y="54"/>
                  </a:lnTo>
                  <a:lnTo>
                    <a:pt x="170" y="24"/>
                  </a:lnTo>
                  <a:lnTo>
                    <a:pt x="139" y="8"/>
                  </a:lnTo>
                  <a:lnTo>
                    <a:pt x="103" y="0"/>
                  </a:lnTo>
                  <a:lnTo>
                    <a:pt x="68" y="6"/>
                  </a:lnTo>
                  <a:lnTo>
                    <a:pt x="36" y="23"/>
                  </a:lnTo>
                  <a:lnTo>
                    <a:pt x="12" y="53"/>
                  </a:lnTo>
                  <a:lnTo>
                    <a:pt x="0" y="94"/>
                  </a:lnTo>
                  <a:close/>
                </a:path>
              </a:pathLst>
            </a:custGeom>
            <a:solidFill>
              <a:srgbClr val="009393"/>
            </a:solidFill>
            <a:ln w="9525">
              <a:noFill/>
              <a:round/>
              <a:headEnd/>
              <a:tailEnd/>
            </a:ln>
          </p:spPr>
          <p:txBody>
            <a:bodyPr/>
            <a:lstStyle/>
            <a:p>
              <a:endParaRPr lang="en-GB"/>
            </a:p>
          </p:txBody>
        </p:sp>
        <p:sp>
          <p:nvSpPr>
            <p:cNvPr id="5786" name="Freeform 221"/>
            <p:cNvSpPr>
              <a:spLocks/>
            </p:cNvSpPr>
            <p:nvPr/>
          </p:nvSpPr>
          <p:spPr bwMode="auto">
            <a:xfrm>
              <a:off x="1660" y="3308"/>
              <a:ext cx="81" cy="37"/>
            </a:xfrm>
            <a:custGeom>
              <a:avLst/>
              <a:gdLst>
                <a:gd name="T0" fmla="*/ 0 w 209"/>
                <a:gd name="T1" fmla="*/ 0 h 94"/>
                <a:gd name="T2" fmla="*/ 0 w 209"/>
                <a:gd name="T3" fmla="*/ 0 h 94"/>
                <a:gd name="T4" fmla="*/ 0 w 209"/>
                <a:gd name="T5" fmla="*/ 0 h 94"/>
                <a:gd name="T6" fmla="*/ 0 w 209"/>
                <a:gd name="T7" fmla="*/ 0 h 94"/>
                <a:gd name="T8" fmla="*/ 0 w 209"/>
                <a:gd name="T9" fmla="*/ 0 h 94"/>
                <a:gd name="T10" fmla="*/ 0 w 209"/>
                <a:gd name="T11" fmla="*/ 0 h 94"/>
                <a:gd name="T12" fmla="*/ 0 w 209"/>
                <a:gd name="T13" fmla="*/ 0 h 94"/>
                <a:gd name="T14" fmla="*/ 0 w 209"/>
                <a:gd name="T15" fmla="*/ 0 h 94"/>
                <a:gd name="T16" fmla="*/ 0 w 209"/>
                <a:gd name="T17" fmla="*/ 0 h 94"/>
                <a:gd name="T18" fmla="*/ 0 w 209"/>
                <a:gd name="T19" fmla="*/ 0 h 94"/>
                <a:gd name="T20" fmla="*/ 0 w 209"/>
                <a:gd name="T21" fmla="*/ 0 h 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9"/>
                <a:gd name="T34" fmla="*/ 0 h 94"/>
                <a:gd name="T35" fmla="*/ 209 w 209"/>
                <a:gd name="T36" fmla="*/ 94 h 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9" h="94">
                  <a:moveTo>
                    <a:pt x="0" y="94"/>
                  </a:moveTo>
                  <a:lnTo>
                    <a:pt x="209" y="94"/>
                  </a:lnTo>
                  <a:lnTo>
                    <a:pt x="196" y="54"/>
                  </a:lnTo>
                  <a:lnTo>
                    <a:pt x="170" y="24"/>
                  </a:lnTo>
                  <a:lnTo>
                    <a:pt x="139" y="8"/>
                  </a:lnTo>
                  <a:lnTo>
                    <a:pt x="103" y="0"/>
                  </a:lnTo>
                  <a:lnTo>
                    <a:pt x="68" y="6"/>
                  </a:lnTo>
                  <a:lnTo>
                    <a:pt x="36" y="23"/>
                  </a:lnTo>
                  <a:lnTo>
                    <a:pt x="12" y="53"/>
                  </a:lnTo>
                  <a:lnTo>
                    <a:pt x="0" y="94"/>
                  </a:lnTo>
                </a:path>
              </a:pathLst>
            </a:custGeom>
            <a:noFill/>
            <a:ln w="0">
              <a:solidFill>
                <a:srgbClr val="000000"/>
              </a:solidFill>
              <a:prstDash val="solid"/>
              <a:round/>
              <a:headEnd/>
              <a:tailEnd/>
            </a:ln>
          </p:spPr>
          <p:txBody>
            <a:bodyPr/>
            <a:lstStyle/>
            <a:p>
              <a:endParaRPr lang="en-GB"/>
            </a:p>
          </p:txBody>
        </p:sp>
        <p:sp>
          <p:nvSpPr>
            <p:cNvPr id="5787" name="Rectangle 222"/>
            <p:cNvSpPr>
              <a:spLocks noChangeArrowheads="1"/>
            </p:cNvSpPr>
            <p:nvPr/>
          </p:nvSpPr>
          <p:spPr bwMode="auto">
            <a:xfrm>
              <a:off x="1623" y="3391"/>
              <a:ext cx="53" cy="81"/>
            </a:xfrm>
            <a:prstGeom prst="rect">
              <a:avLst/>
            </a:prstGeom>
            <a:solidFill>
              <a:srgbClr val="009393"/>
            </a:solidFill>
            <a:ln w="9525">
              <a:noFill/>
              <a:miter lim="800000"/>
              <a:headEnd/>
              <a:tailEnd/>
            </a:ln>
          </p:spPr>
          <p:txBody>
            <a:bodyPr/>
            <a:lstStyle/>
            <a:p>
              <a:endParaRPr lang="en-US"/>
            </a:p>
          </p:txBody>
        </p:sp>
        <p:sp>
          <p:nvSpPr>
            <p:cNvPr id="5788" name="Rectangle 223"/>
            <p:cNvSpPr>
              <a:spLocks noChangeArrowheads="1"/>
            </p:cNvSpPr>
            <p:nvPr/>
          </p:nvSpPr>
          <p:spPr bwMode="auto">
            <a:xfrm>
              <a:off x="1623" y="3391"/>
              <a:ext cx="53" cy="81"/>
            </a:xfrm>
            <a:prstGeom prst="rect">
              <a:avLst/>
            </a:prstGeom>
            <a:noFill/>
            <a:ln w="0">
              <a:solidFill>
                <a:srgbClr val="000000"/>
              </a:solidFill>
              <a:miter lim="800000"/>
              <a:headEnd/>
              <a:tailEnd/>
            </a:ln>
          </p:spPr>
          <p:txBody>
            <a:bodyPr/>
            <a:lstStyle/>
            <a:p>
              <a:endParaRPr lang="en-US"/>
            </a:p>
          </p:txBody>
        </p:sp>
        <p:sp>
          <p:nvSpPr>
            <p:cNvPr id="5789" name="Rectangle 224"/>
            <p:cNvSpPr>
              <a:spLocks noChangeArrowheads="1"/>
            </p:cNvSpPr>
            <p:nvPr/>
          </p:nvSpPr>
          <p:spPr bwMode="auto">
            <a:xfrm>
              <a:off x="1724" y="3391"/>
              <a:ext cx="53" cy="80"/>
            </a:xfrm>
            <a:prstGeom prst="rect">
              <a:avLst/>
            </a:prstGeom>
            <a:solidFill>
              <a:srgbClr val="009393"/>
            </a:solidFill>
            <a:ln w="9525">
              <a:noFill/>
              <a:miter lim="800000"/>
              <a:headEnd/>
              <a:tailEnd/>
            </a:ln>
          </p:spPr>
          <p:txBody>
            <a:bodyPr/>
            <a:lstStyle/>
            <a:p>
              <a:endParaRPr lang="en-US"/>
            </a:p>
          </p:txBody>
        </p:sp>
        <p:sp>
          <p:nvSpPr>
            <p:cNvPr id="5790" name="Rectangle 225"/>
            <p:cNvSpPr>
              <a:spLocks noChangeArrowheads="1"/>
            </p:cNvSpPr>
            <p:nvPr/>
          </p:nvSpPr>
          <p:spPr bwMode="auto">
            <a:xfrm>
              <a:off x="1724" y="3391"/>
              <a:ext cx="53" cy="80"/>
            </a:xfrm>
            <a:prstGeom prst="rect">
              <a:avLst/>
            </a:prstGeom>
            <a:noFill/>
            <a:ln w="0">
              <a:solidFill>
                <a:srgbClr val="000000"/>
              </a:solidFill>
              <a:miter lim="800000"/>
              <a:headEnd/>
              <a:tailEnd/>
            </a:ln>
          </p:spPr>
          <p:txBody>
            <a:bodyPr/>
            <a:lstStyle/>
            <a:p>
              <a:endParaRPr lang="en-US"/>
            </a:p>
          </p:txBody>
        </p:sp>
        <p:sp>
          <p:nvSpPr>
            <p:cNvPr id="5791" name="Rectangle 226"/>
            <p:cNvSpPr>
              <a:spLocks noChangeArrowheads="1"/>
            </p:cNvSpPr>
            <p:nvPr/>
          </p:nvSpPr>
          <p:spPr bwMode="auto">
            <a:xfrm>
              <a:off x="1860" y="3532"/>
              <a:ext cx="34" cy="94"/>
            </a:xfrm>
            <a:prstGeom prst="rect">
              <a:avLst/>
            </a:prstGeom>
            <a:solidFill>
              <a:srgbClr val="009393"/>
            </a:solidFill>
            <a:ln w="9525">
              <a:noFill/>
              <a:miter lim="800000"/>
              <a:headEnd/>
              <a:tailEnd/>
            </a:ln>
          </p:spPr>
          <p:txBody>
            <a:bodyPr/>
            <a:lstStyle/>
            <a:p>
              <a:endParaRPr lang="en-US"/>
            </a:p>
          </p:txBody>
        </p:sp>
        <p:sp>
          <p:nvSpPr>
            <p:cNvPr id="5792" name="Rectangle 227"/>
            <p:cNvSpPr>
              <a:spLocks noChangeArrowheads="1"/>
            </p:cNvSpPr>
            <p:nvPr/>
          </p:nvSpPr>
          <p:spPr bwMode="auto">
            <a:xfrm>
              <a:off x="1860" y="3532"/>
              <a:ext cx="34" cy="94"/>
            </a:xfrm>
            <a:prstGeom prst="rect">
              <a:avLst/>
            </a:prstGeom>
            <a:noFill/>
            <a:ln w="0">
              <a:solidFill>
                <a:srgbClr val="000000"/>
              </a:solidFill>
              <a:miter lim="800000"/>
              <a:headEnd/>
              <a:tailEnd/>
            </a:ln>
          </p:spPr>
          <p:txBody>
            <a:bodyPr/>
            <a:lstStyle/>
            <a:p>
              <a:endParaRPr lang="en-US"/>
            </a:p>
          </p:txBody>
        </p:sp>
        <p:sp>
          <p:nvSpPr>
            <p:cNvPr id="5793" name="Rectangle 228"/>
            <p:cNvSpPr>
              <a:spLocks noChangeArrowheads="1"/>
            </p:cNvSpPr>
            <p:nvPr/>
          </p:nvSpPr>
          <p:spPr bwMode="auto">
            <a:xfrm>
              <a:off x="1894" y="3532"/>
              <a:ext cx="36" cy="94"/>
            </a:xfrm>
            <a:prstGeom prst="rect">
              <a:avLst/>
            </a:prstGeom>
            <a:solidFill>
              <a:srgbClr val="009393"/>
            </a:solidFill>
            <a:ln w="9525">
              <a:noFill/>
              <a:miter lim="800000"/>
              <a:headEnd/>
              <a:tailEnd/>
            </a:ln>
          </p:spPr>
          <p:txBody>
            <a:bodyPr/>
            <a:lstStyle/>
            <a:p>
              <a:endParaRPr lang="en-US"/>
            </a:p>
          </p:txBody>
        </p:sp>
        <p:sp>
          <p:nvSpPr>
            <p:cNvPr id="5794" name="Rectangle 229"/>
            <p:cNvSpPr>
              <a:spLocks noChangeArrowheads="1"/>
            </p:cNvSpPr>
            <p:nvPr/>
          </p:nvSpPr>
          <p:spPr bwMode="auto">
            <a:xfrm>
              <a:off x="1894" y="3532"/>
              <a:ext cx="36" cy="94"/>
            </a:xfrm>
            <a:prstGeom prst="rect">
              <a:avLst/>
            </a:prstGeom>
            <a:noFill/>
            <a:ln w="0">
              <a:solidFill>
                <a:srgbClr val="000000"/>
              </a:solidFill>
              <a:miter lim="800000"/>
              <a:headEnd/>
              <a:tailEnd/>
            </a:ln>
          </p:spPr>
          <p:txBody>
            <a:bodyPr/>
            <a:lstStyle/>
            <a:p>
              <a:endParaRPr lang="en-US"/>
            </a:p>
          </p:txBody>
        </p:sp>
        <p:sp>
          <p:nvSpPr>
            <p:cNvPr id="5795" name="Rectangle 230"/>
            <p:cNvSpPr>
              <a:spLocks noChangeArrowheads="1"/>
            </p:cNvSpPr>
            <p:nvPr/>
          </p:nvSpPr>
          <p:spPr bwMode="auto">
            <a:xfrm>
              <a:off x="1630" y="3502"/>
              <a:ext cx="154" cy="95"/>
            </a:xfrm>
            <a:prstGeom prst="rect">
              <a:avLst/>
            </a:prstGeom>
            <a:solidFill>
              <a:srgbClr val="009393"/>
            </a:solidFill>
            <a:ln w="9525">
              <a:noFill/>
              <a:miter lim="800000"/>
              <a:headEnd/>
              <a:tailEnd/>
            </a:ln>
          </p:spPr>
          <p:txBody>
            <a:bodyPr/>
            <a:lstStyle/>
            <a:p>
              <a:endParaRPr lang="en-US"/>
            </a:p>
          </p:txBody>
        </p:sp>
        <p:sp>
          <p:nvSpPr>
            <p:cNvPr id="5796" name="Rectangle 231"/>
            <p:cNvSpPr>
              <a:spLocks noChangeArrowheads="1"/>
            </p:cNvSpPr>
            <p:nvPr/>
          </p:nvSpPr>
          <p:spPr bwMode="auto">
            <a:xfrm>
              <a:off x="1630" y="3502"/>
              <a:ext cx="154" cy="95"/>
            </a:xfrm>
            <a:prstGeom prst="rect">
              <a:avLst/>
            </a:prstGeom>
            <a:noFill/>
            <a:ln w="0">
              <a:solidFill>
                <a:srgbClr val="000000"/>
              </a:solidFill>
              <a:miter lim="800000"/>
              <a:headEnd/>
              <a:tailEnd/>
            </a:ln>
          </p:spPr>
          <p:txBody>
            <a:bodyPr/>
            <a:lstStyle/>
            <a:p>
              <a:endParaRPr lang="en-US"/>
            </a:p>
          </p:txBody>
        </p:sp>
        <p:sp>
          <p:nvSpPr>
            <p:cNvPr id="5797" name="Freeform 232"/>
            <p:cNvSpPr>
              <a:spLocks/>
            </p:cNvSpPr>
            <p:nvPr/>
          </p:nvSpPr>
          <p:spPr bwMode="auto">
            <a:xfrm>
              <a:off x="1974" y="3440"/>
              <a:ext cx="40" cy="24"/>
            </a:xfrm>
            <a:custGeom>
              <a:avLst/>
              <a:gdLst>
                <a:gd name="T0" fmla="*/ 0 w 105"/>
                <a:gd name="T1" fmla="*/ 0 h 62"/>
                <a:gd name="T2" fmla="*/ 0 w 105"/>
                <a:gd name="T3" fmla="*/ 0 h 62"/>
                <a:gd name="T4" fmla="*/ 0 w 105"/>
                <a:gd name="T5" fmla="*/ 0 h 62"/>
                <a:gd name="T6" fmla="*/ 0 w 105"/>
                <a:gd name="T7" fmla="*/ 0 h 62"/>
                <a:gd name="T8" fmla="*/ 0 w 105"/>
                <a:gd name="T9" fmla="*/ 0 h 62"/>
                <a:gd name="T10" fmla="*/ 0 w 105"/>
                <a:gd name="T11" fmla="*/ 0 h 62"/>
                <a:gd name="T12" fmla="*/ 0 w 105"/>
                <a:gd name="T13" fmla="*/ 0 h 62"/>
                <a:gd name="T14" fmla="*/ 0 w 105"/>
                <a:gd name="T15" fmla="*/ 0 h 62"/>
                <a:gd name="T16" fmla="*/ 0 w 105"/>
                <a:gd name="T17" fmla="*/ 0 h 62"/>
                <a:gd name="T18" fmla="*/ 0 w 105"/>
                <a:gd name="T19" fmla="*/ 0 h 62"/>
                <a:gd name="T20" fmla="*/ 0 w 105"/>
                <a:gd name="T21" fmla="*/ 0 h 62"/>
                <a:gd name="T22" fmla="*/ 0 w 105"/>
                <a:gd name="T23" fmla="*/ 0 h 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5"/>
                <a:gd name="T37" fmla="*/ 0 h 62"/>
                <a:gd name="T38" fmla="*/ 105 w 105"/>
                <a:gd name="T39" fmla="*/ 62 h 6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5" h="62">
                  <a:moveTo>
                    <a:pt x="87" y="0"/>
                  </a:moveTo>
                  <a:lnTo>
                    <a:pt x="105" y="0"/>
                  </a:lnTo>
                  <a:lnTo>
                    <a:pt x="105" y="62"/>
                  </a:lnTo>
                  <a:lnTo>
                    <a:pt x="92" y="62"/>
                  </a:lnTo>
                  <a:lnTo>
                    <a:pt x="32" y="62"/>
                  </a:lnTo>
                  <a:lnTo>
                    <a:pt x="0" y="62"/>
                  </a:lnTo>
                  <a:lnTo>
                    <a:pt x="0" y="0"/>
                  </a:lnTo>
                  <a:lnTo>
                    <a:pt x="29" y="0"/>
                  </a:lnTo>
                  <a:lnTo>
                    <a:pt x="39" y="0"/>
                  </a:lnTo>
                  <a:lnTo>
                    <a:pt x="51" y="0"/>
                  </a:lnTo>
                  <a:lnTo>
                    <a:pt x="68" y="0"/>
                  </a:lnTo>
                  <a:lnTo>
                    <a:pt x="87" y="0"/>
                  </a:lnTo>
                  <a:close/>
                </a:path>
              </a:pathLst>
            </a:custGeom>
            <a:solidFill>
              <a:srgbClr val="000000"/>
            </a:solidFill>
            <a:ln w="9525">
              <a:noFill/>
              <a:round/>
              <a:headEnd/>
              <a:tailEnd/>
            </a:ln>
          </p:spPr>
          <p:txBody>
            <a:bodyPr/>
            <a:lstStyle/>
            <a:p>
              <a:endParaRPr lang="en-GB"/>
            </a:p>
          </p:txBody>
        </p:sp>
        <p:sp>
          <p:nvSpPr>
            <p:cNvPr id="5798" name="Freeform 233"/>
            <p:cNvSpPr>
              <a:spLocks/>
            </p:cNvSpPr>
            <p:nvPr/>
          </p:nvSpPr>
          <p:spPr bwMode="auto">
            <a:xfrm>
              <a:off x="1974" y="3440"/>
              <a:ext cx="40" cy="24"/>
            </a:xfrm>
            <a:custGeom>
              <a:avLst/>
              <a:gdLst>
                <a:gd name="T0" fmla="*/ 0 w 105"/>
                <a:gd name="T1" fmla="*/ 0 h 62"/>
                <a:gd name="T2" fmla="*/ 0 w 105"/>
                <a:gd name="T3" fmla="*/ 0 h 62"/>
                <a:gd name="T4" fmla="*/ 0 w 105"/>
                <a:gd name="T5" fmla="*/ 0 h 62"/>
                <a:gd name="T6" fmla="*/ 0 w 105"/>
                <a:gd name="T7" fmla="*/ 0 h 62"/>
                <a:gd name="T8" fmla="*/ 0 w 105"/>
                <a:gd name="T9" fmla="*/ 0 h 62"/>
                <a:gd name="T10" fmla="*/ 0 w 105"/>
                <a:gd name="T11" fmla="*/ 0 h 62"/>
                <a:gd name="T12" fmla="*/ 0 w 105"/>
                <a:gd name="T13" fmla="*/ 0 h 62"/>
                <a:gd name="T14" fmla="*/ 0 w 105"/>
                <a:gd name="T15" fmla="*/ 0 h 62"/>
                <a:gd name="T16" fmla="*/ 0 w 105"/>
                <a:gd name="T17" fmla="*/ 0 h 62"/>
                <a:gd name="T18" fmla="*/ 0 w 105"/>
                <a:gd name="T19" fmla="*/ 0 h 62"/>
                <a:gd name="T20" fmla="*/ 0 w 105"/>
                <a:gd name="T21" fmla="*/ 0 h 62"/>
                <a:gd name="T22" fmla="*/ 0 w 105"/>
                <a:gd name="T23" fmla="*/ 0 h 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5"/>
                <a:gd name="T37" fmla="*/ 0 h 62"/>
                <a:gd name="T38" fmla="*/ 105 w 105"/>
                <a:gd name="T39" fmla="*/ 62 h 6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5" h="62">
                  <a:moveTo>
                    <a:pt x="87" y="0"/>
                  </a:moveTo>
                  <a:lnTo>
                    <a:pt x="105" y="0"/>
                  </a:lnTo>
                  <a:lnTo>
                    <a:pt x="105" y="62"/>
                  </a:lnTo>
                  <a:lnTo>
                    <a:pt x="92" y="62"/>
                  </a:lnTo>
                  <a:lnTo>
                    <a:pt x="32" y="62"/>
                  </a:lnTo>
                  <a:lnTo>
                    <a:pt x="0" y="62"/>
                  </a:lnTo>
                  <a:lnTo>
                    <a:pt x="0" y="0"/>
                  </a:lnTo>
                  <a:lnTo>
                    <a:pt x="29" y="0"/>
                  </a:lnTo>
                  <a:lnTo>
                    <a:pt x="39" y="0"/>
                  </a:lnTo>
                  <a:lnTo>
                    <a:pt x="51" y="0"/>
                  </a:lnTo>
                  <a:lnTo>
                    <a:pt x="68" y="0"/>
                  </a:lnTo>
                  <a:lnTo>
                    <a:pt x="87" y="0"/>
                  </a:lnTo>
                </a:path>
              </a:pathLst>
            </a:custGeom>
            <a:noFill/>
            <a:ln w="0">
              <a:solidFill>
                <a:srgbClr val="000000"/>
              </a:solidFill>
              <a:prstDash val="solid"/>
              <a:round/>
              <a:headEnd/>
              <a:tailEnd/>
            </a:ln>
          </p:spPr>
          <p:txBody>
            <a:bodyPr/>
            <a:lstStyle/>
            <a:p>
              <a:endParaRPr lang="en-GB"/>
            </a:p>
          </p:txBody>
        </p:sp>
        <p:sp>
          <p:nvSpPr>
            <p:cNvPr id="5799" name="Freeform 234"/>
            <p:cNvSpPr>
              <a:spLocks/>
            </p:cNvSpPr>
            <p:nvPr/>
          </p:nvSpPr>
          <p:spPr bwMode="auto">
            <a:xfrm>
              <a:off x="1974" y="3398"/>
              <a:ext cx="40" cy="40"/>
            </a:xfrm>
            <a:custGeom>
              <a:avLst/>
              <a:gdLst>
                <a:gd name="T0" fmla="*/ 0 w 105"/>
                <a:gd name="T1" fmla="*/ 0 h 102"/>
                <a:gd name="T2" fmla="*/ 0 w 105"/>
                <a:gd name="T3" fmla="*/ 0 h 102"/>
                <a:gd name="T4" fmla="*/ 0 w 105"/>
                <a:gd name="T5" fmla="*/ 0 h 102"/>
                <a:gd name="T6" fmla="*/ 0 w 105"/>
                <a:gd name="T7" fmla="*/ 0 h 102"/>
                <a:gd name="T8" fmla="*/ 0 w 105"/>
                <a:gd name="T9" fmla="*/ 0 h 102"/>
                <a:gd name="T10" fmla="*/ 0 w 105"/>
                <a:gd name="T11" fmla="*/ 0 h 102"/>
                <a:gd name="T12" fmla="*/ 0 w 105"/>
                <a:gd name="T13" fmla="*/ 0 h 102"/>
                <a:gd name="T14" fmla="*/ 0 w 105"/>
                <a:gd name="T15" fmla="*/ 0 h 102"/>
                <a:gd name="T16" fmla="*/ 0 w 105"/>
                <a:gd name="T17" fmla="*/ 0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5"/>
                <a:gd name="T28" fmla="*/ 0 h 102"/>
                <a:gd name="T29" fmla="*/ 105 w 105"/>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5" h="102">
                  <a:moveTo>
                    <a:pt x="105" y="102"/>
                  </a:moveTo>
                  <a:lnTo>
                    <a:pt x="105" y="0"/>
                  </a:lnTo>
                  <a:lnTo>
                    <a:pt x="77" y="0"/>
                  </a:lnTo>
                  <a:lnTo>
                    <a:pt x="39" y="0"/>
                  </a:lnTo>
                  <a:lnTo>
                    <a:pt x="0" y="0"/>
                  </a:lnTo>
                  <a:lnTo>
                    <a:pt x="0" y="102"/>
                  </a:lnTo>
                  <a:lnTo>
                    <a:pt x="29" y="102"/>
                  </a:lnTo>
                  <a:lnTo>
                    <a:pt x="87" y="102"/>
                  </a:lnTo>
                  <a:lnTo>
                    <a:pt x="105" y="102"/>
                  </a:lnTo>
                  <a:close/>
                </a:path>
              </a:pathLst>
            </a:custGeom>
            <a:solidFill>
              <a:srgbClr val="BFBFBF"/>
            </a:solidFill>
            <a:ln w="9525">
              <a:noFill/>
              <a:round/>
              <a:headEnd/>
              <a:tailEnd/>
            </a:ln>
          </p:spPr>
          <p:txBody>
            <a:bodyPr/>
            <a:lstStyle/>
            <a:p>
              <a:endParaRPr lang="en-GB"/>
            </a:p>
          </p:txBody>
        </p:sp>
        <p:sp>
          <p:nvSpPr>
            <p:cNvPr id="5800" name="Freeform 235"/>
            <p:cNvSpPr>
              <a:spLocks/>
            </p:cNvSpPr>
            <p:nvPr/>
          </p:nvSpPr>
          <p:spPr bwMode="auto">
            <a:xfrm>
              <a:off x="1974" y="3398"/>
              <a:ext cx="40" cy="40"/>
            </a:xfrm>
            <a:custGeom>
              <a:avLst/>
              <a:gdLst>
                <a:gd name="T0" fmla="*/ 0 w 105"/>
                <a:gd name="T1" fmla="*/ 0 h 102"/>
                <a:gd name="T2" fmla="*/ 0 w 105"/>
                <a:gd name="T3" fmla="*/ 0 h 102"/>
                <a:gd name="T4" fmla="*/ 0 w 105"/>
                <a:gd name="T5" fmla="*/ 0 h 102"/>
                <a:gd name="T6" fmla="*/ 0 w 105"/>
                <a:gd name="T7" fmla="*/ 0 h 102"/>
                <a:gd name="T8" fmla="*/ 0 w 105"/>
                <a:gd name="T9" fmla="*/ 0 h 102"/>
                <a:gd name="T10" fmla="*/ 0 w 105"/>
                <a:gd name="T11" fmla="*/ 0 h 102"/>
                <a:gd name="T12" fmla="*/ 0 w 105"/>
                <a:gd name="T13" fmla="*/ 0 h 102"/>
                <a:gd name="T14" fmla="*/ 0 w 105"/>
                <a:gd name="T15" fmla="*/ 0 h 102"/>
                <a:gd name="T16" fmla="*/ 0 w 105"/>
                <a:gd name="T17" fmla="*/ 0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5"/>
                <a:gd name="T28" fmla="*/ 0 h 102"/>
                <a:gd name="T29" fmla="*/ 105 w 105"/>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5" h="102">
                  <a:moveTo>
                    <a:pt x="105" y="102"/>
                  </a:moveTo>
                  <a:lnTo>
                    <a:pt x="105" y="0"/>
                  </a:lnTo>
                  <a:lnTo>
                    <a:pt x="77" y="0"/>
                  </a:lnTo>
                  <a:lnTo>
                    <a:pt x="39" y="0"/>
                  </a:lnTo>
                  <a:lnTo>
                    <a:pt x="0" y="0"/>
                  </a:lnTo>
                  <a:lnTo>
                    <a:pt x="0" y="102"/>
                  </a:lnTo>
                  <a:lnTo>
                    <a:pt x="29" y="102"/>
                  </a:lnTo>
                  <a:lnTo>
                    <a:pt x="87" y="102"/>
                  </a:lnTo>
                  <a:lnTo>
                    <a:pt x="105" y="102"/>
                  </a:lnTo>
                </a:path>
              </a:pathLst>
            </a:custGeom>
            <a:noFill/>
            <a:ln w="0">
              <a:solidFill>
                <a:srgbClr val="000000"/>
              </a:solidFill>
              <a:prstDash val="solid"/>
              <a:round/>
              <a:headEnd/>
              <a:tailEnd/>
            </a:ln>
          </p:spPr>
          <p:txBody>
            <a:bodyPr/>
            <a:lstStyle/>
            <a:p>
              <a:endParaRPr lang="en-GB"/>
            </a:p>
          </p:txBody>
        </p:sp>
        <p:sp>
          <p:nvSpPr>
            <p:cNvPr id="5801" name="Freeform 236"/>
            <p:cNvSpPr>
              <a:spLocks/>
            </p:cNvSpPr>
            <p:nvPr/>
          </p:nvSpPr>
          <p:spPr bwMode="auto">
            <a:xfrm>
              <a:off x="1876" y="3440"/>
              <a:ext cx="40" cy="24"/>
            </a:xfrm>
            <a:custGeom>
              <a:avLst/>
              <a:gdLst>
                <a:gd name="T0" fmla="*/ 0 w 104"/>
                <a:gd name="T1" fmla="*/ 0 h 62"/>
                <a:gd name="T2" fmla="*/ 0 w 104"/>
                <a:gd name="T3" fmla="*/ 0 h 62"/>
                <a:gd name="T4" fmla="*/ 0 w 104"/>
                <a:gd name="T5" fmla="*/ 0 h 62"/>
                <a:gd name="T6" fmla="*/ 0 w 104"/>
                <a:gd name="T7" fmla="*/ 0 h 62"/>
                <a:gd name="T8" fmla="*/ 0 w 104"/>
                <a:gd name="T9" fmla="*/ 0 h 62"/>
                <a:gd name="T10" fmla="*/ 0 w 104"/>
                <a:gd name="T11" fmla="*/ 0 h 62"/>
                <a:gd name="T12" fmla="*/ 0 w 104"/>
                <a:gd name="T13" fmla="*/ 0 h 62"/>
                <a:gd name="T14" fmla="*/ 0 w 104"/>
                <a:gd name="T15" fmla="*/ 0 h 62"/>
                <a:gd name="T16" fmla="*/ 0 w 104"/>
                <a:gd name="T17" fmla="*/ 0 h 62"/>
                <a:gd name="T18" fmla="*/ 0 w 104"/>
                <a:gd name="T19" fmla="*/ 0 h 62"/>
                <a:gd name="T20" fmla="*/ 0 w 104"/>
                <a:gd name="T21" fmla="*/ 0 h 62"/>
                <a:gd name="T22" fmla="*/ 0 w 104"/>
                <a:gd name="T23" fmla="*/ 0 h 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4"/>
                <a:gd name="T37" fmla="*/ 0 h 62"/>
                <a:gd name="T38" fmla="*/ 104 w 104"/>
                <a:gd name="T39" fmla="*/ 62 h 6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4" h="62">
                  <a:moveTo>
                    <a:pt x="86" y="0"/>
                  </a:moveTo>
                  <a:lnTo>
                    <a:pt x="104" y="0"/>
                  </a:lnTo>
                  <a:lnTo>
                    <a:pt x="104" y="62"/>
                  </a:lnTo>
                  <a:lnTo>
                    <a:pt x="90" y="62"/>
                  </a:lnTo>
                  <a:lnTo>
                    <a:pt x="31" y="62"/>
                  </a:lnTo>
                  <a:lnTo>
                    <a:pt x="0" y="62"/>
                  </a:lnTo>
                  <a:lnTo>
                    <a:pt x="0" y="0"/>
                  </a:lnTo>
                  <a:lnTo>
                    <a:pt x="27" y="0"/>
                  </a:lnTo>
                  <a:lnTo>
                    <a:pt x="37" y="0"/>
                  </a:lnTo>
                  <a:lnTo>
                    <a:pt x="51" y="0"/>
                  </a:lnTo>
                  <a:lnTo>
                    <a:pt x="66" y="0"/>
                  </a:lnTo>
                  <a:lnTo>
                    <a:pt x="86" y="0"/>
                  </a:lnTo>
                  <a:close/>
                </a:path>
              </a:pathLst>
            </a:custGeom>
            <a:solidFill>
              <a:srgbClr val="000000"/>
            </a:solidFill>
            <a:ln w="9525">
              <a:noFill/>
              <a:round/>
              <a:headEnd/>
              <a:tailEnd/>
            </a:ln>
          </p:spPr>
          <p:txBody>
            <a:bodyPr/>
            <a:lstStyle/>
            <a:p>
              <a:endParaRPr lang="en-GB"/>
            </a:p>
          </p:txBody>
        </p:sp>
        <p:sp>
          <p:nvSpPr>
            <p:cNvPr id="5802" name="Freeform 237"/>
            <p:cNvSpPr>
              <a:spLocks/>
            </p:cNvSpPr>
            <p:nvPr/>
          </p:nvSpPr>
          <p:spPr bwMode="auto">
            <a:xfrm>
              <a:off x="1876" y="3440"/>
              <a:ext cx="40" cy="24"/>
            </a:xfrm>
            <a:custGeom>
              <a:avLst/>
              <a:gdLst>
                <a:gd name="T0" fmla="*/ 0 w 104"/>
                <a:gd name="T1" fmla="*/ 0 h 62"/>
                <a:gd name="T2" fmla="*/ 0 w 104"/>
                <a:gd name="T3" fmla="*/ 0 h 62"/>
                <a:gd name="T4" fmla="*/ 0 w 104"/>
                <a:gd name="T5" fmla="*/ 0 h 62"/>
                <a:gd name="T6" fmla="*/ 0 w 104"/>
                <a:gd name="T7" fmla="*/ 0 h 62"/>
                <a:gd name="T8" fmla="*/ 0 w 104"/>
                <a:gd name="T9" fmla="*/ 0 h 62"/>
                <a:gd name="T10" fmla="*/ 0 w 104"/>
                <a:gd name="T11" fmla="*/ 0 h 62"/>
                <a:gd name="T12" fmla="*/ 0 w 104"/>
                <a:gd name="T13" fmla="*/ 0 h 62"/>
                <a:gd name="T14" fmla="*/ 0 w 104"/>
                <a:gd name="T15" fmla="*/ 0 h 62"/>
                <a:gd name="T16" fmla="*/ 0 w 104"/>
                <a:gd name="T17" fmla="*/ 0 h 62"/>
                <a:gd name="T18" fmla="*/ 0 w 104"/>
                <a:gd name="T19" fmla="*/ 0 h 62"/>
                <a:gd name="T20" fmla="*/ 0 w 104"/>
                <a:gd name="T21" fmla="*/ 0 h 62"/>
                <a:gd name="T22" fmla="*/ 0 w 104"/>
                <a:gd name="T23" fmla="*/ 0 h 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4"/>
                <a:gd name="T37" fmla="*/ 0 h 62"/>
                <a:gd name="T38" fmla="*/ 104 w 104"/>
                <a:gd name="T39" fmla="*/ 62 h 6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4" h="62">
                  <a:moveTo>
                    <a:pt x="86" y="0"/>
                  </a:moveTo>
                  <a:lnTo>
                    <a:pt x="104" y="0"/>
                  </a:lnTo>
                  <a:lnTo>
                    <a:pt x="104" y="62"/>
                  </a:lnTo>
                  <a:lnTo>
                    <a:pt x="90" y="62"/>
                  </a:lnTo>
                  <a:lnTo>
                    <a:pt x="31" y="62"/>
                  </a:lnTo>
                  <a:lnTo>
                    <a:pt x="0" y="62"/>
                  </a:lnTo>
                  <a:lnTo>
                    <a:pt x="0" y="0"/>
                  </a:lnTo>
                  <a:lnTo>
                    <a:pt x="27" y="0"/>
                  </a:lnTo>
                  <a:lnTo>
                    <a:pt x="37" y="0"/>
                  </a:lnTo>
                  <a:lnTo>
                    <a:pt x="51" y="0"/>
                  </a:lnTo>
                  <a:lnTo>
                    <a:pt x="66" y="0"/>
                  </a:lnTo>
                  <a:lnTo>
                    <a:pt x="86" y="0"/>
                  </a:lnTo>
                </a:path>
              </a:pathLst>
            </a:custGeom>
            <a:noFill/>
            <a:ln w="0">
              <a:solidFill>
                <a:srgbClr val="000000"/>
              </a:solidFill>
              <a:prstDash val="solid"/>
              <a:round/>
              <a:headEnd/>
              <a:tailEnd/>
            </a:ln>
          </p:spPr>
          <p:txBody>
            <a:bodyPr/>
            <a:lstStyle/>
            <a:p>
              <a:endParaRPr lang="en-GB"/>
            </a:p>
          </p:txBody>
        </p:sp>
        <p:sp>
          <p:nvSpPr>
            <p:cNvPr id="5803" name="Freeform 238"/>
            <p:cNvSpPr>
              <a:spLocks/>
            </p:cNvSpPr>
            <p:nvPr/>
          </p:nvSpPr>
          <p:spPr bwMode="auto">
            <a:xfrm>
              <a:off x="1876" y="3398"/>
              <a:ext cx="40" cy="40"/>
            </a:xfrm>
            <a:custGeom>
              <a:avLst/>
              <a:gdLst>
                <a:gd name="T0" fmla="*/ 0 w 104"/>
                <a:gd name="T1" fmla="*/ 0 h 102"/>
                <a:gd name="T2" fmla="*/ 0 w 104"/>
                <a:gd name="T3" fmla="*/ 0 h 102"/>
                <a:gd name="T4" fmla="*/ 0 w 104"/>
                <a:gd name="T5" fmla="*/ 0 h 102"/>
                <a:gd name="T6" fmla="*/ 0 w 104"/>
                <a:gd name="T7" fmla="*/ 0 h 102"/>
                <a:gd name="T8" fmla="*/ 0 w 104"/>
                <a:gd name="T9" fmla="*/ 0 h 102"/>
                <a:gd name="T10" fmla="*/ 0 w 104"/>
                <a:gd name="T11" fmla="*/ 0 h 102"/>
                <a:gd name="T12" fmla="*/ 0 w 104"/>
                <a:gd name="T13" fmla="*/ 0 h 102"/>
                <a:gd name="T14" fmla="*/ 0 w 104"/>
                <a:gd name="T15" fmla="*/ 0 h 102"/>
                <a:gd name="T16" fmla="*/ 0 w 104"/>
                <a:gd name="T17" fmla="*/ 0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4"/>
                <a:gd name="T28" fmla="*/ 0 h 102"/>
                <a:gd name="T29" fmla="*/ 104 w 104"/>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4" h="102">
                  <a:moveTo>
                    <a:pt x="104" y="102"/>
                  </a:moveTo>
                  <a:lnTo>
                    <a:pt x="104" y="0"/>
                  </a:lnTo>
                  <a:lnTo>
                    <a:pt x="75" y="0"/>
                  </a:lnTo>
                  <a:lnTo>
                    <a:pt x="39" y="0"/>
                  </a:lnTo>
                  <a:lnTo>
                    <a:pt x="0" y="0"/>
                  </a:lnTo>
                  <a:lnTo>
                    <a:pt x="0" y="102"/>
                  </a:lnTo>
                  <a:lnTo>
                    <a:pt x="27" y="102"/>
                  </a:lnTo>
                  <a:lnTo>
                    <a:pt x="86" y="102"/>
                  </a:lnTo>
                  <a:lnTo>
                    <a:pt x="104" y="102"/>
                  </a:lnTo>
                  <a:close/>
                </a:path>
              </a:pathLst>
            </a:custGeom>
            <a:solidFill>
              <a:srgbClr val="BFBFBF"/>
            </a:solidFill>
            <a:ln w="9525">
              <a:noFill/>
              <a:round/>
              <a:headEnd/>
              <a:tailEnd/>
            </a:ln>
          </p:spPr>
          <p:txBody>
            <a:bodyPr/>
            <a:lstStyle/>
            <a:p>
              <a:endParaRPr lang="en-GB"/>
            </a:p>
          </p:txBody>
        </p:sp>
        <p:sp>
          <p:nvSpPr>
            <p:cNvPr id="5804" name="Freeform 239"/>
            <p:cNvSpPr>
              <a:spLocks/>
            </p:cNvSpPr>
            <p:nvPr/>
          </p:nvSpPr>
          <p:spPr bwMode="auto">
            <a:xfrm>
              <a:off x="1876" y="3398"/>
              <a:ext cx="40" cy="40"/>
            </a:xfrm>
            <a:custGeom>
              <a:avLst/>
              <a:gdLst>
                <a:gd name="T0" fmla="*/ 0 w 104"/>
                <a:gd name="T1" fmla="*/ 0 h 102"/>
                <a:gd name="T2" fmla="*/ 0 w 104"/>
                <a:gd name="T3" fmla="*/ 0 h 102"/>
                <a:gd name="T4" fmla="*/ 0 w 104"/>
                <a:gd name="T5" fmla="*/ 0 h 102"/>
                <a:gd name="T6" fmla="*/ 0 w 104"/>
                <a:gd name="T7" fmla="*/ 0 h 102"/>
                <a:gd name="T8" fmla="*/ 0 w 104"/>
                <a:gd name="T9" fmla="*/ 0 h 102"/>
                <a:gd name="T10" fmla="*/ 0 w 104"/>
                <a:gd name="T11" fmla="*/ 0 h 102"/>
                <a:gd name="T12" fmla="*/ 0 w 104"/>
                <a:gd name="T13" fmla="*/ 0 h 102"/>
                <a:gd name="T14" fmla="*/ 0 w 104"/>
                <a:gd name="T15" fmla="*/ 0 h 102"/>
                <a:gd name="T16" fmla="*/ 0 w 104"/>
                <a:gd name="T17" fmla="*/ 0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4"/>
                <a:gd name="T28" fmla="*/ 0 h 102"/>
                <a:gd name="T29" fmla="*/ 104 w 104"/>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4" h="102">
                  <a:moveTo>
                    <a:pt x="104" y="102"/>
                  </a:moveTo>
                  <a:lnTo>
                    <a:pt x="104" y="0"/>
                  </a:lnTo>
                  <a:lnTo>
                    <a:pt x="75" y="0"/>
                  </a:lnTo>
                  <a:lnTo>
                    <a:pt x="39" y="0"/>
                  </a:lnTo>
                  <a:lnTo>
                    <a:pt x="0" y="0"/>
                  </a:lnTo>
                  <a:lnTo>
                    <a:pt x="0" y="102"/>
                  </a:lnTo>
                  <a:lnTo>
                    <a:pt x="27" y="102"/>
                  </a:lnTo>
                  <a:lnTo>
                    <a:pt x="86" y="102"/>
                  </a:lnTo>
                  <a:lnTo>
                    <a:pt x="104" y="102"/>
                  </a:lnTo>
                </a:path>
              </a:pathLst>
            </a:custGeom>
            <a:noFill/>
            <a:ln w="0">
              <a:solidFill>
                <a:srgbClr val="000000"/>
              </a:solidFill>
              <a:prstDash val="solid"/>
              <a:round/>
              <a:headEnd/>
              <a:tailEnd/>
            </a:ln>
          </p:spPr>
          <p:txBody>
            <a:bodyPr/>
            <a:lstStyle/>
            <a:p>
              <a:endParaRPr lang="en-GB"/>
            </a:p>
          </p:txBody>
        </p:sp>
        <p:sp>
          <p:nvSpPr>
            <p:cNvPr id="5805" name="Freeform 240"/>
            <p:cNvSpPr>
              <a:spLocks/>
            </p:cNvSpPr>
            <p:nvPr/>
          </p:nvSpPr>
          <p:spPr bwMode="auto">
            <a:xfrm>
              <a:off x="1975" y="3506"/>
              <a:ext cx="76" cy="83"/>
            </a:xfrm>
            <a:custGeom>
              <a:avLst/>
              <a:gdLst>
                <a:gd name="T0" fmla="*/ 0 w 197"/>
                <a:gd name="T1" fmla="*/ 0 h 214"/>
                <a:gd name="T2" fmla="*/ 0 w 197"/>
                <a:gd name="T3" fmla="*/ 0 h 214"/>
                <a:gd name="T4" fmla="*/ 0 w 197"/>
                <a:gd name="T5" fmla="*/ 0 h 214"/>
                <a:gd name="T6" fmla="*/ 0 w 197"/>
                <a:gd name="T7" fmla="*/ 0 h 214"/>
                <a:gd name="T8" fmla="*/ 0 w 197"/>
                <a:gd name="T9" fmla="*/ 0 h 214"/>
                <a:gd name="T10" fmla="*/ 0 w 197"/>
                <a:gd name="T11" fmla="*/ 0 h 214"/>
                <a:gd name="T12" fmla="*/ 0 w 197"/>
                <a:gd name="T13" fmla="*/ 0 h 214"/>
                <a:gd name="T14" fmla="*/ 0 w 197"/>
                <a:gd name="T15" fmla="*/ 0 h 214"/>
                <a:gd name="T16" fmla="*/ 0 w 197"/>
                <a:gd name="T17" fmla="*/ 0 h 2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7"/>
                <a:gd name="T28" fmla="*/ 0 h 214"/>
                <a:gd name="T29" fmla="*/ 197 w 197"/>
                <a:gd name="T30" fmla="*/ 214 h 2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7" h="214">
                  <a:moveTo>
                    <a:pt x="197" y="214"/>
                  </a:moveTo>
                  <a:lnTo>
                    <a:pt x="197" y="109"/>
                  </a:lnTo>
                  <a:lnTo>
                    <a:pt x="197" y="45"/>
                  </a:lnTo>
                  <a:lnTo>
                    <a:pt x="197" y="0"/>
                  </a:lnTo>
                  <a:lnTo>
                    <a:pt x="0" y="0"/>
                  </a:lnTo>
                  <a:lnTo>
                    <a:pt x="0" y="53"/>
                  </a:lnTo>
                  <a:lnTo>
                    <a:pt x="0" y="106"/>
                  </a:lnTo>
                  <a:lnTo>
                    <a:pt x="0" y="214"/>
                  </a:lnTo>
                  <a:lnTo>
                    <a:pt x="197" y="214"/>
                  </a:lnTo>
                  <a:close/>
                </a:path>
              </a:pathLst>
            </a:custGeom>
            <a:solidFill>
              <a:srgbClr val="000000"/>
            </a:solidFill>
            <a:ln w="9525">
              <a:noFill/>
              <a:round/>
              <a:headEnd/>
              <a:tailEnd/>
            </a:ln>
          </p:spPr>
          <p:txBody>
            <a:bodyPr/>
            <a:lstStyle/>
            <a:p>
              <a:endParaRPr lang="en-GB"/>
            </a:p>
          </p:txBody>
        </p:sp>
        <p:sp>
          <p:nvSpPr>
            <p:cNvPr id="5806" name="Freeform 241"/>
            <p:cNvSpPr>
              <a:spLocks/>
            </p:cNvSpPr>
            <p:nvPr/>
          </p:nvSpPr>
          <p:spPr bwMode="auto">
            <a:xfrm>
              <a:off x="1975" y="3506"/>
              <a:ext cx="76" cy="83"/>
            </a:xfrm>
            <a:custGeom>
              <a:avLst/>
              <a:gdLst>
                <a:gd name="T0" fmla="*/ 0 w 197"/>
                <a:gd name="T1" fmla="*/ 0 h 214"/>
                <a:gd name="T2" fmla="*/ 0 w 197"/>
                <a:gd name="T3" fmla="*/ 0 h 214"/>
                <a:gd name="T4" fmla="*/ 0 w 197"/>
                <a:gd name="T5" fmla="*/ 0 h 214"/>
                <a:gd name="T6" fmla="*/ 0 w 197"/>
                <a:gd name="T7" fmla="*/ 0 h 214"/>
                <a:gd name="T8" fmla="*/ 0 w 197"/>
                <a:gd name="T9" fmla="*/ 0 h 214"/>
                <a:gd name="T10" fmla="*/ 0 w 197"/>
                <a:gd name="T11" fmla="*/ 0 h 214"/>
                <a:gd name="T12" fmla="*/ 0 w 197"/>
                <a:gd name="T13" fmla="*/ 0 h 214"/>
                <a:gd name="T14" fmla="*/ 0 w 197"/>
                <a:gd name="T15" fmla="*/ 0 h 214"/>
                <a:gd name="T16" fmla="*/ 0 w 197"/>
                <a:gd name="T17" fmla="*/ 0 h 2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7"/>
                <a:gd name="T28" fmla="*/ 0 h 214"/>
                <a:gd name="T29" fmla="*/ 197 w 197"/>
                <a:gd name="T30" fmla="*/ 214 h 2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7" h="214">
                  <a:moveTo>
                    <a:pt x="197" y="214"/>
                  </a:moveTo>
                  <a:lnTo>
                    <a:pt x="197" y="109"/>
                  </a:lnTo>
                  <a:lnTo>
                    <a:pt x="197" y="45"/>
                  </a:lnTo>
                  <a:lnTo>
                    <a:pt x="197" y="0"/>
                  </a:lnTo>
                  <a:lnTo>
                    <a:pt x="0" y="0"/>
                  </a:lnTo>
                  <a:lnTo>
                    <a:pt x="0" y="53"/>
                  </a:lnTo>
                  <a:lnTo>
                    <a:pt x="0" y="106"/>
                  </a:lnTo>
                  <a:lnTo>
                    <a:pt x="0" y="214"/>
                  </a:lnTo>
                  <a:lnTo>
                    <a:pt x="197" y="214"/>
                  </a:lnTo>
                </a:path>
              </a:pathLst>
            </a:custGeom>
            <a:noFill/>
            <a:ln w="0">
              <a:solidFill>
                <a:srgbClr val="000000"/>
              </a:solidFill>
              <a:prstDash val="solid"/>
              <a:round/>
              <a:headEnd/>
              <a:tailEnd/>
            </a:ln>
          </p:spPr>
          <p:txBody>
            <a:bodyPr/>
            <a:lstStyle/>
            <a:p>
              <a:endParaRPr lang="en-GB"/>
            </a:p>
          </p:txBody>
        </p:sp>
        <p:sp>
          <p:nvSpPr>
            <p:cNvPr id="5807" name="Freeform 242"/>
            <p:cNvSpPr>
              <a:spLocks/>
            </p:cNvSpPr>
            <p:nvPr/>
          </p:nvSpPr>
          <p:spPr bwMode="auto">
            <a:xfrm>
              <a:off x="1708" y="3323"/>
              <a:ext cx="24" cy="16"/>
            </a:xfrm>
            <a:custGeom>
              <a:avLst/>
              <a:gdLst>
                <a:gd name="T0" fmla="*/ 0 w 60"/>
                <a:gd name="T1" fmla="*/ 0 h 42"/>
                <a:gd name="T2" fmla="*/ 0 w 60"/>
                <a:gd name="T3" fmla="*/ 0 h 42"/>
                <a:gd name="T4" fmla="*/ 0 w 60"/>
                <a:gd name="T5" fmla="*/ 0 h 42"/>
                <a:gd name="T6" fmla="*/ 0 w 60"/>
                <a:gd name="T7" fmla="*/ 0 h 42"/>
                <a:gd name="T8" fmla="*/ 0 w 60"/>
                <a:gd name="T9" fmla="*/ 0 h 42"/>
                <a:gd name="T10" fmla="*/ 0 w 60"/>
                <a:gd name="T11" fmla="*/ 0 h 42"/>
                <a:gd name="T12" fmla="*/ 0 w 60"/>
                <a:gd name="T13" fmla="*/ 0 h 42"/>
                <a:gd name="T14" fmla="*/ 0 60000 65536"/>
                <a:gd name="T15" fmla="*/ 0 60000 65536"/>
                <a:gd name="T16" fmla="*/ 0 60000 65536"/>
                <a:gd name="T17" fmla="*/ 0 60000 65536"/>
                <a:gd name="T18" fmla="*/ 0 60000 65536"/>
                <a:gd name="T19" fmla="*/ 0 60000 65536"/>
                <a:gd name="T20" fmla="*/ 0 60000 65536"/>
                <a:gd name="T21" fmla="*/ 0 w 60"/>
                <a:gd name="T22" fmla="*/ 0 h 42"/>
                <a:gd name="T23" fmla="*/ 60 w 60"/>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42">
                  <a:moveTo>
                    <a:pt x="0" y="42"/>
                  </a:moveTo>
                  <a:lnTo>
                    <a:pt x="60" y="42"/>
                  </a:lnTo>
                  <a:lnTo>
                    <a:pt x="55" y="28"/>
                  </a:lnTo>
                  <a:lnTo>
                    <a:pt x="48" y="18"/>
                  </a:lnTo>
                  <a:lnTo>
                    <a:pt x="39" y="7"/>
                  </a:lnTo>
                  <a:lnTo>
                    <a:pt x="28" y="0"/>
                  </a:lnTo>
                  <a:lnTo>
                    <a:pt x="0" y="42"/>
                  </a:lnTo>
                  <a:close/>
                </a:path>
              </a:pathLst>
            </a:custGeom>
            <a:solidFill>
              <a:srgbClr val="BFBFBF"/>
            </a:solidFill>
            <a:ln w="9525">
              <a:noFill/>
              <a:round/>
              <a:headEnd/>
              <a:tailEnd/>
            </a:ln>
          </p:spPr>
          <p:txBody>
            <a:bodyPr/>
            <a:lstStyle/>
            <a:p>
              <a:endParaRPr lang="en-GB"/>
            </a:p>
          </p:txBody>
        </p:sp>
        <p:sp>
          <p:nvSpPr>
            <p:cNvPr id="5808" name="Freeform 243"/>
            <p:cNvSpPr>
              <a:spLocks/>
            </p:cNvSpPr>
            <p:nvPr/>
          </p:nvSpPr>
          <p:spPr bwMode="auto">
            <a:xfrm>
              <a:off x="1669" y="3322"/>
              <a:ext cx="23" cy="17"/>
            </a:xfrm>
            <a:custGeom>
              <a:avLst/>
              <a:gdLst>
                <a:gd name="T0" fmla="*/ 0 w 61"/>
                <a:gd name="T1" fmla="*/ 0 h 44"/>
                <a:gd name="T2" fmla="*/ 0 w 61"/>
                <a:gd name="T3" fmla="*/ 0 h 44"/>
                <a:gd name="T4" fmla="*/ 0 w 61"/>
                <a:gd name="T5" fmla="*/ 0 h 44"/>
                <a:gd name="T6" fmla="*/ 0 w 61"/>
                <a:gd name="T7" fmla="*/ 0 h 44"/>
                <a:gd name="T8" fmla="*/ 0 w 61"/>
                <a:gd name="T9" fmla="*/ 0 h 44"/>
                <a:gd name="T10" fmla="*/ 0 w 61"/>
                <a:gd name="T11" fmla="*/ 0 h 44"/>
                <a:gd name="T12" fmla="*/ 0 w 61"/>
                <a:gd name="T13" fmla="*/ 0 h 44"/>
                <a:gd name="T14" fmla="*/ 0 60000 65536"/>
                <a:gd name="T15" fmla="*/ 0 60000 65536"/>
                <a:gd name="T16" fmla="*/ 0 60000 65536"/>
                <a:gd name="T17" fmla="*/ 0 60000 65536"/>
                <a:gd name="T18" fmla="*/ 0 60000 65536"/>
                <a:gd name="T19" fmla="*/ 0 60000 65536"/>
                <a:gd name="T20" fmla="*/ 0 60000 65536"/>
                <a:gd name="T21" fmla="*/ 0 w 61"/>
                <a:gd name="T22" fmla="*/ 0 h 44"/>
                <a:gd name="T23" fmla="*/ 61 w 61"/>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44">
                  <a:moveTo>
                    <a:pt x="61" y="43"/>
                  </a:moveTo>
                  <a:lnTo>
                    <a:pt x="0" y="44"/>
                  </a:lnTo>
                  <a:lnTo>
                    <a:pt x="5" y="30"/>
                  </a:lnTo>
                  <a:lnTo>
                    <a:pt x="11" y="18"/>
                  </a:lnTo>
                  <a:lnTo>
                    <a:pt x="20" y="8"/>
                  </a:lnTo>
                  <a:lnTo>
                    <a:pt x="29" y="0"/>
                  </a:lnTo>
                  <a:lnTo>
                    <a:pt x="61" y="43"/>
                  </a:lnTo>
                  <a:close/>
                </a:path>
              </a:pathLst>
            </a:custGeom>
            <a:solidFill>
              <a:srgbClr val="000000"/>
            </a:solidFill>
            <a:ln w="9525">
              <a:noFill/>
              <a:round/>
              <a:headEnd/>
              <a:tailEnd/>
            </a:ln>
          </p:spPr>
          <p:txBody>
            <a:bodyPr/>
            <a:lstStyle/>
            <a:p>
              <a:endParaRPr lang="en-GB"/>
            </a:p>
          </p:txBody>
        </p:sp>
        <p:sp>
          <p:nvSpPr>
            <p:cNvPr id="5809" name="Freeform 244"/>
            <p:cNvSpPr>
              <a:spLocks/>
            </p:cNvSpPr>
            <p:nvPr/>
          </p:nvSpPr>
          <p:spPr bwMode="auto">
            <a:xfrm>
              <a:off x="1687" y="3317"/>
              <a:ext cx="23" cy="21"/>
            </a:xfrm>
            <a:custGeom>
              <a:avLst/>
              <a:gdLst>
                <a:gd name="T0" fmla="*/ 0 w 60"/>
                <a:gd name="T1" fmla="*/ 0 h 53"/>
                <a:gd name="T2" fmla="*/ 0 w 60"/>
                <a:gd name="T3" fmla="*/ 0 h 53"/>
                <a:gd name="T4" fmla="*/ 0 w 60"/>
                <a:gd name="T5" fmla="*/ 0 h 53"/>
                <a:gd name="T6" fmla="*/ 0 w 60"/>
                <a:gd name="T7" fmla="*/ 0 h 53"/>
                <a:gd name="T8" fmla="*/ 0 w 60"/>
                <a:gd name="T9" fmla="*/ 0 h 53"/>
                <a:gd name="T10" fmla="*/ 0 w 60"/>
                <a:gd name="T11" fmla="*/ 0 h 53"/>
                <a:gd name="T12" fmla="*/ 0 w 60"/>
                <a:gd name="T13" fmla="*/ 0 h 53"/>
                <a:gd name="T14" fmla="*/ 0 w 60"/>
                <a:gd name="T15" fmla="*/ 0 h 53"/>
                <a:gd name="T16" fmla="*/ 0 w 60"/>
                <a:gd name="T17" fmla="*/ 0 h 53"/>
                <a:gd name="T18" fmla="*/ 0 w 60"/>
                <a:gd name="T19" fmla="*/ 0 h 53"/>
                <a:gd name="T20" fmla="*/ 0 w 60"/>
                <a:gd name="T21" fmla="*/ 0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0"/>
                <a:gd name="T34" fmla="*/ 0 h 53"/>
                <a:gd name="T35" fmla="*/ 60 w 60"/>
                <a:gd name="T36" fmla="*/ 53 h 5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0" h="53">
                  <a:moveTo>
                    <a:pt x="32" y="53"/>
                  </a:moveTo>
                  <a:lnTo>
                    <a:pt x="60" y="7"/>
                  </a:lnTo>
                  <a:lnTo>
                    <a:pt x="56" y="4"/>
                  </a:lnTo>
                  <a:lnTo>
                    <a:pt x="48" y="1"/>
                  </a:lnTo>
                  <a:lnTo>
                    <a:pt x="41" y="0"/>
                  </a:lnTo>
                  <a:lnTo>
                    <a:pt x="33" y="0"/>
                  </a:lnTo>
                  <a:lnTo>
                    <a:pt x="24" y="0"/>
                  </a:lnTo>
                  <a:lnTo>
                    <a:pt x="15" y="1"/>
                  </a:lnTo>
                  <a:lnTo>
                    <a:pt x="8" y="3"/>
                  </a:lnTo>
                  <a:lnTo>
                    <a:pt x="0" y="6"/>
                  </a:lnTo>
                  <a:lnTo>
                    <a:pt x="32" y="53"/>
                  </a:lnTo>
                  <a:close/>
                </a:path>
              </a:pathLst>
            </a:custGeom>
            <a:solidFill>
              <a:srgbClr val="BFBFBF"/>
            </a:solidFill>
            <a:ln w="9525">
              <a:noFill/>
              <a:round/>
              <a:headEnd/>
              <a:tailEnd/>
            </a:ln>
          </p:spPr>
          <p:txBody>
            <a:bodyPr/>
            <a:lstStyle/>
            <a:p>
              <a:endParaRPr lang="en-GB"/>
            </a:p>
          </p:txBody>
        </p:sp>
        <p:sp>
          <p:nvSpPr>
            <p:cNvPr id="5810" name="Freeform 245"/>
            <p:cNvSpPr>
              <a:spLocks/>
            </p:cNvSpPr>
            <p:nvPr/>
          </p:nvSpPr>
          <p:spPr bwMode="auto">
            <a:xfrm>
              <a:off x="1730" y="3441"/>
              <a:ext cx="41" cy="24"/>
            </a:xfrm>
            <a:custGeom>
              <a:avLst/>
              <a:gdLst>
                <a:gd name="T0" fmla="*/ 0 w 106"/>
                <a:gd name="T1" fmla="*/ 0 h 62"/>
                <a:gd name="T2" fmla="*/ 0 w 106"/>
                <a:gd name="T3" fmla="*/ 0 h 62"/>
                <a:gd name="T4" fmla="*/ 0 w 106"/>
                <a:gd name="T5" fmla="*/ 0 h 62"/>
                <a:gd name="T6" fmla="*/ 0 w 106"/>
                <a:gd name="T7" fmla="*/ 0 h 62"/>
                <a:gd name="T8" fmla="*/ 0 w 106"/>
                <a:gd name="T9" fmla="*/ 0 h 62"/>
                <a:gd name="T10" fmla="*/ 0 w 106"/>
                <a:gd name="T11" fmla="*/ 0 h 62"/>
                <a:gd name="T12" fmla="*/ 0 w 106"/>
                <a:gd name="T13" fmla="*/ 0 h 62"/>
                <a:gd name="T14" fmla="*/ 0 w 106"/>
                <a:gd name="T15" fmla="*/ 0 h 62"/>
                <a:gd name="T16" fmla="*/ 0 w 106"/>
                <a:gd name="T17" fmla="*/ 0 h 62"/>
                <a:gd name="T18" fmla="*/ 0 w 106"/>
                <a:gd name="T19" fmla="*/ 0 h 62"/>
                <a:gd name="T20" fmla="*/ 0 w 106"/>
                <a:gd name="T21" fmla="*/ 0 h 62"/>
                <a:gd name="T22" fmla="*/ 0 w 106"/>
                <a:gd name="T23" fmla="*/ 0 h 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6"/>
                <a:gd name="T37" fmla="*/ 0 h 62"/>
                <a:gd name="T38" fmla="*/ 106 w 106"/>
                <a:gd name="T39" fmla="*/ 62 h 6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6" h="62">
                  <a:moveTo>
                    <a:pt x="86" y="0"/>
                  </a:moveTo>
                  <a:lnTo>
                    <a:pt x="106" y="0"/>
                  </a:lnTo>
                  <a:lnTo>
                    <a:pt x="106" y="62"/>
                  </a:lnTo>
                  <a:lnTo>
                    <a:pt x="92" y="62"/>
                  </a:lnTo>
                  <a:lnTo>
                    <a:pt x="32" y="62"/>
                  </a:lnTo>
                  <a:lnTo>
                    <a:pt x="0" y="62"/>
                  </a:lnTo>
                  <a:lnTo>
                    <a:pt x="0" y="0"/>
                  </a:lnTo>
                  <a:lnTo>
                    <a:pt x="29" y="0"/>
                  </a:lnTo>
                  <a:lnTo>
                    <a:pt x="39" y="0"/>
                  </a:lnTo>
                  <a:lnTo>
                    <a:pt x="51" y="0"/>
                  </a:lnTo>
                  <a:lnTo>
                    <a:pt x="66" y="0"/>
                  </a:lnTo>
                  <a:lnTo>
                    <a:pt x="86" y="0"/>
                  </a:lnTo>
                  <a:close/>
                </a:path>
              </a:pathLst>
            </a:custGeom>
            <a:solidFill>
              <a:srgbClr val="000000"/>
            </a:solidFill>
            <a:ln w="9525">
              <a:noFill/>
              <a:round/>
              <a:headEnd/>
              <a:tailEnd/>
            </a:ln>
          </p:spPr>
          <p:txBody>
            <a:bodyPr/>
            <a:lstStyle/>
            <a:p>
              <a:endParaRPr lang="en-GB"/>
            </a:p>
          </p:txBody>
        </p:sp>
        <p:sp>
          <p:nvSpPr>
            <p:cNvPr id="5811" name="Freeform 246"/>
            <p:cNvSpPr>
              <a:spLocks/>
            </p:cNvSpPr>
            <p:nvPr/>
          </p:nvSpPr>
          <p:spPr bwMode="auto">
            <a:xfrm>
              <a:off x="1730" y="3441"/>
              <a:ext cx="41" cy="24"/>
            </a:xfrm>
            <a:custGeom>
              <a:avLst/>
              <a:gdLst>
                <a:gd name="T0" fmla="*/ 0 w 106"/>
                <a:gd name="T1" fmla="*/ 0 h 62"/>
                <a:gd name="T2" fmla="*/ 0 w 106"/>
                <a:gd name="T3" fmla="*/ 0 h 62"/>
                <a:gd name="T4" fmla="*/ 0 w 106"/>
                <a:gd name="T5" fmla="*/ 0 h 62"/>
                <a:gd name="T6" fmla="*/ 0 w 106"/>
                <a:gd name="T7" fmla="*/ 0 h 62"/>
                <a:gd name="T8" fmla="*/ 0 w 106"/>
                <a:gd name="T9" fmla="*/ 0 h 62"/>
                <a:gd name="T10" fmla="*/ 0 w 106"/>
                <a:gd name="T11" fmla="*/ 0 h 62"/>
                <a:gd name="T12" fmla="*/ 0 w 106"/>
                <a:gd name="T13" fmla="*/ 0 h 62"/>
                <a:gd name="T14" fmla="*/ 0 w 106"/>
                <a:gd name="T15" fmla="*/ 0 h 62"/>
                <a:gd name="T16" fmla="*/ 0 w 106"/>
                <a:gd name="T17" fmla="*/ 0 h 62"/>
                <a:gd name="T18" fmla="*/ 0 w 106"/>
                <a:gd name="T19" fmla="*/ 0 h 62"/>
                <a:gd name="T20" fmla="*/ 0 w 106"/>
                <a:gd name="T21" fmla="*/ 0 h 62"/>
                <a:gd name="T22" fmla="*/ 0 w 106"/>
                <a:gd name="T23" fmla="*/ 0 h 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6"/>
                <a:gd name="T37" fmla="*/ 0 h 62"/>
                <a:gd name="T38" fmla="*/ 106 w 106"/>
                <a:gd name="T39" fmla="*/ 62 h 6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6" h="62">
                  <a:moveTo>
                    <a:pt x="86" y="0"/>
                  </a:moveTo>
                  <a:lnTo>
                    <a:pt x="106" y="0"/>
                  </a:lnTo>
                  <a:lnTo>
                    <a:pt x="106" y="62"/>
                  </a:lnTo>
                  <a:lnTo>
                    <a:pt x="92" y="62"/>
                  </a:lnTo>
                  <a:lnTo>
                    <a:pt x="32" y="62"/>
                  </a:lnTo>
                  <a:lnTo>
                    <a:pt x="0" y="62"/>
                  </a:lnTo>
                  <a:lnTo>
                    <a:pt x="0" y="0"/>
                  </a:lnTo>
                  <a:lnTo>
                    <a:pt x="29" y="0"/>
                  </a:lnTo>
                  <a:lnTo>
                    <a:pt x="39" y="0"/>
                  </a:lnTo>
                  <a:lnTo>
                    <a:pt x="51" y="0"/>
                  </a:lnTo>
                  <a:lnTo>
                    <a:pt x="66" y="0"/>
                  </a:lnTo>
                  <a:lnTo>
                    <a:pt x="86" y="0"/>
                  </a:lnTo>
                </a:path>
              </a:pathLst>
            </a:custGeom>
            <a:noFill/>
            <a:ln w="0">
              <a:solidFill>
                <a:srgbClr val="000000"/>
              </a:solidFill>
              <a:prstDash val="solid"/>
              <a:round/>
              <a:headEnd/>
              <a:tailEnd/>
            </a:ln>
          </p:spPr>
          <p:txBody>
            <a:bodyPr/>
            <a:lstStyle/>
            <a:p>
              <a:endParaRPr lang="en-GB"/>
            </a:p>
          </p:txBody>
        </p:sp>
        <p:sp>
          <p:nvSpPr>
            <p:cNvPr id="5812" name="Freeform 247"/>
            <p:cNvSpPr>
              <a:spLocks/>
            </p:cNvSpPr>
            <p:nvPr/>
          </p:nvSpPr>
          <p:spPr bwMode="auto">
            <a:xfrm>
              <a:off x="1730" y="3397"/>
              <a:ext cx="40" cy="41"/>
            </a:xfrm>
            <a:custGeom>
              <a:avLst/>
              <a:gdLst>
                <a:gd name="T0" fmla="*/ 0 w 104"/>
                <a:gd name="T1" fmla="*/ 0 h 104"/>
                <a:gd name="T2" fmla="*/ 0 w 104"/>
                <a:gd name="T3" fmla="*/ 0 h 104"/>
                <a:gd name="T4" fmla="*/ 0 w 104"/>
                <a:gd name="T5" fmla="*/ 0 h 104"/>
                <a:gd name="T6" fmla="*/ 0 w 104"/>
                <a:gd name="T7" fmla="*/ 0 h 104"/>
                <a:gd name="T8" fmla="*/ 0 w 104"/>
                <a:gd name="T9" fmla="*/ 0 h 104"/>
                <a:gd name="T10" fmla="*/ 0 w 104"/>
                <a:gd name="T11" fmla="*/ 0 h 104"/>
                <a:gd name="T12" fmla="*/ 0 w 104"/>
                <a:gd name="T13" fmla="*/ 0 h 104"/>
                <a:gd name="T14" fmla="*/ 0 w 104"/>
                <a:gd name="T15" fmla="*/ 0 h 104"/>
                <a:gd name="T16" fmla="*/ 0 w 104"/>
                <a:gd name="T17" fmla="*/ 0 h 1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4"/>
                <a:gd name="T28" fmla="*/ 0 h 104"/>
                <a:gd name="T29" fmla="*/ 104 w 104"/>
                <a:gd name="T30" fmla="*/ 104 h 10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4" h="104">
                  <a:moveTo>
                    <a:pt x="104" y="103"/>
                  </a:moveTo>
                  <a:lnTo>
                    <a:pt x="104" y="0"/>
                  </a:lnTo>
                  <a:lnTo>
                    <a:pt x="77" y="0"/>
                  </a:lnTo>
                  <a:lnTo>
                    <a:pt x="39" y="0"/>
                  </a:lnTo>
                  <a:lnTo>
                    <a:pt x="0" y="0"/>
                  </a:lnTo>
                  <a:lnTo>
                    <a:pt x="0" y="104"/>
                  </a:lnTo>
                  <a:lnTo>
                    <a:pt x="29" y="104"/>
                  </a:lnTo>
                  <a:lnTo>
                    <a:pt x="86" y="104"/>
                  </a:lnTo>
                  <a:lnTo>
                    <a:pt x="104" y="103"/>
                  </a:lnTo>
                  <a:close/>
                </a:path>
              </a:pathLst>
            </a:custGeom>
            <a:solidFill>
              <a:srgbClr val="BFBFBF"/>
            </a:solidFill>
            <a:ln w="9525">
              <a:noFill/>
              <a:round/>
              <a:headEnd/>
              <a:tailEnd/>
            </a:ln>
          </p:spPr>
          <p:txBody>
            <a:bodyPr/>
            <a:lstStyle/>
            <a:p>
              <a:endParaRPr lang="en-GB"/>
            </a:p>
          </p:txBody>
        </p:sp>
        <p:sp>
          <p:nvSpPr>
            <p:cNvPr id="5813" name="Freeform 248"/>
            <p:cNvSpPr>
              <a:spLocks/>
            </p:cNvSpPr>
            <p:nvPr/>
          </p:nvSpPr>
          <p:spPr bwMode="auto">
            <a:xfrm>
              <a:off x="1637" y="3508"/>
              <a:ext cx="140" cy="83"/>
            </a:xfrm>
            <a:custGeom>
              <a:avLst/>
              <a:gdLst>
                <a:gd name="T0" fmla="*/ 0 w 364"/>
                <a:gd name="T1" fmla="*/ 0 h 214"/>
                <a:gd name="T2" fmla="*/ 0 w 364"/>
                <a:gd name="T3" fmla="*/ 0 h 214"/>
                <a:gd name="T4" fmla="*/ 0 w 364"/>
                <a:gd name="T5" fmla="*/ 0 h 214"/>
                <a:gd name="T6" fmla="*/ 0 w 364"/>
                <a:gd name="T7" fmla="*/ 0 h 214"/>
                <a:gd name="T8" fmla="*/ 0 w 364"/>
                <a:gd name="T9" fmla="*/ 0 h 214"/>
                <a:gd name="T10" fmla="*/ 0 w 364"/>
                <a:gd name="T11" fmla="*/ 0 h 214"/>
                <a:gd name="T12" fmla="*/ 0 w 364"/>
                <a:gd name="T13" fmla="*/ 0 h 214"/>
                <a:gd name="T14" fmla="*/ 0 w 364"/>
                <a:gd name="T15" fmla="*/ 0 h 214"/>
                <a:gd name="T16" fmla="*/ 0 w 364"/>
                <a:gd name="T17" fmla="*/ 0 h 214"/>
                <a:gd name="T18" fmla="*/ 0 w 364"/>
                <a:gd name="T19" fmla="*/ 0 h 214"/>
                <a:gd name="T20" fmla="*/ 0 w 364"/>
                <a:gd name="T21" fmla="*/ 0 h 2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4"/>
                <a:gd name="T34" fmla="*/ 0 h 214"/>
                <a:gd name="T35" fmla="*/ 364 w 364"/>
                <a:gd name="T36" fmla="*/ 214 h 2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4" h="214">
                  <a:moveTo>
                    <a:pt x="75" y="214"/>
                  </a:moveTo>
                  <a:lnTo>
                    <a:pt x="276" y="214"/>
                  </a:lnTo>
                  <a:lnTo>
                    <a:pt x="364" y="214"/>
                  </a:lnTo>
                  <a:lnTo>
                    <a:pt x="364" y="137"/>
                  </a:lnTo>
                  <a:lnTo>
                    <a:pt x="364" y="0"/>
                  </a:lnTo>
                  <a:lnTo>
                    <a:pt x="201" y="0"/>
                  </a:lnTo>
                  <a:lnTo>
                    <a:pt x="146" y="0"/>
                  </a:lnTo>
                  <a:lnTo>
                    <a:pt x="0" y="0"/>
                  </a:lnTo>
                  <a:lnTo>
                    <a:pt x="0" y="134"/>
                  </a:lnTo>
                  <a:lnTo>
                    <a:pt x="0" y="214"/>
                  </a:lnTo>
                  <a:lnTo>
                    <a:pt x="75" y="214"/>
                  </a:lnTo>
                  <a:close/>
                </a:path>
              </a:pathLst>
            </a:custGeom>
            <a:solidFill>
              <a:srgbClr val="BFBFBF"/>
            </a:solidFill>
            <a:ln w="9525">
              <a:noFill/>
              <a:round/>
              <a:headEnd/>
              <a:tailEnd/>
            </a:ln>
          </p:spPr>
          <p:txBody>
            <a:bodyPr/>
            <a:lstStyle/>
            <a:p>
              <a:endParaRPr lang="en-GB"/>
            </a:p>
          </p:txBody>
        </p:sp>
        <p:sp>
          <p:nvSpPr>
            <p:cNvPr id="5814" name="Freeform 249"/>
            <p:cNvSpPr>
              <a:spLocks/>
            </p:cNvSpPr>
            <p:nvPr/>
          </p:nvSpPr>
          <p:spPr bwMode="auto">
            <a:xfrm>
              <a:off x="1637" y="3508"/>
              <a:ext cx="140" cy="83"/>
            </a:xfrm>
            <a:custGeom>
              <a:avLst/>
              <a:gdLst>
                <a:gd name="T0" fmla="*/ 0 w 364"/>
                <a:gd name="T1" fmla="*/ 0 h 214"/>
                <a:gd name="T2" fmla="*/ 0 w 364"/>
                <a:gd name="T3" fmla="*/ 0 h 214"/>
                <a:gd name="T4" fmla="*/ 0 w 364"/>
                <a:gd name="T5" fmla="*/ 0 h 214"/>
                <a:gd name="T6" fmla="*/ 0 w 364"/>
                <a:gd name="T7" fmla="*/ 0 h 214"/>
                <a:gd name="T8" fmla="*/ 0 w 364"/>
                <a:gd name="T9" fmla="*/ 0 h 214"/>
                <a:gd name="T10" fmla="*/ 0 w 364"/>
                <a:gd name="T11" fmla="*/ 0 h 214"/>
                <a:gd name="T12" fmla="*/ 0 w 364"/>
                <a:gd name="T13" fmla="*/ 0 h 214"/>
                <a:gd name="T14" fmla="*/ 0 w 364"/>
                <a:gd name="T15" fmla="*/ 0 h 214"/>
                <a:gd name="T16" fmla="*/ 0 w 364"/>
                <a:gd name="T17" fmla="*/ 0 h 214"/>
                <a:gd name="T18" fmla="*/ 0 w 364"/>
                <a:gd name="T19" fmla="*/ 0 h 214"/>
                <a:gd name="T20" fmla="*/ 0 w 364"/>
                <a:gd name="T21" fmla="*/ 0 h 2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4"/>
                <a:gd name="T34" fmla="*/ 0 h 214"/>
                <a:gd name="T35" fmla="*/ 364 w 364"/>
                <a:gd name="T36" fmla="*/ 214 h 2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4" h="214">
                  <a:moveTo>
                    <a:pt x="75" y="214"/>
                  </a:moveTo>
                  <a:lnTo>
                    <a:pt x="276" y="214"/>
                  </a:lnTo>
                  <a:lnTo>
                    <a:pt x="364" y="214"/>
                  </a:lnTo>
                  <a:lnTo>
                    <a:pt x="364" y="137"/>
                  </a:lnTo>
                  <a:lnTo>
                    <a:pt x="364" y="0"/>
                  </a:lnTo>
                  <a:lnTo>
                    <a:pt x="201" y="0"/>
                  </a:lnTo>
                  <a:lnTo>
                    <a:pt x="146" y="0"/>
                  </a:lnTo>
                  <a:lnTo>
                    <a:pt x="0" y="0"/>
                  </a:lnTo>
                  <a:lnTo>
                    <a:pt x="0" y="134"/>
                  </a:lnTo>
                  <a:lnTo>
                    <a:pt x="0" y="214"/>
                  </a:lnTo>
                  <a:lnTo>
                    <a:pt x="75" y="214"/>
                  </a:lnTo>
                </a:path>
              </a:pathLst>
            </a:custGeom>
            <a:noFill/>
            <a:ln w="0">
              <a:solidFill>
                <a:srgbClr val="000000"/>
              </a:solidFill>
              <a:prstDash val="solid"/>
              <a:round/>
              <a:headEnd/>
              <a:tailEnd/>
            </a:ln>
          </p:spPr>
          <p:txBody>
            <a:bodyPr/>
            <a:lstStyle/>
            <a:p>
              <a:endParaRPr lang="en-GB"/>
            </a:p>
          </p:txBody>
        </p:sp>
        <p:sp>
          <p:nvSpPr>
            <p:cNvPr id="5815" name="Freeform 250"/>
            <p:cNvSpPr>
              <a:spLocks/>
            </p:cNvSpPr>
            <p:nvPr/>
          </p:nvSpPr>
          <p:spPr bwMode="auto">
            <a:xfrm>
              <a:off x="1989" y="3440"/>
              <a:ext cx="11" cy="3"/>
            </a:xfrm>
            <a:custGeom>
              <a:avLst/>
              <a:gdLst>
                <a:gd name="T0" fmla="*/ 0 w 29"/>
                <a:gd name="T1" fmla="*/ 0 h 8"/>
                <a:gd name="T2" fmla="*/ 0 w 29"/>
                <a:gd name="T3" fmla="*/ 0 h 8"/>
                <a:gd name="T4" fmla="*/ 0 w 29"/>
                <a:gd name="T5" fmla="*/ 0 h 8"/>
                <a:gd name="T6" fmla="*/ 0 w 29"/>
                <a:gd name="T7" fmla="*/ 0 h 8"/>
                <a:gd name="T8" fmla="*/ 0 w 29"/>
                <a:gd name="T9" fmla="*/ 0 h 8"/>
                <a:gd name="T10" fmla="*/ 0 w 29"/>
                <a:gd name="T11" fmla="*/ 0 h 8"/>
                <a:gd name="T12" fmla="*/ 0 w 29"/>
                <a:gd name="T13" fmla="*/ 0 h 8"/>
                <a:gd name="T14" fmla="*/ 0 60000 65536"/>
                <a:gd name="T15" fmla="*/ 0 60000 65536"/>
                <a:gd name="T16" fmla="*/ 0 60000 65536"/>
                <a:gd name="T17" fmla="*/ 0 60000 65536"/>
                <a:gd name="T18" fmla="*/ 0 60000 65536"/>
                <a:gd name="T19" fmla="*/ 0 60000 65536"/>
                <a:gd name="T20" fmla="*/ 0 60000 65536"/>
                <a:gd name="T21" fmla="*/ 0 w 29"/>
                <a:gd name="T22" fmla="*/ 0 h 8"/>
                <a:gd name="T23" fmla="*/ 29 w 29"/>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8">
                  <a:moveTo>
                    <a:pt x="29" y="0"/>
                  </a:moveTo>
                  <a:lnTo>
                    <a:pt x="12" y="0"/>
                  </a:lnTo>
                  <a:lnTo>
                    <a:pt x="0" y="0"/>
                  </a:lnTo>
                  <a:lnTo>
                    <a:pt x="5" y="6"/>
                  </a:lnTo>
                  <a:lnTo>
                    <a:pt x="15" y="8"/>
                  </a:lnTo>
                  <a:lnTo>
                    <a:pt x="24" y="6"/>
                  </a:lnTo>
                  <a:lnTo>
                    <a:pt x="29" y="0"/>
                  </a:lnTo>
                  <a:close/>
                </a:path>
              </a:pathLst>
            </a:custGeom>
            <a:solidFill>
              <a:srgbClr val="FFFFFF"/>
            </a:solidFill>
            <a:ln w="9525">
              <a:noFill/>
              <a:round/>
              <a:headEnd/>
              <a:tailEnd/>
            </a:ln>
          </p:spPr>
          <p:txBody>
            <a:bodyPr/>
            <a:lstStyle/>
            <a:p>
              <a:endParaRPr lang="en-GB"/>
            </a:p>
          </p:txBody>
        </p:sp>
        <p:sp>
          <p:nvSpPr>
            <p:cNvPr id="5816" name="Freeform 251"/>
            <p:cNvSpPr>
              <a:spLocks/>
            </p:cNvSpPr>
            <p:nvPr/>
          </p:nvSpPr>
          <p:spPr bwMode="auto">
            <a:xfrm>
              <a:off x="1989" y="3440"/>
              <a:ext cx="11" cy="3"/>
            </a:xfrm>
            <a:custGeom>
              <a:avLst/>
              <a:gdLst>
                <a:gd name="T0" fmla="*/ 0 w 29"/>
                <a:gd name="T1" fmla="*/ 0 h 8"/>
                <a:gd name="T2" fmla="*/ 0 w 29"/>
                <a:gd name="T3" fmla="*/ 0 h 8"/>
                <a:gd name="T4" fmla="*/ 0 w 29"/>
                <a:gd name="T5" fmla="*/ 0 h 8"/>
                <a:gd name="T6" fmla="*/ 0 w 29"/>
                <a:gd name="T7" fmla="*/ 0 h 8"/>
                <a:gd name="T8" fmla="*/ 0 w 29"/>
                <a:gd name="T9" fmla="*/ 0 h 8"/>
                <a:gd name="T10" fmla="*/ 0 w 29"/>
                <a:gd name="T11" fmla="*/ 0 h 8"/>
                <a:gd name="T12" fmla="*/ 0 w 29"/>
                <a:gd name="T13" fmla="*/ 0 h 8"/>
                <a:gd name="T14" fmla="*/ 0 w 29"/>
                <a:gd name="T15" fmla="*/ 0 h 8"/>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8"/>
                <a:gd name="T26" fmla="*/ 29 w 29"/>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8">
                  <a:moveTo>
                    <a:pt x="29" y="0"/>
                  </a:moveTo>
                  <a:lnTo>
                    <a:pt x="12" y="0"/>
                  </a:lnTo>
                  <a:lnTo>
                    <a:pt x="0" y="0"/>
                  </a:lnTo>
                  <a:lnTo>
                    <a:pt x="5" y="6"/>
                  </a:lnTo>
                  <a:lnTo>
                    <a:pt x="15" y="8"/>
                  </a:lnTo>
                  <a:lnTo>
                    <a:pt x="24" y="6"/>
                  </a:lnTo>
                  <a:lnTo>
                    <a:pt x="29" y="0"/>
                  </a:lnTo>
                </a:path>
              </a:pathLst>
            </a:custGeom>
            <a:noFill/>
            <a:ln w="0">
              <a:solidFill>
                <a:srgbClr val="000000"/>
              </a:solidFill>
              <a:prstDash val="solid"/>
              <a:round/>
              <a:headEnd/>
              <a:tailEnd/>
            </a:ln>
          </p:spPr>
          <p:txBody>
            <a:bodyPr/>
            <a:lstStyle/>
            <a:p>
              <a:endParaRPr lang="en-GB"/>
            </a:p>
          </p:txBody>
        </p:sp>
        <p:sp>
          <p:nvSpPr>
            <p:cNvPr id="5817" name="Freeform 252"/>
            <p:cNvSpPr>
              <a:spLocks/>
            </p:cNvSpPr>
            <p:nvPr/>
          </p:nvSpPr>
          <p:spPr bwMode="auto">
            <a:xfrm>
              <a:off x="1890" y="3440"/>
              <a:ext cx="11" cy="3"/>
            </a:xfrm>
            <a:custGeom>
              <a:avLst/>
              <a:gdLst>
                <a:gd name="T0" fmla="*/ 0 w 29"/>
                <a:gd name="T1" fmla="*/ 0 h 8"/>
                <a:gd name="T2" fmla="*/ 0 w 29"/>
                <a:gd name="T3" fmla="*/ 0 h 8"/>
                <a:gd name="T4" fmla="*/ 0 w 29"/>
                <a:gd name="T5" fmla="*/ 0 h 8"/>
                <a:gd name="T6" fmla="*/ 0 w 29"/>
                <a:gd name="T7" fmla="*/ 0 h 8"/>
                <a:gd name="T8" fmla="*/ 0 w 29"/>
                <a:gd name="T9" fmla="*/ 0 h 8"/>
                <a:gd name="T10" fmla="*/ 0 w 29"/>
                <a:gd name="T11" fmla="*/ 0 h 8"/>
                <a:gd name="T12" fmla="*/ 0 w 29"/>
                <a:gd name="T13" fmla="*/ 0 h 8"/>
                <a:gd name="T14" fmla="*/ 0 60000 65536"/>
                <a:gd name="T15" fmla="*/ 0 60000 65536"/>
                <a:gd name="T16" fmla="*/ 0 60000 65536"/>
                <a:gd name="T17" fmla="*/ 0 60000 65536"/>
                <a:gd name="T18" fmla="*/ 0 60000 65536"/>
                <a:gd name="T19" fmla="*/ 0 60000 65536"/>
                <a:gd name="T20" fmla="*/ 0 60000 65536"/>
                <a:gd name="T21" fmla="*/ 0 w 29"/>
                <a:gd name="T22" fmla="*/ 0 h 8"/>
                <a:gd name="T23" fmla="*/ 29 w 29"/>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8">
                  <a:moveTo>
                    <a:pt x="29" y="0"/>
                  </a:moveTo>
                  <a:lnTo>
                    <a:pt x="14" y="0"/>
                  </a:lnTo>
                  <a:lnTo>
                    <a:pt x="0" y="0"/>
                  </a:lnTo>
                  <a:lnTo>
                    <a:pt x="5" y="6"/>
                  </a:lnTo>
                  <a:lnTo>
                    <a:pt x="15" y="8"/>
                  </a:lnTo>
                  <a:lnTo>
                    <a:pt x="25" y="6"/>
                  </a:lnTo>
                  <a:lnTo>
                    <a:pt x="29" y="0"/>
                  </a:lnTo>
                  <a:close/>
                </a:path>
              </a:pathLst>
            </a:custGeom>
            <a:solidFill>
              <a:srgbClr val="FFFFFF"/>
            </a:solidFill>
            <a:ln w="9525">
              <a:noFill/>
              <a:round/>
              <a:headEnd/>
              <a:tailEnd/>
            </a:ln>
          </p:spPr>
          <p:txBody>
            <a:bodyPr/>
            <a:lstStyle/>
            <a:p>
              <a:endParaRPr lang="en-GB"/>
            </a:p>
          </p:txBody>
        </p:sp>
        <p:sp>
          <p:nvSpPr>
            <p:cNvPr id="5818" name="Freeform 253"/>
            <p:cNvSpPr>
              <a:spLocks/>
            </p:cNvSpPr>
            <p:nvPr/>
          </p:nvSpPr>
          <p:spPr bwMode="auto">
            <a:xfrm>
              <a:off x="1890" y="3440"/>
              <a:ext cx="11" cy="3"/>
            </a:xfrm>
            <a:custGeom>
              <a:avLst/>
              <a:gdLst>
                <a:gd name="T0" fmla="*/ 0 w 29"/>
                <a:gd name="T1" fmla="*/ 0 h 8"/>
                <a:gd name="T2" fmla="*/ 0 w 29"/>
                <a:gd name="T3" fmla="*/ 0 h 8"/>
                <a:gd name="T4" fmla="*/ 0 w 29"/>
                <a:gd name="T5" fmla="*/ 0 h 8"/>
                <a:gd name="T6" fmla="*/ 0 w 29"/>
                <a:gd name="T7" fmla="*/ 0 h 8"/>
                <a:gd name="T8" fmla="*/ 0 w 29"/>
                <a:gd name="T9" fmla="*/ 0 h 8"/>
                <a:gd name="T10" fmla="*/ 0 w 29"/>
                <a:gd name="T11" fmla="*/ 0 h 8"/>
                <a:gd name="T12" fmla="*/ 0 w 29"/>
                <a:gd name="T13" fmla="*/ 0 h 8"/>
                <a:gd name="T14" fmla="*/ 0 w 29"/>
                <a:gd name="T15" fmla="*/ 0 h 8"/>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8"/>
                <a:gd name="T26" fmla="*/ 29 w 29"/>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8">
                  <a:moveTo>
                    <a:pt x="29" y="0"/>
                  </a:moveTo>
                  <a:lnTo>
                    <a:pt x="14" y="0"/>
                  </a:lnTo>
                  <a:lnTo>
                    <a:pt x="0" y="0"/>
                  </a:lnTo>
                  <a:lnTo>
                    <a:pt x="5" y="6"/>
                  </a:lnTo>
                  <a:lnTo>
                    <a:pt x="15" y="8"/>
                  </a:lnTo>
                  <a:lnTo>
                    <a:pt x="25" y="6"/>
                  </a:lnTo>
                  <a:lnTo>
                    <a:pt x="29" y="0"/>
                  </a:lnTo>
                </a:path>
              </a:pathLst>
            </a:custGeom>
            <a:noFill/>
            <a:ln w="0">
              <a:solidFill>
                <a:srgbClr val="000000"/>
              </a:solidFill>
              <a:prstDash val="solid"/>
              <a:round/>
              <a:headEnd/>
              <a:tailEnd/>
            </a:ln>
          </p:spPr>
          <p:txBody>
            <a:bodyPr/>
            <a:lstStyle/>
            <a:p>
              <a:endParaRPr lang="en-GB"/>
            </a:p>
          </p:txBody>
        </p:sp>
        <p:sp>
          <p:nvSpPr>
            <p:cNvPr id="5819" name="Freeform 254"/>
            <p:cNvSpPr>
              <a:spLocks/>
            </p:cNvSpPr>
            <p:nvPr/>
          </p:nvSpPr>
          <p:spPr bwMode="auto">
            <a:xfrm>
              <a:off x="1745" y="3441"/>
              <a:ext cx="10" cy="4"/>
            </a:xfrm>
            <a:custGeom>
              <a:avLst/>
              <a:gdLst>
                <a:gd name="T0" fmla="*/ 0 w 27"/>
                <a:gd name="T1" fmla="*/ 0 h 9"/>
                <a:gd name="T2" fmla="*/ 0 w 27"/>
                <a:gd name="T3" fmla="*/ 0 h 9"/>
                <a:gd name="T4" fmla="*/ 0 w 27"/>
                <a:gd name="T5" fmla="*/ 0 h 9"/>
                <a:gd name="T6" fmla="*/ 0 w 27"/>
                <a:gd name="T7" fmla="*/ 0 h 9"/>
                <a:gd name="T8" fmla="*/ 0 w 27"/>
                <a:gd name="T9" fmla="*/ 0 h 9"/>
                <a:gd name="T10" fmla="*/ 0 w 27"/>
                <a:gd name="T11" fmla="*/ 0 h 9"/>
                <a:gd name="T12" fmla="*/ 0 w 27"/>
                <a:gd name="T13" fmla="*/ 0 h 9"/>
                <a:gd name="T14" fmla="*/ 0 60000 65536"/>
                <a:gd name="T15" fmla="*/ 0 60000 65536"/>
                <a:gd name="T16" fmla="*/ 0 60000 65536"/>
                <a:gd name="T17" fmla="*/ 0 60000 65536"/>
                <a:gd name="T18" fmla="*/ 0 60000 65536"/>
                <a:gd name="T19" fmla="*/ 0 60000 65536"/>
                <a:gd name="T20" fmla="*/ 0 60000 65536"/>
                <a:gd name="T21" fmla="*/ 0 w 27"/>
                <a:gd name="T22" fmla="*/ 0 h 9"/>
                <a:gd name="T23" fmla="*/ 27 w 27"/>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9">
                  <a:moveTo>
                    <a:pt x="27" y="0"/>
                  </a:moveTo>
                  <a:lnTo>
                    <a:pt x="12" y="0"/>
                  </a:lnTo>
                  <a:lnTo>
                    <a:pt x="0" y="0"/>
                  </a:lnTo>
                  <a:lnTo>
                    <a:pt x="5" y="6"/>
                  </a:lnTo>
                  <a:lnTo>
                    <a:pt x="14" y="9"/>
                  </a:lnTo>
                  <a:lnTo>
                    <a:pt x="23" y="6"/>
                  </a:lnTo>
                  <a:lnTo>
                    <a:pt x="27" y="0"/>
                  </a:lnTo>
                  <a:close/>
                </a:path>
              </a:pathLst>
            </a:custGeom>
            <a:solidFill>
              <a:srgbClr val="FFFFFF"/>
            </a:solidFill>
            <a:ln w="9525">
              <a:noFill/>
              <a:round/>
              <a:headEnd/>
              <a:tailEnd/>
            </a:ln>
          </p:spPr>
          <p:txBody>
            <a:bodyPr/>
            <a:lstStyle/>
            <a:p>
              <a:endParaRPr lang="en-GB"/>
            </a:p>
          </p:txBody>
        </p:sp>
        <p:sp>
          <p:nvSpPr>
            <p:cNvPr id="5820" name="Freeform 255"/>
            <p:cNvSpPr>
              <a:spLocks/>
            </p:cNvSpPr>
            <p:nvPr/>
          </p:nvSpPr>
          <p:spPr bwMode="auto">
            <a:xfrm>
              <a:off x="1745" y="3441"/>
              <a:ext cx="10" cy="4"/>
            </a:xfrm>
            <a:custGeom>
              <a:avLst/>
              <a:gdLst>
                <a:gd name="T0" fmla="*/ 0 w 27"/>
                <a:gd name="T1" fmla="*/ 0 h 9"/>
                <a:gd name="T2" fmla="*/ 0 w 27"/>
                <a:gd name="T3" fmla="*/ 0 h 9"/>
                <a:gd name="T4" fmla="*/ 0 w 27"/>
                <a:gd name="T5" fmla="*/ 0 h 9"/>
                <a:gd name="T6" fmla="*/ 0 w 27"/>
                <a:gd name="T7" fmla="*/ 0 h 9"/>
                <a:gd name="T8" fmla="*/ 0 w 27"/>
                <a:gd name="T9" fmla="*/ 0 h 9"/>
                <a:gd name="T10" fmla="*/ 0 w 27"/>
                <a:gd name="T11" fmla="*/ 0 h 9"/>
                <a:gd name="T12" fmla="*/ 0 w 27"/>
                <a:gd name="T13" fmla="*/ 0 h 9"/>
                <a:gd name="T14" fmla="*/ 0 w 27"/>
                <a:gd name="T15" fmla="*/ 0 h 9"/>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9"/>
                <a:gd name="T26" fmla="*/ 27 w 27"/>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9">
                  <a:moveTo>
                    <a:pt x="27" y="0"/>
                  </a:moveTo>
                  <a:lnTo>
                    <a:pt x="12" y="0"/>
                  </a:lnTo>
                  <a:lnTo>
                    <a:pt x="0" y="0"/>
                  </a:lnTo>
                  <a:lnTo>
                    <a:pt x="5" y="6"/>
                  </a:lnTo>
                  <a:lnTo>
                    <a:pt x="14" y="9"/>
                  </a:lnTo>
                  <a:lnTo>
                    <a:pt x="23" y="6"/>
                  </a:lnTo>
                  <a:lnTo>
                    <a:pt x="27" y="0"/>
                  </a:lnTo>
                </a:path>
              </a:pathLst>
            </a:custGeom>
            <a:noFill/>
            <a:ln w="0">
              <a:solidFill>
                <a:srgbClr val="000000"/>
              </a:solidFill>
              <a:prstDash val="solid"/>
              <a:round/>
              <a:headEnd/>
              <a:tailEnd/>
            </a:ln>
          </p:spPr>
          <p:txBody>
            <a:bodyPr/>
            <a:lstStyle/>
            <a:p>
              <a:endParaRPr lang="en-GB"/>
            </a:p>
          </p:txBody>
        </p:sp>
        <p:sp>
          <p:nvSpPr>
            <p:cNvPr id="5821" name="Freeform 256"/>
            <p:cNvSpPr>
              <a:spLocks/>
            </p:cNvSpPr>
            <p:nvPr/>
          </p:nvSpPr>
          <p:spPr bwMode="auto">
            <a:xfrm>
              <a:off x="2003" y="3441"/>
              <a:ext cx="12" cy="24"/>
            </a:xfrm>
            <a:custGeom>
              <a:avLst/>
              <a:gdLst>
                <a:gd name="T0" fmla="*/ 0 w 31"/>
                <a:gd name="T1" fmla="*/ 0 h 61"/>
                <a:gd name="T2" fmla="*/ 0 w 31"/>
                <a:gd name="T3" fmla="*/ 0 h 61"/>
                <a:gd name="T4" fmla="*/ 0 w 31"/>
                <a:gd name="T5" fmla="*/ 0 h 61"/>
                <a:gd name="T6" fmla="*/ 0 w 31"/>
                <a:gd name="T7" fmla="*/ 0 h 61"/>
                <a:gd name="T8" fmla="*/ 0 w 31"/>
                <a:gd name="T9" fmla="*/ 0 h 61"/>
                <a:gd name="T10" fmla="*/ 0 w 31"/>
                <a:gd name="T11" fmla="*/ 0 h 61"/>
                <a:gd name="T12" fmla="*/ 0 w 31"/>
                <a:gd name="T13" fmla="*/ 0 h 61"/>
                <a:gd name="T14" fmla="*/ 0 w 31"/>
                <a:gd name="T15" fmla="*/ 0 h 61"/>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61"/>
                <a:gd name="T26" fmla="*/ 31 w 31"/>
                <a:gd name="T27" fmla="*/ 61 h 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61">
                  <a:moveTo>
                    <a:pt x="0" y="0"/>
                  </a:moveTo>
                  <a:lnTo>
                    <a:pt x="31" y="0"/>
                  </a:lnTo>
                  <a:lnTo>
                    <a:pt x="31" y="61"/>
                  </a:lnTo>
                  <a:lnTo>
                    <a:pt x="0" y="61"/>
                  </a:lnTo>
                  <a:lnTo>
                    <a:pt x="0" y="48"/>
                  </a:lnTo>
                  <a:lnTo>
                    <a:pt x="0" y="30"/>
                  </a:lnTo>
                  <a:lnTo>
                    <a:pt x="0" y="13"/>
                  </a:lnTo>
                  <a:lnTo>
                    <a:pt x="0" y="0"/>
                  </a:lnTo>
                  <a:close/>
                </a:path>
              </a:pathLst>
            </a:custGeom>
            <a:solidFill>
              <a:srgbClr val="FFCC00"/>
            </a:solidFill>
            <a:ln w="9525">
              <a:noFill/>
              <a:round/>
              <a:headEnd/>
              <a:tailEnd/>
            </a:ln>
          </p:spPr>
          <p:txBody>
            <a:bodyPr/>
            <a:lstStyle/>
            <a:p>
              <a:endParaRPr lang="en-GB"/>
            </a:p>
          </p:txBody>
        </p:sp>
        <p:sp>
          <p:nvSpPr>
            <p:cNvPr id="5822" name="Freeform 257"/>
            <p:cNvSpPr>
              <a:spLocks/>
            </p:cNvSpPr>
            <p:nvPr/>
          </p:nvSpPr>
          <p:spPr bwMode="auto">
            <a:xfrm>
              <a:off x="1973" y="3441"/>
              <a:ext cx="12" cy="25"/>
            </a:xfrm>
            <a:custGeom>
              <a:avLst/>
              <a:gdLst>
                <a:gd name="T0" fmla="*/ 0 w 31"/>
                <a:gd name="T1" fmla="*/ 0 h 63"/>
                <a:gd name="T2" fmla="*/ 0 w 31"/>
                <a:gd name="T3" fmla="*/ 0 h 63"/>
                <a:gd name="T4" fmla="*/ 0 w 31"/>
                <a:gd name="T5" fmla="*/ 0 h 63"/>
                <a:gd name="T6" fmla="*/ 0 w 31"/>
                <a:gd name="T7" fmla="*/ 0 h 63"/>
                <a:gd name="T8" fmla="*/ 0 w 31"/>
                <a:gd name="T9" fmla="*/ 0 h 63"/>
                <a:gd name="T10" fmla="*/ 0 w 31"/>
                <a:gd name="T11" fmla="*/ 0 h 63"/>
                <a:gd name="T12" fmla="*/ 0 w 31"/>
                <a:gd name="T13" fmla="*/ 0 h 63"/>
                <a:gd name="T14" fmla="*/ 0 w 31"/>
                <a:gd name="T15" fmla="*/ 0 h 63"/>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63"/>
                <a:gd name="T26" fmla="*/ 31 w 31"/>
                <a:gd name="T27" fmla="*/ 63 h 6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63">
                  <a:moveTo>
                    <a:pt x="31" y="63"/>
                  </a:moveTo>
                  <a:lnTo>
                    <a:pt x="0" y="62"/>
                  </a:lnTo>
                  <a:lnTo>
                    <a:pt x="0" y="0"/>
                  </a:lnTo>
                  <a:lnTo>
                    <a:pt x="27" y="0"/>
                  </a:lnTo>
                  <a:lnTo>
                    <a:pt x="28" y="15"/>
                  </a:lnTo>
                  <a:lnTo>
                    <a:pt x="30" y="32"/>
                  </a:lnTo>
                  <a:lnTo>
                    <a:pt x="30" y="47"/>
                  </a:lnTo>
                  <a:lnTo>
                    <a:pt x="31" y="63"/>
                  </a:lnTo>
                  <a:close/>
                </a:path>
              </a:pathLst>
            </a:custGeom>
            <a:solidFill>
              <a:srgbClr val="FFCC00"/>
            </a:solidFill>
            <a:ln w="9525">
              <a:noFill/>
              <a:round/>
              <a:headEnd/>
              <a:tailEnd/>
            </a:ln>
          </p:spPr>
          <p:txBody>
            <a:bodyPr/>
            <a:lstStyle/>
            <a:p>
              <a:endParaRPr lang="en-GB"/>
            </a:p>
          </p:txBody>
        </p:sp>
        <p:sp>
          <p:nvSpPr>
            <p:cNvPr id="5823" name="Freeform 258"/>
            <p:cNvSpPr>
              <a:spLocks/>
            </p:cNvSpPr>
            <p:nvPr/>
          </p:nvSpPr>
          <p:spPr bwMode="auto">
            <a:xfrm>
              <a:off x="2001" y="3397"/>
              <a:ext cx="14" cy="40"/>
            </a:xfrm>
            <a:custGeom>
              <a:avLst/>
              <a:gdLst>
                <a:gd name="T0" fmla="*/ 0 w 36"/>
                <a:gd name="T1" fmla="*/ 0 h 103"/>
                <a:gd name="T2" fmla="*/ 0 w 36"/>
                <a:gd name="T3" fmla="*/ 0 h 103"/>
                <a:gd name="T4" fmla="*/ 0 w 36"/>
                <a:gd name="T5" fmla="*/ 0 h 103"/>
                <a:gd name="T6" fmla="*/ 0 w 36"/>
                <a:gd name="T7" fmla="*/ 0 h 103"/>
                <a:gd name="T8" fmla="*/ 0 w 36"/>
                <a:gd name="T9" fmla="*/ 0 h 103"/>
                <a:gd name="T10" fmla="*/ 0 w 36"/>
                <a:gd name="T11" fmla="*/ 0 h 103"/>
                <a:gd name="T12" fmla="*/ 0 w 36"/>
                <a:gd name="T13" fmla="*/ 0 h 103"/>
                <a:gd name="T14" fmla="*/ 0 w 36"/>
                <a:gd name="T15" fmla="*/ 0 h 103"/>
                <a:gd name="T16" fmla="*/ 0 60000 65536"/>
                <a:gd name="T17" fmla="*/ 0 60000 65536"/>
                <a:gd name="T18" fmla="*/ 0 60000 65536"/>
                <a:gd name="T19" fmla="*/ 0 60000 65536"/>
                <a:gd name="T20" fmla="*/ 0 60000 65536"/>
                <a:gd name="T21" fmla="*/ 0 60000 65536"/>
                <a:gd name="T22" fmla="*/ 0 60000 65536"/>
                <a:gd name="T23" fmla="*/ 0 60000 65536"/>
                <a:gd name="T24" fmla="*/ 0 w 36"/>
                <a:gd name="T25" fmla="*/ 0 h 103"/>
                <a:gd name="T26" fmla="*/ 36 w 36"/>
                <a:gd name="T27" fmla="*/ 103 h 1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 h="103">
                  <a:moveTo>
                    <a:pt x="6" y="103"/>
                  </a:moveTo>
                  <a:lnTo>
                    <a:pt x="36" y="103"/>
                  </a:lnTo>
                  <a:lnTo>
                    <a:pt x="36" y="0"/>
                  </a:lnTo>
                  <a:lnTo>
                    <a:pt x="0" y="0"/>
                  </a:lnTo>
                  <a:lnTo>
                    <a:pt x="3" y="24"/>
                  </a:lnTo>
                  <a:lnTo>
                    <a:pt x="6" y="53"/>
                  </a:lnTo>
                  <a:lnTo>
                    <a:pt x="7" y="81"/>
                  </a:lnTo>
                  <a:lnTo>
                    <a:pt x="6" y="103"/>
                  </a:lnTo>
                  <a:close/>
                </a:path>
              </a:pathLst>
            </a:custGeom>
            <a:solidFill>
              <a:srgbClr val="FFCC00"/>
            </a:solidFill>
            <a:ln w="9525">
              <a:noFill/>
              <a:round/>
              <a:headEnd/>
              <a:tailEnd/>
            </a:ln>
          </p:spPr>
          <p:txBody>
            <a:bodyPr/>
            <a:lstStyle/>
            <a:p>
              <a:endParaRPr lang="en-GB"/>
            </a:p>
          </p:txBody>
        </p:sp>
        <p:sp>
          <p:nvSpPr>
            <p:cNvPr id="5824" name="Freeform 259"/>
            <p:cNvSpPr>
              <a:spLocks/>
            </p:cNvSpPr>
            <p:nvPr/>
          </p:nvSpPr>
          <p:spPr bwMode="auto">
            <a:xfrm>
              <a:off x="1973" y="3398"/>
              <a:ext cx="11" cy="40"/>
            </a:xfrm>
            <a:custGeom>
              <a:avLst/>
              <a:gdLst>
                <a:gd name="T0" fmla="*/ 0 w 27"/>
                <a:gd name="T1" fmla="*/ 0 h 102"/>
                <a:gd name="T2" fmla="*/ 0 w 27"/>
                <a:gd name="T3" fmla="*/ 0 h 102"/>
                <a:gd name="T4" fmla="*/ 0 w 27"/>
                <a:gd name="T5" fmla="*/ 0 h 102"/>
                <a:gd name="T6" fmla="*/ 0 w 27"/>
                <a:gd name="T7" fmla="*/ 0 h 102"/>
                <a:gd name="T8" fmla="*/ 0 w 27"/>
                <a:gd name="T9" fmla="*/ 0 h 102"/>
                <a:gd name="T10" fmla="*/ 0 w 27"/>
                <a:gd name="T11" fmla="*/ 0 h 102"/>
                <a:gd name="T12" fmla="*/ 0 w 27"/>
                <a:gd name="T13" fmla="*/ 0 h 102"/>
                <a:gd name="T14" fmla="*/ 0 w 27"/>
                <a:gd name="T15" fmla="*/ 0 h 102"/>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102"/>
                <a:gd name="T26" fmla="*/ 27 w 27"/>
                <a:gd name="T27" fmla="*/ 102 h 10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102">
                  <a:moveTo>
                    <a:pt x="27" y="101"/>
                  </a:moveTo>
                  <a:lnTo>
                    <a:pt x="0" y="102"/>
                  </a:lnTo>
                  <a:lnTo>
                    <a:pt x="0" y="0"/>
                  </a:lnTo>
                  <a:lnTo>
                    <a:pt x="24" y="0"/>
                  </a:lnTo>
                  <a:lnTo>
                    <a:pt x="24" y="25"/>
                  </a:lnTo>
                  <a:lnTo>
                    <a:pt x="25" y="55"/>
                  </a:lnTo>
                  <a:lnTo>
                    <a:pt x="25" y="82"/>
                  </a:lnTo>
                  <a:lnTo>
                    <a:pt x="27" y="101"/>
                  </a:lnTo>
                  <a:close/>
                </a:path>
              </a:pathLst>
            </a:custGeom>
            <a:solidFill>
              <a:srgbClr val="FFCC00"/>
            </a:solidFill>
            <a:ln w="9525">
              <a:noFill/>
              <a:round/>
              <a:headEnd/>
              <a:tailEnd/>
            </a:ln>
          </p:spPr>
          <p:txBody>
            <a:bodyPr/>
            <a:lstStyle/>
            <a:p>
              <a:endParaRPr lang="en-GB"/>
            </a:p>
          </p:txBody>
        </p:sp>
        <p:sp>
          <p:nvSpPr>
            <p:cNvPr id="5825" name="Freeform 260"/>
            <p:cNvSpPr>
              <a:spLocks/>
            </p:cNvSpPr>
            <p:nvPr/>
          </p:nvSpPr>
          <p:spPr bwMode="auto">
            <a:xfrm>
              <a:off x="1903" y="3441"/>
              <a:ext cx="13" cy="24"/>
            </a:xfrm>
            <a:custGeom>
              <a:avLst/>
              <a:gdLst>
                <a:gd name="T0" fmla="*/ 0 w 33"/>
                <a:gd name="T1" fmla="*/ 0 h 61"/>
                <a:gd name="T2" fmla="*/ 0 w 33"/>
                <a:gd name="T3" fmla="*/ 0 h 61"/>
                <a:gd name="T4" fmla="*/ 0 w 33"/>
                <a:gd name="T5" fmla="*/ 0 h 61"/>
                <a:gd name="T6" fmla="*/ 0 w 33"/>
                <a:gd name="T7" fmla="*/ 0 h 61"/>
                <a:gd name="T8" fmla="*/ 0 w 33"/>
                <a:gd name="T9" fmla="*/ 0 h 61"/>
                <a:gd name="T10" fmla="*/ 0 w 33"/>
                <a:gd name="T11" fmla="*/ 0 h 61"/>
                <a:gd name="T12" fmla="*/ 0 w 33"/>
                <a:gd name="T13" fmla="*/ 0 h 61"/>
                <a:gd name="T14" fmla="*/ 0 w 33"/>
                <a:gd name="T15" fmla="*/ 0 h 61"/>
                <a:gd name="T16" fmla="*/ 0 60000 65536"/>
                <a:gd name="T17" fmla="*/ 0 60000 65536"/>
                <a:gd name="T18" fmla="*/ 0 60000 65536"/>
                <a:gd name="T19" fmla="*/ 0 60000 65536"/>
                <a:gd name="T20" fmla="*/ 0 60000 65536"/>
                <a:gd name="T21" fmla="*/ 0 60000 65536"/>
                <a:gd name="T22" fmla="*/ 0 60000 65536"/>
                <a:gd name="T23" fmla="*/ 0 60000 65536"/>
                <a:gd name="T24" fmla="*/ 0 w 33"/>
                <a:gd name="T25" fmla="*/ 0 h 61"/>
                <a:gd name="T26" fmla="*/ 33 w 33"/>
                <a:gd name="T27" fmla="*/ 61 h 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 h="61">
                  <a:moveTo>
                    <a:pt x="0" y="0"/>
                  </a:moveTo>
                  <a:lnTo>
                    <a:pt x="33" y="0"/>
                  </a:lnTo>
                  <a:lnTo>
                    <a:pt x="33" y="61"/>
                  </a:lnTo>
                  <a:lnTo>
                    <a:pt x="5" y="61"/>
                  </a:lnTo>
                  <a:lnTo>
                    <a:pt x="5" y="48"/>
                  </a:lnTo>
                  <a:lnTo>
                    <a:pt x="3" y="30"/>
                  </a:lnTo>
                  <a:lnTo>
                    <a:pt x="2" y="13"/>
                  </a:lnTo>
                  <a:lnTo>
                    <a:pt x="0" y="0"/>
                  </a:lnTo>
                  <a:close/>
                </a:path>
              </a:pathLst>
            </a:custGeom>
            <a:solidFill>
              <a:srgbClr val="FFCC00"/>
            </a:solidFill>
            <a:ln w="9525">
              <a:noFill/>
              <a:round/>
              <a:headEnd/>
              <a:tailEnd/>
            </a:ln>
          </p:spPr>
          <p:txBody>
            <a:bodyPr/>
            <a:lstStyle/>
            <a:p>
              <a:endParaRPr lang="en-GB"/>
            </a:p>
          </p:txBody>
        </p:sp>
        <p:sp>
          <p:nvSpPr>
            <p:cNvPr id="5826" name="Freeform 261"/>
            <p:cNvSpPr>
              <a:spLocks/>
            </p:cNvSpPr>
            <p:nvPr/>
          </p:nvSpPr>
          <p:spPr bwMode="auto">
            <a:xfrm>
              <a:off x="1875" y="3441"/>
              <a:ext cx="10" cy="24"/>
            </a:xfrm>
            <a:custGeom>
              <a:avLst/>
              <a:gdLst>
                <a:gd name="T0" fmla="*/ 0 w 26"/>
                <a:gd name="T1" fmla="*/ 0 h 63"/>
                <a:gd name="T2" fmla="*/ 0 w 26"/>
                <a:gd name="T3" fmla="*/ 0 h 63"/>
                <a:gd name="T4" fmla="*/ 0 w 26"/>
                <a:gd name="T5" fmla="*/ 0 h 63"/>
                <a:gd name="T6" fmla="*/ 0 w 26"/>
                <a:gd name="T7" fmla="*/ 0 h 63"/>
                <a:gd name="T8" fmla="*/ 0 w 26"/>
                <a:gd name="T9" fmla="*/ 0 h 63"/>
                <a:gd name="T10" fmla="*/ 0 w 26"/>
                <a:gd name="T11" fmla="*/ 0 h 63"/>
                <a:gd name="T12" fmla="*/ 0 w 26"/>
                <a:gd name="T13" fmla="*/ 0 h 63"/>
                <a:gd name="T14" fmla="*/ 0 w 26"/>
                <a:gd name="T15" fmla="*/ 0 h 63"/>
                <a:gd name="T16" fmla="*/ 0 60000 65536"/>
                <a:gd name="T17" fmla="*/ 0 60000 65536"/>
                <a:gd name="T18" fmla="*/ 0 60000 65536"/>
                <a:gd name="T19" fmla="*/ 0 60000 65536"/>
                <a:gd name="T20" fmla="*/ 0 60000 65536"/>
                <a:gd name="T21" fmla="*/ 0 60000 65536"/>
                <a:gd name="T22" fmla="*/ 0 60000 65536"/>
                <a:gd name="T23" fmla="*/ 0 60000 65536"/>
                <a:gd name="T24" fmla="*/ 0 w 26"/>
                <a:gd name="T25" fmla="*/ 0 h 63"/>
                <a:gd name="T26" fmla="*/ 26 w 26"/>
                <a:gd name="T27" fmla="*/ 63 h 6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 h="63">
                  <a:moveTo>
                    <a:pt x="24" y="0"/>
                  </a:moveTo>
                  <a:lnTo>
                    <a:pt x="0" y="0"/>
                  </a:lnTo>
                  <a:lnTo>
                    <a:pt x="0" y="63"/>
                  </a:lnTo>
                  <a:lnTo>
                    <a:pt x="26" y="63"/>
                  </a:lnTo>
                  <a:lnTo>
                    <a:pt x="24" y="46"/>
                  </a:lnTo>
                  <a:lnTo>
                    <a:pt x="24" y="27"/>
                  </a:lnTo>
                  <a:lnTo>
                    <a:pt x="24" y="10"/>
                  </a:lnTo>
                  <a:lnTo>
                    <a:pt x="24" y="0"/>
                  </a:lnTo>
                  <a:close/>
                </a:path>
              </a:pathLst>
            </a:custGeom>
            <a:solidFill>
              <a:srgbClr val="FFCC00"/>
            </a:solidFill>
            <a:ln w="9525">
              <a:noFill/>
              <a:round/>
              <a:headEnd/>
              <a:tailEnd/>
            </a:ln>
          </p:spPr>
          <p:txBody>
            <a:bodyPr/>
            <a:lstStyle/>
            <a:p>
              <a:endParaRPr lang="en-GB"/>
            </a:p>
          </p:txBody>
        </p:sp>
        <p:sp>
          <p:nvSpPr>
            <p:cNvPr id="5827" name="Freeform 262"/>
            <p:cNvSpPr>
              <a:spLocks/>
            </p:cNvSpPr>
            <p:nvPr/>
          </p:nvSpPr>
          <p:spPr bwMode="auto">
            <a:xfrm>
              <a:off x="1905" y="3397"/>
              <a:ext cx="12" cy="40"/>
            </a:xfrm>
            <a:custGeom>
              <a:avLst/>
              <a:gdLst>
                <a:gd name="T0" fmla="*/ 0 w 33"/>
                <a:gd name="T1" fmla="*/ 0 h 102"/>
                <a:gd name="T2" fmla="*/ 0 w 33"/>
                <a:gd name="T3" fmla="*/ 0 h 102"/>
                <a:gd name="T4" fmla="*/ 0 w 33"/>
                <a:gd name="T5" fmla="*/ 0 h 102"/>
                <a:gd name="T6" fmla="*/ 0 w 33"/>
                <a:gd name="T7" fmla="*/ 0 h 102"/>
                <a:gd name="T8" fmla="*/ 0 w 33"/>
                <a:gd name="T9" fmla="*/ 0 h 102"/>
                <a:gd name="T10" fmla="*/ 0 w 33"/>
                <a:gd name="T11" fmla="*/ 0 h 102"/>
                <a:gd name="T12" fmla="*/ 0 w 33"/>
                <a:gd name="T13" fmla="*/ 0 h 102"/>
                <a:gd name="T14" fmla="*/ 0 w 33"/>
                <a:gd name="T15" fmla="*/ 0 h 102"/>
                <a:gd name="T16" fmla="*/ 0 60000 65536"/>
                <a:gd name="T17" fmla="*/ 0 60000 65536"/>
                <a:gd name="T18" fmla="*/ 0 60000 65536"/>
                <a:gd name="T19" fmla="*/ 0 60000 65536"/>
                <a:gd name="T20" fmla="*/ 0 60000 65536"/>
                <a:gd name="T21" fmla="*/ 0 60000 65536"/>
                <a:gd name="T22" fmla="*/ 0 60000 65536"/>
                <a:gd name="T23" fmla="*/ 0 60000 65536"/>
                <a:gd name="T24" fmla="*/ 0 w 33"/>
                <a:gd name="T25" fmla="*/ 0 h 102"/>
                <a:gd name="T26" fmla="*/ 33 w 33"/>
                <a:gd name="T27" fmla="*/ 102 h 10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 h="102">
                  <a:moveTo>
                    <a:pt x="5" y="0"/>
                  </a:moveTo>
                  <a:lnTo>
                    <a:pt x="33" y="0"/>
                  </a:lnTo>
                  <a:lnTo>
                    <a:pt x="33" y="102"/>
                  </a:lnTo>
                  <a:lnTo>
                    <a:pt x="0" y="102"/>
                  </a:lnTo>
                  <a:lnTo>
                    <a:pt x="2" y="78"/>
                  </a:lnTo>
                  <a:lnTo>
                    <a:pt x="5" y="48"/>
                  </a:lnTo>
                  <a:lnTo>
                    <a:pt x="6" y="19"/>
                  </a:lnTo>
                  <a:lnTo>
                    <a:pt x="5" y="0"/>
                  </a:lnTo>
                  <a:close/>
                </a:path>
              </a:pathLst>
            </a:custGeom>
            <a:solidFill>
              <a:srgbClr val="FFCC00"/>
            </a:solidFill>
            <a:ln w="9525">
              <a:noFill/>
              <a:round/>
              <a:headEnd/>
              <a:tailEnd/>
            </a:ln>
          </p:spPr>
          <p:txBody>
            <a:bodyPr/>
            <a:lstStyle/>
            <a:p>
              <a:endParaRPr lang="en-GB"/>
            </a:p>
          </p:txBody>
        </p:sp>
        <p:sp>
          <p:nvSpPr>
            <p:cNvPr id="5828" name="Freeform 263"/>
            <p:cNvSpPr>
              <a:spLocks/>
            </p:cNvSpPr>
            <p:nvPr/>
          </p:nvSpPr>
          <p:spPr bwMode="auto">
            <a:xfrm>
              <a:off x="1875" y="3398"/>
              <a:ext cx="9" cy="40"/>
            </a:xfrm>
            <a:custGeom>
              <a:avLst/>
              <a:gdLst>
                <a:gd name="T0" fmla="*/ 0 w 24"/>
                <a:gd name="T1" fmla="*/ 0 h 102"/>
                <a:gd name="T2" fmla="*/ 0 w 24"/>
                <a:gd name="T3" fmla="*/ 0 h 102"/>
                <a:gd name="T4" fmla="*/ 0 w 24"/>
                <a:gd name="T5" fmla="*/ 0 h 102"/>
                <a:gd name="T6" fmla="*/ 0 w 24"/>
                <a:gd name="T7" fmla="*/ 0 h 102"/>
                <a:gd name="T8" fmla="*/ 0 w 24"/>
                <a:gd name="T9" fmla="*/ 0 h 102"/>
                <a:gd name="T10" fmla="*/ 0 w 24"/>
                <a:gd name="T11" fmla="*/ 0 h 102"/>
                <a:gd name="T12" fmla="*/ 0 w 24"/>
                <a:gd name="T13" fmla="*/ 0 h 102"/>
                <a:gd name="T14" fmla="*/ 0 w 24"/>
                <a:gd name="T15" fmla="*/ 0 h 102"/>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102"/>
                <a:gd name="T26" fmla="*/ 24 w 24"/>
                <a:gd name="T27" fmla="*/ 102 h 10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102">
                  <a:moveTo>
                    <a:pt x="24" y="102"/>
                  </a:moveTo>
                  <a:lnTo>
                    <a:pt x="0" y="102"/>
                  </a:lnTo>
                  <a:lnTo>
                    <a:pt x="0" y="0"/>
                  </a:lnTo>
                  <a:lnTo>
                    <a:pt x="20" y="0"/>
                  </a:lnTo>
                  <a:lnTo>
                    <a:pt x="20" y="22"/>
                  </a:lnTo>
                  <a:lnTo>
                    <a:pt x="23" y="52"/>
                  </a:lnTo>
                  <a:lnTo>
                    <a:pt x="24" y="82"/>
                  </a:lnTo>
                  <a:lnTo>
                    <a:pt x="24" y="102"/>
                  </a:lnTo>
                  <a:close/>
                </a:path>
              </a:pathLst>
            </a:custGeom>
            <a:solidFill>
              <a:srgbClr val="FFCC00"/>
            </a:solidFill>
            <a:ln w="9525">
              <a:noFill/>
              <a:round/>
              <a:headEnd/>
              <a:tailEnd/>
            </a:ln>
          </p:spPr>
          <p:txBody>
            <a:bodyPr/>
            <a:lstStyle/>
            <a:p>
              <a:endParaRPr lang="en-GB"/>
            </a:p>
          </p:txBody>
        </p:sp>
        <p:sp>
          <p:nvSpPr>
            <p:cNvPr id="5829" name="Freeform 264"/>
            <p:cNvSpPr>
              <a:spLocks/>
            </p:cNvSpPr>
            <p:nvPr/>
          </p:nvSpPr>
          <p:spPr bwMode="auto">
            <a:xfrm>
              <a:off x="1975" y="3546"/>
              <a:ext cx="76" cy="43"/>
            </a:xfrm>
            <a:custGeom>
              <a:avLst/>
              <a:gdLst>
                <a:gd name="T0" fmla="*/ 0 w 197"/>
                <a:gd name="T1" fmla="*/ 0 h 111"/>
                <a:gd name="T2" fmla="*/ 0 w 197"/>
                <a:gd name="T3" fmla="*/ 0 h 111"/>
                <a:gd name="T4" fmla="*/ 0 w 197"/>
                <a:gd name="T5" fmla="*/ 0 h 111"/>
                <a:gd name="T6" fmla="*/ 0 w 197"/>
                <a:gd name="T7" fmla="*/ 0 h 111"/>
                <a:gd name="T8" fmla="*/ 0 w 197"/>
                <a:gd name="T9" fmla="*/ 0 h 111"/>
                <a:gd name="T10" fmla="*/ 0 w 197"/>
                <a:gd name="T11" fmla="*/ 0 h 111"/>
                <a:gd name="T12" fmla="*/ 0 w 197"/>
                <a:gd name="T13" fmla="*/ 0 h 111"/>
                <a:gd name="T14" fmla="*/ 0 w 197"/>
                <a:gd name="T15" fmla="*/ 0 h 111"/>
                <a:gd name="T16" fmla="*/ 0 w 197"/>
                <a:gd name="T17" fmla="*/ 0 h 111"/>
                <a:gd name="T18" fmla="*/ 0 w 197"/>
                <a:gd name="T19" fmla="*/ 0 h 111"/>
                <a:gd name="T20" fmla="*/ 0 w 197"/>
                <a:gd name="T21" fmla="*/ 0 h 111"/>
                <a:gd name="T22" fmla="*/ 0 w 197"/>
                <a:gd name="T23" fmla="*/ 0 h 111"/>
                <a:gd name="T24" fmla="*/ 0 w 197"/>
                <a:gd name="T25" fmla="*/ 0 h 111"/>
                <a:gd name="T26" fmla="*/ 0 w 197"/>
                <a:gd name="T27" fmla="*/ 0 h 111"/>
                <a:gd name="T28" fmla="*/ 0 w 197"/>
                <a:gd name="T29" fmla="*/ 0 h 111"/>
                <a:gd name="T30" fmla="*/ 0 w 197"/>
                <a:gd name="T31" fmla="*/ 0 h 111"/>
                <a:gd name="T32" fmla="*/ 0 w 197"/>
                <a:gd name="T33" fmla="*/ 0 h 111"/>
                <a:gd name="T34" fmla="*/ 0 w 197"/>
                <a:gd name="T35" fmla="*/ 0 h 111"/>
                <a:gd name="T36" fmla="*/ 0 w 197"/>
                <a:gd name="T37" fmla="*/ 0 h 111"/>
                <a:gd name="T38" fmla="*/ 0 w 197"/>
                <a:gd name="T39" fmla="*/ 0 h 111"/>
                <a:gd name="T40" fmla="*/ 0 w 197"/>
                <a:gd name="T41" fmla="*/ 0 h 111"/>
                <a:gd name="T42" fmla="*/ 0 w 197"/>
                <a:gd name="T43" fmla="*/ 0 h 111"/>
                <a:gd name="T44" fmla="*/ 0 w 197"/>
                <a:gd name="T45" fmla="*/ 0 h 111"/>
                <a:gd name="T46" fmla="*/ 0 w 197"/>
                <a:gd name="T47" fmla="*/ 0 h 111"/>
                <a:gd name="T48" fmla="*/ 0 w 197"/>
                <a:gd name="T49" fmla="*/ 0 h 111"/>
                <a:gd name="T50" fmla="*/ 0 w 197"/>
                <a:gd name="T51" fmla="*/ 0 h 111"/>
                <a:gd name="T52" fmla="*/ 0 w 197"/>
                <a:gd name="T53" fmla="*/ 0 h 111"/>
                <a:gd name="T54" fmla="*/ 0 w 197"/>
                <a:gd name="T55" fmla="*/ 0 h 111"/>
                <a:gd name="T56" fmla="*/ 0 w 197"/>
                <a:gd name="T57" fmla="*/ 0 h 111"/>
                <a:gd name="T58" fmla="*/ 0 w 197"/>
                <a:gd name="T59" fmla="*/ 0 h 111"/>
                <a:gd name="T60" fmla="*/ 0 w 197"/>
                <a:gd name="T61" fmla="*/ 0 h 111"/>
                <a:gd name="T62" fmla="*/ 0 w 197"/>
                <a:gd name="T63" fmla="*/ 0 h 111"/>
                <a:gd name="T64" fmla="*/ 0 w 197"/>
                <a:gd name="T65" fmla="*/ 0 h 111"/>
                <a:gd name="T66" fmla="*/ 0 w 197"/>
                <a:gd name="T67" fmla="*/ 0 h 111"/>
                <a:gd name="T68" fmla="*/ 0 w 197"/>
                <a:gd name="T69" fmla="*/ 0 h 111"/>
                <a:gd name="T70" fmla="*/ 0 w 197"/>
                <a:gd name="T71" fmla="*/ 0 h 111"/>
                <a:gd name="T72" fmla="*/ 0 w 197"/>
                <a:gd name="T73" fmla="*/ 0 h 111"/>
                <a:gd name="T74" fmla="*/ 0 w 197"/>
                <a:gd name="T75" fmla="*/ 0 h 111"/>
                <a:gd name="T76" fmla="*/ 0 w 197"/>
                <a:gd name="T77" fmla="*/ 0 h 111"/>
                <a:gd name="T78" fmla="*/ 0 w 197"/>
                <a:gd name="T79" fmla="*/ 0 h 111"/>
                <a:gd name="T80" fmla="*/ 0 w 197"/>
                <a:gd name="T81" fmla="*/ 0 h 111"/>
                <a:gd name="T82" fmla="*/ 0 w 197"/>
                <a:gd name="T83" fmla="*/ 0 h 111"/>
                <a:gd name="T84" fmla="*/ 0 w 197"/>
                <a:gd name="T85" fmla="*/ 0 h 111"/>
                <a:gd name="T86" fmla="*/ 0 w 197"/>
                <a:gd name="T87" fmla="*/ 0 h 111"/>
                <a:gd name="T88" fmla="*/ 0 w 197"/>
                <a:gd name="T89" fmla="*/ 0 h 11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7"/>
                <a:gd name="T136" fmla="*/ 0 h 111"/>
                <a:gd name="T137" fmla="*/ 197 w 197"/>
                <a:gd name="T138" fmla="*/ 111 h 11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7" h="111">
                  <a:moveTo>
                    <a:pt x="197" y="6"/>
                  </a:moveTo>
                  <a:lnTo>
                    <a:pt x="197" y="111"/>
                  </a:lnTo>
                  <a:lnTo>
                    <a:pt x="0" y="111"/>
                  </a:lnTo>
                  <a:lnTo>
                    <a:pt x="0" y="3"/>
                  </a:lnTo>
                  <a:lnTo>
                    <a:pt x="5" y="1"/>
                  </a:lnTo>
                  <a:lnTo>
                    <a:pt x="9" y="0"/>
                  </a:lnTo>
                  <a:lnTo>
                    <a:pt x="12" y="0"/>
                  </a:lnTo>
                  <a:lnTo>
                    <a:pt x="15" y="1"/>
                  </a:lnTo>
                  <a:lnTo>
                    <a:pt x="15" y="3"/>
                  </a:lnTo>
                  <a:lnTo>
                    <a:pt x="15" y="4"/>
                  </a:lnTo>
                  <a:lnTo>
                    <a:pt x="17" y="4"/>
                  </a:lnTo>
                  <a:lnTo>
                    <a:pt x="18" y="6"/>
                  </a:lnTo>
                  <a:lnTo>
                    <a:pt x="21" y="7"/>
                  </a:lnTo>
                  <a:lnTo>
                    <a:pt x="24" y="7"/>
                  </a:lnTo>
                  <a:lnTo>
                    <a:pt x="26" y="7"/>
                  </a:lnTo>
                  <a:lnTo>
                    <a:pt x="27" y="7"/>
                  </a:lnTo>
                  <a:lnTo>
                    <a:pt x="29" y="7"/>
                  </a:lnTo>
                  <a:lnTo>
                    <a:pt x="29" y="6"/>
                  </a:lnTo>
                  <a:lnTo>
                    <a:pt x="30" y="4"/>
                  </a:lnTo>
                  <a:lnTo>
                    <a:pt x="30" y="3"/>
                  </a:lnTo>
                  <a:lnTo>
                    <a:pt x="32" y="1"/>
                  </a:lnTo>
                  <a:lnTo>
                    <a:pt x="33" y="1"/>
                  </a:lnTo>
                  <a:lnTo>
                    <a:pt x="35" y="1"/>
                  </a:lnTo>
                  <a:lnTo>
                    <a:pt x="36" y="1"/>
                  </a:lnTo>
                  <a:lnTo>
                    <a:pt x="38" y="1"/>
                  </a:lnTo>
                  <a:lnTo>
                    <a:pt x="39" y="1"/>
                  </a:lnTo>
                  <a:lnTo>
                    <a:pt x="39" y="3"/>
                  </a:lnTo>
                  <a:lnTo>
                    <a:pt x="39" y="4"/>
                  </a:lnTo>
                  <a:lnTo>
                    <a:pt x="39" y="6"/>
                  </a:lnTo>
                  <a:lnTo>
                    <a:pt x="41" y="6"/>
                  </a:lnTo>
                  <a:lnTo>
                    <a:pt x="42" y="7"/>
                  </a:lnTo>
                  <a:lnTo>
                    <a:pt x="45" y="7"/>
                  </a:lnTo>
                  <a:lnTo>
                    <a:pt x="47" y="7"/>
                  </a:lnTo>
                  <a:lnTo>
                    <a:pt x="50" y="7"/>
                  </a:lnTo>
                  <a:lnTo>
                    <a:pt x="50" y="6"/>
                  </a:lnTo>
                  <a:lnTo>
                    <a:pt x="48" y="4"/>
                  </a:lnTo>
                  <a:lnTo>
                    <a:pt x="48" y="3"/>
                  </a:lnTo>
                  <a:lnTo>
                    <a:pt x="50" y="1"/>
                  </a:lnTo>
                  <a:lnTo>
                    <a:pt x="50" y="0"/>
                  </a:lnTo>
                  <a:lnTo>
                    <a:pt x="51" y="0"/>
                  </a:lnTo>
                  <a:lnTo>
                    <a:pt x="54" y="3"/>
                  </a:lnTo>
                  <a:lnTo>
                    <a:pt x="54" y="4"/>
                  </a:lnTo>
                  <a:lnTo>
                    <a:pt x="54" y="6"/>
                  </a:lnTo>
                  <a:lnTo>
                    <a:pt x="56" y="6"/>
                  </a:lnTo>
                  <a:lnTo>
                    <a:pt x="57" y="6"/>
                  </a:lnTo>
                  <a:lnTo>
                    <a:pt x="59" y="6"/>
                  </a:lnTo>
                  <a:lnTo>
                    <a:pt x="60" y="6"/>
                  </a:lnTo>
                  <a:lnTo>
                    <a:pt x="62" y="4"/>
                  </a:lnTo>
                  <a:lnTo>
                    <a:pt x="62" y="3"/>
                  </a:lnTo>
                  <a:lnTo>
                    <a:pt x="63" y="1"/>
                  </a:lnTo>
                  <a:lnTo>
                    <a:pt x="65" y="1"/>
                  </a:lnTo>
                  <a:lnTo>
                    <a:pt x="66" y="0"/>
                  </a:lnTo>
                  <a:lnTo>
                    <a:pt x="68" y="0"/>
                  </a:lnTo>
                  <a:lnTo>
                    <a:pt x="68" y="1"/>
                  </a:lnTo>
                  <a:lnTo>
                    <a:pt x="68" y="3"/>
                  </a:lnTo>
                  <a:lnTo>
                    <a:pt x="68" y="4"/>
                  </a:lnTo>
                  <a:lnTo>
                    <a:pt x="69" y="6"/>
                  </a:lnTo>
                  <a:lnTo>
                    <a:pt x="69" y="7"/>
                  </a:lnTo>
                  <a:lnTo>
                    <a:pt x="71" y="7"/>
                  </a:lnTo>
                  <a:lnTo>
                    <a:pt x="72" y="7"/>
                  </a:lnTo>
                  <a:lnTo>
                    <a:pt x="74" y="7"/>
                  </a:lnTo>
                  <a:lnTo>
                    <a:pt x="75" y="6"/>
                  </a:lnTo>
                  <a:lnTo>
                    <a:pt x="77" y="4"/>
                  </a:lnTo>
                  <a:lnTo>
                    <a:pt x="78" y="4"/>
                  </a:lnTo>
                  <a:lnTo>
                    <a:pt x="78" y="3"/>
                  </a:lnTo>
                  <a:lnTo>
                    <a:pt x="78" y="1"/>
                  </a:lnTo>
                  <a:lnTo>
                    <a:pt x="80" y="0"/>
                  </a:lnTo>
                  <a:lnTo>
                    <a:pt x="81" y="0"/>
                  </a:lnTo>
                  <a:lnTo>
                    <a:pt x="83" y="0"/>
                  </a:lnTo>
                  <a:lnTo>
                    <a:pt x="84" y="1"/>
                  </a:lnTo>
                  <a:lnTo>
                    <a:pt x="84" y="3"/>
                  </a:lnTo>
                  <a:lnTo>
                    <a:pt x="84" y="4"/>
                  </a:lnTo>
                  <a:lnTo>
                    <a:pt x="84" y="6"/>
                  </a:lnTo>
                  <a:lnTo>
                    <a:pt x="84" y="7"/>
                  </a:lnTo>
                  <a:lnTo>
                    <a:pt x="86" y="7"/>
                  </a:lnTo>
                  <a:lnTo>
                    <a:pt x="89" y="7"/>
                  </a:lnTo>
                  <a:lnTo>
                    <a:pt x="92" y="7"/>
                  </a:lnTo>
                  <a:lnTo>
                    <a:pt x="95" y="7"/>
                  </a:lnTo>
                  <a:lnTo>
                    <a:pt x="96" y="6"/>
                  </a:lnTo>
                  <a:lnTo>
                    <a:pt x="96" y="4"/>
                  </a:lnTo>
                  <a:lnTo>
                    <a:pt x="96" y="1"/>
                  </a:lnTo>
                  <a:lnTo>
                    <a:pt x="98" y="0"/>
                  </a:lnTo>
                  <a:lnTo>
                    <a:pt x="101" y="0"/>
                  </a:lnTo>
                  <a:lnTo>
                    <a:pt x="104" y="0"/>
                  </a:lnTo>
                  <a:lnTo>
                    <a:pt x="105" y="0"/>
                  </a:lnTo>
                  <a:lnTo>
                    <a:pt x="107" y="0"/>
                  </a:lnTo>
                  <a:lnTo>
                    <a:pt x="107" y="1"/>
                  </a:lnTo>
                  <a:lnTo>
                    <a:pt x="107" y="4"/>
                  </a:lnTo>
                  <a:lnTo>
                    <a:pt x="107" y="6"/>
                  </a:lnTo>
                  <a:lnTo>
                    <a:pt x="108" y="7"/>
                  </a:lnTo>
                  <a:lnTo>
                    <a:pt x="110" y="7"/>
                  </a:lnTo>
                  <a:lnTo>
                    <a:pt x="111" y="7"/>
                  </a:lnTo>
                  <a:lnTo>
                    <a:pt x="113" y="7"/>
                  </a:lnTo>
                  <a:lnTo>
                    <a:pt x="114" y="9"/>
                  </a:lnTo>
                  <a:lnTo>
                    <a:pt x="116" y="9"/>
                  </a:lnTo>
                  <a:lnTo>
                    <a:pt x="117" y="7"/>
                  </a:lnTo>
                  <a:lnTo>
                    <a:pt x="119" y="6"/>
                  </a:lnTo>
                  <a:lnTo>
                    <a:pt x="119" y="3"/>
                  </a:lnTo>
                  <a:lnTo>
                    <a:pt x="120" y="1"/>
                  </a:lnTo>
                  <a:lnTo>
                    <a:pt x="123" y="1"/>
                  </a:lnTo>
                  <a:lnTo>
                    <a:pt x="125" y="1"/>
                  </a:lnTo>
                  <a:lnTo>
                    <a:pt x="126" y="3"/>
                  </a:lnTo>
                  <a:lnTo>
                    <a:pt x="128" y="3"/>
                  </a:lnTo>
                  <a:lnTo>
                    <a:pt x="129" y="4"/>
                  </a:lnTo>
                  <a:lnTo>
                    <a:pt x="131" y="6"/>
                  </a:lnTo>
                  <a:lnTo>
                    <a:pt x="135" y="7"/>
                  </a:lnTo>
                  <a:lnTo>
                    <a:pt x="141" y="9"/>
                  </a:lnTo>
                  <a:lnTo>
                    <a:pt x="146" y="9"/>
                  </a:lnTo>
                  <a:lnTo>
                    <a:pt x="150" y="9"/>
                  </a:lnTo>
                  <a:lnTo>
                    <a:pt x="156" y="9"/>
                  </a:lnTo>
                  <a:lnTo>
                    <a:pt x="165" y="7"/>
                  </a:lnTo>
                  <a:lnTo>
                    <a:pt x="175" y="7"/>
                  </a:lnTo>
                  <a:lnTo>
                    <a:pt x="182" y="7"/>
                  </a:lnTo>
                  <a:lnTo>
                    <a:pt x="190" y="6"/>
                  </a:lnTo>
                  <a:lnTo>
                    <a:pt x="196" y="6"/>
                  </a:lnTo>
                  <a:lnTo>
                    <a:pt x="197" y="6"/>
                  </a:lnTo>
                  <a:close/>
                </a:path>
              </a:pathLst>
            </a:custGeom>
            <a:solidFill>
              <a:srgbClr val="FFCC00"/>
            </a:solidFill>
            <a:ln w="9525">
              <a:noFill/>
              <a:round/>
              <a:headEnd/>
              <a:tailEnd/>
            </a:ln>
          </p:spPr>
          <p:txBody>
            <a:bodyPr/>
            <a:lstStyle/>
            <a:p>
              <a:endParaRPr lang="en-GB"/>
            </a:p>
          </p:txBody>
        </p:sp>
        <p:sp>
          <p:nvSpPr>
            <p:cNvPr id="5830" name="Freeform 265"/>
            <p:cNvSpPr>
              <a:spLocks/>
            </p:cNvSpPr>
            <p:nvPr/>
          </p:nvSpPr>
          <p:spPr bwMode="auto">
            <a:xfrm>
              <a:off x="1975" y="3506"/>
              <a:ext cx="76" cy="22"/>
            </a:xfrm>
            <a:custGeom>
              <a:avLst/>
              <a:gdLst>
                <a:gd name="T0" fmla="*/ 0 w 197"/>
                <a:gd name="T1" fmla="*/ 0 h 56"/>
                <a:gd name="T2" fmla="*/ 0 w 197"/>
                <a:gd name="T3" fmla="*/ 0 h 56"/>
                <a:gd name="T4" fmla="*/ 0 w 197"/>
                <a:gd name="T5" fmla="*/ 0 h 56"/>
                <a:gd name="T6" fmla="*/ 0 w 197"/>
                <a:gd name="T7" fmla="*/ 0 h 56"/>
                <a:gd name="T8" fmla="*/ 0 w 197"/>
                <a:gd name="T9" fmla="*/ 0 h 56"/>
                <a:gd name="T10" fmla="*/ 0 w 197"/>
                <a:gd name="T11" fmla="*/ 0 h 56"/>
                <a:gd name="T12" fmla="*/ 0 w 197"/>
                <a:gd name="T13" fmla="*/ 0 h 56"/>
                <a:gd name="T14" fmla="*/ 0 w 197"/>
                <a:gd name="T15" fmla="*/ 0 h 56"/>
                <a:gd name="T16" fmla="*/ 0 w 197"/>
                <a:gd name="T17" fmla="*/ 0 h 56"/>
                <a:gd name="T18" fmla="*/ 0 w 197"/>
                <a:gd name="T19" fmla="*/ 0 h 56"/>
                <a:gd name="T20" fmla="*/ 0 w 197"/>
                <a:gd name="T21" fmla="*/ 0 h 56"/>
                <a:gd name="T22" fmla="*/ 0 w 197"/>
                <a:gd name="T23" fmla="*/ 0 h 56"/>
                <a:gd name="T24" fmla="*/ 0 w 197"/>
                <a:gd name="T25" fmla="*/ 0 h 56"/>
                <a:gd name="T26" fmla="*/ 0 w 197"/>
                <a:gd name="T27" fmla="*/ 0 h 56"/>
                <a:gd name="T28" fmla="*/ 0 w 197"/>
                <a:gd name="T29" fmla="*/ 0 h 56"/>
                <a:gd name="T30" fmla="*/ 0 w 197"/>
                <a:gd name="T31" fmla="*/ 0 h 56"/>
                <a:gd name="T32" fmla="*/ 0 w 197"/>
                <a:gd name="T33" fmla="*/ 0 h 56"/>
                <a:gd name="T34" fmla="*/ 0 w 197"/>
                <a:gd name="T35" fmla="*/ 0 h 56"/>
                <a:gd name="T36" fmla="*/ 0 w 197"/>
                <a:gd name="T37" fmla="*/ 0 h 56"/>
                <a:gd name="T38" fmla="*/ 0 w 197"/>
                <a:gd name="T39" fmla="*/ 0 h 56"/>
                <a:gd name="T40" fmla="*/ 0 w 197"/>
                <a:gd name="T41" fmla="*/ 0 h 56"/>
                <a:gd name="T42" fmla="*/ 0 w 197"/>
                <a:gd name="T43" fmla="*/ 0 h 56"/>
                <a:gd name="T44" fmla="*/ 0 w 197"/>
                <a:gd name="T45" fmla="*/ 0 h 56"/>
                <a:gd name="T46" fmla="*/ 0 w 197"/>
                <a:gd name="T47" fmla="*/ 0 h 56"/>
                <a:gd name="T48" fmla="*/ 0 w 197"/>
                <a:gd name="T49" fmla="*/ 0 h 56"/>
                <a:gd name="T50" fmla="*/ 0 w 197"/>
                <a:gd name="T51" fmla="*/ 0 h 56"/>
                <a:gd name="T52" fmla="*/ 0 w 197"/>
                <a:gd name="T53" fmla="*/ 0 h 56"/>
                <a:gd name="T54" fmla="*/ 0 w 197"/>
                <a:gd name="T55" fmla="*/ 0 h 56"/>
                <a:gd name="T56" fmla="*/ 0 w 197"/>
                <a:gd name="T57" fmla="*/ 0 h 56"/>
                <a:gd name="T58" fmla="*/ 0 w 197"/>
                <a:gd name="T59" fmla="*/ 0 h 56"/>
                <a:gd name="T60" fmla="*/ 0 w 197"/>
                <a:gd name="T61" fmla="*/ 0 h 56"/>
                <a:gd name="T62" fmla="*/ 0 w 197"/>
                <a:gd name="T63" fmla="*/ 0 h 56"/>
                <a:gd name="T64" fmla="*/ 0 w 197"/>
                <a:gd name="T65" fmla="*/ 0 h 56"/>
                <a:gd name="T66" fmla="*/ 0 w 197"/>
                <a:gd name="T67" fmla="*/ 0 h 56"/>
                <a:gd name="T68" fmla="*/ 0 w 197"/>
                <a:gd name="T69" fmla="*/ 0 h 56"/>
                <a:gd name="T70" fmla="*/ 0 w 197"/>
                <a:gd name="T71" fmla="*/ 0 h 56"/>
                <a:gd name="T72" fmla="*/ 0 w 197"/>
                <a:gd name="T73" fmla="*/ 0 h 56"/>
                <a:gd name="T74" fmla="*/ 0 w 197"/>
                <a:gd name="T75" fmla="*/ 0 h 56"/>
                <a:gd name="T76" fmla="*/ 0 w 197"/>
                <a:gd name="T77" fmla="*/ 0 h 56"/>
                <a:gd name="T78" fmla="*/ 0 w 197"/>
                <a:gd name="T79" fmla="*/ 0 h 56"/>
                <a:gd name="T80" fmla="*/ 0 w 197"/>
                <a:gd name="T81" fmla="*/ 0 h 56"/>
                <a:gd name="T82" fmla="*/ 0 w 197"/>
                <a:gd name="T83" fmla="*/ 0 h 56"/>
                <a:gd name="T84" fmla="*/ 0 w 197"/>
                <a:gd name="T85" fmla="*/ 0 h 56"/>
                <a:gd name="T86" fmla="*/ 0 w 197"/>
                <a:gd name="T87" fmla="*/ 0 h 56"/>
                <a:gd name="T88" fmla="*/ 0 w 197"/>
                <a:gd name="T89" fmla="*/ 0 h 56"/>
                <a:gd name="T90" fmla="*/ 0 w 197"/>
                <a:gd name="T91" fmla="*/ 0 h 56"/>
                <a:gd name="T92" fmla="*/ 0 w 197"/>
                <a:gd name="T93" fmla="*/ 0 h 56"/>
                <a:gd name="T94" fmla="*/ 0 w 197"/>
                <a:gd name="T95" fmla="*/ 0 h 56"/>
                <a:gd name="T96" fmla="*/ 0 w 197"/>
                <a:gd name="T97" fmla="*/ 0 h 56"/>
                <a:gd name="T98" fmla="*/ 0 w 197"/>
                <a:gd name="T99" fmla="*/ 0 h 56"/>
                <a:gd name="T100" fmla="*/ 0 w 197"/>
                <a:gd name="T101" fmla="*/ 0 h 56"/>
                <a:gd name="T102" fmla="*/ 0 w 197"/>
                <a:gd name="T103" fmla="*/ 0 h 56"/>
                <a:gd name="T104" fmla="*/ 0 w 197"/>
                <a:gd name="T105" fmla="*/ 0 h 56"/>
                <a:gd name="T106" fmla="*/ 0 w 197"/>
                <a:gd name="T107" fmla="*/ 0 h 56"/>
                <a:gd name="T108" fmla="*/ 0 w 197"/>
                <a:gd name="T109" fmla="*/ 0 h 56"/>
                <a:gd name="T110" fmla="*/ 0 w 197"/>
                <a:gd name="T111" fmla="*/ 0 h 56"/>
                <a:gd name="T112" fmla="*/ 0 w 197"/>
                <a:gd name="T113" fmla="*/ 0 h 56"/>
                <a:gd name="T114" fmla="*/ 0 w 197"/>
                <a:gd name="T115" fmla="*/ 0 h 56"/>
                <a:gd name="T116" fmla="*/ 0 w 197"/>
                <a:gd name="T117" fmla="*/ 0 h 56"/>
                <a:gd name="T118" fmla="*/ 0 w 197"/>
                <a:gd name="T119" fmla="*/ 0 h 5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7"/>
                <a:gd name="T181" fmla="*/ 0 h 56"/>
                <a:gd name="T182" fmla="*/ 197 w 197"/>
                <a:gd name="T183" fmla="*/ 56 h 5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7" h="56">
                  <a:moveTo>
                    <a:pt x="197" y="45"/>
                  </a:moveTo>
                  <a:lnTo>
                    <a:pt x="197" y="0"/>
                  </a:lnTo>
                  <a:lnTo>
                    <a:pt x="0" y="0"/>
                  </a:lnTo>
                  <a:lnTo>
                    <a:pt x="0" y="53"/>
                  </a:lnTo>
                  <a:lnTo>
                    <a:pt x="8" y="53"/>
                  </a:lnTo>
                  <a:lnTo>
                    <a:pt x="15" y="53"/>
                  </a:lnTo>
                  <a:lnTo>
                    <a:pt x="21" y="53"/>
                  </a:lnTo>
                  <a:lnTo>
                    <a:pt x="26" y="53"/>
                  </a:lnTo>
                  <a:lnTo>
                    <a:pt x="30" y="54"/>
                  </a:lnTo>
                  <a:lnTo>
                    <a:pt x="35" y="56"/>
                  </a:lnTo>
                  <a:lnTo>
                    <a:pt x="36" y="56"/>
                  </a:lnTo>
                  <a:lnTo>
                    <a:pt x="39" y="54"/>
                  </a:lnTo>
                  <a:lnTo>
                    <a:pt x="41" y="53"/>
                  </a:lnTo>
                  <a:lnTo>
                    <a:pt x="42" y="51"/>
                  </a:lnTo>
                  <a:lnTo>
                    <a:pt x="42" y="48"/>
                  </a:lnTo>
                  <a:lnTo>
                    <a:pt x="42" y="45"/>
                  </a:lnTo>
                  <a:lnTo>
                    <a:pt x="42" y="39"/>
                  </a:lnTo>
                  <a:lnTo>
                    <a:pt x="41" y="35"/>
                  </a:lnTo>
                  <a:lnTo>
                    <a:pt x="41" y="32"/>
                  </a:lnTo>
                  <a:lnTo>
                    <a:pt x="44" y="33"/>
                  </a:lnTo>
                  <a:lnTo>
                    <a:pt x="45" y="38"/>
                  </a:lnTo>
                  <a:lnTo>
                    <a:pt x="45" y="41"/>
                  </a:lnTo>
                  <a:lnTo>
                    <a:pt x="47" y="45"/>
                  </a:lnTo>
                  <a:lnTo>
                    <a:pt x="47" y="48"/>
                  </a:lnTo>
                  <a:lnTo>
                    <a:pt x="47" y="50"/>
                  </a:lnTo>
                  <a:lnTo>
                    <a:pt x="48" y="53"/>
                  </a:lnTo>
                  <a:lnTo>
                    <a:pt x="50" y="53"/>
                  </a:lnTo>
                  <a:lnTo>
                    <a:pt x="51" y="53"/>
                  </a:lnTo>
                  <a:lnTo>
                    <a:pt x="54" y="53"/>
                  </a:lnTo>
                  <a:lnTo>
                    <a:pt x="56" y="53"/>
                  </a:lnTo>
                  <a:lnTo>
                    <a:pt x="57" y="51"/>
                  </a:lnTo>
                  <a:lnTo>
                    <a:pt x="60" y="48"/>
                  </a:lnTo>
                  <a:lnTo>
                    <a:pt x="60" y="44"/>
                  </a:lnTo>
                  <a:lnTo>
                    <a:pt x="60" y="39"/>
                  </a:lnTo>
                  <a:lnTo>
                    <a:pt x="60" y="35"/>
                  </a:lnTo>
                  <a:lnTo>
                    <a:pt x="63" y="32"/>
                  </a:lnTo>
                  <a:lnTo>
                    <a:pt x="66" y="29"/>
                  </a:lnTo>
                  <a:lnTo>
                    <a:pt x="68" y="29"/>
                  </a:lnTo>
                  <a:lnTo>
                    <a:pt x="65" y="32"/>
                  </a:lnTo>
                  <a:lnTo>
                    <a:pt x="62" y="36"/>
                  </a:lnTo>
                  <a:lnTo>
                    <a:pt x="62" y="41"/>
                  </a:lnTo>
                  <a:lnTo>
                    <a:pt x="60" y="45"/>
                  </a:lnTo>
                  <a:lnTo>
                    <a:pt x="62" y="48"/>
                  </a:lnTo>
                  <a:lnTo>
                    <a:pt x="63" y="50"/>
                  </a:lnTo>
                  <a:lnTo>
                    <a:pt x="65" y="50"/>
                  </a:lnTo>
                  <a:lnTo>
                    <a:pt x="66" y="51"/>
                  </a:lnTo>
                  <a:lnTo>
                    <a:pt x="69" y="51"/>
                  </a:lnTo>
                  <a:lnTo>
                    <a:pt x="72" y="51"/>
                  </a:lnTo>
                  <a:lnTo>
                    <a:pt x="77" y="51"/>
                  </a:lnTo>
                  <a:lnTo>
                    <a:pt x="80" y="51"/>
                  </a:lnTo>
                  <a:lnTo>
                    <a:pt x="83" y="50"/>
                  </a:lnTo>
                  <a:lnTo>
                    <a:pt x="84" y="48"/>
                  </a:lnTo>
                  <a:lnTo>
                    <a:pt x="86" y="45"/>
                  </a:lnTo>
                  <a:lnTo>
                    <a:pt x="87" y="42"/>
                  </a:lnTo>
                  <a:lnTo>
                    <a:pt x="87" y="39"/>
                  </a:lnTo>
                  <a:lnTo>
                    <a:pt x="86" y="36"/>
                  </a:lnTo>
                  <a:lnTo>
                    <a:pt x="86" y="33"/>
                  </a:lnTo>
                  <a:lnTo>
                    <a:pt x="84" y="32"/>
                  </a:lnTo>
                  <a:lnTo>
                    <a:pt x="84" y="29"/>
                  </a:lnTo>
                  <a:lnTo>
                    <a:pt x="84" y="26"/>
                  </a:lnTo>
                  <a:lnTo>
                    <a:pt x="86" y="26"/>
                  </a:lnTo>
                  <a:lnTo>
                    <a:pt x="87" y="29"/>
                  </a:lnTo>
                  <a:lnTo>
                    <a:pt x="87" y="32"/>
                  </a:lnTo>
                  <a:lnTo>
                    <a:pt x="87" y="36"/>
                  </a:lnTo>
                  <a:lnTo>
                    <a:pt x="87" y="41"/>
                  </a:lnTo>
                  <a:lnTo>
                    <a:pt x="87" y="45"/>
                  </a:lnTo>
                  <a:lnTo>
                    <a:pt x="89" y="48"/>
                  </a:lnTo>
                  <a:lnTo>
                    <a:pt x="92" y="50"/>
                  </a:lnTo>
                  <a:lnTo>
                    <a:pt x="93" y="50"/>
                  </a:lnTo>
                  <a:lnTo>
                    <a:pt x="96" y="51"/>
                  </a:lnTo>
                  <a:lnTo>
                    <a:pt x="99" y="51"/>
                  </a:lnTo>
                  <a:lnTo>
                    <a:pt x="104" y="51"/>
                  </a:lnTo>
                  <a:lnTo>
                    <a:pt x="107" y="50"/>
                  </a:lnTo>
                  <a:lnTo>
                    <a:pt x="111" y="50"/>
                  </a:lnTo>
                  <a:lnTo>
                    <a:pt x="114" y="50"/>
                  </a:lnTo>
                  <a:lnTo>
                    <a:pt x="116" y="48"/>
                  </a:lnTo>
                  <a:lnTo>
                    <a:pt x="117" y="45"/>
                  </a:lnTo>
                  <a:lnTo>
                    <a:pt x="117" y="41"/>
                  </a:lnTo>
                  <a:lnTo>
                    <a:pt x="117" y="36"/>
                  </a:lnTo>
                  <a:lnTo>
                    <a:pt x="117" y="33"/>
                  </a:lnTo>
                  <a:lnTo>
                    <a:pt x="117" y="29"/>
                  </a:lnTo>
                  <a:lnTo>
                    <a:pt x="117" y="27"/>
                  </a:lnTo>
                  <a:lnTo>
                    <a:pt x="119" y="27"/>
                  </a:lnTo>
                  <a:lnTo>
                    <a:pt x="120" y="30"/>
                  </a:lnTo>
                  <a:lnTo>
                    <a:pt x="120" y="35"/>
                  </a:lnTo>
                  <a:lnTo>
                    <a:pt x="122" y="39"/>
                  </a:lnTo>
                  <a:lnTo>
                    <a:pt x="122" y="44"/>
                  </a:lnTo>
                  <a:lnTo>
                    <a:pt x="122" y="47"/>
                  </a:lnTo>
                  <a:lnTo>
                    <a:pt x="122" y="50"/>
                  </a:lnTo>
                  <a:lnTo>
                    <a:pt x="123" y="51"/>
                  </a:lnTo>
                  <a:lnTo>
                    <a:pt x="125" y="51"/>
                  </a:lnTo>
                  <a:lnTo>
                    <a:pt x="128" y="51"/>
                  </a:lnTo>
                  <a:lnTo>
                    <a:pt x="131" y="50"/>
                  </a:lnTo>
                  <a:lnTo>
                    <a:pt x="134" y="50"/>
                  </a:lnTo>
                  <a:lnTo>
                    <a:pt x="135" y="47"/>
                  </a:lnTo>
                  <a:lnTo>
                    <a:pt x="135" y="42"/>
                  </a:lnTo>
                  <a:lnTo>
                    <a:pt x="135" y="38"/>
                  </a:lnTo>
                  <a:lnTo>
                    <a:pt x="135" y="33"/>
                  </a:lnTo>
                  <a:lnTo>
                    <a:pt x="135" y="30"/>
                  </a:lnTo>
                  <a:lnTo>
                    <a:pt x="135" y="27"/>
                  </a:lnTo>
                  <a:lnTo>
                    <a:pt x="137" y="23"/>
                  </a:lnTo>
                  <a:lnTo>
                    <a:pt x="138" y="23"/>
                  </a:lnTo>
                  <a:lnTo>
                    <a:pt x="140" y="26"/>
                  </a:lnTo>
                  <a:lnTo>
                    <a:pt x="138" y="32"/>
                  </a:lnTo>
                  <a:lnTo>
                    <a:pt x="138" y="38"/>
                  </a:lnTo>
                  <a:lnTo>
                    <a:pt x="138" y="44"/>
                  </a:lnTo>
                  <a:lnTo>
                    <a:pt x="138" y="47"/>
                  </a:lnTo>
                  <a:lnTo>
                    <a:pt x="138" y="48"/>
                  </a:lnTo>
                  <a:lnTo>
                    <a:pt x="140" y="51"/>
                  </a:lnTo>
                  <a:lnTo>
                    <a:pt x="141" y="53"/>
                  </a:lnTo>
                  <a:lnTo>
                    <a:pt x="144" y="54"/>
                  </a:lnTo>
                  <a:lnTo>
                    <a:pt x="147" y="54"/>
                  </a:lnTo>
                  <a:lnTo>
                    <a:pt x="150" y="54"/>
                  </a:lnTo>
                  <a:lnTo>
                    <a:pt x="153" y="53"/>
                  </a:lnTo>
                  <a:lnTo>
                    <a:pt x="156" y="53"/>
                  </a:lnTo>
                  <a:lnTo>
                    <a:pt x="164" y="51"/>
                  </a:lnTo>
                  <a:lnTo>
                    <a:pt x="175" y="48"/>
                  </a:lnTo>
                  <a:lnTo>
                    <a:pt x="188" y="45"/>
                  </a:lnTo>
                  <a:lnTo>
                    <a:pt x="197" y="45"/>
                  </a:lnTo>
                  <a:close/>
                </a:path>
              </a:pathLst>
            </a:custGeom>
            <a:solidFill>
              <a:srgbClr val="FFCC00"/>
            </a:solidFill>
            <a:ln w="9525">
              <a:noFill/>
              <a:round/>
              <a:headEnd/>
              <a:tailEnd/>
            </a:ln>
          </p:spPr>
          <p:txBody>
            <a:bodyPr/>
            <a:lstStyle/>
            <a:p>
              <a:endParaRPr lang="en-GB"/>
            </a:p>
          </p:txBody>
        </p:sp>
        <p:sp>
          <p:nvSpPr>
            <p:cNvPr id="5831" name="Freeform 266"/>
            <p:cNvSpPr>
              <a:spLocks/>
            </p:cNvSpPr>
            <p:nvPr/>
          </p:nvSpPr>
          <p:spPr bwMode="auto">
            <a:xfrm>
              <a:off x="1760" y="3442"/>
              <a:ext cx="11" cy="25"/>
            </a:xfrm>
            <a:custGeom>
              <a:avLst/>
              <a:gdLst>
                <a:gd name="T0" fmla="*/ 0 w 27"/>
                <a:gd name="T1" fmla="*/ 0 h 62"/>
                <a:gd name="T2" fmla="*/ 0 w 27"/>
                <a:gd name="T3" fmla="*/ 0 h 62"/>
                <a:gd name="T4" fmla="*/ 0 w 27"/>
                <a:gd name="T5" fmla="*/ 0 h 62"/>
                <a:gd name="T6" fmla="*/ 0 w 27"/>
                <a:gd name="T7" fmla="*/ 0 h 62"/>
                <a:gd name="T8" fmla="*/ 0 w 27"/>
                <a:gd name="T9" fmla="*/ 0 h 62"/>
                <a:gd name="T10" fmla="*/ 0 w 27"/>
                <a:gd name="T11" fmla="*/ 0 h 62"/>
                <a:gd name="T12" fmla="*/ 0 w 27"/>
                <a:gd name="T13" fmla="*/ 0 h 62"/>
                <a:gd name="T14" fmla="*/ 0 w 27"/>
                <a:gd name="T15" fmla="*/ 0 h 62"/>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62"/>
                <a:gd name="T26" fmla="*/ 27 w 27"/>
                <a:gd name="T27" fmla="*/ 62 h 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62">
                  <a:moveTo>
                    <a:pt x="8" y="62"/>
                  </a:moveTo>
                  <a:lnTo>
                    <a:pt x="27" y="62"/>
                  </a:lnTo>
                  <a:lnTo>
                    <a:pt x="27" y="0"/>
                  </a:lnTo>
                  <a:lnTo>
                    <a:pt x="0" y="0"/>
                  </a:lnTo>
                  <a:lnTo>
                    <a:pt x="2" y="14"/>
                  </a:lnTo>
                  <a:lnTo>
                    <a:pt x="5" y="32"/>
                  </a:lnTo>
                  <a:lnTo>
                    <a:pt x="8" y="48"/>
                  </a:lnTo>
                  <a:lnTo>
                    <a:pt x="8" y="62"/>
                  </a:lnTo>
                  <a:close/>
                </a:path>
              </a:pathLst>
            </a:custGeom>
            <a:solidFill>
              <a:srgbClr val="FFCC00"/>
            </a:solidFill>
            <a:ln w="9525">
              <a:noFill/>
              <a:round/>
              <a:headEnd/>
              <a:tailEnd/>
            </a:ln>
          </p:spPr>
          <p:txBody>
            <a:bodyPr/>
            <a:lstStyle/>
            <a:p>
              <a:endParaRPr lang="en-GB"/>
            </a:p>
          </p:txBody>
        </p:sp>
        <p:sp>
          <p:nvSpPr>
            <p:cNvPr id="5832" name="Freeform 267"/>
            <p:cNvSpPr>
              <a:spLocks/>
            </p:cNvSpPr>
            <p:nvPr/>
          </p:nvSpPr>
          <p:spPr bwMode="auto">
            <a:xfrm>
              <a:off x="1728" y="3443"/>
              <a:ext cx="9" cy="24"/>
            </a:xfrm>
            <a:custGeom>
              <a:avLst/>
              <a:gdLst>
                <a:gd name="T0" fmla="*/ 0 w 23"/>
                <a:gd name="T1" fmla="*/ 0 h 61"/>
                <a:gd name="T2" fmla="*/ 0 w 23"/>
                <a:gd name="T3" fmla="*/ 0 h 61"/>
                <a:gd name="T4" fmla="*/ 0 w 23"/>
                <a:gd name="T5" fmla="*/ 0 h 61"/>
                <a:gd name="T6" fmla="*/ 0 w 23"/>
                <a:gd name="T7" fmla="*/ 0 h 61"/>
                <a:gd name="T8" fmla="*/ 0 w 23"/>
                <a:gd name="T9" fmla="*/ 0 h 61"/>
                <a:gd name="T10" fmla="*/ 0 w 23"/>
                <a:gd name="T11" fmla="*/ 0 h 61"/>
                <a:gd name="T12" fmla="*/ 0 w 23"/>
                <a:gd name="T13" fmla="*/ 0 h 61"/>
                <a:gd name="T14" fmla="*/ 0 w 23"/>
                <a:gd name="T15" fmla="*/ 0 h 61"/>
                <a:gd name="T16" fmla="*/ 0 60000 65536"/>
                <a:gd name="T17" fmla="*/ 0 60000 65536"/>
                <a:gd name="T18" fmla="*/ 0 60000 65536"/>
                <a:gd name="T19" fmla="*/ 0 60000 65536"/>
                <a:gd name="T20" fmla="*/ 0 60000 65536"/>
                <a:gd name="T21" fmla="*/ 0 60000 65536"/>
                <a:gd name="T22" fmla="*/ 0 60000 65536"/>
                <a:gd name="T23" fmla="*/ 0 60000 65536"/>
                <a:gd name="T24" fmla="*/ 0 w 23"/>
                <a:gd name="T25" fmla="*/ 0 h 61"/>
                <a:gd name="T26" fmla="*/ 23 w 23"/>
                <a:gd name="T27" fmla="*/ 61 h 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 h="61">
                  <a:moveTo>
                    <a:pt x="23" y="61"/>
                  </a:moveTo>
                  <a:lnTo>
                    <a:pt x="0" y="61"/>
                  </a:lnTo>
                  <a:lnTo>
                    <a:pt x="0" y="0"/>
                  </a:lnTo>
                  <a:lnTo>
                    <a:pt x="20" y="0"/>
                  </a:lnTo>
                  <a:lnTo>
                    <a:pt x="21" y="16"/>
                  </a:lnTo>
                  <a:lnTo>
                    <a:pt x="23" y="37"/>
                  </a:lnTo>
                  <a:lnTo>
                    <a:pt x="23" y="54"/>
                  </a:lnTo>
                  <a:lnTo>
                    <a:pt x="23" y="61"/>
                  </a:lnTo>
                  <a:close/>
                </a:path>
              </a:pathLst>
            </a:custGeom>
            <a:solidFill>
              <a:srgbClr val="FFCC00"/>
            </a:solidFill>
            <a:ln w="9525">
              <a:noFill/>
              <a:round/>
              <a:headEnd/>
              <a:tailEnd/>
            </a:ln>
          </p:spPr>
          <p:txBody>
            <a:bodyPr/>
            <a:lstStyle/>
            <a:p>
              <a:endParaRPr lang="en-GB"/>
            </a:p>
          </p:txBody>
        </p:sp>
        <p:sp>
          <p:nvSpPr>
            <p:cNvPr id="5833" name="Freeform 268"/>
            <p:cNvSpPr>
              <a:spLocks/>
            </p:cNvSpPr>
            <p:nvPr/>
          </p:nvSpPr>
          <p:spPr bwMode="auto">
            <a:xfrm>
              <a:off x="1760" y="3397"/>
              <a:ext cx="10" cy="41"/>
            </a:xfrm>
            <a:custGeom>
              <a:avLst/>
              <a:gdLst>
                <a:gd name="T0" fmla="*/ 0 w 25"/>
                <a:gd name="T1" fmla="*/ 0 h 104"/>
                <a:gd name="T2" fmla="*/ 0 w 25"/>
                <a:gd name="T3" fmla="*/ 0 h 104"/>
                <a:gd name="T4" fmla="*/ 0 w 25"/>
                <a:gd name="T5" fmla="*/ 0 h 104"/>
                <a:gd name="T6" fmla="*/ 0 w 25"/>
                <a:gd name="T7" fmla="*/ 0 h 104"/>
                <a:gd name="T8" fmla="*/ 0 w 25"/>
                <a:gd name="T9" fmla="*/ 0 h 104"/>
                <a:gd name="T10" fmla="*/ 0 w 25"/>
                <a:gd name="T11" fmla="*/ 0 h 104"/>
                <a:gd name="T12" fmla="*/ 0 w 25"/>
                <a:gd name="T13" fmla="*/ 0 h 104"/>
                <a:gd name="T14" fmla="*/ 0 w 25"/>
                <a:gd name="T15" fmla="*/ 0 h 104"/>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104"/>
                <a:gd name="T26" fmla="*/ 25 w 25"/>
                <a:gd name="T27" fmla="*/ 104 h 1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104">
                  <a:moveTo>
                    <a:pt x="0" y="104"/>
                  </a:moveTo>
                  <a:lnTo>
                    <a:pt x="25" y="103"/>
                  </a:lnTo>
                  <a:lnTo>
                    <a:pt x="25" y="0"/>
                  </a:lnTo>
                  <a:lnTo>
                    <a:pt x="4" y="0"/>
                  </a:lnTo>
                  <a:lnTo>
                    <a:pt x="4" y="26"/>
                  </a:lnTo>
                  <a:lnTo>
                    <a:pt x="3" y="56"/>
                  </a:lnTo>
                  <a:lnTo>
                    <a:pt x="0" y="84"/>
                  </a:lnTo>
                  <a:lnTo>
                    <a:pt x="0" y="104"/>
                  </a:lnTo>
                  <a:close/>
                </a:path>
              </a:pathLst>
            </a:custGeom>
            <a:solidFill>
              <a:srgbClr val="FFCC00"/>
            </a:solidFill>
            <a:ln w="9525">
              <a:noFill/>
              <a:round/>
              <a:headEnd/>
              <a:tailEnd/>
            </a:ln>
          </p:spPr>
          <p:txBody>
            <a:bodyPr/>
            <a:lstStyle/>
            <a:p>
              <a:endParaRPr lang="en-GB"/>
            </a:p>
          </p:txBody>
        </p:sp>
        <p:sp>
          <p:nvSpPr>
            <p:cNvPr id="5834" name="Freeform 269"/>
            <p:cNvSpPr>
              <a:spLocks/>
            </p:cNvSpPr>
            <p:nvPr/>
          </p:nvSpPr>
          <p:spPr bwMode="auto">
            <a:xfrm>
              <a:off x="1730" y="3397"/>
              <a:ext cx="9" cy="41"/>
            </a:xfrm>
            <a:custGeom>
              <a:avLst/>
              <a:gdLst>
                <a:gd name="T0" fmla="*/ 0 w 24"/>
                <a:gd name="T1" fmla="*/ 0 h 104"/>
                <a:gd name="T2" fmla="*/ 0 w 24"/>
                <a:gd name="T3" fmla="*/ 0 h 104"/>
                <a:gd name="T4" fmla="*/ 0 w 24"/>
                <a:gd name="T5" fmla="*/ 0 h 104"/>
                <a:gd name="T6" fmla="*/ 0 w 24"/>
                <a:gd name="T7" fmla="*/ 0 h 104"/>
                <a:gd name="T8" fmla="*/ 0 w 24"/>
                <a:gd name="T9" fmla="*/ 0 h 104"/>
                <a:gd name="T10" fmla="*/ 0 w 24"/>
                <a:gd name="T11" fmla="*/ 0 h 104"/>
                <a:gd name="T12" fmla="*/ 0 w 24"/>
                <a:gd name="T13" fmla="*/ 0 h 104"/>
                <a:gd name="T14" fmla="*/ 0 w 24"/>
                <a:gd name="T15" fmla="*/ 0 h 104"/>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104"/>
                <a:gd name="T26" fmla="*/ 24 w 24"/>
                <a:gd name="T27" fmla="*/ 104 h 1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104">
                  <a:moveTo>
                    <a:pt x="21" y="104"/>
                  </a:moveTo>
                  <a:lnTo>
                    <a:pt x="0" y="104"/>
                  </a:lnTo>
                  <a:lnTo>
                    <a:pt x="0" y="0"/>
                  </a:lnTo>
                  <a:lnTo>
                    <a:pt x="24" y="0"/>
                  </a:lnTo>
                  <a:lnTo>
                    <a:pt x="24" y="26"/>
                  </a:lnTo>
                  <a:lnTo>
                    <a:pt x="24" y="57"/>
                  </a:lnTo>
                  <a:lnTo>
                    <a:pt x="24" y="87"/>
                  </a:lnTo>
                  <a:lnTo>
                    <a:pt x="21" y="104"/>
                  </a:lnTo>
                  <a:close/>
                </a:path>
              </a:pathLst>
            </a:custGeom>
            <a:solidFill>
              <a:srgbClr val="FFCC00"/>
            </a:solidFill>
            <a:ln w="9525">
              <a:noFill/>
              <a:round/>
              <a:headEnd/>
              <a:tailEnd/>
            </a:ln>
          </p:spPr>
          <p:txBody>
            <a:bodyPr/>
            <a:lstStyle/>
            <a:p>
              <a:endParaRPr lang="en-GB"/>
            </a:p>
          </p:txBody>
        </p:sp>
        <p:sp>
          <p:nvSpPr>
            <p:cNvPr id="5835" name="Freeform 270"/>
            <p:cNvSpPr>
              <a:spLocks/>
            </p:cNvSpPr>
            <p:nvPr/>
          </p:nvSpPr>
          <p:spPr bwMode="auto">
            <a:xfrm>
              <a:off x="1711" y="3507"/>
              <a:ext cx="67" cy="83"/>
            </a:xfrm>
            <a:custGeom>
              <a:avLst/>
              <a:gdLst>
                <a:gd name="T0" fmla="*/ 0 w 173"/>
                <a:gd name="T1" fmla="*/ 0 h 214"/>
                <a:gd name="T2" fmla="*/ 0 w 173"/>
                <a:gd name="T3" fmla="*/ 0 h 214"/>
                <a:gd name="T4" fmla="*/ 0 w 173"/>
                <a:gd name="T5" fmla="*/ 0 h 214"/>
                <a:gd name="T6" fmla="*/ 0 w 173"/>
                <a:gd name="T7" fmla="*/ 0 h 214"/>
                <a:gd name="T8" fmla="*/ 0 w 173"/>
                <a:gd name="T9" fmla="*/ 0 h 214"/>
                <a:gd name="T10" fmla="*/ 0 w 173"/>
                <a:gd name="T11" fmla="*/ 0 h 214"/>
                <a:gd name="T12" fmla="*/ 0 w 173"/>
                <a:gd name="T13" fmla="*/ 0 h 214"/>
                <a:gd name="T14" fmla="*/ 0 w 173"/>
                <a:gd name="T15" fmla="*/ 0 h 214"/>
                <a:gd name="T16" fmla="*/ 0 w 173"/>
                <a:gd name="T17" fmla="*/ 0 h 214"/>
                <a:gd name="T18" fmla="*/ 0 w 173"/>
                <a:gd name="T19" fmla="*/ 0 h 214"/>
                <a:gd name="T20" fmla="*/ 0 w 173"/>
                <a:gd name="T21" fmla="*/ 0 h 214"/>
                <a:gd name="T22" fmla="*/ 0 w 173"/>
                <a:gd name="T23" fmla="*/ 0 h 214"/>
                <a:gd name="T24" fmla="*/ 0 w 173"/>
                <a:gd name="T25" fmla="*/ 0 h 214"/>
                <a:gd name="T26" fmla="*/ 0 w 173"/>
                <a:gd name="T27" fmla="*/ 0 h 214"/>
                <a:gd name="T28" fmla="*/ 0 w 173"/>
                <a:gd name="T29" fmla="*/ 0 h 214"/>
                <a:gd name="T30" fmla="*/ 0 w 173"/>
                <a:gd name="T31" fmla="*/ 0 h 214"/>
                <a:gd name="T32" fmla="*/ 0 w 173"/>
                <a:gd name="T33" fmla="*/ 0 h 214"/>
                <a:gd name="T34" fmla="*/ 0 w 173"/>
                <a:gd name="T35" fmla="*/ 0 h 214"/>
                <a:gd name="T36" fmla="*/ 0 w 173"/>
                <a:gd name="T37" fmla="*/ 0 h 214"/>
                <a:gd name="T38" fmla="*/ 0 w 173"/>
                <a:gd name="T39" fmla="*/ 0 h 214"/>
                <a:gd name="T40" fmla="*/ 0 w 173"/>
                <a:gd name="T41" fmla="*/ 0 h 2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3"/>
                <a:gd name="T64" fmla="*/ 0 h 214"/>
                <a:gd name="T65" fmla="*/ 173 w 173"/>
                <a:gd name="T66" fmla="*/ 214 h 2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3" h="214">
                  <a:moveTo>
                    <a:pt x="81" y="214"/>
                  </a:moveTo>
                  <a:lnTo>
                    <a:pt x="173" y="214"/>
                  </a:lnTo>
                  <a:lnTo>
                    <a:pt x="173" y="138"/>
                  </a:lnTo>
                  <a:lnTo>
                    <a:pt x="173" y="0"/>
                  </a:lnTo>
                  <a:lnTo>
                    <a:pt x="0" y="0"/>
                  </a:lnTo>
                  <a:lnTo>
                    <a:pt x="3" y="22"/>
                  </a:lnTo>
                  <a:lnTo>
                    <a:pt x="9" y="43"/>
                  </a:lnTo>
                  <a:lnTo>
                    <a:pt x="18" y="64"/>
                  </a:lnTo>
                  <a:lnTo>
                    <a:pt x="30" y="83"/>
                  </a:lnTo>
                  <a:lnTo>
                    <a:pt x="45" y="98"/>
                  </a:lnTo>
                  <a:lnTo>
                    <a:pt x="62" y="111"/>
                  </a:lnTo>
                  <a:lnTo>
                    <a:pt x="81" y="122"/>
                  </a:lnTo>
                  <a:lnTo>
                    <a:pt x="102" y="129"/>
                  </a:lnTo>
                  <a:lnTo>
                    <a:pt x="101" y="137"/>
                  </a:lnTo>
                  <a:lnTo>
                    <a:pt x="101" y="146"/>
                  </a:lnTo>
                  <a:lnTo>
                    <a:pt x="104" y="153"/>
                  </a:lnTo>
                  <a:lnTo>
                    <a:pt x="107" y="158"/>
                  </a:lnTo>
                  <a:lnTo>
                    <a:pt x="98" y="170"/>
                  </a:lnTo>
                  <a:lnTo>
                    <a:pt x="92" y="183"/>
                  </a:lnTo>
                  <a:lnTo>
                    <a:pt x="86" y="197"/>
                  </a:lnTo>
                  <a:lnTo>
                    <a:pt x="81" y="214"/>
                  </a:lnTo>
                  <a:close/>
                </a:path>
              </a:pathLst>
            </a:custGeom>
            <a:solidFill>
              <a:srgbClr val="FFCC00"/>
            </a:solidFill>
            <a:ln w="9525">
              <a:noFill/>
              <a:round/>
              <a:headEnd/>
              <a:tailEnd/>
            </a:ln>
          </p:spPr>
          <p:txBody>
            <a:bodyPr/>
            <a:lstStyle/>
            <a:p>
              <a:endParaRPr lang="en-GB"/>
            </a:p>
          </p:txBody>
        </p:sp>
        <p:sp>
          <p:nvSpPr>
            <p:cNvPr id="5836" name="Freeform 271"/>
            <p:cNvSpPr>
              <a:spLocks/>
            </p:cNvSpPr>
            <p:nvPr/>
          </p:nvSpPr>
          <p:spPr bwMode="auto">
            <a:xfrm>
              <a:off x="1635" y="3507"/>
              <a:ext cx="62" cy="83"/>
            </a:xfrm>
            <a:custGeom>
              <a:avLst/>
              <a:gdLst>
                <a:gd name="T0" fmla="*/ 0 w 161"/>
                <a:gd name="T1" fmla="*/ 0 h 214"/>
                <a:gd name="T2" fmla="*/ 0 w 161"/>
                <a:gd name="T3" fmla="*/ 0 h 214"/>
                <a:gd name="T4" fmla="*/ 0 w 161"/>
                <a:gd name="T5" fmla="*/ 0 h 214"/>
                <a:gd name="T6" fmla="*/ 0 w 161"/>
                <a:gd name="T7" fmla="*/ 0 h 214"/>
                <a:gd name="T8" fmla="*/ 0 w 161"/>
                <a:gd name="T9" fmla="*/ 0 h 214"/>
                <a:gd name="T10" fmla="*/ 0 w 161"/>
                <a:gd name="T11" fmla="*/ 0 h 214"/>
                <a:gd name="T12" fmla="*/ 0 w 161"/>
                <a:gd name="T13" fmla="*/ 0 h 214"/>
                <a:gd name="T14" fmla="*/ 0 w 161"/>
                <a:gd name="T15" fmla="*/ 0 h 214"/>
                <a:gd name="T16" fmla="*/ 0 w 161"/>
                <a:gd name="T17" fmla="*/ 0 h 214"/>
                <a:gd name="T18" fmla="*/ 0 w 161"/>
                <a:gd name="T19" fmla="*/ 0 h 214"/>
                <a:gd name="T20" fmla="*/ 0 w 161"/>
                <a:gd name="T21" fmla="*/ 0 h 214"/>
                <a:gd name="T22" fmla="*/ 0 w 161"/>
                <a:gd name="T23" fmla="*/ 0 h 214"/>
                <a:gd name="T24" fmla="*/ 0 w 161"/>
                <a:gd name="T25" fmla="*/ 0 h 214"/>
                <a:gd name="T26" fmla="*/ 0 w 161"/>
                <a:gd name="T27" fmla="*/ 0 h 214"/>
                <a:gd name="T28" fmla="*/ 0 w 161"/>
                <a:gd name="T29" fmla="*/ 0 h 214"/>
                <a:gd name="T30" fmla="*/ 0 w 161"/>
                <a:gd name="T31" fmla="*/ 0 h 214"/>
                <a:gd name="T32" fmla="*/ 0 w 161"/>
                <a:gd name="T33" fmla="*/ 0 h 214"/>
                <a:gd name="T34" fmla="*/ 0 w 161"/>
                <a:gd name="T35" fmla="*/ 0 h 214"/>
                <a:gd name="T36" fmla="*/ 0 w 161"/>
                <a:gd name="T37" fmla="*/ 0 h 214"/>
                <a:gd name="T38" fmla="*/ 0 w 161"/>
                <a:gd name="T39" fmla="*/ 0 h 214"/>
                <a:gd name="T40" fmla="*/ 0 w 161"/>
                <a:gd name="T41" fmla="*/ 0 h 2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1"/>
                <a:gd name="T64" fmla="*/ 0 h 214"/>
                <a:gd name="T65" fmla="*/ 161 w 161"/>
                <a:gd name="T66" fmla="*/ 214 h 2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1" h="214">
                  <a:moveTo>
                    <a:pt x="86" y="214"/>
                  </a:moveTo>
                  <a:lnTo>
                    <a:pt x="0" y="214"/>
                  </a:lnTo>
                  <a:lnTo>
                    <a:pt x="0" y="134"/>
                  </a:lnTo>
                  <a:lnTo>
                    <a:pt x="0" y="0"/>
                  </a:lnTo>
                  <a:lnTo>
                    <a:pt x="161" y="0"/>
                  </a:lnTo>
                  <a:lnTo>
                    <a:pt x="160" y="18"/>
                  </a:lnTo>
                  <a:lnTo>
                    <a:pt x="155" y="37"/>
                  </a:lnTo>
                  <a:lnTo>
                    <a:pt x="145" y="58"/>
                  </a:lnTo>
                  <a:lnTo>
                    <a:pt x="131" y="78"/>
                  </a:lnTo>
                  <a:lnTo>
                    <a:pt x="114" y="98"/>
                  </a:lnTo>
                  <a:lnTo>
                    <a:pt x="96" y="114"/>
                  </a:lnTo>
                  <a:lnTo>
                    <a:pt x="77" y="128"/>
                  </a:lnTo>
                  <a:lnTo>
                    <a:pt x="56" y="137"/>
                  </a:lnTo>
                  <a:lnTo>
                    <a:pt x="57" y="143"/>
                  </a:lnTo>
                  <a:lnTo>
                    <a:pt x="57" y="150"/>
                  </a:lnTo>
                  <a:lnTo>
                    <a:pt x="56" y="156"/>
                  </a:lnTo>
                  <a:lnTo>
                    <a:pt x="54" y="158"/>
                  </a:lnTo>
                  <a:lnTo>
                    <a:pt x="62" y="165"/>
                  </a:lnTo>
                  <a:lnTo>
                    <a:pt x="72" y="177"/>
                  </a:lnTo>
                  <a:lnTo>
                    <a:pt x="81" y="194"/>
                  </a:lnTo>
                  <a:lnTo>
                    <a:pt x="86" y="214"/>
                  </a:lnTo>
                  <a:close/>
                </a:path>
              </a:pathLst>
            </a:custGeom>
            <a:solidFill>
              <a:srgbClr val="FFCC00"/>
            </a:solidFill>
            <a:ln w="9525">
              <a:noFill/>
              <a:round/>
              <a:headEnd/>
              <a:tailEnd/>
            </a:ln>
          </p:spPr>
          <p:txBody>
            <a:bodyPr/>
            <a:lstStyle/>
            <a:p>
              <a:endParaRPr lang="en-GB"/>
            </a:p>
          </p:txBody>
        </p:sp>
        <p:sp>
          <p:nvSpPr>
            <p:cNvPr id="5837" name="Freeform 272"/>
            <p:cNvSpPr>
              <a:spLocks/>
            </p:cNvSpPr>
            <p:nvPr/>
          </p:nvSpPr>
          <p:spPr bwMode="auto">
            <a:xfrm>
              <a:off x="1843" y="3399"/>
              <a:ext cx="235" cy="9"/>
            </a:xfrm>
            <a:custGeom>
              <a:avLst/>
              <a:gdLst>
                <a:gd name="T0" fmla="*/ 0 w 609"/>
                <a:gd name="T1" fmla="*/ 0 h 22"/>
                <a:gd name="T2" fmla="*/ 0 w 609"/>
                <a:gd name="T3" fmla="*/ 0 h 22"/>
                <a:gd name="T4" fmla="*/ 1 w 609"/>
                <a:gd name="T5" fmla="*/ 0 h 22"/>
                <a:gd name="T6" fmla="*/ 1 w 609"/>
                <a:gd name="T7" fmla="*/ 0 h 22"/>
                <a:gd name="T8" fmla="*/ 0 w 609"/>
                <a:gd name="T9" fmla="*/ 0 h 22"/>
                <a:gd name="T10" fmla="*/ 0 w 609"/>
                <a:gd name="T11" fmla="*/ 0 h 22"/>
                <a:gd name="T12" fmla="*/ 0 60000 65536"/>
                <a:gd name="T13" fmla="*/ 0 60000 65536"/>
                <a:gd name="T14" fmla="*/ 0 60000 65536"/>
                <a:gd name="T15" fmla="*/ 0 60000 65536"/>
                <a:gd name="T16" fmla="*/ 0 60000 65536"/>
                <a:gd name="T17" fmla="*/ 0 60000 65536"/>
                <a:gd name="T18" fmla="*/ 0 w 609"/>
                <a:gd name="T19" fmla="*/ 0 h 22"/>
                <a:gd name="T20" fmla="*/ 609 w 609"/>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609" h="22">
                  <a:moveTo>
                    <a:pt x="0" y="0"/>
                  </a:moveTo>
                  <a:lnTo>
                    <a:pt x="291" y="0"/>
                  </a:lnTo>
                  <a:lnTo>
                    <a:pt x="609" y="0"/>
                  </a:lnTo>
                  <a:lnTo>
                    <a:pt x="609" y="22"/>
                  </a:lnTo>
                  <a:lnTo>
                    <a:pt x="24" y="22"/>
                  </a:lnTo>
                  <a:lnTo>
                    <a:pt x="0" y="0"/>
                  </a:lnTo>
                  <a:close/>
                </a:path>
              </a:pathLst>
            </a:custGeom>
            <a:solidFill>
              <a:srgbClr val="000000"/>
            </a:solidFill>
            <a:ln w="9525">
              <a:noFill/>
              <a:round/>
              <a:headEnd/>
              <a:tailEnd/>
            </a:ln>
          </p:spPr>
          <p:txBody>
            <a:bodyPr/>
            <a:lstStyle/>
            <a:p>
              <a:endParaRPr lang="en-GB"/>
            </a:p>
          </p:txBody>
        </p:sp>
        <p:sp>
          <p:nvSpPr>
            <p:cNvPr id="5838" name="Freeform 273"/>
            <p:cNvSpPr>
              <a:spLocks/>
            </p:cNvSpPr>
            <p:nvPr/>
          </p:nvSpPr>
          <p:spPr bwMode="auto">
            <a:xfrm>
              <a:off x="1824" y="3400"/>
              <a:ext cx="9" cy="9"/>
            </a:xfrm>
            <a:custGeom>
              <a:avLst/>
              <a:gdLst>
                <a:gd name="T0" fmla="*/ 0 w 23"/>
                <a:gd name="T1" fmla="*/ 0 h 22"/>
                <a:gd name="T2" fmla="*/ 0 w 23"/>
                <a:gd name="T3" fmla="*/ 0 h 22"/>
                <a:gd name="T4" fmla="*/ 0 w 23"/>
                <a:gd name="T5" fmla="*/ 0 h 22"/>
                <a:gd name="T6" fmla="*/ 0 w 23"/>
                <a:gd name="T7" fmla="*/ 0 h 22"/>
                <a:gd name="T8" fmla="*/ 0 60000 65536"/>
                <a:gd name="T9" fmla="*/ 0 60000 65536"/>
                <a:gd name="T10" fmla="*/ 0 60000 65536"/>
                <a:gd name="T11" fmla="*/ 0 60000 65536"/>
                <a:gd name="T12" fmla="*/ 0 w 23"/>
                <a:gd name="T13" fmla="*/ 0 h 22"/>
                <a:gd name="T14" fmla="*/ 23 w 23"/>
                <a:gd name="T15" fmla="*/ 22 h 22"/>
              </a:gdLst>
              <a:ahLst/>
              <a:cxnLst>
                <a:cxn ang="T8">
                  <a:pos x="T0" y="T1"/>
                </a:cxn>
                <a:cxn ang="T9">
                  <a:pos x="T2" y="T3"/>
                </a:cxn>
                <a:cxn ang="T10">
                  <a:pos x="T4" y="T5"/>
                </a:cxn>
                <a:cxn ang="T11">
                  <a:pos x="T6" y="T7"/>
                </a:cxn>
              </a:cxnLst>
              <a:rect l="T12" t="T13" r="T14" b="T15"/>
              <a:pathLst>
                <a:path w="23" h="22">
                  <a:moveTo>
                    <a:pt x="23" y="22"/>
                  </a:moveTo>
                  <a:lnTo>
                    <a:pt x="0" y="22"/>
                  </a:lnTo>
                  <a:lnTo>
                    <a:pt x="0" y="0"/>
                  </a:lnTo>
                  <a:lnTo>
                    <a:pt x="23" y="22"/>
                  </a:lnTo>
                  <a:close/>
                </a:path>
              </a:pathLst>
            </a:custGeom>
            <a:solidFill>
              <a:srgbClr val="000000"/>
            </a:solidFill>
            <a:ln w="9525">
              <a:noFill/>
              <a:round/>
              <a:headEnd/>
              <a:tailEnd/>
            </a:ln>
          </p:spPr>
          <p:txBody>
            <a:bodyPr/>
            <a:lstStyle/>
            <a:p>
              <a:endParaRPr lang="en-GB"/>
            </a:p>
          </p:txBody>
        </p:sp>
        <p:sp>
          <p:nvSpPr>
            <p:cNvPr id="5839" name="Freeform 274"/>
            <p:cNvSpPr>
              <a:spLocks/>
            </p:cNvSpPr>
            <p:nvPr/>
          </p:nvSpPr>
          <p:spPr bwMode="auto">
            <a:xfrm>
              <a:off x="1574" y="3272"/>
              <a:ext cx="138" cy="146"/>
            </a:xfrm>
            <a:custGeom>
              <a:avLst/>
              <a:gdLst>
                <a:gd name="T0" fmla="*/ 0 w 358"/>
                <a:gd name="T1" fmla="*/ 0 h 375"/>
                <a:gd name="T2" fmla="*/ 0 w 358"/>
                <a:gd name="T3" fmla="*/ 1 h 375"/>
                <a:gd name="T4" fmla="*/ 0 w 358"/>
                <a:gd name="T5" fmla="*/ 0 h 375"/>
                <a:gd name="T6" fmla="*/ 0 w 358"/>
                <a:gd name="T7" fmla="*/ 0 h 375"/>
                <a:gd name="T8" fmla="*/ 0 w 358"/>
                <a:gd name="T9" fmla="*/ 0 h 375"/>
                <a:gd name="T10" fmla="*/ 0 w 358"/>
                <a:gd name="T11" fmla="*/ 0 h 375"/>
                <a:gd name="T12" fmla="*/ 0 60000 65536"/>
                <a:gd name="T13" fmla="*/ 0 60000 65536"/>
                <a:gd name="T14" fmla="*/ 0 60000 65536"/>
                <a:gd name="T15" fmla="*/ 0 60000 65536"/>
                <a:gd name="T16" fmla="*/ 0 60000 65536"/>
                <a:gd name="T17" fmla="*/ 0 60000 65536"/>
                <a:gd name="T18" fmla="*/ 0 w 358"/>
                <a:gd name="T19" fmla="*/ 0 h 375"/>
                <a:gd name="T20" fmla="*/ 358 w 358"/>
                <a:gd name="T21" fmla="*/ 375 h 375"/>
              </a:gdLst>
              <a:ahLst/>
              <a:cxnLst>
                <a:cxn ang="T12">
                  <a:pos x="T0" y="T1"/>
                </a:cxn>
                <a:cxn ang="T13">
                  <a:pos x="T2" y="T3"/>
                </a:cxn>
                <a:cxn ang="T14">
                  <a:pos x="T4" y="T5"/>
                </a:cxn>
                <a:cxn ang="T15">
                  <a:pos x="T6" y="T7"/>
                </a:cxn>
                <a:cxn ang="T16">
                  <a:pos x="T8" y="T9"/>
                </a:cxn>
                <a:cxn ang="T17">
                  <a:pos x="T10" y="T11"/>
                </a:cxn>
              </a:cxnLst>
              <a:rect l="T18" t="T19" r="T20" b="T21"/>
              <a:pathLst>
                <a:path w="358" h="375">
                  <a:moveTo>
                    <a:pt x="27" y="349"/>
                  </a:moveTo>
                  <a:lnTo>
                    <a:pt x="54" y="375"/>
                  </a:lnTo>
                  <a:lnTo>
                    <a:pt x="358" y="51"/>
                  </a:lnTo>
                  <a:lnTo>
                    <a:pt x="304" y="0"/>
                  </a:lnTo>
                  <a:lnTo>
                    <a:pt x="0" y="324"/>
                  </a:lnTo>
                  <a:lnTo>
                    <a:pt x="27" y="349"/>
                  </a:lnTo>
                  <a:close/>
                </a:path>
              </a:pathLst>
            </a:custGeom>
            <a:solidFill>
              <a:srgbClr val="000000"/>
            </a:solidFill>
            <a:ln w="9525">
              <a:noFill/>
              <a:round/>
              <a:headEnd/>
              <a:tailEnd/>
            </a:ln>
          </p:spPr>
          <p:txBody>
            <a:bodyPr/>
            <a:lstStyle/>
            <a:p>
              <a:endParaRPr lang="en-GB"/>
            </a:p>
          </p:txBody>
        </p:sp>
        <p:sp>
          <p:nvSpPr>
            <p:cNvPr id="5840" name="Freeform 275"/>
            <p:cNvSpPr>
              <a:spLocks/>
            </p:cNvSpPr>
            <p:nvPr/>
          </p:nvSpPr>
          <p:spPr bwMode="auto">
            <a:xfrm>
              <a:off x="1979" y="3556"/>
              <a:ext cx="8" cy="15"/>
            </a:xfrm>
            <a:custGeom>
              <a:avLst/>
              <a:gdLst>
                <a:gd name="T0" fmla="*/ 0 w 20"/>
                <a:gd name="T1" fmla="*/ 0 h 39"/>
                <a:gd name="T2" fmla="*/ 0 w 20"/>
                <a:gd name="T3" fmla="*/ 0 h 39"/>
                <a:gd name="T4" fmla="*/ 0 w 20"/>
                <a:gd name="T5" fmla="*/ 0 h 39"/>
                <a:gd name="T6" fmla="*/ 0 w 20"/>
                <a:gd name="T7" fmla="*/ 0 h 39"/>
                <a:gd name="T8" fmla="*/ 0 w 20"/>
                <a:gd name="T9" fmla="*/ 0 h 39"/>
                <a:gd name="T10" fmla="*/ 0 w 20"/>
                <a:gd name="T11" fmla="*/ 0 h 39"/>
                <a:gd name="T12" fmla="*/ 0 w 20"/>
                <a:gd name="T13" fmla="*/ 0 h 39"/>
                <a:gd name="T14" fmla="*/ 0 w 20"/>
                <a:gd name="T15" fmla="*/ 0 h 39"/>
                <a:gd name="T16" fmla="*/ 0 w 20"/>
                <a:gd name="T17" fmla="*/ 0 h 39"/>
                <a:gd name="T18" fmla="*/ 0 w 20"/>
                <a:gd name="T19" fmla="*/ 0 h 39"/>
                <a:gd name="T20" fmla="*/ 0 w 20"/>
                <a:gd name="T21" fmla="*/ 0 h 39"/>
                <a:gd name="T22" fmla="*/ 0 w 20"/>
                <a:gd name="T23" fmla="*/ 0 h 39"/>
                <a:gd name="T24" fmla="*/ 0 w 20"/>
                <a:gd name="T25" fmla="*/ 0 h 39"/>
                <a:gd name="T26" fmla="*/ 0 w 20"/>
                <a:gd name="T27" fmla="*/ 0 h 39"/>
                <a:gd name="T28" fmla="*/ 0 w 20"/>
                <a:gd name="T29" fmla="*/ 0 h 39"/>
                <a:gd name="T30" fmla="*/ 0 w 20"/>
                <a:gd name="T31" fmla="*/ 0 h 39"/>
                <a:gd name="T32" fmla="*/ 0 w 20"/>
                <a:gd name="T33" fmla="*/ 0 h 39"/>
                <a:gd name="T34" fmla="*/ 0 w 20"/>
                <a:gd name="T35" fmla="*/ 0 h 39"/>
                <a:gd name="T36" fmla="*/ 0 w 20"/>
                <a:gd name="T37" fmla="*/ 0 h 39"/>
                <a:gd name="T38" fmla="*/ 0 w 20"/>
                <a:gd name="T39" fmla="*/ 0 h 39"/>
                <a:gd name="T40" fmla="*/ 0 w 20"/>
                <a:gd name="T41" fmla="*/ 0 h 39"/>
                <a:gd name="T42" fmla="*/ 0 w 20"/>
                <a:gd name="T43" fmla="*/ 0 h 39"/>
                <a:gd name="T44" fmla="*/ 0 w 20"/>
                <a:gd name="T45" fmla="*/ 0 h 39"/>
                <a:gd name="T46" fmla="*/ 0 w 20"/>
                <a:gd name="T47" fmla="*/ 0 h 39"/>
                <a:gd name="T48" fmla="*/ 0 w 20"/>
                <a:gd name="T49" fmla="*/ 0 h 3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0"/>
                <a:gd name="T76" fmla="*/ 0 h 39"/>
                <a:gd name="T77" fmla="*/ 20 w 20"/>
                <a:gd name="T78" fmla="*/ 39 h 3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0" h="39">
                  <a:moveTo>
                    <a:pt x="0" y="39"/>
                  </a:moveTo>
                  <a:lnTo>
                    <a:pt x="2" y="31"/>
                  </a:lnTo>
                  <a:lnTo>
                    <a:pt x="3" y="22"/>
                  </a:lnTo>
                  <a:lnTo>
                    <a:pt x="3" y="13"/>
                  </a:lnTo>
                  <a:lnTo>
                    <a:pt x="5" y="7"/>
                  </a:lnTo>
                  <a:lnTo>
                    <a:pt x="6" y="4"/>
                  </a:lnTo>
                  <a:lnTo>
                    <a:pt x="8" y="1"/>
                  </a:lnTo>
                  <a:lnTo>
                    <a:pt x="9" y="0"/>
                  </a:lnTo>
                  <a:lnTo>
                    <a:pt x="11" y="1"/>
                  </a:lnTo>
                  <a:lnTo>
                    <a:pt x="14" y="3"/>
                  </a:lnTo>
                  <a:lnTo>
                    <a:pt x="15" y="6"/>
                  </a:lnTo>
                  <a:lnTo>
                    <a:pt x="17" y="9"/>
                  </a:lnTo>
                  <a:lnTo>
                    <a:pt x="17" y="12"/>
                  </a:lnTo>
                  <a:lnTo>
                    <a:pt x="18" y="16"/>
                  </a:lnTo>
                  <a:lnTo>
                    <a:pt x="20" y="18"/>
                  </a:lnTo>
                  <a:lnTo>
                    <a:pt x="20" y="19"/>
                  </a:lnTo>
                  <a:lnTo>
                    <a:pt x="20" y="18"/>
                  </a:lnTo>
                  <a:lnTo>
                    <a:pt x="18" y="13"/>
                  </a:lnTo>
                  <a:lnTo>
                    <a:pt x="15" y="10"/>
                  </a:lnTo>
                  <a:lnTo>
                    <a:pt x="14" y="7"/>
                  </a:lnTo>
                  <a:lnTo>
                    <a:pt x="9" y="6"/>
                  </a:lnTo>
                  <a:lnTo>
                    <a:pt x="6" y="9"/>
                  </a:lnTo>
                  <a:lnTo>
                    <a:pt x="3" y="21"/>
                  </a:lnTo>
                  <a:lnTo>
                    <a:pt x="0" y="39"/>
                  </a:lnTo>
                  <a:close/>
                </a:path>
              </a:pathLst>
            </a:custGeom>
            <a:solidFill>
              <a:srgbClr val="000000"/>
            </a:solidFill>
            <a:ln w="9525">
              <a:noFill/>
              <a:round/>
              <a:headEnd/>
              <a:tailEnd/>
            </a:ln>
          </p:spPr>
          <p:txBody>
            <a:bodyPr/>
            <a:lstStyle/>
            <a:p>
              <a:endParaRPr lang="en-GB"/>
            </a:p>
          </p:txBody>
        </p:sp>
        <p:sp>
          <p:nvSpPr>
            <p:cNvPr id="5841" name="Freeform 276"/>
            <p:cNvSpPr>
              <a:spLocks/>
            </p:cNvSpPr>
            <p:nvPr/>
          </p:nvSpPr>
          <p:spPr bwMode="auto">
            <a:xfrm>
              <a:off x="1991" y="3556"/>
              <a:ext cx="9" cy="15"/>
            </a:xfrm>
            <a:custGeom>
              <a:avLst/>
              <a:gdLst>
                <a:gd name="T0" fmla="*/ 0 w 23"/>
                <a:gd name="T1" fmla="*/ 0 h 39"/>
                <a:gd name="T2" fmla="*/ 0 w 23"/>
                <a:gd name="T3" fmla="*/ 0 h 39"/>
                <a:gd name="T4" fmla="*/ 0 w 23"/>
                <a:gd name="T5" fmla="*/ 0 h 39"/>
                <a:gd name="T6" fmla="*/ 0 w 23"/>
                <a:gd name="T7" fmla="*/ 0 h 39"/>
                <a:gd name="T8" fmla="*/ 0 w 23"/>
                <a:gd name="T9" fmla="*/ 0 h 39"/>
                <a:gd name="T10" fmla="*/ 0 w 23"/>
                <a:gd name="T11" fmla="*/ 0 h 39"/>
                <a:gd name="T12" fmla="*/ 0 w 23"/>
                <a:gd name="T13" fmla="*/ 0 h 39"/>
                <a:gd name="T14" fmla="*/ 0 w 23"/>
                <a:gd name="T15" fmla="*/ 0 h 39"/>
                <a:gd name="T16" fmla="*/ 0 w 23"/>
                <a:gd name="T17" fmla="*/ 0 h 39"/>
                <a:gd name="T18" fmla="*/ 0 w 23"/>
                <a:gd name="T19" fmla="*/ 0 h 39"/>
                <a:gd name="T20" fmla="*/ 0 w 23"/>
                <a:gd name="T21" fmla="*/ 0 h 39"/>
                <a:gd name="T22" fmla="*/ 0 w 23"/>
                <a:gd name="T23" fmla="*/ 0 h 39"/>
                <a:gd name="T24" fmla="*/ 0 w 23"/>
                <a:gd name="T25" fmla="*/ 0 h 39"/>
                <a:gd name="T26" fmla="*/ 0 w 23"/>
                <a:gd name="T27" fmla="*/ 0 h 39"/>
                <a:gd name="T28" fmla="*/ 0 w 23"/>
                <a:gd name="T29" fmla="*/ 0 h 39"/>
                <a:gd name="T30" fmla="*/ 0 w 23"/>
                <a:gd name="T31" fmla="*/ 0 h 39"/>
                <a:gd name="T32" fmla="*/ 0 w 23"/>
                <a:gd name="T33" fmla="*/ 0 h 39"/>
                <a:gd name="T34" fmla="*/ 0 w 23"/>
                <a:gd name="T35" fmla="*/ 0 h 39"/>
                <a:gd name="T36" fmla="*/ 0 w 23"/>
                <a:gd name="T37" fmla="*/ 0 h 39"/>
                <a:gd name="T38" fmla="*/ 0 w 23"/>
                <a:gd name="T39" fmla="*/ 0 h 39"/>
                <a:gd name="T40" fmla="*/ 0 w 23"/>
                <a:gd name="T41" fmla="*/ 0 h 39"/>
                <a:gd name="T42" fmla="*/ 0 w 23"/>
                <a:gd name="T43" fmla="*/ 0 h 39"/>
                <a:gd name="T44" fmla="*/ 0 w 23"/>
                <a:gd name="T45" fmla="*/ 0 h 39"/>
                <a:gd name="T46" fmla="*/ 0 w 23"/>
                <a:gd name="T47" fmla="*/ 0 h 39"/>
                <a:gd name="T48" fmla="*/ 0 w 23"/>
                <a:gd name="T49" fmla="*/ 0 h 39"/>
                <a:gd name="T50" fmla="*/ 0 w 23"/>
                <a:gd name="T51" fmla="*/ 0 h 39"/>
                <a:gd name="T52" fmla="*/ 0 w 23"/>
                <a:gd name="T53" fmla="*/ 0 h 39"/>
                <a:gd name="T54" fmla="*/ 0 w 23"/>
                <a:gd name="T55" fmla="*/ 0 h 39"/>
                <a:gd name="T56" fmla="*/ 0 w 23"/>
                <a:gd name="T57" fmla="*/ 0 h 39"/>
                <a:gd name="T58" fmla="*/ 0 w 23"/>
                <a:gd name="T59" fmla="*/ 0 h 39"/>
                <a:gd name="T60" fmla="*/ 0 w 23"/>
                <a:gd name="T61" fmla="*/ 0 h 39"/>
                <a:gd name="T62" fmla="*/ 0 w 23"/>
                <a:gd name="T63" fmla="*/ 0 h 39"/>
                <a:gd name="T64" fmla="*/ 0 w 23"/>
                <a:gd name="T65" fmla="*/ 0 h 39"/>
                <a:gd name="T66" fmla="*/ 0 w 23"/>
                <a:gd name="T67" fmla="*/ 0 h 39"/>
                <a:gd name="T68" fmla="*/ 0 w 23"/>
                <a:gd name="T69" fmla="*/ 0 h 39"/>
                <a:gd name="T70" fmla="*/ 0 w 23"/>
                <a:gd name="T71" fmla="*/ 0 h 39"/>
                <a:gd name="T72" fmla="*/ 0 w 23"/>
                <a:gd name="T73" fmla="*/ 0 h 3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3"/>
                <a:gd name="T112" fmla="*/ 0 h 39"/>
                <a:gd name="T113" fmla="*/ 23 w 23"/>
                <a:gd name="T114" fmla="*/ 39 h 3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3" h="39">
                  <a:moveTo>
                    <a:pt x="2" y="39"/>
                  </a:moveTo>
                  <a:lnTo>
                    <a:pt x="3" y="31"/>
                  </a:lnTo>
                  <a:lnTo>
                    <a:pt x="3" y="24"/>
                  </a:lnTo>
                  <a:lnTo>
                    <a:pt x="3" y="19"/>
                  </a:lnTo>
                  <a:lnTo>
                    <a:pt x="2" y="15"/>
                  </a:lnTo>
                  <a:lnTo>
                    <a:pt x="0" y="10"/>
                  </a:lnTo>
                  <a:lnTo>
                    <a:pt x="0" y="6"/>
                  </a:lnTo>
                  <a:lnTo>
                    <a:pt x="0" y="1"/>
                  </a:lnTo>
                  <a:lnTo>
                    <a:pt x="3" y="0"/>
                  </a:lnTo>
                  <a:lnTo>
                    <a:pt x="6" y="0"/>
                  </a:lnTo>
                  <a:lnTo>
                    <a:pt x="9" y="0"/>
                  </a:lnTo>
                  <a:lnTo>
                    <a:pt x="9" y="1"/>
                  </a:lnTo>
                  <a:lnTo>
                    <a:pt x="11" y="4"/>
                  </a:lnTo>
                  <a:lnTo>
                    <a:pt x="12" y="7"/>
                  </a:lnTo>
                  <a:lnTo>
                    <a:pt x="14" y="9"/>
                  </a:lnTo>
                  <a:lnTo>
                    <a:pt x="15" y="12"/>
                  </a:lnTo>
                  <a:lnTo>
                    <a:pt x="15" y="15"/>
                  </a:lnTo>
                  <a:lnTo>
                    <a:pt x="17" y="19"/>
                  </a:lnTo>
                  <a:lnTo>
                    <a:pt x="20" y="25"/>
                  </a:lnTo>
                  <a:lnTo>
                    <a:pt x="21" y="31"/>
                  </a:lnTo>
                  <a:lnTo>
                    <a:pt x="23" y="33"/>
                  </a:lnTo>
                  <a:lnTo>
                    <a:pt x="21" y="31"/>
                  </a:lnTo>
                  <a:lnTo>
                    <a:pt x="18" y="28"/>
                  </a:lnTo>
                  <a:lnTo>
                    <a:pt x="15" y="24"/>
                  </a:lnTo>
                  <a:lnTo>
                    <a:pt x="14" y="19"/>
                  </a:lnTo>
                  <a:lnTo>
                    <a:pt x="12" y="15"/>
                  </a:lnTo>
                  <a:lnTo>
                    <a:pt x="11" y="9"/>
                  </a:lnTo>
                  <a:lnTo>
                    <a:pt x="8" y="6"/>
                  </a:lnTo>
                  <a:lnTo>
                    <a:pt x="6" y="4"/>
                  </a:lnTo>
                  <a:lnTo>
                    <a:pt x="5" y="4"/>
                  </a:lnTo>
                  <a:lnTo>
                    <a:pt x="3" y="6"/>
                  </a:lnTo>
                  <a:lnTo>
                    <a:pt x="3" y="12"/>
                  </a:lnTo>
                  <a:lnTo>
                    <a:pt x="6" y="21"/>
                  </a:lnTo>
                  <a:lnTo>
                    <a:pt x="6" y="24"/>
                  </a:lnTo>
                  <a:lnTo>
                    <a:pt x="6" y="27"/>
                  </a:lnTo>
                  <a:lnTo>
                    <a:pt x="5" y="33"/>
                  </a:lnTo>
                  <a:lnTo>
                    <a:pt x="2" y="39"/>
                  </a:lnTo>
                  <a:close/>
                </a:path>
              </a:pathLst>
            </a:custGeom>
            <a:solidFill>
              <a:srgbClr val="000000"/>
            </a:solidFill>
            <a:ln w="9525">
              <a:noFill/>
              <a:round/>
              <a:headEnd/>
              <a:tailEnd/>
            </a:ln>
          </p:spPr>
          <p:txBody>
            <a:bodyPr/>
            <a:lstStyle/>
            <a:p>
              <a:endParaRPr lang="en-GB"/>
            </a:p>
          </p:txBody>
        </p:sp>
        <p:sp>
          <p:nvSpPr>
            <p:cNvPr id="5842" name="Freeform 277"/>
            <p:cNvSpPr>
              <a:spLocks/>
            </p:cNvSpPr>
            <p:nvPr/>
          </p:nvSpPr>
          <p:spPr bwMode="auto">
            <a:xfrm>
              <a:off x="2002" y="3554"/>
              <a:ext cx="12" cy="17"/>
            </a:xfrm>
            <a:custGeom>
              <a:avLst/>
              <a:gdLst>
                <a:gd name="T0" fmla="*/ 0 w 31"/>
                <a:gd name="T1" fmla="*/ 0 h 44"/>
                <a:gd name="T2" fmla="*/ 0 w 31"/>
                <a:gd name="T3" fmla="*/ 0 h 44"/>
                <a:gd name="T4" fmla="*/ 0 w 31"/>
                <a:gd name="T5" fmla="*/ 0 h 44"/>
                <a:gd name="T6" fmla="*/ 0 w 31"/>
                <a:gd name="T7" fmla="*/ 0 h 44"/>
                <a:gd name="T8" fmla="*/ 0 w 31"/>
                <a:gd name="T9" fmla="*/ 0 h 44"/>
                <a:gd name="T10" fmla="*/ 0 w 31"/>
                <a:gd name="T11" fmla="*/ 0 h 44"/>
                <a:gd name="T12" fmla="*/ 0 w 31"/>
                <a:gd name="T13" fmla="*/ 0 h 44"/>
                <a:gd name="T14" fmla="*/ 0 w 31"/>
                <a:gd name="T15" fmla="*/ 0 h 44"/>
                <a:gd name="T16" fmla="*/ 0 w 31"/>
                <a:gd name="T17" fmla="*/ 0 h 44"/>
                <a:gd name="T18" fmla="*/ 0 w 31"/>
                <a:gd name="T19" fmla="*/ 0 h 44"/>
                <a:gd name="T20" fmla="*/ 0 w 31"/>
                <a:gd name="T21" fmla="*/ 0 h 44"/>
                <a:gd name="T22" fmla="*/ 0 w 31"/>
                <a:gd name="T23" fmla="*/ 0 h 44"/>
                <a:gd name="T24" fmla="*/ 0 w 31"/>
                <a:gd name="T25" fmla="*/ 0 h 44"/>
                <a:gd name="T26" fmla="*/ 0 w 31"/>
                <a:gd name="T27" fmla="*/ 0 h 44"/>
                <a:gd name="T28" fmla="*/ 0 w 31"/>
                <a:gd name="T29" fmla="*/ 0 h 44"/>
                <a:gd name="T30" fmla="*/ 0 w 31"/>
                <a:gd name="T31" fmla="*/ 0 h 44"/>
                <a:gd name="T32" fmla="*/ 0 w 31"/>
                <a:gd name="T33" fmla="*/ 0 h 44"/>
                <a:gd name="T34" fmla="*/ 0 w 31"/>
                <a:gd name="T35" fmla="*/ 0 h 44"/>
                <a:gd name="T36" fmla="*/ 0 w 31"/>
                <a:gd name="T37" fmla="*/ 0 h 44"/>
                <a:gd name="T38" fmla="*/ 0 w 31"/>
                <a:gd name="T39" fmla="*/ 0 h 44"/>
                <a:gd name="T40" fmla="*/ 0 w 31"/>
                <a:gd name="T41" fmla="*/ 0 h 44"/>
                <a:gd name="T42" fmla="*/ 0 w 31"/>
                <a:gd name="T43" fmla="*/ 0 h 44"/>
                <a:gd name="T44" fmla="*/ 0 w 31"/>
                <a:gd name="T45" fmla="*/ 0 h 44"/>
                <a:gd name="T46" fmla="*/ 0 w 31"/>
                <a:gd name="T47" fmla="*/ 0 h 44"/>
                <a:gd name="T48" fmla="*/ 0 w 31"/>
                <a:gd name="T49" fmla="*/ 0 h 44"/>
                <a:gd name="T50" fmla="*/ 0 w 31"/>
                <a:gd name="T51" fmla="*/ 0 h 44"/>
                <a:gd name="T52" fmla="*/ 0 w 31"/>
                <a:gd name="T53" fmla="*/ 0 h 44"/>
                <a:gd name="T54" fmla="*/ 0 w 31"/>
                <a:gd name="T55" fmla="*/ 0 h 44"/>
                <a:gd name="T56" fmla="*/ 0 w 31"/>
                <a:gd name="T57" fmla="*/ 0 h 44"/>
                <a:gd name="T58" fmla="*/ 0 w 31"/>
                <a:gd name="T59" fmla="*/ 0 h 44"/>
                <a:gd name="T60" fmla="*/ 0 w 31"/>
                <a:gd name="T61" fmla="*/ 0 h 44"/>
                <a:gd name="T62" fmla="*/ 0 w 31"/>
                <a:gd name="T63" fmla="*/ 0 h 44"/>
                <a:gd name="T64" fmla="*/ 0 w 31"/>
                <a:gd name="T65" fmla="*/ 0 h 44"/>
                <a:gd name="T66" fmla="*/ 0 w 31"/>
                <a:gd name="T67" fmla="*/ 0 h 44"/>
                <a:gd name="T68" fmla="*/ 0 w 31"/>
                <a:gd name="T69" fmla="*/ 0 h 44"/>
                <a:gd name="T70" fmla="*/ 0 w 31"/>
                <a:gd name="T71" fmla="*/ 0 h 44"/>
                <a:gd name="T72" fmla="*/ 0 w 31"/>
                <a:gd name="T73" fmla="*/ 0 h 44"/>
                <a:gd name="T74" fmla="*/ 0 w 31"/>
                <a:gd name="T75" fmla="*/ 0 h 44"/>
                <a:gd name="T76" fmla="*/ 0 w 31"/>
                <a:gd name="T77" fmla="*/ 0 h 44"/>
                <a:gd name="T78" fmla="*/ 0 w 31"/>
                <a:gd name="T79" fmla="*/ 0 h 44"/>
                <a:gd name="T80" fmla="*/ 0 w 31"/>
                <a:gd name="T81" fmla="*/ 0 h 44"/>
                <a:gd name="T82" fmla="*/ 0 w 31"/>
                <a:gd name="T83" fmla="*/ 0 h 44"/>
                <a:gd name="T84" fmla="*/ 0 w 31"/>
                <a:gd name="T85" fmla="*/ 0 h 44"/>
                <a:gd name="T86" fmla="*/ 0 w 31"/>
                <a:gd name="T87" fmla="*/ 0 h 44"/>
                <a:gd name="T88" fmla="*/ 0 w 31"/>
                <a:gd name="T89" fmla="*/ 0 h 44"/>
                <a:gd name="T90" fmla="*/ 0 w 31"/>
                <a:gd name="T91" fmla="*/ 0 h 44"/>
                <a:gd name="T92" fmla="*/ 0 w 31"/>
                <a:gd name="T93" fmla="*/ 0 h 44"/>
                <a:gd name="T94" fmla="*/ 0 w 31"/>
                <a:gd name="T95" fmla="*/ 0 h 44"/>
                <a:gd name="T96" fmla="*/ 0 w 31"/>
                <a:gd name="T97" fmla="*/ 0 h 44"/>
                <a:gd name="T98" fmla="*/ 0 w 31"/>
                <a:gd name="T99" fmla="*/ 0 h 44"/>
                <a:gd name="T100" fmla="*/ 0 w 31"/>
                <a:gd name="T101" fmla="*/ 0 h 44"/>
                <a:gd name="T102" fmla="*/ 0 w 31"/>
                <a:gd name="T103" fmla="*/ 0 h 44"/>
                <a:gd name="T104" fmla="*/ 0 w 31"/>
                <a:gd name="T105" fmla="*/ 0 h 44"/>
                <a:gd name="T106" fmla="*/ 0 w 31"/>
                <a:gd name="T107" fmla="*/ 0 h 44"/>
                <a:gd name="T108" fmla="*/ 0 w 31"/>
                <a:gd name="T109" fmla="*/ 0 h 44"/>
                <a:gd name="T110" fmla="*/ 0 w 31"/>
                <a:gd name="T111" fmla="*/ 0 h 44"/>
                <a:gd name="T112" fmla="*/ 0 w 31"/>
                <a:gd name="T113" fmla="*/ 0 h 44"/>
                <a:gd name="T114" fmla="*/ 0 w 31"/>
                <a:gd name="T115" fmla="*/ 0 h 44"/>
                <a:gd name="T116" fmla="*/ 0 w 31"/>
                <a:gd name="T117" fmla="*/ 0 h 44"/>
                <a:gd name="T118" fmla="*/ 0 w 31"/>
                <a:gd name="T119" fmla="*/ 0 h 44"/>
                <a:gd name="T120" fmla="*/ 0 w 31"/>
                <a:gd name="T121" fmla="*/ 0 h 4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1"/>
                <a:gd name="T184" fmla="*/ 0 h 44"/>
                <a:gd name="T185" fmla="*/ 31 w 31"/>
                <a:gd name="T186" fmla="*/ 44 h 4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1" h="44">
                  <a:moveTo>
                    <a:pt x="1" y="44"/>
                  </a:moveTo>
                  <a:lnTo>
                    <a:pt x="1" y="38"/>
                  </a:lnTo>
                  <a:lnTo>
                    <a:pt x="3" y="33"/>
                  </a:lnTo>
                  <a:lnTo>
                    <a:pt x="4" y="29"/>
                  </a:lnTo>
                  <a:lnTo>
                    <a:pt x="4" y="24"/>
                  </a:lnTo>
                  <a:lnTo>
                    <a:pt x="3" y="20"/>
                  </a:lnTo>
                  <a:lnTo>
                    <a:pt x="1" y="17"/>
                  </a:lnTo>
                  <a:lnTo>
                    <a:pt x="0" y="15"/>
                  </a:lnTo>
                  <a:lnTo>
                    <a:pt x="0" y="11"/>
                  </a:lnTo>
                  <a:lnTo>
                    <a:pt x="0" y="8"/>
                  </a:lnTo>
                  <a:lnTo>
                    <a:pt x="0" y="5"/>
                  </a:lnTo>
                  <a:lnTo>
                    <a:pt x="1" y="3"/>
                  </a:lnTo>
                  <a:lnTo>
                    <a:pt x="3" y="2"/>
                  </a:lnTo>
                  <a:lnTo>
                    <a:pt x="4" y="0"/>
                  </a:lnTo>
                  <a:lnTo>
                    <a:pt x="6" y="0"/>
                  </a:lnTo>
                  <a:lnTo>
                    <a:pt x="7" y="2"/>
                  </a:lnTo>
                  <a:lnTo>
                    <a:pt x="9" y="3"/>
                  </a:lnTo>
                  <a:lnTo>
                    <a:pt x="12" y="5"/>
                  </a:lnTo>
                  <a:lnTo>
                    <a:pt x="13" y="5"/>
                  </a:lnTo>
                  <a:lnTo>
                    <a:pt x="15" y="3"/>
                  </a:lnTo>
                  <a:lnTo>
                    <a:pt x="16" y="2"/>
                  </a:lnTo>
                  <a:lnTo>
                    <a:pt x="18" y="3"/>
                  </a:lnTo>
                  <a:lnTo>
                    <a:pt x="19" y="5"/>
                  </a:lnTo>
                  <a:lnTo>
                    <a:pt x="19" y="6"/>
                  </a:lnTo>
                  <a:lnTo>
                    <a:pt x="19" y="9"/>
                  </a:lnTo>
                  <a:lnTo>
                    <a:pt x="19" y="11"/>
                  </a:lnTo>
                  <a:lnTo>
                    <a:pt x="19" y="14"/>
                  </a:lnTo>
                  <a:lnTo>
                    <a:pt x="21" y="15"/>
                  </a:lnTo>
                  <a:lnTo>
                    <a:pt x="21" y="18"/>
                  </a:lnTo>
                  <a:lnTo>
                    <a:pt x="22" y="21"/>
                  </a:lnTo>
                  <a:lnTo>
                    <a:pt x="24" y="26"/>
                  </a:lnTo>
                  <a:lnTo>
                    <a:pt x="27" y="30"/>
                  </a:lnTo>
                  <a:lnTo>
                    <a:pt x="30" y="35"/>
                  </a:lnTo>
                  <a:lnTo>
                    <a:pt x="31" y="36"/>
                  </a:lnTo>
                  <a:lnTo>
                    <a:pt x="27" y="32"/>
                  </a:lnTo>
                  <a:lnTo>
                    <a:pt x="24" y="27"/>
                  </a:lnTo>
                  <a:lnTo>
                    <a:pt x="21" y="23"/>
                  </a:lnTo>
                  <a:lnTo>
                    <a:pt x="19" y="20"/>
                  </a:lnTo>
                  <a:lnTo>
                    <a:pt x="19" y="18"/>
                  </a:lnTo>
                  <a:lnTo>
                    <a:pt x="18" y="17"/>
                  </a:lnTo>
                  <a:lnTo>
                    <a:pt x="18" y="15"/>
                  </a:lnTo>
                  <a:lnTo>
                    <a:pt x="16" y="14"/>
                  </a:lnTo>
                  <a:lnTo>
                    <a:pt x="15" y="9"/>
                  </a:lnTo>
                  <a:lnTo>
                    <a:pt x="15" y="8"/>
                  </a:lnTo>
                  <a:lnTo>
                    <a:pt x="13" y="8"/>
                  </a:lnTo>
                  <a:lnTo>
                    <a:pt x="10" y="9"/>
                  </a:lnTo>
                  <a:lnTo>
                    <a:pt x="9" y="9"/>
                  </a:lnTo>
                  <a:lnTo>
                    <a:pt x="6" y="8"/>
                  </a:lnTo>
                  <a:lnTo>
                    <a:pt x="4" y="8"/>
                  </a:lnTo>
                  <a:lnTo>
                    <a:pt x="4" y="9"/>
                  </a:lnTo>
                  <a:lnTo>
                    <a:pt x="6" y="14"/>
                  </a:lnTo>
                  <a:lnTo>
                    <a:pt x="6" y="20"/>
                  </a:lnTo>
                  <a:lnTo>
                    <a:pt x="7" y="26"/>
                  </a:lnTo>
                  <a:lnTo>
                    <a:pt x="7" y="29"/>
                  </a:lnTo>
                  <a:lnTo>
                    <a:pt x="7" y="32"/>
                  </a:lnTo>
                  <a:lnTo>
                    <a:pt x="6" y="35"/>
                  </a:lnTo>
                  <a:lnTo>
                    <a:pt x="3" y="39"/>
                  </a:lnTo>
                  <a:lnTo>
                    <a:pt x="1" y="44"/>
                  </a:lnTo>
                  <a:close/>
                </a:path>
              </a:pathLst>
            </a:custGeom>
            <a:solidFill>
              <a:srgbClr val="000000"/>
            </a:solidFill>
            <a:ln w="9525">
              <a:noFill/>
              <a:round/>
              <a:headEnd/>
              <a:tailEnd/>
            </a:ln>
          </p:spPr>
          <p:txBody>
            <a:bodyPr/>
            <a:lstStyle/>
            <a:p>
              <a:endParaRPr lang="en-GB"/>
            </a:p>
          </p:txBody>
        </p:sp>
        <p:sp>
          <p:nvSpPr>
            <p:cNvPr id="5843" name="Freeform 278"/>
            <p:cNvSpPr>
              <a:spLocks/>
            </p:cNvSpPr>
            <p:nvPr/>
          </p:nvSpPr>
          <p:spPr bwMode="auto">
            <a:xfrm>
              <a:off x="2015" y="3555"/>
              <a:ext cx="9" cy="10"/>
            </a:xfrm>
            <a:custGeom>
              <a:avLst/>
              <a:gdLst>
                <a:gd name="T0" fmla="*/ 0 w 23"/>
                <a:gd name="T1" fmla="*/ 0 h 27"/>
                <a:gd name="T2" fmla="*/ 0 w 23"/>
                <a:gd name="T3" fmla="*/ 0 h 27"/>
                <a:gd name="T4" fmla="*/ 0 w 23"/>
                <a:gd name="T5" fmla="*/ 0 h 27"/>
                <a:gd name="T6" fmla="*/ 0 w 23"/>
                <a:gd name="T7" fmla="*/ 0 h 27"/>
                <a:gd name="T8" fmla="*/ 0 w 23"/>
                <a:gd name="T9" fmla="*/ 0 h 27"/>
                <a:gd name="T10" fmla="*/ 0 w 23"/>
                <a:gd name="T11" fmla="*/ 0 h 27"/>
                <a:gd name="T12" fmla="*/ 0 w 23"/>
                <a:gd name="T13" fmla="*/ 0 h 27"/>
                <a:gd name="T14" fmla="*/ 0 w 23"/>
                <a:gd name="T15" fmla="*/ 0 h 27"/>
                <a:gd name="T16" fmla="*/ 0 w 23"/>
                <a:gd name="T17" fmla="*/ 0 h 27"/>
                <a:gd name="T18" fmla="*/ 0 w 23"/>
                <a:gd name="T19" fmla="*/ 0 h 27"/>
                <a:gd name="T20" fmla="*/ 0 w 23"/>
                <a:gd name="T21" fmla="*/ 0 h 27"/>
                <a:gd name="T22" fmla="*/ 0 w 23"/>
                <a:gd name="T23" fmla="*/ 0 h 27"/>
                <a:gd name="T24" fmla="*/ 0 w 23"/>
                <a:gd name="T25" fmla="*/ 0 h 27"/>
                <a:gd name="T26" fmla="*/ 0 w 23"/>
                <a:gd name="T27" fmla="*/ 0 h 27"/>
                <a:gd name="T28" fmla="*/ 0 w 23"/>
                <a:gd name="T29" fmla="*/ 0 h 27"/>
                <a:gd name="T30" fmla="*/ 0 w 23"/>
                <a:gd name="T31" fmla="*/ 0 h 27"/>
                <a:gd name="T32" fmla="*/ 0 w 23"/>
                <a:gd name="T33" fmla="*/ 0 h 27"/>
                <a:gd name="T34" fmla="*/ 0 w 23"/>
                <a:gd name="T35" fmla="*/ 0 h 27"/>
                <a:gd name="T36" fmla="*/ 0 w 23"/>
                <a:gd name="T37" fmla="*/ 0 h 27"/>
                <a:gd name="T38" fmla="*/ 0 w 23"/>
                <a:gd name="T39" fmla="*/ 0 h 27"/>
                <a:gd name="T40" fmla="*/ 0 w 23"/>
                <a:gd name="T41" fmla="*/ 0 h 27"/>
                <a:gd name="T42" fmla="*/ 0 w 23"/>
                <a:gd name="T43" fmla="*/ 0 h 27"/>
                <a:gd name="T44" fmla="*/ 0 w 23"/>
                <a:gd name="T45" fmla="*/ 0 h 27"/>
                <a:gd name="T46" fmla="*/ 0 w 23"/>
                <a:gd name="T47" fmla="*/ 0 h 27"/>
                <a:gd name="T48" fmla="*/ 0 w 23"/>
                <a:gd name="T49" fmla="*/ 0 h 27"/>
                <a:gd name="T50" fmla="*/ 0 w 23"/>
                <a:gd name="T51" fmla="*/ 0 h 27"/>
                <a:gd name="T52" fmla="*/ 0 w 23"/>
                <a:gd name="T53" fmla="*/ 0 h 27"/>
                <a:gd name="T54" fmla="*/ 0 w 23"/>
                <a:gd name="T55" fmla="*/ 0 h 27"/>
                <a:gd name="T56" fmla="*/ 0 w 23"/>
                <a:gd name="T57" fmla="*/ 0 h 27"/>
                <a:gd name="T58" fmla="*/ 0 w 23"/>
                <a:gd name="T59" fmla="*/ 0 h 27"/>
                <a:gd name="T60" fmla="*/ 0 w 23"/>
                <a:gd name="T61" fmla="*/ 0 h 27"/>
                <a:gd name="T62" fmla="*/ 0 w 23"/>
                <a:gd name="T63" fmla="*/ 0 h 27"/>
                <a:gd name="T64" fmla="*/ 0 w 23"/>
                <a:gd name="T65" fmla="*/ 0 h 27"/>
                <a:gd name="T66" fmla="*/ 0 w 23"/>
                <a:gd name="T67" fmla="*/ 0 h 27"/>
                <a:gd name="T68" fmla="*/ 0 w 23"/>
                <a:gd name="T69" fmla="*/ 0 h 27"/>
                <a:gd name="T70" fmla="*/ 0 w 23"/>
                <a:gd name="T71" fmla="*/ 0 h 27"/>
                <a:gd name="T72" fmla="*/ 0 w 23"/>
                <a:gd name="T73" fmla="*/ 0 h 27"/>
                <a:gd name="T74" fmla="*/ 0 w 23"/>
                <a:gd name="T75" fmla="*/ 0 h 27"/>
                <a:gd name="T76" fmla="*/ 0 w 23"/>
                <a:gd name="T77" fmla="*/ 0 h 27"/>
                <a:gd name="T78" fmla="*/ 0 w 23"/>
                <a:gd name="T79" fmla="*/ 0 h 27"/>
                <a:gd name="T80" fmla="*/ 0 w 23"/>
                <a:gd name="T81" fmla="*/ 0 h 27"/>
                <a:gd name="T82" fmla="*/ 0 w 23"/>
                <a:gd name="T83" fmla="*/ 0 h 27"/>
                <a:gd name="T84" fmla="*/ 0 w 23"/>
                <a:gd name="T85" fmla="*/ 0 h 27"/>
                <a:gd name="T86" fmla="*/ 0 w 23"/>
                <a:gd name="T87" fmla="*/ 0 h 27"/>
                <a:gd name="T88" fmla="*/ 0 w 23"/>
                <a:gd name="T89" fmla="*/ 0 h 2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3"/>
                <a:gd name="T136" fmla="*/ 0 h 27"/>
                <a:gd name="T137" fmla="*/ 23 w 23"/>
                <a:gd name="T138" fmla="*/ 27 h 2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3" h="27">
                  <a:moveTo>
                    <a:pt x="0" y="27"/>
                  </a:moveTo>
                  <a:lnTo>
                    <a:pt x="2" y="24"/>
                  </a:lnTo>
                  <a:lnTo>
                    <a:pt x="2" y="20"/>
                  </a:lnTo>
                  <a:lnTo>
                    <a:pt x="2" y="17"/>
                  </a:lnTo>
                  <a:lnTo>
                    <a:pt x="2" y="12"/>
                  </a:lnTo>
                  <a:lnTo>
                    <a:pt x="2" y="9"/>
                  </a:lnTo>
                  <a:lnTo>
                    <a:pt x="2" y="6"/>
                  </a:lnTo>
                  <a:lnTo>
                    <a:pt x="2" y="5"/>
                  </a:lnTo>
                  <a:lnTo>
                    <a:pt x="2" y="3"/>
                  </a:lnTo>
                  <a:lnTo>
                    <a:pt x="2" y="2"/>
                  </a:lnTo>
                  <a:lnTo>
                    <a:pt x="2" y="0"/>
                  </a:lnTo>
                  <a:lnTo>
                    <a:pt x="3" y="0"/>
                  </a:lnTo>
                  <a:lnTo>
                    <a:pt x="5" y="2"/>
                  </a:lnTo>
                  <a:lnTo>
                    <a:pt x="6" y="3"/>
                  </a:lnTo>
                  <a:lnTo>
                    <a:pt x="8" y="5"/>
                  </a:lnTo>
                  <a:lnTo>
                    <a:pt x="9" y="6"/>
                  </a:lnTo>
                  <a:lnTo>
                    <a:pt x="11" y="6"/>
                  </a:lnTo>
                  <a:lnTo>
                    <a:pt x="12" y="6"/>
                  </a:lnTo>
                  <a:lnTo>
                    <a:pt x="14" y="6"/>
                  </a:lnTo>
                  <a:lnTo>
                    <a:pt x="15" y="5"/>
                  </a:lnTo>
                  <a:lnTo>
                    <a:pt x="17" y="3"/>
                  </a:lnTo>
                  <a:lnTo>
                    <a:pt x="17" y="2"/>
                  </a:lnTo>
                  <a:lnTo>
                    <a:pt x="18" y="2"/>
                  </a:lnTo>
                  <a:lnTo>
                    <a:pt x="20" y="2"/>
                  </a:lnTo>
                  <a:lnTo>
                    <a:pt x="21" y="3"/>
                  </a:lnTo>
                  <a:lnTo>
                    <a:pt x="23" y="3"/>
                  </a:lnTo>
                  <a:lnTo>
                    <a:pt x="23" y="5"/>
                  </a:lnTo>
                  <a:lnTo>
                    <a:pt x="23" y="6"/>
                  </a:lnTo>
                  <a:lnTo>
                    <a:pt x="21" y="8"/>
                  </a:lnTo>
                  <a:lnTo>
                    <a:pt x="18" y="9"/>
                  </a:lnTo>
                  <a:lnTo>
                    <a:pt x="17" y="9"/>
                  </a:lnTo>
                  <a:lnTo>
                    <a:pt x="15" y="9"/>
                  </a:lnTo>
                  <a:lnTo>
                    <a:pt x="14" y="9"/>
                  </a:lnTo>
                  <a:lnTo>
                    <a:pt x="12" y="9"/>
                  </a:lnTo>
                  <a:lnTo>
                    <a:pt x="11" y="9"/>
                  </a:lnTo>
                  <a:lnTo>
                    <a:pt x="9" y="9"/>
                  </a:lnTo>
                  <a:lnTo>
                    <a:pt x="6" y="9"/>
                  </a:lnTo>
                  <a:lnTo>
                    <a:pt x="5" y="9"/>
                  </a:lnTo>
                  <a:lnTo>
                    <a:pt x="5" y="12"/>
                  </a:lnTo>
                  <a:lnTo>
                    <a:pt x="5" y="18"/>
                  </a:lnTo>
                  <a:lnTo>
                    <a:pt x="3" y="24"/>
                  </a:lnTo>
                  <a:lnTo>
                    <a:pt x="0" y="27"/>
                  </a:lnTo>
                  <a:close/>
                </a:path>
              </a:pathLst>
            </a:custGeom>
            <a:solidFill>
              <a:srgbClr val="000000"/>
            </a:solidFill>
            <a:ln w="9525">
              <a:noFill/>
              <a:round/>
              <a:headEnd/>
              <a:tailEnd/>
            </a:ln>
          </p:spPr>
          <p:txBody>
            <a:bodyPr/>
            <a:lstStyle/>
            <a:p>
              <a:endParaRPr lang="en-GB"/>
            </a:p>
          </p:txBody>
        </p:sp>
        <p:sp>
          <p:nvSpPr>
            <p:cNvPr id="5844" name="Freeform 279"/>
            <p:cNvSpPr>
              <a:spLocks/>
            </p:cNvSpPr>
            <p:nvPr/>
          </p:nvSpPr>
          <p:spPr bwMode="auto">
            <a:xfrm>
              <a:off x="1553" y="3216"/>
              <a:ext cx="533" cy="176"/>
            </a:xfrm>
            <a:custGeom>
              <a:avLst/>
              <a:gdLst>
                <a:gd name="T0" fmla="*/ 0 w 1428"/>
                <a:gd name="T1" fmla="*/ 1 h 454"/>
                <a:gd name="T2" fmla="*/ 0 w 1428"/>
                <a:gd name="T3" fmla="*/ 1 h 454"/>
                <a:gd name="T4" fmla="*/ 0 w 1428"/>
                <a:gd name="T5" fmla="*/ 0 h 454"/>
                <a:gd name="T6" fmla="*/ 1 w 1428"/>
                <a:gd name="T7" fmla="*/ 0 h 454"/>
                <a:gd name="T8" fmla="*/ 1 w 1428"/>
                <a:gd name="T9" fmla="*/ 1 h 454"/>
                <a:gd name="T10" fmla="*/ 1 w 1428"/>
                <a:gd name="T11" fmla="*/ 1 h 454"/>
                <a:gd name="T12" fmla="*/ 1 w 1428"/>
                <a:gd name="T13" fmla="*/ 1 h 454"/>
                <a:gd name="T14" fmla="*/ 0 w 1428"/>
                <a:gd name="T15" fmla="*/ 0 h 454"/>
                <a:gd name="T16" fmla="*/ 0 w 1428"/>
                <a:gd name="T17" fmla="*/ 1 h 454"/>
                <a:gd name="T18" fmla="*/ 0 w 1428"/>
                <a:gd name="T19" fmla="*/ 1 h 4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8"/>
                <a:gd name="T31" fmla="*/ 0 h 454"/>
                <a:gd name="T32" fmla="*/ 1428 w 1428"/>
                <a:gd name="T33" fmla="*/ 454 h 4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8" h="454">
                  <a:moveTo>
                    <a:pt x="31" y="454"/>
                  </a:moveTo>
                  <a:lnTo>
                    <a:pt x="0" y="454"/>
                  </a:lnTo>
                  <a:lnTo>
                    <a:pt x="230" y="0"/>
                  </a:lnTo>
                  <a:lnTo>
                    <a:pt x="1231" y="0"/>
                  </a:lnTo>
                  <a:lnTo>
                    <a:pt x="1428" y="449"/>
                  </a:lnTo>
                  <a:lnTo>
                    <a:pt x="1104" y="449"/>
                  </a:lnTo>
                  <a:lnTo>
                    <a:pt x="729" y="449"/>
                  </a:lnTo>
                  <a:lnTo>
                    <a:pt x="377" y="113"/>
                  </a:lnTo>
                  <a:lnTo>
                    <a:pt x="60" y="454"/>
                  </a:lnTo>
                  <a:lnTo>
                    <a:pt x="31" y="454"/>
                  </a:lnTo>
                </a:path>
              </a:pathLst>
            </a:custGeom>
            <a:noFill/>
            <a:ln w="0">
              <a:solidFill>
                <a:srgbClr val="000000"/>
              </a:solidFill>
              <a:prstDash val="solid"/>
              <a:round/>
              <a:headEnd/>
              <a:tailEnd/>
            </a:ln>
          </p:spPr>
          <p:txBody>
            <a:bodyPr/>
            <a:lstStyle/>
            <a:p>
              <a:endParaRPr lang="en-GB"/>
            </a:p>
          </p:txBody>
        </p:sp>
        <p:sp>
          <p:nvSpPr>
            <p:cNvPr id="5845" name="Freeform 280"/>
            <p:cNvSpPr>
              <a:spLocks/>
            </p:cNvSpPr>
            <p:nvPr/>
          </p:nvSpPr>
          <p:spPr bwMode="auto">
            <a:xfrm>
              <a:off x="1824" y="3476"/>
              <a:ext cx="162" cy="39"/>
            </a:xfrm>
            <a:custGeom>
              <a:avLst/>
              <a:gdLst>
                <a:gd name="T0" fmla="*/ 0 w 421"/>
                <a:gd name="T1" fmla="*/ 0 h 101"/>
                <a:gd name="T2" fmla="*/ 0 w 421"/>
                <a:gd name="T3" fmla="*/ 0 h 101"/>
                <a:gd name="T4" fmla="*/ 0 w 421"/>
                <a:gd name="T5" fmla="*/ 0 h 101"/>
                <a:gd name="T6" fmla="*/ 0 w 421"/>
                <a:gd name="T7" fmla="*/ 0 h 101"/>
                <a:gd name="T8" fmla="*/ 0 w 421"/>
                <a:gd name="T9" fmla="*/ 0 h 101"/>
                <a:gd name="T10" fmla="*/ 0 w 421"/>
                <a:gd name="T11" fmla="*/ 0 h 101"/>
                <a:gd name="T12" fmla="*/ 0 w 421"/>
                <a:gd name="T13" fmla="*/ 0 h 101"/>
                <a:gd name="T14" fmla="*/ 0 60000 65536"/>
                <a:gd name="T15" fmla="*/ 0 60000 65536"/>
                <a:gd name="T16" fmla="*/ 0 60000 65536"/>
                <a:gd name="T17" fmla="*/ 0 60000 65536"/>
                <a:gd name="T18" fmla="*/ 0 60000 65536"/>
                <a:gd name="T19" fmla="*/ 0 60000 65536"/>
                <a:gd name="T20" fmla="*/ 0 60000 65536"/>
                <a:gd name="T21" fmla="*/ 0 w 421"/>
                <a:gd name="T22" fmla="*/ 0 h 101"/>
                <a:gd name="T23" fmla="*/ 421 w 421"/>
                <a:gd name="T24" fmla="*/ 101 h 1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1" h="101">
                  <a:moveTo>
                    <a:pt x="0" y="0"/>
                  </a:moveTo>
                  <a:lnTo>
                    <a:pt x="0" y="45"/>
                  </a:lnTo>
                  <a:lnTo>
                    <a:pt x="0" y="101"/>
                  </a:lnTo>
                  <a:lnTo>
                    <a:pt x="226" y="101"/>
                  </a:lnTo>
                  <a:lnTo>
                    <a:pt x="421" y="101"/>
                  </a:lnTo>
                  <a:lnTo>
                    <a:pt x="382" y="0"/>
                  </a:lnTo>
                  <a:lnTo>
                    <a:pt x="0" y="0"/>
                  </a:lnTo>
                  <a:close/>
                </a:path>
              </a:pathLst>
            </a:custGeom>
            <a:solidFill>
              <a:srgbClr val="A33300"/>
            </a:solidFill>
            <a:ln w="9525">
              <a:noFill/>
              <a:round/>
              <a:headEnd/>
              <a:tailEnd/>
            </a:ln>
          </p:spPr>
          <p:txBody>
            <a:bodyPr/>
            <a:lstStyle/>
            <a:p>
              <a:endParaRPr lang="en-GB"/>
            </a:p>
          </p:txBody>
        </p:sp>
        <p:sp>
          <p:nvSpPr>
            <p:cNvPr id="5846" name="Freeform 281"/>
            <p:cNvSpPr>
              <a:spLocks/>
            </p:cNvSpPr>
            <p:nvPr/>
          </p:nvSpPr>
          <p:spPr bwMode="auto">
            <a:xfrm>
              <a:off x="1824" y="3476"/>
              <a:ext cx="162" cy="39"/>
            </a:xfrm>
            <a:custGeom>
              <a:avLst/>
              <a:gdLst>
                <a:gd name="T0" fmla="*/ 0 w 421"/>
                <a:gd name="T1" fmla="*/ 0 h 101"/>
                <a:gd name="T2" fmla="*/ 0 w 421"/>
                <a:gd name="T3" fmla="*/ 0 h 101"/>
                <a:gd name="T4" fmla="*/ 0 w 421"/>
                <a:gd name="T5" fmla="*/ 0 h 101"/>
                <a:gd name="T6" fmla="*/ 0 w 421"/>
                <a:gd name="T7" fmla="*/ 0 h 101"/>
                <a:gd name="T8" fmla="*/ 0 w 421"/>
                <a:gd name="T9" fmla="*/ 0 h 101"/>
                <a:gd name="T10" fmla="*/ 0 w 421"/>
                <a:gd name="T11" fmla="*/ 0 h 101"/>
                <a:gd name="T12" fmla="*/ 0 w 421"/>
                <a:gd name="T13" fmla="*/ 0 h 101"/>
                <a:gd name="T14" fmla="*/ 0 60000 65536"/>
                <a:gd name="T15" fmla="*/ 0 60000 65536"/>
                <a:gd name="T16" fmla="*/ 0 60000 65536"/>
                <a:gd name="T17" fmla="*/ 0 60000 65536"/>
                <a:gd name="T18" fmla="*/ 0 60000 65536"/>
                <a:gd name="T19" fmla="*/ 0 60000 65536"/>
                <a:gd name="T20" fmla="*/ 0 60000 65536"/>
                <a:gd name="T21" fmla="*/ 0 w 421"/>
                <a:gd name="T22" fmla="*/ 0 h 101"/>
                <a:gd name="T23" fmla="*/ 421 w 421"/>
                <a:gd name="T24" fmla="*/ 101 h 1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1" h="101">
                  <a:moveTo>
                    <a:pt x="0" y="0"/>
                  </a:moveTo>
                  <a:lnTo>
                    <a:pt x="0" y="45"/>
                  </a:lnTo>
                  <a:lnTo>
                    <a:pt x="0" y="101"/>
                  </a:lnTo>
                  <a:lnTo>
                    <a:pt x="226" y="101"/>
                  </a:lnTo>
                  <a:lnTo>
                    <a:pt x="421" y="101"/>
                  </a:lnTo>
                  <a:lnTo>
                    <a:pt x="382" y="0"/>
                  </a:lnTo>
                  <a:lnTo>
                    <a:pt x="0" y="0"/>
                  </a:lnTo>
                </a:path>
              </a:pathLst>
            </a:custGeom>
            <a:noFill/>
            <a:ln w="0">
              <a:solidFill>
                <a:srgbClr val="000000"/>
              </a:solidFill>
              <a:prstDash val="solid"/>
              <a:round/>
              <a:headEnd/>
              <a:tailEnd/>
            </a:ln>
          </p:spPr>
          <p:txBody>
            <a:bodyPr/>
            <a:lstStyle/>
            <a:p>
              <a:endParaRPr lang="en-GB"/>
            </a:p>
          </p:txBody>
        </p:sp>
        <p:sp>
          <p:nvSpPr>
            <p:cNvPr id="5847" name="Freeform 282"/>
            <p:cNvSpPr>
              <a:spLocks/>
            </p:cNvSpPr>
            <p:nvPr/>
          </p:nvSpPr>
          <p:spPr bwMode="auto">
            <a:xfrm>
              <a:off x="1824" y="3523"/>
              <a:ext cx="164" cy="9"/>
            </a:xfrm>
            <a:custGeom>
              <a:avLst/>
              <a:gdLst>
                <a:gd name="T0" fmla="*/ 0 w 426"/>
                <a:gd name="T1" fmla="*/ 0 h 22"/>
                <a:gd name="T2" fmla="*/ 0 w 426"/>
                <a:gd name="T3" fmla="*/ 0 h 22"/>
                <a:gd name="T4" fmla="*/ 0 w 426"/>
                <a:gd name="T5" fmla="*/ 0 h 22"/>
                <a:gd name="T6" fmla="*/ 0 w 426"/>
                <a:gd name="T7" fmla="*/ 0 h 22"/>
                <a:gd name="T8" fmla="*/ 0 w 426"/>
                <a:gd name="T9" fmla="*/ 0 h 22"/>
                <a:gd name="T10" fmla="*/ 0 w 426"/>
                <a:gd name="T11" fmla="*/ 0 h 22"/>
                <a:gd name="T12" fmla="*/ 0 60000 65536"/>
                <a:gd name="T13" fmla="*/ 0 60000 65536"/>
                <a:gd name="T14" fmla="*/ 0 60000 65536"/>
                <a:gd name="T15" fmla="*/ 0 60000 65536"/>
                <a:gd name="T16" fmla="*/ 0 60000 65536"/>
                <a:gd name="T17" fmla="*/ 0 60000 65536"/>
                <a:gd name="T18" fmla="*/ 0 w 426"/>
                <a:gd name="T19" fmla="*/ 0 h 22"/>
                <a:gd name="T20" fmla="*/ 426 w 426"/>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26" h="22">
                  <a:moveTo>
                    <a:pt x="426" y="22"/>
                  </a:moveTo>
                  <a:lnTo>
                    <a:pt x="424" y="0"/>
                  </a:lnTo>
                  <a:lnTo>
                    <a:pt x="223" y="0"/>
                  </a:lnTo>
                  <a:lnTo>
                    <a:pt x="0" y="0"/>
                  </a:lnTo>
                  <a:lnTo>
                    <a:pt x="0" y="22"/>
                  </a:lnTo>
                  <a:lnTo>
                    <a:pt x="426" y="22"/>
                  </a:lnTo>
                  <a:close/>
                </a:path>
              </a:pathLst>
            </a:custGeom>
            <a:solidFill>
              <a:srgbClr val="000000"/>
            </a:solidFill>
            <a:ln w="9525">
              <a:noFill/>
              <a:round/>
              <a:headEnd/>
              <a:tailEnd/>
            </a:ln>
          </p:spPr>
          <p:txBody>
            <a:bodyPr/>
            <a:lstStyle/>
            <a:p>
              <a:endParaRPr lang="en-GB"/>
            </a:p>
          </p:txBody>
        </p:sp>
        <p:sp>
          <p:nvSpPr>
            <p:cNvPr id="5848" name="Freeform 283"/>
            <p:cNvSpPr>
              <a:spLocks/>
            </p:cNvSpPr>
            <p:nvPr/>
          </p:nvSpPr>
          <p:spPr bwMode="auto">
            <a:xfrm>
              <a:off x="1820" y="3398"/>
              <a:ext cx="8" cy="78"/>
            </a:xfrm>
            <a:custGeom>
              <a:avLst/>
              <a:gdLst>
                <a:gd name="T0" fmla="*/ 0 w 22"/>
                <a:gd name="T1" fmla="*/ 0 h 200"/>
                <a:gd name="T2" fmla="*/ 0 w 22"/>
                <a:gd name="T3" fmla="*/ 0 h 200"/>
                <a:gd name="T4" fmla="*/ 0 w 22"/>
                <a:gd name="T5" fmla="*/ 0 h 200"/>
                <a:gd name="T6" fmla="*/ 0 w 22"/>
                <a:gd name="T7" fmla="*/ 0 h 200"/>
                <a:gd name="T8" fmla="*/ 0 w 22"/>
                <a:gd name="T9" fmla="*/ 0 h 200"/>
                <a:gd name="T10" fmla="*/ 0 w 22"/>
                <a:gd name="T11" fmla="*/ 0 h 200"/>
                <a:gd name="T12" fmla="*/ 0 w 22"/>
                <a:gd name="T13" fmla="*/ 0 h 200"/>
                <a:gd name="T14" fmla="*/ 0 60000 65536"/>
                <a:gd name="T15" fmla="*/ 0 60000 65536"/>
                <a:gd name="T16" fmla="*/ 0 60000 65536"/>
                <a:gd name="T17" fmla="*/ 0 60000 65536"/>
                <a:gd name="T18" fmla="*/ 0 60000 65536"/>
                <a:gd name="T19" fmla="*/ 0 60000 65536"/>
                <a:gd name="T20" fmla="*/ 0 60000 65536"/>
                <a:gd name="T21" fmla="*/ 0 w 22"/>
                <a:gd name="T22" fmla="*/ 0 h 200"/>
                <a:gd name="T23" fmla="*/ 22 w 22"/>
                <a:gd name="T24" fmla="*/ 200 h 2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00">
                  <a:moveTo>
                    <a:pt x="22" y="200"/>
                  </a:moveTo>
                  <a:lnTo>
                    <a:pt x="22" y="200"/>
                  </a:lnTo>
                  <a:lnTo>
                    <a:pt x="22" y="0"/>
                  </a:lnTo>
                  <a:lnTo>
                    <a:pt x="0" y="0"/>
                  </a:lnTo>
                  <a:lnTo>
                    <a:pt x="0" y="200"/>
                  </a:lnTo>
                  <a:lnTo>
                    <a:pt x="22" y="200"/>
                  </a:lnTo>
                  <a:close/>
                </a:path>
              </a:pathLst>
            </a:custGeom>
            <a:solidFill>
              <a:srgbClr val="000000"/>
            </a:solidFill>
            <a:ln w="9525">
              <a:noFill/>
              <a:round/>
              <a:headEnd/>
              <a:tailEnd/>
            </a:ln>
          </p:spPr>
          <p:txBody>
            <a:bodyPr/>
            <a:lstStyle/>
            <a:p>
              <a:endParaRPr lang="en-GB"/>
            </a:p>
          </p:txBody>
        </p:sp>
        <p:sp>
          <p:nvSpPr>
            <p:cNvPr id="5849" name="Freeform 284"/>
            <p:cNvSpPr>
              <a:spLocks/>
            </p:cNvSpPr>
            <p:nvPr/>
          </p:nvSpPr>
          <p:spPr bwMode="auto">
            <a:xfrm>
              <a:off x="1820" y="3476"/>
              <a:ext cx="8" cy="17"/>
            </a:xfrm>
            <a:custGeom>
              <a:avLst/>
              <a:gdLst>
                <a:gd name="T0" fmla="*/ 0 w 22"/>
                <a:gd name="T1" fmla="*/ 0 h 45"/>
                <a:gd name="T2" fmla="*/ 0 w 22"/>
                <a:gd name="T3" fmla="*/ 0 h 45"/>
                <a:gd name="T4" fmla="*/ 0 w 22"/>
                <a:gd name="T5" fmla="*/ 0 h 45"/>
                <a:gd name="T6" fmla="*/ 0 w 22"/>
                <a:gd name="T7" fmla="*/ 0 h 45"/>
                <a:gd name="T8" fmla="*/ 0 w 22"/>
                <a:gd name="T9" fmla="*/ 0 h 45"/>
                <a:gd name="T10" fmla="*/ 0 w 22"/>
                <a:gd name="T11" fmla="*/ 0 h 45"/>
                <a:gd name="T12" fmla="*/ 0 w 22"/>
                <a:gd name="T13" fmla="*/ 0 h 45"/>
                <a:gd name="T14" fmla="*/ 0 60000 65536"/>
                <a:gd name="T15" fmla="*/ 0 60000 65536"/>
                <a:gd name="T16" fmla="*/ 0 60000 65536"/>
                <a:gd name="T17" fmla="*/ 0 60000 65536"/>
                <a:gd name="T18" fmla="*/ 0 60000 65536"/>
                <a:gd name="T19" fmla="*/ 0 60000 65536"/>
                <a:gd name="T20" fmla="*/ 0 60000 65536"/>
                <a:gd name="T21" fmla="*/ 0 w 22"/>
                <a:gd name="T22" fmla="*/ 0 h 45"/>
                <a:gd name="T23" fmla="*/ 22 w 22"/>
                <a:gd name="T24" fmla="*/ 45 h 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45">
                  <a:moveTo>
                    <a:pt x="22" y="45"/>
                  </a:moveTo>
                  <a:lnTo>
                    <a:pt x="22" y="45"/>
                  </a:lnTo>
                  <a:lnTo>
                    <a:pt x="22" y="0"/>
                  </a:lnTo>
                  <a:lnTo>
                    <a:pt x="0" y="0"/>
                  </a:lnTo>
                  <a:lnTo>
                    <a:pt x="0" y="45"/>
                  </a:lnTo>
                  <a:lnTo>
                    <a:pt x="22" y="45"/>
                  </a:lnTo>
                  <a:close/>
                </a:path>
              </a:pathLst>
            </a:custGeom>
            <a:solidFill>
              <a:srgbClr val="000000"/>
            </a:solidFill>
            <a:ln w="9525">
              <a:noFill/>
              <a:round/>
              <a:headEnd/>
              <a:tailEnd/>
            </a:ln>
          </p:spPr>
          <p:txBody>
            <a:bodyPr/>
            <a:lstStyle/>
            <a:p>
              <a:endParaRPr lang="en-GB"/>
            </a:p>
          </p:txBody>
        </p:sp>
        <p:sp>
          <p:nvSpPr>
            <p:cNvPr id="5850" name="Freeform 285"/>
            <p:cNvSpPr>
              <a:spLocks/>
            </p:cNvSpPr>
            <p:nvPr/>
          </p:nvSpPr>
          <p:spPr bwMode="auto">
            <a:xfrm>
              <a:off x="1820" y="3493"/>
              <a:ext cx="8" cy="22"/>
            </a:xfrm>
            <a:custGeom>
              <a:avLst/>
              <a:gdLst>
                <a:gd name="T0" fmla="*/ 0 w 22"/>
                <a:gd name="T1" fmla="*/ 0 h 56"/>
                <a:gd name="T2" fmla="*/ 0 w 22"/>
                <a:gd name="T3" fmla="*/ 0 h 56"/>
                <a:gd name="T4" fmla="*/ 0 w 22"/>
                <a:gd name="T5" fmla="*/ 0 h 56"/>
                <a:gd name="T6" fmla="*/ 0 w 22"/>
                <a:gd name="T7" fmla="*/ 0 h 56"/>
                <a:gd name="T8" fmla="*/ 0 w 22"/>
                <a:gd name="T9" fmla="*/ 0 h 56"/>
                <a:gd name="T10" fmla="*/ 0 w 22"/>
                <a:gd name="T11" fmla="*/ 0 h 56"/>
                <a:gd name="T12" fmla="*/ 0 w 22"/>
                <a:gd name="T13" fmla="*/ 0 h 56"/>
                <a:gd name="T14" fmla="*/ 0 60000 65536"/>
                <a:gd name="T15" fmla="*/ 0 60000 65536"/>
                <a:gd name="T16" fmla="*/ 0 60000 65536"/>
                <a:gd name="T17" fmla="*/ 0 60000 65536"/>
                <a:gd name="T18" fmla="*/ 0 60000 65536"/>
                <a:gd name="T19" fmla="*/ 0 60000 65536"/>
                <a:gd name="T20" fmla="*/ 0 60000 65536"/>
                <a:gd name="T21" fmla="*/ 0 w 22"/>
                <a:gd name="T22" fmla="*/ 0 h 56"/>
                <a:gd name="T23" fmla="*/ 22 w 22"/>
                <a:gd name="T24" fmla="*/ 56 h 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56">
                  <a:moveTo>
                    <a:pt x="22" y="56"/>
                  </a:moveTo>
                  <a:lnTo>
                    <a:pt x="22" y="56"/>
                  </a:lnTo>
                  <a:lnTo>
                    <a:pt x="22" y="0"/>
                  </a:lnTo>
                  <a:lnTo>
                    <a:pt x="0" y="0"/>
                  </a:lnTo>
                  <a:lnTo>
                    <a:pt x="0" y="56"/>
                  </a:lnTo>
                  <a:lnTo>
                    <a:pt x="22" y="56"/>
                  </a:lnTo>
                  <a:close/>
                </a:path>
              </a:pathLst>
            </a:custGeom>
            <a:solidFill>
              <a:srgbClr val="000000"/>
            </a:solidFill>
            <a:ln w="9525">
              <a:noFill/>
              <a:round/>
              <a:headEnd/>
              <a:tailEnd/>
            </a:ln>
          </p:spPr>
          <p:txBody>
            <a:bodyPr/>
            <a:lstStyle/>
            <a:p>
              <a:endParaRPr lang="en-GB"/>
            </a:p>
          </p:txBody>
        </p:sp>
        <p:sp>
          <p:nvSpPr>
            <p:cNvPr id="5851" name="Freeform 286"/>
            <p:cNvSpPr>
              <a:spLocks/>
            </p:cNvSpPr>
            <p:nvPr/>
          </p:nvSpPr>
          <p:spPr bwMode="auto">
            <a:xfrm>
              <a:off x="1820" y="3515"/>
              <a:ext cx="8" cy="8"/>
            </a:xfrm>
            <a:custGeom>
              <a:avLst/>
              <a:gdLst>
                <a:gd name="T0" fmla="*/ 0 w 22"/>
                <a:gd name="T1" fmla="*/ 0 h 21"/>
                <a:gd name="T2" fmla="*/ 0 w 22"/>
                <a:gd name="T3" fmla="*/ 0 h 21"/>
                <a:gd name="T4" fmla="*/ 0 w 22"/>
                <a:gd name="T5" fmla="*/ 0 h 21"/>
                <a:gd name="T6" fmla="*/ 0 w 22"/>
                <a:gd name="T7" fmla="*/ 0 h 21"/>
                <a:gd name="T8" fmla="*/ 0 w 22"/>
                <a:gd name="T9" fmla="*/ 0 h 21"/>
                <a:gd name="T10" fmla="*/ 0 w 22"/>
                <a:gd name="T11" fmla="*/ 0 h 21"/>
                <a:gd name="T12" fmla="*/ 0 w 22"/>
                <a:gd name="T13" fmla="*/ 0 h 21"/>
                <a:gd name="T14" fmla="*/ 0 60000 65536"/>
                <a:gd name="T15" fmla="*/ 0 60000 65536"/>
                <a:gd name="T16" fmla="*/ 0 60000 65536"/>
                <a:gd name="T17" fmla="*/ 0 60000 65536"/>
                <a:gd name="T18" fmla="*/ 0 60000 65536"/>
                <a:gd name="T19" fmla="*/ 0 60000 65536"/>
                <a:gd name="T20" fmla="*/ 0 60000 65536"/>
                <a:gd name="T21" fmla="*/ 0 w 22"/>
                <a:gd name="T22" fmla="*/ 0 h 21"/>
                <a:gd name="T23" fmla="*/ 22 w 22"/>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1">
                  <a:moveTo>
                    <a:pt x="22" y="21"/>
                  </a:moveTo>
                  <a:lnTo>
                    <a:pt x="22" y="21"/>
                  </a:lnTo>
                  <a:lnTo>
                    <a:pt x="22" y="0"/>
                  </a:lnTo>
                  <a:lnTo>
                    <a:pt x="0" y="0"/>
                  </a:lnTo>
                  <a:lnTo>
                    <a:pt x="0" y="21"/>
                  </a:lnTo>
                  <a:lnTo>
                    <a:pt x="22" y="21"/>
                  </a:lnTo>
                  <a:close/>
                </a:path>
              </a:pathLst>
            </a:custGeom>
            <a:solidFill>
              <a:srgbClr val="000000"/>
            </a:solidFill>
            <a:ln w="9525">
              <a:noFill/>
              <a:round/>
              <a:headEnd/>
              <a:tailEnd/>
            </a:ln>
          </p:spPr>
          <p:txBody>
            <a:bodyPr/>
            <a:lstStyle/>
            <a:p>
              <a:endParaRPr lang="en-GB"/>
            </a:p>
          </p:txBody>
        </p:sp>
        <p:sp>
          <p:nvSpPr>
            <p:cNvPr id="5852" name="Freeform 287"/>
            <p:cNvSpPr>
              <a:spLocks/>
            </p:cNvSpPr>
            <p:nvPr/>
          </p:nvSpPr>
          <p:spPr bwMode="auto">
            <a:xfrm>
              <a:off x="1820" y="3523"/>
              <a:ext cx="8" cy="1"/>
            </a:xfrm>
            <a:custGeom>
              <a:avLst/>
              <a:gdLst>
                <a:gd name="T0" fmla="*/ 0 w 22"/>
                <a:gd name="T1" fmla="*/ 0 h 1"/>
                <a:gd name="T2" fmla="*/ 0 w 22"/>
                <a:gd name="T3" fmla="*/ 0 h 1"/>
                <a:gd name="T4" fmla="*/ 0 w 22"/>
                <a:gd name="T5" fmla="*/ 0 h 1"/>
                <a:gd name="T6" fmla="*/ 0 w 22"/>
                <a:gd name="T7" fmla="*/ 0 h 1"/>
                <a:gd name="T8" fmla="*/ 0 w 22"/>
                <a:gd name="T9" fmla="*/ 0 h 1"/>
                <a:gd name="T10" fmla="*/ 0 w 22"/>
                <a:gd name="T11" fmla="*/ 0 h 1"/>
                <a:gd name="T12" fmla="*/ 0 w 22"/>
                <a:gd name="T13" fmla="*/ 0 h 1"/>
                <a:gd name="T14" fmla="*/ 0 60000 65536"/>
                <a:gd name="T15" fmla="*/ 0 60000 65536"/>
                <a:gd name="T16" fmla="*/ 0 60000 65536"/>
                <a:gd name="T17" fmla="*/ 0 60000 65536"/>
                <a:gd name="T18" fmla="*/ 0 60000 65536"/>
                <a:gd name="T19" fmla="*/ 0 60000 65536"/>
                <a:gd name="T20" fmla="*/ 0 60000 65536"/>
                <a:gd name="T21" fmla="*/ 0 w 22"/>
                <a:gd name="T22" fmla="*/ 0 h 1"/>
                <a:gd name="T23" fmla="*/ 22 w 22"/>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
                  <a:moveTo>
                    <a:pt x="22" y="0"/>
                  </a:moveTo>
                  <a:lnTo>
                    <a:pt x="11" y="0"/>
                  </a:lnTo>
                  <a:lnTo>
                    <a:pt x="0" y="0"/>
                  </a:lnTo>
                  <a:lnTo>
                    <a:pt x="22" y="0"/>
                  </a:lnTo>
                  <a:close/>
                </a:path>
              </a:pathLst>
            </a:custGeom>
            <a:solidFill>
              <a:srgbClr val="000000"/>
            </a:solidFill>
            <a:ln w="9525">
              <a:noFill/>
              <a:round/>
              <a:headEnd/>
              <a:tailEnd/>
            </a:ln>
          </p:spPr>
          <p:txBody>
            <a:bodyPr/>
            <a:lstStyle/>
            <a:p>
              <a:endParaRPr lang="en-GB"/>
            </a:p>
          </p:txBody>
        </p:sp>
        <p:sp>
          <p:nvSpPr>
            <p:cNvPr id="5853" name="Freeform 288"/>
            <p:cNvSpPr>
              <a:spLocks/>
            </p:cNvSpPr>
            <p:nvPr/>
          </p:nvSpPr>
          <p:spPr bwMode="auto">
            <a:xfrm>
              <a:off x="1820" y="3523"/>
              <a:ext cx="8" cy="82"/>
            </a:xfrm>
            <a:custGeom>
              <a:avLst/>
              <a:gdLst>
                <a:gd name="T0" fmla="*/ 0 w 22"/>
                <a:gd name="T1" fmla="*/ 0 h 211"/>
                <a:gd name="T2" fmla="*/ 0 w 22"/>
                <a:gd name="T3" fmla="*/ 0 h 211"/>
                <a:gd name="T4" fmla="*/ 0 w 22"/>
                <a:gd name="T5" fmla="*/ 0 h 211"/>
                <a:gd name="T6" fmla="*/ 0 w 22"/>
                <a:gd name="T7" fmla="*/ 0 h 211"/>
                <a:gd name="T8" fmla="*/ 0 w 22"/>
                <a:gd name="T9" fmla="*/ 0 h 211"/>
                <a:gd name="T10" fmla="*/ 0 w 22"/>
                <a:gd name="T11" fmla="*/ 0 h 211"/>
                <a:gd name="T12" fmla="*/ 0 60000 65536"/>
                <a:gd name="T13" fmla="*/ 0 60000 65536"/>
                <a:gd name="T14" fmla="*/ 0 60000 65536"/>
                <a:gd name="T15" fmla="*/ 0 60000 65536"/>
                <a:gd name="T16" fmla="*/ 0 60000 65536"/>
                <a:gd name="T17" fmla="*/ 0 60000 65536"/>
                <a:gd name="T18" fmla="*/ 0 w 22"/>
                <a:gd name="T19" fmla="*/ 0 h 211"/>
                <a:gd name="T20" fmla="*/ 22 w 22"/>
                <a:gd name="T21" fmla="*/ 211 h 211"/>
              </a:gdLst>
              <a:ahLst/>
              <a:cxnLst>
                <a:cxn ang="T12">
                  <a:pos x="T0" y="T1"/>
                </a:cxn>
                <a:cxn ang="T13">
                  <a:pos x="T2" y="T3"/>
                </a:cxn>
                <a:cxn ang="T14">
                  <a:pos x="T4" y="T5"/>
                </a:cxn>
                <a:cxn ang="T15">
                  <a:pos x="T6" y="T7"/>
                </a:cxn>
                <a:cxn ang="T16">
                  <a:pos x="T8" y="T9"/>
                </a:cxn>
                <a:cxn ang="T17">
                  <a:pos x="T10" y="T11"/>
                </a:cxn>
              </a:cxnLst>
              <a:rect l="T18" t="T19" r="T20" b="T21"/>
              <a:pathLst>
                <a:path w="22" h="211">
                  <a:moveTo>
                    <a:pt x="11" y="211"/>
                  </a:moveTo>
                  <a:lnTo>
                    <a:pt x="22" y="211"/>
                  </a:lnTo>
                  <a:lnTo>
                    <a:pt x="22" y="0"/>
                  </a:lnTo>
                  <a:lnTo>
                    <a:pt x="0" y="0"/>
                  </a:lnTo>
                  <a:lnTo>
                    <a:pt x="0" y="211"/>
                  </a:lnTo>
                  <a:lnTo>
                    <a:pt x="11" y="211"/>
                  </a:lnTo>
                  <a:close/>
                </a:path>
              </a:pathLst>
            </a:custGeom>
            <a:solidFill>
              <a:srgbClr val="000000"/>
            </a:solidFill>
            <a:ln w="9525">
              <a:noFill/>
              <a:round/>
              <a:headEnd/>
              <a:tailEnd/>
            </a:ln>
          </p:spPr>
          <p:txBody>
            <a:bodyPr/>
            <a:lstStyle/>
            <a:p>
              <a:endParaRPr lang="en-GB"/>
            </a:p>
          </p:txBody>
        </p:sp>
        <p:sp>
          <p:nvSpPr>
            <p:cNvPr id="5854" name="Freeform 289"/>
            <p:cNvSpPr>
              <a:spLocks/>
            </p:cNvSpPr>
            <p:nvPr/>
          </p:nvSpPr>
          <p:spPr bwMode="auto">
            <a:xfrm>
              <a:off x="1559" y="3260"/>
              <a:ext cx="295" cy="151"/>
            </a:xfrm>
            <a:custGeom>
              <a:avLst/>
              <a:gdLst>
                <a:gd name="T0" fmla="*/ 0 w 765"/>
                <a:gd name="T1" fmla="*/ 0 h 389"/>
                <a:gd name="T2" fmla="*/ 0 w 765"/>
                <a:gd name="T3" fmla="*/ 0 h 389"/>
                <a:gd name="T4" fmla="*/ 1 w 765"/>
                <a:gd name="T5" fmla="*/ 0 h 389"/>
                <a:gd name="T6" fmla="*/ 1 w 765"/>
                <a:gd name="T7" fmla="*/ 0 h 389"/>
                <a:gd name="T8" fmla="*/ 1 w 765"/>
                <a:gd name="T9" fmla="*/ 0 h 389"/>
                <a:gd name="T10" fmla="*/ 0 w 765"/>
                <a:gd name="T11" fmla="*/ 0 h 389"/>
                <a:gd name="T12" fmla="*/ 0 w 765"/>
                <a:gd name="T13" fmla="*/ 0 h 389"/>
                <a:gd name="T14" fmla="*/ 0 w 765"/>
                <a:gd name="T15" fmla="*/ 0 h 389"/>
                <a:gd name="T16" fmla="*/ 0 w 765"/>
                <a:gd name="T17" fmla="*/ 0 h 3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65"/>
                <a:gd name="T28" fmla="*/ 0 h 389"/>
                <a:gd name="T29" fmla="*/ 765 w 765"/>
                <a:gd name="T30" fmla="*/ 389 h 3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65" h="389">
                  <a:moveTo>
                    <a:pt x="45" y="341"/>
                  </a:moveTo>
                  <a:lnTo>
                    <a:pt x="362" y="0"/>
                  </a:lnTo>
                  <a:lnTo>
                    <a:pt x="714" y="336"/>
                  </a:lnTo>
                  <a:lnTo>
                    <a:pt x="765" y="386"/>
                  </a:lnTo>
                  <a:lnTo>
                    <a:pt x="714" y="386"/>
                  </a:lnTo>
                  <a:lnTo>
                    <a:pt x="364" y="48"/>
                  </a:lnTo>
                  <a:lnTo>
                    <a:pt x="49" y="389"/>
                  </a:lnTo>
                  <a:lnTo>
                    <a:pt x="0" y="389"/>
                  </a:lnTo>
                  <a:lnTo>
                    <a:pt x="45" y="341"/>
                  </a:lnTo>
                  <a:close/>
                </a:path>
              </a:pathLst>
            </a:custGeom>
            <a:solidFill>
              <a:srgbClr val="009393"/>
            </a:solidFill>
            <a:ln w="9525">
              <a:noFill/>
              <a:round/>
              <a:headEnd/>
              <a:tailEnd/>
            </a:ln>
          </p:spPr>
          <p:txBody>
            <a:bodyPr/>
            <a:lstStyle/>
            <a:p>
              <a:endParaRPr lang="en-GB"/>
            </a:p>
          </p:txBody>
        </p:sp>
        <p:sp>
          <p:nvSpPr>
            <p:cNvPr id="5855" name="Freeform 290"/>
            <p:cNvSpPr>
              <a:spLocks/>
            </p:cNvSpPr>
            <p:nvPr/>
          </p:nvSpPr>
          <p:spPr bwMode="auto">
            <a:xfrm>
              <a:off x="1559" y="3260"/>
              <a:ext cx="295" cy="151"/>
            </a:xfrm>
            <a:custGeom>
              <a:avLst/>
              <a:gdLst>
                <a:gd name="T0" fmla="*/ 0 w 765"/>
                <a:gd name="T1" fmla="*/ 0 h 389"/>
                <a:gd name="T2" fmla="*/ 0 w 765"/>
                <a:gd name="T3" fmla="*/ 0 h 389"/>
                <a:gd name="T4" fmla="*/ 1 w 765"/>
                <a:gd name="T5" fmla="*/ 0 h 389"/>
                <a:gd name="T6" fmla="*/ 1 w 765"/>
                <a:gd name="T7" fmla="*/ 0 h 389"/>
                <a:gd name="T8" fmla="*/ 1 w 765"/>
                <a:gd name="T9" fmla="*/ 0 h 389"/>
                <a:gd name="T10" fmla="*/ 0 w 765"/>
                <a:gd name="T11" fmla="*/ 0 h 389"/>
                <a:gd name="T12" fmla="*/ 0 w 765"/>
                <a:gd name="T13" fmla="*/ 0 h 389"/>
                <a:gd name="T14" fmla="*/ 0 w 765"/>
                <a:gd name="T15" fmla="*/ 0 h 389"/>
                <a:gd name="T16" fmla="*/ 0 w 765"/>
                <a:gd name="T17" fmla="*/ 0 h 3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65"/>
                <a:gd name="T28" fmla="*/ 0 h 389"/>
                <a:gd name="T29" fmla="*/ 765 w 765"/>
                <a:gd name="T30" fmla="*/ 389 h 3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65" h="389">
                  <a:moveTo>
                    <a:pt x="45" y="341"/>
                  </a:moveTo>
                  <a:lnTo>
                    <a:pt x="362" y="0"/>
                  </a:lnTo>
                  <a:lnTo>
                    <a:pt x="714" y="336"/>
                  </a:lnTo>
                  <a:lnTo>
                    <a:pt x="765" y="386"/>
                  </a:lnTo>
                  <a:lnTo>
                    <a:pt x="714" y="386"/>
                  </a:lnTo>
                  <a:lnTo>
                    <a:pt x="364" y="48"/>
                  </a:lnTo>
                  <a:lnTo>
                    <a:pt x="49" y="389"/>
                  </a:lnTo>
                  <a:lnTo>
                    <a:pt x="0" y="389"/>
                  </a:lnTo>
                  <a:lnTo>
                    <a:pt x="45" y="341"/>
                  </a:lnTo>
                </a:path>
              </a:pathLst>
            </a:custGeom>
            <a:noFill/>
            <a:ln w="0">
              <a:solidFill>
                <a:srgbClr val="000000"/>
              </a:solidFill>
              <a:prstDash val="solid"/>
              <a:round/>
              <a:headEnd/>
              <a:tailEnd/>
            </a:ln>
          </p:spPr>
          <p:txBody>
            <a:bodyPr/>
            <a:lstStyle/>
            <a:p>
              <a:endParaRPr lang="en-GB"/>
            </a:p>
          </p:txBody>
        </p:sp>
        <p:sp>
          <p:nvSpPr>
            <p:cNvPr id="5856" name="Freeform 291"/>
            <p:cNvSpPr>
              <a:spLocks/>
            </p:cNvSpPr>
            <p:nvPr/>
          </p:nvSpPr>
          <p:spPr bwMode="auto">
            <a:xfrm>
              <a:off x="1834" y="3390"/>
              <a:ext cx="252" cy="19"/>
            </a:xfrm>
            <a:custGeom>
              <a:avLst/>
              <a:gdLst>
                <a:gd name="T0" fmla="*/ 0 w 699"/>
                <a:gd name="T1" fmla="*/ 0 h 23"/>
                <a:gd name="T2" fmla="*/ 0 w 699"/>
                <a:gd name="T3" fmla="*/ 0 h 23"/>
                <a:gd name="T4" fmla="*/ 0 w 699"/>
                <a:gd name="T5" fmla="*/ 0 h 23"/>
                <a:gd name="T6" fmla="*/ 0 w 699"/>
                <a:gd name="T7" fmla="*/ 6 h 23"/>
                <a:gd name="T8" fmla="*/ 0 w 699"/>
                <a:gd name="T9" fmla="*/ 6 h 23"/>
                <a:gd name="T10" fmla="*/ 0 w 699"/>
                <a:gd name="T11" fmla="*/ 6 h 23"/>
                <a:gd name="T12" fmla="*/ 0 w 699"/>
                <a:gd name="T13" fmla="*/ 6 h 23"/>
                <a:gd name="T14" fmla="*/ 0 w 699"/>
                <a:gd name="T15" fmla="*/ 0 h 23"/>
                <a:gd name="T16" fmla="*/ 0 60000 65536"/>
                <a:gd name="T17" fmla="*/ 0 60000 65536"/>
                <a:gd name="T18" fmla="*/ 0 60000 65536"/>
                <a:gd name="T19" fmla="*/ 0 60000 65536"/>
                <a:gd name="T20" fmla="*/ 0 60000 65536"/>
                <a:gd name="T21" fmla="*/ 0 60000 65536"/>
                <a:gd name="T22" fmla="*/ 0 60000 65536"/>
                <a:gd name="T23" fmla="*/ 0 60000 65536"/>
                <a:gd name="T24" fmla="*/ 0 w 699"/>
                <a:gd name="T25" fmla="*/ 0 h 23"/>
                <a:gd name="T26" fmla="*/ 699 w 699"/>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9" h="23">
                  <a:moveTo>
                    <a:pt x="0" y="0"/>
                  </a:moveTo>
                  <a:lnTo>
                    <a:pt x="375" y="0"/>
                  </a:lnTo>
                  <a:lnTo>
                    <a:pt x="699" y="0"/>
                  </a:lnTo>
                  <a:lnTo>
                    <a:pt x="699" y="23"/>
                  </a:lnTo>
                  <a:lnTo>
                    <a:pt x="632" y="23"/>
                  </a:lnTo>
                  <a:lnTo>
                    <a:pt x="314" y="23"/>
                  </a:lnTo>
                  <a:lnTo>
                    <a:pt x="23" y="23"/>
                  </a:lnTo>
                  <a:lnTo>
                    <a:pt x="0" y="0"/>
                  </a:lnTo>
                  <a:close/>
                </a:path>
              </a:pathLst>
            </a:custGeom>
            <a:solidFill>
              <a:srgbClr val="009393"/>
            </a:solidFill>
            <a:ln w="9525">
              <a:noFill/>
              <a:round/>
              <a:headEnd/>
              <a:tailEnd/>
            </a:ln>
          </p:spPr>
          <p:txBody>
            <a:bodyPr/>
            <a:lstStyle/>
            <a:p>
              <a:endParaRPr lang="en-GB"/>
            </a:p>
          </p:txBody>
        </p:sp>
        <p:sp>
          <p:nvSpPr>
            <p:cNvPr id="5857" name="Freeform 292"/>
            <p:cNvSpPr>
              <a:spLocks/>
            </p:cNvSpPr>
            <p:nvPr/>
          </p:nvSpPr>
          <p:spPr bwMode="auto">
            <a:xfrm>
              <a:off x="1824" y="3515"/>
              <a:ext cx="162" cy="8"/>
            </a:xfrm>
            <a:custGeom>
              <a:avLst/>
              <a:gdLst>
                <a:gd name="T0" fmla="*/ 0 w 421"/>
                <a:gd name="T1" fmla="*/ 0 h 21"/>
                <a:gd name="T2" fmla="*/ 0 w 421"/>
                <a:gd name="T3" fmla="*/ 0 h 21"/>
                <a:gd name="T4" fmla="*/ 0 w 421"/>
                <a:gd name="T5" fmla="*/ 0 h 21"/>
                <a:gd name="T6" fmla="*/ 0 w 421"/>
                <a:gd name="T7" fmla="*/ 0 h 21"/>
                <a:gd name="T8" fmla="*/ 0 w 421"/>
                <a:gd name="T9" fmla="*/ 0 h 21"/>
                <a:gd name="T10" fmla="*/ 0 w 421"/>
                <a:gd name="T11" fmla="*/ 0 h 21"/>
                <a:gd name="T12" fmla="*/ 0 w 421"/>
                <a:gd name="T13" fmla="*/ 0 h 21"/>
                <a:gd name="T14" fmla="*/ 0 60000 65536"/>
                <a:gd name="T15" fmla="*/ 0 60000 65536"/>
                <a:gd name="T16" fmla="*/ 0 60000 65536"/>
                <a:gd name="T17" fmla="*/ 0 60000 65536"/>
                <a:gd name="T18" fmla="*/ 0 60000 65536"/>
                <a:gd name="T19" fmla="*/ 0 60000 65536"/>
                <a:gd name="T20" fmla="*/ 0 60000 65536"/>
                <a:gd name="T21" fmla="*/ 0 w 421"/>
                <a:gd name="T22" fmla="*/ 0 h 21"/>
                <a:gd name="T23" fmla="*/ 421 w 421"/>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1" h="21">
                  <a:moveTo>
                    <a:pt x="421" y="0"/>
                  </a:moveTo>
                  <a:lnTo>
                    <a:pt x="226" y="0"/>
                  </a:lnTo>
                  <a:lnTo>
                    <a:pt x="0" y="0"/>
                  </a:lnTo>
                  <a:lnTo>
                    <a:pt x="0" y="21"/>
                  </a:lnTo>
                  <a:lnTo>
                    <a:pt x="223" y="21"/>
                  </a:lnTo>
                  <a:lnTo>
                    <a:pt x="421" y="21"/>
                  </a:lnTo>
                  <a:lnTo>
                    <a:pt x="421" y="0"/>
                  </a:lnTo>
                  <a:close/>
                </a:path>
              </a:pathLst>
            </a:custGeom>
            <a:solidFill>
              <a:srgbClr val="009393"/>
            </a:solidFill>
            <a:ln w="9525">
              <a:noFill/>
              <a:round/>
              <a:headEnd/>
              <a:tailEnd/>
            </a:ln>
          </p:spPr>
          <p:txBody>
            <a:bodyPr/>
            <a:lstStyle/>
            <a:p>
              <a:endParaRPr lang="en-GB"/>
            </a:p>
          </p:txBody>
        </p:sp>
        <p:sp>
          <p:nvSpPr>
            <p:cNvPr id="5858" name="Freeform 293"/>
            <p:cNvSpPr>
              <a:spLocks/>
            </p:cNvSpPr>
            <p:nvPr/>
          </p:nvSpPr>
          <p:spPr bwMode="auto">
            <a:xfrm>
              <a:off x="1824" y="3515"/>
              <a:ext cx="162" cy="8"/>
            </a:xfrm>
            <a:custGeom>
              <a:avLst/>
              <a:gdLst>
                <a:gd name="T0" fmla="*/ 0 w 421"/>
                <a:gd name="T1" fmla="*/ 0 h 21"/>
                <a:gd name="T2" fmla="*/ 0 w 421"/>
                <a:gd name="T3" fmla="*/ 0 h 21"/>
                <a:gd name="T4" fmla="*/ 0 w 421"/>
                <a:gd name="T5" fmla="*/ 0 h 21"/>
                <a:gd name="T6" fmla="*/ 0 w 421"/>
                <a:gd name="T7" fmla="*/ 0 h 21"/>
                <a:gd name="T8" fmla="*/ 0 w 421"/>
                <a:gd name="T9" fmla="*/ 0 h 21"/>
                <a:gd name="T10" fmla="*/ 0 w 421"/>
                <a:gd name="T11" fmla="*/ 0 h 21"/>
                <a:gd name="T12" fmla="*/ 0 w 421"/>
                <a:gd name="T13" fmla="*/ 0 h 21"/>
                <a:gd name="T14" fmla="*/ 0 60000 65536"/>
                <a:gd name="T15" fmla="*/ 0 60000 65536"/>
                <a:gd name="T16" fmla="*/ 0 60000 65536"/>
                <a:gd name="T17" fmla="*/ 0 60000 65536"/>
                <a:gd name="T18" fmla="*/ 0 60000 65536"/>
                <a:gd name="T19" fmla="*/ 0 60000 65536"/>
                <a:gd name="T20" fmla="*/ 0 60000 65536"/>
                <a:gd name="T21" fmla="*/ 0 w 421"/>
                <a:gd name="T22" fmla="*/ 0 h 21"/>
                <a:gd name="T23" fmla="*/ 421 w 421"/>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1" h="21">
                  <a:moveTo>
                    <a:pt x="421" y="0"/>
                  </a:moveTo>
                  <a:lnTo>
                    <a:pt x="226" y="0"/>
                  </a:lnTo>
                  <a:lnTo>
                    <a:pt x="0" y="0"/>
                  </a:lnTo>
                  <a:lnTo>
                    <a:pt x="0" y="21"/>
                  </a:lnTo>
                  <a:lnTo>
                    <a:pt x="223" y="21"/>
                  </a:lnTo>
                  <a:lnTo>
                    <a:pt x="421" y="21"/>
                  </a:lnTo>
                  <a:lnTo>
                    <a:pt x="421" y="0"/>
                  </a:lnTo>
                </a:path>
              </a:pathLst>
            </a:custGeom>
            <a:noFill/>
            <a:ln w="0">
              <a:solidFill>
                <a:srgbClr val="000000"/>
              </a:solidFill>
              <a:prstDash val="solid"/>
              <a:round/>
              <a:headEnd/>
              <a:tailEnd/>
            </a:ln>
          </p:spPr>
          <p:txBody>
            <a:bodyPr/>
            <a:lstStyle/>
            <a:p>
              <a:endParaRPr lang="en-GB"/>
            </a:p>
          </p:txBody>
        </p:sp>
        <p:sp>
          <p:nvSpPr>
            <p:cNvPr id="5859" name="Freeform 294"/>
            <p:cNvSpPr>
              <a:spLocks/>
            </p:cNvSpPr>
            <p:nvPr/>
          </p:nvSpPr>
          <p:spPr bwMode="auto">
            <a:xfrm>
              <a:off x="1927" y="3533"/>
              <a:ext cx="8" cy="93"/>
            </a:xfrm>
            <a:custGeom>
              <a:avLst/>
              <a:gdLst>
                <a:gd name="T0" fmla="*/ 0 w 21"/>
                <a:gd name="T1" fmla="*/ 0 h 241"/>
                <a:gd name="T2" fmla="*/ 0 w 21"/>
                <a:gd name="T3" fmla="*/ 0 h 241"/>
                <a:gd name="T4" fmla="*/ 0 w 21"/>
                <a:gd name="T5" fmla="*/ 0 h 241"/>
                <a:gd name="T6" fmla="*/ 0 w 21"/>
                <a:gd name="T7" fmla="*/ 0 h 241"/>
                <a:gd name="T8" fmla="*/ 0 w 21"/>
                <a:gd name="T9" fmla="*/ 0 h 241"/>
                <a:gd name="T10" fmla="*/ 0 w 21"/>
                <a:gd name="T11" fmla="*/ 0 h 241"/>
                <a:gd name="T12" fmla="*/ 0 60000 65536"/>
                <a:gd name="T13" fmla="*/ 0 60000 65536"/>
                <a:gd name="T14" fmla="*/ 0 60000 65536"/>
                <a:gd name="T15" fmla="*/ 0 60000 65536"/>
                <a:gd name="T16" fmla="*/ 0 60000 65536"/>
                <a:gd name="T17" fmla="*/ 0 60000 65536"/>
                <a:gd name="T18" fmla="*/ 0 w 21"/>
                <a:gd name="T19" fmla="*/ 0 h 241"/>
                <a:gd name="T20" fmla="*/ 21 w 21"/>
                <a:gd name="T21" fmla="*/ 241 h 241"/>
              </a:gdLst>
              <a:ahLst/>
              <a:cxnLst>
                <a:cxn ang="T12">
                  <a:pos x="T0" y="T1"/>
                </a:cxn>
                <a:cxn ang="T13">
                  <a:pos x="T2" y="T3"/>
                </a:cxn>
                <a:cxn ang="T14">
                  <a:pos x="T4" y="T5"/>
                </a:cxn>
                <a:cxn ang="T15">
                  <a:pos x="T6" y="T7"/>
                </a:cxn>
                <a:cxn ang="T16">
                  <a:pos x="T8" y="T9"/>
                </a:cxn>
                <a:cxn ang="T17">
                  <a:pos x="T10" y="T11"/>
                </a:cxn>
              </a:cxnLst>
              <a:rect l="T18" t="T19" r="T20" b="T21"/>
              <a:pathLst>
                <a:path w="21" h="241">
                  <a:moveTo>
                    <a:pt x="10" y="241"/>
                  </a:moveTo>
                  <a:lnTo>
                    <a:pt x="21" y="241"/>
                  </a:lnTo>
                  <a:lnTo>
                    <a:pt x="21" y="0"/>
                  </a:lnTo>
                  <a:lnTo>
                    <a:pt x="0" y="0"/>
                  </a:lnTo>
                  <a:lnTo>
                    <a:pt x="0" y="241"/>
                  </a:lnTo>
                  <a:lnTo>
                    <a:pt x="10" y="241"/>
                  </a:lnTo>
                  <a:close/>
                </a:path>
              </a:pathLst>
            </a:custGeom>
            <a:solidFill>
              <a:srgbClr val="000000"/>
            </a:solidFill>
            <a:ln w="9525">
              <a:noFill/>
              <a:round/>
              <a:headEnd/>
              <a:tailEnd/>
            </a:ln>
          </p:spPr>
          <p:txBody>
            <a:bodyPr/>
            <a:lstStyle/>
            <a:p>
              <a:endParaRPr lang="en-GB"/>
            </a:p>
          </p:txBody>
        </p:sp>
        <p:sp>
          <p:nvSpPr>
            <p:cNvPr id="5860" name="Freeform 295"/>
            <p:cNvSpPr>
              <a:spLocks/>
            </p:cNvSpPr>
            <p:nvPr/>
          </p:nvSpPr>
          <p:spPr bwMode="auto">
            <a:xfrm>
              <a:off x="1972" y="3476"/>
              <a:ext cx="15" cy="56"/>
            </a:xfrm>
            <a:custGeom>
              <a:avLst/>
              <a:gdLst>
                <a:gd name="T0" fmla="*/ 0 w 38"/>
                <a:gd name="T1" fmla="*/ 0 h 143"/>
                <a:gd name="T2" fmla="*/ 0 w 38"/>
                <a:gd name="T3" fmla="*/ 0 h 143"/>
                <a:gd name="T4" fmla="*/ 0 w 38"/>
                <a:gd name="T5" fmla="*/ 0 h 143"/>
                <a:gd name="T6" fmla="*/ 0 60000 65536"/>
                <a:gd name="T7" fmla="*/ 0 60000 65536"/>
                <a:gd name="T8" fmla="*/ 0 60000 65536"/>
                <a:gd name="T9" fmla="*/ 0 w 38"/>
                <a:gd name="T10" fmla="*/ 0 h 143"/>
                <a:gd name="T11" fmla="*/ 38 w 38"/>
                <a:gd name="T12" fmla="*/ 143 h 143"/>
              </a:gdLst>
              <a:ahLst/>
              <a:cxnLst>
                <a:cxn ang="T6">
                  <a:pos x="T0" y="T1"/>
                </a:cxn>
                <a:cxn ang="T7">
                  <a:pos x="T2" y="T3"/>
                </a:cxn>
                <a:cxn ang="T8">
                  <a:pos x="T4" y="T5"/>
                </a:cxn>
              </a:cxnLst>
              <a:rect l="T9" t="T10" r="T11" b="T12"/>
              <a:pathLst>
                <a:path w="38" h="143">
                  <a:moveTo>
                    <a:pt x="0" y="0"/>
                  </a:moveTo>
                  <a:lnTo>
                    <a:pt x="38" y="101"/>
                  </a:lnTo>
                  <a:lnTo>
                    <a:pt x="38" y="143"/>
                  </a:lnTo>
                </a:path>
              </a:pathLst>
            </a:custGeom>
            <a:noFill/>
            <a:ln w="0">
              <a:solidFill>
                <a:srgbClr val="000000"/>
              </a:solidFill>
              <a:prstDash val="solid"/>
              <a:round/>
              <a:headEnd/>
              <a:tailEnd/>
            </a:ln>
          </p:spPr>
          <p:txBody>
            <a:bodyPr/>
            <a:lstStyle/>
            <a:p>
              <a:endParaRPr lang="en-GB"/>
            </a:p>
          </p:txBody>
        </p:sp>
        <p:sp>
          <p:nvSpPr>
            <p:cNvPr id="5861" name="Rectangle 296"/>
            <p:cNvSpPr>
              <a:spLocks noChangeArrowheads="1"/>
            </p:cNvSpPr>
            <p:nvPr/>
          </p:nvSpPr>
          <p:spPr bwMode="auto">
            <a:xfrm>
              <a:off x="1867" y="3568"/>
              <a:ext cx="17" cy="58"/>
            </a:xfrm>
            <a:prstGeom prst="rect">
              <a:avLst/>
            </a:prstGeom>
            <a:noFill/>
            <a:ln w="0">
              <a:solidFill>
                <a:srgbClr val="000000"/>
              </a:solidFill>
              <a:miter lim="800000"/>
              <a:headEnd/>
              <a:tailEnd/>
            </a:ln>
          </p:spPr>
          <p:txBody>
            <a:bodyPr/>
            <a:lstStyle/>
            <a:p>
              <a:endParaRPr lang="en-US"/>
            </a:p>
          </p:txBody>
        </p:sp>
        <p:sp>
          <p:nvSpPr>
            <p:cNvPr id="5862" name="Rectangle 297"/>
            <p:cNvSpPr>
              <a:spLocks noChangeArrowheads="1"/>
            </p:cNvSpPr>
            <p:nvPr/>
          </p:nvSpPr>
          <p:spPr bwMode="auto">
            <a:xfrm>
              <a:off x="1903" y="3568"/>
              <a:ext cx="17" cy="58"/>
            </a:xfrm>
            <a:prstGeom prst="rect">
              <a:avLst/>
            </a:prstGeom>
            <a:noFill/>
            <a:ln w="0">
              <a:solidFill>
                <a:srgbClr val="000000"/>
              </a:solidFill>
              <a:miter lim="800000"/>
              <a:headEnd/>
              <a:tailEnd/>
            </a:ln>
          </p:spPr>
          <p:txBody>
            <a:bodyPr/>
            <a:lstStyle/>
            <a:p>
              <a:endParaRPr lang="en-US"/>
            </a:p>
          </p:txBody>
        </p:sp>
        <p:sp>
          <p:nvSpPr>
            <p:cNvPr id="5863" name="Freeform 298"/>
            <p:cNvSpPr>
              <a:spLocks/>
            </p:cNvSpPr>
            <p:nvPr/>
          </p:nvSpPr>
          <p:spPr bwMode="auto">
            <a:xfrm>
              <a:off x="1880" y="3568"/>
              <a:ext cx="11" cy="58"/>
            </a:xfrm>
            <a:custGeom>
              <a:avLst/>
              <a:gdLst>
                <a:gd name="T0" fmla="*/ 0 w 27"/>
                <a:gd name="T1" fmla="*/ 0 h 151"/>
                <a:gd name="T2" fmla="*/ 0 w 27"/>
                <a:gd name="T3" fmla="*/ 0 h 151"/>
                <a:gd name="T4" fmla="*/ 0 w 27"/>
                <a:gd name="T5" fmla="*/ 0 h 151"/>
                <a:gd name="T6" fmla="*/ 0 w 27"/>
                <a:gd name="T7" fmla="*/ 0 h 151"/>
                <a:gd name="T8" fmla="*/ 0 w 27"/>
                <a:gd name="T9" fmla="*/ 0 h 151"/>
                <a:gd name="T10" fmla="*/ 0 w 27"/>
                <a:gd name="T11" fmla="*/ 0 h 151"/>
                <a:gd name="T12" fmla="*/ 0 60000 65536"/>
                <a:gd name="T13" fmla="*/ 0 60000 65536"/>
                <a:gd name="T14" fmla="*/ 0 60000 65536"/>
                <a:gd name="T15" fmla="*/ 0 60000 65536"/>
                <a:gd name="T16" fmla="*/ 0 60000 65536"/>
                <a:gd name="T17" fmla="*/ 0 60000 65536"/>
                <a:gd name="T18" fmla="*/ 0 w 27"/>
                <a:gd name="T19" fmla="*/ 0 h 151"/>
                <a:gd name="T20" fmla="*/ 27 w 27"/>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7" h="151">
                  <a:moveTo>
                    <a:pt x="13" y="151"/>
                  </a:moveTo>
                  <a:lnTo>
                    <a:pt x="27" y="151"/>
                  </a:lnTo>
                  <a:lnTo>
                    <a:pt x="27" y="0"/>
                  </a:lnTo>
                  <a:lnTo>
                    <a:pt x="0" y="0"/>
                  </a:lnTo>
                  <a:lnTo>
                    <a:pt x="0" y="151"/>
                  </a:lnTo>
                  <a:lnTo>
                    <a:pt x="13" y="151"/>
                  </a:lnTo>
                  <a:close/>
                </a:path>
              </a:pathLst>
            </a:custGeom>
            <a:solidFill>
              <a:srgbClr val="000000"/>
            </a:solidFill>
            <a:ln w="9525">
              <a:noFill/>
              <a:round/>
              <a:headEnd/>
              <a:tailEnd/>
            </a:ln>
          </p:spPr>
          <p:txBody>
            <a:bodyPr/>
            <a:lstStyle/>
            <a:p>
              <a:endParaRPr lang="en-GB"/>
            </a:p>
          </p:txBody>
        </p:sp>
        <p:sp>
          <p:nvSpPr>
            <p:cNvPr id="5864" name="Freeform 299"/>
            <p:cNvSpPr>
              <a:spLocks/>
            </p:cNvSpPr>
            <p:nvPr/>
          </p:nvSpPr>
          <p:spPr bwMode="auto">
            <a:xfrm>
              <a:off x="1916" y="3568"/>
              <a:ext cx="11" cy="58"/>
            </a:xfrm>
            <a:custGeom>
              <a:avLst/>
              <a:gdLst>
                <a:gd name="T0" fmla="*/ 0 w 27"/>
                <a:gd name="T1" fmla="*/ 0 h 151"/>
                <a:gd name="T2" fmla="*/ 0 w 27"/>
                <a:gd name="T3" fmla="*/ 0 h 151"/>
                <a:gd name="T4" fmla="*/ 0 w 27"/>
                <a:gd name="T5" fmla="*/ 0 h 151"/>
                <a:gd name="T6" fmla="*/ 0 w 27"/>
                <a:gd name="T7" fmla="*/ 0 h 151"/>
                <a:gd name="T8" fmla="*/ 0 w 27"/>
                <a:gd name="T9" fmla="*/ 0 h 151"/>
                <a:gd name="T10" fmla="*/ 0 w 27"/>
                <a:gd name="T11" fmla="*/ 0 h 151"/>
                <a:gd name="T12" fmla="*/ 0 60000 65536"/>
                <a:gd name="T13" fmla="*/ 0 60000 65536"/>
                <a:gd name="T14" fmla="*/ 0 60000 65536"/>
                <a:gd name="T15" fmla="*/ 0 60000 65536"/>
                <a:gd name="T16" fmla="*/ 0 60000 65536"/>
                <a:gd name="T17" fmla="*/ 0 60000 65536"/>
                <a:gd name="T18" fmla="*/ 0 w 27"/>
                <a:gd name="T19" fmla="*/ 0 h 151"/>
                <a:gd name="T20" fmla="*/ 27 w 27"/>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7" h="151">
                  <a:moveTo>
                    <a:pt x="14" y="151"/>
                  </a:moveTo>
                  <a:lnTo>
                    <a:pt x="27" y="151"/>
                  </a:lnTo>
                  <a:lnTo>
                    <a:pt x="27" y="0"/>
                  </a:lnTo>
                  <a:lnTo>
                    <a:pt x="0" y="0"/>
                  </a:lnTo>
                  <a:lnTo>
                    <a:pt x="0" y="151"/>
                  </a:lnTo>
                  <a:lnTo>
                    <a:pt x="14" y="151"/>
                  </a:lnTo>
                  <a:close/>
                </a:path>
              </a:pathLst>
            </a:custGeom>
            <a:solidFill>
              <a:srgbClr val="000000"/>
            </a:solidFill>
            <a:ln w="9525">
              <a:noFill/>
              <a:round/>
              <a:headEnd/>
              <a:tailEnd/>
            </a:ln>
          </p:spPr>
          <p:txBody>
            <a:bodyPr/>
            <a:lstStyle/>
            <a:p>
              <a:endParaRPr lang="en-GB"/>
            </a:p>
          </p:txBody>
        </p:sp>
        <p:sp>
          <p:nvSpPr>
            <p:cNvPr id="5865" name="Freeform 300"/>
            <p:cNvSpPr>
              <a:spLocks/>
            </p:cNvSpPr>
            <p:nvPr/>
          </p:nvSpPr>
          <p:spPr bwMode="auto">
            <a:xfrm>
              <a:off x="1898" y="3576"/>
              <a:ext cx="7" cy="7"/>
            </a:xfrm>
            <a:custGeom>
              <a:avLst/>
              <a:gdLst>
                <a:gd name="T0" fmla="*/ 0 w 18"/>
                <a:gd name="T1" fmla="*/ 0 h 18"/>
                <a:gd name="T2" fmla="*/ 0 w 18"/>
                <a:gd name="T3" fmla="*/ 0 h 18"/>
                <a:gd name="T4" fmla="*/ 0 w 18"/>
                <a:gd name="T5" fmla="*/ 0 h 18"/>
                <a:gd name="T6" fmla="*/ 0 w 18"/>
                <a:gd name="T7" fmla="*/ 0 h 18"/>
                <a:gd name="T8" fmla="*/ 0 w 18"/>
                <a:gd name="T9" fmla="*/ 0 h 18"/>
                <a:gd name="T10" fmla="*/ 0 w 18"/>
                <a:gd name="T11" fmla="*/ 0 h 18"/>
                <a:gd name="T12" fmla="*/ 0 w 18"/>
                <a:gd name="T13" fmla="*/ 0 h 18"/>
                <a:gd name="T14" fmla="*/ 0 w 18"/>
                <a:gd name="T15" fmla="*/ 0 h 18"/>
                <a:gd name="T16" fmla="*/ 0 w 18"/>
                <a:gd name="T17" fmla="*/ 0 h 18"/>
                <a:gd name="T18" fmla="*/ 0 w 18"/>
                <a:gd name="T19" fmla="*/ 0 h 18"/>
                <a:gd name="T20" fmla="*/ 0 w 18"/>
                <a:gd name="T21" fmla="*/ 0 h 18"/>
                <a:gd name="T22" fmla="*/ 0 w 18"/>
                <a:gd name="T23" fmla="*/ 0 h 18"/>
                <a:gd name="T24" fmla="*/ 0 w 18"/>
                <a:gd name="T25" fmla="*/ 0 h 18"/>
                <a:gd name="T26" fmla="*/ 0 w 18"/>
                <a:gd name="T27" fmla="*/ 0 h 18"/>
                <a:gd name="T28" fmla="*/ 0 w 18"/>
                <a:gd name="T29" fmla="*/ 0 h 18"/>
                <a:gd name="T30" fmla="*/ 0 w 18"/>
                <a:gd name="T31" fmla="*/ 0 h 18"/>
                <a:gd name="T32" fmla="*/ 0 w 18"/>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
                <a:gd name="T52" fmla="*/ 0 h 18"/>
                <a:gd name="T53" fmla="*/ 18 w 18"/>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 h="18">
                  <a:moveTo>
                    <a:pt x="9" y="18"/>
                  </a:moveTo>
                  <a:lnTo>
                    <a:pt x="12" y="18"/>
                  </a:lnTo>
                  <a:lnTo>
                    <a:pt x="15" y="15"/>
                  </a:lnTo>
                  <a:lnTo>
                    <a:pt x="16" y="14"/>
                  </a:lnTo>
                  <a:lnTo>
                    <a:pt x="18" y="9"/>
                  </a:lnTo>
                  <a:lnTo>
                    <a:pt x="16" y="6"/>
                  </a:lnTo>
                  <a:lnTo>
                    <a:pt x="15" y="3"/>
                  </a:lnTo>
                  <a:lnTo>
                    <a:pt x="12" y="2"/>
                  </a:lnTo>
                  <a:lnTo>
                    <a:pt x="9" y="0"/>
                  </a:lnTo>
                  <a:lnTo>
                    <a:pt x="4" y="2"/>
                  </a:lnTo>
                  <a:lnTo>
                    <a:pt x="3" y="3"/>
                  </a:lnTo>
                  <a:lnTo>
                    <a:pt x="0" y="6"/>
                  </a:lnTo>
                  <a:lnTo>
                    <a:pt x="0" y="9"/>
                  </a:lnTo>
                  <a:lnTo>
                    <a:pt x="0" y="14"/>
                  </a:lnTo>
                  <a:lnTo>
                    <a:pt x="3" y="15"/>
                  </a:lnTo>
                  <a:lnTo>
                    <a:pt x="4" y="18"/>
                  </a:lnTo>
                  <a:lnTo>
                    <a:pt x="9" y="18"/>
                  </a:lnTo>
                  <a:close/>
                </a:path>
              </a:pathLst>
            </a:custGeom>
            <a:solidFill>
              <a:srgbClr val="000000"/>
            </a:solidFill>
            <a:ln w="9525">
              <a:noFill/>
              <a:round/>
              <a:headEnd/>
              <a:tailEnd/>
            </a:ln>
          </p:spPr>
          <p:txBody>
            <a:bodyPr/>
            <a:lstStyle/>
            <a:p>
              <a:endParaRPr lang="en-GB"/>
            </a:p>
          </p:txBody>
        </p:sp>
        <p:sp>
          <p:nvSpPr>
            <p:cNvPr id="5866" name="Freeform 301"/>
            <p:cNvSpPr>
              <a:spLocks/>
            </p:cNvSpPr>
            <p:nvPr/>
          </p:nvSpPr>
          <p:spPr bwMode="auto">
            <a:xfrm>
              <a:off x="1884" y="3575"/>
              <a:ext cx="8" cy="8"/>
            </a:xfrm>
            <a:custGeom>
              <a:avLst/>
              <a:gdLst>
                <a:gd name="T0" fmla="*/ 0 w 20"/>
                <a:gd name="T1" fmla="*/ 0 h 19"/>
                <a:gd name="T2" fmla="*/ 0 w 20"/>
                <a:gd name="T3" fmla="*/ 0 h 19"/>
                <a:gd name="T4" fmla="*/ 0 w 20"/>
                <a:gd name="T5" fmla="*/ 0 h 19"/>
                <a:gd name="T6" fmla="*/ 0 w 20"/>
                <a:gd name="T7" fmla="*/ 0 h 19"/>
                <a:gd name="T8" fmla="*/ 0 w 20"/>
                <a:gd name="T9" fmla="*/ 0 h 19"/>
                <a:gd name="T10" fmla="*/ 0 w 20"/>
                <a:gd name="T11" fmla="*/ 0 h 19"/>
                <a:gd name="T12" fmla="*/ 0 w 20"/>
                <a:gd name="T13" fmla="*/ 0 h 19"/>
                <a:gd name="T14" fmla="*/ 0 w 20"/>
                <a:gd name="T15" fmla="*/ 0 h 19"/>
                <a:gd name="T16" fmla="*/ 0 w 20"/>
                <a:gd name="T17" fmla="*/ 0 h 19"/>
                <a:gd name="T18" fmla="*/ 0 w 20"/>
                <a:gd name="T19" fmla="*/ 0 h 19"/>
                <a:gd name="T20" fmla="*/ 0 w 20"/>
                <a:gd name="T21" fmla="*/ 0 h 19"/>
                <a:gd name="T22" fmla="*/ 0 w 20"/>
                <a:gd name="T23" fmla="*/ 0 h 19"/>
                <a:gd name="T24" fmla="*/ 0 w 20"/>
                <a:gd name="T25" fmla="*/ 0 h 19"/>
                <a:gd name="T26" fmla="*/ 0 w 20"/>
                <a:gd name="T27" fmla="*/ 0 h 19"/>
                <a:gd name="T28" fmla="*/ 0 w 20"/>
                <a:gd name="T29" fmla="*/ 0 h 19"/>
                <a:gd name="T30" fmla="*/ 0 w 20"/>
                <a:gd name="T31" fmla="*/ 0 h 19"/>
                <a:gd name="T32" fmla="*/ 0 w 20"/>
                <a:gd name="T33" fmla="*/ 0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
                <a:gd name="T52" fmla="*/ 0 h 19"/>
                <a:gd name="T53" fmla="*/ 20 w 20"/>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 h="19">
                  <a:moveTo>
                    <a:pt x="11" y="19"/>
                  </a:moveTo>
                  <a:lnTo>
                    <a:pt x="14" y="18"/>
                  </a:lnTo>
                  <a:lnTo>
                    <a:pt x="17" y="16"/>
                  </a:lnTo>
                  <a:lnTo>
                    <a:pt x="18" y="13"/>
                  </a:lnTo>
                  <a:lnTo>
                    <a:pt x="20" y="10"/>
                  </a:lnTo>
                  <a:lnTo>
                    <a:pt x="18" y="6"/>
                  </a:lnTo>
                  <a:lnTo>
                    <a:pt x="17" y="3"/>
                  </a:lnTo>
                  <a:lnTo>
                    <a:pt x="14" y="1"/>
                  </a:lnTo>
                  <a:lnTo>
                    <a:pt x="11" y="0"/>
                  </a:lnTo>
                  <a:lnTo>
                    <a:pt x="6" y="1"/>
                  </a:lnTo>
                  <a:lnTo>
                    <a:pt x="3" y="3"/>
                  </a:lnTo>
                  <a:lnTo>
                    <a:pt x="2" y="6"/>
                  </a:lnTo>
                  <a:lnTo>
                    <a:pt x="0" y="10"/>
                  </a:lnTo>
                  <a:lnTo>
                    <a:pt x="2" y="13"/>
                  </a:lnTo>
                  <a:lnTo>
                    <a:pt x="3" y="16"/>
                  </a:lnTo>
                  <a:lnTo>
                    <a:pt x="6" y="18"/>
                  </a:lnTo>
                  <a:lnTo>
                    <a:pt x="11" y="19"/>
                  </a:lnTo>
                  <a:close/>
                </a:path>
              </a:pathLst>
            </a:custGeom>
            <a:solidFill>
              <a:srgbClr val="000000"/>
            </a:solidFill>
            <a:ln w="9525">
              <a:noFill/>
              <a:round/>
              <a:headEnd/>
              <a:tailEnd/>
            </a:ln>
          </p:spPr>
          <p:txBody>
            <a:bodyPr/>
            <a:lstStyle/>
            <a:p>
              <a:endParaRPr lang="en-GB"/>
            </a:p>
          </p:txBody>
        </p:sp>
        <p:sp>
          <p:nvSpPr>
            <p:cNvPr id="5867" name="Freeform 302"/>
            <p:cNvSpPr>
              <a:spLocks/>
            </p:cNvSpPr>
            <p:nvPr/>
          </p:nvSpPr>
          <p:spPr bwMode="auto">
            <a:xfrm>
              <a:off x="1867" y="3535"/>
              <a:ext cx="23" cy="26"/>
            </a:xfrm>
            <a:custGeom>
              <a:avLst/>
              <a:gdLst>
                <a:gd name="T0" fmla="*/ 0 w 58"/>
                <a:gd name="T1" fmla="*/ 0 h 67"/>
                <a:gd name="T2" fmla="*/ 0 w 58"/>
                <a:gd name="T3" fmla="*/ 0 h 67"/>
                <a:gd name="T4" fmla="*/ 0 w 58"/>
                <a:gd name="T5" fmla="*/ 0 h 67"/>
                <a:gd name="T6" fmla="*/ 0 w 58"/>
                <a:gd name="T7" fmla="*/ 0 h 67"/>
                <a:gd name="T8" fmla="*/ 0 w 58"/>
                <a:gd name="T9" fmla="*/ 0 h 67"/>
                <a:gd name="T10" fmla="*/ 0 w 58"/>
                <a:gd name="T11" fmla="*/ 0 h 67"/>
                <a:gd name="T12" fmla="*/ 0 w 58"/>
                <a:gd name="T13" fmla="*/ 0 h 67"/>
                <a:gd name="T14" fmla="*/ 0 w 58"/>
                <a:gd name="T15" fmla="*/ 0 h 67"/>
                <a:gd name="T16" fmla="*/ 0 w 58"/>
                <a:gd name="T17" fmla="*/ 0 h 67"/>
                <a:gd name="T18" fmla="*/ 0 w 58"/>
                <a:gd name="T19" fmla="*/ 0 h 67"/>
                <a:gd name="T20" fmla="*/ 0 w 58"/>
                <a:gd name="T21" fmla="*/ 0 h 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8"/>
                <a:gd name="T34" fmla="*/ 0 h 67"/>
                <a:gd name="T35" fmla="*/ 58 w 58"/>
                <a:gd name="T36" fmla="*/ 67 h 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8" h="67">
                  <a:moveTo>
                    <a:pt x="0" y="67"/>
                  </a:moveTo>
                  <a:lnTo>
                    <a:pt x="58" y="67"/>
                  </a:lnTo>
                  <a:lnTo>
                    <a:pt x="58" y="0"/>
                  </a:lnTo>
                  <a:lnTo>
                    <a:pt x="45" y="0"/>
                  </a:lnTo>
                  <a:lnTo>
                    <a:pt x="34" y="5"/>
                  </a:lnTo>
                  <a:lnTo>
                    <a:pt x="24" y="10"/>
                  </a:lnTo>
                  <a:lnTo>
                    <a:pt x="16" y="17"/>
                  </a:lnTo>
                  <a:lnTo>
                    <a:pt x="9" y="28"/>
                  </a:lnTo>
                  <a:lnTo>
                    <a:pt x="4" y="40"/>
                  </a:lnTo>
                  <a:lnTo>
                    <a:pt x="1" y="52"/>
                  </a:lnTo>
                  <a:lnTo>
                    <a:pt x="0" y="67"/>
                  </a:lnTo>
                  <a:close/>
                </a:path>
              </a:pathLst>
            </a:custGeom>
            <a:solidFill>
              <a:srgbClr val="BFBFBF"/>
            </a:solidFill>
            <a:ln w="9525">
              <a:noFill/>
              <a:round/>
              <a:headEnd/>
              <a:tailEnd/>
            </a:ln>
          </p:spPr>
          <p:txBody>
            <a:bodyPr/>
            <a:lstStyle/>
            <a:p>
              <a:endParaRPr lang="en-GB"/>
            </a:p>
          </p:txBody>
        </p:sp>
        <p:sp>
          <p:nvSpPr>
            <p:cNvPr id="5868" name="Freeform 303"/>
            <p:cNvSpPr>
              <a:spLocks/>
            </p:cNvSpPr>
            <p:nvPr/>
          </p:nvSpPr>
          <p:spPr bwMode="auto">
            <a:xfrm>
              <a:off x="1900" y="3535"/>
              <a:ext cx="22" cy="26"/>
            </a:xfrm>
            <a:custGeom>
              <a:avLst/>
              <a:gdLst>
                <a:gd name="T0" fmla="*/ 0 w 57"/>
                <a:gd name="T1" fmla="*/ 0 h 67"/>
                <a:gd name="T2" fmla="*/ 0 w 57"/>
                <a:gd name="T3" fmla="*/ 0 h 67"/>
                <a:gd name="T4" fmla="*/ 0 w 57"/>
                <a:gd name="T5" fmla="*/ 0 h 67"/>
                <a:gd name="T6" fmla="*/ 0 w 57"/>
                <a:gd name="T7" fmla="*/ 0 h 67"/>
                <a:gd name="T8" fmla="*/ 0 w 57"/>
                <a:gd name="T9" fmla="*/ 0 h 67"/>
                <a:gd name="T10" fmla="*/ 0 w 57"/>
                <a:gd name="T11" fmla="*/ 0 h 67"/>
                <a:gd name="T12" fmla="*/ 0 w 57"/>
                <a:gd name="T13" fmla="*/ 0 h 67"/>
                <a:gd name="T14" fmla="*/ 0 w 57"/>
                <a:gd name="T15" fmla="*/ 0 h 67"/>
                <a:gd name="T16" fmla="*/ 0 w 57"/>
                <a:gd name="T17" fmla="*/ 0 h 67"/>
                <a:gd name="T18" fmla="*/ 0 w 57"/>
                <a:gd name="T19" fmla="*/ 0 h 67"/>
                <a:gd name="T20" fmla="*/ 0 w 57"/>
                <a:gd name="T21" fmla="*/ 0 h 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67"/>
                <a:gd name="T35" fmla="*/ 57 w 57"/>
                <a:gd name="T36" fmla="*/ 67 h 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67">
                  <a:moveTo>
                    <a:pt x="57" y="67"/>
                  </a:moveTo>
                  <a:lnTo>
                    <a:pt x="0" y="67"/>
                  </a:lnTo>
                  <a:lnTo>
                    <a:pt x="0" y="0"/>
                  </a:lnTo>
                  <a:lnTo>
                    <a:pt x="14" y="0"/>
                  </a:lnTo>
                  <a:lnTo>
                    <a:pt x="24" y="5"/>
                  </a:lnTo>
                  <a:lnTo>
                    <a:pt x="35" y="10"/>
                  </a:lnTo>
                  <a:lnTo>
                    <a:pt x="42" y="17"/>
                  </a:lnTo>
                  <a:lnTo>
                    <a:pt x="48" y="28"/>
                  </a:lnTo>
                  <a:lnTo>
                    <a:pt x="53" y="40"/>
                  </a:lnTo>
                  <a:lnTo>
                    <a:pt x="56" y="52"/>
                  </a:lnTo>
                  <a:lnTo>
                    <a:pt x="57" y="67"/>
                  </a:lnTo>
                  <a:close/>
                </a:path>
              </a:pathLst>
            </a:custGeom>
            <a:solidFill>
              <a:srgbClr val="BFBFBF"/>
            </a:solidFill>
            <a:ln w="9525">
              <a:noFill/>
              <a:round/>
              <a:headEnd/>
              <a:tailEnd/>
            </a:ln>
          </p:spPr>
          <p:txBody>
            <a:bodyPr/>
            <a:lstStyle/>
            <a:p>
              <a:endParaRPr lang="en-GB"/>
            </a:p>
          </p:txBody>
        </p:sp>
        <p:sp>
          <p:nvSpPr>
            <p:cNvPr id="5869" name="Freeform 304"/>
            <p:cNvSpPr>
              <a:spLocks/>
            </p:cNvSpPr>
            <p:nvPr/>
          </p:nvSpPr>
          <p:spPr bwMode="auto">
            <a:xfrm>
              <a:off x="2046" y="3526"/>
              <a:ext cx="10" cy="7"/>
            </a:xfrm>
            <a:custGeom>
              <a:avLst/>
              <a:gdLst>
                <a:gd name="T0" fmla="*/ 0 w 27"/>
                <a:gd name="T1" fmla="*/ 0 h 18"/>
                <a:gd name="T2" fmla="*/ 0 w 27"/>
                <a:gd name="T3" fmla="*/ 0 h 18"/>
                <a:gd name="T4" fmla="*/ 0 w 27"/>
                <a:gd name="T5" fmla="*/ 0 h 18"/>
                <a:gd name="T6" fmla="*/ 0 w 27"/>
                <a:gd name="T7" fmla="*/ 0 h 18"/>
                <a:gd name="T8" fmla="*/ 0 w 27"/>
                <a:gd name="T9" fmla="*/ 0 h 18"/>
                <a:gd name="T10" fmla="*/ 0 w 27"/>
                <a:gd name="T11" fmla="*/ 0 h 18"/>
                <a:gd name="T12" fmla="*/ 0 w 27"/>
                <a:gd name="T13" fmla="*/ 0 h 18"/>
                <a:gd name="T14" fmla="*/ 0 w 27"/>
                <a:gd name="T15" fmla="*/ 0 h 18"/>
                <a:gd name="T16" fmla="*/ 0 w 27"/>
                <a:gd name="T17" fmla="*/ 0 h 18"/>
                <a:gd name="T18" fmla="*/ 0 w 27"/>
                <a:gd name="T19" fmla="*/ 0 h 18"/>
                <a:gd name="T20" fmla="*/ 0 w 27"/>
                <a:gd name="T21" fmla="*/ 0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
                <a:gd name="T34" fmla="*/ 0 h 18"/>
                <a:gd name="T35" fmla="*/ 27 w 27"/>
                <a:gd name="T36" fmla="*/ 18 h 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 h="18">
                  <a:moveTo>
                    <a:pt x="18" y="0"/>
                  </a:moveTo>
                  <a:lnTo>
                    <a:pt x="18" y="1"/>
                  </a:lnTo>
                  <a:lnTo>
                    <a:pt x="15" y="3"/>
                  </a:lnTo>
                  <a:lnTo>
                    <a:pt x="10" y="3"/>
                  </a:lnTo>
                  <a:lnTo>
                    <a:pt x="3" y="3"/>
                  </a:lnTo>
                  <a:lnTo>
                    <a:pt x="0" y="15"/>
                  </a:lnTo>
                  <a:lnTo>
                    <a:pt x="10" y="18"/>
                  </a:lnTo>
                  <a:lnTo>
                    <a:pt x="18" y="15"/>
                  </a:lnTo>
                  <a:lnTo>
                    <a:pt x="24" y="10"/>
                  </a:lnTo>
                  <a:lnTo>
                    <a:pt x="27" y="9"/>
                  </a:lnTo>
                  <a:lnTo>
                    <a:pt x="18" y="0"/>
                  </a:lnTo>
                  <a:close/>
                </a:path>
              </a:pathLst>
            </a:custGeom>
            <a:solidFill>
              <a:srgbClr val="000000"/>
            </a:solidFill>
            <a:ln w="9525">
              <a:noFill/>
              <a:round/>
              <a:headEnd/>
              <a:tailEnd/>
            </a:ln>
          </p:spPr>
          <p:txBody>
            <a:bodyPr/>
            <a:lstStyle/>
            <a:p>
              <a:endParaRPr lang="en-GB"/>
            </a:p>
          </p:txBody>
        </p:sp>
        <p:sp>
          <p:nvSpPr>
            <p:cNvPr id="5870" name="Freeform 305"/>
            <p:cNvSpPr>
              <a:spLocks/>
            </p:cNvSpPr>
            <p:nvPr/>
          </p:nvSpPr>
          <p:spPr bwMode="auto">
            <a:xfrm>
              <a:off x="1748" y="3567"/>
              <a:ext cx="14" cy="4"/>
            </a:xfrm>
            <a:custGeom>
              <a:avLst/>
              <a:gdLst>
                <a:gd name="T0" fmla="*/ 0 w 36"/>
                <a:gd name="T1" fmla="*/ 0 h 9"/>
                <a:gd name="T2" fmla="*/ 0 w 36"/>
                <a:gd name="T3" fmla="*/ 0 h 9"/>
                <a:gd name="T4" fmla="*/ 0 w 36"/>
                <a:gd name="T5" fmla="*/ 0 h 9"/>
                <a:gd name="T6" fmla="*/ 0 w 36"/>
                <a:gd name="T7" fmla="*/ 0 h 9"/>
                <a:gd name="T8" fmla="*/ 0 w 36"/>
                <a:gd name="T9" fmla="*/ 0 h 9"/>
                <a:gd name="T10" fmla="*/ 0 w 36"/>
                <a:gd name="T11" fmla="*/ 0 h 9"/>
                <a:gd name="T12" fmla="*/ 0 w 36"/>
                <a:gd name="T13" fmla="*/ 0 h 9"/>
                <a:gd name="T14" fmla="*/ 0 w 36"/>
                <a:gd name="T15" fmla="*/ 0 h 9"/>
                <a:gd name="T16" fmla="*/ 0 w 36"/>
                <a:gd name="T17" fmla="*/ 0 h 9"/>
                <a:gd name="T18" fmla="*/ 0 w 36"/>
                <a:gd name="T19" fmla="*/ 0 h 9"/>
                <a:gd name="T20" fmla="*/ 0 w 36"/>
                <a:gd name="T21" fmla="*/ 0 h 9"/>
                <a:gd name="T22" fmla="*/ 0 w 36"/>
                <a:gd name="T23" fmla="*/ 0 h 9"/>
                <a:gd name="T24" fmla="*/ 0 w 36"/>
                <a:gd name="T25" fmla="*/ 0 h 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9"/>
                <a:gd name="T41" fmla="*/ 36 w 36"/>
                <a:gd name="T42" fmla="*/ 9 h 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9">
                  <a:moveTo>
                    <a:pt x="0" y="6"/>
                  </a:moveTo>
                  <a:lnTo>
                    <a:pt x="4" y="7"/>
                  </a:lnTo>
                  <a:lnTo>
                    <a:pt x="16" y="9"/>
                  </a:lnTo>
                  <a:lnTo>
                    <a:pt x="29" y="9"/>
                  </a:lnTo>
                  <a:lnTo>
                    <a:pt x="36" y="3"/>
                  </a:lnTo>
                  <a:lnTo>
                    <a:pt x="27" y="4"/>
                  </a:lnTo>
                  <a:lnTo>
                    <a:pt x="19" y="4"/>
                  </a:lnTo>
                  <a:lnTo>
                    <a:pt x="12" y="3"/>
                  </a:lnTo>
                  <a:lnTo>
                    <a:pt x="4" y="0"/>
                  </a:lnTo>
                  <a:lnTo>
                    <a:pt x="3" y="0"/>
                  </a:lnTo>
                  <a:lnTo>
                    <a:pt x="1" y="3"/>
                  </a:lnTo>
                  <a:lnTo>
                    <a:pt x="0" y="4"/>
                  </a:lnTo>
                  <a:lnTo>
                    <a:pt x="0" y="6"/>
                  </a:lnTo>
                  <a:close/>
                </a:path>
              </a:pathLst>
            </a:custGeom>
            <a:solidFill>
              <a:srgbClr val="000000"/>
            </a:solidFill>
            <a:ln w="9525">
              <a:noFill/>
              <a:round/>
              <a:headEnd/>
              <a:tailEnd/>
            </a:ln>
          </p:spPr>
          <p:txBody>
            <a:bodyPr/>
            <a:lstStyle/>
            <a:p>
              <a:endParaRPr lang="en-GB"/>
            </a:p>
          </p:txBody>
        </p:sp>
        <p:sp>
          <p:nvSpPr>
            <p:cNvPr id="5871" name="Freeform 306"/>
            <p:cNvSpPr>
              <a:spLocks/>
            </p:cNvSpPr>
            <p:nvPr/>
          </p:nvSpPr>
          <p:spPr bwMode="auto">
            <a:xfrm>
              <a:off x="1656" y="3516"/>
              <a:ext cx="25" cy="44"/>
            </a:xfrm>
            <a:custGeom>
              <a:avLst/>
              <a:gdLst>
                <a:gd name="T0" fmla="*/ 0 w 66"/>
                <a:gd name="T1" fmla="*/ 0 h 115"/>
                <a:gd name="T2" fmla="*/ 0 w 66"/>
                <a:gd name="T3" fmla="*/ 0 h 115"/>
                <a:gd name="T4" fmla="*/ 0 w 66"/>
                <a:gd name="T5" fmla="*/ 0 h 115"/>
                <a:gd name="T6" fmla="*/ 0 w 66"/>
                <a:gd name="T7" fmla="*/ 0 h 115"/>
                <a:gd name="T8" fmla="*/ 0 w 66"/>
                <a:gd name="T9" fmla="*/ 0 h 115"/>
                <a:gd name="T10" fmla="*/ 0 w 66"/>
                <a:gd name="T11" fmla="*/ 0 h 115"/>
                <a:gd name="T12" fmla="*/ 0 w 66"/>
                <a:gd name="T13" fmla="*/ 0 h 115"/>
                <a:gd name="T14" fmla="*/ 0 w 66"/>
                <a:gd name="T15" fmla="*/ 0 h 115"/>
                <a:gd name="T16" fmla="*/ 0 w 66"/>
                <a:gd name="T17" fmla="*/ 0 h 115"/>
                <a:gd name="T18" fmla="*/ 0 w 66"/>
                <a:gd name="T19" fmla="*/ 0 h 115"/>
                <a:gd name="T20" fmla="*/ 0 w 66"/>
                <a:gd name="T21" fmla="*/ 0 h 115"/>
                <a:gd name="T22" fmla="*/ 0 w 66"/>
                <a:gd name="T23" fmla="*/ 0 h 115"/>
                <a:gd name="T24" fmla="*/ 0 w 66"/>
                <a:gd name="T25" fmla="*/ 0 h 115"/>
                <a:gd name="T26" fmla="*/ 0 w 66"/>
                <a:gd name="T27" fmla="*/ 0 h 115"/>
                <a:gd name="T28" fmla="*/ 0 w 66"/>
                <a:gd name="T29" fmla="*/ 0 h 115"/>
                <a:gd name="T30" fmla="*/ 0 w 66"/>
                <a:gd name="T31" fmla="*/ 0 h 115"/>
                <a:gd name="T32" fmla="*/ 0 w 66"/>
                <a:gd name="T33" fmla="*/ 0 h 115"/>
                <a:gd name="T34" fmla="*/ 0 w 66"/>
                <a:gd name="T35" fmla="*/ 0 h 115"/>
                <a:gd name="T36" fmla="*/ 0 w 66"/>
                <a:gd name="T37" fmla="*/ 0 h 115"/>
                <a:gd name="T38" fmla="*/ 0 w 66"/>
                <a:gd name="T39" fmla="*/ 0 h 115"/>
                <a:gd name="T40" fmla="*/ 0 w 66"/>
                <a:gd name="T41" fmla="*/ 0 h 1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6"/>
                <a:gd name="T64" fmla="*/ 0 h 115"/>
                <a:gd name="T65" fmla="*/ 66 w 66"/>
                <a:gd name="T66" fmla="*/ 115 h 1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6" h="115">
                  <a:moveTo>
                    <a:pt x="66" y="2"/>
                  </a:moveTo>
                  <a:lnTo>
                    <a:pt x="66" y="15"/>
                  </a:lnTo>
                  <a:lnTo>
                    <a:pt x="62" y="30"/>
                  </a:lnTo>
                  <a:lnTo>
                    <a:pt x="54" y="45"/>
                  </a:lnTo>
                  <a:lnTo>
                    <a:pt x="45" y="62"/>
                  </a:lnTo>
                  <a:lnTo>
                    <a:pt x="33" y="79"/>
                  </a:lnTo>
                  <a:lnTo>
                    <a:pt x="23" y="92"/>
                  </a:lnTo>
                  <a:lnTo>
                    <a:pt x="11" y="106"/>
                  </a:lnTo>
                  <a:lnTo>
                    <a:pt x="0" y="115"/>
                  </a:lnTo>
                  <a:lnTo>
                    <a:pt x="8" y="104"/>
                  </a:lnTo>
                  <a:lnTo>
                    <a:pt x="18" y="91"/>
                  </a:lnTo>
                  <a:lnTo>
                    <a:pt x="29" y="74"/>
                  </a:lnTo>
                  <a:lnTo>
                    <a:pt x="38" y="58"/>
                  </a:lnTo>
                  <a:lnTo>
                    <a:pt x="47" y="42"/>
                  </a:lnTo>
                  <a:lnTo>
                    <a:pt x="53" y="26"/>
                  </a:lnTo>
                  <a:lnTo>
                    <a:pt x="57" y="12"/>
                  </a:lnTo>
                  <a:lnTo>
                    <a:pt x="57" y="2"/>
                  </a:lnTo>
                  <a:lnTo>
                    <a:pt x="59" y="0"/>
                  </a:lnTo>
                  <a:lnTo>
                    <a:pt x="62" y="0"/>
                  </a:lnTo>
                  <a:lnTo>
                    <a:pt x="65" y="0"/>
                  </a:lnTo>
                  <a:lnTo>
                    <a:pt x="66" y="2"/>
                  </a:lnTo>
                  <a:close/>
                </a:path>
              </a:pathLst>
            </a:custGeom>
            <a:solidFill>
              <a:srgbClr val="000000"/>
            </a:solidFill>
            <a:ln w="9525">
              <a:noFill/>
              <a:round/>
              <a:headEnd/>
              <a:tailEnd/>
            </a:ln>
          </p:spPr>
          <p:txBody>
            <a:bodyPr/>
            <a:lstStyle/>
            <a:p>
              <a:endParaRPr lang="en-GB"/>
            </a:p>
          </p:txBody>
        </p:sp>
        <p:sp>
          <p:nvSpPr>
            <p:cNvPr id="5872" name="Freeform 307"/>
            <p:cNvSpPr>
              <a:spLocks/>
            </p:cNvSpPr>
            <p:nvPr/>
          </p:nvSpPr>
          <p:spPr bwMode="auto">
            <a:xfrm>
              <a:off x="1725" y="3512"/>
              <a:ext cx="30" cy="48"/>
            </a:xfrm>
            <a:custGeom>
              <a:avLst/>
              <a:gdLst>
                <a:gd name="T0" fmla="*/ 0 w 77"/>
                <a:gd name="T1" fmla="*/ 0 h 122"/>
                <a:gd name="T2" fmla="*/ 0 w 77"/>
                <a:gd name="T3" fmla="*/ 0 h 122"/>
                <a:gd name="T4" fmla="*/ 0 w 77"/>
                <a:gd name="T5" fmla="*/ 0 h 122"/>
                <a:gd name="T6" fmla="*/ 0 w 77"/>
                <a:gd name="T7" fmla="*/ 0 h 122"/>
                <a:gd name="T8" fmla="*/ 0 w 77"/>
                <a:gd name="T9" fmla="*/ 0 h 122"/>
                <a:gd name="T10" fmla="*/ 0 w 77"/>
                <a:gd name="T11" fmla="*/ 0 h 122"/>
                <a:gd name="T12" fmla="*/ 0 w 77"/>
                <a:gd name="T13" fmla="*/ 0 h 122"/>
                <a:gd name="T14" fmla="*/ 0 w 77"/>
                <a:gd name="T15" fmla="*/ 0 h 122"/>
                <a:gd name="T16" fmla="*/ 0 w 77"/>
                <a:gd name="T17" fmla="*/ 0 h 122"/>
                <a:gd name="T18" fmla="*/ 0 w 77"/>
                <a:gd name="T19" fmla="*/ 0 h 122"/>
                <a:gd name="T20" fmla="*/ 0 w 77"/>
                <a:gd name="T21" fmla="*/ 0 h 122"/>
                <a:gd name="T22" fmla="*/ 0 w 77"/>
                <a:gd name="T23" fmla="*/ 0 h 122"/>
                <a:gd name="T24" fmla="*/ 0 w 77"/>
                <a:gd name="T25" fmla="*/ 0 h 122"/>
                <a:gd name="T26" fmla="*/ 0 w 77"/>
                <a:gd name="T27" fmla="*/ 0 h 122"/>
                <a:gd name="T28" fmla="*/ 0 w 77"/>
                <a:gd name="T29" fmla="*/ 0 h 122"/>
                <a:gd name="T30" fmla="*/ 0 w 77"/>
                <a:gd name="T31" fmla="*/ 0 h 122"/>
                <a:gd name="T32" fmla="*/ 0 w 77"/>
                <a:gd name="T33" fmla="*/ 0 h 122"/>
                <a:gd name="T34" fmla="*/ 0 w 77"/>
                <a:gd name="T35" fmla="*/ 0 h 122"/>
                <a:gd name="T36" fmla="*/ 0 w 77"/>
                <a:gd name="T37" fmla="*/ 0 h 122"/>
                <a:gd name="T38" fmla="*/ 0 w 77"/>
                <a:gd name="T39" fmla="*/ 0 h 122"/>
                <a:gd name="T40" fmla="*/ 0 w 77"/>
                <a:gd name="T41" fmla="*/ 0 h 122"/>
                <a:gd name="T42" fmla="*/ 0 w 77"/>
                <a:gd name="T43" fmla="*/ 0 h 12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7"/>
                <a:gd name="T67" fmla="*/ 0 h 122"/>
                <a:gd name="T68" fmla="*/ 77 w 77"/>
                <a:gd name="T69" fmla="*/ 122 h 12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7" h="122">
                  <a:moveTo>
                    <a:pt x="8" y="5"/>
                  </a:moveTo>
                  <a:lnTo>
                    <a:pt x="9" y="12"/>
                  </a:lnTo>
                  <a:lnTo>
                    <a:pt x="12" y="21"/>
                  </a:lnTo>
                  <a:lnTo>
                    <a:pt x="17" y="35"/>
                  </a:lnTo>
                  <a:lnTo>
                    <a:pt x="23" y="48"/>
                  </a:lnTo>
                  <a:lnTo>
                    <a:pt x="32" y="65"/>
                  </a:lnTo>
                  <a:lnTo>
                    <a:pt x="44" y="83"/>
                  </a:lnTo>
                  <a:lnTo>
                    <a:pt x="59" y="103"/>
                  </a:lnTo>
                  <a:lnTo>
                    <a:pt x="77" y="122"/>
                  </a:lnTo>
                  <a:lnTo>
                    <a:pt x="74" y="121"/>
                  </a:lnTo>
                  <a:lnTo>
                    <a:pt x="59" y="107"/>
                  </a:lnTo>
                  <a:lnTo>
                    <a:pt x="45" y="92"/>
                  </a:lnTo>
                  <a:lnTo>
                    <a:pt x="33" y="79"/>
                  </a:lnTo>
                  <a:lnTo>
                    <a:pt x="23" y="64"/>
                  </a:lnTo>
                  <a:lnTo>
                    <a:pt x="15" y="48"/>
                  </a:lnTo>
                  <a:lnTo>
                    <a:pt x="8" y="33"/>
                  </a:lnTo>
                  <a:lnTo>
                    <a:pt x="3" y="20"/>
                  </a:lnTo>
                  <a:lnTo>
                    <a:pt x="0" y="5"/>
                  </a:lnTo>
                  <a:lnTo>
                    <a:pt x="2" y="2"/>
                  </a:lnTo>
                  <a:lnTo>
                    <a:pt x="3" y="0"/>
                  </a:lnTo>
                  <a:lnTo>
                    <a:pt x="6" y="2"/>
                  </a:lnTo>
                  <a:lnTo>
                    <a:pt x="8" y="5"/>
                  </a:lnTo>
                  <a:close/>
                </a:path>
              </a:pathLst>
            </a:custGeom>
            <a:solidFill>
              <a:srgbClr val="000000"/>
            </a:solidFill>
            <a:ln w="9525">
              <a:noFill/>
              <a:round/>
              <a:headEnd/>
              <a:tailEnd/>
            </a:ln>
          </p:spPr>
          <p:txBody>
            <a:bodyPr/>
            <a:lstStyle/>
            <a:p>
              <a:endParaRPr lang="en-GB"/>
            </a:p>
          </p:txBody>
        </p:sp>
        <p:sp>
          <p:nvSpPr>
            <p:cNvPr id="5873" name="Freeform 308"/>
            <p:cNvSpPr>
              <a:spLocks/>
            </p:cNvSpPr>
            <p:nvPr/>
          </p:nvSpPr>
          <p:spPr bwMode="auto">
            <a:xfrm>
              <a:off x="1750" y="3570"/>
              <a:ext cx="5" cy="19"/>
            </a:xfrm>
            <a:custGeom>
              <a:avLst/>
              <a:gdLst>
                <a:gd name="T0" fmla="*/ 0 w 12"/>
                <a:gd name="T1" fmla="*/ 0 h 51"/>
                <a:gd name="T2" fmla="*/ 0 w 12"/>
                <a:gd name="T3" fmla="*/ 0 h 51"/>
                <a:gd name="T4" fmla="*/ 0 w 12"/>
                <a:gd name="T5" fmla="*/ 0 h 51"/>
                <a:gd name="T6" fmla="*/ 0 w 12"/>
                <a:gd name="T7" fmla="*/ 0 h 51"/>
                <a:gd name="T8" fmla="*/ 0 w 12"/>
                <a:gd name="T9" fmla="*/ 0 h 51"/>
                <a:gd name="T10" fmla="*/ 0 w 12"/>
                <a:gd name="T11" fmla="*/ 0 h 51"/>
                <a:gd name="T12" fmla="*/ 0 w 12"/>
                <a:gd name="T13" fmla="*/ 0 h 51"/>
                <a:gd name="T14" fmla="*/ 0 w 12"/>
                <a:gd name="T15" fmla="*/ 0 h 51"/>
                <a:gd name="T16" fmla="*/ 0 w 12"/>
                <a:gd name="T17" fmla="*/ 0 h 51"/>
                <a:gd name="T18" fmla="*/ 0 w 12"/>
                <a:gd name="T19" fmla="*/ 0 h 51"/>
                <a:gd name="T20" fmla="*/ 0 w 12"/>
                <a:gd name="T21" fmla="*/ 0 h 51"/>
                <a:gd name="T22" fmla="*/ 0 w 12"/>
                <a:gd name="T23" fmla="*/ 0 h 51"/>
                <a:gd name="T24" fmla="*/ 0 w 12"/>
                <a:gd name="T25" fmla="*/ 0 h 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51"/>
                <a:gd name="T41" fmla="*/ 12 w 12"/>
                <a:gd name="T42" fmla="*/ 51 h 5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51">
                  <a:moveTo>
                    <a:pt x="5" y="50"/>
                  </a:moveTo>
                  <a:lnTo>
                    <a:pt x="6" y="33"/>
                  </a:lnTo>
                  <a:lnTo>
                    <a:pt x="9" y="18"/>
                  </a:lnTo>
                  <a:lnTo>
                    <a:pt x="11" y="6"/>
                  </a:lnTo>
                  <a:lnTo>
                    <a:pt x="12" y="0"/>
                  </a:lnTo>
                  <a:lnTo>
                    <a:pt x="11" y="6"/>
                  </a:lnTo>
                  <a:lnTo>
                    <a:pt x="6" y="16"/>
                  </a:lnTo>
                  <a:lnTo>
                    <a:pt x="3" y="30"/>
                  </a:lnTo>
                  <a:lnTo>
                    <a:pt x="0" y="48"/>
                  </a:lnTo>
                  <a:lnTo>
                    <a:pt x="0" y="50"/>
                  </a:lnTo>
                  <a:lnTo>
                    <a:pt x="3" y="51"/>
                  </a:lnTo>
                  <a:lnTo>
                    <a:pt x="5" y="51"/>
                  </a:lnTo>
                  <a:lnTo>
                    <a:pt x="5" y="50"/>
                  </a:lnTo>
                  <a:close/>
                </a:path>
              </a:pathLst>
            </a:custGeom>
            <a:solidFill>
              <a:srgbClr val="000000"/>
            </a:solidFill>
            <a:ln w="9525">
              <a:noFill/>
              <a:round/>
              <a:headEnd/>
              <a:tailEnd/>
            </a:ln>
          </p:spPr>
          <p:txBody>
            <a:bodyPr/>
            <a:lstStyle/>
            <a:p>
              <a:endParaRPr lang="en-GB"/>
            </a:p>
          </p:txBody>
        </p:sp>
        <p:sp>
          <p:nvSpPr>
            <p:cNvPr id="5874" name="Freeform 309"/>
            <p:cNvSpPr>
              <a:spLocks/>
            </p:cNvSpPr>
            <p:nvPr/>
          </p:nvSpPr>
          <p:spPr bwMode="auto">
            <a:xfrm>
              <a:off x="1737" y="3510"/>
              <a:ext cx="23" cy="48"/>
            </a:xfrm>
            <a:custGeom>
              <a:avLst/>
              <a:gdLst>
                <a:gd name="T0" fmla="*/ 0 w 59"/>
                <a:gd name="T1" fmla="*/ 0 h 125"/>
                <a:gd name="T2" fmla="*/ 0 w 59"/>
                <a:gd name="T3" fmla="*/ 0 h 125"/>
                <a:gd name="T4" fmla="*/ 0 w 59"/>
                <a:gd name="T5" fmla="*/ 0 h 125"/>
                <a:gd name="T6" fmla="*/ 0 w 59"/>
                <a:gd name="T7" fmla="*/ 0 h 125"/>
                <a:gd name="T8" fmla="*/ 0 w 59"/>
                <a:gd name="T9" fmla="*/ 0 h 125"/>
                <a:gd name="T10" fmla="*/ 0 w 59"/>
                <a:gd name="T11" fmla="*/ 0 h 125"/>
                <a:gd name="T12" fmla="*/ 0 w 59"/>
                <a:gd name="T13" fmla="*/ 0 h 125"/>
                <a:gd name="T14" fmla="*/ 0 w 59"/>
                <a:gd name="T15" fmla="*/ 0 h 125"/>
                <a:gd name="T16" fmla="*/ 0 w 59"/>
                <a:gd name="T17" fmla="*/ 0 h 125"/>
                <a:gd name="T18" fmla="*/ 0 w 59"/>
                <a:gd name="T19" fmla="*/ 0 h 125"/>
                <a:gd name="T20" fmla="*/ 0 w 59"/>
                <a:gd name="T21" fmla="*/ 0 h 125"/>
                <a:gd name="T22" fmla="*/ 0 w 59"/>
                <a:gd name="T23" fmla="*/ 0 h 125"/>
                <a:gd name="T24" fmla="*/ 0 w 59"/>
                <a:gd name="T25" fmla="*/ 0 h 125"/>
                <a:gd name="T26" fmla="*/ 0 w 59"/>
                <a:gd name="T27" fmla="*/ 0 h 125"/>
                <a:gd name="T28" fmla="*/ 0 w 59"/>
                <a:gd name="T29" fmla="*/ 0 h 125"/>
                <a:gd name="T30" fmla="*/ 0 w 59"/>
                <a:gd name="T31" fmla="*/ 0 h 125"/>
                <a:gd name="T32" fmla="*/ 0 w 59"/>
                <a:gd name="T33" fmla="*/ 0 h 125"/>
                <a:gd name="T34" fmla="*/ 0 w 59"/>
                <a:gd name="T35" fmla="*/ 0 h 1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9"/>
                <a:gd name="T55" fmla="*/ 0 h 125"/>
                <a:gd name="T56" fmla="*/ 59 w 59"/>
                <a:gd name="T57" fmla="*/ 125 h 12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9" h="125">
                  <a:moveTo>
                    <a:pt x="0" y="0"/>
                  </a:moveTo>
                  <a:lnTo>
                    <a:pt x="3" y="12"/>
                  </a:lnTo>
                  <a:lnTo>
                    <a:pt x="7" y="26"/>
                  </a:lnTo>
                  <a:lnTo>
                    <a:pt x="13" y="44"/>
                  </a:lnTo>
                  <a:lnTo>
                    <a:pt x="22" y="62"/>
                  </a:lnTo>
                  <a:lnTo>
                    <a:pt x="31" y="82"/>
                  </a:lnTo>
                  <a:lnTo>
                    <a:pt x="40" y="100"/>
                  </a:lnTo>
                  <a:lnTo>
                    <a:pt x="49" y="113"/>
                  </a:lnTo>
                  <a:lnTo>
                    <a:pt x="59" y="125"/>
                  </a:lnTo>
                  <a:lnTo>
                    <a:pt x="51" y="112"/>
                  </a:lnTo>
                  <a:lnTo>
                    <a:pt x="43" y="95"/>
                  </a:lnTo>
                  <a:lnTo>
                    <a:pt x="34" y="77"/>
                  </a:lnTo>
                  <a:lnTo>
                    <a:pt x="27" y="59"/>
                  </a:lnTo>
                  <a:lnTo>
                    <a:pt x="19" y="41"/>
                  </a:lnTo>
                  <a:lnTo>
                    <a:pt x="13" y="24"/>
                  </a:lnTo>
                  <a:lnTo>
                    <a:pt x="10" y="11"/>
                  </a:lnTo>
                  <a:lnTo>
                    <a:pt x="7" y="0"/>
                  </a:lnTo>
                  <a:lnTo>
                    <a:pt x="0" y="0"/>
                  </a:lnTo>
                  <a:close/>
                </a:path>
              </a:pathLst>
            </a:custGeom>
            <a:solidFill>
              <a:srgbClr val="000000"/>
            </a:solidFill>
            <a:ln w="9525">
              <a:noFill/>
              <a:round/>
              <a:headEnd/>
              <a:tailEnd/>
            </a:ln>
          </p:spPr>
          <p:txBody>
            <a:bodyPr/>
            <a:lstStyle/>
            <a:p>
              <a:endParaRPr lang="en-GB"/>
            </a:p>
          </p:txBody>
        </p:sp>
        <p:sp>
          <p:nvSpPr>
            <p:cNvPr id="5875" name="Freeform 310"/>
            <p:cNvSpPr>
              <a:spLocks/>
            </p:cNvSpPr>
            <p:nvPr/>
          </p:nvSpPr>
          <p:spPr bwMode="auto">
            <a:xfrm>
              <a:off x="1760" y="3568"/>
              <a:ext cx="2" cy="20"/>
            </a:xfrm>
            <a:custGeom>
              <a:avLst/>
              <a:gdLst>
                <a:gd name="T0" fmla="*/ 0 w 6"/>
                <a:gd name="T1" fmla="*/ 0 h 51"/>
                <a:gd name="T2" fmla="*/ 0 w 6"/>
                <a:gd name="T3" fmla="*/ 0 h 51"/>
                <a:gd name="T4" fmla="*/ 0 w 6"/>
                <a:gd name="T5" fmla="*/ 0 h 51"/>
                <a:gd name="T6" fmla="*/ 0 w 6"/>
                <a:gd name="T7" fmla="*/ 0 h 51"/>
                <a:gd name="T8" fmla="*/ 0 w 6"/>
                <a:gd name="T9" fmla="*/ 0 h 51"/>
                <a:gd name="T10" fmla="*/ 0 w 6"/>
                <a:gd name="T11" fmla="*/ 0 h 51"/>
                <a:gd name="T12" fmla="*/ 0 w 6"/>
                <a:gd name="T13" fmla="*/ 0 h 51"/>
                <a:gd name="T14" fmla="*/ 0 w 6"/>
                <a:gd name="T15" fmla="*/ 0 h 51"/>
                <a:gd name="T16" fmla="*/ 0 w 6"/>
                <a:gd name="T17" fmla="*/ 0 h 51"/>
                <a:gd name="T18" fmla="*/ 0 w 6"/>
                <a:gd name="T19" fmla="*/ 0 h 51"/>
                <a:gd name="T20" fmla="*/ 0 w 6"/>
                <a:gd name="T21" fmla="*/ 0 h 51"/>
                <a:gd name="T22" fmla="*/ 0 w 6"/>
                <a:gd name="T23" fmla="*/ 0 h 51"/>
                <a:gd name="T24" fmla="*/ 0 w 6"/>
                <a:gd name="T25" fmla="*/ 0 h 51"/>
                <a:gd name="T26" fmla="*/ 0 w 6"/>
                <a:gd name="T27" fmla="*/ 0 h 51"/>
                <a:gd name="T28" fmla="*/ 0 w 6"/>
                <a:gd name="T29" fmla="*/ 0 h 51"/>
                <a:gd name="T30" fmla="*/ 0 w 6"/>
                <a:gd name="T31" fmla="*/ 0 h 51"/>
                <a:gd name="T32" fmla="*/ 0 w 6"/>
                <a:gd name="T33" fmla="*/ 0 h 5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51"/>
                <a:gd name="T53" fmla="*/ 6 w 6"/>
                <a:gd name="T54" fmla="*/ 51 h 5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51">
                  <a:moveTo>
                    <a:pt x="6" y="50"/>
                  </a:moveTo>
                  <a:lnTo>
                    <a:pt x="4" y="33"/>
                  </a:lnTo>
                  <a:lnTo>
                    <a:pt x="4" y="16"/>
                  </a:lnTo>
                  <a:lnTo>
                    <a:pt x="4" y="4"/>
                  </a:lnTo>
                  <a:lnTo>
                    <a:pt x="4" y="0"/>
                  </a:lnTo>
                  <a:lnTo>
                    <a:pt x="3" y="0"/>
                  </a:lnTo>
                  <a:lnTo>
                    <a:pt x="1" y="0"/>
                  </a:lnTo>
                  <a:lnTo>
                    <a:pt x="1" y="13"/>
                  </a:lnTo>
                  <a:lnTo>
                    <a:pt x="0" y="27"/>
                  </a:lnTo>
                  <a:lnTo>
                    <a:pt x="0" y="40"/>
                  </a:lnTo>
                  <a:lnTo>
                    <a:pt x="1" y="50"/>
                  </a:lnTo>
                  <a:lnTo>
                    <a:pt x="3" y="51"/>
                  </a:lnTo>
                  <a:lnTo>
                    <a:pt x="4" y="51"/>
                  </a:lnTo>
                  <a:lnTo>
                    <a:pt x="6" y="51"/>
                  </a:lnTo>
                  <a:lnTo>
                    <a:pt x="6" y="50"/>
                  </a:lnTo>
                  <a:close/>
                </a:path>
              </a:pathLst>
            </a:custGeom>
            <a:solidFill>
              <a:srgbClr val="000000"/>
            </a:solidFill>
            <a:ln w="9525">
              <a:noFill/>
              <a:round/>
              <a:headEnd/>
              <a:tailEnd/>
            </a:ln>
          </p:spPr>
          <p:txBody>
            <a:bodyPr/>
            <a:lstStyle/>
            <a:p>
              <a:endParaRPr lang="en-GB"/>
            </a:p>
          </p:txBody>
        </p:sp>
        <p:sp>
          <p:nvSpPr>
            <p:cNvPr id="5876" name="Freeform 311"/>
            <p:cNvSpPr>
              <a:spLocks/>
            </p:cNvSpPr>
            <p:nvPr/>
          </p:nvSpPr>
          <p:spPr bwMode="auto">
            <a:xfrm>
              <a:off x="1755" y="3512"/>
              <a:ext cx="10" cy="45"/>
            </a:xfrm>
            <a:custGeom>
              <a:avLst/>
              <a:gdLst>
                <a:gd name="T0" fmla="*/ 0 w 26"/>
                <a:gd name="T1" fmla="*/ 0 h 116"/>
                <a:gd name="T2" fmla="*/ 0 w 26"/>
                <a:gd name="T3" fmla="*/ 0 h 116"/>
                <a:gd name="T4" fmla="*/ 0 w 26"/>
                <a:gd name="T5" fmla="*/ 0 h 116"/>
                <a:gd name="T6" fmla="*/ 0 w 26"/>
                <a:gd name="T7" fmla="*/ 0 h 116"/>
                <a:gd name="T8" fmla="*/ 0 w 26"/>
                <a:gd name="T9" fmla="*/ 0 h 116"/>
                <a:gd name="T10" fmla="*/ 0 w 26"/>
                <a:gd name="T11" fmla="*/ 0 h 116"/>
                <a:gd name="T12" fmla="*/ 0 w 26"/>
                <a:gd name="T13" fmla="*/ 0 h 116"/>
                <a:gd name="T14" fmla="*/ 0 w 26"/>
                <a:gd name="T15" fmla="*/ 0 h 116"/>
                <a:gd name="T16" fmla="*/ 0 w 26"/>
                <a:gd name="T17" fmla="*/ 0 h 116"/>
                <a:gd name="T18" fmla="*/ 0 w 26"/>
                <a:gd name="T19" fmla="*/ 0 h 116"/>
                <a:gd name="T20" fmla="*/ 0 w 26"/>
                <a:gd name="T21" fmla="*/ 0 h 116"/>
                <a:gd name="T22" fmla="*/ 0 w 26"/>
                <a:gd name="T23" fmla="*/ 0 h 116"/>
                <a:gd name="T24" fmla="*/ 0 w 26"/>
                <a:gd name="T25" fmla="*/ 0 h 116"/>
                <a:gd name="T26" fmla="*/ 0 w 26"/>
                <a:gd name="T27" fmla="*/ 0 h 1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6"/>
                <a:gd name="T43" fmla="*/ 0 h 116"/>
                <a:gd name="T44" fmla="*/ 26 w 26"/>
                <a:gd name="T45" fmla="*/ 116 h 1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6" h="116">
                  <a:moveTo>
                    <a:pt x="7" y="6"/>
                  </a:moveTo>
                  <a:lnTo>
                    <a:pt x="8" y="21"/>
                  </a:lnTo>
                  <a:lnTo>
                    <a:pt x="13" y="49"/>
                  </a:lnTo>
                  <a:lnTo>
                    <a:pt x="17" y="84"/>
                  </a:lnTo>
                  <a:lnTo>
                    <a:pt x="26" y="116"/>
                  </a:lnTo>
                  <a:lnTo>
                    <a:pt x="17" y="93"/>
                  </a:lnTo>
                  <a:lnTo>
                    <a:pt x="10" y="61"/>
                  </a:lnTo>
                  <a:lnTo>
                    <a:pt x="3" y="30"/>
                  </a:lnTo>
                  <a:lnTo>
                    <a:pt x="0" y="7"/>
                  </a:lnTo>
                  <a:lnTo>
                    <a:pt x="2" y="3"/>
                  </a:lnTo>
                  <a:lnTo>
                    <a:pt x="3" y="0"/>
                  </a:lnTo>
                  <a:lnTo>
                    <a:pt x="5" y="0"/>
                  </a:lnTo>
                  <a:lnTo>
                    <a:pt x="7" y="6"/>
                  </a:lnTo>
                  <a:close/>
                </a:path>
              </a:pathLst>
            </a:custGeom>
            <a:solidFill>
              <a:srgbClr val="000000"/>
            </a:solidFill>
            <a:ln w="9525">
              <a:noFill/>
              <a:round/>
              <a:headEnd/>
              <a:tailEnd/>
            </a:ln>
          </p:spPr>
          <p:txBody>
            <a:bodyPr/>
            <a:lstStyle/>
            <a:p>
              <a:endParaRPr lang="en-GB"/>
            </a:p>
          </p:txBody>
        </p:sp>
        <p:sp>
          <p:nvSpPr>
            <p:cNvPr id="5877" name="Freeform 312"/>
            <p:cNvSpPr>
              <a:spLocks/>
            </p:cNvSpPr>
            <p:nvPr/>
          </p:nvSpPr>
          <p:spPr bwMode="auto">
            <a:xfrm>
              <a:off x="1766" y="3567"/>
              <a:ext cx="3" cy="20"/>
            </a:xfrm>
            <a:custGeom>
              <a:avLst/>
              <a:gdLst>
                <a:gd name="T0" fmla="*/ 1 w 6"/>
                <a:gd name="T1" fmla="*/ 0 h 50"/>
                <a:gd name="T2" fmla="*/ 1 w 6"/>
                <a:gd name="T3" fmla="*/ 0 h 50"/>
                <a:gd name="T4" fmla="*/ 1 w 6"/>
                <a:gd name="T5" fmla="*/ 0 h 50"/>
                <a:gd name="T6" fmla="*/ 1 w 6"/>
                <a:gd name="T7" fmla="*/ 0 h 50"/>
                <a:gd name="T8" fmla="*/ 1 w 6"/>
                <a:gd name="T9" fmla="*/ 0 h 50"/>
                <a:gd name="T10" fmla="*/ 1 w 6"/>
                <a:gd name="T11" fmla="*/ 0 h 50"/>
                <a:gd name="T12" fmla="*/ 0 w 6"/>
                <a:gd name="T13" fmla="*/ 0 h 50"/>
                <a:gd name="T14" fmla="*/ 0 w 6"/>
                <a:gd name="T15" fmla="*/ 0 h 50"/>
                <a:gd name="T16" fmla="*/ 0 w 6"/>
                <a:gd name="T17" fmla="*/ 0 h 50"/>
                <a:gd name="T18" fmla="*/ 1 w 6"/>
                <a:gd name="T19" fmla="*/ 0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0"/>
                <a:gd name="T32" fmla="*/ 6 w 6"/>
                <a:gd name="T33" fmla="*/ 50 h 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0">
                  <a:moveTo>
                    <a:pt x="6" y="0"/>
                  </a:moveTo>
                  <a:lnTo>
                    <a:pt x="5" y="10"/>
                  </a:lnTo>
                  <a:lnTo>
                    <a:pt x="5" y="27"/>
                  </a:lnTo>
                  <a:lnTo>
                    <a:pt x="5" y="42"/>
                  </a:lnTo>
                  <a:lnTo>
                    <a:pt x="5" y="50"/>
                  </a:lnTo>
                  <a:lnTo>
                    <a:pt x="2" y="36"/>
                  </a:lnTo>
                  <a:lnTo>
                    <a:pt x="0" y="21"/>
                  </a:lnTo>
                  <a:lnTo>
                    <a:pt x="0" y="7"/>
                  </a:lnTo>
                  <a:lnTo>
                    <a:pt x="0" y="1"/>
                  </a:lnTo>
                  <a:lnTo>
                    <a:pt x="6" y="0"/>
                  </a:lnTo>
                  <a:close/>
                </a:path>
              </a:pathLst>
            </a:custGeom>
            <a:solidFill>
              <a:srgbClr val="000000"/>
            </a:solidFill>
            <a:ln w="9525">
              <a:noFill/>
              <a:round/>
              <a:headEnd/>
              <a:tailEnd/>
            </a:ln>
          </p:spPr>
          <p:txBody>
            <a:bodyPr/>
            <a:lstStyle/>
            <a:p>
              <a:endParaRPr lang="en-GB"/>
            </a:p>
          </p:txBody>
        </p:sp>
        <p:sp>
          <p:nvSpPr>
            <p:cNvPr id="5878" name="Freeform 313"/>
            <p:cNvSpPr>
              <a:spLocks/>
            </p:cNvSpPr>
            <p:nvPr/>
          </p:nvSpPr>
          <p:spPr bwMode="auto">
            <a:xfrm>
              <a:off x="1747" y="3558"/>
              <a:ext cx="11" cy="2"/>
            </a:xfrm>
            <a:custGeom>
              <a:avLst/>
              <a:gdLst>
                <a:gd name="T0" fmla="*/ 0 w 28"/>
                <a:gd name="T1" fmla="*/ 0 h 6"/>
                <a:gd name="T2" fmla="*/ 0 w 28"/>
                <a:gd name="T3" fmla="*/ 0 h 6"/>
                <a:gd name="T4" fmla="*/ 0 w 28"/>
                <a:gd name="T5" fmla="*/ 0 h 6"/>
                <a:gd name="T6" fmla="*/ 0 w 28"/>
                <a:gd name="T7" fmla="*/ 0 h 6"/>
                <a:gd name="T8" fmla="*/ 0 w 28"/>
                <a:gd name="T9" fmla="*/ 0 h 6"/>
                <a:gd name="T10" fmla="*/ 0 w 28"/>
                <a:gd name="T11" fmla="*/ 0 h 6"/>
                <a:gd name="T12" fmla="*/ 0 w 28"/>
                <a:gd name="T13" fmla="*/ 0 h 6"/>
                <a:gd name="T14" fmla="*/ 0 w 28"/>
                <a:gd name="T15" fmla="*/ 0 h 6"/>
                <a:gd name="T16" fmla="*/ 0 w 28"/>
                <a:gd name="T17" fmla="*/ 0 h 6"/>
                <a:gd name="T18" fmla="*/ 0 w 28"/>
                <a:gd name="T19" fmla="*/ 0 h 6"/>
                <a:gd name="T20" fmla="*/ 0 w 28"/>
                <a:gd name="T21" fmla="*/ 0 h 6"/>
                <a:gd name="T22" fmla="*/ 0 w 28"/>
                <a:gd name="T23" fmla="*/ 0 h 6"/>
                <a:gd name="T24" fmla="*/ 0 w 28"/>
                <a:gd name="T25" fmla="*/ 0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
                <a:gd name="T40" fmla="*/ 0 h 6"/>
                <a:gd name="T41" fmla="*/ 28 w 28"/>
                <a:gd name="T42" fmla="*/ 6 h 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 h="6">
                  <a:moveTo>
                    <a:pt x="2" y="0"/>
                  </a:moveTo>
                  <a:lnTo>
                    <a:pt x="8" y="1"/>
                  </a:lnTo>
                  <a:lnTo>
                    <a:pt x="15" y="3"/>
                  </a:lnTo>
                  <a:lnTo>
                    <a:pt x="21" y="3"/>
                  </a:lnTo>
                  <a:lnTo>
                    <a:pt x="28" y="3"/>
                  </a:lnTo>
                  <a:lnTo>
                    <a:pt x="23" y="4"/>
                  </a:lnTo>
                  <a:lnTo>
                    <a:pt x="15" y="4"/>
                  </a:lnTo>
                  <a:lnTo>
                    <a:pt x="8" y="6"/>
                  </a:lnTo>
                  <a:lnTo>
                    <a:pt x="3" y="6"/>
                  </a:lnTo>
                  <a:lnTo>
                    <a:pt x="2" y="4"/>
                  </a:lnTo>
                  <a:lnTo>
                    <a:pt x="0" y="3"/>
                  </a:lnTo>
                  <a:lnTo>
                    <a:pt x="2" y="0"/>
                  </a:lnTo>
                  <a:close/>
                </a:path>
              </a:pathLst>
            </a:custGeom>
            <a:solidFill>
              <a:srgbClr val="000000"/>
            </a:solidFill>
            <a:ln w="9525">
              <a:noFill/>
              <a:round/>
              <a:headEnd/>
              <a:tailEnd/>
            </a:ln>
          </p:spPr>
          <p:txBody>
            <a:bodyPr/>
            <a:lstStyle/>
            <a:p>
              <a:endParaRPr lang="en-GB"/>
            </a:p>
          </p:txBody>
        </p:sp>
        <p:sp>
          <p:nvSpPr>
            <p:cNvPr id="5879" name="Freeform 314"/>
            <p:cNvSpPr>
              <a:spLocks/>
            </p:cNvSpPr>
            <p:nvPr/>
          </p:nvSpPr>
          <p:spPr bwMode="auto">
            <a:xfrm flipH="1">
              <a:off x="1193" y="3276"/>
              <a:ext cx="252" cy="343"/>
            </a:xfrm>
            <a:custGeom>
              <a:avLst/>
              <a:gdLst>
                <a:gd name="T0" fmla="*/ 0 w 653"/>
                <a:gd name="T1" fmla="*/ 0 h 883"/>
                <a:gd name="T2" fmla="*/ 0 w 653"/>
                <a:gd name="T3" fmla="*/ 1 h 883"/>
                <a:gd name="T4" fmla="*/ 1 w 653"/>
                <a:gd name="T5" fmla="*/ 1 h 883"/>
                <a:gd name="T6" fmla="*/ 1 w 653"/>
                <a:gd name="T7" fmla="*/ 0 h 883"/>
                <a:gd name="T8" fmla="*/ 0 w 653"/>
                <a:gd name="T9" fmla="*/ 0 h 883"/>
                <a:gd name="T10" fmla="*/ 0 w 653"/>
                <a:gd name="T11" fmla="*/ 0 h 883"/>
                <a:gd name="T12" fmla="*/ 0 60000 65536"/>
                <a:gd name="T13" fmla="*/ 0 60000 65536"/>
                <a:gd name="T14" fmla="*/ 0 60000 65536"/>
                <a:gd name="T15" fmla="*/ 0 60000 65536"/>
                <a:gd name="T16" fmla="*/ 0 60000 65536"/>
                <a:gd name="T17" fmla="*/ 0 60000 65536"/>
                <a:gd name="T18" fmla="*/ 0 w 653"/>
                <a:gd name="T19" fmla="*/ 0 h 883"/>
                <a:gd name="T20" fmla="*/ 653 w 653"/>
                <a:gd name="T21" fmla="*/ 883 h 883"/>
              </a:gdLst>
              <a:ahLst/>
              <a:cxnLst>
                <a:cxn ang="T12">
                  <a:pos x="T0" y="T1"/>
                </a:cxn>
                <a:cxn ang="T13">
                  <a:pos x="T2" y="T3"/>
                </a:cxn>
                <a:cxn ang="T14">
                  <a:pos x="T4" y="T5"/>
                </a:cxn>
                <a:cxn ang="T15">
                  <a:pos x="T6" y="T7"/>
                </a:cxn>
                <a:cxn ang="T16">
                  <a:pos x="T8" y="T9"/>
                </a:cxn>
                <a:cxn ang="T17">
                  <a:pos x="T10" y="T11"/>
                </a:cxn>
              </a:cxnLst>
              <a:rect l="T18" t="T19" r="T20" b="T21"/>
              <a:pathLst>
                <a:path w="653" h="883">
                  <a:moveTo>
                    <a:pt x="0" y="345"/>
                  </a:moveTo>
                  <a:lnTo>
                    <a:pt x="0" y="883"/>
                  </a:lnTo>
                  <a:lnTo>
                    <a:pt x="653" y="883"/>
                  </a:lnTo>
                  <a:lnTo>
                    <a:pt x="653" y="318"/>
                  </a:lnTo>
                  <a:lnTo>
                    <a:pt x="325" y="0"/>
                  </a:lnTo>
                  <a:lnTo>
                    <a:pt x="0" y="345"/>
                  </a:lnTo>
                  <a:close/>
                </a:path>
              </a:pathLst>
            </a:custGeom>
            <a:solidFill>
              <a:srgbClr val="CC9900"/>
            </a:solidFill>
            <a:ln w="9525">
              <a:noFill/>
              <a:round/>
              <a:headEnd/>
              <a:tailEnd/>
            </a:ln>
          </p:spPr>
          <p:txBody>
            <a:bodyPr/>
            <a:lstStyle/>
            <a:p>
              <a:endParaRPr lang="en-GB"/>
            </a:p>
          </p:txBody>
        </p:sp>
        <p:sp>
          <p:nvSpPr>
            <p:cNvPr id="5880" name="Rectangle 315"/>
            <p:cNvSpPr>
              <a:spLocks noChangeArrowheads="1"/>
            </p:cNvSpPr>
            <p:nvPr/>
          </p:nvSpPr>
          <p:spPr bwMode="auto">
            <a:xfrm flipH="1">
              <a:off x="939" y="3399"/>
              <a:ext cx="254" cy="235"/>
            </a:xfrm>
            <a:prstGeom prst="rect">
              <a:avLst/>
            </a:prstGeom>
            <a:solidFill>
              <a:srgbClr val="CC9900"/>
            </a:solidFill>
            <a:ln w="9525">
              <a:noFill/>
              <a:miter lim="800000"/>
              <a:headEnd/>
              <a:tailEnd/>
            </a:ln>
          </p:spPr>
          <p:txBody>
            <a:bodyPr/>
            <a:lstStyle/>
            <a:p>
              <a:endParaRPr lang="en-US"/>
            </a:p>
          </p:txBody>
        </p:sp>
        <p:sp>
          <p:nvSpPr>
            <p:cNvPr id="5881" name="Rectangle 316"/>
            <p:cNvSpPr>
              <a:spLocks noChangeArrowheads="1"/>
            </p:cNvSpPr>
            <p:nvPr/>
          </p:nvSpPr>
          <p:spPr bwMode="auto">
            <a:xfrm flipH="1">
              <a:off x="996" y="3395"/>
              <a:ext cx="53" cy="75"/>
            </a:xfrm>
            <a:prstGeom prst="rect">
              <a:avLst/>
            </a:prstGeom>
            <a:solidFill>
              <a:srgbClr val="009393"/>
            </a:solidFill>
            <a:ln w="9525">
              <a:noFill/>
              <a:miter lim="800000"/>
              <a:headEnd/>
              <a:tailEnd/>
            </a:ln>
          </p:spPr>
          <p:txBody>
            <a:bodyPr/>
            <a:lstStyle/>
            <a:p>
              <a:endParaRPr lang="en-US"/>
            </a:p>
          </p:txBody>
        </p:sp>
        <p:sp>
          <p:nvSpPr>
            <p:cNvPr id="5882" name="Rectangle 317"/>
            <p:cNvSpPr>
              <a:spLocks noChangeArrowheads="1"/>
            </p:cNvSpPr>
            <p:nvPr/>
          </p:nvSpPr>
          <p:spPr bwMode="auto">
            <a:xfrm flipH="1">
              <a:off x="996" y="3395"/>
              <a:ext cx="53" cy="75"/>
            </a:xfrm>
            <a:prstGeom prst="rect">
              <a:avLst/>
            </a:prstGeom>
            <a:noFill/>
            <a:ln w="0">
              <a:solidFill>
                <a:srgbClr val="000000"/>
              </a:solidFill>
              <a:miter lim="800000"/>
              <a:headEnd/>
              <a:tailEnd/>
            </a:ln>
          </p:spPr>
          <p:txBody>
            <a:bodyPr/>
            <a:lstStyle/>
            <a:p>
              <a:endParaRPr lang="en-US"/>
            </a:p>
          </p:txBody>
        </p:sp>
        <p:sp>
          <p:nvSpPr>
            <p:cNvPr id="5883" name="Rectangle 318"/>
            <p:cNvSpPr>
              <a:spLocks noChangeArrowheads="1"/>
            </p:cNvSpPr>
            <p:nvPr/>
          </p:nvSpPr>
          <p:spPr bwMode="auto">
            <a:xfrm flipH="1">
              <a:off x="1095" y="3395"/>
              <a:ext cx="52" cy="75"/>
            </a:xfrm>
            <a:prstGeom prst="rect">
              <a:avLst/>
            </a:prstGeom>
            <a:solidFill>
              <a:srgbClr val="009393"/>
            </a:solidFill>
            <a:ln w="9525">
              <a:noFill/>
              <a:miter lim="800000"/>
              <a:headEnd/>
              <a:tailEnd/>
            </a:ln>
          </p:spPr>
          <p:txBody>
            <a:bodyPr/>
            <a:lstStyle/>
            <a:p>
              <a:endParaRPr lang="en-US"/>
            </a:p>
          </p:txBody>
        </p:sp>
        <p:sp>
          <p:nvSpPr>
            <p:cNvPr id="5884" name="Rectangle 319"/>
            <p:cNvSpPr>
              <a:spLocks noChangeArrowheads="1"/>
            </p:cNvSpPr>
            <p:nvPr/>
          </p:nvSpPr>
          <p:spPr bwMode="auto">
            <a:xfrm flipH="1">
              <a:off x="1095" y="3395"/>
              <a:ext cx="52" cy="75"/>
            </a:xfrm>
            <a:prstGeom prst="rect">
              <a:avLst/>
            </a:prstGeom>
            <a:noFill/>
            <a:ln w="0">
              <a:solidFill>
                <a:srgbClr val="000000"/>
              </a:solidFill>
              <a:miter lim="800000"/>
              <a:headEnd/>
              <a:tailEnd/>
            </a:ln>
          </p:spPr>
          <p:txBody>
            <a:bodyPr/>
            <a:lstStyle/>
            <a:p>
              <a:endParaRPr lang="en-US"/>
            </a:p>
          </p:txBody>
        </p:sp>
        <p:sp>
          <p:nvSpPr>
            <p:cNvPr id="5885" name="Rectangle 320"/>
            <p:cNvSpPr>
              <a:spLocks noChangeArrowheads="1"/>
            </p:cNvSpPr>
            <p:nvPr/>
          </p:nvSpPr>
          <p:spPr bwMode="auto">
            <a:xfrm flipH="1">
              <a:off x="959" y="3500"/>
              <a:ext cx="90" cy="96"/>
            </a:xfrm>
            <a:prstGeom prst="rect">
              <a:avLst/>
            </a:prstGeom>
            <a:solidFill>
              <a:srgbClr val="009393"/>
            </a:solidFill>
            <a:ln w="9525">
              <a:noFill/>
              <a:miter lim="800000"/>
              <a:headEnd/>
              <a:tailEnd/>
            </a:ln>
          </p:spPr>
          <p:txBody>
            <a:bodyPr/>
            <a:lstStyle/>
            <a:p>
              <a:endParaRPr lang="en-US"/>
            </a:p>
          </p:txBody>
        </p:sp>
        <p:sp>
          <p:nvSpPr>
            <p:cNvPr id="5886" name="Rectangle 321"/>
            <p:cNvSpPr>
              <a:spLocks noChangeArrowheads="1"/>
            </p:cNvSpPr>
            <p:nvPr/>
          </p:nvSpPr>
          <p:spPr bwMode="auto">
            <a:xfrm flipH="1">
              <a:off x="959" y="3500"/>
              <a:ext cx="90" cy="96"/>
            </a:xfrm>
            <a:prstGeom prst="rect">
              <a:avLst/>
            </a:prstGeom>
            <a:noFill/>
            <a:ln w="0">
              <a:solidFill>
                <a:srgbClr val="000000"/>
              </a:solidFill>
              <a:miter lim="800000"/>
              <a:headEnd/>
              <a:tailEnd/>
            </a:ln>
          </p:spPr>
          <p:txBody>
            <a:bodyPr/>
            <a:lstStyle/>
            <a:p>
              <a:endParaRPr lang="en-US"/>
            </a:p>
          </p:txBody>
        </p:sp>
        <p:sp>
          <p:nvSpPr>
            <p:cNvPr id="5887" name="Freeform 322"/>
            <p:cNvSpPr>
              <a:spLocks/>
            </p:cNvSpPr>
            <p:nvPr/>
          </p:nvSpPr>
          <p:spPr bwMode="auto">
            <a:xfrm flipH="1">
              <a:off x="1276" y="3308"/>
              <a:ext cx="80" cy="37"/>
            </a:xfrm>
            <a:custGeom>
              <a:avLst/>
              <a:gdLst>
                <a:gd name="T0" fmla="*/ 0 w 209"/>
                <a:gd name="T1" fmla="*/ 0 h 94"/>
                <a:gd name="T2" fmla="*/ 0 w 209"/>
                <a:gd name="T3" fmla="*/ 0 h 94"/>
                <a:gd name="T4" fmla="*/ 0 w 209"/>
                <a:gd name="T5" fmla="*/ 0 h 94"/>
                <a:gd name="T6" fmla="*/ 0 w 209"/>
                <a:gd name="T7" fmla="*/ 0 h 94"/>
                <a:gd name="T8" fmla="*/ 0 w 209"/>
                <a:gd name="T9" fmla="*/ 0 h 94"/>
                <a:gd name="T10" fmla="*/ 0 w 209"/>
                <a:gd name="T11" fmla="*/ 0 h 94"/>
                <a:gd name="T12" fmla="*/ 0 w 209"/>
                <a:gd name="T13" fmla="*/ 0 h 94"/>
                <a:gd name="T14" fmla="*/ 0 w 209"/>
                <a:gd name="T15" fmla="*/ 0 h 94"/>
                <a:gd name="T16" fmla="*/ 0 w 209"/>
                <a:gd name="T17" fmla="*/ 0 h 94"/>
                <a:gd name="T18" fmla="*/ 0 w 209"/>
                <a:gd name="T19" fmla="*/ 0 h 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9"/>
                <a:gd name="T31" fmla="*/ 0 h 94"/>
                <a:gd name="T32" fmla="*/ 209 w 209"/>
                <a:gd name="T33" fmla="*/ 94 h 9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9" h="94">
                  <a:moveTo>
                    <a:pt x="0" y="94"/>
                  </a:moveTo>
                  <a:lnTo>
                    <a:pt x="209" y="94"/>
                  </a:lnTo>
                  <a:lnTo>
                    <a:pt x="196" y="54"/>
                  </a:lnTo>
                  <a:lnTo>
                    <a:pt x="170" y="24"/>
                  </a:lnTo>
                  <a:lnTo>
                    <a:pt x="139" y="8"/>
                  </a:lnTo>
                  <a:lnTo>
                    <a:pt x="103" y="0"/>
                  </a:lnTo>
                  <a:lnTo>
                    <a:pt x="68" y="6"/>
                  </a:lnTo>
                  <a:lnTo>
                    <a:pt x="36" y="23"/>
                  </a:lnTo>
                  <a:lnTo>
                    <a:pt x="12" y="53"/>
                  </a:lnTo>
                  <a:lnTo>
                    <a:pt x="0" y="94"/>
                  </a:lnTo>
                  <a:close/>
                </a:path>
              </a:pathLst>
            </a:custGeom>
            <a:solidFill>
              <a:srgbClr val="009393"/>
            </a:solidFill>
            <a:ln w="9525">
              <a:noFill/>
              <a:round/>
              <a:headEnd/>
              <a:tailEnd/>
            </a:ln>
          </p:spPr>
          <p:txBody>
            <a:bodyPr/>
            <a:lstStyle/>
            <a:p>
              <a:endParaRPr lang="en-GB"/>
            </a:p>
          </p:txBody>
        </p:sp>
        <p:sp>
          <p:nvSpPr>
            <p:cNvPr id="5888" name="Freeform 323"/>
            <p:cNvSpPr>
              <a:spLocks/>
            </p:cNvSpPr>
            <p:nvPr/>
          </p:nvSpPr>
          <p:spPr bwMode="auto">
            <a:xfrm flipH="1">
              <a:off x="1276" y="3308"/>
              <a:ext cx="80" cy="37"/>
            </a:xfrm>
            <a:custGeom>
              <a:avLst/>
              <a:gdLst>
                <a:gd name="T0" fmla="*/ 0 w 209"/>
                <a:gd name="T1" fmla="*/ 0 h 94"/>
                <a:gd name="T2" fmla="*/ 0 w 209"/>
                <a:gd name="T3" fmla="*/ 0 h 94"/>
                <a:gd name="T4" fmla="*/ 0 w 209"/>
                <a:gd name="T5" fmla="*/ 0 h 94"/>
                <a:gd name="T6" fmla="*/ 0 w 209"/>
                <a:gd name="T7" fmla="*/ 0 h 94"/>
                <a:gd name="T8" fmla="*/ 0 w 209"/>
                <a:gd name="T9" fmla="*/ 0 h 94"/>
                <a:gd name="T10" fmla="*/ 0 w 209"/>
                <a:gd name="T11" fmla="*/ 0 h 94"/>
                <a:gd name="T12" fmla="*/ 0 w 209"/>
                <a:gd name="T13" fmla="*/ 0 h 94"/>
                <a:gd name="T14" fmla="*/ 0 w 209"/>
                <a:gd name="T15" fmla="*/ 0 h 94"/>
                <a:gd name="T16" fmla="*/ 0 w 209"/>
                <a:gd name="T17" fmla="*/ 0 h 94"/>
                <a:gd name="T18" fmla="*/ 0 w 209"/>
                <a:gd name="T19" fmla="*/ 0 h 94"/>
                <a:gd name="T20" fmla="*/ 0 w 209"/>
                <a:gd name="T21" fmla="*/ 0 h 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9"/>
                <a:gd name="T34" fmla="*/ 0 h 94"/>
                <a:gd name="T35" fmla="*/ 209 w 209"/>
                <a:gd name="T36" fmla="*/ 94 h 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9" h="94">
                  <a:moveTo>
                    <a:pt x="0" y="94"/>
                  </a:moveTo>
                  <a:lnTo>
                    <a:pt x="209" y="94"/>
                  </a:lnTo>
                  <a:lnTo>
                    <a:pt x="196" y="54"/>
                  </a:lnTo>
                  <a:lnTo>
                    <a:pt x="170" y="24"/>
                  </a:lnTo>
                  <a:lnTo>
                    <a:pt x="139" y="8"/>
                  </a:lnTo>
                  <a:lnTo>
                    <a:pt x="103" y="0"/>
                  </a:lnTo>
                  <a:lnTo>
                    <a:pt x="68" y="6"/>
                  </a:lnTo>
                  <a:lnTo>
                    <a:pt x="36" y="23"/>
                  </a:lnTo>
                  <a:lnTo>
                    <a:pt x="12" y="53"/>
                  </a:lnTo>
                  <a:lnTo>
                    <a:pt x="0" y="94"/>
                  </a:lnTo>
                </a:path>
              </a:pathLst>
            </a:custGeom>
            <a:noFill/>
            <a:ln w="0">
              <a:solidFill>
                <a:srgbClr val="000000"/>
              </a:solidFill>
              <a:prstDash val="solid"/>
              <a:round/>
              <a:headEnd/>
              <a:tailEnd/>
            </a:ln>
          </p:spPr>
          <p:txBody>
            <a:bodyPr/>
            <a:lstStyle/>
            <a:p>
              <a:endParaRPr lang="en-GB"/>
            </a:p>
          </p:txBody>
        </p:sp>
        <p:sp>
          <p:nvSpPr>
            <p:cNvPr id="5889" name="Rectangle 324"/>
            <p:cNvSpPr>
              <a:spLocks noChangeArrowheads="1"/>
            </p:cNvSpPr>
            <p:nvPr/>
          </p:nvSpPr>
          <p:spPr bwMode="auto">
            <a:xfrm flipH="1">
              <a:off x="1341" y="3391"/>
              <a:ext cx="52" cy="81"/>
            </a:xfrm>
            <a:prstGeom prst="rect">
              <a:avLst/>
            </a:prstGeom>
            <a:solidFill>
              <a:srgbClr val="009393"/>
            </a:solidFill>
            <a:ln w="9525">
              <a:noFill/>
              <a:miter lim="800000"/>
              <a:headEnd/>
              <a:tailEnd/>
            </a:ln>
          </p:spPr>
          <p:txBody>
            <a:bodyPr/>
            <a:lstStyle/>
            <a:p>
              <a:endParaRPr lang="en-US"/>
            </a:p>
          </p:txBody>
        </p:sp>
        <p:sp>
          <p:nvSpPr>
            <p:cNvPr id="5890" name="Rectangle 325"/>
            <p:cNvSpPr>
              <a:spLocks noChangeArrowheads="1"/>
            </p:cNvSpPr>
            <p:nvPr/>
          </p:nvSpPr>
          <p:spPr bwMode="auto">
            <a:xfrm flipH="1">
              <a:off x="1341" y="3391"/>
              <a:ext cx="52" cy="81"/>
            </a:xfrm>
            <a:prstGeom prst="rect">
              <a:avLst/>
            </a:prstGeom>
            <a:noFill/>
            <a:ln w="0">
              <a:solidFill>
                <a:srgbClr val="000000"/>
              </a:solidFill>
              <a:miter lim="800000"/>
              <a:headEnd/>
              <a:tailEnd/>
            </a:ln>
          </p:spPr>
          <p:txBody>
            <a:bodyPr/>
            <a:lstStyle/>
            <a:p>
              <a:endParaRPr lang="en-US"/>
            </a:p>
          </p:txBody>
        </p:sp>
        <p:sp>
          <p:nvSpPr>
            <p:cNvPr id="5891" name="Rectangle 326"/>
            <p:cNvSpPr>
              <a:spLocks noChangeArrowheads="1"/>
            </p:cNvSpPr>
            <p:nvPr/>
          </p:nvSpPr>
          <p:spPr bwMode="auto">
            <a:xfrm flipH="1">
              <a:off x="1240" y="3391"/>
              <a:ext cx="53" cy="80"/>
            </a:xfrm>
            <a:prstGeom prst="rect">
              <a:avLst/>
            </a:prstGeom>
            <a:solidFill>
              <a:srgbClr val="009393"/>
            </a:solidFill>
            <a:ln w="9525">
              <a:noFill/>
              <a:miter lim="800000"/>
              <a:headEnd/>
              <a:tailEnd/>
            </a:ln>
          </p:spPr>
          <p:txBody>
            <a:bodyPr/>
            <a:lstStyle/>
            <a:p>
              <a:endParaRPr lang="en-US"/>
            </a:p>
          </p:txBody>
        </p:sp>
        <p:sp>
          <p:nvSpPr>
            <p:cNvPr id="5892" name="Rectangle 327"/>
            <p:cNvSpPr>
              <a:spLocks noChangeArrowheads="1"/>
            </p:cNvSpPr>
            <p:nvPr/>
          </p:nvSpPr>
          <p:spPr bwMode="auto">
            <a:xfrm flipH="1">
              <a:off x="1240" y="3391"/>
              <a:ext cx="53" cy="80"/>
            </a:xfrm>
            <a:prstGeom prst="rect">
              <a:avLst/>
            </a:prstGeom>
            <a:noFill/>
            <a:ln w="0">
              <a:solidFill>
                <a:srgbClr val="000000"/>
              </a:solidFill>
              <a:miter lim="800000"/>
              <a:headEnd/>
              <a:tailEnd/>
            </a:ln>
          </p:spPr>
          <p:txBody>
            <a:bodyPr/>
            <a:lstStyle/>
            <a:p>
              <a:endParaRPr lang="en-US"/>
            </a:p>
          </p:txBody>
        </p:sp>
        <p:sp>
          <p:nvSpPr>
            <p:cNvPr id="5893" name="Rectangle 328"/>
            <p:cNvSpPr>
              <a:spLocks noChangeArrowheads="1"/>
            </p:cNvSpPr>
            <p:nvPr/>
          </p:nvSpPr>
          <p:spPr bwMode="auto">
            <a:xfrm flipH="1">
              <a:off x="1122" y="3532"/>
              <a:ext cx="35" cy="94"/>
            </a:xfrm>
            <a:prstGeom prst="rect">
              <a:avLst/>
            </a:prstGeom>
            <a:solidFill>
              <a:srgbClr val="009393"/>
            </a:solidFill>
            <a:ln w="9525">
              <a:noFill/>
              <a:miter lim="800000"/>
              <a:headEnd/>
              <a:tailEnd/>
            </a:ln>
          </p:spPr>
          <p:txBody>
            <a:bodyPr/>
            <a:lstStyle/>
            <a:p>
              <a:endParaRPr lang="en-US"/>
            </a:p>
          </p:txBody>
        </p:sp>
        <p:sp>
          <p:nvSpPr>
            <p:cNvPr id="5894" name="Rectangle 329"/>
            <p:cNvSpPr>
              <a:spLocks noChangeArrowheads="1"/>
            </p:cNvSpPr>
            <p:nvPr/>
          </p:nvSpPr>
          <p:spPr bwMode="auto">
            <a:xfrm flipH="1">
              <a:off x="1122" y="3532"/>
              <a:ext cx="35" cy="94"/>
            </a:xfrm>
            <a:prstGeom prst="rect">
              <a:avLst/>
            </a:prstGeom>
            <a:noFill/>
            <a:ln w="0">
              <a:solidFill>
                <a:srgbClr val="000000"/>
              </a:solidFill>
              <a:miter lim="800000"/>
              <a:headEnd/>
              <a:tailEnd/>
            </a:ln>
          </p:spPr>
          <p:txBody>
            <a:bodyPr/>
            <a:lstStyle/>
            <a:p>
              <a:endParaRPr lang="en-US"/>
            </a:p>
          </p:txBody>
        </p:sp>
        <p:sp>
          <p:nvSpPr>
            <p:cNvPr id="5895" name="Rectangle 330"/>
            <p:cNvSpPr>
              <a:spLocks noChangeArrowheads="1"/>
            </p:cNvSpPr>
            <p:nvPr/>
          </p:nvSpPr>
          <p:spPr bwMode="auto">
            <a:xfrm flipH="1">
              <a:off x="1087" y="3532"/>
              <a:ext cx="35" cy="94"/>
            </a:xfrm>
            <a:prstGeom prst="rect">
              <a:avLst/>
            </a:prstGeom>
            <a:solidFill>
              <a:srgbClr val="009393"/>
            </a:solidFill>
            <a:ln w="9525">
              <a:noFill/>
              <a:miter lim="800000"/>
              <a:headEnd/>
              <a:tailEnd/>
            </a:ln>
          </p:spPr>
          <p:txBody>
            <a:bodyPr/>
            <a:lstStyle/>
            <a:p>
              <a:endParaRPr lang="en-US"/>
            </a:p>
          </p:txBody>
        </p:sp>
        <p:sp>
          <p:nvSpPr>
            <p:cNvPr id="5896" name="Rectangle 331"/>
            <p:cNvSpPr>
              <a:spLocks noChangeArrowheads="1"/>
            </p:cNvSpPr>
            <p:nvPr/>
          </p:nvSpPr>
          <p:spPr bwMode="auto">
            <a:xfrm flipH="1">
              <a:off x="1087" y="3532"/>
              <a:ext cx="35" cy="94"/>
            </a:xfrm>
            <a:prstGeom prst="rect">
              <a:avLst/>
            </a:prstGeom>
            <a:noFill/>
            <a:ln w="0">
              <a:solidFill>
                <a:srgbClr val="000000"/>
              </a:solidFill>
              <a:miter lim="800000"/>
              <a:headEnd/>
              <a:tailEnd/>
            </a:ln>
          </p:spPr>
          <p:txBody>
            <a:bodyPr/>
            <a:lstStyle/>
            <a:p>
              <a:endParaRPr lang="en-US"/>
            </a:p>
          </p:txBody>
        </p:sp>
        <p:sp>
          <p:nvSpPr>
            <p:cNvPr id="5897" name="Rectangle 332"/>
            <p:cNvSpPr>
              <a:spLocks noChangeArrowheads="1"/>
            </p:cNvSpPr>
            <p:nvPr/>
          </p:nvSpPr>
          <p:spPr bwMode="auto">
            <a:xfrm flipH="1">
              <a:off x="1233" y="3502"/>
              <a:ext cx="153" cy="95"/>
            </a:xfrm>
            <a:prstGeom prst="rect">
              <a:avLst/>
            </a:prstGeom>
            <a:solidFill>
              <a:srgbClr val="009393"/>
            </a:solidFill>
            <a:ln w="9525">
              <a:noFill/>
              <a:miter lim="800000"/>
              <a:headEnd/>
              <a:tailEnd/>
            </a:ln>
          </p:spPr>
          <p:txBody>
            <a:bodyPr/>
            <a:lstStyle/>
            <a:p>
              <a:endParaRPr lang="en-US"/>
            </a:p>
          </p:txBody>
        </p:sp>
        <p:sp>
          <p:nvSpPr>
            <p:cNvPr id="5898" name="Rectangle 333"/>
            <p:cNvSpPr>
              <a:spLocks noChangeArrowheads="1"/>
            </p:cNvSpPr>
            <p:nvPr/>
          </p:nvSpPr>
          <p:spPr bwMode="auto">
            <a:xfrm flipH="1">
              <a:off x="1233" y="3502"/>
              <a:ext cx="153" cy="95"/>
            </a:xfrm>
            <a:prstGeom prst="rect">
              <a:avLst/>
            </a:prstGeom>
            <a:noFill/>
            <a:ln w="0">
              <a:solidFill>
                <a:srgbClr val="000000"/>
              </a:solidFill>
              <a:miter lim="800000"/>
              <a:headEnd/>
              <a:tailEnd/>
            </a:ln>
          </p:spPr>
          <p:txBody>
            <a:bodyPr/>
            <a:lstStyle/>
            <a:p>
              <a:endParaRPr lang="en-US"/>
            </a:p>
          </p:txBody>
        </p:sp>
        <p:sp>
          <p:nvSpPr>
            <p:cNvPr id="5899" name="Freeform 334"/>
            <p:cNvSpPr>
              <a:spLocks/>
            </p:cNvSpPr>
            <p:nvPr/>
          </p:nvSpPr>
          <p:spPr bwMode="auto">
            <a:xfrm flipH="1">
              <a:off x="1003" y="3440"/>
              <a:ext cx="40" cy="24"/>
            </a:xfrm>
            <a:custGeom>
              <a:avLst/>
              <a:gdLst>
                <a:gd name="T0" fmla="*/ 0 w 105"/>
                <a:gd name="T1" fmla="*/ 0 h 62"/>
                <a:gd name="T2" fmla="*/ 0 w 105"/>
                <a:gd name="T3" fmla="*/ 0 h 62"/>
                <a:gd name="T4" fmla="*/ 0 w 105"/>
                <a:gd name="T5" fmla="*/ 0 h 62"/>
                <a:gd name="T6" fmla="*/ 0 w 105"/>
                <a:gd name="T7" fmla="*/ 0 h 62"/>
                <a:gd name="T8" fmla="*/ 0 w 105"/>
                <a:gd name="T9" fmla="*/ 0 h 62"/>
                <a:gd name="T10" fmla="*/ 0 w 105"/>
                <a:gd name="T11" fmla="*/ 0 h 62"/>
                <a:gd name="T12" fmla="*/ 0 w 105"/>
                <a:gd name="T13" fmla="*/ 0 h 62"/>
                <a:gd name="T14" fmla="*/ 0 w 105"/>
                <a:gd name="T15" fmla="*/ 0 h 62"/>
                <a:gd name="T16" fmla="*/ 0 w 105"/>
                <a:gd name="T17" fmla="*/ 0 h 62"/>
                <a:gd name="T18" fmla="*/ 0 w 105"/>
                <a:gd name="T19" fmla="*/ 0 h 62"/>
                <a:gd name="T20" fmla="*/ 0 w 105"/>
                <a:gd name="T21" fmla="*/ 0 h 62"/>
                <a:gd name="T22" fmla="*/ 0 w 105"/>
                <a:gd name="T23" fmla="*/ 0 h 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5"/>
                <a:gd name="T37" fmla="*/ 0 h 62"/>
                <a:gd name="T38" fmla="*/ 105 w 105"/>
                <a:gd name="T39" fmla="*/ 62 h 6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5" h="62">
                  <a:moveTo>
                    <a:pt x="87" y="0"/>
                  </a:moveTo>
                  <a:lnTo>
                    <a:pt x="105" y="0"/>
                  </a:lnTo>
                  <a:lnTo>
                    <a:pt x="105" y="62"/>
                  </a:lnTo>
                  <a:lnTo>
                    <a:pt x="92" y="62"/>
                  </a:lnTo>
                  <a:lnTo>
                    <a:pt x="32" y="62"/>
                  </a:lnTo>
                  <a:lnTo>
                    <a:pt x="0" y="62"/>
                  </a:lnTo>
                  <a:lnTo>
                    <a:pt x="0" y="0"/>
                  </a:lnTo>
                  <a:lnTo>
                    <a:pt x="29" y="0"/>
                  </a:lnTo>
                  <a:lnTo>
                    <a:pt x="39" y="0"/>
                  </a:lnTo>
                  <a:lnTo>
                    <a:pt x="51" y="0"/>
                  </a:lnTo>
                  <a:lnTo>
                    <a:pt x="68" y="0"/>
                  </a:lnTo>
                  <a:lnTo>
                    <a:pt x="87" y="0"/>
                  </a:lnTo>
                  <a:close/>
                </a:path>
              </a:pathLst>
            </a:custGeom>
            <a:solidFill>
              <a:srgbClr val="000000"/>
            </a:solidFill>
            <a:ln w="9525">
              <a:noFill/>
              <a:round/>
              <a:headEnd/>
              <a:tailEnd/>
            </a:ln>
          </p:spPr>
          <p:txBody>
            <a:bodyPr/>
            <a:lstStyle/>
            <a:p>
              <a:endParaRPr lang="en-GB"/>
            </a:p>
          </p:txBody>
        </p:sp>
        <p:sp>
          <p:nvSpPr>
            <p:cNvPr id="5900" name="Freeform 335"/>
            <p:cNvSpPr>
              <a:spLocks/>
            </p:cNvSpPr>
            <p:nvPr/>
          </p:nvSpPr>
          <p:spPr bwMode="auto">
            <a:xfrm flipH="1">
              <a:off x="1003" y="3440"/>
              <a:ext cx="40" cy="24"/>
            </a:xfrm>
            <a:custGeom>
              <a:avLst/>
              <a:gdLst>
                <a:gd name="T0" fmla="*/ 0 w 105"/>
                <a:gd name="T1" fmla="*/ 0 h 62"/>
                <a:gd name="T2" fmla="*/ 0 w 105"/>
                <a:gd name="T3" fmla="*/ 0 h 62"/>
                <a:gd name="T4" fmla="*/ 0 w 105"/>
                <a:gd name="T5" fmla="*/ 0 h 62"/>
                <a:gd name="T6" fmla="*/ 0 w 105"/>
                <a:gd name="T7" fmla="*/ 0 h 62"/>
                <a:gd name="T8" fmla="*/ 0 w 105"/>
                <a:gd name="T9" fmla="*/ 0 h 62"/>
                <a:gd name="T10" fmla="*/ 0 w 105"/>
                <a:gd name="T11" fmla="*/ 0 h 62"/>
                <a:gd name="T12" fmla="*/ 0 w 105"/>
                <a:gd name="T13" fmla="*/ 0 h 62"/>
                <a:gd name="T14" fmla="*/ 0 w 105"/>
                <a:gd name="T15" fmla="*/ 0 h 62"/>
                <a:gd name="T16" fmla="*/ 0 w 105"/>
                <a:gd name="T17" fmla="*/ 0 h 62"/>
                <a:gd name="T18" fmla="*/ 0 w 105"/>
                <a:gd name="T19" fmla="*/ 0 h 62"/>
                <a:gd name="T20" fmla="*/ 0 w 105"/>
                <a:gd name="T21" fmla="*/ 0 h 62"/>
                <a:gd name="T22" fmla="*/ 0 w 105"/>
                <a:gd name="T23" fmla="*/ 0 h 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5"/>
                <a:gd name="T37" fmla="*/ 0 h 62"/>
                <a:gd name="T38" fmla="*/ 105 w 105"/>
                <a:gd name="T39" fmla="*/ 62 h 6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5" h="62">
                  <a:moveTo>
                    <a:pt x="87" y="0"/>
                  </a:moveTo>
                  <a:lnTo>
                    <a:pt x="105" y="0"/>
                  </a:lnTo>
                  <a:lnTo>
                    <a:pt x="105" y="62"/>
                  </a:lnTo>
                  <a:lnTo>
                    <a:pt x="92" y="62"/>
                  </a:lnTo>
                  <a:lnTo>
                    <a:pt x="32" y="62"/>
                  </a:lnTo>
                  <a:lnTo>
                    <a:pt x="0" y="62"/>
                  </a:lnTo>
                  <a:lnTo>
                    <a:pt x="0" y="0"/>
                  </a:lnTo>
                  <a:lnTo>
                    <a:pt x="29" y="0"/>
                  </a:lnTo>
                  <a:lnTo>
                    <a:pt x="39" y="0"/>
                  </a:lnTo>
                  <a:lnTo>
                    <a:pt x="51" y="0"/>
                  </a:lnTo>
                  <a:lnTo>
                    <a:pt x="68" y="0"/>
                  </a:lnTo>
                  <a:lnTo>
                    <a:pt x="87" y="0"/>
                  </a:lnTo>
                </a:path>
              </a:pathLst>
            </a:custGeom>
            <a:noFill/>
            <a:ln w="0">
              <a:solidFill>
                <a:srgbClr val="000000"/>
              </a:solidFill>
              <a:prstDash val="solid"/>
              <a:round/>
              <a:headEnd/>
              <a:tailEnd/>
            </a:ln>
          </p:spPr>
          <p:txBody>
            <a:bodyPr/>
            <a:lstStyle/>
            <a:p>
              <a:endParaRPr lang="en-GB"/>
            </a:p>
          </p:txBody>
        </p:sp>
        <p:sp>
          <p:nvSpPr>
            <p:cNvPr id="5901" name="Freeform 336"/>
            <p:cNvSpPr>
              <a:spLocks/>
            </p:cNvSpPr>
            <p:nvPr/>
          </p:nvSpPr>
          <p:spPr bwMode="auto">
            <a:xfrm flipH="1">
              <a:off x="1003" y="3398"/>
              <a:ext cx="40" cy="40"/>
            </a:xfrm>
            <a:custGeom>
              <a:avLst/>
              <a:gdLst>
                <a:gd name="T0" fmla="*/ 0 w 105"/>
                <a:gd name="T1" fmla="*/ 0 h 102"/>
                <a:gd name="T2" fmla="*/ 0 w 105"/>
                <a:gd name="T3" fmla="*/ 0 h 102"/>
                <a:gd name="T4" fmla="*/ 0 w 105"/>
                <a:gd name="T5" fmla="*/ 0 h 102"/>
                <a:gd name="T6" fmla="*/ 0 w 105"/>
                <a:gd name="T7" fmla="*/ 0 h 102"/>
                <a:gd name="T8" fmla="*/ 0 w 105"/>
                <a:gd name="T9" fmla="*/ 0 h 102"/>
                <a:gd name="T10" fmla="*/ 0 w 105"/>
                <a:gd name="T11" fmla="*/ 0 h 102"/>
                <a:gd name="T12" fmla="*/ 0 w 105"/>
                <a:gd name="T13" fmla="*/ 0 h 102"/>
                <a:gd name="T14" fmla="*/ 0 w 105"/>
                <a:gd name="T15" fmla="*/ 0 h 102"/>
                <a:gd name="T16" fmla="*/ 0 w 105"/>
                <a:gd name="T17" fmla="*/ 0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5"/>
                <a:gd name="T28" fmla="*/ 0 h 102"/>
                <a:gd name="T29" fmla="*/ 105 w 105"/>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5" h="102">
                  <a:moveTo>
                    <a:pt x="105" y="102"/>
                  </a:moveTo>
                  <a:lnTo>
                    <a:pt x="105" y="0"/>
                  </a:lnTo>
                  <a:lnTo>
                    <a:pt x="77" y="0"/>
                  </a:lnTo>
                  <a:lnTo>
                    <a:pt x="39" y="0"/>
                  </a:lnTo>
                  <a:lnTo>
                    <a:pt x="0" y="0"/>
                  </a:lnTo>
                  <a:lnTo>
                    <a:pt x="0" y="102"/>
                  </a:lnTo>
                  <a:lnTo>
                    <a:pt x="29" y="102"/>
                  </a:lnTo>
                  <a:lnTo>
                    <a:pt x="87" y="102"/>
                  </a:lnTo>
                  <a:lnTo>
                    <a:pt x="105" y="102"/>
                  </a:lnTo>
                  <a:close/>
                </a:path>
              </a:pathLst>
            </a:custGeom>
            <a:solidFill>
              <a:srgbClr val="BFBFBF"/>
            </a:solidFill>
            <a:ln w="9525">
              <a:noFill/>
              <a:round/>
              <a:headEnd/>
              <a:tailEnd/>
            </a:ln>
          </p:spPr>
          <p:txBody>
            <a:bodyPr/>
            <a:lstStyle/>
            <a:p>
              <a:endParaRPr lang="en-GB"/>
            </a:p>
          </p:txBody>
        </p:sp>
        <p:sp>
          <p:nvSpPr>
            <p:cNvPr id="5902" name="Freeform 337"/>
            <p:cNvSpPr>
              <a:spLocks/>
            </p:cNvSpPr>
            <p:nvPr/>
          </p:nvSpPr>
          <p:spPr bwMode="auto">
            <a:xfrm flipH="1">
              <a:off x="1003" y="3398"/>
              <a:ext cx="40" cy="40"/>
            </a:xfrm>
            <a:custGeom>
              <a:avLst/>
              <a:gdLst>
                <a:gd name="T0" fmla="*/ 0 w 105"/>
                <a:gd name="T1" fmla="*/ 0 h 102"/>
                <a:gd name="T2" fmla="*/ 0 w 105"/>
                <a:gd name="T3" fmla="*/ 0 h 102"/>
                <a:gd name="T4" fmla="*/ 0 w 105"/>
                <a:gd name="T5" fmla="*/ 0 h 102"/>
                <a:gd name="T6" fmla="*/ 0 w 105"/>
                <a:gd name="T7" fmla="*/ 0 h 102"/>
                <a:gd name="T8" fmla="*/ 0 w 105"/>
                <a:gd name="T9" fmla="*/ 0 h 102"/>
                <a:gd name="T10" fmla="*/ 0 w 105"/>
                <a:gd name="T11" fmla="*/ 0 h 102"/>
                <a:gd name="T12" fmla="*/ 0 w 105"/>
                <a:gd name="T13" fmla="*/ 0 h 102"/>
                <a:gd name="T14" fmla="*/ 0 w 105"/>
                <a:gd name="T15" fmla="*/ 0 h 102"/>
                <a:gd name="T16" fmla="*/ 0 w 105"/>
                <a:gd name="T17" fmla="*/ 0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5"/>
                <a:gd name="T28" fmla="*/ 0 h 102"/>
                <a:gd name="T29" fmla="*/ 105 w 105"/>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5" h="102">
                  <a:moveTo>
                    <a:pt x="105" y="102"/>
                  </a:moveTo>
                  <a:lnTo>
                    <a:pt x="105" y="0"/>
                  </a:lnTo>
                  <a:lnTo>
                    <a:pt x="77" y="0"/>
                  </a:lnTo>
                  <a:lnTo>
                    <a:pt x="39" y="0"/>
                  </a:lnTo>
                  <a:lnTo>
                    <a:pt x="0" y="0"/>
                  </a:lnTo>
                  <a:lnTo>
                    <a:pt x="0" y="102"/>
                  </a:lnTo>
                  <a:lnTo>
                    <a:pt x="29" y="102"/>
                  </a:lnTo>
                  <a:lnTo>
                    <a:pt x="87" y="102"/>
                  </a:lnTo>
                  <a:lnTo>
                    <a:pt x="105" y="102"/>
                  </a:lnTo>
                </a:path>
              </a:pathLst>
            </a:custGeom>
            <a:noFill/>
            <a:ln w="0">
              <a:solidFill>
                <a:srgbClr val="000000"/>
              </a:solidFill>
              <a:prstDash val="solid"/>
              <a:round/>
              <a:headEnd/>
              <a:tailEnd/>
            </a:ln>
          </p:spPr>
          <p:txBody>
            <a:bodyPr/>
            <a:lstStyle/>
            <a:p>
              <a:endParaRPr lang="en-GB"/>
            </a:p>
          </p:txBody>
        </p:sp>
        <p:sp>
          <p:nvSpPr>
            <p:cNvPr id="5903" name="Freeform 338"/>
            <p:cNvSpPr>
              <a:spLocks/>
            </p:cNvSpPr>
            <p:nvPr/>
          </p:nvSpPr>
          <p:spPr bwMode="auto">
            <a:xfrm flipH="1">
              <a:off x="1101" y="3440"/>
              <a:ext cx="40" cy="24"/>
            </a:xfrm>
            <a:custGeom>
              <a:avLst/>
              <a:gdLst>
                <a:gd name="T0" fmla="*/ 0 w 104"/>
                <a:gd name="T1" fmla="*/ 0 h 62"/>
                <a:gd name="T2" fmla="*/ 0 w 104"/>
                <a:gd name="T3" fmla="*/ 0 h 62"/>
                <a:gd name="T4" fmla="*/ 0 w 104"/>
                <a:gd name="T5" fmla="*/ 0 h 62"/>
                <a:gd name="T6" fmla="*/ 0 w 104"/>
                <a:gd name="T7" fmla="*/ 0 h 62"/>
                <a:gd name="T8" fmla="*/ 0 w 104"/>
                <a:gd name="T9" fmla="*/ 0 h 62"/>
                <a:gd name="T10" fmla="*/ 0 w 104"/>
                <a:gd name="T11" fmla="*/ 0 h 62"/>
                <a:gd name="T12" fmla="*/ 0 w 104"/>
                <a:gd name="T13" fmla="*/ 0 h 62"/>
                <a:gd name="T14" fmla="*/ 0 w 104"/>
                <a:gd name="T15" fmla="*/ 0 h 62"/>
                <a:gd name="T16" fmla="*/ 0 w 104"/>
                <a:gd name="T17" fmla="*/ 0 h 62"/>
                <a:gd name="T18" fmla="*/ 0 w 104"/>
                <a:gd name="T19" fmla="*/ 0 h 62"/>
                <a:gd name="T20" fmla="*/ 0 w 104"/>
                <a:gd name="T21" fmla="*/ 0 h 62"/>
                <a:gd name="T22" fmla="*/ 0 w 104"/>
                <a:gd name="T23" fmla="*/ 0 h 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4"/>
                <a:gd name="T37" fmla="*/ 0 h 62"/>
                <a:gd name="T38" fmla="*/ 104 w 104"/>
                <a:gd name="T39" fmla="*/ 62 h 6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4" h="62">
                  <a:moveTo>
                    <a:pt x="86" y="0"/>
                  </a:moveTo>
                  <a:lnTo>
                    <a:pt x="104" y="0"/>
                  </a:lnTo>
                  <a:lnTo>
                    <a:pt x="104" y="62"/>
                  </a:lnTo>
                  <a:lnTo>
                    <a:pt x="90" y="62"/>
                  </a:lnTo>
                  <a:lnTo>
                    <a:pt x="31" y="62"/>
                  </a:lnTo>
                  <a:lnTo>
                    <a:pt x="0" y="62"/>
                  </a:lnTo>
                  <a:lnTo>
                    <a:pt x="0" y="0"/>
                  </a:lnTo>
                  <a:lnTo>
                    <a:pt x="27" y="0"/>
                  </a:lnTo>
                  <a:lnTo>
                    <a:pt x="37" y="0"/>
                  </a:lnTo>
                  <a:lnTo>
                    <a:pt x="51" y="0"/>
                  </a:lnTo>
                  <a:lnTo>
                    <a:pt x="66" y="0"/>
                  </a:lnTo>
                  <a:lnTo>
                    <a:pt x="86" y="0"/>
                  </a:lnTo>
                  <a:close/>
                </a:path>
              </a:pathLst>
            </a:custGeom>
            <a:solidFill>
              <a:srgbClr val="000000"/>
            </a:solidFill>
            <a:ln w="9525">
              <a:noFill/>
              <a:round/>
              <a:headEnd/>
              <a:tailEnd/>
            </a:ln>
          </p:spPr>
          <p:txBody>
            <a:bodyPr/>
            <a:lstStyle/>
            <a:p>
              <a:endParaRPr lang="en-GB"/>
            </a:p>
          </p:txBody>
        </p:sp>
        <p:sp>
          <p:nvSpPr>
            <p:cNvPr id="5904" name="Freeform 339"/>
            <p:cNvSpPr>
              <a:spLocks/>
            </p:cNvSpPr>
            <p:nvPr/>
          </p:nvSpPr>
          <p:spPr bwMode="auto">
            <a:xfrm flipH="1">
              <a:off x="1101" y="3440"/>
              <a:ext cx="40" cy="24"/>
            </a:xfrm>
            <a:custGeom>
              <a:avLst/>
              <a:gdLst>
                <a:gd name="T0" fmla="*/ 0 w 104"/>
                <a:gd name="T1" fmla="*/ 0 h 62"/>
                <a:gd name="T2" fmla="*/ 0 w 104"/>
                <a:gd name="T3" fmla="*/ 0 h 62"/>
                <a:gd name="T4" fmla="*/ 0 w 104"/>
                <a:gd name="T5" fmla="*/ 0 h 62"/>
                <a:gd name="T6" fmla="*/ 0 w 104"/>
                <a:gd name="T7" fmla="*/ 0 h 62"/>
                <a:gd name="T8" fmla="*/ 0 w 104"/>
                <a:gd name="T9" fmla="*/ 0 h 62"/>
                <a:gd name="T10" fmla="*/ 0 w 104"/>
                <a:gd name="T11" fmla="*/ 0 h 62"/>
                <a:gd name="T12" fmla="*/ 0 w 104"/>
                <a:gd name="T13" fmla="*/ 0 h 62"/>
                <a:gd name="T14" fmla="*/ 0 w 104"/>
                <a:gd name="T15" fmla="*/ 0 h 62"/>
                <a:gd name="T16" fmla="*/ 0 w 104"/>
                <a:gd name="T17" fmla="*/ 0 h 62"/>
                <a:gd name="T18" fmla="*/ 0 w 104"/>
                <a:gd name="T19" fmla="*/ 0 h 62"/>
                <a:gd name="T20" fmla="*/ 0 w 104"/>
                <a:gd name="T21" fmla="*/ 0 h 62"/>
                <a:gd name="T22" fmla="*/ 0 w 104"/>
                <a:gd name="T23" fmla="*/ 0 h 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4"/>
                <a:gd name="T37" fmla="*/ 0 h 62"/>
                <a:gd name="T38" fmla="*/ 104 w 104"/>
                <a:gd name="T39" fmla="*/ 62 h 6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4" h="62">
                  <a:moveTo>
                    <a:pt x="86" y="0"/>
                  </a:moveTo>
                  <a:lnTo>
                    <a:pt x="104" y="0"/>
                  </a:lnTo>
                  <a:lnTo>
                    <a:pt x="104" y="62"/>
                  </a:lnTo>
                  <a:lnTo>
                    <a:pt x="90" y="62"/>
                  </a:lnTo>
                  <a:lnTo>
                    <a:pt x="31" y="62"/>
                  </a:lnTo>
                  <a:lnTo>
                    <a:pt x="0" y="62"/>
                  </a:lnTo>
                  <a:lnTo>
                    <a:pt x="0" y="0"/>
                  </a:lnTo>
                  <a:lnTo>
                    <a:pt x="27" y="0"/>
                  </a:lnTo>
                  <a:lnTo>
                    <a:pt x="37" y="0"/>
                  </a:lnTo>
                  <a:lnTo>
                    <a:pt x="51" y="0"/>
                  </a:lnTo>
                  <a:lnTo>
                    <a:pt x="66" y="0"/>
                  </a:lnTo>
                  <a:lnTo>
                    <a:pt x="86" y="0"/>
                  </a:lnTo>
                </a:path>
              </a:pathLst>
            </a:custGeom>
            <a:noFill/>
            <a:ln w="0">
              <a:solidFill>
                <a:srgbClr val="000000"/>
              </a:solidFill>
              <a:prstDash val="solid"/>
              <a:round/>
              <a:headEnd/>
              <a:tailEnd/>
            </a:ln>
          </p:spPr>
          <p:txBody>
            <a:bodyPr/>
            <a:lstStyle/>
            <a:p>
              <a:endParaRPr lang="en-GB"/>
            </a:p>
          </p:txBody>
        </p:sp>
        <p:sp>
          <p:nvSpPr>
            <p:cNvPr id="5905" name="Freeform 340"/>
            <p:cNvSpPr>
              <a:spLocks/>
            </p:cNvSpPr>
            <p:nvPr/>
          </p:nvSpPr>
          <p:spPr bwMode="auto">
            <a:xfrm flipH="1">
              <a:off x="1101" y="3398"/>
              <a:ext cx="40" cy="40"/>
            </a:xfrm>
            <a:custGeom>
              <a:avLst/>
              <a:gdLst>
                <a:gd name="T0" fmla="*/ 0 w 104"/>
                <a:gd name="T1" fmla="*/ 0 h 102"/>
                <a:gd name="T2" fmla="*/ 0 w 104"/>
                <a:gd name="T3" fmla="*/ 0 h 102"/>
                <a:gd name="T4" fmla="*/ 0 w 104"/>
                <a:gd name="T5" fmla="*/ 0 h 102"/>
                <a:gd name="T6" fmla="*/ 0 w 104"/>
                <a:gd name="T7" fmla="*/ 0 h 102"/>
                <a:gd name="T8" fmla="*/ 0 w 104"/>
                <a:gd name="T9" fmla="*/ 0 h 102"/>
                <a:gd name="T10" fmla="*/ 0 w 104"/>
                <a:gd name="T11" fmla="*/ 0 h 102"/>
                <a:gd name="T12" fmla="*/ 0 w 104"/>
                <a:gd name="T13" fmla="*/ 0 h 102"/>
                <a:gd name="T14" fmla="*/ 0 w 104"/>
                <a:gd name="T15" fmla="*/ 0 h 102"/>
                <a:gd name="T16" fmla="*/ 0 w 104"/>
                <a:gd name="T17" fmla="*/ 0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4"/>
                <a:gd name="T28" fmla="*/ 0 h 102"/>
                <a:gd name="T29" fmla="*/ 104 w 104"/>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4" h="102">
                  <a:moveTo>
                    <a:pt x="104" y="102"/>
                  </a:moveTo>
                  <a:lnTo>
                    <a:pt x="104" y="0"/>
                  </a:lnTo>
                  <a:lnTo>
                    <a:pt x="75" y="0"/>
                  </a:lnTo>
                  <a:lnTo>
                    <a:pt x="39" y="0"/>
                  </a:lnTo>
                  <a:lnTo>
                    <a:pt x="0" y="0"/>
                  </a:lnTo>
                  <a:lnTo>
                    <a:pt x="0" y="102"/>
                  </a:lnTo>
                  <a:lnTo>
                    <a:pt x="27" y="102"/>
                  </a:lnTo>
                  <a:lnTo>
                    <a:pt x="86" y="102"/>
                  </a:lnTo>
                  <a:lnTo>
                    <a:pt x="104" y="102"/>
                  </a:lnTo>
                  <a:close/>
                </a:path>
              </a:pathLst>
            </a:custGeom>
            <a:solidFill>
              <a:srgbClr val="BFBFBF"/>
            </a:solidFill>
            <a:ln w="9525">
              <a:noFill/>
              <a:round/>
              <a:headEnd/>
              <a:tailEnd/>
            </a:ln>
          </p:spPr>
          <p:txBody>
            <a:bodyPr/>
            <a:lstStyle/>
            <a:p>
              <a:endParaRPr lang="en-GB"/>
            </a:p>
          </p:txBody>
        </p:sp>
        <p:sp>
          <p:nvSpPr>
            <p:cNvPr id="5906" name="Freeform 341"/>
            <p:cNvSpPr>
              <a:spLocks/>
            </p:cNvSpPr>
            <p:nvPr/>
          </p:nvSpPr>
          <p:spPr bwMode="auto">
            <a:xfrm flipH="1">
              <a:off x="1101" y="3398"/>
              <a:ext cx="40" cy="40"/>
            </a:xfrm>
            <a:custGeom>
              <a:avLst/>
              <a:gdLst>
                <a:gd name="T0" fmla="*/ 0 w 104"/>
                <a:gd name="T1" fmla="*/ 0 h 102"/>
                <a:gd name="T2" fmla="*/ 0 w 104"/>
                <a:gd name="T3" fmla="*/ 0 h 102"/>
                <a:gd name="T4" fmla="*/ 0 w 104"/>
                <a:gd name="T5" fmla="*/ 0 h 102"/>
                <a:gd name="T6" fmla="*/ 0 w 104"/>
                <a:gd name="T7" fmla="*/ 0 h 102"/>
                <a:gd name="T8" fmla="*/ 0 w 104"/>
                <a:gd name="T9" fmla="*/ 0 h 102"/>
                <a:gd name="T10" fmla="*/ 0 w 104"/>
                <a:gd name="T11" fmla="*/ 0 h 102"/>
                <a:gd name="T12" fmla="*/ 0 w 104"/>
                <a:gd name="T13" fmla="*/ 0 h 102"/>
                <a:gd name="T14" fmla="*/ 0 w 104"/>
                <a:gd name="T15" fmla="*/ 0 h 102"/>
                <a:gd name="T16" fmla="*/ 0 w 104"/>
                <a:gd name="T17" fmla="*/ 0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4"/>
                <a:gd name="T28" fmla="*/ 0 h 102"/>
                <a:gd name="T29" fmla="*/ 104 w 104"/>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4" h="102">
                  <a:moveTo>
                    <a:pt x="104" y="102"/>
                  </a:moveTo>
                  <a:lnTo>
                    <a:pt x="104" y="0"/>
                  </a:lnTo>
                  <a:lnTo>
                    <a:pt x="75" y="0"/>
                  </a:lnTo>
                  <a:lnTo>
                    <a:pt x="39" y="0"/>
                  </a:lnTo>
                  <a:lnTo>
                    <a:pt x="0" y="0"/>
                  </a:lnTo>
                  <a:lnTo>
                    <a:pt x="0" y="102"/>
                  </a:lnTo>
                  <a:lnTo>
                    <a:pt x="27" y="102"/>
                  </a:lnTo>
                  <a:lnTo>
                    <a:pt x="86" y="102"/>
                  </a:lnTo>
                  <a:lnTo>
                    <a:pt x="104" y="102"/>
                  </a:lnTo>
                </a:path>
              </a:pathLst>
            </a:custGeom>
            <a:noFill/>
            <a:ln w="0">
              <a:solidFill>
                <a:srgbClr val="000000"/>
              </a:solidFill>
              <a:prstDash val="solid"/>
              <a:round/>
              <a:headEnd/>
              <a:tailEnd/>
            </a:ln>
          </p:spPr>
          <p:txBody>
            <a:bodyPr/>
            <a:lstStyle/>
            <a:p>
              <a:endParaRPr lang="en-GB"/>
            </a:p>
          </p:txBody>
        </p:sp>
        <p:sp>
          <p:nvSpPr>
            <p:cNvPr id="5907" name="Freeform 342"/>
            <p:cNvSpPr>
              <a:spLocks/>
            </p:cNvSpPr>
            <p:nvPr/>
          </p:nvSpPr>
          <p:spPr bwMode="auto">
            <a:xfrm flipH="1">
              <a:off x="966" y="3506"/>
              <a:ext cx="76" cy="83"/>
            </a:xfrm>
            <a:custGeom>
              <a:avLst/>
              <a:gdLst>
                <a:gd name="T0" fmla="*/ 0 w 197"/>
                <a:gd name="T1" fmla="*/ 0 h 214"/>
                <a:gd name="T2" fmla="*/ 0 w 197"/>
                <a:gd name="T3" fmla="*/ 0 h 214"/>
                <a:gd name="T4" fmla="*/ 0 w 197"/>
                <a:gd name="T5" fmla="*/ 0 h 214"/>
                <a:gd name="T6" fmla="*/ 0 w 197"/>
                <a:gd name="T7" fmla="*/ 0 h 214"/>
                <a:gd name="T8" fmla="*/ 0 w 197"/>
                <a:gd name="T9" fmla="*/ 0 h 214"/>
                <a:gd name="T10" fmla="*/ 0 w 197"/>
                <a:gd name="T11" fmla="*/ 0 h 214"/>
                <a:gd name="T12" fmla="*/ 0 w 197"/>
                <a:gd name="T13" fmla="*/ 0 h 214"/>
                <a:gd name="T14" fmla="*/ 0 w 197"/>
                <a:gd name="T15" fmla="*/ 0 h 214"/>
                <a:gd name="T16" fmla="*/ 0 w 197"/>
                <a:gd name="T17" fmla="*/ 0 h 2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7"/>
                <a:gd name="T28" fmla="*/ 0 h 214"/>
                <a:gd name="T29" fmla="*/ 197 w 197"/>
                <a:gd name="T30" fmla="*/ 214 h 2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7" h="214">
                  <a:moveTo>
                    <a:pt x="197" y="214"/>
                  </a:moveTo>
                  <a:lnTo>
                    <a:pt x="197" y="109"/>
                  </a:lnTo>
                  <a:lnTo>
                    <a:pt x="197" y="45"/>
                  </a:lnTo>
                  <a:lnTo>
                    <a:pt x="197" y="0"/>
                  </a:lnTo>
                  <a:lnTo>
                    <a:pt x="0" y="0"/>
                  </a:lnTo>
                  <a:lnTo>
                    <a:pt x="0" y="53"/>
                  </a:lnTo>
                  <a:lnTo>
                    <a:pt x="0" y="106"/>
                  </a:lnTo>
                  <a:lnTo>
                    <a:pt x="0" y="214"/>
                  </a:lnTo>
                  <a:lnTo>
                    <a:pt x="197" y="214"/>
                  </a:lnTo>
                  <a:close/>
                </a:path>
              </a:pathLst>
            </a:custGeom>
            <a:solidFill>
              <a:srgbClr val="000000"/>
            </a:solidFill>
            <a:ln w="9525">
              <a:noFill/>
              <a:round/>
              <a:headEnd/>
              <a:tailEnd/>
            </a:ln>
          </p:spPr>
          <p:txBody>
            <a:bodyPr/>
            <a:lstStyle/>
            <a:p>
              <a:endParaRPr lang="en-GB"/>
            </a:p>
          </p:txBody>
        </p:sp>
        <p:sp>
          <p:nvSpPr>
            <p:cNvPr id="5908" name="Freeform 343"/>
            <p:cNvSpPr>
              <a:spLocks/>
            </p:cNvSpPr>
            <p:nvPr/>
          </p:nvSpPr>
          <p:spPr bwMode="auto">
            <a:xfrm flipH="1">
              <a:off x="966" y="3506"/>
              <a:ext cx="76" cy="83"/>
            </a:xfrm>
            <a:custGeom>
              <a:avLst/>
              <a:gdLst>
                <a:gd name="T0" fmla="*/ 0 w 197"/>
                <a:gd name="T1" fmla="*/ 0 h 214"/>
                <a:gd name="T2" fmla="*/ 0 w 197"/>
                <a:gd name="T3" fmla="*/ 0 h 214"/>
                <a:gd name="T4" fmla="*/ 0 w 197"/>
                <a:gd name="T5" fmla="*/ 0 h 214"/>
                <a:gd name="T6" fmla="*/ 0 w 197"/>
                <a:gd name="T7" fmla="*/ 0 h 214"/>
                <a:gd name="T8" fmla="*/ 0 w 197"/>
                <a:gd name="T9" fmla="*/ 0 h 214"/>
                <a:gd name="T10" fmla="*/ 0 w 197"/>
                <a:gd name="T11" fmla="*/ 0 h 214"/>
                <a:gd name="T12" fmla="*/ 0 w 197"/>
                <a:gd name="T13" fmla="*/ 0 h 214"/>
                <a:gd name="T14" fmla="*/ 0 w 197"/>
                <a:gd name="T15" fmla="*/ 0 h 214"/>
                <a:gd name="T16" fmla="*/ 0 w 197"/>
                <a:gd name="T17" fmla="*/ 0 h 2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7"/>
                <a:gd name="T28" fmla="*/ 0 h 214"/>
                <a:gd name="T29" fmla="*/ 197 w 197"/>
                <a:gd name="T30" fmla="*/ 214 h 2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7" h="214">
                  <a:moveTo>
                    <a:pt x="197" y="214"/>
                  </a:moveTo>
                  <a:lnTo>
                    <a:pt x="197" y="109"/>
                  </a:lnTo>
                  <a:lnTo>
                    <a:pt x="197" y="45"/>
                  </a:lnTo>
                  <a:lnTo>
                    <a:pt x="197" y="0"/>
                  </a:lnTo>
                  <a:lnTo>
                    <a:pt x="0" y="0"/>
                  </a:lnTo>
                  <a:lnTo>
                    <a:pt x="0" y="53"/>
                  </a:lnTo>
                  <a:lnTo>
                    <a:pt x="0" y="106"/>
                  </a:lnTo>
                  <a:lnTo>
                    <a:pt x="0" y="214"/>
                  </a:lnTo>
                  <a:lnTo>
                    <a:pt x="197" y="214"/>
                  </a:lnTo>
                </a:path>
              </a:pathLst>
            </a:custGeom>
            <a:noFill/>
            <a:ln w="0">
              <a:solidFill>
                <a:srgbClr val="000000"/>
              </a:solidFill>
              <a:prstDash val="solid"/>
              <a:round/>
              <a:headEnd/>
              <a:tailEnd/>
            </a:ln>
          </p:spPr>
          <p:txBody>
            <a:bodyPr/>
            <a:lstStyle/>
            <a:p>
              <a:endParaRPr lang="en-GB"/>
            </a:p>
          </p:txBody>
        </p:sp>
        <p:sp>
          <p:nvSpPr>
            <p:cNvPr id="5909" name="Freeform 344"/>
            <p:cNvSpPr>
              <a:spLocks/>
            </p:cNvSpPr>
            <p:nvPr/>
          </p:nvSpPr>
          <p:spPr bwMode="auto">
            <a:xfrm flipH="1">
              <a:off x="1285" y="3323"/>
              <a:ext cx="23" cy="16"/>
            </a:xfrm>
            <a:custGeom>
              <a:avLst/>
              <a:gdLst>
                <a:gd name="T0" fmla="*/ 0 w 60"/>
                <a:gd name="T1" fmla="*/ 0 h 42"/>
                <a:gd name="T2" fmla="*/ 0 w 60"/>
                <a:gd name="T3" fmla="*/ 0 h 42"/>
                <a:gd name="T4" fmla="*/ 0 w 60"/>
                <a:gd name="T5" fmla="*/ 0 h 42"/>
                <a:gd name="T6" fmla="*/ 0 w 60"/>
                <a:gd name="T7" fmla="*/ 0 h 42"/>
                <a:gd name="T8" fmla="*/ 0 w 60"/>
                <a:gd name="T9" fmla="*/ 0 h 42"/>
                <a:gd name="T10" fmla="*/ 0 w 60"/>
                <a:gd name="T11" fmla="*/ 0 h 42"/>
                <a:gd name="T12" fmla="*/ 0 w 60"/>
                <a:gd name="T13" fmla="*/ 0 h 42"/>
                <a:gd name="T14" fmla="*/ 0 60000 65536"/>
                <a:gd name="T15" fmla="*/ 0 60000 65536"/>
                <a:gd name="T16" fmla="*/ 0 60000 65536"/>
                <a:gd name="T17" fmla="*/ 0 60000 65536"/>
                <a:gd name="T18" fmla="*/ 0 60000 65536"/>
                <a:gd name="T19" fmla="*/ 0 60000 65536"/>
                <a:gd name="T20" fmla="*/ 0 60000 65536"/>
                <a:gd name="T21" fmla="*/ 0 w 60"/>
                <a:gd name="T22" fmla="*/ 0 h 42"/>
                <a:gd name="T23" fmla="*/ 60 w 60"/>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42">
                  <a:moveTo>
                    <a:pt x="0" y="42"/>
                  </a:moveTo>
                  <a:lnTo>
                    <a:pt x="60" y="42"/>
                  </a:lnTo>
                  <a:lnTo>
                    <a:pt x="55" y="28"/>
                  </a:lnTo>
                  <a:lnTo>
                    <a:pt x="48" y="18"/>
                  </a:lnTo>
                  <a:lnTo>
                    <a:pt x="39" y="7"/>
                  </a:lnTo>
                  <a:lnTo>
                    <a:pt x="28" y="0"/>
                  </a:lnTo>
                  <a:lnTo>
                    <a:pt x="0" y="42"/>
                  </a:lnTo>
                  <a:close/>
                </a:path>
              </a:pathLst>
            </a:custGeom>
            <a:solidFill>
              <a:srgbClr val="BFBFBF"/>
            </a:solidFill>
            <a:ln w="9525">
              <a:noFill/>
              <a:round/>
              <a:headEnd/>
              <a:tailEnd/>
            </a:ln>
          </p:spPr>
          <p:txBody>
            <a:bodyPr/>
            <a:lstStyle/>
            <a:p>
              <a:endParaRPr lang="en-GB"/>
            </a:p>
          </p:txBody>
        </p:sp>
        <p:sp>
          <p:nvSpPr>
            <p:cNvPr id="5910" name="Freeform 345"/>
            <p:cNvSpPr>
              <a:spLocks/>
            </p:cNvSpPr>
            <p:nvPr/>
          </p:nvSpPr>
          <p:spPr bwMode="auto">
            <a:xfrm flipH="1">
              <a:off x="1325" y="3322"/>
              <a:ext cx="23" cy="17"/>
            </a:xfrm>
            <a:custGeom>
              <a:avLst/>
              <a:gdLst>
                <a:gd name="T0" fmla="*/ 0 w 61"/>
                <a:gd name="T1" fmla="*/ 0 h 44"/>
                <a:gd name="T2" fmla="*/ 0 w 61"/>
                <a:gd name="T3" fmla="*/ 0 h 44"/>
                <a:gd name="T4" fmla="*/ 0 w 61"/>
                <a:gd name="T5" fmla="*/ 0 h 44"/>
                <a:gd name="T6" fmla="*/ 0 w 61"/>
                <a:gd name="T7" fmla="*/ 0 h 44"/>
                <a:gd name="T8" fmla="*/ 0 w 61"/>
                <a:gd name="T9" fmla="*/ 0 h 44"/>
                <a:gd name="T10" fmla="*/ 0 w 61"/>
                <a:gd name="T11" fmla="*/ 0 h 44"/>
                <a:gd name="T12" fmla="*/ 0 w 61"/>
                <a:gd name="T13" fmla="*/ 0 h 44"/>
                <a:gd name="T14" fmla="*/ 0 60000 65536"/>
                <a:gd name="T15" fmla="*/ 0 60000 65536"/>
                <a:gd name="T16" fmla="*/ 0 60000 65536"/>
                <a:gd name="T17" fmla="*/ 0 60000 65536"/>
                <a:gd name="T18" fmla="*/ 0 60000 65536"/>
                <a:gd name="T19" fmla="*/ 0 60000 65536"/>
                <a:gd name="T20" fmla="*/ 0 60000 65536"/>
                <a:gd name="T21" fmla="*/ 0 w 61"/>
                <a:gd name="T22" fmla="*/ 0 h 44"/>
                <a:gd name="T23" fmla="*/ 61 w 61"/>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44">
                  <a:moveTo>
                    <a:pt x="61" y="43"/>
                  </a:moveTo>
                  <a:lnTo>
                    <a:pt x="0" y="44"/>
                  </a:lnTo>
                  <a:lnTo>
                    <a:pt x="5" y="30"/>
                  </a:lnTo>
                  <a:lnTo>
                    <a:pt x="11" y="18"/>
                  </a:lnTo>
                  <a:lnTo>
                    <a:pt x="20" y="8"/>
                  </a:lnTo>
                  <a:lnTo>
                    <a:pt x="29" y="0"/>
                  </a:lnTo>
                  <a:lnTo>
                    <a:pt x="61" y="43"/>
                  </a:lnTo>
                  <a:close/>
                </a:path>
              </a:pathLst>
            </a:custGeom>
            <a:solidFill>
              <a:srgbClr val="000000"/>
            </a:solidFill>
            <a:ln w="9525">
              <a:noFill/>
              <a:round/>
              <a:headEnd/>
              <a:tailEnd/>
            </a:ln>
          </p:spPr>
          <p:txBody>
            <a:bodyPr/>
            <a:lstStyle/>
            <a:p>
              <a:endParaRPr lang="en-GB"/>
            </a:p>
          </p:txBody>
        </p:sp>
        <p:sp>
          <p:nvSpPr>
            <p:cNvPr id="5911" name="Freeform 346"/>
            <p:cNvSpPr>
              <a:spLocks/>
            </p:cNvSpPr>
            <p:nvPr/>
          </p:nvSpPr>
          <p:spPr bwMode="auto">
            <a:xfrm flipH="1">
              <a:off x="1307" y="3317"/>
              <a:ext cx="23" cy="21"/>
            </a:xfrm>
            <a:custGeom>
              <a:avLst/>
              <a:gdLst>
                <a:gd name="T0" fmla="*/ 0 w 60"/>
                <a:gd name="T1" fmla="*/ 0 h 53"/>
                <a:gd name="T2" fmla="*/ 0 w 60"/>
                <a:gd name="T3" fmla="*/ 0 h 53"/>
                <a:gd name="T4" fmla="*/ 0 w 60"/>
                <a:gd name="T5" fmla="*/ 0 h 53"/>
                <a:gd name="T6" fmla="*/ 0 w 60"/>
                <a:gd name="T7" fmla="*/ 0 h 53"/>
                <a:gd name="T8" fmla="*/ 0 w 60"/>
                <a:gd name="T9" fmla="*/ 0 h 53"/>
                <a:gd name="T10" fmla="*/ 0 w 60"/>
                <a:gd name="T11" fmla="*/ 0 h 53"/>
                <a:gd name="T12" fmla="*/ 0 w 60"/>
                <a:gd name="T13" fmla="*/ 0 h 53"/>
                <a:gd name="T14" fmla="*/ 0 w 60"/>
                <a:gd name="T15" fmla="*/ 0 h 53"/>
                <a:gd name="T16" fmla="*/ 0 w 60"/>
                <a:gd name="T17" fmla="*/ 0 h 53"/>
                <a:gd name="T18" fmla="*/ 0 w 60"/>
                <a:gd name="T19" fmla="*/ 0 h 53"/>
                <a:gd name="T20" fmla="*/ 0 w 60"/>
                <a:gd name="T21" fmla="*/ 0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0"/>
                <a:gd name="T34" fmla="*/ 0 h 53"/>
                <a:gd name="T35" fmla="*/ 60 w 60"/>
                <a:gd name="T36" fmla="*/ 53 h 5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0" h="53">
                  <a:moveTo>
                    <a:pt x="32" y="53"/>
                  </a:moveTo>
                  <a:lnTo>
                    <a:pt x="60" y="7"/>
                  </a:lnTo>
                  <a:lnTo>
                    <a:pt x="56" y="4"/>
                  </a:lnTo>
                  <a:lnTo>
                    <a:pt x="48" y="1"/>
                  </a:lnTo>
                  <a:lnTo>
                    <a:pt x="41" y="0"/>
                  </a:lnTo>
                  <a:lnTo>
                    <a:pt x="33" y="0"/>
                  </a:lnTo>
                  <a:lnTo>
                    <a:pt x="24" y="0"/>
                  </a:lnTo>
                  <a:lnTo>
                    <a:pt x="15" y="1"/>
                  </a:lnTo>
                  <a:lnTo>
                    <a:pt x="8" y="3"/>
                  </a:lnTo>
                  <a:lnTo>
                    <a:pt x="0" y="6"/>
                  </a:lnTo>
                  <a:lnTo>
                    <a:pt x="32" y="53"/>
                  </a:lnTo>
                  <a:close/>
                </a:path>
              </a:pathLst>
            </a:custGeom>
            <a:solidFill>
              <a:srgbClr val="BFBFBF"/>
            </a:solidFill>
            <a:ln w="9525">
              <a:noFill/>
              <a:round/>
              <a:headEnd/>
              <a:tailEnd/>
            </a:ln>
          </p:spPr>
          <p:txBody>
            <a:bodyPr/>
            <a:lstStyle/>
            <a:p>
              <a:endParaRPr lang="en-GB"/>
            </a:p>
          </p:txBody>
        </p:sp>
        <p:sp>
          <p:nvSpPr>
            <p:cNvPr id="5912" name="Freeform 347"/>
            <p:cNvSpPr>
              <a:spLocks/>
            </p:cNvSpPr>
            <p:nvPr/>
          </p:nvSpPr>
          <p:spPr bwMode="auto">
            <a:xfrm flipH="1">
              <a:off x="1347" y="3442"/>
              <a:ext cx="41" cy="24"/>
            </a:xfrm>
            <a:custGeom>
              <a:avLst/>
              <a:gdLst>
                <a:gd name="T0" fmla="*/ 0 w 105"/>
                <a:gd name="T1" fmla="*/ 0 h 61"/>
                <a:gd name="T2" fmla="*/ 0 w 105"/>
                <a:gd name="T3" fmla="*/ 0 h 61"/>
                <a:gd name="T4" fmla="*/ 0 w 105"/>
                <a:gd name="T5" fmla="*/ 0 h 61"/>
                <a:gd name="T6" fmla="*/ 0 w 105"/>
                <a:gd name="T7" fmla="*/ 0 h 61"/>
                <a:gd name="T8" fmla="*/ 0 w 105"/>
                <a:gd name="T9" fmla="*/ 0 h 61"/>
                <a:gd name="T10" fmla="*/ 0 w 105"/>
                <a:gd name="T11" fmla="*/ 0 h 61"/>
                <a:gd name="T12" fmla="*/ 0 w 105"/>
                <a:gd name="T13" fmla="*/ 0 h 61"/>
                <a:gd name="T14" fmla="*/ 0 w 105"/>
                <a:gd name="T15" fmla="*/ 0 h 61"/>
                <a:gd name="T16" fmla="*/ 0 w 105"/>
                <a:gd name="T17" fmla="*/ 0 h 61"/>
                <a:gd name="T18" fmla="*/ 0 w 105"/>
                <a:gd name="T19" fmla="*/ 0 h 61"/>
                <a:gd name="T20" fmla="*/ 0 w 105"/>
                <a:gd name="T21" fmla="*/ 0 h 61"/>
                <a:gd name="T22" fmla="*/ 0 w 105"/>
                <a:gd name="T23" fmla="*/ 0 h 6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5"/>
                <a:gd name="T37" fmla="*/ 0 h 61"/>
                <a:gd name="T38" fmla="*/ 105 w 105"/>
                <a:gd name="T39" fmla="*/ 61 h 6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5" h="61">
                  <a:moveTo>
                    <a:pt x="86" y="0"/>
                  </a:moveTo>
                  <a:lnTo>
                    <a:pt x="105" y="0"/>
                  </a:lnTo>
                  <a:lnTo>
                    <a:pt x="105" y="61"/>
                  </a:lnTo>
                  <a:lnTo>
                    <a:pt x="92" y="61"/>
                  </a:lnTo>
                  <a:lnTo>
                    <a:pt x="32" y="61"/>
                  </a:lnTo>
                  <a:lnTo>
                    <a:pt x="0" y="61"/>
                  </a:lnTo>
                  <a:lnTo>
                    <a:pt x="0" y="0"/>
                  </a:lnTo>
                  <a:lnTo>
                    <a:pt x="27" y="0"/>
                  </a:lnTo>
                  <a:lnTo>
                    <a:pt x="38" y="0"/>
                  </a:lnTo>
                  <a:lnTo>
                    <a:pt x="51" y="0"/>
                  </a:lnTo>
                  <a:lnTo>
                    <a:pt x="66" y="0"/>
                  </a:lnTo>
                  <a:lnTo>
                    <a:pt x="86" y="0"/>
                  </a:lnTo>
                  <a:close/>
                </a:path>
              </a:pathLst>
            </a:custGeom>
            <a:solidFill>
              <a:srgbClr val="000000"/>
            </a:solidFill>
            <a:ln w="9525">
              <a:noFill/>
              <a:round/>
              <a:headEnd/>
              <a:tailEnd/>
            </a:ln>
          </p:spPr>
          <p:txBody>
            <a:bodyPr/>
            <a:lstStyle/>
            <a:p>
              <a:endParaRPr lang="en-GB"/>
            </a:p>
          </p:txBody>
        </p:sp>
        <p:sp>
          <p:nvSpPr>
            <p:cNvPr id="5913" name="Freeform 348"/>
            <p:cNvSpPr>
              <a:spLocks/>
            </p:cNvSpPr>
            <p:nvPr/>
          </p:nvSpPr>
          <p:spPr bwMode="auto">
            <a:xfrm flipH="1">
              <a:off x="1347" y="3442"/>
              <a:ext cx="41" cy="24"/>
            </a:xfrm>
            <a:custGeom>
              <a:avLst/>
              <a:gdLst>
                <a:gd name="T0" fmla="*/ 0 w 105"/>
                <a:gd name="T1" fmla="*/ 0 h 61"/>
                <a:gd name="T2" fmla="*/ 0 w 105"/>
                <a:gd name="T3" fmla="*/ 0 h 61"/>
                <a:gd name="T4" fmla="*/ 0 w 105"/>
                <a:gd name="T5" fmla="*/ 0 h 61"/>
                <a:gd name="T6" fmla="*/ 0 w 105"/>
                <a:gd name="T7" fmla="*/ 0 h 61"/>
                <a:gd name="T8" fmla="*/ 0 w 105"/>
                <a:gd name="T9" fmla="*/ 0 h 61"/>
                <a:gd name="T10" fmla="*/ 0 w 105"/>
                <a:gd name="T11" fmla="*/ 0 h 61"/>
                <a:gd name="T12" fmla="*/ 0 w 105"/>
                <a:gd name="T13" fmla="*/ 0 h 61"/>
                <a:gd name="T14" fmla="*/ 0 w 105"/>
                <a:gd name="T15" fmla="*/ 0 h 61"/>
                <a:gd name="T16" fmla="*/ 0 w 105"/>
                <a:gd name="T17" fmla="*/ 0 h 61"/>
                <a:gd name="T18" fmla="*/ 0 w 105"/>
                <a:gd name="T19" fmla="*/ 0 h 61"/>
                <a:gd name="T20" fmla="*/ 0 w 105"/>
                <a:gd name="T21" fmla="*/ 0 h 61"/>
                <a:gd name="T22" fmla="*/ 0 w 105"/>
                <a:gd name="T23" fmla="*/ 0 h 6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5"/>
                <a:gd name="T37" fmla="*/ 0 h 61"/>
                <a:gd name="T38" fmla="*/ 105 w 105"/>
                <a:gd name="T39" fmla="*/ 61 h 6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5" h="61">
                  <a:moveTo>
                    <a:pt x="86" y="0"/>
                  </a:moveTo>
                  <a:lnTo>
                    <a:pt x="105" y="0"/>
                  </a:lnTo>
                  <a:lnTo>
                    <a:pt x="105" y="61"/>
                  </a:lnTo>
                  <a:lnTo>
                    <a:pt x="92" y="61"/>
                  </a:lnTo>
                  <a:lnTo>
                    <a:pt x="32" y="61"/>
                  </a:lnTo>
                  <a:lnTo>
                    <a:pt x="0" y="61"/>
                  </a:lnTo>
                  <a:lnTo>
                    <a:pt x="0" y="0"/>
                  </a:lnTo>
                  <a:lnTo>
                    <a:pt x="27" y="0"/>
                  </a:lnTo>
                  <a:lnTo>
                    <a:pt x="38" y="0"/>
                  </a:lnTo>
                  <a:lnTo>
                    <a:pt x="51" y="0"/>
                  </a:lnTo>
                  <a:lnTo>
                    <a:pt x="66" y="0"/>
                  </a:lnTo>
                  <a:lnTo>
                    <a:pt x="86" y="0"/>
                  </a:lnTo>
                </a:path>
              </a:pathLst>
            </a:custGeom>
            <a:noFill/>
            <a:ln w="0">
              <a:solidFill>
                <a:srgbClr val="000000"/>
              </a:solidFill>
              <a:prstDash val="solid"/>
              <a:round/>
              <a:headEnd/>
              <a:tailEnd/>
            </a:ln>
          </p:spPr>
          <p:txBody>
            <a:bodyPr/>
            <a:lstStyle/>
            <a:p>
              <a:endParaRPr lang="en-GB"/>
            </a:p>
          </p:txBody>
        </p:sp>
        <p:sp>
          <p:nvSpPr>
            <p:cNvPr id="5914" name="Freeform 349"/>
            <p:cNvSpPr>
              <a:spLocks/>
            </p:cNvSpPr>
            <p:nvPr/>
          </p:nvSpPr>
          <p:spPr bwMode="auto">
            <a:xfrm flipH="1">
              <a:off x="1347" y="3398"/>
              <a:ext cx="41" cy="40"/>
            </a:xfrm>
            <a:custGeom>
              <a:avLst/>
              <a:gdLst>
                <a:gd name="T0" fmla="*/ 0 w 104"/>
                <a:gd name="T1" fmla="*/ 0 h 102"/>
                <a:gd name="T2" fmla="*/ 0 w 104"/>
                <a:gd name="T3" fmla="*/ 0 h 102"/>
                <a:gd name="T4" fmla="*/ 0 w 104"/>
                <a:gd name="T5" fmla="*/ 0 h 102"/>
                <a:gd name="T6" fmla="*/ 0 w 104"/>
                <a:gd name="T7" fmla="*/ 0 h 102"/>
                <a:gd name="T8" fmla="*/ 0 w 104"/>
                <a:gd name="T9" fmla="*/ 0 h 102"/>
                <a:gd name="T10" fmla="*/ 0 w 104"/>
                <a:gd name="T11" fmla="*/ 0 h 102"/>
                <a:gd name="T12" fmla="*/ 0 w 104"/>
                <a:gd name="T13" fmla="*/ 0 h 102"/>
                <a:gd name="T14" fmla="*/ 0 w 104"/>
                <a:gd name="T15" fmla="*/ 0 h 102"/>
                <a:gd name="T16" fmla="*/ 0 w 104"/>
                <a:gd name="T17" fmla="*/ 0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4"/>
                <a:gd name="T28" fmla="*/ 0 h 102"/>
                <a:gd name="T29" fmla="*/ 104 w 104"/>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4" h="102">
                  <a:moveTo>
                    <a:pt x="104" y="102"/>
                  </a:moveTo>
                  <a:lnTo>
                    <a:pt x="104" y="0"/>
                  </a:lnTo>
                  <a:lnTo>
                    <a:pt x="77" y="0"/>
                  </a:lnTo>
                  <a:lnTo>
                    <a:pt x="39" y="0"/>
                  </a:lnTo>
                  <a:lnTo>
                    <a:pt x="0" y="0"/>
                  </a:lnTo>
                  <a:lnTo>
                    <a:pt x="0" y="102"/>
                  </a:lnTo>
                  <a:lnTo>
                    <a:pt x="27" y="102"/>
                  </a:lnTo>
                  <a:lnTo>
                    <a:pt x="86" y="102"/>
                  </a:lnTo>
                  <a:lnTo>
                    <a:pt x="104" y="102"/>
                  </a:lnTo>
                  <a:close/>
                </a:path>
              </a:pathLst>
            </a:custGeom>
            <a:solidFill>
              <a:srgbClr val="BFBFBF"/>
            </a:solidFill>
            <a:ln w="9525">
              <a:noFill/>
              <a:round/>
              <a:headEnd/>
              <a:tailEnd/>
            </a:ln>
          </p:spPr>
          <p:txBody>
            <a:bodyPr/>
            <a:lstStyle/>
            <a:p>
              <a:endParaRPr lang="en-GB"/>
            </a:p>
          </p:txBody>
        </p:sp>
        <p:sp>
          <p:nvSpPr>
            <p:cNvPr id="5915" name="Freeform 350"/>
            <p:cNvSpPr>
              <a:spLocks/>
            </p:cNvSpPr>
            <p:nvPr/>
          </p:nvSpPr>
          <p:spPr bwMode="auto">
            <a:xfrm flipH="1">
              <a:off x="1246" y="3441"/>
              <a:ext cx="41" cy="24"/>
            </a:xfrm>
            <a:custGeom>
              <a:avLst/>
              <a:gdLst>
                <a:gd name="T0" fmla="*/ 0 w 106"/>
                <a:gd name="T1" fmla="*/ 0 h 62"/>
                <a:gd name="T2" fmla="*/ 0 w 106"/>
                <a:gd name="T3" fmla="*/ 0 h 62"/>
                <a:gd name="T4" fmla="*/ 0 w 106"/>
                <a:gd name="T5" fmla="*/ 0 h 62"/>
                <a:gd name="T6" fmla="*/ 0 w 106"/>
                <a:gd name="T7" fmla="*/ 0 h 62"/>
                <a:gd name="T8" fmla="*/ 0 w 106"/>
                <a:gd name="T9" fmla="*/ 0 h 62"/>
                <a:gd name="T10" fmla="*/ 0 w 106"/>
                <a:gd name="T11" fmla="*/ 0 h 62"/>
                <a:gd name="T12" fmla="*/ 0 w 106"/>
                <a:gd name="T13" fmla="*/ 0 h 62"/>
                <a:gd name="T14" fmla="*/ 0 w 106"/>
                <a:gd name="T15" fmla="*/ 0 h 62"/>
                <a:gd name="T16" fmla="*/ 0 w 106"/>
                <a:gd name="T17" fmla="*/ 0 h 62"/>
                <a:gd name="T18" fmla="*/ 0 w 106"/>
                <a:gd name="T19" fmla="*/ 0 h 62"/>
                <a:gd name="T20" fmla="*/ 0 w 106"/>
                <a:gd name="T21" fmla="*/ 0 h 62"/>
                <a:gd name="T22" fmla="*/ 0 w 106"/>
                <a:gd name="T23" fmla="*/ 0 h 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6"/>
                <a:gd name="T37" fmla="*/ 0 h 62"/>
                <a:gd name="T38" fmla="*/ 106 w 106"/>
                <a:gd name="T39" fmla="*/ 62 h 6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6" h="62">
                  <a:moveTo>
                    <a:pt x="86" y="0"/>
                  </a:moveTo>
                  <a:lnTo>
                    <a:pt x="106" y="0"/>
                  </a:lnTo>
                  <a:lnTo>
                    <a:pt x="106" y="62"/>
                  </a:lnTo>
                  <a:lnTo>
                    <a:pt x="92" y="62"/>
                  </a:lnTo>
                  <a:lnTo>
                    <a:pt x="32" y="62"/>
                  </a:lnTo>
                  <a:lnTo>
                    <a:pt x="0" y="62"/>
                  </a:lnTo>
                  <a:lnTo>
                    <a:pt x="0" y="0"/>
                  </a:lnTo>
                  <a:lnTo>
                    <a:pt x="29" y="0"/>
                  </a:lnTo>
                  <a:lnTo>
                    <a:pt x="39" y="0"/>
                  </a:lnTo>
                  <a:lnTo>
                    <a:pt x="51" y="0"/>
                  </a:lnTo>
                  <a:lnTo>
                    <a:pt x="66" y="0"/>
                  </a:lnTo>
                  <a:lnTo>
                    <a:pt x="86" y="0"/>
                  </a:lnTo>
                  <a:close/>
                </a:path>
              </a:pathLst>
            </a:custGeom>
            <a:solidFill>
              <a:srgbClr val="000000"/>
            </a:solidFill>
            <a:ln w="9525">
              <a:noFill/>
              <a:round/>
              <a:headEnd/>
              <a:tailEnd/>
            </a:ln>
          </p:spPr>
          <p:txBody>
            <a:bodyPr/>
            <a:lstStyle/>
            <a:p>
              <a:endParaRPr lang="en-GB"/>
            </a:p>
          </p:txBody>
        </p:sp>
        <p:sp>
          <p:nvSpPr>
            <p:cNvPr id="5916" name="Freeform 351"/>
            <p:cNvSpPr>
              <a:spLocks/>
            </p:cNvSpPr>
            <p:nvPr/>
          </p:nvSpPr>
          <p:spPr bwMode="auto">
            <a:xfrm flipH="1">
              <a:off x="1246" y="3441"/>
              <a:ext cx="41" cy="24"/>
            </a:xfrm>
            <a:custGeom>
              <a:avLst/>
              <a:gdLst>
                <a:gd name="T0" fmla="*/ 0 w 106"/>
                <a:gd name="T1" fmla="*/ 0 h 62"/>
                <a:gd name="T2" fmla="*/ 0 w 106"/>
                <a:gd name="T3" fmla="*/ 0 h 62"/>
                <a:gd name="T4" fmla="*/ 0 w 106"/>
                <a:gd name="T5" fmla="*/ 0 h 62"/>
                <a:gd name="T6" fmla="*/ 0 w 106"/>
                <a:gd name="T7" fmla="*/ 0 h 62"/>
                <a:gd name="T8" fmla="*/ 0 w 106"/>
                <a:gd name="T9" fmla="*/ 0 h 62"/>
                <a:gd name="T10" fmla="*/ 0 w 106"/>
                <a:gd name="T11" fmla="*/ 0 h 62"/>
                <a:gd name="T12" fmla="*/ 0 w 106"/>
                <a:gd name="T13" fmla="*/ 0 h 62"/>
                <a:gd name="T14" fmla="*/ 0 w 106"/>
                <a:gd name="T15" fmla="*/ 0 h 62"/>
                <a:gd name="T16" fmla="*/ 0 w 106"/>
                <a:gd name="T17" fmla="*/ 0 h 62"/>
                <a:gd name="T18" fmla="*/ 0 w 106"/>
                <a:gd name="T19" fmla="*/ 0 h 62"/>
                <a:gd name="T20" fmla="*/ 0 w 106"/>
                <a:gd name="T21" fmla="*/ 0 h 62"/>
                <a:gd name="T22" fmla="*/ 0 w 106"/>
                <a:gd name="T23" fmla="*/ 0 h 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6"/>
                <a:gd name="T37" fmla="*/ 0 h 62"/>
                <a:gd name="T38" fmla="*/ 106 w 106"/>
                <a:gd name="T39" fmla="*/ 62 h 6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6" h="62">
                  <a:moveTo>
                    <a:pt x="86" y="0"/>
                  </a:moveTo>
                  <a:lnTo>
                    <a:pt x="106" y="0"/>
                  </a:lnTo>
                  <a:lnTo>
                    <a:pt x="106" y="62"/>
                  </a:lnTo>
                  <a:lnTo>
                    <a:pt x="92" y="62"/>
                  </a:lnTo>
                  <a:lnTo>
                    <a:pt x="32" y="62"/>
                  </a:lnTo>
                  <a:lnTo>
                    <a:pt x="0" y="62"/>
                  </a:lnTo>
                  <a:lnTo>
                    <a:pt x="0" y="0"/>
                  </a:lnTo>
                  <a:lnTo>
                    <a:pt x="29" y="0"/>
                  </a:lnTo>
                  <a:lnTo>
                    <a:pt x="39" y="0"/>
                  </a:lnTo>
                  <a:lnTo>
                    <a:pt x="51" y="0"/>
                  </a:lnTo>
                  <a:lnTo>
                    <a:pt x="66" y="0"/>
                  </a:lnTo>
                  <a:lnTo>
                    <a:pt x="86" y="0"/>
                  </a:lnTo>
                </a:path>
              </a:pathLst>
            </a:custGeom>
            <a:noFill/>
            <a:ln w="0">
              <a:solidFill>
                <a:srgbClr val="000000"/>
              </a:solidFill>
              <a:prstDash val="solid"/>
              <a:round/>
              <a:headEnd/>
              <a:tailEnd/>
            </a:ln>
          </p:spPr>
          <p:txBody>
            <a:bodyPr/>
            <a:lstStyle/>
            <a:p>
              <a:endParaRPr lang="en-GB"/>
            </a:p>
          </p:txBody>
        </p:sp>
        <p:sp>
          <p:nvSpPr>
            <p:cNvPr id="5917" name="Freeform 352"/>
            <p:cNvSpPr>
              <a:spLocks/>
            </p:cNvSpPr>
            <p:nvPr/>
          </p:nvSpPr>
          <p:spPr bwMode="auto">
            <a:xfrm flipH="1">
              <a:off x="1247" y="3397"/>
              <a:ext cx="40" cy="41"/>
            </a:xfrm>
            <a:custGeom>
              <a:avLst/>
              <a:gdLst>
                <a:gd name="T0" fmla="*/ 0 w 104"/>
                <a:gd name="T1" fmla="*/ 0 h 104"/>
                <a:gd name="T2" fmla="*/ 0 w 104"/>
                <a:gd name="T3" fmla="*/ 0 h 104"/>
                <a:gd name="T4" fmla="*/ 0 w 104"/>
                <a:gd name="T5" fmla="*/ 0 h 104"/>
                <a:gd name="T6" fmla="*/ 0 w 104"/>
                <a:gd name="T7" fmla="*/ 0 h 104"/>
                <a:gd name="T8" fmla="*/ 0 w 104"/>
                <a:gd name="T9" fmla="*/ 0 h 104"/>
                <a:gd name="T10" fmla="*/ 0 w 104"/>
                <a:gd name="T11" fmla="*/ 0 h 104"/>
                <a:gd name="T12" fmla="*/ 0 w 104"/>
                <a:gd name="T13" fmla="*/ 0 h 104"/>
                <a:gd name="T14" fmla="*/ 0 w 104"/>
                <a:gd name="T15" fmla="*/ 0 h 104"/>
                <a:gd name="T16" fmla="*/ 0 w 104"/>
                <a:gd name="T17" fmla="*/ 0 h 1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4"/>
                <a:gd name="T28" fmla="*/ 0 h 104"/>
                <a:gd name="T29" fmla="*/ 104 w 104"/>
                <a:gd name="T30" fmla="*/ 104 h 10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4" h="104">
                  <a:moveTo>
                    <a:pt x="104" y="103"/>
                  </a:moveTo>
                  <a:lnTo>
                    <a:pt x="104" y="0"/>
                  </a:lnTo>
                  <a:lnTo>
                    <a:pt x="77" y="0"/>
                  </a:lnTo>
                  <a:lnTo>
                    <a:pt x="39" y="0"/>
                  </a:lnTo>
                  <a:lnTo>
                    <a:pt x="0" y="0"/>
                  </a:lnTo>
                  <a:lnTo>
                    <a:pt x="0" y="104"/>
                  </a:lnTo>
                  <a:lnTo>
                    <a:pt x="29" y="104"/>
                  </a:lnTo>
                  <a:lnTo>
                    <a:pt x="86" y="104"/>
                  </a:lnTo>
                  <a:lnTo>
                    <a:pt x="104" y="103"/>
                  </a:lnTo>
                  <a:close/>
                </a:path>
              </a:pathLst>
            </a:custGeom>
            <a:solidFill>
              <a:srgbClr val="BFBFBF"/>
            </a:solidFill>
            <a:ln w="9525">
              <a:noFill/>
              <a:round/>
              <a:headEnd/>
              <a:tailEnd/>
            </a:ln>
          </p:spPr>
          <p:txBody>
            <a:bodyPr/>
            <a:lstStyle/>
            <a:p>
              <a:endParaRPr lang="en-GB"/>
            </a:p>
          </p:txBody>
        </p:sp>
        <p:sp>
          <p:nvSpPr>
            <p:cNvPr id="5918" name="Freeform 353"/>
            <p:cNvSpPr>
              <a:spLocks/>
            </p:cNvSpPr>
            <p:nvPr/>
          </p:nvSpPr>
          <p:spPr bwMode="auto">
            <a:xfrm flipH="1">
              <a:off x="1239" y="3508"/>
              <a:ext cx="141" cy="83"/>
            </a:xfrm>
            <a:custGeom>
              <a:avLst/>
              <a:gdLst>
                <a:gd name="T0" fmla="*/ 0 w 364"/>
                <a:gd name="T1" fmla="*/ 0 h 214"/>
                <a:gd name="T2" fmla="*/ 0 w 364"/>
                <a:gd name="T3" fmla="*/ 0 h 214"/>
                <a:gd name="T4" fmla="*/ 0 w 364"/>
                <a:gd name="T5" fmla="*/ 0 h 214"/>
                <a:gd name="T6" fmla="*/ 0 w 364"/>
                <a:gd name="T7" fmla="*/ 0 h 214"/>
                <a:gd name="T8" fmla="*/ 0 w 364"/>
                <a:gd name="T9" fmla="*/ 0 h 214"/>
                <a:gd name="T10" fmla="*/ 0 w 364"/>
                <a:gd name="T11" fmla="*/ 0 h 214"/>
                <a:gd name="T12" fmla="*/ 0 w 364"/>
                <a:gd name="T13" fmla="*/ 0 h 214"/>
                <a:gd name="T14" fmla="*/ 0 w 364"/>
                <a:gd name="T15" fmla="*/ 0 h 214"/>
                <a:gd name="T16" fmla="*/ 0 w 364"/>
                <a:gd name="T17" fmla="*/ 0 h 214"/>
                <a:gd name="T18" fmla="*/ 0 w 364"/>
                <a:gd name="T19" fmla="*/ 0 h 214"/>
                <a:gd name="T20" fmla="*/ 0 w 364"/>
                <a:gd name="T21" fmla="*/ 0 h 2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4"/>
                <a:gd name="T34" fmla="*/ 0 h 214"/>
                <a:gd name="T35" fmla="*/ 364 w 364"/>
                <a:gd name="T36" fmla="*/ 214 h 2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4" h="214">
                  <a:moveTo>
                    <a:pt x="75" y="214"/>
                  </a:moveTo>
                  <a:lnTo>
                    <a:pt x="276" y="214"/>
                  </a:lnTo>
                  <a:lnTo>
                    <a:pt x="364" y="214"/>
                  </a:lnTo>
                  <a:lnTo>
                    <a:pt x="364" y="137"/>
                  </a:lnTo>
                  <a:lnTo>
                    <a:pt x="364" y="0"/>
                  </a:lnTo>
                  <a:lnTo>
                    <a:pt x="201" y="0"/>
                  </a:lnTo>
                  <a:lnTo>
                    <a:pt x="146" y="0"/>
                  </a:lnTo>
                  <a:lnTo>
                    <a:pt x="0" y="0"/>
                  </a:lnTo>
                  <a:lnTo>
                    <a:pt x="0" y="134"/>
                  </a:lnTo>
                  <a:lnTo>
                    <a:pt x="0" y="214"/>
                  </a:lnTo>
                  <a:lnTo>
                    <a:pt x="75" y="214"/>
                  </a:lnTo>
                  <a:close/>
                </a:path>
              </a:pathLst>
            </a:custGeom>
            <a:solidFill>
              <a:srgbClr val="BFBFBF"/>
            </a:solidFill>
            <a:ln w="9525">
              <a:noFill/>
              <a:round/>
              <a:headEnd/>
              <a:tailEnd/>
            </a:ln>
          </p:spPr>
          <p:txBody>
            <a:bodyPr/>
            <a:lstStyle/>
            <a:p>
              <a:endParaRPr lang="en-GB"/>
            </a:p>
          </p:txBody>
        </p:sp>
        <p:sp>
          <p:nvSpPr>
            <p:cNvPr id="5919" name="Freeform 354"/>
            <p:cNvSpPr>
              <a:spLocks/>
            </p:cNvSpPr>
            <p:nvPr/>
          </p:nvSpPr>
          <p:spPr bwMode="auto">
            <a:xfrm flipH="1">
              <a:off x="1239" y="3508"/>
              <a:ext cx="141" cy="83"/>
            </a:xfrm>
            <a:custGeom>
              <a:avLst/>
              <a:gdLst>
                <a:gd name="T0" fmla="*/ 0 w 364"/>
                <a:gd name="T1" fmla="*/ 0 h 214"/>
                <a:gd name="T2" fmla="*/ 0 w 364"/>
                <a:gd name="T3" fmla="*/ 0 h 214"/>
                <a:gd name="T4" fmla="*/ 0 w 364"/>
                <a:gd name="T5" fmla="*/ 0 h 214"/>
                <a:gd name="T6" fmla="*/ 0 w 364"/>
                <a:gd name="T7" fmla="*/ 0 h 214"/>
                <a:gd name="T8" fmla="*/ 0 w 364"/>
                <a:gd name="T9" fmla="*/ 0 h 214"/>
                <a:gd name="T10" fmla="*/ 0 w 364"/>
                <a:gd name="T11" fmla="*/ 0 h 214"/>
                <a:gd name="T12" fmla="*/ 0 w 364"/>
                <a:gd name="T13" fmla="*/ 0 h 214"/>
                <a:gd name="T14" fmla="*/ 0 w 364"/>
                <a:gd name="T15" fmla="*/ 0 h 214"/>
                <a:gd name="T16" fmla="*/ 0 w 364"/>
                <a:gd name="T17" fmla="*/ 0 h 214"/>
                <a:gd name="T18" fmla="*/ 0 w 364"/>
                <a:gd name="T19" fmla="*/ 0 h 214"/>
                <a:gd name="T20" fmla="*/ 0 w 364"/>
                <a:gd name="T21" fmla="*/ 0 h 2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4"/>
                <a:gd name="T34" fmla="*/ 0 h 214"/>
                <a:gd name="T35" fmla="*/ 364 w 364"/>
                <a:gd name="T36" fmla="*/ 214 h 2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4" h="214">
                  <a:moveTo>
                    <a:pt x="75" y="214"/>
                  </a:moveTo>
                  <a:lnTo>
                    <a:pt x="276" y="214"/>
                  </a:lnTo>
                  <a:lnTo>
                    <a:pt x="364" y="214"/>
                  </a:lnTo>
                  <a:lnTo>
                    <a:pt x="364" y="137"/>
                  </a:lnTo>
                  <a:lnTo>
                    <a:pt x="364" y="0"/>
                  </a:lnTo>
                  <a:lnTo>
                    <a:pt x="201" y="0"/>
                  </a:lnTo>
                  <a:lnTo>
                    <a:pt x="146" y="0"/>
                  </a:lnTo>
                  <a:lnTo>
                    <a:pt x="0" y="0"/>
                  </a:lnTo>
                  <a:lnTo>
                    <a:pt x="0" y="134"/>
                  </a:lnTo>
                  <a:lnTo>
                    <a:pt x="0" y="214"/>
                  </a:lnTo>
                  <a:lnTo>
                    <a:pt x="75" y="214"/>
                  </a:lnTo>
                </a:path>
              </a:pathLst>
            </a:custGeom>
            <a:noFill/>
            <a:ln w="0">
              <a:solidFill>
                <a:srgbClr val="000000"/>
              </a:solidFill>
              <a:prstDash val="solid"/>
              <a:round/>
              <a:headEnd/>
              <a:tailEnd/>
            </a:ln>
          </p:spPr>
          <p:txBody>
            <a:bodyPr/>
            <a:lstStyle/>
            <a:p>
              <a:endParaRPr lang="en-GB"/>
            </a:p>
          </p:txBody>
        </p:sp>
        <p:sp>
          <p:nvSpPr>
            <p:cNvPr id="5920" name="Freeform 355"/>
            <p:cNvSpPr>
              <a:spLocks/>
            </p:cNvSpPr>
            <p:nvPr/>
          </p:nvSpPr>
          <p:spPr bwMode="auto">
            <a:xfrm flipH="1">
              <a:off x="1017" y="3440"/>
              <a:ext cx="11" cy="3"/>
            </a:xfrm>
            <a:custGeom>
              <a:avLst/>
              <a:gdLst>
                <a:gd name="T0" fmla="*/ 0 w 29"/>
                <a:gd name="T1" fmla="*/ 0 h 8"/>
                <a:gd name="T2" fmla="*/ 0 w 29"/>
                <a:gd name="T3" fmla="*/ 0 h 8"/>
                <a:gd name="T4" fmla="*/ 0 w 29"/>
                <a:gd name="T5" fmla="*/ 0 h 8"/>
                <a:gd name="T6" fmla="*/ 0 w 29"/>
                <a:gd name="T7" fmla="*/ 0 h 8"/>
                <a:gd name="T8" fmla="*/ 0 w 29"/>
                <a:gd name="T9" fmla="*/ 0 h 8"/>
                <a:gd name="T10" fmla="*/ 0 w 29"/>
                <a:gd name="T11" fmla="*/ 0 h 8"/>
                <a:gd name="T12" fmla="*/ 0 w 29"/>
                <a:gd name="T13" fmla="*/ 0 h 8"/>
                <a:gd name="T14" fmla="*/ 0 60000 65536"/>
                <a:gd name="T15" fmla="*/ 0 60000 65536"/>
                <a:gd name="T16" fmla="*/ 0 60000 65536"/>
                <a:gd name="T17" fmla="*/ 0 60000 65536"/>
                <a:gd name="T18" fmla="*/ 0 60000 65536"/>
                <a:gd name="T19" fmla="*/ 0 60000 65536"/>
                <a:gd name="T20" fmla="*/ 0 60000 65536"/>
                <a:gd name="T21" fmla="*/ 0 w 29"/>
                <a:gd name="T22" fmla="*/ 0 h 8"/>
                <a:gd name="T23" fmla="*/ 29 w 29"/>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8">
                  <a:moveTo>
                    <a:pt x="29" y="0"/>
                  </a:moveTo>
                  <a:lnTo>
                    <a:pt x="12" y="0"/>
                  </a:lnTo>
                  <a:lnTo>
                    <a:pt x="0" y="0"/>
                  </a:lnTo>
                  <a:lnTo>
                    <a:pt x="5" y="6"/>
                  </a:lnTo>
                  <a:lnTo>
                    <a:pt x="15" y="8"/>
                  </a:lnTo>
                  <a:lnTo>
                    <a:pt x="24" y="6"/>
                  </a:lnTo>
                  <a:lnTo>
                    <a:pt x="29" y="0"/>
                  </a:lnTo>
                  <a:close/>
                </a:path>
              </a:pathLst>
            </a:custGeom>
            <a:solidFill>
              <a:srgbClr val="FFFFFF"/>
            </a:solidFill>
            <a:ln w="9525">
              <a:noFill/>
              <a:round/>
              <a:headEnd/>
              <a:tailEnd/>
            </a:ln>
          </p:spPr>
          <p:txBody>
            <a:bodyPr/>
            <a:lstStyle/>
            <a:p>
              <a:endParaRPr lang="en-GB"/>
            </a:p>
          </p:txBody>
        </p:sp>
        <p:sp>
          <p:nvSpPr>
            <p:cNvPr id="5921" name="Freeform 356"/>
            <p:cNvSpPr>
              <a:spLocks/>
            </p:cNvSpPr>
            <p:nvPr/>
          </p:nvSpPr>
          <p:spPr bwMode="auto">
            <a:xfrm flipH="1">
              <a:off x="1017" y="3440"/>
              <a:ext cx="11" cy="3"/>
            </a:xfrm>
            <a:custGeom>
              <a:avLst/>
              <a:gdLst>
                <a:gd name="T0" fmla="*/ 0 w 29"/>
                <a:gd name="T1" fmla="*/ 0 h 8"/>
                <a:gd name="T2" fmla="*/ 0 w 29"/>
                <a:gd name="T3" fmla="*/ 0 h 8"/>
                <a:gd name="T4" fmla="*/ 0 w 29"/>
                <a:gd name="T5" fmla="*/ 0 h 8"/>
                <a:gd name="T6" fmla="*/ 0 w 29"/>
                <a:gd name="T7" fmla="*/ 0 h 8"/>
                <a:gd name="T8" fmla="*/ 0 w 29"/>
                <a:gd name="T9" fmla="*/ 0 h 8"/>
                <a:gd name="T10" fmla="*/ 0 w 29"/>
                <a:gd name="T11" fmla="*/ 0 h 8"/>
                <a:gd name="T12" fmla="*/ 0 w 29"/>
                <a:gd name="T13" fmla="*/ 0 h 8"/>
                <a:gd name="T14" fmla="*/ 0 w 29"/>
                <a:gd name="T15" fmla="*/ 0 h 8"/>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8"/>
                <a:gd name="T26" fmla="*/ 29 w 29"/>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8">
                  <a:moveTo>
                    <a:pt x="29" y="0"/>
                  </a:moveTo>
                  <a:lnTo>
                    <a:pt x="12" y="0"/>
                  </a:lnTo>
                  <a:lnTo>
                    <a:pt x="0" y="0"/>
                  </a:lnTo>
                  <a:lnTo>
                    <a:pt x="5" y="6"/>
                  </a:lnTo>
                  <a:lnTo>
                    <a:pt x="15" y="8"/>
                  </a:lnTo>
                  <a:lnTo>
                    <a:pt x="24" y="6"/>
                  </a:lnTo>
                  <a:lnTo>
                    <a:pt x="29" y="0"/>
                  </a:lnTo>
                </a:path>
              </a:pathLst>
            </a:custGeom>
            <a:noFill/>
            <a:ln w="0">
              <a:solidFill>
                <a:srgbClr val="000000"/>
              </a:solidFill>
              <a:prstDash val="solid"/>
              <a:round/>
              <a:headEnd/>
              <a:tailEnd/>
            </a:ln>
          </p:spPr>
          <p:txBody>
            <a:bodyPr/>
            <a:lstStyle/>
            <a:p>
              <a:endParaRPr lang="en-GB"/>
            </a:p>
          </p:txBody>
        </p:sp>
        <p:sp>
          <p:nvSpPr>
            <p:cNvPr id="5922" name="Freeform 357"/>
            <p:cNvSpPr>
              <a:spLocks/>
            </p:cNvSpPr>
            <p:nvPr/>
          </p:nvSpPr>
          <p:spPr bwMode="auto">
            <a:xfrm flipH="1">
              <a:off x="1116" y="3440"/>
              <a:ext cx="11" cy="3"/>
            </a:xfrm>
            <a:custGeom>
              <a:avLst/>
              <a:gdLst>
                <a:gd name="T0" fmla="*/ 0 w 29"/>
                <a:gd name="T1" fmla="*/ 0 h 8"/>
                <a:gd name="T2" fmla="*/ 0 w 29"/>
                <a:gd name="T3" fmla="*/ 0 h 8"/>
                <a:gd name="T4" fmla="*/ 0 w 29"/>
                <a:gd name="T5" fmla="*/ 0 h 8"/>
                <a:gd name="T6" fmla="*/ 0 w 29"/>
                <a:gd name="T7" fmla="*/ 0 h 8"/>
                <a:gd name="T8" fmla="*/ 0 w 29"/>
                <a:gd name="T9" fmla="*/ 0 h 8"/>
                <a:gd name="T10" fmla="*/ 0 w 29"/>
                <a:gd name="T11" fmla="*/ 0 h 8"/>
                <a:gd name="T12" fmla="*/ 0 w 29"/>
                <a:gd name="T13" fmla="*/ 0 h 8"/>
                <a:gd name="T14" fmla="*/ 0 60000 65536"/>
                <a:gd name="T15" fmla="*/ 0 60000 65536"/>
                <a:gd name="T16" fmla="*/ 0 60000 65536"/>
                <a:gd name="T17" fmla="*/ 0 60000 65536"/>
                <a:gd name="T18" fmla="*/ 0 60000 65536"/>
                <a:gd name="T19" fmla="*/ 0 60000 65536"/>
                <a:gd name="T20" fmla="*/ 0 60000 65536"/>
                <a:gd name="T21" fmla="*/ 0 w 29"/>
                <a:gd name="T22" fmla="*/ 0 h 8"/>
                <a:gd name="T23" fmla="*/ 29 w 29"/>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8">
                  <a:moveTo>
                    <a:pt x="29" y="0"/>
                  </a:moveTo>
                  <a:lnTo>
                    <a:pt x="14" y="0"/>
                  </a:lnTo>
                  <a:lnTo>
                    <a:pt x="0" y="0"/>
                  </a:lnTo>
                  <a:lnTo>
                    <a:pt x="5" y="6"/>
                  </a:lnTo>
                  <a:lnTo>
                    <a:pt x="15" y="8"/>
                  </a:lnTo>
                  <a:lnTo>
                    <a:pt x="25" y="6"/>
                  </a:lnTo>
                  <a:lnTo>
                    <a:pt x="29" y="0"/>
                  </a:lnTo>
                  <a:close/>
                </a:path>
              </a:pathLst>
            </a:custGeom>
            <a:solidFill>
              <a:srgbClr val="FFFFFF"/>
            </a:solidFill>
            <a:ln w="9525">
              <a:noFill/>
              <a:round/>
              <a:headEnd/>
              <a:tailEnd/>
            </a:ln>
          </p:spPr>
          <p:txBody>
            <a:bodyPr/>
            <a:lstStyle/>
            <a:p>
              <a:endParaRPr lang="en-GB"/>
            </a:p>
          </p:txBody>
        </p:sp>
        <p:sp>
          <p:nvSpPr>
            <p:cNvPr id="5923" name="Freeform 358"/>
            <p:cNvSpPr>
              <a:spLocks/>
            </p:cNvSpPr>
            <p:nvPr/>
          </p:nvSpPr>
          <p:spPr bwMode="auto">
            <a:xfrm flipH="1">
              <a:off x="1116" y="3440"/>
              <a:ext cx="11" cy="3"/>
            </a:xfrm>
            <a:custGeom>
              <a:avLst/>
              <a:gdLst>
                <a:gd name="T0" fmla="*/ 0 w 29"/>
                <a:gd name="T1" fmla="*/ 0 h 8"/>
                <a:gd name="T2" fmla="*/ 0 w 29"/>
                <a:gd name="T3" fmla="*/ 0 h 8"/>
                <a:gd name="T4" fmla="*/ 0 w 29"/>
                <a:gd name="T5" fmla="*/ 0 h 8"/>
                <a:gd name="T6" fmla="*/ 0 w 29"/>
                <a:gd name="T7" fmla="*/ 0 h 8"/>
                <a:gd name="T8" fmla="*/ 0 w 29"/>
                <a:gd name="T9" fmla="*/ 0 h 8"/>
                <a:gd name="T10" fmla="*/ 0 w 29"/>
                <a:gd name="T11" fmla="*/ 0 h 8"/>
                <a:gd name="T12" fmla="*/ 0 w 29"/>
                <a:gd name="T13" fmla="*/ 0 h 8"/>
                <a:gd name="T14" fmla="*/ 0 w 29"/>
                <a:gd name="T15" fmla="*/ 0 h 8"/>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8"/>
                <a:gd name="T26" fmla="*/ 29 w 29"/>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8">
                  <a:moveTo>
                    <a:pt x="29" y="0"/>
                  </a:moveTo>
                  <a:lnTo>
                    <a:pt x="14" y="0"/>
                  </a:lnTo>
                  <a:lnTo>
                    <a:pt x="0" y="0"/>
                  </a:lnTo>
                  <a:lnTo>
                    <a:pt x="5" y="6"/>
                  </a:lnTo>
                  <a:lnTo>
                    <a:pt x="15" y="8"/>
                  </a:lnTo>
                  <a:lnTo>
                    <a:pt x="25" y="6"/>
                  </a:lnTo>
                  <a:lnTo>
                    <a:pt x="29" y="0"/>
                  </a:lnTo>
                </a:path>
              </a:pathLst>
            </a:custGeom>
            <a:noFill/>
            <a:ln w="0">
              <a:solidFill>
                <a:srgbClr val="000000"/>
              </a:solidFill>
              <a:prstDash val="solid"/>
              <a:round/>
              <a:headEnd/>
              <a:tailEnd/>
            </a:ln>
          </p:spPr>
          <p:txBody>
            <a:bodyPr/>
            <a:lstStyle/>
            <a:p>
              <a:endParaRPr lang="en-GB"/>
            </a:p>
          </p:txBody>
        </p:sp>
        <p:sp>
          <p:nvSpPr>
            <p:cNvPr id="5924" name="Freeform 359"/>
            <p:cNvSpPr>
              <a:spLocks/>
            </p:cNvSpPr>
            <p:nvPr/>
          </p:nvSpPr>
          <p:spPr bwMode="auto">
            <a:xfrm flipH="1">
              <a:off x="1362" y="3442"/>
              <a:ext cx="11" cy="4"/>
            </a:xfrm>
            <a:custGeom>
              <a:avLst/>
              <a:gdLst>
                <a:gd name="T0" fmla="*/ 0 w 28"/>
                <a:gd name="T1" fmla="*/ 0 h 9"/>
                <a:gd name="T2" fmla="*/ 0 w 28"/>
                <a:gd name="T3" fmla="*/ 0 h 9"/>
                <a:gd name="T4" fmla="*/ 0 w 28"/>
                <a:gd name="T5" fmla="*/ 0 h 9"/>
                <a:gd name="T6" fmla="*/ 0 w 28"/>
                <a:gd name="T7" fmla="*/ 0 h 9"/>
                <a:gd name="T8" fmla="*/ 0 w 28"/>
                <a:gd name="T9" fmla="*/ 0 h 9"/>
                <a:gd name="T10" fmla="*/ 0 w 28"/>
                <a:gd name="T11" fmla="*/ 0 h 9"/>
                <a:gd name="T12" fmla="*/ 0 w 28"/>
                <a:gd name="T13" fmla="*/ 0 h 9"/>
                <a:gd name="T14" fmla="*/ 0 60000 65536"/>
                <a:gd name="T15" fmla="*/ 0 60000 65536"/>
                <a:gd name="T16" fmla="*/ 0 60000 65536"/>
                <a:gd name="T17" fmla="*/ 0 60000 65536"/>
                <a:gd name="T18" fmla="*/ 0 60000 65536"/>
                <a:gd name="T19" fmla="*/ 0 60000 65536"/>
                <a:gd name="T20" fmla="*/ 0 60000 65536"/>
                <a:gd name="T21" fmla="*/ 0 w 28"/>
                <a:gd name="T22" fmla="*/ 0 h 9"/>
                <a:gd name="T23" fmla="*/ 28 w 28"/>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9">
                  <a:moveTo>
                    <a:pt x="28" y="0"/>
                  </a:moveTo>
                  <a:lnTo>
                    <a:pt x="13" y="0"/>
                  </a:lnTo>
                  <a:lnTo>
                    <a:pt x="0" y="0"/>
                  </a:lnTo>
                  <a:lnTo>
                    <a:pt x="4" y="6"/>
                  </a:lnTo>
                  <a:lnTo>
                    <a:pt x="15" y="9"/>
                  </a:lnTo>
                  <a:lnTo>
                    <a:pt x="24" y="6"/>
                  </a:lnTo>
                  <a:lnTo>
                    <a:pt x="28" y="0"/>
                  </a:lnTo>
                  <a:close/>
                </a:path>
              </a:pathLst>
            </a:custGeom>
            <a:solidFill>
              <a:srgbClr val="FFFFFF"/>
            </a:solidFill>
            <a:ln w="9525">
              <a:noFill/>
              <a:round/>
              <a:headEnd/>
              <a:tailEnd/>
            </a:ln>
          </p:spPr>
          <p:txBody>
            <a:bodyPr/>
            <a:lstStyle/>
            <a:p>
              <a:endParaRPr lang="en-GB"/>
            </a:p>
          </p:txBody>
        </p:sp>
        <p:sp>
          <p:nvSpPr>
            <p:cNvPr id="5925" name="Freeform 360"/>
            <p:cNvSpPr>
              <a:spLocks/>
            </p:cNvSpPr>
            <p:nvPr/>
          </p:nvSpPr>
          <p:spPr bwMode="auto">
            <a:xfrm flipH="1">
              <a:off x="1362" y="3442"/>
              <a:ext cx="11" cy="4"/>
            </a:xfrm>
            <a:custGeom>
              <a:avLst/>
              <a:gdLst>
                <a:gd name="T0" fmla="*/ 0 w 28"/>
                <a:gd name="T1" fmla="*/ 0 h 9"/>
                <a:gd name="T2" fmla="*/ 0 w 28"/>
                <a:gd name="T3" fmla="*/ 0 h 9"/>
                <a:gd name="T4" fmla="*/ 0 w 28"/>
                <a:gd name="T5" fmla="*/ 0 h 9"/>
                <a:gd name="T6" fmla="*/ 0 w 28"/>
                <a:gd name="T7" fmla="*/ 0 h 9"/>
                <a:gd name="T8" fmla="*/ 0 w 28"/>
                <a:gd name="T9" fmla="*/ 0 h 9"/>
                <a:gd name="T10" fmla="*/ 0 w 28"/>
                <a:gd name="T11" fmla="*/ 0 h 9"/>
                <a:gd name="T12" fmla="*/ 0 w 28"/>
                <a:gd name="T13" fmla="*/ 0 h 9"/>
                <a:gd name="T14" fmla="*/ 0 w 28"/>
                <a:gd name="T15" fmla="*/ 0 h 9"/>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9"/>
                <a:gd name="T26" fmla="*/ 28 w 28"/>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9">
                  <a:moveTo>
                    <a:pt x="28" y="0"/>
                  </a:moveTo>
                  <a:lnTo>
                    <a:pt x="13" y="0"/>
                  </a:lnTo>
                  <a:lnTo>
                    <a:pt x="0" y="0"/>
                  </a:lnTo>
                  <a:lnTo>
                    <a:pt x="4" y="6"/>
                  </a:lnTo>
                  <a:lnTo>
                    <a:pt x="15" y="9"/>
                  </a:lnTo>
                  <a:lnTo>
                    <a:pt x="24" y="6"/>
                  </a:lnTo>
                  <a:lnTo>
                    <a:pt x="28" y="0"/>
                  </a:lnTo>
                </a:path>
              </a:pathLst>
            </a:custGeom>
            <a:noFill/>
            <a:ln w="0">
              <a:solidFill>
                <a:srgbClr val="000000"/>
              </a:solidFill>
              <a:prstDash val="solid"/>
              <a:round/>
              <a:headEnd/>
              <a:tailEnd/>
            </a:ln>
          </p:spPr>
          <p:txBody>
            <a:bodyPr/>
            <a:lstStyle/>
            <a:p>
              <a:endParaRPr lang="en-GB"/>
            </a:p>
          </p:txBody>
        </p:sp>
        <p:sp>
          <p:nvSpPr>
            <p:cNvPr id="5926" name="Freeform 361"/>
            <p:cNvSpPr>
              <a:spLocks/>
            </p:cNvSpPr>
            <p:nvPr/>
          </p:nvSpPr>
          <p:spPr bwMode="auto">
            <a:xfrm flipH="1">
              <a:off x="1262" y="3441"/>
              <a:ext cx="10" cy="4"/>
            </a:xfrm>
            <a:custGeom>
              <a:avLst/>
              <a:gdLst>
                <a:gd name="T0" fmla="*/ 0 w 27"/>
                <a:gd name="T1" fmla="*/ 0 h 9"/>
                <a:gd name="T2" fmla="*/ 0 w 27"/>
                <a:gd name="T3" fmla="*/ 0 h 9"/>
                <a:gd name="T4" fmla="*/ 0 w 27"/>
                <a:gd name="T5" fmla="*/ 0 h 9"/>
                <a:gd name="T6" fmla="*/ 0 w 27"/>
                <a:gd name="T7" fmla="*/ 0 h 9"/>
                <a:gd name="T8" fmla="*/ 0 w 27"/>
                <a:gd name="T9" fmla="*/ 0 h 9"/>
                <a:gd name="T10" fmla="*/ 0 w 27"/>
                <a:gd name="T11" fmla="*/ 0 h 9"/>
                <a:gd name="T12" fmla="*/ 0 w 27"/>
                <a:gd name="T13" fmla="*/ 0 h 9"/>
                <a:gd name="T14" fmla="*/ 0 60000 65536"/>
                <a:gd name="T15" fmla="*/ 0 60000 65536"/>
                <a:gd name="T16" fmla="*/ 0 60000 65536"/>
                <a:gd name="T17" fmla="*/ 0 60000 65536"/>
                <a:gd name="T18" fmla="*/ 0 60000 65536"/>
                <a:gd name="T19" fmla="*/ 0 60000 65536"/>
                <a:gd name="T20" fmla="*/ 0 60000 65536"/>
                <a:gd name="T21" fmla="*/ 0 w 27"/>
                <a:gd name="T22" fmla="*/ 0 h 9"/>
                <a:gd name="T23" fmla="*/ 27 w 27"/>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9">
                  <a:moveTo>
                    <a:pt x="27" y="0"/>
                  </a:moveTo>
                  <a:lnTo>
                    <a:pt x="12" y="0"/>
                  </a:lnTo>
                  <a:lnTo>
                    <a:pt x="0" y="0"/>
                  </a:lnTo>
                  <a:lnTo>
                    <a:pt x="5" y="6"/>
                  </a:lnTo>
                  <a:lnTo>
                    <a:pt x="14" y="9"/>
                  </a:lnTo>
                  <a:lnTo>
                    <a:pt x="23" y="6"/>
                  </a:lnTo>
                  <a:lnTo>
                    <a:pt x="27" y="0"/>
                  </a:lnTo>
                  <a:close/>
                </a:path>
              </a:pathLst>
            </a:custGeom>
            <a:solidFill>
              <a:srgbClr val="FFFFFF"/>
            </a:solidFill>
            <a:ln w="9525">
              <a:noFill/>
              <a:round/>
              <a:headEnd/>
              <a:tailEnd/>
            </a:ln>
          </p:spPr>
          <p:txBody>
            <a:bodyPr/>
            <a:lstStyle/>
            <a:p>
              <a:endParaRPr lang="en-GB"/>
            </a:p>
          </p:txBody>
        </p:sp>
        <p:sp>
          <p:nvSpPr>
            <p:cNvPr id="5927" name="Freeform 362"/>
            <p:cNvSpPr>
              <a:spLocks/>
            </p:cNvSpPr>
            <p:nvPr/>
          </p:nvSpPr>
          <p:spPr bwMode="auto">
            <a:xfrm flipH="1">
              <a:off x="1262" y="3441"/>
              <a:ext cx="10" cy="4"/>
            </a:xfrm>
            <a:custGeom>
              <a:avLst/>
              <a:gdLst>
                <a:gd name="T0" fmla="*/ 0 w 27"/>
                <a:gd name="T1" fmla="*/ 0 h 9"/>
                <a:gd name="T2" fmla="*/ 0 w 27"/>
                <a:gd name="T3" fmla="*/ 0 h 9"/>
                <a:gd name="T4" fmla="*/ 0 w 27"/>
                <a:gd name="T5" fmla="*/ 0 h 9"/>
                <a:gd name="T6" fmla="*/ 0 w 27"/>
                <a:gd name="T7" fmla="*/ 0 h 9"/>
                <a:gd name="T8" fmla="*/ 0 w 27"/>
                <a:gd name="T9" fmla="*/ 0 h 9"/>
                <a:gd name="T10" fmla="*/ 0 w 27"/>
                <a:gd name="T11" fmla="*/ 0 h 9"/>
                <a:gd name="T12" fmla="*/ 0 w 27"/>
                <a:gd name="T13" fmla="*/ 0 h 9"/>
                <a:gd name="T14" fmla="*/ 0 w 27"/>
                <a:gd name="T15" fmla="*/ 0 h 9"/>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9"/>
                <a:gd name="T26" fmla="*/ 27 w 27"/>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9">
                  <a:moveTo>
                    <a:pt x="27" y="0"/>
                  </a:moveTo>
                  <a:lnTo>
                    <a:pt x="12" y="0"/>
                  </a:lnTo>
                  <a:lnTo>
                    <a:pt x="0" y="0"/>
                  </a:lnTo>
                  <a:lnTo>
                    <a:pt x="5" y="6"/>
                  </a:lnTo>
                  <a:lnTo>
                    <a:pt x="14" y="9"/>
                  </a:lnTo>
                  <a:lnTo>
                    <a:pt x="23" y="6"/>
                  </a:lnTo>
                  <a:lnTo>
                    <a:pt x="27" y="0"/>
                  </a:lnTo>
                </a:path>
              </a:pathLst>
            </a:custGeom>
            <a:noFill/>
            <a:ln w="0">
              <a:solidFill>
                <a:srgbClr val="000000"/>
              </a:solidFill>
              <a:prstDash val="solid"/>
              <a:round/>
              <a:headEnd/>
              <a:tailEnd/>
            </a:ln>
          </p:spPr>
          <p:txBody>
            <a:bodyPr/>
            <a:lstStyle/>
            <a:p>
              <a:endParaRPr lang="en-GB"/>
            </a:p>
          </p:txBody>
        </p:sp>
        <p:sp>
          <p:nvSpPr>
            <p:cNvPr id="5928" name="Freeform 363"/>
            <p:cNvSpPr>
              <a:spLocks/>
            </p:cNvSpPr>
            <p:nvPr/>
          </p:nvSpPr>
          <p:spPr bwMode="auto">
            <a:xfrm flipH="1">
              <a:off x="1001" y="3441"/>
              <a:ext cx="12" cy="24"/>
            </a:xfrm>
            <a:custGeom>
              <a:avLst/>
              <a:gdLst>
                <a:gd name="T0" fmla="*/ 0 w 31"/>
                <a:gd name="T1" fmla="*/ 0 h 61"/>
                <a:gd name="T2" fmla="*/ 0 w 31"/>
                <a:gd name="T3" fmla="*/ 0 h 61"/>
                <a:gd name="T4" fmla="*/ 0 w 31"/>
                <a:gd name="T5" fmla="*/ 0 h 61"/>
                <a:gd name="T6" fmla="*/ 0 w 31"/>
                <a:gd name="T7" fmla="*/ 0 h 61"/>
                <a:gd name="T8" fmla="*/ 0 w 31"/>
                <a:gd name="T9" fmla="*/ 0 h 61"/>
                <a:gd name="T10" fmla="*/ 0 w 31"/>
                <a:gd name="T11" fmla="*/ 0 h 61"/>
                <a:gd name="T12" fmla="*/ 0 w 31"/>
                <a:gd name="T13" fmla="*/ 0 h 61"/>
                <a:gd name="T14" fmla="*/ 0 w 31"/>
                <a:gd name="T15" fmla="*/ 0 h 61"/>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61"/>
                <a:gd name="T26" fmla="*/ 31 w 31"/>
                <a:gd name="T27" fmla="*/ 61 h 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61">
                  <a:moveTo>
                    <a:pt x="0" y="0"/>
                  </a:moveTo>
                  <a:lnTo>
                    <a:pt x="31" y="0"/>
                  </a:lnTo>
                  <a:lnTo>
                    <a:pt x="31" y="61"/>
                  </a:lnTo>
                  <a:lnTo>
                    <a:pt x="0" y="61"/>
                  </a:lnTo>
                  <a:lnTo>
                    <a:pt x="0" y="48"/>
                  </a:lnTo>
                  <a:lnTo>
                    <a:pt x="0" y="30"/>
                  </a:lnTo>
                  <a:lnTo>
                    <a:pt x="0" y="13"/>
                  </a:lnTo>
                  <a:lnTo>
                    <a:pt x="0" y="0"/>
                  </a:lnTo>
                  <a:close/>
                </a:path>
              </a:pathLst>
            </a:custGeom>
            <a:solidFill>
              <a:srgbClr val="E293A5"/>
            </a:solidFill>
            <a:ln w="9525">
              <a:noFill/>
              <a:round/>
              <a:headEnd/>
              <a:tailEnd/>
            </a:ln>
          </p:spPr>
          <p:txBody>
            <a:bodyPr/>
            <a:lstStyle/>
            <a:p>
              <a:endParaRPr lang="en-GB"/>
            </a:p>
          </p:txBody>
        </p:sp>
        <p:sp>
          <p:nvSpPr>
            <p:cNvPr id="5929" name="Freeform 364"/>
            <p:cNvSpPr>
              <a:spLocks/>
            </p:cNvSpPr>
            <p:nvPr/>
          </p:nvSpPr>
          <p:spPr bwMode="auto">
            <a:xfrm flipH="1">
              <a:off x="1032" y="3441"/>
              <a:ext cx="12" cy="25"/>
            </a:xfrm>
            <a:custGeom>
              <a:avLst/>
              <a:gdLst>
                <a:gd name="T0" fmla="*/ 0 w 31"/>
                <a:gd name="T1" fmla="*/ 0 h 63"/>
                <a:gd name="T2" fmla="*/ 0 w 31"/>
                <a:gd name="T3" fmla="*/ 0 h 63"/>
                <a:gd name="T4" fmla="*/ 0 w 31"/>
                <a:gd name="T5" fmla="*/ 0 h 63"/>
                <a:gd name="T6" fmla="*/ 0 w 31"/>
                <a:gd name="T7" fmla="*/ 0 h 63"/>
                <a:gd name="T8" fmla="*/ 0 w 31"/>
                <a:gd name="T9" fmla="*/ 0 h 63"/>
                <a:gd name="T10" fmla="*/ 0 w 31"/>
                <a:gd name="T11" fmla="*/ 0 h 63"/>
                <a:gd name="T12" fmla="*/ 0 w 31"/>
                <a:gd name="T13" fmla="*/ 0 h 63"/>
                <a:gd name="T14" fmla="*/ 0 w 31"/>
                <a:gd name="T15" fmla="*/ 0 h 63"/>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63"/>
                <a:gd name="T26" fmla="*/ 31 w 31"/>
                <a:gd name="T27" fmla="*/ 63 h 6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63">
                  <a:moveTo>
                    <a:pt x="31" y="63"/>
                  </a:moveTo>
                  <a:lnTo>
                    <a:pt x="0" y="62"/>
                  </a:lnTo>
                  <a:lnTo>
                    <a:pt x="0" y="0"/>
                  </a:lnTo>
                  <a:lnTo>
                    <a:pt x="27" y="0"/>
                  </a:lnTo>
                  <a:lnTo>
                    <a:pt x="28" y="15"/>
                  </a:lnTo>
                  <a:lnTo>
                    <a:pt x="30" y="32"/>
                  </a:lnTo>
                  <a:lnTo>
                    <a:pt x="30" y="47"/>
                  </a:lnTo>
                  <a:lnTo>
                    <a:pt x="31" y="63"/>
                  </a:lnTo>
                  <a:close/>
                </a:path>
              </a:pathLst>
            </a:custGeom>
            <a:solidFill>
              <a:srgbClr val="E293A5"/>
            </a:solidFill>
            <a:ln w="9525">
              <a:noFill/>
              <a:round/>
              <a:headEnd/>
              <a:tailEnd/>
            </a:ln>
          </p:spPr>
          <p:txBody>
            <a:bodyPr/>
            <a:lstStyle/>
            <a:p>
              <a:endParaRPr lang="en-GB"/>
            </a:p>
          </p:txBody>
        </p:sp>
        <p:sp>
          <p:nvSpPr>
            <p:cNvPr id="5930" name="Freeform 365"/>
            <p:cNvSpPr>
              <a:spLocks/>
            </p:cNvSpPr>
            <p:nvPr/>
          </p:nvSpPr>
          <p:spPr bwMode="auto">
            <a:xfrm flipH="1">
              <a:off x="1002" y="3397"/>
              <a:ext cx="14" cy="40"/>
            </a:xfrm>
            <a:custGeom>
              <a:avLst/>
              <a:gdLst>
                <a:gd name="T0" fmla="*/ 0 w 36"/>
                <a:gd name="T1" fmla="*/ 0 h 103"/>
                <a:gd name="T2" fmla="*/ 0 w 36"/>
                <a:gd name="T3" fmla="*/ 0 h 103"/>
                <a:gd name="T4" fmla="*/ 0 w 36"/>
                <a:gd name="T5" fmla="*/ 0 h 103"/>
                <a:gd name="T6" fmla="*/ 0 w 36"/>
                <a:gd name="T7" fmla="*/ 0 h 103"/>
                <a:gd name="T8" fmla="*/ 0 w 36"/>
                <a:gd name="T9" fmla="*/ 0 h 103"/>
                <a:gd name="T10" fmla="*/ 0 w 36"/>
                <a:gd name="T11" fmla="*/ 0 h 103"/>
                <a:gd name="T12" fmla="*/ 0 w 36"/>
                <a:gd name="T13" fmla="*/ 0 h 103"/>
                <a:gd name="T14" fmla="*/ 0 w 36"/>
                <a:gd name="T15" fmla="*/ 0 h 103"/>
                <a:gd name="T16" fmla="*/ 0 60000 65536"/>
                <a:gd name="T17" fmla="*/ 0 60000 65536"/>
                <a:gd name="T18" fmla="*/ 0 60000 65536"/>
                <a:gd name="T19" fmla="*/ 0 60000 65536"/>
                <a:gd name="T20" fmla="*/ 0 60000 65536"/>
                <a:gd name="T21" fmla="*/ 0 60000 65536"/>
                <a:gd name="T22" fmla="*/ 0 60000 65536"/>
                <a:gd name="T23" fmla="*/ 0 60000 65536"/>
                <a:gd name="T24" fmla="*/ 0 w 36"/>
                <a:gd name="T25" fmla="*/ 0 h 103"/>
                <a:gd name="T26" fmla="*/ 36 w 36"/>
                <a:gd name="T27" fmla="*/ 103 h 1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 h="103">
                  <a:moveTo>
                    <a:pt x="6" y="103"/>
                  </a:moveTo>
                  <a:lnTo>
                    <a:pt x="36" y="103"/>
                  </a:lnTo>
                  <a:lnTo>
                    <a:pt x="36" y="0"/>
                  </a:lnTo>
                  <a:lnTo>
                    <a:pt x="0" y="0"/>
                  </a:lnTo>
                  <a:lnTo>
                    <a:pt x="3" y="24"/>
                  </a:lnTo>
                  <a:lnTo>
                    <a:pt x="6" y="53"/>
                  </a:lnTo>
                  <a:lnTo>
                    <a:pt x="7" y="81"/>
                  </a:lnTo>
                  <a:lnTo>
                    <a:pt x="6" y="103"/>
                  </a:lnTo>
                  <a:close/>
                </a:path>
              </a:pathLst>
            </a:custGeom>
            <a:solidFill>
              <a:srgbClr val="E293A5"/>
            </a:solidFill>
            <a:ln w="9525">
              <a:noFill/>
              <a:round/>
              <a:headEnd/>
              <a:tailEnd/>
            </a:ln>
          </p:spPr>
          <p:txBody>
            <a:bodyPr/>
            <a:lstStyle/>
            <a:p>
              <a:endParaRPr lang="en-GB"/>
            </a:p>
          </p:txBody>
        </p:sp>
        <p:sp>
          <p:nvSpPr>
            <p:cNvPr id="5931" name="Freeform 366"/>
            <p:cNvSpPr>
              <a:spLocks/>
            </p:cNvSpPr>
            <p:nvPr/>
          </p:nvSpPr>
          <p:spPr bwMode="auto">
            <a:xfrm flipH="1">
              <a:off x="1033" y="3398"/>
              <a:ext cx="11" cy="40"/>
            </a:xfrm>
            <a:custGeom>
              <a:avLst/>
              <a:gdLst>
                <a:gd name="T0" fmla="*/ 0 w 27"/>
                <a:gd name="T1" fmla="*/ 0 h 102"/>
                <a:gd name="T2" fmla="*/ 0 w 27"/>
                <a:gd name="T3" fmla="*/ 0 h 102"/>
                <a:gd name="T4" fmla="*/ 0 w 27"/>
                <a:gd name="T5" fmla="*/ 0 h 102"/>
                <a:gd name="T6" fmla="*/ 0 w 27"/>
                <a:gd name="T7" fmla="*/ 0 h 102"/>
                <a:gd name="T8" fmla="*/ 0 w 27"/>
                <a:gd name="T9" fmla="*/ 0 h 102"/>
                <a:gd name="T10" fmla="*/ 0 w 27"/>
                <a:gd name="T11" fmla="*/ 0 h 102"/>
                <a:gd name="T12" fmla="*/ 0 w 27"/>
                <a:gd name="T13" fmla="*/ 0 h 102"/>
                <a:gd name="T14" fmla="*/ 0 w 27"/>
                <a:gd name="T15" fmla="*/ 0 h 102"/>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102"/>
                <a:gd name="T26" fmla="*/ 27 w 27"/>
                <a:gd name="T27" fmla="*/ 102 h 10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102">
                  <a:moveTo>
                    <a:pt x="27" y="101"/>
                  </a:moveTo>
                  <a:lnTo>
                    <a:pt x="0" y="102"/>
                  </a:lnTo>
                  <a:lnTo>
                    <a:pt x="0" y="0"/>
                  </a:lnTo>
                  <a:lnTo>
                    <a:pt x="24" y="0"/>
                  </a:lnTo>
                  <a:lnTo>
                    <a:pt x="24" y="25"/>
                  </a:lnTo>
                  <a:lnTo>
                    <a:pt x="25" y="55"/>
                  </a:lnTo>
                  <a:lnTo>
                    <a:pt x="25" y="82"/>
                  </a:lnTo>
                  <a:lnTo>
                    <a:pt x="27" y="101"/>
                  </a:lnTo>
                  <a:close/>
                </a:path>
              </a:pathLst>
            </a:custGeom>
            <a:solidFill>
              <a:srgbClr val="E293A5"/>
            </a:solidFill>
            <a:ln w="9525">
              <a:noFill/>
              <a:round/>
              <a:headEnd/>
              <a:tailEnd/>
            </a:ln>
          </p:spPr>
          <p:txBody>
            <a:bodyPr/>
            <a:lstStyle/>
            <a:p>
              <a:endParaRPr lang="en-GB"/>
            </a:p>
          </p:txBody>
        </p:sp>
        <p:sp>
          <p:nvSpPr>
            <p:cNvPr id="5932" name="Freeform 367"/>
            <p:cNvSpPr>
              <a:spLocks/>
            </p:cNvSpPr>
            <p:nvPr/>
          </p:nvSpPr>
          <p:spPr bwMode="auto">
            <a:xfrm flipH="1">
              <a:off x="1101" y="3441"/>
              <a:ext cx="12" cy="24"/>
            </a:xfrm>
            <a:custGeom>
              <a:avLst/>
              <a:gdLst>
                <a:gd name="T0" fmla="*/ 0 w 33"/>
                <a:gd name="T1" fmla="*/ 0 h 61"/>
                <a:gd name="T2" fmla="*/ 0 w 33"/>
                <a:gd name="T3" fmla="*/ 0 h 61"/>
                <a:gd name="T4" fmla="*/ 0 w 33"/>
                <a:gd name="T5" fmla="*/ 0 h 61"/>
                <a:gd name="T6" fmla="*/ 0 w 33"/>
                <a:gd name="T7" fmla="*/ 0 h 61"/>
                <a:gd name="T8" fmla="*/ 0 w 33"/>
                <a:gd name="T9" fmla="*/ 0 h 61"/>
                <a:gd name="T10" fmla="*/ 0 w 33"/>
                <a:gd name="T11" fmla="*/ 0 h 61"/>
                <a:gd name="T12" fmla="*/ 0 w 33"/>
                <a:gd name="T13" fmla="*/ 0 h 61"/>
                <a:gd name="T14" fmla="*/ 0 w 33"/>
                <a:gd name="T15" fmla="*/ 0 h 61"/>
                <a:gd name="T16" fmla="*/ 0 60000 65536"/>
                <a:gd name="T17" fmla="*/ 0 60000 65536"/>
                <a:gd name="T18" fmla="*/ 0 60000 65536"/>
                <a:gd name="T19" fmla="*/ 0 60000 65536"/>
                <a:gd name="T20" fmla="*/ 0 60000 65536"/>
                <a:gd name="T21" fmla="*/ 0 60000 65536"/>
                <a:gd name="T22" fmla="*/ 0 60000 65536"/>
                <a:gd name="T23" fmla="*/ 0 60000 65536"/>
                <a:gd name="T24" fmla="*/ 0 w 33"/>
                <a:gd name="T25" fmla="*/ 0 h 61"/>
                <a:gd name="T26" fmla="*/ 33 w 33"/>
                <a:gd name="T27" fmla="*/ 61 h 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 h="61">
                  <a:moveTo>
                    <a:pt x="0" y="0"/>
                  </a:moveTo>
                  <a:lnTo>
                    <a:pt x="33" y="0"/>
                  </a:lnTo>
                  <a:lnTo>
                    <a:pt x="33" y="61"/>
                  </a:lnTo>
                  <a:lnTo>
                    <a:pt x="5" y="61"/>
                  </a:lnTo>
                  <a:lnTo>
                    <a:pt x="5" y="48"/>
                  </a:lnTo>
                  <a:lnTo>
                    <a:pt x="3" y="30"/>
                  </a:lnTo>
                  <a:lnTo>
                    <a:pt x="2" y="13"/>
                  </a:lnTo>
                  <a:lnTo>
                    <a:pt x="0" y="0"/>
                  </a:lnTo>
                  <a:close/>
                </a:path>
              </a:pathLst>
            </a:custGeom>
            <a:solidFill>
              <a:srgbClr val="E293A5"/>
            </a:solidFill>
            <a:ln w="9525">
              <a:noFill/>
              <a:round/>
              <a:headEnd/>
              <a:tailEnd/>
            </a:ln>
          </p:spPr>
          <p:txBody>
            <a:bodyPr/>
            <a:lstStyle/>
            <a:p>
              <a:endParaRPr lang="en-GB"/>
            </a:p>
          </p:txBody>
        </p:sp>
        <p:sp>
          <p:nvSpPr>
            <p:cNvPr id="5933" name="Freeform 368"/>
            <p:cNvSpPr>
              <a:spLocks/>
            </p:cNvSpPr>
            <p:nvPr/>
          </p:nvSpPr>
          <p:spPr bwMode="auto">
            <a:xfrm flipH="1">
              <a:off x="1132" y="3441"/>
              <a:ext cx="10" cy="24"/>
            </a:xfrm>
            <a:custGeom>
              <a:avLst/>
              <a:gdLst>
                <a:gd name="T0" fmla="*/ 0 w 26"/>
                <a:gd name="T1" fmla="*/ 0 h 63"/>
                <a:gd name="T2" fmla="*/ 0 w 26"/>
                <a:gd name="T3" fmla="*/ 0 h 63"/>
                <a:gd name="T4" fmla="*/ 0 w 26"/>
                <a:gd name="T5" fmla="*/ 0 h 63"/>
                <a:gd name="T6" fmla="*/ 0 w 26"/>
                <a:gd name="T7" fmla="*/ 0 h 63"/>
                <a:gd name="T8" fmla="*/ 0 w 26"/>
                <a:gd name="T9" fmla="*/ 0 h 63"/>
                <a:gd name="T10" fmla="*/ 0 w 26"/>
                <a:gd name="T11" fmla="*/ 0 h 63"/>
                <a:gd name="T12" fmla="*/ 0 w 26"/>
                <a:gd name="T13" fmla="*/ 0 h 63"/>
                <a:gd name="T14" fmla="*/ 0 w 26"/>
                <a:gd name="T15" fmla="*/ 0 h 63"/>
                <a:gd name="T16" fmla="*/ 0 60000 65536"/>
                <a:gd name="T17" fmla="*/ 0 60000 65536"/>
                <a:gd name="T18" fmla="*/ 0 60000 65536"/>
                <a:gd name="T19" fmla="*/ 0 60000 65536"/>
                <a:gd name="T20" fmla="*/ 0 60000 65536"/>
                <a:gd name="T21" fmla="*/ 0 60000 65536"/>
                <a:gd name="T22" fmla="*/ 0 60000 65536"/>
                <a:gd name="T23" fmla="*/ 0 60000 65536"/>
                <a:gd name="T24" fmla="*/ 0 w 26"/>
                <a:gd name="T25" fmla="*/ 0 h 63"/>
                <a:gd name="T26" fmla="*/ 26 w 26"/>
                <a:gd name="T27" fmla="*/ 63 h 6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 h="63">
                  <a:moveTo>
                    <a:pt x="24" y="0"/>
                  </a:moveTo>
                  <a:lnTo>
                    <a:pt x="0" y="0"/>
                  </a:lnTo>
                  <a:lnTo>
                    <a:pt x="0" y="63"/>
                  </a:lnTo>
                  <a:lnTo>
                    <a:pt x="26" y="63"/>
                  </a:lnTo>
                  <a:lnTo>
                    <a:pt x="24" y="46"/>
                  </a:lnTo>
                  <a:lnTo>
                    <a:pt x="24" y="27"/>
                  </a:lnTo>
                  <a:lnTo>
                    <a:pt x="24" y="10"/>
                  </a:lnTo>
                  <a:lnTo>
                    <a:pt x="24" y="0"/>
                  </a:lnTo>
                  <a:close/>
                </a:path>
              </a:pathLst>
            </a:custGeom>
            <a:solidFill>
              <a:srgbClr val="E293A5"/>
            </a:solidFill>
            <a:ln w="9525">
              <a:noFill/>
              <a:round/>
              <a:headEnd/>
              <a:tailEnd/>
            </a:ln>
          </p:spPr>
          <p:txBody>
            <a:bodyPr/>
            <a:lstStyle/>
            <a:p>
              <a:endParaRPr lang="en-GB"/>
            </a:p>
          </p:txBody>
        </p:sp>
        <p:sp>
          <p:nvSpPr>
            <p:cNvPr id="5934" name="Freeform 369"/>
            <p:cNvSpPr>
              <a:spLocks/>
            </p:cNvSpPr>
            <p:nvPr/>
          </p:nvSpPr>
          <p:spPr bwMode="auto">
            <a:xfrm flipH="1">
              <a:off x="1100" y="3397"/>
              <a:ext cx="12" cy="40"/>
            </a:xfrm>
            <a:custGeom>
              <a:avLst/>
              <a:gdLst>
                <a:gd name="T0" fmla="*/ 0 w 33"/>
                <a:gd name="T1" fmla="*/ 0 h 102"/>
                <a:gd name="T2" fmla="*/ 0 w 33"/>
                <a:gd name="T3" fmla="*/ 0 h 102"/>
                <a:gd name="T4" fmla="*/ 0 w 33"/>
                <a:gd name="T5" fmla="*/ 0 h 102"/>
                <a:gd name="T6" fmla="*/ 0 w 33"/>
                <a:gd name="T7" fmla="*/ 0 h 102"/>
                <a:gd name="T8" fmla="*/ 0 w 33"/>
                <a:gd name="T9" fmla="*/ 0 h 102"/>
                <a:gd name="T10" fmla="*/ 0 w 33"/>
                <a:gd name="T11" fmla="*/ 0 h 102"/>
                <a:gd name="T12" fmla="*/ 0 w 33"/>
                <a:gd name="T13" fmla="*/ 0 h 102"/>
                <a:gd name="T14" fmla="*/ 0 w 33"/>
                <a:gd name="T15" fmla="*/ 0 h 102"/>
                <a:gd name="T16" fmla="*/ 0 60000 65536"/>
                <a:gd name="T17" fmla="*/ 0 60000 65536"/>
                <a:gd name="T18" fmla="*/ 0 60000 65536"/>
                <a:gd name="T19" fmla="*/ 0 60000 65536"/>
                <a:gd name="T20" fmla="*/ 0 60000 65536"/>
                <a:gd name="T21" fmla="*/ 0 60000 65536"/>
                <a:gd name="T22" fmla="*/ 0 60000 65536"/>
                <a:gd name="T23" fmla="*/ 0 60000 65536"/>
                <a:gd name="T24" fmla="*/ 0 w 33"/>
                <a:gd name="T25" fmla="*/ 0 h 102"/>
                <a:gd name="T26" fmla="*/ 33 w 33"/>
                <a:gd name="T27" fmla="*/ 102 h 10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 h="102">
                  <a:moveTo>
                    <a:pt x="5" y="0"/>
                  </a:moveTo>
                  <a:lnTo>
                    <a:pt x="33" y="0"/>
                  </a:lnTo>
                  <a:lnTo>
                    <a:pt x="33" y="102"/>
                  </a:lnTo>
                  <a:lnTo>
                    <a:pt x="0" y="102"/>
                  </a:lnTo>
                  <a:lnTo>
                    <a:pt x="2" y="78"/>
                  </a:lnTo>
                  <a:lnTo>
                    <a:pt x="5" y="48"/>
                  </a:lnTo>
                  <a:lnTo>
                    <a:pt x="6" y="19"/>
                  </a:lnTo>
                  <a:lnTo>
                    <a:pt x="5" y="0"/>
                  </a:lnTo>
                  <a:close/>
                </a:path>
              </a:pathLst>
            </a:custGeom>
            <a:solidFill>
              <a:srgbClr val="E293A5"/>
            </a:solidFill>
            <a:ln w="9525">
              <a:noFill/>
              <a:round/>
              <a:headEnd/>
              <a:tailEnd/>
            </a:ln>
          </p:spPr>
          <p:txBody>
            <a:bodyPr/>
            <a:lstStyle/>
            <a:p>
              <a:endParaRPr lang="en-GB"/>
            </a:p>
          </p:txBody>
        </p:sp>
        <p:sp>
          <p:nvSpPr>
            <p:cNvPr id="5935" name="Freeform 370"/>
            <p:cNvSpPr>
              <a:spLocks/>
            </p:cNvSpPr>
            <p:nvPr/>
          </p:nvSpPr>
          <p:spPr bwMode="auto">
            <a:xfrm flipH="1">
              <a:off x="1133" y="3398"/>
              <a:ext cx="9" cy="40"/>
            </a:xfrm>
            <a:custGeom>
              <a:avLst/>
              <a:gdLst>
                <a:gd name="T0" fmla="*/ 0 w 24"/>
                <a:gd name="T1" fmla="*/ 0 h 102"/>
                <a:gd name="T2" fmla="*/ 0 w 24"/>
                <a:gd name="T3" fmla="*/ 0 h 102"/>
                <a:gd name="T4" fmla="*/ 0 w 24"/>
                <a:gd name="T5" fmla="*/ 0 h 102"/>
                <a:gd name="T6" fmla="*/ 0 w 24"/>
                <a:gd name="T7" fmla="*/ 0 h 102"/>
                <a:gd name="T8" fmla="*/ 0 w 24"/>
                <a:gd name="T9" fmla="*/ 0 h 102"/>
                <a:gd name="T10" fmla="*/ 0 w 24"/>
                <a:gd name="T11" fmla="*/ 0 h 102"/>
                <a:gd name="T12" fmla="*/ 0 w 24"/>
                <a:gd name="T13" fmla="*/ 0 h 102"/>
                <a:gd name="T14" fmla="*/ 0 w 24"/>
                <a:gd name="T15" fmla="*/ 0 h 102"/>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102"/>
                <a:gd name="T26" fmla="*/ 24 w 24"/>
                <a:gd name="T27" fmla="*/ 102 h 10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102">
                  <a:moveTo>
                    <a:pt x="24" y="102"/>
                  </a:moveTo>
                  <a:lnTo>
                    <a:pt x="0" y="102"/>
                  </a:lnTo>
                  <a:lnTo>
                    <a:pt x="0" y="0"/>
                  </a:lnTo>
                  <a:lnTo>
                    <a:pt x="20" y="0"/>
                  </a:lnTo>
                  <a:lnTo>
                    <a:pt x="20" y="22"/>
                  </a:lnTo>
                  <a:lnTo>
                    <a:pt x="23" y="52"/>
                  </a:lnTo>
                  <a:lnTo>
                    <a:pt x="24" y="82"/>
                  </a:lnTo>
                  <a:lnTo>
                    <a:pt x="24" y="102"/>
                  </a:lnTo>
                  <a:close/>
                </a:path>
              </a:pathLst>
            </a:custGeom>
            <a:solidFill>
              <a:srgbClr val="E293A5"/>
            </a:solidFill>
            <a:ln w="9525">
              <a:noFill/>
              <a:round/>
              <a:headEnd/>
              <a:tailEnd/>
            </a:ln>
          </p:spPr>
          <p:txBody>
            <a:bodyPr/>
            <a:lstStyle/>
            <a:p>
              <a:endParaRPr lang="en-GB"/>
            </a:p>
          </p:txBody>
        </p:sp>
        <p:sp>
          <p:nvSpPr>
            <p:cNvPr id="5936" name="Freeform 371"/>
            <p:cNvSpPr>
              <a:spLocks/>
            </p:cNvSpPr>
            <p:nvPr/>
          </p:nvSpPr>
          <p:spPr bwMode="auto">
            <a:xfrm flipH="1">
              <a:off x="966" y="3546"/>
              <a:ext cx="76" cy="43"/>
            </a:xfrm>
            <a:custGeom>
              <a:avLst/>
              <a:gdLst>
                <a:gd name="T0" fmla="*/ 0 w 197"/>
                <a:gd name="T1" fmla="*/ 0 h 111"/>
                <a:gd name="T2" fmla="*/ 0 w 197"/>
                <a:gd name="T3" fmla="*/ 0 h 111"/>
                <a:gd name="T4" fmla="*/ 0 w 197"/>
                <a:gd name="T5" fmla="*/ 0 h 111"/>
                <a:gd name="T6" fmla="*/ 0 w 197"/>
                <a:gd name="T7" fmla="*/ 0 h 111"/>
                <a:gd name="T8" fmla="*/ 0 w 197"/>
                <a:gd name="T9" fmla="*/ 0 h 111"/>
                <a:gd name="T10" fmla="*/ 0 w 197"/>
                <a:gd name="T11" fmla="*/ 0 h 111"/>
                <a:gd name="T12" fmla="*/ 0 w 197"/>
                <a:gd name="T13" fmla="*/ 0 h 111"/>
                <a:gd name="T14" fmla="*/ 0 w 197"/>
                <a:gd name="T15" fmla="*/ 0 h 111"/>
                <a:gd name="T16" fmla="*/ 0 w 197"/>
                <a:gd name="T17" fmla="*/ 0 h 111"/>
                <a:gd name="T18" fmla="*/ 0 w 197"/>
                <a:gd name="T19" fmla="*/ 0 h 111"/>
                <a:gd name="T20" fmla="*/ 0 w 197"/>
                <a:gd name="T21" fmla="*/ 0 h 111"/>
                <a:gd name="T22" fmla="*/ 0 w 197"/>
                <a:gd name="T23" fmla="*/ 0 h 111"/>
                <a:gd name="T24" fmla="*/ 0 w 197"/>
                <a:gd name="T25" fmla="*/ 0 h 111"/>
                <a:gd name="T26" fmla="*/ 0 w 197"/>
                <a:gd name="T27" fmla="*/ 0 h 111"/>
                <a:gd name="T28" fmla="*/ 0 w 197"/>
                <a:gd name="T29" fmla="*/ 0 h 111"/>
                <a:gd name="T30" fmla="*/ 0 w 197"/>
                <a:gd name="T31" fmla="*/ 0 h 111"/>
                <a:gd name="T32" fmla="*/ 0 w 197"/>
                <a:gd name="T33" fmla="*/ 0 h 111"/>
                <a:gd name="T34" fmla="*/ 0 w 197"/>
                <a:gd name="T35" fmla="*/ 0 h 111"/>
                <a:gd name="T36" fmla="*/ 0 w 197"/>
                <a:gd name="T37" fmla="*/ 0 h 111"/>
                <a:gd name="T38" fmla="*/ 0 w 197"/>
                <a:gd name="T39" fmla="*/ 0 h 111"/>
                <a:gd name="T40" fmla="*/ 0 w 197"/>
                <a:gd name="T41" fmla="*/ 0 h 111"/>
                <a:gd name="T42" fmla="*/ 0 w 197"/>
                <a:gd name="T43" fmla="*/ 0 h 111"/>
                <a:gd name="T44" fmla="*/ 0 w 197"/>
                <a:gd name="T45" fmla="*/ 0 h 111"/>
                <a:gd name="T46" fmla="*/ 0 w 197"/>
                <a:gd name="T47" fmla="*/ 0 h 111"/>
                <a:gd name="T48" fmla="*/ 0 w 197"/>
                <a:gd name="T49" fmla="*/ 0 h 111"/>
                <a:gd name="T50" fmla="*/ 0 w 197"/>
                <a:gd name="T51" fmla="*/ 0 h 111"/>
                <a:gd name="T52" fmla="*/ 0 w 197"/>
                <a:gd name="T53" fmla="*/ 0 h 111"/>
                <a:gd name="T54" fmla="*/ 0 w 197"/>
                <a:gd name="T55" fmla="*/ 0 h 111"/>
                <a:gd name="T56" fmla="*/ 0 w 197"/>
                <a:gd name="T57" fmla="*/ 0 h 111"/>
                <a:gd name="T58" fmla="*/ 0 w 197"/>
                <a:gd name="T59" fmla="*/ 0 h 111"/>
                <a:gd name="T60" fmla="*/ 0 w 197"/>
                <a:gd name="T61" fmla="*/ 0 h 111"/>
                <a:gd name="T62" fmla="*/ 0 w 197"/>
                <a:gd name="T63" fmla="*/ 0 h 111"/>
                <a:gd name="T64" fmla="*/ 0 w 197"/>
                <a:gd name="T65" fmla="*/ 0 h 111"/>
                <a:gd name="T66" fmla="*/ 0 w 197"/>
                <a:gd name="T67" fmla="*/ 0 h 111"/>
                <a:gd name="T68" fmla="*/ 0 w 197"/>
                <a:gd name="T69" fmla="*/ 0 h 111"/>
                <a:gd name="T70" fmla="*/ 0 w 197"/>
                <a:gd name="T71" fmla="*/ 0 h 111"/>
                <a:gd name="T72" fmla="*/ 0 w 197"/>
                <a:gd name="T73" fmla="*/ 0 h 111"/>
                <a:gd name="T74" fmla="*/ 0 w 197"/>
                <a:gd name="T75" fmla="*/ 0 h 111"/>
                <a:gd name="T76" fmla="*/ 0 w 197"/>
                <a:gd name="T77" fmla="*/ 0 h 111"/>
                <a:gd name="T78" fmla="*/ 0 w 197"/>
                <a:gd name="T79" fmla="*/ 0 h 111"/>
                <a:gd name="T80" fmla="*/ 0 w 197"/>
                <a:gd name="T81" fmla="*/ 0 h 111"/>
                <a:gd name="T82" fmla="*/ 0 w 197"/>
                <a:gd name="T83" fmla="*/ 0 h 111"/>
                <a:gd name="T84" fmla="*/ 0 w 197"/>
                <a:gd name="T85" fmla="*/ 0 h 111"/>
                <a:gd name="T86" fmla="*/ 0 w 197"/>
                <a:gd name="T87" fmla="*/ 0 h 111"/>
                <a:gd name="T88" fmla="*/ 0 w 197"/>
                <a:gd name="T89" fmla="*/ 0 h 11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7"/>
                <a:gd name="T136" fmla="*/ 0 h 111"/>
                <a:gd name="T137" fmla="*/ 197 w 197"/>
                <a:gd name="T138" fmla="*/ 111 h 11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7" h="111">
                  <a:moveTo>
                    <a:pt x="197" y="6"/>
                  </a:moveTo>
                  <a:lnTo>
                    <a:pt x="197" y="111"/>
                  </a:lnTo>
                  <a:lnTo>
                    <a:pt x="0" y="111"/>
                  </a:lnTo>
                  <a:lnTo>
                    <a:pt x="0" y="3"/>
                  </a:lnTo>
                  <a:lnTo>
                    <a:pt x="5" y="1"/>
                  </a:lnTo>
                  <a:lnTo>
                    <a:pt x="9" y="0"/>
                  </a:lnTo>
                  <a:lnTo>
                    <a:pt x="12" y="0"/>
                  </a:lnTo>
                  <a:lnTo>
                    <a:pt x="15" y="1"/>
                  </a:lnTo>
                  <a:lnTo>
                    <a:pt x="15" y="3"/>
                  </a:lnTo>
                  <a:lnTo>
                    <a:pt x="15" y="4"/>
                  </a:lnTo>
                  <a:lnTo>
                    <a:pt x="17" y="4"/>
                  </a:lnTo>
                  <a:lnTo>
                    <a:pt x="18" y="6"/>
                  </a:lnTo>
                  <a:lnTo>
                    <a:pt x="21" y="7"/>
                  </a:lnTo>
                  <a:lnTo>
                    <a:pt x="24" y="7"/>
                  </a:lnTo>
                  <a:lnTo>
                    <a:pt x="26" y="7"/>
                  </a:lnTo>
                  <a:lnTo>
                    <a:pt x="27" y="7"/>
                  </a:lnTo>
                  <a:lnTo>
                    <a:pt x="29" y="7"/>
                  </a:lnTo>
                  <a:lnTo>
                    <a:pt x="29" y="6"/>
                  </a:lnTo>
                  <a:lnTo>
                    <a:pt x="30" y="4"/>
                  </a:lnTo>
                  <a:lnTo>
                    <a:pt x="30" y="3"/>
                  </a:lnTo>
                  <a:lnTo>
                    <a:pt x="32" y="1"/>
                  </a:lnTo>
                  <a:lnTo>
                    <a:pt x="33" y="1"/>
                  </a:lnTo>
                  <a:lnTo>
                    <a:pt x="35" y="1"/>
                  </a:lnTo>
                  <a:lnTo>
                    <a:pt x="36" y="1"/>
                  </a:lnTo>
                  <a:lnTo>
                    <a:pt x="38" y="1"/>
                  </a:lnTo>
                  <a:lnTo>
                    <a:pt x="39" y="1"/>
                  </a:lnTo>
                  <a:lnTo>
                    <a:pt x="39" y="3"/>
                  </a:lnTo>
                  <a:lnTo>
                    <a:pt x="39" y="4"/>
                  </a:lnTo>
                  <a:lnTo>
                    <a:pt x="39" y="6"/>
                  </a:lnTo>
                  <a:lnTo>
                    <a:pt x="41" y="6"/>
                  </a:lnTo>
                  <a:lnTo>
                    <a:pt x="42" y="7"/>
                  </a:lnTo>
                  <a:lnTo>
                    <a:pt x="45" y="7"/>
                  </a:lnTo>
                  <a:lnTo>
                    <a:pt x="47" y="7"/>
                  </a:lnTo>
                  <a:lnTo>
                    <a:pt x="50" y="7"/>
                  </a:lnTo>
                  <a:lnTo>
                    <a:pt x="50" y="6"/>
                  </a:lnTo>
                  <a:lnTo>
                    <a:pt x="48" y="4"/>
                  </a:lnTo>
                  <a:lnTo>
                    <a:pt x="48" y="3"/>
                  </a:lnTo>
                  <a:lnTo>
                    <a:pt x="50" y="1"/>
                  </a:lnTo>
                  <a:lnTo>
                    <a:pt x="50" y="0"/>
                  </a:lnTo>
                  <a:lnTo>
                    <a:pt x="51" y="0"/>
                  </a:lnTo>
                  <a:lnTo>
                    <a:pt x="54" y="3"/>
                  </a:lnTo>
                  <a:lnTo>
                    <a:pt x="54" y="4"/>
                  </a:lnTo>
                  <a:lnTo>
                    <a:pt x="54" y="6"/>
                  </a:lnTo>
                  <a:lnTo>
                    <a:pt x="56" y="6"/>
                  </a:lnTo>
                  <a:lnTo>
                    <a:pt x="57" y="6"/>
                  </a:lnTo>
                  <a:lnTo>
                    <a:pt x="59" y="6"/>
                  </a:lnTo>
                  <a:lnTo>
                    <a:pt x="60" y="6"/>
                  </a:lnTo>
                  <a:lnTo>
                    <a:pt x="62" y="4"/>
                  </a:lnTo>
                  <a:lnTo>
                    <a:pt x="62" y="3"/>
                  </a:lnTo>
                  <a:lnTo>
                    <a:pt x="63" y="1"/>
                  </a:lnTo>
                  <a:lnTo>
                    <a:pt x="65" y="1"/>
                  </a:lnTo>
                  <a:lnTo>
                    <a:pt x="66" y="0"/>
                  </a:lnTo>
                  <a:lnTo>
                    <a:pt x="68" y="0"/>
                  </a:lnTo>
                  <a:lnTo>
                    <a:pt x="68" y="1"/>
                  </a:lnTo>
                  <a:lnTo>
                    <a:pt x="68" y="3"/>
                  </a:lnTo>
                  <a:lnTo>
                    <a:pt x="68" y="4"/>
                  </a:lnTo>
                  <a:lnTo>
                    <a:pt x="69" y="6"/>
                  </a:lnTo>
                  <a:lnTo>
                    <a:pt x="69" y="7"/>
                  </a:lnTo>
                  <a:lnTo>
                    <a:pt x="71" y="7"/>
                  </a:lnTo>
                  <a:lnTo>
                    <a:pt x="72" y="7"/>
                  </a:lnTo>
                  <a:lnTo>
                    <a:pt x="74" y="7"/>
                  </a:lnTo>
                  <a:lnTo>
                    <a:pt x="75" y="6"/>
                  </a:lnTo>
                  <a:lnTo>
                    <a:pt x="77" y="4"/>
                  </a:lnTo>
                  <a:lnTo>
                    <a:pt x="78" y="4"/>
                  </a:lnTo>
                  <a:lnTo>
                    <a:pt x="78" y="3"/>
                  </a:lnTo>
                  <a:lnTo>
                    <a:pt x="78" y="1"/>
                  </a:lnTo>
                  <a:lnTo>
                    <a:pt x="80" y="0"/>
                  </a:lnTo>
                  <a:lnTo>
                    <a:pt x="81" y="0"/>
                  </a:lnTo>
                  <a:lnTo>
                    <a:pt x="83" y="0"/>
                  </a:lnTo>
                  <a:lnTo>
                    <a:pt x="84" y="1"/>
                  </a:lnTo>
                  <a:lnTo>
                    <a:pt x="84" y="3"/>
                  </a:lnTo>
                  <a:lnTo>
                    <a:pt x="84" y="4"/>
                  </a:lnTo>
                  <a:lnTo>
                    <a:pt x="84" y="6"/>
                  </a:lnTo>
                  <a:lnTo>
                    <a:pt x="84" y="7"/>
                  </a:lnTo>
                  <a:lnTo>
                    <a:pt x="86" y="7"/>
                  </a:lnTo>
                  <a:lnTo>
                    <a:pt x="89" y="7"/>
                  </a:lnTo>
                  <a:lnTo>
                    <a:pt x="92" y="7"/>
                  </a:lnTo>
                  <a:lnTo>
                    <a:pt x="95" y="7"/>
                  </a:lnTo>
                  <a:lnTo>
                    <a:pt x="96" y="6"/>
                  </a:lnTo>
                  <a:lnTo>
                    <a:pt x="96" y="4"/>
                  </a:lnTo>
                  <a:lnTo>
                    <a:pt x="96" y="1"/>
                  </a:lnTo>
                  <a:lnTo>
                    <a:pt x="98" y="0"/>
                  </a:lnTo>
                  <a:lnTo>
                    <a:pt x="101" y="0"/>
                  </a:lnTo>
                  <a:lnTo>
                    <a:pt x="104" y="0"/>
                  </a:lnTo>
                  <a:lnTo>
                    <a:pt x="105" y="0"/>
                  </a:lnTo>
                  <a:lnTo>
                    <a:pt x="107" y="0"/>
                  </a:lnTo>
                  <a:lnTo>
                    <a:pt x="107" y="1"/>
                  </a:lnTo>
                  <a:lnTo>
                    <a:pt x="107" y="4"/>
                  </a:lnTo>
                  <a:lnTo>
                    <a:pt x="107" y="6"/>
                  </a:lnTo>
                  <a:lnTo>
                    <a:pt x="108" y="7"/>
                  </a:lnTo>
                  <a:lnTo>
                    <a:pt x="110" y="7"/>
                  </a:lnTo>
                  <a:lnTo>
                    <a:pt x="111" y="7"/>
                  </a:lnTo>
                  <a:lnTo>
                    <a:pt x="113" y="7"/>
                  </a:lnTo>
                  <a:lnTo>
                    <a:pt x="114" y="9"/>
                  </a:lnTo>
                  <a:lnTo>
                    <a:pt x="116" y="9"/>
                  </a:lnTo>
                  <a:lnTo>
                    <a:pt x="117" y="7"/>
                  </a:lnTo>
                  <a:lnTo>
                    <a:pt x="119" y="6"/>
                  </a:lnTo>
                  <a:lnTo>
                    <a:pt x="119" y="3"/>
                  </a:lnTo>
                  <a:lnTo>
                    <a:pt x="120" y="1"/>
                  </a:lnTo>
                  <a:lnTo>
                    <a:pt x="123" y="1"/>
                  </a:lnTo>
                  <a:lnTo>
                    <a:pt x="125" y="1"/>
                  </a:lnTo>
                  <a:lnTo>
                    <a:pt x="126" y="3"/>
                  </a:lnTo>
                  <a:lnTo>
                    <a:pt x="128" y="3"/>
                  </a:lnTo>
                  <a:lnTo>
                    <a:pt x="129" y="4"/>
                  </a:lnTo>
                  <a:lnTo>
                    <a:pt x="131" y="6"/>
                  </a:lnTo>
                  <a:lnTo>
                    <a:pt x="135" y="7"/>
                  </a:lnTo>
                  <a:lnTo>
                    <a:pt x="141" y="9"/>
                  </a:lnTo>
                  <a:lnTo>
                    <a:pt x="146" y="9"/>
                  </a:lnTo>
                  <a:lnTo>
                    <a:pt x="150" y="9"/>
                  </a:lnTo>
                  <a:lnTo>
                    <a:pt x="156" y="9"/>
                  </a:lnTo>
                  <a:lnTo>
                    <a:pt x="165" y="7"/>
                  </a:lnTo>
                  <a:lnTo>
                    <a:pt x="175" y="7"/>
                  </a:lnTo>
                  <a:lnTo>
                    <a:pt x="182" y="7"/>
                  </a:lnTo>
                  <a:lnTo>
                    <a:pt x="190" y="6"/>
                  </a:lnTo>
                  <a:lnTo>
                    <a:pt x="196" y="6"/>
                  </a:lnTo>
                  <a:lnTo>
                    <a:pt x="197" y="6"/>
                  </a:lnTo>
                  <a:close/>
                </a:path>
              </a:pathLst>
            </a:custGeom>
            <a:solidFill>
              <a:srgbClr val="E293A5"/>
            </a:solidFill>
            <a:ln w="9525">
              <a:noFill/>
              <a:round/>
              <a:headEnd/>
              <a:tailEnd/>
            </a:ln>
          </p:spPr>
          <p:txBody>
            <a:bodyPr/>
            <a:lstStyle/>
            <a:p>
              <a:endParaRPr lang="en-GB"/>
            </a:p>
          </p:txBody>
        </p:sp>
        <p:sp>
          <p:nvSpPr>
            <p:cNvPr id="5937" name="Freeform 372"/>
            <p:cNvSpPr>
              <a:spLocks/>
            </p:cNvSpPr>
            <p:nvPr/>
          </p:nvSpPr>
          <p:spPr bwMode="auto">
            <a:xfrm flipH="1">
              <a:off x="966" y="3506"/>
              <a:ext cx="76" cy="22"/>
            </a:xfrm>
            <a:custGeom>
              <a:avLst/>
              <a:gdLst>
                <a:gd name="T0" fmla="*/ 0 w 197"/>
                <a:gd name="T1" fmla="*/ 0 h 56"/>
                <a:gd name="T2" fmla="*/ 0 w 197"/>
                <a:gd name="T3" fmla="*/ 0 h 56"/>
                <a:gd name="T4" fmla="*/ 0 w 197"/>
                <a:gd name="T5" fmla="*/ 0 h 56"/>
                <a:gd name="T6" fmla="*/ 0 w 197"/>
                <a:gd name="T7" fmla="*/ 0 h 56"/>
                <a:gd name="T8" fmla="*/ 0 w 197"/>
                <a:gd name="T9" fmla="*/ 0 h 56"/>
                <a:gd name="T10" fmla="*/ 0 w 197"/>
                <a:gd name="T11" fmla="*/ 0 h 56"/>
                <a:gd name="T12" fmla="*/ 0 w 197"/>
                <a:gd name="T13" fmla="*/ 0 h 56"/>
                <a:gd name="T14" fmla="*/ 0 w 197"/>
                <a:gd name="T15" fmla="*/ 0 h 56"/>
                <a:gd name="T16" fmla="*/ 0 w 197"/>
                <a:gd name="T17" fmla="*/ 0 h 56"/>
                <a:gd name="T18" fmla="*/ 0 w 197"/>
                <a:gd name="T19" fmla="*/ 0 h 56"/>
                <a:gd name="T20" fmla="*/ 0 w 197"/>
                <a:gd name="T21" fmla="*/ 0 h 56"/>
                <a:gd name="T22" fmla="*/ 0 w 197"/>
                <a:gd name="T23" fmla="*/ 0 h 56"/>
                <a:gd name="T24" fmla="*/ 0 w 197"/>
                <a:gd name="T25" fmla="*/ 0 h 56"/>
                <a:gd name="T26" fmla="*/ 0 w 197"/>
                <a:gd name="T27" fmla="*/ 0 h 56"/>
                <a:gd name="T28" fmla="*/ 0 w 197"/>
                <a:gd name="T29" fmla="*/ 0 h 56"/>
                <a:gd name="T30" fmla="*/ 0 w 197"/>
                <a:gd name="T31" fmla="*/ 0 h 56"/>
                <a:gd name="T32" fmla="*/ 0 w 197"/>
                <a:gd name="T33" fmla="*/ 0 h 56"/>
                <a:gd name="T34" fmla="*/ 0 w 197"/>
                <a:gd name="T35" fmla="*/ 0 h 56"/>
                <a:gd name="T36" fmla="*/ 0 w 197"/>
                <a:gd name="T37" fmla="*/ 0 h 56"/>
                <a:gd name="T38" fmla="*/ 0 w 197"/>
                <a:gd name="T39" fmla="*/ 0 h 56"/>
                <a:gd name="T40" fmla="*/ 0 w 197"/>
                <a:gd name="T41" fmla="*/ 0 h 56"/>
                <a:gd name="T42" fmla="*/ 0 w 197"/>
                <a:gd name="T43" fmla="*/ 0 h 56"/>
                <a:gd name="T44" fmla="*/ 0 w 197"/>
                <a:gd name="T45" fmla="*/ 0 h 56"/>
                <a:gd name="T46" fmla="*/ 0 w 197"/>
                <a:gd name="T47" fmla="*/ 0 h 56"/>
                <a:gd name="T48" fmla="*/ 0 w 197"/>
                <a:gd name="T49" fmla="*/ 0 h 56"/>
                <a:gd name="T50" fmla="*/ 0 w 197"/>
                <a:gd name="T51" fmla="*/ 0 h 56"/>
                <a:gd name="T52" fmla="*/ 0 w 197"/>
                <a:gd name="T53" fmla="*/ 0 h 56"/>
                <a:gd name="T54" fmla="*/ 0 w 197"/>
                <a:gd name="T55" fmla="*/ 0 h 56"/>
                <a:gd name="T56" fmla="*/ 0 w 197"/>
                <a:gd name="T57" fmla="*/ 0 h 56"/>
                <a:gd name="T58" fmla="*/ 0 w 197"/>
                <a:gd name="T59" fmla="*/ 0 h 56"/>
                <a:gd name="T60" fmla="*/ 0 w 197"/>
                <a:gd name="T61" fmla="*/ 0 h 56"/>
                <a:gd name="T62" fmla="*/ 0 w 197"/>
                <a:gd name="T63" fmla="*/ 0 h 56"/>
                <a:gd name="T64" fmla="*/ 0 w 197"/>
                <a:gd name="T65" fmla="*/ 0 h 56"/>
                <a:gd name="T66" fmla="*/ 0 w 197"/>
                <a:gd name="T67" fmla="*/ 0 h 56"/>
                <a:gd name="T68" fmla="*/ 0 w 197"/>
                <a:gd name="T69" fmla="*/ 0 h 56"/>
                <a:gd name="T70" fmla="*/ 0 w 197"/>
                <a:gd name="T71" fmla="*/ 0 h 56"/>
                <a:gd name="T72" fmla="*/ 0 w 197"/>
                <a:gd name="T73" fmla="*/ 0 h 56"/>
                <a:gd name="T74" fmla="*/ 0 w 197"/>
                <a:gd name="T75" fmla="*/ 0 h 56"/>
                <a:gd name="T76" fmla="*/ 0 w 197"/>
                <a:gd name="T77" fmla="*/ 0 h 56"/>
                <a:gd name="T78" fmla="*/ 0 w 197"/>
                <a:gd name="T79" fmla="*/ 0 h 56"/>
                <a:gd name="T80" fmla="*/ 0 w 197"/>
                <a:gd name="T81" fmla="*/ 0 h 56"/>
                <a:gd name="T82" fmla="*/ 0 w 197"/>
                <a:gd name="T83" fmla="*/ 0 h 56"/>
                <a:gd name="T84" fmla="*/ 0 w 197"/>
                <a:gd name="T85" fmla="*/ 0 h 56"/>
                <a:gd name="T86" fmla="*/ 0 w 197"/>
                <a:gd name="T87" fmla="*/ 0 h 56"/>
                <a:gd name="T88" fmla="*/ 0 w 197"/>
                <a:gd name="T89" fmla="*/ 0 h 56"/>
                <a:gd name="T90" fmla="*/ 0 w 197"/>
                <a:gd name="T91" fmla="*/ 0 h 56"/>
                <a:gd name="T92" fmla="*/ 0 w 197"/>
                <a:gd name="T93" fmla="*/ 0 h 56"/>
                <a:gd name="T94" fmla="*/ 0 w 197"/>
                <a:gd name="T95" fmla="*/ 0 h 56"/>
                <a:gd name="T96" fmla="*/ 0 w 197"/>
                <a:gd name="T97" fmla="*/ 0 h 56"/>
                <a:gd name="T98" fmla="*/ 0 w 197"/>
                <a:gd name="T99" fmla="*/ 0 h 56"/>
                <a:gd name="T100" fmla="*/ 0 w 197"/>
                <a:gd name="T101" fmla="*/ 0 h 56"/>
                <a:gd name="T102" fmla="*/ 0 w 197"/>
                <a:gd name="T103" fmla="*/ 0 h 56"/>
                <a:gd name="T104" fmla="*/ 0 w 197"/>
                <a:gd name="T105" fmla="*/ 0 h 56"/>
                <a:gd name="T106" fmla="*/ 0 w 197"/>
                <a:gd name="T107" fmla="*/ 0 h 56"/>
                <a:gd name="T108" fmla="*/ 0 w 197"/>
                <a:gd name="T109" fmla="*/ 0 h 56"/>
                <a:gd name="T110" fmla="*/ 0 w 197"/>
                <a:gd name="T111" fmla="*/ 0 h 56"/>
                <a:gd name="T112" fmla="*/ 0 w 197"/>
                <a:gd name="T113" fmla="*/ 0 h 56"/>
                <a:gd name="T114" fmla="*/ 0 w 197"/>
                <a:gd name="T115" fmla="*/ 0 h 56"/>
                <a:gd name="T116" fmla="*/ 0 w 197"/>
                <a:gd name="T117" fmla="*/ 0 h 56"/>
                <a:gd name="T118" fmla="*/ 0 w 197"/>
                <a:gd name="T119" fmla="*/ 0 h 5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7"/>
                <a:gd name="T181" fmla="*/ 0 h 56"/>
                <a:gd name="T182" fmla="*/ 197 w 197"/>
                <a:gd name="T183" fmla="*/ 56 h 5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7" h="56">
                  <a:moveTo>
                    <a:pt x="197" y="45"/>
                  </a:moveTo>
                  <a:lnTo>
                    <a:pt x="197" y="0"/>
                  </a:lnTo>
                  <a:lnTo>
                    <a:pt x="0" y="0"/>
                  </a:lnTo>
                  <a:lnTo>
                    <a:pt x="0" y="53"/>
                  </a:lnTo>
                  <a:lnTo>
                    <a:pt x="8" y="53"/>
                  </a:lnTo>
                  <a:lnTo>
                    <a:pt x="15" y="53"/>
                  </a:lnTo>
                  <a:lnTo>
                    <a:pt x="21" y="53"/>
                  </a:lnTo>
                  <a:lnTo>
                    <a:pt x="26" y="53"/>
                  </a:lnTo>
                  <a:lnTo>
                    <a:pt x="30" y="54"/>
                  </a:lnTo>
                  <a:lnTo>
                    <a:pt x="35" y="56"/>
                  </a:lnTo>
                  <a:lnTo>
                    <a:pt x="36" y="56"/>
                  </a:lnTo>
                  <a:lnTo>
                    <a:pt x="39" y="54"/>
                  </a:lnTo>
                  <a:lnTo>
                    <a:pt x="41" y="53"/>
                  </a:lnTo>
                  <a:lnTo>
                    <a:pt x="42" y="51"/>
                  </a:lnTo>
                  <a:lnTo>
                    <a:pt x="42" y="48"/>
                  </a:lnTo>
                  <a:lnTo>
                    <a:pt x="42" y="45"/>
                  </a:lnTo>
                  <a:lnTo>
                    <a:pt x="42" y="39"/>
                  </a:lnTo>
                  <a:lnTo>
                    <a:pt x="41" y="35"/>
                  </a:lnTo>
                  <a:lnTo>
                    <a:pt x="41" y="32"/>
                  </a:lnTo>
                  <a:lnTo>
                    <a:pt x="44" y="33"/>
                  </a:lnTo>
                  <a:lnTo>
                    <a:pt x="45" y="38"/>
                  </a:lnTo>
                  <a:lnTo>
                    <a:pt x="45" y="41"/>
                  </a:lnTo>
                  <a:lnTo>
                    <a:pt x="47" y="45"/>
                  </a:lnTo>
                  <a:lnTo>
                    <a:pt x="47" y="48"/>
                  </a:lnTo>
                  <a:lnTo>
                    <a:pt x="47" y="50"/>
                  </a:lnTo>
                  <a:lnTo>
                    <a:pt x="48" y="53"/>
                  </a:lnTo>
                  <a:lnTo>
                    <a:pt x="50" y="53"/>
                  </a:lnTo>
                  <a:lnTo>
                    <a:pt x="51" y="53"/>
                  </a:lnTo>
                  <a:lnTo>
                    <a:pt x="54" y="53"/>
                  </a:lnTo>
                  <a:lnTo>
                    <a:pt x="56" y="53"/>
                  </a:lnTo>
                  <a:lnTo>
                    <a:pt x="57" y="51"/>
                  </a:lnTo>
                  <a:lnTo>
                    <a:pt x="60" y="48"/>
                  </a:lnTo>
                  <a:lnTo>
                    <a:pt x="60" y="44"/>
                  </a:lnTo>
                  <a:lnTo>
                    <a:pt x="60" y="39"/>
                  </a:lnTo>
                  <a:lnTo>
                    <a:pt x="60" y="35"/>
                  </a:lnTo>
                  <a:lnTo>
                    <a:pt x="63" y="32"/>
                  </a:lnTo>
                  <a:lnTo>
                    <a:pt x="66" y="29"/>
                  </a:lnTo>
                  <a:lnTo>
                    <a:pt x="68" y="29"/>
                  </a:lnTo>
                  <a:lnTo>
                    <a:pt x="65" y="32"/>
                  </a:lnTo>
                  <a:lnTo>
                    <a:pt x="62" y="36"/>
                  </a:lnTo>
                  <a:lnTo>
                    <a:pt x="62" y="41"/>
                  </a:lnTo>
                  <a:lnTo>
                    <a:pt x="60" y="45"/>
                  </a:lnTo>
                  <a:lnTo>
                    <a:pt x="62" y="48"/>
                  </a:lnTo>
                  <a:lnTo>
                    <a:pt x="63" y="50"/>
                  </a:lnTo>
                  <a:lnTo>
                    <a:pt x="65" y="50"/>
                  </a:lnTo>
                  <a:lnTo>
                    <a:pt x="66" y="51"/>
                  </a:lnTo>
                  <a:lnTo>
                    <a:pt x="69" y="51"/>
                  </a:lnTo>
                  <a:lnTo>
                    <a:pt x="72" y="51"/>
                  </a:lnTo>
                  <a:lnTo>
                    <a:pt x="77" y="51"/>
                  </a:lnTo>
                  <a:lnTo>
                    <a:pt x="80" y="51"/>
                  </a:lnTo>
                  <a:lnTo>
                    <a:pt x="83" y="50"/>
                  </a:lnTo>
                  <a:lnTo>
                    <a:pt x="84" y="48"/>
                  </a:lnTo>
                  <a:lnTo>
                    <a:pt x="86" y="45"/>
                  </a:lnTo>
                  <a:lnTo>
                    <a:pt x="87" y="42"/>
                  </a:lnTo>
                  <a:lnTo>
                    <a:pt x="87" y="39"/>
                  </a:lnTo>
                  <a:lnTo>
                    <a:pt x="86" y="36"/>
                  </a:lnTo>
                  <a:lnTo>
                    <a:pt x="86" y="33"/>
                  </a:lnTo>
                  <a:lnTo>
                    <a:pt x="84" y="32"/>
                  </a:lnTo>
                  <a:lnTo>
                    <a:pt x="84" y="29"/>
                  </a:lnTo>
                  <a:lnTo>
                    <a:pt x="84" y="26"/>
                  </a:lnTo>
                  <a:lnTo>
                    <a:pt x="86" y="26"/>
                  </a:lnTo>
                  <a:lnTo>
                    <a:pt x="87" y="29"/>
                  </a:lnTo>
                  <a:lnTo>
                    <a:pt x="87" y="32"/>
                  </a:lnTo>
                  <a:lnTo>
                    <a:pt x="87" y="36"/>
                  </a:lnTo>
                  <a:lnTo>
                    <a:pt x="87" y="41"/>
                  </a:lnTo>
                  <a:lnTo>
                    <a:pt x="87" y="45"/>
                  </a:lnTo>
                  <a:lnTo>
                    <a:pt x="89" y="48"/>
                  </a:lnTo>
                  <a:lnTo>
                    <a:pt x="92" y="50"/>
                  </a:lnTo>
                  <a:lnTo>
                    <a:pt x="93" y="50"/>
                  </a:lnTo>
                  <a:lnTo>
                    <a:pt x="96" y="51"/>
                  </a:lnTo>
                  <a:lnTo>
                    <a:pt x="99" y="51"/>
                  </a:lnTo>
                  <a:lnTo>
                    <a:pt x="104" y="51"/>
                  </a:lnTo>
                  <a:lnTo>
                    <a:pt x="107" y="50"/>
                  </a:lnTo>
                  <a:lnTo>
                    <a:pt x="111" y="50"/>
                  </a:lnTo>
                  <a:lnTo>
                    <a:pt x="114" y="50"/>
                  </a:lnTo>
                  <a:lnTo>
                    <a:pt x="116" y="48"/>
                  </a:lnTo>
                  <a:lnTo>
                    <a:pt x="117" y="45"/>
                  </a:lnTo>
                  <a:lnTo>
                    <a:pt x="117" y="41"/>
                  </a:lnTo>
                  <a:lnTo>
                    <a:pt x="117" y="36"/>
                  </a:lnTo>
                  <a:lnTo>
                    <a:pt x="117" y="33"/>
                  </a:lnTo>
                  <a:lnTo>
                    <a:pt x="117" y="29"/>
                  </a:lnTo>
                  <a:lnTo>
                    <a:pt x="117" y="27"/>
                  </a:lnTo>
                  <a:lnTo>
                    <a:pt x="119" y="27"/>
                  </a:lnTo>
                  <a:lnTo>
                    <a:pt x="120" y="30"/>
                  </a:lnTo>
                  <a:lnTo>
                    <a:pt x="120" y="35"/>
                  </a:lnTo>
                  <a:lnTo>
                    <a:pt x="122" y="39"/>
                  </a:lnTo>
                  <a:lnTo>
                    <a:pt x="122" y="44"/>
                  </a:lnTo>
                  <a:lnTo>
                    <a:pt x="122" y="47"/>
                  </a:lnTo>
                  <a:lnTo>
                    <a:pt x="122" y="50"/>
                  </a:lnTo>
                  <a:lnTo>
                    <a:pt x="123" y="51"/>
                  </a:lnTo>
                  <a:lnTo>
                    <a:pt x="125" y="51"/>
                  </a:lnTo>
                  <a:lnTo>
                    <a:pt x="128" y="51"/>
                  </a:lnTo>
                  <a:lnTo>
                    <a:pt x="131" y="50"/>
                  </a:lnTo>
                  <a:lnTo>
                    <a:pt x="134" y="50"/>
                  </a:lnTo>
                  <a:lnTo>
                    <a:pt x="135" y="47"/>
                  </a:lnTo>
                  <a:lnTo>
                    <a:pt x="135" y="42"/>
                  </a:lnTo>
                  <a:lnTo>
                    <a:pt x="135" y="38"/>
                  </a:lnTo>
                  <a:lnTo>
                    <a:pt x="135" y="33"/>
                  </a:lnTo>
                  <a:lnTo>
                    <a:pt x="135" y="30"/>
                  </a:lnTo>
                  <a:lnTo>
                    <a:pt x="135" y="27"/>
                  </a:lnTo>
                  <a:lnTo>
                    <a:pt x="137" y="23"/>
                  </a:lnTo>
                  <a:lnTo>
                    <a:pt x="138" y="23"/>
                  </a:lnTo>
                  <a:lnTo>
                    <a:pt x="140" y="26"/>
                  </a:lnTo>
                  <a:lnTo>
                    <a:pt x="138" y="32"/>
                  </a:lnTo>
                  <a:lnTo>
                    <a:pt x="138" y="38"/>
                  </a:lnTo>
                  <a:lnTo>
                    <a:pt x="138" y="44"/>
                  </a:lnTo>
                  <a:lnTo>
                    <a:pt x="138" y="47"/>
                  </a:lnTo>
                  <a:lnTo>
                    <a:pt x="138" y="48"/>
                  </a:lnTo>
                  <a:lnTo>
                    <a:pt x="140" y="51"/>
                  </a:lnTo>
                  <a:lnTo>
                    <a:pt x="141" y="53"/>
                  </a:lnTo>
                  <a:lnTo>
                    <a:pt x="144" y="54"/>
                  </a:lnTo>
                  <a:lnTo>
                    <a:pt x="147" y="54"/>
                  </a:lnTo>
                  <a:lnTo>
                    <a:pt x="150" y="54"/>
                  </a:lnTo>
                  <a:lnTo>
                    <a:pt x="153" y="53"/>
                  </a:lnTo>
                  <a:lnTo>
                    <a:pt x="156" y="53"/>
                  </a:lnTo>
                  <a:lnTo>
                    <a:pt x="164" y="51"/>
                  </a:lnTo>
                  <a:lnTo>
                    <a:pt x="175" y="48"/>
                  </a:lnTo>
                  <a:lnTo>
                    <a:pt x="188" y="45"/>
                  </a:lnTo>
                  <a:lnTo>
                    <a:pt x="197" y="45"/>
                  </a:lnTo>
                  <a:close/>
                </a:path>
              </a:pathLst>
            </a:custGeom>
            <a:solidFill>
              <a:srgbClr val="E293A5"/>
            </a:solidFill>
            <a:ln w="9525">
              <a:noFill/>
              <a:round/>
              <a:headEnd/>
              <a:tailEnd/>
            </a:ln>
          </p:spPr>
          <p:txBody>
            <a:bodyPr/>
            <a:lstStyle/>
            <a:p>
              <a:endParaRPr lang="en-GB"/>
            </a:p>
          </p:txBody>
        </p:sp>
        <p:sp>
          <p:nvSpPr>
            <p:cNvPr id="5938" name="Freeform 373"/>
            <p:cNvSpPr>
              <a:spLocks/>
            </p:cNvSpPr>
            <p:nvPr/>
          </p:nvSpPr>
          <p:spPr bwMode="auto">
            <a:xfrm flipH="1">
              <a:off x="1346" y="3443"/>
              <a:ext cx="7" cy="24"/>
            </a:xfrm>
            <a:custGeom>
              <a:avLst/>
              <a:gdLst>
                <a:gd name="T0" fmla="*/ 0 w 18"/>
                <a:gd name="T1" fmla="*/ 0 h 61"/>
                <a:gd name="T2" fmla="*/ 0 w 18"/>
                <a:gd name="T3" fmla="*/ 0 h 61"/>
                <a:gd name="T4" fmla="*/ 0 w 18"/>
                <a:gd name="T5" fmla="*/ 0 h 61"/>
                <a:gd name="T6" fmla="*/ 0 w 18"/>
                <a:gd name="T7" fmla="*/ 0 h 61"/>
                <a:gd name="T8" fmla="*/ 0 w 18"/>
                <a:gd name="T9" fmla="*/ 0 h 61"/>
                <a:gd name="T10" fmla="*/ 0 w 18"/>
                <a:gd name="T11" fmla="*/ 0 h 61"/>
                <a:gd name="T12" fmla="*/ 0 w 18"/>
                <a:gd name="T13" fmla="*/ 0 h 61"/>
                <a:gd name="T14" fmla="*/ 0 w 18"/>
                <a:gd name="T15" fmla="*/ 0 h 61"/>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61"/>
                <a:gd name="T26" fmla="*/ 18 w 18"/>
                <a:gd name="T27" fmla="*/ 61 h 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61">
                  <a:moveTo>
                    <a:pt x="0" y="0"/>
                  </a:moveTo>
                  <a:lnTo>
                    <a:pt x="18" y="0"/>
                  </a:lnTo>
                  <a:lnTo>
                    <a:pt x="18" y="61"/>
                  </a:lnTo>
                  <a:lnTo>
                    <a:pt x="4" y="61"/>
                  </a:lnTo>
                  <a:lnTo>
                    <a:pt x="3" y="46"/>
                  </a:lnTo>
                  <a:lnTo>
                    <a:pt x="0" y="30"/>
                  </a:lnTo>
                  <a:lnTo>
                    <a:pt x="0" y="13"/>
                  </a:lnTo>
                  <a:lnTo>
                    <a:pt x="0" y="0"/>
                  </a:lnTo>
                  <a:close/>
                </a:path>
              </a:pathLst>
            </a:custGeom>
            <a:solidFill>
              <a:srgbClr val="E293A5"/>
            </a:solidFill>
            <a:ln w="9525">
              <a:noFill/>
              <a:round/>
              <a:headEnd/>
              <a:tailEnd/>
            </a:ln>
          </p:spPr>
          <p:txBody>
            <a:bodyPr/>
            <a:lstStyle/>
            <a:p>
              <a:endParaRPr lang="en-GB"/>
            </a:p>
          </p:txBody>
        </p:sp>
        <p:sp>
          <p:nvSpPr>
            <p:cNvPr id="5939" name="Freeform 374"/>
            <p:cNvSpPr>
              <a:spLocks/>
            </p:cNvSpPr>
            <p:nvPr/>
          </p:nvSpPr>
          <p:spPr bwMode="auto">
            <a:xfrm flipH="1">
              <a:off x="1379" y="3443"/>
              <a:ext cx="9" cy="24"/>
            </a:xfrm>
            <a:custGeom>
              <a:avLst/>
              <a:gdLst>
                <a:gd name="T0" fmla="*/ 0 w 23"/>
                <a:gd name="T1" fmla="*/ 0 h 61"/>
                <a:gd name="T2" fmla="*/ 0 w 23"/>
                <a:gd name="T3" fmla="*/ 0 h 61"/>
                <a:gd name="T4" fmla="*/ 0 w 23"/>
                <a:gd name="T5" fmla="*/ 0 h 61"/>
                <a:gd name="T6" fmla="*/ 0 w 23"/>
                <a:gd name="T7" fmla="*/ 0 h 61"/>
                <a:gd name="T8" fmla="*/ 0 w 23"/>
                <a:gd name="T9" fmla="*/ 0 h 61"/>
                <a:gd name="T10" fmla="*/ 0 w 23"/>
                <a:gd name="T11" fmla="*/ 0 h 61"/>
                <a:gd name="T12" fmla="*/ 0 w 23"/>
                <a:gd name="T13" fmla="*/ 0 h 61"/>
                <a:gd name="T14" fmla="*/ 0 w 23"/>
                <a:gd name="T15" fmla="*/ 0 h 61"/>
                <a:gd name="T16" fmla="*/ 0 60000 65536"/>
                <a:gd name="T17" fmla="*/ 0 60000 65536"/>
                <a:gd name="T18" fmla="*/ 0 60000 65536"/>
                <a:gd name="T19" fmla="*/ 0 60000 65536"/>
                <a:gd name="T20" fmla="*/ 0 60000 65536"/>
                <a:gd name="T21" fmla="*/ 0 60000 65536"/>
                <a:gd name="T22" fmla="*/ 0 60000 65536"/>
                <a:gd name="T23" fmla="*/ 0 60000 65536"/>
                <a:gd name="T24" fmla="*/ 0 w 23"/>
                <a:gd name="T25" fmla="*/ 0 h 61"/>
                <a:gd name="T26" fmla="*/ 23 w 23"/>
                <a:gd name="T27" fmla="*/ 61 h 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 h="61">
                  <a:moveTo>
                    <a:pt x="23" y="61"/>
                  </a:moveTo>
                  <a:lnTo>
                    <a:pt x="0" y="61"/>
                  </a:lnTo>
                  <a:lnTo>
                    <a:pt x="0" y="0"/>
                  </a:lnTo>
                  <a:lnTo>
                    <a:pt x="23" y="0"/>
                  </a:lnTo>
                  <a:lnTo>
                    <a:pt x="23" y="15"/>
                  </a:lnTo>
                  <a:lnTo>
                    <a:pt x="21" y="33"/>
                  </a:lnTo>
                  <a:lnTo>
                    <a:pt x="21" y="49"/>
                  </a:lnTo>
                  <a:lnTo>
                    <a:pt x="23" y="61"/>
                  </a:lnTo>
                  <a:close/>
                </a:path>
              </a:pathLst>
            </a:custGeom>
            <a:solidFill>
              <a:srgbClr val="E293A5"/>
            </a:solidFill>
            <a:ln w="9525">
              <a:noFill/>
              <a:round/>
              <a:headEnd/>
              <a:tailEnd/>
            </a:ln>
          </p:spPr>
          <p:txBody>
            <a:bodyPr/>
            <a:lstStyle/>
            <a:p>
              <a:endParaRPr lang="en-GB"/>
            </a:p>
          </p:txBody>
        </p:sp>
        <p:sp>
          <p:nvSpPr>
            <p:cNvPr id="5940" name="Freeform 375"/>
            <p:cNvSpPr>
              <a:spLocks/>
            </p:cNvSpPr>
            <p:nvPr/>
          </p:nvSpPr>
          <p:spPr bwMode="auto">
            <a:xfrm flipH="1">
              <a:off x="1347" y="3398"/>
              <a:ext cx="9" cy="40"/>
            </a:xfrm>
            <a:custGeom>
              <a:avLst/>
              <a:gdLst>
                <a:gd name="T0" fmla="*/ 0 w 23"/>
                <a:gd name="T1" fmla="*/ 0 h 102"/>
                <a:gd name="T2" fmla="*/ 0 w 23"/>
                <a:gd name="T3" fmla="*/ 0 h 102"/>
                <a:gd name="T4" fmla="*/ 0 w 23"/>
                <a:gd name="T5" fmla="*/ 0 h 102"/>
                <a:gd name="T6" fmla="*/ 0 w 23"/>
                <a:gd name="T7" fmla="*/ 0 h 102"/>
                <a:gd name="T8" fmla="*/ 0 w 23"/>
                <a:gd name="T9" fmla="*/ 0 h 102"/>
                <a:gd name="T10" fmla="*/ 0 w 23"/>
                <a:gd name="T11" fmla="*/ 0 h 102"/>
                <a:gd name="T12" fmla="*/ 0 w 23"/>
                <a:gd name="T13" fmla="*/ 0 h 102"/>
                <a:gd name="T14" fmla="*/ 0 w 23"/>
                <a:gd name="T15" fmla="*/ 0 h 102"/>
                <a:gd name="T16" fmla="*/ 0 60000 65536"/>
                <a:gd name="T17" fmla="*/ 0 60000 65536"/>
                <a:gd name="T18" fmla="*/ 0 60000 65536"/>
                <a:gd name="T19" fmla="*/ 0 60000 65536"/>
                <a:gd name="T20" fmla="*/ 0 60000 65536"/>
                <a:gd name="T21" fmla="*/ 0 60000 65536"/>
                <a:gd name="T22" fmla="*/ 0 60000 65536"/>
                <a:gd name="T23" fmla="*/ 0 60000 65536"/>
                <a:gd name="T24" fmla="*/ 0 w 23"/>
                <a:gd name="T25" fmla="*/ 0 h 102"/>
                <a:gd name="T26" fmla="*/ 23 w 23"/>
                <a:gd name="T27" fmla="*/ 102 h 10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 h="102">
                  <a:moveTo>
                    <a:pt x="2" y="0"/>
                  </a:moveTo>
                  <a:lnTo>
                    <a:pt x="23" y="0"/>
                  </a:lnTo>
                  <a:lnTo>
                    <a:pt x="23" y="102"/>
                  </a:lnTo>
                  <a:lnTo>
                    <a:pt x="5" y="102"/>
                  </a:lnTo>
                  <a:lnTo>
                    <a:pt x="3" y="81"/>
                  </a:lnTo>
                  <a:lnTo>
                    <a:pt x="2" y="52"/>
                  </a:lnTo>
                  <a:lnTo>
                    <a:pt x="0" y="24"/>
                  </a:lnTo>
                  <a:lnTo>
                    <a:pt x="2" y="0"/>
                  </a:lnTo>
                  <a:close/>
                </a:path>
              </a:pathLst>
            </a:custGeom>
            <a:solidFill>
              <a:srgbClr val="E293A5"/>
            </a:solidFill>
            <a:ln w="9525">
              <a:noFill/>
              <a:round/>
              <a:headEnd/>
              <a:tailEnd/>
            </a:ln>
          </p:spPr>
          <p:txBody>
            <a:bodyPr/>
            <a:lstStyle/>
            <a:p>
              <a:endParaRPr lang="en-GB"/>
            </a:p>
          </p:txBody>
        </p:sp>
        <p:sp>
          <p:nvSpPr>
            <p:cNvPr id="5941" name="Freeform 376"/>
            <p:cNvSpPr>
              <a:spLocks/>
            </p:cNvSpPr>
            <p:nvPr/>
          </p:nvSpPr>
          <p:spPr bwMode="auto">
            <a:xfrm flipH="1">
              <a:off x="1377" y="3398"/>
              <a:ext cx="11" cy="40"/>
            </a:xfrm>
            <a:custGeom>
              <a:avLst/>
              <a:gdLst>
                <a:gd name="T0" fmla="*/ 0 w 27"/>
                <a:gd name="T1" fmla="*/ 0 h 102"/>
                <a:gd name="T2" fmla="*/ 0 w 27"/>
                <a:gd name="T3" fmla="*/ 0 h 102"/>
                <a:gd name="T4" fmla="*/ 0 w 27"/>
                <a:gd name="T5" fmla="*/ 0 h 102"/>
                <a:gd name="T6" fmla="*/ 0 w 27"/>
                <a:gd name="T7" fmla="*/ 0 h 102"/>
                <a:gd name="T8" fmla="*/ 0 w 27"/>
                <a:gd name="T9" fmla="*/ 0 h 102"/>
                <a:gd name="T10" fmla="*/ 0 w 27"/>
                <a:gd name="T11" fmla="*/ 0 h 102"/>
                <a:gd name="T12" fmla="*/ 0 w 27"/>
                <a:gd name="T13" fmla="*/ 0 h 102"/>
                <a:gd name="T14" fmla="*/ 0 w 27"/>
                <a:gd name="T15" fmla="*/ 0 h 102"/>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102"/>
                <a:gd name="T26" fmla="*/ 27 w 27"/>
                <a:gd name="T27" fmla="*/ 102 h 10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102">
                  <a:moveTo>
                    <a:pt x="27" y="102"/>
                  </a:moveTo>
                  <a:lnTo>
                    <a:pt x="0" y="102"/>
                  </a:lnTo>
                  <a:lnTo>
                    <a:pt x="0" y="0"/>
                  </a:lnTo>
                  <a:lnTo>
                    <a:pt x="21" y="0"/>
                  </a:lnTo>
                  <a:lnTo>
                    <a:pt x="23" y="27"/>
                  </a:lnTo>
                  <a:lnTo>
                    <a:pt x="24" y="58"/>
                  </a:lnTo>
                  <a:lnTo>
                    <a:pt x="26" y="87"/>
                  </a:lnTo>
                  <a:lnTo>
                    <a:pt x="27" y="102"/>
                  </a:lnTo>
                  <a:close/>
                </a:path>
              </a:pathLst>
            </a:custGeom>
            <a:solidFill>
              <a:srgbClr val="E293A5"/>
            </a:solidFill>
            <a:ln w="9525">
              <a:noFill/>
              <a:round/>
              <a:headEnd/>
              <a:tailEnd/>
            </a:ln>
          </p:spPr>
          <p:txBody>
            <a:bodyPr/>
            <a:lstStyle/>
            <a:p>
              <a:endParaRPr lang="en-GB"/>
            </a:p>
          </p:txBody>
        </p:sp>
        <p:sp>
          <p:nvSpPr>
            <p:cNvPr id="5942" name="Freeform 377"/>
            <p:cNvSpPr>
              <a:spLocks/>
            </p:cNvSpPr>
            <p:nvPr/>
          </p:nvSpPr>
          <p:spPr bwMode="auto">
            <a:xfrm flipH="1">
              <a:off x="1246" y="3442"/>
              <a:ext cx="10" cy="25"/>
            </a:xfrm>
            <a:custGeom>
              <a:avLst/>
              <a:gdLst>
                <a:gd name="T0" fmla="*/ 0 w 27"/>
                <a:gd name="T1" fmla="*/ 0 h 62"/>
                <a:gd name="T2" fmla="*/ 0 w 27"/>
                <a:gd name="T3" fmla="*/ 0 h 62"/>
                <a:gd name="T4" fmla="*/ 0 w 27"/>
                <a:gd name="T5" fmla="*/ 0 h 62"/>
                <a:gd name="T6" fmla="*/ 0 w 27"/>
                <a:gd name="T7" fmla="*/ 0 h 62"/>
                <a:gd name="T8" fmla="*/ 0 w 27"/>
                <a:gd name="T9" fmla="*/ 0 h 62"/>
                <a:gd name="T10" fmla="*/ 0 w 27"/>
                <a:gd name="T11" fmla="*/ 0 h 62"/>
                <a:gd name="T12" fmla="*/ 0 w 27"/>
                <a:gd name="T13" fmla="*/ 0 h 62"/>
                <a:gd name="T14" fmla="*/ 0 w 27"/>
                <a:gd name="T15" fmla="*/ 0 h 62"/>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62"/>
                <a:gd name="T26" fmla="*/ 27 w 27"/>
                <a:gd name="T27" fmla="*/ 62 h 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62">
                  <a:moveTo>
                    <a:pt x="8" y="62"/>
                  </a:moveTo>
                  <a:lnTo>
                    <a:pt x="27" y="62"/>
                  </a:lnTo>
                  <a:lnTo>
                    <a:pt x="27" y="0"/>
                  </a:lnTo>
                  <a:lnTo>
                    <a:pt x="0" y="0"/>
                  </a:lnTo>
                  <a:lnTo>
                    <a:pt x="2" y="14"/>
                  </a:lnTo>
                  <a:lnTo>
                    <a:pt x="5" y="32"/>
                  </a:lnTo>
                  <a:lnTo>
                    <a:pt x="8" y="48"/>
                  </a:lnTo>
                  <a:lnTo>
                    <a:pt x="8" y="62"/>
                  </a:lnTo>
                  <a:close/>
                </a:path>
              </a:pathLst>
            </a:custGeom>
            <a:solidFill>
              <a:srgbClr val="E293A5"/>
            </a:solidFill>
            <a:ln w="9525">
              <a:noFill/>
              <a:round/>
              <a:headEnd/>
              <a:tailEnd/>
            </a:ln>
          </p:spPr>
          <p:txBody>
            <a:bodyPr/>
            <a:lstStyle/>
            <a:p>
              <a:endParaRPr lang="en-GB"/>
            </a:p>
          </p:txBody>
        </p:sp>
        <p:sp>
          <p:nvSpPr>
            <p:cNvPr id="5943" name="Freeform 378"/>
            <p:cNvSpPr>
              <a:spLocks/>
            </p:cNvSpPr>
            <p:nvPr/>
          </p:nvSpPr>
          <p:spPr bwMode="auto">
            <a:xfrm flipH="1">
              <a:off x="1280" y="3443"/>
              <a:ext cx="8" cy="24"/>
            </a:xfrm>
            <a:custGeom>
              <a:avLst/>
              <a:gdLst>
                <a:gd name="T0" fmla="*/ 0 w 23"/>
                <a:gd name="T1" fmla="*/ 0 h 61"/>
                <a:gd name="T2" fmla="*/ 0 w 23"/>
                <a:gd name="T3" fmla="*/ 0 h 61"/>
                <a:gd name="T4" fmla="*/ 0 w 23"/>
                <a:gd name="T5" fmla="*/ 0 h 61"/>
                <a:gd name="T6" fmla="*/ 0 w 23"/>
                <a:gd name="T7" fmla="*/ 0 h 61"/>
                <a:gd name="T8" fmla="*/ 0 w 23"/>
                <a:gd name="T9" fmla="*/ 0 h 61"/>
                <a:gd name="T10" fmla="*/ 0 w 23"/>
                <a:gd name="T11" fmla="*/ 0 h 61"/>
                <a:gd name="T12" fmla="*/ 0 w 23"/>
                <a:gd name="T13" fmla="*/ 0 h 61"/>
                <a:gd name="T14" fmla="*/ 0 w 23"/>
                <a:gd name="T15" fmla="*/ 0 h 61"/>
                <a:gd name="T16" fmla="*/ 0 60000 65536"/>
                <a:gd name="T17" fmla="*/ 0 60000 65536"/>
                <a:gd name="T18" fmla="*/ 0 60000 65536"/>
                <a:gd name="T19" fmla="*/ 0 60000 65536"/>
                <a:gd name="T20" fmla="*/ 0 60000 65536"/>
                <a:gd name="T21" fmla="*/ 0 60000 65536"/>
                <a:gd name="T22" fmla="*/ 0 60000 65536"/>
                <a:gd name="T23" fmla="*/ 0 60000 65536"/>
                <a:gd name="T24" fmla="*/ 0 w 23"/>
                <a:gd name="T25" fmla="*/ 0 h 61"/>
                <a:gd name="T26" fmla="*/ 23 w 23"/>
                <a:gd name="T27" fmla="*/ 61 h 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 h="61">
                  <a:moveTo>
                    <a:pt x="23" y="61"/>
                  </a:moveTo>
                  <a:lnTo>
                    <a:pt x="0" y="61"/>
                  </a:lnTo>
                  <a:lnTo>
                    <a:pt x="0" y="0"/>
                  </a:lnTo>
                  <a:lnTo>
                    <a:pt x="20" y="0"/>
                  </a:lnTo>
                  <a:lnTo>
                    <a:pt x="21" y="16"/>
                  </a:lnTo>
                  <a:lnTo>
                    <a:pt x="23" y="37"/>
                  </a:lnTo>
                  <a:lnTo>
                    <a:pt x="23" y="54"/>
                  </a:lnTo>
                  <a:lnTo>
                    <a:pt x="23" y="61"/>
                  </a:lnTo>
                  <a:close/>
                </a:path>
              </a:pathLst>
            </a:custGeom>
            <a:solidFill>
              <a:srgbClr val="E293A5"/>
            </a:solidFill>
            <a:ln w="9525">
              <a:noFill/>
              <a:round/>
              <a:headEnd/>
              <a:tailEnd/>
            </a:ln>
          </p:spPr>
          <p:txBody>
            <a:bodyPr/>
            <a:lstStyle/>
            <a:p>
              <a:endParaRPr lang="en-GB"/>
            </a:p>
          </p:txBody>
        </p:sp>
        <p:sp>
          <p:nvSpPr>
            <p:cNvPr id="5944" name="Freeform 379"/>
            <p:cNvSpPr>
              <a:spLocks/>
            </p:cNvSpPr>
            <p:nvPr/>
          </p:nvSpPr>
          <p:spPr bwMode="auto">
            <a:xfrm flipH="1">
              <a:off x="1247" y="3397"/>
              <a:ext cx="10" cy="41"/>
            </a:xfrm>
            <a:custGeom>
              <a:avLst/>
              <a:gdLst>
                <a:gd name="T0" fmla="*/ 0 w 25"/>
                <a:gd name="T1" fmla="*/ 0 h 104"/>
                <a:gd name="T2" fmla="*/ 0 w 25"/>
                <a:gd name="T3" fmla="*/ 0 h 104"/>
                <a:gd name="T4" fmla="*/ 0 w 25"/>
                <a:gd name="T5" fmla="*/ 0 h 104"/>
                <a:gd name="T6" fmla="*/ 0 w 25"/>
                <a:gd name="T7" fmla="*/ 0 h 104"/>
                <a:gd name="T8" fmla="*/ 0 w 25"/>
                <a:gd name="T9" fmla="*/ 0 h 104"/>
                <a:gd name="T10" fmla="*/ 0 w 25"/>
                <a:gd name="T11" fmla="*/ 0 h 104"/>
                <a:gd name="T12" fmla="*/ 0 w 25"/>
                <a:gd name="T13" fmla="*/ 0 h 104"/>
                <a:gd name="T14" fmla="*/ 0 w 25"/>
                <a:gd name="T15" fmla="*/ 0 h 104"/>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104"/>
                <a:gd name="T26" fmla="*/ 25 w 25"/>
                <a:gd name="T27" fmla="*/ 104 h 1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104">
                  <a:moveTo>
                    <a:pt x="0" y="104"/>
                  </a:moveTo>
                  <a:lnTo>
                    <a:pt x="25" y="103"/>
                  </a:lnTo>
                  <a:lnTo>
                    <a:pt x="25" y="0"/>
                  </a:lnTo>
                  <a:lnTo>
                    <a:pt x="4" y="0"/>
                  </a:lnTo>
                  <a:lnTo>
                    <a:pt x="4" y="26"/>
                  </a:lnTo>
                  <a:lnTo>
                    <a:pt x="3" y="56"/>
                  </a:lnTo>
                  <a:lnTo>
                    <a:pt x="0" y="84"/>
                  </a:lnTo>
                  <a:lnTo>
                    <a:pt x="0" y="104"/>
                  </a:lnTo>
                  <a:close/>
                </a:path>
              </a:pathLst>
            </a:custGeom>
            <a:solidFill>
              <a:srgbClr val="E293A5"/>
            </a:solidFill>
            <a:ln w="9525">
              <a:noFill/>
              <a:round/>
              <a:headEnd/>
              <a:tailEnd/>
            </a:ln>
          </p:spPr>
          <p:txBody>
            <a:bodyPr/>
            <a:lstStyle/>
            <a:p>
              <a:endParaRPr lang="en-GB"/>
            </a:p>
          </p:txBody>
        </p:sp>
        <p:sp>
          <p:nvSpPr>
            <p:cNvPr id="5945" name="Freeform 380"/>
            <p:cNvSpPr>
              <a:spLocks/>
            </p:cNvSpPr>
            <p:nvPr/>
          </p:nvSpPr>
          <p:spPr bwMode="auto">
            <a:xfrm flipH="1">
              <a:off x="1278" y="3397"/>
              <a:ext cx="9" cy="41"/>
            </a:xfrm>
            <a:custGeom>
              <a:avLst/>
              <a:gdLst>
                <a:gd name="T0" fmla="*/ 0 w 24"/>
                <a:gd name="T1" fmla="*/ 0 h 104"/>
                <a:gd name="T2" fmla="*/ 0 w 24"/>
                <a:gd name="T3" fmla="*/ 0 h 104"/>
                <a:gd name="T4" fmla="*/ 0 w 24"/>
                <a:gd name="T5" fmla="*/ 0 h 104"/>
                <a:gd name="T6" fmla="*/ 0 w 24"/>
                <a:gd name="T7" fmla="*/ 0 h 104"/>
                <a:gd name="T8" fmla="*/ 0 w 24"/>
                <a:gd name="T9" fmla="*/ 0 h 104"/>
                <a:gd name="T10" fmla="*/ 0 w 24"/>
                <a:gd name="T11" fmla="*/ 0 h 104"/>
                <a:gd name="T12" fmla="*/ 0 w 24"/>
                <a:gd name="T13" fmla="*/ 0 h 104"/>
                <a:gd name="T14" fmla="*/ 0 w 24"/>
                <a:gd name="T15" fmla="*/ 0 h 104"/>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104"/>
                <a:gd name="T26" fmla="*/ 24 w 24"/>
                <a:gd name="T27" fmla="*/ 104 h 1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104">
                  <a:moveTo>
                    <a:pt x="21" y="104"/>
                  </a:moveTo>
                  <a:lnTo>
                    <a:pt x="0" y="104"/>
                  </a:lnTo>
                  <a:lnTo>
                    <a:pt x="0" y="0"/>
                  </a:lnTo>
                  <a:lnTo>
                    <a:pt x="24" y="0"/>
                  </a:lnTo>
                  <a:lnTo>
                    <a:pt x="24" y="26"/>
                  </a:lnTo>
                  <a:lnTo>
                    <a:pt x="24" y="57"/>
                  </a:lnTo>
                  <a:lnTo>
                    <a:pt x="24" y="87"/>
                  </a:lnTo>
                  <a:lnTo>
                    <a:pt x="21" y="104"/>
                  </a:lnTo>
                  <a:close/>
                </a:path>
              </a:pathLst>
            </a:custGeom>
            <a:solidFill>
              <a:srgbClr val="E293A5"/>
            </a:solidFill>
            <a:ln w="9525">
              <a:noFill/>
              <a:round/>
              <a:headEnd/>
              <a:tailEnd/>
            </a:ln>
          </p:spPr>
          <p:txBody>
            <a:bodyPr/>
            <a:lstStyle/>
            <a:p>
              <a:endParaRPr lang="en-GB"/>
            </a:p>
          </p:txBody>
        </p:sp>
        <p:sp>
          <p:nvSpPr>
            <p:cNvPr id="5946" name="Freeform 381"/>
            <p:cNvSpPr>
              <a:spLocks/>
            </p:cNvSpPr>
            <p:nvPr/>
          </p:nvSpPr>
          <p:spPr bwMode="auto">
            <a:xfrm flipH="1">
              <a:off x="1239" y="3507"/>
              <a:ext cx="67" cy="83"/>
            </a:xfrm>
            <a:custGeom>
              <a:avLst/>
              <a:gdLst>
                <a:gd name="T0" fmla="*/ 0 w 173"/>
                <a:gd name="T1" fmla="*/ 0 h 214"/>
                <a:gd name="T2" fmla="*/ 0 w 173"/>
                <a:gd name="T3" fmla="*/ 0 h 214"/>
                <a:gd name="T4" fmla="*/ 0 w 173"/>
                <a:gd name="T5" fmla="*/ 0 h 214"/>
                <a:gd name="T6" fmla="*/ 0 w 173"/>
                <a:gd name="T7" fmla="*/ 0 h 214"/>
                <a:gd name="T8" fmla="*/ 0 w 173"/>
                <a:gd name="T9" fmla="*/ 0 h 214"/>
                <a:gd name="T10" fmla="*/ 0 w 173"/>
                <a:gd name="T11" fmla="*/ 0 h 214"/>
                <a:gd name="T12" fmla="*/ 0 w 173"/>
                <a:gd name="T13" fmla="*/ 0 h 214"/>
                <a:gd name="T14" fmla="*/ 0 w 173"/>
                <a:gd name="T15" fmla="*/ 0 h 214"/>
                <a:gd name="T16" fmla="*/ 0 w 173"/>
                <a:gd name="T17" fmla="*/ 0 h 214"/>
                <a:gd name="T18" fmla="*/ 0 w 173"/>
                <a:gd name="T19" fmla="*/ 0 h 214"/>
                <a:gd name="T20" fmla="*/ 0 w 173"/>
                <a:gd name="T21" fmla="*/ 0 h 214"/>
                <a:gd name="T22" fmla="*/ 0 w 173"/>
                <a:gd name="T23" fmla="*/ 0 h 214"/>
                <a:gd name="T24" fmla="*/ 0 w 173"/>
                <a:gd name="T25" fmla="*/ 0 h 214"/>
                <a:gd name="T26" fmla="*/ 0 w 173"/>
                <a:gd name="T27" fmla="*/ 0 h 214"/>
                <a:gd name="T28" fmla="*/ 0 w 173"/>
                <a:gd name="T29" fmla="*/ 0 h 214"/>
                <a:gd name="T30" fmla="*/ 0 w 173"/>
                <a:gd name="T31" fmla="*/ 0 h 214"/>
                <a:gd name="T32" fmla="*/ 0 w 173"/>
                <a:gd name="T33" fmla="*/ 0 h 214"/>
                <a:gd name="T34" fmla="*/ 0 w 173"/>
                <a:gd name="T35" fmla="*/ 0 h 214"/>
                <a:gd name="T36" fmla="*/ 0 w 173"/>
                <a:gd name="T37" fmla="*/ 0 h 214"/>
                <a:gd name="T38" fmla="*/ 0 w 173"/>
                <a:gd name="T39" fmla="*/ 0 h 214"/>
                <a:gd name="T40" fmla="*/ 0 w 173"/>
                <a:gd name="T41" fmla="*/ 0 h 2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3"/>
                <a:gd name="T64" fmla="*/ 0 h 214"/>
                <a:gd name="T65" fmla="*/ 173 w 173"/>
                <a:gd name="T66" fmla="*/ 214 h 2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3" h="214">
                  <a:moveTo>
                    <a:pt x="81" y="214"/>
                  </a:moveTo>
                  <a:lnTo>
                    <a:pt x="173" y="214"/>
                  </a:lnTo>
                  <a:lnTo>
                    <a:pt x="173" y="138"/>
                  </a:lnTo>
                  <a:lnTo>
                    <a:pt x="173" y="0"/>
                  </a:lnTo>
                  <a:lnTo>
                    <a:pt x="0" y="0"/>
                  </a:lnTo>
                  <a:lnTo>
                    <a:pt x="3" y="22"/>
                  </a:lnTo>
                  <a:lnTo>
                    <a:pt x="9" y="43"/>
                  </a:lnTo>
                  <a:lnTo>
                    <a:pt x="18" y="64"/>
                  </a:lnTo>
                  <a:lnTo>
                    <a:pt x="30" y="83"/>
                  </a:lnTo>
                  <a:lnTo>
                    <a:pt x="45" y="98"/>
                  </a:lnTo>
                  <a:lnTo>
                    <a:pt x="62" y="111"/>
                  </a:lnTo>
                  <a:lnTo>
                    <a:pt x="81" y="122"/>
                  </a:lnTo>
                  <a:lnTo>
                    <a:pt x="102" y="129"/>
                  </a:lnTo>
                  <a:lnTo>
                    <a:pt x="101" y="137"/>
                  </a:lnTo>
                  <a:lnTo>
                    <a:pt x="101" y="146"/>
                  </a:lnTo>
                  <a:lnTo>
                    <a:pt x="104" y="153"/>
                  </a:lnTo>
                  <a:lnTo>
                    <a:pt x="107" y="158"/>
                  </a:lnTo>
                  <a:lnTo>
                    <a:pt x="98" y="170"/>
                  </a:lnTo>
                  <a:lnTo>
                    <a:pt x="92" y="183"/>
                  </a:lnTo>
                  <a:lnTo>
                    <a:pt x="86" y="197"/>
                  </a:lnTo>
                  <a:lnTo>
                    <a:pt x="81" y="214"/>
                  </a:lnTo>
                  <a:close/>
                </a:path>
              </a:pathLst>
            </a:custGeom>
            <a:solidFill>
              <a:srgbClr val="E293A5"/>
            </a:solidFill>
            <a:ln w="9525">
              <a:noFill/>
              <a:round/>
              <a:headEnd/>
              <a:tailEnd/>
            </a:ln>
          </p:spPr>
          <p:txBody>
            <a:bodyPr/>
            <a:lstStyle/>
            <a:p>
              <a:endParaRPr lang="en-GB"/>
            </a:p>
          </p:txBody>
        </p:sp>
        <p:sp>
          <p:nvSpPr>
            <p:cNvPr id="5947" name="Freeform 382"/>
            <p:cNvSpPr>
              <a:spLocks/>
            </p:cNvSpPr>
            <p:nvPr/>
          </p:nvSpPr>
          <p:spPr bwMode="auto">
            <a:xfrm flipH="1">
              <a:off x="1320" y="3507"/>
              <a:ext cx="62" cy="83"/>
            </a:xfrm>
            <a:custGeom>
              <a:avLst/>
              <a:gdLst>
                <a:gd name="T0" fmla="*/ 0 w 161"/>
                <a:gd name="T1" fmla="*/ 0 h 214"/>
                <a:gd name="T2" fmla="*/ 0 w 161"/>
                <a:gd name="T3" fmla="*/ 0 h 214"/>
                <a:gd name="T4" fmla="*/ 0 w 161"/>
                <a:gd name="T5" fmla="*/ 0 h 214"/>
                <a:gd name="T6" fmla="*/ 0 w 161"/>
                <a:gd name="T7" fmla="*/ 0 h 214"/>
                <a:gd name="T8" fmla="*/ 0 w 161"/>
                <a:gd name="T9" fmla="*/ 0 h 214"/>
                <a:gd name="T10" fmla="*/ 0 w 161"/>
                <a:gd name="T11" fmla="*/ 0 h 214"/>
                <a:gd name="T12" fmla="*/ 0 w 161"/>
                <a:gd name="T13" fmla="*/ 0 h 214"/>
                <a:gd name="T14" fmla="*/ 0 w 161"/>
                <a:gd name="T15" fmla="*/ 0 h 214"/>
                <a:gd name="T16" fmla="*/ 0 w 161"/>
                <a:gd name="T17" fmla="*/ 0 h 214"/>
                <a:gd name="T18" fmla="*/ 0 w 161"/>
                <a:gd name="T19" fmla="*/ 0 h 214"/>
                <a:gd name="T20" fmla="*/ 0 w 161"/>
                <a:gd name="T21" fmla="*/ 0 h 214"/>
                <a:gd name="T22" fmla="*/ 0 w 161"/>
                <a:gd name="T23" fmla="*/ 0 h 214"/>
                <a:gd name="T24" fmla="*/ 0 w 161"/>
                <a:gd name="T25" fmla="*/ 0 h 214"/>
                <a:gd name="T26" fmla="*/ 0 w 161"/>
                <a:gd name="T27" fmla="*/ 0 h 214"/>
                <a:gd name="T28" fmla="*/ 0 w 161"/>
                <a:gd name="T29" fmla="*/ 0 h 214"/>
                <a:gd name="T30" fmla="*/ 0 w 161"/>
                <a:gd name="T31" fmla="*/ 0 h 214"/>
                <a:gd name="T32" fmla="*/ 0 w 161"/>
                <a:gd name="T33" fmla="*/ 0 h 214"/>
                <a:gd name="T34" fmla="*/ 0 w 161"/>
                <a:gd name="T35" fmla="*/ 0 h 214"/>
                <a:gd name="T36" fmla="*/ 0 w 161"/>
                <a:gd name="T37" fmla="*/ 0 h 214"/>
                <a:gd name="T38" fmla="*/ 0 w 161"/>
                <a:gd name="T39" fmla="*/ 0 h 214"/>
                <a:gd name="T40" fmla="*/ 0 w 161"/>
                <a:gd name="T41" fmla="*/ 0 h 2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1"/>
                <a:gd name="T64" fmla="*/ 0 h 214"/>
                <a:gd name="T65" fmla="*/ 161 w 161"/>
                <a:gd name="T66" fmla="*/ 214 h 2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1" h="214">
                  <a:moveTo>
                    <a:pt x="86" y="214"/>
                  </a:moveTo>
                  <a:lnTo>
                    <a:pt x="0" y="214"/>
                  </a:lnTo>
                  <a:lnTo>
                    <a:pt x="0" y="134"/>
                  </a:lnTo>
                  <a:lnTo>
                    <a:pt x="0" y="0"/>
                  </a:lnTo>
                  <a:lnTo>
                    <a:pt x="161" y="0"/>
                  </a:lnTo>
                  <a:lnTo>
                    <a:pt x="160" y="18"/>
                  </a:lnTo>
                  <a:lnTo>
                    <a:pt x="155" y="37"/>
                  </a:lnTo>
                  <a:lnTo>
                    <a:pt x="145" y="58"/>
                  </a:lnTo>
                  <a:lnTo>
                    <a:pt x="131" y="78"/>
                  </a:lnTo>
                  <a:lnTo>
                    <a:pt x="114" y="98"/>
                  </a:lnTo>
                  <a:lnTo>
                    <a:pt x="96" y="114"/>
                  </a:lnTo>
                  <a:lnTo>
                    <a:pt x="77" y="128"/>
                  </a:lnTo>
                  <a:lnTo>
                    <a:pt x="56" y="137"/>
                  </a:lnTo>
                  <a:lnTo>
                    <a:pt x="57" y="143"/>
                  </a:lnTo>
                  <a:lnTo>
                    <a:pt x="57" y="150"/>
                  </a:lnTo>
                  <a:lnTo>
                    <a:pt x="56" y="156"/>
                  </a:lnTo>
                  <a:lnTo>
                    <a:pt x="54" y="158"/>
                  </a:lnTo>
                  <a:lnTo>
                    <a:pt x="62" y="165"/>
                  </a:lnTo>
                  <a:lnTo>
                    <a:pt x="72" y="177"/>
                  </a:lnTo>
                  <a:lnTo>
                    <a:pt x="81" y="194"/>
                  </a:lnTo>
                  <a:lnTo>
                    <a:pt x="86" y="214"/>
                  </a:lnTo>
                  <a:close/>
                </a:path>
              </a:pathLst>
            </a:custGeom>
            <a:solidFill>
              <a:srgbClr val="E293A5"/>
            </a:solidFill>
            <a:ln w="9525">
              <a:noFill/>
              <a:round/>
              <a:headEnd/>
              <a:tailEnd/>
            </a:ln>
          </p:spPr>
          <p:txBody>
            <a:bodyPr/>
            <a:lstStyle/>
            <a:p>
              <a:endParaRPr lang="en-GB"/>
            </a:p>
          </p:txBody>
        </p:sp>
        <p:sp>
          <p:nvSpPr>
            <p:cNvPr id="5948" name="Freeform 383"/>
            <p:cNvSpPr>
              <a:spLocks/>
            </p:cNvSpPr>
            <p:nvPr/>
          </p:nvSpPr>
          <p:spPr bwMode="auto">
            <a:xfrm flipH="1">
              <a:off x="939" y="3399"/>
              <a:ext cx="235" cy="9"/>
            </a:xfrm>
            <a:custGeom>
              <a:avLst/>
              <a:gdLst>
                <a:gd name="T0" fmla="*/ 0 w 609"/>
                <a:gd name="T1" fmla="*/ 0 h 22"/>
                <a:gd name="T2" fmla="*/ 0 w 609"/>
                <a:gd name="T3" fmla="*/ 0 h 22"/>
                <a:gd name="T4" fmla="*/ 1 w 609"/>
                <a:gd name="T5" fmla="*/ 0 h 22"/>
                <a:gd name="T6" fmla="*/ 1 w 609"/>
                <a:gd name="T7" fmla="*/ 0 h 22"/>
                <a:gd name="T8" fmla="*/ 0 w 609"/>
                <a:gd name="T9" fmla="*/ 0 h 22"/>
                <a:gd name="T10" fmla="*/ 0 w 609"/>
                <a:gd name="T11" fmla="*/ 0 h 22"/>
                <a:gd name="T12" fmla="*/ 0 60000 65536"/>
                <a:gd name="T13" fmla="*/ 0 60000 65536"/>
                <a:gd name="T14" fmla="*/ 0 60000 65536"/>
                <a:gd name="T15" fmla="*/ 0 60000 65536"/>
                <a:gd name="T16" fmla="*/ 0 60000 65536"/>
                <a:gd name="T17" fmla="*/ 0 60000 65536"/>
                <a:gd name="T18" fmla="*/ 0 w 609"/>
                <a:gd name="T19" fmla="*/ 0 h 22"/>
                <a:gd name="T20" fmla="*/ 609 w 609"/>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609" h="22">
                  <a:moveTo>
                    <a:pt x="0" y="0"/>
                  </a:moveTo>
                  <a:lnTo>
                    <a:pt x="291" y="0"/>
                  </a:lnTo>
                  <a:lnTo>
                    <a:pt x="609" y="0"/>
                  </a:lnTo>
                  <a:lnTo>
                    <a:pt x="609" y="22"/>
                  </a:lnTo>
                  <a:lnTo>
                    <a:pt x="24" y="22"/>
                  </a:lnTo>
                  <a:lnTo>
                    <a:pt x="0" y="0"/>
                  </a:lnTo>
                  <a:close/>
                </a:path>
              </a:pathLst>
            </a:custGeom>
            <a:solidFill>
              <a:srgbClr val="000000"/>
            </a:solidFill>
            <a:ln w="9525">
              <a:noFill/>
              <a:round/>
              <a:headEnd/>
              <a:tailEnd/>
            </a:ln>
          </p:spPr>
          <p:txBody>
            <a:bodyPr/>
            <a:lstStyle/>
            <a:p>
              <a:endParaRPr lang="en-GB"/>
            </a:p>
          </p:txBody>
        </p:sp>
        <p:sp>
          <p:nvSpPr>
            <p:cNvPr id="5949" name="Freeform 384"/>
            <p:cNvSpPr>
              <a:spLocks/>
            </p:cNvSpPr>
            <p:nvPr/>
          </p:nvSpPr>
          <p:spPr bwMode="auto">
            <a:xfrm flipH="1">
              <a:off x="1184" y="3400"/>
              <a:ext cx="9" cy="9"/>
            </a:xfrm>
            <a:custGeom>
              <a:avLst/>
              <a:gdLst>
                <a:gd name="T0" fmla="*/ 0 w 23"/>
                <a:gd name="T1" fmla="*/ 0 h 22"/>
                <a:gd name="T2" fmla="*/ 0 w 23"/>
                <a:gd name="T3" fmla="*/ 0 h 22"/>
                <a:gd name="T4" fmla="*/ 0 w 23"/>
                <a:gd name="T5" fmla="*/ 0 h 22"/>
                <a:gd name="T6" fmla="*/ 0 w 23"/>
                <a:gd name="T7" fmla="*/ 0 h 22"/>
                <a:gd name="T8" fmla="*/ 0 60000 65536"/>
                <a:gd name="T9" fmla="*/ 0 60000 65536"/>
                <a:gd name="T10" fmla="*/ 0 60000 65536"/>
                <a:gd name="T11" fmla="*/ 0 60000 65536"/>
                <a:gd name="T12" fmla="*/ 0 w 23"/>
                <a:gd name="T13" fmla="*/ 0 h 22"/>
                <a:gd name="T14" fmla="*/ 23 w 23"/>
                <a:gd name="T15" fmla="*/ 22 h 22"/>
              </a:gdLst>
              <a:ahLst/>
              <a:cxnLst>
                <a:cxn ang="T8">
                  <a:pos x="T0" y="T1"/>
                </a:cxn>
                <a:cxn ang="T9">
                  <a:pos x="T2" y="T3"/>
                </a:cxn>
                <a:cxn ang="T10">
                  <a:pos x="T4" y="T5"/>
                </a:cxn>
                <a:cxn ang="T11">
                  <a:pos x="T6" y="T7"/>
                </a:cxn>
              </a:cxnLst>
              <a:rect l="T12" t="T13" r="T14" b="T15"/>
              <a:pathLst>
                <a:path w="23" h="22">
                  <a:moveTo>
                    <a:pt x="23" y="22"/>
                  </a:moveTo>
                  <a:lnTo>
                    <a:pt x="0" y="22"/>
                  </a:lnTo>
                  <a:lnTo>
                    <a:pt x="0" y="0"/>
                  </a:lnTo>
                  <a:lnTo>
                    <a:pt x="23" y="22"/>
                  </a:lnTo>
                  <a:close/>
                </a:path>
              </a:pathLst>
            </a:custGeom>
            <a:solidFill>
              <a:srgbClr val="000000"/>
            </a:solidFill>
            <a:ln w="9525">
              <a:noFill/>
              <a:round/>
              <a:headEnd/>
              <a:tailEnd/>
            </a:ln>
          </p:spPr>
          <p:txBody>
            <a:bodyPr/>
            <a:lstStyle/>
            <a:p>
              <a:endParaRPr lang="en-GB"/>
            </a:p>
          </p:txBody>
        </p:sp>
        <p:sp>
          <p:nvSpPr>
            <p:cNvPr id="5950" name="Freeform 385"/>
            <p:cNvSpPr>
              <a:spLocks/>
            </p:cNvSpPr>
            <p:nvPr/>
          </p:nvSpPr>
          <p:spPr bwMode="auto">
            <a:xfrm flipH="1">
              <a:off x="1429" y="3402"/>
              <a:ext cx="11" cy="9"/>
            </a:xfrm>
            <a:custGeom>
              <a:avLst/>
              <a:gdLst>
                <a:gd name="T0" fmla="*/ 0 w 27"/>
                <a:gd name="T1" fmla="*/ 0 h 25"/>
                <a:gd name="T2" fmla="*/ 0 w 27"/>
                <a:gd name="T3" fmla="*/ 0 h 25"/>
                <a:gd name="T4" fmla="*/ 0 w 27"/>
                <a:gd name="T5" fmla="*/ 0 h 25"/>
                <a:gd name="T6" fmla="*/ 0 w 27"/>
                <a:gd name="T7" fmla="*/ 0 h 25"/>
                <a:gd name="T8" fmla="*/ 0 60000 65536"/>
                <a:gd name="T9" fmla="*/ 0 60000 65536"/>
                <a:gd name="T10" fmla="*/ 0 60000 65536"/>
                <a:gd name="T11" fmla="*/ 0 60000 65536"/>
                <a:gd name="T12" fmla="*/ 0 w 27"/>
                <a:gd name="T13" fmla="*/ 0 h 25"/>
                <a:gd name="T14" fmla="*/ 27 w 27"/>
                <a:gd name="T15" fmla="*/ 25 h 25"/>
              </a:gdLst>
              <a:ahLst/>
              <a:cxnLst>
                <a:cxn ang="T8">
                  <a:pos x="T0" y="T1"/>
                </a:cxn>
                <a:cxn ang="T9">
                  <a:pos x="T2" y="T3"/>
                </a:cxn>
                <a:cxn ang="T10">
                  <a:pos x="T4" y="T5"/>
                </a:cxn>
                <a:cxn ang="T11">
                  <a:pos x="T6" y="T7"/>
                </a:cxn>
              </a:cxnLst>
              <a:rect l="T12" t="T13" r="T14" b="T15"/>
              <a:pathLst>
                <a:path w="27" h="25">
                  <a:moveTo>
                    <a:pt x="24" y="0"/>
                  </a:moveTo>
                  <a:lnTo>
                    <a:pt x="0" y="25"/>
                  </a:lnTo>
                  <a:lnTo>
                    <a:pt x="27" y="25"/>
                  </a:lnTo>
                  <a:lnTo>
                    <a:pt x="24" y="0"/>
                  </a:lnTo>
                  <a:close/>
                </a:path>
              </a:pathLst>
            </a:custGeom>
            <a:solidFill>
              <a:srgbClr val="000000"/>
            </a:solidFill>
            <a:ln w="9525">
              <a:noFill/>
              <a:round/>
              <a:headEnd/>
              <a:tailEnd/>
            </a:ln>
          </p:spPr>
          <p:txBody>
            <a:bodyPr/>
            <a:lstStyle/>
            <a:p>
              <a:endParaRPr lang="en-GB"/>
            </a:p>
          </p:txBody>
        </p:sp>
        <p:sp>
          <p:nvSpPr>
            <p:cNvPr id="5951" name="Freeform 386"/>
            <p:cNvSpPr>
              <a:spLocks/>
            </p:cNvSpPr>
            <p:nvPr/>
          </p:nvSpPr>
          <p:spPr bwMode="auto">
            <a:xfrm flipH="1">
              <a:off x="1305" y="3272"/>
              <a:ext cx="138" cy="146"/>
            </a:xfrm>
            <a:custGeom>
              <a:avLst/>
              <a:gdLst>
                <a:gd name="T0" fmla="*/ 0 w 358"/>
                <a:gd name="T1" fmla="*/ 0 h 375"/>
                <a:gd name="T2" fmla="*/ 0 w 358"/>
                <a:gd name="T3" fmla="*/ 1 h 375"/>
                <a:gd name="T4" fmla="*/ 0 w 358"/>
                <a:gd name="T5" fmla="*/ 0 h 375"/>
                <a:gd name="T6" fmla="*/ 0 w 358"/>
                <a:gd name="T7" fmla="*/ 0 h 375"/>
                <a:gd name="T8" fmla="*/ 0 w 358"/>
                <a:gd name="T9" fmla="*/ 0 h 375"/>
                <a:gd name="T10" fmla="*/ 0 w 358"/>
                <a:gd name="T11" fmla="*/ 0 h 375"/>
                <a:gd name="T12" fmla="*/ 0 60000 65536"/>
                <a:gd name="T13" fmla="*/ 0 60000 65536"/>
                <a:gd name="T14" fmla="*/ 0 60000 65536"/>
                <a:gd name="T15" fmla="*/ 0 60000 65536"/>
                <a:gd name="T16" fmla="*/ 0 60000 65536"/>
                <a:gd name="T17" fmla="*/ 0 60000 65536"/>
                <a:gd name="T18" fmla="*/ 0 w 358"/>
                <a:gd name="T19" fmla="*/ 0 h 375"/>
                <a:gd name="T20" fmla="*/ 358 w 358"/>
                <a:gd name="T21" fmla="*/ 375 h 375"/>
              </a:gdLst>
              <a:ahLst/>
              <a:cxnLst>
                <a:cxn ang="T12">
                  <a:pos x="T0" y="T1"/>
                </a:cxn>
                <a:cxn ang="T13">
                  <a:pos x="T2" y="T3"/>
                </a:cxn>
                <a:cxn ang="T14">
                  <a:pos x="T4" y="T5"/>
                </a:cxn>
                <a:cxn ang="T15">
                  <a:pos x="T6" y="T7"/>
                </a:cxn>
                <a:cxn ang="T16">
                  <a:pos x="T8" y="T9"/>
                </a:cxn>
                <a:cxn ang="T17">
                  <a:pos x="T10" y="T11"/>
                </a:cxn>
              </a:cxnLst>
              <a:rect l="T18" t="T19" r="T20" b="T21"/>
              <a:pathLst>
                <a:path w="358" h="375">
                  <a:moveTo>
                    <a:pt x="27" y="349"/>
                  </a:moveTo>
                  <a:lnTo>
                    <a:pt x="54" y="375"/>
                  </a:lnTo>
                  <a:lnTo>
                    <a:pt x="358" y="51"/>
                  </a:lnTo>
                  <a:lnTo>
                    <a:pt x="304" y="0"/>
                  </a:lnTo>
                  <a:lnTo>
                    <a:pt x="0" y="324"/>
                  </a:lnTo>
                  <a:lnTo>
                    <a:pt x="27" y="349"/>
                  </a:lnTo>
                  <a:close/>
                </a:path>
              </a:pathLst>
            </a:custGeom>
            <a:solidFill>
              <a:srgbClr val="000000"/>
            </a:solidFill>
            <a:ln w="9525">
              <a:noFill/>
              <a:round/>
              <a:headEnd/>
              <a:tailEnd/>
            </a:ln>
          </p:spPr>
          <p:txBody>
            <a:bodyPr/>
            <a:lstStyle/>
            <a:p>
              <a:endParaRPr lang="en-GB"/>
            </a:p>
          </p:txBody>
        </p:sp>
        <p:sp>
          <p:nvSpPr>
            <p:cNvPr id="5952" name="Freeform 387"/>
            <p:cNvSpPr>
              <a:spLocks/>
            </p:cNvSpPr>
            <p:nvPr/>
          </p:nvSpPr>
          <p:spPr bwMode="auto">
            <a:xfrm flipH="1">
              <a:off x="1030" y="3556"/>
              <a:ext cx="7" cy="15"/>
            </a:xfrm>
            <a:custGeom>
              <a:avLst/>
              <a:gdLst>
                <a:gd name="T0" fmla="*/ 0 w 20"/>
                <a:gd name="T1" fmla="*/ 0 h 39"/>
                <a:gd name="T2" fmla="*/ 0 w 20"/>
                <a:gd name="T3" fmla="*/ 0 h 39"/>
                <a:gd name="T4" fmla="*/ 0 w 20"/>
                <a:gd name="T5" fmla="*/ 0 h 39"/>
                <a:gd name="T6" fmla="*/ 0 w 20"/>
                <a:gd name="T7" fmla="*/ 0 h 39"/>
                <a:gd name="T8" fmla="*/ 0 w 20"/>
                <a:gd name="T9" fmla="*/ 0 h 39"/>
                <a:gd name="T10" fmla="*/ 0 w 20"/>
                <a:gd name="T11" fmla="*/ 0 h 39"/>
                <a:gd name="T12" fmla="*/ 0 w 20"/>
                <a:gd name="T13" fmla="*/ 0 h 39"/>
                <a:gd name="T14" fmla="*/ 0 w 20"/>
                <a:gd name="T15" fmla="*/ 0 h 39"/>
                <a:gd name="T16" fmla="*/ 0 w 20"/>
                <a:gd name="T17" fmla="*/ 0 h 39"/>
                <a:gd name="T18" fmla="*/ 0 w 20"/>
                <a:gd name="T19" fmla="*/ 0 h 39"/>
                <a:gd name="T20" fmla="*/ 0 w 20"/>
                <a:gd name="T21" fmla="*/ 0 h 39"/>
                <a:gd name="T22" fmla="*/ 0 w 20"/>
                <a:gd name="T23" fmla="*/ 0 h 39"/>
                <a:gd name="T24" fmla="*/ 0 w 20"/>
                <a:gd name="T25" fmla="*/ 0 h 39"/>
                <a:gd name="T26" fmla="*/ 0 w 20"/>
                <a:gd name="T27" fmla="*/ 0 h 39"/>
                <a:gd name="T28" fmla="*/ 0 w 20"/>
                <a:gd name="T29" fmla="*/ 0 h 39"/>
                <a:gd name="T30" fmla="*/ 0 w 20"/>
                <a:gd name="T31" fmla="*/ 0 h 39"/>
                <a:gd name="T32" fmla="*/ 0 w 20"/>
                <a:gd name="T33" fmla="*/ 0 h 39"/>
                <a:gd name="T34" fmla="*/ 0 w 20"/>
                <a:gd name="T35" fmla="*/ 0 h 39"/>
                <a:gd name="T36" fmla="*/ 0 w 20"/>
                <a:gd name="T37" fmla="*/ 0 h 39"/>
                <a:gd name="T38" fmla="*/ 0 w 20"/>
                <a:gd name="T39" fmla="*/ 0 h 39"/>
                <a:gd name="T40" fmla="*/ 0 w 20"/>
                <a:gd name="T41" fmla="*/ 0 h 39"/>
                <a:gd name="T42" fmla="*/ 0 w 20"/>
                <a:gd name="T43" fmla="*/ 0 h 39"/>
                <a:gd name="T44" fmla="*/ 0 w 20"/>
                <a:gd name="T45" fmla="*/ 0 h 39"/>
                <a:gd name="T46" fmla="*/ 0 w 20"/>
                <a:gd name="T47" fmla="*/ 0 h 39"/>
                <a:gd name="T48" fmla="*/ 0 w 20"/>
                <a:gd name="T49" fmla="*/ 0 h 3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0"/>
                <a:gd name="T76" fmla="*/ 0 h 39"/>
                <a:gd name="T77" fmla="*/ 20 w 20"/>
                <a:gd name="T78" fmla="*/ 39 h 3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0" h="39">
                  <a:moveTo>
                    <a:pt x="0" y="39"/>
                  </a:moveTo>
                  <a:lnTo>
                    <a:pt x="2" y="31"/>
                  </a:lnTo>
                  <a:lnTo>
                    <a:pt x="3" y="22"/>
                  </a:lnTo>
                  <a:lnTo>
                    <a:pt x="3" y="13"/>
                  </a:lnTo>
                  <a:lnTo>
                    <a:pt x="5" y="7"/>
                  </a:lnTo>
                  <a:lnTo>
                    <a:pt x="6" y="4"/>
                  </a:lnTo>
                  <a:lnTo>
                    <a:pt x="8" y="1"/>
                  </a:lnTo>
                  <a:lnTo>
                    <a:pt x="9" y="0"/>
                  </a:lnTo>
                  <a:lnTo>
                    <a:pt x="11" y="1"/>
                  </a:lnTo>
                  <a:lnTo>
                    <a:pt x="14" y="3"/>
                  </a:lnTo>
                  <a:lnTo>
                    <a:pt x="15" y="6"/>
                  </a:lnTo>
                  <a:lnTo>
                    <a:pt x="17" y="9"/>
                  </a:lnTo>
                  <a:lnTo>
                    <a:pt x="17" y="12"/>
                  </a:lnTo>
                  <a:lnTo>
                    <a:pt x="18" y="16"/>
                  </a:lnTo>
                  <a:lnTo>
                    <a:pt x="20" y="18"/>
                  </a:lnTo>
                  <a:lnTo>
                    <a:pt x="20" y="19"/>
                  </a:lnTo>
                  <a:lnTo>
                    <a:pt x="20" y="18"/>
                  </a:lnTo>
                  <a:lnTo>
                    <a:pt x="18" y="13"/>
                  </a:lnTo>
                  <a:lnTo>
                    <a:pt x="15" y="10"/>
                  </a:lnTo>
                  <a:lnTo>
                    <a:pt x="14" y="7"/>
                  </a:lnTo>
                  <a:lnTo>
                    <a:pt x="9" y="6"/>
                  </a:lnTo>
                  <a:lnTo>
                    <a:pt x="6" y="9"/>
                  </a:lnTo>
                  <a:lnTo>
                    <a:pt x="3" y="21"/>
                  </a:lnTo>
                  <a:lnTo>
                    <a:pt x="0" y="39"/>
                  </a:lnTo>
                  <a:close/>
                </a:path>
              </a:pathLst>
            </a:custGeom>
            <a:solidFill>
              <a:srgbClr val="000000"/>
            </a:solidFill>
            <a:ln w="9525">
              <a:noFill/>
              <a:round/>
              <a:headEnd/>
              <a:tailEnd/>
            </a:ln>
          </p:spPr>
          <p:txBody>
            <a:bodyPr/>
            <a:lstStyle/>
            <a:p>
              <a:endParaRPr lang="en-GB"/>
            </a:p>
          </p:txBody>
        </p:sp>
        <p:sp>
          <p:nvSpPr>
            <p:cNvPr id="5953" name="Freeform 388"/>
            <p:cNvSpPr>
              <a:spLocks/>
            </p:cNvSpPr>
            <p:nvPr/>
          </p:nvSpPr>
          <p:spPr bwMode="auto">
            <a:xfrm flipH="1">
              <a:off x="1017" y="3556"/>
              <a:ext cx="9" cy="15"/>
            </a:xfrm>
            <a:custGeom>
              <a:avLst/>
              <a:gdLst>
                <a:gd name="T0" fmla="*/ 0 w 23"/>
                <a:gd name="T1" fmla="*/ 0 h 39"/>
                <a:gd name="T2" fmla="*/ 0 w 23"/>
                <a:gd name="T3" fmla="*/ 0 h 39"/>
                <a:gd name="T4" fmla="*/ 0 w 23"/>
                <a:gd name="T5" fmla="*/ 0 h 39"/>
                <a:gd name="T6" fmla="*/ 0 w 23"/>
                <a:gd name="T7" fmla="*/ 0 h 39"/>
                <a:gd name="T8" fmla="*/ 0 w 23"/>
                <a:gd name="T9" fmla="*/ 0 h 39"/>
                <a:gd name="T10" fmla="*/ 0 w 23"/>
                <a:gd name="T11" fmla="*/ 0 h 39"/>
                <a:gd name="T12" fmla="*/ 0 w 23"/>
                <a:gd name="T13" fmla="*/ 0 h 39"/>
                <a:gd name="T14" fmla="*/ 0 w 23"/>
                <a:gd name="T15" fmla="*/ 0 h 39"/>
                <a:gd name="T16" fmla="*/ 0 w 23"/>
                <a:gd name="T17" fmla="*/ 0 h 39"/>
                <a:gd name="T18" fmla="*/ 0 w 23"/>
                <a:gd name="T19" fmla="*/ 0 h 39"/>
                <a:gd name="T20" fmla="*/ 0 w 23"/>
                <a:gd name="T21" fmla="*/ 0 h 39"/>
                <a:gd name="T22" fmla="*/ 0 w 23"/>
                <a:gd name="T23" fmla="*/ 0 h 39"/>
                <a:gd name="T24" fmla="*/ 0 w 23"/>
                <a:gd name="T25" fmla="*/ 0 h 39"/>
                <a:gd name="T26" fmla="*/ 0 w 23"/>
                <a:gd name="T27" fmla="*/ 0 h 39"/>
                <a:gd name="T28" fmla="*/ 0 w 23"/>
                <a:gd name="T29" fmla="*/ 0 h 39"/>
                <a:gd name="T30" fmla="*/ 0 w 23"/>
                <a:gd name="T31" fmla="*/ 0 h 39"/>
                <a:gd name="T32" fmla="*/ 0 w 23"/>
                <a:gd name="T33" fmla="*/ 0 h 39"/>
                <a:gd name="T34" fmla="*/ 0 w 23"/>
                <a:gd name="T35" fmla="*/ 0 h 39"/>
                <a:gd name="T36" fmla="*/ 0 w 23"/>
                <a:gd name="T37" fmla="*/ 0 h 39"/>
                <a:gd name="T38" fmla="*/ 0 w 23"/>
                <a:gd name="T39" fmla="*/ 0 h 39"/>
                <a:gd name="T40" fmla="*/ 0 w 23"/>
                <a:gd name="T41" fmla="*/ 0 h 39"/>
                <a:gd name="T42" fmla="*/ 0 w 23"/>
                <a:gd name="T43" fmla="*/ 0 h 39"/>
                <a:gd name="T44" fmla="*/ 0 w 23"/>
                <a:gd name="T45" fmla="*/ 0 h 39"/>
                <a:gd name="T46" fmla="*/ 0 w 23"/>
                <a:gd name="T47" fmla="*/ 0 h 39"/>
                <a:gd name="T48" fmla="*/ 0 w 23"/>
                <a:gd name="T49" fmla="*/ 0 h 39"/>
                <a:gd name="T50" fmla="*/ 0 w 23"/>
                <a:gd name="T51" fmla="*/ 0 h 39"/>
                <a:gd name="T52" fmla="*/ 0 w 23"/>
                <a:gd name="T53" fmla="*/ 0 h 39"/>
                <a:gd name="T54" fmla="*/ 0 w 23"/>
                <a:gd name="T55" fmla="*/ 0 h 39"/>
                <a:gd name="T56" fmla="*/ 0 w 23"/>
                <a:gd name="T57" fmla="*/ 0 h 39"/>
                <a:gd name="T58" fmla="*/ 0 w 23"/>
                <a:gd name="T59" fmla="*/ 0 h 39"/>
                <a:gd name="T60" fmla="*/ 0 w 23"/>
                <a:gd name="T61" fmla="*/ 0 h 39"/>
                <a:gd name="T62" fmla="*/ 0 w 23"/>
                <a:gd name="T63" fmla="*/ 0 h 39"/>
                <a:gd name="T64" fmla="*/ 0 w 23"/>
                <a:gd name="T65" fmla="*/ 0 h 39"/>
                <a:gd name="T66" fmla="*/ 0 w 23"/>
                <a:gd name="T67" fmla="*/ 0 h 39"/>
                <a:gd name="T68" fmla="*/ 0 w 23"/>
                <a:gd name="T69" fmla="*/ 0 h 39"/>
                <a:gd name="T70" fmla="*/ 0 w 23"/>
                <a:gd name="T71" fmla="*/ 0 h 39"/>
                <a:gd name="T72" fmla="*/ 0 w 23"/>
                <a:gd name="T73" fmla="*/ 0 h 3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3"/>
                <a:gd name="T112" fmla="*/ 0 h 39"/>
                <a:gd name="T113" fmla="*/ 23 w 23"/>
                <a:gd name="T114" fmla="*/ 39 h 3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3" h="39">
                  <a:moveTo>
                    <a:pt x="2" y="39"/>
                  </a:moveTo>
                  <a:lnTo>
                    <a:pt x="3" y="31"/>
                  </a:lnTo>
                  <a:lnTo>
                    <a:pt x="3" y="24"/>
                  </a:lnTo>
                  <a:lnTo>
                    <a:pt x="3" y="19"/>
                  </a:lnTo>
                  <a:lnTo>
                    <a:pt x="2" y="15"/>
                  </a:lnTo>
                  <a:lnTo>
                    <a:pt x="0" y="10"/>
                  </a:lnTo>
                  <a:lnTo>
                    <a:pt x="0" y="6"/>
                  </a:lnTo>
                  <a:lnTo>
                    <a:pt x="0" y="1"/>
                  </a:lnTo>
                  <a:lnTo>
                    <a:pt x="3" y="0"/>
                  </a:lnTo>
                  <a:lnTo>
                    <a:pt x="6" y="0"/>
                  </a:lnTo>
                  <a:lnTo>
                    <a:pt x="9" y="0"/>
                  </a:lnTo>
                  <a:lnTo>
                    <a:pt x="9" y="1"/>
                  </a:lnTo>
                  <a:lnTo>
                    <a:pt x="11" y="4"/>
                  </a:lnTo>
                  <a:lnTo>
                    <a:pt x="12" y="7"/>
                  </a:lnTo>
                  <a:lnTo>
                    <a:pt x="14" y="9"/>
                  </a:lnTo>
                  <a:lnTo>
                    <a:pt x="15" y="12"/>
                  </a:lnTo>
                  <a:lnTo>
                    <a:pt x="15" y="15"/>
                  </a:lnTo>
                  <a:lnTo>
                    <a:pt x="17" y="19"/>
                  </a:lnTo>
                  <a:lnTo>
                    <a:pt x="20" y="25"/>
                  </a:lnTo>
                  <a:lnTo>
                    <a:pt x="21" y="31"/>
                  </a:lnTo>
                  <a:lnTo>
                    <a:pt x="23" y="33"/>
                  </a:lnTo>
                  <a:lnTo>
                    <a:pt x="21" y="31"/>
                  </a:lnTo>
                  <a:lnTo>
                    <a:pt x="18" y="28"/>
                  </a:lnTo>
                  <a:lnTo>
                    <a:pt x="15" y="24"/>
                  </a:lnTo>
                  <a:lnTo>
                    <a:pt x="14" y="19"/>
                  </a:lnTo>
                  <a:lnTo>
                    <a:pt x="12" y="15"/>
                  </a:lnTo>
                  <a:lnTo>
                    <a:pt x="11" y="9"/>
                  </a:lnTo>
                  <a:lnTo>
                    <a:pt x="8" y="6"/>
                  </a:lnTo>
                  <a:lnTo>
                    <a:pt x="6" y="4"/>
                  </a:lnTo>
                  <a:lnTo>
                    <a:pt x="5" y="4"/>
                  </a:lnTo>
                  <a:lnTo>
                    <a:pt x="3" y="6"/>
                  </a:lnTo>
                  <a:lnTo>
                    <a:pt x="3" y="12"/>
                  </a:lnTo>
                  <a:lnTo>
                    <a:pt x="6" y="21"/>
                  </a:lnTo>
                  <a:lnTo>
                    <a:pt x="6" y="24"/>
                  </a:lnTo>
                  <a:lnTo>
                    <a:pt x="6" y="27"/>
                  </a:lnTo>
                  <a:lnTo>
                    <a:pt x="5" y="33"/>
                  </a:lnTo>
                  <a:lnTo>
                    <a:pt x="2" y="39"/>
                  </a:lnTo>
                  <a:close/>
                </a:path>
              </a:pathLst>
            </a:custGeom>
            <a:solidFill>
              <a:srgbClr val="000000"/>
            </a:solidFill>
            <a:ln w="9525">
              <a:noFill/>
              <a:round/>
              <a:headEnd/>
              <a:tailEnd/>
            </a:ln>
          </p:spPr>
          <p:txBody>
            <a:bodyPr/>
            <a:lstStyle/>
            <a:p>
              <a:endParaRPr lang="en-GB"/>
            </a:p>
          </p:txBody>
        </p:sp>
        <p:sp>
          <p:nvSpPr>
            <p:cNvPr id="5954" name="Freeform 389"/>
            <p:cNvSpPr>
              <a:spLocks/>
            </p:cNvSpPr>
            <p:nvPr/>
          </p:nvSpPr>
          <p:spPr bwMode="auto">
            <a:xfrm flipH="1">
              <a:off x="1003" y="3554"/>
              <a:ext cx="12" cy="17"/>
            </a:xfrm>
            <a:custGeom>
              <a:avLst/>
              <a:gdLst>
                <a:gd name="T0" fmla="*/ 0 w 31"/>
                <a:gd name="T1" fmla="*/ 0 h 44"/>
                <a:gd name="T2" fmla="*/ 0 w 31"/>
                <a:gd name="T3" fmla="*/ 0 h 44"/>
                <a:gd name="T4" fmla="*/ 0 w 31"/>
                <a:gd name="T5" fmla="*/ 0 h 44"/>
                <a:gd name="T6" fmla="*/ 0 w 31"/>
                <a:gd name="T7" fmla="*/ 0 h 44"/>
                <a:gd name="T8" fmla="*/ 0 w 31"/>
                <a:gd name="T9" fmla="*/ 0 h 44"/>
                <a:gd name="T10" fmla="*/ 0 w 31"/>
                <a:gd name="T11" fmla="*/ 0 h 44"/>
                <a:gd name="T12" fmla="*/ 0 w 31"/>
                <a:gd name="T13" fmla="*/ 0 h 44"/>
                <a:gd name="T14" fmla="*/ 0 w 31"/>
                <a:gd name="T15" fmla="*/ 0 h 44"/>
                <a:gd name="T16" fmla="*/ 0 w 31"/>
                <a:gd name="T17" fmla="*/ 0 h 44"/>
                <a:gd name="T18" fmla="*/ 0 w 31"/>
                <a:gd name="T19" fmla="*/ 0 h 44"/>
                <a:gd name="T20" fmla="*/ 0 w 31"/>
                <a:gd name="T21" fmla="*/ 0 h 44"/>
                <a:gd name="T22" fmla="*/ 0 w 31"/>
                <a:gd name="T23" fmla="*/ 0 h 44"/>
                <a:gd name="T24" fmla="*/ 0 w 31"/>
                <a:gd name="T25" fmla="*/ 0 h 44"/>
                <a:gd name="T26" fmla="*/ 0 w 31"/>
                <a:gd name="T27" fmla="*/ 0 h 44"/>
                <a:gd name="T28" fmla="*/ 0 w 31"/>
                <a:gd name="T29" fmla="*/ 0 h 44"/>
                <a:gd name="T30" fmla="*/ 0 w 31"/>
                <a:gd name="T31" fmla="*/ 0 h 44"/>
                <a:gd name="T32" fmla="*/ 0 w 31"/>
                <a:gd name="T33" fmla="*/ 0 h 44"/>
                <a:gd name="T34" fmla="*/ 0 w 31"/>
                <a:gd name="T35" fmla="*/ 0 h 44"/>
                <a:gd name="T36" fmla="*/ 0 w 31"/>
                <a:gd name="T37" fmla="*/ 0 h 44"/>
                <a:gd name="T38" fmla="*/ 0 w 31"/>
                <a:gd name="T39" fmla="*/ 0 h 44"/>
                <a:gd name="T40" fmla="*/ 0 w 31"/>
                <a:gd name="T41" fmla="*/ 0 h 44"/>
                <a:gd name="T42" fmla="*/ 0 w 31"/>
                <a:gd name="T43" fmla="*/ 0 h 44"/>
                <a:gd name="T44" fmla="*/ 0 w 31"/>
                <a:gd name="T45" fmla="*/ 0 h 44"/>
                <a:gd name="T46" fmla="*/ 0 w 31"/>
                <a:gd name="T47" fmla="*/ 0 h 44"/>
                <a:gd name="T48" fmla="*/ 0 w 31"/>
                <a:gd name="T49" fmla="*/ 0 h 44"/>
                <a:gd name="T50" fmla="*/ 0 w 31"/>
                <a:gd name="T51" fmla="*/ 0 h 44"/>
                <a:gd name="T52" fmla="*/ 0 w 31"/>
                <a:gd name="T53" fmla="*/ 0 h 44"/>
                <a:gd name="T54" fmla="*/ 0 w 31"/>
                <a:gd name="T55" fmla="*/ 0 h 44"/>
                <a:gd name="T56" fmla="*/ 0 w 31"/>
                <a:gd name="T57" fmla="*/ 0 h 44"/>
                <a:gd name="T58" fmla="*/ 0 w 31"/>
                <a:gd name="T59" fmla="*/ 0 h 44"/>
                <a:gd name="T60" fmla="*/ 0 w 31"/>
                <a:gd name="T61" fmla="*/ 0 h 44"/>
                <a:gd name="T62" fmla="*/ 0 w 31"/>
                <a:gd name="T63" fmla="*/ 0 h 44"/>
                <a:gd name="T64" fmla="*/ 0 w 31"/>
                <a:gd name="T65" fmla="*/ 0 h 44"/>
                <a:gd name="T66" fmla="*/ 0 w 31"/>
                <a:gd name="T67" fmla="*/ 0 h 44"/>
                <a:gd name="T68" fmla="*/ 0 w 31"/>
                <a:gd name="T69" fmla="*/ 0 h 44"/>
                <a:gd name="T70" fmla="*/ 0 w 31"/>
                <a:gd name="T71" fmla="*/ 0 h 44"/>
                <a:gd name="T72" fmla="*/ 0 w 31"/>
                <a:gd name="T73" fmla="*/ 0 h 44"/>
                <a:gd name="T74" fmla="*/ 0 w 31"/>
                <a:gd name="T75" fmla="*/ 0 h 44"/>
                <a:gd name="T76" fmla="*/ 0 w 31"/>
                <a:gd name="T77" fmla="*/ 0 h 44"/>
                <a:gd name="T78" fmla="*/ 0 w 31"/>
                <a:gd name="T79" fmla="*/ 0 h 44"/>
                <a:gd name="T80" fmla="*/ 0 w 31"/>
                <a:gd name="T81" fmla="*/ 0 h 44"/>
                <a:gd name="T82" fmla="*/ 0 w 31"/>
                <a:gd name="T83" fmla="*/ 0 h 44"/>
                <a:gd name="T84" fmla="*/ 0 w 31"/>
                <a:gd name="T85" fmla="*/ 0 h 44"/>
                <a:gd name="T86" fmla="*/ 0 w 31"/>
                <a:gd name="T87" fmla="*/ 0 h 44"/>
                <a:gd name="T88" fmla="*/ 0 w 31"/>
                <a:gd name="T89" fmla="*/ 0 h 44"/>
                <a:gd name="T90" fmla="*/ 0 w 31"/>
                <a:gd name="T91" fmla="*/ 0 h 44"/>
                <a:gd name="T92" fmla="*/ 0 w 31"/>
                <a:gd name="T93" fmla="*/ 0 h 44"/>
                <a:gd name="T94" fmla="*/ 0 w 31"/>
                <a:gd name="T95" fmla="*/ 0 h 44"/>
                <a:gd name="T96" fmla="*/ 0 w 31"/>
                <a:gd name="T97" fmla="*/ 0 h 44"/>
                <a:gd name="T98" fmla="*/ 0 w 31"/>
                <a:gd name="T99" fmla="*/ 0 h 44"/>
                <a:gd name="T100" fmla="*/ 0 w 31"/>
                <a:gd name="T101" fmla="*/ 0 h 44"/>
                <a:gd name="T102" fmla="*/ 0 w 31"/>
                <a:gd name="T103" fmla="*/ 0 h 44"/>
                <a:gd name="T104" fmla="*/ 0 w 31"/>
                <a:gd name="T105" fmla="*/ 0 h 44"/>
                <a:gd name="T106" fmla="*/ 0 w 31"/>
                <a:gd name="T107" fmla="*/ 0 h 44"/>
                <a:gd name="T108" fmla="*/ 0 w 31"/>
                <a:gd name="T109" fmla="*/ 0 h 44"/>
                <a:gd name="T110" fmla="*/ 0 w 31"/>
                <a:gd name="T111" fmla="*/ 0 h 44"/>
                <a:gd name="T112" fmla="*/ 0 w 31"/>
                <a:gd name="T113" fmla="*/ 0 h 44"/>
                <a:gd name="T114" fmla="*/ 0 w 31"/>
                <a:gd name="T115" fmla="*/ 0 h 44"/>
                <a:gd name="T116" fmla="*/ 0 w 31"/>
                <a:gd name="T117" fmla="*/ 0 h 44"/>
                <a:gd name="T118" fmla="*/ 0 w 31"/>
                <a:gd name="T119" fmla="*/ 0 h 44"/>
                <a:gd name="T120" fmla="*/ 0 w 31"/>
                <a:gd name="T121" fmla="*/ 0 h 4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1"/>
                <a:gd name="T184" fmla="*/ 0 h 44"/>
                <a:gd name="T185" fmla="*/ 31 w 31"/>
                <a:gd name="T186" fmla="*/ 44 h 4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1" h="44">
                  <a:moveTo>
                    <a:pt x="1" y="44"/>
                  </a:moveTo>
                  <a:lnTo>
                    <a:pt x="1" y="38"/>
                  </a:lnTo>
                  <a:lnTo>
                    <a:pt x="3" y="33"/>
                  </a:lnTo>
                  <a:lnTo>
                    <a:pt x="4" y="29"/>
                  </a:lnTo>
                  <a:lnTo>
                    <a:pt x="4" y="24"/>
                  </a:lnTo>
                  <a:lnTo>
                    <a:pt x="3" y="20"/>
                  </a:lnTo>
                  <a:lnTo>
                    <a:pt x="1" y="17"/>
                  </a:lnTo>
                  <a:lnTo>
                    <a:pt x="0" y="15"/>
                  </a:lnTo>
                  <a:lnTo>
                    <a:pt x="0" y="11"/>
                  </a:lnTo>
                  <a:lnTo>
                    <a:pt x="0" y="8"/>
                  </a:lnTo>
                  <a:lnTo>
                    <a:pt x="0" y="5"/>
                  </a:lnTo>
                  <a:lnTo>
                    <a:pt x="1" y="3"/>
                  </a:lnTo>
                  <a:lnTo>
                    <a:pt x="3" y="2"/>
                  </a:lnTo>
                  <a:lnTo>
                    <a:pt x="4" y="0"/>
                  </a:lnTo>
                  <a:lnTo>
                    <a:pt x="6" y="0"/>
                  </a:lnTo>
                  <a:lnTo>
                    <a:pt x="7" y="2"/>
                  </a:lnTo>
                  <a:lnTo>
                    <a:pt x="9" y="3"/>
                  </a:lnTo>
                  <a:lnTo>
                    <a:pt x="12" y="5"/>
                  </a:lnTo>
                  <a:lnTo>
                    <a:pt x="13" y="5"/>
                  </a:lnTo>
                  <a:lnTo>
                    <a:pt x="15" y="3"/>
                  </a:lnTo>
                  <a:lnTo>
                    <a:pt x="16" y="2"/>
                  </a:lnTo>
                  <a:lnTo>
                    <a:pt x="18" y="3"/>
                  </a:lnTo>
                  <a:lnTo>
                    <a:pt x="19" y="5"/>
                  </a:lnTo>
                  <a:lnTo>
                    <a:pt x="19" y="6"/>
                  </a:lnTo>
                  <a:lnTo>
                    <a:pt x="19" y="9"/>
                  </a:lnTo>
                  <a:lnTo>
                    <a:pt x="19" y="11"/>
                  </a:lnTo>
                  <a:lnTo>
                    <a:pt x="19" y="14"/>
                  </a:lnTo>
                  <a:lnTo>
                    <a:pt x="21" y="15"/>
                  </a:lnTo>
                  <a:lnTo>
                    <a:pt x="21" y="18"/>
                  </a:lnTo>
                  <a:lnTo>
                    <a:pt x="22" y="21"/>
                  </a:lnTo>
                  <a:lnTo>
                    <a:pt x="24" y="26"/>
                  </a:lnTo>
                  <a:lnTo>
                    <a:pt x="27" y="30"/>
                  </a:lnTo>
                  <a:lnTo>
                    <a:pt x="30" y="35"/>
                  </a:lnTo>
                  <a:lnTo>
                    <a:pt x="31" y="36"/>
                  </a:lnTo>
                  <a:lnTo>
                    <a:pt x="27" y="32"/>
                  </a:lnTo>
                  <a:lnTo>
                    <a:pt x="24" y="27"/>
                  </a:lnTo>
                  <a:lnTo>
                    <a:pt x="21" y="23"/>
                  </a:lnTo>
                  <a:lnTo>
                    <a:pt x="19" y="20"/>
                  </a:lnTo>
                  <a:lnTo>
                    <a:pt x="19" y="18"/>
                  </a:lnTo>
                  <a:lnTo>
                    <a:pt x="18" y="17"/>
                  </a:lnTo>
                  <a:lnTo>
                    <a:pt x="18" y="15"/>
                  </a:lnTo>
                  <a:lnTo>
                    <a:pt x="16" y="14"/>
                  </a:lnTo>
                  <a:lnTo>
                    <a:pt x="15" y="9"/>
                  </a:lnTo>
                  <a:lnTo>
                    <a:pt x="15" y="8"/>
                  </a:lnTo>
                  <a:lnTo>
                    <a:pt x="13" y="8"/>
                  </a:lnTo>
                  <a:lnTo>
                    <a:pt x="10" y="9"/>
                  </a:lnTo>
                  <a:lnTo>
                    <a:pt x="9" y="9"/>
                  </a:lnTo>
                  <a:lnTo>
                    <a:pt x="6" y="8"/>
                  </a:lnTo>
                  <a:lnTo>
                    <a:pt x="4" y="8"/>
                  </a:lnTo>
                  <a:lnTo>
                    <a:pt x="4" y="9"/>
                  </a:lnTo>
                  <a:lnTo>
                    <a:pt x="6" y="14"/>
                  </a:lnTo>
                  <a:lnTo>
                    <a:pt x="6" y="20"/>
                  </a:lnTo>
                  <a:lnTo>
                    <a:pt x="7" y="26"/>
                  </a:lnTo>
                  <a:lnTo>
                    <a:pt x="7" y="29"/>
                  </a:lnTo>
                  <a:lnTo>
                    <a:pt x="7" y="32"/>
                  </a:lnTo>
                  <a:lnTo>
                    <a:pt x="6" y="35"/>
                  </a:lnTo>
                  <a:lnTo>
                    <a:pt x="3" y="39"/>
                  </a:lnTo>
                  <a:lnTo>
                    <a:pt x="1" y="44"/>
                  </a:lnTo>
                  <a:close/>
                </a:path>
              </a:pathLst>
            </a:custGeom>
            <a:solidFill>
              <a:srgbClr val="000000"/>
            </a:solidFill>
            <a:ln w="9525">
              <a:noFill/>
              <a:round/>
              <a:headEnd/>
              <a:tailEnd/>
            </a:ln>
          </p:spPr>
          <p:txBody>
            <a:bodyPr/>
            <a:lstStyle/>
            <a:p>
              <a:endParaRPr lang="en-GB"/>
            </a:p>
          </p:txBody>
        </p:sp>
        <p:sp>
          <p:nvSpPr>
            <p:cNvPr id="5955" name="Freeform 390"/>
            <p:cNvSpPr>
              <a:spLocks/>
            </p:cNvSpPr>
            <p:nvPr/>
          </p:nvSpPr>
          <p:spPr bwMode="auto">
            <a:xfrm flipH="1">
              <a:off x="993" y="3555"/>
              <a:ext cx="8" cy="10"/>
            </a:xfrm>
            <a:custGeom>
              <a:avLst/>
              <a:gdLst>
                <a:gd name="T0" fmla="*/ 0 w 23"/>
                <a:gd name="T1" fmla="*/ 0 h 27"/>
                <a:gd name="T2" fmla="*/ 0 w 23"/>
                <a:gd name="T3" fmla="*/ 0 h 27"/>
                <a:gd name="T4" fmla="*/ 0 w 23"/>
                <a:gd name="T5" fmla="*/ 0 h 27"/>
                <a:gd name="T6" fmla="*/ 0 w 23"/>
                <a:gd name="T7" fmla="*/ 0 h 27"/>
                <a:gd name="T8" fmla="*/ 0 w 23"/>
                <a:gd name="T9" fmla="*/ 0 h 27"/>
                <a:gd name="T10" fmla="*/ 0 w 23"/>
                <a:gd name="T11" fmla="*/ 0 h 27"/>
                <a:gd name="T12" fmla="*/ 0 w 23"/>
                <a:gd name="T13" fmla="*/ 0 h 27"/>
                <a:gd name="T14" fmla="*/ 0 w 23"/>
                <a:gd name="T15" fmla="*/ 0 h 27"/>
                <a:gd name="T16" fmla="*/ 0 w 23"/>
                <a:gd name="T17" fmla="*/ 0 h 27"/>
                <a:gd name="T18" fmla="*/ 0 w 23"/>
                <a:gd name="T19" fmla="*/ 0 h 27"/>
                <a:gd name="T20" fmla="*/ 0 w 23"/>
                <a:gd name="T21" fmla="*/ 0 h 27"/>
                <a:gd name="T22" fmla="*/ 0 w 23"/>
                <a:gd name="T23" fmla="*/ 0 h 27"/>
                <a:gd name="T24" fmla="*/ 0 w 23"/>
                <a:gd name="T25" fmla="*/ 0 h 27"/>
                <a:gd name="T26" fmla="*/ 0 w 23"/>
                <a:gd name="T27" fmla="*/ 0 h 27"/>
                <a:gd name="T28" fmla="*/ 0 w 23"/>
                <a:gd name="T29" fmla="*/ 0 h 27"/>
                <a:gd name="T30" fmla="*/ 0 w 23"/>
                <a:gd name="T31" fmla="*/ 0 h 27"/>
                <a:gd name="T32" fmla="*/ 0 w 23"/>
                <a:gd name="T33" fmla="*/ 0 h 27"/>
                <a:gd name="T34" fmla="*/ 0 w 23"/>
                <a:gd name="T35" fmla="*/ 0 h 27"/>
                <a:gd name="T36" fmla="*/ 0 w 23"/>
                <a:gd name="T37" fmla="*/ 0 h 27"/>
                <a:gd name="T38" fmla="*/ 0 w 23"/>
                <a:gd name="T39" fmla="*/ 0 h 27"/>
                <a:gd name="T40" fmla="*/ 0 w 23"/>
                <a:gd name="T41" fmla="*/ 0 h 27"/>
                <a:gd name="T42" fmla="*/ 0 w 23"/>
                <a:gd name="T43" fmla="*/ 0 h 27"/>
                <a:gd name="T44" fmla="*/ 0 w 23"/>
                <a:gd name="T45" fmla="*/ 0 h 27"/>
                <a:gd name="T46" fmla="*/ 0 w 23"/>
                <a:gd name="T47" fmla="*/ 0 h 27"/>
                <a:gd name="T48" fmla="*/ 0 w 23"/>
                <a:gd name="T49" fmla="*/ 0 h 27"/>
                <a:gd name="T50" fmla="*/ 0 w 23"/>
                <a:gd name="T51" fmla="*/ 0 h 27"/>
                <a:gd name="T52" fmla="*/ 0 w 23"/>
                <a:gd name="T53" fmla="*/ 0 h 27"/>
                <a:gd name="T54" fmla="*/ 0 w 23"/>
                <a:gd name="T55" fmla="*/ 0 h 27"/>
                <a:gd name="T56" fmla="*/ 0 w 23"/>
                <a:gd name="T57" fmla="*/ 0 h 27"/>
                <a:gd name="T58" fmla="*/ 0 w 23"/>
                <a:gd name="T59" fmla="*/ 0 h 27"/>
                <a:gd name="T60" fmla="*/ 0 w 23"/>
                <a:gd name="T61" fmla="*/ 0 h 27"/>
                <a:gd name="T62" fmla="*/ 0 w 23"/>
                <a:gd name="T63" fmla="*/ 0 h 27"/>
                <a:gd name="T64" fmla="*/ 0 w 23"/>
                <a:gd name="T65" fmla="*/ 0 h 27"/>
                <a:gd name="T66" fmla="*/ 0 w 23"/>
                <a:gd name="T67" fmla="*/ 0 h 27"/>
                <a:gd name="T68" fmla="*/ 0 w 23"/>
                <a:gd name="T69" fmla="*/ 0 h 27"/>
                <a:gd name="T70" fmla="*/ 0 w 23"/>
                <a:gd name="T71" fmla="*/ 0 h 27"/>
                <a:gd name="T72" fmla="*/ 0 w 23"/>
                <a:gd name="T73" fmla="*/ 0 h 27"/>
                <a:gd name="T74" fmla="*/ 0 w 23"/>
                <a:gd name="T75" fmla="*/ 0 h 27"/>
                <a:gd name="T76" fmla="*/ 0 w 23"/>
                <a:gd name="T77" fmla="*/ 0 h 27"/>
                <a:gd name="T78" fmla="*/ 0 w 23"/>
                <a:gd name="T79" fmla="*/ 0 h 27"/>
                <a:gd name="T80" fmla="*/ 0 w 23"/>
                <a:gd name="T81" fmla="*/ 0 h 27"/>
                <a:gd name="T82" fmla="*/ 0 w 23"/>
                <a:gd name="T83" fmla="*/ 0 h 27"/>
                <a:gd name="T84" fmla="*/ 0 w 23"/>
                <a:gd name="T85" fmla="*/ 0 h 27"/>
                <a:gd name="T86" fmla="*/ 0 w 23"/>
                <a:gd name="T87" fmla="*/ 0 h 27"/>
                <a:gd name="T88" fmla="*/ 0 w 23"/>
                <a:gd name="T89" fmla="*/ 0 h 2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3"/>
                <a:gd name="T136" fmla="*/ 0 h 27"/>
                <a:gd name="T137" fmla="*/ 23 w 23"/>
                <a:gd name="T138" fmla="*/ 27 h 2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3" h="27">
                  <a:moveTo>
                    <a:pt x="0" y="27"/>
                  </a:moveTo>
                  <a:lnTo>
                    <a:pt x="2" y="24"/>
                  </a:lnTo>
                  <a:lnTo>
                    <a:pt x="2" y="20"/>
                  </a:lnTo>
                  <a:lnTo>
                    <a:pt x="2" y="17"/>
                  </a:lnTo>
                  <a:lnTo>
                    <a:pt x="2" y="12"/>
                  </a:lnTo>
                  <a:lnTo>
                    <a:pt x="2" y="9"/>
                  </a:lnTo>
                  <a:lnTo>
                    <a:pt x="2" y="6"/>
                  </a:lnTo>
                  <a:lnTo>
                    <a:pt x="2" y="5"/>
                  </a:lnTo>
                  <a:lnTo>
                    <a:pt x="2" y="3"/>
                  </a:lnTo>
                  <a:lnTo>
                    <a:pt x="2" y="2"/>
                  </a:lnTo>
                  <a:lnTo>
                    <a:pt x="2" y="0"/>
                  </a:lnTo>
                  <a:lnTo>
                    <a:pt x="3" y="0"/>
                  </a:lnTo>
                  <a:lnTo>
                    <a:pt x="5" y="2"/>
                  </a:lnTo>
                  <a:lnTo>
                    <a:pt x="6" y="3"/>
                  </a:lnTo>
                  <a:lnTo>
                    <a:pt x="8" y="5"/>
                  </a:lnTo>
                  <a:lnTo>
                    <a:pt x="9" y="6"/>
                  </a:lnTo>
                  <a:lnTo>
                    <a:pt x="11" y="6"/>
                  </a:lnTo>
                  <a:lnTo>
                    <a:pt x="12" y="6"/>
                  </a:lnTo>
                  <a:lnTo>
                    <a:pt x="14" y="6"/>
                  </a:lnTo>
                  <a:lnTo>
                    <a:pt x="15" y="5"/>
                  </a:lnTo>
                  <a:lnTo>
                    <a:pt x="17" y="3"/>
                  </a:lnTo>
                  <a:lnTo>
                    <a:pt x="17" y="2"/>
                  </a:lnTo>
                  <a:lnTo>
                    <a:pt x="18" y="2"/>
                  </a:lnTo>
                  <a:lnTo>
                    <a:pt x="20" y="2"/>
                  </a:lnTo>
                  <a:lnTo>
                    <a:pt x="21" y="3"/>
                  </a:lnTo>
                  <a:lnTo>
                    <a:pt x="23" y="3"/>
                  </a:lnTo>
                  <a:lnTo>
                    <a:pt x="23" y="5"/>
                  </a:lnTo>
                  <a:lnTo>
                    <a:pt x="23" y="6"/>
                  </a:lnTo>
                  <a:lnTo>
                    <a:pt x="21" y="8"/>
                  </a:lnTo>
                  <a:lnTo>
                    <a:pt x="18" y="9"/>
                  </a:lnTo>
                  <a:lnTo>
                    <a:pt x="17" y="9"/>
                  </a:lnTo>
                  <a:lnTo>
                    <a:pt x="15" y="9"/>
                  </a:lnTo>
                  <a:lnTo>
                    <a:pt x="14" y="9"/>
                  </a:lnTo>
                  <a:lnTo>
                    <a:pt x="12" y="9"/>
                  </a:lnTo>
                  <a:lnTo>
                    <a:pt x="11" y="9"/>
                  </a:lnTo>
                  <a:lnTo>
                    <a:pt x="9" y="9"/>
                  </a:lnTo>
                  <a:lnTo>
                    <a:pt x="6" y="9"/>
                  </a:lnTo>
                  <a:lnTo>
                    <a:pt x="5" y="9"/>
                  </a:lnTo>
                  <a:lnTo>
                    <a:pt x="5" y="12"/>
                  </a:lnTo>
                  <a:lnTo>
                    <a:pt x="5" y="18"/>
                  </a:lnTo>
                  <a:lnTo>
                    <a:pt x="3" y="24"/>
                  </a:lnTo>
                  <a:lnTo>
                    <a:pt x="0" y="27"/>
                  </a:lnTo>
                  <a:close/>
                </a:path>
              </a:pathLst>
            </a:custGeom>
            <a:solidFill>
              <a:srgbClr val="000000"/>
            </a:solidFill>
            <a:ln w="9525">
              <a:noFill/>
              <a:round/>
              <a:headEnd/>
              <a:tailEnd/>
            </a:ln>
          </p:spPr>
          <p:txBody>
            <a:bodyPr/>
            <a:lstStyle/>
            <a:p>
              <a:endParaRPr lang="en-GB"/>
            </a:p>
          </p:txBody>
        </p:sp>
        <p:sp>
          <p:nvSpPr>
            <p:cNvPr id="5956" name="Freeform 391"/>
            <p:cNvSpPr>
              <a:spLocks/>
            </p:cNvSpPr>
            <p:nvPr/>
          </p:nvSpPr>
          <p:spPr bwMode="auto">
            <a:xfrm flipH="1">
              <a:off x="913" y="3216"/>
              <a:ext cx="551" cy="176"/>
            </a:xfrm>
            <a:custGeom>
              <a:avLst/>
              <a:gdLst>
                <a:gd name="T0" fmla="*/ 0 w 1428"/>
                <a:gd name="T1" fmla="*/ 1 h 454"/>
                <a:gd name="T2" fmla="*/ 0 w 1428"/>
                <a:gd name="T3" fmla="*/ 1 h 454"/>
                <a:gd name="T4" fmla="*/ 0 w 1428"/>
                <a:gd name="T5" fmla="*/ 0 h 454"/>
                <a:gd name="T6" fmla="*/ 2 w 1428"/>
                <a:gd name="T7" fmla="*/ 0 h 454"/>
                <a:gd name="T8" fmla="*/ 2 w 1428"/>
                <a:gd name="T9" fmla="*/ 1 h 454"/>
                <a:gd name="T10" fmla="*/ 1 w 1428"/>
                <a:gd name="T11" fmla="*/ 1 h 454"/>
                <a:gd name="T12" fmla="*/ 1 w 1428"/>
                <a:gd name="T13" fmla="*/ 1 h 454"/>
                <a:gd name="T14" fmla="*/ 0 w 1428"/>
                <a:gd name="T15" fmla="*/ 0 h 454"/>
                <a:gd name="T16" fmla="*/ 0 w 1428"/>
                <a:gd name="T17" fmla="*/ 1 h 454"/>
                <a:gd name="T18" fmla="*/ 0 w 1428"/>
                <a:gd name="T19" fmla="*/ 1 h 4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8"/>
                <a:gd name="T31" fmla="*/ 0 h 454"/>
                <a:gd name="T32" fmla="*/ 1428 w 1428"/>
                <a:gd name="T33" fmla="*/ 454 h 4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8" h="454">
                  <a:moveTo>
                    <a:pt x="31" y="454"/>
                  </a:moveTo>
                  <a:lnTo>
                    <a:pt x="0" y="454"/>
                  </a:lnTo>
                  <a:lnTo>
                    <a:pt x="230" y="0"/>
                  </a:lnTo>
                  <a:lnTo>
                    <a:pt x="1231" y="0"/>
                  </a:lnTo>
                  <a:lnTo>
                    <a:pt x="1428" y="449"/>
                  </a:lnTo>
                  <a:lnTo>
                    <a:pt x="1104" y="449"/>
                  </a:lnTo>
                  <a:lnTo>
                    <a:pt x="729" y="449"/>
                  </a:lnTo>
                  <a:lnTo>
                    <a:pt x="377" y="113"/>
                  </a:lnTo>
                  <a:lnTo>
                    <a:pt x="60" y="454"/>
                  </a:lnTo>
                  <a:lnTo>
                    <a:pt x="31" y="454"/>
                  </a:lnTo>
                  <a:close/>
                </a:path>
              </a:pathLst>
            </a:custGeom>
            <a:solidFill>
              <a:srgbClr val="A33300"/>
            </a:solidFill>
            <a:ln w="9525">
              <a:noFill/>
              <a:round/>
              <a:headEnd/>
              <a:tailEnd/>
            </a:ln>
          </p:spPr>
          <p:txBody>
            <a:bodyPr/>
            <a:lstStyle/>
            <a:p>
              <a:endParaRPr lang="en-GB"/>
            </a:p>
          </p:txBody>
        </p:sp>
        <p:sp>
          <p:nvSpPr>
            <p:cNvPr id="5957" name="Freeform 392"/>
            <p:cNvSpPr>
              <a:spLocks/>
            </p:cNvSpPr>
            <p:nvPr/>
          </p:nvSpPr>
          <p:spPr bwMode="auto">
            <a:xfrm flipH="1">
              <a:off x="913" y="3216"/>
              <a:ext cx="551" cy="176"/>
            </a:xfrm>
            <a:custGeom>
              <a:avLst/>
              <a:gdLst>
                <a:gd name="T0" fmla="*/ 0 w 1428"/>
                <a:gd name="T1" fmla="*/ 1 h 454"/>
                <a:gd name="T2" fmla="*/ 0 w 1428"/>
                <a:gd name="T3" fmla="*/ 1 h 454"/>
                <a:gd name="T4" fmla="*/ 0 w 1428"/>
                <a:gd name="T5" fmla="*/ 0 h 454"/>
                <a:gd name="T6" fmla="*/ 2 w 1428"/>
                <a:gd name="T7" fmla="*/ 0 h 454"/>
                <a:gd name="T8" fmla="*/ 2 w 1428"/>
                <a:gd name="T9" fmla="*/ 1 h 454"/>
                <a:gd name="T10" fmla="*/ 1 w 1428"/>
                <a:gd name="T11" fmla="*/ 1 h 454"/>
                <a:gd name="T12" fmla="*/ 1 w 1428"/>
                <a:gd name="T13" fmla="*/ 1 h 454"/>
                <a:gd name="T14" fmla="*/ 0 w 1428"/>
                <a:gd name="T15" fmla="*/ 0 h 454"/>
                <a:gd name="T16" fmla="*/ 0 w 1428"/>
                <a:gd name="T17" fmla="*/ 1 h 454"/>
                <a:gd name="T18" fmla="*/ 0 w 1428"/>
                <a:gd name="T19" fmla="*/ 1 h 4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8"/>
                <a:gd name="T31" fmla="*/ 0 h 454"/>
                <a:gd name="T32" fmla="*/ 1428 w 1428"/>
                <a:gd name="T33" fmla="*/ 454 h 4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8" h="454">
                  <a:moveTo>
                    <a:pt x="31" y="454"/>
                  </a:moveTo>
                  <a:lnTo>
                    <a:pt x="0" y="454"/>
                  </a:lnTo>
                  <a:lnTo>
                    <a:pt x="230" y="0"/>
                  </a:lnTo>
                  <a:lnTo>
                    <a:pt x="1231" y="0"/>
                  </a:lnTo>
                  <a:lnTo>
                    <a:pt x="1428" y="449"/>
                  </a:lnTo>
                  <a:lnTo>
                    <a:pt x="1104" y="449"/>
                  </a:lnTo>
                  <a:lnTo>
                    <a:pt x="729" y="449"/>
                  </a:lnTo>
                  <a:lnTo>
                    <a:pt x="377" y="113"/>
                  </a:lnTo>
                  <a:lnTo>
                    <a:pt x="60" y="454"/>
                  </a:lnTo>
                  <a:lnTo>
                    <a:pt x="31" y="454"/>
                  </a:lnTo>
                </a:path>
              </a:pathLst>
            </a:custGeom>
            <a:noFill/>
            <a:ln w="0">
              <a:solidFill>
                <a:srgbClr val="000000"/>
              </a:solidFill>
              <a:prstDash val="solid"/>
              <a:round/>
              <a:headEnd/>
              <a:tailEnd/>
            </a:ln>
          </p:spPr>
          <p:txBody>
            <a:bodyPr/>
            <a:lstStyle/>
            <a:p>
              <a:endParaRPr lang="en-GB"/>
            </a:p>
          </p:txBody>
        </p:sp>
        <p:sp>
          <p:nvSpPr>
            <p:cNvPr id="5958" name="Freeform 393"/>
            <p:cNvSpPr>
              <a:spLocks/>
            </p:cNvSpPr>
            <p:nvPr/>
          </p:nvSpPr>
          <p:spPr bwMode="auto">
            <a:xfrm flipH="1">
              <a:off x="1030" y="3476"/>
              <a:ext cx="163" cy="39"/>
            </a:xfrm>
            <a:custGeom>
              <a:avLst/>
              <a:gdLst>
                <a:gd name="T0" fmla="*/ 0 w 421"/>
                <a:gd name="T1" fmla="*/ 0 h 101"/>
                <a:gd name="T2" fmla="*/ 0 w 421"/>
                <a:gd name="T3" fmla="*/ 0 h 101"/>
                <a:gd name="T4" fmla="*/ 0 w 421"/>
                <a:gd name="T5" fmla="*/ 0 h 101"/>
                <a:gd name="T6" fmla="*/ 0 w 421"/>
                <a:gd name="T7" fmla="*/ 0 h 101"/>
                <a:gd name="T8" fmla="*/ 0 w 421"/>
                <a:gd name="T9" fmla="*/ 0 h 101"/>
                <a:gd name="T10" fmla="*/ 0 w 421"/>
                <a:gd name="T11" fmla="*/ 0 h 101"/>
                <a:gd name="T12" fmla="*/ 0 w 421"/>
                <a:gd name="T13" fmla="*/ 0 h 101"/>
                <a:gd name="T14" fmla="*/ 0 60000 65536"/>
                <a:gd name="T15" fmla="*/ 0 60000 65536"/>
                <a:gd name="T16" fmla="*/ 0 60000 65536"/>
                <a:gd name="T17" fmla="*/ 0 60000 65536"/>
                <a:gd name="T18" fmla="*/ 0 60000 65536"/>
                <a:gd name="T19" fmla="*/ 0 60000 65536"/>
                <a:gd name="T20" fmla="*/ 0 60000 65536"/>
                <a:gd name="T21" fmla="*/ 0 w 421"/>
                <a:gd name="T22" fmla="*/ 0 h 101"/>
                <a:gd name="T23" fmla="*/ 421 w 421"/>
                <a:gd name="T24" fmla="*/ 101 h 1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1" h="101">
                  <a:moveTo>
                    <a:pt x="0" y="0"/>
                  </a:moveTo>
                  <a:lnTo>
                    <a:pt x="0" y="45"/>
                  </a:lnTo>
                  <a:lnTo>
                    <a:pt x="0" y="101"/>
                  </a:lnTo>
                  <a:lnTo>
                    <a:pt x="226" y="101"/>
                  </a:lnTo>
                  <a:lnTo>
                    <a:pt x="421" y="101"/>
                  </a:lnTo>
                  <a:lnTo>
                    <a:pt x="382" y="0"/>
                  </a:lnTo>
                  <a:lnTo>
                    <a:pt x="0" y="0"/>
                  </a:lnTo>
                  <a:close/>
                </a:path>
              </a:pathLst>
            </a:custGeom>
            <a:solidFill>
              <a:srgbClr val="A33300"/>
            </a:solidFill>
            <a:ln w="9525">
              <a:noFill/>
              <a:round/>
              <a:headEnd/>
              <a:tailEnd/>
            </a:ln>
          </p:spPr>
          <p:txBody>
            <a:bodyPr/>
            <a:lstStyle/>
            <a:p>
              <a:endParaRPr lang="en-GB"/>
            </a:p>
          </p:txBody>
        </p:sp>
        <p:sp>
          <p:nvSpPr>
            <p:cNvPr id="5959" name="Freeform 394"/>
            <p:cNvSpPr>
              <a:spLocks/>
            </p:cNvSpPr>
            <p:nvPr/>
          </p:nvSpPr>
          <p:spPr bwMode="auto">
            <a:xfrm flipH="1">
              <a:off x="1030" y="3476"/>
              <a:ext cx="163" cy="39"/>
            </a:xfrm>
            <a:custGeom>
              <a:avLst/>
              <a:gdLst>
                <a:gd name="T0" fmla="*/ 0 w 421"/>
                <a:gd name="T1" fmla="*/ 0 h 101"/>
                <a:gd name="T2" fmla="*/ 0 w 421"/>
                <a:gd name="T3" fmla="*/ 0 h 101"/>
                <a:gd name="T4" fmla="*/ 0 w 421"/>
                <a:gd name="T5" fmla="*/ 0 h 101"/>
                <a:gd name="T6" fmla="*/ 0 w 421"/>
                <a:gd name="T7" fmla="*/ 0 h 101"/>
                <a:gd name="T8" fmla="*/ 0 w 421"/>
                <a:gd name="T9" fmla="*/ 0 h 101"/>
                <a:gd name="T10" fmla="*/ 0 w 421"/>
                <a:gd name="T11" fmla="*/ 0 h 101"/>
                <a:gd name="T12" fmla="*/ 0 w 421"/>
                <a:gd name="T13" fmla="*/ 0 h 101"/>
                <a:gd name="T14" fmla="*/ 0 60000 65536"/>
                <a:gd name="T15" fmla="*/ 0 60000 65536"/>
                <a:gd name="T16" fmla="*/ 0 60000 65536"/>
                <a:gd name="T17" fmla="*/ 0 60000 65536"/>
                <a:gd name="T18" fmla="*/ 0 60000 65536"/>
                <a:gd name="T19" fmla="*/ 0 60000 65536"/>
                <a:gd name="T20" fmla="*/ 0 60000 65536"/>
                <a:gd name="T21" fmla="*/ 0 w 421"/>
                <a:gd name="T22" fmla="*/ 0 h 101"/>
                <a:gd name="T23" fmla="*/ 421 w 421"/>
                <a:gd name="T24" fmla="*/ 101 h 1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1" h="101">
                  <a:moveTo>
                    <a:pt x="0" y="0"/>
                  </a:moveTo>
                  <a:lnTo>
                    <a:pt x="0" y="45"/>
                  </a:lnTo>
                  <a:lnTo>
                    <a:pt x="0" y="101"/>
                  </a:lnTo>
                  <a:lnTo>
                    <a:pt x="226" y="101"/>
                  </a:lnTo>
                  <a:lnTo>
                    <a:pt x="421" y="101"/>
                  </a:lnTo>
                  <a:lnTo>
                    <a:pt x="382" y="0"/>
                  </a:lnTo>
                  <a:lnTo>
                    <a:pt x="0" y="0"/>
                  </a:lnTo>
                </a:path>
              </a:pathLst>
            </a:custGeom>
            <a:noFill/>
            <a:ln w="0">
              <a:solidFill>
                <a:srgbClr val="000000"/>
              </a:solidFill>
              <a:prstDash val="solid"/>
              <a:round/>
              <a:headEnd/>
              <a:tailEnd/>
            </a:ln>
          </p:spPr>
          <p:txBody>
            <a:bodyPr/>
            <a:lstStyle/>
            <a:p>
              <a:endParaRPr lang="en-GB"/>
            </a:p>
          </p:txBody>
        </p:sp>
        <p:sp>
          <p:nvSpPr>
            <p:cNvPr id="5960" name="Freeform 395"/>
            <p:cNvSpPr>
              <a:spLocks/>
            </p:cNvSpPr>
            <p:nvPr/>
          </p:nvSpPr>
          <p:spPr bwMode="auto">
            <a:xfrm flipH="1">
              <a:off x="1029" y="3523"/>
              <a:ext cx="164" cy="9"/>
            </a:xfrm>
            <a:custGeom>
              <a:avLst/>
              <a:gdLst>
                <a:gd name="T0" fmla="*/ 0 w 426"/>
                <a:gd name="T1" fmla="*/ 0 h 22"/>
                <a:gd name="T2" fmla="*/ 0 w 426"/>
                <a:gd name="T3" fmla="*/ 0 h 22"/>
                <a:gd name="T4" fmla="*/ 0 w 426"/>
                <a:gd name="T5" fmla="*/ 0 h 22"/>
                <a:gd name="T6" fmla="*/ 0 w 426"/>
                <a:gd name="T7" fmla="*/ 0 h 22"/>
                <a:gd name="T8" fmla="*/ 0 w 426"/>
                <a:gd name="T9" fmla="*/ 0 h 22"/>
                <a:gd name="T10" fmla="*/ 0 w 426"/>
                <a:gd name="T11" fmla="*/ 0 h 22"/>
                <a:gd name="T12" fmla="*/ 0 60000 65536"/>
                <a:gd name="T13" fmla="*/ 0 60000 65536"/>
                <a:gd name="T14" fmla="*/ 0 60000 65536"/>
                <a:gd name="T15" fmla="*/ 0 60000 65536"/>
                <a:gd name="T16" fmla="*/ 0 60000 65536"/>
                <a:gd name="T17" fmla="*/ 0 60000 65536"/>
                <a:gd name="T18" fmla="*/ 0 w 426"/>
                <a:gd name="T19" fmla="*/ 0 h 22"/>
                <a:gd name="T20" fmla="*/ 426 w 426"/>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26" h="22">
                  <a:moveTo>
                    <a:pt x="426" y="22"/>
                  </a:moveTo>
                  <a:lnTo>
                    <a:pt x="424" y="0"/>
                  </a:lnTo>
                  <a:lnTo>
                    <a:pt x="223" y="0"/>
                  </a:lnTo>
                  <a:lnTo>
                    <a:pt x="0" y="0"/>
                  </a:lnTo>
                  <a:lnTo>
                    <a:pt x="0" y="22"/>
                  </a:lnTo>
                  <a:lnTo>
                    <a:pt x="426" y="22"/>
                  </a:lnTo>
                  <a:close/>
                </a:path>
              </a:pathLst>
            </a:custGeom>
            <a:solidFill>
              <a:srgbClr val="000000"/>
            </a:solidFill>
            <a:ln w="9525">
              <a:noFill/>
              <a:round/>
              <a:headEnd/>
              <a:tailEnd/>
            </a:ln>
          </p:spPr>
          <p:txBody>
            <a:bodyPr/>
            <a:lstStyle/>
            <a:p>
              <a:endParaRPr lang="en-GB"/>
            </a:p>
          </p:txBody>
        </p:sp>
        <p:sp>
          <p:nvSpPr>
            <p:cNvPr id="5961" name="Line 396"/>
            <p:cNvSpPr>
              <a:spLocks noChangeShapeType="1"/>
            </p:cNvSpPr>
            <p:nvPr/>
          </p:nvSpPr>
          <p:spPr bwMode="auto">
            <a:xfrm flipH="1">
              <a:off x="1429" y="3404"/>
              <a:ext cx="0" cy="197"/>
            </a:xfrm>
            <a:prstGeom prst="line">
              <a:avLst/>
            </a:prstGeom>
            <a:noFill/>
            <a:ln w="0">
              <a:solidFill>
                <a:srgbClr val="000000"/>
              </a:solidFill>
              <a:round/>
              <a:headEnd/>
              <a:tailEnd/>
            </a:ln>
          </p:spPr>
          <p:txBody>
            <a:bodyPr/>
            <a:lstStyle/>
            <a:p>
              <a:endParaRPr lang="en-GB"/>
            </a:p>
          </p:txBody>
        </p:sp>
        <p:sp>
          <p:nvSpPr>
            <p:cNvPr id="5962" name="Freeform 397"/>
            <p:cNvSpPr>
              <a:spLocks/>
            </p:cNvSpPr>
            <p:nvPr/>
          </p:nvSpPr>
          <p:spPr bwMode="auto">
            <a:xfrm flipH="1">
              <a:off x="1442" y="3411"/>
              <a:ext cx="7" cy="202"/>
            </a:xfrm>
            <a:custGeom>
              <a:avLst/>
              <a:gdLst>
                <a:gd name="T0" fmla="*/ 0 w 18"/>
                <a:gd name="T1" fmla="*/ 1 h 519"/>
                <a:gd name="T2" fmla="*/ 0 w 18"/>
                <a:gd name="T3" fmla="*/ 1 h 519"/>
                <a:gd name="T4" fmla="*/ 0 w 18"/>
                <a:gd name="T5" fmla="*/ 0 h 519"/>
                <a:gd name="T6" fmla="*/ 0 w 18"/>
                <a:gd name="T7" fmla="*/ 0 h 519"/>
                <a:gd name="T8" fmla="*/ 0 w 18"/>
                <a:gd name="T9" fmla="*/ 1 h 519"/>
                <a:gd name="T10" fmla="*/ 0 w 18"/>
                <a:gd name="T11" fmla="*/ 1 h 519"/>
                <a:gd name="T12" fmla="*/ 0 60000 65536"/>
                <a:gd name="T13" fmla="*/ 0 60000 65536"/>
                <a:gd name="T14" fmla="*/ 0 60000 65536"/>
                <a:gd name="T15" fmla="*/ 0 60000 65536"/>
                <a:gd name="T16" fmla="*/ 0 60000 65536"/>
                <a:gd name="T17" fmla="*/ 0 60000 65536"/>
                <a:gd name="T18" fmla="*/ 0 w 18"/>
                <a:gd name="T19" fmla="*/ 0 h 519"/>
                <a:gd name="T20" fmla="*/ 18 w 18"/>
                <a:gd name="T21" fmla="*/ 519 h 519"/>
              </a:gdLst>
              <a:ahLst/>
              <a:cxnLst>
                <a:cxn ang="T12">
                  <a:pos x="T0" y="T1"/>
                </a:cxn>
                <a:cxn ang="T13">
                  <a:pos x="T2" y="T3"/>
                </a:cxn>
                <a:cxn ang="T14">
                  <a:pos x="T4" y="T5"/>
                </a:cxn>
                <a:cxn ang="T15">
                  <a:pos x="T6" y="T7"/>
                </a:cxn>
                <a:cxn ang="T16">
                  <a:pos x="T8" y="T9"/>
                </a:cxn>
                <a:cxn ang="T17">
                  <a:pos x="T10" y="T11"/>
                </a:cxn>
              </a:cxnLst>
              <a:rect l="T18" t="T19" r="T20" b="T21"/>
              <a:pathLst>
                <a:path w="18" h="519">
                  <a:moveTo>
                    <a:pt x="9" y="519"/>
                  </a:moveTo>
                  <a:lnTo>
                    <a:pt x="18" y="519"/>
                  </a:lnTo>
                  <a:lnTo>
                    <a:pt x="18" y="0"/>
                  </a:lnTo>
                  <a:lnTo>
                    <a:pt x="0" y="0"/>
                  </a:lnTo>
                  <a:lnTo>
                    <a:pt x="0" y="519"/>
                  </a:lnTo>
                  <a:lnTo>
                    <a:pt x="9" y="519"/>
                  </a:lnTo>
                  <a:close/>
                </a:path>
              </a:pathLst>
            </a:custGeom>
            <a:solidFill>
              <a:srgbClr val="000000"/>
            </a:solidFill>
            <a:ln w="9525">
              <a:noFill/>
              <a:round/>
              <a:headEnd/>
              <a:tailEnd/>
            </a:ln>
          </p:spPr>
          <p:txBody>
            <a:bodyPr/>
            <a:lstStyle/>
            <a:p>
              <a:endParaRPr lang="en-GB"/>
            </a:p>
          </p:txBody>
        </p:sp>
        <p:sp>
          <p:nvSpPr>
            <p:cNvPr id="5963" name="Freeform 398"/>
            <p:cNvSpPr>
              <a:spLocks/>
            </p:cNvSpPr>
            <p:nvPr/>
          </p:nvSpPr>
          <p:spPr bwMode="auto">
            <a:xfrm flipH="1">
              <a:off x="1189" y="3398"/>
              <a:ext cx="8" cy="78"/>
            </a:xfrm>
            <a:custGeom>
              <a:avLst/>
              <a:gdLst>
                <a:gd name="T0" fmla="*/ 0 w 22"/>
                <a:gd name="T1" fmla="*/ 0 h 200"/>
                <a:gd name="T2" fmla="*/ 0 w 22"/>
                <a:gd name="T3" fmla="*/ 0 h 200"/>
                <a:gd name="T4" fmla="*/ 0 w 22"/>
                <a:gd name="T5" fmla="*/ 0 h 200"/>
                <a:gd name="T6" fmla="*/ 0 w 22"/>
                <a:gd name="T7" fmla="*/ 0 h 200"/>
                <a:gd name="T8" fmla="*/ 0 w 22"/>
                <a:gd name="T9" fmla="*/ 0 h 200"/>
                <a:gd name="T10" fmla="*/ 0 w 22"/>
                <a:gd name="T11" fmla="*/ 0 h 200"/>
                <a:gd name="T12" fmla="*/ 0 w 22"/>
                <a:gd name="T13" fmla="*/ 0 h 200"/>
                <a:gd name="T14" fmla="*/ 0 60000 65536"/>
                <a:gd name="T15" fmla="*/ 0 60000 65536"/>
                <a:gd name="T16" fmla="*/ 0 60000 65536"/>
                <a:gd name="T17" fmla="*/ 0 60000 65536"/>
                <a:gd name="T18" fmla="*/ 0 60000 65536"/>
                <a:gd name="T19" fmla="*/ 0 60000 65536"/>
                <a:gd name="T20" fmla="*/ 0 60000 65536"/>
                <a:gd name="T21" fmla="*/ 0 w 22"/>
                <a:gd name="T22" fmla="*/ 0 h 200"/>
                <a:gd name="T23" fmla="*/ 22 w 22"/>
                <a:gd name="T24" fmla="*/ 200 h 2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00">
                  <a:moveTo>
                    <a:pt x="22" y="200"/>
                  </a:moveTo>
                  <a:lnTo>
                    <a:pt x="22" y="200"/>
                  </a:lnTo>
                  <a:lnTo>
                    <a:pt x="22" y="0"/>
                  </a:lnTo>
                  <a:lnTo>
                    <a:pt x="0" y="0"/>
                  </a:lnTo>
                  <a:lnTo>
                    <a:pt x="0" y="200"/>
                  </a:lnTo>
                  <a:lnTo>
                    <a:pt x="22" y="200"/>
                  </a:lnTo>
                  <a:close/>
                </a:path>
              </a:pathLst>
            </a:custGeom>
            <a:solidFill>
              <a:srgbClr val="000000"/>
            </a:solidFill>
            <a:ln w="9525">
              <a:noFill/>
              <a:round/>
              <a:headEnd/>
              <a:tailEnd/>
            </a:ln>
          </p:spPr>
          <p:txBody>
            <a:bodyPr/>
            <a:lstStyle/>
            <a:p>
              <a:endParaRPr lang="en-GB"/>
            </a:p>
          </p:txBody>
        </p:sp>
        <p:sp>
          <p:nvSpPr>
            <p:cNvPr id="5964" name="Freeform 399"/>
            <p:cNvSpPr>
              <a:spLocks/>
            </p:cNvSpPr>
            <p:nvPr/>
          </p:nvSpPr>
          <p:spPr bwMode="auto">
            <a:xfrm flipH="1">
              <a:off x="1189" y="3476"/>
              <a:ext cx="8" cy="17"/>
            </a:xfrm>
            <a:custGeom>
              <a:avLst/>
              <a:gdLst>
                <a:gd name="T0" fmla="*/ 0 w 22"/>
                <a:gd name="T1" fmla="*/ 0 h 45"/>
                <a:gd name="T2" fmla="*/ 0 w 22"/>
                <a:gd name="T3" fmla="*/ 0 h 45"/>
                <a:gd name="T4" fmla="*/ 0 w 22"/>
                <a:gd name="T5" fmla="*/ 0 h 45"/>
                <a:gd name="T6" fmla="*/ 0 w 22"/>
                <a:gd name="T7" fmla="*/ 0 h 45"/>
                <a:gd name="T8" fmla="*/ 0 w 22"/>
                <a:gd name="T9" fmla="*/ 0 h 45"/>
                <a:gd name="T10" fmla="*/ 0 w 22"/>
                <a:gd name="T11" fmla="*/ 0 h 45"/>
                <a:gd name="T12" fmla="*/ 0 w 22"/>
                <a:gd name="T13" fmla="*/ 0 h 45"/>
                <a:gd name="T14" fmla="*/ 0 60000 65536"/>
                <a:gd name="T15" fmla="*/ 0 60000 65536"/>
                <a:gd name="T16" fmla="*/ 0 60000 65536"/>
                <a:gd name="T17" fmla="*/ 0 60000 65536"/>
                <a:gd name="T18" fmla="*/ 0 60000 65536"/>
                <a:gd name="T19" fmla="*/ 0 60000 65536"/>
                <a:gd name="T20" fmla="*/ 0 60000 65536"/>
                <a:gd name="T21" fmla="*/ 0 w 22"/>
                <a:gd name="T22" fmla="*/ 0 h 45"/>
                <a:gd name="T23" fmla="*/ 22 w 22"/>
                <a:gd name="T24" fmla="*/ 45 h 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45">
                  <a:moveTo>
                    <a:pt x="22" y="45"/>
                  </a:moveTo>
                  <a:lnTo>
                    <a:pt x="22" y="45"/>
                  </a:lnTo>
                  <a:lnTo>
                    <a:pt x="22" y="0"/>
                  </a:lnTo>
                  <a:lnTo>
                    <a:pt x="0" y="0"/>
                  </a:lnTo>
                  <a:lnTo>
                    <a:pt x="0" y="45"/>
                  </a:lnTo>
                  <a:lnTo>
                    <a:pt x="22" y="45"/>
                  </a:lnTo>
                  <a:close/>
                </a:path>
              </a:pathLst>
            </a:custGeom>
            <a:solidFill>
              <a:srgbClr val="000000"/>
            </a:solidFill>
            <a:ln w="9525">
              <a:noFill/>
              <a:round/>
              <a:headEnd/>
              <a:tailEnd/>
            </a:ln>
          </p:spPr>
          <p:txBody>
            <a:bodyPr/>
            <a:lstStyle/>
            <a:p>
              <a:endParaRPr lang="en-GB"/>
            </a:p>
          </p:txBody>
        </p:sp>
        <p:sp>
          <p:nvSpPr>
            <p:cNvPr id="5965" name="Freeform 400"/>
            <p:cNvSpPr>
              <a:spLocks/>
            </p:cNvSpPr>
            <p:nvPr/>
          </p:nvSpPr>
          <p:spPr bwMode="auto">
            <a:xfrm flipH="1">
              <a:off x="1189" y="3493"/>
              <a:ext cx="8" cy="22"/>
            </a:xfrm>
            <a:custGeom>
              <a:avLst/>
              <a:gdLst>
                <a:gd name="T0" fmla="*/ 0 w 22"/>
                <a:gd name="T1" fmla="*/ 0 h 56"/>
                <a:gd name="T2" fmla="*/ 0 w 22"/>
                <a:gd name="T3" fmla="*/ 0 h 56"/>
                <a:gd name="T4" fmla="*/ 0 w 22"/>
                <a:gd name="T5" fmla="*/ 0 h 56"/>
                <a:gd name="T6" fmla="*/ 0 w 22"/>
                <a:gd name="T7" fmla="*/ 0 h 56"/>
                <a:gd name="T8" fmla="*/ 0 w 22"/>
                <a:gd name="T9" fmla="*/ 0 h 56"/>
                <a:gd name="T10" fmla="*/ 0 w 22"/>
                <a:gd name="T11" fmla="*/ 0 h 56"/>
                <a:gd name="T12" fmla="*/ 0 w 22"/>
                <a:gd name="T13" fmla="*/ 0 h 56"/>
                <a:gd name="T14" fmla="*/ 0 60000 65536"/>
                <a:gd name="T15" fmla="*/ 0 60000 65536"/>
                <a:gd name="T16" fmla="*/ 0 60000 65536"/>
                <a:gd name="T17" fmla="*/ 0 60000 65536"/>
                <a:gd name="T18" fmla="*/ 0 60000 65536"/>
                <a:gd name="T19" fmla="*/ 0 60000 65536"/>
                <a:gd name="T20" fmla="*/ 0 60000 65536"/>
                <a:gd name="T21" fmla="*/ 0 w 22"/>
                <a:gd name="T22" fmla="*/ 0 h 56"/>
                <a:gd name="T23" fmla="*/ 22 w 22"/>
                <a:gd name="T24" fmla="*/ 56 h 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56">
                  <a:moveTo>
                    <a:pt x="22" y="56"/>
                  </a:moveTo>
                  <a:lnTo>
                    <a:pt x="22" y="56"/>
                  </a:lnTo>
                  <a:lnTo>
                    <a:pt x="22" y="0"/>
                  </a:lnTo>
                  <a:lnTo>
                    <a:pt x="0" y="0"/>
                  </a:lnTo>
                  <a:lnTo>
                    <a:pt x="0" y="56"/>
                  </a:lnTo>
                  <a:lnTo>
                    <a:pt x="22" y="56"/>
                  </a:lnTo>
                  <a:close/>
                </a:path>
              </a:pathLst>
            </a:custGeom>
            <a:solidFill>
              <a:srgbClr val="000000"/>
            </a:solidFill>
            <a:ln w="9525">
              <a:noFill/>
              <a:round/>
              <a:headEnd/>
              <a:tailEnd/>
            </a:ln>
          </p:spPr>
          <p:txBody>
            <a:bodyPr/>
            <a:lstStyle/>
            <a:p>
              <a:endParaRPr lang="en-GB"/>
            </a:p>
          </p:txBody>
        </p:sp>
        <p:sp>
          <p:nvSpPr>
            <p:cNvPr id="5966" name="Freeform 401"/>
            <p:cNvSpPr>
              <a:spLocks/>
            </p:cNvSpPr>
            <p:nvPr/>
          </p:nvSpPr>
          <p:spPr bwMode="auto">
            <a:xfrm flipH="1">
              <a:off x="1189" y="3515"/>
              <a:ext cx="8" cy="8"/>
            </a:xfrm>
            <a:custGeom>
              <a:avLst/>
              <a:gdLst>
                <a:gd name="T0" fmla="*/ 0 w 22"/>
                <a:gd name="T1" fmla="*/ 0 h 21"/>
                <a:gd name="T2" fmla="*/ 0 w 22"/>
                <a:gd name="T3" fmla="*/ 0 h 21"/>
                <a:gd name="T4" fmla="*/ 0 w 22"/>
                <a:gd name="T5" fmla="*/ 0 h 21"/>
                <a:gd name="T6" fmla="*/ 0 w 22"/>
                <a:gd name="T7" fmla="*/ 0 h 21"/>
                <a:gd name="T8" fmla="*/ 0 w 22"/>
                <a:gd name="T9" fmla="*/ 0 h 21"/>
                <a:gd name="T10" fmla="*/ 0 w 22"/>
                <a:gd name="T11" fmla="*/ 0 h 21"/>
                <a:gd name="T12" fmla="*/ 0 w 22"/>
                <a:gd name="T13" fmla="*/ 0 h 21"/>
                <a:gd name="T14" fmla="*/ 0 60000 65536"/>
                <a:gd name="T15" fmla="*/ 0 60000 65536"/>
                <a:gd name="T16" fmla="*/ 0 60000 65536"/>
                <a:gd name="T17" fmla="*/ 0 60000 65536"/>
                <a:gd name="T18" fmla="*/ 0 60000 65536"/>
                <a:gd name="T19" fmla="*/ 0 60000 65536"/>
                <a:gd name="T20" fmla="*/ 0 60000 65536"/>
                <a:gd name="T21" fmla="*/ 0 w 22"/>
                <a:gd name="T22" fmla="*/ 0 h 21"/>
                <a:gd name="T23" fmla="*/ 22 w 22"/>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1">
                  <a:moveTo>
                    <a:pt x="22" y="21"/>
                  </a:moveTo>
                  <a:lnTo>
                    <a:pt x="22" y="21"/>
                  </a:lnTo>
                  <a:lnTo>
                    <a:pt x="22" y="0"/>
                  </a:lnTo>
                  <a:lnTo>
                    <a:pt x="0" y="0"/>
                  </a:lnTo>
                  <a:lnTo>
                    <a:pt x="0" y="21"/>
                  </a:lnTo>
                  <a:lnTo>
                    <a:pt x="22" y="21"/>
                  </a:lnTo>
                  <a:close/>
                </a:path>
              </a:pathLst>
            </a:custGeom>
            <a:solidFill>
              <a:srgbClr val="000000"/>
            </a:solidFill>
            <a:ln w="9525">
              <a:noFill/>
              <a:round/>
              <a:headEnd/>
              <a:tailEnd/>
            </a:ln>
          </p:spPr>
          <p:txBody>
            <a:bodyPr/>
            <a:lstStyle/>
            <a:p>
              <a:endParaRPr lang="en-GB"/>
            </a:p>
          </p:txBody>
        </p:sp>
        <p:sp>
          <p:nvSpPr>
            <p:cNvPr id="5967" name="Freeform 402"/>
            <p:cNvSpPr>
              <a:spLocks/>
            </p:cNvSpPr>
            <p:nvPr/>
          </p:nvSpPr>
          <p:spPr bwMode="auto">
            <a:xfrm flipH="1">
              <a:off x="1189" y="3523"/>
              <a:ext cx="8" cy="1"/>
            </a:xfrm>
            <a:custGeom>
              <a:avLst/>
              <a:gdLst>
                <a:gd name="T0" fmla="*/ 0 w 22"/>
                <a:gd name="T1" fmla="*/ 0 h 1"/>
                <a:gd name="T2" fmla="*/ 0 w 22"/>
                <a:gd name="T3" fmla="*/ 0 h 1"/>
                <a:gd name="T4" fmla="*/ 0 w 22"/>
                <a:gd name="T5" fmla="*/ 0 h 1"/>
                <a:gd name="T6" fmla="*/ 0 w 22"/>
                <a:gd name="T7" fmla="*/ 0 h 1"/>
                <a:gd name="T8" fmla="*/ 0 w 22"/>
                <a:gd name="T9" fmla="*/ 0 h 1"/>
                <a:gd name="T10" fmla="*/ 0 w 22"/>
                <a:gd name="T11" fmla="*/ 0 h 1"/>
                <a:gd name="T12" fmla="*/ 0 w 22"/>
                <a:gd name="T13" fmla="*/ 0 h 1"/>
                <a:gd name="T14" fmla="*/ 0 60000 65536"/>
                <a:gd name="T15" fmla="*/ 0 60000 65536"/>
                <a:gd name="T16" fmla="*/ 0 60000 65536"/>
                <a:gd name="T17" fmla="*/ 0 60000 65536"/>
                <a:gd name="T18" fmla="*/ 0 60000 65536"/>
                <a:gd name="T19" fmla="*/ 0 60000 65536"/>
                <a:gd name="T20" fmla="*/ 0 60000 65536"/>
                <a:gd name="T21" fmla="*/ 0 w 22"/>
                <a:gd name="T22" fmla="*/ 0 h 1"/>
                <a:gd name="T23" fmla="*/ 22 w 22"/>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
                  <a:moveTo>
                    <a:pt x="22" y="0"/>
                  </a:moveTo>
                  <a:lnTo>
                    <a:pt x="11" y="0"/>
                  </a:lnTo>
                  <a:lnTo>
                    <a:pt x="0" y="0"/>
                  </a:lnTo>
                  <a:lnTo>
                    <a:pt x="22" y="0"/>
                  </a:lnTo>
                  <a:close/>
                </a:path>
              </a:pathLst>
            </a:custGeom>
            <a:solidFill>
              <a:srgbClr val="000000"/>
            </a:solidFill>
            <a:ln w="9525">
              <a:noFill/>
              <a:round/>
              <a:headEnd/>
              <a:tailEnd/>
            </a:ln>
          </p:spPr>
          <p:txBody>
            <a:bodyPr/>
            <a:lstStyle/>
            <a:p>
              <a:endParaRPr lang="en-GB"/>
            </a:p>
          </p:txBody>
        </p:sp>
        <p:sp>
          <p:nvSpPr>
            <p:cNvPr id="5968" name="Freeform 403"/>
            <p:cNvSpPr>
              <a:spLocks/>
            </p:cNvSpPr>
            <p:nvPr/>
          </p:nvSpPr>
          <p:spPr bwMode="auto">
            <a:xfrm flipH="1">
              <a:off x="1189" y="3523"/>
              <a:ext cx="8" cy="82"/>
            </a:xfrm>
            <a:custGeom>
              <a:avLst/>
              <a:gdLst>
                <a:gd name="T0" fmla="*/ 0 w 22"/>
                <a:gd name="T1" fmla="*/ 0 h 211"/>
                <a:gd name="T2" fmla="*/ 0 w 22"/>
                <a:gd name="T3" fmla="*/ 0 h 211"/>
                <a:gd name="T4" fmla="*/ 0 w 22"/>
                <a:gd name="T5" fmla="*/ 0 h 211"/>
                <a:gd name="T6" fmla="*/ 0 w 22"/>
                <a:gd name="T7" fmla="*/ 0 h 211"/>
                <a:gd name="T8" fmla="*/ 0 w 22"/>
                <a:gd name="T9" fmla="*/ 0 h 211"/>
                <a:gd name="T10" fmla="*/ 0 w 22"/>
                <a:gd name="T11" fmla="*/ 0 h 211"/>
                <a:gd name="T12" fmla="*/ 0 60000 65536"/>
                <a:gd name="T13" fmla="*/ 0 60000 65536"/>
                <a:gd name="T14" fmla="*/ 0 60000 65536"/>
                <a:gd name="T15" fmla="*/ 0 60000 65536"/>
                <a:gd name="T16" fmla="*/ 0 60000 65536"/>
                <a:gd name="T17" fmla="*/ 0 60000 65536"/>
                <a:gd name="T18" fmla="*/ 0 w 22"/>
                <a:gd name="T19" fmla="*/ 0 h 211"/>
                <a:gd name="T20" fmla="*/ 22 w 22"/>
                <a:gd name="T21" fmla="*/ 211 h 211"/>
              </a:gdLst>
              <a:ahLst/>
              <a:cxnLst>
                <a:cxn ang="T12">
                  <a:pos x="T0" y="T1"/>
                </a:cxn>
                <a:cxn ang="T13">
                  <a:pos x="T2" y="T3"/>
                </a:cxn>
                <a:cxn ang="T14">
                  <a:pos x="T4" y="T5"/>
                </a:cxn>
                <a:cxn ang="T15">
                  <a:pos x="T6" y="T7"/>
                </a:cxn>
                <a:cxn ang="T16">
                  <a:pos x="T8" y="T9"/>
                </a:cxn>
                <a:cxn ang="T17">
                  <a:pos x="T10" y="T11"/>
                </a:cxn>
              </a:cxnLst>
              <a:rect l="T18" t="T19" r="T20" b="T21"/>
              <a:pathLst>
                <a:path w="22" h="211">
                  <a:moveTo>
                    <a:pt x="11" y="211"/>
                  </a:moveTo>
                  <a:lnTo>
                    <a:pt x="22" y="211"/>
                  </a:lnTo>
                  <a:lnTo>
                    <a:pt x="22" y="0"/>
                  </a:lnTo>
                  <a:lnTo>
                    <a:pt x="0" y="0"/>
                  </a:lnTo>
                  <a:lnTo>
                    <a:pt x="0" y="211"/>
                  </a:lnTo>
                  <a:lnTo>
                    <a:pt x="11" y="211"/>
                  </a:lnTo>
                  <a:close/>
                </a:path>
              </a:pathLst>
            </a:custGeom>
            <a:solidFill>
              <a:srgbClr val="000000"/>
            </a:solidFill>
            <a:ln w="9525">
              <a:noFill/>
              <a:round/>
              <a:headEnd/>
              <a:tailEnd/>
            </a:ln>
          </p:spPr>
          <p:txBody>
            <a:bodyPr/>
            <a:lstStyle/>
            <a:p>
              <a:endParaRPr lang="en-GB"/>
            </a:p>
          </p:txBody>
        </p:sp>
        <p:sp>
          <p:nvSpPr>
            <p:cNvPr id="5969" name="Freeform 404"/>
            <p:cNvSpPr>
              <a:spLocks/>
            </p:cNvSpPr>
            <p:nvPr/>
          </p:nvSpPr>
          <p:spPr bwMode="auto">
            <a:xfrm flipH="1">
              <a:off x="1163" y="3260"/>
              <a:ext cx="295" cy="151"/>
            </a:xfrm>
            <a:custGeom>
              <a:avLst/>
              <a:gdLst>
                <a:gd name="T0" fmla="*/ 0 w 765"/>
                <a:gd name="T1" fmla="*/ 0 h 389"/>
                <a:gd name="T2" fmla="*/ 0 w 765"/>
                <a:gd name="T3" fmla="*/ 0 h 389"/>
                <a:gd name="T4" fmla="*/ 1 w 765"/>
                <a:gd name="T5" fmla="*/ 0 h 389"/>
                <a:gd name="T6" fmla="*/ 1 w 765"/>
                <a:gd name="T7" fmla="*/ 0 h 389"/>
                <a:gd name="T8" fmla="*/ 1 w 765"/>
                <a:gd name="T9" fmla="*/ 0 h 389"/>
                <a:gd name="T10" fmla="*/ 0 w 765"/>
                <a:gd name="T11" fmla="*/ 0 h 389"/>
                <a:gd name="T12" fmla="*/ 0 w 765"/>
                <a:gd name="T13" fmla="*/ 0 h 389"/>
                <a:gd name="T14" fmla="*/ 0 w 765"/>
                <a:gd name="T15" fmla="*/ 0 h 389"/>
                <a:gd name="T16" fmla="*/ 0 w 765"/>
                <a:gd name="T17" fmla="*/ 0 h 3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65"/>
                <a:gd name="T28" fmla="*/ 0 h 389"/>
                <a:gd name="T29" fmla="*/ 765 w 765"/>
                <a:gd name="T30" fmla="*/ 389 h 3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65" h="389">
                  <a:moveTo>
                    <a:pt x="45" y="341"/>
                  </a:moveTo>
                  <a:lnTo>
                    <a:pt x="362" y="0"/>
                  </a:lnTo>
                  <a:lnTo>
                    <a:pt x="714" y="336"/>
                  </a:lnTo>
                  <a:lnTo>
                    <a:pt x="765" y="386"/>
                  </a:lnTo>
                  <a:lnTo>
                    <a:pt x="714" y="386"/>
                  </a:lnTo>
                  <a:lnTo>
                    <a:pt x="364" y="48"/>
                  </a:lnTo>
                  <a:lnTo>
                    <a:pt x="49" y="389"/>
                  </a:lnTo>
                  <a:lnTo>
                    <a:pt x="0" y="389"/>
                  </a:lnTo>
                  <a:lnTo>
                    <a:pt x="45" y="341"/>
                  </a:lnTo>
                  <a:close/>
                </a:path>
              </a:pathLst>
            </a:custGeom>
            <a:solidFill>
              <a:srgbClr val="009393"/>
            </a:solidFill>
            <a:ln w="9525">
              <a:noFill/>
              <a:round/>
              <a:headEnd/>
              <a:tailEnd/>
            </a:ln>
          </p:spPr>
          <p:txBody>
            <a:bodyPr/>
            <a:lstStyle/>
            <a:p>
              <a:endParaRPr lang="en-GB"/>
            </a:p>
          </p:txBody>
        </p:sp>
        <p:sp>
          <p:nvSpPr>
            <p:cNvPr id="5970" name="Freeform 405"/>
            <p:cNvSpPr>
              <a:spLocks/>
            </p:cNvSpPr>
            <p:nvPr/>
          </p:nvSpPr>
          <p:spPr bwMode="auto">
            <a:xfrm flipH="1">
              <a:off x="1163" y="3260"/>
              <a:ext cx="295" cy="151"/>
            </a:xfrm>
            <a:custGeom>
              <a:avLst/>
              <a:gdLst>
                <a:gd name="T0" fmla="*/ 0 w 765"/>
                <a:gd name="T1" fmla="*/ 0 h 389"/>
                <a:gd name="T2" fmla="*/ 0 w 765"/>
                <a:gd name="T3" fmla="*/ 0 h 389"/>
                <a:gd name="T4" fmla="*/ 1 w 765"/>
                <a:gd name="T5" fmla="*/ 0 h 389"/>
                <a:gd name="T6" fmla="*/ 1 w 765"/>
                <a:gd name="T7" fmla="*/ 0 h 389"/>
                <a:gd name="T8" fmla="*/ 1 w 765"/>
                <a:gd name="T9" fmla="*/ 0 h 389"/>
                <a:gd name="T10" fmla="*/ 0 w 765"/>
                <a:gd name="T11" fmla="*/ 0 h 389"/>
                <a:gd name="T12" fmla="*/ 0 w 765"/>
                <a:gd name="T13" fmla="*/ 0 h 389"/>
                <a:gd name="T14" fmla="*/ 0 w 765"/>
                <a:gd name="T15" fmla="*/ 0 h 389"/>
                <a:gd name="T16" fmla="*/ 0 w 765"/>
                <a:gd name="T17" fmla="*/ 0 h 3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65"/>
                <a:gd name="T28" fmla="*/ 0 h 389"/>
                <a:gd name="T29" fmla="*/ 765 w 765"/>
                <a:gd name="T30" fmla="*/ 389 h 3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65" h="389">
                  <a:moveTo>
                    <a:pt x="45" y="341"/>
                  </a:moveTo>
                  <a:lnTo>
                    <a:pt x="362" y="0"/>
                  </a:lnTo>
                  <a:lnTo>
                    <a:pt x="714" y="336"/>
                  </a:lnTo>
                  <a:lnTo>
                    <a:pt x="765" y="386"/>
                  </a:lnTo>
                  <a:lnTo>
                    <a:pt x="714" y="386"/>
                  </a:lnTo>
                  <a:lnTo>
                    <a:pt x="364" y="48"/>
                  </a:lnTo>
                  <a:lnTo>
                    <a:pt x="49" y="389"/>
                  </a:lnTo>
                  <a:lnTo>
                    <a:pt x="0" y="389"/>
                  </a:lnTo>
                  <a:lnTo>
                    <a:pt x="45" y="341"/>
                  </a:lnTo>
                </a:path>
              </a:pathLst>
            </a:custGeom>
            <a:noFill/>
            <a:ln w="0">
              <a:solidFill>
                <a:srgbClr val="000000"/>
              </a:solidFill>
              <a:prstDash val="solid"/>
              <a:round/>
              <a:headEnd/>
              <a:tailEnd/>
            </a:ln>
          </p:spPr>
          <p:txBody>
            <a:bodyPr/>
            <a:lstStyle/>
            <a:p>
              <a:endParaRPr lang="en-GB"/>
            </a:p>
          </p:txBody>
        </p:sp>
        <p:sp>
          <p:nvSpPr>
            <p:cNvPr id="5971" name="Freeform 406"/>
            <p:cNvSpPr>
              <a:spLocks/>
            </p:cNvSpPr>
            <p:nvPr/>
          </p:nvSpPr>
          <p:spPr bwMode="auto">
            <a:xfrm flipH="1">
              <a:off x="1441" y="3392"/>
              <a:ext cx="23" cy="10"/>
            </a:xfrm>
            <a:custGeom>
              <a:avLst/>
              <a:gdLst>
                <a:gd name="T0" fmla="*/ 0 w 60"/>
                <a:gd name="T1" fmla="*/ 0 h 24"/>
                <a:gd name="T2" fmla="*/ 0 w 60"/>
                <a:gd name="T3" fmla="*/ 0 h 24"/>
                <a:gd name="T4" fmla="*/ 0 w 60"/>
                <a:gd name="T5" fmla="*/ 0 h 24"/>
                <a:gd name="T6" fmla="*/ 0 w 60"/>
                <a:gd name="T7" fmla="*/ 0 h 24"/>
                <a:gd name="T8" fmla="*/ 0 w 60"/>
                <a:gd name="T9" fmla="*/ 0 h 24"/>
                <a:gd name="T10" fmla="*/ 0 w 60"/>
                <a:gd name="T11" fmla="*/ 0 h 24"/>
                <a:gd name="T12" fmla="*/ 0 60000 65536"/>
                <a:gd name="T13" fmla="*/ 0 60000 65536"/>
                <a:gd name="T14" fmla="*/ 0 60000 65536"/>
                <a:gd name="T15" fmla="*/ 0 60000 65536"/>
                <a:gd name="T16" fmla="*/ 0 60000 65536"/>
                <a:gd name="T17" fmla="*/ 0 60000 65536"/>
                <a:gd name="T18" fmla="*/ 0 w 60"/>
                <a:gd name="T19" fmla="*/ 0 h 24"/>
                <a:gd name="T20" fmla="*/ 60 w 60"/>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60" h="24">
                  <a:moveTo>
                    <a:pt x="60" y="0"/>
                  </a:moveTo>
                  <a:lnTo>
                    <a:pt x="31" y="0"/>
                  </a:lnTo>
                  <a:lnTo>
                    <a:pt x="0" y="0"/>
                  </a:lnTo>
                  <a:lnTo>
                    <a:pt x="0" y="24"/>
                  </a:lnTo>
                  <a:lnTo>
                    <a:pt x="37" y="24"/>
                  </a:lnTo>
                  <a:lnTo>
                    <a:pt x="60" y="0"/>
                  </a:lnTo>
                  <a:close/>
                </a:path>
              </a:pathLst>
            </a:custGeom>
            <a:solidFill>
              <a:srgbClr val="009393"/>
            </a:solidFill>
            <a:ln w="9525">
              <a:noFill/>
              <a:round/>
              <a:headEnd/>
              <a:tailEnd/>
            </a:ln>
          </p:spPr>
          <p:txBody>
            <a:bodyPr/>
            <a:lstStyle/>
            <a:p>
              <a:endParaRPr lang="en-GB"/>
            </a:p>
          </p:txBody>
        </p:sp>
        <p:sp>
          <p:nvSpPr>
            <p:cNvPr id="5972" name="Freeform 407"/>
            <p:cNvSpPr>
              <a:spLocks/>
            </p:cNvSpPr>
            <p:nvPr/>
          </p:nvSpPr>
          <p:spPr bwMode="auto">
            <a:xfrm flipH="1">
              <a:off x="1441" y="3392"/>
              <a:ext cx="23" cy="10"/>
            </a:xfrm>
            <a:custGeom>
              <a:avLst/>
              <a:gdLst>
                <a:gd name="T0" fmla="*/ 0 w 60"/>
                <a:gd name="T1" fmla="*/ 0 h 24"/>
                <a:gd name="T2" fmla="*/ 0 w 60"/>
                <a:gd name="T3" fmla="*/ 0 h 24"/>
                <a:gd name="T4" fmla="*/ 0 w 60"/>
                <a:gd name="T5" fmla="*/ 0 h 24"/>
                <a:gd name="T6" fmla="*/ 0 w 60"/>
                <a:gd name="T7" fmla="*/ 0 h 24"/>
                <a:gd name="T8" fmla="*/ 0 w 60"/>
                <a:gd name="T9" fmla="*/ 0 h 24"/>
                <a:gd name="T10" fmla="*/ 0 w 60"/>
                <a:gd name="T11" fmla="*/ 0 h 24"/>
                <a:gd name="T12" fmla="*/ 0 60000 65536"/>
                <a:gd name="T13" fmla="*/ 0 60000 65536"/>
                <a:gd name="T14" fmla="*/ 0 60000 65536"/>
                <a:gd name="T15" fmla="*/ 0 60000 65536"/>
                <a:gd name="T16" fmla="*/ 0 60000 65536"/>
                <a:gd name="T17" fmla="*/ 0 60000 65536"/>
                <a:gd name="T18" fmla="*/ 0 w 60"/>
                <a:gd name="T19" fmla="*/ 0 h 24"/>
                <a:gd name="T20" fmla="*/ 60 w 60"/>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60" h="24">
                  <a:moveTo>
                    <a:pt x="60" y="0"/>
                  </a:moveTo>
                  <a:lnTo>
                    <a:pt x="31" y="0"/>
                  </a:lnTo>
                  <a:lnTo>
                    <a:pt x="0" y="0"/>
                  </a:lnTo>
                  <a:lnTo>
                    <a:pt x="0" y="24"/>
                  </a:lnTo>
                  <a:lnTo>
                    <a:pt x="37" y="24"/>
                  </a:lnTo>
                  <a:lnTo>
                    <a:pt x="60" y="0"/>
                  </a:lnTo>
                </a:path>
              </a:pathLst>
            </a:custGeom>
            <a:noFill/>
            <a:ln w="0">
              <a:solidFill>
                <a:srgbClr val="000000"/>
              </a:solidFill>
              <a:prstDash val="solid"/>
              <a:round/>
              <a:headEnd/>
              <a:tailEnd/>
            </a:ln>
          </p:spPr>
          <p:txBody>
            <a:bodyPr/>
            <a:lstStyle/>
            <a:p>
              <a:endParaRPr lang="en-GB"/>
            </a:p>
          </p:txBody>
        </p:sp>
        <p:sp>
          <p:nvSpPr>
            <p:cNvPr id="5973" name="Freeform 408"/>
            <p:cNvSpPr>
              <a:spLocks/>
            </p:cNvSpPr>
            <p:nvPr/>
          </p:nvSpPr>
          <p:spPr bwMode="auto">
            <a:xfrm flipH="1">
              <a:off x="913" y="3390"/>
              <a:ext cx="270" cy="9"/>
            </a:xfrm>
            <a:custGeom>
              <a:avLst/>
              <a:gdLst>
                <a:gd name="T0" fmla="*/ 0 w 699"/>
                <a:gd name="T1" fmla="*/ 0 h 23"/>
                <a:gd name="T2" fmla="*/ 0 w 699"/>
                <a:gd name="T3" fmla="*/ 0 h 23"/>
                <a:gd name="T4" fmla="*/ 1 w 699"/>
                <a:gd name="T5" fmla="*/ 0 h 23"/>
                <a:gd name="T6" fmla="*/ 1 w 699"/>
                <a:gd name="T7" fmla="*/ 0 h 23"/>
                <a:gd name="T8" fmla="*/ 1 w 699"/>
                <a:gd name="T9" fmla="*/ 0 h 23"/>
                <a:gd name="T10" fmla="*/ 0 w 699"/>
                <a:gd name="T11" fmla="*/ 0 h 23"/>
                <a:gd name="T12" fmla="*/ 0 w 699"/>
                <a:gd name="T13" fmla="*/ 0 h 23"/>
                <a:gd name="T14" fmla="*/ 0 w 699"/>
                <a:gd name="T15" fmla="*/ 0 h 23"/>
                <a:gd name="T16" fmla="*/ 0 60000 65536"/>
                <a:gd name="T17" fmla="*/ 0 60000 65536"/>
                <a:gd name="T18" fmla="*/ 0 60000 65536"/>
                <a:gd name="T19" fmla="*/ 0 60000 65536"/>
                <a:gd name="T20" fmla="*/ 0 60000 65536"/>
                <a:gd name="T21" fmla="*/ 0 60000 65536"/>
                <a:gd name="T22" fmla="*/ 0 60000 65536"/>
                <a:gd name="T23" fmla="*/ 0 60000 65536"/>
                <a:gd name="T24" fmla="*/ 0 w 699"/>
                <a:gd name="T25" fmla="*/ 0 h 23"/>
                <a:gd name="T26" fmla="*/ 699 w 699"/>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9" h="23">
                  <a:moveTo>
                    <a:pt x="0" y="0"/>
                  </a:moveTo>
                  <a:lnTo>
                    <a:pt x="375" y="0"/>
                  </a:lnTo>
                  <a:lnTo>
                    <a:pt x="699" y="0"/>
                  </a:lnTo>
                  <a:lnTo>
                    <a:pt x="699" y="23"/>
                  </a:lnTo>
                  <a:lnTo>
                    <a:pt x="632" y="23"/>
                  </a:lnTo>
                  <a:lnTo>
                    <a:pt x="314" y="23"/>
                  </a:lnTo>
                  <a:lnTo>
                    <a:pt x="23" y="23"/>
                  </a:lnTo>
                  <a:lnTo>
                    <a:pt x="0" y="0"/>
                  </a:lnTo>
                  <a:close/>
                </a:path>
              </a:pathLst>
            </a:custGeom>
            <a:solidFill>
              <a:srgbClr val="009393"/>
            </a:solidFill>
            <a:ln w="9525">
              <a:noFill/>
              <a:round/>
              <a:headEnd/>
              <a:tailEnd/>
            </a:ln>
          </p:spPr>
          <p:txBody>
            <a:bodyPr/>
            <a:lstStyle/>
            <a:p>
              <a:endParaRPr lang="en-GB"/>
            </a:p>
          </p:txBody>
        </p:sp>
        <p:sp>
          <p:nvSpPr>
            <p:cNvPr id="5974" name="Freeform 409"/>
            <p:cNvSpPr>
              <a:spLocks/>
            </p:cNvSpPr>
            <p:nvPr/>
          </p:nvSpPr>
          <p:spPr bwMode="auto">
            <a:xfrm flipH="1">
              <a:off x="913" y="3390"/>
              <a:ext cx="270" cy="9"/>
            </a:xfrm>
            <a:custGeom>
              <a:avLst/>
              <a:gdLst>
                <a:gd name="T0" fmla="*/ 0 w 699"/>
                <a:gd name="T1" fmla="*/ 0 h 23"/>
                <a:gd name="T2" fmla="*/ 0 w 699"/>
                <a:gd name="T3" fmla="*/ 0 h 23"/>
                <a:gd name="T4" fmla="*/ 1 w 699"/>
                <a:gd name="T5" fmla="*/ 0 h 23"/>
                <a:gd name="T6" fmla="*/ 1 w 699"/>
                <a:gd name="T7" fmla="*/ 0 h 23"/>
                <a:gd name="T8" fmla="*/ 1 w 699"/>
                <a:gd name="T9" fmla="*/ 0 h 23"/>
                <a:gd name="T10" fmla="*/ 0 w 699"/>
                <a:gd name="T11" fmla="*/ 0 h 23"/>
                <a:gd name="T12" fmla="*/ 0 w 699"/>
                <a:gd name="T13" fmla="*/ 0 h 23"/>
                <a:gd name="T14" fmla="*/ 0 w 699"/>
                <a:gd name="T15" fmla="*/ 0 h 23"/>
                <a:gd name="T16" fmla="*/ 0 60000 65536"/>
                <a:gd name="T17" fmla="*/ 0 60000 65536"/>
                <a:gd name="T18" fmla="*/ 0 60000 65536"/>
                <a:gd name="T19" fmla="*/ 0 60000 65536"/>
                <a:gd name="T20" fmla="*/ 0 60000 65536"/>
                <a:gd name="T21" fmla="*/ 0 60000 65536"/>
                <a:gd name="T22" fmla="*/ 0 60000 65536"/>
                <a:gd name="T23" fmla="*/ 0 60000 65536"/>
                <a:gd name="T24" fmla="*/ 0 w 699"/>
                <a:gd name="T25" fmla="*/ 0 h 23"/>
                <a:gd name="T26" fmla="*/ 699 w 699"/>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9" h="23">
                  <a:moveTo>
                    <a:pt x="0" y="0"/>
                  </a:moveTo>
                  <a:lnTo>
                    <a:pt x="375" y="0"/>
                  </a:lnTo>
                  <a:lnTo>
                    <a:pt x="699" y="0"/>
                  </a:lnTo>
                  <a:lnTo>
                    <a:pt x="699" y="23"/>
                  </a:lnTo>
                  <a:lnTo>
                    <a:pt x="632" y="23"/>
                  </a:lnTo>
                  <a:lnTo>
                    <a:pt x="314" y="23"/>
                  </a:lnTo>
                  <a:lnTo>
                    <a:pt x="23" y="23"/>
                  </a:lnTo>
                  <a:lnTo>
                    <a:pt x="0" y="0"/>
                  </a:lnTo>
                </a:path>
              </a:pathLst>
            </a:custGeom>
            <a:noFill/>
            <a:ln w="0">
              <a:solidFill>
                <a:srgbClr val="000000"/>
              </a:solidFill>
              <a:prstDash val="solid"/>
              <a:round/>
              <a:headEnd/>
              <a:tailEnd/>
            </a:ln>
          </p:spPr>
          <p:txBody>
            <a:bodyPr/>
            <a:lstStyle/>
            <a:p>
              <a:endParaRPr lang="en-GB"/>
            </a:p>
          </p:txBody>
        </p:sp>
        <p:sp>
          <p:nvSpPr>
            <p:cNvPr id="5975" name="Freeform 410"/>
            <p:cNvSpPr>
              <a:spLocks/>
            </p:cNvSpPr>
            <p:nvPr/>
          </p:nvSpPr>
          <p:spPr bwMode="auto">
            <a:xfrm flipH="1">
              <a:off x="1030" y="3515"/>
              <a:ext cx="163" cy="8"/>
            </a:xfrm>
            <a:custGeom>
              <a:avLst/>
              <a:gdLst>
                <a:gd name="T0" fmla="*/ 0 w 421"/>
                <a:gd name="T1" fmla="*/ 0 h 21"/>
                <a:gd name="T2" fmla="*/ 0 w 421"/>
                <a:gd name="T3" fmla="*/ 0 h 21"/>
                <a:gd name="T4" fmla="*/ 0 w 421"/>
                <a:gd name="T5" fmla="*/ 0 h 21"/>
                <a:gd name="T6" fmla="*/ 0 w 421"/>
                <a:gd name="T7" fmla="*/ 0 h 21"/>
                <a:gd name="T8" fmla="*/ 0 w 421"/>
                <a:gd name="T9" fmla="*/ 0 h 21"/>
                <a:gd name="T10" fmla="*/ 0 w 421"/>
                <a:gd name="T11" fmla="*/ 0 h 21"/>
                <a:gd name="T12" fmla="*/ 0 w 421"/>
                <a:gd name="T13" fmla="*/ 0 h 21"/>
                <a:gd name="T14" fmla="*/ 0 60000 65536"/>
                <a:gd name="T15" fmla="*/ 0 60000 65536"/>
                <a:gd name="T16" fmla="*/ 0 60000 65536"/>
                <a:gd name="T17" fmla="*/ 0 60000 65536"/>
                <a:gd name="T18" fmla="*/ 0 60000 65536"/>
                <a:gd name="T19" fmla="*/ 0 60000 65536"/>
                <a:gd name="T20" fmla="*/ 0 60000 65536"/>
                <a:gd name="T21" fmla="*/ 0 w 421"/>
                <a:gd name="T22" fmla="*/ 0 h 21"/>
                <a:gd name="T23" fmla="*/ 421 w 421"/>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1" h="21">
                  <a:moveTo>
                    <a:pt x="421" y="0"/>
                  </a:moveTo>
                  <a:lnTo>
                    <a:pt x="226" y="0"/>
                  </a:lnTo>
                  <a:lnTo>
                    <a:pt x="0" y="0"/>
                  </a:lnTo>
                  <a:lnTo>
                    <a:pt x="0" y="21"/>
                  </a:lnTo>
                  <a:lnTo>
                    <a:pt x="223" y="21"/>
                  </a:lnTo>
                  <a:lnTo>
                    <a:pt x="421" y="21"/>
                  </a:lnTo>
                  <a:lnTo>
                    <a:pt x="421" y="0"/>
                  </a:lnTo>
                  <a:close/>
                </a:path>
              </a:pathLst>
            </a:custGeom>
            <a:solidFill>
              <a:srgbClr val="009393"/>
            </a:solidFill>
            <a:ln w="9525">
              <a:noFill/>
              <a:round/>
              <a:headEnd/>
              <a:tailEnd/>
            </a:ln>
          </p:spPr>
          <p:txBody>
            <a:bodyPr/>
            <a:lstStyle/>
            <a:p>
              <a:endParaRPr lang="en-GB"/>
            </a:p>
          </p:txBody>
        </p:sp>
        <p:sp>
          <p:nvSpPr>
            <p:cNvPr id="5976" name="Freeform 411"/>
            <p:cNvSpPr>
              <a:spLocks/>
            </p:cNvSpPr>
            <p:nvPr/>
          </p:nvSpPr>
          <p:spPr bwMode="auto">
            <a:xfrm flipH="1">
              <a:off x="1030" y="3515"/>
              <a:ext cx="163" cy="8"/>
            </a:xfrm>
            <a:custGeom>
              <a:avLst/>
              <a:gdLst>
                <a:gd name="T0" fmla="*/ 0 w 421"/>
                <a:gd name="T1" fmla="*/ 0 h 21"/>
                <a:gd name="T2" fmla="*/ 0 w 421"/>
                <a:gd name="T3" fmla="*/ 0 h 21"/>
                <a:gd name="T4" fmla="*/ 0 w 421"/>
                <a:gd name="T5" fmla="*/ 0 h 21"/>
                <a:gd name="T6" fmla="*/ 0 w 421"/>
                <a:gd name="T7" fmla="*/ 0 h 21"/>
                <a:gd name="T8" fmla="*/ 0 w 421"/>
                <a:gd name="T9" fmla="*/ 0 h 21"/>
                <a:gd name="T10" fmla="*/ 0 w 421"/>
                <a:gd name="T11" fmla="*/ 0 h 21"/>
                <a:gd name="T12" fmla="*/ 0 w 421"/>
                <a:gd name="T13" fmla="*/ 0 h 21"/>
                <a:gd name="T14" fmla="*/ 0 60000 65536"/>
                <a:gd name="T15" fmla="*/ 0 60000 65536"/>
                <a:gd name="T16" fmla="*/ 0 60000 65536"/>
                <a:gd name="T17" fmla="*/ 0 60000 65536"/>
                <a:gd name="T18" fmla="*/ 0 60000 65536"/>
                <a:gd name="T19" fmla="*/ 0 60000 65536"/>
                <a:gd name="T20" fmla="*/ 0 60000 65536"/>
                <a:gd name="T21" fmla="*/ 0 w 421"/>
                <a:gd name="T22" fmla="*/ 0 h 21"/>
                <a:gd name="T23" fmla="*/ 421 w 421"/>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1" h="21">
                  <a:moveTo>
                    <a:pt x="421" y="0"/>
                  </a:moveTo>
                  <a:lnTo>
                    <a:pt x="226" y="0"/>
                  </a:lnTo>
                  <a:lnTo>
                    <a:pt x="0" y="0"/>
                  </a:lnTo>
                  <a:lnTo>
                    <a:pt x="0" y="21"/>
                  </a:lnTo>
                  <a:lnTo>
                    <a:pt x="223" y="21"/>
                  </a:lnTo>
                  <a:lnTo>
                    <a:pt x="421" y="21"/>
                  </a:lnTo>
                  <a:lnTo>
                    <a:pt x="421" y="0"/>
                  </a:lnTo>
                </a:path>
              </a:pathLst>
            </a:custGeom>
            <a:noFill/>
            <a:ln w="0">
              <a:solidFill>
                <a:srgbClr val="000000"/>
              </a:solidFill>
              <a:prstDash val="solid"/>
              <a:round/>
              <a:headEnd/>
              <a:tailEnd/>
            </a:ln>
          </p:spPr>
          <p:txBody>
            <a:bodyPr/>
            <a:lstStyle/>
            <a:p>
              <a:endParaRPr lang="en-GB"/>
            </a:p>
          </p:txBody>
        </p:sp>
        <p:sp>
          <p:nvSpPr>
            <p:cNvPr id="5977" name="Freeform 412"/>
            <p:cNvSpPr>
              <a:spLocks/>
            </p:cNvSpPr>
            <p:nvPr/>
          </p:nvSpPr>
          <p:spPr bwMode="auto">
            <a:xfrm flipH="1">
              <a:off x="1169" y="3528"/>
              <a:ext cx="14" cy="98"/>
            </a:xfrm>
            <a:custGeom>
              <a:avLst/>
              <a:gdLst>
                <a:gd name="T0" fmla="*/ 0 w 35"/>
                <a:gd name="T1" fmla="*/ 0 h 253"/>
                <a:gd name="T2" fmla="*/ 0 w 35"/>
                <a:gd name="T3" fmla="*/ 0 h 253"/>
                <a:gd name="T4" fmla="*/ 0 w 35"/>
                <a:gd name="T5" fmla="*/ 0 h 253"/>
                <a:gd name="T6" fmla="*/ 0 w 35"/>
                <a:gd name="T7" fmla="*/ 0 h 253"/>
                <a:gd name="T8" fmla="*/ 0 w 35"/>
                <a:gd name="T9" fmla="*/ 0 h 253"/>
                <a:gd name="T10" fmla="*/ 0 w 35"/>
                <a:gd name="T11" fmla="*/ 0 h 253"/>
                <a:gd name="T12" fmla="*/ 0 w 35"/>
                <a:gd name="T13" fmla="*/ 0 h 253"/>
                <a:gd name="T14" fmla="*/ 0 w 35"/>
                <a:gd name="T15" fmla="*/ 0 h 253"/>
                <a:gd name="T16" fmla="*/ 0 w 35"/>
                <a:gd name="T17" fmla="*/ 0 h 253"/>
                <a:gd name="T18" fmla="*/ 0 w 35"/>
                <a:gd name="T19" fmla="*/ 0 h 253"/>
                <a:gd name="T20" fmla="*/ 0 w 35"/>
                <a:gd name="T21" fmla="*/ 0 h 253"/>
                <a:gd name="T22" fmla="*/ 0 w 35"/>
                <a:gd name="T23" fmla="*/ 0 h 253"/>
                <a:gd name="T24" fmla="*/ 0 w 35"/>
                <a:gd name="T25" fmla="*/ 0 h 253"/>
                <a:gd name="T26" fmla="*/ 0 w 35"/>
                <a:gd name="T27" fmla="*/ 0 h 253"/>
                <a:gd name="T28" fmla="*/ 0 w 35"/>
                <a:gd name="T29" fmla="*/ 0 h 253"/>
                <a:gd name="T30" fmla="*/ 0 w 35"/>
                <a:gd name="T31" fmla="*/ 0 h 253"/>
                <a:gd name="T32" fmla="*/ 0 w 35"/>
                <a:gd name="T33" fmla="*/ 0 h 253"/>
                <a:gd name="T34" fmla="*/ 0 w 35"/>
                <a:gd name="T35" fmla="*/ 0 h 253"/>
                <a:gd name="T36" fmla="*/ 0 w 35"/>
                <a:gd name="T37" fmla="*/ 0 h 253"/>
                <a:gd name="T38" fmla="*/ 0 w 35"/>
                <a:gd name="T39" fmla="*/ 0 h 253"/>
                <a:gd name="T40" fmla="*/ 0 w 35"/>
                <a:gd name="T41" fmla="*/ 0 h 253"/>
                <a:gd name="T42" fmla="*/ 0 w 35"/>
                <a:gd name="T43" fmla="*/ 0 h 253"/>
                <a:gd name="T44" fmla="*/ 0 w 35"/>
                <a:gd name="T45" fmla="*/ 0 h 253"/>
                <a:gd name="T46" fmla="*/ 0 w 35"/>
                <a:gd name="T47" fmla="*/ 0 h 253"/>
                <a:gd name="T48" fmla="*/ 0 w 35"/>
                <a:gd name="T49" fmla="*/ 0 h 253"/>
                <a:gd name="T50" fmla="*/ 0 w 35"/>
                <a:gd name="T51" fmla="*/ 0 h 253"/>
                <a:gd name="T52" fmla="*/ 0 w 35"/>
                <a:gd name="T53" fmla="*/ 0 h 253"/>
                <a:gd name="T54" fmla="*/ 0 w 35"/>
                <a:gd name="T55" fmla="*/ 0 h 253"/>
                <a:gd name="T56" fmla="*/ 0 w 35"/>
                <a:gd name="T57" fmla="*/ 0 h 253"/>
                <a:gd name="T58" fmla="*/ 0 w 35"/>
                <a:gd name="T59" fmla="*/ 0 h 253"/>
                <a:gd name="T60" fmla="*/ 0 w 35"/>
                <a:gd name="T61" fmla="*/ 0 h 253"/>
                <a:gd name="T62" fmla="*/ 0 w 35"/>
                <a:gd name="T63" fmla="*/ 0 h 253"/>
                <a:gd name="T64" fmla="*/ 0 w 35"/>
                <a:gd name="T65" fmla="*/ 0 h 253"/>
                <a:gd name="T66" fmla="*/ 0 w 35"/>
                <a:gd name="T67" fmla="*/ 0 h 253"/>
                <a:gd name="T68" fmla="*/ 0 w 35"/>
                <a:gd name="T69" fmla="*/ 0 h 253"/>
                <a:gd name="T70" fmla="*/ 0 w 35"/>
                <a:gd name="T71" fmla="*/ 0 h 253"/>
                <a:gd name="T72" fmla="*/ 0 w 35"/>
                <a:gd name="T73" fmla="*/ 0 h 253"/>
                <a:gd name="T74" fmla="*/ 0 w 35"/>
                <a:gd name="T75" fmla="*/ 0 h 253"/>
                <a:gd name="T76" fmla="*/ 0 w 35"/>
                <a:gd name="T77" fmla="*/ 0 h 253"/>
                <a:gd name="T78" fmla="*/ 0 w 35"/>
                <a:gd name="T79" fmla="*/ 0 h 253"/>
                <a:gd name="T80" fmla="*/ 0 w 35"/>
                <a:gd name="T81" fmla="*/ 0 h 253"/>
                <a:gd name="T82" fmla="*/ 0 w 35"/>
                <a:gd name="T83" fmla="*/ 0 h 253"/>
                <a:gd name="T84" fmla="*/ 0 w 35"/>
                <a:gd name="T85" fmla="*/ 0 h 253"/>
                <a:gd name="T86" fmla="*/ 0 w 35"/>
                <a:gd name="T87" fmla="*/ 0 h 253"/>
                <a:gd name="T88" fmla="*/ 0 w 35"/>
                <a:gd name="T89" fmla="*/ 0 h 253"/>
                <a:gd name="T90" fmla="*/ 0 w 35"/>
                <a:gd name="T91" fmla="*/ 0 h 253"/>
                <a:gd name="T92" fmla="*/ 0 w 35"/>
                <a:gd name="T93" fmla="*/ 0 h 253"/>
                <a:gd name="T94" fmla="*/ 0 w 35"/>
                <a:gd name="T95" fmla="*/ 0 h 253"/>
                <a:gd name="T96" fmla="*/ 0 w 35"/>
                <a:gd name="T97" fmla="*/ 0 h 253"/>
                <a:gd name="T98" fmla="*/ 0 w 35"/>
                <a:gd name="T99" fmla="*/ 0 h 253"/>
                <a:gd name="T100" fmla="*/ 0 w 35"/>
                <a:gd name="T101" fmla="*/ 0 h 253"/>
                <a:gd name="T102" fmla="*/ 0 w 35"/>
                <a:gd name="T103" fmla="*/ 0 h 253"/>
                <a:gd name="T104" fmla="*/ 0 w 35"/>
                <a:gd name="T105" fmla="*/ 0 h 253"/>
                <a:gd name="T106" fmla="*/ 0 w 35"/>
                <a:gd name="T107" fmla="*/ 0 h 253"/>
                <a:gd name="T108" fmla="*/ 0 w 35"/>
                <a:gd name="T109" fmla="*/ 0 h 253"/>
                <a:gd name="T110" fmla="*/ 0 w 35"/>
                <a:gd name="T111" fmla="*/ 0 h 253"/>
                <a:gd name="T112" fmla="*/ 0 w 35"/>
                <a:gd name="T113" fmla="*/ 0 h 253"/>
                <a:gd name="T114" fmla="*/ 0 w 35"/>
                <a:gd name="T115" fmla="*/ 0 h 253"/>
                <a:gd name="T116" fmla="*/ 0 w 35"/>
                <a:gd name="T117" fmla="*/ 0 h 25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5"/>
                <a:gd name="T178" fmla="*/ 0 h 253"/>
                <a:gd name="T179" fmla="*/ 35 w 35"/>
                <a:gd name="T180" fmla="*/ 253 h 25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5" h="253">
                  <a:moveTo>
                    <a:pt x="17" y="253"/>
                  </a:moveTo>
                  <a:lnTo>
                    <a:pt x="5" y="253"/>
                  </a:lnTo>
                  <a:lnTo>
                    <a:pt x="3" y="245"/>
                  </a:lnTo>
                  <a:lnTo>
                    <a:pt x="3" y="239"/>
                  </a:lnTo>
                  <a:lnTo>
                    <a:pt x="8" y="235"/>
                  </a:lnTo>
                  <a:lnTo>
                    <a:pt x="11" y="230"/>
                  </a:lnTo>
                  <a:lnTo>
                    <a:pt x="12" y="224"/>
                  </a:lnTo>
                  <a:lnTo>
                    <a:pt x="11" y="218"/>
                  </a:lnTo>
                  <a:lnTo>
                    <a:pt x="8" y="211"/>
                  </a:lnTo>
                  <a:lnTo>
                    <a:pt x="5" y="203"/>
                  </a:lnTo>
                  <a:lnTo>
                    <a:pt x="0" y="182"/>
                  </a:lnTo>
                  <a:lnTo>
                    <a:pt x="2" y="154"/>
                  </a:lnTo>
                  <a:lnTo>
                    <a:pt x="6" y="128"/>
                  </a:lnTo>
                  <a:lnTo>
                    <a:pt x="9" y="108"/>
                  </a:lnTo>
                  <a:lnTo>
                    <a:pt x="11" y="93"/>
                  </a:lnTo>
                  <a:lnTo>
                    <a:pt x="12" y="74"/>
                  </a:lnTo>
                  <a:lnTo>
                    <a:pt x="14" y="57"/>
                  </a:lnTo>
                  <a:lnTo>
                    <a:pt x="14" y="44"/>
                  </a:lnTo>
                  <a:lnTo>
                    <a:pt x="14" y="39"/>
                  </a:lnTo>
                  <a:lnTo>
                    <a:pt x="12" y="35"/>
                  </a:lnTo>
                  <a:lnTo>
                    <a:pt x="9" y="30"/>
                  </a:lnTo>
                  <a:lnTo>
                    <a:pt x="5" y="27"/>
                  </a:lnTo>
                  <a:lnTo>
                    <a:pt x="2" y="24"/>
                  </a:lnTo>
                  <a:lnTo>
                    <a:pt x="0" y="19"/>
                  </a:lnTo>
                  <a:lnTo>
                    <a:pt x="0" y="13"/>
                  </a:lnTo>
                  <a:lnTo>
                    <a:pt x="2" y="7"/>
                  </a:lnTo>
                  <a:lnTo>
                    <a:pt x="5" y="3"/>
                  </a:lnTo>
                  <a:lnTo>
                    <a:pt x="9" y="0"/>
                  </a:lnTo>
                  <a:lnTo>
                    <a:pt x="14" y="0"/>
                  </a:lnTo>
                  <a:lnTo>
                    <a:pt x="20" y="0"/>
                  </a:lnTo>
                  <a:lnTo>
                    <a:pt x="26" y="1"/>
                  </a:lnTo>
                  <a:lnTo>
                    <a:pt x="29" y="1"/>
                  </a:lnTo>
                  <a:lnTo>
                    <a:pt x="30" y="4"/>
                  </a:lnTo>
                  <a:lnTo>
                    <a:pt x="33" y="9"/>
                  </a:lnTo>
                  <a:lnTo>
                    <a:pt x="35" y="13"/>
                  </a:lnTo>
                  <a:lnTo>
                    <a:pt x="33" y="19"/>
                  </a:lnTo>
                  <a:lnTo>
                    <a:pt x="32" y="24"/>
                  </a:lnTo>
                  <a:lnTo>
                    <a:pt x="29" y="27"/>
                  </a:lnTo>
                  <a:lnTo>
                    <a:pt x="26" y="30"/>
                  </a:lnTo>
                  <a:lnTo>
                    <a:pt x="23" y="35"/>
                  </a:lnTo>
                  <a:lnTo>
                    <a:pt x="21" y="39"/>
                  </a:lnTo>
                  <a:lnTo>
                    <a:pt x="21" y="44"/>
                  </a:lnTo>
                  <a:lnTo>
                    <a:pt x="21" y="57"/>
                  </a:lnTo>
                  <a:lnTo>
                    <a:pt x="21" y="74"/>
                  </a:lnTo>
                  <a:lnTo>
                    <a:pt x="24" y="93"/>
                  </a:lnTo>
                  <a:lnTo>
                    <a:pt x="26" y="108"/>
                  </a:lnTo>
                  <a:lnTo>
                    <a:pt x="29" y="128"/>
                  </a:lnTo>
                  <a:lnTo>
                    <a:pt x="33" y="154"/>
                  </a:lnTo>
                  <a:lnTo>
                    <a:pt x="35" y="182"/>
                  </a:lnTo>
                  <a:lnTo>
                    <a:pt x="30" y="203"/>
                  </a:lnTo>
                  <a:lnTo>
                    <a:pt x="26" y="211"/>
                  </a:lnTo>
                  <a:lnTo>
                    <a:pt x="23" y="218"/>
                  </a:lnTo>
                  <a:lnTo>
                    <a:pt x="21" y="224"/>
                  </a:lnTo>
                  <a:lnTo>
                    <a:pt x="23" y="230"/>
                  </a:lnTo>
                  <a:lnTo>
                    <a:pt x="27" y="235"/>
                  </a:lnTo>
                  <a:lnTo>
                    <a:pt x="32" y="239"/>
                  </a:lnTo>
                  <a:lnTo>
                    <a:pt x="32" y="245"/>
                  </a:lnTo>
                  <a:lnTo>
                    <a:pt x="30" y="253"/>
                  </a:lnTo>
                  <a:lnTo>
                    <a:pt x="17" y="253"/>
                  </a:lnTo>
                  <a:close/>
                </a:path>
              </a:pathLst>
            </a:custGeom>
            <a:solidFill>
              <a:srgbClr val="009393"/>
            </a:solidFill>
            <a:ln w="9525">
              <a:noFill/>
              <a:round/>
              <a:headEnd/>
              <a:tailEnd/>
            </a:ln>
          </p:spPr>
          <p:txBody>
            <a:bodyPr/>
            <a:lstStyle/>
            <a:p>
              <a:endParaRPr lang="en-GB"/>
            </a:p>
          </p:txBody>
        </p:sp>
        <p:sp>
          <p:nvSpPr>
            <p:cNvPr id="5978" name="Freeform 413"/>
            <p:cNvSpPr>
              <a:spLocks/>
            </p:cNvSpPr>
            <p:nvPr/>
          </p:nvSpPr>
          <p:spPr bwMode="auto">
            <a:xfrm flipH="1">
              <a:off x="1169" y="3528"/>
              <a:ext cx="14" cy="98"/>
            </a:xfrm>
            <a:custGeom>
              <a:avLst/>
              <a:gdLst>
                <a:gd name="T0" fmla="*/ 0 w 35"/>
                <a:gd name="T1" fmla="*/ 0 h 253"/>
                <a:gd name="T2" fmla="*/ 0 w 35"/>
                <a:gd name="T3" fmla="*/ 0 h 253"/>
                <a:gd name="T4" fmla="*/ 0 w 35"/>
                <a:gd name="T5" fmla="*/ 0 h 253"/>
                <a:gd name="T6" fmla="*/ 0 w 35"/>
                <a:gd name="T7" fmla="*/ 0 h 253"/>
                <a:gd name="T8" fmla="*/ 0 w 35"/>
                <a:gd name="T9" fmla="*/ 0 h 253"/>
                <a:gd name="T10" fmla="*/ 0 w 35"/>
                <a:gd name="T11" fmla="*/ 0 h 253"/>
                <a:gd name="T12" fmla="*/ 0 w 35"/>
                <a:gd name="T13" fmla="*/ 0 h 253"/>
                <a:gd name="T14" fmla="*/ 0 w 35"/>
                <a:gd name="T15" fmla="*/ 0 h 253"/>
                <a:gd name="T16" fmla="*/ 0 w 35"/>
                <a:gd name="T17" fmla="*/ 0 h 253"/>
                <a:gd name="T18" fmla="*/ 0 w 35"/>
                <a:gd name="T19" fmla="*/ 0 h 253"/>
                <a:gd name="T20" fmla="*/ 0 w 35"/>
                <a:gd name="T21" fmla="*/ 0 h 253"/>
                <a:gd name="T22" fmla="*/ 0 w 35"/>
                <a:gd name="T23" fmla="*/ 0 h 253"/>
                <a:gd name="T24" fmla="*/ 0 w 35"/>
                <a:gd name="T25" fmla="*/ 0 h 253"/>
                <a:gd name="T26" fmla="*/ 0 w 35"/>
                <a:gd name="T27" fmla="*/ 0 h 253"/>
                <a:gd name="T28" fmla="*/ 0 w 35"/>
                <a:gd name="T29" fmla="*/ 0 h 253"/>
                <a:gd name="T30" fmla="*/ 0 w 35"/>
                <a:gd name="T31" fmla="*/ 0 h 253"/>
                <a:gd name="T32" fmla="*/ 0 w 35"/>
                <a:gd name="T33" fmla="*/ 0 h 253"/>
                <a:gd name="T34" fmla="*/ 0 w 35"/>
                <a:gd name="T35" fmla="*/ 0 h 253"/>
                <a:gd name="T36" fmla="*/ 0 w 35"/>
                <a:gd name="T37" fmla="*/ 0 h 253"/>
                <a:gd name="T38" fmla="*/ 0 w 35"/>
                <a:gd name="T39" fmla="*/ 0 h 253"/>
                <a:gd name="T40" fmla="*/ 0 w 35"/>
                <a:gd name="T41" fmla="*/ 0 h 253"/>
                <a:gd name="T42" fmla="*/ 0 w 35"/>
                <a:gd name="T43" fmla="*/ 0 h 253"/>
                <a:gd name="T44" fmla="*/ 0 w 35"/>
                <a:gd name="T45" fmla="*/ 0 h 253"/>
                <a:gd name="T46" fmla="*/ 0 w 35"/>
                <a:gd name="T47" fmla="*/ 0 h 253"/>
                <a:gd name="T48" fmla="*/ 0 w 35"/>
                <a:gd name="T49" fmla="*/ 0 h 253"/>
                <a:gd name="T50" fmla="*/ 0 w 35"/>
                <a:gd name="T51" fmla="*/ 0 h 253"/>
                <a:gd name="T52" fmla="*/ 0 w 35"/>
                <a:gd name="T53" fmla="*/ 0 h 253"/>
                <a:gd name="T54" fmla="*/ 0 w 35"/>
                <a:gd name="T55" fmla="*/ 0 h 253"/>
                <a:gd name="T56" fmla="*/ 0 w 35"/>
                <a:gd name="T57" fmla="*/ 0 h 253"/>
                <a:gd name="T58" fmla="*/ 0 w 35"/>
                <a:gd name="T59" fmla="*/ 0 h 253"/>
                <a:gd name="T60" fmla="*/ 0 w 35"/>
                <a:gd name="T61" fmla="*/ 0 h 253"/>
                <a:gd name="T62" fmla="*/ 0 w 35"/>
                <a:gd name="T63" fmla="*/ 0 h 253"/>
                <a:gd name="T64" fmla="*/ 0 w 35"/>
                <a:gd name="T65" fmla="*/ 0 h 253"/>
                <a:gd name="T66" fmla="*/ 0 w 35"/>
                <a:gd name="T67" fmla="*/ 0 h 253"/>
                <a:gd name="T68" fmla="*/ 0 w 35"/>
                <a:gd name="T69" fmla="*/ 0 h 253"/>
                <a:gd name="T70" fmla="*/ 0 w 35"/>
                <a:gd name="T71" fmla="*/ 0 h 25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5"/>
                <a:gd name="T109" fmla="*/ 0 h 253"/>
                <a:gd name="T110" fmla="*/ 35 w 35"/>
                <a:gd name="T111" fmla="*/ 253 h 25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5" h="253">
                  <a:moveTo>
                    <a:pt x="17" y="253"/>
                  </a:moveTo>
                  <a:lnTo>
                    <a:pt x="5" y="253"/>
                  </a:lnTo>
                  <a:lnTo>
                    <a:pt x="3" y="245"/>
                  </a:lnTo>
                  <a:lnTo>
                    <a:pt x="3" y="239"/>
                  </a:lnTo>
                  <a:lnTo>
                    <a:pt x="8" y="235"/>
                  </a:lnTo>
                  <a:lnTo>
                    <a:pt x="11" y="230"/>
                  </a:lnTo>
                  <a:lnTo>
                    <a:pt x="12" y="224"/>
                  </a:lnTo>
                  <a:lnTo>
                    <a:pt x="11" y="218"/>
                  </a:lnTo>
                  <a:lnTo>
                    <a:pt x="8" y="211"/>
                  </a:lnTo>
                  <a:lnTo>
                    <a:pt x="5" y="203"/>
                  </a:lnTo>
                  <a:lnTo>
                    <a:pt x="0" y="182"/>
                  </a:lnTo>
                  <a:lnTo>
                    <a:pt x="2" y="154"/>
                  </a:lnTo>
                  <a:lnTo>
                    <a:pt x="6" y="128"/>
                  </a:lnTo>
                  <a:lnTo>
                    <a:pt x="9" y="108"/>
                  </a:lnTo>
                  <a:lnTo>
                    <a:pt x="11" y="93"/>
                  </a:lnTo>
                  <a:lnTo>
                    <a:pt x="12" y="74"/>
                  </a:lnTo>
                  <a:lnTo>
                    <a:pt x="14" y="57"/>
                  </a:lnTo>
                  <a:lnTo>
                    <a:pt x="14" y="44"/>
                  </a:lnTo>
                  <a:lnTo>
                    <a:pt x="14" y="39"/>
                  </a:lnTo>
                  <a:lnTo>
                    <a:pt x="12" y="35"/>
                  </a:lnTo>
                  <a:lnTo>
                    <a:pt x="9" y="30"/>
                  </a:lnTo>
                  <a:lnTo>
                    <a:pt x="5" y="27"/>
                  </a:lnTo>
                  <a:lnTo>
                    <a:pt x="2" y="24"/>
                  </a:lnTo>
                  <a:lnTo>
                    <a:pt x="0" y="19"/>
                  </a:lnTo>
                  <a:lnTo>
                    <a:pt x="0" y="13"/>
                  </a:lnTo>
                  <a:lnTo>
                    <a:pt x="2" y="7"/>
                  </a:lnTo>
                  <a:lnTo>
                    <a:pt x="5" y="3"/>
                  </a:lnTo>
                  <a:lnTo>
                    <a:pt x="9" y="0"/>
                  </a:lnTo>
                  <a:lnTo>
                    <a:pt x="14" y="0"/>
                  </a:lnTo>
                  <a:lnTo>
                    <a:pt x="20" y="0"/>
                  </a:lnTo>
                  <a:lnTo>
                    <a:pt x="26" y="1"/>
                  </a:lnTo>
                  <a:lnTo>
                    <a:pt x="29" y="1"/>
                  </a:lnTo>
                  <a:lnTo>
                    <a:pt x="30" y="4"/>
                  </a:lnTo>
                  <a:lnTo>
                    <a:pt x="33" y="9"/>
                  </a:lnTo>
                  <a:lnTo>
                    <a:pt x="35" y="13"/>
                  </a:lnTo>
                  <a:lnTo>
                    <a:pt x="33" y="19"/>
                  </a:lnTo>
                  <a:lnTo>
                    <a:pt x="32" y="24"/>
                  </a:lnTo>
                  <a:lnTo>
                    <a:pt x="29" y="27"/>
                  </a:lnTo>
                  <a:lnTo>
                    <a:pt x="26" y="30"/>
                  </a:lnTo>
                  <a:lnTo>
                    <a:pt x="23" y="35"/>
                  </a:lnTo>
                  <a:lnTo>
                    <a:pt x="21" y="39"/>
                  </a:lnTo>
                  <a:lnTo>
                    <a:pt x="21" y="44"/>
                  </a:lnTo>
                  <a:lnTo>
                    <a:pt x="21" y="57"/>
                  </a:lnTo>
                  <a:lnTo>
                    <a:pt x="21" y="74"/>
                  </a:lnTo>
                  <a:lnTo>
                    <a:pt x="24" y="93"/>
                  </a:lnTo>
                  <a:lnTo>
                    <a:pt x="26" y="108"/>
                  </a:lnTo>
                  <a:lnTo>
                    <a:pt x="29" y="128"/>
                  </a:lnTo>
                  <a:lnTo>
                    <a:pt x="33" y="154"/>
                  </a:lnTo>
                  <a:lnTo>
                    <a:pt x="35" y="182"/>
                  </a:lnTo>
                  <a:lnTo>
                    <a:pt x="30" y="203"/>
                  </a:lnTo>
                  <a:lnTo>
                    <a:pt x="26" y="211"/>
                  </a:lnTo>
                  <a:lnTo>
                    <a:pt x="23" y="218"/>
                  </a:lnTo>
                  <a:lnTo>
                    <a:pt x="21" y="224"/>
                  </a:lnTo>
                  <a:lnTo>
                    <a:pt x="23" y="230"/>
                  </a:lnTo>
                  <a:lnTo>
                    <a:pt x="27" y="235"/>
                  </a:lnTo>
                  <a:lnTo>
                    <a:pt x="32" y="239"/>
                  </a:lnTo>
                  <a:lnTo>
                    <a:pt x="32" y="245"/>
                  </a:lnTo>
                  <a:lnTo>
                    <a:pt x="30" y="253"/>
                  </a:lnTo>
                  <a:lnTo>
                    <a:pt x="17" y="253"/>
                  </a:lnTo>
                </a:path>
              </a:pathLst>
            </a:custGeom>
            <a:noFill/>
            <a:ln w="0">
              <a:solidFill>
                <a:srgbClr val="000000"/>
              </a:solidFill>
              <a:prstDash val="solid"/>
              <a:round/>
              <a:headEnd/>
              <a:tailEnd/>
            </a:ln>
          </p:spPr>
          <p:txBody>
            <a:bodyPr/>
            <a:lstStyle/>
            <a:p>
              <a:endParaRPr lang="en-GB"/>
            </a:p>
          </p:txBody>
        </p:sp>
        <p:sp>
          <p:nvSpPr>
            <p:cNvPr id="5979" name="Freeform 414"/>
            <p:cNvSpPr>
              <a:spLocks/>
            </p:cNvSpPr>
            <p:nvPr/>
          </p:nvSpPr>
          <p:spPr bwMode="auto">
            <a:xfrm flipH="1">
              <a:off x="1054" y="3528"/>
              <a:ext cx="13" cy="98"/>
            </a:xfrm>
            <a:custGeom>
              <a:avLst/>
              <a:gdLst>
                <a:gd name="T0" fmla="*/ 0 w 35"/>
                <a:gd name="T1" fmla="*/ 0 h 252"/>
                <a:gd name="T2" fmla="*/ 0 w 35"/>
                <a:gd name="T3" fmla="*/ 0 h 252"/>
                <a:gd name="T4" fmla="*/ 0 w 35"/>
                <a:gd name="T5" fmla="*/ 0 h 252"/>
                <a:gd name="T6" fmla="*/ 0 w 35"/>
                <a:gd name="T7" fmla="*/ 0 h 252"/>
                <a:gd name="T8" fmla="*/ 0 w 35"/>
                <a:gd name="T9" fmla="*/ 0 h 252"/>
                <a:gd name="T10" fmla="*/ 0 w 35"/>
                <a:gd name="T11" fmla="*/ 0 h 252"/>
                <a:gd name="T12" fmla="*/ 0 w 35"/>
                <a:gd name="T13" fmla="*/ 0 h 252"/>
                <a:gd name="T14" fmla="*/ 0 w 35"/>
                <a:gd name="T15" fmla="*/ 0 h 252"/>
                <a:gd name="T16" fmla="*/ 0 w 35"/>
                <a:gd name="T17" fmla="*/ 0 h 252"/>
                <a:gd name="T18" fmla="*/ 0 w 35"/>
                <a:gd name="T19" fmla="*/ 0 h 252"/>
                <a:gd name="T20" fmla="*/ 0 w 35"/>
                <a:gd name="T21" fmla="*/ 0 h 252"/>
                <a:gd name="T22" fmla="*/ 0 w 35"/>
                <a:gd name="T23" fmla="*/ 0 h 252"/>
                <a:gd name="T24" fmla="*/ 0 w 35"/>
                <a:gd name="T25" fmla="*/ 0 h 252"/>
                <a:gd name="T26" fmla="*/ 0 w 35"/>
                <a:gd name="T27" fmla="*/ 0 h 252"/>
                <a:gd name="T28" fmla="*/ 0 w 35"/>
                <a:gd name="T29" fmla="*/ 0 h 252"/>
                <a:gd name="T30" fmla="*/ 0 w 35"/>
                <a:gd name="T31" fmla="*/ 0 h 252"/>
                <a:gd name="T32" fmla="*/ 0 w 35"/>
                <a:gd name="T33" fmla="*/ 0 h 252"/>
                <a:gd name="T34" fmla="*/ 0 w 35"/>
                <a:gd name="T35" fmla="*/ 0 h 252"/>
                <a:gd name="T36" fmla="*/ 0 w 35"/>
                <a:gd name="T37" fmla="*/ 0 h 252"/>
                <a:gd name="T38" fmla="*/ 0 w 35"/>
                <a:gd name="T39" fmla="*/ 0 h 252"/>
                <a:gd name="T40" fmla="*/ 0 w 35"/>
                <a:gd name="T41" fmla="*/ 0 h 252"/>
                <a:gd name="T42" fmla="*/ 0 w 35"/>
                <a:gd name="T43" fmla="*/ 0 h 252"/>
                <a:gd name="T44" fmla="*/ 0 w 35"/>
                <a:gd name="T45" fmla="*/ 0 h 252"/>
                <a:gd name="T46" fmla="*/ 0 w 35"/>
                <a:gd name="T47" fmla="*/ 0 h 252"/>
                <a:gd name="T48" fmla="*/ 0 w 35"/>
                <a:gd name="T49" fmla="*/ 0 h 252"/>
                <a:gd name="T50" fmla="*/ 0 w 35"/>
                <a:gd name="T51" fmla="*/ 0 h 252"/>
                <a:gd name="T52" fmla="*/ 0 w 35"/>
                <a:gd name="T53" fmla="*/ 0 h 252"/>
                <a:gd name="T54" fmla="*/ 0 w 35"/>
                <a:gd name="T55" fmla="*/ 0 h 252"/>
                <a:gd name="T56" fmla="*/ 0 w 35"/>
                <a:gd name="T57" fmla="*/ 0 h 252"/>
                <a:gd name="T58" fmla="*/ 0 w 35"/>
                <a:gd name="T59" fmla="*/ 0 h 252"/>
                <a:gd name="T60" fmla="*/ 0 w 35"/>
                <a:gd name="T61" fmla="*/ 0 h 252"/>
                <a:gd name="T62" fmla="*/ 0 w 35"/>
                <a:gd name="T63" fmla="*/ 0 h 252"/>
                <a:gd name="T64" fmla="*/ 0 w 35"/>
                <a:gd name="T65" fmla="*/ 0 h 252"/>
                <a:gd name="T66" fmla="*/ 0 w 35"/>
                <a:gd name="T67" fmla="*/ 0 h 252"/>
                <a:gd name="T68" fmla="*/ 0 w 35"/>
                <a:gd name="T69" fmla="*/ 0 h 252"/>
                <a:gd name="T70" fmla="*/ 0 w 35"/>
                <a:gd name="T71" fmla="*/ 0 h 252"/>
                <a:gd name="T72" fmla="*/ 0 w 35"/>
                <a:gd name="T73" fmla="*/ 0 h 252"/>
                <a:gd name="T74" fmla="*/ 0 w 35"/>
                <a:gd name="T75" fmla="*/ 0 h 252"/>
                <a:gd name="T76" fmla="*/ 0 w 35"/>
                <a:gd name="T77" fmla="*/ 0 h 252"/>
                <a:gd name="T78" fmla="*/ 0 w 35"/>
                <a:gd name="T79" fmla="*/ 0 h 252"/>
                <a:gd name="T80" fmla="*/ 0 w 35"/>
                <a:gd name="T81" fmla="*/ 0 h 252"/>
                <a:gd name="T82" fmla="*/ 0 w 35"/>
                <a:gd name="T83" fmla="*/ 0 h 252"/>
                <a:gd name="T84" fmla="*/ 0 w 35"/>
                <a:gd name="T85" fmla="*/ 0 h 252"/>
                <a:gd name="T86" fmla="*/ 0 w 35"/>
                <a:gd name="T87" fmla="*/ 0 h 252"/>
                <a:gd name="T88" fmla="*/ 0 w 35"/>
                <a:gd name="T89" fmla="*/ 0 h 252"/>
                <a:gd name="T90" fmla="*/ 0 w 35"/>
                <a:gd name="T91" fmla="*/ 0 h 252"/>
                <a:gd name="T92" fmla="*/ 0 w 35"/>
                <a:gd name="T93" fmla="*/ 0 h 252"/>
                <a:gd name="T94" fmla="*/ 0 w 35"/>
                <a:gd name="T95" fmla="*/ 0 h 252"/>
                <a:gd name="T96" fmla="*/ 0 w 35"/>
                <a:gd name="T97" fmla="*/ 0 h 252"/>
                <a:gd name="T98" fmla="*/ 0 w 35"/>
                <a:gd name="T99" fmla="*/ 0 h 252"/>
                <a:gd name="T100" fmla="*/ 0 w 35"/>
                <a:gd name="T101" fmla="*/ 0 h 252"/>
                <a:gd name="T102" fmla="*/ 0 w 35"/>
                <a:gd name="T103" fmla="*/ 0 h 252"/>
                <a:gd name="T104" fmla="*/ 0 w 35"/>
                <a:gd name="T105" fmla="*/ 0 h 252"/>
                <a:gd name="T106" fmla="*/ 0 w 35"/>
                <a:gd name="T107" fmla="*/ 0 h 252"/>
                <a:gd name="T108" fmla="*/ 0 w 35"/>
                <a:gd name="T109" fmla="*/ 0 h 252"/>
                <a:gd name="T110" fmla="*/ 0 w 35"/>
                <a:gd name="T111" fmla="*/ 0 h 252"/>
                <a:gd name="T112" fmla="*/ 0 w 35"/>
                <a:gd name="T113" fmla="*/ 0 h 252"/>
                <a:gd name="T114" fmla="*/ 0 w 35"/>
                <a:gd name="T115" fmla="*/ 0 h 252"/>
                <a:gd name="T116" fmla="*/ 0 w 35"/>
                <a:gd name="T117" fmla="*/ 0 h 25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5"/>
                <a:gd name="T178" fmla="*/ 0 h 252"/>
                <a:gd name="T179" fmla="*/ 35 w 35"/>
                <a:gd name="T180" fmla="*/ 252 h 25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5" h="252">
                  <a:moveTo>
                    <a:pt x="17" y="252"/>
                  </a:moveTo>
                  <a:lnTo>
                    <a:pt x="5" y="252"/>
                  </a:lnTo>
                  <a:lnTo>
                    <a:pt x="3" y="246"/>
                  </a:lnTo>
                  <a:lnTo>
                    <a:pt x="3" y="240"/>
                  </a:lnTo>
                  <a:lnTo>
                    <a:pt x="8" y="235"/>
                  </a:lnTo>
                  <a:lnTo>
                    <a:pt x="11" y="229"/>
                  </a:lnTo>
                  <a:lnTo>
                    <a:pt x="12" y="223"/>
                  </a:lnTo>
                  <a:lnTo>
                    <a:pt x="12" y="217"/>
                  </a:lnTo>
                  <a:lnTo>
                    <a:pt x="8" y="210"/>
                  </a:lnTo>
                  <a:lnTo>
                    <a:pt x="5" y="202"/>
                  </a:lnTo>
                  <a:lnTo>
                    <a:pt x="0" y="181"/>
                  </a:lnTo>
                  <a:lnTo>
                    <a:pt x="2" y="154"/>
                  </a:lnTo>
                  <a:lnTo>
                    <a:pt x="6" y="127"/>
                  </a:lnTo>
                  <a:lnTo>
                    <a:pt x="9" y="109"/>
                  </a:lnTo>
                  <a:lnTo>
                    <a:pt x="11" y="92"/>
                  </a:lnTo>
                  <a:lnTo>
                    <a:pt x="12" y="74"/>
                  </a:lnTo>
                  <a:lnTo>
                    <a:pt x="14" y="56"/>
                  </a:lnTo>
                  <a:lnTo>
                    <a:pt x="14" y="44"/>
                  </a:lnTo>
                  <a:lnTo>
                    <a:pt x="14" y="40"/>
                  </a:lnTo>
                  <a:lnTo>
                    <a:pt x="12" y="34"/>
                  </a:lnTo>
                  <a:lnTo>
                    <a:pt x="9" y="29"/>
                  </a:lnTo>
                  <a:lnTo>
                    <a:pt x="6" y="26"/>
                  </a:lnTo>
                  <a:lnTo>
                    <a:pt x="3" y="23"/>
                  </a:lnTo>
                  <a:lnTo>
                    <a:pt x="0" y="18"/>
                  </a:lnTo>
                  <a:lnTo>
                    <a:pt x="0" y="12"/>
                  </a:lnTo>
                  <a:lnTo>
                    <a:pt x="2" y="8"/>
                  </a:lnTo>
                  <a:lnTo>
                    <a:pt x="5" y="3"/>
                  </a:lnTo>
                  <a:lnTo>
                    <a:pt x="9" y="0"/>
                  </a:lnTo>
                  <a:lnTo>
                    <a:pt x="14" y="0"/>
                  </a:lnTo>
                  <a:lnTo>
                    <a:pt x="20" y="0"/>
                  </a:lnTo>
                  <a:lnTo>
                    <a:pt x="26" y="0"/>
                  </a:lnTo>
                  <a:lnTo>
                    <a:pt x="29" y="2"/>
                  </a:lnTo>
                  <a:lnTo>
                    <a:pt x="30" y="3"/>
                  </a:lnTo>
                  <a:lnTo>
                    <a:pt x="33" y="8"/>
                  </a:lnTo>
                  <a:lnTo>
                    <a:pt x="35" y="12"/>
                  </a:lnTo>
                  <a:lnTo>
                    <a:pt x="33" y="18"/>
                  </a:lnTo>
                  <a:lnTo>
                    <a:pt x="32" y="23"/>
                  </a:lnTo>
                  <a:lnTo>
                    <a:pt x="29" y="26"/>
                  </a:lnTo>
                  <a:lnTo>
                    <a:pt x="26" y="29"/>
                  </a:lnTo>
                  <a:lnTo>
                    <a:pt x="23" y="34"/>
                  </a:lnTo>
                  <a:lnTo>
                    <a:pt x="21" y="40"/>
                  </a:lnTo>
                  <a:lnTo>
                    <a:pt x="21" y="44"/>
                  </a:lnTo>
                  <a:lnTo>
                    <a:pt x="21" y="56"/>
                  </a:lnTo>
                  <a:lnTo>
                    <a:pt x="21" y="74"/>
                  </a:lnTo>
                  <a:lnTo>
                    <a:pt x="24" y="92"/>
                  </a:lnTo>
                  <a:lnTo>
                    <a:pt x="26" y="109"/>
                  </a:lnTo>
                  <a:lnTo>
                    <a:pt x="29" y="127"/>
                  </a:lnTo>
                  <a:lnTo>
                    <a:pt x="33" y="154"/>
                  </a:lnTo>
                  <a:lnTo>
                    <a:pt x="35" y="181"/>
                  </a:lnTo>
                  <a:lnTo>
                    <a:pt x="30" y="202"/>
                  </a:lnTo>
                  <a:lnTo>
                    <a:pt x="26" y="210"/>
                  </a:lnTo>
                  <a:lnTo>
                    <a:pt x="23" y="217"/>
                  </a:lnTo>
                  <a:lnTo>
                    <a:pt x="21" y="223"/>
                  </a:lnTo>
                  <a:lnTo>
                    <a:pt x="23" y="229"/>
                  </a:lnTo>
                  <a:lnTo>
                    <a:pt x="27" y="235"/>
                  </a:lnTo>
                  <a:lnTo>
                    <a:pt x="32" y="240"/>
                  </a:lnTo>
                  <a:lnTo>
                    <a:pt x="32" y="246"/>
                  </a:lnTo>
                  <a:lnTo>
                    <a:pt x="30" y="252"/>
                  </a:lnTo>
                  <a:lnTo>
                    <a:pt x="17" y="252"/>
                  </a:lnTo>
                  <a:close/>
                </a:path>
              </a:pathLst>
            </a:custGeom>
            <a:solidFill>
              <a:srgbClr val="009393"/>
            </a:solidFill>
            <a:ln w="9525">
              <a:noFill/>
              <a:round/>
              <a:headEnd/>
              <a:tailEnd/>
            </a:ln>
          </p:spPr>
          <p:txBody>
            <a:bodyPr/>
            <a:lstStyle/>
            <a:p>
              <a:endParaRPr lang="en-GB"/>
            </a:p>
          </p:txBody>
        </p:sp>
        <p:sp>
          <p:nvSpPr>
            <p:cNvPr id="5980" name="Freeform 415"/>
            <p:cNvSpPr>
              <a:spLocks/>
            </p:cNvSpPr>
            <p:nvPr/>
          </p:nvSpPr>
          <p:spPr bwMode="auto">
            <a:xfrm flipH="1">
              <a:off x="1054" y="3528"/>
              <a:ext cx="13" cy="98"/>
            </a:xfrm>
            <a:custGeom>
              <a:avLst/>
              <a:gdLst>
                <a:gd name="T0" fmla="*/ 0 w 35"/>
                <a:gd name="T1" fmla="*/ 0 h 252"/>
                <a:gd name="T2" fmla="*/ 0 w 35"/>
                <a:gd name="T3" fmla="*/ 0 h 252"/>
                <a:gd name="T4" fmla="*/ 0 w 35"/>
                <a:gd name="T5" fmla="*/ 0 h 252"/>
                <a:gd name="T6" fmla="*/ 0 w 35"/>
                <a:gd name="T7" fmla="*/ 0 h 252"/>
                <a:gd name="T8" fmla="*/ 0 w 35"/>
                <a:gd name="T9" fmla="*/ 0 h 252"/>
                <a:gd name="T10" fmla="*/ 0 w 35"/>
                <a:gd name="T11" fmla="*/ 0 h 252"/>
                <a:gd name="T12" fmla="*/ 0 w 35"/>
                <a:gd name="T13" fmla="*/ 0 h 252"/>
                <a:gd name="T14" fmla="*/ 0 w 35"/>
                <a:gd name="T15" fmla="*/ 0 h 252"/>
                <a:gd name="T16" fmla="*/ 0 w 35"/>
                <a:gd name="T17" fmla="*/ 0 h 252"/>
                <a:gd name="T18" fmla="*/ 0 w 35"/>
                <a:gd name="T19" fmla="*/ 0 h 252"/>
                <a:gd name="T20" fmla="*/ 0 w 35"/>
                <a:gd name="T21" fmla="*/ 0 h 252"/>
                <a:gd name="T22" fmla="*/ 0 w 35"/>
                <a:gd name="T23" fmla="*/ 0 h 252"/>
                <a:gd name="T24" fmla="*/ 0 w 35"/>
                <a:gd name="T25" fmla="*/ 0 h 252"/>
                <a:gd name="T26" fmla="*/ 0 w 35"/>
                <a:gd name="T27" fmla="*/ 0 h 252"/>
                <a:gd name="T28" fmla="*/ 0 w 35"/>
                <a:gd name="T29" fmla="*/ 0 h 252"/>
                <a:gd name="T30" fmla="*/ 0 w 35"/>
                <a:gd name="T31" fmla="*/ 0 h 252"/>
                <a:gd name="T32" fmla="*/ 0 w 35"/>
                <a:gd name="T33" fmla="*/ 0 h 252"/>
                <a:gd name="T34" fmla="*/ 0 w 35"/>
                <a:gd name="T35" fmla="*/ 0 h 252"/>
                <a:gd name="T36" fmla="*/ 0 w 35"/>
                <a:gd name="T37" fmla="*/ 0 h 252"/>
                <a:gd name="T38" fmla="*/ 0 w 35"/>
                <a:gd name="T39" fmla="*/ 0 h 252"/>
                <a:gd name="T40" fmla="*/ 0 w 35"/>
                <a:gd name="T41" fmla="*/ 0 h 252"/>
                <a:gd name="T42" fmla="*/ 0 w 35"/>
                <a:gd name="T43" fmla="*/ 0 h 252"/>
                <a:gd name="T44" fmla="*/ 0 w 35"/>
                <a:gd name="T45" fmla="*/ 0 h 252"/>
                <a:gd name="T46" fmla="*/ 0 w 35"/>
                <a:gd name="T47" fmla="*/ 0 h 252"/>
                <a:gd name="T48" fmla="*/ 0 w 35"/>
                <a:gd name="T49" fmla="*/ 0 h 252"/>
                <a:gd name="T50" fmla="*/ 0 w 35"/>
                <a:gd name="T51" fmla="*/ 0 h 252"/>
                <a:gd name="T52" fmla="*/ 0 w 35"/>
                <a:gd name="T53" fmla="*/ 0 h 252"/>
                <a:gd name="T54" fmla="*/ 0 w 35"/>
                <a:gd name="T55" fmla="*/ 0 h 252"/>
                <a:gd name="T56" fmla="*/ 0 w 35"/>
                <a:gd name="T57" fmla="*/ 0 h 252"/>
                <a:gd name="T58" fmla="*/ 0 w 35"/>
                <a:gd name="T59" fmla="*/ 0 h 252"/>
                <a:gd name="T60" fmla="*/ 0 w 35"/>
                <a:gd name="T61" fmla="*/ 0 h 252"/>
                <a:gd name="T62" fmla="*/ 0 w 35"/>
                <a:gd name="T63" fmla="*/ 0 h 252"/>
                <a:gd name="T64" fmla="*/ 0 w 35"/>
                <a:gd name="T65" fmla="*/ 0 h 252"/>
                <a:gd name="T66" fmla="*/ 0 w 35"/>
                <a:gd name="T67" fmla="*/ 0 h 252"/>
                <a:gd name="T68" fmla="*/ 0 w 35"/>
                <a:gd name="T69" fmla="*/ 0 h 252"/>
                <a:gd name="T70" fmla="*/ 0 w 35"/>
                <a:gd name="T71" fmla="*/ 0 h 25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5"/>
                <a:gd name="T109" fmla="*/ 0 h 252"/>
                <a:gd name="T110" fmla="*/ 35 w 35"/>
                <a:gd name="T111" fmla="*/ 252 h 25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5" h="252">
                  <a:moveTo>
                    <a:pt x="17" y="252"/>
                  </a:moveTo>
                  <a:lnTo>
                    <a:pt x="5" y="252"/>
                  </a:lnTo>
                  <a:lnTo>
                    <a:pt x="3" y="246"/>
                  </a:lnTo>
                  <a:lnTo>
                    <a:pt x="3" y="240"/>
                  </a:lnTo>
                  <a:lnTo>
                    <a:pt x="8" y="235"/>
                  </a:lnTo>
                  <a:lnTo>
                    <a:pt x="11" y="229"/>
                  </a:lnTo>
                  <a:lnTo>
                    <a:pt x="12" y="223"/>
                  </a:lnTo>
                  <a:lnTo>
                    <a:pt x="12" y="217"/>
                  </a:lnTo>
                  <a:lnTo>
                    <a:pt x="8" y="210"/>
                  </a:lnTo>
                  <a:lnTo>
                    <a:pt x="5" y="202"/>
                  </a:lnTo>
                  <a:lnTo>
                    <a:pt x="0" y="181"/>
                  </a:lnTo>
                  <a:lnTo>
                    <a:pt x="2" y="154"/>
                  </a:lnTo>
                  <a:lnTo>
                    <a:pt x="6" y="127"/>
                  </a:lnTo>
                  <a:lnTo>
                    <a:pt x="9" y="109"/>
                  </a:lnTo>
                  <a:lnTo>
                    <a:pt x="11" y="92"/>
                  </a:lnTo>
                  <a:lnTo>
                    <a:pt x="12" y="74"/>
                  </a:lnTo>
                  <a:lnTo>
                    <a:pt x="14" y="56"/>
                  </a:lnTo>
                  <a:lnTo>
                    <a:pt x="14" y="44"/>
                  </a:lnTo>
                  <a:lnTo>
                    <a:pt x="14" y="40"/>
                  </a:lnTo>
                  <a:lnTo>
                    <a:pt x="12" y="34"/>
                  </a:lnTo>
                  <a:lnTo>
                    <a:pt x="9" y="29"/>
                  </a:lnTo>
                  <a:lnTo>
                    <a:pt x="6" y="26"/>
                  </a:lnTo>
                  <a:lnTo>
                    <a:pt x="3" y="23"/>
                  </a:lnTo>
                  <a:lnTo>
                    <a:pt x="0" y="18"/>
                  </a:lnTo>
                  <a:lnTo>
                    <a:pt x="0" y="12"/>
                  </a:lnTo>
                  <a:lnTo>
                    <a:pt x="2" y="8"/>
                  </a:lnTo>
                  <a:lnTo>
                    <a:pt x="5" y="3"/>
                  </a:lnTo>
                  <a:lnTo>
                    <a:pt x="9" y="0"/>
                  </a:lnTo>
                  <a:lnTo>
                    <a:pt x="14" y="0"/>
                  </a:lnTo>
                  <a:lnTo>
                    <a:pt x="20" y="0"/>
                  </a:lnTo>
                  <a:lnTo>
                    <a:pt x="26" y="0"/>
                  </a:lnTo>
                  <a:lnTo>
                    <a:pt x="29" y="2"/>
                  </a:lnTo>
                  <a:lnTo>
                    <a:pt x="30" y="3"/>
                  </a:lnTo>
                  <a:lnTo>
                    <a:pt x="33" y="8"/>
                  </a:lnTo>
                  <a:lnTo>
                    <a:pt x="35" y="12"/>
                  </a:lnTo>
                  <a:lnTo>
                    <a:pt x="33" y="18"/>
                  </a:lnTo>
                  <a:lnTo>
                    <a:pt x="32" y="23"/>
                  </a:lnTo>
                  <a:lnTo>
                    <a:pt x="29" y="26"/>
                  </a:lnTo>
                  <a:lnTo>
                    <a:pt x="26" y="29"/>
                  </a:lnTo>
                  <a:lnTo>
                    <a:pt x="23" y="34"/>
                  </a:lnTo>
                  <a:lnTo>
                    <a:pt x="21" y="40"/>
                  </a:lnTo>
                  <a:lnTo>
                    <a:pt x="21" y="44"/>
                  </a:lnTo>
                  <a:lnTo>
                    <a:pt x="21" y="56"/>
                  </a:lnTo>
                  <a:lnTo>
                    <a:pt x="21" y="74"/>
                  </a:lnTo>
                  <a:lnTo>
                    <a:pt x="24" y="92"/>
                  </a:lnTo>
                  <a:lnTo>
                    <a:pt x="26" y="109"/>
                  </a:lnTo>
                  <a:lnTo>
                    <a:pt x="29" y="127"/>
                  </a:lnTo>
                  <a:lnTo>
                    <a:pt x="33" y="154"/>
                  </a:lnTo>
                  <a:lnTo>
                    <a:pt x="35" y="181"/>
                  </a:lnTo>
                  <a:lnTo>
                    <a:pt x="30" y="202"/>
                  </a:lnTo>
                  <a:lnTo>
                    <a:pt x="26" y="210"/>
                  </a:lnTo>
                  <a:lnTo>
                    <a:pt x="23" y="217"/>
                  </a:lnTo>
                  <a:lnTo>
                    <a:pt x="21" y="223"/>
                  </a:lnTo>
                  <a:lnTo>
                    <a:pt x="23" y="229"/>
                  </a:lnTo>
                  <a:lnTo>
                    <a:pt x="27" y="235"/>
                  </a:lnTo>
                  <a:lnTo>
                    <a:pt x="32" y="240"/>
                  </a:lnTo>
                  <a:lnTo>
                    <a:pt x="32" y="246"/>
                  </a:lnTo>
                  <a:lnTo>
                    <a:pt x="30" y="252"/>
                  </a:lnTo>
                  <a:lnTo>
                    <a:pt x="17" y="252"/>
                  </a:lnTo>
                </a:path>
              </a:pathLst>
            </a:custGeom>
            <a:noFill/>
            <a:ln w="0">
              <a:solidFill>
                <a:srgbClr val="000000"/>
              </a:solidFill>
              <a:prstDash val="solid"/>
              <a:round/>
              <a:headEnd/>
              <a:tailEnd/>
            </a:ln>
          </p:spPr>
          <p:txBody>
            <a:bodyPr/>
            <a:lstStyle/>
            <a:p>
              <a:endParaRPr lang="en-GB"/>
            </a:p>
          </p:txBody>
        </p:sp>
        <p:sp>
          <p:nvSpPr>
            <p:cNvPr id="5981" name="Freeform 416"/>
            <p:cNvSpPr>
              <a:spLocks/>
            </p:cNvSpPr>
            <p:nvPr/>
          </p:nvSpPr>
          <p:spPr bwMode="auto">
            <a:xfrm flipH="1">
              <a:off x="1081" y="3533"/>
              <a:ext cx="9" cy="93"/>
            </a:xfrm>
            <a:custGeom>
              <a:avLst/>
              <a:gdLst>
                <a:gd name="T0" fmla="*/ 0 w 21"/>
                <a:gd name="T1" fmla="*/ 0 h 241"/>
                <a:gd name="T2" fmla="*/ 0 w 21"/>
                <a:gd name="T3" fmla="*/ 0 h 241"/>
                <a:gd name="T4" fmla="*/ 0 w 21"/>
                <a:gd name="T5" fmla="*/ 0 h 241"/>
                <a:gd name="T6" fmla="*/ 0 w 21"/>
                <a:gd name="T7" fmla="*/ 0 h 241"/>
                <a:gd name="T8" fmla="*/ 0 w 21"/>
                <a:gd name="T9" fmla="*/ 0 h 241"/>
                <a:gd name="T10" fmla="*/ 0 w 21"/>
                <a:gd name="T11" fmla="*/ 0 h 241"/>
                <a:gd name="T12" fmla="*/ 0 60000 65536"/>
                <a:gd name="T13" fmla="*/ 0 60000 65536"/>
                <a:gd name="T14" fmla="*/ 0 60000 65536"/>
                <a:gd name="T15" fmla="*/ 0 60000 65536"/>
                <a:gd name="T16" fmla="*/ 0 60000 65536"/>
                <a:gd name="T17" fmla="*/ 0 60000 65536"/>
                <a:gd name="T18" fmla="*/ 0 w 21"/>
                <a:gd name="T19" fmla="*/ 0 h 241"/>
                <a:gd name="T20" fmla="*/ 21 w 21"/>
                <a:gd name="T21" fmla="*/ 241 h 241"/>
              </a:gdLst>
              <a:ahLst/>
              <a:cxnLst>
                <a:cxn ang="T12">
                  <a:pos x="T0" y="T1"/>
                </a:cxn>
                <a:cxn ang="T13">
                  <a:pos x="T2" y="T3"/>
                </a:cxn>
                <a:cxn ang="T14">
                  <a:pos x="T4" y="T5"/>
                </a:cxn>
                <a:cxn ang="T15">
                  <a:pos x="T6" y="T7"/>
                </a:cxn>
                <a:cxn ang="T16">
                  <a:pos x="T8" y="T9"/>
                </a:cxn>
                <a:cxn ang="T17">
                  <a:pos x="T10" y="T11"/>
                </a:cxn>
              </a:cxnLst>
              <a:rect l="T18" t="T19" r="T20" b="T21"/>
              <a:pathLst>
                <a:path w="21" h="241">
                  <a:moveTo>
                    <a:pt x="10" y="241"/>
                  </a:moveTo>
                  <a:lnTo>
                    <a:pt x="21" y="241"/>
                  </a:lnTo>
                  <a:lnTo>
                    <a:pt x="21" y="0"/>
                  </a:lnTo>
                  <a:lnTo>
                    <a:pt x="0" y="0"/>
                  </a:lnTo>
                  <a:lnTo>
                    <a:pt x="0" y="241"/>
                  </a:lnTo>
                  <a:lnTo>
                    <a:pt x="10" y="241"/>
                  </a:lnTo>
                  <a:close/>
                </a:path>
              </a:pathLst>
            </a:custGeom>
            <a:solidFill>
              <a:srgbClr val="000000"/>
            </a:solidFill>
            <a:ln w="9525">
              <a:noFill/>
              <a:round/>
              <a:headEnd/>
              <a:tailEnd/>
            </a:ln>
          </p:spPr>
          <p:txBody>
            <a:bodyPr/>
            <a:lstStyle/>
            <a:p>
              <a:endParaRPr lang="en-GB"/>
            </a:p>
          </p:txBody>
        </p:sp>
        <p:sp>
          <p:nvSpPr>
            <p:cNvPr id="5982" name="Freeform 417"/>
            <p:cNvSpPr>
              <a:spLocks/>
            </p:cNvSpPr>
            <p:nvPr/>
          </p:nvSpPr>
          <p:spPr bwMode="auto">
            <a:xfrm flipH="1">
              <a:off x="1030" y="3476"/>
              <a:ext cx="14" cy="56"/>
            </a:xfrm>
            <a:custGeom>
              <a:avLst/>
              <a:gdLst>
                <a:gd name="T0" fmla="*/ 0 w 38"/>
                <a:gd name="T1" fmla="*/ 0 h 143"/>
                <a:gd name="T2" fmla="*/ 0 w 38"/>
                <a:gd name="T3" fmla="*/ 0 h 143"/>
                <a:gd name="T4" fmla="*/ 0 w 38"/>
                <a:gd name="T5" fmla="*/ 0 h 143"/>
                <a:gd name="T6" fmla="*/ 0 60000 65536"/>
                <a:gd name="T7" fmla="*/ 0 60000 65536"/>
                <a:gd name="T8" fmla="*/ 0 60000 65536"/>
                <a:gd name="T9" fmla="*/ 0 w 38"/>
                <a:gd name="T10" fmla="*/ 0 h 143"/>
                <a:gd name="T11" fmla="*/ 38 w 38"/>
                <a:gd name="T12" fmla="*/ 143 h 143"/>
              </a:gdLst>
              <a:ahLst/>
              <a:cxnLst>
                <a:cxn ang="T6">
                  <a:pos x="T0" y="T1"/>
                </a:cxn>
                <a:cxn ang="T7">
                  <a:pos x="T2" y="T3"/>
                </a:cxn>
                <a:cxn ang="T8">
                  <a:pos x="T4" y="T5"/>
                </a:cxn>
              </a:cxnLst>
              <a:rect l="T9" t="T10" r="T11" b="T12"/>
              <a:pathLst>
                <a:path w="38" h="143">
                  <a:moveTo>
                    <a:pt x="0" y="0"/>
                  </a:moveTo>
                  <a:lnTo>
                    <a:pt x="38" y="101"/>
                  </a:lnTo>
                  <a:lnTo>
                    <a:pt x="38" y="143"/>
                  </a:lnTo>
                </a:path>
              </a:pathLst>
            </a:custGeom>
            <a:noFill/>
            <a:ln w="0">
              <a:solidFill>
                <a:srgbClr val="000000"/>
              </a:solidFill>
              <a:prstDash val="solid"/>
              <a:round/>
              <a:headEnd/>
              <a:tailEnd/>
            </a:ln>
          </p:spPr>
          <p:txBody>
            <a:bodyPr/>
            <a:lstStyle/>
            <a:p>
              <a:endParaRPr lang="en-GB"/>
            </a:p>
          </p:txBody>
        </p:sp>
        <p:sp>
          <p:nvSpPr>
            <p:cNvPr id="5983" name="Rectangle 418"/>
            <p:cNvSpPr>
              <a:spLocks noChangeArrowheads="1"/>
            </p:cNvSpPr>
            <p:nvPr/>
          </p:nvSpPr>
          <p:spPr bwMode="auto">
            <a:xfrm flipH="1">
              <a:off x="1133" y="3568"/>
              <a:ext cx="16" cy="58"/>
            </a:xfrm>
            <a:prstGeom prst="rect">
              <a:avLst/>
            </a:prstGeom>
            <a:noFill/>
            <a:ln w="0">
              <a:solidFill>
                <a:srgbClr val="000000"/>
              </a:solidFill>
              <a:miter lim="800000"/>
              <a:headEnd/>
              <a:tailEnd/>
            </a:ln>
          </p:spPr>
          <p:txBody>
            <a:bodyPr/>
            <a:lstStyle/>
            <a:p>
              <a:endParaRPr lang="en-US"/>
            </a:p>
          </p:txBody>
        </p:sp>
        <p:sp>
          <p:nvSpPr>
            <p:cNvPr id="5984" name="Rectangle 419"/>
            <p:cNvSpPr>
              <a:spLocks noChangeArrowheads="1"/>
            </p:cNvSpPr>
            <p:nvPr/>
          </p:nvSpPr>
          <p:spPr bwMode="auto">
            <a:xfrm flipH="1">
              <a:off x="1096" y="3568"/>
              <a:ext cx="17" cy="58"/>
            </a:xfrm>
            <a:prstGeom prst="rect">
              <a:avLst/>
            </a:prstGeom>
            <a:noFill/>
            <a:ln w="0">
              <a:solidFill>
                <a:srgbClr val="000000"/>
              </a:solidFill>
              <a:miter lim="800000"/>
              <a:headEnd/>
              <a:tailEnd/>
            </a:ln>
          </p:spPr>
          <p:txBody>
            <a:bodyPr/>
            <a:lstStyle/>
            <a:p>
              <a:endParaRPr lang="en-US"/>
            </a:p>
          </p:txBody>
        </p:sp>
        <p:sp>
          <p:nvSpPr>
            <p:cNvPr id="5985" name="Freeform 420"/>
            <p:cNvSpPr>
              <a:spLocks/>
            </p:cNvSpPr>
            <p:nvPr/>
          </p:nvSpPr>
          <p:spPr bwMode="auto">
            <a:xfrm flipH="1">
              <a:off x="1126" y="3568"/>
              <a:ext cx="11" cy="58"/>
            </a:xfrm>
            <a:custGeom>
              <a:avLst/>
              <a:gdLst>
                <a:gd name="T0" fmla="*/ 0 w 27"/>
                <a:gd name="T1" fmla="*/ 0 h 151"/>
                <a:gd name="T2" fmla="*/ 0 w 27"/>
                <a:gd name="T3" fmla="*/ 0 h 151"/>
                <a:gd name="T4" fmla="*/ 0 w 27"/>
                <a:gd name="T5" fmla="*/ 0 h 151"/>
                <a:gd name="T6" fmla="*/ 0 w 27"/>
                <a:gd name="T7" fmla="*/ 0 h 151"/>
                <a:gd name="T8" fmla="*/ 0 w 27"/>
                <a:gd name="T9" fmla="*/ 0 h 151"/>
                <a:gd name="T10" fmla="*/ 0 w 27"/>
                <a:gd name="T11" fmla="*/ 0 h 151"/>
                <a:gd name="T12" fmla="*/ 0 60000 65536"/>
                <a:gd name="T13" fmla="*/ 0 60000 65536"/>
                <a:gd name="T14" fmla="*/ 0 60000 65536"/>
                <a:gd name="T15" fmla="*/ 0 60000 65536"/>
                <a:gd name="T16" fmla="*/ 0 60000 65536"/>
                <a:gd name="T17" fmla="*/ 0 60000 65536"/>
                <a:gd name="T18" fmla="*/ 0 w 27"/>
                <a:gd name="T19" fmla="*/ 0 h 151"/>
                <a:gd name="T20" fmla="*/ 27 w 27"/>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7" h="151">
                  <a:moveTo>
                    <a:pt x="13" y="151"/>
                  </a:moveTo>
                  <a:lnTo>
                    <a:pt x="27" y="151"/>
                  </a:lnTo>
                  <a:lnTo>
                    <a:pt x="27" y="0"/>
                  </a:lnTo>
                  <a:lnTo>
                    <a:pt x="0" y="0"/>
                  </a:lnTo>
                  <a:lnTo>
                    <a:pt x="0" y="151"/>
                  </a:lnTo>
                  <a:lnTo>
                    <a:pt x="13" y="151"/>
                  </a:lnTo>
                  <a:close/>
                </a:path>
              </a:pathLst>
            </a:custGeom>
            <a:solidFill>
              <a:srgbClr val="000000"/>
            </a:solidFill>
            <a:ln w="9525">
              <a:noFill/>
              <a:round/>
              <a:headEnd/>
              <a:tailEnd/>
            </a:ln>
          </p:spPr>
          <p:txBody>
            <a:bodyPr/>
            <a:lstStyle/>
            <a:p>
              <a:endParaRPr lang="en-GB"/>
            </a:p>
          </p:txBody>
        </p:sp>
        <p:sp>
          <p:nvSpPr>
            <p:cNvPr id="5986" name="Freeform 421"/>
            <p:cNvSpPr>
              <a:spLocks/>
            </p:cNvSpPr>
            <p:nvPr/>
          </p:nvSpPr>
          <p:spPr bwMode="auto">
            <a:xfrm flipH="1">
              <a:off x="1090" y="3568"/>
              <a:ext cx="11" cy="58"/>
            </a:xfrm>
            <a:custGeom>
              <a:avLst/>
              <a:gdLst>
                <a:gd name="T0" fmla="*/ 0 w 27"/>
                <a:gd name="T1" fmla="*/ 0 h 151"/>
                <a:gd name="T2" fmla="*/ 0 w 27"/>
                <a:gd name="T3" fmla="*/ 0 h 151"/>
                <a:gd name="T4" fmla="*/ 0 w 27"/>
                <a:gd name="T5" fmla="*/ 0 h 151"/>
                <a:gd name="T6" fmla="*/ 0 w 27"/>
                <a:gd name="T7" fmla="*/ 0 h 151"/>
                <a:gd name="T8" fmla="*/ 0 w 27"/>
                <a:gd name="T9" fmla="*/ 0 h 151"/>
                <a:gd name="T10" fmla="*/ 0 w 27"/>
                <a:gd name="T11" fmla="*/ 0 h 151"/>
                <a:gd name="T12" fmla="*/ 0 60000 65536"/>
                <a:gd name="T13" fmla="*/ 0 60000 65536"/>
                <a:gd name="T14" fmla="*/ 0 60000 65536"/>
                <a:gd name="T15" fmla="*/ 0 60000 65536"/>
                <a:gd name="T16" fmla="*/ 0 60000 65536"/>
                <a:gd name="T17" fmla="*/ 0 60000 65536"/>
                <a:gd name="T18" fmla="*/ 0 w 27"/>
                <a:gd name="T19" fmla="*/ 0 h 151"/>
                <a:gd name="T20" fmla="*/ 27 w 27"/>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7" h="151">
                  <a:moveTo>
                    <a:pt x="14" y="151"/>
                  </a:moveTo>
                  <a:lnTo>
                    <a:pt x="27" y="151"/>
                  </a:lnTo>
                  <a:lnTo>
                    <a:pt x="27" y="0"/>
                  </a:lnTo>
                  <a:lnTo>
                    <a:pt x="0" y="0"/>
                  </a:lnTo>
                  <a:lnTo>
                    <a:pt x="0" y="151"/>
                  </a:lnTo>
                  <a:lnTo>
                    <a:pt x="14" y="151"/>
                  </a:lnTo>
                  <a:close/>
                </a:path>
              </a:pathLst>
            </a:custGeom>
            <a:solidFill>
              <a:srgbClr val="000000"/>
            </a:solidFill>
            <a:ln w="9525">
              <a:noFill/>
              <a:round/>
              <a:headEnd/>
              <a:tailEnd/>
            </a:ln>
          </p:spPr>
          <p:txBody>
            <a:bodyPr/>
            <a:lstStyle/>
            <a:p>
              <a:endParaRPr lang="en-GB"/>
            </a:p>
          </p:txBody>
        </p:sp>
        <p:sp>
          <p:nvSpPr>
            <p:cNvPr id="5987" name="Freeform 422"/>
            <p:cNvSpPr>
              <a:spLocks/>
            </p:cNvSpPr>
            <p:nvPr/>
          </p:nvSpPr>
          <p:spPr bwMode="auto">
            <a:xfrm flipH="1">
              <a:off x="1112" y="3576"/>
              <a:ext cx="6" cy="7"/>
            </a:xfrm>
            <a:custGeom>
              <a:avLst/>
              <a:gdLst>
                <a:gd name="T0" fmla="*/ 0 w 18"/>
                <a:gd name="T1" fmla="*/ 0 h 18"/>
                <a:gd name="T2" fmla="*/ 0 w 18"/>
                <a:gd name="T3" fmla="*/ 0 h 18"/>
                <a:gd name="T4" fmla="*/ 0 w 18"/>
                <a:gd name="T5" fmla="*/ 0 h 18"/>
                <a:gd name="T6" fmla="*/ 0 w 18"/>
                <a:gd name="T7" fmla="*/ 0 h 18"/>
                <a:gd name="T8" fmla="*/ 0 w 18"/>
                <a:gd name="T9" fmla="*/ 0 h 18"/>
                <a:gd name="T10" fmla="*/ 0 w 18"/>
                <a:gd name="T11" fmla="*/ 0 h 18"/>
                <a:gd name="T12" fmla="*/ 0 w 18"/>
                <a:gd name="T13" fmla="*/ 0 h 18"/>
                <a:gd name="T14" fmla="*/ 0 w 18"/>
                <a:gd name="T15" fmla="*/ 0 h 18"/>
                <a:gd name="T16" fmla="*/ 0 w 18"/>
                <a:gd name="T17" fmla="*/ 0 h 18"/>
                <a:gd name="T18" fmla="*/ 0 w 18"/>
                <a:gd name="T19" fmla="*/ 0 h 18"/>
                <a:gd name="T20" fmla="*/ 0 w 18"/>
                <a:gd name="T21" fmla="*/ 0 h 18"/>
                <a:gd name="T22" fmla="*/ 0 w 18"/>
                <a:gd name="T23" fmla="*/ 0 h 18"/>
                <a:gd name="T24" fmla="*/ 0 w 18"/>
                <a:gd name="T25" fmla="*/ 0 h 18"/>
                <a:gd name="T26" fmla="*/ 0 w 18"/>
                <a:gd name="T27" fmla="*/ 0 h 18"/>
                <a:gd name="T28" fmla="*/ 0 w 18"/>
                <a:gd name="T29" fmla="*/ 0 h 18"/>
                <a:gd name="T30" fmla="*/ 0 w 18"/>
                <a:gd name="T31" fmla="*/ 0 h 18"/>
                <a:gd name="T32" fmla="*/ 0 w 18"/>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
                <a:gd name="T52" fmla="*/ 0 h 18"/>
                <a:gd name="T53" fmla="*/ 18 w 18"/>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 h="18">
                  <a:moveTo>
                    <a:pt x="9" y="18"/>
                  </a:moveTo>
                  <a:lnTo>
                    <a:pt x="12" y="18"/>
                  </a:lnTo>
                  <a:lnTo>
                    <a:pt x="15" y="15"/>
                  </a:lnTo>
                  <a:lnTo>
                    <a:pt x="16" y="14"/>
                  </a:lnTo>
                  <a:lnTo>
                    <a:pt x="18" y="9"/>
                  </a:lnTo>
                  <a:lnTo>
                    <a:pt x="16" y="6"/>
                  </a:lnTo>
                  <a:lnTo>
                    <a:pt x="15" y="3"/>
                  </a:lnTo>
                  <a:lnTo>
                    <a:pt x="12" y="2"/>
                  </a:lnTo>
                  <a:lnTo>
                    <a:pt x="9" y="0"/>
                  </a:lnTo>
                  <a:lnTo>
                    <a:pt x="4" y="2"/>
                  </a:lnTo>
                  <a:lnTo>
                    <a:pt x="3" y="3"/>
                  </a:lnTo>
                  <a:lnTo>
                    <a:pt x="0" y="6"/>
                  </a:lnTo>
                  <a:lnTo>
                    <a:pt x="0" y="9"/>
                  </a:lnTo>
                  <a:lnTo>
                    <a:pt x="0" y="14"/>
                  </a:lnTo>
                  <a:lnTo>
                    <a:pt x="3" y="15"/>
                  </a:lnTo>
                  <a:lnTo>
                    <a:pt x="4" y="18"/>
                  </a:lnTo>
                  <a:lnTo>
                    <a:pt x="9" y="18"/>
                  </a:lnTo>
                  <a:close/>
                </a:path>
              </a:pathLst>
            </a:custGeom>
            <a:solidFill>
              <a:srgbClr val="000000"/>
            </a:solidFill>
            <a:ln w="9525">
              <a:noFill/>
              <a:round/>
              <a:headEnd/>
              <a:tailEnd/>
            </a:ln>
          </p:spPr>
          <p:txBody>
            <a:bodyPr/>
            <a:lstStyle/>
            <a:p>
              <a:endParaRPr lang="en-GB"/>
            </a:p>
          </p:txBody>
        </p:sp>
        <p:sp>
          <p:nvSpPr>
            <p:cNvPr id="5988" name="Freeform 423"/>
            <p:cNvSpPr>
              <a:spLocks/>
            </p:cNvSpPr>
            <p:nvPr/>
          </p:nvSpPr>
          <p:spPr bwMode="auto">
            <a:xfrm flipH="1">
              <a:off x="1125" y="3575"/>
              <a:ext cx="8" cy="8"/>
            </a:xfrm>
            <a:custGeom>
              <a:avLst/>
              <a:gdLst>
                <a:gd name="T0" fmla="*/ 0 w 20"/>
                <a:gd name="T1" fmla="*/ 0 h 19"/>
                <a:gd name="T2" fmla="*/ 0 w 20"/>
                <a:gd name="T3" fmla="*/ 0 h 19"/>
                <a:gd name="T4" fmla="*/ 0 w 20"/>
                <a:gd name="T5" fmla="*/ 0 h 19"/>
                <a:gd name="T6" fmla="*/ 0 w 20"/>
                <a:gd name="T7" fmla="*/ 0 h 19"/>
                <a:gd name="T8" fmla="*/ 0 w 20"/>
                <a:gd name="T9" fmla="*/ 0 h 19"/>
                <a:gd name="T10" fmla="*/ 0 w 20"/>
                <a:gd name="T11" fmla="*/ 0 h 19"/>
                <a:gd name="T12" fmla="*/ 0 w 20"/>
                <a:gd name="T13" fmla="*/ 0 h 19"/>
                <a:gd name="T14" fmla="*/ 0 w 20"/>
                <a:gd name="T15" fmla="*/ 0 h 19"/>
                <a:gd name="T16" fmla="*/ 0 w 20"/>
                <a:gd name="T17" fmla="*/ 0 h 19"/>
                <a:gd name="T18" fmla="*/ 0 w 20"/>
                <a:gd name="T19" fmla="*/ 0 h 19"/>
                <a:gd name="T20" fmla="*/ 0 w 20"/>
                <a:gd name="T21" fmla="*/ 0 h 19"/>
                <a:gd name="T22" fmla="*/ 0 w 20"/>
                <a:gd name="T23" fmla="*/ 0 h 19"/>
                <a:gd name="T24" fmla="*/ 0 w 20"/>
                <a:gd name="T25" fmla="*/ 0 h 19"/>
                <a:gd name="T26" fmla="*/ 0 w 20"/>
                <a:gd name="T27" fmla="*/ 0 h 19"/>
                <a:gd name="T28" fmla="*/ 0 w 20"/>
                <a:gd name="T29" fmla="*/ 0 h 19"/>
                <a:gd name="T30" fmla="*/ 0 w 20"/>
                <a:gd name="T31" fmla="*/ 0 h 19"/>
                <a:gd name="T32" fmla="*/ 0 w 20"/>
                <a:gd name="T33" fmla="*/ 0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
                <a:gd name="T52" fmla="*/ 0 h 19"/>
                <a:gd name="T53" fmla="*/ 20 w 20"/>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 h="19">
                  <a:moveTo>
                    <a:pt x="11" y="19"/>
                  </a:moveTo>
                  <a:lnTo>
                    <a:pt x="14" y="18"/>
                  </a:lnTo>
                  <a:lnTo>
                    <a:pt x="17" y="16"/>
                  </a:lnTo>
                  <a:lnTo>
                    <a:pt x="18" y="13"/>
                  </a:lnTo>
                  <a:lnTo>
                    <a:pt x="20" y="10"/>
                  </a:lnTo>
                  <a:lnTo>
                    <a:pt x="18" y="6"/>
                  </a:lnTo>
                  <a:lnTo>
                    <a:pt x="17" y="3"/>
                  </a:lnTo>
                  <a:lnTo>
                    <a:pt x="14" y="1"/>
                  </a:lnTo>
                  <a:lnTo>
                    <a:pt x="11" y="0"/>
                  </a:lnTo>
                  <a:lnTo>
                    <a:pt x="6" y="1"/>
                  </a:lnTo>
                  <a:lnTo>
                    <a:pt x="3" y="3"/>
                  </a:lnTo>
                  <a:lnTo>
                    <a:pt x="2" y="6"/>
                  </a:lnTo>
                  <a:lnTo>
                    <a:pt x="0" y="10"/>
                  </a:lnTo>
                  <a:lnTo>
                    <a:pt x="2" y="13"/>
                  </a:lnTo>
                  <a:lnTo>
                    <a:pt x="3" y="16"/>
                  </a:lnTo>
                  <a:lnTo>
                    <a:pt x="6" y="18"/>
                  </a:lnTo>
                  <a:lnTo>
                    <a:pt x="11" y="19"/>
                  </a:lnTo>
                  <a:close/>
                </a:path>
              </a:pathLst>
            </a:custGeom>
            <a:solidFill>
              <a:srgbClr val="000000"/>
            </a:solidFill>
            <a:ln w="9525">
              <a:noFill/>
              <a:round/>
              <a:headEnd/>
              <a:tailEnd/>
            </a:ln>
          </p:spPr>
          <p:txBody>
            <a:bodyPr/>
            <a:lstStyle/>
            <a:p>
              <a:endParaRPr lang="en-GB"/>
            </a:p>
          </p:txBody>
        </p:sp>
        <p:sp>
          <p:nvSpPr>
            <p:cNvPr id="5989" name="Freeform 424"/>
            <p:cNvSpPr>
              <a:spLocks/>
            </p:cNvSpPr>
            <p:nvPr/>
          </p:nvSpPr>
          <p:spPr bwMode="auto">
            <a:xfrm flipH="1">
              <a:off x="1127" y="3535"/>
              <a:ext cx="22" cy="26"/>
            </a:xfrm>
            <a:custGeom>
              <a:avLst/>
              <a:gdLst>
                <a:gd name="T0" fmla="*/ 0 w 58"/>
                <a:gd name="T1" fmla="*/ 0 h 67"/>
                <a:gd name="T2" fmla="*/ 0 w 58"/>
                <a:gd name="T3" fmla="*/ 0 h 67"/>
                <a:gd name="T4" fmla="*/ 0 w 58"/>
                <a:gd name="T5" fmla="*/ 0 h 67"/>
                <a:gd name="T6" fmla="*/ 0 w 58"/>
                <a:gd name="T7" fmla="*/ 0 h 67"/>
                <a:gd name="T8" fmla="*/ 0 w 58"/>
                <a:gd name="T9" fmla="*/ 0 h 67"/>
                <a:gd name="T10" fmla="*/ 0 w 58"/>
                <a:gd name="T11" fmla="*/ 0 h 67"/>
                <a:gd name="T12" fmla="*/ 0 w 58"/>
                <a:gd name="T13" fmla="*/ 0 h 67"/>
                <a:gd name="T14" fmla="*/ 0 w 58"/>
                <a:gd name="T15" fmla="*/ 0 h 67"/>
                <a:gd name="T16" fmla="*/ 0 w 58"/>
                <a:gd name="T17" fmla="*/ 0 h 67"/>
                <a:gd name="T18" fmla="*/ 0 w 58"/>
                <a:gd name="T19" fmla="*/ 0 h 67"/>
                <a:gd name="T20" fmla="*/ 0 w 58"/>
                <a:gd name="T21" fmla="*/ 0 h 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8"/>
                <a:gd name="T34" fmla="*/ 0 h 67"/>
                <a:gd name="T35" fmla="*/ 58 w 58"/>
                <a:gd name="T36" fmla="*/ 67 h 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8" h="67">
                  <a:moveTo>
                    <a:pt x="0" y="67"/>
                  </a:moveTo>
                  <a:lnTo>
                    <a:pt x="58" y="67"/>
                  </a:lnTo>
                  <a:lnTo>
                    <a:pt x="58" y="0"/>
                  </a:lnTo>
                  <a:lnTo>
                    <a:pt x="45" y="0"/>
                  </a:lnTo>
                  <a:lnTo>
                    <a:pt x="34" y="5"/>
                  </a:lnTo>
                  <a:lnTo>
                    <a:pt x="24" y="10"/>
                  </a:lnTo>
                  <a:lnTo>
                    <a:pt x="16" y="17"/>
                  </a:lnTo>
                  <a:lnTo>
                    <a:pt x="9" y="28"/>
                  </a:lnTo>
                  <a:lnTo>
                    <a:pt x="4" y="40"/>
                  </a:lnTo>
                  <a:lnTo>
                    <a:pt x="1" y="52"/>
                  </a:lnTo>
                  <a:lnTo>
                    <a:pt x="0" y="67"/>
                  </a:lnTo>
                  <a:close/>
                </a:path>
              </a:pathLst>
            </a:custGeom>
            <a:solidFill>
              <a:srgbClr val="BFBFBF"/>
            </a:solidFill>
            <a:ln w="9525">
              <a:noFill/>
              <a:round/>
              <a:headEnd/>
              <a:tailEnd/>
            </a:ln>
          </p:spPr>
          <p:txBody>
            <a:bodyPr/>
            <a:lstStyle/>
            <a:p>
              <a:endParaRPr lang="en-GB"/>
            </a:p>
          </p:txBody>
        </p:sp>
        <p:sp>
          <p:nvSpPr>
            <p:cNvPr id="5990" name="Freeform 425"/>
            <p:cNvSpPr>
              <a:spLocks/>
            </p:cNvSpPr>
            <p:nvPr/>
          </p:nvSpPr>
          <p:spPr bwMode="auto">
            <a:xfrm flipH="1">
              <a:off x="1095" y="3535"/>
              <a:ext cx="22" cy="26"/>
            </a:xfrm>
            <a:custGeom>
              <a:avLst/>
              <a:gdLst>
                <a:gd name="T0" fmla="*/ 0 w 57"/>
                <a:gd name="T1" fmla="*/ 0 h 67"/>
                <a:gd name="T2" fmla="*/ 0 w 57"/>
                <a:gd name="T3" fmla="*/ 0 h 67"/>
                <a:gd name="T4" fmla="*/ 0 w 57"/>
                <a:gd name="T5" fmla="*/ 0 h 67"/>
                <a:gd name="T6" fmla="*/ 0 w 57"/>
                <a:gd name="T7" fmla="*/ 0 h 67"/>
                <a:gd name="T8" fmla="*/ 0 w 57"/>
                <a:gd name="T9" fmla="*/ 0 h 67"/>
                <a:gd name="T10" fmla="*/ 0 w 57"/>
                <a:gd name="T11" fmla="*/ 0 h 67"/>
                <a:gd name="T12" fmla="*/ 0 w 57"/>
                <a:gd name="T13" fmla="*/ 0 h 67"/>
                <a:gd name="T14" fmla="*/ 0 w 57"/>
                <a:gd name="T15" fmla="*/ 0 h 67"/>
                <a:gd name="T16" fmla="*/ 0 w 57"/>
                <a:gd name="T17" fmla="*/ 0 h 67"/>
                <a:gd name="T18" fmla="*/ 0 w 57"/>
                <a:gd name="T19" fmla="*/ 0 h 67"/>
                <a:gd name="T20" fmla="*/ 0 w 57"/>
                <a:gd name="T21" fmla="*/ 0 h 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67"/>
                <a:gd name="T35" fmla="*/ 57 w 57"/>
                <a:gd name="T36" fmla="*/ 67 h 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67">
                  <a:moveTo>
                    <a:pt x="57" y="67"/>
                  </a:moveTo>
                  <a:lnTo>
                    <a:pt x="0" y="67"/>
                  </a:lnTo>
                  <a:lnTo>
                    <a:pt x="0" y="0"/>
                  </a:lnTo>
                  <a:lnTo>
                    <a:pt x="14" y="0"/>
                  </a:lnTo>
                  <a:lnTo>
                    <a:pt x="24" y="5"/>
                  </a:lnTo>
                  <a:lnTo>
                    <a:pt x="35" y="10"/>
                  </a:lnTo>
                  <a:lnTo>
                    <a:pt x="42" y="17"/>
                  </a:lnTo>
                  <a:lnTo>
                    <a:pt x="48" y="28"/>
                  </a:lnTo>
                  <a:lnTo>
                    <a:pt x="53" y="40"/>
                  </a:lnTo>
                  <a:lnTo>
                    <a:pt x="56" y="52"/>
                  </a:lnTo>
                  <a:lnTo>
                    <a:pt x="57" y="67"/>
                  </a:lnTo>
                  <a:close/>
                </a:path>
              </a:pathLst>
            </a:custGeom>
            <a:solidFill>
              <a:srgbClr val="BFBFBF"/>
            </a:solidFill>
            <a:ln w="9525">
              <a:noFill/>
              <a:round/>
              <a:headEnd/>
              <a:tailEnd/>
            </a:ln>
          </p:spPr>
          <p:txBody>
            <a:bodyPr/>
            <a:lstStyle/>
            <a:p>
              <a:endParaRPr lang="en-GB"/>
            </a:p>
          </p:txBody>
        </p:sp>
        <p:sp>
          <p:nvSpPr>
            <p:cNvPr id="5991" name="Freeform 426"/>
            <p:cNvSpPr>
              <a:spLocks/>
            </p:cNvSpPr>
            <p:nvPr/>
          </p:nvSpPr>
          <p:spPr bwMode="auto">
            <a:xfrm flipH="1">
              <a:off x="1015" y="3607"/>
              <a:ext cx="9" cy="10"/>
            </a:xfrm>
            <a:custGeom>
              <a:avLst/>
              <a:gdLst>
                <a:gd name="T0" fmla="*/ 0 w 21"/>
                <a:gd name="T1" fmla="*/ 0 h 27"/>
                <a:gd name="T2" fmla="*/ 0 w 21"/>
                <a:gd name="T3" fmla="*/ 0 h 27"/>
                <a:gd name="T4" fmla="*/ 0 w 21"/>
                <a:gd name="T5" fmla="*/ 0 h 27"/>
                <a:gd name="T6" fmla="*/ 0 w 21"/>
                <a:gd name="T7" fmla="*/ 0 h 27"/>
                <a:gd name="T8" fmla="*/ 0 w 21"/>
                <a:gd name="T9" fmla="*/ 0 h 27"/>
                <a:gd name="T10" fmla="*/ 0 w 21"/>
                <a:gd name="T11" fmla="*/ 0 h 27"/>
                <a:gd name="T12" fmla="*/ 0 w 21"/>
                <a:gd name="T13" fmla="*/ 0 h 27"/>
                <a:gd name="T14" fmla="*/ 0 w 21"/>
                <a:gd name="T15" fmla="*/ 0 h 27"/>
                <a:gd name="T16" fmla="*/ 0 w 21"/>
                <a:gd name="T17" fmla="*/ 0 h 27"/>
                <a:gd name="T18" fmla="*/ 0 w 21"/>
                <a:gd name="T19" fmla="*/ 0 h 27"/>
                <a:gd name="T20" fmla="*/ 0 w 21"/>
                <a:gd name="T21" fmla="*/ 0 h 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
                <a:gd name="T34" fmla="*/ 0 h 27"/>
                <a:gd name="T35" fmla="*/ 21 w 21"/>
                <a:gd name="T36" fmla="*/ 27 h 2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 h="27">
                  <a:moveTo>
                    <a:pt x="21" y="9"/>
                  </a:moveTo>
                  <a:lnTo>
                    <a:pt x="20" y="9"/>
                  </a:lnTo>
                  <a:lnTo>
                    <a:pt x="21" y="9"/>
                  </a:lnTo>
                  <a:lnTo>
                    <a:pt x="18" y="4"/>
                  </a:lnTo>
                  <a:lnTo>
                    <a:pt x="15" y="0"/>
                  </a:lnTo>
                  <a:lnTo>
                    <a:pt x="0" y="12"/>
                  </a:lnTo>
                  <a:lnTo>
                    <a:pt x="3" y="16"/>
                  </a:lnTo>
                  <a:lnTo>
                    <a:pt x="6" y="18"/>
                  </a:lnTo>
                  <a:lnTo>
                    <a:pt x="11" y="24"/>
                  </a:lnTo>
                  <a:lnTo>
                    <a:pt x="18" y="27"/>
                  </a:lnTo>
                  <a:lnTo>
                    <a:pt x="21" y="9"/>
                  </a:lnTo>
                  <a:close/>
                </a:path>
              </a:pathLst>
            </a:custGeom>
            <a:solidFill>
              <a:srgbClr val="000000"/>
            </a:solidFill>
            <a:ln w="9525">
              <a:noFill/>
              <a:round/>
              <a:headEnd/>
              <a:tailEnd/>
            </a:ln>
          </p:spPr>
          <p:txBody>
            <a:bodyPr/>
            <a:lstStyle/>
            <a:p>
              <a:endParaRPr lang="en-GB"/>
            </a:p>
          </p:txBody>
        </p:sp>
        <p:sp>
          <p:nvSpPr>
            <p:cNvPr id="5992" name="Freeform 427"/>
            <p:cNvSpPr>
              <a:spLocks/>
            </p:cNvSpPr>
            <p:nvPr/>
          </p:nvSpPr>
          <p:spPr bwMode="auto">
            <a:xfrm flipH="1">
              <a:off x="1188" y="3585"/>
              <a:ext cx="281" cy="95"/>
            </a:xfrm>
            <a:custGeom>
              <a:avLst/>
              <a:gdLst>
                <a:gd name="T0" fmla="*/ 0 w 730"/>
                <a:gd name="T1" fmla="*/ 0 h 245"/>
                <a:gd name="T2" fmla="*/ 0 w 730"/>
                <a:gd name="T3" fmla="*/ 0 h 245"/>
                <a:gd name="T4" fmla="*/ 0 w 730"/>
                <a:gd name="T5" fmla="*/ 0 h 245"/>
                <a:gd name="T6" fmla="*/ 0 w 730"/>
                <a:gd name="T7" fmla="*/ 0 h 245"/>
                <a:gd name="T8" fmla="*/ 0 w 730"/>
                <a:gd name="T9" fmla="*/ 0 h 245"/>
                <a:gd name="T10" fmla="*/ 0 w 730"/>
                <a:gd name="T11" fmla="*/ 0 h 245"/>
                <a:gd name="T12" fmla="*/ 0 w 730"/>
                <a:gd name="T13" fmla="*/ 0 h 245"/>
                <a:gd name="T14" fmla="*/ 0 w 730"/>
                <a:gd name="T15" fmla="*/ 0 h 245"/>
                <a:gd name="T16" fmla="*/ 0 w 730"/>
                <a:gd name="T17" fmla="*/ 0 h 245"/>
                <a:gd name="T18" fmla="*/ 0 w 730"/>
                <a:gd name="T19" fmla="*/ 0 h 245"/>
                <a:gd name="T20" fmla="*/ 0 w 730"/>
                <a:gd name="T21" fmla="*/ 0 h 245"/>
                <a:gd name="T22" fmla="*/ 0 w 730"/>
                <a:gd name="T23" fmla="*/ 0 h 245"/>
                <a:gd name="T24" fmla="*/ 0 w 730"/>
                <a:gd name="T25" fmla="*/ 0 h 245"/>
                <a:gd name="T26" fmla="*/ 0 w 730"/>
                <a:gd name="T27" fmla="*/ 0 h 245"/>
                <a:gd name="T28" fmla="*/ 0 w 730"/>
                <a:gd name="T29" fmla="*/ 0 h 245"/>
                <a:gd name="T30" fmla="*/ 0 w 730"/>
                <a:gd name="T31" fmla="*/ 0 h 245"/>
                <a:gd name="T32" fmla="*/ 0 w 730"/>
                <a:gd name="T33" fmla="*/ 0 h 245"/>
                <a:gd name="T34" fmla="*/ 0 w 730"/>
                <a:gd name="T35" fmla="*/ 0 h 245"/>
                <a:gd name="T36" fmla="*/ 0 w 730"/>
                <a:gd name="T37" fmla="*/ 0 h 245"/>
                <a:gd name="T38" fmla="*/ 0 w 730"/>
                <a:gd name="T39" fmla="*/ 0 h 245"/>
                <a:gd name="T40" fmla="*/ 1 w 730"/>
                <a:gd name="T41" fmla="*/ 0 h 245"/>
                <a:gd name="T42" fmla="*/ 1 w 730"/>
                <a:gd name="T43" fmla="*/ 0 h 245"/>
                <a:gd name="T44" fmla="*/ 1 w 730"/>
                <a:gd name="T45" fmla="*/ 0 h 245"/>
                <a:gd name="T46" fmla="*/ 1 w 730"/>
                <a:gd name="T47" fmla="*/ 0 h 245"/>
                <a:gd name="T48" fmla="*/ 1 w 730"/>
                <a:gd name="T49" fmla="*/ 0 h 245"/>
                <a:gd name="T50" fmla="*/ 1 w 730"/>
                <a:gd name="T51" fmla="*/ 0 h 245"/>
                <a:gd name="T52" fmla="*/ 1 w 730"/>
                <a:gd name="T53" fmla="*/ 0 h 245"/>
                <a:gd name="T54" fmla="*/ 1 w 730"/>
                <a:gd name="T55" fmla="*/ 0 h 245"/>
                <a:gd name="T56" fmla="*/ 1 w 730"/>
                <a:gd name="T57" fmla="*/ 0 h 245"/>
                <a:gd name="T58" fmla="*/ 1 w 730"/>
                <a:gd name="T59" fmla="*/ 0 h 245"/>
                <a:gd name="T60" fmla="*/ 1 w 730"/>
                <a:gd name="T61" fmla="*/ 0 h 245"/>
                <a:gd name="T62" fmla="*/ 1 w 730"/>
                <a:gd name="T63" fmla="*/ 0 h 245"/>
                <a:gd name="T64" fmla="*/ 1 w 730"/>
                <a:gd name="T65" fmla="*/ 0 h 245"/>
                <a:gd name="T66" fmla="*/ 1 w 730"/>
                <a:gd name="T67" fmla="*/ 0 h 245"/>
                <a:gd name="T68" fmla="*/ 1 w 730"/>
                <a:gd name="T69" fmla="*/ 0 h 245"/>
                <a:gd name="T70" fmla="*/ 1 w 730"/>
                <a:gd name="T71" fmla="*/ 0 h 245"/>
                <a:gd name="T72" fmla="*/ 1 w 730"/>
                <a:gd name="T73" fmla="*/ 0 h 245"/>
                <a:gd name="T74" fmla="*/ 1 w 730"/>
                <a:gd name="T75" fmla="*/ 0 h 245"/>
                <a:gd name="T76" fmla="*/ 1 w 730"/>
                <a:gd name="T77" fmla="*/ 0 h 245"/>
                <a:gd name="T78" fmla="*/ 1 w 730"/>
                <a:gd name="T79" fmla="*/ 0 h 245"/>
                <a:gd name="T80" fmla="*/ 1 w 730"/>
                <a:gd name="T81" fmla="*/ 0 h 245"/>
                <a:gd name="T82" fmla="*/ 1 w 730"/>
                <a:gd name="T83" fmla="*/ 0 h 245"/>
                <a:gd name="T84" fmla="*/ 1 w 730"/>
                <a:gd name="T85" fmla="*/ 0 h 245"/>
                <a:gd name="T86" fmla="*/ 1 w 730"/>
                <a:gd name="T87" fmla="*/ 0 h 245"/>
                <a:gd name="T88" fmla="*/ 1 w 730"/>
                <a:gd name="T89" fmla="*/ 0 h 245"/>
                <a:gd name="T90" fmla="*/ 0 w 730"/>
                <a:gd name="T91" fmla="*/ 0 h 245"/>
                <a:gd name="T92" fmla="*/ 0 w 730"/>
                <a:gd name="T93" fmla="*/ 0 h 245"/>
                <a:gd name="T94" fmla="*/ 0 w 730"/>
                <a:gd name="T95" fmla="*/ 0 h 245"/>
                <a:gd name="T96" fmla="*/ 0 w 730"/>
                <a:gd name="T97" fmla="*/ 0 h 245"/>
                <a:gd name="T98" fmla="*/ 0 w 730"/>
                <a:gd name="T99" fmla="*/ 0 h 245"/>
                <a:gd name="T100" fmla="*/ 0 w 730"/>
                <a:gd name="T101" fmla="*/ 0 h 245"/>
                <a:gd name="T102" fmla="*/ 0 w 730"/>
                <a:gd name="T103" fmla="*/ 0 h 245"/>
                <a:gd name="T104" fmla="*/ 0 w 730"/>
                <a:gd name="T105" fmla="*/ 0 h 245"/>
                <a:gd name="T106" fmla="*/ 0 w 730"/>
                <a:gd name="T107" fmla="*/ 0 h 245"/>
                <a:gd name="T108" fmla="*/ 0 w 730"/>
                <a:gd name="T109" fmla="*/ 0 h 245"/>
                <a:gd name="T110" fmla="*/ 0 w 730"/>
                <a:gd name="T111" fmla="*/ 0 h 245"/>
                <a:gd name="T112" fmla="*/ 0 w 730"/>
                <a:gd name="T113" fmla="*/ 0 h 24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30"/>
                <a:gd name="T172" fmla="*/ 0 h 245"/>
                <a:gd name="T173" fmla="*/ 730 w 730"/>
                <a:gd name="T174" fmla="*/ 245 h 24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30" h="245">
                  <a:moveTo>
                    <a:pt x="78" y="229"/>
                  </a:moveTo>
                  <a:lnTo>
                    <a:pt x="71" y="229"/>
                  </a:lnTo>
                  <a:lnTo>
                    <a:pt x="66" y="226"/>
                  </a:lnTo>
                  <a:lnTo>
                    <a:pt x="65" y="221"/>
                  </a:lnTo>
                  <a:lnTo>
                    <a:pt x="63" y="215"/>
                  </a:lnTo>
                  <a:lnTo>
                    <a:pt x="62" y="211"/>
                  </a:lnTo>
                  <a:lnTo>
                    <a:pt x="57" y="212"/>
                  </a:lnTo>
                  <a:lnTo>
                    <a:pt x="51" y="214"/>
                  </a:lnTo>
                  <a:lnTo>
                    <a:pt x="45" y="214"/>
                  </a:lnTo>
                  <a:lnTo>
                    <a:pt x="42" y="212"/>
                  </a:lnTo>
                  <a:lnTo>
                    <a:pt x="39" y="212"/>
                  </a:lnTo>
                  <a:lnTo>
                    <a:pt x="38" y="211"/>
                  </a:lnTo>
                  <a:lnTo>
                    <a:pt x="36" y="206"/>
                  </a:lnTo>
                  <a:lnTo>
                    <a:pt x="33" y="203"/>
                  </a:lnTo>
                  <a:lnTo>
                    <a:pt x="30" y="203"/>
                  </a:lnTo>
                  <a:lnTo>
                    <a:pt x="26" y="205"/>
                  </a:lnTo>
                  <a:lnTo>
                    <a:pt x="18" y="203"/>
                  </a:lnTo>
                  <a:lnTo>
                    <a:pt x="11" y="200"/>
                  </a:lnTo>
                  <a:lnTo>
                    <a:pt x="6" y="199"/>
                  </a:lnTo>
                  <a:lnTo>
                    <a:pt x="2" y="196"/>
                  </a:lnTo>
                  <a:lnTo>
                    <a:pt x="2" y="188"/>
                  </a:lnTo>
                  <a:lnTo>
                    <a:pt x="3" y="181"/>
                  </a:lnTo>
                  <a:lnTo>
                    <a:pt x="5" y="176"/>
                  </a:lnTo>
                  <a:lnTo>
                    <a:pt x="3" y="172"/>
                  </a:lnTo>
                  <a:lnTo>
                    <a:pt x="2" y="166"/>
                  </a:lnTo>
                  <a:lnTo>
                    <a:pt x="0" y="154"/>
                  </a:lnTo>
                  <a:lnTo>
                    <a:pt x="5" y="137"/>
                  </a:lnTo>
                  <a:lnTo>
                    <a:pt x="17" y="123"/>
                  </a:lnTo>
                  <a:lnTo>
                    <a:pt x="39" y="123"/>
                  </a:lnTo>
                  <a:lnTo>
                    <a:pt x="42" y="114"/>
                  </a:lnTo>
                  <a:lnTo>
                    <a:pt x="50" y="107"/>
                  </a:lnTo>
                  <a:lnTo>
                    <a:pt x="57" y="101"/>
                  </a:lnTo>
                  <a:lnTo>
                    <a:pt x="66" y="101"/>
                  </a:lnTo>
                  <a:lnTo>
                    <a:pt x="60" y="95"/>
                  </a:lnTo>
                  <a:lnTo>
                    <a:pt x="57" y="86"/>
                  </a:lnTo>
                  <a:lnTo>
                    <a:pt x="59" y="78"/>
                  </a:lnTo>
                  <a:lnTo>
                    <a:pt x="66" y="77"/>
                  </a:lnTo>
                  <a:lnTo>
                    <a:pt x="66" y="71"/>
                  </a:lnTo>
                  <a:lnTo>
                    <a:pt x="69" y="63"/>
                  </a:lnTo>
                  <a:lnTo>
                    <a:pt x="74" y="56"/>
                  </a:lnTo>
                  <a:lnTo>
                    <a:pt x="83" y="48"/>
                  </a:lnTo>
                  <a:lnTo>
                    <a:pt x="92" y="42"/>
                  </a:lnTo>
                  <a:lnTo>
                    <a:pt x="104" y="39"/>
                  </a:lnTo>
                  <a:lnTo>
                    <a:pt x="116" y="36"/>
                  </a:lnTo>
                  <a:lnTo>
                    <a:pt x="128" y="38"/>
                  </a:lnTo>
                  <a:lnTo>
                    <a:pt x="134" y="30"/>
                  </a:lnTo>
                  <a:lnTo>
                    <a:pt x="141" y="23"/>
                  </a:lnTo>
                  <a:lnTo>
                    <a:pt x="153" y="17"/>
                  </a:lnTo>
                  <a:lnTo>
                    <a:pt x="165" y="12"/>
                  </a:lnTo>
                  <a:lnTo>
                    <a:pt x="177" y="11"/>
                  </a:lnTo>
                  <a:lnTo>
                    <a:pt x="188" y="14"/>
                  </a:lnTo>
                  <a:lnTo>
                    <a:pt x="196" y="21"/>
                  </a:lnTo>
                  <a:lnTo>
                    <a:pt x="200" y="35"/>
                  </a:lnTo>
                  <a:lnTo>
                    <a:pt x="206" y="33"/>
                  </a:lnTo>
                  <a:lnTo>
                    <a:pt x="214" y="29"/>
                  </a:lnTo>
                  <a:lnTo>
                    <a:pt x="220" y="27"/>
                  </a:lnTo>
                  <a:lnTo>
                    <a:pt x="223" y="36"/>
                  </a:lnTo>
                  <a:lnTo>
                    <a:pt x="223" y="41"/>
                  </a:lnTo>
                  <a:lnTo>
                    <a:pt x="224" y="44"/>
                  </a:lnTo>
                  <a:lnTo>
                    <a:pt x="226" y="45"/>
                  </a:lnTo>
                  <a:lnTo>
                    <a:pt x="229" y="47"/>
                  </a:lnTo>
                  <a:lnTo>
                    <a:pt x="233" y="48"/>
                  </a:lnTo>
                  <a:lnTo>
                    <a:pt x="236" y="51"/>
                  </a:lnTo>
                  <a:lnTo>
                    <a:pt x="238" y="54"/>
                  </a:lnTo>
                  <a:lnTo>
                    <a:pt x="239" y="57"/>
                  </a:lnTo>
                  <a:lnTo>
                    <a:pt x="245" y="56"/>
                  </a:lnTo>
                  <a:lnTo>
                    <a:pt x="256" y="59"/>
                  </a:lnTo>
                  <a:lnTo>
                    <a:pt x="265" y="65"/>
                  </a:lnTo>
                  <a:lnTo>
                    <a:pt x="272" y="74"/>
                  </a:lnTo>
                  <a:lnTo>
                    <a:pt x="274" y="75"/>
                  </a:lnTo>
                  <a:lnTo>
                    <a:pt x="277" y="74"/>
                  </a:lnTo>
                  <a:lnTo>
                    <a:pt x="280" y="71"/>
                  </a:lnTo>
                  <a:lnTo>
                    <a:pt x="283" y="66"/>
                  </a:lnTo>
                  <a:lnTo>
                    <a:pt x="289" y="57"/>
                  </a:lnTo>
                  <a:lnTo>
                    <a:pt x="301" y="50"/>
                  </a:lnTo>
                  <a:lnTo>
                    <a:pt x="314" y="44"/>
                  </a:lnTo>
                  <a:lnTo>
                    <a:pt x="326" y="47"/>
                  </a:lnTo>
                  <a:lnTo>
                    <a:pt x="337" y="56"/>
                  </a:lnTo>
                  <a:lnTo>
                    <a:pt x="343" y="66"/>
                  </a:lnTo>
                  <a:lnTo>
                    <a:pt x="344" y="75"/>
                  </a:lnTo>
                  <a:lnTo>
                    <a:pt x="343" y="83"/>
                  </a:lnTo>
                  <a:lnTo>
                    <a:pt x="338" y="90"/>
                  </a:lnTo>
                  <a:lnTo>
                    <a:pt x="334" y="96"/>
                  </a:lnTo>
                  <a:lnTo>
                    <a:pt x="329" y="102"/>
                  </a:lnTo>
                  <a:lnTo>
                    <a:pt x="325" y="105"/>
                  </a:lnTo>
                  <a:lnTo>
                    <a:pt x="329" y="104"/>
                  </a:lnTo>
                  <a:lnTo>
                    <a:pt x="334" y="104"/>
                  </a:lnTo>
                  <a:lnTo>
                    <a:pt x="338" y="105"/>
                  </a:lnTo>
                  <a:lnTo>
                    <a:pt x="341" y="111"/>
                  </a:lnTo>
                  <a:lnTo>
                    <a:pt x="350" y="96"/>
                  </a:lnTo>
                  <a:lnTo>
                    <a:pt x="359" y="84"/>
                  </a:lnTo>
                  <a:lnTo>
                    <a:pt x="369" y="75"/>
                  </a:lnTo>
                  <a:lnTo>
                    <a:pt x="378" y="72"/>
                  </a:lnTo>
                  <a:lnTo>
                    <a:pt x="385" y="71"/>
                  </a:lnTo>
                  <a:lnTo>
                    <a:pt x="388" y="68"/>
                  </a:lnTo>
                  <a:lnTo>
                    <a:pt x="390" y="65"/>
                  </a:lnTo>
                  <a:lnTo>
                    <a:pt x="396" y="57"/>
                  </a:lnTo>
                  <a:lnTo>
                    <a:pt x="403" y="50"/>
                  </a:lnTo>
                  <a:lnTo>
                    <a:pt x="412" y="47"/>
                  </a:lnTo>
                  <a:lnTo>
                    <a:pt x="420" y="47"/>
                  </a:lnTo>
                  <a:lnTo>
                    <a:pt x="426" y="50"/>
                  </a:lnTo>
                  <a:lnTo>
                    <a:pt x="430" y="54"/>
                  </a:lnTo>
                  <a:lnTo>
                    <a:pt x="433" y="54"/>
                  </a:lnTo>
                  <a:lnTo>
                    <a:pt x="436" y="53"/>
                  </a:lnTo>
                  <a:lnTo>
                    <a:pt x="441" y="50"/>
                  </a:lnTo>
                  <a:lnTo>
                    <a:pt x="447" y="48"/>
                  </a:lnTo>
                  <a:lnTo>
                    <a:pt x="451" y="48"/>
                  </a:lnTo>
                  <a:lnTo>
                    <a:pt x="457" y="50"/>
                  </a:lnTo>
                  <a:lnTo>
                    <a:pt x="462" y="53"/>
                  </a:lnTo>
                  <a:lnTo>
                    <a:pt x="468" y="53"/>
                  </a:lnTo>
                  <a:lnTo>
                    <a:pt x="474" y="50"/>
                  </a:lnTo>
                  <a:lnTo>
                    <a:pt x="481" y="45"/>
                  </a:lnTo>
                  <a:lnTo>
                    <a:pt x="490" y="39"/>
                  </a:lnTo>
                  <a:lnTo>
                    <a:pt x="499" y="36"/>
                  </a:lnTo>
                  <a:lnTo>
                    <a:pt x="508" y="36"/>
                  </a:lnTo>
                  <a:lnTo>
                    <a:pt x="517" y="39"/>
                  </a:lnTo>
                  <a:lnTo>
                    <a:pt x="525" y="47"/>
                  </a:lnTo>
                  <a:lnTo>
                    <a:pt x="531" y="54"/>
                  </a:lnTo>
                  <a:lnTo>
                    <a:pt x="537" y="57"/>
                  </a:lnTo>
                  <a:lnTo>
                    <a:pt x="543" y="59"/>
                  </a:lnTo>
                  <a:lnTo>
                    <a:pt x="549" y="60"/>
                  </a:lnTo>
                  <a:lnTo>
                    <a:pt x="555" y="66"/>
                  </a:lnTo>
                  <a:lnTo>
                    <a:pt x="558" y="80"/>
                  </a:lnTo>
                  <a:lnTo>
                    <a:pt x="557" y="93"/>
                  </a:lnTo>
                  <a:lnTo>
                    <a:pt x="549" y="102"/>
                  </a:lnTo>
                  <a:lnTo>
                    <a:pt x="557" y="102"/>
                  </a:lnTo>
                  <a:lnTo>
                    <a:pt x="563" y="102"/>
                  </a:lnTo>
                  <a:lnTo>
                    <a:pt x="569" y="102"/>
                  </a:lnTo>
                  <a:lnTo>
                    <a:pt x="572" y="96"/>
                  </a:lnTo>
                  <a:lnTo>
                    <a:pt x="573" y="87"/>
                  </a:lnTo>
                  <a:lnTo>
                    <a:pt x="576" y="78"/>
                  </a:lnTo>
                  <a:lnTo>
                    <a:pt x="581" y="72"/>
                  </a:lnTo>
                  <a:lnTo>
                    <a:pt x="587" y="69"/>
                  </a:lnTo>
                  <a:lnTo>
                    <a:pt x="582" y="62"/>
                  </a:lnTo>
                  <a:lnTo>
                    <a:pt x="581" y="51"/>
                  </a:lnTo>
                  <a:lnTo>
                    <a:pt x="581" y="41"/>
                  </a:lnTo>
                  <a:lnTo>
                    <a:pt x="584" y="29"/>
                  </a:lnTo>
                  <a:lnTo>
                    <a:pt x="590" y="20"/>
                  </a:lnTo>
                  <a:lnTo>
                    <a:pt x="599" y="14"/>
                  </a:lnTo>
                  <a:lnTo>
                    <a:pt x="611" y="12"/>
                  </a:lnTo>
                  <a:lnTo>
                    <a:pt x="626" y="17"/>
                  </a:lnTo>
                  <a:lnTo>
                    <a:pt x="632" y="11"/>
                  </a:lnTo>
                  <a:lnTo>
                    <a:pt x="639" y="6"/>
                  </a:lnTo>
                  <a:lnTo>
                    <a:pt x="648" y="1"/>
                  </a:lnTo>
                  <a:lnTo>
                    <a:pt x="659" y="0"/>
                  </a:lnTo>
                  <a:lnTo>
                    <a:pt x="666" y="0"/>
                  </a:lnTo>
                  <a:lnTo>
                    <a:pt x="674" y="3"/>
                  </a:lnTo>
                  <a:lnTo>
                    <a:pt x="680" y="11"/>
                  </a:lnTo>
                  <a:lnTo>
                    <a:pt x="681" y="24"/>
                  </a:lnTo>
                  <a:lnTo>
                    <a:pt x="683" y="38"/>
                  </a:lnTo>
                  <a:lnTo>
                    <a:pt x="686" y="45"/>
                  </a:lnTo>
                  <a:lnTo>
                    <a:pt x="689" y="50"/>
                  </a:lnTo>
                  <a:lnTo>
                    <a:pt x="695" y="50"/>
                  </a:lnTo>
                  <a:lnTo>
                    <a:pt x="711" y="54"/>
                  </a:lnTo>
                  <a:lnTo>
                    <a:pt x="723" y="63"/>
                  </a:lnTo>
                  <a:lnTo>
                    <a:pt x="730" y="74"/>
                  </a:lnTo>
                  <a:lnTo>
                    <a:pt x="730" y="84"/>
                  </a:lnTo>
                  <a:lnTo>
                    <a:pt x="725" y="90"/>
                  </a:lnTo>
                  <a:lnTo>
                    <a:pt x="720" y="92"/>
                  </a:lnTo>
                  <a:lnTo>
                    <a:pt x="717" y="93"/>
                  </a:lnTo>
                  <a:lnTo>
                    <a:pt x="716" y="95"/>
                  </a:lnTo>
                  <a:lnTo>
                    <a:pt x="716" y="96"/>
                  </a:lnTo>
                  <a:lnTo>
                    <a:pt x="719" y="99"/>
                  </a:lnTo>
                  <a:lnTo>
                    <a:pt x="722" y="102"/>
                  </a:lnTo>
                  <a:lnTo>
                    <a:pt x="723" y="107"/>
                  </a:lnTo>
                  <a:lnTo>
                    <a:pt x="725" y="113"/>
                  </a:lnTo>
                  <a:lnTo>
                    <a:pt x="723" y="117"/>
                  </a:lnTo>
                  <a:lnTo>
                    <a:pt x="720" y="122"/>
                  </a:lnTo>
                  <a:lnTo>
                    <a:pt x="716" y="123"/>
                  </a:lnTo>
                  <a:lnTo>
                    <a:pt x="710" y="125"/>
                  </a:lnTo>
                  <a:lnTo>
                    <a:pt x="702" y="128"/>
                  </a:lnTo>
                  <a:lnTo>
                    <a:pt x="695" y="133"/>
                  </a:lnTo>
                  <a:lnTo>
                    <a:pt x="692" y="137"/>
                  </a:lnTo>
                  <a:lnTo>
                    <a:pt x="704" y="146"/>
                  </a:lnTo>
                  <a:lnTo>
                    <a:pt x="713" y="158"/>
                  </a:lnTo>
                  <a:lnTo>
                    <a:pt x="713" y="170"/>
                  </a:lnTo>
                  <a:lnTo>
                    <a:pt x="707" y="181"/>
                  </a:lnTo>
                  <a:lnTo>
                    <a:pt x="699" y="188"/>
                  </a:lnTo>
                  <a:lnTo>
                    <a:pt x="698" y="191"/>
                  </a:lnTo>
                  <a:lnTo>
                    <a:pt x="701" y="194"/>
                  </a:lnTo>
                  <a:lnTo>
                    <a:pt x="708" y="194"/>
                  </a:lnTo>
                  <a:lnTo>
                    <a:pt x="716" y="196"/>
                  </a:lnTo>
                  <a:lnTo>
                    <a:pt x="723" y="202"/>
                  </a:lnTo>
                  <a:lnTo>
                    <a:pt x="725" y="209"/>
                  </a:lnTo>
                  <a:lnTo>
                    <a:pt x="720" y="223"/>
                  </a:lnTo>
                  <a:lnTo>
                    <a:pt x="716" y="226"/>
                  </a:lnTo>
                  <a:lnTo>
                    <a:pt x="711" y="226"/>
                  </a:lnTo>
                  <a:lnTo>
                    <a:pt x="705" y="226"/>
                  </a:lnTo>
                  <a:lnTo>
                    <a:pt x="701" y="226"/>
                  </a:lnTo>
                  <a:lnTo>
                    <a:pt x="695" y="229"/>
                  </a:lnTo>
                  <a:lnTo>
                    <a:pt x="686" y="232"/>
                  </a:lnTo>
                  <a:lnTo>
                    <a:pt x="678" y="235"/>
                  </a:lnTo>
                  <a:lnTo>
                    <a:pt x="672" y="235"/>
                  </a:lnTo>
                  <a:lnTo>
                    <a:pt x="668" y="232"/>
                  </a:lnTo>
                  <a:lnTo>
                    <a:pt x="663" y="227"/>
                  </a:lnTo>
                  <a:lnTo>
                    <a:pt x="659" y="226"/>
                  </a:lnTo>
                  <a:lnTo>
                    <a:pt x="656" y="227"/>
                  </a:lnTo>
                  <a:lnTo>
                    <a:pt x="651" y="229"/>
                  </a:lnTo>
                  <a:lnTo>
                    <a:pt x="644" y="229"/>
                  </a:lnTo>
                  <a:lnTo>
                    <a:pt x="635" y="229"/>
                  </a:lnTo>
                  <a:lnTo>
                    <a:pt x="629" y="227"/>
                  </a:lnTo>
                  <a:lnTo>
                    <a:pt x="624" y="227"/>
                  </a:lnTo>
                  <a:lnTo>
                    <a:pt x="618" y="230"/>
                  </a:lnTo>
                  <a:lnTo>
                    <a:pt x="612" y="233"/>
                  </a:lnTo>
                  <a:lnTo>
                    <a:pt x="606" y="236"/>
                  </a:lnTo>
                  <a:lnTo>
                    <a:pt x="602" y="236"/>
                  </a:lnTo>
                  <a:lnTo>
                    <a:pt x="596" y="236"/>
                  </a:lnTo>
                  <a:lnTo>
                    <a:pt x="590" y="236"/>
                  </a:lnTo>
                  <a:lnTo>
                    <a:pt x="584" y="236"/>
                  </a:lnTo>
                  <a:lnTo>
                    <a:pt x="576" y="235"/>
                  </a:lnTo>
                  <a:lnTo>
                    <a:pt x="570" y="233"/>
                  </a:lnTo>
                  <a:lnTo>
                    <a:pt x="564" y="232"/>
                  </a:lnTo>
                  <a:lnTo>
                    <a:pt x="560" y="229"/>
                  </a:lnTo>
                  <a:lnTo>
                    <a:pt x="549" y="224"/>
                  </a:lnTo>
                  <a:lnTo>
                    <a:pt x="535" y="223"/>
                  </a:lnTo>
                  <a:lnTo>
                    <a:pt x="523" y="223"/>
                  </a:lnTo>
                  <a:lnTo>
                    <a:pt x="517" y="229"/>
                  </a:lnTo>
                  <a:lnTo>
                    <a:pt x="514" y="232"/>
                  </a:lnTo>
                  <a:lnTo>
                    <a:pt x="507" y="236"/>
                  </a:lnTo>
                  <a:lnTo>
                    <a:pt x="498" y="239"/>
                  </a:lnTo>
                  <a:lnTo>
                    <a:pt x="487" y="242"/>
                  </a:lnTo>
                  <a:lnTo>
                    <a:pt x="477" y="244"/>
                  </a:lnTo>
                  <a:lnTo>
                    <a:pt x="465" y="245"/>
                  </a:lnTo>
                  <a:lnTo>
                    <a:pt x="456" y="245"/>
                  </a:lnTo>
                  <a:lnTo>
                    <a:pt x="448" y="244"/>
                  </a:lnTo>
                  <a:lnTo>
                    <a:pt x="442" y="241"/>
                  </a:lnTo>
                  <a:lnTo>
                    <a:pt x="436" y="238"/>
                  </a:lnTo>
                  <a:lnTo>
                    <a:pt x="429" y="236"/>
                  </a:lnTo>
                  <a:lnTo>
                    <a:pt x="423" y="233"/>
                  </a:lnTo>
                  <a:lnTo>
                    <a:pt x="417" y="233"/>
                  </a:lnTo>
                  <a:lnTo>
                    <a:pt x="411" y="232"/>
                  </a:lnTo>
                  <a:lnTo>
                    <a:pt x="406" y="232"/>
                  </a:lnTo>
                  <a:lnTo>
                    <a:pt x="402" y="233"/>
                  </a:lnTo>
                  <a:lnTo>
                    <a:pt x="397" y="235"/>
                  </a:lnTo>
                  <a:lnTo>
                    <a:pt x="391" y="235"/>
                  </a:lnTo>
                  <a:lnTo>
                    <a:pt x="384" y="235"/>
                  </a:lnTo>
                  <a:lnTo>
                    <a:pt x="375" y="235"/>
                  </a:lnTo>
                  <a:lnTo>
                    <a:pt x="367" y="235"/>
                  </a:lnTo>
                  <a:lnTo>
                    <a:pt x="358" y="235"/>
                  </a:lnTo>
                  <a:lnTo>
                    <a:pt x="350" y="233"/>
                  </a:lnTo>
                  <a:lnTo>
                    <a:pt x="343" y="232"/>
                  </a:lnTo>
                  <a:lnTo>
                    <a:pt x="337" y="230"/>
                  </a:lnTo>
                  <a:lnTo>
                    <a:pt x="329" y="230"/>
                  </a:lnTo>
                  <a:lnTo>
                    <a:pt x="322" y="230"/>
                  </a:lnTo>
                  <a:lnTo>
                    <a:pt x="316" y="230"/>
                  </a:lnTo>
                  <a:lnTo>
                    <a:pt x="308" y="230"/>
                  </a:lnTo>
                  <a:lnTo>
                    <a:pt x="302" y="230"/>
                  </a:lnTo>
                  <a:lnTo>
                    <a:pt x="296" y="230"/>
                  </a:lnTo>
                  <a:lnTo>
                    <a:pt x="293" y="229"/>
                  </a:lnTo>
                  <a:lnTo>
                    <a:pt x="286" y="227"/>
                  </a:lnTo>
                  <a:lnTo>
                    <a:pt x="278" y="229"/>
                  </a:lnTo>
                  <a:lnTo>
                    <a:pt x="268" y="233"/>
                  </a:lnTo>
                  <a:lnTo>
                    <a:pt x="254" y="235"/>
                  </a:lnTo>
                  <a:lnTo>
                    <a:pt x="247" y="235"/>
                  </a:lnTo>
                  <a:lnTo>
                    <a:pt x="238" y="235"/>
                  </a:lnTo>
                  <a:lnTo>
                    <a:pt x="229" y="235"/>
                  </a:lnTo>
                  <a:lnTo>
                    <a:pt x="220" y="235"/>
                  </a:lnTo>
                  <a:lnTo>
                    <a:pt x="211" y="235"/>
                  </a:lnTo>
                  <a:lnTo>
                    <a:pt x="205" y="235"/>
                  </a:lnTo>
                  <a:lnTo>
                    <a:pt x="199" y="233"/>
                  </a:lnTo>
                  <a:lnTo>
                    <a:pt x="194" y="232"/>
                  </a:lnTo>
                  <a:lnTo>
                    <a:pt x="190" y="230"/>
                  </a:lnTo>
                  <a:lnTo>
                    <a:pt x="187" y="230"/>
                  </a:lnTo>
                  <a:lnTo>
                    <a:pt x="181" y="232"/>
                  </a:lnTo>
                  <a:lnTo>
                    <a:pt x="173" y="236"/>
                  </a:lnTo>
                  <a:lnTo>
                    <a:pt x="167" y="239"/>
                  </a:lnTo>
                  <a:lnTo>
                    <a:pt x="161" y="241"/>
                  </a:lnTo>
                  <a:lnTo>
                    <a:pt x="153" y="241"/>
                  </a:lnTo>
                  <a:lnTo>
                    <a:pt x="147" y="241"/>
                  </a:lnTo>
                  <a:lnTo>
                    <a:pt x="140" y="241"/>
                  </a:lnTo>
                  <a:lnTo>
                    <a:pt x="134" y="239"/>
                  </a:lnTo>
                  <a:lnTo>
                    <a:pt x="128" y="238"/>
                  </a:lnTo>
                  <a:lnTo>
                    <a:pt x="125" y="236"/>
                  </a:lnTo>
                  <a:lnTo>
                    <a:pt x="120" y="233"/>
                  </a:lnTo>
                  <a:lnTo>
                    <a:pt x="114" y="233"/>
                  </a:lnTo>
                  <a:lnTo>
                    <a:pt x="110" y="235"/>
                  </a:lnTo>
                  <a:lnTo>
                    <a:pt x="108" y="236"/>
                  </a:lnTo>
                  <a:lnTo>
                    <a:pt x="107" y="235"/>
                  </a:lnTo>
                  <a:lnTo>
                    <a:pt x="105" y="233"/>
                  </a:lnTo>
                  <a:lnTo>
                    <a:pt x="102" y="230"/>
                  </a:lnTo>
                  <a:lnTo>
                    <a:pt x="99" y="229"/>
                  </a:lnTo>
                  <a:lnTo>
                    <a:pt x="95" y="227"/>
                  </a:lnTo>
                  <a:lnTo>
                    <a:pt x="89" y="226"/>
                  </a:lnTo>
                  <a:lnTo>
                    <a:pt x="83" y="226"/>
                  </a:lnTo>
                  <a:lnTo>
                    <a:pt x="78" y="229"/>
                  </a:lnTo>
                  <a:close/>
                </a:path>
              </a:pathLst>
            </a:custGeom>
            <a:solidFill>
              <a:srgbClr val="00B200"/>
            </a:solidFill>
            <a:ln w="9525">
              <a:noFill/>
              <a:round/>
              <a:headEnd/>
              <a:tailEnd/>
            </a:ln>
          </p:spPr>
          <p:txBody>
            <a:bodyPr/>
            <a:lstStyle/>
            <a:p>
              <a:endParaRPr lang="en-GB"/>
            </a:p>
          </p:txBody>
        </p:sp>
        <p:sp>
          <p:nvSpPr>
            <p:cNvPr id="5993" name="Freeform 428"/>
            <p:cNvSpPr>
              <a:spLocks/>
            </p:cNvSpPr>
            <p:nvPr/>
          </p:nvSpPr>
          <p:spPr bwMode="auto">
            <a:xfrm flipH="1">
              <a:off x="1185" y="3604"/>
              <a:ext cx="17" cy="80"/>
            </a:xfrm>
            <a:custGeom>
              <a:avLst/>
              <a:gdLst>
                <a:gd name="T0" fmla="*/ 0 w 45"/>
                <a:gd name="T1" fmla="*/ 0 h 204"/>
                <a:gd name="T2" fmla="*/ 0 w 45"/>
                <a:gd name="T3" fmla="*/ 0 h 204"/>
                <a:gd name="T4" fmla="*/ 0 w 45"/>
                <a:gd name="T5" fmla="*/ 0 h 204"/>
                <a:gd name="T6" fmla="*/ 0 w 45"/>
                <a:gd name="T7" fmla="*/ 0 h 204"/>
                <a:gd name="T8" fmla="*/ 0 w 45"/>
                <a:gd name="T9" fmla="*/ 0 h 204"/>
                <a:gd name="T10" fmla="*/ 0 w 45"/>
                <a:gd name="T11" fmla="*/ 0 h 204"/>
                <a:gd name="T12" fmla="*/ 0 w 45"/>
                <a:gd name="T13" fmla="*/ 0 h 204"/>
                <a:gd name="T14" fmla="*/ 0 w 45"/>
                <a:gd name="T15" fmla="*/ 0 h 204"/>
                <a:gd name="T16" fmla="*/ 0 w 45"/>
                <a:gd name="T17" fmla="*/ 0 h 204"/>
                <a:gd name="T18" fmla="*/ 0 w 45"/>
                <a:gd name="T19" fmla="*/ 0 h 204"/>
                <a:gd name="T20" fmla="*/ 0 w 45"/>
                <a:gd name="T21" fmla="*/ 0 h 204"/>
                <a:gd name="T22" fmla="*/ 0 w 45"/>
                <a:gd name="T23" fmla="*/ 0 h 204"/>
                <a:gd name="T24" fmla="*/ 0 w 45"/>
                <a:gd name="T25" fmla="*/ 0 h 204"/>
                <a:gd name="T26" fmla="*/ 0 w 45"/>
                <a:gd name="T27" fmla="*/ 0 h 204"/>
                <a:gd name="T28" fmla="*/ 0 w 45"/>
                <a:gd name="T29" fmla="*/ 0 h 204"/>
                <a:gd name="T30" fmla="*/ 0 w 45"/>
                <a:gd name="T31" fmla="*/ 0 h 204"/>
                <a:gd name="T32" fmla="*/ 0 w 45"/>
                <a:gd name="T33" fmla="*/ 0 h 204"/>
                <a:gd name="T34" fmla="*/ 0 w 45"/>
                <a:gd name="T35" fmla="*/ 0 h 204"/>
                <a:gd name="T36" fmla="*/ 0 w 45"/>
                <a:gd name="T37" fmla="*/ 0 h 204"/>
                <a:gd name="T38" fmla="*/ 0 w 45"/>
                <a:gd name="T39" fmla="*/ 0 h 204"/>
                <a:gd name="T40" fmla="*/ 0 w 45"/>
                <a:gd name="T41" fmla="*/ 0 h 204"/>
                <a:gd name="T42" fmla="*/ 0 w 45"/>
                <a:gd name="T43" fmla="*/ 0 h 204"/>
                <a:gd name="T44" fmla="*/ 0 w 45"/>
                <a:gd name="T45" fmla="*/ 0 h 204"/>
                <a:gd name="T46" fmla="*/ 0 w 45"/>
                <a:gd name="T47" fmla="*/ 0 h 204"/>
                <a:gd name="T48" fmla="*/ 0 w 45"/>
                <a:gd name="T49" fmla="*/ 0 h 204"/>
                <a:gd name="T50" fmla="*/ 0 w 45"/>
                <a:gd name="T51" fmla="*/ 0 h 204"/>
                <a:gd name="T52" fmla="*/ 0 w 45"/>
                <a:gd name="T53" fmla="*/ 0 h 204"/>
                <a:gd name="T54" fmla="*/ 0 w 45"/>
                <a:gd name="T55" fmla="*/ 0 h 204"/>
                <a:gd name="T56" fmla="*/ 0 w 45"/>
                <a:gd name="T57" fmla="*/ 0 h 204"/>
                <a:gd name="T58" fmla="*/ 0 w 45"/>
                <a:gd name="T59" fmla="*/ 0 h 204"/>
                <a:gd name="T60" fmla="*/ 0 w 45"/>
                <a:gd name="T61" fmla="*/ 0 h 204"/>
                <a:gd name="T62" fmla="*/ 0 w 45"/>
                <a:gd name="T63" fmla="*/ 0 h 204"/>
                <a:gd name="T64" fmla="*/ 0 w 45"/>
                <a:gd name="T65" fmla="*/ 0 h 204"/>
                <a:gd name="T66" fmla="*/ 0 w 45"/>
                <a:gd name="T67" fmla="*/ 0 h 204"/>
                <a:gd name="T68" fmla="*/ 0 w 45"/>
                <a:gd name="T69" fmla="*/ 0 h 204"/>
                <a:gd name="T70" fmla="*/ 0 w 45"/>
                <a:gd name="T71" fmla="*/ 0 h 204"/>
                <a:gd name="T72" fmla="*/ 0 w 45"/>
                <a:gd name="T73" fmla="*/ 0 h 204"/>
                <a:gd name="T74" fmla="*/ 0 w 45"/>
                <a:gd name="T75" fmla="*/ 0 h 20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5"/>
                <a:gd name="T115" fmla="*/ 0 h 204"/>
                <a:gd name="T116" fmla="*/ 45 w 45"/>
                <a:gd name="T117" fmla="*/ 204 h 20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5" h="204">
                  <a:moveTo>
                    <a:pt x="3" y="0"/>
                  </a:moveTo>
                  <a:lnTo>
                    <a:pt x="21" y="6"/>
                  </a:lnTo>
                  <a:lnTo>
                    <a:pt x="33" y="15"/>
                  </a:lnTo>
                  <a:lnTo>
                    <a:pt x="39" y="25"/>
                  </a:lnTo>
                  <a:lnTo>
                    <a:pt x="38" y="34"/>
                  </a:lnTo>
                  <a:lnTo>
                    <a:pt x="33" y="40"/>
                  </a:lnTo>
                  <a:lnTo>
                    <a:pt x="28" y="42"/>
                  </a:lnTo>
                  <a:lnTo>
                    <a:pt x="25" y="43"/>
                  </a:lnTo>
                  <a:lnTo>
                    <a:pt x="24" y="45"/>
                  </a:lnTo>
                  <a:lnTo>
                    <a:pt x="24" y="46"/>
                  </a:lnTo>
                  <a:lnTo>
                    <a:pt x="27" y="49"/>
                  </a:lnTo>
                  <a:lnTo>
                    <a:pt x="30" y="52"/>
                  </a:lnTo>
                  <a:lnTo>
                    <a:pt x="31" y="57"/>
                  </a:lnTo>
                  <a:lnTo>
                    <a:pt x="33" y="63"/>
                  </a:lnTo>
                  <a:lnTo>
                    <a:pt x="31" y="67"/>
                  </a:lnTo>
                  <a:lnTo>
                    <a:pt x="28" y="72"/>
                  </a:lnTo>
                  <a:lnTo>
                    <a:pt x="24" y="73"/>
                  </a:lnTo>
                  <a:lnTo>
                    <a:pt x="18" y="75"/>
                  </a:lnTo>
                  <a:lnTo>
                    <a:pt x="10" y="78"/>
                  </a:lnTo>
                  <a:lnTo>
                    <a:pt x="3" y="83"/>
                  </a:lnTo>
                  <a:lnTo>
                    <a:pt x="0" y="87"/>
                  </a:lnTo>
                  <a:lnTo>
                    <a:pt x="13" y="96"/>
                  </a:lnTo>
                  <a:lnTo>
                    <a:pt x="21" y="110"/>
                  </a:lnTo>
                  <a:lnTo>
                    <a:pt x="22" y="122"/>
                  </a:lnTo>
                  <a:lnTo>
                    <a:pt x="15" y="131"/>
                  </a:lnTo>
                  <a:lnTo>
                    <a:pt x="7" y="135"/>
                  </a:lnTo>
                  <a:lnTo>
                    <a:pt x="7" y="140"/>
                  </a:lnTo>
                  <a:lnTo>
                    <a:pt x="10" y="143"/>
                  </a:lnTo>
                  <a:lnTo>
                    <a:pt x="16" y="144"/>
                  </a:lnTo>
                  <a:lnTo>
                    <a:pt x="24" y="146"/>
                  </a:lnTo>
                  <a:lnTo>
                    <a:pt x="30" y="150"/>
                  </a:lnTo>
                  <a:lnTo>
                    <a:pt x="33" y="159"/>
                  </a:lnTo>
                  <a:lnTo>
                    <a:pt x="28" y="173"/>
                  </a:lnTo>
                  <a:lnTo>
                    <a:pt x="25" y="179"/>
                  </a:lnTo>
                  <a:lnTo>
                    <a:pt x="22" y="185"/>
                  </a:lnTo>
                  <a:lnTo>
                    <a:pt x="19" y="189"/>
                  </a:lnTo>
                  <a:lnTo>
                    <a:pt x="16" y="194"/>
                  </a:lnTo>
                  <a:lnTo>
                    <a:pt x="13" y="197"/>
                  </a:lnTo>
                  <a:lnTo>
                    <a:pt x="9" y="200"/>
                  </a:lnTo>
                  <a:lnTo>
                    <a:pt x="6" y="203"/>
                  </a:lnTo>
                  <a:lnTo>
                    <a:pt x="3" y="204"/>
                  </a:lnTo>
                  <a:lnTo>
                    <a:pt x="15" y="197"/>
                  </a:lnTo>
                  <a:lnTo>
                    <a:pt x="27" y="189"/>
                  </a:lnTo>
                  <a:lnTo>
                    <a:pt x="36" y="182"/>
                  </a:lnTo>
                  <a:lnTo>
                    <a:pt x="42" y="174"/>
                  </a:lnTo>
                  <a:lnTo>
                    <a:pt x="45" y="165"/>
                  </a:lnTo>
                  <a:lnTo>
                    <a:pt x="45" y="155"/>
                  </a:lnTo>
                  <a:lnTo>
                    <a:pt x="42" y="144"/>
                  </a:lnTo>
                  <a:lnTo>
                    <a:pt x="38" y="137"/>
                  </a:lnTo>
                  <a:lnTo>
                    <a:pt x="33" y="131"/>
                  </a:lnTo>
                  <a:lnTo>
                    <a:pt x="31" y="125"/>
                  </a:lnTo>
                  <a:lnTo>
                    <a:pt x="31" y="120"/>
                  </a:lnTo>
                  <a:lnTo>
                    <a:pt x="31" y="116"/>
                  </a:lnTo>
                  <a:lnTo>
                    <a:pt x="31" y="111"/>
                  </a:lnTo>
                  <a:lnTo>
                    <a:pt x="31" y="107"/>
                  </a:lnTo>
                  <a:lnTo>
                    <a:pt x="33" y="104"/>
                  </a:lnTo>
                  <a:lnTo>
                    <a:pt x="36" y="99"/>
                  </a:lnTo>
                  <a:lnTo>
                    <a:pt x="39" y="95"/>
                  </a:lnTo>
                  <a:lnTo>
                    <a:pt x="38" y="90"/>
                  </a:lnTo>
                  <a:lnTo>
                    <a:pt x="38" y="86"/>
                  </a:lnTo>
                  <a:lnTo>
                    <a:pt x="38" y="81"/>
                  </a:lnTo>
                  <a:lnTo>
                    <a:pt x="39" y="76"/>
                  </a:lnTo>
                  <a:lnTo>
                    <a:pt x="41" y="73"/>
                  </a:lnTo>
                  <a:lnTo>
                    <a:pt x="42" y="69"/>
                  </a:lnTo>
                  <a:lnTo>
                    <a:pt x="42" y="63"/>
                  </a:lnTo>
                  <a:lnTo>
                    <a:pt x="41" y="58"/>
                  </a:lnTo>
                  <a:lnTo>
                    <a:pt x="39" y="55"/>
                  </a:lnTo>
                  <a:lnTo>
                    <a:pt x="38" y="52"/>
                  </a:lnTo>
                  <a:lnTo>
                    <a:pt x="39" y="46"/>
                  </a:lnTo>
                  <a:lnTo>
                    <a:pt x="42" y="40"/>
                  </a:lnTo>
                  <a:lnTo>
                    <a:pt x="44" y="39"/>
                  </a:lnTo>
                  <a:lnTo>
                    <a:pt x="45" y="37"/>
                  </a:lnTo>
                  <a:lnTo>
                    <a:pt x="45" y="33"/>
                  </a:lnTo>
                  <a:lnTo>
                    <a:pt x="42" y="24"/>
                  </a:lnTo>
                  <a:lnTo>
                    <a:pt x="36" y="13"/>
                  </a:lnTo>
                  <a:lnTo>
                    <a:pt x="22" y="3"/>
                  </a:lnTo>
                  <a:lnTo>
                    <a:pt x="3" y="0"/>
                  </a:lnTo>
                  <a:close/>
                </a:path>
              </a:pathLst>
            </a:custGeom>
            <a:solidFill>
              <a:srgbClr val="000000"/>
            </a:solidFill>
            <a:ln w="9525">
              <a:noFill/>
              <a:round/>
              <a:headEnd/>
              <a:tailEnd/>
            </a:ln>
          </p:spPr>
          <p:txBody>
            <a:bodyPr/>
            <a:lstStyle/>
            <a:p>
              <a:endParaRPr lang="en-GB"/>
            </a:p>
          </p:txBody>
        </p:sp>
        <p:sp>
          <p:nvSpPr>
            <p:cNvPr id="5994" name="Freeform 429"/>
            <p:cNvSpPr>
              <a:spLocks/>
            </p:cNvSpPr>
            <p:nvPr/>
          </p:nvSpPr>
          <p:spPr bwMode="auto">
            <a:xfrm flipH="1">
              <a:off x="1004" y="3615"/>
              <a:ext cx="8" cy="7"/>
            </a:xfrm>
            <a:custGeom>
              <a:avLst/>
              <a:gdLst>
                <a:gd name="T0" fmla="*/ 0 w 22"/>
                <a:gd name="T1" fmla="*/ 0 h 17"/>
                <a:gd name="T2" fmla="*/ 0 w 22"/>
                <a:gd name="T3" fmla="*/ 0 h 17"/>
                <a:gd name="T4" fmla="*/ 0 w 22"/>
                <a:gd name="T5" fmla="*/ 0 h 17"/>
                <a:gd name="T6" fmla="*/ 0 w 22"/>
                <a:gd name="T7" fmla="*/ 0 h 17"/>
                <a:gd name="T8" fmla="*/ 0 w 22"/>
                <a:gd name="T9" fmla="*/ 0 h 17"/>
                <a:gd name="T10" fmla="*/ 0 w 22"/>
                <a:gd name="T11" fmla="*/ 0 h 17"/>
                <a:gd name="T12" fmla="*/ 0 w 22"/>
                <a:gd name="T13" fmla="*/ 0 h 17"/>
                <a:gd name="T14" fmla="*/ 0 w 22"/>
                <a:gd name="T15" fmla="*/ 0 h 17"/>
                <a:gd name="T16" fmla="*/ 0 w 22"/>
                <a:gd name="T17" fmla="*/ 0 h 17"/>
                <a:gd name="T18" fmla="*/ 0 w 22"/>
                <a:gd name="T19" fmla="*/ 0 h 17"/>
                <a:gd name="T20" fmla="*/ 0 w 22"/>
                <a:gd name="T21" fmla="*/ 0 h 17"/>
                <a:gd name="T22" fmla="*/ 0 w 22"/>
                <a:gd name="T23" fmla="*/ 0 h 17"/>
                <a:gd name="T24" fmla="*/ 0 w 22"/>
                <a:gd name="T25" fmla="*/ 0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
                <a:gd name="T40" fmla="*/ 0 h 17"/>
                <a:gd name="T41" fmla="*/ 22 w 22"/>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 h="17">
                  <a:moveTo>
                    <a:pt x="22" y="17"/>
                  </a:moveTo>
                  <a:lnTo>
                    <a:pt x="22" y="17"/>
                  </a:lnTo>
                  <a:lnTo>
                    <a:pt x="21" y="9"/>
                  </a:lnTo>
                  <a:lnTo>
                    <a:pt x="15" y="3"/>
                  </a:lnTo>
                  <a:lnTo>
                    <a:pt x="7" y="2"/>
                  </a:lnTo>
                  <a:lnTo>
                    <a:pt x="0" y="0"/>
                  </a:lnTo>
                  <a:lnTo>
                    <a:pt x="0" y="15"/>
                  </a:lnTo>
                  <a:lnTo>
                    <a:pt x="7" y="14"/>
                  </a:lnTo>
                  <a:lnTo>
                    <a:pt x="9" y="15"/>
                  </a:lnTo>
                  <a:lnTo>
                    <a:pt x="10" y="17"/>
                  </a:lnTo>
                  <a:lnTo>
                    <a:pt x="22" y="17"/>
                  </a:lnTo>
                  <a:close/>
                </a:path>
              </a:pathLst>
            </a:custGeom>
            <a:solidFill>
              <a:srgbClr val="000000"/>
            </a:solidFill>
            <a:ln w="9525">
              <a:noFill/>
              <a:round/>
              <a:headEnd/>
              <a:tailEnd/>
            </a:ln>
          </p:spPr>
          <p:txBody>
            <a:bodyPr/>
            <a:lstStyle/>
            <a:p>
              <a:endParaRPr lang="en-GB"/>
            </a:p>
          </p:txBody>
        </p:sp>
        <p:sp>
          <p:nvSpPr>
            <p:cNvPr id="5995" name="Freeform 430"/>
            <p:cNvSpPr>
              <a:spLocks/>
            </p:cNvSpPr>
            <p:nvPr/>
          </p:nvSpPr>
          <p:spPr bwMode="auto">
            <a:xfrm flipH="1">
              <a:off x="961" y="3526"/>
              <a:ext cx="10" cy="7"/>
            </a:xfrm>
            <a:custGeom>
              <a:avLst/>
              <a:gdLst>
                <a:gd name="T0" fmla="*/ 0 w 27"/>
                <a:gd name="T1" fmla="*/ 0 h 18"/>
                <a:gd name="T2" fmla="*/ 0 w 27"/>
                <a:gd name="T3" fmla="*/ 0 h 18"/>
                <a:gd name="T4" fmla="*/ 0 w 27"/>
                <a:gd name="T5" fmla="*/ 0 h 18"/>
                <a:gd name="T6" fmla="*/ 0 w 27"/>
                <a:gd name="T7" fmla="*/ 0 h 18"/>
                <a:gd name="T8" fmla="*/ 0 w 27"/>
                <a:gd name="T9" fmla="*/ 0 h 18"/>
                <a:gd name="T10" fmla="*/ 0 w 27"/>
                <a:gd name="T11" fmla="*/ 0 h 18"/>
                <a:gd name="T12" fmla="*/ 0 w 27"/>
                <a:gd name="T13" fmla="*/ 0 h 18"/>
                <a:gd name="T14" fmla="*/ 0 w 27"/>
                <a:gd name="T15" fmla="*/ 0 h 18"/>
                <a:gd name="T16" fmla="*/ 0 w 27"/>
                <a:gd name="T17" fmla="*/ 0 h 18"/>
                <a:gd name="T18" fmla="*/ 0 w 27"/>
                <a:gd name="T19" fmla="*/ 0 h 18"/>
                <a:gd name="T20" fmla="*/ 0 w 27"/>
                <a:gd name="T21" fmla="*/ 0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
                <a:gd name="T34" fmla="*/ 0 h 18"/>
                <a:gd name="T35" fmla="*/ 27 w 27"/>
                <a:gd name="T36" fmla="*/ 18 h 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 h="18">
                  <a:moveTo>
                    <a:pt x="18" y="0"/>
                  </a:moveTo>
                  <a:lnTo>
                    <a:pt x="18" y="1"/>
                  </a:lnTo>
                  <a:lnTo>
                    <a:pt x="15" y="3"/>
                  </a:lnTo>
                  <a:lnTo>
                    <a:pt x="10" y="3"/>
                  </a:lnTo>
                  <a:lnTo>
                    <a:pt x="3" y="3"/>
                  </a:lnTo>
                  <a:lnTo>
                    <a:pt x="0" y="15"/>
                  </a:lnTo>
                  <a:lnTo>
                    <a:pt x="10" y="18"/>
                  </a:lnTo>
                  <a:lnTo>
                    <a:pt x="18" y="15"/>
                  </a:lnTo>
                  <a:lnTo>
                    <a:pt x="24" y="10"/>
                  </a:lnTo>
                  <a:lnTo>
                    <a:pt x="27" y="9"/>
                  </a:lnTo>
                  <a:lnTo>
                    <a:pt x="18" y="0"/>
                  </a:lnTo>
                  <a:close/>
                </a:path>
              </a:pathLst>
            </a:custGeom>
            <a:solidFill>
              <a:srgbClr val="000000"/>
            </a:solidFill>
            <a:ln w="9525">
              <a:noFill/>
              <a:round/>
              <a:headEnd/>
              <a:tailEnd/>
            </a:ln>
          </p:spPr>
          <p:txBody>
            <a:bodyPr/>
            <a:lstStyle/>
            <a:p>
              <a:endParaRPr lang="en-GB"/>
            </a:p>
          </p:txBody>
        </p:sp>
        <p:sp>
          <p:nvSpPr>
            <p:cNvPr id="5996" name="Freeform 431"/>
            <p:cNvSpPr>
              <a:spLocks/>
            </p:cNvSpPr>
            <p:nvPr/>
          </p:nvSpPr>
          <p:spPr bwMode="auto">
            <a:xfrm flipH="1">
              <a:off x="1212" y="3617"/>
              <a:ext cx="7" cy="12"/>
            </a:xfrm>
            <a:custGeom>
              <a:avLst/>
              <a:gdLst>
                <a:gd name="T0" fmla="*/ 0 w 20"/>
                <a:gd name="T1" fmla="*/ 0 h 30"/>
                <a:gd name="T2" fmla="*/ 0 w 20"/>
                <a:gd name="T3" fmla="*/ 0 h 30"/>
                <a:gd name="T4" fmla="*/ 0 w 20"/>
                <a:gd name="T5" fmla="*/ 0 h 30"/>
                <a:gd name="T6" fmla="*/ 0 w 20"/>
                <a:gd name="T7" fmla="*/ 0 h 30"/>
                <a:gd name="T8" fmla="*/ 0 w 20"/>
                <a:gd name="T9" fmla="*/ 0 h 30"/>
                <a:gd name="T10" fmla="*/ 0 w 20"/>
                <a:gd name="T11" fmla="*/ 0 h 30"/>
                <a:gd name="T12" fmla="*/ 0 w 20"/>
                <a:gd name="T13" fmla="*/ 0 h 30"/>
                <a:gd name="T14" fmla="*/ 0 w 20"/>
                <a:gd name="T15" fmla="*/ 0 h 30"/>
                <a:gd name="T16" fmla="*/ 0 w 20"/>
                <a:gd name="T17" fmla="*/ 0 h 30"/>
                <a:gd name="T18" fmla="*/ 0 w 20"/>
                <a:gd name="T19" fmla="*/ 0 h 30"/>
                <a:gd name="T20" fmla="*/ 0 w 20"/>
                <a:gd name="T21" fmla="*/ 0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30"/>
                <a:gd name="T35" fmla="*/ 20 w 20"/>
                <a:gd name="T36" fmla="*/ 30 h 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30">
                  <a:moveTo>
                    <a:pt x="0" y="9"/>
                  </a:moveTo>
                  <a:lnTo>
                    <a:pt x="2" y="12"/>
                  </a:lnTo>
                  <a:lnTo>
                    <a:pt x="5" y="15"/>
                  </a:lnTo>
                  <a:lnTo>
                    <a:pt x="5" y="19"/>
                  </a:lnTo>
                  <a:lnTo>
                    <a:pt x="8" y="18"/>
                  </a:lnTo>
                  <a:lnTo>
                    <a:pt x="14" y="30"/>
                  </a:lnTo>
                  <a:lnTo>
                    <a:pt x="20" y="19"/>
                  </a:lnTo>
                  <a:lnTo>
                    <a:pt x="17" y="12"/>
                  </a:lnTo>
                  <a:lnTo>
                    <a:pt x="14" y="6"/>
                  </a:lnTo>
                  <a:lnTo>
                    <a:pt x="9" y="0"/>
                  </a:lnTo>
                  <a:lnTo>
                    <a:pt x="0" y="9"/>
                  </a:lnTo>
                  <a:close/>
                </a:path>
              </a:pathLst>
            </a:custGeom>
            <a:solidFill>
              <a:srgbClr val="000000"/>
            </a:solidFill>
            <a:ln w="9525">
              <a:noFill/>
              <a:round/>
              <a:headEnd/>
              <a:tailEnd/>
            </a:ln>
          </p:spPr>
          <p:txBody>
            <a:bodyPr/>
            <a:lstStyle/>
            <a:p>
              <a:endParaRPr lang="en-GB"/>
            </a:p>
          </p:txBody>
        </p:sp>
        <p:sp>
          <p:nvSpPr>
            <p:cNvPr id="5997" name="Freeform 432"/>
            <p:cNvSpPr>
              <a:spLocks/>
            </p:cNvSpPr>
            <p:nvPr/>
          </p:nvSpPr>
          <p:spPr bwMode="auto">
            <a:xfrm flipH="1">
              <a:off x="1313" y="3616"/>
              <a:ext cx="6" cy="8"/>
            </a:xfrm>
            <a:custGeom>
              <a:avLst/>
              <a:gdLst>
                <a:gd name="T0" fmla="*/ 0 w 14"/>
                <a:gd name="T1" fmla="*/ 0 h 20"/>
                <a:gd name="T2" fmla="*/ 0 w 14"/>
                <a:gd name="T3" fmla="*/ 0 h 20"/>
                <a:gd name="T4" fmla="*/ 0 w 14"/>
                <a:gd name="T5" fmla="*/ 0 h 20"/>
                <a:gd name="T6" fmla="*/ 0 w 14"/>
                <a:gd name="T7" fmla="*/ 0 h 20"/>
                <a:gd name="T8" fmla="*/ 0 w 14"/>
                <a:gd name="T9" fmla="*/ 0 h 20"/>
                <a:gd name="T10" fmla="*/ 0 w 14"/>
                <a:gd name="T11" fmla="*/ 0 h 20"/>
                <a:gd name="T12" fmla="*/ 0 w 14"/>
                <a:gd name="T13" fmla="*/ 0 h 20"/>
                <a:gd name="T14" fmla="*/ 0 w 14"/>
                <a:gd name="T15" fmla="*/ 0 h 20"/>
                <a:gd name="T16" fmla="*/ 0 w 14"/>
                <a:gd name="T17" fmla="*/ 0 h 20"/>
                <a:gd name="T18" fmla="*/ 0 w 14"/>
                <a:gd name="T19" fmla="*/ 0 h 20"/>
                <a:gd name="T20" fmla="*/ 0 w 14"/>
                <a:gd name="T21" fmla="*/ 0 h 20"/>
                <a:gd name="T22" fmla="*/ 0 w 14"/>
                <a:gd name="T23" fmla="*/ 0 h 20"/>
                <a:gd name="T24" fmla="*/ 0 w 14"/>
                <a:gd name="T25" fmla="*/ 0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
                <a:gd name="T40" fmla="*/ 0 h 20"/>
                <a:gd name="T41" fmla="*/ 14 w 14"/>
                <a:gd name="T42" fmla="*/ 20 h 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 h="20">
                  <a:moveTo>
                    <a:pt x="14" y="12"/>
                  </a:moveTo>
                  <a:lnTo>
                    <a:pt x="12" y="11"/>
                  </a:lnTo>
                  <a:lnTo>
                    <a:pt x="12" y="12"/>
                  </a:lnTo>
                  <a:lnTo>
                    <a:pt x="11" y="14"/>
                  </a:lnTo>
                  <a:lnTo>
                    <a:pt x="14" y="12"/>
                  </a:lnTo>
                  <a:lnTo>
                    <a:pt x="14" y="0"/>
                  </a:lnTo>
                  <a:lnTo>
                    <a:pt x="8" y="2"/>
                  </a:lnTo>
                  <a:lnTo>
                    <a:pt x="0" y="6"/>
                  </a:lnTo>
                  <a:lnTo>
                    <a:pt x="0" y="14"/>
                  </a:lnTo>
                  <a:lnTo>
                    <a:pt x="3" y="20"/>
                  </a:lnTo>
                  <a:lnTo>
                    <a:pt x="2" y="18"/>
                  </a:lnTo>
                  <a:lnTo>
                    <a:pt x="14" y="12"/>
                  </a:lnTo>
                  <a:close/>
                </a:path>
              </a:pathLst>
            </a:custGeom>
            <a:solidFill>
              <a:srgbClr val="000000"/>
            </a:solidFill>
            <a:ln w="9525">
              <a:noFill/>
              <a:round/>
              <a:headEnd/>
              <a:tailEnd/>
            </a:ln>
          </p:spPr>
          <p:txBody>
            <a:bodyPr/>
            <a:lstStyle/>
            <a:p>
              <a:endParaRPr lang="en-GB"/>
            </a:p>
          </p:txBody>
        </p:sp>
        <p:sp>
          <p:nvSpPr>
            <p:cNvPr id="5998" name="Freeform 433"/>
            <p:cNvSpPr>
              <a:spLocks/>
            </p:cNvSpPr>
            <p:nvPr/>
          </p:nvSpPr>
          <p:spPr bwMode="auto">
            <a:xfrm flipH="1">
              <a:off x="1354" y="3559"/>
              <a:ext cx="12" cy="3"/>
            </a:xfrm>
            <a:custGeom>
              <a:avLst/>
              <a:gdLst>
                <a:gd name="T0" fmla="*/ 0 w 30"/>
                <a:gd name="T1" fmla="*/ 0 h 7"/>
                <a:gd name="T2" fmla="*/ 0 w 30"/>
                <a:gd name="T3" fmla="*/ 0 h 7"/>
                <a:gd name="T4" fmla="*/ 0 w 30"/>
                <a:gd name="T5" fmla="*/ 0 h 7"/>
                <a:gd name="T6" fmla="*/ 0 w 30"/>
                <a:gd name="T7" fmla="*/ 0 h 7"/>
                <a:gd name="T8" fmla="*/ 0 w 30"/>
                <a:gd name="T9" fmla="*/ 0 h 7"/>
                <a:gd name="T10" fmla="*/ 0 w 30"/>
                <a:gd name="T11" fmla="*/ 0 h 7"/>
                <a:gd name="T12" fmla="*/ 0 w 30"/>
                <a:gd name="T13" fmla="*/ 0 h 7"/>
                <a:gd name="T14" fmla="*/ 0 w 30"/>
                <a:gd name="T15" fmla="*/ 0 h 7"/>
                <a:gd name="T16" fmla="*/ 0 w 30"/>
                <a:gd name="T17" fmla="*/ 0 h 7"/>
                <a:gd name="T18" fmla="*/ 0 w 30"/>
                <a:gd name="T19" fmla="*/ 0 h 7"/>
                <a:gd name="T20" fmla="*/ 0 w 30"/>
                <a:gd name="T21" fmla="*/ 0 h 7"/>
                <a:gd name="T22" fmla="*/ 0 w 30"/>
                <a:gd name="T23" fmla="*/ 0 h 7"/>
                <a:gd name="T24" fmla="*/ 0 w 30"/>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7"/>
                <a:gd name="T41" fmla="*/ 30 w 30"/>
                <a:gd name="T42" fmla="*/ 7 h 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7">
                  <a:moveTo>
                    <a:pt x="30" y="0"/>
                  </a:moveTo>
                  <a:lnTo>
                    <a:pt x="21" y="1"/>
                  </a:lnTo>
                  <a:lnTo>
                    <a:pt x="13" y="0"/>
                  </a:lnTo>
                  <a:lnTo>
                    <a:pt x="7" y="0"/>
                  </a:lnTo>
                  <a:lnTo>
                    <a:pt x="0" y="0"/>
                  </a:lnTo>
                  <a:lnTo>
                    <a:pt x="4" y="1"/>
                  </a:lnTo>
                  <a:lnTo>
                    <a:pt x="13" y="4"/>
                  </a:lnTo>
                  <a:lnTo>
                    <a:pt x="22" y="6"/>
                  </a:lnTo>
                  <a:lnTo>
                    <a:pt x="28" y="7"/>
                  </a:lnTo>
                  <a:lnTo>
                    <a:pt x="30" y="6"/>
                  </a:lnTo>
                  <a:lnTo>
                    <a:pt x="30" y="3"/>
                  </a:lnTo>
                  <a:lnTo>
                    <a:pt x="30" y="1"/>
                  </a:lnTo>
                  <a:lnTo>
                    <a:pt x="30" y="0"/>
                  </a:lnTo>
                  <a:close/>
                </a:path>
              </a:pathLst>
            </a:custGeom>
            <a:solidFill>
              <a:srgbClr val="000000"/>
            </a:solidFill>
            <a:ln w="9525">
              <a:noFill/>
              <a:round/>
              <a:headEnd/>
              <a:tailEnd/>
            </a:ln>
          </p:spPr>
          <p:txBody>
            <a:bodyPr/>
            <a:lstStyle/>
            <a:p>
              <a:endParaRPr lang="en-GB"/>
            </a:p>
          </p:txBody>
        </p:sp>
        <p:sp>
          <p:nvSpPr>
            <p:cNvPr id="5999" name="Freeform 434"/>
            <p:cNvSpPr>
              <a:spLocks/>
            </p:cNvSpPr>
            <p:nvPr/>
          </p:nvSpPr>
          <p:spPr bwMode="auto">
            <a:xfrm flipH="1">
              <a:off x="1358" y="3569"/>
              <a:ext cx="10" cy="2"/>
            </a:xfrm>
            <a:custGeom>
              <a:avLst/>
              <a:gdLst>
                <a:gd name="T0" fmla="*/ 0 w 28"/>
                <a:gd name="T1" fmla="*/ 0 h 5"/>
                <a:gd name="T2" fmla="*/ 0 w 28"/>
                <a:gd name="T3" fmla="*/ 0 h 5"/>
                <a:gd name="T4" fmla="*/ 0 w 28"/>
                <a:gd name="T5" fmla="*/ 0 h 5"/>
                <a:gd name="T6" fmla="*/ 0 w 28"/>
                <a:gd name="T7" fmla="*/ 0 h 5"/>
                <a:gd name="T8" fmla="*/ 0 w 28"/>
                <a:gd name="T9" fmla="*/ 0 h 5"/>
                <a:gd name="T10" fmla="*/ 0 w 28"/>
                <a:gd name="T11" fmla="*/ 0 h 5"/>
                <a:gd name="T12" fmla="*/ 0 w 28"/>
                <a:gd name="T13" fmla="*/ 0 h 5"/>
                <a:gd name="T14" fmla="*/ 0 w 28"/>
                <a:gd name="T15" fmla="*/ 0 h 5"/>
                <a:gd name="T16" fmla="*/ 0 w 28"/>
                <a:gd name="T17" fmla="*/ 0 h 5"/>
                <a:gd name="T18" fmla="*/ 0 w 28"/>
                <a:gd name="T19" fmla="*/ 0 h 5"/>
                <a:gd name="T20" fmla="*/ 0 w 28"/>
                <a:gd name="T21" fmla="*/ 0 h 5"/>
                <a:gd name="T22" fmla="*/ 0 w 28"/>
                <a:gd name="T23" fmla="*/ 0 h 5"/>
                <a:gd name="T24" fmla="*/ 0 w 28"/>
                <a:gd name="T25" fmla="*/ 0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
                <a:gd name="T40" fmla="*/ 0 h 5"/>
                <a:gd name="T41" fmla="*/ 28 w 28"/>
                <a:gd name="T42" fmla="*/ 5 h 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 h="5">
                  <a:moveTo>
                    <a:pt x="28" y="5"/>
                  </a:moveTo>
                  <a:lnTo>
                    <a:pt x="22" y="5"/>
                  </a:lnTo>
                  <a:lnTo>
                    <a:pt x="15" y="3"/>
                  </a:lnTo>
                  <a:lnTo>
                    <a:pt x="6" y="3"/>
                  </a:lnTo>
                  <a:lnTo>
                    <a:pt x="0" y="2"/>
                  </a:lnTo>
                  <a:lnTo>
                    <a:pt x="9" y="2"/>
                  </a:lnTo>
                  <a:lnTo>
                    <a:pt x="15" y="2"/>
                  </a:lnTo>
                  <a:lnTo>
                    <a:pt x="19" y="2"/>
                  </a:lnTo>
                  <a:lnTo>
                    <a:pt x="24" y="0"/>
                  </a:lnTo>
                  <a:lnTo>
                    <a:pt x="25" y="0"/>
                  </a:lnTo>
                  <a:lnTo>
                    <a:pt x="27" y="2"/>
                  </a:lnTo>
                  <a:lnTo>
                    <a:pt x="28" y="5"/>
                  </a:lnTo>
                  <a:close/>
                </a:path>
              </a:pathLst>
            </a:custGeom>
            <a:solidFill>
              <a:srgbClr val="000000"/>
            </a:solidFill>
            <a:ln w="9525">
              <a:noFill/>
              <a:round/>
              <a:headEnd/>
              <a:tailEnd/>
            </a:ln>
          </p:spPr>
          <p:txBody>
            <a:bodyPr/>
            <a:lstStyle/>
            <a:p>
              <a:endParaRPr lang="en-GB"/>
            </a:p>
          </p:txBody>
        </p:sp>
        <p:sp>
          <p:nvSpPr>
            <p:cNvPr id="6000" name="Freeform 435"/>
            <p:cNvSpPr>
              <a:spLocks/>
            </p:cNvSpPr>
            <p:nvPr/>
          </p:nvSpPr>
          <p:spPr bwMode="auto">
            <a:xfrm flipH="1">
              <a:off x="1255" y="3567"/>
              <a:ext cx="14" cy="4"/>
            </a:xfrm>
            <a:custGeom>
              <a:avLst/>
              <a:gdLst>
                <a:gd name="T0" fmla="*/ 0 w 36"/>
                <a:gd name="T1" fmla="*/ 0 h 9"/>
                <a:gd name="T2" fmla="*/ 0 w 36"/>
                <a:gd name="T3" fmla="*/ 0 h 9"/>
                <a:gd name="T4" fmla="*/ 0 w 36"/>
                <a:gd name="T5" fmla="*/ 0 h 9"/>
                <a:gd name="T6" fmla="*/ 0 w 36"/>
                <a:gd name="T7" fmla="*/ 0 h 9"/>
                <a:gd name="T8" fmla="*/ 0 w 36"/>
                <a:gd name="T9" fmla="*/ 0 h 9"/>
                <a:gd name="T10" fmla="*/ 0 w 36"/>
                <a:gd name="T11" fmla="*/ 0 h 9"/>
                <a:gd name="T12" fmla="*/ 0 w 36"/>
                <a:gd name="T13" fmla="*/ 0 h 9"/>
                <a:gd name="T14" fmla="*/ 0 w 36"/>
                <a:gd name="T15" fmla="*/ 0 h 9"/>
                <a:gd name="T16" fmla="*/ 0 w 36"/>
                <a:gd name="T17" fmla="*/ 0 h 9"/>
                <a:gd name="T18" fmla="*/ 0 w 36"/>
                <a:gd name="T19" fmla="*/ 0 h 9"/>
                <a:gd name="T20" fmla="*/ 0 w 36"/>
                <a:gd name="T21" fmla="*/ 0 h 9"/>
                <a:gd name="T22" fmla="*/ 0 w 36"/>
                <a:gd name="T23" fmla="*/ 0 h 9"/>
                <a:gd name="T24" fmla="*/ 0 w 36"/>
                <a:gd name="T25" fmla="*/ 0 h 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9"/>
                <a:gd name="T41" fmla="*/ 36 w 36"/>
                <a:gd name="T42" fmla="*/ 9 h 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9">
                  <a:moveTo>
                    <a:pt x="0" y="6"/>
                  </a:moveTo>
                  <a:lnTo>
                    <a:pt x="4" y="7"/>
                  </a:lnTo>
                  <a:lnTo>
                    <a:pt x="16" y="9"/>
                  </a:lnTo>
                  <a:lnTo>
                    <a:pt x="29" y="9"/>
                  </a:lnTo>
                  <a:lnTo>
                    <a:pt x="36" y="3"/>
                  </a:lnTo>
                  <a:lnTo>
                    <a:pt x="27" y="4"/>
                  </a:lnTo>
                  <a:lnTo>
                    <a:pt x="19" y="4"/>
                  </a:lnTo>
                  <a:lnTo>
                    <a:pt x="12" y="3"/>
                  </a:lnTo>
                  <a:lnTo>
                    <a:pt x="4" y="0"/>
                  </a:lnTo>
                  <a:lnTo>
                    <a:pt x="3" y="0"/>
                  </a:lnTo>
                  <a:lnTo>
                    <a:pt x="1" y="3"/>
                  </a:lnTo>
                  <a:lnTo>
                    <a:pt x="0" y="4"/>
                  </a:lnTo>
                  <a:lnTo>
                    <a:pt x="0" y="6"/>
                  </a:lnTo>
                  <a:close/>
                </a:path>
              </a:pathLst>
            </a:custGeom>
            <a:solidFill>
              <a:srgbClr val="000000"/>
            </a:solidFill>
            <a:ln w="9525">
              <a:noFill/>
              <a:round/>
              <a:headEnd/>
              <a:tailEnd/>
            </a:ln>
          </p:spPr>
          <p:txBody>
            <a:bodyPr/>
            <a:lstStyle/>
            <a:p>
              <a:endParaRPr lang="en-GB"/>
            </a:p>
          </p:txBody>
        </p:sp>
        <p:sp>
          <p:nvSpPr>
            <p:cNvPr id="6001" name="Freeform 436"/>
            <p:cNvSpPr>
              <a:spLocks/>
            </p:cNvSpPr>
            <p:nvPr/>
          </p:nvSpPr>
          <p:spPr bwMode="auto">
            <a:xfrm flipH="1">
              <a:off x="1336" y="3516"/>
              <a:ext cx="25" cy="44"/>
            </a:xfrm>
            <a:custGeom>
              <a:avLst/>
              <a:gdLst>
                <a:gd name="T0" fmla="*/ 0 w 66"/>
                <a:gd name="T1" fmla="*/ 0 h 115"/>
                <a:gd name="T2" fmla="*/ 0 w 66"/>
                <a:gd name="T3" fmla="*/ 0 h 115"/>
                <a:gd name="T4" fmla="*/ 0 w 66"/>
                <a:gd name="T5" fmla="*/ 0 h 115"/>
                <a:gd name="T6" fmla="*/ 0 w 66"/>
                <a:gd name="T7" fmla="*/ 0 h 115"/>
                <a:gd name="T8" fmla="*/ 0 w 66"/>
                <a:gd name="T9" fmla="*/ 0 h 115"/>
                <a:gd name="T10" fmla="*/ 0 w 66"/>
                <a:gd name="T11" fmla="*/ 0 h 115"/>
                <a:gd name="T12" fmla="*/ 0 w 66"/>
                <a:gd name="T13" fmla="*/ 0 h 115"/>
                <a:gd name="T14" fmla="*/ 0 w 66"/>
                <a:gd name="T15" fmla="*/ 0 h 115"/>
                <a:gd name="T16" fmla="*/ 0 w 66"/>
                <a:gd name="T17" fmla="*/ 0 h 115"/>
                <a:gd name="T18" fmla="*/ 0 w 66"/>
                <a:gd name="T19" fmla="*/ 0 h 115"/>
                <a:gd name="T20" fmla="*/ 0 w 66"/>
                <a:gd name="T21" fmla="*/ 0 h 115"/>
                <a:gd name="T22" fmla="*/ 0 w 66"/>
                <a:gd name="T23" fmla="*/ 0 h 115"/>
                <a:gd name="T24" fmla="*/ 0 w 66"/>
                <a:gd name="T25" fmla="*/ 0 h 115"/>
                <a:gd name="T26" fmla="*/ 0 w 66"/>
                <a:gd name="T27" fmla="*/ 0 h 115"/>
                <a:gd name="T28" fmla="*/ 0 w 66"/>
                <a:gd name="T29" fmla="*/ 0 h 115"/>
                <a:gd name="T30" fmla="*/ 0 w 66"/>
                <a:gd name="T31" fmla="*/ 0 h 115"/>
                <a:gd name="T32" fmla="*/ 0 w 66"/>
                <a:gd name="T33" fmla="*/ 0 h 115"/>
                <a:gd name="T34" fmla="*/ 0 w 66"/>
                <a:gd name="T35" fmla="*/ 0 h 115"/>
                <a:gd name="T36" fmla="*/ 0 w 66"/>
                <a:gd name="T37" fmla="*/ 0 h 115"/>
                <a:gd name="T38" fmla="*/ 0 w 66"/>
                <a:gd name="T39" fmla="*/ 0 h 115"/>
                <a:gd name="T40" fmla="*/ 0 w 66"/>
                <a:gd name="T41" fmla="*/ 0 h 1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6"/>
                <a:gd name="T64" fmla="*/ 0 h 115"/>
                <a:gd name="T65" fmla="*/ 66 w 66"/>
                <a:gd name="T66" fmla="*/ 115 h 1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6" h="115">
                  <a:moveTo>
                    <a:pt x="66" y="2"/>
                  </a:moveTo>
                  <a:lnTo>
                    <a:pt x="66" y="15"/>
                  </a:lnTo>
                  <a:lnTo>
                    <a:pt x="62" y="30"/>
                  </a:lnTo>
                  <a:lnTo>
                    <a:pt x="54" y="45"/>
                  </a:lnTo>
                  <a:lnTo>
                    <a:pt x="45" y="62"/>
                  </a:lnTo>
                  <a:lnTo>
                    <a:pt x="33" y="79"/>
                  </a:lnTo>
                  <a:lnTo>
                    <a:pt x="23" y="92"/>
                  </a:lnTo>
                  <a:lnTo>
                    <a:pt x="11" y="106"/>
                  </a:lnTo>
                  <a:lnTo>
                    <a:pt x="0" y="115"/>
                  </a:lnTo>
                  <a:lnTo>
                    <a:pt x="8" y="104"/>
                  </a:lnTo>
                  <a:lnTo>
                    <a:pt x="18" y="91"/>
                  </a:lnTo>
                  <a:lnTo>
                    <a:pt x="29" y="74"/>
                  </a:lnTo>
                  <a:lnTo>
                    <a:pt x="38" y="58"/>
                  </a:lnTo>
                  <a:lnTo>
                    <a:pt x="47" y="42"/>
                  </a:lnTo>
                  <a:lnTo>
                    <a:pt x="53" y="26"/>
                  </a:lnTo>
                  <a:lnTo>
                    <a:pt x="57" y="12"/>
                  </a:lnTo>
                  <a:lnTo>
                    <a:pt x="57" y="2"/>
                  </a:lnTo>
                  <a:lnTo>
                    <a:pt x="59" y="0"/>
                  </a:lnTo>
                  <a:lnTo>
                    <a:pt x="62" y="0"/>
                  </a:lnTo>
                  <a:lnTo>
                    <a:pt x="65" y="0"/>
                  </a:lnTo>
                  <a:lnTo>
                    <a:pt x="66" y="2"/>
                  </a:lnTo>
                  <a:close/>
                </a:path>
              </a:pathLst>
            </a:custGeom>
            <a:solidFill>
              <a:srgbClr val="000000"/>
            </a:solidFill>
            <a:ln w="9525">
              <a:noFill/>
              <a:round/>
              <a:headEnd/>
              <a:tailEnd/>
            </a:ln>
          </p:spPr>
          <p:txBody>
            <a:bodyPr/>
            <a:lstStyle/>
            <a:p>
              <a:endParaRPr lang="en-GB"/>
            </a:p>
          </p:txBody>
        </p:sp>
        <p:sp>
          <p:nvSpPr>
            <p:cNvPr id="6002" name="Freeform 437"/>
            <p:cNvSpPr>
              <a:spLocks/>
            </p:cNvSpPr>
            <p:nvPr/>
          </p:nvSpPr>
          <p:spPr bwMode="auto">
            <a:xfrm flipH="1">
              <a:off x="1346" y="3509"/>
              <a:ext cx="18" cy="51"/>
            </a:xfrm>
            <a:custGeom>
              <a:avLst/>
              <a:gdLst>
                <a:gd name="T0" fmla="*/ 0 w 45"/>
                <a:gd name="T1" fmla="*/ 0 h 129"/>
                <a:gd name="T2" fmla="*/ 0 w 45"/>
                <a:gd name="T3" fmla="*/ 0 h 129"/>
                <a:gd name="T4" fmla="*/ 0 w 45"/>
                <a:gd name="T5" fmla="*/ 0 h 129"/>
                <a:gd name="T6" fmla="*/ 0 w 45"/>
                <a:gd name="T7" fmla="*/ 0 h 129"/>
                <a:gd name="T8" fmla="*/ 0 w 45"/>
                <a:gd name="T9" fmla="*/ 0 h 129"/>
                <a:gd name="T10" fmla="*/ 0 w 45"/>
                <a:gd name="T11" fmla="*/ 0 h 129"/>
                <a:gd name="T12" fmla="*/ 0 w 45"/>
                <a:gd name="T13" fmla="*/ 0 h 129"/>
                <a:gd name="T14" fmla="*/ 0 w 45"/>
                <a:gd name="T15" fmla="*/ 0 h 129"/>
                <a:gd name="T16" fmla="*/ 0 w 45"/>
                <a:gd name="T17" fmla="*/ 0 h 129"/>
                <a:gd name="T18" fmla="*/ 0 w 45"/>
                <a:gd name="T19" fmla="*/ 0 h 129"/>
                <a:gd name="T20" fmla="*/ 0 w 45"/>
                <a:gd name="T21" fmla="*/ 0 h 129"/>
                <a:gd name="T22" fmla="*/ 0 w 45"/>
                <a:gd name="T23" fmla="*/ 0 h 129"/>
                <a:gd name="T24" fmla="*/ 0 w 45"/>
                <a:gd name="T25" fmla="*/ 0 h 129"/>
                <a:gd name="T26" fmla="*/ 0 w 45"/>
                <a:gd name="T27" fmla="*/ 0 h 1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5"/>
                <a:gd name="T43" fmla="*/ 0 h 129"/>
                <a:gd name="T44" fmla="*/ 45 w 45"/>
                <a:gd name="T45" fmla="*/ 129 h 1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5" h="129">
                  <a:moveTo>
                    <a:pt x="45" y="1"/>
                  </a:moveTo>
                  <a:lnTo>
                    <a:pt x="43" y="13"/>
                  </a:lnTo>
                  <a:lnTo>
                    <a:pt x="40" y="28"/>
                  </a:lnTo>
                  <a:lnTo>
                    <a:pt x="36" y="48"/>
                  </a:lnTo>
                  <a:lnTo>
                    <a:pt x="30" y="67"/>
                  </a:lnTo>
                  <a:lnTo>
                    <a:pt x="24" y="86"/>
                  </a:lnTo>
                  <a:lnTo>
                    <a:pt x="16" y="104"/>
                  </a:lnTo>
                  <a:lnTo>
                    <a:pt x="9" y="119"/>
                  </a:lnTo>
                  <a:lnTo>
                    <a:pt x="0" y="129"/>
                  </a:lnTo>
                  <a:lnTo>
                    <a:pt x="15" y="96"/>
                  </a:lnTo>
                  <a:lnTo>
                    <a:pt x="25" y="57"/>
                  </a:lnTo>
                  <a:lnTo>
                    <a:pt x="34" y="22"/>
                  </a:lnTo>
                  <a:lnTo>
                    <a:pt x="37" y="0"/>
                  </a:lnTo>
                  <a:lnTo>
                    <a:pt x="45" y="1"/>
                  </a:lnTo>
                  <a:close/>
                </a:path>
              </a:pathLst>
            </a:custGeom>
            <a:solidFill>
              <a:srgbClr val="000000"/>
            </a:solidFill>
            <a:ln w="9525">
              <a:noFill/>
              <a:round/>
              <a:headEnd/>
              <a:tailEnd/>
            </a:ln>
          </p:spPr>
          <p:txBody>
            <a:bodyPr/>
            <a:lstStyle/>
            <a:p>
              <a:endParaRPr lang="en-GB"/>
            </a:p>
          </p:txBody>
        </p:sp>
        <p:sp>
          <p:nvSpPr>
            <p:cNvPr id="6003" name="Freeform 438"/>
            <p:cNvSpPr>
              <a:spLocks/>
            </p:cNvSpPr>
            <p:nvPr/>
          </p:nvSpPr>
          <p:spPr bwMode="auto">
            <a:xfrm flipH="1">
              <a:off x="1360" y="3570"/>
              <a:ext cx="6" cy="17"/>
            </a:xfrm>
            <a:custGeom>
              <a:avLst/>
              <a:gdLst>
                <a:gd name="T0" fmla="*/ 0 w 16"/>
                <a:gd name="T1" fmla="*/ 0 h 44"/>
                <a:gd name="T2" fmla="*/ 0 w 16"/>
                <a:gd name="T3" fmla="*/ 0 h 44"/>
                <a:gd name="T4" fmla="*/ 0 w 16"/>
                <a:gd name="T5" fmla="*/ 0 h 44"/>
                <a:gd name="T6" fmla="*/ 0 w 16"/>
                <a:gd name="T7" fmla="*/ 0 h 44"/>
                <a:gd name="T8" fmla="*/ 0 w 16"/>
                <a:gd name="T9" fmla="*/ 0 h 44"/>
                <a:gd name="T10" fmla="*/ 0 w 16"/>
                <a:gd name="T11" fmla="*/ 0 h 44"/>
                <a:gd name="T12" fmla="*/ 0 w 16"/>
                <a:gd name="T13" fmla="*/ 0 h 44"/>
                <a:gd name="T14" fmla="*/ 0 w 16"/>
                <a:gd name="T15" fmla="*/ 0 h 44"/>
                <a:gd name="T16" fmla="*/ 0 w 16"/>
                <a:gd name="T17" fmla="*/ 0 h 44"/>
                <a:gd name="T18" fmla="*/ 0 w 16"/>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44"/>
                <a:gd name="T32" fmla="*/ 16 w 16"/>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44">
                  <a:moveTo>
                    <a:pt x="4" y="0"/>
                  </a:moveTo>
                  <a:lnTo>
                    <a:pt x="9" y="10"/>
                  </a:lnTo>
                  <a:lnTo>
                    <a:pt x="13" y="24"/>
                  </a:lnTo>
                  <a:lnTo>
                    <a:pt x="16" y="34"/>
                  </a:lnTo>
                  <a:lnTo>
                    <a:pt x="16" y="44"/>
                  </a:lnTo>
                  <a:lnTo>
                    <a:pt x="13" y="31"/>
                  </a:lnTo>
                  <a:lnTo>
                    <a:pt x="9" y="18"/>
                  </a:lnTo>
                  <a:lnTo>
                    <a:pt x="3" y="7"/>
                  </a:lnTo>
                  <a:lnTo>
                    <a:pt x="0" y="0"/>
                  </a:lnTo>
                  <a:lnTo>
                    <a:pt x="4" y="0"/>
                  </a:lnTo>
                  <a:close/>
                </a:path>
              </a:pathLst>
            </a:custGeom>
            <a:solidFill>
              <a:srgbClr val="000000"/>
            </a:solidFill>
            <a:ln w="9525">
              <a:noFill/>
              <a:round/>
              <a:headEnd/>
              <a:tailEnd/>
            </a:ln>
          </p:spPr>
          <p:txBody>
            <a:bodyPr/>
            <a:lstStyle/>
            <a:p>
              <a:endParaRPr lang="en-GB"/>
            </a:p>
          </p:txBody>
        </p:sp>
        <p:sp>
          <p:nvSpPr>
            <p:cNvPr id="6004" name="Freeform 439"/>
            <p:cNvSpPr>
              <a:spLocks/>
            </p:cNvSpPr>
            <p:nvPr/>
          </p:nvSpPr>
          <p:spPr bwMode="auto">
            <a:xfrm flipH="1">
              <a:off x="1364" y="3511"/>
              <a:ext cx="8" cy="47"/>
            </a:xfrm>
            <a:custGeom>
              <a:avLst/>
              <a:gdLst>
                <a:gd name="T0" fmla="*/ 0 w 19"/>
                <a:gd name="T1" fmla="*/ 0 h 122"/>
                <a:gd name="T2" fmla="*/ 0 w 19"/>
                <a:gd name="T3" fmla="*/ 0 h 122"/>
                <a:gd name="T4" fmla="*/ 0 w 19"/>
                <a:gd name="T5" fmla="*/ 0 h 122"/>
                <a:gd name="T6" fmla="*/ 0 w 19"/>
                <a:gd name="T7" fmla="*/ 0 h 122"/>
                <a:gd name="T8" fmla="*/ 0 w 19"/>
                <a:gd name="T9" fmla="*/ 0 h 122"/>
                <a:gd name="T10" fmla="*/ 0 w 19"/>
                <a:gd name="T11" fmla="*/ 0 h 122"/>
                <a:gd name="T12" fmla="*/ 0 w 19"/>
                <a:gd name="T13" fmla="*/ 0 h 122"/>
                <a:gd name="T14" fmla="*/ 0 w 19"/>
                <a:gd name="T15" fmla="*/ 0 h 122"/>
                <a:gd name="T16" fmla="*/ 0 w 19"/>
                <a:gd name="T17" fmla="*/ 0 h 122"/>
                <a:gd name="T18" fmla="*/ 0 w 19"/>
                <a:gd name="T19" fmla="*/ 0 h 122"/>
                <a:gd name="T20" fmla="*/ 0 w 19"/>
                <a:gd name="T21" fmla="*/ 0 h 122"/>
                <a:gd name="T22" fmla="*/ 0 w 19"/>
                <a:gd name="T23" fmla="*/ 0 h 122"/>
                <a:gd name="T24" fmla="*/ 0 w 19"/>
                <a:gd name="T25" fmla="*/ 0 h 122"/>
                <a:gd name="T26" fmla="*/ 0 w 19"/>
                <a:gd name="T27" fmla="*/ 0 h 122"/>
                <a:gd name="T28" fmla="*/ 0 w 19"/>
                <a:gd name="T29" fmla="*/ 0 h 122"/>
                <a:gd name="T30" fmla="*/ 0 w 19"/>
                <a:gd name="T31" fmla="*/ 0 h 122"/>
                <a:gd name="T32" fmla="*/ 0 w 19"/>
                <a:gd name="T33" fmla="*/ 0 h 1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
                <a:gd name="T52" fmla="*/ 0 h 122"/>
                <a:gd name="T53" fmla="*/ 19 w 19"/>
                <a:gd name="T54" fmla="*/ 122 h 12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 h="122">
                  <a:moveTo>
                    <a:pt x="19" y="3"/>
                  </a:moveTo>
                  <a:lnTo>
                    <a:pt x="18" y="24"/>
                  </a:lnTo>
                  <a:lnTo>
                    <a:pt x="15" y="62"/>
                  </a:lnTo>
                  <a:lnTo>
                    <a:pt x="10" y="100"/>
                  </a:lnTo>
                  <a:lnTo>
                    <a:pt x="7" y="122"/>
                  </a:lnTo>
                  <a:lnTo>
                    <a:pt x="4" y="121"/>
                  </a:lnTo>
                  <a:lnTo>
                    <a:pt x="3" y="121"/>
                  </a:lnTo>
                  <a:lnTo>
                    <a:pt x="0" y="121"/>
                  </a:lnTo>
                  <a:lnTo>
                    <a:pt x="3" y="104"/>
                  </a:lnTo>
                  <a:lnTo>
                    <a:pt x="7" y="71"/>
                  </a:lnTo>
                  <a:lnTo>
                    <a:pt x="12" y="33"/>
                  </a:lnTo>
                  <a:lnTo>
                    <a:pt x="15" y="3"/>
                  </a:lnTo>
                  <a:lnTo>
                    <a:pt x="15" y="0"/>
                  </a:lnTo>
                  <a:lnTo>
                    <a:pt x="18" y="0"/>
                  </a:lnTo>
                  <a:lnTo>
                    <a:pt x="19" y="2"/>
                  </a:lnTo>
                  <a:lnTo>
                    <a:pt x="19" y="3"/>
                  </a:lnTo>
                  <a:close/>
                </a:path>
              </a:pathLst>
            </a:custGeom>
            <a:solidFill>
              <a:srgbClr val="000000"/>
            </a:solidFill>
            <a:ln w="9525">
              <a:noFill/>
              <a:round/>
              <a:headEnd/>
              <a:tailEnd/>
            </a:ln>
          </p:spPr>
          <p:txBody>
            <a:bodyPr/>
            <a:lstStyle/>
            <a:p>
              <a:endParaRPr lang="en-GB"/>
            </a:p>
          </p:txBody>
        </p:sp>
        <p:sp>
          <p:nvSpPr>
            <p:cNvPr id="6005" name="Freeform 440"/>
            <p:cNvSpPr>
              <a:spLocks/>
            </p:cNvSpPr>
            <p:nvPr/>
          </p:nvSpPr>
          <p:spPr bwMode="auto">
            <a:xfrm flipH="1">
              <a:off x="1369" y="3569"/>
              <a:ext cx="3" cy="22"/>
            </a:xfrm>
            <a:custGeom>
              <a:avLst/>
              <a:gdLst>
                <a:gd name="T0" fmla="*/ 0 w 7"/>
                <a:gd name="T1" fmla="*/ 0 h 56"/>
                <a:gd name="T2" fmla="*/ 0 w 7"/>
                <a:gd name="T3" fmla="*/ 0 h 56"/>
                <a:gd name="T4" fmla="*/ 0 w 7"/>
                <a:gd name="T5" fmla="*/ 0 h 56"/>
                <a:gd name="T6" fmla="*/ 0 w 7"/>
                <a:gd name="T7" fmla="*/ 0 h 56"/>
                <a:gd name="T8" fmla="*/ 0 w 7"/>
                <a:gd name="T9" fmla="*/ 0 h 56"/>
                <a:gd name="T10" fmla="*/ 0 w 7"/>
                <a:gd name="T11" fmla="*/ 0 h 56"/>
                <a:gd name="T12" fmla="*/ 0 w 7"/>
                <a:gd name="T13" fmla="*/ 0 h 56"/>
                <a:gd name="T14" fmla="*/ 0 w 7"/>
                <a:gd name="T15" fmla="*/ 0 h 56"/>
                <a:gd name="T16" fmla="*/ 0 w 7"/>
                <a:gd name="T17" fmla="*/ 0 h 56"/>
                <a:gd name="T18" fmla="*/ 0 w 7"/>
                <a:gd name="T19" fmla="*/ 0 h 56"/>
                <a:gd name="T20" fmla="*/ 0 w 7"/>
                <a:gd name="T21" fmla="*/ 0 h 56"/>
                <a:gd name="T22" fmla="*/ 0 w 7"/>
                <a:gd name="T23" fmla="*/ 0 h 56"/>
                <a:gd name="T24" fmla="*/ 0 w 7"/>
                <a:gd name="T25" fmla="*/ 0 h 56"/>
                <a:gd name="T26" fmla="*/ 0 w 7"/>
                <a:gd name="T27" fmla="*/ 0 h 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
                <a:gd name="T43" fmla="*/ 0 h 56"/>
                <a:gd name="T44" fmla="*/ 7 w 7"/>
                <a:gd name="T45" fmla="*/ 56 h 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 h="56">
                  <a:moveTo>
                    <a:pt x="3" y="0"/>
                  </a:moveTo>
                  <a:lnTo>
                    <a:pt x="4" y="8"/>
                  </a:lnTo>
                  <a:lnTo>
                    <a:pt x="6" y="24"/>
                  </a:lnTo>
                  <a:lnTo>
                    <a:pt x="6" y="42"/>
                  </a:lnTo>
                  <a:lnTo>
                    <a:pt x="7" y="55"/>
                  </a:lnTo>
                  <a:lnTo>
                    <a:pt x="7" y="56"/>
                  </a:lnTo>
                  <a:lnTo>
                    <a:pt x="6" y="53"/>
                  </a:lnTo>
                  <a:lnTo>
                    <a:pt x="4" y="42"/>
                  </a:lnTo>
                  <a:lnTo>
                    <a:pt x="1" y="24"/>
                  </a:lnTo>
                  <a:lnTo>
                    <a:pt x="0" y="8"/>
                  </a:lnTo>
                  <a:lnTo>
                    <a:pt x="0" y="0"/>
                  </a:lnTo>
                  <a:lnTo>
                    <a:pt x="3" y="0"/>
                  </a:lnTo>
                  <a:close/>
                </a:path>
              </a:pathLst>
            </a:custGeom>
            <a:solidFill>
              <a:srgbClr val="000000"/>
            </a:solidFill>
            <a:ln w="9525">
              <a:noFill/>
              <a:round/>
              <a:headEnd/>
              <a:tailEnd/>
            </a:ln>
          </p:spPr>
          <p:txBody>
            <a:bodyPr/>
            <a:lstStyle/>
            <a:p>
              <a:endParaRPr lang="en-GB"/>
            </a:p>
          </p:txBody>
        </p:sp>
        <p:sp>
          <p:nvSpPr>
            <p:cNvPr id="6006" name="Freeform 441"/>
            <p:cNvSpPr>
              <a:spLocks/>
            </p:cNvSpPr>
            <p:nvPr/>
          </p:nvSpPr>
          <p:spPr bwMode="auto">
            <a:xfrm flipH="1">
              <a:off x="1262" y="3512"/>
              <a:ext cx="30" cy="48"/>
            </a:xfrm>
            <a:custGeom>
              <a:avLst/>
              <a:gdLst>
                <a:gd name="T0" fmla="*/ 0 w 77"/>
                <a:gd name="T1" fmla="*/ 0 h 122"/>
                <a:gd name="T2" fmla="*/ 0 w 77"/>
                <a:gd name="T3" fmla="*/ 0 h 122"/>
                <a:gd name="T4" fmla="*/ 0 w 77"/>
                <a:gd name="T5" fmla="*/ 0 h 122"/>
                <a:gd name="T6" fmla="*/ 0 w 77"/>
                <a:gd name="T7" fmla="*/ 0 h 122"/>
                <a:gd name="T8" fmla="*/ 0 w 77"/>
                <a:gd name="T9" fmla="*/ 0 h 122"/>
                <a:gd name="T10" fmla="*/ 0 w 77"/>
                <a:gd name="T11" fmla="*/ 0 h 122"/>
                <a:gd name="T12" fmla="*/ 0 w 77"/>
                <a:gd name="T13" fmla="*/ 0 h 122"/>
                <a:gd name="T14" fmla="*/ 0 w 77"/>
                <a:gd name="T15" fmla="*/ 0 h 122"/>
                <a:gd name="T16" fmla="*/ 0 w 77"/>
                <a:gd name="T17" fmla="*/ 0 h 122"/>
                <a:gd name="T18" fmla="*/ 0 w 77"/>
                <a:gd name="T19" fmla="*/ 0 h 122"/>
                <a:gd name="T20" fmla="*/ 0 w 77"/>
                <a:gd name="T21" fmla="*/ 0 h 122"/>
                <a:gd name="T22" fmla="*/ 0 w 77"/>
                <a:gd name="T23" fmla="*/ 0 h 122"/>
                <a:gd name="T24" fmla="*/ 0 w 77"/>
                <a:gd name="T25" fmla="*/ 0 h 122"/>
                <a:gd name="T26" fmla="*/ 0 w 77"/>
                <a:gd name="T27" fmla="*/ 0 h 122"/>
                <a:gd name="T28" fmla="*/ 0 w 77"/>
                <a:gd name="T29" fmla="*/ 0 h 122"/>
                <a:gd name="T30" fmla="*/ 0 w 77"/>
                <a:gd name="T31" fmla="*/ 0 h 122"/>
                <a:gd name="T32" fmla="*/ 0 w 77"/>
                <a:gd name="T33" fmla="*/ 0 h 122"/>
                <a:gd name="T34" fmla="*/ 0 w 77"/>
                <a:gd name="T35" fmla="*/ 0 h 122"/>
                <a:gd name="T36" fmla="*/ 0 w 77"/>
                <a:gd name="T37" fmla="*/ 0 h 122"/>
                <a:gd name="T38" fmla="*/ 0 w 77"/>
                <a:gd name="T39" fmla="*/ 0 h 122"/>
                <a:gd name="T40" fmla="*/ 0 w 77"/>
                <a:gd name="T41" fmla="*/ 0 h 122"/>
                <a:gd name="T42" fmla="*/ 0 w 77"/>
                <a:gd name="T43" fmla="*/ 0 h 12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7"/>
                <a:gd name="T67" fmla="*/ 0 h 122"/>
                <a:gd name="T68" fmla="*/ 77 w 77"/>
                <a:gd name="T69" fmla="*/ 122 h 12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7" h="122">
                  <a:moveTo>
                    <a:pt x="8" y="5"/>
                  </a:moveTo>
                  <a:lnTo>
                    <a:pt x="9" y="12"/>
                  </a:lnTo>
                  <a:lnTo>
                    <a:pt x="12" y="21"/>
                  </a:lnTo>
                  <a:lnTo>
                    <a:pt x="17" y="35"/>
                  </a:lnTo>
                  <a:lnTo>
                    <a:pt x="23" y="48"/>
                  </a:lnTo>
                  <a:lnTo>
                    <a:pt x="32" y="65"/>
                  </a:lnTo>
                  <a:lnTo>
                    <a:pt x="44" y="83"/>
                  </a:lnTo>
                  <a:lnTo>
                    <a:pt x="59" y="103"/>
                  </a:lnTo>
                  <a:lnTo>
                    <a:pt x="77" y="122"/>
                  </a:lnTo>
                  <a:lnTo>
                    <a:pt x="74" y="121"/>
                  </a:lnTo>
                  <a:lnTo>
                    <a:pt x="59" y="107"/>
                  </a:lnTo>
                  <a:lnTo>
                    <a:pt x="45" y="92"/>
                  </a:lnTo>
                  <a:lnTo>
                    <a:pt x="33" y="79"/>
                  </a:lnTo>
                  <a:lnTo>
                    <a:pt x="23" y="64"/>
                  </a:lnTo>
                  <a:lnTo>
                    <a:pt x="15" y="48"/>
                  </a:lnTo>
                  <a:lnTo>
                    <a:pt x="8" y="33"/>
                  </a:lnTo>
                  <a:lnTo>
                    <a:pt x="3" y="20"/>
                  </a:lnTo>
                  <a:lnTo>
                    <a:pt x="0" y="5"/>
                  </a:lnTo>
                  <a:lnTo>
                    <a:pt x="2" y="2"/>
                  </a:lnTo>
                  <a:lnTo>
                    <a:pt x="3" y="0"/>
                  </a:lnTo>
                  <a:lnTo>
                    <a:pt x="6" y="2"/>
                  </a:lnTo>
                  <a:lnTo>
                    <a:pt x="8" y="5"/>
                  </a:lnTo>
                  <a:close/>
                </a:path>
              </a:pathLst>
            </a:custGeom>
            <a:solidFill>
              <a:srgbClr val="000000"/>
            </a:solidFill>
            <a:ln w="9525">
              <a:noFill/>
              <a:round/>
              <a:headEnd/>
              <a:tailEnd/>
            </a:ln>
          </p:spPr>
          <p:txBody>
            <a:bodyPr/>
            <a:lstStyle/>
            <a:p>
              <a:endParaRPr lang="en-GB"/>
            </a:p>
          </p:txBody>
        </p:sp>
        <p:sp>
          <p:nvSpPr>
            <p:cNvPr id="6007" name="Freeform 442"/>
            <p:cNvSpPr>
              <a:spLocks/>
            </p:cNvSpPr>
            <p:nvPr/>
          </p:nvSpPr>
          <p:spPr bwMode="auto">
            <a:xfrm flipH="1">
              <a:off x="1262" y="3570"/>
              <a:ext cx="4" cy="19"/>
            </a:xfrm>
            <a:custGeom>
              <a:avLst/>
              <a:gdLst>
                <a:gd name="T0" fmla="*/ 0 w 12"/>
                <a:gd name="T1" fmla="*/ 0 h 51"/>
                <a:gd name="T2" fmla="*/ 0 w 12"/>
                <a:gd name="T3" fmla="*/ 0 h 51"/>
                <a:gd name="T4" fmla="*/ 0 w 12"/>
                <a:gd name="T5" fmla="*/ 0 h 51"/>
                <a:gd name="T6" fmla="*/ 0 w 12"/>
                <a:gd name="T7" fmla="*/ 0 h 51"/>
                <a:gd name="T8" fmla="*/ 0 w 12"/>
                <a:gd name="T9" fmla="*/ 0 h 51"/>
                <a:gd name="T10" fmla="*/ 0 w 12"/>
                <a:gd name="T11" fmla="*/ 0 h 51"/>
                <a:gd name="T12" fmla="*/ 0 w 12"/>
                <a:gd name="T13" fmla="*/ 0 h 51"/>
                <a:gd name="T14" fmla="*/ 0 w 12"/>
                <a:gd name="T15" fmla="*/ 0 h 51"/>
                <a:gd name="T16" fmla="*/ 0 w 12"/>
                <a:gd name="T17" fmla="*/ 0 h 51"/>
                <a:gd name="T18" fmla="*/ 0 w 12"/>
                <a:gd name="T19" fmla="*/ 0 h 51"/>
                <a:gd name="T20" fmla="*/ 0 w 12"/>
                <a:gd name="T21" fmla="*/ 0 h 51"/>
                <a:gd name="T22" fmla="*/ 0 w 12"/>
                <a:gd name="T23" fmla="*/ 0 h 51"/>
                <a:gd name="T24" fmla="*/ 0 w 12"/>
                <a:gd name="T25" fmla="*/ 0 h 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51"/>
                <a:gd name="T41" fmla="*/ 12 w 12"/>
                <a:gd name="T42" fmla="*/ 51 h 5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51">
                  <a:moveTo>
                    <a:pt x="5" y="50"/>
                  </a:moveTo>
                  <a:lnTo>
                    <a:pt x="6" y="33"/>
                  </a:lnTo>
                  <a:lnTo>
                    <a:pt x="9" y="18"/>
                  </a:lnTo>
                  <a:lnTo>
                    <a:pt x="11" y="6"/>
                  </a:lnTo>
                  <a:lnTo>
                    <a:pt x="12" y="0"/>
                  </a:lnTo>
                  <a:lnTo>
                    <a:pt x="11" y="6"/>
                  </a:lnTo>
                  <a:lnTo>
                    <a:pt x="6" y="16"/>
                  </a:lnTo>
                  <a:lnTo>
                    <a:pt x="3" y="30"/>
                  </a:lnTo>
                  <a:lnTo>
                    <a:pt x="0" y="48"/>
                  </a:lnTo>
                  <a:lnTo>
                    <a:pt x="0" y="50"/>
                  </a:lnTo>
                  <a:lnTo>
                    <a:pt x="3" y="51"/>
                  </a:lnTo>
                  <a:lnTo>
                    <a:pt x="5" y="51"/>
                  </a:lnTo>
                  <a:lnTo>
                    <a:pt x="5" y="50"/>
                  </a:lnTo>
                  <a:close/>
                </a:path>
              </a:pathLst>
            </a:custGeom>
            <a:solidFill>
              <a:srgbClr val="000000"/>
            </a:solidFill>
            <a:ln w="9525">
              <a:noFill/>
              <a:round/>
              <a:headEnd/>
              <a:tailEnd/>
            </a:ln>
          </p:spPr>
          <p:txBody>
            <a:bodyPr/>
            <a:lstStyle/>
            <a:p>
              <a:endParaRPr lang="en-GB"/>
            </a:p>
          </p:txBody>
        </p:sp>
        <p:sp>
          <p:nvSpPr>
            <p:cNvPr id="6008" name="Freeform 443"/>
            <p:cNvSpPr>
              <a:spLocks/>
            </p:cNvSpPr>
            <p:nvPr/>
          </p:nvSpPr>
          <p:spPr bwMode="auto">
            <a:xfrm flipH="1">
              <a:off x="1257" y="3510"/>
              <a:ext cx="23" cy="48"/>
            </a:xfrm>
            <a:custGeom>
              <a:avLst/>
              <a:gdLst>
                <a:gd name="T0" fmla="*/ 0 w 59"/>
                <a:gd name="T1" fmla="*/ 0 h 125"/>
                <a:gd name="T2" fmla="*/ 0 w 59"/>
                <a:gd name="T3" fmla="*/ 0 h 125"/>
                <a:gd name="T4" fmla="*/ 0 w 59"/>
                <a:gd name="T5" fmla="*/ 0 h 125"/>
                <a:gd name="T6" fmla="*/ 0 w 59"/>
                <a:gd name="T7" fmla="*/ 0 h 125"/>
                <a:gd name="T8" fmla="*/ 0 w 59"/>
                <a:gd name="T9" fmla="*/ 0 h 125"/>
                <a:gd name="T10" fmla="*/ 0 w 59"/>
                <a:gd name="T11" fmla="*/ 0 h 125"/>
                <a:gd name="T12" fmla="*/ 0 w 59"/>
                <a:gd name="T13" fmla="*/ 0 h 125"/>
                <a:gd name="T14" fmla="*/ 0 w 59"/>
                <a:gd name="T15" fmla="*/ 0 h 125"/>
                <a:gd name="T16" fmla="*/ 0 w 59"/>
                <a:gd name="T17" fmla="*/ 0 h 125"/>
                <a:gd name="T18" fmla="*/ 0 w 59"/>
                <a:gd name="T19" fmla="*/ 0 h 125"/>
                <a:gd name="T20" fmla="*/ 0 w 59"/>
                <a:gd name="T21" fmla="*/ 0 h 125"/>
                <a:gd name="T22" fmla="*/ 0 w 59"/>
                <a:gd name="T23" fmla="*/ 0 h 125"/>
                <a:gd name="T24" fmla="*/ 0 w 59"/>
                <a:gd name="T25" fmla="*/ 0 h 125"/>
                <a:gd name="T26" fmla="*/ 0 w 59"/>
                <a:gd name="T27" fmla="*/ 0 h 125"/>
                <a:gd name="T28" fmla="*/ 0 w 59"/>
                <a:gd name="T29" fmla="*/ 0 h 125"/>
                <a:gd name="T30" fmla="*/ 0 w 59"/>
                <a:gd name="T31" fmla="*/ 0 h 125"/>
                <a:gd name="T32" fmla="*/ 0 w 59"/>
                <a:gd name="T33" fmla="*/ 0 h 125"/>
                <a:gd name="T34" fmla="*/ 0 w 59"/>
                <a:gd name="T35" fmla="*/ 0 h 1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9"/>
                <a:gd name="T55" fmla="*/ 0 h 125"/>
                <a:gd name="T56" fmla="*/ 59 w 59"/>
                <a:gd name="T57" fmla="*/ 125 h 12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9" h="125">
                  <a:moveTo>
                    <a:pt x="0" y="0"/>
                  </a:moveTo>
                  <a:lnTo>
                    <a:pt x="3" y="12"/>
                  </a:lnTo>
                  <a:lnTo>
                    <a:pt x="7" y="26"/>
                  </a:lnTo>
                  <a:lnTo>
                    <a:pt x="13" y="44"/>
                  </a:lnTo>
                  <a:lnTo>
                    <a:pt x="22" y="62"/>
                  </a:lnTo>
                  <a:lnTo>
                    <a:pt x="31" y="82"/>
                  </a:lnTo>
                  <a:lnTo>
                    <a:pt x="40" y="100"/>
                  </a:lnTo>
                  <a:lnTo>
                    <a:pt x="49" y="113"/>
                  </a:lnTo>
                  <a:lnTo>
                    <a:pt x="59" y="125"/>
                  </a:lnTo>
                  <a:lnTo>
                    <a:pt x="51" y="112"/>
                  </a:lnTo>
                  <a:lnTo>
                    <a:pt x="43" y="95"/>
                  </a:lnTo>
                  <a:lnTo>
                    <a:pt x="34" y="77"/>
                  </a:lnTo>
                  <a:lnTo>
                    <a:pt x="27" y="59"/>
                  </a:lnTo>
                  <a:lnTo>
                    <a:pt x="19" y="41"/>
                  </a:lnTo>
                  <a:lnTo>
                    <a:pt x="13" y="24"/>
                  </a:lnTo>
                  <a:lnTo>
                    <a:pt x="10" y="11"/>
                  </a:lnTo>
                  <a:lnTo>
                    <a:pt x="7" y="0"/>
                  </a:lnTo>
                  <a:lnTo>
                    <a:pt x="0" y="0"/>
                  </a:lnTo>
                  <a:close/>
                </a:path>
              </a:pathLst>
            </a:custGeom>
            <a:solidFill>
              <a:srgbClr val="000000"/>
            </a:solidFill>
            <a:ln w="9525">
              <a:noFill/>
              <a:round/>
              <a:headEnd/>
              <a:tailEnd/>
            </a:ln>
          </p:spPr>
          <p:txBody>
            <a:bodyPr/>
            <a:lstStyle/>
            <a:p>
              <a:endParaRPr lang="en-GB"/>
            </a:p>
          </p:txBody>
        </p:sp>
        <p:sp>
          <p:nvSpPr>
            <p:cNvPr id="6009" name="Freeform 444"/>
            <p:cNvSpPr>
              <a:spLocks/>
            </p:cNvSpPr>
            <p:nvPr/>
          </p:nvSpPr>
          <p:spPr bwMode="auto">
            <a:xfrm flipH="1">
              <a:off x="1254" y="3568"/>
              <a:ext cx="3" cy="20"/>
            </a:xfrm>
            <a:custGeom>
              <a:avLst/>
              <a:gdLst>
                <a:gd name="T0" fmla="*/ 1 w 6"/>
                <a:gd name="T1" fmla="*/ 0 h 51"/>
                <a:gd name="T2" fmla="*/ 1 w 6"/>
                <a:gd name="T3" fmla="*/ 0 h 51"/>
                <a:gd name="T4" fmla="*/ 1 w 6"/>
                <a:gd name="T5" fmla="*/ 0 h 51"/>
                <a:gd name="T6" fmla="*/ 1 w 6"/>
                <a:gd name="T7" fmla="*/ 0 h 51"/>
                <a:gd name="T8" fmla="*/ 1 w 6"/>
                <a:gd name="T9" fmla="*/ 0 h 51"/>
                <a:gd name="T10" fmla="*/ 1 w 6"/>
                <a:gd name="T11" fmla="*/ 0 h 51"/>
                <a:gd name="T12" fmla="*/ 1 w 6"/>
                <a:gd name="T13" fmla="*/ 0 h 51"/>
                <a:gd name="T14" fmla="*/ 1 w 6"/>
                <a:gd name="T15" fmla="*/ 0 h 51"/>
                <a:gd name="T16" fmla="*/ 1 w 6"/>
                <a:gd name="T17" fmla="*/ 0 h 51"/>
                <a:gd name="T18" fmla="*/ 1 w 6"/>
                <a:gd name="T19" fmla="*/ 0 h 51"/>
                <a:gd name="T20" fmla="*/ 0 w 6"/>
                <a:gd name="T21" fmla="*/ 0 h 51"/>
                <a:gd name="T22" fmla="*/ 0 w 6"/>
                <a:gd name="T23" fmla="*/ 0 h 51"/>
                <a:gd name="T24" fmla="*/ 1 w 6"/>
                <a:gd name="T25" fmla="*/ 0 h 51"/>
                <a:gd name="T26" fmla="*/ 1 w 6"/>
                <a:gd name="T27" fmla="*/ 0 h 51"/>
                <a:gd name="T28" fmla="*/ 1 w 6"/>
                <a:gd name="T29" fmla="*/ 0 h 51"/>
                <a:gd name="T30" fmla="*/ 1 w 6"/>
                <a:gd name="T31" fmla="*/ 0 h 51"/>
                <a:gd name="T32" fmla="*/ 1 w 6"/>
                <a:gd name="T33" fmla="*/ 0 h 5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51"/>
                <a:gd name="T53" fmla="*/ 6 w 6"/>
                <a:gd name="T54" fmla="*/ 51 h 5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51">
                  <a:moveTo>
                    <a:pt x="6" y="50"/>
                  </a:moveTo>
                  <a:lnTo>
                    <a:pt x="4" y="33"/>
                  </a:lnTo>
                  <a:lnTo>
                    <a:pt x="4" y="16"/>
                  </a:lnTo>
                  <a:lnTo>
                    <a:pt x="4" y="4"/>
                  </a:lnTo>
                  <a:lnTo>
                    <a:pt x="4" y="0"/>
                  </a:lnTo>
                  <a:lnTo>
                    <a:pt x="3" y="0"/>
                  </a:lnTo>
                  <a:lnTo>
                    <a:pt x="1" y="0"/>
                  </a:lnTo>
                  <a:lnTo>
                    <a:pt x="1" y="13"/>
                  </a:lnTo>
                  <a:lnTo>
                    <a:pt x="0" y="27"/>
                  </a:lnTo>
                  <a:lnTo>
                    <a:pt x="0" y="40"/>
                  </a:lnTo>
                  <a:lnTo>
                    <a:pt x="1" y="50"/>
                  </a:lnTo>
                  <a:lnTo>
                    <a:pt x="3" y="51"/>
                  </a:lnTo>
                  <a:lnTo>
                    <a:pt x="4" y="51"/>
                  </a:lnTo>
                  <a:lnTo>
                    <a:pt x="6" y="51"/>
                  </a:lnTo>
                  <a:lnTo>
                    <a:pt x="6" y="50"/>
                  </a:lnTo>
                  <a:close/>
                </a:path>
              </a:pathLst>
            </a:custGeom>
            <a:solidFill>
              <a:srgbClr val="000000"/>
            </a:solidFill>
            <a:ln w="9525">
              <a:noFill/>
              <a:round/>
              <a:headEnd/>
              <a:tailEnd/>
            </a:ln>
          </p:spPr>
          <p:txBody>
            <a:bodyPr/>
            <a:lstStyle/>
            <a:p>
              <a:endParaRPr lang="en-GB"/>
            </a:p>
          </p:txBody>
        </p:sp>
        <p:sp>
          <p:nvSpPr>
            <p:cNvPr id="6010" name="Freeform 445"/>
            <p:cNvSpPr>
              <a:spLocks/>
            </p:cNvSpPr>
            <p:nvPr/>
          </p:nvSpPr>
          <p:spPr bwMode="auto">
            <a:xfrm flipH="1">
              <a:off x="1252" y="3512"/>
              <a:ext cx="10" cy="45"/>
            </a:xfrm>
            <a:custGeom>
              <a:avLst/>
              <a:gdLst>
                <a:gd name="T0" fmla="*/ 0 w 26"/>
                <a:gd name="T1" fmla="*/ 0 h 116"/>
                <a:gd name="T2" fmla="*/ 0 w 26"/>
                <a:gd name="T3" fmla="*/ 0 h 116"/>
                <a:gd name="T4" fmla="*/ 0 w 26"/>
                <a:gd name="T5" fmla="*/ 0 h 116"/>
                <a:gd name="T6" fmla="*/ 0 w 26"/>
                <a:gd name="T7" fmla="*/ 0 h 116"/>
                <a:gd name="T8" fmla="*/ 0 w 26"/>
                <a:gd name="T9" fmla="*/ 0 h 116"/>
                <a:gd name="T10" fmla="*/ 0 w 26"/>
                <a:gd name="T11" fmla="*/ 0 h 116"/>
                <a:gd name="T12" fmla="*/ 0 w 26"/>
                <a:gd name="T13" fmla="*/ 0 h 116"/>
                <a:gd name="T14" fmla="*/ 0 w 26"/>
                <a:gd name="T15" fmla="*/ 0 h 116"/>
                <a:gd name="T16" fmla="*/ 0 w 26"/>
                <a:gd name="T17" fmla="*/ 0 h 116"/>
                <a:gd name="T18" fmla="*/ 0 w 26"/>
                <a:gd name="T19" fmla="*/ 0 h 116"/>
                <a:gd name="T20" fmla="*/ 0 w 26"/>
                <a:gd name="T21" fmla="*/ 0 h 116"/>
                <a:gd name="T22" fmla="*/ 0 w 26"/>
                <a:gd name="T23" fmla="*/ 0 h 116"/>
                <a:gd name="T24" fmla="*/ 0 w 26"/>
                <a:gd name="T25" fmla="*/ 0 h 116"/>
                <a:gd name="T26" fmla="*/ 0 w 26"/>
                <a:gd name="T27" fmla="*/ 0 h 1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6"/>
                <a:gd name="T43" fmla="*/ 0 h 116"/>
                <a:gd name="T44" fmla="*/ 26 w 26"/>
                <a:gd name="T45" fmla="*/ 116 h 1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6" h="116">
                  <a:moveTo>
                    <a:pt x="7" y="6"/>
                  </a:moveTo>
                  <a:lnTo>
                    <a:pt x="8" y="21"/>
                  </a:lnTo>
                  <a:lnTo>
                    <a:pt x="13" y="49"/>
                  </a:lnTo>
                  <a:lnTo>
                    <a:pt x="17" y="84"/>
                  </a:lnTo>
                  <a:lnTo>
                    <a:pt x="26" y="116"/>
                  </a:lnTo>
                  <a:lnTo>
                    <a:pt x="17" y="93"/>
                  </a:lnTo>
                  <a:lnTo>
                    <a:pt x="10" y="61"/>
                  </a:lnTo>
                  <a:lnTo>
                    <a:pt x="3" y="30"/>
                  </a:lnTo>
                  <a:lnTo>
                    <a:pt x="0" y="7"/>
                  </a:lnTo>
                  <a:lnTo>
                    <a:pt x="2" y="3"/>
                  </a:lnTo>
                  <a:lnTo>
                    <a:pt x="3" y="0"/>
                  </a:lnTo>
                  <a:lnTo>
                    <a:pt x="5" y="0"/>
                  </a:lnTo>
                  <a:lnTo>
                    <a:pt x="7" y="6"/>
                  </a:lnTo>
                  <a:close/>
                </a:path>
              </a:pathLst>
            </a:custGeom>
            <a:solidFill>
              <a:srgbClr val="000000"/>
            </a:solidFill>
            <a:ln w="9525">
              <a:noFill/>
              <a:round/>
              <a:headEnd/>
              <a:tailEnd/>
            </a:ln>
          </p:spPr>
          <p:txBody>
            <a:bodyPr/>
            <a:lstStyle/>
            <a:p>
              <a:endParaRPr lang="en-GB"/>
            </a:p>
          </p:txBody>
        </p:sp>
        <p:sp>
          <p:nvSpPr>
            <p:cNvPr id="6011" name="Freeform 446"/>
            <p:cNvSpPr>
              <a:spLocks/>
            </p:cNvSpPr>
            <p:nvPr/>
          </p:nvSpPr>
          <p:spPr bwMode="auto">
            <a:xfrm flipH="1">
              <a:off x="1248" y="3567"/>
              <a:ext cx="3" cy="20"/>
            </a:xfrm>
            <a:custGeom>
              <a:avLst/>
              <a:gdLst>
                <a:gd name="T0" fmla="*/ 1 w 6"/>
                <a:gd name="T1" fmla="*/ 0 h 50"/>
                <a:gd name="T2" fmla="*/ 1 w 6"/>
                <a:gd name="T3" fmla="*/ 0 h 50"/>
                <a:gd name="T4" fmla="*/ 1 w 6"/>
                <a:gd name="T5" fmla="*/ 0 h 50"/>
                <a:gd name="T6" fmla="*/ 1 w 6"/>
                <a:gd name="T7" fmla="*/ 0 h 50"/>
                <a:gd name="T8" fmla="*/ 1 w 6"/>
                <a:gd name="T9" fmla="*/ 0 h 50"/>
                <a:gd name="T10" fmla="*/ 1 w 6"/>
                <a:gd name="T11" fmla="*/ 0 h 50"/>
                <a:gd name="T12" fmla="*/ 0 w 6"/>
                <a:gd name="T13" fmla="*/ 0 h 50"/>
                <a:gd name="T14" fmla="*/ 0 w 6"/>
                <a:gd name="T15" fmla="*/ 0 h 50"/>
                <a:gd name="T16" fmla="*/ 0 w 6"/>
                <a:gd name="T17" fmla="*/ 0 h 50"/>
                <a:gd name="T18" fmla="*/ 1 w 6"/>
                <a:gd name="T19" fmla="*/ 0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0"/>
                <a:gd name="T32" fmla="*/ 6 w 6"/>
                <a:gd name="T33" fmla="*/ 50 h 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0">
                  <a:moveTo>
                    <a:pt x="6" y="0"/>
                  </a:moveTo>
                  <a:lnTo>
                    <a:pt x="5" y="10"/>
                  </a:lnTo>
                  <a:lnTo>
                    <a:pt x="5" y="27"/>
                  </a:lnTo>
                  <a:lnTo>
                    <a:pt x="5" y="42"/>
                  </a:lnTo>
                  <a:lnTo>
                    <a:pt x="5" y="50"/>
                  </a:lnTo>
                  <a:lnTo>
                    <a:pt x="2" y="36"/>
                  </a:lnTo>
                  <a:lnTo>
                    <a:pt x="0" y="21"/>
                  </a:lnTo>
                  <a:lnTo>
                    <a:pt x="0" y="7"/>
                  </a:lnTo>
                  <a:lnTo>
                    <a:pt x="0" y="1"/>
                  </a:lnTo>
                  <a:lnTo>
                    <a:pt x="6" y="0"/>
                  </a:lnTo>
                  <a:close/>
                </a:path>
              </a:pathLst>
            </a:custGeom>
            <a:solidFill>
              <a:srgbClr val="000000"/>
            </a:solidFill>
            <a:ln w="9525">
              <a:noFill/>
              <a:round/>
              <a:headEnd/>
              <a:tailEnd/>
            </a:ln>
          </p:spPr>
          <p:txBody>
            <a:bodyPr/>
            <a:lstStyle/>
            <a:p>
              <a:endParaRPr lang="en-GB"/>
            </a:p>
          </p:txBody>
        </p:sp>
        <p:sp>
          <p:nvSpPr>
            <p:cNvPr id="6012" name="Freeform 447"/>
            <p:cNvSpPr>
              <a:spLocks/>
            </p:cNvSpPr>
            <p:nvPr/>
          </p:nvSpPr>
          <p:spPr bwMode="auto">
            <a:xfrm flipH="1">
              <a:off x="1259" y="3558"/>
              <a:ext cx="11" cy="2"/>
            </a:xfrm>
            <a:custGeom>
              <a:avLst/>
              <a:gdLst>
                <a:gd name="T0" fmla="*/ 0 w 28"/>
                <a:gd name="T1" fmla="*/ 0 h 6"/>
                <a:gd name="T2" fmla="*/ 0 w 28"/>
                <a:gd name="T3" fmla="*/ 0 h 6"/>
                <a:gd name="T4" fmla="*/ 0 w 28"/>
                <a:gd name="T5" fmla="*/ 0 h 6"/>
                <a:gd name="T6" fmla="*/ 0 w 28"/>
                <a:gd name="T7" fmla="*/ 0 h 6"/>
                <a:gd name="T8" fmla="*/ 0 w 28"/>
                <a:gd name="T9" fmla="*/ 0 h 6"/>
                <a:gd name="T10" fmla="*/ 0 w 28"/>
                <a:gd name="T11" fmla="*/ 0 h 6"/>
                <a:gd name="T12" fmla="*/ 0 w 28"/>
                <a:gd name="T13" fmla="*/ 0 h 6"/>
                <a:gd name="T14" fmla="*/ 0 w 28"/>
                <a:gd name="T15" fmla="*/ 0 h 6"/>
                <a:gd name="T16" fmla="*/ 0 w 28"/>
                <a:gd name="T17" fmla="*/ 0 h 6"/>
                <a:gd name="T18" fmla="*/ 0 w 28"/>
                <a:gd name="T19" fmla="*/ 0 h 6"/>
                <a:gd name="T20" fmla="*/ 0 w 28"/>
                <a:gd name="T21" fmla="*/ 0 h 6"/>
                <a:gd name="T22" fmla="*/ 0 w 28"/>
                <a:gd name="T23" fmla="*/ 0 h 6"/>
                <a:gd name="T24" fmla="*/ 0 w 28"/>
                <a:gd name="T25" fmla="*/ 0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
                <a:gd name="T40" fmla="*/ 0 h 6"/>
                <a:gd name="T41" fmla="*/ 28 w 28"/>
                <a:gd name="T42" fmla="*/ 6 h 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 h="6">
                  <a:moveTo>
                    <a:pt x="2" y="0"/>
                  </a:moveTo>
                  <a:lnTo>
                    <a:pt x="8" y="1"/>
                  </a:lnTo>
                  <a:lnTo>
                    <a:pt x="15" y="3"/>
                  </a:lnTo>
                  <a:lnTo>
                    <a:pt x="21" y="3"/>
                  </a:lnTo>
                  <a:lnTo>
                    <a:pt x="28" y="3"/>
                  </a:lnTo>
                  <a:lnTo>
                    <a:pt x="23" y="4"/>
                  </a:lnTo>
                  <a:lnTo>
                    <a:pt x="15" y="4"/>
                  </a:lnTo>
                  <a:lnTo>
                    <a:pt x="8" y="6"/>
                  </a:lnTo>
                  <a:lnTo>
                    <a:pt x="3" y="6"/>
                  </a:lnTo>
                  <a:lnTo>
                    <a:pt x="2" y="4"/>
                  </a:lnTo>
                  <a:lnTo>
                    <a:pt x="0" y="3"/>
                  </a:lnTo>
                  <a:lnTo>
                    <a:pt x="2" y="0"/>
                  </a:lnTo>
                  <a:close/>
                </a:path>
              </a:pathLst>
            </a:custGeom>
            <a:solidFill>
              <a:srgbClr val="000000"/>
            </a:solidFill>
            <a:ln w="9525">
              <a:noFill/>
              <a:round/>
              <a:headEnd/>
              <a:tailEnd/>
            </a:ln>
          </p:spPr>
          <p:txBody>
            <a:bodyPr/>
            <a:lstStyle/>
            <a:p>
              <a:endParaRPr lang="en-GB"/>
            </a:p>
          </p:txBody>
        </p:sp>
        <p:sp>
          <p:nvSpPr>
            <p:cNvPr id="6013" name="Freeform 448"/>
            <p:cNvSpPr>
              <a:spLocks/>
            </p:cNvSpPr>
            <p:nvPr/>
          </p:nvSpPr>
          <p:spPr bwMode="auto">
            <a:xfrm flipH="1">
              <a:off x="1356" y="3570"/>
              <a:ext cx="6" cy="11"/>
            </a:xfrm>
            <a:custGeom>
              <a:avLst/>
              <a:gdLst>
                <a:gd name="T0" fmla="*/ 0 w 15"/>
                <a:gd name="T1" fmla="*/ 0 h 27"/>
                <a:gd name="T2" fmla="*/ 0 w 15"/>
                <a:gd name="T3" fmla="*/ 0 h 27"/>
                <a:gd name="T4" fmla="*/ 0 w 15"/>
                <a:gd name="T5" fmla="*/ 0 h 27"/>
                <a:gd name="T6" fmla="*/ 0 w 15"/>
                <a:gd name="T7" fmla="*/ 0 h 27"/>
                <a:gd name="T8" fmla="*/ 0 w 15"/>
                <a:gd name="T9" fmla="*/ 0 h 27"/>
                <a:gd name="T10" fmla="*/ 0 w 15"/>
                <a:gd name="T11" fmla="*/ 0 h 27"/>
                <a:gd name="T12" fmla="*/ 0 w 15"/>
                <a:gd name="T13" fmla="*/ 0 h 27"/>
                <a:gd name="T14" fmla="*/ 0 w 15"/>
                <a:gd name="T15" fmla="*/ 0 h 27"/>
                <a:gd name="T16" fmla="*/ 0 w 15"/>
                <a:gd name="T17" fmla="*/ 0 h 27"/>
                <a:gd name="T18" fmla="*/ 0 w 15"/>
                <a:gd name="T19" fmla="*/ 0 h 27"/>
                <a:gd name="T20" fmla="*/ 0 w 15"/>
                <a:gd name="T21" fmla="*/ 0 h 27"/>
                <a:gd name="T22" fmla="*/ 0 w 15"/>
                <a:gd name="T23" fmla="*/ 0 h 27"/>
                <a:gd name="T24" fmla="*/ 0 w 15"/>
                <a:gd name="T25" fmla="*/ 0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27"/>
                <a:gd name="T41" fmla="*/ 15 w 15"/>
                <a:gd name="T42" fmla="*/ 27 h 2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27">
                  <a:moveTo>
                    <a:pt x="5" y="0"/>
                  </a:moveTo>
                  <a:lnTo>
                    <a:pt x="6" y="5"/>
                  </a:lnTo>
                  <a:lnTo>
                    <a:pt x="11" y="14"/>
                  </a:lnTo>
                  <a:lnTo>
                    <a:pt x="14" y="21"/>
                  </a:lnTo>
                  <a:lnTo>
                    <a:pt x="15" y="27"/>
                  </a:lnTo>
                  <a:lnTo>
                    <a:pt x="12" y="20"/>
                  </a:lnTo>
                  <a:lnTo>
                    <a:pt x="8" y="11"/>
                  </a:lnTo>
                  <a:lnTo>
                    <a:pt x="3" y="3"/>
                  </a:lnTo>
                  <a:lnTo>
                    <a:pt x="0" y="0"/>
                  </a:lnTo>
                  <a:lnTo>
                    <a:pt x="2" y="0"/>
                  </a:lnTo>
                  <a:lnTo>
                    <a:pt x="3" y="0"/>
                  </a:lnTo>
                  <a:lnTo>
                    <a:pt x="5" y="0"/>
                  </a:lnTo>
                  <a:close/>
                </a:path>
              </a:pathLst>
            </a:custGeom>
            <a:solidFill>
              <a:srgbClr val="000000"/>
            </a:solidFill>
            <a:ln w="9525">
              <a:noFill/>
              <a:round/>
              <a:headEnd/>
              <a:tailEnd/>
            </a:ln>
          </p:spPr>
          <p:txBody>
            <a:bodyPr/>
            <a:lstStyle/>
            <a:p>
              <a:endParaRPr lang="en-GB"/>
            </a:p>
          </p:txBody>
        </p:sp>
        <p:sp>
          <p:nvSpPr>
            <p:cNvPr id="6014" name="Freeform 449"/>
            <p:cNvSpPr>
              <a:spLocks/>
            </p:cNvSpPr>
            <p:nvPr/>
          </p:nvSpPr>
          <p:spPr bwMode="auto">
            <a:xfrm flipH="1">
              <a:off x="1305" y="3532"/>
              <a:ext cx="18" cy="42"/>
            </a:xfrm>
            <a:custGeom>
              <a:avLst/>
              <a:gdLst>
                <a:gd name="T0" fmla="*/ 0 w 47"/>
                <a:gd name="T1" fmla="*/ 0 h 110"/>
                <a:gd name="T2" fmla="*/ 0 w 47"/>
                <a:gd name="T3" fmla="*/ 0 h 110"/>
                <a:gd name="T4" fmla="*/ 0 w 47"/>
                <a:gd name="T5" fmla="*/ 0 h 110"/>
                <a:gd name="T6" fmla="*/ 0 w 47"/>
                <a:gd name="T7" fmla="*/ 0 h 110"/>
                <a:gd name="T8" fmla="*/ 0 w 47"/>
                <a:gd name="T9" fmla="*/ 0 h 110"/>
                <a:gd name="T10" fmla="*/ 0 w 47"/>
                <a:gd name="T11" fmla="*/ 0 h 110"/>
                <a:gd name="T12" fmla="*/ 0 w 47"/>
                <a:gd name="T13" fmla="*/ 0 h 110"/>
                <a:gd name="T14" fmla="*/ 0 w 47"/>
                <a:gd name="T15" fmla="*/ 0 h 110"/>
                <a:gd name="T16" fmla="*/ 0 w 47"/>
                <a:gd name="T17" fmla="*/ 0 h 110"/>
                <a:gd name="T18" fmla="*/ 0 w 47"/>
                <a:gd name="T19" fmla="*/ 0 h 110"/>
                <a:gd name="T20" fmla="*/ 0 w 47"/>
                <a:gd name="T21" fmla="*/ 0 h 110"/>
                <a:gd name="T22" fmla="*/ 0 w 47"/>
                <a:gd name="T23" fmla="*/ 0 h 110"/>
                <a:gd name="T24" fmla="*/ 0 w 47"/>
                <a:gd name="T25" fmla="*/ 0 h 110"/>
                <a:gd name="T26" fmla="*/ 0 w 47"/>
                <a:gd name="T27" fmla="*/ 0 h 110"/>
                <a:gd name="T28" fmla="*/ 0 w 47"/>
                <a:gd name="T29" fmla="*/ 0 h 110"/>
                <a:gd name="T30" fmla="*/ 0 w 47"/>
                <a:gd name="T31" fmla="*/ 0 h 110"/>
                <a:gd name="T32" fmla="*/ 0 w 47"/>
                <a:gd name="T33" fmla="*/ 0 h 110"/>
                <a:gd name="T34" fmla="*/ 0 w 47"/>
                <a:gd name="T35" fmla="*/ 0 h 110"/>
                <a:gd name="T36" fmla="*/ 0 w 47"/>
                <a:gd name="T37" fmla="*/ 0 h 110"/>
                <a:gd name="T38" fmla="*/ 0 w 47"/>
                <a:gd name="T39" fmla="*/ 0 h 110"/>
                <a:gd name="T40" fmla="*/ 0 w 47"/>
                <a:gd name="T41" fmla="*/ 0 h 110"/>
                <a:gd name="T42" fmla="*/ 0 w 47"/>
                <a:gd name="T43" fmla="*/ 0 h 110"/>
                <a:gd name="T44" fmla="*/ 0 w 47"/>
                <a:gd name="T45" fmla="*/ 0 h 110"/>
                <a:gd name="T46" fmla="*/ 0 w 47"/>
                <a:gd name="T47" fmla="*/ 0 h 110"/>
                <a:gd name="T48" fmla="*/ 0 w 47"/>
                <a:gd name="T49" fmla="*/ 0 h 110"/>
                <a:gd name="T50" fmla="*/ 0 w 47"/>
                <a:gd name="T51" fmla="*/ 0 h 110"/>
                <a:gd name="T52" fmla="*/ 0 w 47"/>
                <a:gd name="T53" fmla="*/ 0 h 110"/>
                <a:gd name="T54" fmla="*/ 0 w 47"/>
                <a:gd name="T55" fmla="*/ 0 h 110"/>
                <a:gd name="T56" fmla="*/ 0 w 47"/>
                <a:gd name="T57" fmla="*/ 0 h 110"/>
                <a:gd name="T58" fmla="*/ 0 w 47"/>
                <a:gd name="T59" fmla="*/ 0 h 110"/>
                <a:gd name="T60" fmla="*/ 0 w 47"/>
                <a:gd name="T61" fmla="*/ 0 h 110"/>
                <a:gd name="T62" fmla="*/ 0 w 47"/>
                <a:gd name="T63" fmla="*/ 0 h 110"/>
                <a:gd name="T64" fmla="*/ 0 w 47"/>
                <a:gd name="T65" fmla="*/ 0 h 11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7"/>
                <a:gd name="T100" fmla="*/ 0 h 110"/>
                <a:gd name="T101" fmla="*/ 47 w 47"/>
                <a:gd name="T102" fmla="*/ 110 h 11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7" h="110">
                  <a:moveTo>
                    <a:pt x="0" y="101"/>
                  </a:moveTo>
                  <a:lnTo>
                    <a:pt x="8" y="83"/>
                  </a:lnTo>
                  <a:lnTo>
                    <a:pt x="18" y="56"/>
                  </a:lnTo>
                  <a:lnTo>
                    <a:pt x="29" y="30"/>
                  </a:lnTo>
                  <a:lnTo>
                    <a:pt x="36" y="14"/>
                  </a:lnTo>
                  <a:lnTo>
                    <a:pt x="39" y="4"/>
                  </a:lnTo>
                  <a:lnTo>
                    <a:pt x="41" y="0"/>
                  </a:lnTo>
                  <a:lnTo>
                    <a:pt x="42" y="1"/>
                  </a:lnTo>
                  <a:lnTo>
                    <a:pt x="41" y="12"/>
                  </a:lnTo>
                  <a:lnTo>
                    <a:pt x="38" y="21"/>
                  </a:lnTo>
                  <a:lnTo>
                    <a:pt x="35" y="27"/>
                  </a:lnTo>
                  <a:lnTo>
                    <a:pt x="33" y="33"/>
                  </a:lnTo>
                  <a:lnTo>
                    <a:pt x="32" y="38"/>
                  </a:lnTo>
                  <a:lnTo>
                    <a:pt x="32" y="39"/>
                  </a:lnTo>
                  <a:lnTo>
                    <a:pt x="33" y="39"/>
                  </a:lnTo>
                  <a:lnTo>
                    <a:pt x="35" y="38"/>
                  </a:lnTo>
                  <a:lnTo>
                    <a:pt x="42" y="27"/>
                  </a:lnTo>
                  <a:lnTo>
                    <a:pt x="47" y="24"/>
                  </a:lnTo>
                  <a:lnTo>
                    <a:pt x="47" y="27"/>
                  </a:lnTo>
                  <a:lnTo>
                    <a:pt x="42" y="33"/>
                  </a:lnTo>
                  <a:lnTo>
                    <a:pt x="39" y="39"/>
                  </a:lnTo>
                  <a:lnTo>
                    <a:pt x="38" y="45"/>
                  </a:lnTo>
                  <a:lnTo>
                    <a:pt x="33" y="50"/>
                  </a:lnTo>
                  <a:lnTo>
                    <a:pt x="27" y="57"/>
                  </a:lnTo>
                  <a:lnTo>
                    <a:pt x="23" y="65"/>
                  </a:lnTo>
                  <a:lnTo>
                    <a:pt x="15" y="77"/>
                  </a:lnTo>
                  <a:lnTo>
                    <a:pt x="9" y="90"/>
                  </a:lnTo>
                  <a:lnTo>
                    <a:pt x="6" y="98"/>
                  </a:lnTo>
                  <a:lnTo>
                    <a:pt x="5" y="104"/>
                  </a:lnTo>
                  <a:lnTo>
                    <a:pt x="2" y="110"/>
                  </a:lnTo>
                  <a:lnTo>
                    <a:pt x="0" y="110"/>
                  </a:lnTo>
                  <a:lnTo>
                    <a:pt x="0" y="101"/>
                  </a:lnTo>
                  <a:close/>
                </a:path>
              </a:pathLst>
            </a:custGeom>
            <a:solidFill>
              <a:srgbClr val="7F7F7F"/>
            </a:solidFill>
            <a:ln w="9525">
              <a:noFill/>
              <a:round/>
              <a:headEnd/>
              <a:tailEnd/>
            </a:ln>
          </p:spPr>
          <p:txBody>
            <a:bodyPr/>
            <a:lstStyle/>
            <a:p>
              <a:endParaRPr lang="en-GB"/>
            </a:p>
          </p:txBody>
        </p:sp>
        <p:sp>
          <p:nvSpPr>
            <p:cNvPr id="6015" name="Freeform 450"/>
            <p:cNvSpPr>
              <a:spLocks/>
            </p:cNvSpPr>
            <p:nvPr/>
          </p:nvSpPr>
          <p:spPr bwMode="auto">
            <a:xfrm flipH="1">
              <a:off x="1296" y="3549"/>
              <a:ext cx="18" cy="29"/>
            </a:xfrm>
            <a:custGeom>
              <a:avLst/>
              <a:gdLst>
                <a:gd name="T0" fmla="*/ 0 w 47"/>
                <a:gd name="T1" fmla="*/ 0 h 74"/>
                <a:gd name="T2" fmla="*/ 0 w 47"/>
                <a:gd name="T3" fmla="*/ 0 h 74"/>
                <a:gd name="T4" fmla="*/ 0 w 47"/>
                <a:gd name="T5" fmla="*/ 0 h 74"/>
                <a:gd name="T6" fmla="*/ 0 w 47"/>
                <a:gd name="T7" fmla="*/ 0 h 74"/>
                <a:gd name="T8" fmla="*/ 0 w 47"/>
                <a:gd name="T9" fmla="*/ 0 h 74"/>
                <a:gd name="T10" fmla="*/ 0 w 47"/>
                <a:gd name="T11" fmla="*/ 0 h 74"/>
                <a:gd name="T12" fmla="*/ 0 w 47"/>
                <a:gd name="T13" fmla="*/ 0 h 74"/>
                <a:gd name="T14" fmla="*/ 0 w 47"/>
                <a:gd name="T15" fmla="*/ 0 h 74"/>
                <a:gd name="T16" fmla="*/ 0 w 47"/>
                <a:gd name="T17" fmla="*/ 0 h 74"/>
                <a:gd name="T18" fmla="*/ 0 w 47"/>
                <a:gd name="T19" fmla="*/ 0 h 74"/>
                <a:gd name="T20" fmla="*/ 0 w 47"/>
                <a:gd name="T21" fmla="*/ 0 h 74"/>
                <a:gd name="T22" fmla="*/ 0 w 47"/>
                <a:gd name="T23" fmla="*/ 0 h 74"/>
                <a:gd name="T24" fmla="*/ 0 w 47"/>
                <a:gd name="T25" fmla="*/ 0 h 74"/>
                <a:gd name="T26" fmla="*/ 0 w 47"/>
                <a:gd name="T27" fmla="*/ 0 h 74"/>
                <a:gd name="T28" fmla="*/ 0 w 47"/>
                <a:gd name="T29" fmla="*/ 0 h 74"/>
                <a:gd name="T30" fmla="*/ 0 w 47"/>
                <a:gd name="T31" fmla="*/ 0 h 74"/>
                <a:gd name="T32" fmla="*/ 0 w 47"/>
                <a:gd name="T33" fmla="*/ 0 h 74"/>
                <a:gd name="T34" fmla="*/ 0 w 47"/>
                <a:gd name="T35" fmla="*/ 0 h 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74"/>
                <a:gd name="T56" fmla="*/ 47 w 47"/>
                <a:gd name="T57" fmla="*/ 74 h 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74">
                  <a:moveTo>
                    <a:pt x="2" y="68"/>
                  </a:moveTo>
                  <a:lnTo>
                    <a:pt x="9" y="51"/>
                  </a:lnTo>
                  <a:lnTo>
                    <a:pt x="20" y="35"/>
                  </a:lnTo>
                  <a:lnTo>
                    <a:pt x="29" y="21"/>
                  </a:lnTo>
                  <a:lnTo>
                    <a:pt x="35" y="12"/>
                  </a:lnTo>
                  <a:lnTo>
                    <a:pt x="44" y="3"/>
                  </a:lnTo>
                  <a:lnTo>
                    <a:pt x="47" y="0"/>
                  </a:lnTo>
                  <a:lnTo>
                    <a:pt x="44" y="5"/>
                  </a:lnTo>
                  <a:lnTo>
                    <a:pt x="39" y="12"/>
                  </a:lnTo>
                  <a:lnTo>
                    <a:pt x="33" y="20"/>
                  </a:lnTo>
                  <a:lnTo>
                    <a:pt x="29" y="26"/>
                  </a:lnTo>
                  <a:lnTo>
                    <a:pt x="27" y="30"/>
                  </a:lnTo>
                  <a:lnTo>
                    <a:pt x="26" y="33"/>
                  </a:lnTo>
                  <a:lnTo>
                    <a:pt x="26" y="38"/>
                  </a:lnTo>
                  <a:lnTo>
                    <a:pt x="17" y="48"/>
                  </a:lnTo>
                  <a:lnTo>
                    <a:pt x="6" y="63"/>
                  </a:lnTo>
                  <a:lnTo>
                    <a:pt x="0" y="74"/>
                  </a:lnTo>
                  <a:lnTo>
                    <a:pt x="2" y="68"/>
                  </a:lnTo>
                  <a:close/>
                </a:path>
              </a:pathLst>
            </a:custGeom>
            <a:solidFill>
              <a:srgbClr val="7F7F7F"/>
            </a:solidFill>
            <a:ln w="9525">
              <a:noFill/>
              <a:round/>
              <a:headEnd/>
              <a:tailEnd/>
            </a:ln>
          </p:spPr>
          <p:txBody>
            <a:bodyPr/>
            <a:lstStyle/>
            <a:p>
              <a:endParaRPr lang="en-GB"/>
            </a:p>
          </p:txBody>
        </p:sp>
        <p:sp>
          <p:nvSpPr>
            <p:cNvPr id="6016" name="Freeform 451"/>
            <p:cNvSpPr>
              <a:spLocks/>
            </p:cNvSpPr>
            <p:nvPr/>
          </p:nvSpPr>
          <p:spPr bwMode="auto">
            <a:xfrm>
              <a:off x="1589" y="3442"/>
              <a:ext cx="41" cy="24"/>
            </a:xfrm>
            <a:custGeom>
              <a:avLst/>
              <a:gdLst>
                <a:gd name="T0" fmla="*/ 0 w 105"/>
                <a:gd name="T1" fmla="*/ 0 h 61"/>
                <a:gd name="T2" fmla="*/ 0 w 105"/>
                <a:gd name="T3" fmla="*/ 0 h 61"/>
                <a:gd name="T4" fmla="*/ 0 w 105"/>
                <a:gd name="T5" fmla="*/ 0 h 61"/>
                <a:gd name="T6" fmla="*/ 0 w 105"/>
                <a:gd name="T7" fmla="*/ 0 h 61"/>
                <a:gd name="T8" fmla="*/ 0 w 105"/>
                <a:gd name="T9" fmla="*/ 0 h 61"/>
                <a:gd name="T10" fmla="*/ 0 w 105"/>
                <a:gd name="T11" fmla="*/ 0 h 61"/>
                <a:gd name="T12" fmla="*/ 0 w 105"/>
                <a:gd name="T13" fmla="*/ 0 h 61"/>
                <a:gd name="T14" fmla="*/ 0 w 105"/>
                <a:gd name="T15" fmla="*/ 0 h 61"/>
                <a:gd name="T16" fmla="*/ 0 w 105"/>
                <a:gd name="T17" fmla="*/ 0 h 61"/>
                <a:gd name="T18" fmla="*/ 0 w 105"/>
                <a:gd name="T19" fmla="*/ 0 h 61"/>
                <a:gd name="T20" fmla="*/ 0 w 105"/>
                <a:gd name="T21" fmla="*/ 0 h 61"/>
                <a:gd name="T22" fmla="*/ 0 w 105"/>
                <a:gd name="T23" fmla="*/ 0 h 6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5"/>
                <a:gd name="T37" fmla="*/ 0 h 61"/>
                <a:gd name="T38" fmla="*/ 105 w 105"/>
                <a:gd name="T39" fmla="*/ 61 h 6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5" h="61">
                  <a:moveTo>
                    <a:pt x="86" y="0"/>
                  </a:moveTo>
                  <a:lnTo>
                    <a:pt x="105" y="0"/>
                  </a:lnTo>
                  <a:lnTo>
                    <a:pt x="105" y="61"/>
                  </a:lnTo>
                  <a:lnTo>
                    <a:pt x="92" y="61"/>
                  </a:lnTo>
                  <a:lnTo>
                    <a:pt x="32" y="61"/>
                  </a:lnTo>
                  <a:lnTo>
                    <a:pt x="0" y="61"/>
                  </a:lnTo>
                  <a:lnTo>
                    <a:pt x="0" y="0"/>
                  </a:lnTo>
                  <a:lnTo>
                    <a:pt x="27" y="0"/>
                  </a:lnTo>
                  <a:lnTo>
                    <a:pt x="38" y="0"/>
                  </a:lnTo>
                  <a:lnTo>
                    <a:pt x="51" y="0"/>
                  </a:lnTo>
                  <a:lnTo>
                    <a:pt x="66" y="0"/>
                  </a:lnTo>
                  <a:lnTo>
                    <a:pt x="86" y="0"/>
                  </a:lnTo>
                  <a:close/>
                </a:path>
              </a:pathLst>
            </a:custGeom>
            <a:solidFill>
              <a:srgbClr val="000000"/>
            </a:solidFill>
            <a:ln w="9525">
              <a:noFill/>
              <a:round/>
              <a:headEnd/>
              <a:tailEnd/>
            </a:ln>
          </p:spPr>
          <p:txBody>
            <a:bodyPr/>
            <a:lstStyle/>
            <a:p>
              <a:endParaRPr lang="en-GB"/>
            </a:p>
          </p:txBody>
        </p:sp>
        <p:sp>
          <p:nvSpPr>
            <p:cNvPr id="6017" name="Freeform 452"/>
            <p:cNvSpPr>
              <a:spLocks/>
            </p:cNvSpPr>
            <p:nvPr/>
          </p:nvSpPr>
          <p:spPr bwMode="auto">
            <a:xfrm>
              <a:off x="1589" y="3442"/>
              <a:ext cx="41" cy="24"/>
            </a:xfrm>
            <a:custGeom>
              <a:avLst/>
              <a:gdLst>
                <a:gd name="T0" fmla="*/ 0 w 105"/>
                <a:gd name="T1" fmla="*/ 0 h 61"/>
                <a:gd name="T2" fmla="*/ 0 w 105"/>
                <a:gd name="T3" fmla="*/ 0 h 61"/>
                <a:gd name="T4" fmla="*/ 0 w 105"/>
                <a:gd name="T5" fmla="*/ 0 h 61"/>
                <a:gd name="T6" fmla="*/ 0 w 105"/>
                <a:gd name="T7" fmla="*/ 0 h 61"/>
                <a:gd name="T8" fmla="*/ 0 w 105"/>
                <a:gd name="T9" fmla="*/ 0 h 61"/>
                <a:gd name="T10" fmla="*/ 0 w 105"/>
                <a:gd name="T11" fmla="*/ 0 h 61"/>
                <a:gd name="T12" fmla="*/ 0 w 105"/>
                <a:gd name="T13" fmla="*/ 0 h 61"/>
                <a:gd name="T14" fmla="*/ 0 w 105"/>
                <a:gd name="T15" fmla="*/ 0 h 61"/>
                <a:gd name="T16" fmla="*/ 0 w 105"/>
                <a:gd name="T17" fmla="*/ 0 h 61"/>
                <a:gd name="T18" fmla="*/ 0 w 105"/>
                <a:gd name="T19" fmla="*/ 0 h 61"/>
                <a:gd name="T20" fmla="*/ 0 w 105"/>
                <a:gd name="T21" fmla="*/ 0 h 61"/>
                <a:gd name="T22" fmla="*/ 0 w 105"/>
                <a:gd name="T23" fmla="*/ 0 h 6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5"/>
                <a:gd name="T37" fmla="*/ 0 h 61"/>
                <a:gd name="T38" fmla="*/ 105 w 105"/>
                <a:gd name="T39" fmla="*/ 61 h 6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5" h="61">
                  <a:moveTo>
                    <a:pt x="86" y="0"/>
                  </a:moveTo>
                  <a:lnTo>
                    <a:pt x="105" y="0"/>
                  </a:lnTo>
                  <a:lnTo>
                    <a:pt x="105" y="61"/>
                  </a:lnTo>
                  <a:lnTo>
                    <a:pt x="92" y="61"/>
                  </a:lnTo>
                  <a:lnTo>
                    <a:pt x="32" y="61"/>
                  </a:lnTo>
                  <a:lnTo>
                    <a:pt x="0" y="61"/>
                  </a:lnTo>
                  <a:lnTo>
                    <a:pt x="0" y="0"/>
                  </a:lnTo>
                  <a:lnTo>
                    <a:pt x="27" y="0"/>
                  </a:lnTo>
                  <a:lnTo>
                    <a:pt x="38" y="0"/>
                  </a:lnTo>
                  <a:lnTo>
                    <a:pt x="51" y="0"/>
                  </a:lnTo>
                  <a:lnTo>
                    <a:pt x="66" y="0"/>
                  </a:lnTo>
                  <a:lnTo>
                    <a:pt x="86" y="0"/>
                  </a:lnTo>
                </a:path>
              </a:pathLst>
            </a:custGeom>
            <a:noFill/>
            <a:ln w="0">
              <a:solidFill>
                <a:srgbClr val="000000"/>
              </a:solidFill>
              <a:prstDash val="solid"/>
              <a:round/>
              <a:headEnd/>
              <a:tailEnd/>
            </a:ln>
          </p:spPr>
          <p:txBody>
            <a:bodyPr/>
            <a:lstStyle/>
            <a:p>
              <a:endParaRPr lang="en-GB"/>
            </a:p>
          </p:txBody>
        </p:sp>
        <p:sp>
          <p:nvSpPr>
            <p:cNvPr id="6018" name="Freeform 453"/>
            <p:cNvSpPr>
              <a:spLocks/>
            </p:cNvSpPr>
            <p:nvPr/>
          </p:nvSpPr>
          <p:spPr bwMode="auto">
            <a:xfrm>
              <a:off x="1589" y="3398"/>
              <a:ext cx="40" cy="40"/>
            </a:xfrm>
            <a:custGeom>
              <a:avLst/>
              <a:gdLst>
                <a:gd name="T0" fmla="*/ 0 w 104"/>
                <a:gd name="T1" fmla="*/ 0 h 102"/>
                <a:gd name="T2" fmla="*/ 0 w 104"/>
                <a:gd name="T3" fmla="*/ 0 h 102"/>
                <a:gd name="T4" fmla="*/ 0 w 104"/>
                <a:gd name="T5" fmla="*/ 0 h 102"/>
                <a:gd name="T6" fmla="*/ 0 w 104"/>
                <a:gd name="T7" fmla="*/ 0 h 102"/>
                <a:gd name="T8" fmla="*/ 0 w 104"/>
                <a:gd name="T9" fmla="*/ 0 h 102"/>
                <a:gd name="T10" fmla="*/ 0 w 104"/>
                <a:gd name="T11" fmla="*/ 0 h 102"/>
                <a:gd name="T12" fmla="*/ 0 w 104"/>
                <a:gd name="T13" fmla="*/ 0 h 102"/>
                <a:gd name="T14" fmla="*/ 0 w 104"/>
                <a:gd name="T15" fmla="*/ 0 h 102"/>
                <a:gd name="T16" fmla="*/ 0 w 104"/>
                <a:gd name="T17" fmla="*/ 0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4"/>
                <a:gd name="T28" fmla="*/ 0 h 102"/>
                <a:gd name="T29" fmla="*/ 104 w 104"/>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4" h="102">
                  <a:moveTo>
                    <a:pt x="104" y="102"/>
                  </a:moveTo>
                  <a:lnTo>
                    <a:pt x="104" y="0"/>
                  </a:lnTo>
                  <a:lnTo>
                    <a:pt x="77" y="0"/>
                  </a:lnTo>
                  <a:lnTo>
                    <a:pt x="39" y="0"/>
                  </a:lnTo>
                  <a:lnTo>
                    <a:pt x="0" y="0"/>
                  </a:lnTo>
                  <a:lnTo>
                    <a:pt x="0" y="102"/>
                  </a:lnTo>
                  <a:lnTo>
                    <a:pt x="27" y="102"/>
                  </a:lnTo>
                  <a:lnTo>
                    <a:pt x="86" y="102"/>
                  </a:lnTo>
                  <a:lnTo>
                    <a:pt x="104" y="102"/>
                  </a:lnTo>
                  <a:close/>
                </a:path>
              </a:pathLst>
            </a:custGeom>
            <a:solidFill>
              <a:srgbClr val="BFBFBF"/>
            </a:solidFill>
            <a:ln w="9525">
              <a:noFill/>
              <a:round/>
              <a:headEnd/>
              <a:tailEnd/>
            </a:ln>
          </p:spPr>
          <p:txBody>
            <a:bodyPr/>
            <a:lstStyle/>
            <a:p>
              <a:endParaRPr lang="en-GB"/>
            </a:p>
          </p:txBody>
        </p:sp>
        <p:sp>
          <p:nvSpPr>
            <p:cNvPr id="6019" name="Freeform 454"/>
            <p:cNvSpPr>
              <a:spLocks/>
            </p:cNvSpPr>
            <p:nvPr/>
          </p:nvSpPr>
          <p:spPr bwMode="auto">
            <a:xfrm>
              <a:off x="1604" y="3442"/>
              <a:ext cx="11" cy="4"/>
            </a:xfrm>
            <a:custGeom>
              <a:avLst/>
              <a:gdLst>
                <a:gd name="T0" fmla="*/ 0 w 28"/>
                <a:gd name="T1" fmla="*/ 0 h 9"/>
                <a:gd name="T2" fmla="*/ 0 w 28"/>
                <a:gd name="T3" fmla="*/ 0 h 9"/>
                <a:gd name="T4" fmla="*/ 0 w 28"/>
                <a:gd name="T5" fmla="*/ 0 h 9"/>
                <a:gd name="T6" fmla="*/ 0 w 28"/>
                <a:gd name="T7" fmla="*/ 0 h 9"/>
                <a:gd name="T8" fmla="*/ 0 w 28"/>
                <a:gd name="T9" fmla="*/ 0 h 9"/>
                <a:gd name="T10" fmla="*/ 0 w 28"/>
                <a:gd name="T11" fmla="*/ 0 h 9"/>
                <a:gd name="T12" fmla="*/ 0 w 28"/>
                <a:gd name="T13" fmla="*/ 0 h 9"/>
                <a:gd name="T14" fmla="*/ 0 60000 65536"/>
                <a:gd name="T15" fmla="*/ 0 60000 65536"/>
                <a:gd name="T16" fmla="*/ 0 60000 65536"/>
                <a:gd name="T17" fmla="*/ 0 60000 65536"/>
                <a:gd name="T18" fmla="*/ 0 60000 65536"/>
                <a:gd name="T19" fmla="*/ 0 60000 65536"/>
                <a:gd name="T20" fmla="*/ 0 60000 65536"/>
                <a:gd name="T21" fmla="*/ 0 w 28"/>
                <a:gd name="T22" fmla="*/ 0 h 9"/>
                <a:gd name="T23" fmla="*/ 28 w 28"/>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9">
                  <a:moveTo>
                    <a:pt x="28" y="0"/>
                  </a:moveTo>
                  <a:lnTo>
                    <a:pt x="13" y="0"/>
                  </a:lnTo>
                  <a:lnTo>
                    <a:pt x="0" y="0"/>
                  </a:lnTo>
                  <a:lnTo>
                    <a:pt x="4" y="6"/>
                  </a:lnTo>
                  <a:lnTo>
                    <a:pt x="15" y="9"/>
                  </a:lnTo>
                  <a:lnTo>
                    <a:pt x="24" y="6"/>
                  </a:lnTo>
                  <a:lnTo>
                    <a:pt x="28" y="0"/>
                  </a:lnTo>
                  <a:close/>
                </a:path>
              </a:pathLst>
            </a:custGeom>
            <a:solidFill>
              <a:srgbClr val="FFFFFF"/>
            </a:solidFill>
            <a:ln w="9525">
              <a:noFill/>
              <a:round/>
              <a:headEnd/>
              <a:tailEnd/>
            </a:ln>
          </p:spPr>
          <p:txBody>
            <a:bodyPr/>
            <a:lstStyle/>
            <a:p>
              <a:endParaRPr lang="en-GB"/>
            </a:p>
          </p:txBody>
        </p:sp>
        <p:sp>
          <p:nvSpPr>
            <p:cNvPr id="6020" name="Freeform 455"/>
            <p:cNvSpPr>
              <a:spLocks/>
            </p:cNvSpPr>
            <p:nvPr/>
          </p:nvSpPr>
          <p:spPr bwMode="auto">
            <a:xfrm>
              <a:off x="1604" y="3442"/>
              <a:ext cx="11" cy="4"/>
            </a:xfrm>
            <a:custGeom>
              <a:avLst/>
              <a:gdLst>
                <a:gd name="T0" fmla="*/ 0 w 28"/>
                <a:gd name="T1" fmla="*/ 0 h 9"/>
                <a:gd name="T2" fmla="*/ 0 w 28"/>
                <a:gd name="T3" fmla="*/ 0 h 9"/>
                <a:gd name="T4" fmla="*/ 0 w 28"/>
                <a:gd name="T5" fmla="*/ 0 h 9"/>
                <a:gd name="T6" fmla="*/ 0 w 28"/>
                <a:gd name="T7" fmla="*/ 0 h 9"/>
                <a:gd name="T8" fmla="*/ 0 w 28"/>
                <a:gd name="T9" fmla="*/ 0 h 9"/>
                <a:gd name="T10" fmla="*/ 0 w 28"/>
                <a:gd name="T11" fmla="*/ 0 h 9"/>
                <a:gd name="T12" fmla="*/ 0 w 28"/>
                <a:gd name="T13" fmla="*/ 0 h 9"/>
                <a:gd name="T14" fmla="*/ 0 w 28"/>
                <a:gd name="T15" fmla="*/ 0 h 9"/>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9"/>
                <a:gd name="T26" fmla="*/ 28 w 28"/>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9">
                  <a:moveTo>
                    <a:pt x="28" y="0"/>
                  </a:moveTo>
                  <a:lnTo>
                    <a:pt x="13" y="0"/>
                  </a:lnTo>
                  <a:lnTo>
                    <a:pt x="0" y="0"/>
                  </a:lnTo>
                  <a:lnTo>
                    <a:pt x="4" y="6"/>
                  </a:lnTo>
                  <a:lnTo>
                    <a:pt x="15" y="9"/>
                  </a:lnTo>
                  <a:lnTo>
                    <a:pt x="24" y="6"/>
                  </a:lnTo>
                  <a:lnTo>
                    <a:pt x="28" y="0"/>
                  </a:lnTo>
                </a:path>
              </a:pathLst>
            </a:custGeom>
            <a:noFill/>
            <a:ln w="0">
              <a:solidFill>
                <a:srgbClr val="000000"/>
              </a:solidFill>
              <a:prstDash val="solid"/>
              <a:round/>
              <a:headEnd/>
              <a:tailEnd/>
            </a:ln>
          </p:spPr>
          <p:txBody>
            <a:bodyPr/>
            <a:lstStyle/>
            <a:p>
              <a:endParaRPr lang="en-GB"/>
            </a:p>
          </p:txBody>
        </p:sp>
        <p:sp>
          <p:nvSpPr>
            <p:cNvPr id="6021" name="Freeform 456"/>
            <p:cNvSpPr>
              <a:spLocks/>
            </p:cNvSpPr>
            <p:nvPr/>
          </p:nvSpPr>
          <p:spPr bwMode="auto">
            <a:xfrm>
              <a:off x="1624" y="3443"/>
              <a:ext cx="7" cy="24"/>
            </a:xfrm>
            <a:custGeom>
              <a:avLst/>
              <a:gdLst>
                <a:gd name="T0" fmla="*/ 0 w 18"/>
                <a:gd name="T1" fmla="*/ 0 h 61"/>
                <a:gd name="T2" fmla="*/ 0 w 18"/>
                <a:gd name="T3" fmla="*/ 0 h 61"/>
                <a:gd name="T4" fmla="*/ 0 w 18"/>
                <a:gd name="T5" fmla="*/ 0 h 61"/>
                <a:gd name="T6" fmla="*/ 0 w 18"/>
                <a:gd name="T7" fmla="*/ 0 h 61"/>
                <a:gd name="T8" fmla="*/ 0 w 18"/>
                <a:gd name="T9" fmla="*/ 0 h 61"/>
                <a:gd name="T10" fmla="*/ 0 w 18"/>
                <a:gd name="T11" fmla="*/ 0 h 61"/>
                <a:gd name="T12" fmla="*/ 0 w 18"/>
                <a:gd name="T13" fmla="*/ 0 h 61"/>
                <a:gd name="T14" fmla="*/ 0 w 18"/>
                <a:gd name="T15" fmla="*/ 0 h 61"/>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61"/>
                <a:gd name="T26" fmla="*/ 18 w 18"/>
                <a:gd name="T27" fmla="*/ 61 h 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61">
                  <a:moveTo>
                    <a:pt x="0" y="0"/>
                  </a:moveTo>
                  <a:lnTo>
                    <a:pt x="18" y="0"/>
                  </a:lnTo>
                  <a:lnTo>
                    <a:pt x="18" y="61"/>
                  </a:lnTo>
                  <a:lnTo>
                    <a:pt x="4" y="61"/>
                  </a:lnTo>
                  <a:lnTo>
                    <a:pt x="3" y="46"/>
                  </a:lnTo>
                  <a:lnTo>
                    <a:pt x="0" y="30"/>
                  </a:lnTo>
                  <a:lnTo>
                    <a:pt x="0" y="13"/>
                  </a:lnTo>
                  <a:lnTo>
                    <a:pt x="0" y="0"/>
                  </a:lnTo>
                  <a:close/>
                </a:path>
              </a:pathLst>
            </a:custGeom>
            <a:solidFill>
              <a:srgbClr val="FFCC00"/>
            </a:solidFill>
            <a:ln w="9525">
              <a:noFill/>
              <a:round/>
              <a:headEnd/>
              <a:tailEnd/>
            </a:ln>
          </p:spPr>
          <p:txBody>
            <a:bodyPr/>
            <a:lstStyle/>
            <a:p>
              <a:endParaRPr lang="en-GB"/>
            </a:p>
          </p:txBody>
        </p:sp>
        <p:sp>
          <p:nvSpPr>
            <p:cNvPr id="6022" name="Freeform 457"/>
            <p:cNvSpPr>
              <a:spLocks/>
            </p:cNvSpPr>
            <p:nvPr/>
          </p:nvSpPr>
          <p:spPr bwMode="auto">
            <a:xfrm>
              <a:off x="1589" y="3443"/>
              <a:ext cx="9" cy="24"/>
            </a:xfrm>
            <a:custGeom>
              <a:avLst/>
              <a:gdLst>
                <a:gd name="T0" fmla="*/ 0 w 23"/>
                <a:gd name="T1" fmla="*/ 0 h 61"/>
                <a:gd name="T2" fmla="*/ 0 w 23"/>
                <a:gd name="T3" fmla="*/ 0 h 61"/>
                <a:gd name="T4" fmla="*/ 0 w 23"/>
                <a:gd name="T5" fmla="*/ 0 h 61"/>
                <a:gd name="T6" fmla="*/ 0 w 23"/>
                <a:gd name="T7" fmla="*/ 0 h 61"/>
                <a:gd name="T8" fmla="*/ 0 w 23"/>
                <a:gd name="T9" fmla="*/ 0 h 61"/>
                <a:gd name="T10" fmla="*/ 0 w 23"/>
                <a:gd name="T11" fmla="*/ 0 h 61"/>
                <a:gd name="T12" fmla="*/ 0 w 23"/>
                <a:gd name="T13" fmla="*/ 0 h 61"/>
                <a:gd name="T14" fmla="*/ 0 w 23"/>
                <a:gd name="T15" fmla="*/ 0 h 61"/>
                <a:gd name="T16" fmla="*/ 0 60000 65536"/>
                <a:gd name="T17" fmla="*/ 0 60000 65536"/>
                <a:gd name="T18" fmla="*/ 0 60000 65536"/>
                <a:gd name="T19" fmla="*/ 0 60000 65536"/>
                <a:gd name="T20" fmla="*/ 0 60000 65536"/>
                <a:gd name="T21" fmla="*/ 0 60000 65536"/>
                <a:gd name="T22" fmla="*/ 0 60000 65536"/>
                <a:gd name="T23" fmla="*/ 0 60000 65536"/>
                <a:gd name="T24" fmla="*/ 0 w 23"/>
                <a:gd name="T25" fmla="*/ 0 h 61"/>
                <a:gd name="T26" fmla="*/ 23 w 23"/>
                <a:gd name="T27" fmla="*/ 61 h 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 h="61">
                  <a:moveTo>
                    <a:pt x="23" y="61"/>
                  </a:moveTo>
                  <a:lnTo>
                    <a:pt x="0" y="61"/>
                  </a:lnTo>
                  <a:lnTo>
                    <a:pt x="0" y="0"/>
                  </a:lnTo>
                  <a:lnTo>
                    <a:pt x="23" y="0"/>
                  </a:lnTo>
                  <a:lnTo>
                    <a:pt x="23" y="15"/>
                  </a:lnTo>
                  <a:lnTo>
                    <a:pt x="21" y="33"/>
                  </a:lnTo>
                  <a:lnTo>
                    <a:pt x="21" y="49"/>
                  </a:lnTo>
                  <a:lnTo>
                    <a:pt x="23" y="61"/>
                  </a:lnTo>
                  <a:close/>
                </a:path>
              </a:pathLst>
            </a:custGeom>
            <a:solidFill>
              <a:srgbClr val="FFCC00"/>
            </a:solidFill>
            <a:ln w="9525">
              <a:noFill/>
              <a:round/>
              <a:headEnd/>
              <a:tailEnd/>
            </a:ln>
          </p:spPr>
          <p:txBody>
            <a:bodyPr/>
            <a:lstStyle/>
            <a:p>
              <a:endParaRPr lang="en-GB"/>
            </a:p>
          </p:txBody>
        </p:sp>
        <p:sp>
          <p:nvSpPr>
            <p:cNvPr id="6023" name="Freeform 458"/>
            <p:cNvSpPr>
              <a:spLocks/>
            </p:cNvSpPr>
            <p:nvPr/>
          </p:nvSpPr>
          <p:spPr bwMode="auto">
            <a:xfrm>
              <a:off x="1620" y="3398"/>
              <a:ext cx="9" cy="40"/>
            </a:xfrm>
            <a:custGeom>
              <a:avLst/>
              <a:gdLst>
                <a:gd name="T0" fmla="*/ 0 w 23"/>
                <a:gd name="T1" fmla="*/ 0 h 102"/>
                <a:gd name="T2" fmla="*/ 0 w 23"/>
                <a:gd name="T3" fmla="*/ 0 h 102"/>
                <a:gd name="T4" fmla="*/ 0 w 23"/>
                <a:gd name="T5" fmla="*/ 0 h 102"/>
                <a:gd name="T6" fmla="*/ 0 w 23"/>
                <a:gd name="T7" fmla="*/ 0 h 102"/>
                <a:gd name="T8" fmla="*/ 0 w 23"/>
                <a:gd name="T9" fmla="*/ 0 h 102"/>
                <a:gd name="T10" fmla="*/ 0 w 23"/>
                <a:gd name="T11" fmla="*/ 0 h 102"/>
                <a:gd name="T12" fmla="*/ 0 w 23"/>
                <a:gd name="T13" fmla="*/ 0 h 102"/>
                <a:gd name="T14" fmla="*/ 0 w 23"/>
                <a:gd name="T15" fmla="*/ 0 h 102"/>
                <a:gd name="T16" fmla="*/ 0 60000 65536"/>
                <a:gd name="T17" fmla="*/ 0 60000 65536"/>
                <a:gd name="T18" fmla="*/ 0 60000 65536"/>
                <a:gd name="T19" fmla="*/ 0 60000 65536"/>
                <a:gd name="T20" fmla="*/ 0 60000 65536"/>
                <a:gd name="T21" fmla="*/ 0 60000 65536"/>
                <a:gd name="T22" fmla="*/ 0 60000 65536"/>
                <a:gd name="T23" fmla="*/ 0 60000 65536"/>
                <a:gd name="T24" fmla="*/ 0 w 23"/>
                <a:gd name="T25" fmla="*/ 0 h 102"/>
                <a:gd name="T26" fmla="*/ 23 w 23"/>
                <a:gd name="T27" fmla="*/ 102 h 10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 h="102">
                  <a:moveTo>
                    <a:pt x="2" y="0"/>
                  </a:moveTo>
                  <a:lnTo>
                    <a:pt x="23" y="0"/>
                  </a:lnTo>
                  <a:lnTo>
                    <a:pt x="23" y="102"/>
                  </a:lnTo>
                  <a:lnTo>
                    <a:pt x="5" y="102"/>
                  </a:lnTo>
                  <a:lnTo>
                    <a:pt x="3" y="81"/>
                  </a:lnTo>
                  <a:lnTo>
                    <a:pt x="2" y="52"/>
                  </a:lnTo>
                  <a:lnTo>
                    <a:pt x="0" y="24"/>
                  </a:lnTo>
                  <a:lnTo>
                    <a:pt x="2" y="0"/>
                  </a:lnTo>
                  <a:close/>
                </a:path>
              </a:pathLst>
            </a:custGeom>
            <a:solidFill>
              <a:srgbClr val="FFCC00"/>
            </a:solidFill>
            <a:ln w="9525">
              <a:noFill/>
              <a:round/>
              <a:headEnd/>
              <a:tailEnd/>
            </a:ln>
          </p:spPr>
          <p:txBody>
            <a:bodyPr/>
            <a:lstStyle/>
            <a:p>
              <a:endParaRPr lang="en-GB"/>
            </a:p>
          </p:txBody>
        </p:sp>
        <p:sp>
          <p:nvSpPr>
            <p:cNvPr id="6024" name="Freeform 459"/>
            <p:cNvSpPr>
              <a:spLocks/>
            </p:cNvSpPr>
            <p:nvPr/>
          </p:nvSpPr>
          <p:spPr bwMode="auto">
            <a:xfrm>
              <a:off x="1589" y="3398"/>
              <a:ext cx="11" cy="40"/>
            </a:xfrm>
            <a:custGeom>
              <a:avLst/>
              <a:gdLst>
                <a:gd name="T0" fmla="*/ 0 w 27"/>
                <a:gd name="T1" fmla="*/ 0 h 102"/>
                <a:gd name="T2" fmla="*/ 0 w 27"/>
                <a:gd name="T3" fmla="*/ 0 h 102"/>
                <a:gd name="T4" fmla="*/ 0 w 27"/>
                <a:gd name="T5" fmla="*/ 0 h 102"/>
                <a:gd name="T6" fmla="*/ 0 w 27"/>
                <a:gd name="T7" fmla="*/ 0 h 102"/>
                <a:gd name="T8" fmla="*/ 0 w 27"/>
                <a:gd name="T9" fmla="*/ 0 h 102"/>
                <a:gd name="T10" fmla="*/ 0 w 27"/>
                <a:gd name="T11" fmla="*/ 0 h 102"/>
                <a:gd name="T12" fmla="*/ 0 w 27"/>
                <a:gd name="T13" fmla="*/ 0 h 102"/>
                <a:gd name="T14" fmla="*/ 0 w 27"/>
                <a:gd name="T15" fmla="*/ 0 h 102"/>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102"/>
                <a:gd name="T26" fmla="*/ 27 w 27"/>
                <a:gd name="T27" fmla="*/ 102 h 10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102">
                  <a:moveTo>
                    <a:pt x="27" y="102"/>
                  </a:moveTo>
                  <a:lnTo>
                    <a:pt x="0" y="102"/>
                  </a:lnTo>
                  <a:lnTo>
                    <a:pt x="0" y="0"/>
                  </a:lnTo>
                  <a:lnTo>
                    <a:pt x="21" y="0"/>
                  </a:lnTo>
                  <a:lnTo>
                    <a:pt x="23" y="27"/>
                  </a:lnTo>
                  <a:lnTo>
                    <a:pt x="24" y="58"/>
                  </a:lnTo>
                  <a:lnTo>
                    <a:pt x="26" y="87"/>
                  </a:lnTo>
                  <a:lnTo>
                    <a:pt x="27" y="102"/>
                  </a:lnTo>
                  <a:close/>
                </a:path>
              </a:pathLst>
            </a:custGeom>
            <a:solidFill>
              <a:srgbClr val="FFCC00"/>
            </a:solidFill>
            <a:ln w="9525">
              <a:noFill/>
              <a:round/>
              <a:headEnd/>
              <a:tailEnd/>
            </a:ln>
          </p:spPr>
          <p:txBody>
            <a:bodyPr/>
            <a:lstStyle/>
            <a:p>
              <a:endParaRPr lang="en-GB"/>
            </a:p>
          </p:txBody>
        </p:sp>
        <p:sp>
          <p:nvSpPr>
            <p:cNvPr id="6025" name="Freeform 460"/>
            <p:cNvSpPr>
              <a:spLocks/>
            </p:cNvSpPr>
            <p:nvPr/>
          </p:nvSpPr>
          <p:spPr bwMode="auto">
            <a:xfrm>
              <a:off x="1611" y="3559"/>
              <a:ext cx="11" cy="3"/>
            </a:xfrm>
            <a:custGeom>
              <a:avLst/>
              <a:gdLst>
                <a:gd name="T0" fmla="*/ 0 w 30"/>
                <a:gd name="T1" fmla="*/ 0 h 7"/>
                <a:gd name="T2" fmla="*/ 0 w 30"/>
                <a:gd name="T3" fmla="*/ 0 h 7"/>
                <a:gd name="T4" fmla="*/ 0 w 30"/>
                <a:gd name="T5" fmla="*/ 0 h 7"/>
                <a:gd name="T6" fmla="*/ 0 w 30"/>
                <a:gd name="T7" fmla="*/ 0 h 7"/>
                <a:gd name="T8" fmla="*/ 0 w 30"/>
                <a:gd name="T9" fmla="*/ 0 h 7"/>
                <a:gd name="T10" fmla="*/ 0 w 30"/>
                <a:gd name="T11" fmla="*/ 0 h 7"/>
                <a:gd name="T12" fmla="*/ 0 w 30"/>
                <a:gd name="T13" fmla="*/ 0 h 7"/>
                <a:gd name="T14" fmla="*/ 0 w 30"/>
                <a:gd name="T15" fmla="*/ 0 h 7"/>
                <a:gd name="T16" fmla="*/ 0 w 30"/>
                <a:gd name="T17" fmla="*/ 0 h 7"/>
                <a:gd name="T18" fmla="*/ 0 w 30"/>
                <a:gd name="T19" fmla="*/ 0 h 7"/>
                <a:gd name="T20" fmla="*/ 0 w 30"/>
                <a:gd name="T21" fmla="*/ 0 h 7"/>
                <a:gd name="T22" fmla="*/ 0 w 30"/>
                <a:gd name="T23" fmla="*/ 0 h 7"/>
                <a:gd name="T24" fmla="*/ 0 w 30"/>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7"/>
                <a:gd name="T41" fmla="*/ 30 w 30"/>
                <a:gd name="T42" fmla="*/ 7 h 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7">
                  <a:moveTo>
                    <a:pt x="30" y="0"/>
                  </a:moveTo>
                  <a:lnTo>
                    <a:pt x="21" y="1"/>
                  </a:lnTo>
                  <a:lnTo>
                    <a:pt x="13" y="0"/>
                  </a:lnTo>
                  <a:lnTo>
                    <a:pt x="7" y="0"/>
                  </a:lnTo>
                  <a:lnTo>
                    <a:pt x="0" y="0"/>
                  </a:lnTo>
                  <a:lnTo>
                    <a:pt x="4" y="1"/>
                  </a:lnTo>
                  <a:lnTo>
                    <a:pt x="13" y="4"/>
                  </a:lnTo>
                  <a:lnTo>
                    <a:pt x="22" y="6"/>
                  </a:lnTo>
                  <a:lnTo>
                    <a:pt x="28" y="7"/>
                  </a:lnTo>
                  <a:lnTo>
                    <a:pt x="30" y="6"/>
                  </a:lnTo>
                  <a:lnTo>
                    <a:pt x="30" y="3"/>
                  </a:lnTo>
                  <a:lnTo>
                    <a:pt x="30" y="1"/>
                  </a:lnTo>
                  <a:lnTo>
                    <a:pt x="30" y="0"/>
                  </a:lnTo>
                  <a:close/>
                </a:path>
              </a:pathLst>
            </a:custGeom>
            <a:solidFill>
              <a:srgbClr val="000000"/>
            </a:solidFill>
            <a:ln w="9525">
              <a:noFill/>
              <a:round/>
              <a:headEnd/>
              <a:tailEnd/>
            </a:ln>
          </p:spPr>
          <p:txBody>
            <a:bodyPr/>
            <a:lstStyle/>
            <a:p>
              <a:endParaRPr lang="en-GB"/>
            </a:p>
          </p:txBody>
        </p:sp>
        <p:sp>
          <p:nvSpPr>
            <p:cNvPr id="6026" name="Freeform 461"/>
            <p:cNvSpPr>
              <a:spLocks/>
            </p:cNvSpPr>
            <p:nvPr/>
          </p:nvSpPr>
          <p:spPr bwMode="auto">
            <a:xfrm>
              <a:off x="1609" y="3569"/>
              <a:ext cx="10" cy="2"/>
            </a:xfrm>
            <a:custGeom>
              <a:avLst/>
              <a:gdLst>
                <a:gd name="T0" fmla="*/ 0 w 28"/>
                <a:gd name="T1" fmla="*/ 0 h 5"/>
                <a:gd name="T2" fmla="*/ 0 w 28"/>
                <a:gd name="T3" fmla="*/ 0 h 5"/>
                <a:gd name="T4" fmla="*/ 0 w 28"/>
                <a:gd name="T5" fmla="*/ 0 h 5"/>
                <a:gd name="T6" fmla="*/ 0 w 28"/>
                <a:gd name="T7" fmla="*/ 0 h 5"/>
                <a:gd name="T8" fmla="*/ 0 w 28"/>
                <a:gd name="T9" fmla="*/ 0 h 5"/>
                <a:gd name="T10" fmla="*/ 0 w 28"/>
                <a:gd name="T11" fmla="*/ 0 h 5"/>
                <a:gd name="T12" fmla="*/ 0 w 28"/>
                <a:gd name="T13" fmla="*/ 0 h 5"/>
                <a:gd name="T14" fmla="*/ 0 w 28"/>
                <a:gd name="T15" fmla="*/ 0 h 5"/>
                <a:gd name="T16" fmla="*/ 0 w 28"/>
                <a:gd name="T17" fmla="*/ 0 h 5"/>
                <a:gd name="T18" fmla="*/ 0 w 28"/>
                <a:gd name="T19" fmla="*/ 0 h 5"/>
                <a:gd name="T20" fmla="*/ 0 w 28"/>
                <a:gd name="T21" fmla="*/ 0 h 5"/>
                <a:gd name="T22" fmla="*/ 0 w 28"/>
                <a:gd name="T23" fmla="*/ 0 h 5"/>
                <a:gd name="T24" fmla="*/ 0 w 28"/>
                <a:gd name="T25" fmla="*/ 0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
                <a:gd name="T40" fmla="*/ 0 h 5"/>
                <a:gd name="T41" fmla="*/ 28 w 28"/>
                <a:gd name="T42" fmla="*/ 5 h 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 h="5">
                  <a:moveTo>
                    <a:pt x="28" y="5"/>
                  </a:moveTo>
                  <a:lnTo>
                    <a:pt x="22" y="5"/>
                  </a:lnTo>
                  <a:lnTo>
                    <a:pt x="15" y="3"/>
                  </a:lnTo>
                  <a:lnTo>
                    <a:pt x="6" y="3"/>
                  </a:lnTo>
                  <a:lnTo>
                    <a:pt x="0" y="2"/>
                  </a:lnTo>
                  <a:lnTo>
                    <a:pt x="9" y="2"/>
                  </a:lnTo>
                  <a:lnTo>
                    <a:pt x="15" y="2"/>
                  </a:lnTo>
                  <a:lnTo>
                    <a:pt x="19" y="2"/>
                  </a:lnTo>
                  <a:lnTo>
                    <a:pt x="24" y="0"/>
                  </a:lnTo>
                  <a:lnTo>
                    <a:pt x="25" y="0"/>
                  </a:lnTo>
                  <a:lnTo>
                    <a:pt x="27" y="2"/>
                  </a:lnTo>
                  <a:lnTo>
                    <a:pt x="28" y="5"/>
                  </a:lnTo>
                  <a:close/>
                </a:path>
              </a:pathLst>
            </a:custGeom>
            <a:solidFill>
              <a:srgbClr val="000000"/>
            </a:solidFill>
            <a:ln w="9525">
              <a:noFill/>
              <a:round/>
              <a:headEnd/>
              <a:tailEnd/>
            </a:ln>
          </p:spPr>
          <p:txBody>
            <a:bodyPr/>
            <a:lstStyle/>
            <a:p>
              <a:endParaRPr lang="en-GB"/>
            </a:p>
          </p:txBody>
        </p:sp>
        <p:sp>
          <p:nvSpPr>
            <p:cNvPr id="6027" name="Freeform 462"/>
            <p:cNvSpPr>
              <a:spLocks/>
            </p:cNvSpPr>
            <p:nvPr/>
          </p:nvSpPr>
          <p:spPr bwMode="auto">
            <a:xfrm>
              <a:off x="1613" y="3509"/>
              <a:ext cx="18" cy="51"/>
            </a:xfrm>
            <a:custGeom>
              <a:avLst/>
              <a:gdLst>
                <a:gd name="T0" fmla="*/ 0 w 45"/>
                <a:gd name="T1" fmla="*/ 0 h 129"/>
                <a:gd name="T2" fmla="*/ 0 w 45"/>
                <a:gd name="T3" fmla="*/ 0 h 129"/>
                <a:gd name="T4" fmla="*/ 0 w 45"/>
                <a:gd name="T5" fmla="*/ 0 h 129"/>
                <a:gd name="T6" fmla="*/ 0 w 45"/>
                <a:gd name="T7" fmla="*/ 0 h 129"/>
                <a:gd name="T8" fmla="*/ 0 w 45"/>
                <a:gd name="T9" fmla="*/ 0 h 129"/>
                <a:gd name="T10" fmla="*/ 0 w 45"/>
                <a:gd name="T11" fmla="*/ 0 h 129"/>
                <a:gd name="T12" fmla="*/ 0 w 45"/>
                <a:gd name="T13" fmla="*/ 0 h 129"/>
                <a:gd name="T14" fmla="*/ 0 w 45"/>
                <a:gd name="T15" fmla="*/ 0 h 129"/>
                <a:gd name="T16" fmla="*/ 0 w 45"/>
                <a:gd name="T17" fmla="*/ 0 h 129"/>
                <a:gd name="T18" fmla="*/ 0 w 45"/>
                <a:gd name="T19" fmla="*/ 0 h 129"/>
                <a:gd name="T20" fmla="*/ 0 w 45"/>
                <a:gd name="T21" fmla="*/ 0 h 129"/>
                <a:gd name="T22" fmla="*/ 0 w 45"/>
                <a:gd name="T23" fmla="*/ 0 h 129"/>
                <a:gd name="T24" fmla="*/ 0 w 45"/>
                <a:gd name="T25" fmla="*/ 0 h 129"/>
                <a:gd name="T26" fmla="*/ 0 w 45"/>
                <a:gd name="T27" fmla="*/ 0 h 1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5"/>
                <a:gd name="T43" fmla="*/ 0 h 129"/>
                <a:gd name="T44" fmla="*/ 45 w 45"/>
                <a:gd name="T45" fmla="*/ 129 h 1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5" h="129">
                  <a:moveTo>
                    <a:pt x="45" y="1"/>
                  </a:moveTo>
                  <a:lnTo>
                    <a:pt x="43" y="13"/>
                  </a:lnTo>
                  <a:lnTo>
                    <a:pt x="40" y="28"/>
                  </a:lnTo>
                  <a:lnTo>
                    <a:pt x="36" y="48"/>
                  </a:lnTo>
                  <a:lnTo>
                    <a:pt x="30" y="67"/>
                  </a:lnTo>
                  <a:lnTo>
                    <a:pt x="24" y="86"/>
                  </a:lnTo>
                  <a:lnTo>
                    <a:pt x="16" y="104"/>
                  </a:lnTo>
                  <a:lnTo>
                    <a:pt x="9" y="119"/>
                  </a:lnTo>
                  <a:lnTo>
                    <a:pt x="0" y="129"/>
                  </a:lnTo>
                  <a:lnTo>
                    <a:pt x="15" y="96"/>
                  </a:lnTo>
                  <a:lnTo>
                    <a:pt x="25" y="57"/>
                  </a:lnTo>
                  <a:lnTo>
                    <a:pt x="34" y="22"/>
                  </a:lnTo>
                  <a:lnTo>
                    <a:pt x="37" y="0"/>
                  </a:lnTo>
                  <a:lnTo>
                    <a:pt x="45" y="1"/>
                  </a:lnTo>
                  <a:close/>
                </a:path>
              </a:pathLst>
            </a:custGeom>
            <a:solidFill>
              <a:srgbClr val="000000"/>
            </a:solidFill>
            <a:ln w="9525">
              <a:noFill/>
              <a:round/>
              <a:headEnd/>
              <a:tailEnd/>
            </a:ln>
          </p:spPr>
          <p:txBody>
            <a:bodyPr/>
            <a:lstStyle/>
            <a:p>
              <a:endParaRPr lang="en-GB"/>
            </a:p>
          </p:txBody>
        </p:sp>
        <p:sp>
          <p:nvSpPr>
            <p:cNvPr id="6028" name="Freeform 463"/>
            <p:cNvSpPr>
              <a:spLocks/>
            </p:cNvSpPr>
            <p:nvPr/>
          </p:nvSpPr>
          <p:spPr bwMode="auto">
            <a:xfrm>
              <a:off x="1611" y="3570"/>
              <a:ext cx="6" cy="17"/>
            </a:xfrm>
            <a:custGeom>
              <a:avLst/>
              <a:gdLst>
                <a:gd name="T0" fmla="*/ 0 w 16"/>
                <a:gd name="T1" fmla="*/ 0 h 44"/>
                <a:gd name="T2" fmla="*/ 0 w 16"/>
                <a:gd name="T3" fmla="*/ 0 h 44"/>
                <a:gd name="T4" fmla="*/ 0 w 16"/>
                <a:gd name="T5" fmla="*/ 0 h 44"/>
                <a:gd name="T6" fmla="*/ 0 w 16"/>
                <a:gd name="T7" fmla="*/ 0 h 44"/>
                <a:gd name="T8" fmla="*/ 0 w 16"/>
                <a:gd name="T9" fmla="*/ 0 h 44"/>
                <a:gd name="T10" fmla="*/ 0 w 16"/>
                <a:gd name="T11" fmla="*/ 0 h 44"/>
                <a:gd name="T12" fmla="*/ 0 w 16"/>
                <a:gd name="T13" fmla="*/ 0 h 44"/>
                <a:gd name="T14" fmla="*/ 0 w 16"/>
                <a:gd name="T15" fmla="*/ 0 h 44"/>
                <a:gd name="T16" fmla="*/ 0 w 16"/>
                <a:gd name="T17" fmla="*/ 0 h 44"/>
                <a:gd name="T18" fmla="*/ 0 w 16"/>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44"/>
                <a:gd name="T32" fmla="*/ 16 w 16"/>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44">
                  <a:moveTo>
                    <a:pt x="4" y="0"/>
                  </a:moveTo>
                  <a:lnTo>
                    <a:pt x="9" y="10"/>
                  </a:lnTo>
                  <a:lnTo>
                    <a:pt x="13" y="24"/>
                  </a:lnTo>
                  <a:lnTo>
                    <a:pt x="16" y="34"/>
                  </a:lnTo>
                  <a:lnTo>
                    <a:pt x="16" y="44"/>
                  </a:lnTo>
                  <a:lnTo>
                    <a:pt x="13" y="31"/>
                  </a:lnTo>
                  <a:lnTo>
                    <a:pt x="9" y="18"/>
                  </a:lnTo>
                  <a:lnTo>
                    <a:pt x="3" y="7"/>
                  </a:lnTo>
                  <a:lnTo>
                    <a:pt x="0" y="0"/>
                  </a:lnTo>
                  <a:lnTo>
                    <a:pt x="4" y="0"/>
                  </a:lnTo>
                  <a:close/>
                </a:path>
              </a:pathLst>
            </a:custGeom>
            <a:solidFill>
              <a:srgbClr val="000000"/>
            </a:solidFill>
            <a:ln w="9525">
              <a:noFill/>
              <a:round/>
              <a:headEnd/>
              <a:tailEnd/>
            </a:ln>
          </p:spPr>
          <p:txBody>
            <a:bodyPr/>
            <a:lstStyle/>
            <a:p>
              <a:endParaRPr lang="en-GB"/>
            </a:p>
          </p:txBody>
        </p:sp>
        <p:sp>
          <p:nvSpPr>
            <p:cNvPr id="6029" name="Freeform 464"/>
            <p:cNvSpPr>
              <a:spLocks/>
            </p:cNvSpPr>
            <p:nvPr/>
          </p:nvSpPr>
          <p:spPr bwMode="auto">
            <a:xfrm>
              <a:off x="1605" y="3511"/>
              <a:ext cx="7" cy="47"/>
            </a:xfrm>
            <a:custGeom>
              <a:avLst/>
              <a:gdLst>
                <a:gd name="T0" fmla="*/ 0 w 19"/>
                <a:gd name="T1" fmla="*/ 0 h 122"/>
                <a:gd name="T2" fmla="*/ 0 w 19"/>
                <a:gd name="T3" fmla="*/ 0 h 122"/>
                <a:gd name="T4" fmla="*/ 0 w 19"/>
                <a:gd name="T5" fmla="*/ 0 h 122"/>
                <a:gd name="T6" fmla="*/ 0 w 19"/>
                <a:gd name="T7" fmla="*/ 0 h 122"/>
                <a:gd name="T8" fmla="*/ 0 w 19"/>
                <a:gd name="T9" fmla="*/ 0 h 122"/>
                <a:gd name="T10" fmla="*/ 0 w 19"/>
                <a:gd name="T11" fmla="*/ 0 h 122"/>
                <a:gd name="T12" fmla="*/ 0 w 19"/>
                <a:gd name="T13" fmla="*/ 0 h 122"/>
                <a:gd name="T14" fmla="*/ 0 w 19"/>
                <a:gd name="T15" fmla="*/ 0 h 122"/>
                <a:gd name="T16" fmla="*/ 0 w 19"/>
                <a:gd name="T17" fmla="*/ 0 h 122"/>
                <a:gd name="T18" fmla="*/ 0 w 19"/>
                <a:gd name="T19" fmla="*/ 0 h 122"/>
                <a:gd name="T20" fmla="*/ 0 w 19"/>
                <a:gd name="T21" fmla="*/ 0 h 122"/>
                <a:gd name="T22" fmla="*/ 0 w 19"/>
                <a:gd name="T23" fmla="*/ 0 h 122"/>
                <a:gd name="T24" fmla="*/ 0 w 19"/>
                <a:gd name="T25" fmla="*/ 0 h 122"/>
                <a:gd name="T26" fmla="*/ 0 w 19"/>
                <a:gd name="T27" fmla="*/ 0 h 122"/>
                <a:gd name="T28" fmla="*/ 0 w 19"/>
                <a:gd name="T29" fmla="*/ 0 h 122"/>
                <a:gd name="T30" fmla="*/ 0 w 19"/>
                <a:gd name="T31" fmla="*/ 0 h 122"/>
                <a:gd name="T32" fmla="*/ 0 w 19"/>
                <a:gd name="T33" fmla="*/ 0 h 1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
                <a:gd name="T52" fmla="*/ 0 h 122"/>
                <a:gd name="T53" fmla="*/ 19 w 19"/>
                <a:gd name="T54" fmla="*/ 122 h 12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 h="122">
                  <a:moveTo>
                    <a:pt x="19" y="3"/>
                  </a:moveTo>
                  <a:lnTo>
                    <a:pt x="18" y="24"/>
                  </a:lnTo>
                  <a:lnTo>
                    <a:pt x="15" y="62"/>
                  </a:lnTo>
                  <a:lnTo>
                    <a:pt x="10" y="100"/>
                  </a:lnTo>
                  <a:lnTo>
                    <a:pt x="7" y="122"/>
                  </a:lnTo>
                  <a:lnTo>
                    <a:pt x="4" y="121"/>
                  </a:lnTo>
                  <a:lnTo>
                    <a:pt x="3" y="121"/>
                  </a:lnTo>
                  <a:lnTo>
                    <a:pt x="0" y="121"/>
                  </a:lnTo>
                  <a:lnTo>
                    <a:pt x="3" y="104"/>
                  </a:lnTo>
                  <a:lnTo>
                    <a:pt x="7" y="71"/>
                  </a:lnTo>
                  <a:lnTo>
                    <a:pt x="12" y="33"/>
                  </a:lnTo>
                  <a:lnTo>
                    <a:pt x="15" y="3"/>
                  </a:lnTo>
                  <a:lnTo>
                    <a:pt x="15" y="0"/>
                  </a:lnTo>
                  <a:lnTo>
                    <a:pt x="18" y="0"/>
                  </a:lnTo>
                  <a:lnTo>
                    <a:pt x="19" y="2"/>
                  </a:lnTo>
                  <a:lnTo>
                    <a:pt x="19" y="3"/>
                  </a:lnTo>
                  <a:close/>
                </a:path>
              </a:pathLst>
            </a:custGeom>
            <a:solidFill>
              <a:srgbClr val="000000"/>
            </a:solidFill>
            <a:ln w="9525">
              <a:noFill/>
              <a:round/>
              <a:headEnd/>
              <a:tailEnd/>
            </a:ln>
          </p:spPr>
          <p:txBody>
            <a:bodyPr/>
            <a:lstStyle/>
            <a:p>
              <a:endParaRPr lang="en-GB"/>
            </a:p>
          </p:txBody>
        </p:sp>
        <p:sp>
          <p:nvSpPr>
            <p:cNvPr id="6030" name="Freeform 465"/>
            <p:cNvSpPr>
              <a:spLocks/>
            </p:cNvSpPr>
            <p:nvPr/>
          </p:nvSpPr>
          <p:spPr bwMode="auto">
            <a:xfrm>
              <a:off x="1605" y="3569"/>
              <a:ext cx="3" cy="22"/>
            </a:xfrm>
            <a:custGeom>
              <a:avLst/>
              <a:gdLst>
                <a:gd name="T0" fmla="*/ 0 w 7"/>
                <a:gd name="T1" fmla="*/ 0 h 56"/>
                <a:gd name="T2" fmla="*/ 0 w 7"/>
                <a:gd name="T3" fmla="*/ 0 h 56"/>
                <a:gd name="T4" fmla="*/ 0 w 7"/>
                <a:gd name="T5" fmla="*/ 0 h 56"/>
                <a:gd name="T6" fmla="*/ 0 w 7"/>
                <a:gd name="T7" fmla="*/ 0 h 56"/>
                <a:gd name="T8" fmla="*/ 0 w 7"/>
                <a:gd name="T9" fmla="*/ 0 h 56"/>
                <a:gd name="T10" fmla="*/ 0 w 7"/>
                <a:gd name="T11" fmla="*/ 0 h 56"/>
                <a:gd name="T12" fmla="*/ 0 w 7"/>
                <a:gd name="T13" fmla="*/ 0 h 56"/>
                <a:gd name="T14" fmla="*/ 0 w 7"/>
                <a:gd name="T15" fmla="*/ 0 h 56"/>
                <a:gd name="T16" fmla="*/ 0 w 7"/>
                <a:gd name="T17" fmla="*/ 0 h 56"/>
                <a:gd name="T18" fmla="*/ 0 w 7"/>
                <a:gd name="T19" fmla="*/ 0 h 56"/>
                <a:gd name="T20" fmla="*/ 0 w 7"/>
                <a:gd name="T21" fmla="*/ 0 h 56"/>
                <a:gd name="T22" fmla="*/ 0 w 7"/>
                <a:gd name="T23" fmla="*/ 0 h 56"/>
                <a:gd name="T24" fmla="*/ 0 w 7"/>
                <a:gd name="T25" fmla="*/ 0 h 56"/>
                <a:gd name="T26" fmla="*/ 0 w 7"/>
                <a:gd name="T27" fmla="*/ 0 h 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
                <a:gd name="T43" fmla="*/ 0 h 56"/>
                <a:gd name="T44" fmla="*/ 7 w 7"/>
                <a:gd name="T45" fmla="*/ 56 h 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 h="56">
                  <a:moveTo>
                    <a:pt x="3" y="0"/>
                  </a:moveTo>
                  <a:lnTo>
                    <a:pt x="4" y="8"/>
                  </a:lnTo>
                  <a:lnTo>
                    <a:pt x="6" y="24"/>
                  </a:lnTo>
                  <a:lnTo>
                    <a:pt x="6" y="42"/>
                  </a:lnTo>
                  <a:lnTo>
                    <a:pt x="7" y="55"/>
                  </a:lnTo>
                  <a:lnTo>
                    <a:pt x="7" y="56"/>
                  </a:lnTo>
                  <a:lnTo>
                    <a:pt x="6" y="53"/>
                  </a:lnTo>
                  <a:lnTo>
                    <a:pt x="4" y="42"/>
                  </a:lnTo>
                  <a:lnTo>
                    <a:pt x="1" y="24"/>
                  </a:lnTo>
                  <a:lnTo>
                    <a:pt x="0" y="8"/>
                  </a:lnTo>
                  <a:lnTo>
                    <a:pt x="0" y="0"/>
                  </a:lnTo>
                  <a:lnTo>
                    <a:pt x="3" y="0"/>
                  </a:lnTo>
                  <a:close/>
                </a:path>
              </a:pathLst>
            </a:custGeom>
            <a:solidFill>
              <a:srgbClr val="000000"/>
            </a:solidFill>
            <a:ln w="9525">
              <a:noFill/>
              <a:round/>
              <a:headEnd/>
              <a:tailEnd/>
            </a:ln>
          </p:spPr>
          <p:txBody>
            <a:bodyPr/>
            <a:lstStyle/>
            <a:p>
              <a:endParaRPr lang="en-GB"/>
            </a:p>
          </p:txBody>
        </p:sp>
        <p:sp>
          <p:nvSpPr>
            <p:cNvPr id="6031" name="Freeform 466"/>
            <p:cNvSpPr>
              <a:spLocks/>
            </p:cNvSpPr>
            <p:nvPr/>
          </p:nvSpPr>
          <p:spPr bwMode="auto">
            <a:xfrm>
              <a:off x="1615" y="3570"/>
              <a:ext cx="5" cy="11"/>
            </a:xfrm>
            <a:custGeom>
              <a:avLst/>
              <a:gdLst>
                <a:gd name="T0" fmla="*/ 0 w 15"/>
                <a:gd name="T1" fmla="*/ 0 h 27"/>
                <a:gd name="T2" fmla="*/ 0 w 15"/>
                <a:gd name="T3" fmla="*/ 0 h 27"/>
                <a:gd name="T4" fmla="*/ 0 w 15"/>
                <a:gd name="T5" fmla="*/ 0 h 27"/>
                <a:gd name="T6" fmla="*/ 0 w 15"/>
                <a:gd name="T7" fmla="*/ 0 h 27"/>
                <a:gd name="T8" fmla="*/ 0 w 15"/>
                <a:gd name="T9" fmla="*/ 0 h 27"/>
                <a:gd name="T10" fmla="*/ 0 w 15"/>
                <a:gd name="T11" fmla="*/ 0 h 27"/>
                <a:gd name="T12" fmla="*/ 0 w 15"/>
                <a:gd name="T13" fmla="*/ 0 h 27"/>
                <a:gd name="T14" fmla="*/ 0 w 15"/>
                <a:gd name="T15" fmla="*/ 0 h 27"/>
                <a:gd name="T16" fmla="*/ 0 w 15"/>
                <a:gd name="T17" fmla="*/ 0 h 27"/>
                <a:gd name="T18" fmla="*/ 0 w 15"/>
                <a:gd name="T19" fmla="*/ 0 h 27"/>
                <a:gd name="T20" fmla="*/ 0 w 15"/>
                <a:gd name="T21" fmla="*/ 0 h 27"/>
                <a:gd name="T22" fmla="*/ 0 w 15"/>
                <a:gd name="T23" fmla="*/ 0 h 27"/>
                <a:gd name="T24" fmla="*/ 0 w 15"/>
                <a:gd name="T25" fmla="*/ 0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27"/>
                <a:gd name="T41" fmla="*/ 15 w 15"/>
                <a:gd name="T42" fmla="*/ 27 h 2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27">
                  <a:moveTo>
                    <a:pt x="5" y="0"/>
                  </a:moveTo>
                  <a:lnTo>
                    <a:pt x="6" y="5"/>
                  </a:lnTo>
                  <a:lnTo>
                    <a:pt x="11" y="14"/>
                  </a:lnTo>
                  <a:lnTo>
                    <a:pt x="14" y="21"/>
                  </a:lnTo>
                  <a:lnTo>
                    <a:pt x="15" y="27"/>
                  </a:lnTo>
                  <a:lnTo>
                    <a:pt x="12" y="20"/>
                  </a:lnTo>
                  <a:lnTo>
                    <a:pt x="8" y="11"/>
                  </a:lnTo>
                  <a:lnTo>
                    <a:pt x="3" y="3"/>
                  </a:lnTo>
                  <a:lnTo>
                    <a:pt x="0" y="0"/>
                  </a:lnTo>
                  <a:lnTo>
                    <a:pt x="2" y="0"/>
                  </a:lnTo>
                  <a:lnTo>
                    <a:pt x="3" y="0"/>
                  </a:lnTo>
                  <a:lnTo>
                    <a:pt x="5" y="0"/>
                  </a:lnTo>
                  <a:close/>
                </a:path>
              </a:pathLst>
            </a:custGeom>
            <a:solidFill>
              <a:srgbClr val="000000"/>
            </a:solidFill>
            <a:ln w="9525">
              <a:noFill/>
              <a:round/>
              <a:headEnd/>
              <a:tailEnd/>
            </a:ln>
          </p:spPr>
          <p:txBody>
            <a:bodyPr/>
            <a:lstStyle/>
            <a:p>
              <a:endParaRPr lang="en-GB"/>
            </a:p>
          </p:txBody>
        </p:sp>
        <p:sp>
          <p:nvSpPr>
            <p:cNvPr id="6032" name="Freeform 467"/>
            <p:cNvSpPr>
              <a:spLocks/>
            </p:cNvSpPr>
            <p:nvPr/>
          </p:nvSpPr>
          <p:spPr bwMode="auto">
            <a:xfrm>
              <a:off x="1694" y="3532"/>
              <a:ext cx="18" cy="42"/>
            </a:xfrm>
            <a:custGeom>
              <a:avLst/>
              <a:gdLst>
                <a:gd name="T0" fmla="*/ 0 w 47"/>
                <a:gd name="T1" fmla="*/ 0 h 110"/>
                <a:gd name="T2" fmla="*/ 0 w 47"/>
                <a:gd name="T3" fmla="*/ 0 h 110"/>
                <a:gd name="T4" fmla="*/ 0 w 47"/>
                <a:gd name="T5" fmla="*/ 0 h 110"/>
                <a:gd name="T6" fmla="*/ 0 w 47"/>
                <a:gd name="T7" fmla="*/ 0 h 110"/>
                <a:gd name="T8" fmla="*/ 0 w 47"/>
                <a:gd name="T9" fmla="*/ 0 h 110"/>
                <a:gd name="T10" fmla="*/ 0 w 47"/>
                <a:gd name="T11" fmla="*/ 0 h 110"/>
                <a:gd name="T12" fmla="*/ 0 w 47"/>
                <a:gd name="T13" fmla="*/ 0 h 110"/>
                <a:gd name="T14" fmla="*/ 0 w 47"/>
                <a:gd name="T15" fmla="*/ 0 h 110"/>
                <a:gd name="T16" fmla="*/ 0 w 47"/>
                <a:gd name="T17" fmla="*/ 0 h 110"/>
                <a:gd name="T18" fmla="*/ 0 w 47"/>
                <a:gd name="T19" fmla="*/ 0 h 110"/>
                <a:gd name="T20" fmla="*/ 0 w 47"/>
                <a:gd name="T21" fmla="*/ 0 h 110"/>
                <a:gd name="T22" fmla="*/ 0 w 47"/>
                <a:gd name="T23" fmla="*/ 0 h 110"/>
                <a:gd name="T24" fmla="*/ 0 w 47"/>
                <a:gd name="T25" fmla="*/ 0 h 110"/>
                <a:gd name="T26" fmla="*/ 0 w 47"/>
                <a:gd name="T27" fmla="*/ 0 h 110"/>
                <a:gd name="T28" fmla="*/ 0 w 47"/>
                <a:gd name="T29" fmla="*/ 0 h 110"/>
                <a:gd name="T30" fmla="*/ 0 w 47"/>
                <a:gd name="T31" fmla="*/ 0 h 110"/>
                <a:gd name="T32" fmla="*/ 0 w 47"/>
                <a:gd name="T33" fmla="*/ 0 h 110"/>
                <a:gd name="T34" fmla="*/ 0 w 47"/>
                <a:gd name="T35" fmla="*/ 0 h 110"/>
                <a:gd name="T36" fmla="*/ 0 w 47"/>
                <a:gd name="T37" fmla="*/ 0 h 110"/>
                <a:gd name="T38" fmla="*/ 0 w 47"/>
                <a:gd name="T39" fmla="*/ 0 h 110"/>
                <a:gd name="T40" fmla="*/ 0 w 47"/>
                <a:gd name="T41" fmla="*/ 0 h 110"/>
                <a:gd name="T42" fmla="*/ 0 w 47"/>
                <a:gd name="T43" fmla="*/ 0 h 110"/>
                <a:gd name="T44" fmla="*/ 0 w 47"/>
                <a:gd name="T45" fmla="*/ 0 h 110"/>
                <a:gd name="T46" fmla="*/ 0 w 47"/>
                <a:gd name="T47" fmla="*/ 0 h 110"/>
                <a:gd name="T48" fmla="*/ 0 w 47"/>
                <a:gd name="T49" fmla="*/ 0 h 110"/>
                <a:gd name="T50" fmla="*/ 0 w 47"/>
                <a:gd name="T51" fmla="*/ 0 h 110"/>
                <a:gd name="T52" fmla="*/ 0 w 47"/>
                <a:gd name="T53" fmla="*/ 0 h 110"/>
                <a:gd name="T54" fmla="*/ 0 w 47"/>
                <a:gd name="T55" fmla="*/ 0 h 110"/>
                <a:gd name="T56" fmla="*/ 0 w 47"/>
                <a:gd name="T57" fmla="*/ 0 h 110"/>
                <a:gd name="T58" fmla="*/ 0 w 47"/>
                <a:gd name="T59" fmla="*/ 0 h 110"/>
                <a:gd name="T60" fmla="*/ 0 w 47"/>
                <a:gd name="T61" fmla="*/ 0 h 110"/>
                <a:gd name="T62" fmla="*/ 0 w 47"/>
                <a:gd name="T63" fmla="*/ 0 h 110"/>
                <a:gd name="T64" fmla="*/ 0 w 47"/>
                <a:gd name="T65" fmla="*/ 0 h 11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7"/>
                <a:gd name="T100" fmla="*/ 0 h 110"/>
                <a:gd name="T101" fmla="*/ 47 w 47"/>
                <a:gd name="T102" fmla="*/ 110 h 11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7" h="110">
                  <a:moveTo>
                    <a:pt x="0" y="101"/>
                  </a:moveTo>
                  <a:lnTo>
                    <a:pt x="8" y="83"/>
                  </a:lnTo>
                  <a:lnTo>
                    <a:pt x="18" y="56"/>
                  </a:lnTo>
                  <a:lnTo>
                    <a:pt x="29" y="30"/>
                  </a:lnTo>
                  <a:lnTo>
                    <a:pt x="36" y="14"/>
                  </a:lnTo>
                  <a:lnTo>
                    <a:pt x="39" y="4"/>
                  </a:lnTo>
                  <a:lnTo>
                    <a:pt x="41" y="0"/>
                  </a:lnTo>
                  <a:lnTo>
                    <a:pt x="42" y="1"/>
                  </a:lnTo>
                  <a:lnTo>
                    <a:pt x="41" y="12"/>
                  </a:lnTo>
                  <a:lnTo>
                    <a:pt x="38" y="21"/>
                  </a:lnTo>
                  <a:lnTo>
                    <a:pt x="35" y="27"/>
                  </a:lnTo>
                  <a:lnTo>
                    <a:pt x="33" y="33"/>
                  </a:lnTo>
                  <a:lnTo>
                    <a:pt x="32" y="38"/>
                  </a:lnTo>
                  <a:lnTo>
                    <a:pt x="32" y="39"/>
                  </a:lnTo>
                  <a:lnTo>
                    <a:pt x="33" y="39"/>
                  </a:lnTo>
                  <a:lnTo>
                    <a:pt x="35" y="38"/>
                  </a:lnTo>
                  <a:lnTo>
                    <a:pt x="42" y="27"/>
                  </a:lnTo>
                  <a:lnTo>
                    <a:pt x="47" y="24"/>
                  </a:lnTo>
                  <a:lnTo>
                    <a:pt x="47" y="27"/>
                  </a:lnTo>
                  <a:lnTo>
                    <a:pt x="42" y="33"/>
                  </a:lnTo>
                  <a:lnTo>
                    <a:pt x="39" y="39"/>
                  </a:lnTo>
                  <a:lnTo>
                    <a:pt x="38" y="45"/>
                  </a:lnTo>
                  <a:lnTo>
                    <a:pt x="33" y="50"/>
                  </a:lnTo>
                  <a:lnTo>
                    <a:pt x="27" y="57"/>
                  </a:lnTo>
                  <a:lnTo>
                    <a:pt x="23" y="65"/>
                  </a:lnTo>
                  <a:lnTo>
                    <a:pt x="15" y="77"/>
                  </a:lnTo>
                  <a:lnTo>
                    <a:pt x="9" y="90"/>
                  </a:lnTo>
                  <a:lnTo>
                    <a:pt x="6" y="98"/>
                  </a:lnTo>
                  <a:lnTo>
                    <a:pt x="5" y="104"/>
                  </a:lnTo>
                  <a:lnTo>
                    <a:pt x="2" y="110"/>
                  </a:lnTo>
                  <a:lnTo>
                    <a:pt x="0" y="110"/>
                  </a:lnTo>
                  <a:lnTo>
                    <a:pt x="0" y="101"/>
                  </a:lnTo>
                  <a:close/>
                </a:path>
              </a:pathLst>
            </a:custGeom>
            <a:solidFill>
              <a:srgbClr val="7F7F7F"/>
            </a:solidFill>
            <a:ln w="9525">
              <a:noFill/>
              <a:round/>
              <a:headEnd/>
              <a:tailEnd/>
            </a:ln>
          </p:spPr>
          <p:txBody>
            <a:bodyPr/>
            <a:lstStyle/>
            <a:p>
              <a:endParaRPr lang="en-GB"/>
            </a:p>
          </p:txBody>
        </p:sp>
        <p:sp>
          <p:nvSpPr>
            <p:cNvPr id="6033" name="Freeform 468"/>
            <p:cNvSpPr>
              <a:spLocks/>
            </p:cNvSpPr>
            <p:nvPr/>
          </p:nvSpPr>
          <p:spPr bwMode="auto">
            <a:xfrm>
              <a:off x="1703" y="3549"/>
              <a:ext cx="18" cy="29"/>
            </a:xfrm>
            <a:custGeom>
              <a:avLst/>
              <a:gdLst>
                <a:gd name="T0" fmla="*/ 0 w 47"/>
                <a:gd name="T1" fmla="*/ 0 h 74"/>
                <a:gd name="T2" fmla="*/ 0 w 47"/>
                <a:gd name="T3" fmla="*/ 0 h 74"/>
                <a:gd name="T4" fmla="*/ 0 w 47"/>
                <a:gd name="T5" fmla="*/ 0 h 74"/>
                <a:gd name="T6" fmla="*/ 0 w 47"/>
                <a:gd name="T7" fmla="*/ 0 h 74"/>
                <a:gd name="T8" fmla="*/ 0 w 47"/>
                <a:gd name="T9" fmla="*/ 0 h 74"/>
                <a:gd name="T10" fmla="*/ 0 w 47"/>
                <a:gd name="T11" fmla="*/ 0 h 74"/>
                <a:gd name="T12" fmla="*/ 0 w 47"/>
                <a:gd name="T13" fmla="*/ 0 h 74"/>
                <a:gd name="T14" fmla="*/ 0 w 47"/>
                <a:gd name="T15" fmla="*/ 0 h 74"/>
                <a:gd name="T16" fmla="*/ 0 w 47"/>
                <a:gd name="T17" fmla="*/ 0 h 74"/>
                <a:gd name="T18" fmla="*/ 0 w 47"/>
                <a:gd name="T19" fmla="*/ 0 h 74"/>
                <a:gd name="T20" fmla="*/ 0 w 47"/>
                <a:gd name="T21" fmla="*/ 0 h 74"/>
                <a:gd name="T22" fmla="*/ 0 w 47"/>
                <a:gd name="T23" fmla="*/ 0 h 74"/>
                <a:gd name="T24" fmla="*/ 0 w 47"/>
                <a:gd name="T25" fmla="*/ 0 h 74"/>
                <a:gd name="T26" fmla="*/ 0 w 47"/>
                <a:gd name="T27" fmla="*/ 0 h 74"/>
                <a:gd name="T28" fmla="*/ 0 w 47"/>
                <a:gd name="T29" fmla="*/ 0 h 74"/>
                <a:gd name="T30" fmla="*/ 0 w 47"/>
                <a:gd name="T31" fmla="*/ 0 h 74"/>
                <a:gd name="T32" fmla="*/ 0 w 47"/>
                <a:gd name="T33" fmla="*/ 0 h 74"/>
                <a:gd name="T34" fmla="*/ 0 w 47"/>
                <a:gd name="T35" fmla="*/ 0 h 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74"/>
                <a:gd name="T56" fmla="*/ 47 w 47"/>
                <a:gd name="T57" fmla="*/ 74 h 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74">
                  <a:moveTo>
                    <a:pt x="2" y="68"/>
                  </a:moveTo>
                  <a:lnTo>
                    <a:pt x="9" y="51"/>
                  </a:lnTo>
                  <a:lnTo>
                    <a:pt x="20" y="35"/>
                  </a:lnTo>
                  <a:lnTo>
                    <a:pt x="29" y="21"/>
                  </a:lnTo>
                  <a:lnTo>
                    <a:pt x="35" y="12"/>
                  </a:lnTo>
                  <a:lnTo>
                    <a:pt x="44" y="3"/>
                  </a:lnTo>
                  <a:lnTo>
                    <a:pt x="47" y="0"/>
                  </a:lnTo>
                  <a:lnTo>
                    <a:pt x="44" y="5"/>
                  </a:lnTo>
                  <a:lnTo>
                    <a:pt x="39" y="12"/>
                  </a:lnTo>
                  <a:lnTo>
                    <a:pt x="33" y="20"/>
                  </a:lnTo>
                  <a:lnTo>
                    <a:pt x="29" y="26"/>
                  </a:lnTo>
                  <a:lnTo>
                    <a:pt x="27" y="30"/>
                  </a:lnTo>
                  <a:lnTo>
                    <a:pt x="26" y="33"/>
                  </a:lnTo>
                  <a:lnTo>
                    <a:pt x="26" y="38"/>
                  </a:lnTo>
                  <a:lnTo>
                    <a:pt x="17" y="48"/>
                  </a:lnTo>
                  <a:lnTo>
                    <a:pt x="6" y="63"/>
                  </a:lnTo>
                  <a:lnTo>
                    <a:pt x="0" y="74"/>
                  </a:lnTo>
                  <a:lnTo>
                    <a:pt x="2" y="68"/>
                  </a:lnTo>
                  <a:close/>
                </a:path>
              </a:pathLst>
            </a:custGeom>
            <a:solidFill>
              <a:srgbClr val="7F7F7F"/>
            </a:solidFill>
            <a:ln w="9525">
              <a:noFill/>
              <a:round/>
              <a:headEnd/>
              <a:tailEnd/>
            </a:ln>
          </p:spPr>
          <p:txBody>
            <a:bodyPr/>
            <a:lstStyle/>
            <a:p>
              <a:endParaRPr lang="en-GB"/>
            </a:p>
          </p:txBody>
        </p:sp>
        <p:sp>
          <p:nvSpPr>
            <p:cNvPr id="6034" name="Freeform 469"/>
            <p:cNvSpPr>
              <a:spLocks/>
            </p:cNvSpPr>
            <p:nvPr/>
          </p:nvSpPr>
          <p:spPr bwMode="auto">
            <a:xfrm>
              <a:off x="1553" y="3216"/>
              <a:ext cx="533" cy="176"/>
            </a:xfrm>
            <a:custGeom>
              <a:avLst/>
              <a:gdLst>
                <a:gd name="T0" fmla="*/ 0 w 1428"/>
                <a:gd name="T1" fmla="*/ 1 h 454"/>
                <a:gd name="T2" fmla="*/ 0 w 1428"/>
                <a:gd name="T3" fmla="*/ 1 h 454"/>
                <a:gd name="T4" fmla="*/ 0 w 1428"/>
                <a:gd name="T5" fmla="*/ 0 h 454"/>
                <a:gd name="T6" fmla="*/ 1 w 1428"/>
                <a:gd name="T7" fmla="*/ 0 h 454"/>
                <a:gd name="T8" fmla="*/ 1 w 1428"/>
                <a:gd name="T9" fmla="*/ 1 h 454"/>
                <a:gd name="T10" fmla="*/ 1 w 1428"/>
                <a:gd name="T11" fmla="*/ 1 h 454"/>
                <a:gd name="T12" fmla="*/ 1 w 1428"/>
                <a:gd name="T13" fmla="*/ 1 h 454"/>
                <a:gd name="T14" fmla="*/ 0 w 1428"/>
                <a:gd name="T15" fmla="*/ 0 h 454"/>
                <a:gd name="T16" fmla="*/ 0 w 1428"/>
                <a:gd name="T17" fmla="*/ 1 h 454"/>
                <a:gd name="T18" fmla="*/ 0 w 1428"/>
                <a:gd name="T19" fmla="*/ 1 h 4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8"/>
                <a:gd name="T31" fmla="*/ 0 h 454"/>
                <a:gd name="T32" fmla="*/ 1428 w 1428"/>
                <a:gd name="T33" fmla="*/ 454 h 4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8" h="454">
                  <a:moveTo>
                    <a:pt x="31" y="454"/>
                  </a:moveTo>
                  <a:lnTo>
                    <a:pt x="0" y="454"/>
                  </a:lnTo>
                  <a:lnTo>
                    <a:pt x="230" y="0"/>
                  </a:lnTo>
                  <a:lnTo>
                    <a:pt x="1231" y="0"/>
                  </a:lnTo>
                  <a:lnTo>
                    <a:pt x="1428" y="449"/>
                  </a:lnTo>
                  <a:lnTo>
                    <a:pt x="1104" y="449"/>
                  </a:lnTo>
                  <a:lnTo>
                    <a:pt x="729" y="449"/>
                  </a:lnTo>
                  <a:lnTo>
                    <a:pt x="377" y="113"/>
                  </a:lnTo>
                  <a:lnTo>
                    <a:pt x="60" y="454"/>
                  </a:lnTo>
                  <a:lnTo>
                    <a:pt x="31" y="454"/>
                  </a:lnTo>
                  <a:close/>
                </a:path>
              </a:pathLst>
            </a:custGeom>
            <a:solidFill>
              <a:srgbClr val="A33300"/>
            </a:solidFill>
            <a:ln w="9525">
              <a:noFill/>
              <a:round/>
              <a:headEnd/>
              <a:tailEnd/>
            </a:ln>
          </p:spPr>
          <p:txBody>
            <a:bodyPr/>
            <a:lstStyle/>
            <a:p>
              <a:endParaRPr lang="en-GB"/>
            </a:p>
          </p:txBody>
        </p:sp>
      </p:grpSp>
      <p:graphicFrame>
        <p:nvGraphicFramePr>
          <p:cNvPr id="5122" name="Object 2"/>
          <p:cNvGraphicFramePr>
            <a:graphicFrameLocks noChangeAspect="1"/>
          </p:cNvGraphicFramePr>
          <p:nvPr/>
        </p:nvGraphicFramePr>
        <p:xfrm>
          <a:off x="472017" y="203200"/>
          <a:ext cx="3107267" cy="1436688"/>
        </p:xfrm>
        <a:graphic>
          <a:graphicData uri="http://schemas.openxmlformats.org/presentationml/2006/ole">
            <p:oleObj spid="_x0000_s429058" name="Clip" r:id="rId4" imgW="5569920" imgH="3436560" progId="">
              <p:embed/>
            </p:oleObj>
          </a:graphicData>
        </a:graphic>
      </p:graphicFrame>
      <p:sp>
        <p:nvSpPr>
          <p:cNvPr id="5137" name="Freeform 471"/>
          <p:cNvSpPr>
            <a:spLocks/>
          </p:cNvSpPr>
          <p:nvPr/>
        </p:nvSpPr>
        <p:spPr bwMode="auto">
          <a:xfrm>
            <a:off x="4440767" y="304801"/>
            <a:ext cx="342900" cy="1724025"/>
          </a:xfrm>
          <a:custGeom>
            <a:avLst/>
            <a:gdLst>
              <a:gd name="T0" fmla="*/ 0 w 526"/>
              <a:gd name="T1" fmla="*/ 2147483647 h 3260"/>
              <a:gd name="T2" fmla="*/ 2147483647 w 526"/>
              <a:gd name="T3" fmla="*/ 2147483647 h 3260"/>
              <a:gd name="T4" fmla="*/ 2147483647 w 526"/>
              <a:gd name="T5" fmla="*/ 2147483647 h 3260"/>
              <a:gd name="T6" fmla="*/ 2147483647 w 526"/>
              <a:gd name="T7" fmla="*/ 2147483647 h 3260"/>
              <a:gd name="T8" fmla="*/ 2147483647 w 526"/>
              <a:gd name="T9" fmla="*/ 2147483647 h 3260"/>
              <a:gd name="T10" fmla="*/ 2147483647 w 526"/>
              <a:gd name="T11" fmla="*/ 2147483647 h 3260"/>
              <a:gd name="T12" fmla="*/ 2147483647 w 526"/>
              <a:gd name="T13" fmla="*/ 2147483647 h 3260"/>
              <a:gd name="T14" fmla="*/ 2147483647 w 526"/>
              <a:gd name="T15" fmla="*/ 2147483647 h 3260"/>
              <a:gd name="T16" fmla="*/ 2147483647 w 526"/>
              <a:gd name="T17" fmla="*/ 2147483647 h 3260"/>
              <a:gd name="T18" fmla="*/ 2147483647 w 526"/>
              <a:gd name="T19" fmla="*/ 2147483647 h 3260"/>
              <a:gd name="T20" fmla="*/ 2147483647 w 526"/>
              <a:gd name="T21" fmla="*/ 0 h 3260"/>
              <a:gd name="T22" fmla="*/ 2147483647 w 526"/>
              <a:gd name="T23" fmla="*/ 2147483647 h 3260"/>
              <a:gd name="T24" fmla="*/ 2147483647 w 526"/>
              <a:gd name="T25" fmla="*/ 2147483647 h 3260"/>
              <a:gd name="T26" fmla="*/ 2147483647 w 526"/>
              <a:gd name="T27" fmla="*/ 2147483647 h 3260"/>
              <a:gd name="T28" fmla="*/ 2147483647 w 526"/>
              <a:gd name="T29" fmla="*/ 2147483647 h 3260"/>
              <a:gd name="T30" fmla="*/ 2147483647 w 526"/>
              <a:gd name="T31" fmla="*/ 2147483647 h 3260"/>
              <a:gd name="T32" fmla="*/ 2147483647 w 526"/>
              <a:gd name="T33" fmla="*/ 2147483647 h 3260"/>
              <a:gd name="T34" fmla="*/ 2147483647 w 526"/>
              <a:gd name="T35" fmla="*/ 2147483647 h 3260"/>
              <a:gd name="T36" fmla="*/ 2147483647 w 526"/>
              <a:gd name="T37" fmla="*/ 2147483647 h 3260"/>
              <a:gd name="T38" fmla="*/ 0 w 526"/>
              <a:gd name="T39" fmla="*/ 2147483647 h 32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6"/>
              <a:gd name="T61" fmla="*/ 0 h 3260"/>
              <a:gd name="T62" fmla="*/ 526 w 526"/>
              <a:gd name="T63" fmla="*/ 3260 h 326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6" h="3260">
                <a:moveTo>
                  <a:pt x="0" y="3258"/>
                </a:moveTo>
                <a:lnTo>
                  <a:pt x="27" y="3260"/>
                </a:lnTo>
                <a:lnTo>
                  <a:pt x="266" y="1437"/>
                </a:lnTo>
                <a:lnTo>
                  <a:pt x="339" y="181"/>
                </a:lnTo>
                <a:lnTo>
                  <a:pt x="326" y="179"/>
                </a:lnTo>
                <a:lnTo>
                  <a:pt x="335" y="188"/>
                </a:lnTo>
                <a:lnTo>
                  <a:pt x="338" y="184"/>
                </a:lnTo>
                <a:lnTo>
                  <a:pt x="336" y="189"/>
                </a:lnTo>
                <a:lnTo>
                  <a:pt x="526" y="18"/>
                </a:lnTo>
                <a:lnTo>
                  <a:pt x="507" y="0"/>
                </a:lnTo>
                <a:lnTo>
                  <a:pt x="317" y="171"/>
                </a:lnTo>
                <a:lnTo>
                  <a:pt x="314" y="175"/>
                </a:lnTo>
                <a:lnTo>
                  <a:pt x="312" y="179"/>
                </a:lnTo>
                <a:lnTo>
                  <a:pt x="239" y="1436"/>
                </a:lnTo>
                <a:lnTo>
                  <a:pt x="253" y="1436"/>
                </a:lnTo>
                <a:lnTo>
                  <a:pt x="239" y="1435"/>
                </a:lnTo>
                <a:lnTo>
                  <a:pt x="0" y="3258"/>
                </a:lnTo>
                <a:close/>
              </a:path>
            </a:pathLst>
          </a:custGeom>
          <a:solidFill>
            <a:srgbClr val="000000"/>
          </a:solidFill>
          <a:ln w="9525">
            <a:solidFill>
              <a:schemeClr val="bg2"/>
            </a:solidFill>
            <a:round/>
            <a:headEnd/>
            <a:tailEnd/>
          </a:ln>
        </p:spPr>
        <p:txBody>
          <a:bodyPr/>
          <a:lstStyle/>
          <a:p>
            <a:endParaRPr lang="en-GB"/>
          </a:p>
        </p:txBody>
      </p:sp>
      <p:sp>
        <p:nvSpPr>
          <p:cNvPr id="5138" name="Rectangle 472"/>
          <p:cNvSpPr>
            <a:spLocks noChangeArrowheads="1"/>
          </p:cNvSpPr>
          <p:nvPr/>
        </p:nvSpPr>
        <p:spPr bwMode="auto">
          <a:xfrm>
            <a:off x="4508501" y="1670050"/>
            <a:ext cx="531284" cy="12700"/>
          </a:xfrm>
          <a:prstGeom prst="rect">
            <a:avLst/>
          </a:prstGeom>
          <a:solidFill>
            <a:srgbClr val="000000"/>
          </a:solidFill>
          <a:ln w="9525">
            <a:solidFill>
              <a:schemeClr val="bg2"/>
            </a:solidFill>
            <a:miter lim="800000"/>
            <a:headEnd/>
            <a:tailEnd/>
          </a:ln>
        </p:spPr>
        <p:txBody>
          <a:bodyPr/>
          <a:lstStyle/>
          <a:p>
            <a:endParaRPr lang="en-US"/>
          </a:p>
        </p:txBody>
      </p:sp>
      <p:sp>
        <p:nvSpPr>
          <p:cNvPr id="5139" name="Freeform 473"/>
          <p:cNvSpPr>
            <a:spLocks/>
          </p:cNvSpPr>
          <p:nvPr/>
        </p:nvSpPr>
        <p:spPr bwMode="auto">
          <a:xfrm>
            <a:off x="4389968" y="430213"/>
            <a:ext cx="766233" cy="144462"/>
          </a:xfrm>
          <a:custGeom>
            <a:avLst/>
            <a:gdLst>
              <a:gd name="T0" fmla="*/ 0 w 1176"/>
              <a:gd name="T1" fmla="*/ 2147483647 h 273"/>
              <a:gd name="T2" fmla="*/ 2147483647 w 1176"/>
              <a:gd name="T3" fmla="*/ 0 h 273"/>
              <a:gd name="T4" fmla="*/ 2147483647 w 1176"/>
              <a:gd name="T5" fmla="*/ 0 h 273"/>
              <a:gd name="T6" fmla="*/ 2147483647 w 1176"/>
              <a:gd name="T7" fmla="*/ 2147483647 h 273"/>
              <a:gd name="T8" fmla="*/ 2147483647 w 1176"/>
              <a:gd name="T9" fmla="*/ 2147483647 h 273"/>
              <a:gd name="T10" fmla="*/ 2147483647 w 1176"/>
              <a:gd name="T11" fmla="*/ 2147483647 h 273"/>
              <a:gd name="T12" fmla="*/ 0 w 1176"/>
              <a:gd name="T13" fmla="*/ 2147483647 h 273"/>
              <a:gd name="T14" fmla="*/ 0 60000 65536"/>
              <a:gd name="T15" fmla="*/ 0 60000 65536"/>
              <a:gd name="T16" fmla="*/ 0 60000 65536"/>
              <a:gd name="T17" fmla="*/ 0 60000 65536"/>
              <a:gd name="T18" fmla="*/ 0 60000 65536"/>
              <a:gd name="T19" fmla="*/ 0 60000 65536"/>
              <a:gd name="T20" fmla="*/ 0 60000 65536"/>
              <a:gd name="T21" fmla="*/ 0 w 1176"/>
              <a:gd name="T22" fmla="*/ 0 h 273"/>
              <a:gd name="T23" fmla="*/ 1176 w 1176"/>
              <a:gd name="T24" fmla="*/ 273 h 2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76" h="273">
                <a:moveTo>
                  <a:pt x="0" y="137"/>
                </a:moveTo>
                <a:lnTo>
                  <a:pt x="363" y="0"/>
                </a:lnTo>
                <a:lnTo>
                  <a:pt x="813" y="0"/>
                </a:lnTo>
                <a:lnTo>
                  <a:pt x="1176" y="113"/>
                </a:lnTo>
                <a:lnTo>
                  <a:pt x="825" y="273"/>
                </a:lnTo>
                <a:lnTo>
                  <a:pt x="351" y="273"/>
                </a:lnTo>
                <a:lnTo>
                  <a:pt x="0" y="137"/>
                </a:lnTo>
                <a:close/>
              </a:path>
            </a:pathLst>
          </a:custGeom>
          <a:noFill/>
          <a:ln w="14288">
            <a:solidFill>
              <a:schemeClr val="bg2"/>
            </a:solidFill>
            <a:prstDash val="solid"/>
            <a:round/>
            <a:headEnd/>
            <a:tailEnd/>
          </a:ln>
        </p:spPr>
        <p:txBody>
          <a:bodyPr/>
          <a:lstStyle/>
          <a:p>
            <a:endParaRPr lang="en-GB"/>
          </a:p>
        </p:txBody>
      </p:sp>
      <p:sp>
        <p:nvSpPr>
          <p:cNvPr id="5140" name="Freeform 474"/>
          <p:cNvSpPr>
            <a:spLocks/>
          </p:cNvSpPr>
          <p:nvPr/>
        </p:nvSpPr>
        <p:spPr bwMode="auto">
          <a:xfrm>
            <a:off x="4770967" y="304801"/>
            <a:ext cx="340784" cy="1724025"/>
          </a:xfrm>
          <a:custGeom>
            <a:avLst/>
            <a:gdLst>
              <a:gd name="T0" fmla="*/ 2147483647 w 524"/>
              <a:gd name="T1" fmla="*/ 2147483647 h 3260"/>
              <a:gd name="T2" fmla="*/ 2147483647 w 524"/>
              <a:gd name="T3" fmla="*/ 2147483647 h 3260"/>
              <a:gd name="T4" fmla="*/ 2147483647 w 524"/>
              <a:gd name="T5" fmla="*/ 2147483647 h 3260"/>
              <a:gd name="T6" fmla="*/ 2147483647 w 524"/>
              <a:gd name="T7" fmla="*/ 2147483647 h 3260"/>
              <a:gd name="T8" fmla="*/ 2147483647 w 524"/>
              <a:gd name="T9" fmla="*/ 2147483647 h 3260"/>
              <a:gd name="T10" fmla="*/ 2147483647 w 524"/>
              <a:gd name="T11" fmla="*/ 2147483647 h 3260"/>
              <a:gd name="T12" fmla="*/ 2147483647 w 524"/>
              <a:gd name="T13" fmla="*/ 2147483647 h 3260"/>
              <a:gd name="T14" fmla="*/ 2147483647 w 524"/>
              <a:gd name="T15" fmla="*/ 2147483647 h 3260"/>
              <a:gd name="T16" fmla="*/ 2147483647 w 524"/>
              <a:gd name="T17" fmla="*/ 2147483647 h 3260"/>
              <a:gd name="T18" fmla="*/ 2147483647 w 524"/>
              <a:gd name="T19" fmla="*/ 0 h 3260"/>
              <a:gd name="T20" fmla="*/ 0 w 524"/>
              <a:gd name="T21" fmla="*/ 2147483647 h 3260"/>
              <a:gd name="T22" fmla="*/ 2147483647 w 524"/>
              <a:gd name="T23" fmla="*/ 2147483647 h 3260"/>
              <a:gd name="T24" fmla="*/ 2147483647 w 524"/>
              <a:gd name="T25" fmla="*/ 2147483647 h 3260"/>
              <a:gd name="T26" fmla="*/ 2147483647 w 524"/>
              <a:gd name="T27" fmla="*/ 2147483647 h 3260"/>
              <a:gd name="T28" fmla="*/ 2147483647 w 524"/>
              <a:gd name="T29" fmla="*/ 2147483647 h 3260"/>
              <a:gd name="T30" fmla="*/ 2147483647 w 524"/>
              <a:gd name="T31" fmla="*/ 2147483647 h 3260"/>
              <a:gd name="T32" fmla="*/ 2147483647 w 524"/>
              <a:gd name="T33" fmla="*/ 2147483647 h 3260"/>
              <a:gd name="T34" fmla="*/ 2147483647 w 524"/>
              <a:gd name="T35" fmla="*/ 2147483647 h 3260"/>
              <a:gd name="T36" fmla="*/ 2147483647 w 524"/>
              <a:gd name="T37" fmla="*/ 2147483647 h 32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24"/>
              <a:gd name="T58" fmla="*/ 0 h 3260"/>
              <a:gd name="T59" fmla="*/ 524 w 524"/>
              <a:gd name="T60" fmla="*/ 3260 h 326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24" h="3260">
                <a:moveTo>
                  <a:pt x="497" y="3260"/>
                </a:moveTo>
                <a:lnTo>
                  <a:pt x="524" y="3258"/>
                </a:lnTo>
                <a:lnTo>
                  <a:pt x="285" y="1435"/>
                </a:lnTo>
                <a:lnTo>
                  <a:pt x="271" y="1436"/>
                </a:lnTo>
                <a:lnTo>
                  <a:pt x="285" y="1436"/>
                </a:lnTo>
                <a:lnTo>
                  <a:pt x="212" y="179"/>
                </a:lnTo>
                <a:lnTo>
                  <a:pt x="210" y="175"/>
                </a:lnTo>
                <a:lnTo>
                  <a:pt x="207" y="171"/>
                </a:lnTo>
                <a:lnTo>
                  <a:pt x="209" y="171"/>
                </a:lnTo>
                <a:lnTo>
                  <a:pt x="19" y="0"/>
                </a:lnTo>
                <a:lnTo>
                  <a:pt x="0" y="18"/>
                </a:lnTo>
                <a:lnTo>
                  <a:pt x="189" y="189"/>
                </a:lnTo>
                <a:lnTo>
                  <a:pt x="186" y="184"/>
                </a:lnTo>
                <a:lnTo>
                  <a:pt x="189" y="188"/>
                </a:lnTo>
                <a:lnTo>
                  <a:pt x="198" y="179"/>
                </a:lnTo>
                <a:lnTo>
                  <a:pt x="185" y="181"/>
                </a:lnTo>
                <a:lnTo>
                  <a:pt x="258" y="1437"/>
                </a:lnTo>
                <a:lnTo>
                  <a:pt x="497" y="3260"/>
                </a:lnTo>
                <a:close/>
              </a:path>
            </a:pathLst>
          </a:custGeom>
          <a:solidFill>
            <a:srgbClr val="000000"/>
          </a:solidFill>
          <a:ln w="9525">
            <a:solidFill>
              <a:schemeClr val="bg2"/>
            </a:solidFill>
            <a:round/>
            <a:headEnd/>
            <a:tailEnd/>
          </a:ln>
        </p:spPr>
        <p:txBody>
          <a:bodyPr/>
          <a:lstStyle/>
          <a:p>
            <a:endParaRPr lang="en-GB"/>
          </a:p>
        </p:txBody>
      </p:sp>
      <p:sp>
        <p:nvSpPr>
          <p:cNvPr id="5141" name="Freeform 475"/>
          <p:cNvSpPr>
            <a:spLocks/>
          </p:cNvSpPr>
          <p:nvPr/>
        </p:nvSpPr>
        <p:spPr bwMode="auto">
          <a:xfrm>
            <a:off x="4381501" y="757238"/>
            <a:ext cx="766233" cy="144462"/>
          </a:xfrm>
          <a:custGeom>
            <a:avLst/>
            <a:gdLst>
              <a:gd name="T0" fmla="*/ 0 w 1176"/>
              <a:gd name="T1" fmla="*/ 2147483647 h 273"/>
              <a:gd name="T2" fmla="*/ 2147483647 w 1176"/>
              <a:gd name="T3" fmla="*/ 0 h 273"/>
              <a:gd name="T4" fmla="*/ 2147483647 w 1176"/>
              <a:gd name="T5" fmla="*/ 0 h 273"/>
              <a:gd name="T6" fmla="*/ 2147483647 w 1176"/>
              <a:gd name="T7" fmla="*/ 2147483647 h 273"/>
              <a:gd name="T8" fmla="*/ 2147483647 w 1176"/>
              <a:gd name="T9" fmla="*/ 2147483647 h 273"/>
              <a:gd name="T10" fmla="*/ 2147483647 w 1176"/>
              <a:gd name="T11" fmla="*/ 2147483647 h 273"/>
              <a:gd name="T12" fmla="*/ 0 w 1176"/>
              <a:gd name="T13" fmla="*/ 2147483647 h 273"/>
              <a:gd name="T14" fmla="*/ 0 60000 65536"/>
              <a:gd name="T15" fmla="*/ 0 60000 65536"/>
              <a:gd name="T16" fmla="*/ 0 60000 65536"/>
              <a:gd name="T17" fmla="*/ 0 60000 65536"/>
              <a:gd name="T18" fmla="*/ 0 60000 65536"/>
              <a:gd name="T19" fmla="*/ 0 60000 65536"/>
              <a:gd name="T20" fmla="*/ 0 60000 65536"/>
              <a:gd name="T21" fmla="*/ 0 w 1176"/>
              <a:gd name="T22" fmla="*/ 0 h 273"/>
              <a:gd name="T23" fmla="*/ 1176 w 1176"/>
              <a:gd name="T24" fmla="*/ 273 h 2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76" h="273">
                <a:moveTo>
                  <a:pt x="0" y="136"/>
                </a:moveTo>
                <a:lnTo>
                  <a:pt x="363" y="0"/>
                </a:lnTo>
                <a:lnTo>
                  <a:pt x="813" y="0"/>
                </a:lnTo>
                <a:lnTo>
                  <a:pt x="1176" y="113"/>
                </a:lnTo>
                <a:lnTo>
                  <a:pt x="825" y="273"/>
                </a:lnTo>
                <a:lnTo>
                  <a:pt x="351" y="273"/>
                </a:lnTo>
                <a:lnTo>
                  <a:pt x="0" y="136"/>
                </a:lnTo>
                <a:close/>
              </a:path>
            </a:pathLst>
          </a:custGeom>
          <a:noFill/>
          <a:ln w="14288">
            <a:solidFill>
              <a:schemeClr val="bg2"/>
            </a:solidFill>
            <a:prstDash val="solid"/>
            <a:round/>
            <a:headEnd/>
            <a:tailEnd/>
          </a:ln>
        </p:spPr>
        <p:txBody>
          <a:bodyPr/>
          <a:lstStyle/>
          <a:p>
            <a:endParaRPr lang="en-GB"/>
          </a:p>
        </p:txBody>
      </p:sp>
      <p:sp>
        <p:nvSpPr>
          <p:cNvPr id="5142" name="Rectangle 476"/>
          <p:cNvSpPr>
            <a:spLocks noChangeArrowheads="1"/>
          </p:cNvSpPr>
          <p:nvPr/>
        </p:nvSpPr>
        <p:spPr bwMode="auto">
          <a:xfrm>
            <a:off x="4569884" y="1246188"/>
            <a:ext cx="406400" cy="12700"/>
          </a:xfrm>
          <a:prstGeom prst="rect">
            <a:avLst/>
          </a:prstGeom>
          <a:solidFill>
            <a:srgbClr val="000000"/>
          </a:solidFill>
          <a:ln w="9525">
            <a:solidFill>
              <a:schemeClr val="bg2"/>
            </a:solidFill>
            <a:miter lim="800000"/>
            <a:headEnd/>
            <a:tailEnd/>
          </a:ln>
        </p:spPr>
        <p:txBody>
          <a:bodyPr/>
          <a:lstStyle/>
          <a:p>
            <a:endParaRPr lang="en-US"/>
          </a:p>
        </p:txBody>
      </p:sp>
      <p:sp>
        <p:nvSpPr>
          <p:cNvPr id="5143" name="Line 477"/>
          <p:cNvSpPr>
            <a:spLocks noChangeShapeType="1"/>
          </p:cNvSpPr>
          <p:nvPr/>
        </p:nvSpPr>
        <p:spPr bwMode="auto">
          <a:xfrm flipV="1">
            <a:off x="4451351" y="1674813"/>
            <a:ext cx="154516" cy="341312"/>
          </a:xfrm>
          <a:prstGeom prst="line">
            <a:avLst/>
          </a:prstGeom>
          <a:noFill/>
          <a:ln w="6350">
            <a:solidFill>
              <a:schemeClr val="bg2"/>
            </a:solidFill>
            <a:round/>
            <a:headEnd/>
            <a:tailEnd/>
          </a:ln>
        </p:spPr>
        <p:txBody>
          <a:bodyPr/>
          <a:lstStyle/>
          <a:p>
            <a:endParaRPr lang="en-GB"/>
          </a:p>
        </p:txBody>
      </p:sp>
      <p:sp>
        <p:nvSpPr>
          <p:cNvPr id="5144" name="Line 478"/>
          <p:cNvSpPr>
            <a:spLocks noChangeShapeType="1"/>
          </p:cNvSpPr>
          <p:nvPr/>
        </p:nvSpPr>
        <p:spPr bwMode="auto">
          <a:xfrm>
            <a:off x="4969934" y="1676401"/>
            <a:ext cx="124884" cy="334963"/>
          </a:xfrm>
          <a:prstGeom prst="line">
            <a:avLst/>
          </a:prstGeom>
          <a:noFill/>
          <a:ln w="6350">
            <a:solidFill>
              <a:schemeClr val="bg2"/>
            </a:solidFill>
            <a:round/>
            <a:headEnd/>
            <a:tailEnd/>
          </a:ln>
        </p:spPr>
        <p:txBody>
          <a:bodyPr/>
          <a:lstStyle/>
          <a:p>
            <a:endParaRPr lang="en-GB"/>
          </a:p>
        </p:txBody>
      </p:sp>
      <p:sp>
        <p:nvSpPr>
          <p:cNvPr id="5145" name="Line 479"/>
          <p:cNvSpPr>
            <a:spLocks noChangeShapeType="1"/>
          </p:cNvSpPr>
          <p:nvPr/>
        </p:nvSpPr>
        <p:spPr bwMode="auto">
          <a:xfrm flipV="1">
            <a:off x="4506385" y="1255714"/>
            <a:ext cx="146049" cy="415925"/>
          </a:xfrm>
          <a:prstGeom prst="line">
            <a:avLst/>
          </a:prstGeom>
          <a:noFill/>
          <a:ln w="6350">
            <a:solidFill>
              <a:schemeClr val="bg2"/>
            </a:solidFill>
            <a:round/>
            <a:headEnd/>
            <a:tailEnd/>
          </a:ln>
        </p:spPr>
        <p:txBody>
          <a:bodyPr/>
          <a:lstStyle/>
          <a:p>
            <a:endParaRPr lang="en-GB"/>
          </a:p>
        </p:txBody>
      </p:sp>
      <p:sp>
        <p:nvSpPr>
          <p:cNvPr id="5146" name="Line 480"/>
          <p:cNvSpPr>
            <a:spLocks noChangeShapeType="1"/>
          </p:cNvSpPr>
          <p:nvPr/>
        </p:nvSpPr>
        <p:spPr bwMode="auto">
          <a:xfrm flipH="1" flipV="1">
            <a:off x="4902201" y="1252539"/>
            <a:ext cx="139700" cy="422275"/>
          </a:xfrm>
          <a:prstGeom prst="line">
            <a:avLst/>
          </a:prstGeom>
          <a:noFill/>
          <a:ln w="6350">
            <a:solidFill>
              <a:schemeClr val="bg2"/>
            </a:solidFill>
            <a:round/>
            <a:headEnd/>
            <a:tailEnd/>
          </a:ln>
        </p:spPr>
        <p:txBody>
          <a:bodyPr/>
          <a:lstStyle/>
          <a:p>
            <a:endParaRPr lang="en-GB"/>
          </a:p>
        </p:txBody>
      </p:sp>
      <p:sp>
        <p:nvSpPr>
          <p:cNvPr id="5147" name="Line 481"/>
          <p:cNvSpPr>
            <a:spLocks noChangeShapeType="1"/>
          </p:cNvSpPr>
          <p:nvPr/>
        </p:nvSpPr>
        <p:spPr bwMode="auto">
          <a:xfrm flipV="1">
            <a:off x="4574118" y="896938"/>
            <a:ext cx="120649" cy="355600"/>
          </a:xfrm>
          <a:prstGeom prst="line">
            <a:avLst/>
          </a:prstGeom>
          <a:noFill/>
          <a:ln w="6350">
            <a:solidFill>
              <a:schemeClr val="bg2"/>
            </a:solidFill>
            <a:round/>
            <a:headEnd/>
            <a:tailEnd/>
          </a:ln>
        </p:spPr>
        <p:txBody>
          <a:bodyPr/>
          <a:lstStyle/>
          <a:p>
            <a:endParaRPr lang="en-GB"/>
          </a:p>
        </p:txBody>
      </p:sp>
      <p:sp>
        <p:nvSpPr>
          <p:cNvPr id="5148" name="Line 482"/>
          <p:cNvSpPr>
            <a:spLocks noChangeShapeType="1"/>
          </p:cNvSpPr>
          <p:nvPr/>
        </p:nvSpPr>
        <p:spPr bwMode="auto">
          <a:xfrm flipH="1" flipV="1">
            <a:off x="4866217" y="896938"/>
            <a:ext cx="76200" cy="246062"/>
          </a:xfrm>
          <a:prstGeom prst="line">
            <a:avLst/>
          </a:prstGeom>
          <a:noFill/>
          <a:ln w="6350">
            <a:solidFill>
              <a:schemeClr val="bg2"/>
            </a:solidFill>
            <a:round/>
            <a:headEnd/>
            <a:tailEnd/>
          </a:ln>
        </p:spPr>
        <p:txBody>
          <a:bodyPr/>
          <a:lstStyle/>
          <a:p>
            <a:endParaRPr lang="en-GB"/>
          </a:p>
        </p:txBody>
      </p:sp>
      <p:grpSp>
        <p:nvGrpSpPr>
          <p:cNvPr id="6" name="Group 483"/>
          <p:cNvGrpSpPr>
            <a:grpSpLocks/>
          </p:cNvGrpSpPr>
          <p:nvPr/>
        </p:nvGrpSpPr>
        <p:grpSpPr bwMode="auto">
          <a:xfrm>
            <a:off x="4620684" y="757239"/>
            <a:ext cx="313267" cy="142875"/>
            <a:chOff x="2370" y="484"/>
            <a:chExt cx="160" cy="90"/>
          </a:xfrm>
        </p:grpSpPr>
        <p:sp>
          <p:nvSpPr>
            <p:cNvPr id="5585" name="Line 484"/>
            <p:cNvSpPr>
              <a:spLocks noChangeShapeType="1"/>
            </p:cNvSpPr>
            <p:nvPr/>
          </p:nvSpPr>
          <p:spPr bwMode="auto">
            <a:xfrm flipV="1">
              <a:off x="2370" y="484"/>
              <a:ext cx="152" cy="88"/>
            </a:xfrm>
            <a:prstGeom prst="line">
              <a:avLst/>
            </a:prstGeom>
            <a:noFill/>
            <a:ln w="6350">
              <a:solidFill>
                <a:schemeClr val="bg2"/>
              </a:solidFill>
              <a:round/>
              <a:headEnd/>
              <a:tailEnd/>
            </a:ln>
          </p:spPr>
          <p:txBody>
            <a:bodyPr/>
            <a:lstStyle/>
            <a:p>
              <a:endParaRPr lang="en-GB"/>
            </a:p>
          </p:txBody>
        </p:sp>
        <p:sp>
          <p:nvSpPr>
            <p:cNvPr id="5586" name="Line 485"/>
            <p:cNvSpPr>
              <a:spLocks noChangeShapeType="1"/>
            </p:cNvSpPr>
            <p:nvPr/>
          </p:nvSpPr>
          <p:spPr bwMode="auto">
            <a:xfrm>
              <a:off x="2370" y="484"/>
              <a:ext cx="160" cy="90"/>
            </a:xfrm>
            <a:prstGeom prst="line">
              <a:avLst/>
            </a:prstGeom>
            <a:noFill/>
            <a:ln w="6350">
              <a:solidFill>
                <a:schemeClr val="bg2"/>
              </a:solidFill>
              <a:round/>
              <a:headEnd/>
              <a:tailEnd/>
            </a:ln>
          </p:spPr>
          <p:txBody>
            <a:bodyPr/>
            <a:lstStyle/>
            <a:p>
              <a:endParaRPr lang="en-GB"/>
            </a:p>
          </p:txBody>
        </p:sp>
      </p:grpSp>
      <p:grpSp>
        <p:nvGrpSpPr>
          <p:cNvPr id="7" name="Group 486"/>
          <p:cNvGrpSpPr>
            <a:grpSpLocks/>
          </p:cNvGrpSpPr>
          <p:nvPr/>
        </p:nvGrpSpPr>
        <p:grpSpPr bwMode="auto">
          <a:xfrm>
            <a:off x="4639734" y="433388"/>
            <a:ext cx="270933" cy="133350"/>
            <a:chOff x="2380" y="280"/>
            <a:chExt cx="138" cy="84"/>
          </a:xfrm>
        </p:grpSpPr>
        <p:sp>
          <p:nvSpPr>
            <p:cNvPr id="5583" name="Line 487"/>
            <p:cNvSpPr>
              <a:spLocks noChangeShapeType="1"/>
            </p:cNvSpPr>
            <p:nvPr/>
          </p:nvSpPr>
          <p:spPr bwMode="auto">
            <a:xfrm flipV="1">
              <a:off x="2380" y="280"/>
              <a:ext cx="131" cy="82"/>
            </a:xfrm>
            <a:prstGeom prst="line">
              <a:avLst/>
            </a:prstGeom>
            <a:noFill/>
            <a:ln w="6350">
              <a:solidFill>
                <a:schemeClr val="bg2"/>
              </a:solidFill>
              <a:round/>
              <a:headEnd/>
              <a:tailEnd/>
            </a:ln>
          </p:spPr>
          <p:txBody>
            <a:bodyPr/>
            <a:lstStyle/>
            <a:p>
              <a:endParaRPr lang="en-GB"/>
            </a:p>
          </p:txBody>
        </p:sp>
        <p:sp>
          <p:nvSpPr>
            <p:cNvPr id="5584" name="Line 488"/>
            <p:cNvSpPr>
              <a:spLocks noChangeShapeType="1"/>
            </p:cNvSpPr>
            <p:nvPr/>
          </p:nvSpPr>
          <p:spPr bwMode="auto">
            <a:xfrm>
              <a:off x="2380" y="280"/>
              <a:ext cx="138" cy="84"/>
            </a:xfrm>
            <a:prstGeom prst="line">
              <a:avLst/>
            </a:prstGeom>
            <a:noFill/>
            <a:ln w="6350">
              <a:solidFill>
                <a:schemeClr val="bg2"/>
              </a:solidFill>
              <a:round/>
              <a:headEnd/>
              <a:tailEnd/>
            </a:ln>
          </p:spPr>
          <p:txBody>
            <a:bodyPr/>
            <a:lstStyle/>
            <a:p>
              <a:endParaRPr lang="en-GB"/>
            </a:p>
          </p:txBody>
        </p:sp>
      </p:grpSp>
      <p:grpSp>
        <p:nvGrpSpPr>
          <p:cNvPr id="8" name="Group 489"/>
          <p:cNvGrpSpPr>
            <a:grpSpLocks/>
          </p:cNvGrpSpPr>
          <p:nvPr/>
        </p:nvGrpSpPr>
        <p:grpSpPr bwMode="auto">
          <a:xfrm>
            <a:off x="4635501" y="569913"/>
            <a:ext cx="285751" cy="184150"/>
            <a:chOff x="2378" y="366"/>
            <a:chExt cx="146" cy="116"/>
          </a:xfrm>
        </p:grpSpPr>
        <p:sp>
          <p:nvSpPr>
            <p:cNvPr id="5581" name="Line 490"/>
            <p:cNvSpPr>
              <a:spLocks noChangeShapeType="1"/>
            </p:cNvSpPr>
            <p:nvPr/>
          </p:nvSpPr>
          <p:spPr bwMode="auto">
            <a:xfrm flipV="1">
              <a:off x="2378" y="366"/>
              <a:ext cx="138" cy="113"/>
            </a:xfrm>
            <a:prstGeom prst="line">
              <a:avLst/>
            </a:prstGeom>
            <a:noFill/>
            <a:ln w="6350">
              <a:solidFill>
                <a:schemeClr val="bg2"/>
              </a:solidFill>
              <a:round/>
              <a:headEnd/>
              <a:tailEnd/>
            </a:ln>
          </p:spPr>
          <p:txBody>
            <a:bodyPr/>
            <a:lstStyle/>
            <a:p>
              <a:endParaRPr lang="en-GB"/>
            </a:p>
          </p:txBody>
        </p:sp>
        <p:sp>
          <p:nvSpPr>
            <p:cNvPr id="5582" name="Line 491"/>
            <p:cNvSpPr>
              <a:spLocks noChangeShapeType="1"/>
            </p:cNvSpPr>
            <p:nvPr/>
          </p:nvSpPr>
          <p:spPr bwMode="auto">
            <a:xfrm>
              <a:off x="2378" y="366"/>
              <a:ext cx="146" cy="116"/>
            </a:xfrm>
            <a:prstGeom prst="line">
              <a:avLst/>
            </a:prstGeom>
            <a:noFill/>
            <a:ln w="6350">
              <a:solidFill>
                <a:schemeClr val="bg2"/>
              </a:solidFill>
              <a:round/>
              <a:headEnd/>
              <a:tailEnd/>
            </a:ln>
          </p:spPr>
          <p:txBody>
            <a:bodyPr/>
            <a:lstStyle/>
            <a:p>
              <a:endParaRPr lang="en-GB"/>
            </a:p>
          </p:txBody>
        </p:sp>
      </p:grpSp>
      <p:grpSp>
        <p:nvGrpSpPr>
          <p:cNvPr id="9" name="Group 492"/>
          <p:cNvGrpSpPr>
            <a:grpSpLocks/>
          </p:cNvGrpSpPr>
          <p:nvPr/>
        </p:nvGrpSpPr>
        <p:grpSpPr bwMode="auto">
          <a:xfrm>
            <a:off x="4358218" y="488950"/>
            <a:ext cx="829733" cy="120650"/>
            <a:chOff x="2236" y="315"/>
            <a:chExt cx="424" cy="76"/>
          </a:xfrm>
        </p:grpSpPr>
        <p:grpSp>
          <p:nvGrpSpPr>
            <p:cNvPr id="10" name="Group 493"/>
            <p:cNvGrpSpPr>
              <a:grpSpLocks/>
            </p:cNvGrpSpPr>
            <p:nvPr/>
          </p:nvGrpSpPr>
          <p:grpSpPr bwMode="auto">
            <a:xfrm>
              <a:off x="2625" y="315"/>
              <a:ext cx="35" cy="69"/>
              <a:chOff x="2625" y="315"/>
              <a:chExt cx="35" cy="69"/>
            </a:xfrm>
          </p:grpSpPr>
          <p:grpSp>
            <p:nvGrpSpPr>
              <p:cNvPr id="11" name="Group 494"/>
              <p:cNvGrpSpPr>
                <a:grpSpLocks/>
              </p:cNvGrpSpPr>
              <p:nvPr/>
            </p:nvGrpSpPr>
            <p:grpSpPr bwMode="auto">
              <a:xfrm>
                <a:off x="2625" y="332"/>
                <a:ext cx="35" cy="45"/>
                <a:chOff x="2625" y="332"/>
                <a:chExt cx="35" cy="45"/>
              </a:xfrm>
            </p:grpSpPr>
            <p:sp>
              <p:nvSpPr>
                <p:cNvPr id="5578" name="Freeform 495"/>
                <p:cNvSpPr>
                  <a:spLocks/>
                </p:cNvSpPr>
                <p:nvPr/>
              </p:nvSpPr>
              <p:spPr bwMode="auto">
                <a:xfrm>
                  <a:off x="2625" y="332"/>
                  <a:ext cx="34" cy="12"/>
                </a:xfrm>
                <a:custGeom>
                  <a:avLst/>
                  <a:gdLst>
                    <a:gd name="T0" fmla="*/ 0 w 103"/>
                    <a:gd name="T1" fmla="*/ 0 h 37"/>
                    <a:gd name="T2" fmla="*/ 0 w 103"/>
                    <a:gd name="T3" fmla="*/ 0 h 37"/>
                    <a:gd name="T4" fmla="*/ 0 w 103"/>
                    <a:gd name="T5" fmla="*/ 0 h 37"/>
                    <a:gd name="T6" fmla="*/ 0 w 103"/>
                    <a:gd name="T7" fmla="*/ 0 h 37"/>
                    <a:gd name="T8" fmla="*/ 0 w 103"/>
                    <a:gd name="T9" fmla="*/ 0 h 37"/>
                    <a:gd name="T10" fmla="*/ 0 w 103"/>
                    <a:gd name="T11" fmla="*/ 0 h 37"/>
                    <a:gd name="T12" fmla="*/ 0 w 103"/>
                    <a:gd name="T13" fmla="*/ 0 h 37"/>
                    <a:gd name="T14" fmla="*/ 0 w 103"/>
                    <a:gd name="T15" fmla="*/ 0 h 37"/>
                    <a:gd name="T16" fmla="*/ 0 w 103"/>
                    <a:gd name="T17" fmla="*/ 0 h 37"/>
                    <a:gd name="T18" fmla="*/ 0 w 103"/>
                    <a:gd name="T19" fmla="*/ 0 h 37"/>
                    <a:gd name="T20" fmla="*/ 0 w 103"/>
                    <a:gd name="T21" fmla="*/ 0 h 37"/>
                    <a:gd name="T22" fmla="*/ 0 w 103"/>
                    <a:gd name="T23" fmla="*/ 0 h 37"/>
                    <a:gd name="T24" fmla="*/ 0 w 103"/>
                    <a:gd name="T25" fmla="*/ 0 h 37"/>
                    <a:gd name="T26" fmla="*/ 0 w 103"/>
                    <a:gd name="T27" fmla="*/ 0 h 37"/>
                    <a:gd name="T28" fmla="*/ 0 w 103"/>
                    <a:gd name="T29" fmla="*/ 0 h 37"/>
                    <a:gd name="T30" fmla="*/ 0 w 103"/>
                    <a:gd name="T31" fmla="*/ 0 h 37"/>
                    <a:gd name="T32" fmla="*/ 0 w 103"/>
                    <a:gd name="T33" fmla="*/ 0 h 37"/>
                    <a:gd name="T34" fmla="*/ 0 w 103"/>
                    <a:gd name="T35" fmla="*/ 0 h 37"/>
                    <a:gd name="T36" fmla="*/ 0 w 103"/>
                    <a:gd name="T37" fmla="*/ 0 h 37"/>
                    <a:gd name="T38" fmla="*/ 0 w 103"/>
                    <a:gd name="T39" fmla="*/ 0 h 37"/>
                    <a:gd name="T40" fmla="*/ 0 w 103"/>
                    <a:gd name="T41" fmla="*/ 0 h 37"/>
                    <a:gd name="T42" fmla="*/ 0 w 103"/>
                    <a:gd name="T43" fmla="*/ 0 h 37"/>
                    <a:gd name="T44" fmla="*/ 0 w 103"/>
                    <a:gd name="T45" fmla="*/ 0 h 37"/>
                    <a:gd name="T46" fmla="*/ 0 w 103"/>
                    <a:gd name="T47" fmla="*/ 0 h 37"/>
                    <a:gd name="T48" fmla="*/ 0 w 103"/>
                    <a:gd name="T49" fmla="*/ 0 h 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3"/>
                    <a:gd name="T76" fmla="*/ 0 h 37"/>
                    <a:gd name="T77" fmla="*/ 103 w 103"/>
                    <a:gd name="T78" fmla="*/ 37 h 3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3" h="37">
                      <a:moveTo>
                        <a:pt x="51" y="0"/>
                      </a:moveTo>
                      <a:lnTo>
                        <a:pt x="72" y="1"/>
                      </a:lnTo>
                      <a:lnTo>
                        <a:pt x="88" y="5"/>
                      </a:lnTo>
                      <a:lnTo>
                        <a:pt x="94" y="8"/>
                      </a:lnTo>
                      <a:lnTo>
                        <a:pt x="99" y="11"/>
                      </a:lnTo>
                      <a:lnTo>
                        <a:pt x="102" y="13"/>
                      </a:lnTo>
                      <a:lnTo>
                        <a:pt x="103" y="18"/>
                      </a:lnTo>
                      <a:lnTo>
                        <a:pt x="102" y="22"/>
                      </a:lnTo>
                      <a:lnTo>
                        <a:pt x="99" y="24"/>
                      </a:lnTo>
                      <a:lnTo>
                        <a:pt x="94" y="29"/>
                      </a:lnTo>
                      <a:lnTo>
                        <a:pt x="88" y="31"/>
                      </a:lnTo>
                      <a:lnTo>
                        <a:pt x="72" y="35"/>
                      </a:lnTo>
                      <a:lnTo>
                        <a:pt x="52" y="37"/>
                      </a:lnTo>
                      <a:lnTo>
                        <a:pt x="33" y="35"/>
                      </a:lnTo>
                      <a:lnTo>
                        <a:pt x="15" y="31"/>
                      </a:lnTo>
                      <a:lnTo>
                        <a:pt x="9" y="29"/>
                      </a:lnTo>
                      <a:lnTo>
                        <a:pt x="4" y="26"/>
                      </a:lnTo>
                      <a:lnTo>
                        <a:pt x="2" y="23"/>
                      </a:lnTo>
                      <a:lnTo>
                        <a:pt x="0" y="19"/>
                      </a:lnTo>
                      <a:lnTo>
                        <a:pt x="2" y="15"/>
                      </a:lnTo>
                      <a:lnTo>
                        <a:pt x="4" y="12"/>
                      </a:lnTo>
                      <a:lnTo>
                        <a:pt x="9" y="9"/>
                      </a:lnTo>
                      <a:lnTo>
                        <a:pt x="15" y="5"/>
                      </a:lnTo>
                      <a:lnTo>
                        <a:pt x="31" y="1"/>
                      </a:lnTo>
                      <a:lnTo>
                        <a:pt x="51" y="0"/>
                      </a:lnTo>
                      <a:close/>
                    </a:path>
                  </a:pathLst>
                </a:custGeom>
                <a:solidFill>
                  <a:srgbClr val="000000"/>
                </a:solidFill>
                <a:ln w="4763">
                  <a:solidFill>
                    <a:schemeClr val="bg2"/>
                  </a:solidFill>
                  <a:prstDash val="solid"/>
                  <a:round/>
                  <a:headEnd/>
                  <a:tailEnd/>
                </a:ln>
              </p:spPr>
              <p:txBody>
                <a:bodyPr/>
                <a:lstStyle/>
                <a:p>
                  <a:endParaRPr lang="en-GB"/>
                </a:p>
              </p:txBody>
            </p:sp>
            <p:sp>
              <p:nvSpPr>
                <p:cNvPr id="5579" name="Freeform 496"/>
                <p:cNvSpPr>
                  <a:spLocks/>
                </p:cNvSpPr>
                <p:nvPr/>
              </p:nvSpPr>
              <p:spPr bwMode="auto">
                <a:xfrm>
                  <a:off x="2625" y="348"/>
                  <a:ext cx="35" cy="13"/>
                </a:xfrm>
                <a:custGeom>
                  <a:avLst/>
                  <a:gdLst>
                    <a:gd name="T0" fmla="*/ 0 w 103"/>
                    <a:gd name="T1" fmla="*/ 0 h 39"/>
                    <a:gd name="T2" fmla="*/ 0 w 103"/>
                    <a:gd name="T3" fmla="*/ 0 h 39"/>
                    <a:gd name="T4" fmla="*/ 0 w 103"/>
                    <a:gd name="T5" fmla="*/ 0 h 39"/>
                    <a:gd name="T6" fmla="*/ 0 w 103"/>
                    <a:gd name="T7" fmla="*/ 0 h 39"/>
                    <a:gd name="T8" fmla="*/ 0 w 103"/>
                    <a:gd name="T9" fmla="*/ 0 h 39"/>
                    <a:gd name="T10" fmla="*/ 0 w 103"/>
                    <a:gd name="T11" fmla="*/ 0 h 39"/>
                    <a:gd name="T12" fmla="*/ 0 w 103"/>
                    <a:gd name="T13" fmla="*/ 0 h 39"/>
                    <a:gd name="T14" fmla="*/ 0 w 103"/>
                    <a:gd name="T15" fmla="*/ 0 h 39"/>
                    <a:gd name="T16" fmla="*/ 0 w 103"/>
                    <a:gd name="T17" fmla="*/ 0 h 39"/>
                    <a:gd name="T18" fmla="*/ 0 w 103"/>
                    <a:gd name="T19" fmla="*/ 0 h 39"/>
                    <a:gd name="T20" fmla="*/ 0 w 103"/>
                    <a:gd name="T21" fmla="*/ 0 h 39"/>
                    <a:gd name="T22" fmla="*/ 0 w 103"/>
                    <a:gd name="T23" fmla="*/ 0 h 39"/>
                    <a:gd name="T24" fmla="*/ 0 w 103"/>
                    <a:gd name="T25" fmla="*/ 0 h 39"/>
                    <a:gd name="T26" fmla="*/ 0 w 103"/>
                    <a:gd name="T27" fmla="*/ 0 h 39"/>
                    <a:gd name="T28" fmla="*/ 0 w 103"/>
                    <a:gd name="T29" fmla="*/ 0 h 39"/>
                    <a:gd name="T30" fmla="*/ 0 w 103"/>
                    <a:gd name="T31" fmla="*/ 0 h 39"/>
                    <a:gd name="T32" fmla="*/ 0 w 103"/>
                    <a:gd name="T33" fmla="*/ 0 h 39"/>
                    <a:gd name="T34" fmla="*/ 0 w 103"/>
                    <a:gd name="T35" fmla="*/ 0 h 39"/>
                    <a:gd name="T36" fmla="*/ 0 w 103"/>
                    <a:gd name="T37" fmla="*/ 0 h 39"/>
                    <a:gd name="T38" fmla="*/ 0 w 103"/>
                    <a:gd name="T39" fmla="*/ 0 h 39"/>
                    <a:gd name="T40" fmla="*/ 0 w 103"/>
                    <a:gd name="T41" fmla="*/ 0 h 39"/>
                    <a:gd name="T42" fmla="*/ 0 w 103"/>
                    <a:gd name="T43" fmla="*/ 0 h 39"/>
                    <a:gd name="T44" fmla="*/ 0 w 103"/>
                    <a:gd name="T45" fmla="*/ 0 h 39"/>
                    <a:gd name="T46" fmla="*/ 0 w 103"/>
                    <a:gd name="T47" fmla="*/ 0 h 39"/>
                    <a:gd name="T48" fmla="*/ 0 w 103"/>
                    <a:gd name="T49" fmla="*/ 0 h 3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3"/>
                    <a:gd name="T76" fmla="*/ 0 h 39"/>
                    <a:gd name="T77" fmla="*/ 103 w 103"/>
                    <a:gd name="T78" fmla="*/ 39 h 3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3" h="39">
                      <a:moveTo>
                        <a:pt x="50" y="0"/>
                      </a:moveTo>
                      <a:lnTo>
                        <a:pt x="71" y="2"/>
                      </a:lnTo>
                      <a:lnTo>
                        <a:pt x="88" y="6"/>
                      </a:lnTo>
                      <a:lnTo>
                        <a:pt x="94" y="9"/>
                      </a:lnTo>
                      <a:lnTo>
                        <a:pt x="98" y="11"/>
                      </a:lnTo>
                      <a:lnTo>
                        <a:pt x="101" y="14"/>
                      </a:lnTo>
                      <a:lnTo>
                        <a:pt x="103" y="18"/>
                      </a:lnTo>
                      <a:lnTo>
                        <a:pt x="101" y="22"/>
                      </a:lnTo>
                      <a:lnTo>
                        <a:pt x="98" y="26"/>
                      </a:lnTo>
                      <a:lnTo>
                        <a:pt x="94" y="29"/>
                      </a:lnTo>
                      <a:lnTo>
                        <a:pt x="88" y="33"/>
                      </a:lnTo>
                      <a:lnTo>
                        <a:pt x="71" y="37"/>
                      </a:lnTo>
                      <a:lnTo>
                        <a:pt x="52" y="39"/>
                      </a:lnTo>
                      <a:lnTo>
                        <a:pt x="32" y="37"/>
                      </a:lnTo>
                      <a:lnTo>
                        <a:pt x="14" y="33"/>
                      </a:lnTo>
                      <a:lnTo>
                        <a:pt x="8" y="31"/>
                      </a:lnTo>
                      <a:lnTo>
                        <a:pt x="4" y="28"/>
                      </a:lnTo>
                      <a:lnTo>
                        <a:pt x="1" y="25"/>
                      </a:lnTo>
                      <a:lnTo>
                        <a:pt x="0" y="21"/>
                      </a:lnTo>
                      <a:lnTo>
                        <a:pt x="1" y="17"/>
                      </a:lnTo>
                      <a:lnTo>
                        <a:pt x="4" y="13"/>
                      </a:lnTo>
                      <a:lnTo>
                        <a:pt x="8" y="10"/>
                      </a:lnTo>
                      <a:lnTo>
                        <a:pt x="14" y="7"/>
                      </a:lnTo>
                      <a:lnTo>
                        <a:pt x="31" y="2"/>
                      </a:lnTo>
                      <a:lnTo>
                        <a:pt x="50" y="0"/>
                      </a:lnTo>
                      <a:close/>
                    </a:path>
                  </a:pathLst>
                </a:custGeom>
                <a:solidFill>
                  <a:srgbClr val="000000"/>
                </a:solidFill>
                <a:ln w="4763">
                  <a:solidFill>
                    <a:schemeClr val="bg2"/>
                  </a:solidFill>
                  <a:prstDash val="solid"/>
                  <a:round/>
                  <a:headEnd/>
                  <a:tailEnd/>
                </a:ln>
              </p:spPr>
              <p:txBody>
                <a:bodyPr/>
                <a:lstStyle/>
                <a:p>
                  <a:endParaRPr lang="en-GB"/>
                </a:p>
              </p:txBody>
            </p:sp>
            <p:sp>
              <p:nvSpPr>
                <p:cNvPr id="5580" name="Freeform 497"/>
                <p:cNvSpPr>
                  <a:spLocks/>
                </p:cNvSpPr>
                <p:nvPr/>
              </p:nvSpPr>
              <p:spPr bwMode="auto">
                <a:xfrm>
                  <a:off x="2625" y="365"/>
                  <a:ext cx="35" cy="12"/>
                </a:xfrm>
                <a:custGeom>
                  <a:avLst/>
                  <a:gdLst>
                    <a:gd name="T0" fmla="*/ 0 w 103"/>
                    <a:gd name="T1" fmla="*/ 0 h 37"/>
                    <a:gd name="T2" fmla="*/ 0 w 103"/>
                    <a:gd name="T3" fmla="*/ 0 h 37"/>
                    <a:gd name="T4" fmla="*/ 0 w 103"/>
                    <a:gd name="T5" fmla="*/ 0 h 37"/>
                    <a:gd name="T6" fmla="*/ 0 w 103"/>
                    <a:gd name="T7" fmla="*/ 0 h 37"/>
                    <a:gd name="T8" fmla="*/ 0 w 103"/>
                    <a:gd name="T9" fmla="*/ 0 h 37"/>
                    <a:gd name="T10" fmla="*/ 0 w 103"/>
                    <a:gd name="T11" fmla="*/ 0 h 37"/>
                    <a:gd name="T12" fmla="*/ 0 w 103"/>
                    <a:gd name="T13" fmla="*/ 0 h 37"/>
                    <a:gd name="T14" fmla="*/ 0 w 103"/>
                    <a:gd name="T15" fmla="*/ 0 h 37"/>
                    <a:gd name="T16" fmla="*/ 0 w 103"/>
                    <a:gd name="T17" fmla="*/ 0 h 37"/>
                    <a:gd name="T18" fmla="*/ 0 w 103"/>
                    <a:gd name="T19" fmla="*/ 0 h 37"/>
                    <a:gd name="T20" fmla="*/ 0 w 103"/>
                    <a:gd name="T21" fmla="*/ 0 h 37"/>
                    <a:gd name="T22" fmla="*/ 0 w 103"/>
                    <a:gd name="T23" fmla="*/ 0 h 37"/>
                    <a:gd name="T24" fmla="*/ 0 w 103"/>
                    <a:gd name="T25" fmla="*/ 0 h 37"/>
                    <a:gd name="T26" fmla="*/ 0 w 103"/>
                    <a:gd name="T27" fmla="*/ 0 h 37"/>
                    <a:gd name="T28" fmla="*/ 0 w 103"/>
                    <a:gd name="T29" fmla="*/ 0 h 37"/>
                    <a:gd name="T30" fmla="*/ 0 w 103"/>
                    <a:gd name="T31" fmla="*/ 0 h 37"/>
                    <a:gd name="T32" fmla="*/ 0 w 103"/>
                    <a:gd name="T33" fmla="*/ 0 h 37"/>
                    <a:gd name="T34" fmla="*/ 0 w 103"/>
                    <a:gd name="T35" fmla="*/ 0 h 37"/>
                    <a:gd name="T36" fmla="*/ 0 w 103"/>
                    <a:gd name="T37" fmla="*/ 0 h 37"/>
                    <a:gd name="T38" fmla="*/ 0 w 103"/>
                    <a:gd name="T39" fmla="*/ 0 h 37"/>
                    <a:gd name="T40" fmla="*/ 0 w 103"/>
                    <a:gd name="T41" fmla="*/ 0 h 37"/>
                    <a:gd name="T42" fmla="*/ 0 w 103"/>
                    <a:gd name="T43" fmla="*/ 0 h 37"/>
                    <a:gd name="T44" fmla="*/ 0 w 103"/>
                    <a:gd name="T45" fmla="*/ 0 h 37"/>
                    <a:gd name="T46" fmla="*/ 0 w 103"/>
                    <a:gd name="T47" fmla="*/ 0 h 37"/>
                    <a:gd name="T48" fmla="*/ 0 w 103"/>
                    <a:gd name="T49" fmla="*/ 0 h 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3"/>
                    <a:gd name="T76" fmla="*/ 0 h 37"/>
                    <a:gd name="T77" fmla="*/ 103 w 103"/>
                    <a:gd name="T78" fmla="*/ 37 h 3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3" h="37">
                      <a:moveTo>
                        <a:pt x="50" y="0"/>
                      </a:moveTo>
                      <a:lnTo>
                        <a:pt x="71" y="1"/>
                      </a:lnTo>
                      <a:lnTo>
                        <a:pt x="88" y="5"/>
                      </a:lnTo>
                      <a:lnTo>
                        <a:pt x="94" y="8"/>
                      </a:lnTo>
                      <a:lnTo>
                        <a:pt x="98" y="11"/>
                      </a:lnTo>
                      <a:lnTo>
                        <a:pt x="101" y="14"/>
                      </a:lnTo>
                      <a:lnTo>
                        <a:pt x="103" y="18"/>
                      </a:lnTo>
                      <a:lnTo>
                        <a:pt x="101" y="22"/>
                      </a:lnTo>
                      <a:lnTo>
                        <a:pt x="98" y="25"/>
                      </a:lnTo>
                      <a:lnTo>
                        <a:pt x="94" y="29"/>
                      </a:lnTo>
                      <a:lnTo>
                        <a:pt x="88" y="32"/>
                      </a:lnTo>
                      <a:lnTo>
                        <a:pt x="71" y="36"/>
                      </a:lnTo>
                      <a:lnTo>
                        <a:pt x="52" y="37"/>
                      </a:lnTo>
                      <a:lnTo>
                        <a:pt x="32" y="36"/>
                      </a:lnTo>
                      <a:lnTo>
                        <a:pt x="14" y="32"/>
                      </a:lnTo>
                      <a:lnTo>
                        <a:pt x="8" y="29"/>
                      </a:lnTo>
                      <a:lnTo>
                        <a:pt x="4" y="26"/>
                      </a:lnTo>
                      <a:lnTo>
                        <a:pt x="1" y="23"/>
                      </a:lnTo>
                      <a:lnTo>
                        <a:pt x="0" y="19"/>
                      </a:lnTo>
                      <a:lnTo>
                        <a:pt x="1" y="15"/>
                      </a:lnTo>
                      <a:lnTo>
                        <a:pt x="4" y="12"/>
                      </a:lnTo>
                      <a:lnTo>
                        <a:pt x="8" y="10"/>
                      </a:lnTo>
                      <a:lnTo>
                        <a:pt x="14" y="5"/>
                      </a:lnTo>
                      <a:lnTo>
                        <a:pt x="31" y="1"/>
                      </a:lnTo>
                      <a:lnTo>
                        <a:pt x="50" y="0"/>
                      </a:lnTo>
                      <a:close/>
                    </a:path>
                  </a:pathLst>
                </a:custGeom>
                <a:solidFill>
                  <a:srgbClr val="000000"/>
                </a:solidFill>
                <a:ln w="4763">
                  <a:solidFill>
                    <a:schemeClr val="bg2"/>
                  </a:solidFill>
                  <a:prstDash val="solid"/>
                  <a:round/>
                  <a:headEnd/>
                  <a:tailEnd/>
                </a:ln>
              </p:spPr>
              <p:txBody>
                <a:bodyPr/>
                <a:lstStyle/>
                <a:p>
                  <a:endParaRPr lang="en-GB"/>
                </a:p>
              </p:txBody>
            </p:sp>
          </p:grpSp>
          <p:sp>
            <p:nvSpPr>
              <p:cNvPr id="5577" name="Rectangle 498"/>
              <p:cNvSpPr>
                <a:spLocks noChangeArrowheads="1"/>
              </p:cNvSpPr>
              <p:nvPr/>
            </p:nvSpPr>
            <p:spPr bwMode="auto">
              <a:xfrm>
                <a:off x="2637" y="315"/>
                <a:ext cx="12" cy="69"/>
              </a:xfrm>
              <a:prstGeom prst="rect">
                <a:avLst/>
              </a:prstGeom>
              <a:solidFill>
                <a:srgbClr val="000000"/>
              </a:solidFill>
              <a:ln w="9525">
                <a:solidFill>
                  <a:schemeClr val="bg2"/>
                </a:solidFill>
                <a:miter lim="800000"/>
                <a:headEnd/>
                <a:tailEnd/>
              </a:ln>
            </p:spPr>
            <p:txBody>
              <a:bodyPr/>
              <a:lstStyle/>
              <a:p>
                <a:endParaRPr lang="en-US"/>
              </a:p>
            </p:txBody>
          </p:sp>
        </p:grpSp>
        <p:grpSp>
          <p:nvGrpSpPr>
            <p:cNvPr id="12" name="Group 499"/>
            <p:cNvGrpSpPr>
              <a:grpSpLocks/>
            </p:cNvGrpSpPr>
            <p:nvPr/>
          </p:nvGrpSpPr>
          <p:grpSpPr bwMode="auto">
            <a:xfrm>
              <a:off x="2236" y="322"/>
              <a:ext cx="35" cy="69"/>
              <a:chOff x="2236" y="322"/>
              <a:chExt cx="35" cy="69"/>
            </a:xfrm>
          </p:grpSpPr>
          <p:grpSp>
            <p:nvGrpSpPr>
              <p:cNvPr id="13" name="Group 500"/>
              <p:cNvGrpSpPr>
                <a:grpSpLocks/>
              </p:cNvGrpSpPr>
              <p:nvPr/>
            </p:nvGrpSpPr>
            <p:grpSpPr bwMode="auto">
              <a:xfrm>
                <a:off x="2236" y="338"/>
                <a:ext cx="35" cy="46"/>
                <a:chOff x="2236" y="338"/>
                <a:chExt cx="35" cy="46"/>
              </a:xfrm>
            </p:grpSpPr>
            <p:sp>
              <p:nvSpPr>
                <p:cNvPr id="5573" name="Freeform 501"/>
                <p:cNvSpPr>
                  <a:spLocks/>
                </p:cNvSpPr>
                <p:nvPr/>
              </p:nvSpPr>
              <p:spPr bwMode="auto">
                <a:xfrm>
                  <a:off x="2236" y="338"/>
                  <a:ext cx="35" cy="13"/>
                </a:xfrm>
                <a:custGeom>
                  <a:avLst/>
                  <a:gdLst>
                    <a:gd name="T0" fmla="*/ 0 w 103"/>
                    <a:gd name="T1" fmla="*/ 0 h 38"/>
                    <a:gd name="T2" fmla="*/ 0 w 103"/>
                    <a:gd name="T3" fmla="*/ 0 h 38"/>
                    <a:gd name="T4" fmla="*/ 0 w 103"/>
                    <a:gd name="T5" fmla="*/ 0 h 38"/>
                    <a:gd name="T6" fmla="*/ 0 w 103"/>
                    <a:gd name="T7" fmla="*/ 0 h 38"/>
                    <a:gd name="T8" fmla="*/ 0 w 103"/>
                    <a:gd name="T9" fmla="*/ 0 h 38"/>
                    <a:gd name="T10" fmla="*/ 0 w 103"/>
                    <a:gd name="T11" fmla="*/ 0 h 38"/>
                    <a:gd name="T12" fmla="*/ 0 w 103"/>
                    <a:gd name="T13" fmla="*/ 0 h 38"/>
                    <a:gd name="T14" fmla="*/ 0 w 103"/>
                    <a:gd name="T15" fmla="*/ 0 h 38"/>
                    <a:gd name="T16" fmla="*/ 0 w 103"/>
                    <a:gd name="T17" fmla="*/ 0 h 38"/>
                    <a:gd name="T18" fmla="*/ 0 w 103"/>
                    <a:gd name="T19" fmla="*/ 0 h 38"/>
                    <a:gd name="T20" fmla="*/ 0 w 103"/>
                    <a:gd name="T21" fmla="*/ 0 h 38"/>
                    <a:gd name="T22" fmla="*/ 0 w 103"/>
                    <a:gd name="T23" fmla="*/ 0 h 38"/>
                    <a:gd name="T24" fmla="*/ 0 w 103"/>
                    <a:gd name="T25" fmla="*/ 0 h 38"/>
                    <a:gd name="T26" fmla="*/ 0 w 103"/>
                    <a:gd name="T27" fmla="*/ 0 h 38"/>
                    <a:gd name="T28" fmla="*/ 0 w 103"/>
                    <a:gd name="T29" fmla="*/ 0 h 38"/>
                    <a:gd name="T30" fmla="*/ 0 w 103"/>
                    <a:gd name="T31" fmla="*/ 0 h 38"/>
                    <a:gd name="T32" fmla="*/ 0 w 103"/>
                    <a:gd name="T33" fmla="*/ 0 h 38"/>
                    <a:gd name="T34" fmla="*/ 0 w 103"/>
                    <a:gd name="T35" fmla="*/ 0 h 38"/>
                    <a:gd name="T36" fmla="*/ 0 w 103"/>
                    <a:gd name="T37" fmla="*/ 0 h 38"/>
                    <a:gd name="T38" fmla="*/ 0 w 103"/>
                    <a:gd name="T39" fmla="*/ 0 h 38"/>
                    <a:gd name="T40" fmla="*/ 0 w 103"/>
                    <a:gd name="T41" fmla="*/ 0 h 38"/>
                    <a:gd name="T42" fmla="*/ 0 w 103"/>
                    <a:gd name="T43" fmla="*/ 0 h 38"/>
                    <a:gd name="T44" fmla="*/ 0 w 103"/>
                    <a:gd name="T45" fmla="*/ 0 h 38"/>
                    <a:gd name="T46" fmla="*/ 0 w 103"/>
                    <a:gd name="T47" fmla="*/ 0 h 38"/>
                    <a:gd name="T48" fmla="*/ 0 w 103"/>
                    <a:gd name="T49" fmla="*/ 0 h 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3"/>
                    <a:gd name="T76" fmla="*/ 0 h 38"/>
                    <a:gd name="T77" fmla="*/ 103 w 103"/>
                    <a:gd name="T78" fmla="*/ 38 h 3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3" h="38">
                      <a:moveTo>
                        <a:pt x="51" y="0"/>
                      </a:moveTo>
                      <a:lnTo>
                        <a:pt x="72" y="2"/>
                      </a:lnTo>
                      <a:lnTo>
                        <a:pt x="88" y="6"/>
                      </a:lnTo>
                      <a:lnTo>
                        <a:pt x="94" y="9"/>
                      </a:lnTo>
                      <a:lnTo>
                        <a:pt x="99" y="11"/>
                      </a:lnTo>
                      <a:lnTo>
                        <a:pt x="102" y="14"/>
                      </a:lnTo>
                      <a:lnTo>
                        <a:pt x="103" y="18"/>
                      </a:lnTo>
                      <a:lnTo>
                        <a:pt x="102" y="22"/>
                      </a:lnTo>
                      <a:lnTo>
                        <a:pt x="99" y="25"/>
                      </a:lnTo>
                      <a:lnTo>
                        <a:pt x="94" y="29"/>
                      </a:lnTo>
                      <a:lnTo>
                        <a:pt x="88" y="32"/>
                      </a:lnTo>
                      <a:lnTo>
                        <a:pt x="72" y="36"/>
                      </a:lnTo>
                      <a:lnTo>
                        <a:pt x="53" y="38"/>
                      </a:lnTo>
                      <a:lnTo>
                        <a:pt x="33" y="36"/>
                      </a:lnTo>
                      <a:lnTo>
                        <a:pt x="15" y="32"/>
                      </a:lnTo>
                      <a:lnTo>
                        <a:pt x="9" y="29"/>
                      </a:lnTo>
                      <a:lnTo>
                        <a:pt x="5" y="26"/>
                      </a:lnTo>
                      <a:lnTo>
                        <a:pt x="2" y="24"/>
                      </a:lnTo>
                      <a:lnTo>
                        <a:pt x="0" y="20"/>
                      </a:lnTo>
                      <a:lnTo>
                        <a:pt x="2" y="15"/>
                      </a:lnTo>
                      <a:lnTo>
                        <a:pt x="5" y="13"/>
                      </a:lnTo>
                      <a:lnTo>
                        <a:pt x="9" y="10"/>
                      </a:lnTo>
                      <a:lnTo>
                        <a:pt x="15" y="6"/>
                      </a:lnTo>
                      <a:lnTo>
                        <a:pt x="32" y="2"/>
                      </a:lnTo>
                      <a:lnTo>
                        <a:pt x="51" y="0"/>
                      </a:lnTo>
                      <a:close/>
                    </a:path>
                  </a:pathLst>
                </a:custGeom>
                <a:solidFill>
                  <a:srgbClr val="000000"/>
                </a:solidFill>
                <a:ln w="4763">
                  <a:solidFill>
                    <a:schemeClr val="bg2"/>
                  </a:solidFill>
                  <a:prstDash val="solid"/>
                  <a:round/>
                  <a:headEnd/>
                  <a:tailEnd/>
                </a:ln>
              </p:spPr>
              <p:txBody>
                <a:bodyPr/>
                <a:lstStyle/>
                <a:p>
                  <a:endParaRPr lang="en-GB"/>
                </a:p>
              </p:txBody>
            </p:sp>
            <p:sp>
              <p:nvSpPr>
                <p:cNvPr id="5574" name="Freeform 502"/>
                <p:cNvSpPr>
                  <a:spLocks/>
                </p:cNvSpPr>
                <p:nvPr/>
              </p:nvSpPr>
              <p:spPr bwMode="auto">
                <a:xfrm>
                  <a:off x="2237" y="355"/>
                  <a:ext cx="34" cy="13"/>
                </a:xfrm>
                <a:custGeom>
                  <a:avLst/>
                  <a:gdLst>
                    <a:gd name="T0" fmla="*/ 0 w 103"/>
                    <a:gd name="T1" fmla="*/ 0 h 39"/>
                    <a:gd name="T2" fmla="*/ 0 w 103"/>
                    <a:gd name="T3" fmla="*/ 0 h 39"/>
                    <a:gd name="T4" fmla="*/ 0 w 103"/>
                    <a:gd name="T5" fmla="*/ 0 h 39"/>
                    <a:gd name="T6" fmla="*/ 0 w 103"/>
                    <a:gd name="T7" fmla="*/ 0 h 39"/>
                    <a:gd name="T8" fmla="*/ 0 w 103"/>
                    <a:gd name="T9" fmla="*/ 0 h 39"/>
                    <a:gd name="T10" fmla="*/ 0 w 103"/>
                    <a:gd name="T11" fmla="*/ 0 h 39"/>
                    <a:gd name="T12" fmla="*/ 0 w 103"/>
                    <a:gd name="T13" fmla="*/ 0 h 39"/>
                    <a:gd name="T14" fmla="*/ 0 w 103"/>
                    <a:gd name="T15" fmla="*/ 0 h 39"/>
                    <a:gd name="T16" fmla="*/ 0 w 103"/>
                    <a:gd name="T17" fmla="*/ 0 h 39"/>
                    <a:gd name="T18" fmla="*/ 0 w 103"/>
                    <a:gd name="T19" fmla="*/ 0 h 39"/>
                    <a:gd name="T20" fmla="*/ 0 w 103"/>
                    <a:gd name="T21" fmla="*/ 0 h 39"/>
                    <a:gd name="T22" fmla="*/ 0 w 103"/>
                    <a:gd name="T23" fmla="*/ 0 h 39"/>
                    <a:gd name="T24" fmla="*/ 0 w 103"/>
                    <a:gd name="T25" fmla="*/ 0 h 39"/>
                    <a:gd name="T26" fmla="*/ 0 w 103"/>
                    <a:gd name="T27" fmla="*/ 0 h 39"/>
                    <a:gd name="T28" fmla="*/ 0 w 103"/>
                    <a:gd name="T29" fmla="*/ 0 h 39"/>
                    <a:gd name="T30" fmla="*/ 0 w 103"/>
                    <a:gd name="T31" fmla="*/ 0 h 39"/>
                    <a:gd name="T32" fmla="*/ 0 w 103"/>
                    <a:gd name="T33" fmla="*/ 0 h 39"/>
                    <a:gd name="T34" fmla="*/ 0 w 103"/>
                    <a:gd name="T35" fmla="*/ 0 h 39"/>
                    <a:gd name="T36" fmla="*/ 0 w 103"/>
                    <a:gd name="T37" fmla="*/ 0 h 39"/>
                    <a:gd name="T38" fmla="*/ 0 w 103"/>
                    <a:gd name="T39" fmla="*/ 0 h 39"/>
                    <a:gd name="T40" fmla="*/ 0 w 103"/>
                    <a:gd name="T41" fmla="*/ 0 h 39"/>
                    <a:gd name="T42" fmla="*/ 0 w 103"/>
                    <a:gd name="T43" fmla="*/ 0 h 39"/>
                    <a:gd name="T44" fmla="*/ 0 w 103"/>
                    <a:gd name="T45" fmla="*/ 0 h 39"/>
                    <a:gd name="T46" fmla="*/ 0 w 103"/>
                    <a:gd name="T47" fmla="*/ 0 h 39"/>
                    <a:gd name="T48" fmla="*/ 0 w 103"/>
                    <a:gd name="T49" fmla="*/ 0 h 3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3"/>
                    <a:gd name="T76" fmla="*/ 0 h 39"/>
                    <a:gd name="T77" fmla="*/ 103 w 103"/>
                    <a:gd name="T78" fmla="*/ 39 h 3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3" h="39">
                      <a:moveTo>
                        <a:pt x="51" y="0"/>
                      </a:moveTo>
                      <a:lnTo>
                        <a:pt x="72" y="1"/>
                      </a:lnTo>
                      <a:lnTo>
                        <a:pt x="88" y="5"/>
                      </a:lnTo>
                      <a:lnTo>
                        <a:pt x="94" y="8"/>
                      </a:lnTo>
                      <a:lnTo>
                        <a:pt x="98" y="11"/>
                      </a:lnTo>
                      <a:lnTo>
                        <a:pt x="101" y="14"/>
                      </a:lnTo>
                      <a:lnTo>
                        <a:pt x="103" y="18"/>
                      </a:lnTo>
                      <a:lnTo>
                        <a:pt x="101" y="22"/>
                      </a:lnTo>
                      <a:lnTo>
                        <a:pt x="98" y="26"/>
                      </a:lnTo>
                      <a:lnTo>
                        <a:pt x="94" y="29"/>
                      </a:lnTo>
                      <a:lnTo>
                        <a:pt x="88" y="33"/>
                      </a:lnTo>
                      <a:lnTo>
                        <a:pt x="72" y="37"/>
                      </a:lnTo>
                      <a:lnTo>
                        <a:pt x="52" y="39"/>
                      </a:lnTo>
                      <a:lnTo>
                        <a:pt x="33" y="37"/>
                      </a:lnTo>
                      <a:lnTo>
                        <a:pt x="15" y="33"/>
                      </a:lnTo>
                      <a:lnTo>
                        <a:pt x="9" y="30"/>
                      </a:lnTo>
                      <a:lnTo>
                        <a:pt x="4" y="27"/>
                      </a:lnTo>
                      <a:lnTo>
                        <a:pt x="1" y="25"/>
                      </a:lnTo>
                      <a:lnTo>
                        <a:pt x="0" y="21"/>
                      </a:lnTo>
                      <a:lnTo>
                        <a:pt x="1" y="16"/>
                      </a:lnTo>
                      <a:lnTo>
                        <a:pt x="4" y="12"/>
                      </a:lnTo>
                      <a:lnTo>
                        <a:pt x="9" y="10"/>
                      </a:lnTo>
                      <a:lnTo>
                        <a:pt x="15" y="7"/>
                      </a:lnTo>
                      <a:lnTo>
                        <a:pt x="31" y="1"/>
                      </a:lnTo>
                      <a:lnTo>
                        <a:pt x="51" y="0"/>
                      </a:lnTo>
                      <a:close/>
                    </a:path>
                  </a:pathLst>
                </a:custGeom>
                <a:solidFill>
                  <a:srgbClr val="000000"/>
                </a:solidFill>
                <a:ln w="4763">
                  <a:solidFill>
                    <a:schemeClr val="bg2"/>
                  </a:solidFill>
                  <a:prstDash val="solid"/>
                  <a:round/>
                  <a:headEnd/>
                  <a:tailEnd/>
                </a:ln>
              </p:spPr>
              <p:txBody>
                <a:bodyPr/>
                <a:lstStyle/>
                <a:p>
                  <a:endParaRPr lang="en-GB"/>
                </a:p>
              </p:txBody>
            </p:sp>
            <p:sp>
              <p:nvSpPr>
                <p:cNvPr id="5575" name="Freeform 503"/>
                <p:cNvSpPr>
                  <a:spLocks/>
                </p:cNvSpPr>
                <p:nvPr/>
              </p:nvSpPr>
              <p:spPr bwMode="auto">
                <a:xfrm>
                  <a:off x="2237" y="372"/>
                  <a:ext cx="34" cy="12"/>
                </a:xfrm>
                <a:custGeom>
                  <a:avLst/>
                  <a:gdLst>
                    <a:gd name="T0" fmla="*/ 0 w 103"/>
                    <a:gd name="T1" fmla="*/ 0 h 37"/>
                    <a:gd name="T2" fmla="*/ 0 w 103"/>
                    <a:gd name="T3" fmla="*/ 0 h 37"/>
                    <a:gd name="T4" fmla="*/ 0 w 103"/>
                    <a:gd name="T5" fmla="*/ 0 h 37"/>
                    <a:gd name="T6" fmla="*/ 0 w 103"/>
                    <a:gd name="T7" fmla="*/ 0 h 37"/>
                    <a:gd name="T8" fmla="*/ 0 w 103"/>
                    <a:gd name="T9" fmla="*/ 0 h 37"/>
                    <a:gd name="T10" fmla="*/ 0 w 103"/>
                    <a:gd name="T11" fmla="*/ 0 h 37"/>
                    <a:gd name="T12" fmla="*/ 0 w 103"/>
                    <a:gd name="T13" fmla="*/ 0 h 37"/>
                    <a:gd name="T14" fmla="*/ 0 w 103"/>
                    <a:gd name="T15" fmla="*/ 0 h 37"/>
                    <a:gd name="T16" fmla="*/ 0 w 103"/>
                    <a:gd name="T17" fmla="*/ 0 h 37"/>
                    <a:gd name="T18" fmla="*/ 0 w 103"/>
                    <a:gd name="T19" fmla="*/ 0 h 37"/>
                    <a:gd name="T20" fmla="*/ 0 w 103"/>
                    <a:gd name="T21" fmla="*/ 0 h 37"/>
                    <a:gd name="T22" fmla="*/ 0 w 103"/>
                    <a:gd name="T23" fmla="*/ 0 h 37"/>
                    <a:gd name="T24" fmla="*/ 0 w 103"/>
                    <a:gd name="T25" fmla="*/ 0 h 37"/>
                    <a:gd name="T26" fmla="*/ 0 w 103"/>
                    <a:gd name="T27" fmla="*/ 0 h 37"/>
                    <a:gd name="T28" fmla="*/ 0 w 103"/>
                    <a:gd name="T29" fmla="*/ 0 h 37"/>
                    <a:gd name="T30" fmla="*/ 0 w 103"/>
                    <a:gd name="T31" fmla="*/ 0 h 37"/>
                    <a:gd name="T32" fmla="*/ 0 w 103"/>
                    <a:gd name="T33" fmla="*/ 0 h 37"/>
                    <a:gd name="T34" fmla="*/ 0 w 103"/>
                    <a:gd name="T35" fmla="*/ 0 h 37"/>
                    <a:gd name="T36" fmla="*/ 0 w 103"/>
                    <a:gd name="T37" fmla="*/ 0 h 37"/>
                    <a:gd name="T38" fmla="*/ 0 w 103"/>
                    <a:gd name="T39" fmla="*/ 0 h 37"/>
                    <a:gd name="T40" fmla="*/ 0 w 103"/>
                    <a:gd name="T41" fmla="*/ 0 h 37"/>
                    <a:gd name="T42" fmla="*/ 0 w 103"/>
                    <a:gd name="T43" fmla="*/ 0 h 37"/>
                    <a:gd name="T44" fmla="*/ 0 w 103"/>
                    <a:gd name="T45" fmla="*/ 0 h 37"/>
                    <a:gd name="T46" fmla="*/ 0 w 103"/>
                    <a:gd name="T47" fmla="*/ 0 h 37"/>
                    <a:gd name="T48" fmla="*/ 0 w 103"/>
                    <a:gd name="T49" fmla="*/ 0 h 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3"/>
                    <a:gd name="T76" fmla="*/ 0 h 37"/>
                    <a:gd name="T77" fmla="*/ 103 w 103"/>
                    <a:gd name="T78" fmla="*/ 37 h 3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3" h="37">
                      <a:moveTo>
                        <a:pt x="51" y="0"/>
                      </a:moveTo>
                      <a:lnTo>
                        <a:pt x="72" y="1"/>
                      </a:lnTo>
                      <a:lnTo>
                        <a:pt x="88" y="5"/>
                      </a:lnTo>
                      <a:lnTo>
                        <a:pt x="94" y="8"/>
                      </a:lnTo>
                      <a:lnTo>
                        <a:pt x="98" y="11"/>
                      </a:lnTo>
                      <a:lnTo>
                        <a:pt x="101" y="13"/>
                      </a:lnTo>
                      <a:lnTo>
                        <a:pt x="103" y="17"/>
                      </a:lnTo>
                      <a:lnTo>
                        <a:pt x="101" y="22"/>
                      </a:lnTo>
                      <a:lnTo>
                        <a:pt x="98" y="24"/>
                      </a:lnTo>
                      <a:lnTo>
                        <a:pt x="94" y="28"/>
                      </a:lnTo>
                      <a:lnTo>
                        <a:pt x="88" y="31"/>
                      </a:lnTo>
                      <a:lnTo>
                        <a:pt x="72" y="35"/>
                      </a:lnTo>
                      <a:lnTo>
                        <a:pt x="52" y="37"/>
                      </a:lnTo>
                      <a:lnTo>
                        <a:pt x="33" y="35"/>
                      </a:lnTo>
                      <a:lnTo>
                        <a:pt x="15" y="31"/>
                      </a:lnTo>
                      <a:lnTo>
                        <a:pt x="9" y="28"/>
                      </a:lnTo>
                      <a:lnTo>
                        <a:pt x="4" y="26"/>
                      </a:lnTo>
                      <a:lnTo>
                        <a:pt x="1" y="23"/>
                      </a:lnTo>
                      <a:lnTo>
                        <a:pt x="0" y="19"/>
                      </a:lnTo>
                      <a:lnTo>
                        <a:pt x="1" y="15"/>
                      </a:lnTo>
                      <a:lnTo>
                        <a:pt x="4" y="12"/>
                      </a:lnTo>
                      <a:lnTo>
                        <a:pt x="9" y="9"/>
                      </a:lnTo>
                      <a:lnTo>
                        <a:pt x="15" y="5"/>
                      </a:lnTo>
                      <a:lnTo>
                        <a:pt x="31" y="1"/>
                      </a:lnTo>
                      <a:lnTo>
                        <a:pt x="51" y="0"/>
                      </a:lnTo>
                      <a:close/>
                    </a:path>
                  </a:pathLst>
                </a:custGeom>
                <a:solidFill>
                  <a:srgbClr val="000000"/>
                </a:solidFill>
                <a:ln w="4763">
                  <a:solidFill>
                    <a:schemeClr val="bg2"/>
                  </a:solidFill>
                  <a:prstDash val="solid"/>
                  <a:round/>
                  <a:headEnd/>
                  <a:tailEnd/>
                </a:ln>
              </p:spPr>
              <p:txBody>
                <a:bodyPr/>
                <a:lstStyle/>
                <a:p>
                  <a:endParaRPr lang="en-GB"/>
                </a:p>
              </p:txBody>
            </p:sp>
          </p:grpSp>
          <p:sp>
            <p:nvSpPr>
              <p:cNvPr id="5572" name="Rectangle 504"/>
              <p:cNvSpPr>
                <a:spLocks noChangeArrowheads="1"/>
              </p:cNvSpPr>
              <p:nvPr/>
            </p:nvSpPr>
            <p:spPr bwMode="auto">
              <a:xfrm>
                <a:off x="2249" y="322"/>
                <a:ext cx="12" cy="69"/>
              </a:xfrm>
              <a:prstGeom prst="rect">
                <a:avLst/>
              </a:prstGeom>
              <a:solidFill>
                <a:srgbClr val="000000"/>
              </a:solidFill>
              <a:ln w="9525">
                <a:solidFill>
                  <a:schemeClr val="bg2"/>
                </a:solidFill>
                <a:miter lim="800000"/>
                <a:headEnd/>
                <a:tailEnd/>
              </a:ln>
            </p:spPr>
            <p:txBody>
              <a:bodyPr/>
              <a:lstStyle/>
              <a:p>
                <a:endParaRPr lang="en-US"/>
              </a:p>
            </p:txBody>
          </p:sp>
        </p:grpSp>
      </p:grpSp>
      <p:grpSp>
        <p:nvGrpSpPr>
          <p:cNvPr id="14" name="Group 505"/>
          <p:cNvGrpSpPr>
            <a:grpSpLocks/>
          </p:cNvGrpSpPr>
          <p:nvPr/>
        </p:nvGrpSpPr>
        <p:grpSpPr bwMode="auto">
          <a:xfrm>
            <a:off x="4351867" y="819150"/>
            <a:ext cx="825500" cy="120650"/>
            <a:chOff x="2232" y="523"/>
            <a:chExt cx="423" cy="76"/>
          </a:xfrm>
        </p:grpSpPr>
        <p:grpSp>
          <p:nvGrpSpPr>
            <p:cNvPr id="15" name="Group 506"/>
            <p:cNvGrpSpPr>
              <a:grpSpLocks/>
            </p:cNvGrpSpPr>
            <p:nvPr/>
          </p:nvGrpSpPr>
          <p:grpSpPr bwMode="auto">
            <a:xfrm>
              <a:off x="2620" y="523"/>
              <a:ext cx="35" cy="69"/>
              <a:chOff x="2620" y="523"/>
              <a:chExt cx="35" cy="69"/>
            </a:xfrm>
          </p:grpSpPr>
          <p:grpSp>
            <p:nvGrpSpPr>
              <p:cNvPr id="16" name="Group 507"/>
              <p:cNvGrpSpPr>
                <a:grpSpLocks/>
              </p:cNvGrpSpPr>
              <p:nvPr/>
            </p:nvGrpSpPr>
            <p:grpSpPr bwMode="auto">
              <a:xfrm>
                <a:off x="2620" y="540"/>
                <a:ext cx="35" cy="45"/>
                <a:chOff x="2620" y="540"/>
                <a:chExt cx="35" cy="45"/>
              </a:xfrm>
            </p:grpSpPr>
            <p:sp>
              <p:nvSpPr>
                <p:cNvPr id="5566" name="Freeform 508"/>
                <p:cNvSpPr>
                  <a:spLocks/>
                </p:cNvSpPr>
                <p:nvPr/>
              </p:nvSpPr>
              <p:spPr bwMode="auto">
                <a:xfrm>
                  <a:off x="2620" y="540"/>
                  <a:ext cx="35" cy="12"/>
                </a:xfrm>
                <a:custGeom>
                  <a:avLst/>
                  <a:gdLst>
                    <a:gd name="T0" fmla="*/ 0 w 103"/>
                    <a:gd name="T1" fmla="*/ 0 h 37"/>
                    <a:gd name="T2" fmla="*/ 0 w 103"/>
                    <a:gd name="T3" fmla="*/ 0 h 37"/>
                    <a:gd name="T4" fmla="*/ 0 w 103"/>
                    <a:gd name="T5" fmla="*/ 0 h 37"/>
                    <a:gd name="T6" fmla="*/ 0 w 103"/>
                    <a:gd name="T7" fmla="*/ 0 h 37"/>
                    <a:gd name="T8" fmla="*/ 0 w 103"/>
                    <a:gd name="T9" fmla="*/ 0 h 37"/>
                    <a:gd name="T10" fmla="*/ 0 w 103"/>
                    <a:gd name="T11" fmla="*/ 0 h 37"/>
                    <a:gd name="T12" fmla="*/ 0 w 103"/>
                    <a:gd name="T13" fmla="*/ 0 h 37"/>
                    <a:gd name="T14" fmla="*/ 0 w 103"/>
                    <a:gd name="T15" fmla="*/ 0 h 37"/>
                    <a:gd name="T16" fmla="*/ 0 w 103"/>
                    <a:gd name="T17" fmla="*/ 0 h 37"/>
                    <a:gd name="T18" fmla="*/ 0 w 103"/>
                    <a:gd name="T19" fmla="*/ 0 h 37"/>
                    <a:gd name="T20" fmla="*/ 0 w 103"/>
                    <a:gd name="T21" fmla="*/ 0 h 37"/>
                    <a:gd name="T22" fmla="*/ 0 w 103"/>
                    <a:gd name="T23" fmla="*/ 0 h 37"/>
                    <a:gd name="T24" fmla="*/ 0 w 103"/>
                    <a:gd name="T25" fmla="*/ 0 h 37"/>
                    <a:gd name="T26" fmla="*/ 0 w 103"/>
                    <a:gd name="T27" fmla="*/ 0 h 37"/>
                    <a:gd name="T28" fmla="*/ 0 w 103"/>
                    <a:gd name="T29" fmla="*/ 0 h 37"/>
                    <a:gd name="T30" fmla="*/ 0 w 103"/>
                    <a:gd name="T31" fmla="*/ 0 h 37"/>
                    <a:gd name="T32" fmla="*/ 0 w 103"/>
                    <a:gd name="T33" fmla="*/ 0 h 37"/>
                    <a:gd name="T34" fmla="*/ 0 w 103"/>
                    <a:gd name="T35" fmla="*/ 0 h 37"/>
                    <a:gd name="T36" fmla="*/ 0 w 103"/>
                    <a:gd name="T37" fmla="*/ 0 h 37"/>
                    <a:gd name="T38" fmla="*/ 0 w 103"/>
                    <a:gd name="T39" fmla="*/ 0 h 37"/>
                    <a:gd name="T40" fmla="*/ 0 w 103"/>
                    <a:gd name="T41" fmla="*/ 0 h 37"/>
                    <a:gd name="T42" fmla="*/ 0 w 103"/>
                    <a:gd name="T43" fmla="*/ 0 h 37"/>
                    <a:gd name="T44" fmla="*/ 0 w 103"/>
                    <a:gd name="T45" fmla="*/ 0 h 37"/>
                    <a:gd name="T46" fmla="*/ 0 w 103"/>
                    <a:gd name="T47" fmla="*/ 0 h 37"/>
                    <a:gd name="T48" fmla="*/ 0 w 103"/>
                    <a:gd name="T49" fmla="*/ 0 h 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3"/>
                    <a:gd name="T76" fmla="*/ 0 h 37"/>
                    <a:gd name="T77" fmla="*/ 103 w 103"/>
                    <a:gd name="T78" fmla="*/ 37 h 3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3" h="37">
                      <a:moveTo>
                        <a:pt x="50" y="0"/>
                      </a:moveTo>
                      <a:lnTo>
                        <a:pt x="71" y="1"/>
                      </a:lnTo>
                      <a:lnTo>
                        <a:pt x="88" y="5"/>
                      </a:lnTo>
                      <a:lnTo>
                        <a:pt x="94" y="8"/>
                      </a:lnTo>
                      <a:lnTo>
                        <a:pt x="98" y="11"/>
                      </a:lnTo>
                      <a:lnTo>
                        <a:pt x="101" y="14"/>
                      </a:lnTo>
                      <a:lnTo>
                        <a:pt x="103" y="18"/>
                      </a:lnTo>
                      <a:lnTo>
                        <a:pt x="101" y="22"/>
                      </a:lnTo>
                      <a:lnTo>
                        <a:pt x="98" y="25"/>
                      </a:lnTo>
                      <a:lnTo>
                        <a:pt x="94" y="29"/>
                      </a:lnTo>
                      <a:lnTo>
                        <a:pt x="88" y="32"/>
                      </a:lnTo>
                      <a:lnTo>
                        <a:pt x="71" y="36"/>
                      </a:lnTo>
                      <a:lnTo>
                        <a:pt x="52" y="37"/>
                      </a:lnTo>
                      <a:lnTo>
                        <a:pt x="32" y="36"/>
                      </a:lnTo>
                      <a:lnTo>
                        <a:pt x="15" y="32"/>
                      </a:lnTo>
                      <a:lnTo>
                        <a:pt x="9" y="29"/>
                      </a:lnTo>
                      <a:lnTo>
                        <a:pt x="4" y="26"/>
                      </a:lnTo>
                      <a:lnTo>
                        <a:pt x="1" y="23"/>
                      </a:lnTo>
                      <a:lnTo>
                        <a:pt x="0" y="19"/>
                      </a:lnTo>
                      <a:lnTo>
                        <a:pt x="1" y="15"/>
                      </a:lnTo>
                      <a:lnTo>
                        <a:pt x="4" y="12"/>
                      </a:lnTo>
                      <a:lnTo>
                        <a:pt x="9" y="9"/>
                      </a:lnTo>
                      <a:lnTo>
                        <a:pt x="15" y="5"/>
                      </a:lnTo>
                      <a:lnTo>
                        <a:pt x="31" y="1"/>
                      </a:lnTo>
                      <a:lnTo>
                        <a:pt x="50" y="0"/>
                      </a:lnTo>
                      <a:close/>
                    </a:path>
                  </a:pathLst>
                </a:custGeom>
                <a:solidFill>
                  <a:srgbClr val="000000"/>
                </a:solidFill>
                <a:ln w="4763">
                  <a:solidFill>
                    <a:schemeClr val="bg2"/>
                  </a:solidFill>
                  <a:prstDash val="solid"/>
                  <a:round/>
                  <a:headEnd/>
                  <a:tailEnd/>
                </a:ln>
              </p:spPr>
              <p:txBody>
                <a:bodyPr/>
                <a:lstStyle/>
                <a:p>
                  <a:endParaRPr lang="en-GB"/>
                </a:p>
              </p:txBody>
            </p:sp>
            <p:sp>
              <p:nvSpPr>
                <p:cNvPr id="5567" name="Freeform 509"/>
                <p:cNvSpPr>
                  <a:spLocks/>
                </p:cNvSpPr>
                <p:nvPr/>
              </p:nvSpPr>
              <p:spPr bwMode="auto">
                <a:xfrm>
                  <a:off x="2621" y="556"/>
                  <a:ext cx="34" cy="13"/>
                </a:xfrm>
                <a:custGeom>
                  <a:avLst/>
                  <a:gdLst>
                    <a:gd name="T0" fmla="*/ 0 w 103"/>
                    <a:gd name="T1" fmla="*/ 0 h 39"/>
                    <a:gd name="T2" fmla="*/ 0 w 103"/>
                    <a:gd name="T3" fmla="*/ 0 h 39"/>
                    <a:gd name="T4" fmla="*/ 0 w 103"/>
                    <a:gd name="T5" fmla="*/ 0 h 39"/>
                    <a:gd name="T6" fmla="*/ 0 w 103"/>
                    <a:gd name="T7" fmla="*/ 0 h 39"/>
                    <a:gd name="T8" fmla="*/ 0 w 103"/>
                    <a:gd name="T9" fmla="*/ 0 h 39"/>
                    <a:gd name="T10" fmla="*/ 0 w 103"/>
                    <a:gd name="T11" fmla="*/ 0 h 39"/>
                    <a:gd name="T12" fmla="*/ 0 w 103"/>
                    <a:gd name="T13" fmla="*/ 0 h 39"/>
                    <a:gd name="T14" fmla="*/ 0 w 103"/>
                    <a:gd name="T15" fmla="*/ 0 h 39"/>
                    <a:gd name="T16" fmla="*/ 0 w 103"/>
                    <a:gd name="T17" fmla="*/ 0 h 39"/>
                    <a:gd name="T18" fmla="*/ 0 w 103"/>
                    <a:gd name="T19" fmla="*/ 0 h 39"/>
                    <a:gd name="T20" fmla="*/ 0 w 103"/>
                    <a:gd name="T21" fmla="*/ 0 h 39"/>
                    <a:gd name="T22" fmla="*/ 0 w 103"/>
                    <a:gd name="T23" fmla="*/ 0 h 39"/>
                    <a:gd name="T24" fmla="*/ 0 w 103"/>
                    <a:gd name="T25" fmla="*/ 0 h 39"/>
                    <a:gd name="T26" fmla="*/ 0 w 103"/>
                    <a:gd name="T27" fmla="*/ 0 h 39"/>
                    <a:gd name="T28" fmla="*/ 0 w 103"/>
                    <a:gd name="T29" fmla="*/ 0 h 39"/>
                    <a:gd name="T30" fmla="*/ 0 w 103"/>
                    <a:gd name="T31" fmla="*/ 0 h 39"/>
                    <a:gd name="T32" fmla="*/ 0 w 103"/>
                    <a:gd name="T33" fmla="*/ 0 h 39"/>
                    <a:gd name="T34" fmla="*/ 0 w 103"/>
                    <a:gd name="T35" fmla="*/ 0 h 39"/>
                    <a:gd name="T36" fmla="*/ 0 w 103"/>
                    <a:gd name="T37" fmla="*/ 0 h 39"/>
                    <a:gd name="T38" fmla="*/ 0 w 103"/>
                    <a:gd name="T39" fmla="*/ 0 h 39"/>
                    <a:gd name="T40" fmla="*/ 0 w 103"/>
                    <a:gd name="T41" fmla="*/ 0 h 39"/>
                    <a:gd name="T42" fmla="*/ 0 w 103"/>
                    <a:gd name="T43" fmla="*/ 0 h 39"/>
                    <a:gd name="T44" fmla="*/ 0 w 103"/>
                    <a:gd name="T45" fmla="*/ 0 h 39"/>
                    <a:gd name="T46" fmla="*/ 0 w 103"/>
                    <a:gd name="T47" fmla="*/ 0 h 39"/>
                    <a:gd name="T48" fmla="*/ 0 w 103"/>
                    <a:gd name="T49" fmla="*/ 0 h 3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3"/>
                    <a:gd name="T76" fmla="*/ 0 h 39"/>
                    <a:gd name="T77" fmla="*/ 103 w 103"/>
                    <a:gd name="T78" fmla="*/ 39 h 3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3" h="39">
                      <a:moveTo>
                        <a:pt x="51" y="0"/>
                      </a:moveTo>
                      <a:lnTo>
                        <a:pt x="72" y="2"/>
                      </a:lnTo>
                      <a:lnTo>
                        <a:pt x="88" y="6"/>
                      </a:lnTo>
                      <a:lnTo>
                        <a:pt x="94" y="9"/>
                      </a:lnTo>
                      <a:lnTo>
                        <a:pt x="99" y="11"/>
                      </a:lnTo>
                      <a:lnTo>
                        <a:pt x="102" y="14"/>
                      </a:lnTo>
                      <a:lnTo>
                        <a:pt x="103" y="18"/>
                      </a:lnTo>
                      <a:lnTo>
                        <a:pt x="102" y="23"/>
                      </a:lnTo>
                      <a:lnTo>
                        <a:pt x="99" y="27"/>
                      </a:lnTo>
                      <a:lnTo>
                        <a:pt x="94" y="29"/>
                      </a:lnTo>
                      <a:lnTo>
                        <a:pt x="88" y="34"/>
                      </a:lnTo>
                      <a:lnTo>
                        <a:pt x="72" y="38"/>
                      </a:lnTo>
                      <a:lnTo>
                        <a:pt x="52" y="39"/>
                      </a:lnTo>
                      <a:lnTo>
                        <a:pt x="33" y="38"/>
                      </a:lnTo>
                      <a:lnTo>
                        <a:pt x="15" y="34"/>
                      </a:lnTo>
                      <a:lnTo>
                        <a:pt x="9" y="31"/>
                      </a:lnTo>
                      <a:lnTo>
                        <a:pt x="5" y="28"/>
                      </a:lnTo>
                      <a:lnTo>
                        <a:pt x="2" y="25"/>
                      </a:lnTo>
                      <a:lnTo>
                        <a:pt x="0" y="21"/>
                      </a:lnTo>
                      <a:lnTo>
                        <a:pt x="2" y="17"/>
                      </a:lnTo>
                      <a:lnTo>
                        <a:pt x="5" y="13"/>
                      </a:lnTo>
                      <a:lnTo>
                        <a:pt x="9" y="10"/>
                      </a:lnTo>
                      <a:lnTo>
                        <a:pt x="15" y="7"/>
                      </a:lnTo>
                      <a:lnTo>
                        <a:pt x="31" y="2"/>
                      </a:lnTo>
                      <a:lnTo>
                        <a:pt x="51" y="0"/>
                      </a:lnTo>
                      <a:close/>
                    </a:path>
                  </a:pathLst>
                </a:custGeom>
                <a:solidFill>
                  <a:srgbClr val="000000"/>
                </a:solidFill>
                <a:ln w="4763">
                  <a:solidFill>
                    <a:schemeClr val="bg2"/>
                  </a:solidFill>
                  <a:prstDash val="solid"/>
                  <a:round/>
                  <a:headEnd/>
                  <a:tailEnd/>
                </a:ln>
              </p:spPr>
              <p:txBody>
                <a:bodyPr/>
                <a:lstStyle/>
                <a:p>
                  <a:endParaRPr lang="en-GB"/>
                </a:p>
              </p:txBody>
            </p:sp>
            <p:sp>
              <p:nvSpPr>
                <p:cNvPr id="5568" name="Freeform 510"/>
                <p:cNvSpPr>
                  <a:spLocks/>
                </p:cNvSpPr>
                <p:nvPr/>
              </p:nvSpPr>
              <p:spPr bwMode="auto">
                <a:xfrm>
                  <a:off x="2621" y="573"/>
                  <a:ext cx="34" cy="12"/>
                </a:xfrm>
                <a:custGeom>
                  <a:avLst/>
                  <a:gdLst>
                    <a:gd name="T0" fmla="*/ 0 w 103"/>
                    <a:gd name="T1" fmla="*/ 0 h 37"/>
                    <a:gd name="T2" fmla="*/ 0 w 103"/>
                    <a:gd name="T3" fmla="*/ 0 h 37"/>
                    <a:gd name="T4" fmla="*/ 0 w 103"/>
                    <a:gd name="T5" fmla="*/ 0 h 37"/>
                    <a:gd name="T6" fmla="*/ 0 w 103"/>
                    <a:gd name="T7" fmla="*/ 0 h 37"/>
                    <a:gd name="T8" fmla="*/ 0 w 103"/>
                    <a:gd name="T9" fmla="*/ 0 h 37"/>
                    <a:gd name="T10" fmla="*/ 0 w 103"/>
                    <a:gd name="T11" fmla="*/ 0 h 37"/>
                    <a:gd name="T12" fmla="*/ 0 w 103"/>
                    <a:gd name="T13" fmla="*/ 0 h 37"/>
                    <a:gd name="T14" fmla="*/ 0 w 103"/>
                    <a:gd name="T15" fmla="*/ 0 h 37"/>
                    <a:gd name="T16" fmla="*/ 0 w 103"/>
                    <a:gd name="T17" fmla="*/ 0 h 37"/>
                    <a:gd name="T18" fmla="*/ 0 w 103"/>
                    <a:gd name="T19" fmla="*/ 0 h 37"/>
                    <a:gd name="T20" fmla="*/ 0 w 103"/>
                    <a:gd name="T21" fmla="*/ 0 h 37"/>
                    <a:gd name="T22" fmla="*/ 0 w 103"/>
                    <a:gd name="T23" fmla="*/ 0 h 37"/>
                    <a:gd name="T24" fmla="*/ 0 w 103"/>
                    <a:gd name="T25" fmla="*/ 0 h 37"/>
                    <a:gd name="T26" fmla="*/ 0 w 103"/>
                    <a:gd name="T27" fmla="*/ 0 h 37"/>
                    <a:gd name="T28" fmla="*/ 0 w 103"/>
                    <a:gd name="T29" fmla="*/ 0 h 37"/>
                    <a:gd name="T30" fmla="*/ 0 w 103"/>
                    <a:gd name="T31" fmla="*/ 0 h 37"/>
                    <a:gd name="T32" fmla="*/ 0 w 103"/>
                    <a:gd name="T33" fmla="*/ 0 h 37"/>
                    <a:gd name="T34" fmla="*/ 0 w 103"/>
                    <a:gd name="T35" fmla="*/ 0 h 37"/>
                    <a:gd name="T36" fmla="*/ 0 w 103"/>
                    <a:gd name="T37" fmla="*/ 0 h 37"/>
                    <a:gd name="T38" fmla="*/ 0 w 103"/>
                    <a:gd name="T39" fmla="*/ 0 h 37"/>
                    <a:gd name="T40" fmla="*/ 0 w 103"/>
                    <a:gd name="T41" fmla="*/ 0 h 37"/>
                    <a:gd name="T42" fmla="*/ 0 w 103"/>
                    <a:gd name="T43" fmla="*/ 0 h 37"/>
                    <a:gd name="T44" fmla="*/ 0 w 103"/>
                    <a:gd name="T45" fmla="*/ 0 h 37"/>
                    <a:gd name="T46" fmla="*/ 0 w 103"/>
                    <a:gd name="T47" fmla="*/ 0 h 37"/>
                    <a:gd name="T48" fmla="*/ 0 w 103"/>
                    <a:gd name="T49" fmla="*/ 0 h 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3"/>
                    <a:gd name="T76" fmla="*/ 0 h 37"/>
                    <a:gd name="T77" fmla="*/ 103 w 103"/>
                    <a:gd name="T78" fmla="*/ 37 h 3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3" h="37">
                      <a:moveTo>
                        <a:pt x="51" y="0"/>
                      </a:moveTo>
                      <a:lnTo>
                        <a:pt x="72" y="1"/>
                      </a:lnTo>
                      <a:lnTo>
                        <a:pt x="88" y="6"/>
                      </a:lnTo>
                      <a:lnTo>
                        <a:pt x="94" y="8"/>
                      </a:lnTo>
                      <a:lnTo>
                        <a:pt x="99" y="11"/>
                      </a:lnTo>
                      <a:lnTo>
                        <a:pt x="102" y="14"/>
                      </a:lnTo>
                      <a:lnTo>
                        <a:pt x="103" y="18"/>
                      </a:lnTo>
                      <a:lnTo>
                        <a:pt x="102" y="22"/>
                      </a:lnTo>
                      <a:lnTo>
                        <a:pt x="99" y="25"/>
                      </a:lnTo>
                      <a:lnTo>
                        <a:pt x="94" y="29"/>
                      </a:lnTo>
                      <a:lnTo>
                        <a:pt x="88" y="32"/>
                      </a:lnTo>
                      <a:lnTo>
                        <a:pt x="72" y="36"/>
                      </a:lnTo>
                      <a:lnTo>
                        <a:pt x="52" y="37"/>
                      </a:lnTo>
                      <a:lnTo>
                        <a:pt x="33" y="36"/>
                      </a:lnTo>
                      <a:lnTo>
                        <a:pt x="15" y="32"/>
                      </a:lnTo>
                      <a:lnTo>
                        <a:pt x="9" y="29"/>
                      </a:lnTo>
                      <a:lnTo>
                        <a:pt x="5" y="26"/>
                      </a:lnTo>
                      <a:lnTo>
                        <a:pt x="2" y="23"/>
                      </a:lnTo>
                      <a:lnTo>
                        <a:pt x="0" y="19"/>
                      </a:lnTo>
                      <a:lnTo>
                        <a:pt x="2" y="15"/>
                      </a:lnTo>
                      <a:lnTo>
                        <a:pt x="5" y="12"/>
                      </a:lnTo>
                      <a:lnTo>
                        <a:pt x="9" y="10"/>
                      </a:lnTo>
                      <a:lnTo>
                        <a:pt x="15" y="6"/>
                      </a:lnTo>
                      <a:lnTo>
                        <a:pt x="31" y="1"/>
                      </a:lnTo>
                      <a:lnTo>
                        <a:pt x="51" y="0"/>
                      </a:lnTo>
                      <a:close/>
                    </a:path>
                  </a:pathLst>
                </a:custGeom>
                <a:solidFill>
                  <a:srgbClr val="000000"/>
                </a:solidFill>
                <a:ln w="4763">
                  <a:solidFill>
                    <a:schemeClr val="bg2"/>
                  </a:solidFill>
                  <a:prstDash val="solid"/>
                  <a:round/>
                  <a:headEnd/>
                  <a:tailEnd/>
                </a:ln>
              </p:spPr>
              <p:txBody>
                <a:bodyPr/>
                <a:lstStyle/>
                <a:p>
                  <a:endParaRPr lang="en-GB"/>
                </a:p>
              </p:txBody>
            </p:sp>
          </p:grpSp>
          <p:sp>
            <p:nvSpPr>
              <p:cNvPr id="5565" name="Rectangle 511"/>
              <p:cNvSpPr>
                <a:spLocks noChangeArrowheads="1"/>
              </p:cNvSpPr>
              <p:nvPr/>
            </p:nvSpPr>
            <p:spPr bwMode="auto">
              <a:xfrm>
                <a:off x="2633" y="523"/>
                <a:ext cx="12" cy="69"/>
              </a:xfrm>
              <a:prstGeom prst="rect">
                <a:avLst/>
              </a:prstGeom>
              <a:solidFill>
                <a:srgbClr val="000000"/>
              </a:solidFill>
              <a:ln w="9525">
                <a:solidFill>
                  <a:schemeClr val="bg2"/>
                </a:solidFill>
                <a:miter lim="800000"/>
                <a:headEnd/>
                <a:tailEnd/>
              </a:ln>
            </p:spPr>
            <p:txBody>
              <a:bodyPr/>
              <a:lstStyle/>
              <a:p>
                <a:endParaRPr lang="en-US"/>
              </a:p>
            </p:txBody>
          </p:sp>
        </p:grpSp>
        <p:grpSp>
          <p:nvGrpSpPr>
            <p:cNvPr id="17" name="Group 512"/>
            <p:cNvGrpSpPr>
              <a:grpSpLocks/>
            </p:cNvGrpSpPr>
            <p:nvPr/>
          </p:nvGrpSpPr>
          <p:grpSpPr bwMode="auto">
            <a:xfrm>
              <a:off x="2232" y="530"/>
              <a:ext cx="35" cy="69"/>
              <a:chOff x="2232" y="530"/>
              <a:chExt cx="35" cy="69"/>
            </a:xfrm>
          </p:grpSpPr>
          <p:grpSp>
            <p:nvGrpSpPr>
              <p:cNvPr id="18" name="Group 513"/>
              <p:cNvGrpSpPr>
                <a:grpSpLocks/>
              </p:cNvGrpSpPr>
              <p:nvPr/>
            </p:nvGrpSpPr>
            <p:grpSpPr bwMode="auto">
              <a:xfrm>
                <a:off x="2232" y="547"/>
                <a:ext cx="35" cy="45"/>
                <a:chOff x="2232" y="547"/>
                <a:chExt cx="35" cy="45"/>
              </a:xfrm>
            </p:grpSpPr>
            <p:sp>
              <p:nvSpPr>
                <p:cNvPr id="5561" name="Freeform 514"/>
                <p:cNvSpPr>
                  <a:spLocks/>
                </p:cNvSpPr>
                <p:nvPr/>
              </p:nvSpPr>
              <p:spPr bwMode="auto">
                <a:xfrm>
                  <a:off x="2232" y="547"/>
                  <a:ext cx="34" cy="12"/>
                </a:xfrm>
                <a:custGeom>
                  <a:avLst/>
                  <a:gdLst>
                    <a:gd name="T0" fmla="*/ 0 w 103"/>
                    <a:gd name="T1" fmla="*/ 0 h 37"/>
                    <a:gd name="T2" fmla="*/ 0 w 103"/>
                    <a:gd name="T3" fmla="*/ 0 h 37"/>
                    <a:gd name="T4" fmla="*/ 0 w 103"/>
                    <a:gd name="T5" fmla="*/ 0 h 37"/>
                    <a:gd name="T6" fmla="*/ 0 w 103"/>
                    <a:gd name="T7" fmla="*/ 0 h 37"/>
                    <a:gd name="T8" fmla="*/ 0 w 103"/>
                    <a:gd name="T9" fmla="*/ 0 h 37"/>
                    <a:gd name="T10" fmla="*/ 0 w 103"/>
                    <a:gd name="T11" fmla="*/ 0 h 37"/>
                    <a:gd name="T12" fmla="*/ 0 w 103"/>
                    <a:gd name="T13" fmla="*/ 0 h 37"/>
                    <a:gd name="T14" fmla="*/ 0 w 103"/>
                    <a:gd name="T15" fmla="*/ 0 h 37"/>
                    <a:gd name="T16" fmla="*/ 0 w 103"/>
                    <a:gd name="T17" fmla="*/ 0 h 37"/>
                    <a:gd name="T18" fmla="*/ 0 w 103"/>
                    <a:gd name="T19" fmla="*/ 0 h 37"/>
                    <a:gd name="T20" fmla="*/ 0 w 103"/>
                    <a:gd name="T21" fmla="*/ 0 h 37"/>
                    <a:gd name="T22" fmla="*/ 0 w 103"/>
                    <a:gd name="T23" fmla="*/ 0 h 37"/>
                    <a:gd name="T24" fmla="*/ 0 w 103"/>
                    <a:gd name="T25" fmla="*/ 0 h 37"/>
                    <a:gd name="T26" fmla="*/ 0 w 103"/>
                    <a:gd name="T27" fmla="*/ 0 h 37"/>
                    <a:gd name="T28" fmla="*/ 0 w 103"/>
                    <a:gd name="T29" fmla="*/ 0 h 37"/>
                    <a:gd name="T30" fmla="*/ 0 w 103"/>
                    <a:gd name="T31" fmla="*/ 0 h 37"/>
                    <a:gd name="T32" fmla="*/ 0 w 103"/>
                    <a:gd name="T33" fmla="*/ 0 h 37"/>
                    <a:gd name="T34" fmla="*/ 0 w 103"/>
                    <a:gd name="T35" fmla="*/ 0 h 37"/>
                    <a:gd name="T36" fmla="*/ 0 w 103"/>
                    <a:gd name="T37" fmla="*/ 0 h 37"/>
                    <a:gd name="T38" fmla="*/ 0 w 103"/>
                    <a:gd name="T39" fmla="*/ 0 h 37"/>
                    <a:gd name="T40" fmla="*/ 0 w 103"/>
                    <a:gd name="T41" fmla="*/ 0 h 37"/>
                    <a:gd name="T42" fmla="*/ 0 w 103"/>
                    <a:gd name="T43" fmla="*/ 0 h 37"/>
                    <a:gd name="T44" fmla="*/ 0 w 103"/>
                    <a:gd name="T45" fmla="*/ 0 h 37"/>
                    <a:gd name="T46" fmla="*/ 0 w 103"/>
                    <a:gd name="T47" fmla="*/ 0 h 37"/>
                    <a:gd name="T48" fmla="*/ 0 w 103"/>
                    <a:gd name="T49" fmla="*/ 0 h 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3"/>
                    <a:gd name="T76" fmla="*/ 0 h 37"/>
                    <a:gd name="T77" fmla="*/ 103 w 103"/>
                    <a:gd name="T78" fmla="*/ 37 h 3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3" h="37">
                      <a:moveTo>
                        <a:pt x="51" y="0"/>
                      </a:moveTo>
                      <a:lnTo>
                        <a:pt x="72" y="1"/>
                      </a:lnTo>
                      <a:lnTo>
                        <a:pt x="88" y="5"/>
                      </a:lnTo>
                      <a:lnTo>
                        <a:pt x="94" y="8"/>
                      </a:lnTo>
                      <a:lnTo>
                        <a:pt x="99" y="11"/>
                      </a:lnTo>
                      <a:lnTo>
                        <a:pt x="101" y="13"/>
                      </a:lnTo>
                      <a:lnTo>
                        <a:pt x="103" y="17"/>
                      </a:lnTo>
                      <a:lnTo>
                        <a:pt x="101" y="22"/>
                      </a:lnTo>
                      <a:lnTo>
                        <a:pt x="99" y="24"/>
                      </a:lnTo>
                      <a:lnTo>
                        <a:pt x="94" y="28"/>
                      </a:lnTo>
                      <a:lnTo>
                        <a:pt x="88" y="31"/>
                      </a:lnTo>
                      <a:lnTo>
                        <a:pt x="72" y="35"/>
                      </a:lnTo>
                      <a:lnTo>
                        <a:pt x="52" y="37"/>
                      </a:lnTo>
                      <a:lnTo>
                        <a:pt x="33" y="35"/>
                      </a:lnTo>
                      <a:lnTo>
                        <a:pt x="15" y="31"/>
                      </a:lnTo>
                      <a:lnTo>
                        <a:pt x="9" y="28"/>
                      </a:lnTo>
                      <a:lnTo>
                        <a:pt x="4" y="26"/>
                      </a:lnTo>
                      <a:lnTo>
                        <a:pt x="1" y="23"/>
                      </a:lnTo>
                      <a:lnTo>
                        <a:pt x="0" y="19"/>
                      </a:lnTo>
                      <a:lnTo>
                        <a:pt x="1" y="15"/>
                      </a:lnTo>
                      <a:lnTo>
                        <a:pt x="4" y="12"/>
                      </a:lnTo>
                      <a:lnTo>
                        <a:pt x="9" y="9"/>
                      </a:lnTo>
                      <a:lnTo>
                        <a:pt x="15" y="5"/>
                      </a:lnTo>
                      <a:lnTo>
                        <a:pt x="31" y="1"/>
                      </a:lnTo>
                      <a:lnTo>
                        <a:pt x="51" y="0"/>
                      </a:lnTo>
                      <a:close/>
                    </a:path>
                  </a:pathLst>
                </a:custGeom>
                <a:solidFill>
                  <a:srgbClr val="000000"/>
                </a:solidFill>
                <a:ln w="4763">
                  <a:solidFill>
                    <a:schemeClr val="bg2"/>
                  </a:solidFill>
                  <a:prstDash val="solid"/>
                  <a:round/>
                  <a:headEnd/>
                  <a:tailEnd/>
                </a:ln>
              </p:spPr>
              <p:txBody>
                <a:bodyPr/>
                <a:lstStyle/>
                <a:p>
                  <a:endParaRPr lang="en-GB"/>
                </a:p>
              </p:txBody>
            </p:sp>
            <p:sp>
              <p:nvSpPr>
                <p:cNvPr id="5562" name="Freeform 515"/>
                <p:cNvSpPr>
                  <a:spLocks/>
                </p:cNvSpPr>
                <p:nvPr/>
              </p:nvSpPr>
              <p:spPr bwMode="auto">
                <a:xfrm>
                  <a:off x="2232" y="563"/>
                  <a:ext cx="35" cy="13"/>
                </a:xfrm>
                <a:custGeom>
                  <a:avLst/>
                  <a:gdLst>
                    <a:gd name="T0" fmla="*/ 0 w 103"/>
                    <a:gd name="T1" fmla="*/ 0 h 39"/>
                    <a:gd name="T2" fmla="*/ 0 w 103"/>
                    <a:gd name="T3" fmla="*/ 0 h 39"/>
                    <a:gd name="T4" fmla="*/ 0 w 103"/>
                    <a:gd name="T5" fmla="*/ 0 h 39"/>
                    <a:gd name="T6" fmla="*/ 0 w 103"/>
                    <a:gd name="T7" fmla="*/ 0 h 39"/>
                    <a:gd name="T8" fmla="*/ 0 w 103"/>
                    <a:gd name="T9" fmla="*/ 0 h 39"/>
                    <a:gd name="T10" fmla="*/ 0 w 103"/>
                    <a:gd name="T11" fmla="*/ 0 h 39"/>
                    <a:gd name="T12" fmla="*/ 0 w 103"/>
                    <a:gd name="T13" fmla="*/ 0 h 39"/>
                    <a:gd name="T14" fmla="*/ 0 w 103"/>
                    <a:gd name="T15" fmla="*/ 0 h 39"/>
                    <a:gd name="T16" fmla="*/ 0 w 103"/>
                    <a:gd name="T17" fmla="*/ 0 h 39"/>
                    <a:gd name="T18" fmla="*/ 0 w 103"/>
                    <a:gd name="T19" fmla="*/ 0 h 39"/>
                    <a:gd name="T20" fmla="*/ 0 w 103"/>
                    <a:gd name="T21" fmla="*/ 0 h 39"/>
                    <a:gd name="T22" fmla="*/ 0 w 103"/>
                    <a:gd name="T23" fmla="*/ 0 h 39"/>
                    <a:gd name="T24" fmla="*/ 0 w 103"/>
                    <a:gd name="T25" fmla="*/ 0 h 39"/>
                    <a:gd name="T26" fmla="*/ 0 w 103"/>
                    <a:gd name="T27" fmla="*/ 0 h 39"/>
                    <a:gd name="T28" fmla="*/ 0 w 103"/>
                    <a:gd name="T29" fmla="*/ 0 h 39"/>
                    <a:gd name="T30" fmla="*/ 0 w 103"/>
                    <a:gd name="T31" fmla="*/ 0 h 39"/>
                    <a:gd name="T32" fmla="*/ 0 w 103"/>
                    <a:gd name="T33" fmla="*/ 0 h 39"/>
                    <a:gd name="T34" fmla="*/ 0 w 103"/>
                    <a:gd name="T35" fmla="*/ 0 h 39"/>
                    <a:gd name="T36" fmla="*/ 0 w 103"/>
                    <a:gd name="T37" fmla="*/ 0 h 39"/>
                    <a:gd name="T38" fmla="*/ 0 w 103"/>
                    <a:gd name="T39" fmla="*/ 0 h 39"/>
                    <a:gd name="T40" fmla="*/ 0 w 103"/>
                    <a:gd name="T41" fmla="*/ 0 h 39"/>
                    <a:gd name="T42" fmla="*/ 0 w 103"/>
                    <a:gd name="T43" fmla="*/ 0 h 39"/>
                    <a:gd name="T44" fmla="*/ 0 w 103"/>
                    <a:gd name="T45" fmla="*/ 0 h 39"/>
                    <a:gd name="T46" fmla="*/ 0 w 103"/>
                    <a:gd name="T47" fmla="*/ 0 h 39"/>
                    <a:gd name="T48" fmla="*/ 0 w 103"/>
                    <a:gd name="T49" fmla="*/ 0 h 3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3"/>
                    <a:gd name="T76" fmla="*/ 0 h 39"/>
                    <a:gd name="T77" fmla="*/ 103 w 103"/>
                    <a:gd name="T78" fmla="*/ 39 h 3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3" h="39">
                      <a:moveTo>
                        <a:pt x="51" y="0"/>
                      </a:moveTo>
                      <a:lnTo>
                        <a:pt x="72" y="2"/>
                      </a:lnTo>
                      <a:lnTo>
                        <a:pt x="89" y="6"/>
                      </a:lnTo>
                      <a:lnTo>
                        <a:pt x="95" y="8"/>
                      </a:lnTo>
                      <a:lnTo>
                        <a:pt x="99" y="11"/>
                      </a:lnTo>
                      <a:lnTo>
                        <a:pt x="102" y="14"/>
                      </a:lnTo>
                      <a:lnTo>
                        <a:pt x="103" y="18"/>
                      </a:lnTo>
                      <a:lnTo>
                        <a:pt x="102" y="22"/>
                      </a:lnTo>
                      <a:lnTo>
                        <a:pt x="99" y="26"/>
                      </a:lnTo>
                      <a:lnTo>
                        <a:pt x="95" y="29"/>
                      </a:lnTo>
                      <a:lnTo>
                        <a:pt x="89" y="33"/>
                      </a:lnTo>
                      <a:lnTo>
                        <a:pt x="72" y="37"/>
                      </a:lnTo>
                      <a:lnTo>
                        <a:pt x="53" y="39"/>
                      </a:lnTo>
                      <a:lnTo>
                        <a:pt x="33" y="37"/>
                      </a:lnTo>
                      <a:lnTo>
                        <a:pt x="15" y="33"/>
                      </a:lnTo>
                      <a:lnTo>
                        <a:pt x="9" y="30"/>
                      </a:lnTo>
                      <a:lnTo>
                        <a:pt x="5" y="28"/>
                      </a:lnTo>
                      <a:lnTo>
                        <a:pt x="2" y="25"/>
                      </a:lnTo>
                      <a:lnTo>
                        <a:pt x="0" y="21"/>
                      </a:lnTo>
                      <a:lnTo>
                        <a:pt x="2" y="17"/>
                      </a:lnTo>
                      <a:lnTo>
                        <a:pt x="5" y="13"/>
                      </a:lnTo>
                      <a:lnTo>
                        <a:pt x="9" y="10"/>
                      </a:lnTo>
                      <a:lnTo>
                        <a:pt x="15" y="7"/>
                      </a:lnTo>
                      <a:lnTo>
                        <a:pt x="32" y="2"/>
                      </a:lnTo>
                      <a:lnTo>
                        <a:pt x="51" y="0"/>
                      </a:lnTo>
                      <a:close/>
                    </a:path>
                  </a:pathLst>
                </a:custGeom>
                <a:solidFill>
                  <a:srgbClr val="000000"/>
                </a:solidFill>
                <a:ln w="4763">
                  <a:solidFill>
                    <a:schemeClr val="bg2"/>
                  </a:solidFill>
                  <a:prstDash val="solid"/>
                  <a:round/>
                  <a:headEnd/>
                  <a:tailEnd/>
                </a:ln>
              </p:spPr>
              <p:txBody>
                <a:bodyPr/>
                <a:lstStyle/>
                <a:p>
                  <a:endParaRPr lang="en-GB"/>
                </a:p>
              </p:txBody>
            </p:sp>
            <p:sp>
              <p:nvSpPr>
                <p:cNvPr id="5563" name="Freeform 516"/>
                <p:cNvSpPr>
                  <a:spLocks/>
                </p:cNvSpPr>
                <p:nvPr/>
              </p:nvSpPr>
              <p:spPr bwMode="auto">
                <a:xfrm>
                  <a:off x="2232" y="580"/>
                  <a:ext cx="35" cy="12"/>
                </a:xfrm>
                <a:custGeom>
                  <a:avLst/>
                  <a:gdLst>
                    <a:gd name="T0" fmla="*/ 0 w 103"/>
                    <a:gd name="T1" fmla="*/ 0 h 37"/>
                    <a:gd name="T2" fmla="*/ 0 w 103"/>
                    <a:gd name="T3" fmla="*/ 0 h 37"/>
                    <a:gd name="T4" fmla="*/ 0 w 103"/>
                    <a:gd name="T5" fmla="*/ 0 h 37"/>
                    <a:gd name="T6" fmla="*/ 0 w 103"/>
                    <a:gd name="T7" fmla="*/ 0 h 37"/>
                    <a:gd name="T8" fmla="*/ 0 w 103"/>
                    <a:gd name="T9" fmla="*/ 0 h 37"/>
                    <a:gd name="T10" fmla="*/ 0 w 103"/>
                    <a:gd name="T11" fmla="*/ 0 h 37"/>
                    <a:gd name="T12" fmla="*/ 0 w 103"/>
                    <a:gd name="T13" fmla="*/ 0 h 37"/>
                    <a:gd name="T14" fmla="*/ 0 w 103"/>
                    <a:gd name="T15" fmla="*/ 0 h 37"/>
                    <a:gd name="T16" fmla="*/ 0 w 103"/>
                    <a:gd name="T17" fmla="*/ 0 h 37"/>
                    <a:gd name="T18" fmla="*/ 0 w 103"/>
                    <a:gd name="T19" fmla="*/ 0 h 37"/>
                    <a:gd name="T20" fmla="*/ 0 w 103"/>
                    <a:gd name="T21" fmla="*/ 0 h 37"/>
                    <a:gd name="T22" fmla="*/ 0 w 103"/>
                    <a:gd name="T23" fmla="*/ 0 h 37"/>
                    <a:gd name="T24" fmla="*/ 0 w 103"/>
                    <a:gd name="T25" fmla="*/ 0 h 37"/>
                    <a:gd name="T26" fmla="*/ 0 w 103"/>
                    <a:gd name="T27" fmla="*/ 0 h 37"/>
                    <a:gd name="T28" fmla="*/ 0 w 103"/>
                    <a:gd name="T29" fmla="*/ 0 h 37"/>
                    <a:gd name="T30" fmla="*/ 0 w 103"/>
                    <a:gd name="T31" fmla="*/ 0 h 37"/>
                    <a:gd name="T32" fmla="*/ 0 w 103"/>
                    <a:gd name="T33" fmla="*/ 0 h 37"/>
                    <a:gd name="T34" fmla="*/ 0 w 103"/>
                    <a:gd name="T35" fmla="*/ 0 h 37"/>
                    <a:gd name="T36" fmla="*/ 0 w 103"/>
                    <a:gd name="T37" fmla="*/ 0 h 37"/>
                    <a:gd name="T38" fmla="*/ 0 w 103"/>
                    <a:gd name="T39" fmla="*/ 0 h 37"/>
                    <a:gd name="T40" fmla="*/ 0 w 103"/>
                    <a:gd name="T41" fmla="*/ 0 h 37"/>
                    <a:gd name="T42" fmla="*/ 0 w 103"/>
                    <a:gd name="T43" fmla="*/ 0 h 37"/>
                    <a:gd name="T44" fmla="*/ 0 w 103"/>
                    <a:gd name="T45" fmla="*/ 0 h 37"/>
                    <a:gd name="T46" fmla="*/ 0 w 103"/>
                    <a:gd name="T47" fmla="*/ 0 h 37"/>
                    <a:gd name="T48" fmla="*/ 0 w 103"/>
                    <a:gd name="T49" fmla="*/ 0 h 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3"/>
                    <a:gd name="T76" fmla="*/ 0 h 37"/>
                    <a:gd name="T77" fmla="*/ 103 w 103"/>
                    <a:gd name="T78" fmla="*/ 37 h 3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3" h="37">
                      <a:moveTo>
                        <a:pt x="51" y="0"/>
                      </a:moveTo>
                      <a:lnTo>
                        <a:pt x="72" y="1"/>
                      </a:lnTo>
                      <a:lnTo>
                        <a:pt x="89" y="5"/>
                      </a:lnTo>
                      <a:lnTo>
                        <a:pt x="95" y="8"/>
                      </a:lnTo>
                      <a:lnTo>
                        <a:pt x="99" y="11"/>
                      </a:lnTo>
                      <a:lnTo>
                        <a:pt x="102" y="14"/>
                      </a:lnTo>
                      <a:lnTo>
                        <a:pt x="103" y="18"/>
                      </a:lnTo>
                      <a:lnTo>
                        <a:pt x="102" y="22"/>
                      </a:lnTo>
                      <a:lnTo>
                        <a:pt x="99" y="25"/>
                      </a:lnTo>
                      <a:lnTo>
                        <a:pt x="95" y="29"/>
                      </a:lnTo>
                      <a:lnTo>
                        <a:pt x="89" y="31"/>
                      </a:lnTo>
                      <a:lnTo>
                        <a:pt x="72" y="36"/>
                      </a:lnTo>
                      <a:lnTo>
                        <a:pt x="53" y="37"/>
                      </a:lnTo>
                      <a:lnTo>
                        <a:pt x="33" y="36"/>
                      </a:lnTo>
                      <a:lnTo>
                        <a:pt x="15" y="31"/>
                      </a:lnTo>
                      <a:lnTo>
                        <a:pt x="9" y="29"/>
                      </a:lnTo>
                      <a:lnTo>
                        <a:pt x="5" y="26"/>
                      </a:lnTo>
                      <a:lnTo>
                        <a:pt x="2" y="23"/>
                      </a:lnTo>
                      <a:lnTo>
                        <a:pt x="0" y="19"/>
                      </a:lnTo>
                      <a:lnTo>
                        <a:pt x="2" y="15"/>
                      </a:lnTo>
                      <a:lnTo>
                        <a:pt x="5" y="12"/>
                      </a:lnTo>
                      <a:lnTo>
                        <a:pt x="9" y="9"/>
                      </a:lnTo>
                      <a:lnTo>
                        <a:pt x="15" y="5"/>
                      </a:lnTo>
                      <a:lnTo>
                        <a:pt x="32" y="1"/>
                      </a:lnTo>
                      <a:lnTo>
                        <a:pt x="51" y="0"/>
                      </a:lnTo>
                      <a:close/>
                    </a:path>
                  </a:pathLst>
                </a:custGeom>
                <a:solidFill>
                  <a:srgbClr val="000000"/>
                </a:solidFill>
                <a:ln w="4763">
                  <a:solidFill>
                    <a:schemeClr val="bg2"/>
                  </a:solidFill>
                  <a:prstDash val="solid"/>
                  <a:round/>
                  <a:headEnd/>
                  <a:tailEnd/>
                </a:ln>
              </p:spPr>
              <p:txBody>
                <a:bodyPr/>
                <a:lstStyle/>
                <a:p>
                  <a:endParaRPr lang="en-GB"/>
                </a:p>
              </p:txBody>
            </p:sp>
          </p:grpSp>
          <p:sp>
            <p:nvSpPr>
              <p:cNvPr id="5560" name="Rectangle 517"/>
              <p:cNvSpPr>
                <a:spLocks noChangeArrowheads="1"/>
              </p:cNvSpPr>
              <p:nvPr/>
            </p:nvSpPr>
            <p:spPr bwMode="auto">
              <a:xfrm>
                <a:off x="2244" y="530"/>
                <a:ext cx="12" cy="69"/>
              </a:xfrm>
              <a:prstGeom prst="rect">
                <a:avLst/>
              </a:prstGeom>
              <a:solidFill>
                <a:srgbClr val="000000"/>
              </a:solidFill>
              <a:ln w="9525">
                <a:solidFill>
                  <a:schemeClr val="bg2"/>
                </a:solidFill>
                <a:miter lim="800000"/>
                <a:headEnd/>
                <a:tailEnd/>
              </a:ln>
            </p:spPr>
            <p:txBody>
              <a:bodyPr/>
              <a:lstStyle/>
              <a:p>
                <a:endParaRPr lang="en-US"/>
              </a:p>
            </p:txBody>
          </p:sp>
        </p:grpSp>
      </p:grpSp>
      <p:sp>
        <p:nvSpPr>
          <p:cNvPr id="5154" name="Freeform 518"/>
          <p:cNvSpPr>
            <a:spLocks/>
          </p:cNvSpPr>
          <p:nvPr/>
        </p:nvSpPr>
        <p:spPr bwMode="auto">
          <a:xfrm>
            <a:off x="9097433" y="304801"/>
            <a:ext cx="338667" cy="1724025"/>
          </a:xfrm>
          <a:custGeom>
            <a:avLst/>
            <a:gdLst>
              <a:gd name="T0" fmla="*/ 0 w 524"/>
              <a:gd name="T1" fmla="*/ 2147483647 h 3260"/>
              <a:gd name="T2" fmla="*/ 2147483647 w 524"/>
              <a:gd name="T3" fmla="*/ 2147483647 h 3260"/>
              <a:gd name="T4" fmla="*/ 2147483647 w 524"/>
              <a:gd name="T5" fmla="*/ 2147483647 h 3260"/>
              <a:gd name="T6" fmla="*/ 2147483647 w 524"/>
              <a:gd name="T7" fmla="*/ 2147483647 h 3260"/>
              <a:gd name="T8" fmla="*/ 2147483647 w 524"/>
              <a:gd name="T9" fmla="*/ 2147483647 h 3260"/>
              <a:gd name="T10" fmla="*/ 2147483647 w 524"/>
              <a:gd name="T11" fmla="*/ 2147483647 h 3260"/>
              <a:gd name="T12" fmla="*/ 2147483647 w 524"/>
              <a:gd name="T13" fmla="*/ 2147483647 h 3260"/>
              <a:gd name="T14" fmla="*/ 2147483647 w 524"/>
              <a:gd name="T15" fmla="*/ 2147483647 h 3260"/>
              <a:gd name="T16" fmla="*/ 2147483647 w 524"/>
              <a:gd name="T17" fmla="*/ 2147483647 h 3260"/>
              <a:gd name="T18" fmla="*/ 2147483647 w 524"/>
              <a:gd name="T19" fmla="*/ 2147483647 h 3260"/>
              <a:gd name="T20" fmla="*/ 2147483647 w 524"/>
              <a:gd name="T21" fmla="*/ 0 h 3260"/>
              <a:gd name="T22" fmla="*/ 2147483647 w 524"/>
              <a:gd name="T23" fmla="*/ 2147483647 h 3260"/>
              <a:gd name="T24" fmla="*/ 2147483647 w 524"/>
              <a:gd name="T25" fmla="*/ 2147483647 h 3260"/>
              <a:gd name="T26" fmla="*/ 2147483647 w 524"/>
              <a:gd name="T27" fmla="*/ 2147483647 h 3260"/>
              <a:gd name="T28" fmla="*/ 2147483647 w 524"/>
              <a:gd name="T29" fmla="*/ 2147483647 h 3260"/>
              <a:gd name="T30" fmla="*/ 2147483647 w 524"/>
              <a:gd name="T31" fmla="*/ 2147483647 h 3260"/>
              <a:gd name="T32" fmla="*/ 2147483647 w 524"/>
              <a:gd name="T33" fmla="*/ 2147483647 h 3260"/>
              <a:gd name="T34" fmla="*/ 2147483647 w 524"/>
              <a:gd name="T35" fmla="*/ 2147483647 h 3260"/>
              <a:gd name="T36" fmla="*/ 2147483647 w 524"/>
              <a:gd name="T37" fmla="*/ 2147483647 h 3260"/>
              <a:gd name="T38" fmla="*/ 0 w 524"/>
              <a:gd name="T39" fmla="*/ 2147483647 h 32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4"/>
              <a:gd name="T61" fmla="*/ 0 h 3260"/>
              <a:gd name="T62" fmla="*/ 524 w 524"/>
              <a:gd name="T63" fmla="*/ 3260 h 326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4" h="3260">
                <a:moveTo>
                  <a:pt x="0" y="3258"/>
                </a:moveTo>
                <a:lnTo>
                  <a:pt x="27" y="3260"/>
                </a:lnTo>
                <a:lnTo>
                  <a:pt x="265" y="1437"/>
                </a:lnTo>
                <a:lnTo>
                  <a:pt x="338" y="181"/>
                </a:lnTo>
                <a:lnTo>
                  <a:pt x="325" y="179"/>
                </a:lnTo>
                <a:lnTo>
                  <a:pt x="334" y="188"/>
                </a:lnTo>
                <a:lnTo>
                  <a:pt x="337" y="184"/>
                </a:lnTo>
                <a:lnTo>
                  <a:pt x="335" y="189"/>
                </a:lnTo>
                <a:lnTo>
                  <a:pt x="524" y="18"/>
                </a:lnTo>
                <a:lnTo>
                  <a:pt x="505" y="0"/>
                </a:lnTo>
                <a:lnTo>
                  <a:pt x="316" y="171"/>
                </a:lnTo>
                <a:lnTo>
                  <a:pt x="313" y="175"/>
                </a:lnTo>
                <a:lnTo>
                  <a:pt x="311" y="179"/>
                </a:lnTo>
                <a:lnTo>
                  <a:pt x="238" y="1436"/>
                </a:lnTo>
                <a:lnTo>
                  <a:pt x="252" y="1436"/>
                </a:lnTo>
                <a:lnTo>
                  <a:pt x="238" y="1435"/>
                </a:lnTo>
                <a:lnTo>
                  <a:pt x="0" y="3258"/>
                </a:lnTo>
                <a:close/>
              </a:path>
            </a:pathLst>
          </a:custGeom>
          <a:solidFill>
            <a:srgbClr val="000000"/>
          </a:solidFill>
          <a:ln w="9525">
            <a:solidFill>
              <a:schemeClr val="bg2"/>
            </a:solidFill>
            <a:round/>
            <a:headEnd/>
            <a:tailEnd/>
          </a:ln>
        </p:spPr>
        <p:txBody>
          <a:bodyPr/>
          <a:lstStyle/>
          <a:p>
            <a:endParaRPr lang="en-GB"/>
          </a:p>
        </p:txBody>
      </p:sp>
      <p:sp>
        <p:nvSpPr>
          <p:cNvPr id="5155" name="Rectangle 519"/>
          <p:cNvSpPr>
            <a:spLocks noChangeArrowheads="1"/>
          </p:cNvSpPr>
          <p:nvPr/>
        </p:nvSpPr>
        <p:spPr bwMode="auto">
          <a:xfrm>
            <a:off x="9160934" y="1679575"/>
            <a:ext cx="529167" cy="12700"/>
          </a:xfrm>
          <a:prstGeom prst="rect">
            <a:avLst/>
          </a:prstGeom>
          <a:solidFill>
            <a:srgbClr val="000000"/>
          </a:solidFill>
          <a:ln w="9525">
            <a:solidFill>
              <a:schemeClr val="bg2"/>
            </a:solidFill>
            <a:miter lim="800000"/>
            <a:headEnd/>
            <a:tailEnd/>
          </a:ln>
        </p:spPr>
        <p:txBody>
          <a:bodyPr/>
          <a:lstStyle/>
          <a:p>
            <a:endParaRPr lang="en-US"/>
          </a:p>
        </p:txBody>
      </p:sp>
      <p:sp>
        <p:nvSpPr>
          <p:cNvPr id="5156" name="Freeform 520"/>
          <p:cNvSpPr>
            <a:spLocks/>
          </p:cNvSpPr>
          <p:nvPr/>
        </p:nvSpPr>
        <p:spPr bwMode="auto">
          <a:xfrm>
            <a:off x="9042400" y="439738"/>
            <a:ext cx="764117" cy="144462"/>
          </a:xfrm>
          <a:custGeom>
            <a:avLst/>
            <a:gdLst>
              <a:gd name="T0" fmla="*/ 0 w 1173"/>
              <a:gd name="T1" fmla="*/ 2147483647 h 273"/>
              <a:gd name="T2" fmla="*/ 2147483647 w 1173"/>
              <a:gd name="T3" fmla="*/ 0 h 273"/>
              <a:gd name="T4" fmla="*/ 2147483647 w 1173"/>
              <a:gd name="T5" fmla="*/ 0 h 273"/>
              <a:gd name="T6" fmla="*/ 2147483647 w 1173"/>
              <a:gd name="T7" fmla="*/ 2147483647 h 273"/>
              <a:gd name="T8" fmla="*/ 2147483647 w 1173"/>
              <a:gd name="T9" fmla="*/ 2147483647 h 273"/>
              <a:gd name="T10" fmla="*/ 2147483647 w 1173"/>
              <a:gd name="T11" fmla="*/ 2147483647 h 273"/>
              <a:gd name="T12" fmla="*/ 0 w 1173"/>
              <a:gd name="T13" fmla="*/ 2147483647 h 273"/>
              <a:gd name="T14" fmla="*/ 0 60000 65536"/>
              <a:gd name="T15" fmla="*/ 0 60000 65536"/>
              <a:gd name="T16" fmla="*/ 0 60000 65536"/>
              <a:gd name="T17" fmla="*/ 0 60000 65536"/>
              <a:gd name="T18" fmla="*/ 0 60000 65536"/>
              <a:gd name="T19" fmla="*/ 0 60000 65536"/>
              <a:gd name="T20" fmla="*/ 0 60000 65536"/>
              <a:gd name="T21" fmla="*/ 0 w 1173"/>
              <a:gd name="T22" fmla="*/ 0 h 273"/>
              <a:gd name="T23" fmla="*/ 1173 w 1173"/>
              <a:gd name="T24" fmla="*/ 273 h 2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73" h="273">
                <a:moveTo>
                  <a:pt x="0" y="137"/>
                </a:moveTo>
                <a:lnTo>
                  <a:pt x="362" y="0"/>
                </a:lnTo>
                <a:lnTo>
                  <a:pt x="811" y="0"/>
                </a:lnTo>
                <a:lnTo>
                  <a:pt x="1173" y="113"/>
                </a:lnTo>
                <a:lnTo>
                  <a:pt x="823" y="273"/>
                </a:lnTo>
                <a:lnTo>
                  <a:pt x="350" y="273"/>
                </a:lnTo>
                <a:lnTo>
                  <a:pt x="0" y="137"/>
                </a:lnTo>
                <a:close/>
              </a:path>
            </a:pathLst>
          </a:custGeom>
          <a:noFill/>
          <a:ln w="14288">
            <a:solidFill>
              <a:schemeClr val="bg2"/>
            </a:solidFill>
            <a:prstDash val="solid"/>
            <a:round/>
            <a:headEnd/>
            <a:tailEnd/>
          </a:ln>
        </p:spPr>
        <p:txBody>
          <a:bodyPr/>
          <a:lstStyle/>
          <a:p>
            <a:endParaRPr lang="en-GB"/>
          </a:p>
        </p:txBody>
      </p:sp>
      <p:sp>
        <p:nvSpPr>
          <p:cNvPr id="5157" name="Freeform 521"/>
          <p:cNvSpPr>
            <a:spLocks/>
          </p:cNvSpPr>
          <p:nvPr/>
        </p:nvSpPr>
        <p:spPr bwMode="auto">
          <a:xfrm>
            <a:off x="9425518" y="304801"/>
            <a:ext cx="340783" cy="1724025"/>
          </a:xfrm>
          <a:custGeom>
            <a:avLst/>
            <a:gdLst>
              <a:gd name="T0" fmla="*/ 2147483647 w 523"/>
              <a:gd name="T1" fmla="*/ 2147483647 h 3260"/>
              <a:gd name="T2" fmla="*/ 2147483647 w 523"/>
              <a:gd name="T3" fmla="*/ 2147483647 h 3260"/>
              <a:gd name="T4" fmla="*/ 2147483647 w 523"/>
              <a:gd name="T5" fmla="*/ 2147483647 h 3260"/>
              <a:gd name="T6" fmla="*/ 2147483647 w 523"/>
              <a:gd name="T7" fmla="*/ 2147483647 h 3260"/>
              <a:gd name="T8" fmla="*/ 2147483647 w 523"/>
              <a:gd name="T9" fmla="*/ 2147483647 h 3260"/>
              <a:gd name="T10" fmla="*/ 2147483647 w 523"/>
              <a:gd name="T11" fmla="*/ 2147483647 h 3260"/>
              <a:gd name="T12" fmla="*/ 2147483647 w 523"/>
              <a:gd name="T13" fmla="*/ 2147483647 h 3260"/>
              <a:gd name="T14" fmla="*/ 2147483647 w 523"/>
              <a:gd name="T15" fmla="*/ 2147483647 h 3260"/>
              <a:gd name="T16" fmla="*/ 2147483647 w 523"/>
              <a:gd name="T17" fmla="*/ 2147483647 h 3260"/>
              <a:gd name="T18" fmla="*/ 2147483647 w 523"/>
              <a:gd name="T19" fmla="*/ 0 h 3260"/>
              <a:gd name="T20" fmla="*/ 0 w 523"/>
              <a:gd name="T21" fmla="*/ 2147483647 h 3260"/>
              <a:gd name="T22" fmla="*/ 2147483647 w 523"/>
              <a:gd name="T23" fmla="*/ 2147483647 h 3260"/>
              <a:gd name="T24" fmla="*/ 2147483647 w 523"/>
              <a:gd name="T25" fmla="*/ 2147483647 h 3260"/>
              <a:gd name="T26" fmla="*/ 2147483647 w 523"/>
              <a:gd name="T27" fmla="*/ 2147483647 h 3260"/>
              <a:gd name="T28" fmla="*/ 2147483647 w 523"/>
              <a:gd name="T29" fmla="*/ 2147483647 h 3260"/>
              <a:gd name="T30" fmla="*/ 2147483647 w 523"/>
              <a:gd name="T31" fmla="*/ 2147483647 h 3260"/>
              <a:gd name="T32" fmla="*/ 2147483647 w 523"/>
              <a:gd name="T33" fmla="*/ 2147483647 h 3260"/>
              <a:gd name="T34" fmla="*/ 2147483647 w 523"/>
              <a:gd name="T35" fmla="*/ 2147483647 h 3260"/>
              <a:gd name="T36" fmla="*/ 2147483647 w 523"/>
              <a:gd name="T37" fmla="*/ 2147483647 h 32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23"/>
              <a:gd name="T58" fmla="*/ 0 h 3260"/>
              <a:gd name="T59" fmla="*/ 523 w 523"/>
              <a:gd name="T60" fmla="*/ 3260 h 326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23" h="3260">
                <a:moveTo>
                  <a:pt x="496" y="3260"/>
                </a:moveTo>
                <a:lnTo>
                  <a:pt x="523" y="3258"/>
                </a:lnTo>
                <a:lnTo>
                  <a:pt x="285" y="1435"/>
                </a:lnTo>
                <a:lnTo>
                  <a:pt x="271" y="1436"/>
                </a:lnTo>
                <a:lnTo>
                  <a:pt x="285" y="1436"/>
                </a:lnTo>
                <a:lnTo>
                  <a:pt x="212" y="179"/>
                </a:lnTo>
                <a:lnTo>
                  <a:pt x="210" y="175"/>
                </a:lnTo>
                <a:lnTo>
                  <a:pt x="207" y="171"/>
                </a:lnTo>
                <a:lnTo>
                  <a:pt x="209" y="171"/>
                </a:lnTo>
                <a:lnTo>
                  <a:pt x="19" y="0"/>
                </a:lnTo>
                <a:lnTo>
                  <a:pt x="0" y="18"/>
                </a:lnTo>
                <a:lnTo>
                  <a:pt x="189" y="189"/>
                </a:lnTo>
                <a:lnTo>
                  <a:pt x="186" y="184"/>
                </a:lnTo>
                <a:lnTo>
                  <a:pt x="189" y="188"/>
                </a:lnTo>
                <a:lnTo>
                  <a:pt x="198" y="179"/>
                </a:lnTo>
                <a:lnTo>
                  <a:pt x="185" y="181"/>
                </a:lnTo>
                <a:lnTo>
                  <a:pt x="258" y="1437"/>
                </a:lnTo>
                <a:lnTo>
                  <a:pt x="496" y="3260"/>
                </a:lnTo>
                <a:close/>
              </a:path>
            </a:pathLst>
          </a:custGeom>
          <a:solidFill>
            <a:srgbClr val="000000"/>
          </a:solidFill>
          <a:ln w="9525">
            <a:solidFill>
              <a:schemeClr val="bg2"/>
            </a:solidFill>
            <a:round/>
            <a:headEnd/>
            <a:tailEnd/>
          </a:ln>
        </p:spPr>
        <p:txBody>
          <a:bodyPr/>
          <a:lstStyle/>
          <a:p>
            <a:endParaRPr lang="en-GB"/>
          </a:p>
        </p:txBody>
      </p:sp>
      <p:sp>
        <p:nvSpPr>
          <p:cNvPr id="5158" name="Freeform 522"/>
          <p:cNvSpPr>
            <a:spLocks/>
          </p:cNvSpPr>
          <p:nvPr/>
        </p:nvSpPr>
        <p:spPr bwMode="auto">
          <a:xfrm>
            <a:off x="9033934" y="766763"/>
            <a:ext cx="764117" cy="144462"/>
          </a:xfrm>
          <a:custGeom>
            <a:avLst/>
            <a:gdLst>
              <a:gd name="T0" fmla="*/ 0 w 1173"/>
              <a:gd name="T1" fmla="*/ 2147483647 h 273"/>
              <a:gd name="T2" fmla="*/ 2147483647 w 1173"/>
              <a:gd name="T3" fmla="*/ 0 h 273"/>
              <a:gd name="T4" fmla="*/ 2147483647 w 1173"/>
              <a:gd name="T5" fmla="*/ 0 h 273"/>
              <a:gd name="T6" fmla="*/ 2147483647 w 1173"/>
              <a:gd name="T7" fmla="*/ 2147483647 h 273"/>
              <a:gd name="T8" fmla="*/ 2147483647 w 1173"/>
              <a:gd name="T9" fmla="*/ 2147483647 h 273"/>
              <a:gd name="T10" fmla="*/ 2147483647 w 1173"/>
              <a:gd name="T11" fmla="*/ 2147483647 h 273"/>
              <a:gd name="T12" fmla="*/ 0 w 1173"/>
              <a:gd name="T13" fmla="*/ 2147483647 h 273"/>
              <a:gd name="T14" fmla="*/ 0 60000 65536"/>
              <a:gd name="T15" fmla="*/ 0 60000 65536"/>
              <a:gd name="T16" fmla="*/ 0 60000 65536"/>
              <a:gd name="T17" fmla="*/ 0 60000 65536"/>
              <a:gd name="T18" fmla="*/ 0 60000 65536"/>
              <a:gd name="T19" fmla="*/ 0 60000 65536"/>
              <a:gd name="T20" fmla="*/ 0 60000 65536"/>
              <a:gd name="T21" fmla="*/ 0 w 1173"/>
              <a:gd name="T22" fmla="*/ 0 h 273"/>
              <a:gd name="T23" fmla="*/ 1173 w 1173"/>
              <a:gd name="T24" fmla="*/ 273 h 2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73" h="273">
                <a:moveTo>
                  <a:pt x="0" y="136"/>
                </a:moveTo>
                <a:lnTo>
                  <a:pt x="362" y="0"/>
                </a:lnTo>
                <a:lnTo>
                  <a:pt x="811" y="0"/>
                </a:lnTo>
                <a:lnTo>
                  <a:pt x="1173" y="113"/>
                </a:lnTo>
                <a:lnTo>
                  <a:pt x="823" y="273"/>
                </a:lnTo>
                <a:lnTo>
                  <a:pt x="350" y="273"/>
                </a:lnTo>
                <a:lnTo>
                  <a:pt x="0" y="136"/>
                </a:lnTo>
                <a:close/>
              </a:path>
            </a:pathLst>
          </a:custGeom>
          <a:noFill/>
          <a:ln w="14288">
            <a:solidFill>
              <a:schemeClr val="bg2"/>
            </a:solidFill>
            <a:prstDash val="solid"/>
            <a:round/>
            <a:headEnd/>
            <a:tailEnd/>
          </a:ln>
        </p:spPr>
        <p:txBody>
          <a:bodyPr/>
          <a:lstStyle/>
          <a:p>
            <a:endParaRPr lang="en-GB"/>
          </a:p>
        </p:txBody>
      </p:sp>
      <p:sp>
        <p:nvSpPr>
          <p:cNvPr id="5159" name="Rectangle 523"/>
          <p:cNvSpPr>
            <a:spLocks noChangeArrowheads="1"/>
          </p:cNvSpPr>
          <p:nvPr/>
        </p:nvSpPr>
        <p:spPr bwMode="auto">
          <a:xfrm>
            <a:off x="9222317" y="1255713"/>
            <a:ext cx="404283" cy="12700"/>
          </a:xfrm>
          <a:prstGeom prst="rect">
            <a:avLst/>
          </a:prstGeom>
          <a:solidFill>
            <a:srgbClr val="000000"/>
          </a:solidFill>
          <a:ln w="9525">
            <a:solidFill>
              <a:schemeClr val="bg2"/>
            </a:solidFill>
            <a:miter lim="800000"/>
            <a:headEnd/>
            <a:tailEnd/>
          </a:ln>
        </p:spPr>
        <p:txBody>
          <a:bodyPr/>
          <a:lstStyle/>
          <a:p>
            <a:endParaRPr lang="en-US"/>
          </a:p>
        </p:txBody>
      </p:sp>
      <p:sp>
        <p:nvSpPr>
          <p:cNvPr id="5160" name="Line 524"/>
          <p:cNvSpPr>
            <a:spLocks noChangeShapeType="1"/>
          </p:cNvSpPr>
          <p:nvPr/>
        </p:nvSpPr>
        <p:spPr bwMode="auto">
          <a:xfrm flipV="1">
            <a:off x="9103785" y="1684338"/>
            <a:ext cx="154516" cy="341312"/>
          </a:xfrm>
          <a:prstGeom prst="line">
            <a:avLst/>
          </a:prstGeom>
          <a:noFill/>
          <a:ln w="6350">
            <a:solidFill>
              <a:schemeClr val="bg2"/>
            </a:solidFill>
            <a:round/>
            <a:headEnd/>
            <a:tailEnd/>
          </a:ln>
        </p:spPr>
        <p:txBody>
          <a:bodyPr/>
          <a:lstStyle/>
          <a:p>
            <a:endParaRPr lang="en-GB"/>
          </a:p>
        </p:txBody>
      </p:sp>
      <p:sp>
        <p:nvSpPr>
          <p:cNvPr id="5161" name="Line 525"/>
          <p:cNvSpPr>
            <a:spLocks noChangeShapeType="1"/>
          </p:cNvSpPr>
          <p:nvPr/>
        </p:nvSpPr>
        <p:spPr bwMode="auto">
          <a:xfrm>
            <a:off x="9607551" y="1684338"/>
            <a:ext cx="137583" cy="336550"/>
          </a:xfrm>
          <a:prstGeom prst="line">
            <a:avLst/>
          </a:prstGeom>
          <a:noFill/>
          <a:ln w="6350">
            <a:solidFill>
              <a:schemeClr val="bg2"/>
            </a:solidFill>
            <a:round/>
            <a:headEnd/>
            <a:tailEnd/>
          </a:ln>
        </p:spPr>
        <p:txBody>
          <a:bodyPr/>
          <a:lstStyle/>
          <a:p>
            <a:endParaRPr lang="en-GB"/>
          </a:p>
        </p:txBody>
      </p:sp>
      <p:sp>
        <p:nvSpPr>
          <p:cNvPr id="5162" name="Line 526"/>
          <p:cNvSpPr>
            <a:spLocks noChangeShapeType="1"/>
          </p:cNvSpPr>
          <p:nvPr/>
        </p:nvSpPr>
        <p:spPr bwMode="auto">
          <a:xfrm flipV="1">
            <a:off x="9156701" y="1265239"/>
            <a:ext cx="148167" cy="415925"/>
          </a:xfrm>
          <a:prstGeom prst="line">
            <a:avLst/>
          </a:prstGeom>
          <a:noFill/>
          <a:ln w="6350">
            <a:solidFill>
              <a:schemeClr val="bg2"/>
            </a:solidFill>
            <a:round/>
            <a:headEnd/>
            <a:tailEnd/>
          </a:ln>
        </p:spPr>
        <p:txBody>
          <a:bodyPr/>
          <a:lstStyle/>
          <a:p>
            <a:endParaRPr lang="en-GB"/>
          </a:p>
        </p:txBody>
      </p:sp>
      <p:sp>
        <p:nvSpPr>
          <p:cNvPr id="5163" name="Line 527"/>
          <p:cNvSpPr>
            <a:spLocks noChangeShapeType="1"/>
          </p:cNvSpPr>
          <p:nvPr/>
        </p:nvSpPr>
        <p:spPr bwMode="auto">
          <a:xfrm flipH="1" flipV="1">
            <a:off x="9552518" y="1262064"/>
            <a:ext cx="139700" cy="422275"/>
          </a:xfrm>
          <a:prstGeom prst="line">
            <a:avLst/>
          </a:prstGeom>
          <a:noFill/>
          <a:ln w="6350">
            <a:solidFill>
              <a:schemeClr val="bg2"/>
            </a:solidFill>
            <a:round/>
            <a:headEnd/>
            <a:tailEnd/>
          </a:ln>
        </p:spPr>
        <p:txBody>
          <a:bodyPr/>
          <a:lstStyle/>
          <a:p>
            <a:endParaRPr lang="en-GB"/>
          </a:p>
        </p:txBody>
      </p:sp>
      <p:sp>
        <p:nvSpPr>
          <p:cNvPr id="5164" name="Line 528"/>
          <p:cNvSpPr>
            <a:spLocks noChangeShapeType="1"/>
          </p:cNvSpPr>
          <p:nvPr/>
        </p:nvSpPr>
        <p:spPr bwMode="auto">
          <a:xfrm flipV="1">
            <a:off x="9226552" y="906463"/>
            <a:ext cx="120649" cy="355600"/>
          </a:xfrm>
          <a:prstGeom prst="line">
            <a:avLst/>
          </a:prstGeom>
          <a:noFill/>
          <a:ln w="6350">
            <a:solidFill>
              <a:schemeClr val="bg2"/>
            </a:solidFill>
            <a:round/>
            <a:headEnd/>
            <a:tailEnd/>
          </a:ln>
        </p:spPr>
        <p:txBody>
          <a:bodyPr/>
          <a:lstStyle/>
          <a:p>
            <a:endParaRPr lang="en-GB"/>
          </a:p>
        </p:txBody>
      </p:sp>
      <p:sp>
        <p:nvSpPr>
          <p:cNvPr id="5165" name="Line 529"/>
          <p:cNvSpPr>
            <a:spLocks noChangeShapeType="1"/>
          </p:cNvSpPr>
          <p:nvPr/>
        </p:nvSpPr>
        <p:spPr bwMode="auto">
          <a:xfrm flipH="1" flipV="1">
            <a:off x="9516533" y="906463"/>
            <a:ext cx="110067" cy="355600"/>
          </a:xfrm>
          <a:prstGeom prst="line">
            <a:avLst/>
          </a:prstGeom>
          <a:noFill/>
          <a:ln w="6350">
            <a:solidFill>
              <a:schemeClr val="bg2"/>
            </a:solidFill>
            <a:round/>
            <a:headEnd/>
            <a:tailEnd/>
          </a:ln>
        </p:spPr>
        <p:txBody>
          <a:bodyPr/>
          <a:lstStyle/>
          <a:p>
            <a:endParaRPr lang="en-GB"/>
          </a:p>
        </p:txBody>
      </p:sp>
      <p:grpSp>
        <p:nvGrpSpPr>
          <p:cNvPr id="19" name="Group 530"/>
          <p:cNvGrpSpPr>
            <a:grpSpLocks/>
          </p:cNvGrpSpPr>
          <p:nvPr/>
        </p:nvGrpSpPr>
        <p:grpSpPr bwMode="auto">
          <a:xfrm>
            <a:off x="9273118" y="766764"/>
            <a:ext cx="311149" cy="142875"/>
            <a:chOff x="4751" y="490"/>
            <a:chExt cx="159" cy="90"/>
          </a:xfrm>
        </p:grpSpPr>
        <p:sp>
          <p:nvSpPr>
            <p:cNvPr id="5555" name="Line 531"/>
            <p:cNvSpPr>
              <a:spLocks noChangeShapeType="1"/>
            </p:cNvSpPr>
            <p:nvPr/>
          </p:nvSpPr>
          <p:spPr bwMode="auto">
            <a:xfrm flipV="1">
              <a:off x="4751" y="490"/>
              <a:ext cx="151" cy="88"/>
            </a:xfrm>
            <a:prstGeom prst="line">
              <a:avLst/>
            </a:prstGeom>
            <a:noFill/>
            <a:ln w="6350">
              <a:solidFill>
                <a:schemeClr val="bg2"/>
              </a:solidFill>
              <a:round/>
              <a:headEnd/>
              <a:tailEnd/>
            </a:ln>
          </p:spPr>
          <p:txBody>
            <a:bodyPr/>
            <a:lstStyle/>
            <a:p>
              <a:endParaRPr lang="en-GB"/>
            </a:p>
          </p:txBody>
        </p:sp>
        <p:sp>
          <p:nvSpPr>
            <p:cNvPr id="5556" name="Line 532"/>
            <p:cNvSpPr>
              <a:spLocks noChangeShapeType="1"/>
            </p:cNvSpPr>
            <p:nvPr/>
          </p:nvSpPr>
          <p:spPr bwMode="auto">
            <a:xfrm>
              <a:off x="4751" y="490"/>
              <a:ext cx="159" cy="90"/>
            </a:xfrm>
            <a:prstGeom prst="line">
              <a:avLst/>
            </a:prstGeom>
            <a:noFill/>
            <a:ln w="6350">
              <a:solidFill>
                <a:schemeClr val="bg2"/>
              </a:solidFill>
              <a:round/>
              <a:headEnd/>
              <a:tailEnd/>
            </a:ln>
          </p:spPr>
          <p:txBody>
            <a:bodyPr/>
            <a:lstStyle/>
            <a:p>
              <a:endParaRPr lang="en-GB"/>
            </a:p>
          </p:txBody>
        </p:sp>
      </p:grpSp>
      <p:grpSp>
        <p:nvGrpSpPr>
          <p:cNvPr id="20" name="Group 533"/>
          <p:cNvGrpSpPr>
            <a:grpSpLocks/>
          </p:cNvGrpSpPr>
          <p:nvPr/>
        </p:nvGrpSpPr>
        <p:grpSpPr bwMode="auto">
          <a:xfrm>
            <a:off x="9292168" y="442913"/>
            <a:ext cx="268817" cy="133350"/>
            <a:chOff x="4761" y="286"/>
            <a:chExt cx="137" cy="84"/>
          </a:xfrm>
        </p:grpSpPr>
        <p:sp>
          <p:nvSpPr>
            <p:cNvPr id="5553" name="Line 534"/>
            <p:cNvSpPr>
              <a:spLocks noChangeShapeType="1"/>
            </p:cNvSpPr>
            <p:nvPr/>
          </p:nvSpPr>
          <p:spPr bwMode="auto">
            <a:xfrm flipV="1">
              <a:off x="4761" y="286"/>
              <a:ext cx="130" cy="82"/>
            </a:xfrm>
            <a:prstGeom prst="line">
              <a:avLst/>
            </a:prstGeom>
            <a:noFill/>
            <a:ln w="6350">
              <a:solidFill>
                <a:schemeClr val="bg2"/>
              </a:solidFill>
              <a:round/>
              <a:headEnd/>
              <a:tailEnd/>
            </a:ln>
          </p:spPr>
          <p:txBody>
            <a:bodyPr/>
            <a:lstStyle/>
            <a:p>
              <a:endParaRPr lang="en-GB"/>
            </a:p>
          </p:txBody>
        </p:sp>
        <p:sp>
          <p:nvSpPr>
            <p:cNvPr id="5554" name="Line 535"/>
            <p:cNvSpPr>
              <a:spLocks noChangeShapeType="1"/>
            </p:cNvSpPr>
            <p:nvPr/>
          </p:nvSpPr>
          <p:spPr bwMode="auto">
            <a:xfrm>
              <a:off x="4761" y="286"/>
              <a:ext cx="137" cy="84"/>
            </a:xfrm>
            <a:prstGeom prst="line">
              <a:avLst/>
            </a:prstGeom>
            <a:noFill/>
            <a:ln w="6350">
              <a:solidFill>
                <a:schemeClr val="bg2"/>
              </a:solidFill>
              <a:round/>
              <a:headEnd/>
              <a:tailEnd/>
            </a:ln>
          </p:spPr>
          <p:txBody>
            <a:bodyPr/>
            <a:lstStyle/>
            <a:p>
              <a:endParaRPr lang="en-GB"/>
            </a:p>
          </p:txBody>
        </p:sp>
      </p:grpSp>
      <p:grpSp>
        <p:nvGrpSpPr>
          <p:cNvPr id="21" name="Group 536"/>
          <p:cNvGrpSpPr>
            <a:grpSpLocks/>
          </p:cNvGrpSpPr>
          <p:nvPr/>
        </p:nvGrpSpPr>
        <p:grpSpPr bwMode="auto">
          <a:xfrm>
            <a:off x="9287934" y="579438"/>
            <a:ext cx="283633" cy="184150"/>
            <a:chOff x="4759" y="372"/>
            <a:chExt cx="145" cy="116"/>
          </a:xfrm>
        </p:grpSpPr>
        <p:sp>
          <p:nvSpPr>
            <p:cNvPr id="5551" name="Line 537"/>
            <p:cNvSpPr>
              <a:spLocks noChangeShapeType="1"/>
            </p:cNvSpPr>
            <p:nvPr/>
          </p:nvSpPr>
          <p:spPr bwMode="auto">
            <a:xfrm flipV="1">
              <a:off x="4759" y="372"/>
              <a:ext cx="138" cy="113"/>
            </a:xfrm>
            <a:prstGeom prst="line">
              <a:avLst/>
            </a:prstGeom>
            <a:noFill/>
            <a:ln w="6350">
              <a:solidFill>
                <a:schemeClr val="bg2"/>
              </a:solidFill>
              <a:round/>
              <a:headEnd/>
              <a:tailEnd/>
            </a:ln>
          </p:spPr>
          <p:txBody>
            <a:bodyPr/>
            <a:lstStyle/>
            <a:p>
              <a:endParaRPr lang="en-GB"/>
            </a:p>
          </p:txBody>
        </p:sp>
        <p:sp>
          <p:nvSpPr>
            <p:cNvPr id="5552" name="Line 538"/>
            <p:cNvSpPr>
              <a:spLocks noChangeShapeType="1"/>
            </p:cNvSpPr>
            <p:nvPr/>
          </p:nvSpPr>
          <p:spPr bwMode="auto">
            <a:xfrm>
              <a:off x="4759" y="372"/>
              <a:ext cx="145" cy="116"/>
            </a:xfrm>
            <a:prstGeom prst="line">
              <a:avLst/>
            </a:prstGeom>
            <a:noFill/>
            <a:ln w="6350">
              <a:solidFill>
                <a:schemeClr val="bg2"/>
              </a:solidFill>
              <a:round/>
              <a:headEnd/>
              <a:tailEnd/>
            </a:ln>
          </p:spPr>
          <p:txBody>
            <a:bodyPr/>
            <a:lstStyle/>
            <a:p>
              <a:endParaRPr lang="en-GB"/>
            </a:p>
          </p:txBody>
        </p:sp>
      </p:grpSp>
      <p:grpSp>
        <p:nvGrpSpPr>
          <p:cNvPr id="22" name="Group 539"/>
          <p:cNvGrpSpPr>
            <a:grpSpLocks/>
          </p:cNvGrpSpPr>
          <p:nvPr/>
        </p:nvGrpSpPr>
        <p:grpSpPr bwMode="auto">
          <a:xfrm>
            <a:off x="9010651" y="498475"/>
            <a:ext cx="827616" cy="120650"/>
            <a:chOff x="4617" y="321"/>
            <a:chExt cx="423" cy="76"/>
          </a:xfrm>
        </p:grpSpPr>
        <p:grpSp>
          <p:nvGrpSpPr>
            <p:cNvPr id="23" name="Group 540"/>
            <p:cNvGrpSpPr>
              <a:grpSpLocks/>
            </p:cNvGrpSpPr>
            <p:nvPr/>
          </p:nvGrpSpPr>
          <p:grpSpPr bwMode="auto">
            <a:xfrm>
              <a:off x="5005" y="321"/>
              <a:ext cx="35" cy="69"/>
              <a:chOff x="5005" y="321"/>
              <a:chExt cx="35" cy="69"/>
            </a:xfrm>
          </p:grpSpPr>
          <p:grpSp>
            <p:nvGrpSpPr>
              <p:cNvPr id="24" name="Group 541"/>
              <p:cNvGrpSpPr>
                <a:grpSpLocks/>
              </p:cNvGrpSpPr>
              <p:nvPr/>
            </p:nvGrpSpPr>
            <p:grpSpPr bwMode="auto">
              <a:xfrm>
                <a:off x="5005" y="338"/>
                <a:ext cx="35" cy="45"/>
                <a:chOff x="5005" y="338"/>
                <a:chExt cx="35" cy="45"/>
              </a:xfrm>
            </p:grpSpPr>
            <p:sp>
              <p:nvSpPr>
                <p:cNvPr id="5548" name="Freeform 542"/>
                <p:cNvSpPr>
                  <a:spLocks/>
                </p:cNvSpPr>
                <p:nvPr/>
              </p:nvSpPr>
              <p:spPr bwMode="auto">
                <a:xfrm>
                  <a:off x="5005" y="338"/>
                  <a:ext cx="34" cy="12"/>
                </a:xfrm>
                <a:custGeom>
                  <a:avLst/>
                  <a:gdLst>
                    <a:gd name="T0" fmla="*/ 0 w 103"/>
                    <a:gd name="T1" fmla="*/ 0 h 37"/>
                    <a:gd name="T2" fmla="*/ 0 w 103"/>
                    <a:gd name="T3" fmla="*/ 0 h 37"/>
                    <a:gd name="T4" fmla="*/ 0 w 103"/>
                    <a:gd name="T5" fmla="*/ 0 h 37"/>
                    <a:gd name="T6" fmla="*/ 0 w 103"/>
                    <a:gd name="T7" fmla="*/ 0 h 37"/>
                    <a:gd name="T8" fmla="*/ 0 w 103"/>
                    <a:gd name="T9" fmla="*/ 0 h 37"/>
                    <a:gd name="T10" fmla="*/ 0 w 103"/>
                    <a:gd name="T11" fmla="*/ 0 h 37"/>
                    <a:gd name="T12" fmla="*/ 0 w 103"/>
                    <a:gd name="T13" fmla="*/ 0 h 37"/>
                    <a:gd name="T14" fmla="*/ 0 w 103"/>
                    <a:gd name="T15" fmla="*/ 0 h 37"/>
                    <a:gd name="T16" fmla="*/ 0 w 103"/>
                    <a:gd name="T17" fmla="*/ 0 h 37"/>
                    <a:gd name="T18" fmla="*/ 0 w 103"/>
                    <a:gd name="T19" fmla="*/ 0 h 37"/>
                    <a:gd name="T20" fmla="*/ 0 w 103"/>
                    <a:gd name="T21" fmla="*/ 0 h 37"/>
                    <a:gd name="T22" fmla="*/ 0 w 103"/>
                    <a:gd name="T23" fmla="*/ 0 h 37"/>
                    <a:gd name="T24" fmla="*/ 0 w 103"/>
                    <a:gd name="T25" fmla="*/ 0 h 37"/>
                    <a:gd name="T26" fmla="*/ 0 w 103"/>
                    <a:gd name="T27" fmla="*/ 0 h 37"/>
                    <a:gd name="T28" fmla="*/ 0 w 103"/>
                    <a:gd name="T29" fmla="*/ 0 h 37"/>
                    <a:gd name="T30" fmla="*/ 0 w 103"/>
                    <a:gd name="T31" fmla="*/ 0 h 37"/>
                    <a:gd name="T32" fmla="*/ 0 w 103"/>
                    <a:gd name="T33" fmla="*/ 0 h 37"/>
                    <a:gd name="T34" fmla="*/ 0 w 103"/>
                    <a:gd name="T35" fmla="*/ 0 h 37"/>
                    <a:gd name="T36" fmla="*/ 0 w 103"/>
                    <a:gd name="T37" fmla="*/ 0 h 37"/>
                    <a:gd name="T38" fmla="*/ 0 w 103"/>
                    <a:gd name="T39" fmla="*/ 0 h 37"/>
                    <a:gd name="T40" fmla="*/ 0 w 103"/>
                    <a:gd name="T41" fmla="*/ 0 h 37"/>
                    <a:gd name="T42" fmla="*/ 0 w 103"/>
                    <a:gd name="T43" fmla="*/ 0 h 37"/>
                    <a:gd name="T44" fmla="*/ 0 w 103"/>
                    <a:gd name="T45" fmla="*/ 0 h 37"/>
                    <a:gd name="T46" fmla="*/ 0 w 103"/>
                    <a:gd name="T47" fmla="*/ 0 h 37"/>
                    <a:gd name="T48" fmla="*/ 0 w 103"/>
                    <a:gd name="T49" fmla="*/ 0 h 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3"/>
                    <a:gd name="T76" fmla="*/ 0 h 37"/>
                    <a:gd name="T77" fmla="*/ 103 w 103"/>
                    <a:gd name="T78" fmla="*/ 37 h 3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3" h="37">
                      <a:moveTo>
                        <a:pt x="51" y="0"/>
                      </a:moveTo>
                      <a:lnTo>
                        <a:pt x="72" y="1"/>
                      </a:lnTo>
                      <a:lnTo>
                        <a:pt x="88" y="5"/>
                      </a:lnTo>
                      <a:lnTo>
                        <a:pt x="94" y="8"/>
                      </a:lnTo>
                      <a:lnTo>
                        <a:pt x="99" y="11"/>
                      </a:lnTo>
                      <a:lnTo>
                        <a:pt x="102" y="13"/>
                      </a:lnTo>
                      <a:lnTo>
                        <a:pt x="103" y="18"/>
                      </a:lnTo>
                      <a:lnTo>
                        <a:pt x="102" y="22"/>
                      </a:lnTo>
                      <a:lnTo>
                        <a:pt x="99" y="24"/>
                      </a:lnTo>
                      <a:lnTo>
                        <a:pt x="94" y="29"/>
                      </a:lnTo>
                      <a:lnTo>
                        <a:pt x="88" y="31"/>
                      </a:lnTo>
                      <a:lnTo>
                        <a:pt x="72" y="35"/>
                      </a:lnTo>
                      <a:lnTo>
                        <a:pt x="52" y="37"/>
                      </a:lnTo>
                      <a:lnTo>
                        <a:pt x="33" y="35"/>
                      </a:lnTo>
                      <a:lnTo>
                        <a:pt x="15" y="31"/>
                      </a:lnTo>
                      <a:lnTo>
                        <a:pt x="9" y="29"/>
                      </a:lnTo>
                      <a:lnTo>
                        <a:pt x="5" y="26"/>
                      </a:lnTo>
                      <a:lnTo>
                        <a:pt x="2" y="23"/>
                      </a:lnTo>
                      <a:lnTo>
                        <a:pt x="0" y="19"/>
                      </a:lnTo>
                      <a:lnTo>
                        <a:pt x="2" y="15"/>
                      </a:lnTo>
                      <a:lnTo>
                        <a:pt x="5" y="12"/>
                      </a:lnTo>
                      <a:lnTo>
                        <a:pt x="9" y="9"/>
                      </a:lnTo>
                      <a:lnTo>
                        <a:pt x="15" y="5"/>
                      </a:lnTo>
                      <a:lnTo>
                        <a:pt x="32" y="1"/>
                      </a:lnTo>
                      <a:lnTo>
                        <a:pt x="51" y="0"/>
                      </a:lnTo>
                      <a:close/>
                    </a:path>
                  </a:pathLst>
                </a:custGeom>
                <a:solidFill>
                  <a:srgbClr val="000000"/>
                </a:solidFill>
                <a:ln w="4763">
                  <a:solidFill>
                    <a:schemeClr val="bg2"/>
                  </a:solidFill>
                  <a:prstDash val="solid"/>
                  <a:round/>
                  <a:headEnd/>
                  <a:tailEnd/>
                </a:ln>
              </p:spPr>
              <p:txBody>
                <a:bodyPr/>
                <a:lstStyle/>
                <a:p>
                  <a:endParaRPr lang="en-GB"/>
                </a:p>
              </p:txBody>
            </p:sp>
            <p:sp>
              <p:nvSpPr>
                <p:cNvPr id="5549" name="Freeform 543"/>
                <p:cNvSpPr>
                  <a:spLocks/>
                </p:cNvSpPr>
                <p:nvPr/>
              </p:nvSpPr>
              <p:spPr bwMode="auto">
                <a:xfrm>
                  <a:off x="5005" y="354"/>
                  <a:ext cx="35" cy="13"/>
                </a:xfrm>
                <a:custGeom>
                  <a:avLst/>
                  <a:gdLst>
                    <a:gd name="T0" fmla="*/ 0 w 103"/>
                    <a:gd name="T1" fmla="*/ 0 h 39"/>
                    <a:gd name="T2" fmla="*/ 0 w 103"/>
                    <a:gd name="T3" fmla="*/ 0 h 39"/>
                    <a:gd name="T4" fmla="*/ 0 w 103"/>
                    <a:gd name="T5" fmla="*/ 0 h 39"/>
                    <a:gd name="T6" fmla="*/ 0 w 103"/>
                    <a:gd name="T7" fmla="*/ 0 h 39"/>
                    <a:gd name="T8" fmla="*/ 0 w 103"/>
                    <a:gd name="T9" fmla="*/ 0 h 39"/>
                    <a:gd name="T10" fmla="*/ 0 w 103"/>
                    <a:gd name="T11" fmla="*/ 0 h 39"/>
                    <a:gd name="T12" fmla="*/ 0 w 103"/>
                    <a:gd name="T13" fmla="*/ 0 h 39"/>
                    <a:gd name="T14" fmla="*/ 0 w 103"/>
                    <a:gd name="T15" fmla="*/ 0 h 39"/>
                    <a:gd name="T16" fmla="*/ 0 w 103"/>
                    <a:gd name="T17" fmla="*/ 0 h 39"/>
                    <a:gd name="T18" fmla="*/ 0 w 103"/>
                    <a:gd name="T19" fmla="*/ 0 h 39"/>
                    <a:gd name="T20" fmla="*/ 0 w 103"/>
                    <a:gd name="T21" fmla="*/ 0 h 39"/>
                    <a:gd name="T22" fmla="*/ 0 w 103"/>
                    <a:gd name="T23" fmla="*/ 0 h 39"/>
                    <a:gd name="T24" fmla="*/ 0 w 103"/>
                    <a:gd name="T25" fmla="*/ 0 h 39"/>
                    <a:gd name="T26" fmla="*/ 0 w 103"/>
                    <a:gd name="T27" fmla="*/ 0 h 39"/>
                    <a:gd name="T28" fmla="*/ 0 w 103"/>
                    <a:gd name="T29" fmla="*/ 0 h 39"/>
                    <a:gd name="T30" fmla="*/ 0 w 103"/>
                    <a:gd name="T31" fmla="*/ 0 h 39"/>
                    <a:gd name="T32" fmla="*/ 0 w 103"/>
                    <a:gd name="T33" fmla="*/ 0 h 39"/>
                    <a:gd name="T34" fmla="*/ 0 w 103"/>
                    <a:gd name="T35" fmla="*/ 0 h 39"/>
                    <a:gd name="T36" fmla="*/ 0 w 103"/>
                    <a:gd name="T37" fmla="*/ 0 h 39"/>
                    <a:gd name="T38" fmla="*/ 0 w 103"/>
                    <a:gd name="T39" fmla="*/ 0 h 39"/>
                    <a:gd name="T40" fmla="*/ 0 w 103"/>
                    <a:gd name="T41" fmla="*/ 0 h 39"/>
                    <a:gd name="T42" fmla="*/ 0 w 103"/>
                    <a:gd name="T43" fmla="*/ 0 h 39"/>
                    <a:gd name="T44" fmla="*/ 0 w 103"/>
                    <a:gd name="T45" fmla="*/ 0 h 39"/>
                    <a:gd name="T46" fmla="*/ 0 w 103"/>
                    <a:gd name="T47" fmla="*/ 0 h 39"/>
                    <a:gd name="T48" fmla="*/ 0 w 103"/>
                    <a:gd name="T49" fmla="*/ 0 h 3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3"/>
                    <a:gd name="T76" fmla="*/ 0 h 39"/>
                    <a:gd name="T77" fmla="*/ 103 w 103"/>
                    <a:gd name="T78" fmla="*/ 39 h 3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3" h="39">
                      <a:moveTo>
                        <a:pt x="50" y="0"/>
                      </a:moveTo>
                      <a:lnTo>
                        <a:pt x="71" y="2"/>
                      </a:lnTo>
                      <a:lnTo>
                        <a:pt x="88" y="6"/>
                      </a:lnTo>
                      <a:lnTo>
                        <a:pt x="94" y="9"/>
                      </a:lnTo>
                      <a:lnTo>
                        <a:pt x="98" y="11"/>
                      </a:lnTo>
                      <a:lnTo>
                        <a:pt x="101" y="14"/>
                      </a:lnTo>
                      <a:lnTo>
                        <a:pt x="103" y="18"/>
                      </a:lnTo>
                      <a:lnTo>
                        <a:pt x="101" y="22"/>
                      </a:lnTo>
                      <a:lnTo>
                        <a:pt x="98" y="26"/>
                      </a:lnTo>
                      <a:lnTo>
                        <a:pt x="94" y="29"/>
                      </a:lnTo>
                      <a:lnTo>
                        <a:pt x="88" y="33"/>
                      </a:lnTo>
                      <a:lnTo>
                        <a:pt x="71" y="37"/>
                      </a:lnTo>
                      <a:lnTo>
                        <a:pt x="52" y="39"/>
                      </a:lnTo>
                      <a:lnTo>
                        <a:pt x="33" y="37"/>
                      </a:lnTo>
                      <a:lnTo>
                        <a:pt x="15" y="33"/>
                      </a:lnTo>
                      <a:lnTo>
                        <a:pt x="9" y="31"/>
                      </a:lnTo>
                      <a:lnTo>
                        <a:pt x="4" y="28"/>
                      </a:lnTo>
                      <a:lnTo>
                        <a:pt x="1" y="25"/>
                      </a:lnTo>
                      <a:lnTo>
                        <a:pt x="0" y="21"/>
                      </a:lnTo>
                      <a:lnTo>
                        <a:pt x="1" y="17"/>
                      </a:lnTo>
                      <a:lnTo>
                        <a:pt x="4" y="13"/>
                      </a:lnTo>
                      <a:lnTo>
                        <a:pt x="9" y="10"/>
                      </a:lnTo>
                      <a:lnTo>
                        <a:pt x="15" y="7"/>
                      </a:lnTo>
                      <a:lnTo>
                        <a:pt x="31" y="2"/>
                      </a:lnTo>
                      <a:lnTo>
                        <a:pt x="50" y="0"/>
                      </a:lnTo>
                      <a:close/>
                    </a:path>
                  </a:pathLst>
                </a:custGeom>
                <a:solidFill>
                  <a:srgbClr val="000000"/>
                </a:solidFill>
                <a:ln w="4763">
                  <a:solidFill>
                    <a:schemeClr val="bg2"/>
                  </a:solidFill>
                  <a:prstDash val="solid"/>
                  <a:round/>
                  <a:headEnd/>
                  <a:tailEnd/>
                </a:ln>
              </p:spPr>
              <p:txBody>
                <a:bodyPr/>
                <a:lstStyle/>
                <a:p>
                  <a:endParaRPr lang="en-GB"/>
                </a:p>
              </p:txBody>
            </p:sp>
            <p:sp>
              <p:nvSpPr>
                <p:cNvPr id="5550" name="Freeform 544"/>
                <p:cNvSpPr>
                  <a:spLocks/>
                </p:cNvSpPr>
                <p:nvPr/>
              </p:nvSpPr>
              <p:spPr bwMode="auto">
                <a:xfrm>
                  <a:off x="5005" y="371"/>
                  <a:ext cx="35" cy="12"/>
                </a:xfrm>
                <a:custGeom>
                  <a:avLst/>
                  <a:gdLst>
                    <a:gd name="T0" fmla="*/ 0 w 103"/>
                    <a:gd name="T1" fmla="*/ 0 h 37"/>
                    <a:gd name="T2" fmla="*/ 0 w 103"/>
                    <a:gd name="T3" fmla="*/ 0 h 37"/>
                    <a:gd name="T4" fmla="*/ 0 w 103"/>
                    <a:gd name="T5" fmla="*/ 0 h 37"/>
                    <a:gd name="T6" fmla="*/ 0 w 103"/>
                    <a:gd name="T7" fmla="*/ 0 h 37"/>
                    <a:gd name="T8" fmla="*/ 0 w 103"/>
                    <a:gd name="T9" fmla="*/ 0 h 37"/>
                    <a:gd name="T10" fmla="*/ 0 w 103"/>
                    <a:gd name="T11" fmla="*/ 0 h 37"/>
                    <a:gd name="T12" fmla="*/ 0 w 103"/>
                    <a:gd name="T13" fmla="*/ 0 h 37"/>
                    <a:gd name="T14" fmla="*/ 0 w 103"/>
                    <a:gd name="T15" fmla="*/ 0 h 37"/>
                    <a:gd name="T16" fmla="*/ 0 w 103"/>
                    <a:gd name="T17" fmla="*/ 0 h 37"/>
                    <a:gd name="T18" fmla="*/ 0 w 103"/>
                    <a:gd name="T19" fmla="*/ 0 h 37"/>
                    <a:gd name="T20" fmla="*/ 0 w 103"/>
                    <a:gd name="T21" fmla="*/ 0 h 37"/>
                    <a:gd name="T22" fmla="*/ 0 w 103"/>
                    <a:gd name="T23" fmla="*/ 0 h 37"/>
                    <a:gd name="T24" fmla="*/ 0 w 103"/>
                    <a:gd name="T25" fmla="*/ 0 h 37"/>
                    <a:gd name="T26" fmla="*/ 0 w 103"/>
                    <a:gd name="T27" fmla="*/ 0 h 37"/>
                    <a:gd name="T28" fmla="*/ 0 w 103"/>
                    <a:gd name="T29" fmla="*/ 0 h 37"/>
                    <a:gd name="T30" fmla="*/ 0 w 103"/>
                    <a:gd name="T31" fmla="*/ 0 h 37"/>
                    <a:gd name="T32" fmla="*/ 0 w 103"/>
                    <a:gd name="T33" fmla="*/ 0 h 37"/>
                    <a:gd name="T34" fmla="*/ 0 w 103"/>
                    <a:gd name="T35" fmla="*/ 0 h 37"/>
                    <a:gd name="T36" fmla="*/ 0 w 103"/>
                    <a:gd name="T37" fmla="*/ 0 h 37"/>
                    <a:gd name="T38" fmla="*/ 0 w 103"/>
                    <a:gd name="T39" fmla="*/ 0 h 37"/>
                    <a:gd name="T40" fmla="*/ 0 w 103"/>
                    <a:gd name="T41" fmla="*/ 0 h 37"/>
                    <a:gd name="T42" fmla="*/ 0 w 103"/>
                    <a:gd name="T43" fmla="*/ 0 h 37"/>
                    <a:gd name="T44" fmla="*/ 0 w 103"/>
                    <a:gd name="T45" fmla="*/ 0 h 37"/>
                    <a:gd name="T46" fmla="*/ 0 w 103"/>
                    <a:gd name="T47" fmla="*/ 0 h 37"/>
                    <a:gd name="T48" fmla="*/ 0 w 103"/>
                    <a:gd name="T49" fmla="*/ 0 h 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3"/>
                    <a:gd name="T76" fmla="*/ 0 h 37"/>
                    <a:gd name="T77" fmla="*/ 103 w 103"/>
                    <a:gd name="T78" fmla="*/ 37 h 3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3" h="37">
                      <a:moveTo>
                        <a:pt x="50" y="0"/>
                      </a:moveTo>
                      <a:lnTo>
                        <a:pt x="71" y="1"/>
                      </a:lnTo>
                      <a:lnTo>
                        <a:pt x="88" y="5"/>
                      </a:lnTo>
                      <a:lnTo>
                        <a:pt x="94" y="8"/>
                      </a:lnTo>
                      <a:lnTo>
                        <a:pt x="98" y="11"/>
                      </a:lnTo>
                      <a:lnTo>
                        <a:pt x="101" y="14"/>
                      </a:lnTo>
                      <a:lnTo>
                        <a:pt x="103" y="18"/>
                      </a:lnTo>
                      <a:lnTo>
                        <a:pt x="101" y="22"/>
                      </a:lnTo>
                      <a:lnTo>
                        <a:pt x="98" y="25"/>
                      </a:lnTo>
                      <a:lnTo>
                        <a:pt x="94" y="29"/>
                      </a:lnTo>
                      <a:lnTo>
                        <a:pt x="88" y="32"/>
                      </a:lnTo>
                      <a:lnTo>
                        <a:pt x="71" y="36"/>
                      </a:lnTo>
                      <a:lnTo>
                        <a:pt x="52" y="37"/>
                      </a:lnTo>
                      <a:lnTo>
                        <a:pt x="33" y="36"/>
                      </a:lnTo>
                      <a:lnTo>
                        <a:pt x="15" y="32"/>
                      </a:lnTo>
                      <a:lnTo>
                        <a:pt x="9" y="29"/>
                      </a:lnTo>
                      <a:lnTo>
                        <a:pt x="4" y="26"/>
                      </a:lnTo>
                      <a:lnTo>
                        <a:pt x="1" y="23"/>
                      </a:lnTo>
                      <a:lnTo>
                        <a:pt x="0" y="19"/>
                      </a:lnTo>
                      <a:lnTo>
                        <a:pt x="1" y="15"/>
                      </a:lnTo>
                      <a:lnTo>
                        <a:pt x="4" y="12"/>
                      </a:lnTo>
                      <a:lnTo>
                        <a:pt x="9" y="10"/>
                      </a:lnTo>
                      <a:lnTo>
                        <a:pt x="15" y="5"/>
                      </a:lnTo>
                      <a:lnTo>
                        <a:pt x="31" y="1"/>
                      </a:lnTo>
                      <a:lnTo>
                        <a:pt x="50" y="0"/>
                      </a:lnTo>
                      <a:close/>
                    </a:path>
                  </a:pathLst>
                </a:custGeom>
                <a:solidFill>
                  <a:srgbClr val="000000"/>
                </a:solidFill>
                <a:ln w="4763">
                  <a:solidFill>
                    <a:schemeClr val="bg2"/>
                  </a:solidFill>
                  <a:prstDash val="solid"/>
                  <a:round/>
                  <a:headEnd/>
                  <a:tailEnd/>
                </a:ln>
              </p:spPr>
              <p:txBody>
                <a:bodyPr/>
                <a:lstStyle/>
                <a:p>
                  <a:endParaRPr lang="en-GB"/>
                </a:p>
              </p:txBody>
            </p:sp>
          </p:grpSp>
          <p:sp>
            <p:nvSpPr>
              <p:cNvPr id="5547" name="Rectangle 545"/>
              <p:cNvSpPr>
                <a:spLocks noChangeArrowheads="1"/>
              </p:cNvSpPr>
              <p:nvPr/>
            </p:nvSpPr>
            <p:spPr bwMode="auto">
              <a:xfrm>
                <a:off x="5017" y="321"/>
                <a:ext cx="12" cy="69"/>
              </a:xfrm>
              <a:prstGeom prst="rect">
                <a:avLst/>
              </a:prstGeom>
              <a:solidFill>
                <a:srgbClr val="000000"/>
              </a:solidFill>
              <a:ln w="9525">
                <a:solidFill>
                  <a:schemeClr val="bg2"/>
                </a:solidFill>
                <a:miter lim="800000"/>
                <a:headEnd/>
                <a:tailEnd/>
              </a:ln>
            </p:spPr>
            <p:txBody>
              <a:bodyPr/>
              <a:lstStyle/>
              <a:p>
                <a:endParaRPr lang="en-US"/>
              </a:p>
            </p:txBody>
          </p:sp>
        </p:grpSp>
        <p:grpSp>
          <p:nvGrpSpPr>
            <p:cNvPr id="25" name="Group 546"/>
            <p:cNvGrpSpPr>
              <a:grpSpLocks/>
            </p:cNvGrpSpPr>
            <p:nvPr/>
          </p:nvGrpSpPr>
          <p:grpSpPr bwMode="auto">
            <a:xfrm>
              <a:off x="4617" y="328"/>
              <a:ext cx="35" cy="69"/>
              <a:chOff x="4617" y="328"/>
              <a:chExt cx="35" cy="69"/>
            </a:xfrm>
          </p:grpSpPr>
          <p:grpSp>
            <p:nvGrpSpPr>
              <p:cNvPr id="26" name="Group 547"/>
              <p:cNvGrpSpPr>
                <a:grpSpLocks/>
              </p:cNvGrpSpPr>
              <p:nvPr/>
            </p:nvGrpSpPr>
            <p:grpSpPr bwMode="auto">
              <a:xfrm>
                <a:off x="4617" y="344"/>
                <a:ext cx="35" cy="46"/>
                <a:chOff x="4617" y="344"/>
                <a:chExt cx="35" cy="46"/>
              </a:xfrm>
            </p:grpSpPr>
            <p:sp>
              <p:nvSpPr>
                <p:cNvPr id="5543" name="Freeform 548"/>
                <p:cNvSpPr>
                  <a:spLocks/>
                </p:cNvSpPr>
                <p:nvPr/>
              </p:nvSpPr>
              <p:spPr bwMode="auto">
                <a:xfrm>
                  <a:off x="4617" y="344"/>
                  <a:ext cx="35" cy="13"/>
                </a:xfrm>
                <a:custGeom>
                  <a:avLst/>
                  <a:gdLst>
                    <a:gd name="T0" fmla="*/ 0 w 103"/>
                    <a:gd name="T1" fmla="*/ 0 h 38"/>
                    <a:gd name="T2" fmla="*/ 0 w 103"/>
                    <a:gd name="T3" fmla="*/ 0 h 38"/>
                    <a:gd name="T4" fmla="*/ 0 w 103"/>
                    <a:gd name="T5" fmla="*/ 0 h 38"/>
                    <a:gd name="T6" fmla="*/ 0 w 103"/>
                    <a:gd name="T7" fmla="*/ 0 h 38"/>
                    <a:gd name="T8" fmla="*/ 0 w 103"/>
                    <a:gd name="T9" fmla="*/ 0 h 38"/>
                    <a:gd name="T10" fmla="*/ 0 w 103"/>
                    <a:gd name="T11" fmla="*/ 0 h 38"/>
                    <a:gd name="T12" fmla="*/ 0 w 103"/>
                    <a:gd name="T13" fmla="*/ 0 h 38"/>
                    <a:gd name="T14" fmla="*/ 0 w 103"/>
                    <a:gd name="T15" fmla="*/ 0 h 38"/>
                    <a:gd name="T16" fmla="*/ 0 w 103"/>
                    <a:gd name="T17" fmla="*/ 0 h 38"/>
                    <a:gd name="T18" fmla="*/ 0 w 103"/>
                    <a:gd name="T19" fmla="*/ 0 h 38"/>
                    <a:gd name="T20" fmla="*/ 0 w 103"/>
                    <a:gd name="T21" fmla="*/ 0 h 38"/>
                    <a:gd name="T22" fmla="*/ 0 w 103"/>
                    <a:gd name="T23" fmla="*/ 0 h 38"/>
                    <a:gd name="T24" fmla="*/ 0 w 103"/>
                    <a:gd name="T25" fmla="*/ 0 h 38"/>
                    <a:gd name="T26" fmla="*/ 0 w 103"/>
                    <a:gd name="T27" fmla="*/ 0 h 38"/>
                    <a:gd name="T28" fmla="*/ 0 w 103"/>
                    <a:gd name="T29" fmla="*/ 0 h 38"/>
                    <a:gd name="T30" fmla="*/ 0 w 103"/>
                    <a:gd name="T31" fmla="*/ 0 h 38"/>
                    <a:gd name="T32" fmla="*/ 0 w 103"/>
                    <a:gd name="T33" fmla="*/ 0 h 38"/>
                    <a:gd name="T34" fmla="*/ 0 w 103"/>
                    <a:gd name="T35" fmla="*/ 0 h 38"/>
                    <a:gd name="T36" fmla="*/ 0 w 103"/>
                    <a:gd name="T37" fmla="*/ 0 h 38"/>
                    <a:gd name="T38" fmla="*/ 0 w 103"/>
                    <a:gd name="T39" fmla="*/ 0 h 38"/>
                    <a:gd name="T40" fmla="*/ 0 w 103"/>
                    <a:gd name="T41" fmla="*/ 0 h 38"/>
                    <a:gd name="T42" fmla="*/ 0 w 103"/>
                    <a:gd name="T43" fmla="*/ 0 h 38"/>
                    <a:gd name="T44" fmla="*/ 0 w 103"/>
                    <a:gd name="T45" fmla="*/ 0 h 38"/>
                    <a:gd name="T46" fmla="*/ 0 w 103"/>
                    <a:gd name="T47" fmla="*/ 0 h 38"/>
                    <a:gd name="T48" fmla="*/ 0 w 103"/>
                    <a:gd name="T49" fmla="*/ 0 h 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3"/>
                    <a:gd name="T76" fmla="*/ 0 h 38"/>
                    <a:gd name="T77" fmla="*/ 103 w 103"/>
                    <a:gd name="T78" fmla="*/ 38 h 3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3" h="38">
                      <a:moveTo>
                        <a:pt x="51" y="0"/>
                      </a:moveTo>
                      <a:lnTo>
                        <a:pt x="72" y="2"/>
                      </a:lnTo>
                      <a:lnTo>
                        <a:pt x="88" y="6"/>
                      </a:lnTo>
                      <a:lnTo>
                        <a:pt x="94" y="9"/>
                      </a:lnTo>
                      <a:lnTo>
                        <a:pt x="99" y="11"/>
                      </a:lnTo>
                      <a:lnTo>
                        <a:pt x="102" y="14"/>
                      </a:lnTo>
                      <a:lnTo>
                        <a:pt x="103" y="18"/>
                      </a:lnTo>
                      <a:lnTo>
                        <a:pt x="102" y="22"/>
                      </a:lnTo>
                      <a:lnTo>
                        <a:pt x="99" y="25"/>
                      </a:lnTo>
                      <a:lnTo>
                        <a:pt x="94" y="29"/>
                      </a:lnTo>
                      <a:lnTo>
                        <a:pt x="88" y="32"/>
                      </a:lnTo>
                      <a:lnTo>
                        <a:pt x="72" y="36"/>
                      </a:lnTo>
                      <a:lnTo>
                        <a:pt x="52" y="38"/>
                      </a:lnTo>
                      <a:lnTo>
                        <a:pt x="33" y="36"/>
                      </a:lnTo>
                      <a:lnTo>
                        <a:pt x="15" y="32"/>
                      </a:lnTo>
                      <a:lnTo>
                        <a:pt x="9" y="29"/>
                      </a:lnTo>
                      <a:lnTo>
                        <a:pt x="5" y="26"/>
                      </a:lnTo>
                      <a:lnTo>
                        <a:pt x="2" y="24"/>
                      </a:lnTo>
                      <a:lnTo>
                        <a:pt x="0" y="20"/>
                      </a:lnTo>
                      <a:lnTo>
                        <a:pt x="2" y="15"/>
                      </a:lnTo>
                      <a:lnTo>
                        <a:pt x="5" y="13"/>
                      </a:lnTo>
                      <a:lnTo>
                        <a:pt x="9" y="10"/>
                      </a:lnTo>
                      <a:lnTo>
                        <a:pt x="15" y="6"/>
                      </a:lnTo>
                      <a:lnTo>
                        <a:pt x="32" y="2"/>
                      </a:lnTo>
                      <a:lnTo>
                        <a:pt x="51" y="0"/>
                      </a:lnTo>
                      <a:close/>
                    </a:path>
                  </a:pathLst>
                </a:custGeom>
                <a:solidFill>
                  <a:srgbClr val="000000"/>
                </a:solidFill>
                <a:ln w="4763">
                  <a:solidFill>
                    <a:schemeClr val="bg2"/>
                  </a:solidFill>
                  <a:prstDash val="solid"/>
                  <a:round/>
                  <a:headEnd/>
                  <a:tailEnd/>
                </a:ln>
              </p:spPr>
              <p:txBody>
                <a:bodyPr/>
                <a:lstStyle/>
                <a:p>
                  <a:endParaRPr lang="en-GB"/>
                </a:p>
              </p:txBody>
            </p:sp>
            <p:sp>
              <p:nvSpPr>
                <p:cNvPr id="5544" name="Freeform 549"/>
                <p:cNvSpPr>
                  <a:spLocks/>
                </p:cNvSpPr>
                <p:nvPr/>
              </p:nvSpPr>
              <p:spPr bwMode="auto">
                <a:xfrm>
                  <a:off x="4618" y="361"/>
                  <a:ext cx="34" cy="13"/>
                </a:xfrm>
                <a:custGeom>
                  <a:avLst/>
                  <a:gdLst>
                    <a:gd name="T0" fmla="*/ 0 w 103"/>
                    <a:gd name="T1" fmla="*/ 0 h 39"/>
                    <a:gd name="T2" fmla="*/ 0 w 103"/>
                    <a:gd name="T3" fmla="*/ 0 h 39"/>
                    <a:gd name="T4" fmla="*/ 0 w 103"/>
                    <a:gd name="T5" fmla="*/ 0 h 39"/>
                    <a:gd name="T6" fmla="*/ 0 w 103"/>
                    <a:gd name="T7" fmla="*/ 0 h 39"/>
                    <a:gd name="T8" fmla="*/ 0 w 103"/>
                    <a:gd name="T9" fmla="*/ 0 h 39"/>
                    <a:gd name="T10" fmla="*/ 0 w 103"/>
                    <a:gd name="T11" fmla="*/ 0 h 39"/>
                    <a:gd name="T12" fmla="*/ 0 w 103"/>
                    <a:gd name="T13" fmla="*/ 0 h 39"/>
                    <a:gd name="T14" fmla="*/ 0 w 103"/>
                    <a:gd name="T15" fmla="*/ 0 h 39"/>
                    <a:gd name="T16" fmla="*/ 0 w 103"/>
                    <a:gd name="T17" fmla="*/ 0 h 39"/>
                    <a:gd name="T18" fmla="*/ 0 w 103"/>
                    <a:gd name="T19" fmla="*/ 0 h 39"/>
                    <a:gd name="T20" fmla="*/ 0 w 103"/>
                    <a:gd name="T21" fmla="*/ 0 h 39"/>
                    <a:gd name="T22" fmla="*/ 0 w 103"/>
                    <a:gd name="T23" fmla="*/ 0 h 39"/>
                    <a:gd name="T24" fmla="*/ 0 w 103"/>
                    <a:gd name="T25" fmla="*/ 0 h 39"/>
                    <a:gd name="T26" fmla="*/ 0 w 103"/>
                    <a:gd name="T27" fmla="*/ 0 h 39"/>
                    <a:gd name="T28" fmla="*/ 0 w 103"/>
                    <a:gd name="T29" fmla="*/ 0 h 39"/>
                    <a:gd name="T30" fmla="*/ 0 w 103"/>
                    <a:gd name="T31" fmla="*/ 0 h 39"/>
                    <a:gd name="T32" fmla="*/ 0 w 103"/>
                    <a:gd name="T33" fmla="*/ 0 h 39"/>
                    <a:gd name="T34" fmla="*/ 0 w 103"/>
                    <a:gd name="T35" fmla="*/ 0 h 39"/>
                    <a:gd name="T36" fmla="*/ 0 w 103"/>
                    <a:gd name="T37" fmla="*/ 0 h 39"/>
                    <a:gd name="T38" fmla="*/ 0 w 103"/>
                    <a:gd name="T39" fmla="*/ 0 h 39"/>
                    <a:gd name="T40" fmla="*/ 0 w 103"/>
                    <a:gd name="T41" fmla="*/ 0 h 39"/>
                    <a:gd name="T42" fmla="*/ 0 w 103"/>
                    <a:gd name="T43" fmla="*/ 0 h 39"/>
                    <a:gd name="T44" fmla="*/ 0 w 103"/>
                    <a:gd name="T45" fmla="*/ 0 h 39"/>
                    <a:gd name="T46" fmla="*/ 0 w 103"/>
                    <a:gd name="T47" fmla="*/ 0 h 39"/>
                    <a:gd name="T48" fmla="*/ 0 w 103"/>
                    <a:gd name="T49" fmla="*/ 0 h 3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3"/>
                    <a:gd name="T76" fmla="*/ 0 h 39"/>
                    <a:gd name="T77" fmla="*/ 103 w 103"/>
                    <a:gd name="T78" fmla="*/ 39 h 3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3" h="39">
                      <a:moveTo>
                        <a:pt x="50" y="0"/>
                      </a:moveTo>
                      <a:lnTo>
                        <a:pt x="71" y="1"/>
                      </a:lnTo>
                      <a:lnTo>
                        <a:pt x="88" y="5"/>
                      </a:lnTo>
                      <a:lnTo>
                        <a:pt x="94" y="8"/>
                      </a:lnTo>
                      <a:lnTo>
                        <a:pt x="98" y="11"/>
                      </a:lnTo>
                      <a:lnTo>
                        <a:pt x="101" y="14"/>
                      </a:lnTo>
                      <a:lnTo>
                        <a:pt x="103" y="18"/>
                      </a:lnTo>
                      <a:lnTo>
                        <a:pt x="101" y="22"/>
                      </a:lnTo>
                      <a:lnTo>
                        <a:pt x="98" y="26"/>
                      </a:lnTo>
                      <a:lnTo>
                        <a:pt x="94" y="29"/>
                      </a:lnTo>
                      <a:lnTo>
                        <a:pt x="88" y="33"/>
                      </a:lnTo>
                      <a:lnTo>
                        <a:pt x="71" y="37"/>
                      </a:lnTo>
                      <a:lnTo>
                        <a:pt x="52" y="39"/>
                      </a:lnTo>
                      <a:lnTo>
                        <a:pt x="33" y="37"/>
                      </a:lnTo>
                      <a:lnTo>
                        <a:pt x="15" y="33"/>
                      </a:lnTo>
                      <a:lnTo>
                        <a:pt x="9" y="30"/>
                      </a:lnTo>
                      <a:lnTo>
                        <a:pt x="4" y="27"/>
                      </a:lnTo>
                      <a:lnTo>
                        <a:pt x="1" y="25"/>
                      </a:lnTo>
                      <a:lnTo>
                        <a:pt x="0" y="21"/>
                      </a:lnTo>
                      <a:lnTo>
                        <a:pt x="1" y="16"/>
                      </a:lnTo>
                      <a:lnTo>
                        <a:pt x="4" y="12"/>
                      </a:lnTo>
                      <a:lnTo>
                        <a:pt x="9" y="10"/>
                      </a:lnTo>
                      <a:lnTo>
                        <a:pt x="15" y="7"/>
                      </a:lnTo>
                      <a:lnTo>
                        <a:pt x="31" y="1"/>
                      </a:lnTo>
                      <a:lnTo>
                        <a:pt x="50" y="0"/>
                      </a:lnTo>
                      <a:close/>
                    </a:path>
                  </a:pathLst>
                </a:custGeom>
                <a:solidFill>
                  <a:srgbClr val="000000"/>
                </a:solidFill>
                <a:ln w="4763">
                  <a:solidFill>
                    <a:schemeClr val="bg2"/>
                  </a:solidFill>
                  <a:prstDash val="solid"/>
                  <a:round/>
                  <a:headEnd/>
                  <a:tailEnd/>
                </a:ln>
              </p:spPr>
              <p:txBody>
                <a:bodyPr/>
                <a:lstStyle/>
                <a:p>
                  <a:endParaRPr lang="en-GB"/>
                </a:p>
              </p:txBody>
            </p:sp>
            <p:sp>
              <p:nvSpPr>
                <p:cNvPr id="5545" name="Freeform 550"/>
                <p:cNvSpPr>
                  <a:spLocks/>
                </p:cNvSpPr>
                <p:nvPr/>
              </p:nvSpPr>
              <p:spPr bwMode="auto">
                <a:xfrm>
                  <a:off x="4618" y="378"/>
                  <a:ext cx="34" cy="12"/>
                </a:xfrm>
                <a:custGeom>
                  <a:avLst/>
                  <a:gdLst>
                    <a:gd name="T0" fmla="*/ 0 w 103"/>
                    <a:gd name="T1" fmla="*/ 0 h 37"/>
                    <a:gd name="T2" fmla="*/ 0 w 103"/>
                    <a:gd name="T3" fmla="*/ 0 h 37"/>
                    <a:gd name="T4" fmla="*/ 0 w 103"/>
                    <a:gd name="T5" fmla="*/ 0 h 37"/>
                    <a:gd name="T6" fmla="*/ 0 w 103"/>
                    <a:gd name="T7" fmla="*/ 0 h 37"/>
                    <a:gd name="T8" fmla="*/ 0 w 103"/>
                    <a:gd name="T9" fmla="*/ 0 h 37"/>
                    <a:gd name="T10" fmla="*/ 0 w 103"/>
                    <a:gd name="T11" fmla="*/ 0 h 37"/>
                    <a:gd name="T12" fmla="*/ 0 w 103"/>
                    <a:gd name="T13" fmla="*/ 0 h 37"/>
                    <a:gd name="T14" fmla="*/ 0 w 103"/>
                    <a:gd name="T15" fmla="*/ 0 h 37"/>
                    <a:gd name="T16" fmla="*/ 0 w 103"/>
                    <a:gd name="T17" fmla="*/ 0 h 37"/>
                    <a:gd name="T18" fmla="*/ 0 w 103"/>
                    <a:gd name="T19" fmla="*/ 0 h 37"/>
                    <a:gd name="T20" fmla="*/ 0 w 103"/>
                    <a:gd name="T21" fmla="*/ 0 h 37"/>
                    <a:gd name="T22" fmla="*/ 0 w 103"/>
                    <a:gd name="T23" fmla="*/ 0 h 37"/>
                    <a:gd name="T24" fmla="*/ 0 w 103"/>
                    <a:gd name="T25" fmla="*/ 0 h 37"/>
                    <a:gd name="T26" fmla="*/ 0 w 103"/>
                    <a:gd name="T27" fmla="*/ 0 h 37"/>
                    <a:gd name="T28" fmla="*/ 0 w 103"/>
                    <a:gd name="T29" fmla="*/ 0 h 37"/>
                    <a:gd name="T30" fmla="*/ 0 w 103"/>
                    <a:gd name="T31" fmla="*/ 0 h 37"/>
                    <a:gd name="T32" fmla="*/ 0 w 103"/>
                    <a:gd name="T33" fmla="*/ 0 h 37"/>
                    <a:gd name="T34" fmla="*/ 0 w 103"/>
                    <a:gd name="T35" fmla="*/ 0 h 37"/>
                    <a:gd name="T36" fmla="*/ 0 w 103"/>
                    <a:gd name="T37" fmla="*/ 0 h 37"/>
                    <a:gd name="T38" fmla="*/ 0 w 103"/>
                    <a:gd name="T39" fmla="*/ 0 h 37"/>
                    <a:gd name="T40" fmla="*/ 0 w 103"/>
                    <a:gd name="T41" fmla="*/ 0 h 37"/>
                    <a:gd name="T42" fmla="*/ 0 w 103"/>
                    <a:gd name="T43" fmla="*/ 0 h 37"/>
                    <a:gd name="T44" fmla="*/ 0 w 103"/>
                    <a:gd name="T45" fmla="*/ 0 h 37"/>
                    <a:gd name="T46" fmla="*/ 0 w 103"/>
                    <a:gd name="T47" fmla="*/ 0 h 37"/>
                    <a:gd name="T48" fmla="*/ 0 w 103"/>
                    <a:gd name="T49" fmla="*/ 0 h 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3"/>
                    <a:gd name="T76" fmla="*/ 0 h 37"/>
                    <a:gd name="T77" fmla="*/ 103 w 103"/>
                    <a:gd name="T78" fmla="*/ 37 h 3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3" h="37">
                      <a:moveTo>
                        <a:pt x="50" y="0"/>
                      </a:moveTo>
                      <a:lnTo>
                        <a:pt x="71" y="1"/>
                      </a:lnTo>
                      <a:lnTo>
                        <a:pt x="88" y="5"/>
                      </a:lnTo>
                      <a:lnTo>
                        <a:pt x="94" y="8"/>
                      </a:lnTo>
                      <a:lnTo>
                        <a:pt x="98" y="11"/>
                      </a:lnTo>
                      <a:lnTo>
                        <a:pt x="101" y="13"/>
                      </a:lnTo>
                      <a:lnTo>
                        <a:pt x="103" y="17"/>
                      </a:lnTo>
                      <a:lnTo>
                        <a:pt x="101" y="22"/>
                      </a:lnTo>
                      <a:lnTo>
                        <a:pt x="98" y="24"/>
                      </a:lnTo>
                      <a:lnTo>
                        <a:pt x="94" y="28"/>
                      </a:lnTo>
                      <a:lnTo>
                        <a:pt x="88" y="31"/>
                      </a:lnTo>
                      <a:lnTo>
                        <a:pt x="71" y="35"/>
                      </a:lnTo>
                      <a:lnTo>
                        <a:pt x="52" y="37"/>
                      </a:lnTo>
                      <a:lnTo>
                        <a:pt x="33" y="35"/>
                      </a:lnTo>
                      <a:lnTo>
                        <a:pt x="15" y="31"/>
                      </a:lnTo>
                      <a:lnTo>
                        <a:pt x="9" y="28"/>
                      </a:lnTo>
                      <a:lnTo>
                        <a:pt x="4" y="26"/>
                      </a:lnTo>
                      <a:lnTo>
                        <a:pt x="1" y="23"/>
                      </a:lnTo>
                      <a:lnTo>
                        <a:pt x="0" y="19"/>
                      </a:lnTo>
                      <a:lnTo>
                        <a:pt x="1" y="15"/>
                      </a:lnTo>
                      <a:lnTo>
                        <a:pt x="4" y="12"/>
                      </a:lnTo>
                      <a:lnTo>
                        <a:pt x="9" y="9"/>
                      </a:lnTo>
                      <a:lnTo>
                        <a:pt x="15" y="5"/>
                      </a:lnTo>
                      <a:lnTo>
                        <a:pt x="31" y="1"/>
                      </a:lnTo>
                      <a:lnTo>
                        <a:pt x="50" y="0"/>
                      </a:lnTo>
                      <a:close/>
                    </a:path>
                  </a:pathLst>
                </a:custGeom>
                <a:solidFill>
                  <a:srgbClr val="000000"/>
                </a:solidFill>
                <a:ln w="4763">
                  <a:solidFill>
                    <a:schemeClr val="bg2"/>
                  </a:solidFill>
                  <a:prstDash val="solid"/>
                  <a:round/>
                  <a:headEnd/>
                  <a:tailEnd/>
                </a:ln>
              </p:spPr>
              <p:txBody>
                <a:bodyPr/>
                <a:lstStyle/>
                <a:p>
                  <a:endParaRPr lang="en-GB"/>
                </a:p>
              </p:txBody>
            </p:sp>
          </p:grpSp>
          <p:sp>
            <p:nvSpPr>
              <p:cNvPr id="5542" name="Rectangle 551"/>
              <p:cNvSpPr>
                <a:spLocks noChangeArrowheads="1"/>
              </p:cNvSpPr>
              <p:nvPr/>
            </p:nvSpPr>
            <p:spPr bwMode="auto">
              <a:xfrm>
                <a:off x="4630" y="328"/>
                <a:ext cx="12" cy="69"/>
              </a:xfrm>
              <a:prstGeom prst="rect">
                <a:avLst/>
              </a:prstGeom>
              <a:solidFill>
                <a:srgbClr val="000000"/>
              </a:solidFill>
              <a:ln w="9525">
                <a:solidFill>
                  <a:schemeClr val="bg2"/>
                </a:solidFill>
                <a:miter lim="800000"/>
                <a:headEnd/>
                <a:tailEnd/>
              </a:ln>
            </p:spPr>
            <p:txBody>
              <a:bodyPr/>
              <a:lstStyle/>
              <a:p>
                <a:endParaRPr lang="en-US"/>
              </a:p>
            </p:txBody>
          </p:sp>
        </p:grpSp>
      </p:grpSp>
      <p:grpSp>
        <p:nvGrpSpPr>
          <p:cNvPr id="27" name="Group 552"/>
          <p:cNvGrpSpPr>
            <a:grpSpLocks/>
          </p:cNvGrpSpPr>
          <p:nvPr/>
        </p:nvGrpSpPr>
        <p:grpSpPr bwMode="auto">
          <a:xfrm>
            <a:off x="9004300" y="828675"/>
            <a:ext cx="823384" cy="120650"/>
            <a:chOff x="4613" y="529"/>
            <a:chExt cx="422" cy="76"/>
          </a:xfrm>
        </p:grpSpPr>
        <p:grpSp>
          <p:nvGrpSpPr>
            <p:cNvPr id="28" name="Group 553"/>
            <p:cNvGrpSpPr>
              <a:grpSpLocks/>
            </p:cNvGrpSpPr>
            <p:nvPr/>
          </p:nvGrpSpPr>
          <p:grpSpPr bwMode="auto">
            <a:xfrm>
              <a:off x="5000" y="529"/>
              <a:ext cx="35" cy="69"/>
              <a:chOff x="5000" y="529"/>
              <a:chExt cx="35" cy="69"/>
            </a:xfrm>
          </p:grpSpPr>
          <p:grpSp>
            <p:nvGrpSpPr>
              <p:cNvPr id="29" name="Group 554"/>
              <p:cNvGrpSpPr>
                <a:grpSpLocks/>
              </p:cNvGrpSpPr>
              <p:nvPr/>
            </p:nvGrpSpPr>
            <p:grpSpPr bwMode="auto">
              <a:xfrm>
                <a:off x="5000" y="546"/>
                <a:ext cx="35" cy="45"/>
                <a:chOff x="5000" y="546"/>
                <a:chExt cx="35" cy="45"/>
              </a:xfrm>
            </p:grpSpPr>
            <p:sp>
              <p:nvSpPr>
                <p:cNvPr id="5536" name="Freeform 555"/>
                <p:cNvSpPr>
                  <a:spLocks/>
                </p:cNvSpPr>
                <p:nvPr/>
              </p:nvSpPr>
              <p:spPr bwMode="auto">
                <a:xfrm>
                  <a:off x="5000" y="546"/>
                  <a:ext cx="35" cy="12"/>
                </a:xfrm>
                <a:custGeom>
                  <a:avLst/>
                  <a:gdLst>
                    <a:gd name="T0" fmla="*/ 0 w 103"/>
                    <a:gd name="T1" fmla="*/ 0 h 37"/>
                    <a:gd name="T2" fmla="*/ 0 w 103"/>
                    <a:gd name="T3" fmla="*/ 0 h 37"/>
                    <a:gd name="T4" fmla="*/ 0 w 103"/>
                    <a:gd name="T5" fmla="*/ 0 h 37"/>
                    <a:gd name="T6" fmla="*/ 0 w 103"/>
                    <a:gd name="T7" fmla="*/ 0 h 37"/>
                    <a:gd name="T8" fmla="*/ 0 w 103"/>
                    <a:gd name="T9" fmla="*/ 0 h 37"/>
                    <a:gd name="T10" fmla="*/ 0 w 103"/>
                    <a:gd name="T11" fmla="*/ 0 h 37"/>
                    <a:gd name="T12" fmla="*/ 0 w 103"/>
                    <a:gd name="T13" fmla="*/ 0 h 37"/>
                    <a:gd name="T14" fmla="*/ 0 w 103"/>
                    <a:gd name="T15" fmla="*/ 0 h 37"/>
                    <a:gd name="T16" fmla="*/ 0 w 103"/>
                    <a:gd name="T17" fmla="*/ 0 h 37"/>
                    <a:gd name="T18" fmla="*/ 0 w 103"/>
                    <a:gd name="T19" fmla="*/ 0 h 37"/>
                    <a:gd name="T20" fmla="*/ 0 w 103"/>
                    <a:gd name="T21" fmla="*/ 0 h 37"/>
                    <a:gd name="T22" fmla="*/ 0 w 103"/>
                    <a:gd name="T23" fmla="*/ 0 h 37"/>
                    <a:gd name="T24" fmla="*/ 0 w 103"/>
                    <a:gd name="T25" fmla="*/ 0 h 37"/>
                    <a:gd name="T26" fmla="*/ 0 w 103"/>
                    <a:gd name="T27" fmla="*/ 0 h 37"/>
                    <a:gd name="T28" fmla="*/ 0 w 103"/>
                    <a:gd name="T29" fmla="*/ 0 h 37"/>
                    <a:gd name="T30" fmla="*/ 0 w 103"/>
                    <a:gd name="T31" fmla="*/ 0 h 37"/>
                    <a:gd name="T32" fmla="*/ 0 w 103"/>
                    <a:gd name="T33" fmla="*/ 0 h 37"/>
                    <a:gd name="T34" fmla="*/ 0 w 103"/>
                    <a:gd name="T35" fmla="*/ 0 h 37"/>
                    <a:gd name="T36" fmla="*/ 0 w 103"/>
                    <a:gd name="T37" fmla="*/ 0 h 37"/>
                    <a:gd name="T38" fmla="*/ 0 w 103"/>
                    <a:gd name="T39" fmla="*/ 0 h 37"/>
                    <a:gd name="T40" fmla="*/ 0 w 103"/>
                    <a:gd name="T41" fmla="*/ 0 h 37"/>
                    <a:gd name="T42" fmla="*/ 0 w 103"/>
                    <a:gd name="T43" fmla="*/ 0 h 37"/>
                    <a:gd name="T44" fmla="*/ 0 w 103"/>
                    <a:gd name="T45" fmla="*/ 0 h 37"/>
                    <a:gd name="T46" fmla="*/ 0 w 103"/>
                    <a:gd name="T47" fmla="*/ 0 h 37"/>
                    <a:gd name="T48" fmla="*/ 0 w 103"/>
                    <a:gd name="T49" fmla="*/ 0 h 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3"/>
                    <a:gd name="T76" fmla="*/ 0 h 37"/>
                    <a:gd name="T77" fmla="*/ 103 w 103"/>
                    <a:gd name="T78" fmla="*/ 37 h 3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3" h="37">
                      <a:moveTo>
                        <a:pt x="51" y="0"/>
                      </a:moveTo>
                      <a:lnTo>
                        <a:pt x="71" y="1"/>
                      </a:lnTo>
                      <a:lnTo>
                        <a:pt x="88" y="5"/>
                      </a:lnTo>
                      <a:lnTo>
                        <a:pt x="94" y="8"/>
                      </a:lnTo>
                      <a:lnTo>
                        <a:pt x="98" y="11"/>
                      </a:lnTo>
                      <a:lnTo>
                        <a:pt x="101" y="14"/>
                      </a:lnTo>
                      <a:lnTo>
                        <a:pt x="103" y="18"/>
                      </a:lnTo>
                      <a:lnTo>
                        <a:pt x="101" y="22"/>
                      </a:lnTo>
                      <a:lnTo>
                        <a:pt x="98" y="25"/>
                      </a:lnTo>
                      <a:lnTo>
                        <a:pt x="94" y="29"/>
                      </a:lnTo>
                      <a:lnTo>
                        <a:pt x="88" y="32"/>
                      </a:lnTo>
                      <a:lnTo>
                        <a:pt x="71" y="36"/>
                      </a:lnTo>
                      <a:lnTo>
                        <a:pt x="52" y="37"/>
                      </a:lnTo>
                      <a:lnTo>
                        <a:pt x="33" y="36"/>
                      </a:lnTo>
                      <a:lnTo>
                        <a:pt x="15" y="32"/>
                      </a:lnTo>
                      <a:lnTo>
                        <a:pt x="9" y="29"/>
                      </a:lnTo>
                      <a:lnTo>
                        <a:pt x="4" y="26"/>
                      </a:lnTo>
                      <a:lnTo>
                        <a:pt x="1" y="23"/>
                      </a:lnTo>
                      <a:lnTo>
                        <a:pt x="0" y="19"/>
                      </a:lnTo>
                      <a:lnTo>
                        <a:pt x="1" y="15"/>
                      </a:lnTo>
                      <a:lnTo>
                        <a:pt x="4" y="12"/>
                      </a:lnTo>
                      <a:lnTo>
                        <a:pt x="9" y="9"/>
                      </a:lnTo>
                      <a:lnTo>
                        <a:pt x="15" y="5"/>
                      </a:lnTo>
                      <a:lnTo>
                        <a:pt x="31" y="1"/>
                      </a:lnTo>
                      <a:lnTo>
                        <a:pt x="51" y="0"/>
                      </a:lnTo>
                      <a:close/>
                    </a:path>
                  </a:pathLst>
                </a:custGeom>
                <a:solidFill>
                  <a:srgbClr val="000000"/>
                </a:solidFill>
                <a:ln w="4763">
                  <a:solidFill>
                    <a:schemeClr val="bg2"/>
                  </a:solidFill>
                  <a:prstDash val="solid"/>
                  <a:round/>
                  <a:headEnd/>
                  <a:tailEnd/>
                </a:ln>
              </p:spPr>
              <p:txBody>
                <a:bodyPr/>
                <a:lstStyle/>
                <a:p>
                  <a:endParaRPr lang="en-GB"/>
                </a:p>
              </p:txBody>
            </p:sp>
            <p:sp>
              <p:nvSpPr>
                <p:cNvPr id="5537" name="Freeform 556"/>
                <p:cNvSpPr>
                  <a:spLocks/>
                </p:cNvSpPr>
                <p:nvPr/>
              </p:nvSpPr>
              <p:spPr bwMode="auto">
                <a:xfrm>
                  <a:off x="5001" y="562"/>
                  <a:ext cx="34" cy="13"/>
                </a:xfrm>
                <a:custGeom>
                  <a:avLst/>
                  <a:gdLst>
                    <a:gd name="T0" fmla="*/ 0 w 103"/>
                    <a:gd name="T1" fmla="*/ 0 h 39"/>
                    <a:gd name="T2" fmla="*/ 0 w 103"/>
                    <a:gd name="T3" fmla="*/ 0 h 39"/>
                    <a:gd name="T4" fmla="*/ 0 w 103"/>
                    <a:gd name="T5" fmla="*/ 0 h 39"/>
                    <a:gd name="T6" fmla="*/ 0 w 103"/>
                    <a:gd name="T7" fmla="*/ 0 h 39"/>
                    <a:gd name="T8" fmla="*/ 0 w 103"/>
                    <a:gd name="T9" fmla="*/ 0 h 39"/>
                    <a:gd name="T10" fmla="*/ 0 w 103"/>
                    <a:gd name="T11" fmla="*/ 0 h 39"/>
                    <a:gd name="T12" fmla="*/ 0 w 103"/>
                    <a:gd name="T13" fmla="*/ 0 h 39"/>
                    <a:gd name="T14" fmla="*/ 0 w 103"/>
                    <a:gd name="T15" fmla="*/ 0 h 39"/>
                    <a:gd name="T16" fmla="*/ 0 w 103"/>
                    <a:gd name="T17" fmla="*/ 0 h 39"/>
                    <a:gd name="T18" fmla="*/ 0 w 103"/>
                    <a:gd name="T19" fmla="*/ 0 h 39"/>
                    <a:gd name="T20" fmla="*/ 0 w 103"/>
                    <a:gd name="T21" fmla="*/ 0 h 39"/>
                    <a:gd name="T22" fmla="*/ 0 w 103"/>
                    <a:gd name="T23" fmla="*/ 0 h 39"/>
                    <a:gd name="T24" fmla="*/ 0 w 103"/>
                    <a:gd name="T25" fmla="*/ 0 h 39"/>
                    <a:gd name="T26" fmla="*/ 0 w 103"/>
                    <a:gd name="T27" fmla="*/ 0 h 39"/>
                    <a:gd name="T28" fmla="*/ 0 w 103"/>
                    <a:gd name="T29" fmla="*/ 0 h 39"/>
                    <a:gd name="T30" fmla="*/ 0 w 103"/>
                    <a:gd name="T31" fmla="*/ 0 h 39"/>
                    <a:gd name="T32" fmla="*/ 0 w 103"/>
                    <a:gd name="T33" fmla="*/ 0 h 39"/>
                    <a:gd name="T34" fmla="*/ 0 w 103"/>
                    <a:gd name="T35" fmla="*/ 0 h 39"/>
                    <a:gd name="T36" fmla="*/ 0 w 103"/>
                    <a:gd name="T37" fmla="*/ 0 h 39"/>
                    <a:gd name="T38" fmla="*/ 0 w 103"/>
                    <a:gd name="T39" fmla="*/ 0 h 39"/>
                    <a:gd name="T40" fmla="*/ 0 w 103"/>
                    <a:gd name="T41" fmla="*/ 0 h 39"/>
                    <a:gd name="T42" fmla="*/ 0 w 103"/>
                    <a:gd name="T43" fmla="*/ 0 h 39"/>
                    <a:gd name="T44" fmla="*/ 0 w 103"/>
                    <a:gd name="T45" fmla="*/ 0 h 39"/>
                    <a:gd name="T46" fmla="*/ 0 w 103"/>
                    <a:gd name="T47" fmla="*/ 0 h 39"/>
                    <a:gd name="T48" fmla="*/ 0 w 103"/>
                    <a:gd name="T49" fmla="*/ 0 h 3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3"/>
                    <a:gd name="T76" fmla="*/ 0 h 39"/>
                    <a:gd name="T77" fmla="*/ 103 w 103"/>
                    <a:gd name="T78" fmla="*/ 39 h 3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3" h="39">
                      <a:moveTo>
                        <a:pt x="51" y="0"/>
                      </a:moveTo>
                      <a:lnTo>
                        <a:pt x="72" y="2"/>
                      </a:lnTo>
                      <a:lnTo>
                        <a:pt x="88" y="6"/>
                      </a:lnTo>
                      <a:lnTo>
                        <a:pt x="94" y="9"/>
                      </a:lnTo>
                      <a:lnTo>
                        <a:pt x="99" y="11"/>
                      </a:lnTo>
                      <a:lnTo>
                        <a:pt x="102" y="14"/>
                      </a:lnTo>
                      <a:lnTo>
                        <a:pt x="103" y="18"/>
                      </a:lnTo>
                      <a:lnTo>
                        <a:pt x="102" y="23"/>
                      </a:lnTo>
                      <a:lnTo>
                        <a:pt x="99" y="27"/>
                      </a:lnTo>
                      <a:lnTo>
                        <a:pt x="94" y="29"/>
                      </a:lnTo>
                      <a:lnTo>
                        <a:pt x="88" y="34"/>
                      </a:lnTo>
                      <a:lnTo>
                        <a:pt x="72" y="38"/>
                      </a:lnTo>
                      <a:lnTo>
                        <a:pt x="52" y="39"/>
                      </a:lnTo>
                      <a:lnTo>
                        <a:pt x="33" y="38"/>
                      </a:lnTo>
                      <a:lnTo>
                        <a:pt x="15" y="34"/>
                      </a:lnTo>
                      <a:lnTo>
                        <a:pt x="9" y="31"/>
                      </a:lnTo>
                      <a:lnTo>
                        <a:pt x="5" y="28"/>
                      </a:lnTo>
                      <a:lnTo>
                        <a:pt x="2" y="25"/>
                      </a:lnTo>
                      <a:lnTo>
                        <a:pt x="0" y="21"/>
                      </a:lnTo>
                      <a:lnTo>
                        <a:pt x="2" y="17"/>
                      </a:lnTo>
                      <a:lnTo>
                        <a:pt x="5" y="13"/>
                      </a:lnTo>
                      <a:lnTo>
                        <a:pt x="9" y="10"/>
                      </a:lnTo>
                      <a:lnTo>
                        <a:pt x="15" y="7"/>
                      </a:lnTo>
                      <a:lnTo>
                        <a:pt x="32" y="2"/>
                      </a:lnTo>
                      <a:lnTo>
                        <a:pt x="51" y="0"/>
                      </a:lnTo>
                      <a:close/>
                    </a:path>
                  </a:pathLst>
                </a:custGeom>
                <a:solidFill>
                  <a:srgbClr val="000000"/>
                </a:solidFill>
                <a:ln w="4763">
                  <a:solidFill>
                    <a:schemeClr val="bg2"/>
                  </a:solidFill>
                  <a:prstDash val="solid"/>
                  <a:round/>
                  <a:headEnd/>
                  <a:tailEnd/>
                </a:ln>
              </p:spPr>
              <p:txBody>
                <a:bodyPr/>
                <a:lstStyle/>
                <a:p>
                  <a:endParaRPr lang="en-GB"/>
                </a:p>
              </p:txBody>
            </p:sp>
            <p:sp>
              <p:nvSpPr>
                <p:cNvPr id="5538" name="Freeform 557"/>
                <p:cNvSpPr>
                  <a:spLocks/>
                </p:cNvSpPr>
                <p:nvPr/>
              </p:nvSpPr>
              <p:spPr bwMode="auto">
                <a:xfrm>
                  <a:off x="5001" y="579"/>
                  <a:ext cx="34" cy="12"/>
                </a:xfrm>
                <a:custGeom>
                  <a:avLst/>
                  <a:gdLst>
                    <a:gd name="T0" fmla="*/ 0 w 103"/>
                    <a:gd name="T1" fmla="*/ 0 h 37"/>
                    <a:gd name="T2" fmla="*/ 0 w 103"/>
                    <a:gd name="T3" fmla="*/ 0 h 37"/>
                    <a:gd name="T4" fmla="*/ 0 w 103"/>
                    <a:gd name="T5" fmla="*/ 0 h 37"/>
                    <a:gd name="T6" fmla="*/ 0 w 103"/>
                    <a:gd name="T7" fmla="*/ 0 h 37"/>
                    <a:gd name="T8" fmla="*/ 0 w 103"/>
                    <a:gd name="T9" fmla="*/ 0 h 37"/>
                    <a:gd name="T10" fmla="*/ 0 w 103"/>
                    <a:gd name="T11" fmla="*/ 0 h 37"/>
                    <a:gd name="T12" fmla="*/ 0 w 103"/>
                    <a:gd name="T13" fmla="*/ 0 h 37"/>
                    <a:gd name="T14" fmla="*/ 0 w 103"/>
                    <a:gd name="T15" fmla="*/ 0 h 37"/>
                    <a:gd name="T16" fmla="*/ 0 w 103"/>
                    <a:gd name="T17" fmla="*/ 0 h 37"/>
                    <a:gd name="T18" fmla="*/ 0 w 103"/>
                    <a:gd name="T19" fmla="*/ 0 h 37"/>
                    <a:gd name="T20" fmla="*/ 0 w 103"/>
                    <a:gd name="T21" fmla="*/ 0 h 37"/>
                    <a:gd name="T22" fmla="*/ 0 w 103"/>
                    <a:gd name="T23" fmla="*/ 0 h 37"/>
                    <a:gd name="T24" fmla="*/ 0 w 103"/>
                    <a:gd name="T25" fmla="*/ 0 h 37"/>
                    <a:gd name="T26" fmla="*/ 0 w 103"/>
                    <a:gd name="T27" fmla="*/ 0 h 37"/>
                    <a:gd name="T28" fmla="*/ 0 w 103"/>
                    <a:gd name="T29" fmla="*/ 0 h 37"/>
                    <a:gd name="T30" fmla="*/ 0 w 103"/>
                    <a:gd name="T31" fmla="*/ 0 h 37"/>
                    <a:gd name="T32" fmla="*/ 0 w 103"/>
                    <a:gd name="T33" fmla="*/ 0 h 37"/>
                    <a:gd name="T34" fmla="*/ 0 w 103"/>
                    <a:gd name="T35" fmla="*/ 0 h 37"/>
                    <a:gd name="T36" fmla="*/ 0 w 103"/>
                    <a:gd name="T37" fmla="*/ 0 h 37"/>
                    <a:gd name="T38" fmla="*/ 0 w 103"/>
                    <a:gd name="T39" fmla="*/ 0 h 37"/>
                    <a:gd name="T40" fmla="*/ 0 w 103"/>
                    <a:gd name="T41" fmla="*/ 0 h 37"/>
                    <a:gd name="T42" fmla="*/ 0 w 103"/>
                    <a:gd name="T43" fmla="*/ 0 h 37"/>
                    <a:gd name="T44" fmla="*/ 0 w 103"/>
                    <a:gd name="T45" fmla="*/ 0 h 37"/>
                    <a:gd name="T46" fmla="*/ 0 w 103"/>
                    <a:gd name="T47" fmla="*/ 0 h 37"/>
                    <a:gd name="T48" fmla="*/ 0 w 103"/>
                    <a:gd name="T49" fmla="*/ 0 h 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3"/>
                    <a:gd name="T76" fmla="*/ 0 h 37"/>
                    <a:gd name="T77" fmla="*/ 103 w 103"/>
                    <a:gd name="T78" fmla="*/ 37 h 3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3" h="37">
                      <a:moveTo>
                        <a:pt x="51" y="0"/>
                      </a:moveTo>
                      <a:lnTo>
                        <a:pt x="72" y="1"/>
                      </a:lnTo>
                      <a:lnTo>
                        <a:pt x="88" y="6"/>
                      </a:lnTo>
                      <a:lnTo>
                        <a:pt x="94" y="8"/>
                      </a:lnTo>
                      <a:lnTo>
                        <a:pt x="99" y="11"/>
                      </a:lnTo>
                      <a:lnTo>
                        <a:pt x="102" y="14"/>
                      </a:lnTo>
                      <a:lnTo>
                        <a:pt x="103" y="18"/>
                      </a:lnTo>
                      <a:lnTo>
                        <a:pt x="102" y="22"/>
                      </a:lnTo>
                      <a:lnTo>
                        <a:pt x="99" y="25"/>
                      </a:lnTo>
                      <a:lnTo>
                        <a:pt x="94" y="29"/>
                      </a:lnTo>
                      <a:lnTo>
                        <a:pt x="88" y="32"/>
                      </a:lnTo>
                      <a:lnTo>
                        <a:pt x="72" y="36"/>
                      </a:lnTo>
                      <a:lnTo>
                        <a:pt x="52" y="37"/>
                      </a:lnTo>
                      <a:lnTo>
                        <a:pt x="33" y="36"/>
                      </a:lnTo>
                      <a:lnTo>
                        <a:pt x="15" y="32"/>
                      </a:lnTo>
                      <a:lnTo>
                        <a:pt x="9" y="29"/>
                      </a:lnTo>
                      <a:lnTo>
                        <a:pt x="5" y="26"/>
                      </a:lnTo>
                      <a:lnTo>
                        <a:pt x="2" y="23"/>
                      </a:lnTo>
                      <a:lnTo>
                        <a:pt x="0" y="19"/>
                      </a:lnTo>
                      <a:lnTo>
                        <a:pt x="2" y="15"/>
                      </a:lnTo>
                      <a:lnTo>
                        <a:pt x="5" y="12"/>
                      </a:lnTo>
                      <a:lnTo>
                        <a:pt x="9" y="10"/>
                      </a:lnTo>
                      <a:lnTo>
                        <a:pt x="15" y="6"/>
                      </a:lnTo>
                      <a:lnTo>
                        <a:pt x="32" y="1"/>
                      </a:lnTo>
                      <a:lnTo>
                        <a:pt x="51" y="0"/>
                      </a:lnTo>
                      <a:close/>
                    </a:path>
                  </a:pathLst>
                </a:custGeom>
                <a:solidFill>
                  <a:srgbClr val="000000"/>
                </a:solidFill>
                <a:ln w="4763">
                  <a:solidFill>
                    <a:schemeClr val="bg2"/>
                  </a:solidFill>
                  <a:prstDash val="solid"/>
                  <a:round/>
                  <a:headEnd/>
                  <a:tailEnd/>
                </a:ln>
              </p:spPr>
              <p:txBody>
                <a:bodyPr/>
                <a:lstStyle/>
                <a:p>
                  <a:endParaRPr lang="en-GB"/>
                </a:p>
              </p:txBody>
            </p:sp>
          </p:grpSp>
          <p:sp>
            <p:nvSpPr>
              <p:cNvPr id="5535" name="Rectangle 558"/>
              <p:cNvSpPr>
                <a:spLocks noChangeArrowheads="1"/>
              </p:cNvSpPr>
              <p:nvPr/>
            </p:nvSpPr>
            <p:spPr bwMode="auto">
              <a:xfrm>
                <a:off x="5013" y="529"/>
                <a:ext cx="12" cy="69"/>
              </a:xfrm>
              <a:prstGeom prst="rect">
                <a:avLst/>
              </a:prstGeom>
              <a:solidFill>
                <a:srgbClr val="000000"/>
              </a:solidFill>
              <a:ln w="9525">
                <a:solidFill>
                  <a:schemeClr val="bg2"/>
                </a:solidFill>
                <a:miter lim="800000"/>
                <a:headEnd/>
                <a:tailEnd/>
              </a:ln>
            </p:spPr>
            <p:txBody>
              <a:bodyPr/>
              <a:lstStyle/>
              <a:p>
                <a:endParaRPr lang="en-US"/>
              </a:p>
            </p:txBody>
          </p:sp>
        </p:grpSp>
        <p:grpSp>
          <p:nvGrpSpPr>
            <p:cNvPr id="30" name="Group 559"/>
            <p:cNvGrpSpPr>
              <a:grpSpLocks/>
            </p:cNvGrpSpPr>
            <p:nvPr/>
          </p:nvGrpSpPr>
          <p:grpSpPr bwMode="auto">
            <a:xfrm>
              <a:off x="4613" y="536"/>
              <a:ext cx="35" cy="69"/>
              <a:chOff x="4613" y="536"/>
              <a:chExt cx="35" cy="69"/>
            </a:xfrm>
          </p:grpSpPr>
          <p:grpSp>
            <p:nvGrpSpPr>
              <p:cNvPr id="31" name="Group 560"/>
              <p:cNvGrpSpPr>
                <a:grpSpLocks/>
              </p:cNvGrpSpPr>
              <p:nvPr/>
            </p:nvGrpSpPr>
            <p:grpSpPr bwMode="auto">
              <a:xfrm>
                <a:off x="4613" y="553"/>
                <a:ext cx="35" cy="45"/>
                <a:chOff x="4613" y="553"/>
                <a:chExt cx="35" cy="45"/>
              </a:xfrm>
            </p:grpSpPr>
            <p:sp>
              <p:nvSpPr>
                <p:cNvPr id="5531" name="Freeform 561"/>
                <p:cNvSpPr>
                  <a:spLocks/>
                </p:cNvSpPr>
                <p:nvPr/>
              </p:nvSpPr>
              <p:spPr bwMode="auto">
                <a:xfrm>
                  <a:off x="4613" y="553"/>
                  <a:ext cx="34" cy="12"/>
                </a:xfrm>
                <a:custGeom>
                  <a:avLst/>
                  <a:gdLst>
                    <a:gd name="T0" fmla="*/ 0 w 103"/>
                    <a:gd name="T1" fmla="*/ 0 h 37"/>
                    <a:gd name="T2" fmla="*/ 0 w 103"/>
                    <a:gd name="T3" fmla="*/ 0 h 37"/>
                    <a:gd name="T4" fmla="*/ 0 w 103"/>
                    <a:gd name="T5" fmla="*/ 0 h 37"/>
                    <a:gd name="T6" fmla="*/ 0 w 103"/>
                    <a:gd name="T7" fmla="*/ 0 h 37"/>
                    <a:gd name="T8" fmla="*/ 0 w 103"/>
                    <a:gd name="T9" fmla="*/ 0 h 37"/>
                    <a:gd name="T10" fmla="*/ 0 w 103"/>
                    <a:gd name="T11" fmla="*/ 0 h 37"/>
                    <a:gd name="T12" fmla="*/ 0 w 103"/>
                    <a:gd name="T13" fmla="*/ 0 h 37"/>
                    <a:gd name="T14" fmla="*/ 0 w 103"/>
                    <a:gd name="T15" fmla="*/ 0 h 37"/>
                    <a:gd name="T16" fmla="*/ 0 w 103"/>
                    <a:gd name="T17" fmla="*/ 0 h 37"/>
                    <a:gd name="T18" fmla="*/ 0 w 103"/>
                    <a:gd name="T19" fmla="*/ 0 h 37"/>
                    <a:gd name="T20" fmla="*/ 0 w 103"/>
                    <a:gd name="T21" fmla="*/ 0 h 37"/>
                    <a:gd name="T22" fmla="*/ 0 w 103"/>
                    <a:gd name="T23" fmla="*/ 0 h 37"/>
                    <a:gd name="T24" fmla="*/ 0 w 103"/>
                    <a:gd name="T25" fmla="*/ 0 h 37"/>
                    <a:gd name="T26" fmla="*/ 0 w 103"/>
                    <a:gd name="T27" fmla="*/ 0 h 37"/>
                    <a:gd name="T28" fmla="*/ 0 w 103"/>
                    <a:gd name="T29" fmla="*/ 0 h 37"/>
                    <a:gd name="T30" fmla="*/ 0 w 103"/>
                    <a:gd name="T31" fmla="*/ 0 h 37"/>
                    <a:gd name="T32" fmla="*/ 0 w 103"/>
                    <a:gd name="T33" fmla="*/ 0 h 37"/>
                    <a:gd name="T34" fmla="*/ 0 w 103"/>
                    <a:gd name="T35" fmla="*/ 0 h 37"/>
                    <a:gd name="T36" fmla="*/ 0 w 103"/>
                    <a:gd name="T37" fmla="*/ 0 h 37"/>
                    <a:gd name="T38" fmla="*/ 0 w 103"/>
                    <a:gd name="T39" fmla="*/ 0 h 37"/>
                    <a:gd name="T40" fmla="*/ 0 w 103"/>
                    <a:gd name="T41" fmla="*/ 0 h 37"/>
                    <a:gd name="T42" fmla="*/ 0 w 103"/>
                    <a:gd name="T43" fmla="*/ 0 h 37"/>
                    <a:gd name="T44" fmla="*/ 0 w 103"/>
                    <a:gd name="T45" fmla="*/ 0 h 37"/>
                    <a:gd name="T46" fmla="*/ 0 w 103"/>
                    <a:gd name="T47" fmla="*/ 0 h 37"/>
                    <a:gd name="T48" fmla="*/ 0 w 103"/>
                    <a:gd name="T49" fmla="*/ 0 h 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3"/>
                    <a:gd name="T76" fmla="*/ 0 h 37"/>
                    <a:gd name="T77" fmla="*/ 103 w 103"/>
                    <a:gd name="T78" fmla="*/ 37 h 3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3" h="37">
                      <a:moveTo>
                        <a:pt x="51" y="0"/>
                      </a:moveTo>
                      <a:lnTo>
                        <a:pt x="71" y="1"/>
                      </a:lnTo>
                      <a:lnTo>
                        <a:pt x="88" y="5"/>
                      </a:lnTo>
                      <a:lnTo>
                        <a:pt x="94" y="8"/>
                      </a:lnTo>
                      <a:lnTo>
                        <a:pt x="98" y="11"/>
                      </a:lnTo>
                      <a:lnTo>
                        <a:pt x="101" y="13"/>
                      </a:lnTo>
                      <a:lnTo>
                        <a:pt x="103" y="17"/>
                      </a:lnTo>
                      <a:lnTo>
                        <a:pt x="101" y="22"/>
                      </a:lnTo>
                      <a:lnTo>
                        <a:pt x="98" y="24"/>
                      </a:lnTo>
                      <a:lnTo>
                        <a:pt x="94" y="28"/>
                      </a:lnTo>
                      <a:lnTo>
                        <a:pt x="88" y="31"/>
                      </a:lnTo>
                      <a:lnTo>
                        <a:pt x="71" y="35"/>
                      </a:lnTo>
                      <a:lnTo>
                        <a:pt x="52" y="37"/>
                      </a:lnTo>
                      <a:lnTo>
                        <a:pt x="33" y="35"/>
                      </a:lnTo>
                      <a:lnTo>
                        <a:pt x="15" y="31"/>
                      </a:lnTo>
                      <a:lnTo>
                        <a:pt x="9" y="28"/>
                      </a:lnTo>
                      <a:lnTo>
                        <a:pt x="4" y="26"/>
                      </a:lnTo>
                      <a:lnTo>
                        <a:pt x="1" y="23"/>
                      </a:lnTo>
                      <a:lnTo>
                        <a:pt x="0" y="19"/>
                      </a:lnTo>
                      <a:lnTo>
                        <a:pt x="1" y="15"/>
                      </a:lnTo>
                      <a:lnTo>
                        <a:pt x="4" y="12"/>
                      </a:lnTo>
                      <a:lnTo>
                        <a:pt x="9" y="9"/>
                      </a:lnTo>
                      <a:lnTo>
                        <a:pt x="15" y="5"/>
                      </a:lnTo>
                      <a:lnTo>
                        <a:pt x="31" y="1"/>
                      </a:lnTo>
                      <a:lnTo>
                        <a:pt x="51" y="0"/>
                      </a:lnTo>
                      <a:close/>
                    </a:path>
                  </a:pathLst>
                </a:custGeom>
                <a:solidFill>
                  <a:srgbClr val="000000"/>
                </a:solidFill>
                <a:ln w="4763">
                  <a:solidFill>
                    <a:schemeClr val="bg2"/>
                  </a:solidFill>
                  <a:prstDash val="solid"/>
                  <a:round/>
                  <a:headEnd/>
                  <a:tailEnd/>
                </a:ln>
              </p:spPr>
              <p:txBody>
                <a:bodyPr/>
                <a:lstStyle/>
                <a:p>
                  <a:endParaRPr lang="en-GB"/>
                </a:p>
              </p:txBody>
            </p:sp>
            <p:sp>
              <p:nvSpPr>
                <p:cNvPr id="5532" name="Freeform 562"/>
                <p:cNvSpPr>
                  <a:spLocks/>
                </p:cNvSpPr>
                <p:nvPr/>
              </p:nvSpPr>
              <p:spPr bwMode="auto">
                <a:xfrm>
                  <a:off x="4613" y="569"/>
                  <a:ext cx="35" cy="13"/>
                </a:xfrm>
                <a:custGeom>
                  <a:avLst/>
                  <a:gdLst>
                    <a:gd name="T0" fmla="*/ 0 w 103"/>
                    <a:gd name="T1" fmla="*/ 0 h 39"/>
                    <a:gd name="T2" fmla="*/ 0 w 103"/>
                    <a:gd name="T3" fmla="*/ 0 h 39"/>
                    <a:gd name="T4" fmla="*/ 0 w 103"/>
                    <a:gd name="T5" fmla="*/ 0 h 39"/>
                    <a:gd name="T6" fmla="*/ 0 w 103"/>
                    <a:gd name="T7" fmla="*/ 0 h 39"/>
                    <a:gd name="T8" fmla="*/ 0 w 103"/>
                    <a:gd name="T9" fmla="*/ 0 h 39"/>
                    <a:gd name="T10" fmla="*/ 0 w 103"/>
                    <a:gd name="T11" fmla="*/ 0 h 39"/>
                    <a:gd name="T12" fmla="*/ 0 w 103"/>
                    <a:gd name="T13" fmla="*/ 0 h 39"/>
                    <a:gd name="T14" fmla="*/ 0 w 103"/>
                    <a:gd name="T15" fmla="*/ 0 h 39"/>
                    <a:gd name="T16" fmla="*/ 0 w 103"/>
                    <a:gd name="T17" fmla="*/ 0 h 39"/>
                    <a:gd name="T18" fmla="*/ 0 w 103"/>
                    <a:gd name="T19" fmla="*/ 0 h 39"/>
                    <a:gd name="T20" fmla="*/ 0 w 103"/>
                    <a:gd name="T21" fmla="*/ 0 h 39"/>
                    <a:gd name="T22" fmla="*/ 0 w 103"/>
                    <a:gd name="T23" fmla="*/ 0 h 39"/>
                    <a:gd name="T24" fmla="*/ 0 w 103"/>
                    <a:gd name="T25" fmla="*/ 0 h 39"/>
                    <a:gd name="T26" fmla="*/ 0 w 103"/>
                    <a:gd name="T27" fmla="*/ 0 h 39"/>
                    <a:gd name="T28" fmla="*/ 0 w 103"/>
                    <a:gd name="T29" fmla="*/ 0 h 39"/>
                    <a:gd name="T30" fmla="*/ 0 w 103"/>
                    <a:gd name="T31" fmla="*/ 0 h 39"/>
                    <a:gd name="T32" fmla="*/ 0 w 103"/>
                    <a:gd name="T33" fmla="*/ 0 h 39"/>
                    <a:gd name="T34" fmla="*/ 0 w 103"/>
                    <a:gd name="T35" fmla="*/ 0 h 39"/>
                    <a:gd name="T36" fmla="*/ 0 w 103"/>
                    <a:gd name="T37" fmla="*/ 0 h 39"/>
                    <a:gd name="T38" fmla="*/ 0 w 103"/>
                    <a:gd name="T39" fmla="*/ 0 h 39"/>
                    <a:gd name="T40" fmla="*/ 0 w 103"/>
                    <a:gd name="T41" fmla="*/ 0 h 39"/>
                    <a:gd name="T42" fmla="*/ 0 w 103"/>
                    <a:gd name="T43" fmla="*/ 0 h 39"/>
                    <a:gd name="T44" fmla="*/ 0 w 103"/>
                    <a:gd name="T45" fmla="*/ 0 h 39"/>
                    <a:gd name="T46" fmla="*/ 0 w 103"/>
                    <a:gd name="T47" fmla="*/ 0 h 39"/>
                    <a:gd name="T48" fmla="*/ 0 w 103"/>
                    <a:gd name="T49" fmla="*/ 0 h 3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3"/>
                    <a:gd name="T76" fmla="*/ 0 h 39"/>
                    <a:gd name="T77" fmla="*/ 103 w 103"/>
                    <a:gd name="T78" fmla="*/ 39 h 3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3" h="39">
                      <a:moveTo>
                        <a:pt x="51" y="0"/>
                      </a:moveTo>
                      <a:lnTo>
                        <a:pt x="72" y="2"/>
                      </a:lnTo>
                      <a:lnTo>
                        <a:pt x="88" y="6"/>
                      </a:lnTo>
                      <a:lnTo>
                        <a:pt x="94" y="8"/>
                      </a:lnTo>
                      <a:lnTo>
                        <a:pt x="99" y="11"/>
                      </a:lnTo>
                      <a:lnTo>
                        <a:pt x="102" y="14"/>
                      </a:lnTo>
                      <a:lnTo>
                        <a:pt x="103" y="18"/>
                      </a:lnTo>
                      <a:lnTo>
                        <a:pt x="102" y="22"/>
                      </a:lnTo>
                      <a:lnTo>
                        <a:pt x="99" y="26"/>
                      </a:lnTo>
                      <a:lnTo>
                        <a:pt x="94" y="29"/>
                      </a:lnTo>
                      <a:lnTo>
                        <a:pt x="88" y="33"/>
                      </a:lnTo>
                      <a:lnTo>
                        <a:pt x="72" y="37"/>
                      </a:lnTo>
                      <a:lnTo>
                        <a:pt x="53" y="39"/>
                      </a:lnTo>
                      <a:lnTo>
                        <a:pt x="33" y="37"/>
                      </a:lnTo>
                      <a:lnTo>
                        <a:pt x="15" y="33"/>
                      </a:lnTo>
                      <a:lnTo>
                        <a:pt x="9" y="30"/>
                      </a:lnTo>
                      <a:lnTo>
                        <a:pt x="5" y="28"/>
                      </a:lnTo>
                      <a:lnTo>
                        <a:pt x="2" y="25"/>
                      </a:lnTo>
                      <a:lnTo>
                        <a:pt x="0" y="21"/>
                      </a:lnTo>
                      <a:lnTo>
                        <a:pt x="2" y="17"/>
                      </a:lnTo>
                      <a:lnTo>
                        <a:pt x="5" y="13"/>
                      </a:lnTo>
                      <a:lnTo>
                        <a:pt x="9" y="10"/>
                      </a:lnTo>
                      <a:lnTo>
                        <a:pt x="15" y="7"/>
                      </a:lnTo>
                      <a:lnTo>
                        <a:pt x="32" y="2"/>
                      </a:lnTo>
                      <a:lnTo>
                        <a:pt x="51" y="0"/>
                      </a:lnTo>
                      <a:close/>
                    </a:path>
                  </a:pathLst>
                </a:custGeom>
                <a:solidFill>
                  <a:srgbClr val="000000"/>
                </a:solidFill>
                <a:ln w="4763">
                  <a:solidFill>
                    <a:schemeClr val="bg2"/>
                  </a:solidFill>
                  <a:prstDash val="solid"/>
                  <a:round/>
                  <a:headEnd/>
                  <a:tailEnd/>
                </a:ln>
              </p:spPr>
              <p:txBody>
                <a:bodyPr/>
                <a:lstStyle/>
                <a:p>
                  <a:endParaRPr lang="en-GB"/>
                </a:p>
              </p:txBody>
            </p:sp>
            <p:sp>
              <p:nvSpPr>
                <p:cNvPr id="5533" name="Freeform 563"/>
                <p:cNvSpPr>
                  <a:spLocks/>
                </p:cNvSpPr>
                <p:nvPr/>
              </p:nvSpPr>
              <p:spPr bwMode="auto">
                <a:xfrm>
                  <a:off x="4613" y="586"/>
                  <a:ext cx="35" cy="12"/>
                </a:xfrm>
                <a:custGeom>
                  <a:avLst/>
                  <a:gdLst>
                    <a:gd name="T0" fmla="*/ 0 w 103"/>
                    <a:gd name="T1" fmla="*/ 0 h 37"/>
                    <a:gd name="T2" fmla="*/ 0 w 103"/>
                    <a:gd name="T3" fmla="*/ 0 h 37"/>
                    <a:gd name="T4" fmla="*/ 0 w 103"/>
                    <a:gd name="T5" fmla="*/ 0 h 37"/>
                    <a:gd name="T6" fmla="*/ 0 w 103"/>
                    <a:gd name="T7" fmla="*/ 0 h 37"/>
                    <a:gd name="T8" fmla="*/ 0 w 103"/>
                    <a:gd name="T9" fmla="*/ 0 h 37"/>
                    <a:gd name="T10" fmla="*/ 0 w 103"/>
                    <a:gd name="T11" fmla="*/ 0 h 37"/>
                    <a:gd name="T12" fmla="*/ 0 w 103"/>
                    <a:gd name="T13" fmla="*/ 0 h 37"/>
                    <a:gd name="T14" fmla="*/ 0 w 103"/>
                    <a:gd name="T15" fmla="*/ 0 h 37"/>
                    <a:gd name="T16" fmla="*/ 0 w 103"/>
                    <a:gd name="T17" fmla="*/ 0 h 37"/>
                    <a:gd name="T18" fmla="*/ 0 w 103"/>
                    <a:gd name="T19" fmla="*/ 0 h 37"/>
                    <a:gd name="T20" fmla="*/ 0 w 103"/>
                    <a:gd name="T21" fmla="*/ 0 h 37"/>
                    <a:gd name="T22" fmla="*/ 0 w 103"/>
                    <a:gd name="T23" fmla="*/ 0 h 37"/>
                    <a:gd name="T24" fmla="*/ 0 w 103"/>
                    <a:gd name="T25" fmla="*/ 0 h 37"/>
                    <a:gd name="T26" fmla="*/ 0 w 103"/>
                    <a:gd name="T27" fmla="*/ 0 h 37"/>
                    <a:gd name="T28" fmla="*/ 0 w 103"/>
                    <a:gd name="T29" fmla="*/ 0 h 37"/>
                    <a:gd name="T30" fmla="*/ 0 w 103"/>
                    <a:gd name="T31" fmla="*/ 0 h 37"/>
                    <a:gd name="T32" fmla="*/ 0 w 103"/>
                    <a:gd name="T33" fmla="*/ 0 h 37"/>
                    <a:gd name="T34" fmla="*/ 0 w 103"/>
                    <a:gd name="T35" fmla="*/ 0 h 37"/>
                    <a:gd name="T36" fmla="*/ 0 w 103"/>
                    <a:gd name="T37" fmla="*/ 0 h 37"/>
                    <a:gd name="T38" fmla="*/ 0 w 103"/>
                    <a:gd name="T39" fmla="*/ 0 h 37"/>
                    <a:gd name="T40" fmla="*/ 0 w 103"/>
                    <a:gd name="T41" fmla="*/ 0 h 37"/>
                    <a:gd name="T42" fmla="*/ 0 w 103"/>
                    <a:gd name="T43" fmla="*/ 0 h 37"/>
                    <a:gd name="T44" fmla="*/ 0 w 103"/>
                    <a:gd name="T45" fmla="*/ 0 h 37"/>
                    <a:gd name="T46" fmla="*/ 0 w 103"/>
                    <a:gd name="T47" fmla="*/ 0 h 37"/>
                    <a:gd name="T48" fmla="*/ 0 w 103"/>
                    <a:gd name="T49" fmla="*/ 0 h 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3"/>
                    <a:gd name="T76" fmla="*/ 0 h 37"/>
                    <a:gd name="T77" fmla="*/ 103 w 103"/>
                    <a:gd name="T78" fmla="*/ 37 h 3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3" h="37">
                      <a:moveTo>
                        <a:pt x="51" y="0"/>
                      </a:moveTo>
                      <a:lnTo>
                        <a:pt x="72" y="1"/>
                      </a:lnTo>
                      <a:lnTo>
                        <a:pt x="88" y="5"/>
                      </a:lnTo>
                      <a:lnTo>
                        <a:pt x="94" y="8"/>
                      </a:lnTo>
                      <a:lnTo>
                        <a:pt x="99" y="11"/>
                      </a:lnTo>
                      <a:lnTo>
                        <a:pt x="102" y="14"/>
                      </a:lnTo>
                      <a:lnTo>
                        <a:pt x="103" y="18"/>
                      </a:lnTo>
                      <a:lnTo>
                        <a:pt x="102" y="22"/>
                      </a:lnTo>
                      <a:lnTo>
                        <a:pt x="99" y="25"/>
                      </a:lnTo>
                      <a:lnTo>
                        <a:pt x="94" y="29"/>
                      </a:lnTo>
                      <a:lnTo>
                        <a:pt x="88" y="31"/>
                      </a:lnTo>
                      <a:lnTo>
                        <a:pt x="72" y="36"/>
                      </a:lnTo>
                      <a:lnTo>
                        <a:pt x="53" y="37"/>
                      </a:lnTo>
                      <a:lnTo>
                        <a:pt x="33" y="36"/>
                      </a:lnTo>
                      <a:lnTo>
                        <a:pt x="15" y="31"/>
                      </a:lnTo>
                      <a:lnTo>
                        <a:pt x="9" y="29"/>
                      </a:lnTo>
                      <a:lnTo>
                        <a:pt x="5" y="26"/>
                      </a:lnTo>
                      <a:lnTo>
                        <a:pt x="2" y="23"/>
                      </a:lnTo>
                      <a:lnTo>
                        <a:pt x="0" y="19"/>
                      </a:lnTo>
                      <a:lnTo>
                        <a:pt x="2" y="15"/>
                      </a:lnTo>
                      <a:lnTo>
                        <a:pt x="5" y="12"/>
                      </a:lnTo>
                      <a:lnTo>
                        <a:pt x="9" y="9"/>
                      </a:lnTo>
                      <a:lnTo>
                        <a:pt x="15" y="5"/>
                      </a:lnTo>
                      <a:lnTo>
                        <a:pt x="32" y="1"/>
                      </a:lnTo>
                      <a:lnTo>
                        <a:pt x="51" y="0"/>
                      </a:lnTo>
                      <a:close/>
                    </a:path>
                  </a:pathLst>
                </a:custGeom>
                <a:solidFill>
                  <a:srgbClr val="000000"/>
                </a:solidFill>
                <a:ln w="4763">
                  <a:solidFill>
                    <a:schemeClr val="bg2"/>
                  </a:solidFill>
                  <a:prstDash val="solid"/>
                  <a:round/>
                  <a:headEnd/>
                  <a:tailEnd/>
                </a:ln>
              </p:spPr>
              <p:txBody>
                <a:bodyPr/>
                <a:lstStyle/>
                <a:p>
                  <a:endParaRPr lang="en-GB"/>
                </a:p>
              </p:txBody>
            </p:sp>
          </p:grpSp>
          <p:sp>
            <p:nvSpPr>
              <p:cNvPr id="5530" name="Rectangle 564"/>
              <p:cNvSpPr>
                <a:spLocks noChangeArrowheads="1"/>
              </p:cNvSpPr>
              <p:nvPr/>
            </p:nvSpPr>
            <p:spPr bwMode="auto">
              <a:xfrm>
                <a:off x="4625" y="536"/>
                <a:ext cx="12" cy="69"/>
              </a:xfrm>
              <a:prstGeom prst="rect">
                <a:avLst/>
              </a:prstGeom>
              <a:solidFill>
                <a:srgbClr val="000000"/>
              </a:solidFill>
              <a:ln w="9525">
                <a:solidFill>
                  <a:schemeClr val="bg2"/>
                </a:solidFill>
                <a:miter lim="800000"/>
                <a:headEnd/>
                <a:tailEnd/>
              </a:ln>
            </p:spPr>
            <p:txBody>
              <a:bodyPr/>
              <a:lstStyle/>
              <a:p>
                <a:endParaRPr lang="en-US"/>
              </a:p>
            </p:txBody>
          </p:sp>
        </p:grpSp>
      </p:grpSp>
      <p:grpSp>
        <p:nvGrpSpPr>
          <p:cNvPr id="5293" name="Group 565"/>
          <p:cNvGrpSpPr>
            <a:grpSpLocks/>
          </p:cNvGrpSpPr>
          <p:nvPr/>
        </p:nvGrpSpPr>
        <p:grpSpPr bwMode="auto">
          <a:xfrm rot="3018888">
            <a:off x="8068999" y="614628"/>
            <a:ext cx="90488" cy="340783"/>
            <a:chOff x="1872" y="3072"/>
            <a:chExt cx="192" cy="336"/>
          </a:xfrm>
        </p:grpSpPr>
        <p:sp>
          <p:nvSpPr>
            <p:cNvPr id="5523" name="Oval 566"/>
            <p:cNvSpPr>
              <a:spLocks noChangeArrowheads="1"/>
            </p:cNvSpPr>
            <p:nvPr/>
          </p:nvSpPr>
          <p:spPr bwMode="auto">
            <a:xfrm>
              <a:off x="1872" y="3152"/>
              <a:ext cx="192"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5524" name="Oval 567"/>
            <p:cNvSpPr>
              <a:spLocks noChangeArrowheads="1"/>
            </p:cNvSpPr>
            <p:nvPr/>
          </p:nvSpPr>
          <p:spPr bwMode="auto">
            <a:xfrm>
              <a:off x="1872" y="3216"/>
              <a:ext cx="192"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5525" name="Oval 568"/>
            <p:cNvSpPr>
              <a:spLocks noChangeArrowheads="1"/>
            </p:cNvSpPr>
            <p:nvPr/>
          </p:nvSpPr>
          <p:spPr bwMode="auto">
            <a:xfrm>
              <a:off x="1872" y="3280"/>
              <a:ext cx="192"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5526" name="Rectangle 569"/>
            <p:cNvSpPr>
              <a:spLocks noChangeArrowheads="1"/>
            </p:cNvSpPr>
            <p:nvPr/>
          </p:nvSpPr>
          <p:spPr bwMode="auto">
            <a:xfrm>
              <a:off x="1920" y="3072"/>
              <a:ext cx="96" cy="336"/>
            </a:xfrm>
            <a:prstGeom prst="rect">
              <a:avLst/>
            </a:prstGeom>
            <a:solidFill>
              <a:schemeClr val="tx1"/>
            </a:solidFill>
            <a:ln w="9525">
              <a:solidFill>
                <a:schemeClr val="tx1"/>
              </a:solidFill>
              <a:miter lim="800000"/>
              <a:headEnd/>
              <a:tailEnd/>
            </a:ln>
          </p:spPr>
          <p:txBody>
            <a:bodyPr wrap="none" anchor="ctr"/>
            <a:lstStyle/>
            <a:p>
              <a:endParaRPr lang="en-US"/>
            </a:p>
          </p:txBody>
        </p:sp>
      </p:grpSp>
      <p:grpSp>
        <p:nvGrpSpPr>
          <p:cNvPr id="5294" name="Group 570"/>
          <p:cNvGrpSpPr>
            <a:grpSpLocks/>
          </p:cNvGrpSpPr>
          <p:nvPr/>
        </p:nvGrpSpPr>
        <p:grpSpPr bwMode="auto">
          <a:xfrm rot="18581112" flipH="1">
            <a:off x="7138723" y="615686"/>
            <a:ext cx="90488" cy="338667"/>
            <a:chOff x="1872" y="3072"/>
            <a:chExt cx="192" cy="336"/>
          </a:xfrm>
        </p:grpSpPr>
        <p:sp>
          <p:nvSpPr>
            <p:cNvPr id="5519" name="Oval 571"/>
            <p:cNvSpPr>
              <a:spLocks noChangeArrowheads="1"/>
            </p:cNvSpPr>
            <p:nvPr/>
          </p:nvSpPr>
          <p:spPr bwMode="auto">
            <a:xfrm>
              <a:off x="1872" y="3152"/>
              <a:ext cx="192"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5520" name="Oval 572"/>
            <p:cNvSpPr>
              <a:spLocks noChangeArrowheads="1"/>
            </p:cNvSpPr>
            <p:nvPr/>
          </p:nvSpPr>
          <p:spPr bwMode="auto">
            <a:xfrm>
              <a:off x="1872" y="3216"/>
              <a:ext cx="192"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5521" name="Oval 573"/>
            <p:cNvSpPr>
              <a:spLocks noChangeArrowheads="1"/>
            </p:cNvSpPr>
            <p:nvPr/>
          </p:nvSpPr>
          <p:spPr bwMode="auto">
            <a:xfrm>
              <a:off x="1872" y="3280"/>
              <a:ext cx="192"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5522" name="Rectangle 574"/>
            <p:cNvSpPr>
              <a:spLocks noChangeArrowheads="1"/>
            </p:cNvSpPr>
            <p:nvPr/>
          </p:nvSpPr>
          <p:spPr bwMode="auto">
            <a:xfrm>
              <a:off x="1920" y="3072"/>
              <a:ext cx="96" cy="336"/>
            </a:xfrm>
            <a:prstGeom prst="rect">
              <a:avLst/>
            </a:prstGeom>
            <a:solidFill>
              <a:schemeClr val="tx1"/>
            </a:solidFill>
            <a:ln w="9525">
              <a:solidFill>
                <a:schemeClr val="tx1"/>
              </a:solidFill>
              <a:miter lim="800000"/>
              <a:headEnd/>
              <a:tailEnd/>
            </a:ln>
          </p:spPr>
          <p:txBody>
            <a:bodyPr wrap="none" anchor="ctr"/>
            <a:lstStyle/>
            <a:p>
              <a:endParaRPr lang="en-US"/>
            </a:p>
          </p:txBody>
        </p:sp>
      </p:grpSp>
      <p:sp>
        <p:nvSpPr>
          <p:cNvPr id="5173" name="Rectangle 575"/>
          <p:cNvSpPr>
            <a:spLocks noChangeArrowheads="1"/>
          </p:cNvSpPr>
          <p:nvPr/>
        </p:nvSpPr>
        <p:spPr bwMode="auto">
          <a:xfrm>
            <a:off x="8223252" y="687388"/>
            <a:ext cx="679449" cy="44450"/>
          </a:xfrm>
          <a:prstGeom prst="rect">
            <a:avLst/>
          </a:prstGeom>
          <a:solidFill>
            <a:schemeClr val="tx1"/>
          </a:solidFill>
          <a:ln w="9525">
            <a:solidFill>
              <a:schemeClr val="tx1"/>
            </a:solidFill>
            <a:miter lim="800000"/>
            <a:headEnd/>
            <a:tailEnd/>
          </a:ln>
        </p:spPr>
        <p:txBody>
          <a:bodyPr wrap="none" anchor="ctr"/>
          <a:lstStyle/>
          <a:p>
            <a:endParaRPr lang="en-US"/>
          </a:p>
        </p:txBody>
      </p:sp>
      <p:grpSp>
        <p:nvGrpSpPr>
          <p:cNvPr id="5296" name="Group 576"/>
          <p:cNvGrpSpPr>
            <a:grpSpLocks/>
          </p:cNvGrpSpPr>
          <p:nvPr/>
        </p:nvGrpSpPr>
        <p:grpSpPr bwMode="auto">
          <a:xfrm>
            <a:off x="7194551" y="762000"/>
            <a:ext cx="895349" cy="488950"/>
            <a:chOff x="3644" y="1182"/>
            <a:chExt cx="531" cy="386"/>
          </a:xfrm>
        </p:grpSpPr>
        <p:sp>
          <p:nvSpPr>
            <p:cNvPr id="5517" name="Freeform 577"/>
            <p:cNvSpPr>
              <a:spLocks/>
            </p:cNvSpPr>
            <p:nvPr/>
          </p:nvSpPr>
          <p:spPr bwMode="auto">
            <a:xfrm>
              <a:off x="3644" y="1182"/>
              <a:ext cx="531" cy="386"/>
            </a:xfrm>
            <a:custGeom>
              <a:avLst/>
              <a:gdLst>
                <a:gd name="T0" fmla="*/ 0 w 531"/>
                <a:gd name="T1" fmla="*/ 386 h 386"/>
                <a:gd name="T2" fmla="*/ 531 w 531"/>
                <a:gd name="T3" fmla="*/ 386 h 386"/>
                <a:gd name="T4" fmla="*/ 531 w 531"/>
                <a:gd name="T5" fmla="*/ 143 h 386"/>
                <a:gd name="T6" fmla="*/ 433 w 531"/>
                <a:gd name="T7" fmla="*/ 0 h 386"/>
                <a:gd name="T8" fmla="*/ 99 w 531"/>
                <a:gd name="T9" fmla="*/ 0 h 386"/>
                <a:gd name="T10" fmla="*/ 0 w 531"/>
                <a:gd name="T11" fmla="*/ 152 h 386"/>
                <a:gd name="T12" fmla="*/ 0 w 531"/>
                <a:gd name="T13" fmla="*/ 386 h 386"/>
                <a:gd name="T14" fmla="*/ 0 60000 65536"/>
                <a:gd name="T15" fmla="*/ 0 60000 65536"/>
                <a:gd name="T16" fmla="*/ 0 60000 65536"/>
                <a:gd name="T17" fmla="*/ 0 60000 65536"/>
                <a:gd name="T18" fmla="*/ 0 60000 65536"/>
                <a:gd name="T19" fmla="*/ 0 60000 65536"/>
                <a:gd name="T20" fmla="*/ 0 60000 65536"/>
                <a:gd name="T21" fmla="*/ 0 w 531"/>
                <a:gd name="T22" fmla="*/ 0 h 386"/>
                <a:gd name="T23" fmla="*/ 531 w 531"/>
                <a:gd name="T24" fmla="*/ 386 h 3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1" h="386">
                  <a:moveTo>
                    <a:pt x="0" y="386"/>
                  </a:moveTo>
                  <a:lnTo>
                    <a:pt x="531" y="386"/>
                  </a:lnTo>
                  <a:lnTo>
                    <a:pt x="531" y="143"/>
                  </a:lnTo>
                  <a:lnTo>
                    <a:pt x="433" y="0"/>
                  </a:lnTo>
                  <a:lnTo>
                    <a:pt x="99" y="0"/>
                  </a:lnTo>
                  <a:lnTo>
                    <a:pt x="0" y="152"/>
                  </a:lnTo>
                  <a:lnTo>
                    <a:pt x="0" y="386"/>
                  </a:lnTo>
                  <a:close/>
                </a:path>
              </a:pathLst>
            </a:custGeom>
            <a:gradFill rotWithShape="0">
              <a:gsLst>
                <a:gs pos="0">
                  <a:srgbClr val="5F5F5F"/>
                </a:gs>
                <a:gs pos="100000">
                  <a:srgbClr val="969696"/>
                </a:gs>
              </a:gsLst>
              <a:lin ang="5400000" scaled="1"/>
            </a:gradFill>
            <a:ln w="3175" cap="flat" cmpd="sng">
              <a:solidFill>
                <a:srgbClr val="777777"/>
              </a:solidFill>
              <a:prstDash val="solid"/>
              <a:round/>
              <a:headEnd type="none" w="med" len="med"/>
              <a:tailEnd type="none" w="med" len="med"/>
            </a:ln>
          </p:spPr>
          <p:txBody>
            <a:bodyPr wrap="none" anchor="ctr"/>
            <a:lstStyle/>
            <a:p>
              <a:endParaRPr lang="en-GB"/>
            </a:p>
          </p:txBody>
        </p:sp>
        <p:sp>
          <p:nvSpPr>
            <p:cNvPr id="5518" name="Freeform 578"/>
            <p:cNvSpPr>
              <a:spLocks/>
            </p:cNvSpPr>
            <p:nvPr/>
          </p:nvSpPr>
          <p:spPr bwMode="auto">
            <a:xfrm>
              <a:off x="3721" y="1239"/>
              <a:ext cx="376" cy="272"/>
            </a:xfrm>
            <a:custGeom>
              <a:avLst/>
              <a:gdLst>
                <a:gd name="T0" fmla="*/ 0 w 531"/>
                <a:gd name="T1" fmla="*/ 33 h 386"/>
                <a:gd name="T2" fmla="*/ 47 w 531"/>
                <a:gd name="T3" fmla="*/ 33 h 386"/>
                <a:gd name="T4" fmla="*/ 47 w 531"/>
                <a:gd name="T5" fmla="*/ 13 h 386"/>
                <a:gd name="T6" fmla="*/ 39 w 531"/>
                <a:gd name="T7" fmla="*/ 0 h 386"/>
                <a:gd name="T8" fmla="*/ 9 w 531"/>
                <a:gd name="T9" fmla="*/ 0 h 386"/>
                <a:gd name="T10" fmla="*/ 0 w 531"/>
                <a:gd name="T11" fmla="*/ 13 h 386"/>
                <a:gd name="T12" fmla="*/ 0 w 531"/>
                <a:gd name="T13" fmla="*/ 33 h 386"/>
                <a:gd name="T14" fmla="*/ 0 60000 65536"/>
                <a:gd name="T15" fmla="*/ 0 60000 65536"/>
                <a:gd name="T16" fmla="*/ 0 60000 65536"/>
                <a:gd name="T17" fmla="*/ 0 60000 65536"/>
                <a:gd name="T18" fmla="*/ 0 60000 65536"/>
                <a:gd name="T19" fmla="*/ 0 60000 65536"/>
                <a:gd name="T20" fmla="*/ 0 60000 65536"/>
                <a:gd name="T21" fmla="*/ 0 w 531"/>
                <a:gd name="T22" fmla="*/ 0 h 386"/>
                <a:gd name="T23" fmla="*/ 531 w 531"/>
                <a:gd name="T24" fmla="*/ 386 h 3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1" h="386">
                  <a:moveTo>
                    <a:pt x="0" y="386"/>
                  </a:moveTo>
                  <a:lnTo>
                    <a:pt x="531" y="386"/>
                  </a:lnTo>
                  <a:lnTo>
                    <a:pt x="531" y="143"/>
                  </a:lnTo>
                  <a:lnTo>
                    <a:pt x="433" y="0"/>
                  </a:lnTo>
                  <a:lnTo>
                    <a:pt x="99" y="0"/>
                  </a:lnTo>
                  <a:lnTo>
                    <a:pt x="0" y="152"/>
                  </a:lnTo>
                  <a:lnTo>
                    <a:pt x="0" y="386"/>
                  </a:lnTo>
                  <a:close/>
                </a:path>
              </a:pathLst>
            </a:custGeom>
            <a:gradFill rotWithShape="0">
              <a:gsLst>
                <a:gs pos="0">
                  <a:srgbClr val="292929"/>
                </a:gs>
                <a:gs pos="100000">
                  <a:srgbClr val="969696"/>
                </a:gs>
              </a:gsLst>
              <a:lin ang="5400000" scaled="1"/>
            </a:gradFill>
            <a:ln w="3175" cap="flat" cmpd="sng">
              <a:solidFill>
                <a:srgbClr val="777777"/>
              </a:solidFill>
              <a:prstDash val="solid"/>
              <a:round/>
              <a:headEnd type="none" w="med" len="med"/>
              <a:tailEnd type="none" w="med" len="med"/>
            </a:ln>
          </p:spPr>
          <p:txBody>
            <a:bodyPr wrap="none" anchor="ctr"/>
            <a:lstStyle/>
            <a:p>
              <a:endParaRPr lang="en-GB"/>
            </a:p>
          </p:txBody>
        </p:sp>
      </p:grpSp>
      <p:sp>
        <p:nvSpPr>
          <p:cNvPr id="5175" name="Freeform 579"/>
          <p:cNvSpPr>
            <a:spLocks/>
          </p:cNvSpPr>
          <p:nvPr/>
        </p:nvSpPr>
        <p:spPr bwMode="auto">
          <a:xfrm>
            <a:off x="11176000" y="2478089"/>
            <a:ext cx="340784" cy="1724025"/>
          </a:xfrm>
          <a:custGeom>
            <a:avLst/>
            <a:gdLst>
              <a:gd name="T0" fmla="*/ 0 w 524"/>
              <a:gd name="T1" fmla="*/ 2147483647 h 3260"/>
              <a:gd name="T2" fmla="*/ 2147483647 w 524"/>
              <a:gd name="T3" fmla="*/ 2147483647 h 3260"/>
              <a:gd name="T4" fmla="*/ 2147483647 w 524"/>
              <a:gd name="T5" fmla="*/ 2147483647 h 3260"/>
              <a:gd name="T6" fmla="*/ 2147483647 w 524"/>
              <a:gd name="T7" fmla="*/ 2147483647 h 3260"/>
              <a:gd name="T8" fmla="*/ 2147483647 w 524"/>
              <a:gd name="T9" fmla="*/ 2147483647 h 3260"/>
              <a:gd name="T10" fmla="*/ 2147483647 w 524"/>
              <a:gd name="T11" fmla="*/ 2147483647 h 3260"/>
              <a:gd name="T12" fmla="*/ 2147483647 w 524"/>
              <a:gd name="T13" fmla="*/ 2147483647 h 3260"/>
              <a:gd name="T14" fmla="*/ 2147483647 w 524"/>
              <a:gd name="T15" fmla="*/ 2147483647 h 3260"/>
              <a:gd name="T16" fmla="*/ 2147483647 w 524"/>
              <a:gd name="T17" fmla="*/ 2147483647 h 3260"/>
              <a:gd name="T18" fmla="*/ 2147483647 w 524"/>
              <a:gd name="T19" fmla="*/ 2147483647 h 3260"/>
              <a:gd name="T20" fmla="*/ 2147483647 w 524"/>
              <a:gd name="T21" fmla="*/ 0 h 3260"/>
              <a:gd name="T22" fmla="*/ 2147483647 w 524"/>
              <a:gd name="T23" fmla="*/ 2147483647 h 3260"/>
              <a:gd name="T24" fmla="*/ 2147483647 w 524"/>
              <a:gd name="T25" fmla="*/ 2147483647 h 3260"/>
              <a:gd name="T26" fmla="*/ 2147483647 w 524"/>
              <a:gd name="T27" fmla="*/ 2147483647 h 3260"/>
              <a:gd name="T28" fmla="*/ 2147483647 w 524"/>
              <a:gd name="T29" fmla="*/ 2147483647 h 3260"/>
              <a:gd name="T30" fmla="*/ 2147483647 w 524"/>
              <a:gd name="T31" fmla="*/ 2147483647 h 3260"/>
              <a:gd name="T32" fmla="*/ 2147483647 w 524"/>
              <a:gd name="T33" fmla="*/ 2147483647 h 3260"/>
              <a:gd name="T34" fmla="*/ 2147483647 w 524"/>
              <a:gd name="T35" fmla="*/ 2147483647 h 3260"/>
              <a:gd name="T36" fmla="*/ 2147483647 w 524"/>
              <a:gd name="T37" fmla="*/ 2147483647 h 3260"/>
              <a:gd name="T38" fmla="*/ 0 w 524"/>
              <a:gd name="T39" fmla="*/ 2147483647 h 32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4"/>
              <a:gd name="T61" fmla="*/ 0 h 3260"/>
              <a:gd name="T62" fmla="*/ 524 w 524"/>
              <a:gd name="T63" fmla="*/ 3260 h 326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4" h="3260">
                <a:moveTo>
                  <a:pt x="0" y="3258"/>
                </a:moveTo>
                <a:lnTo>
                  <a:pt x="27" y="3260"/>
                </a:lnTo>
                <a:lnTo>
                  <a:pt x="265" y="1437"/>
                </a:lnTo>
                <a:lnTo>
                  <a:pt x="338" y="181"/>
                </a:lnTo>
                <a:lnTo>
                  <a:pt x="325" y="179"/>
                </a:lnTo>
                <a:lnTo>
                  <a:pt x="334" y="188"/>
                </a:lnTo>
                <a:lnTo>
                  <a:pt x="337" y="184"/>
                </a:lnTo>
                <a:lnTo>
                  <a:pt x="335" y="189"/>
                </a:lnTo>
                <a:lnTo>
                  <a:pt x="524" y="18"/>
                </a:lnTo>
                <a:lnTo>
                  <a:pt x="505" y="0"/>
                </a:lnTo>
                <a:lnTo>
                  <a:pt x="316" y="171"/>
                </a:lnTo>
                <a:lnTo>
                  <a:pt x="313" y="175"/>
                </a:lnTo>
                <a:lnTo>
                  <a:pt x="311" y="179"/>
                </a:lnTo>
                <a:lnTo>
                  <a:pt x="238" y="1436"/>
                </a:lnTo>
                <a:lnTo>
                  <a:pt x="252" y="1436"/>
                </a:lnTo>
                <a:lnTo>
                  <a:pt x="238" y="1435"/>
                </a:lnTo>
                <a:lnTo>
                  <a:pt x="0" y="3258"/>
                </a:lnTo>
                <a:close/>
              </a:path>
            </a:pathLst>
          </a:custGeom>
          <a:solidFill>
            <a:srgbClr val="000000"/>
          </a:solidFill>
          <a:ln w="9525">
            <a:solidFill>
              <a:schemeClr val="bg2"/>
            </a:solidFill>
            <a:round/>
            <a:headEnd/>
            <a:tailEnd/>
          </a:ln>
        </p:spPr>
        <p:txBody>
          <a:bodyPr/>
          <a:lstStyle/>
          <a:p>
            <a:endParaRPr lang="en-GB"/>
          </a:p>
        </p:txBody>
      </p:sp>
      <p:sp>
        <p:nvSpPr>
          <p:cNvPr id="5176" name="Rectangle 580"/>
          <p:cNvSpPr>
            <a:spLocks noChangeArrowheads="1"/>
          </p:cNvSpPr>
          <p:nvPr/>
        </p:nvSpPr>
        <p:spPr bwMode="auto">
          <a:xfrm>
            <a:off x="11245851" y="3851275"/>
            <a:ext cx="529167" cy="12700"/>
          </a:xfrm>
          <a:prstGeom prst="rect">
            <a:avLst/>
          </a:prstGeom>
          <a:solidFill>
            <a:srgbClr val="000000"/>
          </a:solidFill>
          <a:ln w="9525">
            <a:solidFill>
              <a:schemeClr val="bg2"/>
            </a:solidFill>
            <a:miter lim="800000"/>
            <a:headEnd/>
            <a:tailEnd/>
          </a:ln>
        </p:spPr>
        <p:txBody>
          <a:bodyPr/>
          <a:lstStyle/>
          <a:p>
            <a:endParaRPr lang="en-US"/>
          </a:p>
        </p:txBody>
      </p:sp>
      <p:sp>
        <p:nvSpPr>
          <p:cNvPr id="5177" name="Freeform 581"/>
          <p:cNvSpPr>
            <a:spLocks/>
          </p:cNvSpPr>
          <p:nvPr/>
        </p:nvSpPr>
        <p:spPr bwMode="auto">
          <a:xfrm>
            <a:off x="11127318" y="2611438"/>
            <a:ext cx="764116" cy="144462"/>
          </a:xfrm>
          <a:custGeom>
            <a:avLst/>
            <a:gdLst>
              <a:gd name="T0" fmla="*/ 0 w 1173"/>
              <a:gd name="T1" fmla="*/ 2147483647 h 273"/>
              <a:gd name="T2" fmla="*/ 2147483647 w 1173"/>
              <a:gd name="T3" fmla="*/ 0 h 273"/>
              <a:gd name="T4" fmla="*/ 2147483647 w 1173"/>
              <a:gd name="T5" fmla="*/ 0 h 273"/>
              <a:gd name="T6" fmla="*/ 2147483647 w 1173"/>
              <a:gd name="T7" fmla="*/ 2147483647 h 273"/>
              <a:gd name="T8" fmla="*/ 2147483647 w 1173"/>
              <a:gd name="T9" fmla="*/ 2147483647 h 273"/>
              <a:gd name="T10" fmla="*/ 2147483647 w 1173"/>
              <a:gd name="T11" fmla="*/ 2147483647 h 273"/>
              <a:gd name="T12" fmla="*/ 0 w 1173"/>
              <a:gd name="T13" fmla="*/ 2147483647 h 273"/>
              <a:gd name="T14" fmla="*/ 0 60000 65536"/>
              <a:gd name="T15" fmla="*/ 0 60000 65536"/>
              <a:gd name="T16" fmla="*/ 0 60000 65536"/>
              <a:gd name="T17" fmla="*/ 0 60000 65536"/>
              <a:gd name="T18" fmla="*/ 0 60000 65536"/>
              <a:gd name="T19" fmla="*/ 0 60000 65536"/>
              <a:gd name="T20" fmla="*/ 0 60000 65536"/>
              <a:gd name="T21" fmla="*/ 0 w 1173"/>
              <a:gd name="T22" fmla="*/ 0 h 273"/>
              <a:gd name="T23" fmla="*/ 1173 w 1173"/>
              <a:gd name="T24" fmla="*/ 273 h 2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73" h="273">
                <a:moveTo>
                  <a:pt x="0" y="137"/>
                </a:moveTo>
                <a:lnTo>
                  <a:pt x="362" y="0"/>
                </a:lnTo>
                <a:lnTo>
                  <a:pt x="811" y="0"/>
                </a:lnTo>
                <a:lnTo>
                  <a:pt x="1173" y="113"/>
                </a:lnTo>
                <a:lnTo>
                  <a:pt x="823" y="273"/>
                </a:lnTo>
                <a:lnTo>
                  <a:pt x="350" y="273"/>
                </a:lnTo>
                <a:lnTo>
                  <a:pt x="0" y="137"/>
                </a:lnTo>
                <a:close/>
              </a:path>
            </a:pathLst>
          </a:custGeom>
          <a:noFill/>
          <a:ln w="14288">
            <a:solidFill>
              <a:schemeClr val="bg2"/>
            </a:solidFill>
            <a:prstDash val="solid"/>
            <a:round/>
            <a:headEnd/>
            <a:tailEnd/>
          </a:ln>
        </p:spPr>
        <p:txBody>
          <a:bodyPr/>
          <a:lstStyle/>
          <a:p>
            <a:endParaRPr lang="en-GB"/>
          </a:p>
        </p:txBody>
      </p:sp>
      <p:sp>
        <p:nvSpPr>
          <p:cNvPr id="5178" name="Freeform 582"/>
          <p:cNvSpPr>
            <a:spLocks/>
          </p:cNvSpPr>
          <p:nvPr/>
        </p:nvSpPr>
        <p:spPr bwMode="auto">
          <a:xfrm>
            <a:off x="11504085" y="2478089"/>
            <a:ext cx="340783" cy="1724025"/>
          </a:xfrm>
          <a:custGeom>
            <a:avLst/>
            <a:gdLst>
              <a:gd name="T0" fmla="*/ 2147483647 w 523"/>
              <a:gd name="T1" fmla="*/ 2147483647 h 3260"/>
              <a:gd name="T2" fmla="*/ 2147483647 w 523"/>
              <a:gd name="T3" fmla="*/ 2147483647 h 3260"/>
              <a:gd name="T4" fmla="*/ 2147483647 w 523"/>
              <a:gd name="T5" fmla="*/ 2147483647 h 3260"/>
              <a:gd name="T6" fmla="*/ 2147483647 w 523"/>
              <a:gd name="T7" fmla="*/ 2147483647 h 3260"/>
              <a:gd name="T8" fmla="*/ 2147483647 w 523"/>
              <a:gd name="T9" fmla="*/ 2147483647 h 3260"/>
              <a:gd name="T10" fmla="*/ 2147483647 w 523"/>
              <a:gd name="T11" fmla="*/ 2147483647 h 3260"/>
              <a:gd name="T12" fmla="*/ 2147483647 w 523"/>
              <a:gd name="T13" fmla="*/ 2147483647 h 3260"/>
              <a:gd name="T14" fmla="*/ 2147483647 w 523"/>
              <a:gd name="T15" fmla="*/ 2147483647 h 3260"/>
              <a:gd name="T16" fmla="*/ 2147483647 w 523"/>
              <a:gd name="T17" fmla="*/ 2147483647 h 3260"/>
              <a:gd name="T18" fmla="*/ 2147483647 w 523"/>
              <a:gd name="T19" fmla="*/ 0 h 3260"/>
              <a:gd name="T20" fmla="*/ 0 w 523"/>
              <a:gd name="T21" fmla="*/ 2147483647 h 3260"/>
              <a:gd name="T22" fmla="*/ 2147483647 w 523"/>
              <a:gd name="T23" fmla="*/ 2147483647 h 3260"/>
              <a:gd name="T24" fmla="*/ 2147483647 w 523"/>
              <a:gd name="T25" fmla="*/ 2147483647 h 3260"/>
              <a:gd name="T26" fmla="*/ 2147483647 w 523"/>
              <a:gd name="T27" fmla="*/ 2147483647 h 3260"/>
              <a:gd name="T28" fmla="*/ 2147483647 w 523"/>
              <a:gd name="T29" fmla="*/ 2147483647 h 3260"/>
              <a:gd name="T30" fmla="*/ 2147483647 w 523"/>
              <a:gd name="T31" fmla="*/ 2147483647 h 3260"/>
              <a:gd name="T32" fmla="*/ 2147483647 w 523"/>
              <a:gd name="T33" fmla="*/ 2147483647 h 3260"/>
              <a:gd name="T34" fmla="*/ 2147483647 w 523"/>
              <a:gd name="T35" fmla="*/ 2147483647 h 3260"/>
              <a:gd name="T36" fmla="*/ 2147483647 w 523"/>
              <a:gd name="T37" fmla="*/ 2147483647 h 32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23"/>
              <a:gd name="T58" fmla="*/ 0 h 3260"/>
              <a:gd name="T59" fmla="*/ 523 w 523"/>
              <a:gd name="T60" fmla="*/ 3260 h 326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23" h="3260">
                <a:moveTo>
                  <a:pt x="496" y="3260"/>
                </a:moveTo>
                <a:lnTo>
                  <a:pt x="523" y="3258"/>
                </a:lnTo>
                <a:lnTo>
                  <a:pt x="285" y="1435"/>
                </a:lnTo>
                <a:lnTo>
                  <a:pt x="271" y="1436"/>
                </a:lnTo>
                <a:lnTo>
                  <a:pt x="285" y="1436"/>
                </a:lnTo>
                <a:lnTo>
                  <a:pt x="212" y="179"/>
                </a:lnTo>
                <a:lnTo>
                  <a:pt x="210" y="175"/>
                </a:lnTo>
                <a:lnTo>
                  <a:pt x="207" y="171"/>
                </a:lnTo>
                <a:lnTo>
                  <a:pt x="209" y="171"/>
                </a:lnTo>
                <a:lnTo>
                  <a:pt x="19" y="0"/>
                </a:lnTo>
                <a:lnTo>
                  <a:pt x="0" y="18"/>
                </a:lnTo>
                <a:lnTo>
                  <a:pt x="189" y="189"/>
                </a:lnTo>
                <a:lnTo>
                  <a:pt x="186" y="184"/>
                </a:lnTo>
                <a:lnTo>
                  <a:pt x="189" y="188"/>
                </a:lnTo>
                <a:lnTo>
                  <a:pt x="198" y="179"/>
                </a:lnTo>
                <a:lnTo>
                  <a:pt x="185" y="181"/>
                </a:lnTo>
                <a:lnTo>
                  <a:pt x="258" y="1437"/>
                </a:lnTo>
                <a:lnTo>
                  <a:pt x="496" y="3260"/>
                </a:lnTo>
                <a:close/>
              </a:path>
            </a:pathLst>
          </a:custGeom>
          <a:solidFill>
            <a:srgbClr val="000000"/>
          </a:solidFill>
          <a:ln w="9525">
            <a:solidFill>
              <a:schemeClr val="bg2"/>
            </a:solidFill>
            <a:round/>
            <a:headEnd/>
            <a:tailEnd/>
          </a:ln>
        </p:spPr>
        <p:txBody>
          <a:bodyPr/>
          <a:lstStyle/>
          <a:p>
            <a:endParaRPr lang="en-GB"/>
          </a:p>
        </p:txBody>
      </p:sp>
      <p:sp>
        <p:nvSpPr>
          <p:cNvPr id="5179" name="Freeform 583"/>
          <p:cNvSpPr>
            <a:spLocks/>
          </p:cNvSpPr>
          <p:nvPr/>
        </p:nvSpPr>
        <p:spPr bwMode="auto">
          <a:xfrm>
            <a:off x="11118851" y="2938463"/>
            <a:ext cx="764116" cy="144462"/>
          </a:xfrm>
          <a:custGeom>
            <a:avLst/>
            <a:gdLst>
              <a:gd name="T0" fmla="*/ 0 w 1173"/>
              <a:gd name="T1" fmla="*/ 2147483647 h 273"/>
              <a:gd name="T2" fmla="*/ 2147483647 w 1173"/>
              <a:gd name="T3" fmla="*/ 0 h 273"/>
              <a:gd name="T4" fmla="*/ 2147483647 w 1173"/>
              <a:gd name="T5" fmla="*/ 0 h 273"/>
              <a:gd name="T6" fmla="*/ 2147483647 w 1173"/>
              <a:gd name="T7" fmla="*/ 2147483647 h 273"/>
              <a:gd name="T8" fmla="*/ 2147483647 w 1173"/>
              <a:gd name="T9" fmla="*/ 2147483647 h 273"/>
              <a:gd name="T10" fmla="*/ 2147483647 w 1173"/>
              <a:gd name="T11" fmla="*/ 2147483647 h 273"/>
              <a:gd name="T12" fmla="*/ 0 w 1173"/>
              <a:gd name="T13" fmla="*/ 2147483647 h 273"/>
              <a:gd name="T14" fmla="*/ 0 60000 65536"/>
              <a:gd name="T15" fmla="*/ 0 60000 65536"/>
              <a:gd name="T16" fmla="*/ 0 60000 65536"/>
              <a:gd name="T17" fmla="*/ 0 60000 65536"/>
              <a:gd name="T18" fmla="*/ 0 60000 65536"/>
              <a:gd name="T19" fmla="*/ 0 60000 65536"/>
              <a:gd name="T20" fmla="*/ 0 60000 65536"/>
              <a:gd name="T21" fmla="*/ 0 w 1173"/>
              <a:gd name="T22" fmla="*/ 0 h 273"/>
              <a:gd name="T23" fmla="*/ 1173 w 1173"/>
              <a:gd name="T24" fmla="*/ 273 h 2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73" h="273">
                <a:moveTo>
                  <a:pt x="0" y="136"/>
                </a:moveTo>
                <a:lnTo>
                  <a:pt x="362" y="0"/>
                </a:lnTo>
                <a:lnTo>
                  <a:pt x="811" y="0"/>
                </a:lnTo>
                <a:lnTo>
                  <a:pt x="1173" y="113"/>
                </a:lnTo>
                <a:lnTo>
                  <a:pt x="823" y="273"/>
                </a:lnTo>
                <a:lnTo>
                  <a:pt x="350" y="273"/>
                </a:lnTo>
                <a:lnTo>
                  <a:pt x="0" y="136"/>
                </a:lnTo>
                <a:close/>
              </a:path>
            </a:pathLst>
          </a:custGeom>
          <a:noFill/>
          <a:ln w="14288">
            <a:solidFill>
              <a:schemeClr val="bg2"/>
            </a:solidFill>
            <a:prstDash val="solid"/>
            <a:round/>
            <a:headEnd/>
            <a:tailEnd/>
          </a:ln>
        </p:spPr>
        <p:txBody>
          <a:bodyPr/>
          <a:lstStyle/>
          <a:p>
            <a:endParaRPr lang="en-GB"/>
          </a:p>
        </p:txBody>
      </p:sp>
      <p:sp>
        <p:nvSpPr>
          <p:cNvPr id="5180" name="Rectangle 584"/>
          <p:cNvSpPr>
            <a:spLocks noChangeArrowheads="1"/>
          </p:cNvSpPr>
          <p:nvPr/>
        </p:nvSpPr>
        <p:spPr bwMode="auto">
          <a:xfrm>
            <a:off x="11307234" y="3427413"/>
            <a:ext cx="404284" cy="12700"/>
          </a:xfrm>
          <a:prstGeom prst="rect">
            <a:avLst/>
          </a:prstGeom>
          <a:solidFill>
            <a:srgbClr val="000000"/>
          </a:solidFill>
          <a:ln w="9525">
            <a:solidFill>
              <a:schemeClr val="bg2"/>
            </a:solidFill>
            <a:miter lim="800000"/>
            <a:headEnd/>
            <a:tailEnd/>
          </a:ln>
        </p:spPr>
        <p:txBody>
          <a:bodyPr/>
          <a:lstStyle/>
          <a:p>
            <a:endParaRPr lang="en-US"/>
          </a:p>
        </p:txBody>
      </p:sp>
      <p:sp>
        <p:nvSpPr>
          <p:cNvPr id="5181" name="Line 585"/>
          <p:cNvSpPr>
            <a:spLocks noChangeShapeType="1"/>
          </p:cNvSpPr>
          <p:nvPr/>
        </p:nvSpPr>
        <p:spPr bwMode="auto">
          <a:xfrm flipV="1">
            <a:off x="11188700" y="3856038"/>
            <a:ext cx="152400" cy="341312"/>
          </a:xfrm>
          <a:prstGeom prst="line">
            <a:avLst/>
          </a:prstGeom>
          <a:noFill/>
          <a:ln w="6350">
            <a:solidFill>
              <a:schemeClr val="bg2"/>
            </a:solidFill>
            <a:round/>
            <a:headEnd/>
            <a:tailEnd/>
          </a:ln>
        </p:spPr>
        <p:txBody>
          <a:bodyPr/>
          <a:lstStyle/>
          <a:p>
            <a:endParaRPr lang="en-GB"/>
          </a:p>
        </p:txBody>
      </p:sp>
      <p:sp>
        <p:nvSpPr>
          <p:cNvPr id="5182" name="Line 586"/>
          <p:cNvSpPr>
            <a:spLocks noChangeShapeType="1"/>
          </p:cNvSpPr>
          <p:nvPr/>
        </p:nvSpPr>
        <p:spPr bwMode="auto">
          <a:xfrm>
            <a:off x="11692467" y="3856038"/>
            <a:ext cx="137584" cy="336550"/>
          </a:xfrm>
          <a:prstGeom prst="line">
            <a:avLst/>
          </a:prstGeom>
          <a:noFill/>
          <a:ln w="6350">
            <a:solidFill>
              <a:schemeClr val="bg2"/>
            </a:solidFill>
            <a:round/>
            <a:headEnd/>
            <a:tailEnd/>
          </a:ln>
        </p:spPr>
        <p:txBody>
          <a:bodyPr/>
          <a:lstStyle/>
          <a:p>
            <a:endParaRPr lang="en-GB"/>
          </a:p>
        </p:txBody>
      </p:sp>
      <p:sp>
        <p:nvSpPr>
          <p:cNvPr id="5183" name="Line 587"/>
          <p:cNvSpPr>
            <a:spLocks noChangeShapeType="1"/>
          </p:cNvSpPr>
          <p:nvPr/>
        </p:nvSpPr>
        <p:spPr bwMode="auto">
          <a:xfrm flipV="1">
            <a:off x="11239501" y="3436938"/>
            <a:ext cx="150284" cy="415925"/>
          </a:xfrm>
          <a:prstGeom prst="line">
            <a:avLst/>
          </a:prstGeom>
          <a:noFill/>
          <a:ln w="6350">
            <a:solidFill>
              <a:schemeClr val="bg2"/>
            </a:solidFill>
            <a:round/>
            <a:headEnd/>
            <a:tailEnd/>
          </a:ln>
        </p:spPr>
        <p:txBody>
          <a:bodyPr/>
          <a:lstStyle/>
          <a:p>
            <a:endParaRPr lang="en-GB"/>
          </a:p>
        </p:txBody>
      </p:sp>
      <p:sp>
        <p:nvSpPr>
          <p:cNvPr id="5184" name="Line 588"/>
          <p:cNvSpPr>
            <a:spLocks noChangeShapeType="1"/>
          </p:cNvSpPr>
          <p:nvPr/>
        </p:nvSpPr>
        <p:spPr bwMode="auto">
          <a:xfrm flipH="1" flipV="1">
            <a:off x="11637434" y="3433763"/>
            <a:ext cx="139700" cy="422275"/>
          </a:xfrm>
          <a:prstGeom prst="line">
            <a:avLst/>
          </a:prstGeom>
          <a:noFill/>
          <a:ln w="6350">
            <a:solidFill>
              <a:schemeClr val="bg2"/>
            </a:solidFill>
            <a:round/>
            <a:headEnd/>
            <a:tailEnd/>
          </a:ln>
        </p:spPr>
        <p:txBody>
          <a:bodyPr/>
          <a:lstStyle/>
          <a:p>
            <a:endParaRPr lang="en-GB"/>
          </a:p>
        </p:txBody>
      </p:sp>
      <p:sp>
        <p:nvSpPr>
          <p:cNvPr id="5185" name="Line 589"/>
          <p:cNvSpPr>
            <a:spLocks noChangeShapeType="1"/>
          </p:cNvSpPr>
          <p:nvPr/>
        </p:nvSpPr>
        <p:spPr bwMode="auto">
          <a:xfrm flipV="1">
            <a:off x="11311467" y="3078163"/>
            <a:ext cx="120651" cy="355600"/>
          </a:xfrm>
          <a:prstGeom prst="line">
            <a:avLst/>
          </a:prstGeom>
          <a:noFill/>
          <a:ln w="6350">
            <a:solidFill>
              <a:schemeClr val="bg2"/>
            </a:solidFill>
            <a:round/>
            <a:headEnd/>
            <a:tailEnd/>
          </a:ln>
        </p:spPr>
        <p:txBody>
          <a:bodyPr/>
          <a:lstStyle/>
          <a:p>
            <a:endParaRPr lang="en-GB"/>
          </a:p>
        </p:txBody>
      </p:sp>
      <p:sp>
        <p:nvSpPr>
          <p:cNvPr id="5186" name="Line 590"/>
          <p:cNvSpPr>
            <a:spLocks noChangeShapeType="1"/>
          </p:cNvSpPr>
          <p:nvPr/>
        </p:nvSpPr>
        <p:spPr bwMode="auto">
          <a:xfrm flipH="1" flipV="1">
            <a:off x="11601451" y="3078163"/>
            <a:ext cx="110067" cy="355600"/>
          </a:xfrm>
          <a:prstGeom prst="line">
            <a:avLst/>
          </a:prstGeom>
          <a:noFill/>
          <a:ln w="6350">
            <a:solidFill>
              <a:schemeClr val="bg2"/>
            </a:solidFill>
            <a:round/>
            <a:headEnd/>
            <a:tailEnd/>
          </a:ln>
        </p:spPr>
        <p:txBody>
          <a:bodyPr/>
          <a:lstStyle/>
          <a:p>
            <a:endParaRPr lang="en-GB"/>
          </a:p>
        </p:txBody>
      </p:sp>
      <p:grpSp>
        <p:nvGrpSpPr>
          <p:cNvPr id="5308" name="Group 591"/>
          <p:cNvGrpSpPr>
            <a:grpSpLocks/>
          </p:cNvGrpSpPr>
          <p:nvPr/>
        </p:nvGrpSpPr>
        <p:grpSpPr bwMode="auto">
          <a:xfrm>
            <a:off x="11358034" y="2938464"/>
            <a:ext cx="311151" cy="142875"/>
            <a:chOff x="5813" y="1851"/>
            <a:chExt cx="159" cy="90"/>
          </a:xfrm>
        </p:grpSpPr>
        <p:sp>
          <p:nvSpPr>
            <p:cNvPr id="5515" name="Line 592"/>
            <p:cNvSpPr>
              <a:spLocks noChangeShapeType="1"/>
            </p:cNvSpPr>
            <p:nvPr/>
          </p:nvSpPr>
          <p:spPr bwMode="auto">
            <a:xfrm flipV="1">
              <a:off x="5813" y="1851"/>
              <a:ext cx="151" cy="88"/>
            </a:xfrm>
            <a:prstGeom prst="line">
              <a:avLst/>
            </a:prstGeom>
            <a:noFill/>
            <a:ln w="6350">
              <a:solidFill>
                <a:schemeClr val="bg2"/>
              </a:solidFill>
              <a:round/>
              <a:headEnd/>
              <a:tailEnd/>
            </a:ln>
          </p:spPr>
          <p:txBody>
            <a:bodyPr/>
            <a:lstStyle/>
            <a:p>
              <a:endParaRPr lang="en-GB"/>
            </a:p>
          </p:txBody>
        </p:sp>
        <p:sp>
          <p:nvSpPr>
            <p:cNvPr id="5516" name="Line 593"/>
            <p:cNvSpPr>
              <a:spLocks noChangeShapeType="1"/>
            </p:cNvSpPr>
            <p:nvPr/>
          </p:nvSpPr>
          <p:spPr bwMode="auto">
            <a:xfrm>
              <a:off x="5813" y="1851"/>
              <a:ext cx="159" cy="90"/>
            </a:xfrm>
            <a:prstGeom prst="line">
              <a:avLst/>
            </a:prstGeom>
            <a:noFill/>
            <a:ln w="6350">
              <a:solidFill>
                <a:schemeClr val="bg2"/>
              </a:solidFill>
              <a:round/>
              <a:headEnd/>
              <a:tailEnd/>
            </a:ln>
          </p:spPr>
          <p:txBody>
            <a:bodyPr/>
            <a:lstStyle/>
            <a:p>
              <a:endParaRPr lang="en-GB"/>
            </a:p>
          </p:txBody>
        </p:sp>
      </p:grpSp>
      <p:grpSp>
        <p:nvGrpSpPr>
          <p:cNvPr id="5309" name="Group 594"/>
          <p:cNvGrpSpPr>
            <a:grpSpLocks/>
          </p:cNvGrpSpPr>
          <p:nvPr/>
        </p:nvGrpSpPr>
        <p:grpSpPr bwMode="auto">
          <a:xfrm>
            <a:off x="11377084" y="2614613"/>
            <a:ext cx="268816" cy="133350"/>
            <a:chOff x="5823" y="1647"/>
            <a:chExt cx="137" cy="84"/>
          </a:xfrm>
        </p:grpSpPr>
        <p:sp>
          <p:nvSpPr>
            <p:cNvPr id="5513" name="Line 595"/>
            <p:cNvSpPr>
              <a:spLocks noChangeShapeType="1"/>
            </p:cNvSpPr>
            <p:nvPr/>
          </p:nvSpPr>
          <p:spPr bwMode="auto">
            <a:xfrm flipV="1">
              <a:off x="5823" y="1647"/>
              <a:ext cx="130" cy="82"/>
            </a:xfrm>
            <a:prstGeom prst="line">
              <a:avLst/>
            </a:prstGeom>
            <a:noFill/>
            <a:ln w="6350">
              <a:solidFill>
                <a:schemeClr val="bg2"/>
              </a:solidFill>
              <a:round/>
              <a:headEnd/>
              <a:tailEnd/>
            </a:ln>
          </p:spPr>
          <p:txBody>
            <a:bodyPr/>
            <a:lstStyle/>
            <a:p>
              <a:endParaRPr lang="en-GB"/>
            </a:p>
          </p:txBody>
        </p:sp>
        <p:sp>
          <p:nvSpPr>
            <p:cNvPr id="5514" name="Line 596"/>
            <p:cNvSpPr>
              <a:spLocks noChangeShapeType="1"/>
            </p:cNvSpPr>
            <p:nvPr/>
          </p:nvSpPr>
          <p:spPr bwMode="auto">
            <a:xfrm>
              <a:off x="5823" y="1647"/>
              <a:ext cx="137" cy="84"/>
            </a:xfrm>
            <a:prstGeom prst="line">
              <a:avLst/>
            </a:prstGeom>
            <a:noFill/>
            <a:ln w="6350">
              <a:solidFill>
                <a:schemeClr val="bg2"/>
              </a:solidFill>
              <a:round/>
              <a:headEnd/>
              <a:tailEnd/>
            </a:ln>
          </p:spPr>
          <p:txBody>
            <a:bodyPr/>
            <a:lstStyle/>
            <a:p>
              <a:endParaRPr lang="en-GB"/>
            </a:p>
          </p:txBody>
        </p:sp>
      </p:grpSp>
      <p:grpSp>
        <p:nvGrpSpPr>
          <p:cNvPr id="5312" name="Group 597"/>
          <p:cNvGrpSpPr>
            <a:grpSpLocks/>
          </p:cNvGrpSpPr>
          <p:nvPr/>
        </p:nvGrpSpPr>
        <p:grpSpPr bwMode="auto">
          <a:xfrm>
            <a:off x="11372852" y="2751138"/>
            <a:ext cx="283633" cy="184150"/>
            <a:chOff x="5821" y="1733"/>
            <a:chExt cx="145" cy="116"/>
          </a:xfrm>
        </p:grpSpPr>
        <p:sp>
          <p:nvSpPr>
            <p:cNvPr id="5511" name="Line 598"/>
            <p:cNvSpPr>
              <a:spLocks noChangeShapeType="1"/>
            </p:cNvSpPr>
            <p:nvPr/>
          </p:nvSpPr>
          <p:spPr bwMode="auto">
            <a:xfrm flipV="1">
              <a:off x="5821" y="1733"/>
              <a:ext cx="138" cy="113"/>
            </a:xfrm>
            <a:prstGeom prst="line">
              <a:avLst/>
            </a:prstGeom>
            <a:noFill/>
            <a:ln w="6350">
              <a:solidFill>
                <a:schemeClr val="bg2"/>
              </a:solidFill>
              <a:round/>
              <a:headEnd/>
              <a:tailEnd/>
            </a:ln>
          </p:spPr>
          <p:txBody>
            <a:bodyPr/>
            <a:lstStyle/>
            <a:p>
              <a:endParaRPr lang="en-GB"/>
            </a:p>
          </p:txBody>
        </p:sp>
        <p:sp>
          <p:nvSpPr>
            <p:cNvPr id="5512" name="Line 599"/>
            <p:cNvSpPr>
              <a:spLocks noChangeShapeType="1"/>
            </p:cNvSpPr>
            <p:nvPr/>
          </p:nvSpPr>
          <p:spPr bwMode="auto">
            <a:xfrm>
              <a:off x="5821" y="1733"/>
              <a:ext cx="145" cy="116"/>
            </a:xfrm>
            <a:prstGeom prst="line">
              <a:avLst/>
            </a:prstGeom>
            <a:noFill/>
            <a:ln w="6350">
              <a:solidFill>
                <a:schemeClr val="bg2"/>
              </a:solidFill>
              <a:round/>
              <a:headEnd/>
              <a:tailEnd/>
            </a:ln>
          </p:spPr>
          <p:txBody>
            <a:bodyPr/>
            <a:lstStyle/>
            <a:p>
              <a:endParaRPr lang="en-GB"/>
            </a:p>
          </p:txBody>
        </p:sp>
      </p:grpSp>
      <p:grpSp>
        <p:nvGrpSpPr>
          <p:cNvPr id="5317" name="Group 600"/>
          <p:cNvGrpSpPr>
            <a:grpSpLocks/>
          </p:cNvGrpSpPr>
          <p:nvPr/>
        </p:nvGrpSpPr>
        <p:grpSpPr bwMode="auto">
          <a:xfrm>
            <a:off x="11095568" y="2670175"/>
            <a:ext cx="827617" cy="120650"/>
            <a:chOff x="5679" y="1682"/>
            <a:chExt cx="423" cy="76"/>
          </a:xfrm>
        </p:grpSpPr>
        <p:grpSp>
          <p:nvGrpSpPr>
            <p:cNvPr id="5340" name="Group 601"/>
            <p:cNvGrpSpPr>
              <a:grpSpLocks/>
            </p:cNvGrpSpPr>
            <p:nvPr/>
          </p:nvGrpSpPr>
          <p:grpSpPr bwMode="auto">
            <a:xfrm>
              <a:off x="6067" y="1682"/>
              <a:ext cx="35" cy="69"/>
              <a:chOff x="6067" y="1682"/>
              <a:chExt cx="35" cy="69"/>
            </a:xfrm>
          </p:grpSpPr>
          <p:grpSp>
            <p:nvGrpSpPr>
              <p:cNvPr id="5341" name="Group 602"/>
              <p:cNvGrpSpPr>
                <a:grpSpLocks/>
              </p:cNvGrpSpPr>
              <p:nvPr/>
            </p:nvGrpSpPr>
            <p:grpSpPr bwMode="auto">
              <a:xfrm>
                <a:off x="6067" y="1699"/>
                <a:ext cx="35" cy="45"/>
                <a:chOff x="6067" y="1699"/>
                <a:chExt cx="35" cy="45"/>
              </a:xfrm>
            </p:grpSpPr>
            <p:sp>
              <p:nvSpPr>
                <p:cNvPr id="5508" name="Freeform 603"/>
                <p:cNvSpPr>
                  <a:spLocks/>
                </p:cNvSpPr>
                <p:nvPr/>
              </p:nvSpPr>
              <p:spPr bwMode="auto">
                <a:xfrm>
                  <a:off x="6067" y="1699"/>
                  <a:ext cx="34" cy="12"/>
                </a:xfrm>
                <a:custGeom>
                  <a:avLst/>
                  <a:gdLst>
                    <a:gd name="T0" fmla="*/ 0 w 103"/>
                    <a:gd name="T1" fmla="*/ 0 h 37"/>
                    <a:gd name="T2" fmla="*/ 0 w 103"/>
                    <a:gd name="T3" fmla="*/ 0 h 37"/>
                    <a:gd name="T4" fmla="*/ 0 w 103"/>
                    <a:gd name="T5" fmla="*/ 0 h 37"/>
                    <a:gd name="T6" fmla="*/ 0 w 103"/>
                    <a:gd name="T7" fmla="*/ 0 h 37"/>
                    <a:gd name="T8" fmla="*/ 0 w 103"/>
                    <a:gd name="T9" fmla="*/ 0 h 37"/>
                    <a:gd name="T10" fmla="*/ 0 w 103"/>
                    <a:gd name="T11" fmla="*/ 0 h 37"/>
                    <a:gd name="T12" fmla="*/ 0 w 103"/>
                    <a:gd name="T13" fmla="*/ 0 h 37"/>
                    <a:gd name="T14" fmla="*/ 0 w 103"/>
                    <a:gd name="T15" fmla="*/ 0 h 37"/>
                    <a:gd name="T16" fmla="*/ 0 w 103"/>
                    <a:gd name="T17" fmla="*/ 0 h 37"/>
                    <a:gd name="T18" fmla="*/ 0 w 103"/>
                    <a:gd name="T19" fmla="*/ 0 h 37"/>
                    <a:gd name="T20" fmla="*/ 0 w 103"/>
                    <a:gd name="T21" fmla="*/ 0 h 37"/>
                    <a:gd name="T22" fmla="*/ 0 w 103"/>
                    <a:gd name="T23" fmla="*/ 0 h 37"/>
                    <a:gd name="T24" fmla="*/ 0 w 103"/>
                    <a:gd name="T25" fmla="*/ 0 h 37"/>
                    <a:gd name="T26" fmla="*/ 0 w 103"/>
                    <a:gd name="T27" fmla="*/ 0 h 37"/>
                    <a:gd name="T28" fmla="*/ 0 w 103"/>
                    <a:gd name="T29" fmla="*/ 0 h 37"/>
                    <a:gd name="T30" fmla="*/ 0 w 103"/>
                    <a:gd name="T31" fmla="*/ 0 h 37"/>
                    <a:gd name="T32" fmla="*/ 0 w 103"/>
                    <a:gd name="T33" fmla="*/ 0 h 37"/>
                    <a:gd name="T34" fmla="*/ 0 w 103"/>
                    <a:gd name="T35" fmla="*/ 0 h 37"/>
                    <a:gd name="T36" fmla="*/ 0 w 103"/>
                    <a:gd name="T37" fmla="*/ 0 h 37"/>
                    <a:gd name="T38" fmla="*/ 0 w 103"/>
                    <a:gd name="T39" fmla="*/ 0 h 37"/>
                    <a:gd name="T40" fmla="*/ 0 w 103"/>
                    <a:gd name="T41" fmla="*/ 0 h 37"/>
                    <a:gd name="T42" fmla="*/ 0 w 103"/>
                    <a:gd name="T43" fmla="*/ 0 h 37"/>
                    <a:gd name="T44" fmla="*/ 0 w 103"/>
                    <a:gd name="T45" fmla="*/ 0 h 37"/>
                    <a:gd name="T46" fmla="*/ 0 w 103"/>
                    <a:gd name="T47" fmla="*/ 0 h 37"/>
                    <a:gd name="T48" fmla="*/ 0 w 103"/>
                    <a:gd name="T49" fmla="*/ 0 h 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3"/>
                    <a:gd name="T76" fmla="*/ 0 h 37"/>
                    <a:gd name="T77" fmla="*/ 103 w 103"/>
                    <a:gd name="T78" fmla="*/ 37 h 3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3" h="37">
                      <a:moveTo>
                        <a:pt x="51" y="0"/>
                      </a:moveTo>
                      <a:lnTo>
                        <a:pt x="72" y="1"/>
                      </a:lnTo>
                      <a:lnTo>
                        <a:pt x="88" y="5"/>
                      </a:lnTo>
                      <a:lnTo>
                        <a:pt x="94" y="8"/>
                      </a:lnTo>
                      <a:lnTo>
                        <a:pt x="99" y="11"/>
                      </a:lnTo>
                      <a:lnTo>
                        <a:pt x="102" y="13"/>
                      </a:lnTo>
                      <a:lnTo>
                        <a:pt x="103" y="18"/>
                      </a:lnTo>
                      <a:lnTo>
                        <a:pt x="102" y="22"/>
                      </a:lnTo>
                      <a:lnTo>
                        <a:pt x="99" y="24"/>
                      </a:lnTo>
                      <a:lnTo>
                        <a:pt x="94" y="29"/>
                      </a:lnTo>
                      <a:lnTo>
                        <a:pt x="88" y="31"/>
                      </a:lnTo>
                      <a:lnTo>
                        <a:pt x="72" y="35"/>
                      </a:lnTo>
                      <a:lnTo>
                        <a:pt x="52" y="37"/>
                      </a:lnTo>
                      <a:lnTo>
                        <a:pt x="33" y="35"/>
                      </a:lnTo>
                      <a:lnTo>
                        <a:pt x="15" y="31"/>
                      </a:lnTo>
                      <a:lnTo>
                        <a:pt x="9" y="29"/>
                      </a:lnTo>
                      <a:lnTo>
                        <a:pt x="5" y="26"/>
                      </a:lnTo>
                      <a:lnTo>
                        <a:pt x="2" y="23"/>
                      </a:lnTo>
                      <a:lnTo>
                        <a:pt x="0" y="19"/>
                      </a:lnTo>
                      <a:lnTo>
                        <a:pt x="2" y="15"/>
                      </a:lnTo>
                      <a:lnTo>
                        <a:pt x="5" y="12"/>
                      </a:lnTo>
                      <a:lnTo>
                        <a:pt x="9" y="9"/>
                      </a:lnTo>
                      <a:lnTo>
                        <a:pt x="15" y="5"/>
                      </a:lnTo>
                      <a:lnTo>
                        <a:pt x="32" y="1"/>
                      </a:lnTo>
                      <a:lnTo>
                        <a:pt x="51" y="0"/>
                      </a:lnTo>
                      <a:close/>
                    </a:path>
                  </a:pathLst>
                </a:custGeom>
                <a:solidFill>
                  <a:srgbClr val="000000"/>
                </a:solidFill>
                <a:ln w="4763">
                  <a:solidFill>
                    <a:schemeClr val="bg2"/>
                  </a:solidFill>
                  <a:prstDash val="solid"/>
                  <a:round/>
                  <a:headEnd/>
                  <a:tailEnd/>
                </a:ln>
              </p:spPr>
              <p:txBody>
                <a:bodyPr/>
                <a:lstStyle/>
                <a:p>
                  <a:endParaRPr lang="en-GB"/>
                </a:p>
              </p:txBody>
            </p:sp>
            <p:sp>
              <p:nvSpPr>
                <p:cNvPr id="5509" name="Freeform 604"/>
                <p:cNvSpPr>
                  <a:spLocks/>
                </p:cNvSpPr>
                <p:nvPr/>
              </p:nvSpPr>
              <p:spPr bwMode="auto">
                <a:xfrm>
                  <a:off x="6067" y="1715"/>
                  <a:ext cx="35" cy="13"/>
                </a:xfrm>
                <a:custGeom>
                  <a:avLst/>
                  <a:gdLst>
                    <a:gd name="T0" fmla="*/ 0 w 103"/>
                    <a:gd name="T1" fmla="*/ 0 h 39"/>
                    <a:gd name="T2" fmla="*/ 0 w 103"/>
                    <a:gd name="T3" fmla="*/ 0 h 39"/>
                    <a:gd name="T4" fmla="*/ 0 w 103"/>
                    <a:gd name="T5" fmla="*/ 0 h 39"/>
                    <a:gd name="T6" fmla="*/ 0 w 103"/>
                    <a:gd name="T7" fmla="*/ 0 h 39"/>
                    <a:gd name="T8" fmla="*/ 0 w 103"/>
                    <a:gd name="T9" fmla="*/ 0 h 39"/>
                    <a:gd name="T10" fmla="*/ 0 w 103"/>
                    <a:gd name="T11" fmla="*/ 0 h 39"/>
                    <a:gd name="T12" fmla="*/ 0 w 103"/>
                    <a:gd name="T13" fmla="*/ 0 h 39"/>
                    <a:gd name="T14" fmla="*/ 0 w 103"/>
                    <a:gd name="T15" fmla="*/ 0 h 39"/>
                    <a:gd name="T16" fmla="*/ 0 w 103"/>
                    <a:gd name="T17" fmla="*/ 0 h 39"/>
                    <a:gd name="T18" fmla="*/ 0 w 103"/>
                    <a:gd name="T19" fmla="*/ 0 h 39"/>
                    <a:gd name="T20" fmla="*/ 0 w 103"/>
                    <a:gd name="T21" fmla="*/ 0 h 39"/>
                    <a:gd name="T22" fmla="*/ 0 w 103"/>
                    <a:gd name="T23" fmla="*/ 0 h 39"/>
                    <a:gd name="T24" fmla="*/ 0 w 103"/>
                    <a:gd name="T25" fmla="*/ 0 h 39"/>
                    <a:gd name="T26" fmla="*/ 0 w 103"/>
                    <a:gd name="T27" fmla="*/ 0 h 39"/>
                    <a:gd name="T28" fmla="*/ 0 w 103"/>
                    <a:gd name="T29" fmla="*/ 0 h 39"/>
                    <a:gd name="T30" fmla="*/ 0 w 103"/>
                    <a:gd name="T31" fmla="*/ 0 h 39"/>
                    <a:gd name="T32" fmla="*/ 0 w 103"/>
                    <a:gd name="T33" fmla="*/ 0 h 39"/>
                    <a:gd name="T34" fmla="*/ 0 w 103"/>
                    <a:gd name="T35" fmla="*/ 0 h 39"/>
                    <a:gd name="T36" fmla="*/ 0 w 103"/>
                    <a:gd name="T37" fmla="*/ 0 h 39"/>
                    <a:gd name="T38" fmla="*/ 0 w 103"/>
                    <a:gd name="T39" fmla="*/ 0 h 39"/>
                    <a:gd name="T40" fmla="*/ 0 w 103"/>
                    <a:gd name="T41" fmla="*/ 0 h 39"/>
                    <a:gd name="T42" fmla="*/ 0 w 103"/>
                    <a:gd name="T43" fmla="*/ 0 h 39"/>
                    <a:gd name="T44" fmla="*/ 0 w 103"/>
                    <a:gd name="T45" fmla="*/ 0 h 39"/>
                    <a:gd name="T46" fmla="*/ 0 w 103"/>
                    <a:gd name="T47" fmla="*/ 0 h 39"/>
                    <a:gd name="T48" fmla="*/ 0 w 103"/>
                    <a:gd name="T49" fmla="*/ 0 h 3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3"/>
                    <a:gd name="T76" fmla="*/ 0 h 39"/>
                    <a:gd name="T77" fmla="*/ 103 w 103"/>
                    <a:gd name="T78" fmla="*/ 39 h 3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3" h="39">
                      <a:moveTo>
                        <a:pt x="50" y="0"/>
                      </a:moveTo>
                      <a:lnTo>
                        <a:pt x="71" y="2"/>
                      </a:lnTo>
                      <a:lnTo>
                        <a:pt x="88" y="6"/>
                      </a:lnTo>
                      <a:lnTo>
                        <a:pt x="94" y="9"/>
                      </a:lnTo>
                      <a:lnTo>
                        <a:pt x="98" y="11"/>
                      </a:lnTo>
                      <a:lnTo>
                        <a:pt x="101" y="14"/>
                      </a:lnTo>
                      <a:lnTo>
                        <a:pt x="103" y="18"/>
                      </a:lnTo>
                      <a:lnTo>
                        <a:pt x="101" y="22"/>
                      </a:lnTo>
                      <a:lnTo>
                        <a:pt x="98" y="26"/>
                      </a:lnTo>
                      <a:lnTo>
                        <a:pt x="94" y="29"/>
                      </a:lnTo>
                      <a:lnTo>
                        <a:pt x="88" y="33"/>
                      </a:lnTo>
                      <a:lnTo>
                        <a:pt x="71" y="37"/>
                      </a:lnTo>
                      <a:lnTo>
                        <a:pt x="52" y="39"/>
                      </a:lnTo>
                      <a:lnTo>
                        <a:pt x="33" y="37"/>
                      </a:lnTo>
                      <a:lnTo>
                        <a:pt x="15" y="33"/>
                      </a:lnTo>
                      <a:lnTo>
                        <a:pt x="9" y="31"/>
                      </a:lnTo>
                      <a:lnTo>
                        <a:pt x="4" y="28"/>
                      </a:lnTo>
                      <a:lnTo>
                        <a:pt x="1" y="25"/>
                      </a:lnTo>
                      <a:lnTo>
                        <a:pt x="0" y="21"/>
                      </a:lnTo>
                      <a:lnTo>
                        <a:pt x="1" y="17"/>
                      </a:lnTo>
                      <a:lnTo>
                        <a:pt x="4" y="13"/>
                      </a:lnTo>
                      <a:lnTo>
                        <a:pt x="9" y="10"/>
                      </a:lnTo>
                      <a:lnTo>
                        <a:pt x="15" y="7"/>
                      </a:lnTo>
                      <a:lnTo>
                        <a:pt x="31" y="2"/>
                      </a:lnTo>
                      <a:lnTo>
                        <a:pt x="50" y="0"/>
                      </a:lnTo>
                      <a:close/>
                    </a:path>
                  </a:pathLst>
                </a:custGeom>
                <a:solidFill>
                  <a:srgbClr val="000000"/>
                </a:solidFill>
                <a:ln w="4763">
                  <a:solidFill>
                    <a:schemeClr val="bg2"/>
                  </a:solidFill>
                  <a:prstDash val="solid"/>
                  <a:round/>
                  <a:headEnd/>
                  <a:tailEnd/>
                </a:ln>
              </p:spPr>
              <p:txBody>
                <a:bodyPr/>
                <a:lstStyle/>
                <a:p>
                  <a:endParaRPr lang="en-GB"/>
                </a:p>
              </p:txBody>
            </p:sp>
            <p:sp>
              <p:nvSpPr>
                <p:cNvPr id="5510" name="Freeform 605"/>
                <p:cNvSpPr>
                  <a:spLocks/>
                </p:cNvSpPr>
                <p:nvPr/>
              </p:nvSpPr>
              <p:spPr bwMode="auto">
                <a:xfrm>
                  <a:off x="6067" y="1732"/>
                  <a:ext cx="35" cy="12"/>
                </a:xfrm>
                <a:custGeom>
                  <a:avLst/>
                  <a:gdLst>
                    <a:gd name="T0" fmla="*/ 0 w 103"/>
                    <a:gd name="T1" fmla="*/ 0 h 37"/>
                    <a:gd name="T2" fmla="*/ 0 w 103"/>
                    <a:gd name="T3" fmla="*/ 0 h 37"/>
                    <a:gd name="T4" fmla="*/ 0 w 103"/>
                    <a:gd name="T5" fmla="*/ 0 h 37"/>
                    <a:gd name="T6" fmla="*/ 0 w 103"/>
                    <a:gd name="T7" fmla="*/ 0 h 37"/>
                    <a:gd name="T8" fmla="*/ 0 w 103"/>
                    <a:gd name="T9" fmla="*/ 0 h 37"/>
                    <a:gd name="T10" fmla="*/ 0 w 103"/>
                    <a:gd name="T11" fmla="*/ 0 h 37"/>
                    <a:gd name="T12" fmla="*/ 0 w 103"/>
                    <a:gd name="T13" fmla="*/ 0 h 37"/>
                    <a:gd name="T14" fmla="*/ 0 w 103"/>
                    <a:gd name="T15" fmla="*/ 0 h 37"/>
                    <a:gd name="T16" fmla="*/ 0 w 103"/>
                    <a:gd name="T17" fmla="*/ 0 h 37"/>
                    <a:gd name="T18" fmla="*/ 0 w 103"/>
                    <a:gd name="T19" fmla="*/ 0 h 37"/>
                    <a:gd name="T20" fmla="*/ 0 w 103"/>
                    <a:gd name="T21" fmla="*/ 0 h 37"/>
                    <a:gd name="T22" fmla="*/ 0 w 103"/>
                    <a:gd name="T23" fmla="*/ 0 h 37"/>
                    <a:gd name="T24" fmla="*/ 0 w 103"/>
                    <a:gd name="T25" fmla="*/ 0 h 37"/>
                    <a:gd name="T26" fmla="*/ 0 w 103"/>
                    <a:gd name="T27" fmla="*/ 0 h 37"/>
                    <a:gd name="T28" fmla="*/ 0 w 103"/>
                    <a:gd name="T29" fmla="*/ 0 h 37"/>
                    <a:gd name="T30" fmla="*/ 0 w 103"/>
                    <a:gd name="T31" fmla="*/ 0 h 37"/>
                    <a:gd name="T32" fmla="*/ 0 w 103"/>
                    <a:gd name="T33" fmla="*/ 0 h 37"/>
                    <a:gd name="T34" fmla="*/ 0 w 103"/>
                    <a:gd name="T35" fmla="*/ 0 h 37"/>
                    <a:gd name="T36" fmla="*/ 0 w 103"/>
                    <a:gd name="T37" fmla="*/ 0 h 37"/>
                    <a:gd name="T38" fmla="*/ 0 w 103"/>
                    <a:gd name="T39" fmla="*/ 0 h 37"/>
                    <a:gd name="T40" fmla="*/ 0 w 103"/>
                    <a:gd name="T41" fmla="*/ 0 h 37"/>
                    <a:gd name="T42" fmla="*/ 0 w 103"/>
                    <a:gd name="T43" fmla="*/ 0 h 37"/>
                    <a:gd name="T44" fmla="*/ 0 w 103"/>
                    <a:gd name="T45" fmla="*/ 0 h 37"/>
                    <a:gd name="T46" fmla="*/ 0 w 103"/>
                    <a:gd name="T47" fmla="*/ 0 h 37"/>
                    <a:gd name="T48" fmla="*/ 0 w 103"/>
                    <a:gd name="T49" fmla="*/ 0 h 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3"/>
                    <a:gd name="T76" fmla="*/ 0 h 37"/>
                    <a:gd name="T77" fmla="*/ 103 w 103"/>
                    <a:gd name="T78" fmla="*/ 37 h 3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3" h="37">
                      <a:moveTo>
                        <a:pt x="50" y="0"/>
                      </a:moveTo>
                      <a:lnTo>
                        <a:pt x="71" y="1"/>
                      </a:lnTo>
                      <a:lnTo>
                        <a:pt x="88" y="5"/>
                      </a:lnTo>
                      <a:lnTo>
                        <a:pt x="94" y="8"/>
                      </a:lnTo>
                      <a:lnTo>
                        <a:pt x="98" y="11"/>
                      </a:lnTo>
                      <a:lnTo>
                        <a:pt x="101" y="14"/>
                      </a:lnTo>
                      <a:lnTo>
                        <a:pt x="103" y="18"/>
                      </a:lnTo>
                      <a:lnTo>
                        <a:pt x="101" y="22"/>
                      </a:lnTo>
                      <a:lnTo>
                        <a:pt x="98" y="25"/>
                      </a:lnTo>
                      <a:lnTo>
                        <a:pt x="94" y="29"/>
                      </a:lnTo>
                      <a:lnTo>
                        <a:pt x="88" y="32"/>
                      </a:lnTo>
                      <a:lnTo>
                        <a:pt x="71" y="36"/>
                      </a:lnTo>
                      <a:lnTo>
                        <a:pt x="52" y="37"/>
                      </a:lnTo>
                      <a:lnTo>
                        <a:pt x="33" y="36"/>
                      </a:lnTo>
                      <a:lnTo>
                        <a:pt x="15" y="32"/>
                      </a:lnTo>
                      <a:lnTo>
                        <a:pt x="9" y="29"/>
                      </a:lnTo>
                      <a:lnTo>
                        <a:pt x="4" y="26"/>
                      </a:lnTo>
                      <a:lnTo>
                        <a:pt x="1" y="23"/>
                      </a:lnTo>
                      <a:lnTo>
                        <a:pt x="0" y="19"/>
                      </a:lnTo>
                      <a:lnTo>
                        <a:pt x="1" y="15"/>
                      </a:lnTo>
                      <a:lnTo>
                        <a:pt x="4" y="12"/>
                      </a:lnTo>
                      <a:lnTo>
                        <a:pt x="9" y="10"/>
                      </a:lnTo>
                      <a:lnTo>
                        <a:pt x="15" y="5"/>
                      </a:lnTo>
                      <a:lnTo>
                        <a:pt x="31" y="1"/>
                      </a:lnTo>
                      <a:lnTo>
                        <a:pt x="50" y="0"/>
                      </a:lnTo>
                      <a:close/>
                    </a:path>
                  </a:pathLst>
                </a:custGeom>
                <a:solidFill>
                  <a:srgbClr val="000000"/>
                </a:solidFill>
                <a:ln w="4763">
                  <a:solidFill>
                    <a:schemeClr val="bg2"/>
                  </a:solidFill>
                  <a:prstDash val="solid"/>
                  <a:round/>
                  <a:headEnd/>
                  <a:tailEnd/>
                </a:ln>
              </p:spPr>
              <p:txBody>
                <a:bodyPr/>
                <a:lstStyle/>
                <a:p>
                  <a:endParaRPr lang="en-GB"/>
                </a:p>
              </p:txBody>
            </p:sp>
          </p:grpSp>
          <p:sp>
            <p:nvSpPr>
              <p:cNvPr id="5507" name="Rectangle 606"/>
              <p:cNvSpPr>
                <a:spLocks noChangeArrowheads="1"/>
              </p:cNvSpPr>
              <p:nvPr/>
            </p:nvSpPr>
            <p:spPr bwMode="auto">
              <a:xfrm>
                <a:off x="6079" y="1682"/>
                <a:ext cx="12" cy="69"/>
              </a:xfrm>
              <a:prstGeom prst="rect">
                <a:avLst/>
              </a:prstGeom>
              <a:solidFill>
                <a:srgbClr val="000000"/>
              </a:solidFill>
              <a:ln w="9525">
                <a:solidFill>
                  <a:schemeClr val="bg2"/>
                </a:solidFill>
                <a:miter lim="800000"/>
                <a:headEnd/>
                <a:tailEnd/>
              </a:ln>
            </p:spPr>
            <p:txBody>
              <a:bodyPr/>
              <a:lstStyle/>
              <a:p>
                <a:endParaRPr lang="en-US"/>
              </a:p>
            </p:txBody>
          </p:sp>
        </p:grpSp>
        <p:grpSp>
          <p:nvGrpSpPr>
            <p:cNvPr id="5342" name="Group 607"/>
            <p:cNvGrpSpPr>
              <a:grpSpLocks/>
            </p:cNvGrpSpPr>
            <p:nvPr/>
          </p:nvGrpSpPr>
          <p:grpSpPr bwMode="auto">
            <a:xfrm>
              <a:off x="5679" y="1689"/>
              <a:ext cx="35" cy="69"/>
              <a:chOff x="5679" y="1689"/>
              <a:chExt cx="35" cy="69"/>
            </a:xfrm>
          </p:grpSpPr>
          <p:grpSp>
            <p:nvGrpSpPr>
              <p:cNvPr id="5343" name="Group 608"/>
              <p:cNvGrpSpPr>
                <a:grpSpLocks/>
              </p:cNvGrpSpPr>
              <p:nvPr/>
            </p:nvGrpSpPr>
            <p:grpSpPr bwMode="auto">
              <a:xfrm>
                <a:off x="5679" y="1705"/>
                <a:ext cx="35" cy="46"/>
                <a:chOff x="5679" y="1705"/>
                <a:chExt cx="35" cy="46"/>
              </a:xfrm>
            </p:grpSpPr>
            <p:sp>
              <p:nvSpPr>
                <p:cNvPr id="5503" name="Freeform 609"/>
                <p:cNvSpPr>
                  <a:spLocks/>
                </p:cNvSpPr>
                <p:nvPr/>
              </p:nvSpPr>
              <p:spPr bwMode="auto">
                <a:xfrm>
                  <a:off x="5679" y="1705"/>
                  <a:ext cx="35" cy="13"/>
                </a:xfrm>
                <a:custGeom>
                  <a:avLst/>
                  <a:gdLst>
                    <a:gd name="T0" fmla="*/ 0 w 103"/>
                    <a:gd name="T1" fmla="*/ 0 h 38"/>
                    <a:gd name="T2" fmla="*/ 0 w 103"/>
                    <a:gd name="T3" fmla="*/ 0 h 38"/>
                    <a:gd name="T4" fmla="*/ 0 w 103"/>
                    <a:gd name="T5" fmla="*/ 0 h 38"/>
                    <a:gd name="T6" fmla="*/ 0 w 103"/>
                    <a:gd name="T7" fmla="*/ 0 h 38"/>
                    <a:gd name="T8" fmla="*/ 0 w 103"/>
                    <a:gd name="T9" fmla="*/ 0 h 38"/>
                    <a:gd name="T10" fmla="*/ 0 w 103"/>
                    <a:gd name="T11" fmla="*/ 0 h 38"/>
                    <a:gd name="T12" fmla="*/ 0 w 103"/>
                    <a:gd name="T13" fmla="*/ 0 h 38"/>
                    <a:gd name="T14" fmla="*/ 0 w 103"/>
                    <a:gd name="T15" fmla="*/ 0 h 38"/>
                    <a:gd name="T16" fmla="*/ 0 w 103"/>
                    <a:gd name="T17" fmla="*/ 0 h 38"/>
                    <a:gd name="T18" fmla="*/ 0 w 103"/>
                    <a:gd name="T19" fmla="*/ 0 h 38"/>
                    <a:gd name="T20" fmla="*/ 0 w 103"/>
                    <a:gd name="T21" fmla="*/ 0 h 38"/>
                    <a:gd name="T22" fmla="*/ 0 w 103"/>
                    <a:gd name="T23" fmla="*/ 0 h 38"/>
                    <a:gd name="T24" fmla="*/ 0 w 103"/>
                    <a:gd name="T25" fmla="*/ 0 h 38"/>
                    <a:gd name="T26" fmla="*/ 0 w 103"/>
                    <a:gd name="T27" fmla="*/ 0 h 38"/>
                    <a:gd name="T28" fmla="*/ 0 w 103"/>
                    <a:gd name="T29" fmla="*/ 0 h 38"/>
                    <a:gd name="T30" fmla="*/ 0 w 103"/>
                    <a:gd name="T31" fmla="*/ 0 h 38"/>
                    <a:gd name="T32" fmla="*/ 0 w 103"/>
                    <a:gd name="T33" fmla="*/ 0 h 38"/>
                    <a:gd name="T34" fmla="*/ 0 w 103"/>
                    <a:gd name="T35" fmla="*/ 0 h 38"/>
                    <a:gd name="T36" fmla="*/ 0 w 103"/>
                    <a:gd name="T37" fmla="*/ 0 h 38"/>
                    <a:gd name="T38" fmla="*/ 0 w 103"/>
                    <a:gd name="T39" fmla="*/ 0 h 38"/>
                    <a:gd name="T40" fmla="*/ 0 w 103"/>
                    <a:gd name="T41" fmla="*/ 0 h 38"/>
                    <a:gd name="T42" fmla="*/ 0 w 103"/>
                    <a:gd name="T43" fmla="*/ 0 h 38"/>
                    <a:gd name="T44" fmla="*/ 0 w 103"/>
                    <a:gd name="T45" fmla="*/ 0 h 38"/>
                    <a:gd name="T46" fmla="*/ 0 w 103"/>
                    <a:gd name="T47" fmla="*/ 0 h 38"/>
                    <a:gd name="T48" fmla="*/ 0 w 103"/>
                    <a:gd name="T49" fmla="*/ 0 h 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3"/>
                    <a:gd name="T76" fmla="*/ 0 h 38"/>
                    <a:gd name="T77" fmla="*/ 103 w 103"/>
                    <a:gd name="T78" fmla="*/ 38 h 3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3" h="38">
                      <a:moveTo>
                        <a:pt x="51" y="0"/>
                      </a:moveTo>
                      <a:lnTo>
                        <a:pt x="72" y="2"/>
                      </a:lnTo>
                      <a:lnTo>
                        <a:pt x="88" y="6"/>
                      </a:lnTo>
                      <a:lnTo>
                        <a:pt x="94" y="9"/>
                      </a:lnTo>
                      <a:lnTo>
                        <a:pt x="99" y="11"/>
                      </a:lnTo>
                      <a:lnTo>
                        <a:pt x="102" y="14"/>
                      </a:lnTo>
                      <a:lnTo>
                        <a:pt x="103" y="18"/>
                      </a:lnTo>
                      <a:lnTo>
                        <a:pt x="102" y="22"/>
                      </a:lnTo>
                      <a:lnTo>
                        <a:pt x="99" y="25"/>
                      </a:lnTo>
                      <a:lnTo>
                        <a:pt x="94" y="29"/>
                      </a:lnTo>
                      <a:lnTo>
                        <a:pt x="88" y="32"/>
                      </a:lnTo>
                      <a:lnTo>
                        <a:pt x="72" y="36"/>
                      </a:lnTo>
                      <a:lnTo>
                        <a:pt x="52" y="38"/>
                      </a:lnTo>
                      <a:lnTo>
                        <a:pt x="33" y="36"/>
                      </a:lnTo>
                      <a:lnTo>
                        <a:pt x="15" y="32"/>
                      </a:lnTo>
                      <a:lnTo>
                        <a:pt x="9" y="29"/>
                      </a:lnTo>
                      <a:lnTo>
                        <a:pt x="5" y="26"/>
                      </a:lnTo>
                      <a:lnTo>
                        <a:pt x="2" y="24"/>
                      </a:lnTo>
                      <a:lnTo>
                        <a:pt x="0" y="20"/>
                      </a:lnTo>
                      <a:lnTo>
                        <a:pt x="2" y="15"/>
                      </a:lnTo>
                      <a:lnTo>
                        <a:pt x="5" y="13"/>
                      </a:lnTo>
                      <a:lnTo>
                        <a:pt x="9" y="10"/>
                      </a:lnTo>
                      <a:lnTo>
                        <a:pt x="15" y="6"/>
                      </a:lnTo>
                      <a:lnTo>
                        <a:pt x="32" y="2"/>
                      </a:lnTo>
                      <a:lnTo>
                        <a:pt x="51" y="0"/>
                      </a:lnTo>
                      <a:close/>
                    </a:path>
                  </a:pathLst>
                </a:custGeom>
                <a:solidFill>
                  <a:srgbClr val="000000"/>
                </a:solidFill>
                <a:ln w="4763">
                  <a:solidFill>
                    <a:schemeClr val="bg2"/>
                  </a:solidFill>
                  <a:prstDash val="solid"/>
                  <a:round/>
                  <a:headEnd/>
                  <a:tailEnd/>
                </a:ln>
              </p:spPr>
              <p:txBody>
                <a:bodyPr/>
                <a:lstStyle/>
                <a:p>
                  <a:endParaRPr lang="en-GB"/>
                </a:p>
              </p:txBody>
            </p:sp>
            <p:sp>
              <p:nvSpPr>
                <p:cNvPr id="5504" name="Freeform 610"/>
                <p:cNvSpPr>
                  <a:spLocks/>
                </p:cNvSpPr>
                <p:nvPr/>
              </p:nvSpPr>
              <p:spPr bwMode="auto">
                <a:xfrm>
                  <a:off x="5680" y="1722"/>
                  <a:ext cx="34" cy="13"/>
                </a:xfrm>
                <a:custGeom>
                  <a:avLst/>
                  <a:gdLst>
                    <a:gd name="T0" fmla="*/ 0 w 103"/>
                    <a:gd name="T1" fmla="*/ 0 h 39"/>
                    <a:gd name="T2" fmla="*/ 0 w 103"/>
                    <a:gd name="T3" fmla="*/ 0 h 39"/>
                    <a:gd name="T4" fmla="*/ 0 w 103"/>
                    <a:gd name="T5" fmla="*/ 0 h 39"/>
                    <a:gd name="T6" fmla="*/ 0 w 103"/>
                    <a:gd name="T7" fmla="*/ 0 h 39"/>
                    <a:gd name="T8" fmla="*/ 0 w 103"/>
                    <a:gd name="T9" fmla="*/ 0 h 39"/>
                    <a:gd name="T10" fmla="*/ 0 w 103"/>
                    <a:gd name="T11" fmla="*/ 0 h 39"/>
                    <a:gd name="T12" fmla="*/ 0 w 103"/>
                    <a:gd name="T13" fmla="*/ 0 h 39"/>
                    <a:gd name="T14" fmla="*/ 0 w 103"/>
                    <a:gd name="T15" fmla="*/ 0 h 39"/>
                    <a:gd name="T16" fmla="*/ 0 w 103"/>
                    <a:gd name="T17" fmla="*/ 0 h 39"/>
                    <a:gd name="T18" fmla="*/ 0 w 103"/>
                    <a:gd name="T19" fmla="*/ 0 h 39"/>
                    <a:gd name="T20" fmla="*/ 0 w 103"/>
                    <a:gd name="T21" fmla="*/ 0 h 39"/>
                    <a:gd name="T22" fmla="*/ 0 w 103"/>
                    <a:gd name="T23" fmla="*/ 0 h 39"/>
                    <a:gd name="T24" fmla="*/ 0 w 103"/>
                    <a:gd name="T25" fmla="*/ 0 h 39"/>
                    <a:gd name="T26" fmla="*/ 0 w 103"/>
                    <a:gd name="T27" fmla="*/ 0 h 39"/>
                    <a:gd name="T28" fmla="*/ 0 w 103"/>
                    <a:gd name="T29" fmla="*/ 0 h 39"/>
                    <a:gd name="T30" fmla="*/ 0 w 103"/>
                    <a:gd name="T31" fmla="*/ 0 h 39"/>
                    <a:gd name="T32" fmla="*/ 0 w 103"/>
                    <a:gd name="T33" fmla="*/ 0 h 39"/>
                    <a:gd name="T34" fmla="*/ 0 w 103"/>
                    <a:gd name="T35" fmla="*/ 0 h 39"/>
                    <a:gd name="T36" fmla="*/ 0 w 103"/>
                    <a:gd name="T37" fmla="*/ 0 h 39"/>
                    <a:gd name="T38" fmla="*/ 0 w 103"/>
                    <a:gd name="T39" fmla="*/ 0 h 39"/>
                    <a:gd name="T40" fmla="*/ 0 w 103"/>
                    <a:gd name="T41" fmla="*/ 0 h 39"/>
                    <a:gd name="T42" fmla="*/ 0 w 103"/>
                    <a:gd name="T43" fmla="*/ 0 h 39"/>
                    <a:gd name="T44" fmla="*/ 0 w 103"/>
                    <a:gd name="T45" fmla="*/ 0 h 39"/>
                    <a:gd name="T46" fmla="*/ 0 w 103"/>
                    <a:gd name="T47" fmla="*/ 0 h 39"/>
                    <a:gd name="T48" fmla="*/ 0 w 103"/>
                    <a:gd name="T49" fmla="*/ 0 h 3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3"/>
                    <a:gd name="T76" fmla="*/ 0 h 39"/>
                    <a:gd name="T77" fmla="*/ 103 w 103"/>
                    <a:gd name="T78" fmla="*/ 39 h 3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3" h="39">
                      <a:moveTo>
                        <a:pt x="50" y="0"/>
                      </a:moveTo>
                      <a:lnTo>
                        <a:pt x="71" y="1"/>
                      </a:lnTo>
                      <a:lnTo>
                        <a:pt x="88" y="5"/>
                      </a:lnTo>
                      <a:lnTo>
                        <a:pt x="94" y="8"/>
                      </a:lnTo>
                      <a:lnTo>
                        <a:pt x="98" y="11"/>
                      </a:lnTo>
                      <a:lnTo>
                        <a:pt x="101" y="14"/>
                      </a:lnTo>
                      <a:lnTo>
                        <a:pt x="103" y="18"/>
                      </a:lnTo>
                      <a:lnTo>
                        <a:pt x="101" y="22"/>
                      </a:lnTo>
                      <a:lnTo>
                        <a:pt x="98" y="26"/>
                      </a:lnTo>
                      <a:lnTo>
                        <a:pt x="94" y="29"/>
                      </a:lnTo>
                      <a:lnTo>
                        <a:pt x="88" y="33"/>
                      </a:lnTo>
                      <a:lnTo>
                        <a:pt x="71" y="37"/>
                      </a:lnTo>
                      <a:lnTo>
                        <a:pt x="52" y="39"/>
                      </a:lnTo>
                      <a:lnTo>
                        <a:pt x="33" y="37"/>
                      </a:lnTo>
                      <a:lnTo>
                        <a:pt x="15" y="33"/>
                      </a:lnTo>
                      <a:lnTo>
                        <a:pt x="9" y="30"/>
                      </a:lnTo>
                      <a:lnTo>
                        <a:pt x="4" y="27"/>
                      </a:lnTo>
                      <a:lnTo>
                        <a:pt x="1" y="25"/>
                      </a:lnTo>
                      <a:lnTo>
                        <a:pt x="0" y="21"/>
                      </a:lnTo>
                      <a:lnTo>
                        <a:pt x="1" y="16"/>
                      </a:lnTo>
                      <a:lnTo>
                        <a:pt x="4" y="12"/>
                      </a:lnTo>
                      <a:lnTo>
                        <a:pt x="9" y="10"/>
                      </a:lnTo>
                      <a:lnTo>
                        <a:pt x="15" y="7"/>
                      </a:lnTo>
                      <a:lnTo>
                        <a:pt x="31" y="1"/>
                      </a:lnTo>
                      <a:lnTo>
                        <a:pt x="50" y="0"/>
                      </a:lnTo>
                      <a:close/>
                    </a:path>
                  </a:pathLst>
                </a:custGeom>
                <a:solidFill>
                  <a:srgbClr val="000000"/>
                </a:solidFill>
                <a:ln w="4763">
                  <a:solidFill>
                    <a:schemeClr val="bg2"/>
                  </a:solidFill>
                  <a:prstDash val="solid"/>
                  <a:round/>
                  <a:headEnd/>
                  <a:tailEnd/>
                </a:ln>
              </p:spPr>
              <p:txBody>
                <a:bodyPr/>
                <a:lstStyle/>
                <a:p>
                  <a:endParaRPr lang="en-GB"/>
                </a:p>
              </p:txBody>
            </p:sp>
            <p:sp>
              <p:nvSpPr>
                <p:cNvPr id="5505" name="Freeform 611"/>
                <p:cNvSpPr>
                  <a:spLocks/>
                </p:cNvSpPr>
                <p:nvPr/>
              </p:nvSpPr>
              <p:spPr bwMode="auto">
                <a:xfrm>
                  <a:off x="5680" y="1739"/>
                  <a:ext cx="34" cy="12"/>
                </a:xfrm>
                <a:custGeom>
                  <a:avLst/>
                  <a:gdLst>
                    <a:gd name="T0" fmla="*/ 0 w 103"/>
                    <a:gd name="T1" fmla="*/ 0 h 37"/>
                    <a:gd name="T2" fmla="*/ 0 w 103"/>
                    <a:gd name="T3" fmla="*/ 0 h 37"/>
                    <a:gd name="T4" fmla="*/ 0 w 103"/>
                    <a:gd name="T5" fmla="*/ 0 h 37"/>
                    <a:gd name="T6" fmla="*/ 0 w 103"/>
                    <a:gd name="T7" fmla="*/ 0 h 37"/>
                    <a:gd name="T8" fmla="*/ 0 w 103"/>
                    <a:gd name="T9" fmla="*/ 0 h 37"/>
                    <a:gd name="T10" fmla="*/ 0 w 103"/>
                    <a:gd name="T11" fmla="*/ 0 h 37"/>
                    <a:gd name="T12" fmla="*/ 0 w 103"/>
                    <a:gd name="T13" fmla="*/ 0 h 37"/>
                    <a:gd name="T14" fmla="*/ 0 w 103"/>
                    <a:gd name="T15" fmla="*/ 0 h 37"/>
                    <a:gd name="T16" fmla="*/ 0 w 103"/>
                    <a:gd name="T17" fmla="*/ 0 h 37"/>
                    <a:gd name="T18" fmla="*/ 0 w 103"/>
                    <a:gd name="T19" fmla="*/ 0 h 37"/>
                    <a:gd name="T20" fmla="*/ 0 w 103"/>
                    <a:gd name="T21" fmla="*/ 0 h 37"/>
                    <a:gd name="T22" fmla="*/ 0 w 103"/>
                    <a:gd name="T23" fmla="*/ 0 h 37"/>
                    <a:gd name="T24" fmla="*/ 0 w 103"/>
                    <a:gd name="T25" fmla="*/ 0 h 37"/>
                    <a:gd name="T26" fmla="*/ 0 w 103"/>
                    <a:gd name="T27" fmla="*/ 0 h 37"/>
                    <a:gd name="T28" fmla="*/ 0 w 103"/>
                    <a:gd name="T29" fmla="*/ 0 h 37"/>
                    <a:gd name="T30" fmla="*/ 0 w 103"/>
                    <a:gd name="T31" fmla="*/ 0 h 37"/>
                    <a:gd name="T32" fmla="*/ 0 w 103"/>
                    <a:gd name="T33" fmla="*/ 0 h 37"/>
                    <a:gd name="T34" fmla="*/ 0 w 103"/>
                    <a:gd name="T35" fmla="*/ 0 h 37"/>
                    <a:gd name="T36" fmla="*/ 0 w 103"/>
                    <a:gd name="T37" fmla="*/ 0 h 37"/>
                    <a:gd name="T38" fmla="*/ 0 w 103"/>
                    <a:gd name="T39" fmla="*/ 0 h 37"/>
                    <a:gd name="T40" fmla="*/ 0 w 103"/>
                    <a:gd name="T41" fmla="*/ 0 h 37"/>
                    <a:gd name="T42" fmla="*/ 0 w 103"/>
                    <a:gd name="T43" fmla="*/ 0 h 37"/>
                    <a:gd name="T44" fmla="*/ 0 w 103"/>
                    <a:gd name="T45" fmla="*/ 0 h 37"/>
                    <a:gd name="T46" fmla="*/ 0 w 103"/>
                    <a:gd name="T47" fmla="*/ 0 h 37"/>
                    <a:gd name="T48" fmla="*/ 0 w 103"/>
                    <a:gd name="T49" fmla="*/ 0 h 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3"/>
                    <a:gd name="T76" fmla="*/ 0 h 37"/>
                    <a:gd name="T77" fmla="*/ 103 w 103"/>
                    <a:gd name="T78" fmla="*/ 37 h 3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3" h="37">
                      <a:moveTo>
                        <a:pt x="50" y="0"/>
                      </a:moveTo>
                      <a:lnTo>
                        <a:pt x="71" y="1"/>
                      </a:lnTo>
                      <a:lnTo>
                        <a:pt x="88" y="5"/>
                      </a:lnTo>
                      <a:lnTo>
                        <a:pt x="94" y="8"/>
                      </a:lnTo>
                      <a:lnTo>
                        <a:pt x="98" y="11"/>
                      </a:lnTo>
                      <a:lnTo>
                        <a:pt x="101" y="13"/>
                      </a:lnTo>
                      <a:lnTo>
                        <a:pt x="103" y="17"/>
                      </a:lnTo>
                      <a:lnTo>
                        <a:pt x="101" y="22"/>
                      </a:lnTo>
                      <a:lnTo>
                        <a:pt x="98" y="24"/>
                      </a:lnTo>
                      <a:lnTo>
                        <a:pt x="94" y="28"/>
                      </a:lnTo>
                      <a:lnTo>
                        <a:pt x="88" y="31"/>
                      </a:lnTo>
                      <a:lnTo>
                        <a:pt x="71" y="35"/>
                      </a:lnTo>
                      <a:lnTo>
                        <a:pt x="52" y="37"/>
                      </a:lnTo>
                      <a:lnTo>
                        <a:pt x="33" y="35"/>
                      </a:lnTo>
                      <a:lnTo>
                        <a:pt x="15" y="31"/>
                      </a:lnTo>
                      <a:lnTo>
                        <a:pt x="9" y="28"/>
                      </a:lnTo>
                      <a:lnTo>
                        <a:pt x="4" y="26"/>
                      </a:lnTo>
                      <a:lnTo>
                        <a:pt x="1" y="23"/>
                      </a:lnTo>
                      <a:lnTo>
                        <a:pt x="0" y="19"/>
                      </a:lnTo>
                      <a:lnTo>
                        <a:pt x="1" y="15"/>
                      </a:lnTo>
                      <a:lnTo>
                        <a:pt x="4" y="12"/>
                      </a:lnTo>
                      <a:lnTo>
                        <a:pt x="9" y="9"/>
                      </a:lnTo>
                      <a:lnTo>
                        <a:pt x="15" y="5"/>
                      </a:lnTo>
                      <a:lnTo>
                        <a:pt x="31" y="1"/>
                      </a:lnTo>
                      <a:lnTo>
                        <a:pt x="50" y="0"/>
                      </a:lnTo>
                      <a:close/>
                    </a:path>
                  </a:pathLst>
                </a:custGeom>
                <a:solidFill>
                  <a:srgbClr val="000000"/>
                </a:solidFill>
                <a:ln w="4763">
                  <a:solidFill>
                    <a:schemeClr val="bg2"/>
                  </a:solidFill>
                  <a:prstDash val="solid"/>
                  <a:round/>
                  <a:headEnd/>
                  <a:tailEnd/>
                </a:ln>
              </p:spPr>
              <p:txBody>
                <a:bodyPr/>
                <a:lstStyle/>
                <a:p>
                  <a:endParaRPr lang="en-GB"/>
                </a:p>
              </p:txBody>
            </p:sp>
          </p:grpSp>
          <p:sp>
            <p:nvSpPr>
              <p:cNvPr id="5502" name="Rectangle 612"/>
              <p:cNvSpPr>
                <a:spLocks noChangeArrowheads="1"/>
              </p:cNvSpPr>
              <p:nvPr/>
            </p:nvSpPr>
            <p:spPr bwMode="auto">
              <a:xfrm>
                <a:off x="5692" y="1689"/>
                <a:ext cx="12" cy="69"/>
              </a:xfrm>
              <a:prstGeom prst="rect">
                <a:avLst/>
              </a:prstGeom>
              <a:solidFill>
                <a:srgbClr val="000000"/>
              </a:solidFill>
              <a:ln w="9525">
                <a:solidFill>
                  <a:schemeClr val="bg2"/>
                </a:solidFill>
                <a:miter lim="800000"/>
                <a:headEnd/>
                <a:tailEnd/>
              </a:ln>
            </p:spPr>
            <p:txBody>
              <a:bodyPr/>
              <a:lstStyle/>
              <a:p>
                <a:endParaRPr lang="en-US"/>
              </a:p>
            </p:txBody>
          </p:sp>
        </p:grpSp>
      </p:grpSp>
      <p:grpSp>
        <p:nvGrpSpPr>
          <p:cNvPr id="5344" name="Group 613"/>
          <p:cNvGrpSpPr>
            <a:grpSpLocks/>
          </p:cNvGrpSpPr>
          <p:nvPr/>
        </p:nvGrpSpPr>
        <p:grpSpPr bwMode="auto">
          <a:xfrm>
            <a:off x="11087101" y="3000375"/>
            <a:ext cx="825500" cy="120650"/>
            <a:chOff x="5675" y="1890"/>
            <a:chExt cx="422" cy="76"/>
          </a:xfrm>
        </p:grpSpPr>
        <p:grpSp>
          <p:nvGrpSpPr>
            <p:cNvPr id="5345" name="Group 614"/>
            <p:cNvGrpSpPr>
              <a:grpSpLocks/>
            </p:cNvGrpSpPr>
            <p:nvPr/>
          </p:nvGrpSpPr>
          <p:grpSpPr bwMode="auto">
            <a:xfrm>
              <a:off x="6062" y="1890"/>
              <a:ext cx="35" cy="69"/>
              <a:chOff x="6062" y="1890"/>
              <a:chExt cx="35" cy="69"/>
            </a:xfrm>
          </p:grpSpPr>
          <p:grpSp>
            <p:nvGrpSpPr>
              <p:cNvPr id="5346" name="Group 615"/>
              <p:cNvGrpSpPr>
                <a:grpSpLocks/>
              </p:cNvGrpSpPr>
              <p:nvPr/>
            </p:nvGrpSpPr>
            <p:grpSpPr bwMode="auto">
              <a:xfrm>
                <a:off x="6062" y="1907"/>
                <a:ext cx="35" cy="45"/>
                <a:chOff x="6062" y="1907"/>
                <a:chExt cx="35" cy="45"/>
              </a:xfrm>
            </p:grpSpPr>
            <p:sp>
              <p:nvSpPr>
                <p:cNvPr id="5496" name="Freeform 616"/>
                <p:cNvSpPr>
                  <a:spLocks/>
                </p:cNvSpPr>
                <p:nvPr/>
              </p:nvSpPr>
              <p:spPr bwMode="auto">
                <a:xfrm>
                  <a:off x="6062" y="1907"/>
                  <a:ext cx="35" cy="12"/>
                </a:xfrm>
                <a:custGeom>
                  <a:avLst/>
                  <a:gdLst>
                    <a:gd name="T0" fmla="*/ 0 w 103"/>
                    <a:gd name="T1" fmla="*/ 0 h 37"/>
                    <a:gd name="T2" fmla="*/ 0 w 103"/>
                    <a:gd name="T3" fmla="*/ 0 h 37"/>
                    <a:gd name="T4" fmla="*/ 0 w 103"/>
                    <a:gd name="T5" fmla="*/ 0 h 37"/>
                    <a:gd name="T6" fmla="*/ 0 w 103"/>
                    <a:gd name="T7" fmla="*/ 0 h 37"/>
                    <a:gd name="T8" fmla="*/ 0 w 103"/>
                    <a:gd name="T9" fmla="*/ 0 h 37"/>
                    <a:gd name="T10" fmla="*/ 0 w 103"/>
                    <a:gd name="T11" fmla="*/ 0 h 37"/>
                    <a:gd name="T12" fmla="*/ 0 w 103"/>
                    <a:gd name="T13" fmla="*/ 0 h 37"/>
                    <a:gd name="T14" fmla="*/ 0 w 103"/>
                    <a:gd name="T15" fmla="*/ 0 h 37"/>
                    <a:gd name="T16" fmla="*/ 0 w 103"/>
                    <a:gd name="T17" fmla="*/ 0 h 37"/>
                    <a:gd name="T18" fmla="*/ 0 w 103"/>
                    <a:gd name="T19" fmla="*/ 0 h 37"/>
                    <a:gd name="T20" fmla="*/ 0 w 103"/>
                    <a:gd name="T21" fmla="*/ 0 h 37"/>
                    <a:gd name="T22" fmla="*/ 0 w 103"/>
                    <a:gd name="T23" fmla="*/ 0 h 37"/>
                    <a:gd name="T24" fmla="*/ 0 w 103"/>
                    <a:gd name="T25" fmla="*/ 0 h 37"/>
                    <a:gd name="T26" fmla="*/ 0 w 103"/>
                    <a:gd name="T27" fmla="*/ 0 h 37"/>
                    <a:gd name="T28" fmla="*/ 0 w 103"/>
                    <a:gd name="T29" fmla="*/ 0 h 37"/>
                    <a:gd name="T30" fmla="*/ 0 w 103"/>
                    <a:gd name="T31" fmla="*/ 0 h 37"/>
                    <a:gd name="T32" fmla="*/ 0 w 103"/>
                    <a:gd name="T33" fmla="*/ 0 h 37"/>
                    <a:gd name="T34" fmla="*/ 0 w 103"/>
                    <a:gd name="T35" fmla="*/ 0 h 37"/>
                    <a:gd name="T36" fmla="*/ 0 w 103"/>
                    <a:gd name="T37" fmla="*/ 0 h 37"/>
                    <a:gd name="T38" fmla="*/ 0 w 103"/>
                    <a:gd name="T39" fmla="*/ 0 h 37"/>
                    <a:gd name="T40" fmla="*/ 0 w 103"/>
                    <a:gd name="T41" fmla="*/ 0 h 37"/>
                    <a:gd name="T42" fmla="*/ 0 w 103"/>
                    <a:gd name="T43" fmla="*/ 0 h 37"/>
                    <a:gd name="T44" fmla="*/ 0 w 103"/>
                    <a:gd name="T45" fmla="*/ 0 h 37"/>
                    <a:gd name="T46" fmla="*/ 0 w 103"/>
                    <a:gd name="T47" fmla="*/ 0 h 37"/>
                    <a:gd name="T48" fmla="*/ 0 w 103"/>
                    <a:gd name="T49" fmla="*/ 0 h 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3"/>
                    <a:gd name="T76" fmla="*/ 0 h 37"/>
                    <a:gd name="T77" fmla="*/ 103 w 103"/>
                    <a:gd name="T78" fmla="*/ 37 h 3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3" h="37">
                      <a:moveTo>
                        <a:pt x="51" y="0"/>
                      </a:moveTo>
                      <a:lnTo>
                        <a:pt x="71" y="1"/>
                      </a:lnTo>
                      <a:lnTo>
                        <a:pt x="88" y="5"/>
                      </a:lnTo>
                      <a:lnTo>
                        <a:pt x="94" y="8"/>
                      </a:lnTo>
                      <a:lnTo>
                        <a:pt x="98" y="11"/>
                      </a:lnTo>
                      <a:lnTo>
                        <a:pt x="101" y="14"/>
                      </a:lnTo>
                      <a:lnTo>
                        <a:pt x="103" y="18"/>
                      </a:lnTo>
                      <a:lnTo>
                        <a:pt x="101" y="22"/>
                      </a:lnTo>
                      <a:lnTo>
                        <a:pt x="98" y="25"/>
                      </a:lnTo>
                      <a:lnTo>
                        <a:pt x="94" y="29"/>
                      </a:lnTo>
                      <a:lnTo>
                        <a:pt x="88" y="32"/>
                      </a:lnTo>
                      <a:lnTo>
                        <a:pt x="71" y="36"/>
                      </a:lnTo>
                      <a:lnTo>
                        <a:pt x="52" y="37"/>
                      </a:lnTo>
                      <a:lnTo>
                        <a:pt x="33" y="36"/>
                      </a:lnTo>
                      <a:lnTo>
                        <a:pt x="15" y="32"/>
                      </a:lnTo>
                      <a:lnTo>
                        <a:pt x="9" y="29"/>
                      </a:lnTo>
                      <a:lnTo>
                        <a:pt x="4" y="26"/>
                      </a:lnTo>
                      <a:lnTo>
                        <a:pt x="1" y="23"/>
                      </a:lnTo>
                      <a:lnTo>
                        <a:pt x="0" y="19"/>
                      </a:lnTo>
                      <a:lnTo>
                        <a:pt x="1" y="15"/>
                      </a:lnTo>
                      <a:lnTo>
                        <a:pt x="4" y="12"/>
                      </a:lnTo>
                      <a:lnTo>
                        <a:pt x="9" y="9"/>
                      </a:lnTo>
                      <a:lnTo>
                        <a:pt x="15" y="5"/>
                      </a:lnTo>
                      <a:lnTo>
                        <a:pt x="31" y="1"/>
                      </a:lnTo>
                      <a:lnTo>
                        <a:pt x="51" y="0"/>
                      </a:lnTo>
                      <a:close/>
                    </a:path>
                  </a:pathLst>
                </a:custGeom>
                <a:solidFill>
                  <a:srgbClr val="000000"/>
                </a:solidFill>
                <a:ln w="4763">
                  <a:solidFill>
                    <a:schemeClr val="bg2"/>
                  </a:solidFill>
                  <a:prstDash val="solid"/>
                  <a:round/>
                  <a:headEnd/>
                  <a:tailEnd/>
                </a:ln>
              </p:spPr>
              <p:txBody>
                <a:bodyPr/>
                <a:lstStyle/>
                <a:p>
                  <a:endParaRPr lang="en-GB"/>
                </a:p>
              </p:txBody>
            </p:sp>
            <p:sp>
              <p:nvSpPr>
                <p:cNvPr id="5497" name="Freeform 617"/>
                <p:cNvSpPr>
                  <a:spLocks/>
                </p:cNvSpPr>
                <p:nvPr/>
              </p:nvSpPr>
              <p:spPr bwMode="auto">
                <a:xfrm>
                  <a:off x="6063" y="1923"/>
                  <a:ext cx="34" cy="13"/>
                </a:xfrm>
                <a:custGeom>
                  <a:avLst/>
                  <a:gdLst>
                    <a:gd name="T0" fmla="*/ 0 w 103"/>
                    <a:gd name="T1" fmla="*/ 0 h 39"/>
                    <a:gd name="T2" fmla="*/ 0 w 103"/>
                    <a:gd name="T3" fmla="*/ 0 h 39"/>
                    <a:gd name="T4" fmla="*/ 0 w 103"/>
                    <a:gd name="T5" fmla="*/ 0 h 39"/>
                    <a:gd name="T6" fmla="*/ 0 w 103"/>
                    <a:gd name="T7" fmla="*/ 0 h 39"/>
                    <a:gd name="T8" fmla="*/ 0 w 103"/>
                    <a:gd name="T9" fmla="*/ 0 h 39"/>
                    <a:gd name="T10" fmla="*/ 0 w 103"/>
                    <a:gd name="T11" fmla="*/ 0 h 39"/>
                    <a:gd name="T12" fmla="*/ 0 w 103"/>
                    <a:gd name="T13" fmla="*/ 0 h 39"/>
                    <a:gd name="T14" fmla="*/ 0 w 103"/>
                    <a:gd name="T15" fmla="*/ 0 h 39"/>
                    <a:gd name="T16" fmla="*/ 0 w 103"/>
                    <a:gd name="T17" fmla="*/ 0 h 39"/>
                    <a:gd name="T18" fmla="*/ 0 w 103"/>
                    <a:gd name="T19" fmla="*/ 0 h 39"/>
                    <a:gd name="T20" fmla="*/ 0 w 103"/>
                    <a:gd name="T21" fmla="*/ 0 h 39"/>
                    <a:gd name="T22" fmla="*/ 0 w 103"/>
                    <a:gd name="T23" fmla="*/ 0 h 39"/>
                    <a:gd name="T24" fmla="*/ 0 w 103"/>
                    <a:gd name="T25" fmla="*/ 0 h 39"/>
                    <a:gd name="T26" fmla="*/ 0 w 103"/>
                    <a:gd name="T27" fmla="*/ 0 h 39"/>
                    <a:gd name="T28" fmla="*/ 0 w 103"/>
                    <a:gd name="T29" fmla="*/ 0 h 39"/>
                    <a:gd name="T30" fmla="*/ 0 w 103"/>
                    <a:gd name="T31" fmla="*/ 0 h 39"/>
                    <a:gd name="T32" fmla="*/ 0 w 103"/>
                    <a:gd name="T33" fmla="*/ 0 h 39"/>
                    <a:gd name="T34" fmla="*/ 0 w 103"/>
                    <a:gd name="T35" fmla="*/ 0 h 39"/>
                    <a:gd name="T36" fmla="*/ 0 w 103"/>
                    <a:gd name="T37" fmla="*/ 0 h 39"/>
                    <a:gd name="T38" fmla="*/ 0 w 103"/>
                    <a:gd name="T39" fmla="*/ 0 h 39"/>
                    <a:gd name="T40" fmla="*/ 0 w 103"/>
                    <a:gd name="T41" fmla="*/ 0 h 39"/>
                    <a:gd name="T42" fmla="*/ 0 w 103"/>
                    <a:gd name="T43" fmla="*/ 0 h 39"/>
                    <a:gd name="T44" fmla="*/ 0 w 103"/>
                    <a:gd name="T45" fmla="*/ 0 h 39"/>
                    <a:gd name="T46" fmla="*/ 0 w 103"/>
                    <a:gd name="T47" fmla="*/ 0 h 39"/>
                    <a:gd name="T48" fmla="*/ 0 w 103"/>
                    <a:gd name="T49" fmla="*/ 0 h 3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3"/>
                    <a:gd name="T76" fmla="*/ 0 h 39"/>
                    <a:gd name="T77" fmla="*/ 103 w 103"/>
                    <a:gd name="T78" fmla="*/ 39 h 3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3" h="39">
                      <a:moveTo>
                        <a:pt x="51" y="0"/>
                      </a:moveTo>
                      <a:lnTo>
                        <a:pt x="72" y="2"/>
                      </a:lnTo>
                      <a:lnTo>
                        <a:pt x="88" y="6"/>
                      </a:lnTo>
                      <a:lnTo>
                        <a:pt x="94" y="9"/>
                      </a:lnTo>
                      <a:lnTo>
                        <a:pt x="99" y="11"/>
                      </a:lnTo>
                      <a:lnTo>
                        <a:pt x="102" y="14"/>
                      </a:lnTo>
                      <a:lnTo>
                        <a:pt x="103" y="18"/>
                      </a:lnTo>
                      <a:lnTo>
                        <a:pt x="102" y="23"/>
                      </a:lnTo>
                      <a:lnTo>
                        <a:pt x="99" y="27"/>
                      </a:lnTo>
                      <a:lnTo>
                        <a:pt x="94" y="29"/>
                      </a:lnTo>
                      <a:lnTo>
                        <a:pt x="88" y="34"/>
                      </a:lnTo>
                      <a:lnTo>
                        <a:pt x="72" y="38"/>
                      </a:lnTo>
                      <a:lnTo>
                        <a:pt x="52" y="39"/>
                      </a:lnTo>
                      <a:lnTo>
                        <a:pt x="33" y="38"/>
                      </a:lnTo>
                      <a:lnTo>
                        <a:pt x="15" y="34"/>
                      </a:lnTo>
                      <a:lnTo>
                        <a:pt x="9" y="31"/>
                      </a:lnTo>
                      <a:lnTo>
                        <a:pt x="5" y="28"/>
                      </a:lnTo>
                      <a:lnTo>
                        <a:pt x="2" y="25"/>
                      </a:lnTo>
                      <a:lnTo>
                        <a:pt x="0" y="21"/>
                      </a:lnTo>
                      <a:lnTo>
                        <a:pt x="2" y="17"/>
                      </a:lnTo>
                      <a:lnTo>
                        <a:pt x="5" y="13"/>
                      </a:lnTo>
                      <a:lnTo>
                        <a:pt x="9" y="10"/>
                      </a:lnTo>
                      <a:lnTo>
                        <a:pt x="15" y="7"/>
                      </a:lnTo>
                      <a:lnTo>
                        <a:pt x="32" y="2"/>
                      </a:lnTo>
                      <a:lnTo>
                        <a:pt x="51" y="0"/>
                      </a:lnTo>
                      <a:close/>
                    </a:path>
                  </a:pathLst>
                </a:custGeom>
                <a:solidFill>
                  <a:srgbClr val="000000"/>
                </a:solidFill>
                <a:ln w="4763">
                  <a:solidFill>
                    <a:schemeClr val="bg2"/>
                  </a:solidFill>
                  <a:prstDash val="solid"/>
                  <a:round/>
                  <a:headEnd/>
                  <a:tailEnd/>
                </a:ln>
              </p:spPr>
              <p:txBody>
                <a:bodyPr/>
                <a:lstStyle/>
                <a:p>
                  <a:endParaRPr lang="en-GB"/>
                </a:p>
              </p:txBody>
            </p:sp>
            <p:sp>
              <p:nvSpPr>
                <p:cNvPr id="5498" name="Freeform 618"/>
                <p:cNvSpPr>
                  <a:spLocks/>
                </p:cNvSpPr>
                <p:nvPr/>
              </p:nvSpPr>
              <p:spPr bwMode="auto">
                <a:xfrm>
                  <a:off x="6063" y="1940"/>
                  <a:ext cx="34" cy="12"/>
                </a:xfrm>
                <a:custGeom>
                  <a:avLst/>
                  <a:gdLst>
                    <a:gd name="T0" fmla="*/ 0 w 103"/>
                    <a:gd name="T1" fmla="*/ 0 h 37"/>
                    <a:gd name="T2" fmla="*/ 0 w 103"/>
                    <a:gd name="T3" fmla="*/ 0 h 37"/>
                    <a:gd name="T4" fmla="*/ 0 w 103"/>
                    <a:gd name="T5" fmla="*/ 0 h 37"/>
                    <a:gd name="T6" fmla="*/ 0 w 103"/>
                    <a:gd name="T7" fmla="*/ 0 h 37"/>
                    <a:gd name="T8" fmla="*/ 0 w 103"/>
                    <a:gd name="T9" fmla="*/ 0 h 37"/>
                    <a:gd name="T10" fmla="*/ 0 w 103"/>
                    <a:gd name="T11" fmla="*/ 0 h 37"/>
                    <a:gd name="T12" fmla="*/ 0 w 103"/>
                    <a:gd name="T13" fmla="*/ 0 h 37"/>
                    <a:gd name="T14" fmla="*/ 0 w 103"/>
                    <a:gd name="T15" fmla="*/ 0 h 37"/>
                    <a:gd name="T16" fmla="*/ 0 w 103"/>
                    <a:gd name="T17" fmla="*/ 0 h 37"/>
                    <a:gd name="T18" fmla="*/ 0 w 103"/>
                    <a:gd name="T19" fmla="*/ 0 h 37"/>
                    <a:gd name="T20" fmla="*/ 0 w 103"/>
                    <a:gd name="T21" fmla="*/ 0 h 37"/>
                    <a:gd name="T22" fmla="*/ 0 w 103"/>
                    <a:gd name="T23" fmla="*/ 0 h 37"/>
                    <a:gd name="T24" fmla="*/ 0 w 103"/>
                    <a:gd name="T25" fmla="*/ 0 h 37"/>
                    <a:gd name="T26" fmla="*/ 0 w 103"/>
                    <a:gd name="T27" fmla="*/ 0 h 37"/>
                    <a:gd name="T28" fmla="*/ 0 w 103"/>
                    <a:gd name="T29" fmla="*/ 0 h 37"/>
                    <a:gd name="T30" fmla="*/ 0 w 103"/>
                    <a:gd name="T31" fmla="*/ 0 h 37"/>
                    <a:gd name="T32" fmla="*/ 0 w 103"/>
                    <a:gd name="T33" fmla="*/ 0 h 37"/>
                    <a:gd name="T34" fmla="*/ 0 w 103"/>
                    <a:gd name="T35" fmla="*/ 0 h 37"/>
                    <a:gd name="T36" fmla="*/ 0 w 103"/>
                    <a:gd name="T37" fmla="*/ 0 h 37"/>
                    <a:gd name="T38" fmla="*/ 0 w 103"/>
                    <a:gd name="T39" fmla="*/ 0 h 37"/>
                    <a:gd name="T40" fmla="*/ 0 w 103"/>
                    <a:gd name="T41" fmla="*/ 0 h 37"/>
                    <a:gd name="T42" fmla="*/ 0 w 103"/>
                    <a:gd name="T43" fmla="*/ 0 h 37"/>
                    <a:gd name="T44" fmla="*/ 0 w 103"/>
                    <a:gd name="T45" fmla="*/ 0 h 37"/>
                    <a:gd name="T46" fmla="*/ 0 w 103"/>
                    <a:gd name="T47" fmla="*/ 0 h 37"/>
                    <a:gd name="T48" fmla="*/ 0 w 103"/>
                    <a:gd name="T49" fmla="*/ 0 h 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3"/>
                    <a:gd name="T76" fmla="*/ 0 h 37"/>
                    <a:gd name="T77" fmla="*/ 103 w 103"/>
                    <a:gd name="T78" fmla="*/ 37 h 3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3" h="37">
                      <a:moveTo>
                        <a:pt x="51" y="0"/>
                      </a:moveTo>
                      <a:lnTo>
                        <a:pt x="72" y="1"/>
                      </a:lnTo>
                      <a:lnTo>
                        <a:pt x="88" y="6"/>
                      </a:lnTo>
                      <a:lnTo>
                        <a:pt x="94" y="8"/>
                      </a:lnTo>
                      <a:lnTo>
                        <a:pt x="99" y="11"/>
                      </a:lnTo>
                      <a:lnTo>
                        <a:pt x="102" y="14"/>
                      </a:lnTo>
                      <a:lnTo>
                        <a:pt x="103" y="18"/>
                      </a:lnTo>
                      <a:lnTo>
                        <a:pt x="102" y="22"/>
                      </a:lnTo>
                      <a:lnTo>
                        <a:pt x="99" y="25"/>
                      </a:lnTo>
                      <a:lnTo>
                        <a:pt x="94" y="29"/>
                      </a:lnTo>
                      <a:lnTo>
                        <a:pt x="88" y="32"/>
                      </a:lnTo>
                      <a:lnTo>
                        <a:pt x="72" y="36"/>
                      </a:lnTo>
                      <a:lnTo>
                        <a:pt x="52" y="37"/>
                      </a:lnTo>
                      <a:lnTo>
                        <a:pt x="33" y="36"/>
                      </a:lnTo>
                      <a:lnTo>
                        <a:pt x="15" y="32"/>
                      </a:lnTo>
                      <a:lnTo>
                        <a:pt x="9" y="29"/>
                      </a:lnTo>
                      <a:lnTo>
                        <a:pt x="5" y="26"/>
                      </a:lnTo>
                      <a:lnTo>
                        <a:pt x="2" y="23"/>
                      </a:lnTo>
                      <a:lnTo>
                        <a:pt x="0" y="19"/>
                      </a:lnTo>
                      <a:lnTo>
                        <a:pt x="2" y="15"/>
                      </a:lnTo>
                      <a:lnTo>
                        <a:pt x="5" y="12"/>
                      </a:lnTo>
                      <a:lnTo>
                        <a:pt x="9" y="10"/>
                      </a:lnTo>
                      <a:lnTo>
                        <a:pt x="15" y="6"/>
                      </a:lnTo>
                      <a:lnTo>
                        <a:pt x="32" y="1"/>
                      </a:lnTo>
                      <a:lnTo>
                        <a:pt x="51" y="0"/>
                      </a:lnTo>
                      <a:close/>
                    </a:path>
                  </a:pathLst>
                </a:custGeom>
                <a:solidFill>
                  <a:srgbClr val="000000"/>
                </a:solidFill>
                <a:ln w="4763">
                  <a:solidFill>
                    <a:schemeClr val="bg2"/>
                  </a:solidFill>
                  <a:prstDash val="solid"/>
                  <a:round/>
                  <a:headEnd/>
                  <a:tailEnd/>
                </a:ln>
              </p:spPr>
              <p:txBody>
                <a:bodyPr/>
                <a:lstStyle/>
                <a:p>
                  <a:endParaRPr lang="en-GB"/>
                </a:p>
              </p:txBody>
            </p:sp>
          </p:grpSp>
          <p:sp>
            <p:nvSpPr>
              <p:cNvPr id="5495" name="Rectangle 619"/>
              <p:cNvSpPr>
                <a:spLocks noChangeArrowheads="1"/>
              </p:cNvSpPr>
              <p:nvPr/>
            </p:nvSpPr>
            <p:spPr bwMode="auto">
              <a:xfrm>
                <a:off x="6075" y="1890"/>
                <a:ext cx="12" cy="69"/>
              </a:xfrm>
              <a:prstGeom prst="rect">
                <a:avLst/>
              </a:prstGeom>
              <a:solidFill>
                <a:srgbClr val="000000"/>
              </a:solidFill>
              <a:ln w="9525">
                <a:solidFill>
                  <a:schemeClr val="bg2"/>
                </a:solidFill>
                <a:miter lim="800000"/>
                <a:headEnd/>
                <a:tailEnd/>
              </a:ln>
            </p:spPr>
            <p:txBody>
              <a:bodyPr/>
              <a:lstStyle/>
              <a:p>
                <a:endParaRPr lang="en-US"/>
              </a:p>
            </p:txBody>
          </p:sp>
        </p:grpSp>
        <p:grpSp>
          <p:nvGrpSpPr>
            <p:cNvPr id="5347" name="Group 620"/>
            <p:cNvGrpSpPr>
              <a:grpSpLocks/>
            </p:cNvGrpSpPr>
            <p:nvPr/>
          </p:nvGrpSpPr>
          <p:grpSpPr bwMode="auto">
            <a:xfrm>
              <a:off x="5675" y="1897"/>
              <a:ext cx="35" cy="69"/>
              <a:chOff x="5675" y="1897"/>
              <a:chExt cx="35" cy="69"/>
            </a:xfrm>
          </p:grpSpPr>
          <p:grpSp>
            <p:nvGrpSpPr>
              <p:cNvPr id="5351" name="Group 621"/>
              <p:cNvGrpSpPr>
                <a:grpSpLocks/>
              </p:cNvGrpSpPr>
              <p:nvPr/>
            </p:nvGrpSpPr>
            <p:grpSpPr bwMode="auto">
              <a:xfrm>
                <a:off x="5675" y="1914"/>
                <a:ext cx="35" cy="45"/>
                <a:chOff x="5675" y="1914"/>
                <a:chExt cx="35" cy="45"/>
              </a:xfrm>
            </p:grpSpPr>
            <p:sp>
              <p:nvSpPr>
                <p:cNvPr id="5491" name="Freeform 622"/>
                <p:cNvSpPr>
                  <a:spLocks/>
                </p:cNvSpPr>
                <p:nvPr/>
              </p:nvSpPr>
              <p:spPr bwMode="auto">
                <a:xfrm>
                  <a:off x="5675" y="1914"/>
                  <a:ext cx="34" cy="12"/>
                </a:xfrm>
                <a:custGeom>
                  <a:avLst/>
                  <a:gdLst>
                    <a:gd name="T0" fmla="*/ 0 w 103"/>
                    <a:gd name="T1" fmla="*/ 0 h 37"/>
                    <a:gd name="T2" fmla="*/ 0 w 103"/>
                    <a:gd name="T3" fmla="*/ 0 h 37"/>
                    <a:gd name="T4" fmla="*/ 0 w 103"/>
                    <a:gd name="T5" fmla="*/ 0 h 37"/>
                    <a:gd name="T6" fmla="*/ 0 w 103"/>
                    <a:gd name="T7" fmla="*/ 0 h 37"/>
                    <a:gd name="T8" fmla="*/ 0 w 103"/>
                    <a:gd name="T9" fmla="*/ 0 h 37"/>
                    <a:gd name="T10" fmla="*/ 0 w 103"/>
                    <a:gd name="T11" fmla="*/ 0 h 37"/>
                    <a:gd name="T12" fmla="*/ 0 w 103"/>
                    <a:gd name="T13" fmla="*/ 0 h 37"/>
                    <a:gd name="T14" fmla="*/ 0 w 103"/>
                    <a:gd name="T15" fmla="*/ 0 h 37"/>
                    <a:gd name="T16" fmla="*/ 0 w 103"/>
                    <a:gd name="T17" fmla="*/ 0 h 37"/>
                    <a:gd name="T18" fmla="*/ 0 w 103"/>
                    <a:gd name="T19" fmla="*/ 0 h 37"/>
                    <a:gd name="T20" fmla="*/ 0 w 103"/>
                    <a:gd name="T21" fmla="*/ 0 h 37"/>
                    <a:gd name="T22" fmla="*/ 0 w 103"/>
                    <a:gd name="T23" fmla="*/ 0 h 37"/>
                    <a:gd name="T24" fmla="*/ 0 w 103"/>
                    <a:gd name="T25" fmla="*/ 0 h 37"/>
                    <a:gd name="T26" fmla="*/ 0 w 103"/>
                    <a:gd name="T27" fmla="*/ 0 h 37"/>
                    <a:gd name="T28" fmla="*/ 0 w 103"/>
                    <a:gd name="T29" fmla="*/ 0 h 37"/>
                    <a:gd name="T30" fmla="*/ 0 w 103"/>
                    <a:gd name="T31" fmla="*/ 0 h 37"/>
                    <a:gd name="T32" fmla="*/ 0 w 103"/>
                    <a:gd name="T33" fmla="*/ 0 h 37"/>
                    <a:gd name="T34" fmla="*/ 0 w 103"/>
                    <a:gd name="T35" fmla="*/ 0 h 37"/>
                    <a:gd name="T36" fmla="*/ 0 w 103"/>
                    <a:gd name="T37" fmla="*/ 0 h 37"/>
                    <a:gd name="T38" fmla="*/ 0 w 103"/>
                    <a:gd name="T39" fmla="*/ 0 h 37"/>
                    <a:gd name="T40" fmla="*/ 0 w 103"/>
                    <a:gd name="T41" fmla="*/ 0 h 37"/>
                    <a:gd name="T42" fmla="*/ 0 w 103"/>
                    <a:gd name="T43" fmla="*/ 0 h 37"/>
                    <a:gd name="T44" fmla="*/ 0 w 103"/>
                    <a:gd name="T45" fmla="*/ 0 h 37"/>
                    <a:gd name="T46" fmla="*/ 0 w 103"/>
                    <a:gd name="T47" fmla="*/ 0 h 37"/>
                    <a:gd name="T48" fmla="*/ 0 w 103"/>
                    <a:gd name="T49" fmla="*/ 0 h 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3"/>
                    <a:gd name="T76" fmla="*/ 0 h 37"/>
                    <a:gd name="T77" fmla="*/ 103 w 103"/>
                    <a:gd name="T78" fmla="*/ 37 h 3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3" h="37">
                      <a:moveTo>
                        <a:pt x="51" y="0"/>
                      </a:moveTo>
                      <a:lnTo>
                        <a:pt x="71" y="1"/>
                      </a:lnTo>
                      <a:lnTo>
                        <a:pt x="88" y="5"/>
                      </a:lnTo>
                      <a:lnTo>
                        <a:pt x="94" y="8"/>
                      </a:lnTo>
                      <a:lnTo>
                        <a:pt x="98" y="11"/>
                      </a:lnTo>
                      <a:lnTo>
                        <a:pt x="101" y="13"/>
                      </a:lnTo>
                      <a:lnTo>
                        <a:pt x="103" y="17"/>
                      </a:lnTo>
                      <a:lnTo>
                        <a:pt x="101" y="22"/>
                      </a:lnTo>
                      <a:lnTo>
                        <a:pt x="98" y="24"/>
                      </a:lnTo>
                      <a:lnTo>
                        <a:pt x="94" y="28"/>
                      </a:lnTo>
                      <a:lnTo>
                        <a:pt x="88" y="31"/>
                      </a:lnTo>
                      <a:lnTo>
                        <a:pt x="71" y="35"/>
                      </a:lnTo>
                      <a:lnTo>
                        <a:pt x="52" y="37"/>
                      </a:lnTo>
                      <a:lnTo>
                        <a:pt x="33" y="35"/>
                      </a:lnTo>
                      <a:lnTo>
                        <a:pt x="15" y="31"/>
                      </a:lnTo>
                      <a:lnTo>
                        <a:pt x="9" y="28"/>
                      </a:lnTo>
                      <a:lnTo>
                        <a:pt x="4" y="26"/>
                      </a:lnTo>
                      <a:lnTo>
                        <a:pt x="1" y="23"/>
                      </a:lnTo>
                      <a:lnTo>
                        <a:pt x="0" y="19"/>
                      </a:lnTo>
                      <a:lnTo>
                        <a:pt x="1" y="15"/>
                      </a:lnTo>
                      <a:lnTo>
                        <a:pt x="4" y="12"/>
                      </a:lnTo>
                      <a:lnTo>
                        <a:pt x="9" y="9"/>
                      </a:lnTo>
                      <a:lnTo>
                        <a:pt x="15" y="5"/>
                      </a:lnTo>
                      <a:lnTo>
                        <a:pt x="31" y="1"/>
                      </a:lnTo>
                      <a:lnTo>
                        <a:pt x="51" y="0"/>
                      </a:lnTo>
                      <a:close/>
                    </a:path>
                  </a:pathLst>
                </a:custGeom>
                <a:solidFill>
                  <a:srgbClr val="000000"/>
                </a:solidFill>
                <a:ln w="4763">
                  <a:solidFill>
                    <a:schemeClr val="bg2"/>
                  </a:solidFill>
                  <a:prstDash val="solid"/>
                  <a:round/>
                  <a:headEnd/>
                  <a:tailEnd/>
                </a:ln>
              </p:spPr>
              <p:txBody>
                <a:bodyPr/>
                <a:lstStyle/>
                <a:p>
                  <a:endParaRPr lang="en-GB"/>
                </a:p>
              </p:txBody>
            </p:sp>
            <p:sp>
              <p:nvSpPr>
                <p:cNvPr id="5492" name="Freeform 623"/>
                <p:cNvSpPr>
                  <a:spLocks/>
                </p:cNvSpPr>
                <p:nvPr/>
              </p:nvSpPr>
              <p:spPr bwMode="auto">
                <a:xfrm>
                  <a:off x="5675" y="1930"/>
                  <a:ext cx="35" cy="13"/>
                </a:xfrm>
                <a:custGeom>
                  <a:avLst/>
                  <a:gdLst>
                    <a:gd name="T0" fmla="*/ 0 w 103"/>
                    <a:gd name="T1" fmla="*/ 0 h 39"/>
                    <a:gd name="T2" fmla="*/ 0 w 103"/>
                    <a:gd name="T3" fmla="*/ 0 h 39"/>
                    <a:gd name="T4" fmla="*/ 0 w 103"/>
                    <a:gd name="T5" fmla="*/ 0 h 39"/>
                    <a:gd name="T6" fmla="*/ 0 w 103"/>
                    <a:gd name="T7" fmla="*/ 0 h 39"/>
                    <a:gd name="T8" fmla="*/ 0 w 103"/>
                    <a:gd name="T9" fmla="*/ 0 h 39"/>
                    <a:gd name="T10" fmla="*/ 0 w 103"/>
                    <a:gd name="T11" fmla="*/ 0 h 39"/>
                    <a:gd name="T12" fmla="*/ 0 w 103"/>
                    <a:gd name="T13" fmla="*/ 0 h 39"/>
                    <a:gd name="T14" fmla="*/ 0 w 103"/>
                    <a:gd name="T15" fmla="*/ 0 h 39"/>
                    <a:gd name="T16" fmla="*/ 0 w 103"/>
                    <a:gd name="T17" fmla="*/ 0 h 39"/>
                    <a:gd name="T18" fmla="*/ 0 w 103"/>
                    <a:gd name="T19" fmla="*/ 0 h 39"/>
                    <a:gd name="T20" fmla="*/ 0 w 103"/>
                    <a:gd name="T21" fmla="*/ 0 h 39"/>
                    <a:gd name="T22" fmla="*/ 0 w 103"/>
                    <a:gd name="T23" fmla="*/ 0 h 39"/>
                    <a:gd name="T24" fmla="*/ 0 w 103"/>
                    <a:gd name="T25" fmla="*/ 0 h 39"/>
                    <a:gd name="T26" fmla="*/ 0 w 103"/>
                    <a:gd name="T27" fmla="*/ 0 h 39"/>
                    <a:gd name="T28" fmla="*/ 0 w 103"/>
                    <a:gd name="T29" fmla="*/ 0 h 39"/>
                    <a:gd name="T30" fmla="*/ 0 w 103"/>
                    <a:gd name="T31" fmla="*/ 0 h 39"/>
                    <a:gd name="T32" fmla="*/ 0 w 103"/>
                    <a:gd name="T33" fmla="*/ 0 h 39"/>
                    <a:gd name="T34" fmla="*/ 0 w 103"/>
                    <a:gd name="T35" fmla="*/ 0 h 39"/>
                    <a:gd name="T36" fmla="*/ 0 w 103"/>
                    <a:gd name="T37" fmla="*/ 0 h 39"/>
                    <a:gd name="T38" fmla="*/ 0 w 103"/>
                    <a:gd name="T39" fmla="*/ 0 h 39"/>
                    <a:gd name="T40" fmla="*/ 0 w 103"/>
                    <a:gd name="T41" fmla="*/ 0 h 39"/>
                    <a:gd name="T42" fmla="*/ 0 w 103"/>
                    <a:gd name="T43" fmla="*/ 0 h 39"/>
                    <a:gd name="T44" fmla="*/ 0 w 103"/>
                    <a:gd name="T45" fmla="*/ 0 h 39"/>
                    <a:gd name="T46" fmla="*/ 0 w 103"/>
                    <a:gd name="T47" fmla="*/ 0 h 39"/>
                    <a:gd name="T48" fmla="*/ 0 w 103"/>
                    <a:gd name="T49" fmla="*/ 0 h 3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3"/>
                    <a:gd name="T76" fmla="*/ 0 h 39"/>
                    <a:gd name="T77" fmla="*/ 103 w 103"/>
                    <a:gd name="T78" fmla="*/ 39 h 3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3" h="39">
                      <a:moveTo>
                        <a:pt x="51" y="0"/>
                      </a:moveTo>
                      <a:lnTo>
                        <a:pt x="72" y="2"/>
                      </a:lnTo>
                      <a:lnTo>
                        <a:pt x="88" y="6"/>
                      </a:lnTo>
                      <a:lnTo>
                        <a:pt x="94" y="8"/>
                      </a:lnTo>
                      <a:lnTo>
                        <a:pt x="99" y="11"/>
                      </a:lnTo>
                      <a:lnTo>
                        <a:pt x="102" y="14"/>
                      </a:lnTo>
                      <a:lnTo>
                        <a:pt x="103" y="18"/>
                      </a:lnTo>
                      <a:lnTo>
                        <a:pt x="102" y="22"/>
                      </a:lnTo>
                      <a:lnTo>
                        <a:pt x="99" y="26"/>
                      </a:lnTo>
                      <a:lnTo>
                        <a:pt x="94" y="29"/>
                      </a:lnTo>
                      <a:lnTo>
                        <a:pt x="88" y="33"/>
                      </a:lnTo>
                      <a:lnTo>
                        <a:pt x="72" y="37"/>
                      </a:lnTo>
                      <a:lnTo>
                        <a:pt x="53" y="39"/>
                      </a:lnTo>
                      <a:lnTo>
                        <a:pt x="33" y="37"/>
                      </a:lnTo>
                      <a:lnTo>
                        <a:pt x="15" y="33"/>
                      </a:lnTo>
                      <a:lnTo>
                        <a:pt x="9" y="30"/>
                      </a:lnTo>
                      <a:lnTo>
                        <a:pt x="5" y="28"/>
                      </a:lnTo>
                      <a:lnTo>
                        <a:pt x="2" y="25"/>
                      </a:lnTo>
                      <a:lnTo>
                        <a:pt x="0" y="21"/>
                      </a:lnTo>
                      <a:lnTo>
                        <a:pt x="2" y="17"/>
                      </a:lnTo>
                      <a:lnTo>
                        <a:pt x="5" y="13"/>
                      </a:lnTo>
                      <a:lnTo>
                        <a:pt x="9" y="10"/>
                      </a:lnTo>
                      <a:lnTo>
                        <a:pt x="15" y="7"/>
                      </a:lnTo>
                      <a:lnTo>
                        <a:pt x="32" y="2"/>
                      </a:lnTo>
                      <a:lnTo>
                        <a:pt x="51" y="0"/>
                      </a:lnTo>
                      <a:close/>
                    </a:path>
                  </a:pathLst>
                </a:custGeom>
                <a:solidFill>
                  <a:srgbClr val="000000"/>
                </a:solidFill>
                <a:ln w="4763">
                  <a:solidFill>
                    <a:schemeClr val="bg2"/>
                  </a:solidFill>
                  <a:prstDash val="solid"/>
                  <a:round/>
                  <a:headEnd/>
                  <a:tailEnd/>
                </a:ln>
              </p:spPr>
              <p:txBody>
                <a:bodyPr/>
                <a:lstStyle/>
                <a:p>
                  <a:endParaRPr lang="en-GB"/>
                </a:p>
              </p:txBody>
            </p:sp>
            <p:sp>
              <p:nvSpPr>
                <p:cNvPr id="5493" name="Freeform 624"/>
                <p:cNvSpPr>
                  <a:spLocks/>
                </p:cNvSpPr>
                <p:nvPr/>
              </p:nvSpPr>
              <p:spPr bwMode="auto">
                <a:xfrm>
                  <a:off x="5675" y="1947"/>
                  <a:ext cx="35" cy="12"/>
                </a:xfrm>
                <a:custGeom>
                  <a:avLst/>
                  <a:gdLst>
                    <a:gd name="T0" fmla="*/ 0 w 103"/>
                    <a:gd name="T1" fmla="*/ 0 h 37"/>
                    <a:gd name="T2" fmla="*/ 0 w 103"/>
                    <a:gd name="T3" fmla="*/ 0 h 37"/>
                    <a:gd name="T4" fmla="*/ 0 w 103"/>
                    <a:gd name="T5" fmla="*/ 0 h 37"/>
                    <a:gd name="T6" fmla="*/ 0 w 103"/>
                    <a:gd name="T7" fmla="*/ 0 h 37"/>
                    <a:gd name="T8" fmla="*/ 0 w 103"/>
                    <a:gd name="T9" fmla="*/ 0 h 37"/>
                    <a:gd name="T10" fmla="*/ 0 w 103"/>
                    <a:gd name="T11" fmla="*/ 0 h 37"/>
                    <a:gd name="T12" fmla="*/ 0 w 103"/>
                    <a:gd name="T13" fmla="*/ 0 h 37"/>
                    <a:gd name="T14" fmla="*/ 0 w 103"/>
                    <a:gd name="T15" fmla="*/ 0 h 37"/>
                    <a:gd name="T16" fmla="*/ 0 w 103"/>
                    <a:gd name="T17" fmla="*/ 0 h 37"/>
                    <a:gd name="T18" fmla="*/ 0 w 103"/>
                    <a:gd name="T19" fmla="*/ 0 h 37"/>
                    <a:gd name="T20" fmla="*/ 0 w 103"/>
                    <a:gd name="T21" fmla="*/ 0 h 37"/>
                    <a:gd name="T22" fmla="*/ 0 w 103"/>
                    <a:gd name="T23" fmla="*/ 0 h 37"/>
                    <a:gd name="T24" fmla="*/ 0 w 103"/>
                    <a:gd name="T25" fmla="*/ 0 h 37"/>
                    <a:gd name="T26" fmla="*/ 0 w 103"/>
                    <a:gd name="T27" fmla="*/ 0 h 37"/>
                    <a:gd name="T28" fmla="*/ 0 w 103"/>
                    <a:gd name="T29" fmla="*/ 0 h 37"/>
                    <a:gd name="T30" fmla="*/ 0 w 103"/>
                    <a:gd name="T31" fmla="*/ 0 h 37"/>
                    <a:gd name="T32" fmla="*/ 0 w 103"/>
                    <a:gd name="T33" fmla="*/ 0 h 37"/>
                    <a:gd name="T34" fmla="*/ 0 w 103"/>
                    <a:gd name="T35" fmla="*/ 0 h 37"/>
                    <a:gd name="T36" fmla="*/ 0 w 103"/>
                    <a:gd name="T37" fmla="*/ 0 h 37"/>
                    <a:gd name="T38" fmla="*/ 0 w 103"/>
                    <a:gd name="T39" fmla="*/ 0 h 37"/>
                    <a:gd name="T40" fmla="*/ 0 w 103"/>
                    <a:gd name="T41" fmla="*/ 0 h 37"/>
                    <a:gd name="T42" fmla="*/ 0 w 103"/>
                    <a:gd name="T43" fmla="*/ 0 h 37"/>
                    <a:gd name="T44" fmla="*/ 0 w 103"/>
                    <a:gd name="T45" fmla="*/ 0 h 37"/>
                    <a:gd name="T46" fmla="*/ 0 w 103"/>
                    <a:gd name="T47" fmla="*/ 0 h 37"/>
                    <a:gd name="T48" fmla="*/ 0 w 103"/>
                    <a:gd name="T49" fmla="*/ 0 h 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3"/>
                    <a:gd name="T76" fmla="*/ 0 h 37"/>
                    <a:gd name="T77" fmla="*/ 103 w 103"/>
                    <a:gd name="T78" fmla="*/ 37 h 3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3" h="37">
                      <a:moveTo>
                        <a:pt x="51" y="0"/>
                      </a:moveTo>
                      <a:lnTo>
                        <a:pt x="72" y="1"/>
                      </a:lnTo>
                      <a:lnTo>
                        <a:pt x="88" y="5"/>
                      </a:lnTo>
                      <a:lnTo>
                        <a:pt x="94" y="8"/>
                      </a:lnTo>
                      <a:lnTo>
                        <a:pt x="99" y="11"/>
                      </a:lnTo>
                      <a:lnTo>
                        <a:pt x="102" y="14"/>
                      </a:lnTo>
                      <a:lnTo>
                        <a:pt x="103" y="18"/>
                      </a:lnTo>
                      <a:lnTo>
                        <a:pt x="102" y="22"/>
                      </a:lnTo>
                      <a:lnTo>
                        <a:pt x="99" y="25"/>
                      </a:lnTo>
                      <a:lnTo>
                        <a:pt x="94" y="29"/>
                      </a:lnTo>
                      <a:lnTo>
                        <a:pt x="88" y="31"/>
                      </a:lnTo>
                      <a:lnTo>
                        <a:pt x="72" y="36"/>
                      </a:lnTo>
                      <a:lnTo>
                        <a:pt x="53" y="37"/>
                      </a:lnTo>
                      <a:lnTo>
                        <a:pt x="33" y="36"/>
                      </a:lnTo>
                      <a:lnTo>
                        <a:pt x="15" y="31"/>
                      </a:lnTo>
                      <a:lnTo>
                        <a:pt x="9" y="29"/>
                      </a:lnTo>
                      <a:lnTo>
                        <a:pt x="5" y="26"/>
                      </a:lnTo>
                      <a:lnTo>
                        <a:pt x="2" y="23"/>
                      </a:lnTo>
                      <a:lnTo>
                        <a:pt x="0" y="19"/>
                      </a:lnTo>
                      <a:lnTo>
                        <a:pt x="2" y="15"/>
                      </a:lnTo>
                      <a:lnTo>
                        <a:pt x="5" y="12"/>
                      </a:lnTo>
                      <a:lnTo>
                        <a:pt x="9" y="9"/>
                      </a:lnTo>
                      <a:lnTo>
                        <a:pt x="15" y="5"/>
                      </a:lnTo>
                      <a:lnTo>
                        <a:pt x="32" y="1"/>
                      </a:lnTo>
                      <a:lnTo>
                        <a:pt x="51" y="0"/>
                      </a:lnTo>
                      <a:close/>
                    </a:path>
                  </a:pathLst>
                </a:custGeom>
                <a:solidFill>
                  <a:srgbClr val="000000"/>
                </a:solidFill>
                <a:ln w="4763">
                  <a:solidFill>
                    <a:schemeClr val="bg2"/>
                  </a:solidFill>
                  <a:prstDash val="solid"/>
                  <a:round/>
                  <a:headEnd/>
                  <a:tailEnd/>
                </a:ln>
              </p:spPr>
              <p:txBody>
                <a:bodyPr/>
                <a:lstStyle/>
                <a:p>
                  <a:endParaRPr lang="en-GB"/>
                </a:p>
              </p:txBody>
            </p:sp>
          </p:grpSp>
          <p:sp>
            <p:nvSpPr>
              <p:cNvPr id="5490" name="Rectangle 625"/>
              <p:cNvSpPr>
                <a:spLocks noChangeArrowheads="1"/>
              </p:cNvSpPr>
              <p:nvPr/>
            </p:nvSpPr>
            <p:spPr bwMode="auto">
              <a:xfrm>
                <a:off x="5687" y="1897"/>
                <a:ext cx="12" cy="69"/>
              </a:xfrm>
              <a:prstGeom prst="rect">
                <a:avLst/>
              </a:prstGeom>
              <a:solidFill>
                <a:srgbClr val="000000"/>
              </a:solidFill>
              <a:ln w="9525">
                <a:solidFill>
                  <a:schemeClr val="bg2"/>
                </a:solidFill>
                <a:miter lim="800000"/>
                <a:headEnd/>
                <a:tailEnd/>
              </a:ln>
            </p:spPr>
            <p:txBody>
              <a:bodyPr/>
              <a:lstStyle/>
              <a:p>
                <a:endParaRPr lang="en-US"/>
              </a:p>
            </p:txBody>
          </p:sp>
        </p:grpSp>
      </p:grpSp>
      <p:grpSp>
        <p:nvGrpSpPr>
          <p:cNvPr id="5352" name="Group 626"/>
          <p:cNvGrpSpPr>
            <a:grpSpLocks/>
          </p:cNvGrpSpPr>
          <p:nvPr/>
        </p:nvGrpSpPr>
        <p:grpSpPr bwMode="auto">
          <a:xfrm rot="3018888">
            <a:off x="6849005" y="5385330"/>
            <a:ext cx="53975" cy="205317"/>
            <a:chOff x="1872" y="3072"/>
            <a:chExt cx="192" cy="336"/>
          </a:xfrm>
        </p:grpSpPr>
        <p:sp>
          <p:nvSpPr>
            <p:cNvPr id="5483" name="Oval 627"/>
            <p:cNvSpPr>
              <a:spLocks noChangeArrowheads="1"/>
            </p:cNvSpPr>
            <p:nvPr/>
          </p:nvSpPr>
          <p:spPr bwMode="auto">
            <a:xfrm>
              <a:off x="1872" y="3152"/>
              <a:ext cx="192"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5484" name="Oval 628"/>
            <p:cNvSpPr>
              <a:spLocks noChangeArrowheads="1"/>
            </p:cNvSpPr>
            <p:nvPr/>
          </p:nvSpPr>
          <p:spPr bwMode="auto">
            <a:xfrm>
              <a:off x="1872" y="3216"/>
              <a:ext cx="192"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5485" name="Oval 629"/>
            <p:cNvSpPr>
              <a:spLocks noChangeArrowheads="1"/>
            </p:cNvSpPr>
            <p:nvPr/>
          </p:nvSpPr>
          <p:spPr bwMode="auto">
            <a:xfrm>
              <a:off x="1872" y="3280"/>
              <a:ext cx="192"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5486" name="Rectangle 630"/>
            <p:cNvSpPr>
              <a:spLocks noChangeArrowheads="1"/>
            </p:cNvSpPr>
            <p:nvPr/>
          </p:nvSpPr>
          <p:spPr bwMode="auto">
            <a:xfrm>
              <a:off x="1920" y="3072"/>
              <a:ext cx="96" cy="336"/>
            </a:xfrm>
            <a:prstGeom prst="rect">
              <a:avLst/>
            </a:prstGeom>
            <a:solidFill>
              <a:schemeClr val="tx1"/>
            </a:solidFill>
            <a:ln w="9525">
              <a:solidFill>
                <a:schemeClr val="tx1"/>
              </a:solidFill>
              <a:miter lim="800000"/>
              <a:headEnd/>
              <a:tailEnd/>
            </a:ln>
          </p:spPr>
          <p:txBody>
            <a:bodyPr wrap="none" anchor="ctr"/>
            <a:lstStyle/>
            <a:p>
              <a:endParaRPr lang="en-US"/>
            </a:p>
          </p:txBody>
        </p:sp>
      </p:grpSp>
      <p:grpSp>
        <p:nvGrpSpPr>
          <p:cNvPr id="5353" name="Group 631"/>
          <p:cNvGrpSpPr>
            <a:grpSpLocks/>
          </p:cNvGrpSpPr>
          <p:nvPr/>
        </p:nvGrpSpPr>
        <p:grpSpPr bwMode="auto">
          <a:xfrm rot="18581112" flipH="1">
            <a:off x="6285971" y="5385330"/>
            <a:ext cx="53975" cy="205317"/>
            <a:chOff x="1872" y="3072"/>
            <a:chExt cx="192" cy="336"/>
          </a:xfrm>
        </p:grpSpPr>
        <p:sp>
          <p:nvSpPr>
            <p:cNvPr id="5479" name="Oval 632"/>
            <p:cNvSpPr>
              <a:spLocks noChangeArrowheads="1"/>
            </p:cNvSpPr>
            <p:nvPr/>
          </p:nvSpPr>
          <p:spPr bwMode="auto">
            <a:xfrm>
              <a:off x="1872" y="3152"/>
              <a:ext cx="192"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5480" name="Oval 633"/>
            <p:cNvSpPr>
              <a:spLocks noChangeArrowheads="1"/>
            </p:cNvSpPr>
            <p:nvPr/>
          </p:nvSpPr>
          <p:spPr bwMode="auto">
            <a:xfrm>
              <a:off x="1872" y="3216"/>
              <a:ext cx="192"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5481" name="Oval 634"/>
            <p:cNvSpPr>
              <a:spLocks noChangeArrowheads="1"/>
            </p:cNvSpPr>
            <p:nvPr/>
          </p:nvSpPr>
          <p:spPr bwMode="auto">
            <a:xfrm>
              <a:off x="1872" y="3280"/>
              <a:ext cx="192"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5482" name="Rectangle 635"/>
            <p:cNvSpPr>
              <a:spLocks noChangeArrowheads="1"/>
            </p:cNvSpPr>
            <p:nvPr/>
          </p:nvSpPr>
          <p:spPr bwMode="auto">
            <a:xfrm>
              <a:off x="1920" y="3072"/>
              <a:ext cx="96" cy="336"/>
            </a:xfrm>
            <a:prstGeom prst="rect">
              <a:avLst/>
            </a:prstGeom>
            <a:solidFill>
              <a:schemeClr val="tx1"/>
            </a:solidFill>
            <a:ln w="9525">
              <a:solidFill>
                <a:schemeClr val="tx1"/>
              </a:solidFill>
              <a:miter lim="800000"/>
              <a:headEnd/>
              <a:tailEnd/>
            </a:ln>
          </p:spPr>
          <p:txBody>
            <a:bodyPr wrap="none" anchor="ctr"/>
            <a:lstStyle/>
            <a:p>
              <a:endParaRPr lang="en-US"/>
            </a:p>
          </p:txBody>
        </p:sp>
      </p:grpSp>
      <p:sp>
        <p:nvSpPr>
          <p:cNvPr id="5194" name="Rectangle 636"/>
          <p:cNvSpPr>
            <a:spLocks noChangeArrowheads="1"/>
          </p:cNvSpPr>
          <p:nvPr/>
        </p:nvSpPr>
        <p:spPr bwMode="auto">
          <a:xfrm>
            <a:off x="6060017" y="5429250"/>
            <a:ext cx="192616" cy="26988"/>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5195" name="Rectangle 637"/>
          <p:cNvSpPr>
            <a:spLocks noChangeArrowheads="1"/>
          </p:cNvSpPr>
          <p:nvPr/>
        </p:nvSpPr>
        <p:spPr bwMode="auto">
          <a:xfrm>
            <a:off x="6946901" y="5429250"/>
            <a:ext cx="190500" cy="26988"/>
          </a:xfrm>
          <a:prstGeom prst="rect">
            <a:avLst/>
          </a:prstGeom>
          <a:solidFill>
            <a:schemeClr val="tx1"/>
          </a:solidFill>
          <a:ln w="9525">
            <a:solidFill>
              <a:schemeClr val="tx1"/>
            </a:solidFill>
            <a:miter lim="800000"/>
            <a:headEnd/>
            <a:tailEnd/>
          </a:ln>
        </p:spPr>
        <p:txBody>
          <a:bodyPr wrap="none" anchor="ctr"/>
          <a:lstStyle/>
          <a:p>
            <a:endParaRPr lang="en-US"/>
          </a:p>
        </p:txBody>
      </p:sp>
      <p:grpSp>
        <p:nvGrpSpPr>
          <p:cNvPr id="5354" name="Group 638"/>
          <p:cNvGrpSpPr>
            <a:grpSpLocks/>
          </p:cNvGrpSpPr>
          <p:nvPr/>
        </p:nvGrpSpPr>
        <p:grpSpPr bwMode="auto">
          <a:xfrm>
            <a:off x="6320367" y="5473701"/>
            <a:ext cx="541867" cy="295275"/>
            <a:chOff x="3644" y="1182"/>
            <a:chExt cx="531" cy="386"/>
          </a:xfrm>
        </p:grpSpPr>
        <p:sp>
          <p:nvSpPr>
            <p:cNvPr id="5477" name="Freeform 639"/>
            <p:cNvSpPr>
              <a:spLocks/>
            </p:cNvSpPr>
            <p:nvPr/>
          </p:nvSpPr>
          <p:spPr bwMode="auto">
            <a:xfrm>
              <a:off x="3644" y="1182"/>
              <a:ext cx="531" cy="386"/>
            </a:xfrm>
            <a:custGeom>
              <a:avLst/>
              <a:gdLst>
                <a:gd name="T0" fmla="*/ 0 w 531"/>
                <a:gd name="T1" fmla="*/ 386 h 386"/>
                <a:gd name="T2" fmla="*/ 531 w 531"/>
                <a:gd name="T3" fmla="*/ 386 h 386"/>
                <a:gd name="T4" fmla="*/ 531 w 531"/>
                <a:gd name="T5" fmla="*/ 143 h 386"/>
                <a:gd name="T6" fmla="*/ 433 w 531"/>
                <a:gd name="T7" fmla="*/ 0 h 386"/>
                <a:gd name="T8" fmla="*/ 99 w 531"/>
                <a:gd name="T9" fmla="*/ 0 h 386"/>
                <a:gd name="T10" fmla="*/ 0 w 531"/>
                <a:gd name="T11" fmla="*/ 152 h 386"/>
                <a:gd name="T12" fmla="*/ 0 w 531"/>
                <a:gd name="T13" fmla="*/ 386 h 386"/>
                <a:gd name="T14" fmla="*/ 0 60000 65536"/>
                <a:gd name="T15" fmla="*/ 0 60000 65536"/>
                <a:gd name="T16" fmla="*/ 0 60000 65536"/>
                <a:gd name="T17" fmla="*/ 0 60000 65536"/>
                <a:gd name="T18" fmla="*/ 0 60000 65536"/>
                <a:gd name="T19" fmla="*/ 0 60000 65536"/>
                <a:gd name="T20" fmla="*/ 0 60000 65536"/>
                <a:gd name="T21" fmla="*/ 0 w 531"/>
                <a:gd name="T22" fmla="*/ 0 h 386"/>
                <a:gd name="T23" fmla="*/ 531 w 531"/>
                <a:gd name="T24" fmla="*/ 386 h 3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1" h="386">
                  <a:moveTo>
                    <a:pt x="0" y="386"/>
                  </a:moveTo>
                  <a:lnTo>
                    <a:pt x="531" y="386"/>
                  </a:lnTo>
                  <a:lnTo>
                    <a:pt x="531" y="143"/>
                  </a:lnTo>
                  <a:lnTo>
                    <a:pt x="433" y="0"/>
                  </a:lnTo>
                  <a:lnTo>
                    <a:pt x="99" y="0"/>
                  </a:lnTo>
                  <a:lnTo>
                    <a:pt x="0" y="152"/>
                  </a:lnTo>
                  <a:lnTo>
                    <a:pt x="0" y="386"/>
                  </a:lnTo>
                  <a:close/>
                </a:path>
              </a:pathLst>
            </a:custGeom>
            <a:gradFill rotWithShape="0">
              <a:gsLst>
                <a:gs pos="0">
                  <a:srgbClr val="5F5F5F"/>
                </a:gs>
                <a:gs pos="100000">
                  <a:srgbClr val="969696"/>
                </a:gs>
              </a:gsLst>
              <a:lin ang="5400000" scaled="1"/>
            </a:gradFill>
            <a:ln w="3175" cap="flat" cmpd="sng">
              <a:solidFill>
                <a:srgbClr val="777777"/>
              </a:solidFill>
              <a:prstDash val="solid"/>
              <a:round/>
              <a:headEnd type="none" w="med" len="med"/>
              <a:tailEnd type="none" w="med" len="med"/>
            </a:ln>
          </p:spPr>
          <p:txBody>
            <a:bodyPr wrap="none" anchor="ctr"/>
            <a:lstStyle/>
            <a:p>
              <a:endParaRPr lang="en-GB"/>
            </a:p>
          </p:txBody>
        </p:sp>
        <p:sp>
          <p:nvSpPr>
            <p:cNvPr id="5478" name="Freeform 640"/>
            <p:cNvSpPr>
              <a:spLocks/>
            </p:cNvSpPr>
            <p:nvPr/>
          </p:nvSpPr>
          <p:spPr bwMode="auto">
            <a:xfrm>
              <a:off x="3721" y="1239"/>
              <a:ext cx="376" cy="272"/>
            </a:xfrm>
            <a:custGeom>
              <a:avLst/>
              <a:gdLst>
                <a:gd name="T0" fmla="*/ 0 w 531"/>
                <a:gd name="T1" fmla="*/ 33 h 386"/>
                <a:gd name="T2" fmla="*/ 47 w 531"/>
                <a:gd name="T3" fmla="*/ 33 h 386"/>
                <a:gd name="T4" fmla="*/ 47 w 531"/>
                <a:gd name="T5" fmla="*/ 13 h 386"/>
                <a:gd name="T6" fmla="*/ 39 w 531"/>
                <a:gd name="T7" fmla="*/ 0 h 386"/>
                <a:gd name="T8" fmla="*/ 9 w 531"/>
                <a:gd name="T9" fmla="*/ 0 h 386"/>
                <a:gd name="T10" fmla="*/ 0 w 531"/>
                <a:gd name="T11" fmla="*/ 13 h 386"/>
                <a:gd name="T12" fmla="*/ 0 w 531"/>
                <a:gd name="T13" fmla="*/ 33 h 386"/>
                <a:gd name="T14" fmla="*/ 0 60000 65536"/>
                <a:gd name="T15" fmla="*/ 0 60000 65536"/>
                <a:gd name="T16" fmla="*/ 0 60000 65536"/>
                <a:gd name="T17" fmla="*/ 0 60000 65536"/>
                <a:gd name="T18" fmla="*/ 0 60000 65536"/>
                <a:gd name="T19" fmla="*/ 0 60000 65536"/>
                <a:gd name="T20" fmla="*/ 0 60000 65536"/>
                <a:gd name="T21" fmla="*/ 0 w 531"/>
                <a:gd name="T22" fmla="*/ 0 h 386"/>
                <a:gd name="T23" fmla="*/ 531 w 531"/>
                <a:gd name="T24" fmla="*/ 386 h 3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1" h="386">
                  <a:moveTo>
                    <a:pt x="0" y="386"/>
                  </a:moveTo>
                  <a:lnTo>
                    <a:pt x="531" y="386"/>
                  </a:lnTo>
                  <a:lnTo>
                    <a:pt x="531" y="143"/>
                  </a:lnTo>
                  <a:lnTo>
                    <a:pt x="433" y="0"/>
                  </a:lnTo>
                  <a:lnTo>
                    <a:pt x="99" y="0"/>
                  </a:lnTo>
                  <a:lnTo>
                    <a:pt x="0" y="152"/>
                  </a:lnTo>
                  <a:lnTo>
                    <a:pt x="0" y="386"/>
                  </a:lnTo>
                  <a:close/>
                </a:path>
              </a:pathLst>
            </a:custGeom>
            <a:gradFill rotWithShape="0">
              <a:gsLst>
                <a:gs pos="0">
                  <a:srgbClr val="292929"/>
                </a:gs>
                <a:gs pos="100000">
                  <a:srgbClr val="969696"/>
                </a:gs>
              </a:gsLst>
              <a:lin ang="5400000" scaled="1"/>
            </a:gradFill>
            <a:ln w="3175" cap="flat" cmpd="sng">
              <a:solidFill>
                <a:srgbClr val="777777"/>
              </a:solidFill>
              <a:prstDash val="solid"/>
              <a:round/>
              <a:headEnd type="none" w="med" len="med"/>
              <a:tailEnd type="none" w="med" len="med"/>
            </a:ln>
          </p:spPr>
          <p:txBody>
            <a:bodyPr wrap="none" anchor="ctr"/>
            <a:lstStyle/>
            <a:p>
              <a:endParaRPr lang="en-GB"/>
            </a:p>
          </p:txBody>
        </p:sp>
      </p:grpSp>
      <p:grpSp>
        <p:nvGrpSpPr>
          <p:cNvPr id="5355" name="Group 641"/>
          <p:cNvGrpSpPr>
            <a:grpSpLocks/>
          </p:cNvGrpSpPr>
          <p:nvPr/>
        </p:nvGrpSpPr>
        <p:grpSpPr bwMode="auto">
          <a:xfrm rot="3018888">
            <a:off x="10605823" y="2817549"/>
            <a:ext cx="90487" cy="338667"/>
            <a:chOff x="1872" y="3072"/>
            <a:chExt cx="192" cy="336"/>
          </a:xfrm>
        </p:grpSpPr>
        <p:sp>
          <p:nvSpPr>
            <p:cNvPr id="5473" name="Oval 642"/>
            <p:cNvSpPr>
              <a:spLocks noChangeArrowheads="1"/>
            </p:cNvSpPr>
            <p:nvPr/>
          </p:nvSpPr>
          <p:spPr bwMode="auto">
            <a:xfrm>
              <a:off x="1872" y="3152"/>
              <a:ext cx="192"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5474" name="Oval 643"/>
            <p:cNvSpPr>
              <a:spLocks noChangeArrowheads="1"/>
            </p:cNvSpPr>
            <p:nvPr/>
          </p:nvSpPr>
          <p:spPr bwMode="auto">
            <a:xfrm>
              <a:off x="1872" y="3216"/>
              <a:ext cx="192"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5475" name="Oval 644"/>
            <p:cNvSpPr>
              <a:spLocks noChangeArrowheads="1"/>
            </p:cNvSpPr>
            <p:nvPr/>
          </p:nvSpPr>
          <p:spPr bwMode="auto">
            <a:xfrm>
              <a:off x="1872" y="3280"/>
              <a:ext cx="192"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5476" name="Rectangle 645"/>
            <p:cNvSpPr>
              <a:spLocks noChangeArrowheads="1"/>
            </p:cNvSpPr>
            <p:nvPr/>
          </p:nvSpPr>
          <p:spPr bwMode="auto">
            <a:xfrm>
              <a:off x="1920" y="3072"/>
              <a:ext cx="96" cy="336"/>
            </a:xfrm>
            <a:prstGeom prst="rect">
              <a:avLst/>
            </a:prstGeom>
            <a:solidFill>
              <a:schemeClr val="tx1"/>
            </a:solidFill>
            <a:ln w="9525">
              <a:solidFill>
                <a:schemeClr val="tx1"/>
              </a:solidFill>
              <a:miter lim="800000"/>
              <a:headEnd/>
              <a:tailEnd/>
            </a:ln>
          </p:spPr>
          <p:txBody>
            <a:bodyPr wrap="none" anchor="ctr"/>
            <a:lstStyle/>
            <a:p>
              <a:endParaRPr lang="en-US"/>
            </a:p>
          </p:txBody>
        </p:sp>
      </p:grpSp>
      <p:grpSp>
        <p:nvGrpSpPr>
          <p:cNvPr id="5356" name="Group 646"/>
          <p:cNvGrpSpPr>
            <a:grpSpLocks/>
          </p:cNvGrpSpPr>
          <p:nvPr/>
        </p:nvGrpSpPr>
        <p:grpSpPr bwMode="auto">
          <a:xfrm rot="18581112" flipH="1">
            <a:off x="9675549" y="2816490"/>
            <a:ext cx="90487" cy="340784"/>
            <a:chOff x="1872" y="3072"/>
            <a:chExt cx="192" cy="336"/>
          </a:xfrm>
        </p:grpSpPr>
        <p:sp>
          <p:nvSpPr>
            <p:cNvPr id="5469" name="Oval 647"/>
            <p:cNvSpPr>
              <a:spLocks noChangeArrowheads="1"/>
            </p:cNvSpPr>
            <p:nvPr/>
          </p:nvSpPr>
          <p:spPr bwMode="auto">
            <a:xfrm>
              <a:off x="1872" y="3152"/>
              <a:ext cx="192"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5470" name="Oval 648"/>
            <p:cNvSpPr>
              <a:spLocks noChangeArrowheads="1"/>
            </p:cNvSpPr>
            <p:nvPr/>
          </p:nvSpPr>
          <p:spPr bwMode="auto">
            <a:xfrm>
              <a:off x="1872" y="3216"/>
              <a:ext cx="192"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5471" name="Oval 649"/>
            <p:cNvSpPr>
              <a:spLocks noChangeArrowheads="1"/>
            </p:cNvSpPr>
            <p:nvPr/>
          </p:nvSpPr>
          <p:spPr bwMode="auto">
            <a:xfrm>
              <a:off x="1872" y="3280"/>
              <a:ext cx="192"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5472" name="Rectangle 650"/>
            <p:cNvSpPr>
              <a:spLocks noChangeArrowheads="1"/>
            </p:cNvSpPr>
            <p:nvPr/>
          </p:nvSpPr>
          <p:spPr bwMode="auto">
            <a:xfrm>
              <a:off x="1920" y="3072"/>
              <a:ext cx="96" cy="336"/>
            </a:xfrm>
            <a:prstGeom prst="rect">
              <a:avLst/>
            </a:prstGeom>
            <a:solidFill>
              <a:schemeClr val="tx1"/>
            </a:solidFill>
            <a:ln w="9525">
              <a:solidFill>
                <a:schemeClr val="tx1"/>
              </a:solidFill>
              <a:miter lim="800000"/>
              <a:headEnd/>
              <a:tailEnd/>
            </a:ln>
          </p:spPr>
          <p:txBody>
            <a:bodyPr wrap="none" anchor="ctr"/>
            <a:lstStyle/>
            <a:p>
              <a:endParaRPr lang="en-US"/>
            </a:p>
          </p:txBody>
        </p:sp>
      </p:grpSp>
      <p:sp>
        <p:nvSpPr>
          <p:cNvPr id="5199" name="Rectangle 651"/>
          <p:cNvSpPr>
            <a:spLocks noChangeArrowheads="1"/>
          </p:cNvSpPr>
          <p:nvPr/>
        </p:nvSpPr>
        <p:spPr bwMode="auto">
          <a:xfrm>
            <a:off x="8940801" y="2889250"/>
            <a:ext cx="673100" cy="4445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5200" name="Rectangle 652"/>
          <p:cNvSpPr>
            <a:spLocks noChangeArrowheads="1"/>
          </p:cNvSpPr>
          <p:nvPr/>
        </p:nvSpPr>
        <p:spPr bwMode="auto">
          <a:xfrm>
            <a:off x="10761134" y="2889250"/>
            <a:ext cx="241300" cy="44450"/>
          </a:xfrm>
          <a:prstGeom prst="rect">
            <a:avLst/>
          </a:prstGeom>
          <a:solidFill>
            <a:schemeClr val="tx1"/>
          </a:solidFill>
          <a:ln w="9525">
            <a:solidFill>
              <a:schemeClr val="tx1"/>
            </a:solidFill>
            <a:miter lim="800000"/>
            <a:headEnd/>
            <a:tailEnd/>
          </a:ln>
        </p:spPr>
        <p:txBody>
          <a:bodyPr wrap="none" anchor="ctr"/>
          <a:lstStyle/>
          <a:p>
            <a:endParaRPr lang="en-US"/>
          </a:p>
        </p:txBody>
      </p:sp>
      <p:grpSp>
        <p:nvGrpSpPr>
          <p:cNvPr id="5357" name="Group 653"/>
          <p:cNvGrpSpPr>
            <a:grpSpLocks/>
          </p:cNvGrpSpPr>
          <p:nvPr/>
        </p:nvGrpSpPr>
        <p:grpSpPr bwMode="auto">
          <a:xfrm>
            <a:off x="9730317" y="2963863"/>
            <a:ext cx="897467" cy="488950"/>
            <a:chOff x="3644" y="1182"/>
            <a:chExt cx="531" cy="386"/>
          </a:xfrm>
        </p:grpSpPr>
        <p:sp>
          <p:nvSpPr>
            <p:cNvPr id="5467" name="Freeform 654"/>
            <p:cNvSpPr>
              <a:spLocks/>
            </p:cNvSpPr>
            <p:nvPr/>
          </p:nvSpPr>
          <p:spPr bwMode="auto">
            <a:xfrm>
              <a:off x="3644" y="1182"/>
              <a:ext cx="531" cy="386"/>
            </a:xfrm>
            <a:custGeom>
              <a:avLst/>
              <a:gdLst>
                <a:gd name="T0" fmla="*/ 0 w 531"/>
                <a:gd name="T1" fmla="*/ 386 h 386"/>
                <a:gd name="T2" fmla="*/ 531 w 531"/>
                <a:gd name="T3" fmla="*/ 386 h 386"/>
                <a:gd name="T4" fmla="*/ 531 w 531"/>
                <a:gd name="T5" fmla="*/ 143 h 386"/>
                <a:gd name="T6" fmla="*/ 433 w 531"/>
                <a:gd name="T7" fmla="*/ 0 h 386"/>
                <a:gd name="T8" fmla="*/ 99 w 531"/>
                <a:gd name="T9" fmla="*/ 0 h 386"/>
                <a:gd name="T10" fmla="*/ 0 w 531"/>
                <a:gd name="T11" fmla="*/ 152 h 386"/>
                <a:gd name="T12" fmla="*/ 0 w 531"/>
                <a:gd name="T13" fmla="*/ 386 h 386"/>
                <a:gd name="T14" fmla="*/ 0 60000 65536"/>
                <a:gd name="T15" fmla="*/ 0 60000 65536"/>
                <a:gd name="T16" fmla="*/ 0 60000 65536"/>
                <a:gd name="T17" fmla="*/ 0 60000 65536"/>
                <a:gd name="T18" fmla="*/ 0 60000 65536"/>
                <a:gd name="T19" fmla="*/ 0 60000 65536"/>
                <a:gd name="T20" fmla="*/ 0 60000 65536"/>
                <a:gd name="T21" fmla="*/ 0 w 531"/>
                <a:gd name="T22" fmla="*/ 0 h 386"/>
                <a:gd name="T23" fmla="*/ 531 w 531"/>
                <a:gd name="T24" fmla="*/ 386 h 3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1" h="386">
                  <a:moveTo>
                    <a:pt x="0" y="386"/>
                  </a:moveTo>
                  <a:lnTo>
                    <a:pt x="531" y="386"/>
                  </a:lnTo>
                  <a:lnTo>
                    <a:pt x="531" y="143"/>
                  </a:lnTo>
                  <a:lnTo>
                    <a:pt x="433" y="0"/>
                  </a:lnTo>
                  <a:lnTo>
                    <a:pt x="99" y="0"/>
                  </a:lnTo>
                  <a:lnTo>
                    <a:pt x="0" y="152"/>
                  </a:lnTo>
                  <a:lnTo>
                    <a:pt x="0" y="386"/>
                  </a:lnTo>
                  <a:close/>
                </a:path>
              </a:pathLst>
            </a:custGeom>
            <a:gradFill rotWithShape="0">
              <a:gsLst>
                <a:gs pos="0">
                  <a:srgbClr val="5F5F5F"/>
                </a:gs>
                <a:gs pos="100000">
                  <a:srgbClr val="969696"/>
                </a:gs>
              </a:gsLst>
              <a:lin ang="5400000" scaled="1"/>
            </a:gradFill>
            <a:ln w="3175" cap="flat" cmpd="sng">
              <a:solidFill>
                <a:srgbClr val="777777"/>
              </a:solidFill>
              <a:prstDash val="solid"/>
              <a:round/>
              <a:headEnd type="none" w="med" len="med"/>
              <a:tailEnd type="none" w="med" len="med"/>
            </a:ln>
          </p:spPr>
          <p:txBody>
            <a:bodyPr wrap="none" anchor="ctr"/>
            <a:lstStyle/>
            <a:p>
              <a:endParaRPr lang="en-GB"/>
            </a:p>
          </p:txBody>
        </p:sp>
        <p:sp>
          <p:nvSpPr>
            <p:cNvPr id="5468" name="Freeform 655"/>
            <p:cNvSpPr>
              <a:spLocks/>
            </p:cNvSpPr>
            <p:nvPr/>
          </p:nvSpPr>
          <p:spPr bwMode="auto">
            <a:xfrm>
              <a:off x="3721" y="1239"/>
              <a:ext cx="376" cy="272"/>
            </a:xfrm>
            <a:custGeom>
              <a:avLst/>
              <a:gdLst>
                <a:gd name="T0" fmla="*/ 0 w 531"/>
                <a:gd name="T1" fmla="*/ 33 h 386"/>
                <a:gd name="T2" fmla="*/ 47 w 531"/>
                <a:gd name="T3" fmla="*/ 33 h 386"/>
                <a:gd name="T4" fmla="*/ 47 w 531"/>
                <a:gd name="T5" fmla="*/ 13 h 386"/>
                <a:gd name="T6" fmla="*/ 39 w 531"/>
                <a:gd name="T7" fmla="*/ 0 h 386"/>
                <a:gd name="T8" fmla="*/ 9 w 531"/>
                <a:gd name="T9" fmla="*/ 0 h 386"/>
                <a:gd name="T10" fmla="*/ 0 w 531"/>
                <a:gd name="T11" fmla="*/ 13 h 386"/>
                <a:gd name="T12" fmla="*/ 0 w 531"/>
                <a:gd name="T13" fmla="*/ 33 h 386"/>
                <a:gd name="T14" fmla="*/ 0 60000 65536"/>
                <a:gd name="T15" fmla="*/ 0 60000 65536"/>
                <a:gd name="T16" fmla="*/ 0 60000 65536"/>
                <a:gd name="T17" fmla="*/ 0 60000 65536"/>
                <a:gd name="T18" fmla="*/ 0 60000 65536"/>
                <a:gd name="T19" fmla="*/ 0 60000 65536"/>
                <a:gd name="T20" fmla="*/ 0 60000 65536"/>
                <a:gd name="T21" fmla="*/ 0 w 531"/>
                <a:gd name="T22" fmla="*/ 0 h 386"/>
                <a:gd name="T23" fmla="*/ 531 w 531"/>
                <a:gd name="T24" fmla="*/ 386 h 3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1" h="386">
                  <a:moveTo>
                    <a:pt x="0" y="386"/>
                  </a:moveTo>
                  <a:lnTo>
                    <a:pt x="531" y="386"/>
                  </a:lnTo>
                  <a:lnTo>
                    <a:pt x="531" y="143"/>
                  </a:lnTo>
                  <a:lnTo>
                    <a:pt x="433" y="0"/>
                  </a:lnTo>
                  <a:lnTo>
                    <a:pt x="99" y="0"/>
                  </a:lnTo>
                  <a:lnTo>
                    <a:pt x="0" y="152"/>
                  </a:lnTo>
                  <a:lnTo>
                    <a:pt x="0" y="386"/>
                  </a:lnTo>
                  <a:close/>
                </a:path>
              </a:pathLst>
            </a:custGeom>
            <a:gradFill rotWithShape="0">
              <a:gsLst>
                <a:gs pos="0">
                  <a:srgbClr val="292929"/>
                </a:gs>
                <a:gs pos="100000">
                  <a:srgbClr val="969696"/>
                </a:gs>
              </a:gsLst>
              <a:lin ang="5400000" scaled="1"/>
            </a:gradFill>
            <a:ln w="3175" cap="flat" cmpd="sng">
              <a:solidFill>
                <a:srgbClr val="777777"/>
              </a:solidFill>
              <a:prstDash val="solid"/>
              <a:round/>
              <a:headEnd type="none" w="med" len="med"/>
              <a:tailEnd type="none" w="med" len="med"/>
            </a:ln>
          </p:spPr>
          <p:txBody>
            <a:bodyPr wrap="none" anchor="ctr"/>
            <a:lstStyle/>
            <a:p>
              <a:endParaRPr lang="en-GB"/>
            </a:p>
          </p:txBody>
        </p:sp>
      </p:grpSp>
      <p:grpSp>
        <p:nvGrpSpPr>
          <p:cNvPr id="5358" name="Group 656"/>
          <p:cNvGrpSpPr>
            <a:grpSpLocks/>
          </p:cNvGrpSpPr>
          <p:nvPr/>
        </p:nvGrpSpPr>
        <p:grpSpPr bwMode="auto">
          <a:xfrm rot="3018888">
            <a:off x="3692790" y="1763449"/>
            <a:ext cx="90487" cy="338667"/>
            <a:chOff x="1872" y="3072"/>
            <a:chExt cx="192" cy="336"/>
          </a:xfrm>
        </p:grpSpPr>
        <p:sp>
          <p:nvSpPr>
            <p:cNvPr id="5463" name="Oval 657"/>
            <p:cNvSpPr>
              <a:spLocks noChangeArrowheads="1"/>
            </p:cNvSpPr>
            <p:nvPr/>
          </p:nvSpPr>
          <p:spPr bwMode="auto">
            <a:xfrm>
              <a:off x="1872" y="3152"/>
              <a:ext cx="192"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5464" name="Oval 658"/>
            <p:cNvSpPr>
              <a:spLocks noChangeArrowheads="1"/>
            </p:cNvSpPr>
            <p:nvPr/>
          </p:nvSpPr>
          <p:spPr bwMode="auto">
            <a:xfrm>
              <a:off x="1872" y="3216"/>
              <a:ext cx="192"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5465" name="Oval 659"/>
            <p:cNvSpPr>
              <a:spLocks noChangeArrowheads="1"/>
            </p:cNvSpPr>
            <p:nvPr/>
          </p:nvSpPr>
          <p:spPr bwMode="auto">
            <a:xfrm>
              <a:off x="1872" y="3280"/>
              <a:ext cx="192"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5466" name="Rectangle 660"/>
            <p:cNvSpPr>
              <a:spLocks noChangeArrowheads="1"/>
            </p:cNvSpPr>
            <p:nvPr/>
          </p:nvSpPr>
          <p:spPr bwMode="auto">
            <a:xfrm>
              <a:off x="1920" y="3072"/>
              <a:ext cx="96" cy="336"/>
            </a:xfrm>
            <a:prstGeom prst="rect">
              <a:avLst/>
            </a:prstGeom>
            <a:solidFill>
              <a:schemeClr val="tx1"/>
            </a:solidFill>
            <a:ln w="9525">
              <a:solidFill>
                <a:schemeClr val="tx1"/>
              </a:solidFill>
              <a:miter lim="800000"/>
              <a:headEnd/>
              <a:tailEnd/>
            </a:ln>
          </p:spPr>
          <p:txBody>
            <a:bodyPr wrap="none" anchor="ctr"/>
            <a:lstStyle/>
            <a:p>
              <a:endParaRPr lang="en-US"/>
            </a:p>
          </p:txBody>
        </p:sp>
      </p:grpSp>
      <p:grpSp>
        <p:nvGrpSpPr>
          <p:cNvPr id="5359" name="Group 661"/>
          <p:cNvGrpSpPr>
            <a:grpSpLocks/>
          </p:cNvGrpSpPr>
          <p:nvPr/>
        </p:nvGrpSpPr>
        <p:grpSpPr bwMode="auto">
          <a:xfrm rot="18581112" flipH="1">
            <a:off x="2761457" y="1763449"/>
            <a:ext cx="90487" cy="338667"/>
            <a:chOff x="1872" y="3072"/>
            <a:chExt cx="192" cy="336"/>
          </a:xfrm>
        </p:grpSpPr>
        <p:sp>
          <p:nvSpPr>
            <p:cNvPr id="5459" name="Oval 662"/>
            <p:cNvSpPr>
              <a:spLocks noChangeArrowheads="1"/>
            </p:cNvSpPr>
            <p:nvPr/>
          </p:nvSpPr>
          <p:spPr bwMode="auto">
            <a:xfrm>
              <a:off x="1872" y="3152"/>
              <a:ext cx="192"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5460" name="Oval 663"/>
            <p:cNvSpPr>
              <a:spLocks noChangeArrowheads="1"/>
            </p:cNvSpPr>
            <p:nvPr/>
          </p:nvSpPr>
          <p:spPr bwMode="auto">
            <a:xfrm>
              <a:off x="1872" y="3216"/>
              <a:ext cx="192"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5461" name="Oval 664"/>
            <p:cNvSpPr>
              <a:spLocks noChangeArrowheads="1"/>
            </p:cNvSpPr>
            <p:nvPr/>
          </p:nvSpPr>
          <p:spPr bwMode="auto">
            <a:xfrm>
              <a:off x="1872" y="3280"/>
              <a:ext cx="192"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5462" name="Rectangle 665"/>
            <p:cNvSpPr>
              <a:spLocks noChangeArrowheads="1"/>
            </p:cNvSpPr>
            <p:nvPr/>
          </p:nvSpPr>
          <p:spPr bwMode="auto">
            <a:xfrm>
              <a:off x="1920" y="3072"/>
              <a:ext cx="96" cy="336"/>
            </a:xfrm>
            <a:prstGeom prst="rect">
              <a:avLst/>
            </a:prstGeom>
            <a:solidFill>
              <a:schemeClr val="tx1"/>
            </a:solidFill>
            <a:ln w="9525">
              <a:solidFill>
                <a:schemeClr val="tx1"/>
              </a:solidFill>
              <a:miter lim="800000"/>
              <a:headEnd/>
              <a:tailEnd/>
            </a:ln>
          </p:spPr>
          <p:txBody>
            <a:bodyPr wrap="none" anchor="ctr"/>
            <a:lstStyle/>
            <a:p>
              <a:endParaRPr lang="en-US"/>
            </a:p>
          </p:txBody>
        </p:sp>
      </p:grpSp>
      <p:sp>
        <p:nvSpPr>
          <p:cNvPr id="5204" name="Rectangle 666"/>
          <p:cNvSpPr>
            <a:spLocks noChangeArrowheads="1"/>
          </p:cNvSpPr>
          <p:nvPr/>
        </p:nvSpPr>
        <p:spPr bwMode="auto">
          <a:xfrm>
            <a:off x="2019300" y="1835150"/>
            <a:ext cx="679451" cy="4445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5205" name="Rectangle 667"/>
          <p:cNvSpPr>
            <a:spLocks noChangeArrowheads="1"/>
          </p:cNvSpPr>
          <p:nvPr/>
        </p:nvSpPr>
        <p:spPr bwMode="auto">
          <a:xfrm>
            <a:off x="3848100" y="1835150"/>
            <a:ext cx="239184" cy="44450"/>
          </a:xfrm>
          <a:prstGeom prst="rect">
            <a:avLst/>
          </a:prstGeom>
          <a:solidFill>
            <a:schemeClr val="tx1"/>
          </a:solidFill>
          <a:ln w="9525">
            <a:solidFill>
              <a:schemeClr val="tx1"/>
            </a:solidFill>
            <a:miter lim="800000"/>
            <a:headEnd/>
            <a:tailEnd/>
          </a:ln>
        </p:spPr>
        <p:txBody>
          <a:bodyPr wrap="none" anchor="ctr"/>
          <a:lstStyle/>
          <a:p>
            <a:endParaRPr lang="en-US"/>
          </a:p>
        </p:txBody>
      </p:sp>
      <p:grpSp>
        <p:nvGrpSpPr>
          <p:cNvPr id="5360" name="Group 668"/>
          <p:cNvGrpSpPr>
            <a:grpSpLocks/>
          </p:cNvGrpSpPr>
          <p:nvPr/>
        </p:nvGrpSpPr>
        <p:grpSpPr bwMode="auto">
          <a:xfrm>
            <a:off x="2817284" y="1909763"/>
            <a:ext cx="895349" cy="488950"/>
            <a:chOff x="3644" y="1182"/>
            <a:chExt cx="531" cy="386"/>
          </a:xfrm>
        </p:grpSpPr>
        <p:sp>
          <p:nvSpPr>
            <p:cNvPr id="5457" name="Freeform 669"/>
            <p:cNvSpPr>
              <a:spLocks/>
            </p:cNvSpPr>
            <p:nvPr/>
          </p:nvSpPr>
          <p:spPr bwMode="auto">
            <a:xfrm>
              <a:off x="3644" y="1182"/>
              <a:ext cx="531" cy="386"/>
            </a:xfrm>
            <a:custGeom>
              <a:avLst/>
              <a:gdLst>
                <a:gd name="T0" fmla="*/ 0 w 531"/>
                <a:gd name="T1" fmla="*/ 386 h 386"/>
                <a:gd name="T2" fmla="*/ 531 w 531"/>
                <a:gd name="T3" fmla="*/ 386 h 386"/>
                <a:gd name="T4" fmla="*/ 531 w 531"/>
                <a:gd name="T5" fmla="*/ 143 h 386"/>
                <a:gd name="T6" fmla="*/ 433 w 531"/>
                <a:gd name="T7" fmla="*/ 0 h 386"/>
                <a:gd name="T8" fmla="*/ 99 w 531"/>
                <a:gd name="T9" fmla="*/ 0 h 386"/>
                <a:gd name="T10" fmla="*/ 0 w 531"/>
                <a:gd name="T11" fmla="*/ 152 h 386"/>
                <a:gd name="T12" fmla="*/ 0 w 531"/>
                <a:gd name="T13" fmla="*/ 386 h 386"/>
                <a:gd name="T14" fmla="*/ 0 60000 65536"/>
                <a:gd name="T15" fmla="*/ 0 60000 65536"/>
                <a:gd name="T16" fmla="*/ 0 60000 65536"/>
                <a:gd name="T17" fmla="*/ 0 60000 65536"/>
                <a:gd name="T18" fmla="*/ 0 60000 65536"/>
                <a:gd name="T19" fmla="*/ 0 60000 65536"/>
                <a:gd name="T20" fmla="*/ 0 60000 65536"/>
                <a:gd name="T21" fmla="*/ 0 w 531"/>
                <a:gd name="T22" fmla="*/ 0 h 386"/>
                <a:gd name="T23" fmla="*/ 531 w 531"/>
                <a:gd name="T24" fmla="*/ 386 h 3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1" h="386">
                  <a:moveTo>
                    <a:pt x="0" y="386"/>
                  </a:moveTo>
                  <a:lnTo>
                    <a:pt x="531" y="386"/>
                  </a:lnTo>
                  <a:lnTo>
                    <a:pt x="531" y="143"/>
                  </a:lnTo>
                  <a:lnTo>
                    <a:pt x="433" y="0"/>
                  </a:lnTo>
                  <a:lnTo>
                    <a:pt x="99" y="0"/>
                  </a:lnTo>
                  <a:lnTo>
                    <a:pt x="0" y="152"/>
                  </a:lnTo>
                  <a:lnTo>
                    <a:pt x="0" y="386"/>
                  </a:lnTo>
                  <a:close/>
                </a:path>
              </a:pathLst>
            </a:custGeom>
            <a:gradFill rotWithShape="0">
              <a:gsLst>
                <a:gs pos="0">
                  <a:srgbClr val="5F5F5F"/>
                </a:gs>
                <a:gs pos="100000">
                  <a:srgbClr val="969696"/>
                </a:gs>
              </a:gsLst>
              <a:lin ang="5400000" scaled="1"/>
            </a:gradFill>
            <a:ln w="3175" cap="flat" cmpd="sng">
              <a:solidFill>
                <a:srgbClr val="777777"/>
              </a:solidFill>
              <a:prstDash val="solid"/>
              <a:round/>
              <a:headEnd type="none" w="med" len="med"/>
              <a:tailEnd type="none" w="med" len="med"/>
            </a:ln>
          </p:spPr>
          <p:txBody>
            <a:bodyPr wrap="none" anchor="ctr"/>
            <a:lstStyle/>
            <a:p>
              <a:endParaRPr lang="en-GB"/>
            </a:p>
          </p:txBody>
        </p:sp>
        <p:sp>
          <p:nvSpPr>
            <p:cNvPr id="5458" name="Freeform 670"/>
            <p:cNvSpPr>
              <a:spLocks/>
            </p:cNvSpPr>
            <p:nvPr/>
          </p:nvSpPr>
          <p:spPr bwMode="auto">
            <a:xfrm>
              <a:off x="3721" y="1239"/>
              <a:ext cx="376" cy="272"/>
            </a:xfrm>
            <a:custGeom>
              <a:avLst/>
              <a:gdLst>
                <a:gd name="T0" fmla="*/ 0 w 531"/>
                <a:gd name="T1" fmla="*/ 33 h 386"/>
                <a:gd name="T2" fmla="*/ 47 w 531"/>
                <a:gd name="T3" fmla="*/ 33 h 386"/>
                <a:gd name="T4" fmla="*/ 47 w 531"/>
                <a:gd name="T5" fmla="*/ 13 h 386"/>
                <a:gd name="T6" fmla="*/ 39 w 531"/>
                <a:gd name="T7" fmla="*/ 0 h 386"/>
                <a:gd name="T8" fmla="*/ 9 w 531"/>
                <a:gd name="T9" fmla="*/ 0 h 386"/>
                <a:gd name="T10" fmla="*/ 0 w 531"/>
                <a:gd name="T11" fmla="*/ 13 h 386"/>
                <a:gd name="T12" fmla="*/ 0 w 531"/>
                <a:gd name="T13" fmla="*/ 33 h 386"/>
                <a:gd name="T14" fmla="*/ 0 60000 65536"/>
                <a:gd name="T15" fmla="*/ 0 60000 65536"/>
                <a:gd name="T16" fmla="*/ 0 60000 65536"/>
                <a:gd name="T17" fmla="*/ 0 60000 65536"/>
                <a:gd name="T18" fmla="*/ 0 60000 65536"/>
                <a:gd name="T19" fmla="*/ 0 60000 65536"/>
                <a:gd name="T20" fmla="*/ 0 60000 65536"/>
                <a:gd name="T21" fmla="*/ 0 w 531"/>
                <a:gd name="T22" fmla="*/ 0 h 386"/>
                <a:gd name="T23" fmla="*/ 531 w 531"/>
                <a:gd name="T24" fmla="*/ 386 h 3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1" h="386">
                  <a:moveTo>
                    <a:pt x="0" y="386"/>
                  </a:moveTo>
                  <a:lnTo>
                    <a:pt x="531" y="386"/>
                  </a:lnTo>
                  <a:lnTo>
                    <a:pt x="531" y="143"/>
                  </a:lnTo>
                  <a:lnTo>
                    <a:pt x="433" y="0"/>
                  </a:lnTo>
                  <a:lnTo>
                    <a:pt x="99" y="0"/>
                  </a:lnTo>
                  <a:lnTo>
                    <a:pt x="0" y="152"/>
                  </a:lnTo>
                  <a:lnTo>
                    <a:pt x="0" y="386"/>
                  </a:lnTo>
                  <a:close/>
                </a:path>
              </a:pathLst>
            </a:custGeom>
            <a:gradFill rotWithShape="0">
              <a:gsLst>
                <a:gs pos="0">
                  <a:srgbClr val="292929"/>
                </a:gs>
                <a:gs pos="100000">
                  <a:srgbClr val="969696"/>
                </a:gs>
              </a:gsLst>
              <a:lin ang="5400000" scaled="1"/>
            </a:gradFill>
            <a:ln w="3175" cap="flat" cmpd="sng">
              <a:solidFill>
                <a:srgbClr val="777777"/>
              </a:solidFill>
              <a:prstDash val="solid"/>
              <a:round/>
              <a:headEnd type="none" w="med" len="med"/>
              <a:tailEnd type="none" w="med" len="med"/>
            </a:ln>
          </p:spPr>
          <p:txBody>
            <a:bodyPr wrap="none" anchor="ctr"/>
            <a:lstStyle/>
            <a:p>
              <a:endParaRPr lang="en-GB"/>
            </a:p>
          </p:txBody>
        </p:sp>
      </p:grpSp>
      <p:sp>
        <p:nvSpPr>
          <p:cNvPr id="5207" name="Freeform 671"/>
          <p:cNvSpPr>
            <a:spLocks/>
          </p:cNvSpPr>
          <p:nvPr/>
        </p:nvSpPr>
        <p:spPr bwMode="auto">
          <a:xfrm>
            <a:off x="5427134" y="4765676"/>
            <a:ext cx="27517" cy="11113"/>
          </a:xfrm>
          <a:custGeom>
            <a:avLst/>
            <a:gdLst>
              <a:gd name="T0" fmla="*/ 2147483647 w 68"/>
              <a:gd name="T1" fmla="*/ 2147483647 h 43"/>
              <a:gd name="T2" fmla="*/ 2147483647 w 68"/>
              <a:gd name="T3" fmla="*/ 2147483647 h 43"/>
              <a:gd name="T4" fmla="*/ 2147483647 w 68"/>
              <a:gd name="T5" fmla="*/ 2147483647 h 43"/>
              <a:gd name="T6" fmla="*/ 2147483647 w 68"/>
              <a:gd name="T7" fmla="*/ 2147483647 h 43"/>
              <a:gd name="T8" fmla="*/ 2147483647 w 68"/>
              <a:gd name="T9" fmla="*/ 2147483647 h 43"/>
              <a:gd name="T10" fmla="*/ 2147483647 w 68"/>
              <a:gd name="T11" fmla="*/ 0 h 43"/>
              <a:gd name="T12" fmla="*/ 2147483647 w 68"/>
              <a:gd name="T13" fmla="*/ 0 h 43"/>
              <a:gd name="T14" fmla="*/ 2147483647 w 68"/>
              <a:gd name="T15" fmla="*/ 0 h 43"/>
              <a:gd name="T16" fmla="*/ 0 w 68"/>
              <a:gd name="T17" fmla="*/ 2147483647 h 43"/>
              <a:gd name="T18" fmla="*/ 2147483647 w 68"/>
              <a:gd name="T19" fmla="*/ 2147483647 h 43"/>
              <a:gd name="T20" fmla="*/ 2147483647 w 68"/>
              <a:gd name="T21" fmla="*/ 2147483647 h 43"/>
              <a:gd name="T22" fmla="*/ 2147483647 w 68"/>
              <a:gd name="T23" fmla="*/ 2147483647 h 43"/>
              <a:gd name="T24" fmla="*/ 2147483647 w 68"/>
              <a:gd name="T25" fmla="*/ 2147483647 h 43"/>
              <a:gd name="T26" fmla="*/ 2147483647 w 68"/>
              <a:gd name="T27" fmla="*/ 2147483647 h 43"/>
              <a:gd name="T28" fmla="*/ 2147483647 w 68"/>
              <a:gd name="T29" fmla="*/ 2147483647 h 43"/>
              <a:gd name="T30" fmla="*/ 2147483647 w 68"/>
              <a:gd name="T31" fmla="*/ 2147483647 h 43"/>
              <a:gd name="T32" fmla="*/ 2147483647 w 68"/>
              <a:gd name="T33" fmla="*/ 2147483647 h 43"/>
              <a:gd name="T34" fmla="*/ 2147483647 w 68"/>
              <a:gd name="T35" fmla="*/ 2147483647 h 43"/>
              <a:gd name="T36" fmla="*/ 2147483647 w 68"/>
              <a:gd name="T37" fmla="*/ 2147483647 h 43"/>
              <a:gd name="T38" fmla="*/ 2147483647 w 68"/>
              <a:gd name="T39" fmla="*/ 2147483647 h 43"/>
              <a:gd name="T40" fmla="*/ 2147483647 w 68"/>
              <a:gd name="T41" fmla="*/ 2147483647 h 4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8"/>
              <a:gd name="T64" fmla="*/ 0 h 43"/>
              <a:gd name="T65" fmla="*/ 68 w 68"/>
              <a:gd name="T66" fmla="*/ 43 h 4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8" h="43">
                <a:moveTo>
                  <a:pt x="68" y="25"/>
                </a:moveTo>
                <a:lnTo>
                  <a:pt x="66" y="22"/>
                </a:lnTo>
                <a:lnTo>
                  <a:pt x="63" y="16"/>
                </a:lnTo>
                <a:lnTo>
                  <a:pt x="58" y="10"/>
                </a:lnTo>
                <a:lnTo>
                  <a:pt x="49" y="5"/>
                </a:lnTo>
                <a:lnTo>
                  <a:pt x="41" y="0"/>
                </a:lnTo>
                <a:lnTo>
                  <a:pt x="29" y="0"/>
                </a:lnTo>
                <a:lnTo>
                  <a:pt x="16" y="0"/>
                </a:lnTo>
                <a:lnTo>
                  <a:pt x="0" y="6"/>
                </a:lnTo>
                <a:lnTo>
                  <a:pt x="12" y="6"/>
                </a:lnTo>
                <a:lnTo>
                  <a:pt x="21" y="8"/>
                </a:lnTo>
                <a:lnTo>
                  <a:pt x="29" y="13"/>
                </a:lnTo>
                <a:lnTo>
                  <a:pt x="36" y="18"/>
                </a:lnTo>
                <a:lnTo>
                  <a:pt x="41" y="24"/>
                </a:lnTo>
                <a:lnTo>
                  <a:pt x="43" y="29"/>
                </a:lnTo>
                <a:lnTo>
                  <a:pt x="41" y="37"/>
                </a:lnTo>
                <a:lnTo>
                  <a:pt x="36" y="43"/>
                </a:lnTo>
                <a:lnTo>
                  <a:pt x="44" y="37"/>
                </a:lnTo>
                <a:lnTo>
                  <a:pt x="53" y="33"/>
                </a:lnTo>
                <a:lnTo>
                  <a:pt x="61" y="27"/>
                </a:lnTo>
                <a:lnTo>
                  <a:pt x="68" y="25"/>
                </a:lnTo>
                <a:close/>
              </a:path>
            </a:pathLst>
          </a:custGeom>
          <a:solidFill>
            <a:srgbClr val="FFFFFF"/>
          </a:solidFill>
          <a:ln w="9525">
            <a:noFill/>
            <a:round/>
            <a:headEnd/>
            <a:tailEnd/>
          </a:ln>
        </p:spPr>
        <p:txBody>
          <a:bodyPr/>
          <a:lstStyle/>
          <a:p>
            <a:endParaRPr lang="en-GB"/>
          </a:p>
        </p:txBody>
      </p:sp>
      <p:sp>
        <p:nvSpPr>
          <p:cNvPr id="5208" name="Freeform 672"/>
          <p:cNvSpPr>
            <a:spLocks/>
          </p:cNvSpPr>
          <p:nvPr/>
        </p:nvSpPr>
        <p:spPr bwMode="auto">
          <a:xfrm>
            <a:off x="5429252" y="4894263"/>
            <a:ext cx="19049" cy="6350"/>
          </a:xfrm>
          <a:custGeom>
            <a:avLst/>
            <a:gdLst>
              <a:gd name="T0" fmla="*/ 2147483647 w 41"/>
              <a:gd name="T1" fmla="*/ 2147483647 h 28"/>
              <a:gd name="T2" fmla="*/ 2147483647 w 41"/>
              <a:gd name="T3" fmla="*/ 0 h 28"/>
              <a:gd name="T4" fmla="*/ 2147483647 w 41"/>
              <a:gd name="T5" fmla="*/ 0 h 28"/>
              <a:gd name="T6" fmla="*/ 2147483647 w 41"/>
              <a:gd name="T7" fmla="*/ 0 h 28"/>
              <a:gd name="T8" fmla="*/ 0 w 41"/>
              <a:gd name="T9" fmla="*/ 0 h 28"/>
              <a:gd name="T10" fmla="*/ 0 w 41"/>
              <a:gd name="T11" fmla="*/ 2147483647 h 28"/>
              <a:gd name="T12" fmla="*/ 2147483647 w 41"/>
              <a:gd name="T13" fmla="*/ 2147483647 h 28"/>
              <a:gd name="T14" fmla="*/ 2147483647 w 41"/>
              <a:gd name="T15" fmla="*/ 2147483647 h 28"/>
              <a:gd name="T16" fmla="*/ 2147483647 w 41"/>
              <a:gd name="T17" fmla="*/ 2147483647 h 28"/>
              <a:gd name="T18" fmla="*/ 2147483647 w 41"/>
              <a:gd name="T19" fmla="*/ 2147483647 h 28"/>
              <a:gd name="T20" fmla="*/ 2147483647 w 41"/>
              <a:gd name="T21" fmla="*/ 2147483647 h 28"/>
              <a:gd name="T22" fmla="*/ 2147483647 w 41"/>
              <a:gd name="T23" fmla="*/ 2147483647 h 28"/>
              <a:gd name="T24" fmla="*/ 2147483647 w 41"/>
              <a:gd name="T25" fmla="*/ 2147483647 h 28"/>
              <a:gd name="T26" fmla="*/ 2147483647 w 41"/>
              <a:gd name="T27" fmla="*/ 2147483647 h 28"/>
              <a:gd name="T28" fmla="*/ 2147483647 w 41"/>
              <a:gd name="T29" fmla="*/ 2147483647 h 28"/>
              <a:gd name="T30" fmla="*/ 2147483647 w 41"/>
              <a:gd name="T31" fmla="*/ 2147483647 h 28"/>
              <a:gd name="T32" fmla="*/ 2147483647 w 41"/>
              <a:gd name="T33" fmla="*/ 2147483647 h 28"/>
              <a:gd name="T34" fmla="*/ 2147483647 w 41"/>
              <a:gd name="T35" fmla="*/ 2147483647 h 28"/>
              <a:gd name="T36" fmla="*/ 2147483647 w 41"/>
              <a:gd name="T37" fmla="*/ 2147483647 h 28"/>
              <a:gd name="T38" fmla="*/ 2147483647 w 41"/>
              <a:gd name="T39" fmla="*/ 2147483647 h 28"/>
              <a:gd name="T40" fmla="*/ 2147483647 w 41"/>
              <a:gd name="T41" fmla="*/ 2147483647 h 28"/>
              <a:gd name="T42" fmla="*/ 2147483647 w 41"/>
              <a:gd name="T43" fmla="*/ 2147483647 h 28"/>
              <a:gd name="T44" fmla="*/ 2147483647 w 41"/>
              <a:gd name="T45" fmla="*/ 2147483647 h 28"/>
              <a:gd name="T46" fmla="*/ 2147483647 w 41"/>
              <a:gd name="T47" fmla="*/ 2147483647 h 28"/>
              <a:gd name="T48" fmla="*/ 2147483647 w 41"/>
              <a:gd name="T49" fmla="*/ 2147483647 h 28"/>
              <a:gd name="T50" fmla="*/ 2147483647 w 41"/>
              <a:gd name="T51" fmla="*/ 2147483647 h 28"/>
              <a:gd name="T52" fmla="*/ 2147483647 w 41"/>
              <a:gd name="T53" fmla="*/ 2147483647 h 28"/>
              <a:gd name="T54" fmla="*/ 2147483647 w 41"/>
              <a:gd name="T55" fmla="*/ 2147483647 h 28"/>
              <a:gd name="T56" fmla="*/ 2147483647 w 41"/>
              <a:gd name="T57" fmla="*/ 2147483647 h 2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1"/>
              <a:gd name="T88" fmla="*/ 0 h 28"/>
              <a:gd name="T89" fmla="*/ 41 w 41"/>
              <a:gd name="T90" fmla="*/ 28 h 2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1" h="28">
                <a:moveTo>
                  <a:pt x="41" y="1"/>
                </a:moveTo>
                <a:lnTo>
                  <a:pt x="33" y="0"/>
                </a:lnTo>
                <a:lnTo>
                  <a:pt x="19" y="0"/>
                </a:lnTo>
                <a:lnTo>
                  <a:pt x="5" y="0"/>
                </a:lnTo>
                <a:lnTo>
                  <a:pt x="0" y="0"/>
                </a:lnTo>
                <a:lnTo>
                  <a:pt x="0" y="6"/>
                </a:lnTo>
                <a:lnTo>
                  <a:pt x="4" y="8"/>
                </a:lnTo>
                <a:lnTo>
                  <a:pt x="9" y="8"/>
                </a:lnTo>
                <a:lnTo>
                  <a:pt x="14" y="9"/>
                </a:lnTo>
                <a:lnTo>
                  <a:pt x="17" y="11"/>
                </a:lnTo>
                <a:lnTo>
                  <a:pt x="17" y="15"/>
                </a:lnTo>
                <a:lnTo>
                  <a:pt x="19" y="20"/>
                </a:lnTo>
                <a:lnTo>
                  <a:pt x="19" y="25"/>
                </a:lnTo>
                <a:lnTo>
                  <a:pt x="19" y="26"/>
                </a:lnTo>
                <a:lnTo>
                  <a:pt x="21" y="28"/>
                </a:lnTo>
                <a:lnTo>
                  <a:pt x="22" y="28"/>
                </a:lnTo>
                <a:lnTo>
                  <a:pt x="22" y="26"/>
                </a:lnTo>
                <a:lnTo>
                  <a:pt x="22" y="23"/>
                </a:lnTo>
                <a:lnTo>
                  <a:pt x="24" y="19"/>
                </a:lnTo>
                <a:lnTo>
                  <a:pt x="24" y="14"/>
                </a:lnTo>
                <a:lnTo>
                  <a:pt x="26" y="11"/>
                </a:lnTo>
                <a:lnTo>
                  <a:pt x="29" y="11"/>
                </a:lnTo>
                <a:lnTo>
                  <a:pt x="33" y="11"/>
                </a:lnTo>
                <a:lnTo>
                  <a:pt x="36" y="11"/>
                </a:lnTo>
                <a:lnTo>
                  <a:pt x="38" y="9"/>
                </a:lnTo>
                <a:lnTo>
                  <a:pt x="39" y="8"/>
                </a:lnTo>
                <a:lnTo>
                  <a:pt x="39" y="6"/>
                </a:lnTo>
                <a:lnTo>
                  <a:pt x="41" y="4"/>
                </a:lnTo>
                <a:lnTo>
                  <a:pt x="41" y="1"/>
                </a:lnTo>
                <a:close/>
              </a:path>
            </a:pathLst>
          </a:custGeom>
          <a:solidFill>
            <a:srgbClr val="FFFFFF"/>
          </a:solidFill>
          <a:ln w="9525">
            <a:noFill/>
            <a:round/>
            <a:headEnd/>
            <a:tailEnd/>
          </a:ln>
        </p:spPr>
        <p:txBody>
          <a:bodyPr/>
          <a:lstStyle/>
          <a:p>
            <a:endParaRPr lang="en-GB"/>
          </a:p>
        </p:txBody>
      </p:sp>
      <p:sp>
        <p:nvSpPr>
          <p:cNvPr id="5209" name="Freeform 673"/>
          <p:cNvSpPr>
            <a:spLocks/>
          </p:cNvSpPr>
          <p:nvPr/>
        </p:nvSpPr>
        <p:spPr bwMode="auto">
          <a:xfrm>
            <a:off x="5579533" y="5054601"/>
            <a:ext cx="8467" cy="3175"/>
          </a:xfrm>
          <a:custGeom>
            <a:avLst/>
            <a:gdLst>
              <a:gd name="T0" fmla="*/ 2147483647 w 19"/>
              <a:gd name="T1" fmla="*/ 0 h 10"/>
              <a:gd name="T2" fmla="*/ 2147483647 w 19"/>
              <a:gd name="T3" fmla="*/ 2147483647 h 10"/>
              <a:gd name="T4" fmla="*/ 2147483647 w 19"/>
              <a:gd name="T5" fmla="*/ 2147483647 h 10"/>
              <a:gd name="T6" fmla="*/ 2147483647 w 19"/>
              <a:gd name="T7" fmla="*/ 2147483647 h 10"/>
              <a:gd name="T8" fmla="*/ 2147483647 w 19"/>
              <a:gd name="T9" fmla="*/ 2147483647 h 10"/>
              <a:gd name="T10" fmla="*/ 2147483647 w 19"/>
              <a:gd name="T11" fmla="*/ 2147483647 h 10"/>
              <a:gd name="T12" fmla="*/ 2147483647 w 19"/>
              <a:gd name="T13" fmla="*/ 2147483647 h 10"/>
              <a:gd name="T14" fmla="*/ 2147483647 w 19"/>
              <a:gd name="T15" fmla="*/ 2147483647 h 10"/>
              <a:gd name="T16" fmla="*/ 2147483647 w 19"/>
              <a:gd name="T17" fmla="*/ 2147483647 h 10"/>
              <a:gd name="T18" fmla="*/ 2147483647 w 19"/>
              <a:gd name="T19" fmla="*/ 2147483647 h 10"/>
              <a:gd name="T20" fmla="*/ 2147483647 w 19"/>
              <a:gd name="T21" fmla="*/ 2147483647 h 10"/>
              <a:gd name="T22" fmla="*/ 0 w 19"/>
              <a:gd name="T23" fmla="*/ 2147483647 h 10"/>
              <a:gd name="T24" fmla="*/ 2147483647 w 19"/>
              <a:gd name="T25" fmla="*/ 2147483647 h 10"/>
              <a:gd name="T26" fmla="*/ 2147483647 w 19"/>
              <a:gd name="T27" fmla="*/ 0 h 10"/>
              <a:gd name="T28" fmla="*/ 2147483647 w 19"/>
              <a:gd name="T29" fmla="*/ 0 h 10"/>
              <a:gd name="T30" fmla="*/ 2147483647 w 19"/>
              <a:gd name="T31" fmla="*/ 0 h 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
              <a:gd name="T49" fmla="*/ 0 h 10"/>
              <a:gd name="T50" fmla="*/ 19 w 19"/>
              <a:gd name="T51" fmla="*/ 10 h 1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 h="10">
                <a:moveTo>
                  <a:pt x="13" y="0"/>
                </a:moveTo>
                <a:lnTo>
                  <a:pt x="16" y="2"/>
                </a:lnTo>
                <a:lnTo>
                  <a:pt x="18" y="3"/>
                </a:lnTo>
                <a:lnTo>
                  <a:pt x="19" y="5"/>
                </a:lnTo>
                <a:lnTo>
                  <a:pt x="19" y="10"/>
                </a:lnTo>
                <a:lnTo>
                  <a:pt x="13" y="8"/>
                </a:lnTo>
                <a:lnTo>
                  <a:pt x="8" y="8"/>
                </a:lnTo>
                <a:lnTo>
                  <a:pt x="5" y="5"/>
                </a:lnTo>
                <a:lnTo>
                  <a:pt x="3" y="5"/>
                </a:lnTo>
                <a:lnTo>
                  <a:pt x="1" y="5"/>
                </a:lnTo>
                <a:lnTo>
                  <a:pt x="1" y="3"/>
                </a:lnTo>
                <a:lnTo>
                  <a:pt x="0" y="2"/>
                </a:lnTo>
                <a:lnTo>
                  <a:pt x="1" y="2"/>
                </a:lnTo>
                <a:lnTo>
                  <a:pt x="6" y="0"/>
                </a:lnTo>
                <a:lnTo>
                  <a:pt x="10" y="0"/>
                </a:lnTo>
                <a:lnTo>
                  <a:pt x="13" y="0"/>
                </a:lnTo>
                <a:close/>
              </a:path>
            </a:pathLst>
          </a:custGeom>
          <a:solidFill>
            <a:srgbClr val="FFFFFF"/>
          </a:solidFill>
          <a:ln w="9525">
            <a:noFill/>
            <a:round/>
            <a:headEnd/>
            <a:tailEnd/>
          </a:ln>
        </p:spPr>
        <p:txBody>
          <a:bodyPr/>
          <a:lstStyle/>
          <a:p>
            <a:endParaRPr lang="en-GB"/>
          </a:p>
        </p:txBody>
      </p:sp>
      <p:sp>
        <p:nvSpPr>
          <p:cNvPr id="5210" name="Freeform 674"/>
          <p:cNvSpPr>
            <a:spLocks/>
          </p:cNvSpPr>
          <p:nvPr/>
        </p:nvSpPr>
        <p:spPr bwMode="auto">
          <a:xfrm>
            <a:off x="5471585" y="5016500"/>
            <a:ext cx="19049" cy="12700"/>
          </a:xfrm>
          <a:custGeom>
            <a:avLst/>
            <a:gdLst>
              <a:gd name="T0" fmla="*/ 2147483647 w 48"/>
              <a:gd name="T1" fmla="*/ 0 h 46"/>
              <a:gd name="T2" fmla="*/ 2147483647 w 48"/>
              <a:gd name="T3" fmla="*/ 2147483647 h 46"/>
              <a:gd name="T4" fmla="*/ 2147483647 w 48"/>
              <a:gd name="T5" fmla="*/ 2147483647 h 46"/>
              <a:gd name="T6" fmla="*/ 2147483647 w 48"/>
              <a:gd name="T7" fmla="*/ 2147483647 h 46"/>
              <a:gd name="T8" fmla="*/ 2147483647 w 48"/>
              <a:gd name="T9" fmla="*/ 2147483647 h 46"/>
              <a:gd name="T10" fmla="*/ 2147483647 w 48"/>
              <a:gd name="T11" fmla="*/ 2147483647 h 46"/>
              <a:gd name="T12" fmla="*/ 2147483647 w 48"/>
              <a:gd name="T13" fmla="*/ 2147483647 h 46"/>
              <a:gd name="T14" fmla="*/ 2147483647 w 48"/>
              <a:gd name="T15" fmla="*/ 2147483647 h 46"/>
              <a:gd name="T16" fmla="*/ 2147483647 w 48"/>
              <a:gd name="T17" fmla="*/ 2147483647 h 46"/>
              <a:gd name="T18" fmla="*/ 2147483647 w 48"/>
              <a:gd name="T19" fmla="*/ 2147483647 h 46"/>
              <a:gd name="T20" fmla="*/ 2147483647 w 48"/>
              <a:gd name="T21" fmla="*/ 2147483647 h 46"/>
              <a:gd name="T22" fmla="*/ 2147483647 w 48"/>
              <a:gd name="T23" fmla="*/ 2147483647 h 46"/>
              <a:gd name="T24" fmla="*/ 0 w 48"/>
              <a:gd name="T25" fmla="*/ 2147483647 h 46"/>
              <a:gd name="T26" fmla="*/ 0 w 48"/>
              <a:gd name="T27" fmla="*/ 2147483647 h 46"/>
              <a:gd name="T28" fmla="*/ 2147483647 w 48"/>
              <a:gd name="T29" fmla="*/ 2147483647 h 46"/>
              <a:gd name="T30" fmla="*/ 2147483647 w 48"/>
              <a:gd name="T31" fmla="*/ 2147483647 h 46"/>
              <a:gd name="T32" fmla="*/ 2147483647 w 48"/>
              <a:gd name="T33" fmla="*/ 0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8"/>
              <a:gd name="T52" fmla="*/ 0 h 46"/>
              <a:gd name="T53" fmla="*/ 48 w 48"/>
              <a:gd name="T54" fmla="*/ 46 h 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8" h="46">
                <a:moveTo>
                  <a:pt x="17" y="0"/>
                </a:moveTo>
                <a:lnTo>
                  <a:pt x="32" y="6"/>
                </a:lnTo>
                <a:lnTo>
                  <a:pt x="41" y="17"/>
                </a:lnTo>
                <a:lnTo>
                  <a:pt x="47" y="30"/>
                </a:lnTo>
                <a:lnTo>
                  <a:pt x="48" y="46"/>
                </a:lnTo>
                <a:lnTo>
                  <a:pt x="41" y="38"/>
                </a:lnTo>
                <a:lnTo>
                  <a:pt x="32" y="29"/>
                </a:lnTo>
                <a:lnTo>
                  <a:pt x="24" y="24"/>
                </a:lnTo>
                <a:lnTo>
                  <a:pt x="19" y="21"/>
                </a:lnTo>
                <a:lnTo>
                  <a:pt x="13" y="24"/>
                </a:lnTo>
                <a:lnTo>
                  <a:pt x="8" y="25"/>
                </a:lnTo>
                <a:lnTo>
                  <a:pt x="3" y="27"/>
                </a:lnTo>
                <a:lnTo>
                  <a:pt x="0" y="27"/>
                </a:lnTo>
                <a:lnTo>
                  <a:pt x="0" y="21"/>
                </a:lnTo>
                <a:lnTo>
                  <a:pt x="2" y="13"/>
                </a:lnTo>
                <a:lnTo>
                  <a:pt x="8" y="6"/>
                </a:lnTo>
                <a:lnTo>
                  <a:pt x="17" y="0"/>
                </a:lnTo>
                <a:close/>
              </a:path>
            </a:pathLst>
          </a:custGeom>
          <a:solidFill>
            <a:srgbClr val="FFFFFF"/>
          </a:solidFill>
          <a:ln w="9525">
            <a:noFill/>
            <a:round/>
            <a:headEnd/>
            <a:tailEnd/>
          </a:ln>
        </p:spPr>
        <p:txBody>
          <a:bodyPr/>
          <a:lstStyle/>
          <a:p>
            <a:endParaRPr lang="en-GB"/>
          </a:p>
        </p:txBody>
      </p:sp>
      <p:sp>
        <p:nvSpPr>
          <p:cNvPr id="5211" name="Freeform 675"/>
          <p:cNvSpPr>
            <a:spLocks/>
          </p:cNvSpPr>
          <p:nvPr/>
        </p:nvSpPr>
        <p:spPr bwMode="auto">
          <a:xfrm>
            <a:off x="5463118" y="4841876"/>
            <a:ext cx="42333" cy="42863"/>
          </a:xfrm>
          <a:custGeom>
            <a:avLst/>
            <a:gdLst>
              <a:gd name="T0" fmla="*/ 2147483647 w 109"/>
              <a:gd name="T1" fmla="*/ 2147483647 h 163"/>
              <a:gd name="T2" fmla="*/ 2147483647 w 109"/>
              <a:gd name="T3" fmla="*/ 2147483647 h 163"/>
              <a:gd name="T4" fmla="*/ 2147483647 w 109"/>
              <a:gd name="T5" fmla="*/ 2147483647 h 163"/>
              <a:gd name="T6" fmla="*/ 2147483647 w 109"/>
              <a:gd name="T7" fmla="*/ 2147483647 h 163"/>
              <a:gd name="T8" fmla="*/ 2147483647 w 109"/>
              <a:gd name="T9" fmla="*/ 2147483647 h 163"/>
              <a:gd name="T10" fmla="*/ 2147483647 w 109"/>
              <a:gd name="T11" fmla="*/ 2147483647 h 163"/>
              <a:gd name="T12" fmla="*/ 2147483647 w 109"/>
              <a:gd name="T13" fmla="*/ 2147483647 h 163"/>
              <a:gd name="T14" fmla="*/ 2147483647 w 109"/>
              <a:gd name="T15" fmla="*/ 2147483647 h 163"/>
              <a:gd name="T16" fmla="*/ 2147483647 w 109"/>
              <a:gd name="T17" fmla="*/ 2147483647 h 163"/>
              <a:gd name="T18" fmla="*/ 2147483647 w 109"/>
              <a:gd name="T19" fmla="*/ 2147483647 h 163"/>
              <a:gd name="T20" fmla="*/ 2147483647 w 109"/>
              <a:gd name="T21" fmla="*/ 2147483647 h 163"/>
              <a:gd name="T22" fmla="*/ 2147483647 w 109"/>
              <a:gd name="T23" fmla="*/ 2147483647 h 163"/>
              <a:gd name="T24" fmla="*/ 2147483647 w 109"/>
              <a:gd name="T25" fmla="*/ 0 h 163"/>
              <a:gd name="T26" fmla="*/ 2147483647 w 109"/>
              <a:gd name="T27" fmla="*/ 2147483647 h 163"/>
              <a:gd name="T28" fmla="*/ 2147483647 w 109"/>
              <a:gd name="T29" fmla="*/ 2147483647 h 163"/>
              <a:gd name="T30" fmla="*/ 2147483647 w 109"/>
              <a:gd name="T31" fmla="*/ 2147483647 h 163"/>
              <a:gd name="T32" fmla="*/ 2147483647 w 109"/>
              <a:gd name="T33" fmla="*/ 2147483647 h 163"/>
              <a:gd name="T34" fmla="*/ 2147483647 w 109"/>
              <a:gd name="T35" fmla="*/ 2147483647 h 163"/>
              <a:gd name="T36" fmla="*/ 2147483647 w 109"/>
              <a:gd name="T37" fmla="*/ 2147483647 h 163"/>
              <a:gd name="T38" fmla="*/ 2147483647 w 109"/>
              <a:gd name="T39" fmla="*/ 2147483647 h 163"/>
              <a:gd name="T40" fmla="*/ 2147483647 w 109"/>
              <a:gd name="T41" fmla="*/ 2147483647 h 163"/>
              <a:gd name="T42" fmla="*/ 2147483647 w 109"/>
              <a:gd name="T43" fmla="*/ 2147483647 h 163"/>
              <a:gd name="T44" fmla="*/ 2147483647 w 109"/>
              <a:gd name="T45" fmla="*/ 2147483647 h 163"/>
              <a:gd name="T46" fmla="*/ 2147483647 w 109"/>
              <a:gd name="T47" fmla="*/ 2147483647 h 163"/>
              <a:gd name="T48" fmla="*/ 2147483647 w 109"/>
              <a:gd name="T49" fmla="*/ 2147483647 h 163"/>
              <a:gd name="T50" fmla="*/ 2147483647 w 109"/>
              <a:gd name="T51" fmla="*/ 2147483647 h 163"/>
              <a:gd name="T52" fmla="*/ 2147483647 w 109"/>
              <a:gd name="T53" fmla="*/ 2147483647 h 163"/>
              <a:gd name="T54" fmla="*/ 2147483647 w 109"/>
              <a:gd name="T55" fmla="*/ 2147483647 h 163"/>
              <a:gd name="T56" fmla="*/ 2147483647 w 109"/>
              <a:gd name="T57" fmla="*/ 2147483647 h 163"/>
              <a:gd name="T58" fmla="*/ 2147483647 w 109"/>
              <a:gd name="T59" fmla="*/ 2147483647 h 163"/>
              <a:gd name="T60" fmla="*/ 2147483647 w 109"/>
              <a:gd name="T61" fmla="*/ 2147483647 h 163"/>
              <a:gd name="T62" fmla="*/ 2147483647 w 109"/>
              <a:gd name="T63" fmla="*/ 2147483647 h 163"/>
              <a:gd name="T64" fmla="*/ 2147483647 w 109"/>
              <a:gd name="T65" fmla="*/ 2147483647 h 163"/>
              <a:gd name="T66" fmla="*/ 2147483647 w 109"/>
              <a:gd name="T67" fmla="*/ 2147483647 h 163"/>
              <a:gd name="T68" fmla="*/ 2147483647 w 109"/>
              <a:gd name="T69" fmla="*/ 2147483647 h 16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9"/>
              <a:gd name="T106" fmla="*/ 0 h 163"/>
              <a:gd name="T107" fmla="*/ 109 w 109"/>
              <a:gd name="T108" fmla="*/ 163 h 16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9" h="163">
                <a:moveTo>
                  <a:pt x="108" y="163"/>
                </a:moveTo>
                <a:lnTo>
                  <a:pt x="109" y="82"/>
                </a:lnTo>
                <a:lnTo>
                  <a:pt x="108" y="78"/>
                </a:lnTo>
                <a:lnTo>
                  <a:pt x="103" y="75"/>
                </a:lnTo>
                <a:lnTo>
                  <a:pt x="99" y="73"/>
                </a:lnTo>
                <a:lnTo>
                  <a:pt x="94" y="68"/>
                </a:lnTo>
                <a:lnTo>
                  <a:pt x="92" y="62"/>
                </a:lnTo>
                <a:lnTo>
                  <a:pt x="89" y="56"/>
                </a:lnTo>
                <a:lnTo>
                  <a:pt x="86" y="48"/>
                </a:lnTo>
                <a:lnTo>
                  <a:pt x="82" y="43"/>
                </a:lnTo>
                <a:lnTo>
                  <a:pt x="81" y="42"/>
                </a:lnTo>
                <a:lnTo>
                  <a:pt x="81" y="38"/>
                </a:lnTo>
                <a:lnTo>
                  <a:pt x="81" y="37"/>
                </a:lnTo>
                <a:lnTo>
                  <a:pt x="81" y="32"/>
                </a:lnTo>
                <a:lnTo>
                  <a:pt x="81" y="29"/>
                </a:lnTo>
                <a:lnTo>
                  <a:pt x="77" y="27"/>
                </a:lnTo>
                <a:lnTo>
                  <a:pt x="74" y="23"/>
                </a:lnTo>
                <a:lnTo>
                  <a:pt x="72" y="21"/>
                </a:lnTo>
                <a:lnTo>
                  <a:pt x="70" y="19"/>
                </a:lnTo>
                <a:lnTo>
                  <a:pt x="69" y="15"/>
                </a:lnTo>
                <a:lnTo>
                  <a:pt x="66" y="10"/>
                </a:lnTo>
                <a:lnTo>
                  <a:pt x="64" y="4"/>
                </a:lnTo>
                <a:lnTo>
                  <a:pt x="74" y="5"/>
                </a:lnTo>
                <a:lnTo>
                  <a:pt x="82" y="4"/>
                </a:lnTo>
                <a:lnTo>
                  <a:pt x="89" y="4"/>
                </a:lnTo>
                <a:lnTo>
                  <a:pt x="94" y="0"/>
                </a:lnTo>
                <a:lnTo>
                  <a:pt x="0" y="0"/>
                </a:lnTo>
                <a:lnTo>
                  <a:pt x="3" y="2"/>
                </a:lnTo>
                <a:lnTo>
                  <a:pt x="7" y="2"/>
                </a:lnTo>
                <a:lnTo>
                  <a:pt x="8" y="4"/>
                </a:lnTo>
                <a:lnTo>
                  <a:pt x="10" y="5"/>
                </a:lnTo>
                <a:lnTo>
                  <a:pt x="10" y="10"/>
                </a:lnTo>
                <a:lnTo>
                  <a:pt x="10" y="13"/>
                </a:lnTo>
                <a:lnTo>
                  <a:pt x="10" y="18"/>
                </a:lnTo>
                <a:lnTo>
                  <a:pt x="12" y="19"/>
                </a:lnTo>
                <a:lnTo>
                  <a:pt x="15" y="21"/>
                </a:lnTo>
                <a:lnTo>
                  <a:pt x="22" y="24"/>
                </a:lnTo>
                <a:lnTo>
                  <a:pt x="27" y="31"/>
                </a:lnTo>
                <a:lnTo>
                  <a:pt x="30" y="32"/>
                </a:lnTo>
                <a:lnTo>
                  <a:pt x="34" y="37"/>
                </a:lnTo>
                <a:lnTo>
                  <a:pt x="37" y="40"/>
                </a:lnTo>
                <a:lnTo>
                  <a:pt x="41" y="43"/>
                </a:lnTo>
                <a:lnTo>
                  <a:pt x="42" y="46"/>
                </a:lnTo>
                <a:lnTo>
                  <a:pt x="44" y="46"/>
                </a:lnTo>
                <a:lnTo>
                  <a:pt x="46" y="46"/>
                </a:lnTo>
                <a:lnTo>
                  <a:pt x="47" y="46"/>
                </a:lnTo>
                <a:lnTo>
                  <a:pt x="49" y="48"/>
                </a:lnTo>
                <a:lnTo>
                  <a:pt x="51" y="49"/>
                </a:lnTo>
                <a:lnTo>
                  <a:pt x="54" y="53"/>
                </a:lnTo>
                <a:lnTo>
                  <a:pt x="56" y="57"/>
                </a:lnTo>
                <a:lnTo>
                  <a:pt x="59" y="61"/>
                </a:lnTo>
                <a:lnTo>
                  <a:pt x="52" y="56"/>
                </a:lnTo>
                <a:lnTo>
                  <a:pt x="42" y="49"/>
                </a:lnTo>
                <a:lnTo>
                  <a:pt x="30" y="46"/>
                </a:lnTo>
                <a:lnTo>
                  <a:pt x="22" y="40"/>
                </a:lnTo>
                <a:lnTo>
                  <a:pt x="25" y="43"/>
                </a:lnTo>
                <a:lnTo>
                  <a:pt x="32" y="49"/>
                </a:lnTo>
                <a:lnTo>
                  <a:pt x="39" y="57"/>
                </a:lnTo>
                <a:lnTo>
                  <a:pt x="47" y="67"/>
                </a:lnTo>
                <a:lnTo>
                  <a:pt x="56" y="76"/>
                </a:lnTo>
                <a:lnTo>
                  <a:pt x="63" y="84"/>
                </a:lnTo>
                <a:lnTo>
                  <a:pt x="70" y="93"/>
                </a:lnTo>
                <a:lnTo>
                  <a:pt x="74" y="99"/>
                </a:lnTo>
                <a:lnTo>
                  <a:pt x="79" y="111"/>
                </a:lnTo>
                <a:lnTo>
                  <a:pt x="84" y="128"/>
                </a:lnTo>
                <a:lnTo>
                  <a:pt x="87" y="143"/>
                </a:lnTo>
                <a:lnTo>
                  <a:pt x="91" y="150"/>
                </a:lnTo>
                <a:lnTo>
                  <a:pt x="94" y="154"/>
                </a:lnTo>
                <a:lnTo>
                  <a:pt x="99" y="158"/>
                </a:lnTo>
                <a:lnTo>
                  <a:pt x="104" y="162"/>
                </a:lnTo>
                <a:lnTo>
                  <a:pt x="108" y="163"/>
                </a:lnTo>
                <a:close/>
              </a:path>
            </a:pathLst>
          </a:custGeom>
          <a:solidFill>
            <a:srgbClr val="FFFFFF"/>
          </a:solidFill>
          <a:ln w="9525">
            <a:noFill/>
            <a:round/>
            <a:headEnd/>
            <a:tailEnd/>
          </a:ln>
        </p:spPr>
        <p:txBody>
          <a:bodyPr/>
          <a:lstStyle/>
          <a:p>
            <a:endParaRPr lang="en-GB"/>
          </a:p>
        </p:txBody>
      </p:sp>
      <p:sp>
        <p:nvSpPr>
          <p:cNvPr id="5212" name="Freeform 676"/>
          <p:cNvSpPr>
            <a:spLocks/>
          </p:cNvSpPr>
          <p:nvPr/>
        </p:nvSpPr>
        <p:spPr bwMode="auto">
          <a:xfrm>
            <a:off x="5427133" y="4862513"/>
            <a:ext cx="35984" cy="19050"/>
          </a:xfrm>
          <a:custGeom>
            <a:avLst/>
            <a:gdLst>
              <a:gd name="T0" fmla="*/ 2147483647 w 89"/>
              <a:gd name="T1" fmla="*/ 2147483647 h 74"/>
              <a:gd name="T2" fmla="*/ 0 w 89"/>
              <a:gd name="T3" fmla="*/ 0 h 74"/>
              <a:gd name="T4" fmla="*/ 0 w 89"/>
              <a:gd name="T5" fmla="*/ 2147483647 h 74"/>
              <a:gd name="T6" fmla="*/ 0 w 89"/>
              <a:gd name="T7" fmla="*/ 2147483647 h 74"/>
              <a:gd name="T8" fmla="*/ 2147483647 w 89"/>
              <a:gd name="T9" fmla="*/ 2147483647 h 74"/>
              <a:gd name="T10" fmla="*/ 2147483647 w 89"/>
              <a:gd name="T11" fmla="*/ 2147483647 h 74"/>
              <a:gd name="T12" fmla="*/ 2147483647 w 89"/>
              <a:gd name="T13" fmla="*/ 2147483647 h 74"/>
              <a:gd name="T14" fmla="*/ 2147483647 w 89"/>
              <a:gd name="T15" fmla="*/ 2147483647 h 74"/>
              <a:gd name="T16" fmla="*/ 2147483647 w 89"/>
              <a:gd name="T17" fmla="*/ 2147483647 h 74"/>
              <a:gd name="T18" fmla="*/ 2147483647 w 89"/>
              <a:gd name="T19" fmla="*/ 2147483647 h 74"/>
              <a:gd name="T20" fmla="*/ 2147483647 w 89"/>
              <a:gd name="T21" fmla="*/ 2147483647 h 74"/>
              <a:gd name="T22" fmla="*/ 2147483647 w 89"/>
              <a:gd name="T23" fmla="*/ 2147483647 h 74"/>
              <a:gd name="T24" fmla="*/ 2147483647 w 89"/>
              <a:gd name="T25" fmla="*/ 2147483647 h 74"/>
              <a:gd name="T26" fmla="*/ 2147483647 w 89"/>
              <a:gd name="T27" fmla="*/ 2147483647 h 74"/>
              <a:gd name="T28" fmla="*/ 2147483647 w 89"/>
              <a:gd name="T29" fmla="*/ 2147483647 h 74"/>
              <a:gd name="T30" fmla="*/ 2147483647 w 89"/>
              <a:gd name="T31" fmla="*/ 2147483647 h 74"/>
              <a:gd name="T32" fmla="*/ 2147483647 w 89"/>
              <a:gd name="T33" fmla="*/ 2147483647 h 74"/>
              <a:gd name="T34" fmla="*/ 2147483647 w 89"/>
              <a:gd name="T35" fmla="*/ 2147483647 h 74"/>
              <a:gd name="T36" fmla="*/ 2147483647 w 89"/>
              <a:gd name="T37" fmla="*/ 2147483647 h 74"/>
              <a:gd name="T38" fmla="*/ 2147483647 w 89"/>
              <a:gd name="T39" fmla="*/ 2147483647 h 74"/>
              <a:gd name="T40" fmla="*/ 2147483647 w 89"/>
              <a:gd name="T41" fmla="*/ 2147483647 h 74"/>
              <a:gd name="T42" fmla="*/ 2147483647 w 89"/>
              <a:gd name="T43" fmla="*/ 2147483647 h 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9"/>
              <a:gd name="T67" fmla="*/ 0 h 74"/>
              <a:gd name="T68" fmla="*/ 89 w 89"/>
              <a:gd name="T69" fmla="*/ 74 h 7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9" h="74">
                <a:moveTo>
                  <a:pt x="89" y="59"/>
                </a:moveTo>
                <a:lnTo>
                  <a:pt x="0" y="0"/>
                </a:lnTo>
                <a:lnTo>
                  <a:pt x="0" y="17"/>
                </a:lnTo>
                <a:lnTo>
                  <a:pt x="0" y="32"/>
                </a:lnTo>
                <a:lnTo>
                  <a:pt x="3" y="48"/>
                </a:lnTo>
                <a:lnTo>
                  <a:pt x="8" y="59"/>
                </a:lnTo>
                <a:lnTo>
                  <a:pt x="17" y="69"/>
                </a:lnTo>
                <a:lnTo>
                  <a:pt x="28" y="74"/>
                </a:lnTo>
                <a:lnTo>
                  <a:pt x="44" y="74"/>
                </a:lnTo>
                <a:lnTo>
                  <a:pt x="64" y="72"/>
                </a:lnTo>
                <a:lnTo>
                  <a:pt x="56" y="69"/>
                </a:lnTo>
                <a:lnTo>
                  <a:pt x="45" y="63"/>
                </a:lnTo>
                <a:lnTo>
                  <a:pt x="37" y="55"/>
                </a:lnTo>
                <a:lnTo>
                  <a:pt x="32" y="45"/>
                </a:lnTo>
                <a:lnTo>
                  <a:pt x="44" y="55"/>
                </a:lnTo>
                <a:lnTo>
                  <a:pt x="54" y="61"/>
                </a:lnTo>
                <a:lnTo>
                  <a:pt x="64" y="64"/>
                </a:lnTo>
                <a:lnTo>
                  <a:pt x="71" y="67"/>
                </a:lnTo>
                <a:lnTo>
                  <a:pt x="77" y="64"/>
                </a:lnTo>
                <a:lnTo>
                  <a:pt x="82" y="63"/>
                </a:lnTo>
                <a:lnTo>
                  <a:pt x="85" y="61"/>
                </a:lnTo>
                <a:lnTo>
                  <a:pt x="89" y="59"/>
                </a:lnTo>
                <a:close/>
              </a:path>
            </a:pathLst>
          </a:custGeom>
          <a:solidFill>
            <a:srgbClr val="FFFFFF"/>
          </a:solidFill>
          <a:ln w="9525">
            <a:noFill/>
            <a:round/>
            <a:headEnd/>
            <a:tailEnd/>
          </a:ln>
        </p:spPr>
        <p:txBody>
          <a:bodyPr/>
          <a:lstStyle/>
          <a:p>
            <a:endParaRPr lang="en-GB"/>
          </a:p>
        </p:txBody>
      </p:sp>
      <p:sp>
        <p:nvSpPr>
          <p:cNvPr id="5213" name="Freeform 677"/>
          <p:cNvSpPr>
            <a:spLocks/>
          </p:cNvSpPr>
          <p:nvPr/>
        </p:nvSpPr>
        <p:spPr bwMode="auto">
          <a:xfrm>
            <a:off x="5444067" y="4852988"/>
            <a:ext cx="31751" cy="19050"/>
          </a:xfrm>
          <a:custGeom>
            <a:avLst/>
            <a:gdLst>
              <a:gd name="T0" fmla="*/ 2147483647 w 89"/>
              <a:gd name="T1" fmla="*/ 2147483647 h 72"/>
              <a:gd name="T2" fmla="*/ 2147483647 w 89"/>
              <a:gd name="T3" fmla="*/ 2147483647 h 72"/>
              <a:gd name="T4" fmla="*/ 2147483647 w 89"/>
              <a:gd name="T5" fmla="*/ 2147483647 h 72"/>
              <a:gd name="T6" fmla="*/ 2147483647 w 89"/>
              <a:gd name="T7" fmla="*/ 2147483647 h 72"/>
              <a:gd name="T8" fmla="*/ 2147483647 w 89"/>
              <a:gd name="T9" fmla="*/ 2147483647 h 72"/>
              <a:gd name="T10" fmla="*/ 2147483647 w 89"/>
              <a:gd name="T11" fmla="*/ 2147483647 h 72"/>
              <a:gd name="T12" fmla="*/ 2147483647 w 89"/>
              <a:gd name="T13" fmla="*/ 2147483647 h 72"/>
              <a:gd name="T14" fmla="*/ 2147483647 w 89"/>
              <a:gd name="T15" fmla="*/ 2147483647 h 72"/>
              <a:gd name="T16" fmla="*/ 2147483647 w 89"/>
              <a:gd name="T17" fmla="*/ 2147483647 h 72"/>
              <a:gd name="T18" fmla="*/ 2147483647 w 89"/>
              <a:gd name="T19" fmla="*/ 2147483647 h 72"/>
              <a:gd name="T20" fmla="*/ 2147483647 w 89"/>
              <a:gd name="T21" fmla="*/ 2147483647 h 72"/>
              <a:gd name="T22" fmla="*/ 2147483647 w 89"/>
              <a:gd name="T23" fmla="*/ 2147483647 h 72"/>
              <a:gd name="T24" fmla="*/ 2147483647 w 89"/>
              <a:gd name="T25" fmla="*/ 2147483647 h 72"/>
              <a:gd name="T26" fmla="*/ 2147483647 w 89"/>
              <a:gd name="T27" fmla="*/ 2147483647 h 72"/>
              <a:gd name="T28" fmla="*/ 2147483647 w 89"/>
              <a:gd name="T29" fmla="*/ 2147483647 h 72"/>
              <a:gd name="T30" fmla="*/ 2147483647 w 89"/>
              <a:gd name="T31" fmla="*/ 2147483647 h 72"/>
              <a:gd name="T32" fmla="*/ 2147483647 w 89"/>
              <a:gd name="T33" fmla="*/ 2147483647 h 72"/>
              <a:gd name="T34" fmla="*/ 2147483647 w 89"/>
              <a:gd name="T35" fmla="*/ 2147483647 h 72"/>
              <a:gd name="T36" fmla="*/ 2147483647 w 89"/>
              <a:gd name="T37" fmla="*/ 2147483647 h 72"/>
              <a:gd name="T38" fmla="*/ 2147483647 w 89"/>
              <a:gd name="T39" fmla="*/ 2147483647 h 72"/>
              <a:gd name="T40" fmla="*/ 2147483647 w 89"/>
              <a:gd name="T41" fmla="*/ 2147483647 h 72"/>
              <a:gd name="T42" fmla="*/ 2147483647 w 89"/>
              <a:gd name="T43" fmla="*/ 2147483647 h 72"/>
              <a:gd name="T44" fmla="*/ 2147483647 w 89"/>
              <a:gd name="T45" fmla="*/ 2147483647 h 72"/>
              <a:gd name="T46" fmla="*/ 2147483647 w 89"/>
              <a:gd name="T47" fmla="*/ 2147483647 h 72"/>
              <a:gd name="T48" fmla="*/ 2147483647 w 89"/>
              <a:gd name="T49" fmla="*/ 0 h 72"/>
              <a:gd name="T50" fmla="*/ 2147483647 w 89"/>
              <a:gd name="T51" fmla="*/ 0 h 72"/>
              <a:gd name="T52" fmla="*/ 2147483647 w 89"/>
              <a:gd name="T53" fmla="*/ 2147483647 h 72"/>
              <a:gd name="T54" fmla="*/ 0 w 89"/>
              <a:gd name="T55" fmla="*/ 2147483647 h 72"/>
              <a:gd name="T56" fmla="*/ 2147483647 w 89"/>
              <a:gd name="T57" fmla="*/ 2147483647 h 72"/>
              <a:gd name="T58" fmla="*/ 2147483647 w 89"/>
              <a:gd name="T59" fmla="*/ 2147483647 h 72"/>
              <a:gd name="T60" fmla="*/ 2147483647 w 89"/>
              <a:gd name="T61" fmla="*/ 2147483647 h 72"/>
              <a:gd name="T62" fmla="*/ 2147483647 w 89"/>
              <a:gd name="T63" fmla="*/ 2147483647 h 72"/>
              <a:gd name="T64" fmla="*/ 2147483647 w 89"/>
              <a:gd name="T65" fmla="*/ 2147483647 h 72"/>
              <a:gd name="T66" fmla="*/ 2147483647 w 89"/>
              <a:gd name="T67" fmla="*/ 2147483647 h 72"/>
              <a:gd name="T68" fmla="*/ 2147483647 w 89"/>
              <a:gd name="T69" fmla="*/ 2147483647 h 72"/>
              <a:gd name="T70" fmla="*/ 2147483647 w 89"/>
              <a:gd name="T71" fmla="*/ 2147483647 h 72"/>
              <a:gd name="T72" fmla="*/ 2147483647 w 89"/>
              <a:gd name="T73" fmla="*/ 2147483647 h 72"/>
              <a:gd name="T74" fmla="*/ 2147483647 w 89"/>
              <a:gd name="T75" fmla="*/ 2147483647 h 7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9"/>
              <a:gd name="T115" fmla="*/ 0 h 72"/>
              <a:gd name="T116" fmla="*/ 89 w 89"/>
              <a:gd name="T117" fmla="*/ 72 h 7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9" h="72">
                <a:moveTo>
                  <a:pt x="82" y="70"/>
                </a:moveTo>
                <a:lnTo>
                  <a:pt x="87" y="66"/>
                </a:lnTo>
                <a:lnTo>
                  <a:pt x="89" y="63"/>
                </a:lnTo>
                <a:lnTo>
                  <a:pt x="89" y="57"/>
                </a:lnTo>
                <a:lnTo>
                  <a:pt x="87" y="53"/>
                </a:lnTo>
                <a:lnTo>
                  <a:pt x="84" y="51"/>
                </a:lnTo>
                <a:lnTo>
                  <a:pt x="81" y="50"/>
                </a:lnTo>
                <a:lnTo>
                  <a:pt x="76" y="47"/>
                </a:lnTo>
                <a:lnTo>
                  <a:pt x="70" y="47"/>
                </a:lnTo>
                <a:lnTo>
                  <a:pt x="72" y="42"/>
                </a:lnTo>
                <a:lnTo>
                  <a:pt x="72" y="36"/>
                </a:lnTo>
                <a:lnTo>
                  <a:pt x="72" y="31"/>
                </a:lnTo>
                <a:lnTo>
                  <a:pt x="72" y="26"/>
                </a:lnTo>
                <a:lnTo>
                  <a:pt x="72" y="23"/>
                </a:lnTo>
                <a:lnTo>
                  <a:pt x="69" y="20"/>
                </a:lnTo>
                <a:lnTo>
                  <a:pt x="67" y="19"/>
                </a:lnTo>
                <a:lnTo>
                  <a:pt x="65" y="17"/>
                </a:lnTo>
                <a:lnTo>
                  <a:pt x="64" y="17"/>
                </a:lnTo>
                <a:lnTo>
                  <a:pt x="62" y="20"/>
                </a:lnTo>
                <a:lnTo>
                  <a:pt x="59" y="23"/>
                </a:lnTo>
                <a:lnTo>
                  <a:pt x="57" y="26"/>
                </a:lnTo>
                <a:lnTo>
                  <a:pt x="57" y="23"/>
                </a:lnTo>
                <a:lnTo>
                  <a:pt x="55" y="17"/>
                </a:lnTo>
                <a:lnTo>
                  <a:pt x="55" y="14"/>
                </a:lnTo>
                <a:lnTo>
                  <a:pt x="54" y="9"/>
                </a:lnTo>
                <a:lnTo>
                  <a:pt x="52" y="7"/>
                </a:lnTo>
                <a:lnTo>
                  <a:pt x="48" y="7"/>
                </a:lnTo>
                <a:lnTo>
                  <a:pt x="45" y="7"/>
                </a:lnTo>
                <a:lnTo>
                  <a:pt x="43" y="7"/>
                </a:lnTo>
                <a:lnTo>
                  <a:pt x="42" y="7"/>
                </a:lnTo>
                <a:lnTo>
                  <a:pt x="40" y="9"/>
                </a:lnTo>
                <a:lnTo>
                  <a:pt x="38" y="9"/>
                </a:lnTo>
                <a:lnTo>
                  <a:pt x="36" y="11"/>
                </a:lnTo>
                <a:lnTo>
                  <a:pt x="36" y="9"/>
                </a:lnTo>
                <a:lnTo>
                  <a:pt x="36" y="7"/>
                </a:lnTo>
                <a:lnTo>
                  <a:pt x="36" y="6"/>
                </a:lnTo>
                <a:lnTo>
                  <a:pt x="34" y="4"/>
                </a:lnTo>
                <a:lnTo>
                  <a:pt x="32" y="1"/>
                </a:lnTo>
                <a:lnTo>
                  <a:pt x="30" y="1"/>
                </a:lnTo>
                <a:lnTo>
                  <a:pt x="27" y="1"/>
                </a:lnTo>
                <a:lnTo>
                  <a:pt x="25" y="1"/>
                </a:lnTo>
                <a:lnTo>
                  <a:pt x="24" y="1"/>
                </a:lnTo>
                <a:lnTo>
                  <a:pt x="22" y="4"/>
                </a:lnTo>
                <a:lnTo>
                  <a:pt x="20" y="6"/>
                </a:lnTo>
                <a:lnTo>
                  <a:pt x="19" y="7"/>
                </a:lnTo>
                <a:lnTo>
                  <a:pt x="17" y="6"/>
                </a:lnTo>
                <a:lnTo>
                  <a:pt x="15" y="4"/>
                </a:lnTo>
                <a:lnTo>
                  <a:pt x="13" y="1"/>
                </a:lnTo>
                <a:lnTo>
                  <a:pt x="12" y="1"/>
                </a:lnTo>
                <a:lnTo>
                  <a:pt x="10" y="0"/>
                </a:lnTo>
                <a:lnTo>
                  <a:pt x="8" y="0"/>
                </a:lnTo>
                <a:lnTo>
                  <a:pt x="7" y="0"/>
                </a:lnTo>
                <a:lnTo>
                  <a:pt x="5" y="1"/>
                </a:lnTo>
                <a:lnTo>
                  <a:pt x="3" y="1"/>
                </a:lnTo>
                <a:lnTo>
                  <a:pt x="2" y="4"/>
                </a:lnTo>
                <a:lnTo>
                  <a:pt x="0" y="7"/>
                </a:lnTo>
                <a:lnTo>
                  <a:pt x="0" y="14"/>
                </a:lnTo>
                <a:lnTo>
                  <a:pt x="2" y="20"/>
                </a:lnTo>
                <a:lnTo>
                  <a:pt x="7" y="31"/>
                </a:lnTo>
                <a:lnTo>
                  <a:pt x="13" y="38"/>
                </a:lnTo>
                <a:lnTo>
                  <a:pt x="20" y="40"/>
                </a:lnTo>
                <a:lnTo>
                  <a:pt x="22" y="44"/>
                </a:lnTo>
                <a:lnTo>
                  <a:pt x="25" y="47"/>
                </a:lnTo>
                <a:lnTo>
                  <a:pt x="30" y="50"/>
                </a:lnTo>
                <a:lnTo>
                  <a:pt x="34" y="50"/>
                </a:lnTo>
                <a:lnTo>
                  <a:pt x="36" y="55"/>
                </a:lnTo>
                <a:lnTo>
                  <a:pt x="42" y="59"/>
                </a:lnTo>
                <a:lnTo>
                  <a:pt x="48" y="61"/>
                </a:lnTo>
                <a:lnTo>
                  <a:pt x="57" y="59"/>
                </a:lnTo>
                <a:lnTo>
                  <a:pt x="57" y="64"/>
                </a:lnTo>
                <a:lnTo>
                  <a:pt x="59" y="69"/>
                </a:lnTo>
                <a:lnTo>
                  <a:pt x="62" y="70"/>
                </a:lnTo>
                <a:lnTo>
                  <a:pt x="69" y="70"/>
                </a:lnTo>
                <a:lnTo>
                  <a:pt x="72" y="72"/>
                </a:lnTo>
                <a:lnTo>
                  <a:pt x="76" y="72"/>
                </a:lnTo>
                <a:lnTo>
                  <a:pt x="79" y="72"/>
                </a:lnTo>
                <a:lnTo>
                  <a:pt x="82" y="70"/>
                </a:lnTo>
                <a:close/>
              </a:path>
            </a:pathLst>
          </a:custGeom>
          <a:solidFill>
            <a:srgbClr val="FFFFFF"/>
          </a:solidFill>
          <a:ln w="9525">
            <a:noFill/>
            <a:round/>
            <a:headEnd/>
            <a:tailEnd/>
          </a:ln>
        </p:spPr>
        <p:txBody>
          <a:bodyPr/>
          <a:lstStyle/>
          <a:p>
            <a:endParaRPr lang="en-GB"/>
          </a:p>
        </p:txBody>
      </p:sp>
      <p:sp>
        <p:nvSpPr>
          <p:cNvPr id="5214" name="Freeform 678"/>
          <p:cNvSpPr>
            <a:spLocks/>
          </p:cNvSpPr>
          <p:nvPr/>
        </p:nvSpPr>
        <p:spPr bwMode="auto">
          <a:xfrm>
            <a:off x="5861051" y="4841875"/>
            <a:ext cx="82549" cy="376238"/>
          </a:xfrm>
          <a:custGeom>
            <a:avLst/>
            <a:gdLst>
              <a:gd name="T0" fmla="*/ 2147483647 w 209"/>
              <a:gd name="T1" fmla="*/ 0 h 1422"/>
              <a:gd name="T2" fmla="*/ 2147483647 w 209"/>
              <a:gd name="T3" fmla="*/ 2147483647 h 1422"/>
              <a:gd name="T4" fmla="*/ 2147483647 w 209"/>
              <a:gd name="T5" fmla="*/ 2147483647 h 1422"/>
              <a:gd name="T6" fmla="*/ 2147483647 w 209"/>
              <a:gd name="T7" fmla="*/ 2147483647 h 1422"/>
              <a:gd name="T8" fmla="*/ 2147483647 w 209"/>
              <a:gd name="T9" fmla="*/ 2147483647 h 1422"/>
              <a:gd name="T10" fmla="*/ 2147483647 w 209"/>
              <a:gd name="T11" fmla="*/ 2147483647 h 1422"/>
              <a:gd name="T12" fmla="*/ 2147483647 w 209"/>
              <a:gd name="T13" fmla="*/ 2147483647 h 1422"/>
              <a:gd name="T14" fmla="*/ 2147483647 w 209"/>
              <a:gd name="T15" fmla="*/ 2147483647 h 1422"/>
              <a:gd name="T16" fmla="*/ 2147483647 w 209"/>
              <a:gd name="T17" fmla="*/ 2147483647 h 1422"/>
              <a:gd name="T18" fmla="*/ 2147483647 w 209"/>
              <a:gd name="T19" fmla="*/ 2147483647 h 1422"/>
              <a:gd name="T20" fmla="*/ 2147483647 w 209"/>
              <a:gd name="T21" fmla="*/ 2147483647 h 1422"/>
              <a:gd name="T22" fmla="*/ 2147483647 w 209"/>
              <a:gd name="T23" fmla="*/ 2147483647 h 1422"/>
              <a:gd name="T24" fmla="*/ 2147483647 w 209"/>
              <a:gd name="T25" fmla="*/ 2147483647 h 1422"/>
              <a:gd name="T26" fmla="*/ 2147483647 w 209"/>
              <a:gd name="T27" fmla="*/ 2147483647 h 1422"/>
              <a:gd name="T28" fmla="*/ 2147483647 w 209"/>
              <a:gd name="T29" fmla="*/ 2147483647 h 1422"/>
              <a:gd name="T30" fmla="*/ 2147483647 w 209"/>
              <a:gd name="T31" fmla="*/ 2147483647 h 1422"/>
              <a:gd name="T32" fmla="*/ 2147483647 w 209"/>
              <a:gd name="T33" fmla="*/ 2147483647 h 1422"/>
              <a:gd name="T34" fmla="*/ 0 w 209"/>
              <a:gd name="T35" fmla="*/ 0 h 1422"/>
              <a:gd name="T36" fmla="*/ 2147483647 w 209"/>
              <a:gd name="T37" fmla="*/ 0 h 14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9"/>
              <a:gd name="T58" fmla="*/ 0 h 1422"/>
              <a:gd name="T59" fmla="*/ 209 w 209"/>
              <a:gd name="T60" fmla="*/ 1422 h 14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9" h="1422">
                <a:moveTo>
                  <a:pt x="5" y="0"/>
                </a:moveTo>
                <a:lnTo>
                  <a:pt x="16" y="141"/>
                </a:lnTo>
                <a:lnTo>
                  <a:pt x="39" y="331"/>
                </a:lnTo>
                <a:lnTo>
                  <a:pt x="67" y="552"/>
                </a:lnTo>
                <a:lnTo>
                  <a:pt x="101" y="784"/>
                </a:lnTo>
                <a:lnTo>
                  <a:pt x="136" y="1006"/>
                </a:lnTo>
                <a:lnTo>
                  <a:pt x="167" y="1199"/>
                </a:lnTo>
                <a:lnTo>
                  <a:pt x="192" y="1344"/>
                </a:lnTo>
                <a:lnTo>
                  <a:pt x="209" y="1419"/>
                </a:lnTo>
                <a:lnTo>
                  <a:pt x="205" y="1422"/>
                </a:lnTo>
                <a:lnTo>
                  <a:pt x="184" y="1321"/>
                </a:lnTo>
                <a:lnTo>
                  <a:pt x="155" y="1167"/>
                </a:lnTo>
                <a:lnTo>
                  <a:pt x="124" y="970"/>
                </a:lnTo>
                <a:lnTo>
                  <a:pt x="90" y="754"/>
                </a:lnTo>
                <a:lnTo>
                  <a:pt x="57" y="530"/>
                </a:lnTo>
                <a:lnTo>
                  <a:pt x="29" y="319"/>
                </a:lnTo>
                <a:lnTo>
                  <a:pt x="10" y="137"/>
                </a:lnTo>
                <a:lnTo>
                  <a:pt x="0" y="0"/>
                </a:lnTo>
                <a:lnTo>
                  <a:pt x="5" y="0"/>
                </a:lnTo>
                <a:close/>
              </a:path>
            </a:pathLst>
          </a:custGeom>
          <a:solidFill>
            <a:srgbClr val="000000"/>
          </a:solidFill>
          <a:ln w="9525">
            <a:noFill/>
            <a:round/>
            <a:headEnd/>
            <a:tailEnd/>
          </a:ln>
        </p:spPr>
        <p:txBody>
          <a:bodyPr/>
          <a:lstStyle/>
          <a:p>
            <a:endParaRPr lang="en-GB"/>
          </a:p>
        </p:txBody>
      </p:sp>
      <p:sp>
        <p:nvSpPr>
          <p:cNvPr id="5215" name="Freeform 679"/>
          <p:cNvSpPr>
            <a:spLocks/>
          </p:cNvSpPr>
          <p:nvPr/>
        </p:nvSpPr>
        <p:spPr bwMode="auto">
          <a:xfrm>
            <a:off x="5939367" y="5246689"/>
            <a:ext cx="112184" cy="471487"/>
          </a:xfrm>
          <a:custGeom>
            <a:avLst/>
            <a:gdLst>
              <a:gd name="T0" fmla="*/ 2147483647 w 287"/>
              <a:gd name="T1" fmla="*/ 0 h 1778"/>
              <a:gd name="T2" fmla="*/ 2147483647 w 287"/>
              <a:gd name="T3" fmla="*/ 2147483647 h 1778"/>
              <a:gd name="T4" fmla="*/ 2147483647 w 287"/>
              <a:gd name="T5" fmla="*/ 2147483647 h 1778"/>
              <a:gd name="T6" fmla="*/ 2147483647 w 287"/>
              <a:gd name="T7" fmla="*/ 2147483647 h 1778"/>
              <a:gd name="T8" fmla="*/ 2147483647 w 287"/>
              <a:gd name="T9" fmla="*/ 2147483647 h 1778"/>
              <a:gd name="T10" fmla="*/ 2147483647 w 287"/>
              <a:gd name="T11" fmla="*/ 2147483647 h 1778"/>
              <a:gd name="T12" fmla="*/ 2147483647 w 287"/>
              <a:gd name="T13" fmla="*/ 2147483647 h 1778"/>
              <a:gd name="T14" fmla="*/ 2147483647 w 287"/>
              <a:gd name="T15" fmla="*/ 2147483647 h 1778"/>
              <a:gd name="T16" fmla="*/ 2147483647 w 287"/>
              <a:gd name="T17" fmla="*/ 2147483647 h 1778"/>
              <a:gd name="T18" fmla="*/ 2147483647 w 287"/>
              <a:gd name="T19" fmla="*/ 2147483647 h 1778"/>
              <a:gd name="T20" fmla="*/ 2147483647 w 287"/>
              <a:gd name="T21" fmla="*/ 2147483647 h 1778"/>
              <a:gd name="T22" fmla="*/ 2147483647 w 287"/>
              <a:gd name="T23" fmla="*/ 2147483647 h 1778"/>
              <a:gd name="T24" fmla="*/ 2147483647 w 287"/>
              <a:gd name="T25" fmla="*/ 2147483647 h 1778"/>
              <a:gd name="T26" fmla="*/ 2147483647 w 287"/>
              <a:gd name="T27" fmla="*/ 2147483647 h 1778"/>
              <a:gd name="T28" fmla="*/ 2147483647 w 287"/>
              <a:gd name="T29" fmla="*/ 2147483647 h 1778"/>
              <a:gd name="T30" fmla="*/ 2147483647 w 287"/>
              <a:gd name="T31" fmla="*/ 2147483647 h 1778"/>
              <a:gd name="T32" fmla="*/ 2147483647 w 287"/>
              <a:gd name="T33" fmla="*/ 2147483647 h 1778"/>
              <a:gd name="T34" fmla="*/ 2147483647 w 287"/>
              <a:gd name="T35" fmla="*/ 2147483647 h 1778"/>
              <a:gd name="T36" fmla="*/ 2147483647 w 287"/>
              <a:gd name="T37" fmla="*/ 2147483647 h 1778"/>
              <a:gd name="T38" fmla="*/ 2147483647 w 287"/>
              <a:gd name="T39" fmla="*/ 2147483647 h 1778"/>
              <a:gd name="T40" fmla="*/ 2147483647 w 287"/>
              <a:gd name="T41" fmla="*/ 2147483647 h 1778"/>
              <a:gd name="T42" fmla="*/ 2147483647 w 287"/>
              <a:gd name="T43" fmla="*/ 2147483647 h 1778"/>
              <a:gd name="T44" fmla="*/ 2147483647 w 287"/>
              <a:gd name="T45" fmla="*/ 2147483647 h 1778"/>
              <a:gd name="T46" fmla="*/ 2147483647 w 287"/>
              <a:gd name="T47" fmla="*/ 2147483647 h 1778"/>
              <a:gd name="T48" fmla="*/ 2147483647 w 287"/>
              <a:gd name="T49" fmla="*/ 2147483647 h 1778"/>
              <a:gd name="T50" fmla="*/ 2147483647 w 287"/>
              <a:gd name="T51" fmla="*/ 2147483647 h 1778"/>
              <a:gd name="T52" fmla="*/ 2147483647 w 287"/>
              <a:gd name="T53" fmla="*/ 2147483647 h 1778"/>
              <a:gd name="T54" fmla="*/ 2147483647 w 287"/>
              <a:gd name="T55" fmla="*/ 2147483647 h 1778"/>
              <a:gd name="T56" fmla="*/ 2147483647 w 287"/>
              <a:gd name="T57" fmla="*/ 2147483647 h 1778"/>
              <a:gd name="T58" fmla="*/ 2147483647 w 287"/>
              <a:gd name="T59" fmla="*/ 2147483647 h 1778"/>
              <a:gd name="T60" fmla="*/ 2147483647 w 287"/>
              <a:gd name="T61" fmla="*/ 2147483647 h 1778"/>
              <a:gd name="T62" fmla="*/ 2147483647 w 287"/>
              <a:gd name="T63" fmla="*/ 2147483647 h 1778"/>
              <a:gd name="T64" fmla="*/ 2147483647 w 287"/>
              <a:gd name="T65" fmla="*/ 2147483647 h 1778"/>
              <a:gd name="T66" fmla="*/ 0 w 287"/>
              <a:gd name="T67" fmla="*/ 0 h 1778"/>
              <a:gd name="T68" fmla="*/ 2147483647 w 287"/>
              <a:gd name="T69" fmla="*/ 0 h 17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7"/>
              <a:gd name="T106" fmla="*/ 0 h 1778"/>
              <a:gd name="T107" fmla="*/ 287 w 287"/>
              <a:gd name="T108" fmla="*/ 1778 h 177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7" h="1778">
                <a:moveTo>
                  <a:pt x="6" y="0"/>
                </a:moveTo>
                <a:lnTo>
                  <a:pt x="13" y="55"/>
                </a:lnTo>
                <a:lnTo>
                  <a:pt x="19" y="123"/>
                </a:lnTo>
                <a:lnTo>
                  <a:pt x="30" y="205"/>
                </a:lnTo>
                <a:lnTo>
                  <a:pt x="41" y="298"/>
                </a:lnTo>
                <a:lnTo>
                  <a:pt x="53" y="404"/>
                </a:lnTo>
                <a:lnTo>
                  <a:pt x="69" y="514"/>
                </a:lnTo>
                <a:lnTo>
                  <a:pt x="87" y="632"/>
                </a:lnTo>
                <a:lnTo>
                  <a:pt x="104" y="755"/>
                </a:lnTo>
                <a:lnTo>
                  <a:pt x="122" y="883"/>
                </a:lnTo>
                <a:lnTo>
                  <a:pt x="143" y="1012"/>
                </a:lnTo>
                <a:lnTo>
                  <a:pt x="163" y="1144"/>
                </a:lnTo>
                <a:lnTo>
                  <a:pt x="188" y="1275"/>
                </a:lnTo>
                <a:lnTo>
                  <a:pt x="210" y="1403"/>
                </a:lnTo>
                <a:lnTo>
                  <a:pt x="235" y="1529"/>
                </a:lnTo>
                <a:lnTo>
                  <a:pt x="262" y="1646"/>
                </a:lnTo>
                <a:lnTo>
                  <a:pt x="287" y="1761"/>
                </a:lnTo>
                <a:lnTo>
                  <a:pt x="285" y="1778"/>
                </a:lnTo>
                <a:lnTo>
                  <a:pt x="262" y="1680"/>
                </a:lnTo>
                <a:lnTo>
                  <a:pt x="235" y="1572"/>
                </a:lnTo>
                <a:lnTo>
                  <a:pt x="211" y="1456"/>
                </a:lnTo>
                <a:lnTo>
                  <a:pt x="189" y="1332"/>
                </a:lnTo>
                <a:lnTo>
                  <a:pt x="165" y="1203"/>
                </a:lnTo>
                <a:lnTo>
                  <a:pt x="144" y="1072"/>
                </a:lnTo>
                <a:lnTo>
                  <a:pt x="122" y="938"/>
                </a:lnTo>
                <a:lnTo>
                  <a:pt x="104" y="807"/>
                </a:lnTo>
                <a:lnTo>
                  <a:pt x="85" y="678"/>
                </a:lnTo>
                <a:lnTo>
                  <a:pt x="67" y="552"/>
                </a:lnTo>
                <a:lnTo>
                  <a:pt x="52" y="434"/>
                </a:lnTo>
                <a:lnTo>
                  <a:pt x="36" y="322"/>
                </a:lnTo>
                <a:lnTo>
                  <a:pt x="24" y="223"/>
                </a:lnTo>
                <a:lnTo>
                  <a:pt x="14" y="133"/>
                </a:lnTo>
                <a:lnTo>
                  <a:pt x="6" y="59"/>
                </a:lnTo>
                <a:lnTo>
                  <a:pt x="0" y="0"/>
                </a:lnTo>
                <a:lnTo>
                  <a:pt x="6" y="0"/>
                </a:lnTo>
                <a:close/>
              </a:path>
            </a:pathLst>
          </a:custGeom>
          <a:solidFill>
            <a:srgbClr val="000000"/>
          </a:solidFill>
          <a:ln w="9525">
            <a:noFill/>
            <a:round/>
            <a:headEnd/>
            <a:tailEnd/>
          </a:ln>
        </p:spPr>
        <p:txBody>
          <a:bodyPr/>
          <a:lstStyle/>
          <a:p>
            <a:endParaRPr lang="en-GB"/>
          </a:p>
        </p:txBody>
      </p:sp>
      <p:sp>
        <p:nvSpPr>
          <p:cNvPr id="5216" name="Freeform 680"/>
          <p:cNvSpPr>
            <a:spLocks/>
          </p:cNvSpPr>
          <p:nvPr/>
        </p:nvSpPr>
        <p:spPr bwMode="auto">
          <a:xfrm>
            <a:off x="5600700" y="5246688"/>
            <a:ext cx="228600" cy="506412"/>
          </a:xfrm>
          <a:custGeom>
            <a:avLst/>
            <a:gdLst>
              <a:gd name="T0" fmla="*/ 2147483647 w 583"/>
              <a:gd name="T1" fmla="*/ 0 h 1915"/>
              <a:gd name="T2" fmla="*/ 2147483647 w 583"/>
              <a:gd name="T3" fmla="*/ 2147483647 h 1915"/>
              <a:gd name="T4" fmla="*/ 2147483647 w 583"/>
              <a:gd name="T5" fmla="*/ 2147483647 h 1915"/>
              <a:gd name="T6" fmla="*/ 2147483647 w 583"/>
              <a:gd name="T7" fmla="*/ 2147483647 h 1915"/>
              <a:gd name="T8" fmla="*/ 2147483647 w 583"/>
              <a:gd name="T9" fmla="*/ 2147483647 h 1915"/>
              <a:gd name="T10" fmla="*/ 2147483647 w 583"/>
              <a:gd name="T11" fmla="*/ 2147483647 h 1915"/>
              <a:gd name="T12" fmla="*/ 2147483647 w 583"/>
              <a:gd name="T13" fmla="*/ 2147483647 h 1915"/>
              <a:gd name="T14" fmla="*/ 2147483647 w 583"/>
              <a:gd name="T15" fmla="*/ 2147483647 h 1915"/>
              <a:gd name="T16" fmla="*/ 2147483647 w 583"/>
              <a:gd name="T17" fmla="*/ 2147483647 h 1915"/>
              <a:gd name="T18" fmla="*/ 2147483647 w 583"/>
              <a:gd name="T19" fmla="*/ 2147483647 h 1915"/>
              <a:gd name="T20" fmla="*/ 2147483647 w 583"/>
              <a:gd name="T21" fmla="*/ 2147483647 h 1915"/>
              <a:gd name="T22" fmla="*/ 2147483647 w 583"/>
              <a:gd name="T23" fmla="*/ 2147483647 h 1915"/>
              <a:gd name="T24" fmla="*/ 2147483647 w 583"/>
              <a:gd name="T25" fmla="*/ 2147483647 h 1915"/>
              <a:gd name="T26" fmla="*/ 2147483647 w 583"/>
              <a:gd name="T27" fmla="*/ 2147483647 h 1915"/>
              <a:gd name="T28" fmla="*/ 2147483647 w 583"/>
              <a:gd name="T29" fmla="*/ 2147483647 h 1915"/>
              <a:gd name="T30" fmla="*/ 2147483647 w 583"/>
              <a:gd name="T31" fmla="*/ 2147483647 h 1915"/>
              <a:gd name="T32" fmla="*/ 2147483647 w 583"/>
              <a:gd name="T33" fmla="*/ 2147483647 h 1915"/>
              <a:gd name="T34" fmla="*/ 2147483647 w 583"/>
              <a:gd name="T35" fmla="*/ 2147483647 h 1915"/>
              <a:gd name="T36" fmla="*/ 2147483647 w 583"/>
              <a:gd name="T37" fmla="*/ 2147483647 h 1915"/>
              <a:gd name="T38" fmla="*/ 2147483647 w 583"/>
              <a:gd name="T39" fmla="*/ 2147483647 h 1915"/>
              <a:gd name="T40" fmla="*/ 2147483647 w 583"/>
              <a:gd name="T41" fmla="*/ 2147483647 h 1915"/>
              <a:gd name="T42" fmla="*/ 2147483647 w 583"/>
              <a:gd name="T43" fmla="*/ 2147483647 h 1915"/>
              <a:gd name="T44" fmla="*/ 2147483647 w 583"/>
              <a:gd name="T45" fmla="*/ 2147483647 h 1915"/>
              <a:gd name="T46" fmla="*/ 2147483647 w 583"/>
              <a:gd name="T47" fmla="*/ 2147483647 h 1915"/>
              <a:gd name="T48" fmla="*/ 2147483647 w 583"/>
              <a:gd name="T49" fmla="*/ 2147483647 h 1915"/>
              <a:gd name="T50" fmla="*/ 2147483647 w 583"/>
              <a:gd name="T51" fmla="*/ 2147483647 h 1915"/>
              <a:gd name="T52" fmla="*/ 2147483647 w 583"/>
              <a:gd name="T53" fmla="*/ 2147483647 h 1915"/>
              <a:gd name="T54" fmla="*/ 2147483647 w 583"/>
              <a:gd name="T55" fmla="*/ 2147483647 h 1915"/>
              <a:gd name="T56" fmla="*/ 2147483647 w 583"/>
              <a:gd name="T57" fmla="*/ 2147483647 h 1915"/>
              <a:gd name="T58" fmla="*/ 2147483647 w 583"/>
              <a:gd name="T59" fmla="*/ 2147483647 h 1915"/>
              <a:gd name="T60" fmla="*/ 2147483647 w 583"/>
              <a:gd name="T61" fmla="*/ 2147483647 h 1915"/>
              <a:gd name="T62" fmla="*/ 2147483647 w 583"/>
              <a:gd name="T63" fmla="*/ 2147483647 h 1915"/>
              <a:gd name="T64" fmla="*/ 2147483647 w 583"/>
              <a:gd name="T65" fmla="*/ 2147483647 h 1915"/>
              <a:gd name="T66" fmla="*/ 0 w 583"/>
              <a:gd name="T67" fmla="*/ 0 h 1915"/>
              <a:gd name="T68" fmla="*/ 2147483647 w 583"/>
              <a:gd name="T69" fmla="*/ 0 h 191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83"/>
              <a:gd name="T106" fmla="*/ 0 h 1915"/>
              <a:gd name="T107" fmla="*/ 583 w 583"/>
              <a:gd name="T108" fmla="*/ 1915 h 191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83" h="1915">
                <a:moveTo>
                  <a:pt x="10" y="0"/>
                </a:moveTo>
                <a:lnTo>
                  <a:pt x="35" y="95"/>
                </a:lnTo>
                <a:lnTo>
                  <a:pt x="65" y="202"/>
                </a:lnTo>
                <a:lnTo>
                  <a:pt x="94" y="316"/>
                </a:lnTo>
                <a:lnTo>
                  <a:pt x="126" y="440"/>
                </a:lnTo>
                <a:lnTo>
                  <a:pt x="161" y="567"/>
                </a:lnTo>
                <a:lnTo>
                  <a:pt x="195" y="698"/>
                </a:lnTo>
                <a:lnTo>
                  <a:pt x="232" y="834"/>
                </a:lnTo>
                <a:lnTo>
                  <a:pt x="269" y="968"/>
                </a:lnTo>
                <a:lnTo>
                  <a:pt x="307" y="1104"/>
                </a:lnTo>
                <a:lnTo>
                  <a:pt x="346" y="1237"/>
                </a:lnTo>
                <a:lnTo>
                  <a:pt x="386" y="1368"/>
                </a:lnTo>
                <a:lnTo>
                  <a:pt x="425" y="1493"/>
                </a:lnTo>
                <a:lnTo>
                  <a:pt x="465" y="1612"/>
                </a:lnTo>
                <a:lnTo>
                  <a:pt x="504" y="1723"/>
                </a:lnTo>
                <a:lnTo>
                  <a:pt x="544" y="1824"/>
                </a:lnTo>
                <a:lnTo>
                  <a:pt x="583" y="1915"/>
                </a:lnTo>
                <a:lnTo>
                  <a:pt x="575" y="1915"/>
                </a:lnTo>
                <a:lnTo>
                  <a:pt x="535" y="1824"/>
                </a:lnTo>
                <a:lnTo>
                  <a:pt x="496" y="1723"/>
                </a:lnTo>
                <a:lnTo>
                  <a:pt x="454" y="1612"/>
                </a:lnTo>
                <a:lnTo>
                  <a:pt x="415" y="1493"/>
                </a:lnTo>
                <a:lnTo>
                  <a:pt x="375" y="1368"/>
                </a:lnTo>
                <a:lnTo>
                  <a:pt x="336" y="1237"/>
                </a:lnTo>
                <a:lnTo>
                  <a:pt x="297" y="1104"/>
                </a:lnTo>
                <a:lnTo>
                  <a:pt x="259" y="968"/>
                </a:lnTo>
                <a:lnTo>
                  <a:pt x="222" y="834"/>
                </a:lnTo>
                <a:lnTo>
                  <a:pt x="185" y="698"/>
                </a:lnTo>
                <a:lnTo>
                  <a:pt x="151" y="567"/>
                </a:lnTo>
                <a:lnTo>
                  <a:pt x="116" y="440"/>
                </a:lnTo>
                <a:lnTo>
                  <a:pt x="84" y="316"/>
                </a:lnTo>
                <a:lnTo>
                  <a:pt x="55" y="202"/>
                </a:lnTo>
                <a:lnTo>
                  <a:pt x="25" y="95"/>
                </a:lnTo>
                <a:lnTo>
                  <a:pt x="0" y="0"/>
                </a:lnTo>
                <a:lnTo>
                  <a:pt x="10" y="0"/>
                </a:lnTo>
                <a:close/>
              </a:path>
            </a:pathLst>
          </a:custGeom>
          <a:solidFill>
            <a:srgbClr val="000000"/>
          </a:solidFill>
          <a:ln w="9525">
            <a:noFill/>
            <a:round/>
            <a:headEnd/>
            <a:tailEnd/>
          </a:ln>
        </p:spPr>
        <p:txBody>
          <a:bodyPr/>
          <a:lstStyle/>
          <a:p>
            <a:endParaRPr lang="en-GB"/>
          </a:p>
        </p:txBody>
      </p:sp>
      <p:sp>
        <p:nvSpPr>
          <p:cNvPr id="5217" name="Freeform 681"/>
          <p:cNvSpPr>
            <a:spLocks/>
          </p:cNvSpPr>
          <p:nvPr/>
        </p:nvSpPr>
        <p:spPr bwMode="auto">
          <a:xfrm>
            <a:off x="5230284" y="4841876"/>
            <a:ext cx="370416" cy="384175"/>
          </a:xfrm>
          <a:custGeom>
            <a:avLst/>
            <a:gdLst>
              <a:gd name="T0" fmla="*/ 2147483647 w 947"/>
              <a:gd name="T1" fmla="*/ 2147483647 h 1454"/>
              <a:gd name="T2" fmla="*/ 2147483647 w 947"/>
              <a:gd name="T3" fmla="*/ 2147483647 h 1454"/>
              <a:gd name="T4" fmla="*/ 2147483647 w 947"/>
              <a:gd name="T5" fmla="*/ 2147483647 h 1454"/>
              <a:gd name="T6" fmla="*/ 2147483647 w 947"/>
              <a:gd name="T7" fmla="*/ 2147483647 h 1454"/>
              <a:gd name="T8" fmla="*/ 2147483647 w 947"/>
              <a:gd name="T9" fmla="*/ 2147483647 h 1454"/>
              <a:gd name="T10" fmla="*/ 2147483647 w 947"/>
              <a:gd name="T11" fmla="*/ 2147483647 h 1454"/>
              <a:gd name="T12" fmla="*/ 2147483647 w 947"/>
              <a:gd name="T13" fmla="*/ 2147483647 h 1454"/>
              <a:gd name="T14" fmla="*/ 2147483647 w 947"/>
              <a:gd name="T15" fmla="*/ 2147483647 h 1454"/>
              <a:gd name="T16" fmla="*/ 2147483647 w 947"/>
              <a:gd name="T17" fmla="*/ 2147483647 h 1454"/>
              <a:gd name="T18" fmla="*/ 2147483647 w 947"/>
              <a:gd name="T19" fmla="*/ 2147483647 h 1454"/>
              <a:gd name="T20" fmla="*/ 2147483647 w 947"/>
              <a:gd name="T21" fmla="*/ 2147483647 h 1454"/>
              <a:gd name="T22" fmla="*/ 2147483647 w 947"/>
              <a:gd name="T23" fmla="*/ 2147483647 h 1454"/>
              <a:gd name="T24" fmla="*/ 2147483647 w 947"/>
              <a:gd name="T25" fmla="*/ 2147483647 h 1454"/>
              <a:gd name="T26" fmla="*/ 2147483647 w 947"/>
              <a:gd name="T27" fmla="*/ 2147483647 h 1454"/>
              <a:gd name="T28" fmla="*/ 2147483647 w 947"/>
              <a:gd name="T29" fmla="*/ 2147483647 h 1454"/>
              <a:gd name="T30" fmla="*/ 2147483647 w 947"/>
              <a:gd name="T31" fmla="*/ 2147483647 h 1454"/>
              <a:gd name="T32" fmla="*/ 2147483647 w 947"/>
              <a:gd name="T33" fmla="*/ 0 h 1454"/>
              <a:gd name="T34" fmla="*/ 0 w 947"/>
              <a:gd name="T35" fmla="*/ 0 h 1454"/>
              <a:gd name="T36" fmla="*/ 2147483647 w 947"/>
              <a:gd name="T37" fmla="*/ 2147483647 h 1454"/>
              <a:gd name="T38" fmla="*/ 2147483647 w 947"/>
              <a:gd name="T39" fmla="*/ 2147483647 h 1454"/>
              <a:gd name="T40" fmla="*/ 2147483647 w 947"/>
              <a:gd name="T41" fmla="*/ 2147483647 h 1454"/>
              <a:gd name="T42" fmla="*/ 2147483647 w 947"/>
              <a:gd name="T43" fmla="*/ 2147483647 h 1454"/>
              <a:gd name="T44" fmla="*/ 2147483647 w 947"/>
              <a:gd name="T45" fmla="*/ 2147483647 h 1454"/>
              <a:gd name="T46" fmla="*/ 2147483647 w 947"/>
              <a:gd name="T47" fmla="*/ 2147483647 h 1454"/>
              <a:gd name="T48" fmla="*/ 2147483647 w 947"/>
              <a:gd name="T49" fmla="*/ 2147483647 h 1454"/>
              <a:gd name="T50" fmla="*/ 2147483647 w 947"/>
              <a:gd name="T51" fmla="*/ 2147483647 h 1454"/>
              <a:gd name="T52" fmla="*/ 2147483647 w 947"/>
              <a:gd name="T53" fmla="*/ 2147483647 h 1454"/>
              <a:gd name="T54" fmla="*/ 2147483647 w 947"/>
              <a:gd name="T55" fmla="*/ 2147483647 h 1454"/>
              <a:gd name="T56" fmla="*/ 2147483647 w 947"/>
              <a:gd name="T57" fmla="*/ 2147483647 h 1454"/>
              <a:gd name="T58" fmla="*/ 2147483647 w 947"/>
              <a:gd name="T59" fmla="*/ 2147483647 h 1454"/>
              <a:gd name="T60" fmla="*/ 2147483647 w 947"/>
              <a:gd name="T61" fmla="*/ 2147483647 h 1454"/>
              <a:gd name="T62" fmla="*/ 2147483647 w 947"/>
              <a:gd name="T63" fmla="*/ 2147483647 h 1454"/>
              <a:gd name="T64" fmla="*/ 2147483647 w 947"/>
              <a:gd name="T65" fmla="*/ 2147483647 h 1454"/>
              <a:gd name="T66" fmla="*/ 2147483647 w 947"/>
              <a:gd name="T67" fmla="*/ 2147483647 h 1454"/>
              <a:gd name="T68" fmla="*/ 2147483647 w 947"/>
              <a:gd name="T69" fmla="*/ 2147483647 h 14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47"/>
              <a:gd name="T106" fmla="*/ 0 h 1454"/>
              <a:gd name="T107" fmla="*/ 947 w 947"/>
              <a:gd name="T108" fmla="*/ 1454 h 145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47" h="1454">
                <a:moveTo>
                  <a:pt x="947" y="1454"/>
                </a:moveTo>
                <a:lnTo>
                  <a:pt x="916" y="1408"/>
                </a:lnTo>
                <a:lnTo>
                  <a:pt x="875" y="1345"/>
                </a:lnTo>
                <a:lnTo>
                  <a:pt x="823" y="1271"/>
                </a:lnTo>
                <a:lnTo>
                  <a:pt x="767" y="1184"/>
                </a:lnTo>
                <a:lnTo>
                  <a:pt x="701" y="1087"/>
                </a:lnTo>
                <a:lnTo>
                  <a:pt x="632" y="984"/>
                </a:lnTo>
                <a:lnTo>
                  <a:pt x="560" y="874"/>
                </a:lnTo>
                <a:lnTo>
                  <a:pt x="486" y="762"/>
                </a:lnTo>
                <a:lnTo>
                  <a:pt x="412" y="649"/>
                </a:lnTo>
                <a:lnTo>
                  <a:pt x="339" y="537"/>
                </a:lnTo>
                <a:lnTo>
                  <a:pt x="269" y="426"/>
                </a:lnTo>
                <a:lnTo>
                  <a:pt x="203" y="324"/>
                </a:lnTo>
                <a:lnTo>
                  <a:pt x="141" y="226"/>
                </a:lnTo>
                <a:lnTo>
                  <a:pt x="89" y="139"/>
                </a:lnTo>
                <a:lnTo>
                  <a:pt x="44" y="62"/>
                </a:lnTo>
                <a:lnTo>
                  <a:pt x="10" y="0"/>
                </a:lnTo>
                <a:lnTo>
                  <a:pt x="0" y="0"/>
                </a:lnTo>
                <a:lnTo>
                  <a:pt x="35" y="62"/>
                </a:lnTo>
                <a:lnTo>
                  <a:pt x="79" y="139"/>
                </a:lnTo>
                <a:lnTo>
                  <a:pt x="135" y="226"/>
                </a:lnTo>
                <a:lnTo>
                  <a:pt x="195" y="324"/>
                </a:lnTo>
                <a:lnTo>
                  <a:pt x="260" y="426"/>
                </a:lnTo>
                <a:lnTo>
                  <a:pt x="330" y="537"/>
                </a:lnTo>
                <a:lnTo>
                  <a:pt x="404" y="649"/>
                </a:lnTo>
                <a:lnTo>
                  <a:pt x="478" y="762"/>
                </a:lnTo>
                <a:lnTo>
                  <a:pt x="552" y="874"/>
                </a:lnTo>
                <a:lnTo>
                  <a:pt x="624" y="984"/>
                </a:lnTo>
                <a:lnTo>
                  <a:pt x="693" y="1087"/>
                </a:lnTo>
                <a:lnTo>
                  <a:pt x="758" y="1184"/>
                </a:lnTo>
                <a:lnTo>
                  <a:pt x="816" y="1271"/>
                </a:lnTo>
                <a:lnTo>
                  <a:pt x="868" y="1345"/>
                </a:lnTo>
                <a:lnTo>
                  <a:pt x="909" y="1408"/>
                </a:lnTo>
                <a:lnTo>
                  <a:pt x="940" y="1454"/>
                </a:lnTo>
                <a:lnTo>
                  <a:pt x="947" y="1454"/>
                </a:lnTo>
                <a:close/>
              </a:path>
            </a:pathLst>
          </a:custGeom>
          <a:solidFill>
            <a:srgbClr val="000000"/>
          </a:solidFill>
          <a:ln w="9525">
            <a:noFill/>
            <a:round/>
            <a:headEnd/>
            <a:tailEnd/>
          </a:ln>
        </p:spPr>
        <p:txBody>
          <a:bodyPr/>
          <a:lstStyle/>
          <a:p>
            <a:endParaRPr lang="en-GB"/>
          </a:p>
        </p:txBody>
      </p:sp>
      <p:sp>
        <p:nvSpPr>
          <p:cNvPr id="5218" name="Freeform 682"/>
          <p:cNvSpPr>
            <a:spLocks/>
          </p:cNvSpPr>
          <p:nvPr/>
        </p:nvSpPr>
        <p:spPr bwMode="auto">
          <a:xfrm>
            <a:off x="5577418" y="4721226"/>
            <a:ext cx="171449" cy="1031875"/>
          </a:xfrm>
          <a:custGeom>
            <a:avLst/>
            <a:gdLst>
              <a:gd name="T0" fmla="*/ 2147483647 w 437"/>
              <a:gd name="T1" fmla="*/ 0 h 3902"/>
              <a:gd name="T2" fmla="*/ 2147483647 w 437"/>
              <a:gd name="T3" fmla="*/ 2147483647 h 3902"/>
              <a:gd name="T4" fmla="*/ 2147483647 w 437"/>
              <a:gd name="T5" fmla="*/ 2147483647 h 3902"/>
              <a:gd name="T6" fmla="*/ 2147483647 w 437"/>
              <a:gd name="T7" fmla="*/ 2147483647 h 3902"/>
              <a:gd name="T8" fmla="*/ 2147483647 w 437"/>
              <a:gd name="T9" fmla="*/ 2147483647 h 3902"/>
              <a:gd name="T10" fmla="*/ 2147483647 w 437"/>
              <a:gd name="T11" fmla="*/ 2147483647 h 3902"/>
              <a:gd name="T12" fmla="*/ 2147483647 w 437"/>
              <a:gd name="T13" fmla="*/ 2147483647 h 3902"/>
              <a:gd name="T14" fmla="*/ 2147483647 w 437"/>
              <a:gd name="T15" fmla="*/ 2147483647 h 3902"/>
              <a:gd name="T16" fmla="*/ 2147483647 w 437"/>
              <a:gd name="T17" fmla="*/ 2147483647 h 3902"/>
              <a:gd name="T18" fmla="*/ 2147483647 w 437"/>
              <a:gd name="T19" fmla="*/ 2147483647 h 3902"/>
              <a:gd name="T20" fmla="*/ 2147483647 w 437"/>
              <a:gd name="T21" fmla="*/ 2147483647 h 3902"/>
              <a:gd name="T22" fmla="*/ 2147483647 w 437"/>
              <a:gd name="T23" fmla="*/ 2147483647 h 3902"/>
              <a:gd name="T24" fmla="*/ 2147483647 w 437"/>
              <a:gd name="T25" fmla="*/ 2147483647 h 3902"/>
              <a:gd name="T26" fmla="*/ 2147483647 w 437"/>
              <a:gd name="T27" fmla="*/ 2147483647 h 3902"/>
              <a:gd name="T28" fmla="*/ 2147483647 w 437"/>
              <a:gd name="T29" fmla="*/ 2147483647 h 3902"/>
              <a:gd name="T30" fmla="*/ 2147483647 w 437"/>
              <a:gd name="T31" fmla="*/ 2147483647 h 3902"/>
              <a:gd name="T32" fmla="*/ 2147483647 w 437"/>
              <a:gd name="T33" fmla="*/ 2147483647 h 3902"/>
              <a:gd name="T34" fmla="*/ 2147483647 w 437"/>
              <a:gd name="T35" fmla="*/ 2147483647 h 3902"/>
              <a:gd name="T36" fmla="*/ 2147483647 w 437"/>
              <a:gd name="T37" fmla="*/ 2147483647 h 3902"/>
              <a:gd name="T38" fmla="*/ 2147483647 w 437"/>
              <a:gd name="T39" fmla="*/ 2147483647 h 3902"/>
              <a:gd name="T40" fmla="*/ 2147483647 w 437"/>
              <a:gd name="T41" fmla="*/ 2147483647 h 3902"/>
              <a:gd name="T42" fmla="*/ 2147483647 w 437"/>
              <a:gd name="T43" fmla="*/ 2147483647 h 3902"/>
              <a:gd name="T44" fmla="*/ 2147483647 w 437"/>
              <a:gd name="T45" fmla="*/ 2147483647 h 3902"/>
              <a:gd name="T46" fmla="*/ 2147483647 w 437"/>
              <a:gd name="T47" fmla="*/ 2147483647 h 3902"/>
              <a:gd name="T48" fmla="*/ 2147483647 w 437"/>
              <a:gd name="T49" fmla="*/ 2147483647 h 3902"/>
              <a:gd name="T50" fmla="*/ 2147483647 w 437"/>
              <a:gd name="T51" fmla="*/ 2147483647 h 3902"/>
              <a:gd name="T52" fmla="*/ 2147483647 w 437"/>
              <a:gd name="T53" fmla="*/ 2147483647 h 3902"/>
              <a:gd name="T54" fmla="*/ 2147483647 w 437"/>
              <a:gd name="T55" fmla="*/ 2147483647 h 3902"/>
              <a:gd name="T56" fmla="*/ 2147483647 w 437"/>
              <a:gd name="T57" fmla="*/ 2147483647 h 3902"/>
              <a:gd name="T58" fmla="*/ 2147483647 w 437"/>
              <a:gd name="T59" fmla="*/ 2147483647 h 3902"/>
              <a:gd name="T60" fmla="*/ 2147483647 w 437"/>
              <a:gd name="T61" fmla="*/ 2147483647 h 3902"/>
              <a:gd name="T62" fmla="*/ 2147483647 w 437"/>
              <a:gd name="T63" fmla="*/ 2147483647 h 3902"/>
              <a:gd name="T64" fmla="*/ 2147483647 w 437"/>
              <a:gd name="T65" fmla="*/ 2147483647 h 3902"/>
              <a:gd name="T66" fmla="*/ 0 w 437"/>
              <a:gd name="T67" fmla="*/ 0 h 3902"/>
              <a:gd name="T68" fmla="*/ 2147483647 w 437"/>
              <a:gd name="T69" fmla="*/ 0 h 390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37"/>
              <a:gd name="T106" fmla="*/ 0 h 3902"/>
              <a:gd name="T107" fmla="*/ 437 w 437"/>
              <a:gd name="T108" fmla="*/ 3902 h 390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37" h="3902">
                <a:moveTo>
                  <a:pt x="7" y="0"/>
                </a:moveTo>
                <a:lnTo>
                  <a:pt x="25" y="274"/>
                </a:lnTo>
                <a:lnTo>
                  <a:pt x="42" y="539"/>
                </a:lnTo>
                <a:lnTo>
                  <a:pt x="59" y="792"/>
                </a:lnTo>
                <a:lnTo>
                  <a:pt x="77" y="1040"/>
                </a:lnTo>
                <a:lnTo>
                  <a:pt x="96" y="1279"/>
                </a:lnTo>
                <a:lnTo>
                  <a:pt x="115" y="1513"/>
                </a:lnTo>
                <a:lnTo>
                  <a:pt x="136" y="1746"/>
                </a:lnTo>
                <a:lnTo>
                  <a:pt x="160" y="1973"/>
                </a:lnTo>
                <a:lnTo>
                  <a:pt x="183" y="2202"/>
                </a:lnTo>
                <a:lnTo>
                  <a:pt x="211" y="2432"/>
                </a:lnTo>
                <a:lnTo>
                  <a:pt x="240" y="2663"/>
                </a:lnTo>
                <a:lnTo>
                  <a:pt x="274" y="2898"/>
                </a:lnTo>
                <a:lnTo>
                  <a:pt x="307" y="3138"/>
                </a:lnTo>
                <a:lnTo>
                  <a:pt x="346" y="3384"/>
                </a:lnTo>
                <a:lnTo>
                  <a:pt x="390" y="3639"/>
                </a:lnTo>
                <a:lnTo>
                  <a:pt x="437" y="3902"/>
                </a:lnTo>
                <a:lnTo>
                  <a:pt x="427" y="3902"/>
                </a:lnTo>
                <a:lnTo>
                  <a:pt x="383" y="3656"/>
                </a:lnTo>
                <a:lnTo>
                  <a:pt x="340" y="3412"/>
                </a:lnTo>
                <a:lnTo>
                  <a:pt x="301" y="3169"/>
                </a:lnTo>
                <a:lnTo>
                  <a:pt x="264" y="2925"/>
                </a:lnTo>
                <a:lnTo>
                  <a:pt x="230" y="2684"/>
                </a:lnTo>
                <a:lnTo>
                  <a:pt x="200" y="2441"/>
                </a:lnTo>
                <a:lnTo>
                  <a:pt x="171" y="2198"/>
                </a:lnTo>
                <a:lnTo>
                  <a:pt x="144" y="1957"/>
                </a:lnTo>
                <a:lnTo>
                  <a:pt x="121" y="1715"/>
                </a:lnTo>
                <a:lnTo>
                  <a:pt x="98" y="1472"/>
                </a:lnTo>
                <a:lnTo>
                  <a:pt x="79" y="1228"/>
                </a:lnTo>
                <a:lnTo>
                  <a:pt x="60" y="983"/>
                </a:lnTo>
                <a:lnTo>
                  <a:pt x="43" y="740"/>
                </a:lnTo>
                <a:lnTo>
                  <a:pt x="28" y="495"/>
                </a:lnTo>
                <a:lnTo>
                  <a:pt x="13" y="247"/>
                </a:lnTo>
                <a:lnTo>
                  <a:pt x="0" y="0"/>
                </a:lnTo>
                <a:lnTo>
                  <a:pt x="7" y="0"/>
                </a:lnTo>
                <a:close/>
              </a:path>
            </a:pathLst>
          </a:custGeom>
          <a:solidFill>
            <a:srgbClr val="000000"/>
          </a:solidFill>
          <a:ln w="9525">
            <a:noFill/>
            <a:round/>
            <a:headEnd/>
            <a:tailEnd/>
          </a:ln>
        </p:spPr>
        <p:txBody>
          <a:bodyPr/>
          <a:lstStyle/>
          <a:p>
            <a:endParaRPr lang="en-GB"/>
          </a:p>
        </p:txBody>
      </p:sp>
      <p:sp>
        <p:nvSpPr>
          <p:cNvPr id="5219" name="Freeform 683"/>
          <p:cNvSpPr>
            <a:spLocks/>
          </p:cNvSpPr>
          <p:nvPr/>
        </p:nvSpPr>
        <p:spPr bwMode="auto">
          <a:xfrm>
            <a:off x="5198533" y="4792663"/>
            <a:ext cx="25400" cy="23812"/>
          </a:xfrm>
          <a:custGeom>
            <a:avLst/>
            <a:gdLst>
              <a:gd name="T0" fmla="*/ 2147483647 w 67"/>
              <a:gd name="T1" fmla="*/ 0 h 90"/>
              <a:gd name="T2" fmla="*/ 2147483647 w 67"/>
              <a:gd name="T3" fmla="*/ 2147483647 h 90"/>
              <a:gd name="T4" fmla="*/ 2147483647 w 67"/>
              <a:gd name="T5" fmla="*/ 2147483647 h 90"/>
              <a:gd name="T6" fmla="*/ 2147483647 w 67"/>
              <a:gd name="T7" fmla="*/ 2147483647 h 90"/>
              <a:gd name="T8" fmla="*/ 2147483647 w 67"/>
              <a:gd name="T9" fmla="*/ 2147483647 h 90"/>
              <a:gd name="T10" fmla="*/ 2147483647 w 67"/>
              <a:gd name="T11" fmla="*/ 2147483647 h 90"/>
              <a:gd name="T12" fmla="*/ 2147483647 w 67"/>
              <a:gd name="T13" fmla="*/ 2147483647 h 90"/>
              <a:gd name="T14" fmla="*/ 2147483647 w 67"/>
              <a:gd name="T15" fmla="*/ 2147483647 h 90"/>
              <a:gd name="T16" fmla="*/ 2147483647 w 67"/>
              <a:gd name="T17" fmla="*/ 2147483647 h 90"/>
              <a:gd name="T18" fmla="*/ 2147483647 w 67"/>
              <a:gd name="T19" fmla="*/ 2147483647 h 90"/>
              <a:gd name="T20" fmla="*/ 2147483647 w 67"/>
              <a:gd name="T21" fmla="*/ 2147483647 h 90"/>
              <a:gd name="T22" fmla="*/ 2147483647 w 67"/>
              <a:gd name="T23" fmla="*/ 2147483647 h 90"/>
              <a:gd name="T24" fmla="*/ 2147483647 w 67"/>
              <a:gd name="T25" fmla="*/ 2147483647 h 90"/>
              <a:gd name="T26" fmla="*/ 2147483647 w 67"/>
              <a:gd name="T27" fmla="*/ 2147483647 h 90"/>
              <a:gd name="T28" fmla="*/ 2147483647 w 67"/>
              <a:gd name="T29" fmla="*/ 2147483647 h 90"/>
              <a:gd name="T30" fmla="*/ 2147483647 w 67"/>
              <a:gd name="T31" fmla="*/ 2147483647 h 90"/>
              <a:gd name="T32" fmla="*/ 2147483647 w 67"/>
              <a:gd name="T33" fmla="*/ 2147483647 h 90"/>
              <a:gd name="T34" fmla="*/ 2147483647 w 67"/>
              <a:gd name="T35" fmla="*/ 2147483647 h 90"/>
              <a:gd name="T36" fmla="*/ 2147483647 w 67"/>
              <a:gd name="T37" fmla="*/ 2147483647 h 90"/>
              <a:gd name="T38" fmla="*/ 2147483647 w 67"/>
              <a:gd name="T39" fmla="*/ 2147483647 h 90"/>
              <a:gd name="T40" fmla="*/ 2147483647 w 67"/>
              <a:gd name="T41" fmla="*/ 2147483647 h 90"/>
              <a:gd name="T42" fmla="*/ 2147483647 w 67"/>
              <a:gd name="T43" fmla="*/ 2147483647 h 90"/>
              <a:gd name="T44" fmla="*/ 2147483647 w 67"/>
              <a:gd name="T45" fmla="*/ 2147483647 h 90"/>
              <a:gd name="T46" fmla="*/ 2147483647 w 67"/>
              <a:gd name="T47" fmla="*/ 2147483647 h 90"/>
              <a:gd name="T48" fmla="*/ 2147483647 w 67"/>
              <a:gd name="T49" fmla="*/ 2147483647 h 90"/>
              <a:gd name="T50" fmla="*/ 2147483647 w 67"/>
              <a:gd name="T51" fmla="*/ 2147483647 h 90"/>
              <a:gd name="T52" fmla="*/ 2147483647 w 67"/>
              <a:gd name="T53" fmla="*/ 2147483647 h 90"/>
              <a:gd name="T54" fmla="*/ 2147483647 w 67"/>
              <a:gd name="T55" fmla="*/ 2147483647 h 90"/>
              <a:gd name="T56" fmla="*/ 2147483647 w 67"/>
              <a:gd name="T57" fmla="*/ 2147483647 h 90"/>
              <a:gd name="T58" fmla="*/ 2147483647 w 67"/>
              <a:gd name="T59" fmla="*/ 2147483647 h 90"/>
              <a:gd name="T60" fmla="*/ 2147483647 w 67"/>
              <a:gd name="T61" fmla="*/ 2147483647 h 90"/>
              <a:gd name="T62" fmla="*/ 2147483647 w 67"/>
              <a:gd name="T63" fmla="*/ 2147483647 h 90"/>
              <a:gd name="T64" fmla="*/ 2147483647 w 67"/>
              <a:gd name="T65" fmla="*/ 2147483647 h 90"/>
              <a:gd name="T66" fmla="*/ 2147483647 w 67"/>
              <a:gd name="T67" fmla="*/ 2147483647 h 90"/>
              <a:gd name="T68" fmla="*/ 2147483647 w 67"/>
              <a:gd name="T69" fmla="*/ 2147483647 h 90"/>
              <a:gd name="T70" fmla="*/ 2147483647 w 67"/>
              <a:gd name="T71" fmla="*/ 2147483647 h 90"/>
              <a:gd name="T72" fmla="*/ 2147483647 w 67"/>
              <a:gd name="T73" fmla="*/ 2147483647 h 90"/>
              <a:gd name="T74" fmla="*/ 2147483647 w 67"/>
              <a:gd name="T75" fmla="*/ 2147483647 h 90"/>
              <a:gd name="T76" fmla="*/ 2147483647 w 67"/>
              <a:gd name="T77" fmla="*/ 2147483647 h 90"/>
              <a:gd name="T78" fmla="*/ 2147483647 w 67"/>
              <a:gd name="T79" fmla="*/ 2147483647 h 90"/>
              <a:gd name="T80" fmla="*/ 2147483647 w 67"/>
              <a:gd name="T81" fmla="*/ 2147483647 h 90"/>
              <a:gd name="T82" fmla="*/ 2147483647 w 67"/>
              <a:gd name="T83" fmla="*/ 2147483647 h 90"/>
              <a:gd name="T84" fmla="*/ 2147483647 w 67"/>
              <a:gd name="T85" fmla="*/ 2147483647 h 90"/>
              <a:gd name="T86" fmla="*/ 2147483647 w 67"/>
              <a:gd name="T87" fmla="*/ 2147483647 h 90"/>
              <a:gd name="T88" fmla="*/ 2147483647 w 67"/>
              <a:gd name="T89" fmla="*/ 2147483647 h 90"/>
              <a:gd name="T90" fmla="*/ 2147483647 w 67"/>
              <a:gd name="T91" fmla="*/ 2147483647 h 90"/>
              <a:gd name="T92" fmla="*/ 2147483647 w 67"/>
              <a:gd name="T93" fmla="*/ 2147483647 h 90"/>
              <a:gd name="T94" fmla="*/ 2147483647 w 67"/>
              <a:gd name="T95" fmla="*/ 2147483647 h 90"/>
              <a:gd name="T96" fmla="*/ 2147483647 w 67"/>
              <a:gd name="T97" fmla="*/ 2147483647 h 90"/>
              <a:gd name="T98" fmla="*/ 2147483647 w 67"/>
              <a:gd name="T99" fmla="*/ 2147483647 h 90"/>
              <a:gd name="T100" fmla="*/ 2147483647 w 67"/>
              <a:gd name="T101" fmla="*/ 2147483647 h 90"/>
              <a:gd name="T102" fmla="*/ 2147483647 w 67"/>
              <a:gd name="T103" fmla="*/ 2147483647 h 90"/>
              <a:gd name="T104" fmla="*/ 2147483647 w 67"/>
              <a:gd name="T105" fmla="*/ 2147483647 h 90"/>
              <a:gd name="T106" fmla="*/ 0 w 67"/>
              <a:gd name="T107" fmla="*/ 2147483647 h 90"/>
              <a:gd name="T108" fmla="*/ 0 w 67"/>
              <a:gd name="T109" fmla="*/ 2147483647 h 90"/>
              <a:gd name="T110" fmla="*/ 2147483647 w 67"/>
              <a:gd name="T111" fmla="*/ 2147483647 h 90"/>
              <a:gd name="T112" fmla="*/ 2147483647 w 67"/>
              <a:gd name="T113" fmla="*/ 2147483647 h 90"/>
              <a:gd name="T114" fmla="*/ 2147483647 w 67"/>
              <a:gd name="T115" fmla="*/ 0 h 90"/>
              <a:gd name="T116" fmla="*/ 2147483647 w 67"/>
              <a:gd name="T117" fmla="*/ 0 h 90"/>
              <a:gd name="T118" fmla="*/ 2147483647 w 67"/>
              <a:gd name="T119" fmla="*/ 0 h 90"/>
              <a:gd name="T120" fmla="*/ 2147483647 w 67"/>
              <a:gd name="T121" fmla="*/ 0 h 90"/>
              <a:gd name="T122" fmla="*/ 2147483647 w 67"/>
              <a:gd name="T123" fmla="*/ 0 h 9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7"/>
              <a:gd name="T187" fmla="*/ 0 h 90"/>
              <a:gd name="T188" fmla="*/ 67 w 67"/>
              <a:gd name="T189" fmla="*/ 90 h 9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7" h="90">
                <a:moveTo>
                  <a:pt x="48" y="0"/>
                </a:moveTo>
                <a:lnTo>
                  <a:pt x="58" y="3"/>
                </a:lnTo>
                <a:lnTo>
                  <a:pt x="63" y="6"/>
                </a:lnTo>
                <a:lnTo>
                  <a:pt x="67" y="14"/>
                </a:lnTo>
                <a:lnTo>
                  <a:pt x="67" y="24"/>
                </a:lnTo>
                <a:lnTo>
                  <a:pt x="63" y="24"/>
                </a:lnTo>
                <a:lnTo>
                  <a:pt x="62" y="25"/>
                </a:lnTo>
                <a:lnTo>
                  <a:pt x="60" y="29"/>
                </a:lnTo>
                <a:lnTo>
                  <a:pt x="58" y="31"/>
                </a:lnTo>
                <a:lnTo>
                  <a:pt x="60" y="31"/>
                </a:lnTo>
                <a:lnTo>
                  <a:pt x="62" y="35"/>
                </a:lnTo>
                <a:lnTo>
                  <a:pt x="63" y="36"/>
                </a:lnTo>
                <a:lnTo>
                  <a:pt x="63" y="41"/>
                </a:lnTo>
                <a:lnTo>
                  <a:pt x="63" y="44"/>
                </a:lnTo>
                <a:lnTo>
                  <a:pt x="63" y="52"/>
                </a:lnTo>
                <a:lnTo>
                  <a:pt x="63" y="60"/>
                </a:lnTo>
                <a:lnTo>
                  <a:pt x="63" y="63"/>
                </a:lnTo>
                <a:lnTo>
                  <a:pt x="62" y="65"/>
                </a:lnTo>
                <a:lnTo>
                  <a:pt x="62" y="68"/>
                </a:lnTo>
                <a:lnTo>
                  <a:pt x="60" y="69"/>
                </a:lnTo>
                <a:lnTo>
                  <a:pt x="58" y="71"/>
                </a:lnTo>
                <a:lnTo>
                  <a:pt x="60" y="71"/>
                </a:lnTo>
                <a:lnTo>
                  <a:pt x="62" y="73"/>
                </a:lnTo>
                <a:lnTo>
                  <a:pt x="62" y="74"/>
                </a:lnTo>
                <a:lnTo>
                  <a:pt x="63" y="77"/>
                </a:lnTo>
                <a:lnTo>
                  <a:pt x="63" y="79"/>
                </a:lnTo>
                <a:lnTo>
                  <a:pt x="63" y="82"/>
                </a:lnTo>
                <a:lnTo>
                  <a:pt x="63" y="87"/>
                </a:lnTo>
                <a:lnTo>
                  <a:pt x="63" y="90"/>
                </a:lnTo>
                <a:lnTo>
                  <a:pt x="4" y="90"/>
                </a:lnTo>
                <a:lnTo>
                  <a:pt x="4" y="87"/>
                </a:lnTo>
                <a:lnTo>
                  <a:pt x="4" y="82"/>
                </a:lnTo>
                <a:lnTo>
                  <a:pt x="4" y="79"/>
                </a:lnTo>
                <a:lnTo>
                  <a:pt x="4" y="77"/>
                </a:lnTo>
                <a:lnTo>
                  <a:pt x="6" y="74"/>
                </a:lnTo>
                <a:lnTo>
                  <a:pt x="7" y="73"/>
                </a:lnTo>
                <a:lnTo>
                  <a:pt x="7" y="71"/>
                </a:lnTo>
                <a:lnTo>
                  <a:pt x="9" y="71"/>
                </a:lnTo>
                <a:lnTo>
                  <a:pt x="7" y="69"/>
                </a:lnTo>
                <a:lnTo>
                  <a:pt x="6" y="68"/>
                </a:lnTo>
                <a:lnTo>
                  <a:pt x="4" y="65"/>
                </a:lnTo>
                <a:lnTo>
                  <a:pt x="1" y="63"/>
                </a:lnTo>
                <a:lnTo>
                  <a:pt x="1" y="60"/>
                </a:lnTo>
                <a:lnTo>
                  <a:pt x="1" y="52"/>
                </a:lnTo>
                <a:lnTo>
                  <a:pt x="1" y="44"/>
                </a:lnTo>
                <a:lnTo>
                  <a:pt x="1" y="41"/>
                </a:lnTo>
                <a:lnTo>
                  <a:pt x="1" y="36"/>
                </a:lnTo>
                <a:lnTo>
                  <a:pt x="4" y="35"/>
                </a:lnTo>
                <a:lnTo>
                  <a:pt x="6" y="31"/>
                </a:lnTo>
                <a:lnTo>
                  <a:pt x="9" y="31"/>
                </a:lnTo>
                <a:lnTo>
                  <a:pt x="7" y="29"/>
                </a:lnTo>
                <a:lnTo>
                  <a:pt x="6" y="25"/>
                </a:lnTo>
                <a:lnTo>
                  <a:pt x="4" y="24"/>
                </a:lnTo>
                <a:lnTo>
                  <a:pt x="0" y="24"/>
                </a:lnTo>
                <a:lnTo>
                  <a:pt x="0" y="14"/>
                </a:lnTo>
                <a:lnTo>
                  <a:pt x="4" y="6"/>
                </a:lnTo>
                <a:lnTo>
                  <a:pt x="9" y="3"/>
                </a:lnTo>
                <a:lnTo>
                  <a:pt x="18" y="0"/>
                </a:lnTo>
                <a:lnTo>
                  <a:pt x="24" y="0"/>
                </a:lnTo>
                <a:lnTo>
                  <a:pt x="33" y="0"/>
                </a:lnTo>
                <a:lnTo>
                  <a:pt x="43" y="0"/>
                </a:lnTo>
                <a:lnTo>
                  <a:pt x="48" y="0"/>
                </a:lnTo>
                <a:close/>
              </a:path>
            </a:pathLst>
          </a:custGeom>
          <a:solidFill>
            <a:srgbClr val="000000"/>
          </a:solidFill>
          <a:ln w="9525">
            <a:noFill/>
            <a:round/>
            <a:headEnd/>
            <a:tailEnd/>
          </a:ln>
        </p:spPr>
        <p:txBody>
          <a:bodyPr/>
          <a:lstStyle/>
          <a:p>
            <a:endParaRPr lang="en-GB"/>
          </a:p>
        </p:txBody>
      </p:sp>
      <p:sp>
        <p:nvSpPr>
          <p:cNvPr id="5220" name="Freeform 684"/>
          <p:cNvSpPr>
            <a:spLocks/>
          </p:cNvSpPr>
          <p:nvPr/>
        </p:nvSpPr>
        <p:spPr bwMode="auto">
          <a:xfrm>
            <a:off x="5848351" y="4792663"/>
            <a:ext cx="27516" cy="23812"/>
          </a:xfrm>
          <a:custGeom>
            <a:avLst/>
            <a:gdLst>
              <a:gd name="T0" fmla="*/ 2147483647 w 66"/>
              <a:gd name="T1" fmla="*/ 0 h 90"/>
              <a:gd name="T2" fmla="*/ 2147483647 w 66"/>
              <a:gd name="T3" fmla="*/ 2147483647 h 90"/>
              <a:gd name="T4" fmla="*/ 2147483647 w 66"/>
              <a:gd name="T5" fmla="*/ 2147483647 h 90"/>
              <a:gd name="T6" fmla="*/ 2147483647 w 66"/>
              <a:gd name="T7" fmla="*/ 2147483647 h 90"/>
              <a:gd name="T8" fmla="*/ 2147483647 w 66"/>
              <a:gd name="T9" fmla="*/ 2147483647 h 90"/>
              <a:gd name="T10" fmla="*/ 2147483647 w 66"/>
              <a:gd name="T11" fmla="*/ 2147483647 h 90"/>
              <a:gd name="T12" fmla="*/ 2147483647 w 66"/>
              <a:gd name="T13" fmla="*/ 2147483647 h 90"/>
              <a:gd name="T14" fmla="*/ 2147483647 w 66"/>
              <a:gd name="T15" fmla="*/ 2147483647 h 90"/>
              <a:gd name="T16" fmla="*/ 2147483647 w 66"/>
              <a:gd name="T17" fmla="*/ 2147483647 h 90"/>
              <a:gd name="T18" fmla="*/ 2147483647 w 66"/>
              <a:gd name="T19" fmla="*/ 2147483647 h 90"/>
              <a:gd name="T20" fmla="*/ 2147483647 w 66"/>
              <a:gd name="T21" fmla="*/ 2147483647 h 90"/>
              <a:gd name="T22" fmla="*/ 2147483647 w 66"/>
              <a:gd name="T23" fmla="*/ 2147483647 h 90"/>
              <a:gd name="T24" fmla="*/ 2147483647 w 66"/>
              <a:gd name="T25" fmla="*/ 2147483647 h 90"/>
              <a:gd name="T26" fmla="*/ 2147483647 w 66"/>
              <a:gd name="T27" fmla="*/ 2147483647 h 90"/>
              <a:gd name="T28" fmla="*/ 2147483647 w 66"/>
              <a:gd name="T29" fmla="*/ 2147483647 h 90"/>
              <a:gd name="T30" fmla="*/ 2147483647 w 66"/>
              <a:gd name="T31" fmla="*/ 2147483647 h 90"/>
              <a:gd name="T32" fmla="*/ 2147483647 w 66"/>
              <a:gd name="T33" fmla="*/ 2147483647 h 90"/>
              <a:gd name="T34" fmla="*/ 2147483647 w 66"/>
              <a:gd name="T35" fmla="*/ 2147483647 h 90"/>
              <a:gd name="T36" fmla="*/ 2147483647 w 66"/>
              <a:gd name="T37" fmla="*/ 2147483647 h 90"/>
              <a:gd name="T38" fmla="*/ 2147483647 w 66"/>
              <a:gd name="T39" fmla="*/ 2147483647 h 90"/>
              <a:gd name="T40" fmla="*/ 2147483647 w 66"/>
              <a:gd name="T41" fmla="*/ 2147483647 h 90"/>
              <a:gd name="T42" fmla="*/ 2147483647 w 66"/>
              <a:gd name="T43" fmla="*/ 2147483647 h 90"/>
              <a:gd name="T44" fmla="*/ 2147483647 w 66"/>
              <a:gd name="T45" fmla="*/ 2147483647 h 90"/>
              <a:gd name="T46" fmla="*/ 2147483647 w 66"/>
              <a:gd name="T47" fmla="*/ 2147483647 h 90"/>
              <a:gd name="T48" fmla="*/ 2147483647 w 66"/>
              <a:gd name="T49" fmla="*/ 2147483647 h 90"/>
              <a:gd name="T50" fmla="*/ 2147483647 w 66"/>
              <a:gd name="T51" fmla="*/ 2147483647 h 90"/>
              <a:gd name="T52" fmla="*/ 2147483647 w 66"/>
              <a:gd name="T53" fmla="*/ 2147483647 h 90"/>
              <a:gd name="T54" fmla="*/ 2147483647 w 66"/>
              <a:gd name="T55" fmla="*/ 2147483647 h 90"/>
              <a:gd name="T56" fmla="*/ 2147483647 w 66"/>
              <a:gd name="T57" fmla="*/ 2147483647 h 90"/>
              <a:gd name="T58" fmla="*/ 2147483647 w 66"/>
              <a:gd name="T59" fmla="*/ 2147483647 h 90"/>
              <a:gd name="T60" fmla="*/ 2147483647 w 66"/>
              <a:gd name="T61" fmla="*/ 2147483647 h 90"/>
              <a:gd name="T62" fmla="*/ 2147483647 w 66"/>
              <a:gd name="T63" fmla="*/ 2147483647 h 90"/>
              <a:gd name="T64" fmla="*/ 2147483647 w 66"/>
              <a:gd name="T65" fmla="*/ 2147483647 h 90"/>
              <a:gd name="T66" fmla="*/ 2147483647 w 66"/>
              <a:gd name="T67" fmla="*/ 2147483647 h 90"/>
              <a:gd name="T68" fmla="*/ 2147483647 w 66"/>
              <a:gd name="T69" fmla="*/ 2147483647 h 90"/>
              <a:gd name="T70" fmla="*/ 2147483647 w 66"/>
              <a:gd name="T71" fmla="*/ 2147483647 h 90"/>
              <a:gd name="T72" fmla="*/ 2147483647 w 66"/>
              <a:gd name="T73" fmla="*/ 2147483647 h 90"/>
              <a:gd name="T74" fmla="*/ 2147483647 w 66"/>
              <a:gd name="T75" fmla="*/ 2147483647 h 90"/>
              <a:gd name="T76" fmla="*/ 2147483647 w 66"/>
              <a:gd name="T77" fmla="*/ 2147483647 h 90"/>
              <a:gd name="T78" fmla="*/ 2147483647 w 66"/>
              <a:gd name="T79" fmla="*/ 2147483647 h 90"/>
              <a:gd name="T80" fmla="*/ 2147483647 w 66"/>
              <a:gd name="T81" fmla="*/ 2147483647 h 90"/>
              <a:gd name="T82" fmla="*/ 2147483647 w 66"/>
              <a:gd name="T83" fmla="*/ 2147483647 h 90"/>
              <a:gd name="T84" fmla="*/ 2147483647 w 66"/>
              <a:gd name="T85" fmla="*/ 2147483647 h 90"/>
              <a:gd name="T86" fmla="*/ 2147483647 w 66"/>
              <a:gd name="T87" fmla="*/ 2147483647 h 90"/>
              <a:gd name="T88" fmla="*/ 2147483647 w 66"/>
              <a:gd name="T89" fmla="*/ 2147483647 h 90"/>
              <a:gd name="T90" fmla="*/ 2147483647 w 66"/>
              <a:gd name="T91" fmla="*/ 2147483647 h 90"/>
              <a:gd name="T92" fmla="*/ 2147483647 w 66"/>
              <a:gd name="T93" fmla="*/ 2147483647 h 90"/>
              <a:gd name="T94" fmla="*/ 2147483647 w 66"/>
              <a:gd name="T95" fmla="*/ 2147483647 h 90"/>
              <a:gd name="T96" fmla="*/ 2147483647 w 66"/>
              <a:gd name="T97" fmla="*/ 2147483647 h 90"/>
              <a:gd name="T98" fmla="*/ 2147483647 w 66"/>
              <a:gd name="T99" fmla="*/ 2147483647 h 90"/>
              <a:gd name="T100" fmla="*/ 2147483647 w 66"/>
              <a:gd name="T101" fmla="*/ 2147483647 h 90"/>
              <a:gd name="T102" fmla="*/ 2147483647 w 66"/>
              <a:gd name="T103" fmla="*/ 2147483647 h 90"/>
              <a:gd name="T104" fmla="*/ 0 w 66"/>
              <a:gd name="T105" fmla="*/ 2147483647 h 90"/>
              <a:gd name="T106" fmla="*/ 0 w 66"/>
              <a:gd name="T107" fmla="*/ 2147483647 h 90"/>
              <a:gd name="T108" fmla="*/ 2147483647 w 66"/>
              <a:gd name="T109" fmla="*/ 2147483647 h 90"/>
              <a:gd name="T110" fmla="*/ 2147483647 w 66"/>
              <a:gd name="T111" fmla="*/ 2147483647 h 90"/>
              <a:gd name="T112" fmla="*/ 2147483647 w 66"/>
              <a:gd name="T113" fmla="*/ 0 h 90"/>
              <a:gd name="T114" fmla="*/ 2147483647 w 66"/>
              <a:gd name="T115" fmla="*/ 0 h 90"/>
              <a:gd name="T116" fmla="*/ 2147483647 w 66"/>
              <a:gd name="T117" fmla="*/ 0 h 90"/>
              <a:gd name="T118" fmla="*/ 2147483647 w 66"/>
              <a:gd name="T119" fmla="*/ 0 h 90"/>
              <a:gd name="T120" fmla="*/ 2147483647 w 66"/>
              <a:gd name="T121" fmla="*/ 0 h 9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6"/>
              <a:gd name="T184" fmla="*/ 0 h 90"/>
              <a:gd name="T185" fmla="*/ 66 w 66"/>
              <a:gd name="T186" fmla="*/ 90 h 9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6" h="90">
                <a:moveTo>
                  <a:pt x="49" y="0"/>
                </a:moveTo>
                <a:lnTo>
                  <a:pt x="58" y="3"/>
                </a:lnTo>
                <a:lnTo>
                  <a:pt x="63" y="6"/>
                </a:lnTo>
                <a:lnTo>
                  <a:pt x="66" y="14"/>
                </a:lnTo>
                <a:lnTo>
                  <a:pt x="66" y="24"/>
                </a:lnTo>
                <a:lnTo>
                  <a:pt x="63" y="24"/>
                </a:lnTo>
                <a:lnTo>
                  <a:pt x="61" y="25"/>
                </a:lnTo>
                <a:lnTo>
                  <a:pt x="59" y="29"/>
                </a:lnTo>
                <a:lnTo>
                  <a:pt x="59" y="31"/>
                </a:lnTo>
                <a:lnTo>
                  <a:pt x="61" y="31"/>
                </a:lnTo>
                <a:lnTo>
                  <a:pt x="63" y="35"/>
                </a:lnTo>
                <a:lnTo>
                  <a:pt x="65" y="36"/>
                </a:lnTo>
                <a:lnTo>
                  <a:pt x="65" y="41"/>
                </a:lnTo>
                <a:lnTo>
                  <a:pt x="65" y="44"/>
                </a:lnTo>
                <a:lnTo>
                  <a:pt x="65" y="52"/>
                </a:lnTo>
                <a:lnTo>
                  <a:pt x="65" y="60"/>
                </a:lnTo>
                <a:lnTo>
                  <a:pt x="65" y="63"/>
                </a:lnTo>
                <a:lnTo>
                  <a:pt x="63" y="65"/>
                </a:lnTo>
                <a:lnTo>
                  <a:pt x="63" y="68"/>
                </a:lnTo>
                <a:lnTo>
                  <a:pt x="61" y="69"/>
                </a:lnTo>
                <a:lnTo>
                  <a:pt x="59" y="71"/>
                </a:lnTo>
                <a:lnTo>
                  <a:pt x="61" y="73"/>
                </a:lnTo>
                <a:lnTo>
                  <a:pt x="63" y="74"/>
                </a:lnTo>
                <a:lnTo>
                  <a:pt x="65" y="77"/>
                </a:lnTo>
                <a:lnTo>
                  <a:pt x="65" y="79"/>
                </a:lnTo>
                <a:lnTo>
                  <a:pt x="65" y="82"/>
                </a:lnTo>
                <a:lnTo>
                  <a:pt x="65" y="87"/>
                </a:lnTo>
                <a:lnTo>
                  <a:pt x="65" y="90"/>
                </a:lnTo>
                <a:lnTo>
                  <a:pt x="3" y="90"/>
                </a:lnTo>
                <a:lnTo>
                  <a:pt x="3" y="87"/>
                </a:lnTo>
                <a:lnTo>
                  <a:pt x="3" y="82"/>
                </a:lnTo>
                <a:lnTo>
                  <a:pt x="3" y="79"/>
                </a:lnTo>
                <a:lnTo>
                  <a:pt x="3" y="77"/>
                </a:lnTo>
                <a:lnTo>
                  <a:pt x="5" y="74"/>
                </a:lnTo>
                <a:lnTo>
                  <a:pt x="7" y="73"/>
                </a:lnTo>
                <a:lnTo>
                  <a:pt x="7" y="71"/>
                </a:lnTo>
                <a:lnTo>
                  <a:pt x="9" y="71"/>
                </a:lnTo>
                <a:lnTo>
                  <a:pt x="7" y="69"/>
                </a:lnTo>
                <a:lnTo>
                  <a:pt x="7" y="68"/>
                </a:lnTo>
                <a:lnTo>
                  <a:pt x="5" y="65"/>
                </a:lnTo>
                <a:lnTo>
                  <a:pt x="3" y="63"/>
                </a:lnTo>
                <a:lnTo>
                  <a:pt x="3" y="60"/>
                </a:lnTo>
                <a:lnTo>
                  <a:pt x="3" y="52"/>
                </a:lnTo>
                <a:lnTo>
                  <a:pt x="3" y="44"/>
                </a:lnTo>
                <a:lnTo>
                  <a:pt x="3" y="41"/>
                </a:lnTo>
                <a:lnTo>
                  <a:pt x="3" y="36"/>
                </a:lnTo>
                <a:lnTo>
                  <a:pt x="5" y="35"/>
                </a:lnTo>
                <a:lnTo>
                  <a:pt x="7" y="31"/>
                </a:lnTo>
                <a:lnTo>
                  <a:pt x="9" y="31"/>
                </a:lnTo>
                <a:lnTo>
                  <a:pt x="7" y="29"/>
                </a:lnTo>
                <a:lnTo>
                  <a:pt x="5" y="25"/>
                </a:lnTo>
                <a:lnTo>
                  <a:pt x="3" y="24"/>
                </a:lnTo>
                <a:lnTo>
                  <a:pt x="0" y="24"/>
                </a:lnTo>
                <a:lnTo>
                  <a:pt x="0" y="14"/>
                </a:lnTo>
                <a:lnTo>
                  <a:pt x="3" y="6"/>
                </a:lnTo>
                <a:lnTo>
                  <a:pt x="9" y="3"/>
                </a:lnTo>
                <a:lnTo>
                  <a:pt x="19" y="0"/>
                </a:lnTo>
                <a:lnTo>
                  <a:pt x="24" y="0"/>
                </a:lnTo>
                <a:lnTo>
                  <a:pt x="34" y="0"/>
                </a:lnTo>
                <a:lnTo>
                  <a:pt x="44" y="0"/>
                </a:lnTo>
                <a:lnTo>
                  <a:pt x="49" y="0"/>
                </a:lnTo>
                <a:close/>
              </a:path>
            </a:pathLst>
          </a:custGeom>
          <a:solidFill>
            <a:srgbClr val="000000"/>
          </a:solidFill>
          <a:ln w="9525">
            <a:noFill/>
            <a:round/>
            <a:headEnd/>
            <a:tailEnd/>
          </a:ln>
        </p:spPr>
        <p:txBody>
          <a:bodyPr/>
          <a:lstStyle/>
          <a:p>
            <a:endParaRPr lang="en-GB"/>
          </a:p>
        </p:txBody>
      </p:sp>
      <p:sp>
        <p:nvSpPr>
          <p:cNvPr id="5221" name="Freeform 685"/>
          <p:cNvSpPr>
            <a:spLocks/>
          </p:cNvSpPr>
          <p:nvPr/>
        </p:nvSpPr>
        <p:spPr bwMode="auto">
          <a:xfrm>
            <a:off x="5592234" y="5216526"/>
            <a:ext cx="357717" cy="536575"/>
          </a:xfrm>
          <a:custGeom>
            <a:avLst/>
            <a:gdLst>
              <a:gd name="T0" fmla="*/ 2147483647 w 918"/>
              <a:gd name="T1" fmla="*/ 2147483647 h 2033"/>
              <a:gd name="T2" fmla="*/ 2147483647 w 918"/>
              <a:gd name="T3" fmla="*/ 2147483647 h 2033"/>
              <a:gd name="T4" fmla="*/ 2147483647 w 918"/>
              <a:gd name="T5" fmla="*/ 2147483647 h 2033"/>
              <a:gd name="T6" fmla="*/ 2147483647 w 918"/>
              <a:gd name="T7" fmla="*/ 2147483647 h 2033"/>
              <a:gd name="T8" fmla="*/ 2147483647 w 918"/>
              <a:gd name="T9" fmla="*/ 2147483647 h 2033"/>
              <a:gd name="T10" fmla="*/ 2147483647 w 918"/>
              <a:gd name="T11" fmla="*/ 2147483647 h 2033"/>
              <a:gd name="T12" fmla="*/ 2147483647 w 918"/>
              <a:gd name="T13" fmla="*/ 2147483647 h 2033"/>
              <a:gd name="T14" fmla="*/ 2147483647 w 918"/>
              <a:gd name="T15" fmla="*/ 2147483647 h 2033"/>
              <a:gd name="T16" fmla="*/ 2147483647 w 918"/>
              <a:gd name="T17" fmla="*/ 2147483647 h 2033"/>
              <a:gd name="T18" fmla="*/ 2147483647 w 918"/>
              <a:gd name="T19" fmla="*/ 2147483647 h 2033"/>
              <a:gd name="T20" fmla="*/ 2147483647 w 918"/>
              <a:gd name="T21" fmla="*/ 2147483647 h 2033"/>
              <a:gd name="T22" fmla="*/ 2147483647 w 918"/>
              <a:gd name="T23" fmla="*/ 2147483647 h 2033"/>
              <a:gd name="T24" fmla="*/ 2147483647 w 918"/>
              <a:gd name="T25" fmla="*/ 2147483647 h 2033"/>
              <a:gd name="T26" fmla="*/ 2147483647 w 918"/>
              <a:gd name="T27" fmla="*/ 0 h 2033"/>
              <a:gd name="T28" fmla="*/ 2147483647 w 918"/>
              <a:gd name="T29" fmla="*/ 0 h 2033"/>
              <a:gd name="T30" fmla="*/ 2147483647 w 918"/>
              <a:gd name="T31" fmla="*/ 0 h 2033"/>
              <a:gd name="T32" fmla="*/ 2147483647 w 918"/>
              <a:gd name="T33" fmla="*/ 0 h 2033"/>
              <a:gd name="T34" fmla="*/ 2147483647 w 918"/>
              <a:gd name="T35" fmla="*/ 2147483647 h 2033"/>
              <a:gd name="T36" fmla="*/ 2147483647 w 918"/>
              <a:gd name="T37" fmla="*/ 2147483647 h 2033"/>
              <a:gd name="T38" fmla="*/ 2147483647 w 918"/>
              <a:gd name="T39" fmla="*/ 2147483647 h 2033"/>
              <a:gd name="T40" fmla="*/ 2147483647 w 918"/>
              <a:gd name="T41" fmla="*/ 2147483647 h 2033"/>
              <a:gd name="T42" fmla="*/ 2147483647 w 918"/>
              <a:gd name="T43" fmla="*/ 2147483647 h 2033"/>
              <a:gd name="T44" fmla="*/ 2147483647 w 918"/>
              <a:gd name="T45" fmla="*/ 2147483647 h 2033"/>
              <a:gd name="T46" fmla="*/ 0 w 918"/>
              <a:gd name="T47" fmla="*/ 2147483647 h 2033"/>
              <a:gd name="T48" fmla="*/ 0 w 918"/>
              <a:gd name="T49" fmla="*/ 2147483647 h 2033"/>
              <a:gd name="T50" fmla="*/ 0 w 918"/>
              <a:gd name="T51" fmla="*/ 2147483647 h 2033"/>
              <a:gd name="T52" fmla="*/ 2147483647 w 918"/>
              <a:gd name="T53" fmla="*/ 2147483647 h 2033"/>
              <a:gd name="T54" fmla="*/ 2147483647 w 918"/>
              <a:gd name="T55" fmla="*/ 2147483647 h 2033"/>
              <a:gd name="T56" fmla="*/ 2147483647 w 918"/>
              <a:gd name="T57" fmla="*/ 2147483647 h 2033"/>
              <a:gd name="T58" fmla="*/ 2147483647 w 918"/>
              <a:gd name="T59" fmla="*/ 2147483647 h 2033"/>
              <a:gd name="T60" fmla="*/ 2147483647 w 918"/>
              <a:gd name="T61" fmla="*/ 2147483647 h 2033"/>
              <a:gd name="T62" fmla="*/ 2147483647 w 918"/>
              <a:gd name="T63" fmla="*/ 2147483647 h 203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18"/>
              <a:gd name="T97" fmla="*/ 0 h 2033"/>
              <a:gd name="T98" fmla="*/ 918 w 918"/>
              <a:gd name="T99" fmla="*/ 2033 h 203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18" h="2033">
                <a:moveTo>
                  <a:pt x="414" y="2033"/>
                </a:moveTo>
                <a:lnTo>
                  <a:pt x="508" y="2033"/>
                </a:lnTo>
                <a:lnTo>
                  <a:pt x="508" y="301"/>
                </a:lnTo>
                <a:lnTo>
                  <a:pt x="757" y="118"/>
                </a:lnTo>
                <a:lnTo>
                  <a:pt x="718" y="118"/>
                </a:lnTo>
                <a:lnTo>
                  <a:pt x="508" y="272"/>
                </a:lnTo>
                <a:lnTo>
                  <a:pt x="508" y="118"/>
                </a:lnTo>
                <a:lnTo>
                  <a:pt x="918" y="118"/>
                </a:lnTo>
                <a:lnTo>
                  <a:pt x="918" y="57"/>
                </a:lnTo>
                <a:lnTo>
                  <a:pt x="918" y="47"/>
                </a:lnTo>
                <a:lnTo>
                  <a:pt x="508" y="47"/>
                </a:lnTo>
                <a:lnTo>
                  <a:pt x="508" y="6"/>
                </a:lnTo>
                <a:lnTo>
                  <a:pt x="501" y="2"/>
                </a:lnTo>
                <a:lnTo>
                  <a:pt x="489" y="0"/>
                </a:lnTo>
                <a:lnTo>
                  <a:pt x="475" y="0"/>
                </a:lnTo>
                <a:lnTo>
                  <a:pt x="458" y="0"/>
                </a:lnTo>
                <a:lnTo>
                  <a:pt x="442" y="0"/>
                </a:lnTo>
                <a:lnTo>
                  <a:pt x="429" y="2"/>
                </a:lnTo>
                <a:lnTo>
                  <a:pt x="419" y="3"/>
                </a:lnTo>
                <a:lnTo>
                  <a:pt x="414" y="6"/>
                </a:lnTo>
                <a:lnTo>
                  <a:pt x="414" y="47"/>
                </a:lnTo>
                <a:lnTo>
                  <a:pt x="40" y="47"/>
                </a:lnTo>
                <a:lnTo>
                  <a:pt x="12" y="47"/>
                </a:lnTo>
                <a:lnTo>
                  <a:pt x="0" y="47"/>
                </a:lnTo>
                <a:lnTo>
                  <a:pt x="0" y="57"/>
                </a:lnTo>
                <a:lnTo>
                  <a:pt x="0" y="118"/>
                </a:lnTo>
                <a:lnTo>
                  <a:pt x="414" y="118"/>
                </a:lnTo>
                <a:lnTo>
                  <a:pt x="414" y="272"/>
                </a:lnTo>
                <a:lnTo>
                  <a:pt x="209" y="118"/>
                </a:lnTo>
                <a:lnTo>
                  <a:pt x="170" y="118"/>
                </a:lnTo>
                <a:lnTo>
                  <a:pt x="414" y="299"/>
                </a:lnTo>
                <a:lnTo>
                  <a:pt x="414" y="2033"/>
                </a:lnTo>
                <a:close/>
              </a:path>
            </a:pathLst>
          </a:custGeom>
          <a:solidFill>
            <a:srgbClr val="800000"/>
          </a:solidFill>
          <a:ln w="9525">
            <a:noFill/>
            <a:round/>
            <a:headEnd/>
            <a:tailEnd/>
          </a:ln>
        </p:spPr>
        <p:txBody>
          <a:bodyPr/>
          <a:lstStyle/>
          <a:p>
            <a:endParaRPr lang="en-GB"/>
          </a:p>
        </p:txBody>
      </p:sp>
      <p:sp>
        <p:nvSpPr>
          <p:cNvPr id="5222" name="Freeform 686"/>
          <p:cNvSpPr>
            <a:spLocks/>
          </p:cNvSpPr>
          <p:nvPr/>
        </p:nvSpPr>
        <p:spPr bwMode="auto">
          <a:xfrm>
            <a:off x="5592234" y="5213351"/>
            <a:ext cx="16933" cy="15875"/>
          </a:xfrm>
          <a:custGeom>
            <a:avLst/>
            <a:gdLst>
              <a:gd name="T0" fmla="*/ 2147483647 w 46"/>
              <a:gd name="T1" fmla="*/ 2147483647 h 56"/>
              <a:gd name="T2" fmla="*/ 2147483647 w 46"/>
              <a:gd name="T3" fmla="*/ 2147483647 h 56"/>
              <a:gd name="T4" fmla="*/ 2147483647 w 46"/>
              <a:gd name="T5" fmla="*/ 2147483647 h 56"/>
              <a:gd name="T6" fmla="*/ 2147483647 w 46"/>
              <a:gd name="T7" fmla="*/ 2147483647 h 56"/>
              <a:gd name="T8" fmla="*/ 2147483647 w 46"/>
              <a:gd name="T9" fmla="*/ 2147483647 h 56"/>
              <a:gd name="T10" fmla="*/ 2147483647 w 46"/>
              <a:gd name="T11" fmla="*/ 2147483647 h 56"/>
              <a:gd name="T12" fmla="*/ 2147483647 w 46"/>
              <a:gd name="T13" fmla="*/ 2147483647 h 56"/>
              <a:gd name="T14" fmla="*/ 2147483647 w 46"/>
              <a:gd name="T15" fmla="*/ 2147483647 h 56"/>
              <a:gd name="T16" fmla="*/ 2147483647 w 46"/>
              <a:gd name="T17" fmla="*/ 2147483647 h 56"/>
              <a:gd name="T18" fmla="*/ 2147483647 w 46"/>
              <a:gd name="T19" fmla="*/ 2147483647 h 56"/>
              <a:gd name="T20" fmla="*/ 0 w 46"/>
              <a:gd name="T21" fmla="*/ 2147483647 h 56"/>
              <a:gd name="T22" fmla="*/ 0 w 46"/>
              <a:gd name="T23" fmla="*/ 2147483647 h 56"/>
              <a:gd name="T24" fmla="*/ 0 w 46"/>
              <a:gd name="T25" fmla="*/ 2147483647 h 56"/>
              <a:gd name="T26" fmla="*/ 2147483647 w 46"/>
              <a:gd name="T27" fmla="*/ 2147483647 h 56"/>
              <a:gd name="T28" fmla="*/ 0 w 46"/>
              <a:gd name="T29" fmla="*/ 2147483647 h 56"/>
              <a:gd name="T30" fmla="*/ 0 w 46"/>
              <a:gd name="T31" fmla="*/ 2147483647 h 56"/>
              <a:gd name="T32" fmla="*/ 2147483647 w 46"/>
              <a:gd name="T33" fmla="*/ 2147483647 h 56"/>
              <a:gd name="T34" fmla="*/ 2147483647 w 46"/>
              <a:gd name="T35" fmla="*/ 2147483647 h 56"/>
              <a:gd name="T36" fmla="*/ 2147483647 w 46"/>
              <a:gd name="T37" fmla="*/ 2147483647 h 56"/>
              <a:gd name="T38" fmla="*/ 2147483647 w 46"/>
              <a:gd name="T39" fmla="*/ 2147483647 h 56"/>
              <a:gd name="T40" fmla="*/ 2147483647 w 46"/>
              <a:gd name="T41" fmla="*/ 0 h 56"/>
              <a:gd name="T42" fmla="*/ 2147483647 w 46"/>
              <a:gd name="T43" fmla="*/ 0 h 56"/>
              <a:gd name="T44" fmla="*/ 2147483647 w 46"/>
              <a:gd name="T45" fmla="*/ 0 h 56"/>
              <a:gd name="T46" fmla="*/ 2147483647 w 46"/>
              <a:gd name="T47" fmla="*/ 2147483647 h 56"/>
              <a:gd name="T48" fmla="*/ 2147483647 w 46"/>
              <a:gd name="T49" fmla="*/ 2147483647 h 56"/>
              <a:gd name="T50" fmla="*/ 2147483647 w 46"/>
              <a:gd name="T51" fmla="*/ 2147483647 h 56"/>
              <a:gd name="T52" fmla="*/ 2147483647 w 46"/>
              <a:gd name="T53" fmla="*/ 2147483647 h 56"/>
              <a:gd name="T54" fmla="*/ 2147483647 w 46"/>
              <a:gd name="T55" fmla="*/ 2147483647 h 56"/>
              <a:gd name="T56" fmla="*/ 2147483647 w 46"/>
              <a:gd name="T57" fmla="*/ 2147483647 h 56"/>
              <a:gd name="T58" fmla="*/ 2147483647 w 46"/>
              <a:gd name="T59" fmla="*/ 2147483647 h 56"/>
              <a:gd name="T60" fmla="*/ 2147483647 w 46"/>
              <a:gd name="T61" fmla="*/ 2147483647 h 56"/>
              <a:gd name="T62" fmla="*/ 2147483647 w 46"/>
              <a:gd name="T63" fmla="*/ 2147483647 h 56"/>
              <a:gd name="T64" fmla="*/ 2147483647 w 46"/>
              <a:gd name="T65" fmla="*/ 2147483647 h 56"/>
              <a:gd name="T66" fmla="*/ 2147483647 w 46"/>
              <a:gd name="T67" fmla="*/ 2147483647 h 56"/>
              <a:gd name="T68" fmla="*/ 2147483647 w 46"/>
              <a:gd name="T69" fmla="*/ 2147483647 h 56"/>
              <a:gd name="T70" fmla="*/ 2147483647 w 46"/>
              <a:gd name="T71" fmla="*/ 2147483647 h 56"/>
              <a:gd name="T72" fmla="*/ 2147483647 w 46"/>
              <a:gd name="T73" fmla="*/ 2147483647 h 56"/>
              <a:gd name="T74" fmla="*/ 2147483647 w 46"/>
              <a:gd name="T75" fmla="*/ 2147483647 h 56"/>
              <a:gd name="T76" fmla="*/ 2147483647 w 46"/>
              <a:gd name="T77" fmla="*/ 2147483647 h 56"/>
              <a:gd name="T78" fmla="*/ 2147483647 w 46"/>
              <a:gd name="T79" fmla="*/ 2147483647 h 56"/>
              <a:gd name="T80" fmla="*/ 2147483647 w 46"/>
              <a:gd name="T81" fmla="*/ 2147483647 h 56"/>
              <a:gd name="T82" fmla="*/ 2147483647 w 46"/>
              <a:gd name="T83" fmla="*/ 2147483647 h 56"/>
              <a:gd name="T84" fmla="*/ 2147483647 w 46"/>
              <a:gd name="T85" fmla="*/ 2147483647 h 56"/>
              <a:gd name="T86" fmla="*/ 2147483647 w 46"/>
              <a:gd name="T87" fmla="*/ 2147483647 h 5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6"/>
              <a:gd name="T133" fmla="*/ 0 h 56"/>
              <a:gd name="T134" fmla="*/ 46 w 46"/>
              <a:gd name="T135" fmla="*/ 56 h 5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6" h="56">
                <a:moveTo>
                  <a:pt x="9" y="56"/>
                </a:moveTo>
                <a:lnTo>
                  <a:pt x="9" y="49"/>
                </a:lnTo>
                <a:lnTo>
                  <a:pt x="7" y="47"/>
                </a:lnTo>
                <a:lnTo>
                  <a:pt x="7" y="45"/>
                </a:lnTo>
                <a:lnTo>
                  <a:pt x="5" y="44"/>
                </a:lnTo>
                <a:lnTo>
                  <a:pt x="4" y="44"/>
                </a:lnTo>
                <a:lnTo>
                  <a:pt x="4" y="39"/>
                </a:lnTo>
                <a:lnTo>
                  <a:pt x="4" y="34"/>
                </a:lnTo>
                <a:lnTo>
                  <a:pt x="4" y="28"/>
                </a:lnTo>
                <a:lnTo>
                  <a:pt x="4" y="25"/>
                </a:lnTo>
                <a:lnTo>
                  <a:pt x="0" y="22"/>
                </a:lnTo>
                <a:lnTo>
                  <a:pt x="0" y="18"/>
                </a:lnTo>
                <a:lnTo>
                  <a:pt x="0" y="17"/>
                </a:lnTo>
                <a:lnTo>
                  <a:pt x="2" y="15"/>
                </a:lnTo>
                <a:lnTo>
                  <a:pt x="0" y="12"/>
                </a:lnTo>
                <a:lnTo>
                  <a:pt x="0" y="9"/>
                </a:lnTo>
                <a:lnTo>
                  <a:pt x="2" y="7"/>
                </a:lnTo>
                <a:lnTo>
                  <a:pt x="4" y="6"/>
                </a:lnTo>
                <a:lnTo>
                  <a:pt x="7" y="3"/>
                </a:lnTo>
                <a:lnTo>
                  <a:pt x="12" y="1"/>
                </a:lnTo>
                <a:lnTo>
                  <a:pt x="17" y="0"/>
                </a:lnTo>
                <a:lnTo>
                  <a:pt x="24" y="0"/>
                </a:lnTo>
                <a:lnTo>
                  <a:pt x="31" y="0"/>
                </a:lnTo>
                <a:lnTo>
                  <a:pt x="36" y="1"/>
                </a:lnTo>
                <a:lnTo>
                  <a:pt x="39" y="3"/>
                </a:lnTo>
                <a:lnTo>
                  <a:pt x="43" y="6"/>
                </a:lnTo>
                <a:lnTo>
                  <a:pt x="46" y="7"/>
                </a:lnTo>
                <a:lnTo>
                  <a:pt x="46" y="9"/>
                </a:lnTo>
                <a:lnTo>
                  <a:pt x="46" y="12"/>
                </a:lnTo>
                <a:lnTo>
                  <a:pt x="44" y="15"/>
                </a:lnTo>
                <a:lnTo>
                  <a:pt x="46" y="17"/>
                </a:lnTo>
                <a:lnTo>
                  <a:pt x="46" y="18"/>
                </a:lnTo>
                <a:lnTo>
                  <a:pt x="46" y="22"/>
                </a:lnTo>
                <a:lnTo>
                  <a:pt x="43" y="25"/>
                </a:lnTo>
                <a:lnTo>
                  <a:pt x="43" y="28"/>
                </a:lnTo>
                <a:lnTo>
                  <a:pt x="43" y="34"/>
                </a:lnTo>
                <a:lnTo>
                  <a:pt x="43" y="39"/>
                </a:lnTo>
                <a:lnTo>
                  <a:pt x="43" y="44"/>
                </a:lnTo>
                <a:lnTo>
                  <a:pt x="41" y="44"/>
                </a:lnTo>
                <a:lnTo>
                  <a:pt x="41" y="45"/>
                </a:lnTo>
                <a:lnTo>
                  <a:pt x="39" y="47"/>
                </a:lnTo>
                <a:lnTo>
                  <a:pt x="37" y="49"/>
                </a:lnTo>
                <a:lnTo>
                  <a:pt x="37" y="56"/>
                </a:lnTo>
                <a:lnTo>
                  <a:pt x="9" y="56"/>
                </a:lnTo>
                <a:close/>
              </a:path>
            </a:pathLst>
          </a:custGeom>
          <a:solidFill>
            <a:srgbClr val="000000"/>
          </a:solidFill>
          <a:ln w="9525">
            <a:noFill/>
            <a:round/>
            <a:headEnd/>
            <a:tailEnd/>
          </a:ln>
        </p:spPr>
        <p:txBody>
          <a:bodyPr/>
          <a:lstStyle/>
          <a:p>
            <a:endParaRPr lang="en-GB"/>
          </a:p>
        </p:txBody>
      </p:sp>
      <p:sp>
        <p:nvSpPr>
          <p:cNvPr id="5223" name="Freeform 687"/>
          <p:cNvSpPr>
            <a:spLocks/>
          </p:cNvSpPr>
          <p:nvPr/>
        </p:nvSpPr>
        <p:spPr bwMode="auto">
          <a:xfrm>
            <a:off x="5930900" y="5213351"/>
            <a:ext cx="16933" cy="15875"/>
          </a:xfrm>
          <a:custGeom>
            <a:avLst/>
            <a:gdLst>
              <a:gd name="T0" fmla="*/ 2147483647 w 47"/>
              <a:gd name="T1" fmla="*/ 2147483647 h 56"/>
              <a:gd name="T2" fmla="*/ 2147483647 w 47"/>
              <a:gd name="T3" fmla="*/ 2147483647 h 56"/>
              <a:gd name="T4" fmla="*/ 2147483647 w 47"/>
              <a:gd name="T5" fmla="*/ 2147483647 h 56"/>
              <a:gd name="T6" fmla="*/ 2147483647 w 47"/>
              <a:gd name="T7" fmla="*/ 2147483647 h 56"/>
              <a:gd name="T8" fmla="*/ 2147483647 w 47"/>
              <a:gd name="T9" fmla="*/ 2147483647 h 56"/>
              <a:gd name="T10" fmla="*/ 2147483647 w 47"/>
              <a:gd name="T11" fmla="*/ 2147483647 h 56"/>
              <a:gd name="T12" fmla="*/ 2147483647 w 47"/>
              <a:gd name="T13" fmla="*/ 2147483647 h 56"/>
              <a:gd name="T14" fmla="*/ 2147483647 w 47"/>
              <a:gd name="T15" fmla="*/ 2147483647 h 56"/>
              <a:gd name="T16" fmla="*/ 2147483647 w 47"/>
              <a:gd name="T17" fmla="*/ 2147483647 h 56"/>
              <a:gd name="T18" fmla="*/ 2147483647 w 47"/>
              <a:gd name="T19" fmla="*/ 2147483647 h 56"/>
              <a:gd name="T20" fmla="*/ 0 w 47"/>
              <a:gd name="T21" fmla="*/ 2147483647 h 56"/>
              <a:gd name="T22" fmla="*/ 0 w 47"/>
              <a:gd name="T23" fmla="*/ 2147483647 h 56"/>
              <a:gd name="T24" fmla="*/ 0 w 47"/>
              <a:gd name="T25" fmla="*/ 2147483647 h 56"/>
              <a:gd name="T26" fmla="*/ 2147483647 w 47"/>
              <a:gd name="T27" fmla="*/ 2147483647 h 56"/>
              <a:gd name="T28" fmla="*/ 0 w 47"/>
              <a:gd name="T29" fmla="*/ 2147483647 h 56"/>
              <a:gd name="T30" fmla="*/ 0 w 47"/>
              <a:gd name="T31" fmla="*/ 2147483647 h 56"/>
              <a:gd name="T32" fmla="*/ 2147483647 w 47"/>
              <a:gd name="T33" fmla="*/ 2147483647 h 56"/>
              <a:gd name="T34" fmla="*/ 2147483647 w 47"/>
              <a:gd name="T35" fmla="*/ 2147483647 h 56"/>
              <a:gd name="T36" fmla="*/ 2147483647 w 47"/>
              <a:gd name="T37" fmla="*/ 2147483647 h 56"/>
              <a:gd name="T38" fmla="*/ 2147483647 w 47"/>
              <a:gd name="T39" fmla="*/ 2147483647 h 56"/>
              <a:gd name="T40" fmla="*/ 2147483647 w 47"/>
              <a:gd name="T41" fmla="*/ 0 h 56"/>
              <a:gd name="T42" fmla="*/ 2147483647 w 47"/>
              <a:gd name="T43" fmla="*/ 0 h 56"/>
              <a:gd name="T44" fmla="*/ 2147483647 w 47"/>
              <a:gd name="T45" fmla="*/ 0 h 56"/>
              <a:gd name="T46" fmla="*/ 2147483647 w 47"/>
              <a:gd name="T47" fmla="*/ 2147483647 h 56"/>
              <a:gd name="T48" fmla="*/ 2147483647 w 47"/>
              <a:gd name="T49" fmla="*/ 2147483647 h 56"/>
              <a:gd name="T50" fmla="*/ 2147483647 w 47"/>
              <a:gd name="T51" fmla="*/ 2147483647 h 56"/>
              <a:gd name="T52" fmla="*/ 2147483647 w 47"/>
              <a:gd name="T53" fmla="*/ 2147483647 h 56"/>
              <a:gd name="T54" fmla="*/ 2147483647 w 47"/>
              <a:gd name="T55" fmla="*/ 2147483647 h 56"/>
              <a:gd name="T56" fmla="*/ 2147483647 w 47"/>
              <a:gd name="T57" fmla="*/ 2147483647 h 56"/>
              <a:gd name="T58" fmla="*/ 2147483647 w 47"/>
              <a:gd name="T59" fmla="*/ 2147483647 h 56"/>
              <a:gd name="T60" fmla="*/ 2147483647 w 47"/>
              <a:gd name="T61" fmla="*/ 2147483647 h 56"/>
              <a:gd name="T62" fmla="*/ 2147483647 w 47"/>
              <a:gd name="T63" fmla="*/ 2147483647 h 56"/>
              <a:gd name="T64" fmla="*/ 2147483647 w 47"/>
              <a:gd name="T65" fmla="*/ 2147483647 h 56"/>
              <a:gd name="T66" fmla="*/ 2147483647 w 47"/>
              <a:gd name="T67" fmla="*/ 2147483647 h 56"/>
              <a:gd name="T68" fmla="*/ 2147483647 w 47"/>
              <a:gd name="T69" fmla="*/ 2147483647 h 56"/>
              <a:gd name="T70" fmla="*/ 2147483647 w 47"/>
              <a:gd name="T71" fmla="*/ 2147483647 h 56"/>
              <a:gd name="T72" fmla="*/ 2147483647 w 47"/>
              <a:gd name="T73" fmla="*/ 2147483647 h 56"/>
              <a:gd name="T74" fmla="*/ 2147483647 w 47"/>
              <a:gd name="T75" fmla="*/ 2147483647 h 56"/>
              <a:gd name="T76" fmla="*/ 2147483647 w 47"/>
              <a:gd name="T77" fmla="*/ 2147483647 h 56"/>
              <a:gd name="T78" fmla="*/ 2147483647 w 47"/>
              <a:gd name="T79" fmla="*/ 2147483647 h 56"/>
              <a:gd name="T80" fmla="*/ 2147483647 w 47"/>
              <a:gd name="T81" fmla="*/ 2147483647 h 56"/>
              <a:gd name="T82" fmla="*/ 2147483647 w 47"/>
              <a:gd name="T83" fmla="*/ 2147483647 h 56"/>
              <a:gd name="T84" fmla="*/ 2147483647 w 47"/>
              <a:gd name="T85" fmla="*/ 2147483647 h 56"/>
              <a:gd name="T86" fmla="*/ 2147483647 w 47"/>
              <a:gd name="T87" fmla="*/ 2147483647 h 5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7"/>
              <a:gd name="T133" fmla="*/ 0 h 56"/>
              <a:gd name="T134" fmla="*/ 47 w 47"/>
              <a:gd name="T135" fmla="*/ 56 h 5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7" h="56">
                <a:moveTo>
                  <a:pt x="9" y="56"/>
                </a:moveTo>
                <a:lnTo>
                  <a:pt x="9" y="49"/>
                </a:lnTo>
                <a:lnTo>
                  <a:pt x="7" y="47"/>
                </a:lnTo>
                <a:lnTo>
                  <a:pt x="7" y="45"/>
                </a:lnTo>
                <a:lnTo>
                  <a:pt x="5" y="44"/>
                </a:lnTo>
                <a:lnTo>
                  <a:pt x="4" y="44"/>
                </a:lnTo>
                <a:lnTo>
                  <a:pt x="4" y="39"/>
                </a:lnTo>
                <a:lnTo>
                  <a:pt x="4" y="34"/>
                </a:lnTo>
                <a:lnTo>
                  <a:pt x="4" y="28"/>
                </a:lnTo>
                <a:lnTo>
                  <a:pt x="4" y="25"/>
                </a:lnTo>
                <a:lnTo>
                  <a:pt x="0" y="22"/>
                </a:lnTo>
                <a:lnTo>
                  <a:pt x="0" y="18"/>
                </a:lnTo>
                <a:lnTo>
                  <a:pt x="0" y="17"/>
                </a:lnTo>
                <a:lnTo>
                  <a:pt x="2" y="15"/>
                </a:lnTo>
                <a:lnTo>
                  <a:pt x="0" y="12"/>
                </a:lnTo>
                <a:lnTo>
                  <a:pt x="0" y="9"/>
                </a:lnTo>
                <a:lnTo>
                  <a:pt x="2" y="7"/>
                </a:lnTo>
                <a:lnTo>
                  <a:pt x="4" y="6"/>
                </a:lnTo>
                <a:lnTo>
                  <a:pt x="7" y="3"/>
                </a:lnTo>
                <a:lnTo>
                  <a:pt x="12" y="1"/>
                </a:lnTo>
                <a:lnTo>
                  <a:pt x="17" y="0"/>
                </a:lnTo>
                <a:lnTo>
                  <a:pt x="24" y="0"/>
                </a:lnTo>
                <a:lnTo>
                  <a:pt x="32" y="0"/>
                </a:lnTo>
                <a:lnTo>
                  <a:pt x="37" y="1"/>
                </a:lnTo>
                <a:lnTo>
                  <a:pt x="40" y="3"/>
                </a:lnTo>
                <a:lnTo>
                  <a:pt x="44" y="6"/>
                </a:lnTo>
                <a:lnTo>
                  <a:pt x="45" y="7"/>
                </a:lnTo>
                <a:lnTo>
                  <a:pt x="47" y="9"/>
                </a:lnTo>
                <a:lnTo>
                  <a:pt x="47" y="12"/>
                </a:lnTo>
                <a:lnTo>
                  <a:pt x="45" y="15"/>
                </a:lnTo>
                <a:lnTo>
                  <a:pt x="47" y="17"/>
                </a:lnTo>
                <a:lnTo>
                  <a:pt x="47" y="18"/>
                </a:lnTo>
                <a:lnTo>
                  <a:pt x="47" y="22"/>
                </a:lnTo>
                <a:lnTo>
                  <a:pt x="44" y="25"/>
                </a:lnTo>
                <a:lnTo>
                  <a:pt x="44" y="28"/>
                </a:lnTo>
                <a:lnTo>
                  <a:pt x="44" y="34"/>
                </a:lnTo>
                <a:lnTo>
                  <a:pt x="44" y="39"/>
                </a:lnTo>
                <a:lnTo>
                  <a:pt x="44" y="44"/>
                </a:lnTo>
                <a:lnTo>
                  <a:pt x="42" y="44"/>
                </a:lnTo>
                <a:lnTo>
                  <a:pt x="42" y="45"/>
                </a:lnTo>
                <a:lnTo>
                  <a:pt x="40" y="47"/>
                </a:lnTo>
                <a:lnTo>
                  <a:pt x="39" y="49"/>
                </a:lnTo>
                <a:lnTo>
                  <a:pt x="39" y="56"/>
                </a:lnTo>
                <a:lnTo>
                  <a:pt x="9" y="56"/>
                </a:lnTo>
                <a:close/>
              </a:path>
            </a:pathLst>
          </a:custGeom>
          <a:solidFill>
            <a:srgbClr val="000000"/>
          </a:solidFill>
          <a:ln w="9525">
            <a:noFill/>
            <a:round/>
            <a:headEnd/>
            <a:tailEnd/>
          </a:ln>
        </p:spPr>
        <p:txBody>
          <a:bodyPr/>
          <a:lstStyle/>
          <a:p>
            <a:endParaRPr lang="en-GB"/>
          </a:p>
        </p:txBody>
      </p:sp>
      <p:sp>
        <p:nvSpPr>
          <p:cNvPr id="5224" name="Freeform 688"/>
          <p:cNvSpPr>
            <a:spLocks/>
          </p:cNvSpPr>
          <p:nvPr/>
        </p:nvSpPr>
        <p:spPr bwMode="auto">
          <a:xfrm>
            <a:off x="5183717" y="4652964"/>
            <a:ext cx="709083" cy="1100137"/>
          </a:xfrm>
          <a:custGeom>
            <a:avLst/>
            <a:gdLst>
              <a:gd name="T0" fmla="*/ 2147483647 w 1811"/>
              <a:gd name="T1" fmla="*/ 2147483647 h 4159"/>
              <a:gd name="T2" fmla="*/ 2147483647 w 1811"/>
              <a:gd name="T3" fmla="*/ 2147483647 h 4159"/>
              <a:gd name="T4" fmla="*/ 2147483647 w 1811"/>
              <a:gd name="T5" fmla="*/ 2147483647 h 4159"/>
              <a:gd name="T6" fmla="*/ 2147483647 w 1811"/>
              <a:gd name="T7" fmla="*/ 2147483647 h 4159"/>
              <a:gd name="T8" fmla="*/ 2147483647 w 1811"/>
              <a:gd name="T9" fmla="*/ 2147483647 h 4159"/>
              <a:gd name="T10" fmla="*/ 2147483647 w 1811"/>
              <a:gd name="T11" fmla="*/ 2147483647 h 4159"/>
              <a:gd name="T12" fmla="*/ 2147483647 w 1811"/>
              <a:gd name="T13" fmla="*/ 2147483647 h 4159"/>
              <a:gd name="T14" fmla="*/ 2147483647 w 1811"/>
              <a:gd name="T15" fmla="*/ 2147483647 h 4159"/>
              <a:gd name="T16" fmla="*/ 2147483647 w 1811"/>
              <a:gd name="T17" fmla="*/ 2147483647 h 4159"/>
              <a:gd name="T18" fmla="*/ 2147483647 w 1811"/>
              <a:gd name="T19" fmla="*/ 2147483647 h 4159"/>
              <a:gd name="T20" fmla="*/ 2147483647 w 1811"/>
              <a:gd name="T21" fmla="*/ 2147483647 h 4159"/>
              <a:gd name="T22" fmla="*/ 2147483647 w 1811"/>
              <a:gd name="T23" fmla="*/ 2147483647 h 4159"/>
              <a:gd name="T24" fmla="*/ 2147483647 w 1811"/>
              <a:gd name="T25" fmla="*/ 2147483647 h 4159"/>
              <a:gd name="T26" fmla="*/ 2147483647 w 1811"/>
              <a:gd name="T27" fmla="*/ 2147483647 h 4159"/>
              <a:gd name="T28" fmla="*/ 2147483647 w 1811"/>
              <a:gd name="T29" fmla="*/ 2147483647 h 4159"/>
              <a:gd name="T30" fmla="*/ 2147483647 w 1811"/>
              <a:gd name="T31" fmla="*/ 2147483647 h 4159"/>
              <a:gd name="T32" fmla="*/ 2147483647 w 1811"/>
              <a:gd name="T33" fmla="*/ 2147483647 h 4159"/>
              <a:gd name="T34" fmla="*/ 2147483647 w 1811"/>
              <a:gd name="T35" fmla="*/ 2147483647 h 4159"/>
              <a:gd name="T36" fmla="*/ 2147483647 w 1811"/>
              <a:gd name="T37" fmla="*/ 0 h 4159"/>
              <a:gd name="T38" fmla="*/ 2147483647 w 1811"/>
              <a:gd name="T39" fmla="*/ 2147483647 h 4159"/>
              <a:gd name="T40" fmla="*/ 2147483647 w 1811"/>
              <a:gd name="T41" fmla="*/ 2147483647 h 4159"/>
              <a:gd name="T42" fmla="*/ 2147483647 w 1811"/>
              <a:gd name="T43" fmla="*/ 2147483647 h 4159"/>
              <a:gd name="T44" fmla="*/ 2147483647 w 1811"/>
              <a:gd name="T45" fmla="*/ 2147483647 h 4159"/>
              <a:gd name="T46" fmla="*/ 2147483647 w 1811"/>
              <a:gd name="T47" fmla="*/ 2147483647 h 4159"/>
              <a:gd name="T48" fmla="*/ 2147483647 w 1811"/>
              <a:gd name="T49" fmla="*/ 2147483647 h 4159"/>
              <a:gd name="T50" fmla="*/ 2147483647 w 1811"/>
              <a:gd name="T51" fmla="*/ 2147483647 h 4159"/>
              <a:gd name="T52" fmla="*/ 2147483647 w 1811"/>
              <a:gd name="T53" fmla="*/ 2147483647 h 4159"/>
              <a:gd name="T54" fmla="*/ 2147483647 w 1811"/>
              <a:gd name="T55" fmla="*/ 2147483647 h 4159"/>
              <a:gd name="T56" fmla="*/ 2147483647 w 1811"/>
              <a:gd name="T57" fmla="*/ 2147483647 h 4159"/>
              <a:gd name="T58" fmla="*/ 2147483647 w 1811"/>
              <a:gd name="T59" fmla="*/ 2147483647 h 4159"/>
              <a:gd name="T60" fmla="*/ 2147483647 w 1811"/>
              <a:gd name="T61" fmla="*/ 2147483647 h 4159"/>
              <a:gd name="T62" fmla="*/ 2147483647 w 1811"/>
              <a:gd name="T63" fmla="*/ 2147483647 h 4159"/>
              <a:gd name="T64" fmla="*/ 2147483647 w 1811"/>
              <a:gd name="T65" fmla="*/ 2147483647 h 4159"/>
              <a:gd name="T66" fmla="*/ 2147483647 w 1811"/>
              <a:gd name="T67" fmla="*/ 2147483647 h 4159"/>
              <a:gd name="T68" fmla="*/ 2147483647 w 1811"/>
              <a:gd name="T69" fmla="*/ 2147483647 h 4159"/>
              <a:gd name="T70" fmla="*/ 2147483647 w 1811"/>
              <a:gd name="T71" fmla="*/ 2147483647 h 4159"/>
              <a:gd name="T72" fmla="*/ 2147483647 w 1811"/>
              <a:gd name="T73" fmla="*/ 2147483647 h 4159"/>
              <a:gd name="T74" fmla="*/ 2147483647 w 1811"/>
              <a:gd name="T75" fmla="*/ 2147483647 h 4159"/>
              <a:gd name="T76" fmla="*/ 2147483647 w 1811"/>
              <a:gd name="T77" fmla="*/ 2147483647 h 4159"/>
              <a:gd name="T78" fmla="*/ 2147483647 w 1811"/>
              <a:gd name="T79" fmla="*/ 2147483647 h 4159"/>
              <a:gd name="T80" fmla="*/ 2147483647 w 1811"/>
              <a:gd name="T81" fmla="*/ 2147483647 h 4159"/>
              <a:gd name="T82" fmla="*/ 2147483647 w 1811"/>
              <a:gd name="T83" fmla="*/ 2147483647 h 4159"/>
              <a:gd name="T84" fmla="*/ 2147483647 w 1811"/>
              <a:gd name="T85" fmla="*/ 2147483647 h 4159"/>
              <a:gd name="T86" fmla="*/ 2147483647 w 1811"/>
              <a:gd name="T87" fmla="*/ 2147483647 h 4159"/>
              <a:gd name="T88" fmla="*/ 2147483647 w 1811"/>
              <a:gd name="T89" fmla="*/ 2147483647 h 4159"/>
              <a:gd name="T90" fmla="*/ 2147483647 w 1811"/>
              <a:gd name="T91" fmla="*/ 2147483647 h 4159"/>
              <a:gd name="T92" fmla="*/ 2147483647 w 1811"/>
              <a:gd name="T93" fmla="*/ 2147483647 h 4159"/>
              <a:gd name="T94" fmla="*/ 2147483647 w 1811"/>
              <a:gd name="T95" fmla="*/ 2147483647 h 4159"/>
              <a:gd name="T96" fmla="*/ 2147483647 w 1811"/>
              <a:gd name="T97" fmla="*/ 2147483647 h 4159"/>
              <a:gd name="T98" fmla="*/ 2147483647 w 1811"/>
              <a:gd name="T99" fmla="*/ 2147483647 h 4159"/>
              <a:gd name="T100" fmla="*/ 2147483647 w 1811"/>
              <a:gd name="T101" fmla="*/ 2147483647 h 4159"/>
              <a:gd name="T102" fmla="*/ 2147483647 w 1811"/>
              <a:gd name="T103" fmla="*/ 2147483647 h 4159"/>
              <a:gd name="T104" fmla="*/ 0 w 1811"/>
              <a:gd name="T105" fmla="*/ 2147483647 h 4159"/>
              <a:gd name="T106" fmla="*/ 2147483647 w 1811"/>
              <a:gd name="T107" fmla="*/ 2147483647 h 4159"/>
              <a:gd name="T108" fmla="*/ 2147483647 w 1811"/>
              <a:gd name="T109" fmla="*/ 2147483647 h 4159"/>
              <a:gd name="T110" fmla="*/ 2147483647 w 1811"/>
              <a:gd name="T111" fmla="*/ 2147483647 h 4159"/>
              <a:gd name="T112" fmla="*/ 2147483647 w 1811"/>
              <a:gd name="T113" fmla="*/ 2147483647 h 4159"/>
              <a:gd name="T114" fmla="*/ 2147483647 w 1811"/>
              <a:gd name="T115" fmla="*/ 2147483647 h 4159"/>
              <a:gd name="T116" fmla="*/ 2147483647 w 1811"/>
              <a:gd name="T117" fmla="*/ 2147483647 h 4159"/>
              <a:gd name="T118" fmla="*/ 2147483647 w 1811"/>
              <a:gd name="T119" fmla="*/ 2147483647 h 4159"/>
              <a:gd name="T120" fmla="*/ 2147483647 w 1811"/>
              <a:gd name="T121" fmla="*/ 2147483647 h 4159"/>
              <a:gd name="T122" fmla="*/ 2147483647 w 1811"/>
              <a:gd name="T123" fmla="*/ 2147483647 h 4159"/>
              <a:gd name="T124" fmla="*/ 2147483647 w 1811"/>
              <a:gd name="T125" fmla="*/ 2147483647 h 41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811"/>
              <a:gd name="T190" fmla="*/ 0 h 4159"/>
              <a:gd name="T191" fmla="*/ 1811 w 1811"/>
              <a:gd name="T192" fmla="*/ 4159 h 415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811" h="4159">
                <a:moveTo>
                  <a:pt x="1811" y="630"/>
                </a:moveTo>
                <a:lnTo>
                  <a:pt x="1811" y="613"/>
                </a:lnTo>
                <a:lnTo>
                  <a:pt x="984" y="613"/>
                </a:lnTo>
                <a:lnTo>
                  <a:pt x="984" y="610"/>
                </a:lnTo>
                <a:lnTo>
                  <a:pt x="984" y="596"/>
                </a:lnTo>
                <a:lnTo>
                  <a:pt x="984" y="577"/>
                </a:lnTo>
                <a:lnTo>
                  <a:pt x="984" y="556"/>
                </a:lnTo>
                <a:lnTo>
                  <a:pt x="984" y="529"/>
                </a:lnTo>
                <a:lnTo>
                  <a:pt x="984" y="503"/>
                </a:lnTo>
                <a:lnTo>
                  <a:pt x="984" y="484"/>
                </a:lnTo>
                <a:lnTo>
                  <a:pt x="984" y="474"/>
                </a:lnTo>
                <a:lnTo>
                  <a:pt x="991" y="466"/>
                </a:lnTo>
                <a:lnTo>
                  <a:pt x="997" y="453"/>
                </a:lnTo>
                <a:lnTo>
                  <a:pt x="1002" y="440"/>
                </a:lnTo>
                <a:lnTo>
                  <a:pt x="1004" y="430"/>
                </a:lnTo>
                <a:lnTo>
                  <a:pt x="1021" y="170"/>
                </a:lnTo>
                <a:lnTo>
                  <a:pt x="1023" y="165"/>
                </a:lnTo>
                <a:lnTo>
                  <a:pt x="1025" y="164"/>
                </a:lnTo>
                <a:lnTo>
                  <a:pt x="1026" y="160"/>
                </a:lnTo>
                <a:lnTo>
                  <a:pt x="1026" y="154"/>
                </a:lnTo>
                <a:lnTo>
                  <a:pt x="1026" y="151"/>
                </a:lnTo>
                <a:lnTo>
                  <a:pt x="1023" y="148"/>
                </a:lnTo>
                <a:lnTo>
                  <a:pt x="1019" y="145"/>
                </a:lnTo>
                <a:lnTo>
                  <a:pt x="1018" y="143"/>
                </a:lnTo>
                <a:lnTo>
                  <a:pt x="1018" y="141"/>
                </a:lnTo>
                <a:lnTo>
                  <a:pt x="1021" y="139"/>
                </a:lnTo>
                <a:lnTo>
                  <a:pt x="1023" y="139"/>
                </a:lnTo>
                <a:lnTo>
                  <a:pt x="1025" y="137"/>
                </a:lnTo>
                <a:lnTo>
                  <a:pt x="1025" y="134"/>
                </a:lnTo>
                <a:lnTo>
                  <a:pt x="1025" y="127"/>
                </a:lnTo>
                <a:lnTo>
                  <a:pt x="1025" y="124"/>
                </a:lnTo>
                <a:lnTo>
                  <a:pt x="1025" y="120"/>
                </a:lnTo>
                <a:lnTo>
                  <a:pt x="1025" y="118"/>
                </a:lnTo>
                <a:lnTo>
                  <a:pt x="1023" y="116"/>
                </a:lnTo>
                <a:lnTo>
                  <a:pt x="1021" y="115"/>
                </a:lnTo>
                <a:lnTo>
                  <a:pt x="1026" y="110"/>
                </a:lnTo>
                <a:lnTo>
                  <a:pt x="1029" y="105"/>
                </a:lnTo>
                <a:lnTo>
                  <a:pt x="1026" y="99"/>
                </a:lnTo>
                <a:lnTo>
                  <a:pt x="1021" y="96"/>
                </a:lnTo>
                <a:lnTo>
                  <a:pt x="1023" y="96"/>
                </a:lnTo>
                <a:lnTo>
                  <a:pt x="1025" y="96"/>
                </a:lnTo>
                <a:lnTo>
                  <a:pt x="1026" y="96"/>
                </a:lnTo>
                <a:lnTo>
                  <a:pt x="1029" y="93"/>
                </a:lnTo>
                <a:lnTo>
                  <a:pt x="1029" y="91"/>
                </a:lnTo>
                <a:lnTo>
                  <a:pt x="1029" y="88"/>
                </a:lnTo>
                <a:lnTo>
                  <a:pt x="1026" y="83"/>
                </a:lnTo>
                <a:lnTo>
                  <a:pt x="1025" y="82"/>
                </a:lnTo>
                <a:lnTo>
                  <a:pt x="1019" y="80"/>
                </a:lnTo>
                <a:lnTo>
                  <a:pt x="1009" y="78"/>
                </a:lnTo>
                <a:lnTo>
                  <a:pt x="997" y="78"/>
                </a:lnTo>
                <a:lnTo>
                  <a:pt x="987" y="78"/>
                </a:lnTo>
                <a:lnTo>
                  <a:pt x="987" y="11"/>
                </a:lnTo>
                <a:lnTo>
                  <a:pt x="975" y="6"/>
                </a:lnTo>
                <a:lnTo>
                  <a:pt x="958" y="2"/>
                </a:lnTo>
                <a:lnTo>
                  <a:pt x="937" y="0"/>
                </a:lnTo>
                <a:lnTo>
                  <a:pt x="915" y="0"/>
                </a:lnTo>
                <a:lnTo>
                  <a:pt x="893" y="0"/>
                </a:lnTo>
                <a:lnTo>
                  <a:pt x="871" y="2"/>
                </a:lnTo>
                <a:lnTo>
                  <a:pt x="851" y="6"/>
                </a:lnTo>
                <a:lnTo>
                  <a:pt x="836" y="9"/>
                </a:lnTo>
                <a:lnTo>
                  <a:pt x="836" y="78"/>
                </a:lnTo>
                <a:lnTo>
                  <a:pt x="824" y="90"/>
                </a:lnTo>
                <a:lnTo>
                  <a:pt x="804" y="90"/>
                </a:lnTo>
                <a:lnTo>
                  <a:pt x="804" y="101"/>
                </a:lnTo>
                <a:lnTo>
                  <a:pt x="792" y="101"/>
                </a:lnTo>
                <a:lnTo>
                  <a:pt x="792" y="97"/>
                </a:lnTo>
                <a:lnTo>
                  <a:pt x="782" y="97"/>
                </a:lnTo>
                <a:lnTo>
                  <a:pt x="782" y="101"/>
                </a:lnTo>
                <a:lnTo>
                  <a:pt x="777" y="101"/>
                </a:lnTo>
                <a:lnTo>
                  <a:pt x="777" y="120"/>
                </a:lnTo>
                <a:lnTo>
                  <a:pt x="788" y="120"/>
                </a:lnTo>
                <a:lnTo>
                  <a:pt x="788" y="105"/>
                </a:lnTo>
                <a:lnTo>
                  <a:pt x="802" y="105"/>
                </a:lnTo>
                <a:lnTo>
                  <a:pt x="802" y="109"/>
                </a:lnTo>
                <a:lnTo>
                  <a:pt x="797" y="109"/>
                </a:lnTo>
                <a:lnTo>
                  <a:pt x="797" y="137"/>
                </a:lnTo>
                <a:lnTo>
                  <a:pt x="809" y="137"/>
                </a:lnTo>
                <a:lnTo>
                  <a:pt x="809" y="156"/>
                </a:lnTo>
                <a:lnTo>
                  <a:pt x="779" y="156"/>
                </a:lnTo>
                <a:lnTo>
                  <a:pt x="779" y="170"/>
                </a:lnTo>
                <a:lnTo>
                  <a:pt x="769" y="170"/>
                </a:lnTo>
                <a:lnTo>
                  <a:pt x="769" y="158"/>
                </a:lnTo>
                <a:lnTo>
                  <a:pt x="755" y="158"/>
                </a:lnTo>
                <a:lnTo>
                  <a:pt x="755" y="173"/>
                </a:lnTo>
                <a:lnTo>
                  <a:pt x="762" y="173"/>
                </a:lnTo>
                <a:lnTo>
                  <a:pt x="762" y="181"/>
                </a:lnTo>
                <a:lnTo>
                  <a:pt x="769" y="181"/>
                </a:lnTo>
                <a:lnTo>
                  <a:pt x="769" y="173"/>
                </a:lnTo>
                <a:lnTo>
                  <a:pt x="777" y="173"/>
                </a:lnTo>
                <a:lnTo>
                  <a:pt x="777" y="197"/>
                </a:lnTo>
                <a:lnTo>
                  <a:pt x="783" y="197"/>
                </a:lnTo>
                <a:lnTo>
                  <a:pt x="783" y="213"/>
                </a:lnTo>
                <a:lnTo>
                  <a:pt x="776" y="213"/>
                </a:lnTo>
                <a:lnTo>
                  <a:pt x="776" y="208"/>
                </a:lnTo>
                <a:lnTo>
                  <a:pt x="760" y="208"/>
                </a:lnTo>
                <a:lnTo>
                  <a:pt x="760" y="222"/>
                </a:lnTo>
                <a:lnTo>
                  <a:pt x="745" y="222"/>
                </a:lnTo>
                <a:lnTo>
                  <a:pt x="745" y="213"/>
                </a:lnTo>
                <a:lnTo>
                  <a:pt x="730" y="213"/>
                </a:lnTo>
                <a:lnTo>
                  <a:pt x="730" y="234"/>
                </a:lnTo>
                <a:lnTo>
                  <a:pt x="745" y="234"/>
                </a:lnTo>
                <a:lnTo>
                  <a:pt x="745" y="228"/>
                </a:lnTo>
                <a:lnTo>
                  <a:pt x="757" y="228"/>
                </a:lnTo>
                <a:lnTo>
                  <a:pt x="757" y="240"/>
                </a:lnTo>
                <a:lnTo>
                  <a:pt x="762" y="240"/>
                </a:lnTo>
                <a:lnTo>
                  <a:pt x="762" y="234"/>
                </a:lnTo>
                <a:lnTo>
                  <a:pt x="769" y="234"/>
                </a:lnTo>
                <a:lnTo>
                  <a:pt x="769" y="266"/>
                </a:lnTo>
                <a:lnTo>
                  <a:pt x="764" y="266"/>
                </a:lnTo>
                <a:lnTo>
                  <a:pt x="764" y="261"/>
                </a:lnTo>
                <a:lnTo>
                  <a:pt x="757" y="261"/>
                </a:lnTo>
                <a:lnTo>
                  <a:pt x="757" y="266"/>
                </a:lnTo>
                <a:lnTo>
                  <a:pt x="743" y="266"/>
                </a:lnTo>
                <a:lnTo>
                  <a:pt x="743" y="280"/>
                </a:lnTo>
                <a:lnTo>
                  <a:pt x="730" y="280"/>
                </a:lnTo>
                <a:lnTo>
                  <a:pt x="730" y="271"/>
                </a:lnTo>
                <a:lnTo>
                  <a:pt x="716" y="271"/>
                </a:lnTo>
                <a:lnTo>
                  <a:pt x="716" y="291"/>
                </a:lnTo>
                <a:lnTo>
                  <a:pt x="730" y="291"/>
                </a:lnTo>
                <a:lnTo>
                  <a:pt x="730" y="284"/>
                </a:lnTo>
                <a:lnTo>
                  <a:pt x="743" y="284"/>
                </a:lnTo>
                <a:lnTo>
                  <a:pt x="743" y="290"/>
                </a:lnTo>
                <a:lnTo>
                  <a:pt x="754" y="290"/>
                </a:lnTo>
                <a:lnTo>
                  <a:pt x="754" y="299"/>
                </a:lnTo>
                <a:lnTo>
                  <a:pt x="767" y="299"/>
                </a:lnTo>
                <a:lnTo>
                  <a:pt x="776" y="323"/>
                </a:lnTo>
                <a:lnTo>
                  <a:pt x="805" y="340"/>
                </a:lnTo>
                <a:lnTo>
                  <a:pt x="804" y="343"/>
                </a:lnTo>
                <a:lnTo>
                  <a:pt x="802" y="343"/>
                </a:lnTo>
                <a:lnTo>
                  <a:pt x="800" y="343"/>
                </a:lnTo>
                <a:lnTo>
                  <a:pt x="799" y="345"/>
                </a:lnTo>
                <a:lnTo>
                  <a:pt x="790" y="350"/>
                </a:lnTo>
                <a:lnTo>
                  <a:pt x="783" y="358"/>
                </a:lnTo>
                <a:lnTo>
                  <a:pt x="779" y="364"/>
                </a:lnTo>
                <a:lnTo>
                  <a:pt x="777" y="372"/>
                </a:lnTo>
                <a:lnTo>
                  <a:pt x="777" y="375"/>
                </a:lnTo>
                <a:lnTo>
                  <a:pt x="782" y="381"/>
                </a:lnTo>
                <a:lnTo>
                  <a:pt x="783" y="386"/>
                </a:lnTo>
                <a:lnTo>
                  <a:pt x="783" y="391"/>
                </a:lnTo>
                <a:lnTo>
                  <a:pt x="783" y="396"/>
                </a:lnTo>
                <a:lnTo>
                  <a:pt x="782" y="402"/>
                </a:lnTo>
                <a:lnTo>
                  <a:pt x="777" y="408"/>
                </a:lnTo>
                <a:lnTo>
                  <a:pt x="777" y="413"/>
                </a:lnTo>
                <a:lnTo>
                  <a:pt x="779" y="419"/>
                </a:lnTo>
                <a:lnTo>
                  <a:pt x="783" y="425"/>
                </a:lnTo>
                <a:lnTo>
                  <a:pt x="788" y="428"/>
                </a:lnTo>
                <a:lnTo>
                  <a:pt x="799" y="427"/>
                </a:lnTo>
                <a:lnTo>
                  <a:pt x="800" y="427"/>
                </a:lnTo>
                <a:lnTo>
                  <a:pt x="802" y="427"/>
                </a:lnTo>
                <a:lnTo>
                  <a:pt x="804" y="427"/>
                </a:lnTo>
                <a:lnTo>
                  <a:pt x="805" y="425"/>
                </a:lnTo>
                <a:lnTo>
                  <a:pt x="805" y="496"/>
                </a:lnTo>
                <a:lnTo>
                  <a:pt x="805" y="542"/>
                </a:lnTo>
                <a:lnTo>
                  <a:pt x="826" y="542"/>
                </a:lnTo>
                <a:lnTo>
                  <a:pt x="826" y="613"/>
                </a:lnTo>
                <a:lnTo>
                  <a:pt x="99" y="613"/>
                </a:lnTo>
                <a:lnTo>
                  <a:pt x="40" y="613"/>
                </a:lnTo>
                <a:lnTo>
                  <a:pt x="0" y="613"/>
                </a:lnTo>
                <a:lnTo>
                  <a:pt x="0" y="632"/>
                </a:lnTo>
                <a:lnTo>
                  <a:pt x="0" y="710"/>
                </a:lnTo>
                <a:lnTo>
                  <a:pt x="496" y="710"/>
                </a:lnTo>
                <a:lnTo>
                  <a:pt x="624" y="790"/>
                </a:lnTo>
                <a:lnTo>
                  <a:pt x="713" y="849"/>
                </a:lnTo>
                <a:lnTo>
                  <a:pt x="821" y="917"/>
                </a:lnTo>
                <a:lnTo>
                  <a:pt x="821" y="873"/>
                </a:lnTo>
                <a:lnTo>
                  <a:pt x="567" y="710"/>
                </a:lnTo>
                <a:lnTo>
                  <a:pt x="713" y="710"/>
                </a:lnTo>
                <a:lnTo>
                  <a:pt x="802" y="710"/>
                </a:lnTo>
                <a:lnTo>
                  <a:pt x="824" y="710"/>
                </a:lnTo>
                <a:lnTo>
                  <a:pt x="822" y="788"/>
                </a:lnTo>
                <a:lnTo>
                  <a:pt x="821" y="922"/>
                </a:lnTo>
                <a:lnTo>
                  <a:pt x="816" y="1228"/>
                </a:lnTo>
                <a:lnTo>
                  <a:pt x="814" y="1308"/>
                </a:lnTo>
                <a:lnTo>
                  <a:pt x="810" y="1491"/>
                </a:lnTo>
                <a:lnTo>
                  <a:pt x="802" y="4159"/>
                </a:lnTo>
                <a:lnTo>
                  <a:pt x="985" y="4159"/>
                </a:lnTo>
                <a:lnTo>
                  <a:pt x="985" y="1576"/>
                </a:lnTo>
                <a:lnTo>
                  <a:pt x="985" y="1508"/>
                </a:lnTo>
                <a:lnTo>
                  <a:pt x="985" y="1313"/>
                </a:lnTo>
                <a:lnTo>
                  <a:pt x="985" y="1239"/>
                </a:lnTo>
                <a:lnTo>
                  <a:pt x="985" y="953"/>
                </a:lnTo>
                <a:lnTo>
                  <a:pt x="987" y="904"/>
                </a:lnTo>
                <a:lnTo>
                  <a:pt x="984" y="710"/>
                </a:lnTo>
                <a:lnTo>
                  <a:pt x="1246" y="710"/>
                </a:lnTo>
                <a:lnTo>
                  <a:pt x="985" y="866"/>
                </a:lnTo>
                <a:lnTo>
                  <a:pt x="987" y="904"/>
                </a:lnTo>
                <a:lnTo>
                  <a:pt x="1308" y="710"/>
                </a:lnTo>
                <a:lnTo>
                  <a:pt x="1811" y="710"/>
                </a:lnTo>
                <a:lnTo>
                  <a:pt x="1811" y="630"/>
                </a:lnTo>
                <a:close/>
              </a:path>
            </a:pathLst>
          </a:custGeom>
          <a:solidFill>
            <a:srgbClr val="800000"/>
          </a:solidFill>
          <a:ln w="9525">
            <a:noFill/>
            <a:round/>
            <a:headEnd/>
            <a:tailEnd/>
          </a:ln>
        </p:spPr>
        <p:txBody>
          <a:bodyPr/>
          <a:lstStyle/>
          <a:p>
            <a:endParaRPr lang="en-GB"/>
          </a:p>
        </p:txBody>
      </p:sp>
      <p:sp>
        <p:nvSpPr>
          <p:cNvPr id="5225" name="Rectangle 689"/>
          <p:cNvSpPr>
            <a:spLocks noChangeArrowheads="1"/>
          </p:cNvSpPr>
          <p:nvPr/>
        </p:nvSpPr>
        <p:spPr bwMode="auto">
          <a:xfrm>
            <a:off x="5789084" y="5229225"/>
            <a:ext cx="160867" cy="1588"/>
          </a:xfrm>
          <a:prstGeom prst="rect">
            <a:avLst/>
          </a:prstGeom>
          <a:solidFill>
            <a:srgbClr val="FFFFFF"/>
          </a:solidFill>
          <a:ln w="9525">
            <a:noFill/>
            <a:miter lim="800000"/>
            <a:headEnd/>
            <a:tailEnd/>
          </a:ln>
        </p:spPr>
        <p:txBody>
          <a:bodyPr/>
          <a:lstStyle/>
          <a:p>
            <a:endParaRPr lang="en-US"/>
          </a:p>
        </p:txBody>
      </p:sp>
      <p:sp>
        <p:nvSpPr>
          <p:cNvPr id="5226" name="Rectangle 690"/>
          <p:cNvSpPr>
            <a:spLocks noChangeArrowheads="1"/>
          </p:cNvSpPr>
          <p:nvPr/>
        </p:nvSpPr>
        <p:spPr bwMode="auto">
          <a:xfrm>
            <a:off x="5592233" y="5229225"/>
            <a:ext cx="160867" cy="1588"/>
          </a:xfrm>
          <a:prstGeom prst="rect">
            <a:avLst/>
          </a:prstGeom>
          <a:solidFill>
            <a:srgbClr val="FFFFFF"/>
          </a:solidFill>
          <a:ln w="9525">
            <a:noFill/>
            <a:miter lim="800000"/>
            <a:headEnd/>
            <a:tailEnd/>
          </a:ln>
        </p:spPr>
        <p:txBody>
          <a:bodyPr/>
          <a:lstStyle/>
          <a:p>
            <a:endParaRPr lang="en-US"/>
          </a:p>
        </p:txBody>
      </p:sp>
      <p:sp>
        <p:nvSpPr>
          <p:cNvPr id="5227" name="Rectangle 691"/>
          <p:cNvSpPr>
            <a:spLocks noChangeArrowheads="1"/>
          </p:cNvSpPr>
          <p:nvPr/>
        </p:nvSpPr>
        <p:spPr bwMode="auto">
          <a:xfrm>
            <a:off x="5568952" y="4816476"/>
            <a:ext cx="323849" cy="3175"/>
          </a:xfrm>
          <a:prstGeom prst="rect">
            <a:avLst/>
          </a:prstGeom>
          <a:solidFill>
            <a:srgbClr val="FFFFFF"/>
          </a:solidFill>
          <a:ln w="9525">
            <a:noFill/>
            <a:miter lim="800000"/>
            <a:headEnd/>
            <a:tailEnd/>
          </a:ln>
        </p:spPr>
        <p:txBody>
          <a:bodyPr/>
          <a:lstStyle/>
          <a:p>
            <a:endParaRPr lang="en-US"/>
          </a:p>
        </p:txBody>
      </p:sp>
      <p:sp>
        <p:nvSpPr>
          <p:cNvPr id="5228" name="Rectangle 692"/>
          <p:cNvSpPr>
            <a:spLocks noChangeArrowheads="1"/>
          </p:cNvSpPr>
          <p:nvPr/>
        </p:nvSpPr>
        <p:spPr bwMode="auto">
          <a:xfrm>
            <a:off x="5183718" y="4816476"/>
            <a:ext cx="323849" cy="4763"/>
          </a:xfrm>
          <a:prstGeom prst="rect">
            <a:avLst/>
          </a:prstGeom>
          <a:solidFill>
            <a:srgbClr val="FFFFFF"/>
          </a:solidFill>
          <a:ln w="9525">
            <a:noFill/>
            <a:miter lim="800000"/>
            <a:headEnd/>
            <a:tailEnd/>
          </a:ln>
        </p:spPr>
        <p:txBody>
          <a:bodyPr/>
          <a:lstStyle/>
          <a:p>
            <a:endParaRPr lang="en-US"/>
          </a:p>
        </p:txBody>
      </p:sp>
      <p:sp>
        <p:nvSpPr>
          <p:cNvPr id="5229" name="Freeform 693"/>
          <p:cNvSpPr>
            <a:spLocks/>
          </p:cNvSpPr>
          <p:nvPr/>
        </p:nvSpPr>
        <p:spPr bwMode="auto">
          <a:xfrm>
            <a:off x="5524500" y="4692651"/>
            <a:ext cx="50800" cy="3175"/>
          </a:xfrm>
          <a:custGeom>
            <a:avLst/>
            <a:gdLst>
              <a:gd name="T0" fmla="*/ 0 w 129"/>
              <a:gd name="T1" fmla="*/ 0 h 14"/>
              <a:gd name="T2" fmla="*/ 2147483647 w 129"/>
              <a:gd name="T3" fmla="*/ 0 h 14"/>
              <a:gd name="T4" fmla="*/ 2147483647 w 129"/>
              <a:gd name="T5" fmla="*/ 0 h 14"/>
              <a:gd name="T6" fmla="*/ 2147483647 w 129"/>
              <a:gd name="T7" fmla="*/ 0 h 14"/>
              <a:gd name="T8" fmla="*/ 2147483647 w 129"/>
              <a:gd name="T9" fmla="*/ 0 h 14"/>
              <a:gd name="T10" fmla="*/ 2147483647 w 129"/>
              <a:gd name="T11" fmla="*/ 2147483647 h 14"/>
              <a:gd name="T12" fmla="*/ 2147483647 w 129"/>
              <a:gd name="T13" fmla="*/ 2147483647 h 14"/>
              <a:gd name="T14" fmla="*/ 2147483647 w 129"/>
              <a:gd name="T15" fmla="*/ 2147483647 h 14"/>
              <a:gd name="T16" fmla="*/ 2147483647 w 129"/>
              <a:gd name="T17" fmla="*/ 2147483647 h 14"/>
              <a:gd name="T18" fmla="*/ 2147483647 w 129"/>
              <a:gd name="T19" fmla="*/ 2147483647 h 14"/>
              <a:gd name="T20" fmla="*/ 2147483647 w 129"/>
              <a:gd name="T21" fmla="*/ 2147483647 h 14"/>
              <a:gd name="T22" fmla="*/ 2147483647 w 129"/>
              <a:gd name="T23" fmla="*/ 2147483647 h 14"/>
              <a:gd name="T24" fmla="*/ 2147483647 w 129"/>
              <a:gd name="T25" fmla="*/ 2147483647 h 14"/>
              <a:gd name="T26" fmla="*/ 2147483647 w 129"/>
              <a:gd name="T27" fmla="*/ 2147483647 h 14"/>
              <a:gd name="T28" fmla="*/ 2147483647 w 129"/>
              <a:gd name="T29" fmla="*/ 2147483647 h 14"/>
              <a:gd name="T30" fmla="*/ 2147483647 w 129"/>
              <a:gd name="T31" fmla="*/ 2147483647 h 14"/>
              <a:gd name="T32" fmla="*/ 2147483647 w 129"/>
              <a:gd name="T33" fmla="*/ 2147483647 h 14"/>
              <a:gd name="T34" fmla="*/ 2147483647 w 129"/>
              <a:gd name="T35" fmla="*/ 2147483647 h 14"/>
              <a:gd name="T36" fmla="*/ 2147483647 w 129"/>
              <a:gd name="T37" fmla="*/ 2147483647 h 14"/>
              <a:gd name="T38" fmla="*/ 2147483647 w 129"/>
              <a:gd name="T39" fmla="*/ 2147483647 h 14"/>
              <a:gd name="T40" fmla="*/ 2147483647 w 129"/>
              <a:gd name="T41" fmla="*/ 2147483647 h 14"/>
              <a:gd name="T42" fmla="*/ 2147483647 w 129"/>
              <a:gd name="T43" fmla="*/ 2147483647 h 14"/>
              <a:gd name="T44" fmla="*/ 2147483647 w 129"/>
              <a:gd name="T45" fmla="*/ 2147483647 h 14"/>
              <a:gd name="T46" fmla="*/ 2147483647 w 129"/>
              <a:gd name="T47" fmla="*/ 2147483647 h 14"/>
              <a:gd name="T48" fmla="*/ 0 w 129"/>
              <a:gd name="T49" fmla="*/ 0 h 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9"/>
              <a:gd name="T76" fmla="*/ 0 h 14"/>
              <a:gd name="T77" fmla="*/ 129 w 129"/>
              <a:gd name="T78" fmla="*/ 14 h 1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9" h="14">
                <a:moveTo>
                  <a:pt x="0" y="0"/>
                </a:moveTo>
                <a:lnTo>
                  <a:pt x="10" y="0"/>
                </a:lnTo>
                <a:lnTo>
                  <a:pt x="25" y="0"/>
                </a:lnTo>
                <a:lnTo>
                  <a:pt x="45" y="0"/>
                </a:lnTo>
                <a:lnTo>
                  <a:pt x="67" y="0"/>
                </a:lnTo>
                <a:lnTo>
                  <a:pt x="89" y="3"/>
                </a:lnTo>
                <a:lnTo>
                  <a:pt x="107" y="3"/>
                </a:lnTo>
                <a:lnTo>
                  <a:pt x="121" y="5"/>
                </a:lnTo>
                <a:lnTo>
                  <a:pt x="129" y="5"/>
                </a:lnTo>
                <a:lnTo>
                  <a:pt x="129" y="6"/>
                </a:lnTo>
                <a:lnTo>
                  <a:pt x="129" y="8"/>
                </a:lnTo>
                <a:lnTo>
                  <a:pt x="129" y="12"/>
                </a:lnTo>
                <a:lnTo>
                  <a:pt x="129" y="14"/>
                </a:lnTo>
                <a:lnTo>
                  <a:pt x="124" y="14"/>
                </a:lnTo>
                <a:lnTo>
                  <a:pt x="111" y="14"/>
                </a:lnTo>
                <a:lnTo>
                  <a:pt x="92" y="12"/>
                </a:lnTo>
                <a:lnTo>
                  <a:pt x="69" y="10"/>
                </a:lnTo>
                <a:lnTo>
                  <a:pt x="49" y="10"/>
                </a:lnTo>
                <a:lnTo>
                  <a:pt x="30" y="8"/>
                </a:lnTo>
                <a:lnTo>
                  <a:pt x="17" y="8"/>
                </a:lnTo>
                <a:lnTo>
                  <a:pt x="10" y="8"/>
                </a:lnTo>
                <a:lnTo>
                  <a:pt x="8" y="6"/>
                </a:lnTo>
                <a:lnTo>
                  <a:pt x="5" y="5"/>
                </a:lnTo>
                <a:lnTo>
                  <a:pt x="3" y="3"/>
                </a:lnTo>
                <a:lnTo>
                  <a:pt x="0" y="0"/>
                </a:lnTo>
                <a:close/>
              </a:path>
            </a:pathLst>
          </a:custGeom>
          <a:solidFill>
            <a:srgbClr val="FFFFFF"/>
          </a:solidFill>
          <a:ln w="9525">
            <a:noFill/>
            <a:round/>
            <a:headEnd/>
            <a:tailEnd/>
          </a:ln>
        </p:spPr>
        <p:txBody>
          <a:bodyPr/>
          <a:lstStyle/>
          <a:p>
            <a:endParaRPr lang="en-GB"/>
          </a:p>
        </p:txBody>
      </p:sp>
      <p:sp>
        <p:nvSpPr>
          <p:cNvPr id="5230" name="Freeform 694"/>
          <p:cNvSpPr>
            <a:spLocks/>
          </p:cNvSpPr>
          <p:nvPr/>
        </p:nvSpPr>
        <p:spPr bwMode="auto">
          <a:xfrm>
            <a:off x="5496985" y="4743451"/>
            <a:ext cx="2116" cy="22225"/>
          </a:xfrm>
          <a:custGeom>
            <a:avLst/>
            <a:gdLst>
              <a:gd name="T0" fmla="*/ 0 w 6"/>
              <a:gd name="T1" fmla="*/ 2147483647 h 87"/>
              <a:gd name="T2" fmla="*/ 2147483647 w 6"/>
              <a:gd name="T3" fmla="*/ 2147483647 h 87"/>
              <a:gd name="T4" fmla="*/ 2147483647 w 6"/>
              <a:gd name="T5" fmla="*/ 2147483647 h 87"/>
              <a:gd name="T6" fmla="*/ 2147483647 w 6"/>
              <a:gd name="T7" fmla="*/ 2147483647 h 87"/>
              <a:gd name="T8" fmla="*/ 2147483647 w 6"/>
              <a:gd name="T9" fmla="*/ 0 h 87"/>
              <a:gd name="T10" fmla="*/ 2147483647 w 6"/>
              <a:gd name="T11" fmla="*/ 2147483647 h 87"/>
              <a:gd name="T12" fmla="*/ 2147483647 w 6"/>
              <a:gd name="T13" fmla="*/ 2147483647 h 87"/>
              <a:gd name="T14" fmla="*/ 2147483647 w 6"/>
              <a:gd name="T15" fmla="*/ 2147483647 h 87"/>
              <a:gd name="T16" fmla="*/ 2147483647 w 6"/>
              <a:gd name="T17" fmla="*/ 2147483647 h 87"/>
              <a:gd name="T18" fmla="*/ 0 w 6"/>
              <a:gd name="T19" fmla="*/ 2147483647 h 87"/>
              <a:gd name="T20" fmla="*/ 0 w 6"/>
              <a:gd name="T21" fmla="*/ 2147483647 h 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87"/>
              <a:gd name="T35" fmla="*/ 6 w 6"/>
              <a:gd name="T36" fmla="*/ 87 h 8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87">
                <a:moveTo>
                  <a:pt x="0" y="5"/>
                </a:moveTo>
                <a:lnTo>
                  <a:pt x="1" y="3"/>
                </a:lnTo>
                <a:lnTo>
                  <a:pt x="3" y="3"/>
                </a:lnTo>
                <a:lnTo>
                  <a:pt x="5" y="3"/>
                </a:lnTo>
                <a:lnTo>
                  <a:pt x="6" y="0"/>
                </a:lnTo>
                <a:lnTo>
                  <a:pt x="6" y="85"/>
                </a:lnTo>
                <a:lnTo>
                  <a:pt x="5" y="87"/>
                </a:lnTo>
                <a:lnTo>
                  <a:pt x="3" y="87"/>
                </a:lnTo>
                <a:lnTo>
                  <a:pt x="1" y="87"/>
                </a:lnTo>
                <a:lnTo>
                  <a:pt x="0" y="87"/>
                </a:lnTo>
                <a:lnTo>
                  <a:pt x="0" y="5"/>
                </a:lnTo>
                <a:close/>
              </a:path>
            </a:pathLst>
          </a:custGeom>
          <a:solidFill>
            <a:srgbClr val="FFFFFF"/>
          </a:solidFill>
          <a:ln w="9525">
            <a:noFill/>
            <a:round/>
            <a:headEnd/>
            <a:tailEnd/>
          </a:ln>
        </p:spPr>
        <p:txBody>
          <a:bodyPr/>
          <a:lstStyle/>
          <a:p>
            <a:endParaRPr lang="en-GB"/>
          </a:p>
        </p:txBody>
      </p:sp>
      <p:sp>
        <p:nvSpPr>
          <p:cNvPr id="5231" name="Freeform 695"/>
          <p:cNvSpPr>
            <a:spLocks/>
          </p:cNvSpPr>
          <p:nvPr/>
        </p:nvSpPr>
        <p:spPr bwMode="auto">
          <a:xfrm>
            <a:off x="5401734" y="4841875"/>
            <a:ext cx="103717" cy="44450"/>
          </a:xfrm>
          <a:custGeom>
            <a:avLst/>
            <a:gdLst>
              <a:gd name="T0" fmla="*/ 2147483647 w 263"/>
              <a:gd name="T1" fmla="*/ 2147483647 h 169"/>
              <a:gd name="T2" fmla="*/ 0 w 263"/>
              <a:gd name="T3" fmla="*/ 0 h 169"/>
              <a:gd name="T4" fmla="*/ 2147483647 w 263"/>
              <a:gd name="T5" fmla="*/ 0 h 169"/>
              <a:gd name="T6" fmla="*/ 2147483647 w 263"/>
              <a:gd name="T7" fmla="*/ 2147483647 h 169"/>
              <a:gd name="T8" fmla="*/ 2147483647 w 263"/>
              <a:gd name="T9" fmla="*/ 2147483647 h 169"/>
              <a:gd name="T10" fmla="*/ 2147483647 w 263"/>
              <a:gd name="T11" fmla="*/ 2147483647 h 169"/>
              <a:gd name="T12" fmla="*/ 2147483647 w 263"/>
              <a:gd name="T13" fmla="*/ 2147483647 h 169"/>
              <a:gd name="T14" fmla="*/ 0 60000 65536"/>
              <a:gd name="T15" fmla="*/ 0 60000 65536"/>
              <a:gd name="T16" fmla="*/ 0 60000 65536"/>
              <a:gd name="T17" fmla="*/ 0 60000 65536"/>
              <a:gd name="T18" fmla="*/ 0 60000 65536"/>
              <a:gd name="T19" fmla="*/ 0 60000 65536"/>
              <a:gd name="T20" fmla="*/ 0 60000 65536"/>
              <a:gd name="T21" fmla="*/ 0 w 263"/>
              <a:gd name="T22" fmla="*/ 0 h 169"/>
              <a:gd name="T23" fmla="*/ 263 w 263"/>
              <a:gd name="T24" fmla="*/ 169 h 1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3" h="169">
                <a:moveTo>
                  <a:pt x="263" y="169"/>
                </a:moveTo>
                <a:lnTo>
                  <a:pt x="0" y="0"/>
                </a:lnTo>
                <a:lnTo>
                  <a:pt x="9" y="0"/>
                </a:lnTo>
                <a:lnTo>
                  <a:pt x="204" y="125"/>
                </a:lnTo>
                <a:lnTo>
                  <a:pt x="247" y="154"/>
                </a:lnTo>
                <a:lnTo>
                  <a:pt x="263" y="163"/>
                </a:lnTo>
                <a:lnTo>
                  <a:pt x="263" y="169"/>
                </a:lnTo>
                <a:close/>
              </a:path>
            </a:pathLst>
          </a:custGeom>
          <a:solidFill>
            <a:srgbClr val="FFFFFF"/>
          </a:solidFill>
          <a:ln w="9525">
            <a:noFill/>
            <a:round/>
            <a:headEnd/>
            <a:tailEnd/>
          </a:ln>
        </p:spPr>
        <p:txBody>
          <a:bodyPr/>
          <a:lstStyle/>
          <a:p>
            <a:endParaRPr lang="en-GB"/>
          </a:p>
        </p:txBody>
      </p:sp>
      <p:sp>
        <p:nvSpPr>
          <p:cNvPr id="5232" name="Freeform 696"/>
          <p:cNvSpPr>
            <a:spLocks/>
          </p:cNvSpPr>
          <p:nvPr/>
        </p:nvSpPr>
        <p:spPr bwMode="auto">
          <a:xfrm>
            <a:off x="5213351" y="4792664"/>
            <a:ext cx="10583" cy="7937"/>
          </a:xfrm>
          <a:custGeom>
            <a:avLst/>
            <a:gdLst>
              <a:gd name="T0" fmla="*/ 2147483647 w 29"/>
              <a:gd name="T1" fmla="*/ 2147483647 h 31"/>
              <a:gd name="T2" fmla="*/ 2147483647 w 29"/>
              <a:gd name="T3" fmla="*/ 2147483647 h 31"/>
              <a:gd name="T4" fmla="*/ 2147483647 w 29"/>
              <a:gd name="T5" fmla="*/ 2147483647 h 31"/>
              <a:gd name="T6" fmla="*/ 2147483647 w 29"/>
              <a:gd name="T7" fmla="*/ 2147483647 h 31"/>
              <a:gd name="T8" fmla="*/ 2147483647 w 29"/>
              <a:gd name="T9" fmla="*/ 2147483647 h 31"/>
              <a:gd name="T10" fmla="*/ 2147483647 w 29"/>
              <a:gd name="T11" fmla="*/ 2147483647 h 31"/>
              <a:gd name="T12" fmla="*/ 2147483647 w 29"/>
              <a:gd name="T13" fmla="*/ 2147483647 h 31"/>
              <a:gd name="T14" fmla="*/ 2147483647 w 29"/>
              <a:gd name="T15" fmla="*/ 2147483647 h 31"/>
              <a:gd name="T16" fmla="*/ 2147483647 w 29"/>
              <a:gd name="T17" fmla="*/ 0 h 31"/>
              <a:gd name="T18" fmla="*/ 2147483647 w 29"/>
              <a:gd name="T19" fmla="*/ 2147483647 h 31"/>
              <a:gd name="T20" fmla="*/ 2147483647 w 29"/>
              <a:gd name="T21" fmla="*/ 2147483647 h 31"/>
              <a:gd name="T22" fmla="*/ 2147483647 w 29"/>
              <a:gd name="T23" fmla="*/ 2147483647 h 31"/>
              <a:gd name="T24" fmla="*/ 0 w 29"/>
              <a:gd name="T25" fmla="*/ 2147483647 h 31"/>
              <a:gd name="T26" fmla="*/ 0 w 29"/>
              <a:gd name="T27" fmla="*/ 2147483647 h 31"/>
              <a:gd name="T28" fmla="*/ 0 w 29"/>
              <a:gd name="T29" fmla="*/ 2147483647 h 31"/>
              <a:gd name="T30" fmla="*/ 2147483647 w 29"/>
              <a:gd name="T31" fmla="*/ 2147483647 h 31"/>
              <a:gd name="T32" fmla="*/ 2147483647 w 29"/>
              <a:gd name="T33" fmla="*/ 2147483647 h 31"/>
              <a:gd name="T34" fmla="*/ 2147483647 w 29"/>
              <a:gd name="T35" fmla="*/ 2147483647 h 31"/>
              <a:gd name="T36" fmla="*/ 2147483647 w 29"/>
              <a:gd name="T37" fmla="*/ 2147483647 h 31"/>
              <a:gd name="T38" fmla="*/ 2147483647 w 29"/>
              <a:gd name="T39" fmla="*/ 2147483647 h 31"/>
              <a:gd name="T40" fmla="*/ 2147483647 w 29"/>
              <a:gd name="T41" fmla="*/ 2147483647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9"/>
              <a:gd name="T64" fmla="*/ 0 h 31"/>
              <a:gd name="T65" fmla="*/ 29 w 29"/>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9" h="31">
                <a:moveTo>
                  <a:pt x="20" y="31"/>
                </a:moveTo>
                <a:lnTo>
                  <a:pt x="22" y="29"/>
                </a:lnTo>
                <a:lnTo>
                  <a:pt x="24" y="25"/>
                </a:lnTo>
                <a:lnTo>
                  <a:pt x="25" y="24"/>
                </a:lnTo>
                <a:lnTo>
                  <a:pt x="29" y="24"/>
                </a:lnTo>
                <a:lnTo>
                  <a:pt x="29" y="14"/>
                </a:lnTo>
                <a:lnTo>
                  <a:pt x="25" y="6"/>
                </a:lnTo>
                <a:lnTo>
                  <a:pt x="20" y="3"/>
                </a:lnTo>
                <a:lnTo>
                  <a:pt x="10" y="0"/>
                </a:lnTo>
                <a:lnTo>
                  <a:pt x="7" y="3"/>
                </a:lnTo>
                <a:lnTo>
                  <a:pt x="3" y="5"/>
                </a:lnTo>
                <a:lnTo>
                  <a:pt x="2" y="8"/>
                </a:lnTo>
                <a:lnTo>
                  <a:pt x="0" y="10"/>
                </a:lnTo>
                <a:lnTo>
                  <a:pt x="0" y="14"/>
                </a:lnTo>
                <a:lnTo>
                  <a:pt x="0" y="17"/>
                </a:lnTo>
                <a:lnTo>
                  <a:pt x="2" y="22"/>
                </a:lnTo>
                <a:lnTo>
                  <a:pt x="5" y="24"/>
                </a:lnTo>
                <a:lnTo>
                  <a:pt x="10" y="24"/>
                </a:lnTo>
                <a:lnTo>
                  <a:pt x="15" y="24"/>
                </a:lnTo>
                <a:lnTo>
                  <a:pt x="19" y="27"/>
                </a:lnTo>
                <a:lnTo>
                  <a:pt x="20" y="31"/>
                </a:lnTo>
                <a:close/>
              </a:path>
            </a:pathLst>
          </a:custGeom>
          <a:solidFill>
            <a:srgbClr val="FFFFFF"/>
          </a:solidFill>
          <a:ln w="9525">
            <a:noFill/>
            <a:round/>
            <a:headEnd/>
            <a:tailEnd/>
          </a:ln>
        </p:spPr>
        <p:txBody>
          <a:bodyPr/>
          <a:lstStyle/>
          <a:p>
            <a:endParaRPr lang="en-GB"/>
          </a:p>
        </p:txBody>
      </p:sp>
      <p:sp>
        <p:nvSpPr>
          <p:cNvPr id="5233" name="Freeform 697"/>
          <p:cNvSpPr>
            <a:spLocks/>
          </p:cNvSpPr>
          <p:nvPr/>
        </p:nvSpPr>
        <p:spPr bwMode="auto">
          <a:xfrm>
            <a:off x="5863167" y="4792664"/>
            <a:ext cx="12700" cy="7937"/>
          </a:xfrm>
          <a:custGeom>
            <a:avLst/>
            <a:gdLst>
              <a:gd name="T0" fmla="*/ 2147483647 w 27"/>
              <a:gd name="T1" fmla="*/ 2147483647 h 31"/>
              <a:gd name="T2" fmla="*/ 2147483647 w 27"/>
              <a:gd name="T3" fmla="*/ 2147483647 h 31"/>
              <a:gd name="T4" fmla="*/ 2147483647 w 27"/>
              <a:gd name="T5" fmla="*/ 2147483647 h 31"/>
              <a:gd name="T6" fmla="*/ 2147483647 w 27"/>
              <a:gd name="T7" fmla="*/ 2147483647 h 31"/>
              <a:gd name="T8" fmla="*/ 2147483647 w 27"/>
              <a:gd name="T9" fmla="*/ 2147483647 h 31"/>
              <a:gd name="T10" fmla="*/ 2147483647 w 27"/>
              <a:gd name="T11" fmla="*/ 2147483647 h 31"/>
              <a:gd name="T12" fmla="*/ 2147483647 w 27"/>
              <a:gd name="T13" fmla="*/ 2147483647 h 31"/>
              <a:gd name="T14" fmla="*/ 2147483647 w 27"/>
              <a:gd name="T15" fmla="*/ 2147483647 h 31"/>
              <a:gd name="T16" fmla="*/ 2147483647 w 27"/>
              <a:gd name="T17" fmla="*/ 0 h 31"/>
              <a:gd name="T18" fmla="*/ 2147483647 w 27"/>
              <a:gd name="T19" fmla="*/ 2147483647 h 31"/>
              <a:gd name="T20" fmla="*/ 2147483647 w 27"/>
              <a:gd name="T21" fmla="*/ 2147483647 h 31"/>
              <a:gd name="T22" fmla="*/ 2147483647 w 27"/>
              <a:gd name="T23" fmla="*/ 2147483647 h 31"/>
              <a:gd name="T24" fmla="*/ 0 w 27"/>
              <a:gd name="T25" fmla="*/ 2147483647 h 31"/>
              <a:gd name="T26" fmla="*/ 0 w 27"/>
              <a:gd name="T27" fmla="*/ 2147483647 h 31"/>
              <a:gd name="T28" fmla="*/ 0 w 27"/>
              <a:gd name="T29" fmla="*/ 2147483647 h 31"/>
              <a:gd name="T30" fmla="*/ 2147483647 w 27"/>
              <a:gd name="T31" fmla="*/ 2147483647 h 31"/>
              <a:gd name="T32" fmla="*/ 2147483647 w 27"/>
              <a:gd name="T33" fmla="*/ 2147483647 h 31"/>
              <a:gd name="T34" fmla="*/ 2147483647 w 27"/>
              <a:gd name="T35" fmla="*/ 2147483647 h 31"/>
              <a:gd name="T36" fmla="*/ 2147483647 w 27"/>
              <a:gd name="T37" fmla="*/ 2147483647 h 31"/>
              <a:gd name="T38" fmla="*/ 2147483647 w 27"/>
              <a:gd name="T39" fmla="*/ 2147483647 h 31"/>
              <a:gd name="T40" fmla="*/ 2147483647 w 27"/>
              <a:gd name="T41" fmla="*/ 2147483647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7"/>
              <a:gd name="T64" fmla="*/ 0 h 31"/>
              <a:gd name="T65" fmla="*/ 27 w 27"/>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7" h="31">
                <a:moveTo>
                  <a:pt x="20" y="31"/>
                </a:moveTo>
                <a:lnTo>
                  <a:pt x="20" y="29"/>
                </a:lnTo>
                <a:lnTo>
                  <a:pt x="22" y="25"/>
                </a:lnTo>
                <a:lnTo>
                  <a:pt x="24" y="24"/>
                </a:lnTo>
                <a:lnTo>
                  <a:pt x="27" y="24"/>
                </a:lnTo>
                <a:lnTo>
                  <a:pt x="27" y="14"/>
                </a:lnTo>
                <a:lnTo>
                  <a:pt x="24" y="6"/>
                </a:lnTo>
                <a:lnTo>
                  <a:pt x="19" y="3"/>
                </a:lnTo>
                <a:lnTo>
                  <a:pt x="10" y="0"/>
                </a:lnTo>
                <a:lnTo>
                  <a:pt x="7" y="3"/>
                </a:lnTo>
                <a:lnTo>
                  <a:pt x="3" y="5"/>
                </a:lnTo>
                <a:lnTo>
                  <a:pt x="2" y="8"/>
                </a:lnTo>
                <a:lnTo>
                  <a:pt x="0" y="10"/>
                </a:lnTo>
                <a:lnTo>
                  <a:pt x="0" y="14"/>
                </a:lnTo>
                <a:lnTo>
                  <a:pt x="0" y="17"/>
                </a:lnTo>
                <a:lnTo>
                  <a:pt x="2" y="22"/>
                </a:lnTo>
                <a:lnTo>
                  <a:pt x="5" y="24"/>
                </a:lnTo>
                <a:lnTo>
                  <a:pt x="10" y="24"/>
                </a:lnTo>
                <a:lnTo>
                  <a:pt x="14" y="24"/>
                </a:lnTo>
                <a:lnTo>
                  <a:pt x="19" y="27"/>
                </a:lnTo>
                <a:lnTo>
                  <a:pt x="20" y="31"/>
                </a:lnTo>
                <a:close/>
              </a:path>
            </a:pathLst>
          </a:custGeom>
          <a:solidFill>
            <a:srgbClr val="FFFFFF"/>
          </a:solidFill>
          <a:ln w="9525">
            <a:noFill/>
            <a:round/>
            <a:headEnd/>
            <a:tailEnd/>
          </a:ln>
        </p:spPr>
        <p:txBody>
          <a:bodyPr/>
          <a:lstStyle/>
          <a:p>
            <a:endParaRPr lang="en-GB"/>
          </a:p>
        </p:txBody>
      </p:sp>
      <p:sp>
        <p:nvSpPr>
          <p:cNvPr id="5234" name="Freeform 698"/>
          <p:cNvSpPr>
            <a:spLocks/>
          </p:cNvSpPr>
          <p:nvPr/>
        </p:nvSpPr>
        <p:spPr bwMode="auto">
          <a:xfrm>
            <a:off x="5568951" y="4841876"/>
            <a:ext cx="103716" cy="41275"/>
          </a:xfrm>
          <a:custGeom>
            <a:avLst/>
            <a:gdLst>
              <a:gd name="T0" fmla="*/ 0 w 261"/>
              <a:gd name="T1" fmla="*/ 2147483647 h 156"/>
              <a:gd name="T2" fmla="*/ 0 w 261"/>
              <a:gd name="T3" fmla="*/ 2147483647 h 156"/>
              <a:gd name="T4" fmla="*/ 2147483647 w 261"/>
              <a:gd name="T5" fmla="*/ 0 h 156"/>
              <a:gd name="T6" fmla="*/ 2147483647 w 261"/>
              <a:gd name="T7" fmla="*/ 0 h 156"/>
              <a:gd name="T8" fmla="*/ 0 w 261"/>
              <a:gd name="T9" fmla="*/ 2147483647 h 156"/>
              <a:gd name="T10" fmla="*/ 0 60000 65536"/>
              <a:gd name="T11" fmla="*/ 0 60000 65536"/>
              <a:gd name="T12" fmla="*/ 0 60000 65536"/>
              <a:gd name="T13" fmla="*/ 0 60000 65536"/>
              <a:gd name="T14" fmla="*/ 0 60000 65536"/>
              <a:gd name="T15" fmla="*/ 0 w 261"/>
              <a:gd name="T16" fmla="*/ 0 h 156"/>
              <a:gd name="T17" fmla="*/ 261 w 261"/>
              <a:gd name="T18" fmla="*/ 156 h 156"/>
            </a:gdLst>
            <a:ahLst/>
            <a:cxnLst>
              <a:cxn ang="T10">
                <a:pos x="T0" y="T1"/>
              </a:cxn>
              <a:cxn ang="T11">
                <a:pos x="T2" y="T3"/>
              </a:cxn>
              <a:cxn ang="T12">
                <a:pos x="T4" y="T5"/>
              </a:cxn>
              <a:cxn ang="T13">
                <a:pos x="T6" y="T7"/>
              </a:cxn>
              <a:cxn ang="T14">
                <a:pos x="T8" y="T9"/>
              </a:cxn>
            </a:cxnLst>
            <a:rect l="T15" t="T16" r="T17" b="T18"/>
            <a:pathLst>
              <a:path w="261" h="156">
                <a:moveTo>
                  <a:pt x="0" y="149"/>
                </a:moveTo>
                <a:lnTo>
                  <a:pt x="0" y="156"/>
                </a:lnTo>
                <a:lnTo>
                  <a:pt x="261" y="0"/>
                </a:lnTo>
                <a:lnTo>
                  <a:pt x="251" y="0"/>
                </a:lnTo>
                <a:lnTo>
                  <a:pt x="0" y="149"/>
                </a:lnTo>
                <a:close/>
              </a:path>
            </a:pathLst>
          </a:custGeom>
          <a:solidFill>
            <a:srgbClr val="FFFFFF"/>
          </a:solidFill>
          <a:ln w="9525">
            <a:noFill/>
            <a:round/>
            <a:headEnd/>
            <a:tailEnd/>
          </a:ln>
        </p:spPr>
        <p:txBody>
          <a:bodyPr/>
          <a:lstStyle/>
          <a:p>
            <a:endParaRPr lang="en-GB"/>
          </a:p>
        </p:txBody>
      </p:sp>
      <p:sp>
        <p:nvSpPr>
          <p:cNvPr id="5235" name="Freeform 699"/>
          <p:cNvSpPr>
            <a:spLocks/>
          </p:cNvSpPr>
          <p:nvPr/>
        </p:nvSpPr>
        <p:spPr bwMode="auto">
          <a:xfrm>
            <a:off x="5668434" y="4740275"/>
            <a:ext cx="29633" cy="33338"/>
          </a:xfrm>
          <a:custGeom>
            <a:avLst/>
            <a:gdLst>
              <a:gd name="T0" fmla="*/ 0 w 75"/>
              <a:gd name="T1" fmla="*/ 0 h 124"/>
              <a:gd name="T2" fmla="*/ 2147483647 w 75"/>
              <a:gd name="T3" fmla="*/ 0 h 124"/>
              <a:gd name="T4" fmla="*/ 2147483647 w 75"/>
              <a:gd name="T5" fmla="*/ 0 h 124"/>
              <a:gd name="T6" fmla="*/ 2147483647 w 75"/>
              <a:gd name="T7" fmla="*/ 0 h 124"/>
              <a:gd name="T8" fmla="*/ 2147483647 w 75"/>
              <a:gd name="T9" fmla="*/ 2147483647 h 124"/>
              <a:gd name="T10" fmla="*/ 2147483647 w 75"/>
              <a:gd name="T11" fmla="*/ 2147483647 h 124"/>
              <a:gd name="T12" fmla="*/ 2147483647 w 75"/>
              <a:gd name="T13" fmla="*/ 2147483647 h 124"/>
              <a:gd name="T14" fmla="*/ 2147483647 w 75"/>
              <a:gd name="T15" fmla="*/ 2147483647 h 124"/>
              <a:gd name="T16" fmla="*/ 2147483647 w 75"/>
              <a:gd name="T17" fmla="*/ 2147483647 h 124"/>
              <a:gd name="T18" fmla="*/ 2147483647 w 75"/>
              <a:gd name="T19" fmla="*/ 2147483647 h 124"/>
              <a:gd name="T20" fmla="*/ 2147483647 w 75"/>
              <a:gd name="T21" fmla="*/ 2147483647 h 124"/>
              <a:gd name="T22" fmla="*/ 2147483647 w 75"/>
              <a:gd name="T23" fmla="*/ 2147483647 h 124"/>
              <a:gd name="T24" fmla="*/ 2147483647 w 75"/>
              <a:gd name="T25" fmla="*/ 2147483647 h 124"/>
              <a:gd name="T26" fmla="*/ 2147483647 w 75"/>
              <a:gd name="T27" fmla="*/ 2147483647 h 124"/>
              <a:gd name="T28" fmla="*/ 2147483647 w 75"/>
              <a:gd name="T29" fmla="*/ 2147483647 h 124"/>
              <a:gd name="T30" fmla="*/ 2147483647 w 75"/>
              <a:gd name="T31" fmla="*/ 2147483647 h 124"/>
              <a:gd name="T32" fmla="*/ 2147483647 w 75"/>
              <a:gd name="T33" fmla="*/ 2147483647 h 124"/>
              <a:gd name="T34" fmla="*/ 2147483647 w 75"/>
              <a:gd name="T35" fmla="*/ 2147483647 h 124"/>
              <a:gd name="T36" fmla="*/ 2147483647 w 75"/>
              <a:gd name="T37" fmla="*/ 2147483647 h 124"/>
              <a:gd name="T38" fmla="*/ 2147483647 w 75"/>
              <a:gd name="T39" fmla="*/ 2147483647 h 124"/>
              <a:gd name="T40" fmla="*/ 2147483647 w 75"/>
              <a:gd name="T41" fmla="*/ 2147483647 h 124"/>
              <a:gd name="T42" fmla="*/ 2147483647 w 75"/>
              <a:gd name="T43" fmla="*/ 2147483647 h 124"/>
              <a:gd name="T44" fmla="*/ 2147483647 w 75"/>
              <a:gd name="T45" fmla="*/ 2147483647 h 124"/>
              <a:gd name="T46" fmla="*/ 2147483647 w 75"/>
              <a:gd name="T47" fmla="*/ 2147483647 h 124"/>
              <a:gd name="T48" fmla="*/ 0 w 75"/>
              <a:gd name="T49" fmla="*/ 0 h 1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5"/>
              <a:gd name="T76" fmla="*/ 0 h 124"/>
              <a:gd name="T77" fmla="*/ 75 w 75"/>
              <a:gd name="T78" fmla="*/ 124 h 1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5" h="124">
                <a:moveTo>
                  <a:pt x="0" y="0"/>
                </a:moveTo>
                <a:lnTo>
                  <a:pt x="1" y="0"/>
                </a:lnTo>
                <a:lnTo>
                  <a:pt x="3" y="0"/>
                </a:lnTo>
                <a:lnTo>
                  <a:pt x="5" y="0"/>
                </a:lnTo>
                <a:lnTo>
                  <a:pt x="6" y="2"/>
                </a:lnTo>
                <a:lnTo>
                  <a:pt x="13" y="10"/>
                </a:lnTo>
                <a:lnTo>
                  <a:pt x="25" y="24"/>
                </a:lnTo>
                <a:lnTo>
                  <a:pt x="36" y="38"/>
                </a:lnTo>
                <a:lnTo>
                  <a:pt x="43" y="46"/>
                </a:lnTo>
                <a:lnTo>
                  <a:pt x="46" y="44"/>
                </a:lnTo>
                <a:lnTo>
                  <a:pt x="53" y="43"/>
                </a:lnTo>
                <a:lnTo>
                  <a:pt x="60" y="41"/>
                </a:lnTo>
                <a:lnTo>
                  <a:pt x="67" y="41"/>
                </a:lnTo>
                <a:lnTo>
                  <a:pt x="72" y="60"/>
                </a:lnTo>
                <a:lnTo>
                  <a:pt x="75" y="82"/>
                </a:lnTo>
                <a:lnTo>
                  <a:pt x="73" y="106"/>
                </a:lnTo>
                <a:lnTo>
                  <a:pt x="62" y="124"/>
                </a:lnTo>
                <a:lnTo>
                  <a:pt x="58" y="103"/>
                </a:lnTo>
                <a:lnTo>
                  <a:pt x="53" y="84"/>
                </a:lnTo>
                <a:lnTo>
                  <a:pt x="45" y="65"/>
                </a:lnTo>
                <a:lnTo>
                  <a:pt x="33" y="48"/>
                </a:lnTo>
                <a:lnTo>
                  <a:pt x="23" y="33"/>
                </a:lnTo>
                <a:lnTo>
                  <a:pt x="15" y="19"/>
                </a:lnTo>
                <a:lnTo>
                  <a:pt x="6" y="8"/>
                </a:lnTo>
                <a:lnTo>
                  <a:pt x="0" y="0"/>
                </a:lnTo>
                <a:close/>
              </a:path>
            </a:pathLst>
          </a:custGeom>
          <a:solidFill>
            <a:srgbClr val="FFFFFF"/>
          </a:solidFill>
          <a:ln w="9525">
            <a:noFill/>
            <a:round/>
            <a:headEnd/>
            <a:tailEnd/>
          </a:ln>
        </p:spPr>
        <p:txBody>
          <a:bodyPr/>
          <a:lstStyle/>
          <a:p>
            <a:endParaRPr lang="en-GB"/>
          </a:p>
        </p:txBody>
      </p:sp>
      <p:sp>
        <p:nvSpPr>
          <p:cNvPr id="5236" name="Freeform 700"/>
          <p:cNvSpPr>
            <a:spLocks/>
          </p:cNvSpPr>
          <p:nvPr/>
        </p:nvSpPr>
        <p:spPr bwMode="auto">
          <a:xfrm>
            <a:off x="5583767" y="4772025"/>
            <a:ext cx="99484" cy="90488"/>
          </a:xfrm>
          <a:custGeom>
            <a:avLst/>
            <a:gdLst>
              <a:gd name="T0" fmla="*/ 2147483647 w 255"/>
              <a:gd name="T1" fmla="*/ 2147483647 h 341"/>
              <a:gd name="T2" fmla="*/ 2147483647 w 255"/>
              <a:gd name="T3" fmla="*/ 2147483647 h 341"/>
              <a:gd name="T4" fmla="*/ 2147483647 w 255"/>
              <a:gd name="T5" fmla="*/ 2147483647 h 341"/>
              <a:gd name="T6" fmla="*/ 2147483647 w 255"/>
              <a:gd name="T7" fmla="*/ 2147483647 h 341"/>
              <a:gd name="T8" fmla="*/ 2147483647 w 255"/>
              <a:gd name="T9" fmla="*/ 2147483647 h 341"/>
              <a:gd name="T10" fmla="*/ 2147483647 w 255"/>
              <a:gd name="T11" fmla="*/ 2147483647 h 341"/>
              <a:gd name="T12" fmla="*/ 2147483647 w 255"/>
              <a:gd name="T13" fmla="*/ 2147483647 h 341"/>
              <a:gd name="T14" fmla="*/ 2147483647 w 255"/>
              <a:gd name="T15" fmla="*/ 2147483647 h 341"/>
              <a:gd name="T16" fmla="*/ 2147483647 w 255"/>
              <a:gd name="T17" fmla="*/ 2147483647 h 341"/>
              <a:gd name="T18" fmla="*/ 2147483647 w 255"/>
              <a:gd name="T19" fmla="*/ 2147483647 h 341"/>
              <a:gd name="T20" fmla="*/ 2147483647 w 255"/>
              <a:gd name="T21" fmla="*/ 2147483647 h 341"/>
              <a:gd name="T22" fmla="*/ 2147483647 w 255"/>
              <a:gd name="T23" fmla="*/ 2147483647 h 341"/>
              <a:gd name="T24" fmla="*/ 2147483647 w 255"/>
              <a:gd name="T25" fmla="*/ 2147483647 h 341"/>
              <a:gd name="T26" fmla="*/ 2147483647 w 255"/>
              <a:gd name="T27" fmla="*/ 2147483647 h 341"/>
              <a:gd name="T28" fmla="*/ 2147483647 w 255"/>
              <a:gd name="T29" fmla="*/ 2147483647 h 341"/>
              <a:gd name="T30" fmla="*/ 2147483647 w 255"/>
              <a:gd name="T31" fmla="*/ 2147483647 h 341"/>
              <a:gd name="T32" fmla="*/ 2147483647 w 255"/>
              <a:gd name="T33" fmla="*/ 2147483647 h 341"/>
              <a:gd name="T34" fmla="*/ 2147483647 w 255"/>
              <a:gd name="T35" fmla="*/ 2147483647 h 341"/>
              <a:gd name="T36" fmla="*/ 2147483647 w 255"/>
              <a:gd name="T37" fmla="*/ 0 h 341"/>
              <a:gd name="T38" fmla="*/ 2147483647 w 255"/>
              <a:gd name="T39" fmla="*/ 2147483647 h 341"/>
              <a:gd name="T40" fmla="*/ 2147483647 w 255"/>
              <a:gd name="T41" fmla="*/ 2147483647 h 341"/>
              <a:gd name="T42" fmla="*/ 2147483647 w 255"/>
              <a:gd name="T43" fmla="*/ 2147483647 h 341"/>
              <a:gd name="T44" fmla="*/ 2147483647 w 255"/>
              <a:gd name="T45" fmla="*/ 2147483647 h 341"/>
              <a:gd name="T46" fmla="*/ 2147483647 w 255"/>
              <a:gd name="T47" fmla="*/ 2147483647 h 341"/>
              <a:gd name="T48" fmla="*/ 2147483647 w 255"/>
              <a:gd name="T49" fmla="*/ 2147483647 h 341"/>
              <a:gd name="T50" fmla="*/ 2147483647 w 255"/>
              <a:gd name="T51" fmla="*/ 2147483647 h 341"/>
              <a:gd name="T52" fmla="*/ 2147483647 w 255"/>
              <a:gd name="T53" fmla="*/ 2147483647 h 341"/>
              <a:gd name="T54" fmla="*/ 2147483647 w 255"/>
              <a:gd name="T55" fmla="*/ 2147483647 h 341"/>
              <a:gd name="T56" fmla="*/ 2147483647 w 255"/>
              <a:gd name="T57" fmla="*/ 2147483647 h 341"/>
              <a:gd name="T58" fmla="*/ 2147483647 w 255"/>
              <a:gd name="T59" fmla="*/ 2147483647 h 341"/>
              <a:gd name="T60" fmla="*/ 2147483647 w 255"/>
              <a:gd name="T61" fmla="*/ 2147483647 h 341"/>
              <a:gd name="T62" fmla="*/ 2147483647 w 255"/>
              <a:gd name="T63" fmla="*/ 2147483647 h 341"/>
              <a:gd name="T64" fmla="*/ 2147483647 w 255"/>
              <a:gd name="T65" fmla="*/ 2147483647 h 341"/>
              <a:gd name="T66" fmla="*/ 2147483647 w 255"/>
              <a:gd name="T67" fmla="*/ 2147483647 h 341"/>
              <a:gd name="T68" fmla="*/ 2147483647 w 255"/>
              <a:gd name="T69" fmla="*/ 2147483647 h 341"/>
              <a:gd name="T70" fmla="*/ 2147483647 w 255"/>
              <a:gd name="T71" fmla="*/ 2147483647 h 341"/>
              <a:gd name="T72" fmla="*/ 2147483647 w 255"/>
              <a:gd name="T73" fmla="*/ 2147483647 h 341"/>
              <a:gd name="T74" fmla="*/ 2147483647 w 255"/>
              <a:gd name="T75" fmla="*/ 2147483647 h 341"/>
              <a:gd name="T76" fmla="*/ 2147483647 w 255"/>
              <a:gd name="T77" fmla="*/ 2147483647 h 341"/>
              <a:gd name="T78" fmla="*/ 2147483647 w 255"/>
              <a:gd name="T79" fmla="*/ 2147483647 h 341"/>
              <a:gd name="T80" fmla="*/ 2147483647 w 255"/>
              <a:gd name="T81" fmla="*/ 2147483647 h 341"/>
              <a:gd name="T82" fmla="*/ 2147483647 w 255"/>
              <a:gd name="T83" fmla="*/ 2147483647 h 341"/>
              <a:gd name="T84" fmla="*/ 2147483647 w 255"/>
              <a:gd name="T85" fmla="*/ 2147483647 h 341"/>
              <a:gd name="T86" fmla="*/ 2147483647 w 255"/>
              <a:gd name="T87" fmla="*/ 2147483647 h 341"/>
              <a:gd name="T88" fmla="*/ 2147483647 w 255"/>
              <a:gd name="T89" fmla="*/ 2147483647 h 341"/>
              <a:gd name="T90" fmla="*/ 2147483647 w 255"/>
              <a:gd name="T91" fmla="*/ 2147483647 h 341"/>
              <a:gd name="T92" fmla="*/ 2147483647 w 255"/>
              <a:gd name="T93" fmla="*/ 2147483647 h 34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55"/>
              <a:gd name="T142" fmla="*/ 0 h 341"/>
              <a:gd name="T143" fmla="*/ 255 w 255"/>
              <a:gd name="T144" fmla="*/ 341 h 34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55" h="341">
                <a:moveTo>
                  <a:pt x="249" y="341"/>
                </a:moveTo>
                <a:lnTo>
                  <a:pt x="247" y="329"/>
                </a:lnTo>
                <a:lnTo>
                  <a:pt x="244" y="309"/>
                </a:lnTo>
                <a:lnTo>
                  <a:pt x="240" y="285"/>
                </a:lnTo>
                <a:lnTo>
                  <a:pt x="239" y="271"/>
                </a:lnTo>
                <a:lnTo>
                  <a:pt x="239" y="259"/>
                </a:lnTo>
                <a:lnTo>
                  <a:pt x="239" y="246"/>
                </a:lnTo>
                <a:lnTo>
                  <a:pt x="239" y="235"/>
                </a:lnTo>
                <a:lnTo>
                  <a:pt x="239" y="227"/>
                </a:lnTo>
                <a:lnTo>
                  <a:pt x="239" y="221"/>
                </a:lnTo>
                <a:lnTo>
                  <a:pt x="240" y="216"/>
                </a:lnTo>
                <a:lnTo>
                  <a:pt x="242" y="208"/>
                </a:lnTo>
                <a:lnTo>
                  <a:pt x="244" y="200"/>
                </a:lnTo>
                <a:lnTo>
                  <a:pt x="245" y="192"/>
                </a:lnTo>
                <a:lnTo>
                  <a:pt x="245" y="179"/>
                </a:lnTo>
                <a:lnTo>
                  <a:pt x="245" y="166"/>
                </a:lnTo>
                <a:lnTo>
                  <a:pt x="244" y="154"/>
                </a:lnTo>
                <a:lnTo>
                  <a:pt x="247" y="147"/>
                </a:lnTo>
                <a:lnTo>
                  <a:pt x="253" y="137"/>
                </a:lnTo>
                <a:lnTo>
                  <a:pt x="255" y="126"/>
                </a:lnTo>
                <a:lnTo>
                  <a:pt x="255" y="115"/>
                </a:lnTo>
                <a:lnTo>
                  <a:pt x="253" y="91"/>
                </a:lnTo>
                <a:lnTo>
                  <a:pt x="247" y="71"/>
                </a:lnTo>
                <a:lnTo>
                  <a:pt x="237" y="52"/>
                </a:lnTo>
                <a:lnTo>
                  <a:pt x="223" y="41"/>
                </a:lnTo>
                <a:lnTo>
                  <a:pt x="217" y="36"/>
                </a:lnTo>
                <a:lnTo>
                  <a:pt x="208" y="35"/>
                </a:lnTo>
                <a:lnTo>
                  <a:pt x="201" y="33"/>
                </a:lnTo>
                <a:lnTo>
                  <a:pt x="196" y="30"/>
                </a:lnTo>
                <a:lnTo>
                  <a:pt x="189" y="30"/>
                </a:lnTo>
                <a:lnTo>
                  <a:pt x="183" y="30"/>
                </a:lnTo>
                <a:lnTo>
                  <a:pt x="178" y="33"/>
                </a:lnTo>
                <a:lnTo>
                  <a:pt x="172" y="35"/>
                </a:lnTo>
                <a:lnTo>
                  <a:pt x="166" y="36"/>
                </a:lnTo>
                <a:lnTo>
                  <a:pt x="160" y="38"/>
                </a:lnTo>
                <a:lnTo>
                  <a:pt x="153" y="41"/>
                </a:lnTo>
                <a:lnTo>
                  <a:pt x="144" y="41"/>
                </a:lnTo>
                <a:lnTo>
                  <a:pt x="137" y="42"/>
                </a:lnTo>
                <a:lnTo>
                  <a:pt x="131" y="42"/>
                </a:lnTo>
                <a:lnTo>
                  <a:pt x="124" y="42"/>
                </a:lnTo>
                <a:lnTo>
                  <a:pt x="117" y="42"/>
                </a:lnTo>
                <a:lnTo>
                  <a:pt x="112" y="42"/>
                </a:lnTo>
                <a:lnTo>
                  <a:pt x="105" y="41"/>
                </a:lnTo>
                <a:lnTo>
                  <a:pt x="98" y="41"/>
                </a:lnTo>
                <a:lnTo>
                  <a:pt x="93" y="41"/>
                </a:lnTo>
                <a:lnTo>
                  <a:pt x="88" y="36"/>
                </a:lnTo>
                <a:lnTo>
                  <a:pt x="81" y="33"/>
                </a:lnTo>
                <a:lnTo>
                  <a:pt x="72" y="29"/>
                </a:lnTo>
                <a:lnTo>
                  <a:pt x="62" y="23"/>
                </a:lnTo>
                <a:lnTo>
                  <a:pt x="52" y="17"/>
                </a:lnTo>
                <a:lnTo>
                  <a:pt x="43" y="14"/>
                </a:lnTo>
                <a:lnTo>
                  <a:pt x="35" y="10"/>
                </a:lnTo>
                <a:lnTo>
                  <a:pt x="30" y="8"/>
                </a:lnTo>
                <a:lnTo>
                  <a:pt x="21" y="6"/>
                </a:lnTo>
                <a:lnTo>
                  <a:pt x="14" y="2"/>
                </a:lnTo>
                <a:lnTo>
                  <a:pt x="8" y="0"/>
                </a:lnTo>
                <a:lnTo>
                  <a:pt x="3" y="0"/>
                </a:lnTo>
                <a:lnTo>
                  <a:pt x="3" y="8"/>
                </a:lnTo>
                <a:lnTo>
                  <a:pt x="2" y="16"/>
                </a:lnTo>
                <a:lnTo>
                  <a:pt x="2" y="23"/>
                </a:lnTo>
                <a:lnTo>
                  <a:pt x="0" y="29"/>
                </a:lnTo>
                <a:lnTo>
                  <a:pt x="8" y="33"/>
                </a:lnTo>
                <a:lnTo>
                  <a:pt x="16" y="35"/>
                </a:lnTo>
                <a:lnTo>
                  <a:pt x="23" y="36"/>
                </a:lnTo>
                <a:lnTo>
                  <a:pt x="30" y="38"/>
                </a:lnTo>
                <a:lnTo>
                  <a:pt x="42" y="41"/>
                </a:lnTo>
                <a:lnTo>
                  <a:pt x="53" y="44"/>
                </a:lnTo>
                <a:lnTo>
                  <a:pt x="64" y="52"/>
                </a:lnTo>
                <a:lnTo>
                  <a:pt x="70" y="60"/>
                </a:lnTo>
                <a:lnTo>
                  <a:pt x="72" y="61"/>
                </a:lnTo>
                <a:lnTo>
                  <a:pt x="74" y="63"/>
                </a:lnTo>
                <a:lnTo>
                  <a:pt x="77" y="63"/>
                </a:lnTo>
                <a:lnTo>
                  <a:pt x="82" y="63"/>
                </a:lnTo>
                <a:lnTo>
                  <a:pt x="93" y="61"/>
                </a:lnTo>
                <a:lnTo>
                  <a:pt x="102" y="61"/>
                </a:lnTo>
                <a:lnTo>
                  <a:pt x="109" y="61"/>
                </a:lnTo>
                <a:lnTo>
                  <a:pt x="114" y="63"/>
                </a:lnTo>
                <a:lnTo>
                  <a:pt x="119" y="65"/>
                </a:lnTo>
                <a:lnTo>
                  <a:pt x="127" y="69"/>
                </a:lnTo>
                <a:lnTo>
                  <a:pt x="136" y="73"/>
                </a:lnTo>
                <a:lnTo>
                  <a:pt x="144" y="79"/>
                </a:lnTo>
                <a:lnTo>
                  <a:pt x="151" y="82"/>
                </a:lnTo>
                <a:lnTo>
                  <a:pt x="158" y="85"/>
                </a:lnTo>
                <a:lnTo>
                  <a:pt x="161" y="88"/>
                </a:lnTo>
                <a:lnTo>
                  <a:pt x="158" y="82"/>
                </a:lnTo>
                <a:lnTo>
                  <a:pt x="154" y="77"/>
                </a:lnTo>
                <a:lnTo>
                  <a:pt x="149" y="73"/>
                </a:lnTo>
                <a:lnTo>
                  <a:pt x="146" y="71"/>
                </a:lnTo>
                <a:lnTo>
                  <a:pt x="143" y="69"/>
                </a:lnTo>
                <a:lnTo>
                  <a:pt x="139" y="63"/>
                </a:lnTo>
                <a:lnTo>
                  <a:pt x="134" y="60"/>
                </a:lnTo>
                <a:lnTo>
                  <a:pt x="132" y="55"/>
                </a:lnTo>
                <a:lnTo>
                  <a:pt x="139" y="55"/>
                </a:lnTo>
                <a:lnTo>
                  <a:pt x="148" y="61"/>
                </a:lnTo>
                <a:lnTo>
                  <a:pt x="158" y="66"/>
                </a:lnTo>
                <a:lnTo>
                  <a:pt x="165" y="74"/>
                </a:lnTo>
                <a:lnTo>
                  <a:pt x="165" y="73"/>
                </a:lnTo>
                <a:lnTo>
                  <a:pt x="165" y="71"/>
                </a:lnTo>
                <a:lnTo>
                  <a:pt x="165" y="69"/>
                </a:lnTo>
                <a:lnTo>
                  <a:pt x="166" y="66"/>
                </a:lnTo>
                <a:lnTo>
                  <a:pt x="172" y="63"/>
                </a:lnTo>
                <a:lnTo>
                  <a:pt x="176" y="60"/>
                </a:lnTo>
                <a:lnTo>
                  <a:pt x="181" y="57"/>
                </a:lnTo>
                <a:lnTo>
                  <a:pt x="191" y="57"/>
                </a:lnTo>
                <a:lnTo>
                  <a:pt x="200" y="57"/>
                </a:lnTo>
                <a:lnTo>
                  <a:pt x="205" y="57"/>
                </a:lnTo>
                <a:lnTo>
                  <a:pt x="208" y="57"/>
                </a:lnTo>
                <a:lnTo>
                  <a:pt x="211" y="57"/>
                </a:lnTo>
                <a:lnTo>
                  <a:pt x="215" y="55"/>
                </a:lnTo>
                <a:lnTo>
                  <a:pt x="218" y="55"/>
                </a:lnTo>
                <a:lnTo>
                  <a:pt x="222" y="55"/>
                </a:lnTo>
                <a:lnTo>
                  <a:pt x="228" y="60"/>
                </a:lnTo>
                <a:lnTo>
                  <a:pt x="235" y="65"/>
                </a:lnTo>
                <a:lnTo>
                  <a:pt x="242" y="77"/>
                </a:lnTo>
                <a:lnTo>
                  <a:pt x="244" y="90"/>
                </a:lnTo>
                <a:lnTo>
                  <a:pt x="242" y="112"/>
                </a:lnTo>
                <a:lnTo>
                  <a:pt x="235" y="134"/>
                </a:lnTo>
                <a:lnTo>
                  <a:pt x="225" y="153"/>
                </a:lnTo>
                <a:lnTo>
                  <a:pt x="210" y="167"/>
                </a:lnTo>
                <a:lnTo>
                  <a:pt x="211" y="173"/>
                </a:lnTo>
                <a:lnTo>
                  <a:pt x="215" y="181"/>
                </a:lnTo>
                <a:lnTo>
                  <a:pt x="215" y="189"/>
                </a:lnTo>
                <a:lnTo>
                  <a:pt x="215" y="194"/>
                </a:lnTo>
                <a:lnTo>
                  <a:pt x="218" y="202"/>
                </a:lnTo>
                <a:lnTo>
                  <a:pt x="222" y="211"/>
                </a:lnTo>
                <a:lnTo>
                  <a:pt x="225" y="222"/>
                </a:lnTo>
                <a:lnTo>
                  <a:pt x="227" y="235"/>
                </a:lnTo>
                <a:lnTo>
                  <a:pt x="223" y="227"/>
                </a:lnTo>
                <a:lnTo>
                  <a:pt x="218" y="217"/>
                </a:lnTo>
                <a:lnTo>
                  <a:pt x="213" y="208"/>
                </a:lnTo>
                <a:lnTo>
                  <a:pt x="208" y="202"/>
                </a:lnTo>
                <a:lnTo>
                  <a:pt x="208" y="213"/>
                </a:lnTo>
                <a:lnTo>
                  <a:pt x="210" y="229"/>
                </a:lnTo>
                <a:lnTo>
                  <a:pt x="211" y="242"/>
                </a:lnTo>
                <a:lnTo>
                  <a:pt x="215" y="254"/>
                </a:lnTo>
                <a:lnTo>
                  <a:pt x="218" y="265"/>
                </a:lnTo>
                <a:lnTo>
                  <a:pt x="223" y="280"/>
                </a:lnTo>
                <a:lnTo>
                  <a:pt x="225" y="295"/>
                </a:lnTo>
                <a:lnTo>
                  <a:pt x="227" y="309"/>
                </a:lnTo>
                <a:lnTo>
                  <a:pt x="232" y="317"/>
                </a:lnTo>
                <a:lnTo>
                  <a:pt x="239" y="323"/>
                </a:lnTo>
                <a:lnTo>
                  <a:pt x="245" y="334"/>
                </a:lnTo>
                <a:lnTo>
                  <a:pt x="249" y="341"/>
                </a:lnTo>
                <a:close/>
              </a:path>
            </a:pathLst>
          </a:custGeom>
          <a:solidFill>
            <a:srgbClr val="FFFFFF"/>
          </a:solidFill>
          <a:ln w="9525">
            <a:noFill/>
            <a:round/>
            <a:headEnd/>
            <a:tailEnd/>
          </a:ln>
        </p:spPr>
        <p:txBody>
          <a:bodyPr/>
          <a:lstStyle/>
          <a:p>
            <a:endParaRPr lang="en-GB"/>
          </a:p>
        </p:txBody>
      </p:sp>
      <p:sp>
        <p:nvSpPr>
          <p:cNvPr id="5237" name="Freeform 701"/>
          <p:cNvSpPr>
            <a:spLocks/>
          </p:cNvSpPr>
          <p:nvPr/>
        </p:nvSpPr>
        <p:spPr bwMode="auto">
          <a:xfrm>
            <a:off x="5571067" y="4862513"/>
            <a:ext cx="46567" cy="31750"/>
          </a:xfrm>
          <a:custGeom>
            <a:avLst/>
            <a:gdLst>
              <a:gd name="T0" fmla="*/ 0 w 120"/>
              <a:gd name="T1" fmla="*/ 2147483647 h 118"/>
              <a:gd name="T2" fmla="*/ 2147483647 w 120"/>
              <a:gd name="T3" fmla="*/ 2147483647 h 118"/>
              <a:gd name="T4" fmla="*/ 2147483647 w 120"/>
              <a:gd name="T5" fmla="*/ 2147483647 h 118"/>
              <a:gd name="T6" fmla="*/ 2147483647 w 120"/>
              <a:gd name="T7" fmla="*/ 2147483647 h 118"/>
              <a:gd name="T8" fmla="*/ 2147483647 w 120"/>
              <a:gd name="T9" fmla="*/ 2147483647 h 118"/>
              <a:gd name="T10" fmla="*/ 2147483647 w 120"/>
              <a:gd name="T11" fmla="*/ 2147483647 h 118"/>
              <a:gd name="T12" fmla="*/ 2147483647 w 120"/>
              <a:gd name="T13" fmla="*/ 2147483647 h 118"/>
              <a:gd name="T14" fmla="*/ 2147483647 w 120"/>
              <a:gd name="T15" fmla="*/ 2147483647 h 118"/>
              <a:gd name="T16" fmla="*/ 2147483647 w 120"/>
              <a:gd name="T17" fmla="*/ 2147483647 h 118"/>
              <a:gd name="T18" fmla="*/ 2147483647 w 120"/>
              <a:gd name="T19" fmla="*/ 2147483647 h 118"/>
              <a:gd name="T20" fmla="*/ 2147483647 w 120"/>
              <a:gd name="T21" fmla="*/ 2147483647 h 118"/>
              <a:gd name="T22" fmla="*/ 2147483647 w 120"/>
              <a:gd name="T23" fmla="*/ 2147483647 h 118"/>
              <a:gd name="T24" fmla="*/ 2147483647 w 120"/>
              <a:gd name="T25" fmla="*/ 2147483647 h 118"/>
              <a:gd name="T26" fmla="*/ 2147483647 w 120"/>
              <a:gd name="T27" fmla="*/ 2147483647 h 118"/>
              <a:gd name="T28" fmla="*/ 2147483647 w 120"/>
              <a:gd name="T29" fmla="*/ 2147483647 h 118"/>
              <a:gd name="T30" fmla="*/ 2147483647 w 120"/>
              <a:gd name="T31" fmla="*/ 2147483647 h 118"/>
              <a:gd name="T32" fmla="*/ 2147483647 w 120"/>
              <a:gd name="T33" fmla="*/ 2147483647 h 118"/>
              <a:gd name="T34" fmla="*/ 2147483647 w 120"/>
              <a:gd name="T35" fmla="*/ 2147483647 h 118"/>
              <a:gd name="T36" fmla="*/ 2147483647 w 120"/>
              <a:gd name="T37" fmla="*/ 2147483647 h 118"/>
              <a:gd name="T38" fmla="*/ 2147483647 w 120"/>
              <a:gd name="T39" fmla="*/ 2147483647 h 118"/>
              <a:gd name="T40" fmla="*/ 2147483647 w 120"/>
              <a:gd name="T41" fmla="*/ 0 h 118"/>
              <a:gd name="T42" fmla="*/ 2147483647 w 120"/>
              <a:gd name="T43" fmla="*/ 2147483647 h 118"/>
              <a:gd name="T44" fmla="*/ 2147483647 w 120"/>
              <a:gd name="T45" fmla="*/ 2147483647 h 118"/>
              <a:gd name="T46" fmla="*/ 2147483647 w 120"/>
              <a:gd name="T47" fmla="*/ 2147483647 h 118"/>
              <a:gd name="T48" fmla="*/ 2147483647 w 120"/>
              <a:gd name="T49" fmla="*/ 2147483647 h 118"/>
              <a:gd name="T50" fmla="*/ 2147483647 w 120"/>
              <a:gd name="T51" fmla="*/ 2147483647 h 118"/>
              <a:gd name="T52" fmla="*/ 2147483647 w 120"/>
              <a:gd name="T53" fmla="*/ 2147483647 h 118"/>
              <a:gd name="T54" fmla="*/ 2147483647 w 120"/>
              <a:gd name="T55" fmla="*/ 2147483647 h 118"/>
              <a:gd name="T56" fmla="*/ 2147483647 w 120"/>
              <a:gd name="T57" fmla="*/ 2147483647 h 118"/>
              <a:gd name="T58" fmla="*/ 2147483647 w 120"/>
              <a:gd name="T59" fmla="*/ 2147483647 h 118"/>
              <a:gd name="T60" fmla="*/ 2147483647 w 120"/>
              <a:gd name="T61" fmla="*/ 2147483647 h 118"/>
              <a:gd name="T62" fmla="*/ 2147483647 w 120"/>
              <a:gd name="T63" fmla="*/ 2147483647 h 118"/>
              <a:gd name="T64" fmla="*/ 2147483647 w 120"/>
              <a:gd name="T65" fmla="*/ 2147483647 h 118"/>
              <a:gd name="T66" fmla="*/ 2147483647 w 120"/>
              <a:gd name="T67" fmla="*/ 2147483647 h 118"/>
              <a:gd name="T68" fmla="*/ 2147483647 w 120"/>
              <a:gd name="T69" fmla="*/ 2147483647 h 118"/>
              <a:gd name="T70" fmla="*/ 2147483647 w 120"/>
              <a:gd name="T71" fmla="*/ 2147483647 h 118"/>
              <a:gd name="T72" fmla="*/ 2147483647 w 120"/>
              <a:gd name="T73" fmla="*/ 2147483647 h 118"/>
              <a:gd name="T74" fmla="*/ 2147483647 w 120"/>
              <a:gd name="T75" fmla="*/ 2147483647 h 118"/>
              <a:gd name="T76" fmla="*/ 2147483647 w 120"/>
              <a:gd name="T77" fmla="*/ 2147483647 h 118"/>
              <a:gd name="T78" fmla="*/ 2147483647 w 120"/>
              <a:gd name="T79" fmla="*/ 2147483647 h 118"/>
              <a:gd name="T80" fmla="*/ 0 w 120"/>
              <a:gd name="T81" fmla="*/ 2147483647 h 118"/>
              <a:gd name="T82" fmla="*/ 0 w 120"/>
              <a:gd name="T83" fmla="*/ 2147483647 h 11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20"/>
              <a:gd name="T127" fmla="*/ 0 h 118"/>
              <a:gd name="T128" fmla="*/ 120 w 120"/>
              <a:gd name="T129" fmla="*/ 118 h 11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20" h="118">
                <a:moveTo>
                  <a:pt x="0" y="118"/>
                </a:moveTo>
                <a:lnTo>
                  <a:pt x="10" y="114"/>
                </a:lnTo>
                <a:lnTo>
                  <a:pt x="24" y="108"/>
                </a:lnTo>
                <a:lnTo>
                  <a:pt x="36" y="103"/>
                </a:lnTo>
                <a:lnTo>
                  <a:pt x="44" y="99"/>
                </a:lnTo>
                <a:lnTo>
                  <a:pt x="42" y="80"/>
                </a:lnTo>
                <a:lnTo>
                  <a:pt x="47" y="67"/>
                </a:lnTo>
                <a:lnTo>
                  <a:pt x="59" y="61"/>
                </a:lnTo>
                <a:lnTo>
                  <a:pt x="76" y="63"/>
                </a:lnTo>
                <a:lnTo>
                  <a:pt x="84" y="59"/>
                </a:lnTo>
                <a:lnTo>
                  <a:pt x="96" y="51"/>
                </a:lnTo>
                <a:lnTo>
                  <a:pt x="106" y="45"/>
                </a:lnTo>
                <a:lnTo>
                  <a:pt x="113" y="42"/>
                </a:lnTo>
                <a:lnTo>
                  <a:pt x="115" y="34"/>
                </a:lnTo>
                <a:lnTo>
                  <a:pt x="117" y="23"/>
                </a:lnTo>
                <a:lnTo>
                  <a:pt x="118" y="13"/>
                </a:lnTo>
                <a:lnTo>
                  <a:pt x="120" y="6"/>
                </a:lnTo>
                <a:lnTo>
                  <a:pt x="117" y="6"/>
                </a:lnTo>
                <a:lnTo>
                  <a:pt x="111" y="4"/>
                </a:lnTo>
                <a:lnTo>
                  <a:pt x="108" y="2"/>
                </a:lnTo>
                <a:lnTo>
                  <a:pt x="106" y="0"/>
                </a:lnTo>
                <a:lnTo>
                  <a:pt x="105" y="9"/>
                </a:lnTo>
                <a:lnTo>
                  <a:pt x="103" y="23"/>
                </a:lnTo>
                <a:lnTo>
                  <a:pt x="101" y="34"/>
                </a:lnTo>
                <a:lnTo>
                  <a:pt x="101" y="40"/>
                </a:lnTo>
                <a:lnTo>
                  <a:pt x="96" y="44"/>
                </a:lnTo>
                <a:lnTo>
                  <a:pt x="89" y="48"/>
                </a:lnTo>
                <a:lnTo>
                  <a:pt x="81" y="53"/>
                </a:lnTo>
                <a:lnTo>
                  <a:pt x="76" y="57"/>
                </a:lnTo>
                <a:lnTo>
                  <a:pt x="66" y="55"/>
                </a:lnTo>
                <a:lnTo>
                  <a:pt x="57" y="55"/>
                </a:lnTo>
                <a:lnTo>
                  <a:pt x="49" y="57"/>
                </a:lnTo>
                <a:lnTo>
                  <a:pt x="42" y="63"/>
                </a:lnTo>
                <a:lnTo>
                  <a:pt x="38" y="70"/>
                </a:lnTo>
                <a:lnTo>
                  <a:pt x="34" y="78"/>
                </a:lnTo>
                <a:lnTo>
                  <a:pt x="34" y="86"/>
                </a:lnTo>
                <a:lnTo>
                  <a:pt x="34" y="94"/>
                </a:lnTo>
                <a:lnTo>
                  <a:pt x="26" y="97"/>
                </a:lnTo>
                <a:lnTo>
                  <a:pt x="15" y="103"/>
                </a:lnTo>
                <a:lnTo>
                  <a:pt x="5" y="108"/>
                </a:lnTo>
                <a:lnTo>
                  <a:pt x="0" y="110"/>
                </a:lnTo>
                <a:lnTo>
                  <a:pt x="0" y="118"/>
                </a:lnTo>
                <a:close/>
              </a:path>
            </a:pathLst>
          </a:custGeom>
          <a:solidFill>
            <a:srgbClr val="FFFFFF"/>
          </a:solidFill>
          <a:ln w="9525">
            <a:noFill/>
            <a:round/>
            <a:headEnd/>
            <a:tailEnd/>
          </a:ln>
        </p:spPr>
        <p:txBody>
          <a:bodyPr/>
          <a:lstStyle/>
          <a:p>
            <a:endParaRPr lang="en-GB"/>
          </a:p>
        </p:txBody>
      </p:sp>
      <p:sp>
        <p:nvSpPr>
          <p:cNvPr id="5238" name="Freeform 702"/>
          <p:cNvSpPr>
            <a:spLocks/>
          </p:cNvSpPr>
          <p:nvPr/>
        </p:nvSpPr>
        <p:spPr bwMode="auto">
          <a:xfrm>
            <a:off x="5598585" y="4984751"/>
            <a:ext cx="10583" cy="4763"/>
          </a:xfrm>
          <a:custGeom>
            <a:avLst/>
            <a:gdLst>
              <a:gd name="T0" fmla="*/ 2147483647 w 29"/>
              <a:gd name="T1" fmla="*/ 2147483647 h 19"/>
              <a:gd name="T2" fmla="*/ 2147483647 w 29"/>
              <a:gd name="T3" fmla="*/ 2147483647 h 19"/>
              <a:gd name="T4" fmla="*/ 2147483647 w 29"/>
              <a:gd name="T5" fmla="*/ 2147483647 h 19"/>
              <a:gd name="T6" fmla="*/ 2147483647 w 29"/>
              <a:gd name="T7" fmla="*/ 2147483647 h 19"/>
              <a:gd name="T8" fmla="*/ 2147483647 w 29"/>
              <a:gd name="T9" fmla="*/ 2147483647 h 19"/>
              <a:gd name="T10" fmla="*/ 2147483647 w 29"/>
              <a:gd name="T11" fmla="*/ 2147483647 h 19"/>
              <a:gd name="T12" fmla="*/ 2147483647 w 29"/>
              <a:gd name="T13" fmla="*/ 2147483647 h 19"/>
              <a:gd name="T14" fmla="*/ 2147483647 w 29"/>
              <a:gd name="T15" fmla="*/ 2147483647 h 19"/>
              <a:gd name="T16" fmla="*/ 2147483647 w 29"/>
              <a:gd name="T17" fmla="*/ 2147483647 h 19"/>
              <a:gd name="T18" fmla="*/ 2147483647 w 29"/>
              <a:gd name="T19" fmla="*/ 2147483647 h 19"/>
              <a:gd name="T20" fmla="*/ 2147483647 w 29"/>
              <a:gd name="T21" fmla="*/ 2147483647 h 19"/>
              <a:gd name="T22" fmla="*/ 2147483647 w 29"/>
              <a:gd name="T23" fmla="*/ 2147483647 h 19"/>
              <a:gd name="T24" fmla="*/ 2147483647 w 29"/>
              <a:gd name="T25" fmla="*/ 2147483647 h 19"/>
              <a:gd name="T26" fmla="*/ 0 w 29"/>
              <a:gd name="T27" fmla="*/ 2147483647 h 19"/>
              <a:gd name="T28" fmla="*/ 0 w 29"/>
              <a:gd name="T29" fmla="*/ 2147483647 h 19"/>
              <a:gd name="T30" fmla="*/ 0 w 29"/>
              <a:gd name="T31" fmla="*/ 2147483647 h 19"/>
              <a:gd name="T32" fmla="*/ 0 w 29"/>
              <a:gd name="T33" fmla="*/ 2147483647 h 19"/>
              <a:gd name="T34" fmla="*/ 2147483647 w 29"/>
              <a:gd name="T35" fmla="*/ 2147483647 h 19"/>
              <a:gd name="T36" fmla="*/ 2147483647 w 29"/>
              <a:gd name="T37" fmla="*/ 2147483647 h 19"/>
              <a:gd name="T38" fmla="*/ 2147483647 w 29"/>
              <a:gd name="T39" fmla="*/ 0 h 19"/>
              <a:gd name="T40" fmla="*/ 2147483647 w 29"/>
              <a:gd name="T41" fmla="*/ 0 h 19"/>
              <a:gd name="T42" fmla="*/ 2147483647 w 29"/>
              <a:gd name="T43" fmla="*/ 0 h 19"/>
              <a:gd name="T44" fmla="*/ 2147483647 w 29"/>
              <a:gd name="T45" fmla="*/ 2147483647 h 19"/>
              <a:gd name="T46" fmla="*/ 2147483647 w 29"/>
              <a:gd name="T47" fmla="*/ 2147483647 h 19"/>
              <a:gd name="T48" fmla="*/ 2147483647 w 29"/>
              <a:gd name="T49" fmla="*/ 2147483647 h 1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9"/>
              <a:gd name="T76" fmla="*/ 0 h 19"/>
              <a:gd name="T77" fmla="*/ 29 w 29"/>
              <a:gd name="T78" fmla="*/ 19 h 1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9" h="19">
                <a:moveTo>
                  <a:pt x="29" y="7"/>
                </a:moveTo>
                <a:lnTo>
                  <a:pt x="28" y="9"/>
                </a:lnTo>
                <a:lnTo>
                  <a:pt x="28" y="13"/>
                </a:lnTo>
                <a:lnTo>
                  <a:pt x="28" y="15"/>
                </a:lnTo>
                <a:lnTo>
                  <a:pt x="28" y="19"/>
                </a:lnTo>
                <a:lnTo>
                  <a:pt x="24" y="15"/>
                </a:lnTo>
                <a:lnTo>
                  <a:pt x="19" y="11"/>
                </a:lnTo>
                <a:lnTo>
                  <a:pt x="14" y="9"/>
                </a:lnTo>
                <a:lnTo>
                  <a:pt x="11" y="9"/>
                </a:lnTo>
                <a:lnTo>
                  <a:pt x="9" y="9"/>
                </a:lnTo>
                <a:lnTo>
                  <a:pt x="7" y="11"/>
                </a:lnTo>
                <a:lnTo>
                  <a:pt x="4" y="15"/>
                </a:lnTo>
                <a:lnTo>
                  <a:pt x="2" y="15"/>
                </a:lnTo>
                <a:lnTo>
                  <a:pt x="0" y="11"/>
                </a:lnTo>
                <a:lnTo>
                  <a:pt x="0" y="7"/>
                </a:lnTo>
                <a:lnTo>
                  <a:pt x="0" y="5"/>
                </a:lnTo>
                <a:lnTo>
                  <a:pt x="0" y="3"/>
                </a:lnTo>
                <a:lnTo>
                  <a:pt x="2" y="2"/>
                </a:lnTo>
                <a:lnTo>
                  <a:pt x="6" y="2"/>
                </a:lnTo>
                <a:lnTo>
                  <a:pt x="9" y="0"/>
                </a:lnTo>
                <a:lnTo>
                  <a:pt x="12" y="0"/>
                </a:lnTo>
                <a:lnTo>
                  <a:pt x="16" y="0"/>
                </a:lnTo>
                <a:lnTo>
                  <a:pt x="19" y="3"/>
                </a:lnTo>
                <a:lnTo>
                  <a:pt x="24" y="5"/>
                </a:lnTo>
                <a:lnTo>
                  <a:pt x="29" y="7"/>
                </a:lnTo>
                <a:close/>
              </a:path>
            </a:pathLst>
          </a:custGeom>
          <a:solidFill>
            <a:srgbClr val="FFFFFF"/>
          </a:solidFill>
          <a:ln w="9525">
            <a:noFill/>
            <a:round/>
            <a:headEnd/>
            <a:tailEnd/>
          </a:ln>
        </p:spPr>
        <p:txBody>
          <a:bodyPr/>
          <a:lstStyle/>
          <a:p>
            <a:endParaRPr lang="en-GB"/>
          </a:p>
        </p:txBody>
      </p:sp>
      <p:sp>
        <p:nvSpPr>
          <p:cNvPr id="5239" name="Freeform 703"/>
          <p:cNvSpPr>
            <a:spLocks/>
          </p:cNvSpPr>
          <p:nvPr/>
        </p:nvSpPr>
        <p:spPr bwMode="auto">
          <a:xfrm>
            <a:off x="5583767" y="4981575"/>
            <a:ext cx="16933" cy="19050"/>
          </a:xfrm>
          <a:custGeom>
            <a:avLst/>
            <a:gdLst>
              <a:gd name="T0" fmla="*/ 2147483647 w 47"/>
              <a:gd name="T1" fmla="*/ 2147483647 h 70"/>
              <a:gd name="T2" fmla="*/ 2147483647 w 47"/>
              <a:gd name="T3" fmla="*/ 2147483647 h 70"/>
              <a:gd name="T4" fmla="*/ 2147483647 w 47"/>
              <a:gd name="T5" fmla="*/ 2147483647 h 70"/>
              <a:gd name="T6" fmla="*/ 2147483647 w 47"/>
              <a:gd name="T7" fmla="*/ 2147483647 h 70"/>
              <a:gd name="T8" fmla="*/ 2147483647 w 47"/>
              <a:gd name="T9" fmla="*/ 0 h 70"/>
              <a:gd name="T10" fmla="*/ 2147483647 w 47"/>
              <a:gd name="T11" fmla="*/ 2147483647 h 70"/>
              <a:gd name="T12" fmla="*/ 0 w 47"/>
              <a:gd name="T13" fmla="*/ 2147483647 h 70"/>
              <a:gd name="T14" fmla="*/ 0 w 47"/>
              <a:gd name="T15" fmla="*/ 2147483647 h 70"/>
              <a:gd name="T16" fmla="*/ 2147483647 w 47"/>
              <a:gd name="T17" fmla="*/ 2147483647 h 70"/>
              <a:gd name="T18" fmla="*/ 2147483647 w 47"/>
              <a:gd name="T19" fmla="*/ 2147483647 h 70"/>
              <a:gd name="T20" fmla="*/ 2147483647 w 47"/>
              <a:gd name="T21" fmla="*/ 2147483647 h 70"/>
              <a:gd name="T22" fmla="*/ 2147483647 w 47"/>
              <a:gd name="T23" fmla="*/ 2147483647 h 70"/>
              <a:gd name="T24" fmla="*/ 2147483647 w 47"/>
              <a:gd name="T25" fmla="*/ 2147483647 h 70"/>
              <a:gd name="T26" fmla="*/ 2147483647 w 47"/>
              <a:gd name="T27" fmla="*/ 2147483647 h 70"/>
              <a:gd name="T28" fmla="*/ 2147483647 w 47"/>
              <a:gd name="T29" fmla="*/ 2147483647 h 70"/>
              <a:gd name="T30" fmla="*/ 2147483647 w 47"/>
              <a:gd name="T31" fmla="*/ 2147483647 h 70"/>
              <a:gd name="T32" fmla="*/ 2147483647 w 47"/>
              <a:gd name="T33" fmla="*/ 2147483647 h 70"/>
              <a:gd name="T34" fmla="*/ 2147483647 w 47"/>
              <a:gd name="T35" fmla="*/ 2147483647 h 70"/>
              <a:gd name="T36" fmla="*/ 2147483647 w 47"/>
              <a:gd name="T37" fmla="*/ 2147483647 h 70"/>
              <a:gd name="T38" fmla="*/ 2147483647 w 47"/>
              <a:gd name="T39" fmla="*/ 2147483647 h 70"/>
              <a:gd name="T40" fmla="*/ 2147483647 w 47"/>
              <a:gd name="T41" fmla="*/ 2147483647 h 70"/>
              <a:gd name="T42" fmla="*/ 2147483647 w 47"/>
              <a:gd name="T43" fmla="*/ 2147483647 h 70"/>
              <a:gd name="T44" fmla="*/ 2147483647 w 47"/>
              <a:gd name="T45" fmla="*/ 2147483647 h 70"/>
              <a:gd name="T46" fmla="*/ 2147483647 w 47"/>
              <a:gd name="T47" fmla="*/ 2147483647 h 70"/>
              <a:gd name="T48" fmla="*/ 2147483647 w 47"/>
              <a:gd name="T49" fmla="*/ 2147483647 h 7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7"/>
              <a:gd name="T76" fmla="*/ 0 h 70"/>
              <a:gd name="T77" fmla="*/ 47 w 47"/>
              <a:gd name="T78" fmla="*/ 70 h 7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7" h="70">
                <a:moveTo>
                  <a:pt x="38" y="26"/>
                </a:moveTo>
                <a:lnTo>
                  <a:pt x="33" y="16"/>
                </a:lnTo>
                <a:lnTo>
                  <a:pt x="28" y="8"/>
                </a:lnTo>
                <a:lnTo>
                  <a:pt x="19" y="3"/>
                </a:lnTo>
                <a:lnTo>
                  <a:pt x="6" y="0"/>
                </a:lnTo>
                <a:lnTo>
                  <a:pt x="2" y="5"/>
                </a:lnTo>
                <a:lnTo>
                  <a:pt x="0" y="13"/>
                </a:lnTo>
                <a:lnTo>
                  <a:pt x="0" y="18"/>
                </a:lnTo>
                <a:lnTo>
                  <a:pt x="3" y="22"/>
                </a:lnTo>
                <a:lnTo>
                  <a:pt x="13" y="26"/>
                </a:lnTo>
                <a:lnTo>
                  <a:pt x="23" y="35"/>
                </a:lnTo>
                <a:lnTo>
                  <a:pt x="33" y="44"/>
                </a:lnTo>
                <a:lnTo>
                  <a:pt x="38" y="51"/>
                </a:lnTo>
                <a:lnTo>
                  <a:pt x="40" y="57"/>
                </a:lnTo>
                <a:lnTo>
                  <a:pt x="42" y="62"/>
                </a:lnTo>
                <a:lnTo>
                  <a:pt x="43" y="66"/>
                </a:lnTo>
                <a:lnTo>
                  <a:pt x="47" y="70"/>
                </a:lnTo>
                <a:lnTo>
                  <a:pt x="47" y="62"/>
                </a:lnTo>
                <a:lnTo>
                  <a:pt x="47" y="52"/>
                </a:lnTo>
                <a:lnTo>
                  <a:pt x="47" y="46"/>
                </a:lnTo>
                <a:lnTo>
                  <a:pt x="45" y="43"/>
                </a:lnTo>
                <a:lnTo>
                  <a:pt x="43" y="39"/>
                </a:lnTo>
                <a:lnTo>
                  <a:pt x="42" y="33"/>
                </a:lnTo>
                <a:lnTo>
                  <a:pt x="40" y="30"/>
                </a:lnTo>
                <a:lnTo>
                  <a:pt x="38" y="26"/>
                </a:lnTo>
                <a:close/>
              </a:path>
            </a:pathLst>
          </a:custGeom>
          <a:solidFill>
            <a:srgbClr val="FFFFFF"/>
          </a:solidFill>
          <a:ln w="9525">
            <a:noFill/>
            <a:round/>
            <a:headEnd/>
            <a:tailEnd/>
          </a:ln>
        </p:spPr>
        <p:txBody>
          <a:bodyPr/>
          <a:lstStyle/>
          <a:p>
            <a:endParaRPr lang="en-GB"/>
          </a:p>
        </p:txBody>
      </p:sp>
      <p:sp>
        <p:nvSpPr>
          <p:cNvPr id="5240" name="Freeform 704"/>
          <p:cNvSpPr>
            <a:spLocks/>
          </p:cNvSpPr>
          <p:nvPr/>
        </p:nvSpPr>
        <p:spPr bwMode="auto">
          <a:xfrm>
            <a:off x="5609167" y="4954588"/>
            <a:ext cx="19051" cy="12700"/>
          </a:xfrm>
          <a:custGeom>
            <a:avLst/>
            <a:gdLst>
              <a:gd name="T0" fmla="*/ 2147483647 w 49"/>
              <a:gd name="T1" fmla="*/ 2147483647 h 50"/>
              <a:gd name="T2" fmla="*/ 2147483647 w 49"/>
              <a:gd name="T3" fmla="*/ 2147483647 h 50"/>
              <a:gd name="T4" fmla="*/ 2147483647 w 49"/>
              <a:gd name="T5" fmla="*/ 2147483647 h 50"/>
              <a:gd name="T6" fmla="*/ 2147483647 w 49"/>
              <a:gd name="T7" fmla="*/ 2147483647 h 50"/>
              <a:gd name="T8" fmla="*/ 2147483647 w 49"/>
              <a:gd name="T9" fmla="*/ 2147483647 h 50"/>
              <a:gd name="T10" fmla="*/ 2147483647 w 49"/>
              <a:gd name="T11" fmla="*/ 2147483647 h 50"/>
              <a:gd name="T12" fmla="*/ 2147483647 w 49"/>
              <a:gd name="T13" fmla="*/ 2147483647 h 50"/>
              <a:gd name="T14" fmla="*/ 2147483647 w 49"/>
              <a:gd name="T15" fmla="*/ 2147483647 h 50"/>
              <a:gd name="T16" fmla="*/ 2147483647 w 49"/>
              <a:gd name="T17" fmla="*/ 2147483647 h 50"/>
              <a:gd name="T18" fmla="*/ 2147483647 w 49"/>
              <a:gd name="T19" fmla="*/ 2147483647 h 50"/>
              <a:gd name="T20" fmla="*/ 2147483647 w 49"/>
              <a:gd name="T21" fmla="*/ 2147483647 h 50"/>
              <a:gd name="T22" fmla="*/ 2147483647 w 49"/>
              <a:gd name="T23" fmla="*/ 2147483647 h 50"/>
              <a:gd name="T24" fmla="*/ 2147483647 w 49"/>
              <a:gd name="T25" fmla="*/ 0 h 50"/>
              <a:gd name="T26" fmla="*/ 2147483647 w 49"/>
              <a:gd name="T27" fmla="*/ 2147483647 h 50"/>
              <a:gd name="T28" fmla="*/ 2147483647 w 49"/>
              <a:gd name="T29" fmla="*/ 2147483647 h 50"/>
              <a:gd name="T30" fmla="*/ 0 w 49"/>
              <a:gd name="T31" fmla="*/ 2147483647 h 50"/>
              <a:gd name="T32" fmla="*/ 0 w 49"/>
              <a:gd name="T33" fmla="*/ 2147483647 h 50"/>
              <a:gd name="T34" fmla="*/ 2147483647 w 49"/>
              <a:gd name="T35" fmla="*/ 2147483647 h 50"/>
              <a:gd name="T36" fmla="*/ 2147483647 w 49"/>
              <a:gd name="T37" fmla="*/ 2147483647 h 50"/>
              <a:gd name="T38" fmla="*/ 2147483647 w 49"/>
              <a:gd name="T39" fmla="*/ 2147483647 h 50"/>
              <a:gd name="T40" fmla="*/ 2147483647 w 49"/>
              <a:gd name="T41" fmla="*/ 2147483647 h 50"/>
              <a:gd name="T42" fmla="*/ 2147483647 w 49"/>
              <a:gd name="T43" fmla="*/ 2147483647 h 50"/>
              <a:gd name="T44" fmla="*/ 2147483647 w 49"/>
              <a:gd name="T45" fmla="*/ 2147483647 h 50"/>
              <a:gd name="T46" fmla="*/ 2147483647 w 49"/>
              <a:gd name="T47" fmla="*/ 2147483647 h 50"/>
              <a:gd name="T48" fmla="*/ 2147483647 w 49"/>
              <a:gd name="T49" fmla="*/ 2147483647 h 50"/>
              <a:gd name="T50" fmla="*/ 2147483647 w 49"/>
              <a:gd name="T51" fmla="*/ 2147483647 h 50"/>
              <a:gd name="T52" fmla="*/ 2147483647 w 49"/>
              <a:gd name="T53" fmla="*/ 2147483647 h 50"/>
              <a:gd name="T54" fmla="*/ 2147483647 w 49"/>
              <a:gd name="T55" fmla="*/ 2147483647 h 50"/>
              <a:gd name="T56" fmla="*/ 2147483647 w 49"/>
              <a:gd name="T57" fmla="*/ 2147483647 h 5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9"/>
              <a:gd name="T88" fmla="*/ 0 h 50"/>
              <a:gd name="T89" fmla="*/ 49 w 49"/>
              <a:gd name="T90" fmla="*/ 50 h 5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9" h="50">
                <a:moveTo>
                  <a:pt x="45" y="31"/>
                </a:moveTo>
                <a:lnTo>
                  <a:pt x="47" y="28"/>
                </a:lnTo>
                <a:lnTo>
                  <a:pt x="47" y="25"/>
                </a:lnTo>
                <a:lnTo>
                  <a:pt x="47" y="23"/>
                </a:lnTo>
                <a:lnTo>
                  <a:pt x="49" y="22"/>
                </a:lnTo>
                <a:lnTo>
                  <a:pt x="49" y="19"/>
                </a:lnTo>
                <a:lnTo>
                  <a:pt x="47" y="15"/>
                </a:lnTo>
                <a:lnTo>
                  <a:pt x="44" y="14"/>
                </a:lnTo>
                <a:lnTo>
                  <a:pt x="42" y="12"/>
                </a:lnTo>
                <a:lnTo>
                  <a:pt x="35" y="8"/>
                </a:lnTo>
                <a:lnTo>
                  <a:pt x="25" y="4"/>
                </a:lnTo>
                <a:lnTo>
                  <a:pt x="14" y="3"/>
                </a:lnTo>
                <a:lnTo>
                  <a:pt x="7" y="0"/>
                </a:lnTo>
                <a:lnTo>
                  <a:pt x="5" y="8"/>
                </a:lnTo>
                <a:lnTo>
                  <a:pt x="2" y="15"/>
                </a:lnTo>
                <a:lnTo>
                  <a:pt x="0" y="23"/>
                </a:lnTo>
                <a:lnTo>
                  <a:pt x="0" y="31"/>
                </a:lnTo>
                <a:lnTo>
                  <a:pt x="5" y="28"/>
                </a:lnTo>
                <a:lnTo>
                  <a:pt x="10" y="28"/>
                </a:lnTo>
                <a:lnTo>
                  <a:pt x="14" y="31"/>
                </a:lnTo>
                <a:lnTo>
                  <a:pt x="17" y="33"/>
                </a:lnTo>
                <a:lnTo>
                  <a:pt x="21" y="36"/>
                </a:lnTo>
                <a:lnTo>
                  <a:pt x="23" y="42"/>
                </a:lnTo>
                <a:lnTo>
                  <a:pt x="27" y="46"/>
                </a:lnTo>
                <a:lnTo>
                  <a:pt x="28" y="50"/>
                </a:lnTo>
                <a:lnTo>
                  <a:pt x="33" y="46"/>
                </a:lnTo>
                <a:lnTo>
                  <a:pt x="39" y="41"/>
                </a:lnTo>
                <a:lnTo>
                  <a:pt x="42" y="34"/>
                </a:lnTo>
                <a:lnTo>
                  <a:pt x="45" y="31"/>
                </a:lnTo>
                <a:close/>
              </a:path>
            </a:pathLst>
          </a:custGeom>
          <a:solidFill>
            <a:srgbClr val="FFFFFF"/>
          </a:solidFill>
          <a:ln w="9525">
            <a:noFill/>
            <a:round/>
            <a:headEnd/>
            <a:tailEnd/>
          </a:ln>
        </p:spPr>
        <p:txBody>
          <a:bodyPr/>
          <a:lstStyle/>
          <a:p>
            <a:endParaRPr lang="en-GB"/>
          </a:p>
        </p:txBody>
      </p:sp>
      <p:sp>
        <p:nvSpPr>
          <p:cNvPr id="5241" name="Freeform 705"/>
          <p:cNvSpPr>
            <a:spLocks/>
          </p:cNvSpPr>
          <p:nvPr/>
        </p:nvSpPr>
        <p:spPr bwMode="auto">
          <a:xfrm>
            <a:off x="5626101" y="4911725"/>
            <a:ext cx="38100" cy="33338"/>
          </a:xfrm>
          <a:custGeom>
            <a:avLst/>
            <a:gdLst>
              <a:gd name="T0" fmla="*/ 2147483647 w 93"/>
              <a:gd name="T1" fmla="*/ 2147483647 h 125"/>
              <a:gd name="T2" fmla="*/ 2147483647 w 93"/>
              <a:gd name="T3" fmla="*/ 2147483647 h 125"/>
              <a:gd name="T4" fmla="*/ 2147483647 w 93"/>
              <a:gd name="T5" fmla="*/ 2147483647 h 125"/>
              <a:gd name="T6" fmla="*/ 2147483647 w 93"/>
              <a:gd name="T7" fmla="*/ 2147483647 h 125"/>
              <a:gd name="T8" fmla="*/ 2147483647 w 93"/>
              <a:gd name="T9" fmla="*/ 2147483647 h 125"/>
              <a:gd name="T10" fmla="*/ 2147483647 w 93"/>
              <a:gd name="T11" fmla="*/ 2147483647 h 125"/>
              <a:gd name="T12" fmla="*/ 2147483647 w 93"/>
              <a:gd name="T13" fmla="*/ 2147483647 h 125"/>
              <a:gd name="T14" fmla="*/ 2147483647 w 93"/>
              <a:gd name="T15" fmla="*/ 2147483647 h 125"/>
              <a:gd name="T16" fmla="*/ 2147483647 w 93"/>
              <a:gd name="T17" fmla="*/ 2147483647 h 125"/>
              <a:gd name="T18" fmla="*/ 2147483647 w 93"/>
              <a:gd name="T19" fmla="*/ 2147483647 h 125"/>
              <a:gd name="T20" fmla="*/ 2147483647 w 93"/>
              <a:gd name="T21" fmla="*/ 2147483647 h 125"/>
              <a:gd name="T22" fmla="*/ 2147483647 w 93"/>
              <a:gd name="T23" fmla="*/ 2147483647 h 125"/>
              <a:gd name="T24" fmla="*/ 2147483647 w 93"/>
              <a:gd name="T25" fmla="*/ 0 h 125"/>
              <a:gd name="T26" fmla="*/ 2147483647 w 93"/>
              <a:gd name="T27" fmla="*/ 2147483647 h 125"/>
              <a:gd name="T28" fmla="*/ 2147483647 w 93"/>
              <a:gd name="T29" fmla="*/ 2147483647 h 125"/>
              <a:gd name="T30" fmla="*/ 2147483647 w 93"/>
              <a:gd name="T31" fmla="*/ 2147483647 h 125"/>
              <a:gd name="T32" fmla="*/ 2147483647 w 93"/>
              <a:gd name="T33" fmla="*/ 2147483647 h 125"/>
              <a:gd name="T34" fmla="*/ 2147483647 w 93"/>
              <a:gd name="T35" fmla="*/ 2147483647 h 125"/>
              <a:gd name="T36" fmla="*/ 2147483647 w 93"/>
              <a:gd name="T37" fmla="*/ 2147483647 h 125"/>
              <a:gd name="T38" fmla="*/ 2147483647 w 93"/>
              <a:gd name="T39" fmla="*/ 2147483647 h 125"/>
              <a:gd name="T40" fmla="*/ 2147483647 w 93"/>
              <a:gd name="T41" fmla="*/ 2147483647 h 125"/>
              <a:gd name="T42" fmla="*/ 2147483647 w 93"/>
              <a:gd name="T43" fmla="*/ 2147483647 h 125"/>
              <a:gd name="T44" fmla="*/ 2147483647 w 93"/>
              <a:gd name="T45" fmla="*/ 2147483647 h 125"/>
              <a:gd name="T46" fmla="*/ 2147483647 w 93"/>
              <a:gd name="T47" fmla="*/ 2147483647 h 125"/>
              <a:gd name="T48" fmla="*/ 2147483647 w 93"/>
              <a:gd name="T49" fmla="*/ 2147483647 h 125"/>
              <a:gd name="T50" fmla="*/ 2147483647 w 93"/>
              <a:gd name="T51" fmla="*/ 2147483647 h 125"/>
              <a:gd name="T52" fmla="*/ 2147483647 w 93"/>
              <a:gd name="T53" fmla="*/ 2147483647 h 125"/>
              <a:gd name="T54" fmla="*/ 2147483647 w 93"/>
              <a:gd name="T55" fmla="*/ 2147483647 h 125"/>
              <a:gd name="T56" fmla="*/ 2147483647 w 93"/>
              <a:gd name="T57" fmla="*/ 2147483647 h 125"/>
              <a:gd name="T58" fmla="*/ 2147483647 w 93"/>
              <a:gd name="T59" fmla="*/ 2147483647 h 125"/>
              <a:gd name="T60" fmla="*/ 2147483647 w 93"/>
              <a:gd name="T61" fmla="*/ 2147483647 h 125"/>
              <a:gd name="T62" fmla="*/ 2147483647 w 93"/>
              <a:gd name="T63" fmla="*/ 2147483647 h 125"/>
              <a:gd name="T64" fmla="*/ 2147483647 w 93"/>
              <a:gd name="T65" fmla="*/ 2147483647 h 125"/>
              <a:gd name="T66" fmla="*/ 2147483647 w 93"/>
              <a:gd name="T67" fmla="*/ 2147483647 h 125"/>
              <a:gd name="T68" fmla="*/ 2147483647 w 93"/>
              <a:gd name="T69" fmla="*/ 2147483647 h 125"/>
              <a:gd name="T70" fmla="*/ 2147483647 w 93"/>
              <a:gd name="T71" fmla="*/ 2147483647 h 125"/>
              <a:gd name="T72" fmla="*/ 2147483647 w 93"/>
              <a:gd name="T73" fmla="*/ 2147483647 h 125"/>
              <a:gd name="T74" fmla="*/ 2147483647 w 93"/>
              <a:gd name="T75" fmla="*/ 2147483647 h 125"/>
              <a:gd name="T76" fmla="*/ 2147483647 w 93"/>
              <a:gd name="T77" fmla="*/ 2147483647 h 125"/>
              <a:gd name="T78" fmla="*/ 0 w 93"/>
              <a:gd name="T79" fmla="*/ 2147483647 h 125"/>
              <a:gd name="T80" fmla="*/ 0 w 93"/>
              <a:gd name="T81" fmla="*/ 2147483647 h 125"/>
              <a:gd name="T82" fmla="*/ 0 w 93"/>
              <a:gd name="T83" fmla="*/ 2147483647 h 125"/>
              <a:gd name="T84" fmla="*/ 2147483647 w 93"/>
              <a:gd name="T85" fmla="*/ 2147483647 h 125"/>
              <a:gd name="T86" fmla="*/ 2147483647 w 93"/>
              <a:gd name="T87" fmla="*/ 2147483647 h 125"/>
              <a:gd name="T88" fmla="*/ 2147483647 w 93"/>
              <a:gd name="T89" fmla="*/ 2147483647 h 125"/>
              <a:gd name="T90" fmla="*/ 2147483647 w 93"/>
              <a:gd name="T91" fmla="*/ 2147483647 h 125"/>
              <a:gd name="T92" fmla="*/ 2147483647 w 93"/>
              <a:gd name="T93" fmla="*/ 2147483647 h 125"/>
              <a:gd name="T94" fmla="*/ 2147483647 w 93"/>
              <a:gd name="T95" fmla="*/ 2147483647 h 125"/>
              <a:gd name="T96" fmla="*/ 2147483647 w 93"/>
              <a:gd name="T97" fmla="*/ 2147483647 h 125"/>
              <a:gd name="T98" fmla="*/ 2147483647 w 93"/>
              <a:gd name="T99" fmla="*/ 2147483647 h 125"/>
              <a:gd name="T100" fmla="*/ 2147483647 w 93"/>
              <a:gd name="T101" fmla="*/ 2147483647 h 125"/>
              <a:gd name="T102" fmla="*/ 2147483647 w 93"/>
              <a:gd name="T103" fmla="*/ 2147483647 h 125"/>
              <a:gd name="T104" fmla="*/ 2147483647 w 93"/>
              <a:gd name="T105" fmla="*/ 2147483647 h 125"/>
              <a:gd name="T106" fmla="*/ 2147483647 w 93"/>
              <a:gd name="T107" fmla="*/ 2147483647 h 125"/>
              <a:gd name="T108" fmla="*/ 2147483647 w 93"/>
              <a:gd name="T109" fmla="*/ 2147483647 h 125"/>
              <a:gd name="T110" fmla="*/ 2147483647 w 93"/>
              <a:gd name="T111" fmla="*/ 2147483647 h 125"/>
              <a:gd name="T112" fmla="*/ 2147483647 w 93"/>
              <a:gd name="T113" fmla="*/ 2147483647 h 125"/>
              <a:gd name="T114" fmla="*/ 2147483647 w 93"/>
              <a:gd name="T115" fmla="*/ 2147483647 h 125"/>
              <a:gd name="T116" fmla="*/ 2147483647 w 93"/>
              <a:gd name="T117" fmla="*/ 2147483647 h 125"/>
              <a:gd name="T118" fmla="*/ 2147483647 w 93"/>
              <a:gd name="T119" fmla="*/ 2147483647 h 12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3"/>
              <a:gd name="T181" fmla="*/ 0 h 125"/>
              <a:gd name="T182" fmla="*/ 93 w 93"/>
              <a:gd name="T183" fmla="*/ 125 h 12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3" h="125">
                <a:moveTo>
                  <a:pt x="44" y="52"/>
                </a:moveTo>
                <a:lnTo>
                  <a:pt x="51" y="51"/>
                </a:lnTo>
                <a:lnTo>
                  <a:pt x="62" y="45"/>
                </a:lnTo>
                <a:lnTo>
                  <a:pt x="73" y="41"/>
                </a:lnTo>
                <a:lnTo>
                  <a:pt x="79" y="36"/>
                </a:lnTo>
                <a:lnTo>
                  <a:pt x="81" y="32"/>
                </a:lnTo>
                <a:lnTo>
                  <a:pt x="84" y="27"/>
                </a:lnTo>
                <a:lnTo>
                  <a:pt x="90" y="20"/>
                </a:lnTo>
                <a:lnTo>
                  <a:pt x="93" y="13"/>
                </a:lnTo>
                <a:lnTo>
                  <a:pt x="93" y="9"/>
                </a:lnTo>
                <a:lnTo>
                  <a:pt x="93" y="5"/>
                </a:lnTo>
                <a:lnTo>
                  <a:pt x="93" y="3"/>
                </a:lnTo>
                <a:lnTo>
                  <a:pt x="91" y="0"/>
                </a:lnTo>
                <a:lnTo>
                  <a:pt x="88" y="9"/>
                </a:lnTo>
                <a:lnTo>
                  <a:pt x="84" y="14"/>
                </a:lnTo>
                <a:lnTo>
                  <a:pt x="81" y="19"/>
                </a:lnTo>
                <a:lnTo>
                  <a:pt x="78" y="22"/>
                </a:lnTo>
                <a:lnTo>
                  <a:pt x="71" y="27"/>
                </a:lnTo>
                <a:lnTo>
                  <a:pt x="64" y="30"/>
                </a:lnTo>
                <a:lnTo>
                  <a:pt x="55" y="33"/>
                </a:lnTo>
                <a:lnTo>
                  <a:pt x="48" y="41"/>
                </a:lnTo>
                <a:lnTo>
                  <a:pt x="46" y="45"/>
                </a:lnTo>
                <a:lnTo>
                  <a:pt x="43" y="47"/>
                </a:lnTo>
                <a:lnTo>
                  <a:pt x="41" y="47"/>
                </a:lnTo>
                <a:lnTo>
                  <a:pt x="36" y="49"/>
                </a:lnTo>
                <a:lnTo>
                  <a:pt x="29" y="49"/>
                </a:lnTo>
                <a:lnTo>
                  <a:pt x="22" y="47"/>
                </a:lnTo>
                <a:lnTo>
                  <a:pt x="17" y="45"/>
                </a:lnTo>
                <a:lnTo>
                  <a:pt x="14" y="47"/>
                </a:lnTo>
                <a:lnTo>
                  <a:pt x="16" y="49"/>
                </a:lnTo>
                <a:lnTo>
                  <a:pt x="17" y="52"/>
                </a:lnTo>
                <a:lnTo>
                  <a:pt x="21" y="55"/>
                </a:lnTo>
                <a:lnTo>
                  <a:pt x="22" y="58"/>
                </a:lnTo>
                <a:lnTo>
                  <a:pt x="17" y="57"/>
                </a:lnTo>
                <a:lnTo>
                  <a:pt x="12" y="57"/>
                </a:lnTo>
                <a:lnTo>
                  <a:pt x="7" y="57"/>
                </a:lnTo>
                <a:lnTo>
                  <a:pt x="5" y="57"/>
                </a:lnTo>
                <a:lnTo>
                  <a:pt x="5" y="60"/>
                </a:lnTo>
                <a:lnTo>
                  <a:pt x="4" y="66"/>
                </a:lnTo>
                <a:lnTo>
                  <a:pt x="0" y="72"/>
                </a:lnTo>
                <a:lnTo>
                  <a:pt x="0" y="76"/>
                </a:lnTo>
                <a:lnTo>
                  <a:pt x="0" y="83"/>
                </a:lnTo>
                <a:lnTo>
                  <a:pt x="2" y="98"/>
                </a:lnTo>
                <a:lnTo>
                  <a:pt x="4" y="114"/>
                </a:lnTo>
                <a:lnTo>
                  <a:pt x="5" y="123"/>
                </a:lnTo>
                <a:lnTo>
                  <a:pt x="7" y="123"/>
                </a:lnTo>
                <a:lnTo>
                  <a:pt x="9" y="123"/>
                </a:lnTo>
                <a:lnTo>
                  <a:pt x="9" y="125"/>
                </a:lnTo>
                <a:lnTo>
                  <a:pt x="11" y="125"/>
                </a:lnTo>
                <a:lnTo>
                  <a:pt x="12" y="118"/>
                </a:lnTo>
                <a:lnTo>
                  <a:pt x="14" y="106"/>
                </a:lnTo>
                <a:lnTo>
                  <a:pt x="14" y="95"/>
                </a:lnTo>
                <a:lnTo>
                  <a:pt x="14" y="85"/>
                </a:lnTo>
                <a:lnTo>
                  <a:pt x="14" y="83"/>
                </a:lnTo>
                <a:lnTo>
                  <a:pt x="14" y="82"/>
                </a:lnTo>
                <a:lnTo>
                  <a:pt x="14" y="79"/>
                </a:lnTo>
                <a:lnTo>
                  <a:pt x="21" y="74"/>
                </a:lnTo>
                <a:lnTo>
                  <a:pt x="29" y="66"/>
                </a:lnTo>
                <a:lnTo>
                  <a:pt x="38" y="58"/>
                </a:lnTo>
                <a:lnTo>
                  <a:pt x="44" y="52"/>
                </a:lnTo>
                <a:close/>
              </a:path>
            </a:pathLst>
          </a:custGeom>
          <a:solidFill>
            <a:srgbClr val="FFFFFF"/>
          </a:solidFill>
          <a:ln w="9525">
            <a:noFill/>
            <a:round/>
            <a:headEnd/>
            <a:tailEnd/>
          </a:ln>
        </p:spPr>
        <p:txBody>
          <a:bodyPr/>
          <a:lstStyle/>
          <a:p>
            <a:endParaRPr lang="en-GB"/>
          </a:p>
        </p:txBody>
      </p:sp>
      <p:sp>
        <p:nvSpPr>
          <p:cNvPr id="5242" name="Freeform 706"/>
          <p:cNvSpPr>
            <a:spLocks/>
          </p:cNvSpPr>
          <p:nvPr/>
        </p:nvSpPr>
        <p:spPr bwMode="auto">
          <a:xfrm>
            <a:off x="5577418" y="4816475"/>
            <a:ext cx="19049" cy="19050"/>
          </a:xfrm>
          <a:custGeom>
            <a:avLst/>
            <a:gdLst>
              <a:gd name="T0" fmla="*/ 2147483647 w 46"/>
              <a:gd name="T1" fmla="*/ 2147483647 h 76"/>
              <a:gd name="T2" fmla="*/ 2147483647 w 46"/>
              <a:gd name="T3" fmla="*/ 2147483647 h 76"/>
              <a:gd name="T4" fmla="*/ 2147483647 w 46"/>
              <a:gd name="T5" fmla="*/ 2147483647 h 76"/>
              <a:gd name="T6" fmla="*/ 2147483647 w 46"/>
              <a:gd name="T7" fmla="*/ 2147483647 h 76"/>
              <a:gd name="T8" fmla="*/ 2147483647 w 46"/>
              <a:gd name="T9" fmla="*/ 2147483647 h 76"/>
              <a:gd name="T10" fmla="*/ 2147483647 w 46"/>
              <a:gd name="T11" fmla="*/ 2147483647 h 76"/>
              <a:gd name="T12" fmla="*/ 2147483647 w 46"/>
              <a:gd name="T13" fmla="*/ 2147483647 h 76"/>
              <a:gd name="T14" fmla="*/ 2147483647 w 46"/>
              <a:gd name="T15" fmla="*/ 2147483647 h 76"/>
              <a:gd name="T16" fmla="*/ 0 w 46"/>
              <a:gd name="T17" fmla="*/ 2147483647 h 76"/>
              <a:gd name="T18" fmla="*/ 2147483647 w 46"/>
              <a:gd name="T19" fmla="*/ 2147483647 h 76"/>
              <a:gd name="T20" fmla="*/ 2147483647 w 46"/>
              <a:gd name="T21" fmla="*/ 2147483647 h 76"/>
              <a:gd name="T22" fmla="*/ 2147483647 w 46"/>
              <a:gd name="T23" fmla="*/ 2147483647 h 76"/>
              <a:gd name="T24" fmla="*/ 2147483647 w 46"/>
              <a:gd name="T25" fmla="*/ 2147483647 h 76"/>
              <a:gd name="T26" fmla="*/ 2147483647 w 46"/>
              <a:gd name="T27" fmla="*/ 2147483647 h 76"/>
              <a:gd name="T28" fmla="*/ 2147483647 w 46"/>
              <a:gd name="T29" fmla="*/ 2147483647 h 76"/>
              <a:gd name="T30" fmla="*/ 2147483647 w 46"/>
              <a:gd name="T31" fmla="*/ 2147483647 h 76"/>
              <a:gd name="T32" fmla="*/ 2147483647 w 46"/>
              <a:gd name="T33" fmla="*/ 0 h 76"/>
              <a:gd name="T34" fmla="*/ 2147483647 w 46"/>
              <a:gd name="T35" fmla="*/ 2147483647 h 76"/>
              <a:gd name="T36" fmla="*/ 2147483647 w 46"/>
              <a:gd name="T37" fmla="*/ 2147483647 h 76"/>
              <a:gd name="T38" fmla="*/ 2147483647 w 46"/>
              <a:gd name="T39" fmla="*/ 2147483647 h 76"/>
              <a:gd name="T40" fmla="*/ 2147483647 w 46"/>
              <a:gd name="T41" fmla="*/ 2147483647 h 7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6"/>
              <a:gd name="T64" fmla="*/ 0 h 76"/>
              <a:gd name="T65" fmla="*/ 46 w 46"/>
              <a:gd name="T66" fmla="*/ 76 h 7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6" h="76">
                <a:moveTo>
                  <a:pt x="46" y="76"/>
                </a:moveTo>
                <a:lnTo>
                  <a:pt x="45" y="69"/>
                </a:lnTo>
                <a:lnTo>
                  <a:pt x="40" y="59"/>
                </a:lnTo>
                <a:lnTo>
                  <a:pt x="36" y="51"/>
                </a:lnTo>
                <a:lnTo>
                  <a:pt x="33" y="47"/>
                </a:lnTo>
                <a:lnTo>
                  <a:pt x="28" y="45"/>
                </a:lnTo>
                <a:lnTo>
                  <a:pt x="18" y="42"/>
                </a:lnTo>
                <a:lnTo>
                  <a:pt x="8" y="36"/>
                </a:lnTo>
                <a:lnTo>
                  <a:pt x="0" y="28"/>
                </a:lnTo>
                <a:lnTo>
                  <a:pt x="8" y="31"/>
                </a:lnTo>
                <a:lnTo>
                  <a:pt x="18" y="31"/>
                </a:lnTo>
                <a:lnTo>
                  <a:pt x="28" y="32"/>
                </a:lnTo>
                <a:lnTo>
                  <a:pt x="34" y="34"/>
                </a:lnTo>
                <a:lnTo>
                  <a:pt x="34" y="25"/>
                </a:lnTo>
                <a:lnTo>
                  <a:pt x="38" y="13"/>
                </a:lnTo>
                <a:lnTo>
                  <a:pt x="40" y="4"/>
                </a:lnTo>
                <a:lnTo>
                  <a:pt x="45" y="0"/>
                </a:lnTo>
                <a:lnTo>
                  <a:pt x="45" y="15"/>
                </a:lnTo>
                <a:lnTo>
                  <a:pt x="46" y="38"/>
                </a:lnTo>
                <a:lnTo>
                  <a:pt x="46" y="61"/>
                </a:lnTo>
                <a:lnTo>
                  <a:pt x="46" y="76"/>
                </a:lnTo>
                <a:close/>
              </a:path>
            </a:pathLst>
          </a:custGeom>
          <a:solidFill>
            <a:srgbClr val="FFFFFF"/>
          </a:solidFill>
          <a:ln w="9525">
            <a:noFill/>
            <a:round/>
            <a:headEnd/>
            <a:tailEnd/>
          </a:ln>
        </p:spPr>
        <p:txBody>
          <a:bodyPr/>
          <a:lstStyle/>
          <a:p>
            <a:endParaRPr lang="en-GB"/>
          </a:p>
        </p:txBody>
      </p:sp>
      <p:sp>
        <p:nvSpPr>
          <p:cNvPr id="5243" name="Freeform 707"/>
          <p:cNvSpPr>
            <a:spLocks/>
          </p:cNvSpPr>
          <p:nvPr/>
        </p:nvSpPr>
        <p:spPr bwMode="auto">
          <a:xfrm>
            <a:off x="5674784" y="4865689"/>
            <a:ext cx="6349" cy="3175"/>
          </a:xfrm>
          <a:custGeom>
            <a:avLst/>
            <a:gdLst>
              <a:gd name="T0" fmla="*/ 2147483647 w 17"/>
              <a:gd name="T1" fmla="*/ 2147483647 h 16"/>
              <a:gd name="T2" fmla="*/ 2147483647 w 17"/>
              <a:gd name="T3" fmla="*/ 2147483647 h 16"/>
              <a:gd name="T4" fmla="*/ 2147483647 w 17"/>
              <a:gd name="T5" fmla="*/ 2147483647 h 16"/>
              <a:gd name="T6" fmla="*/ 2147483647 w 17"/>
              <a:gd name="T7" fmla="*/ 2147483647 h 16"/>
              <a:gd name="T8" fmla="*/ 2147483647 w 17"/>
              <a:gd name="T9" fmla="*/ 2147483647 h 16"/>
              <a:gd name="T10" fmla="*/ 2147483647 w 17"/>
              <a:gd name="T11" fmla="*/ 0 h 16"/>
              <a:gd name="T12" fmla="*/ 2147483647 w 17"/>
              <a:gd name="T13" fmla="*/ 0 h 16"/>
              <a:gd name="T14" fmla="*/ 2147483647 w 17"/>
              <a:gd name="T15" fmla="*/ 0 h 16"/>
              <a:gd name="T16" fmla="*/ 0 w 17"/>
              <a:gd name="T17" fmla="*/ 2147483647 h 16"/>
              <a:gd name="T18" fmla="*/ 0 w 17"/>
              <a:gd name="T19" fmla="*/ 2147483647 h 16"/>
              <a:gd name="T20" fmla="*/ 0 w 17"/>
              <a:gd name="T21" fmla="*/ 2147483647 h 16"/>
              <a:gd name="T22" fmla="*/ 0 w 17"/>
              <a:gd name="T23" fmla="*/ 2147483647 h 16"/>
              <a:gd name="T24" fmla="*/ 2147483647 w 17"/>
              <a:gd name="T25" fmla="*/ 2147483647 h 16"/>
              <a:gd name="T26" fmla="*/ 2147483647 w 17"/>
              <a:gd name="T27" fmla="*/ 2147483647 h 16"/>
              <a:gd name="T28" fmla="*/ 2147483647 w 17"/>
              <a:gd name="T29" fmla="*/ 2147483647 h 16"/>
              <a:gd name="T30" fmla="*/ 2147483647 w 17"/>
              <a:gd name="T31" fmla="*/ 2147483647 h 16"/>
              <a:gd name="T32" fmla="*/ 2147483647 w 17"/>
              <a:gd name="T33" fmla="*/ 2147483647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
              <a:gd name="T52" fmla="*/ 0 h 16"/>
              <a:gd name="T53" fmla="*/ 17 w 17"/>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 h="16">
                <a:moveTo>
                  <a:pt x="15" y="16"/>
                </a:moveTo>
                <a:lnTo>
                  <a:pt x="15" y="14"/>
                </a:lnTo>
                <a:lnTo>
                  <a:pt x="17" y="10"/>
                </a:lnTo>
                <a:lnTo>
                  <a:pt x="17" y="6"/>
                </a:lnTo>
                <a:lnTo>
                  <a:pt x="17" y="3"/>
                </a:lnTo>
                <a:lnTo>
                  <a:pt x="12" y="0"/>
                </a:lnTo>
                <a:lnTo>
                  <a:pt x="7" y="0"/>
                </a:lnTo>
                <a:lnTo>
                  <a:pt x="1" y="0"/>
                </a:lnTo>
                <a:lnTo>
                  <a:pt x="0" y="3"/>
                </a:lnTo>
                <a:lnTo>
                  <a:pt x="0" y="4"/>
                </a:lnTo>
                <a:lnTo>
                  <a:pt x="0" y="8"/>
                </a:lnTo>
                <a:lnTo>
                  <a:pt x="0" y="10"/>
                </a:lnTo>
                <a:lnTo>
                  <a:pt x="1" y="12"/>
                </a:lnTo>
                <a:lnTo>
                  <a:pt x="5" y="12"/>
                </a:lnTo>
                <a:lnTo>
                  <a:pt x="8" y="14"/>
                </a:lnTo>
                <a:lnTo>
                  <a:pt x="12" y="16"/>
                </a:lnTo>
                <a:lnTo>
                  <a:pt x="15" y="16"/>
                </a:lnTo>
                <a:close/>
              </a:path>
            </a:pathLst>
          </a:custGeom>
          <a:solidFill>
            <a:srgbClr val="FFFFFF"/>
          </a:solidFill>
          <a:ln w="9525">
            <a:noFill/>
            <a:round/>
            <a:headEnd/>
            <a:tailEnd/>
          </a:ln>
        </p:spPr>
        <p:txBody>
          <a:bodyPr/>
          <a:lstStyle/>
          <a:p>
            <a:endParaRPr lang="en-GB"/>
          </a:p>
        </p:txBody>
      </p:sp>
      <p:sp>
        <p:nvSpPr>
          <p:cNvPr id="5244" name="Freeform 708"/>
          <p:cNvSpPr>
            <a:spLocks/>
          </p:cNvSpPr>
          <p:nvPr/>
        </p:nvSpPr>
        <p:spPr bwMode="auto">
          <a:xfrm>
            <a:off x="5600701" y="5000625"/>
            <a:ext cx="6351" cy="6350"/>
          </a:xfrm>
          <a:custGeom>
            <a:avLst/>
            <a:gdLst>
              <a:gd name="T0" fmla="*/ 2147483647 w 15"/>
              <a:gd name="T1" fmla="*/ 0 h 25"/>
              <a:gd name="T2" fmla="*/ 2147483647 w 15"/>
              <a:gd name="T3" fmla="*/ 2147483647 h 25"/>
              <a:gd name="T4" fmla="*/ 2147483647 w 15"/>
              <a:gd name="T5" fmla="*/ 2147483647 h 25"/>
              <a:gd name="T6" fmla="*/ 2147483647 w 15"/>
              <a:gd name="T7" fmla="*/ 2147483647 h 25"/>
              <a:gd name="T8" fmla="*/ 2147483647 w 15"/>
              <a:gd name="T9" fmla="*/ 2147483647 h 25"/>
              <a:gd name="T10" fmla="*/ 2147483647 w 15"/>
              <a:gd name="T11" fmla="*/ 2147483647 h 25"/>
              <a:gd name="T12" fmla="*/ 2147483647 w 15"/>
              <a:gd name="T13" fmla="*/ 2147483647 h 25"/>
              <a:gd name="T14" fmla="*/ 2147483647 w 15"/>
              <a:gd name="T15" fmla="*/ 2147483647 h 25"/>
              <a:gd name="T16" fmla="*/ 2147483647 w 15"/>
              <a:gd name="T17" fmla="*/ 2147483647 h 25"/>
              <a:gd name="T18" fmla="*/ 2147483647 w 15"/>
              <a:gd name="T19" fmla="*/ 2147483647 h 25"/>
              <a:gd name="T20" fmla="*/ 2147483647 w 15"/>
              <a:gd name="T21" fmla="*/ 2147483647 h 25"/>
              <a:gd name="T22" fmla="*/ 2147483647 w 15"/>
              <a:gd name="T23" fmla="*/ 2147483647 h 25"/>
              <a:gd name="T24" fmla="*/ 0 w 15"/>
              <a:gd name="T25" fmla="*/ 2147483647 h 25"/>
              <a:gd name="T26" fmla="*/ 2147483647 w 15"/>
              <a:gd name="T27" fmla="*/ 2147483647 h 25"/>
              <a:gd name="T28" fmla="*/ 2147483647 w 15"/>
              <a:gd name="T29" fmla="*/ 2147483647 h 25"/>
              <a:gd name="T30" fmla="*/ 2147483647 w 15"/>
              <a:gd name="T31" fmla="*/ 2147483647 h 25"/>
              <a:gd name="T32" fmla="*/ 2147483647 w 15"/>
              <a:gd name="T33" fmla="*/ 0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
              <a:gd name="T52" fmla="*/ 0 h 25"/>
              <a:gd name="T53" fmla="*/ 15 w 15"/>
              <a:gd name="T54" fmla="*/ 25 h 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 h="25">
                <a:moveTo>
                  <a:pt x="8" y="0"/>
                </a:moveTo>
                <a:lnTo>
                  <a:pt x="10" y="2"/>
                </a:lnTo>
                <a:lnTo>
                  <a:pt x="12" y="5"/>
                </a:lnTo>
                <a:lnTo>
                  <a:pt x="13" y="8"/>
                </a:lnTo>
                <a:lnTo>
                  <a:pt x="15" y="10"/>
                </a:lnTo>
                <a:lnTo>
                  <a:pt x="13" y="11"/>
                </a:lnTo>
                <a:lnTo>
                  <a:pt x="12" y="16"/>
                </a:lnTo>
                <a:lnTo>
                  <a:pt x="8" y="22"/>
                </a:lnTo>
                <a:lnTo>
                  <a:pt x="7" y="24"/>
                </a:lnTo>
                <a:lnTo>
                  <a:pt x="5" y="24"/>
                </a:lnTo>
                <a:lnTo>
                  <a:pt x="3" y="24"/>
                </a:lnTo>
                <a:lnTo>
                  <a:pt x="2" y="25"/>
                </a:lnTo>
                <a:lnTo>
                  <a:pt x="0" y="25"/>
                </a:lnTo>
                <a:lnTo>
                  <a:pt x="2" y="19"/>
                </a:lnTo>
                <a:lnTo>
                  <a:pt x="5" y="11"/>
                </a:lnTo>
                <a:lnTo>
                  <a:pt x="7" y="6"/>
                </a:lnTo>
                <a:lnTo>
                  <a:pt x="8" y="0"/>
                </a:lnTo>
                <a:close/>
              </a:path>
            </a:pathLst>
          </a:custGeom>
          <a:solidFill>
            <a:srgbClr val="FFFFFF"/>
          </a:solidFill>
          <a:ln w="9525">
            <a:noFill/>
            <a:round/>
            <a:headEnd/>
            <a:tailEnd/>
          </a:ln>
        </p:spPr>
        <p:txBody>
          <a:bodyPr/>
          <a:lstStyle/>
          <a:p>
            <a:endParaRPr lang="en-GB"/>
          </a:p>
        </p:txBody>
      </p:sp>
      <p:sp>
        <p:nvSpPr>
          <p:cNvPr id="5245" name="Freeform 709"/>
          <p:cNvSpPr>
            <a:spLocks/>
          </p:cNvSpPr>
          <p:nvPr/>
        </p:nvSpPr>
        <p:spPr bwMode="auto">
          <a:xfrm>
            <a:off x="5588000" y="4879975"/>
            <a:ext cx="16933" cy="12700"/>
          </a:xfrm>
          <a:custGeom>
            <a:avLst/>
            <a:gdLst>
              <a:gd name="T0" fmla="*/ 2147483647 w 42"/>
              <a:gd name="T1" fmla="*/ 0 h 49"/>
              <a:gd name="T2" fmla="*/ 2147483647 w 42"/>
              <a:gd name="T3" fmla="*/ 2147483647 h 49"/>
              <a:gd name="T4" fmla="*/ 2147483647 w 42"/>
              <a:gd name="T5" fmla="*/ 2147483647 h 49"/>
              <a:gd name="T6" fmla="*/ 2147483647 w 42"/>
              <a:gd name="T7" fmla="*/ 2147483647 h 49"/>
              <a:gd name="T8" fmla="*/ 2147483647 w 42"/>
              <a:gd name="T9" fmla="*/ 2147483647 h 49"/>
              <a:gd name="T10" fmla="*/ 2147483647 w 42"/>
              <a:gd name="T11" fmla="*/ 2147483647 h 49"/>
              <a:gd name="T12" fmla="*/ 2147483647 w 42"/>
              <a:gd name="T13" fmla="*/ 2147483647 h 49"/>
              <a:gd name="T14" fmla="*/ 2147483647 w 42"/>
              <a:gd name="T15" fmla="*/ 2147483647 h 49"/>
              <a:gd name="T16" fmla="*/ 2147483647 w 42"/>
              <a:gd name="T17" fmla="*/ 2147483647 h 49"/>
              <a:gd name="T18" fmla="*/ 2147483647 w 42"/>
              <a:gd name="T19" fmla="*/ 2147483647 h 49"/>
              <a:gd name="T20" fmla="*/ 2147483647 w 42"/>
              <a:gd name="T21" fmla="*/ 2147483647 h 49"/>
              <a:gd name="T22" fmla="*/ 2147483647 w 42"/>
              <a:gd name="T23" fmla="*/ 2147483647 h 49"/>
              <a:gd name="T24" fmla="*/ 2147483647 w 42"/>
              <a:gd name="T25" fmla="*/ 2147483647 h 49"/>
              <a:gd name="T26" fmla="*/ 2147483647 w 42"/>
              <a:gd name="T27" fmla="*/ 2147483647 h 49"/>
              <a:gd name="T28" fmla="*/ 2147483647 w 42"/>
              <a:gd name="T29" fmla="*/ 2147483647 h 49"/>
              <a:gd name="T30" fmla="*/ 2147483647 w 42"/>
              <a:gd name="T31" fmla="*/ 2147483647 h 49"/>
              <a:gd name="T32" fmla="*/ 2147483647 w 42"/>
              <a:gd name="T33" fmla="*/ 2147483647 h 49"/>
              <a:gd name="T34" fmla="*/ 2147483647 w 42"/>
              <a:gd name="T35" fmla="*/ 2147483647 h 49"/>
              <a:gd name="T36" fmla="*/ 2147483647 w 42"/>
              <a:gd name="T37" fmla="*/ 2147483647 h 49"/>
              <a:gd name="T38" fmla="*/ 2147483647 w 42"/>
              <a:gd name="T39" fmla="*/ 2147483647 h 49"/>
              <a:gd name="T40" fmla="*/ 2147483647 w 42"/>
              <a:gd name="T41" fmla="*/ 2147483647 h 49"/>
              <a:gd name="T42" fmla="*/ 2147483647 w 42"/>
              <a:gd name="T43" fmla="*/ 2147483647 h 49"/>
              <a:gd name="T44" fmla="*/ 2147483647 w 42"/>
              <a:gd name="T45" fmla="*/ 2147483647 h 49"/>
              <a:gd name="T46" fmla="*/ 2147483647 w 42"/>
              <a:gd name="T47" fmla="*/ 2147483647 h 49"/>
              <a:gd name="T48" fmla="*/ 2147483647 w 42"/>
              <a:gd name="T49" fmla="*/ 2147483647 h 49"/>
              <a:gd name="T50" fmla="*/ 2147483647 w 42"/>
              <a:gd name="T51" fmla="*/ 2147483647 h 49"/>
              <a:gd name="T52" fmla="*/ 2147483647 w 42"/>
              <a:gd name="T53" fmla="*/ 2147483647 h 49"/>
              <a:gd name="T54" fmla="*/ 2147483647 w 42"/>
              <a:gd name="T55" fmla="*/ 2147483647 h 49"/>
              <a:gd name="T56" fmla="*/ 2147483647 w 42"/>
              <a:gd name="T57" fmla="*/ 2147483647 h 49"/>
              <a:gd name="T58" fmla="*/ 2147483647 w 42"/>
              <a:gd name="T59" fmla="*/ 2147483647 h 49"/>
              <a:gd name="T60" fmla="*/ 0 w 42"/>
              <a:gd name="T61" fmla="*/ 2147483647 h 49"/>
              <a:gd name="T62" fmla="*/ 2147483647 w 42"/>
              <a:gd name="T63" fmla="*/ 2147483647 h 49"/>
              <a:gd name="T64" fmla="*/ 2147483647 w 42"/>
              <a:gd name="T65" fmla="*/ 0 h 49"/>
              <a:gd name="T66" fmla="*/ 2147483647 w 42"/>
              <a:gd name="T67" fmla="*/ 0 h 4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2"/>
              <a:gd name="T103" fmla="*/ 0 h 49"/>
              <a:gd name="T104" fmla="*/ 42 w 42"/>
              <a:gd name="T105" fmla="*/ 49 h 4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2" h="49">
                <a:moveTo>
                  <a:pt x="24" y="0"/>
                </a:moveTo>
                <a:lnTo>
                  <a:pt x="24" y="6"/>
                </a:lnTo>
                <a:lnTo>
                  <a:pt x="24" y="16"/>
                </a:lnTo>
                <a:lnTo>
                  <a:pt x="24" y="24"/>
                </a:lnTo>
                <a:lnTo>
                  <a:pt x="24" y="30"/>
                </a:lnTo>
                <a:lnTo>
                  <a:pt x="27" y="27"/>
                </a:lnTo>
                <a:lnTo>
                  <a:pt x="31" y="27"/>
                </a:lnTo>
                <a:lnTo>
                  <a:pt x="36" y="25"/>
                </a:lnTo>
                <a:lnTo>
                  <a:pt x="37" y="25"/>
                </a:lnTo>
                <a:lnTo>
                  <a:pt x="39" y="27"/>
                </a:lnTo>
                <a:lnTo>
                  <a:pt x="41" y="30"/>
                </a:lnTo>
                <a:lnTo>
                  <a:pt x="41" y="31"/>
                </a:lnTo>
                <a:lnTo>
                  <a:pt x="42" y="33"/>
                </a:lnTo>
                <a:lnTo>
                  <a:pt x="36" y="36"/>
                </a:lnTo>
                <a:lnTo>
                  <a:pt x="27" y="43"/>
                </a:lnTo>
                <a:lnTo>
                  <a:pt x="17" y="46"/>
                </a:lnTo>
                <a:lnTo>
                  <a:pt x="10" y="49"/>
                </a:lnTo>
                <a:lnTo>
                  <a:pt x="8" y="46"/>
                </a:lnTo>
                <a:lnTo>
                  <a:pt x="8" y="44"/>
                </a:lnTo>
                <a:lnTo>
                  <a:pt x="8" y="43"/>
                </a:lnTo>
                <a:lnTo>
                  <a:pt x="10" y="43"/>
                </a:lnTo>
                <a:lnTo>
                  <a:pt x="10" y="41"/>
                </a:lnTo>
                <a:lnTo>
                  <a:pt x="12" y="39"/>
                </a:lnTo>
                <a:lnTo>
                  <a:pt x="14" y="36"/>
                </a:lnTo>
                <a:lnTo>
                  <a:pt x="12" y="35"/>
                </a:lnTo>
                <a:lnTo>
                  <a:pt x="10" y="33"/>
                </a:lnTo>
                <a:lnTo>
                  <a:pt x="8" y="33"/>
                </a:lnTo>
                <a:lnTo>
                  <a:pt x="7" y="33"/>
                </a:lnTo>
                <a:lnTo>
                  <a:pt x="3" y="33"/>
                </a:lnTo>
                <a:lnTo>
                  <a:pt x="2" y="33"/>
                </a:lnTo>
                <a:lnTo>
                  <a:pt x="0" y="18"/>
                </a:lnTo>
                <a:lnTo>
                  <a:pt x="3" y="8"/>
                </a:lnTo>
                <a:lnTo>
                  <a:pt x="12" y="0"/>
                </a:lnTo>
                <a:lnTo>
                  <a:pt x="24" y="0"/>
                </a:lnTo>
                <a:close/>
              </a:path>
            </a:pathLst>
          </a:custGeom>
          <a:solidFill>
            <a:srgbClr val="FFFFFF"/>
          </a:solidFill>
          <a:ln w="9525">
            <a:noFill/>
            <a:round/>
            <a:headEnd/>
            <a:tailEnd/>
          </a:ln>
        </p:spPr>
        <p:txBody>
          <a:bodyPr/>
          <a:lstStyle/>
          <a:p>
            <a:endParaRPr lang="en-GB"/>
          </a:p>
        </p:txBody>
      </p:sp>
      <p:sp>
        <p:nvSpPr>
          <p:cNvPr id="5246" name="Freeform 710"/>
          <p:cNvSpPr>
            <a:spLocks/>
          </p:cNvSpPr>
          <p:nvPr/>
        </p:nvSpPr>
        <p:spPr bwMode="auto">
          <a:xfrm>
            <a:off x="5503334" y="4797425"/>
            <a:ext cx="4233" cy="19050"/>
          </a:xfrm>
          <a:custGeom>
            <a:avLst/>
            <a:gdLst>
              <a:gd name="T0" fmla="*/ 2147483647 w 10"/>
              <a:gd name="T1" fmla="*/ 0 h 71"/>
              <a:gd name="T2" fmla="*/ 2147483647 w 10"/>
              <a:gd name="T3" fmla="*/ 2147483647 h 71"/>
              <a:gd name="T4" fmla="*/ 2147483647 w 10"/>
              <a:gd name="T5" fmla="*/ 2147483647 h 71"/>
              <a:gd name="T6" fmla="*/ 2147483647 w 10"/>
              <a:gd name="T7" fmla="*/ 2147483647 h 71"/>
              <a:gd name="T8" fmla="*/ 2147483647 w 10"/>
              <a:gd name="T9" fmla="*/ 2147483647 h 71"/>
              <a:gd name="T10" fmla="*/ 2147483647 w 10"/>
              <a:gd name="T11" fmla="*/ 2147483647 h 71"/>
              <a:gd name="T12" fmla="*/ 2147483647 w 10"/>
              <a:gd name="T13" fmla="*/ 2147483647 h 71"/>
              <a:gd name="T14" fmla="*/ 0 w 10"/>
              <a:gd name="T15" fmla="*/ 2147483647 h 71"/>
              <a:gd name="T16" fmla="*/ 2147483647 w 10"/>
              <a:gd name="T17" fmla="*/ 2147483647 h 71"/>
              <a:gd name="T18" fmla="*/ 2147483647 w 10"/>
              <a:gd name="T19" fmla="*/ 2147483647 h 71"/>
              <a:gd name="T20" fmla="*/ 2147483647 w 10"/>
              <a:gd name="T21" fmla="*/ 2147483647 h 71"/>
              <a:gd name="T22" fmla="*/ 2147483647 w 10"/>
              <a:gd name="T23" fmla="*/ 2147483647 h 71"/>
              <a:gd name="T24" fmla="*/ 2147483647 w 10"/>
              <a:gd name="T25" fmla="*/ 2147483647 h 71"/>
              <a:gd name="T26" fmla="*/ 2147483647 w 10"/>
              <a:gd name="T27" fmla="*/ 0 h 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
              <a:gd name="T43" fmla="*/ 0 h 71"/>
              <a:gd name="T44" fmla="*/ 10 w 10"/>
              <a:gd name="T45" fmla="*/ 71 h 7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 h="71">
                <a:moveTo>
                  <a:pt x="10" y="0"/>
                </a:moveTo>
                <a:lnTo>
                  <a:pt x="10" y="71"/>
                </a:lnTo>
                <a:lnTo>
                  <a:pt x="5" y="65"/>
                </a:lnTo>
                <a:lnTo>
                  <a:pt x="3" y="60"/>
                </a:lnTo>
                <a:lnTo>
                  <a:pt x="3" y="55"/>
                </a:lnTo>
                <a:lnTo>
                  <a:pt x="6" y="52"/>
                </a:lnTo>
                <a:lnTo>
                  <a:pt x="1" y="44"/>
                </a:lnTo>
                <a:lnTo>
                  <a:pt x="0" y="35"/>
                </a:lnTo>
                <a:lnTo>
                  <a:pt x="1" y="27"/>
                </a:lnTo>
                <a:lnTo>
                  <a:pt x="8" y="24"/>
                </a:lnTo>
                <a:lnTo>
                  <a:pt x="3" y="14"/>
                </a:lnTo>
                <a:lnTo>
                  <a:pt x="3" y="8"/>
                </a:lnTo>
                <a:lnTo>
                  <a:pt x="5" y="5"/>
                </a:lnTo>
                <a:lnTo>
                  <a:pt x="10" y="0"/>
                </a:lnTo>
                <a:close/>
              </a:path>
            </a:pathLst>
          </a:custGeom>
          <a:solidFill>
            <a:srgbClr val="FFFFFF"/>
          </a:solidFill>
          <a:ln w="9525">
            <a:noFill/>
            <a:round/>
            <a:headEnd/>
            <a:tailEnd/>
          </a:ln>
        </p:spPr>
        <p:txBody>
          <a:bodyPr/>
          <a:lstStyle/>
          <a:p>
            <a:endParaRPr lang="en-GB"/>
          </a:p>
        </p:txBody>
      </p:sp>
      <p:sp>
        <p:nvSpPr>
          <p:cNvPr id="5247" name="Freeform 711"/>
          <p:cNvSpPr>
            <a:spLocks/>
          </p:cNvSpPr>
          <p:nvPr/>
        </p:nvSpPr>
        <p:spPr bwMode="auto">
          <a:xfrm>
            <a:off x="5554134" y="4765675"/>
            <a:ext cx="31751" cy="25400"/>
          </a:xfrm>
          <a:custGeom>
            <a:avLst/>
            <a:gdLst>
              <a:gd name="T0" fmla="*/ 2147483647 w 78"/>
              <a:gd name="T1" fmla="*/ 2147483647 h 99"/>
              <a:gd name="T2" fmla="*/ 2147483647 w 78"/>
              <a:gd name="T3" fmla="*/ 2147483647 h 99"/>
              <a:gd name="T4" fmla="*/ 2147483647 w 78"/>
              <a:gd name="T5" fmla="*/ 2147483647 h 99"/>
              <a:gd name="T6" fmla="*/ 2147483647 w 78"/>
              <a:gd name="T7" fmla="*/ 2147483647 h 99"/>
              <a:gd name="T8" fmla="*/ 2147483647 w 78"/>
              <a:gd name="T9" fmla="*/ 2147483647 h 99"/>
              <a:gd name="T10" fmla="*/ 2147483647 w 78"/>
              <a:gd name="T11" fmla="*/ 2147483647 h 99"/>
              <a:gd name="T12" fmla="*/ 2147483647 w 78"/>
              <a:gd name="T13" fmla="*/ 2147483647 h 99"/>
              <a:gd name="T14" fmla="*/ 2147483647 w 78"/>
              <a:gd name="T15" fmla="*/ 2147483647 h 99"/>
              <a:gd name="T16" fmla="*/ 2147483647 w 78"/>
              <a:gd name="T17" fmla="*/ 2147483647 h 99"/>
              <a:gd name="T18" fmla="*/ 2147483647 w 78"/>
              <a:gd name="T19" fmla="*/ 2147483647 h 99"/>
              <a:gd name="T20" fmla="*/ 2147483647 w 78"/>
              <a:gd name="T21" fmla="*/ 2147483647 h 99"/>
              <a:gd name="T22" fmla="*/ 2147483647 w 78"/>
              <a:gd name="T23" fmla="*/ 2147483647 h 99"/>
              <a:gd name="T24" fmla="*/ 2147483647 w 78"/>
              <a:gd name="T25" fmla="*/ 2147483647 h 99"/>
              <a:gd name="T26" fmla="*/ 2147483647 w 78"/>
              <a:gd name="T27" fmla="*/ 2147483647 h 99"/>
              <a:gd name="T28" fmla="*/ 2147483647 w 78"/>
              <a:gd name="T29" fmla="*/ 2147483647 h 99"/>
              <a:gd name="T30" fmla="*/ 2147483647 w 78"/>
              <a:gd name="T31" fmla="*/ 2147483647 h 99"/>
              <a:gd name="T32" fmla="*/ 2147483647 w 78"/>
              <a:gd name="T33" fmla="*/ 2147483647 h 99"/>
              <a:gd name="T34" fmla="*/ 2147483647 w 78"/>
              <a:gd name="T35" fmla="*/ 2147483647 h 99"/>
              <a:gd name="T36" fmla="*/ 2147483647 w 78"/>
              <a:gd name="T37" fmla="*/ 2147483647 h 99"/>
              <a:gd name="T38" fmla="*/ 2147483647 w 78"/>
              <a:gd name="T39" fmla="*/ 2147483647 h 99"/>
              <a:gd name="T40" fmla="*/ 2147483647 w 78"/>
              <a:gd name="T41" fmla="*/ 2147483647 h 99"/>
              <a:gd name="T42" fmla="*/ 2147483647 w 78"/>
              <a:gd name="T43" fmla="*/ 2147483647 h 99"/>
              <a:gd name="T44" fmla="*/ 2147483647 w 78"/>
              <a:gd name="T45" fmla="*/ 2147483647 h 99"/>
              <a:gd name="T46" fmla="*/ 2147483647 w 78"/>
              <a:gd name="T47" fmla="*/ 2147483647 h 99"/>
              <a:gd name="T48" fmla="*/ 0 w 78"/>
              <a:gd name="T49" fmla="*/ 2147483647 h 99"/>
              <a:gd name="T50" fmla="*/ 2147483647 w 78"/>
              <a:gd name="T51" fmla="*/ 2147483647 h 99"/>
              <a:gd name="T52" fmla="*/ 2147483647 w 78"/>
              <a:gd name="T53" fmla="*/ 2147483647 h 99"/>
              <a:gd name="T54" fmla="*/ 2147483647 w 78"/>
              <a:gd name="T55" fmla="*/ 2147483647 h 99"/>
              <a:gd name="T56" fmla="*/ 2147483647 w 78"/>
              <a:gd name="T57" fmla="*/ 2147483647 h 99"/>
              <a:gd name="T58" fmla="*/ 2147483647 w 78"/>
              <a:gd name="T59" fmla="*/ 2147483647 h 99"/>
              <a:gd name="T60" fmla="*/ 2147483647 w 78"/>
              <a:gd name="T61" fmla="*/ 2147483647 h 99"/>
              <a:gd name="T62" fmla="*/ 2147483647 w 78"/>
              <a:gd name="T63" fmla="*/ 2147483647 h 99"/>
              <a:gd name="T64" fmla="*/ 2147483647 w 78"/>
              <a:gd name="T65" fmla="*/ 2147483647 h 99"/>
              <a:gd name="T66" fmla="*/ 2147483647 w 78"/>
              <a:gd name="T67" fmla="*/ 2147483647 h 99"/>
              <a:gd name="T68" fmla="*/ 2147483647 w 78"/>
              <a:gd name="T69" fmla="*/ 2147483647 h 99"/>
              <a:gd name="T70" fmla="*/ 2147483647 w 78"/>
              <a:gd name="T71" fmla="*/ 2147483647 h 99"/>
              <a:gd name="T72" fmla="*/ 2147483647 w 78"/>
              <a:gd name="T73" fmla="*/ 0 h 99"/>
              <a:gd name="T74" fmla="*/ 2147483647 w 78"/>
              <a:gd name="T75" fmla="*/ 2147483647 h 99"/>
              <a:gd name="T76" fmla="*/ 2147483647 w 78"/>
              <a:gd name="T77" fmla="*/ 2147483647 h 99"/>
              <a:gd name="T78" fmla="*/ 2147483647 w 78"/>
              <a:gd name="T79" fmla="*/ 2147483647 h 99"/>
              <a:gd name="T80" fmla="*/ 2147483647 w 78"/>
              <a:gd name="T81" fmla="*/ 2147483647 h 9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8"/>
              <a:gd name="T124" fmla="*/ 0 h 99"/>
              <a:gd name="T125" fmla="*/ 78 w 78"/>
              <a:gd name="T126" fmla="*/ 99 h 9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8" h="99">
                <a:moveTo>
                  <a:pt x="71" y="11"/>
                </a:moveTo>
                <a:lnTo>
                  <a:pt x="73" y="14"/>
                </a:lnTo>
                <a:lnTo>
                  <a:pt x="75" y="14"/>
                </a:lnTo>
                <a:lnTo>
                  <a:pt x="77" y="15"/>
                </a:lnTo>
                <a:lnTo>
                  <a:pt x="77" y="17"/>
                </a:lnTo>
                <a:lnTo>
                  <a:pt x="77" y="19"/>
                </a:lnTo>
                <a:lnTo>
                  <a:pt x="78" y="23"/>
                </a:lnTo>
                <a:lnTo>
                  <a:pt x="78" y="26"/>
                </a:lnTo>
                <a:lnTo>
                  <a:pt x="78" y="28"/>
                </a:lnTo>
                <a:lnTo>
                  <a:pt x="78" y="36"/>
                </a:lnTo>
                <a:lnTo>
                  <a:pt x="77" y="44"/>
                </a:lnTo>
                <a:lnTo>
                  <a:pt x="77" y="51"/>
                </a:lnTo>
                <a:lnTo>
                  <a:pt x="75" y="57"/>
                </a:lnTo>
                <a:lnTo>
                  <a:pt x="70" y="69"/>
                </a:lnTo>
                <a:lnTo>
                  <a:pt x="65" y="80"/>
                </a:lnTo>
                <a:lnTo>
                  <a:pt x="56" y="89"/>
                </a:lnTo>
                <a:lnTo>
                  <a:pt x="46" y="99"/>
                </a:lnTo>
                <a:lnTo>
                  <a:pt x="39" y="91"/>
                </a:lnTo>
                <a:lnTo>
                  <a:pt x="32" y="82"/>
                </a:lnTo>
                <a:lnTo>
                  <a:pt x="27" y="75"/>
                </a:lnTo>
                <a:lnTo>
                  <a:pt x="26" y="70"/>
                </a:lnTo>
                <a:lnTo>
                  <a:pt x="19" y="66"/>
                </a:lnTo>
                <a:lnTo>
                  <a:pt x="12" y="61"/>
                </a:lnTo>
                <a:lnTo>
                  <a:pt x="5" y="55"/>
                </a:lnTo>
                <a:lnTo>
                  <a:pt x="0" y="51"/>
                </a:lnTo>
                <a:lnTo>
                  <a:pt x="7" y="51"/>
                </a:lnTo>
                <a:lnTo>
                  <a:pt x="15" y="55"/>
                </a:lnTo>
                <a:lnTo>
                  <a:pt x="24" y="57"/>
                </a:lnTo>
                <a:lnTo>
                  <a:pt x="29" y="58"/>
                </a:lnTo>
                <a:lnTo>
                  <a:pt x="29" y="61"/>
                </a:lnTo>
                <a:lnTo>
                  <a:pt x="29" y="63"/>
                </a:lnTo>
                <a:lnTo>
                  <a:pt x="29" y="64"/>
                </a:lnTo>
                <a:lnTo>
                  <a:pt x="29" y="66"/>
                </a:lnTo>
                <a:lnTo>
                  <a:pt x="36" y="51"/>
                </a:lnTo>
                <a:lnTo>
                  <a:pt x="41" y="34"/>
                </a:lnTo>
                <a:lnTo>
                  <a:pt x="43" y="17"/>
                </a:lnTo>
                <a:lnTo>
                  <a:pt x="43" y="0"/>
                </a:lnTo>
                <a:lnTo>
                  <a:pt x="49" y="4"/>
                </a:lnTo>
                <a:lnTo>
                  <a:pt x="58" y="6"/>
                </a:lnTo>
                <a:lnTo>
                  <a:pt x="66" y="9"/>
                </a:lnTo>
                <a:lnTo>
                  <a:pt x="71" y="11"/>
                </a:lnTo>
                <a:close/>
              </a:path>
            </a:pathLst>
          </a:custGeom>
          <a:solidFill>
            <a:srgbClr val="000000"/>
          </a:solidFill>
          <a:ln w="9525">
            <a:noFill/>
            <a:round/>
            <a:headEnd/>
            <a:tailEnd/>
          </a:ln>
        </p:spPr>
        <p:txBody>
          <a:bodyPr/>
          <a:lstStyle/>
          <a:p>
            <a:endParaRPr lang="en-GB"/>
          </a:p>
        </p:txBody>
      </p:sp>
      <p:sp>
        <p:nvSpPr>
          <p:cNvPr id="5248" name="Freeform 712"/>
          <p:cNvSpPr>
            <a:spLocks/>
          </p:cNvSpPr>
          <p:nvPr/>
        </p:nvSpPr>
        <p:spPr bwMode="auto">
          <a:xfrm>
            <a:off x="5482167" y="4856163"/>
            <a:ext cx="93133" cy="25400"/>
          </a:xfrm>
          <a:custGeom>
            <a:avLst/>
            <a:gdLst>
              <a:gd name="T0" fmla="*/ 0 w 234"/>
              <a:gd name="T1" fmla="*/ 2147483647 h 98"/>
              <a:gd name="T2" fmla="*/ 2147483647 w 234"/>
              <a:gd name="T3" fmla="*/ 2147483647 h 98"/>
              <a:gd name="T4" fmla="*/ 2147483647 w 234"/>
              <a:gd name="T5" fmla="*/ 2147483647 h 98"/>
              <a:gd name="T6" fmla="*/ 2147483647 w 234"/>
              <a:gd name="T7" fmla="*/ 2147483647 h 98"/>
              <a:gd name="T8" fmla="*/ 2147483647 w 234"/>
              <a:gd name="T9" fmla="*/ 2147483647 h 98"/>
              <a:gd name="T10" fmla="*/ 2147483647 w 234"/>
              <a:gd name="T11" fmla="*/ 2147483647 h 98"/>
              <a:gd name="T12" fmla="*/ 2147483647 w 234"/>
              <a:gd name="T13" fmla="*/ 2147483647 h 98"/>
              <a:gd name="T14" fmla="*/ 2147483647 w 234"/>
              <a:gd name="T15" fmla="*/ 2147483647 h 98"/>
              <a:gd name="T16" fmla="*/ 2147483647 w 234"/>
              <a:gd name="T17" fmla="*/ 2147483647 h 98"/>
              <a:gd name="T18" fmla="*/ 2147483647 w 234"/>
              <a:gd name="T19" fmla="*/ 2147483647 h 98"/>
              <a:gd name="T20" fmla="*/ 2147483647 w 234"/>
              <a:gd name="T21" fmla="*/ 2147483647 h 98"/>
              <a:gd name="T22" fmla="*/ 2147483647 w 234"/>
              <a:gd name="T23" fmla="*/ 2147483647 h 98"/>
              <a:gd name="T24" fmla="*/ 2147483647 w 234"/>
              <a:gd name="T25" fmla="*/ 2147483647 h 98"/>
              <a:gd name="T26" fmla="*/ 2147483647 w 234"/>
              <a:gd name="T27" fmla="*/ 2147483647 h 98"/>
              <a:gd name="T28" fmla="*/ 2147483647 w 234"/>
              <a:gd name="T29" fmla="*/ 2147483647 h 98"/>
              <a:gd name="T30" fmla="*/ 2147483647 w 234"/>
              <a:gd name="T31" fmla="*/ 2147483647 h 98"/>
              <a:gd name="T32" fmla="*/ 2147483647 w 234"/>
              <a:gd name="T33" fmla="*/ 0 h 98"/>
              <a:gd name="T34" fmla="*/ 2147483647 w 234"/>
              <a:gd name="T35" fmla="*/ 2147483647 h 98"/>
              <a:gd name="T36" fmla="*/ 2147483647 w 234"/>
              <a:gd name="T37" fmla="*/ 2147483647 h 98"/>
              <a:gd name="T38" fmla="*/ 2147483647 w 234"/>
              <a:gd name="T39" fmla="*/ 2147483647 h 98"/>
              <a:gd name="T40" fmla="*/ 2147483647 w 234"/>
              <a:gd name="T41" fmla="*/ 2147483647 h 98"/>
              <a:gd name="T42" fmla="*/ 0 w 234"/>
              <a:gd name="T43" fmla="*/ 2147483647 h 9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34"/>
              <a:gd name="T67" fmla="*/ 0 h 98"/>
              <a:gd name="T68" fmla="*/ 234 w 234"/>
              <a:gd name="T69" fmla="*/ 98 h 9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34" h="98">
                <a:moveTo>
                  <a:pt x="0" y="69"/>
                </a:moveTo>
                <a:lnTo>
                  <a:pt x="43" y="98"/>
                </a:lnTo>
                <a:lnTo>
                  <a:pt x="72" y="81"/>
                </a:lnTo>
                <a:lnTo>
                  <a:pt x="99" y="66"/>
                </a:lnTo>
                <a:lnTo>
                  <a:pt x="124" y="55"/>
                </a:lnTo>
                <a:lnTo>
                  <a:pt x="146" y="47"/>
                </a:lnTo>
                <a:lnTo>
                  <a:pt x="167" y="43"/>
                </a:lnTo>
                <a:lnTo>
                  <a:pt x="188" y="47"/>
                </a:lnTo>
                <a:lnTo>
                  <a:pt x="205" y="56"/>
                </a:lnTo>
                <a:lnTo>
                  <a:pt x="223" y="72"/>
                </a:lnTo>
                <a:lnTo>
                  <a:pt x="232" y="56"/>
                </a:lnTo>
                <a:lnTo>
                  <a:pt x="234" y="39"/>
                </a:lnTo>
                <a:lnTo>
                  <a:pt x="230" y="26"/>
                </a:lnTo>
                <a:lnTo>
                  <a:pt x="223" y="14"/>
                </a:lnTo>
                <a:lnTo>
                  <a:pt x="213" y="6"/>
                </a:lnTo>
                <a:lnTo>
                  <a:pt x="198" y="1"/>
                </a:lnTo>
                <a:lnTo>
                  <a:pt x="175" y="0"/>
                </a:lnTo>
                <a:lnTo>
                  <a:pt x="148" y="1"/>
                </a:lnTo>
                <a:lnTo>
                  <a:pt x="117" y="6"/>
                </a:lnTo>
                <a:lnTo>
                  <a:pt x="81" y="20"/>
                </a:lnTo>
                <a:lnTo>
                  <a:pt x="42" y="41"/>
                </a:lnTo>
                <a:lnTo>
                  <a:pt x="0" y="69"/>
                </a:lnTo>
                <a:close/>
              </a:path>
            </a:pathLst>
          </a:custGeom>
          <a:solidFill>
            <a:srgbClr val="000000"/>
          </a:solidFill>
          <a:ln w="9525">
            <a:noFill/>
            <a:round/>
            <a:headEnd/>
            <a:tailEnd/>
          </a:ln>
        </p:spPr>
        <p:txBody>
          <a:bodyPr/>
          <a:lstStyle/>
          <a:p>
            <a:endParaRPr lang="en-GB"/>
          </a:p>
        </p:txBody>
      </p:sp>
      <p:sp>
        <p:nvSpPr>
          <p:cNvPr id="5249" name="Freeform 713"/>
          <p:cNvSpPr>
            <a:spLocks/>
          </p:cNvSpPr>
          <p:nvPr/>
        </p:nvSpPr>
        <p:spPr bwMode="auto">
          <a:xfrm>
            <a:off x="5549901" y="4864100"/>
            <a:ext cx="23284" cy="6350"/>
          </a:xfrm>
          <a:custGeom>
            <a:avLst/>
            <a:gdLst>
              <a:gd name="T0" fmla="*/ 0 w 54"/>
              <a:gd name="T1" fmla="*/ 0 h 21"/>
              <a:gd name="T2" fmla="*/ 2147483647 w 54"/>
              <a:gd name="T3" fmla="*/ 0 h 21"/>
              <a:gd name="T4" fmla="*/ 2147483647 w 54"/>
              <a:gd name="T5" fmla="*/ 0 h 21"/>
              <a:gd name="T6" fmla="*/ 2147483647 w 54"/>
              <a:gd name="T7" fmla="*/ 0 h 21"/>
              <a:gd name="T8" fmla="*/ 2147483647 w 54"/>
              <a:gd name="T9" fmla="*/ 2147483647 h 21"/>
              <a:gd name="T10" fmla="*/ 2147483647 w 54"/>
              <a:gd name="T11" fmla="*/ 2147483647 h 21"/>
              <a:gd name="T12" fmla="*/ 2147483647 w 54"/>
              <a:gd name="T13" fmla="*/ 2147483647 h 21"/>
              <a:gd name="T14" fmla="*/ 2147483647 w 54"/>
              <a:gd name="T15" fmla="*/ 2147483647 h 21"/>
              <a:gd name="T16" fmla="*/ 2147483647 w 54"/>
              <a:gd name="T17" fmla="*/ 2147483647 h 21"/>
              <a:gd name="T18" fmla="*/ 2147483647 w 54"/>
              <a:gd name="T19" fmla="*/ 2147483647 h 21"/>
              <a:gd name="T20" fmla="*/ 2147483647 w 54"/>
              <a:gd name="T21" fmla="*/ 2147483647 h 21"/>
              <a:gd name="T22" fmla="*/ 2147483647 w 54"/>
              <a:gd name="T23" fmla="*/ 2147483647 h 21"/>
              <a:gd name="T24" fmla="*/ 2147483647 w 54"/>
              <a:gd name="T25" fmla="*/ 2147483647 h 21"/>
              <a:gd name="T26" fmla="*/ 2147483647 w 54"/>
              <a:gd name="T27" fmla="*/ 2147483647 h 21"/>
              <a:gd name="T28" fmla="*/ 2147483647 w 54"/>
              <a:gd name="T29" fmla="*/ 2147483647 h 21"/>
              <a:gd name="T30" fmla="*/ 0 w 54"/>
              <a:gd name="T31" fmla="*/ 0 h 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4"/>
              <a:gd name="T49" fmla="*/ 0 h 21"/>
              <a:gd name="T50" fmla="*/ 54 w 54"/>
              <a:gd name="T51" fmla="*/ 21 h 2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4" h="21">
                <a:moveTo>
                  <a:pt x="0" y="0"/>
                </a:moveTo>
                <a:lnTo>
                  <a:pt x="8" y="0"/>
                </a:lnTo>
                <a:lnTo>
                  <a:pt x="15" y="0"/>
                </a:lnTo>
                <a:lnTo>
                  <a:pt x="22" y="0"/>
                </a:lnTo>
                <a:lnTo>
                  <a:pt x="30" y="2"/>
                </a:lnTo>
                <a:lnTo>
                  <a:pt x="37" y="5"/>
                </a:lnTo>
                <a:lnTo>
                  <a:pt x="44" y="8"/>
                </a:lnTo>
                <a:lnTo>
                  <a:pt x="49" y="12"/>
                </a:lnTo>
                <a:lnTo>
                  <a:pt x="54" y="18"/>
                </a:lnTo>
                <a:lnTo>
                  <a:pt x="52" y="18"/>
                </a:lnTo>
                <a:lnTo>
                  <a:pt x="52" y="19"/>
                </a:lnTo>
                <a:lnTo>
                  <a:pt x="51" y="21"/>
                </a:lnTo>
                <a:lnTo>
                  <a:pt x="40" y="12"/>
                </a:lnTo>
                <a:lnTo>
                  <a:pt x="27" y="6"/>
                </a:lnTo>
                <a:lnTo>
                  <a:pt x="13" y="2"/>
                </a:lnTo>
                <a:lnTo>
                  <a:pt x="0" y="0"/>
                </a:lnTo>
                <a:close/>
              </a:path>
            </a:pathLst>
          </a:custGeom>
          <a:solidFill>
            <a:srgbClr val="FFFFFF"/>
          </a:solidFill>
          <a:ln w="9525">
            <a:noFill/>
            <a:round/>
            <a:headEnd/>
            <a:tailEnd/>
          </a:ln>
        </p:spPr>
        <p:txBody>
          <a:bodyPr/>
          <a:lstStyle/>
          <a:p>
            <a:endParaRPr lang="en-GB"/>
          </a:p>
        </p:txBody>
      </p:sp>
      <p:sp>
        <p:nvSpPr>
          <p:cNvPr id="5250" name="Freeform 714"/>
          <p:cNvSpPr>
            <a:spLocks/>
          </p:cNvSpPr>
          <p:nvPr/>
        </p:nvSpPr>
        <p:spPr bwMode="auto">
          <a:xfrm>
            <a:off x="8271933" y="2854326"/>
            <a:ext cx="25400" cy="11113"/>
          </a:xfrm>
          <a:custGeom>
            <a:avLst/>
            <a:gdLst>
              <a:gd name="T0" fmla="*/ 2147483647 w 69"/>
              <a:gd name="T1" fmla="*/ 2147483647 h 43"/>
              <a:gd name="T2" fmla="*/ 2147483647 w 69"/>
              <a:gd name="T3" fmla="*/ 2147483647 h 43"/>
              <a:gd name="T4" fmla="*/ 2147483647 w 69"/>
              <a:gd name="T5" fmla="*/ 2147483647 h 43"/>
              <a:gd name="T6" fmla="*/ 2147483647 w 69"/>
              <a:gd name="T7" fmla="*/ 2147483647 h 43"/>
              <a:gd name="T8" fmla="*/ 2147483647 w 69"/>
              <a:gd name="T9" fmla="*/ 2147483647 h 43"/>
              <a:gd name="T10" fmla="*/ 2147483647 w 69"/>
              <a:gd name="T11" fmla="*/ 0 h 43"/>
              <a:gd name="T12" fmla="*/ 2147483647 w 69"/>
              <a:gd name="T13" fmla="*/ 0 h 43"/>
              <a:gd name="T14" fmla="*/ 2147483647 w 69"/>
              <a:gd name="T15" fmla="*/ 0 h 43"/>
              <a:gd name="T16" fmla="*/ 0 w 69"/>
              <a:gd name="T17" fmla="*/ 2147483647 h 43"/>
              <a:gd name="T18" fmla="*/ 2147483647 w 69"/>
              <a:gd name="T19" fmla="*/ 2147483647 h 43"/>
              <a:gd name="T20" fmla="*/ 2147483647 w 69"/>
              <a:gd name="T21" fmla="*/ 2147483647 h 43"/>
              <a:gd name="T22" fmla="*/ 2147483647 w 69"/>
              <a:gd name="T23" fmla="*/ 2147483647 h 43"/>
              <a:gd name="T24" fmla="*/ 2147483647 w 69"/>
              <a:gd name="T25" fmla="*/ 2147483647 h 43"/>
              <a:gd name="T26" fmla="*/ 2147483647 w 69"/>
              <a:gd name="T27" fmla="*/ 2147483647 h 43"/>
              <a:gd name="T28" fmla="*/ 2147483647 w 69"/>
              <a:gd name="T29" fmla="*/ 2147483647 h 43"/>
              <a:gd name="T30" fmla="*/ 2147483647 w 69"/>
              <a:gd name="T31" fmla="*/ 2147483647 h 43"/>
              <a:gd name="T32" fmla="*/ 2147483647 w 69"/>
              <a:gd name="T33" fmla="*/ 2147483647 h 43"/>
              <a:gd name="T34" fmla="*/ 2147483647 w 69"/>
              <a:gd name="T35" fmla="*/ 2147483647 h 43"/>
              <a:gd name="T36" fmla="*/ 2147483647 w 69"/>
              <a:gd name="T37" fmla="*/ 2147483647 h 43"/>
              <a:gd name="T38" fmla="*/ 2147483647 w 69"/>
              <a:gd name="T39" fmla="*/ 2147483647 h 43"/>
              <a:gd name="T40" fmla="*/ 2147483647 w 69"/>
              <a:gd name="T41" fmla="*/ 2147483647 h 4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43"/>
              <a:gd name="T65" fmla="*/ 69 w 69"/>
              <a:gd name="T66" fmla="*/ 43 h 4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43">
                <a:moveTo>
                  <a:pt x="69" y="25"/>
                </a:moveTo>
                <a:lnTo>
                  <a:pt x="67" y="22"/>
                </a:lnTo>
                <a:lnTo>
                  <a:pt x="64" y="16"/>
                </a:lnTo>
                <a:lnTo>
                  <a:pt x="59" y="10"/>
                </a:lnTo>
                <a:lnTo>
                  <a:pt x="50" y="5"/>
                </a:lnTo>
                <a:lnTo>
                  <a:pt x="42" y="0"/>
                </a:lnTo>
                <a:lnTo>
                  <a:pt x="29" y="0"/>
                </a:lnTo>
                <a:lnTo>
                  <a:pt x="16" y="0"/>
                </a:lnTo>
                <a:lnTo>
                  <a:pt x="0" y="6"/>
                </a:lnTo>
                <a:lnTo>
                  <a:pt x="12" y="6"/>
                </a:lnTo>
                <a:lnTo>
                  <a:pt x="21" y="8"/>
                </a:lnTo>
                <a:lnTo>
                  <a:pt x="29" y="13"/>
                </a:lnTo>
                <a:lnTo>
                  <a:pt x="37" y="18"/>
                </a:lnTo>
                <a:lnTo>
                  <a:pt x="42" y="24"/>
                </a:lnTo>
                <a:lnTo>
                  <a:pt x="44" y="29"/>
                </a:lnTo>
                <a:lnTo>
                  <a:pt x="42" y="37"/>
                </a:lnTo>
                <a:lnTo>
                  <a:pt x="37" y="43"/>
                </a:lnTo>
                <a:lnTo>
                  <a:pt x="45" y="37"/>
                </a:lnTo>
                <a:lnTo>
                  <a:pt x="54" y="33"/>
                </a:lnTo>
                <a:lnTo>
                  <a:pt x="62" y="27"/>
                </a:lnTo>
                <a:lnTo>
                  <a:pt x="69" y="25"/>
                </a:lnTo>
                <a:close/>
              </a:path>
            </a:pathLst>
          </a:custGeom>
          <a:solidFill>
            <a:srgbClr val="FFFFFF"/>
          </a:solidFill>
          <a:ln w="9525">
            <a:noFill/>
            <a:round/>
            <a:headEnd/>
            <a:tailEnd/>
          </a:ln>
        </p:spPr>
        <p:txBody>
          <a:bodyPr/>
          <a:lstStyle/>
          <a:p>
            <a:endParaRPr lang="en-GB"/>
          </a:p>
        </p:txBody>
      </p:sp>
      <p:sp>
        <p:nvSpPr>
          <p:cNvPr id="5251" name="Freeform 715"/>
          <p:cNvSpPr>
            <a:spLocks/>
          </p:cNvSpPr>
          <p:nvPr/>
        </p:nvSpPr>
        <p:spPr bwMode="auto">
          <a:xfrm>
            <a:off x="8274051" y="2982913"/>
            <a:ext cx="16933" cy="6350"/>
          </a:xfrm>
          <a:custGeom>
            <a:avLst/>
            <a:gdLst>
              <a:gd name="T0" fmla="*/ 2147483647 w 42"/>
              <a:gd name="T1" fmla="*/ 2147483647 h 28"/>
              <a:gd name="T2" fmla="*/ 2147483647 w 42"/>
              <a:gd name="T3" fmla="*/ 0 h 28"/>
              <a:gd name="T4" fmla="*/ 2147483647 w 42"/>
              <a:gd name="T5" fmla="*/ 0 h 28"/>
              <a:gd name="T6" fmla="*/ 2147483647 w 42"/>
              <a:gd name="T7" fmla="*/ 0 h 28"/>
              <a:gd name="T8" fmla="*/ 0 w 42"/>
              <a:gd name="T9" fmla="*/ 0 h 28"/>
              <a:gd name="T10" fmla="*/ 0 w 42"/>
              <a:gd name="T11" fmla="*/ 2147483647 h 28"/>
              <a:gd name="T12" fmla="*/ 2147483647 w 42"/>
              <a:gd name="T13" fmla="*/ 2147483647 h 28"/>
              <a:gd name="T14" fmla="*/ 2147483647 w 42"/>
              <a:gd name="T15" fmla="*/ 2147483647 h 28"/>
              <a:gd name="T16" fmla="*/ 2147483647 w 42"/>
              <a:gd name="T17" fmla="*/ 2147483647 h 28"/>
              <a:gd name="T18" fmla="*/ 2147483647 w 42"/>
              <a:gd name="T19" fmla="*/ 2147483647 h 28"/>
              <a:gd name="T20" fmla="*/ 2147483647 w 42"/>
              <a:gd name="T21" fmla="*/ 2147483647 h 28"/>
              <a:gd name="T22" fmla="*/ 2147483647 w 42"/>
              <a:gd name="T23" fmla="*/ 2147483647 h 28"/>
              <a:gd name="T24" fmla="*/ 2147483647 w 42"/>
              <a:gd name="T25" fmla="*/ 2147483647 h 28"/>
              <a:gd name="T26" fmla="*/ 2147483647 w 42"/>
              <a:gd name="T27" fmla="*/ 2147483647 h 28"/>
              <a:gd name="T28" fmla="*/ 2147483647 w 42"/>
              <a:gd name="T29" fmla="*/ 2147483647 h 28"/>
              <a:gd name="T30" fmla="*/ 2147483647 w 42"/>
              <a:gd name="T31" fmla="*/ 2147483647 h 28"/>
              <a:gd name="T32" fmla="*/ 2147483647 w 42"/>
              <a:gd name="T33" fmla="*/ 2147483647 h 28"/>
              <a:gd name="T34" fmla="*/ 2147483647 w 42"/>
              <a:gd name="T35" fmla="*/ 2147483647 h 28"/>
              <a:gd name="T36" fmla="*/ 2147483647 w 42"/>
              <a:gd name="T37" fmla="*/ 2147483647 h 28"/>
              <a:gd name="T38" fmla="*/ 2147483647 w 42"/>
              <a:gd name="T39" fmla="*/ 2147483647 h 28"/>
              <a:gd name="T40" fmla="*/ 2147483647 w 42"/>
              <a:gd name="T41" fmla="*/ 2147483647 h 28"/>
              <a:gd name="T42" fmla="*/ 2147483647 w 42"/>
              <a:gd name="T43" fmla="*/ 2147483647 h 28"/>
              <a:gd name="T44" fmla="*/ 2147483647 w 42"/>
              <a:gd name="T45" fmla="*/ 2147483647 h 28"/>
              <a:gd name="T46" fmla="*/ 2147483647 w 42"/>
              <a:gd name="T47" fmla="*/ 2147483647 h 28"/>
              <a:gd name="T48" fmla="*/ 2147483647 w 42"/>
              <a:gd name="T49" fmla="*/ 2147483647 h 28"/>
              <a:gd name="T50" fmla="*/ 2147483647 w 42"/>
              <a:gd name="T51" fmla="*/ 2147483647 h 28"/>
              <a:gd name="T52" fmla="*/ 2147483647 w 42"/>
              <a:gd name="T53" fmla="*/ 2147483647 h 28"/>
              <a:gd name="T54" fmla="*/ 2147483647 w 42"/>
              <a:gd name="T55" fmla="*/ 2147483647 h 28"/>
              <a:gd name="T56" fmla="*/ 2147483647 w 42"/>
              <a:gd name="T57" fmla="*/ 2147483647 h 2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2"/>
              <a:gd name="T88" fmla="*/ 0 h 28"/>
              <a:gd name="T89" fmla="*/ 42 w 42"/>
              <a:gd name="T90" fmla="*/ 28 h 2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2" h="28">
                <a:moveTo>
                  <a:pt x="42" y="1"/>
                </a:moveTo>
                <a:lnTo>
                  <a:pt x="34" y="0"/>
                </a:lnTo>
                <a:lnTo>
                  <a:pt x="19" y="0"/>
                </a:lnTo>
                <a:lnTo>
                  <a:pt x="5" y="0"/>
                </a:lnTo>
                <a:lnTo>
                  <a:pt x="0" y="0"/>
                </a:lnTo>
                <a:lnTo>
                  <a:pt x="0" y="6"/>
                </a:lnTo>
                <a:lnTo>
                  <a:pt x="4" y="8"/>
                </a:lnTo>
                <a:lnTo>
                  <a:pt x="9" y="8"/>
                </a:lnTo>
                <a:lnTo>
                  <a:pt x="14" y="9"/>
                </a:lnTo>
                <a:lnTo>
                  <a:pt x="17" y="11"/>
                </a:lnTo>
                <a:lnTo>
                  <a:pt x="17" y="15"/>
                </a:lnTo>
                <a:lnTo>
                  <a:pt x="19" y="20"/>
                </a:lnTo>
                <a:lnTo>
                  <a:pt x="19" y="25"/>
                </a:lnTo>
                <a:lnTo>
                  <a:pt x="19" y="26"/>
                </a:lnTo>
                <a:lnTo>
                  <a:pt x="21" y="28"/>
                </a:lnTo>
                <a:lnTo>
                  <a:pt x="22" y="28"/>
                </a:lnTo>
                <a:lnTo>
                  <a:pt x="22" y="26"/>
                </a:lnTo>
                <a:lnTo>
                  <a:pt x="22" y="23"/>
                </a:lnTo>
                <a:lnTo>
                  <a:pt x="24" y="19"/>
                </a:lnTo>
                <a:lnTo>
                  <a:pt x="24" y="14"/>
                </a:lnTo>
                <a:lnTo>
                  <a:pt x="26" y="11"/>
                </a:lnTo>
                <a:lnTo>
                  <a:pt x="30" y="11"/>
                </a:lnTo>
                <a:lnTo>
                  <a:pt x="34" y="11"/>
                </a:lnTo>
                <a:lnTo>
                  <a:pt x="37" y="11"/>
                </a:lnTo>
                <a:lnTo>
                  <a:pt x="39" y="9"/>
                </a:lnTo>
                <a:lnTo>
                  <a:pt x="40" y="8"/>
                </a:lnTo>
                <a:lnTo>
                  <a:pt x="40" y="6"/>
                </a:lnTo>
                <a:lnTo>
                  <a:pt x="42" y="4"/>
                </a:lnTo>
                <a:lnTo>
                  <a:pt x="42" y="1"/>
                </a:lnTo>
                <a:close/>
              </a:path>
            </a:pathLst>
          </a:custGeom>
          <a:solidFill>
            <a:srgbClr val="FFFFFF"/>
          </a:solidFill>
          <a:ln w="9525">
            <a:noFill/>
            <a:round/>
            <a:headEnd/>
            <a:tailEnd/>
          </a:ln>
        </p:spPr>
        <p:txBody>
          <a:bodyPr/>
          <a:lstStyle/>
          <a:p>
            <a:endParaRPr lang="en-GB"/>
          </a:p>
        </p:txBody>
      </p:sp>
      <p:sp>
        <p:nvSpPr>
          <p:cNvPr id="5252" name="Freeform 716"/>
          <p:cNvSpPr>
            <a:spLocks/>
          </p:cNvSpPr>
          <p:nvPr/>
        </p:nvSpPr>
        <p:spPr bwMode="auto">
          <a:xfrm>
            <a:off x="8424334" y="3143251"/>
            <a:ext cx="6351" cy="3175"/>
          </a:xfrm>
          <a:custGeom>
            <a:avLst/>
            <a:gdLst>
              <a:gd name="T0" fmla="*/ 2147483647 w 18"/>
              <a:gd name="T1" fmla="*/ 0 h 10"/>
              <a:gd name="T2" fmla="*/ 2147483647 w 18"/>
              <a:gd name="T3" fmla="*/ 2147483647 h 10"/>
              <a:gd name="T4" fmla="*/ 2147483647 w 18"/>
              <a:gd name="T5" fmla="*/ 2147483647 h 10"/>
              <a:gd name="T6" fmla="*/ 2147483647 w 18"/>
              <a:gd name="T7" fmla="*/ 2147483647 h 10"/>
              <a:gd name="T8" fmla="*/ 2147483647 w 18"/>
              <a:gd name="T9" fmla="*/ 2147483647 h 10"/>
              <a:gd name="T10" fmla="*/ 2147483647 w 18"/>
              <a:gd name="T11" fmla="*/ 2147483647 h 10"/>
              <a:gd name="T12" fmla="*/ 2147483647 w 18"/>
              <a:gd name="T13" fmla="*/ 2147483647 h 10"/>
              <a:gd name="T14" fmla="*/ 2147483647 w 18"/>
              <a:gd name="T15" fmla="*/ 2147483647 h 10"/>
              <a:gd name="T16" fmla="*/ 2147483647 w 18"/>
              <a:gd name="T17" fmla="*/ 2147483647 h 10"/>
              <a:gd name="T18" fmla="*/ 2147483647 w 18"/>
              <a:gd name="T19" fmla="*/ 2147483647 h 10"/>
              <a:gd name="T20" fmla="*/ 2147483647 w 18"/>
              <a:gd name="T21" fmla="*/ 2147483647 h 10"/>
              <a:gd name="T22" fmla="*/ 0 w 18"/>
              <a:gd name="T23" fmla="*/ 2147483647 h 10"/>
              <a:gd name="T24" fmla="*/ 2147483647 w 18"/>
              <a:gd name="T25" fmla="*/ 2147483647 h 10"/>
              <a:gd name="T26" fmla="*/ 2147483647 w 18"/>
              <a:gd name="T27" fmla="*/ 0 h 10"/>
              <a:gd name="T28" fmla="*/ 2147483647 w 18"/>
              <a:gd name="T29" fmla="*/ 0 h 10"/>
              <a:gd name="T30" fmla="*/ 2147483647 w 18"/>
              <a:gd name="T31" fmla="*/ 0 h 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
              <a:gd name="T49" fmla="*/ 0 h 10"/>
              <a:gd name="T50" fmla="*/ 18 w 18"/>
              <a:gd name="T51" fmla="*/ 10 h 1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 h="10">
                <a:moveTo>
                  <a:pt x="13" y="0"/>
                </a:moveTo>
                <a:lnTo>
                  <a:pt x="15" y="2"/>
                </a:lnTo>
                <a:lnTo>
                  <a:pt x="17" y="3"/>
                </a:lnTo>
                <a:lnTo>
                  <a:pt x="18" y="5"/>
                </a:lnTo>
                <a:lnTo>
                  <a:pt x="18" y="10"/>
                </a:lnTo>
                <a:lnTo>
                  <a:pt x="13" y="8"/>
                </a:lnTo>
                <a:lnTo>
                  <a:pt x="8" y="8"/>
                </a:lnTo>
                <a:lnTo>
                  <a:pt x="5" y="5"/>
                </a:lnTo>
                <a:lnTo>
                  <a:pt x="3" y="5"/>
                </a:lnTo>
                <a:lnTo>
                  <a:pt x="1" y="5"/>
                </a:lnTo>
                <a:lnTo>
                  <a:pt x="1" y="3"/>
                </a:lnTo>
                <a:lnTo>
                  <a:pt x="0" y="2"/>
                </a:lnTo>
                <a:lnTo>
                  <a:pt x="1" y="2"/>
                </a:lnTo>
                <a:lnTo>
                  <a:pt x="6" y="0"/>
                </a:lnTo>
                <a:lnTo>
                  <a:pt x="10" y="0"/>
                </a:lnTo>
                <a:lnTo>
                  <a:pt x="13" y="0"/>
                </a:lnTo>
                <a:close/>
              </a:path>
            </a:pathLst>
          </a:custGeom>
          <a:solidFill>
            <a:srgbClr val="FFFFFF"/>
          </a:solidFill>
          <a:ln w="9525">
            <a:noFill/>
            <a:round/>
            <a:headEnd/>
            <a:tailEnd/>
          </a:ln>
        </p:spPr>
        <p:txBody>
          <a:bodyPr/>
          <a:lstStyle/>
          <a:p>
            <a:endParaRPr lang="en-GB"/>
          </a:p>
        </p:txBody>
      </p:sp>
      <p:sp>
        <p:nvSpPr>
          <p:cNvPr id="5253" name="Freeform 717"/>
          <p:cNvSpPr>
            <a:spLocks/>
          </p:cNvSpPr>
          <p:nvPr/>
        </p:nvSpPr>
        <p:spPr bwMode="auto">
          <a:xfrm>
            <a:off x="8316384" y="3105150"/>
            <a:ext cx="16933" cy="12700"/>
          </a:xfrm>
          <a:custGeom>
            <a:avLst/>
            <a:gdLst>
              <a:gd name="T0" fmla="*/ 2147483647 w 47"/>
              <a:gd name="T1" fmla="*/ 0 h 46"/>
              <a:gd name="T2" fmla="*/ 2147483647 w 47"/>
              <a:gd name="T3" fmla="*/ 2147483647 h 46"/>
              <a:gd name="T4" fmla="*/ 2147483647 w 47"/>
              <a:gd name="T5" fmla="*/ 2147483647 h 46"/>
              <a:gd name="T6" fmla="*/ 2147483647 w 47"/>
              <a:gd name="T7" fmla="*/ 2147483647 h 46"/>
              <a:gd name="T8" fmla="*/ 2147483647 w 47"/>
              <a:gd name="T9" fmla="*/ 2147483647 h 46"/>
              <a:gd name="T10" fmla="*/ 2147483647 w 47"/>
              <a:gd name="T11" fmla="*/ 2147483647 h 46"/>
              <a:gd name="T12" fmla="*/ 2147483647 w 47"/>
              <a:gd name="T13" fmla="*/ 2147483647 h 46"/>
              <a:gd name="T14" fmla="*/ 2147483647 w 47"/>
              <a:gd name="T15" fmla="*/ 2147483647 h 46"/>
              <a:gd name="T16" fmla="*/ 2147483647 w 47"/>
              <a:gd name="T17" fmla="*/ 2147483647 h 46"/>
              <a:gd name="T18" fmla="*/ 2147483647 w 47"/>
              <a:gd name="T19" fmla="*/ 2147483647 h 46"/>
              <a:gd name="T20" fmla="*/ 2147483647 w 47"/>
              <a:gd name="T21" fmla="*/ 2147483647 h 46"/>
              <a:gd name="T22" fmla="*/ 2147483647 w 47"/>
              <a:gd name="T23" fmla="*/ 2147483647 h 46"/>
              <a:gd name="T24" fmla="*/ 0 w 47"/>
              <a:gd name="T25" fmla="*/ 2147483647 h 46"/>
              <a:gd name="T26" fmla="*/ 0 w 47"/>
              <a:gd name="T27" fmla="*/ 2147483647 h 46"/>
              <a:gd name="T28" fmla="*/ 2147483647 w 47"/>
              <a:gd name="T29" fmla="*/ 2147483647 h 46"/>
              <a:gd name="T30" fmla="*/ 2147483647 w 47"/>
              <a:gd name="T31" fmla="*/ 2147483647 h 46"/>
              <a:gd name="T32" fmla="*/ 2147483647 w 47"/>
              <a:gd name="T33" fmla="*/ 0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46"/>
              <a:gd name="T53" fmla="*/ 47 w 47"/>
              <a:gd name="T54" fmla="*/ 46 h 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46">
                <a:moveTo>
                  <a:pt x="17" y="0"/>
                </a:moveTo>
                <a:lnTo>
                  <a:pt x="32" y="6"/>
                </a:lnTo>
                <a:lnTo>
                  <a:pt x="41" y="17"/>
                </a:lnTo>
                <a:lnTo>
                  <a:pt x="46" y="30"/>
                </a:lnTo>
                <a:lnTo>
                  <a:pt x="47" y="46"/>
                </a:lnTo>
                <a:lnTo>
                  <a:pt x="41" y="38"/>
                </a:lnTo>
                <a:lnTo>
                  <a:pt x="32" y="29"/>
                </a:lnTo>
                <a:lnTo>
                  <a:pt x="24" y="24"/>
                </a:lnTo>
                <a:lnTo>
                  <a:pt x="19" y="21"/>
                </a:lnTo>
                <a:lnTo>
                  <a:pt x="13" y="24"/>
                </a:lnTo>
                <a:lnTo>
                  <a:pt x="8" y="25"/>
                </a:lnTo>
                <a:lnTo>
                  <a:pt x="3" y="27"/>
                </a:lnTo>
                <a:lnTo>
                  <a:pt x="0" y="27"/>
                </a:lnTo>
                <a:lnTo>
                  <a:pt x="0" y="21"/>
                </a:lnTo>
                <a:lnTo>
                  <a:pt x="2" y="13"/>
                </a:lnTo>
                <a:lnTo>
                  <a:pt x="8" y="6"/>
                </a:lnTo>
                <a:lnTo>
                  <a:pt x="17" y="0"/>
                </a:lnTo>
                <a:close/>
              </a:path>
            </a:pathLst>
          </a:custGeom>
          <a:solidFill>
            <a:srgbClr val="FFFFFF"/>
          </a:solidFill>
          <a:ln w="9525">
            <a:noFill/>
            <a:round/>
            <a:headEnd/>
            <a:tailEnd/>
          </a:ln>
        </p:spPr>
        <p:txBody>
          <a:bodyPr/>
          <a:lstStyle/>
          <a:p>
            <a:endParaRPr lang="en-GB"/>
          </a:p>
        </p:txBody>
      </p:sp>
      <p:sp>
        <p:nvSpPr>
          <p:cNvPr id="5254" name="Freeform 718"/>
          <p:cNvSpPr>
            <a:spLocks/>
          </p:cNvSpPr>
          <p:nvPr/>
        </p:nvSpPr>
        <p:spPr bwMode="auto">
          <a:xfrm>
            <a:off x="8305800" y="2930526"/>
            <a:ext cx="42333" cy="42863"/>
          </a:xfrm>
          <a:custGeom>
            <a:avLst/>
            <a:gdLst>
              <a:gd name="T0" fmla="*/ 2147483647 w 110"/>
              <a:gd name="T1" fmla="*/ 2147483647 h 163"/>
              <a:gd name="T2" fmla="*/ 2147483647 w 110"/>
              <a:gd name="T3" fmla="*/ 2147483647 h 163"/>
              <a:gd name="T4" fmla="*/ 2147483647 w 110"/>
              <a:gd name="T5" fmla="*/ 2147483647 h 163"/>
              <a:gd name="T6" fmla="*/ 2147483647 w 110"/>
              <a:gd name="T7" fmla="*/ 2147483647 h 163"/>
              <a:gd name="T8" fmla="*/ 2147483647 w 110"/>
              <a:gd name="T9" fmla="*/ 2147483647 h 163"/>
              <a:gd name="T10" fmla="*/ 2147483647 w 110"/>
              <a:gd name="T11" fmla="*/ 2147483647 h 163"/>
              <a:gd name="T12" fmla="*/ 2147483647 w 110"/>
              <a:gd name="T13" fmla="*/ 2147483647 h 163"/>
              <a:gd name="T14" fmla="*/ 2147483647 w 110"/>
              <a:gd name="T15" fmla="*/ 2147483647 h 163"/>
              <a:gd name="T16" fmla="*/ 2147483647 w 110"/>
              <a:gd name="T17" fmla="*/ 2147483647 h 163"/>
              <a:gd name="T18" fmla="*/ 2147483647 w 110"/>
              <a:gd name="T19" fmla="*/ 2147483647 h 163"/>
              <a:gd name="T20" fmla="*/ 2147483647 w 110"/>
              <a:gd name="T21" fmla="*/ 2147483647 h 163"/>
              <a:gd name="T22" fmla="*/ 2147483647 w 110"/>
              <a:gd name="T23" fmla="*/ 2147483647 h 163"/>
              <a:gd name="T24" fmla="*/ 2147483647 w 110"/>
              <a:gd name="T25" fmla="*/ 0 h 163"/>
              <a:gd name="T26" fmla="*/ 2147483647 w 110"/>
              <a:gd name="T27" fmla="*/ 2147483647 h 163"/>
              <a:gd name="T28" fmla="*/ 2147483647 w 110"/>
              <a:gd name="T29" fmla="*/ 2147483647 h 163"/>
              <a:gd name="T30" fmla="*/ 2147483647 w 110"/>
              <a:gd name="T31" fmla="*/ 2147483647 h 163"/>
              <a:gd name="T32" fmla="*/ 2147483647 w 110"/>
              <a:gd name="T33" fmla="*/ 2147483647 h 163"/>
              <a:gd name="T34" fmla="*/ 2147483647 w 110"/>
              <a:gd name="T35" fmla="*/ 2147483647 h 163"/>
              <a:gd name="T36" fmla="*/ 2147483647 w 110"/>
              <a:gd name="T37" fmla="*/ 2147483647 h 163"/>
              <a:gd name="T38" fmla="*/ 2147483647 w 110"/>
              <a:gd name="T39" fmla="*/ 2147483647 h 163"/>
              <a:gd name="T40" fmla="*/ 2147483647 w 110"/>
              <a:gd name="T41" fmla="*/ 2147483647 h 163"/>
              <a:gd name="T42" fmla="*/ 2147483647 w 110"/>
              <a:gd name="T43" fmla="*/ 2147483647 h 163"/>
              <a:gd name="T44" fmla="*/ 2147483647 w 110"/>
              <a:gd name="T45" fmla="*/ 2147483647 h 163"/>
              <a:gd name="T46" fmla="*/ 2147483647 w 110"/>
              <a:gd name="T47" fmla="*/ 2147483647 h 163"/>
              <a:gd name="T48" fmla="*/ 2147483647 w 110"/>
              <a:gd name="T49" fmla="*/ 2147483647 h 163"/>
              <a:gd name="T50" fmla="*/ 2147483647 w 110"/>
              <a:gd name="T51" fmla="*/ 2147483647 h 163"/>
              <a:gd name="T52" fmla="*/ 2147483647 w 110"/>
              <a:gd name="T53" fmla="*/ 2147483647 h 163"/>
              <a:gd name="T54" fmla="*/ 2147483647 w 110"/>
              <a:gd name="T55" fmla="*/ 2147483647 h 163"/>
              <a:gd name="T56" fmla="*/ 2147483647 w 110"/>
              <a:gd name="T57" fmla="*/ 2147483647 h 163"/>
              <a:gd name="T58" fmla="*/ 2147483647 w 110"/>
              <a:gd name="T59" fmla="*/ 2147483647 h 163"/>
              <a:gd name="T60" fmla="*/ 2147483647 w 110"/>
              <a:gd name="T61" fmla="*/ 2147483647 h 163"/>
              <a:gd name="T62" fmla="*/ 2147483647 w 110"/>
              <a:gd name="T63" fmla="*/ 2147483647 h 163"/>
              <a:gd name="T64" fmla="*/ 2147483647 w 110"/>
              <a:gd name="T65" fmla="*/ 2147483647 h 163"/>
              <a:gd name="T66" fmla="*/ 2147483647 w 110"/>
              <a:gd name="T67" fmla="*/ 2147483647 h 163"/>
              <a:gd name="T68" fmla="*/ 2147483647 w 110"/>
              <a:gd name="T69" fmla="*/ 2147483647 h 16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0"/>
              <a:gd name="T106" fmla="*/ 0 h 163"/>
              <a:gd name="T107" fmla="*/ 110 w 110"/>
              <a:gd name="T108" fmla="*/ 163 h 16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0" h="163">
                <a:moveTo>
                  <a:pt x="109" y="163"/>
                </a:moveTo>
                <a:lnTo>
                  <a:pt x="110" y="82"/>
                </a:lnTo>
                <a:lnTo>
                  <a:pt x="109" y="78"/>
                </a:lnTo>
                <a:lnTo>
                  <a:pt x="104" y="75"/>
                </a:lnTo>
                <a:lnTo>
                  <a:pt x="100" y="73"/>
                </a:lnTo>
                <a:lnTo>
                  <a:pt x="95" y="68"/>
                </a:lnTo>
                <a:lnTo>
                  <a:pt x="93" y="62"/>
                </a:lnTo>
                <a:lnTo>
                  <a:pt x="90" y="56"/>
                </a:lnTo>
                <a:lnTo>
                  <a:pt x="87" y="48"/>
                </a:lnTo>
                <a:lnTo>
                  <a:pt x="82" y="43"/>
                </a:lnTo>
                <a:lnTo>
                  <a:pt x="81" y="42"/>
                </a:lnTo>
                <a:lnTo>
                  <a:pt x="81" y="38"/>
                </a:lnTo>
                <a:lnTo>
                  <a:pt x="81" y="37"/>
                </a:lnTo>
                <a:lnTo>
                  <a:pt x="81" y="32"/>
                </a:lnTo>
                <a:lnTo>
                  <a:pt x="81" y="29"/>
                </a:lnTo>
                <a:lnTo>
                  <a:pt x="77" y="27"/>
                </a:lnTo>
                <a:lnTo>
                  <a:pt x="74" y="23"/>
                </a:lnTo>
                <a:lnTo>
                  <a:pt x="72" y="21"/>
                </a:lnTo>
                <a:lnTo>
                  <a:pt x="70" y="19"/>
                </a:lnTo>
                <a:lnTo>
                  <a:pt x="69" y="15"/>
                </a:lnTo>
                <a:lnTo>
                  <a:pt x="67" y="10"/>
                </a:lnTo>
                <a:lnTo>
                  <a:pt x="65" y="4"/>
                </a:lnTo>
                <a:lnTo>
                  <a:pt x="74" y="5"/>
                </a:lnTo>
                <a:lnTo>
                  <a:pt x="82" y="4"/>
                </a:lnTo>
                <a:lnTo>
                  <a:pt x="90" y="4"/>
                </a:lnTo>
                <a:lnTo>
                  <a:pt x="95" y="0"/>
                </a:lnTo>
                <a:lnTo>
                  <a:pt x="0" y="0"/>
                </a:lnTo>
                <a:lnTo>
                  <a:pt x="3" y="2"/>
                </a:lnTo>
                <a:lnTo>
                  <a:pt x="7" y="2"/>
                </a:lnTo>
                <a:lnTo>
                  <a:pt x="8" y="4"/>
                </a:lnTo>
                <a:lnTo>
                  <a:pt x="10" y="5"/>
                </a:lnTo>
                <a:lnTo>
                  <a:pt x="10" y="10"/>
                </a:lnTo>
                <a:lnTo>
                  <a:pt x="10" y="13"/>
                </a:lnTo>
                <a:lnTo>
                  <a:pt x="10" y="18"/>
                </a:lnTo>
                <a:lnTo>
                  <a:pt x="12" y="19"/>
                </a:lnTo>
                <a:lnTo>
                  <a:pt x="15" y="21"/>
                </a:lnTo>
                <a:lnTo>
                  <a:pt x="23" y="24"/>
                </a:lnTo>
                <a:lnTo>
                  <a:pt x="28" y="31"/>
                </a:lnTo>
                <a:lnTo>
                  <a:pt x="31" y="32"/>
                </a:lnTo>
                <a:lnTo>
                  <a:pt x="35" y="37"/>
                </a:lnTo>
                <a:lnTo>
                  <a:pt x="38" y="40"/>
                </a:lnTo>
                <a:lnTo>
                  <a:pt x="42" y="43"/>
                </a:lnTo>
                <a:lnTo>
                  <a:pt x="43" y="46"/>
                </a:lnTo>
                <a:lnTo>
                  <a:pt x="45" y="46"/>
                </a:lnTo>
                <a:lnTo>
                  <a:pt x="47" y="46"/>
                </a:lnTo>
                <a:lnTo>
                  <a:pt x="48" y="46"/>
                </a:lnTo>
                <a:lnTo>
                  <a:pt x="50" y="48"/>
                </a:lnTo>
                <a:lnTo>
                  <a:pt x="52" y="49"/>
                </a:lnTo>
                <a:lnTo>
                  <a:pt x="55" y="53"/>
                </a:lnTo>
                <a:lnTo>
                  <a:pt x="57" y="57"/>
                </a:lnTo>
                <a:lnTo>
                  <a:pt x="60" y="61"/>
                </a:lnTo>
                <a:lnTo>
                  <a:pt x="53" y="56"/>
                </a:lnTo>
                <a:lnTo>
                  <a:pt x="43" y="49"/>
                </a:lnTo>
                <a:lnTo>
                  <a:pt x="31" y="46"/>
                </a:lnTo>
                <a:lnTo>
                  <a:pt x="23" y="40"/>
                </a:lnTo>
                <a:lnTo>
                  <a:pt x="26" y="43"/>
                </a:lnTo>
                <a:lnTo>
                  <a:pt x="33" y="49"/>
                </a:lnTo>
                <a:lnTo>
                  <a:pt x="40" y="57"/>
                </a:lnTo>
                <a:lnTo>
                  <a:pt x="48" y="67"/>
                </a:lnTo>
                <a:lnTo>
                  <a:pt x="57" y="76"/>
                </a:lnTo>
                <a:lnTo>
                  <a:pt x="64" y="84"/>
                </a:lnTo>
                <a:lnTo>
                  <a:pt x="70" y="93"/>
                </a:lnTo>
                <a:lnTo>
                  <a:pt x="74" y="99"/>
                </a:lnTo>
                <a:lnTo>
                  <a:pt x="79" y="111"/>
                </a:lnTo>
                <a:lnTo>
                  <a:pt x="84" y="128"/>
                </a:lnTo>
                <a:lnTo>
                  <a:pt x="88" y="143"/>
                </a:lnTo>
                <a:lnTo>
                  <a:pt x="92" y="150"/>
                </a:lnTo>
                <a:lnTo>
                  <a:pt x="95" y="154"/>
                </a:lnTo>
                <a:lnTo>
                  <a:pt x="100" y="158"/>
                </a:lnTo>
                <a:lnTo>
                  <a:pt x="105" y="162"/>
                </a:lnTo>
                <a:lnTo>
                  <a:pt x="109" y="163"/>
                </a:lnTo>
                <a:close/>
              </a:path>
            </a:pathLst>
          </a:custGeom>
          <a:solidFill>
            <a:srgbClr val="FFFFFF"/>
          </a:solidFill>
          <a:ln w="9525">
            <a:noFill/>
            <a:round/>
            <a:headEnd/>
            <a:tailEnd/>
          </a:ln>
        </p:spPr>
        <p:txBody>
          <a:bodyPr/>
          <a:lstStyle/>
          <a:p>
            <a:endParaRPr lang="en-GB"/>
          </a:p>
        </p:txBody>
      </p:sp>
      <p:sp>
        <p:nvSpPr>
          <p:cNvPr id="5255" name="Freeform 719"/>
          <p:cNvSpPr>
            <a:spLocks/>
          </p:cNvSpPr>
          <p:nvPr/>
        </p:nvSpPr>
        <p:spPr bwMode="auto">
          <a:xfrm>
            <a:off x="8269818" y="2951163"/>
            <a:ext cx="35983" cy="19050"/>
          </a:xfrm>
          <a:custGeom>
            <a:avLst/>
            <a:gdLst>
              <a:gd name="T0" fmla="*/ 2147483647 w 89"/>
              <a:gd name="T1" fmla="*/ 2147483647 h 74"/>
              <a:gd name="T2" fmla="*/ 0 w 89"/>
              <a:gd name="T3" fmla="*/ 0 h 74"/>
              <a:gd name="T4" fmla="*/ 0 w 89"/>
              <a:gd name="T5" fmla="*/ 2147483647 h 74"/>
              <a:gd name="T6" fmla="*/ 0 w 89"/>
              <a:gd name="T7" fmla="*/ 2147483647 h 74"/>
              <a:gd name="T8" fmla="*/ 2147483647 w 89"/>
              <a:gd name="T9" fmla="*/ 2147483647 h 74"/>
              <a:gd name="T10" fmla="*/ 2147483647 w 89"/>
              <a:gd name="T11" fmla="*/ 2147483647 h 74"/>
              <a:gd name="T12" fmla="*/ 2147483647 w 89"/>
              <a:gd name="T13" fmla="*/ 2147483647 h 74"/>
              <a:gd name="T14" fmla="*/ 2147483647 w 89"/>
              <a:gd name="T15" fmla="*/ 2147483647 h 74"/>
              <a:gd name="T16" fmla="*/ 2147483647 w 89"/>
              <a:gd name="T17" fmla="*/ 2147483647 h 74"/>
              <a:gd name="T18" fmla="*/ 2147483647 w 89"/>
              <a:gd name="T19" fmla="*/ 2147483647 h 74"/>
              <a:gd name="T20" fmla="*/ 2147483647 w 89"/>
              <a:gd name="T21" fmla="*/ 2147483647 h 74"/>
              <a:gd name="T22" fmla="*/ 2147483647 w 89"/>
              <a:gd name="T23" fmla="*/ 2147483647 h 74"/>
              <a:gd name="T24" fmla="*/ 2147483647 w 89"/>
              <a:gd name="T25" fmla="*/ 2147483647 h 74"/>
              <a:gd name="T26" fmla="*/ 2147483647 w 89"/>
              <a:gd name="T27" fmla="*/ 2147483647 h 74"/>
              <a:gd name="T28" fmla="*/ 2147483647 w 89"/>
              <a:gd name="T29" fmla="*/ 2147483647 h 74"/>
              <a:gd name="T30" fmla="*/ 2147483647 w 89"/>
              <a:gd name="T31" fmla="*/ 2147483647 h 74"/>
              <a:gd name="T32" fmla="*/ 2147483647 w 89"/>
              <a:gd name="T33" fmla="*/ 2147483647 h 74"/>
              <a:gd name="T34" fmla="*/ 2147483647 w 89"/>
              <a:gd name="T35" fmla="*/ 2147483647 h 74"/>
              <a:gd name="T36" fmla="*/ 2147483647 w 89"/>
              <a:gd name="T37" fmla="*/ 2147483647 h 74"/>
              <a:gd name="T38" fmla="*/ 2147483647 w 89"/>
              <a:gd name="T39" fmla="*/ 2147483647 h 74"/>
              <a:gd name="T40" fmla="*/ 2147483647 w 89"/>
              <a:gd name="T41" fmla="*/ 2147483647 h 74"/>
              <a:gd name="T42" fmla="*/ 2147483647 w 89"/>
              <a:gd name="T43" fmla="*/ 2147483647 h 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9"/>
              <a:gd name="T67" fmla="*/ 0 h 74"/>
              <a:gd name="T68" fmla="*/ 89 w 89"/>
              <a:gd name="T69" fmla="*/ 74 h 7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9" h="74">
                <a:moveTo>
                  <a:pt x="89" y="59"/>
                </a:moveTo>
                <a:lnTo>
                  <a:pt x="0" y="0"/>
                </a:lnTo>
                <a:lnTo>
                  <a:pt x="0" y="17"/>
                </a:lnTo>
                <a:lnTo>
                  <a:pt x="0" y="32"/>
                </a:lnTo>
                <a:lnTo>
                  <a:pt x="3" y="48"/>
                </a:lnTo>
                <a:lnTo>
                  <a:pt x="8" y="59"/>
                </a:lnTo>
                <a:lnTo>
                  <a:pt x="17" y="69"/>
                </a:lnTo>
                <a:lnTo>
                  <a:pt x="28" y="74"/>
                </a:lnTo>
                <a:lnTo>
                  <a:pt x="45" y="74"/>
                </a:lnTo>
                <a:lnTo>
                  <a:pt x="65" y="72"/>
                </a:lnTo>
                <a:lnTo>
                  <a:pt x="57" y="69"/>
                </a:lnTo>
                <a:lnTo>
                  <a:pt x="46" y="63"/>
                </a:lnTo>
                <a:lnTo>
                  <a:pt x="38" y="55"/>
                </a:lnTo>
                <a:lnTo>
                  <a:pt x="32" y="45"/>
                </a:lnTo>
                <a:lnTo>
                  <a:pt x="45" y="55"/>
                </a:lnTo>
                <a:lnTo>
                  <a:pt x="55" y="61"/>
                </a:lnTo>
                <a:lnTo>
                  <a:pt x="65" y="64"/>
                </a:lnTo>
                <a:lnTo>
                  <a:pt x="72" y="67"/>
                </a:lnTo>
                <a:lnTo>
                  <a:pt x="77" y="64"/>
                </a:lnTo>
                <a:lnTo>
                  <a:pt x="82" y="63"/>
                </a:lnTo>
                <a:lnTo>
                  <a:pt x="85" y="61"/>
                </a:lnTo>
                <a:lnTo>
                  <a:pt x="89" y="59"/>
                </a:lnTo>
                <a:close/>
              </a:path>
            </a:pathLst>
          </a:custGeom>
          <a:solidFill>
            <a:srgbClr val="FFFFFF"/>
          </a:solidFill>
          <a:ln w="9525">
            <a:noFill/>
            <a:round/>
            <a:headEnd/>
            <a:tailEnd/>
          </a:ln>
        </p:spPr>
        <p:txBody>
          <a:bodyPr/>
          <a:lstStyle/>
          <a:p>
            <a:endParaRPr lang="en-GB"/>
          </a:p>
        </p:txBody>
      </p:sp>
      <p:sp>
        <p:nvSpPr>
          <p:cNvPr id="5256" name="Freeform 720"/>
          <p:cNvSpPr>
            <a:spLocks/>
          </p:cNvSpPr>
          <p:nvPr/>
        </p:nvSpPr>
        <p:spPr bwMode="auto">
          <a:xfrm>
            <a:off x="8286751" y="2941638"/>
            <a:ext cx="33867" cy="19050"/>
          </a:xfrm>
          <a:custGeom>
            <a:avLst/>
            <a:gdLst>
              <a:gd name="T0" fmla="*/ 2147483647 w 89"/>
              <a:gd name="T1" fmla="*/ 2147483647 h 72"/>
              <a:gd name="T2" fmla="*/ 2147483647 w 89"/>
              <a:gd name="T3" fmla="*/ 2147483647 h 72"/>
              <a:gd name="T4" fmla="*/ 2147483647 w 89"/>
              <a:gd name="T5" fmla="*/ 2147483647 h 72"/>
              <a:gd name="T6" fmla="*/ 2147483647 w 89"/>
              <a:gd name="T7" fmla="*/ 2147483647 h 72"/>
              <a:gd name="T8" fmla="*/ 2147483647 w 89"/>
              <a:gd name="T9" fmla="*/ 2147483647 h 72"/>
              <a:gd name="T10" fmla="*/ 2147483647 w 89"/>
              <a:gd name="T11" fmla="*/ 2147483647 h 72"/>
              <a:gd name="T12" fmla="*/ 2147483647 w 89"/>
              <a:gd name="T13" fmla="*/ 2147483647 h 72"/>
              <a:gd name="T14" fmla="*/ 2147483647 w 89"/>
              <a:gd name="T15" fmla="*/ 2147483647 h 72"/>
              <a:gd name="T16" fmla="*/ 2147483647 w 89"/>
              <a:gd name="T17" fmla="*/ 2147483647 h 72"/>
              <a:gd name="T18" fmla="*/ 2147483647 w 89"/>
              <a:gd name="T19" fmla="*/ 2147483647 h 72"/>
              <a:gd name="T20" fmla="*/ 2147483647 w 89"/>
              <a:gd name="T21" fmla="*/ 2147483647 h 72"/>
              <a:gd name="T22" fmla="*/ 2147483647 w 89"/>
              <a:gd name="T23" fmla="*/ 2147483647 h 72"/>
              <a:gd name="T24" fmla="*/ 2147483647 w 89"/>
              <a:gd name="T25" fmla="*/ 2147483647 h 72"/>
              <a:gd name="T26" fmla="*/ 2147483647 w 89"/>
              <a:gd name="T27" fmla="*/ 2147483647 h 72"/>
              <a:gd name="T28" fmla="*/ 2147483647 w 89"/>
              <a:gd name="T29" fmla="*/ 2147483647 h 72"/>
              <a:gd name="T30" fmla="*/ 2147483647 w 89"/>
              <a:gd name="T31" fmla="*/ 2147483647 h 72"/>
              <a:gd name="T32" fmla="*/ 2147483647 w 89"/>
              <a:gd name="T33" fmla="*/ 2147483647 h 72"/>
              <a:gd name="T34" fmla="*/ 2147483647 w 89"/>
              <a:gd name="T35" fmla="*/ 2147483647 h 72"/>
              <a:gd name="T36" fmla="*/ 2147483647 w 89"/>
              <a:gd name="T37" fmla="*/ 2147483647 h 72"/>
              <a:gd name="T38" fmla="*/ 2147483647 w 89"/>
              <a:gd name="T39" fmla="*/ 2147483647 h 72"/>
              <a:gd name="T40" fmla="*/ 2147483647 w 89"/>
              <a:gd name="T41" fmla="*/ 2147483647 h 72"/>
              <a:gd name="T42" fmla="*/ 2147483647 w 89"/>
              <a:gd name="T43" fmla="*/ 2147483647 h 72"/>
              <a:gd name="T44" fmla="*/ 2147483647 w 89"/>
              <a:gd name="T45" fmla="*/ 2147483647 h 72"/>
              <a:gd name="T46" fmla="*/ 2147483647 w 89"/>
              <a:gd name="T47" fmla="*/ 2147483647 h 72"/>
              <a:gd name="T48" fmla="*/ 2147483647 w 89"/>
              <a:gd name="T49" fmla="*/ 0 h 72"/>
              <a:gd name="T50" fmla="*/ 2147483647 w 89"/>
              <a:gd name="T51" fmla="*/ 0 h 72"/>
              <a:gd name="T52" fmla="*/ 2147483647 w 89"/>
              <a:gd name="T53" fmla="*/ 2147483647 h 72"/>
              <a:gd name="T54" fmla="*/ 0 w 89"/>
              <a:gd name="T55" fmla="*/ 2147483647 h 72"/>
              <a:gd name="T56" fmla="*/ 2147483647 w 89"/>
              <a:gd name="T57" fmla="*/ 2147483647 h 72"/>
              <a:gd name="T58" fmla="*/ 2147483647 w 89"/>
              <a:gd name="T59" fmla="*/ 2147483647 h 72"/>
              <a:gd name="T60" fmla="*/ 2147483647 w 89"/>
              <a:gd name="T61" fmla="*/ 2147483647 h 72"/>
              <a:gd name="T62" fmla="*/ 2147483647 w 89"/>
              <a:gd name="T63" fmla="*/ 2147483647 h 72"/>
              <a:gd name="T64" fmla="*/ 2147483647 w 89"/>
              <a:gd name="T65" fmla="*/ 2147483647 h 72"/>
              <a:gd name="T66" fmla="*/ 2147483647 w 89"/>
              <a:gd name="T67" fmla="*/ 2147483647 h 72"/>
              <a:gd name="T68" fmla="*/ 2147483647 w 89"/>
              <a:gd name="T69" fmla="*/ 2147483647 h 72"/>
              <a:gd name="T70" fmla="*/ 2147483647 w 89"/>
              <a:gd name="T71" fmla="*/ 2147483647 h 72"/>
              <a:gd name="T72" fmla="*/ 2147483647 w 89"/>
              <a:gd name="T73" fmla="*/ 2147483647 h 72"/>
              <a:gd name="T74" fmla="*/ 2147483647 w 89"/>
              <a:gd name="T75" fmla="*/ 2147483647 h 7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9"/>
              <a:gd name="T115" fmla="*/ 0 h 72"/>
              <a:gd name="T116" fmla="*/ 89 w 89"/>
              <a:gd name="T117" fmla="*/ 72 h 7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9" h="72">
                <a:moveTo>
                  <a:pt x="82" y="70"/>
                </a:moveTo>
                <a:lnTo>
                  <a:pt x="87" y="66"/>
                </a:lnTo>
                <a:lnTo>
                  <a:pt x="89" y="63"/>
                </a:lnTo>
                <a:lnTo>
                  <a:pt x="89" y="57"/>
                </a:lnTo>
                <a:lnTo>
                  <a:pt x="87" y="53"/>
                </a:lnTo>
                <a:lnTo>
                  <a:pt x="84" y="51"/>
                </a:lnTo>
                <a:lnTo>
                  <a:pt x="81" y="50"/>
                </a:lnTo>
                <a:lnTo>
                  <a:pt x="76" y="47"/>
                </a:lnTo>
                <a:lnTo>
                  <a:pt x="70" y="47"/>
                </a:lnTo>
                <a:lnTo>
                  <a:pt x="72" y="42"/>
                </a:lnTo>
                <a:lnTo>
                  <a:pt x="72" y="36"/>
                </a:lnTo>
                <a:lnTo>
                  <a:pt x="72" y="31"/>
                </a:lnTo>
                <a:lnTo>
                  <a:pt x="72" y="26"/>
                </a:lnTo>
                <a:lnTo>
                  <a:pt x="72" y="23"/>
                </a:lnTo>
                <a:lnTo>
                  <a:pt x="69" y="20"/>
                </a:lnTo>
                <a:lnTo>
                  <a:pt x="66" y="19"/>
                </a:lnTo>
                <a:lnTo>
                  <a:pt x="64" y="17"/>
                </a:lnTo>
                <a:lnTo>
                  <a:pt x="63" y="17"/>
                </a:lnTo>
                <a:lnTo>
                  <a:pt x="61" y="20"/>
                </a:lnTo>
                <a:lnTo>
                  <a:pt x="58" y="23"/>
                </a:lnTo>
                <a:lnTo>
                  <a:pt x="56" y="26"/>
                </a:lnTo>
                <a:lnTo>
                  <a:pt x="56" y="23"/>
                </a:lnTo>
                <a:lnTo>
                  <a:pt x="54" y="17"/>
                </a:lnTo>
                <a:lnTo>
                  <a:pt x="54" y="14"/>
                </a:lnTo>
                <a:lnTo>
                  <a:pt x="53" y="9"/>
                </a:lnTo>
                <a:lnTo>
                  <a:pt x="51" y="7"/>
                </a:lnTo>
                <a:lnTo>
                  <a:pt x="47" y="7"/>
                </a:lnTo>
                <a:lnTo>
                  <a:pt x="44" y="7"/>
                </a:lnTo>
                <a:lnTo>
                  <a:pt x="42" y="7"/>
                </a:lnTo>
                <a:lnTo>
                  <a:pt x="41" y="7"/>
                </a:lnTo>
                <a:lnTo>
                  <a:pt x="39" y="9"/>
                </a:lnTo>
                <a:lnTo>
                  <a:pt x="37" y="9"/>
                </a:lnTo>
                <a:lnTo>
                  <a:pt x="36" y="11"/>
                </a:lnTo>
                <a:lnTo>
                  <a:pt x="36" y="9"/>
                </a:lnTo>
                <a:lnTo>
                  <a:pt x="36" y="7"/>
                </a:lnTo>
                <a:lnTo>
                  <a:pt x="36" y="6"/>
                </a:lnTo>
                <a:lnTo>
                  <a:pt x="34" y="4"/>
                </a:lnTo>
                <a:lnTo>
                  <a:pt x="32" y="1"/>
                </a:lnTo>
                <a:lnTo>
                  <a:pt x="30" y="1"/>
                </a:lnTo>
                <a:lnTo>
                  <a:pt x="27" y="1"/>
                </a:lnTo>
                <a:lnTo>
                  <a:pt x="25" y="1"/>
                </a:lnTo>
                <a:lnTo>
                  <a:pt x="24" y="1"/>
                </a:lnTo>
                <a:lnTo>
                  <a:pt x="22" y="4"/>
                </a:lnTo>
                <a:lnTo>
                  <a:pt x="20" y="6"/>
                </a:lnTo>
                <a:lnTo>
                  <a:pt x="19" y="7"/>
                </a:lnTo>
                <a:lnTo>
                  <a:pt x="17" y="6"/>
                </a:lnTo>
                <a:lnTo>
                  <a:pt x="15" y="4"/>
                </a:lnTo>
                <a:lnTo>
                  <a:pt x="13" y="1"/>
                </a:lnTo>
                <a:lnTo>
                  <a:pt x="12" y="1"/>
                </a:lnTo>
                <a:lnTo>
                  <a:pt x="10" y="0"/>
                </a:lnTo>
                <a:lnTo>
                  <a:pt x="8" y="0"/>
                </a:lnTo>
                <a:lnTo>
                  <a:pt x="7" y="0"/>
                </a:lnTo>
                <a:lnTo>
                  <a:pt x="5" y="1"/>
                </a:lnTo>
                <a:lnTo>
                  <a:pt x="3" y="1"/>
                </a:lnTo>
                <a:lnTo>
                  <a:pt x="2" y="4"/>
                </a:lnTo>
                <a:lnTo>
                  <a:pt x="0" y="7"/>
                </a:lnTo>
                <a:lnTo>
                  <a:pt x="0" y="14"/>
                </a:lnTo>
                <a:lnTo>
                  <a:pt x="2" y="20"/>
                </a:lnTo>
                <a:lnTo>
                  <a:pt x="7" y="31"/>
                </a:lnTo>
                <a:lnTo>
                  <a:pt x="13" y="38"/>
                </a:lnTo>
                <a:lnTo>
                  <a:pt x="20" y="40"/>
                </a:lnTo>
                <a:lnTo>
                  <a:pt x="22" y="44"/>
                </a:lnTo>
                <a:lnTo>
                  <a:pt x="25" y="47"/>
                </a:lnTo>
                <a:lnTo>
                  <a:pt x="30" y="50"/>
                </a:lnTo>
                <a:lnTo>
                  <a:pt x="34" y="50"/>
                </a:lnTo>
                <a:lnTo>
                  <a:pt x="36" y="55"/>
                </a:lnTo>
                <a:lnTo>
                  <a:pt x="41" y="59"/>
                </a:lnTo>
                <a:lnTo>
                  <a:pt x="47" y="61"/>
                </a:lnTo>
                <a:lnTo>
                  <a:pt x="56" y="59"/>
                </a:lnTo>
                <a:lnTo>
                  <a:pt x="56" y="64"/>
                </a:lnTo>
                <a:lnTo>
                  <a:pt x="58" y="69"/>
                </a:lnTo>
                <a:lnTo>
                  <a:pt x="61" y="70"/>
                </a:lnTo>
                <a:lnTo>
                  <a:pt x="69" y="70"/>
                </a:lnTo>
                <a:lnTo>
                  <a:pt x="72" y="72"/>
                </a:lnTo>
                <a:lnTo>
                  <a:pt x="76" y="72"/>
                </a:lnTo>
                <a:lnTo>
                  <a:pt x="79" y="72"/>
                </a:lnTo>
                <a:lnTo>
                  <a:pt x="82" y="70"/>
                </a:lnTo>
                <a:close/>
              </a:path>
            </a:pathLst>
          </a:custGeom>
          <a:solidFill>
            <a:srgbClr val="FFFFFF"/>
          </a:solidFill>
          <a:ln w="9525">
            <a:noFill/>
            <a:round/>
            <a:headEnd/>
            <a:tailEnd/>
          </a:ln>
        </p:spPr>
        <p:txBody>
          <a:bodyPr/>
          <a:lstStyle/>
          <a:p>
            <a:endParaRPr lang="en-GB"/>
          </a:p>
        </p:txBody>
      </p:sp>
      <p:sp>
        <p:nvSpPr>
          <p:cNvPr id="5257" name="Freeform 721"/>
          <p:cNvSpPr>
            <a:spLocks/>
          </p:cNvSpPr>
          <p:nvPr/>
        </p:nvSpPr>
        <p:spPr bwMode="auto">
          <a:xfrm>
            <a:off x="8705852" y="2930525"/>
            <a:ext cx="80433" cy="376238"/>
          </a:xfrm>
          <a:custGeom>
            <a:avLst/>
            <a:gdLst>
              <a:gd name="T0" fmla="*/ 2147483647 w 209"/>
              <a:gd name="T1" fmla="*/ 0 h 1422"/>
              <a:gd name="T2" fmla="*/ 2147483647 w 209"/>
              <a:gd name="T3" fmla="*/ 2147483647 h 1422"/>
              <a:gd name="T4" fmla="*/ 2147483647 w 209"/>
              <a:gd name="T5" fmla="*/ 2147483647 h 1422"/>
              <a:gd name="T6" fmla="*/ 2147483647 w 209"/>
              <a:gd name="T7" fmla="*/ 2147483647 h 1422"/>
              <a:gd name="T8" fmla="*/ 2147483647 w 209"/>
              <a:gd name="T9" fmla="*/ 2147483647 h 1422"/>
              <a:gd name="T10" fmla="*/ 2147483647 w 209"/>
              <a:gd name="T11" fmla="*/ 2147483647 h 1422"/>
              <a:gd name="T12" fmla="*/ 2147483647 w 209"/>
              <a:gd name="T13" fmla="*/ 2147483647 h 1422"/>
              <a:gd name="T14" fmla="*/ 2147483647 w 209"/>
              <a:gd name="T15" fmla="*/ 2147483647 h 1422"/>
              <a:gd name="T16" fmla="*/ 2147483647 w 209"/>
              <a:gd name="T17" fmla="*/ 2147483647 h 1422"/>
              <a:gd name="T18" fmla="*/ 2147483647 w 209"/>
              <a:gd name="T19" fmla="*/ 2147483647 h 1422"/>
              <a:gd name="T20" fmla="*/ 2147483647 w 209"/>
              <a:gd name="T21" fmla="*/ 2147483647 h 1422"/>
              <a:gd name="T22" fmla="*/ 2147483647 w 209"/>
              <a:gd name="T23" fmla="*/ 2147483647 h 1422"/>
              <a:gd name="T24" fmla="*/ 2147483647 w 209"/>
              <a:gd name="T25" fmla="*/ 2147483647 h 1422"/>
              <a:gd name="T26" fmla="*/ 2147483647 w 209"/>
              <a:gd name="T27" fmla="*/ 2147483647 h 1422"/>
              <a:gd name="T28" fmla="*/ 2147483647 w 209"/>
              <a:gd name="T29" fmla="*/ 2147483647 h 1422"/>
              <a:gd name="T30" fmla="*/ 2147483647 w 209"/>
              <a:gd name="T31" fmla="*/ 2147483647 h 1422"/>
              <a:gd name="T32" fmla="*/ 2147483647 w 209"/>
              <a:gd name="T33" fmla="*/ 2147483647 h 1422"/>
              <a:gd name="T34" fmla="*/ 0 w 209"/>
              <a:gd name="T35" fmla="*/ 0 h 1422"/>
              <a:gd name="T36" fmla="*/ 2147483647 w 209"/>
              <a:gd name="T37" fmla="*/ 0 h 14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9"/>
              <a:gd name="T58" fmla="*/ 0 h 1422"/>
              <a:gd name="T59" fmla="*/ 209 w 209"/>
              <a:gd name="T60" fmla="*/ 1422 h 14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9" h="1422">
                <a:moveTo>
                  <a:pt x="5" y="0"/>
                </a:moveTo>
                <a:lnTo>
                  <a:pt x="16" y="141"/>
                </a:lnTo>
                <a:lnTo>
                  <a:pt x="38" y="331"/>
                </a:lnTo>
                <a:lnTo>
                  <a:pt x="67" y="552"/>
                </a:lnTo>
                <a:lnTo>
                  <a:pt x="101" y="784"/>
                </a:lnTo>
                <a:lnTo>
                  <a:pt x="136" y="1006"/>
                </a:lnTo>
                <a:lnTo>
                  <a:pt x="167" y="1199"/>
                </a:lnTo>
                <a:lnTo>
                  <a:pt x="193" y="1344"/>
                </a:lnTo>
                <a:lnTo>
                  <a:pt x="209" y="1419"/>
                </a:lnTo>
                <a:lnTo>
                  <a:pt x="205" y="1422"/>
                </a:lnTo>
                <a:lnTo>
                  <a:pt x="185" y="1321"/>
                </a:lnTo>
                <a:lnTo>
                  <a:pt x="155" y="1167"/>
                </a:lnTo>
                <a:lnTo>
                  <a:pt x="124" y="970"/>
                </a:lnTo>
                <a:lnTo>
                  <a:pt x="90" y="754"/>
                </a:lnTo>
                <a:lnTo>
                  <a:pt x="57" y="530"/>
                </a:lnTo>
                <a:lnTo>
                  <a:pt x="29" y="319"/>
                </a:lnTo>
                <a:lnTo>
                  <a:pt x="10" y="137"/>
                </a:lnTo>
                <a:lnTo>
                  <a:pt x="0" y="0"/>
                </a:lnTo>
                <a:lnTo>
                  <a:pt x="5" y="0"/>
                </a:lnTo>
                <a:close/>
              </a:path>
            </a:pathLst>
          </a:custGeom>
          <a:solidFill>
            <a:srgbClr val="000000"/>
          </a:solidFill>
          <a:ln w="9525">
            <a:noFill/>
            <a:round/>
            <a:headEnd/>
            <a:tailEnd/>
          </a:ln>
        </p:spPr>
        <p:txBody>
          <a:bodyPr/>
          <a:lstStyle/>
          <a:p>
            <a:endParaRPr lang="en-GB"/>
          </a:p>
        </p:txBody>
      </p:sp>
      <p:sp>
        <p:nvSpPr>
          <p:cNvPr id="5258" name="Freeform 722"/>
          <p:cNvSpPr>
            <a:spLocks/>
          </p:cNvSpPr>
          <p:nvPr/>
        </p:nvSpPr>
        <p:spPr bwMode="auto">
          <a:xfrm>
            <a:off x="8784167" y="3335339"/>
            <a:ext cx="112184" cy="471487"/>
          </a:xfrm>
          <a:custGeom>
            <a:avLst/>
            <a:gdLst>
              <a:gd name="T0" fmla="*/ 2147483647 w 287"/>
              <a:gd name="T1" fmla="*/ 0 h 1778"/>
              <a:gd name="T2" fmla="*/ 2147483647 w 287"/>
              <a:gd name="T3" fmla="*/ 2147483647 h 1778"/>
              <a:gd name="T4" fmla="*/ 2147483647 w 287"/>
              <a:gd name="T5" fmla="*/ 2147483647 h 1778"/>
              <a:gd name="T6" fmla="*/ 2147483647 w 287"/>
              <a:gd name="T7" fmla="*/ 2147483647 h 1778"/>
              <a:gd name="T8" fmla="*/ 2147483647 w 287"/>
              <a:gd name="T9" fmla="*/ 2147483647 h 1778"/>
              <a:gd name="T10" fmla="*/ 2147483647 w 287"/>
              <a:gd name="T11" fmla="*/ 2147483647 h 1778"/>
              <a:gd name="T12" fmla="*/ 2147483647 w 287"/>
              <a:gd name="T13" fmla="*/ 2147483647 h 1778"/>
              <a:gd name="T14" fmla="*/ 2147483647 w 287"/>
              <a:gd name="T15" fmla="*/ 2147483647 h 1778"/>
              <a:gd name="T16" fmla="*/ 2147483647 w 287"/>
              <a:gd name="T17" fmla="*/ 2147483647 h 1778"/>
              <a:gd name="T18" fmla="*/ 2147483647 w 287"/>
              <a:gd name="T19" fmla="*/ 2147483647 h 1778"/>
              <a:gd name="T20" fmla="*/ 2147483647 w 287"/>
              <a:gd name="T21" fmla="*/ 2147483647 h 1778"/>
              <a:gd name="T22" fmla="*/ 2147483647 w 287"/>
              <a:gd name="T23" fmla="*/ 2147483647 h 1778"/>
              <a:gd name="T24" fmla="*/ 2147483647 w 287"/>
              <a:gd name="T25" fmla="*/ 2147483647 h 1778"/>
              <a:gd name="T26" fmla="*/ 2147483647 w 287"/>
              <a:gd name="T27" fmla="*/ 2147483647 h 1778"/>
              <a:gd name="T28" fmla="*/ 2147483647 w 287"/>
              <a:gd name="T29" fmla="*/ 2147483647 h 1778"/>
              <a:gd name="T30" fmla="*/ 2147483647 w 287"/>
              <a:gd name="T31" fmla="*/ 2147483647 h 1778"/>
              <a:gd name="T32" fmla="*/ 2147483647 w 287"/>
              <a:gd name="T33" fmla="*/ 2147483647 h 1778"/>
              <a:gd name="T34" fmla="*/ 2147483647 w 287"/>
              <a:gd name="T35" fmla="*/ 2147483647 h 1778"/>
              <a:gd name="T36" fmla="*/ 2147483647 w 287"/>
              <a:gd name="T37" fmla="*/ 2147483647 h 1778"/>
              <a:gd name="T38" fmla="*/ 2147483647 w 287"/>
              <a:gd name="T39" fmla="*/ 2147483647 h 1778"/>
              <a:gd name="T40" fmla="*/ 2147483647 w 287"/>
              <a:gd name="T41" fmla="*/ 2147483647 h 1778"/>
              <a:gd name="T42" fmla="*/ 2147483647 w 287"/>
              <a:gd name="T43" fmla="*/ 2147483647 h 1778"/>
              <a:gd name="T44" fmla="*/ 2147483647 w 287"/>
              <a:gd name="T45" fmla="*/ 2147483647 h 1778"/>
              <a:gd name="T46" fmla="*/ 2147483647 w 287"/>
              <a:gd name="T47" fmla="*/ 2147483647 h 1778"/>
              <a:gd name="T48" fmla="*/ 2147483647 w 287"/>
              <a:gd name="T49" fmla="*/ 2147483647 h 1778"/>
              <a:gd name="T50" fmla="*/ 2147483647 w 287"/>
              <a:gd name="T51" fmla="*/ 2147483647 h 1778"/>
              <a:gd name="T52" fmla="*/ 2147483647 w 287"/>
              <a:gd name="T53" fmla="*/ 2147483647 h 1778"/>
              <a:gd name="T54" fmla="*/ 2147483647 w 287"/>
              <a:gd name="T55" fmla="*/ 2147483647 h 1778"/>
              <a:gd name="T56" fmla="*/ 2147483647 w 287"/>
              <a:gd name="T57" fmla="*/ 2147483647 h 1778"/>
              <a:gd name="T58" fmla="*/ 2147483647 w 287"/>
              <a:gd name="T59" fmla="*/ 2147483647 h 1778"/>
              <a:gd name="T60" fmla="*/ 2147483647 w 287"/>
              <a:gd name="T61" fmla="*/ 2147483647 h 1778"/>
              <a:gd name="T62" fmla="*/ 2147483647 w 287"/>
              <a:gd name="T63" fmla="*/ 2147483647 h 1778"/>
              <a:gd name="T64" fmla="*/ 2147483647 w 287"/>
              <a:gd name="T65" fmla="*/ 2147483647 h 1778"/>
              <a:gd name="T66" fmla="*/ 0 w 287"/>
              <a:gd name="T67" fmla="*/ 0 h 1778"/>
              <a:gd name="T68" fmla="*/ 2147483647 w 287"/>
              <a:gd name="T69" fmla="*/ 0 h 17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7"/>
              <a:gd name="T106" fmla="*/ 0 h 1778"/>
              <a:gd name="T107" fmla="*/ 287 w 287"/>
              <a:gd name="T108" fmla="*/ 1778 h 177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7" h="1778">
                <a:moveTo>
                  <a:pt x="5" y="0"/>
                </a:moveTo>
                <a:lnTo>
                  <a:pt x="12" y="55"/>
                </a:lnTo>
                <a:lnTo>
                  <a:pt x="18" y="123"/>
                </a:lnTo>
                <a:lnTo>
                  <a:pt x="29" y="205"/>
                </a:lnTo>
                <a:lnTo>
                  <a:pt x="40" y="298"/>
                </a:lnTo>
                <a:lnTo>
                  <a:pt x="53" y="404"/>
                </a:lnTo>
                <a:lnTo>
                  <a:pt x="69" y="514"/>
                </a:lnTo>
                <a:lnTo>
                  <a:pt x="86" y="632"/>
                </a:lnTo>
                <a:lnTo>
                  <a:pt x="103" y="755"/>
                </a:lnTo>
                <a:lnTo>
                  <a:pt x="122" y="883"/>
                </a:lnTo>
                <a:lnTo>
                  <a:pt x="143" y="1012"/>
                </a:lnTo>
                <a:lnTo>
                  <a:pt x="163" y="1144"/>
                </a:lnTo>
                <a:lnTo>
                  <a:pt x="188" y="1275"/>
                </a:lnTo>
                <a:lnTo>
                  <a:pt x="210" y="1403"/>
                </a:lnTo>
                <a:lnTo>
                  <a:pt x="235" y="1529"/>
                </a:lnTo>
                <a:lnTo>
                  <a:pt x="262" y="1646"/>
                </a:lnTo>
                <a:lnTo>
                  <a:pt x="287" y="1761"/>
                </a:lnTo>
                <a:lnTo>
                  <a:pt x="285" y="1778"/>
                </a:lnTo>
                <a:lnTo>
                  <a:pt x="262" y="1680"/>
                </a:lnTo>
                <a:lnTo>
                  <a:pt x="235" y="1572"/>
                </a:lnTo>
                <a:lnTo>
                  <a:pt x="211" y="1456"/>
                </a:lnTo>
                <a:lnTo>
                  <a:pt x="189" y="1332"/>
                </a:lnTo>
                <a:lnTo>
                  <a:pt x="165" y="1203"/>
                </a:lnTo>
                <a:lnTo>
                  <a:pt x="144" y="1072"/>
                </a:lnTo>
                <a:lnTo>
                  <a:pt x="122" y="938"/>
                </a:lnTo>
                <a:lnTo>
                  <a:pt x="103" y="807"/>
                </a:lnTo>
                <a:lnTo>
                  <a:pt x="84" y="678"/>
                </a:lnTo>
                <a:lnTo>
                  <a:pt x="67" y="552"/>
                </a:lnTo>
                <a:lnTo>
                  <a:pt x="52" y="434"/>
                </a:lnTo>
                <a:lnTo>
                  <a:pt x="35" y="322"/>
                </a:lnTo>
                <a:lnTo>
                  <a:pt x="23" y="223"/>
                </a:lnTo>
                <a:lnTo>
                  <a:pt x="13" y="133"/>
                </a:lnTo>
                <a:lnTo>
                  <a:pt x="5" y="59"/>
                </a:lnTo>
                <a:lnTo>
                  <a:pt x="0" y="0"/>
                </a:lnTo>
                <a:lnTo>
                  <a:pt x="5" y="0"/>
                </a:lnTo>
                <a:close/>
              </a:path>
            </a:pathLst>
          </a:custGeom>
          <a:solidFill>
            <a:srgbClr val="000000"/>
          </a:solidFill>
          <a:ln w="9525">
            <a:noFill/>
            <a:round/>
            <a:headEnd/>
            <a:tailEnd/>
          </a:ln>
        </p:spPr>
        <p:txBody>
          <a:bodyPr/>
          <a:lstStyle/>
          <a:p>
            <a:endParaRPr lang="en-GB"/>
          </a:p>
        </p:txBody>
      </p:sp>
      <p:sp>
        <p:nvSpPr>
          <p:cNvPr id="5259" name="Freeform 723"/>
          <p:cNvSpPr>
            <a:spLocks/>
          </p:cNvSpPr>
          <p:nvPr/>
        </p:nvSpPr>
        <p:spPr bwMode="auto">
          <a:xfrm>
            <a:off x="8443384" y="3335338"/>
            <a:ext cx="228600" cy="506412"/>
          </a:xfrm>
          <a:custGeom>
            <a:avLst/>
            <a:gdLst>
              <a:gd name="T0" fmla="*/ 2147483647 w 585"/>
              <a:gd name="T1" fmla="*/ 0 h 1915"/>
              <a:gd name="T2" fmla="*/ 2147483647 w 585"/>
              <a:gd name="T3" fmla="*/ 2147483647 h 1915"/>
              <a:gd name="T4" fmla="*/ 2147483647 w 585"/>
              <a:gd name="T5" fmla="*/ 2147483647 h 1915"/>
              <a:gd name="T6" fmla="*/ 2147483647 w 585"/>
              <a:gd name="T7" fmla="*/ 2147483647 h 1915"/>
              <a:gd name="T8" fmla="*/ 2147483647 w 585"/>
              <a:gd name="T9" fmla="*/ 2147483647 h 1915"/>
              <a:gd name="T10" fmla="*/ 2147483647 w 585"/>
              <a:gd name="T11" fmla="*/ 2147483647 h 1915"/>
              <a:gd name="T12" fmla="*/ 2147483647 w 585"/>
              <a:gd name="T13" fmla="*/ 2147483647 h 1915"/>
              <a:gd name="T14" fmla="*/ 2147483647 w 585"/>
              <a:gd name="T15" fmla="*/ 2147483647 h 1915"/>
              <a:gd name="T16" fmla="*/ 2147483647 w 585"/>
              <a:gd name="T17" fmla="*/ 2147483647 h 1915"/>
              <a:gd name="T18" fmla="*/ 2147483647 w 585"/>
              <a:gd name="T19" fmla="*/ 2147483647 h 1915"/>
              <a:gd name="T20" fmla="*/ 2147483647 w 585"/>
              <a:gd name="T21" fmla="*/ 2147483647 h 1915"/>
              <a:gd name="T22" fmla="*/ 2147483647 w 585"/>
              <a:gd name="T23" fmla="*/ 2147483647 h 1915"/>
              <a:gd name="T24" fmla="*/ 2147483647 w 585"/>
              <a:gd name="T25" fmla="*/ 2147483647 h 1915"/>
              <a:gd name="T26" fmla="*/ 2147483647 w 585"/>
              <a:gd name="T27" fmla="*/ 2147483647 h 1915"/>
              <a:gd name="T28" fmla="*/ 2147483647 w 585"/>
              <a:gd name="T29" fmla="*/ 2147483647 h 1915"/>
              <a:gd name="T30" fmla="*/ 2147483647 w 585"/>
              <a:gd name="T31" fmla="*/ 2147483647 h 1915"/>
              <a:gd name="T32" fmla="*/ 2147483647 w 585"/>
              <a:gd name="T33" fmla="*/ 2147483647 h 1915"/>
              <a:gd name="T34" fmla="*/ 2147483647 w 585"/>
              <a:gd name="T35" fmla="*/ 2147483647 h 1915"/>
              <a:gd name="T36" fmla="*/ 2147483647 w 585"/>
              <a:gd name="T37" fmla="*/ 2147483647 h 1915"/>
              <a:gd name="T38" fmla="*/ 2147483647 w 585"/>
              <a:gd name="T39" fmla="*/ 2147483647 h 1915"/>
              <a:gd name="T40" fmla="*/ 2147483647 w 585"/>
              <a:gd name="T41" fmla="*/ 2147483647 h 1915"/>
              <a:gd name="T42" fmla="*/ 2147483647 w 585"/>
              <a:gd name="T43" fmla="*/ 2147483647 h 1915"/>
              <a:gd name="T44" fmla="*/ 2147483647 w 585"/>
              <a:gd name="T45" fmla="*/ 2147483647 h 1915"/>
              <a:gd name="T46" fmla="*/ 2147483647 w 585"/>
              <a:gd name="T47" fmla="*/ 2147483647 h 1915"/>
              <a:gd name="T48" fmla="*/ 2147483647 w 585"/>
              <a:gd name="T49" fmla="*/ 2147483647 h 1915"/>
              <a:gd name="T50" fmla="*/ 2147483647 w 585"/>
              <a:gd name="T51" fmla="*/ 2147483647 h 1915"/>
              <a:gd name="T52" fmla="*/ 2147483647 w 585"/>
              <a:gd name="T53" fmla="*/ 2147483647 h 1915"/>
              <a:gd name="T54" fmla="*/ 2147483647 w 585"/>
              <a:gd name="T55" fmla="*/ 2147483647 h 1915"/>
              <a:gd name="T56" fmla="*/ 2147483647 w 585"/>
              <a:gd name="T57" fmla="*/ 2147483647 h 1915"/>
              <a:gd name="T58" fmla="*/ 2147483647 w 585"/>
              <a:gd name="T59" fmla="*/ 2147483647 h 1915"/>
              <a:gd name="T60" fmla="*/ 2147483647 w 585"/>
              <a:gd name="T61" fmla="*/ 2147483647 h 1915"/>
              <a:gd name="T62" fmla="*/ 2147483647 w 585"/>
              <a:gd name="T63" fmla="*/ 2147483647 h 1915"/>
              <a:gd name="T64" fmla="*/ 2147483647 w 585"/>
              <a:gd name="T65" fmla="*/ 2147483647 h 1915"/>
              <a:gd name="T66" fmla="*/ 0 w 585"/>
              <a:gd name="T67" fmla="*/ 0 h 1915"/>
              <a:gd name="T68" fmla="*/ 2147483647 w 585"/>
              <a:gd name="T69" fmla="*/ 0 h 191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85"/>
              <a:gd name="T106" fmla="*/ 0 h 1915"/>
              <a:gd name="T107" fmla="*/ 585 w 585"/>
              <a:gd name="T108" fmla="*/ 1915 h 191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85" h="1915">
                <a:moveTo>
                  <a:pt x="10" y="0"/>
                </a:moveTo>
                <a:lnTo>
                  <a:pt x="36" y="95"/>
                </a:lnTo>
                <a:lnTo>
                  <a:pt x="65" y="202"/>
                </a:lnTo>
                <a:lnTo>
                  <a:pt x="95" y="316"/>
                </a:lnTo>
                <a:lnTo>
                  <a:pt x="127" y="440"/>
                </a:lnTo>
                <a:lnTo>
                  <a:pt x="162" y="567"/>
                </a:lnTo>
                <a:lnTo>
                  <a:pt x="196" y="698"/>
                </a:lnTo>
                <a:lnTo>
                  <a:pt x="233" y="834"/>
                </a:lnTo>
                <a:lnTo>
                  <a:pt x="270" y="968"/>
                </a:lnTo>
                <a:lnTo>
                  <a:pt x="308" y="1104"/>
                </a:lnTo>
                <a:lnTo>
                  <a:pt x="347" y="1237"/>
                </a:lnTo>
                <a:lnTo>
                  <a:pt x="387" y="1368"/>
                </a:lnTo>
                <a:lnTo>
                  <a:pt x="426" y="1493"/>
                </a:lnTo>
                <a:lnTo>
                  <a:pt x="466" y="1612"/>
                </a:lnTo>
                <a:lnTo>
                  <a:pt x="506" y="1723"/>
                </a:lnTo>
                <a:lnTo>
                  <a:pt x="545" y="1824"/>
                </a:lnTo>
                <a:lnTo>
                  <a:pt x="585" y="1915"/>
                </a:lnTo>
                <a:lnTo>
                  <a:pt x="577" y="1915"/>
                </a:lnTo>
                <a:lnTo>
                  <a:pt x="537" y="1824"/>
                </a:lnTo>
                <a:lnTo>
                  <a:pt x="497" y="1723"/>
                </a:lnTo>
                <a:lnTo>
                  <a:pt x="456" y="1612"/>
                </a:lnTo>
                <a:lnTo>
                  <a:pt x="416" y="1493"/>
                </a:lnTo>
                <a:lnTo>
                  <a:pt x="377" y="1368"/>
                </a:lnTo>
                <a:lnTo>
                  <a:pt x="337" y="1237"/>
                </a:lnTo>
                <a:lnTo>
                  <a:pt x="298" y="1104"/>
                </a:lnTo>
                <a:lnTo>
                  <a:pt x="260" y="968"/>
                </a:lnTo>
                <a:lnTo>
                  <a:pt x="223" y="834"/>
                </a:lnTo>
                <a:lnTo>
                  <a:pt x="186" y="698"/>
                </a:lnTo>
                <a:lnTo>
                  <a:pt x="151" y="567"/>
                </a:lnTo>
                <a:lnTo>
                  <a:pt x="117" y="440"/>
                </a:lnTo>
                <a:lnTo>
                  <a:pt x="85" y="316"/>
                </a:lnTo>
                <a:lnTo>
                  <a:pt x="55" y="202"/>
                </a:lnTo>
                <a:lnTo>
                  <a:pt x="26" y="95"/>
                </a:lnTo>
                <a:lnTo>
                  <a:pt x="0" y="0"/>
                </a:lnTo>
                <a:lnTo>
                  <a:pt x="10" y="0"/>
                </a:lnTo>
                <a:close/>
              </a:path>
            </a:pathLst>
          </a:custGeom>
          <a:solidFill>
            <a:srgbClr val="000000"/>
          </a:solidFill>
          <a:ln w="9525">
            <a:noFill/>
            <a:round/>
            <a:headEnd/>
            <a:tailEnd/>
          </a:ln>
        </p:spPr>
        <p:txBody>
          <a:bodyPr/>
          <a:lstStyle/>
          <a:p>
            <a:endParaRPr lang="en-GB"/>
          </a:p>
        </p:txBody>
      </p:sp>
      <p:sp>
        <p:nvSpPr>
          <p:cNvPr id="5260" name="Freeform 724"/>
          <p:cNvSpPr>
            <a:spLocks/>
          </p:cNvSpPr>
          <p:nvPr/>
        </p:nvSpPr>
        <p:spPr bwMode="auto">
          <a:xfrm>
            <a:off x="8072968" y="2930526"/>
            <a:ext cx="370417" cy="384175"/>
          </a:xfrm>
          <a:custGeom>
            <a:avLst/>
            <a:gdLst>
              <a:gd name="T0" fmla="*/ 2147483647 w 948"/>
              <a:gd name="T1" fmla="*/ 2147483647 h 1454"/>
              <a:gd name="T2" fmla="*/ 2147483647 w 948"/>
              <a:gd name="T3" fmla="*/ 2147483647 h 1454"/>
              <a:gd name="T4" fmla="*/ 2147483647 w 948"/>
              <a:gd name="T5" fmla="*/ 2147483647 h 1454"/>
              <a:gd name="T6" fmla="*/ 2147483647 w 948"/>
              <a:gd name="T7" fmla="*/ 2147483647 h 1454"/>
              <a:gd name="T8" fmla="*/ 2147483647 w 948"/>
              <a:gd name="T9" fmla="*/ 2147483647 h 1454"/>
              <a:gd name="T10" fmla="*/ 2147483647 w 948"/>
              <a:gd name="T11" fmla="*/ 2147483647 h 1454"/>
              <a:gd name="T12" fmla="*/ 2147483647 w 948"/>
              <a:gd name="T13" fmla="*/ 2147483647 h 1454"/>
              <a:gd name="T14" fmla="*/ 2147483647 w 948"/>
              <a:gd name="T15" fmla="*/ 2147483647 h 1454"/>
              <a:gd name="T16" fmla="*/ 2147483647 w 948"/>
              <a:gd name="T17" fmla="*/ 2147483647 h 1454"/>
              <a:gd name="T18" fmla="*/ 2147483647 w 948"/>
              <a:gd name="T19" fmla="*/ 2147483647 h 1454"/>
              <a:gd name="T20" fmla="*/ 2147483647 w 948"/>
              <a:gd name="T21" fmla="*/ 2147483647 h 1454"/>
              <a:gd name="T22" fmla="*/ 2147483647 w 948"/>
              <a:gd name="T23" fmla="*/ 2147483647 h 1454"/>
              <a:gd name="T24" fmla="*/ 2147483647 w 948"/>
              <a:gd name="T25" fmla="*/ 2147483647 h 1454"/>
              <a:gd name="T26" fmla="*/ 2147483647 w 948"/>
              <a:gd name="T27" fmla="*/ 2147483647 h 1454"/>
              <a:gd name="T28" fmla="*/ 2147483647 w 948"/>
              <a:gd name="T29" fmla="*/ 2147483647 h 1454"/>
              <a:gd name="T30" fmla="*/ 2147483647 w 948"/>
              <a:gd name="T31" fmla="*/ 2147483647 h 1454"/>
              <a:gd name="T32" fmla="*/ 2147483647 w 948"/>
              <a:gd name="T33" fmla="*/ 0 h 1454"/>
              <a:gd name="T34" fmla="*/ 0 w 948"/>
              <a:gd name="T35" fmla="*/ 0 h 1454"/>
              <a:gd name="T36" fmla="*/ 2147483647 w 948"/>
              <a:gd name="T37" fmla="*/ 2147483647 h 1454"/>
              <a:gd name="T38" fmla="*/ 2147483647 w 948"/>
              <a:gd name="T39" fmla="*/ 2147483647 h 1454"/>
              <a:gd name="T40" fmla="*/ 2147483647 w 948"/>
              <a:gd name="T41" fmla="*/ 2147483647 h 1454"/>
              <a:gd name="T42" fmla="*/ 2147483647 w 948"/>
              <a:gd name="T43" fmla="*/ 2147483647 h 1454"/>
              <a:gd name="T44" fmla="*/ 2147483647 w 948"/>
              <a:gd name="T45" fmla="*/ 2147483647 h 1454"/>
              <a:gd name="T46" fmla="*/ 2147483647 w 948"/>
              <a:gd name="T47" fmla="*/ 2147483647 h 1454"/>
              <a:gd name="T48" fmla="*/ 2147483647 w 948"/>
              <a:gd name="T49" fmla="*/ 2147483647 h 1454"/>
              <a:gd name="T50" fmla="*/ 2147483647 w 948"/>
              <a:gd name="T51" fmla="*/ 2147483647 h 1454"/>
              <a:gd name="T52" fmla="*/ 2147483647 w 948"/>
              <a:gd name="T53" fmla="*/ 2147483647 h 1454"/>
              <a:gd name="T54" fmla="*/ 2147483647 w 948"/>
              <a:gd name="T55" fmla="*/ 2147483647 h 1454"/>
              <a:gd name="T56" fmla="*/ 2147483647 w 948"/>
              <a:gd name="T57" fmla="*/ 2147483647 h 1454"/>
              <a:gd name="T58" fmla="*/ 2147483647 w 948"/>
              <a:gd name="T59" fmla="*/ 2147483647 h 1454"/>
              <a:gd name="T60" fmla="*/ 2147483647 w 948"/>
              <a:gd name="T61" fmla="*/ 2147483647 h 1454"/>
              <a:gd name="T62" fmla="*/ 2147483647 w 948"/>
              <a:gd name="T63" fmla="*/ 2147483647 h 1454"/>
              <a:gd name="T64" fmla="*/ 2147483647 w 948"/>
              <a:gd name="T65" fmla="*/ 2147483647 h 1454"/>
              <a:gd name="T66" fmla="*/ 2147483647 w 948"/>
              <a:gd name="T67" fmla="*/ 2147483647 h 1454"/>
              <a:gd name="T68" fmla="*/ 2147483647 w 948"/>
              <a:gd name="T69" fmla="*/ 2147483647 h 14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48"/>
              <a:gd name="T106" fmla="*/ 0 h 1454"/>
              <a:gd name="T107" fmla="*/ 948 w 948"/>
              <a:gd name="T108" fmla="*/ 1454 h 145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48" h="1454">
                <a:moveTo>
                  <a:pt x="948" y="1454"/>
                </a:moveTo>
                <a:lnTo>
                  <a:pt x="917" y="1408"/>
                </a:lnTo>
                <a:lnTo>
                  <a:pt x="876" y="1345"/>
                </a:lnTo>
                <a:lnTo>
                  <a:pt x="825" y="1271"/>
                </a:lnTo>
                <a:lnTo>
                  <a:pt x="768" y="1184"/>
                </a:lnTo>
                <a:lnTo>
                  <a:pt x="702" y="1087"/>
                </a:lnTo>
                <a:lnTo>
                  <a:pt x="633" y="984"/>
                </a:lnTo>
                <a:lnTo>
                  <a:pt x="561" y="874"/>
                </a:lnTo>
                <a:lnTo>
                  <a:pt x="487" y="762"/>
                </a:lnTo>
                <a:lnTo>
                  <a:pt x="413" y="649"/>
                </a:lnTo>
                <a:lnTo>
                  <a:pt x="339" y="537"/>
                </a:lnTo>
                <a:lnTo>
                  <a:pt x="269" y="426"/>
                </a:lnTo>
                <a:lnTo>
                  <a:pt x="203" y="324"/>
                </a:lnTo>
                <a:lnTo>
                  <a:pt x="141" y="226"/>
                </a:lnTo>
                <a:lnTo>
                  <a:pt x="88" y="139"/>
                </a:lnTo>
                <a:lnTo>
                  <a:pt x="43" y="62"/>
                </a:lnTo>
                <a:lnTo>
                  <a:pt x="9" y="0"/>
                </a:lnTo>
                <a:lnTo>
                  <a:pt x="0" y="0"/>
                </a:lnTo>
                <a:lnTo>
                  <a:pt x="34" y="62"/>
                </a:lnTo>
                <a:lnTo>
                  <a:pt x="79" y="139"/>
                </a:lnTo>
                <a:lnTo>
                  <a:pt x="135" y="226"/>
                </a:lnTo>
                <a:lnTo>
                  <a:pt x="194" y="324"/>
                </a:lnTo>
                <a:lnTo>
                  <a:pt x="259" y="426"/>
                </a:lnTo>
                <a:lnTo>
                  <a:pt x="330" y="537"/>
                </a:lnTo>
                <a:lnTo>
                  <a:pt x="405" y="649"/>
                </a:lnTo>
                <a:lnTo>
                  <a:pt x="479" y="762"/>
                </a:lnTo>
                <a:lnTo>
                  <a:pt x="553" y="874"/>
                </a:lnTo>
                <a:lnTo>
                  <a:pt x="625" y="984"/>
                </a:lnTo>
                <a:lnTo>
                  <a:pt x="694" y="1087"/>
                </a:lnTo>
                <a:lnTo>
                  <a:pt x="759" y="1184"/>
                </a:lnTo>
                <a:lnTo>
                  <a:pt x="817" y="1271"/>
                </a:lnTo>
                <a:lnTo>
                  <a:pt x="869" y="1345"/>
                </a:lnTo>
                <a:lnTo>
                  <a:pt x="911" y="1408"/>
                </a:lnTo>
                <a:lnTo>
                  <a:pt x="941" y="1454"/>
                </a:lnTo>
                <a:lnTo>
                  <a:pt x="948" y="1454"/>
                </a:lnTo>
                <a:close/>
              </a:path>
            </a:pathLst>
          </a:custGeom>
          <a:solidFill>
            <a:srgbClr val="000000"/>
          </a:solidFill>
          <a:ln w="9525">
            <a:noFill/>
            <a:round/>
            <a:headEnd/>
            <a:tailEnd/>
          </a:ln>
        </p:spPr>
        <p:txBody>
          <a:bodyPr/>
          <a:lstStyle/>
          <a:p>
            <a:endParaRPr lang="en-GB"/>
          </a:p>
        </p:txBody>
      </p:sp>
      <p:sp>
        <p:nvSpPr>
          <p:cNvPr id="5261" name="Freeform 725"/>
          <p:cNvSpPr>
            <a:spLocks/>
          </p:cNvSpPr>
          <p:nvPr/>
        </p:nvSpPr>
        <p:spPr bwMode="auto">
          <a:xfrm>
            <a:off x="8420101" y="2809876"/>
            <a:ext cx="173567" cy="1031875"/>
          </a:xfrm>
          <a:custGeom>
            <a:avLst/>
            <a:gdLst>
              <a:gd name="T0" fmla="*/ 2147483647 w 437"/>
              <a:gd name="T1" fmla="*/ 0 h 3902"/>
              <a:gd name="T2" fmla="*/ 2147483647 w 437"/>
              <a:gd name="T3" fmla="*/ 2147483647 h 3902"/>
              <a:gd name="T4" fmla="*/ 2147483647 w 437"/>
              <a:gd name="T5" fmla="*/ 2147483647 h 3902"/>
              <a:gd name="T6" fmla="*/ 2147483647 w 437"/>
              <a:gd name="T7" fmla="*/ 2147483647 h 3902"/>
              <a:gd name="T8" fmla="*/ 2147483647 w 437"/>
              <a:gd name="T9" fmla="*/ 2147483647 h 3902"/>
              <a:gd name="T10" fmla="*/ 2147483647 w 437"/>
              <a:gd name="T11" fmla="*/ 2147483647 h 3902"/>
              <a:gd name="T12" fmla="*/ 2147483647 w 437"/>
              <a:gd name="T13" fmla="*/ 2147483647 h 3902"/>
              <a:gd name="T14" fmla="*/ 2147483647 w 437"/>
              <a:gd name="T15" fmla="*/ 2147483647 h 3902"/>
              <a:gd name="T16" fmla="*/ 2147483647 w 437"/>
              <a:gd name="T17" fmla="*/ 2147483647 h 3902"/>
              <a:gd name="T18" fmla="*/ 2147483647 w 437"/>
              <a:gd name="T19" fmla="*/ 2147483647 h 3902"/>
              <a:gd name="T20" fmla="*/ 2147483647 w 437"/>
              <a:gd name="T21" fmla="*/ 2147483647 h 3902"/>
              <a:gd name="T22" fmla="*/ 2147483647 w 437"/>
              <a:gd name="T23" fmla="*/ 2147483647 h 3902"/>
              <a:gd name="T24" fmla="*/ 2147483647 w 437"/>
              <a:gd name="T25" fmla="*/ 2147483647 h 3902"/>
              <a:gd name="T26" fmla="*/ 2147483647 w 437"/>
              <a:gd name="T27" fmla="*/ 2147483647 h 3902"/>
              <a:gd name="T28" fmla="*/ 2147483647 w 437"/>
              <a:gd name="T29" fmla="*/ 2147483647 h 3902"/>
              <a:gd name="T30" fmla="*/ 2147483647 w 437"/>
              <a:gd name="T31" fmla="*/ 2147483647 h 3902"/>
              <a:gd name="T32" fmla="*/ 2147483647 w 437"/>
              <a:gd name="T33" fmla="*/ 2147483647 h 3902"/>
              <a:gd name="T34" fmla="*/ 2147483647 w 437"/>
              <a:gd name="T35" fmla="*/ 2147483647 h 3902"/>
              <a:gd name="T36" fmla="*/ 2147483647 w 437"/>
              <a:gd name="T37" fmla="*/ 2147483647 h 3902"/>
              <a:gd name="T38" fmla="*/ 2147483647 w 437"/>
              <a:gd name="T39" fmla="*/ 2147483647 h 3902"/>
              <a:gd name="T40" fmla="*/ 2147483647 w 437"/>
              <a:gd name="T41" fmla="*/ 2147483647 h 3902"/>
              <a:gd name="T42" fmla="*/ 2147483647 w 437"/>
              <a:gd name="T43" fmla="*/ 2147483647 h 3902"/>
              <a:gd name="T44" fmla="*/ 2147483647 w 437"/>
              <a:gd name="T45" fmla="*/ 2147483647 h 3902"/>
              <a:gd name="T46" fmla="*/ 2147483647 w 437"/>
              <a:gd name="T47" fmla="*/ 2147483647 h 3902"/>
              <a:gd name="T48" fmla="*/ 2147483647 w 437"/>
              <a:gd name="T49" fmla="*/ 2147483647 h 3902"/>
              <a:gd name="T50" fmla="*/ 2147483647 w 437"/>
              <a:gd name="T51" fmla="*/ 2147483647 h 3902"/>
              <a:gd name="T52" fmla="*/ 2147483647 w 437"/>
              <a:gd name="T53" fmla="*/ 2147483647 h 3902"/>
              <a:gd name="T54" fmla="*/ 2147483647 w 437"/>
              <a:gd name="T55" fmla="*/ 2147483647 h 3902"/>
              <a:gd name="T56" fmla="*/ 2147483647 w 437"/>
              <a:gd name="T57" fmla="*/ 2147483647 h 3902"/>
              <a:gd name="T58" fmla="*/ 2147483647 w 437"/>
              <a:gd name="T59" fmla="*/ 2147483647 h 3902"/>
              <a:gd name="T60" fmla="*/ 2147483647 w 437"/>
              <a:gd name="T61" fmla="*/ 2147483647 h 3902"/>
              <a:gd name="T62" fmla="*/ 2147483647 w 437"/>
              <a:gd name="T63" fmla="*/ 2147483647 h 3902"/>
              <a:gd name="T64" fmla="*/ 2147483647 w 437"/>
              <a:gd name="T65" fmla="*/ 2147483647 h 3902"/>
              <a:gd name="T66" fmla="*/ 0 w 437"/>
              <a:gd name="T67" fmla="*/ 0 h 3902"/>
              <a:gd name="T68" fmla="*/ 2147483647 w 437"/>
              <a:gd name="T69" fmla="*/ 0 h 390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37"/>
              <a:gd name="T106" fmla="*/ 0 h 3902"/>
              <a:gd name="T107" fmla="*/ 437 w 437"/>
              <a:gd name="T108" fmla="*/ 3902 h 390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37" h="3902">
                <a:moveTo>
                  <a:pt x="7" y="0"/>
                </a:moveTo>
                <a:lnTo>
                  <a:pt x="24" y="274"/>
                </a:lnTo>
                <a:lnTo>
                  <a:pt x="41" y="539"/>
                </a:lnTo>
                <a:lnTo>
                  <a:pt x="58" y="792"/>
                </a:lnTo>
                <a:lnTo>
                  <a:pt x="77" y="1040"/>
                </a:lnTo>
                <a:lnTo>
                  <a:pt x="96" y="1279"/>
                </a:lnTo>
                <a:lnTo>
                  <a:pt x="114" y="1513"/>
                </a:lnTo>
                <a:lnTo>
                  <a:pt x="135" y="1746"/>
                </a:lnTo>
                <a:lnTo>
                  <a:pt x="160" y="1973"/>
                </a:lnTo>
                <a:lnTo>
                  <a:pt x="183" y="2202"/>
                </a:lnTo>
                <a:lnTo>
                  <a:pt x="211" y="2432"/>
                </a:lnTo>
                <a:lnTo>
                  <a:pt x="240" y="2663"/>
                </a:lnTo>
                <a:lnTo>
                  <a:pt x="273" y="2898"/>
                </a:lnTo>
                <a:lnTo>
                  <a:pt x="307" y="3138"/>
                </a:lnTo>
                <a:lnTo>
                  <a:pt x="346" y="3384"/>
                </a:lnTo>
                <a:lnTo>
                  <a:pt x="390" y="3639"/>
                </a:lnTo>
                <a:lnTo>
                  <a:pt x="437" y="3902"/>
                </a:lnTo>
                <a:lnTo>
                  <a:pt x="428" y="3902"/>
                </a:lnTo>
                <a:lnTo>
                  <a:pt x="383" y="3656"/>
                </a:lnTo>
                <a:lnTo>
                  <a:pt x="340" y="3412"/>
                </a:lnTo>
                <a:lnTo>
                  <a:pt x="301" y="3169"/>
                </a:lnTo>
                <a:lnTo>
                  <a:pt x="264" y="2925"/>
                </a:lnTo>
                <a:lnTo>
                  <a:pt x="230" y="2684"/>
                </a:lnTo>
                <a:lnTo>
                  <a:pt x="199" y="2441"/>
                </a:lnTo>
                <a:lnTo>
                  <a:pt x="171" y="2198"/>
                </a:lnTo>
                <a:lnTo>
                  <a:pt x="144" y="1957"/>
                </a:lnTo>
                <a:lnTo>
                  <a:pt x="120" y="1715"/>
                </a:lnTo>
                <a:lnTo>
                  <a:pt x="98" y="1472"/>
                </a:lnTo>
                <a:lnTo>
                  <a:pt x="79" y="1228"/>
                </a:lnTo>
                <a:lnTo>
                  <a:pt x="59" y="983"/>
                </a:lnTo>
                <a:lnTo>
                  <a:pt x="42" y="740"/>
                </a:lnTo>
                <a:lnTo>
                  <a:pt x="27" y="495"/>
                </a:lnTo>
                <a:lnTo>
                  <a:pt x="13" y="247"/>
                </a:lnTo>
                <a:lnTo>
                  <a:pt x="0" y="0"/>
                </a:lnTo>
                <a:lnTo>
                  <a:pt x="7" y="0"/>
                </a:lnTo>
                <a:close/>
              </a:path>
            </a:pathLst>
          </a:custGeom>
          <a:solidFill>
            <a:srgbClr val="000000"/>
          </a:solidFill>
          <a:ln w="9525">
            <a:noFill/>
            <a:round/>
            <a:headEnd/>
            <a:tailEnd/>
          </a:ln>
        </p:spPr>
        <p:txBody>
          <a:bodyPr/>
          <a:lstStyle/>
          <a:p>
            <a:endParaRPr lang="en-GB"/>
          </a:p>
        </p:txBody>
      </p:sp>
      <p:sp>
        <p:nvSpPr>
          <p:cNvPr id="5262" name="Freeform 726"/>
          <p:cNvSpPr>
            <a:spLocks/>
          </p:cNvSpPr>
          <p:nvPr/>
        </p:nvSpPr>
        <p:spPr bwMode="auto">
          <a:xfrm>
            <a:off x="8041217" y="2881313"/>
            <a:ext cx="25400" cy="23812"/>
          </a:xfrm>
          <a:custGeom>
            <a:avLst/>
            <a:gdLst>
              <a:gd name="T0" fmla="*/ 2147483647 w 67"/>
              <a:gd name="T1" fmla="*/ 0 h 90"/>
              <a:gd name="T2" fmla="*/ 2147483647 w 67"/>
              <a:gd name="T3" fmla="*/ 2147483647 h 90"/>
              <a:gd name="T4" fmla="*/ 2147483647 w 67"/>
              <a:gd name="T5" fmla="*/ 2147483647 h 90"/>
              <a:gd name="T6" fmla="*/ 2147483647 w 67"/>
              <a:gd name="T7" fmla="*/ 2147483647 h 90"/>
              <a:gd name="T8" fmla="*/ 2147483647 w 67"/>
              <a:gd name="T9" fmla="*/ 2147483647 h 90"/>
              <a:gd name="T10" fmla="*/ 2147483647 w 67"/>
              <a:gd name="T11" fmla="*/ 2147483647 h 90"/>
              <a:gd name="T12" fmla="*/ 2147483647 w 67"/>
              <a:gd name="T13" fmla="*/ 2147483647 h 90"/>
              <a:gd name="T14" fmla="*/ 2147483647 w 67"/>
              <a:gd name="T15" fmla="*/ 2147483647 h 90"/>
              <a:gd name="T16" fmla="*/ 2147483647 w 67"/>
              <a:gd name="T17" fmla="*/ 2147483647 h 90"/>
              <a:gd name="T18" fmla="*/ 2147483647 w 67"/>
              <a:gd name="T19" fmla="*/ 2147483647 h 90"/>
              <a:gd name="T20" fmla="*/ 2147483647 w 67"/>
              <a:gd name="T21" fmla="*/ 2147483647 h 90"/>
              <a:gd name="T22" fmla="*/ 2147483647 w 67"/>
              <a:gd name="T23" fmla="*/ 2147483647 h 90"/>
              <a:gd name="T24" fmla="*/ 2147483647 w 67"/>
              <a:gd name="T25" fmla="*/ 2147483647 h 90"/>
              <a:gd name="T26" fmla="*/ 2147483647 w 67"/>
              <a:gd name="T27" fmla="*/ 2147483647 h 90"/>
              <a:gd name="T28" fmla="*/ 2147483647 w 67"/>
              <a:gd name="T29" fmla="*/ 2147483647 h 90"/>
              <a:gd name="T30" fmla="*/ 2147483647 w 67"/>
              <a:gd name="T31" fmla="*/ 2147483647 h 90"/>
              <a:gd name="T32" fmla="*/ 2147483647 w 67"/>
              <a:gd name="T33" fmla="*/ 2147483647 h 90"/>
              <a:gd name="T34" fmla="*/ 2147483647 w 67"/>
              <a:gd name="T35" fmla="*/ 2147483647 h 90"/>
              <a:gd name="T36" fmla="*/ 2147483647 w 67"/>
              <a:gd name="T37" fmla="*/ 2147483647 h 90"/>
              <a:gd name="T38" fmla="*/ 2147483647 w 67"/>
              <a:gd name="T39" fmla="*/ 2147483647 h 90"/>
              <a:gd name="T40" fmla="*/ 2147483647 w 67"/>
              <a:gd name="T41" fmla="*/ 2147483647 h 90"/>
              <a:gd name="T42" fmla="*/ 2147483647 w 67"/>
              <a:gd name="T43" fmla="*/ 2147483647 h 90"/>
              <a:gd name="T44" fmla="*/ 2147483647 w 67"/>
              <a:gd name="T45" fmla="*/ 2147483647 h 90"/>
              <a:gd name="T46" fmla="*/ 2147483647 w 67"/>
              <a:gd name="T47" fmla="*/ 2147483647 h 90"/>
              <a:gd name="T48" fmla="*/ 2147483647 w 67"/>
              <a:gd name="T49" fmla="*/ 2147483647 h 90"/>
              <a:gd name="T50" fmla="*/ 2147483647 w 67"/>
              <a:gd name="T51" fmla="*/ 2147483647 h 90"/>
              <a:gd name="T52" fmla="*/ 2147483647 w 67"/>
              <a:gd name="T53" fmla="*/ 2147483647 h 90"/>
              <a:gd name="T54" fmla="*/ 2147483647 w 67"/>
              <a:gd name="T55" fmla="*/ 2147483647 h 90"/>
              <a:gd name="T56" fmla="*/ 2147483647 w 67"/>
              <a:gd name="T57" fmla="*/ 2147483647 h 90"/>
              <a:gd name="T58" fmla="*/ 2147483647 w 67"/>
              <a:gd name="T59" fmla="*/ 2147483647 h 90"/>
              <a:gd name="T60" fmla="*/ 2147483647 w 67"/>
              <a:gd name="T61" fmla="*/ 2147483647 h 90"/>
              <a:gd name="T62" fmla="*/ 2147483647 w 67"/>
              <a:gd name="T63" fmla="*/ 2147483647 h 90"/>
              <a:gd name="T64" fmla="*/ 2147483647 w 67"/>
              <a:gd name="T65" fmla="*/ 2147483647 h 90"/>
              <a:gd name="T66" fmla="*/ 2147483647 w 67"/>
              <a:gd name="T67" fmla="*/ 2147483647 h 90"/>
              <a:gd name="T68" fmla="*/ 2147483647 w 67"/>
              <a:gd name="T69" fmla="*/ 2147483647 h 90"/>
              <a:gd name="T70" fmla="*/ 2147483647 w 67"/>
              <a:gd name="T71" fmla="*/ 2147483647 h 90"/>
              <a:gd name="T72" fmla="*/ 2147483647 w 67"/>
              <a:gd name="T73" fmla="*/ 2147483647 h 90"/>
              <a:gd name="T74" fmla="*/ 2147483647 w 67"/>
              <a:gd name="T75" fmla="*/ 2147483647 h 90"/>
              <a:gd name="T76" fmla="*/ 2147483647 w 67"/>
              <a:gd name="T77" fmla="*/ 2147483647 h 90"/>
              <a:gd name="T78" fmla="*/ 2147483647 w 67"/>
              <a:gd name="T79" fmla="*/ 2147483647 h 90"/>
              <a:gd name="T80" fmla="*/ 2147483647 w 67"/>
              <a:gd name="T81" fmla="*/ 2147483647 h 90"/>
              <a:gd name="T82" fmla="*/ 2147483647 w 67"/>
              <a:gd name="T83" fmla="*/ 2147483647 h 90"/>
              <a:gd name="T84" fmla="*/ 2147483647 w 67"/>
              <a:gd name="T85" fmla="*/ 2147483647 h 90"/>
              <a:gd name="T86" fmla="*/ 2147483647 w 67"/>
              <a:gd name="T87" fmla="*/ 2147483647 h 90"/>
              <a:gd name="T88" fmla="*/ 2147483647 w 67"/>
              <a:gd name="T89" fmla="*/ 2147483647 h 90"/>
              <a:gd name="T90" fmla="*/ 2147483647 w 67"/>
              <a:gd name="T91" fmla="*/ 2147483647 h 90"/>
              <a:gd name="T92" fmla="*/ 2147483647 w 67"/>
              <a:gd name="T93" fmla="*/ 2147483647 h 90"/>
              <a:gd name="T94" fmla="*/ 2147483647 w 67"/>
              <a:gd name="T95" fmla="*/ 2147483647 h 90"/>
              <a:gd name="T96" fmla="*/ 2147483647 w 67"/>
              <a:gd name="T97" fmla="*/ 2147483647 h 90"/>
              <a:gd name="T98" fmla="*/ 2147483647 w 67"/>
              <a:gd name="T99" fmla="*/ 2147483647 h 90"/>
              <a:gd name="T100" fmla="*/ 2147483647 w 67"/>
              <a:gd name="T101" fmla="*/ 2147483647 h 90"/>
              <a:gd name="T102" fmla="*/ 2147483647 w 67"/>
              <a:gd name="T103" fmla="*/ 2147483647 h 90"/>
              <a:gd name="T104" fmla="*/ 2147483647 w 67"/>
              <a:gd name="T105" fmla="*/ 2147483647 h 90"/>
              <a:gd name="T106" fmla="*/ 0 w 67"/>
              <a:gd name="T107" fmla="*/ 2147483647 h 90"/>
              <a:gd name="T108" fmla="*/ 0 w 67"/>
              <a:gd name="T109" fmla="*/ 2147483647 h 90"/>
              <a:gd name="T110" fmla="*/ 2147483647 w 67"/>
              <a:gd name="T111" fmla="*/ 2147483647 h 90"/>
              <a:gd name="T112" fmla="*/ 2147483647 w 67"/>
              <a:gd name="T113" fmla="*/ 2147483647 h 90"/>
              <a:gd name="T114" fmla="*/ 2147483647 w 67"/>
              <a:gd name="T115" fmla="*/ 0 h 90"/>
              <a:gd name="T116" fmla="*/ 2147483647 w 67"/>
              <a:gd name="T117" fmla="*/ 0 h 90"/>
              <a:gd name="T118" fmla="*/ 2147483647 w 67"/>
              <a:gd name="T119" fmla="*/ 0 h 90"/>
              <a:gd name="T120" fmla="*/ 2147483647 w 67"/>
              <a:gd name="T121" fmla="*/ 0 h 90"/>
              <a:gd name="T122" fmla="*/ 2147483647 w 67"/>
              <a:gd name="T123" fmla="*/ 0 h 9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7"/>
              <a:gd name="T187" fmla="*/ 0 h 90"/>
              <a:gd name="T188" fmla="*/ 67 w 67"/>
              <a:gd name="T189" fmla="*/ 90 h 9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7" h="90">
                <a:moveTo>
                  <a:pt x="47" y="0"/>
                </a:moveTo>
                <a:lnTo>
                  <a:pt x="57" y="3"/>
                </a:lnTo>
                <a:lnTo>
                  <a:pt x="62" y="6"/>
                </a:lnTo>
                <a:lnTo>
                  <a:pt x="67" y="14"/>
                </a:lnTo>
                <a:lnTo>
                  <a:pt x="67" y="24"/>
                </a:lnTo>
                <a:lnTo>
                  <a:pt x="62" y="24"/>
                </a:lnTo>
                <a:lnTo>
                  <a:pt x="61" y="25"/>
                </a:lnTo>
                <a:lnTo>
                  <a:pt x="59" y="29"/>
                </a:lnTo>
                <a:lnTo>
                  <a:pt x="57" y="31"/>
                </a:lnTo>
                <a:lnTo>
                  <a:pt x="59" y="31"/>
                </a:lnTo>
                <a:lnTo>
                  <a:pt x="61" y="35"/>
                </a:lnTo>
                <a:lnTo>
                  <a:pt x="62" y="36"/>
                </a:lnTo>
                <a:lnTo>
                  <a:pt x="62" y="41"/>
                </a:lnTo>
                <a:lnTo>
                  <a:pt x="62" y="44"/>
                </a:lnTo>
                <a:lnTo>
                  <a:pt x="62" y="52"/>
                </a:lnTo>
                <a:lnTo>
                  <a:pt x="62" y="60"/>
                </a:lnTo>
                <a:lnTo>
                  <a:pt x="62" y="63"/>
                </a:lnTo>
                <a:lnTo>
                  <a:pt x="61" y="65"/>
                </a:lnTo>
                <a:lnTo>
                  <a:pt x="61" y="68"/>
                </a:lnTo>
                <a:lnTo>
                  <a:pt x="59" y="69"/>
                </a:lnTo>
                <a:lnTo>
                  <a:pt x="57" y="71"/>
                </a:lnTo>
                <a:lnTo>
                  <a:pt x="59" y="71"/>
                </a:lnTo>
                <a:lnTo>
                  <a:pt x="61" y="73"/>
                </a:lnTo>
                <a:lnTo>
                  <a:pt x="61" y="74"/>
                </a:lnTo>
                <a:lnTo>
                  <a:pt x="62" y="77"/>
                </a:lnTo>
                <a:lnTo>
                  <a:pt x="62" y="79"/>
                </a:lnTo>
                <a:lnTo>
                  <a:pt x="62" y="82"/>
                </a:lnTo>
                <a:lnTo>
                  <a:pt x="62" y="87"/>
                </a:lnTo>
                <a:lnTo>
                  <a:pt x="62" y="90"/>
                </a:lnTo>
                <a:lnTo>
                  <a:pt x="3" y="90"/>
                </a:lnTo>
                <a:lnTo>
                  <a:pt x="3" y="87"/>
                </a:lnTo>
                <a:lnTo>
                  <a:pt x="3" y="82"/>
                </a:lnTo>
                <a:lnTo>
                  <a:pt x="3" y="79"/>
                </a:lnTo>
                <a:lnTo>
                  <a:pt x="3" y="77"/>
                </a:lnTo>
                <a:lnTo>
                  <a:pt x="5" y="74"/>
                </a:lnTo>
                <a:lnTo>
                  <a:pt x="6" y="73"/>
                </a:lnTo>
                <a:lnTo>
                  <a:pt x="6" y="71"/>
                </a:lnTo>
                <a:lnTo>
                  <a:pt x="8" y="71"/>
                </a:lnTo>
                <a:lnTo>
                  <a:pt x="6" y="69"/>
                </a:lnTo>
                <a:lnTo>
                  <a:pt x="5" y="68"/>
                </a:lnTo>
                <a:lnTo>
                  <a:pt x="3" y="65"/>
                </a:lnTo>
                <a:lnTo>
                  <a:pt x="1" y="63"/>
                </a:lnTo>
                <a:lnTo>
                  <a:pt x="1" y="60"/>
                </a:lnTo>
                <a:lnTo>
                  <a:pt x="1" y="52"/>
                </a:lnTo>
                <a:lnTo>
                  <a:pt x="1" y="44"/>
                </a:lnTo>
                <a:lnTo>
                  <a:pt x="1" y="41"/>
                </a:lnTo>
                <a:lnTo>
                  <a:pt x="1" y="36"/>
                </a:lnTo>
                <a:lnTo>
                  <a:pt x="3" y="35"/>
                </a:lnTo>
                <a:lnTo>
                  <a:pt x="5" y="31"/>
                </a:lnTo>
                <a:lnTo>
                  <a:pt x="8" y="31"/>
                </a:lnTo>
                <a:lnTo>
                  <a:pt x="6" y="29"/>
                </a:lnTo>
                <a:lnTo>
                  <a:pt x="5" y="25"/>
                </a:lnTo>
                <a:lnTo>
                  <a:pt x="3" y="24"/>
                </a:lnTo>
                <a:lnTo>
                  <a:pt x="0" y="24"/>
                </a:lnTo>
                <a:lnTo>
                  <a:pt x="0" y="14"/>
                </a:lnTo>
                <a:lnTo>
                  <a:pt x="3" y="6"/>
                </a:lnTo>
                <a:lnTo>
                  <a:pt x="8" y="3"/>
                </a:lnTo>
                <a:lnTo>
                  <a:pt x="17" y="0"/>
                </a:lnTo>
                <a:lnTo>
                  <a:pt x="23" y="0"/>
                </a:lnTo>
                <a:lnTo>
                  <a:pt x="32" y="0"/>
                </a:lnTo>
                <a:lnTo>
                  <a:pt x="42" y="0"/>
                </a:lnTo>
                <a:lnTo>
                  <a:pt x="47" y="0"/>
                </a:lnTo>
                <a:close/>
              </a:path>
            </a:pathLst>
          </a:custGeom>
          <a:solidFill>
            <a:srgbClr val="000000"/>
          </a:solidFill>
          <a:ln w="9525">
            <a:noFill/>
            <a:round/>
            <a:headEnd/>
            <a:tailEnd/>
          </a:ln>
        </p:spPr>
        <p:txBody>
          <a:bodyPr/>
          <a:lstStyle/>
          <a:p>
            <a:endParaRPr lang="en-GB"/>
          </a:p>
        </p:txBody>
      </p:sp>
      <p:sp>
        <p:nvSpPr>
          <p:cNvPr id="5263" name="Freeform 727"/>
          <p:cNvSpPr>
            <a:spLocks/>
          </p:cNvSpPr>
          <p:nvPr/>
        </p:nvSpPr>
        <p:spPr bwMode="auto">
          <a:xfrm>
            <a:off x="8693151" y="2881313"/>
            <a:ext cx="25400" cy="23812"/>
          </a:xfrm>
          <a:custGeom>
            <a:avLst/>
            <a:gdLst>
              <a:gd name="T0" fmla="*/ 2147483647 w 67"/>
              <a:gd name="T1" fmla="*/ 0 h 90"/>
              <a:gd name="T2" fmla="*/ 2147483647 w 67"/>
              <a:gd name="T3" fmla="*/ 2147483647 h 90"/>
              <a:gd name="T4" fmla="*/ 2147483647 w 67"/>
              <a:gd name="T5" fmla="*/ 2147483647 h 90"/>
              <a:gd name="T6" fmla="*/ 2147483647 w 67"/>
              <a:gd name="T7" fmla="*/ 2147483647 h 90"/>
              <a:gd name="T8" fmla="*/ 2147483647 w 67"/>
              <a:gd name="T9" fmla="*/ 2147483647 h 90"/>
              <a:gd name="T10" fmla="*/ 2147483647 w 67"/>
              <a:gd name="T11" fmla="*/ 2147483647 h 90"/>
              <a:gd name="T12" fmla="*/ 2147483647 w 67"/>
              <a:gd name="T13" fmla="*/ 2147483647 h 90"/>
              <a:gd name="T14" fmla="*/ 2147483647 w 67"/>
              <a:gd name="T15" fmla="*/ 2147483647 h 90"/>
              <a:gd name="T16" fmla="*/ 2147483647 w 67"/>
              <a:gd name="T17" fmla="*/ 2147483647 h 90"/>
              <a:gd name="T18" fmla="*/ 2147483647 w 67"/>
              <a:gd name="T19" fmla="*/ 2147483647 h 90"/>
              <a:gd name="T20" fmla="*/ 2147483647 w 67"/>
              <a:gd name="T21" fmla="*/ 2147483647 h 90"/>
              <a:gd name="T22" fmla="*/ 2147483647 w 67"/>
              <a:gd name="T23" fmla="*/ 2147483647 h 90"/>
              <a:gd name="T24" fmla="*/ 2147483647 w 67"/>
              <a:gd name="T25" fmla="*/ 2147483647 h 90"/>
              <a:gd name="T26" fmla="*/ 2147483647 w 67"/>
              <a:gd name="T27" fmla="*/ 2147483647 h 90"/>
              <a:gd name="T28" fmla="*/ 2147483647 w 67"/>
              <a:gd name="T29" fmla="*/ 2147483647 h 90"/>
              <a:gd name="T30" fmla="*/ 2147483647 w 67"/>
              <a:gd name="T31" fmla="*/ 2147483647 h 90"/>
              <a:gd name="T32" fmla="*/ 2147483647 w 67"/>
              <a:gd name="T33" fmla="*/ 2147483647 h 90"/>
              <a:gd name="T34" fmla="*/ 2147483647 w 67"/>
              <a:gd name="T35" fmla="*/ 2147483647 h 90"/>
              <a:gd name="T36" fmla="*/ 2147483647 w 67"/>
              <a:gd name="T37" fmla="*/ 2147483647 h 90"/>
              <a:gd name="T38" fmla="*/ 2147483647 w 67"/>
              <a:gd name="T39" fmla="*/ 2147483647 h 90"/>
              <a:gd name="T40" fmla="*/ 2147483647 w 67"/>
              <a:gd name="T41" fmla="*/ 2147483647 h 90"/>
              <a:gd name="T42" fmla="*/ 2147483647 w 67"/>
              <a:gd name="T43" fmla="*/ 2147483647 h 90"/>
              <a:gd name="T44" fmla="*/ 2147483647 w 67"/>
              <a:gd name="T45" fmla="*/ 2147483647 h 90"/>
              <a:gd name="T46" fmla="*/ 2147483647 w 67"/>
              <a:gd name="T47" fmla="*/ 2147483647 h 90"/>
              <a:gd name="T48" fmla="*/ 2147483647 w 67"/>
              <a:gd name="T49" fmla="*/ 2147483647 h 90"/>
              <a:gd name="T50" fmla="*/ 2147483647 w 67"/>
              <a:gd name="T51" fmla="*/ 2147483647 h 90"/>
              <a:gd name="T52" fmla="*/ 2147483647 w 67"/>
              <a:gd name="T53" fmla="*/ 2147483647 h 90"/>
              <a:gd name="T54" fmla="*/ 2147483647 w 67"/>
              <a:gd name="T55" fmla="*/ 2147483647 h 90"/>
              <a:gd name="T56" fmla="*/ 2147483647 w 67"/>
              <a:gd name="T57" fmla="*/ 2147483647 h 90"/>
              <a:gd name="T58" fmla="*/ 2147483647 w 67"/>
              <a:gd name="T59" fmla="*/ 2147483647 h 90"/>
              <a:gd name="T60" fmla="*/ 2147483647 w 67"/>
              <a:gd name="T61" fmla="*/ 2147483647 h 90"/>
              <a:gd name="T62" fmla="*/ 2147483647 w 67"/>
              <a:gd name="T63" fmla="*/ 2147483647 h 90"/>
              <a:gd name="T64" fmla="*/ 2147483647 w 67"/>
              <a:gd name="T65" fmla="*/ 2147483647 h 90"/>
              <a:gd name="T66" fmla="*/ 2147483647 w 67"/>
              <a:gd name="T67" fmla="*/ 2147483647 h 90"/>
              <a:gd name="T68" fmla="*/ 2147483647 w 67"/>
              <a:gd name="T69" fmla="*/ 2147483647 h 90"/>
              <a:gd name="T70" fmla="*/ 2147483647 w 67"/>
              <a:gd name="T71" fmla="*/ 2147483647 h 90"/>
              <a:gd name="T72" fmla="*/ 2147483647 w 67"/>
              <a:gd name="T73" fmla="*/ 2147483647 h 90"/>
              <a:gd name="T74" fmla="*/ 2147483647 w 67"/>
              <a:gd name="T75" fmla="*/ 2147483647 h 90"/>
              <a:gd name="T76" fmla="*/ 2147483647 w 67"/>
              <a:gd name="T77" fmla="*/ 2147483647 h 90"/>
              <a:gd name="T78" fmla="*/ 2147483647 w 67"/>
              <a:gd name="T79" fmla="*/ 2147483647 h 90"/>
              <a:gd name="T80" fmla="*/ 2147483647 w 67"/>
              <a:gd name="T81" fmla="*/ 2147483647 h 90"/>
              <a:gd name="T82" fmla="*/ 2147483647 w 67"/>
              <a:gd name="T83" fmla="*/ 2147483647 h 90"/>
              <a:gd name="T84" fmla="*/ 2147483647 w 67"/>
              <a:gd name="T85" fmla="*/ 2147483647 h 90"/>
              <a:gd name="T86" fmla="*/ 2147483647 w 67"/>
              <a:gd name="T87" fmla="*/ 2147483647 h 90"/>
              <a:gd name="T88" fmla="*/ 2147483647 w 67"/>
              <a:gd name="T89" fmla="*/ 2147483647 h 90"/>
              <a:gd name="T90" fmla="*/ 2147483647 w 67"/>
              <a:gd name="T91" fmla="*/ 2147483647 h 90"/>
              <a:gd name="T92" fmla="*/ 2147483647 w 67"/>
              <a:gd name="T93" fmla="*/ 2147483647 h 90"/>
              <a:gd name="T94" fmla="*/ 2147483647 w 67"/>
              <a:gd name="T95" fmla="*/ 2147483647 h 90"/>
              <a:gd name="T96" fmla="*/ 2147483647 w 67"/>
              <a:gd name="T97" fmla="*/ 2147483647 h 90"/>
              <a:gd name="T98" fmla="*/ 2147483647 w 67"/>
              <a:gd name="T99" fmla="*/ 2147483647 h 90"/>
              <a:gd name="T100" fmla="*/ 2147483647 w 67"/>
              <a:gd name="T101" fmla="*/ 2147483647 h 90"/>
              <a:gd name="T102" fmla="*/ 2147483647 w 67"/>
              <a:gd name="T103" fmla="*/ 2147483647 h 90"/>
              <a:gd name="T104" fmla="*/ 0 w 67"/>
              <a:gd name="T105" fmla="*/ 2147483647 h 90"/>
              <a:gd name="T106" fmla="*/ 0 w 67"/>
              <a:gd name="T107" fmla="*/ 2147483647 h 90"/>
              <a:gd name="T108" fmla="*/ 2147483647 w 67"/>
              <a:gd name="T109" fmla="*/ 2147483647 h 90"/>
              <a:gd name="T110" fmla="*/ 2147483647 w 67"/>
              <a:gd name="T111" fmla="*/ 2147483647 h 90"/>
              <a:gd name="T112" fmla="*/ 2147483647 w 67"/>
              <a:gd name="T113" fmla="*/ 0 h 90"/>
              <a:gd name="T114" fmla="*/ 2147483647 w 67"/>
              <a:gd name="T115" fmla="*/ 0 h 90"/>
              <a:gd name="T116" fmla="*/ 2147483647 w 67"/>
              <a:gd name="T117" fmla="*/ 0 h 90"/>
              <a:gd name="T118" fmla="*/ 2147483647 w 67"/>
              <a:gd name="T119" fmla="*/ 0 h 90"/>
              <a:gd name="T120" fmla="*/ 2147483647 w 67"/>
              <a:gd name="T121" fmla="*/ 0 h 9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7"/>
              <a:gd name="T184" fmla="*/ 0 h 90"/>
              <a:gd name="T185" fmla="*/ 67 w 67"/>
              <a:gd name="T186" fmla="*/ 90 h 9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7" h="90">
                <a:moveTo>
                  <a:pt x="50" y="0"/>
                </a:moveTo>
                <a:lnTo>
                  <a:pt x="59" y="3"/>
                </a:lnTo>
                <a:lnTo>
                  <a:pt x="64" y="6"/>
                </a:lnTo>
                <a:lnTo>
                  <a:pt x="67" y="14"/>
                </a:lnTo>
                <a:lnTo>
                  <a:pt x="67" y="24"/>
                </a:lnTo>
                <a:lnTo>
                  <a:pt x="64" y="24"/>
                </a:lnTo>
                <a:lnTo>
                  <a:pt x="62" y="25"/>
                </a:lnTo>
                <a:lnTo>
                  <a:pt x="60" y="29"/>
                </a:lnTo>
                <a:lnTo>
                  <a:pt x="60" y="31"/>
                </a:lnTo>
                <a:lnTo>
                  <a:pt x="62" y="31"/>
                </a:lnTo>
                <a:lnTo>
                  <a:pt x="64" y="35"/>
                </a:lnTo>
                <a:lnTo>
                  <a:pt x="66" y="36"/>
                </a:lnTo>
                <a:lnTo>
                  <a:pt x="66" y="41"/>
                </a:lnTo>
                <a:lnTo>
                  <a:pt x="66" y="44"/>
                </a:lnTo>
                <a:lnTo>
                  <a:pt x="66" y="52"/>
                </a:lnTo>
                <a:lnTo>
                  <a:pt x="66" y="60"/>
                </a:lnTo>
                <a:lnTo>
                  <a:pt x="66" y="63"/>
                </a:lnTo>
                <a:lnTo>
                  <a:pt x="64" y="65"/>
                </a:lnTo>
                <a:lnTo>
                  <a:pt x="64" y="68"/>
                </a:lnTo>
                <a:lnTo>
                  <a:pt x="62" y="69"/>
                </a:lnTo>
                <a:lnTo>
                  <a:pt x="60" y="71"/>
                </a:lnTo>
                <a:lnTo>
                  <a:pt x="62" y="73"/>
                </a:lnTo>
                <a:lnTo>
                  <a:pt x="64" y="74"/>
                </a:lnTo>
                <a:lnTo>
                  <a:pt x="66" y="77"/>
                </a:lnTo>
                <a:lnTo>
                  <a:pt x="66" y="79"/>
                </a:lnTo>
                <a:lnTo>
                  <a:pt x="66" y="82"/>
                </a:lnTo>
                <a:lnTo>
                  <a:pt x="66" y="87"/>
                </a:lnTo>
                <a:lnTo>
                  <a:pt x="66" y="90"/>
                </a:lnTo>
                <a:lnTo>
                  <a:pt x="4" y="90"/>
                </a:lnTo>
                <a:lnTo>
                  <a:pt x="4" y="87"/>
                </a:lnTo>
                <a:lnTo>
                  <a:pt x="4" y="82"/>
                </a:lnTo>
                <a:lnTo>
                  <a:pt x="4" y="79"/>
                </a:lnTo>
                <a:lnTo>
                  <a:pt x="4" y="77"/>
                </a:lnTo>
                <a:lnTo>
                  <a:pt x="6" y="74"/>
                </a:lnTo>
                <a:lnTo>
                  <a:pt x="8" y="73"/>
                </a:lnTo>
                <a:lnTo>
                  <a:pt x="8" y="71"/>
                </a:lnTo>
                <a:lnTo>
                  <a:pt x="10" y="71"/>
                </a:lnTo>
                <a:lnTo>
                  <a:pt x="8" y="69"/>
                </a:lnTo>
                <a:lnTo>
                  <a:pt x="8" y="68"/>
                </a:lnTo>
                <a:lnTo>
                  <a:pt x="6" y="65"/>
                </a:lnTo>
                <a:lnTo>
                  <a:pt x="4" y="63"/>
                </a:lnTo>
                <a:lnTo>
                  <a:pt x="4" y="60"/>
                </a:lnTo>
                <a:lnTo>
                  <a:pt x="4" y="52"/>
                </a:lnTo>
                <a:lnTo>
                  <a:pt x="4" y="44"/>
                </a:lnTo>
                <a:lnTo>
                  <a:pt x="4" y="41"/>
                </a:lnTo>
                <a:lnTo>
                  <a:pt x="4" y="36"/>
                </a:lnTo>
                <a:lnTo>
                  <a:pt x="6" y="35"/>
                </a:lnTo>
                <a:lnTo>
                  <a:pt x="8" y="31"/>
                </a:lnTo>
                <a:lnTo>
                  <a:pt x="10" y="31"/>
                </a:lnTo>
                <a:lnTo>
                  <a:pt x="8" y="29"/>
                </a:lnTo>
                <a:lnTo>
                  <a:pt x="6" y="25"/>
                </a:lnTo>
                <a:lnTo>
                  <a:pt x="4" y="24"/>
                </a:lnTo>
                <a:lnTo>
                  <a:pt x="0" y="24"/>
                </a:lnTo>
                <a:lnTo>
                  <a:pt x="0" y="14"/>
                </a:lnTo>
                <a:lnTo>
                  <a:pt x="4" y="6"/>
                </a:lnTo>
                <a:lnTo>
                  <a:pt x="10" y="3"/>
                </a:lnTo>
                <a:lnTo>
                  <a:pt x="20" y="0"/>
                </a:lnTo>
                <a:lnTo>
                  <a:pt x="25" y="0"/>
                </a:lnTo>
                <a:lnTo>
                  <a:pt x="35" y="0"/>
                </a:lnTo>
                <a:lnTo>
                  <a:pt x="45" y="0"/>
                </a:lnTo>
                <a:lnTo>
                  <a:pt x="50" y="0"/>
                </a:lnTo>
                <a:close/>
              </a:path>
            </a:pathLst>
          </a:custGeom>
          <a:solidFill>
            <a:srgbClr val="000000"/>
          </a:solidFill>
          <a:ln w="9525">
            <a:noFill/>
            <a:round/>
            <a:headEnd/>
            <a:tailEnd/>
          </a:ln>
        </p:spPr>
        <p:txBody>
          <a:bodyPr/>
          <a:lstStyle/>
          <a:p>
            <a:endParaRPr lang="en-GB"/>
          </a:p>
        </p:txBody>
      </p:sp>
      <p:sp>
        <p:nvSpPr>
          <p:cNvPr id="5264" name="Freeform 728"/>
          <p:cNvSpPr>
            <a:spLocks/>
          </p:cNvSpPr>
          <p:nvPr/>
        </p:nvSpPr>
        <p:spPr bwMode="auto">
          <a:xfrm>
            <a:off x="8434918" y="3305176"/>
            <a:ext cx="359833" cy="536575"/>
          </a:xfrm>
          <a:custGeom>
            <a:avLst/>
            <a:gdLst>
              <a:gd name="T0" fmla="*/ 2147483647 w 920"/>
              <a:gd name="T1" fmla="*/ 2147483647 h 2033"/>
              <a:gd name="T2" fmla="*/ 2147483647 w 920"/>
              <a:gd name="T3" fmla="*/ 2147483647 h 2033"/>
              <a:gd name="T4" fmla="*/ 2147483647 w 920"/>
              <a:gd name="T5" fmla="*/ 2147483647 h 2033"/>
              <a:gd name="T6" fmla="*/ 2147483647 w 920"/>
              <a:gd name="T7" fmla="*/ 2147483647 h 2033"/>
              <a:gd name="T8" fmla="*/ 2147483647 w 920"/>
              <a:gd name="T9" fmla="*/ 2147483647 h 2033"/>
              <a:gd name="T10" fmla="*/ 2147483647 w 920"/>
              <a:gd name="T11" fmla="*/ 2147483647 h 2033"/>
              <a:gd name="T12" fmla="*/ 2147483647 w 920"/>
              <a:gd name="T13" fmla="*/ 2147483647 h 2033"/>
              <a:gd name="T14" fmla="*/ 2147483647 w 920"/>
              <a:gd name="T15" fmla="*/ 2147483647 h 2033"/>
              <a:gd name="T16" fmla="*/ 2147483647 w 920"/>
              <a:gd name="T17" fmla="*/ 2147483647 h 2033"/>
              <a:gd name="T18" fmla="*/ 2147483647 w 920"/>
              <a:gd name="T19" fmla="*/ 2147483647 h 2033"/>
              <a:gd name="T20" fmla="*/ 2147483647 w 920"/>
              <a:gd name="T21" fmla="*/ 2147483647 h 2033"/>
              <a:gd name="T22" fmla="*/ 2147483647 w 920"/>
              <a:gd name="T23" fmla="*/ 2147483647 h 2033"/>
              <a:gd name="T24" fmla="*/ 2147483647 w 920"/>
              <a:gd name="T25" fmla="*/ 2147483647 h 2033"/>
              <a:gd name="T26" fmla="*/ 2147483647 w 920"/>
              <a:gd name="T27" fmla="*/ 0 h 2033"/>
              <a:gd name="T28" fmla="*/ 2147483647 w 920"/>
              <a:gd name="T29" fmla="*/ 0 h 2033"/>
              <a:gd name="T30" fmla="*/ 2147483647 w 920"/>
              <a:gd name="T31" fmla="*/ 0 h 2033"/>
              <a:gd name="T32" fmla="*/ 2147483647 w 920"/>
              <a:gd name="T33" fmla="*/ 0 h 2033"/>
              <a:gd name="T34" fmla="*/ 2147483647 w 920"/>
              <a:gd name="T35" fmla="*/ 2147483647 h 2033"/>
              <a:gd name="T36" fmla="*/ 2147483647 w 920"/>
              <a:gd name="T37" fmla="*/ 2147483647 h 2033"/>
              <a:gd name="T38" fmla="*/ 2147483647 w 920"/>
              <a:gd name="T39" fmla="*/ 2147483647 h 2033"/>
              <a:gd name="T40" fmla="*/ 2147483647 w 920"/>
              <a:gd name="T41" fmla="*/ 2147483647 h 2033"/>
              <a:gd name="T42" fmla="*/ 2147483647 w 920"/>
              <a:gd name="T43" fmla="*/ 2147483647 h 2033"/>
              <a:gd name="T44" fmla="*/ 2147483647 w 920"/>
              <a:gd name="T45" fmla="*/ 2147483647 h 2033"/>
              <a:gd name="T46" fmla="*/ 0 w 920"/>
              <a:gd name="T47" fmla="*/ 2147483647 h 2033"/>
              <a:gd name="T48" fmla="*/ 0 w 920"/>
              <a:gd name="T49" fmla="*/ 2147483647 h 2033"/>
              <a:gd name="T50" fmla="*/ 0 w 920"/>
              <a:gd name="T51" fmla="*/ 2147483647 h 2033"/>
              <a:gd name="T52" fmla="*/ 2147483647 w 920"/>
              <a:gd name="T53" fmla="*/ 2147483647 h 2033"/>
              <a:gd name="T54" fmla="*/ 2147483647 w 920"/>
              <a:gd name="T55" fmla="*/ 2147483647 h 2033"/>
              <a:gd name="T56" fmla="*/ 2147483647 w 920"/>
              <a:gd name="T57" fmla="*/ 2147483647 h 2033"/>
              <a:gd name="T58" fmla="*/ 2147483647 w 920"/>
              <a:gd name="T59" fmla="*/ 2147483647 h 2033"/>
              <a:gd name="T60" fmla="*/ 2147483647 w 920"/>
              <a:gd name="T61" fmla="*/ 2147483647 h 2033"/>
              <a:gd name="T62" fmla="*/ 2147483647 w 920"/>
              <a:gd name="T63" fmla="*/ 2147483647 h 203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20"/>
              <a:gd name="T97" fmla="*/ 0 h 2033"/>
              <a:gd name="T98" fmla="*/ 920 w 920"/>
              <a:gd name="T99" fmla="*/ 2033 h 203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20" h="2033">
                <a:moveTo>
                  <a:pt x="415" y="2033"/>
                </a:moveTo>
                <a:lnTo>
                  <a:pt x="509" y="2033"/>
                </a:lnTo>
                <a:lnTo>
                  <a:pt x="509" y="301"/>
                </a:lnTo>
                <a:lnTo>
                  <a:pt x="759" y="118"/>
                </a:lnTo>
                <a:lnTo>
                  <a:pt x="720" y="118"/>
                </a:lnTo>
                <a:lnTo>
                  <a:pt x="509" y="272"/>
                </a:lnTo>
                <a:lnTo>
                  <a:pt x="509" y="118"/>
                </a:lnTo>
                <a:lnTo>
                  <a:pt x="920" y="118"/>
                </a:lnTo>
                <a:lnTo>
                  <a:pt x="920" y="57"/>
                </a:lnTo>
                <a:lnTo>
                  <a:pt x="920" y="47"/>
                </a:lnTo>
                <a:lnTo>
                  <a:pt x="509" y="47"/>
                </a:lnTo>
                <a:lnTo>
                  <a:pt x="509" y="6"/>
                </a:lnTo>
                <a:lnTo>
                  <a:pt x="502" y="2"/>
                </a:lnTo>
                <a:lnTo>
                  <a:pt x="490" y="0"/>
                </a:lnTo>
                <a:lnTo>
                  <a:pt x="477" y="0"/>
                </a:lnTo>
                <a:lnTo>
                  <a:pt x="460" y="0"/>
                </a:lnTo>
                <a:lnTo>
                  <a:pt x="443" y="0"/>
                </a:lnTo>
                <a:lnTo>
                  <a:pt x="430" y="2"/>
                </a:lnTo>
                <a:lnTo>
                  <a:pt x="420" y="3"/>
                </a:lnTo>
                <a:lnTo>
                  <a:pt x="415" y="6"/>
                </a:lnTo>
                <a:lnTo>
                  <a:pt x="415" y="47"/>
                </a:lnTo>
                <a:lnTo>
                  <a:pt x="41" y="47"/>
                </a:lnTo>
                <a:lnTo>
                  <a:pt x="12" y="47"/>
                </a:lnTo>
                <a:lnTo>
                  <a:pt x="0" y="47"/>
                </a:lnTo>
                <a:lnTo>
                  <a:pt x="0" y="57"/>
                </a:lnTo>
                <a:lnTo>
                  <a:pt x="0" y="118"/>
                </a:lnTo>
                <a:lnTo>
                  <a:pt x="415" y="118"/>
                </a:lnTo>
                <a:lnTo>
                  <a:pt x="415" y="272"/>
                </a:lnTo>
                <a:lnTo>
                  <a:pt x="210" y="118"/>
                </a:lnTo>
                <a:lnTo>
                  <a:pt x="170" y="118"/>
                </a:lnTo>
                <a:lnTo>
                  <a:pt x="415" y="299"/>
                </a:lnTo>
                <a:lnTo>
                  <a:pt x="415" y="2033"/>
                </a:lnTo>
                <a:close/>
              </a:path>
            </a:pathLst>
          </a:custGeom>
          <a:solidFill>
            <a:srgbClr val="993300"/>
          </a:solidFill>
          <a:ln w="9525">
            <a:noFill/>
            <a:round/>
            <a:headEnd/>
            <a:tailEnd/>
          </a:ln>
        </p:spPr>
        <p:txBody>
          <a:bodyPr/>
          <a:lstStyle/>
          <a:p>
            <a:endParaRPr lang="en-GB"/>
          </a:p>
        </p:txBody>
      </p:sp>
      <p:sp>
        <p:nvSpPr>
          <p:cNvPr id="5265" name="Freeform 729"/>
          <p:cNvSpPr>
            <a:spLocks/>
          </p:cNvSpPr>
          <p:nvPr/>
        </p:nvSpPr>
        <p:spPr bwMode="auto">
          <a:xfrm>
            <a:off x="8437034" y="3302001"/>
            <a:ext cx="16933" cy="15875"/>
          </a:xfrm>
          <a:custGeom>
            <a:avLst/>
            <a:gdLst>
              <a:gd name="T0" fmla="*/ 2147483647 w 47"/>
              <a:gd name="T1" fmla="*/ 2147483647 h 56"/>
              <a:gd name="T2" fmla="*/ 2147483647 w 47"/>
              <a:gd name="T3" fmla="*/ 2147483647 h 56"/>
              <a:gd name="T4" fmla="*/ 2147483647 w 47"/>
              <a:gd name="T5" fmla="*/ 2147483647 h 56"/>
              <a:gd name="T6" fmla="*/ 2147483647 w 47"/>
              <a:gd name="T7" fmla="*/ 2147483647 h 56"/>
              <a:gd name="T8" fmla="*/ 2147483647 w 47"/>
              <a:gd name="T9" fmla="*/ 2147483647 h 56"/>
              <a:gd name="T10" fmla="*/ 2147483647 w 47"/>
              <a:gd name="T11" fmla="*/ 2147483647 h 56"/>
              <a:gd name="T12" fmla="*/ 2147483647 w 47"/>
              <a:gd name="T13" fmla="*/ 2147483647 h 56"/>
              <a:gd name="T14" fmla="*/ 2147483647 w 47"/>
              <a:gd name="T15" fmla="*/ 2147483647 h 56"/>
              <a:gd name="T16" fmla="*/ 2147483647 w 47"/>
              <a:gd name="T17" fmla="*/ 2147483647 h 56"/>
              <a:gd name="T18" fmla="*/ 2147483647 w 47"/>
              <a:gd name="T19" fmla="*/ 2147483647 h 56"/>
              <a:gd name="T20" fmla="*/ 0 w 47"/>
              <a:gd name="T21" fmla="*/ 2147483647 h 56"/>
              <a:gd name="T22" fmla="*/ 0 w 47"/>
              <a:gd name="T23" fmla="*/ 2147483647 h 56"/>
              <a:gd name="T24" fmla="*/ 0 w 47"/>
              <a:gd name="T25" fmla="*/ 2147483647 h 56"/>
              <a:gd name="T26" fmla="*/ 2147483647 w 47"/>
              <a:gd name="T27" fmla="*/ 2147483647 h 56"/>
              <a:gd name="T28" fmla="*/ 0 w 47"/>
              <a:gd name="T29" fmla="*/ 2147483647 h 56"/>
              <a:gd name="T30" fmla="*/ 0 w 47"/>
              <a:gd name="T31" fmla="*/ 2147483647 h 56"/>
              <a:gd name="T32" fmla="*/ 2147483647 w 47"/>
              <a:gd name="T33" fmla="*/ 2147483647 h 56"/>
              <a:gd name="T34" fmla="*/ 2147483647 w 47"/>
              <a:gd name="T35" fmla="*/ 2147483647 h 56"/>
              <a:gd name="T36" fmla="*/ 2147483647 w 47"/>
              <a:gd name="T37" fmla="*/ 2147483647 h 56"/>
              <a:gd name="T38" fmla="*/ 2147483647 w 47"/>
              <a:gd name="T39" fmla="*/ 2147483647 h 56"/>
              <a:gd name="T40" fmla="*/ 2147483647 w 47"/>
              <a:gd name="T41" fmla="*/ 0 h 56"/>
              <a:gd name="T42" fmla="*/ 2147483647 w 47"/>
              <a:gd name="T43" fmla="*/ 0 h 56"/>
              <a:gd name="T44" fmla="*/ 2147483647 w 47"/>
              <a:gd name="T45" fmla="*/ 0 h 56"/>
              <a:gd name="T46" fmla="*/ 2147483647 w 47"/>
              <a:gd name="T47" fmla="*/ 2147483647 h 56"/>
              <a:gd name="T48" fmla="*/ 2147483647 w 47"/>
              <a:gd name="T49" fmla="*/ 2147483647 h 56"/>
              <a:gd name="T50" fmla="*/ 2147483647 w 47"/>
              <a:gd name="T51" fmla="*/ 2147483647 h 56"/>
              <a:gd name="T52" fmla="*/ 2147483647 w 47"/>
              <a:gd name="T53" fmla="*/ 2147483647 h 56"/>
              <a:gd name="T54" fmla="*/ 2147483647 w 47"/>
              <a:gd name="T55" fmla="*/ 2147483647 h 56"/>
              <a:gd name="T56" fmla="*/ 2147483647 w 47"/>
              <a:gd name="T57" fmla="*/ 2147483647 h 56"/>
              <a:gd name="T58" fmla="*/ 2147483647 w 47"/>
              <a:gd name="T59" fmla="*/ 2147483647 h 56"/>
              <a:gd name="T60" fmla="*/ 2147483647 w 47"/>
              <a:gd name="T61" fmla="*/ 2147483647 h 56"/>
              <a:gd name="T62" fmla="*/ 2147483647 w 47"/>
              <a:gd name="T63" fmla="*/ 2147483647 h 56"/>
              <a:gd name="T64" fmla="*/ 2147483647 w 47"/>
              <a:gd name="T65" fmla="*/ 2147483647 h 56"/>
              <a:gd name="T66" fmla="*/ 2147483647 w 47"/>
              <a:gd name="T67" fmla="*/ 2147483647 h 56"/>
              <a:gd name="T68" fmla="*/ 2147483647 w 47"/>
              <a:gd name="T69" fmla="*/ 2147483647 h 56"/>
              <a:gd name="T70" fmla="*/ 2147483647 w 47"/>
              <a:gd name="T71" fmla="*/ 2147483647 h 56"/>
              <a:gd name="T72" fmla="*/ 2147483647 w 47"/>
              <a:gd name="T73" fmla="*/ 2147483647 h 56"/>
              <a:gd name="T74" fmla="*/ 2147483647 w 47"/>
              <a:gd name="T75" fmla="*/ 2147483647 h 56"/>
              <a:gd name="T76" fmla="*/ 2147483647 w 47"/>
              <a:gd name="T77" fmla="*/ 2147483647 h 56"/>
              <a:gd name="T78" fmla="*/ 2147483647 w 47"/>
              <a:gd name="T79" fmla="*/ 2147483647 h 56"/>
              <a:gd name="T80" fmla="*/ 2147483647 w 47"/>
              <a:gd name="T81" fmla="*/ 2147483647 h 56"/>
              <a:gd name="T82" fmla="*/ 2147483647 w 47"/>
              <a:gd name="T83" fmla="*/ 2147483647 h 56"/>
              <a:gd name="T84" fmla="*/ 2147483647 w 47"/>
              <a:gd name="T85" fmla="*/ 2147483647 h 56"/>
              <a:gd name="T86" fmla="*/ 2147483647 w 47"/>
              <a:gd name="T87" fmla="*/ 2147483647 h 5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7"/>
              <a:gd name="T133" fmla="*/ 0 h 56"/>
              <a:gd name="T134" fmla="*/ 47 w 47"/>
              <a:gd name="T135" fmla="*/ 56 h 5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7" h="56">
                <a:moveTo>
                  <a:pt x="9" y="56"/>
                </a:moveTo>
                <a:lnTo>
                  <a:pt x="9" y="49"/>
                </a:lnTo>
                <a:lnTo>
                  <a:pt x="7" y="47"/>
                </a:lnTo>
                <a:lnTo>
                  <a:pt x="7" y="45"/>
                </a:lnTo>
                <a:lnTo>
                  <a:pt x="5" y="44"/>
                </a:lnTo>
                <a:lnTo>
                  <a:pt x="4" y="44"/>
                </a:lnTo>
                <a:lnTo>
                  <a:pt x="4" y="39"/>
                </a:lnTo>
                <a:lnTo>
                  <a:pt x="4" y="34"/>
                </a:lnTo>
                <a:lnTo>
                  <a:pt x="4" y="28"/>
                </a:lnTo>
                <a:lnTo>
                  <a:pt x="4" y="25"/>
                </a:lnTo>
                <a:lnTo>
                  <a:pt x="0" y="22"/>
                </a:lnTo>
                <a:lnTo>
                  <a:pt x="0" y="18"/>
                </a:lnTo>
                <a:lnTo>
                  <a:pt x="0" y="17"/>
                </a:lnTo>
                <a:lnTo>
                  <a:pt x="2" y="15"/>
                </a:lnTo>
                <a:lnTo>
                  <a:pt x="0" y="12"/>
                </a:lnTo>
                <a:lnTo>
                  <a:pt x="0" y="9"/>
                </a:lnTo>
                <a:lnTo>
                  <a:pt x="2" y="7"/>
                </a:lnTo>
                <a:lnTo>
                  <a:pt x="4" y="6"/>
                </a:lnTo>
                <a:lnTo>
                  <a:pt x="7" y="3"/>
                </a:lnTo>
                <a:lnTo>
                  <a:pt x="12" y="1"/>
                </a:lnTo>
                <a:lnTo>
                  <a:pt x="17" y="0"/>
                </a:lnTo>
                <a:lnTo>
                  <a:pt x="24" y="0"/>
                </a:lnTo>
                <a:lnTo>
                  <a:pt x="31" y="0"/>
                </a:lnTo>
                <a:lnTo>
                  <a:pt x="37" y="1"/>
                </a:lnTo>
                <a:lnTo>
                  <a:pt x="40" y="3"/>
                </a:lnTo>
                <a:lnTo>
                  <a:pt x="44" y="6"/>
                </a:lnTo>
                <a:lnTo>
                  <a:pt x="47" y="7"/>
                </a:lnTo>
                <a:lnTo>
                  <a:pt x="47" y="9"/>
                </a:lnTo>
                <a:lnTo>
                  <a:pt x="47" y="12"/>
                </a:lnTo>
                <a:lnTo>
                  <a:pt x="45" y="15"/>
                </a:lnTo>
                <a:lnTo>
                  <a:pt x="47" y="17"/>
                </a:lnTo>
                <a:lnTo>
                  <a:pt x="47" y="18"/>
                </a:lnTo>
                <a:lnTo>
                  <a:pt x="47" y="22"/>
                </a:lnTo>
                <a:lnTo>
                  <a:pt x="44" y="25"/>
                </a:lnTo>
                <a:lnTo>
                  <a:pt x="44" y="28"/>
                </a:lnTo>
                <a:lnTo>
                  <a:pt x="44" y="34"/>
                </a:lnTo>
                <a:lnTo>
                  <a:pt x="44" y="39"/>
                </a:lnTo>
                <a:lnTo>
                  <a:pt x="44" y="44"/>
                </a:lnTo>
                <a:lnTo>
                  <a:pt x="42" y="44"/>
                </a:lnTo>
                <a:lnTo>
                  <a:pt x="42" y="45"/>
                </a:lnTo>
                <a:lnTo>
                  <a:pt x="40" y="47"/>
                </a:lnTo>
                <a:lnTo>
                  <a:pt x="38" y="49"/>
                </a:lnTo>
                <a:lnTo>
                  <a:pt x="38" y="56"/>
                </a:lnTo>
                <a:lnTo>
                  <a:pt x="9" y="56"/>
                </a:lnTo>
                <a:close/>
              </a:path>
            </a:pathLst>
          </a:custGeom>
          <a:solidFill>
            <a:srgbClr val="000000"/>
          </a:solidFill>
          <a:ln w="9525">
            <a:noFill/>
            <a:round/>
            <a:headEnd/>
            <a:tailEnd/>
          </a:ln>
        </p:spPr>
        <p:txBody>
          <a:bodyPr/>
          <a:lstStyle/>
          <a:p>
            <a:endParaRPr lang="en-GB"/>
          </a:p>
        </p:txBody>
      </p:sp>
      <p:sp>
        <p:nvSpPr>
          <p:cNvPr id="5266" name="Freeform 730"/>
          <p:cNvSpPr>
            <a:spLocks/>
          </p:cNvSpPr>
          <p:nvPr/>
        </p:nvSpPr>
        <p:spPr bwMode="auto">
          <a:xfrm>
            <a:off x="8775700" y="3302001"/>
            <a:ext cx="16933" cy="15875"/>
          </a:xfrm>
          <a:custGeom>
            <a:avLst/>
            <a:gdLst>
              <a:gd name="T0" fmla="*/ 2147483647 w 47"/>
              <a:gd name="T1" fmla="*/ 2147483647 h 56"/>
              <a:gd name="T2" fmla="*/ 2147483647 w 47"/>
              <a:gd name="T3" fmla="*/ 2147483647 h 56"/>
              <a:gd name="T4" fmla="*/ 2147483647 w 47"/>
              <a:gd name="T5" fmla="*/ 2147483647 h 56"/>
              <a:gd name="T6" fmla="*/ 2147483647 w 47"/>
              <a:gd name="T7" fmla="*/ 2147483647 h 56"/>
              <a:gd name="T8" fmla="*/ 2147483647 w 47"/>
              <a:gd name="T9" fmla="*/ 2147483647 h 56"/>
              <a:gd name="T10" fmla="*/ 2147483647 w 47"/>
              <a:gd name="T11" fmla="*/ 2147483647 h 56"/>
              <a:gd name="T12" fmla="*/ 2147483647 w 47"/>
              <a:gd name="T13" fmla="*/ 2147483647 h 56"/>
              <a:gd name="T14" fmla="*/ 2147483647 w 47"/>
              <a:gd name="T15" fmla="*/ 2147483647 h 56"/>
              <a:gd name="T16" fmla="*/ 2147483647 w 47"/>
              <a:gd name="T17" fmla="*/ 2147483647 h 56"/>
              <a:gd name="T18" fmla="*/ 2147483647 w 47"/>
              <a:gd name="T19" fmla="*/ 2147483647 h 56"/>
              <a:gd name="T20" fmla="*/ 0 w 47"/>
              <a:gd name="T21" fmla="*/ 2147483647 h 56"/>
              <a:gd name="T22" fmla="*/ 0 w 47"/>
              <a:gd name="T23" fmla="*/ 2147483647 h 56"/>
              <a:gd name="T24" fmla="*/ 0 w 47"/>
              <a:gd name="T25" fmla="*/ 2147483647 h 56"/>
              <a:gd name="T26" fmla="*/ 2147483647 w 47"/>
              <a:gd name="T27" fmla="*/ 2147483647 h 56"/>
              <a:gd name="T28" fmla="*/ 0 w 47"/>
              <a:gd name="T29" fmla="*/ 2147483647 h 56"/>
              <a:gd name="T30" fmla="*/ 0 w 47"/>
              <a:gd name="T31" fmla="*/ 2147483647 h 56"/>
              <a:gd name="T32" fmla="*/ 2147483647 w 47"/>
              <a:gd name="T33" fmla="*/ 2147483647 h 56"/>
              <a:gd name="T34" fmla="*/ 2147483647 w 47"/>
              <a:gd name="T35" fmla="*/ 2147483647 h 56"/>
              <a:gd name="T36" fmla="*/ 2147483647 w 47"/>
              <a:gd name="T37" fmla="*/ 2147483647 h 56"/>
              <a:gd name="T38" fmla="*/ 2147483647 w 47"/>
              <a:gd name="T39" fmla="*/ 2147483647 h 56"/>
              <a:gd name="T40" fmla="*/ 2147483647 w 47"/>
              <a:gd name="T41" fmla="*/ 0 h 56"/>
              <a:gd name="T42" fmla="*/ 2147483647 w 47"/>
              <a:gd name="T43" fmla="*/ 0 h 56"/>
              <a:gd name="T44" fmla="*/ 2147483647 w 47"/>
              <a:gd name="T45" fmla="*/ 0 h 56"/>
              <a:gd name="T46" fmla="*/ 2147483647 w 47"/>
              <a:gd name="T47" fmla="*/ 2147483647 h 56"/>
              <a:gd name="T48" fmla="*/ 2147483647 w 47"/>
              <a:gd name="T49" fmla="*/ 2147483647 h 56"/>
              <a:gd name="T50" fmla="*/ 2147483647 w 47"/>
              <a:gd name="T51" fmla="*/ 2147483647 h 56"/>
              <a:gd name="T52" fmla="*/ 2147483647 w 47"/>
              <a:gd name="T53" fmla="*/ 2147483647 h 56"/>
              <a:gd name="T54" fmla="*/ 2147483647 w 47"/>
              <a:gd name="T55" fmla="*/ 2147483647 h 56"/>
              <a:gd name="T56" fmla="*/ 2147483647 w 47"/>
              <a:gd name="T57" fmla="*/ 2147483647 h 56"/>
              <a:gd name="T58" fmla="*/ 2147483647 w 47"/>
              <a:gd name="T59" fmla="*/ 2147483647 h 56"/>
              <a:gd name="T60" fmla="*/ 2147483647 w 47"/>
              <a:gd name="T61" fmla="*/ 2147483647 h 56"/>
              <a:gd name="T62" fmla="*/ 2147483647 w 47"/>
              <a:gd name="T63" fmla="*/ 2147483647 h 56"/>
              <a:gd name="T64" fmla="*/ 2147483647 w 47"/>
              <a:gd name="T65" fmla="*/ 2147483647 h 56"/>
              <a:gd name="T66" fmla="*/ 2147483647 w 47"/>
              <a:gd name="T67" fmla="*/ 2147483647 h 56"/>
              <a:gd name="T68" fmla="*/ 2147483647 w 47"/>
              <a:gd name="T69" fmla="*/ 2147483647 h 56"/>
              <a:gd name="T70" fmla="*/ 2147483647 w 47"/>
              <a:gd name="T71" fmla="*/ 2147483647 h 56"/>
              <a:gd name="T72" fmla="*/ 2147483647 w 47"/>
              <a:gd name="T73" fmla="*/ 2147483647 h 56"/>
              <a:gd name="T74" fmla="*/ 2147483647 w 47"/>
              <a:gd name="T75" fmla="*/ 2147483647 h 56"/>
              <a:gd name="T76" fmla="*/ 2147483647 w 47"/>
              <a:gd name="T77" fmla="*/ 2147483647 h 56"/>
              <a:gd name="T78" fmla="*/ 2147483647 w 47"/>
              <a:gd name="T79" fmla="*/ 2147483647 h 56"/>
              <a:gd name="T80" fmla="*/ 2147483647 w 47"/>
              <a:gd name="T81" fmla="*/ 2147483647 h 56"/>
              <a:gd name="T82" fmla="*/ 2147483647 w 47"/>
              <a:gd name="T83" fmla="*/ 2147483647 h 56"/>
              <a:gd name="T84" fmla="*/ 2147483647 w 47"/>
              <a:gd name="T85" fmla="*/ 2147483647 h 56"/>
              <a:gd name="T86" fmla="*/ 2147483647 w 47"/>
              <a:gd name="T87" fmla="*/ 2147483647 h 5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7"/>
              <a:gd name="T133" fmla="*/ 0 h 56"/>
              <a:gd name="T134" fmla="*/ 47 w 47"/>
              <a:gd name="T135" fmla="*/ 56 h 5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7" h="56">
                <a:moveTo>
                  <a:pt x="10" y="56"/>
                </a:moveTo>
                <a:lnTo>
                  <a:pt x="10" y="49"/>
                </a:lnTo>
                <a:lnTo>
                  <a:pt x="8" y="47"/>
                </a:lnTo>
                <a:lnTo>
                  <a:pt x="8" y="45"/>
                </a:lnTo>
                <a:lnTo>
                  <a:pt x="6" y="44"/>
                </a:lnTo>
                <a:lnTo>
                  <a:pt x="5" y="44"/>
                </a:lnTo>
                <a:lnTo>
                  <a:pt x="5" y="39"/>
                </a:lnTo>
                <a:lnTo>
                  <a:pt x="5" y="34"/>
                </a:lnTo>
                <a:lnTo>
                  <a:pt x="5" y="28"/>
                </a:lnTo>
                <a:lnTo>
                  <a:pt x="5" y="25"/>
                </a:lnTo>
                <a:lnTo>
                  <a:pt x="0" y="22"/>
                </a:lnTo>
                <a:lnTo>
                  <a:pt x="0" y="18"/>
                </a:lnTo>
                <a:lnTo>
                  <a:pt x="0" y="17"/>
                </a:lnTo>
                <a:lnTo>
                  <a:pt x="2" y="15"/>
                </a:lnTo>
                <a:lnTo>
                  <a:pt x="0" y="12"/>
                </a:lnTo>
                <a:lnTo>
                  <a:pt x="0" y="9"/>
                </a:lnTo>
                <a:lnTo>
                  <a:pt x="2" y="7"/>
                </a:lnTo>
                <a:lnTo>
                  <a:pt x="5" y="6"/>
                </a:lnTo>
                <a:lnTo>
                  <a:pt x="8" y="3"/>
                </a:lnTo>
                <a:lnTo>
                  <a:pt x="13" y="1"/>
                </a:lnTo>
                <a:lnTo>
                  <a:pt x="18" y="0"/>
                </a:lnTo>
                <a:lnTo>
                  <a:pt x="25" y="0"/>
                </a:lnTo>
                <a:lnTo>
                  <a:pt x="32" y="0"/>
                </a:lnTo>
                <a:lnTo>
                  <a:pt x="37" y="1"/>
                </a:lnTo>
                <a:lnTo>
                  <a:pt x="40" y="3"/>
                </a:lnTo>
                <a:lnTo>
                  <a:pt x="44" y="6"/>
                </a:lnTo>
                <a:lnTo>
                  <a:pt x="45" y="7"/>
                </a:lnTo>
                <a:lnTo>
                  <a:pt x="47" y="9"/>
                </a:lnTo>
                <a:lnTo>
                  <a:pt x="47" y="12"/>
                </a:lnTo>
                <a:lnTo>
                  <a:pt x="45" y="15"/>
                </a:lnTo>
                <a:lnTo>
                  <a:pt x="47" y="17"/>
                </a:lnTo>
                <a:lnTo>
                  <a:pt x="47" y="18"/>
                </a:lnTo>
                <a:lnTo>
                  <a:pt x="47" y="22"/>
                </a:lnTo>
                <a:lnTo>
                  <a:pt x="44" y="25"/>
                </a:lnTo>
                <a:lnTo>
                  <a:pt x="44" y="28"/>
                </a:lnTo>
                <a:lnTo>
                  <a:pt x="44" y="34"/>
                </a:lnTo>
                <a:lnTo>
                  <a:pt x="44" y="39"/>
                </a:lnTo>
                <a:lnTo>
                  <a:pt x="44" y="44"/>
                </a:lnTo>
                <a:lnTo>
                  <a:pt x="42" y="44"/>
                </a:lnTo>
                <a:lnTo>
                  <a:pt x="42" y="45"/>
                </a:lnTo>
                <a:lnTo>
                  <a:pt x="40" y="47"/>
                </a:lnTo>
                <a:lnTo>
                  <a:pt x="39" y="49"/>
                </a:lnTo>
                <a:lnTo>
                  <a:pt x="39" y="56"/>
                </a:lnTo>
                <a:lnTo>
                  <a:pt x="10" y="56"/>
                </a:lnTo>
                <a:close/>
              </a:path>
            </a:pathLst>
          </a:custGeom>
          <a:solidFill>
            <a:srgbClr val="000000"/>
          </a:solidFill>
          <a:ln w="9525">
            <a:noFill/>
            <a:round/>
            <a:headEnd/>
            <a:tailEnd/>
          </a:ln>
        </p:spPr>
        <p:txBody>
          <a:bodyPr/>
          <a:lstStyle/>
          <a:p>
            <a:endParaRPr lang="en-GB"/>
          </a:p>
        </p:txBody>
      </p:sp>
      <p:sp>
        <p:nvSpPr>
          <p:cNvPr id="5267" name="Freeform 731"/>
          <p:cNvSpPr>
            <a:spLocks/>
          </p:cNvSpPr>
          <p:nvPr/>
        </p:nvSpPr>
        <p:spPr bwMode="auto">
          <a:xfrm>
            <a:off x="8026401" y="2741614"/>
            <a:ext cx="709084" cy="1100137"/>
          </a:xfrm>
          <a:custGeom>
            <a:avLst/>
            <a:gdLst>
              <a:gd name="T0" fmla="*/ 2147483647 w 1815"/>
              <a:gd name="T1" fmla="*/ 2147483647 h 4159"/>
              <a:gd name="T2" fmla="*/ 2147483647 w 1815"/>
              <a:gd name="T3" fmla="*/ 2147483647 h 4159"/>
              <a:gd name="T4" fmla="*/ 2147483647 w 1815"/>
              <a:gd name="T5" fmla="*/ 2147483647 h 4159"/>
              <a:gd name="T6" fmla="*/ 2147483647 w 1815"/>
              <a:gd name="T7" fmla="*/ 2147483647 h 4159"/>
              <a:gd name="T8" fmla="*/ 2147483647 w 1815"/>
              <a:gd name="T9" fmla="*/ 2147483647 h 4159"/>
              <a:gd name="T10" fmla="*/ 2147483647 w 1815"/>
              <a:gd name="T11" fmla="*/ 2147483647 h 4159"/>
              <a:gd name="T12" fmla="*/ 2147483647 w 1815"/>
              <a:gd name="T13" fmla="*/ 2147483647 h 4159"/>
              <a:gd name="T14" fmla="*/ 2147483647 w 1815"/>
              <a:gd name="T15" fmla="*/ 2147483647 h 4159"/>
              <a:gd name="T16" fmla="*/ 2147483647 w 1815"/>
              <a:gd name="T17" fmla="*/ 2147483647 h 4159"/>
              <a:gd name="T18" fmla="*/ 2147483647 w 1815"/>
              <a:gd name="T19" fmla="*/ 2147483647 h 4159"/>
              <a:gd name="T20" fmla="*/ 2147483647 w 1815"/>
              <a:gd name="T21" fmla="*/ 2147483647 h 4159"/>
              <a:gd name="T22" fmla="*/ 2147483647 w 1815"/>
              <a:gd name="T23" fmla="*/ 2147483647 h 4159"/>
              <a:gd name="T24" fmla="*/ 2147483647 w 1815"/>
              <a:gd name="T25" fmla="*/ 2147483647 h 4159"/>
              <a:gd name="T26" fmla="*/ 2147483647 w 1815"/>
              <a:gd name="T27" fmla="*/ 2147483647 h 4159"/>
              <a:gd name="T28" fmla="*/ 2147483647 w 1815"/>
              <a:gd name="T29" fmla="*/ 2147483647 h 4159"/>
              <a:gd name="T30" fmla="*/ 2147483647 w 1815"/>
              <a:gd name="T31" fmla="*/ 2147483647 h 4159"/>
              <a:gd name="T32" fmla="*/ 2147483647 w 1815"/>
              <a:gd name="T33" fmla="*/ 2147483647 h 4159"/>
              <a:gd name="T34" fmla="*/ 2147483647 w 1815"/>
              <a:gd name="T35" fmla="*/ 2147483647 h 4159"/>
              <a:gd name="T36" fmla="*/ 2147483647 w 1815"/>
              <a:gd name="T37" fmla="*/ 0 h 4159"/>
              <a:gd name="T38" fmla="*/ 2147483647 w 1815"/>
              <a:gd name="T39" fmla="*/ 2147483647 h 4159"/>
              <a:gd name="T40" fmla="*/ 2147483647 w 1815"/>
              <a:gd name="T41" fmla="*/ 2147483647 h 4159"/>
              <a:gd name="T42" fmla="*/ 2147483647 w 1815"/>
              <a:gd name="T43" fmla="*/ 2147483647 h 4159"/>
              <a:gd name="T44" fmla="*/ 2147483647 w 1815"/>
              <a:gd name="T45" fmla="*/ 2147483647 h 4159"/>
              <a:gd name="T46" fmla="*/ 2147483647 w 1815"/>
              <a:gd name="T47" fmla="*/ 2147483647 h 4159"/>
              <a:gd name="T48" fmla="*/ 2147483647 w 1815"/>
              <a:gd name="T49" fmla="*/ 2147483647 h 4159"/>
              <a:gd name="T50" fmla="*/ 2147483647 w 1815"/>
              <a:gd name="T51" fmla="*/ 2147483647 h 4159"/>
              <a:gd name="T52" fmla="*/ 2147483647 w 1815"/>
              <a:gd name="T53" fmla="*/ 2147483647 h 4159"/>
              <a:gd name="T54" fmla="*/ 2147483647 w 1815"/>
              <a:gd name="T55" fmla="*/ 2147483647 h 4159"/>
              <a:gd name="T56" fmla="*/ 2147483647 w 1815"/>
              <a:gd name="T57" fmla="*/ 2147483647 h 4159"/>
              <a:gd name="T58" fmla="*/ 2147483647 w 1815"/>
              <a:gd name="T59" fmla="*/ 2147483647 h 4159"/>
              <a:gd name="T60" fmla="*/ 2147483647 w 1815"/>
              <a:gd name="T61" fmla="*/ 2147483647 h 4159"/>
              <a:gd name="T62" fmla="*/ 2147483647 w 1815"/>
              <a:gd name="T63" fmla="*/ 2147483647 h 4159"/>
              <a:gd name="T64" fmla="*/ 2147483647 w 1815"/>
              <a:gd name="T65" fmla="*/ 2147483647 h 4159"/>
              <a:gd name="T66" fmla="*/ 2147483647 w 1815"/>
              <a:gd name="T67" fmla="*/ 2147483647 h 4159"/>
              <a:gd name="T68" fmla="*/ 2147483647 w 1815"/>
              <a:gd name="T69" fmla="*/ 2147483647 h 4159"/>
              <a:gd name="T70" fmla="*/ 2147483647 w 1815"/>
              <a:gd name="T71" fmla="*/ 2147483647 h 4159"/>
              <a:gd name="T72" fmla="*/ 2147483647 w 1815"/>
              <a:gd name="T73" fmla="*/ 2147483647 h 4159"/>
              <a:gd name="T74" fmla="*/ 2147483647 w 1815"/>
              <a:gd name="T75" fmla="*/ 2147483647 h 4159"/>
              <a:gd name="T76" fmla="*/ 2147483647 w 1815"/>
              <a:gd name="T77" fmla="*/ 2147483647 h 4159"/>
              <a:gd name="T78" fmla="*/ 2147483647 w 1815"/>
              <a:gd name="T79" fmla="*/ 2147483647 h 4159"/>
              <a:gd name="T80" fmla="*/ 2147483647 w 1815"/>
              <a:gd name="T81" fmla="*/ 2147483647 h 4159"/>
              <a:gd name="T82" fmla="*/ 2147483647 w 1815"/>
              <a:gd name="T83" fmla="*/ 2147483647 h 4159"/>
              <a:gd name="T84" fmla="*/ 2147483647 w 1815"/>
              <a:gd name="T85" fmla="*/ 2147483647 h 4159"/>
              <a:gd name="T86" fmla="*/ 2147483647 w 1815"/>
              <a:gd name="T87" fmla="*/ 2147483647 h 4159"/>
              <a:gd name="T88" fmla="*/ 2147483647 w 1815"/>
              <a:gd name="T89" fmla="*/ 2147483647 h 4159"/>
              <a:gd name="T90" fmla="*/ 2147483647 w 1815"/>
              <a:gd name="T91" fmla="*/ 2147483647 h 4159"/>
              <a:gd name="T92" fmla="*/ 2147483647 w 1815"/>
              <a:gd name="T93" fmla="*/ 2147483647 h 4159"/>
              <a:gd name="T94" fmla="*/ 2147483647 w 1815"/>
              <a:gd name="T95" fmla="*/ 2147483647 h 4159"/>
              <a:gd name="T96" fmla="*/ 2147483647 w 1815"/>
              <a:gd name="T97" fmla="*/ 2147483647 h 4159"/>
              <a:gd name="T98" fmla="*/ 2147483647 w 1815"/>
              <a:gd name="T99" fmla="*/ 2147483647 h 4159"/>
              <a:gd name="T100" fmla="*/ 2147483647 w 1815"/>
              <a:gd name="T101" fmla="*/ 2147483647 h 4159"/>
              <a:gd name="T102" fmla="*/ 2147483647 w 1815"/>
              <a:gd name="T103" fmla="*/ 2147483647 h 4159"/>
              <a:gd name="T104" fmla="*/ 0 w 1815"/>
              <a:gd name="T105" fmla="*/ 2147483647 h 4159"/>
              <a:gd name="T106" fmla="*/ 2147483647 w 1815"/>
              <a:gd name="T107" fmla="*/ 2147483647 h 4159"/>
              <a:gd name="T108" fmla="*/ 2147483647 w 1815"/>
              <a:gd name="T109" fmla="*/ 2147483647 h 4159"/>
              <a:gd name="T110" fmla="*/ 2147483647 w 1815"/>
              <a:gd name="T111" fmla="*/ 2147483647 h 4159"/>
              <a:gd name="T112" fmla="*/ 2147483647 w 1815"/>
              <a:gd name="T113" fmla="*/ 2147483647 h 4159"/>
              <a:gd name="T114" fmla="*/ 2147483647 w 1815"/>
              <a:gd name="T115" fmla="*/ 2147483647 h 4159"/>
              <a:gd name="T116" fmla="*/ 2147483647 w 1815"/>
              <a:gd name="T117" fmla="*/ 2147483647 h 4159"/>
              <a:gd name="T118" fmla="*/ 2147483647 w 1815"/>
              <a:gd name="T119" fmla="*/ 2147483647 h 4159"/>
              <a:gd name="T120" fmla="*/ 2147483647 w 1815"/>
              <a:gd name="T121" fmla="*/ 2147483647 h 4159"/>
              <a:gd name="T122" fmla="*/ 2147483647 w 1815"/>
              <a:gd name="T123" fmla="*/ 2147483647 h 4159"/>
              <a:gd name="T124" fmla="*/ 2147483647 w 1815"/>
              <a:gd name="T125" fmla="*/ 2147483647 h 41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815"/>
              <a:gd name="T190" fmla="*/ 0 h 4159"/>
              <a:gd name="T191" fmla="*/ 1815 w 1815"/>
              <a:gd name="T192" fmla="*/ 4159 h 415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815" h="4159">
                <a:moveTo>
                  <a:pt x="1815" y="630"/>
                </a:moveTo>
                <a:lnTo>
                  <a:pt x="1815" y="613"/>
                </a:lnTo>
                <a:lnTo>
                  <a:pt x="986" y="613"/>
                </a:lnTo>
                <a:lnTo>
                  <a:pt x="986" y="610"/>
                </a:lnTo>
                <a:lnTo>
                  <a:pt x="986" y="596"/>
                </a:lnTo>
                <a:lnTo>
                  <a:pt x="986" y="577"/>
                </a:lnTo>
                <a:lnTo>
                  <a:pt x="986" y="556"/>
                </a:lnTo>
                <a:lnTo>
                  <a:pt x="986" y="529"/>
                </a:lnTo>
                <a:lnTo>
                  <a:pt x="986" y="503"/>
                </a:lnTo>
                <a:lnTo>
                  <a:pt x="986" y="484"/>
                </a:lnTo>
                <a:lnTo>
                  <a:pt x="986" y="474"/>
                </a:lnTo>
                <a:lnTo>
                  <a:pt x="993" y="466"/>
                </a:lnTo>
                <a:lnTo>
                  <a:pt x="999" y="453"/>
                </a:lnTo>
                <a:lnTo>
                  <a:pt x="1004" y="440"/>
                </a:lnTo>
                <a:lnTo>
                  <a:pt x="1006" y="430"/>
                </a:lnTo>
                <a:lnTo>
                  <a:pt x="1024" y="170"/>
                </a:lnTo>
                <a:lnTo>
                  <a:pt x="1026" y="165"/>
                </a:lnTo>
                <a:lnTo>
                  <a:pt x="1028" y="164"/>
                </a:lnTo>
                <a:lnTo>
                  <a:pt x="1029" y="160"/>
                </a:lnTo>
                <a:lnTo>
                  <a:pt x="1029" y="154"/>
                </a:lnTo>
                <a:lnTo>
                  <a:pt x="1029" y="151"/>
                </a:lnTo>
                <a:lnTo>
                  <a:pt x="1026" y="148"/>
                </a:lnTo>
                <a:lnTo>
                  <a:pt x="1022" y="145"/>
                </a:lnTo>
                <a:lnTo>
                  <a:pt x="1021" y="143"/>
                </a:lnTo>
                <a:lnTo>
                  <a:pt x="1021" y="141"/>
                </a:lnTo>
                <a:lnTo>
                  <a:pt x="1024" y="139"/>
                </a:lnTo>
                <a:lnTo>
                  <a:pt x="1026" y="139"/>
                </a:lnTo>
                <a:lnTo>
                  <a:pt x="1028" y="137"/>
                </a:lnTo>
                <a:lnTo>
                  <a:pt x="1028" y="134"/>
                </a:lnTo>
                <a:lnTo>
                  <a:pt x="1028" y="127"/>
                </a:lnTo>
                <a:lnTo>
                  <a:pt x="1028" y="124"/>
                </a:lnTo>
                <a:lnTo>
                  <a:pt x="1028" y="120"/>
                </a:lnTo>
                <a:lnTo>
                  <a:pt x="1028" y="118"/>
                </a:lnTo>
                <a:lnTo>
                  <a:pt x="1026" y="116"/>
                </a:lnTo>
                <a:lnTo>
                  <a:pt x="1024" y="115"/>
                </a:lnTo>
                <a:lnTo>
                  <a:pt x="1029" y="110"/>
                </a:lnTo>
                <a:lnTo>
                  <a:pt x="1031" y="105"/>
                </a:lnTo>
                <a:lnTo>
                  <a:pt x="1029" y="99"/>
                </a:lnTo>
                <a:lnTo>
                  <a:pt x="1024" y="96"/>
                </a:lnTo>
                <a:lnTo>
                  <a:pt x="1026" y="96"/>
                </a:lnTo>
                <a:lnTo>
                  <a:pt x="1028" y="96"/>
                </a:lnTo>
                <a:lnTo>
                  <a:pt x="1029" y="96"/>
                </a:lnTo>
                <a:lnTo>
                  <a:pt x="1031" y="93"/>
                </a:lnTo>
                <a:lnTo>
                  <a:pt x="1031" y="91"/>
                </a:lnTo>
                <a:lnTo>
                  <a:pt x="1031" y="88"/>
                </a:lnTo>
                <a:lnTo>
                  <a:pt x="1029" y="83"/>
                </a:lnTo>
                <a:lnTo>
                  <a:pt x="1028" y="82"/>
                </a:lnTo>
                <a:lnTo>
                  <a:pt x="1022" y="80"/>
                </a:lnTo>
                <a:lnTo>
                  <a:pt x="1012" y="78"/>
                </a:lnTo>
                <a:lnTo>
                  <a:pt x="999" y="78"/>
                </a:lnTo>
                <a:lnTo>
                  <a:pt x="989" y="78"/>
                </a:lnTo>
                <a:lnTo>
                  <a:pt x="989" y="11"/>
                </a:lnTo>
                <a:lnTo>
                  <a:pt x="977" y="6"/>
                </a:lnTo>
                <a:lnTo>
                  <a:pt x="960" y="2"/>
                </a:lnTo>
                <a:lnTo>
                  <a:pt x="940" y="0"/>
                </a:lnTo>
                <a:lnTo>
                  <a:pt x="917" y="0"/>
                </a:lnTo>
                <a:lnTo>
                  <a:pt x="895" y="0"/>
                </a:lnTo>
                <a:lnTo>
                  <a:pt x="873" y="2"/>
                </a:lnTo>
                <a:lnTo>
                  <a:pt x="853" y="6"/>
                </a:lnTo>
                <a:lnTo>
                  <a:pt x="838" y="9"/>
                </a:lnTo>
                <a:lnTo>
                  <a:pt x="838" y="78"/>
                </a:lnTo>
                <a:lnTo>
                  <a:pt x="826" y="90"/>
                </a:lnTo>
                <a:lnTo>
                  <a:pt x="806" y="90"/>
                </a:lnTo>
                <a:lnTo>
                  <a:pt x="806" y="101"/>
                </a:lnTo>
                <a:lnTo>
                  <a:pt x="793" y="101"/>
                </a:lnTo>
                <a:lnTo>
                  <a:pt x="793" y="97"/>
                </a:lnTo>
                <a:lnTo>
                  <a:pt x="783" y="97"/>
                </a:lnTo>
                <a:lnTo>
                  <a:pt x="783" y="101"/>
                </a:lnTo>
                <a:lnTo>
                  <a:pt x="779" y="101"/>
                </a:lnTo>
                <a:lnTo>
                  <a:pt x="779" y="120"/>
                </a:lnTo>
                <a:lnTo>
                  <a:pt x="789" y="120"/>
                </a:lnTo>
                <a:lnTo>
                  <a:pt x="789" y="105"/>
                </a:lnTo>
                <a:lnTo>
                  <a:pt x="804" y="105"/>
                </a:lnTo>
                <a:lnTo>
                  <a:pt x="804" y="109"/>
                </a:lnTo>
                <a:lnTo>
                  <a:pt x="798" y="109"/>
                </a:lnTo>
                <a:lnTo>
                  <a:pt x="798" y="137"/>
                </a:lnTo>
                <a:lnTo>
                  <a:pt x="811" y="137"/>
                </a:lnTo>
                <a:lnTo>
                  <a:pt x="811" y="156"/>
                </a:lnTo>
                <a:lnTo>
                  <a:pt x="781" y="156"/>
                </a:lnTo>
                <a:lnTo>
                  <a:pt x="781" y="170"/>
                </a:lnTo>
                <a:lnTo>
                  <a:pt x="771" y="170"/>
                </a:lnTo>
                <a:lnTo>
                  <a:pt x="771" y="158"/>
                </a:lnTo>
                <a:lnTo>
                  <a:pt x="757" y="158"/>
                </a:lnTo>
                <a:lnTo>
                  <a:pt x="757" y="173"/>
                </a:lnTo>
                <a:lnTo>
                  <a:pt x="764" y="173"/>
                </a:lnTo>
                <a:lnTo>
                  <a:pt x="764" y="181"/>
                </a:lnTo>
                <a:lnTo>
                  <a:pt x="771" y="181"/>
                </a:lnTo>
                <a:lnTo>
                  <a:pt x="771" y="173"/>
                </a:lnTo>
                <a:lnTo>
                  <a:pt x="779" y="173"/>
                </a:lnTo>
                <a:lnTo>
                  <a:pt x="779" y="197"/>
                </a:lnTo>
                <a:lnTo>
                  <a:pt x="784" y="197"/>
                </a:lnTo>
                <a:lnTo>
                  <a:pt x="784" y="213"/>
                </a:lnTo>
                <a:lnTo>
                  <a:pt x="778" y="213"/>
                </a:lnTo>
                <a:lnTo>
                  <a:pt x="778" y="208"/>
                </a:lnTo>
                <a:lnTo>
                  <a:pt x="762" y="208"/>
                </a:lnTo>
                <a:lnTo>
                  <a:pt x="762" y="222"/>
                </a:lnTo>
                <a:lnTo>
                  <a:pt x="747" y="222"/>
                </a:lnTo>
                <a:lnTo>
                  <a:pt x="747" y="213"/>
                </a:lnTo>
                <a:lnTo>
                  <a:pt x="732" y="213"/>
                </a:lnTo>
                <a:lnTo>
                  <a:pt x="732" y="234"/>
                </a:lnTo>
                <a:lnTo>
                  <a:pt x="747" y="234"/>
                </a:lnTo>
                <a:lnTo>
                  <a:pt x="747" y="228"/>
                </a:lnTo>
                <a:lnTo>
                  <a:pt x="759" y="228"/>
                </a:lnTo>
                <a:lnTo>
                  <a:pt x="759" y="240"/>
                </a:lnTo>
                <a:lnTo>
                  <a:pt x="764" y="240"/>
                </a:lnTo>
                <a:lnTo>
                  <a:pt x="764" y="234"/>
                </a:lnTo>
                <a:lnTo>
                  <a:pt x="771" y="234"/>
                </a:lnTo>
                <a:lnTo>
                  <a:pt x="771" y="266"/>
                </a:lnTo>
                <a:lnTo>
                  <a:pt x="766" y="266"/>
                </a:lnTo>
                <a:lnTo>
                  <a:pt x="766" y="261"/>
                </a:lnTo>
                <a:lnTo>
                  <a:pt x="759" y="261"/>
                </a:lnTo>
                <a:lnTo>
                  <a:pt x="759" y="266"/>
                </a:lnTo>
                <a:lnTo>
                  <a:pt x="745" y="266"/>
                </a:lnTo>
                <a:lnTo>
                  <a:pt x="745" y="280"/>
                </a:lnTo>
                <a:lnTo>
                  <a:pt x="732" y="280"/>
                </a:lnTo>
                <a:lnTo>
                  <a:pt x="732" y="271"/>
                </a:lnTo>
                <a:lnTo>
                  <a:pt x="717" y="271"/>
                </a:lnTo>
                <a:lnTo>
                  <a:pt x="717" y="291"/>
                </a:lnTo>
                <a:lnTo>
                  <a:pt x="732" y="291"/>
                </a:lnTo>
                <a:lnTo>
                  <a:pt x="732" y="284"/>
                </a:lnTo>
                <a:lnTo>
                  <a:pt x="745" y="284"/>
                </a:lnTo>
                <a:lnTo>
                  <a:pt x="745" y="290"/>
                </a:lnTo>
                <a:lnTo>
                  <a:pt x="756" y="290"/>
                </a:lnTo>
                <a:lnTo>
                  <a:pt x="756" y="299"/>
                </a:lnTo>
                <a:lnTo>
                  <a:pt x="769" y="299"/>
                </a:lnTo>
                <a:lnTo>
                  <a:pt x="778" y="323"/>
                </a:lnTo>
                <a:lnTo>
                  <a:pt x="807" y="340"/>
                </a:lnTo>
                <a:lnTo>
                  <a:pt x="806" y="343"/>
                </a:lnTo>
                <a:lnTo>
                  <a:pt x="804" y="343"/>
                </a:lnTo>
                <a:lnTo>
                  <a:pt x="802" y="343"/>
                </a:lnTo>
                <a:lnTo>
                  <a:pt x="801" y="345"/>
                </a:lnTo>
                <a:lnTo>
                  <a:pt x="791" y="350"/>
                </a:lnTo>
                <a:lnTo>
                  <a:pt x="784" y="358"/>
                </a:lnTo>
                <a:lnTo>
                  <a:pt x="781" y="364"/>
                </a:lnTo>
                <a:lnTo>
                  <a:pt x="779" y="372"/>
                </a:lnTo>
                <a:lnTo>
                  <a:pt x="779" y="375"/>
                </a:lnTo>
                <a:lnTo>
                  <a:pt x="783" y="381"/>
                </a:lnTo>
                <a:lnTo>
                  <a:pt x="784" y="386"/>
                </a:lnTo>
                <a:lnTo>
                  <a:pt x="784" y="391"/>
                </a:lnTo>
                <a:lnTo>
                  <a:pt x="784" y="396"/>
                </a:lnTo>
                <a:lnTo>
                  <a:pt x="783" y="402"/>
                </a:lnTo>
                <a:lnTo>
                  <a:pt x="779" y="408"/>
                </a:lnTo>
                <a:lnTo>
                  <a:pt x="779" y="413"/>
                </a:lnTo>
                <a:lnTo>
                  <a:pt x="781" y="419"/>
                </a:lnTo>
                <a:lnTo>
                  <a:pt x="784" y="425"/>
                </a:lnTo>
                <a:lnTo>
                  <a:pt x="789" y="428"/>
                </a:lnTo>
                <a:lnTo>
                  <a:pt x="801" y="427"/>
                </a:lnTo>
                <a:lnTo>
                  <a:pt x="802" y="427"/>
                </a:lnTo>
                <a:lnTo>
                  <a:pt x="804" y="427"/>
                </a:lnTo>
                <a:lnTo>
                  <a:pt x="806" y="427"/>
                </a:lnTo>
                <a:lnTo>
                  <a:pt x="807" y="425"/>
                </a:lnTo>
                <a:lnTo>
                  <a:pt x="807" y="496"/>
                </a:lnTo>
                <a:lnTo>
                  <a:pt x="807" y="542"/>
                </a:lnTo>
                <a:lnTo>
                  <a:pt x="828" y="542"/>
                </a:lnTo>
                <a:lnTo>
                  <a:pt x="828" y="613"/>
                </a:lnTo>
                <a:lnTo>
                  <a:pt x="99" y="613"/>
                </a:lnTo>
                <a:lnTo>
                  <a:pt x="40" y="613"/>
                </a:lnTo>
                <a:lnTo>
                  <a:pt x="0" y="613"/>
                </a:lnTo>
                <a:lnTo>
                  <a:pt x="0" y="632"/>
                </a:lnTo>
                <a:lnTo>
                  <a:pt x="0" y="710"/>
                </a:lnTo>
                <a:lnTo>
                  <a:pt x="497" y="710"/>
                </a:lnTo>
                <a:lnTo>
                  <a:pt x="625" y="790"/>
                </a:lnTo>
                <a:lnTo>
                  <a:pt x="714" y="849"/>
                </a:lnTo>
                <a:lnTo>
                  <a:pt x="823" y="917"/>
                </a:lnTo>
                <a:lnTo>
                  <a:pt x="823" y="873"/>
                </a:lnTo>
                <a:lnTo>
                  <a:pt x="568" y="710"/>
                </a:lnTo>
                <a:lnTo>
                  <a:pt x="714" y="710"/>
                </a:lnTo>
                <a:lnTo>
                  <a:pt x="804" y="710"/>
                </a:lnTo>
                <a:lnTo>
                  <a:pt x="826" y="710"/>
                </a:lnTo>
                <a:lnTo>
                  <a:pt x="824" y="788"/>
                </a:lnTo>
                <a:lnTo>
                  <a:pt x="823" y="922"/>
                </a:lnTo>
                <a:lnTo>
                  <a:pt x="818" y="1228"/>
                </a:lnTo>
                <a:lnTo>
                  <a:pt x="816" y="1308"/>
                </a:lnTo>
                <a:lnTo>
                  <a:pt x="812" y="1491"/>
                </a:lnTo>
                <a:lnTo>
                  <a:pt x="804" y="4159"/>
                </a:lnTo>
                <a:lnTo>
                  <a:pt x="987" y="4159"/>
                </a:lnTo>
                <a:lnTo>
                  <a:pt x="987" y="1576"/>
                </a:lnTo>
                <a:lnTo>
                  <a:pt x="987" y="1508"/>
                </a:lnTo>
                <a:lnTo>
                  <a:pt x="987" y="1313"/>
                </a:lnTo>
                <a:lnTo>
                  <a:pt x="987" y="1239"/>
                </a:lnTo>
                <a:lnTo>
                  <a:pt x="987" y="953"/>
                </a:lnTo>
                <a:lnTo>
                  <a:pt x="989" y="904"/>
                </a:lnTo>
                <a:lnTo>
                  <a:pt x="986" y="710"/>
                </a:lnTo>
                <a:lnTo>
                  <a:pt x="1249" y="710"/>
                </a:lnTo>
                <a:lnTo>
                  <a:pt x="987" y="866"/>
                </a:lnTo>
                <a:lnTo>
                  <a:pt x="989" y="904"/>
                </a:lnTo>
                <a:lnTo>
                  <a:pt x="1311" y="710"/>
                </a:lnTo>
                <a:lnTo>
                  <a:pt x="1815" y="710"/>
                </a:lnTo>
                <a:lnTo>
                  <a:pt x="1815" y="630"/>
                </a:lnTo>
                <a:close/>
              </a:path>
            </a:pathLst>
          </a:custGeom>
          <a:solidFill>
            <a:srgbClr val="993300"/>
          </a:solidFill>
          <a:ln w="9525">
            <a:noFill/>
            <a:round/>
            <a:headEnd/>
            <a:tailEnd/>
          </a:ln>
        </p:spPr>
        <p:txBody>
          <a:bodyPr/>
          <a:lstStyle/>
          <a:p>
            <a:endParaRPr lang="en-GB"/>
          </a:p>
        </p:txBody>
      </p:sp>
      <p:sp>
        <p:nvSpPr>
          <p:cNvPr id="5268" name="Rectangle 732"/>
          <p:cNvSpPr>
            <a:spLocks noChangeArrowheads="1"/>
          </p:cNvSpPr>
          <p:nvPr/>
        </p:nvSpPr>
        <p:spPr bwMode="auto">
          <a:xfrm>
            <a:off x="8633884" y="3317875"/>
            <a:ext cx="160867" cy="1588"/>
          </a:xfrm>
          <a:prstGeom prst="rect">
            <a:avLst/>
          </a:prstGeom>
          <a:solidFill>
            <a:srgbClr val="FFFFFF"/>
          </a:solidFill>
          <a:ln w="9525">
            <a:noFill/>
            <a:miter lim="800000"/>
            <a:headEnd/>
            <a:tailEnd/>
          </a:ln>
        </p:spPr>
        <p:txBody>
          <a:bodyPr/>
          <a:lstStyle/>
          <a:p>
            <a:endParaRPr lang="en-US"/>
          </a:p>
        </p:txBody>
      </p:sp>
      <p:sp>
        <p:nvSpPr>
          <p:cNvPr id="5269" name="Rectangle 733"/>
          <p:cNvSpPr>
            <a:spLocks noChangeArrowheads="1"/>
          </p:cNvSpPr>
          <p:nvPr/>
        </p:nvSpPr>
        <p:spPr bwMode="auto">
          <a:xfrm>
            <a:off x="8434918" y="3317875"/>
            <a:ext cx="162983" cy="1588"/>
          </a:xfrm>
          <a:prstGeom prst="rect">
            <a:avLst/>
          </a:prstGeom>
          <a:solidFill>
            <a:srgbClr val="FFFFFF"/>
          </a:solidFill>
          <a:ln w="9525">
            <a:noFill/>
            <a:miter lim="800000"/>
            <a:headEnd/>
            <a:tailEnd/>
          </a:ln>
        </p:spPr>
        <p:txBody>
          <a:bodyPr/>
          <a:lstStyle/>
          <a:p>
            <a:endParaRPr lang="en-US"/>
          </a:p>
        </p:txBody>
      </p:sp>
      <p:sp>
        <p:nvSpPr>
          <p:cNvPr id="5270" name="Rectangle 734"/>
          <p:cNvSpPr>
            <a:spLocks noChangeArrowheads="1"/>
          </p:cNvSpPr>
          <p:nvPr/>
        </p:nvSpPr>
        <p:spPr bwMode="auto">
          <a:xfrm>
            <a:off x="8413751" y="2905126"/>
            <a:ext cx="321733" cy="3175"/>
          </a:xfrm>
          <a:prstGeom prst="rect">
            <a:avLst/>
          </a:prstGeom>
          <a:solidFill>
            <a:srgbClr val="FFFFFF"/>
          </a:solidFill>
          <a:ln w="9525">
            <a:noFill/>
            <a:miter lim="800000"/>
            <a:headEnd/>
            <a:tailEnd/>
          </a:ln>
        </p:spPr>
        <p:txBody>
          <a:bodyPr/>
          <a:lstStyle/>
          <a:p>
            <a:endParaRPr lang="en-US"/>
          </a:p>
        </p:txBody>
      </p:sp>
      <p:sp>
        <p:nvSpPr>
          <p:cNvPr id="5271" name="Rectangle 735"/>
          <p:cNvSpPr>
            <a:spLocks noChangeArrowheads="1"/>
          </p:cNvSpPr>
          <p:nvPr/>
        </p:nvSpPr>
        <p:spPr bwMode="auto">
          <a:xfrm>
            <a:off x="8026400" y="2905126"/>
            <a:ext cx="323851" cy="4763"/>
          </a:xfrm>
          <a:prstGeom prst="rect">
            <a:avLst/>
          </a:prstGeom>
          <a:solidFill>
            <a:srgbClr val="FFFFFF"/>
          </a:solidFill>
          <a:ln w="9525">
            <a:noFill/>
            <a:miter lim="800000"/>
            <a:headEnd/>
            <a:tailEnd/>
          </a:ln>
        </p:spPr>
        <p:txBody>
          <a:bodyPr/>
          <a:lstStyle/>
          <a:p>
            <a:endParaRPr lang="en-US"/>
          </a:p>
        </p:txBody>
      </p:sp>
      <p:sp>
        <p:nvSpPr>
          <p:cNvPr id="5272" name="Freeform 736"/>
          <p:cNvSpPr>
            <a:spLocks/>
          </p:cNvSpPr>
          <p:nvPr/>
        </p:nvSpPr>
        <p:spPr bwMode="auto">
          <a:xfrm>
            <a:off x="8369300" y="2781301"/>
            <a:ext cx="50800" cy="3175"/>
          </a:xfrm>
          <a:custGeom>
            <a:avLst/>
            <a:gdLst>
              <a:gd name="T0" fmla="*/ 0 w 129"/>
              <a:gd name="T1" fmla="*/ 0 h 14"/>
              <a:gd name="T2" fmla="*/ 2147483647 w 129"/>
              <a:gd name="T3" fmla="*/ 0 h 14"/>
              <a:gd name="T4" fmla="*/ 2147483647 w 129"/>
              <a:gd name="T5" fmla="*/ 0 h 14"/>
              <a:gd name="T6" fmla="*/ 2147483647 w 129"/>
              <a:gd name="T7" fmla="*/ 0 h 14"/>
              <a:gd name="T8" fmla="*/ 2147483647 w 129"/>
              <a:gd name="T9" fmla="*/ 0 h 14"/>
              <a:gd name="T10" fmla="*/ 2147483647 w 129"/>
              <a:gd name="T11" fmla="*/ 2147483647 h 14"/>
              <a:gd name="T12" fmla="*/ 2147483647 w 129"/>
              <a:gd name="T13" fmla="*/ 2147483647 h 14"/>
              <a:gd name="T14" fmla="*/ 2147483647 w 129"/>
              <a:gd name="T15" fmla="*/ 2147483647 h 14"/>
              <a:gd name="T16" fmla="*/ 2147483647 w 129"/>
              <a:gd name="T17" fmla="*/ 2147483647 h 14"/>
              <a:gd name="T18" fmla="*/ 2147483647 w 129"/>
              <a:gd name="T19" fmla="*/ 2147483647 h 14"/>
              <a:gd name="T20" fmla="*/ 2147483647 w 129"/>
              <a:gd name="T21" fmla="*/ 2147483647 h 14"/>
              <a:gd name="T22" fmla="*/ 2147483647 w 129"/>
              <a:gd name="T23" fmla="*/ 2147483647 h 14"/>
              <a:gd name="T24" fmla="*/ 2147483647 w 129"/>
              <a:gd name="T25" fmla="*/ 2147483647 h 14"/>
              <a:gd name="T26" fmla="*/ 2147483647 w 129"/>
              <a:gd name="T27" fmla="*/ 2147483647 h 14"/>
              <a:gd name="T28" fmla="*/ 2147483647 w 129"/>
              <a:gd name="T29" fmla="*/ 2147483647 h 14"/>
              <a:gd name="T30" fmla="*/ 2147483647 w 129"/>
              <a:gd name="T31" fmla="*/ 2147483647 h 14"/>
              <a:gd name="T32" fmla="*/ 2147483647 w 129"/>
              <a:gd name="T33" fmla="*/ 2147483647 h 14"/>
              <a:gd name="T34" fmla="*/ 2147483647 w 129"/>
              <a:gd name="T35" fmla="*/ 2147483647 h 14"/>
              <a:gd name="T36" fmla="*/ 2147483647 w 129"/>
              <a:gd name="T37" fmla="*/ 2147483647 h 14"/>
              <a:gd name="T38" fmla="*/ 2147483647 w 129"/>
              <a:gd name="T39" fmla="*/ 2147483647 h 14"/>
              <a:gd name="T40" fmla="*/ 2147483647 w 129"/>
              <a:gd name="T41" fmla="*/ 2147483647 h 14"/>
              <a:gd name="T42" fmla="*/ 2147483647 w 129"/>
              <a:gd name="T43" fmla="*/ 2147483647 h 14"/>
              <a:gd name="T44" fmla="*/ 2147483647 w 129"/>
              <a:gd name="T45" fmla="*/ 2147483647 h 14"/>
              <a:gd name="T46" fmla="*/ 2147483647 w 129"/>
              <a:gd name="T47" fmla="*/ 2147483647 h 14"/>
              <a:gd name="T48" fmla="*/ 0 w 129"/>
              <a:gd name="T49" fmla="*/ 0 h 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9"/>
              <a:gd name="T76" fmla="*/ 0 h 14"/>
              <a:gd name="T77" fmla="*/ 129 w 129"/>
              <a:gd name="T78" fmla="*/ 14 h 1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9" h="14">
                <a:moveTo>
                  <a:pt x="0" y="0"/>
                </a:moveTo>
                <a:lnTo>
                  <a:pt x="10" y="0"/>
                </a:lnTo>
                <a:lnTo>
                  <a:pt x="25" y="0"/>
                </a:lnTo>
                <a:lnTo>
                  <a:pt x="45" y="0"/>
                </a:lnTo>
                <a:lnTo>
                  <a:pt x="68" y="0"/>
                </a:lnTo>
                <a:lnTo>
                  <a:pt x="89" y="3"/>
                </a:lnTo>
                <a:lnTo>
                  <a:pt x="107" y="3"/>
                </a:lnTo>
                <a:lnTo>
                  <a:pt x="121" y="5"/>
                </a:lnTo>
                <a:lnTo>
                  <a:pt x="129" y="5"/>
                </a:lnTo>
                <a:lnTo>
                  <a:pt x="129" y="6"/>
                </a:lnTo>
                <a:lnTo>
                  <a:pt x="129" y="8"/>
                </a:lnTo>
                <a:lnTo>
                  <a:pt x="129" y="12"/>
                </a:lnTo>
                <a:lnTo>
                  <a:pt x="129" y="14"/>
                </a:lnTo>
                <a:lnTo>
                  <a:pt x="124" y="14"/>
                </a:lnTo>
                <a:lnTo>
                  <a:pt x="111" y="14"/>
                </a:lnTo>
                <a:lnTo>
                  <a:pt x="92" y="12"/>
                </a:lnTo>
                <a:lnTo>
                  <a:pt x="70" y="10"/>
                </a:lnTo>
                <a:lnTo>
                  <a:pt x="49" y="10"/>
                </a:lnTo>
                <a:lnTo>
                  <a:pt x="30" y="8"/>
                </a:lnTo>
                <a:lnTo>
                  <a:pt x="17" y="8"/>
                </a:lnTo>
                <a:lnTo>
                  <a:pt x="10" y="8"/>
                </a:lnTo>
                <a:lnTo>
                  <a:pt x="8" y="6"/>
                </a:lnTo>
                <a:lnTo>
                  <a:pt x="5" y="5"/>
                </a:lnTo>
                <a:lnTo>
                  <a:pt x="3" y="3"/>
                </a:lnTo>
                <a:lnTo>
                  <a:pt x="0" y="0"/>
                </a:lnTo>
                <a:close/>
              </a:path>
            </a:pathLst>
          </a:custGeom>
          <a:solidFill>
            <a:srgbClr val="FFFFFF"/>
          </a:solidFill>
          <a:ln w="9525">
            <a:noFill/>
            <a:round/>
            <a:headEnd/>
            <a:tailEnd/>
          </a:ln>
        </p:spPr>
        <p:txBody>
          <a:bodyPr/>
          <a:lstStyle/>
          <a:p>
            <a:endParaRPr lang="en-GB"/>
          </a:p>
        </p:txBody>
      </p:sp>
      <p:sp>
        <p:nvSpPr>
          <p:cNvPr id="5273" name="Freeform 737"/>
          <p:cNvSpPr>
            <a:spLocks/>
          </p:cNvSpPr>
          <p:nvPr/>
        </p:nvSpPr>
        <p:spPr bwMode="auto">
          <a:xfrm>
            <a:off x="8341785" y="2832101"/>
            <a:ext cx="2116" cy="22225"/>
          </a:xfrm>
          <a:custGeom>
            <a:avLst/>
            <a:gdLst>
              <a:gd name="T0" fmla="*/ 0 w 6"/>
              <a:gd name="T1" fmla="*/ 2147483647 h 87"/>
              <a:gd name="T2" fmla="*/ 2147483647 w 6"/>
              <a:gd name="T3" fmla="*/ 2147483647 h 87"/>
              <a:gd name="T4" fmla="*/ 2147483647 w 6"/>
              <a:gd name="T5" fmla="*/ 2147483647 h 87"/>
              <a:gd name="T6" fmla="*/ 2147483647 w 6"/>
              <a:gd name="T7" fmla="*/ 2147483647 h 87"/>
              <a:gd name="T8" fmla="*/ 2147483647 w 6"/>
              <a:gd name="T9" fmla="*/ 0 h 87"/>
              <a:gd name="T10" fmla="*/ 2147483647 w 6"/>
              <a:gd name="T11" fmla="*/ 2147483647 h 87"/>
              <a:gd name="T12" fmla="*/ 2147483647 w 6"/>
              <a:gd name="T13" fmla="*/ 2147483647 h 87"/>
              <a:gd name="T14" fmla="*/ 2147483647 w 6"/>
              <a:gd name="T15" fmla="*/ 2147483647 h 87"/>
              <a:gd name="T16" fmla="*/ 2147483647 w 6"/>
              <a:gd name="T17" fmla="*/ 2147483647 h 87"/>
              <a:gd name="T18" fmla="*/ 0 w 6"/>
              <a:gd name="T19" fmla="*/ 2147483647 h 87"/>
              <a:gd name="T20" fmla="*/ 0 w 6"/>
              <a:gd name="T21" fmla="*/ 2147483647 h 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87"/>
              <a:gd name="T35" fmla="*/ 6 w 6"/>
              <a:gd name="T36" fmla="*/ 87 h 8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87">
                <a:moveTo>
                  <a:pt x="0" y="5"/>
                </a:moveTo>
                <a:lnTo>
                  <a:pt x="1" y="3"/>
                </a:lnTo>
                <a:lnTo>
                  <a:pt x="3" y="3"/>
                </a:lnTo>
                <a:lnTo>
                  <a:pt x="5" y="3"/>
                </a:lnTo>
                <a:lnTo>
                  <a:pt x="6" y="0"/>
                </a:lnTo>
                <a:lnTo>
                  <a:pt x="6" y="85"/>
                </a:lnTo>
                <a:lnTo>
                  <a:pt x="5" y="87"/>
                </a:lnTo>
                <a:lnTo>
                  <a:pt x="3" y="87"/>
                </a:lnTo>
                <a:lnTo>
                  <a:pt x="1" y="87"/>
                </a:lnTo>
                <a:lnTo>
                  <a:pt x="0" y="87"/>
                </a:lnTo>
                <a:lnTo>
                  <a:pt x="0" y="5"/>
                </a:lnTo>
                <a:close/>
              </a:path>
            </a:pathLst>
          </a:custGeom>
          <a:solidFill>
            <a:srgbClr val="FFFFFF"/>
          </a:solidFill>
          <a:ln w="9525">
            <a:noFill/>
            <a:round/>
            <a:headEnd/>
            <a:tailEnd/>
          </a:ln>
        </p:spPr>
        <p:txBody>
          <a:bodyPr/>
          <a:lstStyle/>
          <a:p>
            <a:endParaRPr lang="en-GB"/>
          </a:p>
        </p:txBody>
      </p:sp>
      <p:sp>
        <p:nvSpPr>
          <p:cNvPr id="5274" name="Freeform 738"/>
          <p:cNvSpPr>
            <a:spLocks/>
          </p:cNvSpPr>
          <p:nvPr/>
        </p:nvSpPr>
        <p:spPr bwMode="auto">
          <a:xfrm>
            <a:off x="8244418" y="2930525"/>
            <a:ext cx="103716" cy="44450"/>
          </a:xfrm>
          <a:custGeom>
            <a:avLst/>
            <a:gdLst>
              <a:gd name="T0" fmla="*/ 2147483647 w 264"/>
              <a:gd name="T1" fmla="*/ 2147483647 h 169"/>
              <a:gd name="T2" fmla="*/ 0 w 264"/>
              <a:gd name="T3" fmla="*/ 0 h 169"/>
              <a:gd name="T4" fmla="*/ 2147483647 w 264"/>
              <a:gd name="T5" fmla="*/ 0 h 169"/>
              <a:gd name="T6" fmla="*/ 2147483647 w 264"/>
              <a:gd name="T7" fmla="*/ 2147483647 h 169"/>
              <a:gd name="T8" fmla="*/ 2147483647 w 264"/>
              <a:gd name="T9" fmla="*/ 2147483647 h 169"/>
              <a:gd name="T10" fmla="*/ 2147483647 w 264"/>
              <a:gd name="T11" fmla="*/ 2147483647 h 169"/>
              <a:gd name="T12" fmla="*/ 2147483647 w 264"/>
              <a:gd name="T13" fmla="*/ 2147483647 h 169"/>
              <a:gd name="T14" fmla="*/ 0 60000 65536"/>
              <a:gd name="T15" fmla="*/ 0 60000 65536"/>
              <a:gd name="T16" fmla="*/ 0 60000 65536"/>
              <a:gd name="T17" fmla="*/ 0 60000 65536"/>
              <a:gd name="T18" fmla="*/ 0 60000 65536"/>
              <a:gd name="T19" fmla="*/ 0 60000 65536"/>
              <a:gd name="T20" fmla="*/ 0 60000 65536"/>
              <a:gd name="T21" fmla="*/ 0 w 264"/>
              <a:gd name="T22" fmla="*/ 0 h 169"/>
              <a:gd name="T23" fmla="*/ 264 w 264"/>
              <a:gd name="T24" fmla="*/ 169 h 1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4" h="169">
                <a:moveTo>
                  <a:pt x="264" y="169"/>
                </a:moveTo>
                <a:lnTo>
                  <a:pt x="0" y="0"/>
                </a:lnTo>
                <a:lnTo>
                  <a:pt x="9" y="0"/>
                </a:lnTo>
                <a:lnTo>
                  <a:pt x="205" y="125"/>
                </a:lnTo>
                <a:lnTo>
                  <a:pt x="248" y="154"/>
                </a:lnTo>
                <a:lnTo>
                  <a:pt x="264" y="163"/>
                </a:lnTo>
                <a:lnTo>
                  <a:pt x="264" y="169"/>
                </a:lnTo>
                <a:close/>
              </a:path>
            </a:pathLst>
          </a:custGeom>
          <a:solidFill>
            <a:srgbClr val="FFFFFF"/>
          </a:solidFill>
          <a:ln w="9525">
            <a:noFill/>
            <a:round/>
            <a:headEnd/>
            <a:tailEnd/>
          </a:ln>
        </p:spPr>
        <p:txBody>
          <a:bodyPr/>
          <a:lstStyle/>
          <a:p>
            <a:endParaRPr lang="en-GB"/>
          </a:p>
        </p:txBody>
      </p:sp>
      <p:sp>
        <p:nvSpPr>
          <p:cNvPr id="5275" name="Freeform 739"/>
          <p:cNvSpPr>
            <a:spLocks/>
          </p:cNvSpPr>
          <p:nvPr/>
        </p:nvSpPr>
        <p:spPr bwMode="auto">
          <a:xfrm>
            <a:off x="8056033" y="2881314"/>
            <a:ext cx="10584" cy="7937"/>
          </a:xfrm>
          <a:custGeom>
            <a:avLst/>
            <a:gdLst>
              <a:gd name="T0" fmla="*/ 2147483647 w 30"/>
              <a:gd name="T1" fmla="*/ 2147483647 h 31"/>
              <a:gd name="T2" fmla="*/ 2147483647 w 30"/>
              <a:gd name="T3" fmla="*/ 2147483647 h 31"/>
              <a:gd name="T4" fmla="*/ 2147483647 w 30"/>
              <a:gd name="T5" fmla="*/ 2147483647 h 31"/>
              <a:gd name="T6" fmla="*/ 2147483647 w 30"/>
              <a:gd name="T7" fmla="*/ 2147483647 h 31"/>
              <a:gd name="T8" fmla="*/ 2147483647 w 30"/>
              <a:gd name="T9" fmla="*/ 2147483647 h 31"/>
              <a:gd name="T10" fmla="*/ 2147483647 w 30"/>
              <a:gd name="T11" fmla="*/ 2147483647 h 31"/>
              <a:gd name="T12" fmla="*/ 2147483647 w 30"/>
              <a:gd name="T13" fmla="*/ 2147483647 h 31"/>
              <a:gd name="T14" fmla="*/ 2147483647 w 30"/>
              <a:gd name="T15" fmla="*/ 2147483647 h 31"/>
              <a:gd name="T16" fmla="*/ 2147483647 w 30"/>
              <a:gd name="T17" fmla="*/ 0 h 31"/>
              <a:gd name="T18" fmla="*/ 2147483647 w 30"/>
              <a:gd name="T19" fmla="*/ 2147483647 h 31"/>
              <a:gd name="T20" fmla="*/ 2147483647 w 30"/>
              <a:gd name="T21" fmla="*/ 2147483647 h 31"/>
              <a:gd name="T22" fmla="*/ 2147483647 w 30"/>
              <a:gd name="T23" fmla="*/ 2147483647 h 31"/>
              <a:gd name="T24" fmla="*/ 0 w 30"/>
              <a:gd name="T25" fmla="*/ 2147483647 h 31"/>
              <a:gd name="T26" fmla="*/ 0 w 30"/>
              <a:gd name="T27" fmla="*/ 2147483647 h 31"/>
              <a:gd name="T28" fmla="*/ 0 w 30"/>
              <a:gd name="T29" fmla="*/ 2147483647 h 31"/>
              <a:gd name="T30" fmla="*/ 2147483647 w 30"/>
              <a:gd name="T31" fmla="*/ 2147483647 h 31"/>
              <a:gd name="T32" fmla="*/ 2147483647 w 30"/>
              <a:gd name="T33" fmla="*/ 2147483647 h 31"/>
              <a:gd name="T34" fmla="*/ 2147483647 w 30"/>
              <a:gd name="T35" fmla="*/ 2147483647 h 31"/>
              <a:gd name="T36" fmla="*/ 2147483647 w 30"/>
              <a:gd name="T37" fmla="*/ 2147483647 h 31"/>
              <a:gd name="T38" fmla="*/ 2147483647 w 30"/>
              <a:gd name="T39" fmla="*/ 2147483647 h 31"/>
              <a:gd name="T40" fmla="*/ 2147483647 w 30"/>
              <a:gd name="T41" fmla="*/ 2147483647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0"/>
              <a:gd name="T64" fmla="*/ 0 h 31"/>
              <a:gd name="T65" fmla="*/ 30 w 30"/>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0" h="31">
                <a:moveTo>
                  <a:pt x="20" y="31"/>
                </a:moveTo>
                <a:lnTo>
                  <a:pt x="22" y="29"/>
                </a:lnTo>
                <a:lnTo>
                  <a:pt x="24" y="25"/>
                </a:lnTo>
                <a:lnTo>
                  <a:pt x="25" y="24"/>
                </a:lnTo>
                <a:lnTo>
                  <a:pt x="30" y="24"/>
                </a:lnTo>
                <a:lnTo>
                  <a:pt x="30" y="14"/>
                </a:lnTo>
                <a:lnTo>
                  <a:pt x="25" y="6"/>
                </a:lnTo>
                <a:lnTo>
                  <a:pt x="20" y="3"/>
                </a:lnTo>
                <a:lnTo>
                  <a:pt x="10" y="0"/>
                </a:lnTo>
                <a:lnTo>
                  <a:pt x="7" y="3"/>
                </a:lnTo>
                <a:lnTo>
                  <a:pt x="3" y="5"/>
                </a:lnTo>
                <a:lnTo>
                  <a:pt x="2" y="8"/>
                </a:lnTo>
                <a:lnTo>
                  <a:pt x="0" y="10"/>
                </a:lnTo>
                <a:lnTo>
                  <a:pt x="0" y="14"/>
                </a:lnTo>
                <a:lnTo>
                  <a:pt x="0" y="17"/>
                </a:lnTo>
                <a:lnTo>
                  <a:pt x="2" y="22"/>
                </a:lnTo>
                <a:lnTo>
                  <a:pt x="5" y="24"/>
                </a:lnTo>
                <a:lnTo>
                  <a:pt x="10" y="24"/>
                </a:lnTo>
                <a:lnTo>
                  <a:pt x="15" y="24"/>
                </a:lnTo>
                <a:lnTo>
                  <a:pt x="19" y="27"/>
                </a:lnTo>
                <a:lnTo>
                  <a:pt x="20" y="31"/>
                </a:lnTo>
                <a:close/>
              </a:path>
            </a:pathLst>
          </a:custGeom>
          <a:solidFill>
            <a:srgbClr val="FFFFFF"/>
          </a:solidFill>
          <a:ln w="9525">
            <a:noFill/>
            <a:round/>
            <a:headEnd/>
            <a:tailEnd/>
          </a:ln>
        </p:spPr>
        <p:txBody>
          <a:bodyPr/>
          <a:lstStyle/>
          <a:p>
            <a:endParaRPr lang="en-GB"/>
          </a:p>
        </p:txBody>
      </p:sp>
      <p:sp>
        <p:nvSpPr>
          <p:cNvPr id="5276" name="Freeform 740"/>
          <p:cNvSpPr>
            <a:spLocks/>
          </p:cNvSpPr>
          <p:nvPr/>
        </p:nvSpPr>
        <p:spPr bwMode="auto">
          <a:xfrm>
            <a:off x="8707967" y="2881314"/>
            <a:ext cx="10584" cy="7937"/>
          </a:xfrm>
          <a:custGeom>
            <a:avLst/>
            <a:gdLst>
              <a:gd name="T0" fmla="*/ 2147483647 w 27"/>
              <a:gd name="T1" fmla="*/ 2147483647 h 31"/>
              <a:gd name="T2" fmla="*/ 2147483647 w 27"/>
              <a:gd name="T3" fmla="*/ 2147483647 h 31"/>
              <a:gd name="T4" fmla="*/ 2147483647 w 27"/>
              <a:gd name="T5" fmla="*/ 2147483647 h 31"/>
              <a:gd name="T6" fmla="*/ 2147483647 w 27"/>
              <a:gd name="T7" fmla="*/ 2147483647 h 31"/>
              <a:gd name="T8" fmla="*/ 2147483647 w 27"/>
              <a:gd name="T9" fmla="*/ 2147483647 h 31"/>
              <a:gd name="T10" fmla="*/ 2147483647 w 27"/>
              <a:gd name="T11" fmla="*/ 2147483647 h 31"/>
              <a:gd name="T12" fmla="*/ 2147483647 w 27"/>
              <a:gd name="T13" fmla="*/ 2147483647 h 31"/>
              <a:gd name="T14" fmla="*/ 2147483647 w 27"/>
              <a:gd name="T15" fmla="*/ 2147483647 h 31"/>
              <a:gd name="T16" fmla="*/ 2147483647 w 27"/>
              <a:gd name="T17" fmla="*/ 0 h 31"/>
              <a:gd name="T18" fmla="*/ 2147483647 w 27"/>
              <a:gd name="T19" fmla="*/ 2147483647 h 31"/>
              <a:gd name="T20" fmla="*/ 2147483647 w 27"/>
              <a:gd name="T21" fmla="*/ 2147483647 h 31"/>
              <a:gd name="T22" fmla="*/ 2147483647 w 27"/>
              <a:gd name="T23" fmla="*/ 2147483647 h 31"/>
              <a:gd name="T24" fmla="*/ 0 w 27"/>
              <a:gd name="T25" fmla="*/ 2147483647 h 31"/>
              <a:gd name="T26" fmla="*/ 0 w 27"/>
              <a:gd name="T27" fmla="*/ 2147483647 h 31"/>
              <a:gd name="T28" fmla="*/ 0 w 27"/>
              <a:gd name="T29" fmla="*/ 2147483647 h 31"/>
              <a:gd name="T30" fmla="*/ 2147483647 w 27"/>
              <a:gd name="T31" fmla="*/ 2147483647 h 31"/>
              <a:gd name="T32" fmla="*/ 2147483647 w 27"/>
              <a:gd name="T33" fmla="*/ 2147483647 h 31"/>
              <a:gd name="T34" fmla="*/ 2147483647 w 27"/>
              <a:gd name="T35" fmla="*/ 2147483647 h 31"/>
              <a:gd name="T36" fmla="*/ 2147483647 w 27"/>
              <a:gd name="T37" fmla="*/ 2147483647 h 31"/>
              <a:gd name="T38" fmla="*/ 2147483647 w 27"/>
              <a:gd name="T39" fmla="*/ 2147483647 h 31"/>
              <a:gd name="T40" fmla="*/ 2147483647 w 27"/>
              <a:gd name="T41" fmla="*/ 2147483647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7"/>
              <a:gd name="T64" fmla="*/ 0 h 31"/>
              <a:gd name="T65" fmla="*/ 27 w 27"/>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7" h="31">
                <a:moveTo>
                  <a:pt x="20" y="31"/>
                </a:moveTo>
                <a:lnTo>
                  <a:pt x="20" y="29"/>
                </a:lnTo>
                <a:lnTo>
                  <a:pt x="22" y="25"/>
                </a:lnTo>
                <a:lnTo>
                  <a:pt x="24" y="24"/>
                </a:lnTo>
                <a:lnTo>
                  <a:pt x="27" y="24"/>
                </a:lnTo>
                <a:lnTo>
                  <a:pt x="27" y="14"/>
                </a:lnTo>
                <a:lnTo>
                  <a:pt x="24" y="6"/>
                </a:lnTo>
                <a:lnTo>
                  <a:pt x="19" y="3"/>
                </a:lnTo>
                <a:lnTo>
                  <a:pt x="10" y="0"/>
                </a:lnTo>
                <a:lnTo>
                  <a:pt x="7" y="3"/>
                </a:lnTo>
                <a:lnTo>
                  <a:pt x="3" y="5"/>
                </a:lnTo>
                <a:lnTo>
                  <a:pt x="2" y="8"/>
                </a:lnTo>
                <a:lnTo>
                  <a:pt x="0" y="10"/>
                </a:lnTo>
                <a:lnTo>
                  <a:pt x="0" y="14"/>
                </a:lnTo>
                <a:lnTo>
                  <a:pt x="0" y="17"/>
                </a:lnTo>
                <a:lnTo>
                  <a:pt x="2" y="22"/>
                </a:lnTo>
                <a:lnTo>
                  <a:pt x="5" y="24"/>
                </a:lnTo>
                <a:lnTo>
                  <a:pt x="10" y="24"/>
                </a:lnTo>
                <a:lnTo>
                  <a:pt x="14" y="24"/>
                </a:lnTo>
                <a:lnTo>
                  <a:pt x="19" y="27"/>
                </a:lnTo>
                <a:lnTo>
                  <a:pt x="20" y="31"/>
                </a:lnTo>
                <a:close/>
              </a:path>
            </a:pathLst>
          </a:custGeom>
          <a:solidFill>
            <a:srgbClr val="FFFFFF"/>
          </a:solidFill>
          <a:ln w="9525">
            <a:noFill/>
            <a:round/>
            <a:headEnd/>
            <a:tailEnd/>
          </a:ln>
        </p:spPr>
        <p:txBody>
          <a:bodyPr/>
          <a:lstStyle/>
          <a:p>
            <a:endParaRPr lang="en-GB"/>
          </a:p>
        </p:txBody>
      </p:sp>
      <p:sp>
        <p:nvSpPr>
          <p:cNvPr id="5277" name="Freeform 741"/>
          <p:cNvSpPr>
            <a:spLocks/>
          </p:cNvSpPr>
          <p:nvPr/>
        </p:nvSpPr>
        <p:spPr bwMode="auto">
          <a:xfrm>
            <a:off x="8413751" y="2930526"/>
            <a:ext cx="101600" cy="41275"/>
          </a:xfrm>
          <a:custGeom>
            <a:avLst/>
            <a:gdLst>
              <a:gd name="T0" fmla="*/ 0 w 262"/>
              <a:gd name="T1" fmla="*/ 2147483647 h 156"/>
              <a:gd name="T2" fmla="*/ 0 w 262"/>
              <a:gd name="T3" fmla="*/ 2147483647 h 156"/>
              <a:gd name="T4" fmla="*/ 2147483647 w 262"/>
              <a:gd name="T5" fmla="*/ 0 h 156"/>
              <a:gd name="T6" fmla="*/ 2147483647 w 262"/>
              <a:gd name="T7" fmla="*/ 0 h 156"/>
              <a:gd name="T8" fmla="*/ 0 w 262"/>
              <a:gd name="T9" fmla="*/ 2147483647 h 156"/>
              <a:gd name="T10" fmla="*/ 0 60000 65536"/>
              <a:gd name="T11" fmla="*/ 0 60000 65536"/>
              <a:gd name="T12" fmla="*/ 0 60000 65536"/>
              <a:gd name="T13" fmla="*/ 0 60000 65536"/>
              <a:gd name="T14" fmla="*/ 0 60000 65536"/>
              <a:gd name="T15" fmla="*/ 0 w 262"/>
              <a:gd name="T16" fmla="*/ 0 h 156"/>
              <a:gd name="T17" fmla="*/ 262 w 262"/>
              <a:gd name="T18" fmla="*/ 156 h 156"/>
            </a:gdLst>
            <a:ahLst/>
            <a:cxnLst>
              <a:cxn ang="T10">
                <a:pos x="T0" y="T1"/>
              </a:cxn>
              <a:cxn ang="T11">
                <a:pos x="T2" y="T3"/>
              </a:cxn>
              <a:cxn ang="T12">
                <a:pos x="T4" y="T5"/>
              </a:cxn>
              <a:cxn ang="T13">
                <a:pos x="T6" y="T7"/>
              </a:cxn>
              <a:cxn ang="T14">
                <a:pos x="T8" y="T9"/>
              </a:cxn>
            </a:cxnLst>
            <a:rect l="T15" t="T16" r="T17" b="T18"/>
            <a:pathLst>
              <a:path w="262" h="156">
                <a:moveTo>
                  <a:pt x="0" y="149"/>
                </a:moveTo>
                <a:lnTo>
                  <a:pt x="0" y="156"/>
                </a:lnTo>
                <a:lnTo>
                  <a:pt x="262" y="0"/>
                </a:lnTo>
                <a:lnTo>
                  <a:pt x="252" y="0"/>
                </a:lnTo>
                <a:lnTo>
                  <a:pt x="0" y="149"/>
                </a:lnTo>
                <a:close/>
              </a:path>
            </a:pathLst>
          </a:custGeom>
          <a:solidFill>
            <a:srgbClr val="FFFFFF"/>
          </a:solidFill>
          <a:ln w="9525">
            <a:noFill/>
            <a:round/>
            <a:headEnd/>
            <a:tailEnd/>
          </a:ln>
        </p:spPr>
        <p:txBody>
          <a:bodyPr/>
          <a:lstStyle/>
          <a:p>
            <a:endParaRPr lang="en-GB"/>
          </a:p>
        </p:txBody>
      </p:sp>
      <p:sp>
        <p:nvSpPr>
          <p:cNvPr id="5278" name="Freeform 742"/>
          <p:cNvSpPr>
            <a:spLocks/>
          </p:cNvSpPr>
          <p:nvPr/>
        </p:nvSpPr>
        <p:spPr bwMode="auto">
          <a:xfrm>
            <a:off x="8513234" y="2828925"/>
            <a:ext cx="29633" cy="33338"/>
          </a:xfrm>
          <a:custGeom>
            <a:avLst/>
            <a:gdLst>
              <a:gd name="T0" fmla="*/ 0 w 75"/>
              <a:gd name="T1" fmla="*/ 0 h 124"/>
              <a:gd name="T2" fmla="*/ 2147483647 w 75"/>
              <a:gd name="T3" fmla="*/ 0 h 124"/>
              <a:gd name="T4" fmla="*/ 2147483647 w 75"/>
              <a:gd name="T5" fmla="*/ 0 h 124"/>
              <a:gd name="T6" fmla="*/ 2147483647 w 75"/>
              <a:gd name="T7" fmla="*/ 0 h 124"/>
              <a:gd name="T8" fmla="*/ 2147483647 w 75"/>
              <a:gd name="T9" fmla="*/ 2147483647 h 124"/>
              <a:gd name="T10" fmla="*/ 2147483647 w 75"/>
              <a:gd name="T11" fmla="*/ 2147483647 h 124"/>
              <a:gd name="T12" fmla="*/ 2147483647 w 75"/>
              <a:gd name="T13" fmla="*/ 2147483647 h 124"/>
              <a:gd name="T14" fmla="*/ 2147483647 w 75"/>
              <a:gd name="T15" fmla="*/ 2147483647 h 124"/>
              <a:gd name="T16" fmla="*/ 2147483647 w 75"/>
              <a:gd name="T17" fmla="*/ 2147483647 h 124"/>
              <a:gd name="T18" fmla="*/ 2147483647 w 75"/>
              <a:gd name="T19" fmla="*/ 2147483647 h 124"/>
              <a:gd name="T20" fmla="*/ 2147483647 w 75"/>
              <a:gd name="T21" fmla="*/ 2147483647 h 124"/>
              <a:gd name="T22" fmla="*/ 2147483647 w 75"/>
              <a:gd name="T23" fmla="*/ 2147483647 h 124"/>
              <a:gd name="T24" fmla="*/ 2147483647 w 75"/>
              <a:gd name="T25" fmla="*/ 2147483647 h 124"/>
              <a:gd name="T26" fmla="*/ 2147483647 w 75"/>
              <a:gd name="T27" fmla="*/ 2147483647 h 124"/>
              <a:gd name="T28" fmla="*/ 2147483647 w 75"/>
              <a:gd name="T29" fmla="*/ 2147483647 h 124"/>
              <a:gd name="T30" fmla="*/ 2147483647 w 75"/>
              <a:gd name="T31" fmla="*/ 2147483647 h 124"/>
              <a:gd name="T32" fmla="*/ 2147483647 w 75"/>
              <a:gd name="T33" fmla="*/ 2147483647 h 124"/>
              <a:gd name="T34" fmla="*/ 2147483647 w 75"/>
              <a:gd name="T35" fmla="*/ 2147483647 h 124"/>
              <a:gd name="T36" fmla="*/ 2147483647 w 75"/>
              <a:gd name="T37" fmla="*/ 2147483647 h 124"/>
              <a:gd name="T38" fmla="*/ 2147483647 w 75"/>
              <a:gd name="T39" fmla="*/ 2147483647 h 124"/>
              <a:gd name="T40" fmla="*/ 2147483647 w 75"/>
              <a:gd name="T41" fmla="*/ 2147483647 h 124"/>
              <a:gd name="T42" fmla="*/ 2147483647 w 75"/>
              <a:gd name="T43" fmla="*/ 2147483647 h 124"/>
              <a:gd name="T44" fmla="*/ 2147483647 w 75"/>
              <a:gd name="T45" fmla="*/ 2147483647 h 124"/>
              <a:gd name="T46" fmla="*/ 2147483647 w 75"/>
              <a:gd name="T47" fmla="*/ 2147483647 h 124"/>
              <a:gd name="T48" fmla="*/ 0 w 75"/>
              <a:gd name="T49" fmla="*/ 0 h 1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5"/>
              <a:gd name="T76" fmla="*/ 0 h 124"/>
              <a:gd name="T77" fmla="*/ 75 w 75"/>
              <a:gd name="T78" fmla="*/ 124 h 1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5" h="124">
                <a:moveTo>
                  <a:pt x="0" y="0"/>
                </a:moveTo>
                <a:lnTo>
                  <a:pt x="1" y="0"/>
                </a:lnTo>
                <a:lnTo>
                  <a:pt x="3" y="0"/>
                </a:lnTo>
                <a:lnTo>
                  <a:pt x="5" y="0"/>
                </a:lnTo>
                <a:lnTo>
                  <a:pt x="6" y="2"/>
                </a:lnTo>
                <a:lnTo>
                  <a:pt x="13" y="10"/>
                </a:lnTo>
                <a:lnTo>
                  <a:pt x="25" y="24"/>
                </a:lnTo>
                <a:lnTo>
                  <a:pt x="35" y="38"/>
                </a:lnTo>
                <a:lnTo>
                  <a:pt x="42" y="46"/>
                </a:lnTo>
                <a:lnTo>
                  <a:pt x="46" y="44"/>
                </a:lnTo>
                <a:lnTo>
                  <a:pt x="53" y="43"/>
                </a:lnTo>
                <a:lnTo>
                  <a:pt x="60" y="41"/>
                </a:lnTo>
                <a:lnTo>
                  <a:pt x="67" y="41"/>
                </a:lnTo>
                <a:lnTo>
                  <a:pt x="72" y="60"/>
                </a:lnTo>
                <a:lnTo>
                  <a:pt x="75" y="82"/>
                </a:lnTo>
                <a:lnTo>
                  <a:pt x="73" y="106"/>
                </a:lnTo>
                <a:lnTo>
                  <a:pt x="62" y="124"/>
                </a:lnTo>
                <a:lnTo>
                  <a:pt x="58" y="103"/>
                </a:lnTo>
                <a:lnTo>
                  <a:pt x="53" y="84"/>
                </a:lnTo>
                <a:lnTo>
                  <a:pt x="45" y="65"/>
                </a:lnTo>
                <a:lnTo>
                  <a:pt x="33" y="48"/>
                </a:lnTo>
                <a:lnTo>
                  <a:pt x="23" y="33"/>
                </a:lnTo>
                <a:lnTo>
                  <a:pt x="15" y="19"/>
                </a:lnTo>
                <a:lnTo>
                  <a:pt x="6" y="8"/>
                </a:lnTo>
                <a:lnTo>
                  <a:pt x="0" y="0"/>
                </a:lnTo>
                <a:close/>
              </a:path>
            </a:pathLst>
          </a:custGeom>
          <a:solidFill>
            <a:srgbClr val="FFFFFF"/>
          </a:solidFill>
          <a:ln w="9525">
            <a:noFill/>
            <a:round/>
            <a:headEnd/>
            <a:tailEnd/>
          </a:ln>
        </p:spPr>
        <p:txBody>
          <a:bodyPr/>
          <a:lstStyle/>
          <a:p>
            <a:endParaRPr lang="en-GB"/>
          </a:p>
        </p:txBody>
      </p:sp>
      <p:sp>
        <p:nvSpPr>
          <p:cNvPr id="5279" name="Freeform 743"/>
          <p:cNvSpPr>
            <a:spLocks/>
          </p:cNvSpPr>
          <p:nvPr/>
        </p:nvSpPr>
        <p:spPr bwMode="auto">
          <a:xfrm>
            <a:off x="8428567" y="2860675"/>
            <a:ext cx="97367" cy="90488"/>
          </a:xfrm>
          <a:custGeom>
            <a:avLst/>
            <a:gdLst>
              <a:gd name="T0" fmla="*/ 2147483647 w 254"/>
              <a:gd name="T1" fmla="*/ 2147483647 h 341"/>
              <a:gd name="T2" fmla="*/ 2147483647 w 254"/>
              <a:gd name="T3" fmla="*/ 2147483647 h 341"/>
              <a:gd name="T4" fmla="*/ 2147483647 w 254"/>
              <a:gd name="T5" fmla="*/ 2147483647 h 341"/>
              <a:gd name="T6" fmla="*/ 2147483647 w 254"/>
              <a:gd name="T7" fmla="*/ 2147483647 h 341"/>
              <a:gd name="T8" fmla="*/ 2147483647 w 254"/>
              <a:gd name="T9" fmla="*/ 2147483647 h 341"/>
              <a:gd name="T10" fmla="*/ 2147483647 w 254"/>
              <a:gd name="T11" fmla="*/ 2147483647 h 341"/>
              <a:gd name="T12" fmla="*/ 2147483647 w 254"/>
              <a:gd name="T13" fmla="*/ 2147483647 h 341"/>
              <a:gd name="T14" fmla="*/ 2147483647 w 254"/>
              <a:gd name="T15" fmla="*/ 2147483647 h 341"/>
              <a:gd name="T16" fmla="*/ 2147483647 w 254"/>
              <a:gd name="T17" fmla="*/ 2147483647 h 341"/>
              <a:gd name="T18" fmla="*/ 2147483647 w 254"/>
              <a:gd name="T19" fmla="*/ 2147483647 h 341"/>
              <a:gd name="T20" fmla="*/ 2147483647 w 254"/>
              <a:gd name="T21" fmla="*/ 2147483647 h 341"/>
              <a:gd name="T22" fmla="*/ 2147483647 w 254"/>
              <a:gd name="T23" fmla="*/ 2147483647 h 341"/>
              <a:gd name="T24" fmla="*/ 2147483647 w 254"/>
              <a:gd name="T25" fmla="*/ 2147483647 h 341"/>
              <a:gd name="T26" fmla="*/ 2147483647 w 254"/>
              <a:gd name="T27" fmla="*/ 2147483647 h 341"/>
              <a:gd name="T28" fmla="*/ 2147483647 w 254"/>
              <a:gd name="T29" fmla="*/ 2147483647 h 341"/>
              <a:gd name="T30" fmla="*/ 2147483647 w 254"/>
              <a:gd name="T31" fmla="*/ 2147483647 h 341"/>
              <a:gd name="T32" fmla="*/ 2147483647 w 254"/>
              <a:gd name="T33" fmla="*/ 2147483647 h 341"/>
              <a:gd name="T34" fmla="*/ 2147483647 w 254"/>
              <a:gd name="T35" fmla="*/ 2147483647 h 341"/>
              <a:gd name="T36" fmla="*/ 2147483647 w 254"/>
              <a:gd name="T37" fmla="*/ 0 h 341"/>
              <a:gd name="T38" fmla="*/ 2147483647 w 254"/>
              <a:gd name="T39" fmla="*/ 2147483647 h 341"/>
              <a:gd name="T40" fmla="*/ 2147483647 w 254"/>
              <a:gd name="T41" fmla="*/ 2147483647 h 341"/>
              <a:gd name="T42" fmla="*/ 2147483647 w 254"/>
              <a:gd name="T43" fmla="*/ 2147483647 h 341"/>
              <a:gd name="T44" fmla="*/ 2147483647 w 254"/>
              <a:gd name="T45" fmla="*/ 2147483647 h 341"/>
              <a:gd name="T46" fmla="*/ 2147483647 w 254"/>
              <a:gd name="T47" fmla="*/ 2147483647 h 341"/>
              <a:gd name="T48" fmla="*/ 2147483647 w 254"/>
              <a:gd name="T49" fmla="*/ 2147483647 h 341"/>
              <a:gd name="T50" fmla="*/ 2147483647 w 254"/>
              <a:gd name="T51" fmla="*/ 2147483647 h 341"/>
              <a:gd name="T52" fmla="*/ 2147483647 w 254"/>
              <a:gd name="T53" fmla="*/ 2147483647 h 341"/>
              <a:gd name="T54" fmla="*/ 2147483647 w 254"/>
              <a:gd name="T55" fmla="*/ 2147483647 h 341"/>
              <a:gd name="T56" fmla="*/ 2147483647 w 254"/>
              <a:gd name="T57" fmla="*/ 2147483647 h 341"/>
              <a:gd name="T58" fmla="*/ 2147483647 w 254"/>
              <a:gd name="T59" fmla="*/ 2147483647 h 341"/>
              <a:gd name="T60" fmla="*/ 2147483647 w 254"/>
              <a:gd name="T61" fmla="*/ 2147483647 h 341"/>
              <a:gd name="T62" fmla="*/ 2147483647 w 254"/>
              <a:gd name="T63" fmla="*/ 2147483647 h 341"/>
              <a:gd name="T64" fmla="*/ 2147483647 w 254"/>
              <a:gd name="T65" fmla="*/ 2147483647 h 341"/>
              <a:gd name="T66" fmla="*/ 2147483647 w 254"/>
              <a:gd name="T67" fmla="*/ 2147483647 h 341"/>
              <a:gd name="T68" fmla="*/ 2147483647 w 254"/>
              <a:gd name="T69" fmla="*/ 2147483647 h 341"/>
              <a:gd name="T70" fmla="*/ 2147483647 w 254"/>
              <a:gd name="T71" fmla="*/ 2147483647 h 341"/>
              <a:gd name="T72" fmla="*/ 2147483647 w 254"/>
              <a:gd name="T73" fmla="*/ 2147483647 h 341"/>
              <a:gd name="T74" fmla="*/ 2147483647 w 254"/>
              <a:gd name="T75" fmla="*/ 2147483647 h 341"/>
              <a:gd name="T76" fmla="*/ 2147483647 w 254"/>
              <a:gd name="T77" fmla="*/ 2147483647 h 341"/>
              <a:gd name="T78" fmla="*/ 2147483647 w 254"/>
              <a:gd name="T79" fmla="*/ 2147483647 h 341"/>
              <a:gd name="T80" fmla="*/ 2147483647 w 254"/>
              <a:gd name="T81" fmla="*/ 2147483647 h 341"/>
              <a:gd name="T82" fmla="*/ 2147483647 w 254"/>
              <a:gd name="T83" fmla="*/ 2147483647 h 341"/>
              <a:gd name="T84" fmla="*/ 2147483647 w 254"/>
              <a:gd name="T85" fmla="*/ 2147483647 h 341"/>
              <a:gd name="T86" fmla="*/ 2147483647 w 254"/>
              <a:gd name="T87" fmla="*/ 2147483647 h 341"/>
              <a:gd name="T88" fmla="*/ 2147483647 w 254"/>
              <a:gd name="T89" fmla="*/ 2147483647 h 341"/>
              <a:gd name="T90" fmla="*/ 2147483647 w 254"/>
              <a:gd name="T91" fmla="*/ 2147483647 h 341"/>
              <a:gd name="T92" fmla="*/ 2147483647 w 254"/>
              <a:gd name="T93" fmla="*/ 2147483647 h 34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54"/>
              <a:gd name="T142" fmla="*/ 0 h 341"/>
              <a:gd name="T143" fmla="*/ 254 w 254"/>
              <a:gd name="T144" fmla="*/ 341 h 34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54" h="341">
                <a:moveTo>
                  <a:pt x="249" y="341"/>
                </a:moveTo>
                <a:lnTo>
                  <a:pt x="247" y="329"/>
                </a:lnTo>
                <a:lnTo>
                  <a:pt x="244" y="309"/>
                </a:lnTo>
                <a:lnTo>
                  <a:pt x="240" y="285"/>
                </a:lnTo>
                <a:lnTo>
                  <a:pt x="239" y="271"/>
                </a:lnTo>
                <a:lnTo>
                  <a:pt x="239" y="259"/>
                </a:lnTo>
                <a:lnTo>
                  <a:pt x="239" y="246"/>
                </a:lnTo>
                <a:lnTo>
                  <a:pt x="239" y="235"/>
                </a:lnTo>
                <a:lnTo>
                  <a:pt x="239" y="227"/>
                </a:lnTo>
                <a:lnTo>
                  <a:pt x="239" y="221"/>
                </a:lnTo>
                <a:lnTo>
                  <a:pt x="240" y="216"/>
                </a:lnTo>
                <a:lnTo>
                  <a:pt x="242" y="208"/>
                </a:lnTo>
                <a:lnTo>
                  <a:pt x="244" y="200"/>
                </a:lnTo>
                <a:lnTo>
                  <a:pt x="245" y="192"/>
                </a:lnTo>
                <a:lnTo>
                  <a:pt x="245" y="179"/>
                </a:lnTo>
                <a:lnTo>
                  <a:pt x="245" y="166"/>
                </a:lnTo>
                <a:lnTo>
                  <a:pt x="244" y="154"/>
                </a:lnTo>
                <a:lnTo>
                  <a:pt x="247" y="147"/>
                </a:lnTo>
                <a:lnTo>
                  <a:pt x="252" y="137"/>
                </a:lnTo>
                <a:lnTo>
                  <a:pt x="254" y="126"/>
                </a:lnTo>
                <a:lnTo>
                  <a:pt x="254" y="115"/>
                </a:lnTo>
                <a:lnTo>
                  <a:pt x="252" y="91"/>
                </a:lnTo>
                <a:lnTo>
                  <a:pt x="247" y="71"/>
                </a:lnTo>
                <a:lnTo>
                  <a:pt x="237" y="52"/>
                </a:lnTo>
                <a:lnTo>
                  <a:pt x="223" y="41"/>
                </a:lnTo>
                <a:lnTo>
                  <a:pt x="217" y="36"/>
                </a:lnTo>
                <a:lnTo>
                  <a:pt x="208" y="35"/>
                </a:lnTo>
                <a:lnTo>
                  <a:pt x="201" y="33"/>
                </a:lnTo>
                <a:lnTo>
                  <a:pt x="196" y="30"/>
                </a:lnTo>
                <a:lnTo>
                  <a:pt x="188" y="30"/>
                </a:lnTo>
                <a:lnTo>
                  <a:pt x="182" y="30"/>
                </a:lnTo>
                <a:lnTo>
                  <a:pt x="177" y="33"/>
                </a:lnTo>
                <a:lnTo>
                  <a:pt x="171" y="35"/>
                </a:lnTo>
                <a:lnTo>
                  <a:pt x="166" y="36"/>
                </a:lnTo>
                <a:lnTo>
                  <a:pt x="160" y="38"/>
                </a:lnTo>
                <a:lnTo>
                  <a:pt x="153" y="41"/>
                </a:lnTo>
                <a:lnTo>
                  <a:pt x="144" y="41"/>
                </a:lnTo>
                <a:lnTo>
                  <a:pt x="137" y="42"/>
                </a:lnTo>
                <a:lnTo>
                  <a:pt x="131" y="42"/>
                </a:lnTo>
                <a:lnTo>
                  <a:pt x="124" y="42"/>
                </a:lnTo>
                <a:lnTo>
                  <a:pt x="116" y="42"/>
                </a:lnTo>
                <a:lnTo>
                  <a:pt x="111" y="42"/>
                </a:lnTo>
                <a:lnTo>
                  <a:pt x="104" y="41"/>
                </a:lnTo>
                <a:lnTo>
                  <a:pt x="97" y="41"/>
                </a:lnTo>
                <a:lnTo>
                  <a:pt x="92" y="41"/>
                </a:lnTo>
                <a:lnTo>
                  <a:pt x="87" y="36"/>
                </a:lnTo>
                <a:lnTo>
                  <a:pt x="81" y="33"/>
                </a:lnTo>
                <a:lnTo>
                  <a:pt x="72" y="29"/>
                </a:lnTo>
                <a:lnTo>
                  <a:pt x="62" y="23"/>
                </a:lnTo>
                <a:lnTo>
                  <a:pt x="51" y="17"/>
                </a:lnTo>
                <a:lnTo>
                  <a:pt x="42" y="14"/>
                </a:lnTo>
                <a:lnTo>
                  <a:pt x="34" y="10"/>
                </a:lnTo>
                <a:lnTo>
                  <a:pt x="29" y="8"/>
                </a:lnTo>
                <a:lnTo>
                  <a:pt x="20" y="6"/>
                </a:lnTo>
                <a:lnTo>
                  <a:pt x="13" y="2"/>
                </a:lnTo>
                <a:lnTo>
                  <a:pt x="7" y="0"/>
                </a:lnTo>
                <a:lnTo>
                  <a:pt x="3" y="0"/>
                </a:lnTo>
                <a:lnTo>
                  <a:pt x="3" y="8"/>
                </a:lnTo>
                <a:lnTo>
                  <a:pt x="2" y="16"/>
                </a:lnTo>
                <a:lnTo>
                  <a:pt x="2" y="23"/>
                </a:lnTo>
                <a:lnTo>
                  <a:pt x="0" y="29"/>
                </a:lnTo>
                <a:lnTo>
                  <a:pt x="7" y="33"/>
                </a:lnTo>
                <a:lnTo>
                  <a:pt x="15" y="35"/>
                </a:lnTo>
                <a:lnTo>
                  <a:pt x="22" y="36"/>
                </a:lnTo>
                <a:lnTo>
                  <a:pt x="29" y="38"/>
                </a:lnTo>
                <a:lnTo>
                  <a:pt x="41" y="41"/>
                </a:lnTo>
                <a:lnTo>
                  <a:pt x="53" y="44"/>
                </a:lnTo>
                <a:lnTo>
                  <a:pt x="64" y="52"/>
                </a:lnTo>
                <a:lnTo>
                  <a:pt x="70" y="60"/>
                </a:lnTo>
                <a:lnTo>
                  <a:pt x="72" y="61"/>
                </a:lnTo>
                <a:lnTo>
                  <a:pt x="74" y="63"/>
                </a:lnTo>
                <a:lnTo>
                  <a:pt x="77" y="63"/>
                </a:lnTo>
                <a:lnTo>
                  <a:pt x="82" y="63"/>
                </a:lnTo>
                <a:lnTo>
                  <a:pt x="92" y="61"/>
                </a:lnTo>
                <a:lnTo>
                  <a:pt x="101" y="61"/>
                </a:lnTo>
                <a:lnTo>
                  <a:pt x="108" y="61"/>
                </a:lnTo>
                <a:lnTo>
                  <a:pt x="113" y="63"/>
                </a:lnTo>
                <a:lnTo>
                  <a:pt x="118" y="65"/>
                </a:lnTo>
                <a:lnTo>
                  <a:pt x="127" y="69"/>
                </a:lnTo>
                <a:lnTo>
                  <a:pt x="136" y="73"/>
                </a:lnTo>
                <a:lnTo>
                  <a:pt x="144" y="79"/>
                </a:lnTo>
                <a:lnTo>
                  <a:pt x="151" y="82"/>
                </a:lnTo>
                <a:lnTo>
                  <a:pt x="158" y="85"/>
                </a:lnTo>
                <a:lnTo>
                  <a:pt x="161" y="88"/>
                </a:lnTo>
                <a:lnTo>
                  <a:pt x="158" y="82"/>
                </a:lnTo>
                <a:lnTo>
                  <a:pt x="154" y="77"/>
                </a:lnTo>
                <a:lnTo>
                  <a:pt x="149" y="73"/>
                </a:lnTo>
                <a:lnTo>
                  <a:pt x="146" y="71"/>
                </a:lnTo>
                <a:lnTo>
                  <a:pt x="143" y="69"/>
                </a:lnTo>
                <a:lnTo>
                  <a:pt x="139" y="63"/>
                </a:lnTo>
                <a:lnTo>
                  <a:pt x="134" y="60"/>
                </a:lnTo>
                <a:lnTo>
                  <a:pt x="132" y="55"/>
                </a:lnTo>
                <a:lnTo>
                  <a:pt x="139" y="55"/>
                </a:lnTo>
                <a:lnTo>
                  <a:pt x="148" y="61"/>
                </a:lnTo>
                <a:lnTo>
                  <a:pt x="158" y="66"/>
                </a:lnTo>
                <a:lnTo>
                  <a:pt x="165" y="74"/>
                </a:lnTo>
                <a:lnTo>
                  <a:pt x="165" y="73"/>
                </a:lnTo>
                <a:lnTo>
                  <a:pt x="165" y="71"/>
                </a:lnTo>
                <a:lnTo>
                  <a:pt x="165" y="69"/>
                </a:lnTo>
                <a:lnTo>
                  <a:pt x="166" y="66"/>
                </a:lnTo>
                <a:lnTo>
                  <a:pt x="171" y="63"/>
                </a:lnTo>
                <a:lnTo>
                  <a:pt x="175" y="60"/>
                </a:lnTo>
                <a:lnTo>
                  <a:pt x="180" y="57"/>
                </a:lnTo>
                <a:lnTo>
                  <a:pt x="190" y="57"/>
                </a:lnTo>
                <a:lnTo>
                  <a:pt x="200" y="57"/>
                </a:lnTo>
                <a:lnTo>
                  <a:pt x="205" y="57"/>
                </a:lnTo>
                <a:lnTo>
                  <a:pt x="208" y="57"/>
                </a:lnTo>
                <a:lnTo>
                  <a:pt x="211" y="57"/>
                </a:lnTo>
                <a:lnTo>
                  <a:pt x="215" y="55"/>
                </a:lnTo>
                <a:lnTo>
                  <a:pt x="218" y="55"/>
                </a:lnTo>
                <a:lnTo>
                  <a:pt x="222" y="55"/>
                </a:lnTo>
                <a:lnTo>
                  <a:pt x="228" y="60"/>
                </a:lnTo>
                <a:lnTo>
                  <a:pt x="235" y="65"/>
                </a:lnTo>
                <a:lnTo>
                  <a:pt x="242" y="77"/>
                </a:lnTo>
                <a:lnTo>
                  <a:pt x="244" y="90"/>
                </a:lnTo>
                <a:lnTo>
                  <a:pt x="242" y="112"/>
                </a:lnTo>
                <a:lnTo>
                  <a:pt x="235" y="134"/>
                </a:lnTo>
                <a:lnTo>
                  <a:pt x="225" y="153"/>
                </a:lnTo>
                <a:lnTo>
                  <a:pt x="210" y="167"/>
                </a:lnTo>
                <a:lnTo>
                  <a:pt x="211" y="173"/>
                </a:lnTo>
                <a:lnTo>
                  <a:pt x="215" y="181"/>
                </a:lnTo>
                <a:lnTo>
                  <a:pt x="215" y="189"/>
                </a:lnTo>
                <a:lnTo>
                  <a:pt x="215" y="194"/>
                </a:lnTo>
                <a:lnTo>
                  <a:pt x="218" y="202"/>
                </a:lnTo>
                <a:lnTo>
                  <a:pt x="222" y="211"/>
                </a:lnTo>
                <a:lnTo>
                  <a:pt x="225" y="222"/>
                </a:lnTo>
                <a:lnTo>
                  <a:pt x="227" y="235"/>
                </a:lnTo>
                <a:lnTo>
                  <a:pt x="223" y="227"/>
                </a:lnTo>
                <a:lnTo>
                  <a:pt x="218" y="217"/>
                </a:lnTo>
                <a:lnTo>
                  <a:pt x="213" y="208"/>
                </a:lnTo>
                <a:lnTo>
                  <a:pt x="208" y="202"/>
                </a:lnTo>
                <a:lnTo>
                  <a:pt x="208" y="213"/>
                </a:lnTo>
                <a:lnTo>
                  <a:pt x="210" y="229"/>
                </a:lnTo>
                <a:lnTo>
                  <a:pt x="211" y="242"/>
                </a:lnTo>
                <a:lnTo>
                  <a:pt x="215" y="254"/>
                </a:lnTo>
                <a:lnTo>
                  <a:pt x="218" y="265"/>
                </a:lnTo>
                <a:lnTo>
                  <a:pt x="223" y="280"/>
                </a:lnTo>
                <a:lnTo>
                  <a:pt x="225" y="295"/>
                </a:lnTo>
                <a:lnTo>
                  <a:pt x="227" y="309"/>
                </a:lnTo>
                <a:lnTo>
                  <a:pt x="232" y="317"/>
                </a:lnTo>
                <a:lnTo>
                  <a:pt x="239" y="323"/>
                </a:lnTo>
                <a:lnTo>
                  <a:pt x="245" y="334"/>
                </a:lnTo>
                <a:lnTo>
                  <a:pt x="249" y="341"/>
                </a:lnTo>
                <a:close/>
              </a:path>
            </a:pathLst>
          </a:custGeom>
          <a:solidFill>
            <a:srgbClr val="FFFFFF"/>
          </a:solidFill>
          <a:ln w="9525">
            <a:noFill/>
            <a:round/>
            <a:headEnd/>
            <a:tailEnd/>
          </a:ln>
        </p:spPr>
        <p:txBody>
          <a:bodyPr/>
          <a:lstStyle/>
          <a:p>
            <a:endParaRPr lang="en-GB"/>
          </a:p>
        </p:txBody>
      </p:sp>
      <p:sp>
        <p:nvSpPr>
          <p:cNvPr id="5280" name="Freeform 744"/>
          <p:cNvSpPr>
            <a:spLocks/>
          </p:cNvSpPr>
          <p:nvPr/>
        </p:nvSpPr>
        <p:spPr bwMode="auto">
          <a:xfrm>
            <a:off x="8413751" y="2951163"/>
            <a:ext cx="46567" cy="31750"/>
          </a:xfrm>
          <a:custGeom>
            <a:avLst/>
            <a:gdLst>
              <a:gd name="T0" fmla="*/ 0 w 121"/>
              <a:gd name="T1" fmla="*/ 2147483647 h 118"/>
              <a:gd name="T2" fmla="*/ 2147483647 w 121"/>
              <a:gd name="T3" fmla="*/ 2147483647 h 118"/>
              <a:gd name="T4" fmla="*/ 2147483647 w 121"/>
              <a:gd name="T5" fmla="*/ 2147483647 h 118"/>
              <a:gd name="T6" fmla="*/ 2147483647 w 121"/>
              <a:gd name="T7" fmla="*/ 2147483647 h 118"/>
              <a:gd name="T8" fmla="*/ 2147483647 w 121"/>
              <a:gd name="T9" fmla="*/ 2147483647 h 118"/>
              <a:gd name="T10" fmla="*/ 2147483647 w 121"/>
              <a:gd name="T11" fmla="*/ 2147483647 h 118"/>
              <a:gd name="T12" fmla="*/ 2147483647 w 121"/>
              <a:gd name="T13" fmla="*/ 2147483647 h 118"/>
              <a:gd name="T14" fmla="*/ 2147483647 w 121"/>
              <a:gd name="T15" fmla="*/ 2147483647 h 118"/>
              <a:gd name="T16" fmla="*/ 2147483647 w 121"/>
              <a:gd name="T17" fmla="*/ 2147483647 h 118"/>
              <a:gd name="T18" fmla="*/ 2147483647 w 121"/>
              <a:gd name="T19" fmla="*/ 2147483647 h 118"/>
              <a:gd name="T20" fmla="*/ 2147483647 w 121"/>
              <a:gd name="T21" fmla="*/ 2147483647 h 118"/>
              <a:gd name="T22" fmla="*/ 2147483647 w 121"/>
              <a:gd name="T23" fmla="*/ 2147483647 h 118"/>
              <a:gd name="T24" fmla="*/ 2147483647 w 121"/>
              <a:gd name="T25" fmla="*/ 2147483647 h 118"/>
              <a:gd name="T26" fmla="*/ 2147483647 w 121"/>
              <a:gd name="T27" fmla="*/ 2147483647 h 118"/>
              <a:gd name="T28" fmla="*/ 2147483647 w 121"/>
              <a:gd name="T29" fmla="*/ 2147483647 h 118"/>
              <a:gd name="T30" fmla="*/ 2147483647 w 121"/>
              <a:gd name="T31" fmla="*/ 2147483647 h 118"/>
              <a:gd name="T32" fmla="*/ 2147483647 w 121"/>
              <a:gd name="T33" fmla="*/ 2147483647 h 118"/>
              <a:gd name="T34" fmla="*/ 2147483647 w 121"/>
              <a:gd name="T35" fmla="*/ 2147483647 h 118"/>
              <a:gd name="T36" fmla="*/ 2147483647 w 121"/>
              <a:gd name="T37" fmla="*/ 2147483647 h 118"/>
              <a:gd name="T38" fmla="*/ 2147483647 w 121"/>
              <a:gd name="T39" fmla="*/ 2147483647 h 118"/>
              <a:gd name="T40" fmla="*/ 2147483647 w 121"/>
              <a:gd name="T41" fmla="*/ 0 h 118"/>
              <a:gd name="T42" fmla="*/ 2147483647 w 121"/>
              <a:gd name="T43" fmla="*/ 2147483647 h 118"/>
              <a:gd name="T44" fmla="*/ 2147483647 w 121"/>
              <a:gd name="T45" fmla="*/ 2147483647 h 118"/>
              <a:gd name="T46" fmla="*/ 2147483647 w 121"/>
              <a:gd name="T47" fmla="*/ 2147483647 h 118"/>
              <a:gd name="T48" fmla="*/ 2147483647 w 121"/>
              <a:gd name="T49" fmla="*/ 2147483647 h 118"/>
              <a:gd name="T50" fmla="*/ 2147483647 w 121"/>
              <a:gd name="T51" fmla="*/ 2147483647 h 118"/>
              <a:gd name="T52" fmla="*/ 2147483647 w 121"/>
              <a:gd name="T53" fmla="*/ 2147483647 h 118"/>
              <a:gd name="T54" fmla="*/ 2147483647 w 121"/>
              <a:gd name="T55" fmla="*/ 2147483647 h 118"/>
              <a:gd name="T56" fmla="*/ 2147483647 w 121"/>
              <a:gd name="T57" fmla="*/ 2147483647 h 118"/>
              <a:gd name="T58" fmla="*/ 2147483647 w 121"/>
              <a:gd name="T59" fmla="*/ 2147483647 h 118"/>
              <a:gd name="T60" fmla="*/ 2147483647 w 121"/>
              <a:gd name="T61" fmla="*/ 2147483647 h 118"/>
              <a:gd name="T62" fmla="*/ 2147483647 w 121"/>
              <a:gd name="T63" fmla="*/ 2147483647 h 118"/>
              <a:gd name="T64" fmla="*/ 2147483647 w 121"/>
              <a:gd name="T65" fmla="*/ 2147483647 h 118"/>
              <a:gd name="T66" fmla="*/ 2147483647 w 121"/>
              <a:gd name="T67" fmla="*/ 2147483647 h 118"/>
              <a:gd name="T68" fmla="*/ 2147483647 w 121"/>
              <a:gd name="T69" fmla="*/ 2147483647 h 118"/>
              <a:gd name="T70" fmla="*/ 2147483647 w 121"/>
              <a:gd name="T71" fmla="*/ 2147483647 h 118"/>
              <a:gd name="T72" fmla="*/ 2147483647 w 121"/>
              <a:gd name="T73" fmla="*/ 2147483647 h 118"/>
              <a:gd name="T74" fmla="*/ 2147483647 w 121"/>
              <a:gd name="T75" fmla="*/ 2147483647 h 118"/>
              <a:gd name="T76" fmla="*/ 2147483647 w 121"/>
              <a:gd name="T77" fmla="*/ 2147483647 h 118"/>
              <a:gd name="T78" fmla="*/ 2147483647 w 121"/>
              <a:gd name="T79" fmla="*/ 2147483647 h 118"/>
              <a:gd name="T80" fmla="*/ 0 w 121"/>
              <a:gd name="T81" fmla="*/ 2147483647 h 118"/>
              <a:gd name="T82" fmla="*/ 0 w 121"/>
              <a:gd name="T83" fmla="*/ 2147483647 h 11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21"/>
              <a:gd name="T127" fmla="*/ 0 h 118"/>
              <a:gd name="T128" fmla="*/ 121 w 121"/>
              <a:gd name="T129" fmla="*/ 118 h 11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21" h="118">
                <a:moveTo>
                  <a:pt x="0" y="118"/>
                </a:moveTo>
                <a:lnTo>
                  <a:pt x="10" y="114"/>
                </a:lnTo>
                <a:lnTo>
                  <a:pt x="25" y="108"/>
                </a:lnTo>
                <a:lnTo>
                  <a:pt x="37" y="103"/>
                </a:lnTo>
                <a:lnTo>
                  <a:pt x="44" y="99"/>
                </a:lnTo>
                <a:lnTo>
                  <a:pt x="42" y="80"/>
                </a:lnTo>
                <a:lnTo>
                  <a:pt x="47" y="67"/>
                </a:lnTo>
                <a:lnTo>
                  <a:pt x="59" y="61"/>
                </a:lnTo>
                <a:lnTo>
                  <a:pt x="76" y="63"/>
                </a:lnTo>
                <a:lnTo>
                  <a:pt x="84" y="59"/>
                </a:lnTo>
                <a:lnTo>
                  <a:pt x="97" y="51"/>
                </a:lnTo>
                <a:lnTo>
                  <a:pt x="107" y="45"/>
                </a:lnTo>
                <a:lnTo>
                  <a:pt x="114" y="42"/>
                </a:lnTo>
                <a:lnTo>
                  <a:pt x="116" y="34"/>
                </a:lnTo>
                <a:lnTo>
                  <a:pt x="118" y="23"/>
                </a:lnTo>
                <a:lnTo>
                  <a:pt x="119" y="13"/>
                </a:lnTo>
                <a:lnTo>
                  <a:pt x="121" y="6"/>
                </a:lnTo>
                <a:lnTo>
                  <a:pt x="118" y="6"/>
                </a:lnTo>
                <a:lnTo>
                  <a:pt x="112" y="4"/>
                </a:lnTo>
                <a:lnTo>
                  <a:pt x="109" y="2"/>
                </a:lnTo>
                <a:lnTo>
                  <a:pt x="107" y="0"/>
                </a:lnTo>
                <a:lnTo>
                  <a:pt x="106" y="9"/>
                </a:lnTo>
                <a:lnTo>
                  <a:pt x="104" y="23"/>
                </a:lnTo>
                <a:lnTo>
                  <a:pt x="102" y="34"/>
                </a:lnTo>
                <a:lnTo>
                  <a:pt x="102" y="40"/>
                </a:lnTo>
                <a:lnTo>
                  <a:pt x="97" y="44"/>
                </a:lnTo>
                <a:lnTo>
                  <a:pt x="90" y="48"/>
                </a:lnTo>
                <a:lnTo>
                  <a:pt x="81" y="53"/>
                </a:lnTo>
                <a:lnTo>
                  <a:pt x="76" y="57"/>
                </a:lnTo>
                <a:lnTo>
                  <a:pt x="66" y="55"/>
                </a:lnTo>
                <a:lnTo>
                  <a:pt x="57" y="55"/>
                </a:lnTo>
                <a:lnTo>
                  <a:pt x="49" y="57"/>
                </a:lnTo>
                <a:lnTo>
                  <a:pt x="42" y="63"/>
                </a:lnTo>
                <a:lnTo>
                  <a:pt x="39" y="70"/>
                </a:lnTo>
                <a:lnTo>
                  <a:pt x="35" y="78"/>
                </a:lnTo>
                <a:lnTo>
                  <a:pt x="35" y="86"/>
                </a:lnTo>
                <a:lnTo>
                  <a:pt x="35" y="94"/>
                </a:lnTo>
                <a:lnTo>
                  <a:pt x="27" y="97"/>
                </a:lnTo>
                <a:lnTo>
                  <a:pt x="15" y="103"/>
                </a:lnTo>
                <a:lnTo>
                  <a:pt x="5" y="108"/>
                </a:lnTo>
                <a:lnTo>
                  <a:pt x="0" y="110"/>
                </a:lnTo>
                <a:lnTo>
                  <a:pt x="0" y="118"/>
                </a:lnTo>
                <a:close/>
              </a:path>
            </a:pathLst>
          </a:custGeom>
          <a:solidFill>
            <a:srgbClr val="FFFFFF"/>
          </a:solidFill>
          <a:ln w="9525">
            <a:noFill/>
            <a:round/>
            <a:headEnd/>
            <a:tailEnd/>
          </a:ln>
        </p:spPr>
        <p:txBody>
          <a:bodyPr/>
          <a:lstStyle/>
          <a:p>
            <a:endParaRPr lang="en-GB"/>
          </a:p>
        </p:txBody>
      </p:sp>
      <p:sp>
        <p:nvSpPr>
          <p:cNvPr id="5281" name="Freeform 745"/>
          <p:cNvSpPr>
            <a:spLocks/>
          </p:cNvSpPr>
          <p:nvPr/>
        </p:nvSpPr>
        <p:spPr bwMode="auto">
          <a:xfrm>
            <a:off x="8443385" y="3073401"/>
            <a:ext cx="10583" cy="4763"/>
          </a:xfrm>
          <a:custGeom>
            <a:avLst/>
            <a:gdLst>
              <a:gd name="T0" fmla="*/ 2147483647 w 30"/>
              <a:gd name="T1" fmla="*/ 2147483647 h 19"/>
              <a:gd name="T2" fmla="*/ 2147483647 w 30"/>
              <a:gd name="T3" fmla="*/ 2147483647 h 19"/>
              <a:gd name="T4" fmla="*/ 2147483647 w 30"/>
              <a:gd name="T5" fmla="*/ 2147483647 h 19"/>
              <a:gd name="T6" fmla="*/ 2147483647 w 30"/>
              <a:gd name="T7" fmla="*/ 2147483647 h 19"/>
              <a:gd name="T8" fmla="*/ 2147483647 w 30"/>
              <a:gd name="T9" fmla="*/ 2147483647 h 19"/>
              <a:gd name="T10" fmla="*/ 2147483647 w 30"/>
              <a:gd name="T11" fmla="*/ 2147483647 h 19"/>
              <a:gd name="T12" fmla="*/ 2147483647 w 30"/>
              <a:gd name="T13" fmla="*/ 2147483647 h 19"/>
              <a:gd name="T14" fmla="*/ 2147483647 w 30"/>
              <a:gd name="T15" fmla="*/ 2147483647 h 19"/>
              <a:gd name="T16" fmla="*/ 2147483647 w 30"/>
              <a:gd name="T17" fmla="*/ 2147483647 h 19"/>
              <a:gd name="T18" fmla="*/ 2147483647 w 30"/>
              <a:gd name="T19" fmla="*/ 2147483647 h 19"/>
              <a:gd name="T20" fmla="*/ 2147483647 w 30"/>
              <a:gd name="T21" fmla="*/ 2147483647 h 19"/>
              <a:gd name="T22" fmla="*/ 2147483647 w 30"/>
              <a:gd name="T23" fmla="*/ 2147483647 h 19"/>
              <a:gd name="T24" fmla="*/ 2147483647 w 30"/>
              <a:gd name="T25" fmla="*/ 2147483647 h 19"/>
              <a:gd name="T26" fmla="*/ 0 w 30"/>
              <a:gd name="T27" fmla="*/ 2147483647 h 19"/>
              <a:gd name="T28" fmla="*/ 0 w 30"/>
              <a:gd name="T29" fmla="*/ 2147483647 h 19"/>
              <a:gd name="T30" fmla="*/ 0 w 30"/>
              <a:gd name="T31" fmla="*/ 2147483647 h 19"/>
              <a:gd name="T32" fmla="*/ 0 w 30"/>
              <a:gd name="T33" fmla="*/ 2147483647 h 19"/>
              <a:gd name="T34" fmla="*/ 2147483647 w 30"/>
              <a:gd name="T35" fmla="*/ 2147483647 h 19"/>
              <a:gd name="T36" fmla="*/ 2147483647 w 30"/>
              <a:gd name="T37" fmla="*/ 2147483647 h 19"/>
              <a:gd name="T38" fmla="*/ 2147483647 w 30"/>
              <a:gd name="T39" fmla="*/ 0 h 19"/>
              <a:gd name="T40" fmla="*/ 2147483647 w 30"/>
              <a:gd name="T41" fmla="*/ 0 h 19"/>
              <a:gd name="T42" fmla="*/ 2147483647 w 30"/>
              <a:gd name="T43" fmla="*/ 0 h 19"/>
              <a:gd name="T44" fmla="*/ 2147483647 w 30"/>
              <a:gd name="T45" fmla="*/ 2147483647 h 19"/>
              <a:gd name="T46" fmla="*/ 2147483647 w 30"/>
              <a:gd name="T47" fmla="*/ 2147483647 h 19"/>
              <a:gd name="T48" fmla="*/ 2147483647 w 30"/>
              <a:gd name="T49" fmla="*/ 2147483647 h 1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0"/>
              <a:gd name="T76" fmla="*/ 0 h 19"/>
              <a:gd name="T77" fmla="*/ 30 w 30"/>
              <a:gd name="T78" fmla="*/ 19 h 1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0" h="19">
                <a:moveTo>
                  <a:pt x="30" y="7"/>
                </a:moveTo>
                <a:lnTo>
                  <a:pt x="29" y="9"/>
                </a:lnTo>
                <a:lnTo>
                  <a:pt x="29" y="13"/>
                </a:lnTo>
                <a:lnTo>
                  <a:pt x="29" y="15"/>
                </a:lnTo>
                <a:lnTo>
                  <a:pt x="29" y="19"/>
                </a:lnTo>
                <a:lnTo>
                  <a:pt x="25" y="15"/>
                </a:lnTo>
                <a:lnTo>
                  <a:pt x="20" y="11"/>
                </a:lnTo>
                <a:lnTo>
                  <a:pt x="14" y="9"/>
                </a:lnTo>
                <a:lnTo>
                  <a:pt x="11" y="9"/>
                </a:lnTo>
                <a:lnTo>
                  <a:pt x="9" y="9"/>
                </a:lnTo>
                <a:lnTo>
                  <a:pt x="7" y="11"/>
                </a:lnTo>
                <a:lnTo>
                  <a:pt x="4" y="15"/>
                </a:lnTo>
                <a:lnTo>
                  <a:pt x="2" y="15"/>
                </a:lnTo>
                <a:lnTo>
                  <a:pt x="0" y="11"/>
                </a:lnTo>
                <a:lnTo>
                  <a:pt x="0" y="7"/>
                </a:lnTo>
                <a:lnTo>
                  <a:pt x="0" y="5"/>
                </a:lnTo>
                <a:lnTo>
                  <a:pt x="0" y="3"/>
                </a:lnTo>
                <a:lnTo>
                  <a:pt x="2" y="2"/>
                </a:lnTo>
                <a:lnTo>
                  <a:pt x="6" y="2"/>
                </a:lnTo>
                <a:lnTo>
                  <a:pt x="9" y="0"/>
                </a:lnTo>
                <a:lnTo>
                  <a:pt x="12" y="0"/>
                </a:lnTo>
                <a:lnTo>
                  <a:pt x="16" y="0"/>
                </a:lnTo>
                <a:lnTo>
                  <a:pt x="20" y="3"/>
                </a:lnTo>
                <a:lnTo>
                  <a:pt x="25" y="5"/>
                </a:lnTo>
                <a:lnTo>
                  <a:pt x="30" y="7"/>
                </a:lnTo>
                <a:close/>
              </a:path>
            </a:pathLst>
          </a:custGeom>
          <a:solidFill>
            <a:srgbClr val="FFFFFF"/>
          </a:solidFill>
          <a:ln w="9525">
            <a:noFill/>
            <a:round/>
            <a:headEnd/>
            <a:tailEnd/>
          </a:ln>
        </p:spPr>
        <p:txBody>
          <a:bodyPr/>
          <a:lstStyle/>
          <a:p>
            <a:endParaRPr lang="en-GB"/>
          </a:p>
        </p:txBody>
      </p:sp>
      <p:sp>
        <p:nvSpPr>
          <p:cNvPr id="5282" name="Freeform 746"/>
          <p:cNvSpPr>
            <a:spLocks/>
          </p:cNvSpPr>
          <p:nvPr/>
        </p:nvSpPr>
        <p:spPr bwMode="auto">
          <a:xfrm>
            <a:off x="8428567" y="3070225"/>
            <a:ext cx="16933" cy="19050"/>
          </a:xfrm>
          <a:custGeom>
            <a:avLst/>
            <a:gdLst>
              <a:gd name="T0" fmla="*/ 2147483647 w 46"/>
              <a:gd name="T1" fmla="*/ 2147483647 h 70"/>
              <a:gd name="T2" fmla="*/ 2147483647 w 46"/>
              <a:gd name="T3" fmla="*/ 2147483647 h 70"/>
              <a:gd name="T4" fmla="*/ 2147483647 w 46"/>
              <a:gd name="T5" fmla="*/ 2147483647 h 70"/>
              <a:gd name="T6" fmla="*/ 2147483647 w 46"/>
              <a:gd name="T7" fmla="*/ 2147483647 h 70"/>
              <a:gd name="T8" fmla="*/ 2147483647 w 46"/>
              <a:gd name="T9" fmla="*/ 0 h 70"/>
              <a:gd name="T10" fmla="*/ 2147483647 w 46"/>
              <a:gd name="T11" fmla="*/ 2147483647 h 70"/>
              <a:gd name="T12" fmla="*/ 0 w 46"/>
              <a:gd name="T13" fmla="*/ 2147483647 h 70"/>
              <a:gd name="T14" fmla="*/ 0 w 46"/>
              <a:gd name="T15" fmla="*/ 2147483647 h 70"/>
              <a:gd name="T16" fmla="*/ 2147483647 w 46"/>
              <a:gd name="T17" fmla="*/ 2147483647 h 70"/>
              <a:gd name="T18" fmla="*/ 2147483647 w 46"/>
              <a:gd name="T19" fmla="*/ 2147483647 h 70"/>
              <a:gd name="T20" fmla="*/ 2147483647 w 46"/>
              <a:gd name="T21" fmla="*/ 2147483647 h 70"/>
              <a:gd name="T22" fmla="*/ 2147483647 w 46"/>
              <a:gd name="T23" fmla="*/ 2147483647 h 70"/>
              <a:gd name="T24" fmla="*/ 2147483647 w 46"/>
              <a:gd name="T25" fmla="*/ 2147483647 h 70"/>
              <a:gd name="T26" fmla="*/ 2147483647 w 46"/>
              <a:gd name="T27" fmla="*/ 2147483647 h 70"/>
              <a:gd name="T28" fmla="*/ 2147483647 w 46"/>
              <a:gd name="T29" fmla="*/ 2147483647 h 70"/>
              <a:gd name="T30" fmla="*/ 2147483647 w 46"/>
              <a:gd name="T31" fmla="*/ 2147483647 h 70"/>
              <a:gd name="T32" fmla="*/ 2147483647 w 46"/>
              <a:gd name="T33" fmla="*/ 2147483647 h 70"/>
              <a:gd name="T34" fmla="*/ 2147483647 w 46"/>
              <a:gd name="T35" fmla="*/ 2147483647 h 70"/>
              <a:gd name="T36" fmla="*/ 2147483647 w 46"/>
              <a:gd name="T37" fmla="*/ 2147483647 h 70"/>
              <a:gd name="T38" fmla="*/ 2147483647 w 46"/>
              <a:gd name="T39" fmla="*/ 2147483647 h 70"/>
              <a:gd name="T40" fmla="*/ 2147483647 w 46"/>
              <a:gd name="T41" fmla="*/ 2147483647 h 70"/>
              <a:gd name="T42" fmla="*/ 2147483647 w 46"/>
              <a:gd name="T43" fmla="*/ 2147483647 h 70"/>
              <a:gd name="T44" fmla="*/ 2147483647 w 46"/>
              <a:gd name="T45" fmla="*/ 2147483647 h 70"/>
              <a:gd name="T46" fmla="*/ 2147483647 w 46"/>
              <a:gd name="T47" fmla="*/ 2147483647 h 70"/>
              <a:gd name="T48" fmla="*/ 2147483647 w 46"/>
              <a:gd name="T49" fmla="*/ 2147483647 h 7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6"/>
              <a:gd name="T76" fmla="*/ 0 h 70"/>
              <a:gd name="T77" fmla="*/ 46 w 46"/>
              <a:gd name="T78" fmla="*/ 70 h 7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6" h="70">
                <a:moveTo>
                  <a:pt x="37" y="26"/>
                </a:moveTo>
                <a:lnTo>
                  <a:pt x="32" y="16"/>
                </a:lnTo>
                <a:lnTo>
                  <a:pt x="27" y="8"/>
                </a:lnTo>
                <a:lnTo>
                  <a:pt x="18" y="3"/>
                </a:lnTo>
                <a:lnTo>
                  <a:pt x="5" y="0"/>
                </a:lnTo>
                <a:lnTo>
                  <a:pt x="2" y="5"/>
                </a:lnTo>
                <a:lnTo>
                  <a:pt x="0" y="13"/>
                </a:lnTo>
                <a:lnTo>
                  <a:pt x="0" y="18"/>
                </a:lnTo>
                <a:lnTo>
                  <a:pt x="3" y="22"/>
                </a:lnTo>
                <a:lnTo>
                  <a:pt x="12" y="26"/>
                </a:lnTo>
                <a:lnTo>
                  <a:pt x="22" y="35"/>
                </a:lnTo>
                <a:lnTo>
                  <a:pt x="32" y="44"/>
                </a:lnTo>
                <a:lnTo>
                  <a:pt x="37" y="51"/>
                </a:lnTo>
                <a:lnTo>
                  <a:pt x="39" y="57"/>
                </a:lnTo>
                <a:lnTo>
                  <a:pt x="41" y="62"/>
                </a:lnTo>
                <a:lnTo>
                  <a:pt x="42" y="66"/>
                </a:lnTo>
                <a:lnTo>
                  <a:pt x="46" y="70"/>
                </a:lnTo>
                <a:lnTo>
                  <a:pt x="46" y="62"/>
                </a:lnTo>
                <a:lnTo>
                  <a:pt x="46" y="52"/>
                </a:lnTo>
                <a:lnTo>
                  <a:pt x="46" y="46"/>
                </a:lnTo>
                <a:lnTo>
                  <a:pt x="44" y="43"/>
                </a:lnTo>
                <a:lnTo>
                  <a:pt x="42" y="39"/>
                </a:lnTo>
                <a:lnTo>
                  <a:pt x="41" y="33"/>
                </a:lnTo>
                <a:lnTo>
                  <a:pt x="39" y="30"/>
                </a:lnTo>
                <a:lnTo>
                  <a:pt x="37" y="26"/>
                </a:lnTo>
                <a:close/>
              </a:path>
            </a:pathLst>
          </a:custGeom>
          <a:solidFill>
            <a:srgbClr val="FFFFFF"/>
          </a:solidFill>
          <a:ln w="9525">
            <a:noFill/>
            <a:round/>
            <a:headEnd/>
            <a:tailEnd/>
          </a:ln>
        </p:spPr>
        <p:txBody>
          <a:bodyPr/>
          <a:lstStyle/>
          <a:p>
            <a:endParaRPr lang="en-GB"/>
          </a:p>
        </p:txBody>
      </p:sp>
      <p:sp>
        <p:nvSpPr>
          <p:cNvPr id="5283" name="Freeform 747"/>
          <p:cNvSpPr>
            <a:spLocks/>
          </p:cNvSpPr>
          <p:nvPr/>
        </p:nvSpPr>
        <p:spPr bwMode="auto">
          <a:xfrm>
            <a:off x="8453967" y="3043238"/>
            <a:ext cx="16933" cy="12700"/>
          </a:xfrm>
          <a:custGeom>
            <a:avLst/>
            <a:gdLst>
              <a:gd name="T0" fmla="*/ 2147483647 w 48"/>
              <a:gd name="T1" fmla="*/ 2147483647 h 50"/>
              <a:gd name="T2" fmla="*/ 2147483647 w 48"/>
              <a:gd name="T3" fmla="*/ 2147483647 h 50"/>
              <a:gd name="T4" fmla="*/ 2147483647 w 48"/>
              <a:gd name="T5" fmla="*/ 2147483647 h 50"/>
              <a:gd name="T6" fmla="*/ 2147483647 w 48"/>
              <a:gd name="T7" fmla="*/ 2147483647 h 50"/>
              <a:gd name="T8" fmla="*/ 2147483647 w 48"/>
              <a:gd name="T9" fmla="*/ 2147483647 h 50"/>
              <a:gd name="T10" fmla="*/ 2147483647 w 48"/>
              <a:gd name="T11" fmla="*/ 2147483647 h 50"/>
              <a:gd name="T12" fmla="*/ 2147483647 w 48"/>
              <a:gd name="T13" fmla="*/ 2147483647 h 50"/>
              <a:gd name="T14" fmla="*/ 2147483647 w 48"/>
              <a:gd name="T15" fmla="*/ 2147483647 h 50"/>
              <a:gd name="T16" fmla="*/ 2147483647 w 48"/>
              <a:gd name="T17" fmla="*/ 2147483647 h 50"/>
              <a:gd name="T18" fmla="*/ 2147483647 w 48"/>
              <a:gd name="T19" fmla="*/ 2147483647 h 50"/>
              <a:gd name="T20" fmla="*/ 2147483647 w 48"/>
              <a:gd name="T21" fmla="*/ 2147483647 h 50"/>
              <a:gd name="T22" fmla="*/ 2147483647 w 48"/>
              <a:gd name="T23" fmla="*/ 2147483647 h 50"/>
              <a:gd name="T24" fmla="*/ 2147483647 w 48"/>
              <a:gd name="T25" fmla="*/ 0 h 50"/>
              <a:gd name="T26" fmla="*/ 2147483647 w 48"/>
              <a:gd name="T27" fmla="*/ 2147483647 h 50"/>
              <a:gd name="T28" fmla="*/ 2147483647 w 48"/>
              <a:gd name="T29" fmla="*/ 2147483647 h 50"/>
              <a:gd name="T30" fmla="*/ 0 w 48"/>
              <a:gd name="T31" fmla="*/ 2147483647 h 50"/>
              <a:gd name="T32" fmla="*/ 0 w 48"/>
              <a:gd name="T33" fmla="*/ 2147483647 h 50"/>
              <a:gd name="T34" fmla="*/ 2147483647 w 48"/>
              <a:gd name="T35" fmla="*/ 2147483647 h 50"/>
              <a:gd name="T36" fmla="*/ 2147483647 w 48"/>
              <a:gd name="T37" fmla="*/ 2147483647 h 50"/>
              <a:gd name="T38" fmla="*/ 2147483647 w 48"/>
              <a:gd name="T39" fmla="*/ 2147483647 h 50"/>
              <a:gd name="T40" fmla="*/ 2147483647 w 48"/>
              <a:gd name="T41" fmla="*/ 2147483647 h 50"/>
              <a:gd name="T42" fmla="*/ 2147483647 w 48"/>
              <a:gd name="T43" fmla="*/ 2147483647 h 50"/>
              <a:gd name="T44" fmla="*/ 2147483647 w 48"/>
              <a:gd name="T45" fmla="*/ 2147483647 h 50"/>
              <a:gd name="T46" fmla="*/ 2147483647 w 48"/>
              <a:gd name="T47" fmla="*/ 2147483647 h 50"/>
              <a:gd name="T48" fmla="*/ 2147483647 w 48"/>
              <a:gd name="T49" fmla="*/ 2147483647 h 50"/>
              <a:gd name="T50" fmla="*/ 2147483647 w 48"/>
              <a:gd name="T51" fmla="*/ 2147483647 h 50"/>
              <a:gd name="T52" fmla="*/ 2147483647 w 48"/>
              <a:gd name="T53" fmla="*/ 2147483647 h 50"/>
              <a:gd name="T54" fmla="*/ 2147483647 w 48"/>
              <a:gd name="T55" fmla="*/ 2147483647 h 50"/>
              <a:gd name="T56" fmla="*/ 2147483647 w 48"/>
              <a:gd name="T57" fmla="*/ 2147483647 h 5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8"/>
              <a:gd name="T88" fmla="*/ 0 h 50"/>
              <a:gd name="T89" fmla="*/ 48 w 48"/>
              <a:gd name="T90" fmla="*/ 50 h 5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8" h="50">
                <a:moveTo>
                  <a:pt x="44" y="31"/>
                </a:moveTo>
                <a:lnTo>
                  <a:pt x="46" y="28"/>
                </a:lnTo>
                <a:lnTo>
                  <a:pt x="46" y="25"/>
                </a:lnTo>
                <a:lnTo>
                  <a:pt x="46" y="23"/>
                </a:lnTo>
                <a:lnTo>
                  <a:pt x="48" y="22"/>
                </a:lnTo>
                <a:lnTo>
                  <a:pt x="48" y="19"/>
                </a:lnTo>
                <a:lnTo>
                  <a:pt x="46" y="15"/>
                </a:lnTo>
                <a:lnTo>
                  <a:pt x="43" y="14"/>
                </a:lnTo>
                <a:lnTo>
                  <a:pt x="41" y="12"/>
                </a:lnTo>
                <a:lnTo>
                  <a:pt x="34" y="8"/>
                </a:lnTo>
                <a:lnTo>
                  <a:pt x="24" y="4"/>
                </a:lnTo>
                <a:lnTo>
                  <a:pt x="14" y="3"/>
                </a:lnTo>
                <a:lnTo>
                  <a:pt x="7" y="0"/>
                </a:lnTo>
                <a:lnTo>
                  <a:pt x="5" y="8"/>
                </a:lnTo>
                <a:lnTo>
                  <a:pt x="2" y="15"/>
                </a:lnTo>
                <a:lnTo>
                  <a:pt x="0" y="23"/>
                </a:lnTo>
                <a:lnTo>
                  <a:pt x="0" y="31"/>
                </a:lnTo>
                <a:lnTo>
                  <a:pt x="5" y="28"/>
                </a:lnTo>
                <a:lnTo>
                  <a:pt x="10" y="28"/>
                </a:lnTo>
                <a:lnTo>
                  <a:pt x="14" y="31"/>
                </a:lnTo>
                <a:lnTo>
                  <a:pt x="17" y="33"/>
                </a:lnTo>
                <a:lnTo>
                  <a:pt x="21" y="36"/>
                </a:lnTo>
                <a:lnTo>
                  <a:pt x="22" y="42"/>
                </a:lnTo>
                <a:lnTo>
                  <a:pt x="26" y="46"/>
                </a:lnTo>
                <a:lnTo>
                  <a:pt x="27" y="50"/>
                </a:lnTo>
                <a:lnTo>
                  <a:pt x="32" y="46"/>
                </a:lnTo>
                <a:lnTo>
                  <a:pt x="38" y="41"/>
                </a:lnTo>
                <a:lnTo>
                  <a:pt x="41" y="34"/>
                </a:lnTo>
                <a:lnTo>
                  <a:pt x="44" y="31"/>
                </a:lnTo>
                <a:close/>
              </a:path>
            </a:pathLst>
          </a:custGeom>
          <a:solidFill>
            <a:srgbClr val="FFFFFF"/>
          </a:solidFill>
          <a:ln w="9525">
            <a:noFill/>
            <a:round/>
            <a:headEnd/>
            <a:tailEnd/>
          </a:ln>
        </p:spPr>
        <p:txBody>
          <a:bodyPr/>
          <a:lstStyle/>
          <a:p>
            <a:endParaRPr lang="en-GB"/>
          </a:p>
        </p:txBody>
      </p:sp>
      <p:sp>
        <p:nvSpPr>
          <p:cNvPr id="5284" name="Freeform 748"/>
          <p:cNvSpPr>
            <a:spLocks/>
          </p:cNvSpPr>
          <p:nvPr/>
        </p:nvSpPr>
        <p:spPr bwMode="auto">
          <a:xfrm>
            <a:off x="8470900" y="3000375"/>
            <a:ext cx="35984" cy="33338"/>
          </a:xfrm>
          <a:custGeom>
            <a:avLst/>
            <a:gdLst>
              <a:gd name="T0" fmla="*/ 2147483647 w 94"/>
              <a:gd name="T1" fmla="*/ 2147483647 h 125"/>
              <a:gd name="T2" fmla="*/ 2147483647 w 94"/>
              <a:gd name="T3" fmla="*/ 2147483647 h 125"/>
              <a:gd name="T4" fmla="*/ 2147483647 w 94"/>
              <a:gd name="T5" fmla="*/ 2147483647 h 125"/>
              <a:gd name="T6" fmla="*/ 2147483647 w 94"/>
              <a:gd name="T7" fmla="*/ 2147483647 h 125"/>
              <a:gd name="T8" fmla="*/ 2147483647 w 94"/>
              <a:gd name="T9" fmla="*/ 2147483647 h 125"/>
              <a:gd name="T10" fmla="*/ 2147483647 w 94"/>
              <a:gd name="T11" fmla="*/ 2147483647 h 125"/>
              <a:gd name="T12" fmla="*/ 2147483647 w 94"/>
              <a:gd name="T13" fmla="*/ 2147483647 h 125"/>
              <a:gd name="T14" fmla="*/ 2147483647 w 94"/>
              <a:gd name="T15" fmla="*/ 2147483647 h 125"/>
              <a:gd name="T16" fmla="*/ 2147483647 w 94"/>
              <a:gd name="T17" fmla="*/ 2147483647 h 125"/>
              <a:gd name="T18" fmla="*/ 2147483647 w 94"/>
              <a:gd name="T19" fmla="*/ 2147483647 h 125"/>
              <a:gd name="T20" fmla="*/ 2147483647 w 94"/>
              <a:gd name="T21" fmla="*/ 2147483647 h 125"/>
              <a:gd name="T22" fmla="*/ 2147483647 w 94"/>
              <a:gd name="T23" fmla="*/ 2147483647 h 125"/>
              <a:gd name="T24" fmla="*/ 2147483647 w 94"/>
              <a:gd name="T25" fmla="*/ 0 h 125"/>
              <a:gd name="T26" fmla="*/ 2147483647 w 94"/>
              <a:gd name="T27" fmla="*/ 2147483647 h 125"/>
              <a:gd name="T28" fmla="*/ 2147483647 w 94"/>
              <a:gd name="T29" fmla="*/ 2147483647 h 125"/>
              <a:gd name="T30" fmla="*/ 2147483647 w 94"/>
              <a:gd name="T31" fmla="*/ 2147483647 h 125"/>
              <a:gd name="T32" fmla="*/ 2147483647 w 94"/>
              <a:gd name="T33" fmla="*/ 2147483647 h 125"/>
              <a:gd name="T34" fmla="*/ 2147483647 w 94"/>
              <a:gd name="T35" fmla="*/ 2147483647 h 125"/>
              <a:gd name="T36" fmla="*/ 2147483647 w 94"/>
              <a:gd name="T37" fmla="*/ 2147483647 h 125"/>
              <a:gd name="T38" fmla="*/ 2147483647 w 94"/>
              <a:gd name="T39" fmla="*/ 2147483647 h 125"/>
              <a:gd name="T40" fmla="*/ 2147483647 w 94"/>
              <a:gd name="T41" fmla="*/ 2147483647 h 125"/>
              <a:gd name="T42" fmla="*/ 2147483647 w 94"/>
              <a:gd name="T43" fmla="*/ 2147483647 h 125"/>
              <a:gd name="T44" fmla="*/ 2147483647 w 94"/>
              <a:gd name="T45" fmla="*/ 2147483647 h 125"/>
              <a:gd name="T46" fmla="*/ 2147483647 w 94"/>
              <a:gd name="T47" fmla="*/ 2147483647 h 125"/>
              <a:gd name="T48" fmla="*/ 2147483647 w 94"/>
              <a:gd name="T49" fmla="*/ 2147483647 h 125"/>
              <a:gd name="T50" fmla="*/ 2147483647 w 94"/>
              <a:gd name="T51" fmla="*/ 2147483647 h 125"/>
              <a:gd name="T52" fmla="*/ 2147483647 w 94"/>
              <a:gd name="T53" fmla="*/ 2147483647 h 125"/>
              <a:gd name="T54" fmla="*/ 2147483647 w 94"/>
              <a:gd name="T55" fmla="*/ 2147483647 h 125"/>
              <a:gd name="T56" fmla="*/ 2147483647 w 94"/>
              <a:gd name="T57" fmla="*/ 2147483647 h 125"/>
              <a:gd name="T58" fmla="*/ 2147483647 w 94"/>
              <a:gd name="T59" fmla="*/ 2147483647 h 125"/>
              <a:gd name="T60" fmla="*/ 2147483647 w 94"/>
              <a:gd name="T61" fmla="*/ 2147483647 h 125"/>
              <a:gd name="T62" fmla="*/ 2147483647 w 94"/>
              <a:gd name="T63" fmla="*/ 2147483647 h 125"/>
              <a:gd name="T64" fmla="*/ 2147483647 w 94"/>
              <a:gd name="T65" fmla="*/ 2147483647 h 125"/>
              <a:gd name="T66" fmla="*/ 2147483647 w 94"/>
              <a:gd name="T67" fmla="*/ 2147483647 h 125"/>
              <a:gd name="T68" fmla="*/ 2147483647 w 94"/>
              <a:gd name="T69" fmla="*/ 2147483647 h 125"/>
              <a:gd name="T70" fmla="*/ 2147483647 w 94"/>
              <a:gd name="T71" fmla="*/ 2147483647 h 125"/>
              <a:gd name="T72" fmla="*/ 2147483647 w 94"/>
              <a:gd name="T73" fmla="*/ 2147483647 h 125"/>
              <a:gd name="T74" fmla="*/ 2147483647 w 94"/>
              <a:gd name="T75" fmla="*/ 2147483647 h 125"/>
              <a:gd name="T76" fmla="*/ 2147483647 w 94"/>
              <a:gd name="T77" fmla="*/ 2147483647 h 125"/>
              <a:gd name="T78" fmla="*/ 0 w 94"/>
              <a:gd name="T79" fmla="*/ 2147483647 h 125"/>
              <a:gd name="T80" fmla="*/ 0 w 94"/>
              <a:gd name="T81" fmla="*/ 2147483647 h 125"/>
              <a:gd name="T82" fmla="*/ 0 w 94"/>
              <a:gd name="T83" fmla="*/ 2147483647 h 125"/>
              <a:gd name="T84" fmla="*/ 2147483647 w 94"/>
              <a:gd name="T85" fmla="*/ 2147483647 h 125"/>
              <a:gd name="T86" fmla="*/ 2147483647 w 94"/>
              <a:gd name="T87" fmla="*/ 2147483647 h 125"/>
              <a:gd name="T88" fmla="*/ 2147483647 w 94"/>
              <a:gd name="T89" fmla="*/ 2147483647 h 125"/>
              <a:gd name="T90" fmla="*/ 2147483647 w 94"/>
              <a:gd name="T91" fmla="*/ 2147483647 h 125"/>
              <a:gd name="T92" fmla="*/ 2147483647 w 94"/>
              <a:gd name="T93" fmla="*/ 2147483647 h 125"/>
              <a:gd name="T94" fmla="*/ 2147483647 w 94"/>
              <a:gd name="T95" fmla="*/ 2147483647 h 125"/>
              <a:gd name="T96" fmla="*/ 2147483647 w 94"/>
              <a:gd name="T97" fmla="*/ 2147483647 h 125"/>
              <a:gd name="T98" fmla="*/ 2147483647 w 94"/>
              <a:gd name="T99" fmla="*/ 2147483647 h 125"/>
              <a:gd name="T100" fmla="*/ 2147483647 w 94"/>
              <a:gd name="T101" fmla="*/ 2147483647 h 125"/>
              <a:gd name="T102" fmla="*/ 2147483647 w 94"/>
              <a:gd name="T103" fmla="*/ 2147483647 h 125"/>
              <a:gd name="T104" fmla="*/ 2147483647 w 94"/>
              <a:gd name="T105" fmla="*/ 2147483647 h 125"/>
              <a:gd name="T106" fmla="*/ 2147483647 w 94"/>
              <a:gd name="T107" fmla="*/ 2147483647 h 125"/>
              <a:gd name="T108" fmla="*/ 2147483647 w 94"/>
              <a:gd name="T109" fmla="*/ 2147483647 h 125"/>
              <a:gd name="T110" fmla="*/ 2147483647 w 94"/>
              <a:gd name="T111" fmla="*/ 2147483647 h 125"/>
              <a:gd name="T112" fmla="*/ 2147483647 w 94"/>
              <a:gd name="T113" fmla="*/ 2147483647 h 125"/>
              <a:gd name="T114" fmla="*/ 2147483647 w 94"/>
              <a:gd name="T115" fmla="*/ 2147483647 h 125"/>
              <a:gd name="T116" fmla="*/ 2147483647 w 94"/>
              <a:gd name="T117" fmla="*/ 2147483647 h 125"/>
              <a:gd name="T118" fmla="*/ 2147483647 w 94"/>
              <a:gd name="T119" fmla="*/ 2147483647 h 12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4"/>
              <a:gd name="T181" fmla="*/ 0 h 125"/>
              <a:gd name="T182" fmla="*/ 94 w 94"/>
              <a:gd name="T183" fmla="*/ 125 h 12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4" h="125">
                <a:moveTo>
                  <a:pt x="45" y="52"/>
                </a:moveTo>
                <a:lnTo>
                  <a:pt x="52" y="51"/>
                </a:lnTo>
                <a:lnTo>
                  <a:pt x="62" y="45"/>
                </a:lnTo>
                <a:lnTo>
                  <a:pt x="73" y="41"/>
                </a:lnTo>
                <a:lnTo>
                  <a:pt x="79" y="36"/>
                </a:lnTo>
                <a:lnTo>
                  <a:pt x="81" y="32"/>
                </a:lnTo>
                <a:lnTo>
                  <a:pt x="85" y="27"/>
                </a:lnTo>
                <a:lnTo>
                  <a:pt x="91" y="20"/>
                </a:lnTo>
                <a:lnTo>
                  <a:pt x="94" y="13"/>
                </a:lnTo>
                <a:lnTo>
                  <a:pt x="94" y="9"/>
                </a:lnTo>
                <a:lnTo>
                  <a:pt x="94" y="5"/>
                </a:lnTo>
                <a:lnTo>
                  <a:pt x="94" y="3"/>
                </a:lnTo>
                <a:lnTo>
                  <a:pt x="92" y="0"/>
                </a:lnTo>
                <a:lnTo>
                  <a:pt x="89" y="9"/>
                </a:lnTo>
                <a:lnTo>
                  <a:pt x="85" y="14"/>
                </a:lnTo>
                <a:lnTo>
                  <a:pt x="81" y="19"/>
                </a:lnTo>
                <a:lnTo>
                  <a:pt x="78" y="22"/>
                </a:lnTo>
                <a:lnTo>
                  <a:pt x="71" y="27"/>
                </a:lnTo>
                <a:lnTo>
                  <a:pt x="64" y="30"/>
                </a:lnTo>
                <a:lnTo>
                  <a:pt x="56" y="33"/>
                </a:lnTo>
                <a:lnTo>
                  <a:pt x="49" y="41"/>
                </a:lnTo>
                <a:lnTo>
                  <a:pt x="47" y="45"/>
                </a:lnTo>
                <a:lnTo>
                  <a:pt x="44" y="47"/>
                </a:lnTo>
                <a:lnTo>
                  <a:pt x="42" y="47"/>
                </a:lnTo>
                <a:lnTo>
                  <a:pt x="37" y="49"/>
                </a:lnTo>
                <a:lnTo>
                  <a:pt x="30" y="49"/>
                </a:lnTo>
                <a:lnTo>
                  <a:pt x="23" y="47"/>
                </a:lnTo>
                <a:lnTo>
                  <a:pt x="18" y="45"/>
                </a:lnTo>
                <a:lnTo>
                  <a:pt x="15" y="47"/>
                </a:lnTo>
                <a:lnTo>
                  <a:pt x="17" y="49"/>
                </a:lnTo>
                <a:lnTo>
                  <a:pt x="18" y="52"/>
                </a:lnTo>
                <a:lnTo>
                  <a:pt x="22" y="55"/>
                </a:lnTo>
                <a:lnTo>
                  <a:pt x="23" y="58"/>
                </a:lnTo>
                <a:lnTo>
                  <a:pt x="18" y="57"/>
                </a:lnTo>
                <a:lnTo>
                  <a:pt x="12" y="57"/>
                </a:lnTo>
                <a:lnTo>
                  <a:pt x="7" y="57"/>
                </a:lnTo>
                <a:lnTo>
                  <a:pt x="5" y="57"/>
                </a:lnTo>
                <a:lnTo>
                  <a:pt x="5" y="60"/>
                </a:lnTo>
                <a:lnTo>
                  <a:pt x="4" y="66"/>
                </a:lnTo>
                <a:lnTo>
                  <a:pt x="0" y="72"/>
                </a:lnTo>
                <a:lnTo>
                  <a:pt x="0" y="76"/>
                </a:lnTo>
                <a:lnTo>
                  <a:pt x="0" y="83"/>
                </a:lnTo>
                <a:lnTo>
                  <a:pt x="2" y="98"/>
                </a:lnTo>
                <a:lnTo>
                  <a:pt x="4" y="114"/>
                </a:lnTo>
                <a:lnTo>
                  <a:pt x="5" y="123"/>
                </a:lnTo>
                <a:lnTo>
                  <a:pt x="7" y="123"/>
                </a:lnTo>
                <a:lnTo>
                  <a:pt x="9" y="123"/>
                </a:lnTo>
                <a:lnTo>
                  <a:pt x="9" y="125"/>
                </a:lnTo>
                <a:lnTo>
                  <a:pt x="11" y="125"/>
                </a:lnTo>
                <a:lnTo>
                  <a:pt x="12" y="118"/>
                </a:lnTo>
                <a:lnTo>
                  <a:pt x="15" y="106"/>
                </a:lnTo>
                <a:lnTo>
                  <a:pt x="15" y="95"/>
                </a:lnTo>
                <a:lnTo>
                  <a:pt x="15" y="85"/>
                </a:lnTo>
                <a:lnTo>
                  <a:pt x="15" y="83"/>
                </a:lnTo>
                <a:lnTo>
                  <a:pt x="15" y="82"/>
                </a:lnTo>
                <a:lnTo>
                  <a:pt x="15" y="79"/>
                </a:lnTo>
                <a:lnTo>
                  <a:pt x="22" y="74"/>
                </a:lnTo>
                <a:lnTo>
                  <a:pt x="30" y="66"/>
                </a:lnTo>
                <a:lnTo>
                  <a:pt x="39" y="58"/>
                </a:lnTo>
                <a:lnTo>
                  <a:pt x="45" y="52"/>
                </a:lnTo>
                <a:close/>
              </a:path>
            </a:pathLst>
          </a:custGeom>
          <a:solidFill>
            <a:srgbClr val="FFFFFF"/>
          </a:solidFill>
          <a:ln w="9525">
            <a:noFill/>
            <a:round/>
            <a:headEnd/>
            <a:tailEnd/>
          </a:ln>
        </p:spPr>
        <p:txBody>
          <a:bodyPr/>
          <a:lstStyle/>
          <a:p>
            <a:endParaRPr lang="en-GB"/>
          </a:p>
        </p:txBody>
      </p:sp>
      <p:sp>
        <p:nvSpPr>
          <p:cNvPr id="5285" name="Freeform 749"/>
          <p:cNvSpPr>
            <a:spLocks/>
          </p:cNvSpPr>
          <p:nvPr/>
        </p:nvSpPr>
        <p:spPr bwMode="auto">
          <a:xfrm>
            <a:off x="8422218" y="2905125"/>
            <a:ext cx="19049" cy="19050"/>
          </a:xfrm>
          <a:custGeom>
            <a:avLst/>
            <a:gdLst>
              <a:gd name="T0" fmla="*/ 2147483647 w 45"/>
              <a:gd name="T1" fmla="*/ 2147483647 h 76"/>
              <a:gd name="T2" fmla="*/ 2147483647 w 45"/>
              <a:gd name="T3" fmla="*/ 2147483647 h 76"/>
              <a:gd name="T4" fmla="*/ 2147483647 w 45"/>
              <a:gd name="T5" fmla="*/ 2147483647 h 76"/>
              <a:gd name="T6" fmla="*/ 2147483647 w 45"/>
              <a:gd name="T7" fmla="*/ 2147483647 h 76"/>
              <a:gd name="T8" fmla="*/ 2147483647 w 45"/>
              <a:gd name="T9" fmla="*/ 2147483647 h 76"/>
              <a:gd name="T10" fmla="*/ 2147483647 w 45"/>
              <a:gd name="T11" fmla="*/ 2147483647 h 76"/>
              <a:gd name="T12" fmla="*/ 2147483647 w 45"/>
              <a:gd name="T13" fmla="*/ 2147483647 h 76"/>
              <a:gd name="T14" fmla="*/ 2147483647 w 45"/>
              <a:gd name="T15" fmla="*/ 2147483647 h 76"/>
              <a:gd name="T16" fmla="*/ 0 w 45"/>
              <a:gd name="T17" fmla="*/ 2147483647 h 76"/>
              <a:gd name="T18" fmla="*/ 2147483647 w 45"/>
              <a:gd name="T19" fmla="*/ 2147483647 h 76"/>
              <a:gd name="T20" fmla="*/ 2147483647 w 45"/>
              <a:gd name="T21" fmla="*/ 2147483647 h 76"/>
              <a:gd name="T22" fmla="*/ 2147483647 w 45"/>
              <a:gd name="T23" fmla="*/ 2147483647 h 76"/>
              <a:gd name="T24" fmla="*/ 2147483647 w 45"/>
              <a:gd name="T25" fmla="*/ 2147483647 h 76"/>
              <a:gd name="T26" fmla="*/ 2147483647 w 45"/>
              <a:gd name="T27" fmla="*/ 2147483647 h 76"/>
              <a:gd name="T28" fmla="*/ 2147483647 w 45"/>
              <a:gd name="T29" fmla="*/ 2147483647 h 76"/>
              <a:gd name="T30" fmla="*/ 2147483647 w 45"/>
              <a:gd name="T31" fmla="*/ 2147483647 h 76"/>
              <a:gd name="T32" fmla="*/ 2147483647 w 45"/>
              <a:gd name="T33" fmla="*/ 0 h 76"/>
              <a:gd name="T34" fmla="*/ 2147483647 w 45"/>
              <a:gd name="T35" fmla="*/ 2147483647 h 76"/>
              <a:gd name="T36" fmla="*/ 2147483647 w 45"/>
              <a:gd name="T37" fmla="*/ 2147483647 h 76"/>
              <a:gd name="T38" fmla="*/ 2147483647 w 45"/>
              <a:gd name="T39" fmla="*/ 2147483647 h 76"/>
              <a:gd name="T40" fmla="*/ 2147483647 w 45"/>
              <a:gd name="T41" fmla="*/ 2147483647 h 7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5"/>
              <a:gd name="T64" fmla="*/ 0 h 76"/>
              <a:gd name="T65" fmla="*/ 45 w 45"/>
              <a:gd name="T66" fmla="*/ 76 h 7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5" h="76">
                <a:moveTo>
                  <a:pt x="45" y="76"/>
                </a:moveTo>
                <a:lnTo>
                  <a:pt x="44" y="69"/>
                </a:lnTo>
                <a:lnTo>
                  <a:pt x="39" y="59"/>
                </a:lnTo>
                <a:lnTo>
                  <a:pt x="35" y="51"/>
                </a:lnTo>
                <a:lnTo>
                  <a:pt x="32" y="47"/>
                </a:lnTo>
                <a:lnTo>
                  <a:pt x="27" y="45"/>
                </a:lnTo>
                <a:lnTo>
                  <a:pt x="18" y="42"/>
                </a:lnTo>
                <a:lnTo>
                  <a:pt x="8" y="36"/>
                </a:lnTo>
                <a:lnTo>
                  <a:pt x="0" y="28"/>
                </a:lnTo>
                <a:lnTo>
                  <a:pt x="8" y="31"/>
                </a:lnTo>
                <a:lnTo>
                  <a:pt x="18" y="31"/>
                </a:lnTo>
                <a:lnTo>
                  <a:pt x="27" y="32"/>
                </a:lnTo>
                <a:lnTo>
                  <a:pt x="33" y="34"/>
                </a:lnTo>
                <a:lnTo>
                  <a:pt x="33" y="25"/>
                </a:lnTo>
                <a:lnTo>
                  <a:pt x="37" y="13"/>
                </a:lnTo>
                <a:lnTo>
                  <a:pt x="39" y="4"/>
                </a:lnTo>
                <a:lnTo>
                  <a:pt x="44" y="0"/>
                </a:lnTo>
                <a:lnTo>
                  <a:pt x="44" y="15"/>
                </a:lnTo>
                <a:lnTo>
                  <a:pt x="45" y="38"/>
                </a:lnTo>
                <a:lnTo>
                  <a:pt x="45" y="61"/>
                </a:lnTo>
                <a:lnTo>
                  <a:pt x="45" y="76"/>
                </a:lnTo>
                <a:close/>
              </a:path>
            </a:pathLst>
          </a:custGeom>
          <a:solidFill>
            <a:srgbClr val="FFFFFF"/>
          </a:solidFill>
          <a:ln w="9525">
            <a:noFill/>
            <a:round/>
            <a:headEnd/>
            <a:tailEnd/>
          </a:ln>
        </p:spPr>
        <p:txBody>
          <a:bodyPr/>
          <a:lstStyle/>
          <a:p>
            <a:endParaRPr lang="en-GB"/>
          </a:p>
        </p:txBody>
      </p:sp>
      <p:sp>
        <p:nvSpPr>
          <p:cNvPr id="5286" name="Freeform 750"/>
          <p:cNvSpPr>
            <a:spLocks/>
          </p:cNvSpPr>
          <p:nvPr/>
        </p:nvSpPr>
        <p:spPr bwMode="auto">
          <a:xfrm>
            <a:off x="8519585" y="2954339"/>
            <a:ext cx="4233" cy="3175"/>
          </a:xfrm>
          <a:custGeom>
            <a:avLst/>
            <a:gdLst>
              <a:gd name="T0" fmla="*/ 2147483647 w 17"/>
              <a:gd name="T1" fmla="*/ 2147483647 h 16"/>
              <a:gd name="T2" fmla="*/ 2147483647 w 17"/>
              <a:gd name="T3" fmla="*/ 2147483647 h 16"/>
              <a:gd name="T4" fmla="*/ 2147483647 w 17"/>
              <a:gd name="T5" fmla="*/ 2147483647 h 16"/>
              <a:gd name="T6" fmla="*/ 2147483647 w 17"/>
              <a:gd name="T7" fmla="*/ 2147483647 h 16"/>
              <a:gd name="T8" fmla="*/ 2147483647 w 17"/>
              <a:gd name="T9" fmla="*/ 2147483647 h 16"/>
              <a:gd name="T10" fmla="*/ 2147483647 w 17"/>
              <a:gd name="T11" fmla="*/ 0 h 16"/>
              <a:gd name="T12" fmla="*/ 2147483647 w 17"/>
              <a:gd name="T13" fmla="*/ 0 h 16"/>
              <a:gd name="T14" fmla="*/ 2147483647 w 17"/>
              <a:gd name="T15" fmla="*/ 0 h 16"/>
              <a:gd name="T16" fmla="*/ 0 w 17"/>
              <a:gd name="T17" fmla="*/ 2147483647 h 16"/>
              <a:gd name="T18" fmla="*/ 0 w 17"/>
              <a:gd name="T19" fmla="*/ 2147483647 h 16"/>
              <a:gd name="T20" fmla="*/ 0 w 17"/>
              <a:gd name="T21" fmla="*/ 2147483647 h 16"/>
              <a:gd name="T22" fmla="*/ 0 w 17"/>
              <a:gd name="T23" fmla="*/ 2147483647 h 16"/>
              <a:gd name="T24" fmla="*/ 2147483647 w 17"/>
              <a:gd name="T25" fmla="*/ 2147483647 h 16"/>
              <a:gd name="T26" fmla="*/ 2147483647 w 17"/>
              <a:gd name="T27" fmla="*/ 2147483647 h 16"/>
              <a:gd name="T28" fmla="*/ 2147483647 w 17"/>
              <a:gd name="T29" fmla="*/ 2147483647 h 16"/>
              <a:gd name="T30" fmla="*/ 2147483647 w 17"/>
              <a:gd name="T31" fmla="*/ 2147483647 h 16"/>
              <a:gd name="T32" fmla="*/ 2147483647 w 17"/>
              <a:gd name="T33" fmla="*/ 2147483647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
              <a:gd name="T52" fmla="*/ 0 h 16"/>
              <a:gd name="T53" fmla="*/ 17 w 17"/>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 h="16">
                <a:moveTo>
                  <a:pt x="15" y="16"/>
                </a:moveTo>
                <a:lnTo>
                  <a:pt x="15" y="14"/>
                </a:lnTo>
                <a:lnTo>
                  <a:pt x="17" y="10"/>
                </a:lnTo>
                <a:lnTo>
                  <a:pt x="17" y="6"/>
                </a:lnTo>
                <a:lnTo>
                  <a:pt x="17" y="3"/>
                </a:lnTo>
                <a:lnTo>
                  <a:pt x="12" y="0"/>
                </a:lnTo>
                <a:lnTo>
                  <a:pt x="7" y="0"/>
                </a:lnTo>
                <a:lnTo>
                  <a:pt x="1" y="0"/>
                </a:lnTo>
                <a:lnTo>
                  <a:pt x="0" y="3"/>
                </a:lnTo>
                <a:lnTo>
                  <a:pt x="0" y="4"/>
                </a:lnTo>
                <a:lnTo>
                  <a:pt x="0" y="8"/>
                </a:lnTo>
                <a:lnTo>
                  <a:pt x="0" y="10"/>
                </a:lnTo>
                <a:lnTo>
                  <a:pt x="1" y="12"/>
                </a:lnTo>
                <a:lnTo>
                  <a:pt x="5" y="12"/>
                </a:lnTo>
                <a:lnTo>
                  <a:pt x="8" y="14"/>
                </a:lnTo>
                <a:lnTo>
                  <a:pt x="12" y="16"/>
                </a:lnTo>
                <a:lnTo>
                  <a:pt x="15" y="16"/>
                </a:lnTo>
                <a:close/>
              </a:path>
            </a:pathLst>
          </a:custGeom>
          <a:solidFill>
            <a:srgbClr val="FFFFFF"/>
          </a:solidFill>
          <a:ln w="9525">
            <a:noFill/>
            <a:round/>
            <a:headEnd/>
            <a:tailEnd/>
          </a:ln>
        </p:spPr>
        <p:txBody>
          <a:bodyPr/>
          <a:lstStyle/>
          <a:p>
            <a:endParaRPr lang="en-GB"/>
          </a:p>
        </p:txBody>
      </p:sp>
      <p:sp>
        <p:nvSpPr>
          <p:cNvPr id="5287" name="Freeform 751"/>
          <p:cNvSpPr>
            <a:spLocks/>
          </p:cNvSpPr>
          <p:nvPr/>
        </p:nvSpPr>
        <p:spPr bwMode="auto">
          <a:xfrm>
            <a:off x="8445501" y="3089275"/>
            <a:ext cx="6351" cy="6350"/>
          </a:xfrm>
          <a:custGeom>
            <a:avLst/>
            <a:gdLst>
              <a:gd name="T0" fmla="*/ 2147483647 w 16"/>
              <a:gd name="T1" fmla="*/ 0 h 25"/>
              <a:gd name="T2" fmla="*/ 2147483647 w 16"/>
              <a:gd name="T3" fmla="*/ 2147483647 h 25"/>
              <a:gd name="T4" fmla="*/ 2147483647 w 16"/>
              <a:gd name="T5" fmla="*/ 2147483647 h 25"/>
              <a:gd name="T6" fmla="*/ 2147483647 w 16"/>
              <a:gd name="T7" fmla="*/ 2147483647 h 25"/>
              <a:gd name="T8" fmla="*/ 2147483647 w 16"/>
              <a:gd name="T9" fmla="*/ 2147483647 h 25"/>
              <a:gd name="T10" fmla="*/ 2147483647 w 16"/>
              <a:gd name="T11" fmla="*/ 2147483647 h 25"/>
              <a:gd name="T12" fmla="*/ 2147483647 w 16"/>
              <a:gd name="T13" fmla="*/ 2147483647 h 25"/>
              <a:gd name="T14" fmla="*/ 2147483647 w 16"/>
              <a:gd name="T15" fmla="*/ 2147483647 h 25"/>
              <a:gd name="T16" fmla="*/ 2147483647 w 16"/>
              <a:gd name="T17" fmla="*/ 2147483647 h 25"/>
              <a:gd name="T18" fmla="*/ 2147483647 w 16"/>
              <a:gd name="T19" fmla="*/ 2147483647 h 25"/>
              <a:gd name="T20" fmla="*/ 2147483647 w 16"/>
              <a:gd name="T21" fmla="*/ 2147483647 h 25"/>
              <a:gd name="T22" fmla="*/ 2147483647 w 16"/>
              <a:gd name="T23" fmla="*/ 2147483647 h 25"/>
              <a:gd name="T24" fmla="*/ 0 w 16"/>
              <a:gd name="T25" fmla="*/ 2147483647 h 25"/>
              <a:gd name="T26" fmla="*/ 2147483647 w 16"/>
              <a:gd name="T27" fmla="*/ 2147483647 h 25"/>
              <a:gd name="T28" fmla="*/ 2147483647 w 16"/>
              <a:gd name="T29" fmla="*/ 2147483647 h 25"/>
              <a:gd name="T30" fmla="*/ 2147483647 w 16"/>
              <a:gd name="T31" fmla="*/ 2147483647 h 25"/>
              <a:gd name="T32" fmla="*/ 2147483647 w 16"/>
              <a:gd name="T33" fmla="*/ 0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
              <a:gd name="T52" fmla="*/ 0 h 25"/>
              <a:gd name="T53" fmla="*/ 16 w 16"/>
              <a:gd name="T54" fmla="*/ 25 h 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 h="25">
                <a:moveTo>
                  <a:pt x="9" y="0"/>
                </a:moveTo>
                <a:lnTo>
                  <a:pt x="11" y="2"/>
                </a:lnTo>
                <a:lnTo>
                  <a:pt x="13" y="5"/>
                </a:lnTo>
                <a:lnTo>
                  <a:pt x="14" y="8"/>
                </a:lnTo>
                <a:lnTo>
                  <a:pt x="16" y="10"/>
                </a:lnTo>
                <a:lnTo>
                  <a:pt x="14" y="11"/>
                </a:lnTo>
                <a:lnTo>
                  <a:pt x="13" y="16"/>
                </a:lnTo>
                <a:lnTo>
                  <a:pt x="9" y="22"/>
                </a:lnTo>
                <a:lnTo>
                  <a:pt x="7" y="24"/>
                </a:lnTo>
                <a:lnTo>
                  <a:pt x="5" y="24"/>
                </a:lnTo>
                <a:lnTo>
                  <a:pt x="3" y="24"/>
                </a:lnTo>
                <a:lnTo>
                  <a:pt x="2" y="25"/>
                </a:lnTo>
                <a:lnTo>
                  <a:pt x="0" y="25"/>
                </a:lnTo>
                <a:lnTo>
                  <a:pt x="2" y="19"/>
                </a:lnTo>
                <a:lnTo>
                  <a:pt x="5" y="11"/>
                </a:lnTo>
                <a:lnTo>
                  <a:pt x="7" y="6"/>
                </a:lnTo>
                <a:lnTo>
                  <a:pt x="9" y="0"/>
                </a:lnTo>
                <a:close/>
              </a:path>
            </a:pathLst>
          </a:custGeom>
          <a:solidFill>
            <a:srgbClr val="FFFFFF"/>
          </a:solidFill>
          <a:ln w="9525">
            <a:noFill/>
            <a:round/>
            <a:headEnd/>
            <a:tailEnd/>
          </a:ln>
        </p:spPr>
        <p:txBody>
          <a:bodyPr/>
          <a:lstStyle/>
          <a:p>
            <a:endParaRPr lang="en-GB"/>
          </a:p>
        </p:txBody>
      </p:sp>
      <p:sp>
        <p:nvSpPr>
          <p:cNvPr id="5288" name="Freeform 752"/>
          <p:cNvSpPr>
            <a:spLocks/>
          </p:cNvSpPr>
          <p:nvPr/>
        </p:nvSpPr>
        <p:spPr bwMode="auto">
          <a:xfrm>
            <a:off x="8432801" y="2968625"/>
            <a:ext cx="14817" cy="12700"/>
          </a:xfrm>
          <a:custGeom>
            <a:avLst/>
            <a:gdLst>
              <a:gd name="T0" fmla="*/ 2147483647 w 43"/>
              <a:gd name="T1" fmla="*/ 0 h 49"/>
              <a:gd name="T2" fmla="*/ 2147483647 w 43"/>
              <a:gd name="T3" fmla="*/ 2147483647 h 49"/>
              <a:gd name="T4" fmla="*/ 2147483647 w 43"/>
              <a:gd name="T5" fmla="*/ 2147483647 h 49"/>
              <a:gd name="T6" fmla="*/ 2147483647 w 43"/>
              <a:gd name="T7" fmla="*/ 2147483647 h 49"/>
              <a:gd name="T8" fmla="*/ 2147483647 w 43"/>
              <a:gd name="T9" fmla="*/ 2147483647 h 49"/>
              <a:gd name="T10" fmla="*/ 2147483647 w 43"/>
              <a:gd name="T11" fmla="*/ 2147483647 h 49"/>
              <a:gd name="T12" fmla="*/ 2147483647 w 43"/>
              <a:gd name="T13" fmla="*/ 2147483647 h 49"/>
              <a:gd name="T14" fmla="*/ 2147483647 w 43"/>
              <a:gd name="T15" fmla="*/ 2147483647 h 49"/>
              <a:gd name="T16" fmla="*/ 2147483647 w 43"/>
              <a:gd name="T17" fmla="*/ 2147483647 h 49"/>
              <a:gd name="T18" fmla="*/ 2147483647 w 43"/>
              <a:gd name="T19" fmla="*/ 2147483647 h 49"/>
              <a:gd name="T20" fmla="*/ 2147483647 w 43"/>
              <a:gd name="T21" fmla="*/ 2147483647 h 49"/>
              <a:gd name="T22" fmla="*/ 2147483647 w 43"/>
              <a:gd name="T23" fmla="*/ 2147483647 h 49"/>
              <a:gd name="T24" fmla="*/ 2147483647 w 43"/>
              <a:gd name="T25" fmla="*/ 2147483647 h 49"/>
              <a:gd name="T26" fmla="*/ 2147483647 w 43"/>
              <a:gd name="T27" fmla="*/ 2147483647 h 49"/>
              <a:gd name="T28" fmla="*/ 2147483647 w 43"/>
              <a:gd name="T29" fmla="*/ 2147483647 h 49"/>
              <a:gd name="T30" fmla="*/ 2147483647 w 43"/>
              <a:gd name="T31" fmla="*/ 2147483647 h 49"/>
              <a:gd name="T32" fmla="*/ 2147483647 w 43"/>
              <a:gd name="T33" fmla="*/ 2147483647 h 49"/>
              <a:gd name="T34" fmla="*/ 2147483647 w 43"/>
              <a:gd name="T35" fmla="*/ 2147483647 h 49"/>
              <a:gd name="T36" fmla="*/ 2147483647 w 43"/>
              <a:gd name="T37" fmla="*/ 2147483647 h 49"/>
              <a:gd name="T38" fmla="*/ 2147483647 w 43"/>
              <a:gd name="T39" fmla="*/ 2147483647 h 49"/>
              <a:gd name="T40" fmla="*/ 2147483647 w 43"/>
              <a:gd name="T41" fmla="*/ 2147483647 h 49"/>
              <a:gd name="T42" fmla="*/ 2147483647 w 43"/>
              <a:gd name="T43" fmla="*/ 2147483647 h 49"/>
              <a:gd name="T44" fmla="*/ 2147483647 w 43"/>
              <a:gd name="T45" fmla="*/ 2147483647 h 49"/>
              <a:gd name="T46" fmla="*/ 2147483647 w 43"/>
              <a:gd name="T47" fmla="*/ 2147483647 h 49"/>
              <a:gd name="T48" fmla="*/ 2147483647 w 43"/>
              <a:gd name="T49" fmla="*/ 2147483647 h 49"/>
              <a:gd name="T50" fmla="*/ 2147483647 w 43"/>
              <a:gd name="T51" fmla="*/ 2147483647 h 49"/>
              <a:gd name="T52" fmla="*/ 2147483647 w 43"/>
              <a:gd name="T53" fmla="*/ 2147483647 h 49"/>
              <a:gd name="T54" fmla="*/ 2147483647 w 43"/>
              <a:gd name="T55" fmla="*/ 2147483647 h 49"/>
              <a:gd name="T56" fmla="*/ 2147483647 w 43"/>
              <a:gd name="T57" fmla="*/ 2147483647 h 49"/>
              <a:gd name="T58" fmla="*/ 2147483647 w 43"/>
              <a:gd name="T59" fmla="*/ 2147483647 h 49"/>
              <a:gd name="T60" fmla="*/ 0 w 43"/>
              <a:gd name="T61" fmla="*/ 2147483647 h 49"/>
              <a:gd name="T62" fmla="*/ 2147483647 w 43"/>
              <a:gd name="T63" fmla="*/ 2147483647 h 49"/>
              <a:gd name="T64" fmla="*/ 2147483647 w 43"/>
              <a:gd name="T65" fmla="*/ 0 h 49"/>
              <a:gd name="T66" fmla="*/ 2147483647 w 43"/>
              <a:gd name="T67" fmla="*/ 0 h 4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3"/>
              <a:gd name="T103" fmla="*/ 0 h 49"/>
              <a:gd name="T104" fmla="*/ 43 w 43"/>
              <a:gd name="T105" fmla="*/ 49 h 4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3" h="49">
                <a:moveTo>
                  <a:pt x="24" y="0"/>
                </a:moveTo>
                <a:lnTo>
                  <a:pt x="24" y="6"/>
                </a:lnTo>
                <a:lnTo>
                  <a:pt x="24" y="16"/>
                </a:lnTo>
                <a:lnTo>
                  <a:pt x="24" y="24"/>
                </a:lnTo>
                <a:lnTo>
                  <a:pt x="24" y="30"/>
                </a:lnTo>
                <a:lnTo>
                  <a:pt x="27" y="27"/>
                </a:lnTo>
                <a:lnTo>
                  <a:pt x="31" y="27"/>
                </a:lnTo>
                <a:lnTo>
                  <a:pt x="36" y="25"/>
                </a:lnTo>
                <a:lnTo>
                  <a:pt x="37" y="25"/>
                </a:lnTo>
                <a:lnTo>
                  <a:pt x="39" y="27"/>
                </a:lnTo>
                <a:lnTo>
                  <a:pt x="41" y="30"/>
                </a:lnTo>
                <a:lnTo>
                  <a:pt x="41" y="31"/>
                </a:lnTo>
                <a:lnTo>
                  <a:pt x="43" y="33"/>
                </a:lnTo>
                <a:lnTo>
                  <a:pt x="36" y="36"/>
                </a:lnTo>
                <a:lnTo>
                  <a:pt x="27" y="43"/>
                </a:lnTo>
                <a:lnTo>
                  <a:pt x="17" y="46"/>
                </a:lnTo>
                <a:lnTo>
                  <a:pt x="10" y="49"/>
                </a:lnTo>
                <a:lnTo>
                  <a:pt x="8" y="46"/>
                </a:lnTo>
                <a:lnTo>
                  <a:pt x="8" y="44"/>
                </a:lnTo>
                <a:lnTo>
                  <a:pt x="8" y="43"/>
                </a:lnTo>
                <a:lnTo>
                  <a:pt x="10" y="43"/>
                </a:lnTo>
                <a:lnTo>
                  <a:pt x="10" y="41"/>
                </a:lnTo>
                <a:lnTo>
                  <a:pt x="12" y="39"/>
                </a:lnTo>
                <a:lnTo>
                  <a:pt x="14" y="36"/>
                </a:lnTo>
                <a:lnTo>
                  <a:pt x="12" y="35"/>
                </a:lnTo>
                <a:lnTo>
                  <a:pt x="10" y="33"/>
                </a:lnTo>
                <a:lnTo>
                  <a:pt x="8" y="33"/>
                </a:lnTo>
                <a:lnTo>
                  <a:pt x="7" y="33"/>
                </a:lnTo>
                <a:lnTo>
                  <a:pt x="3" y="33"/>
                </a:lnTo>
                <a:lnTo>
                  <a:pt x="2" y="33"/>
                </a:lnTo>
                <a:lnTo>
                  <a:pt x="0" y="18"/>
                </a:lnTo>
                <a:lnTo>
                  <a:pt x="3" y="8"/>
                </a:lnTo>
                <a:lnTo>
                  <a:pt x="12" y="0"/>
                </a:lnTo>
                <a:lnTo>
                  <a:pt x="24" y="0"/>
                </a:lnTo>
                <a:close/>
              </a:path>
            </a:pathLst>
          </a:custGeom>
          <a:solidFill>
            <a:srgbClr val="FFFFFF"/>
          </a:solidFill>
          <a:ln w="9525">
            <a:noFill/>
            <a:round/>
            <a:headEnd/>
            <a:tailEnd/>
          </a:ln>
        </p:spPr>
        <p:txBody>
          <a:bodyPr/>
          <a:lstStyle/>
          <a:p>
            <a:endParaRPr lang="en-GB"/>
          </a:p>
        </p:txBody>
      </p:sp>
      <p:sp>
        <p:nvSpPr>
          <p:cNvPr id="5289" name="Freeform 753"/>
          <p:cNvSpPr>
            <a:spLocks/>
          </p:cNvSpPr>
          <p:nvPr/>
        </p:nvSpPr>
        <p:spPr bwMode="auto">
          <a:xfrm>
            <a:off x="8346018" y="2886075"/>
            <a:ext cx="4233" cy="19050"/>
          </a:xfrm>
          <a:custGeom>
            <a:avLst/>
            <a:gdLst>
              <a:gd name="T0" fmla="*/ 2147483647 w 10"/>
              <a:gd name="T1" fmla="*/ 0 h 71"/>
              <a:gd name="T2" fmla="*/ 2147483647 w 10"/>
              <a:gd name="T3" fmla="*/ 2147483647 h 71"/>
              <a:gd name="T4" fmla="*/ 2147483647 w 10"/>
              <a:gd name="T5" fmla="*/ 2147483647 h 71"/>
              <a:gd name="T6" fmla="*/ 2147483647 w 10"/>
              <a:gd name="T7" fmla="*/ 2147483647 h 71"/>
              <a:gd name="T8" fmla="*/ 2147483647 w 10"/>
              <a:gd name="T9" fmla="*/ 2147483647 h 71"/>
              <a:gd name="T10" fmla="*/ 2147483647 w 10"/>
              <a:gd name="T11" fmla="*/ 2147483647 h 71"/>
              <a:gd name="T12" fmla="*/ 2147483647 w 10"/>
              <a:gd name="T13" fmla="*/ 2147483647 h 71"/>
              <a:gd name="T14" fmla="*/ 0 w 10"/>
              <a:gd name="T15" fmla="*/ 2147483647 h 71"/>
              <a:gd name="T16" fmla="*/ 2147483647 w 10"/>
              <a:gd name="T17" fmla="*/ 2147483647 h 71"/>
              <a:gd name="T18" fmla="*/ 2147483647 w 10"/>
              <a:gd name="T19" fmla="*/ 2147483647 h 71"/>
              <a:gd name="T20" fmla="*/ 2147483647 w 10"/>
              <a:gd name="T21" fmla="*/ 2147483647 h 71"/>
              <a:gd name="T22" fmla="*/ 2147483647 w 10"/>
              <a:gd name="T23" fmla="*/ 2147483647 h 71"/>
              <a:gd name="T24" fmla="*/ 2147483647 w 10"/>
              <a:gd name="T25" fmla="*/ 2147483647 h 71"/>
              <a:gd name="T26" fmla="*/ 2147483647 w 10"/>
              <a:gd name="T27" fmla="*/ 0 h 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
              <a:gd name="T43" fmla="*/ 0 h 71"/>
              <a:gd name="T44" fmla="*/ 10 w 10"/>
              <a:gd name="T45" fmla="*/ 71 h 7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 h="71">
                <a:moveTo>
                  <a:pt x="10" y="0"/>
                </a:moveTo>
                <a:lnTo>
                  <a:pt x="10" y="71"/>
                </a:lnTo>
                <a:lnTo>
                  <a:pt x="5" y="65"/>
                </a:lnTo>
                <a:lnTo>
                  <a:pt x="3" y="60"/>
                </a:lnTo>
                <a:lnTo>
                  <a:pt x="3" y="55"/>
                </a:lnTo>
                <a:lnTo>
                  <a:pt x="6" y="52"/>
                </a:lnTo>
                <a:lnTo>
                  <a:pt x="1" y="44"/>
                </a:lnTo>
                <a:lnTo>
                  <a:pt x="0" y="35"/>
                </a:lnTo>
                <a:lnTo>
                  <a:pt x="1" y="27"/>
                </a:lnTo>
                <a:lnTo>
                  <a:pt x="8" y="24"/>
                </a:lnTo>
                <a:lnTo>
                  <a:pt x="3" y="14"/>
                </a:lnTo>
                <a:lnTo>
                  <a:pt x="3" y="8"/>
                </a:lnTo>
                <a:lnTo>
                  <a:pt x="5" y="5"/>
                </a:lnTo>
                <a:lnTo>
                  <a:pt x="10" y="0"/>
                </a:lnTo>
                <a:close/>
              </a:path>
            </a:pathLst>
          </a:custGeom>
          <a:solidFill>
            <a:srgbClr val="FFFFFF"/>
          </a:solidFill>
          <a:ln w="9525">
            <a:noFill/>
            <a:round/>
            <a:headEnd/>
            <a:tailEnd/>
          </a:ln>
        </p:spPr>
        <p:txBody>
          <a:bodyPr/>
          <a:lstStyle/>
          <a:p>
            <a:endParaRPr lang="en-GB"/>
          </a:p>
        </p:txBody>
      </p:sp>
      <p:sp>
        <p:nvSpPr>
          <p:cNvPr id="5290" name="Freeform 754"/>
          <p:cNvSpPr>
            <a:spLocks/>
          </p:cNvSpPr>
          <p:nvPr/>
        </p:nvSpPr>
        <p:spPr bwMode="auto">
          <a:xfrm>
            <a:off x="8396818" y="2854325"/>
            <a:ext cx="31749" cy="25400"/>
          </a:xfrm>
          <a:custGeom>
            <a:avLst/>
            <a:gdLst>
              <a:gd name="T0" fmla="*/ 2147483647 w 79"/>
              <a:gd name="T1" fmla="*/ 2147483647 h 99"/>
              <a:gd name="T2" fmla="*/ 2147483647 w 79"/>
              <a:gd name="T3" fmla="*/ 2147483647 h 99"/>
              <a:gd name="T4" fmla="*/ 2147483647 w 79"/>
              <a:gd name="T5" fmla="*/ 2147483647 h 99"/>
              <a:gd name="T6" fmla="*/ 2147483647 w 79"/>
              <a:gd name="T7" fmla="*/ 2147483647 h 99"/>
              <a:gd name="T8" fmla="*/ 2147483647 w 79"/>
              <a:gd name="T9" fmla="*/ 2147483647 h 99"/>
              <a:gd name="T10" fmla="*/ 2147483647 w 79"/>
              <a:gd name="T11" fmla="*/ 2147483647 h 99"/>
              <a:gd name="T12" fmla="*/ 2147483647 w 79"/>
              <a:gd name="T13" fmla="*/ 2147483647 h 99"/>
              <a:gd name="T14" fmla="*/ 2147483647 w 79"/>
              <a:gd name="T15" fmla="*/ 2147483647 h 99"/>
              <a:gd name="T16" fmla="*/ 2147483647 w 79"/>
              <a:gd name="T17" fmla="*/ 2147483647 h 99"/>
              <a:gd name="T18" fmla="*/ 2147483647 w 79"/>
              <a:gd name="T19" fmla="*/ 2147483647 h 99"/>
              <a:gd name="T20" fmla="*/ 2147483647 w 79"/>
              <a:gd name="T21" fmla="*/ 2147483647 h 99"/>
              <a:gd name="T22" fmla="*/ 2147483647 w 79"/>
              <a:gd name="T23" fmla="*/ 2147483647 h 99"/>
              <a:gd name="T24" fmla="*/ 2147483647 w 79"/>
              <a:gd name="T25" fmla="*/ 2147483647 h 99"/>
              <a:gd name="T26" fmla="*/ 2147483647 w 79"/>
              <a:gd name="T27" fmla="*/ 2147483647 h 99"/>
              <a:gd name="T28" fmla="*/ 2147483647 w 79"/>
              <a:gd name="T29" fmla="*/ 2147483647 h 99"/>
              <a:gd name="T30" fmla="*/ 2147483647 w 79"/>
              <a:gd name="T31" fmla="*/ 2147483647 h 99"/>
              <a:gd name="T32" fmla="*/ 2147483647 w 79"/>
              <a:gd name="T33" fmla="*/ 2147483647 h 99"/>
              <a:gd name="T34" fmla="*/ 2147483647 w 79"/>
              <a:gd name="T35" fmla="*/ 2147483647 h 99"/>
              <a:gd name="T36" fmla="*/ 2147483647 w 79"/>
              <a:gd name="T37" fmla="*/ 2147483647 h 99"/>
              <a:gd name="T38" fmla="*/ 2147483647 w 79"/>
              <a:gd name="T39" fmla="*/ 2147483647 h 99"/>
              <a:gd name="T40" fmla="*/ 2147483647 w 79"/>
              <a:gd name="T41" fmla="*/ 2147483647 h 99"/>
              <a:gd name="T42" fmla="*/ 2147483647 w 79"/>
              <a:gd name="T43" fmla="*/ 2147483647 h 99"/>
              <a:gd name="T44" fmla="*/ 2147483647 w 79"/>
              <a:gd name="T45" fmla="*/ 2147483647 h 99"/>
              <a:gd name="T46" fmla="*/ 2147483647 w 79"/>
              <a:gd name="T47" fmla="*/ 2147483647 h 99"/>
              <a:gd name="T48" fmla="*/ 0 w 79"/>
              <a:gd name="T49" fmla="*/ 2147483647 h 99"/>
              <a:gd name="T50" fmla="*/ 2147483647 w 79"/>
              <a:gd name="T51" fmla="*/ 2147483647 h 99"/>
              <a:gd name="T52" fmla="*/ 2147483647 w 79"/>
              <a:gd name="T53" fmla="*/ 2147483647 h 99"/>
              <a:gd name="T54" fmla="*/ 2147483647 w 79"/>
              <a:gd name="T55" fmla="*/ 2147483647 h 99"/>
              <a:gd name="T56" fmla="*/ 2147483647 w 79"/>
              <a:gd name="T57" fmla="*/ 2147483647 h 99"/>
              <a:gd name="T58" fmla="*/ 2147483647 w 79"/>
              <a:gd name="T59" fmla="*/ 2147483647 h 99"/>
              <a:gd name="T60" fmla="*/ 2147483647 w 79"/>
              <a:gd name="T61" fmla="*/ 2147483647 h 99"/>
              <a:gd name="T62" fmla="*/ 2147483647 w 79"/>
              <a:gd name="T63" fmla="*/ 2147483647 h 99"/>
              <a:gd name="T64" fmla="*/ 2147483647 w 79"/>
              <a:gd name="T65" fmla="*/ 2147483647 h 99"/>
              <a:gd name="T66" fmla="*/ 2147483647 w 79"/>
              <a:gd name="T67" fmla="*/ 2147483647 h 99"/>
              <a:gd name="T68" fmla="*/ 2147483647 w 79"/>
              <a:gd name="T69" fmla="*/ 2147483647 h 99"/>
              <a:gd name="T70" fmla="*/ 2147483647 w 79"/>
              <a:gd name="T71" fmla="*/ 2147483647 h 99"/>
              <a:gd name="T72" fmla="*/ 2147483647 w 79"/>
              <a:gd name="T73" fmla="*/ 0 h 99"/>
              <a:gd name="T74" fmla="*/ 2147483647 w 79"/>
              <a:gd name="T75" fmla="*/ 2147483647 h 99"/>
              <a:gd name="T76" fmla="*/ 2147483647 w 79"/>
              <a:gd name="T77" fmla="*/ 2147483647 h 99"/>
              <a:gd name="T78" fmla="*/ 2147483647 w 79"/>
              <a:gd name="T79" fmla="*/ 2147483647 h 99"/>
              <a:gd name="T80" fmla="*/ 2147483647 w 79"/>
              <a:gd name="T81" fmla="*/ 2147483647 h 9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9"/>
              <a:gd name="T124" fmla="*/ 0 h 99"/>
              <a:gd name="T125" fmla="*/ 79 w 79"/>
              <a:gd name="T126" fmla="*/ 99 h 9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9" h="99">
                <a:moveTo>
                  <a:pt x="72" y="11"/>
                </a:moveTo>
                <a:lnTo>
                  <a:pt x="74" y="14"/>
                </a:lnTo>
                <a:lnTo>
                  <a:pt x="76" y="14"/>
                </a:lnTo>
                <a:lnTo>
                  <a:pt x="78" y="15"/>
                </a:lnTo>
                <a:lnTo>
                  <a:pt x="78" y="17"/>
                </a:lnTo>
                <a:lnTo>
                  <a:pt x="78" y="19"/>
                </a:lnTo>
                <a:lnTo>
                  <a:pt x="79" y="23"/>
                </a:lnTo>
                <a:lnTo>
                  <a:pt x="79" y="26"/>
                </a:lnTo>
                <a:lnTo>
                  <a:pt x="79" y="28"/>
                </a:lnTo>
                <a:lnTo>
                  <a:pt x="79" y="36"/>
                </a:lnTo>
                <a:lnTo>
                  <a:pt x="78" y="44"/>
                </a:lnTo>
                <a:lnTo>
                  <a:pt x="78" y="51"/>
                </a:lnTo>
                <a:lnTo>
                  <a:pt x="76" y="57"/>
                </a:lnTo>
                <a:lnTo>
                  <a:pt x="71" y="69"/>
                </a:lnTo>
                <a:lnTo>
                  <a:pt x="66" y="80"/>
                </a:lnTo>
                <a:lnTo>
                  <a:pt x="56" y="89"/>
                </a:lnTo>
                <a:lnTo>
                  <a:pt x="46" y="99"/>
                </a:lnTo>
                <a:lnTo>
                  <a:pt x="39" y="91"/>
                </a:lnTo>
                <a:lnTo>
                  <a:pt x="32" y="82"/>
                </a:lnTo>
                <a:lnTo>
                  <a:pt x="27" y="75"/>
                </a:lnTo>
                <a:lnTo>
                  <a:pt x="26" y="70"/>
                </a:lnTo>
                <a:lnTo>
                  <a:pt x="19" y="66"/>
                </a:lnTo>
                <a:lnTo>
                  <a:pt x="12" y="61"/>
                </a:lnTo>
                <a:lnTo>
                  <a:pt x="5" y="55"/>
                </a:lnTo>
                <a:lnTo>
                  <a:pt x="0" y="51"/>
                </a:lnTo>
                <a:lnTo>
                  <a:pt x="7" y="51"/>
                </a:lnTo>
                <a:lnTo>
                  <a:pt x="15" y="55"/>
                </a:lnTo>
                <a:lnTo>
                  <a:pt x="24" y="57"/>
                </a:lnTo>
                <a:lnTo>
                  <a:pt x="29" y="58"/>
                </a:lnTo>
                <a:lnTo>
                  <a:pt x="29" y="61"/>
                </a:lnTo>
                <a:lnTo>
                  <a:pt x="29" y="63"/>
                </a:lnTo>
                <a:lnTo>
                  <a:pt x="29" y="64"/>
                </a:lnTo>
                <a:lnTo>
                  <a:pt x="29" y="66"/>
                </a:lnTo>
                <a:lnTo>
                  <a:pt x="36" y="51"/>
                </a:lnTo>
                <a:lnTo>
                  <a:pt x="41" y="34"/>
                </a:lnTo>
                <a:lnTo>
                  <a:pt x="43" y="17"/>
                </a:lnTo>
                <a:lnTo>
                  <a:pt x="43" y="0"/>
                </a:lnTo>
                <a:lnTo>
                  <a:pt x="49" y="4"/>
                </a:lnTo>
                <a:lnTo>
                  <a:pt x="59" y="6"/>
                </a:lnTo>
                <a:lnTo>
                  <a:pt x="67" y="9"/>
                </a:lnTo>
                <a:lnTo>
                  <a:pt x="72" y="11"/>
                </a:lnTo>
                <a:close/>
              </a:path>
            </a:pathLst>
          </a:custGeom>
          <a:solidFill>
            <a:srgbClr val="000000"/>
          </a:solidFill>
          <a:ln w="9525">
            <a:noFill/>
            <a:round/>
            <a:headEnd/>
            <a:tailEnd/>
          </a:ln>
        </p:spPr>
        <p:txBody>
          <a:bodyPr/>
          <a:lstStyle/>
          <a:p>
            <a:endParaRPr lang="en-GB"/>
          </a:p>
        </p:txBody>
      </p:sp>
      <p:sp>
        <p:nvSpPr>
          <p:cNvPr id="5291" name="Freeform 755"/>
          <p:cNvSpPr>
            <a:spLocks/>
          </p:cNvSpPr>
          <p:nvPr/>
        </p:nvSpPr>
        <p:spPr bwMode="auto">
          <a:xfrm>
            <a:off x="8324851" y="2944813"/>
            <a:ext cx="93133" cy="25400"/>
          </a:xfrm>
          <a:custGeom>
            <a:avLst/>
            <a:gdLst>
              <a:gd name="T0" fmla="*/ 0 w 234"/>
              <a:gd name="T1" fmla="*/ 2147483647 h 98"/>
              <a:gd name="T2" fmla="*/ 2147483647 w 234"/>
              <a:gd name="T3" fmla="*/ 2147483647 h 98"/>
              <a:gd name="T4" fmla="*/ 2147483647 w 234"/>
              <a:gd name="T5" fmla="*/ 2147483647 h 98"/>
              <a:gd name="T6" fmla="*/ 2147483647 w 234"/>
              <a:gd name="T7" fmla="*/ 2147483647 h 98"/>
              <a:gd name="T8" fmla="*/ 2147483647 w 234"/>
              <a:gd name="T9" fmla="*/ 2147483647 h 98"/>
              <a:gd name="T10" fmla="*/ 2147483647 w 234"/>
              <a:gd name="T11" fmla="*/ 2147483647 h 98"/>
              <a:gd name="T12" fmla="*/ 2147483647 w 234"/>
              <a:gd name="T13" fmla="*/ 2147483647 h 98"/>
              <a:gd name="T14" fmla="*/ 2147483647 w 234"/>
              <a:gd name="T15" fmla="*/ 2147483647 h 98"/>
              <a:gd name="T16" fmla="*/ 2147483647 w 234"/>
              <a:gd name="T17" fmla="*/ 2147483647 h 98"/>
              <a:gd name="T18" fmla="*/ 2147483647 w 234"/>
              <a:gd name="T19" fmla="*/ 2147483647 h 98"/>
              <a:gd name="T20" fmla="*/ 2147483647 w 234"/>
              <a:gd name="T21" fmla="*/ 2147483647 h 98"/>
              <a:gd name="T22" fmla="*/ 2147483647 w 234"/>
              <a:gd name="T23" fmla="*/ 2147483647 h 98"/>
              <a:gd name="T24" fmla="*/ 2147483647 w 234"/>
              <a:gd name="T25" fmla="*/ 2147483647 h 98"/>
              <a:gd name="T26" fmla="*/ 2147483647 w 234"/>
              <a:gd name="T27" fmla="*/ 2147483647 h 98"/>
              <a:gd name="T28" fmla="*/ 2147483647 w 234"/>
              <a:gd name="T29" fmla="*/ 2147483647 h 98"/>
              <a:gd name="T30" fmla="*/ 2147483647 w 234"/>
              <a:gd name="T31" fmla="*/ 2147483647 h 98"/>
              <a:gd name="T32" fmla="*/ 2147483647 w 234"/>
              <a:gd name="T33" fmla="*/ 0 h 98"/>
              <a:gd name="T34" fmla="*/ 2147483647 w 234"/>
              <a:gd name="T35" fmla="*/ 2147483647 h 98"/>
              <a:gd name="T36" fmla="*/ 2147483647 w 234"/>
              <a:gd name="T37" fmla="*/ 2147483647 h 98"/>
              <a:gd name="T38" fmla="*/ 2147483647 w 234"/>
              <a:gd name="T39" fmla="*/ 2147483647 h 98"/>
              <a:gd name="T40" fmla="*/ 2147483647 w 234"/>
              <a:gd name="T41" fmla="*/ 2147483647 h 98"/>
              <a:gd name="T42" fmla="*/ 0 w 234"/>
              <a:gd name="T43" fmla="*/ 2147483647 h 9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34"/>
              <a:gd name="T67" fmla="*/ 0 h 98"/>
              <a:gd name="T68" fmla="*/ 234 w 234"/>
              <a:gd name="T69" fmla="*/ 98 h 9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34" h="98">
                <a:moveTo>
                  <a:pt x="0" y="69"/>
                </a:moveTo>
                <a:lnTo>
                  <a:pt x="43" y="98"/>
                </a:lnTo>
                <a:lnTo>
                  <a:pt x="72" y="81"/>
                </a:lnTo>
                <a:lnTo>
                  <a:pt x="99" y="66"/>
                </a:lnTo>
                <a:lnTo>
                  <a:pt x="124" y="55"/>
                </a:lnTo>
                <a:lnTo>
                  <a:pt x="146" y="47"/>
                </a:lnTo>
                <a:lnTo>
                  <a:pt x="167" y="43"/>
                </a:lnTo>
                <a:lnTo>
                  <a:pt x="188" y="47"/>
                </a:lnTo>
                <a:lnTo>
                  <a:pt x="205" y="56"/>
                </a:lnTo>
                <a:lnTo>
                  <a:pt x="223" y="72"/>
                </a:lnTo>
                <a:lnTo>
                  <a:pt x="232" y="56"/>
                </a:lnTo>
                <a:lnTo>
                  <a:pt x="234" y="39"/>
                </a:lnTo>
                <a:lnTo>
                  <a:pt x="230" y="26"/>
                </a:lnTo>
                <a:lnTo>
                  <a:pt x="223" y="14"/>
                </a:lnTo>
                <a:lnTo>
                  <a:pt x="213" y="6"/>
                </a:lnTo>
                <a:lnTo>
                  <a:pt x="198" y="1"/>
                </a:lnTo>
                <a:lnTo>
                  <a:pt x="176" y="0"/>
                </a:lnTo>
                <a:lnTo>
                  <a:pt x="148" y="1"/>
                </a:lnTo>
                <a:lnTo>
                  <a:pt x="117" y="6"/>
                </a:lnTo>
                <a:lnTo>
                  <a:pt x="81" y="20"/>
                </a:lnTo>
                <a:lnTo>
                  <a:pt x="42" y="41"/>
                </a:lnTo>
                <a:lnTo>
                  <a:pt x="0" y="69"/>
                </a:lnTo>
                <a:close/>
              </a:path>
            </a:pathLst>
          </a:custGeom>
          <a:solidFill>
            <a:srgbClr val="000000"/>
          </a:solidFill>
          <a:ln w="9525">
            <a:noFill/>
            <a:round/>
            <a:headEnd/>
            <a:tailEnd/>
          </a:ln>
        </p:spPr>
        <p:txBody>
          <a:bodyPr/>
          <a:lstStyle/>
          <a:p>
            <a:endParaRPr lang="en-GB"/>
          </a:p>
        </p:txBody>
      </p:sp>
      <p:sp>
        <p:nvSpPr>
          <p:cNvPr id="5292" name="Freeform 756"/>
          <p:cNvSpPr>
            <a:spLocks/>
          </p:cNvSpPr>
          <p:nvPr/>
        </p:nvSpPr>
        <p:spPr bwMode="auto">
          <a:xfrm>
            <a:off x="8394701" y="2952750"/>
            <a:ext cx="23284" cy="6350"/>
          </a:xfrm>
          <a:custGeom>
            <a:avLst/>
            <a:gdLst>
              <a:gd name="T0" fmla="*/ 0 w 53"/>
              <a:gd name="T1" fmla="*/ 0 h 21"/>
              <a:gd name="T2" fmla="*/ 2147483647 w 53"/>
              <a:gd name="T3" fmla="*/ 0 h 21"/>
              <a:gd name="T4" fmla="*/ 2147483647 w 53"/>
              <a:gd name="T5" fmla="*/ 0 h 21"/>
              <a:gd name="T6" fmla="*/ 2147483647 w 53"/>
              <a:gd name="T7" fmla="*/ 0 h 21"/>
              <a:gd name="T8" fmla="*/ 2147483647 w 53"/>
              <a:gd name="T9" fmla="*/ 2147483647 h 21"/>
              <a:gd name="T10" fmla="*/ 2147483647 w 53"/>
              <a:gd name="T11" fmla="*/ 2147483647 h 21"/>
              <a:gd name="T12" fmla="*/ 2147483647 w 53"/>
              <a:gd name="T13" fmla="*/ 2147483647 h 21"/>
              <a:gd name="T14" fmla="*/ 2147483647 w 53"/>
              <a:gd name="T15" fmla="*/ 2147483647 h 21"/>
              <a:gd name="T16" fmla="*/ 2147483647 w 53"/>
              <a:gd name="T17" fmla="*/ 2147483647 h 21"/>
              <a:gd name="T18" fmla="*/ 2147483647 w 53"/>
              <a:gd name="T19" fmla="*/ 2147483647 h 21"/>
              <a:gd name="T20" fmla="*/ 2147483647 w 53"/>
              <a:gd name="T21" fmla="*/ 2147483647 h 21"/>
              <a:gd name="T22" fmla="*/ 2147483647 w 53"/>
              <a:gd name="T23" fmla="*/ 2147483647 h 21"/>
              <a:gd name="T24" fmla="*/ 2147483647 w 53"/>
              <a:gd name="T25" fmla="*/ 2147483647 h 21"/>
              <a:gd name="T26" fmla="*/ 2147483647 w 53"/>
              <a:gd name="T27" fmla="*/ 2147483647 h 21"/>
              <a:gd name="T28" fmla="*/ 2147483647 w 53"/>
              <a:gd name="T29" fmla="*/ 2147483647 h 21"/>
              <a:gd name="T30" fmla="*/ 0 w 53"/>
              <a:gd name="T31" fmla="*/ 0 h 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
              <a:gd name="T49" fmla="*/ 0 h 21"/>
              <a:gd name="T50" fmla="*/ 53 w 53"/>
              <a:gd name="T51" fmla="*/ 21 h 2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 h="21">
                <a:moveTo>
                  <a:pt x="0" y="0"/>
                </a:moveTo>
                <a:lnTo>
                  <a:pt x="7" y="0"/>
                </a:lnTo>
                <a:lnTo>
                  <a:pt x="14" y="0"/>
                </a:lnTo>
                <a:lnTo>
                  <a:pt x="21" y="0"/>
                </a:lnTo>
                <a:lnTo>
                  <a:pt x="29" y="2"/>
                </a:lnTo>
                <a:lnTo>
                  <a:pt x="36" y="5"/>
                </a:lnTo>
                <a:lnTo>
                  <a:pt x="43" y="8"/>
                </a:lnTo>
                <a:lnTo>
                  <a:pt x="48" y="12"/>
                </a:lnTo>
                <a:lnTo>
                  <a:pt x="53" y="18"/>
                </a:lnTo>
                <a:lnTo>
                  <a:pt x="51" y="18"/>
                </a:lnTo>
                <a:lnTo>
                  <a:pt x="51" y="19"/>
                </a:lnTo>
                <a:lnTo>
                  <a:pt x="50" y="21"/>
                </a:lnTo>
                <a:lnTo>
                  <a:pt x="39" y="12"/>
                </a:lnTo>
                <a:lnTo>
                  <a:pt x="26" y="6"/>
                </a:lnTo>
                <a:lnTo>
                  <a:pt x="12" y="2"/>
                </a:lnTo>
                <a:lnTo>
                  <a:pt x="0" y="0"/>
                </a:lnTo>
                <a:close/>
              </a:path>
            </a:pathLst>
          </a:custGeom>
          <a:solidFill>
            <a:srgbClr val="FFFFFF"/>
          </a:solidFill>
          <a:ln w="9525">
            <a:noFill/>
            <a:round/>
            <a:headEnd/>
            <a:tailEnd/>
          </a:ln>
        </p:spPr>
        <p:txBody>
          <a:bodyPr/>
          <a:lstStyle/>
          <a:p>
            <a:endParaRPr lang="en-GB"/>
          </a:p>
        </p:txBody>
      </p:sp>
      <p:grpSp>
        <p:nvGrpSpPr>
          <p:cNvPr id="5361" name="Group 757"/>
          <p:cNvGrpSpPr>
            <a:grpSpLocks/>
          </p:cNvGrpSpPr>
          <p:nvPr/>
        </p:nvGrpSpPr>
        <p:grpSpPr bwMode="auto">
          <a:xfrm rot="3018888">
            <a:off x="6097324" y="6096266"/>
            <a:ext cx="33337" cy="124883"/>
            <a:chOff x="1872" y="3072"/>
            <a:chExt cx="192" cy="336"/>
          </a:xfrm>
        </p:grpSpPr>
        <p:sp>
          <p:nvSpPr>
            <p:cNvPr id="5453" name="Oval 758"/>
            <p:cNvSpPr>
              <a:spLocks noChangeArrowheads="1"/>
            </p:cNvSpPr>
            <p:nvPr/>
          </p:nvSpPr>
          <p:spPr bwMode="auto">
            <a:xfrm>
              <a:off x="1872" y="3152"/>
              <a:ext cx="192"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5454" name="Oval 759"/>
            <p:cNvSpPr>
              <a:spLocks noChangeArrowheads="1"/>
            </p:cNvSpPr>
            <p:nvPr/>
          </p:nvSpPr>
          <p:spPr bwMode="auto">
            <a:xfrm>
              <a:off x="1872" y="3216"/>
              <a:ext cx="192"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5455" name="Oval 760"/>
            <p:cNvSpPr>
              <a:spLocks noChangeArrowheads="1"/>
            </p:cNvSpPr>
            <p:nvPr/>
          </p:nvSpPr>
          <p:spPr bwMode="auto">
            <a:xfrm>
              <a:off x="1872" y="3280"/>
              <a:ext cx="192"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5456" name="Rectangle 761"/>
            <p:cNvSpPr>
              <a:spLocks noChangeArrowheads="1"/>
            </p:cNvSpPr>
            <p:nvPr/>
          </p:nvSpPr>
          <p:spPr bwMode="auto">
            <a:xfrm>
              <a:off x="1920" y="3072"/>
              <a:ext cx="96" cy="336"/>
            </a:xfrm>
            <a:prstGeom prst="rect">
              <a:avLst/>
            </a:prstGeom>
            <a:solidFill>
              <a:schemeClr val="tx1"/>
            </a:solidFill>
            <a:ln w="9525">
              <a:solidFill>
                <a:schemeClr val="tx1"/>
              </a:solidFill>
              <a:miter lim="800000"/>
              <a:headEnd/>
              <a:tailEnd/>
            </a:ln>
          </p:spPr>
          <p:txBody>
            <a:bodyPr wrap="none" anchor="ctr"/>
            <a:lstStyle/>
            <a:p>
              <a:endParaRPr lang="en-US"/>
            </a:p>
          </p:txBody>
        </p:sp>
      </p:grpSp>
      <p:grpSp>
        <p:nvGrpSpPr>
          <p:cNvPr id="5362" name="Group 762"/>
          <p:cNvGrpSpPr>
            <a:grpSpLocks/>
          </p:cNvGrpSpPr>
          <p:nvPr/>
        </p:nvGrpSpPr>
        <p:grpSpPr bwMode="auto">
          <a:xfrm rot="18581112" flipH="1">
            <a:off x="5754424" y="6096266"/>
            <a:ext cx="33337" cy="124883"/>
            <a:chOff x="1872" y="3072"/>
            <a:chExt cx="192" cy="336"/>
          </a:xfrm>
        </p:grpSpPr>
        <p:sp>
          <p:nvSpPr>
            <p:cNvPr id="5449" name="Oval 763"/>
            <p:cNvSpPr>
              <a:spLocks noChangeArrowheads="1"/>
            </p:cNvSpPr>
            <p:nvPr/>
          </p:nvSpPr>
          <p:spPr bwMode="auto">
            <a:xfrm>
              <a:off x="1872" y="3152"/>
              <a:ext cx="192"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5450" name="Oval 764"/>
            <p:cNvSpPr>
              <a:spLocks noChangeArrowheads="1"/>
            </p:cNvSpPr>
            <p:nvPr/>
          </p:nvSpPr>
          <p:spPr bwMode="auto">
            <a:xfrm>
              <a:off x="1872" y="3216"/>
              <a:ext cx="192"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5451" name="Oval 765"/>
            <p:cNvSpPr>
              <a:spLocks noChangeArrowheads="1"/>
            </p:cNvSpPr>
            <p:nvPr/>
          </p:nvSpPr>
          <p:spPr bwMode="auto">
            <a:xfrm>
              <a:off x="1872" y="3280"/>
              <a:ext cx="192"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5452" name="Rectangle 766"/>
            <p:cNvSpPr>
              <a:spLocks noChangeArrowheads="1"/>
            </p:cNvSpPr>
            <p:nvPr/>
          </p:nvSpPr>
          <p:spPr bwMode="auto">
            <a:xfrm>
              <a:off x="1920" y="3072"/>
              <a:ext cx="96" cy="336"/>
            </a:xfrm>
            <a:prstGeom prst="rect">
              <a:avLst/>
            </a:prstGeom>
            <a:solidFill>
              <a:schemeClr val="tx1"/>
            </a:solidFill>
            <a:ln w="9525">
              <a:solidFill>
                <a:schemeClr val="tx1"/>
              </a:solidFill>
              <a:miter lim="800000"/>
              <a:headEnd/>
              <a:tailEnd/>
            </a:ln>
          </p:spPr>
          <p:txBody>
            <a:bodyPr wrap="none" anchor="ctr"/>
            <a:lstStyle/>
            <a:p>
              <a:endParaRPr lang="en-US"/>
            </a:p>
          </p:txBody>
        </p:sp>
      </p:grpSp>
      <p:sp>
        <p:nvSpPr>
          <p:cNvPr id="5295" name="Rectangle 767"/>
          <p:cNvSpPr>
            <a:spLocks noChangeArrowheads="1"/>
          </p:cNvSpPr>
          <p:nvPr/>
        </p:nvSpPr>
        <p:spPr bwMode="auto">
          <a:xfrm>
            <a:off x="5482167" y="6122989"/>
            <a:ext cx="249767" cy="15875"/>
          </a:xfrm>
          <a:prstGeom prst="rect">
            <a:avLst/>
          </a:prstGeom>
          <a:solidFill>
            <a:schemeClr val="tx1"/>
          </a:solidFill>
          <a:ln w="9525">
            <a:solidFill>
              <a:schemeClr val="tx1"/>
            </a:solidFill>
            <a:miter lim="800000"/>
            <a:headEnd/>
            <a:tailEnd/>
          </a:ln>
        </p:spPr>
        <p:txBody>
          <a:bodyPr wrap="none" anchor="ctr"/>
          <a:lstStyle/>
          <a:p>
            <a:endParaRPr lang="en-US"/>
          </a:p>
        </p:txBody>
      </p:sp>
      <p:grpSp>
        <p:nvGrpSpPr>
          <p:cNvPr id="5363" name="Group 768"/>
          <p:cNvGrpSpPr>
            <a:grpSpLocks/>
          </p:cNvGrpSpPr>
          <p:nvPr/>
        </p:nvGrpSpPr>
        <p:grpSpPr bwMode="auto">
          <a:xfrm>
            <a:off x="5776384" y="6149975"/>
            <a:ext cx="330200" cy="179388"/>
            <a:chOff x="3644" y="1182"/>
            <a:chExt cx="531" cy="386"/>
          </a:xfrm>
        </p:grpSpPr>
        <p:sp>
          <p:nvSpPr>
            <p:cNvPr id="5447" name="Freeform 769"/>
            <p:cNvSpPr>
              <a:spLocks/>
            </p:cNvSpPr>
            <p:nvPr/>
          </p:nvSpPr>
          <p:spPr bwMode="auto">
            <a:xfrm>
              <a:off x="3644" y="1182"/>
              <a:ext cx="531" cy="386"/>
            </a:xfrm>
            <a:custGeom>
              <a:avLst/>
              <a:gdLst>
                <a:gd name="T0" fmla="*/ 0 w 531"/>
                <a:gd name="T1" fmla="*/ 386 h 386"/>
                <a:gd name="T2" fmla="*/ 531 w 531"/>
                <a:gd name="T3" fmla="*/ 386 h 386"/>
                <a:gd name="T4" fmla="*/ 531 w 531"/>
                <a:gd name="T5" fmla="*/ 143 h 386"/>
                <a:gd name="T6" fmla="*/ 433 w 531"/>
                <a:gd name="T7" fmla="*/ 0 h 386"/>
                <a:gd name="T8" fmla="*/ 99 w 531"/>
                <a:gd name="T9" fmla="*/ 0 h 386"/>
                <a:gd name="T10" fmla="*/ 0 w 531"/>
                <a:gd name="T11" fmla="*/ 152 h 386"/>
                <a:gd name="T12" fmla="*/ 0 w 531"/>
                <a:gd name="T13" fmla="*/ 386 h 386"/>
                <a:gd name="T14" fmla="*/ 0 60000 65536"/>
                <a:gd name="T15" fmla="*/ 0 60000 65536"/>
                <a:gd name="T16" fmla="*/ 0 60000 65536"/>
                <a:gd name="T17" fmla="*/ 0 60000 65536"/>
                <a:gd name="T18" fmla="*/ 0 60000 65536"/>
                <a:gd name="T19" fmla="*/ 0 60000 65536"/>
                <a:gd name="T20" fmla="*/ 0 60000 65536"/>
                <a:gd name="T21" fmla="*/ 0 w 531"/>
                <a:gd name="T22" fmla="*/ 0 h 386"/>
                <a:gd name="T23" fmla="*/ 531 w 531"/>
                <a:gd name="T24" fmla="*/ 386 h 3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1" h="386">
                  <a:moveTo>
                    <a:pt x="0" y="386"/>
                  </a:moveTo>
                  <a:lnTo>
                    <a:pt x="531" y="386"/>
                  </a:lnTo>
                  <a:lnTo>
                    <a:pt x="531" y="143"/>
                  </a:lnTo>
                  <a:lnTo>
                    <a:pt x="433" y="0"/>
                  </a:lnTo>
                  <a:lnTo>
                    <a:pt x="99" y="0"/>
                  </a:lnTo>
                  <a:lnTo>
                    <a:pt x="0" y="152"/>
                  </a:lnTo>
                  <a:lnTo>
                    <a:pt x="0" y="386"/>
                  </a:lnTo>
                  <a:close/>
                </a:path>
              </a:pathLst>
            </a:custGeom>
            <a:gradFill rotWithShape="0">
              <a:gsLst>
                <a:gs pos="0">
                  <a:srgbClr val="5F5F5F"/>
                </a:gs>
                <a:gs pos="100000">
                  <a:srgbClr val="969696"/>
                </a:gs>
              </a:gsLst>
              <a:lin ang="5400000" scaled="1"/>
            </a:gradFill>
            <a:ln w="3175" cap="flat" cmpd="sng">
              <a:solidFill>
                <a:srgbClr val="777777"/>
              </a:solidFill>
              <a:prstDash val="solid"/>
              <a:round/>
              <a:headEnd type="none" w="med" len="med"/>
              <a:tailEnd type="none" w="med" len="med"/>
            </a:ln>
          </p:spPr>
          <p:txBody>
            <a:bodyPr wrap="none" anchor="ctr"/>
            <a:lstStyle/>
            <a:p>
              <a:endParaRPr lang="en-GB"/>
            </a:p>
          </p:txBody>
        </p:sp>
        <p:sp>
          <p:nvSpPr>
            <p:cNvPr id="5448" name="Freeform 770"/>
            <p:cNvSpPr>
              <a:spLocks/>
            </p:cNvSpPr>
            <p:nvPr/>
          </p:nvSpPr>
          <p:spPr bwMode="auto">
            <a:xfrm>
              <a:off x="3721" y="1239"/>
              <a:ext cx="376" cy="272"/>
            </a:xfrm>
            <a:custGeom>
              <a:avLst/>
              <a:gdLst>
                <a:gd name="T0" fmla="*/ 0 w 531"/>
                <a:gd name="T1" fmla="*/ 33 h 386"/>
                <a:gd name="T2" fmla="*/ 47 w 531"/>
                <a:gd name="T3" fmla="*/ 33 h 386"/>
                <a:gd name="T4" fmla="*/ 47 w 531"/>
                <a:gd name="T5" fmla="*/ 13 h 386"/>
                <a:gd name="T6" fmla="*/ 39 w 531"/>
                <a:gd name="T7" fmla="*/ 0 h 386"/>
                <a:gd name="T8" fmla="*/ 9 w 531"/>
                <a:gd name="T9" fmla="*/ 0 h 386"/>
                <a:gd name="T10" fmla="*/ 0 w 531"/>
                <a:gd name="T11" fmla="*/ 13 h 386"/>
                <a:gd name="T12" fmla="*/ 0 w 531"/>
                <a:gd name="T13" fmla="*/ 33 h 386"/>
                <a:gd name="T14" fmla="*/ 0 60000 65536"/>
                <a:gd name="T15" fmla="*/ 0 60000 65536"/>
                <a:gd name="T16" fmla="*/ 0 60000 65536"/>
                <a:gd name="T17" fmla="*/ 0 60000 65536"/>
                <a:gd name="T18" fmla="*/ 0 60000 65536"/>
                <a:gd name="T19" fmla="*/ 0 60000 65536"/>
                <a:gd name="T20" fmla="*/ 0 60000 65536"/>
                <a:gd name="T21" fmla="*/ 0 w 531"/>
                <a:gd name="T22" fmla="*/ 0 h 386"/>
                <a:gd name="T23" fmla="*/ 531 w 531"/>
                <a:gd name="T24" fmla="*/ 386 h 3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1" h="386">
                  <a:moveTo>
                    <a:pt x="0" y="386"/>
                  </a:moveTo>
                  <a:lnTo>
                    <a:pt x="531" y="386"/>
                  </a:lnTo>
                  <a:lnTo>
                    <a:pt x="531" y="143"/>
                  </a:lnTo>
                  <a:lnTo>
                    <a:pt x="433" y="0"/>
                  </a:lnTo>
                  <a:lnTo>
                    <a:pt x="99" y="0"/>
                  </a:lnTo>
                  <a:lnTo>
                    <a:pt x="0" y="152"/>
                  </a:lnTo>
                  <a:lnTo>
                    <a:pt x="0" y="386"/>
                  </a:lnTo>
                  <a:close/>
                </a:path>
              </a:pathLst>
            </a:custGeom>
            <a:gradFill rotWithShape="0">
              <a:gsLst>
                <a:gs pos="0">
                  <a:srgbClr val="292929"/>
                </a:gs>
                <a:gs pos="100000">
                  <a:srgbClr val="969696"/>
                </a:gs>
              </a:gsLst>
              <a:lin ang="5400000" scaled="1"/>
            </a:gradFill>
            <a:ln w="3175" cap="flat" cmpd="sng">
              <a:solidFill>
                <a:srgbClr val="777777"/>
              </a:solidFill>
              <a:prstDash val="solid"/>
              <a:round/>
              <a:headEnd type="none" w="med" len="med"/>
              <a:tailEnd type="none" w="med" len="med"/>
            </a:ln>
          </p:spPr>
          <p:txBody>
            <a:bodyPr wrap="none" anchor="ctr"/>
            <a:lstStyle/>
            <a:p>
              <a:endParaRPr lang="en-GB"/>
            </a:p>
          </p:txBody>
        </p:sp>
      </p:grpSp>
      <p:sp>
        <p:nvSpPr>
          <p:cNvPr id="5297" name="Rectangle 771"/>
          <p:cNvSpPr>
            <a:spLocks noChangeArrowheads="1"/>
          </p:cNvSpPr>
          <p:nvPr/>
        </p:nvSpPr>
        <p:spPr bwMode="auto">
          <a:xfrm rot="-5400000">
            <a:off x="3488532" y="1261799"/>
            <a:ext cx="1150937" cy="59267"/>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5298" name="Rectangle 772"/>
          <p:cNvSpPr>
            <a:spLocks noChangeArrowheads="1"/>
          </p:cNvSpPr>
          <p:nvPr/>
        </p:nvSpPr>
        <p:spPr bwMode="auto">
          <a:xfrm>
            <a:off x="4032251" y="687388"/>
            <a:ext cx="239183" cy="4445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5299" name="Rectangle 773"/>
          <p:cNvSpPr>
            <a:spLocks noChangeArrowheads="1"/>
          </p:cNvSpPr>
          <p:nvPr/>
        </p:nvSpPr>
        <p:spPr bwMode="auto">
          <a:xfrm>
            <a:off x="5209118" y="687388"/>
            <a:ext cx="239183" cy="44450"/>
          </a:xfrm>
          <a:prstGeom prst="rect">
            <a:avLst/>
          </a:prstGeom>
          <a:solidFill>
            <a:schemeClr val="tx1"/>
          </a:solidFill>
          <a:ln w="9525">
            <a:solidFill>
              <a:schemeClr val="bg2"/>
            </a:solidFill>
            <a:miter lim="800000"/>
            <a:headEnd/>
            <a:tailEnd/>
          </a:ln>
        </p:spPr>
        <p:txBody>
          <a:bodyPr wrap="none" anchor="ctr"/>
          <a:lstStyle/>
          <a:p>
            <a:endParaRPr lang="en-US"/>
          </a:p>
        </p:txBody>
      </p:sp>
      <p:sp>
        <p:nvSpPr>
          <p:cNvPr id="5300" name="Rectangle 774"/>
          <p:cNvSpPr>
            <a:spLocks noChangeArrowheads="1"/>
          </p:cNvSpPr>
          <p:nvPr/>
        </p:nvSpPr>
        <p:spPr bwMode="auto">
          <a:xfrm>
            <a:off x="6826251" y="687388"/>
            <a:ext cx="241300" cy="4445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5301" name="Freeform 775"/>
          <p:cNvSpPr>
            <a:spLocks/>
          </p:cNvSpPr>
          <p:nvPr/>
        </p:nvSpPr>
        <p:spPr bwMode="auto">
          <a:xfrm>
            <a:off x="5435600" y="614364"/>
            <a:ext cx="1405467" cy="200025"/>
          </a:xfrm>
          <a:custGeom>
            <a:avLst/>
            <a:gdLst>
              <a:gd name="T0" fmla="*/ 0 w 663"/>
              <a:gd name="T1" fmla="*/ 2147483647 h 126"/>
              <a:gd name="T2" fmla="*/ 2147483647 w 663"/>
              <a:gd name="T3" fmla="*/ 0 h 126"/>
              <a:gd name="T4" fmla="*/ 2147483647 w 663"/>
              <a:gd name="T5" fmla="*/ 0 h 126"/>
              <a:gd name="T6" fmla="*/ 2147483647 w 663"/>
              <a:gd name="T7" fmla="*/ 2147483647 h 126"/>
              <a:gd name="T8" fmla="*/ 2147483647 w 663"/>
              <a:gd name="T9" fmla="*/ 2147483647 h 126"/>
              <a:gd name="T10" fmla="*/ 2147483647 w 663"/>
              <a:gd name="T11" fmla="*/ 2147483647 h 126"/>
              <a:gd name="T12" fmla="*/ 0 w 663"/>
              <a:gd name="T13" fmla="*/ 2147483647 h 126"/>
              <a:gd name="T14" fmla="*/ 0 60000 65536"/>
              <a:gd name="T15" fmla="*/ 0 60000 65536"/>
              <a:gd name="T16" fmla="*/ 0 60000 65536"/>
              <a:gd name="T17" fmla="*/ 0 60000 65536"/>
              <a:gd name="T18" fmla="*/ 0 60000 65536"/>
              <a:gd name="T19" fmla="*/ 0 60000 65536"/>
              <a:gd name="T20" fmla="*/ 0 60000 65536"/>
              <a:gd name="T21" fmla="*/ 0 w 663"/>
              <a:gd name="T22" fmla="*/ 0 h 126"/>
              <a:gd name="T23" fmla="*/ 663 w 663"/>
              <a:gd name="T24" fmla="*/ 126 h 1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63" h="126">
                <a:moveTo>
                  <a:pt x="0" y="62"/>
                </a:moveTo>
                <a:lnTo>
                  <a:pt x="105" y="0"/>
                </a:lnTo>
                <a:lnTo>
                  <a:pt x="578" y="0"/>
                </a:lnTo>
                <a:lnTo>
                  <a:pt x="663" y="62"/>
                </a:lnTo>
                <a:lnTo>
                  <a:pt x="580" y="126"/>
                </a:lnTo>
                <a:lnTo>
                  <a:pt x="104" y="126"/>
                </a:lnTo>
                <a:lnTo>
                  <a:pt x="0" y="62"/>
                </a:lnTo>
                <a:close/>
              </a:path>
            </a:pathLst>
          </a:custGeom>
          <a:noFill/>
          <a:ln w="12700">
            <a:solidFill>
              <a:schemeClr val="tx1"/>
            </a:solidFill>
            <a:prstDash val="solid"/>
            <a:round/>
            <a:headEnd/>
            <a:tailEnd/>
          </a:ln>
        </p:spPr>
        <p:txBody>
          <a:bodyPr/>
          <a:lstStyle/>
          <a:p>
            <a:endParaRPr lang="en-GB"/>
          </a:p>
        </p:txBody>
      </p:sp>
      <p:sp>
        <p:nvSpPr>
          <p:cNvPr id="5302" name="Line 776"/>
          <p:cNvSpPr>
            <a:spLocks noChangeShapeType="1"/>
          </p:cNvSpPr>
          <p:nvPr/>
        </p:nvSpPr>
        <p:spPr bwMode="auto">
          <a:xfrm>
            <a:off x="5425017" y="712788"/>
            <a:ext cx="1420283" cy="0"/>
          </a:xfrm>
          <a:prstGeom prst="line">
            <a:avLst/>
          </a:prstGeom>
          <a:noFill/>
          <a:ln w="12700">
            <a:solidFill>
              <a:schemeClr val="tx1"/>
            </a:solidFill>
            <a:round/>
            <a:headEnd/>
            <a:tailEnd/>
          </a:ln>
        </p:spPr>
        <p:txBody>
          <a:bodyPr wrap="none" anchor="ctr"/>
          <a:lstStyle/>
          <a:p>
            <a:endParaRPr lang="en-GB"/>
          </a:p>
        </p:txBody>
      </p:sp>
      <p:sp>
        <p:nvSpPr>
          <p:cNvPr id="5303" name="Rectangle 777"/>
          <p:cNvSpPr>
            <a:spLocks noChangeArrowheads="1"/>
          </p:cNvSpPr>
          <p:nvPr/>
        </p:nvSpPr>
        <p:spPr bwMode="auto">
          <a:xfrm rot="3673600">
            <a:off x="9551194" y="1571361"/>
            <a:ext cx="1979612" cy="59267"/>
          </a:xfrm>
          <a:prstGeom prst="rect">
            <a:avLst/>
          </a:prstGeom>
          <a:solidFill>
            <a:schemeClr val="tx1"/>
          </a:solidFill>
          <a:ln w="6350">
            <a:solidFill>
              <a:schemeClr val="tx1"/>
            </a:solidFill>
            <a:miter lim="800000"/>
            <a:headEnd/>
            <a:tailEnd/>
          </a:ln>
        </p:spPr>
        <p:txBody>
          <a:bodyPr wrap="none" anchor="ctr"/>
          <a:lstStyle/>
          <a:p>
            <a:endParaRPr lang="en-US"/>
          </a:p>
        </p:txBody>
      </p:sp>
      <p:sp>
        <p:nvSpPr>
          <p:cNvPr id="5304" name="Line 778"/>
          <p:cNvSpPr>
            <a:spLocks noChangeShapeType="1"/>
          </p:cNvSpPr>
          <p:nvPr/>
        </p:nvSpPr>
        <p:spPr bwMode="auto">
          <a:xfrm flipH="1">
            <a:off x="6608234" y="2919413"/>
            <a:ext cx="1826684" cy="457200"/>
          </a:xfrm>
          <a:prstGeom prst="line">
            <a:avLst/>
          </a:prstGeom>
          <a:noFill/>
          <a:ln w="12700">
            <a:solidFill>
              <a:schemeClr val="tx1"/>
            </a:solidFill>
            <a:round/>
            <a:headEnd/>
            <a:tailEnd/>
          </a:ln>
        </p:spPr>
        <p:txBody>
          <a:bodyPr wrap="none" anchor="ctr"/>
          <a:lstStyle/>
          <a:p>
            <a:endParaRPr lang="en-GB"/>
          </a:p>
        </p:txBody>
      </p:sp>
      <p:sp>
        <p:nvSpPr>
          <p:cNvPr id="5305" name="Line 779"/>
          <p:cNvSpPr>
            <a:spLocks noChangeShapeType="1"/>
          </p:cNvSpPr>
          <p:nvPr/>
        </p:nvSpPr>
        <p:spPr bwMode="auto">
          <a:xfrm flipH="1">
            <a:off x="6604000" y="2917825"/>
            <a:ext cx="1822451" cy="552450"/>
          </a:xfrm>
          <a:prstGeom prst="line">
            <a:avLst/>
          </a:prstGeom>
          <a:noFill/>
          <a:ln w="12700">
            <a:solidFill>
              <a:schemeClr val="tx1"/>
            </a:solidFill>
            <a:round/>
            <a:headEnd/>
            <a:tailEnd/>
          </a:ln>
        </p:spPr>
        <p:txBody>
          <a:bodyPr wrap="none" anchor="ctr"/>
          <a:lstStyle/>
          <a:p>
            <a:endParaRPr lang="en-GB"/>
          </a:p>
        </p:txBody>
      </p:sp>
      <p:sp>
        <p:nvSpPr>
          <p:cNvPr id="5306" name="Line 780"/>
          <p:cNvSpPr>
            <a:spLocks noChangeShapeType="1"/>
          </p:cNvSpPr>
          <p:nvPr/>
        </p:nvSpPr>
        <p:spPr bwMode="auto">
          <a:xfrm flipH="1">
            <a:off x="6616700" y="2922588"/>
            <a:ext cx="1803400" cy="647700"/>
          </a:xfrm>
          <a:prstGeom prst="line">
            <a:avLst/>
          </a:prstGeom>
          <a:noFill/>
          <a:ln w="12700">
            <a:solidFill>
              <a:schemeClr val="tx1"/>
            </a:solidFill>
            <a:round/>
            <a:headEnd/>
            <a:tailEnd/>
          </a:ln>
        </p:spPr>
        <p:txBody>
          <a:bodyPr wrap="none" anchor="ctr"/>
          <a:lstStyle/>
          <a:p>
            <a:endParaRPr lang="en-GB"/>
          </a:p>
        </p:txBody>
      </p:sp>
      <p:pic>
        <p:nvPicPr>
          <p:cNvPr id="5307" name="Picture 781"/>
          <p:cNvPicPr>
            <a:picLocks noChangeAspect="1" noChangeArrowheads="1"/>
          </p:cNvPicPr>
          <p:nvPr/>
        </p:nvPicPr>
        <p:blipFill>
          <a:blip r:embed="rId5" cstate="print"/>
          <a:srcRect/>
          <a:stretch>
            <a:fillRect/>
          </a:stretch>
        </p:blipFill>
        <p:spPr bwMode="auto">
          <a:xfrm>
            <a:off x="3175000" y="2663826"/>
            <a:ext cx="3685117" cy="1311275"/>
          </a:xfrm>
          <a:prstGeom prst="rect">
            <a:avLst/>
          </a:prstGeom>
          <a:noFill/>
          <a:ln w="9525">
            <a:noFill/>
            <a:miter lim="800000"/>
            <a:headEnd/>
            <a:tailEnd/>
          </a:ln>
        </p:spPr>
      </p:pic>
      <p:grpSp>
        <p:nvGrpSpPr>
          <p:cNvPr id="5425" name="Group 782"/>
          <p:cNvGrpSpPr>
            <a:grpSpLocks/>
          </p:cNvGrpSpPr>
          <p:nvPr/>
        </p:nvGrpSpPr>
        <p:grpSpPr bwMode="auto">
          <a:xfrm rot="3018888">
            <a:off x="9939338" y="4305830"/>
            <a:ext cx="53975" cy="205317"/>
            <a:chOff x="1872" y="3072"/>
            <a:chExt cx="192" cy="336"/>
          </a:xfrm>
        </p:grpSpPr>
        <p:sp>
          <p:nvSpPr>
            <p:cNvPr id="5443" name="Oval 783"/>
            <p:cNvSpPr>
              <a:spLocks noChangeArrowheads="1"/>
            </p:cNvSpPr>
            <p:nvPr/>
          </p:nvSpPr>
          <p:spPr bwMode="auto">
            <a:xfrm>
              <a:off x="1872" y="3152"/>
              <a:ext cx="192"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5444" name="Oval 784"/>
            <p:cNvSpPr>
              <a:spLocks noChangeArrowheads="1"/>
            </p:cNvSpPr>
            <p:nvPr/>
          </p:nvSpPr>
          <p:spPr bwMode="auto">
            <a:xfrm>
              <a:off x="1872" y="3216"/>
              <a:ext cx="192"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5445" name="Oval 785"/>
            <p:cNvSpPr>
              <a:spLocks noChangeArrowheads="1"/>
            </p:cNvSpPr>
            <p:nvPr/>
          </p:nvSpPr>
          <p:spPr bwMode="auto">
            <a:xfrm>
              <a:off x="1872" y="3280"/>
              <a:ext cx="192"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5446" name="Rectangle 786"/>
            <p:cNvSpPr>
              <a:spLocks noChangeArrowheads="1"/>
            </p:cNvSpPr>
            <p:nvPr/>
          </p:nvSpPr>
          <p:spPr bwMode="auto">
            <a:xfrm>
              <a:off x="1920" y="3072"/>
              <a:ext cx="96" cy="336"/>
            </a:xfrm>
            <a:prstGeom prst="rect">
              <a:avLst/>
            </a:prstGeom>
            <a:solidFill>
              <a:schemeClr val="tx1"/>
            </a:solidFill>
            <a:ln w="9525">
              <a:solidFill>
                <a:schemeClr val="tx1"/>
              </a:solidFill>
              <a:miter lim="800000"/>
              <a:headEnd/>
              <a:tailEnd/>
            </a:ln>
          </p:spPr>
          <p:txBody>
            <a:bodyPr wrap="none" anchor="ctr"/>
            <a:lstStyle/>
            <a:p>
              <a:endParaRPr lang="en-US"/>
            </a:p>
          </p:txBody>
        </p:sp>
      </p:grpSp>
      <p:grpSp>
        <p:nvGrpSpPr>
          <p:cNvPr id="5431" name="Group 787"/>
          <p:cNvGrpSpPr>
            <a:grpSpLocks/>
          </p:cNvGrpSpPr>
          <p:nvPr/>
        </p:nvGrpSpPr>
        <p:grpSpPr bwMode="auto">
          <a:xfrm rot="18581112" flipH="1">
            <a:off x="9374189" y="4305830"/>
            <a:ext cx="53975" cy="205316"/>
            <a:chOff x="1872" y="3072"/>
            <a:chExt cx="192" cy="336"/>
          </a:xfrm>
        </p:grpSpPr>
        <p:sp>
          <p:nvSpPr>
            <p:cNvPr id="5439" name="Oval 788"/>
            <p:cNvSpPr>
              <a:spLocks noChangeArrowheads="1"/>
            </p:cNvSpPr>
            <p:nvPr/>
          </p:nvSpPr>
          <p:spPr bwMode="auto">
            <a:xfrm>
              <a:off x="1872" y="3152"/>
              <a:ext cx="192"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5440" name="Oval 789"/>
            <p:cNvSpPr>
              <a:spLocks noChangeArrowheads="1"/>
            </p:cNvSpPr>
            <p:nvPr/>
          </p:nvSpPr>
          <p:spPr bwMode="auto">
            <a:xfrm>
              <a:off x="1872" y="3216"/>
              <a:ext cx="192"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5441" name="Oval 790"/>
            <p:cNvSpPr>
              <a:spLocks noChangeArrowheads="1"/>
            </p:cNvSpPr>
            <p:nvPr/>
          </p:nvSpPr>
          <p:spPr bwMode="auto">
            <a:xfrm>
              <a:off x="1872" y="3280"/>
              <a:ext cx="192"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5442" name="Rectangle 791"/>
            <p:cNvSpPr>
              <a:spLocks noChangeArrowheads="1"/>
            </p:cNvSpPr>
            <p:nvPr/>
          </p:nvSpPr>
          <p:spPr bwMode="auto">
            <a:xfrm>
              <a:off x="1920" y="3072"/>
              <a:ext cx="96" cy="336"/>
            </a:xfrm>
            <a:prstGeom prst="rect">
              <a:avLst/>
            </a:prstGeom>
            <a:solidFill>
              <a:schemeClr val="tx1"/>
            </a:solidFill>
            <a:ln w="9525">
              <a:solidFill>
                <a:schemeClr val="tx1"/>
              </a:solidFill>
              <a:miter lim="800000"/>
              <a:headEnd/>
              <a:tailEnd/>
            </a:ln>
          </p:spPr>
          <p:txBody>
            <a:bodyPr wrap="none" anchor="ctr"/>
            <a:lstStyle/>
            <a:p>
              <a:endParaRPr lang="en-US"/>
            </a:p>
          </p:txBody>
        </p:sp>
      </p:grpSp>
      <p:sp>
        <p:nvSpPr>
          <p:cNvPr id="5310" name="Rectangle 792"/>
          <p:cNvSpPr>
            <a:spLocks noChangeArrowheads="1"/>
          </p:cNvSpPr>
          <p:nvPr/>
        </p:nvSpPr>
        <p:spPr bwMode="auto">
          <a:xfrm>
            <a:off x="9135534" y="4349750"/>
            <a:ext cx="194733" cy="26988"/>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5311" name="Rectangle 793"/>
          <p:cNvSpPr>
            <a:spLocks noChangeArrowheads="1"/>
          </p:cNvSpPr>
          <p:nvPr/>
        </p:nvSpPr>
        <p:spPr bwMode="auto">
          <a:xfrm>
            <a:off x="10033001" y="4349750"/>
            <a:ext cx="192617" cy="26988"/>
          </a:xfrm>
          <a:prstGeom prst="rect">
            <a:avLst/>
          </a:prstGeom>
          <a:solidFill>
            <a:schemeClr val="tx1"/>
          </a:solidFill>
          <a:ln w="9525">
            <a:solidFill>
              <a:schemeClr val="tx1"/>
            </a:solidFill>
            <a:miter lim="800000"/>
            <a:headEnd/>
            <a:tailEnd/>
          </a:ln>
        </p:spPr>
        <p:txBody>
          <a:bodyPr wrap="none" anchor="ctr"/>
          <a:lstStyle/>
          <a:p>
            <a:endParaRPr lang="en-US"/>
          </a:p>
        </p:txBody>
      </p:sp>
      <p:grpSp>
        <p:nvGrpSpPr>
          <p:cNvPr id="5432" name="Group 794"/>
          <p:cNvGrpSpPr>
            <a:grpSpLocks/>
          </p:cNvGrpSpPr>
          <p:nvPr/>
        </p:nvGrpSpPr>
        <p:grpSpPr bwMode="auto">
          <a:xfrm>
            <a:off x="9410701" y="4394201"/>
            <a:ext cx="539751" cy="295275"/>
            <a:chOff x="3644" y="1182"/>
            <a:chExt cx="531" cy="386"/>
          </a:xfrm>
        </p:grpSpPr>
        <p:sp>
          <p:nvSpPr>
            <p:cNvPr id="5437" name="Freeform 795"/>
            <p:cNvSpPr>
              <a:spLocks/>
            </p:cNvSpPr>
            <p:nvPr/>
          </p:nvSpPr>
          <p:spPr bwMode="auto">
            <a:xfrm>
              <a:off x="3644" y="1182"/>
              <a:ext cx="531" cy="386"/>
            </a:xfrm>
            <a:custGeom>
              <a:avLst/>
              <a:gdLst>
                <a:gd name="T0" fmla="*/ 0 w 531"/>
                <a:gd name="T1" fmla="*/ 386 h 386"/>
                <a:gd name="T2" fmla="*/ 531 w 531"/>
                <a:gd name="T3" fmla="*/ 386 h 386"/>
                <a:gd name="T4" fmla="*/ 531 w 531"/>
                <a:gd name="T5" fmla="*/ 143 h 386"/>
                <a:gd name="T6" fmla="*/ 433 w 531"/>
                <a:gd name="T7" fmla="*/ 0 h 386"/>
                <a:gd name="T8" fmla="*/ 99 w 531"/>
                <a:gd name="T9" fmla="*/ 0 h 386"/>
                <a:gd name="T10" fmla="*/ 0 w 531"/>
                <a:gd name="T11" fmla="*/ 152 h 386"/>
                <a:gd name="T12" fmla="*/ 0 w 531"/>
                <a:gd name="T13" fmla="*/ 386 h 386"/>
                <a:gd name="T14" fmla="*/ 0 60000 65536"/>
                <a:gd name="T15" fmla="*/ 0 60000 65536"/>
                <a:gd name="T16" fmla="*/ 0 60000 65536"/>
                <a:gd name="T17" fmla="*/ 0 60000 65536"/>
                <a:gd name="T18" fmla="*/ 0 60000 65536"/>
                <a:gd name="T19" fmla="*/ 0 60000 65536"/>
                <a:gd name="T20" fmla="*/ 0 60000 65536"/>
                <a:gd name="T21" fmla="*/ 0 w 531"/>
                <a:gd name="T22" fmla="*/ 0 h 386"/>
                <a:gd name="T23" fmla="*/ 531 w 531"/>
                <a:gd name="T24" fmla="*/ 386 h 3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1" h="386">
                  <a:moveTo>
                    <a:pt x="0" y="386"/>
                  </a:moveTo>
                  <a:lnTo>
                    <a:pt x="531" y="386"/>
                  </a:lnTo>
                  <a:lnTo>
                    <a:pt x="531" y="143"/>
                  </a:lnTo>
                  <a:lnTo>
                    <a:pt x="433" y="0"/>
                  </a:lnTo>
                  <a:lnTo>
                    <a:pt x="99" y="0"/>
                  </a:lnTo>
                  <a:lnTo>
                    <a:pt x="0" y="152"/>
                  </a:lnTo>
                  <a:lnTo>
                    <a:pt x="0" y="386"/>
                  </a:lnTo>
                  <a:close/>
                </a:path>
              </a:pathLst>
            </a:custGeom>
            <a:gradFill rotWithShape="0">
              <a:gsLst>
                <a:gs pos="0">
                  <a:srgbClr val="5F5F5F"/>
                </a:gs>
                <a:gs pos="100000">
                  <a:srgbClr val="969696"/>
                </a:gs>
              </a:gsLst>
              <a:lin ang="5400000" scaled="1"/>
            </a:gradFill>
            <a:ln w="3175" cap="flat" cmpd="sng">
              <a:solidFill>
                <a:srgbClr val="777777"/>
              </a:solidFill>
              <a:prstDash val="solid"/>
              <a:round/>
              <a:headEnd type="none" w="med" len="med"/>
              <a:tailEnd type="none" w="med" len="med"/>
            </a:ln>
          </p:spPr>
          <p:txBody>
            <a:bodyPr wrap="none" anchor="ctr"/>
            <a:lstStyle/>
            <a:p>
              <a:endParaRPr lang="en-GB"/>
            </a:p>
          </p:txBody>
        </p:sp>
        <p:sp>
          <p:nvSpPr>
            <p:cNvPr id="5438" name="Freeform 796"/>
            <p:cNvSpPr>
              <a:spLocks/>
            </p:cNvSpPr>
            <p:nvPr/>
          </p:nvSpPr>
          <p:spPr bwMode="auto">
            <a:xfrm>
              <a:off x="3721" y="1239"/>
              <a:ext cx="376" cy="272"/>
            </a:xfrm>
            <a:custGeom>
              <a:avLst/>
              <a:gdLst>
                <a:gd name="T0" fmla="*/ 0 w 531"/>
                <a:gd name="T1" fmla="*/ 33 h 386"/>
                <a:gd name="T2" fmla="*/ 47 w 531"/>
                <a:gd name="T3" fmla="*/ 33 h 386"/>
                <a:gd name="T4" fmla="*/ 47 w 531"/>
                <a:gd name="T5" fmla="*/ 13 h 386"/>
                <a:gd name="T6" fmla="*/ 39 w 531"/>
                <a:gd name="T7" fmla="*/ 0 h 386"/>
                <a:gd name="T8" fmla="*/ 9 w 531"/>
                <a:gd name="T9" fmla="*/ 0 h 386"/>
                <a:gd name="T10" fmla="*/ 0 w 531"/>
                <a:gd name="T11" fmla="*/ 13 h 386"/>
                <a:gd name="T12" fmla="*/ 0 w 531"/>
                <a:gd name="T13" fmla="*/ 33 h 386"/>
                <a:gd name="T14" fmla="*/ 0 60000 65536"/>
                <a:gd name="T15" fmla="*/ 0 60000 65536"/>
                <a:gd name="T16" fmla="*/ 0 60000 65536"/>
                <a:gd name="T17" fmla="*/ 0 60000 65536"/>
                <a:gd name="T18" fmla="*/ 0 60000 65536"/>
                <a:gd name="T19" fmla="*/ 0 60000 65536"/>
                <a:gd name="T20" fmla="*/ 0 60000 65536"/>
                <a:gd name="T21" fmla="*/ 0 w 531"/>
                <a:gd name="T22" fmla="*/ 0 h 386"/>
                <a:gd name="T23" fmla="*/ 531 w 531"/>
                <a:gd name="T24" fmla="*/ 386 h 3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1" h="386">
                  <a:moveTo>
                    <a:pt x="0" y="386"/>
                  </a:moveTo>
                  <a:lnTo>
                    <a:pt x="531" y="386"/>
                  </a:lnTo>
                  <a:lnTo>
                    <a:pt x="531" y="143"/>
                  </a:lnTo>
                  <a:lnTo>
                    <a:pt x="433" y="0"/>
                  </a:lnTo>
                  <a:lnTo>
                    <a:pt x="99" y="0"/>
                  </a:lnTo>
                  <a:lnTo>
                    <a:pt x="0" y="152"/>
                  </a:lnTo>
                  <a:lnTo>
                    <a:pt x="0" y="386"/>
                  </a:lnTo>
                  <a:close/>
                </a:path>
              </a:pathLst>
            </a:custGeom>
            <a:gradFill rotWithShape="0">
              <a:gsLst>
                <a:gs pos="0">
                  <a:srgbClr val="292929"/>
                </a:gs>
                <a:gs pos="100000">
                  <a:srgbClr val="969696"/>
                </a:gs>
              </a:gsLst>
              <a:lin ang="5400000" scaled="1"/>
            </a:gradFill>
            <a:ln w="3175" cap="flat" cmpd="sng">
              <a:solidFill>
                <a:srgbClr val="777777"/>
              </a:solidFill>
              <a:prstDash val="solid"/>
              <a:round/>
              <a:headEnd type="none" w="med" len="med"/>
              <a:tailEnd type="none" w="med" len="med"/>
            </a:ln>
          </p:spPr>
          <p:txBody>
            <a:bodyPr wrap="none" anchor="ctr"/>
            <a:lstStyle/>
            <a:p>
              <a:endParaRPr lang="en-GB"/>
            </a:p>
          </p:txBody>
        </p:sp>
      </p:grpSp>
      <p:sp>
        <p:nvSpPr>
          <p:cNvPr id="5313" name="Rectangle 797"/>
          <p:cNvSpPr>
            <a:spLocks noChangeArrowheads="1"/>
          </p:cNvSpPr>
          <p:nvPr/>
        </p:nvSpPr>
        <p:spPr bwMode="auto">
          <a:xfrm rot="-5400000">
            <a:off x="8424069" y="3636699"/>
            <a:ext cx="1439863" cy="33867"/>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5314" name="Line 798"/>
          <p:cNvSpPr>
            <a:spLocks noChangeShapeType="1"/>
          </p:cNvSpPr>
          <p:nvPr/>
        </p:nvSpPr>
        <p:spPr bwMode="auto">
          <a:xfrm>
            <a:off x="10219267" y="4360863"/>
            <a:ext cx="0" cy="1319212"/>
          </a:xfrm>
          <a:prstGeom prst="line">
            <a:avLst/>
          </a:prstGeom>
          <a:noFill/>
          <a:ln w="12700">
            <a:solidFill>
              <a:schemeClr val="tx1"/>
            </a:solidFill>
            <a:round/>
            <a:headEnd/>
            <a:tailEnd/>
          </a:ln>
        </p:spPr>
        <p:txBody>
          <a:bodyPr wrap="none" anchor="ctr"/>
          <a:lstStyle/>
          <a:p>
            <a:endParaRPr lang="en-GB"/>
          </a:p>
        </p:txBody>
      </p:sp>
      <p:sp>
        <p:nvSpPr>
          <p:cNvPr id="5315" name="Line 799"/>
          <p:cNvSpPr>
            <a:spLocks noChangeShapeType="1"/>
          </p:cNvSpPr>
          <p:nvPr/>
        </p:nvSpPr>
        <p:spPr bwMode="auto">
          <a:xfrm flipH="1">
            <a:off x="10071101" y="4360864"/>
            <a:ext cx="148167" cy="1290637"/>
          </a:xfrm>
          <a:prstGeom prst="line">
            <a:avLst/>
          </a:prstGeom>
          <a:noFill/>
          <a:ln w="12700">
            <a:solidFill>
              <a:schemeClr val="tx1"/>
            </a:solidFill>
            <a:round/>
            <a:headEnd/>
            <a:tailEnd/>
          </a:ln>
        </p:spPr>
        <p:txBody>
          <a:bodyPr wrap="none" anchor="ctr"/>
          <a:lstStyle/>
          <a:p>
            <a:endParaRPr lang="en-GB"/>
          </a:p>
        </p:txBody>
      </p:sp>
      <p:sp>
        <p:nvSpPr>
          <p:cNvPr id="5316" name="Line 800"/>
          <p:cNvSpPr>
            <a:spLocks noChangeShapeType="1"/>
          </p:cNvSpPr>
          <p:nvPr/>
        </p:nvSpPr>
        <p:spPr bwMode="auto">
          <a:xfrm>
            <a:off x="10219267" y="4360864"/>
            <a:ext cx="143933" cy="1290637"/>
          </a:xfrm>
          <a:prstGeom prst="line">
            <a:avLst/>
          </a:prstGeom>
          <a:noFill/>
          <a:ln w="12700">
            <a:solidFill>
              <a:schemeClr val="tx1"/>
            </a:solidFill>
            <a:round/>
            <a:headEnd/>
            <a:tailEnd/>
          </a:ln>
        </p:spPr>
        <p:txBody>
          <a:bodyPr wrap="none" anchor="ctr"/>
          <a:lstStyle/>
          <a:p>
            <a:endParaRPr lang="en-GB"/>
          </a:p>
        </p:txBody>
      </p:sp>
      <p:grpSp>
        <p:nvGrpSpPr>
          <p:cNvPr id="5487" name="Group 801"/>
          <p:cNvGrpSpPr>
            <a:grpSpLocks/>
          </p:cNvGrpSpPr>
          <p:nvPr/>
        </p:nvGrpSpPr>
        <p:grpSpPr bwMode="auto">
          <a:xfrm>
            <a:off x="9086852" y="5516564"/>
            <a:ext cx="2101849" cy="777875"/>
            <a:chOff x="720" y="2976"/>
            <a:chExt cx="2445" cy="1172"/>
          </a:xfrm>
        </p:grpSpPr>
        <p:grpSp>
          <p:nvGrpSpPr>
            <p:cNvPr id="5488" name="Group 802"/>
            <p:cNvGrpSpPr>
              <a:grpSpLocks/>
            </p:cNvGrpSpPr>
            <p:nvPr/>
          </p:nvGrpSpPr>
          <p:grpSpPr bwMode="auto">
            <a:xfrm>
              <a:off x="2734" y="3400"/>
              <a:ext cx="431" cy="689"/>
              <a:chOff x="2929" y="3894"/>
              <a:chExt cx="236" cy="234"/>
            </a:xfrm>
          </p:grpSpPr>
          <p:grpSp>
            <p:nvGrpSpPr>
              <p:cNvPr id="5489" name="Group 803"/>
              <p:cNvGrpSpPr>
                <a:grpSpLocks/>
              </p:cNvGrpSpPr>
              <p:nvPr/>
            </p:nvGrpSpPr>
            <p:grpSpPr bwMode="auto">
              <a:xfrm>
                <a:off x="2988" y="3894"/>
                <a:ext cx="68" cy="112"/>
                <a:chOff x="2988" y="3894"/>
                <a:chExt cx="68" cy="112"/>
              </a:xfrm>
            </p:grpSpPr>
            <p:sp>
              <p:nvSpPr>
                <p:cNvPr id="5435" name="Rectangle 804"/>
                <p:cNvSpPr>
                  <a:spLocks noChangeArrowheads="1"/>
                </p:cNvSpPr>
                <p:nvPr/>
              </p:nvSpPr>
              <p:spPr bwMode="auto">
                <a:xfrm>
                  <a:off x="3001" y="3894"/>
                  <a:ext cx="43" cy="25"/>
                </a:xfrm>
                <a:prstGeom prst="rect">
                  <a:avLst/>
                </a:prstGeom>
                <a:solidFill>
                  <a:srgbClr val="CC9900"/>
                </a:solidFill>
                <a:ln w="4763">
                  <a:solidFill>
                    <a:srgbClr val="000000"/>
                  </a:solidFill>
                  <a:miter lim="800000"/>
                  <a:headEnd/>
                  <a:tailEnd/>
                </a:ln>
              </p:spPr>
              <p:txBody>
                <a:bodyPr/>
                <a:lstStyle/>
                <a:p>
                  <a:endParaRPr lang="en-US"/>
                </a:p>
              </p:txBody>
            </p:sp>
            <p:sp>
              <p:nvSpPr>
                <p:cNvPr id="5436" name="Rectangle 805"/>
                <p:cNvSpPr>
                  <a:spLocks noChangeArrowheads="1"/>
                </p:cNvSpPr>
                <p:nvPr/>
              </p:nvSpPr>
              <p:spPr bwMode="auto">
                <a:xfrm>
                  <a:off x="2988" y="3912"/>
                  <a:ext cx="68" cy="94"/>
                </a:xfrm>
                <a:prstGeom prst="rect">
                  <a:avLst/>
                </a:prstGeom>
                <a:solidFill>
                  <a:srgbClr val="CC9900"/>
                </a:solidFill>
                <a:ln w="4763">
                  <a:solidFill>
                    <a:srgbClr val="000000"/>
                  </a:solidFill>
                  <a:miter lim="800000"/>
                  <a:headEnd/>
                  <a:tailEnd/>
                </a:ln>
              </p:spPr>
              <p:txBody>
                <a:bodyPr/>
                <a:lstStyle/>
                <a:p>
                  <a:endParaRPr lang="en-US"/>
                </a:p>
              </p:txBody>
            </p:sp>
          </p:grpSp>
          <p:grpSp>
            <p:nvGrpSpPr>
              <p:cNvPr id="5494" name="Group 806"/>
              <p:cNvGrpSpPr>
                <a:grpSpLocks/>
              </p:cNvGrpSpPr>
              <p:nvPr/>
            </p:nvGrpSpPr>
            <p:grpSpPr bwMode="auto">
              <a:xfrm>
                <a:off x="2929" y="4000"/>
                <a:ext cx="236" cy="128"/>
                <a:chOff x="2929" y="4000"/>
                <a:chExt cx="236" cy="128"/>
              </a:xfrm>
            </p:grpSpPr>
            <p:sp>
              <p:nvSpPr>
                <p:cNvPr id="5433" name="Rectangle 807"/>
                <p:cNvSpPr>
                  <a:spLocks noChangeArrowheads="1"/>
                </p:cNvSpPr>
                <p:nvPr/>
              </p:nvSpPr>
              <p:spPr bwMode="auto">
                <a:xfrm>
                  <a:off x="2937" y="4013"/>
                  <a:ext cx="220" cy="115"/>
                </a:xfrm>
                <a:prstGeom prst="rect">
                  <a:avLst/>
                </a:prstGeom>
                <a:solidFill>
                  <a:srgbClr val="CC9900"/>
                </a:solidFill>
                <a:ln w="4763">
                  <a:solidFill>
                    <a:srgbClr val="000000"/>
                  </a:solidFill>
                  <a:miter lim="800000"/>
                  <a:headEnd/>
                  <a:tailEnd/>
                </a:ln>
              </p:spPr>
              <p:txBody>
                <a:bodyPr/>
                <a:lstStyle/>
                <a:p>
                  <a:endParaRPr lang="en-US"/>
                </a:p>
              </p:txBody>
            </p:sp>
            <p:sp>
              <p:nvSpPr>
                <p:cNvPr id="5434" name="Rectangle 808"/>
                <p:cNvSpPr>
                  <a:spLocks noChangeArrowheads="1"/>
                </p:cNvSpPr>
                <p:nvPr/>
              </p:nvSpPr>
              <p:spPr bwMode="auto">
                <a:xfrm>
                  <a:off x="2929" y="4000"/>
                  <a:ext cx="236" cy="19"/>
                </a:xfrm>
                <a:prstGeom prst="rect">
                  <a:avLst/>
                </a:prstGeom>
                <a:solidFill>
                  <a:srgbClr val="CC9900"/>
                </a:solidFill>
                <a:ln w="4763">
                  <a:solidFill>
                    <a:srgbClr val="000000"/>
                  </a:solidFill>
                  <a:miter lim="800000"/>
                  <a:headEnd/>
                  <a:tailEnd/>
                </a:ln>
              </p:spPr>
              <p:txBody>
                <a:bodyPr/>
                <a:lstStyle/>
                <a:p>
                  <a:endParaRPr lang="en-US"/>
                </a:p>
              </p:txBody>
            </p:sp>
          </p:grpSp>
        </p:grpSp>
        <p:grpSp>
          <p:nvGrpSpPr>
            <p:cNvPr id="5499" name="Group 809"/>
            <p:cNvGrpSpPr>
              <a:grpSpLocks/>
            </p:cNvGrpSpPr>
            <p:nvPr/>
          </p:nvGrpSpPr>
          <p:grpSpPr bwMode="auto">
            <a:xfrm>
              <a:off x="2781" y="3803"/>
              <a:ext cx="327" cy="224"/>
              <a:chOff x="2955" y="4031"/>
              <a:chExt cx="179" cy="76"/>
            </a:xfrm>
          </p:grpSpPr>
          <p:sp>
            <p:nvSpPr>
              <p:cNvPr id="5428" name="Rectangle 810"/>
              <p:cNvSpPr>
                <a:spLocks noChangeArrowheads="1"/>
              </p:cNvSpPr>
              <p:nvPr/>
            </p:nvSpPr>
            <p:spPr bwMode="auto">
              <a:xfrm>
                <a:off x="2955" y="4031"/>
                <a:ext cx="45" cy="76"/>
              </a:xfrm>
              <a:prstGeom prst="rect">
                <a:avLst/>
              </a:prstGeom>
              <a:gradFill rotWithShape="0">
                <a:gsLst>
                  <a:gs pos="0">
                    <a:srgbClr val="0066FF"/>
                  </a:gs>
                  <a:gs pos="50000">
                    <a:srgbClr val="6699FF"/>
                  </a:gs>
                  <a:gs pos="100000">
                    <a:srgbClr val="0066FF"/>
                  </a:gs>
                </a:gsLst>
                <a:lin ang="5400000" scaled="1"/>
              </a:gradFill>
              <a:ln w="4763">
                <a:solidFill>
                  <a:srgbClr val="000000"/>
                </a:solidFill>
                <a:miter lim="800000"/>
                <a:headEnd/>
                <a:tailEnd/>
              </a:ln>
            </p:spPr>
            <p:txBody>
              <a:bodyPr/>
              <a:lstStyle/>
              <a:p>
                <a:endParaRPr lang="en-US"/>
              </a:p>
            </p:txBody>
          </p:sp>
          <p:sp>
            <p:nvSpPr>
              <p:cNvPr id="5429" name="Rectangle 811"/>
              <p:cNvSpPr>
                <a:spLocks noChangeArrowheads="1"/>
              </p:cNvSpPr>
              <p:nvPr/>
            </p:nvSpPr>
            <p:spPr bwMode="auto">
              <a:xfrm>
                <a:off x="3089" y="4031"/>
                <a:ext cx="45" cy="76"/>
              </a:xfrm>
              <a:prstGeom prst="rect">
                <a:avLst/>
              </a:prstGeom>
              <a:gradFill rotWithShape="0">
                <a:gsLst>
                  <a:gs pos="0">
                    <a:srgbClr val="0066FF"/>
                  </a:gs>
                  <a:gs pos="50000">
                    <a:srgbClr val="6699FF"/>
                  </a:gs>
                  <a:gs pos="100000">
                    <a:srgbClr val="0066FF"/>
                  </a:gs>
                </a:gsLst>
                <a:lin ang="5400000" scaled="1"/>
              </a:gradFill>
              <a:ln w="4763">
                <a:solidFill>
                  <a:srgbClr val="000000"/>
                </a:solidFill>
                <a:miter lim="800000"/>
                <a:headEnd/>
                <a:tailEnd/>
              </a:ln>
            </p:spPr>
            <p:txBody>
              <a:bodyPr/>
              <a:lstStyle/>
              <a:p>
                <a:endParaRPr lang="en-US"/>
              </a:p>
            </p:txBody>
          </p:sp>
          <p:sp>
            <p:nvSpPr>
              <p:cNvPr id="5430" name="Rectangle 812"/>
              <p:cNvSpPr>
                <a:spLocks noChangeArrowheads="1"/>
              </p:cNvSpPr>
              <p:nvPr/>
            </p:nvSpPr>
            <p:spPr bwMode="auto">
              <a:xfrm>
                <a:off x="3022" y="4031"/>
                <a:ext cx="45" cy="76"/>
              </a:xfrm>
              <a:prstGeom prst="rect">
                <a:avLst/>
              </a:prstGeom>
              <a:gradFill rotWithShape="0">
                <a:gsLst>
                  <a:gs pos="0">
                    <a:srgbClr val="0066FF"/>
                  </a:gs>
                  <a:gs pos="50000">
                    <a:srgbClr val="6699FF"/>
                  </a:gs>
                  <a:gs pos="100000">
                    <a:srgbClr val="0066FF"/>
                  </a:gs>
                </a:gsLst>
                <a:lin ang="5400000" scaled="1"/>
              </a:gradFill>
              <a:ln w="4763">
                <a:solidFill>
                  <a:srgbClr val="000000"/>
                </a:solidFill>
                <a:miter lim="800000"/>
                <a:headEnd/>
                <a:tailEnd/>
              </a:ln>
            </p:spPr>
            <p:txBody>
              <a:bodyPr/>
              <a:lstStyle/>
              <a:p>
                <a:endParaRPr lang="en-US"/>
              </a:p>
            </p:txBody>
          </p:sp>
        </p:grpSp>
        <p:grpSp>
          <p:nvGrpSpPr>
            <p:cNvPr id="5500" name="Group 813"/>
            <p:cNvGrpSpPr>
              <a:grpSpLocks/>
            </p:cNvGrpSpPr>
            <p:nvPr/>
          </p:nvGrpSpPr>
          <p:grpSpPr bwMode="auto">
            <a:xfrm>
              <a:off x="720" y="3597"/>
              <a:ext cx="431" cy="492"/>
              <a:chOff x="1827" y="3961"/>
              <a:chExt cx="236" cy="167"/>
            </a:xfrm>
          </p:grpSpPr>
          <p:sp>
            <p:nvSpPr>
              <p:cNvPr id="5424" name="Rectangle 814"/>
              <p:cNvSpPr>
                <a:spLocks noChangeArrowheads="1"/>
              </p:cNvSpPr>
              <p:nvPr/>
            </p:nvSpPr>
            <p:spPr bwMode="auto">
              <a:xfrm>
                <a:off x="1964" y="3961"/>
                <a:ext cx="74" cy="45"/>
              </a:xfrm>
              <a:prstGeom prst="rect">
                <a:avLst/>
              </a:prstGeom>
              <a:solidFill>
                <a:srgbClr val="CC9900"/>
              </a:solidFill>
              <a:ln w="4763">
                <a:solidFill>
                  <a:srgbClr val="000000"/>
                </a:solidFill>
                <a:miter lim="800000"/>
                <a:headEnd/>
                <a:tailEnd/>
              </a:ln>
            </p:spPr>
            <p:txBody>
              <a:bodyPr/>
              <a:lstStyle/>
              <a:p>
                <a:endParaRPr lang="en-US"/>
              </a:p>
            </p:txBody>
          </p:sp>
          <p:grpSp>
            <p:nvGrpSpPr>
              <p:cNvPr id="5501" name="Group 815"/>
              <p:cNvGrpSpPr>
                <a:grpSpLocks/>
              </p:cNvGrpSpPr>
              <p:nvPr/>
            </p:nvGrpSpPr>
            <p:grpSpPr bwMode="auto">
              <a:xfrm>
                <a:off x="1827" y="4000"/>
                <a:ext cx="236" cy="128"/>
                <a:chOff x="1827" y="4000"/>
                <a:chExt cx="236" cy="128"/>
              </a:xfrm>
            </p:grpSpPr>
            <p:sp>
              <p:nvSpPr>
                <p:cNvPr id="5426" name="Rectangle 816"/>
                <p:cNvSpPr>
                  <a:spLocks noChangeArrowheads="1"/>
                </p:cNvSpPr>
                <p:nvPr/>
              </p:nvSpPr>
              <p:spPr bwMode="auto">
                <a:xfrm>
                  <a:off x="1835" y="4013"/>
                  <a:ext cx="221" cy="115"/>
                </a:xfrm>
                <a:prstGeom prst="rect">
                  <a:avLst/>
                </a:prstGeom>
                <a:solidFill>
                  <a:srgbClr val="CC9900"/>
                </a:solidFill>
                <a:ln w="4763">
                  <a:solidFill>
                    <a:srgbClr val="000000"/>
                  </a:solidFill>
                  <a:miter lim="800000"/>
                  <a:headEnd/>
                  <a:tailEnd/>
                </a:ln>
              </p:spPr>
              <p:txBody>
                <a:bodyPr/>
                <a:lstStyle/>
                <a:p>
                  <a:endParaRPr lang="en-US"/>
                </a:p>
              </p:txBody>
            </p:sp>
            <p:sp>
              <p:nvSpPr>
                <p:cNvPr id="5427" name="Rectangle 817"/>
                <p:cNvSpPr>
                  <a:spLocks noChangeArrowheads="1"/>
                </p:cNvSpPr>
                <p:nvPr/>
              </p:nvSpPr>
              <p:spPr bwMode="auto">
                <a:xfrm>
                  <a:off x="1827" y="4000"/>
                  <a:ext cx="236" cy="19"/>
                </a:xfrm>
                <a:prstGeom prst="rect">
                  <a:avLst/>
                </a:prstGeom>
                <a:solidFill>
                  <a:srgbClr val="CC9900"/>
                </a:solidFill>
                <a:ln w="4763">
                  <a:solidFill>
                    <a:srgbClr val="000000"/>
                  </a:solidFill>
                  <a:miter lim="800000"/>
                  <a:headEnd/>
                  <a:tailEnd/>
                </a:ln>
              </p:spPr>
              <p:txBody>
                <a:bodyPr/>
                <a:lstStyle/>
                <a:p>
                  <a:endParaRPr lang="en-US"/>
                </a:p>
              </p:txBody>
            </p:sp>
          </p:grpSp>
        </p:grpSp>
        <p:grpSp>
          <p:nvGrpSpPr>
            <p:cNvPr id="5506" name="Group 818"/>
            <p:cNvGrpSpPr>
              <a:grpSpLocks/>
            </p:cNvGrpSpPr>
            <p:nvPr/>
          </p:nvGrpSpPr>
          <p:grpSpPr bwMode="auto">
            <a:xfrm>
              <a:off x="762" y="3803"/>
              <a:ext cx="343" cy="224"/>
              <a:chOff x="1850" y="4031"/>
              <a:chExt cx="188" cy="76"/>
            </a:xfrm>
          </p:grpSpPr>
          <p:sp>
            <p:nvSpPr>
              <p:cNvPr id="5421" name="Rectangle 819"/>
              <p:cNvSpPr>
                <a:spLocks noChangeArrowheads="1"/>
              </p:cNvSpPr>
              <p:nvPr/>
            </p:nvSpPr>
            <p:spPr bwMode="auto">
              <a:xfrm>
                <a:off x="1984" y="4031"/>
                <a:ext cx="54" cy="76"/>
              </a:xfrm>
              <a:prstGeom prst="rect">
                <a:avLst/>
              </a:prstGeom>
              <a:gradFill rotWithShape="0">
                <a:gsLst>
                  <a:gs pos="0">
                    <a:srgbClr val="0066FF"/>
                  </a:gs>
                  <a:gs pos="50000">
                    <a:srgbClr val="6699FF"/>
                  </a:gs>
                  <a:gs pos="100000">
                    <a:srgbClr val="0066FF"/>
                  </a:gs>
                </a:gsLst>
                <a:lin ang="5400000" scaled="1"/>
              </a:gradFill>
              <a:ln w="4763">
                <a:solidFill>
                  <a:srgbClr val="000000"/>
                </a:solidFill>
                <a:miter lim="800000"/>
                <a:headEnd/>
                <a:tailEnd/>
              </a:ln>
            </p:spPr>
            <p:txBody>
              <a:bodyPr/>
              <a:lstStyle/>
              <a:p>
                <a:endParaRPr lang="en-US"/>
              </a:p>
            </p:txBody>
          </p:sp>
          <p:sp>
            <p:nvSpPr>
              <p:cNvPr id="5422" name="Rectangle 820"/>
              <p:cNvSpPr>
                <a:spLocks noChangeArrowheads="1"/>
              </p:cNvSpPr>
              <p:nvPr/>
            </p:nvSpPr>
            <p:spPr bwMode="auto">
              <a:xfrm>
                <a:off x="1850" y="4031"/>
                <a:ext cx="53" cy="76"/>
              </a:xfrm>
              <a:prstGeom prst="rect">
                <a:avLst/>
              </a:prstGeom>
              <a:gradFill rotWithShape="0">
                <a:gsLst>
                  <a:gs pos="0">
                    <a:srgbClr val="0066FF"/>
                  </a:gs>
                  <a:gs pos="50000">
                    <a:srgbClr val="6699FF"/>
                  </a:gs>
                  <a:gs pos="100000">
                    <a:srgbClr val="0066FF"/>
                  </a:gs>
                </a:gsLst>
                <a:lin ang="5400000" scaled="1"/>
              </a:gradFill>
              <a:ln w="4763">
                <a:solidFill>
                  <a:srgbClr val="000000"/>
                </a:solidFill>
                <a:miter lim="800000"/>
                <a:headEnd/>
                <a:tailEnd/>
              </a:ln>
            </p:spPr>
            <p:txBody>
              <a:bodyPr/>
              <a:lstStyle/>
              <a:p>
                <a:endParaRPr lang="en-US"/>
              </a:p>
            </p:txBody>
          </p:sp>
          <p:sp>
            <p:nvSpPr>
              <p:cNvPr id="5423" name="Rectangle 821"/>
              <p:cNvSpPr>
                <a:spLocks noChangeArrowheads="1"/>
              </p:cNvSpPr>
              <p:nvPr/>
            </p:nvSpPr>
            <p:spPr bwMode="auto">
              <a:xfrm>
                <a:off x="1918" y="4031"/>
                <a:ext cx="53" cy="76"/>
              </a:xfrm>
              <a:prstGeom prst="rect">
                <a:avLst/>
              </a:prstGeom>
              <a:gradFill rotWithShape="0">
                <a:gsLst>
                  <a:gs pos="0">
                    <a:srgbClr val="0066FF"/>
                  </a:gs>
                  <a:gs pos="50000">
                    <a:srgbClr val="6699FF"/>
                  </a:gs>
                  <a:gs pos="100000">
                    <a:srgbClr val="0066FF"/>
                  </a:gs>
                </a:gsLst>
                <a:lin ang="5400000" scaled="1"/>
              </a:gradFill>
              <a:ln w="4763">
                <a:solidFill>
                  <a:srgbClr val="000000"/>
                </a:solidFill>
                <a:miter lim="800000"/>
                <a:headEnd/>
                <a:tailEnd/>
              </a:ln>
            </p:spPr>
            <p:txBody>
              <a:bodyPr/>
              <a:lstStyle/>
              <a:p>
                <a:endParaRPr lang="en-US"/>
              </a:p>
            </p:txBody>
          </p:sp>
        </p:grpSp>
        <p:grpSp>
          <p:nvGrpSpPr>
            <p:cNvPr id="5527" name="Group 822"/>
            <p:cNvGrpSpPr>
              <a:grpSpLocks/>
            </p:cNvGrpSpPr>
            <p:nvPr/>
          </p:nvGrpSpPr>
          <p:grpSpPr bwMode="auto">
            <a:xfrm>
              <a:off x="1093" y="2976"/>
              <a:ext cx="1686" cy="1172"/>
              <a:chOff x="2031" y="3750"/>
              <a:chExt cx="923" cy="398"/>
            </a:xfrm>
          </p:grpSpPr>
          <p:sp>
            <p:nvSpPr>
              <p:cNvPr id="5416" name="Rectangle 823"/>
              <p:cNvSpPr>
                <a:spLocks noChangeArrowheads="1"/>
              </p:cNvSpPr>
              <p:nvPr/>
            </p:nvSpPr>
            <p:spPr bwMode="auto">
              <a:xfrm>
                <a:off x="2047" y="3814"/>
                <a:ext cx="891" cy="334"/>
              </a:xfrm>
              <a:prstGeom prst="rect">
                <a:avLst/>
              </a:prstGeom>
              <a:solidFill>
                <a:srgbClr val="CC9900"/>
              </a:solidFill>
              <a:ln w="4763">
                <a:solidFill>
                  <a:srgbClr val="000000"/>
                </a:solidFill>
                <a:miter lim="800000"/>
                <a:headEnd/>
                <a:tailEnd/>
              </a:ln>
            </p:spPr>
            <p:txBody>
              <a:bodyPr/>
              <a:lstStyle/>
              <a:p>
                <a:endParaRPr lang="en-US"/>
              </a:p>
            </p:txBody>
          </p:sp>
          <p:sp>
            <p:nvSpPr>
              <p:cNvPr id="5417" name="Rectangle 824"/>
              <p:cNvSpPr>
                <a:spLocks noChangeArrowheads="1"/>
              </p:cNvSpPr>
              <p:nvPr/>
            </p:nvSpPr>
            <p:spPr bwMode="auto">
              <a:xfrm>
                <a:off x="2268" y="3760"/>
                <a:ext cx="66" cy="40"/>
              </a:xfrm>
              <a:prstGeom prst="rect">
                <a:avLst/>
              </a:prstGeom>
              <a:solidFill>
                <a:srgbClr val="CC9900"/>
              </a:solidFill>
              <a:ln w="4763">
                <a:solidFill>
                  <a:srgbClr val="000000"/>
                </a:solidFill>
                <a:miter lim="800000"/>
                <a:headEnd/>
                <a:tailEnd/>
              </a:ln>
            </p:spPr>
            <p:txBody>
              <a:bodyPr/>
              <a:lstStyle/>
              <a:p>
                <a:endParaRPr lang="en-US"/>
              </a:p>
            </p:txBody>
          </p:sp>
          <p:sp>
            <p:nvSpPr>
              <p:cNvPr id="5418" name="Rectangle 825"/>
              <p:cNvSpPr>
                <a:spLocks noChangeArrowheads="1"/>
              </p:cNvSpPr>
              <p:nvPr/>
            </p:nvSpPr>
            <p:spPr bwMode="auto">
              <a:xfrm>
                <a:off x="2431" y="3750"/>
                <a:ext cx="89" cy="55"/>
              </a:xfrm>
              <a:prstGeom prst="rect">
                <a:avLst/>
              </a:prstGeom>
              <a:solidFill>
                <a:srgbClr val="CC9900"/>
              </a:solidFill>
              <a:ln w="4763">
                <a:solidFill>
                  <a:srgbClr val="000000"/>
                </a:solidFill>
                <a:miter lim="800000"/>
                <a:headEnd/>
                <a:tailEnd/>
              </a:ln>
            </p:spPr>
            <p:txBody>
              <a:bodyPr/>
              <a:lstStyle/>
              <a:p>
                <a:endParaRPr lang="en-US"/>
              </a:p>
            </p:txBody>
          </p:sp>
          <p:sp>
            <p:nvSpPr>
              <p:cNvPr id="5419" name="Rectangle 826"/>
              <p:cNvSpPr>
                <a:spLocks noChangeArrowheads="1"/>
              </p:cNvSpPr>
              <p:nvPr/>
            </p:nvSpPr>
            <p:spPr bwMode="auto">
              <a:xfrm>
                <a:off x="2031" y="3796"/>
                <a:ext cx="923" cy="27"/>
              </a:xfrm>
              <a:prstGeom prst="rect">
                <a:avLst/>
              </a:prstGeom>
              <a:solidFill>
                <a:srgbClr val="CC9900"/>
              </a:solidFill>
              <a:ln w="4763">
                <a:solidFill>
                  <a:srgbClr val="000000"/>
                </a:solidFill>
                <a:miter lim="800000"/>
                <a:headEnd/>
                <a:tailEnd/>
              </a:ln>
            </p:spPr>
            <p:txBody>
              <a:bodyPr/>
              <a:lstStyle/>
              <a:p>
                <a:endParaRPr lang="en-US"/>
              </a:p>
            </p:txBody>
          </p:sp>
          <p:sp>
            <p:nvSpPr>
              <p:cNvPr id="5420" name="Rectangle 827"/>
              <p:cNvSpPr>
                <a:spLocks noChangeArrowheads="1"/>
              </p:cNvSpPr>
              <p:nvPr/>
            </p:nvSpPr>
            <p:spPr bwMode="auto">
              <a:xfrm>
                <a:off x="2047" y="3977"/>
                <a:ext cx="891" cy="12"/>
              </a:xfrm>
              <a:prstGeom prst="rect">
                <a:avLst/>
              </a:prstGeom>
              <a:solidFill>
                <a:srgbClr val="CC9900"/>
              </a:solidFill>
              <a:ln w="4763">
                <a:solidFill>
                  <a:srgbClr val="000000"/>
                </a:solidFill>
                <a:miter lim="800000"/>
                <a:headEnd/>
                <a:tailEnd/>
              </a:ln>
            </p:spPr>
            <p:txBody>
              <a:bodyPr/>
              <a:lstStyle/>
              <a:p>
                <a:endParaRPr lang="en-US"/>
              </a:p>
            </p:txBody>
          </p:sp>
        </p:grpSp>
        <p:grpSp>
          <p:nvGrpSpPr>
            <p:cNvPr id="5528" name="Group 828"/>
            <p:cNvGrpSpPr>
              <a:grpSpLocks/>
            </p:cNvGrpSpPr>
            <p:nvPr/>
          </p:nvGrpSpPr>
          <p:grpSpPr bwMode="auto">
            <a:xfrm>
              <a:off x="1150" y="3256"/>
              <a:ext cx="1549" cy="798"/>
              <a:chOff x="2062" y="3845"/>
              <a:chExt cx="848" cy="271"/>
            </a:xfrm>
          </p:grpSpPr>
          <p:grpSp>
            <p:nvGrpSpPr>
              <p:cNvPr id="5529" name="Group 829"/>
              <p:cNvGrpSpPr>
                <a:grpSpLocks/>
              </p:cNvGrpSpPr>
              <p:nvPr/>
            </p:nvGrpSpPr>
            <p:grpSpPr bwMode="auto">
              <a:xfrm>
                <a:off x="2186" y="4008"/>
                <a:ext cx="109" cy="108"/>
                <a:chOff x="2186" y="4008"/>
                <a:chExt cx="109" cy="108"/>
              </a:xfrm>
            </p:grpSpPr>
            <p:sp>
              <p:nvSpPr>
                <p:cNvPr id="5412" name="Rectangle 830"/>
                <p:cNvSpPr>
                  <a:spLocks noChangeArrowheads="1"/>
                </p:cNvSpPr>
                <p:nvPr/>
              </p:nvSpPr>
              <p:spPr bwMode="auto">
                <a:xfrm>
                  <a:off x="2191" y="4008"/>
                  <a:ext cx="99" cy="99"/>
                </a:xfrm>
                <a:prstGeom prst="rect">
                  <a:avLst/>
                </a:prstGeom>
                <a:gradFill rotWithShape="0">
                  <a:gsLst>
                    <a:gs pos="0">
                      <a:srgbClr val="0066FF"/>
                    </a:gs>
                    <a:gs pos="50000">
                      <a:srgbClr val="6699FF"/>
                    </a:gs>
                    <a:gs pos="100000">
                      <a:srgbClr val="0066FF"/>
                    </a:gs>
                  </a:gsLst>
                  <a:lin ang="5400000" scaled="1"/>
                </a:gradFill>
                <a:ln w="4763">
                  <a:solidFill>
                    <a:srgbClr val="000000"/>
                  </a:solidFill>
                  <a:miter lim="800000"/>
                  <a:headEnd/>
                  <a:tailEnd/>
                </a:ln>
              </p:spPr>
              <p:txBody>
                <a:bodyPr/>
                <a:lstStyle/>
                <a:p>
                  <a:endParaRPr lang="en-US"/>
                </a:p>
              </p:txBody>
            </p:sp>
            <p:sp>
              <p:nvSpPr>
                <p:cNvPr id="5413" name="Rectangle 831"/>
                <p:cNvSpPr>
                  <a:spLocks noChangeArrowheads="1"/>
                </p:cNvSpPr>
                <p:nvPr/>
              </p:nvSpPr>
              <p:spPr bwMode="auto">
                <a:xfrm>
                  <a:off x="2186" y="4107"/>
                  <a:ext cx="109" cy="9"/>
                </a:xfrm>
                <a:prstGeom prst="rect">
                  <a:avLst/>
                </a:prstGeom>
                <a:gradFill rotWithShape="0">
                  <a:gsLst>
                    <a:gs pos="0">
                      <a:srgbClr val="0066FF"/>
                    </a:gs>
                    <a:gs pos="50000">
                      <a:srgbClr val="6699FF"/>
                    </a:gs>
                    <a:gs pos="100000">
                      <a:srgbClr val="0066FF"/>
                    </a:gs>
                  </a:gsLst>
                  <a:lin ang="5400000" scaled="1"/>
                </a:gradFill>
                <a:ln w="4763">
                  <a:solidFill>
                    <a:srgbClr val="000000"/>
                  </a:solidFill>
                  <a:miter lim="800000"/>
                  <a:headEnd/>
                  <a:tailEnd/>
                </a:ln>
              </p:spPr>
              <p:txBody>
                <a:bodyPr/>
                <a:lstStyle/>
                <a:p>
                  <a:endParaRPr lang="en-US"/>
                </a:p>
              </p:txBody>
            </p:sp>
            <p:sp>
              <p:nvSpPr>
                <p:cNvPr id="5414" name="Line 832"/>
                <p:cNvSpPr>
                  <a:spLocks noChangeShapeType="1"/>
                </p:cNvSpPr>
                <p:nvPr/>
              </p:nvSpPr>
              <p:spPr bwMode="auto">
                <a:xfrm>
                  <a:off x="2240" y="4008"/>
                  <a:ext cx="1" cy="96"/>
                </a:xfrm>
                <a:prstGeom prst="line">
                  <a:avLst/>
                </a:prstGeom>
                <a:noFill/>
                <a:ln w="4763">
                  <a:solidFill>
                    <a:srgbClr val="000000"/>
                  </a:solidFill>
                  <a:round/>
                  <a:headEnd/>
                  <a:tailEnd/>
                </a:ln>
              </p:spPr>
              <p:txBody>
                <a:bodyPr/>
                <a:lstStyle/>
                <a:p>
                  <a:endParaRPr lang="en-GB"/>
                </a:p>
              </p:txBody>
            </p:sp>
            <p:sp>
              <p:nvSpPr>
                <p:cNvPr id="5415" name="Line 833"/>
                <p:cNvSpPr>
                  <a:spLocks noChangeShapeType="1"/>
                </p:cNvSpPr>
                <p:nvPr/>
              </p:nvSpPr>
              <p:spPr bwMode="auto">
                <a:xfrm>
                  <a:off x="2191" y="4057"/>
                  <a:ext cx="99" cy="1"/>
                </a:xfrm>
                <a:prstGeom prst="line">
                  <a:avLst/>
                </a:prstGeom>
                <a:noFill/>
                <a:ln w="4763">
                  <a:solidFill>
                    <a:srgbClr val="000000"/>
                  </a:solidFill>
                  <a:round/>
                  <a:headEnd/>
                  <a:tailEnd/>
                </a:ln>
              </p:spPr>
              <p:txBody>
                <a:bodyPr/>
                <a:lstStyle/>
                <a:p>
                  <a:endParaRPr lang="en-GB"/>
                </a:p>
              </p:txBody>
            </p:sp>
          </p:grpSp>
          <p:grpSp>
            <p:nvGrpSpPr>
              <p:cNvPr id="5534" name="Group 834"/>
              <p:cNvGrpSpPr>
                <a:grpSpLocks/>
              </p:cNvGrpSpPr>
              <p:nvPr/>
            </p:nvGrpSpPr>
            <p:grpSpPr bwMode="auto">
              <a:xfrm>
                <a:off x="2309" y="4008"/>
                <a:ext cx="110" cy="108"/>
                <a:chOff x="2309" y="4008"/>
                <a:chExt cx="110" cy="108"/>
              </a:xfrm>
            </p:grpSpPr>
            <p:sp>
              <p:nvSpPr>
                <p:cNvPr id="5408" name="Rectangle 835"/>
                <p:cNvSpPr>
                  <a:spLocks noChangeArrowheads="1"/>
                </p:cNvSpPr>
                <p:nvPr/>
              </p:nvSpPr>
              <p:spPr bwMode="auto">
                <a:xfrm>
                  <a:off x="2314" y="4008"/>
                  <a:ext cx="100" cy="99"/>
                </a:xfrm>
                <a:prstGeom prst="rect">
                  <a:avLst/>
                </a:prstGeom>
                <a:gradFill rotWithShape="0">
                  <a:gsLst>
                    <a:gs pos="0">
                      <a:srgbClr val="0066FF"/>
                    </a:gs>
                    <a:gs pos="50000">
                      <a:srgbClr val="6699FF"/>
                    </a:gs>
                    <a:gs pos="100000">
                      <a:srgbClr val="0066FF"/>
                    </a:gs>
                  </a:gsLst>
                  <a:lin ang="5400000" scaled="1"/>
                </a:gradFill>
                <a:ln w="4763">
                  <a:solidFill>
                    <a:srgbClr val="000000"/>
                  </a:solidFill>
                  <a:miter lim="800000"/>
                  <a:headEnd/>
                  <a:tailEnd/>
                </a:ln>
              </p:spPr>
              <p:txBody>
                <a:bodyPr/>
                <a:lstStyle/>
                <a:p>
                  <a:endParaRPr lang="en-US"/>
                </a:p>
              </p:txBody>
            </p:sp>
            <p:sp>
              <p:nvSpPr>
                <p:cNvPr id="5409" name="Rectangle 836"/>
                <p:cNvSpPr>
                  <a:spLocks noChangeArrowheads="1"/>
                </p:cNvSpPr>
                <p:nvPr/>
              </p:nvSpPr>
              <p:spPr bwMode="auto">
                <a:xfrm>
                  <a:off x="2309" y="4107"/>
                  <a:ext cx="110" cy="9"/>
                </a:xfrm>
                <a:prstGeom prst="rect">
                  <a:avLst/>
                </a:prstGeom>
                <a:gradFill rotWithShape="0">
                  <a:gsLst>
                    <a:gs pos="0">
                      <a:srgbClr val="0066FF"/>
                    </a:gs>
                    <a:gs pos="50000">
                      <a:srgbClr val="6699FF"/>
                    </a:gs>
                    <a:gs pos="100000">
                      <a:srgbClr val="0066FF"/>
                    </a:gs>
                  </a:gsLst>
                  <a:lin ang="5400000" scaled="1"/>
                </a:gradFill>
                <a:ln w="4763">
                  <a:solidFill>
                    <a:srgbClr val="000000"/>
                  </a:solidFill>
                  <a:miter lim="800000"/>
                  <a:headEnd/>
                  <a:tailEnd/>
                </a:ln>
              </p:spPr>
              <p:txBody>
                <a:bodyPr/>
                <a:lstStyle/>
                <a:p>
                  <a:endParaRPr lang="en-US"/>
                </a:p>
              </p:txBody>
            </p:sp>
            <p:sp>
              <p:nvSpPr>
                <p:cNvPr id="5410" name="Line 837"/>
                <p:cNvSpPr>
                  <a:spLocks noChangeShapeType="1"/>
                </p:cNvSpPr>
                <p:nvPr/>
              </p:nvSpPr>
              <p:spPr bwMode="auto">
                <a:xfrm>
                  <a:off x="2363" y="4008"/>
                  <a:ext cx="1" cy="96"/>
                </a:xfrm>
                <a:prstGeom prst="line">
                  <a:avLst/>
                </a:prstGeom>
                <a:noFill/>
                <a:ln w="4763">
                  <a:solidFill>
                    <a:srgbClr val="000000"/>
                  </a:solidFill>
                  <a:round/>
                  <a:headEnd/>
                  <a:tailEnd/>
                </a:ln>
              </p:spPr>
              <p:txBody>
                <a:bodyPr/>
                <a:lstStyle/>
                <a:p>
                  <a:endParaRPr lang="en-GB"/>
                </a:p>
              </p:txBody>
            </p:sp>
            <p:sp>
              <p:nvSpPr>
                <p:cNvPr id="5411" name="Line 838"/>
                <p:cNvSpPr>
                  <a:spLocks noChangeShapeType="1"/>
                </p:cNvSpPr>
                <p:nvPr/>
              </p:nvSpPr>
              <p:spPr bwMode="auto">
                <a:xfrm>
                  <a:off x="2315" y="4057"/>
                  <a:ext cx="98" cy="1"/>
                </a:xfrm>
                <a:prstGeom prst="line">
                  <a:avLst/>
                </a:prstGeom>
                <a:noFill/>
                <a:ln w="4763">
                  <a:solidFill>
                    <a:srgbClr val="000000"/>
                  </a:solidFill>
                  <a:round/>
                  <a:headEnd/>
                  <a:tailEnd/>
                </a:ln>
              </p:spPr>
              <p:txBody>
                <a:bodyPr/>
                <a:lstStyle/>
                <a:p>
                  <a:endParaRPr lang="en-GB"/>
                </a:p>
              </p:txBody>
            </p:sp>
          </p:grpSp>
          <p:grpSp>
            <p:nvGrpSpPr>
              <p:cNvPr id="5539" name="Group 839"/>
              <p:cNvGrpSpPr>
                <a:grpSpLocks/>
              </p:cNvGrpSpPr>
              <p:nvPr/>
            </p:nvGrpSpPr>
            <p:grpSpPr bwMode="auto">
              <a:xfrm>
                <a:off x="2799" y="4008"/>
                <a:ext cx="110" cy="108"/>
                <a:chOff x="2799" y="4008"/>
                <a:chExt cx="110" cy="108"/>
              </a:xfrm>
            </p:grpSpPr>
            <p:sp>
              <p:nvSpPr>
                <p:cNvPr id="5404" name="Rectangle 840"/>
                <p:cNvSpPr>
                  <a:spLocks noChangeArrowheads="1"/>
                </p:cNvSpPr>
                <p:nvPr/>
              </p:nvSpPr>
              <p:spPr bwMode="auto">
                <a:xfrm>
                  <a:off x="2804" y="4008"/>
                  <a:ext cx="100" cy="99"/>
                </a:xfrm>
                <a:prstGeom prst="rect">
                  <a:avLst/>
                </a:prstGeom>
                <a:gradFill rotWithShape="0">
                  <a:gsLst>
                    <a:gs pos="0">
                      <a:srgbClr val="0066FF"/>
                    </a:gs>
                    <a:gs pos="50000">
                      <a:srgbClr val="6699FF"/>
                    </a:gs>
                    <a:gs pos="100000">
                      <a:srgbClr val="0066FF"/>
                    </a:gs>
                  </a:gsLst>
                  <a:lin ang="5400000" scaled="1"/>
                </a:gradFill>
                <a:ln w="4763">
                  <a:solidFill>
                    <a:srgbClr val="000000"/>
                  </a:solidFill>
                  <a:miter lim="800000"/>
                  <a:headEnd/>
                  <a:tailEnd/>
                </a:ln>
              </p:spPr>
              <p:txBody>
                <a:bodyPr/>
                <a:lstStyle/>
                <a:p>
                  <a:endParaRPr lang="en-US"/>
                </a:p>
              </p:txBody>
            </p:sp>
            <p:sp>
              <p:nvSpPr>
                <p:cNvPr id="5405" name="Rectangle 841"/>
                <p:cNvSpPr>
                  <a:spLocks noChangeArrowheads="1"/>
                </p:cNvSpPr>
                <p:nvPr/>
              </p:nvSpPr>
              <p:spPr bwMode="auto">
                <a:xfrm>
                  <a:off x="2799" y="4107"/>
                  <a:ext cx="110" cy="9"/>
                </a:xfrm>
                <a:prstGeom prst="rect">
                  <a:avLst/>
                </a:prstGeom>
                <a:gradFill rotWithShape="0">
                  <a:gsLst>
                    <a:gs pos="0">
                      <a:srgbClr val="0066FF"/>
                    </a:gs>
                    <a:gs pos="50000">
                      <a:srgbClr val="6699FF"/>
                    </a:gs>
                    <a:gs pos="100000">
                      <a:srgbClr val="0066FF"/>
                    </a:gs>
                  </a:gsLst>
                  <a:lin ang="5400000" scaled="1"/>
                </a:gradFill>
                <a:ln w="4763">
                  <a:solidFill>
                    <a:srgbClr val="000000"/>
                  </a:solidFill>
                  <a:miter lim="800000"/>
                  <a:headEnd/>
                  <a:tailEnd/>
                </a:ln>
              </p:spPr>
              <p:txBody>
                <a:bodyPr/>
                <a:lstStyle/>
                <a:p>
                  <a:endParaRPr lang="en-US"/>
                </a:p>
              </p:txBody>
            </p:sp>
            <p:sp>
              <p:nvSpPr>
                <p:cNvPr id="5406" name="Line 842"/>
                <p:cNvSpPr>
                  <a:spLocks noChangeShapeType="1"/>
                </p:cNvSpPr>
                <p:nvPr/>
              </p:nvSpPr>
              <p:spPr bwMode="auto">
                <a:xfrm>
                  <a:off x="2853" y="4008"/>
                  <a:ext cx="1" cy="96"/>
                </a:xfrm>
                <a:prstGeom prst="line">
                  <a:avLst/>
                </a:prstGeom>
                <a:noFill/>
                <a:ln w="4763">
                  <a:solidFill>
                    <a:srgbClr val="000000"/>
                  </a:solidFill>
                  <a:round/>
                  <a:headEnd/>
                  <a:tailEnd/>
                </a:ln>
              </p:spPr>
              <p:txBody>
                <a:bodyPr/>
                <a:lstStyle/>
                <a:p>
                  <a:endParaRPr lang="en-GB"/>
                </a:p>
              </p:txBody>
            </p:sp>
            <p:sp>
              <p:nvSpPr>
                <p:cNvPr id="5407" name="Line 843"/>
                <p:cNvSpPr>
                  <a:spLocks noChangeShapeType="1"/>
                </p:cNvSpPr>
                <p:nvPr/>
              </p:nvSpPr>
              <p:spPr bwMode="auto">
                <a:xfrm>
                  <a:off x="2804" y="4057"/>
                  <a:ext cx="99" cy="1"/>
                </a:xfrm>
                <a:prstGeom prst="line">
                  <a:avLst/>
                </a:prstGeom>
                <a:noFill/>
                <a:ln w="4763">
                  <a:solidFill>
                    <a:srgbClr val="000000"/>
                  </a:solidFill>
                  <a:round/>
                  <a:headEnd/>
                  <a:tailEnd/>
                </a:ln>
              </p:spPr>
              <p:txBody>
                <a:bodyPr/>
                <a:lstStyle/>
                <a:p>
                  <a:endParaRPr lang="en-GB"/>
                </a:p>
              </p:txBody>
            </p:sp>
          </p:grpSp>
          <p:grpSp>
            <p:nvGrpSpPr>
              <p:cNvPr id="5540" name="Group 844"/>
              <p:cNvGrpSpPr>
                <a:grpSpLocks/>
              </p:cNvGrpSpPr>
              <p:nvPr/>
            </p:nvGrpSpPr>
            <p:grpSpPr bwMode="auto">
              <a:xfrm>
                <a:off x="2062" y="4008"/>
                <a:ext cx="110" cy="108"/>
                <a:chOff x="2062" y="4008"/>
                <a:chExt cx="110" cy="108"/>
              </a:xfrm>
            </p:grpSpPr>
            <p:sp>
              <p:nvSpPr>
                <p:cNvPr id="5400" name="Rectangle 845"/>
                <p:cNvSpPr>
                  <a:spLocks noChangeArrowheads="1"/>
                </p:cNvSpPr>
                <p:nvPr/>
              </p:nvSpPr>
              <p:spPr bwMode="auto">
                <a:xfrm>
                  <a:off x="2067" y="4008"/>
                  <a:ext cx="100" cy="99"/>
                </a:xfrm>
                <a:prstGeom prst="rect">
                  <a:avLst/>
                </a:prstGeom>
                <a:gradFill rotWithShape="0">
                  <a:gsLst>
                    <a:gs pos="0">
                      <a:srgbClr val="0066FF"/>
                    </a:gs>
                    <a:gs pos="50000">
                      <a:srgbClr val="6699FF"/>
                    </a:gs>
                    <a:gs pos="100000">
                      <a:srgbClr val="0066FF"/>
                    </a:gs>
                  </a:gsLst>
                  <a:lin ang="5400000" scaled="1"/>
                </a:gradFill>
                <a:ln w="4763">
                  <a:solidFill>
                    <a:srgbClr val="000000"/>
                  </a:solidFill>
                  <a:miter lim="800000"/>
                  <a:headEnd/>
                  <a:tailEnd/>
                </a:ln>
              </p:spPr>
              <p:txBody>
                <a:bodyPr/>
                <a:lstStyle/>
                <a:p>
                  <a:endParaRPr lang="en-US"/>
                </a:p>
              </p:txBody>
            </p:sp>
            <p:sp>
              <p:nvSpPr>
                <p:cNvPr id="5401" name="Rectangle 846"/>
                <p:cNvSpPr>
                  <a:spLocks noChangeArrowheads="1"/>
                </p:cNvSpPr>
                <p:nvPr/>
              </p:nvSpPr>
              <p:spPr bwMode="auto">
                <a:xfrm>
                  <a:off x="2062" y="4107"/>
                  <a:ext cx="110" cy="9"/>
                </a:xfrm>
                <a:prstGeom prst="rect">
                  <a:avLst/>
                </a:prstGeom>
                <a:gradFill rotWithShape="0">
                  <a:gsLst>
                    <a:gs pos="0">
                      <a:srgbClr val="0066FF"/>
                    </a:gs>
                    <a:gs pos="50000">
                      <a:srgbClr val="6699FF"/>
                    </a:gs>
                    <a:gs pos="100000">
                      <a:srgbClr val="0066FF"/>
                    </a:gs>
                  </a:gsLst>
                  <a:lin ang="5400000" scaled="1"/>
                </a:gradFill>
                <a:ln w="4763">
                  <a:solidFill>
                    <a:srgbClr val="000000"/>
                  </a:solidFill>
                  <a:miter lim="800000"/>
                  <a:headEnd/>
                  <a:tailEnd/>
                </a:ln>
              </p:spPr>
              <p:txBody>
                <a:bodyPr/>
                <a:lstStyle/>
                <a:p>
                  <a:endParaRPr lang="en-US"/>
                </a:p>
              </p:txBody>
            </p:sp>
            <p:sp>
              <p:nvSpPr>
                <p:cNvPr id="5402" name="Line 847"/>
                <p:cNvSpPr>
                  <a:spLocks noChangeShapeType="1"/>
                </p:cNvSpPr>
                <p:nvPr/>
              </p:nvSpPr>
              <p:spPr bwMode="auto">
                <a:xfrm>
                  <a:off x="2117" y="4008"/>
                  <a:ext cx="1" cy="96"/>
                </a:xfrm>
                <a:prstGeom prst="line">
                  <a:avLst/>
                </a:prstGeom>
                <a:noFill/>
                <a:ln w="4763">
                  <a:solidFill>
                    <a:srgbClr val="000000"/>
                  </a:solidFill>
                  <a:round/>
                  <a:headEnd/>
                  <a:tailEnd/>
                </a:ln>
              </p:spPr>
              <p:txBody>
                <a:bodyPr/>
                <a:lstStyle/>
                <a:p>
                  <a:endParaRPr lang="en-GB"/>
                </a:p>
              </p:txBody>
            </p:sp>
            <p:sp>
              <p:nvSpPr>
                <p:cNvPr id="5403" name="Line 848"/>
                <p:cNvSpPr>
                  <a:spLocks noChangeShapeType="1"/>
                </p:cNvSpPr>
                <p:nvPr/>
              </p:nvSpPr>
              <p:spPr bwMode="auto">
                <a:xfrm>
                  <a:off x="2068" y="4057"/>
                  <a:ext cx="97" cy="1"/>
                </a:xfrm>
                <a:prstGeom prst="line">
                  <a:avLst/>
                </a:prstGeom>
                <a:noFill/>
                <a:ln w="4763">
                  <a:solidFill>
                    <a:srgbClr val="000000"/>
                  </a:solidFill>
                  <a:round/>
                  <a:headEnd/>
                  <a:tailEnd/>
                </a:ln>
              </p:spPr>
              <p:txBody>
                <a:bodyPr/>
                <a:lstStyle/>
                <a:p>
                  <a:endParaRPr lang="en-GB"/>
                </a:p>
              </p:txBody>
            </p:sp>
          </p:grpSp>
          <p:grpSp>
            <p:nvGrpSpPr>
              <p:cNvPr id="5541" name="Group 849"/>
              <p:cNvGrpSpPr>
                <a:grpSpLocks/>
              </p:cNvGrpSpPr>
              <p:nvPr/>
            </p:nvGrpSpPr>
            <p:grpSpPr bwMode="auto">
              <a:xfrm>
                <a:off x="2434" y="3845"/>
                <a:ext cx="110" cy="108"/>
                <a:chOff x="2434" y="3845"/>
                <a:chExt cx="110" cy="108"/>
              </a:xfrm>
            </p:grpSpPr>
            <p:sp>
              <p:nvSpPr>
                <p:cNvPr id="5396" name="Rectangle 850"/>
                <p:cNvSpPr>
                  <a:spLocks noChangeArrowheads="1"/>
                </p:cNvSpPr>
                <p:nvPr/>
              </p:nvSpPr>
              <p:spPr bwMode="auto">
                <a:xfrm>
                  <a:off x="2439" y="3845"/>
                  <a:ext cx="100" cy="99"/>
                </a:xfrm>
                <a:prstGeom prst="rect">
                  <a:avLst/>
                </a:prstGeom>
                <a:gradFill rotWithShape="0">
                  <a:gsLst>
                    <a:gs pos="0">
                      <a:srgbClr val="0066FF"/>
                    </a:gs>
                    <a:gs pos="50000">
                      <a:srgbClr val="6699FF"/>
                    </a:gs>
                    <a:gs pos="100000">
                      <a:srgbClr val="0066FF"/>
                    </a:gs>
                  </a:gsLst>
                  <a:lin ang="5400000" scaled="1"/>
                </a:gradFill>
                <a:ln w="4763">
                  <a:solidFill>
                    <a:srgbClr val="000000"/>
                  </a:solidFill>
                  <a:miter lim="800000"/>
                  <a:headEnd/>
                  <a:tailEnd/>
                </a:ln>
              </p:spPr>
              <p:txBody>
                <a:bodyPr/>
                <a:lstStyle/>
                <a:p>
                  <a:endParaRPr lang="en-US"/>
                </a:p>
              </p:txBody>
            </p:sp>
            <p:sp>
              <p:nvSpPr>
                <p:cNvPr id="5397" name="Rectangle 851"/>
                <p:cNvSpPr>
                  <a:spLocks noChangeArrowheads="1"/>
                </p:cNvSpPr>
                <p:nvPr/>
              </p:nvSpPr>
              <p:spPr bwMode="auto">
                <a:xfrm>
                  <a:off x="2434" y="3945"/>
                  <a:ext cx="110" cy="8"/>
                </a:xfrm>
                <a:prstGeom prst="rect">
                  <a:avLst/>
                </a:prstGeom>
                <a:gradFill rotWithShape="0">
                  <a:gsLst>
                    <a:gs pos="0">
                      <a:srgbClr val="0066FF"/>
                    </a:gs>
                    <a:gs pos="50000">
                      <a:srgbClr val="6699FF"/>
                    </a:gs>
                    <a:gs pos="100000">
                      <a:srgbClr val="0066FF"/>
                    </a:gs>
                  </a:gsLst>
                  <a:lin ang="5400000" scaled="1"/>
                </a:gradFill>
                <a:ln w="4763">
                  <a:solidFill>
                    <a:srgbClr val="000000"/>
                  </a:solidFill>
                  <a:miter lim="800000"/>
                  <a:headEnd/>
                  <a:tailEnd/>
                </a:ln>
              </p:spPr>
              <p:txBody>
                <a:bodyPr/>
                <a:lstStyle/>
                <a:p>
                  <a:endParaRPr lang="en-US"/>
                </a:p>
              </p:txBody>
            </p:sp>
            <p:sp>
              <p:nvSpPr>
                <p:cNvPr id="5398" name="Line 852"/>
                <p:cNvSpPr>
                  <a:spLocks noChangeShapeType="1"/>
                </p:cNvSpPr>
                <p:nvPr/>
              </p:nvSpPr>
              <p:spPr bwMode="auto">
                <a:xfrm>
                  <a:off x="2488" y="3845"/>
                  <a:ext cx="1" cy="96"/>
                </a:xfrm>
                <a:prstGeom prst="line">
                  <a:avLst/>
                </a:prstGeom>
                <a:noFill/>
                <a:ln w="4763">
                  <a:solidFill>
                    <a:srgbClr val="000000"/>
                  </a:solidFill>
                  <a:round/>
                  <a:headEnd/>
                  <a:tailEnd/>
                </a:ln>
              </p:spPr>
              <p:txBody>
                <a:bodyPr/>
                <a:lstStyle/>
                <a:p>
                  <a:endParaRPr lang="en-GB"/>
                </a:p>
              </p:txBody>
            </p:sp>
            <p:sp>
              <p:nvSpPr>
                <p:cNvPr id="5399" name="Line 853"/>
                <p:cNvSpPr>
                  <a:spLocks noChangeShapeType="1"/>
                </p:cNvSpPr>
                <p:nvPr/>
              </p:nvSpPr>
              <p:spPr bwMode="auto">
                <a:xfrm>
                  <a:off x="2439" y="3895"/>
                  <a:ext cx="98" cy="1"/>
                </a:xfrm>
                <a:prstGeom prst="line">
                  <a:avLst/>
                </a:prstGeom>
                <a:noFill/>
                <a:ln w="4763">
                  <a:solidFill>
                    <a:srgbClr val="000000"/>
                  </a:solidFill>
                  <a:round/>
                  <a:headEnd/>
                  <a:tailEnd/>
                </a:ln>
              </p:spPr>
              <p:txBody>
                <a:bodyPr/>
                <a:lstStyle/>
                <a:p>
                  <a:endParaRPr lang="en-GB"/>
                </a:p>
              </p:txBody>
            </p:sp>
          </p:grpSp>
          <p:grpSp>
            <p:nvGrpSpPr>
              <p:cNvPr id="5546" name="Group 854"/>
              <p:cNvGrpSpPr>
                <a:grpSpLocks/>
              </p:cNvGrpSpPr>
              <p:nvPr/>
            </p:nvGrpSpPr>
            <p:grpSpPr bwMode="auto">
              <a:xfrm>
                <a:off x="2554" y="4008"/>
                <a:ext cx="110" cy="108"/>
                <a:chOff x="2554" y="4008"/>
                <a:chExt cx="110" cy="108"/>
              </a:xfrm>
            </p:grpSpPr>
            <p:sp>
              <p:nvSpPr>
                <p:cNvPr id="5392" name="Rectangle 855"/>
                <p:cNvSpPr>
                  <a:spLocks noChangeArrowheads="1"/>
                </p:cNvSpPr>
                <p:nvPr/>
              </p:nvSpPr>
              <p:spPr bwMode="auto">
                <a:xfrm>
                  <a:off x="2559" y="4008"/>
                  <a:ext cx="99" cy="99"/>
                </a:xfrm>
                <a:prstGeom prst="rect">
                  <a:avLst/>
                </a:prstGeom>
                <a:gradFill rotWithShape="0">
                  <a:gsLst>
                    <a:gs pos="0">
                      <a:srgbClr val="0066FF"/>
                    </a:gs>
                    <a:gs pos="50000">
                      <a:srgbClr val="6699FF"/>
                    </a:gs>
                    <a:gs pos="100000">
                      <a:srgbClr val="0066FF"/>
                    </a:gs>
                  </a:gsLst>
                  <a:lin ang="5400000" scaled="1"/>
                </a:gradFill>
                <a:ln w="4763">
                  <a:solidFill>
                    <a:srgbClr val="000000"/>
                  </a:solidFill>
                  <a:miter lim="800000"/>
                  <a:headEnd/>
                  <a:tailEnd/>
                </a:ln>
              </p:spPr>
              <p:txBody>
                <a:bodyPr/>
                <a:lstStyle/>
                <a:p>
                  <a:endParaRPr lang="en-US"/>
                </a:p>
              </p:txBody>
            </p:sp>
            <p:sp>
              <p:nvSpPr>
                <p:cNvPr id="5393" name="Rectangle 856"/>
                <p:cNvSpPr>
                  <a:spLocks noChangeArrowheads="1"/>
                </p:cNvSpPr>
                <p:nvPr/>
              </p:nvSpPr>
              <p:spPr bwMode="auto">
                <a:xfrm>
                  <a:off x="2554" y="4107"/>
                  <a:ext cx="110" cy="9"/>
                </a:xfrm>
                <a:prstGeom prst="rect">
                  <a:avLst/>
                </a:prstGeom>
                <a:gradFill rotWithShape="0">
                  <a:gsLst>
                    <a:gs pos="0">
                      <a:srgbClr val="0066FF"/>
                    </a:gs>
                    <a:gs pos="50000">
                      <a:srgbClr val="6699FF"/>
                    </a:gs>
                    <a:gs pos="100000">
                      <a:srgbClr val="0066FF"/>
                    </a:gs>
                  </a:gsLst>
                  <a:lin ang="5400000" scaled="1"/>
                </a:gradFill>
                <a:ln w="4763">
                  <a:solidFill>
                    <a:srgbClr val="000000"/>
                  </a:solidFill>
                  <a:miter lim="800000"/>
                  <a:headEnd/>
                  <a:tailEnd/>
                </a:ln>
              </p:spPr>
              <p:txBody>
                <a:bodyPr/>
                <a:lstStyle/>
                <a:p>
                  <a:endParaRPr lang="en-US"/>
                </a:p>
              </p:txBody>
            </p:sp>
            <p:sp>
              <p:nvSpPr>
                <p:cNvPr id="5394" name="Line 857"/>
                <p:cNvSpPr>
                  <a:spLocks noChangeShapeType="1"/>
                </p:cNvSpPr>
                <p:nvPr/>
              </p:nvSpPr>
              <p:spPr bwMode="auto">
                <a:xfrm>
                  <a:off x="2608" y="4008"/>
                  <a:ext cx="1" cy="96"/>
                </a:xfrm>
                <a:prstGeom prst="line">
                  <a:avLst/>
                </a:prstGeom>
                <a:noFill/>
                <a:ln w="4763">
                  <a:solidFill>
                    <a:srgbClr val="000000"/>
                  </a:solidFill>
                  <a:round/>
                  <a:headEnd/>
                  <a:tailEnd/>
                </a:ln>
              </p:spPr>
              <p:txBody>
                <a:bodyPr/>
                <a:lstStyle/>
                <a:p>
                  <a:endParaRPr lang="en-GB"/>
                </a:p>
              </p:txBody>
            </p:sp>
            <p:sp>
              <p:nvSpPr>
                <p:cNvPr id="5395" name="Line 858"/>
                <p:cNvSpPr>
                  <a:spLocks noChangeShapeType="1"/>
                </p:cNvSpPr>
                <p:nvPr/>
              </p:nvSpPr>
              <p:spPr bwMode="auto">
                <a:xfrm>
                  <a:off x="2559" y="4057"/>
                  <a:ext cx="98" cy="1"/>
                </a:xfrm>
                <a:prstGeom prst="line">
                  <a:avLst/>
                </a:prstGeom>
                <a:noFill/>
                <a:ln w="4763">
                  <a:solidFill>
                    <a:srgbClr val="000000"/>
                  </a:solidFill>
                  <a:round/>
                  <a:headEnd/>
                  <a:tailEnd/>
                </a:ln>
              </p:spPr>
              <p:txBody>
                <a:bodyPr/>
                <a:lstStyle/>
                <a:p>
                  <a:endParaRPr lang="en-GB"/>
                </a:p>
              </p:txBody>
            </p:sp>
          </p:grpSp>
          <p:grpSp>
            <p:nvGrpSpPr>
              <p:cNvPr id="5557" name="Group 859"/>
              <p:cNvGrpSpPr>
                <a:grpSpLocks/>
              </p:cNvGrpSpPr>
              <p:nvPr/>
            </p:nvGrpSpPr>
            <p:grpSpPr bwMode="auto">
              <a:xfrm>
                <a:off x="2676" y="4008"/>
                <a:ext cx="110" cy="108"/>
                <a:chOff x="2676" y="4008"/>
                <a:chExt cx="110" cy="108"/>
              </a:xfrm>
            </p:grpSpPr>
            <p:sp>
              <p:nvSpPr>
                <p:cNvPr id="5388" name="Rectangle 860"/>
                <p:cNvSpPr>
                  <a:spLocks noChangeArrowheads="1"/>
                </p:cNvSpPr>
                <p:nvPr/>
              </p:nvSpPr>
              <p:spPr bwMode="auto">
                <a:xfrm>
                  <a:off x="2681" y="4008"/>
                  <a:ext cx="100" cy="99"/>
                </a:xfrm>
                <a:prstGeom prst="rect">
                  <a:avLst/>
                </a:prstGeom>
                <a:gradFill rotWithShape="0">
                  <a:gsLst>
                    <a:gs pos="0">
                      <a:srgbClr val="0066FF"/>
                    </a:gs>
                    <a:gs pos="50000">
                      <a:srgbClr val="6699FF"/>
                    </a:gs>
                    <a:gs pos="100000">
                      <a:srgbClr val="0066FF"/>
                    </a:gs>
                  </a:gsLst>
                  <a:lin ang="5400000" scaled="1"/>
                </a:gradFill>
                <a:ln w="4763">
                  <a:solidFill>
                    <a:srgbClr val="000000"/>
                  </a:solidFill>
                  <a:miter lim="800000"/>
                  <a:headEnd/>
                  <a:tailEnd/>
                </a:ln>
              </p:spPr>
              <p:txBody>
                <a:bodyPr/>
                <a:lstStyle/>
                <a:p>
                  <a:endParaRPr lang="en-US"/>
                </a:p>
              </p:txBody>
            </p:sp>
            <p:sp>
              <p:nvSpPr>
                <p:cNvPr id="5389" name="Rectangle 861"/>
                <p:cNvSpPr>
                  <a:spLocks noChangeArrowheads="1"/>
                </p:cNvSpPr>
                <p:nvPr/>
              </p:nvSpPr>
              <p:spPr bwMode="auto">
                <a:xfrm>
                  <a:off x="2676" y="4107"/>
                  <a:ext cx="110" cy="9"/>
                </a:xfrm>
                <a:prstGeom prst="rect">
                  <a:avLst/>
                </a:prstGeom>
                <a:gradFill rotWithShape="0">
                  <a:gsLst>
                    <a:gs pos="0">
                      <a:srgbClr val="0066FF"/>
                    </a:gs>
                    <a:gs pos="50000">
                      <a:srgbClr val="6699FF"/>
                    </a:gs>
                    <a:gs pos="100000">
                      <a:srgbClr val="0066FF"/>
                    </a:gs>
                  </a:gsLst>
                  <a:lin ang="5400000" scaled="1"/>
                </a:gradFill>
                <a:ln w="4763">
                  <a:solidFill>
                    <a:srgbClr val="000000"/>
                  </a:solidFill>
                  <a:miter lim="800000"/>
                  <a:headEnd/>
                  <a:tailEnd/>
                </a:ln>
              </p:spPr>
              <p:txBody>
                <a:bodyPr/>
                <a:lstStyle/>
                <a:p>
                  <a:endParaRPr lang="en-US"/>
                </a:p>
              </p:txBody>
            </p:sp>
            <p:sp>
              <p:nvSpPr>
                <p:cNvPr id="5390" name="Line 862"/>
                <p:cNvSpPr>
                  <a:spLocks noChangeShapeType="1"/>
                </p:cNvSpPr>
                <p:nvPr/>
              </p:nvSpPr>
              <p:spPr bwMode="auto">
                <a:xfrm>
                  <a:off x="2731" y="4008"/>
                  <a:ext cx="1" cy="96"/>
                </a:xfrm>
                <a:prstGeom prst="line">
                  <a:avLst/>
                </a:prstGeom>
                <a:noFill/>
                <a:ln w="4763">
                  <a:solidFill>
                    <a:srgbClr val="000000"/>
                  </a:solidFill>
                  <a:round/>
                  <a:headEnd/>
                  <a:tailEnd/>
                </a:ln>
              </p:spPr>
              <p:txBody>
                <a:bodyPr/>
                <a:lstStyle/>
                <a:p>
                  <a:endParaRPr lang="en-GB"/>
                </a:p>
              </p:txBody>
            </p:sp>
            <p:sp>
              <p:nvSpPr>
                <p:cNvPr id="5391" name="Line 863"/>
                <p:cNvSpPr>
                  <a:spLocks noChangeShapeType="1"/>
                </p:cNvSpPr>
                <p:nvPr/>
              </p:nvSpPr>
              <p:spPr bwMode="auto">
                <a:xfrm>
                  <a:off x="2682" y="4057"/>
                  <a:ext cx="98" cy="1"/>
                </a:xfrm>
                <a:prstGeom prst="line">
                  <a:avLst/>
                </a:prstGeom>
                <a:noFill/>
                <a:ln w="4763">
                  <a:solidFill>
                    <a:srgbClr val="000000"/>
                  </a:solidFill>
                  <a:round/>
                  <a:headEnd/>
                  <a:tailEnd/>
                </a:ln>
              </p:spPr>
              <p:txBody>
                <a:bodyPr/>
                <a:lstStyle/>
                <a:p>
                  <a:endParaRPr lang="en-GB"/>
                </a:p>
              </p:txBody>
            </p:sp>
          </p:grpSp>
          <p:grpSp>
            <p:nvGrpSpPr>
              <p:cNvPr id="5558" name="Group 864"/>
              <p:cNvGrpSpPr>
                <a:grpSpLocks/>
              </p:cNvGrpSpPr>
              <p:nvPr/>
            </p:nvGrpSpPr>
            <p:grpSpPr bwMode="auto">
              <a:xfrm>
                <a:off x="2187" y="3845"/>
                <a:ext cx="110" cy="108"/>
                <a:chOff x="2187" y="3845"/>
                <a:chExt cx="110" cy="108"/>
              </a:xfrm>
            </p:grpSpPr>
            <p:sp>
              <p:nvSpPr>
                <p:cNvPr id="5384" name="Rectangle 865"/>
                <p:cNvSpPr>
                  <a:spLocks noChangeArrowheads="1"/>
                </p:cNvSpPr>
                <p:nvPr/>
              </p:nvSpPr>
              <p:spPr bwMode="auto">
                <a:xfrm>
                  <a:off x="2192" y="3845"/>
                  <a:ext cx="99" cy="99"/>
                </a:xfrm>
                <a:prstGeom prst="rect">
                  <a:avLst/>
                </a:prstGeom>
                <a:gradFill rotWithShape="0">
                  <a:gsLst>
                    <a:gs pos="0">
                      <a:srgbClr val="0066FF"/>
                    </a:gs>
                    <a:gs pos="50000">
                      <a:srgbClr val="6699FF"/>
                    </a:gs>
                    <a:gs pos="100000">
                      <a:srgbClr val="0066FF"/>
                    </a:gs>
                  </a:gsLst>
                  <a:lin ang="5400000" scaled="1"/>
                </a:gradFill>
                <a:ln w="4763">
                  <a:solidFill>
                    <a:srgbClr val="000000"/>
                  </a:solidFill>
                  <a:miter lim="800000"/>
                  <a:headEnd/>
                  <a:tailEnd/>
                </a:ln>
              </p:spPr>
              <p:txBody>
                <a:bodyPr/>
                <a:lstStyle/>
                <a:p>
                  <a:endParaRPr lang="en-US"/>
                </a:p>
              </p:txBody>
            </p:sp>
            <p:sp>
              <p:nvSpPr>
                <p:cNvPr id="5385" name="Rectangle 866"/>
                <p:cNvSpPr>
                  <a:spLocks noChangeArrowheads="1"/>
                </p:cNvSpPr>
                <p:nvPr/>
              </p:nvSpPr>
              <p:spPr bwMode="auto">
                <a:xfrm>
                  <a:off x="2187" y="3945"/>
                  <a:ext cx="110" cy="8"/>
                </a:xfrm>
                <a:prstGeom prst="rect">
                  <a:avLst/>
                </a:prstGeom>
                <a:gradFill rotWithShape="0">
                  <a:gsLst>
                    <a:gs pos="0">
                      <a:srgbClr val="0066FF"/>
                    </a:gs>
                    <a:gs pos="50000">
                      <a:srgbClr val="6699FF"/>
                    </a:gs>
                    <a:gs pos="100000">
                      <a:srgbClr val="0066FF"/>
                    </a:gs>
                  </a:gsLst>
                  <a:lin ang="5400000" scaled="1"/>
                </a:gradFill>
                <a:ln w="4763">
                  <a:solidFill>
                    <a:srgbClr val="000000"/>
                  </a:solidFill>
                  <a:miter lim="800000"/>
                  <a:headEnd/>
                  <a:tailEnd/>
                </a:ln>
              </p:spPr>
              <p:txBody>
                <a:bodyPr/>
                <a:lstStyle/>
                <a:p>
                  <a:endParaRPr lang="en-US"/>
                </a:p>
              </p:txBody>
            </p:sp>
            <p:sp>
              <p:nvSpPr>
                <p:cNvPr id="5386" name="Line 867"/>
                <p:cNvSpPr>
                  <a:spLocks noChangeShapeType="1"/>
                </p:cNvSpPr>
                <p:nvPr/>
              </p:nvSpPr>
              <p:spPr bwMode="auto">
                <a:xfrm>
                  <a:off x="2241" y="3845"/>
                  <a:ext cx="1" cy="96"/>
                </a:xfrm>
                <a:prstGeom prst="line">
                  <a:avLst/>
                </a:prstGeom>
                <a:noFill/>
                <a:ln w="4763">
                  <a:solidFill>
                    <a:srgbClr val="000000"/>
                  </a:solidFill>
                  <a:round/>
                  <a:headEnd/>
                  <a:tailEnd/>
                </a:ln>
              </p:spPr>
              <p:txBody>
                <a:bodyPr/>
                <a:lstStyle/>
                <a:p>
                  <a:endParaRPr lang="en-GB"/>
                </a:p>
              </p:txBody>
            </p:sp>
            <p:sp>
              <p:nvSpPr>
                <p:cNvPr id="5387" name="Line 868"/>
                <p:cNvSpPr>
                  <a:spLocks noChangeShapeType="1"/>
                </p:cNvSpPr>
                <p:nvPr/>
              </p:nvSpPr>
              <p:spPr bwMode="auto">
                <a:xfrm>
                  <a:off x="2193" y="3895"/>
                  <a:ext cx="97" cy="1"/>
                </a:xfrm>
                <a:prstGeom prst="line">
                  <a:avLst/>
                </a:prstGeom>
                <a:noFill/>
                <a:ln w="4763">
                  <a:solidFill>
                    <a:srgbClr val="000000"/>
                  </a:solidFill>
                  <a:round/>
                  <a:headEnd/>
                  <a:tailEnd/>
                </a:ln>
              </p:spPr>
              <p:txBody>
                <a:bodyPr/>
                <a:lstStyle/>
                <a:p>
                  <a:endParaRPr lang="en-GB"/>
                </a:p>
              </p:txBody>
            </p:sp>
          </p:grpSp>
          <p:grpSp>
            <p:nvGrpSpPr>
              <p:cNvPr id="5559" name="Group 869"/>
              <p:cNvGrpSpPr>
                <a:grpSpLocks/>
              </p:cNvGrpSpPr>
              <p:nvPr/>
            </p:nvGrpSpPr>
            <p:grpSpPr bwMode="auto">
              <a:xfrm>
                <a:off x="2311" y="3845"/>
                <a:ext cx="109" cy="108"/>
                <a:chOff x="2311" y="3845"/>
                <a:chExt cx="109" cy="108"/>
              </a:xfrm>
            </p:grpSpPr>
            <p:sp>
              <p:nvSpPr>
                <p:cNvPr id="5380" name="Rectangle 870"/>
                <p:cNvSpPr>
                  <a:spLocks noChangeArrowheads="1"/>
                </p:cNvSpPr>
                <p:nvPr/>
              </p:nvSpPr>
              <p:spPr bwMode="auto">
                <a:xfrm>
                  <a:off x="2316" y="3845"/>
                  <a:ext cx="99" cy="99"/>
                </a:xfrm>
                <a:prstGeom prst="rect">
                  <a:avLst/>
                </a:prstGeom>
                <a:gradFill rotWithShape="0">
                  <a:gsLst>
                    <a:gs pos="0">
                      <a:srgbClr val="0066FF"/>
                    </a:gs>
                    <a:gs pos="50000">
                      <a:srgbClr val="6699FF"/>
                    </a:gs>
                    <a:gs pos="100000">
                      <a:srgbClr val="0066FF"/>
                    </a:gs>
                  </a:gsLst>
                  <a:lin ang="5400000" scaled="1"/>
                </a:gradFill>
                <a:ln w="4763">
                  <a:solidFill>
                    <a:srgbClr val="000000"/>
                  </a:solidFill>
                  <a:miter lim="800000"/>
                  <a:headEnd/>
                  <a:tailEnd/>
                </a:ln>
              </p:spPr>
              <p:txBody>
                <a:bodyPr/>
                <a:lstStyle/>
                <a:p>
                  <a:endParaRPr lang="en-US"/>
                </a:p>
              </p:txBody>
            </p:sp>
            <p:sp>
              <p:nvSpPr>
                <p:cNvPr id="5381" name="Rectangle 871"/>
                <p:cNvSpPr>
                  <a:spLocks noChangeArrowheads="1"/>
                </p:cNvSpPr>
                <p:nvPr/>
              </p:nvSpPr>
              <p:spPr bwMode="auto">
                <a:xfrm>
                  <a:off x="2311" y="3945"/>
                  <a:ext cx="109" cy="8"/>
                </a:xfrm>
                <a:prstGeom prst="rect">
                  <a:avLst/>
                </a:prstGeom>
                <a:gradFill rotWithShape="0">
                  <a:gsLst>
                    <a:gs pos="0">
                      <a:srgbClr val="0066FF"/>
                    </a:gs>
                    <a:gs pos="50000">
                      <a:srgbClr val="6699FF"/>
                    </a:gs>
                    <a:gs pos="100000">
                      <a:srgbClr val="0066FF"/>
                    </a:gs>
                  </a:gsLst>
                  <a:lin ang="5400000" scaled="1"/>
                </a:gradFill>
                <a:ln w="4763">
                  <a:solidFill>
                    <a:srgbClr val="000000"/>
                  </a:solidFill>
                  <a:miter lim="800000"/>
                  <a:headEnd/>
                  <a:tailEnd/>
                </a:ln>
              </p:spPr>
              <p:txBody>
                <a:bodyPr/>
                <a:lstStyle/>
                <a:p>
                  <a:endParaRPr lang="en-US"/>
                </a:p>
              </p:txBody>
            </p:sp>
            <p:sp>
              <p:nvSpPr>
                <p:cNvPr id="5382" name="Line 872"/>
                <p:cNvSpPr>
                  <a:spLocks noChangeShapeType="1"/>
                </p:cNvSpPr>
                <p:nvPr/>
              </p:nvSpPr>
              <p:spPr bwMode="auto">
                <a:xfrm>
                  <a:off x="2365" y="3845"/>
                  <a:ext cx="1" cy="96"/>
                </a:xfrm>
                <a:prstGeom prst="line">
                  <a:avLst/>
                </a:prstGeom>
                <a:noFill/>
                <a:ln w="4763">
                  <a:solidFill>
                    <a:srgbClr val="000000"/>
                  </a:solidFill>
                  <a:round/>
                  <a:headEnd/>
                  <a:tailEnd/>
                </a:ln>
              </p:spPr>
              <p:txBody>
                <a:bodyPr/>
                <a:lstStyle/>
                <a:p>
                  <a:endParaRPr lang="en-GB"/>
                </a:p>
              </p:txBody>
            </p:sp>
            <p:sp>
              <p:nvSpPr>
                <p:cNvPr id="5383" name="Line 873"/>
                <p:cNvSpPr>
                  <a:spLocks noChangeShapeType="1"/>
                </p:cNvSpPr>
                <p:nvPr/>
              </p:nvSpPr>
              <p:spPr bwMode="auto">
                <a:xfrm>
                  <a:off x="2316" y="3895"/>
                  <a:ext cx="98" cy="1"/>
                </a:xfrm>
                <a:prstGeom prst="line">
                  <a:avLst/>
                </a:prstGeom>
                <a:noFill/>
                <a:ln w="4763">
                  <a:solidFill>
                    <a:srgbClr val="000000"/>
                  </a:solidFill>
                  <a:round/>
                  <a:headEnd/>
                  <a:tailEnd/>
                </a:ln>
              </p:spPr>
              <p:txBody>
                <a:bodyPr/>
                <a:lstStyle/>
                <a:p>
                  <a:endParaRPr lang="en-GB"/>
                </a:p>
              </p:txBody>
            </p:sp>
          </p:grpSp>
          <p:grpSp>
            <p:nvGrpSpPr>
              <p:cNvPr id="5564" name="Group 874"/>
              <p:cNvGrpSpPr>
                <a:grpSpLocks/>
              </p:cNvGrpSpPr>
              <p:nvPr/>
            </p:nvGrpSpPr>
            <p:grpSpPr bwMode="auto">
              <a:xfrm>
                <a:off x="2800" y="3845"/>
                <a:ext cx="110" cy="108"/>
                <a:chOff x="2800" y="3845"/>
                <a:chExt cx="110" cy="108"/>
              </a:xfrm>
            </p:grpSpPr>
            <p:sp>
              <p:nvSpPr>
                <p:cNvPr id="5376" name="Rectangle 875"/>
                <p:cNvSpPr>
                  <a:spLocks noChangeArrowheads="1"/>
                </p:cNvSpPr>
                <p:nvPr/>
              </p:nvSpPr>
              <p:spPr bwMode="auto">
                <a:xfrm>
                  <a:off x="2805" y="3845"/>
                  <a:ext cx="100" cy="99"/>
                </a:xfrm>
                <a:prstGeom prst="rect">
                  <a:avLst/>
                </a:prstGeom>
                <a:gradFill rotWithShape="0">
                  <a:gsLst>
                    <a:gs pos="0">
                      <a:srgbClr val="0066FF"/>
                    </a:gs>
                    <a:gs pos="50000">
                      <a:srgbClr val="6699FF"/>
                    </a:gs>
                    <a:gs pos="100000">
                      <a:srgbClr val="0066FF"/>
                    </a:gs>
                  </a:gsLst>
                  <a:lin ang="5400000" scaled="1"/>
                </a:gradFill>
                <a:ln w="4763">
                  <a:solidFill>
                    <a:srgbClr val="000000"/>
                  </a:solidFill>
                  <a:miter lim="800000"/>
                  <a:headEnd/>
                  <a:tailEnd/>
                </a:ln>
              </p:spPr>
              <p:txBody>
                <a:bodyPr/>
                <a:lstStyle/>
                <a:p>
                  <a:endParaRPr lang="en-US"/>
                </a:p>
              </p:txBody>
            </p:sp>
            <p:sp>
              <p:nvSpPr>
                <p:cNvPr id="5377" name="Rectangle 876"/>
                <p:cNvSpPr>
                  <a:spLocks noChangeArrowheads="1"/>
                </p:cNvSpPr>
                <p:nvPr/>
              </p:nvSpPr>
              <p:spPr bwMode="auto">
                <a:xfrm>
                  <a:off x="2800" y="3945"/>
                  <a:ext cx="110" cy="8"/>
                </a:xfrm>
                <a:prstGeom prst="rect">
                  <a:avLst/>
                </a:prstGeom>
                <a:gradFill rotWithShape="0">
                  <a:gsLst>
                    <a:gs pos="0">
                      <a:srgbClr val="0066FF"/>
                    </a:gs>
                    <a:gs pos="50000">
                      <a:srgbClr val="6699FF"/>
                    </a:gs>
                    <a:gs pos="100000">
                      <a:srgbClr val="0066FF"/>
                    </a:gs>
                  </a:gsLst>
                  <a:lin ang="5400000" scaled="1"/>
                </a:gradFill>
                <a:ln w="4763">
                  <a:solidFill>
                    <a:srgbClr val="000000"/>
                  </a:solidFill>
                  <a:miter lim="800000"/>
                  <a:headEnd/>
                  <a:tailEnd/>
                </a:ln>
              </p:spPr>
              <p:txBody>
                <a:bodyPr/>
                <a:lstStyle/>
                <a:p>
                  <a:endParaRPr lang="en-US"/>
                </a:p>
              </p:txBody>
            </p:sp>
            <p:sp>
              <p:nvSpPr>
                <p:cNvPr id="5378" name="Line 877"/>
                <p:cNvSpPr>
                  <a:spLocks noChangeShapeType="1"/>
                </p:cNvSpPr>
                <p:nvPr/>
              </p:nvSpPr>
              <p:spPr bwMode="auto">
                <a:xfrm>
                  <a:off x="2855" y="3845"/>
                  <a:ext cx="1" cy="96"/>
                </a:xfrm>
                <a:prstGeom prst="line">
                  <a:avLst/>
                </a:prstGeom>
                <a:noFill/>
                <a:ln w="4763">
                  <a:solidFill>
                    <a:srgbClr val="000000"/>
                  </a:solidFill>
                  <a:round/>
                  <a:headEnd/>
                  <a:tailEnd/>
                </a:ln>
              </p:spPr>
              <p:txBody>
                <a:bodyPr/>
                <a:lstStyle/>
                <a:p>
                  <a:endParaRPr lang="en-GB"/>
                </a:p>
              </p:txBody>
            </p:sp>
            <p:sp>
              <p:nvSpPr>
                <p:cNvPr id="5379" name="Line 878"/>
                <p:cNvSpPr>
                  <a:spLocks noChangeShapeType="1"/>
                </p:cNvSpPr>
                <p:nvPr/>
              </p:nvSpPr>
              <p:spPr bwMode="auto">
                <a:xfrm>
                  <a:off x="2806" y="3895"/>
                  <a:ext cx="98" cy="1"/>
                </a:xfrm>
                <a:prstGeom prst="line">
                  <a:avLst/>
                </a:prstGeom>
                <a:noFill/>
                <a:ln w="4763">
                  <a:solidFill>
                    <a:srgbClr val="000000"/>
                  </a:solidFill>
                  <a:round/>
                  <a:headEnd/>
                  <a:tailEnd/>
                </a:ln>
              </p:spPr>
              <p:txBody>
                <a:bodyPr/>
                <a:lstStyle/>
                <a:p>
                  <a:endParaRPr lang="en-GB"/>
                </a:p>
              </p:txBody>
            </p:sp>
          </p:grpSp>
          <p:grpSp>
            <p:nvGrpSpPr>
              <p:cNvPr id="5569" name="Group 879"/>
              <p:cNvGrpSpPr>
                <a:grpSpLocks/>
              </p:cNvGrpSpPr>
              <p:nvPr/>
            </p:nvGrpSpPr>
            <p:grpSpPr bwMode="auto">
              <a:xfrm>
                <a:off x="2063" y="3845"/>
                <a:ext cx="111" cy="108"/>
                <a:chOff x="2063" y="3845"/>
                <a:chExt cx="111" cy="108"/>
              </a:xfrm>
            </p:grpSpPr>
            <p:sp>
              <p:nvSpPr>
                <p:cNvPr id="5372" name="Rectangle 880"/>
                <p:cNvSpPr>
                  <a:spLocks noChangeArrowheads="1"/>
                </p:cNvSpPr>
                <p:nvPr/>
              </p:nvSpPr>
              <p:spPr bwMode="auto">
                <a:xfrm>
                  <a:off x="2069" y="3845"/>
                  <a:ext cx="100" cy="99"/>
                </a:xfrm>
                <a:prstGeom prst="rect">
                  <a:avLst/>
                </a:prstGeom>
                <a:gradFill rotWithShape="0">
                  <a:gsLst>
                    <a:gs pos="0">
                      <a:srgbClr val="0066FF"/>
                    </a:gs>
                    <a:gs pos="50000">
                      <a:srgbClr val="6699FF"/>
                    </a:gs>
                    <a:gs pos="100000">
                      <a:srgbClr val="0066FF"/>
                    </a:gs>
                  </a:gsLst>
                  <a:lin ang="5400000" scaled="1"/>
                </a:gradFill>
                <a:ln w="4763">
                  <a:solidFill>
                    <a:srgbClr val="000000"/>
                  </a:solidFill>
                  <a:miter lim="800000"/>
                  <a:headEnd/>
                  <a:tailEnd/>
                </a:ln>
              </p:spPr>
              <p:txBody>
                <a:bodyPr/>
                <a:lstStyle/>
                <a:p>
                  <a:endParaRPr lang="en-US"/>
                </a:p>
              </p:txBody>
            </p:sp>
            <p:sp>
              <p:nvSpPr>
                <p:cNvPr id="5373" name="Rectangle 881"/>
                <p:cNvSpPr>
                  <a:spLocks noChangeArrowheads="1"/>
                </p:cNvSpPr>
                <p:nvPr/>
              </p:nvSpPr>
              <p:spPr bwMode="auto">
                <a:xfrm>
                  <a:off x="2063" y="3945"/>
                  <a:ext cx="111" cy="8"/>
                </a:xfrm>
                <a:prstGeom prst="rect">
                  <a:avLst/>
                </a:prstGeom>
                <a:gradFill rotWithShape="0">
                  <a:gsLst>
                    <a:gs pos="0">
                      <a:srgbClr val="0066FF"/>
                    </a:gs>
                    <a:gs pos="50000">
                      <a:srgbClr val="6699FF"/>
                    </a:gs>
                    <a:gs pos="100000">
                      <a:srgbClr val="0066FF"/>
                    </a:gs>
                  </a:gsLst>
                  <a:lin ang="5400000" scaled="1"/>
                </a:gradFill>
                <a:ln w="4763">
                  <a:solidFill>
                    <a:srgbClr val="000000"/>
                  </a:solidFill>
                  <a:miter lim="800000"/>
                  <a:headEnd/>
                  <a:tailEnd/>
                </a:ln>
              </p:spPr>
              <p:txBody>
                <a:bodyPr/>
                <a:lstStyle/>
                <a:p>
                  <a:endParaRPr lang="en-US"/>
                </a:p>
              </p:txBody>
            </p:sp>
            <p:sp>
              <p:nvSpPr>
                <p:cNvPr id="5374" name="Line 882"/>
                <p:cNvSpPr>
                  <a:spLocks noChangeShapeType="1"/>
                </p:cNvSpPr>
                <p:nvPr/>
              </p:nvSpPr>
              <p:spPr bwMode="auto">
                <a:xfrm>
                  <a:off x="2118" y="3845"/>
                  <a:ext cx="1" cy="96"/>
                </a:xfrm>
                <a:prstGeom prst="line">
                  <a:avLst/>
                </a:prstGeom>
                <a:noFill/>
                <a:ln w="4763">
                  <a:solidFill>
                    <a:srgbClr val="000000"/>
                  </a:solidFill>
                  <a:round/>
                  <a:headEnd/>
                  <a:tailEnd/>
                </a:ln>
              </p:spPr>
              <p:txBody>
                <a:bodyPr/>
                <a:lstStyle/>
                <a:p>
                  <a:endParaRPr lang="en-GB"/>
                </a:p>
              </p:txBody>
            </p:sp>
            <p:sp>
              <p:nvSpPr>
                <p:cNvPr id="5375" name="Line 883"/>
                <p:cNvSpPr>
                  <a:spLocks noChangeShapeType="1"/>
                </p:cNvSpPr>
                <p:nvPr/>
              </p:nvSpPr>
              <p:spPr bwMode="auto">
                <a:xfrm>
                  <a:off x="2069" y="3895"/>
                  <a:ext cx="99" cy="1"/>
                </a:xfrm>
                <a:prstGeom prst="line">
                  <a:avLst/>
                </a:prstGeom>
                <a:noFill/>
                <a:ln w="4763">
                  <a:solidFill>
                    <a:srgbClr val="000000"/>
                  </a:solidFill>
                  <a:round/>
                  <a:headEnd/>
                  <a:tailEnd/>
                </a:ln>
              </p:spPr>
              <p:txBody>
                <a:bodyPr/>
                <a:lstStyle/>
                <a:p>
                  <a:endParaRPr lang="en-GB"/>
                </a:p>
              </p:txBody>
            </p:sp>
          </p:grpSp>
          <p:grpSp>
            <p:nvGrpSpPr>
              <p:cNvPr id="5570" name="Group 884"/>
              <p:cNvGrpSpPr>
                <a:grpSpLocks/>
              </p:cNvGrpSpPr>
              <p:nvPr/>
            </p:nvGrpSpPr>
            <p:grpSpPr bwMode="auto">
              <a:xfrm>
                <a:off x="2555" y="3845"/>
                <a:ext cx="110" cy="108"/>
                <a:chOff x="2555" y="3845"/>
                <a:chExt cx="110" cy="108"/>
              </a:xfrm>
            </p:grpSpPr>
            <p:sp>
              <p:nvSpPr>
                <p:cNvPr id="5368" name="Rectangle 885"/>
                <p:cNvSpPr>
                  <a:spLocks noChangeArrowheads="1"/>
                </p:cNvSpPr>
                <p:nvPr/>
              </p:nvSpPr>
              <p:spPr bwMode="auto">
                <a:xfrm>
                  <a:off x="2560" y="3845"/>
                  <a:ext cx="100" cy="99"/>
                </a:xfrm>
                <a:prstGeom prst="rect">
                  <a:avLst/>
                </a:prstGeom>
                <a:gradFill rotWithShape="0">
                  <a:gsLst>
                    <a:gs pos="0">
                      <a:srgbClr val="0066FF"/>
                    </a:gs>
                    <a:gs pos="50000">
                      <a:srgbClr val="6699FF"/>
                    </a:gs>
                    <a:gs pos="100000">
                      <a:srgbClr val="0066FF"/>
                    </a:gs>
                  </a:gsLst>
                  <a:lin ang="5400000" scaled="1"/>
                </a:gradFill>
                <a:ln w="4763">
                  <a:solidFill>
                    <a:srgbClr val="000000"/>
                  </a:solidFill>
                  <a:miter lim="800000"/>
                  <a:headEnd/>
                  <a:tailEnd/>
                </a:ln>
              </p:spPr>
              <p:txBody>
                <a:bodyPr/>
                <a:lstStyle/>
                <a:p>
                  <a:endParaRPr lang="en-US"/>
                </a:p>
              </p:txBody>
            </p:sp>
            <p:sp>
              <p:nvSpPr>
                <p:cNvPr id="5369" name="Rectangle 886"/>
                <p:cNvSpPr>
                  <a:spLocks noChangeArrowheads="1"/>
                </p:cNvSpPr>
                <p:nvPr/>
              </p:nvSpPr>
              <p:spPr bwMode="auto">
                <a:xfrm>
                  <a:off x="2555" y="3945"/>
                  <a:ext cx="110" cy="8"/>
                </a:xfrm>
                <a:prstGeom prst="rect">
                  <a:avLst/>
                </a:prstGeom>
                <a:gradFill rotWithShape="0">
                  <a:gsLst>
                    <a:gs pos="0">
                      <a:srgbClr val="0066FF"/>
                    </a:gs>
                    <a:gs pos="50000">
                      <a:srgbClr val="6699FF"/>
                    </a:gs>
                    <a:gs pos="100000">
                      <a:srgbClr val="0066FF"/>
                    </a:gs>
                  </a:gsLst>
                  <a:lin ang="5400000" scaled="1"/>
                </a:gradFill>
                <a:ln w="4763">
                  <a:solidFill>
                    <a:srgbClr val="000000"/>
                  </a:solidFill>
                  <a:miter lim="800000"/>
                  <a:headEnd/>
                  <a:tailEnd/>
                </a:ln>
              </p:spPr>
              <p:txBody>
                <a:bodyPr/>
                <a:lstStyle/>
                <a:p>
                  <a:endParaRPr lang="en-US"/>
                </a:p>
              </p:txBody>
            </p:sp>
            <p:sp>
              <p:nvSpPr>
                <p:cNvPr id="5370" name="Line 887"/>
                <p:cNvSpPr>
                  <a:spLocks noChangeShapeType="1"/>
                </p:cNvSpPr>
                <p:nvPr/>
              </p:nvSpPr>
              <p:spPr bwMode="auto">
                <a:xfrm>
                  <a:off x="2610" y="3845"/>
                  <a:ext cx="1" cy="96"/>
                </a:xfrm>
                <a:prstGeom prst="line">
                  <a:avLst/>
                </a:prstGeom>
                <a:noFill/>
                <a:ln w="4763">
                  <a:solidFill>
                    <a:srgbClr val="000000"/>
                  </a:solidFill>
                  <a:round/>
                  <a:headEnd/>
                  <a:tailEnd/>
                </a:ln>
              </p:spPr>
              <p:txBody>
                <a:bodyPr/>
                <a:lstStyle/>
                <a:p>
                  <a:endParaRPr lang="en-GB"/>
                </a:p>
              </p:txBody>
            </p:sp>
            <p:sp>
              <p:nvSpPr>
                <p:cNvPr id="5371" name="Line 888"/>
                <p:cNvSpPr>
                  <a:spLocks noChangeShapeType="1"/>
                </p:cNvSpPr>
                <p:nvPr/>
              </p:nvSpPr>
              <p:spPr bwMode="auto">
                <a:xfrm>
                  <a:off x="2561" y="3895"/>
                  <a:ext cx="98" cy="1"/>
                </a:xfrm>
                <a:prstGeom prst="line">
                  <a:avLst/>
                </a:prstGeom>
                <a:noFill/>
                <a:ln w="4763">
                  <a:solidFill>
                    <a:srgbClr val="000000"/>
                  </a:solidFill>
                  <a:round/>
                  <a:headEnd/>
                  <a:tailEnd/>
                </a:ln>
              </p:spPr>
              <p:txBody>
                <a:bodyPr/>
                <a:lstStyle/>
                <a:p>
                  <a:endParaRPr lang="en-GB"/>
                </a:p>
              </p:txBody>
            </p:sp>
          </p:grpSp>
          <p:grpSp>
            <p:nvGrpSpPr>
              <p:cNvPr id="5571" name="Group 889"/>
              <p:cNvGrpSpPr>
                <a:grpSpLocks/>
              </p:cNvGrpSpPr>
              <p:nvPr/>
            </p:nvGrpSpPr>
            <p:grpSpPr bwMode="auto">
              <a:xfrm>
                <a:off x="2678" y="3845"/>
                <a:ext cx="109" cy="108"/>
                <a:chOff x="2678" y="3845"/>
                <a:chExt cx="109" cy="108"/>
              </a:xfrm>
            </p:grpSpPr>
            <p:sp>
              <p:nvSpPr>
                <p:cNvPr id="5364" name="Rectangle 890"/>
                <p:cNvSpPr>
                  <a:spLocks noChangeArrowheads="1"/>
                </p:cNvSpPr>
                <p:nvPr/>
              </p:nvSpPr>
              <p:spPr bwMode="auto">
                <a:xfrm>
                  <a:off x="2683" y="3845"/>
                  <a:ext cx="99" cy="99"/>
                </a:xfrm>
                <a:prstGeom prst="rect">
                  <a:avLst/>
                </a:prstGeom>
                <a:gradFill rotWithShape="0">
                  <a:gsLst>
                    <a:gs pos="0">
                      <a:srgbClr val="0066FF"/>
                    </a:gs>
                    <a:gs pos="50000">
                      <a:srgbClr val="6699FF"/>
                    </a:gs>
                    <a:gs pos="100000">
                      <a:srgbClr val="0066FF"/>
                    </a:gs>
                  </a:gsLst>
                  <a:lin ang="5400000" scaled="1"/>
                </a:gradFill>
                <a:ln w="4763">
                  <a:solidFill>
                    <a:srgbClr val="000000"/>
                  </a:solidFill>
                  <a:miter lim="800000"/>
                  <a:headEnd/>
                  <a:tailEnd/>
                </a:ln>
              </p:spPr>
              <p:txBody>
                <a:bodyPr/>
                <a:lstStyle/>
                <a:p>
                  <a:endParaRPr lang="en-US"/>
                </a:p>
              </p:txBody>
            </p:sp>
            <p:sp>
              <p:nvSpPr>
                <p:cNvPr id="5365" name="Rectangle 891"/>
                <p:cNvSpPr>
                  <a:spLocks noChangeArrowheads="1"/>
                </p:cNvSpPr>
                <p:nvPr/>
              </p:nvSpPr>
              <p:spPr bwMode="auto">
                <a:xfrm>
                  <a:off x="2678" y="3945"/>
                  <a:ext cx="109" cy="8"/>
                </a:xfrm>
                <a:prstGeom prst="rect">
                  <a:avLst/>
                </a:prstGeom>
                <a:gradFill rotWithShape="0">
                  <a:gsLst>
                    <a:gs pos="0">
                      <a:srgbClr val="0066FF"/>
                    </a:gs>
                    <a:gs pos="50000">
                      <a:srgbClr val="6699FF"/>
                    </a:gs>
                    <a:gs pos="100000">
                      <a:srgbClr val="0066FF"/>
                    </a:gs>
                  </a:gsLst>
                  <a:lin ang="5400000" scaled="1"/>
                </a:gradFill>
                <a:ln w="4763">
                  <a:solidFill>
                    <a:srgbClr val="000000"/>
                  </a:solidFill>
                  <a:miter lim="800000"/>
                  <a:headEnd/>
                  <a:tailEnd/>
                </a:ln>
              </p:spPr>
              <p:txBody>
                <a:bodyPr/>
                <a:lstStyle/>
                <a:p>
                  <a:endParaRPr lang="en-US"/>
                </a:p>
              </p:txBody>
            </p:sp>
            <p:sp>
              <p:nvSpPr>
                <p:cNvPr id="5366" name="Line 892"/>
                <p:cNvSpPr>
                  <a:spLocks noChangeShapeType="1"/>
                </p:cNvSpPr>
                <p:nvPr/>
              </p:nvSpPr>
              <p:spPr bwMode="auto">
                <a:xfrm>
                  <a:off x="2732" y="3845"/>
                  <a:ext cx="1" cy="96"/>
                </a:xfrm>
                <a:prstGeom prst="line">
                  <a:avLst/>
                </a:prstGeom>
                <a:noFill/>
                <a:ln w="4763">
                  <a:solidFill>
                    <a:srgbClr val="000000"/>
                  </a:solidFill>
                  <a:round/>
                  <a:headEnd/>
                  <a:tailEnd/>
                </a:ln>
              </p:spPr>
              <p:txBody>
                <a:bodyPr/>
                <a:lstStyle/>
                <a:p>
                  <a:endParaRPr lang="en-GB"/>
                </a:p>
              </p:txBody>
            </p:sp>
            <p:sp>
              <p:nvSpPr>
                <p:cNvPr id="5367" name="Line 893"/>
                <p:cNvSpPr>
                  <a:spLocks noChangeShapeType="1"/>
                </p:cNvSpPr>
                <p:nvPr/>
              </p:nvSpPr>
              <p:spPr bwMode="auto">
                <a:xfrm>
                  <a:off x="2683" y="3895"/>
                  <a:ext cx="98" cy="1"/>
                </a:xfrm>
                <a:prstGeom prst="line">
                  <a:avLst/>
                </a:prstGeom>
                <a:noFill/>
                <a:ln w="4763">
                  <a:solidFill>
                    <a:srgbClr val="000000"/>
                  </a:solidFill>
                  <a:round/>
                  <a:headEnd/>
                  <a:tailEnd/>
                </a:ln>
              </p:spPr>
              <p:txBody>
                <a:bodyPr/>
                <a:lstStyle/>
                <a:p>
                  <a:endParaRPr lang="en-GB"/>
                </a:p>
              </p:txBody>
            </p:sp>
          </p:grpSp>
        </p:grpSp>
        <p:grpSp>
          <p:nvGrpSpPr>
            <p:cNvPr id="5576" name="Group 894"/>
            <p:cNvGrpSpPr>
              <a:grpSpLocks/>
            </p:cNvGrpSpPr>
            <p:nvPr/>
          </p:nvGrpSpPr>
          <p:grpSpPr bwMode="auto">
            <a:xfrm>
              <a:off x="1833" y="3706"/>
              <a:ext cx="188" cy="439"/>
              <a:chOff x="2436" y="3998"/>
              <a:chExt cx="103" cy="149"/>
            </a:xfrm>
          </p:grpSpPr>
          <p:sp>
            <p:nvSpPr>
              <p:cNvPr id="5348" name="Rectangle 895"/>
              <p:cNvSpPr>
                <a:spLocks noChangeArrowheads="1"/>
              </p:cNvSpPr>
              <p:nvPr/>
            </p:nvSpPr>
            <p:spPr bwMode="auto">
              <a:xfrm>
                <a:off x="2436" y="3998"/>
                <a:ext cx="103" cy="149"/>
              </a:xfrm>
              <a:prstGeom prst="rect">
                <a:avLst/>
              </a:prstGeom>
              <a:solidFill>
                <a:srgbClr val="FF0000"/>
              </a:solidFill>
              <a:ln w="4763">
                <a:solidFill>
                  <a:srgbClr val="000000"/>
                </a:solidFill>
                <a:miter lim="800000"/>
                <a:headEnd/>
                <a:tailEnd/>
              </a:ln>
            </p:spPr>
            <p:txBody>
              <a:bodyPr/>
              <a:lstStyle/>
              <a:p>
                <a:endParaRPr lang="en-US"/>
              </a:p>
            </p:txBody>
          </p:sp>
          <p:sp>
            <p:nvSpPr>
              <p:cNvPr id="5349" name="Rectangle 896"/>
              <p:cNvSpPr>
                <a:spLocks noChangeArrowheads="1"/>
              </p:cNvSpPr>
              <p:nvPr/>
            </p:nvSpPr>
            <p:spPr bwMode="auto">
              <a:xfrm>
                <a:off x="2446" y="4013"/>
                <a:ext cx="80" cy="125"/>
              </a:xfrm>
              <a:prstGeom prst="rect">
                <a:avLst/>
              </a:prstGeom>
              <a:solidFill>
                <a:srgbClr val="FF0000"/>
              </a:solidFill>
              <a:ln w="4763">
                <a:solidFill>
                  <a:srgbClr val="000000"/>
                </a:solidFill>
                <a:miter lim="800000"/>
                <a:headEnd/>
                <a:tailEnd/>
              </a:ln>
            </p:spPr>
            <p:txBody>
              <a:bodyPr/>
              <a:lstStyle/>
              <a:p>
                <a:endParaRPr lang="en-US"/>
              </a:p>
            </p:txBody>
          </p:sp>
          <p:sp>
            <p:nvSpPr>
              <p:cNvPr id="5350" name="Oval 897"/>
              <p:cNvSpPr>
                <a:spLocks noChangeArrowheads="1"/>
              </p:cNvSpPr>
              <p:nvPr/>
            </p:nvSpPr>
            <p:spPr bwMode="auto">
              <a:xfrm>
                <a:off x="2511" y="4075"/>
                <a:ext cx="6" cy="5"/>
              </a:xfrm>
              <a:prstGeom prst="ellipse">
                <a:avLst/>
              </a:prstGeom>
              <a:solidFill>
                <a:srgbClr val="FF0000"/>
              </a:solidFill>
              <a:ln w="4763">
                <a:solidFill>
                  <a:srgbClr val="000000"/>
                </a:solidFill>
                <a:round/>
                <a:headEnd/>
                <a:tailEnd/>
              </a:ln>
            </p:spPr>
            <p:txBody>
              <a:bodyPr/>
              <a:lstStyle/>
              <a:p>
                <a:endParaRPr lang="en-US"/>
              </a:p>
            </p:txBody>
          </p:sp>
        </p:grpSp>
      </p:grpSp>
      <p:sp>
        <p:nvSpPr>
          <p:cNvPr id="5318" name="Rectangle 898"/>
          <p:cNvSpPr>
            <a:spLocks noChangeArrowheads="1"/>
          </p:cNvSpPr>
          <p:nvPr/>
        </p:nvSpPr>
        <p:spPr bwMode="auto">
          <a:xfrm rot="-5400000">
            <a:off x="6759841" y="5772416"/>
            <a:ext cx="719137" cy="35983"/>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5319" name="Rectangle 899"/>
          <p:cNvSpPr>
            <a:spLocks noChangeArrowheads="1"/>
          </p:cNvSpPr>
          <p:nvPr/>
        </p:nvSpPr>
        <p:spPr bwMode="auto">
          <a:xfrm rot="10800000">
            <a:off x="6170085" y="6124575"/>
            <a:ext cx="958849" cy="26988"/>
          </a:xfrm>
          <a:prstGeom prst="rect">
            <a:avLst/>
          </a:prstGeom>
          <a:solidFill>
            <a:schemeClr val="tx1"/>
          </a:solidFill>
          <a:ln w="9525">
            <a:solidFill>
              <a:schemeClr val="tx1"/>
            </a:solidFill>
            <a:miter lim="800000"/>
            <a:headEnd/>
            <a:tailEnd/>
          </a:ln>
        </p:spPr>
        <p:txBody>
          <a:bodyPr wrap="none" anchor="ctr"/>
          <a:lstStyle/>
          <a:p>
            <a:endParaRPr lang="en-US"/>
          </a:p>
        </p:txBody>
      </p:sp>
      <p:pic>
        <p:nvPicPr>
          <p:cNvPr id="5320" name="Picture 900"/>
          <p:cNvPicPr>
            <a:picLocks noChangeAspect="1" noChangeArrowheads="1"/>
          </p:cNvPicPr>
          <p:nvPr/>
        </p:nvPicPr>
        <p:blipFill>
          <a:blip r:embed="rId6" cstate="print"/>
          <a:srcRect l="57811"/>
          <a:stretch>
            <a:fillRect/>
          </a:stretch>
        </p:blipFill>
        <p:spPr bwMode="auto">
          <a:xfrm>
            <a:off x="4895851" y="6019800"/>
            <a:ext cx="611716" cy="223838"/>
          </a:xfrm>
          <a:prstGeom prst="rect">
            <a:avLst/>
          </a:prstGeom>
          <a:noFill/>
          <a:ln w="12700">
            <a:noFill/>
            <a:miter lim="800000"/>
            <a:headEnd/>
            <a:tailEnd/>
          </a:ln>
        </p:spPr>
      </p:pic>
      <p:sp>
        <p:nvSpPr>
          <p:cNvPr id="5321" name="Line 901"/>
          <p:cNvSpPr>
            <a:spLocks noChangeShapeType="1"/>
          </p:cNvSpPr>
          <p:nvPr/>
        </p:nvSpPr>
        <p:spPr bwMode="auto">
          <a:xfrm flipH="1">
            <a:off x="10584" y="6027738"/>
            <a:ext cx="5264149" cy="0"/>
          </a:xfrm>
          <a:prstGeom prst="line">
            <a:avLst/>
          </a:prstGeom>
          <a:noFill/>
          <a:ln w="12700">
            <a:solidFill>
              <a:schemeClr val="tx1"/>
            </a:solidFill>
            <a:round/>
            <a:headEnd/>
            <a:tailEnd/>
          </a:ln>
        </p:spPr>
        <p:txBody>
          <a:bodyPr wrap="none" anchor="ctr"/>
          <a:lstStyle/>
          <a:p>
            <a:endParaRPr lang="en-GB"/>
          </a:p>
        </p:txBody>
      </p:sp>
      <p:sp>
        <p:nvSpPr>
          <p:cNvPr id="5322" name="Line 902"/>
          <p:cNvSpPr>
            <a:spLocks noChangeShapeType="1"/>
          </p:cNvSpPr>
          <p:nvPr/>
        </p:nvSpPr>
        <p:spPr bwMode="auto">
          <a:xfrm flipH="1">
            <a:off x="10584" y="6127750"/>
            <a:ext cx="5264149" cy="0"/>
          </a:xfrm>
          <a:prstGeom prst="line">
            <a:avLst/>
          </a:prstGeom>
          <a:noFill/>
          <a:ln w="12700">
            <a:solidFill>
              <a:schemeClr val="tx1"/>
            </a:solidFill>
            <a:round/>
            <a:headEnd/>
            <a:tailEnd/>
          </a:ln>
        </p:spPr>
        <p:txBody>
          <a:bodyPr wrap="none" anchor="ctr"/>
          <a:lstStyle/>
          <a:p>
            <a:endParaRPr lang="en-GB"/>
          </a:p>
        </p:txBody>
      </p:sp>
      <p:sp>
        <p:nvSpPr>
          <p:cNvPr id="5323" name="Line 903"/>
          <p:cNvSpPr>
            <a:spLocks noChangeShapeType="1"/>
          </p:cNvSpPr>
          <p:nvPr/>
        </p:nvSpPr>
        <p:spPr bwMode="auto">
          <a:xfrm flipH="1">
            <a:off x="10584" y="6240463"/>
            <a:ext cx="5264149" cy="0"/>
          </a:xfrm>
          <a:prstGeom prst="line">
            <a:avLst/>
          </a:prstGeom>
          <a:noFill/>
          <a:ln w="12700">
            <a:solidFill>
              <a:schemeClr val="tx1"/>
            </a:solidFill>
            <a:round/>
            <a:headEnd/>
            <a:tailEnd/>
          </a:ln>
        </p:spPr>
        <p:txBody>
          <a:bodyPr wrap="none" anchor="ctr"/>
          <a:lstStyle/>
          <a:p>
            <a:endParaRPr lang="en-GB"/>
          </a:p>
        </p:txBody>
      </p:sp>
      <p:sp>
        <p:nvSpPr>
          <p:cNvPr id="5324" name="Text Box 904"/>
          <p:cNvSpPr txBox="1">
            <a:spLocks noChangeArrowheads="1"/>
          </p:cNvSpPr>
          <p:nvPr/>
        </p:nvSpPr>
        <p:spPr bwMode="auto">
          <a:xfrm>
            <a:off x="2678892" y="3657601"/>
            <a:ext cx="1114984" cy="461665"/>
          </a:xfrm>
          <a:prstGeom prst="rect">
            <a:avLst/>
          </a:prstGeom>
          <a:noFill/>
          <a:ln w="9525">
            <a:noFill/>
            <a:miter lim="800000"/>
            <a:headEnd/>
            <a:tailEnd/>
          </a:ln>
        </p:spPr>
        <p:txBody>
          <a:bodyPr wrap="none">
            <a:spAutoFit/>
          </a:bodyPr>
          <a:lstStyle/>
          <a:p>
            <a:pPr algn="ctr"/>
            <a:r>
              <a:rPr lang="en-GB" sz="1200"/>
              <a:t>Heavy Industry</a:t>
            </a:r>
          </a:p>
          <a:p>
            <a:pPr algn="ctr"/>
            <a:r>
              <a:rPr lang="en-GB" sz="1200"/>
              <a:t>33kV</a:t>
            </a:r>
          </a:p>
        </p:txBody>
      </p:sp>
      <p:sp>
        <p:nvSpPr>
          <p:cNvPr id="5325" name="Text Box 905"/>
          <p:cNvSpPr txBox="1">
            <a:spLocks noChangeArrowheads="1"/>
          </p:cNvSpPr>
          <p:nvPr/>
        </p:nvSpPr>
        <p:spPr bwMode="auto">
          <a:xfrm>
            <a:off x="2814780" y="2392364"/>
            <a:ext cx="944809" cy="276999"/>
          </a:xfrm>
          <a:prstGeom prst="rect">
            <a:avLst/>
          </a:prstGeom>
          <a:noFill/>
          <a:ln w="9525">
            <a:noFill/>
            <a:miter lim="800000"/>
            <a:headEnd/>
            <a:tailEnd/>
          </a:ln>
        </p:spPr>
        <p:txBody>
          <a:bodyPr wrap="none">
            <a:spAutoFit/>
          </a:bodyPr>
          <a:lstStyle/>
          <a:p>
            <a:pPr algn="ctr"/>
            <a:r>
              <a:rPr lang="en-GB" sz="1200"/>
              <a:t>Transformer</a:t>
            </a:r>
          </a:p>
        </p:txBody>
      </p:sp>
      <p:sp>
        <p:nvSpPr>
          <p:cNvPr id="5326" name="Text Box 906"/>
          <p:cNvSpPr txBox="1">
            <a:spLocks noChangeArrowheads="1"/>
          </p:cNvSpPr>
          <p:nvPr/>
        </p:nvSpPr>
        <p:spPr bwMode="auto">
          <a:xfrm>
            <a:off x="4246806" y="2000251"/>
            <a:ext cx="1175322" cy="276999"/>
          </a:xfrm>
          <a:prstGeom prst="rect">
            <a:avLst/>
          </a:prstGeom>
          <a:noFill/>
          <a:ln w="9525">
            <a:noFill/>
            <a:miter lim="800000"/>
            <a:headEnd/>
            <a:tailEnd/>
          </a:ln>
        </p:spPr>
        <p:txBody>
          <a:bodyPr wrap="none">
            <a:spAutoFit/>
          </a:bodyPr>
          <a:lstStyle/>
          <a:p>
            <a:pPr algn="ctr"/>
            <a:r>
              <a:rPr lang="en-GB" sz="1200"/>
              <a:t>275kV or 400kV</a:t>
            </a:r>
          </a:p>
        </p:txBody>
      </p:sp>
      <p:sp>
        <p:nvSpPr>
          <p:cNvPr id="5327" name="Text Box 907"/>
          <p:cNvSpPr txBox="1">
            <a:spLocks noChangeArrowheads="1"/>
          </p:cNvSpPr>
          <p:nvPr/>
        </p:nvSpPr>
        <p:spPr bwMode="auto">
          <a:xfrm>
            <a:off x="7100554" y="1254126"/>
            <a:ext cx="1172244" cy="830997"/>
          </a:xfrm>
          <a:prstGeom prst="rect">
            <a:avLst/>
          </a:prstGeom>
          <a:noFill/>
          <a:ln w="9525">
            <a:noFill/>
            <a:miter lim="800000"/>
            <a:headEnd/>
            <a:tailEnd/>
          </a:ln>
        </p:spPr>
        <p:txBody>
          <a:bodyPr wrap="none">
            <a:spAutoFit/>
          </a:bodyPr>
          <a:lstStyle/>
          <a:p>
            <a:pPr algn="ctr"/>
            <a:r>
              <a:rPr lang="en-GB" sz="1200"/>
              <a:t>Transform</a:t>
            </a:r>
          </a:p>
          <a:p>
            <a:pPr algn="ctr"/>
            <a:r>
              <a:rPr lang="en-GB" sz="1200"/>
              <a:t>275kV to 132kV</a:t>
            </a:r>
          </a:p>
          <a:p>
            <a:pPr algn="ctr"/>
            <a:r>
              <a:rPr lang="en-GB" sz="1200"/>
              <a:t>or</a:t>
            </a:r>
          </a:p>
          <a:p>
            <a:pPr algn="ctr"/>
            <a:r>
              <a:rPr lang="en-GB" sz="1200"/>
              <a:t>400kV to 132kV</a:t>
            </a:r>
          </a:p>
        </p:txBody>
      </p:sp>
      <p:sp>
        <p:nvSpPr>
          <p:cNvPr id="5328" name="Text Box 908"/>
          <p:cNvSpPr txBox="1">
            <a:spLocks noChangeArrowheads="1"/>
          </p:cNvSpPr>
          <p:nvPr/>
        </p:nvSpPr>
        <p:spPr bwMode="auto">
          <a:xfrm>
            <a:off x="10764534" y="1543051"/>
            <a:ext cx="577401" cy="276999"/>
          </a:xfrm>
          <a:prstGeom prst="rect">
            <a:avLst/>
          </a:prstGeom>
          <a:noFill/>
          <a:ln w="9525">
            <a:noFill/>
            <a:miter lim="800000"/>
            <a:headEnd/>
            <a:tailEnd/>
          </a:ln>
        </p:spPr>
        <p:txBody>
          <a:bodyPr wrap="none">
            <a:spAutoFit/>
          </a:bodyPr>
          <a:lstStyle/>
          <a:p>
            <a:pPr algn="ctr"/>
            <a:r>
              <a:rPr lang="en-GB" sz="1200"/>
              <a:t>132kV</a:t>
            </a:r>
          </a:p>
        </p:txBody>
      </p:sp>
      <p:sp>
        <p:nvSpPr>
          <p:cNvPr id="5329" name="Text Box 909"/>
          <p:cNvSpPr txBox="1">
            <a:spLocks noChangeArrowheads="1"/>
          </p:cNvSpPr>
          <p:nvPr/>
        </p:nvSpPr>
        <p:spPr bwMode="auto">
          <a:xfrm>
            <a:off x="6303154" y="446088"/>
            <a:ext cx="243977" cy="215444"/>
          </a:xfrm>
          <a:prstGeom prst="rect">
            <a:avLst/>
          </a:prstGeom>
          <a:noFill/>
          <a:ln w="9525">
            <a:noFill/>
            <a:miter lim="800000"/>
            <a:headEnd/>
            <a:tailEnd/>
          </a:ln>
        </p:spPr>
        <p:txBody>
          <a:bodyPr wrap="none">
            <a:spAutoFit/>
          </a:bodyPr>
          <a:lstStyle/>
          <a:p>
            <a:pPr algn="ctr"/>
            <a:r>
              <a:rPr lang="en-GB" sz="800"/>
              <a:t>A</a:t>
            </a:r>
          </a:p>
        </p:txBody>
      </p:sp>
      <p:sp>
        <p:nvSpPr>
          <p:cNvPr id="5330" name="Text Box 910"/>
          <p:cNvSpPr txBox="1">
            <a:spLocks noChangeArrowheads="1"/>
          </p:cNvSpPr>
          <p:nvPr/>
        </p:nvSpPr>
        <p:spPr bwMode="auto">
          <a:xfrm>
            <a:off x="6304756" y="598488"/>
            <a:ext cx="240772" cy="215444"/>
          </a:xfrm>
          <a:prstGeom prst="rect">
            <a:avLst/>
          </a:prstGeom>
          <a:noFill/>
          <a:ln w="9525">
            <a:noFill/>
            <a:miter lim="800000"/>
            <a:headEnd/>
            <a:tailEnd/>
          </a:ln>
        </p:spPr>
        <p:txBody>
          <a:bodyPr wrap="none">
            <a:spAutoFit/>
          </a:bodyPr>
          <a:lstStyle/>
          <a:p>
            <a:pPr algn="ctr"/>
            <a:r>
              <a:rPr lang="en-GB" sz="800"/>
              <a:t>B</a:t>
            </a:r>
          </a:p>
        </p:txBody>
      </p:sp>
      <p:sp>
        <p:nvSpPr>
          <p:cNvPr id="5331" name="Text Box 911"/>
          <p:cNvSpPr txBox="1">
            <a:spLocks noChangeArrowheads="1"/>
          </p:cNvSpPr>
          <p:nvPr/>
        </p:nvSpPr>
        <p:spPr bwMode="auto">
          <a:xfrm>
            <a:off x="6306617" y="750888"/>
            <a:ext cx="239168" cy="215444"/>
          </a:xfrm>
          <a:prstGeom prst="rect">
            <a:avLst/>
          </a:prstGeom>
          <a:noFill/>
          <a:ln w="9525">
            <a:noFill/>
            <a:miter lim="800000"/>
            <a:headEnd/>
            <a:tailEnd/>
          </a:ln>
        </p:spPr>
        <p:txBody>
          <a:bodyPr wrap="none">
            <a:spAutoFit/>
          </a:bodyPr>
          <a:lstStyle/>
          <a:p>
            <a:pPr algn="ctr"/>
            <a:r>
              <a:rPr lang="en-GB" sz="800"/>
              <a:t>C</a:t>
            </a:r>
          </a:p>
        </p:txBody>
      </p:sp>
      <p:sp>
        <p:nvSpPr>
          <p:cNvPr id="5332" name="Text Box 912"/>
          <p:cNvSpPr txBox="1">
            <a:spLocks noChangeArrowheads="1"/>
          </p:cNvSpPr>
          <p:nvPr/>
        </p:nvSpPr>
        <p:spPr bwMode="auto">
          <a:xfrm>
            <a:off x="9690410" y="3429001"/>
            <a:ext cx="1093697" cy="461665"/>
          </a:xfrm>
          <a:prstGeom prst="rect">
            <a:avLst/>
          </a:prstGeom>
          <a:noFill/>
          <a:ln w="9525">
            <a:noFill/>
            <a:miter lim="800000"/>
            <a:headEnd/>
            <a:tailEnd/>
          </a:ln>
        </p:spPr>
        <p:txBody>
          <a:bodyPr wrap="none">
            <a:spAutoFit/>
          </a:bodyPr>
          <a:lstStyle/>
          <a:p>
            <a:pPr algn="ctr"/>
            <a:r>
              <a:rPr lang="en-GB" sz="1200"/>
              <a:t>Transform</a:t>
            </a:r>
          </a:p>
          <a:p>
            <a:pPr algn="ctr"/>
            <a:r>
              <a:rPr lang="en-GB" sz="1200"/>
              <a:t>132kV to 33kV</a:t>
            </a:r>
          </a:p>
        </p:txBody>
      </p:sp>
      <p:sp>
        <p:nvSpPr>
          <p:cNvPr id="5333" name="Text Box 913"/>
          <p:cNvSpPr txBox="1">
            <a:spLocks noChangeArrowheads="1"/>
          </p:cNvSpPr>
          <p:nvPr/>
        </p:nvSpPr>
        <p:spPr bwMode="auto">
          <a:xfrm>
            <a:off x="8128001" y="4694238"/>
            <a:ext cx="2027767" cy="646112"/>
          </a:xfrm>
          <a:prstGeom prst="rect">
            <a:avLst/>
          </a:prstGeom>
          <a:noFill/>
          <a:ln w="9525">
            <a:noFill/>
            <a:miter lim="800000"/>
            <a:headEnd/>
            <a:tailEnd/>
          </a:ln>
        </p:spPr>
        <p:txBody>
          <a:bodyPr>
            <a:spAutoFit/>
          </a:bodyPr>
          <a:lstStyle/>
          <a:p>
            <a:pPr algn="ctr"/>
            <a:r>
              <a:rPr lang="en-GB" sz="1200"/>
              <a:t>Transform</a:t>
            </a:r>
          </a:p>
          <a:p>
            <a:pPr algn="ctr"/>
            <a:r>
              <a:rPr lang="en-GB" sz="1200"/>
              <a:t>33kV to</a:t>
            </a:r>
          </a:p>
          <a:p>
            <a:pPr algn="ctr"/>
            <a:r>
              <a:rPr lang="en-GB" sz="1200"/>
              <a:t>11kV or 6.6kV</a:t>
            </a:r>
          </a:p>
        </p:txBody>
      </p:sp>
      <p:sp>
        <p:nvSpPr>
          <p:cNvPr id="5334" name="Freeform 914"/>
          <p:cNvSpPr>
            <a:spLocks/>
          </p:cNvSpPr>
          <p:nvPr/>
        </p:nvSpPr>
        <p:spPr bwMode="auto">
          <a:xfrm>
            <a:off x="5259918" y="2924176"/>
            <a:ext cx="2829983" cy="1876425"/>
          </a:xfrm>
          <a:custGeom>
            <a:avLst/>
            <a:gdLst>
              <a:gd name="T0" fmla="*/ 2147483647 w 1337"/>
              <a:gd name="T1" fmla="*/ 0 h 1182"/>
              <a:gd name="T2" fmla="*/ 2147483647 w 1337"/>
              <a:gd name="T3" fmla="*/ 2147483647 h 1182"/>
              <a:gd name="T4" fmla="*/ 0 w 1337"/>
              <a:gd name="T5" fmla="*/ 2147483647 h 1182"/>
              <a:gd name="T6" fmla="*/ 0 60000 65536"/>
              <a:gd name="T7" fmla="*/ 0 60000 65536"/>
              <a:gd name="T8" fmla="*/ 0 60000 65536"/>
              <a:gd name="T9" fmla="*/ 0 w 1337"/>
              <a:gd name="T10" fmla="*/ 0 h 1182"/>
              <a:gd name="T11" fmla="*/ 1337 w 1337"/>
              <a:gd name="T12" fmla="*/ 1182 h 1182"/>
            </a:gdLst>
            <a:ahLst/>
            <a:cxnLst>
              <a:cxn ang="T6">
                <a:pos x="T0" y="T1"/>
              </a:cxn>
              <a:cxn ang="T7">
                <a:pos x="T2" y="T3"/>
              </a:cxn>
              <a:cxn ang="T8">
                <a:pos x="T4" y="T5"/>
              </a:cxn>
            </a:cxnLst>
            <a:rect l="T9" t="T10" r="T11" b="T12"/>
            <a:pathLst>
              <a:path w="1337" h="1182">
                <a:moveTo>
                  <a:pt x="1337" y="0"/>
                </a:moveTo>
                <a:cubicBezTo>
                  <a:pt x="1240" y="153"/>
                  <a:pt x="979" y="723"/>
                  <a:pt x="756" y="920"/>
                </a:cubicBezTo>
                <a:cubicBezTo>
                  <a:pt x="533" y="1117"/>
                  <a:pt x="157" y="1128"/>
                  <a:pt x="0" y="1182"/>
                </a:cubicBezTo>
              </a:path>
            </a:pathLst>
          </a:custGeom>
          <a:noFill/>
          <a:ln w="12700" cap="flat" cmpd="sng">
            <a:solidFill>
              <a:schemeClr val="tx1"/>
            </a:solidFill>
            <a:prstDash val="solid"/>
            <a:round/>
            <a:headEnd type="none" w="med" len="med"/>
            <a:tailEnd type="none" w="med" len="med"/>
          </a:ln>
        </p:spPr>
        <p:txBody>
          <a:bodyPr wrap="none" anchor="ctr"/>
          <a:lstStyle/>
          <a:p>
            <a:endParaRPr lang="en-GB"/>
          </a:p>
        </p:txBody>
      </p:sp>
      <p:sp>
        <p:nvSpPr>
          <p:cNvPr id="5335" name="Freeform 915"/>
          <p:cNvSpPr>
            <a:spLocks/>
          </p:cNvSpPr>
          <p:nvPr/>
        </p:nvSpPr>
        <p:spPr bwMode="auto">
          <a:xfrm>
            <a:off x="5549901" y="2921000"/>
            <a:ext cx="2832100" cy="1893888"/>
          </a:xfrm>
          <a:custGeom>
            <a:avLst/>
            <a:gdLst>
              <a:gd name="T0" fmla="*/ 2147483647 w 1338"/>
              <a:gd name="T1" fmla="*/ 0 h 1193"/>
              <a:gd name="T2" fmla="*/ 2147483647 w 1338"/>
              <a:gd name="T3" fmla="*/ 2147483647 h 1193"/>
              <a:gd name="T4" fmla="*/ 0 w 1338"/>
              <a:gd name="T5" fmla="*/ 2147483647 h 1193"/>
              <a:gd name="T6" fmla="*/ 0 60000 65536"/>
              <a:gd name="T7" fmla="*/ 0 60000 65536"/>
              <a:gd name="T8" fmla="*/ 0 60000 65536"/>
              <a:gd name="T9" fmla="*/ 0 w 1338"/>
              <a:gd name="T10" fmla="*/ 0 h 1193"/>
              <a:gd name="T11" fmla="*/ 1338 w 1338"/>
              <a:gd name="T12" fmla="*/ 1193 h 1193"/>
            </a:gdLst>
            <a:ahLst/>
            <a:cxnLst>
              <a:cxn ang="T6">
                <a:pos x="T0" y="T1"/>
              </a:cxn>
              <a:cxn ang="T7">
                <a:pos x="T2" y="T3"/>
              </a:cxn>
              <a:cxn ang="T8">
                <a:pos x="T4" y="T5"/>
              </a:cxn>
            </a:cxnLst>
            <a:rect l="T9" t="T10" r="T11" b="T12"/>
            <a:pathLst>
              <a:path w="1338" h="1193">
                <a:moveTo>
                  <a:pt x="1338" y="0"/>
                </a:moveTo>
                <a:cubicBezTo>
                  <a:pt x="1238" y="150"/>
                  <a:pt x="962" y="699"/>
                  <a:pt x="739" y="898"/>
                </a:cubicBezTo>
                <a:cubicBezTo>
                  <a:pt x="516" y="1097"/>
                  <a:pt x="154" y="1132"/>
                  <a:pt x="0" y="1193"/>
                </a:cubicBezTo>
              </a:path>
            </a:pathLst>
          </a:custGeom>
          <a:noFill/>
          <a:ln w="12700" cap="flat" cmpd="sng">
            <a:solidFill>
              <a:schemeClr val="tx1"/>
            </a:solidFill>
            <a:prstDash val="solid"/>
            <a:round/>
            <a:headEnd type="none" w="med" len="med"/>
            <a:tailEnd type="none" w="med" len="med"/>
          </a:ln>
        </p:spPr>
        <p:txBody>
          <a:bodyPr wrap="none" anchor="ctr"/>
          <a:lstStyle/>
          <a:p>
            <a:endParaRPr lang="en-GB"/>
          </a:p>
        </p:txBody>
      </p:sp>
      <p:sp>
        <p:nvSpPr>
          <p:cNvPr id="5336" name="Freeform 916"/>
          <p:cNvSpPr>
            <a:spLocks/>
          </p:cNvSpPr>
          <p:nvPr/>
        </p:nvSpPr>
        <p:spPr bwMode="auto">
          <a:xfrm>
            <a:off x="5854701" y="2908300"/>
            <a:ext cx="2817284" cy="1906588"/>
          </a:xfrm>
          <a:custGeom>
            <a:avLst/>
            <a:gdLst>
              <a:gd name="T0" fmla="*/ 2147483647 w 1330"/>
              <a:gd name="T1" fmla="*/ 0 h 1201"/>
              <a:gd name="T2" fmla="*/ 2147483647 w 1330"/>
              <a:gd name="T3" fmla="*/ 2147483647 h 1201"/>
              <a:gd name="T4" fmla="*/ 0 w 1330"/>
              <a:gd name="T5" fmla="*/ 2147483647 h 1201"/>
              <a:gd name="T6" fmla="*/ 0 60000 65536"/>
              <a:gd name="T7" fmla="*/ 0 60000 65536"/>
              <a:gd name="T8" fmla="*/ 0 60000 65536"/>
              <a:gd name="T9" fmla="*/ 0 w 1330"/>
              <a:gd name="T10" fmla="*/ 0 h 1201"/>
              <a:gd name="T11" fmla="*/ 1330 w 1330"/>
              <a:gd name="T12" fmla="*/ 1201 h 1201"/>
            </a:gdLst>
            <a:ahLst/>
            <a:cxnLst>
              <a:cxn ang="T6">
                <a:pos x="T0" y="T1"/>
              </a:cxn>
              <a:cxn ang="T7">
                <a:pos x="T2" y="T3"/>
              </a:cxn>
              <a:cxn ang="T8">
                <a:pos x="T4" y="T5"/>
              </a:cxn>
            </a:cxnLst>
            <a:rect l="T9" t="T10" r="T11" b="T12"/>
            <a:pathLst>
              <a:path w="1330" h="1201">
                <a:moveTo>
                  <a:pt x="1330" y="0"/>
                </a:moveTo>
                <a:cubicBezTo>
                  <a:pt x="1230" y="150"/>
                  <a:pt x="953" y="698"/>
                  <a:pt x="731" y="898"/>
                </a:cubicBezTo>
                <a:cubicBezTo>
                  <a:pt x="509" y="1098"/>
                  <a:pt x="152" y="1138"/>
                  <a:pt x="0" y="1201"/>
                </a:cubicBezTo>
              </a:path>
            </a:pathLst>
          </a:custGeom>
          <a:noFill/>
          <a:ln w="12700" cap="flat" cmpd="sng">
            <a:solidFill>
              <a:schemeClr val="tx1"/>
            </a:solidFill>
            <a:prstDash val="solid"/>
            <a:round/>
            <a:headEnd type="none" w="med" len="med"/>
            <a:tailEnd type="none" w="med" len="med"/>
          </a:ln>
        </p:spPr>
        <p:txBody>
          <a:bodyPr wrap="none" anchor="ctr"/>
          <a:lstStyle/>
          <a:p>
            <a:endParaRPr lang="en-GB"/>
          </a:p>
        </p:txBody>
      </p:sp>
      <p:sp>
        <p:nvSpPr>
          <p:cNvPr id="5337" name="Text Box 917"/>
          <p:cNvSpPr txBox="1">
            <a:spLocks noChangeArrowheads="1"/>
          </p:cNvSpPr>
          <p:nvPr/>
        </p:nvSpPr>
        <p:spPr bwMode="auto">
          <a:xfrm>
            <a:off x="6811434" y="5380038"/>
            <a:ext cx="2027767" cy="646112"/>
          </a:xfrm>
          <a:prstGeom prst="rect">
            <a:avLst/>
          </a:prstGeom>
          <a:noFill/>
          <a:ln w="9525">
            <a:noFill/>
            <a:miter lim="800000"/>
            <a:headEnd/>
            <a:tailEnd/>
          </a:ln>
        </p:spPr>
        <p:txBody>
          <a:bodyPr>
            <a:spAutoFit/>
          </a:bodyPr>
          <a:lstStyle/>
          <a:p>
            <a:pPr algn="ctr"/>
            <a:r>
              <a:rPr lang="en-GB" sz="1200"/>
              <a:t>Transformer</a:t>
            </a:r>
          </a:p>
          <a:p>
            <a:pPr algn="ctr"/>
            <a:r>
              <a:rPr lang="en-GB" sz="1200"/>
              <a:t>33kV to</a:t>
            </a:r>
          </a:p>
          <a:p>
            <a:pPr algn="ctr"/>
            <a:r>
              <a:rPr lang="en-GB" sz="1200"/>
              <a:t>11kV or 6.6kV</a:t>
            </a:r>
          </a:p>
        </p:txBody>
      </p:sp>
      <p:sp>
        <p:nvSpPr>
          <p:cNvPr id="5338" name="Text Box 918"/>
          <p:cNvSpPr txBox="1">
            <a:spLocks noChangeArrowheads="1"/>
          </p:cNvSpPr>
          <p:nvPr/>
        </p:nvSpPr>
        <p:spPr bwMode="auto">
          <a:xfrm>
            <a:off x="5897034" y="6154738"/>
            <a:ext cx="2027767" cy="646112"/>
          </a:xfrm>
          <a:prstGeom prst="rect">
            <a:avLst/>
          </a:prstGeom>
          <a:noFill/>
          <a:ln w="9525">
            <a:noFill/>
            <a:miter lim="800000"/>
            <a:headEnd/>
            <a:tailEnd/>
          </a:ln>
        </p:spPr>
        <p:txBody>
          <a:bodyPr>
            <a:spAutoFit/>
          </a:bodyPr>
          <a:lstStyle/>
          <a:p>
            <a:pPr algn="ctr"/>
            <a:r>
              <a:rPr lang="en-GB" sz="1200"/>
              <a:t>Transform </a:t>
            </a:r>
          </a:p>
          <a:p>
            <a:pPr algn="ctr"/>
            <a:r>
              <a:rPr lang="en-GB" sz="1200"/>
              <a:t>11kV or 6.6kV</a:t>
            </a:r>
          </a:p>
          <a:p>
            <a:pPr algn="ctr"/>
            <a:r>
              <a:rPr lang="en-GB" sz="1200"/>
              <a:t>to 400V or 230V</a:t>
            </a:r>
          </a:p>
        </p:txBody>
      </p:sp>
      <p:sp>
        <p:nvSpPr>
          <p:cNvPr id="5339" name="Text Box 919"/>
          <p:cNvSpPr txBox="1">
            <a:spLocks noChangeArrowheads="1"/>
          </p:cNvSpPr>
          <p:nvPr/>
        </p:nvSpPr>
        <p:spPr bwMode="auto">
          <a:xfrm>
            <a:off x="7070005" y="4373564"/>
            <a:ext cx="498855" cy="276999"/>
          </a:xfrm>
          <a:prstGeom prst="rect">
            <a:avLst/>
          </a:prstGeom>
          <a:noFill/>
          <a:ln w="9525">
            <a:noFill/>
            <a:miter lim="800000"/>
            <a:headEnd/>
            <a:tailEnd/>
          </a:ln>
        </p:spPr>
        <p:txBody>
          <a:bodyPr wrap="none">
            <a:spAutoFit/>
          </a:bodyPr>
          <a:lstStyle/>
          <a:p>
            <a:pPr algn="ctr"/>
            <a:r>
              <a:rPr lang="en-GB" sz="1200"/>
              <a:t>33kV</a:t>
            </a:r>
          </a:p>
        </p:txBody>
      </p:sp>
      <p:sp>
        <p:nvSpPr>
          <p:cNvPr id="706456" name="Rectangle 920"/>
          <p:cNvSpPr>
            <a:spLocks noChangeArrowheads="1"/>
          </p:cNvSpPr>
          <p:nvPr/>
        </p:nvSpPr>
        <p:spPr bwMode="auto">
          <a:xfrm>
            <a:off x="7080252" y="2209800"/>
            <a:ext cx="3611033" cy="457200"/>
          </a:xfrm>
          <a:prstGeom prst="rect">
            <a:avLst/>
          </a:prstGeom>
          <a:noFill/>
          <a:ln w="9525">
            <a:noFill/>
            <a:miter lim="800000"/>
            <a:headEnd/>
            <a:tailEnd/>
          </a:ln>
        </p:spPr>
        <p:txBody>
          <a:bodyPr lIns="92075" tIns="46038" rIns="92075" bIns="46038" anchor="ctr"/>
          <a:lstStyle/>
          <a:p>
            <a:pPr>
              <a:lnSpc>
                <a:spcPts val="2800"/>
              </a:lnSpc>
            </a:pPr>
            <a:r>
              <a:rPr lang="en-GB" sz="2600" b="1"/>
              <a:t>Transformation</a:t>
            </a:r>
            <a:endParaRPr lang="en-GB" sz="220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705543"/>
                                        </p:tgtEl>
                                        <p:attrNameLst>
                                          <p:attrName>style.visibility</p:attrName>
                                        </p:attrNameLst>
                                      </p:cBhvr>
                                      <p:to>
                                        <p:strVal val="visible"/>
                                      </p:to>
                                    </p:set>
                                    <p:anim calcmode="lin" valueType="num">
                                      <p:cBhvr>
                                        <p:cTn id="7" dur="500" fill="hold"/>
                                        <p:tgtEl>
                                          <p:spTgt spid="705543"/>
                                        </p:tgtEl>
                                        <p:attrNameLst>
                                          <p:attrName>ppt_w</p:attrName>
                                        </p:attrNameLst>
                                      </p:cBhvr>
                                      <p:tavLst>
                                        <p:tav tm="0">
                                          <p:val>
                                            <p:fltVal val="0"/>
                                          </p:val>
                                        </p:tav>
                                        <p:tav tm="100000">
                                          <p:val>
                                            <p:strVal val="#ppt_w"/>
                                          </p:val>
                                        </p:tav>
                                      </p:tavLst>
                                    </p:anim>
                                    <p:anim calcmode="lin" valueType="num">
                                      <p:cBhvr>
                                        <p:cTn id="8" dur="500" fill="hold"/>
                                        <p:tgtEl>
                                          <p:spTgt spid="70554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705542"/>
                                        </p:tgtEl>
                                        <p:attrNameLst>
                                          <p:attrName>style.visibility</p:attrName>
                                        </p:attrNameLst>
                                      </p:cBhvr>
                                      <p:to>
                                        <p:strVal val="visible"/>
                                      </p:to>
                                    </p:set>
                                    <p:anim calcmode="lin" valueType="num">
                                      <p:cBhvr>
                                        <p:cTn id="12" dur="500" fill="hold"/>
                                        <p:tgtEl>
                                          <p:spTgt spid="705542"/>
                                        </p:tgtEl>
                                        <p:attrNameLst>
                                          <p:attrName>ppt_w</p:attrName>
                                        </p:attrNameLst>
                                      </p:cBhvr>
                                      <p:tavLst>
                                        <p:tav tm="0">
                                          <p:val>
                                            <p:fltVal val="0"/>
                                          </p:val>
                                        </p:tav>
                                        <p:tav tm="100000">
                                          <p:val>
                                            <p:strVal val="#ppt_w"/>
                                          </p:val>
                                        </p:tav>
                                      </p:tavLst>
                                    </p:anim>
                                    <p:anim calcmode="lin" valueType="num">
                                      <p:cBhvr>
                                        <p:cTn id="13" dur="500" fill="hold"/>
                                        <p:tgtEl>
                                          <p:spTgt spid="705542"/>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705541"/>
                                        </p:tgtEl>
                                        <p:attrNameLst>
                                          <p:attrName>style.visibility</p:attrName>
                                        </p:attrNameLst>
                                      </p:cBhvr>
                                      <p:to>
                                        <p:strVal val="visible"/>
                                      </p:to>
                                    </p:set>
                                    <p:anim calcmode="lin" valueType="num">
                                      <p:cBhvr>
                                        <p:cTn id="17" dur="500" fill="hold"/>
                                        <p:tgtEl>
                                          <p:spTgt spid="705541"/>
                                        </p:tgtEl>
                                        <p:attrNameLst>
                                          <p:attrName>ppt_w</p:attrName>
                                        </p:attrNameLst>
                                      </p:cBhvr>
                                      <p:tavLst>
                                        <p:tav tm="0">
                                          <p:val>
                                            <p:fltVal val="0"/>
                                          </p:val>
                                        </p:tav>
                                        <p:tav tm="100000">
                                          <p:val>
                                            <p:strVal val="#ppt_w"/>
                                          </p:val>
                                        </p:tav>
                                      </p:tavLst>
                                    </p:anim>
                                    <p:anim calcmode="lin" valueType="num">
                                      <p:cBhvr>
                                        <p:cTn id="18" dur="500" fill="hold"/>
                                        <p:tgtEl>
                                          <p:spTgt spid="705541"/>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705540"/>
                                        </p:tgtEl>
                                        <p:attrNameLst>
                                          <p:attrName>style.visibility</p:attrName>
                                        </p:attrNameLst>
                                      </p:cBhvr>
                                      <p:to>
                                        <p:strVal val="visible"/>
                                      </p:to>
                                    </p:set>
                                    <p:anim calcmode="lin" valueType="num">
                                      <p:cBhvr>
                                        <p:cTn id="22" dur="500" fill="hold"/>
                                        <p:tgtEl>
                                          <p:spTgt spid="705540"/>
                                        </p:tgtEl>
                                        <p:attrNameLst>
                                          <p:attrName>ppt_w</p:attrName>
                                        </p:attrNameLst>
                                      </p:cBhvr>
                                      <p:tavLst>
                                        <p:tav tm="0">
                                          <p:val>
                                            <p:fltVal val="0"/>
                                          </p:val>
                                        </p:tav>
                                        <p:tav tm="100000">
                                          <p:val>
                                            <p:strVal val="#ppt_w"/>
                                          </p:val>
                                        </p:tav>
                                      </p:tavLst>
                                    </p:anim>
                                    <p:anim calcmode="lin" valueType="num">
                                      <p:cBhvr>
                                        <p:cTn id="23" dur="500" fill="hold"/>
                                        <p:tgtEl>
                                          <p:spTgt spid="705540"/>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3" presetClass="entr" presetSubtype="16" fill="hold" grpId="0" nodeType="afterEffect">
                                  <p:stCondLst>
                                    <p:cond delay="0"/>
                                  </p:stCondLst>
                                  <p:childTnLst>
                                    <p:set>
                                      <p:cBhvr>
                                        <p:cTn id="26" dur="1" fill="hold">
                                          <p:stCondLst>
                                            <p:cond delay="0"/>
                                          </p:stCondLst>
                                        </p:cTn>
                                        <p:tgtEl>
                                          <p:spTgt spid="705539"/>
                                        </p:tgtEl>
                                        <p:attrNameLst>
                                          <p:attrName>style.visibility</p:attrName>
                                        </p:attrNameLst>
                                      </p:cBhvr>
                                      <p:to>
                                        <p:strVal val="visible"/>
                                      </p:to>
                                    </p:set>
                                    <p:anim calcmode="lin" valueType="num">
                                      <p:cBhvr>
                                        <p:cTn id="27" dur="500" fill="hold"/>
                                        <p:tgtEl>
                                          <p:spTgt spid="705539"/>
                                        </p:tgtEl>
                                        <p:attrNameLst>
                                          <p:attrName>ppt_w</p:attrName>
                                        </p:attrNameLst>
                                      </p:cBhvr>
                                      <p:tavLst>
                                        <p:tav tm="0">
                                          <p:val>
                                            <p:fltVal val="0"/>
                                          </p:val>
                                        </p:tav>
                                        <p:tav tm="100000">
                                          <p:val>
                                            <p:strVal val="#ppt_w"/>
                                          </p:val>
                                        </p:tav>
                                      </p:tavLst>
                                    </p:anim>
                                    <p:anim calcmode="lin" valueType="num">
                                      <p:cBhvr>
                                        <p:cTn id="28" dur="500" fill="hold"/>
                                        <p:tgtEl>
                                          <p:spTgt spid="705539"/>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22" presetClass="entr" presetSubtype="8" fill="hold" grpId="0" nodeType="afterEffect">
                                  <p:stCondLst>
                                    <p:cond delay="0"/>
                                  </p:stCondLst>
                                  <p:childTnLst>
                                    <p:set>
                                      <p:cBhvr>
                                        <p:cTn id="31" dur="1" fill="hold">
                                          <p:stCondLst>
                                            <p:cond delay="0"/>
                                          </p:stCondLst>
                                        </p:cTn>
                                        <p:tgtEl>
                                          <p:spTgt spid="706456"/>
                                        </p:tgtEl>
                                        <p:attrNameLst>
                                          <p:attrName>style.visibility</p:attrName>
                                        </p:attrNameLst>
                                      </p:cBhvr>
                                      <p:to>
                                        <p:strVal val="visible"/>
                                      </p:to>
                                    </p:set>
                                    <p:animEffect transition="in" filter="wipe(left)">
                                      <p:cBhvr>
                                        <p:cTn id="32" dur="500"/>
                                        <p:tgtEl>
                                          <p:spTgt spid="7064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5539" grpId="0" animBg="1"/>
      <p:bldP spid="705540" grpId="0" animBg="1"/>
      <p:bldP spid="705541" grpId="0" animBg="1"/>
      <p:bldP spid="705542" grpId="0" animBg="1"/>
      <p:bldP spid="705543" grpId="0" animBg="1"/>
      <p:bldP spid="706456"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Roles and responsibilities</a:t>
            </a:r>
            <a:endParaRPr lang="en-GB" dirty="0"/>
          </a:p>
        </p:txBody>
      </p:sp>
      <p:sp>
        <p:nvSpPr>
          <p:cNvPr id="5" name="Rectangle 57"/>
          <p:cNvSpPr>
            <a:spLocks/>
          </p:cNvSpPr>
          <p:nvPr/>
        </p:nvSpPr>
        <p:spPr bwMode="auto">
          <a:xfrm>
            <a:off x="4190766" y="5089872"/>
            <a:ext cx="1872000" cy="1546566"/>
          </a:xfrm>
          <a:prstGeom prst="rect">
            <a:avLst/>
          </a:prstGeom>
          <a:solidFill>
            <a:schemeClr val="bg1">
              <a:lumMod val="75000"/>
            </a:schemeClr>
          </a:solidFill>
          <a:ln>
            <a:noFill/>
          </a:ln>
        </p:spPr>
        <p:txBody>
          <a:bodyPr lIns="108000" tIns="72000" rIns="108000" bIns="72000" anchor="ctr" anchorCtr="0"/>
          <a:lstStyle/>
          <a:p>
            <a:pPr lvl="0" algn="ctr">
              <a:lnSpc>
                <a:spcPts val="2000"/>
              </a:lnSpc>
              <a:spcBef>
                <a:spcPts val="475"/>
              </a:spcBef>
              <a:spcAft>
                <a:spcPts val="600"/>
              </a:spcAft>
            </a:pPr>
            <a:r>
              <a:rPr lang="en-GB" dirty="0" smtClean="0">
                <a:solidFill>
                  <a:srgbClr val="002060"/>
                </a:solidFill>
                <a:sym typeface="Calibri Bold" charset="0"/>
              </a:rPr>
              <a:t>National Grid, SSEN, SPEN, NIEN</a:t>
            </a:r>
          </a:p>
        </p:txBody>
      </p:sp>
      <p:sp>
        <p:nvSpPr>
          <p:cNvPr id="6" name="Rectangle 57"/>
          <p:cNvSpPr>
            <a:spLocks/>
          </p:cNvSpPr>
          <p:nvPr/>
        </p:nvSpPr>
        <p:spPr bwMode="auto">
          <a:xfrm>
            <a:off x="6129234" y="5089871"/>
            <a:ext cx="1872000" cy="1546566"/>
          </a:xfrm>
          <a:prstGeom prst="rect">
            <a:avLst/>
          </a:prstGeom>
          <a:solidFill>
            <a:schemeClr val="bg1">
              <a:lumMod val="75000"/>
            </a:schemeClr>
          </a:solidFill>
          <a:ln>
            <a:noFill/>
          </a:ln>
        </p:spPr>
        <p:txBody>
          <a:bodyPr lIns="108000" tIns="72000" rIns="108000" bIns="72000" anchor="ctr" anchorCtr="0"/>
          <a:lstStyle/>
          <a:p>
            <a:pPr lvl="0" algn="ctr">
              <a:lnSpc>
                <a:spcPts val="2000"/>
              </a:lnSpc>
              <a:spcBef>
                <a:spcPts val="475"/>
              </a:spcBef>
              <a:spcAft>
                <a:spcPts val="600"/>
              </a:spcAft>
            </a:pPr>
            <a:r>
              <a:rPr lang="en-GB" dirty="0" smtClean="0">
                <a:solidFill>
                  <a:srgbClr val="002060"/>
                </a:solidFill>
                <a:sym typeface="Calibri Bold" charset="0"/>
              </a:rPr>
              <a:t>ENWL, SPEN, UKPN, SSEN, NPG, WPD</a:t>
            </a:r>
          </a:p>
        </p:txBody>
      </p:sp>
      <p:sp>
        <p:nvSpPr>
          <p:cNvPr id="28" name="Rectangle 57"/>
          <p:cNvSpPr>
            <a:spLocks/>
          </p:cNvSpPr>
          <p:nvPr/>
        </p:nvSpPr>
        <p:spPr bwMode="auto">
          <a:xfrm>
            <a:off x="6129234" y="1124744"/>
            <a:ext cx="1872000" cy="126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nchorCtr="0"/>
          <a:lstStyle/>
          <a:p>
            <a:pPr lvl="0" algn="ctr">
              <a:lnSpc>
                <a:spcPts val="2000"/>
              </a:lnSpc>
              <a:spcAft>
                <a:spcPts val="600"/>
              </a:spcAft>
            </a:pPr>
            <a:r>
              <a:rPr lang="en-GB" dirty="0" smtClean="0">
                <a:solidFill>
                  <a:schemeClr val="tx1"/>
                </a:solidFill>
              </a:rPr>
              <a:t>Distribution Network Operators</a:t>
            </a:r>
            <a:br>
              <a:rPr lang="en-GB" dirty="0" smtClean="0">
                <a:solidFill>
                  <a:schemeClr val="tx1"/>
                </a:solidFill>
              </a:rPr>
            </a:br>
            <a:r>
              <a:rPr lang="en-GB" dirty="0" smtClean="0">
                <a:solidFill>
                  <a:schemeClr val="tx1"/>
                </a:solidFill>
              </a:rPr>
              <a:t>(DNO)</a:t>
            </a:r>
            <a:endParaRPr lang="en-GB" dirty="0">
              <a:solidFill>
                <a:schemeClr val="tx1"/>
              </a:solidFill>
            </a:endParaRPr>
          </a:p>
        </p:txBody>
      </p:sp>
      <p:sp>
        <p:nvSpPr>
          <p:cNvPr id="24" name="Rectangle 57"/>
          <p:cNvSpPr>
            <a:spLocks/>
          </p:cNvSpPr>
          <p:nvPr/>
        </p:nvSpPr>
        <p:spPr bwMode="auto">
          <a:xfrm>
            <a:off x="4190766" y="1124744"/>
            <a:ext cx="1872000" cy="126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nchorCtr="0"/>
          <a:lstStyle/>
          <a:p>
            <a:pPr lvl="0" algn="ctr">
              <a:lnSpc>
                <a:spcPts val="2000"/>
              </a:lnSpc>
              <a:spcAft>
                <a:spcPts val="600"/>
              </a:spcAft>
            </a:pPr>
            <a:r>
              <a:rPr lang="en-GB" dirty="0" smtClean="0">
                <a:solidFill>
                  <a:schemeClr val="tx1"/>
                </a:solidFill>
              </a:rPr>
              <a:t>Transmission Operators</a:t>
            </a:r>
            <a:br>
              <a:rPr lang="en-GB" dirty="0" smtClean="0">
                <a:solidFill>
                  <a:schemeClr val="tx1"/>
                </a:solidFill>
              </a:rPr>
            </a:br>
            <a:r>
              <a:rPr lang="en-GB" dirty="0" smtClean="0">
                <a:solidFill>
                  <a:schemeClr val="tx1"/>
                </a:solidFill>
              </a:rPr>
              <a:t>(TO)</a:t>
            </a:r>
          </a:p>
        </p:txBody>
      </p:sp>
      <p:sp>
        <p:nvSpPr>
          <p:cNvPr id="18" name="Rectangle 57"/>
          <p:cNvSpPr>
            <a:spLocks/>
          </p:cNvSpPr>
          <p:nvPr/>
        </p:nvSpPr>
        <p:spPr bwMode="auto">
          <a:xfrm>
            <a:off x="2252298" y="1124744"/>
            <a:ext cx="1872000" cy="126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nchorCtr="0"/>
          <a:lstStyle/>
          <a:p>
            <a:pPr algn="ctr">
              <a:lnSpc>
                <a:spcPts val="2000"/>
              </a:lnSpc>
              <a:spcAft>
                <a:spcPts val="600"/>
              </a:spcAft>
            </a:pPr>
            <a:r>
              <a:rPr lang="en-US" dirty="0" smtClean="0">
                <a:solidFill>
                  <a:schemeClr val="tx1"/>
                </a:solidFill>
                <a:sym typeface="Calibri Bold" charset="0"/>
              </a:rPr>
              <a:t>UK System Operator</a:t>
            </a:r>
            <a:br>
              <a:rPr lang="en-US" dirty="0" smtClean="0">
                <a:solidFill>
                  <a:schemeClr val="tx1"/>
                </a:solidFill>
                <a:sym typeface="Calibri Bold" charset="0"/>
              </a:rPr>
            </a:br>
            <a:r>
              <a:rPr lang="en-US" dirty="0" smtClean="0">
                <a:solidFill>
                  <a:schemeClr val="tx1"/>
                </a:solidFill>
                <a:sym typeface="Calibri Bold" charset="0"/>
              </a:rPr>
              <a:t>(NETSO)</a:t>
            </a:r>
            <a:endParaRPr lang="en-US" dirty="0">
              <a:solidFill>
                <a:schemeClr val="tx1"/>
              </a:solidFill>
              <a:sym typeface="Calibri Bold" charset="0"/>
            </a:endParaRPr>
          </a:p>
        </p:txBody>
      </p:sp>
      <p:grpSp>
        <p:nvGrpSpPr>
          <p:cNvPr id="3" name="Group 28"/>
          <p:cNvGrpSpPr/>
          <p:nvPr/>
        </p:nvGrpSpPr>
        <p:grpSpPr>
          <a:xfrm>
            <a:off x="8067702" y="5089870"/>
            <a:ext cx="1872000" cy="1546563"/>
            <a:chOff x="6606301" y="4103211"/>
            <a:chExt cx="1998147" cy="2566150"/>
          </a:xfrm>
        </p:grpSpPr>
        <p:sp>
          <p:nvSpPr>
            <p:cNvPr id="16" name="Rectangle 57"/>
            <p:cNvSpPr>
              <a:spLocks/>
            </p:cNvSpPr>
            <p:nvPr/>
          </p:nvSpPr>
          <p:spPr bwMode="auto">
            <a:xfrm flipV="1">
              <a:off x="6606301" y="4581128"/>
              <a:ext cx="1998147" cy="2088232"/>
            </a:xfrm>
            <a:prstGeom prst="round1Rect">
              <a:avLst/>
            </a:prstGeom>
            <a:solidFill>
              <a:schemeClr val="bg1">
                <a:lumMod val="75000"/>
              </a:schemeClr>
            </a:solidFill>
            <a:ln>
              <a:noFill/>
            </a:ln>
          </p:spPr>
          <p:txBody>
            <a:bodyPr lIns="108000" tIns="72000" rIns="108000" bIns="72000" anchor="ctr" anchorCtr="0"/>
            <a:lstStyle/>
            <a:p>
              <a:pPr algn="ctr">
                <a:lnSpc>
                  <a:spcPts val="2000"/>
                </a:lnSpc>
                <a:spcBef>
                  <a:spcPts val="475"/>
                </a:spcBef>
                <a:spcAft>
                  <a:spcPts val="600"/>
                </a:spcAft>
              </a:pPr>
              <a:endParaRPr lang="en-GB" dirty="0">
                <a:cs typeface="Calibri Bold" charset="0"/>
                <a:sym typeface="Calibri Bold" charset="0"/>
              </a:endParaRPr>
            </a:p>
          </p:txBody>
        </p:sp>
        <p:sp>
          <p:nvSpPr>
            <p:cNvPr id="17" name="Rectangle 57"/>
            <p:cNvSpPr>
              <a:spLocks/>
            </p:cNvSpPr>
            <p:nvPr/>
          </p:nvSpPr>
          <p:spPr bwMode="auto">
            <a:xfrm>
              <a:off x="6606301" y="4103211"/>
              <a:ext cx="1998147" cy="2566150"/>
            </a:xfrm>
            <a:prstGeom prst="round2DiagRect">
              <a:avLst>
                <a:gd name="adj1" fmla="val 323"/>
                <a:gd name="adj2" fmla="val 0"/>
              </a:avLst>
            </a:prstGeom>
            <a:solidFill>
              <a:schemeClr val="bg1">
                <a:lumMod val="75000"/>
              </a:schemeClr>
            </a:solidFill>
            <a:ln>
              <a:noFill/>
            </a:ln>
          </p:spPr>
          <p:txBody>
            <a:bodyPr lIns="108000" tIns="72000" rIns="108000" bIns="72000" anchor="ctr" anchorCtr="0"/>
            <a:lstStyle/>
            <a:p>
              <a:pPr lvl="0" algn="ctr">
                <a:lnSpc>
                  <a:spcPts val="2000"/>
                </a:lnSpc>
                <a:spcBef>
                  <a:spcPts val="475"/>
                </a:spcBef>
                <a:spcAft>
                  <a:spcPts val="600"/>
                </a:spcAft>
              </a:pPr>
              <a:r>
                <a:rPr lang="en-GB" dirty="0" err="1" smtClean="0">
                  <a:solidFill>
                    <a:srgbClr val="002060"/>
                  </a:solidFill>
                  <a:sym typeface="Calibri Bold" charset="0"/>
                </a:rPr>
                <a:t>Energetics</a:t>
              </a:r>
              <a:r>
                <a:rPr lang="en-GB" dirty="0" smtClean="0">
                  <a:solidFill>
                    <a:srgbClr val="002060"/>
                  </a:solidFill>
                  <a:sym typeface="Calibri Bold" charset="0"/>
                </a:rPr>
                <a:t>, GTC, ESP, Eclipse Power, Energy Assets Networks </a:t>
              </a:r>
            </a:p>
          </p:txBody>
        </p:sp>
      </p:grpSp>
      <p:grpSp>
        <p:nvGrpSpPr>
          <p:cNvPr id="4" name="Group 29"/>
          <p:cNvGrpSpPr/>
          <p:nvPr/>
        </p:nvGrpSpPr>
        <p:grpSpPr>
          <a:xfrm>
            <a:off x="2252298" y="5089870"/>
            <a:ext cx="1872000" cy="1546567"/>
            <a:chOff x="526552" y="4581127"/>
            <a:chExt cx="2011147" cy="2088233"/>
          </a:xfrm>
        </p:grpSpPr>
        <p:sp>
          <p:nvSpPr>
            <p:cNvPr id="14" name="Rectangle 57"/>
            <p:cNvSpPr>
              <a:spLocks/>
            </p:cNvSpPr>
            <p:nvPr/>
          </p:nvSpPr>
          <p:spPr bwMode="auto">
            <a:xfrm flipH="1" flipV="1">
              <a:off x="539552" y="4581127"/>
              <a:ext cx="1998147" cy="2088232"/>
            </a:xfrm>
            <a:prstGeom prst="round1Rect">
              <a:avLst/>
            </a:prstGeom>
            <a:solidFill>
              <a:schemeClr val="bg1">
                <a:lumMod val="75000"/>
              </a:schemeClr>
            </a:solidFill>
            <a:ln>
              <a:noFill/>
            </a:ln>
          </p:spPr>
          <p:txBody>
            <a:bodyPr lIns="108000" tIns="72000" rIns="108000" bIns="72000" anchor="ctr" anchorCtr="0"/>
            <a:lstStyle/>
            <a:p>
              <a:pPr algn="ctr">
                <a:lnSpc>
                  <a:spcPts val="2000"/>
                </a:lnSpc>
                <a:spcBef>
                  <a:spcPts val="475"/>
                </a:spcBef>
                <a:spcAft>
                  <a:spcPts val="600"/>
                </a:spcAft>
              </a:pPr>
              <a:endParaRPr lang="en-GB" dirty="0">
                <a:cs typeface="Calibri Bold" charset="0"/>
                <a:sym typeface="Calibri Bold" charset="0"/>
              </a:endParaRPr>
            </a:p>
          </p:txBody>
        </p:sp>
        <p:sp>
          <p:nvSpPr>
            <p:cNvPr id="15" name="Rectangle 57"/>
            <p:cNvSpPr>
              <a:spLocks/>
            </p:cNvSpPr>
            <p:nvPr/>
          </p:nvSpPr>
          <p:spPr bwMode="auto">
            <a:xfrm flipH="1">
              <a:off x="526552" y="4581128"/>
              <a:ext cx="1998149" cy="2088232"/>
            </a:xfrm>
            <a:prstGeom prst="round2DiagRect">
              <a:avLst>
                <a:gd name="adj1" fmla="val 868"/>
                <a:gd name="adj2" fmla="val 0"/>
              </a:avLst>
            </a:prstGeom>
            <a:solidFill>
              <a:schemeClr val="bg1">
                <a:lumMod val="75000"/>
              </a:schemeClr>
            </a:solidFill>
            <a:ln>
              <a:noFill/>
            </a:ln>
          </p:spPr>
          <p:txBody>
            <a:bodyPr lIns="108000" tIns="72000" rIns="108000" bIns="72000" anchor="ctr" anchorCtr="0"/>
            <a:lstStyle/>
            <a:p>
              <a:pPr algn="ctr">
                <a:lnSpc>
                  <a:spcPts val="2000"/>
                </a:lnSpc>
                <a:spcBef>
                  <a:spcPts val="475"/>
                </a:spcBef>
                <a:spcAft>
                  <a:spcPts val="600"/>
                </a:spcAft>
              </a:pPr>
              <a:r>
                <a:rPr lang="en-US" dirty="0" smtClean="0">
                  <a:solidFill>
                    <a:srgbClr val="002060"/>
                  </a:solidFill>
                  <a:sym typeface="Calibri Bold" charset="0"/>
                </a:rPr>
                <a:t>National Grid</a:t>
              </a:r>
            </a:p>
          </p:txBody>
        </p:sp>
      </p:grpSp>
      <p:sp>
        <p:nvSpPr>
          <p:cNvPr id="29" name="Rectangle 57"/>
          <p:cNvSpPr>
            <a:spLocks/>
          </p:cNvSpPr>
          <p:nvPr/>
        </p:nvSpPr>
        <p:spPr bwMode="auto">
          <a:xfrm>
            <a:off x="8067702" y="1124744"/>
            <a:ext cx="1872000" cy="126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nchorCtr="0"/>
          <a:lstStyle/>
          <a:p>
            <a:pPr lvl="0" algn="ctr">
              <a:lnSpc>
                <a:spcPts val="2000"/>
              </a:lnSpc>
              <a:spcAft>
                <a:spcPts val="600"/>
              </a:spcAft>
            </a:pPr>
            <a:r>
              <a:rPr lang="en-GB" dirty="0" smtClean="0">
                <a:solidFill>
                  <a:schemeClr val="tx1"/>
                </a:solidFill>
              </a:rPr>
              <a:t>Independent Distribution Network Operators (IDNO)</a:t>
            </a:r>
            <a:endParaRPr lang="en-GB" dirty="0">
              <a:solidFill>
                <a:schemeClr val="tx1"/>
              </a:solidFill>
            </a:endParaRPr>
          </a:p>
        </p:txBody>
      </p:sp>
      <p:sp>
        <p:nvSpPr>
          <p:cNvPr id="31" name="Rectangle 57"/>
          <p:cNvSpPr>
            <a:spLocks/>
          </p:cNvSpPr>
          <p:nvPr/>
        </p:nvSpPr>
        <p:spPr bwMode="auto">
          <a:xfrm>
            <a:off x="10006170" y="1124744"/>
            <a:ext cx="1872000" cy="1260000"/>
          </a:xfrm>
          <a:prstGeom prst="round1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nchorCtr="0"/>
          <a:lstStyle/>
          <a:p>
            <a:pPr lvl="0" algn="ctr">
              <a:lnSpc>
                <a:spcPts val="2000"/>
              </a:lnSpc>
              <a:spcAft>
                <a:spcPts val="600"/>
              </a:spcAft>
            </a:pPr>
            <a:r>
              <a:rPr lang="en-GB" dirty="0" smtClean="0">
                <a:solidFill>
                  <a:schemeClr val="tx1"/>
                </a:solidFill>
              </a:rPr>
              <a:t>Retail </a:t>
            </a:r>
            <a:endParaRPr lang="en-GB" dirty="0">
              <a:solidFill>
                <a:schemeClr val="tx1"/>
              </a:solidFill>
            </a:endParaRPr>
          </a:p>
        </p:txBody>
      </p:sp>
      <p:grpSp>
        <p:nvGrpSpPr>
          <p:cNvPr id="37" name="Group 28"/>
          <p:cNvGrpSpPr/>
          <p:nvPr/>
        </p:nvGrpSpPr>
        <p:grpSpPr>
          <a:xfrm>
            <a:off x="10006170" y="5089870"/>
            <a:ext cx="1872000" cy="1546561"/>
            <a:chOff x="6606301" y="4581128"/>
            <a:chExt cx="1998147" cy="2088233"/>
          </a:xfrm>
        </p:grpSpPr>
        <p:sp>
          <p:nvSpPr>
            <p:cNvPr id="38" name="Rectangle 57"/>
            <p:cNvSpPr>
              <a:spLocks/>
            </p:cNvSpPr>
            <p:nvPr/>
          </p:nvSpPr>
          <p:spPr bwMode="auto">
            <a:xfrm flipV="1">
              <a:off x="6606301" y="4581128"/>
              <a:ext cx="1998147" cy="2088232"/>
            </a:xfrm>
            <a:prstGeom prst="round1Rect">
              <a:avLst/>
            </a:prstGeom>
            <a:solidFill>
              <a:schemeClr val="bg1">
                <a:lumMod val="75000"/>
              </a:schemeClr>
            </a:solidFill>
            <a:ln>
              <a:noFill/>
            </a:ln>
          </p:spPr>
          <p:txBody>
            <a:bodyPr lIns="108000" tIns="72000" rIns="108000" bIns="72000" anchor="ctr" anchorCtr="0"/>
            <a:lstStyle/>
            <a:p>
              <a:pPr algn="ctr">
                <a:lnSpc>
                  <a:spcPts val="2000"/>
                </a:lnSpc>
                <a:spcBef>
                  <a:spcPts val="475"/>
                </a:spcBef>
                <a:spcAft>
                  <a:spcPts val="600"/>
                </a:spcAft>
              </a:pPr>
              <a:endParaRPr lang="en-GB" sz="2000" dirty="0">
                <a:cs typeface="Calibri Bold" charset="0"/>
                <a:sym typeface="Calibri Bold" charset="0"/>
              </a:endParaRPr>
            </a:p>
          </p:txBody>
        </p:sp>
        <p:sp>
          <p:nvSpPr>
            <p:cNvPr id="39" name="Rectangle 57"/>
            <p:cNvSpPr>
              <a:spLocks/>
            </p:cNvSpPr>
            <p:nvPr/>
          </p:nvSpPr>
          <p:spPr bwMode="auto">
            <a:xfrm>
              <a:off x="6606301" y="4581129"/>
              <a:ext cx="1998147" cy="2088232"/>
            </a:xfrm>
            <a:prstGeom prst="round2DiagRect">
              <a:avLst>
                <a:gd name="adj1" fmla="val 323"/>
                <a:gd name="adj2" fmla="val 0"/>
              </a:avLst>
            </a:prstGeom>
            <a:noFill/>
            <a:ln>
              <a:noFill/>
            </a:ln>
          </p:spPr>
          <p:txBody>
            <a:bodyPr lIns="108000" tIns="72000" rIns="108000" bIns="72000" anchor="ctr" anchorCtr="0"/>
            <a:lstStyle/>
            <a:p>
              <a:pPr algn="ctr">
                <a:lnSpc>
                  <a:spcPts val="2000"/>
                </a:lnSpc>
                <a:spcBef>
                  <a:spcPts val="475"/>
                </a:spcBef>
                <a:spcAft>
                  <a:spcPts val="600"/>
                </a:spcAft>
              </a:pPr>
              <a:r>
                <a:rPr lang="en-GB" dirty="0" smtClean="0">
                  <a:solidFill>
                    <a:srgbClr val="002060"/>
                  </a:solidFill>
                  <a:sym typeface="Calibri Bold" charset="0"/>
                </a:rPr>
                <a:t>British Gas, EON, EDF, SSE, Scottish Power,  Co-op, GB Energy Supply, OVO</a:t>
              </a:r>
            </a:p>
          </p:txBody>
        </p:sp>
      </p:grpSp>
      <p:sp>
        <p:nvSpPr>
          <p:cNvPr id="40" name="Rectangle 57"/>
          <p:cNvSpPr>
            <a:spLocks/>
          </p:cNvSpPr>
          <p:nvPr/>
        </p:nvSpPr>
        <p:spPr bwMode="auto">
          <a:xfrm flipH="1">
            <a:off x="313830" y="1124744"/>
            <a:ext cx="1872000" cy="1260000"/>
          </a:xfrm>
          <a:prstGeom prst="round1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nchorCtr="0"/>
          <a:lstStyle/>
          <a:p>
            <a:pPr algn="ctr">
              <a:lnSpc>
                <a:spcPts val="2000"/>
              </a:lnSpc>
              <a:spcAft>
                <a:spcPts val="600"/>
              </a:spcAft>
            </a:pPr>
            <a:r>
              <a:rPr lang="en-US" dirty="0" smtClean="0">
                <a:solidFill>
                  <a:schemeClr val="tx1"/>
                </a:solidFill>
                <a:sym typeface="Calibri Bold" charset="0"/>
              </a:rPr>
              <a:t>Generation/</a:t>
            </a:r>
          </a:p>
          <a:p>
            <a:pPr algn="ctr">
              <a:lnSpc>
                <a:spcPts val="2000"/>
              </a:lnSpc>
              <a:spcAft>
                <a:spcPts val="600"/>
              </a:spcAft>
            </a:pPr>
            <a:r>
              <a:rPr lang="en-US" dirty="0" smtClean="0">
                <a:solidFill>
                  <a:schemeClr val="tx1"/>
                </a:solidFill>
                <a:sym typeface="Calibri Bold" charset="0"/>
              </a:rPr>
              <a:t>wholesale</a:t>
            </a:r>
            <a:endParaRPr lang="en-US" dirty="0">
              <a:solidFill>
                <a:schemeClr val="tx1"/>
              </a:solidFill>
              <a:sym typeface="Calibri Bold" charset="0"/>
            </a:endParaRPr>
          </a:p>
        </p:txBody>
      </p:sp>
      <p:grpSp>
        <p:nvGrpSpPr>
          <p:cNvPr id="42" name="Group 29"/>
          <p:cNvGrpSpPr/>
          <p:nvPr/>
        </p:nvGrpSpPr>
        <p:grpSpPr>
          <a:xfrm>
            <a:off x="313830" y="5089871"/>
            <a:ext cx="1872000" cy="1546568"/>
            <a:chOff x="526552" y="4581127"/>
            <a:chExt cx="2011147" cy="2088233"/>
          </a:xfrm>
        </p:grpSpPr>
        <p:sp>
          <p:nvSpPr>
            <p:cNvPr id="43" name="Rectangle 57"/>
            <p:cNvSpPr>
              <a:spLocks/>
            </p:cNvSpPr>
            <p:nvPr/>
          </p:nvSpPr>
          <p:spPr bwMode="auto">
            <a:xfrm flipH="1" flipV="1">
              <a:off x="539552" y="4581127"/>
              <a:ext cx="1998147" cy="2088232"/>
            </a:xfrm>
            <a:prstGeom prst="round1Rect">
              <a:avLst/>
            </a:prstGeom>
            <a:solidFill>
              <a:schemeClr val="bg1">
                <a:lumMod val="75000"/>
              </a:schemeClr>
            </a:solidFill>
            <a:ln>
              <a:noFill/>
            </a:ln>
          </p:spPr>
          <p:txBody>
            <a:bodyPr lIns="108000" tIns="72000" rIns="108000" bIns="72000" anchor="ctr" anchorCtr="0"/>
            <a:lstStyle/>
            <a:p>
              <a:pPr algn="ctr">
                <a:lnSpc>
                  <a:spcPts val="2000"/>
                </a:lnSpc>
                <a:spcBef>
                  <a:spcPts val="475"/>
                </a:spcBef>
                <a:spcAft>
                  <a:spcPts val="600"/>
                </a:spcAft>
              </a:pPr>
              <a:endParaRPr lang="en-GB" sz="2000" dirty="0">
                <a:solidFill>
                  <a:srgbClr val="002060"/>
                </a:solidFill>
                <a:cs typeface="Calibri Bold" charset="0"/>
                <a:sym typeface="Calibri Bold" charset="0"/>
              </a:endParaRPr>
            </a:p>
          </p:txBody>
        </p:sp>
        <p:sp>
          <p:nvSpPr>
            <p:cNvPr id="44" name="Rectangle 57"/>
            <p:cNvSpPr>
              <a:spLocks/>
            </p:cNvSpPr>
            <p:nvPr/>
          </p:nvSpPr>
          <p:spPr bwMode="auto">
            <a:xfrm flipH="1">
              <a:off x="526552" y="4581128"/>
              <a:ext cx="1998149" cy="2088232"/>
            </a:xfrm>
            <a:prstGeom prst="round2DiagRect">
              <a:avLst>
                <a:gd name="adj1" fmla="val 868"/>
                <a:gd name="adj2" fmla="val 0"/>
              </a:avLst>
            </a:prstGeom>
            <a:noFill/>
            <a:ln>
              <a:noFill/>
            </a:ln>
          </p:spPr>
          <p:txBody>
            <a:bodyPr lIns="108000" tIns="72000" rIns="108000" bIns="72000" anchor="ctr" anchorCtr="0"/>
            <a:lstStyle/>
            <a:p>
              <a:pPr algn="ctr">
                <a:lnSpc>
                  <a:spcPts val="2000"/>
                </a:lnSpc>
                <a:spcBef>
                  <a:spcPts val="475"/>
                </a:spcBef>
                <a:spcAft>
                  <a:spcPts val="600"/>
                </a:spcAft>
              </a:pPr>
              <a:r>
                <a:rPr lang="en-US" dirty="0" smtClean="0">
                  <a:solidFill>
                    <a:srgbClr val="002060"/>
                  </a:solidFill>
                  <a:sym typeface="Calibri Bold" charset="0"/>
                </a:rPr>
                <a:t>EON, DRAX, Scottish Power, RWE , Horizon Nuclear</a:t>
              </a:r>
              <a:endParaRPr lang="en-GB" dirty="0" smtClean="0">
                <a:solidFill>
                  <a:srgbClr val="002060"/>
                </a:solidFill>
                <a:cs typeface="Calibri Bold" charset="0"/>
                <a:sym typeface="Calibri Bold" charset="0"/>
              </a:endParaRPr>
            </a:p>
          </p:txBody>
        </p:sp>
      </p:grpSp>
      <p:sp>
        <p:nvSpPr>
          <p:cNvPr id="45" name="Rectangle 57"/>
          <p:cNvSpPr>
            <a:spLocks/>
          </p:cNvSpPr>
          <p:nvPr/>
        </p:nvSpPr>
        <p:spPr bwMode="auto">
          <a:xfrm>
            <a:off x="6129234" y="2445022"/>
            <a:ext cx="1872000" cy="259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nchorCtr="0"/>
          <a:lstStyle/>
          <a:p>
            <a:pPr lvl="0" algn="ctr">
              <a:lnSpc>
                <a:spcPts val="2000"/>
              </a:lnSpc>
              <a:spcAft>
                <a:spcPts val="600"/>
              </a:spcAft>
            </a:pPr>
            <a:r>
              <a:rPr lang="en-GB" dirty="0" smtClean="0">
                <a:cs typeface="Calibri Bold" charset="0"/>
                <a:sym typeface="Calibri Bold" charset="0"/>
              </a:rPr>
              <a:t>Own and operate the public distribution network</a:t>
            </a:r>
          </a:p>
          <a:p>
            <a:pPr lvl="0" algn="ctr">
              <a:lnSpc>
                <a:spcPts val="2000"/>
              </a:lnSpc>
              <a:spcAft>
                <a:spcPts val="600"/>
              </a:spcAft>
            </a:pPr>
            <a:r>
              <a:rPr lang="en-GB" dirty="0" smtClean="0">
                <a:cs typeface="Calibri Bold" charset="0"/>
                <a:sym typeface="Calibri Bold" charset="0"/>
              </a:rPr>
              <a:t>Provide the wires which get the power to homes and businesses </a:t>
            </a:r>
            <a:endParaRPr lang="en-GB" dirty="0">
              <a:solidFill>
                <a:schemeClr val="bg1"/>
              </a:solidFill>
            </a:endParaRPr>
          </a:p>
        </p:txBody>
      </p:sp>
      <p:sp>
        <p:nvSpPr>
          <p:cNvPr id="46" name="Rectangle 57"/>
          <p:cNvSpPr>
            <a:spLocks/>
          </p:cNvSpPr>
          <p:nvPr/>
        </p:nvSpPr>
        <p:spPr bwMode="auto">
          <a:xfrm>
            <a:off x="4190766" y="2445021"/>
            <a:ext cx="1872000" cy="259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nchorCtr="0"/>
          <a:lstStyle/>
          <a:p>
            <a:pPr lvl="0" algn="ctr">
              <a:lnSpc>
                <a:spcPts val="2000"/>
              </a:lnSpc>
              <a:spcAft>
                <a:spcPts val="600"/>
              </a:spcAft>
            </a:pPr>
            <a:r>
              <a:rPr lang="en-GB" dirty="0" smtClean="0">
                <a:cs typeface="Calibri Bold" charset="0"/>
                <a:sym typeface="Calibri Bold" charset="0"/>
              </a:rPr>
              <a:t>Own and operate the transmission network</a:t>
            </a:r>
          </a:p>
          <a:p>
            <a:pPr lvl="0" algn="ctr">
              <a:lnSpc>
                <a:spcPts val="2000"/>
              </a:lnSpc>
              <a:spcAft>
                <a:spcPts val="600"/>
              </a:spcAft>
            </a:pPr>
            <a:r>
              <a:rPr lang="en-GB" dirty="0" smtClean="0">
                <a:cs typeface="Calibri Bold" charset="0"/>
                <a:sym typeface="Calibri Bold" charset="0"/>
              </a:rPr>
              <a:t>Provide the wires which move large quantities of power around the country </a:t>
            </a:r>
            <a:endParaRPr lang="en-GB" dirty="0" smtClean="0">
              <a:solidFill>
                <a:schemeClr val="bg1"/>
              </a:solidFill>
            </a:endParaRPr>
          </a:p>
        </p:txBody>
      </p:sp>
      <p:sp>
        <p:nvSpPr>
          <p:cNvPr id="47" name="Rectangle 57"/>
          <p:cNvSpPr>
            <a:spLocks/>
          </p:cNvSpPr>
          <p:nvPr/>
        </p:nvSpPr>
        <p:spPr bwMode="auto">
          <a:xfrm>
            <a:off x="2252298" y="2445023"/>
            <a:ext cx="1872000" cy="259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nchorCtr="0"/>
          <a:lstStyle/>
          <a:p>
            <a:pPr algn="ctr">
              <a:lnSpc>
                <a:spcPts val="2000"/>
              </a:lnSpc>
              <a:spcAft>
                <a:spcPts val="600"/>
              </a:spcAft>
            </a:pPr>
            <a:r>
              <a:rPr lang="en-GB" dirty="0" smtClean="0">
                <a:cs typeface="Calibri Bold" charset="0"/>
                <a:sym typeface="Calibri Bold" charset="0"/>
              </a:rPr>
              <a:t>Responsible for balancing the UK Electricity network power flows </a:t>
            </a:r>
            <a:endParaRPr lang="en-US" dirty="0">
              <a:solidFill>
                <a:schemeClr val="bg1"/>
              </a:solidFill>
              <a:sym typeface="Calibri Bold" charset="0"/>
            </a:endParaRPr>
          </a:p>
        </p:txBody>
      </p:sp>
      <p:sp>
        <p:nvSpPr>
          <p:cNvPr id="48" name="Rectangle 57"/>
          <p:cNvSpPr>
            <a:spLocks/>
          </p:cNvSpPr>
          <p:nvPr/>
        </p:nvSpPr>
        <p:spPr bwMode="auto">
          <a:xfrm>
            <a:off x="8067702" y="2445023"/>
            <a:ext cx="1872000" cy="259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nchorCtr="0"/>
          <a:lstStyle/>
          <a:p>
            <a:pPr lvl="0" algn="ctr">
              <a:lnSpc>
                <a:spcPts val="2000"/>
              </a:lnSpc>
              <a:spcAft>
                <a:spcPts val="600"/>
              </a:spcAft>
            </a:pPr>
            <a:r>
              <a:rPr lang="en-GB" dirty="0" smtClean="0">
                <a:cs typeface="Calibri Bold" charset="0"/>
                <a:sym typeface="Calibri Bold" charset="0"/>
              </a:rPr>
              <a:t>Own and operate a small section of distribution network within another DNOs licence area </a:t>
            </a:r>
            <a:endParaRPr lang="en-GB" dirty="0">
              <a:cs typeface="Calibri Bold" charset="0"/>
              <a:sym typeface="Calibri Bold" charset="0"/>
            </a:endParaRPr>
          </a:p>
        </p:txBody>
      </p:sp>
      <p:sp>
        <p:nvSpPr>
          <p:cNvPr id="49" name="Rectangle 57"/>
          <p:cNvSpPr>
            <a:spLocks/>
          </p:cNvSpPr>
          <p:nvPr/>
        </p:nvSpPr>
        <p:spPr bwMode="auto">
          <a:xfrm>
            <a:off x="10006170" y="2445023"/>
            <a:ext cx="1872000" cy="259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nchorCtr="0"/>
          <a:lstStyle/>
          <a:p>
            <a:pPr algn="ctr">
              <a:lnSpc>
                <a:spcPts val="2000"/>
              </a:lnSpc>
              <a:spcBef>
                <a:spcPts val="475"/>
              </a:spcBef>
              <a:spcAft>
                <a:spcPts val="600"/>
              </a:spcAft>
            </a:pPr>
            <a:r>
              <a:rPr lang="en-GB" dirty="0" smtClean="0">
                <a:cs typeface="Calibri Bold" charset="0"/>
                <a:sym typeface="Calibri Bold" charset="0"/>
              </a:rPr>
              <a:t>Responsible for buying electricity from the ‘market’ and then selling it to their customers</a:t>
            </a:r>
          </a:p>
          <a:p>
            <a:pPr lvl="0" algn="ctr">
              <a:lnSpc>
                <a:spcPts val="2000"/>
              </a:lnSpc>
              <a:spcBef>
                <a:spcPts val="475"/>
              </a:spcBef>
              <a:spcAft>
                <a:spcPts val="600"/>
              </a:spcAft>
            </a:pPr>
            <a:r>
              <a:rPr lang="en-GB" dirty="0" err="1" smtClean="0">
                <a:cs typeface="Calibri Bold" charset="0"/>
                <a:sym typeface="Calibri Bold" charset="0"/>
              </a:rPr>
              <a:t>ie</a:t>
            </a:r>
            <a:r>
              <a:rPr lang="en-GB" dirty="0" smtClean="0">
                <a:cs typeface="Calibri Bold" charset="0"/>
                <a:sym typeface="Calibri Bold" charset="0"/>
              </a:rPr>
              <a:t> who you pay your electricity bill to</a:t>
            </a:r>
            <a:endParaRPr lang="en-GB" dirty="0">
              <a:solidFill>
                <a:schemeClr val="bg1"/>
              </a:solidFill>
            </a:endParaRPr>
          </a:p>
        </p:txBody>
      </p:sp>
      <p:sp>
        <p:nvSpPr>
          <p:cNvPr id="50" name="Rectangle 57"/>
          <p:cNvSpPr>
            <a:spLocks/>
          </p:cNvSpPr>
          <p:nvPr/>
        </p:nvSpPr>
        <p:spPr bwMode="auto">
          <a:xfrm>
            <a:off x="313830" y="2445023"/>
            <a:ext cx="1872000" cy="259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nchorCtr="0"/>
          <a:lstStyle/>
          <a:p>
            <a:pPr algn="ctr">
              <a:lnSpc>
                <a:spcPts val="2000"/>
              </a:lnSpc>
              <a:spcBef>
                <a:spcPts val="475"/>
              </a:spcBef>
              <a:spcAft>
                <a:spcPts val="600"/>
              </a:spcAft>
            </a:pPr>
            <a:r>
              <a:rPr lang="en-GB" dirty="0" smtClean="0">
                <a:cs typeface="Calibri Bold" charset="0"/>
                <a:sym typeface="Calibri Bold" charset="0"/>
              </a:rPr>
              <a:t>Generate and sell electricity to the ‘Market’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wipe(up)">
                                      <p:cBhvr>
                                        <p:cTn id="11" dur="1000"/>
                                        <p:tgtEl>
                                          <p:spTgt spid="50"/>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par>
                          <p:cTn id="21" fill="hold">
                            <p:stCondLst>
                              <p:cond delay="500"/>
                            </p:stCondLst>
                            <p:childTnLst>
                              <p:par>
                                <p:cTn id="22" presetID="22" presetClass="entr" presetSubtype="1" fill="hold" grpId="0" nodeType="after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wipe(up)">
                                      <p:cBhvr>
                                        <p:cTn id="24" dur="1000"/>
                                        <p:tgtEl>
                                          <p:spTgt spid="47"/>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childTnLst>
                          </p:cTn>
                        </p:par>
                        <p:par>
                          <p:cTn id="34" fill="hold">
                            <p:stCondLst>
                              <p:cond delay="500"/>
                            </p:stCondLst>
                            <p:childTnLst>
                              <p:par>
                                <p:cTn id="35" presetID="22" presetClass="entr" presetSubtype="1" fill="hold" grpId="0" nodeType="after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wipe(up)">
                                      <p:cBhvr>
                                        <p:cTn id="37" dur="1000"/>
                                        <p:tgtEl>
                                          <p:spTgt spid="46"/>
                                        </p:tgtEl>
                                      </p:cBhvr>
                                    </p:animEffect>
                                  </p:childTnLst>
                                </p:cTn>
                              </p:par>
                            </p:childTnLst>
                          </p:cTn>
                        </p:par>
                        <p:par>
                          <p:cTn id="38" fill="hold">
                            <p:stCondLst>
                              <p:cond delay="1500"/>
                            </p:stCondLst>
                            <p:childTnLst>
                              <p:par>
                                <p:cTn id="39" presetID="10" presetClass="entr" presetSubtype="0" fill="hold" grpId="0"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par>
                          <p:cTn id="47" fill="hold">
                            <p:stCondLst>
                              <p:cond delay="500"/>
                            </p:stCondLst>
                            <p:childTnLst>
                              <p:par>
                                <p:cTn id="48" presetID="22" presetClass="entr" presetSubtype="1" fill="hold" grpId="0" nodeType="after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wipe(up)">
                                      <p:cBhvr>
                                        <p:cTn id="50" dur="1000"/>
                                        <p:tgtEl>
                                          <p:spTgt spid="45"/>
                                        </p:tgtEl>
                                      </p:cBhvr>
                                    </p:animEffect>
                                  </p:childTnLst>
                                </p:cTn>
                              </p:par>
                            </p:childTnLst>
                          </p:cTn>
                        </p:par>
                        <p:par>
                          <p:cTn id="51" fill="hold">
                            <p:stCondLst>
                              <p:cond delay="1500"/>
                            </p:stCondLst>
                            <p:childTnLst>
                              <p:par>
                                <p:cTn id="52" presetID="10" presetClass="entr" presetSubtype="0" fill="hold" grpId="0" nodeType="after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500"/>
                                        <p:tgtEl>
                                          <p:spTgt spid="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500"/>
                                        <p:tgtEl>
                                          <p:spTgt spid="29"/>
                                        </p:tgtEl>
                                      </p:cBhvr>
                                    </p:animEffect>
                                  </p:childTnLst>
                                </p:cTn>
                              </p:par>
                            </p:childTnLst>
                          </p:cTn>
                        </p:par>
                        <p:par>
                          <p:cTn id="60" fill="hold">
                            <p:stCondLst>
                              <p:cond delay="500"/>
                            </p:stCondLst>
                            <p:childTnLst>
                              <p:par>
                                <p:cTn id="61" presetID="22" presetClass="entr" presetSubtype="1" fill="hold" grpId="0" nodeType="afterEffect">
                                  <p:stCondLst>
                                    <p:cond delay="0"/>
                                  </p:stCondLst>
                                  <p:childTnLst>
                                    <p:set>
                                      <p:cBhvr>
                                        <p:cTn id="62" dur="1" fill="hold">
                                          <p:stCondLst>
                                            <p:cond delay="0"/>
                                          </p:stCondLst>
                                        </p:cTn>
                                        <p:tgtEl>
                                          <p:spTgt spid="48"/>
                                        </p:tgtEl>
                                        <p:attrNameLst>
                                          <p:attrName>style.visibility</p:attrName>
                                        </p:attrNameLst>
                                      </p:cBhvr>
                                      <p:to>
                                        <p:strVal val="visible"/>
                                      </p:to>
                                    </p:set>
                                    <p:animEffect transition="in" filter="wipe(up)">
                                      <p:cBhvr>
                                        <p:cTn id="63" dur="1000"/>
                                        <p:tgtEl>
                                          <p:spTgt spid="48"/>
                                        </p:tgtEl>
                                      </p:cBhvr>
                                    </p:animEffect>
                                  </p:childTnLst>
                                </p:cTn>
                              </p:par>
                            </p:childTnLst>
                          </p:cTn>
                        </p:par>
                        <p:par>
                          <p:cTn id="64" fill="hold">
                            <p:stCondLst>
                              <p:cond delay="1500"/>
                            </p:stCondLst>
                            <p:childTnLst>
                              <p:par>
                                <p:cTn id="65" presetID="10" presetClass="entr" presetSubtype="0" fill="hold" nodeType="afterEffect">
                                  <p:stCondLst>
                                    <p:cond delay="0"/>
                                  </p:stCondLst>
                                  <p:childTnLst>
                                    <p:set>
                                      <p:cBhvr>
                                        <p:cTn id="66" dur="1" fill="hold">
                                          <p:stCondLst>
                                            <p:cond delay="0"/>
                                          </p:stCondLst>
                                        </p:cTn>
                                        <p:tgtEl>
                                          <p:spTgt spid="3"/>
                                        </p:tgtEl>
                                        <p:attrNameLst>
                                          <p:attrName>style.visibility</p:attrName>
                                        </p:attrNameLst>
                                      </p:cBhvr>
                                      <p:to>
                                        <p:strVal val="visible"/>
                                      </p:to>
                                    </p:set>
                                    <p:animEffect transition="in" filter="fade">
                                      <p:cBhvr>
                                        <p:cTn id="67" dur="500"/>
                                        <p:tgtEl>
                                          <p:spTgt spid="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500"/>
                                        <p:tgtEl>
                                          <p:spTgt spid="31"/>
                                        </p:tgtEl>
                                      </p:cBhvr>
                                    </p:animEffect>
                                  </p:childTnLst>
                                </p:cTn>
                              </p:par>
                            </p:childTnLst>
                          </p:cTn>
                        </p:par>
                        <p:par>
                          <p:cTn id="73" fill="hold">
                            <p:stCondLst>
                              <p:cond delay="500"/>
                            </p:stCondLst>
                            <p:childTnLst>
                              <p:par>
                                <p:cTn id="74" presetID="22" presetClass="entr" presetSubtype="1" fill="hold" grpId="0" nodeType="afterEffect">
                                  <p:stCondLst>
                                    <p:cond delay="0"/>
                                  </p:stCondLst>
                                  <p:childTnLst>
                                    <p:set>
                                      <p:cBhvr>
                                        <p:cTn id="75" dur="1" fill="hold">
                                          <p:stCondLst>
                                            <p:cond delay="0"/>
                                          </p:stCondLst>
                                        </p:cTn>
                                        <p:tgtEl>
                                          <p:spTgt spid="49"/>
                                        </p:tgtEl>
                                        <p:attrNameLst>
                                          <p:attrName>style.visibility</p:attrName>
                                        </p:attrNameLst>
                                      </p:cBhvr>
                                      <p:to>
                                        <p:strVal val="visible"/>
                                      </p:to>
                                    </p:set>
                                    <p:animEffect transition="in" filter="wipe(up)">
                                      <p:cBhvr>
                                        <p:cTn id="76" dur="1000"/>
                                        <p:tgtEl>
                                          <p:spTgt spid="49"/>
                                        </p:tgtEl>
                                      </p:cBhvr>
                                    </p:animEffect>
                                  </p:childTnLst>
                                </p:cTn>
                              </p:par>
                            </p:childTnLst>
                          </p:cTn>
                        </p:par>
                        <p:par>
                          <p:cTn id="77" fill="hold">
                            <p:stCondLst>
                              <p:cond delay="1500"/>
                            </p:stCondLst>
                            <p:childTnLst>
                              <p:par>
                                <p:cTn id="78" presetID="10" presetClass="entr" presetSubtype="0" fill="hold" nodeType="afterEffect">
                                  <p:stCondLst>
                                    <p:cond delay="0"/>
                                  </p:stCondLst>
                                  <p:childTnLst>
                                    <p:set>
                                      <p:cBhvr>
                                        <p:cTn id="79" dur="1" fill="hold">
                                          <p:stCondLst>
                                            <p:cond delay="0"/>
                                          </p:stCondLst>
                                        </p:cTn>
                                        <p:tgtEl>
                                          <p:spTgt spid="37"/>
                                        </p:tgtEl>
                                        <p:attrNameLst>
                                          <p:attrName>style.visibility</p:attrName>
                                        </p:attrNameLst>
                                      </p:cBhvr>
                                      <p:to>
                                        <p:strVal val="visible"/>
                                      </p:to>
                                    </p:set>
                                    <p:animEffect transition="in" filter="fade">
                                      <p:cBhvr>
                                        <p:cTn id="8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8" grpId="0" animBg="1"/>
      <p:bldP spid="24" grpId="0" animBg="1"/>
      <p:bldP spid="29" grpId="0" animBg="1"/>
      <p:bldP spid="31" grpId="0" animBg="1"/>
      <p:bldP spid="40" grpId="0" animBg="1"/>
      <p:bldP spid="45" grpId="0" animBg="1"/>
      <p:bldP spid="46" grpId="0" animBg="1"/>
      <p:bldP spid="47" grpId="0" animBg="1"/>
      <p:bldP spid="48" grpId="0" animBg="1"/>
      <p:bldP spid="49" grpId="0" animBg="1"/>
      <p:bldP spid="5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smtClean="0"/>
              <a:t>Keeping the lights on – three problems</a:t>
            </a:r>
            <a:endParaRPr lang="en-GB" dirty="0"/>
          </a:p>
        </p:txBody>
      </p:sp>
      <p:sp>
        <p:nvSpPr>
          <p:cNvPr id="36867" name="Rectangle 3"/>
          <p:cNvSpPr>
            <a:spLocks noChangeArrowheads="1"/>
          </p:cNvSpPr>
          <p:nvPr/>
        </p:nvSpPr>
        <p:spPr bwMode="auto">
          <a:xfrm>
            <a:off x="0" y="0"/>
            <a:ext cx="8178800" cy="1079500"/>
          </a:xfrm>
          <a:prstGeom prst="rect">
            <a:avLst/>
          </a:prstGeom>
          <a:noFill/>
          <a:ln w="9525">
            <a:noFill/>
            <a:miter lim="800000"/>
            <a:headEnd/>
            <a:tailEnd/>
          </a:ln>
        </p:spPr>
        <p:txBody>
          <a:bodyPr/>
          <a:lstStyle/>
          <a:p>
            <a:pPr>
              <a:lnSpc>
                <a:spcPts val="2800"/>
              </a:lnSpc>
            </a:pPr>
            <a:endParaRPr lang="en-GB" sz="3100" dirty="0">
              <a:solidFill>
                <a:schemeClr val="bg1"/>
              </a:solidFill>
            </a:endParaRPr>
          </a:p>
        </p:txBody>
      </p:sp>
      <p:sp>
        <p:nvSpPr>
          <p:cNvPr id="9" name="Freeform 20"/>
          <p:cNvSpPr>
            <a:spLocks/>
          </p:cNvSpPr>
          <p:nvPr/>
        </p:nvSpPr>
        <p:spPr bwMode="auto">
          <a:xfrm>
            <a:off x="4776323" y="3212976"/>
            <a:ext cx="2640000" cy="3329933"/>
          </a:xfrm>
          <a:prstGeom prst="roundRect">
            <a:avLst>
              <a:gd name="adj" fmla="val 7046"/>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lnSpc>
                <a:spcPct val="110000"/>
              </a:lnSpc>
            </a:pPr>
            <a:r>
              <a:rPr lang="en-GB" sz="4800" b="1" dirty="0" smtClean="0">
                <a:solidFill>
                  <a:schemeClr val="tx1"/>
                </a:solidFill>
              </a:rPr>
              <a:t>2</a:t>
            </a:r>
          </a:p>
          <a:p>
            <a:pPr algn="ctr">
              <a:lnSpc>
                <a:spcPct val="110000"/>
              </a:lnSpc>
            </a:pPr>
            <a:r>
              <a:rPr lang="en-GB" sz="2000" dirty="0" smtClean="0">
                <a:solidFill>
                  <a:schemeClr val="tx1"/>
                </a:solidFill>
              </a:rPr>
              <a:t/>
            </a:r>
            <a:br>
              <a:rPr lang="en-GB" sz="2000" dirty="0" smtClean="0">
                <a:solidFill>
                  <a:schemeClr val="tx1"/>
                </a:solidFill>
              </a:rPr>
            </a:br>
            <a:r>
              <a:rPr lang="en-GB" sz="2000" dirty="0" smtClean="0">
                <a:solidFill>
                  <a:schemeClr val="tx1"/>
                </a:solidFill>
              </a:rPr>
              <a:t>Stop our power escaping </a:t>
            </a:r>
          </a:p>
        </p:txBody>
      </p:sp>
      <p:sp>
        <p:nvSpPr>
          <p:cNvPr id="22" name="Freeform 20"/>
          <p:cNvSpPr>
            <a:spLocks/>
          </p:cNvSpPr>
          <p:nvPr/>
        </p:nvSpPr>
        <p:spPr bwMode="auto">
          <a:xfrm>
            <a:off x="1933866" y="3212976"/>
            <a:ext cx="2640000" cy="3329933"/>
          </a:xfrm>
          <a:prstGeom prst="roundRect">
            <a:avLst>
              <a:gd name="adj" fmla="val 7046"/>
            </a:avLst>
          </a:prstGeom>
          <a:solidFill>
            <a:schemeClr val="bg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lnSpc>
                <a:spcPct val="110000"/>
              </a:lnSpc>
            </a:pPr>
            <a:r>
              <a:rPr lang="en-GB" sz="4800" b="1" dirty="0" smtClean="0">
                <a:solidFill>
                  <a:schemeClr val="tx1"/>
                </a:solidFill>
              </a:rPr>
              <a:t>1</a:t>
            </a:r>
          </a:p>
          <a:p>
            <a:pPr algn="ctr">
              <a:lnSpc>
                <a:spcPct val="110000"/>
              </a:lnSpc>
            </a:pPr>
            <a:r>
              <a:rPr lang="en-GB" sz="2000" dirty="0" smtClean="0">
                <a:solidFill>
                  <a:schemeClr val="tx1"/>
                </a:solidFill>
              </a:rPr>
              <a:t>Balance generation and demand across the UK in real time</a:t>
            </a:r>
          </a:p>
        </p:txBody>
      </p:sp>
      <p:sp>
        <p:nvSpPr>
          <p:cNvPr id="30" name="Freeform 20"/>
          <p:cNvSpPr>
            <a:spLocks/>
          </p:cNvSpPr>
          <p:nvPr/>
        </p:nvSpPr>
        <p:spPr bwMode="auto">
          <a:xfrm>
            <a:off x="7618135" y="3212976"/>
            <a:ext cx="2640000" cy="3329933"/>
          </a:xfrm>
          <a:prstGeom prst="roundRect">
            <a:avLst>
              <a:gd name="adj" fmla="val 7046"/>
            </a:avLst>
          </a:prstGeom>
          <a:solidFill>
            <a:schemeClr val="accent4"/>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b" anchorCtr="0" forceAA="0" compatLnSpc="1">
            <a:prstTxWarp prst="textNoShape">
              <a:avLst/>
            </a:prstTxWarp>
            <a:noAutofit/>
          </a:bodyPr>
          <a:lstStyle/>
          <a:p>
            <a:pPr marL="0" lvl="1" algn="ctr">
              <a:spcAft>
                <a:spcPts val="800"/>
              </a:spcAft>
            </a:pPr>
            <a:r>
              <a:rPr lang="en-GB" sz="4800" b="1" dirty="0" smtClean="0">
                <a:solidFill>
                  <a:schemeClr val="tx1"/>
                </a:solidFill>
              </a:rPr>
              <a:t>3</a:t>
            </a:r>
          </a:p>
          <a:p>
            <a:pPr marL="0" lvl="1" algn="ctr">
              <a:spcAft>
                <a:spcPts val="800"/>
              </a:spcAft>
            </a:pPr>
            <a:r>
              <a:rPr lang="en-GB" sz="2000" dirty="0" smtClean="0">
                <a:solidFill>
                  <a:schemeClr val="tx1"/>
                </a:solidFill>
              </a:rPr>
              <a:t/>
            </a:r>
            <a:br>
              <a:rPr lang="en-GB" sz="2000" dirty="0" smtClean="0">
                <a:solidFill>
                  <a:schemeClr val="tx1"/>
                </a:solidFill>
              </a:rPr>
            </a:br>
            <a:r>
              <a:rPr lang="en-GB" sz="2000" dirty="0" smtClean="0">
                <a:solidFill>
                  <a:schemeClr val="tx1"/>
                </a:solidFill>
              </a:rPr>
              <a:t>Maintain the voltage = pressure</a:t>
            </a:r>
            <a:endParaRPr lang="en-GB" sz="2000" b="1" dirty="0" smtClean="0">
              <a:solidFill>
                <a:schemeClr val="tx1"/>
              </a:solidFill>
            </a:endParaRPr>
          </a:p>
        </p:txBody>
      </p:sp>
      <p:sp>
        <p:nvSpPr>
          <p:cNvPr id="40" name="Freeform 20"/>
          <p:cNvSpPr>
            <a:spLocks/>
          </p:cNvSpPr>
          <p:nvPr/>
        </p:nvSpPr>
        <p:spPr bwMode="auto">
          <a:xfrm>
            <a:off x="546251" y="1179187"/>
            <a:ext cx="11166080" cy="593629"/>
          </a:xfrm>
          <a:prstGeom prst="roundRect">
            <a:avLst>
              <a:gd name="adj" fmla="val 21005"/>
            </a:avLst>
          </a:prstGeom>
          <a:solidFill>
            <a:schemeClr val="tx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17" tIns="60958" rIns="121917" bIns="60958" numCol="1" spcCol="0" rtlCol="0" fromWordArt="0" anchor="ctr" anchorCtr="0" forceAA="0" compatLnSpc="1">
            <a:prstTxWarp prst="textNoShape">
              <a:avLst/>
            </a:prstTxWarp>
            <a:noAutofit/>
          </a:bodyPr>
          <a:lstStyle/>
          <a:p>
            <a:pPr algn="ctr"/>
            <a:r>
              <a:rPr lang="en-GB" sz="2400" dirty="0" smtClean="0">
                <a:cs typeface="Arial" pitchFamily="34" charset="0"/>
              </a:rPr>
              <a:t>To keep the power system stable ...</a:t>
            </a:r>
            <a:endParaRPr lang="en-GB" sz="2400" dirty="0" smtClean="0"/>
          </a:p>
        </p:txBody>
      </p:sp>
      <p:grpSp>
        <p:nvGrpSpPr>
          <p:cNvPr id="68" name="Group 67"/>
          <p:cNvGrpSpPr/>
          <p:nvPr/>
        </p:nvGrpSpPr>
        <p:grpSpPr>
          <a:xfrm>
            <a:off x="1934511" y="2060848"/>
            <a:ext cx="2640000" cy="2640000"/>
            <a:chOff x="1934511" y="2060848"/>
            <a:chExt cx="2640000" cy="2640000"/>
          </a:xfrm>
        </p:grpSpPr>
        <p:grpSp>
          <p:nvGrpSpPr>
            <p:cNvPr id="24" name="Group 61"/>
            <p:cNvGrpSpPr>
              <a:grpSpLocks noChangeAspect="1"/>
            </p:cNvGrpSpPr>
            <p:nvPr/>
          </p:nvGrpSpPr>
          <p:grpSpPr>
            <a:xfrm>
              <a:off x="1934511" y="2060848"/>
              <a:ext cx="2640000" cy="2640000"/>
              <a:chOff x="410172" y="1772816"/>
              <a:chExt cx="1805411" cy="1805411"/>
            </a:xfrm>
          </p:grpSpPr>
          <p:sp>
            <p:nvSpPr>
              <p:cNvPr id="26" name="Oval 7"/>
              <p:cNvSpPr/>
              <p:nvPr/>
            </p:nvSpPr>
            <p:spPr>
              <a:xfrm>
                <a:off x="410172" y="1772816"/>
                <a:ext cx="1805411" cy="1805411"/>
              </a:xfrm>
              <a:prstGeom prst="ellipse">
                <a:avLst/>
              </a:prstGeom>
              <a:solidFill>
                <a:schemeClr val="bg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800"/>
                  </a:spcAft>
                </a:pPr>
                <a:endParaRPr lang="en-GB" sz="2400" dirty="0">
                  <a:solidFill>
                    <a:prstClr val="white"/>
                  </a:solidFill>
                </a:endParaRPr>
              </a:p>
            </p:txBody>
          </p:sp>
          <p:sp>
            <p:nvSpPr>
              <p:cNvPr id="27" name="Oval 16"/>
              <p:cNvSpPr/>
              <p:nvPr/>
            </p:nvSpPr>
            <p:spPr>
              <a:xfrm>
                <a:off x="474356" y="1837000"/>
                <a:ext cx="1677042" cy="1677042"/>
              </a:xfrm>
              <a:prstGeom prst="ellipse">
                <a:avLst/>
              </a:prstGeom>
              <a:gradFill>
                <a:gsLst>
                  <a:gs pos="0">
                    <a:schemeClr val="bg1"/>
                  </a:gs>
                  <a:gs pos="30000">
                    <a:schemeClr val="bg1">
                      <a:lumMod val="95000"/>
                    </a:schemeClr>
                  </a:gs>
                  <a:gs pos="100000">
                    <a:schemeClr val="bg1">
                      <a:lumMod val="85000"/>
                    </a:schemeClr>
                  </a:gs>
                </a:gsLst>
                <a:lin ang="5400000" scaled="1"/>
              </a:gra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800"/>
                  </a:spcAft>
                </a:pPr>
                <a:endParaRPr lang="en-GB" sz="2400" dirty="0">
                  <a:solidFill>
                    <a:prstClr val="white"/>
                  </a:solidFill>
                </a:endParaRPr>
              </a:p>
            </p:txBody>
          </p:sp>
          <p:sp>
            <p:nvSpPr>
              <p:cNvPr id="28" name="Oval 27"/>
              <p:cNvSpPr/>
              <p:nvPr/>
            </p:nvSpPr>
            <p:spPr>
              <a:xfrm>
                <a:off x="521451" y="1876753"/>
                <a:ext cx="1589108" cy="1589108"/>
              </a:xfrm>
              <a:prstGeom prst="ellipse">
                <a:avLst/>
              </a:prstGeom>
              <a:solidFill>
                <a:schemeClr val="tx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800"/>
                  </a:spcAft>
                </a:pPr>
                <a:endParaRPr lang="en-GB" sz="2400" dirty="0">
                  <a:solidFill>
                    <a:prstClr val="white"/>
                  </a:solidFill>
                </a:endParaRPr>
              </a:p>
            </p:txBody>
          </p:sp>
        </p:grpSp>
        <p:pic>
          <p:nvPicPr>
            <p:cNvPr id="42" name="Picture 6" descr="Z:\3. Client Projects\3.5 E\Electricity North west Limited\ENWL_5400 (Jane Stell Impress Retainer)\4. Asset Management\Images\Scales.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390415" y="2799761"/>
              <a:ext cx="1728192" cy="1162174"/>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65" name="Group 64"/>
          <p:cNvGrpSpPr/>
          <p:nvPr/>
        </p:nvGrpSpPr>
        <p:grpSpPr>
          <a:xfrm>
            <a:off x="4776323" y="2060848"/>
            <a:ext cx="2640000" cy="2640000"/>
            <a:chOff x="4776323" y="2060848"/>
            <a:chExt cx="2640000" cy="2640000"/>
          </a:xfrm>
        </p:grpSpPr>
        <p:sp>
          <p:nvSpPr>
            <p:cNvPr id="11" name="Oval 10"/>
            <p:cNvSpPr/>
            <p:nvPr/>
          </p:nvSpPr>
          <p:spPr>
            <a:xfrm>
              <a:off x="4776323" y="2060848"/>
              <a:ext cx="2640000" cy="2640000"/>
            </a:xfrm>
            <a:prstGeom prst="ellipse">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800"/>
                </a:spcAft>
              </a:pPr>
              <a:endParaRPr lang="en-GB" sz="2400" dirty="0">
                <a:solidFill>
                  <a:prstClr val="white"/>
                </a:solidFill>
              </a:endParaRPr>
            </a:p>
          </p:txBody>
        </p:sp>
        <p:sp>
          <p:nvSpPr>
            <p:cNvPr id="12" name="Oval 18"/>
            <p:cNvSpPr/>
            <p:nvPr/>
          </p:nvSpPr>
          <p:spPr>
            <a:xfrm>
              <a:off x="4870176" y="2154703"/>
              <a:ext cx="2452291" cy="2452291"/>
            </a:xfrm>
            <a:prstGeom prst="ellipse">
              <a:avLst/>
            </a:prstGeom>
            <a:gradFill>
              <a:gsLst>
                <a:gs pos="0">
                  <a:schemeClr val="bg1"/>
                </a:gs>
                <a:gs pos="30000">
                  <a:schemeClr val="bg1">
                    <a:lumMod val="95000"/>
                  </a:schemeClr>
                </a:gs>
                <a:gs pos="100000">
                  <a:schemeClr val="bg1">
                    <a:lumMod val="85000"/>
                  </a:schemeClr>
                </a:gs>
              </a:gsLst>
              <a:lin ang="5400000" scaled="1"/>
            </a:gra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800"/>
                </a:spcAft>
              </a:pPr>
              <a:endParaRPr lang="en-GB" sz="2400" dirty="0">
                <a:solidFill>
                  <a:prstClr val="white"/>
                </a:solidFill>
              </a:endParaRPr>
            </a:p>
          </p:txBody>
        </p:sp>
        <p:sp>
          <p:nvSpPr>
            <p:cNvPr id="13" name="Oval 19"/>
            <p:cNvSpPr/>
            <p:nvPr/>
          </p:nvSpPr>
          <p:spPr>
            <a:xfrm>
              <a:off x="4939043" y="2212832"/>
              <a:ext cx="2323707" cy="2323707"/>
            </a:xfrm>
            <a:prstGeom prst="ellipse">
              <a:avLst/>
            </a:prstGeom>
            <a:solidFill>
              <a:schemeClr val="tx2">
                <a:lumMod val="50000"/>
              </a:schemeClr>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800"/>
                </a:spcAft>
              </a:pPr>
              <a:endParaRPr lang="en-GB" sz="2400" dirty="0">
                <a:solidFill>
                  <a:prstClr val="white"/>
                </a:solidFill>
              </a:endParaRPr>
            </a:p>
          </p:txBody>
        </p:sp>
        <p:grpSp>
          <p:nvGrpSpPr>
            <p:cNvPr id="45" name="Group 44"/>
            <p:cNvGrpSpPr>
              <a:grpSpLocks noChangeAspect="1"/>
            </p:cNvGrpSpPr>
            <p:nvPr/>
          </p:nvGrpSpPr>
          <p:grpSpPr>
            <a:xfrm>
              <a:off x="5290896" y="2564904"/>
              <a:ext cx="1620000" cy="1433884"/>
              <a:chOff x="-5797064" y="5235946"/>
              <a:chExt cx="1584000" cy="1402020"/>
            </a:xfrm>
          </p:grpSpPr>
          <p:sp>
            <p:nvSpPr>
              <p:cNvPr id="47" name="Freeform 51"/>
              <p:cNvSpPr>
                <a:spLocks noChangeAspect="1" noChangeArrowheads="1"/>
              </p:cNvSpPr>
              <p:nvPr/>
            </p:nvSpPr>
            <p:spPr bwMode="auto">
              <a:xfrm>
                <a:off x="-5203064" y="5656838"/>
                <a:ext cx="396000" cy="796498"/>
              </a:xfrm>
              <a:custGeom>
                <a:avLst/>
                <a:gdLst>
                  <a:gd name="T0" fmla="*/ 0 w 797"/>
                  <a:gd name="T1" fmla="*/ 0 h 1606"/>
                  <a:gd name="T2" fmla="*/ 0 w 797"/>
                  <a:gd name="T3" fmla="*/ 0 h 1606"/>
                  <a:gd name="T4" fmla="*/ 0 w 797"/>
                  <a:gd name="T5" fmla="*/ 0 h 1606"/>
                  <a:gd name="T6" fmla="*/ 0 w 797"/>
                  <a:gd name="T7" fmla="*/ 0 h 1606"/>
                  <a:gd name="T8" fmla="*/ 0 w 797"/>
                  <a:gd name="T9" fmla="*/ 0 h 1606"/>
                  <a:gd name="T10" fmla="*/ 0 w 797"/>
                  <a:gd name="T11" fmla="*/ 0 h 1606"/>
                  <a:gd name="T12" fmla="*/ 0 w 797"/>
                  <a:gd name="T13" fmla="*/ 0 h 1606"/>
                  <a:gd name="T14" fmla="*/ 0 w 797"/>
                  <a:gd name="T15" fmla="*/ 0 h 1606"/>
                  <a:gd name="T16" fmla="*/ 0 w 797"/>
                  <a:gd name="T17" fmla="*/ 0 h 1606"/>
                  <a:gd name="T18" fmla="*/ 0 w 797"/>
                  <a:gd name="T19" fmla="*/ 0 h 1606"/>
                  <a:gd name="T20" fmla="*/ 0 w 797"/>
                  <a:gd name="T21" fmla="*/ 0 h 1606"/>
                  <a:gd name="T22" fmla="*/ 0 w 797"/>
                  <a:gd name="T23" fmla="*/ 0 h 160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97"/>
                  <a:gd name="T37" fmla="*/ 0 h 1606"/>
                  <a:gd name="T38" fmla="*/ 797 w 797"/>
                  <a:gd name="T39" fmla="*/ 1606 h 160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97" h="1606">
                    <a:moveTo>
                      <a:pt x="627" y="0"/>
                    </a:moveTo>
                    <a:lnTo>
                      <a:pt x="189" y="838"/>
                    </a:lnTo>
                    <a:lnTo>
                      <a:pt x="797" y="648"/>
                    </a:lnTo>
                    <a:lnTo>
                      <a:pt x="461" y="1379"/>
                    </a:lnTo>
                    <a:lnTo>
                      <a:pt x="596" y="1346"/>
                    </a:lnTo>
                    <a:lnTo>
                      <a:pt x="377" y="1606"/>
                    </a:lnTo>
                    <a:lnTo>
                      <a:pt x="327" y="1295"/>
                    </a:lnTo>
                    <a:lnTo>
                      <a:pt x="424" y="1373"/>
                    </a:lnTo>
                    <a:lnTo>
                      <a:pt x="571" y="819"/>
                    </a:lnTo>
                    <a:lnTo>
                      <a:pt x="0" y="1016"/>
                    </a:lnTo>
                    <a:lnTo>
                      <a:pt x="409" y="6"/>
                    </a:lnTo>
                    <a:lnTo>
                      <a:pt x="627" y="0"/>
                    </a:lnTo>
                    <a:close/>
                  </a:path>
                </a:pathLst>
              </a:custGeom>
              <a:solidFill>
                <a:schemeClr val="bg1"/>
              </a:solidFill>
              <a:ln w="9525">
                <a:noFill/>
                <a:round/>
                <a:headEnd/>
                <a:tailEnd/>
              </a:ln>
            </p:spPr>
            <p:txBody>
              <a:bodyPr wrap="none" anchor="ctr"/>
              <a:lstStyle/>
              <a:p>
                <a:endParaRPr lang="en-GB"/>
              </a:p>
            </p:txBody>
          </p:sp>
          <p:sp>
            <p:nvSpPr>
              <p:cNvPr id="58" name="Freeform 52"/>
              <p:cNvSpPr>
                <a:spLocks noChangeArrowheads="1"/>
              </p:cNvSpPr>
              <p:nvPr/>
            </p:nvSpPr>
            <p:spPr bwMode="auto">
              <a:xfrm>
                <a:off x="-5797064" y="5235946"/>
                <a:ext cx="1584000" cy="1402020"/>
              </a:xfrm>
              <a:custGeom>
                <a:avLst/>
                <a:gdLst>
                  <a:gd name="T0" fmla="*/ 0 w 3456"/>
                  <a:gd name="T1" fmla="*/ 0 h 3058"/>
                  <a:gd name="T2" fmla="*/ 0 w 3456"/>
                  <a:gd name="T3" fmla="*/ 0 h 3058"/>
                  <a:gd name="T4" fmla="*/ 0 w 3456"/>
                  <a:gd name="T5" fmla="*/ 0 h 3058"/>
                  <a:gd name="T6" fmla="*/ 0 w 3456"/>
                  <a:gd name="T7" fmla="*/ 0 h 3058"/>
                  <a:gd name="T8" fmla="*/ 0 w 3456"/>
                  <a:gd name="T9" fmla="*/ 0 h 3058"/>
                  <a:gd name="T10" fmla="*/ 0 w 3456"/>
                  <a:gd name="T11" fmla="*/ 0 h 3058"/>
                  <a:gd name="T12" fmla="*/ 0 w 3456"/>
                  <a:gd name="T13" fmla="*/ 0 h 3058"/>
                  <a:gd name="T14" fmla="*/ 0 w 3456"/>
                  <a:gd name="T15" fmla="*/ 0 h 3058"/>
                  <a:gd name="T16" fmla="*/ 0 w 3456"/>
                  <a:gd name="T17" fmla="*/ 0 h 3058"/>
                  <a:gd name="T18" fmla="*/ 0 w 3456"/>
                  <a:gd name="T19" fmla="*/ 0 h 3058"/>
                  <a:gd name="T20" fmla="*/ 0 w 3456"/>
                  <a:gd name="T21" fmla="*/ 0 h 3058"/>
                  <a:gd name="T22" fmla="*/ 0 w 3456"/>
                  <a:gd name="T23" fmla="*/ 0 h 3058"/>
                  <a:gd name="T24" fmla="*/ 0 w 3456"/>
                  <a:gd name="T25" fmla="*/ 0 h 3058"/>
                  <a:gd name="T26" fmla="*/ 0 w 3456"/>
                  <a:gd name="T27" fmla="*/ 0 h 3058"/>
                  <a:gd name="T28" fmla="*/ 0 w 3456"/>
                  <a:gd name="T29" fmla="*/ 0 h 3058"/>
                  <a:gd name="T30" fmla="*/ 0 w 3456"/>
                  <a:gd name="T31" fmla="*/ 0 h 3058"/>
                  <a:gd name="T32" fmla="*/ 0 w 3456"/>
                  <a:gd name="T33" fmla="*/ 0 h 3058"/>
                  <a:gd name="T34" fmla="*/ 0 w 3456"/>
                  <a:gd name="T35" fmla="*/ 0 h 3058"/>
                  <a:gd name="T36" fmla="*/ 0 w 3456"/>
                  <a:gd name="T37" fmla="*/ 0 h 3058"/>
                  <a:gd name="T38" fmla="*/ 0 w 3456"/>
                  <a:gd name="T39" fmla="*/ 0 h 3058"/>
                  <a:gd name="T40" fmla="*/ 0 w 3456"/>
                  <a:gd name="T41" fmla="*/ 0 h 3058"/>
                  <a:gd name="T42" fmla="*/ 0 w 3456"/>
                  <a:gd name="T43" fmla="*/ 0 h 3058"/>
                  <a:gd name="T44" fmla="*/ 0 w 3456"/>
                  <a:gd name="T45" fmla="*/ 0 h 3058"/>
                  <a:gd name="T46" fmla="*/ 0 w 3456"/>
                  <a:gd name="T47" fmla="*/ 0 h 3058"/>
                  <a:gd name="T48" fmla="*/ 0 w 3456"/>
                  <a:gd name="T49" fmla="*/ 0 h 3058"/>
                  <a:gd name="T50" fmla="*/ 0 w 3456"/>
                  <a:gd name="T51" fmla="*/ 0 h 3058"/>
                  <a:gd name="T52" fmla="*/ 0 w 3456"/>
                  <a:gd name="T53" fmla="*/ 0 h 3058"/>
                  <a:gd name="T54" fmla="*/ 0 w 3456"/>
                  <a:gd name="T55" fmla="*/ 0 h 3058"/>
                  <a:gd name="T56" fmla="*/ 0 w 3456"/>
                  <a:gd name="T57" fmla="*/ 0 h 3058"/>
                  <a:gd name="T58" fmla="*/ 0 w 3456"/>
                  <a:gd name="T59" fmla="*/ 0 h 3058"/>
                  <a:gd name="T60" fmla="*/ 0 w 3456"/>
                  <a:gd name="T61" fmla="*/ 0 h 3058"/>
                  <a:gd name="T62" fmla="*/ 0 w 3456"/>
                  <a:gd name="T63" fmla="*/ 0 h 3058"/>
                  <a:gd name="T64" fmla="*/ 0 w 3456"/>
                  <a:gd name="T65" fmla="*/ 0 h 3058"/>
                  <a:gd name="T66" fmla="*/ 0 w 3456"/>
                  <a:gd name="T67" fmla="*/ 0 h 3058"/>
                  <a:gd name="T68" fmla="*/ 0 w 3456"/>
                  <a:gd name="T69" fmla="*/ 0 h 3058"/>
                  <a:gd name="T70" fmla="*/ 0 w 3456"/>
                  <a:gd name="T71" fmla="*/ 0 h 3058"/>
                  <a:gd name="T72" fmla="*/ 0 w 3456"/>
                  <a:gd name="T73" fmla="*/ 0 h 3058"/>
                  <a:gd name="T74" fmla="*/ 0 w 3456"/>
                  <a:gd name="T75" fmla="*/ 0 h 305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456"/>
                  <a:gd name="T115" fmla="*/ 0 h 3058"/>
                  <a:gd name="T116" fmla="*/ 3456 w 3456"/>
                  <a:gd name="T117" fmla="*/ 3058 h 305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456" h="3058">
                    <a:moveTo>
                      <a:pt x="1728" y="329"/>
                    </a:moveTo>
                    <a:lnTo>
                      <a:pt x="346" y="2790"/>
                    </a:lnTo>
                    <a:lnTo>
                      <a:pt x="3109" y="2790"/>
                    </a:lnTo>
                    <a:lnTo>
                      <a:pt x="1728" y="329"/>
                    </a:lnTo>
                    <a:close/>
                    <a:moveTo>
                      <a:pt x="1733" y="0"/>
                    </a:moveTo>
                    <a:lnTo>
                      <a:pt x="1754" y="3"/>
                    </a:lnTo>
                    <a:lnTo>
                      <a:pt x="1772" y="9"/>
                    </a:lnTo>
                    <a:lnTo>
                      <a:pt x="1790" y="20"/>
                    </a:lnTo>
                    <a:lnTo>
                      <a:pt x="1804" y="34"/>
                    </a:lnTo>
                    <a:lnTo>
                      <a:pt x="1816" y="51"/>
                    </a:lnTo>
                    <a:lnTo>
                      <a:pt x="3442" y="2903"/>
                    </a:lnTo>
                    <a:lnTo>
                      <a:pt x="3451" y="2922"/>
                    </a:lnTo>
                    <a:lnTo>
                      <a:pt x="3455" y="2944"/>
                    </a:lnTo>
                    <a:lnTo>
                      <a:pt x="3456" y="2965"/>
                    </a:lnTo>
                    <a:lnTo>
                      <a:pt x="3451" y="2986"/>
                    </a:lnTo>
                    <a:lnTo>
                      <a:pt x="3442" y="3006"/>
                    </a:lnTo>
                    <a:lnTo>
                      <a:pt x="3430" y="3023"/>
                    </a:lnTo>
                    <a:lnTo>
                      <a:pt x="3414" y="3037"/>
                    </a:lnTo>
                    <a:lnTo>
                      <a:pt x="3396" y="3049"/>
                    </a:lnTo>
                    <a:lnTo>
                      <a:pt x="3375" y="3055"/>
                    </a:lnTo>
                    <a:lnTo>
                      <a:pt x="3354" y="3058"/>
                    </a:lnTo>
                    <a:lnTo>
                      <a:pt x="102" y="3058"/>
                    </a:lnTo>
                    <a:lnTo>
                      <a:pt x="81" y="3055"/>
                    </a:lnTo>
                    <a:lnTo>
                      <a:pt x="60" y="3049"/>
                    </a:lnTo>
                    <a:lnTo>
                      <a:pt x="42" y="3037"/>
                    </a:lnTo>
                    <a:lnTo>
                      <a:pt x="26" y="3023"/>
                    </a:lnTo>
                    <a:lnTo>
                      <a:pt x="14" y="3006"/>
                    </a:lnTo>
                    <a:lnTo>
                      <a:pt x="5" y="2986"/>
                    </a:lnTo>
                    <a:lnTo>
                      <a:pt x="0" y="2965"/>
                    </a:lnTo>
                    <a:lnTo>
                      <a:pt x="1" y="2944"/>
                    </a:lnTo>
                    <a:lnTo>
                      <a:pt x="5" y="2922"/>
                    </a:lnTo>
                    <a:lnTo>
                      <a:pt x="14" y="2903"/>
                    </a:lnTo>
                    <a:lnTo>
                      <a:pt x="1640" y="51"/>
                    </a:lnTo>
                    <a:lnTo>
                      <a:pt x="1654" y="32"/>
                    </a:lnTo>
                    <a:lnTo>
                      <a:pt x="1670" y="17"/>
                    </a:lnTo>
                    <a:lnTo>
                      <a:pt x="1690" y="7"/>
                    </a:lnTo>
                    <a:lnTo>
                      <a:pt x="1712" y="1"/>
                    </a:lnTo>
                    <a:lnTo>
                      <a:pt x="1733" y="0"/>
                    </a:lnTo>
                    <a:close/>
                  </a:path>
                </a:pathLst>
              </a:custGeom>
              <a:solidFill>
                <a:schemeClr val="bg1"/>
              </a:solidFill>
              <a:ln w="9525">
                <a:noFill/>
                <a:round/>
                <a:headEnd/>
                <a:tailEnd/>
              </a:ln>
            </p:spPr>
            <p:txBody>
              <a:bodyPr wrap="none" anchor="ctr"/>
              <a:lstStyle/>
              <a:p>
                <a:endParaRPr lang="en-GB"/>
              </a:p>
            </p:txBody>
          </p:sp>
        </p:grpSp>
      </p:grpSp>
      <p:grpSp>
        <p:nvGrpSpPr>
          <p:cNvPr id="64" name="Group 63"/>
          <p:cNvGrpSpPr/>
          <p:nvPr/>
        </p:nvGrpSpPr>
        <p:grpSpPr>
          <a:xfrm>
            <a:off x="7618135" y="2060848"/>
            <a:ext cx="2640000" cy="2640000"/>
            <a:chOff x="7618135" y="2060848"/>
            <a:chExt cx="2640000" cy="2640000"/>
          </a:xfrm>
        </p:grpSpPr>
        <p:grpSp>
          <p:nvGrpSpPr>
            <p:cNvPr id="32" name="Group 63"/>
            <p:cNvGrpSpPr>
              <a:grpSpLocks noChangeAspect="1"/>
            </p:cNvGrpSpPr>
            <p:nvPr/>
          </p:nvGrpSpPr>
          <p:grpSpPr>
            <a:xfrm>
              <a:off x="7618135" y="2060848"/>
              <a:ext cx="2640000" cy="2640000"/>
              <a:chOff x="4774207" y="1772816"/>
              <a:chExt cx="1805411" cy="1805411"/>
            </a:xfrm>
          </p:grpSpPr>
          <p:sp>
            <p:nvSpPr>
              <p:cNvPr id="36" name="Oval 35"/>
              <p:cNvSpPr/>
              <p:nvPr/>
            </p:nvSpPr>
            <p:spPr>
              <a:xfrm>
                <a:off x="4774207" y="1772816"/>
                <a:ext cx="1805411" cy="1805411"/>
              </a:xfrm>
              <a:prstGeom prst="ellipse">
                <a:avLst/>
              </a:prstGeom>
              <a:solidFill>
                <a:schemeClr val="accent4"/>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800"/>
                  </a:spcAft>
                </a:pPr>
                <a:endParaRPr lang="en-GB" sz="2400" dirty="0">
                  <a:solidFill>
                    <a:schemeClr val="bg1"/>
                  </a:solidFill>
                </a:endParaRPr>
              </a:p>
            </p:txBody>
          </p:sp>
          <p:sp>
            <p:nvSpPr>
              <p:cNvPr id="37" name="Oval 36"/>
              <p:cNvSpPr/>
              <p:nvPr/>
            </p:nvSpPr>
            <p:spPr>
              <a:xfrm>
                <a:off x="4838391" y="1837000"/>
                <a:ext cx="1677042" cy="1677043"/>
              </a:xfrm>
              <a:prstGeom prst="ellipse">
                <a:avLst/>
              </a:prstGeom>
              <a:gradFill>
                <a:gsLst>
                  <a:gs pos="0">
                    <a:schemeClr val="bg1"/>
                  </a:gs>
                  <a:gs pos="30000">
                    <a:schemeClr val="bg1">
                      <a:lumMod val="95000"/>
                    </a:schemeClr>
                  </a:gs>
                  <a:gs pos="100000">
                    <a:schemeClr val="bg1">
                      <a:lumMod val="85000"/>
                    </a:schemeClr>
                  </a:gs>
                </a:gsLst>
                <a:lin ang="5400000" scaled="1"/>
              </a:gra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800"/>
                  </a:spcAft>
                </a:pPr>
                <a:endParaRPr lang="en-GB" sz="2400" dirty="0">
                  <a:solidFill>
                    <a:prstClr val="white"/>
                  </a:solidFill>
                </a:endParaRPr>
              </a:p>
            </p:txBody>
          </p:sp>
          <p:sp>
            <p:nvSpPr>
              <p:cNvPr id="38" name="Oval 37"/>
              <p:cNvSpPr/>
              <p:nvPr/>
            </p:nvSpPr>
            <p:spPr>
              <a:xfrm>
                <a:off x="4885486" y="1876753"/>
                <a:ext cx="1589108" cy="1589107"/>
              </a:xfrm>
              <a:prstGeom prst="ellipse">
                <a:avLst/>
              </a:prstGeom>
              <a:solidFill>
                <a:schemeClr val="tx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800"/>
                  </a:spcAft>
                </a:pPr>
                <a:endParaRPr lang="en-GB" sz="2400" dirty="0">
                  <a:solidFill>
                    <a:prstClr val="white"/>
                  </a:solidFill>
                </a:endParaRPr>
              </a:p>
            </p:txBody>
          </p:sp>
        </p:grpSp>
        <p:grpSp>
          <p:nvGrpSpPr>
            <p:cNvPr id="60" name="Group 59"/>
            <p:cNvGrpSpPr/>
            <p:nvPr/>
          </p:nvGrpSpPr>
          <p:grpSpPr>
            <a:xfrm>
              <a:off x="8046761" y="2638926"/>
              <a:ext cx="1782749" cy="1483845"/>
              <a:chOff x="8046761" y="2638926"/>
              <a:chExt cx="1782749" cy="1483845"/>
            </a:xfrm>
          </p:grpSpPr>
          <p:grpSp>
            <p:nvGrpSpPr>
              <p:cNvPr id="46" name="Group 229"/>
              <p:cNvGrpSpPr>
                <a:grpSpLocks/>
              </p:cNvGrpSpPr>
              <p:nvPr/>
            </p:nvGrpSpPr>
            <p:grpSpPr bwMode="auto">
              <a:xfrm>
                <a:off x="8046761" y="2638926"/>
                <a:ext cx="1782749" cy="1483845"/>
                <a:chOff x="3670" y="3150"/>
                <a:chExt cx="334" cy="278"/>
              </a:xfrm>
              <a:solidFill>
                <a:schemeClr val="bg1"/>
              </a:solidFill>
            </p:grpSpPr>
            <p:sp>
              <p:nvSpPr>
                <p:cNvPr id="48" name="Freeform 230"/>
                <p:cNvSpPr>
                  <a:spLocks noChangeArrowheads="1"/>
                </p:cNvSpPr>
                <p:nvPr/>
              </p:nvSpPr>
              <p:spPr bwMode="auto">
                <a:xfrm>
                  <a:off x="3670" y="3222"/>
                  <a:ext cx="254" cy="206"/>
                </a:xfrm>
                <a:custGeom>
                  <a:avLst/>
                  <a:gdLst>
                    <a:gd name="T0" fmla="*/ 0 w 2547"/>
                    <a:gd name="T1" fmla="*/ 0 h 2067"/>
                    <a:gd name="T2" fmla="*/ 0 w 2547"/>
                    <a:gd name="T3" fmla="*/ 0 h 2067"/>
                    <a:gd name="T4" fmla="*/ 0 w 2547"/>
                    <a:gd name="T5" fmla="*/ 0 h 2067"/>
                    <a:gd name="T6" fmla="*/ 0 w 2547"/>
                    <a:gd name="T7" fmla="*/ 0 h 2067"/>
                    <a:gd name="T8" fmla="*/ 0 w 2547"/>
                    <a:gd name="T9" fmla="*/ 0 h 2067"/>
                    <a:gd name="T10" fmla="*/ 0 w 2547"/>
                    <a:gd name="T11" fmla="*/ 0 h 2067"/>
                    <a:gd name="T12" fmla="*/ 0 w 2547"/>
                    <a:gd name="T13" fmla="*/ 0 h 2067"/>
                    <a:gd name="T14" fmla="*/ 0 w 2547"/>
                    <a:gd name="T15" fmla="*/ 0 h 2067"/>
                    <a:gd name="T16" fmla="*/ 0 w 2547"/>
                    <a:gd name="T17" fmla="*/ 0 h 2067"/>
                    <a:gd name="T18" fmla="*/ 0 w 2547"/>
                    <a:gd name="T19" fmla="*/ 0 h 2067"/>
                    <a:gd name="T20" fmla="*/ 0 w 2547"/>
                    <a:gd name="T21" fmla="*/ 0 h 2067"/>
                    <a:gd name="T22" fmla="*/ 0 w 2547"/>
                    <a:gd name="T23" fmla="*/ 0 h 2067"/>
                    <a:gd name="T24" fmla="*/ 0 w 2547"/>
                    <a:gd name="T25" fmla="*/ 0 h 2067"/>
                    <a:gd name="T26" fmla="*/ 0 w 2547"/>
                    <a:gd name="T27" fmla="*/ 0 h 2067"/>
                    <a:gd name="T28" fmla="*/ 0 w 2547"/>
                    <a:gd name="T29" fmla="*/ 0 h 2067"/>
                    <a:gd name="T30" fmla="*/ 0 w 2547"/>
                    <a:gd name="T31" fmla="*/ 0 h 2067"/>
                    <a:gd name="T32" fmla="*/ 0 w 2547"/>
                    <a:gd name="T33" fmla="*/ 0 h 2067"/>
                    <a:gd name="T34" fmla="*/ 0 w 2547"/>
                    <a:gd name="T35" fmla="*/ 0 h 2067"/>
                    <a:gd name="T36" fmla="*/ 0 w 2547"/>
                    <a:gd name="T37" fmla="*/ 0 h 2067"/>
                    <a:gd name="T38" fmla="*/ 0 w 2547"/>
                    <a:gd name="T39" fmla="*/ 0 h 2067"/>
                    <a:gd name="T40" fmla="*/ 0 w 2547"/>
                    <a:gd name="T41" fmla="*/ 0 h 2067"/>
                    <a:gd name="T42" fmla="*/ 0 w 2547"/>
                    <a:gd name="T43" fmla="*/ 0 h 2067"/>
                    <a:gd name="T44" fmla="*/ 0 w 2547"/>
                    <a:gd name="T45" fmla="*/ 0 h 2067"/>
                    <a:gd name="T46" fmla="*/ 0 w 2547"/>
                    <a:gd name="T47" fmla="*/ 0 h 2067"/>
                    <a:gd name="T48" fmla="*/ 0 w 2547"/>
                    <a:gd name="T49" fmla="*/ 0 h 2067"/>
                    <a:gd name="T50" fmla="*/ 0 w 2547"/>
                    <a:gd name="T51" fmla="*/ 0 h 2067"/>
                    <a:gd name="T52" fmla="*/ 0 w 2547"/>
                    <a:gd name="T53" fmla="*/ 0 h 2067"/>
                    <a:gd name="T54" fmla="*/ 0 w 2547"/>
                    <a:gd name="T55" fmla="*/ 0 h 2067"/>
                    <a:gd name="T56" fmla="*/ 0 w 2547"/>
                    <a:gd name="T57" fmla="*/ 0 h 2067"/>
                    <a:gd name="T58" fmla="*/ 0 w 2547"/>
                    <a:gd name="T59" fmla="*/ 0 h 2067"/>
                    <a:gd name="T60" fmla="*/ 0 w 2547"/>
                    <a:gd name="T61" fmla="*/ 0 h 2067"/>
                    <a:gd name="T62" fmla="*/ 0 w 2547"/>
                    <a:gd name="T63" fmla="*/ 0 h 2067"/>
                    <a:gd name="T64" fmla="*/ 0 w 2547"/>
                    <a:gd name="T65" fmla="*/ 0 h 2067"/>
                    <a:gd name="T66" fmla="*/ 0 w 2547"/>
                    <a:gd name="T67" fmla="*/ 0 h 2067"/>
                    <a:gd name="T68" fmla="*/ 0 w 2547"/>
                    <a:gd name="T69" fmla="*/ 0 h 2067"/>
                    <a:gd name="T70" fmla="*/ 0 w 2547"/>
                    <a:gd name="T71" fmla="*/ 0 h 2067"/>
                    <a:gd name="T72" fmla="*/ 0 w 2547"/>
                    <a:gd name="T73" fmla="*/ 0 h 2067"/>
                    <a:gd name="T74" fmla="*/ 0 w 2547"/>
                    <a:gd name="T75" fmla="*/ 0 h 2067"/>
                    <a:gd name="T76" fmla="*/ 0 w 2547"/>
                    <a:gd name="T77" fmla="*/ 0 h 2067"/>
                    <a:gd name="T78" fmla="*/ 0 w 2547"/>
                    <a:gd name="T79" fmla="*/ 0 h 2067"/>
                    <a:gd name="T80" fmla="*/ 0 w 2547"/>
                    <a:gd name="T81" fmla="*/ 0 h 2067"/>
                    <a:gd name="T82" fmla="*/ 0 w 2547"/>
                    <a:gd name="T83" fmla="*/ 0 h 2067"/>
                    <a:gd name="T84" fmla="*/ 0 w 2547"/>
                    <a:gd name="T85" fmla="*/ 0 h 2067"/>
                    <a:gd name="T86" fmla="*/ 0 w 2547"/>
                    <a:gd name="T87" fmla="*/ 0 h 2067"/>
                    <a:gd name="T88" fmla="*/ 0 w 2547"/>
                    <a:gd name="T89" fmla="*/ 0 h 2067"/>
                    <a:gd name="T90" fmla="*/ 0 w 2547"/>
                    <a:gd name="T91" fmla="*/ 0 h 2067"/>
                    <a:gd name="T92" fmla="*/ 0 w 2547"/>
                    <a:gd name="T93" fmla="*/ 0 h 2067"/>
                    <a:gd name="T94" fmla="*/ 0 w 2547"/>
                    <a:gd name="T95" fmla="*/ 0 h 2067"/>
                    <a:gd name="T96" fmla="*/ 0 w 2547"/>
                    <a:gd name="T97" fmla="*/ 0 h 2067"/>
                    <a:gd name="T98" fmla="*/ 0 w 2547"/>
                    <a:gd name="T99" fmla="*/ 0 h 2067"/>
                    <a:gd name="T100" fmla="*/ 0 w 2547"/>
                    <a:gd name="T101" fmla="*/ 0 h 2067"/>
                    <a:gd name="T102" fmla="*/ 0 w 2547"/>
                    <a:gd name="T103" fmla="*/ 0 h 2067"/>
                    <a:gd name="T104" fmla="*/ 0 w 2547"/>
                    <a:gd name="T105" fmla="*/ 0 h 2067"/>
                    <a:gd name="T106" fmla="*/ 0 w 2547"/>
                    <a:gd name="T107" fmla="*/ 0 h 2067"/>
                    <a:gd name="T108" fmla="*/ 0 w 2547"/>
                    <a:gd name="T109" fmla="*/ 0 h 2067"/>
                    <a:gd name="T110" fmla="*/ 0 w 2547"/>
                    <a:gd name="T111" fmla="*/ 0 h 2067"/>
                    <a:gd name="T112" fmla="*/ 0 w 2547"/>
                    <a:gd name="T113" fmla="*/ 0 h 2067"/>
                    <a:gd name="T114" fmla="*/ 0 w 2547"/>
                    <a:gd name="T115" fmla="*/ 0 h 2067"/>
                    <a:gd name="T116" fmla="*/ 0 w 2547"/>
                    <a:gd name="T117" fmla="*/ 0 h 206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47"/>
                    <a:gd name="T178" fmla="*/ 0 h 2067"/>
                    <a:gd name="T179" fmla="*/ 2547 w 2547"/>
                    <a:gd name="T180" fmla="*/ 2067 h 206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47" h="2067">
                      <a:moveTo>
                        <a:pt x="447" y="0"/>
                      </a:moveTo>
                      <a:lnTo>
                        <a:pt x="893" y="670"/>
                      </a:lnTo>
                      <a:lnTo>
                        <a:pt x="614" y="670"/>
                      </a:lnTo>
                      <a:lnTo>
                        <a:pt x="617" y="752"/>
                      </a:lnTo>
                      <a:lnTo>
                        <a:pt x="627" y="834"/>
                      </a:lnTo>
                      <a:lnTo>
                        <a:pt x="643" y="912"/>
                      </a:lnTo>
                      <a:lnTo>
                        <a:pt x="664" y="989"/>
                      </a:lnTo>
                      <a:lnTo>
                        <a:pt x="691" y="1063"/>
                      </a:lnTo>
                      <a:lnTo>
                        <a:pt x="722" y="1135"/>
                      </a:lnTo>
                      <a:lnTo>
                        <a:pt x="759" y="1204"/>
                      </a:lnTo>
                      <a:lnTo>
                        <a:pt x="801" y="1270"/>
                      </a:lnTo>
                      <a:lnTo>
                        <a:pt x="847" y="1332"/>
                      </a:lnTo>
                      <a:lnTo>
                        <a:pt x="853" y="1340"/>
                      </a:lnTo>
                      <a:lnTo>
                        <a:pt x="860" y="1347"/>
                      </a:lnTo>
                      <a:lnTo>
                        <a:pt x="890" y="1383"/>
                      </a:lnTo>
                      <a:lnTo>
                        <a:pt x="923" y="1417"/>
                      </a:lnTo>
                      <a:lnTo>
                        <a:pt x="927" y="1420"/>
                      </a:lnTo>
                      <a:lnTo>
                        <a:pt x="982" y="1472"/>
                      </a:lnTo>
                      <a:lnTo>
                        <a:pt x="1041" y="1519"/>
                      </a:lnTo>
                      <a:lnTo>
                        <a:pt x="1103" y="1563"/>
                      </a:lnTo>
                      <a:lnTo>
                        <a:pt x="1168" y="1602"/>
                      </a:lnTo>
                      <a:lnTo>
                        <a:pt x="1169" y="1603"/>
                      </a:lnTo>
                      <a:lnTo>
                        <a:pt x="1171" y="1604"/>
                      </a:lnTo>
                      <a:lnTo>
                        <a:pt x="1211" y="1624"/>
                      </a:lnTo>
                      <a:lnTo>
                        <a:pt x="1252" y="1642"/>
                      </a:lnTo>
                      <a:lnTo>
                        <a:pt x="1260" y="1647"/>
                      </a:lnTo>
                      <a:lnTo>
                        <a:pt x="1268" y="1650"/>
                      </a:lnTo>
                      <a:lnTo>
                        <a:pt x="1304" y="1664"/>
                      </a:lnTo>
                      <a:lnTo>
                        <a:pt x="1340" y="1676"/>
                      </a:lnTo>
                      <a:lnTo>
                        <a:pt x="1370" y="1686"/>
                      </a:lnTo>
                      <a:lnTo>
                        <a:pt x="1401" y="1694"/>
                      </a:lnTo>
                      <a:lnTo>
                        <a:pt x="1434" y="1703"/>
                      </a:lnTo>
                      <a:lnTo>
                        <a:pt x="1474" y="1712"/>
                      </a:lnTo>
                      <a:lnTo>
                        <a:pt x="1507" y="1718"/>
                      </a:lnTo>
                      <a:lnTo>
                        <a:pt x="1541" y="1722"/>
                      </a:lnTo>
                      <a:lnTo>
                        <a:pt x="1577" y="1726"/>
                      </a:lnTo>
                      <a:lnTo>
                        <a:pt x="1619" y="1729"/>
                      </a:lnTo>
                      <a:lnTo>
                        <a:pt x="1663" y="1731"/>
                      </a:lnTo>
                      <a:lnTo>
                        <a:pt x="1737" y="1729"/>
                      </a:lnTo>
                      <a:lnTo>
                        <a:pt x="1809" y="1723"/>
                      </a:lnTo>
                      <a:lnTo>
                        <a:pt x="1881" y="1712"/>
                      </a:lnTo>
                      <a:lnTo>
                        <a:pt x="1952" y="1694"/>
                      </a:lnTo>
                      <a:lnTo>
                        <a:pt x="2022" y="1674"/>
                      </a:lnTo>
                      <a:lnTo>
                        <a:pt x="2090" y="1648"/>
                      </a:lnTo>
                      <a:lnTo>
                        <a:pt x="2157" y="1616"/>
                      </a:lnTo>
                      <a:lnTo>
                        <a:pt x="2221" y="1580"/>
                      </a:lnTo>
                      <a:lnTo>
                        <a:pt x="2284" y="1540"/>
                      </a:lnTo>
                      <a:lnTo>
                        <a:pt x="2311" y="1524"/>
                      </a:lnTo>
                      <a:lnTo>
                        <a:pt x="2338" y="1514"/>
                      </a:lnTo>
                      <a:lnTo>
                        <a:pt x="2367" y="1510"/>
                      </a:lnTo>
                      <a:lnTo>
                        <a:pt x="2395" y="1510"/>
                      </a:lnTo>
                      <a:lnTo>
                        <a:pt x="2424" y="1515"/>
                      </a:lnTo>
                      <a:lnTo>
                        <a:pt x="2450" y="1524"/>
                      </a:lnTo>
                      <a:lnTo>
                        <a:pt x="2476" y="1539"/>
                      </a:lnTo>
                      <a:lnTo>
                        <a:pt x="2498" y="1558"/>
                      </a:lnTo>
                      <a:lnTo>
                        <a:pt x="2518" y="1580"/>
                      </a:lnTo>
                      <a:lnTo>
                        <a:pt x="2533" y="1607"/>
                      </a:lnTo>
                      <a:lnTo>
                        <a:pt x="2543" y="1634"/>
                      </a:lnTo>
                      <a:lnTo>
                        <a:pt x="2547" y="1663"/>
                      </a:lnTo>
                      <a:lnTo>
                        <a:pt x="2547" y="1691"/>
                      </a:lnTo>
                      <a:lnTo>
                        <a:pt x="2542" y="1720"/>
                      </a:lnTo>
                      <a:lnTo>
                        <a:pt x="2533" y="1746"/>
                      </a:lnTo>
                      <a:lnTo>
                        <a:pt x="2519" y="1772"/>
                      </a:lnTo>
                      <a:lnTo>
                        <a:pt x="2500" y="1794"/>
                      </a:lnTo>
                      <a:lnTo>
                        <a:pt x="2477" y="1814"/>
                      </a:lnTo>
                      <a:lnTo>
                        <a:pt x="2405" y="1861"/>
                      </a:lnTo>
                      <a:lnTo>
                        <a:pt x="2330" y="1904"/>
                      </a:lnTo>
                      <a:lnTo>
                        <a:pt x="2253" y="1942"/>
                      </a:lnTo>
                      <a:lnTo>
                        <a:pt x="2174" y="1975"/>
                      </a:lnTo>
                      <a:lnTo>
                        <a:pt x="2095" y="2003"/>
                      </a:lnTo>
                      <a:lnTo>
                        <a:pt x="2014" y="2026"/>
                      </a:lnTo>
                      <a:lnTo>
                        <a:pt x="1931" y="2044"/>
                      </a:lnTo>
                      <a:lnTo>
                        <a:pt x="1848" y="2057"/>
                      </a:lnTo>
                      <a:lnTo>
                        <a:pt x="1763" y="2064"/>
                      </a:lnTo>
                      <a:lnTo>
                        <a:pt x="1678" y="2067"/>
                      </a:lnTo>
                      <a:lnTo>
                        <a:pt x="1609" y="2065"/>
                      </a:lnTo>
                      <a:lnTo>
                        <a:pt x="1539" y="2060"/>
                      </a:lnTo>
                      <a:lnTo>
                        <a:pt x="1525" y="2058"/>
                      </a:lnTo>
                      <a:lnTo>
                        <a:pt x="1511" y="2056"/>
                      </a:lnTo>
                      <a:lnTo>
                        <a:pt x="1473" y="2051"/>
                      </a:lnTo>
                      <a:lnTo>
                        <a:pt x="1433" y="2046"/>
                      </a:lnTo>
                      <a:lnTo>
                        <a:pt x="1422" y="2043"/>
                      </a:lnTo>
                      <a:lnTo>
                        <a:pt x="1411" y="2041"/>
                      </a:lnTo>
                      <a:lnTo>
                        <a:pt x="1356" y="2028"/>
                      </a:lnTo>
                      <a:lnTo>
                        <a:pt x="1315" y="2018"/>
                      </a:lnTo>
                      <a:lnTo>
                        <a:pt x="1274" y="2007"/>
                      </a:lnTo>
                      <a:lnTo>
                        <a:pt x="1231" y="1993"/>
                      </a:lnTo>
                      <a:lnTo>
                        <a:pt x="1186" y="1976"/>
                      </a:lnTo>
                      <a:lnTo>
                        <a:pt x="1141" y="1960"/>
                      </a:lnTo>
                      <a:lnTo>
                        <a:pt x="1115" y="1948"/>
                      </a:lnTo>
                      <a:lnTo>
                        <a:pt x="1064" y="1925"/>
                      </a:lnTo>
                      <a:lnTo>
                        <a:pt x="1013" y="1899"/>
                      </a:lnTo>
                      <a:lnTo>
                        <a:pt x="1009" y="1896"/>
                      </a:lnTo>
                      <a:lnTo>
                        <a:pt x="1004" y="1894"/>
                      </a:lnTo>
                      <a:lnTo>
                        <a:pt x="936" y="1854"/>
                      </a:lnTo>
                      <a:lnTo>
                        <a:pt x="871" y="1811"/>
                      </a:lnTo>
                      <a:lnTo>
                        <a:pt x="809" y="1764"/>
                      </a:lnTo>
                      <a:lnTo>
                        <a:pt x="748" y="1713"/>
                      </a:lnTo>
                      <a:lnTo>
                        <a:pt x="691" y="1659"/>
                      </a:lnTo>
                      <a:lnTo>
                        <a:pt x="682" y="1651"/>
                      </a:lnTo>
                      <a:lnTo>
                        <a:pt x="642" y="1607"/>
                      </a:lnTo>
                      <a:lnTo>
                        <a:pt x="603" y="1562"/>
                      </a:lnTo>
                      <a:lnTo>
                        <a:pt x="584" y="1538"/>
                      </a:lnTo>
                      <a:lnTo>
                        <a:pt x="557" y="1505"/>
                      </a:lnTo>
                      <a:lnTo>
                        <a:pt x="532" y="1471"/>
                      </a:lnTo>
                      <a:lnTo>
                        <a:pt x="530" y="1466"/>
                      </a:lnTo>
                      <a:lnTo>
                        <a:pt x="527" y="1461"/>
                      </a:lnTo>
                      <a:lnTo>
                        <a:pt x="482" y="1393"/>
                      </a:lnTo>
                      <a:lnTo>
                        <a:pt x="441" y="1321"/>
                      </a:lnTo>
                      <a:lnTo>
                        <a:pt x="404" y="1247"/>
                      </a:lnTo>
                      <a:lnTo>
                        <a:pt x="373" y="1171"/>
                      </a:lnTo>
                      <a:lnTo>
                        <a:pt x="344" y="1092"/>
                      </a:lnTo>
                      <a:lnTo>
                        <a:pt x="322" y="1011"/>
                      </a:lnTo>
                      <a:lnTo>
                        <a:pt x="304" y="929"/>
                      </a:lnTo>
                      <a:lnTo>
                        <a:pt x="290" y="844"/>
                      </a:lnTo>
                      <a:lnTo>
                        <a:pt x="282" y="757"/>
                      </a:lnTo>
                      <a:lnTo>
                        <a:pt x="279" y="671"/>
                      </a:lnTo>
                      <a:lnTo>
                        <a:pt x="0" y="671"/>
                      </a:lnTo>
                      <a:lnTo>
                        <a:pt x="447" y="0"/>
                      </a:lnTo>
                      <a:close/>
                    </a:path>
                  </a:pathLst>
                </a:custGeom>
                <a:grpFill/>
                <a:ln w="9525">
                  <a:noFill/>
                  <a:round/>
                  <a:headEnd/>
                  <a:tailEnd/>
                </a:ln>
              </p:spPr>
              <p:txBody>
                <a:bodyPr wrap="none" anchor="ctr"/>
                <a:lstStyle/>
                <a:p>
                  <a:endParaRPr lang="en-GB"/>
                </a:p>
              </p:txBody>
            </p:sp>
            <p:sp>
              <p:nvSpPr>
                <p:cNvPr id="49" name="Freeform 231"/>
                <p:cNvSpPr>
                  <a:spLocks noChangeArrowheads="1"/>
                </p:cNvSpPr>
                <p:nvPr/>
              </p:nvSpPr>
              <p:spPr bwMode="auto">
                <a:xfrm>
                  <a:off x="3750" y="3150"/>
                  <a:ext cx="254" cy="206"/>
                </a:xfrm>
                <a:custGeom>
                  <a:avLst/>
                  <a:gdLst>
                    <a:gd name="T0" fmla="*/ 0 w 2547"/>
                    <a:gd name="T1" fmla="*/ 0 h 2065"/>
                    <a:gd name="T2" fmla="*/ 0 w 2547"/>
                    <a:gd name="T3" fmla="*/ 0 h 2065"/>
                    <a:gd name="T4" fmla="*/ 0 w 2547"/>
                    <a:gd name="T5" fmla="*/ 0 h 2065"/>
                    <a:gd name="T6" fmla="*/ 0 w 2547"/>
                    <a:gd name="T7" fmla="*/ 0 h 2065"/>
                    <a:gd name="T8" fmla="*/ 0 w 2547"/>
                    <a:gd name="T9" fmla="*/ 0 h 2065"/>
                    <a:gd name="T10" fmla="*/ 0 w 2547"/>
                    <a:gd name="T11" fmla="*/ 0 h 2065"/>
                    <a:gd name="T12" fmla="*/ 0 w 2547"/>
                    <a:gd name="T13" fmla="*/ 0 h 2065"/>
                    <a:gd name="T14" fmla="*/ 0 w 2547"/>
                    <a:gd name="T15" fmla="*/ 0 h 2065"/>
                    <a:gd name="T16" fmla="*/ 0 w 2547"/>
                    <a:gd name="T17" fmla="*/ 0 h 2065"/>
                    <a:gd name="T18" fmla="*/ 0 w 2547"/>
                    <a:gd name="T19" fmla="*/ 0 h 2065"/>
                    <a:gd name="T20" fmla="*/ 0 w 2547"/>
                    <a:gd name="T21" fmla="*/ 0 h 2065"/>
                    <a:gd name="T22" fmla="*/ 0 w 2547"/>
                    <a:gd name="T23" fmla="*/ 0 h 2065"/>
                    <a:gd name="T24" fmla="*/ 0 w 2547"/>
                    <a:gd name="T25" fmla="*/ 0 h 2065"/>
                    <a:gd name="T26" fmla="*/ 0 w 2547"/>
                    <a:gd name="T27" fmla="*/ 0 h 2065"/>
                    <a:gd name="T28" fmla="*/ 0 w 2547"/>
                    <a:gd name="T29" fmla="*/ 0 h 2065"/>
                    <a:gd name="T30" fmla="*/ 0 w 2547"/>
                    <a:gd name="T31" fmla="*/ 0 h 2065"/>
                    <a:gd name="T32" fmla="*/ 0 w 2547"/>
                    <a:gd name="T33" fmla="*/ 0 h 2065"/>
                    <a:gd name="T34" fmla="*/ 0 w 2547"/>
                    <a:gd name="T35" fmla="*/ 0 h 2065"/>
                    <a:gd name="T36" fmla="*/ 0 w 2547"/>
                    <a:gd name="T37" fmla="*/ 0 h 2065"/>
                    <a:gd name="T38" fmla="*/ 0 w 2547"/>
                    <a:gd name="T39" fmla="*/ 0 h 2065"/>
                    <a:gd name="T40" fmla="*/ 0 w 2547"/>
                    <a:gd name="T41" fmla="*/ 0 h 2065"/>
                    <a:gd name="T42" fmla="*/ 0 w 2547"/>
                    <a:gd name="T43" fmla="*/ 0 h 2065"/>
                    <a:gd name="T44" fmla="*/ 0 w 2547"/>
                    <a:gd name="T45" fmla="*/ 0 h 2065"/>
                    <a:gd name="T46" fmla="*/ 0 w 2547"/>
                    <a:gd name="T47" fmla="*/ 0 h 2065"/>
                    <a:gd name="T48" fmla="*/ 0 w 2547"/>
                    <a:gd name="T49" fmla="*/ 0 h 2065"/>
                    <a:gd name="T50" fmla="*/ 0 w 2547"/>
                    <a:gd name="T51" fmla="*/ 0 h 2065"/>
                    <a:gd name="T52" fmla="*/ 0 w 2547"/>
                    <a:gd name="T53" fmla="*/ 0 h 2065"/>
                    <a:gd name="T54" fmla="*/ 0 w 2547"/>
                    <a:gd name="T55" fmla="*/ 0 h 2065"/>
                    <a:gd name="T56" fmla="*/ 0 w 2547"/>
                    <a:gd name="T57" fmla="*/ 0 h 2065"/>
                    <a:gd name="T58" fmla="*/ 0 w 2547"/>
                    <a:gd name="T59" fmla="*/ 0 h 2065"/>
                    <a:gd name="T60" fmla="*/ 0 w 2547"/>
                    <a:gd name="T61" fmla="*/ 0 h 2065"/>
                    <a:gd name="T62" fmla="*/ 0 w 2547"/>
                    <a:gd name="T63" fmla="*/ 0 h 2065"/>
                    <a:gd name="T64" fmla="*/ 0 w 2547"/>
                    <a:gd name="T65" fmla="*/ 0 h 2065"/>
                    <a:gd name="T66" fmla="*/ 0 w 2547"/>
                    <a:gd name="T67" fmla="*/ 0 h 2065"/>
                    <a:gd name="T68" fmla="*/ 0 w 2547"/>
                    <a:gd name="T69" fmla="*/ 0 h 2065"/>
                    <a:gd name="T70" fmla="*/ 0 w 2547"/>
                    <a:gd name="T71" fmla="*/ 0 h 2065"/>
                    <a:gd name="T72" fmla="*/ 0 w 2547"/>
                    <a:gd name="T73" fmla="*/ 0 h 2065"/>
                    <a:gd name="T74" fmla="*/ 0 w 2547"/>
                    <a:gd name="T75" fmla="*/ 0 h 2065"/>
                    <a:gd name="T76" fmla="*/ 0 w 2547"/>
                    <a:gd name="T77" fmla="*/ 0 h 2065"/>
                    <a:gd name="T78" fmla="*/ 0 w 2547"/>
                    <a:gd name="T79" fmla="*/ 0 h 2065"/>
                    <a:gd name="T80" fmla="*/ 0 w 2547"/>
                    <a:gd name="T81" fmla="*/ 0 h 2065"/>
                    <a:gd name="T82" fmla="*/ 0 w 2547"/>
                    <a:gd name="T83" fmla="*/ 0 h 2065"/>
                    <a:gd name="T84" fmla="*/ 0 w 2547"/>
                    <a:gd name="T85" fmla="*/ 0 h 2065"/>
                    <a:gd name="T86" fmla="*/ 0 w 2547"/>
                    <a:gd name="T87" fmla="*/ 0 h 2065"/>
                    <a:gd name="T88" fmla="*/ 0 w 2547"/>
                    <a:gd name="T89" fmla="*/ 0 h 2065"/>
                    <a:gd name="T90" fmla="*/ 0 w 2547"/>
                    <a:gd name="T91" fmla="*/ 0 h 2065"/>
                    <a:gd name="T92" fmla="*/ 0 w 2547"/>
                    <a:gd name="T93" fmla="*/ 0 h 2065"/>
                    <a:gd name="T94" fmla="*/ 0 w 2547"/>
                    <a:gd name="T95" fmla="*/ 0 h 2065"/>
                    <a:gd name="T96" fmla="*/ 0 w 2547"/>
                    <a:gd name="T97" fmla="*/ 0 h 2065"/>
                    <a:gd name="T98" fmla="*/ 0 w 2547"/>
                    <a:gd name="T99" fmla="*/ 0 h 2065"/>
                    <a:gd name="T100" fmla="*/ 0 w 2547"/>
                    <a:gd name="T101" fmla="*/ 0 h 2065"/>
                    <a:gd name="T102" fmla="*/ 0 w 2547"/>
                    <a:gd name="T103" fmla="*/ 0 h 2065"/>
                    <a:gd name="T104" fmla="*/ 0 w 2547"/>
                    <a:gd name="T105" fmla="*/ 0 h 2065"/>
                    <a:gd name="T106" fmla="*/ 0 w 2547"/>
                    <a:gd name="T107" fmla="*/ 0 h 2065"/>
                    <a:gd name="T108" fmla="*/ 0 w 2547"/>
                    <a:gd name="T109" fmla="*/ 0 h 2065"/>
                    <a:gd name="T110" fmla="*/ 0 w 2547"/>
                    <a:gd name="T111" fmla="*/ 0 h 2065"/>
                    <a:gd name="T112" fmla="*/ 0 w 2547"/>
                    <a:gd name="T113" fmla="*/ 0 h 2065"/>
                    <a:gd name="T114" fmla="*/ 0 w 2547"/>
                    <a:gd name="T115" fmla="*/ 0 h 206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547"/>
                    <a:gd name="T175" fmla="*/ 0 h 2065"/>
                    <a:gd name="T176" fmla="*/ 2547 w 2547"/>
                    <a:gd name="T177" fmla="*/ 2065 h 206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547" h="2065">
                      <a:moveTo>
                        <a:pt x="871" y="0"/>
                      </a:moveTo>
                      <a:lnTo>
                        <a:pt x="892" y="1"/>
                      </a:lnTo>
                      <a:lnTo>
                        <a:pt x="947" y="2"/>
                      </a:lnTo>
                      <a:lnTo>
                        <a:pt x="1003" y="6"/>
                      </a:lnTo>
                      <a:lnTo>
                        <a:pt x="1048" y="12"/>
                      </a:lnTo>
                      <a:lnTo>
                        <a:pt x="1081" y="16"/>
                      </a:lnTo>
                      <a:lnTo>
                        <a:pt x="1115" y="20"/>
                      </a:lnTo>
                      <a:lnTo>
                        <a:pt x="1138" y="26"/>
                      </a:lnTo>
                      <a:lnTo>
                        <a:pt x="1163" y="31"/>
                      </a:lnTo>
                      <a:lnTo>
                        <a:pt x="1187" y="37"/>
                      </a:lnTo>
                      <a:lnTo>
                        <a:pt x="1232" y="48"/>
                      </a:lnTo>
                      <a:lnTo>
                        <a:pt x="1276" y="60"/>
                      </a:lnTo>
                      <a:lnTo>
                        <a:pt x="1311" y="72"/>
                      </a:lnTo>
                      <a:lnTo>
                        <a:pt x="1360" y="88"/>
                      </a:lnTo>
                      <a:lnTo>
                        <a:pt x="1409" y="108"/>
                      </a:lnTo>
                      <a:lnTo>
                        <a:pt x="1426" y="115"/>
                      </a:lnTo>
                      <a:lnTo>
                        <a:pt x="1501" y="149"/>
                      </a:lnTo>
                      <a:lnTo>
                        <a:pt x="1573" y="189"/>
                      </a:lnTo>
                      <a:lnTo>
                        <a:pt x="1642" y="232"/>
                      </a:lnTo>
                      <a:lnTo>
                        <a:pt x="1710" y="279"/>
                      </a:lnTo>
                      <a:lnTo>
                        <a:pt x="1774" y="330"/>
                      </a:lnTo>
                      <a:lnTo>
                        <a:pt x="1835" y="385"/>
                      </a:lnTo>
                      <a:lnTo>
                        <a:pt x="1893" y="444"/>
                      </a:lnTo>
                      <a:lnTo>
                        <a:pt x="1948" y="507"/>
                      </a:lnTo>
                      <a:lnTo>
                        <a:pt x="1951" y="511"/>
                      </a:lnTo>
                      <a:lnTo>
                        <a:pt x="1954" y="516"/>
                      </a:lnTo>
                      <a:lnTo>
                        <a:pt x="1986" y="555"/>
                      </a:lnTo>
                      <a:lnTo>
                        <a:pt x="2016" y="594"/>
                      </a:lnTo>
                      <a:lnTo>
                        <a:pt x="2018" y="599"/>
                      </a:lnTo>
                      <a:lnTo>
                        <a:pt x="2020" y="603"/>
                      </a:lnTo>
                      <a:lnTo>
                        <a:pt x="2022" y="606"/>
                      </a:lnTo>
                      <a:lnTo>
                        <a:pt x="2067" y="675"/>
                      </a:lnTo>
                      <a:lnTo>
                        <a:pt x="2107" y="746"/>
                      </a:lnTo>
                      <a:lnTo>
                        <a:pt x="2144" y="821"/>
                      </a:lnTo>
                      <a:lnTo>
                        <a:pt x="2175" y="897"/>
                      </a:lnTo>
                      <a:lnTo>
                        <a:pt x="2204" y="975"/>
                      </a:lnTo>
                      <a:lnTo>
                        <a:pt x="2226" y="1056"/>
                      </a:lnTo>
                      <a:lnTo>
                        <a:pt x="2244" y="1138"/>
                      </a:lnTo>
                      <a:lnTo>
                        <a:pt x="2258" y="1223"/>
                      </a:lnTo>
                      <a:lnTo>
                        <a:pt x="2266" y="1308"/>
                      </a:lnTo>
                      <a:lnTo>
                        <a:pt x="2268" y="1396"/>
                      </a:lnTo>
                      <a:lnTo>
                        <a:pt x="2547" y="1396"/>
                      </a:lnTo>
                      <a:lnTo>
                        <a:pt x="2101" y="2065"/>
                      </a:lnTo>
                      <a:lnTo>
                        <a:pt x="1654" y="1396"/>
                      </a:lnTo>
                      <a:lnTo>
                        <a:pt x="1933" y="1396"/>
                      </a:lnTo>
                      <a:lnTo>
                        <a:pt x="1931" y="1320"/>
                      </a:lnTo>
                      <a:lnTo>
                        <a:pt x="1922" y="1245"/>
                      </a:lnTo>
                      <a:lnTo>
                        <a:pt x="1909" y="1173"/>
                      </a:lnTo>
                      <a:lnTo>
                        <a:pt x="1891" y="1102"/>
                      </a:lnTo>
                      <a:lnTo>
                        <a:pt x="1869" y="1032"/>
                      </a:lnTo>
                      <a:lnTo>
                        <a:pt x="1842" y="965"/>
                      </a:lnTo>
                      <a:lnTo>
                        <a:pt x="1810" y="901"/>
                      </a:lnTo>
                      <a:lnTo>
                        <a:pt x="1775" y="839"/>
                      </a:lnTo>
                      <a:lnTo>
                        <a:pt x="1735" y="780"/>
                      </a:lnTo>
                      <a:lnTo>
                        <a:pt x="1691" y="724"/>
                      </a:lnTo>
                      <a:lnTo>
                        <a:pt x="1691" y="722"/>
                      </a:lnTo>
                      <a:lnTo>
                        <a:pt x="1690" y="721"/>
                      </a:lnTo>
                      <a:lnTo>
                        <a:pt x="1642" y="667"/>
                      </a:lnTo>
                      <a:lnTo>
                        <a:pt x="1591" y="617"/>
                      </a:lnTo>
                      <a:lnTo>
                        <a:pt x="1536" y="570"/>
                      </a:lnTo>
                      <a:lnTo>
                        <a:pt x="1479" y="526"/>
                      </a:lnTo>
                      <a:lnTo>
                        <a:pt x="1418" y="488"/>
                      </a:lnTo>
                      <a:lnTo>
                        <a:pt x="1355" y="452"/>
                      </a:lnTo>
                      <a:lnTo>
                        <a:pt x="1290" y="420"/>
                      </a:lnTo>
                      <a:lnTo>
                        <a:pt x="1286" y="419"/>
                      </a:lnTo>
                      <a:lnTo>
                        <a:pt x="1282" y="417"/>
                      </a:lnTo>
                      <a:lnTo>
                        <a:pt x="1242" y="402"/>
                      </a:lnTo>
                      <a:lnTo>
                        <a:pt x="1202" y="388"/>
                      </a:lnTo>
                      <a:lnTo>
                        <a:pt x="1180" y="381"/>
                      </a:lnTo>
                      <a:lnTo>
                        <a:pt x="1144" y="370"/>
                      </a:lnTo>
                      <a:lnTo>
                        <a:pt x="1108" y="362"/>
                      </a:lnTo>
                      <a:lnTo>
                        <a:pt x="1076" y="355"/>
                      </a:lnTo>
                      <a:lnTo>
                        <a:pt x="1038" y="348"/>
                      </a:lnTo>
                      <a:lnTo>
                        <a:pt x="1001" y="344"/>
                      </a:lnTo>
                      <a:lnTo>
                        <a:pt x="972" y="340"/>
                      </a:lnTo>
                      <a:lnTo>
                        <a:pt x="926" y="337"/>
                      </a:lnTo>
                      <a:lnTo>
                        <a:pt x="880" y="335"/>
                      </a:lnTo>
                      <a:lnTo>
                        <a:pt x="807" y="337"/>
                      </a:lnTo>
                      <a:lnTo>
                        <a:pt x="735" y="344"/>
                      </a:lnTo>
                      <a:lnTo>
                        <a:pt x="663" y="355"/>
                      </a:lnTo>
                      <a:lnTo>
                        <a:pt x="592" y="371"/>
                      </a:lnTo>
                      <a:lnTo>
                        <a:pt x="523" y="393"/>
                      </a:lnTo>
                      <a:lnTo>
                        <a:pt x="456" y="419"/>
                      </a:lnTo>
                      <a:lnTo>
                        <a:pt x="390" y="450"/>
                      </a:lnTo>
                      <a:lnTo>
                        <a:pt x="326" y="485"/>
                      </a:lnTo>
                      <a:lnTo>
                        <a:pt x="263" y="526"/>
                      </a:lnTo>
                      <a:lnTo>
                        <a:pt x="237" y="541"/>
                      </a:lnTo>
                      <a:lnTo>
                        <a:pt x="209" y="552"/>
                      </a:lnTo>
                      <a:lnTo>
                        <a:pt x="181" y="556"/>
                      </a:lnTo>
                      <a:lnTo>
                        <a:pt x="152" y="556"/>
                      </a:lnTo>
                      <a:lnTo>
                        <a:pt x="124" y="551"/>
                      </a:lnTo>
                      <a:lnTo>
                        <a:pt x="97" y="541"/>
                      </a:lnTo>
                      <a:lnTo>
                        <a:pt x="72" y="527"/>
                      </a:lnTo>
                      <a:lnTo>
                        <a:pt x="49" y="509"/>
                      </a:lnTo>
                      <a:lnTo>
                        <a:pt x="30" y="485"/>
                      </a:lnTo>
                      <a:lnTo>
                        <a:pt x="15" y="459"/>
                      </a:lnTo>
                      <a:lnTo>
                        <a:pt x="5" y="432"/>
                      </a:lnTo>
                      <a:lnTo>
                        <a:pt x="0" y="403"/>
                      </a:lnTo>
                      <a:lnTo>
                        <a:pt x="0" y="374"/>
                      </a:lnTo>
                      <a:lnTo>
                        <a:pt x="5" y="346"/>
                      </a:lnTo>
                      <a:lnTo>
                        <a:pt x="15" y="319"/>
                      </a:lnTo>
                      <a:lnTo>
                        <a:pt x="29" y="294"/>
                      </a:lnTo>
                      <a:lnTo>
                        <a:pt x="47" y="272"/>
                      </a:lnTo>
                      <a:lnTo>
                        <a:pt x="71" y="252"/>
                      </a:lnTo>
                      <a:lnTo>
                        <a:pt x="143" y="204"/>
                      </a:lnTo>
                      <a:lnTo>
                        <a:pt x="218" y="162"/>
                      </a:lnTo>
                      <a:lnTo>
                        <a:pt x="294" y="124"/>
                      </a:lnTo>
                      <a:lnTo>
                        <a:pt x="372" y="91"/>
                      </a:lnTo>
                      <a:lnTo>
                        <a:pt x="452" y="64"/>
                      </a:lnTo>
                      <a:lnTo>
                        <a:pt x="533" y="40"/>
                      </a:lnTo>
                      <a:lnTo>
                        <a:pt x="616" y="23"/>
                      </a:lnTo>
                      <a:lnTo>
                        <a:pt x="699" y="10"/>
                      </a:lnTo>
                      <a:lnTo>
                        <a:pt x="783" y="3"/>
                      </a:lnTo>
                      <a:lnTo>
                        <a:pt x="868" y="0"/>
                      </a:lnTo>
                      <a:lnTo>
                        <a:pt x="870" y="0"/>
                      </a:lnTo>
                      <a:lnTo>
                        <a:pt x="871" y="0"/>
                      </a:lnTo>
                      <a:close/>
                    </a:path>
                  </a:pathLst>
                </a:custGeom>
                <a:grpFill/>
                <a:ln w="9525">
                  <a:noFill/>
                  <a:round/>
                  <a:headEnd/>
                  <a:tailEnd/>
                </a:ln>
              </p:spPr>
              <p:txBody>
                <a:bodyPr wrap="none" anchor="ctr"/>
                <a:lstStyle/>
                <a:p>
                  <a:endParaRPr lang="en-GB"/>
                </a:p>
              </p:txBody>
            </p:sp>
          </p:grpSp>
          <p:sp>
            <p:nvSpPr>
              <p:cNvPr id="59" name="Freeform 94"/>
              <p:cNvSpPr>
                <a:spLocks noChangeAspect="1" noChangeArrowheads="1"/>
              </p:cNvSpPr>
              <p:nvPr/>
            </p:nvSpPr>
            <p:spPr bwMode="auto">
              <a:xfrm>
                <a:off x="8431532" y="3046165"/>
                <a:ext cx="1008000" cy="679877"/>
              </a:xfrm>
              <a:custGeom>
                <a:avLst/>
                <a:gdLst>
                  <a:gd name="T0" fmla="*/ 2147483647 w 3460"/>
                  <a:gd name="T1" fmla="*/ 0 h 2331"/>
                  <a:gd name="T2" fmla="*/ 2147483647 w 3460"/>
                  <a:gd name="T3" fmla="*/ 2147483647 h 2331"/>
                  <a:gd name="T4" fmla="*/ 2147483647 w 3460"/>
                  <a:gd name="T5" fmla="*/ 2147483647 h 2331"/>
                  <a:gd name="T6" fmla="*/ 2147483647 w 3460"/>
                  <a:gd name="T7" fmla="*/ 2147483647 h 2331"/>
                  <a:gd name="T8" fmla="*/ 2147483647 w 3460"/>
                  <a:gd name="T9" fmla="*/ 2147483647 h 2331"/>
                  <a:gd name="T10" fmla="*/ 2147483647 w 3460"/>
                  <a:gd name="T11" fmla="*/ 2147483647 h 2331"/>
                  <a:gd name="T12" fmla="*/ 2147483647 w 3460"/>
                  <a:gd name="T13" fmla="*/ 2147483647 h 2331"/>
                  <a:gd name="T14" fmla="*/ 2147483647 w 3460"/>
                  <a:gd name="T15" fmla="*/ 2147483647 h 2331"/>
                  <a:gd name="T16" fmla="*/ 2147483647 w 3460"/>
                  <a:gd name="T17" fmla="*/ 2147483647 h 2331"/>
                  <a:gd name="T18" fmla="*/ 2147483647 w 3460"/>
                  <a:gd name="T19" fmla="*/ 2147483647 h 2331"/>
                  <a:gd name="T20" fmla="*/ 2147483647 w 3460"/>
                  <a:gd name="T21" fmla="*/ 2147483647 h 2331"/>
                  <a:gd name="T22" fmla="*/ 2147483647 w 3460"/>
                  <a:gd name="T23" fmla="*/ 2147483647 h 2331"/>
                  <a:gd name="T24" fmla="*/ 2147483647 w 3460"/>
                  <a:gd name="T25" fmla="*/ 2147483647 h 2331"/>
                  <a:gd name="T26" fmla="*/ 2147483647 w 3460"/>
                  <a:gd name="T27" fmla="*/ 2147483647 h 2331"/>
                  <a:gd name="T28" fmla="*/ 2147483647 w 3460"/>
                  <a:gd name="T29" fmla="*/ 2147483647 h 2331"/>
                  <a:gd name="T30" fmla="*/ 2147483647 w 3460"/>
                  <a:gd name="T31" fmla="*/ 2147483647 h 2331"/>
                  <a:gd name="T32" fmla="*/ 2147483647 w 3460"/>
                  <a:gd name="T33" fmla="*/ 2147483647 h 2331"/>
                  <a:gd name="T34" fmla="*/ 2147483647 w 3460"/>
                  <a:gd name="T35" fmla="*/ 2147483647 h 2331"/>
                  <a:gd name="T36" fmla="*/ 2147483647 w 3460"/>
                  <a:gd name="T37" fmla="*/ 2147483647 h 2331"/>
                  <a:gd name="T38" fmla="*/ 2147483647 w 3460"/>
                  <a:gd name="T39" fmla="*/ 2147483647 h 2331"/>
                  <a:gd name="T40" fmla="*/ 2147483647 w 3460"/>
                  <a:gd name="T41" fmla="*/ 2147483647 h 2331"/>
                  <a:gd name="T42" fmla="*/ 2147483647 w 3460"/>
                  <a:gd name="T43" fmla="*/ 2147483647 h 2331"/>
                  <a:gd name="T44" fmla="*/ 2147483647 w 3460"/>
                  <a:gd name="T45" fmla="*/ 2147483647 h 2331"/>
                  <a:gd name="T46" fmla="*/ 2147483647 w 3460"/>
                  <a:gd name="T47" fmla="*/ 2147483647 h 2331"/>
                  <a:gd name="T48" fmla="*/ 2147483647 w 3460"/>
                  <a:gd name="T49" fmla="*/ 2147483647 h 2331"/>
                  <a:gd name="T50" fmla="*/ 2147483647 w 3460"/>
                  <a:gd name="T51" fmla="*/ 2147483647 h 2331"/>
                  <a:gd name="T52" fmla="*/ 2147483647 w 3460"/>
                  <a:gd name="T53" fmla="*/ 2147483647 h 2331"/>
                  <a:gd name="T54" fmla="*/ 2147483647 w 3460"/>
                  <a:gd name="T55" fmla="*/ 2147483647 h 2331"/>
                  <a:gd name="T56" fmla="*/ 2147483647 w 3460"/>
                  <a:gd name="T57" fmla="*/ 2147483647 h 2331"/>
                  <a:gd name="T58" fmla="*/ 2147483647 w 3460"/>
                  <a:gd name="T59" fmla="*/ 2147483647 h 2331"/>
                  <a:gd name="T60" fmla="*/ 2147483647 w 3460"/>
                  <a:gd name="T61" fmla="*/ 2147483647 h 2331"/>
                  <a:gd name="T62" fmla="*/ 2147483647 w 3460"/>
                  <a:gd name="T63" fmla="*/ 2147483647 h 2331"/>
                  <a:gd name="T64" fmla="*/ 2147483647 w 3460"/>
                  <a:gd name="T65" fmla="*/ 2147483647 h 2331"/>
                  <a:gd name="T66" fmla="*/ 2147483647 w 3460"/>
                  <a:gd name="T67" fmla="*/ 2147483647 h 2331"/>
                  <a:gd name="T68" fmla="*/ 2147483647 w 3460"/>
                  <a:gd name="T69" fmla="*/ 2147483647 h 2331"/>
                  <a:gd name="T70" fmla="*/ 2147483647 w 3460"/>
                  <a:gd name="T71" fmla="*/ 2147483647 h 2331"/>
                  <a:gd name="T72" fmla="*/ 2147483647 w 3460"/>
                  <a:gd name="T73" fmla="*/ 2147483647 h 2331"/>
                  <a:gd name="T74" fmla="*/ 2147483647 w 3460"/>
                  <a:gd name="T75" fmla="*/ 2147483647 h 2331"/>
                  <a:gd name="T76" fmla="*/ 2147483647 w 3460"/>
                  <a:gd name="T77" fmla="*/ 2147483647 h 2331"/>
                  <a:gd name="T78" fmla="*/ 2147483647 w 3460"/>
                  <a:gd name="T79" fmla="*/ 2147483647 h 2331"/>
                  <a:gd name="T80" fmla="*/ 2147483647 w 3460"/>
                  <a:gd name="T81" fmla="*/ 2147483647 h 2331"/>
                  <a:gd name="T82" fmla="*/ 2147483647 w 3460"/>
                  <a:gd name="T83" fmla="*/ 2147483647 h 2331"/>
                  <a:gd name="T84" fmla="*/ 2147483647 w 3460"/>
                  <a:gd name="T85" fmla="*/ 2147483647 h 2331"/>
                  <a:gd name="T86" fmla="*/ 2147483647 w 3460"/>
                  <a:gd name="T87" fmla="*/ 2147483647 h 2331"/>
                  <a:gd name="T88" fmla="*/ 2147483647 w 3460"/>
                  <a:gd name="T89" fmla="*/ 2147483647 h 2331"/>
                  <a:gd name="T90" fmla="*/ 2147483647 w 3460"/>
                  <a:gd name="T91" fmla="*/ 2147483647 h 2331"/>
                  <a:gd name="T92" fmla="*/ 2147483647 w 3460"/>
                  <a:gd name="T93" fmla="*/ 2147483647 h 2331"/>
                  <a:gd name="T94" fmla="*/ 2147483647 w 3460"/>
                  <a:gd name="T95" fmla="*/ 2147483647 h 2331"/>
                  <a:gd name="T96" fmla="*/ 2147483647 w 3460"/>
                  <a:gd name="T97" fmla="*/ 2147483647 h 2331"/>
                  <a:gd name="T98" fmla="*/ 2147483647 w 3460"/>
                  <a:gd name="T99" fmla="*/ 2147483647 h 2331"/>
                  <a:gd name="T100" fmla="*/ 2147483647 w 3460"/>
                  <a:gd name="T101" fmla="*/ 2147483647 h 2331"/>
                  <a:gd name="T102" fmla="*/ 2147483647 w 3460"/>
                  <a:gd name="T103" fmla="*/ 2147483647 h 2331"/>
                  <a:gd name="T104" fmla="*/ 2147483647 w 3460"/>
                  <a:gd name="T105" fmla="*/ 2147483647 h 2331"/>
                  <a:gd name="T106" fmla="*/ 2147483647 w 3460"/>
                  <a:gd name="T107" fmla="*/ 2147483647 h 2331"/>
                  <a:gd name="T108" fmla="*/ 2147483647 w 3460"/>
                  <a:gd name="T109" fmla="*/ 0 h 233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460"/>
                  <a:gd name="T166" fmla="*/ 0 h 2331"/>
                  <a:gd name="T167" fmla="*/ 3460 w 3460"/>
                  <a:gd name="T168" fmla="*/ 2331 h 233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460" h="2331">
                    <a:moveTo>
                      <a:pt x="2112" y="0"/>
                    </a:moveTo>
                    <a:lnTo>
                      <a:pt x="2113" y="0"/>
                    </a:lnTo>
                    <a:lnTo>
                      <a:pt x="2135" y="2"/>
                    </a:lnTo>
                    <a:lnTo>
                      <a:pt x="2159" y="10"/>
                    </a:lnTo>
                    <a:lnTo>
                      <a:pt x="2181" y="22"/>
                    </a:lnTo>
                    <a:lnTo>
                      <a:pt x="2199" y="39"/>
                    </a:lnTo>
                    <a:lnTo>
                      <a:pt x="2213" y="61"/>
                    </a:lnTo>
                    <a:lnTo>
                      <a:pt x="2223" y="84"/>
                    </a:lnTo>
                    <a:lnTo>
                      <a:pt x="2226" y="110"/>
                    </a:lnTo>
                    <a:lnTo>
                      <a:pt x="2226" y="1116"/>
                    </a:lnTo>
                    <a:lnTo>
                      <a:pt x="2299" y="940"/>
                    </a:lnTo>
                    <a:lnTo>
                      <a:pt x="2310" y="919"/>
                    </a:lnTo>
                    <a:lnTo>
                      <a:pt x="2324" y="901"/>
                    </a:lnTo>
                    <a:lnTo>
                      <a:pt x="2342" y="887"/>
                    </a:lnTo>
                    <a:lnTo>
                      <a:pt x="2364" y="876"/>
                    </a:lnTo>
                    <a:lnTo>
                      <a:pt x="2386" y="871"/>
                    </a:lnTo>
                    <a:lnTo>
                      <a:pt x="2409" y="870"/>
                    </a:lnTo>
                    <a:lnTo>
                      <a:pt x="3339" y="869"/>
                    </a:lnTo>
                    <a:lnTo>
                      <a:pt x="3366" y="872"/>
                    </a:lnTo>
                    <a:lnTo>
                      <a:pt x="3392" y="881"/>
                    </a:lnTo>
                    <a:lnTo>
                      <a:pt x="3414" y="895"/>
                    </a:lnTo>
                    <a:lnTo>
                      <a:pt x="3433" y="913"/>
                    </a:lnTo>
                    <a:lnTo>
                      <a:pt x="3447" y="937"/>
                    </a:lnTo>
                    <a:lnTo>
                      <a:pt x="3456" y="962"/>
                    </a:lnTo>
                    <a:lnTo>
                      <a:pt x="3460" y="990"/>
                    </a:lnTo>
                    <a:lnTo>
                      <a:pt x="3455" y="1017"/>
                    </a:lnTo>
                    <a:lnTo>
                      <a:pt x="3447" y="1043"/>
                    </a:lnTo>
                    <a:lnTo>
                      <a:pt x="3432" y="1065"/>
                    </a:lnTo>
                    <a:lnTo>
                      <a:pt x="3414" y="1084"/>
                    </a:lnTo>
                    <a:lnTo>
                      <a:pt x="3392" y="1099"/>
                    </a:lnTo>
                    <a:lnTo>
                      <a:pt x="3366" y="1108"/>
                    </a:lnTo>
                    <a:lnTo>
                      <a:pt x="3339" y="1111"/>
                    </a:lnTo>
                    <a:lnTo>
                      <a:pt x="2475" y="1085"/>
                    </a:lnTo>
                    <a:lnTo>
                      <a:pt x="2225" y="1685"/>
                    </a:lnTo>
                    <a:lnTo>
                      <a:pt x="2215" y="1705"/>
                    </a:lnTo>
                    <a:lnTo>
                      <a:pt x="2202" y="1721"/>
                    </a:lnTo>
                    <a:lnTo>
                      <a:pt x="2187" y="1734"/>
                    </a:lnTo>
                    <a:lnTo>
                      <a:pt x="2168" y="1745"/>
                    </a:lnTo>
                    <a:lnTo>
                      <a:pt x="2149" y="1751"/>
                    </a:lnTo>
                    <a:lnTo>
                      <a:pt x="2129" y="1755"/>
                    </a:lnTo>
                    <a:lnTo>
                      <a:pt x="2108" y="1755"/>
                    </a:lnTo>
                    <a:lnTo>
                      <a:pt x="2085" y="1749"/>
                    </a:lnTo>
                    <a:lnTo>
                      <a:pt x="2062" y="1741"/>
                    </a:lnTo>
                    <a:lnTo>
                      <a:pt x="2044" y="1728"/>
                    </a:lnTo>
                    <a:lnTo>
                      <a:pt x="2028" y="1711"/>
                    </a:lnTo>
                    <a:lnTo>
                      <a:pt x="2017" y="1691"/>
                    </a:lnTo>
                    <a:lnTo>
                      <a:pt x="2008" y="1669"/>
                    </a:lnTo>
                    <a:lnTo>
                      <a:pt x="2006" y="1645"/>
                    </a:lnTo>
                    <a:lnTo>
                      <a:pt x="2006" y="693"/>
                    </a:lnTo>
                    <a:lnTo>
                      <a:pt x="1405" y="2258"/>
                    </a:lnTo>
                    <a:lnTo>
                      <a:pt x="1394" y="2280"/>
                    </a:lnTo>
                    <a:lnTo>
                      <a:pt x="1379" y="2298"/>
                    </a:lnTo>
                    <a:lnTo>
                      <a:pt x="1378" y="2299"/>
                    </a:lnTo>
                    <a:lnTo>
                      <a:pt x="1377" y="2299"/>
                    </a:lnTo>
                    <a:lnTo>
                      <a:pt x="1375" y="2301"/>
                    </a:lnTo>
                    <a:lnTo>
                      <a:pt x="1373" y="2303"/>
                    </a:lnTo>
                    <a:lnTo>
                      <a:pt x="1352" y="2318"/>
                    </a:lnTo>
                    <a:lnTo>
                      <a:pt x="1327" y="2327"/>
                    </a:lnTo>
                    <a:lnTo>
                      <a:pt x="1301" y="2331"/>
                    </a:lnTo>
                    <a:lnTo>
                      <a:pt x="1276" y="2327"/>
                    </a:lnTo>
                    <a:lnTo>
                      <a:pt x="1253" y="2319"/>
                    </a:lnTo>
                    <a:lnTo>
                      <a:pt x="1233" y="2306"/>
                    </a:lnTo>
                    <a:lnTo>
                      <a:pt x="1216" y="2289"/>
                    </a:lnTo>
                    <a:lnTo>
                      <a:pt x="1203" y="2269"/>
                    </a:lnTo>
                    <a:lnTo>
                      <a:pt x="1195" y="2246"/>
                    </a:lnTo>
                    <a:lnTo>
                      <a:pt x="1191" y="2220"/>
                    </a:lnTo>
                    <a:lnTo>
                      <a:pt x="1191" y="1227"/>
                    </a:lnTo>
                    <a:lnTo>
                      <a:pt x="1125" y="1388"/>
                    </a:lnTo>
                    <a:lnTo>
                      <a:pt x="1115" y="1408"/>
                    </a:lnTo>
                    <a:lnTo>
                      <a:pt x="1101" y="1425"/>
                    </a:lnTo>
                    <a:lnTo>
                      <a:pt x="1086" y="1439"/>
                    </a:lnTo>
                    <a:lnTo>
                      <a:pt x="1068" y="1448"/>
                    </a:lnTo>
                    <a:lnTo>
                      <a:pt x="1048" y="1455"/>
                    </a:lnTo>
                    <a:lnTo>
                      <a:pt x="1028" y="1459"/>
                    </a:lnTo>
                    <a:lnTo>
                      <a:pt x="1006" y="1458"/>
                    </a:lnTo>
                    <a:lnTo>
                      <a:pt x="51" y="1389"/>
                    </a:lnTo>
                    <a:lnTo>
                      <a:pt x="35" y="1387"/>
                    </a:lnTo>
                    <a:lnTo>
                      <a:pt x="21" y="1379"/>
                    </a:lnTo>
                    <a:lnTo>
                      <a:pt x="10" y="1367"/>
                    </a:lnTo>
                    <a:lnTo>
                      <a:pt x="2" y="1354"/>
                    </a:lnTo>
                    <a:lnTo>
                      <a:pt x="0" y="1338"/>
                    </a:lnTo>
                    <a:lnTo>
                      <a:pt x="2" y="1322"/>
                    </a:lnTo>
                    <a:lnTo>
                      <a:pt x="10" y="1307"/>
                    </a:lnTo>
                    <a:lnTo>
                      <a:pt x="21" y="1296"/>
                    </a:lnTo>
                    <a:lnTo>
                      <a:pt x="35" y="1289"/>
                    </a:lnTo>
                    <a:lnTo>
                      <a:pt x="51" y="1286"/>
                    </a:lnTo>
                    <a:lnTo>
                      <a:pt x="948" y="1241"/>
                    </a:lnTo>
                    <a:lnTo>
                      <a:pt x="1198" y="643"/>
                    </a:lnTo>
                    <a:lnTo>
                      <a:pt x="1208" y="624"/>
                    </a:lnTo>
                    <a:lnTo>
                      <a:pt x="1221" y="607"/>
                    </a:lnTo>
                    <a:lnTo>
                      <a:pt x="1237" y="593"/>
                    </a:lnTo>
                    <a:lnTo>
                      <a:pt x="1256" y="583"/>
                    </a:lnTo>
                    <a:lnTo>
                      <a:pt x="1275" y="576"/>
                    </a:lnTo>
                    <a:lnTo>
                      <a:pt x="1296" y="573"/>
                    </a:lnTo>
                    <a:lnTo>
                      <a:pt x="1318" y="574"/>
                    </a:lnTo>
                    <a:lnTo>
                      <a:pt x="1340" y="580"/>
                    </a:lnTo>
                    <a:lnTo>
                      <a:pt x="1360" y="590"/>
                    </a:lnTo>
                    <a:lnTo>
                      <a:pt x="1377" y="604"/>
                    </a:lnTo>
                    <a:lnTo>
                      <a:pt x="1391" y="621"/>
                    </a:lnTo>
                    <a:lnTo>
                      <a:pt x="1401" y="640"/>
                    </a:lnTo>
                    <a:lnTo>
                      <a:pt x="1408" y="661"/>
                    </a:lnTo>
                    <a:lnTo>
                      <a:pt x="1411" y="685"/>
                    </a:lnTo>
                    <a:lnTo>
                      <a:pt x="1411" y="1632"/>
                    </a:lnTo>
                    <a:lnTo>
                      <a:pt x="2010" y="70"/>
                    </a:lnTo>
                    <a:lnTo>
                      <a:pt x="2021" y="50"/>
                    </a:lnTo>
                    <a:lnTo>
                      <a:pt x="2035" y="33"/>
                    </a:lnTo>
                    <a:lnTo>
                      <a:pt x="2051" y="19"/>
                    </a:lnTo>
                    <a:lnTo>
                      <a:pt x="2070" y="9"/>
                    </a:lnTo>
                    <a:lnTo>
                      <a:pt x="2091" y="2"/>
                    </a:lnTo>
                    <a:lnTo>
                      <a:pt x="2112" y="0"/>
                    </a:lnTo>
                    <a:close/>
                  </a:path>
                </a:pathLst>
              </a:custGeom>
              <a:solidFill>
                <a:schemeClr val="bg1"/>
              </a:solidFill>
              <a:ln w="9525">
                <a:noFill/>
                <a:round/>
                <a:headEnd/>
                <a:tailEnd/>
              </a:ln>
            </p:spPr>
            <p:txBody>
              <a:bodyPr wrap="none" anchor="ctr"/>
              <a:lstStyle/>
              <a:p>
                <a:endParaRPr lang="en-GB"/>
              </a:p>
            </p:txBody>
          </p:sp>
        </p:gr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fade">
                                      <p:cBhvr>
                                        <p:cTn id="12" dur="500"/>
                                        <p:tgtEl>
                                          <p:spTgt spid="68"/>
                                        </p:tgtEl>
                                      </p:cBhvr>
                                    </p:animEffect>
                                  </p:childTnLst>
                                </p:cTn>
                              </p:par>
                            </p:childTnLst>
                          </p:cTn>
                        </p:par>
                        <p:par>
                          <p:cTn id="13" fill="hold">
                            <p:stCondLst>
                              <p:cond delay="500"/>
                            </p:stCondLst>
                            <p:childTnLst>
                              <p:par>
                                <p:cTn id="14" presetID="12" presetClass="entr" presetSubtype="1"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slide(fromTop)">
                                      <p:cBhvr>
                                        <p:cTn id="16" dur="10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5"/>
                                        </p:tgtEl>
                                        <p:attrNameLst>
                                          <p:attrName>style.visibility</p:attrName>
                                        </p:attrNameLst>
                                      </p:cBhvr>
                                      <p:to>
                                        <p:strVal val="visible"/>
                                      </p:to>
                                    </p:set>
                                    <p:animEffect transition="in" filter="fade">
                                      <p:cBhvr>
                                        <p:cTn id="21" dur="500"/>
                                        <p:tgtEl>
                                          <p:spTgt spid="65"/>
                                        </p:tgtEl>
                                      </p:cBhvr>
                                    </p:animEffect>
                                  </p:childTnLst>
                                </p:cTn>
                              </p:par>
                            </p:childTnLst>
                          </p:cTn>
                        </p:par>
                        <p:par>
                          <p:cTn id="22" fill="hold">
                            <p:stCondLst>
                              <p:cond delay="500"/>
                            </p:stCondLst>
                            <p:childTnLst>
                              <p:par>
                                <p:cTn id="23" presetID="12" presetClass="entr" presetSubtype="1"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slide(fromTop)">
                                      <p:cBhvr>
                                        <p:cTn id="25" dur="1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4"/>
                                        </p:tgtEl>
                                        <p:attrNameLst>
                                          <p:attrName>style.visibility</p:attrName>
                                        </p:attrNameLst>
                                      </p:cBhvr>
                                      <p:to>
                                        <p:strVal val="visible"/>
                                      </p:to>
                                    </p:set>
                                    <p:animEffect transition="in" filter="fade">
                                      <p:cBhvr>
                                        <p:cTn id="30" dur="500"/>
                                        <p:tgtEl>
                                          <p:spTgt spid="64"/>
                                        </p:tgtEl>
                                      </p:cBhvr>
                                    </p:animEffect>
                                  </p:childTnLst>
                                </p:cTn>
                              </p:par>
                            </p:childTnLst>
                          </p:cTn>
                        </p:par>
                        <p:par>
                          <p:cTn id="31" fill="hold">
                            <p:stCondLst>
                              <p:cond delay="500"/>
                            </p:stCondLst>
                            <p:childTnLst>
                              <p:par>
                                <p:cTn id="32" presetID="12" presetClass="entr" presetSubtype="1"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slide(fromTop)">
                                      <p:cBhvr>
                                        <p:cTn id="34"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2" grpId="0" animBg="1"/>
      <p:bldP spid="30" grpId="0" animBg="1"/>
      <p:bldP spid="4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ChangeArrowheads="1"/>
          </p:cNvSpPr>
          <p:nvPr/>
        </p:nvSpPr>
        <p:spPr bwMode="auto">
          <a:xfrm>
            <a:off x="1" y="0"/>
            <a:ext cx="8064500" cy="1143000"/>
          </a:xfrm>
          <a:prstGeom prst="rect">
            <a:avLst/>
          </a:prstGeom>
          <a:noFill/>
          <a:ln w="9525">
            <a:noFill/>
            <a:miter lim="800000"/>
            <a:headEnd/>
            <a:tailEnd/>
          </a:ln>
        </p:spPr>
        <p:txBody>
          <a:bodyPr anchor="ctr"/>
          <a:lstStyle/>
          <a:p>
            <a:pPr>
              <a:lnSpc>
                <a:spcPts val="2800"/>
              </a:lnSpc>
            </a:pPr>
            <a:endParaRPr lang="en-GB" sz="2800" dirty="0">
              <a:solidFill>
                <a:schemeClr val="bg1"/>
              </a:solidFill>
            </a:endParaRPr>
          </a:p>
        </p:txBody>
      </p:sp>
      <p:sp>
        <p:nvSpPr>
          <p:cNvPr id="2052" name="Rectangle 3"/>
          <p:cNvSpPr>
            <a:spLocks noChangeArrowheads="1"/>
          </p:cNvSpPr>
          <p:nvPr/>
        </p:nvSpPr>
        <p:spPr bwMode="auto">
          <a:xfrm>
            <a:off x="8299451" y="2924175"/>
            <a:ext cx="3994149" cy="366767"/>
          </a:xfrm>
          <a:prstGeom prst="rect">
            <a:avLst/>
          </a:prstGeom>
          <a:noFill/>
          <a:ln w="12700">
            <a:noFill/>
            <a:miter lim="800000"/>
            <a:headEnd/>
            <a:tailEnd/>
          </a:ln>
        </p:spPr>
        <p:txBody>
          <a:bodyPr lIns="90488" tIns="44450" rIns="90488" bIns="44450">
            <a:spAutoFit/>
          </a:bodyPr>
          <a:lstStyle/>
          <a:p>
            <a:pPr defTabSz="762000"/>
            <a:endParaRPr lang="en-GB" dirty="0"/>
          </a:p>
        </p:txBody>
      </p:sp>
      <p:sp>
        <p:nvSpPr>
          <p:cNvPr id="2053" name="Line 5"/>
          <p:cNvSpPr>
            <a:spLocks noChangeShapeType="1"/>
          </p:cNvSpPr>
          <p:nvPr/>
        </p:nvSpPr>
        <p:spPr bwMode="auto">
          <a:xfrm>
            <a:off x="1631504" y="2808064"/>
            <a:ext cx="8769631" cy="3861296"/>
          </a:xfrm>
          <a:prstGeom prst="line">
            <a:avLst/>
          </a:prstGeom>
          <a:noFill/>
          <a:ln w="127000">
            <a:solidFill>
              <a:schemeClr val="tx1"/>
            </a:solidFill>
            <a:round/>
            <a:headEnd/>
            <a:tailEnd/>
          </a:ln>
        </p:spPr>
        <p:txBody>
          <a:bodyPr wrap="none" anchor="ctr"/>
          <a:lstStyle/>
          <a:p>
            <a:endParaRPr lang="en-GB"/>
          </a:p>
        </p:txBody>
      </p:sp>
      <p:sp>
        <p:nvSpPr>
          <p:cNvPr id="2054" name="Rectangle 6"/>
          <p:cNvSpPr>
            <a:spLocks noChangeArrowheads="1"/>
          </p:cNvSpPr>
          <p:nvPr/>
        </p:nvSpPr>
        <p:spPr bwMode="auto">
          <a:xfrm>
            <a:off x="821267" y="5568951"/>
            <a:ext cx="182808" cy="366767"/>
          </a:xfrm>
          <a:prstGeom prst="rect">
            <a:avLst/>
          </a:prstGeom>
          <a:noFill/>
          <a:ln w="12700">
            <a:noFill/>
            <a:miter lim="800000"/>
            <a:headEnd/>
            <a:tailEnd/>
          </a:ln>
        </p:spPr>
        <p:txBody>
          <a:bodyPr wrap="none" lIns="90488" tIns="44450" rIns="90488" bIns="44450">
            <a:spAutoFit/>
          </a:bodyPr>
          <a:lstStyle/>
          <a:p>
            <a:pPr defTabSz="762000"/>
            <a:endParaRPr lang="en-GB" dirty="0"/>
          </a:p>
        </p:txBody>
      </p:sp>
      <p:sp>
        <p:nvSpPr>
          <p:cNvPr id="8" name="Title 7"/>
          <p:cNvSpPr>
            <a:spLocks noGrp="1"/>
          </p:cNvSpPr>
          <p:nvPr>
            <p:ph type="title"/>
          </p:nvPr>
        </p:nvSpPr>
        <p:spPr/>
        <p:txBody>
          <a:bodyPr/>
          <a:lstStyle/>
          <a:p>
            <a:r>
              <a:rPr lang="en-GB" dirty="0" smtClean="0"/>
              <a:t>Problem 1: Generation and demand balance</a:t>
            </a:r>
            <a:endParaRPr lang="en-GB" dirty="0"/>
          </a:p>
        </p:txBody>
      </p:sp>
      <p:sp>
        <p:nvSpPr>
          <p:cNvPr id="11" name="Freeform 20"/>
          <p:cNvSpPr>
            <a:spLocks/>
          </p:cNvSpPr>
          <p:nvPr/>
        </p:nvSpPr>
        <p:spPr bwMode="auto">
          <a:xfrm>
            <a:off x="546251" y="1179187"/>
            <a:ext cx="11166080" cy="911412"/>
          </a:xfrm>
          <a:prstGeom prst="roundRect">
            <a:avLst>
              <a:gd name="adj" fmla="val 21005"/>
            </a:avLst>
          </a:prstGeom>
          <a:solidFill>
            <a:schemeClr val="tx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17" tIns="60958" rIns="121917" bIns="60958" numCol="1" spcCol="0" rtlCol="0" fromWordArt="0" anchor="ctr" anchorCtr="0" forceAA="0" compatLnSpc="1">
            <a:prstTxWarp prst="textNoShape">
              <a:avLst/>
            </a:prstTxWarp>
            <a:noAutofit/>
          </a:bodyPr>
          <a:lstStyle/>
          <a:p>
            <a:pPr algn="ctr" defTabSz="762000"/>
            <a:r>
              <a:rPr lang="en-GB" sz="2400" dirty="0" smtClean="0"/>
              <a:t>No storage so we must make power </a:t>
            </a:r>
            <a:br>
              <a:rPr lang="en-GB" sz="2400" dirty="0" smtClean="0"/>
            </a:br>
            <a:r>
              <a:rPr lang="en-GB" sz="2400" dirty="0" smtClean="0"/>
              <a:t>at the instant  customers want to use it across the UK</a:t>
            </a:r>
            <a:endParaRPr lang="en-GB" sz="2400" dirty="0"/>
          </a:p>
        </p:txBody>
      </p:sp>
      <p:sp>
        <p:nvSpPr>
          <p:cNvPr id="12" name="Text Box 4"/>
          <p:cNvSpPr txBox="1">
            <a:spLocks noChangeAspect="1" noChangeArrowheads="1"/>
          </p:cNvSpPr>
          <p:nvPr/>
        </p:nvSpPr>
        <p:spPr bwMode="auto">
          <a:xfrm>
            <a:off x="546251" y="4221087"/>
            <a:ext cx="1858567" cy="1858567"/>
          </a:xfrm>
          <a:prstGeom prst="ellipse">
            <a:avLst/>
          </a:prstGeom>
          <a:solidFill>
            <a:schemeClr val="tx2"/>
          </a:solidFill>
          <a:ln w="12699">
            <a:noFill/>
            <a:miter lim="800000"/>
            <a:headEnd type="none" w="sm" len="sm"/>
            <a:tailEnd type="none" w="sm" len="sm"/>
          </a:ln>
        </p:spPr>
        <p:txBody>
          <a:bodyPr wrap="square" lIns="0" tIns="36000" rIns="0" bIns="36000" anchor="ctr">
            <a:noAutofit/>
          </a:bodyPr>
          <a:lstStyle/>
          <a:p>
            <a:pPr algn="ctr" defTabSz="762000"/>
            <a:r>
              <a:rPr lang="en-GB" sz="2200" dirty="0" smtClean="0"/>
              <a:t>Accelerator  = Generation</a:t>
            </a:r>
          </a:p>
        </p:txBody>
      </p:sp>
      <p:sp>
        <p:nvSpPr>
          <p:cNvPr id="13" name="Text Box 5"/>
          <p:cNvSpPr txBox="1">
            <a:spLocks noChangeAspect="1" noChangeArrowheads="1"/>
          </p:cNvSpPr>
          <p:nvPr/>
        </p:nvSpPr>
        <p:spPr bwMode="auto">
          <a:xfrm>
            <a:off x="9264351" y="2458945"/>
            <a:ext cx="2520000" cy="2520000"/>
          </a:xfrm>
          <a:prstGeom prst="ellipse">
            <a:avLst/>
          </a:prstGeom>
          <a:solidFill>
            <a:schemeClr val="bg2"/>
          </a:solidFill>
          <a:ln w="12699">
            <a:noFill/>
            <a:miter lim="800000"/>
            <a:headEnd type="none" w="sm" len="sm"/>
            <a:tailEnd type="none" w="sm" len="sm"/>
          </a:ln>
        </p:spPr>
        <p:txBody>
          <a:bodyPr wrap="square" lIns="0" tIns="36000" rIns="0" bIns="36000" anchor="ctr">
            <a:noAutofit/>
          </a:bodyPr>
          <a:lstStyle/>
          <a:p>
            <a:pPr algn="ctr" defTabSz="762000"/>
            <a:r>
              <a:rPr lang="en-GB" sz="2400" dirty="0" smtClean="0"/>
              <a:t>Balance = constant speed of </a:t>
            </a:r>
            <a:br>
              <a:rPr lang="en-GB" sz="2400" dirty="0" smtClean="0"/>
            </a:br>
            <a:r>
              <a:rPr lang="en-GB" sz="2400" dirty="0" smtClean="0"/>
              <a:t>50 miles/hour = 50Hz</a:t>
            </a:r>
            <a:endParaRPr lang="en-GB" sz="2400" dirty="0"/>
          </a:p>
        </p:txBody>
      </p:sp>
      <p:grpSp>
        <p:nvGrpSpPr>
          <p:cNvPr id="14" name="Group 182"/>
          <p:cNvGrpSpPr>
            <a:grpSpLocks/>
          </p:cNvGrpSpPr>
          <p:nvPr/>
        </p:nvGrpSpPr>
        <p:grpSpPr bwMode="auto">
          <a:xfrm rot="1440000" flipH="1">
            <a:off x="12481274" y="6469019"/>
            <a:ext cx="4430097" cy="1627856"/>
            <a:chOff x="2860" y="3059"/>
            <a:chExt cx="381" cy="140"/>
          </a:xfrm>
          <a:solidFill>
            <a:schemeClr val="accent4">
              <a:lumMod val="75000"/>
            </a:schemeClr>
          </a:solidFill>
        </p:grpSpPr>
        <p:sp>
          <p:nvSpPr>
            <p:cNvPr id="15" name="Freeform 183"/>
            <p:cNvSpPr>
              <a:spLocks noChangeArrowheads="1"/>
            </p:cNvSpPr>
            <p:nvPr/>
          </p:nvSpPr>
          <p:spPr bwMode="auto">
            <a:xfrm>
              <a:off x="2889" y="3142"/>
              <a:ext cx="58" cy="57"/>
            </a:xfrm>
            <a:custGeom>
              <a:avLst/>
              <a:gdLst>
                <a:gd name="T0" fmla="*/ 0 w 527"/>
                <a:gd name="T1" fmla="*/ 0 h 528"/>
                <a:gd name="T2" fmla="*/ 0 w 527"/>
                <a:gd name="T3" fmla="*/ 0 h 528"/>
                <a:gd name="T4" fmla="*/ 0 w 527"/>
                <a:gd name="T5" fmla="*/ 0 h 528"/>
                <a:gd name="T6" fmla="*/ 0 w 527"/>
                <a:gd name="T7" fmla="*/ 0 h 528"/>
                <a:gd name="T8" fmla="*/ 0 w 527"/>
                <a:gd name="T9" fmla="*/ 0 h 528"/>
                <a:gd name="T10" fmla="*/ 0 w 527"/>
                <a:gd name="T11" fmla="*/ 0 h 528"/>
                <a:gd name="T12" fmla="*/ 0 w 527"/>
                <a:gd name="T13" fmla="*/ 0 h 528"/>
                <a:gd name="T14" fmla="*/ 0 w 527"/>
                <a:gd name="T15" fmla="*/ 0 h 528"/>
                <a:gd name="T16" fmla="*/ 0 w 527"/>
                <a:gd name="T17" fmla="*/ 0 h 528"/>
                <a:gd name="T18" fmla="*/ 0 w 527"/>
                <a:gd name="T19" fmla="*/ 0 h 528"/>
                <a:gd name="T20" fmla="*/ 0 w 527"/>
                <a:gd name="T21" fmla="*/ 0 h 528"/>
                <a:gd name="T22" fmla="*/ 0 w 527"/>
                <a:gd name="T23" fmla="*/ 0 h 528"/>
                <a:gd name="T24" fmla="*/ 0 w 527"/>
                <a:gd name="T25" fmla="*/ 0 h 528"/>
                <a:gd name="T26" fmla="*/ 0 w 527"/>
                <a:gd name="T27" fmla="*/ 0 h 528"/>
                <a:gd name="T28" fmla="*/ 0 w 527"/>
                <a:gd name="T29" fmla="*/ 0 h 528"/>
                <a:gd name="T30" fmla="*/ 0 w 527"/>
                <a:gd name="T31" fmla="*/ 0 h 528"/>
                <a:gd name="T32" fmla="*/ 0 w 527"/>
                <a:gd name="T33" fmla="*/ 0 h 528"/>
                <a:gd name="T34" fmla="*/ 0 w 527"/>
                <a:gd name="T35" fmla="*/ 0 h 528"/>
                <a:gd name="T36" fmla="*/ 0 w 527"/>
                <a:gd name="T37" fmla="*/ 0 h 528"/>
                <a:gd name="T38" fmla="*/ 0 w 527"/>
                <a:gd name="T39" fmla="*/ 0 h 528"/>
                <a:gd name="T40" fmla="*/ 0 w 527"/>
                <a:gd name="T41" fmla="*/ 0 h 528"/>
                <a:gd name="T42" fmla="*/ 0 w 527"/>
                <a:gd name="T43" fmla="*/ 0 h 528"/>
                <a:gd name="T44" fmla="*/ 0 w 527"/>
                <a:gd name="T45" fmla="*/ 0 h 528"/>
                <a:gd name="T46" fmla="*/ 0 w 527"/>
                <a:gd name="T47" fmla="*/ 0 h 528"/>
                <a:gd name="T48" fmla="*/ 0 w 527"/>
                <a:gd name="T49" fmla="*/ 0 h 528"/>
                <a:gd name="T50" fmla="*/ 0 w 527"/>
                <a:gd name="T51" fmla="*/ 0 h 528"/>
                <a:gd name="T52" fmla="*/ 0 w 527"/>
                <a:gd name="T53" fmla="*/ 0 h 528"/>
                <a:gd name="T54" fmla="*/ 0 w 527"/>
                <a:gd name="T55" fmla="*/ 0 h 528"/>
                <a:gd name="T56" fmla="*/ 0 w 527"/>
                <a:gd name="T57" fmla="*/ 0 h 528"/>
                <a:gd name="T58" fmla="*/ 0 w 527"/>
                <a:gd name="T59" fmla="*/ 0 h 528"/>
                <a:gd name="T60" fmla="*/ 0 w 527"/>
                <a:gd name="T61" fmla="*/ 0 h 528"/>
                <a:gd name="T62" fmla="*/ 0 w 527"/>
                <a:gd name="T63" fmla="*/ 0 h 528"/>
                <a:gd name="T64" fmla="*/ 0 w 527"/>
                <a:gd name="T65" fmla="*/ 0 h 528"/>
                <a:gd name="T66" fmla="*/ 0 w 527"/>
                <a:gd name="T67" fmla="*/ 0 h 528"/>
                <a:gd name="T68" fmla="*/ 0 w 527"/>
                <a:gd name="T69" fmla="*/ 0 h 528"/>
                <a:gd name="T70" fmla="*/ 0 w 527"/>
                <a:gd name="T71" fmla="*/ 0 h 528"/>
                <a:gd name="T72" fmla="*/ 0 w 527"/>
                <a:gd name="T73" fmla="*/ 0 h 5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27"/>
                <a:gd name="T112" fmla="*/ 0 h 528"/>
                <a:gd name="T113" fmla="*/ 527 w 527"/>
                <a:gd name="T114" fmla="*/ 528 h 5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27" h="528">
                  <a:moveTo>
                    <a:pt x="264" y="151"/>
                  </a:moveTo>
                  <a:lnTo>
                    <a:pt x="238" y="154"/>
                  </a:lnTo>
                  <a:lnTo>
                    <a:pt x="215" y="163"/>
                  </a:lnTo>
                  <a:lnTo>
                    <a:pt x="194" y="176"/>
                  </a:lnTo>
                  <a:lnTo>
                    <a:pt x="177" y="193"/>
                  </a:lnTo>
                  <a:lnTo>
                    <a:pt x="163" y="214"/>
                  </a:lnTo>
                  <a:lnTo>
                    <a:pt x="155" y="237"/>
                  </a:lnTo>
                  <a:lnTo>
                    <a:pt x="152" y="264"/>
                  </a:lnTo>
                  <a:lnTo>
                    <a:pt x="155" y="289"/>
                  </a:lnTo>
                  <a:lnTo>
                    <a:pt x="163" y="312"/>
                  </a:lnTo>
                  <a:lnTo>
                    <a:pt x="177" y="333"/>
                  </a:lnTo>
                  <a:lnTo>
                    <a:pt x="194" y="351"/>
                  </a:lnTo>
                  <a:lnTo>
                    <a:pt x="215" y="363"/>
                  </a:lnTo>
                  <a:lnTo>
                    <a:pt x="238" y="372"/>
                  </a:lnTo>
                  <a:lnTo>
                    <a:pt x="264" y="375"/>
                  </a:lnTo>
                  <a:lnTo>
                    <a:pt x="289" y="372"/>
                  </a:lnTo>
                  <a:lnTo>
                    <a:pt x="312" y="363"/>
                  </a:lnTo>
                  <a:lnTo>
                    <a:pt x="333" y="351"/>
                  </a:lnTo>
                  <a:lnTo>
                    <a:pt x="350" y="333"/>
                  </a:lnTo>
                  <a:lnTo>
                    <a:pt x="363" y="312"/>
                  </a:lnTo>
                  <a:lnTo>
                    <a:pt x="372" y="289"/>
                  </a:lnTo>
                  <a:lnTo>
                    <a:pt x="375" y="264"/>
                  </a:lnTo>
                  <a:lnTo>
                    <a:pt x="372" y="237"/>
                  </a:lnTo>
                  <a:lnTo>
                    <a:pt x="363" y="214"/>
                  </a:lnTo>
                  <a:lnTo>
                    <a:pt x="350" y="193"/>
                  </a:lnTo>
                  <a:lnTo>
                    <a:pt x="333" y="176"/>
                  </a:lnTo>
                  <a:lnTo>
                    <a:pt x="312" y="163"/>
                  </a:lnTo>
                  <a:lnTo>
                    <a:pt x="289" y="154"/>
                  </a:lnTo>
                  <a:lnTo>
                    <a:pt x="264" y="151"/>
                  </a:lnTo>
                  <a:close/>
                  <a:moveTo>
                    <a:pt x="264" y="0"/>
                  </a:moveTo>
                  <a:lnTo>
                    <a:pt x="303" y="2"/>
                  </a:lnTo>
                  <a:lnTo>
                    <a:pt x="339" y="11"/>
                  </a:lnTo>
                  <a:lnTo>
                    <a:pt x="375" y="24"/>
                  </a:lnTo>
                  <a:lnTo>
                    <a:pt x="407" y="42"/>
                  </a:lnTo>
                  <a:lnTo>
                    <a:pt x="437" y="64"/>
                  </a:lnTo>
                  <a:lnTo>
                    <a:pt x="463" y="90"/>
                  </a:lnTo>
                  <a:lnTo>
                    <a:pt x="485" y="120"/>
                  </a:lnTo>
                  <a:lnTo>
                    <a:pt x="503" y="152"/>
                  </a:lnTo>
                  <a:lnTo>
                    <a:pt x="516" y="188"/>
                  </a:lnTo>
                  <a:lnTo>
                    <a:pt x="525" y="225"/>
                  </a:lnTo>
                  <a:lnTo>
                    <a:pt x="527" y="264"/>
                  </a:lnTo>
                  <a:lnTo>
                    <a:pt x="525" y="303"/>
                  </a:lnTo>
                  <a:lnTo>
                    <a:pt x="516" y="340"/>
                  </a:lnTo>
                  <a:lnTo>
                    <a:pt x="503" y="375"/>
                  </a:lnTo>
                  <a:lnTo>
                    <a:pt x="485" y="407"/>
                  </a:lnTo>
                  <a:lnTo>
                    <a:pt x="463" y="437"/>
                  </a:lnTo>
                  <a:lnTo>
                    <a:pt x="437" y="463"/>
                  </a:lnTo>
                  <a:lnTo>
                    <a:pt x="407" y="486"/>
                  </a:lnTo>
                  <a:lnTo>
                    <a:pt x="375" y="504"/>
                  </a:lnTo>
                  <a:lnTo>
                    <a:pt x="339" y="516"/>
                  </a:lnTo>
                  <a:lnTo>
                    <a:pt x="303" y="525"/>
                  </a:lnTo>
                  <a:lnTo>
                    <a:pt x="264" y="528"/>
                  </a:lnTo>
                  <a:lnTo>
                    <a:pt x="224" y="525"/>
                  </a:lnTo>
                  <a:lnTo>
                    <a:pt x="187" y="516"/>
                  </a:lnTo>
                  <a:lnTo>
                    <a:pt x="152" y="504"/>
                  </a:lnTo>
                  <a:lnTo>
                    <a:pt x="119" y="486"/>
                  </a:lnTo>
                  <a:lnTo>
                    <a:pt x="90" y="463"/>
                  </a:lnTo>
                  <a:lnTo>
                    <a:pt x="65" y="437"/>
                  </a:lnTo>
                  <a:lnTo>
                    <a:pt x="42" y="407"/>
                  </a:lnTo>
                  <a:lnTo>
                    <a:pt x="24" y="375"/>
                  </a:lnTo>
                  <a:lnTo>
                    <a:pt x="10" y="340"/>
                  </a:lnTo>
                  <a:lnTo>
                    <a:pt x="2" y="303"/>
                  </a:lnTo>
                  <a:lnTo>
                    <a:pt x="0" y="264"/>
                  </a:lnTo>
                  <a:lnTo>
                    <a:pt x="2" y="225"/>
                  </a:lnTo>
                  <a:lnTo>
                    <a:pt x="10" y="188"/>
                  </a:lnTo>
                  <a:lnTo>
                    <a:pt x="24" y="152"/>
                  </a:lnTo>
                  <a:lnTo>
                    <a:pt x="42" y="120"/>
                  </a:lnTo>
                  <a:lnTo>
                    <a:pt x="65" y="90"/>
                  </a:lnTo>
                  <a:lnTo>
                    <a:pt x="90" y="64"/>
                  </a:lnTo>
                  <a:lnTo>
                    <a:pt x="119" y="42"/>
                  </a:lnTo>
                  <a:lnTo>
                    <a:pt x="152" y="24"/>
                  </a:lnTo>
                  <a:lnTo>
                    <a:pt x="187" y="11"/>
                  </a:lnTo>
                  <a:lnTo>
                    <a:pt x="224" y="2"/>
                  </a:lnTo>
                  <a:lnTo>
                    <a:pt x="264" y="0"/>
                  </a:lnTo>
                  <a:close/>
                </a:path>
              </a:pathLst>
            </a:custGeom>
            <a:grpFill/>
            <a:ln w="9525">
              <a:noFill/>
              <a:round/>
              <a:headEnd/>
              <a:tailEnd/>
            </a:ln>
          </p:spPr>
          <p:txBody>
            <a:bodyPr wrap="none" anchor="ctr"/>
            <a:lstStyle/>
            <a:p>
              <a:endParaRPr lang="en-GB"/>
            </a:p>
          </p:txBody>
        </p:sp>
        <p:sp>
          <p:nvSpPr>
            <p:cNvPr id="16" name="Freeform 184"/>
            <p:cNvSpPr>
              <a:spLocks noChangeArrowheads="1"/>
            </p:cNvSpPr>
            <p:nvPr/>
          </p:nvSpPr>
          <p:spPr bwMode="auto">
            <a:xfrm>
              <a:off x="3146" y="3141"/>
              <a:ext cx="58" cy="58"/>
            </a:xfrm>
            <a:custGeom>
              <a:avLst/>
              <a:gdLst>
                <a:gd name="T0" fmla="*/ 0 w 528"/>
                <a:gd name="T1" fmla="*/ 0 h 529"/>
                <a:gd name="T2" fmla="*/ 0 w 528"/>
                <a:gd name="T3" fmla="*/ 0 h 529"/>
                <a:gd name="T4" fmla="*/ 0 w 528"/>
                <a:gd name="T5" fmla="*/ 0 h 529"/>
                <a:gd name="T6" fmla="*/ 0 w 528"/>
                <a:gd name="T7" fmla="*/ 0 h 529"/>
                <a:gd name="T8" fmla="*/ 0 w 528"/>
                <a:gd name="T9" fmla="*/ 0 h 529"/>
                <a:gd name="T10" fmla="*/ 0 w 528"/>
                <a:gd name="T11" fmla="*/ 0 h 529"/>
                <a:gd name="T12" fmla="*/ 0 w 528"/>
                <a:gd name="T13" fmla="*/ 0 h 529"/>
                <a:gd name="T14" fmla="*/ 0 w 528"/>
                <a:gd name="T15" fmla="*/ 0 h 529"/>
                <a:gd name="T16" fmla="*/ 0 w 528"/>
                <a:gd name="T17" fmla="*/ 0 h 529"/>
                <a:gd name="T18" fmla="*/ 0 w 528"/>
                <a:gd name="T19" fmla="*/ 0 h 529"/>
                <a:gd name="T20" fmla="*/ 0 w 528"/>
                <a:gd name="T21" fmla="*/ 0 h 529"/>
                <a:gd name="T22" fmla="*/ 0 w 528"/>
                <a:gd name="T23" fmla="*/ 0 h 529"/>
                <a:gd name="T24" fmla="*/ 0 w 528"/>
                <a:gd name="T25" fmla="*/ 0 h 529"/>
                <a:gd name="T26" fmla="*/ 0 w 528"/>
                <a:gd name="T27" fmla="*/ 0 h 529"/>
                <a:gd name="T28" fmla="*/ 0 w 528"/>
                <a:gd name="T29" fmla="*/ 0 h 529"/>
                <a:gd name="T30" fmla="*/ 0 w 528"/>
                <a:gd name="T31" fmla="*/ 0 h 529"/>
                <a:gd name="T32" fmla="*/ 0 w 528"/>
                <a:gd name="T33" fmla="*/ 0 h 529"/>
                <a:gd name="T34" fmla="*/ 0 w 528"/>
                <a:gd name="T35" fmla="*/ 0 h 529"/>
                <a:gd name="T36" fmla="*/ 0 w 528"/>
                <a:gd name="T37" fmla="*/ 0 h 529"/>
                <a:gd name="T38" fmla="*/ 0 w 528"/>
                <a:gd name="T39" fmla="*/ 0 h 529"/>
                <a:gd name="T40" fmla="*/ 0 w 528"/>
                <a:gd name="T41" fmla="*/ 0 h 529"/>
                <a:gd name="T42" fmla="*/ 0 w 528"/>
                <a:gd name="T43" fmla="*/ 0 h 529"/>
                <a:gd name="T44" fmla="*/ 0 w 528"/>
                <a:gd name="T45" fmla="*/ 0 h 529"/>
                <a:gd name="T46" fmla="*/ 0 w 528"/>
                <a:gd name="T47" fmla="*/ 0 h 529"/>
                <a:gd name="T48" fmla="*/ 0 w 528"/>
                <a:gd name="T49" fmla="*/ 0 h 529"/>
                <a:gd name="T50" fmla="*/ 0 w 528"/>
                <a:gd name="T51" fmla="*/ 0 h 529"/>
                <a:gd name="T52" fmla="*/ 0 w 528"/>
                <a:gd name="T53" fmla="*/ 0 h 529"/>
                <a:gd name="T54" fmla="*/ 0 w 528"/>
                <a:gd name="T55" fmla="*/ 0 h 529"/>
                <a:gd name="T56" fmla="*/ 0 w 528"/>
                <a:gd name="T57" fmla="*/ 0 h 529"/>
                <a:gd name="T58" fmla="*/ 0 w 528"/>
                <a:gd name="T59" fmla="*/ 0 h 529"/>
                <a:gd name="T60" fmla="*/ 0 w 528"/>
                <a:gd name="T61" fmla="*/ 0 h 529"/>
                <a:gd name="T62" fmla="*/ 0 w 528"/>
                <a:gd name="T63" fmla="*/ 0 h 529"/>
                <a:gd name="T64" fmla="*/ 0 w 528"/>
                <a:gd name="T65" fmla="*/ 0 h 529"/>
                <a:gd name="T66" fmla="*/ 0 w 528"/>
                <a:gd name="T67" fmla="*/ 0 h 529"/>
                <a:gd name="T68" fmla="*/ 0 w 528"/>
                <a:gd name="T69" fmla="*/ 0 h 529"/>
                <a:gd name="T70" fmla="*/ 0 w 528"/>
                <a:gd name="T71" fmla="*/ 0 h 529"/>
                <a:gd name="T72" fmla="*/ 0 w 528"/>
                <a:gd name="T73" fmla="*/ 0 h 52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28"/>
                <a:gd name="T112" fmla="*/ 0 h 529"/>
                <a:gd name="T113" fmla="*/ 528 w 528"/>
                <a:gd name="T114" fmla="*/ 529 h 52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28" h="529">
                  <a:moveTo>
                    <a:pt x="264" y="152"/>
                  </a:moveTo>
                  <a:lnTo>
                    <a:pt x="238" y="155"/>
                  </a:lnTo>
                  <a:lnTo>
                    <a:pt x="215" y="164"/>
                  </a:lnTo>
                  <a:lnTo>
                    <a:pt x="194" y="177"/>
                  </a:lnTo>
                  <a:lnTo>
                    <a:pt x="177" y="194"/>
                  </a:lnTo>
                  <a:lnTo>
                    <a:pt x="164" y="215"/>
                  </a:lnTo>
                  <a:lnTo>
                    <a:pt x="155" y="238"/>
                  </a:lnTo>
                  <a:lnTo>
                    <a:pt x="152" y="265"/>
                  </a:lnTo>
                  <a:lnTo>
                    <a:pt x="155" y="290"/>
                  </a:lnTo>
                  <a:lnTo>
                    <a:pt x="164" y="313"/>
                  </a:lnTo>
                  <a:lnTo>
                    <a:pt x="177" y="334"/>
                  </a:lnTo>
                  <a:lnTo>
                    <a:pt x="194" y="352"/>
                  </a:lnTo>
                  <a:lnTo>
                    <a:pt x="215" y="364"/>
                  </a:lnTo>
                  <a:lnTo>
                    <a:pt x="238" y="373"/>
                  </a:lnTo>
                  <a:lnTo>
                    <a:pt x="264" y="376"/>
                  </a:lnTo>
                  <a:lnTo>
                    <a:pt x="289" y="373"/>
                  </a:lnTo>
                  <a:lnTo>
                    <a:pt x="312" y="364"/>
                  </a:lnTo>
                  <a:lnTo>
                    <a:pt x="333" y="352"/>
                  </a:lnTo>
                  <a:lnTo>
                    <a:pt x="351" y="334"/>
                  </a:lnTo>
                  <a:lnTo>
                    <a:pt x="364" y="313"/>
                  </a:lnTo>
                  <a:lnTo>
                    <a:pt x="372" y="290"/>
                  </a:lnTo>
                  <a:lnTo>
                    <a:pt x="375" y="265"/>
                  </a:lnTo>
                  <a:lnTo>
                    <a:pt x="372" y="238"/>
                  </a:lnTo>
                  <a:lnTo>
                    <a:pt x="364" y="215"/>
                  </a:lnTo>
                  <a:lnTo>
                    <a:pt x="351" y="194"/>
                  </a:lnTo>
                  <a:lnTo>
                    <a:pt x="333" y="177"/>
                  </a:lnTo>
                  <a:lnTo>
                    <a:pt x="312" y="164"/>
                  </a:lnTo>
                  <a:lnTo>
                    <a:pt x="289" y="155"/>
                  </a:lnTo>
                  <a:lnTo>
                    <a:pt x="264" y="152"/>
                  </a:lnTo>
                  <a:close/>
                  <a:moveTo>
                    <a:pt x="264" y="0"/>
                  </a:moveTo>
                  <a:lnTo>
                    <a:pt x="303" y="3"/>
                  </a:lnTo>
                  <a:lnTo>
                    <a:pt x="340" y="12"/>
                  </a:lnTo>
                  <a:lnTo>
                    <a:pt x="375" y="25"/>
                  </a:lnTo>
                  <a:lnTo>
                    <a:pt x="408" y="43"/>
                  </a:lnTo>
                  <a:lnTo>
                    <a:pt x="437" y="65"/>
                  </a:lnTo>
                  <a:lnTo>
                    <a:pt x="463" y="91"/>
                  </a:lnTo>
                  <a:lnTo>
                    <a:pt x="485" y="121"/>
                  </a:lnTo>
                  <a:lnTo>
                    <a:pt x="503" y="153"/>
                  </a:lnTo>
                  <a:lnTo>
                    <a:pt x="517" y="189"/>
                  </a:lnTo>
                  <a:lnTo>
                    <a:pt x="525" y="226"/>
                  </a:lnTo>
                  <a:lnTo>
                    <a:pt x="528" y="265"/>
                  </a:lnTo>
                  <a:lnTo>
                    <a:pt x="525" y="303"/>
                  </a:lnTo>
                  <a:lnTo>
                    <a:pt x="517" y="341"/>
                  </a:lnTo>
                  <a:lnTo>
                    <a:pt x="503" y="376"/>
                  </a:lnTo>
                  <a:lnTo>
                    <a:pt x="485" y="408"/>
                  </a:lnTo>
                  <a:lnTo>
                    <a:pt x="463" y="438"/>
                  </a:lnTo>
                  <a:lnTo>
                    <a:pt x="437" y="464"/>
                  </a:lnTo>
                  <a:lnTo>
                    <a:pt x="408" y="487"/>
                  </a:lnTo>
                  <a:lnTo>
                    <a:pt x="375" y="505"/>
                  </a:lnTo>
                  <a:lnTo>
                    <a:pt x="340" y="517"/>
                  </a:lnTo>
                  <a:lnTo>
                    <a:pt x="303" y="526"/>
                  </a:lnTo>
                  <a:lnTo>
                    <a:pt x="264" y="529"/>
                  </a:lnTo>
                  <a:lnTo>
                    <a:pt x="225" y="526"/>
                  </a:lnTo>
                  <a:lnTo>
                    <a:pt x="188" y="517"/>
                  </a:lnTo>
                  <a:lnTo>
                    <a:pt x="152" y="505"/>
                  </a:lnTo>
                  <a:lnTo>
                    <a:pt x="121" y="487"/>
                  </a:lnTo>
                  <a:lnTo>
                    <a:pt x="90" y="464"/>
                  </a:lnTo>
                  <a:lnTo>
                    <a:pt x="65" y="438"/>
                  </a:lnTo>
                  <a:lnTo>
                    <a:pt x="42" y="408"/>
                  </a:lnTo>
                  <a:lnTo>
                    <a:pt x="24" y="376"/>
                  </a:lnTo>
                  <a:lnTo>
                    <a:pt x="11" y="341"/>
                  </a:lnTo>
                  <a:lnTo>
                    <a:pt x="4" y="303"/>
                  </a:lnTo>
                  <a:lnTo>
                    <a:pt x="0" y="265"/>
                  </a:lnTo>
                  <a:lnTo>
                    <a:pt x="4" y="226"/>
                  </a:lnTo>
                  <a:lnTo>
                    <a:pt x="11" y="189"/>
                  </a:lnTo>
                  <a:lnTo>
                    <a:pt x="24" y="153"/>
                  </a:lnTo>
                  <a:lnTo>
                    <a:pt x="42" y="121"/>
                  </a:lnTo>
                  <a:lnTo>
                    <a:pt x="65" y="91"/>
                  </a:lnTo>
                  <a:lnTo>
                    <a:pt x="90" y="65"/>
                  </a:lnTo>
                  <a:lnTo>
                    <a:pt x="121" y="43"/>
                  </a:lnTo>
                  <a:lnTo>
                    <a:pt x="152" y="25"/>
                  </a:lnTo>
                  <a:lnTo>
                    <a:pt x="188" y="12"/>
                  </a:lnTo>
                  <a:lnTo>
                    <a:pt x="225" y="3"/>
                  </a:lnTo>
                  <a:lnTo>
                    <a:pt x="264" y="0"/>
                  </a:lnTo>
                  <a:close/>
                </a:path>
              </a:pathLst>
            </a:custGeom>
            <a:grpFill/>
            <a:ln w="9525">
              <a:noFill/>
              <a:round/>
              <a:headEnd/>
              <a:tailEnd/>
            </a:ln>
          </p:spPr>
          <p:txBody>
            <a:bodyPr wrap="none" anchor="ctr"/>
            <a:lstStyle/>
            <a:p>
              <a:endParaRPr lang="en-GB"/>
            </a:p>
          </p:txBody>
        </p:sp>
        <p:sp>
          <p:nvSpPr>
            <p:cNvPr id="17" name="Freeform 185"/>
            <p:cNvSpPr>
              <a:spLocks noChangeArrowheads="1"/>
            </p:cNvSpPr>
            <p:nvPr/>
          </p:nvSpPr>
          <p:spPr bwMode="auto">
            <a:xfrm>
              <a:off x="2860" y="3059"/>
              <a:ext cx="381" cy="120"/>
            </a:xfrm>
            <a:custGeom>
              <a:avLst/>
              <a:gdLst>
                <a:gd name="T0" fmla="*/ 0 w 3435"/>
                <a:gd name="T1" fmla="*/ 0 h 1084"/>
                <a:gd name="T2" fmla="*/ 0 w 3435"/>
                <a:gd name="T3" fmla="*/ 0 h 1084"/>
                <a:gd name="T4" fmla="*/ 0 w 3435"/>
                <a:gd name="T5" fmla="*/ 0 h 1084"/>
                <a:gd name="T6" fmla="*/ 0 w 3435"/>
                <a:gd name="T7" fmla="*/ 0 h 1084"/>
                <a:gd name="T8" fmla="*/ 0 w 3435"/>
                <a:gd name="T9" fmla="*/ 0 h 1084"/>
                <a:gd name="T10" fmla="*/ 0 w 3435"/>
                <a:gd name="T11" fmla="*/ 0 h 1084"/>
                <a:gd name="T12" fmla="*/ 0 w 3435"/>
                <a:gd name="T13" fmla="*/ 0 h 1084"/>
                <a:gd name="T14" fmla="*/ 0 w 3435"/>
                <a:gd name="T15" fmla="*/ 0 h 1084"/>
                <a:gd name="T16" fmla="*/ 0 w 3435"/>
                <a:gd name="T17" fmla="*/ 0 h 1084"/>
                <a:gd name="T18" fmla="*/ 0 w 3435"/>
                <a:gd name="T19" fmla="*/ 0 h 1084"/>
                <a:gd name="T20" fmla="*/ 0 w 3435"/>
                <a:gd name="T21" fmla="*/ 0 h 1084"/>
                <a:gd name="T22" fmla="*/ 0 w 3435"/>
                <a:gd name="T23" fmla="*/ 0 h 1084"/>
                <a:gd name="T24" fmla="*/ 0 w 3435"/>
                <a:gd name="T25" fmla="*/ 0 h 1084"/>
                <a:gd name="T26" fmla="*/ 0 w 3435"/>
                <a:gd name="T27" fmla="*/ 0 h 1084"/>
                <a:gd name="T28" fmla="*/ 0 w 3435"/>
                <a:gd name="T29" fmla="*/ 0 h 1084"/>
                <a:gd name="T30" fmla="*/ 0 w 3435"/>
                <a:gd name="T31" fmla="*/ 0 h 1084"/>
                <a:gd name="T32" fmla="*/ 0 w 3435"/>
                <a:gd name="T33" fmla="*/ 0 h 1084"/>
                <a:gd name="T34" fmla="*/ 0 w 3435"/>
                <a:gd name="T35" fmla="*/ 0 h 1084"/>
                <a:gd name="T36" fmla="*/ 0 w 3435"/>
                <a:gd name="T37" fmla="*/ 0 h 1084"/>
                <a:gd name="T38" fmla="*/ 0 w 3435"/>
                <a:gd name="T39" fmla="*/ 0 h 1084"/>
                <a:gd name="T40" fmla="*/ 0 w 3435"/>
                <a:gd name="T41" fmla="*/ 0 h 1084"/>
                <a:gd name="T42" fmla="*/ 0 w 3435"/>
                <a:gd name="T43" fmla="*/ 0 h 1084"/>
                <a:gd name="T44" fmla="*/ 0 w 3435"/>
                <a:gd name="T45" fmla="*/ 0 h 1084"/>
                <a:gd name="T46" fmla="*/ 0 w 3435"/>
                <a:gd name="T47" fmla="*/ 0 h 1084"/>
                <a:gd name="T48" fmla="*/ 0 w 3435"/>
                <a:gd name="T49" fmla="*/ 0 h 1084"/>
                <a:gd name="T50" fmla="*/ 0 w 3435"/>
                <a:gd name="T51" fmla="*/ 0 h 1084"/>
                <a:gd name="T52" fmla="*/ 0 w 3435"/>
                <a:gd name="T53" fmla="*/ 0 h 1084"/>
                <a:gd name="T54" fmla="*/ 0 w 3435"/>
                <a:gd name="T55" fmla="*/ 0 h 1084"/>
                <a:gd name="T56" fmla="*/ 0 w 3435"/>
                <a:gd name="T57" fmla="*/ 0 h 1084"/>
                <a:gd name="T58" fmla="*/ 0 w 3435"/>
                <a:gd name="T59" fmla="*/ 0 h 1084"/>
                <a:gd name="T60" fmla="*/ 0 w 3435"/>
                <a:gd name="T61" fmla="*/ 0 h 1084"/>
                <a:gd name="T62" fmla="*/ 0 w 3435"/>
                <a:gd name="T63" fmla="*/ 0 h 1084"/>
                <a:gd name="T64" fmla="*/ 0 w 3435"/>
                <a:gd name="T65" fmla="*/ 0 h 1084"/>
                <a:gd name="T66" fmla="*/ 0 w 3435"/>
                <a:gd name="T67" fmla="*/ 0 h 1084"/>
                <a:gd name="T68" fmla="*/ 0 w 3435"/>
                <a:gd name="T69" fmla="*/ 0 h 1084"/>
                <a:gd name="T70" fmla="*/ 0 w 3435"/>
                <a:gd name="T71" fmla="*/ 0 h 1084"/>
                <a:gd name="T72" fmla="*/ 0 w 3435"/>
                <a:gd name="T73" fmla="*/ 0 h 1084"/>
                <a:gd name="T74" fmla="*/ 0 w 3435"/>
                <a:gd name="T75" fmla="*/ 0 h 1084"/>
                <a:gd name="T76" fmla="*/ 0 w 3435"/>
                <a:gd name="T77" fmla="*/ 0 h 1084"/>
                <a:gd name="T78" fmla="*/ 0 w 3435"/>
                <a:gd name="T79" fmla="*/ 0 h 1084"/>
                <a:gd name="T80" fmla="*/ 0 w 3435"/>
                <a:gd name="T81" fmla="*/ 0 h 1084"/>
                <a:gd name="T82" fmla="*/ 0 w 3435"/>
                <a:gd name="T83" fmla="*/ 0 h 1084"/>
                <a:gd name="T84" fmla="*/ 0 w 3435"/>
                <a:gd name="T85" fmla="*/ 0 h 1084"/>
                <a:gd name="T86" fmla="*/ 0 w 3435"/>
                <a:gd name="T87" fmla="*/ 0 h 1084"/>
                <a:gd name="T88" fmla="*/ 0 w 3435"/>
                <a:gd name="T89" fmla="*/ 0 h 1084"/>
                <a:gd name="T90" fmla="*/ 0 w 3435"/>
                <a:gd name="T91" fmla="*/ 0 h 1084"/>
                <a:gd name="T92" fmla="*/ 0 w 3435"/>
                <a:gd name="T93" fmla="*/ 0 h 1084"/>
                <a:gd name="T94" fmla="*/ 0 w 3435"/>
                <a:gd name="T95" fmla="*/ 0 h 1084"/>
                <a:gd name="T96" fmla="*/ 0 w 3435"/>
                <a:gd name="T97" fmla="*/ 0 h 1084"/>
                <a:gd name="T98" fmla="*/ 0 w 3435"/>
                <a:gd name="T99" fmla="*/ 0 h 1084"/>
                <a:gd name="T100" fmla="*/ 0 w 3435"/>
                <a:gd name="T101" fmla="*/ 0 h 1084"/>
                <a:gd name="T102" fmla="*/ 0 w 3435"/>
                <a:gd name="T103" fmla="*/ 0 h 1084"/>
                <a:gd name="T104" fmla="*/ 0 w 3435"/>
                <a:gd name="T105" fmla="*/ 0 h 1084"/>
                <a:gd name="T106" fmla="*/ 0 w 3435"/>
                <a:gd name="T107" fmla="*/ 0 h 1084"/>
                <a:gd name="T108" fmla="*/ 0 w 3435"/>
                <a:gd name="T109" fmla="*/ 0 h 1084"/>
                <a:gd name="T110" fmla="*/ 0 w 3435"/>
                <a:gd name="T111" fmla="*/ 0 h 1084"/>
                <a:gd name="T112" fmla="*/ 0 w 3435"/>
                <a:gd name="T113" fmla="*/ 0 h 108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435"/>
                <a:gd name="T172" fmla="*/ 0 h 1084"/>
                <a:gd name="T173" fmla="*/ 3435 w 3435"/>
                <a:gd name="T174" fmla="*/ 1084 h 108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435" h="1084">
                  <a:moveTo>
                    <a:pt x="1484" y="120"/>
                  </a:moveTo>
                  <a:lnTo>
                    <a:pt x="1474" y="120"/>
                  </a:lnTo>
                  <a:lnTo>
                    <a:pt x="1458" y="120"/>
                  </a:lnTo>
                  <a:lnTo>
                    <a:pt x="1436" y="120"/>
                  </a:lnTo>
                  <a:lnTo>
                    <a:pt x="1410" y="121"/>
                  </a:lnTo>
                  <a:lnTo>
                    <a:pt x="1380" y="122"/>
                  </a:lnTo>
                  <a:lnTo>
                    <a:pt x="1349" y="123"/>
                  </a:lnTo>
                  <a:lnTo>
                    <a:pt x="1315" y="125"/>
                  </a:lnTo>
                  <a:lnTo>
                    <a:pt x="1280" y="127"/>
                  </a:lnTo>
                  <a:lnTo>
                    <a:pt x="1244" y="130"/>
                  </a:lnTo>
                  <a:lnTo>
                    <a:pt x="1210" y="134"/>
                  </a:lnTo>
                  <a:lnTo>
                    <a:pt x="1176" y="138"/>
                  </a:lnTo>
                  <a:lnTo>
                    <a:pt x="1145" y="143"/>
                  </a:lnTo>
                  <a:lnTo>
                    <a:pt x="1116" y="149"/>
                  </a:lnTo>
                  <a:lnTo>
                    <a:pt x="1092" y="157"/>
                  </a:lnTo>
                  <a:lnTo>
                    <a:pt x="1072" y="165"/>
                  </a:lnTo>
                  <a:lnTo>
                    <a:pt x="1058" y="175"/>
                  </a:lnTo>
                  <a:lnTo>
                    <a:pt x="1039" y="190"/>
                  </a:lnTo>
                  <a:lnTo>
                    <a:pt x="1020" y="208"/>
                  </a:lnTo>
                  <a:lnTo>
                    <a:pt x="1002" y="229"/>
                  </a:lnTo>
                  <a:lnTo>
                    <a:pt x="984" y="251"/>
                  </a:lnTo>
                  <a:lnTo>
                    <a:pt x="969" y="273"/>
                  </a:lnTo>
                  <a:lnTo>
                    <a:pt x="953" y="296"/>
                  </a:lnTo>
                  <a:lnTo>
                    <a:pt x="938" y="319"/>
                  </a:lnTo>
                  <a:lnTo>
                    <a:pt x="926" y="340"/>
                  </a:lnTo>
                  <a:lnTo>
                    <a:pt x="914" y="360"/>
                  </a:lnTo>
                  <a:lnTo>
                    <a:pt x="905" y="378"/>
                  </a:lnTo>
                  <a:lnTo>
                    <a:pt x="898" y="393"/>
                  </a:lnTo>
                  <a:lnTo>
                    <a:pt x="891" y="404"/>
                  </a:lnTo>
                  <a:lnTo>
                    <a:pt x="888" y="412"/>
                  </a:lnTo>
                  <a:lnTo>
                    <a:pt x="887" y="414"/>
                  </a:lnTo>
                  <a:lnTo>
                    <a:pt x="1501" y="456"/>
                  </a:lnTo>
                  <a:lnTo>
                    <a:pt x="1488" y="120"/>
                  </a:lnTo>
                  <a:lnTo>
                    <a:pt x="1484" y="120"/>
                  </a:lnTo>
                  <a:close/>
                  <a:moveTo>
                    <a:pt x="1591" y="119"/>
                  </a:moveTo>
                  <a:lnTo>
                    <a:pt x="1612" y="460"/>
                  </a:lnTo>
                  <a:lnTo>
                    <a:pt x="2465" y="494"/>
                  </a:lnTo>
                  <a:lnTo>
                    <a:pt x="2466" y="494"/>
                  </a:lnTo>
                  <a:lnTo>
                    <a:pt x="2471" y="495"/>
                  </a:lnTo>
                  <a:lnTo>
                    <a:pt x="2476" y="495"/>
                  </a:lnTo>
                  <a:lnTo>
                    <a:pt x="2484" y="496"/>
                  </a:lnTo>
                  <a:lnTo>
                    <a:pt x="2493" y="496"/>
                  </a:lnTo>
                  <a:lnTo>
                    <a:pt x="2503" y="496"/>
                  </a:lnTo>
                  <a:lnTo>
                    <a:pt x="2513" y="496"/>
                  </a:lnTo>
                  <a:lnTo>
                    <a:pt x="2524" y="496"/>
                  </a:lnTo>
                  <a:lnTo>
                    <a:pt x="2533" y="495"/>
                  </a:lnTo>
                  <a:lnTo>
                    <a:pt x="2543" y="492"/>
                  </a:lnTo>
                  <a:lnTo>
                    <a:pt x="2551" y="490"/>
                  </a:lnTo>
                  <a:lnTo>
                    <a:pt x="2557" y="487"/>
                  </a:lnTo>
                  <a:lnTo>
                    <a:pt x="2562" y="482"/>
                  </a:lnTo>
                  <a:lnTo>
                    <a:pt x="2564" y="477"/>
                  </a:lnTo>
                  <a:lnTo>
                    <a:pt x="2564" y="470"/>
                  </a:lnTo>
                  <a:lnTo>
                    <a:pt x="2560" y="462"/>
                  </a:lnTo>
                  <a:lnTo>
                    <a:pt x="2551" y="453"/>
                  </a:lnTo>
                  <a:lnTo>
                    <a:pt x="2540" y="442"/>
                  </a:lnTo>
                  <a:lnTo>
                    <a:pt x="2523" y="429"/>
                  </a:lnTo>
                  <a:lnTo>
                    <a:pt x="2502" y="415"/>
                  </a:lnTo>
                  <a:lnTo>
                    <a:pt x="2475" y="398"/>
                  </a:lnTo>
                  <a:lnTo>
                    <a:pt x="2424" y="370"/>
                  </a:lnTo>
                  <a:lnTo>
                    <a:pt x="2369" y="339"/>
                  </a:lnTo>
                  <a:lnTo>
                    <a:pt x="2309" y="309"/>
                  </a:lnTo>
                  <a:lnTo>
                    <a:pt x="2246" y="279"/>
                  </a:lnTo>
                  <a:lnTo>
                    <a:pt x="2179" y="250"/>
                  </a:lnTo>
                  <a:lnTo>
                    <a:pt x="2109" y="222"/>
                  </a:lnTo>
                  <a:lnTo>
                    <a:pt x="2038" y="196"/>
                  </a:lnTo>
                  <a:lnTo>
                    <a:pt x="1965" y="172"/>
                  </a:lnTo>
                  <a:lnTo>
                    <a:pt x="1890" y="152"/>
                  </a:lnTo>
                  <a:lnTo>
                    <a:pt x="1815" y="137"/>
                  </a:lnTo>
                  <a:lnTo>
                    <a:pt x="1740" y="125"/>
                  </a:lnTo>
                  <a:lnTo>
                    <a:pt x="1665" y="119"/>
                  </a:lnTo>
                  <a:lnTo>
                    <a:pt x="1591" y="119"/>
                  </a:lnTo>
                  <a:close/>
                  <a:moveTo>
                    <a:pt x="1524" y="0"/>
                  </a:moveTo>
                  <a:lnTo>
                    <a:pt x="1579" y="0"/>
                  </a:lnTo>
                  <a:lnTo>
                    <a:pt x="1632" y="1"/>
                  </a:lnTo>
                  <a:lnTo>
                    <a:pt x="1682" y="3"/>
                  </a:lnTo>
                  <a:lnTo>
                    <a:pt x="1727" y="6"/>
                  </a:lnTo>
                  <a:lnTo>
                    <a:pt x="1770" y="10"/>
                  </a:lnTo>
                  <a:lnTo>
                    <a:pt x="1807" y="14"/>
                  </a:lnTo>
                  <a:lnTo>
                    <a:pt x="1838" y="19"/>
                  </a:lnTo>
                  <a:lnTo>
                    <a:pt x="1863" y="26"/>
                  </a:lnTo>
                  <a:lnTo>
                    <a:pt x="1890" y="33"/>
                  </a:lnTo>
                  <a:lnTo>
                    <a:pt x="1922" y="43"/>
                  </a:lnTo>
                  <a:lnTo>
                    <a:pt x="1955" y="54"/>
                  </a:lnTo>
                  <a:lnTo>
                    <a:pt x="1991" y="66"/>
                  </a:lnTo>
                  <a:lnTo>
                    <a:pt x="2030" y="81"/>
                  </a:lnTo>
                  <a:lnTo>
                    <a:pt x="2069" y="96"/>
                  </a:lnTo>
                  <a:lnTo>
                    <a:pt x="2110" y="112"/>
                  </a:lnTo>
                  <a:lnTo>
                    <a:pt x="2152" y="128"/>
                  </a:lnTo>
                  <a:lnTo>
                    <a:pt x="2194" y="146"/>
                  </a:lnTo>
                  <a:lnTo>
                    <a:pt x="2237" y="164"/>
                  </a:lnTo>
                  <a:lnTo>
                    <a:pt x="2280" y="182"/>
                  </a:lnTo>
                  <a:lnTo>
                    <a:pt x="2322" y="200"/>
                  </a:lnTo>
                  <a:lnTo>
                    <a:pt x="2364" y="219"/>
                  </a:lnTo>
                  <a:lnTo>
                    <a:pt x="2405" y="236"/>
                  </a:lnTo>
                  <a:lnTo>
                    <a:pt x="2444" y="253"/>
                  </a:lnTo>
                  <a:lnTo>
                    <a:pt x="2482" y="270"/>
                  </a:lnTo>
                  <a:lnTo>
                    <a:pt x="2518" y="286"/>
                  </a:lnTo>
                  <a:lnTo>
                    <a:pt x="2551" y="301"/>
                  </a:lnTo>
                  <a:lnTo>
                    <a:pt x="2582" y="315"/>
                  </a:lnTo>
                  <a:lnTo>
                    <a:pt x="2610" y="328"/>
                  </a:lnTo>
                  <a:lnTo>
                    <a:pt x="2634" y="338"/>
                  </a:lnTo>
                  <a:lnTo>
                    <a:pt x="2654" y="348"/>
                  </a:lnTo>
                  <a:lnTo>
                    <a:pt x="2671" y="356"/>
                  </a:lnTo>
                  <a:lnTo>
                    <a:pt x="2683" y="361"/>
                  </a:lnTo>
                  <a:lnTo>
                    <a:pt x="2690" y="364"/>
                  </a:lnTo>
                  <a:lnTo>
                    <a:pt x="2694" y="367"/>
                  </a:lnTo>
                  <a:lnTo>
                    <a:pt x="2776" y="384"/>
                  </a:lnTo>
                  <a:lnTo>
                    <a:pt x="2854" y="402"/>
                  </a:lnTo>
                  <a:lnTo>
                    <a:pt x="2927" y="421"/>
                  </a:lnTo>
                  <a:lnTo>
                    <a:pt x="2995" y="440"/>
                  </a:lnTo>
                  <a:lnTo>
                    <a:pt x="3059" y="460"/>
                  </a:lnTo>
                  <a:lnTo>
                    <a:pt x="3118" y="480"/>
                  </a:lnTo>
                  <a:lnTo>
                    <a:pt x="3171" y="502"/>
                  </a:lnTo>
                  <a:lnTo>
                    <a:pt x="3220" y="524"/>
                  </a:lnTo>
                  <a:lnTo>
                    <a:pt x="3263" y="548"/>
                  </a:lnTo>
                  <a:lnTo>
                    <a:pt x="3302" y="574"/>
                  </a:lnTo>
                  <a:lnTo>
                    <a:pt x="3335" y="602"/>
                  </a:lnTo>
                  <a:lnTo>
                    <a:pt x="3354" y="626"/>
                  </a:lnTo>
                  <a:lnTo>
                    <a:pt x="3372" y="653"/>
                  </a:lnTo>
                  <a:lnTo>
                    <a:pt x="3387" y="683"/>
                  </a:lnTo>
                  <a:lnTo>
                    <a:pt x="3399" y="717"/>
                  </a:lnTo>
                  <a:lnTo>
                    <a:pt x="3409" y="753"/>
                  </a:lnTo>
                  <a:lnTo>
                    <a:pt x="3417" y="788"/>
                  </a:lnTo>
                  <a:lnTo>
                    <a:pt x="3424" y="825"/>
                  </a:lnTo>
                  <a:lnTo>
                    <a:pt x="3429" y="861"/>
                  </a:lnTo>
                  <a:lnTo>
                    <a:pt x="3432" y="896"/>
                  </a:lnTo>
                  <a:lnTo>
                    <a:pt x="3434" y="930"/>
                  </a:lnTo>
                  <a:lnTo>
                    <a:pt x="3435" y="961"/>
                  </a:lnTo>
                  <a:lnTo>
                    <a:pt x="3435" y="990"/>
                  </a:lnTo>
                  <a:lnTo>
                    <a:pt x="3435" y="1015"/>
                  </a:lnTo>
                  <a:lnTo>
                    <a:pt x="3435" y="1035"/>
                  </a:lnTo>
                  <a:lnTo>
                    <a:pt x="3434" y="1051"/>
                  </a:lnTo>
                  <a:lnTo>
                    <a:pt x="3434" y="1060"/>
                  </a:lnTo>
                  <a:lnTo>
                    <a:pt x="3434" y="1064"/>
                  </a:lnTo>
                  <a:lnTo>
                    <a:pt x="3416" y="1069"/>
                  </a:lnTo>
                  <a:lnTo>
                    <a:pt x="3395" y="1073"/>
                  </a:lnTo>
                  <a:lnTo>
                    <a:pt x="3371" y="1076"/>
                  </a:lnTo>
                  <a:lnTo>
                    <a:pt x="3345" y="1077"/>
                  </a:lnTo>
                  <a:lnTo>
                    <a:pt x="3318" y="1079"/>
                  </a:lnTo>
                  <a:lnTo>
                    <a:pt x="3291" y="1079"/>
                  </a:lnTo>
                  <a:lnTo>
                    <a:pt x="3263" y="1079"/>
                  </a:lnTo>
                  <a:lnTo>
                    <a:pt x="3238" y="1079"/>
                  </a:lnTo>
                  <a:lnTo>
                    <a:pt x="3215" y="1078"/>
                  </a:lnTo>
                  <a:lnTo>
                    <a:pt x="3196" y="1078"/>
                  </a:lnTo>
                  <a:lnTo>
                    <a:pt x="3181" y="1077"/>
                  </a:lnTo>
                  <a:lnTo>
                    <a:pt x="3171" y="1077"/>
                  </a:lnTo>
                  <a:lnTo>
                    <a:pt x="3168" y="1077"/>
                  </a:lnTo>
                  <a:lnTo>
                    <a:pt x="3162" y="986"/>
                  </a:lnTo>
                  <a:lnTo>
                    <a:pt x="3159" y="943"/>
                  </a:lnTo>
                  <a:lnTo>
                    <a:pt x="3149" y="902"/>
                  </a:lnTo>
                  <a:lnTo>
                    <a:pt x="3134" y="863"/>
                  </a:lnTo>
                  <a:lnTo>
                    <a:pt x="3116" y="827"/>
                  </a:lnTo>
                  <a:lnTo>
                    <a:pt x="3092" y="795"/>
                  </a:lnTo>
                  <a:lnTo>
                    <a:pt x="3063" y="766"/>
                  </a:lnTo>
                  <a:lnTo>
                    <a:pt x="3031" y="740"/>
                  </a:lnTo>
                  <a:lnTo>
                    <a:pt x="2996" y="719"/>
                  </a:lnTo>
                  <a:lnTo>
                    <a:pt x="2959" y="702"/>
                  </a:lnTo>
                  <a:lnTo>
                    <a:pt x="2918" y="689"/>
                  </a:lnTo>
                  <a:lnTo>
                    <a:pt x="2876" y="681"/>
                  </a:lnTo>
                  <a:lnTo>
                    <a:pt x="2832" y="678"/>
                  </a:lnTo>
                  <a:lnTo>
                    <a:pt x="2789" y="681"/>
                  </a:lnTo>
                  <a:lnTo>
                    <a:pt x="2748" y="689"/>
                  </a:lnTo>
                  <a:lnTo>
                    <a:pt x="2709" y="702"/>
                  </a:lnTo>
                  <a:lnTo>
                    <a:pt x="2674" y="719"/>
                  </a:lnTo>
                  <a:lnTo>
                    <a:pt x="2641" y="740"/>
                  </a:lnTo>
                  <a:lnTo>
                    <a:pt x="2611" y="766"/>
                  </a:lnTo>
                  <a:lnTo>
                    <a:pt x="2586" y="795"/>
                  </a:lnTo>
                  <a:lnTo>
                    <a:pt x="2564" y="827"/>
                  </a:lnTo>
                  <a:lnTo>
                    <a:pt x="2546" y="863"/>
                  </a:lnTo>
                  <a:lnTo>
                    <a:pt x="2533" y="902"/>
                  </a:lnTo>
                  <a:lnTo>
                    <a:pt x="2525" y="943"/>
                  </a:lnTo>
                  <a:lnTo>
                    <a:pt x="2523" y="986"/>
                  </a:lnTo>
                  <a:lnTo>
                    <a:pt x="2522" y="1084"/>
                  </a:lnTo>
                  <a:lnTo>
                    <a:pt x="851" y="1084"/>
                  </a:lnTo>
                  <a:lnTo>
                    <a:pt x="845" y="1006"/>
                  </a:lnTo>
                  <a:lnTo>
                    <a:pt x="843" y="963"/>
                  </a:lnTo>
                  <a:lnTo>
                    <a:pt x="835" y="921"/>
                  </a:lnTo>
                  <a:lnTo>
                    <a:pt x="820" y="882"/>
                  </a:lnTo>
                  <a:lnTo>
                    <a:pt x="802" y="844"/>
                  </a:lnTo>
                  <a:lnTo>
                    <a:pt x="779" y="810"/>
                  </a:lnTo>
                  <a:lnTo>
                    <a:pt x="752" y="780"/>
                  </a:lnTo>
                  <a:lnTo>
                    <a:pt x="722" y="753"/>
                  </a:lnTo>
                  <a:lnTo>
                    <a:pt x="687" y="730"/>
                  </a:lnTo>
                  <a:lnTo>
                    <a:pt x="650" y="711"/>
                  </a:lnTo>
                  <a:lnTo>
                    <a:pt x="612" y="697"/>
                  </a:lnTo>
                  <a:lnTo>
                    <a:pt x="570" y="689"/>
                  </a:lnTo>
                  <a:lnTo>
                    <a:pt x="527" y="686"/>
                  </a:lnTo>
                  <a:lnTo>
                    <a:pt x="483" y="689"/>
                  </a:lnTo>
                  <a:lnTo>
                    <a:pt x="442" y="697"/>
                  </a:lnTo>
                  <a:lnTo>
                    <a:pt x="402" y="711"/>
                  </a:lnTo>
                  <a:lnTo>
                    <a:pt x="365" y="730"/>
                  </a:lnTo>
                  <a:lnTo>
                    <a:pt x="331" y="753"/>
                  </a:lnTo>
                  <a:lnTo>
                    <a:pt x="301" y="780"/>
                  </a:lnTo>
                  <a:lnTo>
                    <a:pt x="273" y="810"/>
                  </a:lnTo>
                  <a:lnTo>
                    <a:pt x="250" y="844"/>
                  </a:lnTo>
                  <a:lnTo>
                    <a:pt x="232" y="882"/>
                  </a:lnTo>
                  <a:lnTo>
                    <a:pt x="218" y="921"/>
                  </a:lnTo>
                  <a:lnTo>
                    <a:pt x="209" y="963"/>
                  </a:lnTo>
                  <a:lnTo>
                    <a:pt x="207" y="1006"/>
                  </a:lnTo>
                  <a:lnTo>
                    <a:pt x="204" y="1084"/>
                  </a:lnTo>
                  <a:lnTo>
                    <a:pt x="14" y="1084"/>
                  </a:lnTo>
                  <a:lnTo>
                    <a:pt x="10" y="1070"/>
                  </a:lnTo>
                  <a:lnTo>
                    <a:pt x="7" y="1050"/>
                  </a:lnTo>
                  <a:lnTo>
                    <a:pt x="5" y="1027"/>
                  </a:lnTo>
                  <a:lnTo>
                    <a:pt x="4" y="1000"/>
                  </a:lnTo>
                  <a:lnTo>
                    <a:pt x="2" y="973"/>
                  </a:lnTo>
                  <a:lnTo>
                    <a:pt x="1" y="945"/>
                  </a:lnTo>
                  <a:lnTo>
                    <a:pt x="1" y="916"/>
                  </a:lnTo>
                  <a:lnTo>
                    <a:pt x="0" y="890"/>
                  </a:lnTo>
                  <a:lnTo>
                    <a:pt x="0" y="866"/>
                  </a:lnTo>
                  <a:lnTo>
                    <a:pt x="0" y="853"/>
                  </a:lnTo>
                  <a:lnTo>
                    <a:pt x="0" y="815"/>
                  </a:lnTo>
                  <a:lnTo>
                    <a:pt x="63" y="446"/>
                  </a:lnTo>
                  <a:lnTo>
                    <a:pt x="453" y="254"/>
                  </a:lnTo>
                  <a:lnTo>
                    <a:pt x="851" y="59"/>
                  </a:lnTo>
                  <a:lnTo>
                    <a:pt x="864" y="53"/>
                  </a:lnTo>
                  <a:lnTo>
                    <a:pt x="885" y="48"/>
                  </a:lnTo>
                  <a:lnTo>
                    <a:pt x="912" y="41"/>
                  </a:lnTo>
                  <a:lnTo>
                    <a:pt x="945" y="36"/>
                  </a:lnTo>
                  <a:lnTo>
                    <a:pt x="983" y="31"/>
                  </a:lnTo>
                  <a:lnTo>
                    <a:pt x="1027" y="26"/>
                  </a:lnTo>
                  <a:lnTo>
                    <a:pt x="1075" y="21"/>
                  </a:lnTo>
                  <a:lnTo>
                    <a:pt x="1125" y="17"/>
                  </a:lnTo>
                  <a:lnTo>
                    <a:pt x="1179" y="13"/>
                  </a:lnTo>
                  <a:lnTo>
                    <a:pt x="1235" y="10"/>
                  </a:lnTo>
                  <a:lnTo>
                    <a:pt x="1292" y="7"/>
                  </a:lnTo>
                  <a:lnTo>
                    <a:pt x="1351" y="3"/>
                  </a:lnTo>
                  <a:lnTo>
                    <a:pt x="1409" y="2"/>
                  </a:lnTo>
                  <a:lnTo>
                    <a:pt x="1467" y="1"/>
                  </a:lnTo>
                  <a:lnTo>
                    <a:pt x="1524" y="0"/>
                  </a:lnTo>
                  <a:close/>
                </a:path>
              </a:pathLst>
            </a:custGeom>
            <a:grpFill/>
            <a:ln w="9525">
              <a:noFill/>
              <a:round/>
              <a:headEnd/>
              <a:tailEnd/>
            </a:ln>
          </p:spPr>
          <p:txBody>
            <a:bodyPr wrap="none" anchor="ctr"/>
            <a:lstStyle/>
            <a:p>
              <a:endParaRPr lang="en-GB"/>
            </a:p>
          </p:txBody>
        </p:sp>
      </p:grpSp>
      <p:grpSp>
        <p:nvGrpSpPr>
          <p:cNvPr id="18" name="Group 182"/>
          <p:cNvGrpSpPr>
            <a:grpSpLocks/>
          </p:cNvGrpSpPr>
          <p:nvPr/>
        </p:nvGrpSpPr>
        <p:grpSpPr bwMode="auto">
          <a:xfrm rot="1440000" flipH="1">
            <a:off x="13229745" y="6760926"/>
            <a:ext cx="4430097" cy="1627856"/>
            <a:chOff x="2860" y="3059"/>
            <a:chExt cx="381" cy="140"/>
          </a:xfrm>
          <a:solidFill>
            <a:schemeClr val="accent4">
              <a:lumMod val="75000"/>
            </a:schemeClr>
          </a:solidFill>
        </p:grpSpPr>
        <p:sp>
          <p:nvSpPr>
            <p:cNvPr id="19" name="Freeform 183"/>
            <p:cNvSpPr>
              <a:spLocks noChangeArrowheads="1"/>
            </p:cNvSpPr>
            <p:nvPr/>
          </p:nvSpPr>
          <p:spPr bwMode="auto">
            <a:xfrm>
              <a:off x="2889" y="3142"/>
              <a:ext cx="58" cy="57"/>
            </a:xfrm>
            <a:custGeom>
              <a:avLst/>
              <a:gdLst>
                <a:gd name="T0" fmla="*/ 0 w 527"/>
                <a:gd name="T1" fmla="*/ 0 h 528"/>
                <a:gd name="T2" fmla="*/ 0 w 527"/>
                <a:gd name="T3" fmla="*/ 0 h 528"/>
                <a:gd name="T4" fmla="*/ 0 w 527"/>
                <a:gd name="T5" fmla="*/ 0 h 528"/>
                <a:gd name="T6" fmla="*/ 0 w 527"/>
                <a:gd name="T7" fmla="*/ 0 h 528"/>
                <a:gd name="T8" fmla="*/ 0 w 527"/>
                <a:gd name="T9" fmla="*/ 0 h 528"/>
                <a:gd name="T10" fmla="*/ 0 w 527"/>
                <a:gd name="T11" fmla="*/ 0 h 528"/>
                <a:gd name="T12" fmla="*/ 0 w 527"/>
                <a:gd name="T13" fmla="*/ 0 h 528"/>
                <a:gd name="T14" fmla="*/ 0 w 527"/>
                <a:gd name="T15" fmla="*/ 0 h 528"/>
                <a:gd name="T16" fmla="*/ 0 w 527"/>
                <a:gd name="T17" fmla="*/ 0 h 528"/>
                <a:gd name="T18" fmla="*/ 0 w 527"/>
                <a:gd name="T19" fmla="*/ 0 h 528"/>
                <a:gd name="T20" fmla="*/ 0 w 527"/>
                <a:gd name="T21" fmla="*/ 0 h 528"/>
                <a:gd name="T22" fmla="*/ 0 w 527"/>
                <a:gd name="T23" fmla="*/ 0 h 528"/>
                <a:gd name="T24" fmla="*/ 0 w 527"/>
                <a:gd name="T25" fmla="*/ 0 h 528"/>
                <a:gd name="T26" fmla="*/ 0 w 527"/>
                <a:gd name="T27" fmla="*/ 0 h 528"/>
                <a:gd name="T28" fmla="*/ 0 w 527"/>
                <a:gd name="T29" fmla="*/ 0 h 528"/>
                <a:gd name="T30" fmla="*/ 0 w 527"/>
                <a:gd name="T31" fmla="*/ 0 h 528"/>
                <a:gd name="T32" fmla="*/ 0 w 527"/>
                <a:gd name="T33" fmla="*/ 0 h 528"/>
                <a:gd name="T34" fmla="*/ 0 w 527"/>
                <a:gd name="T35" fmla="*/ 0 h 528"/>
                <a:gd name="T36" fmla="*/ 0 w 527"/>
                <a:gd name="T37" fmla="*/ 0 h 528"/>
                <a:gd name="T38" fmla="*/ 0 w 527"/>
                <a:gd name="T39" fmla="*/ 0 h 528"/>
                <a:gd name="T40" fmla="*/ 0 w 527"/>
                <a:gd name="T41" fmla="*/ 0 h 528"/>
                <a:gd name="T42" fmla="*/ 0 w 527"/>
                <a:gd name="T43" fmla="*/ 0 h 528"/>
                <a:gd name="T44" fmla="*/ 0 w 527"/>
                <a:gd name="T45" fmla="*/ 0 h 528"/>
                <a:gd name="T46" fmla="*/ 0 w 527"/>
                <a:gd name="T47" fmla="*/ 0 h 528"/>
                <a:gd name="T48" fmla="*/ 0 w 527"/>
                <a:gd name="T49" fmla="*/ 0 h 528"/>
                <a:gd name="T50" fmla="*/ 0 w 527"/>
                <a:gd name="T51" fmla="*/ 0 h 528"/>
                <a:gd name="T52" fmla="*/ 0 w 527"/>
                <a:gd name="T53" fmla="*/ 0 h 528"/>
                <a:gd name="T54" fmla="*/ 0 w 527"/>
                <a:gd name="T55" fmla="*/ 0 h 528"/>
                <a:gd name="T56" fmla="*/ 0 w 527"/>
                <a:gd name="T57" fmla="*/ 0 h 528"/>
                <a:gd name="T58" fmla="*/ 0 w 527"/>
                <a:gd name="T59" fmla="*/ 0 h 528"/>
                <a:gd name="T60" fmla="*/ 0 w 527"/>
                <a:gd name="T61" fmla="*/ 0 h 528"/>
                <a:gd name="T62" fmla="*/ 0 w 527"/>
                <a:gd name="T63" fmla="*/ 0 h 528"/>
                <a:gd name="T64" fmla="*/ 0 w 527"/>
                <a:gd name="T65" fmla="*/ 0 h 528"/>
                <a:gd name="T66" fmla="*/ 0 w 527"/>
                <a:gd name="T67" fmla="*/ 0 h 528"/>
                <a:gd name="T68" fmla="*/ 0 w 527"/>
                <a:gd name="T69" fmla="*/ 0 h 528"/>
                <a:gd name="T70" fmla="*/ 0 w 527"/>
                <a:gd name="T71" fmla="*/ 0 h 528"/>
                <a:gd name="T72" fmla="*/ 0 w 527"/>
                <a:gd name="T73" fmla="*/ 0 h 5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27"/>
                <a:gd name="T112" fmla="*/ 0 h 528"/>
                <a:gd name="T113" fmla="*/ 527 w 527"/>
                <a:gd name="T114" fmla="*/ 528 h 5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27" h="528">
                  <a:moveTo>
                    <a:pt x="264" y="151"/>
                  </a:moveTo>
                  <a:lnTo>
                    <a:pt x="238" y="154"/>
                  </a:lnTo>
                  <a:lnTo>
                    <a:pt x="215" y="163"/>
                  </a:lnTo>
                  <a:lnTo>
                    <a:pt x="194" y="176"/>
                  </a:lnTo>
                  <a:lnTo>
                    <a:pt x="177" y="193"/>
                  </a:lnTo>
                  <a:lnTo>
                    <a:pt x="163" y="214"/>
                  </a:lnTo>
                  <a:lnTo>
                    <a:pt x="155" y="237"/>
                  </a:lnTo>
                  <a:lnTo>
                    <a:pt x="152" y="264"/>
                  </a:lnTo>
                  <a:lnTo>
                    <a:pt x="155" y="289"/>
                  </a:lnTo>
                  <a:lnTo>
                    <a:pt x="163" y="312"/>
                  </a:lnTo>
                  <a:lnTo>
                    <a:pt x="177" y="333"/>
                  </a:lnTo>
                  <a:lnTo>
                    <a:pt x="194" y="351"/>
                  </a:lnTo>
                  <a:lnTo>
                    <a:pt x="215" y="363"/>
                  </a:lnTo>
                  <a:lnTo>
                    <a:pt x="238" y="372"/>
                  </a:lnTo>
                  <a:lnTo>
                    <a:pt x="264" y="375"/>
                  </a:lnTo>
                  <a:lnTo>
                    <a:pt x="289" y="372"/>
                  </a:lnTo>
                  <a:lnTo>
                    <a:pt x="312" y="363"/>
                  </a:lnTo>
                  <a:lnTo>
                    <a:pt x="333" y="351"/>
                  </a:lnTo>
                  <a:lnTo>
                    <a:pt x="350" y="333"/>
                  </a:lnTo>
                  <a:lnTo>
                    <a:pt x="363" y="312"/>
                  </a:lnTo>
                  <a:lnTo>
                    <a:pt x="372" y="289"/>
                  </a:lnTo>
                  <a:lnTo>
                    <a:pt x="375" y="264"/>
                  </a:lnTo>
                  <a:lnTo>
                    <a:pt x="372" y="237"/>
                  </a:lnTo>
                  <a:lnTo>
                    <a:pt x="363" y="214"/>
                  </a:lnTo>
                  <a:lnTo>
                    <a:pt x="350" y="193"/>
                  </a:lnTo>
                  <a:lnTo>
                    <a:pt x="333" y="176"/>
                  </a:lnTo>
                  <a:lnTo>
                    <a:pt x="312" y="163"/>
                  </a:lnTo>
                  <a:lnTo>
                    <a:pt x="289" y="154"/>
                  </a:lnTo>
                  <a:lnTo>
                    <a:pt x="264" y="151"/>
                  </a:lnTo>
                  <a:close/>
                  <a:moveTo>
                    <a:pt x="264" y="0"/>
                  </a:moveTo>
                  <a:lnTo>
                    <a:pt x="303" y="2"/>
                  </a:lnTo>
                  <a:lnTo>
                    <a:pt x="339" y="11"/>
                  </a:lnTo>
                  <a:lnTo>
                    <a:pt x="375" y="24"/>
                  </a:lnTo>
                  <a:lnTo>
                    <a:pt x="407" y="42"/>
                  </a:lnTo>
                  <a:lnTo>
                    <a:pt x="437" y="64"/>
                  </a:lnTo>
                  <a:lnTo>
                    <a:pt x="463" y="90"/>
                  </a:lnTo>
                  <a:lnTo>
                    <a:pt x="485" y="120"/>
                  </a:lnTo>
                  <a:lnTo>
                    <a:pt x="503" y="152"/>
                  </a:lnTo>
                  <a:lnTo>
                    <a:pt x="516" y="188"/>
                  </a:lnTo>
                  <a:lnTo>
                    <a:pt x="525" y="225"/>
                  </a:lnTo>
                  <a:lnTo>
                    <a:pt x="527" y="264"/>
                  </a:lnTo>
                  <a:lnTo>
                    <a:pt x="525" y="303"/>
                  </a:lnTo>
                  <a:lnTo>
                    <a:pt x="516" y="340"/>
                  </a:lnTo>
                  <a:lnTo>
                    <a:pt x="503" y="375"/>
                  </a:lnTo>
                  <a:lnTo>
                    <a:pt x="485" y="407"/>
                  </a:lnTo>
                  <a:lnTo>
                    <a:pt x="463" y="437"/>
                  </a:lnTo>
                  <a:lnTo>
                    <a:pt x="437" y="463"/>
                  </a:lnTo>
                  <a:lnTo>
                    <a:pt x="407" y="486"/>
                  </a:lnTo>
                  <a:lnTo>
                    <a:pt x="375" y="504"/>
                  </a:lnTo>
                  <a:lnTo>
                    <a:pt x="339" y="516"/>
                  </a:lnTo>
                  <a:lnTo>
                    <a:pt x="303" y="525"/>
                  </a:lnTo>
                  <a:lnTo>
                    <a:pt x="264" y="528"/>
                  </a:lnTo>
                  <a:lnTo>
                    <a:pt x="224" y="525"/>
                  </a:lnTo>
                  <a:lnTo>
                    <a:pt x="187" y="516"/>
                  </a:lnTo>
                  <a:lnTo>
                    <a:pt x="152" y="504"/>
                  </a:lnTo>
                  <a:lnTo>
                    <a:pt x="119" y="486"/>
                  </a:lnTo>
                  <a:lnTo>
                    <a:pt x="90" y="463"/>
                  </a:lnTo>
                  <a:lnTo>
                    <a:pt x="65" y="437"/>
                  </a:lnTo>
                  <a:lnTo>
                    <a:pt x="42" y="407"/>
                  </a:lnTo>
                  <a:lnTo>
                    <a:pt x="24" y="375"/>
                  </a:lnTo>
                  <a:lnTo>
                    <a:pt x="10" y="340"/>
                  </a:lnTo>
                  <a:lnTo>
                    <a:pt x="2" y="303"/>
                  </a:lnTo>
                  <a:lnTo>
                    <a:pt x="0" y="264"/>
                  </a:lnTo>
                  <a:lnTo>
                    <a:pt x="2" y="225"/>
                  </a:lnTo>
                  <a:lnTo>
                    <a:pt x="10" y="188"/>
                  </a:lnTo>
                  <a:lnTo>
                    <a:pt x="24" y="152"/>
                  </a:lnTo>
                  <a:lnTo>
                    <a:pt x="42" y="120"/>
                  </a:lnTo>
                  <a:lnTo>
                    <a:pt x="65" y="90"/>
                  </a:lnTo>
                  <a:lnTo>
                    <a:pt x="90" y="64"/>
                  </a:lnTo>
                  <a:lnTo>
                    <a:pt x="119" y="42"/>
                  </a:lnTo>
                  <a:lnTo>
                    <a:pt x="152" y="24"/>
                  </a:lnTo>
                  <a:lnTo>
                    <a:pt x="187" y="11"/>
                  </a:lnTo>
                  <a:lnTo>
                    <a:pt x="224" y="2"/>
                  </a:lnTo>
                  <a:lnTo>
                    <a:pt x="264" y="0"/>
                  </a:lnTo>
                  <a:close/>
                </a:path>
              </a:pathLst>
            </a:custGeom>
            <a:grpFill/>
            <a:ln w="9525">
              <a:noFill/>
              <a:round/>
              <a:headEnd/>
              <a:tailEnd/>
            </a:ln>
          </p:spPr>
          <p:txBody>
            <a:bodyPr wrap="none" anchor="ctr"/>
            <a:lstStyle/>
            <a:p>
              <a:endParaRPr lang="en-GB"/>
            </a:p>
          </p:txBody>
        </p:sp>
        <p:sp>
          <p:nvSpPr>
            <p:cNvPr id="20" name="Freeform 184"/>
            <p:cNvSpPr>
              <a:spLocks noChangeArrowheads="1"/>
            </p:cNvSpPr>
            <p:nvPr/>
          </p:nvSpPr>
          <p:spPr bwMode="auto">
            <a:xfrm>
              <a:off x="3146" y="3141"/>
              <a:ext cx="58" cy="58"/>
            </a:xfrm>
            <a:custGeom>
              <a:avLst/>
              <a:gdLst>
                <a:gd name="T0" fmla="*/ 0 w 528"/>
                <a:gd name="T1" fmla="*/ 0 h 529"/>
                <a:gd name="T2" fmla="*/ 0 w 528"/>
                <a:gd name="T3" fmla="*/ 0 h 529"/>
                <a:gd name="T4" fmla="*/ 0 w 528"/>
                <a:gd name="T5" fmla="*/ 0 h 529"/>
                <a:gd name="T6" fmla="*/ 0 w 528"/>
                <a:gd name="T7" fmla="*/ 0 h 529"/>
                <a:gd name="T8" fmla="*/ 0 w 528"/>
                <a:gd name="T9" fmla="*/ 0 h 529"/>
                <a:gd name="T10" fmla="*/ 0 w 528"/>
                <a:gd name="T11" fmla="*/ 0 h 529"/>
                <a:gd name="T12" fmla="*/ 0 w 528"/>
                <a:gd name="T13" fmla="*/ 0 h 529"/>
                <a:gd name="T14" fmla="*/ 0 w 528"/>
                <a:gd name="T15" fmla="*/ 0 h 529"/>
                <a:gd name="T16" fmla="*/ 0 w 528"/>
                <a:gd name="T17" fmla="*/ 0 h 529"/>
                <a:gd name="T18" fmla="*/ 0 w 528"/>
                <a:gd name="T19" fmla="*/ 0 h 529"/>
                <a:gd name="T20" fmla="*/ 0 w 528"/>
                <a:gd name="T21" fmla="*/ 0 h 529"/>
                <a:gd name="T22" fmla="*/ 0 w 528"/>
                <a:gd name="T23" fmla="*/ 0 h 529"/>
                <a:gd name="T24" fmla="*/ 0 w 528"/>
                <a:gd name="T25" fmla="*/ 0 h 529"/>
                <a:gd name="T26" fmla="*/ 0 w 528"/>
                <a:gd name="T27" fmla="*/ 0 h 529"/>
                <a:gd name="T28" fmla="*/ 0 w 528"/>
                <a:gd name="T29" fmla="*/ 0 h 529"/>
                <a:gd name="T30" fmla="*/ 0 w 528"/>
                <a:gd name="T31" fmla="*/ 0 h 529"/>
                <a:gd name="T32" fmla="*/ 0 w 528"/>
                <a:gd name="T33" fmla="*/ 0 h 529"/>
                <a:gd name="T34" fmla="*/ 0 w 528"/>
                <a:gd name="T35" fmla="*/ 0 h 529"/>
                <a:gd name="T36" fmla="*/ 0 w 528"/>
                <a:gd name="T37" fmla="*/ 0 h 529"/>
                <a:gd name="T38" fmla="*/ 0 w 528"/>
                <a:gd name="T39" fmla="*/ 0 h 529"/>
                <a:gd name="T40" fmla="*/ 0 w 528"/>
                <a:gd name="T41" fmla="*/ 0 h 529"/>
                <a:gd name="T42" fmla="*/ 0 w 528"/>
                <a:gd name="T43" fmla="*/ 0 h 529"/>
                <a:gd name="T44" fmla="*/ 0 w 528"/>
                <a:gd name="T45" fmla="*/ 0 h 529"/>
                <a:gd name="T46" fmla="*/ 0 w 528"/>
                <a:gd name="T47" fmla="*/ 0 h 529"/>
                <a:gd name="T48" fmla="*/ 0 w 528"/>
                <a:gd name="T49" fmla="*/ 0 h 529"/>
                <a:gd name="T50" fmla="*/ 0 w 528"/>
                <a:gd name="T51" fmla="*/ 0 h 529"/>
                <a:gd name="T52" fmla="*/ 0 w 528"/>
                <a:gd name="T53" fmla="*/ 0 h 529"/>
                <a:gd name="T54" fmla="*/ 0 w 528"/>
                <a:gd name="T55" fmla="*/ 0 h 529"/>
                <a:gd name="T56" fmla="*/ 0 w 528"/>
                <a:gd name="T57" fmla="*/ 0 h 529"/>
                <a:gd name="T58" fmla="*/ 0 w 528"/>
                <a:gd name="T59" fmla="*/ 0 h 529"/>
                <a:gd name="T60" fmla="*/ 0 w 528"/>
                <a:gd name="T61" fmla="*/ 0 h 529"/>
                <a:gd name="T62" fmla="*/ 0 w 528"/>
                <a:gd name="T63" fmla="*/ 0 h 529"/>
                <a:gd name="T64" fmla="*/ 0 w 528"/>
                <a:gd name="T65" fmla="*/ 0 h 529"/>
                <a:gd name="T66" fmla="*/ 0 w 528"/>
                <a:gd name="T67" fmla="*/ 0 h 529"/>
                <a:gd name="T68" fmla="*/ 0 w 528"/>
                <a:gd name="T69" fmla="*/ 0 h 529"/>
                <a:gd name="T70" fmla="*/ 0 w 528"/>
                <a:gd name="T71" fmla="*/ 0 h 529"/>
                <a:gd name="T72" fmla="*/ 0 w 528"/>
                <a:gd name="T73" fmla="*/ 0 h 52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28"/>
                <a:gd name="T112" fmla="*/ 0 h 529"/>
                <a:gd name="T113" fmla="*/ 528 w 528"/>
                <a:gd name="T114" fmla="*/ 529 h 52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28" h="529">
                  <a:moveTo>
                    <a:pt x="264" y="152"/>
                  </a:moveTo>
                  <a:lnTo>
                    <a:pt x="238" y="155"/>
                  </a:lnTo>
                  <a:lnTo>
                    <a:pt x="215" y="164"/>
                  </a:lnTo>
                  <a:lnTo>
                    <a:pt x="194" y="177"/>
                  </a:lnTo>
                  <a:lnTo>
                    <a:pt x="177" y="194"/>
                  </a:lnTo>
                  <a:lnTo>
                    <a:pt x="164" y="215"/>
                  </a:lnTo>
                  <a:lnTo>
                    <a:pt x="155" y="238"/>
                  </a:lnTo>
                  <a:lnTo>
                    <a:pt x="152" y="265"/>
                  </a:lnTo>
                  <a:lnTo>
                    <a:pt x="155" y="290"/>
                  </a:lnTo>
                  <a:lnTo>
                    <a:pt x="164" y="313"/>
                  </a:lnTo>
                  <a:lnTo>
                    <a:pt x="177" y="334"/>
                  </a:lnTo>
                  <a:lnTo>
                    <a:pt x="194" y="352"/>
                  </a:lnTo>
                  <a:lnTo>
                    <a:pt x="215" y="364"/>
                  </a:lnTo>
                  <a:lnTo>
                    <a:pt x="238" y="373"/>
                  </a:lnTo>
                  <a:lnTo>
                    <a:pt x="264" y="376"/>
                  </a:lnTo>
                  <a:lnTo>
                    <a:pt x="289" y="373"/>
                  </a:lnTo>
                  <a:lnTo>
                    <a:pt x="312" y="364"/>
                  </a:lnTo>
                  <a:lnTo>
                    <a:pt x="333" y="352"/>
                  </a:lnTo>
                  <a:lnTo>
                    <a:pt x="351" y="334"/>
                  </a:lnTo>
                  <a:lnTo>
                    <a:pt x="364" y="313"/>
                  </a:lnTo>
                  <a:lnTo>
                    <a:pt x="372" y="290"/>
                  </a:lnTo>
                  <a:lnTo>
                    <a:pt x="375" y="265"/>
                  </a:lnTo>
                  <a:lnTo>
                    <a:pt x="372" y="238"/>
                  </a:lnTo>
                  <a:lnTo>
                    <a:pt x="364" y="215"/>
                  </a:lnTo>
                  <a:lnTo>
                    <a:pt x="351" y="194"/>
                  </a:lnTo>
                  <a:lnTo>
                    <a:pt x="333" y="177"/>
                  </a:lnTo>
                  <a:lnTo>
                    <a:pt x="312" y="164"/>
                  </a:lnTo>
                  <a:lnTo>
                    <a:pt x="289" y="155"/>
                  </a:lnTo>
                  <a:lnTo>
                    <a:pt x="264" y="152"/>
                  </a:lnTo>
                  <a:close/>
                  <a:moveTo>
                    <a:pt x="264" y="0"/>
                  </a:moveTo>
                  <a:lnTo>
                    <a:pt x="303" y="3"/>
                  </a:lnTo>
                  <a:lnTo>
                    <a:pt x="340" y="12"/>
                  </a:lnTo>
                  <a:lnTo>
                    <a:pt x="375" y="25"/>
                  </a:lnTo>
                  <a:lnTo>
                    <a:pt x="408" y="43"/>
                  </a:lnTo>
                  <a:lnTo>
                    <a:pt x="437" y="65"/>
                  </a:lnTo>
                  <a:lnTo>
                    <a:pt x="463" y="91"/>
                  </a:lnTo>
                  <a:lnTo>
                    <a:pt x="485" y="121"/>
                  </a:lnTo>
                  <a:lnTo>
                    <a:pt x="503" y="153"/>
                  </a:lnTo>
                  <a:lnTo>
                    <a:pt x="517" y="189"/>
                  </a:lnTo>
                  <a:lnTo>
                    <a:pt x="525" y="226"/>
                  </a:lnTo>
                  <a:lnTo>
                    <a:pt x="528" y="265"/>
                  </a:lnTo>
                  <a:lnTo>
                    <a:pt x="525" y="303"/>
                  </a:lnTo>
                  <a:lnTo>
                    <a:pt x="517" y="341"/>
                  </a:lnTo>
                  <a:lnTo>
                    <a:pt x="503" y="376"/>
                  </a:lnTo>
                  <a:lnTo>
                    <a:pt x="485" y="408"/>
                  </a:lnTo>
                  <a:lnTo>
                    <a:pt x="463" y="438"/>
                  </a:lnTo>
                  <a:lnTo>
                    <a:pt x="437" y="464"/>
                  </a:lnTo>
                  <a:lnTo>
                    <a:pt x="408" y="487"/>
                  </a:lnTo>
                  <a:lnTo>
                    <a:pt x="375" y="505"/>
                  </a:lnTo>
                  <a:lnTo>
                    <a:pt x="340" y="517"/>
                  </a:lnTo>
                  <a:lnTo>
                    <a:pt x="303" y="526"/>
                  </a:lnTo>
                  <a:lnTo>
                    <a:pt x="264" y="529"/>
                  </a:lnTo>
                  <a:lnTo>
                    <a:pt x="225" y="526"/>
                  </a:lnTo>
                  <a:lnTo>
                    <a:pt x="188" y="517"/>
                  </a:lnTo>
                  <a:lnTo>
                    <a:pt x="152" y="505"/>
                  </a:lnTo>
                  <a:lnTo>
                    <a:pt x="121" y="487"/>
                  </a:lnTo>
                  <a:lnTo>
                    <a:pt x="90" y="464"/>
                  </a:lnTo>
                  <a:lnTo>
                    <a:pt x="65" y="438"/>
                  </a:lnTo>
                  <a:lnTo>
                    <a:pt x="42" y="408"/>
                  </a:lnTo>
                  <a:lnTo>
                    <a:pt x="24" y="376"/>
                  </a:lnTo>
                  <a:lnTo>
                    <a:pt x="11" y="341"/>
                  </a:lnTo>
                  <a:lnTo>
                    <a:pt x="4" y="303"/>
                  </a:lnTo>
                  <a:lnTo>
                    <a:pt x="0" y="265"/>
                  </a:lnTo>
                  <a:lnTo>
                    <a:pt x="4" y="226"/>
                  </a:lnTo>
                  <a:lnTo>
                    <a:pt x="11" y="189"/>
                  </a:lnTo>
                  <a:lnTo>
                    <a:pt x="24" y="153"/>
                  </a:lnTo>
                  <a:lnTo>
                    <a:pt x="42" y="121"/>
                  </a:lnTo>
                  <a:lnTo>
                    <a:pt x="65" y="91"/>
                  </a:lnTo>
                  <a:lnTo>
                    <a:pt x="90" y="65"/>
                  </a:lnTo>
                  <a:lnTo>
                    <a:pt x="121" y="43"/>
                  </a:lnTo>
                  <a:lnTo>
                    <a:pt x="152" y="25"/>
                  </a:lnTo>
                  <a:lnTo>
                    <a:pt x="188" y="12"/>
                  </a:lnTo>
                  <a:lnTo>
                    <a:pt x="225" y="3"/>
                  </a:lnTo>
                  <a:lnTo>
                    <a:pt x="264" y="0"/>
                  </a:lnTo>
                  <a:close/>
                </a:path>
              </a:pathLst>
            </a:custGeom>
            <a:grpFill/>
            <a:ln w="9525">
              <a:noFill/>
              <a:round/>
              <a:headEnd/>
              <a:tailEnd/>
            </a:ln>
          </p:spPr>
          <p:txBody>
            <a:bodyPr wrap="none" anchor="ctr"/>
            <a:lstStyle/>
            <a:p>
              <a:endParaRPr lang="en-GB"/>
            </a:p>
          </p:txBody>
        </p:sp>
        <p:sp>
          <p:nvSpPr>
            <p:cNvPr id="21" name="Freeform 185"/>
            <p:cNvSpPr>
              <a:spLocks noChangeArrowheads="1"/>
            </p:cNvSpPr>
            <p:nvPr/>
          </p:nvSpPr>
          <p:spPr bwMode="auto">
            <a:xfrm>
              <a:off x="2860" y="3059"/>
              <a:ext cx="381" cy="120"/>
            </a:xfrm>
            <a:custGeom>
              <a:avLst/>
              <a:gdLst>
                <a:gd name="T0" fmla="*/ 0 w 3435"/>
                <a:gd name="T1" fmla="*/ 0 h 1084"/>
                <a:gd name="T2" fmla="*/ 0 w 3435"/>
                <a:gd name="T3" fmla="*/ 0 h 1084"/>
                <a:gd name="T4" fmla="*/ 0 w 3435"/>
                <a:gd name="T5" fmla="*/ 0 h 1084"/>
                <a:gd name="T6" fmla="*/ 0 w 3435"/>
                <a:gd name="T7" fmla="*/ 0 h 1084"/>
                <a:gd name="T8" fmla="*/ 0 w 3435"/>
                <a:gd name="T9" fmla="*/ 0 h 1084"/>
                <a:gd name="T10" fmla="*/ 0 w 3435"/>
                <a:gd name="T11" fmla="*/ 0 h 1084"/>
                <a:gd name="T12" fmla="*/ 0 w 3435"/>
                <a:gd name="T13" fmla="*/ 0 h 1084"/>
                <a:gd name="T14" fmla="*/ 0 w 3435"/>
                <a:gd name="T15" fmla="*/ 0 h 1084"/>
                <a:gd name="T16" fmla="*/ 0 w 3435"/>
                <a:gd name="T17" fmla="*/ 0 h 1084"/>
                <a:gd name="T18" fmla="*/ 0 w 3435"/>
                <a:gd name="T19" fmla="*/ 0 h 1084"/>
                <a:gd name="T20" fmla="*/ 0 w 3435"/>
                <a:gd name="T21" fmla="*/ 0 h 1084"/>
                <a:gd name="T22" fmla="*/ 0 w 3435"/>
                <a:gd name="T23" fmla="*/ 0 h 1084"/>
                <a:gd name="T24" fmla="*/ 0 w 3435"/>
                <a:gd name="T25" fmla="*/ 0 h 1084"/>
                <a:gd name="T26" fmla="*/ 0 w 3435"/>
                <a:gd name="T27" fmla="*/ 0 h 1084"/>
                <a:gd name="T28" fmla="*/ 0 w 3435"/>
                <a:gd name="T29" fmla="*/ 0 h 1084"/>
                <a:gd name="T30" fmla="*/ 0 w 3435"/>
                <a:gd name="T31" fmla="*/ 0 h 1084"/>
                <a:gd name="T32" fmla="*/ 0 w 3435"/>
                <a:gd name="T33" fmla="*/ 0 h 1084"/>
                <a:gd name="T34" fmla="*/ 0 w 3435"/>
                <a:gd name="T35" fmla="*/ 0 h 1084"/>
                <a:gd name="T36" fmla="*/ 0 w 3435"/>
                <a:gd name="T37" fmla="*/ 0 h 1084"/>
                <a:gd name="T38" fmla="*/ 0 w 3435"/>
                <a:gd name="T39" fmla="*/ 0 h 1084"/>
                <a:gd name="T40" fmla="*/ 0 w 3435"/>
                <a:gd name="T41" fmla="*/ 0 h 1084"/>
                <a:gd name="T42" fmla="*/ 0 w 3435"/>
                <a:gd name="T43" fmla="*/ 0 h 1084"/>
                <a:gd name="T44" fmla="*/ 0 w 3435"/>
                <a:gd name="T45" fmla="*/ 0 h 1084"/>
                <a:gd name="T46" fmla="*/ 0 w 3435"/>
                <a:gd name="T47" fmla="*/ 0 h 1084"/>
                <a:gd name="T48" fmla="*/ 0 w 3435"/>
                <a:gd name="T49" fmla="*/ 0 h 1084"/>
                <a:gd name="T50" fmla="*/ 0 w 3435"/>
                <a:gd name="T51" fmla="*/ 0 h 1084"/>
                <a:gd name="T52" fmla="*/ 0 w 3435"/>
                <a:gd name="T53" fmla="*/ 0 h 1084"/>
                <a:gd name="T54" fmla="*/ 0 w 3435"/>
                <a:gd name="T55" fmla="*/ 0 h 1084"/>
                <a:gd name="T56" fmla="*/ 0 w 3435"/>
                <a:gd name="T57" fmla="*/ 0 h 1084"/>
                <a:gd name="T58" fmla="*/ 0 w 3435"/>
                <a:gd name="T59" fmla="*/ 0 h 1084"/>
                <a:gd name="T60" fmla="*/ 0 w 3435"/>
                <a:gd name="T61" fmla="*/ 0 h 1084"/>
                <a:gd name="T62" fmla="*/ 0 w 3435"/>
                <a:gd name="T63" fmla="*/ 0 h 1084"/>
                <a:gd name="T64" fmla="*/ 0 w 3435"/>
                <a:gd name="T65" fmla="*/ 0 h 1084"/>
                <a:gd name="T66" fmla="*/ 0 w 3435"/>
                <a:gd name="T67" fmla="*/ 0 h 1084"/>
                <a:gd name="T68" fmla="*/ 0 w 3435"/>
                <a:gd name="T69" fmla="*/ 0 h 1084"/>
                <a:gd name="T70" fmla="*/ 0 w 3435"/>
                <a:gd name="T71" fmla="*/ 0 h 1084"/>
                <a:gd name="T72" fmla="*/ 0 w 3435"/>
                <a:gd name="T73" fmla="*/ 0 h 1084"/>
                <a:gd name="T74" fmla="*/ 0 w 3435"/>
                <a:gd name="T75" fmla="*/ 0 h 1084"/>
                <a:gd name="T76" fmla="*/ 0 w 3435"/>
                <a:gd name="T77" fmla="*/ 0 h 1084"/>
                <a:gd name="T78" fmla="*/ 0 w 3435"/>
                <a:gd name="T79" fmla="*/ 0 h 1084"/>
                <a:gd name="T80" fmla="*/ 0 w 3435"/>
                <a:gd name="T81" fmla="*/ 0 h 1084"/>
                <a:gd name="T82" fmla="*/ 0 w 3435"/>
                <a:gd name="T83" fmla="*/ 0 h 1084"/>
                <a:gd name="T84" fmla="*/ 0 w 3435"/>
                <a:gd name="T85" fmla="*/ 0 h 1084"/>
                <a:gd name="T86" fmla="*/ 0 w 3435"/>
                <a:gd name="T87" fmla="*/ 0 h 1084"/>
                <a:gd name="T88" fmla="*/ 0 w 3435"/>
                <a:gd name="T89" fmla="*/ 0 h 1084"/>
                <a:gd name="T90" fmla="*/ 0 w 3435"/>
                <a:gd name="T91" fmla="*/ 0 h 1084"/>
                <a:gd name="T92" fmla="*/ 0 w 3435"/>
                <a:gd name="T93" fmla="*/ 0 h 1084"/>
                <a:gd name="T94" fmla="*/ 0 w 3435"/>
                <a:gd name="T95" fmla="*/ 0 h 1084"/>
                <a:gd name="T96" fmla="*/ 0 w 3435"/>
                <a:gd name="T97" fmla="*/ 0 h 1084"/>
                <a:gd name="T98" fmla="*/ 0 w 3435"/>
                <a:gd name="T99" fmla="*/ 0 h 1084"/>
                <a:gd name="T100" fmla="*/ 0 w 3435"/>
                <a:gd name="T101" fmla="*/ 0 h 1084"/>
                <a:gd name="T102" fmla="*/ 0 w 3435"/>
                <a:gd name="T103" fmla="*/ 0 h 1084"/>
                <a:gd name="T104" fmla="*/ 0 w 3435"/>
                <a:gd name="T105" fmla="*/ 0 h 1084"/>
                <a:gd name="T106" fmla="*/ 0 w 3435"/>
                <a:gd name="T107" fmla="*/ 0 h 1084"/>
                <a:gd name="T108" fmla="*/ 0 w 3435"/>
                <a:gd name="T109" fmla="*/ 0 h 1084"/>
                <a:gd name="T110" fmla="*/ 0 w 3435"/>
                <a:gd name="T111" fmla="*/ 0 h 1084"/>
                <a:gd name="T112" fmla="*/ 0 w 3435"/>
                <a:gd name="T113" fmla="*/ 0 h 108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435"/>
                <a:gd name="T172" fmla="*/ 0 h 1084"/>
                <a:gd name="T173" fmla="*/ 3435 w 3435"/>
                <a:gd name="T174" fmla="*/ 1084 h 108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435" h="1084">
                  <a:moveTo>
                    <a:pt x="1484" y="120"/>
                  </a:moveTo>
                  <a:lnTo>
                    <a:pt x="1474" y="120"/>
                  </a:lnTo>
                  <a:lnTo>
                    <a:pt x="1458" y="120"/>
                  </a:lnTo>
                  <a:lnTo>
                    <a:pt x="1436" y="120"/>
                  </a:lnTo>
                  <a:lnTo>
                    <a:pt x="1410" y="121"/>
                  </a:lnTo>
                  <a:lnTo>
                    <a:pt x="1380" y="122"/>
                  </a:lnTo>
                  <a:lnTo>
                    <a:pt x="1349" y="123"/>
                  </a:lnTo>
                  <a:lnTo>
                    <a:pt x="1315" y="125"/>
                  </a:lnTo>
                  <a:lnTo>
                    <a:pt x="1280" y="127"/>
                  </a:lnTo>
                  <a:lnTo>
                    <a:pt x="1244" y="130"/>
                  </a:lnTo>
                  <a:lnTo>
                    <a:pt x="1210" y="134"/>
                  </a:lnTo>
                  <a:lnTo>
                    <a:pt x="1176" y="138"/>
                  </a:lnTo>
                  <a:lnTo>
                    <a:pt x="1145" y="143"/>
                  </a:lnTo>
                  <a:lnTo>
                    <a:pt x="1116" y="149"/>
                  </a:lnTo>
                  <a:lnTo>
                    <a:pt x="1092" y="157"/>
                  </a:lnTo>
                  <a:lnTo>
                    <a:pt x="1072" y="165"/>
                  </a:lnTo>
                  <a:lnTo>
                    <a:pt x="1058" y="175"/>
                  </a:lnTo>
                  <a:lnTo>
                    <a:pt x="1039" y="190"/>
                  </a:lnTo>
                  <a:lnTo>
                    <a:pt x="1020" y="208"/>
                  </a:lnTo>
                  <a:lnTo>
                    <a:pt x="1002" y="229"/>
                  </a:lnTo>
                  <a:lnTo>
                    <a:pt x="984" y="251"/>
                  </a:lnTo>
                  <a:lnTo>
                    <a:pt x="969" y="273"/>
                  </a:lnTo>
                  <a:lnTo>
                    <a:pt x="953" y="296"/>
                  </a:lnTo>
                  <a:lnTo>
                    <a:pt x="938" y="319"/>
                  </a:lnTo>
                  <a:lnTo>
                    <a:pt x="926" y="340"/>
                  </a:lnTo>
                  <a:lnTo>
                    <a:pt x="914" y="360"/>
                  </a:lnTo>
                  <a:lnTo>
                    <a:pt x="905" y="378"/>
                  </a:lnTo>
                  <a:lnTo>
                    <a:pt x="898" y="393"/>
                  </a:lnTo>
                  <a:lnTo>
                    <a:pt x="891" y="404"/>
                  </a:lnTo>
                  <a:lnTo>
                    <a:pt x="888" y="412"/>
                  </a:lnTo>
                  <a:lnTo>
                    <a:pt x="887" y="414"/>
                  </a:lnTo>
                  <a:lnTo>
                    <a:pt x="1501" y="456"/>
                  </a:lnTo>
                  <a:lnTo>
                    <a:pt x="1488" y="120"/>
                  </a:lnTo>
                  <a:lnTo>
                    <a:pt x="1484" y="120"/>
                  </a:lnTo>
                  <a:close/>
                  <a:moveTo>
                    <a:pt x="1591" y="119"/>
                  </a:moveTo>
                  <a:lnTo>
                    <a:pt x="1612" y="460"/>
                  </a:lnTo>
                  <a:lnTo>
                    <a:pt x="2465" y="494"/>
                  </a:lnTo>
                  <a:lnTo>
                    <a:pt x="2466" y="494"/>
                  </a:lnTo>
                  <a:lnTo>
                    <a:pt x="2471" y="495"/>
                  </a:lnTo>
                  <a:lnTo>
                    <a:pt x="2476" y="495"/>
                  </a:lnTo>
                  <a:lnTo>
                    <a:pt x="2484" y="496"/>
                  </a:lnTo>
                  <a:lnTo>
                    <a:pt x="2493" y="496"/>
                  </a:lnTo>
                  <a:lnTo>
                    <a:pt x="2503" y="496"/>
                  </a:lnTo>
                  <a:lnTo>
                    <a:pt x="2513" y="496"/>
                  </a:lnTo>
                  <a:lnTo>
                    <a:pt x="2524" y="496"/>
                  </a:lnTo>
                  <a:lnTo>
                    <a:pt x="2533" y="495"/>
                  </a:lnTo>
                  <a:lnTo>
                    <a:pt x="2543" y="492"/>
                  </a:lnTo>
                  <a:lnTo>
                    <a:pt x="2551" y="490"/>
                  </a:lnTo>
                  <a:lnTo>
                    <a:pt x="2557" y="487"/>
                  </a:lnTo>
                  <a:lnTo>
                    <a:pt x="2562" y="482"/>
                  </a:lnTo>
                  <a:lnTo>
                    <a:pt x="2564" y="477"/>
                  </a:lnTo>
                  <a:lnTo>
                    <a:pt x="2564" y="470"/>
                  </a:lnTo>
                  <a:lnTo>
                    <a:pt x="2560" y="462"/>
                  </a:lnTo>
                  <a:lnTo>
                    <a:pt x="2551" y="453"/>
                  </a:lnTo>
                  <a:lnTo>
                    <a:pt x="2540" y="442"/>
                  </a:lnTo>
                  <a:lnTo>
                    <a:pt x="2523" y="429"/>
                  </a:lnTo>
                  <a:lnTo>
                    <a:pt x="2502" y="415"/>
                  </a:lnTo>
                  <a:lnTo>
                    <a:pt x="2475" y="398"/>
                  </a:lnTo>
                  <a:lnTo>
                    <a:pt x="2424" y="370"/>
                  </a:lnTo>
                  <a:lnTo>
                    <a:pt x="2369" y="339"/>
                  </a:lnTo>
                  <a:lnTo>
                    <a:pt x="2309" y="309"/>
                  </a:lnTo>
                  <a:lnTo>
                    <a:pt x="2246" y="279"/>
                  </a:lnTo>
                  <a:lnTo>
                    <a:pt x="2179" y="250"/>
                  </a:lnTo>
                  <a:lnTo>
                    <a:pt x="2109" y="222"/>
                  </a:lnTo>
                  <a:lnTo>
                    <a:pt x="2038" y="196"/>
                  </a:lnTo>
                  <a:lnTo>
                    <a:pt x="1965" y="172"/>
                  </a:lnTo>
                  <a:lnTo>
                    <a:pt x="1890" y="152"/>
                  </a:lnTo>
                  <a:lnTo>
                    <a:pt x="1815" y="137"/>
                  </a:lnTo>
                  <a:lnTo>
                    <a:pt x="1740" y="125"/>
                  </a:lnTo>
                  <a:lnTo>
                    <a:pt x="1665" y="119"/>
                  </a:lnTo>
                  <a:lnTo>
                    <a:pt x="1591" y="119"/>
                  </a:lnTo>
                  <a:close/>
                  <a:moveTo>
                    <a:pt x="1524" y="0"/>
                  </a:moveTo>
                  <a:lnTo>
                    <a:pt x="1579" y="0"/>
                  </a:lnTo>
                  <a:lnTo>
                    <a:pt x="1632" y="1"/>
                  </a:lnTo>
                  <a:lnTo>
                    <a:pt x="1682" y="3"/>
                  </a:lnTo>
                  <a:lnTo>
                    <a:pt x="1727" y="6"/>
                  </a:lnTo>
                  <a:lnTo>
                    <a:pt x="1770" y="10"/>
                  </a:lnTo>
                  <a:lnTo>
                    <a:pt x="1807" y="14"/>
                  </a:lnTo>
                  <a:lnTo>
                    <a:pt x="1838" y="19"/>
                  </a:lnTo>
                  <a:lnTo>
                    <a:pt x="1863" y="26"/>
                  </a:lnTo>
                  <a:lnTo>
                    <a:pt x="1890" y="33"/>
                  </a:lnTo>
                  <a:lnTo>
                    <a:pt x="1922" y="43"/>
                  </a:lnTo>
                  <a:lnTo>
                    <a:pt x="1955" y="54"/>
                  </a:lnTo>
                  <a:lnTo>
                    <a:pt x="1991" y="66"/>
                  </a:lnTo>
                  <a:lnTo>
                    <a:pt x="2030" y="81"/>
                  </a:lnTo>
                  <a:lnTo>
                    <a:pt x="2069" y="96"/>
                  </a:lnTo>
                  <a:lnTo>
                    <a:pt x="2110" y="112"/>
                  </a:lnTo>
                  <a:lnTo>
                    <a:pt x="2152" y="128"/>
                  </a:lnTo>
                  <a:lnTo>
                    <a:pt x="2194" y="146"/>
                  </a:lnTo>
                  <a:lnTo>
                    <a:pt x="2237" y="164"/>
                  </a:lnTo>
                  <a:lnTo>
                    <a:pt x="2280" y="182"/>
                  </a:lnTo>
                  <a:lnTo>
                    <a:pt x="2322" y="200"/>
                  </a:lnTo>
                  <a:lnTo>
                    <a:pt x="2364" y="219"/>
                  </a:lnTo>
                  <a:lnTo>
                    <a:pt x="2405" y="236"/>
                  </a:lnTo>
                  <a:lnTo>
                    <a:pt x="2444" y="253"/>
                  </a:lnTo>
                  <a:lnTo>
                    <a:pt x="2482" y="270"/>
                  </a:lnTo>
                  <a:lnTo>
                    <a:pt x="2518" y="286"/>
                  </a:lnTo>
                  <a:lnTo>
                    <a:pt x="2551" y="301"/>
                  </a:lnTo>
                  <a:lnTo>
                    <a:pt x="2582" y="315"/>
                  </a:lnTo>
                  <a:lnTo>
                    <a:pt x="2610" y="328"/>
                  </a:lnTo>
                  <a:lnTo>
                    <a:pt x="2634" y="338"/>
                  </a:lnTo>
                  <a:lnTo>
                    <a:pt x="2654" y="348"/>
                  </a:lnTo>
                  <a:lnTo>
                    <a:pt x="2671" y="356"/>
                  </a:lnTo>
                  <a:lnTo>
                    <a:pt x="2683" y="361"/>
                  </a:lnTo>
                  <a:lnTo>
                    <a:pt x="2690" y="364"/>
                  </a:lnTo>
                  <a:lnTo>
                    <a:pt x="2694" y="367"/>
                  </a:lnTo>
                  <a:lnTo>
                    <a:pt x="2776" y="384"/>
                  </a:lnTo>
                  <a:lnTo>
                    <a:pt x="2854" y="402"/>
                  </a:lnTo>
                  <a:lnTo>
                    <a:pt x="2927" y="421"/>
                  </a:lnTo>
                  <a:lnTo>
                    <a:pt x="2995" y="440"/>
                  </a:lnTo>
                  <a:lnTo>
                    <a:pt x="3059" y="460"/>
                  </a:lnTo>
                  <a:lnTo>
                    <a:pt x="3118" y="480"/>
                  </a:lnTo>
                  <a:lnTo>
                    <a:pt x="3171" y="502"/>
                  </a:lnTo>
                  <a:lnTo>
                    <a:pt x="3220" y="524"/>
                  </a:lnTo>
                  <a:lnTo>
                    <a:pt x="3263" y="548"/>
                  </a:lnTo>
                  <a:lnTo>
                    <a:pt x="3302" y="574"/>
                  </a:lnTo>
                  <a:lnTo>
                    <a:pt x="3335" y="602"/>
                  </a:lnTo>
                  <a:lnTo>
                    <a:pt x="3354" y="626"/>
                  </a:lnTo>
                  <a:lnTo>
                    <a:pt x="3372" y="653"/>
                  </a:lnTo>
                  <a:lnTo>
                    <a:pt x="3387" y="683"/>
                  </a:lnTo>
                  <a:lnTo>
                    <a:pt x="3399" y="717"/>
                  </a:lnTo>
                  <a:lnTo>
                    <a:pt x="3409" y="753"/>
                  </a:lnTo>
                  <a:lnTo>
                    <a:pt x="3417" y="788"/>
                  </a:lnTo>
                  <a:lnTo>
                    <a:pt x="3424" y="825"/>
                  </a:lnTo>
                  <a:lnTo>
                    <a:pt x="3429" y="861"/>
                  </a:lnTo>
                  <a:lnTo>
                    <a:pt x="3432" y="896"/>
                  </a:lnTo>
                  <a:lnTo>
                    <a:pt x="3434" y="930"/>
                  </a:lnTo>
                  <a:lnTo>
                    <a:pt x="3435" y="961"/>
                  </a:lnTo>
                  <a:lnTo>
                    <a:pt x="3435" y="990"/>
                  </a:lnTo>
                  <a:lnTo>
                    <a:pt x="3435" y="1015"/>
                  </a:lnTo>
                  <a:lnTo>
                    <a:pt x="3435" y="1035"/>
                  </a:lnTo>
                  <a:lnTo>
                    <a:pt x="3434" y="1051"/>
                  </a:lnTo>
                  <a:lnTo>
                    <a:pt x="3434" y="1060"/>
                  </a:lnTo>
                  <a:lnTo>
                    <a:pt x="3434" y="1064"/>
                  </a:lnTo>
                  <a:lnTo>
                    <a:pt x="3416" y="1069"/>
                  </a:lnTo>
                  <a:lnTo>
                    <a:pt x="3395" y="1073"/>
                  </a:lnTo>
                  <a:lnTo>
                    <a:pt x="3371" y="1076"/>
                  </a:lnTo>
                  <a:lnTo>
                    <a:pt x="3345" y="1077"/>
                  </a:lnTo>
                  <a:lnTo>
                    <a:pt x="3318" y="1079"/>
                  </a:lnTo>
                  <a:lnTo>
                    <a:pt x="3291" y="1079"/>
                  </a:lnTo>
                  <a:lnTo>
                    <a:pt x="3263" y="1079"/>
                  </a:lnTo>
                  <a:lnTo>
                    <a:pt x="3238" y="1079"/>
                  </a:lnTo>
                  <a:lnTo>
                    <a:pt x="3215" y="1078"/>
                  </a:lnTo>
                  <a:lnTo>
                    <a:pt x="3196" y="1078"/>
                  </a:lnTo>
                  <a:lnTo>
                    <a:pt x="3181" y="1077"/>
                  </a:lnTo>
                  <a:lnTo>
                    <a:pt x="3171" y="1077"/>
                  </a:lnTo>
                  <a:lnTo>
                    <a:pt x="3168" y="1077"/>
                  </a:lnTo>
                  <a:lnTo>
                    <a:pt x="3162" y="986"/>
                  </a:lnTo>
                  <a:lnTo>
                    <a:pt x="3159" y="943"/>
                  </a:lnTo>
                  <a:lnTo>
                    <a:pt x="3149" y="902"/>
                  </a:lnTo>
                  <a:lnTo>
                    <a:pt x="3134" y="863"/>
                  </a:lnTo>
                  <a:lnTo>
                    <a:pt x="3116" y="827"/>
                  </a:lnTo>
                  <a:lnTo>
                    <a:pt x="3092" y="795"/>
                  </a:lnTo>
                  <a:lnTo>
                    <a:pt x="3063" y="766"/>
                  </a:lnTo>
                  <a:lnTo>
                    <a:pt x="3031" y="740"/>
                  </a:lnTo>
                  <a:lnTo>
                    <a:pt x="2996" y="719"/>
                  </a:lnTo>
                  <a:lnTo>
                    <a:pt x="2959" y="702"/>
                  </a:lnTo>
                  <a:lnTo>
                    <a:pt x="2918" y="689"/>
                  </a:lnTo>
                  <a:lnTo>
                    <a:pt x="2876" y="681"/>
                  </a:lnTo>
                  <a:lnTo>
                    <a:pt x="2832" y="678"/>
                  </a:lnTo>
                  <a:lnTo>
                    <a:pt x="2789" y="681"/>
                  </a:lnTo>
                  <a:lnTo>
                    <a:pt x="2748" y="689"/>
                  </a:lnTo>
                  <a:lnTo>
                    <a:pt x="2709" y="702"/>
                  </a:lnTo>
                  <a:lnTo>
                    <a:pt x="2674" y="719"/>
                  </a:lnTo>
                  <a:lnTo>
                    <a:pt x="2641" y="740"/>
                  </a:lnTo>
                  <a:lnTo>
                    <a:pt x="2611" y="766"/>
                  </a:lnTo>
                  <a:lnTo>
                    <a:pt x="2586" y="795"/>
                  </a:lnTo>
                  <a:lnTo>
                    <a:pt x="2564" y="827"/>
                  </a:lnTo>
                  <a:lnTo>
                    <a:pt x="2546" y="863"/>
                  </a:lnTo>
                  <a:lnTo>
                    <a:pt x="2533" y="902"/>
                  </a:lnTo>
                  <a:lnTo>
                    <a:pt x="2525" y="943"/>
                  </a:lnTo>
                  <a:lnTo>
                    <a:pt x="2523" y="986"/>
                  </a:lnTo>
                  <a:lnTo>
                    <a:pt x="2522" y="1084"/>
                  </a:lnTo>
                  <a:lnTo>
                    <a:pt x="851" y="1084"/>
                  </a:lnTo>
                  <a:lnTo>
                    <a:pt x="845" y="1006"/>
                  </a:lnTo>
                  <a:lnTo>
                    <a:pt x="843" y="963"/>
                  </a:lnTo>
                  <a:lnTo>
                    <a:pt x="835" y="921"/>
                  </a:lnTo>
                  <a:lnTo>
                    <a:pt x="820" y="882"/>
                  </a:lnTo>
                  <a:lnTo>
                    <a:pt x="802" y="844"/>
                  </a:lnTo>
                  <a:lnTo>
                    <a:pt x="779" y="810"/>
                  </a:lnTo>
                  <a:lnTo>
                    <a:pt x="752" y="780"/>
                  </a:lnTo>
                  <a:lnTo>
                    <a:pt x="722" y="753"/>
                  </a:lnTo>
                  <a:lnTo>
                    <a:pt x="687" y="730"/>
                  </a:lnTo>
                  <a:lnTo>
                    <a:pt x="650" y="711"/>
                  </a:lnTo>
                  <a:lnTo>
                    <a:pt x="612" y="697"/>
                  </a:lnTo>
                  <a:lnTo>
                    <a:pt x="570" y="689"/>
                  </a:lnTo>
                  <a:lnTo>
                    <a:pt x="527" y="686"/>
                  </a:lnTo>
                  <a:lnTo>
                    <a:pt x="483" y="689"/>
                  </a:lnTo>
                  <a:lnTo>
                    <a:pt x="442" y="697"/>
                  </a:lnTo>
                  <a:lnTo>
                    <a:pt x="402" y="711"/>
                  </a:lnTo>
                  <a:lnTo>
                    <a:pt x="365" y="730"/>
                  </a:lnTo>
                  <a:lnTo>
                    <a:pt x="331" y="753"/>
                  </a:lnTo>
                  <a:lnTo>
                    <a:pt x="301" y="780"/>
                  </a:lnTo>
                  <a:lnTo>
                    <a:pt x="273" y="810"/>
                  </a:lnTo>
                  <a:lnTo>
                    <a:pt x="250" y="844"/>
                  </a:lnTo>
                  <a:lnTo>
                    <a:pt x="232" y="882"/>
                  </a:lnTo>
                  <a:lnTo>
                    <a:pt x="218" y="921"/>
                  </a:lnTo>
                  <a:lnTo>
                    <a:pt x="209" y="963"/>
                  </a:lnTo>
                  <a:lnTo>
                    <a:pt x="207" y="1006"/>
                  </a:lnTo>
                  <a:lnTo>
                    <a:pt x="204" y="1084"/>
                  </a:lnTo>
                  <a:lnTo>
                    <a:pt x="14" y="1084"/>
                  </a:lnTo>
                  <a:lnTo>
                    <a:pt x="10" y="1070"/>
                  </a:lnTo>
                  <a:lnTo>
                    <a:pt x="7" y="1050"/>
                  </a:lnTo>
                  <a:lnTo>
                    <a:pt x="5" y="1027"/>
                  </a:lnTo>
                  <a:lnTo>
                    <a:pt x="4" y="1000"/>
                  </a:lnTo>
                  <a:lnTo>
                    <a:pt x="2" y="973"/>
                  </a:lnTo>
                  <a:lnTo>
                    <a:pt x="1" y="945"/>
                  </a:lnTo>
                  <a:lnTo>
                    <a:pt x="1" y="916"/>
                  </a:lnTo>
                  <a:lnTo>
                    <a:pt x="0" y="890"/>
                  </a:lnTo>
                  <a:lnTo>
                    <a:pt x="0" y="866"/>
                  </a:lnTo>
                  <a:lnTo>
                    <a:pt x="0" y="853"/>
                  </a:lnTo>
                  <a:lnTo>
                    <a:pt x="0" y="815"/>
                  </a:lnTo>
                  <a:lnTo>
                    <a:pt x="63" y="446"/>
                  </a:lnTo>
                  <a:lnTo>
                    <a:pt x="453" y="254"/>
                  </a:lnTo>
                  <a:lnTo>
                    <a:pt x="851" y="59"/>
                  </a:lnTo>
                  <a:lnTo>
                    <a:pt x="864" y="53"/>
                  </a:lnTo>
                  <a:lnTo>
                    <a:pt x="885" y="48"/>
                  </a:lnTo>
                  <a:lnTo>
                    <a:pt x="912" y="41"/>
                  </a:lnTo>
                  <a:lnTo>
                    <a:pt x="945" y="36"/>
                  </a:lnTo>
                  <a:lnTo>
                    <a:pt x="983" y="31"/>
                  </a:lnTo>
                  <a:lnTo>
                    <a:pt x="1027" y="26"/>
                  </a:lnTo>
                  <a:lnTo>
                    <a:pt x="1075" y="21"/>
                  </a:lnTo>
                  <a:lnTo>
                    <a:pt x="1125" y="17"/>
                  </a:lnTo>
                  <a:lnTo>
                    <a:pt x="1179" y="13"/>
                  </a:lnTo>
                  <a:lnTo>
                    <a:pt x="1235" y="10"/>
                  </a:lnTo>
                  <a:lnTo>
                    <a:pt x="1292" y="7"/>
                  </a:lnTo>
                  <a:lnTo>
                    <a:pt x="1351" y="3"/>
                  </a:lnTo>
                  <a:lnTo>
                    <a:pt x="1409" y="2"/>
                  </a:lnTo>
                  <a:lnTo>
                    <a:pt x="1467" y="1"/>
                  </a:lnTo>
                  <a:lnTo>
                    <a:pt x="1524" y="0"/>
                  </a:lnTo>
                  <a:close/>
                </a:path>
              </a:pathLst>
            </a:custGeom>
            <a:grpFill/>
            <a:ln w="9525">
              <a:noFill/>
              <a:round/>
              <a:headEnd/>
              <a:tailEnd/>
            </a:ln>
          </p:spPr>
          <p:txBody>
            <a:bodyPr wrap="none" anchor="ctr"/>
            <a:lstStyle/>
            <a:p>
              <a:endParaRPr lang="en-GB"/>
            </a:p>
          </p:txBody>
        </p:sp>
      </p:grpSp>
      <p:sp>
        <p:nvSpPr>
          <p:cNvPr id="22" name="Text Box 4"/>
          <p:cNvSpPr txBox="1">
            <a:spLocks noChangeAspect="1" noChangeArrowheads="1"/>
          </p:cNvSpPr>
          <p:nvPr/>
        </p:nvSpPr>
        <p:spPr bwMode="auto">
          <a:xfrm>
            <a:off x="2711624" y="4221087"/>
            <a:ext cx="1858567" cy="1858567"/>
          </a:xfrm>
          <a:prstGeom prst="ellipse">
            <a:avLst/>
          </a:prstGeom>
          <a:solidFill>
            <a:schemeClr val="tx2"/>
          </a:solidFill>
          <a:ln w="12699">
            <a:noFill/>
            <a:miter lim="800000"/>
            <a:headEnd type="none" w="sm" len="sm"/>
            <a:tailEnd type="none" w="sm" len="sm"/>
          </a:ln>
        </p:spPr>
        <p:txBody>
          <a:bodyPr wrap="square" lIns="0" tIns="36000" rIns="0" bIns="36000" anchor="ctr">
            <a:noAutofit/>
          </a:bodyPr>
          <a:lstStyle/>
          <a:p>
            <a:pPr algn="ctr" defTabSz="762000"/>
            <a:r>
              <a:rPr lang="en-GB" sz="2200" dirty="0" smtClean="0"/>
              <a:t>Gradient  </a:t>
            </a:r>
            <a:br>
              <a:rPr lang="en-GB" sz="2200" dirty="0" smtClean="0"/>
            </a:br>
            <a:r>
              <a:rPr lang="en-GB" sz="2200" dirty="0" smtClean="0"/>
              <a:t>= </a:t>
            </a:r>
            <a:br>
              <a:rPr lang="en-GB" sz="2200" dirty="0" smtClean="0"/>
            </a:br>
            <a:r>
              <a:rPr lang="en-GB" sz="2200" dirty="0" smtClean="0"/>
              <a:t>Demand</a:t>
            </a:r>
            <a:endParaRPr lang="en-GB" sz="2200"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375 0.34861 L -1.37279 -1.02385 " pathEditMode="relative" rAng="0" ptsTypes="AA">
                                      <p:cBhvr>
                                        <p:cTn id="6" dur="2000" fill="hold"/>
                                        <p:tgtEl>
                                          <p:spTgt spid="14"/>
                                        </p:tgtEl>
                                        <p:attrNameLst>
                                          <p:attrName>ppt_x</p:attrName>
                                          <p:attrName>ppt_y</p:attrName>
                                        </p:attrNameLst>
                                      </p:cBhvr>
                                      <p:rCtr x="-874" y="-686"/>
                                    </p:animMotion>
                                  </p:childTnLst>
                                </p:cTn>
                              </p:par>
                            </p:childTnLst>
                          </p:cTn>
                        </p:par>
                        <p:par>
                          <p:cTn id="7" fill="hold">
                            <p:stCondLst>
                              <p:cond delay="2000"/>
                            </p:stCondLst>
                            <p:childTnLst>
                              <p:par>
                                <p:cTn id="8" presetID="0" presetClass="path" presetSubtype="0" accel="50000" decel="50000" fill="hold" nodeType="afterEffect">
                                  <p:stCondLst>
                                    <p:cond delay="0"/>
                                  </p:stCondLst>
                                  <p:childTnLst>
                                    <p:animMotion origin="layout" path="M 0.25416 0.24792 L -0.70691 -0.50578 " pathEditMode="relative" rAng="0" ptsTypes="AA">
                                      <p:cBhvr>
                                        <p:cTn id="9" dur="2000" fill="hold"/>
                                        <p:tgtEl>
                                          <p:spTgt spid="18"/>
                                        </p:tgtEl>
                                        <p:attrNameLst>
                                          <p:attrName>ppt_x</p:attrName>
                                          <p:attrName>ppt_y</p:attrName>
                                        </p:attrNameLst>
                                      </p:cBhvr>
                                      <p:rCtr x="-481" y="-377"/>
                                    </p:animMotion>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fltVal val="0"/>
                                          </p:val>
                                        </p:tav>
                                        <p:tav tm="100000">
                                          <p:val>
                                            <p:strVal val="#ppt_w"/>
                                          </p:val>
                                        </p:tav>
                                      </p:tavLst>
                                    </p:anim>
                                    <p:anim calcmode="lin" valueType="num">
                                      <p:cBhvr>
                                        <p:cTn id="15" dur="1000" fill="hold"/>
                                        <p:tgtEl>
                                          <p:spTgt spid="12"/>
                                        </p:tgtEl>
                                        <p:attrNameLst>
                                          <p:attrName>ppt_h</p:attrName>
                                        </p:attrNameLst>
                                      </p:cBhvr>
                                      <p:tavLst>
                                        <p:tav tm="0">
                                          <p:val>
                                            <p:fltVal val="0"/>
                                          </p:val>
                                        </p:tav>
                                        <p:tav tm="100000">
                                          <p:val>
                                            <p:strVal val="#ppt_h"/>
                                          </p:val>
                                        </p:tav>
                                      </p:tavLst>
                                    </p:anim>
                                    <p:animEffect transition="in" filter="fade">
                                      <p:cBhvr>
                                        <p:cTn id="16" dur="1000"/>
                                        <p:tgtEl>
                                          <p:spTgt spid="12"/>
                                        </p:tgtEl>
                                      </p:cBhvr>
                                    </p:animEffect>
                                  </p:childTnLst>
                                </p:cTn>
                              </p:par>
                            </p:childTnLst>
                          </p:cTn>
                        </p:par>
                        <p:par>
                          <p:cTn id="17" fill="hold">
                            <p:stCondLst>
                              <p:cond delay="1000"/>
                            </p:stCondLst>
                            <p:childTnLst>
                              <p:par>
                                <p:cTn id="18" presetID="53" presetClass="entr" presetSubtype="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p:cTn id="20" dur="1000" fill="hold"/>
                                        <p:tgtEl>
                                          <p:spTgt spid="22"/>
                                        </p:tgtEl>
                                        <p:attrNameLst>
                                          <p:attrName>ppt_w</p:attrName>
                                        </p:attrNameLst>
                                      </p:cBhvr>
                                      <p:tavLst>
                                        <p:tav tm="0">
                                          <p:val>
                                            <p:fltVal val="0"/>
                                          </p:val>
                                        </p:tav>
                                        <p:tav tm="100000">
                                          <p:val>
                                            <p:strVal val="#ppt_w"/>
                                          </p:val>
                                        </p:tav>
                                      </p:tavLst>
                                    </p:anim>
                                    <p:anim calcmode="lin" valueType="num">
                                      <p:cBhvr>
                                        <p:cTn id="21" dur="1000" fill="hold"/>
                                        <p:tgtEl>
                                          <p:spTgt spid="22"/>
                                        </p:tgtEl>
                                        <p:attrNameLst>
                                          <p:attrName>ppt_h</p:attrName>
                                        </p:attrNameLst>
                                      </p:cBhvr>
                                      <p:tavLst>
                                        <p:tav tm="0">
                                          <p:val>
                                            <p:fltVal val="0"/>
                                          </p:val>
                                        </p:tav>
                                        <p:tav tm="100000">
                                          <p:val>
                                            <p:strVal val="#ppt_h"/>
                                          </p:val>
                                        </p:tav>
                                      </p:tavLst>
                                    </p:anim>
                                    <p:animEffect transition="in" filter="fade">
                                      <p:cBhvr>
                                        <p:cTn id="22" dur="1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1000" fill="hold"/>
                                        <p:tgtEl>
                                          <p:spTgt spid="13"/>
                                        </p:tgtEl>
                                        <p:attrNameLst>
                                          <p:attrName>ppt_w</p:attrName>
                                        </p:attrNameLst>
                                      </p:cBhvr>
                                      <p:tavLst>
                                        <p:tav tm="0">
                                          <p:val>
                                            <p:fltVal val="0"/>
                                          </p:val>
                                        </p:tav>
                                        <p:tav tm="100000">
                                          <p:val>
                                            <p:strVal val="#ppt_w"/>
                                          </p:val>
                                        </p:tav>
                                      </p:tavLst>
                                    </p:anim>
                                    <p:anim calcmode="lin" valueType="num">
                                      <p:cBhvr>
                                        <p:cTn id="28" dur="1000" fill="hold"/>
                                        <p:tgtEl>
                                          <p:spTgt spid="13"/>
                                        </p:tgtEl>
                                        <p:attrNameLst>
                                          <p:attrName>ppt_h</p:attrName>
                                        </p:attrNameLst>
                                      </p:cBhvr>
                                      <p:tavLst>
                                        <p:tav tm="0">
                                          <p:val>
                                            <p:fltVal val="0"/>
                                          </p:val>
                                        </p:tav>
                                        <p:tav tm="100000">
                                          <p:val>
                                            <p:strVal val="#ppt_h"/>
                                          </p:val>
                                        </p:tav>
                                      </p:tavLst>
                                    </p:anim>
                                    <p:animEffect transition="in" filter="fade">
                                      <p:cBhvr>
                                        <p:cTn id="2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autoUpdateAnimBg="0"/>
      <p:bldP spid="13" grpId="0" animBg="1" autoUpdateAnimBg="0"/>
      <p:bldP spid="22" grpId="0"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ChangeArrowheads="1"/>
          </p:cNvSpPr>
          <p:nvPr/>
        </p:nvSpPr>
        <p:spPr bwMode="auto">
          <a:xfrm>
            <a:off x="0" y="0"/>
            <a:ext cx="10363200" cy="1143000"/>
          </a:xfrm>
          <a:prstGeom prst="rect">
            <a:avLst/>
          </a:prstGeom>
          <a:noFill/>
          <a:ln w="9525">
            <a:noFill/>
            <a:miter lim="800000"/>
            <a:headEnd/>
            <a:tailEnd/>
          </a:ln>
        </p:spPr>
        <p:txBody>
          <a:bodyPr anchor="ctr"/>
          <a:lstStyle/>
          <a:p>
            <a:pPr>
              <a:lnSpc>
                <a:spcPts val="2800"/>
              </a:lnSpc>
            </a:pPr>
            <a:endParaRPr lang="en-GB" sz="2800" dirty="0">
              <a:solidFill>
                <a:schemeClr val="bg1"/>
              </a:solidFill>
            </a:endParaRPr>
          </a:p>
        </p:txBody>
      </p:sp>
      <p:graphicFrame>
        <p:nvGraphicFramePr>
          <p:cNvPr id="3074" name="Object 2">
            <a:hlinkClick r:id="" action="ppaction://ole?verb=0"/>
          </p:cNvPr>
          <p:cNvGraphicFramePr>
            <a:graphicFrameLocks/>
          </p:cNvGraphicFramePr>
          <p:nvPr/>
        </p:nvGraphicFramePr>
        <p:xfrm>
          <a:off x="3936000" y="1988840"/>
          <a:ext cx="4320000" cy="4320000"/>
        </p:xfrm>
        <a:graphic>
          <a:graphicData uri="http://schemas.openxmlformats.org/presentationml/2006/ole">
            <p:oleObj spid="_x0000_s423938" name="CorelDRAW" r:id="rId4" imgW="5049720" imgH="5049720" progId="">
              <p:embed/>
            </p:oleObj>
          </a:graphicData>
        </a:graphic>
      </p:graphicFrame>
      <p:sp>
        <p:nvSpPr>
          <p:cNvPr id="599044" name="Text Box 4"/>
          <p:cNvSpPr txBox="1">
            <a:spLocks noChangeAspect="1" noChangeArrowheads="1"/>
          </p:cNvSpPr>
          <p:nvPr/>
        </p:nvSpPr>
        <p:spPr bwMode="auto">
          <a:xfrm>
            <a:off x="947664" y="1988840"/>
            <a:ext cx="2124000" cy="2124000"/>
          </a:xfrm>
          <a:prstGeom prst="ellipse">
            <a:avLst/>
          </a:prstGeom>
          <a:solidFill>
            <a:schemeClr val="tx2"/>
          </a:solidFill>
          <a:ln w="12699">
            <a:noFill/>
            <a:miter lim="800000"/>
            <a:headEnd type="none" w="sm" len="sm"/>
            <a:tailEnd type="none" w="sm" len="sm"/>
          </a:ln>
        </p:spPr>
        <p:txBody>
          <a:bodyPr wrap="none" lIns="144000" tIns="36000" rIns="144000" bIns="36000" anchor="ctr">
            <a:noAutofit/>
          </a:bodyPr>
          <a:lstStyle/>
          <a:p>
            <a:pPr algn="ctr"/>
            <a:r>
              <a:rPr lang="en-GB" sz="2400" dirty="0">
                <a:cs typeface="Arial" pitchFamily="34" charset="0"/>
              </a:rPr>
              <a:t>At - 4% </a:t>
            </a:r>
            <a:r>
              <a:rPr lang="en-GB" sz="2400" dirty="0" smtClean="0">
                <a:cs typeface="Arial" pitchFamily="34" charset="0"/>
              </a:rPr>
              <a:t/>
            </a:r>
            <a:br>
              <a:rPr lang="en-GB" sz="2400" dirty="0" smtClean="0">
                <a:cs typeface="Arial" pitchFamily="34" charset="0"/>
              </a:rPr>
            </a:br>
            <a:r>
              <a:rPr lang="en-GB" sz="2400" dirty="0" smtClean="0">
                <a:cs typeface="Arial" pitchFamily="34" charset="0"/>
              </a:rPr>
              <a:t>system </a:t>
            </a:r>
            <a:endParaRPr lang="en-GB" sz="2400" dirty="0">
              <a:cs typeface="Arial" pitchFamily="34" charset="0"/>
            </a:endParaRPr>
          </a:p>
          <a:p>
            <a:pPr algn="ctr"/>
            <a:r>
              <a:rPr lang="en-GB" sz="2400" dirty="0">
                <a:cs typeface="Arial" pitchFamily="34" charset="0"/>
              </a:rPr>
              <a:t>collapses</a:t>
            </a:r>
            <a:endParaRPr lang="en-US" sz="2400" dirty="0">
              <a:cs typeface="Arial" pitchFamily="34" charset="0"/>
            </a:endParaRPr>
          </a:p>
        </p:txBody>
      </p:sp>
      <p:sp>
        <p:nvSpPr>
          <p:cNvPr id="599045" name="Text Box 5"/>
          <p:cNvSpPr txBox="1">
            <a:spLocks noChangeAspect="1" noChangeArrowheads="1"/>
          </p:cNvSpPr>
          <p:nvPr/>
        </p:nvSpPr>
        <p:spPr bwMode="auto">
          <a:xfrm>
            <a:off x="9120336" y="1988840"/>
            <a:ext cx="2124000" cy="2124000"/>
          </a:xfrm>
          <a:prstGeom prst="ellipse">
            <a:avLst/>
          </a:prstGeom>
          <a:solidFill>
            <a:schemeClr val="tx2"/>
          </a:solidFill>
          <a:ln w="12699">
            <a:noFill/>
            <a:miter lim="800000"/>
            <a:headEnd type="none" w="sm" len="sm"/>
            <a:tailEnd type="none" w="sm" len="sm"/>
          </a:ln>
        </p:spPr>
        <p:txBody>
          <a:bodyPr wrap="none" lIns="144000" tIns="36000" rIns="144000" bIns="36000" anchor="ctr">
            <a:noAutofit/>
          </a:bodyPr>
          <a:lstStyle/>
          <a:p>
            <a:pPr algn="ctr"/>
            <a:r>
              <a:rPr lang="en-GB" sz="2400" dirty="0">
                <a:cs typeface="Arial" pitchFamily="34" charset="0"/>
              </a:rPr>
              <a:t>At + 4% </a:t>
            </a:r>
            <a:r>
              <a:rPr lang="en-GB" sz="2400" dirty="0" smtClean="0">
                <a:cs typeface="Arial" pitchFamily="34" charset="0"/>
              </a:rPr>
              <a:t/>
            </a:r>
            <a:br>
              <a:rPr lang="en-GB" sz="2400" dirty="0" smtClean="0">
                <a:cs typeface="Arial" pitchFamily="34" charset="0"/>
              </a:rPr>
            </a:br>
            <a:r>
              <a:rPr lang="en-GB" sz="2400" dirty="0" smtClean="0">
                <a:cs typeface="Arial" pitchFamily="34" charset="0"/>
              </a:rPr>
              <a:t>system </a:t>
            </a:r>
            <a:endParaRPr lang="en-GB" sz="2400" dirty="0">
              <a:cs typeface="Arial" pitchFamily="34" charset="0"/>
            </a:endParaRPr>
          </a:p>
          <a:p>
            <a:pPr algn="ctr"/>
            <a:r>
              <a:rPr lang="en-GB" sz="2400" dirty="0">
                <a:cs typeface="Arial" pitchFamily="34" charset="0"/>
              </a:rPr>
              <a:t>bursts</a:t>
            </a:r>
            <a:endParaRPr lang="en-US" sz="2400" dirty="0">
              <a:cs typeface="Arial" pitchFamily="34" charset="0"/>
            </a:endParaRPr>
          </a:p>
        </p:txBody>
      </p:sp>
      <p:sp>
        <p:nvSpPr>
          <p:cNvPr id="599046" name="Text Box 6"/>
          <p:cNvSpPr txBox="1">
            <a:spLocks noChangeAspect="1" noChangeArrowheads="1"/>
          </p:cNvSpPr>
          <p:nvPr/>
        </p:nvSpPr>
        <p:spPr bwMode="auto">
          <a:xfrm>
            <a:off x="947664" y="4365104"/>
            <a:ext cx="2124000" cy="2124000"/>
          </a:xfrm>
          <a:prstGeom prst="ellipse">
            <a:avLst/>
          </a:prstGeom>
          <a:solidFill>
            <a:schemeClr val="accent6"/>
          </a:solidFill>
          <a:ln w="12699">
            <a:noFill/>
            <a:miter lim="800000"/>
            <a:headEnd type="none" w="sm" len="sm"/>
            <a:tailEnd type="none" w="sm" len="sm"/>
          </a:ln>
        </p:spPr>
        <p:txBody>
          <a:bodyPr wrap="none" lIns="144000" tIns="36000" rIns="144000" bIns="36000" anchor="ctr">
            <a:noAutofit/>
          </a:bodyPr>
          <a:lstStyle/>
          <a:p>
            <a:pPr algn="ctr"/>
            <a:r>
              <a:rPr lang="en-GB" sz="2400">
                <a:cs typeface="Arial" pitchFamily="34" charset="0"/>
              </a:rPr>
              <a:t>What is round </a:t>
            </a:r>
          </a:p>
          <a:p>
            <a:pPr algn="ctr"/>
            <a:r>
              <a:rPr lang="en-GB" sz="2400">
                <a:cs typeface="Arial" pitchFamily="34" charset="0"/>
              </a:rPr>
              <a:t>the next bend ?</a:t>
            </a:r>
            <a:endParaRPr lang="en-US" sz="2400">
              <a:cs typeface="Arial" pitchFamily="34" charset="0"/>
            </a:endParaRPr>
          </a:p>
        </p:txBody>
      </p:sp>
      <p:sp>
        <p:nvSpPr>
          <p:cNvPr id="599048" name="Text Box 8"/>
          <p:cNvSpPr txBox="1">
            <a:spLocks noChangeAspect="1" noChangeArrowheads="1"/>
          </p:cNvSpPr>
          <p:nvPr/>
        </p:nvSpPr>
        <p:spPr bwMode="auto">
          <a:xfrm>
            <a:off x="9120336" y="4365104"/>
            <a:ext cx="2124000" cy="2124000"/>
          </a:xfrm>
          <a:prstGeom prst="ellipse">
            <a:avLst/>
          </a:prstGeom>
          <a:solidFill>
            <a:schemeClr val="accent6"/>
          </a:solidFill>
          <a:ln w="12699">
            <a:noFill/>
            <a:miter lim="800000"/>
            <a:headEnd type="none" w="sm" len="sm"/>
            <a:tailEnd type="none" w="sm" len="sm"/>
          </a:ln>
        </p:spPr>
        <p:txBody>
          <a:bodyPr wrap="none" lIns="144000" tIns="36000" rIns="144000" bIns="36000" anchor="ctr">
            <a:noAutofit/>
          </a:bodyPr>
          <a:lstStyle/>
          <a:p>
            <a:pPr algn="ctr"/>
            <a:r>
              <a:rPr lang="en-GB" sz="2400" dirty="0">
                <a:cs typeface="Arial" pitchFamily="34" charset="0"/>
              </a:rPr>
              <a:t>How much </a:t>
            </a:r>
            <a:r>
              <a:rPr lang="en-GB" sz="2400" dirty="0" smtClean="0">
                <a:cs typeface="Arial" pitchFamily="34" charset="0"/>
              </a:rPr>
              <a:t/>
            </a:r>
            <a:br>
              <a:rPr lang="en-GB" sz="2400" dirty="0" smtClean="0">
                <a:cs typeface="Arial" pitchFamily="34" charset="0"/>
              </a:rPr>
            </a:br>
            <a:r>
              <a:rPr lang="en-GB" sz="2400" dirty="0" smtClean="0">
                <a:cs typeface="Arial" pitchFamily="34" charset="0"/>
              </a:rPr>
              <a:t>will </a:t>
            </a:r>
            <a:endParaRPr lang="en-GB" sz="2400" dirty="0">
              <a:cs typeface="Arial" pitchFamily="34" charset="0"/>
            </a:endParaRPr>
          </a:p>
          <a:p>
            <a:pPr algn="ctr"/>
            <a:r>
              <a:rPr lang="en-GB" sz="2400" dirty="0">
                <a:cs typeface="Arial" pitchFamily="34" charset="0"/>
              </a:rPr>
              <a:t>customers </a:t>
            </a:r>
            <a:r>
              <a:rPr lang="en-GB" sz="2400" dirty="0" smtClean="0">
                <a:cs typeface="Arial" pitchFamily="34" charset="0"/>
              </a:rPr>
              <a:t/>
            </a:r>
            <a:br>
              <a:rPr lang="en-GB" sz="2400" dirty="0" smtClean="0">
                <a:cs typeface="Arial" pitchFamily="34" charset="0"/>
              </a:rPr>
            </a:br>
            <a:r>
              <a:rPr lang="en-GB" sz="2400" dirty="0" smtClean="0">
                <a:cs typeface="Arial" pitchFamily="34" charset="0"/>
              </a:rPr>
              <a:t>need </a:t>
            </a:r>
            <a:r>
              <a:rPr lang="en-GB" sz="2400" dirty="0">
                <a:cs typeface="Arial" pitchFamily="34" charset="0"/>
              </a:rPr>
              <a:t>?</a:t>
            </a:r>
            <a:endParaRPr lang="en-US" sz="2400" dirty="0">
              <a:cs typeface="Arial" pitchFamily="34" charset="0"/>
            </a:endParaRPr>
          </a:p>
        </p:txBody>
      </p:sp>
      <p:sp>
        <p:nvSpPr>
          <p:cNvPr id="9" name="Title 8"/>
          <p:cNvSpPr>
            <a:spLocks noGrp="1"/>
          </p:cNvSpPr>
          <p:nvPr>
            <p:ph type="title"/>
          </p:nvPr>
        </p:nvSpPr>
        <p:spPr/>
        <p:txBody>
          <a:bodyPr/>
          <a:lstStyle/>
          <a:p>
            <a:r>
              <a:rPr lang="en-GB" smtClean="0"/>
              <a:t>Managing the speed – Frequency control</a:t>
            </a:r>
            <a:endParaRPr lang="en-GB" dirty="0"/>
          </a:p>
        </p:txBody>
      </p:sp>
      <p:sp>
        <p:nvSpPr>
          <p:cNvPr id="10" name="Freeform 20"/>
          <p:cNvSpPr>
            <a:spLocks/>
          </p:cNvSpPr>
          <p:nvPr/>
        </p:nvSpPr>
        <p:spPr bwMode="auto">
          <a:xfrm>
            <a:off x="478735" y="1143000"/>
            <a:ext cx="11233596" cy="593629"/>
          </a:xfrm>
          <a:prstGeom prst="roundRect">
            <a:avLst>
              <a:gd name="adj" fmla="val 21005"/>
            </a:avLst>
          </a:prstGeom>
          <a:solidFill>
            <a:schemeClr val="bg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17" tIns="60958" rIns="121917" bIns="60958" numCol="1" spcCol="0" rtlCol="0" fromWordArt="0" anchor="ctr" anchorCtr="0" forceAA="0" compatLnSpc="1">
            <a:prstTxWarp prst="textNoShape">
              <a:avLst/>
            </a:prstTxWarp>
            <a:noAutofit/>
          </a:bodyPr>
          <a:lstStyle/>
          <a:p>
            <a:pPr algn="ctr"/>
            <a:r>
              <a:rPr lang="en-GB" sz="2400" dirty="0" smtClean="0">
                <a:solidFill>
                  <a:schemeClr val="tx1"/>
                </a:solidFill>
              </a:rPr>
              <a:t>Why do we need constant speed ?</a:t>
            </a:r>
            <a:endParaRPr lang="en-US" sz="2400" dirty="0">
              <a:solidFill>
                <a:schemeClr val="tx1"/>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99044"/>
                                        </p:tgtEl>
                                        <p:attrNameLst>
                                          <p:attrName>style.visibility</p:attrName>
                                        </p:attrNameLst>
                                      </p:cBhvr>
                                      <p:to>
                                        <p:strVal val="visible"/>
                                      </p:to>
                                    </p:set>
                                    <p:anim calcmode="lin" valueType="num">
                                      <p:cBhvr>
                                        <p:cTn id="7" dur="1000" fill="hold"/>
                                        <p:tgtEl>
                                          <p:spTgt spid="599044"/>
                                        </p:tgtEl>
                                        <p:attrNameLst>
                                          <p:attrName>ppt_w</p:attrName>
                                        </p:attrNameLst>
                                      </p:cBhvr>
                                      <p:tavLst>
                                        <p:tav tm="0">
                                          <p:val>
                                            <p:fltVal val="0"/>
                                          </p:val>
                                        </p:tav>
                                        <p:tav tm="100000">
                                          <p:val>
                                            <p:strVal val="#ppt_w"/>
                                          </p:val>
                                        </p:tav>
                                      </p:tavLst>
                                    </p:anim>
                                    <p:anim calcmode="lin" valueType="num">
                                      <p:cBhvr>
                                        <p:cTn id="8" dur="1000" fill="hold"/>
                                        <p:tgtEl>
                                          <p:spTgt spid="599044"/>
                                        </p:tgtEl>
                                        <p:attrNameLst>
                                          <p:attrName>ppt_h</p:attrName>
                                        </p:attrNameLst>
                                      </p:cBhvr>
                                      <p:tavLst>
                                        <p:tav tm="0">
                                          <p:val>
                                            <p:fltVal val="0"/>
                                          </p:val>
                                        </p:tav>
                                        <p:tav tm="100000">
                                          <p:val>
                                            <p:strVal val="#ppt_h"/>
                                          </p:val>
                                        </p:tav>
                                      </p:tavLst>
                                    </p:anim>
                                    <p:animEffect transition="in" filter="fade">
                                      <p:cBhvr>
                                        <p:cTn id="9" dur="1000"/>
                                        <p:tgtEl>
                                          <p:spTgt spid="599044"/>
                                        </p:tgtEl>
                                      </p:cBhvr>
                                    </p:animEffect>
                                  </p:childTnLst>
                                </p:cTn>
                              </p:par>
                            </p:childTnLst>
                          </p:cTn>
                        </p:par>
                        <p:par>
                          <p:cTn id="10" fill="hold">
                            <p:stCondLst>
                              <p:cond delay="1000"/>
                            </p:stCondLst>
                            <p:childTnLst>
                              <p:par>
                                <p:cTn id="11" presetID="53" presetClass="entr" presetSubtype="0" fill="hold" grpId="0" nodeType="afterEffect">
                                  <p:stCondLst>
                                    <p:cond delay="0"/>
                                  </p:stCondLst>
                                  <p:childTnLst>
                                    <p:set>
                                      <p:cBhvr>
                                        <p:cTn id="12" dur="1" fill="hold">
                                          <p:stCondLst>
                                            <p:cond delay="0"/>
                                          </p:stCondLst>
                                        </p:cTn>
                                        <p:tgtEl>
                                          <p:spTgt spid="599045"/>
                                        </p:tgtEl>
                                        <p:attrNameLst>
                                          <p:attrName>style.visibility</p:attrName>
                                        </p:attrNameLst>
                                      </p:cBhvr>
                                      <p:to>
                                        <p:strVal val="visible"/>
                                      </p:to>
                                    </p:set>
                                    <p:anim calcmode="lin" valueType="num">
                                      <p:cBhvr>
                                        <p:cTn id="13" dur="1000" fill="hold"/>
                                        <p:tgtEl>
                                          <p:spTgt spid="599045"/>
                                        </p:tgtEl>
                                        <p:attrNameLst>
                                          <p:attrName>ppt_w</p:attrName>
                                        </p:attrNameLst>
                                      </p:cBhvr>
                                      <p:tavLst>
                                        <p:tav tm="0">
                                          <p:val>
                                            <p:fltVal val="0"/>
                                          </p:val>
                                        </p:tav>
                                        <p:tav tm="100000">
                                          <p:val>
                                            <p:strVal val="#ppt_w"/>
                                          </p:val>
                                        </p:tav>
                                      </p:tavLst>
                                    </p:anim>
                                    <p:anim calcmode="lin" valueType="num">
                                      <p:cBhvr>
                                        <p:cTn id="14" dur="1000" fill="hold"/>
                                        <p:tgtEl>
                                          <p:spTgt spid="599045"/>
                                        </p:tgtEl>
                                        <p:attrNameLst>
                                          <p:attrName>ppt_h</p:attrName>
                                        </p:attrNameLst>
                                      </p:cBhvr>
                                      <p:tavLst>
                                        <p:tav tm="0">
                                          <p:val>
                                            <p:fltVal val="0"/>
                                          </p:val>
                                        </p:tav>
                                        <p:tav tm="100000">
                                          <p:val>
                                            <p:strVal val="#ppt_h"/>
                                          </p:val>
                                        </p:tav>
                                      </p:tavLst>
                                    </p:anim>
                                    <p:animEffect transition="in" filter="fade">
                                      <p:cBhvr>
                                        <p:cTn id="15" dur="1000"/>
                                        <p:tgtEl>
                                          <p:spTgt spid="59904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0" fill="hold" grpId="0" nodeType="clickEffect">
                                  <p:stCondLst>
                                    <p:cond delay="0"/>
                                  </p:stCondLst>
                                  <p:childTnLst>
                                    <p:set>
                                      <p:cBhvr>
                                        <p:cTn id="19" dur="1" fill="hold">
                                          <p:stCondLst>
                                            <p:cond delay="0"/>
                                          </p:stCondLst>
                                        </p:cTn>
                                        <p:tgtEl>
                                          <p:spTgt spid="599046"/>
                                        </p:tgtEl>
                                        <p:attrNameLst>
                                          <p:attrName>style.visibility</p:attrName>
                                        </p:attrNameLst>
                                      </p:cBhvr>
                                      <p:to>
                                        <p:strVal val="visible"/>
                                      </p:to>
                                    </p:set>
                                    <p:anim calcmode="lin" valueType="num">
                                      <p:cBhvr>
                                        <p:cTn id="20" dur="1000" fill="hold"/>
                                        <p:tgtEl>
                                          <p:spTgt spid="599046"/>
                                        </p:tgtEl>
                                        <p:attrNameLst>
                                          <p:attrName>ppt_w</p:attrName>
                                        </p:attrNameLst>
                                      </p:cBhvr>
                                      <p:tavLst>
                                        <p:tav tm="0">
                                          <p:val>
                                            <p:fltVal val="0"/>
                                          </p:val>
                                        </p:tav>
                                        <p:tav tm="100000">
                                          <p:val>
                                            <p:strVal val="#ppt_w"/>
                                          </p:val>
                                        </p:tav>
                                      </p:tavLst>
                                    </p:anim>
                                    <p:anim calcmode="lin" valueType="num">
                                      <p:cBhvr>
                                        <p:cTn id="21" dur="1000" fill="hold"/>
                                        <p:tgtEl>
                                          <p:spTgt spid="599046"/>
                                        </p:tgtEl>
                                        <p:attrNameLst>
                                          <p:attrName>ppt_h</p:attrName>
                                        </p:attrNameLst>
                                      </p:cBhvr>
                                      <p:tavLst>
                                        <p:tav tm="0">
                                          <p:val>
                                            <p:fltVal val="0"/>
                                          </p:val>
                                        </p:tav>
                                        <p:tav tm="100000">
                                          <p:val>
                                            <p:strVal val="#ppt_h"/>
                                          </p:val>
                                        </p:tav>
                                      </p:tavLst>
                                    </p:anim>
                                    <p:animEffect transition="in" filter="fade">
                                      <p:cBhvr>
                                        <p:cTn id="22" dur="1000"/>
                                        <p:tgtEl>
                                          <p:spTgt spid="599046"/>
                                        </p:tgtEl>
                                      </p:cBhvr>
                                    </p:animEffect>
                                  </p:childTnLst>
                                </p:cTn>
                              </p:par>
                            </p:childTnLst>
                          </p:cTn>
                        </p:par>
                        <p:par>
                          <p:cTn id="23" fill="hold">
                            <p:stCondLst>
                              <p:cond delay="1000"/>
                            </p:stCondLst>
                            <p:childTnLst>
                              <p:par>
                                <p:cTn id="24" presetID="53" presetClass="entr" presetSubtype="0" fill="hold" grpId="0" nodeType="afterEffect">
                                  <p:stCondLst>
                                    <p:cond delay="0"/>
                                  </p:stCondLst>
                                  <p:childTnLst>
                                    <p:set>
                                      <p:cBhvr>
                                        <p:cTn id="25" dur="1" fill="hold">
                                          <p:stCondLst>
                                            <p:cond delay="0"/>
                                          </p:stCondLst>
                                        </p:cTn>
                                        <p:tgtEl>
                                          <p:spTgt spid="599048"/>
                                        </p:tgtEl>
                                        <p:attrNameLst>
                                          <p:attrName>style.visibility</p:attrName>
                                        </p:attrNameLst>
                                      </p:cBhvr>
                                      <p:to>
                                        <p:strVal val="visible"/>
                                      </p:to>
                                    </p:set>
                                    <p:anim calcmode="lin" valueType="num">
                                      <p:cBhvr>
                                        <p:cTn id="26" dur="1000" fill="hold"/>
                                        <p:tgtEl>
                                          <p:spTgt spid="599048"/>
                                        </p:tgtEl>
                                        <p:attrNameLst>
                                          <p:attrName>ppt_w</p:attrName>
                                        </p:attrNameLst>
                                      </p:cBhvr>
                                      <p:tavLst>
                                        <p:tav tm="0">
                                          <p:val>
                                            <p:fltVal val="0"/>
                                          </p:val>
                                        </p:tav>
                                        <p:tav tm="100000">
                                          <p:val>
                                            <p:strVal val="#ppt_w"/>
                                          </p:val>
                                        </p:tav>
                                      </p:tavLst>
                                    </p:anim>
                                    <p:anim calcmode="lin" valueType="num">
                                      <p:cBhvr>
                                        <p:cTn id="27" dur="1000" fill="hold"/>
                                        <p:tgtEl>
                                          <p:spTgt spid="599048"/>
                                        </p:tgtEl>
                                        <p:attrNameLst>
                                          <p:attrName>ppt_h</p:attrName>
                                        </p:attrNameLst>
                                      </p:cBhvr>
                                      <p:tavLst>
                                        <p:tav tm="0">
                                          <p:val>
                                            <p:fltVal val="0"/>
                                          </p:val>
                                        </p:tav>
                                        <p:tav tm="100000">
                                          <p:val>
                                            <p:strVal val="#ppt_h"/>
                                          </p:val>
                                        </p:tav>
                                      </p:tavLst>
                                    </p:anim>
                                    <p:animEffect transition="in" filter="fade">
                                      <p:cBhvr>
                                        <p:cTn id="28" dur="1000"/>
                                        <p:tgtEl>
                                          <p:spTgt spid="5990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9044" grpId="0" animBg="1" autoUpdateAnimBg="0"/>
      <p:bldP spid="599045" grpId="0" animBg="1" autoUpdateAnimBg="0"/>
      <p:bldP spid="599046" grpId="0" animBg="1" autoUpdateAnimBg="0"/>
      <p:bldP spid="599048"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Agenda</a:t>
            </a:r>
            <a:endParaRPr lang="en-GB" dirty="0"/>
          </a:p>
        </p:txBody>
      </p:sp>
      <p:sp>
        <p:nvSpPr>
          <p:cNvPr id="5" name="Text Placeholder 4"/>
          <p:cNvSpPr>
            <a:spLocks noGrp="1"/>
          </p:cNvSpPr>
          <p:nvPr>
            <p:ph type="body" sz="quarter" idx="12"/>
          </p:nvPr>
        </p:nvSpPr>
        <p:spPr/>
        <p:txBody>
          <a:bodyPr>
            <a:normAutofit lnSpcReduction="10000"/>
          </a:bodyPr>
          <a:lstStyle/>
          <a:p>
            <a:endParaRPr lang="en-GB" dirty="0" smtClean="0"/>
          </a:p>
          <a:p>
            <a:endParaRPr lang="en-GB" dirty="0" smtClean="0"/>
          </a:p>
          <a:p>
            <a:endParaRPr lang="en-GB" dirty="0" smtClean="0"/>
          </a:p>
          <a:p>
            <a:pPr>
              <a:buNone/>
            </a:pPr>
            <a:endParaRPr lang="en-GB" dirty="0" smtClean="0"/>
          </a:p>
          <a:p>
            <a:pPr>
              <a:spcAft>
                <a:spcPts val="1200"/>
              </a:spcAft>
              <a:buNone/>
            </a:pPr>
            <a:r>
              <a:rPr lang="en-GB" b="1" dirty="0" smtClean="0"/>
              <a:t>Agenda</a:t>
            </a:r>
          </a:p>
          <a:p>
            <a:pPr>
              <a:buNone/>
            </a:pPr>
            <a:r>
              <a:rPr lang="en-GB" b="1" dirty="0" smtClean="0"/>
              <a:t>9.30</a:t>
            </a:r>
            <a:r>
              <a:rPr lang="en-GB" dirty="0" smtClean="0"/>
              <a:t>	Welcome and introductions</a:t>
            </a:r>
          </a:p>
          <a:p>
            <a:pPr>
              <a:buNone/>
            </a:pPr>
            <a:r>
              <a:rPr lang="en-GB" dirty="0" smtClean="0"/>
              <a:t>9.40	Introduction to DNOs </a:t>
            </a:r>
          </a:p>
          <a:p>
            <a:pPr>
              <a:buNone/>
            </a:pPr>
            <a:r>
              <a:rPr lang="en-GB" dirty="0" smtClean="0"/>
              <a:t>9.55	Structure of the grid</a:t>
            </a:r>
          </a:p>
          <a:p>
            <a:pPr>
              <a:buNone/>
            </a:pPr>
            <a:r>
              <a:rPr lang="en-GB" dirty="0" smtClean="0"/>
              <a:t>10.15	How we manage grid capacity</a:t>
            </a:r>
          </a:p>
          <a:p>
            <a:pPr>
              <a:buNone/>
            </a:pPr>
            <a:r>
              <a:rPr lang="en-GB" b="1" dirty="0" smtClean="0"/>
              <a:t>10.35	Break</a:t>
            </a:r>
          </a:p>
          <a:p>
            <a:pPr>
              <a:buNone/>
            </a:pPr>
            <a:r>
              <a:rPr lang="en-GB" dirty="0" smtClean="0"/>
              <a:t>10.50	New connection applications</a:t>
            </a:r>
          </a:p>
          <a:p>
            <a:pPr>
              <a:buNone/>
            </a:pPr>
            <a:r>
              <a:rPr lang="en-GB" dirty="0" smtClean="0"/>
              <a:t>11.15	Generation connections case study</a:t>
            </a:r>
          </a:p>
          <a:p>
            <a:pPr>
              <a:buNone/>
            </a:pPr>
            <a:r>
              <a:rPr lang="en-GB" dirty="0" smtClean="0"/>
              <a:t>11.40	Heat maps</a:t>
            </a:r>
          </a:p>
          <a:p>
            <a:pPr>
              <a:buNone/>
            </a:pPr>
            <a:r>
              <a:rPr lang="en-GB" dirty="0" smtClean="0"/>
              <a:t>12.00	The future</a:t>
            </a:r>
          </a:p>
          <a:p>
            <a:pPr>
              <a:buNone/>
            </a:pPr>
            <a:r>
              <a:rPr lang="en-GB" b="1" dirty="0" smtClean="0"/>
              <a:t>12.15	Lunch </a:t>
            </a:r>
            <a:r>
              <a:rPr lang="en-GB" dirty="0" smtClean="0"/>
              <a:t>and opportunity to talk to ENWL colleagues about your schemes and plans</a:t>
            </a:r>
          </a:p>
          <a:p>
            <a:pPr>
              <a:buNone/>
            </a:pPr>
            <a:r>
              <a:rPr lang="en-GB" dirty="0" smtClean="0"/>
              <a:t>14.00	Close</a:t>
            </a:r>
          </a:p>
          <a:p>
            <a:pPr>
              <a:buNone/>
            </a:pPr>
            <a:endParaRPr lang="en-GB" dirty="0"/>
          </a:p>
        </p:txBody>
      </p:sp>
      <p:pic>
        <p:nvPicPr>
          <p:cNvPr id="6" name="Picture 2" descr="Z:\Network Strategy\16 - Community and Local Energy\Strategy delivery\Community connects workshops\Community connects banner.jpg"/>
          <p:cNvPicPr>
            <a:picLocks noChangeAspect="1" noChangeArrowheads="1"/>
          </p:cNvPicPr>
          <p:nvPr/>
        </p:nvPicPr>
        <p:blipFill>
          <a:blip r:embed="rId2" cstate="print"/>
          <a:srcRect/>
          <a:stretch>
            <a:fillRect/>
          </a:stretch>
        </p:blipFill>
        <p:spPr bwMode="auto">
          <a:xfrm>
            <a:off x="0" y="0"/>
            <a:ext cx="12192000" cy="2325688"/>
          </a:xfrm>
          <a:prstGeom prst="rect">
            <a:avLst/>
          </a:prstGeom>
          <a:noFill/>
        </p:spPr>
      </p:pic>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AutoShape 1026"/>
          <p:cNvSpPr>
            <a:spLocks noChangeAspect="1" noChangeArrowheads="1" noTextEdit="1"/>
          </p:cNvSpPr>
          <p:nvPr/>
        </p:nvSpPr>
        <p:spPr bwMode="auto">
          <a:xfrm>
            <a:off x="931334" y="1524000"/>
            <a:ext cx="10339917" cy="4611688"/>
          </a:xfrm>
          <a:prstGeom prst="rect">
            <a:avLst/>
          </a:prstGeom>
          <a:noFill/>
          <a:ln w="9525">
            <a:noFill/>
            <a:miter lim="800000"/>
            <a:headEnd/>
            <a:tailEnd/>
          </a:ln>
        </p:spPr>
        <p:txBody>
          <a:bodyPr/>
          <a:lstStyle/>
          <a:p>
            <a:endParaRPr lang="en-GB"/>
          </a:p>
        </p:txBody>
      </p:sp>
      <p:sp>
        <p:nvSpPr>
          <p:cNvPr id="37891" name="Freeform 1027"/>
          <p:cNvSpPr>
            <a:spLocks/>
          </p:cNvSpPr>
          <p:nvPr/>
        </p:nvSpPr>
        <p:spPr bwMode="auto">
          <a:xfrm>
            <a:off x="1883834" y="5326064"/>
            <a:ext cx="8877300" cy="466725"/>
          </a:xfrm>
          <a:custGeom>
            <a:avLst/>
            <a:gdLst>
              <a:gd name="T0" fmla="*/ 0 w 4544"/>
              <a:gd name="T1" fmla="*/ 2147483647 h 294"/>
              <a:gd name="T2" fmla="*/ 2147483647 w 4544"/>
              <a:gd name="T3" fmla="*/ 0 h 294"/>
              <a:gd name="T4" fmla="*/ 2147483647 w 4544"/>
              <a:gd name="T5" fmla="*/ 2147483647 h 294"/>
              <a:gd name="T6" fmla="*/ 2147483647 w 4544"/>
              <a:gd name="T7" fmla="*/ 2147483647 h 294"/>
              <a:gd name="T8" fmla="*/ 0 w 4544"/>
              <a:gd name="T9" fmla="*/ 2147483647 h 294"/>
              <a:gd name="T10" fmla="*/ 0 60000 65536"/>
              <a:gd name="T11" fmla="*/ 0 60000 65536"/>
              <a:gd name="T12" fmla="*/ 0 60000 65536"/>
              <a:gd name="T13" fmla="*/ 0 60000 65536"/>
              <a:gd name="T14" fmla="*/ 0 60000 65536"/>
              <a:gd name="T15" fmla="*/ 0 w 4544"/>
              <a:gd name="T16" fmla="*/ 0 h 294"/>
              <a:gd name="T17" fmla="*/ 4544 w 4544"/>
              <a:gd name="T18" fmla="*/ 294 h 294"/>
            </a:gdLst>
            <a:ahLst/>
            <a:cxnLst>
              <a:cxn ang="T10">
                <a:pos x="T0" y="T1"/>
              </a:cxn>
              <a:cxn ang="T11">
                <a:pos x="T2" y="T3"/>
              </a:cxn>
              <a:cxn ang="T12">
                <a:pos x="T4" y="T5"/>
              </a:cxn>
              <a:cxn ang="T13">
                <a:pos x="T6" y="T7"/>
              </a:cxn>
              <a:cxn ang="T14">
                <a:pos x="T8" y="T9"/>
              </a:cxn>
            </a:cxnLst>
            <a:rect l="T15" t="T16" r="T17" b="T18"/>
            <a:pathLst>
              <a:path w="4544" h="294">
                <a:moveTo>
                  <a:pt x="0" y="210"/>
                </a:moveTo>
                <a:lnTo>
                  <a:pt x="521" y="0"/>
                </a:lnTo>
                <a:lnTo>
                  <a:pt x="4544" y="72"/>
                </a:lnTo>
                <a:lnTo>
                  <a:pt x="4336" y="294"/>
                </a:lnTo>
                <a:lnTo>
                  <a:pt x="0" y="210"/>
                </a:lnTo>
                <a:close/>
              </a:path>
            </a:pathLst>
          </a:custGeom>
          <a:solidFill>
            <a:srgbClr val="808080"/>
          </a:solidFill>
          <a:ln w="12700" cmpd="sng">
            <a:solidFill>
              <a:schemeClr val="hlink"/>
            </a:solidFill>
            <a:round/>
            <a:headEnd/>
            <a:tailEnd/>
          </a:ln>
        </p:spPr>
        <p:txBody>
          <a:bodyPr/>
          <a:lstStyle/>
          <a:p>
            <a:endParaRPr lang="en-GB"/>
          </a:p>
        </p:txBody>
      </p:sp>
      <p:sp>
        <p:nvSpPr>
          <p:cNvPr id="37892" name="Freeform 1028"/>
          <p:cNvSpPr>
            <a:spLocks/>
          </p:cNvSpPr>
          <p:nvPr/>
        </p:nvSpPr>
        <p:spPr bwMode="auto">
          <a:xfrm>
            <a:off x="1833034" y="1638300"/>
            <a:ext cx="1068917" cy="4021138"/>
          </a:xfrm>
          <a:custGeom>
            <a:avLst/>
            <a:gdLst>
              <a:gd name="T0" fmla="*/ 2147483647 w 547"/>
              <a:gd name="T1" fmla="*/ 2147483647 h 2533"/>
              <a:gd name="T2" fmla="*/ 0 w 547"/>
              <a:gd name="T3" fmla="*/ 2147483647 h 2533"/>
              <a:gd name="T4" fmla="*/ 2147483647 w 547"/>
              <a:gd name="T5" fmla="*/ 0 h 2533"/>
              <a:gd name="T6" fmla="*/ 2147483647 w 547"/>
              <a:gd name="T7" fmla="*/ 2147483647 h 2533"/>
              <a:gd name="T8" fmla="*/ 2147483647 w 547"/>
              <a:gd name="T9" fmla="*/ 2147483647 h 2533"/>
              <a:gd name="T10" fmla="*/ 0 60000 65536"/>
              <a:gd name="T11" fmla="*/ 0 60000 65536"/>
              <a:gd name="T12" fmla="*/ 0 60000 65536"/>
              <a:gd name="T13" fmla="*/ 0 60000 65536"/>
              <a:gd name="T14" fmla="*/ 0 60000 65536"/>
              <a:gd name="T15" fmla="*/ 0 w 547"/>
              <a:gd name="T16" fmla="*/ 0 h 2533"/>
              <a:gd name="T17" fmla="*/ 547 w 547"/>
              <a:gd name="T18" fmla="*/ 2533 h 2533"/>
            </a:gdLst>
            <a:ahLst/>
            <a:cxnLst>
              <a:cxn ang="T10">
                <a:pos x="T0" y="T1"/>
              </a:cxn>
              <a:cxn ang="T11">
                <a:pos x="T2" y="T3"/>
              </a:cxn>
              <a:cxn ang="T12">
                <a:pos x="T4" y="T5"/>
              </a:cxn>
              <a:cxn ang="T13">
                <a:pos x="T6" y="T7"/>
              </a:cxn>
              <a:cxn ang="T14">
                <a:pos x="T8" y="T9"/>
              </a:cxn>
            </a:cxnLst>
            <a:rect l="T15" t="T16" r="T17" b="T18"/>
            <a:pathLst>
              <a:path w="547" h="2533">
                <a:moveTo>
                  <a:pt x="26" y="2533"/>
                </a:moveTo>
                <a:lnTo>
                  <a:pt x="0" y="30"/>
                </a:lnTo>
                <a:lnTo>
                  <a:pt x="530" y="0"/>
                </a:lnTo>
                <a:lnTo>
                  <a:pt x="547" y="2323"/>
                </a:lnTo>
                <a:lnTo>
                  <a:pt x="26" y="2533"/>
                </a:lnTo>
                <a:close/>
              </a:path>
            </a:pathLst>
          </a:custGeom>
          <a:solidFill>
            <a:schemeClr val="accent6">
              <a:lumMod val="20000"/>
              <a:lumOff val="80000"/>
            </a:schemeClr>
          </a:solidFill>
          <a:ln w="12700" cmpd="sng">
            <a:solidFill>
              <a:schemeClr val="hlink"/>
            </a:solidFill>
            <a:round/>
            <a:headEnd/>
            <a:tailEnd/>
          </a:ln>
        </p:spPr>
        <p:txBody>
          <a:bodyPr/>
          <a:lstStyle/>
          <a:p>
            <a:endParaRPr lang="en-GB"/>
          </a:p>
        </p:txBody>
      </p:sp>
      <p:sp>
        <p:nvSpPr>
          <p:cNvPr id="37893" name="Freeform 1029"/>
          <p:cNvSpPr>
            <a:spLocks/>
          </p:cNvSpPr>
          <p:nvPr/>
        </p:nvSpPr>
        <p:spPr bwMode="auto">
          <a:xfrm>
            <a:off x="2868085" y="1638301"/>
            <a:ext cx="7929033" cy="3802063"/>
          </a:xfrm>
          <a:custGeom>
            <a:avLst/>
            <a:gdLst>
              <a:gd name="T0" fmla="*/ 2147483647 w 4058"/>
              <a:gd name="T1" fmla="*/ 2147483647 h 2395"/>
              <a:gd name="T2" fmla="*/ 0 w 4058"/>
              <a:gd name="T3" fmla="*/ 0 h 2395"/>
              <a:gd name="T4" fmla="*/ 2147483647 w 4058"/>
              <a:gd name="T5" fmla="*/ 2147483647 h 2395"/>
              <a:gd name="T6" fmla="*/ 2147483647 w 4058"/>
              <a:gd name="T7" fmla="*/ 2147483647 h 2395"/>
              <a:gd name="T8" fmla="*/ 2147483647 w 4058"/>
              <a:gd name="T9" fmla="*/ 2147483647 h 2395"/>
              <a:gd name="T10" fmla="*/ 0 60000 65536"/>
              <a:gd name="T11" fmla="*/ 0 60000 65536"/>
              <a:gd name="T12" fmla="*/ 0 60000 65536"/>
              <a:gd name="T13" fmla="*/ 0 60000 65536"/>
              <a:gd name="T14" fmla="*/ 0 60000 65536"/>
              <a:gd name="T15" fmla="*/ 0 w 4058"/>
              <a:gd name="T16" fmla="*/ 0 h 2395"/>
              <a:gd name="T17" fmla="*/ 4058 w 4058"/>
              <a:gd name="T18" fmla="*/ 2395 h 2395"/>
            </a:gdLst>
            <a:ahLst/>
            <a:cxnLst>
              <a:cxn ang="T10">
                <a:pos x="T0" y="T1"/>
              </a:cxn>
              <a:cxn ang="T11">
                <a:pos x="T2" y="T3"/>
              </a:cxn>
              <a:cxn ang="T12">
                <a:pos x="T4" y="T5"/>
              </a:cxn>
              <a:cxn ang="T13">
                <a:pos x="T6" y="T7"/>
              </a:cxn>
              <a:cxn ang="T14">
                <a:pos x="T8" y="T9"/>
              </a:cxn>
            </a:cxnLst>
            <a:rect l="T15" t="T16" r="T17" b="T18"/>
            <a:pathLst>
              <a:path w="4058" h="2395">
                <a:moveTo>
                  <a:pt x="17" y="2323"/>
                </a:moveTo>
                <a:lnTo>
                  <a:pt x="0" y="0"/>
                </a:lnTo>
                <a:lnTo>
                  <a:pt x="4058" y="12"/>
                </a:lnTo>
                <a:lnTo>
                  <a:pt x="4040" y="2395"/>
                </a:lnTo>
                <a:lnTo>
                  <a:pt x="17" y="2323"/>
                </a:lnTo>
                <a:close/>
              </a:path>
            </a:pathLst>
          </a:custGeom>
          <a:solidFill>
            <a:schemeClr val="accent6">
              <a:lumMod val="20000"/>
              <a:lumOff val="80000"/>
            </a:schemeClr>
          </a:solidFill>
          <a:ln w="12700" cmpd="sng">
            <a:solidFill>
              <a:schemeClr val="tx1"/>
            </a:solidFill>
            <a:round/>
            <a:headEnd/>
            <a:tailEnd/>
          </a:ln>
        </p:spPr>
        <p:txBody>
          <a:bodyPr/>
          <a:lstStyle/>
          <a:p>
            <a:endParaRPr lang="en-GB"/>
          </a:p>
        </p:txBody>
      </p:sp>
      <p:sp>
        <p:nvSpPr>
          <p:cNvPr id="37894" name="Freeform 1030"/>
          <p:cNvSpPr>
            <a:spLocks/>
          </p:cNvSpPr>
          <p:nvPr/>
        </p:nvSpPr>
        <p:spPr bwMode="auto">
          <a:xfrm>
            <a:off x="1883834" y="5326064"/>
            <a:ext cx="8877300" cy="333375"/>
          </a:xfrm>
          <a:custGeom>
            <a:avLst/>
            <a:gdLst>
              <a:gd name="T0" fmla="*/ 0 w 523"/>
              <a:gd name="T1" fmla="*/ 2147483647 h 35"/>
              <a:gd name="T2" fmla="*/ 2147483647 w 523"/>
              <a:gd name="T3" fmla="*/ 0 h 35"/>
              <a:gd name="T4" fmla="*/ 2147483647 w 523"/>
              <a:gd name="T5" fmla="*/ 2147483647 h 35"/>
              <a:gd name="T6" fmla="*/ 0 60000 65536"/>
              <a:gd name="T7" fmla="*/ 0 60000 65536"/>
              <a:gd name="T8" fmla="*/ 0 60000 65536"/>
              <a:gd name="T9" fmla="*/ 0 w 523"/>
              <a:gd name="T10" fmla="*/ 0 h 35"/>
              <a:gd name="T11" fmla="*/ 523 w 523"/>
              <a:gd name="T12" fmla="*/ 35 h 35"/>
            </a:gdLst>
            <a:ahLst/>
            <a:cxnLst>
              <a:cxn ang="T6">
                <a:pos x="T0" y="T1"/>
              </a:cxn>
              <a:cxn ang="T7">
                <a:pos x="T2" y="T3"/>
              </a:cxn>
              <a:cxn ang="T8">
                <a:pos x="T4" y="T5"/>
              </a:cxn>
            </a:cxnLst>
            <a:rect l="T9" t="T10" r="T11" b="T12"/>
            <a:pathLst>
              <a:path w="523" h="35">
                <a:moveTo>
                  <a:pt x="0" y="35"/>
                </a:moveTo>
                <a:lnTo>
                  <a:pt x="60" y="0"/>
                </a:lnTo>
                <a:lnTo>
                  <a:pt x="523" y="12"/>
                </a:lnTo>
              </a:path>
            </a:pathLst>
          </a:custGeom>
          <a:noFill/>
          <a:ln w="12700" cmpd="sng">
            <a:solidFill>
              <a:schemeClr val="hlink"/>
            </a:solidFill>
            <a:prstDash val="solid"/>
            <a:round/>
            <a:headEnd/>
            <a:tailEnd/>
          </a:ln>
        </p:spPr>
        <p:txBody>
          <a:bodyPr/>
          <a:lstStyle/>
          <a:p>
            <a:endParaRPr lang="en-GB"/>
          </a:p>
        </p:txBody>
      </p:sp>
      <p:sp>
        <p:nvSpPr>
          <p:cNvPr id="37895" name="Freeform 1031"/>
          <p:cNvSpPr>
            <a:spLocks/>
          </p:cNvSpPr>
          <p:nvPr/>
        </p:nvSpPr>
        <p:spPr bwMode="auto">
          <a:xfrm>
            <a:off x="1883834" y="4868863"/>
            <a:ext cx="8877300" cy="304800"/>
          </a:xfrm>
          <a:custGeom>
            <a:avLst/>
            <a:gdLst>
              <a:gd name="T0" fmla="*/ 0 w 523"/>
              <a:gd name="T1" fmla="*/ 2147483647 h 32"/>
              <a:gd name="T2" fmla="*/ 2147483647 w 523"/>
              <a:gd name="T3" fmla="*/ 0 h 32"/>
              <a:gd name="T4" fmla="*/ 2147483647 w 523"/>
              <a:gd name="T5" fmla="*/ 2147483647 h 32"/>
              <a:gd name="T6" fmla="*/ 0 60000 65536"/>
              <a:gd name="T7" fmla="*/ 0 60000 65536"/>
              <a:gd name="T8" fmla="*/ 0 60000 65536"/>
              <a:gd name="T9" fmla="*/ 0 w 523"/>
              <a:gd name="T10" fmla="*/ 0 h 32"/>
              <a:gd name="T11" fmla="*/ 523 w 523"/>
              <a:gd name="T12" fmla="*/ 32 h 32"/>
            </a:gdLst>
            <a:ahLst/>
            <a:cxnLst>
              <a:cxn ang="T6">
                <a:pos x="T0" y="T1"/>
              </a:cxn>
              <a:cxn ang="T7">
                <a:pos x="T2" y="T3"/>
              </a:cxn>
              <a:cxn ang="T8">
                <a:pos x="T4" y="T5"/>
              </a:cxn>
            </a:cxnLst>
            <a:rect l="T9" t="T10" r="T11" b="T12"/>
            <a:pathLst>
              <a:path w="523" h="32">
                <a:moveTo>
                  <a:pt x="0" y="32"/>
                </a:moveTo>
                <a:lnTo>
                  <a:pt x="60" y="0"/>
                </a:lnTo>
                <a:lnTo>
                  <a:pt x="523" y="10"/>
                </a:lnTo>
              </a:path>
            </a:pathLst>
          </a:custGeom>
          <a:noFill/>
          <a:ln w="12700" cmpd="sng">
            <a:solidFill>
              <a:schemeClr val="hlink"/>
            </a:solidFill>
            <a:prstDash val="solid"/>
            <a:round/>
            <a:headEnd/>
            <a:tailEnd/>
          </a:ln>
        </p:spPr>
        <p:txBody>
          <a:bodyPr/>
          <a:lstStyle/>
          <a:p>
            <a:endParaRPr lang="en-GB"/>
          </a:p>
        </p:txBody>
      </p:sp>
      <p:sp>
        <p:nvSpPr>
          <p:cNvPr id="37896" name="Freeform 1032"/>
          <p:cNvSpPr>
            <a:spLocks/>
          </p:cNvSpPr>
          <p:nvPr/>
        </p:nvSpPr>
        <p:spPr bwMode="auto">
          <a:xfrm>
            <a:off x="1883834" y="4411663"/>
            <a:ext cx="8877300" cy="266700"/>
          </a:xfrm>
          <a:custGeom>
            <a:avLst/>
            <a:gdLst>
              <a:gd name="T0" fmla="*/ 0 w 523"/>
              <a:gd name="T1" fmla="*/ 2147483647 h 28"/>
              <a:gd name="T2" fmla="*/ 2147483647 w 523"/>
              <a:gd name="T3" fmla="*/ 0 h 28"/>
              <a:gd name="T4" fmla="*/ 2147483647 w 523"/>
              <a:gd name="T5" fmla="*/ 2147483647 h 28"/>
              <a:gd name="T6" fmla="*/ 0 60000 65536"/>
              <a:gd name="T7" fmla="*/ 0 60000 65536"/>
              <a:gd name="T8" fmla="*/ 0 60000 65536"/>
              <a:gd name="T9" fmla="*/ 0 w 523"/>
              <a:gd name="T10" fmla="*/ 0 h 28"/>
              <a:gd name="T11" fmla="*/ 523 w 523"/>
              <a:gd name="T12" fmla="*/ 28 h 28"/>
            </a:gdLst>
            <a:ahLst/>
            <a:cxnLst>
              <a:cxn ang="T6">
                <a:pos x="T0" y="T1"/>
              </a:cxn>
              <a:cxn ang="T7">
                <a:pos x="T2" y="T3"/>
              </a:cxn>
              <a:cxn ang="T8">
                <a:pos x="T4" y="T5"/>
              </a:cxn>
            </a:cxnLst>
            <a:rect l="T9" t="T10" r="T11" b="T12"/>
            <a:pathLst>
              <a:path w="523" h="28">
                <a:moveTo>
                  <a:pt x="0" y="28"/>
                </a:moveTo>
                <a:lnTo>
                  <a:pt x="60" y="0"/>
                </a:lnTo>
                <a:lnTo>
                  <a:pt x="523" y="9"/>
                </a:lnTo>
              </a:path>
            </a:pathLst>
          </a:custGeom>
          <a:noFill/>
          <a:ln w="12700" cmpd="sng">
            <a:solidFill>
              <a:schemeClr val="hlink"/>
            </a:solidFill>
            <a:prstDash val="solid"/>
            <a:round/>
            <a:headEnd/>
            <a:tailEnd/>
          </a:ln>
        </p:spPr>
        <p:txBody>
          <a:bodyPr/>
          <a:lstStyle/>
          <a:p>
            <a:endParaRPr lang="en-GB"/>
          </a:p>
        </p:txBody>
      </p:sp>
      <p:sp>
        <p:nvSpPr>
          <p:cNvPr id="37897" name="Freeform 1033"/>
          <p:cNvSpPr>
            <a:spLocks/>
          </p:cNvSpPr>
          <p:nvPr/>
        </p:nvSpPr>
        <p:spPr bwMode="auto">
          <a:xfrm>
            <a:off x="1866901" y="3952875"/>
            <a:ext cx="8913284" cy="230188"/>
          </a:xfrm>
          <a:custGeom>
            <a:avLst/>
            <a:gdLst>
              <a:gd name="T0" fmla="*/ 0 w 525"/>
              <a:gd name="T1" fmla="*/ 2147483647 h 24"/>
              <a:gd name="T2" fmla="*/ 2147483647 w 525"/>
              <a:gd name="T3" fmla="*/ 0 h 24"/>
              <a:gd name="T4" fmla="*/ 2147483647 w 525"/>
              <a:gd name="T5" fmla="*/ 2147483647 h 24"/>
              <a:gd name="T6" fmla="*/ 0 60000 65536"/>
              <a:gd name="T7" fmla="*/ 0 60000 65536"/>
              <a:gd name="T8" fmla="*/ 0 60000 65536"/>
              <a:gd name="T9" fmla="*/ 0 w 525"/>
              <a:gd name="T10" fmla="*/ 0 h 24"/>
              <a:gd name="T11" fmla="*/ 525 w 525"/>
              <a:gd name="T12" fmla="*/ 24 h 24"/>
            </a:gdLst>
            <a:ahLst/>
            <a:cxnLst>
              <a:cxn ang="T6">
                <a:pos x="T0" y="T1"/>
              </a:cxn>
              <a:cxn ang="T7">
                <a:pos x="T2" y="T3"/>
              </a:cxn>
              <a:cxn ang="T8">
                <a:pos x="T4" y="T5"/>
              </a:cxn>
            </a:cxnLst>
            <a:rect l="T9" t="T10" r="T11" b="T12"/>
            <a:pathLst>
              <a:path w="525" h="24">
                <a:moveTo>
                  <a:pt x="0" y="24"/>
                </a:moveTo>
                <a:lnTo>
                  <a:pt x="60" y="0"/>
                </a:lnTo>
                <a:lnTo>
                  <a:pt x="525" y="8"/>
                </a:lnTo>
              </a:path>
            </a:pathLst>
          </a:custGeom>
          <a:noFill/>
          <a:ln w="12700" cmpd="sng">
            <a:solidFill>
              <a:schemeClr val="hlink"/>
            </a:solidFill>
            <a:prstDash val="solid"/>
            <a:round/>
            <a:headEnd/>
            <a:tailEnd/>
          </a:ln>
        </p:spPr>
        <p:txBody>
          <a:bodyPr/>
          <a:lstStyle/>
          <a:p>
            <a:endParaRPr lang="en-GB"/>
          </a:p>
        </p:txBody>
      </p:sp>
      <p:sp>
        <p:nvSpPr>
          <p:cNvPr id="37898" name="Freeform 1034"/>
          <p:cNvSpPr>
            <a:spLocks/>
          </p:cNvSpPr>
          <p:nvPr/>
        </p:nvSpPr>
        <p:spPr bwMode="auto">
          <a:xfrm>
            <a:off x="1866901" y="3486151"/>
            <a:ext cx="8913284" cy="200025"/>
          </a:xfrm>
          <a:custGeom>
            <a:avLst/>
            <a:gdLst>
              <a:gd name="T0" fmla="*/ 0 w 525"/>
              <a:gd name="T1" fmla="*/ 2147483647 h 21"/>
              <a:gd name="T2" fmla="*/ 2147483647 w 525"/>
              <a:gd name="T3" fmla="*/ 0 h 21"/>
              <a:gd name="T4" fmla="*/ 2147483647 w 525"/>
              <a:gd name="T5" fmla="*/ 2147483647 h 21"/>
              <a:gd name="T6" fmla="*/ 0 60000 65536"/>
              <a:gd name="T7" fmla="*/ 0 60000 65536"/>
              <a:gd name="T8" fmla="*/ 0 60000 65536"/>
              <a:gd name="T9" fmla="*/ 0 w 525"/>
              <a:gd name="T10" fmla="*/ 0 h 21"/>
              <a:gd name="T11" fmla="*/ 525 w 525"/>
              <a:gd name="T12" fmla="*/ 21 h 21"/>
            </a:gdLst>
            <a:ahLst/>
            <a:cxnLst>
              <a:cxn ang="T6">
                <a:pos x="T0" y="T1"/>
              </a:cxn>
              <a:cxn ang="T7">
                <a:pos x="T2" y="T3"/>
              </a:cxn>
              <a:cxn ang="T8">
                <a:pos x="T4" y="T5"/>
              </a:cxn>
            </a:cxnLst>
            <a:rect l="T9" t="T10" r="T11" b="T12"/>
            <a:pathLst>
              <a:path w="525" h="21">
                <a:moveTo>
                  <a:pt x="0" y="21"/>
                </a:moveTo>
                <a:lnTo>
                  <a:pt x="60" y="0"/>
                </a:lnTo>
                <a:lnTo>
                  <a:pt x="525" y="7"/>
                </a:lnTo>
              </a:path>
            </a:pathLst>
          </a:custGeom>
          <a:noFill/>
          <a:ln w="12700" cmpd="sng">
            <a:solidFill>
              <a:schemeClr val="hlink"/>
            </a:solidFill>
            <a:prstDash val="solid"/>
            <a:round/>
            <a:headEnd/>
            <a:tailEnd/>
          </a:ln>
        </p:spPr>
        <p:txBody>
          <a:bodyPr/>
          <a:lstStyle/>
          <a:p>
            <a:endParaRPr lang="en-GB"/>
          </a:p>
        </p:txBody>
      </p:sp>
      <p:sp>
        <p:nvSpPr>
          <p:cNvPr id="37899" name="Freeform 1035"/>
          <p:cNvSpPr>
            <a:spLocks/>
          </p:cNvSpPr>
          <p:nvPr/>
        </p:nvSpPr>
        <p:spPr bwMode="auto">
          <a:xfrm>
            <a:off x="1849968" y="3028951"/>
            <a:ext cx="8930217" cy="161925"/>
          </a:xfrm>
          <a:custGeom>
            <a:avLst/>
            <a:gdLst>
              <a:gd name="T0" fmla="*/ 0 w 526"/>
              <a:gd name="T1" fmla="*/ 2147483647 h 17"/>
              <a:gd name="T2" fmla="*/ 2147483647 w 526"/>
              <a:gd name="T3" fmla="*/ 0 h 17"/>
              <a:gd name="T4" fmla="*/ 2147483647 w 526"/>
              <a:gd name="T5" fmla="*/ 2147483647 h 17"/>
              <a:gd name="T6" fmla="*/ 0 60000 65536"/>
              <a:gd name="T7" fmla="*/ 0 60000 65536"/>
              <a:gd name="T8" fmla="*/ 0 60000 65536"/>
              <a:gd name="T9" fmla="*/ 0 w 526"/>
              <a:gd name="T10" fmla="*/ 0 h 17"/>
              <a:gd name="T11" fmla="*/ 526 w 526"/>
              <a:gd name="T12" fmla="*/ 17 h 17"/>
            </a:gdLst>
            <a:ahLst/>
            <a:cxnLst>
              <a:cxn ang="T6">
                <a:pos x="T0" y="T1"/>
              </a:cxn>
              <a:cxn ang="T7">
                <a:pos x="T2" y="T3"/>
              </a:cxn>
              <a:cxn ang="T8">
                <a:pos x="T4" y="T5"/>
              </a:cxn>
            </a:cxnLst>
            <a:rect l="T9" t="T10" r="T11" b="T12"/>
            <a:pathLst>
              <a:path w="526" h="17">
                <a:moveTo>
                  <a:pt x="0" y="17"/>
                </a:moveTo>
                <a:lnTo>
                  <a:pt x="61" y="0"/>
                </a:lnTo>
                <a:lnTo>
                  <a:pt x="526" y="6"/>
                </a:lnTo>
              </a:path>
            </a:pathLst>
          </a:custGeom>
          <a:noFill/>
          <a:ln w="12700" cmpd="sng">
            <a:solidFill>
              <a:schemeClr val="hlink"/>
            </a:solidFill>
            <a:prstDash val="solid"/>
            <a:round/>
            <a:headEnd/>
            <a:tailEnd/>
          </a:ln>
        </p:spPr>
        <p:txBody>
          <a:bodyPr/>
          <a:lstStyle/>
          <a:p>
            <a:endParaRPr lang="en-GB"/>
          </a:p>
        </p:txBody>
      </p:sp>
      <p:sp>
        <p:nvSpPr>
          <p:cNvPr id="37900" name="Freeform 1036"/>
          <p:cNvSpPr>
            <a:spLocks/>
          </p:cNvSpPr>
          <p:nvPr/>
        </p:nvSpPr>
        <p:spPr bwMode="auto">
          <a:xfrm>
            <a:off x="1849967" y="2571750"/>
            <a:ext cx="8947151" cy="114300"/>
          </a:xfrm>
          <a:custGeom>
            <a:avLst/>
            <a:gdLst>
              <a:gd name="T0" fmla="*/ 0 w 527"/>
              <a:gd name="T1" fmla="*/ 2147483647 h 12"/>
              <a:gd name="T2" fmla="*/ 2147483647 w 527"/>
              <a:gd name="T3" fmla="*/ 0 h 12"/>
              <a:gd name="T4" fmla="*/ 2147483647 w 527"/>
              <a:gd name="T5" fmla="*/ 2147483647 h 12"/>
              <a:gd name="T6" fmla="*/ 0 60000 65536"/>
              <a:gd name="T7" fmla="*/ 0 60000 65536"/>
              <a:gd name="T8" fmla="*/ 0 60000 65536"/>
              <a:gd name="T9" fmla="*/ 0 w 527"/>
              <a:gd name="T10" fmla="*/ 0 h 12"/>
              <a:gd name="T11" fmla="*/ 527 w 527"/>
              <a:gd name="T12" fmla="*/ 12 h 12"/>
            </a:gdLst>
            <a:ahLst/>
            <a:cxnLst>
              <a:cxn ang="T6">
                <a:pos x="T0" y="T1"/>
              </a:cxn>
              <a:cxn ang="T7">
                <a:pos x="T2" y="T3"/>
              </a:cxn>
              <a:cxn ang="T8">
                <a:pos x="T4" y="T5"/>
              </a:cxn>
            </a:cxnLst>
            <a:rect l="T9" t="T10" r="T11" b="T12"/>
            <a:pathLst>
              <a:path w="527" h="12">
                <a:moveTo>
                  <a:pt x="0" y="12"/>
                </a:moveTo>
                <a:lnTo>
                  <a:pt x="61" y="0"/>
                </a:lnTo>
                <a:lnTo>
                  <a:pt x="527" y="4"/>
                </a:lnTo>
              </a:path>
            </a:pathLst>
          </a:custGeom>
          <a:noFill/>
          <a:ln w="12700" cmpd="sng">
            <a:solidFill>
              <a:schemeClr val="hlink"/>
            </a:solidFill>
            <a:prstDash val="solid"/>
            <a:round/>
            <a:headEnd/>
            <a:tailEnd/>
          </a:ln>
        </p:spPr>
        <p:txBody>
          <a:bodyPr/>
          <a:lstStyle/>
          <a:p>
            <a:endParaRPr lang="en-GB"/>
          </a:p>
        </p:txBody>
      </p:sp>
      <p:sp>
        <p:nvSpPr>
          <p:cNvPr id="37901" name="Freeform 1037"/>
          <p:cNvSpPr>
            <a:spLocks/>
          </p:cNvSpPr>
          <p:nvPr/>
        </p:nvSpPr>
        <p:spPr bwMode="auto">
          <a:xfrm>
            <a:off x="1849967" y="2105026"/>
            <a:ext cx="8947151" cy="85725"/>
          </a:xfrm>
          <a:custGeom>
            <a:avLst/>
            <a:gdLst>
              <a:gd name="T0" fmla="*/ 0 w 527"/>
              <a:gd name="T1" fmla="*/ 2147483647 h 9"/>
              <a:gd name="T2" fmla="*/ 2147483647 w 527"/>
              <a:gd name="T3" fmla="*/ 0 h 9"/>
              <a:gd name="T4" fmla="*/ 2147483647 w 527"/>
              <a:gd name="T5" fmla="*/ 2147483647 h 9"/>
              <a:gd name="T6" fmla="*/ 0 60000 65536"/>
              <a:gd name="T7" fmla="*/ 0 60000 65536"/>
              <a:gd name="T8" fmla="*/ 0 60000 65536"/>
              <a:gd name="T9" fmla="*/ 0 w 527"/>
              <a:gd name="T10" fmla="*/ 0 h 9"/>
              <a:gd name="T11" fmla="*/ 527 w 527"/>
              <a:gd name="T12" fmla="*/ 9 h 9"/>
            </a:gdLst>
            <a:ahLst/>
            <a:cxnLst>
              <a:cxn ang="T6">
                <a:pos x="T0" y="T1"/>
              </a:cxn>
              <a:cxn ang="T7">
                <a:pos x="T2" y="T3"/>
              </a:cxn>
              <a:cxn ang="T8">
                <a:pos x="T4" y="T5"/>
              </a:cxn>
            </a:cxnLst>
            <a:rect l="T9" t="T10" r="T11" b="T12"/>
            <a:pathLst>
              <a:path w="527" h="9">
                <a:moveTo>
                  <a:pt x="0" y="9"/>
                </a:moveTo>
                <a:lnTo>
                  <a:pt x="60" y="0"/>
                </a:lnTo>
                <a:lnTo>
                  <a:pt x="527" y="3"/>
                </a:lnTo>
              </a:path>
            </a:pathLst>
          </a:custGeom>
          <a:noFill/>
          <a:ln w="12700" cmpd="sng">
            <a:solidFill>
              <a:schemeClr val="hlink"/>
            </a:solidFill>
            <a:prstDash val="solid"/>
            <a:round/>
            <a:headEnd/>
            <a:tailEnd/>
          </a:ln>
        </p:spPr>
        <p:txBody>
          <a:bodyPr/>
          <a:lstStyle/>
          <a:p>
            <a:endParaRPr lang="en-GB"/>
          </a:p>
        </p:txBody>
      </p:sp>
      <p:sp>
        <p:nvSpPr>
          <p:cNvPr id="37902" name="Freeform 1038"/>
          <p:cNvSpPr>
            <a:spLocks/>
          </p:cNvSpPr>
          <p:nvPr/>
        </p:nvSpPr>
        <p:spPr bwMode="auto">
          <a:xfrm>
            <a:off x="1833034" y="1638301"/>
            <a:ext cx="8964084" cy="47625"/>
          </a:xfrm>
          <a:custGeom>
            <a:avLst/>
            <a:gdLst>
              <a:gd name="T0" fmla="*/ 0 w 528"/>
              <a:gd name="T1" fmla="*/ 2147483647 h 5"/>
              <a:gd name="T2" fmla="*/ 2147483647 w 528"/>
              <a:gd name="T3" fmla="*/ 0 h 5"/>
              <a:gd name="T4" fmla="*/ 2147483647 w 528"/>
              <a:gd name="T5" fmla="*/ 2147483647 h 5"/>
              <a:gd name="T6" fmla="*/ 0 60000 65536"/>
              <a:gd name="T7" fmla="*/ 0 60000 65536"/>
              <a:gd name="T8" fmla="*/ 0 60000 65536"/>
              <a:gd name="T9" fmla="*/ 0 w 528"/>
              <a:gd name="T10" fmla="*/ 0 h 5"/>
              <a:gd name="T11" fmla="*/ 528 w 528"/>
              <a:gd name="T12" fmla="*/ 5 h 5"/>
            </a:gdLst>
            <a:ahLst/>
            <a:cxnLst>
              <a:cxn ang="T6">
                <a:pos x="T0" y="T1"/>
              </a:cxn>
              <a:cxn ang="T7">
                <a:pos x="T2" y="T3"/>
              </a:cxn>
              <a:cxn ang="T8">
                <a:pos x="T4" y="T5"/>
              </a:cxn>
            </a:cxnLst>
            <a:rect l="T9" t="T10" r="T11" b="T12"/>
            <a:pathLst>
              <a:path w="528" h="5">
                <a:moveTo>
                  <a:pt x="0" y="5"/>
                </a:moveTo>
                <a:lnTo>
                  <a:pt x="61" y="0"/>
                </a:lnTo>
                <a:lnTo>
                  <a:pt x="528" y="2"/>
                </a:lnTo>
              </a:path>
            </a:pathLst>
          </a:custGeom>
          <a:noFill/>
          <a:ln w="12700" cmpd="sng">
            <a:solidFill>
              <a:schemeClr val="hlink"/>
            </a:solidFill>
            <a:prstDash val="solid"/>
            <a:round/>
            <a:headEnd/>
            <a:tailEnd/>
          </a:ln>
        </p:spPr>
        <p:txBody>
          <a:bodyPr/>
          <a:lstStyle/>
          <a:p>
            <a:endParaRPr lang="en-GB"/>
          </a:p>
        </p:txBody>
      </p:sp>
      <p:sp>
        <p:nvSpPr>
          <p:cNvPr id="37903" name="Freeform 1039"/>
          <p:cNvSpPr>
            <a:spLocks/>
          </p:cNvSpPr>
          <p:nvPr/>
        </p:nvSpPr>
        <p:spPr bwMode="auto">
          <a:xfrm>
            <a:off x="1883834" y="5326064"/>
            <a:ext cx="8877300" cy="466725"/>
          </a:xfrm>
          <a:custGeom>
            <a:avLst/>
            <a:gdLst>
              <a:gd name="T0" fmla="*/ 2147483647 w 4544"/>
              <a:gd name="T1" fmla="*/ 2147483647 h 294"/>
              <a:gd name="T2" fmla="*/ 2147483647 w 4544"/>
              <a:gd name="T3" fmla="*/ 2147483647 h 294"/>
              <a:gd name="T4" fmla="*/ 0 w 4544"/>
              <a:gd name="T5" fmla="*/ 2147483647 h 294"/>
              <a:gd name="T6" fmla="*/ 2147483647 w 4544"/>
              <a:gd name="T7" fmla="*/ 0 h 294"/>
              <a:gd name="T8" fmla="*/ 2147483647 w 4544"/>
              <a:gd name="T9" fmla="*/ 2147483647 h 294"/>
              <a:gd name="T10" fmla="*/ 0 60000 65536"/>
              <a:gd name="T11" fmla="*/ 0 60000 65536"/>
              <a:gd name="T12" fmla="*/ 0 60000 65536"/>
              <a:gd name="T13" fmla="*/ 0 60000 65536"/>
              <a:gd name="T14" fmla="*/ 0 60000 65536"/>
              <a:gd name="T15" fmla="*/ 0 w 4544"/>
              <a:gd name="T16" fmla="*/ 0 h 294"/>
              <a:gd name="T17" fmla="*/ 4544 w 4544"/>
              <a:gd name="T18" fmla="*/ 294 h 294"/>
            </a:gdLst>
            <a:ahLst/>
            <a:cxnLst>
              <a:cxn ang="T10">
                <a:pos x="T0" y="T1"/>
              </a:cxn>
              <a:cxn ang="T11">
                <a:pos x="T2" y="T3"/>
              </a:cxn>
              <a:cxn ang="T12">
                <a:pos x="T4" y="T5"/>
              </a:cxn>
              <a:cxn ang="T13">
                <a:pos x="T6" y="T7"/>
              </a:cxn>
              <a:cxn ang="T14">
                <a:pos x="T8" y="T9"/>
              </a:cxn>
            </a:cxnLst>
            <a:rect l="T15" t="T16" r="T17" b="T18"/>
            <a:pathLst>
              <a:path w="4544" h="294">
                <a:moveTo>
                  <a:pt x="4544" y="72"/>
                </a:moveTo>
                <a:lnTo>
                  <a:pt x="4336" y="294"/>
                </a:lnTo>
                <a:lnTo>
                  <a:pt x="0" y="210"/>
                </a:lnTo>
                <a:lnTo>
                  <a:pt x="521" y="0"/>
                </a:lnTo>
                <a:lnTo>
                  <a:pt x="4544" y="72"/>
                </a:lnTo>
                <a:close/>
              </a:path>
            </a:pathLst>
          </a:custGeom>
          <a:noFill/>
          <a:ln w="12700" cmpd="sng">
            <a:solidFill>
              <a:schemeClr val="hlink"/>
            </a:solidFill>
            <a:prstDash val="solid"/>
            <a:round/>
            <a:headEnd/>
            <a:tailEnd/>
          </a:ln>
        </p:spPr>
        <p:txBody>
          <a:bodyPr/>
          <a:lstStyle/>
          <a:p>
            <a:endParaRPr lang="en-GB"/>
          </a:p>
        </p:txBody>
      </p:sp>
      <p:sp>
        <p:nvSpPr>
          <p:cNvPr id="37904" name="Freeform 1040"/>
          <p:cNvSpPr>
            <a:spLocks/>
          </p:cNvSpPr>
          <p:nvPr/>
        </p:nvSpPr>
        <p:spPr bwMode="auto">
          <a:xfrm>
            <a:off x="1833034" y="1638300"/>
            <a:ext cx="1068917" cy="4021138"/>
          </a:xfrm>
          <a:custGeom>
            <a:avLst/>
            <a:gdLst>
              <a:gd name="T0" fmla="*/ 2147483647 w 547"/>
              <a:gd name="T1" fmla="*/ 2147483647 h 2533"/>
              <a:gd name="T2" fmla="*/ 0 w 547"/>
              <a:gd name="T3" fmla="*/ 2147483647 h 2533"/>
              <a:gd name="T4" fmla="*/ 2147483647 w 547"/>
              <a:gd name="T5" fmla="*/ 0 h 2533"/>
              <a:gd name="T6" fmla="*/ 2147483647 w 547"/>
              <a:gd name="T7" fmla="*/ 2147483647 h 2533"/>
              <a:gd name="T8" fmla="*/ 2147483647 w 547"/>
              <a:gd name="T9" fmla="*/ 2147483647 h 2533"/>
              <a:gd name="T10" fmla="*/ 0 60000 65536"/>
              <a:gd name="T11" fmla="*/ 0 60000 65536"/>
              <a:gd name="T12" fmla="*/ 0 60000 65536"/>
              <a:gd name="T13" fmla="*/ 0 60000 65536"/>
              <a:gd name="T14" fmla="*/ 0 60000 65536"/>
              <a:gd name="T15" fmla="*/ 0 w 547"/>
              <a:gd name="T16" fmla="*/ 0 h 2533"/>
              <a:gd name="T17" fmla="*/ 547 w 547"/>
              <a:gd name="T18" fmla="*/ 2533 h 2533"/>
            </a:gdLst>
            <a:ahLst/>
            <a:cxnLst>
              <a:cxn ang="T10">
                <a:pos x="T0" y="T1"/>
              </a:cxn>
              <a:cxn ang="T11">
                <a:pos x="T2" y="T3"/>
              </a:cxn>
              <a:cxn ang="T12">
                <a:pos x="T4" y="T5"/>
              </a:cxn>
              <a:cxn ang="T13">
                <a:pos x="T6" y="T7"/>
              </a:cxn>
              <a:cxn ang="T14">
                <a:pos x="T8" y="T9"/>
              </a:cxn>
            </a:cxnLst>
            <a:rect l="T15" t="T16" r="T17" b="T18"/>
            <a:pathLst>
              <a:path w="547" h="2533">
                <a:moveTo>
                  <a:pt x="26" y="2533"/>
                </a:moveTo>
                <a:lnTo>
                  <a:pt x="0" y="30"/>
                </a:lnTo>
                <a:lnTo>
                  <a:pt x="530" y="0"/>
                </a:lnTo>
                <a:lnTo>
                  <a:pt x="547" y="2323"/>
                </a:lnTo>
                <a:lnTo>
                  <a:pt x="26" y="2533"/>
                </a:lnTo>
                <a:close/>
              </a:path>
            </a:pathLst>
          </a:custGeom>
          <a:noFill/>
          <a:ln w="12700" cmpd="sng">
            <a:solidFill>
              <a:schemeClr val="tx1"/>
            </a:solidFill>
            <a:prstDash val="solid"/>
            <a:round/>
            <a:headEnd/>
            <a:tailEnd/>
          </a:ln>
        </p:spPr>
        <p:txBody>
          <a:bodyPr/>
          <a:lstStyle/>
          <a:p>
            <a:endParaRPr lang="en-GB"/>
          </a:p>
        </p:txBody>
      </p:sp>
      <p:sp>
        <p:nvSpPr>
          <p:cNvPr id="37905" name="Freeform 1041"/>
          <p:cNvSpPr>
            <a:spLocks/>
          </p:cNvSpPr>
          <p:nvPr/>
        </p:nvSpPr>
        <p:spPr bwMode="auto">
          <a:xfrm>
            <a:off x="2868085" y="1638301"/>
            <a:ext cx="7929033" cy="3802063"/>
          </a:xfrm>
          <a:custGeom>
            <a:avLst/>
            <a:gdLst>
              <a:gd name="T0" fmla="*/ 2147483647 w 4058"/>
              <a:gd name="T1" fmla="*/ 2147483647 h 2395"/>
              <a:gd name="T2" fmla="*/ 0 w 4058"/>
              <a:gd name="T3" fmla="*/ 0 h 2395"/>
              <a:gd name="T4" fmla="*/ 2147483647 w 4058"/>
              <a:gd name="T5" fmla="*/ 2147483647 h 2395"/>
              <a:gd name="T6" fmla="*/ 2147483647 w 4058"/>
              <a:gd name="T7" fmla="*/ 2147483647 h 2395"/>
              <a:gd name="T8" fmla="*/ 2147483647 w 4058"/>
              <a:gd name="T9" fmla="*/ 2147483647 h 2395"/>
              <a:gd name="T10" fmla="*/ 0 60000 65536"/>
              <a:gd name="T11" fmla="*/ 0 60000 65536"/>
              <a:gd name="T12" fmla="*/ 0 60000 65536"/>
              <a:gd name="T13" fmla="*/ 0 60000 65536"/>
              <a:gd name="T14" fmla="*/ 0 60000 65536"/>
              <a:gd name="T15" fmla="*/ 0 w 4058"/>
              <a:gd name="T16" fmla="*/ 0 h 2395"/>
              <a:gd name="T17" fmla="*/ 4058 w 4058"/>
              <a:gd name="T18" fmla="*/ 2395 h 2395"/>
            </a:gdLst>
            <a:ahLst/>
            <a:cxnLst>
              <a:cxn ang="T10">
                <a:pos x="T0" y="T1"/>
              </a:cxn>
              <a:cxn ang="T11">
                <a:pos x="T2" y="T3"/>
              </a:cxn>
              <a:cxn ang="T12">
                <a:pos x="T4" y="T5"/>
              </a:cxn>
              <a:cxn ang="T13">
                <a:pos x="T6" y="T7"/>
              </a:cxn>
              <a:cxn ang="T14">
                <a:pos x="T8" y="T9"/>
              </a:cxn>
            </a:cxnLst>
            <a:rect l="T15" t="T16" r="T17" b="T18"/>
            <a:pathLst>
              <a:path w="4058" h="2395">
                <a:moveTo>
                  <a:pt x="17" y="2323"/>
                </a:moveTo>
                <a:lnTo>
                  <a:pt x="0" y="0"/>
                </a:lnTo>
                <a:lnTo>
                  <a:pt x="4058" y="12"/>
                </a:lnTo>
                <a:lnTo>
                  <a:pt x="4040" y="2395"/>
                </a:lnTo>
                <a:lnTo>
                  <a:pt x="17" y="2323"/>
                </a:lnTo>
                <a:close/>
              </a:path>
            </a:pathLst>
          </a:custGeom>
          <a:noFill/>
          <a:ln w="12700" cmpd="sng">
            <a:solidFill>
              <a:schemeClr val="hlink"/>
            </a:solidFill>
            <a:prstDash val="solid"/>
            <a:round/>
            <a:headEnd/>
            <a:tailEnd/>
          </a:ln>
        </p:spPr>
        <p:txBody>
          <a:bodyPr/>
          <a:lstStyle/>
          <a:p>
            <a:endParaRPr lang="en-GB"/>
          </a:p>
        </p:txBody>
      </p:sp>
      <p:sp>
        <p:nvSpPr>
          <p:cNvPr id="37906" name="Line 1042"/>
          <p:cNvSpPr>
            <a:spLocks noChangeShapeType="1"/>
          </p:cNvSpPr>
          <p:nvPr/>
        </p:nvSpPr>
        <p:spPr bwMode="auto">
          <a:xfrm>
            <a:off x="1883834" y="5659438"/>
            <a:ext cx="8470900" cy="133350"/>
          </a:xfrm>
          <a:prstGeom prst="line">
            <a:avLst/>
          </a:prstGeom>
          <a:noFill/>
          <a:ln w="12700">
            <a:solidFill>
              <a:schemeClr val="hlink"/>
            </a:solidFill>
            <a:round/>
            <a:headEnd/>
            <a:tailEnd/>
          </a:ln>
        </p:spPr>
        <p:txBody>
          <a:bodyPr/>
          <a:lstStyle/>
          <a:p>
            <a:endParaRPr lang="en-GB"/>
          </a:p>
        </p:txBody>
      </p:sp>
      <p:sp>
        <p:nvSpPr>
          <p:cNvPr id="37907" name="Line 1043"/>
          <p:cNvSpPr>
            <a:spLocks noChangeShapeType="1"/>
          </p:cNvSpPr>
          <p:nvPr/>
        </p:nvSpPr>
        <p:spPr bwMode="auto">
          <a:xfrm>
            <a:off x="1883834" y="5659438"/>
            <a:ext cx="2117" cy="57150"/>
          </a:xfrm>
          <a:prstGeom prst="line">
            <a:avLst/>
          </a:prstGeom>
          <a:noFill/>
          <a:ln w="12700">
            <a:solidFill>
              <a:schemeClr val="hlink"/>
            </a:solidFill>
            <a:round/>
            <a:headEnd/>
            <a:tailEnd/>
          </a:ln>
        </p:spPr>
        <p:txBody>
          <a:bodyPr/>
          <a:lstStyle/>
          <a:p>
            <a:endParaRPr lang="en-GB"/>
          </a:p>
        </p:txBody>
      </p:sp>
      <p:sp>
        <p:nvSpPr>
          <p:cNvPr id="37908" name="Line 1044"/>
          <p:cNvSpPr>
            <a:spLocks noChangeShapeType="1"/>
          </p:cNvSpPr>
          <p:nvPr/>
        </p:nvSpPr>
        <p:spPr bwMode="auto">
          <a:xfrm>
            <a:off x="2055285" y="5668963"/>
            <a:ext cx="2116" cy="57150"/>
          </a:xfrm>
          <a:prstGeom prst="line">
            <a:avLst/>
          </a:prstGeom>
          <a:noFill/>
          <a:ln w="12700">
            <a:solidFill>
              <a:schemeClr val="hlink"/>
            </a:solidFill>
            <a:round/>
            <a:headEnd/>
            <a:tailEnd/>
          </a:ln>
        </p:spPr>
        <p:txBody>
          <a:bodyPr/>
          <a:lstStyle/>
          <a:p>
            <a:endParaRPr lang="en-GB"/>
          </a:p>
        </p:txBody>
      </p:sp>
      <p:sp>
        <p:nvSpPr>
          <p:cNvPr id="37909" name="Line 1045"/>
          <p:cNvSpPr>
            <a:spLocks noChangeShapeType="1"/>
          </p:cNvSpPr>
          <p:nvPr/>
        </p:nvSpPr>
        <p:spPr bwMode="auto">
          <a:xfrm>
            <a:off x="2239434" y="5668963"/>
            <a:ext cx="2117" cy="57150"/>
          </a:xfrm>
          <a:prstGeom prst="line">
            <a:avLst/>
          </a:prstGeom>
          <a:noFill/>
          <a:ln w="12700">
            <a:solidFill>
              <a:schemeClr val="hlink"/>
            </a:solidFill>
            <a:round/>
            <a:headEnd/>
            <a:tailEnd/>
          </a:ln>
        </p:spPr>
        <p:txBody>
          <a:bodyPr/>
          <a:lstStyle/>
          <a:p>
            <a:endParaRPr lang="en-GB"/>
          </a:p>
        </p:txBody>
      </p:sp>
      <p:sp>
        <p:nvSpPr>
          <p:cNvPr id="37910" name="Line 1046"/>
          <p:cNvSpPr>
            <a:spLocks noChangeShapeType="1"/>
          </p:cNvSpPr>
          <p:nvPr/>
        </p:nvSpPr>
        <p:spPr bwMode="auto">
          <a:xfrm>
            <a:off x="2410885" y="5668963"/>
            <a:ext cx="2116" cy="57150"/>
          </a:xfrm>
          <a:prstGeom prst="line">
            <a:avLst/>
          </a:prstGeom>
          <a:noFill/>
          <a:ln w="12700">
            <a:solidFill>
              <a:schemeClr val="hlink"/>
            </a:solidFill>
            <a:round/>
            <a:headEnd/>
            <a:tailEnd/>
          </a:ln>
        </p:spPr>
        <p:txBody>
          <a:bodyPr/>
          <a:lstStyle/>
          <a:p>
            <a:endParaRPr lang="en-GB"/>
          </a:p>
        </p:txBody>
      </p:sp>
      <p:sp>
        <p:nvSpPr>
          <p:cNvPr id="37911" name="Line 1047"/>
          <p:cNvSpPr>
            <a:spLocks noChangeShapeType="1"/>
          </p:cNvSpPr>
          <p:nvPr/>
        </p:nvSpPr>
        <p:spPr bwMode="auto">
          <a:xfrm>
            <a:off x="2580218" y="5668963"/>
            <a:ext cx="2116" cy="57150"/>
          </a:xfrm>
          <a:prstGeom prst="line">
            <a:avLst/>
          </a:prstGeom>
          <a:noFill/>
          <a:ln w="12700">
            <a:solidFill>
              <a:schemeClr val="hlink"/>
            </a:solidFill>
            <a:round/>
            <a:headEnd/>
            <a:tailEnd/>
          </a:ln>
        </p:spPr>
        <p:txBody>
          <a:bodyPr/>
          <a:lstStyle/>
          <a:p>
            <a:endParaRPr lang="en-GB"/>
          </a:p>
        </p:txBody>
      </p:sp>
      <p:sp>
        <p:nvSpPr>
          <p:cNvPr id="37912" name="Line 1048"/>
          <p:cNvSpPr>
            <a:spLocks noChangeShapeType="1"/>
          </p:cNvSpPr>
          <p:nvPr/>
        </p:nvSpPr>
        <p:spPr bwMode="auto">
          <a:xfrm>
            <a:off x="2749551" y="5678488"/>
            <a:ext cx="2116" cy="57150"/>
          </a:xfrm>
          <a:prstGeom prst="line">
            <a:avLst/>
          </a:prstGeom>
          <a:noFill/>
          <a:ln w="12700">
            <a:solidFill>
              <a:schemeClr val="hlink"/>
            </a:solidFill>
            <a:round/>
            <a:headEnd/>
            <a:tailEnd/>
          </a:ln>
        </p:spPr>
        <p:txBody>
          <a:bodyPr/>
          <a:lstStyle/>
          <a:p>
            <a:endParaRPr lang="en-GB"/>
          </a:p>
        </p:txBody>
      </p:sp>
      <p:sp>
        <p:nvSpPr>
          <p:cNvPr id="37913" name="Line 1049"/>
          <p:cNvSpPr>
            <a:spLocks noChangeShapeType="1"/>
          </p:cNvSpPr>
          <p:nvPr/>
        </p:nvSpPr>
        <p:spPr bwMode="auto">
          <a:xfrm>
            <a:off x="2918885" y="5678488"/>
            <a:ext cx="2116" cy="57150"/>
          </a:xfrm>
          <a:prstGeom prst="line">
            <a:avLst/>
          </a:prstGeom>
          <a:noFill/>
          <a:ln w="12700">
            <a:solidFill>
              <a:schemeClr val="hlink"/>
            </a:solidFill>
            <a:round/>
            <a:headEnd/>
            <a:tailEnd/>
          </a:ln>
        </p:spPr>
        <p:txBody>
          <a:bodyPr/>
          <a:lstStyle/>
          <a:p>
            <a:endParaRPr lang="en-GB"/>
          </a:p>
        </p:txBody>
      </p:sp>
      <p:sp>
        <p:nvSpPr>
          <p:cNvPr id="37914" name="Line 1050"/>
          <p:cNvSpPr>
            <a:spLocks noChangeShapeType="1"/>
          </p:cNvSpPr>
          <p:nvPr/>
        </p:nvSpPr>
        <p:spPr bwMode="auto">
          <a:xfrm>
            <a:off x="3090334" y="5678488"/>
            <a:ext cx="2117" cy="57150"/>
          </a:xfrm>
          <a:prstGeom prst="line">
            <a:avLst/>
          </a:prstGeom>
          <a:noFill/>
          <a:ln w="12700">
            <a:solidFill>
              <a:schemeClr val="hlink"/>
            </a:solidFill>
            <a:round/>
            <a:headEnd/>
            <a:tailEnd/>
          </a:ln>
        </p:spPr>
        <p:txBody>
          <a:bodyPr/>
          <a:lstStyle/>
          <a:p>
            <a:endParaRPr lang="en-GB"/>
          </a:p>
        </p:txBody>
      </p:sp>
      <p:sp>
        <p:nvSpPr>
          <p:cNvPr id="37915" name="Line 1051"/>
          <p:cNvSpPr>
            <a:spLocks noChangeShapeType="1"/>
          </p:cNvSpPr>
          <p:nvPr/>
        </p:nvSpPr>
        <p:spPr bwMode="auto">
          <a:xfrm>
            <a:off x="3257551" y="5688013"/>
            <a:ext cx="2116" cy="57150"/>
          </a:xfrm>
          <a:prstGeom prst="line">
            <a:avLst/>
          </a:prstGeom>
          <a:noFill/>
          <a:ln w="12700">
            <a:solidFill>
              <a:schemeClr val="hlink"/>
            </a:solidFill>
            <a:round/>
            <a:headEnd/>
            <a:tailEnd/>
          </a:ln>
        </p:spPr>
        <p:txBody>
          <a:bodyPr/>
          <a:lstStyle/>
          <a:p>
            <a:endParaRPr lang="en-GB"/>
          </a:p>
        </p:txBody>
      </p:sp>
      <p:sp>
        <p:nvSpPr>
          <p:cNvPr id="37916" name="Line 1052"/>
          <p:cNvSpPr>
            <a:spLocks noChangeShapeType="1"/>
          </p:cNvSpPr>
          <p:nvPr/>
        </p:nvSpPr>
        <p:spPr bwMode="auto">
          <a:xfrm>
            <a:off x="3445934" y="5688013"/>
            <a:ext cx="2117" cy="57150"/>
          </a:xfrm>
          <a:prstGeom prst="line">
            <a:avLst/>
          </a:prstGeom>
          <a:noFill/>
          <a:ln w="12700">
            <a:solidFill>
              <a:schemeClr val="hlink"/>
            </a:solidFill>
            <a:round/>
            <a:headEnd/>
            <a:tailEnd/>
          </a:ln>
        </p:spPr>
        <p:txBody>
          <a:bodyPr/>
          <a:lstStyle/>
          <a:p>
            <a:endParaRPr lang="en-GB"/>
          </a:p>
        </p:txBody>
      </p:sp>
      <p:sp>
        <p:nvSpPr>
          <p:cNvPr id="37917" name="Line 1053"/>
          <p:cNvSpPr>
            <a:spLocks noChangeShapeType="1"/>
          </p:cNvSpPr>
          <p:nvPr/>
        </p:nvSpPr>
        <p:spPr bwMode="auto">
          <a:xfrm>
            <a:off x="3615267" y="5688013"/>
            <a:ext cx="2117" cy="57150"/>
          </a:xfrm>
          <a:prstGeom prst="line">
            <a:avLst/>
          </a:prstGeom>
          <a:noFill/>
          <a:ln w="12700">
            <a:solidFill>
              <a:schemeClr val="hlink"/>
            </a:solidFill>
            <a:round/>
            <a:headEnd/>
            <a:tailEnd/>
          </a:ln>
        </p:spPr>
        <p:txBody>
          <a:bodyPr/>
          <a:lstStyle/>
          <a:p>
            <a:endParaRPr lang="en-GB"/>
          </a:p>
        </p:txBody>
      </p:sp>
      <p:sp>
        <p:nvSpPr>
          <p:cNvPr id="37918" name="Line 1054"/>
          <p:cNvSpPr>
            <a:spLocks noChangeShapeType="1"/>
          </p:cNvSpPr>
          <p:nvPr/>
        </p:nvSpPr>
        <p:spPr bwMode="auto">
          <a:xfrm>
            <a:off x="3784600" y="5688013"/>
            <a:ext cx="2117" cy="57150"/>
          </a:xfrm>
          <a:prstGeom prst="line">
            <a:avLst/>
          </a:prstGeom>
          <a:noFill/>
          <a:ln w="12700">
            <a:solidFill>
              <a:schemeClr val="hlink"/>
            </a:solidFill>
            <a:round/>
            <a:headEnd/>
            <a:tailEnd/>
          </a:ln>
        </p:spPr>
        <p:txBody>
          <a:bodyPr/>
          <a:lstStyle/>
          <a:p>
            <a:endParaRPr lang="en-GB"/>
          </a:p>
        </p:txBody>
      </p:sp>
      <p:sp>
        <p:nvSpPr>
          <p:cNvPr id="37919" name="Line 1055"/>
          <p:cNvSpPr>
            <a:spLocks noChangeShapeType="1"/>
          </p:cNvSpPr>
          <p:nvPr/>
        </p:nvSpPr>
        <p:spPr bwMode="auto">
          <a:xfrm>
            <a:off x="3956051" y="5697538"/>
            <a:ext cx="2116" cy="57150"/>
          </a:xfrm>
          <a:prstGeom prst="line">
            <a:avLst/>
          </a:prstGeom>
          <a:noFill/>
          <a:ln w="12700">
            <a:solidFill>
              <a:schemeClr val="hlink"/>
            </a:solidFill>
            <a:round/>
            <a:headEnd/>
            <a:tailEnd/>
          </a:ln>
        </p:spPr>
        <p:txBody>
          <a:bodyPr/>
          <a:lstStyle/>
          <a:p>
            <a:endParaRPr lang="en-GB"/>
          </a:p>
        </p:txBody>
      </p:sp>
      <p:sp>
        <p:nvSpPr>
          <p:cNvPr id="37920" name="Line 1056"/>
          <p:cNvSpPr>
            <a:spLocks noChangeShapeType="1"/>
          </p:cNvSpPr>
          <p:nvPr/>
        </p:nvSpPr>
        <p:spPr bwMode="auto">
          <a:xfrm>
            <a:off x="4140200" y="5697538"/>
            <a:ext cx="2117" cy="57150"/>
          </a:xfrm>
          <a:prstGeom prst="line">
            <a:avLst/>
          </a:prstGeom>
          <a:noFill/>
          <a:ln w="12700">
            <a:solidFill>
              <a:schemeClr val="hlink"/>
            </a:solidFill>
            <a:round/>
            <a:headEnd/>
            <a:tailEnd/>
          </a:ln>
        </p:spPr>
        <p:txBody>
          <a:bodyPr/>
          <a:lstStyle/>
          <a:p>
            <a:endParaRPr lang="en-GB"/>
          </a:p>
        </p:txBody>
      </p:sp>
      <p:sp>
        <p:nvSpPr>
          <p:cNvPr id="37921" name="Line 1057"/>
          <p:cNvSpPr>
            <a:spLocks noChangeShapeType="1"/>
          </p:cNvSpPr>
          <p:nvPr/>
        </p:nvSpPr>
        <p:spPr bwMode="auto">
          <a:xfrm>
            <a:off x="4311651" y="5697538"/>
            <a:ext cx="2116" cy="57150"/>
          </a:xfrm>
          <a:prstGeom prst="line">
            <a:avLst/>
          </a:prstGeom>
          <a:noFill/>
          <a:ln w="12700">
            <a:solidFill>
              <a:schemeClr val="hlink"/>
            </a:solidFill>
            <a:round/>
            <a:headEnd/>
            <a:tailEnd/>
          </a:ln>
        </p:spPr>
        <p:txBody>
          <a:bodyPr/>
          <a:lstStyle/>
          <a:p>
            <a:endParaRPr lang="en-GB"/>
          </a:p>
        </p:txBody>
      </p:sp>
      <p:sp>
        <p:nvSpPr>
          <p:cNvPr id="37922" name="Line 1058"/>
          <p:cNvSpPr>
            <a:spLocks noChangeShapeType="1"/>
          </p:cNvSpPr>
          <p:nvPr/>
        </p:nvSpPr>
        <p:spPr bwMode="auto">
          <a:xfrm>
            <a:off x="4480985" y="5707063"/>
            <a:ext cx="2116" cy="57150"/>
          </a:xfrm>
          <a:prstGeom prst="line">
            <a:avLst/>
          </a:prstGeom>
          <a:noFill/>
          <a:ln w="12700">
            <a:solidFill>
              <a:schemeClr val="hlink"/>
            </a:solidFill>
            <a:round/>
            <a:headEnd/>
            <a:tailEnd/>
          </a:ln>
        </p:spPr>
        <p:txBody>
          <a:bodyPr/>
          <a:lstStyle/>
          <a:p>
            <a:endParaRPr lang="en-GB"/>
          </a:p>
        </p:txBody>
      </p:sp>
      <p:sp>
        <p:nvSpPr>
          <p:cNvPr id="37923" name="Line 1059"/>
          <p:cNvSpPr>
            <a:spLocks noChangeShapeType="1"/>
          </p:cNvSpPr>
          <p:nvPr/>
        </p:nvSpPr>
        <p:spPr bwMode="auto">
          <a:xfrm>
            <a:off x="4650318" y="5707063"/>
            <a:ext cx="2116" cy="57150"/>
          </a:xfrm>
          <a:prstGeom prst="line">
            <a:avLst/>
          </a:prstGeom>
          <a:noFill/>
          <a:ln w="12700">
            <a:solidFill>
              <a:schemeClr val="hlink"/>
            </a:solidFill>
            <a:round/>
            <a:headEnd/>
            <a:tailEnd/>
          </a:ln>
        </p:spPr>
        <p:txBody>
          <a:bodyPr/>
          <a:lstStyle/>
          <a:p>
            <a:endParaRPr lang="en-GB"/>
          </a:p>
        </p:txBody>
      </p:sp>
      <p:sp>
        <p:nvSpPr>
          <p:cNvPr id="37924" name="Line 1060"/>
          <p:cNvSpPr>
            <a:spLocks noChangeShapeType="1"/>
          </p:cNvSpPr>
          <p:nvPr/>
        </p:nvSpPr>
        <p:spPr bwMode="auto">
          <a:xfrm>
            <a:off x="4838700" y="5707063"/>
            <a:ext cx="2117" cy="57150"/>
          </a:xfrm>
          <a:prstGeom prst="line">
            <a:avLst/>
          </a:prstGeom>
          <a:noFill/>
          <a:ln w="12700">
            <a:solidFill>
              <a:schemeClr val="hlink"/>
            </a:solidFill>
            <a:round/>
            <a:headEnd/>
            <a:tailEnd/>
          </a:ln>
        </p:spPr>
        <p:txBody>
          <a:bodyPr/>
          <a:lstStyle/>
          <a:p>
            <a:endParaRPr lang="en-GB"/>
          </a:p>
        </p:txBody>
      </p:sp>
      <p:sp>
        <p:nvSpPr>
          <p:cNvPr id="37925" name="Line 1061"/>
          <p:cNvSpPr>
            <a:spLocks noChangeShapeType="1"/>
          </p:cNvSpPr>
          <p:nvPr/>
        </p:nvSpPr>
        <p:spPr bwMode="auto">
          <a:xfrm>
            <a:off x="5008034" y="5707063"/>
            <a:ext cx="2117" cy="57150"/>
          </a:xfrm>
          <a:prstGeom prst="line">
            <a:avLst/>
          </a:prstGeom>
          <a:noFill/>
          <a:ln w="12700">
            <a:solidFill>
              <a:schemeClr val="hlink"/>
            </a:solidFill>
            <a:round/>
            <a:headEnd/>
            <a:tailEnd/>
          </a:ln>
        </p:spPr>
        <p:txBody>
          <a:bodyPr/>
          <a:lstStyle/>
          <a:p>
            <a:endParaRPr lang="en-GB"/>
          </a:p>
        </p:txBody>
      </p:sp>
      <p:sp>
        <p:nvSpPr>
          <p:cNvPr id="37926" name="Line 1062"/>
          <p:cNvSpPr>
            <a:spLocks noChangeShapeType="1"/>
          </p:cNvSpPr>
          <p:nvPr/>
        </p:nvSpPr>
        <p:spPr bwMode="auto">
          <a:xfrm>
            <a:off x="5177367" y="5716588"/>
            <a:ext cx="0" cy="57150"/>
          </a:xfrm>
          <a:prstGeom prst="line">
            <a:avLst/>
          </a:prstGeom>
          <a:noFill/>
          <a:ln w="12700">
            <a:solidFill>
              <a:schemeClr val="hlink"/>
            </a:solidFill>
            <a:round/>
            <a:headEnd/>
            <a:tailEnd/>
          </a:ln>
        </p:spPr>
        <p:txBody>
          <a:bodyPr/>
          <a:lstStyle/>
          <a:p>
            <a:endParaRPr lang="en-GB"/>
          </a:p>
        </p:txBody>
      </p:sp>
      <p:sp>
        <p:nvSpPr>
          <p:cNvPr id="37927" name="Line 1063"/>
          <p:cNvSpPr>
            <a:spLocks noChangeShapeType="1"/>
          </p:cNvSpPr>
          <p:nvPr/>
        </p:nvSpPr>
        <p:spPr bwMode="auto">
          <a:xfrm>
            <a:off x="5363634" y="5716588"/>
            <a:ext cx="2117" cy="57150"/>
          </a:xfrm>
          <a:prstGeom prst="line">
            <a:avLst/>
          </a:prstGeom>
          <a:noFill/>
          <a:ln w="12700">
            <a:solidFill>
              <a:schemeClr val="hlink"/>
            </a:solidFill>
            <a:round/>
            <a:headEnd/>
            <a:tailEnd/>
          </a:ln>
        </p:spPr>
        <p:txBody>
          <a:bodyPr/>
          <a:lstStyle/>
          <a:p>
            <a:endParaRPr lang="en-GB"/>
          </a:p>
        </p:txBody>
      </p:sp>
      <p:sp>
        <p:nvSpPr>
          <p:cNvPr id="37928" name="Line 1064"/>
          <p:cNvSpPr>
            <a:spLocks noChangeShapeType="1"/>
          </p:cNvSpPr>
          <p:nvPr/>
        </p:nvSpPr>
        <p:spPr bwMode="auto">
          <a:xfrm>
            <a:off x="5532967" y="5716588"/>
            <a:ext cx="2117" cy="57150"/>
          </a:xfrm>
          <a:prstGeom prst="line">
            <a:avLst/>
          </a:prstGeom>
          <a:noFill/>
          <a:ln w="12700">
            <a:solidFill>
              <a:schemeClr val="hlink"/>
            </a:solidFill>
            <a:round/>
            <a:headEnd/>
            <a:tailEnd/>
          </a:ln>
        </p:spPr>
        <p:txBody>
          <a:bodyPr/>
          <a:lstStyle/>
          <a:p>
            <a:endParaRPr lang="en-GB"/>
          </a:p>
        </p:txBody>
      </p:sp>
      <p:sp>
        <p:nvSpPr>
          <p:cNvPr id="37929" name="Line 1065"/>
          <p:cNvSpPr>
            <a:spLocks noChangeShapeType="1"/>
          </p:cNvSpPr>
          <p:nvPr/>
        </p:nvSpPr>
        <p:spPr bwMode="auto">
          <a:xfrm>
            <a:off x="5704418" y="5726113"/>
            <a:ext cx="2116" cy="57150"/>
          </a:xfrm>
          <a:prstGeom prst="line">
            <a:avLst/>
          </a:prstGeom>
          <a:noFill/>
          <a:ln w="12700">
            <a:solidFill>
              <a:schemeClr val="hlink"/>
            </a:solidFill>
            <a:round/>
            <a:headEnd/>
            <a:tailEnd/>
          </a:ln>
        </p:spPr>
        <p:txBody>
          <a:bodyPr/>
          <a:lstStyle/>
          <a:p>
            <a:endParaRPr lang="en-GB"/>
          </a:p>
        </p:txBody>
      </p:sp>
      <p:sp>
        <p:nvSpPr>
          <p:cNvPr id="37930" name="Line 1066"/>
          <p:cNvSpPr>
            <a:spLocks noChangeShapeType="1"/>
          </p:cNvSpPr>
          <p:nvPr/>
        </p:nvSpPr>
        <p:spPr bwMode="auto">
          <a:xfrm>
            <a:off x="5888567" y="5726113"/>
            <a:ext cx="2117" cy="57150"/>
          </a:xfrm>
          <a:prstGeom prst="line">
            <a:avLst/>
          </a:prstGeom>
          <a:noFill/>
          <a:ln w="12700">
            <a:solidFill>
              <a:schemeClr val="hlink"/>
            </a:solidFill>
            <a:round/>
            <a:headEnd/>
            <a:tailEnd/>
          </a:ln>
        </p:spPr>
        <p:txBody>
          <a:bodyPr/>
          <a:lstStyle/>
          <a:p>
            <a:endParaRPr lang="en-GB"/>
          </a:p>
        </p:txBody>
      </p:sp>
      <p:sp>
        <p:nvSpPr>
          <p:cNvPr id="37931" name="Line 1067"/>
          <p:cNvSpPr>
            <a:spLocks noChangeShapeType="1"/>
          </p:cNvSpPr>
          <p:nvPr/>
        </p:nvSpPr>
        <p:spPr bwMode="auto">
          <a:xfrm>
            <a:off x="6060018" y="5726113"/>
            <a:ext cx="2116" cy="57150"/>
          </a:xfrm>
          <a:prstGeom prst="line">
            <a:avLst/>
          </a:prstGeom>
          <a:noFill/>
          <a:ln w="12700">
            <a:solidFill>
              <a:schemeClr val="hlink"/>
            </a:solidFill>
            <a:round/>
            <a:headEnd/>
            <a:tailEnd/>
          </a:ln>
        </p:spPr>
        <p:txBody>
          <a:bodyPr/>
          <a:lstStyle/>
          <a:p>
            <a:endParaRPr lang="en-GB"/>
          </a:p>
        </p:txBody>
      </p:sp>
      <p:sp>
        <p:nvSpPr>
          <p:cNvPr id="37932" name="Line 1068"/>
          <p:cNvSpPr>
            <a:spLocks noChangeShapeType="1"/>
          </p:cNvSpPr>
          <p:nvPr/>
        </p:nvSpPr>
        <p:spPr bwMode="auto">
          <a:xfrm>
            <a:off x="6229351" y="5726113"/>
            <a:ext cx="2116" cy="57150"/>
          </a:xfrm>
          <a:prstGeom prst="line">
            <a:avLst/>
          </a:prstGeom>
          <a:noFill/>
          <a:ln w="12700">
            <a:solidFill>
              <a:schemeClr val="hlink"/>
            </a:solidFill>
            <a:round/>
            <a:headEnd/>
            <a:tailEnd/>
          </a:ln>
        </p:spPr>
        <p:txBody>
          <a:bodyPr/>
          <a:lstStyle/>
          <a:p>
            <a:endParaRPr lang="en-GB"/>
          </a:p>
        </p:txBody>
      </p:sp>
      <p:sp>
        <p:nvSpPr>
          <p:cNvPr id="37933" name="Line 1069"/>
          <p:cNvSpPr>
            <a:spLocks noChangeShapeType="1"/>
          </p:cNvSpPr>
          <p:nvPr/>
        </p:nvSpPr>
        <p:spPr bwMode="auto">
          <a:xfrm>
            <a:off x="6417733" y="5735638"/>
            <a:ext cx="2117" cy="57150"/>
          </a:xfrm>
          <a:prstGeom prst="line">
            <a:avLst/>
          </a:prstGeom>
          <a:noFill/>
          <a:ln w="12700">
            <a:solidFill>
              <a:schemeClr val="hlink"/>
            </a:solidFill>
            <a:round/>
            <a:headEnd/>
            <a:tailEnd/>
          </a:ln>
        </p:spPr>
        <p:txBody>
          <a:bodyPr/>
          <a:lstStyle/>
          <a:p>
            <a:endParaRPr lang="en-GB"/>
          </a:p>
        </p:txBody>
      </p:sp>
      <p:sp>
        <p:nvSpPr>
          <p:cNvPr id="37934" name="Line 1070"/>
          <p:cNvSpPr>
            <a:spLocks noChangeShapeType="1"/>
          </p:cNvSpPr>
          <p:nvPr/>
        </p:nvSpPr>
        <p:spPr bwMode="auto">
          <a:xfrm>
            <a:off x="6587067" y="5735638"/>
            <a:ext cx="2117" cy="57150"/>
          </a:xfrm>
          <a:prstGeom prst="line">
            <a:avLst/>
          </a:prstGeom>
          <a:noFill/>
          <a:ln w="12700">
            <a:solidFill>
              <a:schemeClr val="hlink"/>
            </a:solidFill>
            <a:round/>
            <a:headEnd/>
            <a:tailEnd/>
          </a:ln>
        </p:spPr>
        <p:txBody>
          <a:bodyPr/>
          <a:lstStyle/>
          <a:p>
            <a:endParaRPr lang="en-GB"/>
          </a:p>
        </p:txBody>
      </p:sp>
      <p:sp>
        <p:nvSpPr>
          <p:cNvPr id="37935" name="Line 1071"/>
          <p:cNvSpPr>
            <a:spLocks noChangeShapeType="1"/>
          </p:cNvSpPr>
          <p:nvPr/>
        </p:nvSpPr>
        <p:spPr bwMode="auto">
          <a:xfrm>
            <a:off x="6773334" y="5735638"/>
            <a:ext cx="2117" cy="57150"/>
          </a:xfrm>
          <a:prstGeom prst="line">
            <a:avLst/>
          </a:prstGeom>
          <a:noFill/>
          <a:ln w="12700">
            <a:solidFill>
              <a:schemeClr val="hlink"/>
            </a:solidFill>
            <a:round/>
            <a:headEnd/>
            <a:tailEnd/>
          </a:ln>
        </p:spPr>
        <p:txBody>
          <a:bodyPr/>
          <a:lstStyle/>
          <a:p>
            <a:endParaRPr lang="en-GB"/>
          </a:p>
        </p:txBody>
      </p:sp>
      <p:sp>
        <p:nvSpPr>
          <p:cNvPr id="37936" name="Line 1072"/>
          <p:cNvSpPr>
            <a:spLocks noChangeShapeType="1"/>
          </p:cNvSpPr>
          <p:nvPr/>
        </p:nvSpPr>
        <p:spPr bwMode="auto">
          <a:xfrm>
            <a:off x="6942667" y="5745163"/>
            <a:ext cx="2117" cy="57150"/>
          </a:xfrm>
          <a:prstGeom prst="line">
            <a:avLst/>
          </a:prstGeom>
          <a:noFill/>
          <a:ln w="12700">
            <a:solidFill>
              <a:schemeClr val="hlink"/>
            </a:solidFill>
            <a:round/>
            <a:headEnd/>
            <a:tailEnd/>
          </a:ln>
        </p:spPr>
        <p:txBody>
          <a:bodyPr/>
          <a:lstStyle/>
          <a:p>
            <a:endParaRPr lang="en-GB"/>
          </a:p>
        </p:txBody>
      </p:sp>
      <p:sp>
        <p:nvSpPr>
          <p:cNvPr id="37937" name="Line 1073"/>
          <p:cNvSpPr>
            <a:spLocks noChangeShapeType="1"/>
          </p:cNvSpPr>
          <p:nvPr/>
        </p:nvSpPr>
        <p:spPr bwMode="auto">
          <a:xfrm>
            <a:off x="7131051" y="5745163"/>
            <a:ext cx="0" cy="57150"/>
          </a:xfrm>
          <a:prstGeom prst="line">
            <a:avLst/>
          </a:prstGeom>
          <a:noFill/>
          <a:ln w="12700">
            <a:solidFill>
              <a:schemeClr val="hlink"/>
            </a:solidFill>
            <a:round/>
            <a:headEnd/>
            <a:tailEnd/>
          </a:ln>
        </p:spPr>
        <p:txBody>
          <a:bodyPr/>
          <a:lstStyle/>
          <a:p>
            <a:endParaRPr lang="en-GB"/>
          </a:p>
        </p:txBody>
      </p:sp>
      <p:sp>
        <p:nvSpPr>
          <p:cNvPr id="37938" name="Line 1074"/>
          <p:cNvSpPr>
            <a:spLocks noChangeShapeType="1"/>
          </p:cNvSpPr>
          <p:nvPr/>
        </p:nvSpPr>
        <p:spPr bwMode="auto">
          <a:xfrm>
            <a:off x="7300385" y="5745163"/>
            <a:ext cx="2116" cy="57150"/>
          </a:xfrm>
          <a:prstGeom prst="line">
            <a:avLst/>
          </a:prstGeom>
          <a:noFill/>
          <a:ln w="12700">
            <a:solidFill>
              <a:schemeClr val="hlink"/>
            </a:solidFill>
            <a:round/>
            <a:headEnd/>
            <a:tailEnd/>
          </a:ln>
        </p:spPr>
        <p:txBody>
          <a:bodyPr/>
          <a:lstStyle/>
          <a:p>
            <a:endParaRPr lang="en-GB"/>
          </a:p>
        </p:txBody>
      </p:sp>
      <p:sp>
        <p:nvSpPr>
          <p:cNvPr id="37939" name="Line 1075"/>
          <p:cNvSpPr>
            <a:spLocks noChangeShapeType="1"/>
          </p:cNvSpPr>
          <p:nvPr/>
        </p:nvSpPr>
        <p:spPr bwMode="auto">
          <a:xfrm>
            <a:off x="7469718" y="5754688"/>
            <a:ext cx="2116" cy="57150"/>
          </a:xfrm>
          <a:prstGeom prst="line">
            <a:avLst/>
          </a:prstGeom>
          <a:noFill/>
          <a:ln w="12700">
            <a:solidFill>
              <a:schemeClr val="hlink"/>
            </a:solidFill>
            <a:round/>
            <a:headEnd/>
            <a:tailEnd/>
          </a:ln>
        </p:spPr>
        <p:txBody>
          <a:bodyPr/>
          <a:lstStyle/>
          <a:p>
            <a:endParaRPr lang="en-GB"/>
          </a:p>
        </p:txBody>
      </p:sp>
      <p:sp>
        <p:nvSpPr>
          <p:cNvPr id="37940" name="Line 1076"/>
          <p:cNvSpPr>
            <a:spLocks noChangeShapeType="1"/>
          </p:cNvSpPr>
          <p:nvPr/>
        </p:nvSpPr>
        <p:spPr bwMode="auto">
          <a:xfrm>
            <a:off x="7655985" y="5754688"/>
            <a:ext cx="2116" cy="57150"/>
          </a:xfrm>
          <a:prstGeom prst="line">
            <a:avLst/>
          </a:prstGeom>
          <a:noFill/>
          <a:ln w="12700">
            <a:solidFill>
              <a:schemeClr val="hlink"/>
            </a:solidFill>
            <a:round/>
            <a:headEnd/>
            <a:tailEnd/>
          </a:ln>
        </p:spPr>
        <p:txBody>
          <a:bodyPr/>
          <a:lstStyle/>
          <a:p>
            <a:endParaRPr lang="en-GB"/>
          </a:p>
        </p:txBody>
      </p:sp>
      <p:sp>
        <p:nvSpPr>
          <p:cNvPr id="37941" name="Line 1077"/>
          <p:cNvSpPr>
            <a:spLocks noChangeShapeType="1"/>
          </p:cNvSpPr>
          <p:nvPr/>
        </p:nvSpPr>
        <p:spPr bwMode="auto">
          <a:xfrm>
            <a:off x="7825318" y="5754688"/>
            <a:ext cx="2116" cy="57150"/>
          </a:xfrm>
          <a:prstGeom prst="line">
            <a:avLst/>
          </a:prstGeom>
          <a:noFill/>
          <a:ln w="12700">
            <a:solidFill>
              <a:schemeClr val="hlink"/>
            </a:solidFill>
            <a:round/>
            <a:headEnd/>
            <a:tailEnd/>
          </a:ln>
        </p:spPr>
        <p:txBody>
          <a:bodyPr/>
          <a:lstStyle/>
          <a:p>
            <a:endParaRPr lang="en-GB"/>
          </a:p>
        </p:txBody>
      </p:sp>
      <p:sp>
        <p:nvSpPr>
          <p:cNvPr id="37942" name="Line 1078"/>
          <p:cNvSpPr>
            <a:spLocks noChangeShapeType="1"/>
          </p:cNvSpPr>
          <p:nvPr/>
        </p:nvSpPr>
        <p:spPr bwMode="auto">
          <a:xfrm>
            <a:off x="8013700" y="5754688"/>
            <a:ext cx="2117" cy="57150"/>
          </a:xfrm>
          <a:prstGeom prst="line">
            <a:avLst/>
          </a:prstGeom>
          <a:noFill/>
          <a:ln w="12700">
            <a:solidFill>
              <a:schemeClr val="hlink"/>
            </a:solidFill>
            <a:round/>
            <a:headEnd/>
            <a:tailEnd/>
          </a:ln>
        </p:spPr>
        <p:txBody>
          <a:bodyPr/>
          <a:lstStyle/>
          <a:p>
            <a:endParaRPr lang="en-GB"/>
          </a:p>
        </p:txBody>
      </p:sp>
      <p:sp>
        <p:nvSpPr>
          <p:cNvPr id="37943" name="Line 1079"/>
          <p:cNvSpPr>
            <a:spLocks noChangeShapeType="1"/>
          </p:cNvSpPr>
          <p:nvPr/>
        </p:nvSpPr>
        <p:spPr bwMode="auto">
          <a:xfrm>
            <a:off x="8180918" y="5764213"/>
            <a:ext cx="2116" cy="57150"/>
          </a:xfrm>
          <a:prstGeom prst="line">
            <a:avLst/>
          </a:prstGeom>
          <a:noFill/>
          <a:ln w="12700">
            <a:solidFill>
              <a:schemeClr val="hlink"/>
            </a:solidFill>
            <a:round/>
            <a:headEnd/>
            <a:tailEnd/>
          </a:ln>
        </p:spPr>
        <p:txBody>
          <a:bodyPr/>
          <a:lstStyle/>
          <a:p>
            <a:endParaRPr lang="en-GB"/>
          </a:p>
        </p:txBody>
      </p:sp>
      <p:sp>
        <p:nvSpPr>
          <p:cNvPr id="37944" name="Line 1080"/>
          <p:cNvSpPr>
            <a:spLocks noChangeShapeType="1"/>
          </p:cNvSpPr>
          <p:nvPr/>
        </p:nvSpPr>
        <p:spPr bwMode="auto">
          <a:xfrm>
            <a:off x="8369300" y="5764213"/>
            <a:ext cx="2117" cy="57150"/>
          </a:xfrm>
          <a:prstGeom prst="line">
            <a:avLst/>
          </a:prstGeom>
          <a:noFill/>
          <a:ln w="12700">
            <a:solidFill>
              <a:schemeClr val="hlink"/>
            </a:solidFill>
            <a:round/>
            <a:headEnd/>
            <a:tailEnd/>
          </a:ln>
        </p:spPr>
        <p:txBody>
          <a:bodyPr/>
          <a:lstStyle/>
          <a:p>
            <a:endParaRPr lang="en-GB"/>
          </a:p>
        </p:txBody>
      </p:sp>
      <p:sp>
        <p:nvSpPr>
          <p:cNvPr id="37945" name="Line 1081"/>
          <p:cNvSpPr>
            <a:spLocks noChangeShapeType="1"/>
          </p:cNvSpPr>
          <p:nvPr/>
        </p:nvSpPr>
        <p:spPr bwMode="auto">
          <a:xfrm>
            <a:off x="8555567" y="5764213"/>
            <a:ext cx="2117" cy="57150"/>
          </a:xfrm>
          <a:prstGeom prst="line">
            <a:avLst/>
          </a:prstGeom>
          <a:noFill/>
          <a:ln w="12700">
            <a:solidFill>
              <a:schemeClr val="hlink"/>
            </a:solidFill>
            <a:round/>
            <a:headEnd/>
            <a:tailEnd/>
          </a:ln>
        </p:spPr>
        <p:txBody>
          <a:bodyPr/>
          <a:lstStyle/>
          <a:p>
            <a:endParaRPr lang="en-GB"/>
          </a:p>
        </p:txBody>
      </p:sp>
      <p:sp>
        <p:nvSpPr>
          <p:cNvPr id="37946" name="Line 1082"/>
          <p:cNvSpPr>
            <a:spLocks noChangeShapeType="1"/>
          </p:cNvSpPr>
          <p:nvPr/>
        </p:nvSpPr>
        <p:spPr bwMode="auto">
          <a:xfrm>
            <a:off x="8727018" y="5773738"/>
            <a:ext cx="2116" cy="57150"/>
          </a:xfrm>
          <a:prstGeom prst="line">
            <a:avLst/>
          </a:prstGeom>
          <a:noFill/>
          <a:ln w="12700">
            <a:solidFill>
              <a:schemeClr val="hlink"/>
            </a:solidFill>
            <a:round/>
            <a:headEnd/>
            <a:tailEnd/>
          </a:ln>
        </p:spPr>
        <p:txBody>
          <a:bodyPr/>
          <a:lstStyle/>
          <a:p>
            <a:endParaRPr lang="en-GB"/>
          </a:p>
        </p:txBody>
      </p:sp>
      <p:sp>
        <p:nvSpPr>
          <p:cNvPr id="37947" name="Line 1083"/>
          <p:cNvSpPr>
            <a:spLocks noChangeShapeType="1"/>
          </p:cNvSpPr>
          <p:nvPr/>
        </p:nvSpPr>
        <p:spPr bwMode="auto">
          <a:xfrm>
            <a:off x="8911167" y="5773738"/>
            <a:ext cx="2117" cy="57150"/>
          </a:xfrm>
          <a:prstGeom prst="line">
            <a:avLst/>
          </a:prstGeom>
          <a:noFill/>
          <a:ln w="12700">
            <a:solidFill>
              <a:schemeClr val="hlink"/>
            </a:solidFill>
            <a:round/>
            <a:headEnd/>
            <a:tailEnd/>
          </a:ln>
        </p:spPr>
        <p:txBody>
          <a:bodyPr/>
          <a:lstStyle/>
          <a:p>
            <a:endParaRPr lang="en-GB"/>
          </a:p>
        </p:txBody>
      </p:sp>
      <p:sp>
        <p:nvSpPr>
          <p:cNvPr id="37948" name="Line 1084"/>
          <p:cNvSpPr>
            <a:spLocks noChangeShapeType="1"/>
          </p:cNvSpPr>
          <p:nvPr/>
        </p:nvSpPr>
        <p:spPr bwMode="auto">
          <a:xfrm>
            <a:off x="9082618" y="5773738"/>
            <a:ext cx="2116" cy="57150"/>
          </a:xfrm>
          <a:prstGeom prst="line">
            <a:avLst/>
          </a:prstGeom>
          <a:noFill/>
          <a:ln w="12700">
            <a:solidFill>
              <a:schemeClr val="hlink"/>
            </a:solidFill>
            <a:round/>
            <a:headEnd/>
            <a:tailEnd/>
          </a:ln>
        </p:spPr>
        <p:txBody>
          <a:bodyPr/>
          <a:lstStyle/>
          <a:p>
            <a:endParaRPr lang="en-GB"/>
          </a:p>
        </p:txBody>
      </p:sp>
      <p:sp>
        <p:nvSpPr>
          <p:cNvPr id="37949" name="Line 1085"/>
          <p:cNvSpPr>
            <a:spLocks noChangeShapeType="1"/>
          </p:cNvSpPr>
          <p:nvPr/>
        </p:nvSpPr>
        <p:spPr bwMode="auto">
          <a:xfrm>
            <a:off x="9268885" y="5773738"/>
            <a:ext cx="2116" cy="57150"/>
          </a:xfrm>
          <a:prstGeom prst="line">
            <a:avLst/>
          </a:prstGeom>
          <a:noFill/>
          <a:ln w="12700">
            <a:solidFill>
              <a:schemeClr val="hlink"/>
            </a:solidFill>
            <a:round/>
            <a:headEnd/>
            <a:tailEnd/>
          </a:ln>
        </p:spPr>
        <p:txBody>
          <a:bodyPr/>
          <a:lstStyle/>
          <a:p>
            <a:endParaRPr lang="en-GB"/>
          </a:p>
        </p:txBody>
      </p:sp>
      <p:sp>
        <p:nvSpPr>
          <p:cNvPr id="37950" name="Line 1086"/>
          <p:cNvSpPr>
            <a:spLocks noChangeShapeType="1"/>
          </p:cNvSpPr>
          <p:nvPr/>
        </p:nvSpPr>
        <p:spPr bwMode="auto">
          <a:xfrm>
            <a:off x="9455151" y="5783263"/>
            <a:ext cx="2116" cy="57150"/>
          </a:xfrm>
          <a:prstGeom prst="line">
            <a:avLst/>
          </a:prstGeom>
          <a:noFill/>
          <a:ln w="12700">
            <a:solidFill>
              <a:schemeClr val="hlink"/>
            </a:solidFill>
            <a:round/>
            <a:headEnd/>
            <a:tailEnd/>
          </a:ln>
        </p:spPr>
        <p:txBody>
          <a:bodyPr/>
          <a:lstStyle/>
          <a:p>
            <a:endParaRPr lang="en-GB"/>
          </a:p>
        </p:txBody>
      </p:sp>
      <p:sp>
        <p:nvSpPr>
          <p:cNvPr id="37951" name="Line 1087"/>
          <p:cNvSpPr>
            <a:spLocks noChangeShapeType="1"/>
          </p:cNvSpPr>
          <p:nvPr/>
        </p:nvSpPr>
        <p:spPr bwMode="auto">
          <a:xfrm>
            <a:off x="9624485" y="5783263"/>
            <a:ext cx="2116" cy="57150"/>
          </a:xfrm>
          <a:prstGeom prst="line">
            <a:avLst/>
          </a:prstGeom>
          <a:noFill/>
          <a:ln w="12700">
            <a:solidFill>
              <a:schemeClr val="hlink"/>
            </a:solidFill>
            <a:round/>
            <a:headEnd/>
            <a:tailEnd/>
          </a:ln>
        </p:spPr>
        <p:txBody>
          <a:bodyPr/>
          <a:lstStyle/>
          <a:p>
            <a:endParaRPr lang="en-GB"/>
          </a:p>
        </p:txBody>
      </p:sp>
      <p:sp>
        <p:nvSpPr>
          <p:cNvPr id="37952" name="Line 1088"/>
          <p:cNvSpPr>
            <a:spLocks noChangeShapeType="1"/>
          </p:cNvSpPr>
          <p:nvPr/>
        </p:nvSpPr>
        <p:spPr bwMode="auto">
          <a:xfrm>
            <a:off x="9812867" y="5783263"/>
            <a:ext cx="2117" cy="57150"/>
          </a:xfrm>
          <a:prstGeom prst="line">
            <a:avLst/>
          </a:prstGeom>
          <a:noFill/>
          <a:ln w="12700">
            <a:solidFill>
              <a:schemeClr val="hlink"/>
            </a:solidFill>
            <a:round/>
            <a:headEnd/>
            <a:tailEnd/>
          </a:ln>
        </p:spPr>
        <p:txBody>
          <a:bodyPr/>
          <a:lstStyle/>
          <a:p>
            <a:endParaRPr lang="en-GB"/>
          </a:p>
        </p:txBody>
      </p:sp>
      <p:sp>
        <p:nvSpPr>
          <p:cNvPr id="37953" name="Line 1089"/>
          <p:cNvSpPr>
            <a:spLocks noChangeShapeType="1"/>
          </p:cNvSpPr>
          <p:nvPr/>
        </p:nvSpPr>
        <p:spPr bwMode="auto">
          <a:xfrm>
            <a:off x="9982200" y="5792788"/>
            <a:ext cx="2117" cy="57150"/>
          </a:xfrm>
          <a:prstGeom prst="line">
            <a:avLst/>
          </a:prstGeom>
          <a:noFill/>
          <a:ln w="12700">
            <a:solidFill>
              <a:schemeClr val="hlink"/>
            </a:solidFill>
            <a:round/>
            <a:headEnd/>
            <a:tailEnd/>
          </a:ln>
        </p:spPr>
        <p:txBody>
          <a:bodyPr/>
          <a:lstStyle/>
          <a:p>
            <a:endParaRPr lang="en-GB"/>
          </a:p>
        </p:txBody>
      </p:sp>
      <p:sp>
        <p:nvSpPr>
          <p:cNvPr id="37954" name="Line 1090"/>
          <p:cNvSpPr>
            <a:spLocks noChangeShapeType="1"/>
          </p:cNvSpPr>
          <p:nvPr/>
        </p:nvSpPr>
        <p:spPr bwMode="auto">
          <a:xfrm>
            <a:off x="10168467" y="5792788"/>
            <a:ext cx="2117" cy="57150"/>
          </a:xfrm>
          <a:prstGeom prst="line">
            <a:avLst/>
          </a:prstGeom>
          <a:noFill/>
          <a:ln w="12700">
            <a:solidFill>
              <a:schemeClr val="hlink"/>
            </a:solidFill>
            <a:round/>
            <a:headEnd/>
            <a:tailEnd/>
          </a:ln>
        </p:spPr>
        <p:txBody>
          <a:bodyPr/>
          <a:lstStyle/>
          <a:p>
            <a:endParaRPr lang="en-GB"/>
          </a:p>
        </p:txBody>
      </p:sp>
      <p:sp>
        <p:nvSpPr>
          <p:cNvPr id="37955" name="Line 1091"/>
          <p:cNvSpPr>
            <a:spLocks noChangeShapeType="1"/>
          </p:cNvSpPr>
          <p:nvPr/>
        </p:nvSpPr>
        <p:spPr bwMode="auto">
          <a:xfrm>
            <a:off x="10354734" y="5792788"/>
            <a:ext cx="2117" cy="57150"/>
          </a:xfrm>
          <a:prstGeom prst="line">
            <a:avLst/>
          </a:prstGeom>
          <a:noFill/>
          <a:ln w="12700">
            <a:solidFill>
              <a:schemeClr val="hlink"/>
            </a:solidFill>
            <a:round/>
            <a:headEnd/>
            <a:tailEnd/>
          </a:ln>
        </p:spPr>
        <p:txBody>
          <a:bodyPr/>
          <a:lstStyle/>
          <a:p>
            <a:endParaRPr lang="en-GB"/>
          </a:p>
        </p:txBody>
      </p:sp>
      <p:grpSp>
        <p:nvGrpSpPr>
          <p:cNvPr id="537" name="Group 536"/>
          <p:cNvGrpSpPr/>
          <p:nvPr/>
        </p:nvGrpSpPr>
        <p:grpSpPr>
          <a:xfrm>
            <a:off x="1612900" y="5754689"/>
            <a:ext cx="8884476" cy="348793"/>
            <a:chOff x="1612900" y="5754689"/>
            <a:chExt cx="8884476" cy="348793"/>
          </a:xfrm>
        </p:grpSpPr>
        <p:sp>
          <p:nvSpPr>
            <p:cNvPr id="37956" name="Rectangle 1092"/>
            <p:cNvSpPr>
              <a:spLocks noChangeArrowheads="1"/>
            </p:cNvSpPr>
            <p:nvPr/>
          </p:nvSpPr>
          <p:spPr bwMode="auto">
            <a:xfrm>
              <a:off x="1612900" y="5754689"/>
              <a:ext cx="413575" cy="215444"/>
            </a:xfrm>
            <a:prstGeom prst="rect">
              <a:avLst/>
            </a:prstGeom>
            <a:noFill/>
            <a:ln w="12700">
              <a:noFill/>
              <a:miter lim="800000"/>
              <a:headEnd/>
              <a:tailEnd/>
            </a:ln>
          </p:spPr>
          <p:txBody>
            <a:bodyPr wrap="none" lIns="0" tIns="0" rIns="0" bIns="0">
              <a:spAutoFit/>
            </a:bodyPr>
            <a:lstStyle/>
            <a:p>
              <a:r>
                <a:rPr lang="en-US" sz="1400" dirty="0"/>
                <a:t>00:00</a:t>
              </a:r>
            </a:p>
          </p:txBody>
        </p:sp>
        <p:sp>
          <p:nvSpPr>
            <p:cNvPr id="37957" name="Rectangle 1093"/>
            <p:cNvSpPr>
              <a:spLocks noChangeArrowheads="1"/>
            </p:cNvSpPr>
            <p:nvPr/>
          </p:nvSpPr>
          <p:spPr bwMode="auto">
            <a:xfrm>
              <a:off x="2309284" y="5764214"/>
              <a:ext cx="413575" cy="215444"/>
            </a:xfrm>
            <a:prstGeom prst="rect">
              <a:avLst/>
            </a:prstGeom>
            <a:noFill/>
            <a:ln w="12700">
              <a:noFill/>
              <a:miter lim="800000"/>
              <a:headEnd/>
              <a:tailEnd/>
            </a:ln>
          </p:spPr>
          <p:txBody>
            <a:bodyPr wrap="none" lIns="0" tIns="0" rIns="0" bIns="0">
              <a:spAutoFit/>
            </a:bodyPr>
            <a:lstStyle/>
            <a:p>
              <a:r>
                <a:rPr lang="en-US" sz="1400"/>
                <a:t>02:00</a:t>
              </a:r>
            </a:p>
          </p:txBody>
        </p:sp>
        <p:sp>
          <p:nvSpPr>
            <p:cNvPr id="37958" name="Rectangle 1094"/>
            <p:cNvSpPr>
              <a:spLocks noChangeArrowheads="1"/>
            </p:cNvSpPr>
            <p:nvPr/>
          </p:nvSpPr>
          <p:spPr bwMode="auto">
            <a:xfrm>
              <a:off x="2986618" y="5783264"/>
              <a:ext cx="413575" cy="215444"/>
            </a:xfrm>
            <a:prstGeom prst="rect">
              <a:avLst/>
            </a:prstGeom>
            <a:noFill/>
            <a:ln w="12700">
              <a:noFill/>
              <a:miter lim="800000"/>
              <a:headEnd/>
              <a:tailEnd/>
            </a:ln>
          </p:spPr>
          <p:txBody>
            <a:bodyPr wrap="none" lIns="0" tIns="0" rIns="0" bIns="0">
              <a:spAutoFit/>
            </a:bodyPr>
            <a:lstStyle/>
            <a:p>
              <a:r>
                <a:rPr lang="en-US" sz="1400"/>
                <a:t>04:00</a:t>
              </a:r>
            </a:p>
          </p:txBody>
        </p:sp>
        <p:sp>
          <p:nvSpPr>
            <p:cNvPr id="37959" name="Rectangle 1095"/>
            <p:cNvSpPr>
              <a:spLocks noChangeArrowheads="1"/>
            </p:cNvSpPr>
            <p:nvPr/>
          </p:nvSpPr>
          <p:spPr bwMode="auto">
            <a:xfrm>
              <a:off x="3683001" y="5792788"/>
              <a:ext cx="413575" cy="215444"/>
            </a:xfrm>
            <a:prstGeom prst="rect">
              <a:avLst/>
            </a:prstGeom>
            <a:noFill/>
            <a:ln w="12700">
              <a:noFill/>
              <a:miter lim="800000"/>
              <a:headEnd/>
              <a:tailEnd/>
            </a:ln>
          </p:spPr>
          <p:txBody>
            <a:bodyPr wrap="none" lIns="0" tIns="0" rIns="0" bIns="0">
              <a:spAutoFit/>
            </a:bodyPr>
            <a:lstStyle/>
            <a:p>
              <a:r>
                <a:rPr lang="en-US" sz="1400"/>
                <a:t>06:00</a:t>
              </a:r>
            </a:p>
          </p:txBody>
        </p:sp>
        <p:sp>
          <p:nvSpPr>
            <p:cNvPr id="37960" name="Rectangle 1096"/>
            <p:cNvSpPr>
              <a:spLocks noChangeArrowheads="1"/>
            </p:cNvSpPr>
            <p:nvPr/>
          </p:nvSpPr>
          <p:spPr bwMode="auto">
            <a:xfrm>
              <a:off x="4379385" y="5802313"/>
              <a:ext cx="413575" cy="215444"/>
            </a:xfrm>
            <a:prstGeom prst="rect">
              <a:avLst/>
            </a:prstGeom>
            <a:noFill/>
            <a:ln w="12700">
              <a:noFill/>
              <a:miter lim="800000"/>
              <a:headEnd/>
              <a:tailEnd/>
            </a:ln>
          </p:spPr>
          <p:txBody>
            <a:bodyPr wrap="none" lIns="0" tIns="0" rIns="0" bIns="0">
              <a:spAutoFit/>
            </a:bodyPr>
            <a:lstStyle/>
            <a:p>
              <a:r>
                <a:rPr lang="en-US" sz="1400"/>
                <a:t>08:00</a:t>
              </a:r>
            </a:p>
          </p:txBody>
        </p:sp>
        <p:sp>
          <p:nvSpPr>
            <p:cNvPr id="37961" name="Rectangle 1097"/>
            <p:cNvSpPr>
              <a:spLocks noChangeArrowheads="1"/>
            </p:cNvSpPr>
            <p:nvPr/>
          </p:nvSpPr>
          <p:spPr bwMode="auto">
            <a:xfrm>
              <a:off x="5092700" y="5811839"/>
              <a:ext cx="413575" cy="215444"/>
            </a:xfrm>
            <a:prstGeom prst="rect">
              <a:avLst/>
            </a:prstGeom>
            <a:noFill/>
            <a:ln w="12700">
              <a:noFill/>
              <a:miter lim="800000"/>
              <a:headEnd/>
              <a:tailEnd/>
            </a:ln>
          </p:spPr>
          <p:txBody>
            <a:bodyPr wrap="none" lIns="0" tIns="0" rIns="0" bIns="0">
              <a:spAutoFit/>
            </a:bodyPr>
            <a:lstStyle/>
            <a:p>
              <a:r>
                <a:rPr lang="en-US" sz="1400"/>
                <a:t>10:00</a:t>
              </a:r>
            </a:p>
          </p:txBody>
        </p:sp>
        <p:sp>
          <p:nvSpPr>
            <p:cNvPr id="37962" name="Rectangle 1098"/>
            <p:cNvSpPr>
              <a:spLocks noChangeArrowheads="1"/>
            </p:cNvSpPr>
            <p:nvPr/>
          </p:nvSpPr>
          <p:spPr bwMode="auto">
            <a:xfrm>
              <a:off x="5786967" y="5821364"/>
              <a:ext cx="413575" cy="215444"/>
            </a:xfrm>
            <a:prstGeom prst="rect">
              <a:avLst/>
            </a:prstGeom>
            <a:noFill/>
            <a:ln w="12700">
              <a:noFill/>
              <a:miter lim="800000"/>
              <a:headEnd/>
              <a:tailEnd/>
            </a:ln>
          </p:spPr>
          <p:txBody>
            <a:bodyPr wrap="none" lIns="0" tIns="0" rIns="0" bIns="0">
              <a:spAutoFit/>
            </a:bodyPr>
            <a:lstStyle/>
            <a:p>
              <a:r>
                <a:rPr lang="en-US" sz="1400"/>
                <a:t>12:00</a:t>
              </a:r>
            </a:p>
          </p:txBody>
        </p:sp>
        <p:sp>
          <p:nvSpPr>
            <p:cNvPr id="37963" name="Rectangle 1099"/>
            <p:cNvSpPr>
              <a:spLocks noChangeArrowheads="1"/>
            </p:cNvSpPr>
            <p:nvPr/>
          </p:nvSpPr>
          <p:spPr bwMode="auto">
            <a:xfrm>
              <a:off x="6500284" y="5830889"/>
              <a:ext cx="413575" cy="215444"/>
            </a:xfrm>
            <a:prstGeom prst="rect">
              <a:avLst/>
            </a:prstGeom>
            <a:noFill/>
            <a:ln w="12700">
              <a:noFill/>
              <a:miter lim="800000"/>
              <a:headEnd/>
              <a:tailEnd/>
            </a:ln>
          </p:spPr>
          <p:txBody>
            <a:bodyPr wrap="none" lIns="0" tIns="0" rIns="0" bIns="0">
              <a:spAutoFit/>
            </a:bodyPr>
            <a:lstStyle/>
            <a:p>
              <a:r>
                <a:rPr lang="en-US" sz="1400"/>
                <a:t>14:00</a:t>
              </a:r>
            </a:p>
          </p:txBody>
        </p:sp>
        <p:sp>
          <p:nvSpPr>
            <p:cNvPr id="37964" name="Rectangle 1100"/>
            <p:cNvSpPr>
              <a:spLocks noChangeArrowheads="1"/>
            </p:cNvSpPr>
            <p:nvPr/>
          </p:nvSpPr>
          <p:spPr bwMode="auto">
            <a:xfrm>
              <a:off x="7196667" y="5849938"/>
              <a:ext cx="413575" cy="215444"/>
            </a:xfrm>
            <a:prstGeom prst="rect">
              <a:avLst/>
            </a:prstGeom>
            <a:noFill/>
            <a:ln w="12700">
              <a:noFill/>
              <a:miter lim="800000"/>
              <a:headEnd/>
              <a:tailEnd/>
            </a:ln>
          </p:spPr>
          <p:txBody>
            <a:bodyPr wrap="none" lIns="0" tIns="0" rIns="0" bIns="0">
              <a:spAutoFit/>
            </a:bodyPr>
            <a:lstStyle/>
            <a:p>
              <a:r>
                <a:rPr lang="en-US" sz="1400"/>
                <a:t>16:00</a:t>
              </a:r>
            </a:p>
          </p:txBody>
        </p:sp>
        <p:sp>
          <p:nvSpPr>
            <p:cNvPr id="37965" name="Rectangle 1101"/>
            <p:cNvSpPr>
              <a:spLocks noChangeArrowheads="1"/>
            </p:cNvSpPr>
            <p:nvPr/>
          </p:nvSpPr>
          <p:spPr bwMode="auto">
            <a:xfrm>
              <a:off x="7909985" y="5859463"/>
              <a:ext cx="413575" cy="215444"/>
            </a:xfrm>
            <a:prstGeom prst="rect">
              <a:avLst/>
            </a:prstGeom>
            <a:noFill/>
            <a:ln w="12700">
              <a:noFill/>
              <a:miter lim="800000"/>
              <a:headEnd/>
              <a:tailEnd/>
            </a:ln>
          </p:spPr>
          <p:txBody>
            <a:bodyPr wrap="none" lIns="0" tIns="0" rIns="0" bIns="0">
              <a:spAutoFit/>
            </a:bodyPr>
            <a:lstStyle/>
            <a:p>
              <a:r>
                <a:rPr lang="en-US" sz="1400"/>
                <a:t>18:00</a:t>
              </a:r>
            </a:p>
          </p:txBody>
        </p:sp>
        <p:sp>
          <p:nvSpPr>
            <p:cNvPr id="37966" name="Rectangle 1102"/>
            <p:cNvSpPr>
              <a:spLocks noChangeArrowheads="1"/>
            </p:cNvSpPr>
            <p:nvPr/>
          </p:nvSpPr>
          <p:spPr bwMode="auto">
            <a:xfrm>
              <a:off x="8640234" y="5868988"/>
              <a:ext cx="413575" cy="215444"/>
            </a:xfrm>
            <a:prstGeom prst="rect">
              <a:avLst/>
            </a:prstGeom>
            <a:noFill/>
            <a:ln w="12700">
              <a:noFill/>
              <a:miter lim="800000"/>
              <a:headEnd/>
              <a:tailEnd/>
            </a:ln>
          </p:spPr>
          <p:txBody>
            <a:bodyPr wrap="none" lIns="0" tIns="0" rIns="0" bIns="0">
              <a:spAutoFit/>
            </a:bodyPr>
            <a:lstStyle/>
            <a:p>
              <a:r>
                <a:rPr lang="en-US" sz="1400"/>
                <a:t>20:00</a:t>
              </a:r>
            </a:p>
          </p:txBody>
        </p:sp>
        <p:sp>
          <p:nvSpPr>
            <p:cNvPr id="37967" name="Rectangle 1103"/>
            <p:cNvSpPr>
              <a:spLocks noChangeArrowheads="1"/>
            </p:cNvSpPr>
            <p:nvPr/>
          </p:nvSpPr>
          <p:spPr bwMode="auto">
            <a:xfrm>
              <a:off x="9353551" y="5878513"/>
              <a:ext cx="413575" cy="215444"/>
            </a:xfrm>
            <a:prstGeom prst="rect">
              <a:avLst/>
            </a:prstGeom>
            <a:noFill/>
            <a:ln w="12700">
              <a:noFill/>
              <a:miter lim="800000"/>
              <a:headEnd/>
              <a:tailEnd/>
            </a:ln>
          </p:spPr>
          <p:txBody>
            <a:bodyPr wrap="none" lIns="0" tIns="0" rIns="0" bIns="0">
              <a:spAutoFit/>
            </a:bodyPr>
            <a:lstStyle/>
            <a:p>
              <a:r>
                <a:rPr lang="en-US" sz="1400" dirty="0"/>
                <a:t>22:00</a:t>
              </a:r>
            </a:p>
          </p:txBody>
        </p:sp>
        <p:sp>
          <p:nvSpPr>
            <p:cNvPr id="37968" name="Rectangle 1104"/>
            <p:cNvSpPr>
              <a:spLocks noChangeArrowheads="1"/>
            </p:cNvSpPr>
            <p:nvPr/>
          </p:nvSpPr>
          <p:spPr bwMode="auto">
            <a:xfrm>
              <a:off x="10083801" y="5888038"/>
              <a:ext cx="413575" cy="215444"/>
            </a:xfrm>
            <a:prstGeom prst="rect">
              <a:avLst/>
            </a:prstGeom>
            <a:noFill/>
            <a:ln w="12700">
              <a:noFill/>
              <a:miter lim="800000"/>
              <a:headEnd/>
              <a:tailEnd/>
            </a:ln>
          </p:spPr>
          <p:txBody>
            <a:bodyPr wrap="none" lIns="0" tIns="0" rIns="0" bIns="0">
              <a:spAutoFit/>
            </a:bodyPr>
            <a:lstStyle/>
            <a:p>
              <a:r>
                <a:rPr lang="en-US" sz="1400"/>
                <a:t>24:00</a:t>
              </a:r>
            </a:p>
          </p:txBody>
        </p:sp>
      </p:grpSp>
      <p:sp>
        <p:nvSpPr>
          <p:cNvPr id="37969" name="Freeform 1105"/>
          <p:cNvSpPr>
            <a:spLocks/>
          </p:cNvSpPr>
          <p:nvPr/>
        </p:nvSpPr>
        <p:spPr bwMode="auto">
          <a:xfrm>
            <a:off x="2698751" y="3409950"/>
            <a:ext cx="287867" cy="200025"/>
          </a:xfrm>
          <a:custGeom>
            <a:avLst/>
            <a:gdLst>
              <a:gd name="T0" fmla="*/ 0 w 147"/>
              <a:gd name="T1" fmla="*/ 2147483647 h 126"/>
              <a:gd name="T2" fmla="*/ 2147483647 w 147"/>
              <a:gd name="T3" fmla="*/ 0 h 126"/>
              <a:gd name="T4" fmla="*/ 2147483647 w 147"/>
              <a:gd name="T5" fmla="*/ 2147483647 h 126"/>
              <a:gd name="T6" fmla="*/ 2147483647 w 147"/>
              <a:gd name="T7" fmla="*/ 2147483647 h 126"/>
              <a:gd name="T8" fmla="*/ 0 w 147"/>
              <a:gd name="T9" fmla="*/ 2147483647 h 126"/>
              <a:gd name="T10" fmla="*/ 0 60000 65536"/>
              <a:gd name="T11" fmla="*/ 0 60000 65536"/>
              <a:gd name="T12" fmla="*/ 0 60000 65536"/>
              <a:gd name="T13" fmla="*/ 0 60000 65536"/>
              <a:gd name="T14" fmla="*/ 0 60000 65536"/>
              <a:gd name="T15" fmla="*/ 0 w 147"/>
              <a:gd name="T16" fmla="*/ 0 h 126"/>
              <a:gd name="T17" fmla="*/ 147 w 147"/>
              <a:gd name="T18" fmla="*/ 126 h 126"/>
            </a:gdLst>
            <a:ahLst/>
            <a:cxnLst>
              <a:cxn ang="T10">
                <a:pos x="T0" y="T1"/>
              </a:cxn>
              <a:cxn ang="T11">
                <a:pos x="T2" y="T3"/>
              </a:cxn>
              <a:cxn ang="T12">
                <a:pos x="T4" y="T5"/>
              </a:cxn>
              <a:cxn ang="T13">
                <a:pos x="T6" y="T7"/>
              </a:cxn>
              <a:cxn ang="T14">
                <a:pos x="T8" y="T9"/>
              </a:cxn>
            </a:cxnLst>
            <a:rect l="T15" t="T16" r="T17" b="T18"/>
            <a:pathLst>
              <a:path w="147" h="126">
                <a:moveTo>
                  <a:pt x="0" y="18"/>
                </a:moveTo>
                <a:lnTo>
                  <a:pt x="69" y="0"/>
                </a:lnTo>
                <a:lnTo>
                  <a:pt x="147" y="108"/>
                </a:lnTo>
                <a:lnTo>
                  <a:pt x="87" y="126"/>
                </a:lnTo>
                <a:lnTo>
                  <a:pt x="0" y="18"/>
                </a:lnTo>
                <a:close/>
              </a:path>
            </a:pathLst>
          </a:custGeom>
          <a:solidFill>
            <a:srgbClr val="7373BF"/>
          </a:solidFill>
          <a:ln w="12700" cmpd="sng">
            <a:solidFill>
              <a:schemeClr val="hlink"/>
            </a:solidFill>
            <a:round/>
            <a:headEnd/>
            <a:tailEnd/>
          </a:ln>
        </p:spPr>
        <p:txBody>
          <a:bodyPr/>
          <a:lstStyle/>
          <a:p>
            <a:endParaRPr lang="en-GB"/>
          </a:p>
        </p:txBody>
      </p:sp>
      <p:sp>
        <p:nvSpPr>
          <p:cNvPr id="37970" name="Freeform 1106"/>
          <p:cNvSpPr>
            <a:spLocks/>
          </p:cNvSpPr>
          <p:nvPr/>
        </p:nvSpPr>
        <p:spPr bwMode="auto">
          <a:xfrm>
            <a:off x="3191934" y="3409951"/>
            <a:ext cx="285751" cy="66675"/>
          </a:xfrm>
          <a:custGeom>
            <a:avLst/>
            <a:gdLst>
              <a:gd name="T0" fmla="*/ 0 w 147"/>
              <a:gd name="T1" fmla="*/ 2147483647 h 42"/>
              <a:gd name="T2" fmla="*/ 2147483647 w 147"/>
              <a:gd name="T3" fmla="*/ 0 h 42"/>
              <a:gd name="T4" fmla="*/ 2147483647 w 147"/>
              <a:gd name="T5" fmla="*/ 2147483647 h 42"/>
              <a:gd name="T6" fmla="*/ 2147483647 w 147"/>
              <a:gd name="T7" fmla="*/ 2147483647 h 42"/>
              <a:gd name="T8" fmla="*/ 0 w 147"/>
              <a:gd name="T9" fmla="*/ 2147483647 h 42"/>
              <a:gd name="T10" fmla="*/ 0 60000 65536"/>
              <a:gd name="T11" fmla="*/ 0 60000 65536"/>
              <a:gd name="T12" fmla="*/ 0 60000 65536"/>
              <a:gd name="T13" fmla="*/ 0 60000 65536"/>
              <a:gd name="T14" fmla="*/ 0 60000 65536"/>
              <a:gd name="T15" fmla="*/ 0 w 147"/>
              <a:gd name="T16" fmla="*/ 0 h 42"/>
              <a:gd name="T17" fmla="*/ 147 w 147"/>
              <a:gd name="T18" fmla="*/ 42 h 42"/>
            </a:gdLst>
            <a:ahLst/>
            <a:cxnLst>
              <a:cxn ang="T10">
                <a:pos x="T0" y="T1"/>
              </a:cxn>
              <a:cxn ang="T11">
                <a:pos x="T2" y="T3"/>
              </a:cxn>
              <a:cxn ang="T12">
                <a:pos x="T4" y="T5"/>
              </a:cxn>
              <a:cxn ang="T13">
                <a:pos x="T6" y="T7"/>
              </a:cxn>
              <a:cxn ang="T14">
                <a:pos x="T8" y="T9"/>
              </a:cxn>
            </a:cxnLst>
            <a:rect l="T15" t="T16" r="T17" b="T18"/>
            <a:pathLst>
              <a:path w="147" h="42">
                <a:moveTo>
                  <a:pt x="0" y="12"/>
                </a:moveTo>
                <a:lnTo>
                  <a:pt x="61" y="0"/>
                </a:lnTo>
                <a:lnTo>
                  <a:pt x="147" y="24"/>
                </a:lnTo>
                <a:lnTo>
                  <a:pt x="87" y="42"/>
                </a:lnTo>
                <a:lnTo>
                  <a:pt x="0" y="12"/>
                </a:lnTo>
                <a:close/>
              </a:path>
            </a:pathLst>
          </a:custGeom>
          <a:solidFill>
            <a:srgbClr val="7373BF"/>
          </a:solidFill>
          <a:ln w="12700" cmpd="sng">
            <a:solidFill>
              <a:schemeClr val="hlink"/>
            </a:solidFill>
            <a:round/>
            <a:headEnd/>
            <a:tailEnd/>
          </a:ln>
        </p:spPr>
        <p:txBody>
          <a:bodyPr/>
          <a:lstStyle/>
          <a:p>
            <a:endParaRPr lang="en-GB"/>
          </a:p>
        </p:txBody>
      </p:sp>
      <p:sp>
        <p:nvSpPr>
          <p:cNvPr id="37971" name="Freeform 1107"/>
          <p:cNvSpPr>
            <a:spLocks/>
          </p:cNvSpPr>
          <p:nvPr/>
        </p:nvSpPr>
        <p:spPr bwMode="auto">
          <a:xfrm>
            <a:off x="3361267" y="3448051"/>
            <a:ext cx="270933" cy="28575"/>
          </a:xfrm>
          <a:custGeom>
            <a:avLst/>
            <a:gdLst>
              <a:gd name="T0" fmla="*/ 0 w 139"/>
              <a:gd name="T1" fmla="*/ 2147483647 h 18"/>
              <a:gd name="T2" fmla="*/ 2147483647 w 139"/>
              <a:gd name="T3" fmla="*/ 0 h 18"/>
              <a:gd name="T4" fmla="*/ 2147483647 w 139"/>
              <a:gd name="T5" fmla="*/ 0 h 18"/>
              <a:gd name="T6" fmla="*/ 2147483647 w 139"/>
              <a:gd name="T7" fmla="*/ 2147483647 h 18"/>
              <a:gd name="T8" fmla="*/ 0 w 139"/>
              <a:gd name="T9" fmla="*/ 2147483647 h 18"/>
              <a:gd name="T10" fmla="*/ 0 60000 65536"/>
              <a:gd name="T11" fmla="*/ 0 60000 65536"/>
              <a:gd name="T12" fmla="*/ 0 60000 65536"/>
              <a:gd name="T13" fmla="*/ 0 60000 65536"/>
              <a:gd name="T14" fmla="*/ 0 60000 65536"/>
              <a:gd name="T15" fmla="*/ 0 w 139"/>
              <a:gd name="T16" fmla="*/ 0 h 18"/>
              <a:gd name="T17" fmla="*/ 139 w 139"/>
              <a:gd name="T18" fmla="*/ 18 h 18"/>
            </a:gdLst>
            <a:ahLst/>
            <a:cxnLst>
              <a:cxn ang="T10">
                <a:pos x="T0" y="T1"/>
              </a:cxn>
              <a:cxn ang="T11">
                <a:pos x="T2" y="T3"/>
              </a:cxn>
              <a:cxn ang="T12">
                <a:pos x="T4" y="T5"/>
              </a:cxn>
              <a:cxn ang="T13">
                <a:pos x="T6" y="T7"/>
              </a:cxn>
              <a:cxn ang="T14">
                <a:pos x="T8" y="T9"/>
              </a:cxn>
            </a:cxnLst>
            <a:rect l="T15" t="T16" r="T17" b="T18"/>
            <a:pathLst>
              <a:path w="139" h="18">
                <a:moveTo>
                  <a:pt x="0" y="18"/>
                </a:moveTo>
                <a:lnTo>
                  <a:pt x="60" y="0"/>
                </a:lnTo>
                <a:lnTo>
                  <a:pt x="139" y="0"/>
                </a:lnTo>
                <a:lnTo>
                  <a:pt x="78" y="12"/>
                </a:lnTo>
                <a:lnTo>
                  <a:pt x="0" y="18"/>
                </a:lnTo>
                <a:close/>
              </a:path>
            </a:pathLst>
          </a:custGeom>
          <a:solidFill>
            <a:srgbClr val="7373BF"/>
          </a:solidFill>
          <a:ln w="12700" cmpd="sng">
            <a:solidFill>
              <a:schemeClr val="hlink"/>
            </a:solidFill>
            <a:round/>
            <a:headEnd/>
            <a:tailEnd/>
          </a:ln>
        </p:spPr>
        <p:txBody>
          <a:bodyPr/>
          <a:lstStyle/>
          <a:p>
            <a:endParaRPr lang="en-GB"/>
          </a:p>
        </p:txBody>
      </p:sp>
      <p:sp>
        <p:nvSpPr>
          <p:cNvPr id="37972" name="Freeform 1108"/>
          <p:cNvSpPr>
            <a:spLocks/>
          </p:cNvSpPr>
          <p:nvPr/>
        </p:nvSpPr>
        <p:spPr bwMode="auto">
          <a:xfrm>
            <a:off x="3683000" y="3400425"/>
            <a:ext cx="273051" cy="76200"/>
          </a:xfrm>
          <a:custGeom>
            <a:avLst/>
            <a:gdLst>
              <a:gd name="T0" fmla="*/ 0 w 139"/>
              <a:gd name="T1" fmla="*/ 2147483647 h 48"/>
              <a:gd name="T2" fmla="*/ 2147483647 w 139"/>
              <a:gd name="T3" fmla="*/ 0 h 48"/>
              <a:gd name="T4" fmla="*/ 2147483647 w 139"/>
              <a:gd name="T5" fmla="*/ 2147483647 h 48"/>
              <a:gd name="T6" fmla="*/ 2147483647 w 139"/>
              <a:gd name="T7" fmla="*/ 2147483647 h 48"/>
              <a:gd name="T8" fmla="*/ 0 w 139"/>
              <a:gd name="T9" fmla="*/ 2147483647 h 48"/>
              <a:gd name="T10" fmla="*/ 0 60000 65536"/>
              <a:gd name="T11" fmla="*/ 0 60000 65536"/>
              <a:gd name="T12" fmla="*/ 0 60000 65536"/>
              <a:gd name="T13" fmla="*/ 0 60000 65536"/>
              <a:gd name="T14" fmla="*/ 0 60000 65536"/>
              <a:gd name="T15" fmla="*/ 0 w 139"/>
              <a:gd name="T16" fmla="*/ 0 h 48"/>
              <a:gd name="T17" fmla="*/ 139 w 139"/>
              <a:gd name="T18" fmla="*/ 48 h 48"/>
            </a:gdLst>
            <a:ahLst/>
            <a:cxnLst>
              <a:cxn ang="T10">
                <a:pos x="T0" y="T1"/>
              </a:cxn>
              <a:cxn ang="T11">
                <a:pos x="T2" y="T3"/>
              </a:cxn>
              <a:cxn ang="T12">
                <a:pos x="T4" y="T5"/>
              </a:cxn>
              <a:cxn ang="T13">
                <a:pos x="T6" y="T7"/>
              </a:cxn>
              <a:cxn ang="T14">
                <a:pos x="T8" y="T9"/>
              </a:cxn>
            </a:cxnLst>
            <a:rect l="T15" t="T16" r="T17" b="T18"/>
            <a:pathLst>
              <a:path w="139" h="48">
                <a:moveTo>
                  <a:pt x="0" y="18"/>
                </a:moveTo>
                <a:lnTo>
                  <a:pt x="61" y="0"/>
                </a:lnTo>
                <a:lnTo>
                  <a:pt x="139" y="36"/>
                </a:lnTo>
                <a:lnTo>
                  <a:pt x="87" y="48"/>
                </a:lnTo>
                <a:lnTo>
                  <a:pt x="0" y="18"/>
                </a:lnTo>
                <a:close/>
              </a:path>
            </a:pathLst>
          </a:custGeom>
          <a:solidFill>
            <a:srgbClr val="7373BF"/>
          </a:solidFill>
          <a:ln w="12700" cmpd="sng">
            <a:solidFill>
              <a:schemeClr val="hlink"/>
            </a:solidFill>
            <a:round/>
            <a:headEnd/>
            <a:tailEnd/>
          </a:ln>
        </p:spPr>
        <p:txBody>
          <a:bodyPr/>
          <a:lstStyle/>
          <a:p>
            <a:endParaRPr lang="en-GB"/>
          </a:p>
        </p:txBody>
      </p:sp>
      <p:sp>
        <p:nvSpPr>
          <p:cNvPr id="37973" name="Freeform 1109"/>
          <p:cNvSpPr>
            <a:spLocks/>
          </p:cNvSpPr>
          <p:nvPr/>
        </p:nvSpPr>
        <p:spPr bwMode="auto">
          <a:xfrm>
            <a:off x="3854451" y="3457575"/>
            <a:ext cx="270933" cy="76200"/>
          </a:xfrm>
          <a:custGeom>
            <a:avLst/>
            <a:gdLst>
              <a:gd name="T0" fmla="*/ 0 w 139"/>
              <a:gd name="T1" fmla="*/ 2147483647 h 48"/>
              <a:gd name="T2" fmla="*/ 2147483647 w 139"/>
              <a:gd name="T3" fmla="*/ 0 h 48"/>
              <a:gd name="T4" fmla="*/ 2147483647 w 139"/>
              <a:gd name="T5" fmla="*/ 2147483647 h 48"/>
              <a:gd name="T6" fmla="*/ 2147483647 w 139"/>
              <a:gd name="T7" fmla="*/ 2147483647 h 48"/>
              <a:gd name="T8" fmla="*/ 0 w 139"/>
              <a:gd name="T9" fmla="*/ 2147483647 h 48"/>
              <a:gd name="T10" fmla="*/ 0 60000 65536"/>
              <a:gd name="T11" fmla="*/ 0 60000 65536"/>
              <a:gd name="T12" fmla="*/ 0 60000 65536"/>
              <a:gd name="T13" fmla="*/ 0 60000 65536"/>
              <a:gd name="T14" fmla="*/ 0 60000 65536"/>
              <a:gd name="T15" fmla="*/ 0 w 139"/>
              <a:gd name="T16" fmla="*/ 0 h 48"/>
              <a:gd name="T17" fmla="*/ 139 w 139"/>
              <a:gd name="T18" fmla="*/ 48 h 48"/>
            </a:gdLst>
            <a:ahLst/>
            <a:cxnLst>
              <a:cxn ang="T10">
                <a:pos x="T0" y="T1"/>
              </a:cxn>
              <a:cxn ang="T11">
                <a:pos x="T2" y="T3"/>
              </a:cxn>
              <a:cxn ang="T12">
                <a:pos x="T4" y="T5"/>
              </a:cxn>
              <a:cxn ang="T13">
                <a:pos x="T6" y="T7"/>
              </a:cxn>
              <a:cxn ang="T14">
                <a:pos x="T8" y="T9"/>
              </a:cxn>
            </a:cxnLst>
            <a:rect l="T15" t="T16" r="T17" b="T18"/>
            <a:pathLst>
              <a:path w="139" h="48">
                <a:moveTo>
                  <a:pt x="0" y="12"/>
                </a:moveTo>
                <a:lnTo>
                  <a:pt x="52" y="0"/>
                </a:lnTo>
                <a:lnTo>
                  <a:pt x="139" y="36"/>
                </a:lnTo>
                <a:lnTo>
                  <a:pt x="78" y="48"/>
                </a:lnTo>
                <a:lnTo>
                  <a:pt x="0" y="12"/>
                </a:lnTo>
                <a:close/>
              </a:path>
            </a:pathLst>
          </a:custGeom>
          <a:solidFill>
            <a:srgbClr val="7373BF"/>
          </a:solidFill>
          <a:ln w="12700" cmpd="sng">
            <a:solidFill>
              <a:schemeClr val="hlink"/>
            </a:solidFill>
            <a:round/>
            <a:headEnd/>
            <a:tailEnd/>
          </a:ln>
        </p:spPr>
        <p:txBody>
          <a:bodyPr/>
          <a:lstStyle/>
          <a:p>
            <a:endParaRPr lang="en-GB"/>
          </a:p>
        </p:txBody>
      </p:sp>
      <p:sp>
        <p:nvSpPr>
          <p:cNvPr id="37974" name="Freeform 1110"/>
          <p:cNvSpPr>
            <a:spLocks/>
          </p:cNvSpPr>
          <p:nvPr/>
        </p:nvSpPr>
        <p:spPr bwMode="auto">
          <a:xfrm>
            <a:off x="4006851" y="3514725"/>
            <a:ext cx="270933" cy="76200"/>
          </a:xfrm>
          <a:custGeom>
            <a:avLst/>
            <a:gdLst>
              <a:gd name="T0" fmla="*/ 0 w 139"/>
              <a:gd name="T1" fmla="*/ 2147483647 h 48"/>
              <a:gd name="T2" fmla="*/ 2147483647 w 139"/>
              <a:gd name="T3" fmla="*/ 0 h 48"/>
              <a:gd name="T4" fmla="*/ 2147483647 w 139"/>
              <a:gd name="T5" fmla="*/ 2147483647 h 48"/>
              <a:gd name="T6" fmla="*/ 2147483647 w 139"/>
              <a:gd name="T7" fmla="*/ 2147483647 h 48"/>
              <a:gd name="T8" fmla="*/ 0 w 139"/>
              <a:gd name="T9" fmla="*/ 2147483647 h 48"/>
              <a:gd name="T10" fmla="*/ 0 60000 65536"/>
              <a:gd name="T11" fmla="*/ 0 60000 65536"/>
              <a:gd name="T12" fmla="*/ 0 60000 65536"/>
              <a:gd name="T13" fmla="*/ 0 60000 65536"/>
              <a:gd name="T14" fmla="*/ 0 60000 65536"/>
              <a:gd name="T15" fmla="*/ 0 w 139"/>
              <a:gd name="T16" fmla="*/ 0 h 48"/>
              <a:gd name="T17" fmla="*/ 139 w 139"/>
              <a:gd name="T18" fmla="*/ 48 h 48"/>
            </a:gdLst>
            <a:ahLst/>
            <a:cxnLst>
              <a:cxn ang="T10">
                <a:pos x="T0" y="T1"/>
              </a:cxn>
              <a:cxn ang="T11">
                <a:pos x="T2" y="T3"/>
              </a:cxn>
              <a:cxn ang="T12">
                <a:pos x="T4" y="T5"/>
              </a:cxn>
              <a:cxn ang="T13">
                <a:pos x="T6" y="T7"/>
              </a:cxn>
              <a:cxn ang="T14">
                <a:pos x="T8" y="T9"/>
              </a:cxn>
            </a:cxnLst>
            <a:rect l="T15" t="T16" r="T17" b="T18"/>
            <a:pathLst>
              <a:path w="139" h="48">
                <a:moveTo>
                  <a:pt x="0" y="12"/>
                </a:moveTo>
                <a:lnTo>
                  <a:pt x="61" y="0"/>
                </a:lnTo>
                <a:lnTo>
                  <a:pt x="139" y="36"/>
                </a:lnTo>
                <a:lnTo>
                  <a:pt x="87" y="48"/>
                </a:lnTo>
                <a:lnTo>
                  <a:pt x="0" y="12"/>
                </a:lnTo>
                <a:close/>
              </a:path>
            </a:pathLst>
          </a:custGeom>
          <a:solidFill>
            <a:srgbClr val="7373BF"/>
          </a:solidFill>
          <a:ln w="12700" cmpd="sng">
            <a:solidFill>
              <a:schemeClr val="hlink"/>
            </a:solidFill>
            <a:round/>
            <a:headEnd/>
            <a:tailEnd/>
          </a:ln>
        </p:spPr>
        <p:txBody>
          <a:bodyPr/>
          <a:lstStyle/>
          <a:p>
            <a:endParaRPr lang="en-GB"/>
          </a:p>
        </p:txBody>
      </p:sp>
      <p:sp>
        <p:nvSpPr>
          <p:cNvPr id="37975" name="Freeform 1111"/>
          <p:cNvSpPr>
            <a:spLocks/>
          </p:cNvSpPr>
          <p:nvPr/>
        </p:nvSpPr>
        <p:spPr bwMode="auto">
          <a:xfrm>
            <a:off x="4176184" y="3571875"/>
            <a:ext cx="270933" cy="57150"/>
          </a:xfrm>
          <a:custGeom>
            <a:avLst/>
            <a:gdLst>
              <a:gd name="T0" fmla="*/ 0 w 139"/>
              <a:gd name="T1" fmla="*/ 2147483647 h 36"/>
              <a:gd name="T2" fmla="*/ 2147483647 w 139"/>
              <a:gd name="T3" fmla="*/ 0 h 36"/>
              <a:gd name="T4" fmla="*/ 2147483647 w 139"/>
              <a:gd name="T5" fmla="*/ 2147483647 h 36"/>
              <a:gd name="T6" fmla="*/ 2147483647 w 139"/>
              <a:gd name="T7" fmla="*/ 2147483647 h 36"/>
              <a:gd name="T8" fmla="*/ 0 w 139"/>
              <a:gd name="T9" fmla="*/ 2147483647 h 36"/>
              <a:gd name="T10" fmla="*/ 0 60000 65536"/>
              <a:gd name="T11" fmla="*/ 0 60000 65536"/>
              <a:gd name="T12" fmla="*/ 0 60000 65536"/>
              <a:gd name="T13" fmla="*/ 0 60000 65536"/>
              <a:gd name="T14" fmla="*/ 0 60000 65536"/>
              <a:gd name="T15" fmla="*/ 0 w 139"/>
              <a:gd name="T16" fmla="*/ 0 h 36"/>
              <a:gd name="T17" fmla="*/ 139 w 139"/>
              <a:gd name="T18" fmla="*/ 36 h 36"/>
            </a:gdLst>
            <a:ahLst/>
            <a:cxnLst>
              <a:cxn ang="T10">
                <a:pos x="T0" y="T1"/>
              </a:cxn>
              <a:cxn ang="T11">
                <a:pos x="T2" y="T3"/>
              </a:cxn>
              <a:cxn ang="T12">
                <a:pos x="T4" y="T5"/>
              </a:cxn>
              <a:cxn ang="T13">
                <a:pos x="T6" y="T7"/>
              </a:cxn>
              <a:cxn ang="T14">
                <a:pos x="T8" y="T9"/>
              </a:cxn>
            </a:cxnLst>
            <a:rect l="T15" t="T16" r="T17" b="T18"/>
            <a:pathLst>
              <a:path w="139" h="36">
                <a:moveTo>
                  <a:pt x="0" y="12"/>
                </a:moveTo>
                <a:lnTo>
                  <a:pt x="52" y="0"/>
                </a:lnTo>
                <a:lnTo>
                  <a:pt x="139" y="24"/>
                </a:lnTo>
                <a:lnTo>
                  <a:pt x="87" y="36"/>
                </a:lnTo>
                <a:lnTo>
                  <a:pt x="0" y="12"/>
                </a:lnTo>
                <a:close/>
              </a:path>
            </a:pathLst>
          </a:custGeom>
          <a:solidFill>
            <a:srgbClr val="7373BF"/>
          </a:solidFill>
          <a:ln w="12700" cmpd="sng">
            <a:solidFill>
              <a:schemeClr val="hlink"/>
            </a:solidFill>
            <a:round/>
            <a:headEnd/>
            <a:tailEnd/>
          </a:ln>
        </p:spPr>
        <p:txBody>
          <a:bodyPr/>
          <a:lstStyle/>
          <a:p>
            <a:endParaRPr lang="en-GB"/>
          </a:p>
        </p:txBody>
      </p:sp>
      <p:sp>
        <p:nvSpPr>
          <p:cNvPr id="37976" name="Freeform 1112"/>
          <p:cNvSpPr>
            <a:spLocks/>
          </p:cNvSpPr>
          <p:nvPr/>
        </p:nvSpPr>
        <p:spPr bwMode="auto">
          <a:xfrm>
            <a:off x="4345517" y="3609975"/>
            <a:ext cx="254000" cy="19050"/>
          </a:xfrm>
          <a:custGeom>
            <a:avLst/>
            <a:gdLst>
              <a:gd name="T0" fmla="*/ 0 w 130"/>
              <a:gd name="T1" fmla="*/ 2147483647 h 12"/>
              <a:gd name="T2" fmla="*/ 2147483647 w 130"/>
              <a:gd name="T3" fmla="*/ 0 h 12"/>
              <a:gd name="T4" fmla="*/ 2147483647 w 130"/>
              <a:gd name="T5" fmla="*/ 0 h 12"/>
              <a:gd name="T6" fmla="*/ 2147483647 w 130"/>
              <a:gd name="T7" fmla="*/ 2147483647 h 12"/>
              <a:gd name="T8" fmla="*/ 0 w 130"/>
              <a:gd name="T9" fmla="*/ 2147483647 h 12"/>
              <a:gd name="T10" fmla="*/ 0 60000 65536"/>
              <a:gd name="T11" fmla="*/ 0 60000 65536"/>
              <a:gd name="T12" fmla="*/ 0 60000 65536"/>
              <a:gd name="T13" fmla="*/ 0 60000 65536"/>
              <a:gd name="T14" fmla="*/ 0 60000 65536"/>
              <a:gd name="T15" fmla="*/ 0 w 130"/>
              <a:gd name="T16" fmla="*/ 0 h 12"/>
              <a:gd name="T17" fmla="*/ 130 w 130"/>
              <a:gd name="T18" fmla="*/ 12 h 12"/>
            </a:gdLst>
            <a:ahLst/>
            <a:cxnLst>
              <a:cxn ang="T10">
                <a:pos x="T0" y="T1"/>
              </a:cxn>
              <a:cxn ang="T11">
                <a:pos x="T2" y="T3"/>
              </a:cxn>
              <a:cxn ang="T12">
                <a:pos x="T4" y="T5"/>
              </a:cxn>
              <a:cxn ang="T13">
                <a:pos x="T6" y="T7"/>
              </a:cxn>
              <a:cxn ang="T14">
                <a:pos x="T8" y="T9"/>
              </a:cxn>
            </a:cxnLst>
            <a:rect l="T15" t="T16" r="T17" b="T18"/>
            <a:pathLst>
              <a:path w="130" h="12">
                <a:moveTo>
                  <a:pt x="0" y="12"/>
                </a:moveTo>
                <a:lnTo>
                  <a:pt x="52" y="0"/>
                </a:lnTo>
                <a:lnTo>
                  <a:pt x="130" y="0"/>
                </a:lnTo>
                <a:lnTo>
                  <a:pt x="78" y="12"/>
                </a:lnTo>
                <a:lnTo>
                  <a:pt x="0" y="12"/>
                </a:lnTo>
                <a:close/>
              </a:path>
            </a:pathLst>
          </a:custGeom>
          <a:solidFill>
            <a:srgbClr val="7373BF"/>
          </a:solidFill>
          <a:ln w="12700" cmpd="sng">
            <a:solidFill>
              <a:schemeClr val="hlink"/>
            </a:solidFill>
            <a:round/>
            <a:headEnd/>
            <a:tailEnd/>
          </a:ln>
        </p:spPr>
        <p:txBody>
          <a:bodyPr/>
          <a:lstStyle/>
          <a:p>
            <a:endParaRPr lang="en-GB"/>
          </a:p>
        </p:txBody>
      </p:sp>
      <p:sp>
        <p:nvSpPr>
          <p:cNvPr id="37977" name="Freeform 1113"/>
          <p:cNvSpPr>
            <a:spLocks/>
          </p:cNvSpPr>
          <p:nvPr/>
        </p:nvSpPr>
        <p:spPr bwMode="auto">
          <a:xfrm>
            <a:off x="5992284" y="2466976"/>
            <a:ext cx="254000" cy="28575"/>
          </a:xfrm>
          <a:custGeom>
            <a:avLst/>
            <a:gdLst>
              <a:gd name="T0" fmla="*/ 0 w 130"/>
              <a:gd name="T1" fmla="*/ 2147483647 h 18"/>
              <a:gd name="T2" fmla="*/ 2147483647 w 130"/>
              <a:gd name="T3" fmla="*/ 0 h 18"/>
              <a:gd name="T4" fmla="*/ 2147483647 w 130"/>
              <a:gd name="T5" fmla="*/ 2147483647 h 18"/>
              <a:gd name="T6" fmla="*/ 2147483647 w 130"/>
              <a:gd name="T7" fmla="*/ 2147483647 h 18"/>
              <a:gd name="T8" fmla="*/ 0 w 130"/>
              <a:gd name="T9" fmla="*/ 2147483647 h 18"/>
              <a:gd name="T10" fmla="*/ 0 60000 65536"/>
              <a:gd name="T11" fmla="*/ 0 60000 65536"/>
              <a:gd name="T12" fmla="*/ 0 60000 65536"/>
              <a:gd name="T13" fmla="*/ 0 60000 65536"/>
              <a:gd name="T14" fmla="*/ 0 60000 65536"/>
              <a:gd name="T15" fmla="*/ 0 w 130"/>
              <a:gd name="T16" fmla="*/ 0 h 18"/>
              <a:gd name="T17" fmla="*/ 130 w 130"/>
              <a:gd name="T18" fmla="*/ 18 h 18"/>
            </a:gdLst>
            <a:ahLst/>
            <a:cxnLst>
              <a:cxn ang="T10">
                <a:pos x="T0" y="T1"/>
              </a:cxn>
              <a:cxn ang="T11">
                <a:pos x="T2" y="T3"/>
              </a:cxn>
              <a:cxn ang="T12">
                <a:pos x="T4" y="T5"/>
              </a:cxn>
              <a:cxn ang="T13">
                <a:pos x="T6" y="T7"/>
              </a:cxn>
              <a:cxn ang="T14">
                <a:pos x="T8" y="T9"/>
              </a:cxn>
            </a:cxnLst>
            <a:rect l="T15" t="T16" r="T17" b="T18"/>
            <a:pathLst>
              <a:path w="130" h="18">
                <a:moveTo>
                  <a:pt x="0" y="12"/>
                </a:moveTo>
                <a:lnTo>
                  <a:pt x="43" y="0"/>
                </a:lnTo>
                <a:lnTo>
                  <a:pt x="130" y="6"/>
                </a:lnTo>
                <a:lnTo>
                  <a:pt x="86" y="18"/>
                </a:lnTo>
                <a:lnTo>
                  <a:pt x="0" y="12"/>
                </a:lnTo>
                <a:close/>
              </a:path>
            </a:pathLst>
          </a:custGeom>
          <a:solidFill>
            <a:srgbClr val="7373BF"/>
          </a:solidFill>
          <a:ln w="12700" cmpd="sng">
            <a:solidFill>
              <a:schemeClr val="hlink"/>
            </a:solidFill>
            <a:round/>
            <a:headEnd/>
            <a:tailEnd/>
          </a:ln>
        </p:spPr>
        <p:txBody>
          <a:bodyPr/>
          <a:lstStyle/>
          <a:p>
            <a:endParaRPr lang="en-GB"/>
          </a:p>
        </p:txBody>
      </p:sp>
      <p:sp>
        <p:nvSpPr>
          <p:cNvPr id="37978" name="Freeform 1114"/>
          <p:cNvSpPr>
            <a:spLocks/>
          </p:cNvSpPr>
          <p:nvPr/>
        </p:nvSpPr>
        <p:spPr bwMode="auto">
          <a:xfrm>
            <a:off x="6161618" y="2476500"/>
            <a:ext cx="256116" cy="19050"/>
          </a:xfrm>
          <a:custGeom>
            <a:avLst/>
            <a:gdLst>
              <a:gd name="T0" fmla="*/ 0 w 131"/>
              <a:gd name="T1" fmla="*/ 2147483647 h 12"/>
              <a:gd name="T2" fmla="*/ 2147483647 w 131"/>
              <a:gd name="T3" fmla="*/ 0 h 12"/>
              <a:gd name="T4" fmla="*/ 2147483647 w 131"/>
              <a:gd name="T5" fmla="*/ 0 h 12"/>
              <a:gd name="T6" fmla="*/ 2147483647 w 131"/>
              <a:gd name="T7" fmla="*/ 2147483647 h 12"/>
              <a:gd name="T8" fmla="*/ 0 w 131"/>
              <a:gd name="T9" fmla="*/ 2147483647 h 12"/>
              <a:gd name="T10" fmla="*/ 0 60000 65536"/>
              <a:gd name="T11" fmla="*/ 0 60000 65536"/>
              <a:gd name="T12" fmla="*/ 0 60000 65536"/>
              <a:gd name="T13" fmla="*/ 0 60000 65536"/>
              <a:gd name="T14" fmla="*/ 0 60000 65536"/>
              <a:gd name="T15" fmla="*/ 0 w 131"/>
              <a:gd name="T16" fmla="*/ 0 h 12"/>
              <a:gd name="T17" fmla="*/ 131 w 131"/>
              <a:gd name="T18" fmla="*/ 12 h 12"/>
            </a:gdLst>
            <a:ahLst/>
            <a:cxnLst>
              <a:cxn ang="T10">
                <a:pos x="T0" y="T1"/>
              </a:cxn>
              <a:cxn ang="T11">
                <a:pos x="T2" y="T3"/>
              </a:cxn>
              <a:cxn ang="T12">
                <a:pos x="T4" y="T5"/>
              </a:cxn>
              <a:cxn ang="T13">
                <a:pos x="T6" y="T7"/>
              </a:cxn>
              <a:cxn ang="T14">
                <a:pos x="T8" y="T9"/>
              </a:cxn>
            </a:cxnLst>
            <a:rect l="T15" t="T16" r="T17" b="T18"/>
            <a:pathLst>
              <a:path w="131" h="12">
                <a:moveTo>
                  <a:pt x="0" y="12"/>
                </a:moveTo>
                <a:lnTo>
                  <a:pt x="44" y="0"/>
                </a:lnTo>
                <a:lnTo>
                  <a:pt x="131" y="0"/>
                </a:lnTo>
                <a:lnTo>
                  <a:pt x="79" y="6"/>
                </a:lnTo>
                <a:lnTo>
                  <a:pt x="0" y="12"/>
                </a:lnTo>
                <a:close/>
              </a:path>
            </a:pathLst>
          </a:custGeom>
          <a:solidFill>
            <a:srgbClr val="7373BF"/>
          </a:solidFill>
          <a:ln w="12700" cmpd="sng">
            <a:solidFill>
              <a:schemeClr val="hlink"/>
            </a:solidFill>
            <a:round/>
            <a:headEnd/>
            <a:tailEnd/>
          </a:ln>
        </p:spPr>
        <p:txBody>
          <a:bodyPr/>
          <a:lstStyle/>
          <a:p>
            <a:endParaRPr lang="en-GB"/>
          </a:p>
        </p:txBody>
      </p:sp>
      <p:sp>
        <p:nvSpPr>
          <p:cNvPr id="37979" name="Freeform 1115"/>
          <p:cNvSpPr>
            <a:spLocks/>
          </p:cNvSpPr>
          <p:nvPr/>
        </p:nvSpPr>
        <p:spPr bwMode="auto">
          <a:xfrm>
            <a:off x="6316133" y="2476501"/>
            <a:ext cx="254000" cy="9525"/>
          </a:xfrm>
          <a:custGeom>
            <a:avLst/>
            <a:gdLst>
              <a:gd name="T0" fmla="*/ 0 w 130"/>
              <a:gd name="T1" fmla="*/ 2147483647 h 6"/>
              <a:gd name="T2" fmla="*/ 2147483647 w 130"/>
              <a:gd name="T3" fmla="*/ 0 h 6"/>
              <a:gd name="T4" fmla="*/ 2147483647 w 130"/>
              <a:gd name="T5" fmla="*/ 0 h 6"/>
              <a:gd name="T6" fmla="*/ 2147483647 w 130"/>
              <a:gd name="T7" fmla="*/ 2147483647 h 6"/>
              <a:gd name="T8" fmla="*/ 0 w 130"/>
              <a:gd name="T9" fmla="*/ 2147483647 h 6"/>
              <a:gd name="T10" fmla="*/ 0 60000 65536"/>
              <a:gd name="T11" fmla="*/ 0 60000 65536"/>
              <a:gd name="T12" fmla="*/ 0 60000 65536"/>
              <a:gd name="T13" fmla="*/ 0 60000 65536"/>
              <a:gd name="T14" fmla="*/ 0 60000 65536"/>
              <a:gd name="T15" fmla="*/ 0 w 130"/>
              <a:gd name="T16" fmla="*/ 0 h 6"/>
              <a:gd name="T17" fmla="*/ 130 w 130"/>
              <a:gd name="T18" fmla="*/ 6 h 6"/>
            </a:gdLst>
            <a:ahLst/>
            <a:cxnLst>
              <a:cxn ang="T10">
                <a:pos x="T0" y="T1"/>
              </a:cxn>
              <a:cxn ang="T11">
                <a:pos x="T2" y="T3"/>
              </a:cxn>
              <a:cxn ang="T12">
                <a:pos x="T4" y="T5"/>
              </a:cxn>
              <a:cxn ang="T13">
                <a:pos x="T6" y="T7"/>
              </a:cxn>
              <a:cxn ang="T14">
                <a:pos x="T8" y="T9"/>
              </a:cxn>
            </a:cxnLst>
            <a:rect l="T15" t="T16" r="T17" b="T18"/>
            <a:pathLst>
              <a:path w="130" h="6">
                <a:moveTo>
                  <a:pt x="0" y="6"/>
                </a:moveTo>
                <a:lnTo>
                  <a:pt x="52" y="0"/>
                </a:lnTo>
                <a:lnTo>
                  <a:pt x="130" y="0"/>
                </a:lnTo>
                <a:lnTo>
                  <a:pt x="87" y="6"/>
                </a:lnTo>
                <a:lnTo>
                  <a:pt x="0" y="6"/>
                </a:lnTo>
                <a:close/>
              </a:path>
            </a:pathLst>
          </a:custGeom>
          <a:solidFill>
            <a:srgbClr val="7373BF"/>
          </a:solidFill>
          <a:ln w="12700" cmpd="sng">
            <a:solidFill>
              <a:schemeClr val="hlink"/>
            </a:solidFill>
            <a:round/>
            <a:headEnd/>
            <a:tailEnd/>
          </a:ln>
        </p:spPr>
        <p:txBody>
          <a:bodyPr/>
          <a:lstStyle/>
          <a:p>
            <a:endParaRPr lang="en-GB"/>
          </a:p>
        </p:txBody>
      </p:sp>
      <p:sp>
        <p:nvSpPr>
          <p:cNvPr id="37980" name="Freeform 1116"/>
          <p:cNvSpPr>
            <a:spLocks/>
          </p:cNvSpPr>
          <p:nvPr/>
        </p:nvSpPr>
        <p:spPr bwMode="auto">
          <a:xfrm>
            <a:off x="6485467" y="2476500"/>
            <a:ext cx="254000" cy="19050"/>
          </a:xfrm>
          <a:custGeom>
            <a:avLst/>
            <a:gdLst>
              <a:gd name="T0" fmla="*/ 0 w 130"/>
              <a:gd name="T1" fmla="*/ 2147483647 h 12"/>
              <a:gd name="T2" fmla="*/ 2147483647 w 130"/>
              <a:gd name="T3" fmla="*/ 0 h 12"/>
              <a:gd name="T4" fmla="*/ 2147483647 w 130"/>
              <a:gd name="T5" fmla="*/ 0 h 12"/>
              <a:gd name="T6" fmla="*/ 2147483647 w 130"/>
              <a:gd name="T7" fmla="*/ 2147483647 h 12"/>
              <a:gd name="T8" fmla="*/ 0 w 130"/>
              <a:gd name="T9" fmla="*/ 2147483647 h 12"/>
              <a:gd name="T10" fmla="*/ 0 60000 65536"/>
              <a:gd name="T11" fmla="*/ 0 60000 65536"/>
              <a:gd name="T12" fmla="*/ 0 60000 65536"/>
              <a:gd name="T13" fmla="*/ 0 60000 65536"/>
              <a:gd name="T14" fmla="*/ 0 60000 65536"/>
              <a:gd name="T15" fmla="*/ 0 w 130"/>
              <a:gd name="T16" fmla="*/ 0 h 12"/>
              <a:gd name="T17" fmla="*/ 130 w 130"/>
              <a:gd name="T18" fmla="*/ 12 h 12"/>
            </a:gdLst>
            <a:ahLst/>
            <a:cxnLst>
              <a:cxn ang="T10">
                <a:pos x="T0" y="T1"/>
              </a:cxn>
              <a:cxn ang="T11">
                <a:pos x="T2" y="T3"/>
              </a:cxn>
              <a:cxn ang="T12">
                <a:pos x="T4" y="T5"/>
              </a:cxn>
              <a:cxn ang="T13">
                <a:pos x="T6" y="T7"/>
              </a:cxn>
              <a:cxn ang="T14">
                <a:pos x="T8" y="T9"/>
              </a:cxn>
            </a:cxnLst>
            <a:rect l="T15" t="T16" r="T17" b="T18"/>
            <a:pathLst>
              <a:path w="130" h="12">
                <a:moveTo>
                  <a:pt x="0" y="6"/>
                </a:moveTo>
                <a:lnTo>
                  <a:pt x="43" y="0"/>
                </a:lnTo>
                <a:lnTo>
                  <a:pt x="130" y="0"/>
                </a:lnTo>
                <a:lnTo>
                  <a:pt x="86" y="12"/>
                </a:lnTo>
                <a:lnTo>
                  <a:pt x="0" y="6"/>
                </a:lnTo>
                <a:close/>
              </a:path>
            </a:pathLst>
          </a:custGeom>
          <a:solidFill>
            <a:srgbClr val="7373BF"/>
          </a:solidFill>
          <a:ln w="12700" cmpd="sng">
            <a:solidFill>
              <a:schemeClr val="hlink"/>
            </a:solidFill>
            <a:round/>
            <a:headEnd/>
            <a:tailEnd/>
          </a:ln>
        </p:spPr>
        <p:txBody>
          <a:bodyPr/>
          <a:lstStyle/>
          <a:p>
            <a:endParaRPr lang="en-GB"/>
          </a:p>
        </p:txBody>
      </p:sp>
      <p:sp>
        <p:nvSpPr>
          <p:cNvPr id="37981" name="Freeform 1117"/>
          <p:cNvSpPr>
            <a:spLocks/>
          </p:cNvSpPr>
          <p:nvPr/>
        </p:nvSpPr>
        <p:spPr bwMode="auto">
          <a:xfrm>
            <a:off x="6652685" y="2476500"/>
            <a:ext cx="256116" cy="19050"/>
          </a:xfrm>
          <a:custGeom>
            <a:avLst/>
            <a:gdLst>
              <a:gd name="T0" fmla="*/ 0 w 131"/>
              <a:gd name="T1" fmla="*/ 2147483647 h 12"/>
              <a:gd name="T2" fmla="*/ 2147483647 w 131"/>
              <a:gd name="T3" fmla="*/ 0 h 12"/>
              <a:gd name="T4" fmla="*/ 2147483647 w 131"/>
              <a:gd name="T5" fmla="*/ 0 h 12"/>
              <a:gd name="T6" fmla="*/ 2147483647 w 131"/>
              <a:gd name="T7" fmla="*/ 2147483647 h 12"/>
              <a:gd name="T8" fmla="*/ 0 w 131"/>
              <a:gd name="T9" fmla="*/ 2147483647 h 12"/>
              <a:gd name="T10" fmla="*/ 0 60000 65536"/>
              <a:gd name="T11" fmla="*/ 0 60000 65536"/>
              <a:gd name="T12" fmla="*/ 0 60000 65536"/>
              <a:gd name="T13" fmla="*/ 0 60000 65536"/>
              <a:gd name="T14" fmla="*/ 0 60000 65536"/>
              <a:gd name="T15" fmla="*/ 0 w 131"/>
              <a:gd name="T16" fmla="*/ 0 h 12"/>
              <a:gd name="T17" fmla="*/ 131 w 131"/>
              <a:gd name="T18" fmla="*/ 12 h 12"/>
            </a:gdLst>
            <a:ahLst/>
            <a:cxnLst>
              <a:cxn ang="T10">
                <a:pos x="T0" y="T1"/>
              </a:cxn>
              <a:cxn ang="T11">
                <a:pos x="T2" y="T3"/>
              </a:cxn>
              <a:cxn ang="T12">
                <a:pos x="T4" y="T5"/>
              </a:cxn>
              <a:cxn ang="T13">
                <a:pos x="T6" y="T7"/>
              </a:cxn>
              <a:cxn ang="T14">
                <a:pos x="T8" y="T9"/>
              </a:cxn>
            </a:cxnLst>
            <a:rect l="T15" t="T16" r="T17" b="T18"/>
            <a:pathLst>
              <a:path w="131" h="12">
                <a:moveTo>
                  <a:pt x="0" y="12"/>
                </a:moveTo>
                <a:lnTo>
                  <a:pt x="44" y="0"/>
                </a:lnTo>
                <a:lnTo>
                  <a:pt x="131" y="0"/>
                </a:lnTo>
                <a:lnTo>
                  <a:pt x="87" y="12"/>
                </a:lnTo>
                <a:lnTo>
                  <a:pt x="0" y="12"/>
                </a:lnTo>
                <a:close/>
              </a:path>
            </a:pathLst>
          </a:custGeom>
          <a:solidFill>
            <a:srgbClr val="7373BF"/>
          </a:solidFill>
          <a:ln w="12700" cmpd="sng">
            <a:solidFill>
              <a:schemeClr val="hlink"/>
            </a:solidFill>
            <a:round/>
            <a:headEnd/>
            <a:tailEnd/>
          </a:ln>
        </p:spPr>
        <p:txBody>
          <a:bodyPr/>
          <a:lstStyle/>
          <a:p>
            <a:endParaRPr lang="en-GB"/>
          </a:p>
        </p:txBody>
      </p:sp>
      <p:sp>
        <p:nvSpPr>
          <p:cNvPr id="37982" name="Freeform 1118"/>
          <p:cNvSpPr>
            <a:spLocks/>
          </p:cNvSpPr>
          <p:nvPr/>
        </p:nvSpPr>
        <p:spPr bwMode="auto">
          <a:xfrm>
            <a:off x="6824134" y="2476500"/>
            <a:ext cx="256117" cy="57150"/>
          </a:xfrm>
          <a:custGeom>
            <a:avLst/>
            <a:gdLst>
              <a:gd name="T0" fmla="*/ 0 w 131"/>
              <a:gd name="T1" fmla="*/ 2147483647 h 36"/>
              <a:gd name="T2" fmla="*/ 2147483647 w 131"/>
              <a:gd name="T3" fmla="*/ 0 h 36"/>
              <a:gd name="T4" fmla="*/ 2147483647 w 131"/>
              <a:gd name="T5" fmla="*/ 2147483647 h 36"/>
              <a:gd name="T6" fmla="*/ 2147483647 w 131"/>
              <a:gd name="T7" fmla="*/ 2147483647 h 36"/>
              <a:gd name="T8" fmla="*/ 0 w 131"/>
              <a:gd name="T9" fmla="*/ 2147483647 h 36"/>
              <a:gd name="T10" fmla="*/ 0 60000 65536"/>
              <a:gd name="T11" fmla="*/ 0 60000 65536"/>
              <a:gd name="T12" fmla="*/ 0 60000 65536"/>
              <a:gd name="T13" fmla="*/ 0 60000 65536"/>
              <a:gd name="T14" fmla="*/ 0 60000 65536"/>
              <a:gd name="T15" fmla="*/ 0 w 131"/>
              <a:gd name="T16" fmla="*/ 0 h 36"/>
              <a:gd name="T17" fmla="*/ 131 w 131"/>
              <a:gd name="T18" fmla="*/ 36 h 36"/>
            </a:gdLst>
            <a:ahLst/>
            <a:cxnLst>
              <a:cxn ang="T10">
                <a:pos x="T0" y="T1"/>
              </a:cxn>
              <a:cxn ang="T11">
                <a:pos x="T2" y="T3"/>
              </a:cxn>
              <a:cxn ang="T12">
                <a:pos x="T4" y="T5"/>
              </a:cxn>
              <a:cxn ang="T13">
                <a:pos x="T6" y="T7"/>
              </a:cxn>
              <a:cxn ang="T14">
                <a:pos x="T8" y="T9"/>
              </a:cxn>
            </a:cxnLst>
            <a:rect l="T15" t="T16" r="T17" b="T18"/>
            <a:pathLst>
              <a:path w="131" h="36">
                <a:moveTo>
                  <a:pt x="0" y="12"/>
                </a:moveTo>
                <a:lnTo>
                  <a:pt x="44" y="0"/>
                </a:lnTo>
                <a:lnTo>
                  <a:pt x="131" y="24"/>
                </a:lnTo>
                <a:lnTo>
                  <a:pt x="87" y="36"/>
                </a:lnTo>
                <a:lnTo>
                  <a:pt x="0" y="12"/>
                </a:lnTo>
                <a:close/>
              </a:path>
            </a:pathLst>
          </a:custGeom>
          <a:solidFill>
            <a:srgbClr val="7373BF"/>
          </a:solidFill>
          <a:ln w="12700" cmpd="sng">
            <a:solidFill>
              <a:schemeClr val="hlink"/>
            </a:solidFill>
            <a:round/>
            <a:headEnd/>
            <a:tailEnd/>
          </a:ln>
        </p:spPr>
        <p:txBody>
          <a:bodyPr/>
          <a:lstStyle/>
          <a:p>
            <a:endParaRPr lang="en-GB"/>
          </a:p>
        </p:txBody>
      </p:sp>
      <p:sp>
        <p:nvSpPr>
          <p:cNvPr id="37983" name="Freeform 1119"/>
          <p:cNvSpPr>
            <a:spLocks/>
          </p:cNvSpPr>
          <p:nvPr/>
        </p:nvSpPr>
        <p:spPr bwMode="auto">
          <a:xfrm>
            <a:off x="6993467" y="2514601"/>
            <a:ext cx="239184" cy="28575"/>
          </a:xfrm>
          <a:custGeom>
            <a:avLst/>
            <a:gdLst>
              <a:gd name="T0" fmla="*/ 0 w 122"/>
              <a:gd name="T1" fmla="*/ 2147483647 h 18"/>
              <a:gd name="T2" fmla="*/ 2147483647 w 122"/>
              <a:gd name="T3" fmla="*/ 0 h 18"/>
              <a:gd name="T4" fmla="*/ 2147483647 w 122"/>
              <a:gd name="T5" fmla="*/ 2147483647 h 18"/>
              <a:gd name="T6" fmla="*/ 2147483647 w 122"/>
              <a:gd name="T7" fmla="*/ 2147483647 h 18"/>
              <a:gd name="T8" fmla="*/ 0 w 122"/>
              <a:gd name="T9" fmla="*/ 2147483647 h 18"/>
              <a:gd name="T10" fmla="*/ 0 60000 65536"/>
              <a:gd name="T11" fmla="*/ 0 60000 65536"/>
              <a:gd name="T12" fmla="*/ 0 60000 65536"/>
              <a:gd name="T13" fmla="*/ 0 60000 65536"/>
              <a:gd name="T14" fmla="*/ 0 60000 65536"/>
              <a:gd name="T15" fmla="*/ 0 w 122"/>
              <a:gd name="T16" fmla="*/ 0 h 18"/>
              <a:gd name="T17" fmla="*/ 122 w 122"/>
              <a:gd name="T18" fmla="*/ 18 h 18"/>
            </a:gdLst>
            <a:ahLst/>
            <a:cxnLst>
              <a:cxn ang="T10">
                <a:pos x="T0" y="T1"/>
              </a:cxn>
              <a:cxn ang="T11">
                <a:pos x="T2" y="T3"/>
              </a:cxn>
              <a:cxn ang="T12">
                <a:pos x="T4" y="T5"/>
              </a:cxn>
              <a:cxn ang="T13">
                <a:pos x="T6" y="T7"/>
              </a:cxn>
              <a:cxn ang="T14">
                <a:pos x="T8" y="T9"/>
              </a:cxn>
            </a:cxnLst>
            <a:rect l="T15" t="T16" r="T17" b="T18"/>
            <a:pathLst>
              <a:path w="122" h="18">
                <a:moveTo>
                  <a:pt x="0" y="12"/>
                </a:moveTo>
                <a:lnTo>
                  <a:pt x="44" y="0"/>
                </a:lnTo>
                <a:lnTo>
                  <a:pt x="122" y="6"/>
                </a:lnTo>
                <a:lnTo>
                  <a:pt x="87" y="18"/>
                </a:lnTo>
                <a:lnTo>
                  <a:pt x="0" y="12"/>
                </a:lnTo>
                <a:close/>
              </a:path>
            </a:pathLst>
          </a:custGeom>
          <a:solidFill>
            <a:srgbClr val="7373BF"/>
          </a:solidFill>
          <a:ln w="12700" cmpd="sng">
            <a:solidFill>
              <a:schemeClr val="hlink"/>
            </a:solidFill>
            <a:round/>
            <a:headEnd/>
            <a:tailEnd/>
          </a:ln>
        </p:spPr>
        <p:txBody>
          <a:bodyPr/>
          <a:lstStyle/>
          <a:p>
            <a:endParaRPr lang="en-GB"/>
          </a:p>
        </p:txBody>
      </p:sp>
      <p:sp>
        <p:nvSpPr>
          <p:cNvPr id="37984" name="Freeform 1120"/>
          <p:cNvSpPr>
            <a:spLocks/>
          </p:cNvSpPr>
          <p:nvPr/>
        </p:nvSpPr>
        <p:spPr bwMode="auto">
          <a:xfrm>
            <a:off x="7162800" y="2524126"/>
            <a:ext cx="239184" cy="28575"/>
          </a:xfrm>
          <a:custGeom>
            <a:avLst/>
            <a:gdLst>
              <a:gd name="T0" fmla="*/ 0 w 122"/>
              <a:gd name="T1" fmla="*/ 2147483647 h 18"/>
              <a:gd name="T2" fmla="*/ 2147483647 w 122"/>
              <a:gd name="T3" fmla="*/ 0 h 18"/>
              <a:gd name="T4" fmla="*/ 2147483647 w 122"/>
              <a:gd name="T5" fmla="*/ 2147483647 h 18"/>
              <a:gd name="T6" fmla="*/ 2147483647 w 122"/>
              <a:gd name="T7" fmla="*/ 2147483647 h 18"/>
              <a:gd name="T8" fmla="*/ 0 w 122"/>
              <a:gd name="T9" fmla="*/ 2147483647 h 18"/>
              <a:gd name="T10" fmla="*/ 0 60000 65536"/>
              <a:gd name="T11" fmla="*/ 0 60000 65536"/>
              <a:gd name="T12" fmla="*/ 0 60000 65536"/>
              <a:gd name="T13" fmla="*/ 0 60000 65536"/>
              <a:gd name="T14" fmla="*/ 0 60000 65536"/>
              <a:gd name="T15" fmla="*/ 0 w 122"/>
              <a:gd name="T16" fmla="*/ 0 h 18"/>
              <a:gd name="T17" fmla="*/ 122 w 122"/>
              <a:gd name="T18" fmla="*/ 18 h 18"/>
            </a:gdLst>
            <a:ahLst/>
            <a:cxnLst>
              <a:cxn ang="T10">
                <a:pos x="T0" y="T1"/>
              </a:cxn>
              <a:cxn ang="T11">
                <a:pos x="T2" y="T3"/>
              </a:cxn>
              <a:cxn ang="T12">
                <a:pos x="T4" y="T5"/>
              </a:cxn>
              <a:cxn ang="T13">
                <a:pos x="T6" y="T7"/>
              </a:cxn>
              <a:cxn ang="T14">
                <a:pos x="T8" y="T9"/>
              </a:cxn>
            </a:cxnLst>
            <a:rect l="T15" t="T16" r="T17" b="T18"/>
            <a:pathLst>
              <a:path w="122" h="18">
                <a:moveTo>
                  <a:pt x="0" y="12"/>
                </a:moveTo>
                <a:lnTo>
                  <a:pt x="35" y="0"/>
                </a:lnTo>
                <a:lnTo>
                  <a:pt x="122" y="6"/>
                </a:lnTo>
                <a:lnTo>
                  <a:pt x="78" y="18"/>
                </a:lnTo>
                <a:lnTo>
                  <a:pt x="0" y="12"/>
                </a:lnTo>
                <a:close/>
              </a:path>
            </a:pathLst>
          </a:custGeom>
          <a:solidFill>
            <a:srgbClr val="7373BF"/>
          </a:solidFill>
          <a:ln w="12700" cmpd="sng">
            <a:solidFill>
              <a:schemeClr val="hlink"/>
            </a:solidFill>
            <a:round/>
            <a:headEnd/>
            <a:tailEnd/>
          </a:ln>
        </p:spPr>
        <p:txBody>
          <a:bodyPr/>
          <a:lstStyle/>
          <a:p>
            <a:endParaRPr lang="en-GB"/>
          </a:p>
        </p:txBody>
      </p:sp>
      <p:sp>
        <p:nvSpPr>
          <p:cNvPr id="37985" name="Freeform 1121"/>
          <p:cNvSpPr>
            <a:spLocks/>
          </p:cNvSpPr>
          <p:nvPr/>
        </p:nvSpPr>
        <p:spPr bwMode="auto">
          <a:xfrm>
            <a:off x="7486651" y="2505075"/>
            <a:ext cx="254000" cy="19050"/>
          </a:xfrm>
          <a:custGeom>
            <a:avLst/>
            <a:gdLst>
              <a:gd name="T0" fmla="*/ 0 w 131"/>
              <a:gd name="T1" fmla="*/ 2147483647 h 12"/>
              <a:gd name="T2" fmla="*/ 2147483647 w 131"/>
              <a:gd name="T3" fmla="*/ 0 h 12"/>
              <a:gd name="T4" fmla="*/ 2147483647 w 131"/>
              <a:gd name="T5" fmla="*/ 0 h 12"/>
              <a:gd name="T6" fmla="*/ 2147483647 w 131"/>
              <a:gd name="T7" fmla="*/ 2147483647 h 12"/>
              <a:gd name="T8" fmla="*/ 0 w 131"/>
              <a:gd name="T9" fmla="*/ 2147483647 h 12"/>
              <a:gd name="T10" fmla="*/ 0 60000 65536"/>
              <a:gd name="T11" fmla="*/ 0 60000 65536"/>
              <a:gd name="T12" fmla="*/ 0 60000 65536"/>
              <a:gd name="T13" fmla="*/ 0 60000 65536"/>
              <a:gd name="T14" fmla="*/ 0 60000 65536"/>
              <a:gd name="T15" fmla="*/ 0 w 131"/>
              <a:gd name="T16" fmla="*/ 0 h 12"/>
              <a:gd name="T17" fmla="*/ 131 w 131"/>
              <a:gd name="T18" fmla="*/ 12 h 12"/>
            </a:gdLst>
            <a:ahLst/>
            <a:cxnLst>
              <a:cxn ang="T10">
                <a:pos x="T0" y="T1"/>
              </a:cxn>
              <a:cxn ang="T11">
                <a:pos x="T2" y="T3"/>
              </a:cxn>
              <a:cxn ang="T12">
                <a:pos x="T4" y="T5"/>
              </a:cxn>
              <a:cxn ang="T13">
                <a:pos x="T6" y="T7"/>
              </a:cxn>
              <a:cxn ang="T14">
                <a:pos x="T8" y="T9"/>
              </a:cxn>
            </a:cxnLst>
            <a:rect l="T15" t="T16" r="T17" b="T18"/>
            <a:pathLst>
              <a:path w="131" h="12">
                <a:moveTo>
                  <a:pt x="0" y="12"/>
                </a:moveTo>
                <a:lnTo>
                  <a:pt x="44" y="0"/>
                </a:lnTo>
                <a:lnTo>
                  <a:pt x="131" y="0"/>
                </a:lnTo>
                <a:lnTo>
                  <a:pt x="87" y="12"/>
                </a:lnTo>
                <a:lnTo>
                  <a:pt x="0" y="12"/>
                </a:lnTo>
                <a:close/>
              </a:path>
            </a:pathLst>
          </a:custGeom>
          <a:solidFill>
            <a:srgbClr val="7373BF"/>
          </a:solidFill>
          <a:ln w="12700" cmpd="sng">
            <a:solidFill>
              <a:schemeClr val="hlink"/>
            </a:solidFill>
            <a:round/>
            <a:headEnd/>
            <a:tailEnd/>
          </a:ln>
        </p:spPr>
        <p:txBody>
          <a:bodyPr/>
          <a:lstStyle/>
          <a:p>
            <a:endParaRPr lang="en-GB"/>
          </a:p>
        </p:txBody>
      </p:sp>
      <p:sp>
        <p:nvSpPr>
          <p:cNvPr id="37986" name="Freeform 1122"/>
          <p:cNvSpPr>
            <a:spLocks/>
          </p:cNvSpPr>
          <p:nvPr/>
        </p:nvSpPr>
        <p:spPr bwMode="auto">
          <a:xfrm>
            <a:off x="7655984" y="2495551"/>
            <a:ext cx="254000" cy="28575"/>
          </a:xfrm>
          <a:custGeom>
            <a:avLst/>
            <a:gdLst>
              <a:gd name="T0" fmla="*/ 0 w 130"/>
              <a:gd name="T1" fmla="*/ 2147483647 h 18"/>
              <a:gd name="T2" fmla="*/ 2147483647 w 130"/>
              <a:gd name="T3" fmla="*/ 2147483647 h 18"/>
              <a:gd name="T4" fmla="*/ 2147483647 w 130"/>
              <a:gd name="T5" fmla="*/ 0 h 18"/>
              <a:gd name="T6" fmla="*/ 2147483647 w 130"/>
              <a:gd name="T7" fmla="*/ 2147483647 h 18"/>
              <a:gd name="T8" fmla="*/ 0 w 130"/>
              <a:gd name="T9" fmla="*/ 2147483647 h 18"/>
              <a:gd name="T10" fmla="*/ 0 60000 65536"/>
              <a:gd name="T11" fmla="*/ 0 60000 65536"/>
              <a:gd name="T12" fmla="*/ 0 60000 65536"/>
              <a:gd name="T13" fmla="*/ 0 60000 65536"/>
              <a:gd name="T14" fmla="*/ 0 60000 65536"/>
              <a:gd name="T15" fmla="*/ 0 w 130"/>
              <a:gd name="T16" fmla="*/ 0 h 18"/>
              <a:gd name="T17" fmla="*/ 130 w 130"/>
              <a:gd name="T18" fmla="*/ 18 h 18"/>
            </a:gdLst>
            <a:ahLst/>
            <a:cxnLst>
              <a:cxn ang="T10">
                <a:pos x="T0" y="T1"/>
              </a:cxn>
              <a:cxn ang="T11">
                <a:pos x="T2" y="T3"/>
              </a:cxn>
              <a:cxn ang="T12">
                <a:pos x="T4" y="T5"/>
              </a:cxn>
              <a:cxn ang="T13">
                <a:pos x="T6" y="T7"/>
              </a:cxn>
              <a:cxn ang="T14">
                <a:pos x="T8" y="T9"/>
              </a:cxn>
            </a:cxnLst>
            <a:rect l="T15" t="T16" r="T17" b="T18"/>
            <a:pathLst>
              <a:path w="130" h="18">
                <a:moveTo>
                  <a:pt x="0" y="18"/>
                </a:moveTo>
                <a:lnTo>
                  <a:pt x="44" y="6"/>
                </a:lnTo>
                <a:lnTo>
                  <a:pt x="130" y="0"/>
                </a:lnTo>
                <a:lnTo>
                  <a:pt x="87" y="6"/>
                </a:lnTo>
                <a:lnTo>
                  <a:pt x="0" y="18"/>
                </a:lnTo>
                <a:close/>
              </a:path>
            </a:pathLst>
          </a:custGeom>
          <a:solidFill>
            <a:srgbClr val="7373BF"/>
          </a:solidFill>
          <a:ln w="12700" cmpd="sng">
            <a:solidFill>
              <a:schemeClr val="hlink"/>
            </a:solidFill>
            <a:round/>
            <a:headEnd/>
            <a:tailEnd/>
          </a:ln>
        </p:spPr>
        <p:txBody>
          <a:bodyPr/>
          <a:lstStyle/>
          <a:p>
            <a:endParaRPr lang="en-GB"/>
          </a:p>
        </p:txBody>
      </p:sp>
      <p:sp>
        <p:nvSpPr>
          <p:cNvPr id="37987" name="Freeform 1123"/>
          <p:cNvSpPr>
            <a:spLocks/>
          </p:cNvSpPr>
          <p:nvPr/>
        </p:nvSpPr>
        <p:spPr bwMode="auto">
          <a:xfrm>
            <a:off x="8504767" y="2076451"/>
            <a:ext cx="237067" cy="66675"/>
          </a:xfrm>
          <a:custGeom>
            <a:avLst/>
            <a:gdLst>
              <a:gd name="T0" fmla="*/ 0 w 121"/>
              <a:gd name="T1" fmla="*/ 2147483647 h 42"/>
              <a:gd name="T2" fmla="*/ 2147483647 w 121"/>
              <a:gd name="T3" fmla="*/ 0 h 42"/>
              <a:gd name="T4" fmla="*/ 2147483647 w 121"/>
              <a:gd name="T5" fmla="*/ 2147483647 h 42"/>
              <a:gd name="T6" fmla="*/ 2147483647 w 121"/>
              <a:gd name="T7" fmla="*/ 2147483647 h 42"/>
              <a:gd name="T8" fmla="*/ 0 w 121"/>
              <a:gd name="T9" fmla="*/ 2147483647 h 42"/>
              <a:gd name="T10" fmla="*/ 0 60000 65536"/>
              <a:gd name="T11" fmla="*/ 0 60000 65536"/>
              <a:gd name="T12" fmla="*/ 0 60000 65536"/>
              <a:gd name="T13" fmla="*/ 0 60000 65536"/>
              <a:gd name="T14" fmla="*/ 0 60000 65536"/>
              <a:gd name="T15" fmla="*/ 0 w 121"/>
              <a:gd name="T16" fmla="*/ 0 h 42"/>
              <a:gd name="T17" fmla="*/ 121 w 121"/>
              <a:gd name="T18" fmla="*/ 42 h 42"/>
            </a:gdLst>
            <a:ahLst/>
            <a:cxnLst>
              <a:cxn ang="T10">
                <a:pos x="T0" y="T1"/>
              </a:cxn>
              <a:cxn ang="T11">
                <a:pos x="T2" y="T3"/>
              </a:cxn>
              <a:cxn ang="T12">
                <a:pos x="T4" y="T5"/>
              </a:cxn>
              <a:cxn ang="T13">
                <a:pos x="T6" y="T7"/>
              </a:cxn>
              <a:cxn ang="T14">
                <a:pos x="T8" y="T9"/>
              </a:cxn>
            </a:cxnLst>
            <a:rect l="T15" t="T16" r="T17" b="T18"/>
            <a:pathLst>
              <a:path w="121" h="42">
                <a:moveTo>
                  <a:pt x="0" y="6"/>
                </a:moveTo>
                <a:lnTo>
                  <a:pt x="34" y="0"/>
                </a:lnTo>
                <a:lnTo>
                  <a:pt x="121" y="36"/>
                </a:lnTo>
                <a:lnTo>
                  <a:pt x="86" y="42"/>
                </a:lnTo>
                <a:lnTo>
                  <a:pt x="0" y="6"/>
                </a:lnTo>
                <a:close/>
              </a:path>
            </a:pathLst>
          </a:custGeom>
          <a:solidFill>
            <a:srgbClr val="7373BF"/>
          </a:solidFill>
          <a:ln w="12700" cmpd="sng">
            <a:solidFill>
              <a:schemeClr val="hlink"/>
            </a:solidFill>
            <a:round/>
            <a:headEnd/>
            <a:tailEnd/>
          </a:ln>
        </p:spPr>
        <p:txBody>
          <a:bodyPr/>
          <a:lstStyle/>
          <a:p>
            <a:endParaRPr lang="en-GB"/>
          </a:p>
        </p:txBody>
      </p:sp>
      <p:sp>
        <p:nvSpPr>
          <p:cNvPr id="37988" name="Freeform 1124"/>
          <p:cNvSpPr>
            <a:spLocks/>
          </p:cNvSpPr>
          <p:nvPr/>
        </p:nvSpPr>
        <p:spPr bwMode="auto">
          <a:xfrm>
            <a:off x="8674100" y="2133600"/>
            <a:ext cx="237067" cy="57150"/>
          </a:xfrm>
          <a:custGeom>
            <a:avLst/>
            <a:gdLst>
              <a:gd name="T0" fmla="*/ 0 w 122"/>
              <a:gd name="T1" fmla="*/ 2147483647 h 36"/>
              <a:gd name="T2" fmla="*/ 2147483647 w 122"/>
              <a:gd name="T3" fmla="*/ 0 h 36"/>
              <a:gd name="T4" fmla="*/ 2147483647 w 122"/>
              <a:gd name="T5" fmla="*/ 2147483647 h 36"/>
              <a:gd name="T6" fmla="*/ 2147483647 w 122"/>
              <a:gd name="T7" fmla="*/ 2147483647 h 36"/>
              <a:gd name="T8" fmla="*/ 0 w 122"/>
              <a:gd name="T9" fmla="*/ 2147483647 h 36"/>
              <a:gd name="T10" fmla="*/ 0 60000 65536"/>
              <a:gd name="T11" fmla="*/ 0 60000 65536"/>
              <a:gd name="T12" fmla="*/ 0 60000 65536"/>
              <a:gd name="T13" fmla="*/ 0 60000 65536"/>
              <a:gd name="T14" fmla="*/ 0 60000 65536"/>
              <a:gd name="T15" fmla="*/ 0 w 122"/>
              <a:gd name="T16" fmla="*/ 0 h 36"/>
              <a:gd name="T17" fmla="*/ 122 w 122"/>
              <a:gd name="T18" fmla="*/ 36 h 36"/>
            </a:gdLst>
            <a:ahLst/>
            <a:cxnLst>
              <a:cxn ang="T10">
                <a:pos x="T0" y="T1"/>
              </a:cxn>
              <a:cxn ang="T11">
                <a:pos x="T2" y="T3"/>
              </a:cxn>
              <a:cxn ang="T12">
                <a:pos x="T4" y="T5"/>
              </a:cxn>
              <a:cxn ang="T13">
                <a:pos x="T6" y="T7"/>
              </a:cxn>
              <a:cxn ang="T14">
                <a:pos x="T8" y="T9"/>
              </a:cxn>
            </a:cxnLst>
            <a:rect l="T15" t="T16" r="T17" b="T18"/>
            <a:pathLst>
              <a:path w="122" h="36">
                <a:moveTo>
                  <a:pt x="0" y="6"/>
                </a:moveTo>
                <a:lnTo>
                  <a:pt x="35" y="0"/>
                </a:lnTo>
                <a:lnTo>
                  <a:pt x="122" y="30"/>
                </a:lnTo>
                <a:lnTo>
                  <a:pt x="87" y="36"/>
                </a:lnTo>
                <a:lnTo>
                  <a:pt x="0" y="6"/>
                </a:lnTo>
                <a:close/>
              </a:path>
            </a:pathLst>
          </a:custGeom>
          <a:solidFill>
            <a:srgbClr val="7373BF"/>
          </a:solidFill>
          <a:ln w="12700" cmpd="sng">
            <a:solidFill>
              <a:schemeClr val="hlink"/>
            </a:solidFill>
            <a:round/>
            <a:headEnd/>
            <a:tailEnd/>
          </a:ln>
        </p:spPr>
        <p:txBody>
          <a:bodyPr/>
          <a:lstStyle/>
          <a:p>
            <a:endParaRPr lang="en-GB"/>
          </a:p>
        </p:txBody>
      </p:sp>
      <p:sp>
        <p:nvSpPr>
          <p:cNvPr id="37989" name="Freeform 1125"/>
          <p:cNvSpPr>
            <a:spLocks/>
          </p:cNvSpPr>
          <p:nvPr/>
        </p:nvSpPr>
        <p:spPr bwMode="auto">
          <a:xfrm>
            <a:off x="8843433" y="2181225"/>
            <a:ext cx="239184" cy="76200"/>
          </a:xfrm>
          <a:custGeom>
            <a:avLst/>
            <a:gdLst>
              <a:gd name="T0" fmla="*/ 0 w 122"/>
              <a:gd name="T1" fmla="*/ 2147483647 h 48"/>
              <a:gd name="T2" fmla="*/ 2147483647 w 122"/>
              <a:gd name="T3" fmla="*/ 0 h 48"/>
              <a:gd name="T4" fmla="*/ 2147483647 w 122"/>
              <a:gd name="T5" fmla="*/ 2147483647 h 48"/>
              <a:gd name="T6" fmla="*/ 2147483647 w 122"/>
              <a:gd name="T7" fmla="*/ 2147483647 h 48"/>
              <a:gd name="T8" fmla="*/ 0 w 122"/>
              <a:gd name="T9" fmla="*/ 2147483647 h 48"/>
              <a:gd name="T10" fmla="*/ 0 60000 65536"/>
              <a:gd name="T11" fmla="*/ 0 60000 65536"/>
              <a:gd name="T12" fmla="*/ 0 60000 65536"/>
              <a:gd name="T13" fmla="*/ 0 60000 65536"/>
              <a:gd name="T14" fmla="*/ 0 60000 65536"/>
              <a:gd name="T15" fmla="*/ 0 w 122"/>
              <a:gd name="T16" fmla="*/ 0 h 48"/>
              <a:gd name="T17" fmla="*/ 122 w 122"/>
              <a:gd name="T18" fmla="*/ 48 h 48"/>
            </a:gdLst>
            <a:ahLst/>
            <a:cxnLst>
              <a:cxn ang="T10">
                <a:pos x="T0" y="T1"/>
              </a:cxn>
              <a:cxn ang="T11">
                <a:pos x="T2" y="T3"/>
              </a:cxn>
              <a:cxn ang="T12">
                <a:pos x="T4" y="T5"/>
              </a:cxn>
              <a:cxn ang="T13">
                <a:pos x="T6" y="T7"/>
              </a:cxn>
              <a:cxn ang="T14">
                <a:pos x="T8" y="T9"/>
              </a:cxn>
            </a:cxnLst>
            <a:rect l="T15" t="T16" r="T17" b="T18"/>
            <a:pathLst>
              <a:path w="122" h="48">
                <a:moveTo>
                  <a:pt x="0" y="6"/>
                </a:moveTo>
                <a:lnTo>
                  <a:pt x="35" y="0"/>
                </a:lnTo>
                <a:lnTo>
                  <a:pt x="122" y="42"/>
                </a:lnTo>
                <a:lnTo>
                  <a:pt x="87" y="48"/>
                </a:lnTo>
                <a:lnTo>
                  <a:pt x="0" y="6"/>
                </a:lnTo>
                <a:close/>
              </a:path>
            </a:pathLst>
          </a:custGeom>
          <a:solidFill>
            <a:srgbClr val="7373BF"/>
          </a:solidFill>
          <a:ln w="12700" cmpd="sng">
            <a:solidFill>
              <a:schemeClr val="hlink"/>
            </a:solidFill>
            <a:round/>
            <a:headEnd/>
            <a:tailEnd/>
          </a:ln>
        </p:spPr>
        <p:txBody>
          <a:bodyPr/>
          <a:lstStyle/>
          <a:p>
            <a:endParaRPr lang="en-GB"/>
          </a:p>
        </p:txBody>
      </p:sp>
      <p:sp>
        <p:nvSpPr>
          <p:cNvPr id="37990" name="Freeform 1126"/>
          <p:cNvSpPr>
            <a:spLocks/>
          </p:cNvSpPr>
          <p:nvPr/>
        </p:nvSpPr>
        <p:spPr bwMode="auto">
          <a:xfrm>
            <a:off x="9012767" y="2247901"/>
            <a:ext cx="239184" cy="104775"/>
          </a:xfrm>
          <a:custGeom>
            <a:avLst/>
            <a:gdLst>
              <a:gd name="T0" fmla="*/ 0 w 122"/>
              <a:gd name="T1" fmla="*/ 2147483647 h 66"/>
              <a:gd name="T2" fmla="*/ 2147483647 w 122"/>
              <a:gd name="T3" fmla="*/ 0 h 66"/>
              <a:gd name="T4" fmla="*/ 2147483647 w 122"/>
              <a:gd name="T5" fmla="*/ 2147483647 h 66"/>
              <a:gd name="T6" fmla="*/ 2147483647 w 122"/>
              <a:gd name="T7" fmla="*/ 2147483647 h 66"/>
              <a:gd name="T8" fmla="*/ 0 w 122"/>
              <a:gd name="T9" fmla="*/ 2147483647 h 66"/>
              <a:gd name="T10" fmla="*/ 0 60000 65536"/>
              <a:gd name="T11" fmla="*/ 0 60000 65536"/>
              <a:gd name="T12" fmla="*/ 0 60000 65536"/>
              <a:gd name="T13" fmla="*/ 0 60000 65536"/>
              <a:gd name="T14" fmla="*/ 0 60000 65536"/>
              <a:gd name="T15" fmla="*/ 0 w 122"/>
              <a:gd name="T16" fmla="*/ 0 h 66"/>
              <a:gd name="T17" fmla="*/ 122 w 122"/>
              <a:gd name="T18" fmla="*/ 66 h 66"/>
            </a:gdLst>
            <a:ahLst/>
            <a:cxnLst>
              <a:cxn ang="T10">
                <a:pos x="T0" y="T1"/>
              </a:cxn>
              <a:cxn ang="T11">
                <a:pos x="T2" y="T3"/>
              </a:cxn>
              <a:cxn ang="T12">
                <a:pos x="T4" y="T5"/>
              </a:cxn>
              <a:cxn ang="T13">
                <a:pos x="T6" y="T7"/>
              </a:cxn>
              <a:cxn ang="T14">
                <a:pos x="T8" y="T9"/>
              </a:cxn>
            </a:cxnLst>
            <a:rect l="T15" t="T16" r="T17" b="T18"/>
            <a:pathLst>
              <a:path w="122" h="66">
                <a:moveTo>
                  <a:pt x="0" y="6"/>
                </a:moveTo>
                <a:lnTo>
                  <a:pt x="35" y="0"/>
                </a:lnTo>
                <a:lnTo>
                  <a:pt x="122" y="54"/>
                </a:lnTo>
                <a:lnTo>
                  <a:pt x="87" y="66"/>
                </a:lnTo>
                <a:lnTo>
                  <a:pt x="0" y="6"/>
                </a:lnTo>
                <a:close/>
              </a:path>
            </a:pathLst>
          </a:custGeom>
          <a:solidFill>
            <a:srgbClr val="7373BF"/>
          </a:solidFill>
          <a:ln w="12700" cmpd="sng">
            <a:solidFill>
              <a:schemeClr val="hlink"/>
            </a:solidFill>
            <a:round/>
            <a:headEnd/>
            <a:tailEnd/>
          </a:ln>
        </p:spPr>
        <p:txBody>
          <a:bodyPr/>
          <a:lstStyle/>
          <a:p>
            <a:endParaRPr lang="en-GB"/>
          </a:p>
        </p:txBody>
      </p:sp>
      <p:sp>
        <p:nvSpPr>
          <p:cNvPr id="37991" name="Freeform 1127"/>
          <p:cNvSpPr>
            <a:spLocks/>
          </p:cNvSpPr>
          <p:nvPr/>
        </p:nvSpPr>
        <p:spPr bwMode="auto">
          <a:xfrm>
            <a:off x="9184217" y="2333626"/>
            <a:ext cx="237067" cy="104775"/>
          </a:xfrm>
          <a:custGeom>
            <a:avLst/>
            <a:gdLst>
              <a:gd name="T0" fmla="*/ 0 w 122"/>
              <a:gd name="T1" fmla="*/ 2147483647 h 66"/>
              <a:gd name="T2" fmla="*/ 2147483647 w 122"/>
              <a:gd name="T3" fmla="*/ 0 h 66"/>
              <a:gd name="T4" fmla="*/ 2147483647 w 122"/>
              <a:gd name="T5" fmla="*/ 2147483647 h 66"/>
              <a:gd name="T6" fmla="*/ 2147483647 w 122"/>
              <a:gd name="T7" fmla="*/ 2147483647 h 66"/>
              <a:gd name="T8" fmla="*/ 0 w 122"/>
              <a:gd name="T9" fmla="*/ 2147483647 h 66"/>
              <a:gd name="T10" fmla="*/ 0 60000 65536"/>
              <a:gd name="T11" fmla="*/ 0 60000 65536"/>
              <a:gd name="T12" fmla="*/ 0 60000 65536"/>
              <a:gd name="T13" fmla="*/ 0 60000 65536"/>
              <a:gd name="T14" fmla="*/ 0 60000 65536"/>
              <a:gd name="T15" fmla="*/ 0 w 122"/>
              <a:gd name="T16" fmla="*/ 0 h 66"/>
              <a:gd name="T17" fmla="*/ 122 w 122"/>
              <a:gd name="T18" fmla="*/ 66 h 66"/>
            </a:gdLst>
            <a:ahLst/>
            <a:cxnLst>
              <a:cxn ang="T10">
                <a:pos x="T0" y="T1"/>
              </a:cxn>
              <a:cxn ang="T11">
                <a:pos x="T2" y="T3"/>
              </a:cxn>
              <a:cxn ang="T12">
                <a:pos x="T4" y="T5"/>
              </a:cxn>
              <a:cxn ang="T13">
                <a:pos x="T6" y="T7"/>
              </a:cxn>
              <a:cxn ang="T14">
                <a:pos x="T8" y="T9"/>
              </a:cxn>
            </a:cxnLst>
            <a:rect l="T15" t="T16" r="T17" b="T18"/>
            <a:pathLst>
              <a:path w="122" h="66">
                <a:moveTo>
                  <a:pt x="0" y="12"/>
                </a:moveTo>
                <a:lnTo>
                  <a:pt x="35" y="0"/>
                </a:lnTo>
                <a:lnTo>
                  <a:pt x="122" y="60"/>
                </a:lnTo>
                <a:lnTo>
                  <a:pt x="87" y="66"/>
                </a:lnTo>
                <a:lnTo>
                  <a:pt x="0" y="12"/>
                </a:lnTo>
                <a:close/>
              </a:path>
            </a:pathLst>
          </a:custGeom>
          <a:solidFill>
            <a:srgbClr val="7373BF"/>
          </a:solidFill>
          <a:ln w="12700" cmpd="sng">
            <a:solidFill>
              <a:schemeClr val="hlink"/>
            </a:solidFill>
            <a:round/>
            <a:headEnd/>
            <a:tailEnd/>
          </a:ln>
        </p:spPr>
        <p:txBody>
          <a:bodyPr/>
          <a:lstStyle/>
          <a:p>
            <a:endParaRPr lang="en-GB"/>
          </a:p>
        </p:txBody>
      </p:sp>
      <p:sp>
        <p:nvSpPr>
          <p:cNvPr id="37992" name="Freeform 1128"/>
          <p:cNvSpPr>
            <a:spLocks/>
          </p:cNvSpPr>
          <p:nvPr/>
        </p:nvSpPr>
        <p:spPr bwMode="auto">
          <a:xfrm>
            <a:off x="9353551" y="2428876"/>
            <a:ext cx="220133" cy="123825"/>
          </a:xfrm>
          <a:custGeom>
            <a:avLst/>
            <a:gdLst>
              <a:gd name="T0" fmla="*/ 0 w 113"/>
              <a:gd name="T1" fmla="*/ 2147483647 h 78"/>
              <a:gd name="T2" fmla="*/ 2147483647 w 113"/>
              <a:gd name="T3" fmla="*/ 0 h 78"/>
              <a:gd name="T4" fmla="*/ 2147483647 w 113"/>
              <a:gd name="T5" fmla="*/ 2147483647 h 78"/>
              <a:gd name="T6" fmla="*/ 2147483647 w 113"/>
              <a:gd name="T7" fmla="*/ 2147483647 h 78"/>
              <a:gd name="T8" fmla="*/ 0 w 113"/>
              <a:gd name="T9" fmla="*/ 2147483647 h 78"/>
              <a:gd name="T10" fmla="*/ 0 60000 65536"/>
              <a:gd name="T11" fmla="*/ 0 60000 65536"/>
              <a:gd name="T12" fmla="*/ 0 60000 65536"/>
              <a:gd name="T13" fmla="*/ 0 60000 65536"/>
              <a:gd name="T14" fmla="*/ 0 60000 65536"/>
              <a:gd name="T15" fmla="*/ 0 w 113"/>
              <a:gd name="T16" fmla="*/ 0 h 78"/>
              <a:gd name="T17" fmla="*/ 113 w 113"/>
              <a:gd name="T18" fmla="*/ 78 h 78"/>
            </a:gdLst>
            <a:ahLst/>
            <a:cxnLst>
              <a:cxn ang="T10">
                <a:pos x="T0" y="T1"/>
              </a:cxn>
              <a:cxn ang="T11">
                <a:pos x="T2" y="T3"/>
              </a:cxn>
              <a:cxn ang="T12">
                <a:pos x="T4" y="T5"/>
              </a:cxn>
              <a:cxn ang="T13">
                <a:pos x="T6" y="T7"/>
              </a:cxn>
              <a:cxn ang="T14">
                <a:pos x="T8" y="T9"/>
              </a:cxn>
            </a:cxnLst>
            <a:rect l="T15" t="T16" r="T17" b="T18"/>
            <a:pathLst>
              <a:path w="113" h="78">
                <a:moveTo>
                  <a:pt x="0" y="6"/>
                </a:moveTo>
                <a:lnTo>
                  <a:pt x="35" y="0"/>
                </a:lnTo>
                <a:lnTo>
                  <a:pt x="113" y="66"/>
                </a:lnTo>
                <a:lnTo>
                  <a:pt x="87" y="78"/>
                </a:lnTo>
                <a:lnTo>
                  <a:pt x="0" y="6"/>
                </a:lnTo>
                <a:close/>
              </a:path>
            </a:pathLst>
          </a:custGeom>
          <a:solidFill>
            <a:srgbClr val="7373BF"/>
          </a:solidFill>
          <a:ln w="12700" cmpd="sng">
            <a:solidFill>
              <a:schemeClr val="hlink"/>
            </a:solidFill>
            <a:round/>
            <a:headEnd/>
            <a:tailEnd/>
          </a:ln>
        </p:spPr>
        <p:txBody>
          <a:bodyPr/>
          <a:lstStyle/>
          <a:p>
            <a:endParaRPr lang="en-GB"/>
          </a:p>
        </p:txBody>
      </p:sp>
      <p:sp>
        <p:nvSpPr>
          <p:cNvPr id="37993" name="Freeform 1129"/>
          <p:cNvSpPr>
            <a:spLocks/>
          </p:cNvSpPr>
          <p:nvPr/>
        </p:nvSpPr>
        <p:spPr bwMode="auto">
          <a:xfrm>
            <a:off x="9522885" y="2533650"/>
            <a:ext cx="222249" cy="114300"/>
          </a:xfrm>
          <a:custGeom>
            <a:avLst/>
            <a:gdLst>
              <a:gd name="T0" fmla="*/ 0 w 113"/>
              <a:gd name="T1" fmla="*/ 2147483647 h 72"/>
              <a:gd name="T2" fmla="*/ 2147483647 w 113"/>
              <a:gd name="T3" fmla="*/ 0 h 72"/>
              <a:gd name="T4" fmla="*/ 2147483647 w 113"/>
              <a:gd name="T5" fmla="*/ 2147483647 h 72"/>
              <a:gd name="T6" fmla="*/ 2147483647 w 113"/>
              <a:gd name="T7" fmla="*/ 2147483647 h 72"/>
              <a:gd name="T8" fmla="*/ 0 w 113"/>
              <a:gd name="T9" fmla="*/ 2147483647 h 72"/>
              <a:gd name="T10" fmla="*/ 0 60000 65536"/>
              <a:gd name="T11" fmla="*/ 0 60000 65536"/>
              <a:gd name="T12" fmla="*/ 0 60000 65536"/>
              <a:gd name="T13" fmla="*/ 0 60000 65536"/>
              <a:gd name="T14" fmla="*/ 0 60000 65536"/>
              <a:gd name="T15" fmla="*/ 0 w 113"/>
              <a:gd name="T16" fmla="*/ 0 h 72"/>
              <a:gd name="T17" fmla="*/ 113 w 113"/>
              <a:gd name="T18" fmla="*/ 72 h 72"/>
            </a:gdLst>
            <a:ahLst/>
            <a:cxnLst>
              <a:cxn ang="T10">
                <a:pos x="T0" y="T1"/>
              </a:cxn>
              <a:cxn ang="T11">
                <a:pos x="T2" y="T3"/>
              </a:cxn>
              <a:cxn ang="T12">
                <a:pos x="T4" y="T5"/>
              </a:cxn>
              <a:cxn ang="T13">
                <a:pos x="T6" y="T7"/>
              </a:cxn>
              <a:cxn ang="T14">
                <a:pos x="T8" y="T9"/>
              </a:cxn>
            </a:cxnLst>
            <a:rect l="T15" t="T16" r="T17" b="T18"/>
            <a:pathLst>
              <a:path w="113" h="72">
                <a:moveTo>
                  <a:pt x="0" y="12"/>
                </a:moveTo>
                <a:lnTo>
                  <a:pt x="26" y="0"/>
                </a:lnTo>
                <a:lnTo>
                  <a:pt x="113" y="60"/>
                </a:lnTo>
                <a:lnTo>
                  <a:pt x="87" y="72"/>
                </a:lnTo>
                <a:lnTo>
                  <a:pt x="0" y="12"/>
                </a:lnTo>
                <a:close/>
              </a:path>
            </a:pathLst>
          </a:custGeom>
          <a:solidFill>
            <a:srgbClr val="7373BF"/>
          </a:solidFill>
          <a:ln w="12700" cmpd="sng">
            <a:solidFill>
              <a:schemeClr val="hlink"/>
            </a:solidFill>
            <a:round/>
            <a:headEnd/>
            <a:tailEnd/>
          </a:ln>
        </p:spPr>
        <p:txBody>
          <a:bodyPr/>
          <a:lstStyle/>
          <a:p>
            <a:endParaRPr lang="en-GB"/>
          </a:p>
        </p:txBody>
      </p:sp>
      <p:sp>
        <p:nvSpPr>
          <p:cNvPr id="37994" name="Freeform 1130"/>
          <p:cNvSpPr>
            <a:spLocks/>
          </p:cNvSpPr>
          <p:nvPr/>
        </p:nvSpPr>
        <p:spPr bwMode="auto">
          <a:xfrm>
            <a:off x="9694334" y="2628901"/>
            <a:ext cx="220133" cy="123825"/>
          </a:xfrm>
          <a:custGeom>
            <a:avLst/>
            <a:gdLst>
              <a:gd name="T0" fmla="*/ 0 w 113"/>
              <a:gd name="T1" fmla="*/ 2147483647 h 78"/>
              <a:gd name="T2" fmla="*/ 2147483647 w 113"/>
              <a:gd name="T3" fmla="*/ 0 h 78"/>
              <a:gd name="T4" fmla="*/ 2147483647 w 113"/>
              <a:gd name="T5" fmla="*/ 2147483647 h 78"/>
              <a:gd name="T6" fmla="*/ 2147483647 w 113"/>
              <a:gd name="T7" fmla="*/ 2147483647 h 78"/>
              <a:gd name="T8" fmla="*/ 0 w 113"/>
              <a:gd name="T9" fmla="*/ 2147483647 h 78"/>
              <a:gd name="T10" fmla="*/ 0 60000 65536"/>
              <a:gd name="T11" fmla="*/ 0 60000 65536"/>
              <a:gd name="T12" fmla="*/ 0 60000 65536"/>
              <a:gd name="T13" fmla="*/ 0 60000 65536"/>
              <a:gd name="T14" fmla="*/ 0 60000 65536"/>
              <a:gd name="T15" fmla="*/ 0 w 113"/>
              <a:gd name="T16" fmla="*/ 0 h 78"/>
              <a:gd name="T17" fmla="*/ 113 w 113"/>
              <a:gd name="T18" fmla="*/ 78 h 78"/>
            </a:gdLst>
            <a:ahLst/>
            <a:cxnLst>
              <a:cxn ang="T10">
                <a:pos x="T0" y="T1"/>
              </a:cxn>
              <a:cxn ang="T11">
                <a:pos x="T2" y="T3"/>
              </a:cxn>
              <a:cxn ang="T12">
                <a:pos x="T4" y="T5"/>
              </a:cxn>
              <a:cxn ang="T13">
                <a:pos x="T6" y="T7"/>
              </a:cxn>
              <a:cxn ang="T14">
                <a:pos x="T8" y="T9"/>
              </a:cxn>
            </a:cxnLst>
            <a:rect l="T15" t="T16" r="T17" b="T18"/>
            <a:pathLst>
              <a:path w="113" h="78">
                <a:moveTo>
                  <a:pt x="0" y="12"/>
                </a:moveTo>
                <a:lnTo>
                  <a:pt x="26" y="0"/>
                </a:lnTo>
                <a:lnTo>
                  <a:pt x="113" y="66"/>
                </a:lnTo>
                <a:lnTo>
                  <a:pt x="87" y="78"/>
                </a:lnTo>
                <a:lnTo>
                  <a:pt x="0" y="12"/>
                </a:lnTo>
                <a:close/>
              </a:path>
            </a:pathLst>
          </a:custGeom>
          <a:solidFill>
            <a:srgbClr val="7373BF"/>
          </a:solidFill>
          <a:ln w="12700" cmpd="sng">
            <a:solidFill>
              <a:schemeClr val="hlink"/>
            </a:solidFill>
            <a:round/>
            <a:headEnd/>
            <a:tailEnd/>
          </a:ln>
        </p:spPr>
        <p:txBody>
          <a:bodyPr/>
          <a:lstStyle/>
          <a:p>
            <a:endParaRPr lang="en-GB"/>
          </a:p>
        </p:txBody>
      </p:sp>
      <p:sp>
        <p:nvSpPr>
          <p:cNvPr id="37995" name="Freeform 1131"/>
          <p:cNvSpPr>
            <a:spLocks/>
          </p:cNvSpPr>
          <p:nvPr/>
        </p:nvSpPr>
        <p:spPr bwMode="auto">
          <a:xfrm>
            <a:off x="9863667" y="2733676"/>
            <a:ext cx="220133" cy="200025"/>
          </a:xfrm>
          <a:custGeom>
            <a:avLst/>
            <a:gdLst>
              <a:gd name="T0" fmla="*/ 0 w 113"/>
              <a:gd name="T1" fmla="*/ 2147483647 h 126"/>
              <a:gd name="T2" fmla="*/ 2147483647 w 113"/>
              <a:gd name="T3" fmla="*/ 0 h 126"/>
              <a:gd name="T4" fmla="*/ 2147483647 w 113"/>
              <a:gd name="T5" fmla="*/ 2147483647 h 126"/>
              <a:gd name="T6" fmla="*/ 2147483647 w 113"/>
              <a:gd name="T7" fmla="*/ 2147483647 h 126"/>
              <a:gd name="T8" fmla="*/ 0 w 113"/>
              <a:gd name="T9" fmla="*/ 2147483647 h 126"/>
              <a:gd name="T10" fmla="*/ 0 60000 65536"/>
              <a:gd name="T11" fmla="*/ 0 60000 65536"/>
              <a:gd name="T12" fmla="*/ 0 60000 65536"/>
              <a:gd name="T13" fmla="*/ 0 60000 65536"/>
              <a:gd name="T14" fmla="*/ 0 60000 65536"/>
              <a:gd name="T15" fmla="*/ 0 w 113"/>
              <a:gd name="T16" fmla="*/ 0 h 126"/>
              <a:gd name="T17" fmla="*/ 113 w 113"/>
              <a:gd name="T18" fmla="*/ 126 h 126"/>
            </a:gdLst>
            <a:ahLst/>
            <a:cxnLst>
              <a:cxn ang="T10">
                <a:pos x="T0" y="T1"/>
              </a:cxn>
              <a:cxn ang="T11">
                <a:pos x="T2" y="T3"/>
              </a:cxn>
              <a:cxn ang="T12">
                <a:pos x="T4" y="T5"/>
              </a:cxn>
              <a:cxn ang="T13">
                <a:pos x="T6" y="T7"/>
              </a:cxn>
              <a:cxn ang="T14">
                <a:pos x="T8" y="T9"/>
              </a:cxn>
            </a:cxnLst>
            <a:rect l="T15" t="T16" r="T17" b="T18"/>
            <a:pathLst>
              <a:path w="113" h="126">
                <a:moveTo>
                  <a:pt x="0" y="12"/>
                </a:moveTo>
                <a:lnTo>
                  <a:pt x="26" y="0"/>
                </a:lnTo>
                <a:lnTo>
                  <a:pt x="113" y="114"/>
                </a:lnTo>
                <a:lnTo>
                  <a:pt x="87" y="126"/>
                </a:lnTo>
                <a:lnTo>
                  <a:pt x="0" y="12"/>
                </a:lnTo>
                <a:close/>
              </a:path>
            </a:pathLst>
          </a:custGeom>
          <a:solidFill>
            <a:srgbClr val="7373BF"/>
          </a:solidFill>
          <a:ln w="12700" cmpd="sng">
            <a:solidFill>
              <a:schemeClr val="hlink"/>
            </a:solidFill>
            <a:round/>
            <a:headEnd/>
            <a:tailEnd/>
          </a:ln>
        </p:spPr>
        <p:txBody>
          <a:bodyPr/>
          <a:lstStyle/>
          <a:p>
            <a:endParaRPr lang="en-GB"/>
          </a:p>
        </p:txBody>
      </p:sp>
      <p:sp>
        <p:nvSpPr>
          <p:cNvPr id="37996" name="Freeform 1132"/>
          <p:cNvSpPr>
            <a:spLocks/>
          </p:cNvSpPr>
          <p:nvPr/>
        </p:nvSpPr>
        <p:spPr bwMode="auto">
          <a:xfrm>
            <a:off x="10033000" y="2914650"/>
            <a:ext cx="220133" cy="190500"/>
          </a:xfrm>
          <a:custGeom>
            <a:avLst/>
            <a:gdLst>
              <a:gd name="T0" fmla="*/ 0 w 113"/>
              <a:gd name="T1" fmla="*/ 2147483647 h 120"/>
              <a:gd name="T2" fmla="*/ 2147483647 w 113"/>
              <a:gd name="T3" fmla="*/ 0 h 120"/>
              <a:gd name="T4" fmla="*/ 2147483647 w 113"/>
              <a:gd name="T5" fmla="*/ 2147483647 h 120"/>
              <a:gd name="T6" fmla="*/ 2147483647 w 113"/>
              <a:gd name="T7" fmla="*/ 2147483647 h 120"/>
              <a:gd name="T8" fmla="*/ 0 w 113"/>
              <a:gd name="T9" fmla="*/ 2147483647 h 120"/>
              <a:gd name="T10" fmla="*/ 0 60000 65536"/>
              <a:gd name="T11" fmla="*/ 0 60000 65536"/>
              <a:gd name="T12" fmla="*/ 0 60000 65536"/>
              <a:gd name="T13" fmla="*/ 0 60000 65536"/>
              <a:gd name="T14" fmla="*/ 0 60000 65536"/>
              <a:gd name="T15" fmla="*/ 0 w 113"/>
              <a:gd name="T16" fmla="*/ 0 h 120"/>
              <a:gd name="T17" fmla="*/ 113 w 113"/>
              <a:gd name="T18" fmla="*/ 120 h 120"/>
            </a:gdLst>
            <a:ahLst/>
            <a:cxnLst>
              <a:cxn ang="T10">
                <a:pos x="T0" y="T1"/>
              </a:cxn>
              <a:cxn ang="T11">
                <a:pos x="T2" y="T3"/>
              </a:cxn>
              <a:cxn ang="T12">
                <a:pos x="T4" y="T5"/>
              </a:cxn>
              <a:cxn ang="T13">
                <a:pos x="T6" y="T7"/>
              </a:cxn>
              <a:cxn ang="T14">
                <a:pos x="T8" y="T9"/>
              </a:cxn>
            </a:cxnLst>
            <a:rect l="T15" t="T16" r="T17" b="T18"/>
            <a:pathLst>
              <a:path w="113" h="120">
                <a:moveTo>
                  <a:pt x="0" y="12"/>
                </a:moveTo>
                <a:lnTo>
                  <a:pt x="26" y="0"/>
                </a:lnTo>
                <a:lnTo>
                  <a:pt x="113" y="108"/>
                </a:lnTo>
                <a:lnTo>
                  <a:pt x="87" y="120"/>
                </a:lnTo>
                <a:lnTo>
                  <a:pt x="0" y="12"/>
                </a:lnTo>
                <a:close/>
              </a:path>
            </a:pathLst>
          </a:custGeom>
          <a:solidFill>
            <a:srgbClr val="7373BF"/>
          </a:solidFill>
          <a:ln w="12700" cmpd="sng">
            <a:solidFill>
              <a:schemeClr val="hlink"/>
            </a:solidFill>
            <a:round/>
            <a:headEnd/>
            <a:tailEnd/>
          </a:ln>
        </p:spPr>
        <p:txBody>
          <a:bodyPr/>
          <a:lstStyle/>
          <a:p>
            <a:endParaRPr lang="en-GB"/>
          </a:p>
        </p:txBody>
      </p:sp>
      <p:sp>
        <p:nvSpPr>
          <p:cNvPr id="37997" name="Freeform 1133"/>
          <p:cNvSpPr>
            <a:spLocks/>
          </p:cNvSpPr>
          <p:nvPr/>
        </p:nvSpPr>
        <p:spPr bwMode="auto">
          <a:xfrm>
            <a:off x="10202333" y="3086100"/>
            <a:ext cx="222251" cy="133350"/>
          </a:xfrm>
          <a:custGeom>
            <a:avLst/>
            <a:gdLst>
              <a:gd name="T0" fmla="*/ 0 w 113"/>
              <a:gd name="T1" fmla="*/ 2147483647 h 84"/>
              <a:gd name="T2" fmla="*/ 2147483647 w 113"/>
              <a:gd name="T3" fmla="*/ 0 h 84"/>
              <a:gd name="T4" fmla="*/ 2147483647 w 113"/>
              <a:gd name="T5" fmla="*/ 2147483647 h 84"/>
              <a:gd name="T6" fmla="*/ 2147483647 w 113"/>
              <a:gd name="T7" fmla="*/ 2147483647 h 84"/>
              <a:gd name="T8" fmla="*/ 0 w 113"/>
              <a:gd name="T9" fmla="*/ 2147483647 h 84"/>
              <a:gd name="T10" fmla="*/ 0 60000 65536"/>
              <a:gd name="T11" fmla="*/ 0 60000 65536"/>
              <a:gd name="T12" fmla="*/ 0 60000 65536"/>
              <a:gd name="T13" fmla="*/ 0 60000 65536"/>
              <a:gd name="T14" fmla="*/ 0 60000 65536"/>
              <a:gd name="T15" fmla="*/ 0 w 113"/>
              <a:gd name="T16" fmla="*/ 0 h 84"/>
              <a:gd name="T17" fmla="*/ 113 w 113"/>
              <a:gd name="T18" fmla="*/ 84 h 84"/>
            </a:gdLst>
            <a:ahLst/>
            <a:cxnLst>
              <a:cxn ang="T10">
                <a:pos x="T0" y="T1"/>
              </a:cxn>
              <a:cxn ang="T11">
                <a:pos x="T2" y="T3"/>
              </a:cxn>
              <a:cxn ang="T12">
                <a:pos x="T4" y="T5"/>
              </a:cxn>
              <a:cxn ang="T13">
                <a:pos x="T6" y="T7"/>
              </a:cxn>
              <a:cxn ang="T14">
                <a:pos x="T8" y="T9"/>
              </a:cxn>
            </a:cxnLst>
            <a:rect l="T15" t="T16" r="T17" b="T18"/>
            <a:pathLst>
              <a:path w="113" h="84">
                <a:moveTo>
                  <a:pt x="0" y="12"/>
                </a:moveTo>
                <a:lnTo>
                  <a:pt x="26" y="0"/>
                </a:lnTo>
                <a:lnTo>
                  <a:pt x="113" y="72"/>
                </a:lnTo>
                <a:lnTo>
                  <a:pt x="86" y="84"/>
                </a:lnTo>
                <a:lnTo>
                  <a:pt x="0" y="12"/>
                </a:lnTo>
                <a:close/>
              </a:path>
            </a:pathLst>
          </a:custGeom>
          <a:solidFill>
            <a:srgbClr val="7373BF"/>
          </a:solidFill>
          <a:ln w="12700" cmpd="sng">
            <a:solidFill>
              <a:schemeClr val="hlink"/>
            </a:solidFill>
            <a:round/>
            <a:headEnd/>
            <a:tailEnd/>
          </a:ln>
        </p:spPr>
        <p:txBody>
          <a:bodyPr/>
          <a:lstStyle/>
          <a:p>
            <a:endParaRPr lang="en-GB"/>
          </a:p>
        </p:txBody>
      </p:sp>
      <p:sp>
        <p:nvSpPr>
          <p:cNvPr id="37998" name="Freeform 1134"/>
          <p:cNvSpPr>
            <a:spLocks/>
          </p:cNvSpPr>
          <p:nvPr/>
        </p:nvSpPr>
        <p:spPr bwMode="auto">
          <a:xfrm>
            <a:off x="10371667" y="3200400"/>
            <a:ext cx="220133" cy="228600"/>
          </a:xfrm>
          <a:custGeom>
            <a:avLst/>
            <a:gdLst>
              <a:gd name="T0" fmla="*/ 0 w 113"/>
              <a:gd name="T1" fmla="*/ 2147483647 h 144"/>
              <a:gd name="T2" fmla="*/ 2147483647 w 113"/>
              <a:gd name="T3" fmla="*/ 0 h 144"/>
              <a:gd name="T4" fmla="*/ 2147483647 w 113"/>
              <a:gd name="T5" fmla="*/ 2147483647 h 144"/>
              <a:gd name="T6" fmla="*/ 2147483647 w 113"/>
              <a:gd name="T7" fmla="*/ 2147483647 h 144"/>
              <a:gd name="T8" fmla="*/ 0 w 113"/>
              <a:gd name="T9" fmla="*/ 2147483647 h 144"/>
              <a:gd name="T10" fmla="*/ 0 60000 65536"/>
              <a:gd name="T11" fmla="*/ 0 60000 65536"/>
              <a:gd name="T12" fmla="*/ 0 60000 65536"/>
              <a:gd name="T13" fmla="*/ 0 60000 65536"/>
              <a:gd name="T14" fmla="*/ 0 60000 65536"/>
              <a:gd name="T15" fmla="*/ 0 w 113"/>
              <a:gd name="T16" fmla="*/ 0 h 144"/>
              <a:gd name="T17" fmla="*/ 113 w 113"/>
              <a:gd name="T18" fmla="*/ 144 h 144"/>
            </a:gdLst>
            <a:ahLst/>
            <a:cxnLst>
              <a:cxn ang="T10">
                <a:pos x="T0" y="T1"/>
              </a:cxn>
              <a:cxn ang="T11">
                <a:pos x="T2" y="T3"/>
              </a:cxn>
              <a:cxn ang="T12">
                <a:pos x="T4" y="T5"/>
              </a:cxn>
              <a:cxn ang="T13">
                <a:pos x="T6" y="T7"/>
              </a:cxn>
              <a:cxn ang="T14">
                <a:pos x="T8" y="T9"/>
              </a:cxn>
            </a:cxnLst>
            <a:rect l="T15" t="T16" r="T17" b="T18"/>
            <a:pathLst>
              <a:path w="113" h="144">
                <a:moveTo>
                  <a:pt x="0" y="12"/>
                </a:moveTo>
                <a:lnTo>
                  <a:pt x="27" y="0"/>
                </a:lnTo>
                <a:lnTo>
                  <a:pt x="113" y="132"/>
                </a:lnTo>
                <a:lnTo>
                  <a:pt x="87" y="144"/>
                </a:lnTo>
                <a:lnTo>
                  <a:pt x="0" y="12"/>
                </a:lnTo>
                <a:close/>
              </a:path>
            </a:pathLst>
          </a:custGeom>
          <a:solidFill>
            <a:srgbClr val="7373BF"/>
          </a:solidFill>
          <a:ln w="12700" cmpd="sng">
            <a:solidFill>
              <a:schemeClr val="hlink"/>
            </a:solidFill>
            <a:round/>
            <a:headEnd/>
            <a:tailEnd/>
          </a:ln>
        </p:spPr>
        <p:txBody>
          <a:bodyPr/>
          <a:lstStyle/>
          <a:p>
            <a:endParaRPr lang="en-GB"/>
          </a:p>
        </p:txBody>
      </p:sp>
      <p:sp>
        <p:nvSpPr>
          <p:cNvPr id="37999" name="Freeform 1135"/>
          <p:cNvSpPr>
            <a:spLocks/>
          </p:cNvSpPr>
          <p:nvPr/>
        </p:nvSpPr>
        <p:spPr bwMode="auto">
          <a:xfrm>
            <a:off x="10541000" y="3409951"/>
            <a:ext cx="220133" cy="85725"/>
          </a:xfrm>
          <a:custGeom>
            <a:avLst/>
            <a:gdLst>
              <a:gd name="T0" fmla="*/ 0 w 113"/>
              <a:gd name="T1" fmla="*/ 2147483647 h 54"/>
              <a:gd name="T2" fmla="*/ 2147483647 w 113"/>
              <a:gd name="T3" fmla="*/ 0 h 54"/>
              <a:gd name="T4" fmla="*/ 2147483647 w 113"/>
              <a:gd name="T5" fmla="*/ 2147483647 h 54"/>
              <a:gd name="T6" fmla="*/ 2147483647 w 113"/>
              <a:gd name="T7" fmla="*/ 2147483647 h 54"/>
              <a:gd name="T8" fmla="*/ 0 w 113"/>
              <a:gd name="T9" fmla="*/ 2147483647 h 54"/>
              <a:gd name="T10" fmla="*/ 0 60000 65536"/>
              <a:gd name="T11" fmla="*/ 0 60000 65536"/>
              <a:gd name="T12" fmla="*/ 0 60000 65536"/>
              <a:gd name="T13" fmla="*/ 0 60000 65536"/>
              <a:gd name="T14" fmla="*/ 0 60000 65536"/>
              <a:gd name="T15" fmla="*/ 0 w 113"/>
              <a:gd name="T16" fmla="*/ 0 h 54"/>
              <a:gd name="T17" fmla="*/ 113 w 113"/>
              <a:gd name="T18" fmla="*/ 54 h 54"/>
            </a:gdLst>
            <a:ahLst/>
            <a:cxnLst>
              <a:cxn ang="T10">
                <a:pos x="T0" y="T1"/>
              </a:cxn>
              <a:cxn ang="T11">
                <a:pos x="T2" y="T3"/>
              </a:cxn>
              <a:cxn ang="T12">
                <a:pos x="T4" y="T5"/>
              </a:cxn>
              <a:cxn ang="T13">
                <a:pos x="T6" y="T7"/>
              </a:cxn>
              <a:cxn ang="T14">
                <a:pos x="T8" y="T9"/>
              </a:cxn>
            </a:cxnLst>
            <a:rect l="T15" t="T16" r="T17" b="T18"/>
            <a:pathLst>
              <a:path w="113" h="54">
                <a:moveTo>
                  <a:pt x="0" y="12"/>
                </a:moveTo>
                <a:lnTo>
                  <a:pt x="26" y="0"/>
                </a:lnTo>
                <a:lnTo>
                  <a:pt x="113" y="42"/>
                </a:lnTo>
                <a:lnTo>
                  <a:pt x="87" y="54"/>
                </a:lnTo>
                <a:lnTo>
                  <a:pt x="0" y="12"/>
                </a:lnTo>
                <a:close/>
              </a:path>
            </a:pathLst>
          </a:custGeom>
          <a:solidFill>
            <a:srgbClr val="7373BF"/>
          </a:solidFill>
          <a:ln w="12700" cmpd="sng">
            <a:solidFill>
              <a:schemeClr val="hlink"/>
            </a:solidFill>
            <a:round/>
            <a:headEnd/>
            <a:tailEnd/>
          </a:ln>
        </p:spPr>
        <p:txBody>
          <a:bodyPr/>
          <a:lstStyle/>
          <a:p>
            <a:endParaRPr lang="en-GB"/>
          </a:p>
        </p:txBody>
      </p:sp>
      <p:sp>
        <p:nvSpPr>
          <p:cNvPr id="38000" name="Freeform 1136"/>
          <p:cNvSpPr>
            <a:spLocks/>
          </p:cNvSpPr>
          <p:nvPr/>
        </p:nvSpPr>
        <p:spPr bwMode="auto">
          <a:xfrm>
            <a:off x="10678584" y="3476625"/>
            <a:ext cx="82549" cy="2020888"/>
          </a:xfrm>
          <a:custGeom>
            <a:avLst/>
            <a:gdLst>
              <a:gd name="T0" fmla="*/ 2147483647 w 43"/>
              <a:gd name="T1" fmla="*/ 2147483647 h 1273"/>
              <a:gd name="T2" fmla="*/ 2147483647 w 43"/>
              <a:gd name="T3" fmla="*/ 0 h 1273"/>
              <a:gd name="T4" fmla="*/ 2147483647 w 43"/>
              <a:gd name="T5" fmla="*/ 2147483647 h 1273"/>
              <a:gd name="T6" fmla="*/ 0 w 43"/>
              <a:gd name="T7" fmla="*/ 2147483647 h 1273"/>
              <a:gd name="T8" fmla="*/ 2147483647 w 43"/>
              <a:gd name="T9" fmla="*/ 2147483647 h 1273"/>
              <a:gd name="T10" fmla="*/ 0 60000 65536"/>
              <a:gd name="T11" fmla="*/ 0 60000 65536"/>
              <a:gd name="T12" fmla="*/ 0 60000 65536"/>
              <a:gd name="T13" fmla="*/ 0 60000 65536"/>
              <a:gd name="T14" fmla="*/ 0 60000 65536"/>
              <a:gd name="T15" fmla="*/ 0 w 43"/>
              <a:gd name="T16" fmla="*/ 0 h 1273"/>
              <a:gd name="T17" fmla="*/ 43 w 43"/>
              <a:gd name="T18" fmla="*/ 1273 h 1273"/>
            </a:gdLst>
            <a:ahLst/>
            <a:cxnLst>
              <a:cxn ang="T10">
                <a:pos x="T0" y="T1"/>
              </a:cxn>
              <a:cxn ang="T11">
                <a:pos x="T2" y="T3"/>
              </a:cxn>
              <a:cxn ang="T12">
                <a:pos x="T4" y="T5"/>
              </a:cxn>
              <a:cxn ang="T13">
                <a:pos x="T6" y="T7"/>
              </a:cxn>
              <a:cxn ang="T14">
                <a:pos x="T8" y="T9"/>
              </a:cxn>
            </a:cxnLst>
            <a:rect l="T15" t="T16" r="T17" b="T18"/>
            <a:pathLst>
              <a:path w="43" h="1273">
                <a:moveTo>
                  <a:pt x="17" y="12"/>
                </a:moveTo>
                <a:lnTo>
                  <a:pt x="43" y="0"/>
                </a:lnTo>
                <a:lnTo>
                  <a:pt x="26" y="1249"/>
                </a:lnTo>
                <a:lnTo>
                  <a:pt x="0" y="1273"/>
                </a:lnTo>
                <a:lnTo>
                  <a:pt x="17" y="12"/>
                </a:lnTo>
                <a:close/>
              </a:path>
            </a:pathLst>
          </a:custGeom>
          <a:solidFill>
            <a:srgbClr val="4D4D80"/>
          </a:solidFill>
          <a:ln w="12700" cmpd="sng">
            <a:solidFill>
              <a:schemeClr val="hlink"/>
            </a:solidFill>
            <a:round/>
            <a:headEnd/>
            <a:tailEnd/>
          </a:ln>
        </p:spPr>
        <p:txBody>
          <a:bodyPr/>
          <a:lstStyle/>
          <a:p>
            <a:endParaRPr lang="en-GB"/>
          </a:p>
        </p:txBody>
      </p:sp>
      <p:sp>
        <p:nvSpPr>
          <p:cNvPr id="38001" name="Freeform 1137"/>
          <p:cNvSpPr>
            <a:spLocks/>
          </p:cNvSpPr>
          <p:nvPr/>
        </p:nvSpPr>
        <p:spPr bwMode="auto">
          <a:xfrm>
            <a:off x="2698751" y="2085975"/>
            <a:ext cx="8011583" cy="3411538"/>
          </a:xfrm>
          <a:custGeom>
            <a:avLst/>
            <a:gdLst>
              <a:gd name="T0" fmla="*/ 2147483647 w 4101"/>
              <a:gd name="T1" fmla="*/ 2147483647 h 2149"/>
              <a:gd name="T2" fmla="*/ 0 w 4101"/>
              <a:gd name="T3" fmla="*/ 2147483647 h 2149"/>
              <a:gd name="T4" fmla="*/ 2147483647 w 4101"/>
              <a:gd name="T5" fmla="*/ 2147483647 h 2149"/>
              <a:gd name="T6" fmla="*/ 2147483647 w 4101"/>
              <a:gd name="T7" fmla="*/ 2147483647 h 2149"/>
              <a:gd name="T8" fmla="*/ 2147483647 w 4101"/>
              <a:gd name="T9" fmla="*/ 2147483647 h 2149"/>
              <a:gd name="T10" fmla="*/ 2147483647 w 4101"/>
              <a:gd name="T11" fmla="*/ 2147483647 h 2149"/>
              <a:gd name="T12" fmla="*/ 2147483647 w 4101"/>
              <a:gd name="T13" fmla="*/ 2147483647 h 2149"/>
              <a:gd name="T14" fmla="*/ 2147483647 w 4101"/>
              <a:gd name="T15" fmla="*/ 2147483647 h 2149"/>
              <a:gd name="T16" fmla="*/ 2147483647 w 4101"/>
              <a:gd name="T17" fmla="*/ 2147483647 h 2149"/>
              <a:gd name="T18" fmla="*/ 2147483647 w 4101"/>
              <a:gd name="T19" fmla="*/ 2147483647 h 2149"/>
              <a:gd name="T20" fmla="*/ 2147483647 w 4101"/>
              <a:gd name="T21" fmla="*/ 2147483647 h 2149"/>
              <a:gd name="T22" fmla="*/ 2147483647 w 4101"/>
              <a:gd name="T23" fmla="*/ 2147483647 h 2149"/>
              <a:gd name="T24" fmla="*/ 2147483647 w 4101"/>
              <a:gd name="T25" fmla="*/ 2147483647 h 2149"/>
              <a:gd name="T26" fmla="*/ 2147483647 w 4101"/>
              <a:gd name="T27" fmla="*/ 2147483647 h 2149"/>
              <a:gd name="T28" fmla="*/ 2147483647 w 4101"/>
              <a:gd name="T29" fmla="*/ 2147483647 h 2149"/>
              <a:gd name="T30" fmla="*/ 2147483647 w 4101"/>
              <a:gd name="T31" fmla="*/ 2147483647 h 2149"/>
              <a:gd name="T32" fmla="*/ 2147483647 w 4101"/>
              <a:gd name="T33" fmla="*/ 2147483647 h 2149"/>
              <a:gd name="T34" fmla="*/ 2147483647 w 4101"/>
              <a:gd name="T35" fmla="*/ 2147483647 h 2149"/>
              <a:gd name="T36" fmla="*/ 2147483647 w 4101"/>
              <a:gd name="T37" fmla="*/ 2147483647 h 2149"/>
              <a:gd name="T38" fmla="*/ 2147483647 w 4101"/>
              <a:gd name="T39" fmla="*/ 2147483647 h 2149"/>
              <a:gd name="T40" fmla="*/ 2147483647 w 4101"/>
              <a:gd name="T41" fmla="*/ 2147483647 h 2149"/>
              <a:gd name="T42" fmla="*/ 2147483647 w 4101"/>
              <a:gd name="T43" fmla="*/ 2147483647 h 2149"/>
              <a:gd name="T44" fmla="*/ 2147483647 w 4101"/>
              <a:gd name="T45" fmla="*/ 2147483647 h 2149"/>
              <a:gd name="T46" fmla="*/ 2147483647 w 4101"/>
              <a:gd name="T47" fmla="*/ 2147483647 h 2149"/>
              <a:gd name="T48" fmla="*/ 2147483647 w 4101"/>
              <a:gd name="T49" fmla="*/ 2147483647 h 2149"/>
              <a:gd name="T50" fmla="*/ 2147483647 w 4101"/>
              <a:gd name="T51" fmla="*/ 2147483647 h 2149"/>
              <a:gd name="T52" fmla="*/ 2147483647 w 4101"/>
              <a:gd name="T53" fmla="*/ 2147483647 h 2149"/>
              <a:gd name="T54" fmla="*/ 2147483647 w 4101"/>
              <a:gd name="T55" fmla="*/ 2147483647 h 2149"/>
              <a:gd name="T56" fmla="*/ 2147483647 w 4101"/>
              <a:gd name="T57" fmla="*/ 2147483647 h 2149"/>
              <a:gd name="T58" fmla="*/ 2147483647 w 4101"/>
              <a:gd name="T59" fmla="*/ 2147483647 h 2149"/>
              <a:gd name="T60" fmla="*/ 2147483647 w 4101"/>
              <a:gd name="T61" fmla="*/ 2147483647 h 2149"/>
              <a:gd name="T62" fmla="*/ 2147483647 w 4101"/>
              <a:gd name="T63" fmla="*/ 2147483647 h 2149"/>
              <a:gd name="T64" fmla="*/ 2147483647 w 4101"/>
              <a:gd name="T65" fmla="*/ 2147483647 h 2149"/>
              <a:gd name="T66" fmla="*/ 2147483647 w 4101"/>
              <a:gd name="T67" fmla="*/ 2147483647 h 2149"/>
              <a:gd name="T68" fmla="*/ 2147483647 w 4101"/>
              <a:gd name="T69" fmla="*/ 2147483647 h 2149"/>
              <a:gd name="T70" fmla="*/ 2147483647 w 4101"/>
              <a:gd name="T71" fmla="*/ 2147483647 h 2149"/>
              <a:gd name="T72" fmla="*/ 2147483647 w 4101"/>
              <a:gd name="T73" fmla="*/ 0 h 2149"/>
              <a:gd name="T74" fmla="*/ 2147483647 w 4101"/>
              <a:gd name="T75" fmla="*/ 2147483647 h 2149"/>
              <a:gd name="T76" fmla="*/ 2147483647 w 4101"/>
              <a:gd name="T77" fmla="*/ 2147483647 h 2149"/>
              <a:gd name="T78" fmla="*/ 2147483647 w 4101"/>
              <a:gd name="T79" fmla="*/ 2147483647 h 2149"/>
              <a:gd name="T80" fmla="*/ 2147483647 w 4101"/>
              <a:gd name="T81" fmla="*/ 2147483647 h 2149"/>
              <a:gd name="T82" fmla="*/ 2147483647 w 4101"/>
              <a:gd name="T83" fmla="*/ 2147483647 h 2149"/>
              <a:gd name="T84" fmla="*/ 2147483647 w 4101"/>
              <a:gd name="T85" fmla="*/ 2147483647 h 2149"/>
              <a:gd name="T86" fmla="*/ 2147483647 w 4101"/>
              <a:gd name="T87" fmla="*/ 2147483647 h 2149"/>
              <a:gd name="T88" fmla="*/ 2147483647 w 4101"/>
              <a:gd name="T89" fmla="*/ 2147483647 h 2149"/>
              <a:gd name="T90" fmla="*/ 2147483647 w 4101"/>
              <a:gd name="T91" fmla="*/ 2147483647 h 2149"/>
              <a:gd name="T92" fmla="*/ 2147483647 w 4101"/>
              <a:gd name="T93" fmla="*/ 2147483647 h 2149"/>
              <a:gd name="T94" fmla="*/ 2147483647 w 4101"/>
              <a:gd name="T95" fmla="*/ 2147483647 h 2149"/>
              <a:gd name="T96" fmla="*/ 2147483647 w 4101"/>
              <a:gd name="T97" fmla="*/ 2147483647 h 2149"/>
              <a:gd name="T98" fmla="*/ 2147483647 w 4101"/>
              <a:gd name="T99" fmla="*/ 2147483647 h 2149"/>
              <a:gd name="T100" fmla="*/ 2147483647 w 4101"/>
              <a:gd name="T101" fmla="*/ 2147483647 h 2149"/>
              <a:gd name="T102" fmla="*/ 2147483647 w 4101"/>
              <a:gd name="T103" fmla="*/ 2147483647 h 21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101"/>
              <a:gd name="T157" fmla="*/ 0 h 2149"/>
              <a:gd name="T158" fmla="*/ 4101 w 4101"/>
              <a:gd name="T159" fmla="*/ 2149 h 21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101" h="2149">
                <a:moveTo>
                  <a:pt x="17" y="2077"/>
                </a:moveTo>
                <a:lnTo>
                  <a:pt x="0" y="852"/>
                </a:lnTo>
                <a:lnTo>
                  <a:pt x="87" y="960"/>
                </a:lnTo>
                <a:lnTo>
                  <a:pt x="174" y="870"/>
                </a:lnTo>
                <a:lnTo>
                  <a:pt x="252" y="846"/>
                </a:lnTo>
                <a:lnTo>
                  <a:pt x="339" y="876"/>
                </a:lnTo>
                <a:lnTo>
                  <a:pt x="417" y="870"/>
                </a:lnTo>
                <a:lnTo>
                  <a:pt x="504" y="846"/>
                </a:lnTo>
                <a:lnTo>
                  <a:pt x="591" y="876"/>
                </a:lnTo>
                <a:lnTo>
                  <a:pt x="669" y="912"/>
                </a:lnTo>
                <a:lnTo>
                  <a:pt x="756" y="948"/>
                </a:lnTo>
                <a:lnTo>
                  <a:pt x="843" y="972"/>
                </a:lnTo>
                <a:lnTo>
                  <a:pt x="921" y="972"/>
                </a:lnTo>
                <a:lnTo>
                  <a:pt x="1008" y="948"/>
                </a:lnTo>
                <a:lnTo>
                  <a:pt x="1095" y="828"/>
                </a:lnTo>
                <a:lnTo>
                  <a:pt x="1173" y="714"/>
                </a:lnTo>
                <a:lnTo>
                  <a:pt x="1260" y="570"/>
                </a:lnTo>
                <a:lnTo>
                  <a:pt x="1347" y="480"/>
                </a:lnTo>
                <a:lnTo>
                  <a:pt x="1425" y="396"/>
                </a:lnTo>
                <a:lnTo>
                  <a:pt x="1512" y="342"/>
                </a:lnTo>
                <a:lnTo>
                  <a:pt x="1599" y="282"/>
                </a:lnTo>
                <a:lnTo>
                  <a:pt x="1686" y="252"/>
                </a:lnTo>
                <a:lnTo>
                  <a:pt x="1772" y="258"/>
                </a:lnTo>
                <a:lnTo>
                  <a:pt x="1851" y="252"/>
                </a:lnTo>
                <a:lnTo>
                  <a:pt x="1938" y="252"/>
                </a:lnTo>
                <a:lnTo>
                  <a:pt x="2024" y="258"/>
                </a:lnTo>
                <a:lnTo>
                  <a:pt x="2111" y="258"/>
                </a:lnTo>
                <a:lnTo>
                  <a:pt x="2198" y="282"/>
                </a:lnTo>
                <a:lnTo>
                  <a:pt x="2285" y="288"/>
                </a:lnTo>
                <a:lnTo>
                  <a:pt x="2363" y="294"/>
                </a:lnTo>
                <a:lnTo>
                  <a:pt x="2450" y="276"/>
                </a:lnTo>
                <a:lnTo>
                  <a:pt x="2537" y="276"/>
                </a:lnTo>
                <a:lnTo>
                  <a:pt x="2624" y="264"/>
                </a:lnTo>
                <a:lnTo>
                  <a:pt x="2711" y="192"/>
                </a:lnTo>
                <a:lnTo>
                  <a:pt x="2798" y="102"/>
                </a:lnTo>
                <a:lnTo>
                  <a:pt x="2885" y="24"/>
                </a:lnTo>
                <a:lnTo>
                  <a:pt x="2972" y="0"/>
                </a:lnTo>
                <a:lnTo>
                  <a:pt x="3058" y="36"/>
                </a:lnTo>
                <a:lnTo>
                  <a:pt x="3145" y="66"/>
                </a:lnTo>
                <a:lnTo>
                  <a:pt x="3232" y="108"/>
                </a:lnTo>
                <a:lnTo>
                  <a:pt x="3319" y="168"/>
                </a:lnTo>
                <a:lnTo>
                  <a:pt x="3406" y="222"/>
                </a:lnTo>
                <a:lnTo>
                  <a:pt x="3493" y="294"/>
                </a:lnTo>
                <a:lnTo>
                  <a:pt x="3580" y="354"/>
                </a:lnTo>
                <a:lnTo>
                  <a:pt x="3667" y="420"/>
                </a:lnTo>
                <a:lnTo>
                  <a:pt x="3754" y="534"/>
                </a:lnTo>
                <a:lnTo>
                  <a:pt x="3841" y="642"/>
                </a:lnTo>
                <a:lnTo>
                  <a:pt x="3927" y="714"/>
                </a:lnTo>
                <a:lnTo>
                  <a:pt x="4014" y="846"/>
                </a:lnTo>
                <a:lnTo>
                  <a:pt x="4101" y="888"/>
                </a:lnTo>
                <a:lnTo>
                  <a:pt x="4084" y="2149"/>
                </a:lnTo>
                <a:lnTo>
                  <a:pt x="17" y="2077"/>
                </a:lnTo>
                <a:close/>
              </a:path>
            </a:pathLst>
          </a:custGeom>
          <a:solidFill>
            <a:schemeClr val="tx1"/>
          </a:solidFill>
          <a:ln w="12700" cmpd="sng">
            <a:solidFill>
              <a:schemeClr val="hlink"/>
            </a:solidFill>
            <a:round/>
            <a:headEnd/>
            <a:tailEnd/>
          </a:ln>
        </p:spPr>
        <p:txBody>
          <a:bodyPr/>
          <a:lstStyle/>
          <a:p>
            <a:endParaRPr lang="en-GB"/>
          </a:p>
        </p:txBody>
      </p:sp>
      <p:sp>
        <p:nvSpPr>
          <p:cNvPr id="38002" name="Freeform 1138"/>
          <p:cNvSpPr>
            <a:spLocks/>
          </p:cNvSpPr>
          <p:nvPr/>
        </p:nvSpPr>
        <p:spPr bwMode="auto">
          <a:xfrm>
            <a:off x="2952751" y="3629025"/>
            <a:ext cx="289983" cy="38100"/>
          </a:xfrm>
          <a:custGeom>
            <a:avLst/>
            <a:gdLst>
              <a:gd name="T0" fmla="*/ 0 w 148"/>
              <a:gd name="T1" fmla="*/ 2147483647 h 24"/>
              <a:gd name="T2" fmla="*/ 2147483647 w 148"/>
              <a:gd name="T3" fmla="*/ 0 h 24"/>
              <a:gd name="T4" fmla="*/ 2147483647 w 148"/>
              <a:gd name="T5" fmla="*/ 2147483647 h 24"/>
              <a:gd name="T6" fmla="*/ 2147483647 w 148"/>
              <a:gd name="T7" fmla="*/ 2147483647 h 24"/>
              <a:gd name="T8" fmla="*/ 0 w 148"/>
              <a:gd name="T9" fmla="*/ 2147483647 h 24"/>
              <a:gd name="T10" fmla="*/ 0 60000 65536"/>
              <a:gd name="T11" fmla="*/ 0 60000 65536"/>
              <a:gd name="T12" fmla="*/ 0 60000 65536"/>
              <a:gd name="T13" fmla="*/ 0 60000 65536"/>
              <a:gd name="T14" fmla="*/ 0 60000 65536"/>
              <a:gd name="T15" fmla="*/ 0 w 148"/>
              <a:gd name="T16" fmla="*/ 0 h 24"/>
              <a:gd name="T17" fmla="*/ 148 w 148"/>
              <a:gd name="T18" fmla="*/ 24 h 24"/>
            </a:gdLst>
            <a:ahLst/>
            <a:cxnLst>
              <a:cxn ang="T10">
                <a:pos x="T0" y="T1"/>
              </a:cxn>
              <a:cxn ang="T11">
                <a:pos x="T2" y="T3"/>
              </a:cxn>
              <a:cxn ang="T12">
                <a:pos x="T4" y="T5"/>
              </a:cxn>
              <a:cxn ang="T13">
                <a:pos x="T6" y="T7"/>
              </a:cxn>
              <a:cxn ang="T14">
                <a:pos x="T8" y="T9"/>
              </a:cxn>
            </a:cxnLst>
            <a:rect l="T15" t="T16" r="T17" b="T18"/>
            <a:pathLst>
              <a:path w="148" h="24">
                <a:moveTo>
                  <a:pt x="0" y="12"/>
                </a:moveTo>
                <a:lnTo>
                  <a:pt x="61" y="0"/>
                </a:lnTo>
                <a:lnTo>
                  <a:pt x="148" y="6"/>
                </a:lnTo>
                <a:lnTo>
                  <a:pt x="87" y="24"/>
                </a:lnTo>
                <a:lnTo>
                  <a:pt x="0" y="12"/>
                </a:lnTo>
                <a:close/>
              </a:path>
            </a:pathLst>
          </a:custGeom>
          <a:solidFill>
            <a:srgbClr val="BFBF99"/>
          </a:solidFill>
          <a:ln w="12700" cmpd="sng">
            <a:solidFill>
              <a:schemeClr val="hlink"/>
            </a:solidFill>
            <a:round/>
            <a:headEnd/>
            <a:tailEnd/>
          </a:ln>
        </p:spPr>
        <p:txBody>
          <a:bodyPr/>
          <a:lstStyle/>
          <a:p>
            <a:endParaRPr lang="en-GB"/>
          </a:p>
        </p:txBody>
      </p:sp>
      <p:sp>
        <p:nvSpPr>
          <p:cNvPr id="38003" name="Freeform 1139"/>
          <p:cNvSpPr>
            <a:spLocks/>
          </p:cNvSpPr>
          <p:nvPr/>
        </p:nvSpPr>
        <p:spPr bwMode="auto">
          <a:xfrm>
            <a:off x="3122085" y="3638550"/>
            <a:ext cx="289983" cy="38100"/>
          </a:xfrm>
          <a:custGeom>
            <a:avLst/>
            <a:gdLst>
              <a:gd name="T0" fmla="*/ 0 w 148"/>
              <a:gd name="T1" fmla="*/ 2147483647 h 24"/>
              <a:gd name="T2" fmla="*/ 2147483647 w 148"/>
              <a:gd name="T3" fmla="*/ 0 h 24"/>
              <a:gd name="T4" fmla="*/ 2147483647 w 148"/>
              <a:gd name="T5" fmla="*/ 2147483647 h 24"/>
              <a:gd name="T6" fmla="*/ 2147483647 w 148"/>
              <a:gd name="T7" fmla="*/ 2147483647 h 24"/>
              <a:gd name="T8" fmla="*/ 0 w 148"/>
              <a:gd name="T9" fmla="*/ 2147483647 h 24"/>
              <a:gd name="T10" fmla="*/ 0 60000 65536"/>
              <a:gd name="T11" fmla="*/ 0 60000 65536"/>
              <a:gd name="T12" fmla="*/ 0 60000 65536"/>
              <a:gd name="T13" fmla="*/ 0 60000 65536"/>
              <a:gd name="T14" fmla="*/ 0 60000 65536"/>
              <a:gd name="T15" fmla="*/ 0 w 148"/>
              <a:gd name="T16" fmla="*/ 0 h 24"/>
              <a:gd name="T17" fmla="*/ 148 w 148"/>
              <a:gd name="T18" fmla="*/ 24 h 24"/>
            </a:gdLst>
            <a:ahLst/>
            <a:cxnLst>
              <a:cxn ang="T10">
                <a:pos x="T0" y="T1"/>
              </a:cxn>
              <a:cxn ang="T11">
                <a:pos x="T2" y="T3"/>
              </a:cxn>
              <a:cxn ang="T12">
                <a:pos x="T4" y="T5"/>
              </a:cxn>
              <a:cxn ang="T13">
                <a:pos x="T6" y="T7"/>
              </a:cxn>
              <a:cxn ang="T14">
                <a:pos x="T8" y="T9"/>
              </a:cxn>
            </a:cxnLst>
            <a:rect l="T15" t="T16" r="T17" b="T18"/>
            <a:pathLst>
              <a:path w="148" h="24">
                <a:moveTo>
                  <a:pt x="0" y="18"/>
                </a:moveTo>
                <a:lnTo>
                  <a:pt x="61" y="0"/>
                </a:lnTo>
                <a:lnTo>
                  <a:pt x="148" y="6"/>
                </a:lnTo>
                <a:lnTo>
                  <a:pt x="87" y="24"/>
                </a:lnTo>
                <a:lnTo>
                  <a:pt x="0" y="18"/>
                </a:lnTo>
                <a:close/>
              </a:path>
            </a:pathLst>
          </a:custGeom>
          <a:solidFill>
            <a:srgbClr val="BFBF99"/>
          </a:solidFill>
          <a:ln w="12700" cmpd="sng">
            <a:solidFill>
              <a:schemeClr val="hlink"/>
            </a:solidFill>
            <a:round/>
            <a:headEnd/>
            <a:tailEnd/>
          </a:ln>
        </p:spPr>
        <p:txBody>
          <a:bodyPr/>
          <a:lstStyle/>
          <a:p>
            <a:endParaRPr lang="en-GB"/>
          </a:p>
        </p:txBody>
      </p:sp>
      <p:sp>
        <p:nvSpPr>
          <p:cNvPr id="38004" name="Freeform 1140"/>
          <p:cNvSpPr>
            <a:spLocks/>
          </p:cNvSpPr>
          <p:nvPr/>
        </p:nvSpPr>
        <p:spPr bwMode="auto">
          <a:xfrm>
            <a:off x="3293534" y="3619500"/>
            <a:ext cx="270933" cy="57150"/>
          </a:xfrm>
          <a:custGeom>
            <a:avLst/>
            <a:gdLst>
              <a:gd name="T0" fmla="*/ 0 w 139"/>
              <a:gd name="T1" fmla="*/ 2147483647 h 36"/>
              <a:gd name="T2" fmla="*/ 2147483647 w 139"/>
              <a:gd name="T3" fmla="*/ 2147483647 h 36"/>
              <a:gd name="T4" fmla="*/ 2147483647 w 139"/>
              <a:gd name="T5" fmla="*/ 0 h 36"/>
              <a:gd name="T6" fmla="*/ 2147483647 w 139"/>
              <a:gd name="T7" fmla="*/ 2147483647 h 36"/>
              <a:gd name="T8" fmla="*/ 0 w 139"/>
              <a:gd name="T9" fmla="*/ 2147483647 h 36"/>
              <a:gd name="T10" fmla="*/ 0 60000 65536"/>
              <a:gd name="T11" fmla="*/ 0 60000 65536"/>
              <a:gd name="T12" fmla="*/ 0 60000 65536"/>
              <a:gd name="T13" fmla="*/ 0 60000 65536"/>
              <a:gd name="T14" fmla="*/ 0 60000 65536"/>
              <a:gd name="T15" fmla="*/ 0 w 139"/>
              <a:gd name="T16" fmla="*/ 0 h 36"/>
              <a:gd name="T17" fmla="*/ 139 w 139"/>
              <a:gd name="T18" fmla="*/ 36 h 36"/>
            </a:gdLst>
            <a:ahLst/>
            <a:cxnLst>
              <a:cxn ang="T10">
                <a:pos x="T0" y="T1"/>
              </a:cxn>
              <a:cxn ang="T11">
                <a:pos x="T2" y="T3"/>
              </a:cxn>
              <a:cxn ang="T12">
                <a:pos x="T4" y="T5"/>
              </a:cxn>
              <a:cxn ang="T13">
                <a:pos x="T6" y="T7"/>
              </a:cxn>
              <a:cxn ang="T14">
                <a:pos x="T8" y="T9"/>
              </a:cxn>
            </a:cxnLst>
            <a:rect l="T15" t="T16" r="T17" b="T18"/>
            <a:pathLst>
              <a:path w="139" h="36">
                <a:moveTo>
                  <a:pt x="0" y="36"/>
                </a:moveTo>
                <a:lnTo>
                  <a:pt x="61" y="18"/>
                </a:lnTo>
                <a:lnTo>
                  <a:pt x="139" y="0"/>
                </a:lnTo>
                <a:lnTo>
                  <a:pt x="78" y="12"/>
                </a:lnTo>
                <a:lnTo>
                  <a:pt x="0" y="36"/>
                </a:lnTo>
                <a:close/>
              </a:path>
            </a:pathLst>
          </a:custGeom>
          <a:solidFill>
            <a:srgbClr val="BFBF99"/>
          </a:solidFill>
          <a:ln w="12700" cmpd="sng">
            <a:solidFill>
              <a:schemeClr val="hlink"/>
            </a:solidFill>
            <a:round/>
            <a:headEnd/>
            <a:tailEnd/>
          </a:ln>
        </p:spPr>
        <p:txBody>
          <a:bodyPr/>
          <a:lstStyle/>
          <a:p>
            <a:endParaRPr lang="en-GB"/>
          </a:p>
        </p:txBody>
      </p:sp>
      <p:sp>
        <p:nvSpPr>
          <p:cNvPr id="38005" name="Freeform 1141"/>
          <p:cNvSpPr>
            <a:spLocks/>
          </p:cNvSpPr>
          <p:nvPr/>
        </p:nvSpPr>
        <p:spPr bwMode="auto">
          <a:xfrm>
            <a:off x="3445933" y="3619500"/>
            <a:ext cx="287867" cy="114300"/>
          </a:xfrm>
          <a:custGeom>
            <a:avLst/>
            <a:gdLst>
              <a:gd name="T0" fmla="*/ 0 w 148"/>
              <a:gd name="T1" fmla="*/ 2147483647 h 72"/>
              <a:gd name="T2" fmla="*/ 2147483647 w 148"/>
              <a:gd name="T3" fmla="*/ 0 h 72"/>
              <a:gd name="T4" fmla="*/ 2147483647 w 148"/>
              <a:gd name="T5" fmla="*/ 2147483647 h 72"/>
              <a:gd name="T6" fmla="*/ 2147483647 w 148"/>
              <a:gd name="T7" fmla="*/ 2147483647 h 72"/>
              <a:gd name="T8" fmla="*/ 0 w 148"/>
              <a:gd name="T9" fmla="*/ 2147483647 h 72"/>
              <a:gd name="T10" fmla="*/ 0 60000 65536"/>
              <a:gd name="T11" fmla="*/ 0 60000 65536"/>
              <a:gd name="T12" fmla="*/ 0 60000 65536"/>
              <a:gd name="T13" fmla="*/ 0 60000 65536"/>
              <a:gd name="T14" fmla="*/ 0 60000 65536"/>
              <a:gd name="T15" fmla="*/ 0 w 148"/>
              <a:gd name="T16" fmla="*/ 0 h 72"/>
              <a:gd name="T17" fmla="*/ 148 w 148"/>
              <a:gd name="T18" fmla="*/ 72 h 72"/>
            </a:gdLst>
            <a:ahLst/>
            <a:cxnLst>
              <a:cxn ang="T10">
                <a:pos x="T0" y="T1"/>
              </a:cxn>
              <a:cxn ang="T11">
                <a:pos x="T2" y="T3"/>
              </a:cxn>
              <a:cxn ang="T12">
                <a:pos x="T4" y="T5"/>
              </a:cxn>
              <a:cxn ang="T13">
                <a:pos x="T6" y="T7"/>
              </a:cxn>
              <a:cxn ang="T14">
                <a:pos x="T8" y="T9"/>
              </a:cxn>
            </a:cxnLst>
            <a:rect l="T15" t="T16" r="T17" b="T18"/>
            <a:pathLst>
              <a:path w="148" h="72">
                <a:moveTo>
                  <a:pt x="0" y="12"/>
                </a:moveTo>
                <a:lnTo>
                  <a:pt x="61" y="0"/>
                </a:lnTo>
                <a:lnTo>
                  <a:pt x="148" y="60"/>
                </a:lnTo>
                <a:lnTo>
                  <a:pt x="87" y="72"/>
                </a:lnTo>
                <a:lnTo>
                  <a:pt x="0" y="12"/>
                </a:lnTo>
                <a:close/>
              </a:path>
            </a:pathLst>
          </a:custGeom>
          <a:solidFill>
            <a:srgbClr val="BFBF99"/>
          </a:solidFill>
          <a:ln w="12700" cmpd="sng">
            <a:solidFill>
              <a:schemeClr val="hlink"/>
            </a:solidFill>
            <a:round/>
            <a:headEnd/>
            <a:tailEnd/>
          </a:ln>
        </p:spPr>
        <p:txBody>
          <a:bodyPr/>
          <a:lstStyle/>
          <a:p>
            <a:endParaRPr lang="en-GB"/>
          </a:p>
        </p:txBody>
      </p:sp>
      <p:sp>
        <p:nvSpPr>
          <p:cNvPr id="38006" name="Freeform 1142"/>
          <p:cNvSpPr>
            <a:spLocks/>
          </p:cNvSpPr>
          <p:nvPr/>
        </p:nvSpPr>
        <p:spPr bwMode="auto">
          <a:xfrm>
            <a:off x="3615267" y="3714751"/>
            <a:ext cx="289984" cy="142875"/>
          </a:xfrm>
          <a:custGeom>
            <a:avLst/>
            <a:gdLst>
              <a:gd name="T0" fmla="*/ 0 w 148"/>
              <a:gd name="T1" fmla="*/ 2147483647 h 90"/>
              <a:gd name="T2" fmla="*/ 2147483647 w 148"/>
              <a:gd name="T3" fmla="*/ 0 h 90"/>
              <a:gd name="T4" fmla="*/ 2147483647 w 148"/>
              <a:gd name="T5" fmla="*/ 2147483647 h 90"/>
              <a:gd name="T6" fmla="*/ 2147483647 w 148"/>
              <a:gd name="T7" fmla="*/ 2147483647 h 90"/>
              <a:gd name="T8" fmla="*/ 0 w 148"/>
              <a:gd name="T9" fmla="*/ 2147483647 h 90"/>
              <a:gd name="T10" fmla="*/ 0 60000 65536"/>
              <a:gd name="T11" fmla="*/ 0 60000 65536"/>
              <a:gd name="T12" fmla="*/ 0 60000 65536"/>
              <a:gd name="T13" fmla="*/ 0 60000 65536"/>
              <a:gd name="T14" fmla="*/ 0 60000 65536"/>
              <a:gd name="T15" fmla="*/ 0 w 148"/>
              <a:gd name="T16" fmla="*/ 0 h 90"/>
              <a:gd name="T17" fmla="*/ 148 w 148"/>
              <a:gd name="T18" fmla="*/ 90 h 90"/>
            </a:gdLst>
            <a:ahLst/>
            <a:cxnLst>
              <a:cxn ang="T10">
                <a:pos x="T0" y="T1"/>
              </a:cxn>
              <a:cxn ang="T11">
                <a:pos x="T2" y="T3"/>
              </a:cxn>
              <a:cxn ang="T12">
                <a:pos x="T4" y="T5"/>
              </a:cxn>
              <a:cxn ang="T13">
                <a:pos x="T6" y="T7"/>
              </a:cxn>
              <a:cxn ang="T14">
                <a:pos x="T8" y="T9"/>
              </a:cxn>
            </a:cxnLst>
            <a:rect l="T15" t="T16" r="T17" b="T18"/>
            <a:pathLst>
              <a:path w="148" h="90">
                <a:moveTo>
                  <a:pt x="0" y="12"/>
                </a:moveTo>
                <a:lnTo>
                  <a:pt x="61" y="0"/>
                </a:lnTo>
                <a:lnTo>
                  <a:pt x="148" y="72"/>
                </a:lnTo>
                <a:lnTo>
                  <a:pt x="87" y="90"/>
                </a:lnTo>
                <a:lnTo>
                  <a:pt x="0" y="12"/>
                </a:lnTo>
                <a:close/>
              </a:path>
            </a:pathLst>
          </a:custGeom>
          <a:solidFill>
            <a:srgbClr val="BFBF99"/>
          </a:solidFill>
          <a:ln w="12700" cmpd="sng">
            <a:solidFill>
              <a:schemeClr val="hlink"/>
            </a:solidFill>
            <a:round/>
            <a:headEnd/>
            <a:tailEnd/>
          </a:ln>
        </p:spPr>
        <p:txBody>
          <a:bodyPr/>
          <a:lstStyle/>
          <a:p>
            <a:endParaRPr lang="en-GB"/>
          </a:p>
        </p:txBody>
      </p:sp>
      <p:sp>
        <p:nvSpPr>
          <p:cNvPr id="38007" name="Freeform 1143"/>
          <p:cNvSpPr>
            <a:spLocks/>
          </p:cNvSpPr>
          <p:nvPr/>
        </p:nvSpPr>
        <p:spPr bwMode="auto">
          <a:xfrm>
            <a:off x="3784600" y="3829051"/>
            <a:ext cx="289984" cy="104775"/>
          </a:xfrm>
          <a:custGeom>
            <a:avLst/>
            <a:gdLst>
              <a:gd name="T0" fmla="*/ 0 w 148"/>
              <a:gd name="T1" fmla="*/ 2147483647 h 66"/>
              <a:gd name="T2" fmla="*/ 2147483647 w 148"/>
              <a:gd name="T3" fmla="*/ 0 h 66"/>
              <a:gd name="T4" fmla="*/ 2147483647 w 148"/>
              <a:gd name="T5" fmla="*/ 2147483647 h 66"/>
              <a:gd name="T6" fmla="*/ 2147483647 w 148"/>
              <a:gd name="T7" fmla="*/ 2147483647 h 66"/>
              <a:gd name="T8" fmla="*/ 0 w 148"/>
              <a:gd name="T9" fmla="*/ 2147483647 h 66"/>
              <a:gd name="T10" fmla="*/ 0 60000 65536"/>
              <a:gd name="T11" fmla="*/ 0 60000 65536"/>
              <a:gd name="T12" fmla="*/ 0 60000 65536"/>
              <a:gd name="T13" fmla="*/ 0 60000 65536"/>
              <a:gd name="T14" fmla="*/ 0 60000 65536"/>
              <a:gd name="T15" fmla="*/ 0 w 148"/>
              <a:gd name="T16" fmla="*/ 0 h 66"/>
              <a:gd name="T17" fmla="*/ 148 w 148"/>
              <a:gd name="T18" fmla="*/ 66 h 66"/>
            </a:gdLst>
            <a:ahLst/>
            <a:cxnLst>
              <a:cxn ang="T10">
                <a:pos x="T0" y="T1"/>
              </a:cxn>
              <a:cxn ang="T11">
                <a:pos x="T2" y="T3"/>
              </a:cxn>
              <a:cxn ang="T12">
                <a:pos x="T4" y="T5"/>
              </a:cxn>
              <a:cxn ang="T13">
                <a:pos x="T6" y="T7"/>
              </a:cxn>
              <a:cxn ang="T14">
                <a:pos x="T8" y="T9"/>
              </a:cxn>
            </a:cxnLst>
            <a:rect l="T15" t="T16" r="T17" b="T18"/>
            <a:pathLst>
              <a:path w="148" h="66">
                <a:moveTo>
                  <a:pt x="0" y="18"/>
                </a:moveTo>
                <a:lnTo>
                  <a:pt x="61" y="0"/>
                </a:lnTo>
                <a:lnTo>
                  <a:pt x="148" y="48"/>
                </a:lnTo>
                <a:lnTo>
                  <a:pt x="87" y="66"/>
                </a:lnTo>
                <a:lnTo>
                  <a:pt x="0" y="18"/>
                </a:lnTo>
                <a:close/>
              </a:path>
            </a:pathLst>
          </a:custGeom>
          <a:solidFill>
            <a:srgbClr val="BFBF99"/>
          </a:solidFill>
          <a:ln w="12700" cmpd="sng">
            <a:solidFill>
              <a:schemeClr val="hlink"/>
            </a:solidFill>
            <a:round/>
            <a:headEnd/>
            <a:tailEnd/>
          </a:ln>
        </p:spPr>
        <p:txBody>
          <a:bodyPr/>
          <a:lstStyle/>
          <a:p>
            <a:endParaRPr lang="en-GB"/>
          </a:p>
        </p:txBody>
      </p:sp>
      <p:sp>
        <p:nvSpPr>
          <p:cNvPr id="38008" name="Freeform 1144"/>
          <p:cNvSpPr>
            <a:spLocks/>
          </p:cNvSpPr>
          <p:nvPr/>
        </p:nvSpPr>
        <p:spPr bwMode="auto">
          <a:xfrm>
            <a:off x="3956051" y="3905251"/>
            <a:ext cx="270933" cy="87313"/>
          </a:xfrm>
          <a:custGeom>
            <a:avLst/>
            <a:gdLst>
              <a:gd name="T0" fmla="*/ 0 w 139"/>
              <a:gd name="T1" fmla="*/ 2147483647 h 55"/>
              <a:gd name="T2" fmla="*/ 2147483647 w 139"/>
              <a:gd name="T3" fmla="*/ 0 h 55"/>
              <a:gd name="T4" fmla="*/ 2147483647 w 139"/>
              <a:gd name="T5" fmla="*/ 2147483647 h 55"/>
              <a:gd name="T6" fmla="*/ 2147483647 w 139"/>
              <a:gd name="T7" fmla="*/ 2147483647 h 55"/>
              <a:gd name="T8" fmla="*/ 0 w 139"/>
              <a:gd name="T9" fmla="*/ 2147483647 h 55"/>
              <a:gd name="T10" fmla="*/ 0 60000 65536"/>
              <a:gd name="T11" fmla="*/ 0 60000 65536"/>
              <a:gd name="T12" fmla="*/ 0 60000 65536"/>
              <a:gd name="T13" fmla="*/ 0 60000 65536"/>
              <a:gd name="T14" fmla="*/ 0 60000 65536"/>
              <a:gd name="T15" fmla="*/ 0 w 139"/>
              <a:gd name="T16" fmla="*/ 0 h 55"/>
              <a:gd name="T17" fmla="*/ 139 w 139"/>
              <a:gd name="T18" fmla="*/ 55 h 55"/>
            </a:gdLst>
            <a:ahLst/>
            <a:cxnLst>
              <a:cxn ang="T10">
                <a:pos x="T0" y="T1"/>
              </a:cxn>
              <a:cxn ang="T11">
                <a:pos x="T2" y="T3"/>
              </a:cxn>
              <a:cxn ang="T12">
                <a:pos x="T4" y="T5"/>
              </a:cxn>
              <a:cxn ang="T13">
                <a:pos x="T6" y="T7"/>
              </a:cxn>
              <a:cxn ang="T14">
                <a:pos x="T8" y="T9"/>
              </a:cxn>
            </a:cxnLst>
            <a:rect l="T15" t="T16" r="T17" b="T18"/>
            <a:pathLst>
              <a:path w="139" h="55">
                <a:moveTo>
                  <a:pt x="0" y="18"/>
                </a:moveTo>
                <a:lnTo>
                  <a:pt x="61" y="0"/>
                </a:lnTo>
                <a:lnTo>
                  <a:pt x="139" y="36"/>
                </a:lnTo>
                <a:lnTo>
                  <a:pt x="87" y="55"/>
                </a:lnTo>
                <a:lnTo>
                  <a:pt x="0" y="18"/>
                </a:lnTo>
                <a:close/>
              </a:path>
            </a:pathLst>
          </a:custGeom>
          <a:solidFill>
            <a:srgbClr val="BFBF99"/>
          </a:solidFill>
          <a:ln w="12700" cmpd="sng">
            <a:solidFill>
              <a:schemeClr val="hlink"/>
            </a:solidFill>
            <a:round/>
            <a:headEnd/>
            <a:tailEnd/>
          </a:ln>
        </p:spPr>
        <p:txBody>
          <a:bodyPr/>
          <a:lstStyle/>
          <a:p>
            <a:endParaRPr lang="en-GB"/>
          </a:p>
        </p:txBody>
      </p:sp>
      <p:sp>
        <p:nvSpPr>
          <p:cNvPr id="38009" name="Freeform 1145"/>
          <p:cNvSpPr>
            <a:spLocks/>
          </p:cNvSpPr>
          <p:nvPr/>
        </p:nvSpPr>
        <p:spPr bwMode="auto">
          <a:xfrm>
            <a:off x="4125384" y="3962401"/>
            <a:ext cx="270933" cy="30163"/>
          </a:xfrm>
          <a:custGeom>
            <a:avLst/>
            <a:gdLst>
              <a:gd name="T0" fmla="*/ 0 w 139"/>
              <a:gd name="T1" fmla="*/ 2147483647 h 19"/>
              <a:gd name="T2" fmla="*/ 2147483647 w 139"/>
              <a:gd name="T3" fmla="*/ 0 h 19"/>
              <a:gd name="T4" fmla="*/ 2147483647 w 139"/>
              <a:gd name="T5" fmla="*/ 0 h 19"/>
              <a:gd name="T6" fmla="*/ 2147483647 w 139"/>
              <a:gd name="T7" fmla="*/ 2147483647 h 19"/>
              <a:gd name="T8" fmla="*/ 0 w 139"/>
              <a:gd name="T9" fmla="*/ 2147483647 h 19"/>
              <a:gd name="T10" fmla="*/ 0 60000 65536"/>
              <a:gd name="T11" fmla="*/ 0 60000 65536"/>
              <a:gd name="T12" fmla="*/ 0 60000 65536"/>
              <a:gd name="T13" fmla="*/ 0 60000 65536"/>
              <a:gd name="T14" fmla="*/ 0 60000 65536"/>
              <a:gd name="T15" fmla="*/ 0 w 139"/>
              <a:gd name="T16" fmla="*/ 0 h 19"/>
              <a:gd name="T17" fmla="*/ 139 w 139"/>
              <a:gd name="T18" fmla="*/ 19 h 19"/>
            </a:gdLst>
            <a:ahLst/>
            <a:cxnLst>
              <a:cxn ang="T10">
                <a:pos x="T0" y="T1"/>
              </a:cxn>
              <a:cxn ang="T11">
                <a:pos x="T2" y="T3"/>
              </a:cxn>
              <a:cxn ang="T12">
                <a:pos x="T4" y="T5"/>
              </a:cxn>
              <a:cxn ang="T13">
                <a:pos x="T6" y="T7"/>
              </a:cxn>
              <a:cxn ang="T14">
                <a:pos x="T8" y="T9"/>
              </a:cxn>
            </a:cxnLst>
            <a:rect l="T15" t="T16" r="T17" b="T18"/>
            <a:pathLst>
              <a:path w="139" h="19">
                <a:moveTo>
                  <a:pt x="0" y="19"/>
                </a:moveTo>
                <a:lnTo>
                  <a:pt x="52" y="0"/>
                </a:lnTo>
                <a:lnTo>
                  <a:pt x="139" y="0"/>
                </a:lnTo>
                <a:lnTo>
                  <a:pt x="87" y="19"/>
                </a:lnTo>
                <a:lnTo>
                  <a:pt x="0" y="19"/>
                </a:lnTo>
                <a:close/>
              </a:path>
            </a:pathLst>
          </a:custGeom>
          <a:solidFill>
            <a:srgbClr val="BFBF99"/>
          </a:solidFill>
          <a:ln w="12700" cmpd="sng">
            <a:solidFill>
              <a:schemeClr val="hlink"/>
            </a:solidFill>
            <a:round/>
            <a:headEnd/>
            <a:tailEnd/>
          </a:ln>
        </p:spPr>
        <p:txBody>
          <a:bodyPr/>
          <a:lstStyle/>
          <a:p>
            <a:endParaRPr lang="en-GB"/>
          </a:p>
        </p:txBody>
      </p:sp>
      <p:sp>
        <p:nvSpPr>
          <p:cNvPr id="38010" name="Freeform 1146"/>
          <p:cNvSpPr>
            <a:spLocks/>
          </p:cNvSpPr>
          <p:nvPr/>
        </p:nvSpPr>
        <p:spPr bwMode="auto">
          <a:xfrm>
            <a:off x="5295900" y="2981325"/>
            <a:ext cx="270933" cy="19050"/>
          </a:xfrm>
          <a:custGeom>
            <a:avLst/>
            <a:gdLst>
              <a:gd name="T0" fmla="*/ 0 w 139"/>
              <a:gd name="T1" fmla="*/ 2147483647 h 12"/>
              <a:gd name="T2" fmla="*/ 2147483647 w 139"/>
              <a:gd name="T3" fmla="*/ 0 h 12"/>
              <a:gd name="T4" fmla="*/ 2147483647 w 139"/>
              <a:gd name="T5" fmla="*/ 0 h 12"/>
              <a:gd name="T6" fmla="*/ 2147483647 w 139"/>
              <a:gd name="T7" fmla="*/ 2147483647 h 12"/>
              <a:gd name="T8" fmla="*/ 0 w 139"/>
              <a:gd name="T9" fmla="*/ 2147483647 h 12"/>
              <a:gd name="T10" fmla="*/ 0 60000 65536"/>
              <a:gd name="T11" fmla="*/ 0 60000 65536"/>
              <a:gd name="T12" fmla="*/ 0 60000 65536"/>
              <a:gd name="T13" fmla="*/ 0 60000 65536"/>
              <a:gd name="T14" fmla="*/ 0 60000 65536"/>
              <a:gd name="T15" fmla="*/ 0 w 139"/>
              <a:gd name="T16" fmla="*/ 0 h 12"/>
              <a:gd name="T17" fmla="*/ 139 w 139"/>
              <a:gd name="T18" fmla="*/ 12 h 12"/>
            </a:gdLst>
            <a:ahLst/>
            <a:cxnLst>
              <a:cxn ang="T10">
                <a:pos x="T0" y="T1"/>
              </a:cxn>
              <a:cxn ang="T11">
                <a:pos x="T2" y="T3"/>
              </a:cxn>
              <a:cxn ang="T12">
                <a:pos x="T4" y="T5"/>
              </a:cxn>
              <a:cxn ang="T13">
                <a:pos x="T6" y="T7"/>
              </a:cxn>
              <a:cxn ang="T14">
                <a:pos x="T8" y="T9"/>
              </a:cxn>
            </a:cxnLst>
            <a:rect l="T15" t="T16" r="T17" b="T18"/>
            <a:pathLst>
              <a:path w="139" h="12">
                <a:moveTo>
                  <a:pt x="0" y="12"/>
                </a:moveTo>
                <a:lnTo>
                  <a:pt x="52" y="0"/>
                </a:lnTo>
                <a:lnTo>
                  <a:pt x="139" y="0"/>
                </a:lnTo>
                <a:lnTo>
                  <a:pt x="87" y="12"/>
                </a:lnTo>
                <a:lnTo>
                  <a:pt x="0" y="12"/>
                </a:lnTo>
                <a:close/>
              </a:path>
            </a:pathLst>
          </a:custGeom>
          <a:solidFill>
            <a:srgbClr val="BFBF99"/>
          </a:solidFill>
          <a:ln w="12700" cmpd="sng">
            <a:solidFill>
              <a:schemeClr val="hlink"/>
            </a:solidFill>
            <a:round/>
            <a:headEnd/>
            <a:tailEnd/>
          </a:ln>
        </p:spPr>
        <p:txBody>
          <a:bodyPr/>
          <a:lstStyle/>
          <a:p>
            <a:endParaRPr lang="en-GB"/>
          </a:p>
        </p:txBody>
      </p:sp>
      <p:sp>
        <p:nvSpPr>
          <p:cNvPr id="38011" name="Freeform 1147"/>
          <p:cNvSpPr>
            <a:spLocks/>
          </p:cNvSpPr>
          <p:nvPr/>
        </p:nvSpPr>
        <p:spPr bwMode="auto">
          <a:xfrm>
            <a:off x="5634567" y="2914650"/>
            <a:ext cx="254000" cy="38100"/>
          </a:xfrm>
          <a:custGeom>
            <a:avLst/>
            <a:gdLst>
              <a:gd name="T0" fmla="*/ 0 w 130"/>
              <a:gd name="T1" fmla="*/ 2147483647 h 24"/>
              <a:gd name="T2" fmla="*/ 2147483647 w 130"/>
              <a:gd name="T3" fmla="*/ 2147483647 h 24"/>
              <a:gd name="T4" fmla="*/ 2147483647 w 130"/>
              <a:gd name="T5" fmla="*/ 0 h 24"/>
              <a:gd name="T6" fmla="*/ 2147483647 w 130"/>
              <a:gd name="T7" fmla="*/ 2147483647 h 24"/>
              <a:gd name="T8" fmla="*/ 0 w 130"/>
              <a:gd name="T9" fmla="*/ 2147483647 h 24"/>
              <a:gd name="T10" fmla="*/ 0 60000 65536"/>
              <a:gd name="T11" fmla="*/ 0 60000 65536"/>
              <a:gd name="T12" fmla="*/ 0 60000 65536"/>
              <a:gd name="T13" fmla="*/ 0 60000 65536"/>
              <a:gd name="T14" fmla="*/ 0 60000 65536"/>
              <a:gd name="T15" fmla="*/ 0 w 130"/>
              <a:gd name="T16" fmla="*/ 0 h 24"/>
              <a:gd name="T17" fmla="*/ 130 w 130"/>
              <a:gd name="T18" fmla="*/ 24 h 24"/>
            </a:gdLst>
            <a:ahLst/>
            <a:cxnLst>
              <a:cxn ang="T10">
                <a:pos x="T0" y="T1"/>
              </a:cxn>
              <a:cxn ang="T11">
                <a:pos x="T2" y="T3"/>
              </a:cxn>
              <a:cxn ang="T12">
                <a:pos x="T4" y="T5"/>
              </a:cxn>
              <a:cxn ang="T13">
                <a:pos x="T6" y="T7"/>
              </a:cxn>
              <a:cxn ang="T14">
                <a:pos x="T8" y="T9"/>
              </a:cxn>
            </a:cxnLst>
            <a:rect l="T15" t="T16" r="T17" b="T18"/>
            <a:pathLst>
              <a:path w="130" h="24">
                <a:moveTo>
                  <a:pt x="0" y="24"/>
                </a:moveTo>
                <a:lnTo>
                  <a:pt x="43" y="12"/>
                </a:lnTo>
                <a:lnTo>
                  <a:pt x="130" y="0"/>
                </a:lnTo>
                <a:lnTo>
                  <a:pt x="87" y="12"/>
                </a:lnTo>
                <a:lnTo>
                  <a:pt x="0" y="24"/>
                </a:lnTo>
                <a:close/>
              </a:path>
            </a:pathLst>
          </a:custGeom>
          <a:solidFill>
            <a:srgbClr val="BFBF99"/>
          </a:solidFill>
          <a:ln w="12700" cmpd="sng">
            <a:solidFill>
              <a:schemeClr val="hlink"/>
            </a:solidFill>
            <a:round/>
            <a:headEnd/>
            <a:tailEnd/>
          </a:ln>
        </p:spPr>
        <p:txBody>
          <a:bodyPr/>
          <a:lstStyle/>
          <a:p>
            <a:endParaRPr lang="en-GB"/>
          </a:p>
        </p:txBody>
      </p:sp>
      <p:sp>
        <p:nvSpPr>
          <p:cNvPr id="38012" name="Freeform 1148"/>
          <p:cNvSpPr>
            <a:spLocks/>
          </p:cNvSpPr>
          <p:nvPr/>
        </p:nvSpPr>
        <p:spPr bwMode="auto">
          <a:xfrm>
            <a:off x="5806017" y="2914651"/>
            <a:ext cx="254000" cy="28575"/>
          </a:xfrm>
          <a:custGeom>
            <a:avLst/>
            <a:gdLst>
              <a:gd name="T0" fmla="*/ 0 w 130"/>
              <a:gd name="T1" fmla="*/ 2147483647 h 18"/>
              <a:gd name="T2" fmla="*/ 2147483647 w 130"/>
              <a:gd name="T3" fmla="*/ 0 h 18"/>
              <a:gd name="T4" fmla="*/ 2147483647 w 130"/>
              <a:gd name="T5" fmla="*/ 2147483647 h 18"/>
              <a:gd name="T6" fmla="*/ 2147483647 w 130"/>
              <a:gd name="T7" fmla="*/ 2147483647 h 18"/>
              <a:gd name="T8" fmla="*/ 0 w 130"/>
              <a:gd name="T9" fmla="*/ 2147483647 h 18"/>
              <a:gd name="T10" fmla="*/ 0 60000 65536"/>
              <a:gd name="T11" fmla="*/ 0 60000 65536"/>
              <a:gd name="T12" fmla="*/ 0 60000 65536"/>
              <a:gd name="T13" fmla="*/ 0 60000 65536"/>
              <a:gd name="T14" fmla="*/ 0 60000 65536"/>
              <a:gd name="T15" fmla="*/ 0 w 130"/>
              <a:gd name="T16" fmla="*/ 0 h 18"/>
              <a:gd name="T17" fmla="*/ 130 w 130"/>
              <a:gd name="T18" fmla="*/ 18 h 18"/>
            </a:gdLst>
            <a:ahLst/>
            <a:cxnLst>
              <a:cxn ang="T10">
                <a:pos x="T0" y="T1"/>
              </a:cxn>
              <a:cxn ang="T11">
                <a:pos x="T2" y="T3"/>
              </a:cxn>
              <a:cxn ang="T12">
                <a:pos x="T4" y="T5"/>
              </a:cxn>
              <a:cxn ang="T13">
                <a:pos x="T6" y="T7"/>
              </a:cxn>
              <a:cxn ang="T14">
                <a:pos x="T8" y="T9"/>
              </a:cxn>
            </a:cxnLst>
            <a:rect l="T15" t="T16" r="T17" b="T18"/>
            <a:pathLst>
              <a:path w="130" h="18">
                <a:moveTo>
                  <a:pt x="0" y="12"/>
                </a:moveTo>
                <a:lnTo>
                  <a:pt x="43" y="0"/>
                </a:lnTo>
                <a:lnTo>
                  <a:pt x="130" y="6"/>
                </a:lnTo>
                <a:lnTo>
                  <a:pt x="87" y="18"/>
                </a:lnTo>
                <a:lnTo>
                  <a:pt x="0" y="12"/>
                </a:lnTo>
                <a:close/>
              </a:path>
            </a:pathLst>
          </a:custGeom>
          <a:solidFill>
            <a:srgbClr val="BFBF99"/>
          </a:solidFill>
          <a:ln w="12700" cmpd="sng">
            <a:solidFill>
              <a:schemeClr val="hlink"/>
            </a:solidFill>
            <a:round/>
            <a:headEnd/>
            <a:tailEnd/>
          </a:ln>
        </p:spPr>
        <p:txBody>
          <a:bodyPr/>
          <a:lstStyle/>
          <a:p>
            <a:endParaRPr lang="en-GB"/>
          </a:p>
        </p:txBody>
      </p:sp>
      <p:sp>
        <p:nvSpPr>
          <p:cNvPr id="38013" name="Freeform 1149"/>
          <p:cNvSpPr>
            <a:spLocks/>
          </p:cNvSpPr>
          <p:nvPr/>
        </p:nvSpPr>
        <p:spPr bwMode="auto">
          <a:xfrm>
            <a:off x="5975351" y="2924175"/>
            <a:ext cx="254000" cy="19050"/>
          </a:xfrm>
          <a:custGeom>
            <a:avLst/>
            <a:gdLst>
              <a:gd name="T0" fmla="*/ 0 w 130"/>
              <a:gd name="T1" fmla="*/ 2147483647 h 12"/>
              <a:gd name="T2" fmla="*/ 2147483647 w 130"/>
              <a:gd name="T3" fmla="*/ 0 h 12"/>
              <a:gd name="T4" fmla="*/ 2147483647 w 130"/>
              <a:gd name="T5" fmla="*/ 0 h 12"/>
              <a:gd name="T6" fmla="*/ 2147483647 w 130"/>
              <a:gd name="T7" fmla="*/ 2147483647 h 12"/>
              <a:gd name="T8" fmla="*/ 0 w 130"/>
              <a:gd name="T9" fmla="*/ 2147483647 h 12"/>
              <a:gd name="T10" fmla="*/ 0 60000 65536"/>
              <a:gd name="T11" fmla="*/ 0 60000 65536"/>
              <a:gd name="T12" fmla="*/ 0 60000 65536"/>
              <a:gd name="T13" fmla="*/ 0 60000 65536"/>
              <a:gd name="T14" fmla="*/ 0 60000 65536"/>
              <a:gd name="T15" fmla="*/ 0 w 130"/>
              <a:gd name="T16" fmla="*/ 0 h 12"/>
              <a:gd name="T17" fmla="*/ 130 w 130"/>
              <a:gd name="T18" fmla="*/ 12 h 12"/>
            </a:gdLst>
            <a:ahLst/>
            <a:cxnLst>
              <a:cxn ang="T10">
                <a:pos x="T0" y="T1"/>
              </a:cxn>
              <a:cxn ang="T11">
                <a:pos x="T2" y="T3"/>
              </a:cxn>
              <a:cxn ang="T12">
                <a:pos x="T4" y="T5"/>
              </a:cxn>
              <a:cxn ang="T13">
                <a:pos x="T6" y="T7"/>
              </a:cxn>
              <a:cxn ang="T14">
                <a:pos x="T8" y="T9"/>
              </a:cxn>
            </a:cxnLst>
            <a:rect l="T15" t="T16" r="T17" b="T18"/>
            <a:pathLst>
              <a:path w="130" h="12">
                <a:moveTo>
                  <a:pt x="0" y="12"/>
                </a:moveTo>
                <a:lnTo>
                  <a:pt x="43" y="0"/>
                </a:lnTo>
                <a:lnTo>
                  <a:pt x="130" y="0"/>
                </a:lnTo>
                <a:lnTo>
                  <a:pt x="87" y="12"/>
                </a:lnTo>
                <a:lnTo>
                  <a:pt x="0" y="12"/>
                </a:lnTo>
                <a:close/>
              </a:path>
            </a:pathLst>
          </a:custGeom>
          <a:solidFill>
            <a:srgbClr val="BFBF99"/>
          </a:solidFill>
          <a:ln w="12700" cmpd="sng">
            <a:solidFill>
              <a:schemeClr val="hlink"/>
            </a:solidFill>
            <a:round/>
            <a:headEnd/>
            <a:tailEnd/>
          </a:ln>
        </p:spPr>
        <p:txBody>
          <a:bodyPr/>
          <a:lstStyle/>
          <a:p>
            <a:endParaRPr lang="en-GB"/>
          </a:p>
        </p:txBody>
      </p:sp>
      <p:sp>
        <p:nvSpPr>
          <p:cNvPr id="38014" name="Freeform 1150"/>
          <p:cNvSpPr>
            <a:spLocks/>
          </p:cNvSpPr>
          <p:nvPr/>
        </p:nvSpPr>
        <p:spPr bwMode="auto">
          <a:xfrm>
            <a:off x="6144684" y="2924175"/>
            <a:ext cx="254000" cy="38100"/>
          </a:xfrm>
          <a:custGeom>
            <a:avLst/>
            <a:gdLst>
              <a:gd name="T0" fmla="*/ 0 w 130"/>
              <a:gd name="T1" fmla="*/ 2147483647 h 24"/>
              <a:gd name="T2" fmla="*/ 2147483647 w 130"/>
              <a:gd name="T3" fmla="*/ 0 h 24"/>
              <a:gd name="T4" fmla="*/ 2147483647 w 130"/>
              <a:gd name="T5" fmla="*/ 2147483647 h 24"/>
              <a:gd name="T6" fmla="*/ 2147483647 w 130"/>
              <a:gd name="T7" fmla="*/ 2147483647 h 24"/>
              <a:gd name="T8" fmla="*/ 0 w 130"/>
              <a:gd name="T9" fmla="*/ 2147483647 h 24"/>
              <a:gd name="T10" fmla="*/ 0 60000 65536"/>
              <a:gd name="T11" fmla="*/ 0 60000 65536"/>
              <a:gd name="T12" fmla="*/ 0 60000 65536"/>
              <a:gd name="T13" fmla="*/ 0 60000 65536"/>
              <a:gd name="T14" fmla="*/ 0 60000 65536"/>
              <a:gd name="T15" fmla="*/ 0 w 130"/>
              <a:gd name="T16" fmla="*/ 0 h 24"/>
              <a:gd name="T17" fmla="*/ 130 w 130"/>
              <a:gd name="T18" fmla="*/ 24 h 24"/>
            </a:gdLst>
            <a:ahLst/>
            <a:cxnLst>
              <a:cxn ang="T10">
                <a:pos x="T0" y="T1"/>
              </a:cxn>
              <a:cxn ang="T11">
                <a:pos x="T2" y="T3"/>
              </a:cxn>
              <a:cxn ang="T12">
                <a:pos x="T4" y="T5"/>
              </a:cxn>
              <a:cxn ang="T13">
                <a:pos x="T6" y="T7"/>
              </a:cxn>
              <a:cxn ang="T14">
                <a:pos x="T8" y="T9"/>
              </a:cxn>
            </a:cxnLst>
            <a:rect l="T15" t="T16" r="T17" b="T18"/>
            <a:pathLst>
              <a:path w="130" h="24">
                <a:moveTo>
                  <a:pt x="0" y="12"/>
                </a:moveTo>
                <a:lnTo>
                  <a:pt x="43" y="0"/>
                </a:lnTo>
                <a:lnTo>
                  <a:pt x="130" y="12"/>
                </a:lnTo>
                <a:lnTo>
                  <a:pt x="87" y="24"/>
                </a:lnTo>
                <a:lnTo>
                  <a:pt x="0" y="12"/>
                </a:lnTo>
                <a:close/>
              </a:path>
            </a:pathLst>
          </a:custGeom>
          <a:solidFill>
            <a:srgbClr val="BFBF99"/>
          </a:solidFill>
          <a:ln w="12700" cmpd="sng">
            <a:solidFill>
              <a:schemeClr val="hlink"/>
            </a:solidFill>
            <a:round/>
            <a:headEnd/>
            <a:tailEnd/>
          </a:ln>
        </p:spPr>
        <p:txBody>
          <a:bodyPr/>
          <a:lstStyle/>
          <a:p>
            <a:endParaRPr lang="en-GB"/>
          </a:p>
        </p:txBody>
      </p:sp>
      <p:sp>
        <p:nvSpPr>
          <p:cNvPr id="38015" name="Freeform 1151"/>
          <p:cNvSpPr>
            <a:spLocks/>
          </p:cNvSpPr>
          <p:nvPr/>
        </p:nvSpPr>
        <p:spPr bwMode="auto">
          <a:xfrm>
            <a:off x="6316133" y="2914651"/>
            <a:ext cx="254000" cy="47625"/>
          </a:xfrm>
          <a:custGeom>
            <a:avLst/>
            <a:gdLst>
              <a:gd name="T0" fmla="*/ 0 w 130"/>
              <a:gd name="T1" fmla="*/ 2147483647 h 30"/>
              <a:gd name="T2" fmla="*/ 2147483647 w 130"/>
              <a:gd name="T3" fmla="*/ 2147483647 h 30"/>
              <a:gd name="T4" fmla="*/ 2147483647 w 130"/>
              <a:gd name="T5" fmla="*/ 0 h 30"/>
              <a:gd name="T6" fmla="*/ 2147483647 w 130"/>
              <a:gd name="T7" fmla="*/ 2147483647 h 30"/>
              <a:gd name="T8" fmla="*/ 0 w 130"/>
              <a:gd name="T9" fmla="*/ 2147483647 h 30"/>
              <a:gd name="T10" fmla="*/ 0 60000 65536"/>
              <a:gd name="T11" fmla="*/ 0 60000 65536"/>
              <a:gd name="T12" fmla="*/ 0 60000 65536"/>
              <a:gd name="T13" fmla="*/ 0 60000 65536"/>
              <a:gd name="T14" fmla="*/ 0 60000 65536"/>
              <a:gd name="T15" fmla="*/ 0 w 130"/>
              <a:gd name="T16" fmla="*/ 0 h 30"/>
              <a:gd name="T17" fmla="*/ 130 w 130"/>
              <a:gd name="T18" fmla="*/ 30 h 30"/>
            </a:gdLst>
            <a:ahLst/>
            <a:cxnLst>
              <a:cxn ang="T10">
                <a:pos x="T0" y="T1"/>
              </a:cxn>
              <a:cxn ang="T11">
                <a:pos x="T2" y="T3"/>
              </a:cxn>
              <a:cxn ang="T12">
                <a:pos x="T4" y="T5"/>
              </a:cxn>
              <a:cxn ang="T13">
                <a:pos x="T6" y="T7"/>
              </a:cxn>
              <a:cxn ang="T14">
                <a:pos x="T8" y="T9"/>
              </a:cxn>
            </a:cxnLst>
            <a:rect l="T15" t="T16" r="T17" b="T18"/>
            <a:pathLst>
              <a:path w="130" h="30">
                <a:moveTo>
                  <a:pt x="0" y="30"/>
                </a:moveTo>
                <a:lnTo>
                  <a:pt x="43" y="18"/>
                </a:lnTo>
                <a:lnTo>
                  <a:pt x="130" y="0"/>
                </a:lnTo>
                <a:lnTo>
                  <a:pt x="87" y="12"/>
                </a:lnTo>
                <a:lnTo>
                  <a:pt x="0" y="30"/>
                </a:lnTo>
                <a:close/>
              </a:path>
            </a:pathLst>
          </a:custGeom>
          <a:solidFill>
            <a:srgbClr val="BFBF99"/>
          </a:solidFill>
          <a:ln w="12700" cmpd="sng">
            <a:solidFill>
              <a:schemeClr val="hlink"/>
            </a:solidFill>
            <a:round/>
            <a:headEnd/>
            <a:tailEnd/>
          </a:ln>
        </p:spPr>
        <p:txBody>
          <a:bodyPr/>
          <a:lstStyle/>
          <a:p>
            <a:endParaRPr lang="en-GB"/>
          </a:p>
        </p:txBody>
      </p:sp>
      <p:sp>
        <p:nvSpPr>
          <p:cNvPr id="38016" name="Freeform 1152"/>
          <p:cNvSpPr>
            <a:spLocks/>
          </p:cNvSpPr>
          <p:nvPr/>
        </p:nvSpPr>
        <p:spPr bwMode="auto">
          <a:xfrm>
            <a:off x="6485467" y="2914651"/>
            <a:ext cx="254000" cy="28575"/>
          </a:xfrm>
          <a:custGeom>
            <a:avLst/>
            <a:gdLst>
              <a:gd name="T0" fmla="*/ 0 w 130"/>
              <a:gd name="T1" fmla="*/ 2147483647 h 18"/>
              <a:gd name="T2" fmla="*/ 2147483647 w 130"/>
              <a:gd name="T3" fmla="*/ 0 h 18"/>
              <a:gd name="T4" fmla="*/ 2147483647 w 130"/>
              <a:gd name="T5" fmla="*/ 2147483647 h 18"/>
              <a:gd name="T6" fmla="*/ 2147483647 w 130"/>
              <a:gd name="T7" fmla="*/ 2147483647 h 18"/>
              <a:gd name="T8" fmla="*/ 0 w 130"/>
              <a:gd name="T9" fmla="*/ 2147483647 h 18"/>
              <a:gd name="T10" fmla="*/ 0 60000 65536"/>
              <a:gd name="T11" fmla="*/ 0 60000 65536"/>
              <a:gd name="T12" fmla="*/ 0 60000 65536"/>
              <a:gd name="T13" fmla="*/ 0 60000 65536"/>
              <a:gd name="T14" fmla="*/ 0 60000 65536"/>
              <a:gd name="T15" fmla="*/ 0 w 130"/>
              <a:gd name="T16" fmla="*/ 0 h 18"/>
              <a:gd name="T17" fmla="*/ 130 w 130"/>
              <a:gd name="T18" fmla="*/ 18 h 18"/>
            </a:gdLst>
            <a:ahLst/>
            <a:cxnLst>
              <a:cxn ang="T10">
                <a:pos x="T0" y="T1"/>
              </a:cxn>
              <a:cxn ang="T11">
                <a:pos x="T2" y="T3"/>
              </a:cxn>
              <a:cxn ang="T12">
                <a:pos x="T4" y="T5"/>
              </a:cxn>
              <a:cxn ang="T13">
                <a:pos x="T6" y="T7"/>
              </a:cxn>
              <a:cxn ang="T14">
                <a:pos x="T8" y="T9"/>
              </a:cxn>
            </a:cxnLst>
            <a:rect l="T15" t="T16" r="T17" b="T18"/>
            <a:pathLst>
              <a:path w="130" h="18">
                <a:moveTo>
                  <a:pt x="0" y="12"/>
                </a:moveTo>
                <a:lnTo>
                  <a:pt x="43" y="0"/>
                </a:lnTo>
                <a:lnTo>
                  <a:pt x="130" y="12"/>
                </a:lnTo>
                <a:lnTo>
                  <a:pt x="86" y="18"/>
                </a:lnTo>
                <a:lnTo>
                  <a:pt x="0" y="12"/>
                </a:lnTo>
                <a:close/>
              </a:path>
            </a:pathLst>
          </a:custGeom>
          <a:solidFill>
            <a:srgbClr val="BFBF99"/>
          </a:solidFill>
          <a:ln w="12700" cmpd="sng">
            <a:solidFill>
              <a:schemeClr val="hlink"/>
            </a:solidFill>
            <a:round/>
            <a:headEnd/>
            <a:tailEnd/>
          </a:ln>
        </p:spPr>
        <p:txBody>
          <a:bodyPr/>
          <a:lstStyle/>
          <a:p>
            <a:endParaRPr lang="en-GB"/>
          </a:p>
        </p:txBody>
      </p:sp>
      <p:sp>
        <p:nvSpPr>
          <p:cNvPr id="38017" name="Freeform 1153"/>
          <p:cNvSpPr>
            <a:spLocks/>
          </p:cNvSpPr>
          <p:nvPr/>
        </p:nvSpPr>
        <p:spPr bwMode="auto">
          <a:xfrm>
            <a:off x="6652685" y="2933700"/>
            <a:ext cx="256116" cy="57150"/>
          </a:xfrm>
          <a:custGeom>
            <a:avLst/>
            <a:gdLst>
              <a:gd name="T0" fmla="*/ 0 w 131"/>
              <a:gd name="T1" fmla="*/ 2147483647 h 36"/>
              <a:gd name="T2" fmla="*/ 2147483647 w 131"/>
              <a:gd name="T3" fmla="*/ 0 h 36"/>
              <a:gd name="T4" fmla="*/ 2147483647 w 131"/>
              <a:gd name="T5" fmla="*/ 2147483647 h 36"/>
              <a:gd name="T6" fmla="*/ 2147483647 w 131"/>
              <a:gd name="T7" fmla="*/ 2147483647 h 36"/>
              <a:gd name="T8" fmla="*/ 0 w 131"/>
              <a:gd name="T9" fmla="*/ 2147483647 h 36"/>
              <a:gd name="T10" fmla="*/ 0 60000 65536"/>
              <a:gd name="T11" fmla="*/ 0 60000 65536"/>
              <a:gd name="T12" fmla="*/ 0 60000 65536"/>
              <a:gd name="T13" fmla="*/ 0 60000 65536"/>
              <a:gd name="T14" fmla="*/ 0 60000 65536"/>
              <a:gd name="T15" fmla="*/ 0 w 131"/>
              <a:gd name="T16" fmla="*/ 0 h 36"/>
              <a:gd name="T17" fmla="*/ 131 w 131"/>
              <a:gd name="T18" fmla="*/ 36 h 36"/>
            </a:gdLst>
            <a:ahLst/>
            <a:cxnLst>
              <a:cxn ang="T10">
                <a:pos x="T0" y="T1"/>
              </a:cxn>
              <a:cxn ang="T11">
                <a:pos x="T2" y="T3"/>
              </a:cxn>
              <a:cxn ang="T12">
                <a:pos x="T4" y="T5"/>
              </a:cxn>
              <a:cxn ang="T13">
                <a:pos x="T6" y="T7"/>
              </a:cxn>
              <a:cxn ang="T14">
                <a:pos x="T8" y="T9"/>
              </a:cxn>
            </a:cxnLst>
            <a:rect l="T15" t="T16" r="T17" b="T18"/>
            <a:pathLst>
              <a:path w="131" h="36">
                <a:moveTo>
                  <a:pt x="0" y="6"/>
                </a:moveTo>
                <a:lnTo>
                  <a:pt x="44" y="0"/>
                </a:lnTo>
                <a:lnTo>
                  <a:pt x="131" y="24"/>
                </a:lnTo>
                <a:lnTo>
                  <a:pt x="87" y="36"/>
                </a:lnTo>
                <a:lnTo>
                  <a:pt x="0" y="6"/>
                </a:lnTo>
                <a:close/>
              </a:path>
            </a:pathLst>
          </a:custGeom>
          <a:solidFill>
            <a:srgbClr val="BFBF99"/>
          </a:solidFill>
          <a:ln w="12700" cmpd="sng">
            <a:solidFill>
              <a:schemeClr val="hlink"/>
            </a:solidFill>
            <a:round/>
            <a:headEnd/>
            <a:tailEnd/>
          </a:ln>
        </p:spPr>
        <p:txBody>
          <a:bodyPr/>
          <a:lstStyle/>
          <a:p>
            <a:endParaRPr lang="en-GB"/>
          </a:p>
        </p:txBody>
      </p:sp>
      <p:sp>
        <p:nvSpPr>
          <p:cNvPr id="38018" name="Freeform 1154"/>
          <p:cNvSpPr>
            <a:spLocks/>
          </p:cNvSpPr>
          <p:nvPr/>
        </p:nvSpPr>
        <p:spPr bwMode="auto">
          <a:xfrm>
            <a:off x="6824134" y="2952750"/>
            <a:ext cx="256117" cy="38100"/>
          </a:xfrm>
          <a:custGeom>
            <a:avLst/>
            <a:gdLst>
              <a:gd name="T0" fmla="*/ 0 w 131"/>
              <a:gd name="T1" fmla="*/ 2147483647 h 24"/>
              <a:gd name="T2" fmla="*/ 2147483647 w 131"/>
              <a:gd name="T3" fmla="*/ 2147483647 h 24"/>
              <a:gd name="T4" fmla="*/ 2147483647 w 131"/>
              <a:gd name="T5" fmla="*/ 0 h 24"/>
              <a:gd name="T6" fmla="*/ 2147483647 w 131"/>
              <a:gd name="T7" fmla="*/ 2147483647 h 24"/>
              <a:gd name="T8" fmla="*/ 0 w 131"/>
              <a:gd name="T9" fmla="*/ 2147483647 h 24"/>
              <a:gd name="T10" fmla="*/ 0 60000 65536"/>
              <a:gd name="T11" fmla="*/ 0 60000 65536"/>
              <a:gd name="T12" fmla="*/ 0 60000 65536"/>
              <a:gd name="T13" fmla="*/ 0 60000 65536"/>
              <a:gd name="T14" fmla="*/ 0 60000 65536"/>
              <a:gd name="T15" fmla="*/ 0 w 131"/>
              <a:gd name="T16" fmla="*/ 0 h 24"/>
              <a:gd name="T17" fmla="*/ 131 w 131"/>
              <a:gd name="T18" fmla="*/ 24 h 24"/>
            </a:gdLst>
            <a:ahLst/>
            <a:cxnLst>
              <a:cxn ang="T10">
                <a:pos x="T0" y="T1"/>
              </a:cxn>
              <a:cxn ang="T11">
                <a:pos x="T2" y="T3"/>
              </a:cxn>
              <a:cxn ang="T12">
                <a:pos x="T4" y="T5"/>
              </a:cxn>
              <a:cxn ang="T13">
                <a:pos x="T6" y="T7"/>
              </a:cxn>
              <a:cxn ang="T14">
                <a:pos x="T8" y="T9"/>
              </a:cxn>
            </a:cxnLst>
            <a:rect l="T15" t="T16" r="T17" b="T18"/>
            <a:pathLst>
              <a:path w="131" h="24">
                <a:moveTo>
                  <a:pt x="0" y="24"/>
                </a:moveTo>
                <a:lnTo>
                  <a:pt x="44" y="12"/>
                </a:lnTo>
                <a:lnTo>
                  <a:pt x="131" y="0"/>
                </a:lnTo>
                <a:lnTo>
                  <a:pt x="87" y="12"/>
                </a:lnTo>
                <a:lnTo>
                  <a:pt x="0" y="24"/>
                </a:lnTo>
                <a:close/>
              </a:path>
            </a:pathLst>
          </a:custGeom>
          <a:solidFill>
            <a:srgbClr val="BFBF99"/>
          </a:solidFill>
          <a:ln w="12700" cmpd="sng">
            <a:solidFill>
              <a:schemeClr val="hlink"/>
            </a:solidFill>
            <a:round/>
            <a:headEnd/>
            <a:tailEnd/>
          </a:ln>
        </p:spPr>
        <p:txBody>
          <a:bodyPr/>
          <a:lstStyle/>
          <a:p>
            <a:endParaRPr lang="en-GB"/>
          </a:p>
        </p:txBody>
      </p:sp>
      <p:sp>
        <p:nvSpPr>
          <p:cNvPr id="38019" name="Freeform 1155"/>
          <p:cNvSpPr>
            <a:spLocks/>
          </p:cNvSpPr>
          <p:nvPr/>
        </p:nvSpPr>
        <p:spPr bwMode="auto">
          <a:xfrm>
            <a:off x="6993467" y="2952751"/>
            <a:ext cx="256117" cy="47625"/>
          </a:xfrm>
          <a:custGeom>
            <a:avLst/>
            <a:gdLst>
              <a:gd name="T0" fmla="*/ 0 w 131"/>
              <a:gd name="T1" fmla="*/ 2147483647 h 30"/>
              <a:gd name="T2" fmla="*/ 2147483647 w 131"/>
              <a:gd name="T3" fmla="*/ 0 h 30"/>
              <a:gd name="T4" fmla="*/ 2147483647 w 131"/>
              <a:gd name="T5" fmla="*/ 2147483647 h 30"/>
              <a:gd name="T6" fmla="*/ 2147483647 w 131"/>
              <a:gd name="T7" fmla="*/ 2147483647 h 30"/>
              <a:gd name="T8" fmla="*/ 0 w 131"/>
              <a:gd name="T9" fmla="*/ 2147483647 h 30"/>
              <a:gd name="T10" fmla="*/ 0 60000 65536"/>
              <a:gd name="T11" fmla="*/ 0 60000 65536"/>
              <a:gd name="T12" fmla="*/ 0 60000 65536"/>
              <a:gd name="T13" fmla="*/ 0 60000 65536"/>
              <a:gd name="T14" fmla="*/ 0 60000 65536"/>
              <a:gd name="T15" fmla="*/ 0 w 131"/>
              <a:gd name="T16" fmla="*/ 0 h 30"/>
              <a:gd name="T17" fmla="*/ 131 w 131"/>
              <a:gd name="T18" fmla="*/ 30 h 30"/>
            </a:gdLst>
            <a:ahLst/>
            <a:cxnLst>
              <a:cxn ang="T10">
                <a:pos x="T0" y="T1"/>
              </a:cxn>
              <a:cxn ang="T11">
                <a:pos x="T2" y="T3"/>
              </a:cxn>
              <a:cxn ang="T12">
                <a:pos x="T4" y="T5"/>
              </a:cxn>
              <a:cxn ang="T13">
                <a:pos x="T6" y="T7"/>
              </a:cxn>
              <a:cxn ang="T14">
                <a:pos x="T8" y="T9"/>
              </a:cxn>
            </a:cxnLst>
            <a:rect l="T15" t="T16" r="T17" b="T18"/>
            <a:pathLst>
              <a:path w="131" h="30">
                <a:moveTo>
                  <a:pt x="0" y="12"/>
                </a:moveTo>
                <a:lnTo>
                  <a:pt x="44" y="0"/>
                </a:lnTo>
                <a:lnTo>
                  <a:pt x="131" y="18"/>
                </a:lnTo>
                <a:lnTo>
                  <a:pt x="87" y="30"/>
                </a:lnTo>
                <a:lnTo>
                  <a:pt x="0" y="12"/>
                </a:lnTo>
                <a:close/>
              </a:path>
            </a:pathLst>
          </a:custGeom>
          <a:solidFill>
            <a:srgbClr val="BFBF99"/>
          </a:solidFill>
          <a:ln w="12700" cmpd="sng">
            <a:solidFill>
              <a:schemeClr val="hlink"/>
            </a:solidFill>
            <a:round/>
            <a:headEnd/>
            <a:tailEnd/>
          </a:ln>
        </p:spPr>
        <p:txBody>
          <a:bodyPr/>
          <a:lstStyle/>
          <a:p>
            <a:endParaRPr lang="en-GB"/>
          </a:p>
        </p:txBody>
      </p:sp>
      <p:sp>
        <p:nvSpPr>
          <p:cNvPr id="38020" name="Freeform 1156"/>
          <p:cNvSpPr>
            <a:spLocks/>
          </p:cNvSpPr>
          <p:nvPr/>
        </p:nvSpPr>
        <p:spPr bwMode="auto">
          <a:xfrm>
            <a:off x="7162800" y="2962275"/>
            <a:ext cx="254000" cy="38100"/>
          </a:xfrm>
          <a:custGeom>
            <a:avLst/>
            <a:gdLst>
              <a:gd name="T0" fmla="*/ 0 w 130"/>
              <a:gd name="T1" fmla="*/ 2147483647 h 24"/>
              <a:gd name="T2" fmla="*/ 2147483647 w 130"/>
              <a:gd name="T3" fmla="*/ 2147483647 h 24"/>
              <a:gd name="T4" fmla="*/ 2147483647 w 130"/>
              <a:gd name="T5" fmla="*/ 0 h 24"/>
              <a:gd name="T6" fmla="*/ 2147483647 w 130"/>
              <a:gd name="T7" fmla="*/ 2147483647 h 24"/>
              <a:gd name="T8" fmla="*/ 0 w 130"/>
              <a:gd name="T9" fmla="*/ 2147483647 h 24"/>
              <a:gd name="T10" fmla="*/ 0 60000 65536"/>
              <a:gd name="T11" fmla="*/ 0 60000 65536"/>
              <a:gd name="T12" fmla="*/ 0 60000 65536"/>
              <a:gd name="T13" fmla="*/ 0 60000 65536"/>
              <a:gd name="T14" fmla="*/ 0 60000 65536"/>
              <a:gd name="T15" fmla="*/ 0 w 130"/>
              <a:gd name="T16" fmla="*/ 0 h 24"/>
              <a:gd name="T17" fmla="*/ 130 w 130"/>
              <a:gd name="T18" fmla="*/ 24 h 24"/>
            </a:gdLst>
            <a:ahLst/>
            <a:cxnLst>
              <a:cxn ang="T10">
                <a:pos x="T0" y="T1"/>
              </a:cxn>
              <a:cxn ang="T11">
                <a:pos x="T2" y="T3"/>
              </a:cxn>
              <a:cxn ang="T12">
                <a:pos x="T4" y="T5"/>
              </a:cxn>
              <a:cxn ang="T13">
                <a:pos x="T6" y="T7"/>
              </a:cxn>
              <a:cxn ang="T14">
                <a:pos x="T8" y="T9"/>
              </a:cxn>
            </a:cxnLst>
            <a:rect l="T15" t="T16" r="T17" b="T18"/>
            <a:pathLst>
              <a:path w="130" h="24">
                <a:moveTo>
                  <a:pt x="0" y="24"/>
                </a:moveTo>
                <a:lnTo>
                  <a:pt x="44" y="12"/>
                </a:lnTo>
                <a:lnTo>
                  <a:pt x="130" y="0"/>
                </a:lnTo>
                <a:lnTo>
                  <a:pt x="87" y="12"/>
                </a:lnTo>
                <a:lnTo>
                  <a:pt x="0" y="24"/>
                </a:lnTo>
                <a:close/>
              </a:path>
            </a:pathLst>
          </a:custGeom>
          <a:solidFill>
            <a:srgbClr val="BFBF99"/>
          </a:solidFill>
          <a:ln w="12700" cmpd="sng">
            <a:solidFill>
              <a:schemeClr val="hlink"/>
            </a:solidFill>
            <a:round/>
            <a:headEnd/>
            <a:tailEnd/>
          </a:ln>
        </p:spPr>
        <p:txBody>
          <a:bodyPr/>
          <a:lstStyle/>
          <a:p>
            <a:endParaRPr lang="en-GB"/>
          </a:p>
        </p:txBody>
      </p:sp>
      <p:sp>
        <p:nvSpPr>
          <p:cNvPr id="38021" name="Freeform 1157"/>
          <p:cNvSpPr>
            <a:spLocks/>
          </p:cNvSpPr>
          <p:nvPr/>
        </p:nvSpPr>
        <p:spPr bwMode="auto">
          <a:xfrm>
            <a:off x="7334251" y="2962276"/>
            <a:ext cx="254000" cy="28575"/>
          </a:xfrm>
          <a:custGeom>
            <a:avLst/>
            <a:gdLst>
              <a:gd name="T0" fmla="*/ 0 w 130"/>
              <a:gd name="T1" fmla="*/ 2147483647 h 18"/>
              <a:gd name="T2" fmla="*/ 2147483647 w 130"/>
              <a:gd name="T3" fmla="*/ 0 h 18"/>
              <a:gd name="T4" fmla="*/ 2147483647 w 130"/>
              <a:gd name="T5" fmla="*/ 2147483647 h 18"/>
              <a:gd name="T6" fmla="*/ 2147483647 w 130"/>
              <a:gd name="T7" fmla="*/ 2147483647 h 18"/>
              <a:gd name="T8" fmla="*/ 0 w 130"/>
              <a:gd name="T9" fmla="*/ 2147483647 h 18"/>
              <a:gd name="T10" fmla="*/ 0 60000 65536"/>
              <a:gd name="T11" fmla="*/ 0 60000 65536"/>
              <a:gd name="T12" fmla="*/ 0 60000 65536"/>
              <a:gd name="T13" fmla="*/ 0 60000 65536"/>
              <a:gd name="T14" fmla="*/ 0 60000 65536"/>
              <a:gd name="T15" fmla="*/ 0 w 130"/>
              <a:gd name="T16" fmla="*/ 0 h 18"/>
              <a:gd name="T17" fmla="*/ 130 w 130"/>
              <a:gd name="T18" fmla="*/ 18 h 18"/>
            </a:gdLst>
            <a:ahLst/>
            <a:cxnLst>
              <a:cxn ang="T10">
                <a:pos x="T0" y="T1"/>
              </a:cxn>
              <a:cxn ang="T11">
                <a:pos x="T2" y="T3"/>
              </a:cxn>
              <a:cxn ang="T12">
                <a:pos x="T4" y="T5"/>
              </a:cxn>
              <a:cxn ang="T13">
                <a:pos x="T6" y="T7"/>
              </a:cxn>
              <a:cxn ang="T14">
                <a:pos x="T8" y="T9"/>
              </a:cxn>
            </a:cxnLst>
            <a:rect l="T15" t="T16" r="T17" b="T18"/>
            <a:pathLst>
              <a:path w="130" h="18">
                <a:moveTo>
                  <a:pt x="0" y="12"/>
                </a:moveTo>
                <a:lnTo>
                  <a:pt x="43" y="0"/>
                </a:lnTo>
                <a:lnTo>
                  <a:pt x="130" y="6"/>
                </a:lnTo>
                <a:lnTo>
                  <a:pt x="87" y="18"/>
                </a:lnTo>
                <a:lnTo>
                  <a:pt x="0" y="12"/>
                </a:lnTo>
                <a:close/>
              </a:path>
            </a:pathLst>
          </a:custGeom>
          <a:solidFill>
            <a:srgbClr val="BFBF99"/>
          </a:solidFill>
          <a:ln w="12700" cmpd="sng">
            <a:solidFill>
              <a:schemeClr val="hlink"/>
            </a:solidFill>
            <a:round/>
            <a:headEnd/>
            <a:tailEnd/>
          </a:ln>
        </p:spPr>
        <p:txBody>
          <a:bodyPr/>
          <a:lstStyle/>
          <a:p>
            <a:endParaRPr lang="en-GB"/>
          </a:p>
        </p:txBody>
      </p:sp>
      <p:sp>
        <p:nvSpPr>
          <p:cNvPr id="38022" name="Freeform 1158"/>
          <p:cNvSpPr>
            <a:spLocks/>
          </p:cNvSpPr>
          <p:nvPr/>
        </p:nvSpPr>
        <p:spPr bwMode="auto">
          <a:xfrm>
            <a:off x="7503584" y="2971801"/>
            <a:ext cx="254000" cy="28575"/>
          </a:xfrm>
          <a:custGeom>
            <a:avLst/>
            <a:gdLst>
              <a:gd name="T0" fmla="*/ 0 w 130"/>
              <a:gd name="T1" fmla="*/ 2147483647 h 18"/>
              <a:gd name="T2" fmla="*/ 2147483647 w 130"/>
              <a:gd name="T3" fmla="*/ 0 h 18"/>
              <a:gd name="T4" fmla="*/ 2147483647 w 130"/>
              <a:gd name="T5" fmla="*/ 2147483647 h 18"/>
              <a:gd name="T6" fmla="*/ 2147483647 w 130"/>
              <a:gd name="T7" fmla="*/ 2147483647 h 18"/>
              <a:gd name="T8" fmla="*/ 0 w 130"/>
              <a:gd name="T9" fmla="*/ 2147483647 h 18"/>
              <a:gd name="T10" fmla="*/ 0 60000 65536"/>
              <a:gd name="T11" fmla="*/ 0 60000 65536"/>
              <a:gd name="T12" fmla="*/ 0 60000 65536"/>
              <a:gd name="T13" fmla="*/ 0 60000 65536"/>
              <a:gd name="T14" fmla="*/ 0 60000 65536"/>
              <a:gd name="T15" fmla="*/ 0 w 130"/>
              <a:gd name="T16" fmla="*/ 0 h 18"/>
              <a:gd name="T17" fmla="*/ 130 w 130"/>
              <a:gd name="T18" fmla="*/ 18 h 18"/>
            </a:gdLst>
            <a:ahLst/>
            <a:cxnLst>
              <a:cxn ang="T10">
                <a:pos x="T0" y="T1"/>
              </a:cxn>
              <a:cxn ang="T11">
                <a:pos x="T2" y="T3"/>
              </a:cxn>
              <a:cxn ang="T12">
                <a:pos x="T4" y="T5"/>
              </a:cxn>
              <a:cxn ang="T13">
                <a:pos x="T6" y="T7"/>
              </a:cxn>
              <a:cxn ang="T14">
                <a:pos x="T8" y="T9"/>
              </a:cxn>
            </a:cxnLst>
            <a:rect l="T15" t="T16" r="T17" b="T18"/>
            <a:pathLst>
              <a:path w="130" h="18">
                <a:moveTo>
                  <a:pt x="0" y="12"/>
                </a:moveTo>
                <a:lnTo>
                  <a:pt x="43" y="0"/>
                </a:lnTo>
                <a:lnTo>
                  <a:pt x="130" y="6"/>
                </a:lnTo>
                <a:lnTo>
                  <a:pt x="87" y="18"/>
                </a:lnTo>
                <a:lnTo>
                  <a:pt x="0" y="12"/>
                </a:lnTo>
                <a:close/>
              </a:path>
            </a:pathLst>
          </a:custGeom>
          <a:solidFill>
            <a:srgbClr val="BFBF99"/>
          </a:solidFill>
          <a:ln w="12700" cmpd="sng">
            <a:solidFill>
              <a:schemeClr val="hlink"/>
            </a:solidFill>
            <a:round/>
            <a:headEnd/>
            <a:tailEnd/>
          </a:ln>
        </p:spPr>
        <p:txBody>
          <a:bodyPr/>
          <a:lstStyle/>
          <a:p>
            <a:endParaRPr lang="en-GB"/>
          </a:p>
        </p:txBody>
      </p:sp>
      <p:sp>
        <p:nvSpPr>
          <p:cNvPr id="38023" name="Freeform 1159"/>
          <p:cNvSpPr>
            <a:spLocks/>
          </p:cNvSpPr>
          <p:nvPr/>
        </p:nvSpPr>
        <p:spPr bwMode="auto">
          <a:xfrm>
            <a:off x="8369300" y="2390775"/>
            <a:ext cx="237067" cy="95250"/>
          </a:xfrm>
          <a:custGeom>
            <a:avLst/>
            <a:gdLst>
              <a:gd name="T0" fmla="*/ 0 w 122"/>
              <a:gd name="T1" fmla="*/ 2147483647 h 60"/>
              <a:gd name="T2" fmla="*/ 2147483647 w 122"/>
              <a:gd name="T3" fmla="*/ 0 h 60"/>
              <a:gd name="T4" fmla="*/ 2147483647 w 122"/>
              <a:gd name="T5" fmla="*/ 2147483647 h 60"/>
              <a:gd name="T6" fmla="*/ 2147483647 w 122"/>
              <a:gd name="T7" fmla="*/ 2147483647 h 60"/>
              <a:gd name="T8" fmla="*/ 0 w 122"/>
              <a:gd name="T9" fmla="*/ 2147483647 h 60"/>
              <a:gd name="T10" fmla="*/ 0 60000 65536"/>
              <a:gd name="T11" fmla="*/ 0 60000 65536"/>
              <a:gd name="T12" fmla="*/ 0 60000 65536"/>
              <a:gd name="T13" fmla="*/ 0 60000 65536"/>
              <a:gd name="T14" fmla="*/ 0 60000 65536"/>
              <a:gd name="T15" fmla="*/ 0 w 122"/>
              <a:gd name="T16" fmla="*/ 0 h 60"/>
              <a:gd name="T17" fmla="*/ 122 w 122"/>
              <a:gd name="T18" fmla="*/ 60 h 60"/>
            </a:gdLst>
            <a:ahLst/>
            <a:cxnLst>
              <a:cxn ang="T10">
                <a:pos x="T0" y="T1"/>
              </a:cxn>
              <a:cxn ang="T11">
                <a:pos x="T2" y="T3"/>
              </a:cxn>
              <a:cxn ang="T12">
                <a:pos x="T4" y="T5"/>
              </a:cxn>
              <a:cxn ang="T13">
                <a:pos x="T6" y="T7"/>
              </a:cxn>
              <a:cxn ang="T14">
                <a:pos x="T8" y="T9"/>
              </a:cxn>
            </a:cxnLst>
            <a:rect l="T15" t="T16" r="T17" b="T18"/>
            <a:pathLst>
              <a:path w="122" h="60">
                <a:moveTo>
                  <a:pt x="0" y="6"/>
                </a:moveTo>
                <a:lnTo>
                  <a:pt x="35" y="0"/>
                </a:lnTo>
                <a:lnTo>
                  <a:pt x="122" y="48"/>
                </a:lnTo>
                <a:lnTo>
                  <a:pt x="87" y="60"/>
                </a:lnTo>
                <a:lnTo>
                  <a:pt x="0" y="6"/>
                </a:lnTo>
                <a:close/>
              </a:path>
            </a:pathLst>
          </a:custGeom>
          <a:solidFill>
            <a:srgbClr val="BFBF99"/>
          </a:solidFill>
          <a:ln w="12700" cmpd="sng">
            <a:solidFill>
              <a:schemeClr val="hlink"/>
            </a:solidFill>
            <a:round/>
            <a:headEnd/>
            <a:tailEnd/>
          </a:ln>
        </p:spPr>
        <p:txBody>
          <a:bodyPr/>
          <a:lstStyle/>
          <a:p>
            <a:endParaRPr lang="en-GB"/>
          </a:p>
        </p:txBody>
      </p:sp>
      <p:sp>
        <p:nvSpPr>
          <p:cNvPr id="38024" name="Freeform 1160"/>
          <p:cNvSpPr>
            <a:spLocks/>
          </p:cNvSpPr>
          <p:nvPr/>
        </p:nvSpPr>
        <p:spPr bwMode="auto">
          <a:xfrm>
            <a:off x="8538633" y="2466975"/>
            <a:ext cx="239184" cy="114300"/>
          </a:xfrm>
          <a:custGeom>
            <a:avLst/>
            <a:gdLst>
              <a:gd name="T0" fmla="*/ 0 w 122"/>
              <a:gd name="T1" fmla="*/ 2147483647 h 72"/>
              <a:gd name="T2" fmla="*/ 2147483647 w 122"/>
              <a:gd name="T3" fmla="*/ 0 h 72"/>
              <a:gd name="T4" fmla="*/ 2147483647 w 122"/>
              <a:gd name="T5" fmla="*/ 2147483647 h 72"/>
              <a:gd name="T6" fmla="*/ 2147483647 w 122"/>
              <a:gd name="T7" fmla="*/ 2147483647 h 72"/>
              <a:gd name="T8" fmla="*/ 0 w 122"/>
              <a:gd name="T9" fmla="*/ 2147483647 h 72"/>
              <a:gd name="T10" fmla="*/ 0 60000 65536"/>
              <a:gd name="T11" fmla="*/ 0 60000 65536"/>
              <a:gd name="T12" fmla="*/ 0 60000 65536"/>
              <a:gd name="T13" fmla="*/ 0 60000 65536"/>
              <a:gd name="T14" fmla="*/ 0 60000 65536"/>
              <a:gd name="T15" fmla="*/ 0 w 122"/>
              <a:gd name="T16" fmla="*/ 0 h 72"/>
              <a:gd name="T17" fmla="*/ 122 w 122"/>
              <a:gd name="T18" fmla="*/ 72 h 72"/>
            </a:gdLst>
            <a:ahLst/>
            <a:cxnLst>
              <a:cxn ang="T10">
                <a:pos x="T0" y="T1"/>
              </a:cxn>
              <a:cxn ang="T11">
                <a:pos x="T2" y="T3"/>
              </a:cxn>
              <a:cxn ang="T12">
                <a:pos x="T4" y="T5"/>
              </a:cxn>
              <a:cxn ang="T13">
                <a:pos x="T6" y="T7"/>
              </a:cxn>
              <a:cxn ang="T14">
                <a:pos x="T8" y="T9"/>
              </a:cxn>
            </a:cxnLst>
            <a:rect l="T15" t="T16" r="T17" b="T18"/>
            <a:pathLst>
              <a:path w="122" h="72">
                <a:moveTo>
                  <a:pt x="0" y="12"/>
                </a:moveTo>
                <a:lnTo>
                  <a:pt x="35" y="0"/>
                </a:lnTo>
                <a:lnTo>
                  <a:pt x="122" y="60"/>
                </a:lnTo>
                <a:lnTo>
                  <a:pt x="87" y="72"/>
                </a:lnTo>
                <a:lnTo>
                  <a:pt x="0" y="12"/>
                </a:lnTo>
                <a:close/>
              </a:path>
            </a:pathLst>
          </a:custGeom>
          <a:solidFill>
            <a:srgbClr val="BFBF99"/>
          </a:solidFill>
          <a:ln w="12700" cmpd="sng">
            <a:solidFill>
              <a:schemeClr val="hlink"/>
            </a:solidFill>
            <a:round/>
            <a:headEnd/>
            <a:tailEnd/>
          </a:ln>
        </p:spPr>
        <p:txBody>
          <a:bodyPr/>
          <a:lstStyle/>
          <a:p>
            <a:endParaRPr lang="en-GB"/>
          </a:p>
        </p:txBody>
      </p:sp>
      <p:sp>
        <p:nvSpPr>
          <p:cNvPr id="38025" name="Freeform 1161"/>
          <p:cNvSpPr>
            <a:spLocks/>
          </p:cNvSpPr>
          <p:nvPr/>
        </p:nvSpPr>
        <p:spPr bwMode="auto">
          <a:xfrm>
            <a:off x="8707967" y="2562226"/>
            <a:ext cx="239184" cy="104775"/>
          </a:xfrm>
          <a:custGeom>
            <a:avLst/>
            <a:gdLst>
              <a:gd name="T0" fmla="*/ 0 w 122"/>
              <a:gd name="T1" fmla="*/ 2147483647 h 66"/>
              <a:gd name="T2" fmla="*/ 2147483647 w 122"/>
              <a:gd name="T3" fmla="*/ 0 h 66"/>
              <a:gd name="T4" fmla="*/ 2147483647 w 122"/>
              <a:gd name="T5" fmla="*/ 2147483647 h 66"/>
              <a:gd name="T6" fmla="*/ 2147483647 w 122"/>
              <a:gd name="T7" fmla="*/ 2147483647 h 66"/>
              <a:gd name="T8" fmla="*/ 0 w 122"/>
              <a:gd name="T9" fmla="*/ 2147483647 h 66"/>
              <a:gd name="T10" fmla="*/ 0 60000 65536"/>
              <a:gd name="T11" fmla="*/ 0 60000 65536"/>
              <a:gd name="T12" fmla="*/ 0 60000 65536"/>
              <a:gd name="T13" fmla="*/ 0 60000 65536"/>
              <a:gd name="T14" fmla="*/ 0 60000 65536"/>
              <a:gd name="T15" fmla="*/ 0 w 122"/>
              <a:gd name="T16" fmla="*/ 0 h 66"/>
              <a:gd name="T17" fmla="*/ 122 w 122"/>
              <a:gd name="T18" fmla="*/ 66 h 66"/>
            </a:gdLst>
            <a:ahLst/>
            <a:cxnLst>
              <a:cxn ang="T10">
                <a:pos x="T0" y="T1"/>
              </a:cxn>
              <a:cxn ang="T11">
                <a:pos x="T2" y="T3"/>
              </a:cxn>
              <a:cxn ang="T12">
                <a:pos x="T4" y="T5"/>
              </a:cxn>
              <a:cxn ang="T13">
                <a:pos x="T6" y="T7"/>
              </a:cxn>
              <a:cxn ang="T14">
                <a:pos x="T8" y="T9"/>
              </a:cxn>
            </a:cxnLst>
            <a:rect l="T15" t="T16" r="T17" b="T18"/>
            <a:pathLst>
              <a:path w="122" h="66">
                <a:moveTo>
                  <a:pt x="0" y="12"/>
                </a:moveTo>
                <a:lnTo>
                  <a:pt x="35" y="0"/>
                </a:lnTo>
                <a:lnTo>
                  <a:pt x="122" y="60"/>
                </a:lnTo>
                <a:lnTo>
                  <a:pt x="87" y="66"/>
                </a:lnTo>
                <a:lnTo>
                  <a:pt x="0" y="12"/>
                </a:lnTo>
                <a:close/>
              </a:path>
            </a:pathLst>
          </a:custGeom>
          <a:solidFill>
            <a:srgbClr val="BFBF99"/>
          </a:solidFill>
          <a:ln w="12700" cmpd="sng">
            <a:solidFill>
              <a:schemeClr val="hlink"/>
            </a:solidFill>
            <a:round/>
            <a:headEnd/>
            <a:tailEnd/>
          </a:ln>
        </p:spPr>
        <p:txBody>
          <a:bodyPr/>
          <a:lstStyle/>
          <a:p>
            <a:endParaRPr lang="en-GB"/>
          </a:p>
        </p:txBody>
      </p:sp>
      <p:sp>
        <p:nvSpPr>
          <p:cNvPr id="38026" name="Freeform 1162"/>
          <p:cNvSpPr>
            <a:spLocks/>
          </p:cNvSpPr>
          <p:nvPr/>
        </p:nvSpPr>
        <p:spPr bwMode="auto">
          <a:xfrm>
            <a:off x="8879418" y="2657475"/>
            <a:ext cx="234949" cy="133350"/>
          </a:xfrm>
          <a:custGeom>
            <a:avLst/>
            <a:gdLst>
              <a:gd name="T0" fmla="*/ 0 w 121"/>
              <a:gd name="T1" fmla="*/ 2147483647 h 84"/>
              <a:gd name="T2" fmla="*/ 2147483647 w 121"/>
              <a:gd name="T3" fmla="*/ 0 h 84"/>
              <a:gd name="T4" fmla="*/ 2147483647 w 121"/>
              <a:gd name="T5" fmla="*/ 2147483647 h 84"/>
              <a:gd name="T6" fmla="*/ 2147483647 w 121"/>
              <a:gd name="T7" fmla="*/ 2147483647 h 84"/>
              <a:gd name="T8" fmla="*/ 0 w 121"/>
              <a:gd name="T9" fmla="*/ 2147483647 h 84"/>
              <a:gd name="T10" fmla="*/ 0 60000 65536"/>
              <a:gd name="T11" fmla="*/ 0 60000 65536"/>
              <a:gd name="T12" fmla="*/ 0 60000 65536"/>
              <a:gd name="T13" fmla="*/ 0 60000 65536"/>
              <a:gd name="T14" fmla="*/ 0 60000 65536"/>
              <a:gd name="T15" fmla="*/ 0 w 121"/>
              <a:gd name="T16" fmla="*/ 0 h 84"/>
              <a:gd name="T17" fmla="*/ 121 w 121"/>
              <a:gd name="T18" fmla="*/ 84 h 84"/>
            </a:gdLst>
            <a:ahLst/>
            <a:cxnLst>
              <a:cxn ang="T10">
                <a:pos x="T0" y="T1"/>
              </a:cxn>
              <a:cxn ang="T11">
                <a:pos x="T2" y="T3"/>
              </a:cxn>
              <a:cxn ang="T12">
                <a:pos x="T4" y="T5"/>
              </a:cxn>
              <a:cxn ang="T13">
                <a:pos x="T6" y="T7"/>
              </a:cxn>
              <a:cxn ang="T14">
                <a:pos x="T8" y="T9"/>
              </a:cxn>
            </a:cxnLst>
            <a:rect l="T15" t="T16" r="T17" b="T18"/>
            <a:pathLst>
              <a:path w="121" h="84">
                <a:moveTo>
                  <a:pt x="0" y="6"/>
                </a:moveTo>
                <a:lnTo>
                  <a:pt x="35" y="0"/>
                </a:lnTo>
                <a:lnTo>
                  <a:pt x="121" y="72"/>
                </a:lnTo>
                <a:lnTo>
                  <a:pt x="87" y="84"/>
                </a:lnTo>
                <a:lnTo>
                  <a:pt x="0" y="6"/>
                </a:lnTo>
                <a:close/>
              </a:path>
            </a:pathLst>
          </a:custGeom>
          <a:solidFill>
            <a:srgbClr val="BFBF99"/>
          </a:solidFill>
          <a:ln w="12700" cmpd="sng">
            <a:solidFill>
              <a:schemeClr val="hlink"/>
            </a:solidFill>
            <a:round/>
            <a:headEnd/>
            <a:tailEnd/>
          </a:ln>
        </p:spPr>
        <p:txBody>
          <a:bodyPr/>
          <a:lstStyle/>
          <a:p>
            <a:endParaRPr lang="en-GB"/>
          </a:p>
        </p:txBody>
      </p:sp>
      <p:sp>
        <p:nvSpPr>
          <p:cNvPr id="38027" name="Freeform 1163"/>
          <p:cNvSpPr>
            <a:spLocks/>
          </p:cNvSpPr>
          <p:nvPr/>
        </p:nvSpPr>
        <p:spPr bwMode="auto">
          <a:xfrm>
            <a:off x="9048751" y="2771776"/>
            <a:ext cx="237067" cy="123825"/>
          </a:xfrm>
          <a:custGeom>
            <a:avLst/>
            <a:gdLst>
              <a:gd name="T0" fmla="*/ 0 w 121"/>
              <a:gd name="T1" fmla="*/ 2147483647 h 78"/>
              <a:gd name="T2" fmla="*/ 2147483647 w 121"/>
              <a:gd name="T3" fmla="*/ 0 h 78"/>
              <a:gd name="T4" fmla="*/ 2147483647 w 121"/>
              <a:gd name="T5" fmla="*/ 2147483647 h 78"/>
              <a:gd name="T6" fmla="*/ 2147483647 w 121"/>
              <a:gd name="T7" fmla="*/ 2147483647 h 78"/>
              <a:gd name="T8" fmla="*/ 0 w 121"/>
              <a:gd name="T9" fmla="*/ 2147483647 h 78"/>
              <a:gd name="T10" fmla="*/ 0 60000 65536"/>
              <a:gd name="T11" fmla="*/ 0 60000 65536"/>
              <a:gd name="T12" fmla="*/ 0 60000 65536"/>
              <a:gd name="T13" fmla="*/ 0 60000 65536"/>
              <a:gd name="T14" fmla="*/ 0 60000 65536"/>
              <a:gd name="T15" fmla="*/ 0 w 121"/>
              <a:gd name="T16" fmla="*/ 0 h 78"/>
              <a:gd name="T17" fmla="*/ 121 w 121"/>
              <a:gd name="T18" fmla="*/ 78 h 78"/>
            </a:gdLst>
            <a:ahLst/>
            <a:cxnLst>
              <a:cxn ang="T10">
                <a:pos x="T0" y="T1"/>
              </a:cxn>
              <a:cxn ang="T11">
                <a:pos x="T2" y="T3"/>
              </a:cxn>
              <a:cxn ang="T12">
                <a:pos x="T4" y="T5"/>
              </a:cxn>
              <a:cxn ang="T13">
                <a:pos x="T6" y="T7"/>
              </a:cxn>
              <a:cxn ang="T14">
                <a:pos x="T8" y="T9"/>
              </a:cxn>
            </a:cxnLst>
            <a:rect l="T15" t="T16" r="T17" b="T18"/>
            <a:pathLst>
              <a:path w="121" h="78">
                <a:moveTo>
                  <a:pt x="0" y="12"/>
                </a:moveTo>
                <a:lnTo>
                  <a:pt x="34" y="0"/>
                </a:lnTo>
                <a:lnTo>
                  <a:pt x="121" y="66"/>
                </a:lnTo>
                <a:lnTo>
                  <a:pt x="95" y="78"/>
                </a:lnTo>
                <a:lnTo>
                  <a:pt x="0" y="12"/>
                </a:lnTo>
                <a:close/>
              </a:path>
            </a:pathLst>
          </a:custGeom>
          <a:solidFill>
            <a:srgbClr val="BFBF99"/>
          </a:solidFill>
          <a:ln w="12700" cmpd="sng">
            <a:solidFill>
              <a:schemeClr val="hlink"/>
            </a:solidFill>
            <a:round/>
            <a:headEnd/>
            <a:tailEnd/>
          </a:ln>
        </p:spPr>
        <p:txBody>
          <a:bodyPr/>
          <a:lstStyle/>
          <a:p>
            <a:endParaRPr lang="en-GB"/>
          </a:p>
        </p:txBody>
      </p:sp>
      <p:sp>
        <p:nvSpPr>
          <p:cNvPr id="38028" name="Freeform 1164"/>
          <p:cNvSpPr>
            <a:spLocks/>
          </p:cNvSpPr>
          <p:nvPr/>
        </p:nvSpPr>
        <p:spPr bwMode="auto">
          <a:xfrm>
            <a:off x="9235018" y="2876550"/>
            <a:ext cx="220133" cy="95250"/>
          </a:xfrm>
          <a:custGeom>
            <a:avLst/>
            <a:gdLst>
              <a:gd name="T0" fmla="*/ 0 w 113"/>
              <a:gd name="T1" fmla="*/ 2147483647 h 60"/>
              <a:gd name="T2" fmla="*/ 2147483647 w 113"/>
              <a:gd name="T3" fmla="*/ 0 h 60"/>
              <a:gd name="T4" fmla="*/ 2147483647 w 113"/>
              <a:gd name="T5" fmla="*/ 2147483647 h 60"/>
              <a:gd name="T6" fmla="*/ 2147483647 w 113"/>
              <a:gd name="T7" fmla="*/ 2147483647 h 60"/>
              <a:gd name="T8" fmla="*/ 0 w 113"/>
              <a:gd name="T9" fmla="*/ 2147483647 h 60"/>
              <a:gd name="T10" fmla="*/ 0 60000 65536"/>
              <a:gd name="T11" fmla="*/ 0 60000 65536"/>
              <a:gd name="T12" fmla="*/ 0 60000 65536"/>
              <a:gd name="T13" fmla="*/ 0 60000 65536"/>
              <a:gd name="T14" fmla="*/ 0 60000 65536"/>
              <a:gd name="T15" fmla="*/ 0 w 113"/>
              <a:gd name="T16" fmla="*/ 0 h 60"/>
              <a:gd name="T17" fmla="*/ 113 w 113"/>
              <a:gd name="T18" fmla="*/ 60 h 60"/>
            </a:gdLst>
            <a:ahLst/>
            <a:cxnLst>
              <a:cxn ang="T10">
                <a:pos x="T0" y="T1"/>
              </a:cxn>
              <a:cxn ang="T11">
                <a:pos x="T2" y="T3"/>
              </a:cxn>
              <a:cxn ang="T12">
                <a:pos x="T4" y="T5"/>
              </a:cxn>
              <a:cxn ang="T13">
                <a:pos x="T6" y="T7"/>
              </a:cxn>
              <a:cxn ang="T14">
                <a:pos x="T8" y="T9"/>
              </a:cxn>
            </a:cxnLst>
            <a:rect l="T15" t="T16" r="T17" b="T18"/>
            <a:pathLst>
              <a:path w="113" h="60">
                <a:moveTo>
                  <a:pt x="0" y="12"/>
                </a:moveTo>
                <a:lnTo>
                  <a:pt x="26" y="0"/>
                </a:lnTo>
                <a:lnTo>
                  <a:pt x="113" y="48"/>
                </a:lnTo>
                <a:lnTo>
                  <a:pt x="87" y="60"/>
                </a:lnTo>
                <a:lnTo>
                  <a:pt x="0" y="12"/>
                </a:lnTo>
                <a:close/>
              </a:path>
            </a:pathLst>
          </a:custGeom>
          <a:solidFill>
            <a:srgbClr val="BFBF99"/>
          </a:solidFill>
          <a:ln w="12700" cmpd="sng">
            <a:solidFill>
              <a:schemeClr val="hlink"/>
            </a:solidFill>
            <a:round/>
            <a:headEnd/>
            <a:tailEnd/>
          </a:ln>
        </p:spPr>
        <p:txBody>
          <a:bodyPr/>
          <a:lstStyle/>
          <a:p>
            <a:endParaRPr lang="en-GB"/>
          </a:p>
        </p:txBody>
      </p:sp>
      <p:sp>
        <p:nvSpPr>
          <p:cNvPr id="38029" name="Freeform 1165"/>
          <p:cNvSpPr>
            <a:spLocks/>
          </p:cNvSpPr>
          <p:nvPr/>
        </p:nvSpPr>
        <p:spPr bwMode="auto">
          <a:xfrm>
            <a:off x="9404351" y="2952751"/>
            <a:ext cx="220133" cy="142875"/>
          </a:xfrm>
          <a:custGeom>
            <a:avLst/>
            <a:gdLst>
              <a:gd name="T0" fmla="*/ 0 w 113"/>
              <a:gd name="T1" fmla="*/ 2147483647 h 90"/>
              <a:gd name="T2" fmla="*/ 2147483647 w 113"/>
              <a:gd name="T3" fmla="*/ 0 h 90"/>
              <a:gd name="T4" fmla="*/ 2147483647 w 113"/>
              <a:gd name="T5" fmla="*/ 2147483647 h 90"/>
              <a:gd name="T6" fmla="*/ 2147483647 w 113"/>
              <a:gd name="T7" fmla="*/ 2147483647 h 90"/>
              <a:gd name="T8" fmla="*/ 0 w 113"/>
              <a:gd name="T9" fmla="*/ 2147483647 h 90"/>
              <a:gd name="T10" fmla="*/ 0 60000 65536"/>
              <a:gd name="T11" fmla="*/ 0 60000 65536"/>
              <a:gd name="T12" fmla="*/ 0 60000 65536"/>
              <a:gd name="T13" fmla="*/ 0 60000 65536"/>
              <a:gd name="T14" fmla="*/ 0 60000 65536"/>
              <a:gd name="T15" fmla="*/ 0 w 113"/>
              <a:gd name="T16" fmla="*/ 0 h 90"/>
              <a:gd name="T17" fmla="*/ 113 w 113"/>
              <a:gd name="T18" fmla="*/ 90 h 90"/>
            </a:gdLst>
            <a:ahLst/>
            <a:cxnLst>
              <a:cxn ang="T10">
                <a:pos x="T0" y="T1"/>
              </a:cxn>
              <a:cxn ang="T11">
                <a:pos x="T2" y="T3"/>
              </a:cxn>
              <a:cxn ang="T12">
                <a:pos x="T4" y="T5"/>
              </a:cxn>
              <a:cxn ang="T13">
                <a:pos x="T6" y="T7"/>
              </a:cxn>
              <a:cxn ang="T14">
                <a:pos x="T8" y="T9"/>
              </a:cxn>
            </a:cxnLst>
            <a:rect l="T15" t="T16" r="T17" b="T18"/>
            <a:pathLst>
              <a:path w="113" h="90">
                <a:moveTo>
                  <a:pt x="0" y="12"/>
                </a:moveTo>
                <a:lnTo>
                  <a:pt x="26" y="0"/>
                </a:lnTo>
                <a:lnTo>
                  <a:pt x="113" y="78"/>
                </a:lnTo>
                <a:lnTo>
                  <a:pt x="87" y="90"/>
                </a:lnTo>
                <a:lnTo>
                  <a:pt x="0" y="12"/>
                </a:lnTo>
                <a:close/>
              </a:path>
            </a:pathLst>
          </a:custGeom>
          <a:solidFill>
            <a:srgbClr val="BFBF99"/>
          </a:solidFill>
          <a:ln w="12700" cmpd="sng">
            <a:solidFill>
              <a:schemeClr val="hlink"/>
            </a:solidFill>
            <a:round/>
            <a:headEnd/>
            <a:tailEnd/>
          </a:ln>
        </p:spPr>
        <p:txBody>
          <a:bodyPr/>
          <a:lstStyle/>
          <a:p>
            <a:endParaRPr lang="en-GB"/>
          </a:p>
        </p:txBody>
      </p:sp>
      <p:sp>
        <p:nvSpPr>
          <p:cNvPr id="38030" name="Freeform 1166"/>
          <p:cNvSpPr>
            <a:spLocks/>
          </p:cNvSpPr>
          <p:nvPr/>
        </p:nvSpPr>
        <p:spPr bwMode="auto">
          <a:xfrm>
            <a:off x="9573685" y="3076576"/>
            <a:ext cx="222249" cy="123825"/>
          </a:xfrm>
          <a:custGeom>
            <a:avLst/>
            <a:gdLst>
              <a:gd name="T0" fmla="*/ 0 w 113"/>
              <a:gd name="T1" fmla="*/ 2147483647 h 78"/>
              <a:gd name="T2" fmla="*/ 2147483647 w 113"/>
              <a:gd name="T3" fmla="*/ 0 h 78"/>
              <a:gd name="T4" fmla="*/ 2147483647 w 113"/>
              <a:gd name="T5" fmla="*/ 2147483647 h 78"/>
              <a:gd name="T6" fmla="*/ 2147483647 w 113"/>
              <a:gd name="T7" fmla="*/ 2147483647 h 78"/>
              <a:gd name="T8" fmla="*/ 0 w 113"/>
              <a:gd name="T9" fmla="*/ 2147483647 h 78"/>
              <a:gd name="T10" fmla="*/ 0 60000 65536"/>
              <a:gd name="T11" fmla="*/ 0 60000 65536"/>
              <a:gd name="T12" fmla="*/ 0 60000 65536"/>
              <a:gd name="T13" fmla="*/ 0 60000 65536"/>
              <a:gd name="T14" fmla="*/ 0 60000 65536"/>
              <a:gd name="T15" fmla="*/ 0 w 113"/>
              <a:gd name="T16" fmla="*/ 0 h 78"/>
              <a:gd name="T17" fmla="*/ 113 w 113"/>
              <a:gd name="T18" fmla="*/ 78 h 78"/>
            </a:gdLst>
            <a:ahLst/>
            <a:cxnLst>
              <a:cxn ang="T10">
                <a:pos x="T0" y="T1"/>
              </a:cxn>
              <a:cxn ang="T11">
                <a:pos x="T2" y="T3"/>
              </a:cxn>
              <a:cxn ang="T12">
                <a:pos x="T4" y="T5"/>
              </a:cxn>
              <a:cxn ang="T13">
                <a:pos x="T6" y="T7"/>
              </a:cxn>
              <a:cxn ang="T14">
                <a:pos x="T8" y="T9"/>
              </a:cxn>
            </a:cxnLst>
            <a:rect l="T15" t="T16" r="T17" b="T18"/>
            <a:pathLst>
              <a:path w="113" h="78">
                <a:moveTo>
                  <a:pt x="0" y="12"/>
                </a:moveTo>
                <a:lnTo>
                  <a:pt x="26" y="0"/>
                </a:lnTo>
                <a:lnTo>
                  <a:pt x="113" y="66"/>
                </a:lnTo>
                <a:lnTo>
                  <a:pt x="87" y="78"/>
                </a:lnTo>
                <a:lnTo>
                  <a:pt x="0" y="12"/>
                </a:lnTo>
                <a:close/>
              </a:path>
            </a:pathLst>
          </a:custGeom>
          <a:solidFill>
            <a:srgbClr val="BFBF99"/>
          </a:solidFill>
          <a:ln w="12700" cmpd="sng">
            <a:solidFill>
              <a:schemeClr val="hlink"/>
            </a:solidFill>
            <a:round/>
            <a:headEnd/>
            <a:tailEnd/>
          </a:ln>
        </p:spPr>
        <p:txBody>
          <a:bodyPr/>
          <a:lstStyle/>
          <a:p>
            <a:endParaRPr lang="en-GB"/>
          </a:p>
        </p:txBody>
      </p:sp>
      <p:sp>
        <p:nvSpPr>
          <p:cNvPr id="38031" name="Freeform 1167"/>
          <p:cNvSpPr>
            <a:spLocks/>
          </p:cNvSpPr>
          <p:nvPr/>
        </p:nvSpPr>
        <p:spPr bwMode="auto">
          <a:xfrm>
            <a:off x="9745134" y="3181350"/>
            <a:ext cx="220133" cy="228600"/>
          </a:xfrm>
          <a:custGeom>
            <a:avLst/>
            <a:gdLst>
              <a:gd name="T0" fmla="*/ 0 w 113"/>
              <a:gd name="T1" fmla="*/ 2147483647 h 144"/>
              <a:gd name="T2" fmla="*/ 2147483647 w 113"/>
              <a:gd name="T3" fmla="*/ 0 h 144"/>
              <a:gd name="T4" fmla="*/ 2147483647 w 113"/>
              <a:gd name="T5" fmla="*/ 2147483647 h 144"/>
              <a:gd name="T6" fmla="*/ 2147483647 w 113"/>
              <a:gd name="T7" fmla="*/ 2147483647 h 144"/>
              <a:gd name="T8" fmla="*/ 0 w 113"/>
              <a:gd name="T9" fmla="*/ 2147483647 h 144"/>
              <a:gd name="T10" fmla="*/ 0 60000 65536"/>
              <a:gd name="T11" fmla="*/ 0 60000 65536"/>
              <a:gd name="T12" fmla="*/ 0 60000 65536"/>
              <a:gd name="T13" fmla="*/ 0 60000 65536"/>
              <a:gd name="T14" fmla="*/ 0 60000 65536"/>
              <a:gd name="T15" fmla="*/ 0 w 113"/>
              <a:gd name="T16" fmla="*/ 0 h 144"/>
              <a:gd name="T17" fmla="*/ 113 w 113"/>
              <a:gd name="T18" fmla="*/ 144 h 144"/>
            </a:gdLst>
            <a:ahLst/>
            <a:cxnLst>
              <a:cxn ang="T10">
                <a:pos x="T0" y="T1"/>
              </a:cxn>
              <a:cxn ang="T11">
                <a:pos x="T2" y="T3"/>
              </a:cxn>
              <a:cxn ang="T12">
                <a:pos x="T4" y="T5"/>
              </a:cxn>
              <a:cxn ang="T13">
                <a:pos x="T6" y="T7"/>
              </a:cxn>
              <a:cxn ang="T14">
                <a:pos x="T8" y="T9"/>
              </a:cxn>
            </a:cxnLst>
            <a:rect l="T15" t="T16" r="T17" b="T18"/>
            <a:pathLst>
              <a:path w="113" h="144">
                <a:moveTo>
                  <a:pt x="0" y="12"/>
                </a:moveTo>
                <a:lnTo>
                  <a:pt x="26" y="0"/>
                </a:lnTo>
                <a:lnTo>
                  <a:pt x="113" y="132"/>
                </a:lnTo>
                <a:lnTo>
                  <a:pt x="87" y="144"/>
                </a:lnTo>
                <a:lnTo>
                  <a:pt x="0" y="12"/>
                </a:lnTo>
                <a:close/>
              </a:path>
            </a:pathLst>
          </a:custGeom>
          <a:solidFill>
            <a:srgbClr val="BFBF99"/>
          </a:solidFill>
          <a:ln w="12700" cmpd="sng">
            <a:solidFill>
              <a:schemeClr val="hlink"/>
            </a:solidFill>
            <a:round/>
            <a:headEnd/>
            <a:tailEnd/>
          </a:ln>
        </p:spPr>
        <p:txBody>
          <a:bodyPr/>
          <a:lstStyle/>
          <a:p>
            <a:endParaRPr lang="en-GB"/>
          </a:p>
        </p:txBody>
      </p:sp>
      <p:sp>
        <p:nvSpPr>
          <p:cNvPr id="38032" name="Freeform 1168"/>
          <p:cNvSpPr>
            <a:spLocks/>
          </p:cNvSpPr>
          <p:nvPr/>
        </p:nvSpPr>
        <p:spPr bwMode="auto">
          <a:xfrm>
            <a:off x="9914467" y="3390901"/>
            <a:ext cx="220133" cy="180975"/>
          </a:xfrm>
          <a:custGeom>
            <a:avLst/>
            <a:gdLst>
              <a:gd name="T0" fmla="*/ 0 w 113"/>
              <a:gd name="T1" fmla="*/ 2147483647 h 114"/>
              <a:gd name="T2" fmla="*/ 2147483647 w 113"/>
              <a:gd name="T3" fmla="*/ 0 h 114"/>
              <a:gd name="T4" fmla="*/ 2147483647 w 113"/>
              <a:gd name="T5" fmla="*/ 2147483647 h 114"/>
              <a:gd name="T6" fmla="*/ 2147483647 w 113"/>
              <a:gd name="T7" fmla="*/ 2147483647 h 114"/>
              <a:gd name="T8" fmla="*/ 0 w 113"/>
              <a:gd name="T9" fmla="*/ 2147483647 h 114"/>
              <a:gd name="T10" fmla="*/ 0 60000 65536"/>
              <a:gd name="T11" fmla="*/ 0 60000 65536"/>
              <a:gd name="T12" fmla="*/ 0 60000 65536"/>
              <a:gd name="T13" fmla="*/ 0 60000 65536"/>
              <a:gd name="T14" fmla="*/ 0 60000 65536"/>
              <a:gd name="T15" fmla="*/ 0 w 113"/>
              <a:gd name="T16" fmla="*/ 0 h 114"/>
              <a:gd name="T17" fmla="*/ 113 w 113"/>
              <a:gd name="T18" fmla="*/ 114 h 114"/>
            </a:gdLst>
            <a:ahLst/>
            <a:cxnLst>
              <a:cxn ang="T10">
                <a:pos x="T0" y="T1"/>
              </a:cxn>
              <a:cxn ang="T11">
                <a:pos x="T2" y="T3"/>
              </a:cxn>
              <a:cxn ang="T12">
                <a:pos x="T4" y="T5"/>
              </a:cxn>
              <a:cxn ang="T13">
                <a:pos x="T6" y="T7"/>
              </a:cxn>
              <a:cxn ang="T14">
                <a:pos x="T8" y="T9"/>
              </a:cxn>
            </a:cxnLst>
            <a:rect l="T15" t="T16" r="T17" b="T18"/>
            <a:pathLst>
              <a:path w="113" h="114">
                <a:moveTo>
                  <a:pt x="0" y="12"/>
                </a:moveTo>
                <a:lnTo>
                  <a:pt x="26" y="0"/>
                </a:lnTo>
                <a:lnTo>
                  <a:pt x="113" y="96"/>
                </a:lnTo>
                <a:lnTo>
                  <a:pt x="87" y="114"/>
                </a:lnTo>
                <a:lnTo>
                  <a:pt x="0" y="12"/>
                </a:lnTo>
                <a:close/>
              </a:path>
            </a:pathLst>
          </a:custGeom>
          <a:solidFill>
            <a:srgbClr val="BFBF99"/>
          </a:solidFill>
          <a:ln w="12700" cmpd="sng">
            <a:solidFill>
              <a:schemeClr val="hlink"/>
            </a:solidFill>
            <a:round/>
            <a:headEnd/>
            <a:tailEnd/>
          </a:ln>
        </p:spPr>
        <p:txBody>
          <a:bodyPr/>
          <a:lstStyle/>
          <a:p>
            <a:endParaRPr lang="en-GB"/>
          </a:p>
        </p:txBody>
      </p:sp>
      <p:sp>
        <p:nvSpPr>
          <p:cNvPr id="38033" name="Freeform 1169"/>
          <p:cNvSpPr>
            <a:spLocks/>
          </p:cNvSpPr>
          <p:nvPr/>
        </p:nvSpPr>
        <p:spPr bwMode="auto">
          <a:xfrm>
            <a:off x="10083800" y="3543301"/>
            <a:ext cx="237067" cy="142875"/>
          </a:xfrm>
          <a:custGeom>
            <a:avLst/>
            <a:gdLst>
              <a:gd name="T0" fmla="*/ 0 w 121"/>
              <a:gd name="T1" fmla="*/ 2147483647 h 90"/>
              <a:gd name="T2" fmla="*/ 2147483647 w 121"/>
              <a:gd name="T3" fmla="*/ 0 h 90"/>
              <a:gd name="T4" fmla="*/ 2147483647 w 121"/>
              <a:gd name="T5" fmla="*/ 2147483647 h 90"/>
              <a:gd name="T6" fmla="*/ 2147483647 w 121"/>
              <a:gd name="T7" fmla="*/ 2147483647 h 90"/>
              <a:gd name="T8" fmla="*/ 0 w 121"/>
              <a:gd name="T9" fmla="*/ 2147483647 h 90"/>
              <a:gd name="T10" fmla="*/ 0 60000 65536"/>
              <a:gd name="T11" fmla="*/ 0 60000 65536"/>
              <a:gd name="T12" fmla="*/ 0 60000 65536"/>
              <a:gd name="T13" fmla="*/ 0 60000 65536"/>
              <a:gd name="T14" fmla="*/ 0 60000 65536"/>
              <a:gd name="T15" fmla="*/ 0 w 121"/>
              <a:gd name="T16" fmla="*/ 0 h 90"/>
              <a:gd name="T17" fmla="*/ 121 w 121"/>
              <a:gd name="T18" fmla="*/ 90 h 90"/>
            </a:gdLst>
            <a:ahLst/>
            <a:cxnLst>
              <a:cxn ang="T10">
                <a:pos x="T0" y="T1"/>
              </a:cxn>
              <a:cxn ang="T11">
                <a:pos x="T2" y="T3"/>
              </a:cxn>
              <a:cxn ang="T12">
                <a:pos x="T4" y="T5"/>
              </a:cxn>
              <a:cxn ang="T13">
                <a:pos x="T6" y="T7"/>
              </a:cxn>
              <a:cxn ang="T14">
                <a:pos x="T8" y="T9"/>
              </a:cxn>
            </a:cxnLst>
            <a:rect l="T15" t="T16" r="T17" b="T18"/>
            <a:pathLst>
              <a:path w="121" h="90">
                <a:moveTo>
                  <a:pt x="0" y="18"/>
                </a:moveTo>
                <a:lnTo>
                  <a:pt x="26" y="0"/>
                </a:lnTo>
                <a:lnTo>
                  <a:pt x="121" y="78"/>
                </a:lnTo>
                <a:lnTo>
                  <a:pt x="87" y="90"/>
                </a:lnTo>
                <a:lnTo>
                  <a:pt x="0" y="18"/>
                </a:lnTo>
                <a:close/>
              </a:path>
            </a:pathLst>
          </a:custGeom>
          <a:solidFill>
            <a:srgbClr val="BFBF99"/>
          </a:solidFill>
          <a:ln w="12700" cmpd="sng">
            <a:solidFill>
              <a:schemeClr val="hlink"/>
            </a:solidFill>
            <a:round/>
            <a:headEnd/>
            <a:tailEnd/>
          </a:ln>
        </p:spPr>
        <p:txBody>
          <a:bodyPr/>
          <a:lstStyle/>
          <a:p>
            <a:endParaRPr lang="en-GB"/>
          </a:p>
        </p:txBody>
      </p:sp>
      <p:sp>
        <p:nvSpPr>
          <p:cNvPr id="38034" name="Freeform 1170"/>
          <p:cNvSpPr>
            <a:spLocks/>
          </p:cNvSpPr>
          <p:nvPr/>
        </p:nvSpPr>
        <p:spPr bwMode="auto">
          <a:xfrm>
            <a:off x="10253133" y="3667125"/>
            <a:ext cx="237067" cy="247650"/>
          </a:xfrm>
          <a:custGeom>
            <a:avLst/>
            <a:gdLst>
              <a:gd name="T0" fmla="*/ 0 w 121"/>
              <a:gd name="T1" fmla="*/ 2147483647 h 156"/>
              <a:gd name="T2" fmla="*/ 2147483647 w 121"/>
              <a:gd name="T3" fmla="*/ 0 h 156"/>
              <a:gd name="T4" fmla="*/ 2147483647 w 121"/>
              <a:gd name="T5" fmla="*/ 2147483647 h 156"/>
              <a:gd name="T6" fmla="*/ 2147483647 w 121"/>
              <a:gd name="T7" fmla="*/ 2147483647 h 156"/>
              <a:gd name="T8" fmla="*/ 0 w 121"/>
              <a:gd name="T9" fmla="*/ 2147483647 h 156"/>
              <a:gd name="T10" fmla="*/ 0 60000 65536"/>
              <a:gd name="T11" fmla="*/ 0 60000 65536"/>
              <a:gd name="T12" fmla="*/ 0 60000 65536"/>
              <a:gd name="T13" fmla="*/ 0 60000 65536"/>
              <a:gd name="T14" fmla="*/ 0 60000 65536"/>
              <a:gd name="T15" fmla="*/ 0 w 121"/>
              <a:gd name="T16" fmla="*/ 0 h 156"/>
              <a:gd name="T17" fmla="*/ 121 w 121"/>
              <a:gd name="T18" fmla="*/ 156 h 156"/>
            </a:gdLst>
            <a:ahLst/>
            <a:cxnLst>
              <a:cxn ang="T10">
                <a:pos x="T0" y="T1"/>
              </a:cxn>
              <a:cxn ang="T11">
                <a:pos x="T2" y="T3"/>
              </a:cxn>
              <a:cxn ang="T12">
                <a:pos x="T4" y="T5"/>
              </a:cxn>
              <a:cxn ang="T13">
                <a:pos x="T6" y="T7"/>
              </a:cxn>
              <a:cxn ang="T14">
                <a:pos x="T8" y="T9"/>
              </a:cxn>
            </a:cxnLst>
            <a:rect l="T15" t="T16" r="T17" b="T18"/>
            <a:pathLst>
              <a:path w="121" h="156">
                <a:moveTo>
                  <a:pt x="0" y="12"/>
                </a:moveTo>
                <a:lnTo>
                  <a:pt x="34" y="0"/>
                </a:lnTo>
                <a:lnTo>
                  <a:pt x="121" y="138"/>
                </a:lnTo>
                <a:lnTo>
                  <a:pt x="95" y="156"/>
                </a:lnTo>
                <a:lnTo>
                  <a:pt x="0" y="12"/>
                </a:lnTo>
                <a:close/>
              </a:path>
            </a:pathLst>
          </a:custGeom>
          <a:solidFill>
            <a:srgbClr val="BFBF99"/>
          </a:solidFill>
          <a:ln w="12700" cmpd="sng">
            <a:solidFill>
              <a:schemeClr val="hlink"/>
            </a:solidFill>
            <a:round/>
            <a:headEnd/>
            <a:tailEnd/>
          </a:ln>
        </p:spPr>
        <p:txBody>
          <a:bodyPr/>
          <a:lstStyle/>
          <a:p>
            <a:endParaRPr lang="en-GB"/>
          </a:p>
        </p:txBody>
      </p:sp>
      <p:sp>
        <p:nvSpPr>
          <p:cNvPr id="38035" name="Freeform 1171"/>
          <p:cNvSpPr>
            <a:spLocks/>
          </p:cNvSpPr>
          <p:nvPr/>
        </p:nvSpPr>
        <p:spPr bwMode="auto">
          <a:xfrm>
            <a:off x="10439400" y="3886200"/>
            <a:ext cx="220133" cy="95250"/>
          </a:xfrm>
          <a:custGeom>
            <a:avLst/>
            <a:gdLst>
              <a:gd name="T0" fmla="*/ 0 w 113"/>
              <a:gd name="T1" fmla="*/ 2147483647 h 60"/>
              <a:gd name="T2" fmla="*/ 2147483647 w 113"/>
              <a:gd name="T3" fmla="*/ 0 h 60"/>
              <a:gd name="T4" fmla="*/ 2147483647 w 113"/>
              <a:gd name="T5" fmla="*/ 2147483647 h 60"/>
              <a:gd name="T6" fmla="*/ 2147483647 w 113"/>
              <a:gd name="T7" fmla="*/ 2147483647 h 60"/>
              <a:gd name="T8" fmla="*/ 0 w 113"/>
              <a:gd name="T9" fmla="*/ 2147483647 h 60"/>
              <a:gd name="T10" fmla="*/ 0 60000 65536"/>
              <a:gd name="T11" fmla="*/ 0 60000 65536"/>
              <a:gd name="T12" fmla="*/ 0 60000 65536"/>
              <a:gd name="T13" fmla="*/ 0 60000 65536"/>
              <a:gd name="T14" fmla="*/ 0 60000 65536"/>
              <a:gd name="T15" fmla="*/ 0 w 113"/>
              <a:gd name="T16" fmla="*/ 0 h 60"/>
              <a:gd name="T17" fmla="*/ 113 w 113"/>
              <a:gd name="T18" fmla="*/ 60 h 60"/>
            </a:gdLst>
            <a:ahLst/>
            <a:cxnLst>
              <a:cxn ang="T10">
                <a:pos x="T0" y="T1"/>
              </a:cxn>
              <a:cxn ang="T11">
                <a:pos x="T2" y="T3"/>
              </a:cxn>
              <a:cxn ang="T12">
                <a:pos x="T4" y="T5"/>
              </a:cxn>
              <a:cxn ang="T13">
                <a:pos x="T6" y="T7"/>
              </a:cxn>
              <a:cxn ang="T14">
                <a:pos x="T8" y="T9"/>
              </a:cxn>
            </a:cxnLst>
            <a:rect l="T15" t="T16" r="T17" b="T18"/>
            <a:pathLst>
              <a:path w="113" h="60">
                <a:moveTo>
                  <a:pt x="0" y="18"/>
                </a:moveTo>
                <a:lnTo>
                  <a:pt x="26" y="0"/>
                </a:lnTo>
                <a:lnTo>
                  <a:pt x="113" y="42"/>
                </a:lnTo>
                <a:lnTo>
                  <a:pt x="87" y="60"/>
                </a:lnTo>
                <a:lnTo>
                  <a:pt x="0" y="18"/>
                </a:lnTo>
                <a:close/>
              </a:path>
            </a:pathLst>
          </a:custGeom>
          <a:solidFill>
            <a:srgbClr val="BFBF99"/>
          </a:solidFill>
          <a:ln w="12700" cmpd="sng">
            <a:solidFill>
              <a:schemeClr val="hlink"/>
            </a:solidFill>
            <a:round/>
            <a:headEnd/>
            <a:tailEnd/>
          </a:ln>
        </p:spPr>
        <p:txBody>
          <a:bodyPr/>
          <a:lstStyle/>
          <a:p>
            <a:endParaRPr lang="en-GB"/>
          </a:p>
        </p:txBody>
      </p:sp>
      <p:sp>
        <p:nvSpPr>
          <p:cNvPr id="38036" name="Freeform 1172"/>
          <p:cNvSpPr>
            <a:spLocks/>
          </p:cNvSpPr>
          <p:nvPr/>
        </p:nvSpPr>
        <p:spPr bwMode="auto">
          <a:xfrm>
            <a:off x="10591800" y="3952876"/>
            <a:ext cx="67733" cy="1630363"/>
          </a:xfrm>
          <a:custGeom>
            <a:avLst/>
            <a:gdLst>
              <a:gd name="T0" fmla="*/ 2147483647 w 35"/>
              <a:gd name="T1" fmla="*/ 2147483647 h 1027"/>
              <a:gd name="T2" fmla="*/ 2147483647 w 35"/>
              <a:gd name="T3" fmla="*/ 0 h 1027"/>
              <a:gd name="T4" fmla="*/ 2147483647 w 35"/>
              <a:gd name="T5" fmla="*/ 2147483647 h 1027"/>
              <a:gd name="T6" fmla="*/ 0 w 35"/>
              <a:gd name="T7" fmla="*/ 2147483647 h 1027"/>
              <a:gd name="T8" fmla="*/ 2147483647 w 35"/>
              <a:gd name="T9" fmla="*/ 2147483647 h 1027"/>
              <a:gd name="T10" fmla="*/ 0 60000 65536"/>
              <a:gd name="T11" fmla="*/ 0 60000 65536"/>
              <a:gd name="T12" fmla="*/ 0 60000 65536"/>
              <a:gd name="T13" fmla="*/ 0 60000 65536"/>
              <a:gd name="T14" fmla="*/ 0 60000 65536"/>
              <a:gd name="T15" fmla="*/ 0 w 35"/>
              <a:gd name="T16" fmla="*/ 0 h 1027"/>
              <a:gd name="T17" fmla="*/ 35 w 35"/>
              <a:gd name="T18" fmla="*/ 1027 h 1027"/>
            </a:gdLst>
            <a:ahLst/>
            <a:cxnLst>
              <a:cxn ang="T10">
                <a:pos x="T0" y="T1"/>
              </a:cxn>
              <a:cxn ang="T11">
                <a:pos x="T2" y="T3"/>
              </a:cxn>
              <a:cxn ang="T12">
                <a:pos x="T4" y="T5"/>
              </a:cxn>
              <a:cxn ang="T13">
                <a:pos x="T6" y="T7"/>
              </a:cxn>
              <a:cxn ang="T14">
                <a:pos x="T8" y="T9"/>
              </a:cxn>
            </a:cxnLst>
            <a:rect l="T15" t="T16" r="T17" b="T18"/>
            <a:pathLst>
              <a:path w="35" h="1027">
                <a:moveTo>
                  <a:pt x="9" y="18"/>
                </a:moveTo>
                <a:lnTo>
                  <a:pt x="35" y="0"/>
                </a:lnTo>
                <a:lnTo>
                  <a:pt x="18" y="1003"/>
                </a:lnTo>
                <a:lnTo>
                  <a:pt x="0" y="1027"/>
                </a:lnTo>
                <a:lnTo>
                  <a:pt x="9" y="18"/>
                </a:lnTo>
                <a:close/>
              </a:path>
            </a:pathLst>
          </a:custGeom>
          <a:solidFill>
            <a:srgbClr val="808066"/>
          </a:solidFill>
          <a:ln w="12700" cmpd="sng">
            <a:solidFill>
              <a:schemeClr val="hlink"/>
            </a:solidFill>
            <a:round/>
            <a:headEnd/>
            <a:tailEnd/>
          </a:ln>
        </p:spPr>
        <p:txBody>
          <a:bodyPr/>
          <a:lstStyle/>
          <a:p>
            <a:endParaRPr lang="en-GB"/>
          </a:p>
        </p:txBody>
      </p:sp>
      <p:sp>
        <p:nvSpPr>
          <p:cNvPr id="38037" name="Freeform 1173"/>
          <p:cNvSpPr>
            <a:spLocks/>
          </p:cNvSpPr>
          <p:nvPr/>
        </p:nvSpPr>
        <p:spPr bwMode="auto">
          <a:xfrm>
            <a:off x="2461685" y="2400300"/>
            <a:ext cx="8147049" cy="3182938"/>
          </a:xfrm>
          <a:custGeom>
            <a:avLst/>
            <a:gdLst>
              <a:gd name="T0" fmla="*/ 2147483647 w 4171"/>
              <a:gd name="T1" fmla="*/ 2147483647 h 2005"/>
              <a:gd name="T2" fmla="*/ 0 w 4171"/>
              <a:gd name="T3" fmla="*/ 2147483647 h 2005"/>
              <a:gd name="T4" fmla="*/ 2147483647 w 4171"/>
              <a:gd name="T5" fmla="*/ 2147483647 h 2005"/>
              <a:gd name="T6" fmla="*/ 2147483647 w 4171"/>
              <a:gd name="T7" fmla="*/ 2147483647 h 2005"/>
              <a:gd name="T8" fmla="*/ 2147483647 w 4171"/>
              <a:gd name="T9" fmla="*/ 2147483647 h 2005"/>
              <a:gd name="T10" fmla="*/ 2147483647 w 4171"/>
              <a:gd name="T11" fmla="*/ 2147483647 h 2005"/>
              <a:gd name="T12" fmla="*/ 2147483647 w 4171"/>
              <a:gd name="T13" fmla="*/ 2147483647 h 2005"/>
              <a:gd name="T14" fmla="*/ 2147483647 w 4171"/>
              <a:gd name="T15" fmla="*/ 2147483647 h 2005"/>
              <a:gd name="T16" fmla="*/ 2147483647 w 4171"/>
              <a:gd name="T17" fmla="*/ 2147483647 h 2005"/>
              <a:gd name="T18" fmla="*/ 2147483647 w 4171"/>
              <a:gd name="T19" fmla="*/ 2147483647 h 2005"/>
              <a:gd name="T20" fmla="*/ 2147483647 w 4171"/>
              <a:gd name="T21" fmla="*/ 2147483647 h 2005"/>
              <a:gd name="T22" fmla="*/ 2147483647 w 4171"/>
              <a:gd name="T23" fmla="*/ 2147483647 h 2005"/>
              <a:gd name="T24" fmla="*/ 2147483647 w 4171"/>
              <a:gd name="T25" fmla="*/ 2147483647 h 2005"/>
              <a:gd name="T26" fmla="*/ 2147483647 w 4171"/>
              <a:gd name="T27" fmla="*/ 2147483647 h 2005"/>
              <a:gd name="T28" fmla="*/ 2147483647 w 4171"/>
              <a:gd name="T29" fmla="*/ 2147483647 h 2005"/>
              <a:gd name="T30" fmla="*/ 2147483647 w 4171"/>
              <a:gd name="T31" fmla="*/ 2147483647 h 2005"/>
              <a:gd name="T32" fmla="*/ 2147483647 w 4171"/>
              <a:gd name="T33" fmla="*/ 2147483647 h 2005"/>
              <a:gd name="T34" fmla="*/ 2147483647 w 4171"/>
              <a:gd name="T35" fmla="*/ 2147483647 h 2005"/>
              <a:gd name="T36" fmla="*/ 2147483647 w 4171"/>
              <a:gd name="T37" fmla="*/ 2147483647 h 2005"/>
              <a:gd name="T38" fmla="*/ 2147483647 w 4171"/>
              <a:gd name="T39" fmla="*/ 2147483647 h 2005"/>
              <a:gd name="T40" fmla="*/ 2147483647 w 4171"/>
              <a:gd name="T41" fmla="*/ 2147483647 h 2005"/>
              <a:gd name="T42" fmla="*/ 2147483647 w 4171"/>
              <a:gd name="T43" fmla="*/ 2147483647 h 2005"/>
              <a:gd name="T44" fmla="*/ 2147483647 w 4171"/>
              <a:gd name="T45" fmla="*/ 2147483647 h 2005"/>
              <a:gd name="T46" fmla="*/ 2147483647 w 4171"/>
              <a:gd name="T47" fmla="*/ 2147483647 h 2005"/>
              <a:gd name="T48" fmla="*/ 2147483647 w 4171"/>
              <a:gd name="T49" fmla="*/ 2147483647 h 2005"/>
              <a:gd name="T50" fmla="*/ 2147483647 w 4171"/>
              <a:gd name="T51" fmla="*/ 2147483647 h 2005"/>
              <a:gd name="T52" fmla="*/ 2147483647 w 4171"/>
              <a:gd name="T53" fmla="*/ 2147483647 h 2005"/>
              <a:gd name="T54" fmla="*/ 2147483647 w 4171"/>
              <a:gd name="T55" fmla="*/ 2147483647 h 2005"/>
              <a:gd name="T56" fmla="*/ 2147483647 w 4171"/>
              <a:gd name="T57" fmla="*/ 2147483647 h 2005"/>
              <a:gd name="T58" fmla="*/ 2147483647 w 4171"/>
              <a:gd name="T59" fmla="*/ 2147483647 h 2005"/>
              <a:gd name="T60" fmla="*/ 2147483647 w 4171"/>
              <a:gd name="T61" fmla="*/ 2147483647 h 2005"/>
              <a:gd name="T62" fmla="*/ 2147483647 w 4171"/>
              <a:gd name="T63" fmla="*/ 2147483647 h 2005"/>
              <a:gd name="T64" fmla="*/ 2147483647 w 4171"/>
              <a:gd name="T65" fmla="*/ 2147483647 h 2005"/>
              <a:gd name="T66" fmla="*/ 2147483647 w 4171"/>
              <a:gd name="T67" fmla="*/ 2147483647 h 2005"/>
              <a:gd name="T68" fmla="*/ 2147483647 w 4171"/>
              <a:gd name="T69" fmla="*/ 2147483647 h 2005"/>
              <a:gd name="T70" fmla="*/ 2147483647 w 4171"/>
              <a:gd name="T71" fmla="*/ 2147483647 h 2005"/>
              <a:gd name="T72" fmla="*/ 2147483647 w 4171"/>
              <a:gd name="T73" fmla="*/ 0 h 2005"/>
              <a:gd name="T74" fmla="*/ 2147483647 w 4171"/>
              <a:gd name="T75" fmla="*/ 2147483647 h 2005"/>
              <a:gd name="T76" fmla="*/ 2147483647 w 4171"/>
              <a:gd name="T77" fmla="*/ 2147483647 h 2005"/>
              <a:gd name="T78" fmla="*/ 2147483647 w 4171"/>
              <a:gd name="T79" fmla="*/ 2147483647 h 2005"/>
              <a:gd name="T80" fmla="*/ 2147483647 w 4171"/>
              <a:gd name="T81" fmla="*/ 2147483647 h 2005"/>
              <a:gd name="T82" fmla="*/ 2147483647 w 4171"/>
              <a:gd name="T83" fmla="*/ 2147483647 h 2005"/>
              <a:gd name="T84" fmla="*/ 2147483647 w 4171"/>
              <a:gd name="T85" fmla="*/ 2147483647 h 2005"/>
              <a:gd name="T86" fmla="*/ 2147483647 w 4171"/>
              <a:gd name="T87" fmla="*/ 2147483647 h 2005"/>
              <a:gd name="T88" fmla="*/ 2147483647 w 4171"/>
              <a:gd name="T89" fmla="*/ 2147483647 h 2005"/>
              <a:gd name="T90" fmla="*/ 2147483647 w 4171"/>
              <a:gd name="T91" fmla="*/ 2147483647 h 2005"/>
              <a:gd name="T92" fmla="*/ 2147483647 w 4171"/>
              <a:gd name="T93" fmla="*/ 2147483647 h 2005"/>
              <a:gd name="T94" fmla="*/ 2147483647 w 4171"/>
              <a:gd name="T95" fmla="*/ 2147483647 h 2005"/>
              <a:gd name="T96" fmla="*/ 2147483647 w 4171"/>
              <a:gd name="T97" fmla="*/ 2147483647 h 2005"/>
              <a:gd name="T98" fmla="*/ 2147483647 w 4171"/>
              <a:gd name="T99" fmla="*/ 2147483647 h 2005"/>
              <a:gd name="T100" fmla="*/ 2147483647 w 4171"/>
              <a:gd name="T101" fmla="*/ 2147483647 h 2005"/>
              <a:gd name="T102" fmla="*/ 2147483647 w 4171"/>
              <a:gd name="T103" fmla="*/ 2147483647 h 200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171"/>
              <a:gd name="T157" fmla="*/ 0 h 2005"/>
              <a:gd name="T158" fmla="*/ 4171 w 4171"/>
              <a:gd name="T159" fmla="*/ 2005 h 200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171" h="2005">
                <a:moveTo>
                  <a:pt x="9" y="1933"/>
                </a:moveTo>
                <a:lnTo>
                  <a:pt x="0" y="948"/>
                </a:lnTo>
                <a:lnTo>
                  <a:pt x="87" y="870"/>
                </a:lnTo>
                <a:lnTo>
                  <a:pt x="165" y="816"/>
                </a:lnTo>
                <a:lnTo>
                  <a:pt x="252" y="786"/>
                </a:lnTo>
                <a:lnTo>
                  <a:pt x="339" y="798"/>
                </a:lnTo>
                <a:lnTo>
                  <a:pt x="426" y="804"/>
                </a:lnTo>
                <a:lnTo>
                  <a:pt x="504" y="780"/>
                </a:lnTo>
                <a:lnTo>
                  <a:pt x="591" y="840"/>
                </a:lnTo>
                <a:lnTo>
                  <a:pt x="678" y="918"/>
                </a:lnTo>
                <a:lnTo>
                  <a:pt x="765" y="966"/>
                </a:lnTo>
                <a:lnTo>
                  <a:pt x="852" y="1003"/>
                </a:lnTo>
                <a:lnTo>
                  <a:pt x="939" y="1003"/>
                </a:lnTo>
                <a:lnTo>
                  <a:pt x="1025" y="966"/>
                </a:lnTo>
                <a:lnTo>
                  <a:pt x="1104" y="828"/>
                </a:lnTo>
                <a:lnTo>
                  <a:pt x="1191" y="672"/>
                </a:lnTo>
                <a:lnTo>
                  <a:pt x="1277" y="474"/>
                </a:lnTo>
                <a:lnTo>
                  <a:pt x="1364" y="402"/>
                </a:lnTo>
                <a:lnTo>
                  <a:pt x="1451" y="378"/>
                </a:lnTo>
                <a:lnTo>
                  <a:pt x="1538" y="378"/>
                </a:lnTo>
                <a:lnTo>
                  <a:pt x="1625" y="348"/>
                </a:lnTo>
                <a:lnTo>
                  <a:pt x="1712" y="336"/>
                </a:lnTo>
                <a:lnTo>
                  <a:pt x="1799" y="342"/>
                </a:lnTo>
                <a:lnTo>
                  <a:pt x="1886" y="342"/>
                </a:lnTo>
                <a:lnTo>
                  <a:pt x="1973" y="354"/>
                </a:lnTo>
                <a:lnTo>
                  <a:pt x="2060" y="336"/>
                </a:lnTo>
                <a:lnTo>
                  <a:pt x="2146" y="342"/>
                </a:lnTo>
                <a:lnTo>
                  <a:pt x="2233" y="372"/>
                </a:lnTo>
                <a:lnTo>
                  <a:pt x="2320" y="360"/>
                </a:lnTo>
                <a:lnTo>
                  <a:pt x="2407" y="378"/>
                </a:lnTo>
                <a:lnTo>
                  <a:pt x="2494" y="366"/>
                </a:lnTo>
                <a:lnTo>
                  <a:pt x="2581" y="372"/>
                </a:lnTo>
                <a:lnTo>
                  <a:pt x="2668" y="378"/>
                </a:lnTo>
                <a:lnTo>
                  <a:pt x="2755" y="306"/>
                </a:lnTo>
                <a:lnTo>
                  <a:pt x="2842" y="162"/>
                </a:lnTo>
                <a:lnTo>
                  <a:pt x="2937" y="24"/>
                </a:lnTo>
                <a:lnTo>
                  <a:pt x="3024" y="0"/>
                </a:lnTo>
                <a:lnTo>
                  <a:pt x="3111" y="54"/>
                </a:lnTo>
                <a:lnTo>
                  <a:pt x="3198" y="114"/>
                </a:lnTo>
                <a:lnTo>
                  <a:pt x="3285" y="168"/>
                </a:lnTo>
                <a:lnTo>
                  <a:pt x="3372" y="246"/>
                </a:lnTo>
                <a:lnTo>
                  <a:pt x="3467" y="312"/>
                </a:lnTo>
                <a:lnTo>
                  <a:pt x="3554" y="360"/>
                </a:lnTo>
                <a:lnTo>
                  <a:pt x="3641" y="438"/>
                </a:lnTo>
                <a:lnTo>
                  <a:pt x="3728" y="504"/>
                </a:lnTo>
                <a:lnTo>
                  <a:pt x="3815" y="636"/>
                </a:lnTo>
                <a:lnTo>
                  <a:pt x="3902" y="738"/>
                </a:lnTo>
                <a:lnTo>
                  <a:pt x="3989" y="810"/>
                </a:lnTo>
                <a:lnTo>
                  <a:pt x="4084" y="954"/>
                </a:lnTo>
                <a:lnTo>
                  <a:pt x="4171" y="996"/>
                </a:lnTo>
                <a:lnTo>
                  <a:pt x="4162" y="2005"/>
                </a:lnTo>
                <a:lnTo>
                  <a:pt x="9" y="1933"/>
                </a:lnTo>
                <a:close/>
              </a:path>
            </a:pathLst>
          </a:custGeom>
          <a:solidFill>
            <a:schemeClr val="accent4"/>
          </a:solidFill>
          <a:ln w="12700" cmpd="sng">
            <a:solidFill>
              <a:schemeClr val="hlink"/>
            </a:solidFill>
            <a:round/>
            <a:headEnd/>
            <a:tailEnd/>
          </a:ln>
        </p:spPr>
        <p:txBody>
          <a:bodyPr/>
          <a:lstStyle/>
          <a:p>
            <a:endParaRPr lang="en-GB"/>
          </a:p>
        </p:txBody>
      </p:sp>
      <p:sp>
        <p:nvSpPr>
          <p:cNvPr id="38038" name="Freeform 1174"/>
          <p:cNvSpPr>
            <a:spLocks/>
          </p:cNvSpPr>
          <p:nvPr/>
        </p:nvSpPr>
        <p:spPr bwMode="auto">
          <a:xfrm>
            <a:off x="2207684" y="4459289"/>
            <a:ext cx="304800" cy="180975"/>
          </a:xfrm>
          <a:custGeom>
            <a:avLst/>
            <a:gdLst>
              <a:gd name="T0" fmla="*/ 0 w 156"/>
              <a:gd name="T1" fmla="*/ 2147483647 h 114"/>
              <a:gd name="T2" fmla="*/ 2147483647 w 156"/>
              <a:gd name="T3" fmla="*/ 0 h 114"/>
              <a:gd name="T4" fmla="*/ 2147483647 w 156"/>
              <a:gd name="T5" fmla="*/ 2147483647 h 114"/>
              <a:gd name="T6" fmla="*/ 2147483647 w 156"/>
              <a:gd name="T7" fmla="*/ 2147483647 h 114"/>
              <a:gd name="T8" fmla="*/ 0 w 156"/>
              <a:gd name="T9" fmla="*/ 2147483647 h 114"/>
              <a:gd name="T10" fmla="*/ 0 60000 65536"/>
              <a:gd name="T11" fmla="*/ 0 60000 65536"/>
              <a:gd name="T12" fmla="*/ 0 60000 65536"/>
              <a:gd name="T13" fmla="*/ 0 60000 65536"/>
              <a:gd name="T14" fmla="*/ 0 60000 65536"/>
              <a:gd name="T15" fmla="*/ 0 w 156"/>
              <a:gd name="T16" fmla="*/ 0 h 114"/>
              <a:gd name="T17" fmla="*/ 156 w 156"/>
              <a:gd name="T18" fmla="*/ 114 h 114"/>
            </a:gdLst>
            <a:ahLst/>
            <a:cxnLst>
              <a:cxn ang="T10">
                <a:pos x="T0" y="T1"/>
              </a:cxn>
              <a:cxn ang="T11">
                <a:pos x="T2" y="T3"/>
              </a:cxn>
              <a:cxn ang="T12">
                <a:pos x="T4" y="T5"/>
              </a:cxn>
              <a:cxn ang="T13">
                <a:pos x="T6" y="T7"/>
              </a:cxn>
              <a:cxn ang="T14">
                <a:pos x="T8" y="T9"/>
              </a:cxn>
            </a:cxnLst>
            <a:rect l="T15" t="T16" r="T17" b="T18"/>
            <a:pathLst>
              <a:path w="156" h="114">
                <a:moveTo>
                  <a:pt x="0" y="24"/>
                </a:moveTo>
                <a:lnTo>
                  <a:pt x="69" y="0"/>
                </a:lnTo>
                <a:lnTo>
                  <a:pt x="156" y="90"/>
                </a:lnTo>
                <a:lnTo>
                  <a:pt x="87" y="114"/>
                </a:lnTo>
                <a:lnTo>
                  <a:pt x="0" y="24"/>
                </a:lnTo>
                <a:close/>
              </a:path>
            </a:pathLst>
          </a:custGeom>
          <a:solidFill>
            <a:srgbClr val="99BFBF"/>
          </a:solidFill>
          <a:ln w="12700" cmpd="sng">
            <a:solidFill>
              <a:schemeClr val="hlink"/>
            </a:solidFill>
            <a:round/>
            <a:headEnd/>
            <a:tailEnd/>
          </a:ln>
        </p:spPr>
        <p:txBody>
          <a:bodyPr/>
          <a:lstStyle/>
          <a:p>
            <a:endParaRPr lang="en-GB"/>
          </a:p>
        </p:txBody>
      </p:sp>
      <p:sp>
        <p:nvSpPr>
          <p:cNvPr id="38039" name="Freeform 1175"/>
          <p:cNvSpPr>
            <a:spLocks/>
          </p:cNvSpPr>
          <p:nvPr/>
        </p:nvSpPr>
        <p:spPr bwMode="auto">
          <a:xfrm>
            <a:off x="2377017" y="4602164"/>
            <a:ext cx="304800" cy="104775"/>
          </a:xfrm>
          <a:custGeom>
            <a:avLst/>
            <a:gdLst>
              <a:gd name="T0" fmla="*/ 0 w 156"/>
              <a:gd name="T1" fmla="*/ 2147483647 h 66"/>
              <a:gd name="T2" fmla="*/ 2147483647 w 156"/>
              <a:gd name="T3" fmla="*/ 0 h 66"/>
              <a:gd name="T4" fmla="*/ 2147483647 w 156"/>
              <a:gd name="T5" fmla="*/ 2147483647 h 66"/>
              <a:gd name="T6" fmla="*/ 2147483647 w 156"/>
              <a:gd name="T7" fmla="*/ 2147483647 h 66"/>
              <a:gd name="T8" fmla="*/ 0 w 156"/>
              <a:gd name="T9" fmla="*/ 2147483647 h 66"/>
              <a:gd name="T10" fmla="*/ 0 60000 65536"/>
              <a:gd name="T11" fmla="*/ 0 60000 65536"/>
              <a:gd name="T12" fmla="*/ 0 60000 65536"/>
              <a:gd name="T13" fmla="*/ 0 60000 65536"/>
              <a:gd name="T14" fmla="*/ 0 60000 65536"/>
              <a:gd name="T15" fmla="*/ 0 w 156"/>
              <a:gd name="T16" fmla="*/ 0 h 66"/>
              <a:gd name="T17" fmla="*/ 156 w 156"/>
              <a:gd name="T18" fmla="*/ 66 h 66"/>
            </a:gdLst>
            <a:ahLst/>
            <a:cxnLst>
              <a:cxn ang="T10">
                <a:pos x="T0" y="T1"/>
              </a:cxn>
              <a:cxn ang="T11">
                <a:pos x="T2" y="T3"/>
              </a:cxn>
              <a:cxn ang="T12">
                <a:pos x="T4" y="T5"/>
              </a:cxn>
              <a:cxn ang="T13">
                <a:pos x="T6" y="T7"/>
              </a:cxn>
              <a:cxn ang="T14">
                <a:pos x="T8" y="T9"/>
              </a:cxn>
            </a:cxnLst>
            <a:rect l="T15" t="T16" r="T17" b="T18"/>
            <a:pathLst>
              <a:path w="156" h="66">
                <a:moveTo>
                  <a:pt x="0" y="24"/>
                </a:moveTo>
                <a:lnTo>
                  <a:pt x="69" y="0"/>
                </a:lnTo>
                <a:lnTo>
                  <a:pt x="156" y="42"/>
                </a:lnTo>
                <a:lnTo>
                  <a:pt x="87" y="66"/>
                </a:lnTo>
                <a:lnTo>
                  <a:pt x="0" y="24"/>
                </a:lnTo>
                <a:close/>
              </a:path>
            </a:pathLst>
          </a:custGeom>
          <a:solidFill>
            <a:srgbClr val="99BFBF"/>
          </a:solidFill>
          <a:ln w="12700" cmpd="sng">
            <a:solidFill>
              <a:schemeClr val="hlink"/>
            </a:solidFill>
            <a:round/>
            <a:headEnd/>
            <a:tailEnd/>
          </a:ln>
        </p:spPr>
        <p:txBody>
          <a:bodyPr/>
          <a:lstStyle/>
          <a:p>
            <a:endParaRPr lang="en-GB"/>
          </a:p>
        </p:txBody>
      </p:sp>
      <p:sp>
        <p:nvSpPr>
          <p:cNvPr id="38040" name="Freeform 1176"/>
          <p:cNvSpPr>
            <a:spLocks/>
          </p:cNvSpPr>
          <p:nvPr/>
        </p:nvSpPr>
        <p:spPr bwMode="auto">
          <a:xfrm>
            <a:off x="2546351" y="4659314"/>
            <a:ext cx="304800" cy="47625"/>
          </a:xfrm>
          <a:custGeom>
            <a:avLst/>
            <a:gdLst>
              <a:gd name="T0" fmla="*/ 0 w 156"/>
              <a:gd name="T1" fmla="*/ 2147483647 h 30"/>
              <a:gd name="T2" fmla="*/ 2147483647 w 156"/>
              <a:gd name="T3" fmla="*/ 2147483647 h 30"/>
              <a:gd name="T4" fmla="*/ 2147483647 w 156"/>
              <a:gd name="T5" fmla="*/ 0 h 30"/>
              <a:gd name="T6" fmla="*/ 2147483647 w 156"/>
              <a:gd name="T7" fmla="*/ 2147483647 h 30"/>
              <a:gd name="T8" fmla="*/ 0 w 156"/>
              <a:gd name="T9" fmla="*/ 2147483647 h 30"/>
              <a:gd name="T10" fmla="*/ 0 60000 65536"/>
              <a:gd name="T11" fmla="*/ 0 60000 65536"/>
              <a:gd name="T12" fmla="*/ 0 60000 65536"/>
              <a:gd name="T13" fmla="*/ 0 60000 65536"/>
              <a:gd name="T14" fmla="*/ 0 60000 65536"/>
              <a:gd name="T15" fmla="*/ 0 w 156"/>
              <a:gd name="T16" fmla="*/ 0 h 30"/>
              <a:gd name="T17" fmla="*/ 156 w 156"/>
              <a:gd name="T18" fmla="*/ 30 h 30"/>
            </a:gdLst>
            <a:ahLst/>
            <a:cxnLst>
              <a:cxn ang="T10">
                <a:pos x="T0" y="T1"/>
              </a:cxn>
              <a:cxn ang="T11">
                <a:pos x="T2" y="T3"/>
              </a:cxn>
              <a:cxn ang="T12">
                <a:pos x="T4" y="T5"/>
              </a:cxn>
              <a:cxn ang="T13">
                <a:pos x="T6" y="T7"/>
              </a:cxn>
              <a:cxn ang="T14">
                <a:pos x="T8" y="T9"/>
              </a:cxn>
            </a:cxnLst>
            <a:rect l="T15" t="T16" r="T17" b="T18"/>
            <a:pathLst>
              <a:path w="156" h="30">
                <a:moveTo>
                  <a:pt x="0" y="30"/>
                </a:moveTo>
                <a:lnTo>
                  <a:pt x="69" y="6"/>
                </a:lnTo>
                <a:lnTo>
                  <a:pt x="156" y="0"/>
                </a:lnTo>
                <a:lnTo>
                  <a:pt x="86" y="24"/>
                </a:lnTo>
                <a:lnTo>
                  <a:pt x="0" y="30"/>
                </a:lnTo>
                <a:close/>
              </a:path>
            </a:pathLst>
          </a:custGeom>
          <a:solidFill>
            <a:srgbClr val="99BFBF"/>
          </a:solidFill>
          <a:ln w="12700" cmpd="sng">
            <a:solidFill>
              <a:schemeClr val="hlink"/>
            </a:solidFill>
            <a:round/>
            <a:headEnd/>
            <a:tailEnd/>
          </a:ln>
        </p:spPr>
        <p:txBody>
          <a:bodyPr/>
          <a:lstStyle/>
          <a:p>
            <a:endParaRPr lang="en-GB"/>
          </a:p>
        </p:txBody>
      </p:sp>
      <p:sp>
        <p:nvSpPr>
          <p:cNvPr id="38041" name="Freeform 1177"/>
          <p:cNvSpPr>
            <a:spLocks/>
          </p:cNvSpPr>
          <p:nvPr/>
        </p:nvSpPr>
        <p:spPr bwMode="auto">
          <a:xfrm>
            <a:off x="2715684" y="4659314"/>
            <a:ext cx="287867" cy="47625"/>
          </a:xfrm>
          <a:custGeom>
            <a:avLst/>
            <a:gdLst>
              <a:gd name="T0" fmla="*/ 0 w 148"/>
              <a:gd name="T1" fmla="*/ 2147483647 h 30"/>
              <a:gd name="T2" fmla="*/ 2147483647 w 148"/>
              <a:gd name="T3" fmla="*/ 0 h 30"/>
              <a:gd name="T4" fmla="*/ 2147483647 w 148"/>
              <a:gd name="T5" fmla="*/ 2147483647 h 30"/>
              <a:gd name="T6" fmla="*/ 2147483647 w 148"/>
              <a:gd name="T7" fmla="*/ 2147483647 h 30"/>
              <a:gd name="T8" fmla="*/ 0 w 148"/>
              <a:gd name="T9" fmla="*/ 2147483647 h 30"/>
              <a:gd name="T10" fmla="*/ 0 60000 65536"/>
              <a:gd name="T11" fmla="*/ 0 60000 65536"/>
              <a:gd name="T12" fmla="*/ 0 60000 65536"/>
              <a:gd name="T13" fmla="*/ 0 60000 65536"/>
              <a:gd name="T14" fmla="*/ 0 60000 65536"/>
              <a:gd name="T15" fmla="*/ 0 w 148"/>
              <a:gd name="T16" fmla="*/ 0 h 30"/>
              <a:gd name="T17" fmla="*/ 148 w 148"/>
              <a:gd name="T18" fmla="*/ 30 h 30"/>
            </a:gdLst>
            <a:ahLst/>
            <a:cxnLst>
              <a:cxn ang="T10">
                <a:pos x="T0" y="T1"/>
              </a:cxn>
              <a:cxn ang="T11">
                <a:pos x="T2" y="T3"/>
              </a:cxn>
              <a:cxn ang="T12">
                <a:pos x="T4" y="T5"/>
              </a:cxn>
              <a:cxn ang="T13">
                <a:pos x="T6" y="T7"/>
              </a:cxn>
              <a:cxn ang="T14">
                <a:pos x="T8" y="T9"/>
              </a:cxn>
            </a:cxnLst>
            <a:rect l="T15" t="T16" r="T17" b="T18"/>
            <a:pathLst>
              <a:path w="148" h="30">
                <a:moveTo>
                  <a:pt x="0" y="24"/>
                </a:moveTo>
                <a:lnTo>
                  <a:pt x="70" y="0"/>
                </a:lnTo>
                <a:lnTo>
                  <a:pt x="148" y="6"/>
                </a:lnTo>
                <a:lnTo>
                  <a:pt x="87" y="30"/>
                </a:lnTo>
                <a:lnTo>
                  <a:pt x="0" y="24"/>
                </a:lnTo>
                <a:close/>
              </a:path>
            </a:pathLst>
          </a:custGeom>
          <a:solidFill>
            <a:srgbClr val="99BFBF"/>
          </a:solidFill>
          <a:ln w="12700" cmpd="sng">
            <a:solidFill>
              <a:schemeClr val="hlink"/>
            </a:solidFill>
            <a:round/>
            <a:headEnd/>
            <a:tailEnd/>
          </a:ln>
        </p:spPr>
        <p:txBody>
          <a:bodyPr/>
          <a:lstStyle/>
          <a:p>
            <a:endParaRPr lang="en-GB"/>
          </a:p>
        </p:txBody>
      </p:sp>
      <p:sp>
        <p:nvSpPr>
          <p:cNvPr id="38042" name="Freeform 1178"/>
          <p:cNvSpPr>
            <a:spLocks/>
          </p:cNvSpPr>
          <p:nvPr/>
        </p:nvSpPr>
        <p:spPr bwMode="auto">
          <a:xfrm>
            <a:off x="2885017" y="4668838"/>
            <a:ext cx="287867" cy="76200"/>
          </a:xfrm>
          <a:custGeom>
            <a:avLst/>
            <a:gdLst>
              <a:gd name="T0" fmla="*/ 0 w 148"/>
              <a:gd name="T1" fmla="*/ 2147483647 h 48"/>
              <a:gd name="T2" fmla="*/ 2147483647 w 148"/>
              <a:gd name="T3" fmla="*/ 0 h 48"/>
              <a:gd name="T4" fmla="*/ 2147483647 w 148"/>
              <a:gd name="T5" fmla="*/ 2147483647 h 48"/>
              <a:gd name="T6" fmla="*/ 2147483647 w 148"/>
              <a:gd name="T7" fmla="*/ 2147483647 h 48"/>
              <a:gd name="T8" fmla="*/ 0 w 148"/>
              <a:gd name="T9" fmla="*/ 2147483647 h 48"/>
              <a:gd name="T10" fmla="*/ 0 60000 65536"/>
              <a:gd name="T11" fmla="*/ 0 60000 65536"/>
              <a:gd name="T12" fmla="*/ 0 60000 65536"/>
              <a:gd name="T13" fmla="*/ 0 60000 65536"/>
              <a:gd name="T14" fmla="*/ 0 60000 65536"/>
              <a:gd name="T15" fmla="*/ 0 w 148"/>
              <a:gd name="T16" fmla="*/ 0 h 48"/>
              <a:gd name="T17" fmla="*/ 148 w 148"/>
              <a:gd name="T18" fmla="*/ 48 h 48"/>
            </a:gdLst>
            <a:ahLst/>
            <a:cxnLst>
              <a:cxn ang="T10">
                <a:pos x="T0" y="T1"/>
              </a:cxn>
              <a:cxn ang="T11">
                <a:pos x="T2" y="T3"/>
              </a:cxn>
              <a:cxn ang="T12">
                <a:pos x="T4" y="T5"/>
              </a:cxn>
              <a:cxn ang="T13">
                <a:pos x="T6" y="T7"/>
              </a:cxn>
              <a:cxn ang="T14">
                <a:pos x="T8" y="T9"/>
              </a:cxn>
            </a:cxnLst>
            <a:rect l="T15" t="T16" r="T17" b="T18"/>
            <a:pathLst>
              <a:path w="148" h="48">
                <a:moveTo>
                  <a:pt x="0" y="24"/>
                </a:moveTo>
                <a:lnTo>
                  <a:pt x="61" y="0"/>
                </a:lnTo>
                <a:lnTo>
                  <a:pt x="148" y="24"/>
                </a:lnTo>
                <a:lnTo>
                  <a:pt x="87" y="48"/>
                </a:lnTo>
                <a:lnTo>
                  <a:pt x="0" y="24"/>
                </a:lnTo>
                <a:close/>
              </a:path>
            </a:pathLst>
          </a:custGeom>
          <a:solidFill>
            <a:srgbClr val="99BFBF"/>
          </a:solidFill>
          <a:ln w="12700" cmpd="sng">
            <a:solidFill>
              <a:schemeClr val="hlink"/>
            </a:solidFill>
            <a:round/>
            <a:headEnd/>
            <a:tailEnd/>
          </a:ln>
        </p:spPr>
        <p:txBody>
          <a:bodyPr/>
          <a:lstStyle/>
          <a:p>
            <a:endParaRPr lang="en-GB"/>
          </a:p>
        </p:txBody>
      </p:sp>
      <p:sp>
        <p:nvSpPr>
          <p:cNvPr id="38043" name="Freeform 1179"/>
          <p:cNvSpPr>
            <a:spLocks/>
          </p:cNvSpPr>
          <p:nvPr/>
        </p:nvSpPr>
        <p:spPr bwMode="auto">
          <a:xfrm>
            <a:off x="3054351" y="4706938"/>
            <a:ext cx="289983" cy="76200"/>
          </a:xfrm>
          <a:custGeom>
            <a:avLst/>
            <a:gdLst>
              <a:gd name="T0" fmla="*/ 0 w 148"/>
              <a:gd name="T1" fmla="*/ 2147483647 h 48"/>
              <a:gd name="T2" fmla="*/ 2147483647 w 148"/>
              <a:gd name="T3" fmla="*/ 0 h 48"/>
              <a:gd name="T4" fmla="*/ 2147483647 w 148"/>
              <a:gd name="T5" fmla="*/ 2147483647 h 48"/>
              <a:gd name="T6" fmla="*/ 2147483647 w 148"/>
              <a:gd name="T7" fmla="*/ 2147483647 h 48"/>
              <a:gd name="T8" fmla="*/ 0 w 148"/>
              <a:gd name="T9" fmla="*/ 2147483647 h 48"/>
              <a:gd name="T10" fmla="*/ 0 60000 65536"/>
              <a:gd name="T11" fmla="*/ 0 60000 65536"/>
              <a:gd name="T12" fmla="*/ 0 60000 65536"/>
              <a:gd name="T13" fmla="*/ 0 60000 65536"/>
              <a:gd name="T14" fmla="*/ 0 60000 65536"/>
              <a:gd name="T15" fmla="*/ 0 w 148"/>
              <a:gd name="T16" fmla="*/ 0 h 48"/>
              <a:gd name="T17" fmla="*/ 148 w 148"/>
              <a:gd name="T18" fmla="*/ 48 h 48"/>
            </a:gdLst>
            <a:ahLst/>
            <a:cxnLst>
              <a:cxn ang="T10">
                <a:pos x="T0" y="T1"/>
              </a:cxn>
              <a:cxn ang="T11">
                <a:pos x="T2" y="T3"/>
              </a:cxn>
              <a:cxn ang="T12">
                <a:pos x="T4" y="T5"/>
              </a:cxn>
              <a:cxn ang="T13">
                <a:pos x="T6" y="T7"/>
              </a:cxn>
              <a:cxn ang="T14">
                <a:pos x="T8" y="T9"/>
              </a:cxn>
            </a:cxnLst>
            <a:rect l="T15" t="T16" r="T17" b="T18"/>
            <a:pathLst>
              <a:path w="148" h="48">
                <a:moveTo>
                  <a:pt x="0" y="24"/>
                </a:moveTo>
                <a:lnTo>
                  <a:pt x="61" y="0"/>
                </a:lnTo>
                <a:lnTo>
                  <a:pt x="148" y="24"/>
                </a:lnTo>
                <a:lnTo>
                  <a:pt x="87" y="48"/>
                </a:lnTo>
                <a:lnTo>
                  <a:pt x="0" y="24"/>
                </a:lnTo>
                <a:close/>
              </a:path>
            </a:pathLst>
          </a:custGeom>
          <a:solidFill>
            <a:srgbClr val="99BFBF"/>
          </a:solidFill>
          <a:ln w="12700" cmpd="sng">
            <a:solidFill>
              <a:schemeClr val="hlink"/>
            </a:solidFill>
            <a:round/>
            <a:headEnd/>
            <a:tailEnd/>
          </a:ln>
        </p:spPr>
        <p:txBody>
          <a:bodyPr/>
          <a:lstStyle/>
          <a:p>
            <a:endParaRPr lang="en-GB"/>
          </a:p>
        </p:txBody>
      </p:sp>
      <p:sp>
        <p:nvSpPr>
          <p:cNvPr id="38044" name="Freeform 1180"/>
          <p:cNvSpPr>
            <a:spLocks/>
          </p:cNvSpPr>
          <p:nvPr/>
        </p:nvSpPr>
        <p:spPr bwMode="auto">
          <a:xfrm>
            <a:off x="3223685" y="4745038"/>
            <a:ext cx="289983" cy="57150"/>
          </a:xfrm>
          <a:custGeom>
            <a:avLst/>
            <a:gdLst>
              <a:gd name="T0" fmla="*/ 0 w 148"/>
              <a:gd name="T1" fmla="*/ 2147483647 h 36"/>
              <a:gd name="T2" fmla="*/ 2147483647 w 148"/>
              <a:gd name="T3" fmla="*/ 0 h 36"/>
              <a:gd name="T4" fmla="*/ 2147483647 w 148"/>
              <a:gd name="T5" fmla="*/ 2147483647 h 36"/>
              <a:gd name="T6" fmla="*/ 2147483647 w 148"/>
              <a:gd name="T7" fmla="*/ 2147483647 h 36"/>
              <a:gd name="T8" fmla="*/ 0 w 148"/>
              <a:gd name="T9" fmla="*/ 2147483647 h 36"/>
              <a:gd name="T10" fmla="*/ 0 60000 65536"/>
              <a:gd name="T11" fmla="*/ 0 60000 65536"/>
              <a:gd name="T12" fmla="*/ 0 60000 65536"/>
              <a:gd name="T13" fmla="*/ 0 60000 65536"/>
              <a:gd name="T14" fmla="*/ 0 60000 65536"/>
              <a:gd name="T15" fmla="*/ 0 w 148"/>
              <a:gd name="T16" fmla="*/ 0 h 36"/>
              <a:gd name="T17" fmla="*/ 148 w 148"/>
              <a:gd name="T18" fmla="*/ 36 h 36"/>
            </a:gdLst>
            <a:ahLst/>
            <a:cxnLst>
              <a:cxn ang="T10">
                <a:pos x="T0" y="T1"/>
              </a:cxn>
              <a:cxn ang="T11">
                <a:pos x="T2" y="T3"/>
              </a:cxn>
              <a:cxn ang="T12">
                <a:pos x="T4" y="T5"/>
              </a:cxn>
              <a:cxn ang="T13">
                <a:pos x="T6" y="T7"/>
              </a:cxn>
              <a:cxn ang="T14">
                <a:pos x="T8" y="T9"/>
              </a:cxn>
            </a:cxnLst>
            <a:rect l="T15" t="T16" r="T17" b="T18"/>
            <a:pathLst>
              <a:path w="148" h="36">
                <a:moveTo>
                  <a:pt x="0" y="24"/>
                </a:moveTo>
                <a:lnTo>
                  <a:pt x="61" y="0"/>
                </a:lnTo>
                <a:lnTo>
                  <a:pt x="148" y="12"/>
                </a:lnTo>
                <a:lnTo>
                  <a:pt x="87" y="36"/>
                </a:lnTo>
                <a:lnTo>
                  <a:pt x="0" y="24"/>
                </a:lnTo>
                <a:close/>
              </a:path>
            </a:pathLst>
          </a:custGeom>
          <a:solidFill>
            <a:srgbClr val="99BFBF"/>
          </a:solidFill>
          <a:ln w="12700" cmpd="sng">
            <a:solidFill>
              <a:schemeClr val="hlink"/>
            </a:solidFill>
            <a:round/>
            <a:headEnd/>
            <a:tailEnd/>
          </a:ln>
        </p:spPr>
        <p:txBody>
          <a:bodyPr/>
          <a:lstStyle/>
          <a:p>
            <a:endParaRPr lang="en-GB"/>
          </a:p>
        </p:txBody>
      </p:sp>
      <p:sp>
        <p:nvSpPr>
          <p:cNvPr id="38045" name="Freeform 1181"/>
          <p:cNvSpPr>
            <a:spLocks/>
          </p:cNvSpPr>
          <p:nvPr/>
        </p:nvSpPr>
        <p:spPr bwMode="auto">
          <a:xfrm>
            <a:off x="3395133" y="4764088"/>
            <a:ext cx="287867" cy="57150"/>
          </a:xfrm>
          <a:custGeom>
            <a:avLst/>
            <a:gdLst>
              <a:gd name="T0" fmla="*/ 0 w 148"/>
              <a:gd name="T1" fmla="*/ 2147483647 h 36"/>
              <a:gd name="T2" fmla="*/ 2147483647 w 148"/>
              <a:gd name="T3" fmla="*/ 0 h 36"/>
              <a:gd name="T4" fmla="*/ 2147483647 w 148"/>
              <a:gd name="T5" fmla="*/ 2147483647 h 36"/>
              <a:gd name="T6" fmla="*/ 2147483647 w 148"/>
              <a:gd name="T7" fmla="*/ 2147483647 h 36"/>
              <a:gd name="T8" fmla="*/ 0 w 148"/>
              <a:gd name="T9" fmla="*/ 2147483647 h 36"/>
              <a:gd name="T10" fmla="*/ 0 60000 65536"/>
              <a:gd name="T11" fmla="*/ 0 60000 65536"/>
              <a:gd name="T12" fmla="*/ 0 60000 65536"/>
              <a:gd name="T13" fmla="*/ 0 60000 65536"/>
              <a:gd name="T14" fmla="*/ 0 60000 65536"/>
              <a:gd name="T15" fmla="*/ 0 w 148"/>
              <a:gd name="T16" fmla="*/ 0 h 36"/>
              <a:gd name="T17" fmla="*/ 148 w 148"/>
              <a:gd name="T18" fmla="*/ 36 h 36"/>
            </a:gdLst>
            <a:ahLst/>
            <a:cxnLst>
              <a:cxn ang="T10">
                <a:pos x="T0" y="T1"/>
              </a:cxn>
              <a:cxn ang="T11">
                <a:pos x="T2" y="T3"/>
              </a:cxn>
              <a:cxn ang="T12">
                <a:pos x="T4" y="T5"/>
              </a:cxn>
              <a:cxn ang="T13">
                <a:pos x="T6" y="T7"/>
              </a:cxn>
              <a:cxn ang="T14">
                <a:pos x="T8" y="T9"/>
              </a:cxn>
            </a:cxnLst>
            <a:rect l="T15" t="T16" r="T17" b="T18"/>
            <a:pathLst>
              <a:path w="148" h="36">
                <a:moveTo>
                  <a:pt x="0" y="24"/>
                </a:moveTo>
                <a:lnTo>
                  <a:pt x="61" y="0"/>
                </a:lnTo>
                <a:lnTo>
                  <a:pt x="148" y="12"/>
                </a:lnTo>
                <a:lnTo>
                  <a:pt x="87" y="36"/>
                </a:lnTo>
                <a:lnTo>
                  <a:pt x="0" y="24"/>
                </a:lnTo>
                <a:close/>
              </a:path>
            </a:pathLst>
          </a:custGeom>
          <a:solidFill>
            <a:srgbClr val="99BFBF"/>
          </a:solidFill>
          <a:ln w="12700" cmpd="sng">
            <a:solidFill>
              <a:schemeClr val="hlink"/>
            </a:solidFill>
            <a:round/>
            <a:headEnd/>
            <a:tailEnd/>
          </a:ln>
        </p:spPr>
        <p:txBody>
          <a:bodyPr/>
          <a:lstStyle/>
          <a:p>
            <a:endParaRPr lang="en-GB"/>
          </a:p>
        </p:txBody>
      </p:sp>
      <p:sp>
        <p:nvSpPr>
          <p:cNvPr id="38046" name="Freeform 1182"/>
          <p:cNvSpPr>
            <a:spLocks/>
          </p:cNvSpPr>
          <p:nvPr/>
        </p:nvSpPr>
        <p:spPr bwMode="auto">
          <a:xfrm>
            <a:off x="3564467" y="4783139"/>
            <a:ext cx="289984" cy="47625"/>
          </a:xfrm>
          <a:custGeom>
            <a:avLst/>
            <a:gdLst>
              <a:gd name="T0" fmla="*/ 0 w 148"/>
              <a:gd name="T1" fmla="*/ 2147483647 h 30"/>
              <a:gd name="T2" fmla="*/ 2147483647 w 148"/>
              <a:gd name="T3" fmla="*/ 0 h 30"/>
              <a:gd name="T4" fmla="*/ 2147483647 w 148"/>
              <a:gd name="T5" fmla="*/ 2147483647 h 30"/>
              <a:gd name="T6" fmla="*/ 2147483647 w 148"/>
              <a:gd name="T7" fmla="*/ 2147483647 h 30"/>
              <a:gd name="T8" fmla="*/ 0 w 148"/>
              <a:gd name="T9" fmla="*/ 2147483647 h 30"/>
              <a:gd name="T10" fmla="*/ 0 60000 65536"/>
              <a:gd name="T11" fmla="*/ 0 60000 65536"/>
              <a:gd name="T12" fmla="*/ 0 60000 65536"/>
              <a:gd name="T13" fmla="*/ 0 60000 65536"/>
              <a:gd name="T14" fmla="*/ 0 60000 65536"/>
              <a:gd name="T15" fmla="*/ 0 w 148"/>
              <a:gd name="T16" fmla="*/ 0 h 30"/>
              <a:gd name="T17" fmla="*/ 148 w 148"/>
              <a:gd name="T18" fmla="*/ 30 h 30"/>
            </a:gdLst>
            <a:ahLst/>
            <a:cxnLst>
              <a:cxn ang="T10">
                <a:pos x="T0" y="T1"/>
              </a:cxn>
              <a:cxn ang="T11">
                <a:pos x="T2" y="T3"/>
              </a:cxn>
              <a:cxn ang="T12">
                <a:pos x="T4" y="T5"/>
              </a:cxn>
              <a:cxn ang="T13">
                <a:pos x="T6" y="T7"/>
              </a:cxn>
              <a:cxn ang="T14">
                <a:pos x="T8" y="T9"/>
              </a:cxn>
            </a:cxnLst>
            <a:rect l="T15" t="T16" r="T17" b="T18"/>
            <a:pathLst>
              <a:path w="148" h="30">
                <a:moveTo>
                  <a:pt x="0" y="24"/>
                </a:moveTo>
                <a:lnTo>
                  <a:pt x="61" y="0"/>
                </a:lnTo>
                <a:lnTo>
                  <a:pt x="148" y="12"/>
                </a:lnTo>
                <a:lnTo>
                  <a:pt x="87" y="30"/>
                </a:lnTo>
                <a:lnTo>
                  <a:pt x="0" y="24"/>
                </a:lnTo>
                <a:close/>
              </a:path>
            </a:pathLst>
          </a:custGeom>
          <a:solidFill>
            <a:srgbClr val="99BFBF"/>
          </a:solidFill>
          <a:ln w="12700" cmpd="sng">
            <a:solidFill>
              <a:schemeClr val="hlink"/>
            </a:solidFill>
            <a:round/>
            <a:headEnd/>
            <a:tailEnd/>
          </a:ln>
        </p:spPr>
        <p:txBody>
          <a:bodyPr/>
          <a:lstStyle/>
          <a:p>
            <a:endParaRPr lang="en-GB"/>
          </a:p>
        </p:txBody>
      </p:sp>
      <p:sp>
        <p:nvSpPr>
          <p:cNvPr id="38047" name="Freeform 1183"/>
          <p:cNvSpPr>
            <a:spLocks/>
          </p:cNvSpPr>
          <p:nvPr/>
        </p:nvSpPr>
        <p:spPr bwMode="auto">
          <a:xfrm>
            <a:off x="3733800" y="4802188"/>
            <a:ext cx="289984" cy="76200"/>
          </a:xfrm>
          <a:custGeom>
            <a:avLst/>
            <a:gdLst>
              <a:gd name="T0" fmla="*/ 0 w 148"/>
              <a:gd name="T1" fmla="*/ 2147483647 h 48"/>
              <a:gd name="T2" fmla="*/ 2147483647 w 148"/>
              <a:gd name="T3" fmla="*/ 0 h 48"/>
              <a:gd name="T4" fmla="*/ 2147483647 w 148"/>
              <a:gd name="T5" fmla="*/ 2147483647 h 48"/>
              <a:gd name="T6" fmla="*/ 2147483647 w 148"/>
              <a:gd name="T7" fmla="*/ 2147483647 h 48"/>
              <a:gd name="T8" fmla="*/ 0 w 148"/>
              <a:gd name="T9" fmla="*/ 2147483647 h 48"/>
              <a:gd name="T10" fmla="*/ 0 60000 65536"/>
              <a:gd name="T11" fmla="*/ 0 60000 65536"/>
              <a:gd name="T12" fmla="*/ 0 60000 65536"/>
              <a:gd name="T13" fmla="*/ 0 60000 65536"/>
              <a:gd name="T14" fmla="*/ 0 60000 65536"/>
              <a:gd name="T15" fmla="*/ 0 w 148"/>
              <a:gd name="T16" fmla="*/ 0 h 48"/>
              <a:gd name="T17" fmla="*/ 148 w 148"/>
              <a:gd name="T18" fmla="*/ 48 h 48"/>
            </a:gdLst>
            <a:ahLst/>
            <a:cxnLst>
              <a:cxn ang="T10">
                <a:pos x="T0" y="T1"/>
              </a:cxn>
              <a:cxn ang="T11">
                <a:pos x="T2" y="T3"/>
              </a:cxn>
              <a:cxn ang="T12">
                <a:pos x="T4" y="T5"/>
              </a:cxn>
              <a:cxn ang="T13">
                <a:pos x="T6" y="T7"/>
              </a:cxn>
              <a:cxn ang="T14">
                <a:pos x="T8" y="T9"/>
              </a:cxn>
            </a:cxnLst>
            <a:rect l="T15" t="T16" r="T17" b="T18"/>
            <a:pathLst>
              <a:path w="148" h="48">
                <a:moveTo>
                  <a:pt x="0" y="18"/>
                </a:moveTo>
                <a:lnTo>
                  <a:pt x="61" y="0"/>
                </a:lnTo>
                <a:lnTo>
                  <a:pt x="148" y="24"/>
                </a:lnTo>
                <a:lnTo>
                  <a:pt x="87" y="48"/>
                </a:lnTo>
                <a:lnTo>
                  <a:pt x="0" y="18"/>
                </a:lnTo>
                <a:close/>
              </a:path>
            </a:pathLst>
          </a:custGeom>
          <a:solidFill>
            <a:srgbClr val="99BFBF"/>
          </a:solidFill>
          <a:ln w="12700" cmpd="sng">
            <a:solidFill>
              <a:schemeClr val="hlink"/>
            </a:solidFill>
            <a:round/>
            <a:headEnd/>
            <a:tailEnd/>
          </a:ln>
        </p:spPr>
        <p:txBody>
          <a:bodyPr/>
          <a:lstStyle/>
          <a:p>
            <a:endParaRPr lang="en-GB"/>
          </a:p>
        </p:txBody>
      </p:sp>
      <p:sp>
        <p:nvSpPr>
          <p:cNvPr id="38048" name="Freeform 1184"/>
          <p:cNvSpPr>
            <a:spLocks/>
          </p:cNvSpPr>
          <p:nvPr/>
        </p:nvSpPr>
        <p:spPr bwMode="auto">
          <a:xfrm>
            <a:off x="3905251" y="4840288"/>
            <a:ext cx="285749" cy="38100"/>
          </a:xfrm>
          <a:custGeom>
            <a:avLst/>
            <a:gdLst>
              <a:gd name="T0" fmla="*/ 0 w 147"/>
              <a:gd name="T1" fmla="*/ 2147483647 h 24"/>
              <a:gd name="T2" fmla="*/ 2147483647 w 147"/>
              <a:gd name="T3" fmla="*/ 0 h 24"/>
              <a:gd name="T4" fmla="*/ 2147483647 w 147"/>
              <a:gd name="T5" fmla="*/ 2147483647 h 24"/>
              <a:gd name="T6" fmla="*/ 2147483647 w 147"/>
              <a:gd name="T7" fmla="*/ 2147483647 h 24"/>
              <a:gd name="T8" fmla="*/ 0 w 147"/>
              <a:gd name="T9" fmla="*/ 2147483647 h 24"/>
              <a:gd name="T10" fmla="*/ 0 60000 65536"/>
              <a:gd name="T11" fmla="*/ 0 60000 65536"/>
              <a:gd name="T12" fmla="*/ 0 60000 65536"/>
              <a:gd name="T13" fmla="*/ 0 60000 65536"/>
              <a:gd name="T14" fmla="*/ 0 60000 65536"/>
              <a:gd name="T15" fmla="*/ 0 w 147"/>
              <a:gd name="T16" fmla="*/ 0 h 24"/>
              <a:gd name="T17" fmla="*/ 147 w 147"/>
              <a:gd name="T18" fmla="*/ 24 h 24"/>
            </a:gdLst>
            <a:ahLst/>
            <a:cxnLst>
              <a:cxn ang="T10">
                <a:pos x="T0" y="T1"/>
              </a:cxn>
              <a:cxn ang="T11">
                <a:pos x="T2" y="T3"/>
              </a:cxn>
              <a:cxn ang="T12">
                <a:pos x="T4" y="T5"/>
              </a:cxn>
              <a:cxn ang="T13">
                <a:pos x="T6" y="T7"/>
              </a:cxn>
              <a:cxn ang="T14">
                <a:pos x="T8" y="T9"/>
              </a:cxn>
            </a:cxnLst>
            <a:rect l="T15" t="T16" r="T17" b="T18"/>
            <a:pathLst>
              <a:path w="147" h="24">
                <a:moveTo>
                  <a:pt x="0" y="24"/>
                </a:moveTo>
                <a:lnTo>
                  <a:pt x="61" y="0"/>
                </a:lnTo>
                <a:lnTo>
                  <a:pt x="147" y="6"/>
                </a:lnTo>
                <a:lnTo>
                  <a:pt x="87" y="24"/>
                </a:lnTo>
                <a:lnTo>
                  <a:pt x="0" y="24"/>
                </a:lnTo>
                <a:close/>
              </a:path>
            </a:pathLst>
          </a:custGeom>
          <a:solidFill>
            <a:srgbClr val="99BFBF"/>
          </a:solidFill>
          <a:ln w="12700" cmpd="sng">
            <a:solidFill>
              <a:schemeClr val="hlink"/>
            </a:solidFill>
            <a:round/>
            <a:headEnd/>
            <a:tailEnd/>
          </a:ln>
        </p:spPr>
        <p:txBody>
          <a:bodyPr/>
          <a:lstStyle/>
          <a:p>
            <a:endParaRPr lang="en-GB"/>
          </a:p>
        </p:txBody>
      </p:sp>
      <p:sp>
        <p:nvSpPr>
          <p:cNvPr id="38049" name="Freeform 1185"/>
          <p:cNvSpPr>
            <a:spLocks/>
          </p:cNvSpPr>
          <p:nvPr/>
        </p:nvSpPr>
        <p:spPr bwMode="auto">
          <a:xfrm>
            <a:off x="5431367" y="3524251"/>
            <a:ext cx="273051" cy="28575"/>
          </a:xfrm>
          <a:custGeom>
            <a:avLst/>
            <a:gdLst>
              <a:gd name="T0" fmla="*/ 0 w 139"/>
              <a:gd name="T1" fmla="*/ 2147483647 h 18"/>
              <a:gd name="T2" fmla="*/ 2147483647 w 139"/>
              <a:gd name="T3" fmla="*/ 0 h 18"/>
              <a:gd name="T4" fmla="*/ 2147483647 w 139"/>
              <a:gd name="T5" fmla="*/ 0 h 18"/>
              <a:gd name="T6" fmla="*/ 2147483647 w 139"/>
              <a:gd name="T7" fmla="*/ 2147483647 h 18"/>
              <a:gd name="T8" fmla="*/ 0 w 139"/>
              <a:gd name="T9" fmla="*/ 2147483647 h 18"/>
              <a:gd name="T10" fmla="*/ 0 60000 65536"/>
              <a:gd name="T11" fmla="*/ 0 60000 65536"/>
              <a:gd name="T12" fmla="*/ 0 60000 65536"/>
              <a:gd name="T13" fmla="*/ 0 60000 65536"/>
              <a:gd name="T14" fmla="*/ 0 60000 65536"/>
              <a:gd name="T15" fmla="*/ 0 w 139"/>
              <a:gd name="T16" fmla="*/ 0 h 18"/>
              <a:gd name="T17" fmla="*/ 139 w 139"/>
              <a:gd name="T18" fmla="*/ 18 h 18"/>
            </a:gdLst>
            <a:ahLst/>
            <a:cxnLst>
              <a:cxn ang="T10">
                <a:pos x="T0" y="T1"/>
              </a:cxn>
              <a:cxn ang="T11">
                <a:pos x="T2" y="T3"/>
              </a:cxn>
              <a:cxn ang="T12">
                <a:pos x="T4" y="T5"/>
              </a:cxn>
              <a:cxn ang="T13">
                <a:pos x="T6" y="T7"/>
              </a:cxn>
              <a:cxn ang="T14">
                <a:pos x="T8" y="T9"/>
              </a:cxn>
            </a:cxnLst>
            <a:rect l="T15" t="T16" r="T17" b="T18"/>
            <a:pathLst>
              <a:path w="139" h="18">
                <a:moveTo>
                  <a:pt x="0" y="18"/>
                </a:moveTo>
                <a:lnTo>
                  <a:pt x="52" y="0"/>
                </a:lnTo>
                <a:lnTo>
                  <a:pt x="139" y="0"/>
                </a:lnTo>
                <a:lnTo>
                  <a:pt x="87" y="12"/>
                </a:lnTo>
                <a:lnTo>
                  <a:pt x="0" y="18"/>
                </a:lnTo>
                <a:close/>
              </a:path>
            </a:pathLst>
          </a:custGeom>
          <a:solidFill>
            <a:srgbClr val="99BFBF"/>
          </a:solidFill>
          <a:ln w="12700" cmpd="sng">
            <a:solidFill>
              <a:schemeClr val="hlink"/>
            </a:solidFill>
            <a:round/>
            <a:headEnd/>
            <a:tailEnd/>
          </a:ln>
        </p:spPr>
        <p:txBody>
          <a:bodyPr/>
          <a:lstStyle/>
          <a:p>
            <a:endParaRPr lang="en-GB"/>
          </a:p>
        </p:txBody>
      </p:sp>
      <p:sp>
        <p:nvSpPr>
          <p:cNvPr id="38050" name="Freeform 1186"/>
          <p:cNvSpPr>
            <a:spLocks/>
          </p:cNvSpPr>
          <p:nvPr/>
        </p:nvSpPr>
        <p:spPr bwMode="auto">
          <a:xfrm>
            <a:off x="5602818" y="3524250"/>
            <a:ext cx="270933" cy="19050"/>
          </a:xfrm>
          <a:custGeom>
            <a:avLst/>
            <a:gdLst>
              <a:gd name="T0" fmla="*/ 0 w 139"/>
              <a:gd name="T1" fmla="*/ 2147483647 h 12"/>
              <a:gd name="T2" fmla="*/ 2147483647 w 139"/>
              <a:gd name="T3" fmla="*/ 0 h 12"/>
              <a:gd name="T4" fmla="*/ 2147483647 w 139"/>
              <a:gd name="T5" fmla="*/ 0 h 12"/>
              <a:gd name="T6" fmla="*/ 2147483647 w 139"/>
              <a:gd name="T7" fmla="*/ 2147483647 h 12"/>
              <a:gd name="T8" fmla="*/ 0 w 139"/>
              <a:gd name="T9" fmla="*/ 2147483647 h 12"/>
              <a:gd name="T10" fmla="*/ 0 60000 65536"/>
              <a:gd name="T11" fmla="*/ 0 60000 65536"/>
              <a:gd name="T12" fmla="*/ 0 60000 65536"/>
              <a:gd name="T13" fmla="*/ 0 60000 65536"/>
              <a:gd name="T14" fmla="*/ 0 60000 65536"/>
              <a:gd name="T15" fmla="*/ 0 w 139"/>
              <a:gd name="T16" fmla="*/ 0 h 12"/>
              <a:gd name="T17" fmla="*/ 139 w 139"/>
              <a:gd name="T18" fmla="*/ 12 h 12"/>
            </a:gdLst>
            <a:ahLst/>
            <a:cxnLst>
              <a:cxn ang="T10">
                <a:pos x="T0" y="T1"/>
              </a:cxn>
              <a:cxn ang="T11">
                <a:pos x="T2" y="T3"/>
              </a:cxn>
              <a:cxn ang="T12">
                <a:pos x="T4" y="T5"/>
              </a:cxn>
              <a:cxn ang="T13">
                <a:pos x="T6" y="T7"/>
              </a:cxn>
              <a:cxn ang="T14">
                <a:pos x="T8" y="T9"/>
              </a:cxn>
            </a:cxnLst>
            <a:rect l="T15" t="T16" r="T17" b="T18"/>
            <a:pathLst>
              <a:path w="139" h="12">
                <a:moveTo>
                  <a:pt x="0" y="12"/>
                </a:moveTo>
                <a:lnTo>
                  <a:pt x="52" y="0"/>
                </a:lnTo>
                <a:lnTo>
                  <a:pt x="139" y="0"/>
                </a:lnTo>
                <a:lnTo>
                  <a:pt x="87" y="12"/>
                </a:lnTo>
                <a:lnTo>
                  <a:pt x="0" y="12"/>
                </a:lnTo>
                <a:close/>
              </a:path>
            </a:pathLst>
          </a:custGeom>
          <a:solidFill>
            <a:srgbClr val="99BFBF"/>
          </a:solidFill>
          <a:ln w="12700" cmpd="sng">
            <a:solidFill>
              <a:schemeClr val="hlink"/>
            </a:solidFill>
            <a:round/>
            <a:headEnd/>
            <a:tailEnd/>
          </a:ln>
        </p:spPr>
        <p:txBody>
          <a:bodyPr/>
          <a:lstStyle/>
          <a:p>
            <a:endParaRPr lang="en-GB"/>
          </a:p>
        </p:txBody>
      </p:sp>
      <p:sp>
        <p:nvSpPr>
          <p:cNvPr id="38051" name="Freeform 1187"/>
          <p:cNvSpPr>
            <a:spLocks/>
          </p:cNvSpPr>
          <p:nvPr/>
        </p:nvSpPr>
        <p:spPr bwMode="auto">
          <a:xfrm>
            <a:off x="5772151" y="3495675"/>
            <a:ext cx="270933" cy="47625"/>
          </a:xfrm>
          <a:custGeom>
            <a:avLst/>
            <a:gdLst>
              <a:gd name="T0" fmla="*/ 0 w 139"/>
              <a:gd name="T1" fmla="*/ 2147483647 h 30"/>
              <a:gd name="T2" fmla="*/ 2147483647 w 139"/>
              <a:gd name="T3" fmla="*/ 2147483647 h 30"/>
              <a:gd name="T4" fmla="*/ 2147483647 w 139"/>
              <a:gd name="T5" fmla="*/ 0 h 30"/>
              <a:gd name="T6" fmla="*/ 2147483647 w 139"/>
              <a:gd name="T7" fmla="*/ 2147483647 h 30"/>
              <a:gd name="T8" fmla="*/ 0 w 139"/>
              <a:gd name="T9" fmla="*/ 2147483647 h 30"/>
              <a:gd name="T10" fmla="*/ 0 60000 65536"/>
              <a:gd name="T11" fmla="*/ 0 60000 65536"/>
              <a:gd name="T12" fmla="*/ 0 60000 65536"/>
              <a:gd name="T13" fmla="*/ 0 60000 65536"/>
              <a:gd name="T14" fmla="*/ 0 60000 65536"/>
              <a:gd name="T15" fmla="*/ 0 w 139"/>
              <a:gd name="T16" fmla="*/ 0 h 30"/>
              <a:gd name="T17" fmla="*/ 139 w 139"/>
              <a:gd name="T18" fmla="*/ 30 h 30"/>
            </a:gdLst>
            <a:ahLst/>
            <a:cxnLst>
              <a:cxn ang="T10">
                <a:pos x="T0" y="T1"/>
              </a:cxn>
              <a:cxn ang="T11">
                <a:pos x="T2" y="T3"/>
              </a:cxn>
              <a:cxn ang="T12">
                <a:pos x="T4" y="T5"/>
              </a:cxn>
              <a:cxn ang="T13">
                <a:pos x="T6" y="T7"/>
              </a:cxn>
              <a:cxn ang="T14">
                <a:pos x="T8" y="T9"/>
              </a:cxn>
            </a:cxnLst>
            <a:rect l="T15" t="T16" r="T17" b="T18"/>
            <a:pathLst>
              <a:path w="139" h="30">
                <a:moveTo>
                  <a:pt x="0" y="30"/>
                </a:moveTo>
                <a:lnTo>
                  <a:pt x="52" y="18"/>
                </a:lnTo>
                <a:lnTo>
                  <a:pt x="139" y="0"/>
                </a:lnTo>
                <a:lnTo>
                  <a:pt x="95" y="18"/>
                </a:lnTo>
                <a:lnTo>
                  <a:pt x="0" y="30"/>
                </a:lnTo>
                <a:close/>
              </a:path>
            </a:pathLst>
          </a:custGeom>
          <a:solidFill>
            <a:srgbClr val="99BFBF"/>
          </a:solidFill>
          <a:ln w="12700" cmpd="sng">
            <a:solidFill>
              <a:schemeClr val="hlink"/>
            </a:solidFill>
            <a:round/>
            <a:headEnd/>
            <a:tailEnd/>
          </a:ln>
        </p:spPr>
        <p:txBody>
          <a:bodyPr/>
          <a:lstStyle/>
          <a:p>
            <a:endParaRPr lang="en-GB"/>
          </a:p>
        </p:txBody>
      </p:sp>
      <p:sp>
        <p:nvSpPr>
          <p:cNvPr id="38052" name="Freeform 1188"/>
          <p:cNvSpPr>
            <a:spLocks/>
          </p:cNvSpPr>
          <p:nvPr/>
        </p:nvSpPr>
        <p:spPr bwMode="auto">
          <a:xfrm>
            <a:off x="5958417" y="3486150"/>
            <a:ext cx="254000" cy="38100"/>
          </a:xfrm>
          <a:custGeom>
            <a:avLst/>
            <a:gdLst>
              <a:gd name="T0" fmla="*/ 0 w 130"/>
              <a:gd name="T1" fmla="*/ 2147483647 h 24"/>
              <a:gd name="T2" fmla="*/ 2147483647 w 130"/>
              <a:gd name="T3" fmla="*/ 2147483647 h 24"/>
              <a:gd name="T4" fmla="*/ 2147483647 w 130"/>
              <a:gd name="T5" fmla="*/ 0 h 24"/>
              <a:gd name="T6" fmla="*/ 2147483647 w 130"/>
              <a:gd name="T7" fmla="*/ 2147483647 h 24"/>
              <a:gd name="T8" fmla="*/ 0 w 130"/>
              <a:gd name="T9" fmla="*/ 2147483647 h 24"/>
              <a:gd name="T10" fmla="*/ 0 60000 65536"/>
              <a:gd name="T11" fmla="*/ 0 60000 65536"/>
              <a:gd name="T12" fmla="*/ 0 60000 65536"/>
              <a:gd name="T13" fmla="*/ 0 60000 65536"/>
              <a:gd name="T14" fmla="*/ 0 60000 65536"/>
              <a:gd name="T15" fmla="*/ 0 w 130"/>
              <a:gd name="T16" fmla="*/ 0 h 24"/>
              <a:gd name="T17" fmla="*/ 130 w 130"/>
              <a:gd name="T18" fmla="*/ 24 h 24"/>
            </a:gdLst>
            <a:ahLst/>
            <a:cxnLst>
              <a:cxn ang="T10">
                <a:pos x="T0" y="T1"/>
              </a:cxn>
              <a:cxn ang="T11">
                <a:pos x="T2" y="T3"/>
              </a:cxn>
              <a:cxn ang="T12">
                <a:pos x="T4" y="T5"/>
              </a:cxn>
              <a:cxn ang="T13">
                <a:pos x="T6" y="T7"/>
              </a:cxn>
              <a:cxn ang="T14">
                <a:pos x="T8" y="T9"/>
              </a:cxn>
            </a:cxnLst>
            <a:rect l="T15" t="T16" r="T17" b="T18"/>
            <a:pathLst>
              <a:path w="130" h="24">
                <a:moveTo>
                  <a:pt x="0" y="24"/>
                </a:moveTo>
                <a:lnTo>
                  <a:pt x="44" y="6"/>
                </a:lnTo>
                <a:lnTo>
                  <a:pt x="130" y="0"/>
                </a:lnTo>
                <a:lnTo>
                  <a:pt x="87" y="18"/>
                </a:lnTo>
                <a:lnTo>
                  <a:pt x="0" y="24"/>
                </a:lnTo>
                <a:close/>
              </a:path>
            </a:pathLst>
          </a:custGeom>
          <a:solidFill>
            <a:srgbClr val="99BFBF"/>
          </a:solidFill>
          <a:ln w="12700" cmpd="sng">
            <a:solidFill>
              <a:schemeClr val="hlink"/>
            </a:solidFill>
            <a:round/>
            <a:headEnd/>
            <a:tailEnd/>
          </a:ln>
        </p:spPr>
        <p:txBody>
          <a:bodyPr/>
          <a:lstStyle/>
          <a:p>
            <a:endParaRPr lang="en-GB"/>
          </a:p>
        </p:txBody>
      </p:sp>
      <p:sp>
        <p:nvSpPr>
          <p:cNvPr id="38053" name="Freeform 1189"/>
          <p:cNvSpPr>
            <a:spLocks/>
          </p:cNvSpPr>
          <p:nvPr/>
        </p:nvSpPr>
        <p:spPr bwMode="auto">
          <a:xfrm>
            <a:off x="6127751" y="3467100"/>
            <a:ext cx="254000" cy="47625"/>
          </a:xfrm>
          <a:custGeom>
            <a:avLst/>
            <a:gdLst>
              <a:gd name="T0" fmla="*/ 0 w 130"/>
              <a:gd name="T1" fmla="*/ 2147483647 h 30"/>
              <a:gd name="T2" fmla="*/ 2147483647 w 130"/>
              <a:gd name="T3" fmla="*/ 2147483647 h 30"/>
              <a:gd name="T4" fmla="*/ 2147483647 w 130"/>
              <a:gd name="T5" fmla="*/ 0 h 30"/>
              <a:gd name="T6" fmla="*/ 2147483647 w 130"/>
              <a:gd name="T7" fmla="*/ 2147483647 h 30"/>
              <a:gd name="T8" fmla="*/ 0 w 130"/>
              <a:gd name="T9" fmla="*/ 2147483647 h 30"/>
              <a:gd name="T10" fmla="*/ 0 60000 65536"/>
              <a:gd name="T11" fmla="*/ 0 60000 65536"/>
              <a:gd name="T12" fmla="*/ 0 60000 65536"/>
              <a:gd name="T13" fmla="*/ 0 60000 65536"/>
              <a:gd name="T14" fmla="*/ 0 60000 65536"/>
              <a:gd name="T15" fmla="*/ 0 w 130"/>
              <a:gd name="T16" fmla="*/ 0 h 30"/>
              <a:gd name="T17" fmla="*/ 130 w 130"/>
              <a:gd name="T18" fmla="*/ 30 h 30"/>
            </a:gdLst>
            <a:ahLst/>
            <a:cxnLst>
              <a:cxn ang="T10">
                <a:pos x="T0" y="T1"/>
              </a:cxn>
              <a:cxn ang="T11">
                <a:pos x="T2" y="T3"/>
              </a:cxn>
              <a:cxn ang="T12">
                <a:pos x="T4" y="T5"/>
              </a:cxn>
              <a:cxn ang="T13">
                <a:pos x="T6" y="T7"/>
              </a:cxn>
              <a:cxn ang="T14">
                <a:pos x="T8" y="T9"/>
              </a:cxn>
            </a:cxnLst>
            <a:rect l="T15" t="T16" r="T17" b="T18"/>
            <a:pathLst>
              <a:path w="130" h="30">
                <a:moveTo>
                  <a:pt x="0" y="30"/>
                </a:moveTo>
                <a:lnTo>
                  <a:pt x="43" y="12"/>
                </a:lnTo>
                <a:lnTo>
                  <a:pt x="130" y="0"/>
                </a:lnTo>
                <a:lnTo>
                  <a:pt x="87" y="18"/>
                </a:lnTo>
                <a:lnTo>
                  <a:pt x="0" y="30"/>
                </a:lnTo>
                <a:close/>
              </a:path>
            </a:pathLst>
          </a:custGeom>
          <a:solidFill>
            <a:srgbClr val="99BFBF"/>
          </a:solidFill>
          <a:ln w="12700" cmpd="sng">
            <a:solidFill>
              <a:schemeClr val="hlink"/>
            </a:solidFill>
            <a:round/>
            <a:headEnd/>
            <a:tailEnd/>
          </a:ln>
        </p:spPr>
        <p:txBody>
          <a:bodyPr/>
          <a:lstStyle/>
          <a:p>
            <a:endParaRPr lang="en-GB"/>
          </a:p>
        </p:txBody>
      </p:sp>
      <p:sp>
        <p:nvSpPr>
          <p:cNvPr id="38054" name="Freeform 1190"/>
          <p:cNvSpPr>
            <a:spLocks/>
          </p:cNvSpPr>
          <p:nvPr/>
        </p:nvSpPr>
        <p:spPr bwMode="auto">
          <a:xfrm>
            <a:off x="6297084" y="3457575"/>
            <a:ext cx="254000" cy="38100"/>
          </a:xfrm>
          <a:custGeom>
            <a:avLst/>
            <a:gdLst>
              <a:gd name="T0" fmla="*/ 0 w 130"/>
              <a:gd name="T1" fmla="*/ 2147483647 h 24"/>
              <a:gd name="T2" fmla="*/ 2147483647 w 130"/>
              <a:gd name="T3" fmla="*/ 2147483647 h 24"/>
              <a:gd name="T4" fmla="*/ 2147483647 w 130"/>
              <a:gd name="T5" fmla="*/ 0 h 24"/>
              <a:gd name="T6" fmla="*/ 2147483647 w 130"/>
              <a:gd name="T7" fmla="*/ 2147483647 h 24"/>
              <a:gd name="T8" fmla="*/ 0 w 130"/>
              <a:gd name="T9" fmla="*/ 2147483647 h 24"/>
              <a:gd name="T10" fmla="*/ 0 60000 65536"/>
              <a:gd name="T11" fmla="*/ 0 60000 65536"/>
              <a:gd name="T12" fmla="*/ 0 60000 65536"/>
              <a:gd name="T13" fmla="*/ 0 60000 65536"/>
              <a:gd name="T14" fmla="*/ 0 60000 65536"/>
              <a:gd name="T15" fmla="*/ 0 w 130"/>
              <a:gd name="T16" fmla="*/ 0 h 24"/>
              <a:gd name="T17" fmla="*/ 130 w 130"/>
              <a:gd name="T18" fmla="*/ 24 h 24"/>
            </a:gdLst>
            <a:ahLst/>
            <a:cxnLst>
              <a:cxn ang="T10">
                <a:pos x="T0" y="T1"/>
              </a:cxn>
              <a:cxn ang="T11">
                <a:pos x="T2" y="T3"/>
              </a:cxn>
              <a:cxn ang="T12">
                <a:pos x="T4" y="T5"/>
              </a:cxn>
              <a:cxn ang="T13">
                <a:pos x="T6" y="T7"/>
              </a:cxn>
              <a:cxn ang="T14">
                <a:pos x="T8" y="T9"/>
              </a:cxn>
            </a:cxnLst>
            <a:rect l="T15" t="T16" r="T17" b="T18"/>
            <a:pathLst>
              <a:path w="130" h="24">
                <a:moveTo>
                  <a:pt x="0" y="24"/>
                </a:moveTo>
                <a:lnTo>
                  <a:pt x="43" y="6"/>
                </a:lnTo>
                <a:lnTo>
                  <a:pt x="130" y="0"/>
                </a:lnTo>
                <a:lnTo>
                  <a:pt x="87" y="18"/>
                </a:lnTo>
                <a:lnTo>
                  <a:pt x="0" y="24"/>
                </a:lnTo>
                <a:close/>
              </a:path>
            </a:pathLst>
          </a:custGeom>
          <a:solidFill>
            <a:srgbClr val="99BFBF"/>
          </a:solidFill>
          <a:ln w="12700" cmpd="sng">
            <a:solidFill>
              <a:schemeClr val="hlink"/>
            </a:solidFill>
            <a:round/>
            <a:headEnd/>
            <a:tailEnd/>
          </a:ln>
        </p:spPr>
        <p:txBody>
          <a:bodyPr/>
          <a:lstStyle/>
          <a:p>
            <a:endParaRPr lang="en-GB"/>
          </a:p>
        </p:txBody>
      </p:sp>
      <p:sp>
        <p:nvSpPr>
          <p:cNvPr id="38055" name="Freeform 1191"/>
          <p:cNvSpPr>
            <a:spLocks/>
          </p:cNvSpPr>
          <p:nvPr/>
        </p:nvSpPr>
        <p:spPr bwMode="auto">
          <a:xfrm>
            <a:off x="6468534" y="3457575"/>
            <a:ext cx="270933" cy="76200"/>
          </a:xfrm>
          <a:custGeom>
            <a:avLst/>
            <a:gdLst>
              <a:gd name="T0" fmla="*/ 0 w 139"/>
              <a:gd name="T1" fmla="*/ 2147483647 h 48"/>
              <a:gd name="T2" fmla="*/ 2147483647 w 139"/>
              <a:gd name="T3" fmla="*/ 0 h 48"/>
              <a:gd name="T4" fmla="*/ 2147483647 w 139"/>
              <a:gd name="T5" fmla="*/ 2147483647 h 48"/>
              <a:gd name="T6" fmla="*/ 2147483647 w 139"/>
              <a:gd name="T7" fmla="*/ 2147483647 h 48"/>
              <a:gd name="T8" fmla="*/ 0 w 139"/>
              <a:gd name="T9" fmla="*/ 2147483647 h 48"/>
              <a:gd name="T10" fmla="*/ 0 60000 65536"/>
              <a:gd name="T11" fmla="*/ 0 60000 65536"/>
              <a:gd name="T12" fmla="*/ 0 60000 65536"/>
              <a:gd name="T13" fmla="*/ 0 60000 65536"/>
              <a:gd name="T14" fmla="*/ 0 60000 65536"/>
              <a:gd name="T15" fmla="*/ 0 w 139"/>
              <a:gd name="T16" fmla="*/ 0 h 48"/>
              <a:gd name="T17" fmla="*/ 139 w 139"/>
              <a:gd name="T18" fmla="*/ 48 h 48"/>
            </a:gdLst>
            <a:ahLst/>
            <a:cxnLst>
              <a:cxn ang="T10">
                <a:pos x="T0" y="T1"/>
              </a:cxn>
              <a:cxn ang="T11">
                <a:pos x="T2" y="T3"/>
              </a:cxn>
              <a:cxn ang="T12">
                <a:pos x="T4" y="T5"/>
              </a:cxn>
              <a:cxn ang="T13">
                <a:pos x="T6" y="T7"/>
              </a:cxn>
              <a:cxn ang="T14">
                <a:pos x="T8" y="T9"/>
              </a:cxn>
            </a:cxnLst>
            <a:rect l="T15" t="T16" r="T17" b="T18"/>
            <a:pathLst>
              <a:path w="139" h="48">
                <a:moveTo>
                  <a:pt x="0" y="18"/>
                </a:moveTo>
                <a:lnTo>
                  <a:pt x="43" y="0"/>
                </a:lnTo>
                <a:lnTo>
                  <a:pt x="139" y="30"/>
                </a:lnTo>
                <a:lnTo>
                  <a:pt x="87" y="48"/>
                </a:lnTo>
                <a:lnTo>
                  <a:pt x="0" y="18"/>
                </a:lnTo>
                <a:close/>
              </a:path>
            </a:pathLst>
          </a:custGeom>
          <a:solidFill>
            <a:srgbClr val="99BFBF"/>
          </a:solidFill>
          <a:ln w="12700" cmpd="sng">
            <a:solidFill>
              <a:schemeClr val="hlink"/>
            </a:solidFill>
            <a:round/>
            <a:headEnd/>
            <a:tailEnd/>
          </a:ln>
        </p:spPr>
        <p:txBody>
          <a:bodyPr/>
          <a:lstStyle/>
          <a:p>
            <a:endParaRPr lang="en-GB"/>
          </a:p>
        </p:txBody>
      </p:sp>
      <p:sp>
        <p:nvSpPr>
          <p:cNvPr id="38056" name="Freeform 1192"/>
          <p:cNvSpPr>
            <a:spLocks/>
          </p:cNvSpPr>
          <p:nvPr/>
        </p:nvSpPr>
        <p:spPr bwMode="auto">
          <a:xfrm>
            <a:off x="6637867" y="3505201"/>
            <a:ext cx="270933" cy="66675"/>
          </a:xfrm>
          <a:custGeom>
            <a:avLst/>
            <a:gdLst>
              <a:gd name="T0" fmla="*/ 0 w 139"/>
              <a:gd name="T1" fmla="*/ 2147483647 h 42"/>
              <a:gd name="T2" fmla="*/ 2147483647 w 139"/>
              <a:gd name="T3" fmla="*/ 0 h 42"/>
              <a:gd name="T4" fmla="*/ 2147483647 w 139"/>
              <a:gd name="T5" fmla="*/ 2147483647 h 42"/>
              <a:gd name="T6" fmla="*/ 2147483647 w 139"/>
              <a:gd name="T7" fmla="*/ 2147483647 h 42"/>
              <a:gd name="T8" fmla="*/ 0 w 139"/>
              <a:gd name="T9" fmla="*/ 2147483647 h 42"/>
              <a:gd name="T10" fmla="*/ 0 60000 65536"/>
              <a:gd name="T11" fmla="*/ 0 60000 65536"/>
              <a:gd name="T12" fmla="*/ 0 60000 65536"/>
              <a:gd name="T13" fmla="*/ 0 60000 65536"/>
              <a:gd name="T14" fmla="*/ 0 60000 65536"/>
              <a:gd name="T15" fmla="*/ 0 w 139"/>
              <a:gd name="T16" fmla="*/ 0 h 42"/>
              <a:gd name="T17" fmla="*/ 139 w 139"/>
              <a:gd name="T18" fmla="*/ 42 h 42"/>
            </a:gdLst>
            <a:ahLst/>
            <a:cxnLst>
              <a:cxn ang="T10">
                <a:pos x="T0" y="T1"/>
              </a:cxn>
              <a:cxn ang="T11">
                <a:pos x="T2" y="T3"/>
              </a:cxn>
              <a:cxn ang="T12">
                <a:pos x="T4" y="T5"/>
              </a:cxn>
              <a:cxn ang="T13">
                <a:pos x="T6" y="T7"/>
              </a:cxn>
              <a:cxn ang="T14">
                <a:pos x="T8" y="T9"/>
              </a:cxn>
            </a:cxnLst>
            <a:rect l="T15" t="T16" r="T17" b="T18"/>
            <a:pathLst>
              <a:path w="139" h="42">
                <a:moveTo>
                  <a:pt x="0" y="18"/>
                </a:moveTo>
                <a:lnTo>
                  <a:pt x="52" y="0"/>
                </a:lnTo>
                <a:lnTo>
                  <a:pt x="139" y="30"/>
                </a:lnTo>
                <a:lnTo>
                  <a:pt x="95" y="42"/>
                </a:lnTo>
                <a:lnTo>
                  <a:pt x="0" y="18"/>
                </a:lnTo>
                <a:close/>
              </a:path>
            </a:pathLst>
          </a:custGeom>
          <a:solidFill>
            <a:srgbClr val="99BFBF"/>
          </a:solidFill>
          <a:ln w="12700" cmpd="sng">
            <a:solidFill>
              <a:schemeClr val="hlink"/>
            </a:solidFill>
            <a:round/>
            <a:headEnd/>
            <a:tailEnd/>
          </a:ln>
        </p:spPr>
        <p:txBody>
          <a:bodyPr/>
          <a:lstStyle/>
          <a:p>
            <a:endParaRPr lang="en-GB"/>
          </a:p>
        </p:txBody>
      </p:sp>
      <p:sp>
        <p:nvSpPr>
          <p:cNvPr id="38057" name="Freeform 1193"/>
          <p:cNvSpPr>
            <a:spLocks/>
          </p:cNvSpPr>
          <p:nvPr/>
        </p:nvSpPr>
        <p:spPr bwMode="auto">
          <a:xfrm>
            <a:off x="6824134" y="3552825"/>
            <a:ext cx="256117" cy="38100"/>
          </a:xfrm>
          <a:custGeom>
            <a:avLst/>
            <a:gdLst>
              <a:gd name="T0" fmla="*/ 0 w 131"/>
              <a:gd name="T1" fmla="*/ 2147483647 h 24"/>
              <a:gd name="T2" fmla="*/ 2147483647 w 131"/>
              <a:gd name="T3" fmla="*/ 0 h 24"/>
              <a:gd name="T4" fmla="*/ 2147483647 w 131"/>
              <a:gd name="T5" fmla="*/ 2147483647 h 24"/>
              <a:gd name="T6" fmla="*/ 2147483647 w 131"/>
              <a:gd name="T7" fmla="*/ 2147483647 h 24"/>
              <a:gd name="T8" fmla="*/ 0 w 131"/>
              <a:gd name="T9" fmla="*/ 2147483647 h 24"/>
              <a:gd name="T10" fmla="*/ 0 60000 65536"/>
              <a:gd name="T11" fmla="*/ 0 60000 65536"/>
              <a:gd name="T12" fmla="*/ 0 60000 65536"/>
              <a:gd name="T13" fmla="*/ 0 60000 65536"/>
              <a:gd name="T14" fmla="*/ 0 60000 65536"/>
              <a:gd name="T15" fmla="*/ 0 w 131"/>
              <a:gd name="T16" fmla="*/ 0 h 24"/>
              <a:gd name="T17" fmla="*/ 131 w 131"/>
              <a:gd name="T18" fmla="*/ 24 h 24"/>
            </a:gdLst>
            <a:ahLst/>
            <a:cxnLst>
              <a:cxn ang="T10">
                <a:pos x="T0" y="T1"/>
              </a:cxn>
              <a:cxn ang="T11">
                <a:pos x="T2" y="T3"/>
              </a:cxn>
              <a:cxn ang="T12">
                <a:pos x="T4" y="T5"/>
              </a:cxn>
              <a:cxn ang="T13">
                <a:pos x="T6" y="T7"/>
              </a:cxn>
              <a:cxn ang="T14">
                <a:pos x="T8" y="T9"/>
              </a:cxn>
            </a:cxnLst>
            <a:rect l="T15" t="T16" r="T17" b="T18"/>
            <a:pathLst>
              <a:path w="131" h="24">
                <a:moveTo>
                  <a:pt x="0" y="12"/>
                </a:moveTo>
                <a:lnTo>
                  <a:pt x="44" y="0"/>
                </a:lnTo>
                <a:lnTo>
                  <a:pt x="131" y="12"/>
                </a:lnTo>
                <a:lnTo>
                  <a:pt x="87" y="24"/>
                </a:lnTo>
                <a:lnTo>
                  <a:pt x="0" y="12"/>
                </a:lnTo>
                <a:close/>
              </a:path>
            </a:pathLst>
          </a:custGeom>
          <a:solidFill>
            <a:srgbClr val="99BFBF"/>
          </a:solidFill>
          <a:ln w="12700" cmpd="sng">
            <a:solidFill>
              <a:schemeClr val="hlink"/>
            </a:solidFill>
            <a:round/>
            <a:headEnd/>
            <a:tailEnd/>
          </a:ln>
        </p:spPr>
        <p:txBody>
          <a:bodyPr/>
          <a:lstStyle/>
          <a:p>
            <a:endParaRPr lang="en-GB"/>
          </a:p>
        </p:txBody>
      </p:sp>
      <p:sp>
        <p:nvSpPr>
          <p:cNvPr id="38058" name="Freeform 1194"/>
          <p:cNvSpPr>
            <a:spLocks/>
          </p:cNvSpPr>
          <p:nvPr/>
        </p:nvSpPr>
        <p:spPr bwMode="auto">
          <a:xfrm>
            <a:off x="6993467" y="3571876"/>
            <a:ext cx="256117" cy="28575"/>
          </a:xfrm>
          <a:custGeom>
            <a:avLst/>
            <a:gdLst>
              <a:gd name="T0" fmla="*/ 0 w 131"/>
              <a:gd name="T1" fmla="*/ 2147483647 h 18"/>
              <a:gd name="T2" fmla="*/ 2147483647 w 131"/>
              <a:gd name="T3" fmla="*/ 0 h 18"/>
              <a:gd name="T4" fmla="*/ 2147483647 w 131"/>
              <a:gd name="T5" fmla="*/ 2147483647 h 18"/>
              <a:gd name="T6" fmla="*/ 2147483647 w 131"/>
              <a:gd name="T7" fmla="*/ 2147483647 h 18"/>
              <a:gd name="T8" fmla="*/ 0 w 131"/>
              <a:gd name="T9" fmla="*/ 2147483647 h 18"/>
              <a:gd name="T10" fmla="*/ 0 60000 65536"/>
              <a:gd name="T11" fmla="*/ 0 60000 65536"/>
              <a:gd name="T12" fmla="*/ 0 60000 65536"/>
              <a:gd name="T13" fmla="*/ 0 60000 65536"/>
              <a:gd name="T14" fmla="*/ 0 60000 65536"/>
              <a:gd name="T15" fmla="*/ 0 w 131"/>
              <a:gd name="T16" fmla="*/ 0 h 18"/>
              <a:gd name="T17" fmla="*/ 131 w 131"/>
              <a:gd name="T18" fmla="*/ 18 h 18"/>
            </a:gdLst>
            <a:ahLst/>
            <a:cxnLst>
              <a:cxn ang="T10">
                <a:pos x="T0" y="T1"/>
              </a:cxn>
              <a:cxn ang="T11">
                <a:pos x="T2" y="T3"/>
              </a:cxn>
              <a:cxn ang="T12">
                <a:pos x="T4" y="T5"/>
              </a:cxn>
              <a:cxn ang="T13">
                <a:pos x="T6" y="T7"/>
              </a:cxn>
              <a:cxn ang="T14">
                <a:pos x="T8" y="T9"/>
              </a:cxn>
            </a:cxnLst>
            <a:rect l="T15" t="T16" r="T17" b="T18"/>
            <a:pathLst>
              <a:path w="131" h="18">
                <a:moveTo>
                  <a:pt x="0" y="12"/>
                </a:moveTo>
                <a:lnTo>
                  <a:pt x="44" y="0"/>
                </a:lnTo>
                <a:lnTo>
                  <a:pt x="131" y="6"/>
                </a:lnTo>
                <a:lnTo>
                  <a:pt x="87" y="18"/>
                </a:lnTo>
                <a:lnTo>
                  <a:pt x="0" y="12"/>
                </a:lnTo>
                <a:close/>
              </a:path>
            </a:pathLst>
          </a:custGeom>
          <a:solidFill>
            <a:srgbClr val="99BFBF"/>
          </a:solidFill>
          <a:ln w="12700" cmpd="sng">
            <a:solidFill>
              <a:schemeClr val="hlink"/>
            </a:solidFill>
            <a:round/>
            <a:headEnd/>
            <a:tailEnd/>
          </a:ln>
        </p:spPr>
        <p:txBody>
          <a:bodyPr/>
          <a:lstStyle/>
          <a:p>
            <a:endParaRPr lang="en-GB"/>
          </a:p>
        </p:txBody>
      </p:sp>
      <p:sp>
        <p:nvSpPr>
          <p:cNvPr id="38059" name="Freeform 1195"/>
          <p:cNvSpPr>
            <a:spLocks/>
          </p:cNvSpPr>
          <p:nvPr/>
        </p:nvSpPr>
        <p:spPr bwMode="auto">
          <a:xfrm>
            <a:off x="7162800" y="3581400"/>
            <a:ext cx="254000" cy="38100"/>
          </a:xfrm>
          <a:custGeom>
            <a:avLst/>
            <a:gdLst>
              <a:gd name="T0" fmla="*/ 0 w 130"/>
              <a:gd name="T1" fmla="*/ 2147483647 h 24"/>
              <a:gd name="T2" fmla="*/ 2147483647 w 130"/>
              <a:gd name="T3" fmla="*/ 0 h 24"/>
              <a:gd name="T4" fmla="*/ 2147483647 w 130"/>
              <a:gd name="T5" fmla="*/ 2147483647 h 24"/>
              <a:gd name="T6" fmla="*/ 2147483647 w 130"/>
              <a:gd name="T7" fmla="*/ 2147483647 h 24"/>
              <a:gd name="T8" fmla="*/ 0 w 130"/>
              <a:gd name="T9" fmla="*/ 2147483647 h 24"/>
              <a:gd name="T10" fmla="*/ 0 60000 65536"/>
              <a:gd name="T11" fmla="*/ 0 60000 65536"/>
              <a:gd name="T12" fmla="*/ 0 60000 65536"/>
              <a:gd name="T13" fmla="*/ 0 60000 65536"/>
              <a:gd name="T14" fmla="*/ 0 60000 65536"/>
              <a:gd name="T15" fmla="*/ 0 w 130"/>
              <a:gd name="T16" fmla="*/ 0 h 24"/>
              <a:gd name="T17" fmla="*/ 130 w 130"/>
              <a:gd name="T18" fmla="*/ 24 h 24"/>
            </a:gdLst>
            <a:ahLst/>
            <a:cxnLst>
              <a:cxn ang="T10">
                <a:pos x="T0" y="T1"/>
              </a:cxn>
              <a:cxn ang="T11">
                <a:pos x="T2" y="T3"/>
              </a:cxn>
              <a:cxn ang="T12">
                <a:pos x="T4" y="T5"/>
              </a:cxn>
              <a:cxn ang="T13">
                <a:pos x="T6" y="T7"/>
              </a:cxn>
              <a:cxn ang="T14">
                <a:pos x="T8" y="T9"/>
              </a:cxn>
            </a:cxnLst>
            <a:rect l="T15" t="T16" r="T17" b="T18"/>
            <a:pathLst>
              <a:path w="130" h="24">
                <a:moveTo>
                  <a:pt x="0" y="12"/>
                </a:moveTo>
                <a:lnTo>
                  <a:pt x="44" y="0"/>
                </a:lnTo>
                <a:lnTo>
                  <a:pt x="130" y="6"/>
                </a:lnTo>
                <a:lnTo>
                  <a:pt x="87" y="24"/>
                </a:lnTo>
                <a:lnTo>
                  <a:pt x="0" y="12"/>
                </a:lnTo>
                <a:close/>
              </a:path>
            </a:pathLst>
          </a:custGeom>
          <a:solidFill>
            <a:srgbClr val="99BFBF"/>
          </a:solidFill>
          <a:ln w="12700" cmpd="sng">
            <a:solidFill>
              <a:schemeClr val="hlink"/>
            </a:solidFill>
            <a:round/>
            <a:headEnd/>
            <a:tailEnd/>
          </a:ln>
        </p:spPr>
        <p:txBody>
          <a:bodyPr/>
          <a:lstStyle/>
          <a:p>
            <a:endParaRPr lang="en-GB"/>
          </a:p>
        </p:txBody>
      </p:sp>
      <p:sp>
        <p:nvSpPr>
          <p:cNvPr id="38060" name="Freeform 1196"/>
          <p:cNvSpPr>
            <a:spLocks/>
          </p:cNvSpPr>
          <p:nvPr/>
        </p:nvSpPr>
        <p:spPr bwMode="auto">
          <a:xfrm>
            <a:off x="7334251" y="3590925"/>
            <a:ext cx="254000" cy="38100"/>
          </a:xfrm>
          <a:custGeom>
            <a:avLst/>
            <a:gdLst>
              <a:gd name="T0" fmla="*/ 0 w 130"/>
              <a:gd name="T1" fmla="*/ 2147483647 h 24"/>
              <a:gd name="T2" fmla="*/ 2147483647 w 130"/>
              <a:gd name="T3" fmla="*/ 0 h 24"/>
              <a:gd name="T4" fmla="*/ 2147483647 w 130"/>
              <a:gd name="T5" fmla="*/ 2147483647 h 24"/>
              <a:gd name="T6" fmla="*/ 2147483647 w 130"/>
              <a:gd name="T7" fmla="*/ 2147483647 h 24"/>
              <a:gd name="T8" fmla="*/ 0 w 130"/>
              <a:gd name="T9" fmla="*/ 2147483647 h 24"/>
              <a:gd name="T10" fmla="*/ 0 60000 65536"/>
              <a:gd name="T11" fmla="*/ 0 60000 65536"/>
              <a:gd name="T12" fmla="*/ 0 60000 65536"/>
              <a:gd name="T13" fmla="*/ 0 60000 65536"/>
              <a:gd name="T14" fmla="*/ 0 60000 65536"/>
              <a:gd name="T15" fmla="*/ 0 w 130"/>
              <a:gd name="T16" fmla="*/ 0 h 24"/>
              <a:gd name="T17" fmla="*/ 130 w 130"/>
              <a:gd name="T18" fmla="*/ 24 h 24"/>
            </a:gdLst>
            <a:ahLst/>
            <a:cxnLst>
              <a:cxn ang="T10">
                <a:pos x="T0" y="T1"/>
              </a:cxn>
              <a:cxn ang="T11">
                <a:pos x="T2" y="T3"/>
              </a:cxn>
              <a:cxn ang="T12">
                <a:pos x="T4" y="T5"/>
              </a:cxn>
              <a:cxn ang="T13">
                <a:pos x="T6" y="T7"/>
              </a:cxn>
              <a:cxn ang="T14">
                <a:pos x="T8" y="T9"/>
              </a:cxn>
            </a:cxnLst>
            <a:rect l="T15" t="T16" r="T17" b="T18"/>
            <a:pathLst>
              <a:path w="130" h="24">
                <a:moveTo>
                  <a:pt x="0" y="18"/>
                </a:moveTo>
                <a:lnTo>
                  <a:pt x="43" y="0"/>
                </a:lnTo>
                <a:lnTo>
                  <a:pt x="130" y="12"/>
                </a:lnTo>
                <a:lnTo>
                  <a:pt x="96" y="24"/>
                </a:lnTo>
                <a:lnTo>
                  <a:pt x="0" y="18"/>
                </a:lnTo>
                <a:close/>
              </a:path>
            </a:pathLst>
          </a:custGeom>
          <a:solidFill>
            <a:srgbClr val="99BFBF"/>
          </a:solidFill>
          <a:ln w="12700" cmpd="sng">
            <a:solidFill>
              <a:schemeClr val="hlink"/>
            </a:solidFill>
            <a:round/>
            <a:headEnd/>
            <a:tailEnd/>
          </a:ln>
        </p:spPr>
        <p:txBody>
          <a:bodyPr/>
          <a:lstStyle/>
          <a:p>
            <a:endParaRPr lang="en-GB"/>
          </a:p>
        </p:txBody>
      </p:sp>
      <p:sp>
        <p:nvSpPr>
          <p:cNvPr id="38061" name="Freeform 1197"/>
          <p:cNvSpPr>
            <a:spLocks/>
          </p:cNvSpPr>
          <p:nvPr/>
        </p:nvSpPr>
        <p:spPr bwMode="auto">
          <a:xfrm>
            <a:off x="7520517" y="3590925"/>
            <a:ext cx="237067" cy="38100"/>
          </a:xfrm>
          <a:custGeom>
            <a:avLst/>
            <a:gdLst>
              <a:gd name="T0" fmla="*/ 0 w 121"/>
              <a:gd name="T1" fmla="*/ 2147483647 h 24"/>
              <a:gd name="T2" fmla="*/ 2147483647 w 121"/>
              <a:gd name="T3" fmla="*/ 2147483647 h 24"/>
              <a:gd name="T4" fmla="*/ 2147483647 w 121"/>
              <a:gd name="T5" fmla="*/ 0 h 24"/>
              <a:gd name="T6" fmla="*/ 2147483647 w 121"/>
              <a:gd name="T7" fmla="*/ 2147483647 h 24"/>
              <a:gd name="T8" fmla="*/ 0 w 121"/>
              <a:gd name="T9" fmla="*/ 2147483647 h 24"/>
              <a:gd name="T10" fmla="*/ 0 60000 65536"/>
              <a:gd name="T11" fmla="*/ 0 60000 65536"/>
              <a:gd name="T12" fmla="*/ 0 60000 65536"/>
              <a:gd name="T13" fmla="*/ 0 60000 65536"/>
              <a:gd name="T14" fmla="*/ 0 60000 65536"/>
              <a:gd name="T15" fmla="*/ 0 w 121"/>
              <a:gd name="T16" fmla="*/ 0 h 24"/>
              <a:gd name="T17" fmla="*/ 121 w 121"/>
              <a:gd name="T18" fmla="*/ 24 h 24"/>
            </a:gdLst>
            <a:ahLst/>
            <a:cxnLst>
              <a:cxn ang="T10">
                <a:pos x="T0" y="T1"/>
              </a:cxn>
              <a:cxn ang="T11">
                <a:pos x="T2" y="T3"/>
              </a:cxn>
              <a:cxn ang="T12">
                <a:pos x="T4" y="T5"/>
              </a:cxn>
              <a:cxn ang="T13">
                <a:pos x="T6" y="T7"/>
              </a:cxn>
              <a:cxn ang="T14">
                <a:pos x="T8" y="T9"/>
              </a:cxn>
            </a:cxnLst>
            <a:rect l="T15" t="T16" r="T17" b="T18"/>
            <a:pathLst>
              <a:path w="121" h="24">
                <a:moveTo>
                  <a:pt x="0" y="24"/>
                </a:moveTo>
                <a:lnTo>
                  <a:pt x="34" y="12"/>
                </a:lnTo>
                <a:lnTo>
                  <a:pt x="121" y="0"/>
                </a:lnTo>
                <a:lnTo>
                  <a:pt x="86" y="12"/>
                </a:lnTo>
                <a:lnTo>
                  <a:pt x="0" y="24"/>
                </a:lnTo>
                <a:close/>
              </a:path>
            </a:pathLst>
          </a:custGeom>
          <a:solidFill>
            <a:srgbClr val="99BFBF"/>
          </a:solidFill>
          <a:ln w="12700" cmpd="sng">
            <a:solidFill>
              <a:schemeClr val="hlink"/>
            </a:solidFill>
            <a:round/>
            <a:headEnd/>
            <a:tailEnd/>
          </a:ln>
        </p:spPr>
        <p:txBody>
          <a:bodyPr/>
          <a:lstStyle/>
          <a:p>
            <a:endParaRPr lang="en-GB"/>
          </a:p>
        </p:txBody>
      </p:sp>
      <p:sp>
        <p:nvSpPr>
          <p:cNvPr id="38062" name="Freeform 1198"/>
          <p:cNvSpPr>
            <a:spLocks/>
          </p:cNvSpPr>
          <p:nvPr/>
        </p:nvSpPr>
        <p:spPr bwMode="auto">
          <a:xfrm>
            <a:off x="7689851" y="3533775"/>
            <a:ext cx="254000" cy="76200"/>
          </a:xfrm>
          <a:custGeom>
            <a:avLst/>
            <a:gdLst>
              <a:gd name="T0" fmla="*/ 0 w 131"/>
              <a:gd name="T1" fmla="*/ 2147483647 h 48"/>
              <a:gd name="T2" fmla="*/ 2147483647 w 131"/>
              <a:gd name="T3" fmla="*/ 2147483647 h 48"/>
              <a:gd name="T4" fmla="*/ 2147483647 w 131"/>
              <a:gd name="T5" fmla="*/ 0 h 48"/>
              <a:gd name="T6" fmla="*/ 2147483647 w 131"/>
              <a:gd name="T7" fmla="*/ 2147483647 h 48"/>
              <a:gd name="T8" fmla="*/ 0 w 131"/>
              <a:gd name="T9" fmla="*/ 2147483647 h 48"/>
              <a:gd name="T10" fmla="*/ 0 60000 65536"/>
              <a:gd name="T11" fmla="*/ 0 60000 65536"/>
              <a:gd name="T12" fmla="*/ 0 60000 65536"/>
              <a:gd name="T13" fmla="*/ 0 60000 65536"/>
              <a:gd name="T14" fmla="*/ 0 60000 65536"/>
              <a:gd name="T15" fmla="*/ 0 w 131"/>
              <a:gd name="T16" fmla="*/ 0 h 48"/>
              <a:gd name="T17" fmla="*/ 131 w 131"/>
              <a:gd name="T18" fmla="*/ 48 h 48"/>
            </a:gdLst>
            <a:ahLst/>
            <a:cxnLst>
              <a:cxn ang="T10">
                <a:pos x="T0" y="T1"/>
              </a:cxn>
              <a:cxn ang="T11">
                <a:pos x="T2" y="T3"/>
              </a:cxn>
              <a:cxn ang="T12">
                <a:pos x="T4" y="T5"/>
              </a:cxn>
              <a:cxn ang="T13">
                <a:pos x="T6" y="T7"/>
              </a:cxn>
              <a:cxn ang="T14">
                <a:pos x="T8" y="T9"/>
              </a:cxn>
            </a:cxnLst>
            <a:rect l="T15" t="T16" r="T17" b="T18"/>
            <a:pathLst>
              <a:path w="131" h="48">
                <a:moveTo>
                  <a:pt x="0" y="48"/>
                </a:moveTo>
                <a:lnTo>
                  <a:pt x="35" y="36"/>
                </a:lnTo>
                <a:lnTo>
                  <a:pt x="131" y="0"/>
                </a:lnTo>
                <a:lnTo>
                  <a:pt x="87" y="18"/>
                </a:lnTo>
                <a:lnTo>
                  <a:pt x="0" y="48"/>
                </a:lnTo>
                <a:close/>
              </a:path>
            </a:pathLst>
          </a:custGeom>
          <a:solidFill>
            <a:srgbClr val="99BFBF"/>
          </a:solidFill>
          <a:ln w="12700" cmpd="sng">
            <a:solidFill>
              <a:schemeClr val="hlink"/>
            </a:solidFill>
            <a:round/>
            <a:headEnd/>
            <a:tailEnd/>
          </a:ln>
        </p:spPr>
        <p:txBody>
          <a:bodyPr/>
          <a:lstStyle/>
          <a:p>
            <a:endParaRPr lang="en-GB"/>
          </a:p>
        </p:txBody>
      </p:sp>
      <p:sp>
        <p:nvSpPr>
          <p:cNvPr id="38063" name="Freeform 1199"/>
          <p:cNvSpPr>
            <a:spLocks/>
          </p:cNvSpPr>
          <p:nvPr/>
        </p:nvSpPr>
        <p:spPr bwMode="auto">
          <a:xfrm>
            <a:off x="7859185" y="3505200"/>
            <a:ext cx="256116" cy="57150"/>
          </a:xfrm>
          <a:custGeom>
            <a:avLst/>
            <a:gdLst>
              <a:gd name="T0" fmla="*/ 0 w 131"/>
              <a:gd name="T1" fmla="*/ 2147483647 h 36"/>
              <a:gd name="T2" fmla="*/ 2147483647 w 131"/>
              <a:gd name="T3" fmla="*/ 2147483647 h 36"/>
              <a:gd name="T4" fmla="*/ 2147483647 w 131"/>
              <a:gd name="T5" fmla="*/ 0 h 36"/>
              <a:gd name="T6" fmla="*/ 2147483647 w 131"/>
              <a:gd name="T7" fmla="*/ 2147483647 h 36"/>
              <a:gd name="T8" fmla="*/ 0 w 131"/>
              <a:gd name="T9" fmla="*/ 2147483647 h 36"/>
              <a:gd name="T10" fmla="*/ 0 60000 65536"/>
              <a:gd name="T11" fmla="*/ 0 60000 65536"/>
              <a:gd name="T12" fmla="*/ 0 60000 65536"/>
              <a:gd name="T13" fmla="*/ 0 60000 65536"/>
              <a:gd name="T14" fmla="*/ 0 60000 65536"/>
              <a:gd name="T15" fmla="*/ 0 w 131"/>
              <a:gd name="T16" fmla="*/ 0 h 36"/>
              <a:gd name="T17" fmla="*/ 131 w 131"/>
              <a:gd name="T18" fmla="*/ 36 h 36"/>
            </a:gdLst>
            <a:ahLst/>
            <a:cxnLst>
              <a:cxn ang="T10">
                <a:pos x="T0" y="T1"/>
              </a:cxn>
              <a:cxn ang="T11">
                <a:pos x="T2" y="T3"/>
              </a:cxn>
              <a:cxn ang="T12">
                <a:pos x="T4" y="T5"/>
              </a:cxn>
              <a:cxn ang="T13">
                <a:pos x="T6" y="T7"/>
              </a:cxn>
              <a:cxn ang="T14">
                <a:pos x="T8" y="T9"/>
              </a:cxn>
            </a:cxnLst>
            <a:rect l="T15" t="T16" r="T17" b="T18"/>
            <a:pathLst>
              <a:path w="131" h="36">
                <a:moveTo>
                  <a:pt x="0" y="36"/>
                </a:moveTo>
                <a:lnTo>
                  <a:pt x="44" y="18"/>
                </a:lnTo>
                <a:lnTo>
                  <a:pt x="131" y="0"/>
                </a:lnTo>
                <a:lnTo>
                  <a:pt x="87" y="18"/>
                </a:lnTo>
                <a:lnTo>
                  <a:pt x="0" y="36"/>
                </a:lnTo>
                <a:close/>
              </a:path>
            </a:pathLst>
          </a:custGeom>
          <a:solidFill>
            <a:srgbClr val="99BFBF"/>
          </a:solidFill>
          <a:ln w="12700" cmpd="sng">
            <a:solidFill>
              <a:schemeClr val="hlink"/>
            </a:solidFill>
            <a:round/>
            <a:headEnd/>
            <a:tailEnd/>
          </a:ln>
        </p:spPr>
        <p:txBody>
          <a:bodyPr/>
          <a:lstStyle/>
          <a:p>
            <a:endParaRPr lang="en-GB"/>
          </a:p>
        </p:txBody>
      </p:sp>
      <p:sp>
        <p:nvSpPr>
          <p:cNvPr id="38064" name="Freeform 1200"/>
          <p:cNvSpPr>
            <a:spLocks/>
          </p:cNvSpPr>
          <p:nvPr/>
        </p:nvSpPr>
        <p:spPr bwMode="auto">
          <a:xfrm>
            <a:off x="8028518" y="3505200"/>
            <a:ext cx="256116" cy="76200"/>
          </a:xfrm>
          <a:custGeom>
            <a:avLst/>
            <a:gdLst>
              <a:gd name="T0" fmla="*/ 0 w 131"/>
              <a:gd name="T1" fmla="*/ 2147483647 h 48"/>
              <a:gd name="T2" fmla="*/ 2147483647 w 131"/>
              <a:gd name="T3" fmla="*/ 0 h 48"/>
              <a:gd name="T4" fmla="*/ 2147483647 w 131"/>
              <a:gd name="T5" fmla="*/ 2147483647 h 48"/>
              <a:gd name="T6" fmla="*/ 2147483647 w 131"/>
              <a:gd name="T7" fmla="*/ 2147483647 h 48"/>
              <a:gd name="T8" fmla="*/ 0 w 131"/>
              <a:gd name="T9" fmla="*/ 2147483647 h 48"/>
              <a:gd name="T10" fmla="*/ 0 60000 65536"/>
              <a:gd name="T11" fmla="*/ 0 60000 65536"/>
              <a:gd name="T12" fmla="*/ 0 60000 65536"/>
              <a:gd name="T13" fmla="*/ 0 60000 65536"/>
              <a:gd name="T14" fmla="*/ 0 60000 65536"/>
              <a:gd name="T15" fmla="*/ 0 w 131"/>
              <a:gd name="T16" fmla="*/ 0 h 48"/>
              <a:gd name="T17" fmla="*/ 131 w 131"/>
              <a:gd name="T18" fmla="*/ 48 h 48"/>
            </a:gdLst>
            <a:ahLst/>
            <a:cxnLst>
              <a:cxn ang="T10">
                <a:pos x="T0" y="T1"/>
              </a:cxn>
              <a:cxn ang="T11">
                <a:pos x="T2" y="T3"/>
              </a:cxn>
              <a:cxn ang="T12">
                <a:pos x="T4" y="T5"/>
              </a:cxn>
              <a:cxn ang="T13">
                <a:pos x="T6" y="T7"/>
              </a:cxn>
              <a:cxn ang="T14">
                <a:pos x="T8" y="T9"/>
              </a:cxn>
            </a:cxnLst>
            <a:rect l="T15" t="T16" r="T17" b="T18"/>
            <a:pathLst>
              <a:path w="131" h="48">
                <a:moveTo>
                  <a:pt x="0" y="18"/>
                </a:moveTo>
                <a:lnTo>
                  <a:pt x="44" y="0"/>
                </a:lnTo>
                <a:lnTo>
                  <a:pt x="131" y="30"/>
                </a:lnTo>
                <a:lnTo>
                  <a:pt x="96" y="48"/>
                </a:lnTo>
                <a:lnTo>
                  <a:pt x="0" y="18"/>
                </a:lnTo>
                <a:close/>
              </a:path>
            </a:pathLst>
          </a:custGeom>
          <a:solidFill>
            <a:srgbClr val="99BFBF"/>
          </a:solidFill>
          <a:ln w="12700" cmpd="sng">
            <a:solidFill>
              <a:schemeClr val="hlink"/>
            </a:solidFill>
            <a:round/>
            <a:headEnd/>
            <a:tailEnd/>
          </a:ln>
        </p:spPr>
        <p:txBody>
          <a:bodyPr/>
          <a:lstStyle/>
          <a:p>
            <a:endParaRPr lang="en-GB"/>
          </a:p>
        </p:txBody>
      </p:sp>
      <p:sp>
        <p:nvSpPr>
          <p:cNvPr id="38065" name="Freeform 1201"/>
          <p:cNvSpPr>
            <a:spLocks/>
          </p:cNvSpPr>
          <p:nvPr/>
        </p:nvSpPr>
        <p:spPr bwMode="auto">
          <a:xfrm>
            <a:off x="8216900" y="3552825"/>
            <a:ext cx="237067" cy="114300"/>
          </a:xfrm>
          <a:custGeom>
            <a:avLst/>
            <a:gdLst>
              <a:gd name="T0" fmla="*/ 0 w 122"/>
              <a:gd name="T1" fmla="*/ 2147483647 h 72"/>
              <a:gd name="T2" fmla="*/ 2147483647 w 122"/>
              <a:gd name="T3" fmla="*/ 0 h 72"/>
              <a:gd name="T4" fmla="*/ 2147483647 w 122"/>
              <a:gd name="T5" fmla="*/ 2147483647 h 72"/>
              <a:gd name="T6" fmla="*/ 2147483647 w 122"/>
              <a:gd name="T7" fmla="*/ 2147483647 h 72"/>
              <a:gd name="T8" fmla="*/ 0 w 122"/>
              <a:gd name="T9" fmla="*/ 2147483647 h 72"/>
              <a:gd name="T10" fmla="*/ 0 60000 65536"/>
              <a:gd name="T11" fmla="*/ 0 60000 65536"/>
              <a:gd name="T12" fmla="*/ 0 60000 65536"/>
              <a:gd name="T13" fmla="*/ 0 60000 65536"/>
              <a:gd name="T14" fmla="*/ 0 60000 65536"/>
              <a:gd name="T15" fmla="*/ 0 w 122"/>
              <a:gd name="T16" fmla="*/ 0 h 72"/>
              <a:gd name="T17" fmla="*/ 122 w 122"/>
              <a:gd name="T18" fmla="*/ 72 h 72"/>
            </a:gdLst>
            <a:ahLst/>
            <a:cxnLst>
              <a:cxn ang="T10">
                <a:pos x="T0" y="T1"/>
              </a:cxn>
              <a:cxn ang="T11">
                <a:pos x="T2" y="T3"/>
              </a:cxn>
              <a:cxn ang="T12">
                <a:pos x="T4" y="T5"/>
              </a:cxn>
              <a:cxn ang="T13">
                <a:pos x="T6" y="T7"/>
              </a:cxn>
              <a:cxn ang="T14">
                <a:pos x="T8" y="T9"/>
              </a:cxn>
            </a:cxnLst>
            <a:rect l="T15" t="T16" r="T17" b="T18"/>
            <a:pathLst>
              <a:path w="122" h="72">
                <a:moveTo>
                  <a:pt x="0" y="18"/>
                </a:moveTo>
                <a:lnTo>
                  <a:pt x="35" y="0"/>
                </a:lnTo>
                <a:lnTo>
                  <a:pt x="122" y="60"/>
                </a:lnTo>
                <a:lnTo>
                  <a:pt x="87" y="72"/>
                </a:lnTo>
                <a:lnTo>
                  <a:pt x="0" y="18"/>
                </a:lnTo>
                <a:close/>
              </a:path>
            </a:pathLst>
          </a:custGeom>
          <a:solidFill>
            <a:srgbClr val="99BFBF"/>
          </a:solidFill>
          <a:ln w="12700" cmpd="sng">
            <a:solidFill>
              <a:schemeClr val="hlink"/>
            </a:solidFill>
            <a:round/>
            <a:headEnd/>
            <a:tailEnd/>
          </a:ln>
        </p:spPr>
        <p:txBody>
          <a:bodyPr/>
          <a:lstStyle/>
          <a:p>
            <a:endParaRPr lang="en-GB"/>
          </a:p>
        </p:txBody>
      </p:sp>
      <p:sp>
        <p:nvSpPr>
          <p:cNvPr id="38066" name="Freeform 1202"/>
          <p:cNvSpPr>
            <a:spLocks/>
          </p:cNvSpPr>
          <p:nvPr/>
        </p:nvSpPr>
        <p:spPr bwMode="auto">
          <a:xfrm>
            <a:off x="8386233" y="3648075"/>
            <a:ext cx="254000" cy="142875"/>
          </a:xfrm>
          <a:custGeom>
            <a:avLst/>
            <a:gdLst>
              <a:gd name="T0" fmla="*/ 0 w 130"/>
              <a:gd name="T1" fmla="*/ 2147483647 h 90"/>
              <a:gd name="T2" fmla="*/ 2147483647 w 130"/>
              <a:gd name="T3" fmla="*/ 0 h 90"/>
              <a:gd name="T4" fmla="*/ 2147483647 w 130"/>
              <a:gd name="T5" fmla="*/ 2147483647 h 90"/>
              <a:gd name="T6" fmla="*/ 2147483647 w 130"/>
              <a:gd name="T7" fmla="*/ 2147483647 h 90"/>
              <a:gd name="T8" fmla="*/ 0 w 130"/>
              <a:gd name="T9" fmla="*/ 2147483647 h 90"/>
              <a:gd name="T10" fmla="*/ 0 60000 65536"/>
              <a:gd name="T11" fmla="*/ 0 60000 65536"/>
              <a:gd name="T12" fmla="*/ 0 60000 65536"/>
              <a:gd name="T13" fmla="*/ 0 60000 65536"/>
              <a:gd name="T14" fmla="*/ 0 60000 65536"/>
              <a:gd name="T15" fmla="*/ 0 w 130"/>
              <a:gd name="T16" fmla="*/ 0 h 90"/>
              <a:gd name="T17" fmla="*/ 130 w 130"/>
              <a:gd name="T18" fmla="*/ 90 h 90"/>
            </a:gdLst>
            <a:ahLst/>
            <a:cxnLst>
              <a:cxn ang="T10">
                <a:pos x="T0" y="T1"/>
              </a:cxn>
              <a:cxn ang="T11">
                <a:pos x="T2" y="T3"/>
              </a:cxn>
              <a:cxn ang="T12">
                <a:pos x="T4" y="T5"/>
              </a:cxn>
              <a:cxn ang="T13">
                <a:pos x="T6" y="T7"/>
              </a:cxn>
              <a:cxn ang="T14">
                <a:pos x="T8" y="T9"/>
              </a:cxn>
            </a:cxnLst>
            <a:rect l="T15" t="T16" r="T17" b="T18"/>
            <a:pathLst>
              <a:path w="130" h="90">
                <a:moveTo>
                  <a:pt x="0" y="12"/>
                </a:moveTo>
                <a:lnTo>
                  <a:pt x="35" y="0"/>
                </a:lnTo>
                <a:lnTo>
                  <a:pt x="130" y="72"/>
                </a:lnTo>
                <a:lnTo>
                  <a:pt x="87" y="90"/>
                </a:lnTo>
                <a:lnTo>
                  <a:pt x="0" y="12"/>
                </a:lnTo>
                <a:close/>
              </a:path>
            </a:pathLst>
          </a:custGeom>
          <a:solidFill>
            <a:srgbClr val="99BFBF"/>
          </a:solidFill>
          <a:ln w="12700" cmpd="sng">
            <a:solidFill>
              <a:schemeClr val="hlink"/>
            </a:solidFill>
            <a:round/>
            <a:headEnd/>
            <a:tailEnd/>
          </a:ln>
        </p:spPr>
        <p:txBody>
          <a:bodyPr/>
          <a:lstStyle/>
          <a:p>
            <a:endParaRPr lang="en-GB"/>
          </a:p>
        </p:txBody>
      </p:sp>
      <p:sp>
        <p:nvSpPr>
          <p:cNvPr id="38067" name="Freeform 1203"/>
          <p:cNvSpPr>
            <a:spLocks/>
          </p:cNvSpPr>
          <p:nvPr/>
        </p:nvSpPr>
        <p:spPr bwMode="auto">
          <a:xfrm>
            <a:off x="8555567" y="3762375"/>
            <a:ext cx="254000" cy="133350"/>
          </a:xfrm>
          <a:custGeom>
            <a:avLst/>
            <a:gdLst>
              <a:gd name="T0" fmla="*/ 0 w 130"/>
              <a:gd name="T1" fmla="*/ 2147483647 h 84"/>
              <a:gd name="T2" fmla="*/ 2147483647 w 130"/>
              <a:gd name="T3" fmla="*/ 0 h 84"/>
              <a:gd name="T4" fmla="*/ 2147483647 w 130"/>
              <a:gd name="T5" fmla="*/ 2147483647 h 84"/>
              <a:gd name="T6" fmla="*/ 2147483647 w 130"/>
              <a:gd name="T7" fmla="*/ 2147483647 h 84"/>
              <a:gd name="T8" fmla="*/ 0 w 130"/>
              <a:gd name="T9" fmla="*/ 2147483647 h 84"/>
              <a:gd name="T10" fmla="*/ 0 60000 65536"/>
              <a:gd name="T11" fmla="*/ 0 60000 65536"/>
              <a:gd name="T12" fmla="*/ 0 60000 65536"/>
              <a:gd name="T13" fmla="*/ 0 60000 65536"/>
              <a:gd name="T14" fmla="*/ 0 60000 65536"/>
              <a:gd name="T15" fmla="*/ 0 w 130"/>
              <a:gd name="T16" fmla="*/ 0 h 84"/>
              <a:gd name="T17" fmla="*/ 130 w 130"/>
              <a:gd name="T18" fmla="*/ 84 h 84"/>
            </a:gdLst>
            <a:ahLst/>
            <a:cxnLst>
              <a:cxn ang="T10">
                <a:pos x="T0" y="T1"/>
              </a:cxn>
              <a:cxn ang="T11">
                <a:pos x="T2" y="T3"/>
              </a:cxn>
              <a:cxn ang="T12">
                <a:pos x="T4" y="T5"/>
              </a:cxn>
              <a:cxn ang="T13">
                <a:pos x="T6" y="T7"/>
              </a:cxn>
              <a:cxn ang="T14">
                <a:pos x="T8" y="T9"/>
              </a:cxn>
            </a:cxnLst>
            <a:rect l="T15" t="T16" r="T17" b="T18"/>
            <a:pathLst>
              <a:path w="130" h="84">
                <a:moveTo>
                  <a:pt x="0" y="18"/>
                </a:moveTo>
                <a:lnTo>
                  <a:pt x="43" y="0"/>
                </a:lnTo>
                <a:lnTo>
                  <a:pt x="130" y="66"/>
                </a:lnTo>
                <a:lnTo>
                  <a:pt x="95" y="84"/>
                </a:lnTo>
                <a:lnTo>
                  <a:pt x="0" y="18"/>
                </a:lnTo>
                <a:close/>
              </a:path>
            </a:pathLst>
          </a:custGeom>
          <a:solidFill>
            <a:srgbClr val="99BFBF"/>
          </a:solidFill>
          <a:ln w="12700" cmpd="sng">
            <a:solidFill>
              <a:schemeClr val="hlink"/>
            </a:solidFill>
            <a:round/>
            <a:headEnd/>
            <a:tailEnd/>
          </a:ln>
        </p:spPr>
        <p:txBody>
          <a:bodyPr/>
          <a:lstStyle/>
          <a:p>
            <a:endParaRPr lang="en-GB"/>
          </a:p>
        </p:txBody>
      </p:sp>
      <p:sp>
        <p:nvSpPr>
          <p:cNvPr id="38068" name="Freeform 1204"/>
          <p:cNvSpPr>
            <a:spLocks/>
          </p:cNvSpPr>
          <p:nvPr/>
        </p:nvSpPr>
        <p:spPr bwMode="auto">
          <a:xfrm>
            <a:off x="8741833" y="3867150"/>
            <a:ext cx="239184" cy="114300"/>
          </a:xfrm>
          <a:custGeom>
            <a:avLst/>
            <a:gdLst>
              <a:gd name="T0" fmla="*/ 0 w 122"/>
              <a:gd name="T1" fmla="*/ 2147483647 h 72"/>
              <a:gd name="T2" fmla="*/ 2147483647 w 122"/>
              <a:gd name="T3" fmla="*/ 0 h 72"/>
              <a:gd name="T4" fmla="*/ 2147483647 w 122"/>
              <a:gd name="T5" fmla="*/ 2147483647 h 72"/>
              <a:gd name="T6" fmla="*/ 2147483647 w 122"/>
              <a:gd name="T7" fmla="*/ 2147483647 h 72"/>
              <a:gd name="T8" fmla="*/ 0 w 122"/>
              <a:gd name="T9" fmla="*/ 2147483647 h 72"/>
              <a:gd name="T10" fmla="*/ 0 60000 65536"/>
              <a:gd name="T11" fmla="*/ 0 60000 65536"/>
              <a:gd name="T12" fmla="*/ 0 60000 65536"/>
              <a:gd name="T13" fmla="*/ 0 60000 65536"/>
              <a:gd name="T14" fmla="*/ 0 60000 65536"/>
              <a:gd name="T15" fmla="*/ 0 w 122"/>
              <a:gd name="T16" fmla="*/ 0 h 72"/>
              <a:gd name="T17" fmla="*/ 122 w 122"/>
              <a:gd name="T18" fmla="*/ 72 h 72"/>
            </a:gdLst>
            <a:ahLst/>
            <a:cxnLst>
              <a:cxn ang="T10">
                <a:pos x="T0" y="T1"/>
              </a:cxn>
              <a:cxn ang="T11">
                <a:pos x="T2" y="T3"/>
              </a:cxn>
              <a:cxn ang="T12">
                <a:pos x="T4" y="T5"/>
              </a:cxn>
              <a:cxn ang="T13">
                <a:pos x="T6" y="T7"/>
              </a:cxn>
              <a:cxn ang="T14">
                <a:pos x="T8" y="T9"/>
              </a:cxn>
            </a:cxnLst>
            <a:rect l="T15" t="T16" r="T17" b="T18"/>
            <a:pathLst>
              <a:path w="122" h="72">
                <a:moveTo>
                  <a:pt x="0" y="18"/>
                </a:moveTo>
                <a:lnTo>
                  <a:pt x="35" y="0"/>
                </a:lnTo>
                <a:lnTo>
                  <a:pt x="122" y="54"/>
                </a:lnTo>
                <a:lnTo>
                  <a:pt x="87" y="72"/>
                </a:lnTo>
                <a:lnTo>
                  <a:pt x="0" y="18"/>
                </a:lnTo>
                <a:close/>
              </a:path>
            </a:pathLst>
          </a:custGeom>
          <a:solidFill>
            <a:srgbClr val="99BFBF"/>
          </a:solidFill>
          <a:ln w="12700" cmpd="sng">
            <a:solidFill>
              <a:schemeClr val="hlink"/>
            </a:solidFill>
            <a:round/>
            <a:headEnd/>
            <a:tailEnd/>
          </a:ln>
        </p:spPr>
        <p:txBody>
          <a:bodyPr/>
          <a:lstStyle/>
          <a:p>
            <a:endParaRPr lang="en-GB"/>
          </a:p>
        </p:txBody>
      </p:sp>
      <p:sp>
        <p:nvSpPr>
          <p:cNvPr id="38069" name="Freeform 1205"/>
          <p:cNvSpPr>
            <a:spLocks/>
          </p:cNvSpPr>
          <p:nvPr/>
        </p:nvSpPr>
        <p:spPr bwMode="auto">
          <a:xfrm>
            <a:off x="8911167" y="3952875"/>
            <a:ext cx="239184" cy="87313"/>
          </a:xfrm>
          <a:custGeom>
            <a:avLst/>
            <a:gdLst>
              <a:gd name="T0" fmla="*/ 0 w 122"/>
              <a:gd name="T1" fmla="*/ 2147483647 h 55"/>
              <a:gd name="T2" fmla="*/ 2147483647 w 122"/>
              <a:gd name="T3" fmla="*/ 0 h 55"/>
              <a:gd name="T4" fmla="*/ 2147483647 w 122"/>
              <a:gd name="T5" fmla="*/ 2147483647 h 55"/>
              <a:gd name="T6" fmla="*/ 2147483647 w 122"/>
              <a:gd name="T7" fmla="*/ 2147483647 h 55"/>
              <a:gd name="T8" fmla="*/ 0 w 122"/>
              <a:gd name="T9" fmla="*/ 2147483647 h 55"/>
              <a:gd name="T10" fmla="*/ 0 60000 65536"/>
              <a:gd name="T11" fmla="*/ 0 60000 65536"/>
              <a:gd name="T12" fmla="*/ 0 60000 65536"/>
              <a:gd name="T13" fmla="*/ 0 60000 65536"/>
              <a:gd name="T14" fmla="*/ 0 60000 65536"/>
              <a:gd name="T15" fmla="*/ 0 w 122"/>
              <a:gd name="T16" fmla="*/ 0 h 55"/>
              <a:gd name="T17" fmla="*/ 122 w 122"/>
              <a:gd name="T18" fmla="*/ 55 h 55"/>
            </a:gdLst>
            <a:ahLst/>
            <a:cxnLst>
              <a:cxn ang="T10">
                <a:pos x="T0" y="T1"/>
              </a:cxn>
              <a:cxn ang="T11">
                <a:pos x="T2" y="T3"/>
              </a:cxn>
              <a:cxn ang="T12">
                <a:pos x="T4" y="T5"/>
              </a:cxn>
              <a:cxn ang="T13">
                <a:pos x="T6" y="T7"/>
              </a:cxn>
              <a:cxn ang="T14">
                <a:pos x="T8" y="T9"/>
              </a:cxn>
            </a:cxnLst>
            <a:rect l="T15" t="T16" r="T17" b="T18"/>
            <a:pathLst>
              <a:path w="122" h="55">
                <a:moveTo>
                  <a:pt x="0" y="18"/>
                </a:moveTo>
                <a:lnTo>
                  <a:pt x="35" y="0"/>
                </a:lnTo>
                <a:lnTo>
                  <a:pt x="122" y="37"/>
                </a:lnTo>
                <a:lnTo>
                  <a:pt x="87" y="55"/>
                </a:lnTo>
                <a:lnTo>
                  <a:pt x="0" y="18"/>
                </a:lnTo>
                <a:close/>
              </a:path>
            </a:pathLst>
          </a:custGeom>
          <a:solidFill>
            <a:srgbClr val="99BFBF"/>
          </a:solidFill>
          <a:ln w="12700" cmpd="sng">
            <a:solidFill>
              <a:schemeClr val="hlink"/>
            </a:solidFill>
            <a:round/>
            <a:headEnd/>
            <a:tailEnd/>
          </a:ln>
        </p:spPr>
        <p:txBody>
          <a:bodyPr/>
          <a:lstStyle/>
          <a:p>
            <a:endParaRPr lang="en-GB"/>
          </a:p>
        </p:txBody>
      </p:sp>
      <p:sp>
        <p:nvSpPr>
          <p:cNvPr id="38070" name="Freeform 1206"/>
          <p:cNvSpPr>
            <a:spLocks/>
          </p:cNvSpPr>
          <p:nvPr/>
        </p:nvSpPr>
        <p:spPr bwMode="auto">
          <a:xfrm>
            <a:off x="9082617" y="4011613"/>
            <a:ext cx="237067" cy="76200"/>
          </a:xfrm>
          <a:custGeom>
            <a:avLst/>
            <a:gdLst>
              <a:gd name="T0" fmla="*/ 0 w 122"/>
              <a:gd name="T1" fmla="*/ 2147483647 h 48"/>
              <a:gd name="T2" fmla="*/ 2147483647 w 122"/>
              <a:gd name="T3" fmla="*/ 0 h 48"/>
              <a:gd name="T4" fmla="*/ 2147483647 w 122"/>
              <a:gd name="T5" fmla="*/ 2147483647 h 48"/>
              <a:gd name="T6" fmla="*/ 2147483647 w 122"/>
              <a:gd name="T7" fmla="*/ 2147483647 h 48"/>
              <a:gd name="T8" fmla="*/ 0 w 122"/>
              <a:gd name="T9" fmla="*/ 2147483647 h 48"/>
              <a:gd name="T10" fmla="*/ 0 60000 65536"/>
              <a:gd name="T11" fmla="*/ 0 60000 65536"/>
              <a:gd name="T12" fmla="*/ 0 60000 65536"/>
              <a:gd name="T13" fmla="*/ 0 60000 65536"/>
              <a:gd name="T14" fmla="*/ 0 60000 65536"/>
              <a:gd name="T15" fmla="*/ 0 w 122"/>
              <a:gd name="T16" fmla="*/ 0 h 48"/>
              <a:gd name="T17" fmla="*/ 122 w 122"/>
              <a:gd name="T18" fmla="*/ 48 h 48"/>
            </a:gdLst>
            <a:ahLst/>
            <a:cxnLst>
              <a:cxn ang="T10">
                <a:pos x="T0" y="T1"/>
              </a:cxn>
              <a:cxn ang="T11">
                <a:pos x="T2" y="T3"/>
              </a:cxn>
              <a:cxn ang="T12">
                <a:pos x="T4" y="T5"/>
              </a:cxn>
              <a:cxn ang="T13">
                <a:pos x="T6" y="T7"/>
              </a:cxn>
              <a:cxn ang="T14">
                <a:pos x="T8" y="T9"/>
              </a:cxn>
            </a:cxnLst>
            <a:rect l="T15" t="T16" r="T17" b="T18"/>
            <a:pathLst>
              <a:path w="122" h="48">
                <a:moveTo>
                  <a:pt x="0" y="18"/>
                </a:moveTo>
                <a:lnTo>
                  <a:pt x="35" y="0"/>
                </a:lnTo>
                <a:lnTo>
                  <a:pt x="122" y="30"/>
                </a:lnTo>
                <a:lnTo>
                  <a:pt x="96" y="48"/>
                </a:lnTo>
                <a:lnTo>
                  <a:pt x="0" y="18"/>
                </a:lnTo>
                <a:close/>
              </a:path>
            </a:pathLst>
          </a:custGeom>
          <a:solidFill>
            <a:srgbClr val="99BFBF"/>
          </a:solidFill>
          <a:ln w="12700" cmpd="sng">
            <a:solidFill>
              <a:schemeClr val="hlink"/>
            </a:solidFill>
            <a:round/>
            <a:headEnd/>
            <a:tailEnd/>
          </a:ln>
        </p:spPr>
        <p:txBody>
          <a:bodyPr/>
          <a:lstStyle/>
          <a:p>
            <a:endParaRPr lang="en-GB"/>
          </a:p>
        </p:txBody>
      </p:sp>
      <p:sp>
        <p:nvSpPr>
          <p:cNvPr id="38071" name="Freeform 1207"/>
          <p:cNvSpPr>
            <a:spLocks/>
          </p:cNvSpPr>
          <p:nvPr/>
        </p:nvSpPr>
        <p:spPr bwMode="auto">
          <a:xfrm>
            <a:off x="9268884" y="4059239"/>
            <a:ext cx="237067" cy="66675"/>
          </a:xfrm>
          <a:custGeom>
            <a:avLst/>
            <a:gdLst>
              <a:gd name="T0" fmla="*/ 0 w 121"/>
              <a:gd name="T1" fmla="*/ 2147483647 h 42"/>
              <a:gd name="T2" fmla="*/ 2147483647 w 121"/>
              <a:gd name="T3" fmla="*/ 0 h 42"/>
              <a:gd name="T4" fmla="*/ 2147483647 w 121"/>
              <a:gd name="T5" fmla="*/ 2147483647 h 42"/>
              <a:gd name="T6" fmla="*/ 2147483647 w 121"/>
              <a:gd name="T7" fmla="*/ 2147483647 h 42"/>
              <a:gd name="T8" fmla="*/ 0 w 121"/>
              <a:gd name="T9" fmla="*/ 2147483647 h 42"/>
              <a:gd name="T10" fmla="*/ 0 60000 65536"/>
              <a:gd name="T11" fmla="*/ 0 60000 65536"/>
              <a:gd name="T12" fmla="*/ 0 60000 65536"/>
              <a:gd name="T13" fmla="*/ 0 60000 65536"/>
              <a:gd name="T14" fmla="*/ 0 60000 65536"/>
              <a:gd name="T15" fmla="*/ 0 w 121"/>
              <a:gd name="T16" fmla="*/ 0 h 42"/>
              <a:gd name="T17" fmla="*/ 121 w 121"/>
              <a:gd name="T18" fmla="*/ 42 h 42"/>
            </a:gdLst>
            <a:ahLst/>
            <a:cxnLst>
              <a:cxn ang="T10">
                <a:pos x="T0" y="T1"/>
              </a:cxn>
              <a:cxn ang="T11">
                <a:pos x="T2" y="T3"/>
              </a:cxn>
              <a:cxn ang="T12">
                <a:pos x="T4" y="T5"/>
              </a:cxn>
              <a:cxn ang="T13">
                <a:pos x="T6" y="T7"/>
              </a:cxn>
              <a:cxn ang="T14">
                <a:pos x="T8" y="T9"/>
              </a:cxn>
            </a:cxnLst>
            <a:rect l="T15" t="T16" r="T17" b="T18"/>
            <a:pathLst>
              <a:path w="121" h="42">
                <a:moveTo>
                  <a:pt x="0" y="18"/>
                </a:moveTo>
                <a:lnTo>
                  <a:pt x="26" y="0"/>
                </a:lnTo>
                <a:lnTo>
                  <a:pt x="121" y="24"/>
                </a:lnTo>
                <a:lnTo>
                  <a:pt x="87" y="42"/>
                </a:lnTo>
                <a:lnTo>
                  <a:pt x="0" y="18"/>
                </a:lnTo>
                <a:close/>
              </a:path>
            </a:pathLst>
          </a:custGeom>
          <a:solidFill>
            <a:srgbClr val="99BFBF"/>
          </a:solidFill>
          <a:ln w="12700" cmpd="sng">
            <a:solidFill>
              <a:schemeClr val="hlink"/>
            </a:solidFill>
            <a:round/>
            <a:headEnd/>
            <a:tailEnd/>
          </a:ln>
        </p:spPr>
        <p:txBody>
          <a:bodyPr/>
          <a:lstStyle/>
          <a:p>
            <a:endParaRPr lang="en-GB"/>
          </a:p>
        </p:txBody>
      </p:sp>
      <p:sp>
        <p:nvSpPr>
          <p:cNvPr id="38072" name="Freeform 1208"/>
          <p:cNvSpPr>
            <a:spLocks/>
          </p:cNvSpPr>
          <p:nvPr/>
        </p:nvSpPr>
        <p:spPr bwMode="auto">
          <a:xfrm>
            <a:off x="9440334" y="4068763"/>
            <a:ext cx="234951" cy="57150"/>
          </a:xfrm>
          <a:custGeom>
            <a:avLst/>
            <a:gdLst>
              <a:gd name="T0" fmla="*/ 0 w 121"/>
              <a:gd name="T1" fmla="*/ 2147483647 h 36"/>
              <a:gd name="T2" fmla="*/ 2147483647 w 121"/>
              <a:gd name="T3" fmla="*/ 2147483647 h 36"/>
              <a:gd name="T4" fmla="*/ 2147483647 w 121"/>
              <a:gd name="T5" fmla="*/ 0 h 36"/>
              <a:gd name="T6" fmla="*/ 2147483647 w 121"/>
              <a:gd name="T7" fmla="*/ 2147483647 h 36"/>
              <a:gd name="T8" fmla="*/ 0 w 121"/>
              <a:gd name="T9" fmla="*/ 2147483647 h 36"/>
              <a:gd name="T10" fmla="*/ 0 60000 65536"/>
              <a:gd name="T11" fmla="*/ 0 60000 65536"/>
              <a:gd name="T12" fmla="*/ 0 60000 65536"/>
              <a:gd name="T13" fmla="*/ 0 60000 65536"/>
              <a:gd name="T14" fmla="*/ 0 60000 65536"/>
              <a:gd name="T15" fmla="*/ 0 w 121"/>
              <a:gd name="T16" fmla="*/ 0 h 36"/>
              <a:gd name="T17" fmla="*/ 121 w 121"/>
              <a:gd name="T18" fmla="*/ 36 h 36"/>
            </a:gdLst>
            <a:ahLst/>
            <a:cxnLst>
              <a:cxn ang="T10">
                <a:pos x="T0" y="T1"/>
              </a:cxn>
              <a:cxn ang="T11">
                <a:pos x="T2" y="T3"/>
              </a:cxn>
              <a:cxn ang="T12">
                <a:pos x="T4" y="T5"/>
              </a:cxn>
              <a:cxn ang="T13">
                <a:pos x="T6" y="T7"/>
              </a:cxn>
              <a:cxn ang="T14">
                <a:pos x="T8" y="T9"/>
              </a:cxn>
            </a:cxnLst>
            <a:rect l="T15" t="T16" r="T17" b="T18"/>
            <a:pathLst>
              <a:path w="121" h="36">
                <a:moveTo>
                  <a:pt x="0" y="36"/>
                </a:moveTo>
                <a:lnTo>
                  <a:pt x="34" y="18"/>
                </a:lnTo>
                <a:lnTo>
                  <a:pt x="121" y="0"/>
                </a:lnTo>
                <a:lnTo>
                  <a:pt x="95" y="18"/>
                </a:lnTo>
                <a:lnTo>
                  <a:pt x="0" y="36"/>
                </a:lnTo>
                <a:close/>
              </a:path>
            </a:pathLst>
          </a:custGeom>
          <a:solidFill>
            <a:srgbClr val="99BFBF"/>
          </a:solidFill>
          <a:ln w="12700" cmpd="sng">
            <a:solidFill>
              <a:schemeClr val="hlink"/>
            </a:solidFill>
            <a:round/>
            <a:headEnd/>
            <a:tailEnd/>
          </a:ln>
        </p:spPr>
        <p:txBody>
          <a:bodyPr/>
          <a:lstStyle/>
          <a:p>
            <a:endParaRPr lang="en-GB"/>
          </a:p>
        </p:txBody>
      </p:sp>
      <p:sp>
        <p:nvSpPr>
          <p:cNvPr id="38073" name="Freeform 1209"/>
          <p:cNvSpPr>
            <a:spLocks/>
          </p:cNvSpPr>
          <p:nvPr/>
        </p:nvSpPr>
        <p:spPr bwMode="auto">
          <a:xfrm>
            <a:off x="9624485" y="4040188"/>
            <a:ext cx="222249" cy="57150"/>
          </a:xfrm>
          <a:custGeom>
            <a:avLst/>
            <a:gdLst>
              <a:gd name="T0" fmla="*/ 0 w 113"/>
              <a:gd name="T1" fmla="*/ 2147483647 h 36"/>
              <a:gd name="T2" fmla="*/ 2147483647 w 113"/>
              <a:gd name="T3" fmla="*/ 2147483647 h 36"/>
              <a:gd name="T4" fmla="*/ 2147483647 w 113"/>
              <a:gd name="T5" fmla="*/ 0 h 36"/>
              <a:gd name="T6" fmla="*/ 2147483647 w 113"/>
              <a:gd name="T7" fmla="*/ 2147483647 h 36"/>
              <a:gd name="T8" fmla="*/ 0 w 113"/>
              <a:gd name="T9" fmla="*/ 2147483647 h 36"/>
              <a:gd name="T10" fmla="*/ 0 60000 65536"/>
              <a:gd name="T11" fmla="*/ 0 60000 65536"/>
              <a:gd name="T12" fmla="*/ 0 60000 65536"/>
              <a:gd name="T13" fmla="*/ 0 60000 65536"/>
              <a:gd name="T14" fmla="*/ 0 60000 65536"/>
              <a:gd name="T15" fmla="*/ 0 w 113"/>
              <a:gd name="T16" fmla="*/ 0 h 36"/>
              <a:gd name="T17" fmla="*/ 113 w 113"/>
              <a:gd name="T18" fmla="*/ 36 h 36"/>
            </a:gdLst>
            <a:ahLst/>
            <a:cxnLst>
              <a:cxn ang="T10">
                <a:pos x="T0" y="T1"/>
              </a:cxn>
              <a:cxn ang="T11">
                <a:pos x="T2" y="T3"/>
              </a:cxn>
              <a:cxn ang="T12">
                <a:pos x="T4" y="T5"/>
              </a:cxn>
              <a:cxn ang="T13">
                <a:pos x="T6" y="T7"/>
              </a:cxn>
              <a:cxn ang="T14">
                <a:pos x="T8" y="T9"/>
              </a:cxn>
            </a:cxnLst>
            <a:rect l="T15" t="T16" r="T17" b="T18"/>
            <a:pathLst>
              <a:path w="113" h="36">
                <a:moveTo>
                  <a:pt x="0" y="36"/>
                </a:moveTo>
                <a:lnTo>
                  <a:pt x="26" y="18"/>
                </a:lnTo>
                <a:lnTo>
                  <a:pt x="113" y="0"/>
                </a:lnTo>
                <a:lnTo>
                  <a:pt x="87" y="18"/>
                </a:lnTo>
                <a:lnTo>
                  <a:pt x="0" y="36"/>
                </a:lnTo>
                <a:close/>
              </a:path>
            </a:pathLst>
          </a:custGeom>
          <a:solidFill>
            <a:srgbClr val="99BFBF"/>
          </a:solidFill>
          <a:ln w="12700" cmpd="sng">
            <a:solidFill>
              <a:schemeClr val="hlink"/>
            </a:solidFill>
            <a:round/>
            <a:headEnd/>
            <a:tailEnd/>
          </a:ln>
        </p:spPr>
        <p:txBody>
          <a:bodyPr/>
          <a:lstStyle/>
          <a:p>
            <a:endParaRPr lang="en-GB"/>
          </a:p>
        </p:txBody>
      </p:sp>
      <p:sp>
        <p:nvSpPr>
          <p:cNvPr id="38074" name="Freeform 1210"/>
          <p:cNvSpPr>
            <a:spLocks/>
          </p:cNvSpPr>
          <p:nvPr/>
        </p:nvSpPr>
        <p:spPr bwMode="auto">
          <a:xfrm>
            <a:off x="9795933" y="4040188"/>
            <a:ext cx="237067" cy="57150"/>
          </a:xfrm>
          <a:custGeom>
            <a:avLst/>
            <a:gdLst>
              <a:gd name="T0" fmla="*/ 0 w 122"/>
              <a:gd name="T1" fmla="*/ 2147483647 h 36"/>
              <a:gd name="T2" fmla="*/ 2147483647 w 122"/>
              <a:gd name="T3" fmla="*/ 0 h 36"/>
              <a:gd name="T4" fmla="*/ 2147483647 w 122"/>
              <a:gd name="T5" fmla="*/ 2147483647 h 36"/>
              <a:gd name="T6" fmla="*/ 2147483647 w 122"/>
              <a:gd name="T7" fmla="*/ 2147483647 h 36"/>
              <a:gd name="T8" fmla="*/ 0 w 122"/>
              <a:gd name="T9" fmla="*/ 2147483647 h 36"/>
              <a:gd name="T10" fmla="*/ 0 60000 65536"/>
              <a:gd name="T11" fmla="*/ 0 60000 65536"/>
              <a:gd name="T12" fmla="*/ 0 60000 65536"/>
              <a:gd name="T13" fmla="*/ 0 60000 65536"/>
              <a:gd name="T14" fmla="*/ 0 60000 65536"/>
              <a:gd name="T15" fmla="*/ 0 w 122"/>
              <a:gd name="T16" fmla="*/ 0 h 36"/>
              <a:gd name="T17" fmla="*/ 122 w 122"/>
              <a:gd name="T18" fmla="*/ 36 h 36"/>
            </a:gdLst>
            <a:ahLst/>
            <a:cxnLst>
              <a:cxn ang="T10">
                <a:pos x="T0" y="T1"/>
              </a:cxn>
              <a:cxn ang="T11">
                <a:pos x="T2" y="T3"/>
              </a:cxn>
              <a:cxn ang="T12">
                <a:pos x="T4" y="T5"/>
              </a:cxn>
              <a:cxn ang="T13">
                <a:pos x="T6" y="T7"/>
              </a:cxn>
              <a:cxn ang="T14">
                <a:pos x="T8" y="T9"/>
              </a:cxn>
            </a:cxnLst>
            <a:rect l="T15" t="T16" r="T17" b="T18"/>
            <a:pathLst>
              <a:path w="122" h="36">
                <a:moveTo>
                  <a:pt x="0" y="18"/>
                </a:moveTo>
                <a:lnTo>
                  <a:pt x="26" y="0"/>
                </a:lnTo>
                <a:lnTo>
                  <a:pt x="122" y="18"/>
                </a:lnTo>
                <a:lnTo>
                  <a:pt x="87" y="36"/>
                </a:lnTo>
                <a:lnTo>
                  <a:pt x="0" y="18"/>
                </a:lnTo>
                <a:close/>
              </a:path>
            </a:pathLst>
          </a:custGeom>
          <a:solidFill>
            <a:srgbClr val="99BFBF"/>
          </a:solidFill>
          <a:ln w="12700" cmpd="sng">
            <a:solidFill>
              <a:schemeClr val="hlink"/>
            </a:solidFill>
            <a:round/>
            <a:headEnd/>
            <a:tailEnd/>
          </a:ln>
        </p:spPr>
        <p:txBody>
          <a:bodyPr/>
          <a:lstStyle/>
          <a:p>
            <a:endParaRPr lang="en-GB"/>
          </a:p>
        </p:txBody>
      </p:sp>
      <p:sp>
        <p:nvSpPr>
          <p:cNvPr id="38075" name="Freeform 1211"/>
          <p:cNvSpPr>
            <a:spLocks/>
          </p:cNvSpPr>
          <p:nvPr/>
        </p:nvSpPr>
        <p:spPr bwMode="auto">
          <a:xfrm>
            <a:off x="9965267" y="4068763"/>
            <a:ext cx="237067" cy="152400"/>
          </a:xfrm>
          <a:custGeom>
            <a:avLst/>
            <a:gdLst>
              <a:gd name="T0" fmla="*/ 0 w 122"/>
              <a:gd name="T1" fmla="*/ 2147483647 h 96"/>
              <a:gd name="T2" fmla="*/ 2147483647 w 122"/>
              <a:gd name="T3" fmla="*/ 0 h 96"/>
              <a:gd name="T4" fmla="*/ 2147483647 w 122"/>
              <a:gd name="T5" fmla="*/ 2147483647 h 96"/>
              <a:gd name="T6" fmla="*/ 2147483647 w 122"/>
              <a:gd name="T7" fmla="*/ 2147483647 h 96"/>
              <a:gd name="T8" fmla="*/ 0 w 122"/>
              <a:gd name="T9" fmla="*/ 2147483647 h 96"/>
              <a:gd name="T10" fmla="*/ 0 60000 65536"/>
              <a:gd name="T11" fmla="*/ 0 60000 65536"/>
              <a:gd name="T12" fmla="*/ 0 60000 65536"/>
              <a:gd name="T13" fmla="*/ 0 60000 65536"/>
              <a:gd name="T14" fmla="*/ 0 60000 65536"/>
              <a:gd name="T15" fmla="*/ 0 w 122"/>
              <a:gd name="T16" fmla="*/ 0 h 96"/>
              <a:gd name="T17" fmla="*/ 122 w 122"/>
              <a:gd name="T18" fmla="*/ 96 h 96"/>
            </a:gdLst>
            <a:ahLst/>
            <a:cxnLst>
              <a:cxn ang="T10">
                <a:pos x="T0" y="T1"/>
              </a:cxn>
              <a:cxn ang="T11">
                <a:pos x="T2" y="T3"/>
              </a:cxn>
              <a:cxn ang="T12">
                <a:pos x="T4" y="T5"/>
              </a:cxn>
              <a:cxn ang="T13">
                <a:pos x="T6" y="T7"/>
              </a:cxn>
              <a:cxn ang="T14">
                <a:pos x="T8" y="T9"/>
              </a:cxn>
            </a:cxnLst>
            <a:rect l="T15" t="T16" r="T17" b="T18"/>
            <a:pathLst>
              <a:path w="122" h="96">
                <a:moveTo>
                  <a:pt x="0" y="18"/>
                </a:moveTo>
                <a:lnTo>
                  <a:pt x="35" y="0"/>
                </a:lnTo>
                <a:lnTo>
                  <a:pt x="122" y="78"/>
                </a:lnTo>
                <a:lnTo>
                  <a:pt x="95" y="96"/>
                </a:lnTo>
                <a:lnTo>
                  <a:pt x="0" y="18"/>
                </a:lnTo>
                <a:close/>
              </a:path>
            </a:pathLst>
          </a:custGeom>
          <a:solidFill>
            <a:srgbClr val="99BFBF"/>
          </a:solidFill>
          <a:ln w="12700" cmpd="sng">
            <a:solidFill>
              <a:schemeClr val="hlink"/>
            </a:solidFill>
            <a:round/>
            <a:headEnd/>
            <a:tailEnd/>
          </a:ln>
        </p:spPr>
        <p:txBody>
          <a:bodyPr/>
          <a:lstStyle/>
          <a:p>
            <a:endParaRPr lang="en-GB"/>
          </a:p>
        </p:txBody>
      </p:sp>
      <p:sp>
        <p:nvSpPr>
          <p:cNvPr id="38076" name="Freeform 1212"/>
          <p:cNvSpPr>
            <a:spLocks/>
          </p:cNvSpPr>
          <p:nvPr/>
        </p:nvSpPr>
        <p:spPr bwMode="auto">
          <a:xfrm>
            <a:off x="10149418" y="4192588"/>
            <a:ext cx="222249" cy="209550"/>
          </a:xfrm>
          <a:custGeom>
            <a:avLst/>
            <a:gdLst>
              <a:gd name="T0" fmla="*/ 0 w 113"/>
              <a:gd name="T1" fmla="*/ 2147483647 h 132"/>
              <a:gd name="T2" fmla="*/ 2147483647 w 113"/>
              <a:gd name="T3" fmla="*/ 0 h 132"/>
              <a:gd name="T4" fmla="*/ 2147483647 w 113"/>
              <a:gd name="T5" fmla="*/ 2147483647 h 132"/>
              <a:gd name="T6" fmla="*/ 2147483647 w 113"/>
              <a:gd name="T7" fmla="*/ 2147483647 h 132"/>
              <a:gd name="T8" fmla="*/ 0 w 113"/>
              <a:gd name="T9" fmla="*/ 2147483647 h 132"/>
              <a:gd name="T10" fmla="*/ 0 60000 65536"/>
              <a:gd name="T11" fmla="*/ 0 60000 65536"/>
              <a:gd name="T12" fmla="*/ 0 60000 65536"/>
              <a:gd name="T13" fmla="*/ 0 60000 65536"/>
              <a:gd name="T14" fmla="*/ 0 60000 65536"/>
              <a:gd name="T15" fmla="*/ 0 w 113"/>
              <a:gd name="T16" fmla="*/ 0 h 132"/>
              <a:gd name="T17" fmla="*/ 113 w 113"/>
              <a:gd name="T18" fmla="*/ 132 h 132"/>
            </a:gdLst>
            <a:ahLst/>
            <a:cxnLst>
              <a:cxn ang="T10">
                <a:pos x="T0" y="T1"/>
              </a:cxn>
              <a:cxn ang="T11">
                <a:pos x="T2" y="T3"/>
              </a:cxn>
              <a:cxn ang="T12">
                <a:pos x="T4" y="T5"/>
              </a:cxn>
              <a:cxn ang="T13">
                <a:pos x="T6" y="T7"/>
              </a:cxn>
              <a:cxn ang="T14">
                <a:pos x="T8" y="T9"/>
              </a:cxn>
            </a:cxnLst>
            <a:rect l="T15" t="T16" r="T17" b="T18"/>
            <a:pathLst>
              <a:path w="113" h="132">
                <a:moveTo>
                  <a:pt x="0" y="18"/>
                </a:moveTo>
                <a:lnTo>
                  <a:pt x="27" y="0"/>
                </a:lnTo>
                <a:lnTo>
                  <a:pt x="113" y="114"/>
                </a:lnTo>
                <a:lnTo>
                  <a:pt x="87" y="132"/>
                </a:lnTo>
                <a:lnTo>
                  <a:pt x="0" y="18"/>
                </a:lnTo>
                <a:close/>
              </a:path>
            </a:pathLst>
          </a:custGeom>
          <a:solidFill>
            <a:srgbClr val="99BFBF"/>
          </a:solidFill>
          <a:ln w="12700" cmpd="sng">
            <a:solidFill>
              <a:schemeClr val="hlink"/>
            </a:solidFill>
            <a:round/>
            <a:headEnd/>
            <a:tailEnd/>
          </a:ln>
        </p:spPr>
        <p:txBody>
          <a:bodyPr/>
          <a:lstStyle/>
          <a:p>
            <a:endParaRPr lang="en-GB"/>
          </a:p>
        </p:txBody>
      </p:sp>
      <p:sp>
        <p:nvSpPr>
          <p:cNvPr id="38077" name="Freeform 1213"/>
          <p:cNvSpPr>
            <a:spLocks/>
          </p:cNvSpPr>
          <p:nvPr/>
        </p:nvSpPr>
        <p:spPr bwMode="auto">
          <a:xfrm>
            <a:off x="10320867" y="4373564"/>
            <a:ext cx="220133" cy="219075"/>
          </a:xfrm>
          <a:custGeom>
            <a:avLst/>
            <a:gdLst>
              <a:gd name="T0" fmla="*/ 0 w 113"/>
              <a:gd name="T1" fmla="*/ 2147483647 h 138"/>
              <a:gd name="T2" fmla="*/ 2147483647 w 113"/>
              <a:gd name="T3" fmla="*/ 0 h 138"/>
              <a:gd name="T4" fmla="*/ 2147483647 w 113"/>
              <a:gd name="T5" fmla="*/ 2147483647 h 138"/>
              <a:gd name="T6" fmla="*/ 2147483647 w 113"/>
              <a:gd name="T7" fmla="*/ 2147483647 h 138"/>
              <a:gd name="T8" fmla="*/ 0 w 113"/>
              <a:gd name="T9" fmla="*/ 2147483647 h 138"/>
              <a:gd name="T10" fmla="*/ 0 60000 65536"/>
              <a:gd name="T11" fmla="*/ 0 60000 65536"/>
              <a:gd name="T12" fmla="*/ 0 60000 65536"/>
              <a:gd name="T13" fmla="*/ 0 60000 65536"/>
              <a:gd name="T14" fmla="*/ 0 60000 65536"/>
              <a:gd name="T15" fmla="*/ 0 w 113"/>
              <a:gd name="T16" fmla="*/ 0 h 138"/>
              <a:gd name="T17" fmla="*/ 113 w 113"/>
              <a:gd name="T18" fmla="*/ 138 h 138"/>
            </a:gdLst>
            <a:ahLst/>
            <a:cxnLst>
              <a:cxn ang="T10">
                <a:pos x="T0" y="T1"/>
              </a:cxn>
              <a:cxn ang="T11">
                <a:pos x="T2" y="T3"/>
              </a:cxn>
              <a:cxn ang="T12">
                <a:pos x="T4" y="T5"/>
              </a:cxn>
              <a:cxn ang="T13">
                <a:pos x="T6" y="T7"/>
              </a:cxn>
              <a:cxn ang="T14">
                <a:pos x="T8" y="T9"/>
              </a:cxn>
            </a:cxnLst>
            <a:rect l="T15" t="T16" r="T17" b="T18"/>
            <a:pathLst>
              <a:path w="113" h="138">
                <a:moveTo>
                  <a:pt x="0" y="18"/>
                </a:moveTo>
                <a:lnTo>
                  <a:pt x="26" y="0"/>
                </a:lnTo>
                <a:lnTo>
                  <a:pt x="113" y="114"/>
                </a:lnTo>
                <a:lnTo>
                  <a:pt x="87" y="138"/>
                </a:lnTo>
                <a:lnTo>
                  <a:pt x="0" y="18"/>
                </a:lnTo>
                <a:close/>
              </a:path>
            </a:pathLst>
          </a:custGeom>
          <a:solidFill>
            <a:srgbClr val="99BFBF"/>
          </a:solidFill>
          <a:ln w="12700" cmpd="sng">
            <a:solidFill>
              <a:schemeClr val="hlink"/>
            </a:solidFill>
            <a:round/>
            <a:headEnd/>
            <a:tailEnd/>
          </a:ln>
        </p:spPr>
        <p:txBody>
          <a:bodyPr/>
          <a:lstStyle/>
          <a:p>
            <a:endParaRPr lang="en-GB"/>
          </a:p>
        </p:txBody>
      </p:sp>
      <p:sp>
        <p:nvSpPr>
          <p:cNvPr id="38078" name="Freeform 1214"/>
          <p:cNvSpPr>
            <a:spLocks/>
          </p:cNvSpPr>
          <p:nvPr/>
        </p:nvSpPr>
        <p:spPr bwMode="auto">
          <a:xfrm>
            <a:off x="10490200" y="4554538"/>
            <a:ext cx="50800" cy="1123950"/>
          </a:xfrm>
          <a:custGeom>
            <a:avLst/>
            <a:gdLst>
              <a:gd name="T0" fmla="*/ 0 w 26"/>
              <a:gd name="T1" fmla="*/ 2147483647 h 708"/>
              <a:gd name="T2" fmla="*/ 2147483647 w 26"/>
              <a:gd name="T3" fmla="*/ 0 h 708"/>
              <a:gd name="T4" fmla="*/ 2147483647 w 26"/>
              <a:gd name="T5" fmla="*/ 2147483647 h 708"/>
              <a:gd name="T6" fmla="*/ 0 w 26"/>
              <a:gd name="T7" fmla="*/ 2147483647 h 708"/>
              <a:gd name="T8" fmla="*/ 0 w 26"/>
              <a:gd name="T9" fmla="*/ 2147483647 h 708"/>
              <a:gd name="T10" fmla="*/ 0 60000 65536"/>
              <a:gd name="T11" fmla="*/ 0 60000 65536"/>
              <a:gd name="T12" fmla="*/ 0 60000 65536"/>
              <a:gd name="T13" fmla="*/ 0 60000 65536"/>
              <a:gd name="T14" fmla="*/ 0 60000 65536"/>
              <a:gd name="T15" fmla="*/ 0 w 26"/>
              <a:gd name="T16" fmla="*/ 0 h 708"/>
              <a:gd name="T17" fmla="*/ 26 w 26"/>
              <a:gd name="T18" fmla="*/ 708 h 708"/>
            </a:gdLst>
            <a:ahLst/>
            <a:cxnLst>
              <a:cxn ang="T10">
                <a:pos x="T0" y="T1"/>
              </a:cxn>
              <a:cxn ang="T11">
                <a:pos x="T2" y="T3"/>
              </a:cxn>
              <a:cxn ang="T12">
                <a:pos x="T4" y="T5"/>
              </a:cxn>
              <a:cxn ang="T13">
                <a:pos x="T6" y="T7"/>
              </a:cxn>
              <a:cxn ang="T14">
                <a:pos x="T8" y="T9"/>
              </a:cxn>
            </a:cxnLst>
            <a:rect l="T15" t="T16" r="T17" b="T18"/>
            <a:pathLst>
              <a:path w="26" h="708">
                <a:moveTo>
                  <a:pt x="0" y="24"/>
                </a:moveTo>
                <a:lnTo>
                  <a:pt x="26" y="0"/>
                </a:lnTo>
                <a:lnTo>
                  <a:pt x="26" y="678"/>
                </a:lnTo>
                <a:lnTo>
                  <a:pt x="0" y="708"/>
                </a:lnTo>
                <a:lnTo>
                  <a:pt x="0" y="24"/>
                </a:lnTo>
                <a:close/>
              </a:path>
            </a:pathLst>
          </a:custGeom>
          <a:solidFill>
            <a:srgbClr val="668080"/>
          </a:solidFill>
          <a:ln w="12700" cmpd="sng">
            <a:solidFill>
              <a:schemeClr val="hlink"/>
            </a:solidFill>
            <a:round/>
            <a:headEnd/>
            <a:tailEnd/>
          </a:ln>
        </p:spPr>
        <p:txBody>
          <a:bodyPr/>
          <a:lstStyle/>
          <a:p>
            <a:endParaRPr lang="en-GB"/>
          </a:p>
        </p:txBody>
      </p:sp>
      <p:sp>
        <p:nvSpPr>
          <p:cNvPr id="38079" name="Freeform 1215"/>
          <p:cNvSpPr>
            <a:spLocks/>
          </p:cNvSpPr>
          <p:nvPr/>
        </p:nvSpPr>
        <p:spPr bwMode="auto">
          <a:xfrm>
            <a:off x="2207685" y="3486150"/>
            <a:ext cx="8282516" cy="2192338"/>
          </a:xfrm>
          <a:custGeom>
            <a:avLst/>
            <a:gdLst>
              <a:gd name="T0" fmla="*/ 2147483647 w 4240"/>
              <a:gd name="T1" fmla="*/ 2147483647 h 1381"/>
              <a:gd name="T2" fmla="*/ 0 w 4240"/>
              <a:gd name="T3" fmla="*/ 2147483647 h 1381"/>
              <a:gd name="T4" fmla="*/ 2147483647 w 4240"/>
              <a:gd name="T5" fmla="*/ 2147483647 h 1381"/>
              <a:gd name="T6" fmla="*/ 2147483647 w 4240"/>
              <a:gd name="T7" fmla="*/ 2147483647 h 1381"/>
              <a:gd name="T8" fmla="*/ 2147483647 w 4240"/>
              <a:gd name="T9" fmla="*/ 2147483647 h 1381"/>
              <a:gd name="T10" fmla="*/ 2147483647 w 4240"/>
              <a:gd name="T11" fmla="*/ 2147483647 h 1381"/>
              <a:gd name="T12" fmla="*/ 2147483647 w 4240"/>
              <a:gd name="T13" fmla="*/ 2147483647 h 1381"/>
              <a:gd name="T14" fmla="*/ 2147483647 w 4240"/>
              <a:gd name="T15" fmla="*/ 2147483647 h 1381"/>
              <a:gd name="T16" fmla="*/ 2147483647 w 4240"/>
              <a:gd name="T17" fmla="*/ 2147483647 h 1381"/>
              <a:gd name="T18" fmla="*/ 2147483647 w 4240"/>
              <a:gd name="T19" fmla="*/ 2147483647 h 1381"/>
              <a:gd name="T20" fmla="*/ 2147483647 w 4240"/>
              <a:gd name="T21" fmla="*/ 2147483647 h 1381"/>
              <a:gd name="T22" fmla="*/ 2147483647 w 4240"/>
              <a:gd name="T23" fmla="*/ 2147483647 h 1381"/>
              <a:gd name="T24" fmla="*/ 2147483647 w 4240"/>
              <a:gd name="T25" fmla="*/ 2147483647 h 1381"/>
              <a:gd name="T26" fmla="*/ 2147483647 w 4240"/>
              <a:gd name="T27" fmla="*/ 2147483647 h 1381"/>
              <a:gd name="T28" fmla="*/ 2147483647 w 4240"/>
              <a:gd name="T29" fmla="*/ 2147483647 h 1381"/>
              <a:gd name="T30" fmla="*/ 2147483647 w 4240"/>
              <a:gd name="T31" fmla="*/ 2147483647 h 1381"/>
              <a:gd name="T32" fmla="*/ 2147483647 w 4240"/>
              <a:gd name="T33" fmla="*/ 2147483647 h 1381"/>
              <a:gd name="T34" fmla="*/ 2147483647 w 4240"/>
              <a:gd name="T35" fmla="*/ 2147483647 h 1381"/>
              <a:gd name="T36" fmla="*/ 2147483647 w 4240"/>
              <a:gd name="T37" fmla="*/ 2147483647 h 1381"/>
              <a:gd name="T38" fmla="*/ 2147483647 w 4240"/>
              <a:gd name="T39" fmla="*/ 2147483647 h 1381"/>
              <a:gd name="T40" fmla="*/ 2147483647 w 4240"/>
              <a:gd name="T41" fmla="*/ 2147483647 h 1381"/>
              <a:gd name="T42" fmla="*/ 2147483647 w 4240"/>
              <a:gd name="T43" fmla="*/ 2147483647 h 1381"/>
              <a:gd name="T44" fmla="*/ 2147483647 w 4240"/>
              <a:gd name="T45" fmla="*/ 2147483647 h 1381"/>
              <a:gd name="T46" fmla="*/ 2147483647 w 4240"/>
              <a:gd name="T47" fmla="*/ 2147483647 h 1381"/>
              <a:gd name="T48" fmla="*/ 2147483647 w 4240"/>
              <a:gd name="T49" fmla="*/ 2147483647 h 1381"/>
              <a:gd name="T50" fmla="*/ 2147483647 w 4240"/>
              <a:gd name="T51" fmla="*/ 2147483647 h 1381"/>
              <a:gd name="T52" fmla="*/ 2147483647 w 4240"/>
              <a:gd name="T53" fmla="*/ 0 h 1381"/>
              <a:gd name="T54" fmla="*/ 2147483647 w 4240"/>
              <a:gd name="T55" fmla="*/ 2147483647 h 1381"/>
              <a:gd name="T56" fmla="*/ 2147483647 w 4240"/>
              <a:gd name="T57" fmla="*/ 2147483647 h 1381"/>
              <a:gd name="T58" fmla="*/ 2147483647 w 4240"/>
              <a:gd name="T59" fmla="*/ 2147483647 h 1381"/>
              <a:gd name="T60" fmla="*/ 2147483647 w 4240"/>
              <a:gd name="T61" fmla="*/ 2147483647 h 1381"/>
              <a:gd name="T62" fmla="*/ 2147483647 w 4240"/>
              <a:gd name="T63" fmla="*/ 2147483647 h 1381"/>
              <a:gd name="T64" fmla="*/ 2147483647 w 4240"/>
              <a:gd name="T65" fmla="*/ 2147483647 h 1381"/>
              <a:gd name="T66" fmla="*/ 2147483647 w 4240"/>
              <a:gd name="T67" fmla="*/ 2147483647 h 1381"/>
              <a:gd name="T68" fmla="*/ 2147483647 w 4240"/>
              <a:gd name="T69" fmla="*/ 2147483647 h 1381"/>
              <a:gd name="T70" fmla="*/ 2147483647 w 4240"/>
              <a:gd name="T71" fmla="*/ 2147483647 h 1381"/>
              <a:gd name="T72" fmla="*/ 2147483647 w 4240"/>
              <a:gd name="T73" fmla="*/ 2147483647 h 1381"/>
              <a:gd name="T74" fmla="*/ 2147483647 w 4240"/>
              <a:gd name="T75" fmla="*/ 2147483647 h 1381"/>
              <a:gd name="T76" fmla="*/ 2147483647 w 4240"/>
              <a:gd name="T77" fmla="*/ 2147483647 h 1381"/>
              <a:gd name="T78" fmla="*/ 2147483647 w 4240"/>
              <a:gd name="T79" fmla="*/ 2147483647 h 1381"/>
              <a:gd name="T80" fmla="*/ 2147483647 w 4240"/>
              <a:gd name="T81" fmla="*/ 2147483647 h 1381"/>
              <a:gd name="T82" fmla="*/ 2147483647 w 4240"/>
              <a:gd name="T83" fmla="*/ 2147483647 h 1381"/>
              <a:gd name="T84" fmla="*/ 2147483647 w 4240"/>
              <a:gd name="T85" fmla="*/ 2147483647 h 1381"/>
              <a:gd name="T86" fmla="*/ 2147483647 w 4240"/>
              <a:gd name="T87" fmla="*/ 2147483647 h 1381"/>
              <a:gd name="T88" fmla="*/ 2147483647 w 4240"/>
              <a:gd name="T89" fmla="*/ 2147483647 h 1381"/>
              <a:gd name="T90" fmla="*/ 2147483647 w 4240"/>
              <a:gd name="T91" fmla="*/ 2147483647 h 1381"/>
              <a:gd name="T92" fmla="*/ 2147483647 w 4240"/>
              <a:gd name="T93" fmla="*/ 2147483647 h 1381"/>
              <a:gd name="T94" fmla="*/ 2147483647 w 4240"/>
              <a:gd name="T95" fmla="*/ 2147483647 h 1381"/>
              <a:gd name="T96" fmla="*/ 2147483647 w 4240"/>
              <a:gd name="T97" fmla="*/ 2147483647 h 1381"/>
              <a:gd name="T98" fmla="*/ 2147483647 w 4240"/>
              <a:gd name="T99" fmla="*/ 2147483647 h 1381"/>
              <a:gd name="T100" fmla="*/ 2147483647 w 4240"/>
              <a:gd name="T101" fmla="*/ 2147483647 h 1381"/>
              <a:gd name="T102" fmla="*/ 2147483647 w 4240"/>
              <a:gd name="T103" fmla="*/ 2147483647 h 138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240"/>
              <a:gd name="T157" fmla="*/ 0 h 1381"/>
              <a:gd name="T158" fmla="*/ 4240 w 4240"/>
              <a:gd name="T159" fmla="*/ 1381 h 138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240" h="1381">
                <a:moveTo>
                  <a:pt x="8" y="1303"/>
                </a:moveTo>
                <a:lnTo>
                  <a:pt x="0" y="637"/>
                </a:lnTo>
                <a:lnTo>
                  <a:pt x="87" y="727"/>
                </a:lnTo>
                <a:lnTo>
                  <a:pt x="174" y="769"/>
                </a:lnTo>
                <a:lnTo>
                  <a:pt x="260" y="763"/>
                </a:lnTo>
                <a:lnTo>
                  <a:pt x="347" y="769"/>
                </a:lnTo>
                <a:lnTo>
                  <a:pt x="434" y="793"/>
                </a:lnTo>
                <a:lnTo>
                  <a:pt x="521" y="817"/>
                </a:lnTo>
                <a:lnTo>
                  <a:pt x="608" y="829"/>
                </a:lnTo>
                <a:lnTo>
                  <a:pt x="695" y="841"/>
                </a:lnTo>
                <a:lnTo>
                  <a:pt x="782" y="847"/>
                </a:lnTo>
                <a:lnTo>
                  <a:pt x="869" y="877"/>
                </a:lnTo>
                <a:lnTo>
                  <a:pt x="956" y="877"/>
                </a:lnTo>
                <a:lnTo>
                  <a:pt x="1042" y="835"/>
                </a:lnTo>
                <a:lnTo>
                  <a:pt x="1129" y="703"/>
                </a:lnTo>
                <a:lnTo>
                  <a:pt x="1216" y="547"/>
                </a:lnTo>
                <a:lnTo>
                  <a:pt x="1303" y="355"/>
                </a:lnTo>
                <a:lnTo>
                  <a:pt x="1390" y="204"/>
                </a:lnTo>
                <a:lnTo>
                  <a:pt x="1477" y="114"/>
                </a:lnTo>
                <a:lnTo>
                  <a:pt x="1564" y="84"/>
                </a:lnTo>
                <a:lnTo>
                  <a:pt x="1651" y="42"/>
                </a:lnTo>
                <a:lnTo>
                  <a:pt x="1738" y="36"/>
                </a:lnTo>
                <a:lnTo>
                  <a:pt x="1825" y="36"/>
                </a:lnTo>
                <a:lnTo>
                  <a:pt x="1920" y="24"/>
                </a:lnTo>
                <a:lnTo>
                  <a:pt x="2007" y="18"/>
                </a:lnTo>
                <a:lnTo>
                  <a:pt x="2094" y="6"/>
                </a:lnTo>
                <a:lnTo>
                  <a:pt x="2181" y="0"/>
                </a:lnTo>
                <a:lnTo>
                  <a:pt x="2268" y="30"/>
                </a:lnTo>
                <a:lnTo>
                  <a:pt x="2363" y="54"/>
                </a:lnTo>
                <a:lnTo>
                  <a:pt x="2450" y="66"/>
                </a:lnTo>
                <a:lnTo>
                  <a:pt x="2537" y="72"/>
                </a:lnTo>
                <a:lnTo>
                  <a:pt x="2624" y="84"/>
                </a:lnTo>
                <a:lnTo>
                  <a:pt x="2720" y="90"/>
                </a:lnTo>
                <a:lnTo>
                  <a:pt x="2806" y="78"/>
                </a:lnTo>
                <a:lnTo>
                  <a:pt x="2893" y="48"/>
                </a:lnTo>
                <a:lnTo>
                  <a:pt x="2980" y="30"/>
                </a:lnTo>
                <a:lnTo>
                  <a:pt x="3076" y="60"/>
                </a:lnTo>
                <a:lnTo>
                  <a:pt x="3163" y="114"/>
                </a:lnTo>
                <a:lnTo>
                  <a:pt x="3250" y="192"/>
                </a:lnTo>
                <a:lnTo>
                  <a:pt x="3345" y="258"/>
                </a:lnTo>
                <a:lnTo>
                  <a:pt x="3432" y="312"/>
                </a:lnTo>
                <a:lnTo>
                  <a:pt x="3519" y="349"/>
                </a:lnTo>
                <a:lnTo>
                  <a:pt x="3615" y="379"/>
                </a:lnTo>
                <a:lnTo>
                  <a:pt x="3702" y="403"/>
                </a:lnTo>
                <a:lnTo>
                  <a:pt x="3797" y="385"/>
                </a:lnTo>
                <a:lnTo>
                  <a:pt x="3884" y="367"/>
                </a:lnTo>
                <a:lnTo>
                  <a:pt x="3971" y="385"/>
                </a:lnTo>
                <a:lnTo>
                  <a:pt x="4066" y="463"/>
                </a:lnTo>
                <a:lnTo>
                  <a:pt x="4153" y="577"/>
                </a:lnTo>
                <a:lnTo>
                  <a:pt x="4240" y="697"/>
                </a:lnTo>
                <a:lnTo>
                  <a:pt x="4240" y="1381"/>
                </a:lnTo>
                <a:lnTo>
                  <a:pt x="8" y="1303"/>
                </a:lnTo>
                <a:close/>
              </a:path>
            </a:pathLst>
          </a:custGeom>
          <a:solidFill>
            <a:schemeClr val="tx2"/>
          </a:solidFill>
          <a:ln w="12700" cmpd="sng">
            <a:solidFill>
              <a:schemeClr val="hlink"/>
            </a:solidFill>
            <a:round/>
            <a:headEnd/>
            <a:tailEnd/>
          </a:ln>
        </p:spPr>
        <p:txBody>
          <a:bodyPr/>
          <a:lstStyle/>
          <a:p>
            <a:endParaRPr lang="en-GB"/>
          </a:p>
        </p:txBody>
      </p:sp>
      <p:sp>
        <p:nvSpPr>
          <p:cNvPr id="38080" name="Freeform 1216"/>
          <p:cNvSpPr>
            <a:spLocks/>
          </p:cNvSpPr>
          <p:nvPr/>
        </p:nvSpPr>
        <p:spPr bwMode="auto">
          <a:xfrm>
            <a:off x="1951567" y="4859338"/>
            <a:ext cx="306917" cy="76200"/>
          </a:xfrm>
          <a:custGeom>
            <a:avLst/>
            <a:gdLst>
              <a:gd name="T0" fmla="*/ 0 w 157"/>
              <a:gd name="T1" fmla="*/ 2147483647 h 48"/>
              <a:gd name="T2" fmla="*/ 2147483647 w 157"/>
              <a:gd name="T3" fmla="*/ 0 h 48"/>
              <a:gd name="T4" fmla="*/ 2147483647 w 157"/>
              <a:gd name="T5" fmla="*/ 2147483647 h 48"/>
              <a:gd name="T6" fmla="*/ 2147483647 w 157"/>
              <a:gd name="T7" fmla="*/ 2147483647 h 48"/>
              <a:gd name="T8" fmla="*/ 0 w 157"/>
              <a:gd name="T9" fmla="*/ 2147483647 h 48"/>
              <a:gd name="T10" fmla="*/ 0 60000 65536"/>
              <a:gd name="T11" fmla="*/ 0 60000 65536"/>
              <a:gd name="T12" fmla="*/ 0 60000 65536"/>
              <a:gd name="T13" fmla="*/ 0 60000 65536"/>
              <a:gd name="T14" fmla="*/ 0 60000 65536"/>
              <a:gd name="T15" fmla="*/ 0 w 157"/>
              <a:gd name="T16" fmla="*/ 0 h 48"/>
              <a:gd name="T17" fmla="*/ 157 w 157"/>
              <a:gd name="T18" fmla="*/ 48 h 48"/>
            </a:gdLst>
            <a:ahLst/>
            <a:cxnLst>
              <a:cxn ang="T10">
                <a:pos x="T0" y="T1"/>
              </a:cxn>
              <a:cxn ang="T11">
                <a:pos x="T2" y="T3"/>
              </a:cxn>
              <a:cxn ang="T12">
                <a:pos x="T4" y="T5"/>
              </a:cxn>
              <a:cxn ang="T13">
                <a:pos x="T6" y="T7"/>
              </a:cxn>
              <a:cxn ang="T14">
                <a:pos x="T8" y="T9"/>
              </a:cxn>
            </a:cxnLst>
            <a:rect l="T15" t="T16" r="T17" b="T18"/>
            <a:pathLst>
              <a:path w="157" h="48">
                <a:moveTo>
                  <a:pt x="0" y="24"/>
                </a:moveTo>
                <a:lnTo>
                  <a:pt x="70" y="0"/>
                </a:lnTo>
                <a:lnTo>
                  <a:pt x="157" y="24"/>
                </a:lnTo>
                <a:lnTo>
                  <a:pt x="87" y="48"/>
                </a:lnTo>
                <a:lnTo>
                  <a:pt x="0" y="24"/>
                </a:lnTo>
                <a:close/>
              </a:path>
            </a:pathLst>
          </a:custGeom>
          <a:solidFill>
            <a:srgbClr val="BF6060"/>
          </a:solidFill>
          <a:ln w="12700" cmpd="sng">
            <a:solidFill>
              <a:schemeClr val="hlink"/>
            </a:solidFill>
            <a:round/>
            <a:headEnd/>
            <a:tailEnd/>
          </a:ln>
        </p:spPr>
        <p:txBody>
          <a:bodyPr/>
          <a:lstStyle/>
          <a:p>
            <a:endParaRPr lang="en-GB"/>
          </a:p>
        </p:txBody>
      </p:sp>
      <p:sp>
        <p:nvSpPr>
          <p:cNvPr id="38081" name="Freeform 1217"/>
          <p:cNvSpPr>
            <a:spLocks/>
          </p:cNvSpPr>
          <p:nvPr/>
        </p:nvSpPr>
        <p:spPr bwMode="auto">
          <a:xfrm>
            <a:off x="2120900" y="4897439"/>
            <a:ext cx="306917" cy="123825"/>
          </a:xfrm>
          <a:custGeom>
            <a:avLst/>
            <a:gdLst>
              <a:gd name="T0" fmla="*/ 0 w 157"/>
              <a:gd name="T1" fmla="*/ 2147483647 h 78"/>
              <a:gd name="T2" fmla="*/ 2147483647 w 157"/>
              <a:gd name="T3" fmla="*/ 0 h 78"/>
              <a:gd name="T4" fmla="*/ 2147483647 w 157"/>
              <a:gd name="T5" fmla="*/ 2147483647 h 78"/>
              <a:gd name="T6" fmla="*/ 2147483647 w 157"/>
              <a:gd name="T7" fmla="*/ 2147483647 h 78"/>
              <a:gd name="T8" fmla="*/ 0 w 157"/>
              <a:gd name="T9" fmla="*/ 2147483647 h 78"/>
              <a:gd name="T10" fmla="*/ 0 60000 65536"/>
              <a:gd name="T11" fmla="*/ 0 60000 65536"/>
              <a:gd name="T12" fmla="*/ 0 60000 65536"/>
              <a:gd name="T13" fmla="*/ 0 60000 65536"/>
              <a:gd name="T14" fmla="*/ 0 60000 65536"/>
              <a:gd name="T15" fmla="*/ 0 w 157"/>
              <a:gd name="T16" fmla="*/ 0 h 78"/>
              <a:gd name="T17" fmla="*/ 157 w 157"/>
              <a:gd name="T18" fmla="*/ 78 h 78"/>
            </a:gdLst>
            <a:ahLst/>
            <a:cxnLst>
              <a:cxn ang="T10">
                <a:pos x="T0" y="T1"/>
              </a:cxn>
              <a:cxn ang="T11">
                <a:pos x="T2" y="T3"/>
              </a:cxn>
              <a:cxn ang="T12">
                <a:pos x="T4" y="T5"/>
              </a:cxn>
              <a:cxn ang="T13">
                <a:pos x="T6" y="T7"/>
              </a:cxn>
              <a:cxn ang="T14">
                <a:pos x="T8" y="T9"/>
              </a:cxn>
            </a:cxnLst>
            <a:rect l="T15" t="T16" r="T17" b="T18"/>
            <a:pathLst>
              <a:path w="157" h="78">
                <a:moveTo>
                  <a:pt x="0" y="24"/>
                </a:moveTo>
                <a:lnTo>
                  <a:pt x="70" y="0"/>
                </a:lnTo>
                <a:lnTo>
                  <a:pt x="157" y="54"/>
                </a:lnTo>
                <a:lnTo>
                  <a:pt x="87" y="78"/>
                </a:lnTo>
                <a:lnTo>
                  <a:pt x="0" y="24"/>
                </a:lnTo>
                <a:close/>
              </a:path>
            </a:pathLst>
          </a:custGeom>
          <a:solidFill>
            <a:srgbClr val="BF6060"/>
          </a:solidFill>
          <a:ln w="12700" cmpd="sng">
            <a:solidFill>
              <a:schemeClr val="hlink"/>
            </a:solidFill>
            <a:round/>
            <a:headEnd/>
            <a:tailEnd/>
          </a:ln>
        </p:spPr>
        <p:txBody>
          <a:bodyPr/>
          <a:lstStyle/>
          <a:p>
            <a:endParaRPr lang="en-GB"/>
          </a:p>
        </p:txBody>
      </p:sp>
      <p:sp>
        <p:nvSpPr>
          <p:cNvPr id="38082" name="Freeform 1218"/>
          <p:cNvSpPr>
            <a:spLocks/>
          </p:cNvSpPr>
          <p:nvPr/>
        </p:nvSpPr>
        <p:spPr bwMode="auto">
          <a:xfrm>
            <a:off x="2290234" y="4983163"/>
            <a:ext cx="306917" cy="38100"/>
          </a:xfrm>
          <a:custGeom>
            <a:avLst/>
            <a:gdLst>
              <a:gd name="T0" fmla="*/ 0 w 157"/>
              <a:gd name="T1" fmla="*/ 2147483647 h 24"/>
              <a:gd name="T2" fmla="*/ 2147483647 w 157"/>
              <a:gd name="T3" fmla="*/ 0 h 24"/>
              <a:gd name="T4" fmla="*/ 2147483647 w 157"/>
              <a:gd name="T5" fmla="*/ 0 h 24"/>
              <a:gd name="T6" fmla="*/ 2147483647 w 157"/>
              <a:gd name="T7" fmla="*/ 2147483647 h 24"/>
              <a:gd name="T8" fmla="*/ 0 w 157"/>
              <a:gd name="T9" fmla="*/ 2147483647 h 24"/>
              <a:gd name="T10" fmla="*/ 0 60000 65536"/>
              <a:gd name="T11" fmla="*/ 0 60000 65536"/>
              <a:gd name="T12" fmla="*/ 0 60000 65536"/>
              <a:gd name="T13" fmla="*/ 0 60000 65536"/>
              <a:gd name="T14" fmla="*/ 0 60000 65536"/>
              <a:gd name="T15" fmla="*/ 0 w 157"/>
              <a:gd name="T16" fmla="*/ 0 h 24"/>
              <a:gd name="T17" fmla="*/ 157 w 157"/>
              <a:gd name="T18" fmla="*/ 24 h 24"/>
            </a:gdLst>
            <a:ahLst/>
            <a:cxnLst>
              <a:cxn ang="T10">
                <a:pos x="T0" y="T1"/>
              </a:cxn>
              <a:cxn ang="T11">
                <a:pos x="T2" y="T3"/>
              </a:cxn>
              <a:cxn ang="T12">
                <a:pos x="T4" y="T5"/>
              </a:cxn>
              <a:cxn ang="T13">
                <a:pos x="T6" y="T7"/>
              </a:cxn>
              <a:cxn ang="T14">
                <a:pos x="T8" y="T9"/>
              </a:cxn>
            </a:cxnLst>
            <a:rect l="T15" t="T16" r="T17" b="T18"/>
            <a:pathLst>
              <a:path w="157" h="24">
                <a:moveTo>
                  <a:pt x="0" y="24"/>
                </a:moveTo>
                <a:lnTo>
                  <a:pt x="70" y="0"/>
                </a:lnTo>
                <a:lnTo>
                  <a:pt x="157" y="0"/>
                </a:lnTo>
                <a:lnTo>
                  <a:pt x="87" y="24"/>
                </a:lnTo>
                <a:lnTo>
                  <a:pt x="0" y="24"/>
                </a:lnTo>
                <a:close/>
              </a:path>
            </a:pathLst>
          </a:custGeom>
          <a:solidFill>
            <a:srgbClr val="BF6060"/>
          </a:solidFill>
          <a:ln w="12700" cmpd="sng">
            <a:solidFill>
              <a:schemeClr val="hlink"/>
            </a:solidFill>
            <a:round/>
            <a:headEnd/>
            <a:tailEnd/>
          </a:ln>
        </p:spPr>
        <p:txBody>
          <a:bodyPr/>
          <a:lstStyle/>
          <a:p>
            <a:endParaRPr lang="en-GB"/>
          </a:p>
        </p:txBody>
      </p:sp>
      <p:sp>
        <p:nvSpPr>
          <p:cNvPr id="38083" name="Freeform 1219"/>
          <p:cNvSpPr>
            <a:spLocks/>
          </p:cNvSpPr>
          <p:nvPr/>
        </p:nvSpPr>
        <p:spPr bwMode="auto">
          <a:xfrm>
            <a:off x="2461684" y="4973639"/>
            <a:ext cx="304800" cy="47625"/>
          </a:xfrm>
          <a:custGeom>
            <a:avLst/>
            <a:gdLst>
              <a:gd name="T0" fmla="*/ 0 w 156"/>
              <a:gd name="T1" fmla="*/ 2147483647 h 30"/>
              <a:gd name="T2" fmla="*/ 2147483647 w 156"/>
              <a:gd name="T3" fmla="*/ 2147483647 h 30"/>
              <a:gd name="T4" fmla="*/ 2147483647 w 156"/>
              <a:gd name="T5" fmla="*/ 0 h 30"/>
              <a:gd name="T6" fmla="*/ 2147483647 w 156"/>
              <a:gd name="T7" fmla="*/ 2147483647 h 30"/>
              <a:gd name="T8" fmla="*/ 0 w 156"/>
              <a:gd name="T9" fmla="*/ 2147483647 h 30"/>
              <a:gd name="T10" fmla="*/ 0 60000 65536"/>
              <a:gd name="T11" fmla="*/ 0 60000 65536"/>
              <a:gd name="T12" fmla="*/ 0 60000 65536"/>
              <a:gd name="T13" fmla="*/ 0 60000 65536"/>
              <a:gd name="T14" fmla="*/ 0 60000 65536"/>
              <a:gd name="T15" fmla="*/ 0 w 156"/>
              <a:gd name="T16" fmla="*/ 0 h 30"/>
              <a:gd name="T17" fmla="*/ 156 w 156"/>
              <a:gd name="T18" fmla="*/ 30 h 30"/>
            </a:gdLst>
            <a:ahLst/>
            <a:cxnLst>
              <a:cxn ang="T10">
                <a:pos x="T0" y="T1"/>
              </a:cxn>
              <a:cxn ang="T11">
                <a:pos x="T2" y="T3"/>
              </a:cxn>
              <a:cxn ang="T12">
                <a:pos x="T4" y="T5"/>
              </a:cxn>
              <a:cxn ang="T13">
                <a:pos x="T6" y="T7"/>
              </a:cxn>
              <a:cxn ang="T14">
                <a:pos x="T8" y="T9"/>
              </a:cxn>
            </a:cxnLst>
            <a:rect l="T15" t="T16" r="T17" b="T18"/>
            <a:pathLst>
              <a:path w="156" h="30">
                <a:moveTo>
                  <a:pt x="0" y="30"/>
                </a:moveTo>
                <a:lnTo>
                  <a:pt x="70" y="6"/>
                </a:lnTo>
                <a:lnTo>
                  <a:pt x="156" y="0"/>
                </a:lnTo>
                <a:lnTo>
                  <a:pt x="87" y="24"/>
                </a:lnTo>
                <a:lnTo>
                  <a:pt x="0" y="30"/>
                </a:lnTo>
                <a:close/>
              </a:path>
            </a:pathLst>
          </a:custGeom>
          <a:solidFill>
            <a:srgbClr val="BF6060"/>
          </a:solidFill>
          <a:ln w="12700" cmpd="sng">
            <a:solidFill>
              <a:schemeClr val="hlink"/>
            </a:solidFill>
            <a:round/>
            <a:headEnd/>
            <a:tailEnd/>
          </a:ln>
        </p:spPr>
        <p:txBody>
          <a:bodyPr/>
          <a:lstStyle/>
          <a:p>
            <a:endParaRPr lang="en-GB"/>
          </a:p>
        </p:txBody>
      </p:sp>
      <p:sp>
        <p:nvSpPr>
          <p:cNvPr id="38084" name="Freeform 1220"/>
          <p:cNvSpPr>
            <a:spLocks/>
          </p:cNvSpPr>
          <p:nvPr/>
        </p:nvSpPr>
        <p:spPr bwMode="auto">
          <a:xfrm>
            <a:off x="2631017" y="4973638"/>
            <a:ext cx="304800" cy="95250"/>
          </a:xfrm>
          <a:custGeom>
            <a:avLst/>
            <a:gdLst>
              <a:gd name="T0" fmla="*/ 0 w 156"/>
              <a:gd name="T1" fmla="*/ 2147483647 h 60"/>
              <a:gd name="T2" fmla="*/ 2147483647 w 156"/>
              <a:gd name="T3" fmla="*/ 0 h 60"/>
              <a:gd name="T4" fmla="*/ 2147483647 w 156"/>
              <a:gd name="T5" fmla="*/ 2147483647 h 60"/>
              <a:gd name="T6" fmla="*/ 2147483647 w 156"/>
              <a:gd name="T7" fmla="*/ 2147483647 h 60"/>
              <a:gd name="T8" fmla="*/ 0 w 156"/>
              <a:gd name="T9" fmla="*/ 2147483647 h 60"/>
              <a:gd name="T10" fmla="*/ 0 60000 65536"/>
              <a:gd name="T11" fmla="*/ 0 60000 65536"/>
              <a:gd name="T12" fmla="*/ 0 60000 65536"/>
              <a:gd name="T13" fmla="*/ 0 60000 65536"/>
              <a:gd name="T14" fmla="*/ 0 60000 65536"/>
              <a:gd name="T15" fmla="*/ 0 w 156"/>
              <a:gd name="T16" fmla="*/ 0 h 60"/>
              <a:gd name="T17" fmla="*/ 156 w 156"/>
              <a:gd name="T18" fmla="*/ 60 h 60"/>
            </a:gdLst>
            <a:ahLst/>
            <a:cxnLst>
              <a:cxn ang="T10">
                <a:pos x="T0" y="T1"/>
              </a:cxn>
              <a:cxn ang="T11">
                <a:pos x="T2" y="T3"/>
              </a:cxn>
              <a:cxn ang="T12">
                <a:pos x="T4" y="T5"/>
              </a:cxn>
              <a:cxn ang="T13">
                <a:pos x="T6" y="T7"/>
              </a:cxn>
              <a:cxn ang="T14">
                <a:pos x="T8" y="T9"/>
              </a:cxn>
            </a:cxnLst>
            <a:rect l="T15" t="T16" r="T17" b="T18"/>
            <a:pathLst>
              <a:path w="156" h="60">
                <a:moveTo>
                  <a:pt x="0" y="24"/>
                </a:moveTo>
                <a:lnTo>
                  <a:pt x="69" y="0"/>
                </a:lnTo>
                <a:lnTo>
                  <a:pt x="156" y="36"/>
                </a:lnTo>
                <a:lnTo>
                  <a:pt x="87" y="60"/>
                </a:lnTo>
                <a:lnTo>
                  <a:pt x="0" y="24"/>
                </a:lnTo>
                <a:close/>
              </a:path>
            </a:pathLst>
          </a:custGeom>
          <a:solidFill>
            <a:srgbClr val="BF6060"/>
          </a:solidFill>
          <a:ln w="12700" cmpd="sng">
            <a:solidFill>
              <a:schemeClr val="hlink"/>
            </a:solidFill>
            <a:round/>
            <a:headEnd/>
            <a:tailEnd/>
          </a:ln>
        </p:spPr>
        <p:txBody>
          <a:bodyPr/>
          <a:lstStyle/>
          <a:p>
            <a:endParaRPr lang="en-GB"/>
          </a:p>
        </p:txBody>
      </p:sp>
      <p:sp>
        <p:nvSpPr>
          <p:cNvPr id="38085" name="Freeform 1221"/>
          <p:cNvSpPr>
            <a:spLocks/>
          </p:cNvSpPr>
          <p:nvPr/>
        </p:nvSpPr>
        <p:spPr bwMode="auto">
          <a:xfrm>
            <a:off x="2800351" y="5030788"/>
            <a:ext cx="304800" cy="76200"/>
          </a:xfrm>
          <a:custGeom>
            <a:avLst/>
            <a:gdLst>
              <a:gd name="T0" fmla="*/ 0 w 156"/>
              <a:gd name="T1" fmla="*/ 2147483647 h 48"/>
              <a:gd name="T2" fmla="*/ 2147483647 w 156"/>
              <a:gd name="T3" fmla="*/ 0 h 48"/>
              <a:gd name="T4" fmla="*/ 2147483647 w 156"/>
              <a:gd name="T5" fmla="*/ 2147483647 h 48"/>
              <a:gd name="T6" fmla="*/ 2147483647 w 156"/>
              <a:gd name="T7" fmla="*/ 2147483647 h 48"/>
              <a:gd name="T8" fmla="*/ 0 w 156"/>
              <a:gd name="T9" fmla="*/ 2147483647 h 48"/>
              <a:gd name="T10" fmla="*/ 0 60000 65536"/>
              <a:gd name="T11" fmla="*/ 0 60000 65536"/>
              <a:gd name="T12" fmla="*/ 0 60000 65536"/>
              <a:gd name="T13" fmla="*/ 0 60000 65536"/>
              <a:gd name="T14" fmla="*/ 0 60000 65536"/>
              <a:gd name="T15" fmla="*/ 0 w 156"/>
              <a:gd name="T16" fmla="*/ 0 h 48"/>
              <a:gd name="T17" fmla="*/ 156 w 156"/>
              <a:gd name="T18" fmla="*/ 48 h 48"/>
            </a:gdLst>
            <a:ahLst/>
            <a:cxnLst>
              <a:cxn ang="T10">
                <a:pos x="T0" y="T1"/>
              </a:cxn>
              <a:cxn ang="T11">
                <a:pos x="T2" y="T3"/>
              </a:cxn>
              <a:cxn ang="T12">
                <a:pos x="T4" y="T5"/>
              </a:cxn>
              <a:cxn ang="T13">
                <a:pos x="T6" y="T7"/>
              </a:cxn>
              <a:cxn ang="T14">
                <a:pos x="T8" y="T9"/>
              </a:cxn>
            </a:cxnLst>
            <a:rect l="T15" t="T16" r="T17" b="T18"/>
            <a:pathLst>
              <a:path w="156" h="48">
                <a:moveTo>
                  <a:pt x="0" y="24"/>
                </a:moveTo>
                <a:lnTo>
                  <a:pt x="69" y="0"/>
                </a:lnTo>
                <a:lnTo>
                  <a:pt x="156" y="24"/>
                </a:lnTo>
                <a:lnTo>
                  <a:pt x="95" y="48"/>
                </a:lnTo>
                <a:lnTo>
                  <a:pt x="0" y="24"/>
                </a:lnTo>
                <a:close/>
              </a:path>
            </a:pathLst>
          </a:custGeom>
          <a:solidFill>
            <a:srgbClr val="BF6060"/>
          </a:solidFill>
          <a:ln w="12700" cmpd="sng">
            <a:solidFill>
              <a:schemeClr val="hlink"/>
            </a:solidFill>
            <a:round/>
            <a:headEnd/>
            <a:tailEnd/>
          </a:ln>
        </p:spPr>
        <p:txBody>
          <a:bodyPr/>
          <a:lstStyle/>
          <a:p>
            <a:endParaRPr lang="en-GB"/>
          </a:p>
        </p:txBody>
      </p:sp>
      <p:sp>
        <p:nvSpPr>
          <p:cNvPr id="38086" name="Freeform 1222"/>
          <p:cNvSpPr>
            <a:spLocks/>
          </p:cNvSpPr>
          <p:nvPr/>
        </p:nvSpPr>
        <p:spPr bwMode="auto">
          <a:xfrm>
            <a:off x="2986617" y="5068888"/>
            <a:ext cx="287867" cy="95250"/>
          </a:xfrm>
          <a:custGeom>
            <a:avLst/>
            <a:gdLst>
              <a:gd name="T0" fmla="*/ 0 w 148"/>
              <a:gd name="T1" fmla="*/ 2147483647 h 60"/>
              <a:gd name="T2" fmla="*/ 2147483647 w 148"/>
              <a:gd name="T3" fmla="*/ 0 h 60"/>
              <a:gd name="T4" fmla="*/ 2147483647 w 148"/>
              <a:gd name="T5" fmla="*/ 2147483647 h 60"/>
              <a:gd name="T6" fmla="*/ 2147483647 w 148"/>
              <a:gd name="T7" fmla="*/ 2147483647 h 60"/>
              <a:gd name="T8" fmla="*/ 0 w 148"/>
              <a:gd name="T9" fmla="*/ 2147483647 h 60"/>
              <a:gd name="T10" fmla="*/ 0 60000 65536"/>
              <a:gd name="T11" fmla="*/ 0 60000 65536"/>
              <a:gd name="T12" fmla="*/ 0 60000 65536"/>
              <a:gd name="T13" fmla="*/ 0 60000 65536"/>
              <a:gd name="T14" fmla="*/ 0 60000 65536"/>
              <a:gd name="T15" fmla="*/ 0 w 148"/>
              <a:gd name="T16" fmla="*/ 0 h 60"/>
              <a:gd name="T17" fmla="*/ 148 w 148"/>
              <a:gd name="T18" fmla="*/ 60 h 60"/>
            </a:gdLst>
            <a:ahLst/>
            <a:cxnLst>
              <a:cxn ang="T10">
                <a:pos x="T0" y="T1"/>
              </a:cxn>
              <a:cxn ang="T11">
                <a:pos x="T2" y="T3"/>
              </a:cxn>
              <a:cxn ang="T12">
                <a:pos x="T4" y="T5"/>
              </a:cxn>
              <a:cxn ang="T13">
                <a:pos x="T6" y="T7"/>
              </a:cxn>
              <a:cxn ang="T14">
                <a:pos x="T8" y="T9"/>
              </a:cxn>
            </a:cxnLst>
            <a:rect l="T15" t="T16" r="T17" b="T18"/>
            <a:pathLst>
              <a:path w="148" h="60">
                <a:moveTo>
                  <a:pt x="0" y="24"/>
                </a:moveTo>
                <a:lnTo>
                  <a:pt x="61" y="0"/>
                </a:lnTo>
                <a:lnTo>
                  <a:pt x="148" y="36"/>
                </a:lnTo>
                <a:lnTo>
                  <a:pt x="87" y="60"/>
                </a:lnTo>
                <a:lnTo>
                  <a:pt x="0" y="24"/>
                </a:lnTo>
                <a:close/>
              </a:path>
            </a:pathLst>
          </a:custGeom>
          <a:solidFill>
            <a:srgbClr val="BF6060"/>
          </a:solidFill>
          <a:ln w="12700" cmpd="sng">
            <a:solidFill>
              <a:schemeClr val="hlink"/>
            </a:solidFill>
            <a:round/>
            <a:headEnd/>
            <a:tailEnd/>
          </a:ln>
        </p:spPr>
        <p:txBody>
          <a:bodyPr/>
          <a:lstStyle/>
          <a:p>
            <a:endParaRPr lang="en-GB"/>
          </a:p>
        </p:txBody>
      </p:sp>
      <p:sp>
        <p:nvSpPr>
          <p:cNvPr id="38087" name="Freeform 1223"/>
          <p:cNvSpPr>
            <a:spLocks/>
          </p:cNvSpPr>
          <p:nvPr/>
        </p:nvSpPr>
        <p:spPr bwMode="auto">
          <a:xfrm>
            <a:off x="3155951" y="5126038"/>
            <a:ext cx="289983" cy="57150"/>
          </a:xfrm>
          <a:custGeom>
            <a:avLst/>
            <a:gdLst>
              <a:gd name="T0" fmla="*/ 0 w 148"/>
              <a:gd name="T1" fmla="*/ 2147483647 h 36"/>
              <a:gd name="T2" fmla="*/ 2147483647 w 148"/>
              <a:gd name="T3" fmla="*/ 0 h 36"/>
              <a:gd name="T4" fmla="*/ 2147483647 w 148"/>
              <a:gd name="T5" fmla="*/ 2147483647 h 36"/>
              <a:gd name="T6" fmla="*/ 2147483647 w 148"/>
              <a:gd name="T7" fmla="*/ 2147483647 h 36"/>
              <a:gd name="T8" fmla="*/ 0 w 148"/>
              <a:gd name="T9" fmla="*/ 2147483647 h 36"/>
              <a:gd name="T10" fmla="*/ 0 60000 65536"/>
              <a:gd name="T11" fmla="*/ 0 60000 65536"/>
              <a:gd name="T12" fmla="*/ 0 60000 65536"/>
              <a:gd name="T13" fmla="*/ 0 60000 65536"/>
              <a:gd name="T14" fmla="*/ 0 60000 65536"/>
              <a:gd name="T15" fmla="*/ 0 w 148"/>
              <a:gd name="T16" fmla="*/ 0 h 36"/>
              <a:gd name="T17" fmla="*/ 148 w 148"/>
              <a:gd name="T18" fmla="*/ 36 h 36"/>
            </a:gdLst>
            <a:ahLst/>
            <a:cxnLst>
              <a:cxn ang="T10">
                <a:pos x="T0" y="T1"/>
              </a:cxn>
              <a:cxn ang="T11">
                <a:pos x="T2" y="T3"/>
              </a:cxn>
              <a:cxn ang="T12">
                <a:pos x="T4" y="T5"/>
              </a:cxn>
              <a:cxn ang="T13">
                <a:pos x="T6" y="T7"/>
              </a:cxn>
              <a:cxn ang="T14">
                <a:pos x="T8" y="T9"/>
              </a:cxn>
            </a:cxnLst>
            <a:rect l="T15" t="T16" r="T17" b="T18"/>
            <a:pathLst>
              <a:path w="148" h="36">
                <a:moveTo>
                  <a:pt x="0" y="24"/>
                </a:moveTo>
                <a:lnTo>
                  <a:pt x="61" y="0"/>
                </a:lnTo>
                <a:lnTo>
                  <a:pt x="148" y="12"/>
                </a:lnTo>
                <a:lnTo>
                  <a:pt x="87" y="36"/>
                </a:lnTo>
                <a:lnTo>
                  <a:pt x="0" y="24"/>
                </a:lnTo>
                <a:close/>
              </a:path>
            </a:pathLst>
          </a:custGeom>
          <a:solidFill>
            <a:srgbClr val="BF6060"/>
          </a:solidFill>
          <a:ln w="12700" cmpd="sng">
            <a:solidFill>
              <a:schemeClr val="hlink"/>
            </a:solidFill>
            <a:round/>
            <a:headEnd/>
            <a:tailEnd/>
          </a:ln>
        </p:spPr>
        <p:txBody>
          <a:bodyPr/>
          <a:lstStyle/>
          <a:p>
            <a:endParaRPr lang="en-GB"/>
          </a:p>
        </p:txBody>
      </p:sp>
      <p:sp>
        <p:nvSpPr>
          <p:cNvPr id="38088" name="Freeform 1224"/>
          <p:cNvSpPr>
            <a:spLocks/>
          </p:cNvSpPr>
          <p:nvPr/>
        </p:nvSpPr>
        <p:spPr bwMode="auto">
          <a:xfrm>
            <a:off x="3325285" y="5145088"/>
            <a:ext cx="289983" cy="76200"/>
          </a:xfrm>
          <a:custGeom>
            <a:avLst/>
            <a:gdLst>
              <a:gd name="T0" fmla="*/ 0 w 148"/>
              <a:gd name="T1" fmla="*/ 2147483647 h 48"/>
              <a:gd name="T2" fmla="*/ 2147483647 w 148"/>
              <a:gd name="T3" fmla="*/ 0 h 48"/>
              <a:gd name="T4" fmla="*/ 2147483647 w 148"/>
              <a:gd name="T5" fmla="*/ 2147483647 h 48"/>
              <a:gd name="T6" fmla="*/ 2147483647 w 148"/>
              <a:gd name="T7" fmla="*/ 2147483647 h 48"/>
              <a:gd name="T8" fmla="*/ 0 w 148"/>
              <a:gd name="T9" fmla="*/ 2147483647 h 48"/>
              <a:gd name="T10" fmla="*/ 0 60000 65536"/>
              <a:gd name="T11" fmla="*/ 0 60000 65536"/>
              <a:gd name="T12" fmla="*/ 0 60000 65536"/>
              <a:gd name="T13" fmla="*/ 0 60000 65536"/>
              <a:gd name="T14" fmla="*/ 0 60000 65536"/>
              <a:gd name="T15" fmla="*/ 0 w 148"/>
              <a:gd name="T16" fmla="*/ 0 h 48"/>
              <a:gd name="T17" fmla="*/ 148 w 148"/>
              <a:gd name="T18" fmla="*/ 48 h 48"/>
            </a:gdLst>
            <a:ahLst/>
            <a:cxnLst>
              <a:cxn ang="T10">
                <a:pos x="T0" y="T1"/>
              </a:cxn>
              <a:cxn ang="T11">
                <a:pos x="T2" y="T3"/>
              </a:cxn>
              <a:cxn ang="T12">
                <a:pos x="T4" y="T5"/>
              </a:cxn>
              <a:cxn ang="T13">
                <a:pos x="T6" y="T7"/>
              </a:cxn>
              <a:cxn ang="T14">
                <a:pos x="T8" y="T9"/>
              </a:cxn>
            </a:cxnLst>
            <a:rect l="T15" t="T16" r="T17" b="T18"/>
            <a:pathLst>
              <a:path w="148" h="48">
                <a:moveTo>
                  <a:pt x="0" y="24"/>
                </a:moveTo>
                <a:lnTo>
                  <a:pt x="61" y="0"/>
                </a:lnTo>
                <a:lnTo>
                  <a:pt x="148" y="18"/>
                </a:lnTo>
                <a:lnTo>
                  <a:pt x="87" y="48"/>
                </a:lnTo>
                <a:lnTo>
                  <a:pt x="0" y="24"/>
                </a:lnTo>
                <a:close/>
              </a:path>
            </a:pathLst>
          </a:custGeom>
          <a:solidFill>
            <a:srgbClr val="BF6060"/>
          </a:solidFill>
          <a:ln w="12700" cmpd="sng">
            <a:solidFill>
              <a:schemeClr val="hlink"/>
            </a:solidFill>
            <a:round/>
            <a:headEnd/>
            <a:tailEnd/>
          </a:ln>
        </p:spPr>
        <p:txBody>
          <a:bodyPr/>
          <a:lstStyle/>
          <a:p>
            <a:endParaRPr lang="en-GB"/>
          </a:p>
        </p:txBody>
      </p:sp>
      <p:sp>
        <p:nvSpPr>
          <p:cNvPr id="38089" name="Freeform 1225"/>
          <p:cNvSpPr>
            <a:spLocks/>
          </p:cNvSpPr>
          <p:nvPr/>
        </p:nvSpPr>
        <p:spPr bwMode="auto">
          <a:xfrm>
            <a:off x="3496733" y="5173663"/>
            <a:ext cx="287867" cy="95250"/>
          </a:xfrm>
          <a:custGeom>
            <a:avLst/>
            <a:gdLst>
              <a:gd name="T0" fmla="*/ 0 w 148"/>
              <a:gd name="T1" fmla="*/ 2147483647 h 60"/>
              <a:gd name="T2" fmla="*/ 2147483647 w 148"/>
              <a:gd name="T3" fmla="*/ 0 h 60"/>
              <a:gd name="T4" fmla="*/ 2147483647 w 148"/>
              <a:gd name="T5" fmla="*/ 2147483647 h 60"/>
              <a:gd name="T6" fmla="*/ 2147483647 w 148"/>
              <a:gd name="T7" fmla="*/ 2147483647 h 60"/>
              <a:gd name="T8" fmla="*/ 0 w 148"/>
              <a:gd name="T9" fmla="*/ 2147483647 h 60"/>
              <a:gd name="T10" fmla="*/ 0 60000 65536"/>
              <a:gd name="T11" fmla="*/ 0 60000 65536"/>
              <a:gd name="T12" fmla="*/ 0 60000 65536"/>
              <a:gd name="T13" fmla="*/ 0 60000 65536"/>
              <a:gd name="T14" fmla="*/ 0 60000 65536"/>
              <a:gd name="T15" fmla="*/ 0 w 148"/>
              <a:gd name="T16" fmla="*/ 0 h 60"/>
              <a:gd name="T17" fmla="*/ 148 w 148"/>
              <a:gd name="T18" fmla="*/ 60 h 60"/>
            </a:gdLst>
            <a:ahLst/>
            <a:cxnLst>
              <a:cxn ang="T10">
                <a:pos x="T0" y="T1"/>
              </a:cxn>
              <a:cxn ang="T11">
                <a:pos x="T2" y="T3"/>
              </a:cxn>
              <a:cxn ang="T12">
                <a:pos x="T4" y="T5"/>
              </a:cxn>
              <a:cxn ang="T13">
                <a:pos x="T6" y="T7"/>
              </a:cxn>
              <a:cxn ang="T14">
                <a:pos x="T8" y="T9"/>
              </a:cxn>
            </a:cxnLst>
            <a:rect l="T15" t="T16" r="T17" b="T18"/>
            <a:pathLst>
              <a:path w="148" h="60">
                <a:moveTo>
                  <a:pt x="0" y="30"/>
                </a:moveTo>
                <a:lnTo>
                  <a:pt x="61" y="0"/>
                </a:lnTo>
                <a:lnTo>
                  <a:pt x="148" y="36"/>
                </a:lnTo>
                <a:lnTo>
                  <a:pt x="87" y="60"/>
                </a:lnTo>
                <a:lnTo>
                  <a:pt x="0" y="30"/>
                </a:lnTo>
                <a:close/>
              </a:path>
            </a:pathLst>
          </a:custGeom>
          <a:solidFill>
            <a:srgbClr val="BF6060"/>
          </a:solidFill>
          <a:ln w="12700" cmpd="sng">
            <a:solidFill>
              <a:schemeClr val="hlink"/>
            </a:solidFill>
            <a:round/>
            <a:headEnd/>
            <a:tailEnd/>
          </a:ln>
        </p:spPr>
        <p:txBody>
          <a:bodyPr/>
          <a:lstStyle/>
          <a:p>
            <a:endParaRPr lang="en-GB"/>
          </a:p>
        </p:txBody>
      </p:sp>
      <p:sp>
        <p:nvSpPr>
          <p:cNvPr id="38090" name="Freeform 1226"/>
          <p:cNvSpPr>
            <a:spLocks/>
          </p:cNvSpPr>
          <p:nvPr/>
        </p:nvSpPr>
        <p:spPr bwMode="auto">
          <a:xfrm>
            <a:off x="3666067" y="5230813"/>
            <a:ext cx="289984" cy="76200"/>
          </a:xfrm>
          <a:custGeom>
            <a:avLst/>
            <a:gdLst>
              <a:gd name="T0" fmla="*/ 0 w 148"/>
              <a:gd name="T1" fmla="*/ 2147483647 h 48"/>
              <a:gd name="T2" fmla="*/ 2147483647 w 148"/>
              <a:gd name="T3" fmla="*/ 0 h 48"/>
              <a:gd name="T4" fmla="*/ 2147483647 w 148"/>
              <a:gd name="T5" fmla="*/ 2147483647 h 48"/>
              <a:gd name="T6" fmla="*/ 2147483647 w 148"/>
              <a:gd name="T7" fmla="*/ 2147483647 h 48"/>
              <a:gd name="T8" fmla="*/ 0 w 148"/>
              <a:gd name="T9" fmla="*/ 2147483647 h 48"/>
              <a:gd name="T10" fmla="*/ 0 60000 65536"/>
              <a:gd name="T11" fmla="*/ 0 60000 65536"/>
              <a:gd name="T12" fmla="*/ 0 60000 65536"/>
              <a:gd name="T13" fmla="*/ 0 60000 65536"/>
              <a:gd name="T14" fmla="*/ 0 60000 65536"/>
              <a:gd name="T15" fmla="*/ 0 w 148"/>
              <a:gd name="T16" fmla="*/ 0 h 48"/>
              <a:gd name="T17" fmla="*/ 148 w 148"/>
              <a:gd name="T18" fmla="*/ 48 h 48"/>
            </a:gdLst>
            <a:ahLst/>
            <a:cxnLst>
              <a:cxn ang="T10">
                <a:pos x="T0" y="T1"/>
              </a:cxn>
              <a:cxn ang="T11">
                <a:pos x="T2" y="T3"/>
              </a:cxn>
              <a:cxn ang="T12">
                <a:pos x="T4" y="T5"/>
              </a:cxn>
              <a:cxn ang="T13">
                <a:pos x="T6" y="T7"/>
              </a:cxn>
              <a:cxn ang="T14">
                <a:pos x="T8" y="T9"/>
              </a:cxn>
            </a:cxnLst>
            <a:rect l="T15" t="T16" r="T17" b="T18"/>
            <a:pathLst>
              <a:path w="148" h="48">
                <a:moveTo>
                  <a:pt x="0" y="24"/>
                </a:moveTo>
                <a:lnTo>
                  <a:pt x="61" y="0"/>
                </a:lnTo>
                <a:lnTo>
                  <a:pt x="148" y="24"/>
                </a:lnTo>
                <a:lnTo>
                  <a:pt x="87" y="48"/>
                </a:lnTo>
                <a:lnTo>
                  <a:pt x="0" y="24"/>
                </a:lnTo>
                <a:close/>
              </a:path>
            </a:pathLst>
          </a:custGeom>
          <a:solidFill>
            <a:srgbClr val="BF6060"/>
          </a:solidFill>
          <a:ln w="12700" cmpd="sng">
            <a:solidFill>
              <a:schemeClr val="hlink"/>
            </a:solidFill>
            <a:round/>
            <a:headEnd/>
            <a:tailEnd/>
          </a:ln>
        </p:spPr>
        <p:txBody>
          <a:bodyPr/>
          <a:lstStyle/>
          <a:p>
            <a:endParaRPr lang="en-GB"/>
          </a:p>
        </p:txBody>
      </p:sp>
      <p:sp>
        <p:nvSpPr>
          <p:cNvPr id="38091" name="Freeform 1227"/>
          <p:cNvSpPr>
            <a:spLocks/>
          </p:cNvSpPr>
          <p:nvPr/>
        </p:nvSpPr>
        <p:spPr bwMode="auto">
          <a:xfrm>
            <a:off x="3835400" y="5268913"/>
            <a:ext cx="289984" cy="57150"/>
          </a:xfrm>
          <a:custGeom>
            <a:avLst/>
            <a:gdLst>
              <a:gd name="T0" fmla="*/ 0 w 148"/>
              <a:gd name="T1" fmla="*/ 2147483647 h 36"/>
              <a:gd name="T2" fmla="*/ 2147483647 w 148"/>
              <a:gd name="T3" fmla="*/ 0 h 36"/>
              <a:gd name="T4" fmla="*/ 2147483647 w 148"/>
              <a:gd name="T5" fmla="*/ 2147483647 h 36"/>
              <a:gd name="T6" fmla="*/ 2147483647 w 148"/>
              <a:gd name="T7" fmla="*/ 2147483647 h 36"/>
              <a:gd name="T8" fmla="*/ 0 w 148"/>
              <a:gd name="T9" fmla="*/ 2147483647 h 36"/>
              <a:gd name="T10" fmla="*/ 0 60000 65536"/>
              <a:gd name="T11" fmla="*/ 0 60000 65536"/>
              <a:gd name="T12" fmla="*/ 0 60000 65536"/>
              <a:gd name="T13" fmla="*/ 0 60000 65536"/>
              <a:gd name="T14" fmla="*/ 0 60000 65536"/>
              <a:gd name="T15" fmla="*/ 0 w 148"/>
              <a:gd name="T16" fmla="*/ 0 h 36"/>
              <a:gd name="T17" fmla="*/ 148 w 148"/>
              <a:gd name="T18" fmla="*/ 36 h 36"/>
            </a:gdLst>
            <a:ahLst/>
            <a:cxnLst>
              <a:cxn ang="T10">
                <a:pos x="T0" y="T1"/>
              </a:cxn>
              <a:cxn ang="T11">
                <a:pos x="T2" y="T3"/>
              </a:cxn>
              <a:cxn ang="T12">
                <a:pos x="T4" y="T5"/>
              </a:cxn>
              <a:cxn ang="T13">
                <a:pos x="T6" y="T7"/>
              </a:cxn>
              <a:cxn ang="T14">
                <a:pos x="T8" y="T9"/>
              </a:cxn>
            </a:cxnLst>
            <a:rect l="T15" t="T16" r="T17" b="T18"/>
            <a:pathLst>
              <a:path w="148" h="36">
                <a:moveTo>
                  <a:pt x="0" y="24"/>
                </a:moveTo>
                <a:lnTo>
                  <a:pt x="61" y="0"/>
                </a:lnTo>
                <a:lnTo>
                  <a:pt x="148" y="12"/>
                </a:lnTo>
                <a:lnTo>
                  <a:pt x="96" y="36"/>
                </a:lnTo>
                <a:lnTo>
                  <a:pt x="0" y="24"/>
                </a:lnTo>
                <a:close/>
              </a:path>
            </a:pathLst>
          </a:custGeom>
          <a:solidFill>
            <a:srgbClr val="BF6060"/>
          </a:solidFill>
          <a:ln w="12700" cmpd="sng">
            <a:solidFill>
              <a:schemeClr val="hlink"/>
            </a:solidFill>
            <a:round/>
            <a:headEnd/>
            <a:tailEnd/>
          </a:ln>
        </p:spPr>
        <p:txBody>
          <a:bodyPr/>
          <a:lstStyle/>
          <a:p>
            <a:endParaRPr lang="en-GB"/>
          </a:p>
        </p:txBody>
      </p:sp>
      <p:sp>
        <p:nvSpPr>
          <p:cNvPr id="38092" name="Freeform 1228"/>
          <p:cNvSpPr>
            <a:spLocks/>
          </p:cNvSpPr>
          <p:nvPr/>
        </p:nvSpPr>
        <p:spPr bwMode="auto">
          <a:xfrm>
            <a:off x="4023784" y="5230813"/>
            <a:ext cx="270933" cy="95250"/>
          </a:xfrm>
          <a:custGeom>
            <a:avLst/>
            <a:gdLst>
              <a:gd name="T0" fmla="*/ 0 w 139"/>
              <a:gd name="T1" fmla="*/ 2147483647 h 60"/>
              <a:gd name="T2" fmla="*/ 2147483647 w 139"/>
              <a:gd name="T3" fmla="*/ 2147483647 h 60"/>
              <a:gd name="T4" fmla="*/ 2147483647 w 139"/>
              <a:gd name="T5" fmla="*/ 0 h 60"/>
              <a:gd name="T6" fmla="*/ 2147483647 w 139"/>
              <a:gd name="T7" fmla="*/ 2147483647 h 60"/>
              <a:gd name="T8" fmla="*/ 0 w 139"/>
              <a:gd name="T9" fmla="*/ 2147483647 h 60"/>
              <a:gd name="T10" fmla="*/ 0 60000 65536"/>
              <a:gd name="T11" fmla="*/ 0 60000 65536"/>
              <a:gd name="T12" fmla="*/ 0 60000 65536"/>
              <a:gd name="T13" fmla="*/ 0 60000 65536"/>
              <a:gd name="T14" fmla="*/ 0 60000 65536"/>
              <a:gd name="T15" fmla="*/ 0 w 139"/>
              <a:gd name="T16" fmla="*/ 0 h 60"/>
              <a:gd name="T17" fmla="*/ 139 w 139"/>
              <a:gd name="T18" fmla="*/ 60 h 60"/>
            </a:gdLst>
            <a:ahLst/>
            <a:cxnLst>
              <a:cxn ang="T10">
                <a:pos x="T0" y="T1"/>
              </a:cxn>
              <a:cxn ang="T11">
                <a:pos x="T2" y="T3"/>
              </a:cxn>
              <a:cxn ang="T12">
                <a:pos x="T4" y="T5"/>
              </a:cxn>
              <a:cxn ang="T13">
                <a:pos x="T6" y="T7"/>
              </a:cxn>
              <a:cxn ang="T14">
                <a:pos x="T8" y="T9"/>
              </a:cxn>
            </a:cxnLst>
            <a:rect l="T15" t="T16" r="T17" b="T18"/>
            <a:pathLst>
              <a:path w="139" h="60">
                <a:moveTo>
                  <a:pt x="0" y="60"/>
                </a:moveTo>
                <a:lnTo>
                  <a:pt x="52" y="36"/>
                </a:lnTo>
                <a:lnTo>
                  <a:pt x="139" y="0"/>
                </a:lnTo>
                <a:lnTo>
                  <a:pt x="86" y="24"/>
                </a:lnTo>
                <a:lnTo>
                  <a:pt x="0" y="60"/>
                </a:lnTo>
                <a:close/>
              </a:path>
            </a:pathLst>
          </a:custGeom>
          <a:solidFill>
            <a:srgbClr val="BF6060"/>
          </a:solidFill>
          <a:ln w="12700" cmpd="sng">
            <a:solidFill>
              <a:schemeClr val="hlink"/>
            </a:solidFill>
            <a:round/>
            <a:headEnd/>
            <a:tailEnd/>
          </a:ln>
        </p:spPr>
        <p:txBody>
          <a:bodyPr/>
          <a:lstStyle/>
          <a:p>
            <a:endParaRPr lang="en-GB"/>
          </a:p>
        </p:txBody>
      </p:sp>
      <p:sp>
        <p:nvSpPr>
          <p:cNvPr id="38093" name="Freeform 1229"/>
          <p:cNvSpPr>
            <a:spLocks/>
          </p:cNvSpPr>
          <p:nvPr/>
        </p:nvSpPr>
        <p:spPr bwMode="auto">
          <a:xfrm>
            <a:off x="4191000" y="5183189"/>
            <a:ext cx="289984" cy="85725"/>
          </a:xfrm>
          <a:custGeom>
            <a:avLst/>
            <a:gdLst>
              <a:gd name="T0" fmla="*/ 0 w 148"/>
              <a:gd name="T1" fmla="*/ 2147483647 h 54"/>
              <a:gd name="T2" fmla="*/ 2147483647 w 148"/>
              <a:gd name="T3" fmla="*/ 2147483647 h 54"/>
              <a:gd name="T4" fmla="*/ 2147483647 w 148"/>
              <a:gd name="T5" fmla="*/ 0 h 54"/>
              <a:gd name="T6" fmla="*/ 2147483647 w 148"/>
              <a:gd name="T7" fmla="*/ 2147483647 h 54"/>
              <a:gd name="T8" fmla="*/ 0 w 148"/>
              <a:gd name="T9" fmla="*/ 2147483647 h 54"/>
              <a:gd name="T10" fmla="*/ 0 60000 65536"/>
              <a:gd name="T11" fmla="*/ 0 60000 65536"/>
              <a:gd name="T12" fmla="*/ 0 60000 65536"/>
              <a:gd name="T13" fmla="*/ 0 60000 65536"/>
              <a:gd name="T14" fmla="*/ 0 60000 65536"/>
              <a:gd name="T15" fmla="*/ 0 w 148"/>
              <a:gd name="T16" fmla="*/ 0 h 54"/>
              <a:gd name="T17" fmla="*/ 148 w 148"/>
              <a:gd name="T18" fmla="*/ 54 h 54"/>
            </a:gdLst>
            <a:ahLst/>
            <a:cxnLst>
              <a:cxn ang="T10">
                <a:pos x="T0" y="T1"/>
              </a:cxn>
              <a:cxn ang="T11">
                <a:pos x="T2" y="T3"/>
              </a:cxn>
              <a:cxn ang="T12">
                <a:pos x="T4" y="T5"/>
              </a:cxn>
              <a:cxn ang="T13">
                <a:pos x="T6" y="T7"/>
              </a:cxn>
              <a:cxn ang="T14">
                <a:pos x="T8" y="T9"/>
              </a:cxn>
            </a:cxnLst>
            <a:rect l="T15" t="T16" r="T17" b="T18"/>
            <a:pathLst>
              <a:path w="148" h="54">
                <a:moveTo>
                  <a:pt x="0" y="54"/>
                </a:moveTo>
                <a:lnTo>
                  <a:pt x="53" y="30"/>
                </a:lnTo>
                <a:lnTo>
                  <a:pt x="148" y="0"/>
                </a:lnTo>
                <a:lnTo>
                  <a:pt x="87" y="24"/>
                </a:lnTo>
                <a:lnTo>
                  <a:pt x="0" y="54"/>
                </a:lnTo>
                <a:close/>
              </a:path>
            </a:pathLst>
          </a:custGeom>
          <a:solidFill>
            <a:srgbClr val="BF6060"/>
          </a:solidFill>
          <a:ln w="12700" cmpd="sng">
            <a:solidFill>
              <a:schemeClr val="hlink"/>
            </a:solidFill>
            <a:round/>
            <a:headEnd/>
            <a:tailEnd/>
          </a:ln>
        </p:spPr>
        <p:txBody>
          <a:bodyPr/>
          <a:lstStyle/>
          <a:p>
            <a:endParaRPr lang="en-GB"/>
          </a:p>
        </p:txBody>
      </p:sp>
      <p:sp>
        <p:nvSpPr>
          <p:cNvPr id="38094" name="Freeform 1230"/>
          <p:cNvSpPr>
            <a:spLocks/>
          </p:cNvSpPr>
          <p:nvPr/>
        </p:nvSpPr>
        <p:spPr bwMode="auto">
          <a:xfrm>
            <a:off x="5583767" y="4402139"/>
            <a:ext cx="270933" cy="85725"/>
          </a:xfrm>
          <a:custGeom>
            <a:avLst/>
            <a:gdLst>
              <a:gd name="T0" fmla="*/ 0 w 139"/>
              <a:gd name="T1" fmla="*/ 2147483647 h 54"/>
              <a:gd name="T2" fmla="*/ 2147483647 w 139"/>
              <a:gd name="T3" fmla="*/ 2147483647 h 54"/>
              <a:gd name="T4" fmla="*/ 2147483647 w 139"/>
              <a:gd name="T5" fmla="*/ 0 h 54"/>
              <a:gd name="T6" fmla="*/ 2147483647 w 139"/>
              <a:gd name="T7" fmla="*/ 2147483647 h 54"/>
              <a:gd name="T8" fmla="*/ 0 w 139"/>
              <a:gd name="T9" fmla="*/ 2147483647 h 54"/>
              <a:gd name="T10" fmla="*/ 0 60000 65536"/>
              <a:gd name="T11" fmla="*/ 0 60000 65536"/>
              <a:gd name="T12" fmla="*/ 0 60000 65536"/>
              <a:gd name="T13" fmla="*/ 0 60000 65536"/>
              <a:gd name="T14" fmla="*/ 0 60000 65536"/>
              <a:gd name="T15" fmla="*/ 0 w 139"/>
              <a:gd name="T16" fmla="*/ 0 h 54"/>
              <a:gd name="T17" fmla="*/ 139 w 139"/>
              <a:gd name="T18" fmla="*/ 54 h 54"/>
            </a:gdLst>
            <a:ahLst/>
            <a:cxnLst>
              <a:cxn ang="T10">
                <a:pos x="T0" y="T1"/>
              </a:cxn>
              <a:cxn ang="T11">
                <a:pos x="T2" y="T3"/>
              </a:cxn>
              <a:cxn ang="T12">
                <a:pos x="T4" y="T5"/>
              </a:cxn>
              <a:cxn ang="T13">
                <a:pos x="T6" y="T7"/>
              </a:cxn>
              <a:cxn ang="T14">
                <a:pos x="T8" y="T9"/>
              </a:cxn>
            </a:cxnLst>
            <a:rect l="T15" t="T16" r="T17" b="T18"/>
            <a:pathLst>
              <a:path w="139" h="54">
                <a:moveTo>
                  <a:pt x="0" y="54"/>
                </a:moveTo>
                <a:lnTo>
                  <a:pt x="52" y="36"/>
                </a:lnTo>
                <a:lnTo>
                  <a:pt x="139" y="0"/>
                </a:lnTo>
                <a:lnTo>
                  <a:pt x="87" y="18"/>
                </a:lnTo>
                <a:lnTo>
                  <a:pt x="0" y="54"/>
                </a:lnTo>
                <a:close/>
              </a:path>
            </a:pathLst>
          </a:custGeom>
          <a:solidFill>
            <a:srgbClr val="BF6060"/>
          </a:solidFill>
          <a:ln w="12700" cmpd="sng">
            <a:solidFill>
              <a:schemeClr val="hlink"/>
            </a:solidFill>
            <a:round/>
            <a:headEnd/>
            <a:tailEnd/>
          </a:ln>
        </p:spPr>
        <p:txBody>
          <a:bodyPr/>
          <a:lstStyle/>
          <a:p>
            <a:endParaRPr lang="en-GB"/>
          </a:p>
        </p:txBody>
      </p:sp>
      <p:sp>
        <p:nvSpPr>
          <p:cNvPr id="38095" name="Freeform 1231"/>
          <p:cNvSpPr>
            <a:spLocks/>
          </p:cNvSpPr>
          <p:nvPr/>
        </p:nvSpPr>
        <p:spPr bwMode="auto">
          <a:xfrm>
            <a:off x="5924551" y="4297364"/>
            <a:ext cx="270933" cy="66675"/>
          </a:xfrm>
          <a:custGeom>
            <a:avLst/>
            <a:gdLst>
              <a:gd name="T0" fmla="*/ 0 w 139"/>
              <a:gd name="T1" fmla="*/ 2147483647 h 42"/>
              <a:gd name="T2" fmla="*/ 2147483647 w 139"/>
              <a:gd name="T3" fmla="*/ 2147483647 h 42"/>
              <a:gd name="T4" fmla="*/ 2147483647 w 139"/>
              <a:gd name="T5" fmla="*/ 0 h 42"/>
              <a:gd name="T6" fmla="*/ 2147483647 w 139"/>
              <a:gd name="T7" fmla="*/ 2147483647 h 42"/>
              <a:gd name="T8" fmla="*/ 0 w 139"/>
              <a:gd name="T9" fmla="*/ 2147483647 h 42"/>
              <a:gd name="T10" fmla="*/ 0 60000 65536"/>
              <a:gd name="T11" fmla="*/ 0 60000 65536"/>
              <a:gd name="T12" fmla="*/ 0 60000 65536"/>
              <a:gd name="T13" fmla="*/ 0 60000 65536"/>
              <a:gd name="T14" fmla="*/ 0 60000 65536"/>
              <a:gd name="T15" fmla="*/ 0 w 139"/>
              <a:gd name="T16" fmla="*/ 0 h 42"/>
              <a:gd name="T17" fmla="*/ 139 w 139"/>
              <a:gd name="T18" fmla="*/ 42 h 42"/>
            </a:gdLst>
            <a:ahLst/>
            <a:cxnLst>
              <a:cxn ang="T10">
                <a:pos x="T0" y="T1"/>
              </a:cxn>
              <a:cxn ang="T11">
                <a:pos x="T2" y="T3"/>
              </a:cxn>
              <a:cxn ang="T12">
                <a:pos x="T4" y="T5"/>
              </a:cxn>
              <a:cxn ang="T13">
                <a:pos x="T6" y="T7"/>
              </a:cxn>
              <a:cxn ang="T14">
                <a:pos x="T8" y="T9"/>
              </a:cxn>
            </a:cxnLst>
            <a:rect l="T15" t="T16" r="T17" b="T18"/>
            <a:pathLst>
              <a:path w="139" h="42">
                <a:moveTo>
                  <a:pt x="0" y="42"/>
                </a:moveTo>
                <a:lnTo>
                  <a:pt x="52" y="24"/>
                </a:lnTo>
                <a:lnTo>
                  <a:pt x="139" y="0"/>
                </a:lnTo>
                <a:lnTo>
                  <a:pt x="95" y="18"/>
                </a:lnTo>
                <a:lnTo>
                  <a:pt x="0" y="42"/>
                </a:lnTo>
                <a:close/>
              </a:path>
            </a:pathLst>
          </a:custGeom>
          <a:solidFill>
            <a:srgbClr val="BF6060"/>
          </a:solidFill>
          <a:ln w="12700" cmpd="sng">
            <a:solidFill>
              <a:schemeClr val="hlink"/>
            </a:solidFill>
            <a:round/>
            <a:headEnd/>
            <a:tailEnd/>
          </a:ln>
        </p:spPr>
        <p:txBody>
          <a:bodyPr/>
          <a:lstStyle/>
          <a:p>
            <a:endParaRPr lang="en-GB"/>
          </a:p>
        </p:txBody>
      </p:sp>
      <p:sp>
        <p:nvSpPr>
          <p:cNvPr id="38096" name="Freeform 1232"/>
          <p:cNvSpPr>
            <a:spLocks/>
          </p:cNvSpPr>
          <p:nvPr/>
        </p:nvSpPr>
        <p:spPr bwMode="auto">
          <a:xfrm>
            <a:off x="6108700" y="4268788"/>
            <a:ext cx="273051" cy="57150"/>
          </a:xfrm>
          <a:custGeom>
            <a:avLst/>
            <a:gdLst>
              <a:gd name="T0" fmla="*/ 0 w 139"/>
              <a:gd name="T1" fmla="*/ 2147483647 h 36"/>
              <a:gd name="T2" fmla="*/ 2147483647 w 139"/>
              <a:gd name="T3" fmla="*/ 2147483647 h 36"/>
              <a:gd name="T4" fmla="*/ 2147483647 w 139"/>
              <a:gd name="T5" fmla="*/ 0 h 36"/>
              <a:gd name="T6" fmla="*/ 2147483647 w 139"/>
              <a:gd name="T7" fmla="*/ 2147483647 h 36"/>
              <a:gd name="T8" fmla="*/ 0 w 139"/>
              <a:gd name="T9" fmla="*/ 2147483647 h 36"/>
              <a:gd name="T10" fmla="*/ 0 60000 65536"/>
              <a:gd name="T11" fmla="*/ 0 60000 65536"/>
              <a:gd name="T12" fmla="*/ 0 60000 65536"/>
              <a:gd name="T13" fmla="*/ 0 60000 65536"/>
              <a:gd name="T14" fmla="*/ 0 60000 65536"/>
              <a:gd name="T15" fmla="*/ 0 w 139"/>
              <a:gd name="T16" fmla="*/ 0 h 36"/>
              <a:gd name="T17" fmla="*/ 139 w 139"/>
              <a:gd name="T18" fmla="*/ 36 h 36"/>
            </a:gdLst>
            <a:ahLst/>
            <a:cxnLst>
              <a:cxn ang="T10">
                <a:pos x="T0" y="T1"/>
              </a:cxn>
              <a:cxn ang="T11">
                <a:pos x="T2" y="T3"/>
              </a:cxn>
              <a:cxn ang="T12">
                <a:pos x="T4" y="T5"/>
              </a:cxn>
              <a:cxn ang="T13">
                <a:pos x="T6" y="T7"/>
              </a:cxn>
              <a:cxn ang="T14">
                <a:pos x="T8" y="T9"/>
              </a:cxn>
            </a:cxnLst>
            <a:rect l="T15" t="T16" r="T17" b="T18"/>
            <a:pathLst>
              <a:path w="139" h="36">
                <a:moveTo>
                  <a:pt x="0" y="36"/>
                </a:moveTo>
                <a:lnTo>
                  <a:pt x="44" y="18"/>
                </a:lnTo>
                <a:lnTo>
                  <a:pt x="139" y="0"/>
                </a:lnTo>
                <a:lnTo>
                  <a:pt x="87" y="18"/>
                </a:lnTo>
                <a:lnTo>
                  <a:pt x="0" y="36"/>
                </a:lnTo>
                <a:close/>
              </a:path>
            </a:pathLst>
          </a:custGeom>
          <a:solidFill>
            <a:srgbClr val="BF6060"/>
          </a:solidFill>
          <a:ln w="12700" cmpd="sng">
            <a:solidFill>
              <a:schemeClr val="hlink"/>
            </a:solidFill>
            <a:round/>
            <a:headEnd/>
            <a:tailEnd/>
          </a:ln>
        </p:spPr>
        <p:txBody>
          <a:bodyPr/>
          <a:lstStyle/>
          <a:p>
            <a:endParaRPr lang="en-GB"/>
          </a:p>
        </p:txBody>
      </p:sp>
      <p:sp>
        <p:nvSpPr>
          <p:cNvPr id="38097" name="Freeform 1233"/>
          <p:cNvSpPr>
            <a:spLocks/>
          </p:cNvSpPr>
          <p:nvPr/>
        </p:nvSpPr>
        <p:spPr bwMode="auto">
          <a:xfrm>
            <a:off x="6280151" y="4268788"/>
            <a:ext cx="270933" cy="57150"/>
          </a:xfrm>
          <a:custGeom>
            <a:avLst/>
            <a:gdLst>
              <a:gd name="T0" fmla="*/ 0 w 139"/>
              <a:gd name="T1" fmla="*/ 2147483647 h 36"/>
              <a:gd name="T2" fmla="*/ 2147483647 w 139"/>
              <a:gd name="T3" fmla="*/ 0 h 36"/>
              <a:gd name="T4" fmla="*/ 2147483647 w 139"/>
              <a:gd name="T5" fmla="*/ 2147483647 h 36"/>
              <a:gd name="T6" fmla="*/ 2147483647 w 139"/>
              <a:gd name="T7" fmla="*/ 2147483647 h 36"/>
              <a:gd name="T8" fmla="*/ 0 w 139"/>
              <a:gd name="T9" fmla="*/ 2147483647 h 36"/>
              <a:gd name="T10" fmla="*/ 0 60000 65536"/>
              <a:gd name="T11" fmla="*/ 0 60000 65536"/>
              <a:gd name="T12" fmla="*/ 0 60000 65536"/>
              <a:gd name="T13" fmla="*/ 0 60000 65536"/>
              <a:gd name="T14" fmla="*/ 0 60000 65536"/>
              <a:gd name="T15" fmla="*/ 0 w 139"/>
              <a:gd name="T16" fmla="*/ 0 h 36"/>
              <a:gd name="T17" fmla="*/ 139 w 139"/>
              <a:gd name="T18" fmla="*/ 36 h 36"/>
            </a:gdLst>
            <a:ahLst/>
            <a:cxnLst>
              <a:cxn ang="T10">
                <a:pos x="T0" y="T1"/>
              </a:cxn>
              <a:cxn ang="T11">
                <a:pos x="T2" y="T3"/>
              </a:cxn>
              <a:cxn ang="T12">
                <a:pos x="T4" y="T5"/>
              </a:cxn>
              <a:cxn ang="T13">
                <a:pos x="T6" y="T7"/>
              </a:cxn>
              <a:cxn ang="T14">
                <a:pos x="T8" y="T9"/>
              </a:cxn>
            </a:cxnLst>
            <a:rect l="T15" t="T16" r="T17" b="T18"/>
            <a:pathLst>
              <a:path w="139" h="36">
                <a:moveTo>
                  <a:pt x="0" y="18"/>
                </a:moveTo>
                <a:lnTo>
                  <a:pt x="52" y="0"/>
                </a:lnTo>
                <a:lnTo>
                  <a:pt x="139" y="12"/>
                </a:lnTo>
                <a:lnTo>
                  <a:pt x="96" y="36"/>
                </a:lnTo>
                <a:lnTo>
                  <a:pt x="0" y="18"/>
                </a:lnTo>
                <a:close/>
              </a:path>
            </a:pathLst>
          </a:custGeom>
          <a:solidFill>
            <a:srgbClr val="BF6060"/>
          </a:solidFill>
          <a:ln w="12700" cmpd="sng">
            <a:solidFill>
              <a:schemeClr val="hlink"/>
            </a:solidFill>
            <a:round/>
            <a:headEnd/>
            <a:tailEnd/>
          </a:ln>
        </p:spPr>
        <p:txBody>
          <a:bodyPr/>
          <a:lstStyle/>
          <a:p>
            <a:endParaRPr lang="en-GB"/>
          </a:p>
        </p:txBody>
      </p:sp>
      <p:sp>
        <p:nvSpPr>
          <p:cNvPr id="38098" name="Freeform 1234"/>
          <p:cNvSpPr>
            <a:spLocks/>
          </p:cNvSpPr>
          <p:nvPr/>
        </p:nvSpPr>
        <p:spPr bwMode="auto">
          <a:xfrm>
            <a:off x="6466417" y="4287839"/>
            <a:ext cx="254000" cy="123825"/>
          </a:xfrm>
          <a:custGeom>
            <a:avLst/>
            <a:gdLst>
              <a:gd name="T0" fmla="*/ 0 w 130"/>
              <a:gd name="T1" fmla="*/ 2147483647 h 78"/>
              <a:gd name="T2" fmla="*/ 2147483647 w 130"/>
              <a:gd name="T3" fmla="*/ 0 h 78"/>
              <a:gd name="T4" fmla="*/ 2147483647 w 130"/>
              <a:gd name="T5" fmla="*/ 2147483647 h 78"/>
              <a:gd name="T6" fmla="*/ 2147483647 w 130"/>
              <a:gd name="T7" fmla="*/ 2147483647 h 78"/>
              <a:gd name="T8" fmla="*/ 0 w 130"/>
              <a:gd name="T9" fmla="*/ 2147483647 h 78"/>
              <a:gd name="T10" fmla="*/ 0 60000 65536"/>
              <a:gd name="T11" fmla="*/ 0 60000 65536"/>
              <a:gd name="T12" fmla="*/ 0 60000 65536"/>
              <a:gd name="T13" fmla="*/ 0 60000 65536"/>
              <a:gd name="T14" fmla="*/ 0 60000 65536"/>
              <a:gd name="T15" fmla="*/ 0 w 130"/>
              <a:gd name="T16" fmla="*/ 0 h 78"/>
              <a:gd name="T17" fmla="*/ 130 w 130"/>
              <a:gd name="T18" fmla="*/ 78 h 78"/>
            </a:gdLst>
            <a:ahLst/>
            <a:cxnLst>
              <a:cxn ang="T10">
                <a:pos x="T0" y="T1"/>
              </a:cxn>
              <a:cxn ang="T11">
                <a:pos x="T2" y="T3"/>
              </a:cxn>
              <a:cxn ang="T12">
                <a:pos x="T4" y="T5"/>
              </a:cxn>
              <a:cxn ang="T13">
                <a:pos x="T6" y="T7"/>
              </a:cxn>
              <a:cxn ang="T14">
                <a:pos x="T8" y="T9"/>
              </a:cxn>
            </a:cxnLst>
            <a:rect l="T15" t="T16" r="T17" b="T18"/>
            <a:pathLst>
              <a:path w="130" h="78">
                <a:moveTo>
                  <a:pt x="0" y="24"/>
                </a:moveTo>
                <a:lnTo>
                  <a:pt x="43" y="0"/>
                </a:lnTo>
                <a:lnTo>
                  <a:pt x="130" y="60"/>
                </a:lnTo>
                <a:lnTo>
                  <a:pt x="87" y="78"/>
                </a:lnTo>
                <a:lnTo>
                  <a:pt x="0" y="24"/>
                </a:lnTo>
                <a:close/>
              </a:path>
            </a:pathLst>
          </a:custGeom>
          <a:solidFill>
            <a:srgbClr val="BF6060"/>
          </a:solidFill>
          <a:ln w="12700" cmpd="sng">
            <a:solidFill>
              <a:schemeClr val="hlink"/>
            </a:solidFill>
            <a:round/>
            <a:headEnd/>
            <a:tailEnd/>
          </a:ln>
        </p:spPr>
        <p:txBody>
          <a:bodyPr/>
          <a:lstStyle/>
          <a:p>
            <a:endParaRPr lang="en-GB"/>
          </a:p>
        </p:txBody>
      </p:sp>
      <p:sp>
        <p:nvSpPr>
          <p:cNvPr id="38099" name="Freeform 1235"/>
          <p:cNvSpPr>
            <a:spLocks/>
          </p:cNvSpPr>
          <p:nvPr/>
        </p:nvSpPr>
        <p:spPr bwMode="auto">
          <a:xfrm>
            <a:off x="6637867" y="4383088"/>
            <a:ext cx="270933" cy="95250"/>
          </a:xfrm>
          <a:custGeom>
            <a:avLst/>
            <a:gdLst>
              <a:gd name="T0" fmla="*/ 0 w 139"/>
              <a:gd name="T1" fmla="*/ 2147483647 h 60"/>
              <a:gd name="T2" fmla="*/ 2147483647 w 139"/>
              <a:gd name="T3" fmla="*/ 0 h 60"/>
              <a:gd name="T4" fmla="*/ 2147483647 w 139"/>
              <a:gd name="T5" fmla="*/ 2147483647 h 60"/>
              <a:gd name="T6" fmla="*/ 2147483647 w 139"/>
              <a:gd name="T7" fmla="*/ 2147483647 h 60"/>
              <a:gd name="T8" fmla="*/ 0 w 139"/>
              <a:gd name="T9" fmla="*/ 2147483647 h 60"/>
              <a:gd name="T10" fmla="*/ 0 60000 65536"/>
              <a:gd name="T11" fmla="*/ 0 60000 65536"/>
              <a:gd name="T12" fmla="*/ 0 60000 65536"/>
              <a:gd name="T13" fmla="*/ 0 60000 65536"/>
              <a:gd name="T14" fmla="*/ 0 60000 65536"/>
              <a:gd name="T15" fmla="*/ 0 w 139"/>
              <a:gd name="T16" fmla="*/ 0 h 60"/>
              <a:gd name="T17" fmla="*/ 139 w 139"/>
              <a:gd name="T18" fmla="*/ 60 h 60"/>
            </a:gdLst>
            <a:ahLst/>
            <a:cxnLst>
              <a:cxn ang="T10">
                <a:pos x="T0" y="T1"/>
              </a:cxn>
              <a:cxn ang="T11">
                <a:pos x="T2" y="T3"/>
              </a:cxn>
              <a:cxn ang="T12">
                <a:pos x="T4" y="T5"/>
              </a:cxn>
              <a:cxn ang="T13">
                <a:pos x="T6" y="T7"/>
              </a:cxn>
              <a:cxn ang="T14">
                <a:pos x="T8" y="T9"/>
              </a:cxn>
            </a:cxnLst>
            <a:rect l="T15" t="T16" r="T17" b="T18"/>
            <a:pathLst>
              <a:path w="139" h="60">
                <a:moveTo>
                  <a:pt x="0" y="18"/>
                </a:moveTo>
                <a:lnTo>
                  <a:pt x="43" y="0"/>
                </a:lnTo>
                <a:lnTo>
                  <a:pt x="139" y="36"/>
                </a:lnTo>
                <a:lnTo>
                  <a:pt x="87" y="60"/>
                </a:lnTo>
                <a:lnTo>
                  <a:pt x="0" y="18"/>
                </a:lnTo>
                <a:close/>
              </a:path>
            </a:pathLst>
          </a:custGeom>
          <a:solidFill>
            <a:srgbClr val="BF6060"/>
          </a:solidFill>
          <a:ln w="12700" cmpd="sng">
            <a:solidFill>
              <a:schemeClr val="hlink"/>
            </a:solidFill>
            <a:round/>
            <a:headEnd/>
            <a:tailEnd/>
          </a:ln>
        </p:spPr>
        <p:txBody>
          <a:bodyPr/>
          <a:lstStyle/>
          <a:p>
            <a:endParaRPr lang="en-GB"/>
          </a:p>
        </p:txBody>
      </p:sp>
      <p:sp>
        <p:nvSpPr>
          <p:cNvPr id="38100" name="Freeform 1236"/>
          <p:cNvSpPr>
            <a:spLocks/>
          </p:cNvSpPr>
          <p:nvPr/>
        </p:nvSpPr>
        <p:spPr bwMode="auto">
          <a:xfrm>
            <a:off x="6807200" y="4440239"/>
            <a:ext cx="270933" cy="85725"/>
          </a:xfrm>
          <a:custGeom>
            <a:avLst/>
            <a:gdLst>
              <a:gd name="T0" fmla="*/ 0 w 139"/>
              <a:gd name="T1" fmla="*/ 2147483647 h 54"/>
              <a:gd name="T2" fmla="*/ 2147483647 w 139"/>
              <a:gd name="T3" fmla="*/ 0 h 54"/>
              <a:gd name="T4" fmla="*/ 2147483647 w 139"/>
              <a:gd name="T5" fmla="*/ 2147483647 h 54"/>
              <a:gd name="T6" fmla="*/ 2147483647 w 139"/>
              <a:gd name="T7" fmla="*/ 2147483647 h 54"/>
              <a:gd name="T8" fmla="*/ 0 w 139"/>
              <a:gd name="T9" fmla="*/ 2147483647 h 54"/>
              <a:gd name="T10" fmla="*/ 0 60000 65536"/>
              <a:gd name="T11" fmla="*/ 0 60000 65536"/>
              <a:gd name="T12" fmla="*/ 0 60000 65536"/>
              <a:gd name="T13" fmla="*/ 0 60000 65536"/>
              <a:gd name="T14" fmla="*/ 0 60000 65536"/>
              <a:gd name="T15" fmla="*/ 0 w 139"/>
              <a:gd name="T16" fmla="*/ 0 h 54"/>
              <a:gd name="T17" fmla="*/ 139 w 139"/>
              <a:gd name="T18" fmla="*/ 54 h 54"/>
            </a:gdLst>
            <a:ahLst/>
            <a:cxnLst>
              <a:cxn ang="T10">
                <a:pos x="T0" y="T1"/>
              </a:cxn>
              <a:cxn ang="T11">
                <a:pos x="T2" y="T3"/>
              </a:cxn>
              <a:cxn ang="T12">
                <a:pos x="T4" y="T5"/>
              </a:cxn>
              <a:cxn ang="T13">
                <a:pos x="T6" y="T7"/>
              </a:cxn>
              <a:cxn ang="T14">
                <a:pos x="T8" y="T9"/>
              </a:cxn>
            </a:cxnLst>
            <a:rect l="T15" t="T16" r="T17" b="T18"/>
            <a:pathLst>
              <a:path w="139" h="54">
                <a:moveTo>
                  <a:pt x="0" y="24"/>
                </a:moveTo>
                <a:lnTo>
                  <a:pt x="52" y="0"/>
                </a:lnTo>
                <a:lnTo>
                  <a:pt x="139" y="30"/>
                </a:lnTo>
                <a:lnTo>
                  <a:pt x="95" y="54"/>
                </a:lnTo>
                <a:lnTo>
                  <a:pt x="0" y="24"/>
                </a:lnTo>
                <a:close/>
              </a:path>
            </a:pathLst>
          </a:custGeom>
          <a:solidFill>
            <a:srgbClr val="BF6060"/>
          </a:solidFill>
          <a:ln w="12700" cmpd="sng">
            <a:solidFill>
              <a:schemeClr val="hlink"/>
            </a:solidFill>
            <a:round/>
            <a:headEnd/>
            <a:tailEnd/>
          </a:ln>
        </p:spPr>
        <p:txBody>
          <a:bodyPr/>
          <a:lstStyle/>
          <a:p>
            <a:endParaRPr lang="en-GB"/>
          </a:p>
        </p:txBody>
      </p:sp>
      <p:sp>
        <p:nvSpPr>
          <p:cNvPr id="38101" name="Freeform 1237"/>
          <p:cNvSpPr>
            <a:spLocks/>
          </p:cNvSpPr>
          <p:nvPr/>
        </p:nvSpPr>
        <p:spPr bwMode="auto">
          <a:xfrm>
            <a:off x="6993467" y="4487863"/>
            <a:ext cx="256117" cy="76200"/>
          </a:xfrm>
          <a:custGeom>
            <a:avLst/>
            <a:gdLst>
              <a:gd name="T0" fmla="*/ 0 w 131"/>
              <a:gd name="T1" fmla="*/ 2147483647 h 48"/>
              <a:gd name="T2" fmla="*/ 2147483647 w 131"/>
              <a:gd name="T3" fmla="*/ 0 h 48"/>
              <a:gd name="T4" fmla="*/ 2147483647 w 131"/>
              <a:gd name="T5" fmla="*/ 2147483647 h 48"/>
              <a:gd name="T6" fmla="*/ 2147483647 w 131"/>
              <a:gd name="T7" fmla="*/ 2147483647 h 48"/>
              <a:gd name="T8" fmla="*/ 0 w 131"/>
              <a:gd name="T9" fmla="*/ 2147483647 h 48"/>
              <a:gd name="T10" fmla="*/ 0 60000 65536"/>
              <a:gd name="T11" fmla="*/ 0 60000 65536"/>
              <a:gd name="T12" fmla="*/ 0 60000 65536"/>
              <a:gd name="T13" fmla="*/ 0 60000 65536"/>
              <a:gd name="T14" fmla="*/ 0 60000 65536"/>
              <a:gd name="T15" fmla="*/ 0 w 131"/>
              <a:gd name="T16" fmla="*/ 0 h 48"/>
              <a:gd name="T17" fmla="*/ 131 w 131"/>
              <a:gd name="T18" fmla="*/ 48 h 48"/>
            </a:gdLst>
            <a:ahLst/>
            <a:cxnLst>
              <a:cxn ang="T10">
                <a:pos x="T0" y="T1"/>
              </a:cxn>
              <a:cxn ang="T11">
                <a:pos x="T2" y="T3"/>
              </a:cxn>
              <a:cxn ang="T12">
                <a:pos x="T4" y="T5"/>
              </a:cxn>
              <a:cxn ang="T13">
                <a:pos x="T6" y="T7"/>
              </a:cxn>
              <a:cxn ang="T14">
                <a:pos x="T8" y="T9"/>
              </a:cxn>
            </a:cxnLst>
            <a:rect l="T15" t="T16" r="T17" b="T18"/>
            <a:pathLst>
              <a:path w="131" h="48">
                <a:moveTo>
                  <a:pt x="0" y="24"/>
                </a:moveTo>
                <a:lnTo>
                  <a:pt x="44" y="0"/>
                </a:lnTo>
                <a:lnTo>
                  <a:pt x="131" y="30"/>
                </a:lnTo>
                <a:lnTo>
                  <a:pt x="87" y="48"/>
                </a:lnTo>
                <a:lnTo>
                  <a:pt x="0" y="24"/>
                </a:lnTo>
                <a:close/>
              </a:path>
            </a:pathLst>
          </a:custGeom>
          <a:solidFill>
            <a:srgbClr val="BF6060"/>
          </a:solidFill>
          <a:ln w="12700" cmpd="sng">
            <a:solidFill>
              <a:schemeClr val="hlink"/>
            </a:solidFill>
            <a:round/>
            <a:headEnd/>
            <a:tailEnd/>
          </a:ln>
        </p:spPr>
        <p:txBody>
          <a:bodyPr/>
          <a:lstStyle/>
          <a:p>
            <a:endParaRPr lang="en-GB"/>
          </a:p>
        </p:txBody>
      </p:sp>
      <p:sp>
        <p:nvSpPr>
          <p:cNvPr id="38102" name="Freeform 1238"/>
          <p:cNvSpPr>
            <a:spLocks/>
          </p:cNvSpPr>
          <p:nvPr/>
        </p:nvSpPr>
        <p:spPr bwMode="auto">
          <a:xfrm>
            <a:off x="7162800" y="4535489"/>
            <a:ext cx="270933" cy="47625"/>
          </a:xfrm>
          <a:custGeom>
            <a:avLst/>
            <a:gdLst>
              <a:gd name="T0" fmla="*/ 0 w 139"/>
              <a:gd name="T1" fmla="*/ 2147483647 h 30"/>
              <a:gd name="T2" fmla="*/ 2147483647 w 139"/>
              <a:gd name="T3" fmla="*/ 0 h 30"/>
              <a:gd name="T4" fmla="*/ 2147483647 w 139"/>
              <a:gd name="T5" fmla="*/ 2147483647 h 30"/>
              <a:gd name="T6" fmla="*/ 2147483647 w 139"/>
              <a:gd name="T7" fmla="*/ 2147483647 h 30"/>
              <a:gd name="T8" fmla="*/ 0 w 139"/>
              <a:gd name="T9" fmla="*/ 2147483647 h 30"/>
              <a:gd name="T10" fmla="*/ 0 60000 65536"/>
              <a:gd name="T11" fmla="*/ 0 60000 65536"/>
              <a:gd name="T12" fmla="*/ 0 60000 65536"/>
              <a:gd name="T13" fmla="*/ 0 60000 65536"/>
              <a:gd name="T14" fmla="*/ 0 60000 65536"/>
              <a:gd name="T15" fmla="*/ 0 w 139"/>
              <a:gd name="T16" fmla="*/ 0 h 30"/>
              <a:gd name="T17" fmla="*/ 139 w 139"/>
              <a:gd name="T18" fmla="*/ 30 h 30"/>
            </a:gdLst>
            <a:ahLst/>
            <a:cxnLst>
              <a:cxn ang="T10">
                <a:pos x="T0" y="T1"/>
              </a:cxn>
              <a:cxn ang="T11">
                <a:pos x="T2" y="T3"/>
              </a:cxn>
              <a:cxn ang="T12">
                <a:pos x="T4" y="T5"/>
              </a:cxn>
              <a:cxn ang="T13">
                <a:pos x="T6" y="T7"/>
              </a:cxn>
              <a:cxn ang="T14">
                <a:pos x="T8" y="T9"/>
              </a:cxn>
            </a:cxnLst>
            <a:rect l="T15" t="T16" r="T17" b="T18"/>
            <a:pathLst>
              <a:path w="139" h="30">
                <a:moveTo>
                  <a:pt x="0" y="18"/>
                </a:moveTo>
                <a:lnTo>
                  <a:pt x="44" y="0"/>
                </a:lnTo>
                <a:lnTo>
                  <a:pt x="139" y="6"/>
                </a:lnTo>
                <a:lnTo>
                  <a:pt x="96" y="30"/>
                </a:lnTo>
                <a:lnTo>
                  <a:pt x="0" y="18"/>
                </a:lnTo>
                <a:close/>
              </a:path>
            </a:pathLst>
          </a:custGeom>
          <a:solidFill>
            <a:srgbClr val="BF6060"/>
          </a:solidFill>
          <a:ln w="12700" cmpd="sng">
            <a:solidFill>
              <a:schemeClr val="hlink"/>
            </a:solidFill>
            <a:round/>
            <a:headEnd/>
            <a:tailEnd/>
          </a:ln>
        </p:spPr>
        <p:txBody>
          <a:bodyPr/>
          <a:lstStyle/>
          <a:p>
            <a:endParaRPr lang="en-GB"/>
          </a:p>
        </p:txBody>
      </p:sp>
      <p:sp>
        <p:nvSpPr>
          <p:cNvPr id="38103" name="Freeform 1239"/>
          <p:cNvSpPr>
            <a:spLocks/>
          </p:cNvSpPr>
          <p:nvPr/>
        </p:nvSpPr>
        <p:spPr bwMode="auto">
          <a:xfrm>
            <a:off x="7351184" y="4545014"/>
            <a:ext cx="254000" cy="47625"/>
          </a:xfrm>
          <a:custGeom>
            <a:avLst/>
            <a:gdLst>
              <a:gd name="T0" fmla="*/ 0 w 130"/>
              <a:gd name="T1" fmla="*/ 2147483647 h 30"/>
              <a:gd name="T2" fmla="*/ 2147483647 w 130"/>
              <a:gd name="T3" fmla="*/ 0 h 30"/>
              <a:gd name="T4" fmla="*/ 2147483647 w 130"/>
              <a:gd name="T5" fmla="*/ 2147483647 h 30"/>
              <a:gd name="T6" fmla="*/ 2147483647 w 130"/>
              <a:gd name="T7" fmla="*/ 2147483647 h 30"/>
              <a:gd name="T8" fmla="*/ 0 w 130"/>
              <a:gd name="T9" fmla="*/ 2147483647 h 30"/>
              <a:gd name="T10" fmla="*/ 0 60000 65536"/>
              <a:gd name="T11" fmla="*/ 0 60000 65536"/>
              <a:gd name="T12" fmla="*/ 0 60000 65536"/>
              <a:gd name="T13" fmla="*/ 0 60000 65536"/>
              <a:gd name="T14" fmla="*/ 0 60000 65536"/>
              <a:gd name="T15" fmla="*/ 0 w 130"/>
              <a:gd name="T16" fmla="*/ 0 h 30"/>
              <a:gd name="T17" fmla="*/ 130 w 130"/>
              <a:gd name="T18" fmla="*/ 30 h 30"/>
            </a:gdLst>
            <a:ahLst/>
            <a:cxnLst>
              <a:cxn ang="T10">
                <a:pos x="T0" y="T1"/>
              </a:cxn>
              <a:cxn ang="T11">
                <a:pos x="T2" y="T3"/>
              </a:cxn>
              <a:cxn ang="T12">
                <a:pos x="T4" y="T5"/>
              </a:cxn>
              <a:cxn ang="T13">
                <a:pos x="T6" y="T7"/>
              </a:cxn>
              <a:cxn ang="T14">
                <a:pos x="T8" y="T9"/>
              </a:cxn>
            </a:cxnLst>
            <a:rect l="T15" t="T16" r="T17" b="T18"/>
            <a:pathLst>
              <a:path w="130" h="30">
                <a:moveTo>
                  <a:pt x="0" y="24"/>
                </a:moveTo>
                <a:lnTo>
                  <a:pt x="43" y="0"/>
                </a:lnTo>
                <a:lnTo>
                  <a:pt x="130" y="6"/>
                </a:lnTo>
                <a:lnTo>
                  <a:pt x="87" y="30"/>
                </a:lnTo>
                <a:lnTo>
                  <a:pt x="0" y="24"/>
                </a:lnTo>
                <a:close/>
              </a:path>
            </a:pathLst>
          </a:custGeom>
          <a:solidFill>
            <a:srgbClr val="BF6060"/>
          </a:solidFill>
          <a:ln w="12700" cmpd="sng">
            <a:solidFill>
              <a:schemeClr val="hlink"/>
            </a:solidFill>
            <a:round/>
            <a:headEnd/>
            <a:tailEnd/>
          </a:ln>
        </p:spPr>
        <p:txBody>
          <a:bodyPr/>
          <a:lstStyle/>
          <a:p>
            <a:endParaRPr lang="en-GB"/>
          </a:p>
        </p:txBody>
      </p:sp>
      <p:sp>
        <p:nvSpPr>
          <p:cNvPr id="38104" name="Freeform 1240"/>
          <p:cNvSpPr>
            <a:spLocks/>
          </p:cNvSpPr>
          <p:nvPr/>
        </p:nvSpPr>
        <p:spPr bwMode="auto">
          <a:xfrm>
            <a:off x="7520517" y="4554538"/>
            <a:ext cx="254000" cy="38100"/>
          </a:xfrm>
          <a:custGeom>
            <a:avLst/>
            <a:gdLst>
              <a:gd name="T0" fmla="*/ 0 w 130"/>
              <a:gd name="T1" fmla="*/ 2147483647 h 24"/>
              <a:gd name="T2" fmla="*/ 2147483647 w 130"/>
              <a:gd name="T3" fmla="*/ 0 h 24"/>
              <a:gd name="T4" fmla="*/ 2147483647 w 130"/>
              <a:gd name="T5" fmla="*/ 0 h 24"/>
              <a:gd name="T6" fmla="*/ 2147483647 w 130"/>
              <a:gd name="T7" fmla="*/ 2147483647 h 24"/>
              <a:gd name="T8" fmla="*/ 0 w 130"/>
              <a:gd name="T9" fmla="*/ 2147483647 h 24"/>
              <a:gd name="T10" fmla="*/ 0 60000 65536"/>
              <a:gd name="T11" fmla="*/ 0 60000 65536"/>
              <a:gd name="T12" fmla="*/ 0 60000 65536"/>
              <a:gd name="T13" fmla="*/ 0 60000 65536"/>
              <a:gd name="T14" fmla="*/ 0 60000 65536"/>
              <a:gd name="T15" fmla="*/ 0 w 130"/>
              <a:gd name="T16" fmla="*/ 0 h 24"/>
              <a:gd name="T17" fmla="*/ 130 w 130"/>
              <a:gd name="T18" fmla="*/ 24 h 24"/>
            </a:gdLst>
            <a:ahLst/>
            <a:cxnLst>
              <a:cxn ang="T10">
                <a:pos x="T0" y="T1"/>
              </a:cxn>
              <a:cxn ang="T11">
                <a:pos x="T2" y="T3"/>
              </a:cxn>
              <a:cxn ang="T12">
                <a:pos x="T4" y="T5"/>
              </a:cxn>
              <a:cxn ang="T13">
                <a:pos x="T6" y="T7"/>
              </a:cxn>
              <a:cxn ang="T14">
                <a:pos x="T8" y="T9"/>
              </a:cxn>
            </a:cxnLst>
            <a:rect l="T15" t="T16" r="T17" b="T18"/>
            <a:pathLst>
              <a:path w="130" h="24">
                <a:moveTo>
                  <a:pt x="0" y="24"/>
                </a:moveTo>
                <a:lnTo>
                  <a:pt x="43" y="0"/>
                </a:lnTo>
                <a:lnTo>
                  <a:pt x="130" y="0"/>
                </a:lnTo>
                <a:lnTo>
                  <a:pt x="95" y="24"/>
                </a:lnTo>
                <a:lnTo>
                  <a:pt x="0" y="24"/>
                </a:lnTo>
                <a:close/>
              </a:path>
            </a:pathLst>
          </a:custGeom>
          <a:solidFill>
            <a:srgbClr val="BF6060"/>
          </a:solidFill>
          <a:ln w="12700" cmpd="sng">
            <a:solidFill>
              <a:schemeClr val="hlink"/>
            </a:solidFill>
            <a:round/>
            <a:headEnd/>
            <a:tailEnd/>
          </a:ln>
        </p:spPr>
        <p:txBody>
          <a:bodyPr/>
          <a:lstStyle/>
          <a:p>
            <a:endParaRPr lang="en-GB"/>
          </a:p>
        </p:txBody>
      </p:sp>
      <p:sp>
        <p:nvSpPr>
          <p:cNvPr id="38105" name="Freeform 1241"/>
          <p:cNvSpPr>
            <a:spLocks/>
          </p:cNvSpPr>
          <p:nvPr/>
        </p:nvSpPr>
        <p:spPr bwMode="auto">
          <a:xfrm>
            <a:off x="7706785" y="4525964"/>
            <a:ext cx="256116" cy="66675"/>
          </a:xfrm>
          <a:custGeom>
            <a:avLst/>
            <a:gdLst>
              <a:gd name="T0" fmla="*/ 0 w 131"/>
              <a:gd name="T1" fmla="*/ 2147483647 h 42"/>
              <a:gd name="T2" fmla="*/ 2147483647 w 131"/>
              <a:gd name="T3" fmla="*/ 2147483647 h 42"/>
              <a:gd name="T4" fmla="*/ 2147483647 w 131"/>
              <a:gd name="T5" fmla="*/ 0 h 42"/>
              <a:gd name="T6" fmla="*/ 2147483647 w 131"/>
              <a:gd name="T7" fmla="*/ 2147483647 h 42"/>
              <a:gd name="T8" fmla="*/ 0 w 131"/>
              <a:gd name="T9" fmla="*/ 2147483647 h 42"/>
              <a:gd name="T10" fmla="*/ 0 60000 65536"/>
              <a:gd name="T11" fmla="*/ 0 60000 65536"/>
              <a:gd name="T12" fmla="*/ 0 60000 65536"/>
              <a:gd name="T13" fmla="*/ 0 60000 65536"/>
              <a:gd name="T14" fmla="*/ 0 60000 65536"/>
              <a:gd name="T15" fmla="*/ 0 w 131"/>
              <a:gd name="T16" fmla="*/ 0 h 42"/>
              <a:gd name="T17" fmla="*/ 131 w 131"/>
              <a:gd name="T18" fmla="*/ 42 h 42"/>
            </a:gdLst>
            <a:ahLst/>
            <a:cxnLst>
              <a:cxn ang="T10">
                <a:pos x="T0" y="T1"/>
              </a:cxn>
              <a:cxn ang="T11">
                <a:pos x="T2" y="T3"/>
              </a:cxn>
              <a:cxn ang="T12">
                <a:pos x="T4" y="T5"/>
              </a:cxn>
              <a:cxn ang="T13">
                <a:pos x="T6" y="T7"/>
              </a:cxn>
              <a:cxn ang="T14">
                <a:pos x="T8" y="T9"/>
              </a:cxn>
            </a:cxnLst>
            <a:rect l="T15" t="T16" r="T17" b="T18"/>
            <a:pathLst>
              <a:path w="131" h="42">
                <a:moveTo>
                  <a:pt x="0" y="42"/>
                </a:moveTo>
                <a:lnTo>
                  <a:pt x="35" y="18"/>
                </a:lnTo>
                <a:lnTo>
                  <a:pt x="131" y="0"/>
                </a:lnTo>
                <a:lnTo>
                  <a:pt x="87" y="24"/>
                </a:lnTo>
                <a:lnTo>
                  <a:pt x="0" y="42"/>
                </a:lnTo>
                <a:close/>
              </a:path>
            </a:pathLst>
          </a:custGeom>
          <a:solidFill>
            <a:srgbClr val="BF6060"/>
          </a:solidFill>
          <a:ln w="12700" cmpd="sng">
            <a:solidFill>
              <a:schemeClr val="hlink"/>
            </a:solidFill>
            <a:round/>
            <a:headEnd/>
            <a:tailEnd/>
          </a:ln>
        </p:spPr>
        <p:txBody>
          <a:bodyPr/>
          <a:lstStyle/>
          <a:p>
            <a:endParaRPr lang="en-GB"/>
          </a:p>
        </p:txBody>
      </p:sp>
      <p:sp>
        <p:nvSpPr>
          <p:cNvPr id="38106" name="Freeform 1242"/>
          <p:cNvSpPr>
            <a:spLocks/>
          </p:cNvSpPr>
          <p:nvPr/>
        </p:nvSpPr>
        <p:spPr bwMode="auto">
          <a:xfrm>
            <a:off x="7876117" y="4497389"/>
            <a:ext cx="254000" cy="66675"/>
          </a:xfrm>
          <a:custGeom>
            <a:avLst/>
            <a:gdLst>
              <a:gd name="T0" fmla="*/ 0 w 130"/>
              <a:gd name="T1" fmla="*/ 2147483647 h 42"/>
              <a:gd name="T2" fmla="*/ 2147483647 w 130"/>
              <a:gd name="T3" fmla="*/ 2147483647 h 42"/>
              <a:gd name="T4" fmla="*/ 2147483647 w 130"/>
              <a:gd name="T5" fmla="*/ 0 h 42"/>
              <a:gd name="T6" fmla="*/ 2147483647 w 130"/>
              <a:gd name="T7" fmla="*/ 2147483647 h 42"/>
              <a:gd name="T8" fmla="*/ 0 w 130"/>
              <a:gd name="T9" fmla="*/ 2147483647 h 42"/>
              <a:gd name="T10" fmla="*/ 0 60000 65536"/>
              <a:gd name="T11" fmla="*/ 0 60000 65536"/>
              <a:gd name="T12" fmla="*/ 0 60000 65536"/>
              <a:gd name="T13" fmla="*/ 0 60000 65536"/>
              <a:gd name="T14" fmla="*/ 0 60000 65536"/>
              <a:gd name="T15" fmla="*/ 0 w 130"/>
              <a:gd name="T16" fmla="*/ 0 h 42"/>
              <a:gd name="T17" fmla="*/ 130 w 130"/>
              <a:gd name="T18" fmla="*/ 42 h 42"/>
            </a:gdLst>
            <a:ahLst/>
            <a:cxnLst>
              <a:cxn ang="T10">
                <a:pos x="T0" y="T1"/>
              </a:cxn>
              <a:cxn ang="T11">
                <a:pos x="T2" y="T3"/>
              </a:cxn>
              <a:cxn ang="T12">
                <a:pos x="T4" y="T5"/>
              </a:cxn>
              <a:cxn ang="T13">
                <a:pos x="T6" y="T7"/>
              </a:cxn>
              <a:cxn ang="T14">
                <a:pos x="T8" y="T9"/>
              </a:cxn>
            </a:cxnLst>
            <a:rect l="T15" t="T16" r="T17" b="T18"/>
            <a:pathLst>
              <a:path w="130" h="42">
                <a:moveTo>
                  <a:pt x="0" y="42"/>
                </a:moveTo>
                <a:lnTo>
                  <a:pt x="44" y="18"/>
                </a:lnTo>
                <a:lnTo>
                  <a:pt x="130" y="0"/>
                </a:lnTo>
                <a:lnTo>
                  <a:pt x="96" y="24"/>
                </a:lnTo>
                <a:lnTo>
                  <a:pt x="0" y="42"/>
                </a:lnTo>
                <a:close/>
              </a:path>
            </a:pathLst>
          </a:custGeom>
          <a:solidFill>
            <a:srgbClr val="BF6060"/>
          </a:solidFill>
          <a:ln w="12700" cmpd="sng">
            <a:solidFill>
              <a:schemeClr val="hlink"/>
            </a:solidFill>
            <a:round/>
            <a:headEnd/>
            <a:tailEnd/>
          </a:ln>
        </p:spPr>
        <p:txBody>
          <a:bodyPr/>
          <a:lstStyle/>
          <a:p>
            <a:endParaRPr lang="en-GB"/>
          </a:p>
        </p:txBody>
      </p:sp>
      <p:sp>
        <p:nvSpPr>
          <p:cNvPr id="38107" name="Freeform 1243"/>
          <p:cNvSpPr>
            <a:spLocks/>
          </p:cNvSpPr>
          <p:nvPr/>
        </p:nvSpPr>
        <p:spPr bwMode="auto">
          <a:xfrm>
            <a:off x="8064501" y="4497388"/>
            <a:ext cx="234951" cy="57150"/>
          </a:xfrm>
          <a:custGeom>
            <a:avLst/>
            <a:gdLst>
              <a:gd name="T0" fmla="*/ 0 w 121"/>
              <a:gd name="T1" fmla="*/ 2147483647 h 36"/>
              <a:gd name="T2" fmla="*/ 2147483647 w 121"/>
              <a:gd name="T3" fmla="*/ 0 h 36"/>
              <a:gd name="T4" fmla="*/ 2147483647 w 121"/>
              <a:gd name="T5" fmla="*/ 2147483647 h 36"/>
              <a:gd name="T6" fmla="*/ 2147483647 w 121"/>
              <a:gd name="T7" fmla="*/ 2147483647 h 36"/>
              <a:gd name="T8" fmla="*/ 0 w 121"/>
              <a:gd name="T9" fmla="*/ 2147483647 h 36"/>
              <a:gd name="T10" fmla="*/ 0 60000 65536"/>
              <a:gd name="T11" fmla="*/ 0 60000 65536"/>
              <a:gd name="T12" fmla="*/ 0 60000 65536"/>
              <a:gd name="T13" fmla="*/ 0 60000 65536"/>
              <a:gd name="T14" fmla="*/ 0 60000 65536"/>
              <a:gd name="T15" fmla="*/ 0 w 121"/>
              <a:gd name="T16" fmla="*/ 0 h 36"/>
              <a:gd name="T17" fmla="*/ 121 w 121"/>
              <a:gd name="T18" fmla="*/ 36 h 36"/>
            </a:gdLst>
            <a:ahLst/>
            <a:cxnLst>
              <a:cxn ang="T10">
                <a:pos x="T0" y="T1"/>
              </a:cxn>
              <a:cxn ang="T11">
                <a:pos x="T2" y="T3"/>
              </a:cxn>
              <a:cxn ang="T12">
                <a:pos x="T4" y="T5"/>
              </a:cxn>
              <a:cxn ang="T13">
                <a:pos x="T6" y="T7"/>
              </a:cxn>
              <a:cxn ang="T14">
                <a:pos x="T8" y="T9"/>
              </a:cxn>
            </a:cxnLst>
            <a:rect l="T15" t="T16" r="T17" b="T18"/>
            <a:pathLst>
              <a:path w="121" h="36">
                <a:moveTo>
                  <a:pt x="0" y="24"/>
                </a:moveTo>
                <a:lnTo>
                  <a:pt x="34" y="0"/>
                </a:lnTo>
                <a:lnTo>
                  <a:pt x="121" y="12"/>
                </a:lnTo>
                <a:lnTo>
                  <a:pt x="87" y="36"/>
                </a:lnTo>
                <a:lnTo>
                  <a:pt x="0" y="24"/>
                </a:lnTo>
                <a:close/>
              </a:path>
            </a:pathLst>
          </a:custGeom>
          <a:solidFill>
            <a:srgbClr val="BF6060"/>
          </a:solidFill>
          <a:ln w="12700" cmpd="sng">
            <a:solidFill>
              <a:schemeClr val="hlink"/>
            </a:solidFill>
            <a:round/>
            <a:headEnd/>
            <a:tailEnd/>
          </a:ln>
        </p:spPr>
        <p:txBody>
          <a:bodyPr/>
          <a:lstStyle/>
          <a:p>
            <a:endParaRPr lang="en-GB"/>
          </a:p>
        </p:txBody>
      </p:sp>
      <p:sp>
        <p:nvSpPr>
          <p:cNvPr id="38108" name="Freeform 1244"/>
          <p:cNvSpPr>
            <a:spLocks/>
          </p:cNvSpPr>
          <p:nvPr/>
        </p:nvSpPr>
        <p:spPr bwMode="auto">
          <a:xfrm>
            <a:off x="8233833" y="4516438"/>
            <a:ext cx="254000" cy="38100"/>
          </a:xfrm>
          <a:custGeom>
            <a:avLst/>
            <a:gdLst>
              <a:gd name="T0" fmla="*/ 0 w 130"/>
              <a:gd name="T1" fmla="*/ 2147483647 h 24"/>
              <a:gd name="T2" fmla="*/ 2147483647 w 130"/>
              <a:gd name="T3" fmla="*/ 0 h 24"/>
              <a:gd name="T4" fmla="*/ 2147483647 w 130"/>
              <a:gd name="T5" fmla="*/ 0 h 24"/>
              <a:gd name="T6" fmla="*/ 2147483647 w 130"/>
              <a:gd name="T7" fmla="*/ 2147483647 h 24"/>
              <a:gd name="T8" fmla="*/ 0 w 130"/>
              <a:gd name="T9" fmla="*/ 2147483647 h 24"/>
              <a:gd name="T10" fmla="*/ 0 60000 65536"/>
              <a:gd name="T11" fmla="*/ 0 60000 65536"/>
              <a:gd name="T12" fmla="*/ 0 60000 65536"/>
              <a:gd name="T13" fmla="*/ 0 60000 65536"/>
              <a:gd name="T14" fmla="*/ 0 60000 65536"/>
              <a:gd name="T15" fmla="*/ 0 w 130"/>
              <a:gd name="T16" fmla="*/ 0 h 24"/>
              <a:gd name="T17" fmla="*/ 130 w 130"/>
              <a:gd name="T18" fmla="*/ 24 h 24"/>
            </a:gdLst>
            <a:ahLst/>
            <a:cxnLst>
              <a:cxn ang="T10">
                <a:pos x="T0" y="T1"/>
              </a:cxn>
              <a:cxn ang="T11">
                <a:pos x="T2" y="T3"/>
              </a:cxn>
              <a:cxn ang="T12">
                <a:pos x="T4" y="T5"/>
              </a:cxn>
              <a:cxn ang="T13">
                <a:pos x="T6" y="T7"/>
              </a:cxn>
              <a:cxn ang="T14">
                <a:pos x="T8" y="T9"/>
              </a:cxn>
            </a:cxnLst>
            <a:rect l="T15" t="T16" r="T17" b="T18"/>
            <a:pathLst>
              <a:path w="130" h="24">
                <a:moveTo>
                  <a:pt x="0" y="24"/>
                </a:moveTo>
                <a:lnTo>
                  <a:pt x="34" y="0"/>
                </a:lnTo>
                <a:lnTo>
                  <a:pt x="130" y="0"/>
                </a:lnTo>
                <a:lnTo>
                  <a:pt x="95" y="24"/>
                </a:lnTo>
                <a:lnTo>
                  <a:pt x="0" y="24"/>
                </a:lnTo>
                <a:close/>
              </a:path>
            </a:pathLst>
          </a:custGeom>
          <a:solidFill>
            <a:srgbClr val="BF6060"/>
          </a:solidFill>
          <a:ln w="12700" cmpd="sng">
            <a:solidFill>
              <a:schemeClr val="hlink"/>
            </a:solidFill>
            <a:round/>
            <a:headEnd/>
            <a:tailEnd/>
          </a:ln>
        </p:spPr>
        <p:txBody>
          <a:bodyPr/>
          <a:lstStyle/>
          <a:p>
            <a:endParaRPr lang="en-GB"/>
          </a:p>
        </p:txBody>
      </p:sp>
      <p:sp>
        <p:nvSpPr>
          <p:cNvPr id="38109" name="Freeform 1245"/>
          <p:cNvSpPr>
            <a:spLocks/>
          </p:cNvSpPr>
          <p:nvPr/>
        </p:nvSpPr>
        <p:spPr bwMode="auto">
          <a:xfrm>
            <a:off x="8420100" y="4516438"/>
            <a:ext cx="237067" cy="57150"/>
          </a:xfrm>
          <a:custGeom>
            <a:avLst/>
            <a:gdLst>
              <a:gd name="T0" fmla="*/ 0 w 122"/>
              <a:gd name="T1" fmla="*/ 2147483647 h 36"/>
              <a:gd name="T2" fmla="*/ 2147483647 w 122"/>
              <a:gd name="T3" fmla="*/ 0 h 36"/>
              <a:gd name="T4" fmla="*/ 2147483647 w 122"/>
              <a:gd name="T5" fmla="*/ 2147483647 h 36"/>
              <a:gd name="T6" fmla="*/ 2147483647 w 122"/>
              <a:gd name="T7" fmla="*/ 2147483647 h 36"/>
              <a:gd name="T8" fmla="*/ 0 w 122"/>
              <a:gd name="T9" fmla="*/ 2147483647 h 36"/>
              <a:gd name="T10" fmla="*/ 0 60000 65536"/>
              <a:gd name="T11" fmla="*/ 0 60000 65536"/>
              <a:gd name="T12" fmla="*/ 0 60000 65536"/>
              <a:gd name="T13" fmla="*/ 0 60000 65536"/>
              <a:gd name="T14" fmla="*/ 0 60000 65536"/>
              <a:gd name="T15" fmla="*/ 0 w 122"/>
              <a:gd name="T16" fmla="*/ 0 h 36"/>
              <a:gd name="T17" fmla="*/ 122 w 122"/>
              <a:gd name="T18" fmla="*/ 36 h 36"/>
            </a:gdLst>
            <a:ahLst/>
            <a:cxnLst>
              <a:cxn ang="T10">
                <a:pos x="T0" y="T1"/>
              </a:cxn>
              <a:cxn ang="T11">
                <a:pos x="T2" y="T3"/>
              </a:cxn>
              <a:cxn ang="T12">
                <a:pos x="T4" y="T5"/>
              </a:cxn>
              <a:cxn ang="T13">
                <a:pos x="T6" y="T7"/>
              </a:cxn>
              <a:cxn ang="T14">
                <a:pos x="T8" y="T9"/>
              </a:cxn>
            </a:cxnLst>
            <a:rect l="T15" t="T16" r="T17" b="T18"/>
            <a:pathLst>
              <a:path w="122" h="36">
                <a:moveTo>
                  <a:pt x="0" y="24"/>
                </a:moveTo>
                <a:lnTo>
                  <a:pt x="35" y="0"/>
                </a:lnTo>
                <a:lnTo>
                  <a:pt x="122" y="12"/>
                </a:lnTo>
                <a:lnTo>
                  <a:pt x="87" y="36"/>
                </a:lnTo>
                <a:lnTo>
                  <a:pt x="0" y="24"/>
                </a:lnTo>
                <a:close/>
              </a:path>
            </a:pathLst>
          </a:custGeom>
          <a:solidFill>
            <a:srgbClr val="BF6060"/>
          </a:solidFill>
          <a:ln w="12700" cmpd="sng">
            <a:solidFill>
              <a:schemeClr val="hlink"/>
            </a:solidFill>
            <a:round/>
            <a:headEnd/>
            <a:tailEnd/>
          </a:ln>
        </p:spPr>
        <p:txBody>
          <a:bodyPr/>
          <a:lstStyle/>
          <a:p>
            <a:endParaRPr lang="en-GB"/>
          </a:p>
        </p:txBody>
      </p:sp>
      <p:sp>
        <p:nvSpPr>
          <p:cNvPr id="38110" name="Freeform 1246"/>
          <p:cNvSpPr>
            <a:spLocks/>
          </p:cNvSpPr>
          <p:nvPr/>
        </p:nvSpPr>
        <p:spPr bwMode="auto">
          <a:xfrm>
            <a:off x="8589433" y="4535489"/>
            <a:ext cx="254000" cy="47625"/>
          </a:xfrm>
          <a:custGeom>
            <a:avLst/>
            <a:gdLst>
              <a:gd name="T0" fmla="*/ 0 w 130"/>
              <a:gd name="T1" fmla="*/ 2147483647 h 30"/>
              <a:gd name="T2" fmla="*/ 2147483647 w 130"/>
              <a:gd name="T3" fmla="*/ 0 h 30"/>
              <a:gd name="T4" fmla="*/ 2147483647 w 130"/>
              <a:gd name="T5" fmla="*/ 2147483647 h 30"/>
              <a:gd name="T6" fmla="*/ 2147483647 w 130"/>
              <a:gd name="T7" fmla="*/ 2147483647 h 30"/>
              <a:gd name="T8" fmla="*/ 0 w 130"/>
              <a:gd name="T9" fmla="*/ 2147483647 h 30"/>
              <a:gd name="T10" fmla="*/ 0 60000 65536"/>
              <a:gd name="T11" fmla="*/ 0 60000 65536"/>
              <a:gd name="T12" fmla="*/ 0 60000 65536"/>
              <a:gd name="T13" fmla="*/ 0 60000 65536"/>
              <a:gd name="T14" fmla="*/ 0 60000 65536"/>
              <a:gd name="T15" fmla="*/ 0 w 130"/>
              <a:gd name="T16" fmla="*/ 0 h 30"/>
              <a:gd name="T17" fmla="*/ 130 w 130"/>
              <a:gd name="T18" fmla="*/ 30 h 30"/>
            </a:gdLst>
            <a:ahLst/>
            <a:cxnLst>
              <a:cxn ang="T10">
                <a:pos x="T0" y="T1"/>
              </a:cxn>
              <a:cxn ang="T11">
                <a:pos x="T2" y="T3"/>
              </a:cxn>
              <a:cxn ang="T12">
                <a:pos x="T4" y="T5"/>
              </a:cxn>
              <a:cxn ang="T13">
                <a:pos x="T6" y="T7"/>
              </a:cxn>
              <a:cxn ang="T14">
                <a:pos x="T8" y="T9"/>
              </a:cxn>
            </a:cxnLst>
            <a:rect l="T15" t="T16" r="T17" b="T18"/>
            <a:pathLst>
              <a:path w="130" h="30">
                <a:moveTo>
                  <a:pt x="0" y="24"/>
                </a:moveTo>
                <a:lnTo>
                  <a:pt x="35" y="0"/>
                </a:lnTo>
                <a:lnTo>
                  <a:pt x="130" y="12"/>
                </a:lnTo>
                <a:lnTo>
                  <a:pt x="96" y="30"/>
                </a:lnTo>
                <a:lnTo>
                  <a:pt x="0" y="24"/>
                </a:lnTo>
                <a:close/>
              </a:path>
            </a:pathLst>
          </a:custGeom>
          <a:solidFill>
            <a:srgbClr val="BF6060"/>
          </a:solidFill>
          <a:ln w="12700" cmpd="sng">
            <a:solidFill>
              <a:schemeClr val="hlink"/>
            </a:solidFill>
            <a:round/>
            <a:headEnd/>
            <a:tailEnd/>
          </a:ln>
        </p:spPr>
        <p:txBody>
          <a:bodyPr/>
          <a:lstStyle/>
          <a:p>
            <a:endParaRPr lang="en-GB"/>
          </a:p>
        </p:txBody>
      </p:sp>
      <p:sp>
        <p:nvSpPr>
          <p:cNvPr id="38111" name="Freeform 1247"/>
          <p:cNvSpPr>
            <a:spLocks/>
          </p:cNvSpPr>
          <p:nvPr/>
        </p:nvSpPr>
        <p:spPr bwMode="auto">
          <a:xfrm>
            <a:off x="8775700" y="4554539"/>
            <a:ext cx="237067" cy="85725"/>
          </a:xfrm>
          <a:custGeom>
            <a:avLst/>
            <a:gdLst>
              <a:gd name="T0" fmla="*/ 0 w 121"/>
              <a:gd name="T1" fmla="*/ 2147483647 h 54"/>
              <a:gd name="T2" fmla="*/ 2147483647 w 121"/>
              <a:gd name="T3" fmla="*/ 0 h 54"/>
              <a:gd name="T4" fmla="*/ 2147483647 w 121"/>
              <a:gd name="T5" fmla="*/ 2147483647 h 54"/>
              <a:gd name="T6" fmla="*/ 2147483647 w 121"/>
              <a:gd name="T7" fmla="*/ 2147483647 h 54"/>
              <a:gd name="T8" fmla="*/ 0 w 121"/>
              <a:gd name="T9" fmla="*/ 2147483647 h 54"/>
              <a:gd name="T10" fmla="*/ 0 60000 65536"/>
              <a:gd name="T11" fmla="*/ 0 60000 65536"/>
              <a:gd name="T12" fmla="*/ 0 60000 65536"/>
              <a:gd name="T13" fmla="*/ 0 60000 65536"/>
              <a:gd name="T14" fmla="*/ 0 60000 65536"/>
              <a:gd name="T15" fmla="*/ 0 w 121"/>
              <a:gd name="T16" fmla="*/ 0 h 54"/>
              <a:gd name="T17" fmla="*/ 121 w 121"/>
              <a:gd name="T18" fmla="*/ 54 h 54"/>
            </a:gdLst>
            <a:ahLst/>
            <a:cxnLst>
              <a:cxn ang="T10">
                <a:pos x="T0" y="T1"/>
              </a:cxn>
              <a:cxn ang="T11">
                <a:pos x="T2" y="T3"/>
              </a:cxn>
              <a:cxn ang="T12">
                <a:pos x="T4" y="T5"/>
              </a:cxn>
              <a:cxn ang="T13">
                <a:pos x="T6" y="T7"/>
              </a:cxn>
              <a:cxn ang="T14">
                <a:pos x="T8" y="T9"/>
              </a:cxn>
            </a:cxnLst>
            <a:rect l="T15" t="T16" r="T17" b="T18"/>
            <a:pathLst>
              <a:path w="121" h="54">
                <a:moveTo>
                  <a:pt x="0" y="18"/>
                </a:moveTo>
                <a:lnTo>
                  <a:pt x="34" y="0"/>
                </a:lnTo>
                <a:lnTo>
                  <a:pt x="121" y="30"/>
                </a:lnTo>
                <a:lnTo>
                  <a:pt x="87" y="54"/>
                </a:lnTo>
                <a:lnTo>
                  <a:pt x="0" y="18"/>
                </a:lnTo>
                <a:close/>
              </a:path>
            </a:pathLst>
          </a:custGeom>
          <a:solidFill>
            <a:srgbClr val="BF6060"/>
          </a:solidFill>
          <a:ln w="12700" cmpd="sng">
            <a:solidFill>
              <a:schemeClr val="hlink"/>
            </a:solidFill>
            <a:round/>
            <a:headEnd/>
            <a:tailEnd/>
          </a:ln>
        </p:spPr>
        <p:txBody>
          <a:bodyPr/>
          <a:lstStyle/>
          <a:p>
            <a:endParaRPr lang="en-GB"/>
          </a:p>
        </p:txBody>
      </p:sp>
      <p:sp>
        <p:nvSpPr>
          <p:cNvPr id="38112" name="Freeform 1248"/>
          <p:cNvSpPr>
            <a:spLocks/>
          </p:cNvSpPr>
          <p:nvPr/>
        </p:nvSpPr>
        <p:spPr bwMode="auto">
          <a:xfrm>
            <a:off x="8947151" y="4573589"/>
            <a:ext cx="254000" cy="66675"/>
          </a:xfrm>
          <a:custGeom>
            <a:avLst/>
            <a:gdLst>
              <a:gd name="T0" fmla="*/ 0 w 130"/>
              <a:gd name="T1" fmla="*/ 2147483647 h 42"/>
              <a:gd name="T2" fmla="*/ 2147483647 w 130"/>
              <a:gd name="T3" fmla="*/ 2147483647 h 42"/>
              <a:gd name="T4" fmla="*/ 2147483647 w 130"/>
              <a:gd name="T5" fmla="*/ 0 h 42"/>
              <a:gd name="T6" fmla="*/ 2147483647 w 130"/>
              <a:gd name="T7" fmla="*/ 2147483647 h 42"/>
              <a:gd name="T8" fmla="*/ 0 w 130"/>
              <a:gd name="T9" fmla="*/ 2147483647 h 42"/>
              <a:gd name="T10" fmla="*/ 0 60000 65536"/>
              <a:gd name="T11" fmla="*/ 0 60000 65536"/>
              <a:gd name="T12" fmla="*/ 0 60000 65536"/>
              <a:gd name="T13" fmla="*/ 0 60000 65536"/>
              <a:gd name="T14" fmla="*/ 0 60000 65536"/>
              <a:gd name="T15" fmla="*/ 0 w 130"/>
              <a:gd name="T16" fmla="*/ 0 h 42"/>
              <a:gd name="T17" fmla="*/ 130 w 130"/>
              <a:gd name="T18" fmla="*/ 42 h 42"/>
            </a:gdLst>
            <a:ahLst/>
            <a:cxnLst>
              <a:cxn ang="T10">
                <a:pos x="T0" y="T1"/>
              </a:cxn>
              <a:cxn ang="T11">
                <a:pos x="T2" y="T3"/>
              </a:cxn>
              <a:cxn ang="T12">
                <a:pos x="T4" y="T5"/>
              </a:cxn>
              <a:cxn ang="T13">
                <a:pos x="T6" y="T7"/>
              </a:cxn>
              <a:cxn ang="T14">
                <a:pos x="T8" y="T9"/>
              </a:cxn>
            </a:cxnLst>
            <a:rect l="T15" t="T16" r="T17" b="T18"/>
            <a:pathLst>
              <a:path w="130" h="42">
                <a:moveTo>
                  <a:pt x="0" y="42"/>
                </a:moveTo>
                <a:lnTo>
                  <a:pt x="34" y="18"/>
                </a:lnTo>
                <a:lnTo>
                  <a:pt x="130" y="0"/>
                </a:lnTo>
                <a:lnTo>
                  <a:pt x="95" y="18"/>
                </a:lnTo>
                <a:lnTo>
                  <a:pt x="0" y="42"/>
                </a:lnTo>
                <a:close/>
              </a:path>
            </a:pathLst>
          </a:custGeom>
          <a:solidFill>
            <a:srgbClr val="BF6060"/>
          </a:solidFill>
          <a:ln w="12700" cmpd="sng">
            <a:solidFill>
              <a:schemeClr val="hlink"/>
            </a:solidFill>
            <a:round/>
            <a:headEnd/>
            <a:tailEnd/>
          </a:ln>
        </p:spPr>
        <p:txBody>
          <a:bodyPr/>
          <a:lstStyle/>
          <a:p>
            <a:endParaRPr lang="en-GB"/>
          </a:p>
        </p:txBody>
      </p:sp>
      <p:sp>
        <p:nvSpPr>
          <p:cNvPr id="38113" name="Freeform 1249"/>
          <p:cNvSpPr>
            <a:spLocks/>
          </p:cNvSpPr>
          <p:nvPr/>
        </p:nvSpPr>
        <p:spPr bwMode="auto">
          <a:xfrm>
            <a:off x="9131300" y="4573588"/>
            <a:ext cx="239184" cy="38100"/>
          </a:xfrm>
          <a:custGeom>
            <a:avLst/>
            <a:gdLst>
              <a:gd name="T0" fmla="*/ 0 w 122"/>
              <a:gd name="T1" fmla="*/ 2147483647 h 24"/>
              <a:gd name="T2" fmla="*/ 2147483647 w 122"/>
              <a:gd name="T3" fmla="*/ 0 h 24"/>
              <a:gd name="T4" fmla="*/ 2147483647 w 122"/>
              <a:gd name="T5" fmla="*/ 2147483647 h 24"/>
              <a:gd name="T6" fmla="*/ 2147483647 w 122"/>
              <a:gd name="T7" fmla="*/ 2147483647 h 24"/>
              <a:gd name="T8" fmla="*/ 0 w 122"/>
              <a:gd name="T9" fmla="*/ 2147483647 h 24"/>
              <a:gd name="T10" fmla="*/ 0 60000 65536"/>
              <a:gd name="T11" fmla="*/ 0 60000 65536"/>
              <a:gd name="T12" fmla="*/ 0 60000 65536"/>
              <a:gd name="T13" fmla="*/ 0 60000 65536"/>
              <a:gd name="T14" fmla="*/ 0 60000 65536"/>
              <a:gd name="T15" fmla="*/ 0 w 122"/>
              <a:gd name="T16" fmla="*/ 0 h 24"/>
              <a:gd name="T17" fmla="*/ 122 w 122"/>
              <a:gd name="T18" fmla="*/ 24 h 24"/>
            </a:gdLst>
            <a:ahLst/>
            <a:cxnLst>
              <a:cxn ang="T10">
                <a:pos x="T0" y="T1"/>
              </a:cxn>
              <a:cxn ang="T11">
                <a:pos x="T2" y="T3"/>
              </a:cxn>
              <a:cxn ang="T12">
                <a:pos x="T4" y="T5"/>
              </a:cxn>
              <a:cxn ang="T13">
                <a:pos x="T6" y="T7"/>
              </a:cxn>
              <a:cxn ang="T14">
                <a:pos x="T8" y="T9"/>
              </a:cxn>
            </a:cxnLst>
            <a:rect l="T15" t="T16" r="T17" b="T18"/>
            <a:pathLst>
              <a:path w="122" h="24">
                <a:moveTo>
                  <a:pt x="0" y="18"/>
                </a:moveTo>
                <a:lnTo>
                  <a:pt x="35" y="0"/>
                </a:lnTo>
                <a:lnTo>
                  <a:pt x="122" y="6"/>
                </a:lnTo>
                <a:lnTo>
                  <a:pt x="87" y="24"/>
                </a:lnTo>
                <a:lnTo>
                  <a:pt x="0" y="18"/>
                </a:lnTo>
                <a:close/>
              </a:path>
            </a:pathLst>
          </a:custGeom>
          <a:solidFill>
            <a:srgbClr val="BF6060"/>
          </a:solidFill>
          <a:ln w="12700" cmpd="sng">
            <a:solidFill>
              <a:schemeClr val="hlink"/>
            </a:solidFill>
            <a:round/>
            <a:headEnd/>
            <a:tailEnd/>
          </a:ln>
        </p:spPr>
        <p:txBody>
          <a:bodyPr/>
          <a:lstStyle/>
          <a:p>
            <a:endParaRPr lang="en-GB"/>
          </a:p>
        </p:txBody>
      </p:sp>
      <p:sp>
        <p:nvSpPr>
          <p:cNvPr id="38114" name="Freeform 1250"/>
          <p:cNvSpPr>
            <a:spLocks/>
          </p:cNvSpPr>
          <p:nvPr/>
        </p:nvSpPr>
        <p:spPr bwMode="auto">
          <a:xfrm>
            <a:off x="9302751" y="4535488"/>
            <a:ext cx="254000" cy="76200"/>
          </a:xfrm>
          <a:custGeom>
            <a:avLst/>
            <a:gdLst>
              <a:gd name="T0" fmla="*/ 0 w 130"/>
              <a:gd name="T1" fmla="*/ 2147483647 h 48"/>
              <a:gd name="T2" fmla="*/ 2147483647 w 130"/>
              <a:gd name="T3" fmla="*/ 2147483647 h 48"/>
              <a:gd name="T4" fmla="*/ 2147483647 w 130"/>
              <a:gd name="T5" fmla="*/ 0 h 48"/>
              <a:gd name="T6" fmla="*/ 2147483647 w 130"/>
              <a:gd name="T7" fmla="*/ 2147483647 h 48"/>
              <a:gd name="T8" fmla="*/ 0 w 130"/>
              <a:gd name="T9" fmla="*/ 2147483647 h 48"/>
              <a:gd name="T10" fmla="*/ 0 60000 65536"/>
              <a:gd name="T11" fmla="*/ 0 60000 65536"/>
              <a:gd name="T12" fmla="*/ 0 60000 65536"/>
              <a:gd name="T13" fmla="*/ 0 60000 65536"/>
              <a:gd name="T14" fmla="*/ 0 60000 65536"/>
              <a:gd name="T15" fmla="*/ 0 w 130"/>
              <a:gd name="T16" fmla="*/ 0 h 48"/>
              <a:gd name="T17" fmla="*/ 130 w 130"/>
              <a:gd name="T18" fmla="*/ 48 h 48"/>
            </a:gdLst>
            <a:ahLst/>
            <a:cxnLst>
              <a:cxn ang="T10">
                <a:pos x="T0" y="T1"/>
              </a:cxn>
              <a:cxn ang="T11">
                <a:pos x="T2" y="T3"/>
              </a:cxn>
              <a:cxn ang="T12">
                <a:pos x="T4" y="T5"/>
              </a:cxn>
              <a:cxn ang="T13">
                <a:pos x="T6" y="T7"/>
              </a:cxn>
              <a:cxn ang="T14">
                <a:pos x="T8" y="T9"/>
              </a:cxn>
            </a:cxnLst>
            <a:rect l="T15" t="T16" r="T17" b="T18"/>
            <a:pathLst>
              <a:path w="130" h="48">
                <a:moveTo>
                  <a:pt x="0" y="48"/>
                </a:moveTo>
                <a:lnTo>
                  <a:pt x="35" y="30"/>
                </a:lnTo>
                <a:lnTo>
                  <a:pt x="130" y="0"/>
                </a:lnTo>
                <a:lnTo>
                  <a:pt x="96" y="24"/>
                </a:lnTo>
                <a:lnTo>
                  <a:pt x="0" y="48"/>
                </a:lnTo>
                <a:close/>
              </a:path>
            </a:pathLst>
          </a:custGeom>
          <a:solidFill>
            <a:srgbClr val="BF6060"/>
          </a:solidFill>
          <a:ln w="12700" cmpd="sng">
            <a:solidFill>
              <a:schemeClr val="hlink"/>
            </a:solidFill>
            <a:round/>
            <a:headEnd/>
            <a:tailEnd/>
          </a:ln>
        </p:spPr>
        <p:txBody>
          <a:bodyPr/>
          <a:lstStyle/>
          <a:p>
            <a:endParaRPr lang="en-GB"/>
          </a:p>
        </p:txBody>
      </p:sp>
      <p:sp>
        <p:nvSpPr>
          <p:cNvPr id="38115" name="Freeform 1251"/>
          <p:cNvSpPr>
            <a:spLocks/>
          </p:cNvSpPr>
          <p:nvPr/>
        </p:nvSpPr>
        <p:spPr bwMode="auto">
          <a:xfrm>
            <a:off x="9489017" y="4535488"/>
            <a:ext cx="237067" cy="57150"/>
          </a:xfrm>
          <a:custGeom>
            <a:avLst/>
            <a:gdLst>
              <a:gd name="T0" fmla="*/ 0 w 121"/>
              <a:gd name="T1" fmla="*/ 2147483647 h 36"/>
              <a:gd name="T2" fmla="*/ 2147483647 w 121"/>
              <a:gd name="T3" fmla="*/ 0 h 36"/>
              <a:gd name="T4" fmla="*/ 2147483647 w 121"/>
              <a:gd name="T5" fmla="*/ 2147483647 h 36"/>
              <a:gd name="T6" fmla="*/ 2147483647 w 121"/>
              <a:gd name="T7" fmla="*/ 2147483647 h 36"/>
              <a:gd name="T8" fmla="*/ 0 w 121"/>
              <a:gd name="T9" fmla="*/ 2147483647 h 36"/>
              <a:gd name="T10" fmla="*/ 0 60000 65536"/>
              <a:gd name="T11" fmla="*/ 0 60000 65536"/>
              <a:gd name="T12" fmla="*/ 0 60000 65536"/>
              <a:gd name="T13" fmla="*/ 0 60000 65536"/>
              <a:gd name="T14" fmla="*/ 0 60000 65536"/>
              <a:gd name="T15" fmla="*/ 0 w 121"/>
              <a:gd name="T16" fmla="*/ 0 h 36"/>
              <a:gd name="T17" fmla="*/ 121 w 121"/>
              <a:gd name="T18" fmla="*/ 36 h 36"/>
            </a:gdLst>
            <a:ahLst/>
            <a:cxnLst>
              <a:cxn ang="T10">
                <a:pos x="T0" y="T1"/>
              </a:cxn>
              <a:cxn ang="T11">
                <a:pos x="T2" y="T3"/>
              </a:cxn>
              <a:cxn ang="T12">
                <a:pos x="T4" y="T5"/>
              </a:cxn>
              <a:cxn ang="T13">
                <a:pos x="T6" y="T7"/>
              </a:cxn>
              <a:cxn ang="T14">
                <a:pos x="T8" y="T9"/>
              </a:cxn>
            </a:cxnLst>
            <a:rect l="T15" t="T16" r="T17" b="T18"/>
            <a:pathLst>
              <a:path w="121" h="36">
                <a:moveTo>
                  <a:pt x="0" y="24"/>
                </a:moveTo>
                <a:lnTo>
                  <a:pt x="34" y="0"/>
                </a:lnTo>
                <a:lnTo>
                  <a:pt x="121" y="12"/>
                </a:lnTo>
                <a:lnTo>
                  <a:pt x="95" y="36"/>
                </a:lnTo>
                <a:lnTo>
                  <a:pt x="0" y="24"/>
                </a:lnTo>
                <a:close/>
              </a:path>
            </a:pathLst>
          </a:custGeom>
          <a:solidFill>
            <a:srgbClr val="BF6060"/>
          </a:solidFill>
          <a:ln w="12700" cmpd="sng">
            <a:solidFill>
              <a:schemeClr val="hlink"/>
            </a:solidFill>
            <a:round/>
            <a:headEnd/>
            <a:tailEnd/>
          </a:ln>
        </p:spPr>
        <p:txBody>
          <a:bodyPr/>
          <a:lstStyle/>
          <a:p>
            <a:endParaRPr lang="en-GB"/>
          </a:p>
        </p:txBody>
      </p:sp>
      <p:sp>
        <p:nvSpPr>
          <p:cNvPr id="38116" name="Freeform 1252"/>
          <p:cNvSpPr>
            <a:spLocks/>
          </p:cNvSpPr>
          <p:nvPr/>
        </p:nvSpPr>
        <p:spPr bwMode="auto">
          <a:xfrm>
            <a:off x="9675285" y="4554538"/>
            <a:ext cx="239183" cy="95250"/>
          </a:xfrm>
          <a:custGeom>
            <a:avLst/>
            <a:gdLst>
              <a:gd name="T0" fmla="*/ 0 w 122"/>
              <a:gd name="T1" fmla="*/ 2147483647 h 60"/>
              <a:gd name="T2" fmla="*/ 2147483647 w 122"/>
              <a:gd name="T3" fmla="*/ 0 h 60"/>
              <a:gd name="T4" fmla="*/ 2147483647 w 122"/>
              <a:gd name="T5" fmla="*/ 2147483647 h 60"/>
              <a:gd name="T6" fmla="*/ 2147483647 w 122"/>
              <a:gd name="T7" fmla="*/ 2147483647 h 60"/>
              <a:gd name="T8" fmla="*/ 0 w 122"/>
              <a:gd name="T9" fmla="*/ 2147483647 h 60"/>
              <a:gd name="T10" fmla="*/ 0 60000 65536"/>
              <a:gd name="T11" fmla="*/ 0 60000 65536"/>
              <a:gd name="T12" fmla="*/ 0 60000 65536"/>
              <a:gd name="T13" fmla="*/ 0 60000 65536"/>
              <a:gd name="T14" fmla="*/ 0 60000 65536"/>
              <a:gd name="T15" fmla="*/ 0 w 122"/>
              <a:gd name="T16" fmla="*/ 0 h 60"/>
              <a:gd name="T17" fmla="*/ 122 w 122"/>
              <a:gd name="T18" fmla="*/ 60 h 60"/>
            </a:gdLst>
            <a:ahLst/>
            <a:cxnLst>
              <a:cxn ang="T10">
                <a:pos x="T0" y="T1"/>
              </a:cxn>
              <a:cxn ang="T11">
                <a:pos x="T2" y="T3"/>
              </a:cxn>
              <a:cxn ang="T12">
                <a:pos x="T4" y="T5"/>
              </a:cxn>
              <a:cxn ang="T13">
                <a:pos x="T6" y="T7"/>
              </a:cxn>
              <a:cxn ang="T14">
                <a:pos x="T8" y="T9"/>
              </a:cxn>
            </a:cxnLst>
            <a:rect l="T15" t="T16" r="T17" b="T18"/>
            <a:pathLst>
              <a:path w="122" h="60">
                <a:moveTo>
                  <a:pt x="0" y="24"/>
                </a:moveTo>
                <a:lnTo>
                  <a:pt x="26" y="0"/>
                </a:lnTo>
                <a:lnTo>
                  <a:pt x="122" y="36"/>
                </a:lnTo>
                <a:lnTo>
                  <a:pt x="87" y="60"/>
                </a:lnTo>
                <a:lnTo>
                  <a:pt x="0" y="24"/>
                </a:lnTo>
                <a:close/>
              </a:path>
            </a:pathLst>
          </a:custGeom>
          <a:solidFill>
            <a:srgbClr val="BF6060"/>
          </a:solidFill>
          <a:ln w="12700" cmpd="sng">
            <a:solidFill>
              <a:schemeClr val="hlink"/>
            </a:solidFill>
            <a:round/>
            <a:headEnd/>
            <a:tailEnd/>
          </a:ln>
        </p:spPr>
        <p:txBody>
          <a:bodyPr/>
          <a:lstStyle/>
          <a:p>
            <a:endParaRPr lang="en-GB"/>
          </a:p>
        </p:txBody>
      </p:sp>
      <p:sp>
        <p:nvSpPr>
          <p:cNvPr id="38117" name="Freeform 1253"/>
          <p:cNvSpPr>
            <a:spLocks/>
          </p:cNvSpPr>
          <p:nvPr/>
        </p:nvSpPr>
        <p:spPr bwMode="auto">
          <a:xfrm>
            <a:off x="9844618" y="4611689"/>
            <a:ext cx="239183" cy="142875"/>
          </a:xfrm>
          <a:custGeom>
            <a:avLst/>
            <a:gdLst>
              <a:gd name="T0" fmla="*/ 0 w 122"/>
              <a:gd name="T1" fmla="*/ 2147483647 h 90"/>
              <a:gd name="T2" fmla="*/ 2147483647 w 122"/>
              <a:gd name="T3" fmla="*/ 0 h 90"/>
              <a:gd name="T4" fmla="*/ 2147483647 w 122"/>
              <a:gd name="T5" fmla="*/ 2147483647 h 90"/>
              <a:gd name="T6" fmla="*/ 2147483647 w 122"/>
              <a:gd name="T7" fmla="*/ 2147483647 h 90"/>
              <a:gd name="T8" fmla="*/ 0 w 122"/>
              <a:gd name="T9" fmla="*/ 2147483647 h 90"/>
              <a:gd name="T10" fmla="*/ 0 60000 65536"/>
              <a:gd name="T11" fmla="*/ 0 60000 65536"/>
              <a:gd name="T12" fmla="*/ 0 60000 65536"/>
              <a:gd name="T13" fmla="*/ 0 60000 65536"/>
              <a:gd name="T14" fmla="*/ 0 60000 65536"/>
              <a:gd name="T15" fmla="*/ 0 w 122"/>
              <a:gd name="T16" fmla="*/ 0 h 90"/>
              <a:gd name="T17" fmla="*/ 122 w 122"/>
              <a:gd name="T18" fmla="*/ 90 h 90"/>
            </a:gdLst>
            <a:ahLst/>
            <a:cxnLst>
              <a:cxn ang="T10">
                <a:pos x="T0" y="T1"/>
              </a:cxn>
              <a:cxn ang="T11">
                <a:pos x="T2" y="T3"/>
              </a:cxn>
              <a:cxn ang="T12">
                <a:pos x="T4" y="T5"/>
              </a:cxn>
              <a:cxn ang="T13">
                <a:pos x="T6" y="T7"/>
              </a:cxn>
              <a:cxn ang="T14">
                <a:pos x="T8" y="T9"/>
              </a:cxn>
            </a:cxnLst>
            <a:rect l="T15" t="T16" r="T17" b="T18"/>
            <a:pathLst>
              <a:path w="122" h="90">
                <a:moveTo>
                  <a:pt x="0" y="24"/>
                </a:moveTo>
                <a:lnTo>
                  <a:pt x="35" y="0"/>
                </a:lnTo>
                <a:lnTo>
                  <a:pt x="122" y="66"/>
                </a:lnTo>
                <a:lnTo>
                  <a:pt x="96" y="90"/>
                </a:lnTo>
                <a:lnTo>
                  <a:pt x="0" y="24"/>
                </a:lnTo>
                <a:close/>
              </a:path>
            </a:pathLst>
          </a:custGeom>
          <a:solidFill>
            <a:srgbClr val="BF6060"/>
          </a:solidFill>
          <a:ln w="12700" cmpd="sng">
            <a:solidFill>
              <a:schemeClr val="hlink"/>
            </a:solidFill>
            <a:round/>
            <a:headEnd/>
            <a:tailEnd/>
          </a:ln>
        </p:spPr>
        <p:txBody>
          <a:bodyPr/>
          <a:lstStyle/>
          <a:p>
            <a:endParaRPr lang="en-GB"/>
          </a:p>
        </p:txBody>
      </p:sp>
      <p:sp>
        <p:nvSpPr>
          <p:cNvPr id="38118" name="Freeform 1254"/>
          <p:cNvSpPr>
            <a:spLocks/>
          </p:cNvSpPr>
          <p:nvPr/>
        </p:nvSpPr>
        <p:spPr bwMode="auto">
          <a:xfrm>
            <a:off x="10033000" y="4716464"/>
            <a:ext cx="237067" cy="161925"/>
          </a:xfrm>
          <a:custGeom>
            <a:avLst/>
            <a:gdLst>
              <a:gd name="T0" fmla="*/ 0 w 121"/>
              <a:gd name="T1" fmla="*/ 2147483647 h 102"/>
              <a:gd name="T2" fmla="*/ 2147483647 w 121"/>
              <a:gd name="T3" fmla="*/ 0 h 102"/>
              <a:gd name="T4" fmla="*/ 2147483647 w 121"/>
              <a:gd name="T5" fmla="*/ 2147483647 h 102"/>
              <a:gd name="T6" fmla="*/ 2147483647 w 121"/>
              <a:gd name="T7" fmla="*/ 2147483647 h 102"/>
              <a:gd name="T8" fmla="*/ 0 w 121"/>
              <a:gd name="T9" fmla="*/ 2147483647 h 102"/>
              <a:gd name="T10" fmla="*/ 0 60000 65536"/>
              <a:gd name="T11" fmla="*/ 0 60000 65536"/>
              <a:gd name="T12" fmla="*/ 0 60000 65536"/>
              <a:gd name="T13" fmla="*/ 0 60000 65536"/>
              <a:gd name="T14" fmla="*/ 0 60000 65536"/>
              <a:gd name="T15" fmla="*/ 0 w 121"/>
              <a:gd name="T16" fmla="*/ 0 h 102"/>
              <a:gd name="T17" fmla="*/ 121 w 121"/>
              <a:gd name="T18" fmla="*/ 102 h 102"/>
            </a:gdLst>
            <a:ahLst/>
            <a:cxnLst>
              <a:cxn ang="T10">
                <a:pos x="T0" y="T1"/>
              </a:cxn>
              <a:cxn ang="T11">
                <a:pos x="T2" y="T3"/>
              </a:cxn>
              <a:cxn ang="T12">
                <a:pos x="T4" y="T5"/>
              </a:cxn>
              <a:cxn ang="T13">
                <a:pos x="T6" y="T7"/>
              </a:cxn>
              <a:cxn ang="T14">
                <a:pos x="T8" y="T9"/>
              </a:cxn>
            </a:cxnLst>
            <a:rect l="T15" t="T16" r="T17" b="T18"/>
            <a:pathLst>
              <a:path w="121" h="102">
                <a:moveTo>
                  <a:pt x="0" y="24"/>
                </a:moveTo>
                <a:lnTo>
                  <a:pt x="26" y="0"/>
                </a:lnTo>
                <a:lnTo>
                  <a:pt x="121" y="78"/>
                </a:lnTo>
                <a:lnTo>
                  <a:pt x="87" y="102"/>
                </a:lnTo>
                <a:lnTo>
                  <a:pt x="0" y="24"/>
                </a:lnTo>
                <a:close/>
              </a:path>
            </a:pathLst>
          </a:custGeom>
          <a:solidFill>
            <a:srgbClr val="BF6060"/>
          </a:solidFill>
          <a:ln w="12700" cmpd="sng">
            <a:solidFill>
              <a:schemeClr val="hlink"/>
            </a:solidFill>
            <a:round/>
            <a:headEnd/>
            <a:tailEnd/>
          </a:ln>
        </p:spPr>
        <p:txBody>
          <a:bodyPr/>
          <a:lstStyle/>
          <a:p>
            <a:endParaRPr lang="en-GB"/>
          </a:p>
        </p:txBody>
      </p:sp>
      <p:sp>
        <p:nvSpPr>
          <p:cNvPr id="38119" name="Freeform 1255"/>
          <p:cNvSpPr>
            <a:spLocks/>
          </p:cNvSpPr>
          <p:nvPr/>
        </p:nvSpPr>
        <p:spPr bwMode="auto">
          <a:xfrm>
            <a:off x="10202333" y="4840288"/>
            <a:ext cx="237067" cy="171450"/>
          </a:xfrm>
          <a:custGeom>
            <a:avLst/>
            <a:gdLst>
              <a:gd name="T0" fmla="*/ 0 w 121"/>
              <a:gd name="T1" fmla="*/ 2147483647 h 108"/>
              <a:gd name="T2" fmla="*/ 2147483647 w 121"/>
              <a:gd name="T3" fmla="*/ 0 h 108"/>
              <a:gd name="T4" fmla="*/ 2147483647 w 121"/>
              <a:gd name="T5" fmla="*/ 2147483647 h 108"/>
              <a:gd name="T6" fmla="*/ 2147483647 w 121"/>
              <a:gd name="T7" fmla="*/ 2147483647 h 108"/>
              <a:gd name="T8" fmla="*/ 0 w 121"/>
              <a:gd name="T9" fmla="*/ 2147483647 h 108"/>
              <a:gd name="T10" fmla="*/ 0 60000 65536"/>
              <a:gd name="T11" fmla="*/ 0 60000 65536"/>
              <a:gd name="T12" fmla="*/ 0 60000 65536"/>
              <a:gd name="T13" fmla="*/ 0 60000 65536"/>
              <a:gd name="T14" fmla="*/ 0 60000 65536"/>
              <a:gd name="T15" fmla="*/ 0 w 121"/>
              <a:gd name="T16" fmla="*/ 0 h 108"/>
              <a:gd name="T17" fmla="*/ 121 w 121"/>
              <a:gd name="T18" fmla="*/ 108 h 108"/>
            </a:gdLst>
            <a:ahLst/>
            <a:cxnLst>
              <a:cxn ang="T10">
                <a:pos x="T0" y="T1"/>
              </a:cxn>
              <a:cxn ang="T11">
                <a:pos x="T2" y="T3"/>
              </a:cxn>
              <a:cxn ang="T12">
                <a:pos x="T4" y="T5"/>
              </a:cxn>
              <a:cxn ang="T13">
                <a:pos x="T6" y="T7"/>
              </a:cxn>
              <a:cxn ang="T14">
                <a:pos x="T8" y="T9"/>
              </a:cxn>
            </a:cxnLst>
            <a:rect l="T15" t="T16" r="T17" b="T18"/>
            <a:pathLst>
              <a:path w="121" h="108">
                <a:moveTo>
                  <a:pt x="0" y="24"/>
                </a:moveTo>
                <a:lnTo>
                  <a:pt x="34" y="0"/>
                </a:lnTo>
                <a:lnTo>
                  <a:pt x="121" y="84"/>
                </a:lnTo>
                <a:lnTo>
                  <a:pt x="95" y="108"/>
                </a:lnTo>
                <a:lnTo>
                  <a:pt x="0" y="24"/>
                </a:lnTo>
                <a:close/>
              </a:path>
            </a:pathLst>
          </a:custGeom>
          <a:solidFill>
            <a:srgbClr val="BF6060"/>
          </a:solidFill>
          <a:ln w="12700" cmpd="sng">
            <a:solidFill>
              <a:schemeClr val="hlink"/>
            </a:solidFill>
            <a:round/>
            <a:headEnd/>
            <a:tailEnd/>
          </a:ln>
        </p:spPr>
        <p:txBody>
          <a:bodyPr/>
          <a:lstStyle/>
          <a:p>
            <a:endParaRPr lang="en-GB"/>
          </a:p>
        </p:txBody>
      </p:sp>
      <p:sp>
        <p:nvSpPr>
          <p:cNvPr id="38120" name="Freeform 1256"/>
          <p:cNvSpPr>
            <a:spLocks/>
          </p:cNvSpPr>
          <p:nvPr/>
        </p:nvSpPr>
        <p:spPr bwMode="auto">
          <a:xfrm>
            <a:off x="10371667" y="4973638"/>
            <a:ext cx="67733" cy="800100"/>
          </a:xfrm>
          <a:custGeom>
            <a:avLst/>
            <a:gdLst>
              <a:gd name="T0" fmla="*/ 2147483647 w 35"/>
              <a:gd name="T1" fmla="*/ 2147483647 h 504"/>
              <a:gd name="T2" fmla="*/ 2147483647 w 35"/>
              <a:gd name="T3" fmla="*/ 0 h 504"/>
              <a:gd name="T4" fmla="*/ 2147483647 w 35"/>
              <a:gd name="T5" fmla="*/ 2147483647 h 504"/>
              <a:gd name="T6" fmla="*/ 0 w 35"/>
              <a:gd name="T7" fmla="*/ 2147483647 h 504"/>
              <a:gd name="T8" fmla="*/ 2147483647 w 35"/>
              <a:gd name="T9" fmla="*/ 2147483647 h 504"/>
              <a:gd name="T10" fmla="*/ 0 60000 65536"/>
              <a:gd name="T11" fmla="*/ 0 60000 65536"/>
              <a:gd name="T12" fmla="*/ 0 60000 65536"/>
              <a:gd name="T13" fmla="*/ 0 60000 65536"/>
              <a:gd name="T14" fmla="*/ 0 60000 65536"/>
              <a:gd name="T15" fmla="*/ 0 w 35"/>
              <a:gd name="T16" fmla="*/ 0 h 504"/>
              <a:gd name="T17" fmla="*/ 35 w 35"/>
              <a:gd name="T18" fmla="*/ 504 h 504"/>
            </a:gdLst>
            <a:ahLst/>
            <a:cxnLst>
              <a:cxn ang="T10">
                <a:pos x="T0" y="T1"/>
              </a:cxn>
              <a:cxn ang="T11">
                <a:pos x="T2" y="T3"/>
              </a:cxn>
              <a:cxn ang="T12">
                <a:pos x="T4" y="T5"/>
              </a:cxn>
              <a:cxn ang="T13">
                <a:pos x="T6" y="T7"/>
              </a:cxn>
              <a:cxn ang="T14">
                <a:pos x="T8" y="T9"/>
              </a:cxn>
            </a:cxnLst>
            <a:rect l="T15" t="T16" r="T17" b="T18"/>
            <a:pathLst>
              <a:path w="35" h="504">
                <a:moveTo>
                  <a:pt x="9" y="24"/>
                </a:moveTo>
                <a:lnTo>
                  <a:pt x="35" y="0"/>
                </a:lnTo>
                <a:lnTo>
                  <a:pt x="35" y="474"/>
                </a:lnTo>
                <a:lnTo>
                  <a:pt x="0" y="504"/>
                </a:lnTo>
                <a:lnTo>
                  <a:pt x="9" y="24"/>
                </a:lnTo>
                <a:close/>
              </a:path>
            </a:pathLst>
          </a:custGeom>
          <a:solidFill>
            <a:srgbClr val="804040"/>
          </a:solidFill>
          <a:ln w="12700" cmpd="sng">
            <a:solidFill>
              <a:schemeClr val="hlink"/>
            </a:solidFill>
            <a:round/>
            <a:headEnd/>
            <a:tailEnd/>
          </a:ln>
        </p:spPr>
        <p:txBody>
          <a:bodyPr/>
          <a:lstStyle/>
          <a:p>
            <a:endParaRPr lang="en-GB"/>
          </a:p>
        </p:txBody>
      </p:sp>
      <p:sp>
        <p:nvSpPr>
          <p:cNvPr id="38121" name="Freeform 1257"/>
          <p:cNvSpPr>
            <a:spLocks/>
          </p:cNvSpPr>
          <p:nvPr/>
        </p:nvSpPr>
        <p:spPr bwMode="auto">
          <a:xfrm>
            <a:off x="1949451" y="4297364"/>
            <a:ext cx="8439149" cy="1476375"/>
          </a:xfrm>
          <a:custGeom>
            <a:avLst/>
            <a:gdLst>
              <a:gd name="T0" fmla="*/ 0 w 4319"/>
              <a:gd name="T1" fmla="*/ 2147483647 h 930"/>
              <a:gd name="T2" fmla="*/ 0 w 4319"/>
              <a:gd name="T3" fmla="*/ 2147483647 h 930"/>
              <a:gd name="T4" fmla="*/ 2147483647 w 4319"/>
              <a:gd name="T5" fmla="*/ 2147483647 h 930"/>
              <a:gd name="T6" fmla="*/ 2147483647 w 4319"/>
              <a:gd name="T7" fmla="*/ 2147483647 h 930"/>
              <a:gd name="T8" fmla="*/ 2147483647 w 4319"/>
              <a:gd name="T9" fmla="*/ 2147483647 h 930"/>
              <a:gd name="T10" fmla="*/ 2147483647 w 4319"/>
              <a:gd name="T11" fmla="*/ 2147483647 h 930"/>
              <a:gd name="T12" fmla="*/ 2147483647 w 4319"/>
              <a:gd name="T13" fmla="*/ 2147483647 h 930"/>
              <a:gd name="T14" fmla="*/ 2147483647 w 4319"/>
              <a:gd name="T15" fmla="*/ 2147483647 h 930"/>
              <a:gd name="T16" fmla="*/ 2147483647 w 4319"/>
              <a:gd name="T17" fmla="*/ 2147483647 h 930"/>
              <a:gd name="T18" fmla="*/ 2147483647 w 4319"/>
              <a:gd name="T19" fmla="*/ 2147483647 h 930"/>
              <a:gd name="T20" fmla="*/ 2147483647 w 4319"/>
              <a:gd name="T21" fmla="*/ 2147483647 h 930"/>
              <a:gd name="T22" fmla="*/ 2147483647 w 4319"/>
              <a:gd name="T23" fmla="*/ 2147483647 h 930"/>
              <a:gd name="T24" fmla="*/ 2147483647 w 4319"/>
              <a:gd name="T25" fmla="*/ 2147483647 h 930"/>
              <a:gd name="T26" fmla="*/ 2147483647 w 4319"/>
              <a:gd name="T27" fmla="*/ 2147483647 h 930"/>
              <a:gd name="T28" fmla="*/ 2147483647 w 4319"/>
              <a:gd name="T29" fmla="*/ 2147483647 h 930"/>
              <a:gd name="T30" fmla="*/ 2147483647 w 4319"/>
              <a:gd name="T31" fmla="*/ 2147483647 h 930"/>
              <a:gd name="T32" fmla="*/ 2147483647 w 4319"/>
              <a:gd name="T33" fmla="*/ 2147483647 h 930"/>
              <a:gd name="T34" fmla="*/ 2147483647 w 4319"/>
              <a:gd name="T35" fmla="*/ 2147483647 h 930"/>
              <a:gd name="T36" fmla="*/ 2147483647 w 4319"/>
              <a:gd name="T37" fmla="*/ 2147483647 h 930"/>
              <a:gd name="T38" fmla="*/ 2147483647 w 4319"/>
              <a:gd name="T39" fmla="*/ 2147483647 h 930"/>
              <a:gd name="T40" fmla="*/ 2147483647 w 4319"/>
              <a:gd name="T41" fmla="*/ 2147483647 h 930"/>
              <a:gd name="T42" fmla="*/ 2147483647 w 4319"/>
              <a:gd name="T43" fmla="*/ 2147483647 h 930"/>
              <a:gd name="T44" fmla="*/ 2147483647 w 4319"/>
              <a:gd name="T45" fmla="*/ 2147483647 h 930"/>
              <a:gd name="T46" fmla="*/ 2147483647 w 4319"/>
              <a:gd name="T47" fmla="*/ 2147483647 h 930"/>
              <a:gd name="T48" fmla="*/ 2147483647 w 4319"/>
              <a:gd name="T49" fmla="*/ 2147483647 h 930"/>
              <a:gd name="T50" fmla="*/ 2147483647 w 4319"/>
              <a:gd name="T51" fmla="*/ 2147483647 h 930"/>
              <a:gd name="T52" fmla="*/ 2147483647 w 4319"/>
              <a:gd name="T53" fmla="*/ 0 h 930"/>
              <a:gd name="T54" fmla="*/ 2147483647 w 4319"/>
              <a:gd name="T55" fmla="*/ 2147483647 h 930"/>
              <a:gd name="T56" fmla="*/ 2147483647 w 4319"/>
              <a:gd name="T57" fmla="*/ 2147483647 h 930"/>
              <a:gd name="T58" fmla="*/ 2147483647 w 4319"/>
              <a:gd name="T59" fmla="*/ 2147483647 h 930"/>
              <a:gd name="T60" fmla="*/ 2147483647 w 4319"/>
              <a:gd name="T61" fmla="*/ 2147483647 h 930"/>
              <a:gd name="T62" fmla="*/ 2147483647 w 4319"/>
              <a:gd name="T63" fmla="*/ 2147483647 h 930"/>
              <a:gd name="T64" fmla="*/ 2147483647 w 4319"/>
              <a:gd name="T65" fmla="*/ 2147483647 h 930"/>
              <a:gd name="T66" fmla="*/ 2147483647 w 4319"/>
              <a:gd name="T67" fmla="*/ 2147483647 h 930"/>
              <a:gd name="T68" fmla="*/ 2147483647 w 4319"/>
              <a:gd name="T69" fmla="*/ 2147483647 h 930"/>
              <a:gd name="T70" fmla="*/ 2147483647 w 4319"/>
              <a:gd name="T71" fmla="*/ 2147483647 h 930"/>
              <a:gd name="T72" fmla="*/ 2147483647 w 4319"/>
              <a:gd name="T73" fmla="*/ 2147483647 h 930"/>
              <a:gd name="T74" fmla="*/ 2147483647 w 4319"/>
              <a:gd name="T75" fmla="*/ 2147483647 h 930"/>
              <a:gd name="T76" fmla="*/ 2147483647 w 4319"/>
              <a:gd name="T77" fmla="*/ 2147483647 h 930"/>
              <a:gd name="T78" fmla="*/ 2147483647 w 4319"/>
              <a:gd name="T79" fmla="*/ 2147483647 h 930"/>
              <a:gd name="T80" fmla="*/ 2147483647 w 4319"/>
              <a:gd name="T81" fmla="*/ 2147483647 h 930"/>
              <a:gd name="T82" fmla="*/ 2147483647 w 4319"/>
              <a:gd name="T83" fmla="*/ 2147483647 h 930"/>
              <a:gd name="T84" fmla="*/ 2147483647 w 4319"/>
              <a:gd name="T85" fmla="*/ 2147483647 h 930"/>
              <a:gd name="T86" fmla="*/ 2147483647 w 4319"/>
              <a:gd name="T87" fmla="*/ 2147483647 h 930"/>
              <a:gd name="T88" fmla="*/ 2147483647 w 4319"/>
              <a:gd name="T89" fmla="*/ 2147483647 h 930"/>
              <a:gd name="T90" fmla="*/ 2147483647 w 4319"/>
              <a:gd name="T91" fmla="*/ 2147483647 h 930"/>
              <a:gd name="T92" fmla="*/ 2147483647 w 4319"/>
              <a:gd name="T93" fmla="*/ 2147483647 h 930"/>
              <a:gd name="T94" fmla="*/ 2147483647 w 4319"/>
              <a:gd name="T95" fmla="*/ 2147483647 h 930"/>
              <a:gd name="T96" fmla="*/ 2147483647 w 4319"/>
              <a:gd name="T97" fmla="*/ 2147483647 h 930"/>
              <a:gd name="T98" fmla="*/ 2147483647 w 4319"/>
              <a:gd name="T99" fmla="*/ 2147483647 h 930"/>
              <a:gd name="T100" fmla="*/ 2147483647 w 4319"/>
              <a:gd name="T101" fmla="*/ 2147483647 h 930"/>
              <a:gd name="T102" fmla="*/ 0 w 4319"/>
              <a:gd name="T103" fmla="*/ 2147483647 h 93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319"/>
              <a:gd name="T157" fmla="*/ 0 h 930"/>
              <a:gd name="T158" fmla="*/ 4319 w 4319"/>
              <a:gd name="T159" fmla="*/ 930 h 93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319" h="930">
                <a:moveTo>
                  <a:pt x="0" y="846"/>
                </a:moveTo>
                <a:lnTo>
                  <a:pt x="0" y="378"/>
                </a:lnTo>
                <a:lnTo>
                  <a:pt x="87" y="402"/>
                </a:lnTo>
                <a:lnTo>
                  <a:pt x="174" y="456"/>
                </a:lnTo>
                <a:lnTo>
                  <a:pt x="261" y="456"/>
                </a:lnTo>
                <a:lnTo>
                  <a:pt x="348" y="450"/>
                </a:lnTo>
                <a:lnTo>
                  <a:pt x="435" y="486"/>
                </a:lnTo>
                <a:lnTo>
                  <a:pt x="530" y="510"/>
                </a:lnTo>
                <a:lnTo>
                  <a:pt x="617" y="546"/>
                </a:lnTo>
                <a:lnTo>
                  <a:pt x="704" y="558"/>
                </a:lnTo>
                <a:lnTo>
                  <a:pt x="791" y="582"/>
                </a:lnTo>
                <a:lnTo>
                  <a:pt x="878" y="612"/>
                </a:lnTo>
                <a:lnTo>
                  <a:pt x="965" y="636"/>
                </a:lnTo>
                <a:lnTo>
                  <a:pt x="1061" y="648"/>
                </a:lnTo>
                <a:lnTo>
                  <a:pt x="1147" y="612"/>
                </a:lnTo>
                <a:lnTo>
                  <a:pt x="1234" y="582"/>
                </a:lnTo>
                <a:lnTo>
                  <a:pt x="1321" y="528"/>
                </a:lnTo>
                <a:lnTo>
                  <a:pt x="1408" y="468"/>
                </a:lnTo>
                <a:lnTo>
                  <a:pt x="1504" y="384"/>
                </a:lnTo>
                <a:lnTo>
                  <a:pt x="1591" y="318"/>
                </a:lnTo>
                <a:lnTo>
                  <a:pt x="1677" y="246"/>
                </a:lnTo>
                <a:lnTo>
                  <a:pt x="1764" y="186"/>
                </a:lnTo>
                <a:lnTo>
                  <a:pt x="1860" y="120"/>
                </a:lnTo>
                <a:lnTo>
                  <a:pt x="1947" y="84"/>
                </a:lnTo>
                <a:lnTo>
                  <a:pt x="2034" y="42"/>
                </a:lnTo>
                <a:lnTo>
                  <a:pt x="2129" y="18"/>
                </a:lnTo>
                <a:lnTo>
                  <a:pt x="2216" y="0"/>
                </a:lnTo>
                <a:lnTo>
                  <a:pt x="2312" y="18"/>
                </a:lnTo>
                <a:lnTo>
                  <a:pt x="2399" y="72"/>
                </a:lnTo>
                <a:lnTo>
                  <a:pt x="2486" y="114"/>
                </a:lnTo>
                <a:lnTo>
                  <a:pt x="2581" y="144"/>
                </a:lnTo>
                <a:lnTo>
                  <a:pt x="2668" y="168"/>
                </a:lnTo>
                <a:lnTo>
                  <a:pt x="2764" y="180"/>
                </a:lnTo>
                <a:lnTo>
                  <a:pt x="2851" y="186"/>
                </a:lnTo>
                <a:lnTo>
                  <a:pt x="2946" y="186"/>
                </a:lnTo>
                <a:lnTo>
                  <a:pt x="3033" y="168"/>
                </a:lnTo>
                <a:lnTo>
                  <a:pt x="3129" y="150"/>
                </a:lnTo>
                <a:lnTo>
                  <a:pt x="3216" y="162"/>
                </a:lnTo>
                <a:lnTo>
                  <a:pt x="3311" y="162"/>
                </a:lnTo>
                <a:lnTo>
                  <a:pt x="3398" y="174"/>
                </a:lnTo>
                <a:lnTo>
                  <a:pt x="3494" y="180"/>
                </a:lnTo>
                <a:lnTo>
                  <a:pt x="3581" y="216"/>
                </a:lnTo>
                <a:lnTo>
                  <a:pt x="3676" y="192"/>
                </a:lnTo>
                <a:lnTo>
                  <a:pt x="3763" y="198"/>
                </a:lnTo>
                <a:lnTo>
                  <a:pt x="3859" y="174"/>
                </a:lnTo>
                <a:lnTo>
                  <a:pt x="3954" y="186"/>
                </a:lnTo>
                <a:lnTo>
                  <a:pt x="4041" y="222"/>
                </a:lnTo>
                <a:lnTo>
                  <a:pt x="4137" y="288"/>
                </a:lnTo>
                <a:lnTo>
                  <a:pt x="4224" y="366"/>
                </a:lnTo>
                <a:lnTo>
                  <a:pt x="4319" y="450"/>
                </a:lnTo>
                <a:lnTo>
                  <a:pt x="4310" y="930"/>
                </a:lnTo>
                <a:lnTo>
                  <a:pt x="0" y="846"/>
                </a:lnTo>
                <a:close/>
              </a:path>
            </a:pathLst>
          </a:custGeom>
          <a:solidFill>
            <a:schemeClr val="bg2"/>
          </a:solidFill>
          <a:ln w="12700" cmpd="sng">
            <a:solidFill>
              <a:schemeClr val="hlink"/>
            </a:solidFill>
            <a:round/>
            <a:headEnd/>
            <a:tailEnd/>
          </a:ln>
        </p:spPr>
        <p:txBody>
          <a:bodyPr/>
          <a:lstStyle/>
          <a:p>
            <a:endParaRPr lang="en-GB"/>
          </a:p>
        </p:txBody>
      </p:sp>
      <p:sp>
        <p:nvSpPr>
          <p:cNvPr id="38122" name="Line 1258"/>
          <p:cNvSpPr>
            <a:spLocks noChangeShapeType="1"/>
          </p:cNvSpPr>
          <p:nvPr/>
        </p:nvSpPr>
        <p:spPr bwMode="auto">
          <a:xfrm flipH="1" flipV="1">
            <a:off x="1833033" y="1685926"/>
            <a:ext cx="50800" cy="3973513"/>
          </a:xfrm>
          <a:prstGeom prst="line">
            <a:avLst/>
          </a:prstGeom>
          <a:noFill/>
          <a:ln w="12700">
            <a:solidFill>
              <a:schemeClr val="hlink"/>
            </a:solidFill>
            <a:round/>
            <a:headEnd/>
            <a:tailEnd/>
          </a:ln>
        </p:spPr>
        <p:txBody>
          <a:bodyPr/>
          <a:lstStyle/>
          <a:p>
            <a:endParaRPr lang="en-GB"/>
          </a:p>
        </p:txBody>
      </p:sp>
      <p:sp>
        <p:nvSpPr>
          <p:cNvPr id="38123" name="Line 1259"/>
          <p:cNvSpPr>
            <a:spLocks noChangeShapeType="1"/>
          </p:cNvSpPr>
          <p:nvPr/>
        </p:nvSpPr>
        <p:spPr bwMode="auto">
          <a:xfrm flipH="1">
            <a:off x="1780118" y="5659439"/>
            <a:ext cx="103716" cy="1587"/>
          </a:xfrm>
          <a:prstGeom prst="line">
            <a:avLst/>
          </a:prstGeom>
          <a:noFill/>
          <a:ln w="12700">
            <a:solidFill>
              <a:schemeClr val="hlink"/>
            </a:solidFill>
            <a:round/>
            <a:headEnd/>
            <a:tailEnd/>
          </a:ln>
        </p:spPr>
        <p:txBody>
          <a:bodyPr/>
          <a:lstStyle/>
          <a:p>
            <a:endParaRPr lang="en-GB"/>
          </a:p>
        </p:txBody>
      </p:sp>
      <p:sp>
        <p:nvSpPr>
          <p:cNvPr id="38124" name="Line 1260"/>
          <p:cNvSpPr>
            <a:spLocks noChangeShapeType="1"/>
          </p:cNvSpPr>
          <p:nvPr/>
        </p:nvSpPr>
        <p:spPr bwMode="auto">
          <a:xfrm flipH="1">
            <a:off x="1780118" y="5173664"/>
            <a:ext cx="103716" cy="1587"/>
          </a:xfrm>
          <a:prstGeom prst="line">
            <a:avLst/>
          </a:prstGeom>
          <a:noFill/>
          <a:ln w="12700">
            <a:solidFill>
              <a:schemeClr val="hlink"/>
            </a:solidFill>
            <a:round/>
            <a:headEnd/>
            <a:tailEnd/>
          </a:ln>
        </p:spPr>
        <p:txBody>
          <a:bodyPr/>
          <a:lstStyle/>
          <a:p>
            <a:endParaRPr lang="en-GB"/>
          </a:p>
        </p:txBody>
      </p:sp>
      <p:sp>
        <p:nvSpPr>
          <p:cNvPr id="38125" name="Line 1261"/>
          <p:cNvSpPr>
            <a:spLocks noChangeShapeType="1"/>
          </p:cNvSpPr>
          <p:nvPr/>
        </p:nvSpPr>
        <p:spPr bwMode="auto">
          <a:xfrm flipH="1">
            <a:off x="1780118" y="4678364"/>
            <a:ext cx="103716" cy="1587"/>
          </a:xfrm>
          <a:prstGeom prst="line">
            <a:avLst/>
          </a:prstGeom>
          <a:noFill/>
          <a:ln w="12700">
            <a:solidFill>
              <a:schemeClr val="hlink"/>
            </a:solidFill>
            <a:round/>
            <a:headEnd/>
            <a:tailEnd/>
          </a:ln>
        </p:spPr>
        <p:txBody>
          <a:bodyPr/>
          <a:lstStyle/>
          <a:p>
            <a:endParaRPr lang="en-GB"/>
          </a:p>
        </p:txBody>
      </p:sp>
      <p:sp>
        <p:nvSpPr>
          <p:cNvPr id="38126" name="Line 1262"/>
          <p:cNvSpPr>
            <a:spLocks noChangeShapeType="1"/>
          </p:cNvSpPr>
          <p:nvPr/>
        </p:nvSpPr>
        <p:spPr bwMode="auto">
          <a:xfrm flipH="1">
            <a:off x="1765300" y="4183064"/>
            <a:ext cx="101600" cy="1587"/>
          </a:xfrm>
          <a:prstGeom prst="line">
            <a:avLst/>
          </a:prstGeom>
          <a:noFill/>
          <a:ln w="12700">
            <a:solidFill>
              <a:schemeClr val="hlink"/>
            </a:solidFill>
            <a:round/>
            <a:headEnd/>
            <a:tailEnd/>
          </a:ln>
        </p:spPr>
        <p:txBody>
          <a:bodyPr/>
          <a:lstStyle/>
          <a:p>
            <a:endParaRPr lang="en-GB"/>
          </a:p>
        </p:txBody>
      </p:sp>
      <p:sp>
        <p:nvSpPr>
          <p:cNvPr id="38127" name="Line 1263"/>
          <p:cNvSpPr>
            <a:spLocks noChangeShapeType="1"/>
          </p:cNvSpPr>
          <p:nvPr/>
        </p:nvSpPr>
        <p:spPr bwMode="auto">
          <a:xfrm flipH="1">
            <a:off x="1765300" y="3686175"/>
            <a:ext cx="101600" cy="1588"/>
          </a:xfrm>
          <a:prstGeom prst="line">
            <a:avLst/>
          </a:prstGeom>
          <a:noFill/>
          <a:ln w="12700">
            <a:solidFill>
              <a:schemeClr val="hlink"/>
            </a:solidFill>
            <a:round/>
            <a:headEnd/>
            <a:tailEnd/>
          </a:ln>
        </p:spPr>
        <p:txBody>
          <a:bodyPr/>
          <a:lstStyle/>
          <a:p>
            <a:endParaRPr lang="en-GB"/>
          </a:p>
        </p:txBody>
      </p:sp>
      <p:sp>
        <p:nvSpPr>
          <p:cNvPr id="38128" name="Line 1264"/>
          <p:cNvSpPr>
            <a:spLocks noChangeShapeType="1"/>
          </p:cNvSpPr>
          <p:nvPr/>
        </p:nvSpPr>
        <p:spPr bwMode="auto">
          <a:xfrm flipH="1">
            <a:off x="1746251" y="3190875"/>
            <a:ext cx="101600" cy="1588"/>
          </a:xfrm>
          <a:prstGeom prst="line">
            <a:avLst/>
          </a:prstGeom>
          <a:noFill/>
          <a:ln w="12700">
            <a:solidFill>
              <a:schemeClr val="hlink"/>
            </a:solidFill>
            <a:round/>
            <a:headEnd/>
            <a:tailEnd/>
          </a:ln>
        </p:spPr>
        <p:txBody>
          <a:bodyPr/>
          <a:lstStyle/>
          <a:p>
            <a:endParaRPr lang="en-GB"/>
          </a:p>
        </p:txBody>
      </p:sp>
      <p:sp>
        <p:nvSpPr>
          <p:cNvPr id="38129" name="Line 1265"/>
          <p:cNvSpPr>
            <a:spLocks noChangeShapeType="1"/>
          </p:cNvSpPr>
          <p:nvPr/>
        </p:nvSpPr>
        <p:spPr bwMode="auto">
          <a:xfrm flipH="1">
            <a:off x="1746251" y="2686050"/>
            <a:ext cx="101600" cy="1588"/>
          </a:xfrm>
          <a:prstGeom prst="line">
            <a:avLst/>
          </a:prstGeom>
          <a:noFill/>
          <a:ln w="12700">
            <a:solidFill>
              <a:schemeClr val="hlink"/>
            </a:solidFill>
            <a:round/>
            <a:headEnd/>
            <a:tailEnd/>
          </a:ln>
        </p:spPr>
        <p:txBody>
          <a:bodyPr/>
          <a:lstStyle/>
          <a:p>
            <a:endParaRPr lang="en-GB"/>
          </a:p>
        </p:txBody>
      </p:sp>
      <p:sp>
        <p:nvSpPr>
          <p:cNvPr id="38130" name="Line 1266"/>
          <p:cNvSpPr>
            <a:spLocks noChangeShapeType="1"/>
          </p:cNvSpPr>
          <p:nvPr/>
        </p:nvSpPr>
        <p:spPr bwMode="auto">
          <a:xfrm flipH="1">
            <a:off x="1746251" y="2190750"/>
            <a:ext cx="101600" cy="1588"/>
          </a:xfrm>
          <a:prstGeom prst="line">
            <a:avLst/>
          </a:prstGeom>
          <a:noFill/>
          <a:ln w="12700">
            <a:solidFill>
              <a:schemeClr val="hlink"/>
            </a:solidFill>
            <a:round/>
            <a:headEnd/>
            <a:tailEnd/>
          </a:ln>
        </p:spPr>
        <p:txBody>
          <a:bodyPr/>
          <a:lstStyle/>
          <a:p>
            <a:endParaRPr lang="en-GB"/>
          </a:p>
        </p:txBody>
      </p:sp>
      <p:sp>
        <p:nvSpPr>
          <p:cNvPr id="38131" name="Line 1267"/>
          <p:cNvSpPr>
            <a:spLocks noChangeShapeType="1"/>
          </p:cNvSpPr>
          <p:nvPr/>
        </p:nvSpPr>
        <p:spPr bwMode="auto">
          <a:xfrm flipH="1">
            <a:off x="1729318" y="1685925"/>
            <a:ext cx="103716" cy="1588"/>
          </a:xfrm>
          <a:prstGeom prst="line">
            <a:avLst/>
          </a:prstGeom>
          <a:noFill/>
          <a:ln w="12700">
            <a:solidFill>
              <a:schemeClr val="hlink"/>
            </a:solidFill>
            <a:round/>
            <a:headEnd/>
            <a:tailEnd/>
          </a:ln>
        </p:spPr>
        <p:txBody>
          <a:bodyPr/>
          <a:lstStyle/>
          <a:p>
            <a:endParaRPr lang="en-GB"/>
          </a:p>
        </p:txBody>
      </p:sp>
      <p:sp>
        <p:nvSpPr>
          <p:cNvPr id="38132" name="Rectangle 1268"/>
          <p:cNvSpPr>
            <a:spLocks noChangeArrowheads="1"/>
          </p:cNvSpPr>
          <p:nvPr/>
        </p:nvSpPr>
        <p:spPr bwMode="auto">
          <a:xfrm>
            <a:off x="1509184" y="5583238"/>
            <a:ext cx="182742" cy="215444"/>
          </a:xfrm>
          <a:prstGeom prst="rect">
            <a:avLst/>
          </a:prstGeom>
          <a:noFill/>
          <a:ln w="12700">
            <a:noFill/>
            <a:miter lim="800000"/>
            <a:headEnd/>
            <a:tailEnd/>
          </a:ln>
        </p:spPr>
        <p:txBody>
          <a:bodyPr wrap="none" lIns="0" tIns="0" rIns="0" bIns="0">
            <a:spAutoFit/>
          </a:bodyPr>
          <a:lstStyle/>
          <a:p>
            <a:r>
              <a:rPr lang="en-US" sz="1400"/>
              <a:t>15</a:t>
            </a:r>
          </a:p>
        </p:txBody>
      </p:sp>
      <p:sp>
        <p:nvSpPr>
          <p:cNvPr id="38133" name="Rectangle 1269"/>
          <p:cNvSpPr>
            <a:spLocks noChangeArrowheads="1"/>
          </p:cNvSpPr>
          <p:nvPr/>
        </p:nvSpPr>
        <p:spPr bwMode="auto">
          <a:xfrm>
            <a:off x="1509184" y="5097463"/>
            <a:ext cx="182742" cy="215444"/>
          </a:xfrm>
          <a:prstGeom prst="rect">
            <a:avLst/>
          </a:prstGeom>
          <a:noFill/>
          <a:ln w="12700">
            <a:noFill/>
            <a:miter lim="800000"/>
            <a:headEnd/>
            <a:tailEnd/>
          </a:ln>
        </p:spPr>
        <p:txBody>
          <a:bodyPr wrap="none" lIns="0" tIns="0" rIns="0" bIns="0">
            <a:spAutoFit/>
          </a:bodyPr>
          <a:lstStyle/>
          <a:p>
            <a:r>
              <a:rPr lang="en-US" sz="1400"/>
              <a:t>20</a:t>
            </a:r>
          </a:p>
        </p:txBody>
      </p:sp>
      <p:sp>
        <p:nvSpPr>
          <p:cNvPr id="38134" name="Rectangle 1270"/>
          <p:cNvSpPr>
            <a:spLocks noChangeArrowheads="1"/>
          </p:cNvSpPr>
          <p:nvPr/>
        </p:nvSpPr>
        <p:spPr bwMode="auto">
          <a:xfrm>
            <a:off x="1509184" y="4602163"/>
            <a:ext cx="182742" cy="215444"/>
          </a:xfrm>
          <a:prstGeom prst="rect">
            <a:avLst/>
          </a:prstGeom>
          <a:noFill/>
          <a:ln w="12700">
            <a:noFill/>
            <a:miter lim="800000"/>
            <a:headEnd/>
            <a:tailEnd/>
          </a:ln>
        </p:spPr>
        <p:txBody>
          <a:bodyPr wrap="none" lIns="0" tIns="0" rIns="0" bIns="0">
            <a:spAutoFit/>
          </a:bodyPr>
          <a:lstStyle/>
          <a:p>
            <a:r>
              <a:rPr lang="en-US" sz="1400"/>
              <a:t>25</a:t>
            </a:r>
          </a:p>
        </p:txBody>
      </p:sp>
      <p:sp>
        <p:nvSpPr>
          <p:cNvPr id="38135" name="Rectangle 1271"/>
          <p:cNvSpPr>
            <a:spLocks noChangeArrowheads="1"/>
          </p:cNvSpPr>
          <p:nvPr/>
        </p:nvSpPr>
        <p:spPr bwMode="auto">
          <a:xfrm>
            <a:off x="1492251" y="4106864"/>
            <a:ext cx="182742" cy="215444"/>
          </a:xfrm>
          <a:prstGeom prst="rect">
            <a:avLst/>
          </a:prstGeom>
          <a:noFill/>
          <a:ln w="12700">
            <a:noFill/>
            <a:miter lim="800000"/>
            <a:headEnd/>
            <a:tailEnd/>
          </a:ln>
        </p:spPr>
        <p:txBody>
          <a:bodyPr wrap="none" lIns="0" tIns="0" rIns="0" bIns="0">
            <a:spAutoFit/>
          </a:bodyPr>
          <a:lstStyle/>
          <a:p>
            <a:r>
              <a:rPr lang="en-US" sz="1400"/>
              <a:t>30</a:t>
            </a:r>
          </a:p>
        </p:txBody>
      </p:sp>
      <p:sp>
        <p:nvSpPr>
          <p:cNvPr id="38136" name="Rectangle 1272"/>
          <p:cNvSpPr>
            <a:spLocks noChangeArrowheads="1"/>
          </p:cNvSpPr>
          <p:nvPr/>
        </p:nvSpPr>
        <p:spPr bwMode="auto">
          <a:xfrm>
            <a:off x="1492251" y="3609975"/>
            <a:ext cx="182742" cy="215444"/>
          </a:xfrm>
          <a:prstGeom prst="rect">
            <a:avLst/>
          </a:prstGeom>
          <a:noFill/>
          <a:ln w="12700">
            <a:noFill/>
            <a:miter lim="800000"/>
            <a:headEnd/>
            <a:tailEnd/>
          </a:ln>
        </p:spPr>
        <p:txBody>
          <a:bodyPr wrap="none" lIns="0" tIns="0" rIns="0" bIns="0">
            <a:spAutoFit/>
          </a:bodyPr>
          <a:lstStyle/>
          <a:p>
            <a:r>
              <a:rPr lang="en-US" sz="1400"/>
              <a:t>35</a:t>
            </a:r>
          </a:p>
        </p:txBody>
      </p:sp>
      <p:sp>
        <p:nvSpPr>
          <p:cNvPr id="38137" name="Rectangle 1273"/>
          <p:cNvSpPr>
            <a:spLocks noChangeArrowheads="1"/>
          </p:cNvSpPr>
          <p:nvPr/>
        </p:nvSpPr>
        <p:spPr bwMode="auto">
          <a:xfrm>
            <a:off x="1475318" y="3114675"/>
            <a:ext cx="182742" cy="215444"/>
          </a:xfrm>
          <a:prstGeom prst="rect">
            <a:avLst/>
          </a:prstGeom>
          <a:noFill/>
          <a:ln w="12700">
            <a:noFill/>
            <a:miter lim="800000"/>
            <a:headEnd/>
            <a:tailEnd/>
          </a:ln>
        </p:spPr>
        <p:txBody>
          <a:bodyPr wrap="none" lIns="0" tIns="0" rIns="0" bIns="0">
            <a:spAutoFit/>
          </a:bodyPr>
          <a:lstStyle/>
          <a:p>
            <a:r>
              <a:rPr lang="en-US" sz="1400"/>
              <a:t>40</a:t>
            </a:r>
          </a:p>
        </p:txBody>
      </p:sp>
      <p:sp>
        <p:nvSpPr>
          <p:cNvPr id="38138" name="Rectangle 1274"/>
          <p:cNvSpPr>
            <a:spLocks noChangeArrowheads="1"/>
          </p:cNvSpPr>
          <p:nvPr/>
        </p:nvSpPr>
        <p:spPr bwMode="auto">
          <a:xfrm>
            <a:off x="1475318" y="2609850"/>
            <a:ext cx="182742" cy="215444"/>
          </a:xfrm>
          <a:prstGeom prst="rect">
            <a:avLst/>
          </a:prstGeom>
          <a:noFill/>
          <a:ln w="12700">
            <a:noFill/>
            <a:miter lim="800000"/>
            <a:headEnd/>
            <a:tailEnd/>
          </a:ln>
        </p:spPr>
        <p:txBody>
          <a:bodyPr wrap="none" lIns="0" tIns="0" rIns="0" bIns="0">
            <a:spAutoFit/>
          </a:bodyPr>
          <a:lstStyle/>
          <a:p>
            <a:r>
              <a:rPr lang="en-US" sz="1400"/>
              <a:t>45</a:t>
            </a:r>
          </a:p>
        </p:txBody>
      </p:sp>
      <p:sp>
        <p:nvSpPr>
          <p:cNvPr id="38139" name="Rectangle 1275"/>
          <p:cNvSpPr>
            <a:spLocks noChangeArrowheads="1"/>
          </p:cNvSpPr>
          <p:nvPr/>
        </p:nvSpPr>
        <p:spPr bwMode="auto">
          <a:xfrm>
            <a:off x="1475318" y="2114550"/>
            <a:ext cx="182742" cy="215444"/>
          </a:xfrm>
          <a:prstGeom prst="rect">
            <a:avLst/>
          </a:prstGeom>
          <a:noFill/>
          <a:ln w="12700">
            <a:noFill/>
            <a:miter lim="800000"/>
            <a:headEnd/>
            <a:tailEnd/>
          </a:ln>
        </p:spPr>
        <p:txBody>
          <a:bodyPr wrap="none" lIns="0" tIns="0" rIns="0" bIns="0">
            <a:spAutoFit/>
          </a:bodyPr>
          <a:lstStyle/>
          <a:p>
            <a:r>
              <a:rPr lang="en-US" sz="1400"/>
              <a:t>50</a:t>
            </a:r>
          </a:p>
        </p:txBody>
      </p:sp>
      <p:sp>
        <p:nvSpPr>
          <p:cNvPr id="38140" name="Rectangle 1276"/>
          <p:cNvSpPr>
            <a:spLocks noChangeArrowheads="1"/>
          </p:cNvSpPr>
          <p:nvPr/>
        </p:nvSpPr>
        <p:spPr bwMode="auto">
          <a:xfrm>
            <a:off x="1458384" y="1609725"/>
            <a:ext cx="182742" cy="215444"/>
          </a:xfrm>
          <a:prstGeom prst="rect">
            <a:avLst/>
          </a:prstGeom>
          <a:noFill/>
          <a:ln w="12700">
            <a:noFill/>
            <a:miter lim="800000"/>
            <a:headEnd/>
            <a:tailEnd/>
          </a:ln>
        </p:spPr>
        <p:txBody>
          <a:bodyPr wrap="none" lIns="0" tIns="0" rIns="0" bIns="0">
            <a:spAutoFit/>
          </a:bodyPr>
          <a:lstStyle/>
          <a:p>
            <a:r>
              <a:rPr lang="en-US" sz="1400" dirty="0"/>
              <a:t>55</a:t>
            </a:r>
          </a:p>
        </p:txBody>
      </p:sp>
      <p:sp>
        <p:nvSpPr>
          <p:cNvPr id="38142" name="Rectangle 1278"/>
          <p:cNvSpPr>
            <a:spLocks noChangeArrowheads="1"/>
          </p:cNvSpPr>
          <p:nvPr/>
        </p:nvSpPr>
        <p:spPr bwMode="auto">
          <a:xfrm>
            <a:off x="5943300" y="3848100"/>
            <a:ext cx="1475918" cy="274434"/>
          </a:xfrm>
          <a:prstGeom prst="rect">
            <a:avLst/>
          </a:prstGeom>
          <a:noFill/>
          <a:ln w="12700">
            <a:noFill/>
            <a:miter lim="800000"/>
            <a:headEnd/>
            <a:tailEnd/>
          </a:ln>
        </p:spPr>
        <p:txBody>
          <a:bodyPr wrap="none" lIns="90488" tIns="44450" rIns="90488" bIns="44450">
            <a:spAutoFit/>
          </a:bodyPr>
          <a:lstStyle/>
          <a:p>
            <a:pPr algn="ctr"/>
            <a:r>
              <a:rPr lang="en-GB" sz="1200" b="1">
                <a:solidFill>
                  <a:srgbClr val="061A00"/>
                </a:solidFill>
              </a:rPr>
              <a:t>Typical Summer Day</a:t>
            </a:r>
          </a:p>
        </p:txBody>
      </p:sp>
      <p:sp>
        <p:nvSpPr>
          <p:cNvPr id="38143" name="Rectangle 1279"/>
          <p:cNvSpPr>
            <a:spLocks noChangeArrowheads="1"/>
          </p:cNvSpPr>
          <p:nvPr/>
        </p:nvSpPr>
        <p:spPr bwMode="auto">
          <a:xfrm>
            <a:off x="5804112" y="4867275"/>
            <a:ext cx="1661160" cy="274434"/>
          </a:xfrm>
          <a:prstGeom prst="rect">
            <a:avLst/>
          </a:prstGeom>
          <a:noFill/>
          <a:ln w="12700">
            <a:noFill/>
            <a:miter lim="800000"/>
            <a:headEnd/>
            <a:tailEnd/>
          </a:ln>
        </p:spPr>
        <p:txBody>
          <a:bodyPr wrap="none" lIns="90488" tIns="44450" rIns="90488" bIns="44450">
            <a:spAutoFit/>
          </a:bodyPr>
          <a:lstStyle/>
          <a:p>
            <a:pPr algn="ctr"/>
            <a:r>
              <a:rPr lang="en-GB" sz="1200" b="1">
                <a:solidFill>
                  <a:srgbClr val="061A00"/>
                </a:solidFill>
              </a:rPr>
              <a:t>Minimum Summer Day</a:t>
            </a:r>
          </a:p>
        </p:txBody>
      </p:sp>
      <p:sp>
        <p:nvSpPr>
          <p:cNvPr id="38144" name="Rectangle 1280"/>
          <p:cNvSpPr>
            <a:spLocks noChangeArrowheads="1"/>
          </p:cNvSpPr>
          <p:nvPr/>
        </p:nvSpPr>
        <p:spPr bwMode="auto">
          <a:xfrm>
            <a:off x="6122912" y="3067050"/>
            <a:ext cx="1381277" cy="274434"/>
          </a:xfrm>
          <a:prstGeom prst="rect">
            <a:avLst/>
          </a:prstGeom>
          <a:noFill/>
          <a:ln w="12700">
            <a:noFill/>
            <a:miter lim="800000"/>
            <a:headEnd/>
            <a:tailEnd/>
          </a:ln>
        </p:spPr>
        <p:txBody>
          <a:bodyPr wrap="none" lIns="90488" tIns="44450" rIns="90488" bIns="44450">
            <a:spAutoFit/>
          </a:bodyPr>
          <a:lstStyle/>
          <a:p>
            <a:pPr algn="ctr"/>
            <a:r>
              <a:rPr lang="en-GB" sz="1200" b="1" dirty="0">
                <a:solidFill>
                  <a:srgbClr val="061A00"/>
                </a:solidFill>
              </a:rPr>
              <a:t>Typical Winter Day</a:t>
            </a:r>
          </a:p>
        </p:txBody>
      </p:sp>
      <p:sp>
        <p:nvSpPr>
          <p:cNvPr id="38145" name="Rectangle 1281"/>
          <p:cNvSpPr>
            <a:spLocks noChangeArrowheads="1"/>
          </p:cNvSpPr>
          <p:nvPr/>
        </p:nvSpPr>
        <p:spPr bwMode="auto">
          <a:xfrm>
            <a:off x="5604107" y="2200275"/>
            <a:ext cx="1589154" cy="274434"/>
          </a:xfrm>
          <a:prstGeom prst="rect">
            <a:avLst/>
          </a:prstGeom>
          <a:noFill/>
          <a:ln w="12700">
            <a:noFill/>
            <a:miter lim="800000"/>
            <a:headEnd/>
            <a:tailEnd/>
          </a:ln>
        </p:spPr>
        <p:txBody>
          <a:bodyPr wrap="none" lIns="90488" tIns="44450" rIns="90488" bIns="44450">
            <a:spAutoFit/>
          </a:bodyPr>
          <a:lstStyle/>
          <a:p>
            <a:pPr algn="ctr"/>
            <a:r>
              <a:rPr lang="en-GB" sz="1200" b="1">
                <a:solidFill>
                  <a:srgbClr val="061A00"/>
                </a:solidFill>
              </a:rPr>
              <a:t>Maximum Winter Day</a:t>
            </a:r>
          </a:p>
        </p:txBody>
      </p:sp>
      <p:sp>
        <p:nvSpPr>
          <p:cNvPr id="38146" name="Rectangle 1282"/>
          <p:cNvSpPr>
            <a:spLocks noChangeArrowheads="1"/>
          </p:cNvSpPr>
          <p:nvPr/>
        </p:nvSpPr>
        <p:spPr bwMode="auto">
          <a:xfrm>
            <a:off x="905913" y="1609725"/>
            <a:ext cx="459358" cy="305212"/>
          </a:xfrm>
          <a:prstGeom prst="rect">
            <a:avLst/>
          </a:prstGeom>
          <a:noFill/>
          <a:ln w="12700">
            <a:noFill/>
            <a:miter lim="800000"/>
            <a:headEnd/>
            <a:tailEnd/>
          </a:ln>
        </p:spPr>
        <p:txBody>
          <a:bodyPr wrap="none" lIns="90488" tIns="44450" rIns="90488" bIns="44450">
            <a:spAutoFit/>
          </a:bodyPr>
          <a:lstStyle/>
          <a:p>
            <a:pPr algn="ctr"/>
            <a:r>
              <a:rPr lang="en-GB" sz="1400" b="1"/>
              <a:t>GW</a:t>
            </a:r>
          </a:p>
        </p:txBody>
      </p:sp>
      <p:sp>
        <p:nvSpPr>
          <p:cNvPr id="532" name="Title 531"/>
          <p:cNvSpPr>
            <a:spLocks noGrp="1"/>
          </p:cNvSpPr>
          <p:nvPr>
            <p:ph type="title"/>
          </p:nvPr>
        </p:nvSpPr>
        <p:spPr/>
        <p:txBody>
          <a:bodyPr/>
          <a:lstStyle/>
          <a:p>
            <a:r>
              <a:rPr lang="en-GB" smtClean="0"/>
              <a:t>How much will customers need ?</a:t>
            </a:r>
            <a:endParaRPr lang="en-GB" dirty="0"/>
          </a:p>
        </p:txBody>
      </p:sp>
      <p:grpSp>
        <p:nvGrpSpPr>
          <p:cNvPr id="533" name="Group 182"/>
          <p:cNvGrpSpPr>
            <a:grpSpLocks/>
          </p:cNvGrpSpPr>
          <p:nvPr/>
        </p:nvGrpSpPr>
        <p:grpSpPr bwMode="auto">
          <a:xfrm rot="18795666">
            <a:off x="4248222" y="2784930"/>
            <a:ext cx="1255712" cy="461416"/>
            <a:chOff x="2860" y="3059"/>
            <a:chExt cx="381" cy="140"/>
          </a:xfrm>
          <a:solidFill>
            <a:schemeClr val="accent4">
              <a:lumMod val="75000"/>
            </a:schemeClr>
          </a:solidFill>
        </p:grpSpPr>
        <p:sp>
          <p:nvSpPr>
            <p:cNvPr id="534" name="Freeform 183"/>
            <p:cNvSpPr>
              <a:spLocks noChangeArrowheads="1"/>
            </p:cNvSpPr>
            <p:nvPr/>
          </p:nvSpPr>
          <p:spPr bwMode="auto">
            <a:xfrm>
              <a:off x="2889" y="3142"/>
              <a:ext cx="58" cy="57"/>
            </a:xfrm>
            <a:custGeom>
              <a:avLst/>
              <a:gdLst>
                <a:gd name="T0" fmla="*/ 0 w 527"/>
                <a:gd name="T1" fmla="*/ 0 h 528"/>
                <a:gd name="T2" fmla="*/ 0 w 527"/>
                <a:gd name="T3" fmla="*/ 0 h 528"/>
                <a:gd name="T4" fmla="*/ 0 w 527"/>
                <a:gd name="T5" fmla="*/ 0 h 528"/>
                <a:gd name="T6" fmla="*/ 0 w 527"/>
                <a:gd name="T7" fmla="*/ 0 h 528"/>
                <a:gd name="T8" fmla="*/ 0 w 527"/>
                <a:gd name="T9" fmla="*/ 0 h 528"/>
                <a:gd name="T10" fmla="*/ 0 w 527"/>
                <a:gd name="T11" fmla="*/ 0 h 528"/>
                <a:gd name="T12" fmla="*/ 0 w 527"/>
                <a:gd name="T13" fmla="*/ 0 h 528"/>
                <a:gd name="T14" fmla="*/ 0 w 527"/>
                <a:gd name="T15" fmla="*/ 0 h 528"/>
                <a:gd name="T16" fmla="*/ 0 w 527"/>
                <a:gd name="T17" fmla="*/ 0 h 528"/>
                <a:gd name="T18" fmla="*/ 0 w 527"/>
                <a:gd name="T19" fmla="*/ 0 h 528"/>
                <a:gd name="T20" fmla="*/ 0 w 527"/>
                <a:gd name="T21" fmla="*/ 0 h 528"/>
                <a:gd name="T22" fmla="*/ 0 w 527"/>
                <a:gd name="T23" fmla="*/ 0 h 528"/>
                <a:gd name="T24" fmla="*/ 0 w 527"/>
                <a:gd name="T25" fmla="*/ 0 h 528"/>
                <a:gd name="T26" fmla="*/ 0 w 527"/>
                <a:gd name="T27" fmla="*/ 0 h 528"/>
                <a:gd name="T28" fmla="*/ 0 w 527"/>
                <a:gd name="T29" fmla="*/ 0 h 528"/>
                <a:gd name="T30" fmla="*/ 0 w 527"/>
                <a:gd name="T31" fmla="*/ 0 h 528"/>
                <a:gd name="T32" fmla="*/ 0 w 527"/>
                <a:gd name="T33" fmla="*/ 0 h 528"/>
                <a:gd name="T34" fmla="*/ 0 w 527"/>
                <a:gd name="T35" fmla="*/ 0 h 528"/>
                <a:gd name="T36" fmla="*/ 0 w 527"/>
                <a:gd name="T37" fmla="*/ 0 h 528"/>
                <a:gd name="T38" fmla="*/ 0 w 527"/>
                <a:gd name="T39" fmla="*/ 0 h 528"/>
                <a:gd name="T40" fmla="*/ 0 w 527"/>
                <a:gd name="T41" fmla="*/ 0 h 528"/>
                <a:gd name="T42" fmla="*/ 0 w 527"/>
                <a:gd name="T43" fmla="*/ 0 h 528"/>
                <a:gd name="T44" fmla="*/ 0 w 527"/>
                <a:gd name="T45" fmla="*/ 0 h 528"/>
                <a:gd name="T46" fmla="*/ 0 w 527"/>
                <a:gd name="T47" fmla="*/ 0 h 528"/>
                <a:gd name="T48" fmla="*/ 0 w 527"/>
                <a:gd name="T49" fmla="*/ 0 h 528"/>
                <a:gd name="T50" fmla="*/ 0 w 527"/>
                <a:gd name="T51" fmla="*/ 0 h 528"/>
                <a:gd name="T52" fmla="*/ 0 w 527"/>
                <a:gd name="T53" fmla="*/ 0 h 528"/>
                <a:gd name="T54" fmla="*/ 0 w 527"/>
                <a:gd name="T55" fmla="*/ 0 h 528"/>
                <a:gd name="T56" fmla="*/ 0 w 527"/>
                <a:gd name="T57" fmla="*/ 0 h 528"/>
                <a:gd name="T58" fmla="*/ 0 w 527"/>
                <a:gd name="T59" fmla="*/ 0 h 528"/>
                <a:gd name="T60" fmla="*/ 0 w 527"/>
                <a:gd name="T61" fmla="*/ 0 h 528"/>
                <a:gd name="T62" fmla="*/ 0 w 527"/>
                <a:gd name="T63" fmla="*/ 0 h 528"/>
                <a:gd name="T64" fmla="*/ 0 w 527"/>
                <a:gd name="T65" fmla="*/ 0 h 528"/>
                <a:gd name="T66" fmla="*/ 0 w 527"/>
                <a:gd name="T67" fmla="*/ 0 h 528"/>
                <a:gd name="T68" fmla="*/ 0 w 527"/>
                <a:gd name="T69" fmla="*/ 0 h 528"/>
                <a:gd name="T70" fmla="*/ 0 w 527"/>
                <a:gd name="T71" fmla="*/ 0 h 528"/>
                <a:gd name="T72" fmla="*/ 0 w 527"/>
                <a:gd name="T73" fmla="*/ 0 h 5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27"/>
                <a:gd name="T112" fmla="*/ 0 h 528"/>
                <a:gd name="T113" fmla="*/ 527 w 527"/>
                <a:gd name="T114" fmla="*/ 528 h 5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27" h="528">
                  <a:moveTo>
                    <a:pt x="264" y="151"/>
                  </a:moveTo>
                  <a:lnTo>
                    <a:pt x="238" y="154"/>
                  </a:lnTo>
                  <a:lnTo>
                    <a:pt x="215" y="163"/>
                  </a:lnTo>
                  <a:lnTo>
                    <a:pt x="194" y="176"/>
                  </a:lnTo>
                  <a:lnTo>
                    <a:pt x="177" y="193"/>
                  </a:lnTo>
                  <a:lnTo>
                    <a:pt x="163" y="214"/>
                  </a:lnTo>
                  <a:lnTo>
                    <a:pt x="155" y="237"/>
                  </a:lnTo>
                  <a:lnTo>
                    <a:pt x="152" y="264"/>
                  </a:lnTo>
                  <a:lnTo>
                    <a:pt x="155" y="289"/>
                  </a:lnTo>
                  <a:lnTo>
                    <a:pt x="163" y="312"/>
                  </a:lnTo>
                  <a:lnTo>
                    <a:pt x="177" y="333"/>
                  </a:lnTo>
                  <a:lnTo>
                    <a:pt x="194" y="351"/>
                  </a:lnTo>
                  <a:lnTo>
                    <a:pt x="215" y="363"/>
                  </a:lnTo>
                  <a:lnTo>
                    <a:pt x="238" y="372"/>
                  </a:lnTo>
                  <a:lnTo>
                    <a:pt x="264" y="375"/>
                  </a:lnTo>
                  <a:lnTo>
                    <a:pt x="289" y="372"/>
                  </a:lnTo>
                  <a:lnTo>
                    <a:pt x="312" y="363"/>
                  </a:lnTo>
                  <a:lnTo>
                    <a:pt x="333" y="351"/>
                  </a:lnTo>
                  <a:lnTo>
                    <a:pt x="350" y="333"/>
                  </a:lnTo>
                  <a:lnTo>
                    <a:pt x="363" y="312"/>
                  </a:lnTo>
                  <a:lnTo>
                    <a:pt x="372" y="289"/>
                  </a:lnTo>
                  <a:lnTo>
                    <a:pt x="375" y="264"/>
                  </a:lnTo>
                  <a:lnTo>
                    <a:pt x="372" y="237"/>
                  </a:lnTo>
                  <a:lnTo>
                    <a:pt x="363" y="214"/>
                  </a:lnTo>
                  <a:lnTo>
                    <a:pt x="350" y="193"/>
                  </a:lnTo>
                  <a:lnTo>
                    <a:pt x="333" y="176"/>
                  </a:lnTo>
                  <a:lnTo>
                    <a:pt x="312" y="163"/>
                  </a:lnTo>
                  <a:lnTo>
                    <a:pt x="289" y="154"/>
                  </a:lnTo>
                  <a:lnTo>
                    <a:pt x="264" y="151"/>
                  </a:lnTo>
                  <a:close/>
                  <a:moveTo>
                    <a:pt x="264" y="0"/>
                  </a:moveTo>
                  <a:lnTo>
                    <a:pt x="303" y="2"/>
                  </a:lnTo>
                  <a:lnTo>
                    <a:pt x="339" y="11"/>
                  </a:lnTo>
                  <a:lnTo>
                    <a:pt x="375" y="24"/>
                  </a:lnTo>
                  <a:lnTo>
                    <a:pt x="407" y="42"/>
                  </a:lnTo>
                  <a:lnTo>
                    <a:pt x="437" y="64"/>
                  </a:lnTo>
                  <a:lnTo>
                    <a:pt x="463" y="90"/>
                  </a:lnTo>
                  <a:lnTo>
                    <a:pt x="485" y="120"/>
                  </a:lnTo>
                  <a:lnTo>
                    <a:pt x="503" y="152"/>
                  </a:lnTo>
                  <a:lnTo>
                    <a:pt x="516" y="188"/>
                  </a:lnTo>
                  <a:lnTo>
                    <a:pt x="525" y="225"/>
                  </a:lnTo>
                  <a:lnTo>
                    <a:pt x="527" y="264"/>
                  </a:lnTo>
                  <a:lnTo>
                    <a:pt x="525" y="303"/>
                  </a:lnTo>
                  <a:lnTo>
                    <a:pt x="516" y="340"/>
                  </a:lnTo>
                  <a:lnTo>
                    <a:pt x="503" y="375"/>
                  </a:lnTo>
                  <a:lnTo>
                    <a:pt x="485" y="407"/>
                  </a:lnTo>
                  <a:lnTo>
                    <a:pt x="463" y="437"/>
                  </a:lnTo>
                  <a:lnTo>
                    <a:pt x="437" y="463"/>
                  </a:lnTo>
                  <a:lnTo>
                    <a:pt x="407" y="486"/>
                  </a:lnTo>
                  <a:lnTo>
                    <a:pt x="375" y="504"/>
                  </a:lnTo>
                  <a:lnTo>
                    <a:pt x="339" y="516"/>
                  </a:lnTo>
                  <a:lnTo>
                    <a:pt x="303" y="525"/>
                  </a:lnTo>
                  <a:lnTo>
                    <a:pt x="264" y="528"/>
                  </a:lnTo>
                  <a:lnTo>
                    <a:pt x="224" y="525"/>
                  </a:lnTo>
                  <a:lnTo>
                    <a:pt x="187" y="516"/>
                  </a:lnTo>
                  <a:lnTo>
                    <a:pt x="152" y="504"/>
                  </a:lnTo>
                  <a:lnTo>
                    <a:pt x="119" y="486"/>
                  </a:lnTo>
                  <a:lnTo>
                    <a:pt x="90" y="463"/>
                  </a:lnTo>
                  <a:lnTo>
                    <a:pt x="65" y="437"/>
                  </a:lnTo>
                  <a:lnTo>
                    <a:pt x="42" y="407"/>
                  </a:lnTo>
                  <a:lnTo>
                    <a:pt x="24" y="375"/>
                  </a:lnTo>
                  <a:lnTo>
                    <a:pt x="10" y="340"/>
                  </a:lnTo>
                  <a:lnTo>
                    <a:pt x="2" y="303"/>
                  </a:lnTo>
                  <a:lnTo>
                    <a:pt x="0" y="264"/>
                  </a:lnTo>
                  <a:lnTo>
                    <a:pt x="2" y="225"/>
                  </a:lnTo>
                  <a:lnTo>
                    <a:pt x="10" y="188"/>
                  </a:lnTo>
                  <a:lnTo>
                    <a:pt x="24" y="152"/>
                  </a:lnTo>
                  <a:lnTo>
                    <a:pt x="42" y="120"/>
                  </a:lnTo>
                  <a:lnTo>
                    <a:pt x="65" y="90"/>
                  </a:lnTo>
                  <a:lnTo>
                    <a:pt x="90" y="64"/>
                  </a:lnTo>
                  <a:lnTo>
                    <a:pt x="119" y="42"/>
                  </a:lnTo>
                  <a:lnTo>
                    <a:pt x="152" y="24"/>
                  </a:lnTo>
                  <a:lnTo>
                    <a:pt x="187" y="11"/>
                  </a:lnTo>
                  <a:lnTo>
                    <a:pt x="224" y="2"/>
                  </a:lnTo>
                  <a:lnTo>
                    <a:pt x="264" y="0"/>
                  </a:lnTo>
                  <a:close/>
                </a:path>
              </a:pathLst>
            </a:custGeom>
            <a:grpFill/>
            <a:ln w="9525">
              <a:noFill/>
              <a:round/>
              <a:headEnd/>
              <a:tailEnd/>
            </a:ln>
          </p:spPr>
          <p:txBody>
            <a:bodyPr wrap="none" anchor="ctr"/>
            <a:lstStyle/>
            <a:p>
              <a:endParaRPr lang="en-GB"/>
            </a:p>
          </p:txBody>
        </p:sp>
        <p:sp>
          <p:nvSpPr>
            <p:cNvPr id="535" name="Freeform 184"/>
            <p:cNvSpPr>
              <a:spLocks noChangeArrowheads="1"/>
            </p:cNvSpPr>
            <p:nvPr/>
          </p:nvSpPr>
          <p:spPr bwMode="auto">
            <a:xfrm>
              <a:off x="3146" y="3141"/>
              <a:ext cx="58" cy="58"/>
            </a:xfrm>
            <a:custGeom>
              <a:avLst/>
              <a:gdLst>
                <a:gd name="T0" fmla="*/ 0 w 528"/>
                <a:gd name="T1" fmla="*/ 0 h 529"/>
                <a:gd name="T2" fmla="*/ 0 w 528"/>
                <a:gd name="T3" fmla="*/ 0 h 529"/>
                <a:gd name="T4" fmla="*/ 0 w 528"/>
                <a:gd name="T5" fmla="*/ 0 h 529"/>
                <a:gd name="T6" fmla="*/ 0 w 528"/>
                <a:gd name="T7" fmla="*/ 0 h 529"/>
                <a:gd name="T8" fmla="*/ 0 w 528"/>
                <a:gd name="T9" fmla="*/ 0 h 529"/>
                <a:gd name="T10" fmla="*/ 0 w 528"/>
                <a:gd name="T11" fmla="*/ 0 h 529"/>
                <a:gd name="T12" fmla="*/ 0 w 528"/>
                <a:gd name="T13" fmla="*/ 0 h 529"/>
                <a:gd name="T14" fmla="*/ 0 w 528"/>
                <a:gd name="T15" fmla="*/ 0 h 529"/>
                <a:gd name="T16" fmla="*/ 0 w 528"/>
                <a:gd name="T17" fmla="*/ 0 h 529"/>
                <a:gd name="T18" fmla="*/ 0 w 528"/>
                <a:gd name="T19" fmla="*/ 0 h 529"/>
                <a:gd name="T20" fmla="*/ 0 w 528"/>
                <a:gd name="T21" fmla="*/ 0 h 529"/>
                <a:gd name="T22" fmla="*/ 0 w 528"/>
                <a:gd name="T23" fmla="*/ 0 h 529"/>
                <a:gd name="T24" fmla="*/ 0 w 528"/>
                <a:gd name="T25" fmla="*/ 0 h 529"/>
                <a:gd name="T26" fmla="*/ 0 w 528"/>
                <a:gd name="T27" fmla="*/ 0 h 529"/>
                <a:gd name="T28" fmla="*/ 0 w 528"/>
                <a:gd name="T29" fmla="*/ 0 h 529"/>
                <a:gd name="T30" fmla="*/ 0 w 528"/>
                <a:gd name="T31" fmla="*/ 0 h 529"/>
                <a:gd name="T32" fmla="*/ 0 w 528"/>
                <a:gd name="T33" fmla="*/ 0 h 529"/>
                <a:gd name="T34" fmla="*/ 0 w 528"/>
                <a:gd name="T35" fmla="*/ 0 h 529"/>
                <a:gd name="T36" fmla="*/ 0 w 528"/>
                <a:gd name="T37" fmla="*/ 0 h 529"/>
                <a:gd name="T38" fmla="*/ 0 w 528"/>
                <a:gd name="T39" fmla="*/ 0 h 529"/>
                <a:gd name="T40" fmla="*/ 0 w 528"/>
                <a:gd name="T41" fmla="*/ 0 h 529"/>
                <a:gd name="T42" fmla="*/ 0 w 528"/>
                <a:gd name="T43" fmla="*/ 0 h 529"/>
                <a:gd name="T44" fmla="*/ 0 w 528"/>
                <a:gd name="T45" fmla="*/ 0 h 529"/>
                <a:gd name="T46" fmla="*/ 0 w 528"/>
                <a:gd name="T47" fmla="*/ 0 h 529"/>
                <a:gd name="T48" fmla="*/ 0 w 528"/>
                <a:gd name="T49" fmla="*/ 0 h 529"/>
                <a:gd name="T50" fmla="*/ 0 w 528"/>
                <a:gd name="T51" fmla="*/ 0 h 529"/>
                <a:gd name="T52" fmla="*/ 0 w 528"/>
                <a:gd name="T53" fmla="*/ 0 h 529"/>
                <a:gd name="T54" fmla="*/ 0 w 528"/>
                <a:gd name="T55" fmla="*/ 0 h 529"/>
                <a:gd name="T56" fmla="*/ 0 w 528"/>
                <a:gd name="T57" fmla="*/ 0 h 529"/>
                <a:gd name="T58" fmla="*/ 0 w 528"/>
                <a:gd name="T59" fmla="*/ 0 h 529"/>
                <a:gd name="T60" fmla="*/ 0 w 528"/>
                <a:gd name="T61" fmla="*/ 0 h 529"/>
                <a:gd name="T62" fmla="*/ 0 w 528"/>
                <a:gd name="T63" fmla="*/ 0 h 529"/>
                <a:gd name="T64" fmla="*/ 0 w 528"/>
                <a:gd name="T65" fmla="*/ 0 h 529"/>
                <a:gd name="T66" fmla="*/ 0 w 528"/>
                <a:gd name="T67" fmla="*/ 0 h 529"/>
                <a:gd name="T68" fmla="*/ 0 w 528"/>
                <a:gd name="T69" fmla="*/ 0 h 529"/>
                <a:gd name="T70" fmla="*/ 0 w 528"/>
                <a:gd name="T71" fmla="*/ 0 h 529"/>
                <a:gd name="T72" fmla="*/ 0 w 528"/>
                <a:gd name="T73" fmla="*/ 0 h 52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28"/>
                <a:gd name="T112" fmla="*/ 0 h 529"/>
                <a:gd name="T113" fmla="*/ 528 w 528"/>
                <a:gd name="T114" fmla="*/ 529 h 52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28" h="529">
                  <a:moveTo>
                    <a:pt x="264" y="152"/>
                  </a:moveTo>
                  <a:lnTo>
                    <a:pt x="238" y="155"/>
                  </a:lnTo>
                  <a:lnTo>
                    <a:pt x="215" y="164"/>
                  </a:lnTo>
                  <a:lnTo>
                    <a:pt x="194" y="177"/>
                  </a:lnTo>
                  <a:lnTo>
                    <a:pt x="177" y="194"/>
                  </a:lnTo>
                  <a:lnTo>
                    <a:pt x="164" y="215"/>
                  </a:lnTo>
                  <a:lnTo>
                    <a:pt x="155" y="238"/>
                  </a:lnTo>
                  <a:lnTo>
                    <a:pt x="152" y="265"/>
                  </a:lnTo>
                  <a:lnTo>
                    <a:pt x="155" y="290"/>
                  </a:lnTo>
                  <a:lnTo>
                    <a:pt x="164" y="313"/>
                  </a:lnTo>
                  <a:lnTo>
                    <a:pt x="177" y="334"/>
                  </a:lnTo>
                  <a:lnTo>
                    <a:pt x="194" y="352"/>
                  </a:lnTo>
                  <a:lnTo>
                    <a:pt x="215" y="364"/>
                  </a:lnTo>
                  <a:lnTo>
                    <a:pt x="238" y="373"/>
                  </a:lnTo>
                  <a:lnTo>
                    <a:pt x="264" y="376"/>
                  </a:lnTo>
                  <a:lnTo>
                    <a:pt x="289" y="373"/>
                  </a:lnTo>
                  <a:lnTo>
                    <a:pt x="312" y="364"/>
                  </a:lnTo>
                  <a:lnTo>
                    <a:pt x="333" y="352"/>
                  </a:lnTo>
                  <a:lnTo>
                    <a:pt x="351" y="334"/>
                  </a:lnTo>
                  <a:lnTo>
                    <a:pt x="364" y="313"/>
                  </a:lnTo>
                  <a:lnTo>
                    <a:pt x="372" y="290"/>
                  </a:lnTo>
                  <a:lnTo>
                    <a:pt x="375" y="265"/>
                  </a:lnTo>
                  <a:lnTo>
                    <a:pt x="372" y="238"/>
                  </a:lnTo>
                  <a:lnTo>
                    <a:pt x="364" y="215"/>
                  </a:lnTo>
                  <a:lnTo>
                    <a:pt x="351" y="194"/>
                  </a:lnTo>
                  <a:lnTo>
                    <a:pt x="333" y="177"/>
                  </a:lnTo>
                  <a:lnTo>
                    <a:pt x="312" y="164"/>
                  </a:lnTo>
                  <a:lnTo>
                    <a:pt x="289" y="155"/>
                  </a:lnTo>
                  <a:lnTo>
                    <a:pt x="264" y="152"/>
                  </a:lnTo>
                  <a:close/>
                  <a:moveTo>
                    <a:pt x="264" y="0"/>
                  </a:moveTo>
                  <a:lnTo>
                    <a:pt x="303" y="3"/>
                  </a:lnTo>
                  <a:lnTo>
                    <a:pt x="340" y="12"/>
                  </a:lnTo>
                  <a:lnTo>
                    <a:pt x="375" y="25"/>
                  </a:lnTo>
                  <a:lnTo>
                    <a:pt x="408" y="43"/>
                  </a:lnTo>
                  <a:lnTo>
                    <a:pt x="437" y="65"/>
                  </a:lnTo>
                  <a:lnTo>
                    <a:pt x="463" y="91"/>
                  </a:lnTo>
                  <a:lnTo>
                    <a:pt x="485" y="121"/>
                  </a:lnTo>
                  <a:lnTo>
                    <a:pt x="503" y="153"/>
                  </a:lnTo>
                  <a:lnTo>
                    <a:pt x="517" y="189"/>
                  </a:lnTo>
                  <a:lnTo>
                    <a:pt x="525" y="226"/>
                  </a:lnTo>
                  <a:lnTo>
                    <a:pt x="528" y="265"/>
                  </a:lnTo>
                  <a:lnTo>
                    <a:pt x="525" y="303"/>
                  </a:lnTo>
                  <a:lnTo>
                    <a:pt x="517" y="341"/>
                  </a:lnTo>
                  <a:lnTo>
                    <a:pt x="503" y="376"/>
                  </a:lnTo>
                  <a:lnTo>
                    <a:pt x="485" y="408"/>
                  </a:lnTo>
                  <a:lnTo>
                    <a:pt x="463" y="438"/>
                  </a:lnTo>
                  <a:lnTo>
                    <a:pt x="437" y="464"/>
                  </a:lnTo>
                  <a:lnTo>
                    <a:pt x="408" y="487"/>
                  </a:lnTo>
                  <a:lnTo>
                    <a:pt x="375" y="505"/>
                  </a:lnTo>
                  <a:lnTo>
                    <a:pt x="340" y="517"/>
                  </a:lnTo>
                  <a:lnTo>
                    <a:pt x="303" y="526"/>
                  </a:lnTo>
                  <a:lnTo>
                    <a:pt x="264" y="529"/>
                  </a:lnTo>
                  <a:lnTo>
                    <a:pt x="225" y="526"/>
                  </a:lnTo>
                  <a:lnTo>
                    <a:pt x="188" y="517"/>
                  </a:lnTo>
                  <a:lnTo>
                    <a:pt x="152" y="505"/>
                  </a:lnTo>
                  <a:lnTo>
                    <a:pt x="121" y="487"/>
                  </a:lnTo>
                  <a:lnTo>
                    <a:pt x="90" y="464"/>
                  </a:lnTo>
                  <a:lnTo>
                    <a:pt x="65" y="438"/>
                  </a:lnTo>
                  <a:lnTo>
                    <a:pt x="42" y="408"/>
                  </a:lnTo>
                  <a:lnTo>
                    <a:pt x="24" y="376"/>
                  </a:lnTo>
                  <a:lnTo>
                    <a:pt x="11" y="341"/>
                  </a:lnTo>
                  <a:lnTo>
                    <a:pt x="4" y="303"/>
                  </a:lnTo>
                  <a:lnTo>
                    <a:pt x="0" y="265"/>
                  </a:lnTo>
                  <a:lnTo>
                    <a:pt x="4" y="226"/>
                  </a:lnTo>
                  <a:lnTo>
                    <a:pt x="11" y="189"/>
                  </a:lnTo>
                  <a:lnTo>
                    <a:pt x="24" y="153"/>
                  </a:lnTo>
                  <a:lnTo>
                    <a:pt x="42" y="121"/>
                  </a:lnTo>
                  <a:lnTo>
                    <a:pt x="65" y="91"/>
                  </a:lnTo>
                  <a:lnTo>
                    <a:pt x="90" y="65"/>
                  </a:lnTo>
                  <a:lnTo>
                    <a:pt x="121" y="43"/>
                  </a:lnTo>
                  <a:lnTo>
                    <a:pt x="152" y="25"/>
                  </a:lnTo>
                  <a:lnTo>
                    <a:pt x="188" y="12"/>
                  </a:lnTo>
                  <a:lnTo>
                    <a:pt x="225" y="3"/>
                  </a:lnTo>
                  <a:lnTo>
                    <a:pt x="264" y="0"/>
                  </a:lnTo>
                  <a:close/>
                </a:path>
              </a:pathLst>
            </a:custGeom>
            <a:grpFill/>
            <a:ln w="9525">
              <a:noFill/>
              <a:round/>
              <a:headEnd/>
              <a:tailEnd/>
            </a:ln>
          </p:spPr>
          <p:txBody>
            <a:bodyPr wrap="none" anchor="ctr"/>
            <a:lstStyle/>
            <a:p>
              <a:endParaRPr lang="en-GB"/>
            </a:p>
          </p:txBody>
        </p:sp>
        <p:sp>
          <p:nvSpPr>
            <p:cNvPr id="536" name="Freeform 185"/>
            <p:cNvSpPr>
              <a:spLocks noChangeArrowheads="1"/>
            </p:cNvSpPr>
            <p:nvPr/>
          </p:nvSpPr>
          <p:spPr bwMode="auto">
            <a:xfrm>
              <a:off x="2860" y="3059"/>
              <a:ext cx="381" cy="120"/>
            </a:xfrm>
            <a:custGeom>
              <a:avLst/>
              <a:gdLst>
                <a:gd name="T0" fmla="*/ 0 w 3435"/>
                <a:gd name="T1" fmla="*/ 0 h 1084"/>
                <a:gd name="T2" fmla="*/ 0 w 3435"/>
                <a:gd name="T3" fmla="*/ 0 h 1084"/>
                <a:gd name="T4" fmla="*/ 0 w 3435"/>
                <a:gd name="T5" fmla="*/ 0 h 1084"/>
                <a:gd name="T6" fmla="*/ 0 w 3435"/>
                <a:gd name="T7" fmla="*/ 0 h 1084"/>
                <a:gd name="T8" fmla="*/ 0 w 3435"/>
                <a:gd name="T9" fmla="*/ 0 h 1084"/>
                <a:gd name="T10" fmla="*/ 0 w 3435"/>
                <a:gd name="T11" fmla="*/ 0 h 1084"/>
                <a:gd name="T12" fmla="*/ 0 w 3435"/>
                <a:gd name="T13" fmla="*/ 0 h 1084"/>
                <a:gd name="T14" fmla="*/ 0 w 3435"/>
                <a:gd name="T15" fmla="*/ 0 h 1084"/>
                <a:gd name="T16" fmla="*/ 0 w 3435"/>
                <a:gd name="T17" fmla="*/ 0 h 1084"/>
                <a:gd name="T18" fmla="*/ 0 w 3435"/>
                <a:gd name="T19" fmla="*/ 0 h 1084"/>
                <a:gd name="T20" fmla="*/ 0 w 3435"/>
                <a:gd name="T21" fmla="*/ 0 h 1084"/>
                <a:gd name="T22" fmla="*/ 0 w 3435"/>
                <a:gd name="T23" fmla="*/ 0 h 1084"/>
                <a:gd name="T24" fmla="*/ 0 w 3435"/>
                <a:gd name="T25" fmla="*/ 0 h 1084"/>
                <a:gd name="T26" fmla="*/ 0 w 3435"/>
                <a:gd name="T27" fmla="*/ 0 h 1084"/>
                <a:gd name="T28" fmla="*/ 0 w 3435"/>
                <a:gd name="T29" fmla="*/ 0 h 1084"/>
                <a:gd name="T30" fmla="*/ 0 w 3435"/>
                <a:gd name="T31" fmla="*/ 0 h 1084"/>
                <a:gd name="T32" fmla="*/ 0 w 3435"/>
                <a:gd name="T33" fmla="*/ 0 h 1084"/>
                <a:gd name="T34" fmla="*/ 0 w 3435"/>
                <a:gd name="T35" fmla="*/ 0 h 1084"/>
                <a:gd name="T36" fmla="*/ 0 w 3435"/>
                <a:gd name="T37" fmla="*/ 0 h 1084"/>
                <a:gd name="T38" fmla="*/ 0 w 3435"/>
                <a:gd name="T39" fmla="*/ 0 h 1084"/>
                <a:gd name="T40" fmla="*/ 0 w 3435"/>
                <a:gd name="T41" fmla="*/ 0 h 1084"/>
                <a:gd name="T42" fmla="*/ 0 w 3435"/>
                <a:gd name="T43" fmla="*/ 0 h 1084"/>
                <a:gd name="T44" fmla="*/ 0 w 3435"/>
                <a:gd name="T45" fmla="*/ 0 h 1084"/>
                <a:gd name="T46" fmla="*/ 0 w 3435"/>
                <a:gd name="T47" fmla="*/ 0 h 1084"/>
                <a:gd name="T48" fmla="*/ 0 w 3435"/>
                <a:gd name="T49" fmla="*/ 0 h 1084"/>
                <a:gd name="T50" fmla="*/ 0 w 3435"/>
                <a:gd name="T51" fmla="*/ 0 h 1084"/>
                <a:gd name="T52" fmla="*/ 0 w 3435"/>
                <a:gd name="T53" fmla="*/ 0 h 1084"/>
                <a:gd name="T54" fmla="*/ 0 w 3435"/>
                <a:gd name="T55" fmla="*/ 0 h 1084"/>
                <a:gd name="T56" fmla="*/ 0 w 3435"/>
                <a:gd name="T57" fmla="*/ 0 h 1084"/>
                <a:gd name="T58" fmla="*/ 0 w 3435"/>
                <a:gd name="T59" fmla="*/ 0 h 1084"/>
                <a:gd name="T60" fmla="*/ 0 w 3435"/>
                <a:gd name="T61" fmla="*/ 0 h 1084"/>
                <a:gd name="T62" fmla="*/ 0 w 3435"/>
                <a:gd name="T63" fmla="*/ 0 h 1084"/>
                <a:gd name="T64" fmla="*/ 0 w 3435"/>
                <a:gd name="T65" fmla="*/ 0 h 1084"/>
                <a:gd name="T66" fmla="*/ 0 w 3435"/>
                <a:gd name="T67" fmla="*/ 0 h 1084"/>
                <a:gd name="T68" fmla="*/ 0 w 3435"/>
                <a:gd name="T69" fmla="*/ 0 h 1084"/>
                <a:gd name="T70" fmla="*/ 0 w 3435"/>
                <a:gd name="T71" fmla="*/ 0 h 1084"/>
                <a:gd name="T72" fmla="*/ 0 w 3435"/>
                <a:gd name="T73" fmla="*/ 0 h 1084"/>
                <a:gd name="T74" fmla="*/ 0 w 3435"/>
                <a:gd name="T75" fmla="*/ 0 h 1084"/>
                <a:gd name="T76" fmla="*/ 0 w 3435"/>
                <a:gd name="T77" fmla="*/ 0 h 1084"/>
                <a:gd name="T78" fmla="*/ 0 w 3435"/>
                <a:gd name="T79" fmla="*/ 0 h 1084"/>
                <a:gd name="T80" fmla="*/ 0 w 3435"/>
                <a:gd name="T81" fmla="*/ 0 h 1084"/>
                <a:gd name="T82" fmla="*/ 0 w 3435"/>
                <a:gd name="T83" fmla="*/ 0 h 1084"/>
                <a:gd name="T84" fmla="*/ 0 w 3435"/>
                <a:gd name="T85" fmla="*/ 0 h 1084"/>
                <a:gd name="T86" fmla="*/ 0 w 3435"/>
                <a:gd name="T87" fmla="*/ 0 h 1084"/>
                <a:gd name="T88" fmla="*/ 0 w 3435"/>
                <a:gd name="T89" fmla="*/ 0 h 1084"/>
                <a:gd name="T90" fmla="*/ 0 w 3435"/>
                <a:gd name="T91" fmla="*/ 0 h 1084"/>
                <a:gd name="T92" fmla="*/ 0 w 3435"/>
                <a:gd name="T93" fmla="*/ 0 h 1084"/>
                <a:gd name="T94" fmla="*/ 0 w 3435"/>
                <a:gd name="T95" fmla="*/ 0 h 1084"/>
                <a:gd name="T96" fmla="*/ 0 w 3435"/>
                <a:gd name="T97" fmla="*/ 0 h 1084"/>
                <a:gd name="T98" fmla="*/ 0 w 3435"/>
                <a:gd name="T99" fmla="*/ 0 h 1084"/>
                <a:gd name="T100" fmla="*/ 0 w 3435"/>
                <a:gd name="T101" fmla="*/ 0 h 1084"/>
                <a:gd name="T102" fmla="*/ 0 w 3435"/>
                <a:gd name="T103" fmla="*/ 0 h 1084"/>
                <a:gd name="T104" fmla="*/ 0 w 3435"/>
                <a:gd name="T105" fmla="*/ 0 h 1084"/>
                <a:gd name="T106" fmla="*/ 0 w 3435"/>
                <a:gd name="T107" fmla="*/ 0 h 1084"/>
                <a:gd name="T108" fmla="*/ 0 w 3435"/>
                <a:gd name="T109" fmla="*/ 0 h 1084"/>
                <a:gd name="T110" fmla="*/ 0 w 3435"/>
                <a:gd name="T111" fmla="*/ 0 h 1084"/>
                <a:gd name="T112" fmla="*/ 0 w 3435"/>
                <a:gd name="T113" fmla="*/ 0 h 108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435"/>
                <a:gd name="T172" fmla="*/ 0 h 1084"/>
                <a:gd name="T173" fmla="*/ 3435 w 3435"/>
                <a:gd name="T174" fmla="*/ 1084 h 108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435" h="1084">
                  <a:moveTo>
                    <a:pt x="1484" y="120"/>
                  </a:moveTo>
                  <a:lnTo>
                    <a:pt x="1474" y="120"/>
                  </a:lnTo>
                  <a:lnTo>
                    <a:pt x="1458" y="120"/>
                  </a:lnTo>
                  <a:lnTo>
                    <a:pt x="1436" y="120"/>
                  </a:lnTo>
                  <a:lnTo>
                    <a:pt x="1410" y="121"/>
                  </a:lnTo>
                  <a:lnTo>
                    <a:pt x="1380" y="122"/>
                  </a:lnTo>
                  <a:lnTo>
                    <a:pt x="1349" y="123"/>
                  </a:lnTo>
                  <a:lnTo>
                    <a:pt x="1315" y="125"/>
                  </a:lnTo>
                  <a:lnTo>
                    <a:pt x="1280" y="127"/>
                  </a:lnTo>
                  <a:lnTo>
                    <a:pt x="1244" y="130"/>
                  </a:lnTo>
                  <a:lnTo>
                    <a:pt x="1210" y="134"/>
                  </a:lnTo>
                  <a:lnTo>
                    <a:pt x="1176" y="138"/>
                  </a:lnTo>
                  <a:lnTo>
                    <a:pt x="1145" y="143"/>
                  </a:lnTo>
                  <a:lnTo>
                    <a:pt x="1116" y="149"/>
                  </a:lnTo>
                  <a:lnTo>
                    <a:pt x="1092" y="157"/>
                  </a:lnTo>
                  <a:lnTo>
                    <a:pt x="1072" y="165"/>
                  </a:lnTo>
                  <a:lnTo>
                    <a:pt x="1058" y="175"/>
                  </a:lnTo>
                  <a:lnTo>
                    <a:pt x="1039" y="190"/>
                  </a:lnTo>
                  <a:lnTo>
                    <a:pt x="1020" y="208"/>
                  </a:lnTo>
                  <a:lnTo>
                    <a:pt x="1002" y="229"/>
                  </a:lnTo>
                  <a:lnTo>
                    <a:pt x="984" y="251"/>
                  </a:lnTo>
                  <a:lnTo>
                    <a:pt x="969" y="273"/>
                  </a:lnTo>
                  <a:lnTo>
                    <a:pt x="953" y="296"/>
                  </a:lnTo>
                  <a:lnTo>
                    <a:pt x="938" y="319"/>
                  </a:lnTo>
                  <a:lnTo>
                    <a:pt x="926" y="340"/>
                  </a:lnTo>
                  <a:lnTo>
                    <a:pt x="914" y="360"/>
                  </a:lnTo>
                  <a:lnTo>
                    <a:pt x="905" y="378"/>
                  </a:lnTo>
                  <a:lnTo>
                    <a:pt x="898" y="393"/>
                  </a:lnTo>
                  <a:lnTo>
                    <a:pt x="891" y="404"/>
                  </a:lnTo>
                  <a:lnTo>
                    <a:pt x="888" y="412"/>
                  </a:lnTo>
                  <a:lnTo>
                    <a:pt x="887" y="414"/>
                  </a:lnTo>
                  <a:lnTo>
                    <a:pt x="1501" y="456"/>
                  </a:lnTo>
                  <a:lnTo>
                    <a:pt x="1488" y="120"/>
                  </a:lnTo>
                  <a:lnTo>
                    <a:pt x="1484" y="120"/>
                  </a:lnTo>
                  <a:close/>
                  <a:moveTo>
                    <a:pt x="1591" y="119"/>
                  </a:moveTo>
                  <a:lnTo>
                    <a:pt x="1612" y="460"/>
                  </a:lnTo>
                  <a:lnTo>
                    <a:pt x="2465" y="494"/>
                  </a:lnTo>
                  <a:lnTo>
                    <a:pt x="2466" y="494"/>
                  </a:lnTo>
                  <a:lnTo>
                    <a:pt x="2471" y="495"/>
                  </a:lnTo>
                  <a:lnTo>
                    <a:pt x="2476" y="495"/>
                  </a:lnTo>
                  <a:lnTo>
                    <a:pt x="2484" y="496"/>
                  </a:lnTo>
                  <a:lnTo>
                    <a:pt x="2493" y="496"/>
                  </a:lnTo>
                  <a:lnTo>
                    <a:pt x="2503" y="496"/>
                  </a:lnTo>
                  <a:lnTo>
                    <a:pt x="2513" y="496"/>
                  </a:lnTo>
                  <a:lnTo>
                    <a:pt x="2524" y="496"/>
                  </a:lnTo>
                  <a:lnTo>
                    <a:pt x="2533" y="495"/>
                  </a:lnTo>
                  <a:lnTo>
                    <a:pt x="2543" y="492"/>
                  </a:lnTo>
                  <a:lnTo>
                    <a:pt x="2551" y="490"/>
                  </a:lnTo>
                  <a:lnTo>
                    <a:pt x="2557" y="487"/>
                  </a:lnTo>
                  <a:lnTo>
                    <a:pt x="2562" y="482"/>
                  </a:lnTo>
                  <a:lnTo>
                    <a:pt x="2564" y="477"/>
                  </a:lnTo>
                  <a:lnTo>
                    <a:pt x="2564" y="470"/>
                  </a:lnTo>
                  <a:lnTo>
                    <a:pt x="2560" y="462"/>
                  </a:lnTo>
                  <a:lnTo>
                    <a:pt x="2551" y="453"/>
                  </a:lnTo>
                  <a:lnTo>
                    <a:pt x="2540" y="442"/>
                  </a:lnTo>
                  <a:lnTo>
                    <a:pt x="2523" y="429"/>
                  </a:lnTo>
                  <a:lnTo>
                    <a:pt x="2502" y="415"/>
                  </a:lnTo>
                  <a:lnTo>
                    <a:pt x="2475" y="398"/>
                  </a:lnTo>
                  <a:lnTo>
                    <a:pt x="2424" y="370"/>
                  </a:lnTo>
                  <a:lnTo>
                    <a:pt x="2369" y="339"/>
                  </a:lnTo>
                  <a:lnTo>
                    <a:pt x="2309" y="309"/>
                  </a:lnTo>
                  <a:lnTo>
                    <a:pt x="2246" y="279"/>
                  </a:lnTo>
                  <a:lnTo>
                    <a:pt x="2179" y="250"/>
                  </a:lnTo>
                  <a:lnTo>
                    <a:pt x="2109" y="222"/>
                  </a:lnTo>
                  <a:lnTo>
                    <a:pt x="2038" y="196"/>
                  </a:lnTo>
                  <a:lnTo>
                    <a:pt x="1965" y="172"/>
                  </a:lnTo>
                  <a:lnTo>
                    <a:pt x="1890" y="152"/>
                  </a:lnTo>
                  <a:lnTo>
                    <a:pt x="1815" y="137"/>
                  </a:lnTo>
                  <a:lnTo>
                    <a:pt x="1740" y="125"/>
                  </a:lnTo>
                  <a:lnTo>
                    <a:pt x="1665" y="119"/>
                  </a:lnTo>
                  <a:lnTo>
                    <a:pt x="1591" y="119"/>
                  </a:lnTo>
                  <a:close/>
                  <a:moveTo>
                    <a:pt x="1524" y="0"/>
                  </a:moveTo>
                  <a:lnTo>
                    <a:pt x="1579" y="0"/>
                  </a:lnTo>
                  <a:lnTo>
                    <a:pt x="1632" y="1"/>
                  </a:lnTo>
                  <a:lnTo>
                    <a:pt x="1682" y="3"/>
                  </a:lnTo>
                  <a:lnTo>
                    <a:pt x="1727" y="6"/>
                  </a:lnTo>
                  <a:lnTo>
                    <a:pt x="1770" y="10"/>
                  </a:lnTo>
                  <a:lnTo>
                    <a:pt x="1807" y="14"/>
                  </a:lnTo>
                  <a:lnTo>
                    <a:pt x="1838" y="19"/>
                  </a:lnTo>
                  <a:lnTo>
                    <a:pt x="1863" y="26"/>
                  </a:lnTo>
                  <a:lnTo>
                    <a:pt x="1890" y="33"/>
                  </a:lnTo>
                  <a:lnTo>
                    <a:pt x="1922" y="43"/>
                  </a:lnTo>
                  <a:lnTo>
                    <a:pt x="1955" y="54"/>
                  </a:lnTo>
                  <a:lnTo>
                    <a:pt x="1991" y="66"/>
                  </a:lnTo>
                  <a:lnTo>
                    <a:pt x="2030" y="81"/>
                  </a:lnTo>
                  <a:lnTo>
                    <a:pt x="2069" y="96"/>
                  </a:lnTo>
                  <a:lnTo>
                    <a:pt x="2110" y="112"/>
                  </a:lnTo>
                  <a:lnTo>
                    <a:pt x="2152" y="128"/>
                  </a:lnTo>
                  <a:lnTo>
                    <a:pt x="2194" y="146"/>
                  </a:lnTo>
                  <a:lnTo>
                    <a:pt x="2237" y="164"/>
                  </a:lnTo>
                  <a:lnTo>
                    <a:pt x="2280" y="182"/>
                  </a:lnTo>
                  <a:lnTo>
                    <a:pt x="2322" y="200"/>
                  </a:lnTo>
                  <a:lnTo>
                    <a:pt x="2364" y="219"/>
                  </a:lnTo>
                  <a:lnTo>
                    <a:pt x="2405" y="236"/>
                  </a:lnTo>
                  <a:lnTo>
                    <a:pt x="2444" y="253"/>
                  </a:lnTo>
                  <a:lnTo>
                    <a:pt x="2482" y="270"/>
                  </a:lnTo>
                  <a:lnTo>
                    <a:pt x="2518" y="286"/>
                  </a:lnTo>
                  <a:lnTo>
                    <a:pt x="2551" y="301"/>
                  </a:lnTo>
                  <a:lnTo>
                    <a:pt x="2582" y="315"/>
                  </a:lnTo>
                  <a:lnTo>
                    <a:pt x="2610" y="328"/>
                  </a:lnTo>
                  <a:lnTo>
                    <a:pt x="2634" y="338"/>
                  </a:lnTo>
                  <a:lnTo>
                    <a:pt x="2654" y="348"/>
                  </a:lnTo>
                  <a:lnTo>
                    <a:pt x="2671" y="356"/>
                  </a:lnTo>
                  <a:lnTo>
                    <a:pt x="2683" y="361"/>
                  </a:lnTo>
                  <a:lnTo>
                    <a:pt x="2690" y="364"/>
                  </a:lnTo>
                  <a:lnTo>
                    <a:pt x="2694" y="367"/>
                  </a:lnTo>
                  <a:lnTo>
                    <a:pt x="2776" y="384"/>
                  </a:lnTo>
                  <a:lnTo>
                    <a:pt x="2854" y="402"/>
                  </a:lnTo>
                  <a:lnTo>
                    <a:pt x="2927" y="421"/>
                  </a:lnTo>
                  <a:lnTo>
                    <a:pt x="2995" y="440"/>
                  </a:lnTo>
                  <a:lnTo>
                    <a:pt x="3059" y="460"/>
                  </a:lnTo>
                  <a:lnTo>
                    <a:pt x="3118" y="480"/>
                  </a:lnTo>
                  <a:lnTo>
                    <a:pt x="3171" y="502"/>
                  </a:lnTo>
                  <a:lnTo>
                    <a:pt x="3220" y="524"/>
                  </a:lnTo>
                  <a:lnTo>
                    <a:pt x="3263" y="548"/>
                  </a:lnTo>
                  <a:lnTo>
                    <a:pt x="3302" y="574"/>
                  </a:lnTo>
                  <a:lnTo>
                    <a:pt x="3335" y="602"/>
                  </a:lnTo>
                  <a:lnTo>
                    <a:pt x="3354" y="626"/>
                  </a:lnTo>
                  <a:lnTo>
                    <a:pt x="3372" y="653"/>
                  </a:lnTo>
                  <a:lnTo>
                    <a:pt x="3387" y="683"/>
                  </a:lnTo>
                  <a:lnTo>
                    <a:pt x="3399" y="717"/>
                  </a:lnTo>
                  <a:lnTo>
                    <a:pt x="3409" y="753"/>
                  </a:lnTo>
                  <a:lnTo>
                    <a:pt x="3417" y="788"/>
                  </a:lnTo>
                  <a:lnTo>
                    <a:pt x="3424" y="825"/>
                  </a:lnTo>
                  <a:lnTo>
                    <a:pt x="3429" y="861"/>
                  </a:lnTo>
                  <a:lnTo>
                    <a:pt x="3432" y="896"/>
                  </a:lnTo>
                  <a:lnTo>
                    <a:pt x="3434" y="930"/>
                  </a:lnTo>
                  <a:lnTo>
                    <a:pt x="3435" y="961"/>
                  </a:lnTo>
                  <a:lnTo>
                    <a:pt x="3435" y="990"/>
                  </a:lnTo>
                  <a:lnTo>
                    <a:pt x="3435" y="1015"/>
                  </a:lnTo>
                  <a:lnTo>
                    <a:pt x="3435" y="1035"/>
                  </a:lnTo>
                  <a:lnTo>
                    <a:pt x="3434" y="1051"/>
                  </a:lnTo>
                  <a:lnTo>
                    <a:pt x="3434" y="1060"/>
                  </a:lnTo>
                  <a:lnTo>
                    <a:pt x="3434" y="1064"/>
                  </a:lnTo>
                  <a:lnTo>
                    <a:pt x="3416" y="1069"/>
                  </a:lnTo>
                  <a:lnTo>
                    <a:pt x="3395" y="1073"/>
                  </a:lnTo>
                  <a:lnTo>
                    <a:pt x="3371" y="1076"/>
                  </a:lnTo>
                  <a:lnTo>
                    <a:pt x="3345" y="1077"/>
                  </a:lnTo>
                  <a:lnTo>
                    <a:pt x="3318" y="1079"/>
                  </a:lnTo>
                  <a:lnTo>
                    <a:pt x="3291" y="1079"/>
                  </a:lnTo>
                  <a:lnTo>
                    <a:pt x="3263" y="1079"/>
                  </a:lnTo>
                  <a:lnTo>
                    <a:pt x="3238" y="1079"/>
                  </a:lnTo>
                  <a:lnTo>
                    <a:pt x="3215" y="1078"/>
                  </a:lnTo>
                  <a:lnTo>
                    <a:pt x="3196" y="1078"/>
                  </a:lnTo>
                  <a:lnTo>
                    <a:pt x="3181" y="1077"/>
                  </a:lnTo>
                  <a:lnTo>
                    <a:pt x="3171" y="1077"/>
                  </a:lnTo>
                  <a:lnTo>
                    <a:pt x="3168" y="1077"/>
                  </a:lnTo>
                  <a:lnTo>
                    <a:pt x="3162" y="986"/>
                  </a:lnTo>
                  <a:lnTo>
                    <a:pt x="3159" y="943"/>
                  </a:lnTo>
                  <a:lnTo>
                    <a:pt x="3149" y="902"/>
                  </a:lnTo>
                  <a:lnTo>
                    <a:pt x="3134" y="863"/>
                  </a:lnTo>
                  <a:lnTo>
                    <a:pt x="3116" y="827"/>
                  </a:lnTo>
                  <a:lnTo>
                    <a:pt x="3092" y="795"/>
                  </a:lnTo>
                  <a:lnTo>
                    <a:pt x="3063" y="766"/>
                  </a:lnTo>
                  <a:lnTo>
                    <a:pt x="3031" y="740"/>
                  </a:lnTo>
                  <a:lnTo>
                    <a:pt x="2996" y="719"/>
                  </a:lnTo>
                  <a:lnTo>
                    <a:pt x="2959" y="702"/>
                  </a:lnTo>
                  <a:lnTo>
                    <a:pt x="2918" y="689"/>
                  </a:lnTo>
                  <a:lnTo>
                    <a:pt x="2876" y="681"/>
                  </a:lnTo>
                  <a:lnTo>
                    <a:pt x="2832" y="678"/>
                  </a:lnTo>
                  <a:lnTo>
                    <a:pt x="2789" y="681"/>
                  </a:lnTo>
                  <a:lnTo>
                    <a:pt x="2748" y="689"/>
                  </a:lnTo>
                  <a:lnTo>
                    <a:pt x="2709" y="702"/>
                  </a:lnTo>
                  <a:lnTo>
                    <a:pt x="2674" y="719"/>
                  </a:lnTo>
                  <a:lnTo>
                    <a:pt x="2641" y="740"/>
                  </a:lnTo>
                  <a:lnTo>
                    <a:pt x="2611" y="766"/>
                  </a:lnTo>
                  <a:lnTo>
                    <a:pt x="2586" y="795"/>
                  </a:lnTo>
                  <a:lnTo>
                    <a:pt x="2564" y="827"/>
                  </a:lnTo>
                  <a:lnTo>
                    <a:pt x="2546" y="863"/>
                  </a:lnTo>
                  <a:lnTo>
                    <a:pt x="2533" y="902"/>
                  </a:lnTo>
                  <a:lnTo>
                    <a:pt x="2525" y="943"/>
                  </a:lnTo>
                  <a:lnTo>
                    <a:pt x="2523" y="986"/>
                  </a:lnTo>
                  <a:lnTo>
                    <a:pt x="2522" y="1084"/>
                  </a:lnTo>
                  <a:lnTo>
                    <a:pt x="851" y="1084"/>
                  </a:lnTo>
                  <a:lnTo>
                    <a:pt x="845" y="1006"/>
                  </a:lnTo>
                  <a:lnTo>
                    <a:pt x="843" y="963"/>
                  </a:lnTo>
                  <a:lnTo>
                    <a:pt x="835" y="921"/>
                  </a:lnTo>
                  <a:lnTo>
                    <a:pt x="820" y="882"/>
                  </a:lnTo>
                  <a:lnTo>
                    <a:pt x="802" y="844"/>
                  </a:lnTo>
                  <a:lnTo>
                    <a:pt x="779" y="810"/>
                  </a:lnTo>
                  <a:lnTo>
                    <a:pt x="752" y="780"/>
                  </a:lnTo>
                  <a:lnTo>
                    <a:pt x="722" y="753"/>
                  </a:lnTo>
                  <a:lnTo>
                    <a:pt x="687" y="730"/>
                  </a:lnTo>
                  <a:lnTo>
                    <a:pt x="650" y="711"/>
                  </a:lnTo>
                  <a:lnTo>
                    <a:pt x="612" y="697"/>
                  </a:lnTo>
                  <a:lnTo>
                    <a:pt x="570" y="689"/>
                  </a:lnTo>
                  <a:lnTo>
                    <a:pt x="527" y="686"/>
                  </a:lnTo>
                  <a:lnTo>
                    <a:pt x="483" y="689"/>
                  </a:lnTo>
                  <a:lnTo>
                    <a:pt x="442" y="697"/>
                  </a:lnTo>
                  <a:lnTo>
                    <a:pt x="402" y="711"/>
                  </a:lnTo>
                  <a:lnTo>
                    <a:pt x="365" y="730"/>
                  </a:lnTo>
                  <a:lnTo>
                    <a:pt x="331" y="753"/>
                  </a:lnTo>
                  <a:lnTo>
                    <a:pt x="301" y="780"/>
                  </a:lnTo>
                  <a:lnTo>
                    <a:pt x="273" y="810"/>
                  </a:lnTo>
                  <a:lnTo>
                    <a:pt x="250" y="844"/>
                  </a:lnTo>
                  <a:lnTo>
                    <a:pt x="232" y="882"/>
                  </a:lnTo>
                  <a:lnTo>
                    <a:pt x="218" y="921"/>
                  </a:lnTo>
                  <a:lnTo>
                    <a:pt x="209" y="963"/>
                  </a:lnTo>
                  <a:lnTo>
                    <a:pt x="207" y="1006"/>
                  </a:lnTo>
                  <a:lnTo>
                    <a:pt x="204" y="1084"/>
                  </a:lnTo>
                  <a:lnTo>
                    <a:pt x="14" y="1084"/>
                  </a:lnTo>
                  <a:lnTo>
                    <a:pt x="10" y="1070"/>
                  </a:lnTo>
                  <a:lnTo>
                    <a:pt x="7" y="1050"/>
                  </a:lnTo>
                  <a:lnTo>
                    <a:pt x="5" y="1027"/>
                  </a:lnTo>
                  <a:lnTo>
                    <a:pt x="4" y="1000"/>
                  </a:lnTo>
                  <a:lnTo>
                    <a:pt x="2" y="973"/>
                  </a:lnTo>
                  <a:lnTo>
                    <a:pt x="1" y="945"/>
                  </a:lnTo>
                  <a:lnTo>
                    <a:pt x="1" y="916"/>
                  </a:lnTo>
                  <a:lnTo>
                    <a:pt x="0" y="890"/>
                  </a:lnTo>
                  <a:lnTo>
                    <a:pt x="0" y="866"/>
                  </a:lnTo>
                  <a:lnTo>
                    <a:pt x="0" y="853"/>
                  </a:lnTo>
                  <a:lnTo>
                    <a:pt x="0" y="815"/>
                  </a:lnTo>
                  <a:lnTo>
                    <a:pt x="63" y="446"/>
                  </a:lnTo>
                  <a:lnTo>
                    <a:pt x="453" y="254"/>
                  </a:lnTo>
                  <a:lnTo>
                    <a:pt x="851" y="59"/>
                  </a:lnTo>
                  <a:lnTo>
                    <a:pt x="864" y="53"/>
                  </a:lnTo>
                  <a:lnTo>
                    <a:pt x="885" y="48"/>
                  </a:lnTo>
                  <a:lnTo>
                    <a:pt x="912" y="41"/>
                  </a:lnTo>
                  <a:lnTo>
                    <a:pt x="945" y="36"/>
                  </a:lnTo>
                  <a:lnTo>
                    <a:pt x="983" y="31"/>
                  </a:lnTo>
                  <a:lnTo>
                    <a:pt x="1027" y="26"/>
                  </a:lnTo>
                  <a:lnTo>
                    <a:pt x="1075" y="21"/>
                  </a:lnTo>
                  <a:lnTo>
                    <a:pt x="1125" y="17"/>
                  </a:lnTo>
                  <a:lnTo>
                    <a:pt x="1179" y="13"/>
                  </a:lnTo>
                  <a:lnTo>
                    <a:pt x="1235" y="10"/>
                  </a:lnTo>
                  <a:lnTo>
                    <a:pt x="1292" y="7"/>
                  </a:lnTo>
                  <a:lnTo>
                    <a:pt x="1351" y="3"/>
                  </a:lnTo>
                  <a:lnTo>
                    <a:pt x="1409" y="2"/>
                  </a:lnTo>
                  <a:lnTo>
                    <a:pt x="1467" y="1"/>
                  </a:lnTo>
                  <a:lnTo>
                    <a:pt x="1524" y="0"/>
                  </a:lnTo>
                  <a:close/>
                </a:path>
              </a:pathLst>
            </a:custGeom>
            <a:grpFill/>
            <a:ln w="9525">
              <a:noFill/>
              <a:round/>
              <a:headEnd/>
              <a:tailEnd/>
            </a:ln>
          </p:spPr>
          <p:txBody>
            <a:bodyPr wrap="none" anchor="ctr"/>
            <a:lstStyle/>
            <a:p>
              <a:endParaRPr lang="en-GB"/>
            </a:p>
          </p:txBody>
        </p:sp>
      </p:grpSp>
    </p:spTree>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Title 69"/>
          <p:cNvSpPr>
            <a:spLocks noGrp="1"/>
          </p:cNvSpPr>
          <p:nvPr>
            <p:ph type="title"/>
          </p:nvPr>
        </p:nvSpPr>
        <p:spPr/>
        <p:txBody>
          <a:bodyPr/>
          <a:lstStyle/>
          <a:p>
            <a:r>
              <a:rPr lang="en-GB" smtClean="0"/>
              <a:t>Which power stations and when ?</a:t>
            </a:r>
            <a:endParaRPr lang="en-GB" dirty="0"/>
          </a:p>
        </p:txBody>
      </p:sp>
      <p:grpSp>
        <p:nvGrpSpPr>
          <p:cNvPr id="87" name="Group 86"/>
          <p:cNvGrpSpPr/>
          <p:nvPr/>
        </p:nvGrpSpPr>
        <p:grpSpPr>
          <a:xfrm>
            <a:off x="8976320" y="3969368"/>
            <a:ext cx="2988000" cy="2772000"/>
            <a:chOff x="15755913" y="3613038"/>
            <a:chExt cx="2988000" cy="2772000"/>
          </a:xfrm>
        </p:grpSpPr>
        <p:sp>
          <p:nvSpPr>
            <p:cNvPr id="76" name="Text Box 67"/>
            <p:cNvSpPr txBox="1">
              <a:spLocks noChangeArrowheads="1"/>
            </p:cNvSpPr>
            <p:nvPr/>
          </p:nvSpPr>
          <p:spPr bwMode="auto">
            <a:xfrm>
              <a:off x="15755913" y="3613038"/>
              <a:ext cx="2988000" cy="2772000"/>
            </a:xfrm>
            <a:prstGeom prst="round2SameRect">
              <a:avLst>
                <a:gd name="adj1" fmla="val 8389"/>
                <a:gd name="adj2" fmla="val 0"/>
              </a:avLst>
            </a:prstGeom>
            <a:solidFill>
              <a:schemeClr val="bg2"/>
            </a:solidFill>
            <a:ln w="12699">
              <a:noFill/>
              <a:miter lim="800000"/>
              <a:headEnd type="none" w="sm" len="sm"/>
              <a:tailEnd type="none" w="sm" len="sm"/>
            </a:ln>
          </p:spPr>
          <p:txBody>
            <a:bodyPr wrap="square" lIns="36000" rIns="36000" anchor="t" anchorCtr="0">
              <a:noAutofit/>
            </a:bodyPr>
            <a:lstStyle/>
            <a:p>
              <a:pPr algn="ctr"/>
              <a:r>
                <a:rPr lang="en-GB" sz="2000" dirty="0" smtClean="0"/>
                <a:t>Quick </a:t>
              </a:r>
              <a:r>
                <a:rPr lang="en-GB" sz="2000" dirty="0"/>
                <a:t>start</a:t>
              </a:r>
              <a:endParaRPr lang="en-US" sz="2000" dirty="0"/>
            </a:p>
          </p:txBody>
        </p:sp>
        <p:pic>
          <p:nvPicPr>
            <p:cNvPr id="601152" name="Picture 64"/>
            <p:cNvPicPr>
              <a:picLocks noChangeArrowheads="1"/>
            </p:cNvPicPr>
            <p:nvPr/>
          </p:nvPicPr>
          <p:blipFill>
            <a:blip r:embed="rId3" cstate="print"/>
            <a:srcRect/>
            <a:stretch>
              <a:fillRect/>
            </a:stretch>
          </p:blipFill>
          <p:spPr bwMode="auto">
            <a:xfrm>
              <a:off x="15813293" y="4112985"/>
              <a:ext cx="2873240" cy="2196451"/>
            </a:xfrm>
            <a:prstGeom prst="rect">
              <a:avLst/>
            </a:prstGeom>
            <a:noFill/>
            <a:ln w="12700">
              <a:noFill/>
              <a:miter lim="800000"/>
              <a:headEnd/>
              <a:tailEnd/>
            </a:ln>
            <a:effectLst/>
          </p:spPr>
        </p:pic>
      </p:grpSp>
      <p:sp>
        <p:nvSpPr>
          <p:cNvPr id="73" name="Freeform 20"/>
          <p:cNvSpPr>
            <a:spLocks/>
          </p:cNvSpPr>
          <p:nvPr/>
        </p:nvSpPr>
        <p:spPr bwMode="auto">
          <a:xfrm>
            <a:off x="335360" y="6147739"/>
            <a:ext cx="8497585" cy="593629"/>
          </a:xfrm>
          <a:prstGeom prst="roundRect">
            <a:avLst>
              <a:gd name="adj" fmla="val 19254"/>
            </a:avLst>
          </a:prstGeom>
          <a:solidFill>
            <a:schemeClr val="bg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17" tIns="60958" rIns="121917" bIns="60958" numCol="1" spcCol="0" rtlCol="0" fromWordArt="0" anchor="ctr" anchorCtr="0" forceAA="0" compatLnSpc="1">
            <a:prstTxWarp prst="textNoShape">
              <a:avLst/>
            </a:prstTxWarp>
            <a:noAutofit/>
          </a:bodyPr>
          <a:lstStyle/>
          <a:p>
            <a:pPr algn="ctr"/>
            <a:r>
              <a:rPr lang="en-GB" sz="2000" dirty="0" smtClean="0">
                <a:solidFill>
                  <a:schemeClr val="tx1"/>
                </a:solidFill>
                <a:cs typeface="Arial" pitchFamily="34" charset="0"/>
              </a:rPr>
              <a:t>Objective is to have most economic mix of stations available just in time</a:t>
            </a:r>
            <a:endParaRPr lang="en-US" sz="2000" dirty="0">
              <a:solidFill>
                <a:schemeClr val="tx1"/>
              </a:solidFill>
              <a:cs typeface="Arial" pitchFamily="34" charset="0"/>
            </a:endParaRPr>
          </a:p>
        </p:txBody>
      </p:sp>
      <p:grpSp>
        <p:nvGrpSpPr>
          <p:cNvPr id="86" name="Group 85"/>
          <p:cNvGrpSpPr/>
          <p:nvPr/>
        </p:nvGrpSpPr>
        <p:grpSpPr>
          <a:xfrm>
            <a:off x="8976320" y="1036567"/>
            <a:ext cx="2988000" cy="2772000"/>
            <a:chOff x="8976320" y="1036567"/>
            <a:chExt cx="2988000" cy="2772000"/>
          </a:xfrm>
        </p:grpSpPr>
        <p:sp>
          <p:nvSpPr>
            <p:cNvPr id="38979" name="Text Box 67"/>
            <p:cNvSpPr txBox="1">
              <a:spLocks noChangeArrowheads="1"/>
            </p:cNvSpPr>
            <p:nvPr/>
          </p:nvSpPr>
          <p:spPr bwMode="auto">
            <a:xfrm>
              <a:off x="8976320" y="1036567"/>
              <a:ext cx="2988000" cy="2772000"/>
            </a:xfrm>
            <a:prstGeom prst="round2SameRect">
              <a:avLst>
                <a:gd name="adj1" fmla="val 7526"/>
                <a:gd name="adj2" fmla="val 0"/>
              </a:avLst>
            </a:prstGeom>
            <a:solidFill>
              <a:schemeClr val="bg2"/>
            </a:solidFill>
            <a:ln w="12699">
              <a:noFill/>
              <a:miter lim="800000"/>
              <a:headEnd type="none" w="sm" len="sm"/>
              <a:tailEnd type="none" w="sm" len="sm"/>
            </a:ln>
          </p:spPr>
          <p:txBody>
            <a:bodyPr wrap="square" lIns="36000" rIns="36000" anchor="t" anchorCtr="0">
              <a:noAutofit/>
            </a:bodyPr>
            <a:lstStyle/>
            <a:p>
              <a:pPr algn="ctr"/>
              <a:r>
                <a:rPr lang="en-GB" sz="2000" dirty="0"/>
                <a:t>Slow start</a:t>
              </a:r>
              <a:endParaRPr lang="en-US" sz="2000" dirty="0"/>
            </a:p>
          </p:txBody>
        </p:sp>
        <p:pic>
          <p:nvPicPr>
            <p:cNvPr id="601151" name="Picture 63"/>
            <p:cNvPicPr>
              <a:picLocks noChangeArrowheads="1"/>
            </p:cNvPicPr>
            <p:nvPr/>
          </p:nvPicPr>
          <p:blipFill>
            <a:blip r:embed="rId4" cstate="print"/>
            <a:srcRect/>
            <a:stretch>
              <a:fillRect/>
            </a:stretch>
          </p:blipFill>
          <p:spPr bwMode="auto">
            <a:xfrm>
              <a:off x="9045668" y="1536514"/>
              <a:ext cx="2849304" cy="2196451"/>
            </a:xfrm>
            <a:prstGeom prst="rect">
              <a:avLst/>
            </a:prstGeom>
            <a:noFill/>
            <a:ln w="12700">
              <a:noFill/>
              <a:miter lim="800000"/>
              <a:headEnd/>
              <a:tailEnd/>
            </a:ln>
            <a:effectLst/>
          </p:spPr>
        </p:pic>
      </p:grpSp>
      <p:sp>
        <p:nvSpPr>
          <p:cNvPr id="77" name="Rounded Rectangle 76"/>
          <p:cNvSpPr/>
          <p:nvPr/>
        </p:nvSpPr>
        <p:spPr>
          <a:xfrm>
            <a:off x="1970240" y="3132384"/>
            <a:ext cx="830755" cy="322191"/>
          </a:xfrm>
          <a:prstGeom prst="round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lIns="72000" rIns="72000" rtlCol="0" anchor="ctr"/>
          <a:lstStyle/>
          <a:p>
            <a:pPr defTabSz="762000"/>
            <a:r>
              <a:rPr lang="en-GB" sz="1600" b="1" dirty="0" smtClean="0">
                <a:solidFill>
                  <a:schemeClr val="tx1"/>
                </a:solidFill>
              </a:rPr>
              <a:t>6 hours</a:t>
            </a:r>
            <a:endParaRPr lang="en-GB" sz="1600" b="1" dirty="0">
              <a:solidFill>
                <a:schemeClr val="tx1"/>
              </a:solidFill>
            </a:endParaRPr>
          </a:p>
        </p:txBody>
      </p:sp>
      <p:sp>
        <p:nvSpPr>
          <p:cNvPr id="78" name="Rounded Rectangle 77"/>
          <p:cNvSpPr/>
          <p:nvPr/>
        </p:nvSpPr>
        <p:spPr>
          <a:xfrm>
            <a:off x="1970240" y="3698320"/>
            <a:ext cx="1246132" cy="322191"/>
          </a:xfrm>
          <a:prstGeom prst="round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defTabSz="762000"/>
            <a:r>
              <a:rPr lang="en-GB" sz="1600" b="1" dirty="0" smtClean="0">
                <a:solidFill>
                  <a:schemeClr val="tx1"/>
                </a:solidFill>
              </a:rPr>
              <a:t>8 hours</a:t>
            </a:r>
            <a:endParaRPr lang="en-GB" sz="1600" b="1" dirty="0">
              <a:solidFill>
                <a:schemeClr val="tx1"/>
              </a:solidFill>
            </a:endParaRPr>
          </a:p>
        </p:txBody>
      </p:sp>
      <p:sp>
        <p:nvSpPr>
          <p:cNvPr id="79" name="Rounded Rectangle 78"/>
          <p:cNvSpPr/>
          <p:nvPr/>
        </p:nvSpPr>
        <p:spPr>
          <a:xfrm>
            <a:off x="1970240" y="4264257"/>
            <a:ext cx="1661510" cy="322191"/>
          </a:xfrm>
          <a:prstGeom prst="round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defTabSz="762000"/>
            <a:r>
              <a:rPr lang="en-GB" sz="1600" b="1" dirty="0" smtClean="0">
                <a:solidFill>
                  <a:schemeClr val="tx1"/>
                </a:solidFill>
              </a:rPr>
              <a:t>12 hours</a:t>
            </a:r>
            <a:endParaRPr lang="en-GB" sz="1600" b="1" dirty="0">
              <a:solidFill>
                <a:schemeClr val="tx1"/>
              </a:solidFill>
            </a:endParaRPr>
          </a:p>
        </p:txBody>
      </p:sp>
      <p:sp>
        <p:nvSpPr>
          <p:cNvPr id="80" name="Rounded Rectangle 79"/>
          <p:cNvSpPr/>
          <p:nvPr/>
        </p:nvSpPr>
        <p:spPr>
          <a:xfrm>
            <a:off x="1970240" y="4830193"/>
            <a:ext cx="3323020" cy="322191"/>
          </a:xfrm>
          <a:prstGeom prst="round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defTabSz="762000"/>
            <a:r>
              <a:rPr lang="en-GB" sz="1600" b="1" dirty="0" smtClean="0">
                <a:solidFill>
                  <a:schemeClr val="tx1"/>
                </a:solidFill>
              </a:rPr>
              <a:t>24 hours</a:t>
            </a:r>
            <a:endParaRPr lang="en-GB" sz="1600" b="1" dirty="0">
              <a:solidFill>
                <a:schemeClr val="tx1"/>
              </a:solidFill>
            </a:endParaRPr>
          </a:p>
        </p:txBody>
      </p:sp>
      <p:sp>
        <p:nvSpPr>
          <p:cNvPr id="81" name="Rounded Rectangle 80"/>
          <p:cNvSpPr/>
          <p:nvPr/>
        </p:nvSpPr>
        <p:spPr>
          <a:xfrm>
            <a:off x="1970240" y="5396129"/>
            <a:ext cx="6646040" cy="322191"/>
          </a:xfrm>
          <a:prstGeom prst="round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defTabSz="762000"/>
            <a:r>
              <a:rPr lang="en-GB" sz="1600" b="1" dirty="0" smtClean="0">
                <a:solidFill>
                  <a:schemeClr val="tx1"/>
                </a:solidFill>
              </a:rPr>
              <a:t>48 hours</a:t>
            </a:r>
            <a:endParaRPr lang="en-GB" sz="1600" b="1" dirty="0">
              <a:solidFill>
                <a:schemeClr val="tx1"/>
              </a:solidFill>
            </a:endParaRPr>
          </a:p>
        </p:txBody>
      </p:sp>
      <p:sp>
        <p:nvSpPr>
          <p:cNvPr id="38959" name="Rectangle 47"/>
          <p:cNvSpPr>
            <a:spLocks noChangeArrowheads="1"/>
          </p:cNvSpPr>
          <p:nvPr/>
        </p:nvSpPr>
        <p:spPr bwMode="auto">
          <a:xfrm>
            <a:off x="189281" y="1389768"/>
            <a:ext cx="1606464" cy="4334520"/>
          </a:xfrm>
          <a:prstGeom prst="rect">
            <a:avLst/>
          </a:prstGeom>
          <a:noFill/>
          <a:ln w="12700">
            <a:noFill/>
            <a:miter lim="800000"/>
            <a:headEnd/>
            <a:tailEnd/>
          </a:ln>
        </p:spPr>
        <p:txBody>
          <a:bodyPr wrap="square" lIns="0" tIns="0" rIns="0" bIns="0">
            <a:spAutoFit/>
          </a:bodyPr>
          <a:lstStyle/>
          <a:p>
            <a:pPr algn="r" defTabSz="762000">
              <a:spcAft>
                <a:spcPts val="100"/>
              </a:spcAft>
            </a:pPr>
            <a:r>
              <a:rPr lang="en-GB" b="1" dirty="0" smtClean="0"/>
              <a:t>Battery Storage</a:t>
            </a:r>
          </a:p>
          <a:p>
            <a:pPr algn="r" defTabSz="762000">
              <a:spcAft>
                <a:spcPts val="100"/>
              </a:spcAft>
            </a:pPr>
            <a:endParaRPr lang="en-GB" b="1" dirty="0" smtClean="0"/>
          </a:p>
          <a:p>
            <a:pPr algn="r" defTabSz="762000">
              <a:spcAft>
                <a:spcPts val="100"/>
              </a:spcAft>
            </a:pPr>
            <a:r>
              <a:rPr lang="en-GB" b="1" dirty="0" smtClean="0"/>
              <a:t>Pumped </a:t>
            </a:r>
            <a:r>
              <a:rPr lang="en-GB" b="1" dirty="0"/>
              <a:t>Storage</a:t>
            </a:r>
          </a:p>
          <a:p>
            <a:pPr algn="r" defTabSz="762000">
              <a:spcAft>
                <a:spcPts val="100"/>
              </a:spcAft>
            </a:pPr>
            <a:endParaRPr lang="en-GB" b="1" dirty="0"/>
          </a:p>
          <a:p>
            <a:pPr algn="r" defTabSz="762000">
              <a:spcAft>
                <a:spcPts val="100"/>
              </a:spcAft>
            </a:pPr>
            <a:r>
              <a:rPr lang="en-GB" b="1" dirty="0"/>
              <a:t>Gas Turbines</a:t>
            </a:r>
          </a:p>
          <a:p>
            <a:pPr algn="r" defTabSz="762000">
              <a:spcAft>
                <a:spcPts val="100"/>
              </a:spcAft>
            </a:pPr>
            <a:r>
              <a:rPr lang="en-GB" b="1" dirty="0"/>
              <a:t>	</a:t>
            </a:r>
          </a:p>
          <a:p>
            <a:pPr algn="r" defTabSz="762000">
              <a:spcAft>
                <a:spcPts val="100"/>
              </a:spcAft>
            </a:pPr>
            <a:r>
              <a:rPr lang="en-GB" b="1" dirty="0"/>
              <a:t>CCGT</a:t>
            </a:r>
          </a:p>
          <a:p>
            <a:pPr algn="r" defTabSz="762000">
              <a:spcAft>
                <a:spcPts val="100"/>
              </a:spcAft>
            </a:pPr>
            <a:endParaRPr lang="en-GB" b="1" dirty="0"/>
          </a:p>
          <a:p>
            <a:pPr algn="r" defTabSz="762000">
              <a:spcAft>
                <a:spcPts val="100"/>
              </a:spcAft>
            </a:pPr>
            <a:r>
              <a:rPr lang="en-GB" b="1" dirty="0"/>
              <a:t>Oil Fired</a:t>
            </a:r>
          </a:p>
          <a:p>
            <a:pPr algn="r" defTabSz="762000">
              <a:spcAft>
                <a:spcPts val="100"/>
              </a:spcAft>
            </a:pPr>
            <a:endParaRPr lang="en-GB" b="1" dirty="0"/>
          </a:p>
          <a:p>
            <a:pPr algn="r" defTabSz="762000">
              <a:spcAft>
                <a:spcPts val="100"/>
              </a:spcAft>
            </a:pPr>
            <a:r>
              <a:rPr lang="en-GB" b="1" dirty="0"/>
              <a:t>Small </a:t>
            </a:r>
            <a:r>
              <a:rPr lang="en-GB" b="1" dirty="0" smtClean="0"/>
              <a:t>Coal</a:t>
            </a:r>
            <a:endParaRPr lang="en-GB" b="1" dirty="0"/>
          </a:p>
          <a:p>
            <a:pPr algn="r" defTabSz="762000">
              <a:spcAft>
                <a:spcPts val="100"/>
              </a:spcAft>
            </a:pPr>
            <a:endParaRPr lang="en-GB" b="1" dirty="0"/>
          </a:p>
          <a:p>
            <a:pPr algn="r" defTabSz="762000">
              <a:spcAft>
                <a:spcPts val="100"/>
              </a:spcAft>
            </a:pPr>
            <a:r>
              <a:rPr lang="en-GB" b="1" dirty="0"/>
              <a:t>Large </a:t>
            </a:r>
            <a:r>
              <a:rPr lang="en-GB" b="1" dirty="0" smtClean="0"/>
              <a:t>Coal</a:t>
            </a:r>
            <a:endParaRPr lang="en-GB" b="1" dirty="0"/>
          </a:p>
          <a:p>
            <a:pPr algn="r" defTabSz="762000">
              <a:spcAft>
                <a:spcPts val="100"/>
              </a:spcAft>
            </a:pPr>
            <a:endParaRPr lang="en-GB" b="1" dirty="0"/>
          </a:p>
          <a:p>
            <a:pPr algn="r" defTabSz="762000">
              <a:spcAft>
                <a:spcPts val="100"/>
              </a:spcAft>
            </a:pPr>
            <a:r>
              <a:rPr lang="en-GB" b="1" dirty="0"/>
              <a:t>Nuclear</a:t>
            </a:r>
          </a:p>
        </p:txBody>
      </p:sp>
      <p:grpSp>
        <p:nvGrpSpPr>
          <p:cNvPr id="23" name="Group 22"/>
          <p:cNvGrpSpPr/>
          <p:nvPr/>
        </p:nvGrpSpPr>
        <p:grpSpPr>
          <a:xfrm>
            <a:off x="1970240" y="1412172"/>
            <a:ext cx="1482057" cy="322191"/>
            <a:chOff x="1970240" y="1408818"/>
            <a:chExt cx="1482057" cy="273963"/>
          </a:xfrm>
        </p:grpSpPr>
        <p:sp>
          <p:nvSpPr>
            <p:cNvPr id="72" name="Rounded Rectangle 71"/>
            <p:cNvSpPr/>
            <p:nvPr/>
          </p:nvSpPr>
          <p:spPr>
            <a:xfrm>
              <a:off x="1970240" y="1408818"/>
              <a:ext cx="27692" cy="273963"/>
            </a:xfrm>
            <a:prstGeom prst="round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3" name="Rectangle 47"/>
            <p:cNvSpPr>
              <a:spLocks noChangeArrowheads="1"/>
            </p:cNvSpPr>
            <p:nvPr/>
          </p:nvSpPr>
          <p:spPr bwMode="auto">
            <a:xfrm>
              <a:off x="2073493" y="1422689"/>
              <a:ext cx="1378804" cy="246221"/>
            </a:xfrm>
            <a:prstGeom prst="rect">
              <a:avLst/>
            </a:prstGeom>
            <a:noFill/>
            <a:ln w="12700">
              <a:noFill/>
              <a:miter lim="800000"/>
              <a:headEnd/>
              <a:tailEnd/>
            </a:ln>
          </p:spPr>
          <p:txBody>
            <a:bodyPr wrap="square" lIns="0" tIns="0" rIns="0" bIns="0">
              <a:spAutoFit/>
            </a:bodyPr>
            <a:lstStyle/>
            <a:p>
              <a:pPr defTabSz="762000"/>
              <a:r>
                <a:rPr lang="en-GB" sz="1600" b="1" dirty="0" smtClean="0"/>
                <a:t>&lt;1 second</a:t>
              </a:r>
            </a:p>
          </p:txBody>
        </p:sp>
      </p:grpSp>
      <p:grpSp>
        <p:nvGrpSpPr>
          <p:cNvPr id="22" name="Group 21"/>
          <p:cNvGrpSpPr/>
          <p:nvPr/>
        </p:nvGrpSpPr>
        <p:grpSpPr>
          <a:xfrm>
            <a:off x="1970240" y="2000511"/>
            <a:ext cx="1482057" cy="322191"/>
            <a:chOff x="1970240" y="1909090"/>
            <a:chExt cx="1482057" cy="273963"/>
          </a:xfrm>
        </p:grpSpPr>
        <p:sp>
          <p:nvSpPr>
            <p:cNvPr id="74" name="Rounded Rectangle 73"/>
            <p:cNvSpPr/>
            <p:nvPr/>
          </p:nvSpPr>
          <p:spPr>
            <a:xfrm>
              <a:off x="1970240" y="1909090"/>
              <a:ext cx="27692" cy="273963"/>
            </a:xfrm>
            <a:prstGeom prst="round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0" name="Rectangle 47"/>
            <p:cNvSpPr>
              <a:spLocks noChangeArrowheads="1"/>
            </p:cNvSpPr>
            <p:nvPr/>
          </p:nvSpPr>
          <p:spPr bwMode="auto">
            <a:xfrm>
              <a:off x="2073493" y="1922961"/>
              <a:ext cx="1378804" cy="246221"/>
            </a:xfrm>
            <a:prstGeom prst="rect">
              <a:avLst/>
            </a:prstGeom>
            <a:noFill/>
            <a:ln w="12700">
              <a:noFill/>
              <a:miter lim="800000"/>
              <a:headEnd/>
              <a:tailEnd/>
            </a:ln>
          </p:spPr>
          <p:txBody>
            <a:bodyPr wrap="square" lIns="0" tIns="0" rIns="0" bIns="0">
              <a:spAutoFit/>
            </a:bodyPr>
            <a:lstStyle/>
            <a:p>
              <a:pPr defTabSz="762000"/>
              <a:r>
                <a:rPr lang="en-GB" sz="1600" b="1" dirty="0" smtClean="0"/>
                <a:t>10 seconds</a:t>
              </a:r>
              <a:endParaRPr lang="en-GB" sz="1600" b="1" dirty="0"/>
            </a:p>
          </p:txBody>
        </p:sp>
      </p:grpSp>
      <p:grpSp>
        <p:nvGrpSpPr>
          <p:cNvPr id="24" name="Group 23"/>
          <p:cNvGrpSpPr/>
          <p:nvPr/>
        </p:nvGrpSpPr>
        <p:grpSpPr>
          <a:xfrm>
            <a:off x="1970240" y="2566447"/>
            <a:ext cx="1533472" cy="322191"/>
            <a:chOff x="1970240" y="2390312"/>
            <a:chExt cx="1533472" cy="273963"/>
          </a:xfrm>
        </p:grpSpPr>
        <p:sp>
          <p:nvSpPr>
            <p:cNvPr id="75" name="Rounded Rectangle 74"/>
            <p:cNvSpPr/>
            <p:nvPr/>
          </p:nvSpPr>
          <p:spPr>
            <a:xfrm>
              <a:off x="1970240" y="2390312"/>
              <a:ext cx="27692" cy="273963"/>
            </a:xfrm>
            <a:prstGeom prst="round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1" name="Rectangle 47"/>
            <p:cNvSpPr>
              <a:spLocks noChangeArrowheads="1"/>
            </p:cNvSpPr>
            <p:nvPr/>
          </p:nvSpPr>
          <p:spPr bwMode="auto">
            <a:xfrm>
              <a:off x="2124908" y="2404183"/>
              <a:ext cx="1378804" cy="246221"/>
            </a:xfrm>
            <a:prstGeom prst="rect">
              <a:avLst/>
            </a:prstGeom>
            <a:noFill/>
            <a:ln w="12700">
              <a:noFill/>
              <a:miter lim="800000"/>
              <a:headEnd/>
              <a:tailEnd/>
            </a:ln>
          </p:spPr>
          <p:txBody>
            <a:bodyPr wrap="square" lIns="0" tIns="0" rIns="0" bIns="0">
              <a:spAutoFit/>
            </a:bodyPr>
            <a:lstStyle/>
            <a:p>
              <a:pPr defTabSz="762000"/>
              <a:r>
                <a:rPr lang="en-GB" sz="1600" b="1" dirty="0" smtClean="0"/>
                <a:t>2 minutes</a:t>
              </a:r>
              <a:endParaRPr lang="en-GB" sz="1600" b="1" dirty="0"/>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slide(fromLeft)">
                                      <p:cBhvr>
                                        <p:cTn id="7" dur="1000"/>
                                        <p:tgtEl>
                                          <p:spTgt spid="81"/>
                                        </p:tgtEl>
                                      </p:cBhvr>
                                    </p:animEffect>
                                  </p:childTnLst>
                                </p:cTn>
                              </p:par>
                            </p:childTnLst>
                          </p:cTn>
                        </p:par>
                        <p:par>
                          <p:cTn id="8" fill="hold">
                            <p:stCondLst>
                              <p:cond delay="1000"/>
                            </p:stCondLst>
                            <p:childTnLst>
                              <p:par>
                                <p:cTn id="9" presetID="12" presetClass="entr" presetSubtype="8" fill="hold" grpId="0" nodeType="afterEffect">
                                  <p:stCondLst>
                                    <p:cond delay="0"/>
                                  </p:stCondLst>
                                  <p:childTnLst>
                                    <p:set>
                                      <p:cBhvr>
                                        <p:cTn id="10" dur="1" fill="hold">
                                          <p:stCondLst>
                                            <p:cond delay="0"/>
                                          </p:stCondLst>
                                        </p:cTn>
                                        <p:tgtEl>
                                          <p:spTgt spid="80"/>
                                        </p:tgtEl>
                                        <p:attrNameLst>
                                          <p:attrName>style.visibility</p:attrName>
                                        </p:attrNameLst>
                                      </p:cBhvr>
                                      <p:to>
                                        <p:strVal val="visible"/>
                                      </p:to>
                                    </p:set>
                                    <p:animEffect transition="in" filter="slide(fromLeft)">
                                      <p:cBhvr>
                                        <p:cTn id="11" dur="1000"/>
                                        <p:tgtEl>
                                          <p:spTgt spid="80"/>
                                        </p:tgtEl>
                                      </p:cBhvr>
                                    </p:animEffect>
                                  </p:childTnLst>
                                </p:cTn>
                              </p:par>
                            </p:childTnLst>
                          </p:cTn>
                        </p:par>
                        <p:par>
                          <p:cTn id="12" fill="hold">
                            <p:stCondLst>
                              <p:cond delay="2000"/>
                            </p:stCondLst>
                            <p:childTnLst>
                              <p:par>
                                <p:cTn id="13" presetID="12" presetClass="entr" presetSubtype="8" fill="hold" grpId="0" nodeType="afterEffect">
                                  <p:stCondLst>
                                    <p:cond delay="0"/>
                                  </p:stCondLst>
                                  <p:childTnLst>
                                    <p:set>
                                      <p:cBhvr>
                                        <p:cTn id="14" dur="1" fill="hold">
                                          <p:stCondLst>
                                            <p:cond delay="0"/>
                                          </p:stCondLst>
                                        </p:cTn>
                                        <p:tgtEl>
                                          <p:spTgt spid="79"/>
                                        </p:tgtEl>
                                        <p:attrNameLst>
                                          <p:attrName>style.visibility</p:attrName>
                                        </p:attrNameLst>
                                      </p:cBhvr>
                                      <p:to>
                                        <p:strVal val="visible"/>
                                      </p:to>
                                    </p:set>
                                    <p:animEffect transition="in" filter="slide(fromLeft)">
                                      <p:cBhvr>
                                        <p:cTn id="15" dur="1000"/>
                                        <p:tgtEl>
                                          <p:spTgt spid="79"/>
                                        </p:tgtEl>
                                      </p:cBhvr>
                                    </p:animEffect>
                                  </p:childTnLst>
                                </p:cTn>
                              </p:par>
                            </p:childTnLst>
                          </p:cTn>
                        </p:par>
                        <p:par>
                          <p:cTn id="16" fill="hold">
                            <p:stCondLst>
                              <p:cond delay="3000"/>
                            </p:stCondLst>
                            <p:childTnLst>
                              <p:par>
                                <p:cTn id="17" presetID="12" presetClass="entr" presetSubtype="8" fill="hold" grpId="0" nodeType="afterEffect">
                                  <p:stCondLst>
                                    <p:cond delay="0"/>
                                  </p:stCondLst>
                                  <p:childTnLst>
                                    <p:set>
                                      <p:cBhvr>
                                        <p:cTn id="18" dur="1" fill="hold">
                                          <p:stCondLst>
                                            <p:cond delay="0"/>
                                          </p:stCondLst>
                                        </p:cTn>
                                        <p:tgtEl>
                                          <p:spTgt spid="78"/>
                                        </p:tgtEl>
                                        <p:attrNameLst>
                                          <p:attrName>style.visibility</p:attrName>
                                        </p:attrNameLst>
                                      </p:cBhvr>
                                      <p:to>
                                        <p:strVal val="visible"/>
                                      </p:to>
                                    </p:set>
                                    <p:animEffect transition="in" filter="slide(fromLeft)">
                                      <p:cBhvr>
                                        <p:cTn id="19" dur="1000"/>
                                        <p:tgtEl>
                                          <p:spTgt spid="78"/>
                                        </p:tgtEl>
                                      </p:cBhvr>
                                    </p:animEffect>
                                  </p:childTnLst>
                                </p:cTn>
                              </p:par>
                            </p:childTnLst>
                          </p:cTn>
                        </p:par>
                        <p:par>
                          <p:cTn id="20" fill="hold">
                            <p:stCondLst>
                              <p:cond delay="4000"/>
                            </p:stCondLst>
                            <p:childTnLst>
                              <p:par>
                                <p:cTn id="21" presetID="12" presetClass="entr" presetSubtype="8" fill="hold" grpId="0" nodeType="afterEffect">
                                  <p:stCondLst>
                                    <p:cond delay="0"/>
                                  </p:stCondLst>
                                  <p:childTnLst>
                                    <p:set>
                                      <p:cBhvr>
                                        <p:cTn id="22" dur="1" fill="hold">
                                          <p:stCondLst>
                                            <p:cond delay="0"/>
                                          </p:stCondLst>
                                        </p:cTn>
                                        <p:tgtEl>
                                          <p:spTgt spid="77"/>
                                        </p:tgtEl>
                                        <p:attrNameLst>
                                          <p:attrName>style.visibility</p:attrName>
                                        </p:attrNameLst>
                                      </p:cBhvr>
                                      <p:to>
                                        <p:strVal val="visible"/>
                                      </p:to>
                                    </p:set>
                                    <p:animEffect transition="in" filter="slide(fromLeft)">
                                      <p:cBhvr>
                                        <p:cTn id="23" dur="1000"/>
                                        <p:tgtEl>
                                          <p:spTgt spid="77"/>
                                        </p:tgtEl>
                                      </p:cBhvr>
                                    </p:animEffect>
                                  </p:childTnLst>
                                </p:cTn>
                              </p:par>
                            </p:childTnLst>
                          </p:cTn>
                        </p:par>
                        <p:par>
                          <p:cTn id="24" fill="hold">
                            <p:stCondLst>
                              <p:cond delay="5000"/>
                            </p:stCondLst>
                            <p:childTnLst>
                              <p:par>
                                <p:cTn id="25" presetID="12" presetClass="entr" presetSubtype="8"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slide(fromLeft)">
                                      <p:cBhvr>
                                        <p:cTn id="27" dur="1000"/>
                                        <p:tgtEl>
                                          <p:spTgt spid="24"/>
                                        </p:tgtEl>
                                      </p:cBhvr>
                                    </p:animEffect>
                                  </p:childTnLst>
                                </p:cTn>
                              </p:par>
                            </p:childTnLst>
                          </p:cTn>
                        </p:par>
                        <p:par>
                          <p:cTn id="28" fill="hold">
                            <p:stCondLst>
                              <p:cond delay="6000"/>
                            </p:stCondLst>
                            <p:childTnLst>
                              <p:par>
                                <p:cTn id="29" presetID="12" presetClass="entr" presetSubtype="8"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slide(fromLeft)">
                                      <p:cBhvr>
                                        <p:cTn id="31" dur="1000"/>
                                        <p:tgtEl>
                                          <p:spTgt spid="22"/>
                                        </p:tgtEl>
                                      </p:cBhvr>
                                    </p:animEffect>
                                  </p:childTnLst>
                                </p:cTn>
                              </p:par>
                            </p:childTnLst>
                          </p:cTn>
                        </p:par>
                        <p:par>
                          <p:cTn id="32" fill="hold">
                            <p:stCondLst>
                              <p:cond delay="7000"/>
                            </p:stCondLst>
                            <p:childTnLst>
                              <p:par>
                                <p:cTn id="33" presetID="1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slide(fromLeft)">
                                      <p:cBhvr>
                                        <p:cTn id="35" dur="1000"/>
                                        <p:tgtEl>
                                          <p:spTgt spid="23"/>
                                        </p:tgtEl>
                                      </p:cBhvr>
                                    </p:animEffect>
                                  </p:childTnLst>
                                </p:cTn>
                              </p:par>
                            </p:childTnLst>
                          </p:cTn>
                        </p:par>
                        <p:par>
                          <p:cTn id="36" fill="hold">
                            <p:stCondLst>
                              <p:cond delay="8000"/>
                            </p:stCondLst>
                            <p:childTnLst>
                              <p:par>
                                <p:cTn id="37" presetID="10" presetClass="entr" presetSubtype="0" fill="hold" nodeType="afterEffect">
                                  <p:stCondLst>
                                    <p:cond delay="0"/>
                                  </p:stCondLst>
                                  <p:childTnLst>
                                    <p:set>
                                      <p:cBhvr>
                                        <p:cTn id="38" dur="1" fill="hold">
                                          <p:stCondLst>
                                            <p:cond delay="0"/>
                                          </p:stCondLst>
                                        </p:cTn>
                                        <p:tgtEl>
                                          <p:spTgt spid="86"/>
                                        </p:tgtEl>
                                        <p:attrNameLst>
                                          <p:attrName>style.visibility</p:attrName>
                                        </p:attrNameLst>
                                      </p:cBhvr>
                                      <p:to>
                                        <p:strVal val="visible"/>
                                      </p:to>
                                    </p:set>
                                    <p:animEffect transition="in" filter="fade">
                                      <p:cBhvr>
                                        <p:cTn id="39" dur="500"/>
                                        <p:tgtEl>
                                          <p:spTgt spid="86"/>
                                        </p:tgtEl>
                                      </p:cBhvr>
                                    </p:animEffect>
                                  </p:childTnLst>
                                </p:cTn>
                              </p:par>
                            </p:childTnLst>
                          </p:cTn>
                        </p:par>
                        <p:par>
                          <p:cTn id="40" fill="hold">
                            <p:stCondLst>
                              <p:cond delay="8500"/>
                            </p:stCondLst>
                            <p:childTnLst>
                              <p:par>
                                <p:cTn id="41" presetID="10" presetClass="entr" presetSubtype="0" fill="hold" nodeType="afterEffect">
                                  <p:stCondLst>
                                    <p:cond delay="0"/>
                                  </p:stCondLst>
                                  <p:childTnLst>
                                    <p:set>
                                      <p:cBhvr>
                                        <p:cTn id="42" dur="1" fill="hold">
                                          <p:stCondLst>
                                            <p:cond delay="0"/>
                                          </p:stCondLst>
                                        </p:cTn>
                                        <p:tgtEl>
                                          <p:spTgt spid="87"/>
                                        </p:tgtEl>
                                        <p:attrNameLst>
                                          <p:attrName>style.visibility</p:attrName>
                                        </p:attrNameLst>
                                      </p:cBhvr>
                                      <p:to>
                                        <p:strVal val="visible"/>
                                      </p:to>
                                    </p:set>
                                    <p:animEffect transition="in" filter="fade">
                                      <p:cBhvr>
                                        <p:cTn id="43" dur="500"/>
                                        <p:tgtEl>
                                          <p:spTgt spid="8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73"/>
                                        </p:tgtEl>
                                        <p:attrNameLst>
                                          <p:attrName>style.visibility</p:attrName>
                                        </p:attrNameLst>
                                      </p:cBhvr>
                                      <p:to>
                                        <p:strVal val="visible"/>
                                      </p:to>
                                    </p:set>
                                    <p:animEffect transition="in" filter="fade">
                                      <p:cBhvr>
                                        <p:cTn id="48"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7" grpId="0" animBg="1"/>
      <p:bldP spid="78" grpId="0" animBg="1"/>
      <p:bldP spid="79" grpId="0" animBg="1"/>
      <p:bldP spid="80" grpId="0" animBg="1"/>
      <p:bldP spid="81"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How do customers react to the weather?</a:t>
            </a:r>
            <a:endParaRPr lang="en-GB" dirty="0"/>
          </a:p>
        </p:txBody>
      </p:sp>
      <p:grpSp>
        <p:nvGrpSpPr>
          <p:cNvPr id="95" name="Group 94"/>
          <p:cNvGrpSpPr/>
          <p:nvPr/>
        </p:nvGrpSpPr>
        <p:grpSpPr>
          <a:xfrm>
            <a:off x="6375524" y="2123831"/>
            <a:ext cx="5193084" cy="1008112"/>
            <a:chOff x="6375524" y="2123831"/>
            <a:chExt cx="5193084" cy="1008112"/>
          </a:xfrm>
        </p:grpSpPr>
        <p:sp>
          <p:nvSpPr>
            <p:cNvPr id="15" name="Rectangle 57"/>
            <p:cNvSpPr>
              <a:spLocks/>
            </p:cNvSpPr>
            <p:nvPr/>
          </p:nvSpPr>
          <p:spPr bwMode="auto">
            <a:xfrm>
              <a:off x="6375524" y="2123831"/>
              <a:ext cx="1461690" cy="10081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defTabSz="762000"/>
              <a:r>
                <a:rPr lang="en-GB" sz="2400" dirty="0" smtClean="0">
                  <a:solidFill>
                    <a:schemeClr val="tx1"/>
                  </a:solidFill>
                </a:rPr>
                <a:t>+ 400 </a:t>
              </a:r>
              <a:br>
                <a:rPr lang="en-GB" sz="2400" dirty="0" smtClean="0">
                  <a:solidFill>
                    <a:schemeClr val="tx1"/>
                  </a:solidFill>
                </a:rPr>
              </a:br>
              <a:r>
                <a:rPr lang="en-GB" sz="2400" dirty="0" smtClean="0">
                  <a:solidFill>
                    <a:schemeClr val="tx1"/>
                  </a:solidFill>
                </a:rPr>
                <a:t>(1%)</a:t>
              </a:r>
              <a:endParaRPr lang="en-GB" sz="2400" dirty="0">
                <a:solidFill>
                  <a:schemeClr val="tx1"/>
                </a:solidFill>
              </a:endParaRPr>
            </a:p>
          </p:txBody>
        </p:sp>
        <p:sp>
          <p:nvSpPr>
            <p:cNvPr id="19" name="Rectangle 57"/>
            <p:cNvSpPr>
              <a:spLocks/>
            </p:cNvSpPr>
            <p:nvPr/>
          </p:nvSpPr>
          <p:spPr bwMode="auto">
            <a:xfrm>
              <a:off x="7900516" y="2123831"/>
              <a:ext cx="3668092" cy="1008112"/>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nchorCtr="0"/>
            <a:lstStyle/>
            <a:p>
              <a:pPr algn="ctr">
                <a:lnSpc>
                  <a:spcPts val="2000"/>
                </a:lnSpc>
                <a:spcBef>
                  <a:spcPts val="475"/>
                </a:spcBef>
                <a:spcAft>
                  <a:spcPts val="600"/>
                </a:spcAft>
              </a:pPr>
              <a:endParaRPr lang="en-GB" dirty="0" smtClean="0">
                <a:cs typeface="Calibri Bold" charset="0"/>
                <a:sym typeface="Calibri Bold" charset="0"/>
              </a:endParaRPr>
            </a:p>
          </p:txBody>
        </p:sp>
      </p:grpSp>
      <p:grpSp>
        <p:nvGrpSpPr>
          <p:cNvPr id="96" name="Group 95"/>
          <p:cNvGrpSpPr/>
          <p:nvPr/>
        </p:nvGrpSpPr>
        <p:grpSpPr>
          <a:xfrm>
            <a:off x="6375524" y="3203951"/>
            <a:ext cx="5193084" cy="1008112"/>
            <a:chOff x="6375524" y="3203951"/>
            <a:chExt cx="5193084" cy="1008112"/>
          </a:xfrm>
        </p:grpSpPr>
        <p:sp>
          <p:nvSpPr>
            <p:cNvPr id="16" name="Rectangle 57"/>
            <p:cNvSpPr>
              <a:spLocks/>
            </p:cNvSpPr>
            <p:nvPr/>
          </p:nvSpPr>
          <p:spPr bwMode="auto">
            <a:xfrm>
              <a:off x="6375524" y="3203951"/>
              <a:ext cx="1461690" cy="10081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defTabSz="762000"/>
              <a:r>
                <a:rPr lang="en-GB" sz="2400" dirty="0" smtClean="0">
                  <a:solidFill>
                    <a:schemeClr val="tx1"/>
                  </a:solidFill>
                </a:rPr>
                <a:t>+ 700 </a:t>
              </a:r>
              <a:br>
                <a:rPr lang="en-GB" sz="2400" dirty="0" smtClean="0">
                  <a:solidFill>
                    <a:schemeClr val="tx1"/>
                  </a:solidFill>
                </a:rPr>
              </a:br>
              <a:r>
                <a:rPr lang="en-GB" sz="2400" dirty="0" smtClean="0">
                  <a:solidFill>
                    <a:schemeClr val="tx1"/>
                  </a:solidFill>
                </a:rPr>
                <a:t>(2%)</a:t>
              </a:r>
              <a:endParaRPr lang="en-GB" sz="2400" dirty="0">
                <a:solidFill>
                  <a:schemeClr val="tx1"/>
                </a:solidFill>
              </a:endParaRPr>
            </a:p>
          </p:txBody>
        </p:sp>
        <p:sp>
          <p:nvSpPr>
            <p:cNvPr id="20" name="Rectangle 57"/>
            <p:cNvSpPr>
              <a:spLocks/>
            </p:cNvSpPr>
            <p:nvPr/>
          </p:nvSpPr>
          <p:spPr bwMode="auto">
            <a:xfrm>
              <a:off x="7900516" y="3203951"/>
              <a:ext cx="3668092" cy="1008112"/>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nchorCtr="0"/>
            <a:lstStyle/>
            <a:p>
              <a:pPr algn="ctr">
                <a:lnSpc>
                  <a:spcPts val="2000"/>
                </a:lnSpc>
                <a:spcBef>
                  <a:spcPts val="475"/>
                </a:spcBef>
                <a:spcAft>
                  <a:spcPts val="600"/>
                </a:spcAft>
              </a:pPr>
              <a:endParaRPr lang="en-GB" dirty="0" smtClean="0">
                <a:cs typeface="Calibri Bold" charset="0"/>
                <a:sym typeface="Calibri Bold" charset="0"/>
              </a:endParaRPr>
            </a:p>
          </p:txBody>
        </p:sp>
      </p:grpSp>
      <p:grpSp>
        <p:nvGrpSpPr>
          <p:cNvPr id="97" name="Group 96"/>
          <p:cNvGrpSpPr/>
          <p:nvPr/>
        </p:nvGrpSpPr>
        <p:grpSpPr>
          <a:xfrm>
            <a:off x="6375524" y="4284071"/>
            <a:ext cx="5193084" cy="1008112"/>
            <a:chOff x="6375524" y="4284071"/>
            <a:chExt cx="5193084" cy="1008112"/>
          </a:xfrm>
        </p:grpSpPr>
        <p:sp>
          <p:nvSpPr>
            <p:cNvPr id="17" name="Rectangle 57"/>
            <p:cNvSpPr>
              <a:spLocks/>
            </p:cNvSpPr>
            <p:nvPr/>
          </p:nvSpPr>
          <p:spPr bwMode="auto">
            <a:xfrm>
              <a:off x="6375524" y="4284071"/>
              <a:ext cx="1461690" cy="10081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defTabSz="762000"/>
              <a:r>
                <a:rPr lang="en-GB" sz="2400" dirty="0" smtClean="0">
                  <a:solidFill>
                    <a:schemeClr val="tx1"/>
                  </a:solidFill>
                </a:rPr>
                <a:t>+ 800 </a:t>
              </a:r>
              <a:br>
                <a:rPr lang="en-GB" sz="2400" dirty="0" smtClean="0">
                  <a:solidFill>
                    <a:schemeClr val="tx1"/>
                  </a:solidFill>
                </a:rPr>
              </a:br>
              <a:r>
                <a:rPr lang="en-GB" sz="2400" dirty="0" smtClean="0">
                  <a:solidFill>
                    <a:schemeClr val="tx1"/>
                  </a:solidFill>
                </a:rPr>
                <a:t>(2%)</a:t>
              </a:r>
              <a:endParaRPr lang="en-GB" sz="2400" dirty="0">
                <a:solidFill>
                  <a:schemeClr val="tx1"/>
                </a:solidFill>
              </a:endParaRPr>
            </a:p>
          </p:txBody>
        </p:sp>
        <p:sp>
          <p:nvSpPr>
            <p:cNvPr id="21" name="Rectangle 57"/>
            <p:cNvSpPr>
              <a:spLocks/>
            </p:cNvSpPr>
            <p:nvPr/>
          </p:nvSpPr>
          <p:spPr bwMode="auto">
            <a:xfrm>
              <a:off x="7900516" y="4284071"/>
              <a:ext cx="3668092" cy="1008112"/>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nchorCtr="0"/>
            <a:lstStyle/>
            <a:p>
              <a:pPr algn="ctr">
                <a:lnSpc>
                  <a:spcPts val="2000"/>
                </a:lnSpc>
                <a:spcBef>
                  <a:spcPts val="475"/>
                </a:spcBef>
                <a:spcAft>
                  <a:spcPts val="600"/>
                </a:spcAft>
              </a:pPr>
              <a:endParaRPr lang="en-GB" dirty="0" smtClean="0">
                <a:cs typeface="Calibri Bold" charset="0"/>
                <a:sym typeface="Calibri Bold" charset="0"/>
              </a:endParaRPr>
            </a:p>
          </p:txBody>
        </p:sp>
      </p:grpSp>
      <p:grpSp>
        <p:nvGrpSpPr>
          <p:cNvPr id="98" name="Group 97"/>
          <p:cNvGrpSpPr/>
          <p:nvPr/>
        </p:nvGrpSpPr>
        <p:grpSpPr>
          <a:xfrm>
            <a:off x="6375524" y="5364190"/>
            <a:ext cx="5193084" cy="1008112"/>
            <a:chOff x="6375524" y="5364190"/>
            <a:chExt cx="5193084" cy="1008112"/>
          </a:xfrm>
        </p:grpSpPr>
        <p:sp>
          <p:nvSpPr>
            <p:cNvPr id="18" name="Rectangle 57"/>
            <p:cNvSpPr>
              <a:spLocks/>
            </p:cNvSpPr>
            <p:nvPr/>
          </p:nvSpPr>
          <p:spPr bwMode="auto">
            <a:xfrm>
              <a:off x="6375524" y="5364190"/>
              <a:ext cx="1461690" cy="10081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defTabSz="762000"/>
              <a:r>
                <a:rPr lang="en-GB" sz="2400" dirty="0" smtClean="0">
                  <a:solidFill>
                    <a:schemeClr val="tx1"/>
                  </a:solidFill>
                </a:rPr>
                <a:t>+ 1500 (4%)</a:t>
              </a:r>
              <a:endParaRPr lang="en-GB" sz="2400" dirty="0">
                <a:solidFill>
                  <a:schemeClr val="tx1"/>
                </a:solidFill>
              </a:endParaRPr>
            </a:p>
          </p:txBody>
        </p:sp>
        <p:sp>
          <p:nvSpPr>
            <p:cNvPr id="22" name="Rectangle 57"/>
            <p:cNvSpPr>
              <a:spLocks/>
            </p:cNvSpPr>
            <p:nvPr/>
          </p:nvSpPr>
          <p:spPr bwMode="auto">
            <a:xfrm flipV="1">
              <a:off x="7900516" y="5364190"/>
              <a:ext cx="3668092" cy="1008112"/>
            </a:xfrm>
            <a:prstGeom prst="round1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nchorCtr="0"/>
            <a:lstStyle/>
            <a:p>
              <a:pPr algn="ctr">
                <a:lnSpc>
                  <a:spcPts val="2000"/>
                </a:lnSpc>
                <a:spcBef>
                  <a:spcPts val="475"/>
                </a:spcBef>
                <a:spcAft>
                  <a:spcPts val="600"/>
                </a:spcAft>
              </a:pPr>
              <a:endParaRPr lang="en-GB" dirty="0" smtClean="0">
                <a:cs typeface="Calibri Bold" charset="0"/>
                <a:sym typeface="Calibri Bold" charset="0"/>
              </a:endParaRPr>
            </a:p>
          </p:txBody>
        </p:sp>
      </p:grpSp>
      <p:sp>
        <p:nvSpPr>
          <p:cNvPr id="23" name="Freeform 12"/>
          <p:cNvSpPr>
            <a:spLocks noChangeAspect="1" noEditPoints="1"/>
          </p:cNvSpPr>
          <p:nvPr/>
        </p:nvSpPr>
        <p:spPr bwMode="auto">
          <a:xfrm>
            <a:off x="8035918" y="2348880"/>
            <a:ext cx="984107" cy="567038"/>
          </a:xfrm>
          <a:custGeom>
            <a:avLst/>
            <a:gdLst>
              <a:gd name="T0" fmla="*/ 311 w 531"/>
              <a:gd name="T1" fmla="*/ 239 h 283"/>
              <a:gd name="T2" fmla="*/ 223 w 531"/>
              <a:gd name="T3" fmla="*/ 248 h 283"/>
              <a:gd name="T4" fmla="*/ 223 w 531"/>
              <a:gd name="T5" fmla="*/ 257 h 283"/>
              <a:gd name="T6" fmla="*/ 311 w 531"/>
              <a:gd name="T7" fmla="*/ 266 h 283"/>
              <a:gd name="T8" fmla="*/ 223 w 531"/>
              <a:gd name="T9" fmla="*/ 257 h 283"/>
              <a:gd name="T10" fmla="*/ 208 w 531"/>
              <a:gd name="T11" fmla="*/ 239 h 283"/>
              <a:gd name="T12" fmla="*/ 120 w 531"/>
              <a:gd name="T13" fmla="*/ 248 h 283"/>
              <a:gd name="T14" fmla="*/ 120 w 531"/>
              <a:gd name="T15" fmla="*/ 257 h 283"/>
              <a:gd name="T16" fmla="*/ 208 w 531"/>
              <a:gd name="T17" fmla="*/ 266 h 283"/>
              <a:gd name="T18" fmla="*/ 120 w 531"/>
              <a:gd name="T19" fmla="*/ 257 h 283"/>
              <a:gd name="T20" fmla="*/ 105 w 531"/>
              <a:gd name="T21" fmla="*/ 239 h 283"/>
              <a:gd name="T22" fmla="*/ 17 w 531"/>
              <a:gd name="T23" fmla="*/ 248 h 283"/>
              <a:gd name="T24" fmla="*/ 17 w 531"/>
              <a:gd name="T25" fmla="*/ 257 h 283"/>
              <a:gd name="T26" fmla="*/ 105 w 531"/>
              <a:gd name="T27" fmla="*/ 266 h 283"/>
              <a:gd name="T28" fmla="*/ 17 w 531"/>
              <a:gd name="T29" fmla="*/ 257 h 283"/>
              <a:gd name="T30" fmla="*/ 328 w 531"/>
              <a:gd name="T31" fmla="*/ 0 h 283"/>
              <a:gd name="T32" fmla="*/ 338 w 531"/>
              <a:gd name="T33" fmla="*/ 156 h 283"/>
              <a:gd name="T34" fmla="*/ 202 w 531"/>
              <a:gd name="T35" fmla="*/ 103 h 283"/>
              <a:gd name="T36" fmla="*/ 369 w 531"/>
              <a:gd name="T37" fmla="*/ 0 h 283"/>
              <a:gd name="T38" fmla="*/ 495 w 531"/>
              <a:gd name="T39" fmla="*/ 103 h 283"/>
              <a:gd name="T40" fmla="*/ 445 w 531"/>
              <a:gd name="T41" fmla="*/ 283 h 283"/>
              <a:gd name="T42" fmla="*/ 359 w 531"/>
              <a:gd name="T43" fmla="*/ 156 h 283"/>
              <a:gd name="T44" fmla="*/ 369 w 531"/>
              <a:gd name="T45" fmla="*/ 0 h 283"/>
              <a:gd name="T46" fmla="*/ 0 w 531"/>
              <a:gd name="T47" fmla="*/ 283 h 283"/>
              <a:gd name="T48" fmla="*/ 431 w 531"/>
              <a:gd name="T49" fmla="*/ 170 h 283"/>
              <a:gd name="T50" fmla="*/ 162 w 531"/>
              <a:gd name="T51" fmla="*/ 105 h 283"/>
              <a:gd name="T52" fmla="*/ 150 w 531"/>
              <a:gd name="T53" fmla="*/ 40 h 283"/>
              <a:gd name="T54" fmla="*/ 130 w 531"/>
              <a:gd name="T55" fmla="*/ 105 h 283"/>
              <a:gd name="T56" fmla="*/ 121 w 531"/>
              <a:gd name="T57" fmla="*/ 57 h 283"/>
              <a:gd name="T58" fmla="*/ 100 w 531"/>
              <a:gd name="T59" fmla="*/ 105 h 283"/>
              <a:gd name="T60" fmla="*/ 90 w 531"/>
              <a:gd name="T61" fmla="*/ 141 h 283"/>
              <a:gd name="T62" fmla="*/ 21 w 531"/>
              <a:gd name="T63" fmla="*/ 164 h 283"/>
              <a:gd name="T64" fmla="*/ 109 w 531"/>
              <a:gd name="T65" fmla="*/ 170 h 283"/>
              <a:gd name="T66" fmla="*/ 0 w 531"/>
              <a:gd name="T67" fmla="*/ 17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31" h="283">
                <a:moveTo>
                  <a:pt x="223" y="239"/>
                </a:moveTo>
                <a:cubicBezTo>
                  <a:pt x="311" y="239"/>
                  <a:pt x="311" y="239"/>
                  <a:pt x="311" y="239"/>
                </a:cubicBezTo>
                <a:cubicBezTo>
                  <a:pt x="311" y="248"/>
                  <a:pt x="311" y="248"/>
                  <a:pt x="311" y="248"/>
                </a:cubicBezTo>
                <a:cubicBezTo>
                  <a:pt x="223" y="248"/>
                  <a:pt x="223" y="248"/>
                  <a:pt x="223" y="248"/>
                </a:cubicBezTo>
                <a:cubicBezTo>
                  <a:pt x="223" y="239"/>
                  <a:pt x="223" y="239"/>
                  <a:pt x="223" y="239"/>
                </a:cubicBezTo>
                <a:close/>
                <a:moveTo>
                  <a:pt x="223" y="257"/>
                </a:moveTo>
                <a:cubicBezTo>
                  <a:pt x="311" y="257"/>
                  <a:pt x="311" y="257"/>
                  <a:pt x="311" y="257"/>
                </a:cubicBezTo>
                <a:cubicBezTo>
                  <a:pt x="311" y="266"/>
                  <a:pt x="311" y="266"/>
                  <a:pt x="311" y="266"/>
                </a:cubicBezTo>
                <a:cubicBezTo>
                  <a:pt x="223" y="266"/>
                  <a:pt x="223" y="266"/>
                  <a:pt x="223" y="266"/>
                </a:cubicBezTo>
                <a:cubicBezTo>
                  <a:pt x="223" y="257"/>
                  <a:pt x="223" y="257"/>
                  <a:pt x="223" y="257"/>
                </a:cubicBezTo>
                <a:close/>
                <a:moveTo>
                  <a:pt x="120" y="239"/>
                </a:moveTo>
                <a:cubicBezTo>
                  <a:pt x="208" y="239"/>
                  <a:pt x="208" y="239"/>
                  <a:pt x="208" y="239"/>
                </a:cubicBezTo>
                <a:cubicBezTo>
                  <a:pt x="208" y="248"/>
                  <a:pt x="208" y="248"/>
                  <a:pt x="208" y="248"/>
                </a:cubicBezTo>
                <a:cubicBezTo>
                  <a:pt x="120" y="248"/>
                  <a:pt x="120" y="248"/>
                  <a:pt x="120" y="248"/>
                </a:cubicBezTo>
                <a:cubicBezTo>
                  <a:pt x="120" y="239"/>
                  <a:pt x="120" y="239"/>
                  <a:pt x="120" y="239"/>
                </a:cubicBezTo>
                <a:close/>
                <a:moveTo>
                  <a:pt x="120" y="257"/>
                </a:moveTo>
                <a:cubicBezTo>
                  <a:pt x="208" y="257"/>
                  <a:pt x="208" y="257"/>
                  <a:pt x="208" y="257"/>
                </a:cubicBezTo>
                <a:cubicBezTo>
                  <a:pt x="208" y="266"/>
                  <a:pt x="208" y="266"/>
                  <a:pt x="208" y="266"/>
                </a:cubicBezTo>
                <a:cubicBezTo>
                  <a:pt x="120" y="266"/>
                  <a:pt x="120" y="266"/>
                  <a:pt x="120" y="266"/>
                </a:cubicBezTo>
                <a:cubicBezTo>
                  <a:pt x="120" y="257"/>
                  <a:pt x="120" y="257"/>
                  <a:pt x="120" y="257"/>
                </a:cubicBezTo>
                <a:close/>
                <a:moveTo>
                  <a:pt x="17" y="239"/>
                </a:moveTo>
                <a:cubicBezTo>
                  <a:pt x="105" y="239"/>
                  <a:pt x="105" y="239"/>
                  <a:pt x="105" y="239"/>
                </a:cubicBezTo>
                <a:cubicBezTo>
                  <a:pt x="105" y="248"/>
                  <a:pt x="105" y="248"/>
                  <a:pt x="105" y="248"/>
                </a:cubicBezTo>
                <a:cubicBezTo>
                  <a:pt x="17" y="248"/>
                  <a:pt x="17" y="248"/>
                  <a:pt x="17" y="248"/>
                </a:cubicBezTo>
                <a:cubicBezTo>
                  <a:pt x="17" y="239"/>
                  <a:pt x="17" y="239"/>
                  <a:pt x="17" y="239"/>
                </a:cubicBezTo>
                <a:close/>
                <a:moveTo>
                  <a:pt x="17" y="257"/>
                </a:moveTo>
                <a:cubicBezTo>
                  <a:pt x="105" y="257"/>
                  <a:pt x="105" y="257"/>
                  <a:pt x="105" y="257"/>
                </a:cubicBezTo>
                <a:cubicBezTo>
                  <a:pt x="105" y="266"/>
                  <a:pt x="105" y="266"/>
                  <a:pt x="105" y="266"/>
                </a:cubicBezTo>
                <a:cubicBezTo>
                  <a:pt x="17" y="266"/>
                  <a:pt x="17" y="266"/>
                  <a:pt x="17" y="266"/>
                </a:cubicBezTo>
                <a:cubicBezTo>
                  <a:pt x="17" y="257"/>
                  <a:pt x="17" y="257"/>
                  <a:pt x="17" y="257"/>
                </a:cubicBezTo>
                <a:close/>
                <a:moveTo>
                  <a:pt x="202" y="0"/>
                </a:moveTo>
                <a:cubicBezTo>
                  <a:pt x="328" y="0"/>
                  <a:pt x="328" y="0"/>
                  <a:pt x="328" y="0"/>
                </a:cubicBezTo>
                <a:cubicBezTo>
                  <a:pt x="328" y="103"/>
                  <a:pt x="328" y="103"/>
                  <a:pt x="328" y="103"/>
                </a:cubicBezTo>
                <a:cubicBezTo>
                  <a:pt x="338" y="156"/>
                  <a:pt x="338" y="156"/>
                  <a:pt x="338" y="156"/>
                </a:cubicBezTo>
                <a:cubicBezTo>
                  <a:pt x="192" y="156"/>
                  <a:pt x="192" y="156"/>
                  <a:pt x="192" y="156"/>
                </a:cubicBezTo>
                <a:cubicBezTo>
                  <a:pt x="202" y="103"/>
                  <a:pt x="202" y="103"/>
                  <a:pt x="202" y="103"/>
                </a:cubicBezTo>
                <a:cubicBezTo>
                  <a:pt x="202" y="0"/>
                  <a:pt x="202" y="0"/>
                  <a:pt x="202" y="0"/>
                </a:cubicBezTo>
                <a:close/>
                <a:moveTo>
                  <a:pt x="369" y="0"/>
                </a:moveTo>
                <a:cubicBezTo>
                  <a:pt x="495" y="0"/>
                  <a:pt x="495" y="0"/>
                  <a:pt x="495" y="0"/>
                </a:cubicBezTo>
                <a:cubicBezTo>
                  <a:pt x="495" y="103"/>
                  <a:pt x="495" y="103"/>
                  <a:pt x="495" y="103"/>
                </a:cubicBezTo>
                <a:cubicBezTo>
                  <a:pt x="531" y="283"/>
                  <a:pt x="531" y="283"/>
                  <a:pt x="531" y="283"/>
                </a:cubicBezTo>
                <a:cubicBezTo>
                  <a:pt x="445" y="283"/>
                  <a:pt x="445" y="283"/>
                  <a:pt x="445" y="283"/>
                </a:cubicBezTo>
                <a:cubicBezTo>
                  <a:pt x="445" y="156"/>
                  <a:pt x="445" y="156"/>
                  <a:pt x="445" y="156"/>
                </a:cubicBezTo>
                <a:cubicBezTo>
                  <a:pt x="359" y="156"/>
                  <a:pt x="359" y="156"/>
                  <a:pt x="359" y="156"/>
                </a:cubicBezTo>
                <a:cubicBezTo>
                  <a:pt x="369" y="103"/>
                  <a:pt x="369" y="103"/>
                  <a:pt x="369" y="103"/>
                </a:cubicBezTo>
                <a:cubicBezTo>
                  <a:pt x="369" y="0"/>
                  <a:pt x="369" y="0"/>
                  <a:pt x="369" y="0"/>
                </a:cubicBezTo>
                <a:close/>
                <a:moveTo>
                  <a:pt x="0" y="170"/>
                </a:moveTo>
                <a:cubicBezTo>
                  <a:pt x="0" y="283"/>
                  <a:pt x="0" y="283"/>
                  <a:pt x="0" y="283"/>
                </a:cubicBezTo>
                <a:cubicBezTo>
                  <a:pt x="144" y="283"/>
                  <a:pt x="287" y="283"/>
                  <a:pt x="431" y="283"/>
                </a:cubicBezTo>
                <a:cubicBezTo>
                  <a:pt x="431" y="170"/>
                  <a:pt x="431" y="170"/>
                  <a:pt x="431" y="170"/>
                </a:cubicBezTo>
                <a:cubicBezTo>
                  <a:pt x="162" y="170"/>
                  <a:pt x="162" y="170"/>
                  <a:pt x="162" y="170"/>
                </a:cubicBezTo>
                <a:cubicBezTo>
                  <a:pt x="162" y="105"/>
                  <a:pt x="162" y="105"/>
                  <a:pt x="162" y="105"/>
                </a:cubicBezTo>
                <a:cubicBezTo>
                  <a:pt x="150" y="105"/>
                  <a:pt x="150" y="105"/>
                  <a:pt x="150" y="105"/>
                </a:cubicBezTo>
                <a:cubicBezTo>
                  <a:pt x="150" y="40"/>
                  <a:pt x="150" y="40"/>
                  <a:pt x="150" y="40"/>
                </a:cubicBezTo>
                <a:cubicBezTo>
                  <a:pt x="130" y="40"/>
                  <a:pt x="130" y="40"/>
                  <a:pt x="130" y="40"/>
                </a:cubicBezTo>
                <a:cubicBezTo>
                  <a:pt x="130" y="105"/>
                  <a:pt x="130" y="105"/>
                  <a:pt x="130" y="105"/>
                </a:cubicBezTo>
                <a:cubicBezTo>
                  <a:pt x="121" y="105"/>
                  <a:pt x="121" y="105"/>
                  <a:pt x="121" y="105"/>
                </a:cubicBezTo>
                <a:cubicBezTo>
                  <a:pt x="121" y="57"/>
                  <a:pt x="121" y="57"/>
                  <a:pt x="121" y="57"/>
                </a:cubicBezTo>
                <a:cubicBezTo>
                  <a:pt x="100" y="57"/>
                  <a:pt x="100" y="57"/>
                  <a:pt x="100" y="57"/>
                </a:cubicBezTo>
                <a:cubicBezTo>
                  <a:pt x="100" y="105"/>
                  <a:pt x="100" y="105"/>
                  <a:pt x="100" y="105"/>
                </a:cubicBezTo>
                <a:cubicBezTo>
                  <a:pt x="90" y="105"/>
                  <a:pt x="90" y="105"/>
                  <a:pt x="90" y="105"/>
                </a:cubicBezTo>
                <a:cubicBezTo>
                  <a:pt x="90" y="141"/>
                  <a:pt x="90" y="141"/>
                  <a:pt x="90" y="141"/>
                </a:cubicBezTo>
                <a:cubicBezTo>
                  <a:pt x="21" y="141"/>
                  <a:pt x="21" y="141"/>
                  <a:pt x="21" y="141"/>
                </a:cubicBezTo>
                <a:cubicBezTo>
                  <a:pt x="21" y="164"/>
                  <a:pt x="21" y="164"/>
                  <a:pt x="21" y="164"/>
                </a:cubicBezTo>
                <a:cubicBezTo>
                  <a:pt x="109" y="164"/>
                  <a:pt x="109" y="164"/>
                  <a:pt x="109" y="164"/>
                </a:cubicBezTo>
                <a:cubicBezTo>
                  <a:pt x="109" y="170"/>
                  <a:pt x="109" y="170"/>
                  <a:pt x="109" y="170"/>
                </a:cubicBezTo>
                <a:cubicBezTo>
                  <a:pt x="21" y="170"/>
                  <a:pt x="21" y="170"/>
                  <a:pt x="21" y="170"/>
                </a:cubicBezTo>
                <a:lnTo>
                  <a:pt x="0" y="170"/>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smtClean="0">
              <a:ln>
                <a:noFill/>
              </a:ln>
              <a:solidFill>
                <a:srgbClr val="000000"/>
              </a:solidFill>
              <a:effectLst/>
              <a:uLnTx/>
              <a:uFillTx/>
            </a:endParaRPr>
          </a:p>
        </p:txBody>
      </p:sp>
      <p:sp>
        <p:nvSpPr>
          <p:cNvPr id="24" name="Freeform 12"/>
          <p:cNvSpPr>
            <a:spLocks noChangeAspect="1" noEditPoints="1"/>
          </p:cNvSpPr>
          <p:nvPr/>
        </p:nvSpPr>
        <p:spPr bwMode="auto">
          <a:xfrm>
            <a:off x="8035918" y="3419974"/>
            <a:ext cx="984107" cy="567038"/>
          </a:xfrm>
          <a:custGeom>
            <a:avLst/>
            <a:gdLst>
              <a:gd name="T0" fmla="*/ 311 w 531"/>
              <a:gd name="T1" fmla="*/ 239 h 283"/>
              <a:gd name="T2" fmla="*/ 223 w 531"/>
              <a:gd name="T3" fmla="*/ 248 h 283"/>
              <a:gd name="T4" fmla="*/ 223 w 531"/>
              <a:gd name="T5" fmla="*/ 257 h 283"/>
              <a:gd name="T6" fmla="*/ 311 w 531"/>
              <a:gd name="T7" fmla="*/ 266 h 283"/>
              <a:gd name="T8" fmla="*/ 223 w 531"/>
              <a:gd name="T9" fmla="*/ 257 h 283"/>
              <a:gd name="T10" fmla="*/ 208 w 531"/>
              <a:gd name="T11" fmla="*/ 239 h 283"/>
              <a:gd name="T12" fmla="*/ 120 w 531"/>
              <a:gd name="T13" fmla="*/ 248 h 283"/>
              <a:gd name="T14" fmla="*/ 120 w 531"/>
              <a:gd name="T15" fmla="*/ 257 h 283"/>
              <a:gd name="T16" fmla="*/ 208 w 531"/>
              <a:gd name="T17" fmla="*/ 266 h 283"/>
              <a:gd name="T18" fmla="*/ 120 w 531"/>
              <a:gd name="T19" fmla="*/ 257 h 283"/>
              <a:gd name="T20" fmla="*/ 105 w 531"/>
              <a:gd name="T21" fmla="*/ 239 h 283"/>
              <a:gd name="T22" fmla="*/ 17 w 531"/>
              <a:gd name="T23" fmla="*/ 248 h 283"/>
              <a:gd name="T24" fmla="*/ 17 w 531"/>
              <a:gd name="T25" fmla="*/ 257 h 283"/>
              <a:gd name="T26" fmla="*/ 105 w 531"/>
              <a:gd name="T27" fmla="*/ 266 h 283"/>
              <a:gd name="T28" fmla="*/ 17 w 531"/>
              <a:gd name="T29" fmla="*/ 257 h 283"/>
              <a:gd name="T30" fmla="*/ 328 w 531"/>
              <a:gd name="T31" fmla="*/ 0 h 283"/>
              <a:gd name="T32" fmla="*/ 338 w 531"/>
              <a:gd name="T33" fmla="*/ 156 h 283"/>
              <a:gd name="T34" fmla="*/ 202 w 531"/>
              <a:gd name="T35" fmla="*/ 103 h 283"/>
              <a:gd name="T36" fmla="*/ 369 w 531"/>
              <a:gd name="T37" fmla="*/ 0 h 283"/>
              <a:gd name="T38" fmla="*/ 495 w 531"/>
              <a:gd name="T39" fmla="*/ 103 h 283"/>
              <a:gd name="T40" fmla="*/ 445 w 531"/>
              <a:gd name="T41" fmla="*/ 283 h 283"/>
              <a:gd name="T42" fmla="*/ 359 w 531"/>
              <a:gd name="T43" fmla="*/ 156 h 283"/>
              <a:gd name="T44" fmla="*/ 369 w 531"/>
              <a:gd name="T45" fmla="*/ 0 h 283"/>
              <a:gd name="T46" fmla="*/ 0 w 531"/>
              <a:gd name="T47" fmla="*/ 283 h 283"/>
              <a:gd name="T48" fmla="*/ 431 w 531"/>
              <a:gd name="T49" fmla="*/ 170 h 283"/>
              <a:gd name="T50" fmla="*/ 162 w 531"/>
              <a:gd name="T51" fmla="*/ 105 h 283"/>
              <a:gd name="T52" fmla="*/ 150 w 531"/>
              <a:gd name="T53" fmla="*/ 40 h 283"/>
              <a:gd name="T54" fmla="*/ 130 w 531"/>
              <a:gd name="T55" fmla="*/ 105 h 283"/>
              <a:gd name="T56" fmla="*/ 121 w 531"/>
              <a:gd name="T57" fmla="*/ 57 h 283"/>
              <a:gd name="T58" fmla="*/ 100 w 531"/>
              <a:gd name="T59" fmla="*/ 105 h 283"/>
              <a:gd name="T60" fmla="*/ 90 w 531"/>
              <a:gd name="T61" fmla="*/ 141 h 283"/>
              <a:gd name="T62" fmla="*/ 21 w 531"/>
              <a:gd name="T63" fmla="*/ 164 h 283"/>
              <a:gd name="T64" fmla="*/ 109 w 531"/>
              <a:gd name="T65" fmla="*/ 170 h 283"/>
              <a:gd name="T66" fmla="*/ 0 w 531"/>
              <a:gd name="T67" fmla="*/ 17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31" h="283">
                <a:moveTo>
                  <a:pt x="223" y="239"/>
                </a:moveTo>
                <a:cubicBezTo>
                  <a:pt x="311" y="239"/>
                  <a:pt x="311" y="239"/>
                  <a:pt x="311" y="239"/>
                </a:cubicBezTo>
                <a:cubicBezTo>
                  <a:pt x="311" y="248"/>
                  <a:pt x="311" y="248"/>
                  <a:pt x="311" y="248"/>
                </a:cubicBezTo>
                <a:cubicBezTo>
                  <a:pt x="223" y="248"/>
                  <a:pt x="223" y="248"/>
                  <a:pt x="223" y="248"/>
                </a:cubicBezTo>
                <a:cubicBezTo>
                  <a:pt x="223" y="239"/>
                  <a:pt x="223" y="239"/>
                  <a:pt x="223" y="239"/>
                </a:cubicBezTo>
                <a:close/>
                <a:moveTo>
                  <a:pt x="223" y="257"/>
                </a:moveTo>
                <a:cubicBezTo>
                  <a:pt x="311" y="257"/>
                  <a:pt x="311" y="257"/>
                  <a:pt x="311" y="257"/>
                </a:cubicBezTo>
                <a:cubicBezTo>
                  <a:pt x="311" y="266"/>
                  <a:pt x="311" y="266"/>
                  <a:pt x="311" y="266"/>
                </a:cubicBezTo>
                <a:cubicBezTo>
                  <a:pt x="223" y="266"/>
                  <a:pt x="223" y="266"/>
                  <a:pt x="223" y="266"/>
                </a:cubicBezTo>
                <a:cubicBezTo>
                  <a:pt x="223" y="257"/>
                  <a:pt x="223" y="257"/>
                  <a:pt x="223" y="257"/>
                </a:cubicBezTo>
                <a:close/>
                <a:moveTo>
                  <a:pt x="120" y="239"/>
                </a:moveTo>
                <a:cubicBezTo>
                  <a:pt x="208" y="239"/>
                  <a:pt x="208" y="239"/>
                  <a:pt x="208" y="239"/>
                </a:cubicBezTo>
                <a:cubicBezTo>
                  <a:pt x="208" y="248"/>
                  <a:pt x="208" y="248"/>
                  <a:pt x="208" y="248"/>
                </a:cubicBezTo>
                <a:cubicBezTo>
                  <a:pt x="120" y="248"/>
                  <a:pt x="120" y="248"/>
                  <a:pt x="120" y="248"/>
                </a:cubicBezTo>
                <a:cubicBezTo>
                  <a:pt x="120" y="239"/>
                  <a:pt x="120" y="239"/>
                  <a:pt x="120" y="239"/>
                </a:cubicBezTo>
                <a:close/>
                <a:moveTo>
                  <a:pt x="120" y="257"/>
                </a:moveTo>
                <a:cubicBezTo>
                  <a:pt x="208" y="257"/>
                  <a:pt x="208" y="257"/>
                  <a:pt x="208" y="257"/>
                </a:cubicBezTo>
                <a:cubicBezTo>
                  <a:pt x="208" y="266"/>
                  <a:pt x="208" y="266"/>
                  <a:pt x="208" y="266"/>
                </a:cubicBezTo>
                <a:cubicBezTo>
                  <a:pt x="120" y="266"/>
                  <a:pt x="120" y="266"/>
                  <a:pt x="120" y="266"/>
                </a:cubicBezTo>
                <a:cubicBezTo>
                  <a:pt x="120" y="257"/>
                  <a:pt x="120" y="257"/>
                  <a:pt x="120" y="257"/>
                </a:cubicBezTo>
                <a:close/>
                <a:moveTo>
                  <a:pt x="17" y="239"/>
                </a:moveTo>
                <a:cubicBezTo>
                  <a:pt x="105" y="239"/>
                  <a:pt x="105" y="239"/>
                  <a:pt x="105" y="239"/>
                </a:cubicBezTo>
                <a:cubicBezTo>
                  <a:pt x="105" y="248"/>
                  <a:pt x="105" y="248"/>
                  <a:pt x="105" y="248"/>
                </a:cubicBezTo>
                <a:cubicBezTo>
                  <a:pt x="17" y="248"/>
                  <a:pt x="17" y="248"/>
                  <a:pt x="17" y="248"/>
                </a:cubicBezTo>
                <a:cubicBezTo>
                  <a:pt x="17" y="239"/>
                  <a:pt x="17" y="239"/>
                  <a:pt x="17" y="239"/>
                </a:cubicBezTo>
                <a:close/>
                <a:moveTo>
                  <a:pt x="17" y="257"/>
                </a:moveTo>
                <a:cubicBezTo>
                  <a:pt x="105" y="257"/>
                  <a:pt x="105" y="257"/>
                  <a:pt x="105" y="257"/>
                </a:cubicBezTo>
                <a:cubicBezTo>
                  <a:pt x="105" y="266"/>
                  <a:pt x="105" y="266"/>
                  <a:pt x="105" y="266"/>
                </a:cubicBezTo>
                <a:cubicBezTo>
                  <a:pt x="17" y="266"/>
                  <a:pt x="17" y="266"/>
                  <a:pt x="17" y="266"/>
                </a:cubicBezTo>
                <a:cubicBezTo>
                  <a:pt x="17" y="257"/>
                  <a:pt x="17" y="257"/>
                  <a:pt x="17" y="257"/>
                </a:cubicBezTo>
                <a:close/>
                <a:moveTo>
                  <a:pt x="202" y="0"/>
                </a:moveTo>
                <a:cubicBezTo>
                  <a:pt x="328" y="0"/>
                  <a:pt x="328" y="0"/>
                  <a:pt x="328" y="0"/>
                </a:cubicBezTo>
                <a:cubicBezTo>
                  <a:pt x="328" y="103"/>
                  <a:pt x="328" y="103"/>
                  <a:pt x="328" y="103"/>
                </a:cubicBezTo>
                <a:cubicBezTo>
                  <a:pt x="338" y="156"/>
                  <a:pt x="338" y="156"/>
                  <a:pt x="338" y="156"/>
                </a:cubicBezTo>
                <a:cubicBezTo>
                  <a:pt x="192" y="156"/>
                  <a:pt x="192" y="156"/>
                  <a:pt x="192" y="156"/>
                </a:cubicBezTo>
                <a:cubicBezTo>
                  <a:pt x="202" y="103"/>
                  <a:pt x="202" y="103"/>
                  <a:pt x="202" y="103"/>
                </a:cubicBezTo>
                <a:cubicBezTo>
                  <a:pt x="202" y="0"/>
                  <a:pt x="202" y="0"/>
                  <a:pt x="202" y="0"/>
                </a:cubicBezTo>
                <a:close/>
                <a:moveTo>
                  <a:pt x="369" y="0"/>
                </a:moveTo>
                <a:cubicBezTo>
                  <a:pt x="495" y="0"/>
                  <a:pt x="495" y="0"/>
                  <a:pt x="495" y="0"/>
                </a:cubicBezTo>
                <a:cubicBezTo>
                  <a:pt x="495" y="103"/>
                  <a:pt x="495" y="103"/>
                  <a:pt x="495" y="103"/>
                </a:cubicBezTo>
                <a:cubicBezTo>
                  <a:pt x="531" y="283"/>
                  <a:pt x="531" y="283"/>
                  <a:pt x="531" y="283"/>
                </a:cubicBezTo>
                <a:cubicBezTo>
                  <a:pt x="445" y="283"/>
                  <a:pt x="445" y="283"/>
                  <a:pt x="445" y="283"/>
                </a:cubicBezTo>
                <a:cubicBezTo>
                  <a:pt x="445" y="156"/>
                  <a:pt x="445" y="156"/>
                  <a:pt x="445" y="156"/>
                </a:cubicBezTo>
                <a:cubicBezTo>
                  <a:pt x="359" y="156"/>
                  <a:pt x="359" y="156"/>
                  <a:pt x="359" y="156"/>
                </a:cubicBezTo>
                <a:cubicBezTo>
                  <a:pt x="369" y="103"/>
                  <a:pt x="369" y="103"/>
                  <a:pt x="369" y="103"/>
                </a:cubicBezTo>
                <a:cubicBezTo>
                  <a:pt x="369" y="0"/>
                  <a:pt x="369" y="0"/>
                  <a:pt x="369" y="0"/>
                </a:cubicBezTo>
                <a:close/>
                <a:moveTo>
                  <a:pt x="0" y="170"/>
                </a:moveTo>
                <a:cubicBezTo>
                  <a:pt x="0" y="283"/>
                  <a:pt x="0" y="283"/>
                  <a:pt x="0" y="283"/>
                </a:cubicBezTo>
                <a:cubicBezTo>
                  <a:pt x="144" y="283"/>
                  <a:pt x="287" y="283"/>
                  <a:pt x="431" y="283"/>
                </a:cubicBezTo>
                <a:cubicBezTo>
                  <a:pt x="431" y="170"/>
                  <a:pt x="431" y="170"/>
                  <a:pt x="431" y="170"/>
                </a:cubicBezTo>
                <a:cubicBezTo>
                  <a:pt x="162" y="170"/>
                  <a:pt x="162" y="170"/>
                  <a:pt x="162" y="170"/>
                </a:cubicBezTo>
                <a:cubicBezTo>
                  <a:pt x="162" y="105"/>
                  <a:pt x="162" y="105"/>
                  <a:pt x="162" y="105"/>
                </a:cubicBezTo>
                <a:cubicBezTo>
                  <a:pt x="150" y="105"/>
                  <a:pt x="150" y="105"/>
                  <a:pt x="150" y="105"/>
                </a:cubicBezTo>
                <a:cubicBezTo>
                  <a:pt x="150" y="40"/>
                  <a:pt x="150" y="40"/>
                  <a:pt x="150" y="40"/>
                </a:cubicBezTo>
                <a:cubicBezTo>
                  <a:pt x="130" y="40"/>
                  <a:pt x="130" y="40"/>
                  <a:pt x="130" y="40"/>
                </a:cubicBezTo>
                <a:cubicBezTo>
                  <a:pt x="130" y="105"/>
                  <a:pt x="130" y="105"/>
                  <a:pt x="130" y="105"/>
                </a:cubicBezTo>
                <a:cubicBezTo>
                  <a:pt x="121" y="105"/>
                  <a:pt x="121" y="105"/>
                  <a:pt x="121" y="105"/>
                </a:cubicBezTo>
                <a:cubicBezTo>
                  <a:pt x="121" y="57"/>
                  <a:pt x="121" y="57"/>
                  <a:pt x="121" y="57"/>
                </a:cubicBezTo>
                <a:cubicBezTo>
                  <a:pt x="100" y="57"/>
                  <a:pt x="100" y="57"/>
                  <a:pt x="100" y="57"/>
                </a:cubicBezTo>
                <a:cubicBezTo>
                  <a:pt x="100" y="105"/>
                  <a:pt x="100" y="105"/>
                  <a:pt x="100" y="105"/>
                </a:cubicBezTo>
                <a:cubicBezTo>
                  <a:pt x="90" y="105"/>
                  <a:pt x="90" y="105"/>
                  <a:pt x="90" y="105"/>
                </a:cubicBezTo>
                <a:cubicBezTo>
                  <a:pt x="90" y="141"/>
                  <a:pt x="90" y="141"/>
                  <a:pt x="90" y="141"/>
                </a:cubicBezTo>
                <a:cubicBezTo>
                  <a:pt x="21" y="141"/>
                  <a:pt x="21" y="141"/>
                  <a:pt x="21" y="141"/>
                </a:cubicBezTo>
                <a:cubicBezTo>
                  <a:pt x="21" y="164"/>
                  <a:pt x="21" y="164"/>
                  <a:pt x="21" y="164"/>
                </a:cubicBezTo>
                <a:cubicBezTo>
                  <a:pt x="109" y="164"/>
                  <a:pt x="109" y="164"/>
                  <a:pt x="109" y="164"/>
                </a:cubicBezTo>
                <a:cubicBezTo>
                  <a:pt x="109" y="170"/>
                  <a:pt x="109" y="170"/>
                  <a:pt x="109" y="170"/>
                </a:cubicBezTo>
                <a:cubicBezTo>
                  <a:pt x="21" y="170"/>
                  <a:pt x="21" y="170"/>
                  <a:pt x="21" y="170"/>
                </a:cubicBezTo>
                <a:lnTo>
                  <a:pt x="0" y="170"/>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smtClean="0">
              <a:ln>
                <a:noFill/>
              </a:ln>
              <a:solidFill>
                <a:srgbClr val="000000"/>
              </a:solidFill>
              <a:effectLst/>
              <a:uLnTx/>
              <a:uFillTx/>
            </a:endParaRPr>
          </a:p>
        </p:txBody>
      </p:sp>
      <p:sp>
        <p:nvSpPr>
          <p:cNvPr id="25" name="Freeform 12"/>
          <p:cNvSpPr>
            <a:spLocks noChangeAspect="1" noEditPoints="1"/>
          </p:cNvSpPr>
          <p:nvPr/>
        </p:nvSpPr>
        <p:spPr bwMode="auto">
          <a:xfrm>
            <a:off x="9190911" y="3419974"/>
            <a:ext cx="984107" cy="567038"/>
          </a:xfrm>
          <a:custGeom>
            <a:avLst/>
            <a:gdLst>
              <a:gd name="T0" fmla="*/ 311 w 531"/>
              <a:gd name="T1" fmla="*/ 239 h 283"/>
              <a:gd name="T2" fmla="*/ 223 w 531"/>
              <a:gd name="T3" fmla="*/ 248 h 283"/>
              <a:gd name="T4" fmla="*/ 223 w 531"/>
              <a:gd name="T5" fmla="*/ 257 h 283"/>
              <a:gd name="T6" fmla="*/ 311 w 531"/>
              <a:gd name="T7" fmla="*/ 266 h 283"/>
              <a:gd name="T8" fmla="*/ 223 w 531"/>
              <a:gd name="T9" fmla="*/ 257 h 283"/>
              <a:gd name="T10" fmla="*/ 208 w 531"/>
              <a:gd name="T11" fmla="*/ 239 h 283"/>
              <a:gd name="T12" fmla="*/ 120 w 531"/>
              <a:gd name="T13" fmla="*/ 248 h 283"/>
              <a:gd name="T14" fmla="*/ 120 w 531"/>
              <a:gd name="T15" fmla="*/ 257 h 283"/>
              <a:gd name="T16" fmla="*/ 208 w 531"/>
              <a:gd name="T17" fmla="*/ 266 h 283"/>
              <a:gd name="T18" fmla="*/ 120 w 531"/>
              <a:gd name="T19" fmla="*/ 257 h 283"/>
              <a:gd name="T20" fmla="*/ 105 w 531"/>
              <a:gd name="T21" fmla="*/ 239 h 283"/>
              <a:gd name="T22" fmla="*/ 17 w 531"/>
              <a:gd name="T23" fmla="*/ 248 h 283"/>
              <a:gd name="T24" fmla="*/ 17 w 531"/>
              <a:gd name="T25" fmla="*/ 257 h 283"/>
              <a:gd name="T26" fmla="*/ 105 w 531"/>
              <a:gd name="T27" fmla="*/ 266 h 283"/>
              <a:gd name="T28" fmla="*/ 17 w 531"/>
              <a:gd name="T29" fmla="*/ 257 h 283"/>
              <a:gd name="T30" fmla="*/ 328 w 531"/>
              <a:gd name="T31" fmla="*/ 0 h 283"/>
              <a:gd name="T32" fmla="*/ 338 w 531"/>
              <a:gd name="T33" fmla="*/ 156 h 283"/>
              <a:gd name="T34" fmla="*/ 202 w 531"/>
              <a:gd name="T35" fmla="*/ 103 h 283"/>
              <a:gd name="T36" fmla="*/ 369 w 531"/>
              <a:gd name="T37" fmla="*/ 0 h 283"/>
              <a:gd name="T38" fmla="*/ 495 w 531"/>
              <a:gd name="T39" fmla="*/ 103 h 283"/>
              <a:gd name="T40" fmla="*/ 445 w 531"/>
              <a:gd name="T41" fmla="*/ 283 h 283"/>
              <a:gd name="T42" fmla="*/ 359 w 531"/>
              <a:gd name="T43" fmla="*/ 156 h 283"/>
              <a:gd name="T44" fmla="*/ 369 w 531"/>
              <a:gd name="T45" fmla="*/ 0 h 283"/>
              <a:gd name="T46" fmla="*/ 0 w 531"/>
              <a:gd name="T47" fmla="*/ 283 h 283"/>
              <a:gd name="T48" fmla="*/ 431 w 531"/>
              <a:gd name="T49" fmla="*/ 170 h 283"/>
              <a:gd name="T50" fmla="*/ 162 w 531"/>
              <a:gd name="T51" fmla="*/ 105 h 283"/>
              <a:gd name="T52" fmla="*/ 150 w 531"/>
              <a:gd name="T53" fmla="*/ 40 h 283"/>
              <a:gd name="T54" fmla="*/ 130 w 531"/>
              <a:gd name="T55" fmla="*/ 105 h 283"/>
              <a:gd name="T56" fmla="*/ 121 w 531"/>
              <a:gd name="T57" fmla="*/ 57 h 283"/>
              <a:gd name="T58" fmla="*/ 100 w 531"/>
              <a:gd name="T59" fmla="*/ 105 h 283"/>
              <a:gd name="T60" fmla="*/ 90 w 531"/>
              <a:gd name="T61" fmla="*/ 141 h 283"/>
              <a:gd name="T62" fmla="*/ 21 w 531"/>
              <a:gd name="T63" fmla="*/ 164 h 283"/>
              <a:gd name="T64" fmla="*/ 109 w 531"/>
              <a:gd name="T65" fmla="*/ 170 h 283"/>
              <a:gd name="T66" fmla="*/ 0 w 531"/>
              <a:gd name="T67" fmla="*/ 17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31" h="283">
                <a:moveTo>
                  <a:pt x="223" y="239"/>
                </a:moveTo>
                <a:cubicBezTo>
                  <a:pt x="311" y="239"/>
                  <a:pt x="311" y="239"/>
                  <a:pt x="311" y="239"/>
                </a:cubicBezTo>
                <a:cubicBezTo>
                  <a:pt x="311" y="248"/>
                  <a:pt x="311" y="248"/>
                  <a:pt x="311" y="248"/>
                </a:cubicBezTo>
                <a:cubicBezTo>
                  <a:pt x="223" y="248"/>
                  <a:pt x="223" y="248"/>
                  <a:pt x="223" y="248"/>
                </a:cubicBezTo>
                <a:cubicBezTo>
                  <a:pt x="223" y="239"/>
                  <a:pt x="223" y="239"/>
                  <a:pt x="223" y="239"/>
                </a:cubicBezTo>
                <a:close/>
                <a:moveTo>
                  <a:pt x="223" y="257"/>
                </a:moveTo>
                <a:cubicBezTo>
                  <a:pt x="311" y="257"/>
                  <a:pt x="311" y="257"/>
                  <a:pt x="311" y="257"/>
                </a:cubicBezTo>
                <a:cubicBezTo>
                  <a:pt x="311" y="266"/>
                  <a:pt x="311" y="266"/>
                  <a:pt x="311" y="266"/>
                </a:cubicBezTo>
                <a:cubicBezTo>
                  <a:pt x="223" y="266"/>
                  <a:pt x="223" y="266"/>
                  <a:pt x="223" y="266"/>
                </a:cubicBezTo>
                <a:cubicBezTo>
                  <a:pt x="223" y="257"/>
                  <a:pt x="223" y="257"/>
                  <a:pt x="223" y="257"/>
                </a:cubicBezTo>
                <a:close/>
                <a:moveTo>
                  <a:pt x="120" y="239"/>
                </a:moveTo>
                <a:cubicBezTo>
                  <a:pt x="208" y="239"/>
                  <a:pt x="208" y="239"/>
                  <a:pt x="208" y="239"/>
                </a:cubicBezTo>
                <a:cubicBezTo>
                  <a:pt x="208" y="248"/>
                  <a:pt x="208" y="248"/>
                  <a:pt x="208" y="248"/>
                </a:cubicBezTo>
                <a:cubicBezTo>
                  <a:pt x="120" y="248"/>
                  <a:pt x="120" y="248"/>
                  <a:pt x="120" y="248"/>
                </a:cubicBezTo>
                <a:cubicBezTo>
                  <a:pt x="120" y="239"/>
                  <a:pt x="120" y="239"/>
                  <a:pt x="120" y="239"/>
                </a:cubicBezTo>
                <a:close/>
                <a:moveTo>
                  <a:pt x="120" y="257"/>
                </a:moveTo>
                <a:cubicBezTo>
                  <a:pt x="208" y="257"/>
                  <a:pt x="208" y="257"/>
                  <a:pt x="208" y="257"/>
                </a:cubicBezTo>
                <a:cubicBezTo>
                  <a:pt x="208" y="266"/>
                  <a:pt x="208" y="266"/>
                  <a:pt x="208" y="266"/>
                </a:cubicBezTo>
                <a:cubicBezTo>
                  <a:pt x="120" y="266"/>
                  <a:pt x="120" y="266"/>
                  <a:pt x="120" y="266"/>
                </a:cubicBezTo>
                <a:cubicBezTo>
                  <a:pt x="120" y="257"/>
                  <a:pt x="120" y="257"/>
                  <a:pt x="120" y="257"/>
                </a:cubicBezTo>
                <a:close/>
                <a:moveTo>
                  <a:pt x="17" y="239"/>
                </a:moveTo>
                <a:cubicBezTo>
                  <a:pt x="105" y="239"/>
                  <a:pt x="105" y="239"/>
                  <a:pt x="105" y="239"/>
                </a:cubicBezTo>
                <a:cubicBezTo>
                  <a:pt x="105" y="248"/>
                  <a:pt x="105" y="248"/>
                  <a:pt x="105" y="248"/>
                </a:cubicBezTo>
                <a:cubicBezTo>
                  <a:pt x="17" y="248"/>
                  <a:pt x="17" y="248"/>
                  <a:pt x="17" y="248"/>
                </a:cubicBezTo>
                <a:cubicBezTo>
                  <a:pt x="17" y="239"/>
                  <a:pt x="17" y="239"/>
                  <a:pt x="17" y="239"/>
                </a:cubicBezTo>
                <a:close/>
                <a:moveTo>
                  <a:pt x="17" y="257"/>
                </a:moveTo>
                <a:cubicBezTo>
                  <a:pt x="105" y="257"/>
                  <a:pt x="105" y="257"/>
                  <a:pt x="105" y="257"/>
                </a:cubicBezTo>
                <a:cubicBezTo>
                  <a:pt x="105" y="266"/>
                  <a:pt x="105" y="266"/>
                  <a:pt x="105" y="266"/>
                </a:cubicBezTo>
                <a:cubicBezTo>
                  <a:pt x="17" y="266"/>
                  <a:pt x="17" y="266"/>
                  <a:pt x="17" y="266"/>
                </a:cubicBezTo>
                <a:cubicBezTo>
                  <a:pt x="17" y="257"/>
                  <a:pt x="17" y="257"/>
                  <a:pt x="17" y="257"/>
                </a:cubicBezTo>
                <a:close/>
                <a:moveTo>
                  <a:pt x="202" y="0"/>
                </a:moveTo>
                <a:cubicBezTo>
                  <a:pt x="328" y="0"/>
                  <a:pt x="328" y="0"/>
                  <a:pt x="328" y="0"/>
                </a:cubicBezTo>
                <a:cubicBezTo>
                  <a:pt x="328" y="103"/>
                  <a:pt x="328" y="103"/>
                  <a:pt x="328" y="103"/>
                </a:cubicBezTo>
                <a:cubicBezTo>
                  <a:pt x="338" y="156"/>
                  <a:pt x="338" y="156"/>
                  <a:pt x="338" y="156"/>
                </a:cubicBezTo>
                <a:cubicBezTo>
                  <a:pt x="192" y="156"/>
                  <a:pt x="192" y="156"/>
                  <a:pt x="192" y="156"/>
                </a:cubicBezTo>
                <a:cubicBezTo>
                  <a:pt x="202" y="103"/>
                  <a:pt x="202" y="103"/>
                  <a:pt x="202" y="103"/>
                </a:cubicBezTo>
                <a:cubicBezTo>
                  <a:pt x="202" y="0"/>
                  <a:pt x="202" y="0"/>
                  <a:pt x="202" y="0"/>
                </a:cubicBezTo>
                <a:close/>
                <a:moveTo>
                  <a:pt x="369" y="0"/>
                </a:moveTo>
                <a:cubicBezTo>
                  <a:pt x="495" y="0"/>
                  <a:pt x="495" y="0"/>
                  <a:pt x="495" y="0"/>
                </a:cubicBezTo>
                <a:cubicBezTo>
                  <a:pt x="495" y="103"/>
                  <a:pt x="495" y="103"/>
                  <a:pt x="495" y="103"/>
                </a:cubicBezTo>
                <a:cubicBezTo>
                  <a:pt x="531" y="283"/>
                  <a:pt x="531" y="283"/>
                  <a:pt x="531" y="283"/>
                </a:cubicBezTo>
                <a:cubicBezTo>
                  <a:pt x="445" y="283"/>
                  <a:pt x="445" y="283"/>
                  <a:pt x="445" y="283"/>
                </a:cubicBezTo>
                <a:cubicBezTo>
                  <a:pt x="445" y="156"/>
                  <a:pt x="445" y="156"/>
                  <a:pt x="445" y="156"/>
                </a:cubicBezTo>
                <a:cubicBezTo>
                  <a:pt x="359" y="156"/>
                  <a:pt x="359" y="156"/>
                  <a:pt x="359" y="156"/>
                </a:cubicBezTo>
                <a:cubicBezTo>
                  <a:pt x="369" y="103"/>
                  <a:pt x="369" y="103"/>
                  <a:pt x="369" y="103"/>
                </a:cubicBezTo>
                <a:cubicBezTo>
                  <a:pt x="369" y="0"/>
                  <a:pt x="369" y="0"/>
                  <a:pt x="369" y="0"/>
                </a:cubicBezTo>
                <a:close/>
                <a:moveTo>
                  <a:pt x="0" y="170"/>
                </a:moveTo>
                <a:cubicBezTo>
                  <a:pt x="0" y="283"/>
                  <a:pt x="0" y="283"/>
                  <a:pt x="0" y="283"/>
                </a:cubicBezTo>
                <a:cubicBezTo>
                  <a:pt x="144" y="283"/>
                  <a:pt x="287" y="283"/>
                  <a:pt x="431" y="283"/>
                </a:cubicBezTo>
                <a:cubicBezTo>
                  <a:pt x="431" y="170"/>
                  <a:pt x="431" y="170"/>
                  <a:pt x="431" y="170"/>
                </a:cubicBezTo>
                <a:cubicBezTo>
                  <a:pt x="162" y="170"/>
                  <a:pt x="162" y="170"/>
                  <a:pt x="162" y="170"/>
                </a:cubicBezTo>
                <a:cubicBezTo>
                  <a:pt x="162" y="105"/>
                  <a:pt x="162" y="105"/>
                  <a:pt x="162" y="105"/>
                </a:cubicBezTo>
                <a:cubicBezTo>
                  <a:pt x="150" y="105"/>
                  <a:pt x="150" y="105"/>
                  <a:pt x="150" y="105"/>
                </a:cubicBezTo>
                <a:cubicBezTo>
                  <a:pt x="150" y="40"/>
                  <a:pt x="150" y="40"/>
                  <a:pt x="150" y="40"/>
                </a:cubicBezTo>
                <a:cubicBezTo>
                  <a:pt x="130" y="40"/>
                  <a:pt x="130" y="40"/>
                  <a:pt x="130" y="40"/>
                </a:cubicBezTo>
                <a:cubicBezTo>
                  <a:pt x="130" y="105"/>
                  <a:pt x="130" y="105"/>
                  <a:pt x="130" y="105"/>
                </a:cubicBezTo>
                <a:cubicBezTo>
                  <a:pt x="121" y="105"/>
                  <a:pt x="121" y="105"/>
                  <a:pt x="121" y="105"/>
                </a:cubicBezTo>
                <a:cubicBezTo>
                  <a:pt x="121" y="57"/>
                  <a:pt x="121" y="57"/>
                  <a:pt x="121" y="57"/>
                </a:cubicBezTo>
                <a:cubicBezTo>
                  <a:pt x="100" y="57"/>
                  <a:pt x="100" y="57"/>
                  <a:pt x="100" y="57"/>
                </a:cubicBezTo>
                <a:cubicBezTo>
                  <a:pt x="100" y="105"/>
                  <a:pt x="100" y="105"/>
                  <a:pt x="100" y="105"/>
                </a:cubicBezTo>
                <a:cubicBezTo>
                  <a:pt x="90" y="105"/>
                  <a:pt x="90" y="105"/>
                  <a:pt x="90" y="105"/>
                </a:cubicBezTo>
                <a:cubicBezTo>
                  <a:pt x="90" y="141"/>
                  <a:pt x="90" y="141"/>
                  <a:pt x="90" y="141"/>
                </a:cubicBezTo>
                <a:cubicBezTo>
                  <a:pt x="21" y="141"/>
                  <a:pt x="21" y="141"/>
                  <a:pt x="21" y="141"/>
                </a:cubicBezTo>
                <a:cubicBezTo>
                  <a:pt x="21" y="164"/>
                  <a:pt x="21" y="164"/>
                  <a:pt x="21" y="164"/>
                </a:cubicBezTo>
                <a:cubicBezTo>
                  <a:pt x="109" y="164"/>
                  <a:pt x="109" y="164"/>
                  <a:pt x="109" y="164"/>
                </a:cubicBezTo>
                <a:cubicBezTo>
                  <a:pt x="109" y="170"/>
                  <a:pt x="109" y="170"/>
                  <a:pt x="109" y="170"/>
                </a:cubicBezTo>
                <a:cubicBezTo>
                  <a:pt x="21" y="170"/>
                  <a:pt x="21" y="170"/>
                  <a:pt x="21" y="170"/>
                </a:cubicBezTo>
                <a:lnTo>
                  <a:pt x="0" y="170"/>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smtClean="0">
              <a:ln>
                <a:noFill/>
              </a:ln>
              <a:solidFill>
                <a:srgbClr val="000000"/>
              </a:solidFill>
              <a:effectLst/>
              <a:uLnTx/>
              <a:uFillTx/>
            </a:endParaRPr>
          </a:p>
        </p:txBody>
      </p:sp>
      <p:sp>
        <p:nvSpPr>
          <p:cNvPr id="26" name="Freeform 12"/>
          <p:cNvSpPr>
            <a:spLocks noChangeAspect="1" noEditPoints="1"/>
          </p:cNvSpPr>
          <p:nvPr/>
        </p:nvSpPr>
        <p:spPr bwMode="auto">
          <a:xfrm>
            <a:off x="8035918" y="4500094"/>
            <a:ext cx="984107" cy="567038"/>
          </a:xfrm>
          <a:custGeom>
            <a:avLst/>
            <a:gdLst>
              <a:gd name="T0" fmla="*/ 311 w 531"/>
              <a:gd name="T1" fmla="*/ 239 h 283"/>
              <a:gd name="T2" fmla="*/ 223 w 531"/>
              <a:gd name="T3" fmla="*/ 248 h 283"/>
              <a:gd name="T4" fmla="*/ 223 w 531"/>
              <a:gd name="T5" fmla="*/ 257 h 283"/>
              <a:gd name="T6" fmla="*/ 311 w 531"/>
              <a:gd name="T7" fmla="*/ 266 h 283"/>
              <a:gd name="T8" fmla="*/ 223 w 531"/>
              <a:gd name="T9" fmla="*/ 257 h 283"/>
              <a:gd name="T10" fmla="*/ 208 w 531"/>
              <a:gd name="T11" fmla="*/ 239 h 283"/>
              <a:gd name="T12" fmla="*/ 120 w 531"/>
              <a:gd name="T13" fmla="*/ 248 h 283"/>
              <a:gd name="T14" fmla="*/ 120 w 531"/>
              <a:gd name="T15" fmla="*/ 257 h 283"/>
              <a:gd name="T16" fmla="*/ 208 w 531"/>
              <a:gd name="T17" fmla="*/ 266 h 283"/>
              <a:gd name="T18" fmla="*/ 120 w 531"/>
              <a:gd name="T19" fmla="*/ 257 h 283"/>
              <a:gd name="T20" fmla="*/ 105 w 531"/>
              <a:gd name="T21" fmla="*/ 239 h 283"/>
              <a:gd name="T22" fmla="*/ 17 w 531"/>
              <a:gd name="T23" fmla="*/ 248 h 283"/>
              <a:gd name="T24" fmla="*/ 17 w 531"/>
              <a:gd name="T25" fmla="*/ 257 h 283"/>
              <a:gd name="T26" fmla="*/ 105 w 531"/>
              <a:gd name="T27" fmla="*/ 266 h 283"/>
              <a:gd name="T28" fmla="*/ 17 w 531"/>
              <a:gd name="T29" fmla="*/ 257 h 283"/>
              <a:gd name="T30" fmla="*/ 328 w 531"/>
              <a:gd name="T31" fmla="*/ 0 h 283"/>
              <a:gd name="T32" fmla="*/ 338 w 531"/>
              <a:gd name="T33" fmla="*/ 156 h 283"/>
              <a:gd name="T34" fmla="*/ 202 w 531"/>
              <a:gd name="T35" fmla="*/ 103 h 283"/>
              <a:gd name="T36" fmla="*/ 369 w 531"/>
              <a:gd name="T37" fmla="*/ 0 h 283"/>
              <a:gd name="T38" fmla="*/ 495 w 531"/>
              <a:gd name="T39" fmla="*/ 103 h 283"/>
              <a:gd name="T40" fmla="*/ 445 w 531"/>
              <a:gd name="T41" fmla="*/ 283 h 283"/>
              <a:gd name="T42" fmla="*/ 359 w 531"/>
              <a:gd name="T43" fmla="*/ 156 h 283"/>
              <a:gd name="T44" fmla="*/ 369 w 531"/>
              <a:gd name="T45" fmla="*/ 0 h 283"/>
              <a:gd name="T46" fmla="*/ 0 w 531"/>
              <a:gd name="T47" fmla="*/ 283 h 283"/>
              <a:gd name="T48" fmla="*/ 431 w 531"/>
              <a:gd name="T49" fmla="*/ 170 h 283"/>
              <a:gd name="T50" fmla="*/ 162 w 531"/>
              <a:gd name="T51" fmla="*/ 105 h 283"/>
              <a:gd name="T52" fmla="*/ 150 w 531"/>
              <a:gd name="T53" fmla="*/ 40 h 283"/>
              <a:gd name="T54" fmla="*/ 130 w 531"/>
              <a:gd name="T55" fmla="*/ 105 h 283"/>
              <a:gd name="T56" fmla="*/ 121 w 531"/>
              <a:gd name="T57" fmla="*/ 57 h 283"/>
              <a:gd name="T58" fmla="*/ 100 w 531"/>
              <a:gd name="T59" fmla="*/ 105 h 283"/>
              <a:gd name="T60" fmla="*/ 90 w 531"/>
              <a:gd name="T61" fmla="*/ 141 h 283"/>
              <a:gd name="T62" fmla="*/ 21 w 531"/>
              <a:gd name="T63" fmla="*/ 164 h 283"/>
              <a:gd name="T64" fmla="*/ 109 w 531"/>
              <a:gd name="T65" fmla="*/ 170 h 283"/>
              <a:gd name="T66" fmla="*/ 0 w 531"/>
              <a:gd name="T67" fmla="*/ 17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31" h="283">
                <a:moveTo>
                  <a:pt x="223" y="239"/>
                </a:moveTo>
                <a:cubicBezTo>
                  <a:pt x="311" y="239"/>
                  <a:pt x="311" y="239"/>
                  <a:pt x="311" y="239"/>
                </a:cubicBezTo>
                <a:cubicBezTo>
                  <a:pt x="311" y="248"/>
                  <a:pt x="311" y="248"/>
                  <a:pt x="311" y="248"/>
                </a:cubicBezTo>
                <a:cubicBezTo>
                  <a:pt x="223" y="248"/>
                  <a:pt x="223" y="248"/>
                  <a:pt x="223" y="248"/>
                </a:cubicBezTo>
                <a:cubicBezTo>
                  <a:pt x="223" y="239"/>
                  <a:pt x="223" y="239"/>
                  <a:pt x="223" y="239"/>
                </a:cubicBezTo>
                <a:close/>
                <a:moveTo>
                  <a:pt x="223" y="257"/>
                </a:moveTo>
                <a:cubicBezTo>
                  <a:pt x="311" y="257"/>
                  <a:pt x="311" y="257"/>
                  <a:pt x="311" y="257"/>
                </a:cubicBezTo>
                <a:cubicBezTo>
                  <a:pt x="311" y="266"/>
                  <a:pt x="311" y="266"/>
                  <a:pt x="311" y="266"/>
                </a:cubicBezTo>
                <a:cubicBezTo>
                  <a:pt x="223" y="266"/>
                  <a:pt x="223" y="266"/>
                  <a:pt x="223" y="266"/>
                </a:cubicBezTo>
                <a:cubicBezTo>
                  <a:pt x="223" y="257"/>
                  <a:pt x="223" y="257"/>
                  <a:pt x="223" y="257"/>
                </a:cubicBezTo>
                <a:close/>
                <a:moveTo>
                  <a:pt x="120" y="239"/>
                </a:moveTo>
                <a:cubicBezTo>
                  <a:pt x="208" y="239"/>
                  <a:pt x="208" y="239"/>
                  <a:pt x="208" y="239"/>
                </a:cubicBezTo>
                <a:cubicBezTo>
                  <a:pt x="208" y="248"/>
                  <a:pt x="208" y="248"/>
                  <a:pt x="208" y="248"/>
                </a:cubicBezTo>
                <a:cubicBezTo>
                  <a:pt x="120" y="248"/>
                  <a:pt x="120" y="248"/>
                  <a:pt x="120" y="248"/>
                </a:cubicBezTo>
                <a:cubicBezTo>
                  <a:pt x="120" y="239"/>
                  <a:pt x="120" y="239"/>
                  <a:pt x="120" y="239"/>
                </a:cubicBezTo>
                <a:close/>
                <a:moveTo>
                  <a:pt x="120" y="257"/>
                </a:moveTo>
                <a:cubicBezTo>
                  <a:pt x="208" y="257"/>
                  <a:pt x="208" y="257"/>
                  <a:pt x="208" y="257"/>
                </a:cubicBezTo>
                <a:cubicBezTo>
                  <a:pt x="208" y="266"/>
                  <a:pt x="208" y="266"/>
                  <a:pt x="208" y="266"/>
                </a:cubicBezTo>
                <a:cubicBezTo>
                  <a:pt x="120" y="266"/>
                  <a:pt x="120" y="266"/>
                  <a:pt x="120" y="266"/>
                </a:cubicBezTo>
                <a:cubicBezTo>
                  <a:pt x="120" y="257"/>
                  <a:pt x="120" y="257"/>
                  <a:pt x="120" y="257"/>
                </a:cubicBezTo>
                <a:close/>
                <a:moveTo>
                  <a:pt x="17" y="239"/>
                </a:moveTo>
                <a:cubicBezTo>
                  <a:pt x="105" y="239"/>
                  <a:pt x="105" y="239"/>
                  <a:pt x="105" y="239"/>
                </a:cubicBezTo>
                <a:cubicBezTo>
                  <a:pt x="105" y="248"/>
                  <a:pt x="105" y="248"/>
                  <a:pt x="105" y="248"/>
                </a:cubicBezTo>
                <a:cubicBezTo>
                  <a:pt x="17" y="248"/>
                  <a:pt x="17" y="248"/>
                  <a:pt x="17" y="248"/>
                </a:cubicBezTo>
                <a:cubicBezTo>
                  <a:pt x="17" y="239"/>
                  <a:pt x="17" y="239"/>
                  <a:pt x="17" y="239"/>
                </a:cubicBezTo>
                <a:close/>
                <a:moveTo>
                  <a:pt x="17" y="257"/>
                </a:moveTo>
                <a:cubicBezTo>
                  <a:pt x="105" y="257"/>
                  <a:pt x="105" y="257"/>
                  <a:pt x="105" y="257"/>
                </a:cubicBezTo>
                <a:cubicBezTo>
                  <a:pt x="105" y="266"/>
                  <a:pt x="105" y="266"/>
                  <a:pt x="105" y="266"/>
                </a:cubicBezTo>
                <a:cubicBezTo>
                  <a:pt x="17" y="266"/>
                  <a:pt x="17" y="266"/>
                  <a:pt x="17" y="266"/>
                </a:cubicBezTo>
                <a:cubicBezTo>
                  <a:pt x="17" y="257"/>
                  <a:pt x="17" y="257"/>
                  <a:pt x="17" y="257"/>
                </a:cubicBezTo>
                <a:close/>
                <a:moveTo>
                  <a:pt x="202" y="0"/>
                </a:moveTo>
                <a:cubicBezTo>
                  <a:pt x="328" y="0"/>
                  <a:pt x="328" y="0"/>
                  <a:pt x="328" y="0"/>
                </a:cubicBezTo>
                <a:cubicBezTo>
                  <a:pt x="328" y="103"/>
                  <a:pt x="328" y="103"/>
                  <a:pt x="328" y="103"/>
                </a:cubicBezTo>
                <a:cubicBezTo>
                  <a:pt x="338" y="156"/>
                  <a:pt x="338" y="156"/>
                  <a:pt x="338" y="156"/>
                </a:cubicBezTo>
                <a:cubicBezTo>
                  <a:pt x="192" y="156"/>
                  <a:pt x="192" y="156"/>
                  <a:pt x="192" y="156"/>
                </a:cubicBezTo>
                <a:cubicBezTo>
                  <a:pt x="202" y="103"/>
                  <a:pt x="202" y="103"/>
                  <a:pt x="202" y="103"/>
                </a:cubicBezTo>
                <a:cubicBezTo>
                  <a:pt x="202" y="0"/>
                  <a:pt x="202" y="0"/>
                  <a:pt x="202" y="0"/>
                </a:cubicBezTo>
                <a:close/>
                <a:moveTo>
                  <a:pt x="369" y="0"/>
                </a:moveTo>
                <a:cubicBezTo>
                  <a:pt x="495" y="0"/>
                  <a:pt x="495" y="0"/>
                  <a:pt x="495" y="0"/>
                </a:cubicBezTo>
                <a:cubicBezTo>
                  <a:pt x="495" y="103"/>
                  <a:pt x="495" y="103"/>
                  <a:pt x="495" y="103"/>
                </a:cubicBezTo>
                <a:cubicBezTo>
                  <a:pt x="531" y="283"/>
                  <a:pt x="531" y="283"/>
                  <a:pt x="531" y="283"/>
                </a:cubicBezTo>
                <a:cubicBezTo>
                  <a:pt x="445" y="283"/>
                  <a:pt x="445" y="283"/>
                  <a:pt x="445" y="283"/>
                </a:cubicBezTo>
                <a:cubicBezTo>
                  <a:pt x="445" y="156"/>
                  <a:pt x="445" y="156"/>
                  <a:pt x="445" y="156"/>
                </a:cubicBezTo>
                <a:cubicBezTo>
                  <a:pt x="359" y="156"/>
                  <a:pt x="359" y="156"/>
                  <a:pt x="359" y="156"/>
                </a:cubicBezTo>
                <a:cubicBezTo>
                  <a:pt x="369" y="103"/>
                  <a:pt x="369" y="103"/>
                  <a:pt x="369" y="103"/>
                </a:cubicBezTo>
                <a:cubicBezTo>
                  <a:pt x="369" y="0"/>
                  <a:pt x="369" y="0"/>
                  <a:pt x="369" y="0"/>
                </a:cubicBezTo>
                <a:close/>
                <a:moveTo>
                  <a:pt x="0" y="170"/>
                </a:moveTo>
                <a:cubicBezTo>
                  <a:pt x="0" y="283"/>
                  <a:pt x="0" y="283"/>
                  <a:pt x="0" y="283"/>
                </a:cubicBezTo>
                <a:cubicBezTo>
                  <a:pt x="144" y="283"/>
                  <a:pt x="287" y="283"/>
                  <a:pt x="431" y="283"/>
                </a:cubicBezTo>
                <a:cubicBezTo>
                  <a:pt x="431" y="170"/>
                  <a:pt x="431" y="170"/>
                  <a:pt x="431" y="170"/>
                </a:cubicBezTo>
                <a:cubicBezTo>
                  <a:pt x="162" y="170"/>
                  <a:pt x="162" y="170"/>
                  <a:pt x="162" y="170"/>
                </a:cubicBezTo>
                <a:cubicBezTo>
                  <a:pt x="162" y="105"/>
                  <a:pt x="162" y="105"/>
                  <a:pt x="162" y="105"/>
                </a:cubicBezTo>
                <a:cubicBezTo>
                  <a:pt x="150" y="105"/>
                  <a:pt x="150" y="105"/>
                  <a:pt x="150" y="105"/>
                </a:cubicBezTo>
                <a:cubicBezTo>
                  <a:pt x="150" y="40"/>
                  <a:pt x="150" y="40"/>
                  <a:pt x="150" y="40"/>
                </a:cubicBezTo>
                <a:cubicBezTo>
                  <a:pt x="130" y="40"/>
                  <a:pt x="130" y="40"/>
                  <a:pt x="130" y="40"/>
                </a:cubicBezTo>
                <a:cubicBezTo>
                  <a:pt x="130" y="105"/>
                  <a:pt x="130" y="105"/>
                  <a:pt x="130" y="105"/>
                </a:cubicBezTo>
                <a:cubicBezTo>
                  <a:pt x="121" y="105"/>
                  <a:pt x="121" y="105"/>
                  <a:pt x="121" y="105"/>
                </a:cubicBezTo>
                <a:cubicBezTo>
                  <a:pt x="121" y="57"/>
                  <a:pt x="121" y="57"/>
                  <a:pt x="121" y="57"/>
                </a:cubicBezTo>
                <a:cubicBezTo>
                  <a:pt x="100" y="57"/>
                  <a:pt x="100" y="57"/>
                  <a:pt x="100" y="57"/>
                </a:cubicBezTo>
                <a:cubicBezTo>
                  <a:pt x="100" y="105"/>
                  <a:pt x="100" y="105"/>
                  <a:pt x="100" y="105"/>
                </a:cubicBezTo>
                <a:cubicBezTo>
                  <a:pt x="90" y="105"/>
                  <a:pt x="90" y="105"/>
                  <a:pt x="90" y="105"/>
                </a:cubicBezTo>
                <a:cubicBezTo>
                  <a:pt x="90" y="141"/>
                  <a:pt x="90" y="141"/>
                  <a:pt x="90" y="141"/>
                </a:cubicBezTo>
                <a:cubicBezTo>
                  <a:pt x="21" y="141"/>
                  <a:pt x="21" y="141"/>
                  <a:pt x="21" y="141"/>
                </a:cubicBezTo>
                <a:cubicBezTo>
                  <a:pt x="21" y="164"/>
                  <a:pt x="21" y="164"/>
                  <a:pt x="21" y="164"/>
                </a:cubicBezTo>
                <a:cubicBezTo>
                  <a:pt x="109" y="164"/>
                  <a:pt x="109" y="164"/>
                  <a:pt x="109" y="164"/>
                </a:cubicBezTo>
                <a:cubicBezTo>
                  <a:pt x="109" y="170"/>
                  <a:pt x="109" y="170"/>
                  <a:pt x="109" y="170"/>
                </a:cubicBezTo>
                <a:cubicBezTo>
                  <a:pt x="21" y="170"/>
                  <a:pt x="21" y="170"/>
                  <a:pt x="21" y="170"/>
                </a:cubicBezTo>
                <a:lnTo>
                  <a:pt x="0" y="170"/>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smtClean="0">
              <a:ln>
                <a:noFill/>
              </a:ln>
              <a:solidFill>
                <a:srgbClr val="000000"/>
              </a:solidFill>
              <a:effectLst/>
              <a:uLnTx/>
              <a:uFillTx/>
            </a:endParaRPr>
          </a:p>
        </p:txBody>
      </p:sp>
      <p:sp>
        <p:nvSpPr>
          <p:cNvPr id="27" name="Freeform 12"/>
          <p:cNvSpPr>
            <a:spLocks noChangeAspect="1" noEditPoints="1"/>
          </p:cNvSpPr>
          <p:nvPr/>
        </p:nvSpPr>
        <p:spPr bwMode="auto">
          <a:xfrm>
            <a:off x="9190911" y="4500094"/>
            <a:ext cx="984107" cy="567038"/>
          </a:xfrm>
          <a:custGeom>
            <a:avLst/>
            <a:gdLst>
              <a:gd name="T0" fmla="*/ 311 w 531"/>
              <a:gd name="T1" fmla="*/ 239 h 283"/>
              <a:gd name="T2" fmla="*/ 223 w 531"/>
              <a:gd name="T3" fmla="*/ 248 h 283"/>
              <a:gd name="T4" fmla="*/ 223 w 531"/>
              <a:gd name="T5" fmla="*/ 257 h 283"/>
              <a:gd name="T6" fmla="*/ 311 w 531"/>
              <a:gd name="T7" fmla="*/ 266 h 283"/>
              <a:gd name="T8" fmla="*/ 223 w 531"/>
              <a:gd name="T9" fmla="*/ 257 h 283"/>
              <a:gd name="T10" fmla="*/ 208 w 531"/>
              <a:gd name="T11" fmla="*/ 239 h 283"/>
              <a:gd name="T12" fmla="*/ 120 w 531"/>
              <a:gd name="T13" fmla="*/ 248 h 283"/>
              <a:gd name="T14" fmla="*/ 120 w 531"/>
              <a:gd name="T15" fmla="*/ 257 h 283"/>
              <a:gd name="T16" fmla="*/ 208 w 531"/>
              <a:gd name="T17" fmla="*/ 266 h 283"/>
              <a:gd name="T18" fmla="*/ 120 w 531"/>
              <a:gd name="T19" fmla="*/ 257 h 283"/>
              <a:gd name="T20" fmla="*/ 105 w 531"/>
              <a:gd name="T21" fmla="*/ 239 h 283"/>
              <a:gd name="T22" fmla="*/ 17 w 531"/>
              <a:gd name="T23" fmla="*/ 248 h 283"/>
              <a:gd name="T24" fmla="*/ 17 w 531"/>
              <a:gd name="T25" fmla="*/ 257 h 283"/>
              <a:gd name="T26" fmla="*/ 105 w 531"/>
              <a:gd name="T27" fmla="*/ 266 h 283"/>
              <a:gd name="T28" fmla="*/ 17 w 531"/>
              <a:gd name="T29" fmla="*/ 257 h 283"/>
              <a:gd name="T30" fmla="*/ 328 w 531"/>
              <a:gd name="T31" fmla="*/ 0 h 283"/>
              <a:gd name="T32" fmla="*/ 338 w 531"/>
              <a:gd name="T33" fmla="*/ 156 h 283"/>
              <a:gd name="T34" fmla="*/ 202 w 531"/>
              <a:gd name="T35" fmla="*/ 103 h 283"/>
              <a:gd name="T36" fmla="*/ 369 w 531"/>
              <a:gd name="T37" fmla="*/ 0 h 283"/>
              <a:gd name="T38" fmla="*/ 495 w 531"/>
              <a:gd name="T39" fmla="*/ 103 h 283"/>
              <a:gd name="T40" fmla="*/ 445 w 531"/>
              <a:gd name="T41" fmla="*/ 283 h 283"/>
              <a:gd name="T42" fmla="*/ 359 w 531"/>
              <a:gd name="T43" fmla="*/ 156 h 283"/>
              <a:gd name="T44" fmla="*/ 369 w 531"/>
              <a:gd name="T45" fmla="*/ 0 h 283"/>
              <a:gd name="T46" fmla="*/ 0 w 531"/>
              <a:gd name="T47" fmla="*/ 283 h 283"/>
              <a:gd name="T48" fmla="*/ 431 w 531"/>
              <a:gd name="T49" fmla="*/ 170 h 283"/>
              <a:gd name="T50" fmla="*/ 162 w 531"/>
              <a:gd name="T51" fmla="*/ 105 h 283"/>
              <a:gd name="T52" fmla="*/ 150 w 531"/>
              <a:gd name="T53" fmla="*/ 40 h 283"/>
              <a:gd name="T54" fmla="*/ 130 w 531"/>
              <a:gd name="T55" fmla="*/ 105 h 283"/>
              <a:gd name="T56" fmla="*/ 121 w 531"/>
              <a:gd name="T57" fmla="*/ 57 h 283"/>
              <a:gd name="T58" fmla="*/ 100 w 531"/>
              <a:gd name="T59" fmla="*/ 105 h 283"/>
              <a:gd name="T60" fmla="*/ 90 w 531"/>
              <a:gd name="T61" fmla="*/ 141 h 283"/>
              <a:gd name="T62" fmla="*/ 21 w 531"/>
              <a:gd name="T63" fmla="*/ 164 h 283"/>
              <a:gd name="T64" fmla="*/ 109 w 531"/>
              <a:gd name="T65" fmla="*/ 170 h 283"/>
              <a:gd name="T66" fmla="*/ 0 w 531"/>
              <a:gd name="T67" fmla="*/ 17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31" h="283">
                <a:moveTo>
                  <a:pt x="223" y="239"/>
                </a:moveTo>
                <a:cubicBezTo>
                  <a:pt x="311" y="239"/>
                  <a:pt x="311" y="239"/>
                  <a:pt x="311" y="239"/>
                </a:cubicBezTo>
                <a:cubicBezTo>
                  <a:pt x="311" y="248"/>
                  <a:pt x="311" y="248"/>
                  <a:pt x="311" y="248"/>
                </a:cubicBezTo>
                <a:cubicBezTo>
                  <a:pt x="223" y="248"/>
                  <a:pt x="223" y="248"/>
                  <a:pt x="223" y="248"/>
                </a:cubicBezTo>
                <a:cubicBezTo>
                  <a:pt x="223" y="239"/>
                  <a:pt x="223" y="239"/>
                  <a:pt x="223" y="239"/>
                </a:cubicBezTo>
                <a:close/>
                <a:moveTo>
                  <a:pt x="223" y="257"/>
                </a:moveTo>
                <a:cubicBezTo>
                  <a:pt x="311" y="257"/>
                  <a:pt x="311" y="257"/>
                  <a:pt x="311" y="257"/>
                </a:cubicBezTo>
                <a:cubicBezTo>
                  <a:pt x="311" y="266"/>
                  <a:pt x="311" y="266"/>
                  <a:pt x="311" y="266"/>
                </a:cubicBezTo>
                <a:cubicBezTo>
                  <a:pt x="223" y="266"/>
                  <a:pt x="223" y="266"/>
                  <a:pt x="223" y="266"/>
                </a:cubicBezTo>
                <a:cubicBezTo>
                  <a:pt x="223" y="257"/>
                  <a:pt x="223" y="257"/>
                  <a:pt x="223" y="257"/>
                </a:cubicBezTo>
                <a:close/>
                <a:moveTo>
                  <a:pt x="120" y="239"/>
                </a:moveTo>
                <a:cubicBezTo>
                  <a:pt x="208" y="239"/>
                  <a:pt x="208" y="239"/>
                  <a:pt x="208" y="239"/>
                </a:cubicBezTo>
                <a:cubicBezTo>
                  <a:pt x="208" y="248"/>
                  <a:pt x="208" y="248"/>
                  <a:pt x="208" y="248"/>
                </a:cubicBezTo>
                <a:cubicBezTo>
                  <a:pt x="120" y="248"/>
                  <a:pt x="120" y="248"/>
                  <a:pt x="120" y="248"/>
                </a:cubicBezTo>
                <a:cubicBezTo>
                  <a:pt x="120" y="239"/>
                  <a:pt x="120" y="239"/>
                  <a:pt x="120" y="239"/>
                </a:cubicBezTo>
                <a:close/>
                <a:moveTo>
                  <a:pt x="120" y="257"/>
                </a:moveTo>
                <a:cubicBezTo>
                  <a:pt x="208" y="257"/>
                  <a:pt x="208" y="257"/>
                  <a:pt x="208" y="257"/>
                </a:cubicBezTo>
                <a:cubicBezTo>
                  <a:pt x="208" y="266"/>
                  <a:pt x="208" y="266"/>
                  <a:pt x="208" y="266"/>
                </a:cubicBezTo>
                <a:cubicBezTo>
                  <a:pt x="120" y="266"/>
                  <a:pt x="120" y="266"/>
                  <a:pt x="120" y="266"/>
                </a:cubicBezTo>
                <a:cubicBezTo>
                  <a:pt x="120" y="257"/>
                  <a:pt x="120" y="257"/>
                  <a:pt x="120" y="257"/>
                </a:cubicBezTo>
                <a:close/>
                <a:moveTo>
                  <a:pt x="17" y="239"/>
                </a:moveTo>
                <a:cubicBezTo>
                  <a:pt x="105" y="239"/>
                  <a:pt x="105" y="239"/>
                  <a:pt x="105" y="239"/>
                </a:cubicBezTo>
                <a:cubicBezTo>
                  <a:pt x="105" y="248"/>
                  <a:pt x="105" y="248"/>
                  <a:pt x="105" y="248"/>
                </a:cubicBezTo>
                <a:cubicBezTo>
                  <a:pt x="17" y="248"/>
                  <a:pt x="17" y="248"/>
                  <a:pt x="17" y="248"/>
                </a:cubicBezTo>
                <a:cubicBezTo>
                  <a:pt x="17" y="239"/>
                  <a:pt x="17" y="239"/>
                  <a:pt x="17" y="239"/>
                </a:cubicBezTo>
                <a:close/>
                <a:moveTo>
                  <a:pt x="17" y="257"/>
                </a:moveTo>
                <a:cubicBezTo>
                  <a:pt x="105" y="257"/>
                  <a:pt x="105" y="257"/>
                  <a:pt x="105" y="257"/>
                </a:cubicBezTo>
                <a:cubicBezTo>
                  <a:pt x="105" y="266"/>
                  <a:pt x="105" y="266"/>
                  <a:pt x="105" y="266"/>
                </a:cubicBezTo>
                <a:cubicBezTo>
                  <a:pt x="17" y="266"/>
                  <a:pt x="17" y="266"/>
                  <a:pt x="17" y="266"/>
                </a:cubicBezTo>
                <a:cubicBezTo>
                  <a:pt x="17" y="257"/>
                  <a:pt x="17" y="257"/>
                  <a:pt x="17" y="257"/>
                </a:cubicBezTo>
                <a:close/>
                <a:moveTo>
                  <a:pt x="202" y="0"/>
                </a:moveTo>
                <a:cubicBezTo>
                  <a:pt x="328" y="0"/>
                  <a:pt x="328" y="0"/>
                  <a:pt x="328" y="0"/>
                </a:cubicBezTo>
                <a:cubicBezTo>
                  <a:pt x="328" y="103"/>
                  <a:pt x="328" y="103"/>
                  <a:pt x="328" y="103"/>
                </a:cubicBezTo>
                <a:cubicBezTo>
                  <a:pt x="338" y="156"/>
                  <a:pt x="338" y="156"/>
                  <a:pt x="338" y="156"/>
                </a:cubicBezTo>
                <a:cubicBezTo>
                  <a:pt x="192" y="156"/>
                  <a:pt x="192" y="156"/>
                  <a:pt x="192" y="156"/>
                </a:cubicBezTo>
                <a:cubicBezTo>
                  <a:pt x="202" y="103"/>
                  <a:pt x="202" y="103"/>
                  <a:pt x="202" y="103"/>
                </a:cubicBezTo>
                <a:cubicBezTo>
                  <a:pt x="202" y="0"/>
                  <a:pt x="202" y="0"/>
                  <a:pt x="202" y="0"/>
                </a:cubicBezTo>
                <a:close/>
                <a:moveTo>
                  <a:pt x="369" y="0"/>
                </a:moveTo>
                <a:cubicBezTo>
                  <a:pt x="495" y="0"/>
                  <a:pt x="495" y="0"/>
                  <a:pt x="495" y="0"/>
                </a:cubicBezTo>
                <a:cubicBezTo>
                  <a:pt x="495" y="103"/>
                  <a:pt x="495" y="103"/>
                  <a:pt x="495" y="103"/>
                </a:cubicBezTo>
                <a:cubicBezTo>
                  <a:pt x="531" y="283"/>
                  <a:pt x="531" y="283"/>
                  <a:pt x="531" y="283"/>
                </a:cubicBezTo>
                <a:cubicBezTo>
                  <a:pt x="445" y="283"/>
                  <a:pt x="445" y="283"/>
                  <a:pt x="445" y="283"/>
                </a:cubicBezTo>
                <a:cubicBezTo>
                  <a:pt x="445" y="156"/>
                  <a:pt x="445" y="156"/>
                  <a:pt x="445" y="156"/>
                </a:cubicBezTo>
                <a:cubicBezTo>
                  <a:pt x="359" y="156"/>
                  <a:pt x="359" y="156"/>
                  <a:pt x="359" y="156"/>
                </a:cubicBezTo>
                <a:cubicBezTo>
                  <a:pt x="369" y="103"/>
                  <a:pt x="369" y="103"/>
                  <a:pt x="369" y="103"/>
                </a:cubicBezTo>
                <a:cubicBezTo>
                  <a:pt x="369" y="0"/>
                  <a:pt x="369" y="0"/>
                  <a:pt x="369" y="0"/>
                </a:cubicBezTo>
                <a:close/>
                <a:moveTo>
                  <a:pt x="0" y="170"/>
                </a:moveTo>
                <a:cubicBezTo>
                  <a:pt x="0" y="283"/>
                  <a:pt x="0" y="283"/>
                  <a:pt x="0" y="283"/>
                </a:cubicBezTo>
                <a:cubicBezTo>
                  <a:pt x="144" y="283"/>
                  <a:pt x="287" y="283"/>
                  <a:pt x="431" y="283"/>
                </a:cubicBezTo>
                <a:cubicBezTo>
                  <a:pt x="431" y="170"/>
                  <a:pt x="431" y="170"/>
                  <a:pt x="431" y="170"/>
                </a:cubicBezTo>
                <a:cubicBezTo>
                  <a:pt x="162" y="170"/>
                  <a:pt x="162" y="170"/>
                  <a:pt x="162" y="170"/>
                </a:cubicBezTo>
                <a:cubicBezTo>
                  <a:pt x="162" y="105"/>
                  <a:pt x="162" y="105"/>
                  <a:pt x="162" y="105"/>
                </a:cubicBezTo>
                <a:cubicBezTo>
                  <a:pt x="150" y="105"/>
                  <a:pt x="150" y="105"/>
                  <a:pt x="150" y="105"/>
                </a:cubicBezTo>
                <a:cubicBezTo>
                  <a:pt x="150" y="40"/>
                  <a:pt x="150" y="40"/>
                  <a:pt x="150" y="40"/>
                </a:cubicBezTo>
                <a:cubicBezTo>
                  <a:pt x="130" y="40"/>
                  <a:pt x="130" y="40"/>
                  <a:pt x="130" y="40"/>
                </a:cubicBezTo>
                <a:cubicBezTo>
                  <a:pt x="130" y="105"/>
                  <a:pt x="130" y="105"/>
                  <a:pt x="130" y="105"/>
                </a:cubicBezTo>
                <a:cubicBezTo>
                  <a:pt x="121" y="105"/>
                  <a:pt x="121" y="105"/>
                  <a:pt x="121" y="105"/>
                </a:cubicBezTo>
                <a:cubicBezTo>
                  <a:pt x="121" y="57"/>
                  <a:pt x="121" y="57"/>
                  <a:pt x="121" y="57"/>
                </a:cubicBezTo>
                <a:cubicBezTo>
                  <a:pt x="100" y="57"/>
                  <a:pt x="100" y="57"/>
                  <a:pt x="100" y="57"/>
                </a:cubicBezTo>
                <a:cubicBezTo>
                  <a:pt x="100" y="105"/>
                  <a:pt x="100" y="105"/>
                  <a:pt x="100" y="105"/>
                </a:cubicBezTo>
                <a:cubicBezTo>
                  <a:pt x="90" y="105"/>
                  <a:pt x="90" y="105"/>
                  <a:pt x="90" y="105"/>
                </a:cubicBezTo>
                <a:cubicBezTo>
                  <a:pt x="90" y="141"/>
                  <a:pt x="90" y="141"/>
                  <a:pt x="90" y="141"/>
                </a:cubicBezTo>
                <a:cubicBezTo>
                  <a:pt x="21" y="141"/>
                  <a:pt x="21" y="141"/>
                  <a:pt x="21" y="141"/>
                </a:cubicBezTo>
                <a:cubicBezTo>
                  <a:pt x="21" y="164"/>
                  <a:pt x="21" y="164"/>
                  <a:pt x="21" y="164"/>
                </a:cubicBezTo>
                <a:cubicBezTo>
                  <a:pt x="109" y="164"/>
                  <a:pt x="109" y="164"/>
                  <a:pt x="109" y="164"/>
                </a:cubicBezTo>
                <a:cubicBezTo>
                  <a:pt x="109" y="170"/>
                  <a:pt x="109" y="170"/>
                  <a:pt x="109" y="170"/>
                </a:cubicBezTo>
                <a:cubicBezTo>
                  <a:pt x="21" y="170"/>
                  <a:pt x="21" y="170"/>
                  <a:pt x="21" y="170"/>
                </a:cubicBezTo>
                <a:lnTo>
                  <a:pt x="0" y="170"/>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smtClean="0">
              <a:ln>
                <a:noFill/>
              </a:ln>
              <a:solidFill>
                <a:srgbClr val="000000"/>
              </a:solidFill>
              <a:effectLst/>
              <a:uLnTx/>
              <a:uFillTx/>
            </a:endParaRPr>
          </a:p>
        </p:txBody>
      </p:sp>
      <p:sp>
        <p:nvSpPr>
          <p:cNvPr id="28" name="Freeform 12"/>
          <p:cNvSpPr>
            <a:spLocks noChangeAspect="1" noEditPoints="1"/>
          </p:cNvSpPr>
          <p:nvPr/>
        </p:nvSpPr>
        <p:spPr bwMode="auto">
          <a:xfrm>
            <a:off x="8035918" y="5580214"/>
            <a:ext cx="984107" cy="567038"/>
          </a:xfrm>
          <a:custGeom>
            <a:avLst/>
            <a:gdLst>
              <a:gd name="T0" fmla="*/ 311 w 531"/>
              <a:gd name="T1" fmla="*/ 239 h 283"/>
              <a:gd name="T2" fmla="*/ 223 w 531"/>
              <a:gd name="T3" fmla="*/ 248 h 283"/>
              <a:gd name="T4" fmla="*/ 223 w 531"/>
              <a:gd name="T5" fmla="*/ 257 h 283"/>
              <a:gd name="T6" fmla="*/ 311 w 531"/>
              <a:gd name="T7" fmla="*/ 266 h 283"/>
              <a:gd name="T8" fmla="*/ 223 w 531"/>
              <a:gd name="T9" fmla="*/ 257 h 283"/>
              <a:gd name="T10" fmla="*/ 208 w 531"/>
              <a:gd name="T11" fmla="*/ 239 h 283"/>
              <a:gd name="T12" fmla="*/ 120 w 531"/>
              <a:gd name="T13" fmla="*/ 248 h 283"/>
              <a:gd name="T14" fmla="*/ 120 w 531"/>
              <a:gd name="T15" fmla="*/ 257 h 283"/>
              <a:gd name="T16" fmla="*/ 208 w 531"/>
              <a:gd name="T17" fmla="*/ 266 h 283"/>
              <a:gd name="T18" fmla="*/ 120 w 531"/>
              <a:gd name="T19" fmla="*/ 257 h 283"/>
              <a:gd name="T20" fmla="*/ 105 w 531"/>
              <a:gd name="T21" fmla="*/ 239 h 283"/>
              <a:gd name="T22" fmla="*/ 17 w 531"/>
              <a:gd name="T23" fmla="*/ 248 h 283"/>
              <a:gd name="T24" fmla="*/ 17 w 531"/>
              <a:gd name="T25" fmla="*/ 257 h 283"/>
              <a:gd name="T26" fmla="*/ 105 w 531"/>
              <a:gd name="T27" fmla="*/ 266 h 283"/>
              <a:gd name="T28" fmla="*/ 17 w 531"/>
              <a:gd name="T29" fmla="*/ 257 h 283"/>
              <a:gd name="T30" fmla="*/ 328 w 531"/>
              <a:gd name="T31" fmla="*/ 0 h 283"/>
              <a:gd name="T32" fmla="*/ 338 w 531"/>
              <a:gd name="T33" fmla="*/ 156 h 283"/>
              <a:gd name="T34" fmla="*/ 202 w 531"/>
              <a:gd name="T35" fmla="*/ 103 h 283"/>
              <a:gd name="T36" fmla="*/ 369 w 531"/>
              <a:gd name="T37" fmla="*/ 0 h 283"/>
              <a:gd name="T38" fmla="*/ 495 w 531"/>
              <a:gd name="T39" fmla="*/ 103 h 283"/>
              <a:gd name="T40" fmla="*/ 445 w 531"/>
              <a:gd name="T41" fmla="*/ 283 h 283"/>
              <a:gd name="T42" fmla="*/ 359 w 531"/>
              <a:gd name="T43" fmla="*/ 156 h 283"/>
              <a:gd name="T44" fmla="*/ 369 w 531"/>
              <a:gd name="T45" fmla="*/ 0 h 283"/>
              <a:gd name="T46" fmla="*/ 0 w 531"/>
              <a:gd name="T47" fmla="*/ 283 h 283"/>
              <a:gd name="T48" fmla="*/ 431 w 531"/>
              <a:gd name="T49" fmla="*/ 170 h 283"/>
              <a:gd name="T50" fmla="*/ 162 w 531"/>
              <a:gd name="T51" fmla="*/ 105 h 283"/>
              <a:gd name="T52" fmla="*/ 150 w 531"/>
              <a:gd name="T53" fmla="*/ 40 h 283"/>
              <a:gd name="T54" fmla="*/ 130 w 531"/>
              <a:gd name="T55" fmla="*/ 105 h 283"/>
              <a:gd name="T56" fmla="*/ 121 w 531"/>
              <a:gd name="T57" fmla="*/ 57 h 283"/>
              <a:gd name="T58" fmla="*/ 100 w 531"/>
              <a:gd name="T59" fmla="*/ 105 h 283"/>
              <a:gd name="T60" fmla="*/ 90 w 531"/>
              <a:gd name="T61" fmla="*/ 141 h 283"/>
              <a:gd name="T62" fmla="*/ 21 w 531"/>
              <a:gd name="T63" fmla="*/ 164 h 283"/>
              <a:gd name="T64" fmla="*/ 109 w 531"/>
              <a:gd name="T65" fmla="*/ 170 h 283"/>
              <a:gd name="T66" fmla="*/ 0 w 531"/>
              <a:gd name="T67" fmla="*/ 17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31" h="283">
                <a:moveTo>
                  <a:pt x="223" y="239"/>
                </a:moveTo>
                <a:cubicBezTo>
                  <a:pt x="311" y="239"/>
                  <a:pt x="311" y="239"/>
                  <a:pt x="311" y="239"/>
                </a:cubicBezTo>
                <a:cubicBezTo>
                  <a:pt x="311" y="248"/>
                  <a:pt x="311" y="248"/>
                  <a:pt x="311" y="248"/>
                </a:cubicBezTo>
                <a:cubicBezTo>
                  <a:pt x="223" y="248"/>
                  <a:pt x="223" y="248"/>
                  <a:pt x="223" y="248"/>
                </a:cubicBezTo>
                <a:cubicBezTo>
                  <a:pt x="223" y="239"/>
                  <a:pt x="223" y="239"/>
                  <a:pt x="223" y="239"/>
                </a:cubicBezTo>
                <a:close/>
                <a:moveTo>
                  <a:pt x="223" y="257"/>
                </a:moveTo>
                <a:cubicBezTo>
                  <a:pt x="311" y="257"/>
                  <a:pt x="311" y="257"/>
                  <a:pt x="311" y="257"/>
                </a:cubicBezTo>
                <a:cubicBezTo>
                  <a:pt x="311" y="266"/>
                  <a:pt x="311" y="266"/>
                  <a:pt x="311" y="266"/>
                </a:cubicBezTo>
                <a:cubicBezTo>
                  <a:pt x="223" y="266"/>
                  <a:pt x="223" y="266"/>
                  <a:pt x="223" y="266"/>
                </a:cubicBezTo>
                <a:cubicBezTo>
                  <a:pt x="223" y="257"/>
                  <a:pt x="223" y="257"/>
                  <a:pt x="223" y="257"/>
                </a:cubicBezTo>
                <a:close/>
                <a:moveTo>
                  <a:pt x="120" y="239"/>
                </a:moveTo>
                <a:cubicBezTo>
                  <a:pt x="208" y="239"/>
                  <a:pt x="208" y="239"/>
                  <a:pt x="208" y="239"/>
                </a:cubicBezTo>
                <a:cubicBezTo>
                  <a:pt x="208" y="248"/>
                  <a:pt x="208" y="248"/>
                  <a:pt x="208" y="248"/>
                </a:cubicBezTo>
                <a:cubicBezTo>
                  <a:pt x="120" y="248"/>
                  <a:pt x="120" y="248"/>
                  <a:pt x="120" y="248"/>
                </a:cubicBezTo>
                <a:cubicBezTo>
                  <a:pt x="120" y="239"/>
                  <a:pt x="120" y="239"/>
                  <a:pt x="120" y="239"/>
                </a:cubicBezTo>
                <a:close/>
                <a:moveTo>
                  <a:pt x="120" y="257"/>
                </a:moveTo>
                <a:cubicBezTo>
                  <a:pt x="208" y="257"/>
                  <a:pt x="208" y="257"/>
                  <a:pt x="208" y="257"/>
                </a:cubicBezTo>
                <a:cubicBezTo>
                  <a:pt x="208" y="266"/>
                  <a:pt x="208" y="266"/>
                  <a:pt x="208" y="266"/>
                </a:cubicBezTo>
                <a:cubicBezTo>
                  <a:pt x="120" y="266"/>
                  <a:pt x="120" y="266"/>
                  <a:pt x="120" y="266"/>
                </a:cubicBezTo>
                <a:cubicBezTo>
                  <a:pt x="120" y="257"/>
                  <a:pt x="120" y="257"/>
                  <a:pt x="120" y="257"/>
                </a:cubicBezTo>
                <a:close/>
                <a:moveTo>
                  <a:pt x="17" y="239"/>
                </a:moveTo>
                <a:cubicBezTo>
                  <a:pt x="105" y="239"/>
                  <a:pt x="105" y="239"/>
                  <a:pt x="105" y="239"/>
                </a:cubicBezTo>
                <a:cubicBezTo>
                  <a:pt x="105" y="248"/>
                  <a:pt x="105" y="248"/>
                  <a:pt x="105" y="248"/>
                </a:cubicBezTo>
                <a:cubicBezTo>
                  <a:pt x="17" y="248"/>
                  <a:pt x="17" y="248"/>
                  <a:pt x="17" y="248"/>
                </a:cubicBezTo>
                <a:cubicBezTo>
                  <a:pt x="17" y="239"/>
                  <a:pt x="17" y="239"/>
                  <a:pt x="17" y="239"/>
                </a:cubicBezTo>
                <a:close/>
                <a:moveTo>
                  <a:pt x="17" y="257"/>
                </a:moveTo>
                <a:cubicBezTo>
                  <a:pt x="105" y="257"/>
                  <a:pt x="105" y="257"/>
                  <a:pt x="105" y="257"/>
                </a:cubicBezTo>
                <a:cubicBezTo>
                  <a:pt x="105" y="266"/>
                  <a:pt x="105" y="266"/>
                  <a:pt x="105" y="266"/>
                </a:cubicBezTo>
                <a:cubicBezTo>
                  <a:pt x="17" y="266"/>
                  <a:pt x="17" y="266"/>
                  <a:pt x="17" y="266"/>
                </a:cubicBezTo>
                <a:cubicBezTo>
                  <a:pt x="17" y="257"/>
                  <a:pt x="17" y="257"/>
                  <a:pt x="17" y="257"/>
                </a:cubicBezTo>
                <a:close/>
                <a:moveTo>
                  <a:pt x="202" y="0"/>
                </a:moveTo>
                <a:cubicBezTo>
                  <a:pt x="328" y="0"/>
                  <a:pt x="328" y="0"/>
                  <a:pt x="328" y="0"/>
                </a:cubicBezTo>
                <a:cubicBezTo>
                  <a:pt x="328" y="103"/>
                  <a:pt x="328" y="103"/>
                  <a:pt x="328" y="103"/>
                </a:cubicBezTo>
                <a:cubicBezTo>
                  <a:pt x="338" y="156"/>
                  <a:pt x="338" y="156"/>
                  <a:pt x="338" y="156"/>
                </a:cubicBezTo>
                <a:cubicBezTo>
                  <a:pt x="192" y="156"/>
                  <a:pt x="192" y="156"/>
                  <a:pt x="192" y="156"/>
                </a:cubicBezTo>
                <a:cubicBezTo>
                  <a:pt x="202" y="103"/>
                  <a:pt x="202" y="103"/>
                  <a:pt x="202" y="103"/>
                </a:cubicBezTo>
                <a:cubicBezTo>
                  <a:pt x="202" y="0"/>
                  <a:pt x="202" y="0"/>
                  <a:pt x="202" y="0"/>
                </a:cubicBezTo>
                <a:close/>
                <a:moveTo>
                  <a:pt x="369" y="0"/>
                </a:moveTo>
                <a:cubicBezTo>
                  <a:pt x="495" y="0"/>
                  <a:pt x="495" y="0"/>
                  <a:pt x="495" y="0"/>
                </a:cubicBezTo>
                <a:cubicBezTo>
                  <a:pt x="495" y="103"/>
                  <a:pt x="495" y="103"/>
                  <a:pt x="495" y="103"/>
                </a:cubicBezTo>
                <a:cubicBezTo>
                  <a:pt x="531" y="283"/>
                  <a:pt x="531" y="283"/>
                  <a:pt x="531" y="283"/>
                </a:cubicBezTo>
                <a:cubicBezTo>
                  <a:pt x="445" y="283"/>
                  <a:pt x="445" y="283"/>
                  <a:pt x="445" y="283"/>
                </a:cubicBezTo>
                <a:cubicBezTo>
                  <a:pt x="445" y="156"/>
                  <a:pt x="445" y="156"/>
                  <a:pt x="445" y="156"/>
                </a:cubicBezTo>
                <a:cubicBezTo>
                  <a:pt x="359" y="156"/>
                  <a:pt x="359" y="156"/>
                  <a:pt x="359" y="156"/>
                </a:cubicBezTo>
                <a:cubicBezTo>
                  <a:pt x="369" y="103"/>
                  <a:pt x="369" y="103"/>
                  <a:pt x="369" y="103"/>
                </a:cubicBezTo>
                <a:cubicBezTo>
                  <a:pt x="369" y="0"/>
                  <a:pt x="369" y="0"/>
                  <a:pt x="369" y="0"/>
                </a:cubicBezTo>
                <a:close/>
                <a:moveTo>
                  <a:pt x="0" y="170"/>
                </a:moveTo>
                <a:cubicBezTo>
                  <a:pt x="0" y="283"/>
                  <a:pt x="0" y="283"/>
                  <a:pt x="0" y="283"/>
                </a:cubicBezTo>
                <a:cubicBezTo>
                  <a:pt x="144" y="283"/>
                  <a:pt x="287" y="283"/>
                  <a:pt x="431" y="283"/>
                </a:cubicBezTo>
                <a:cubicBezTo>
                  <a:pt x="431" y="170"/>
                  <a:pt x="431" y="170"/>
                  <a:pt x="431" y="170"/>
                </a:cubicBezTo>
                <a:cubicBezTo>
                  <a:pt x="162" y="170"/>
                  <a:pt x="162" y="170"/>
                  <a:pt x="162" y="170"/>
                </a:cubicBezTo>
                <a:cubicBezTo>
                  <a:pt x="162" y="105"/>
                  <a:pt x="162" y="105"/>
                  <a:pt x="162" y="105"/>
                </a:cubicBezTo>
                <a:cubicBezTo>
                  <a:pt x="150" y="105"/>
                  <a:pt x="150" y="105"/>
                  <a:pt x="150" y="105"/>
                </a:cubicBezTo>
                <a:cubicBezTo>
                  <a:pt x="150" y="40"/>
                  <a:pt x="150" y="40"/>
                  <a:pt x="150" y="40"/>
                </a:cubicBezTo>
                <a:cubicBezTo>
                  <a:pt x="130" y="40"/>
                  <a:pt x="130" y="40"/>
                  <a:pt x="130" y="40"/>
                </a:cubicBezTo>
                <a:cubicBezTo>
                  <a:pt x="130" y="105"/>
                  <a:pt x="130" y="105"/>
                  <a:pt x="130" y="105"/>
                </a:cubicBezTo>
                <a:cubicBezTo>
                  <a:pt x="121" y="105"/>
                  <a:pt x="121" y="105"/>
                  <a:pt x="121" y="105"/>
                </a:cubicBezTo>
                <a:cubicBezTo>
                  <a:pt x="121" y="57"/>
                  <a:pt x="121" y="57"/>
                  <a:pt x="121" y="57"/>
                </a:cubicBezTo>
                <a:cubicBezTo>
                  <a:pt x="100" y="57"/>
                  <a:pt x="100" y="57"/>
                  <a:pt x="100" y="57"/>
                </a:cubicBezTo>
                <a:cubicBezTo>
                  <a:pt x="100" y="105"/>
                  <a:pt x="100" y="105"/>
                  <a:pt x="100" y="105"/>
                </a:cubicBezTo>
                <a:cubicBezTo>
                  <a:pt x="90" y="105"/>
                  <a:pt x="90" y="105"/>
                  <a:pt x="90" y="105"/>
                </a:cubicBezTo>
                <a:cubicBezTo>
                  <a:pt x="90" y="141"/>
                  <a:pt x="90" y="141"/>
                  <a:pt x="90" y="141"/>
                </a:cubicBezTo>
                <a:cubicBezTo>
                  <a:pt x="21" y="141"/>
                  <a:pt x="21" y="141"/>
                  <a:pt x="21" y="141"/>
                </a:cubicBezTo>
                <a:cubicBezTo>
                  <a:pt x="21" y="164"/>
                  <a:pt x="21" y="164"/>
                  <a:pt x="21" y="164"/>
                </a:cubicBezTo>
                <a:cubicBezTo>
                  <a:pt x="109" y="164"/>
                  <a:pt x="109" y="164"/>
                  <a:pt x="109" y="164"/>
                </a:cubicBezTo>
                <a:cubicBezTo>
                  <a:pt x="109" y="170"/>
                  <a:pt x="109" y="170"/>
                  <a:pt x="109" y="170"/>
                </a:cubicBezTo>
                <a:cubicBezTo>
                  <a:pt x="21" y="170"/>
                  <a:pt x="21" y="170"/>
                  <a:pt x="21" y="170"/>
                </a:cubicBezTo>
                <a:lnTo>
                  <a:pt x="0" y="170"/>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smtClean="0">
              <a:ln>
                <a:noFill/>
              </a:ln>
              <a:solidFill>
                <a:srgbClr val="000000"/>
              </a:solidFill>
              <a:effectLst/>
              <a:uLnTx/>
              <a:uFillTx/>
            </a:endParaRPr>
          </a:p>
        </p:txBody>
      </p:sp>
      <p:sp>
        <p:nvSpPr>
          <p:cNvPr id="29" name="Freeform 12"/>
          <p:cNvSpPr>
            <a:spLocks noChangeAspect="1" noEditPoints="1"/>
          </p:cNvSpPr>
          <p:nvPr/>
        </p:nvSpPr>
        <p:spPr bwMode="auto">
          <a:xfrm>
            <a:off x="9189478" y="5580214"/>
            <a:ext cx="984107" cy="567038"/>
          </a:xfrm>
          <a:custGeom>
            <a:avLst/>
            <a:gdLst>
              <a:gd name="T0" fmla="*/ 311 w 531"/>
              <a:gd name="T1" fmla="*/ 239 h 283"/>
              <a:gd name="T2" fmla="*/ 223 w 531"/>
              <a:gd name="T3" fmla="*/ 248 h 283"/>
              <a:gd name="T4" fmla="*/ 223 w 531"/>
              <a:gd name="T5" fmla="*/ 257 h 283"/>
              <a:gd name="T6" fmla="*/ 311 w 531"/>
              <a:gd name="T7" fmla="*/ 266 h 283"/>
              <a:gd name="T8" fmla="*/ 223 w 531"/>
              <a:gd name="T9" fmla="*/ 257 h 283"/>
              <a:gd name="T10" fmla="*/ 208 w 531"/>
              <a:gd name="T11" fmla="*/ 239 h 283"/>
              <a:gd name="T12" fmla="*/ 120 w 531"/>
              <a:gd name="T13" fmla="*/ 248 h 283"/>
              <a:gd name="T14" fmla="*/ 120 w 531"/>
              <a:gd name="T15" fmla="*/ 257 h 283"/>
              <a:gd name="T16" fmla="*/ 208 w 531"/>
              <a:gd name="T17" fmla="*/ 266 h 283"/>
              <a:gd name="T18" fmla="*/ 120 w 531"/>
              <a:gd name="T19" fmla="*/ 257 h 283"/>
              <a:gd name="T20" fmla="*/ 105 w 531"/>
              <a:gd name="T21" fmla="*/ 239 h 283"/>
              <a:gd name="T22" fmla="*/ 17 w 531"/>
              <a:gd name="T23" fmla="*/ 248 h 283"/>
              <a:gd name="T24" fmla="*/ 17 w 531"/>
              <a:gd name="T25" fmla="*/ 257 h 283"/>
              <a:gd name="T26" fmla="*/ 105 w 531"/>
              <a:gd name="T27" fmla="*/ 266 h 283"/>
              <a:gd name="T28" fmla="*/ 17 w 531"/>
              <a:gd name="T29" fmla="*/ 257 h 283"/>
              <a:gd name="T30" fmla="*/ 328 w 531"/>
              <a:gd name="T31" fmla="*/ 0 h 283"/>
              <a:gd name="T32" fmla="*/ 338 w 531"/>
              <a:gd name="T33" fmla="*/ 156 h 283"/>
              <a:gd name="T34" fmla="*/ 202 w 531"/>
              <a:gd name="T35" fmla="*/ 103 h 283"/>
              <a:gd name="T36" fmla="*/ 369 w 531"/>
              <a:gd name="T37" fmla="*/ 0 h 283"/>
              <a:gd name="T38" fmla="*/ 495 w 531"/>
              <a:gd name="T39" fmla="*/ 103 h 283"/>
              <a:gd name="T40" fmla="*/ 445 w 531"/>
              <a:gd name="T41" fmla="*/ 283 h 283"/>
              <a:gd name="T42" fmla="*/ 359 w 531"/>
              <a:gd name="T43" fmla="*/ 156 h 283"/>
              <a:gd name="T44" fmla="*/ 369 w 531"/>
              <a:gd name="T45" fmla="*/ 0 h 283"/>
              <a:gd name="T46" fmla="*/ 0 w 531"/>
              <a:gd name="T47" fmla="*/ 283 h 283"/>
              <a:gd name="T48" fmla="*/ 431 w 531"/>
              <a:gd name="T49" fmla="*/ 170 h 283"/>
              <a:gd name="T50" fmla="*/ 162 w 531"/>
              <a:gd name="T51" fmla="*/ 105 h 283"/>
              <a:gd name="T52" fmla="*/ 150 w 531"/>
              <a:gd name="T53" fmla="*/ 40 h 283"/>
              <a:gd name="T54" fmla="*/ 130 w 531"/>
              <a:gd name="T55" fmla="*/ 105 h 283"/>
              <a:gd name="T56" fmla="*/ 121 w 531"/>
              <a:gd name="T57" fmla="*/ 57 h 283"/>
              <a:gd name="T58" fmla="*/ 100 w 531"/>
              <a:gd name="T59" fmla="*/ 105 h 283"/>
              <a:gd name="T60" fmla="*/ 90 w 531"/>
              <a:gd name="T61" fmla="*/ 141 h 283"/>
              <a:gd name="T62" fmla="*/ 21 w 531"/>
              <a:gd name="T63" fmla="*/ 164 h 283"/>
              <a:gd name="T64" fmla="*/ 109 w 531"/>
              <a:gd name="T65" fmla="*/ 170 h 283"/>
              <a:gd name="T66" fmla="*/ 0 w 531"/>
              <a:gd name="T67" fmla="*/ 17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31" h="283">
                <a:moveTo>
                  <a:pt x="223" y="239"/>
                </a:moveTo>
                <a:cubicBezTo>
                  <a:pt x="311" y="239"/>
                  <a:pt x="311" y="239"/>
                  <a:pt x="311" y="239"/>
                </a:cubicBezTo>
                <a:cubicBezTo>
                  <a:pt x="311" y="248"/>
                  <a:pt x="311" y="248"/>
                  <a:pt x="311" y="248"/>
                </a:cubicBezTo>
                <a:cubicBezTo>
                  <a:pt x="223" y="248"/>
                  <a:pt x="223" y="248"/>
                  <a:pt x="223" y="248"/>
                </a:cubicBezTo>
                <a:cubicBezTo>
                  <a:pt x="223" y="239"/>
                  <a:pt x="223" y="239"/>
                  <a:pt x="223" y="239"/>
                </a:cubicBezTo>
                <a:close/>
                <a:moveTo>
                  <a:pt x="223" y="257"/>
                </a:moveTo>
                <a:cubicBezTo>
                  <a:pt x="311" y="257"/>
                  <a:pt x="311" y="257"/>
                  <a:pt x="311" y="257"/>
                </a:cubicBezTo>
                <a:cubicBezTo>
                  <a:pt x="311" y="266"/>
                  <a:pt x="311" y="266"/>
                  <a:pt x="311" y="266"/>
                </a:cubicBezTo>
                <a:cubicBezTo>
                  <a:pt x="223" y="266"/>
                  <a:pt x="223" y="266"/>
                  <a:pt x="223" y="266"/>
                </a:cubicBezTo>
                <a:cubicBezTo>
                  <a:pt x="223" y="257"/>
                  <a:pt x="223" y="257"/>
                  <a:pt x="223" y="257"/>
                </a:cubicBezTo>
                <a:close/>
                <a:moveTo>
                  <a:pt x="120" y="239"/>
                </a:moveTo>
                <a:cubicBezTo>
                  <a:pt x="208" y="239"/>
                  <a:pt x="208" y="239"/>
                  <a:pt x="208" y="239"/>
                </a:cubicBezTo>
                <a:cubicBezTo>
                  <a:pt x="208" y="248"/>
                  <a:pt x="208" y="248"/>
                  <a:pt x="208" y="248"/>
                </a:cubicBezTo>
                <a:cubicBezTo>
                  <a:pt x="120" y="248"/>
                  <a:pt x="120" y="248"/>
                  <a:pt x="120" y="248"/>
                </a:cubicBezTo>
                <a:cubicBezTo>
                  <a:pt x="120" y="239"/>
                  <a:pt x="120" y="239"/>
                  <a:pt x="120" y="239"/>
                </a:cubicBezTo>
                <a:close/>
                <a:moveTo>
                  <a:pt x="120" y="257"/>
                </a:moveTo>
                <a:cubicBezTo>
                  <a:pt x="208" y="257"/>
                  <a:pt x="208" y="257"/>
                  <a:pt x="208" y="257"/>
                </a:cubicBezTo>
                <a:cubicBezTo>
                  <a:pt x="208" y="266"/>
                  <a:pt x="208" y="266"/>
                  <a:pt x="208" y="266"/>
                </a:cubicBezTo>
                <a:cubicBezTo>
                  <a:pt x="120" y="266"/>
                  <a:pt x="120" y="266"/>
                  <a:pt x="120" y="266"/>
                </a:cubicBezTo>
                <a:cubicBezTo>
                  <a:pt x="120" y="257"/>
                  <a:pt x="120" y="257"/>
                  <a:pt x="120" y="257"/>
                </a:cubicBezTo>
                <a:close/>
                <a:moveTo>
                  <a:pt x="17" y="239"/>
                </a:moveTo>
                <a:cubicBezTo>
                  <a:pt x="105" y="239"/>
                  <a:pt x="105" y="239"/>
                  <a:pt x="105" y="239"/>
                </a:cubicBezTo>
                <a:cubicBezTo>
                  <a:pt x="105" y="248"/>
                  <a:pt x="105" y="248"/>
                  <a:pt x="105" y="248"/>
                </a:cubicBezTo>
                <a:cubicBezTo>
                  <a:pt x="17" y="248"/>
                  <a:pt x="17" y="248"/>
                  <a:pt x="17" y="248"/>
                </a:cubicBezTo>
                <a:cubicBezTo>
                  <a:pt x="17" y="239"/>
                  <a:pt x="17" y="239"/>
                  <a:pt x="17" y="239"/>
                </a:cubicBezTo>
                <a:close/>
                <a:moveTo>
                  <a:pt x="17" y="257"/>
                </a:moveTo>
                <a:cubicBezTo>
                  <a:pt x="105" y="257"/>
                  <a:pt x="105" y="257"/>
                  <a:pt x="105" y="257"/>
                </a:cubicBezTo>
                <a:cubicBezTo>
                  <a:pt x="105" y="266"/>
                  <a:pt x="105" y="266"/>
                  <a:pt x="105" y="266"/>
                </a:cubicBezTo>
                <a:cubicBezTo>
                  <a:pt x="17" y="266"/>
                  <a:pt x="17" y="266"/>
                  <a:pt x="17" y="266"/>
                </a:cubicBezTo>
                <a:cubicBezTo>
                  <a:pt x="17" y="257"/>
                  <a:pt x="17" y="257"/>
                  <a:pt x="17" y="257"/>
                </a:cubicBezTo>
                <a:close/>
                <a:moveTo>
                  <a:pt x="202" y="0"/>
                </a:moveTo>
                <a:cubicBezTo>
                  <a:pt x="328" y="0"/>
                  <a:pt x="328" y="0"/>
                  <a:pt x="328" y="0"/>
                </a:cubicBezTo>
                <a:cubicBezTo>
                  <a:pt x="328" y="103"/>
                  <a:pt x="328" y="103"/>
                  <a:pt x="328" y="103"/>
                </a:cubicBezTo>
                <a:cubicBezTo>
                  <a:pt x="338" y="156"/>
                  <a:pt x="338" y="156"/>
                  <a:pt x="338" y="156"/>
                </a:cubicBezTo>
                <a:cubicBezTo>
                  <a:pt x="192" y="156"/>
                  <a:pt x="192" y="156"/>
                  <a:pt x="192" y="156"/>
                </a:cubicBezTo>
                <a:cubicBezTo>
                  <a:pt x="202" y="103"/>
                  <a:pt x="202" y="103"/>
                  <a:pt x="202" y="103"/>
                </a:cubicBezTo>
                <a:cubicBezTo>
                  <a:pt x="202" y="0"/>
                  <a:pt x="202" y="0"/>
                  <a:pt x="202" y="0"/>
                </a:cubicBezTo>
                <a:close/>
                <a:moveTo>
                  <a:pt x="369" y="0"/>
                </a:moveTo>
                <a:cubicBezTo>
                  <a:pt x="495" y="0"/>
                  <a:pt x="495" y="0"/>
                  <a:pt x="495" y="0"/>
                </a:cubicBezTo>
                <a:cubicBezTo>
                  <a:pt x="495" y="103"/>
                  <a:pt x="495" y="103"/>
                  <a:pt x="495" y="103"/>
                </a:cubicBezTo>
                <a:cubicBezTo>
                  <a:pt x="531" y="283"/>
                  <a:pt x="531" y="283"/>
                  <a:pt x="531" y="283"/>
                </a:cubicBezTo>
                <a:cubicBezTo>
                  <a:pt x="445" y="283"/>
                  <a:pt x="445" y="283"/>
                  <a:pt x="445" y="283"/>
                </a:cubicBezTo>
                <a:cubicBezTo>
                  <a:pt x="445" y="156"/>
                  <a:pt x="445" y="156"/>
                  <a:pt x="445" y="156"/>
                </a:cubicBezTo>
                <a:cubicBezTo>
                  <a:pt x="359" y="156"/>
                  <a:pt x="359" y="156"/>
                  <a:pt x="359" y="156"/>
                </a:cubicBezTo>
                <a:cubicBezTo>
                  <a:pt x="369" y="103"/>
                  <a:pt x="369" y="103"/>
                  <a:pt x="369" y="103"/>
                </a:cubicBezTo>
                <a:cubicBezTo>
                  <a:pt x="369" y="0"/>
                  <a:pt x="369" y="0"/>
                  <a:pt x="369" y="0"/>
                </a:cubicBezTo>
                <a:close/>
                <a:moveTo>
                  <a:pt x="0" y="170"/>
                </a:moveTo>
                <a:cubicBezTo>
                  <a:pt x="0" y="283"/>
                  <a:pt x="0" y="283"/>
                  <a:pt x="0" y="283"/>
                </a:cubicBezTo>
                <a:cubicBezTo>
                  <a:pt x="144" y="283"/>
                  <a:pt x="287" y="283"/>
                  <a:pt x="431" y="283"/>
                </a:cubicBezTo>
                <a:cubicBezTo>
                  <a:pt x="431" y="170"/>
                  <a:pt x="431" y="170"/>
                  <a:pt x="431" y="170"/>
                </a:cubicBezTo>
                <a:cubicBezTo>
                  <a:pt x="162" y="170"/>
                  <a:pt x="162" y="170"/>
                  <a:pt x="162" y="170"/>
                </a:cubicBezTo>
                <a:cubicBezTo>
                  <a:pt x="162" y="105"/>
                  <a:pt x="162" y="105"/>
                  <a:pt x="162" y="105"/>
                </a:cubicBezTo>
                <a:cubicBezTo>
                  <a:pt x="150" y="105"/>
                  <a:pt x="150" y="105"/>
                  <a:pt x="150" y="105"/>
                </a:cubicBezTo>
                <a:cubicBezTo>
                  <a:pt x="150" y="40"/>
                  <a:pt x="150" y="40"/>
                  <a:pt x="150" y="40"/>
                </a:cubicBezTo>
                <a:cubicBezTo>
                  <a:pt x="130" y="40"/>
                  <a:pt x="130" y="40"/>
                  <a:pt x="130" y="40"/>
                </a:cubicBezTo>
                <a:cubicBezTo>
                  <a:pt x="130" y="105"/>
                  <a:pt x="130" y="105"/>
                  <a:pt x="130" y="105"/>
                </a:cubicBezTo>
                <a:cubicBezTo>
                  <a:pt x="121" y="105"/>
                  <a:pt x="121" y="105"/>
                  <a:pt x="121" y="105"/>
                </a:cubicBezTo>
                <a:cubicBezTo>
                  <a:pt x="121" y="57"/>
                  <a:pt x="121" y="57"/>
                  <a:pt x="121" y="57"/>
                </a:cubicBezTo>
                <a:cubicBezTo>
                  <a:pt x="100" y="57"/>
                  <a:pt x="100" y="57"/>
                  <a:pt x="100" y="57"/>
                </a:cubicBezTo>
                <a:cubicBezTo>
                  <a:pt x="100" y="105"/>
                  <a:pt x="100" y="105"/>
                  <a:pt x="100" y="105"/>
                </a:cubicBezTo>
                <a:cubicBezTo>
                  <a:pt x="90" y="105"/>
                  <a:pt x="90" y="105"/>
                  <a:pt x="90" y="105"/>
                </a:cubicBezTo>
                <a:cubicBezTo>
                  <a:pt x="90" y="141"/>
                  <a:pt x="90" y="141"/>
                  <a:pt x="90" y="141"/>
                </a:cubicBezTo>
                <a:cubicBezTo>
                  <a:pt x="21" y="141"/>
                  <a:pt x="21" y="141"/>
                  <a:pt x="21" y="141"/>
                </a:cubicBezTo>
                <a:cubicBezTo>
                  <a:pt x="21" y="164"/>
                  <a:pt x="21" y="164"/>
                  <a:pt x="21" y="164"/>
                </a:cubicBezTo>
                <a:cubicBezTo>
                  <a:pt x="109" y="164"/>
                  <a:pt x="109" y="164"/>
                  <a:pt x="109" y="164"/>
                </a:cubicBezTo>
                <a:cubicBezTo>
                  <a:pt x="109" y="170"/>
                  <a:pt x="109" y="170"/>
                  <a:pt x="109" y="170"/>
                </a:cubicBezTo>
                <a:cubicBezTo>
                  <a:pt x="21" y="170"/>
                  <a:pt x="21" y="170"/>
                  <a:pt x="21" y="170"/>
                </a:cubicBezTo>
                <a:lnTo>
                  <a:pt x="0" y="170"/>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smtClean="0">
              <a:ln>
                <a:noFill/>
              </a:ln>
              <a:solidFill>
                <a:srgbClr val="000000"/>
              </a:solidFill>
              <a:effectLst/>
              <a:uLnTx/>
              <a:uFillTx/>
            </a:endParaRPr>
          </a:p>
        </p:txBody>
      </p:sp>
      <p:sp>
        <p:nvSpPr>
          <p:cNvPr id="30" name="Freeform 12"/>
          <p:cNvSpPr>
            <a:spLocks noChangeAspect="1" noEditPoints="1"/>
          </p:cNvSpPr>
          <p:nvPr/>
        </p:nvSpPr>
        <p:spPr bwMode="auto">
          <a:xfrm>
            <a:off x="10344472" y="5580214"/>
            <a:ext cx="984107" cy="567038"/>
          </a:xfrm>
          <a:custGeom>
            <a:avLst/>
            <a:gdLst>
              <a:gd name="T0" fmla="*/ 311 w 531"/>
              <a:gd name="T1" fmla="*/ 239 h 283"/>
              <a:gd name="T2" fmla="*/ 223 w 531"/>
              <a:gd name="T3" fmla="*/ 248 h 283"/>
              <a:gd name="T4" fmla="*/ 223 w 531"/>
              <a:gd name="T5" fmla="*/ 257 h 283"/>
              <a:gd name="T6" fmla="*/ 311 w 531"/>
              <a:gd name="T7" fmla="*/ 266 h 283"/>
              <a:gd name="T8" fmla="*/ 223 w 531"/>
              <a:gd name="T9" fmla="*/ 257 h 283"/>
              <a:gd name="T10" fmla="*/ 208 w 531"/>
              <a:gd name="T11" fmla="*/ 239 h 283"/>
              <a:gd name="T12" fmla="*/ 120 w 531"/>
              <a:gd name="T13" fmla="*/ 248 h 283"/>
              <a:gd name="T14" fmla="*/ 120 w 531"/>
              <a:gd name="T15" fmla="*/ 257 h 283"/>
              <a:gd name="T16" fmla="*/ 208 w 531"/>
              <a:gd name="T17" fmla="*/ 266 h 283"/>
              <a:gd name="T18" fmla="*/ 120 w 531"/>
              <a:gd name="T19" fmla="*/ 257 h 283"/>
              <a:gd name="T20" fmla="*/ 105 w 531"/>
              <a:gd name="T21" fmla="*/ 239 h 283"/>
              <a:gd name="T22" fmla="*/ 17 w 531"/>
              <a:gd name="T23" fmla="*/ 248 h 283"/>
              <a:gd name="T24" fmla="*/ 17 w 531"/>
              <a:gd name="T25" fmla="*/ 257 h 283"/>
              <a:gd name="T26" fmla="*/ 105 w 531"/>
              <a:gd name="T27" fmla="*/ 266 h 283"/>
              <a:gd name="T28" fmla="*/ 17 w 531"/>
              <a:gd name="T29" fmla="*/ 257 h 283"/>
              <a:gd name="T30" fmla="*/ 328 w 531"/>
              <a:gd name="T31" fmla="*/ 0 h 283"/>
              <a:gd name="T32" fmla="*/ 338 w 531"/>
              <a:gd name="T33" fmla="*/ 156 h 283"/>
              <a:gd name="T34" fmla="*/ 202 w 531"/>
              <a:gd name="T35" fmla="*/ 103 h 283"/>
              <a:gd name="T36" fmla="*/ 369 w 531"/>
              <a:gd name="T37" fmla="*/ 0 h 283"/>
              <a:gd name="T38" fmla="*/ 495 w 531"/>
              <a:gd name="T39" fmla="*/ 103 h 283"/>
              <a:gd name="T40" fmla="*/ 445 w 531"/>
              <a:gd name="T41" fmla="*/ 283 h 283"/>
              <a:gd name="T42" fmla="*/ 359 w 531"/>
              <a:gd name="T43" fmla="*/ 156 h 283"/>
              <a:gd name="T44" fmla="*/ 369 w 531"/>
              <a:gd name="T45" fmla="*/ 0 h 283"/>
              <a:gd name="T46" fmla="*/ 0 w 531"/>
              <a:gd name="T47" fmla="*/ 283 h 283"/>
              <a:gd name="T48" fmla="*/ 431 w 531"/>
              <a:gd name="T49" fmla="*/ 170 h 283"/>
              <a:gd name="T50" fmla="*/ 162 w 531"/>
              <a:gd name="T51" fmla="*/ 105 h 283"/>
              <a:gd name="T52" fmla="*/ 150 w 531"/>
              <a:gd name="T53" fmla="*/ 40 h 283"/>
              <a:gd name="T54" fmla="*/ 130 w 531"/>
              <a:gd name="T55" fmla="*/ 105 h 283"/>
              <a:gd name="T56" fmla="*/ 121 w 531"/>
              <a:gd name="T57" fmla="*/ 57 h 283"/>
              <a:gd name="T58" fmla="*/ 100 w 531"/>
              <a:gd name="T59" fmla="*/ 105 h 283"/>
              <a:gd name="T60" fmla="*/ 90 w 531"/>
              <a:gd name="T61" fmla="*/ 141 h 283"/>
              <a:gd name="T62" fmla="*/ 21 w 531"/>
              <a:gd name="T63" fmla="*/ 164 h 283"/>
              <a:gd name="T64" fmla="*/ 109 w 531"/>
              <a:gd name="T65" fmla="*/ 170 h 283"/>
              <a:gd name="T66" fmla="*/ 0 w 531"/>
              <a:gd name="T67" fmla="*/ 17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31" h="283">
                <a:moveTo>
                  <a:pt x="223" y="239"/>
                </a:moveTo>
                <a:cubicBezTo>
                  <a:pt x="311" y="239"/>
                  <a:pt x="311" y="239"/>
                  <a:pt x="311" y="239"/>
                </a:cubicBezTo>
                <a:cubicBezTo>
                  <a:pt x="311" y="248"/>
                  <a:pt x="311" y="248"/>
                  <a:pt x="311" y="248"/>
                </a:cubicBezTo>
                <a:cubicBezTo>
                  <a:pt x="223" y="248"/>
                  <a:pt x="223" y="248"/>
                  <a:pt x="223" y="248"/>
                </a:cubicBezTo>
                <a:cubicBezTo>
                  <a:pt x="223" y="239"/>
                  <a:pt x="223" y="239"/>
                  <a:pt x="223" y="239"/>
                </a:cubicBezTo>
                <a:close/>
                <a:moveTo>
                  <a:pt x="223" y="257"/>
                </a:moveTo>
                <a:cubicBezTo>
                  <a:pt x="311" y="257"/>
                  <a:pt x="311" y="257"/>
                  <a:pt x="311" y="257"/>
                </a:cubicBezTo>
                <a:cubicBezTo>
                  <a:pt x="311" y="266"/>
                  <a:pt x="311" y="266"/>
                  <a:pt x="311" y="266"/>
                </a:cubicBezTo>
                <a:cubicBezTo>
                  <a:pt x="223" y="266"/>
                  <a:pt x="223" y="266"/>
                  <a:pt x="223" y="266"/>
                </a:cubicBezTo>
                <a:cubicBezTo>
                  <a:pt x="223" y="257"/>
                  <a:pt x="223" y="257"/>
                  <a:pt x="223" y="257"/>
                </a:cubicBezTo>
                <a:close/>
                <a:moveTo>
                  <a:pt x="120" y="239"/>
                </a:moveTo>
                <a:cubicBezTo>
                  <a:pt x="208" y="239"/>
                  <a:pt x="208" y="239"/>
                  <a:pt x="208" y="239"/>
                </a:cubicBezTo>
                <a:cubicBezTo>
                  <a:pt x="208" y="248"/>
                  <a:pt x="208" y="248"/>
                  <a:pt x="208" y="248"/>
                </a:cubicBezTo>
                <a:cubicBezTo>
                  <a:pt x="120" y="248"/>
                  <a:pt x="120" y="248"/>
                  <a:pt x="120" y="248"/>
                </a:cubicBezTo>
                <a:cubicBezTo>
                  <a:pt x="120" y="239"/>
                  <a:pt x="120" y="239"/>
                  <a:pt x="120" y="239"/>
                </a:cubicBezTo>
                <a:close/>
                <a:moveTo>
                  <a:pt x="120" y="257"/>
                </a:moveTo>
                <a:cubicBezTo>
                  <a:pt x="208" y="257"/>
                  <a:pt x="208" y="257"/>
                  <a:pt x="208" y="257"/>
                </a:cubicBezTo>
                <a:cubicBezTo>
                  <a:pt x="208" y="266"/>
                  <a:pt x="208" y="266"/>
                  <a:pt x="208" y="266"/>
                </a:cubicBezTo>
                <a:cubicBezTo>
                  <a:pt x="120" y="266"/>
                  <a:pt x="120" y="266"/>
                  <a:pt x="120" y="266"/>
                </a:cubicBezTo>
                <a:cubicBezTo>
                  <a:pt x="120" y="257"/>
                  <a:pt x="120" y="257"/>
                  <a:pt x="120" y="257"/>
                </a:cubicBezTo>
                <a:close/>
                <a:moveTo>
                  <a:pt x="17" y="239"/>
                </a:moveTo>
                <a:cubicBezTo>
                  <a:pt x="105" y="239"/>
                  <a:pt x="105" y="239"/>
                  <a:pt x="105" y="239"/>
                </a:cubicBezTo>
                <a:cubicBezTo>
                  <a:pt x="105" y="248"/>
                  <a:pt x="105" y="248"/>
                  <a:pt x="105" y="248"/>
                </a:cubicBezTo>
                <a:cubicBezTo>
                  <a:pt x="17" y="248"/>
                  <a:pt x="17" y="248"/>
                  <a:pt x="17" y="248"/>
                </a:cubicBezTo>
                <a:cubicBezTo>
                  <a:pt x="17" y="239"/>
                  <a:pt x="17" y="239"/>
                  <a:pt x="17" y="239"/>
                </a:cubicBezTo>
                <a:close/>
                <a:moveTo>
                  <a:pt x="17" y="257"/>
                </a:moveTo>
                <a:cubicBezTo>
                  <a:pt x="105" y="257"/>
                  <a:pt x="105" y="257"/>
                  <a:pt x="105" y="257"/>
                </a:cubicBezTo>
                <a:cubicBezTo>
                  <a:pt x="105" y="266"/>
                  <a:pt x="105" y="266"/>
                  <a:pt x="105" y="266"/>
                </a:cubicBezTo>
                <a:cubicBezTo>
                  <a:pt x="17" y="266"/>
                  <a:pt x="17" y="266"/>
                  <a:pt x="17" y="266"/>
                </a:cubicBezTo>
                <a:cubicBezTo>
                  <a:pt x="17" y="257"/>
                  <a:pt x="17" y="257"/>
                  <a:pt x="17" y="257"/>
                </a:cubicBezTo>
                <a:close/>
                <a:moveTo>
                  <a:pt x="202" y="0"/>
                </a:moveTo>
                <a:cubicBezTo>
                  <a:pt x="328" y="0"/>
                  <a:pt x="328" y="0"/>
                  <a:pt x="328" y="0"/>
                </a:cubicBezTo>
                <a:cubicBezTo>
                  <a:pt x="328" y="103"/>
                  <a:pt x="328" y="103"/>
                  <a:pt x="328" y="103"/>
                </a:cubicBezTo>
                <a:cubicBezTo>
                  <a:pt x="338" y="156"/>
                  <a:pt x="338" y="156"/>
                  <a:pt x="338" y="156"/>
                </a:cubicBezTo>
                <a:cubicBezTo>
                  <a:pt x="192" y="156"/>
                  <a:pt x="192" y="156"/>
                  <a:pt x="192" y="156"/>
                </a:cubicBezTo>
                <a:cubicBezTo>
                  <a:pt x="202" y="103"/>
                  <a:pt x="202" y="103"/>
                  <a:pt x="202" y="103"/>
                </a:cubicBezTo>
                <a:cubicBezTo>
                  <a:pt x="202" y="0"/>
                  <a:pt x="202" y="0"/>
                  <a:pt x="202" y="0"/>
                </a:cubicBezTo>
                <a:close/>
                <a:moveTo>
                  <a:pt x="369" y="0"/>
                </a:moveTo>
                <a:cubicBezTo>
                  <a:pt x="495" y="0"/>
                  <a:pt x="495" y="0"/>
                  <a:pt x="495" y="0"/>
                </a:cubicBezTo>
                <a:cubicBezTo>
                  <a:pt x="495" y="103"/>
                  <a:pt x="495" y="103"/>
                  <a:pt x="495" y="103"/>
                </a:cubicBezTo>
                <a:cubicBezTo>
                  <a:pt x="531" y="283"/>
                  <a:pt x="531" y="283"/>
                  <a:pt x="531" y="283"/>
                </a:cubicBezTo>
                <a:cubicBezTo>
                  <a:pt x="445" y="283"/>
                  <a:pt x="445" y="283"/>
                  <a:pt x="445" y="283"/>
                </a:cubicBezTo>
                <a:cubicBezTo>
                  <a:pt x="445" y="156"/>
                  <a:pt x="445" y="156"/>
                  <a:pt x="445" y="156"/>
                </a:cubicBezTo>
                <a:cubicBezTo>
                  <a:pt x="359" y="156"/>
                  <a:pt x="359" y="156"/>
                  <a:pt x="359" y="156"/>
                </a:cubicBezTo>
                <a:cubicBezTo>
                  <a:pt x="369" y="103"/>
                  <a:pt x="369" y="103"/>
                  <a:pt x="369" y="103"/>
                </a:cubicBezTo>
                <a:cubicBezTo>
                  <a:pt x="369" y="0"/>
                  <a:pt x="369" y="0"/>
                  <a:pt x="369" y="0"/>
                </a:cubicBezTo>
                <a:close/>
                <a:moveTo>
                  <a:pt x="0" y="170"/>
                </a:moveTo>
                <a:cubicBezTo>
                  <a:pt x="0" y="283"/>
                  <a:pt x="0" y="283"/>
                  <a:pt x="0" y="283"/>
                </a:cubicBezTo>
                <a:cubicBezTo>
                  <a:pt x="144" y="283"/>
                  <a:pt x="287" y="283"/>
                  <a:pt x="431" y="283"/>
                </a:cubicBezTo>
                <a:cubicBezTo>
                  <a:pt x="431" y="170"/>
                  <a:pt x="431" y="170"/>
                  <a:pt x="431" y="170"/>
                </a:cubicBezTo>
                <a:cubicBezTo>
                  <a:pt x="162" y="170"/>
                  <a:pt x="162" y="170"/>
                  <a:pt x="162" y="170"/>
                </a:cubicBezTo>
                <a:cubicBezTo>
                  <a:pt x="162" y="105"/>
                  <a:pt x="162" y="105"/>
                  <a:pt x="162" y="105"/>
                </a:cubicBezTo>
                <a:cubicBezTo>
                  <a:pt x="150" y="105"/>
                  <a:pt x="150" y="105"/>
                  <a:pt x="150" y="105"/>
                </a:cubicBezTo>
                <a:cubicBezTo>
                  <a:pt x="150" y="40"/>
                  <a:pt x="150" y="40"/>
                  <a:pt x="150" y="40"/>
                </a:cubicBezTo>
                <a:cubicBezTo>
                  <a:pt x="130" y="40"/>
                  <a:pt x="130" y="40"/>
                  <a:pt x="130" y="40"/>
                </a:cubicBezTo>
                <a:cubicBezTo>
                  <a:pt x="130" y="105"/>
                  <a:pt x="130" y="105"/>
                  <a:pt x="130" y="105"/>
                </a:cubicBezTo>
                <a:cubicBezTo>
                  <a:pt x="121" y="105"/>
                  <a:pt x="121" y="105"/>
                  <a:pt x="121" y="105"/>
                </a:cubicBezTo>
                <a:cubicBezTo>
                  <a:pt x="121" y="57"/>
                  <a:pt x="121" y="57"/>
                  <a:pt x="121" y="57"/>
                </a:cubicBezTo>
                <a:cubicBezTo>
                  <a:pt x="100" y="57"/>
                  <a:pt x="100" y="57"/>
                  <a:pt x="100" y="57"/>
                </a:cubicBezTo>
                <a:cubicBezTo>
                  <a:pt x="100" y="105"/>
                  <a:pt x="100" y="105"/>
                  <a:pt x="100" y="105"/>
                </a:cubicBezTo>
                <a:cubicBezTo>
                  <a:pt x="90" y="105"/>
                  <a:pt x="90" y="105"/>
                  <a:pt x="90" y="105"/>
                </a:cubicBezTo>
                <a:cubicBezTo>
                  <a:pt x="90" y="141"/>
                  <a:pt x="90" y="141"/>
                  <a:pt x="90" y="141"/>
                </a:cubicBezTo>
                <a:cubicBezTo>
                  <a:pt x="21" y="141"/>
                  <a:pt x="21" y="141"/>
                  <a:pt x="21" y="141"/>
                </a:cubicBezTo>
                <a:cubicBezTo>
                  <a:pt x="21" y="164"/>
                  <a:pt x="21" y="164"/>
                  <a:pt x="21" y="164"/>
                </a:cubicBezTo>
                <a:cubicBezTo>
                  <a:pt x="109" y="164"/>
                  <a:pt x="109" y="164"/>
                  <a:pt x="109" y="164"/>
                </a:cubicBezTo>
                <a:cubicBezTo>
                  <a:pt x="109" y="170"/>
                  <a:pt x="109" y="170"/>
                  <a:pt x="109" y="170"/>
                </a:cubicBezTo>
                <a:cubicBezTo>
                  <a:pt x="21" y="170"/>
                  <a:pt x="21" y="170"/>
                  <a:pt x="21" y="170"/>
                </a:cubicBezTo>
                <a:lnTo>
                  <a:pt x="0" y="170"/>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smtClean="0">
              <a:ln>
                <a:noFill/>
              </a:ln>
              <a:solidFill>
                <a:srgbClr val="000000"/>
              </a:solidFill>
              <a:effectLst/>
              <a:uLnTx/>
              <a:uFillTx/>
            </a:endParaRPr>
          </a:p>
        </p:txBody>
      </p:sp>
      <p:sp>
        <p:nvSpPr>
          <p:cNvPr id="31" name="Rectangle 57"/>
          <p:cNvSpPr>
            <a:spLocks/>
          </p:cNvSpPr>
          <p:nvPr/>
        </p:nvSpPr>
        <p:spPr bwMode="auto">
          <a:xfrm flipH="1">
            <a:off x="551384" y="1340768"/>
            <a:ext cx="5760640" cy="720000"/>
          </a:xfrm>
          <a:prstGeom prst="round1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nchorCtr="0"/>
          <a:lstStyle/>
          <a:p>
            <a:r>
              <a:rPr lang="en-GB" sz="2200" b="1" dirty="0" smtClean="0">
                <a:cs typeface="Calibri Bold" charset="0"/>
                <a:sym typeface="Calibri Bold" charset="0"/>
              </a:rPr>
              <a:t>Change in forecast weather</a:t>
            </a:r>
          </a:p>
        </p:txBody>
      </p:sp>
      <p:sp>
        <p:nvSpPr>
          <p:cNvPr id="33" name="Rectangle 57"/>
          <p:cNvSpPr>
            <a:spLocks/>
          </p:cNvSpPr>
          <p:nvPr/>
        </p:nvSpPr>
        <p:spPr bwMode="auto">
          <a:xfrm>
            <a:off x="6375524" y="1340768"/>
            <a:ext cx="1461690" cy="72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nchorCtr="0"/>
          <a:lstStyle/>
          <a:p>
            <a:pPr algn="ctr"/>
            <a:r>
              <a:rPr lang="en-GB" sz="2200" b="1" dirty="0" smtClean="0">
                <a:cs typeface="Calibri Bold" charset="0"/>
                <a:sym typeface="Calibri Bold" charset="0"/>
              </a:rPr>
              <a:t>Response (MW)</a:t>
            </a:r>
          </a:p>
        </p:txBody>
      </p:sp>
      <p:sp>
        <p:nvSpPr>
          <p:cNvPr id="34" name="Rectangle 57"/>
          <p:cNvSpPr>
            <a:spLocks/>
          </p:cNvSpPr>
          <p:nvPr/>
        </p:nvSpPr>
        <p:spPr bwMode="auto">
          <a:xfrm>
            <a:off x="7900516" y="1340768"/>
            <a:ext cx="3668092" cy="720000"/>
          </a:xfrm>
          <a:prstGeom prst="round1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nchorCtr="0"/>
          <a:lstStyle/>
          <a:p>
            <a:pPr algn="ctr"/>
            <a:r>
              <a:rPr lang="en-GB" sz="2200" b="1" dirty="0" smtClean="0">
                <a:cs typeface="Calibri Bold" charset="0"/>
                <a:sym typeface="Calibri Bold" charset="0"/>
              </a:rPr>
              <a:t>Power stations</a:t>
            </a:r>
          </a:p>
        </p:txBody>
      </p:sp>
      <p:grpSp>
        <p:nvGrpSpPr>
          <p:cNvPr id="91" name="Group 90"/>
          <p:cNvGrpSpPr/>
          <p:nvPr/>
        </p:nvGrpSpPr>
        <p:grpSpPr>
          <a:xfrm>
            <a:off x="551384" y="2123831"/>
            <a:ext cx="5760640" cy="1008112"/>
            <a:chOff x="551384" y="2123831"/>
            <a:chExt cx="5760640" cy="1008112"/>
          </a:xfrm>
        </p:grpSpPr>
        <p:sp>
          <p:nvSpPr>
            <p:cNvPr id="11" name="Rectangle 57"/>
            <p:cNvSpPr>
              <a:spLocks/>
            </p:cNvSpPr>
            <p:nvPr/>
          </p:nvSpPr>
          <p:spPr bwMode="auto">
            <a:xfrm>
              <a:off x="2080122" y="2123831"/>
              <a:ext cx="4231902" cy="10081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nchorCtr="0"/>
            <a:lstStyle/>
            <a:p>
              <a:r>
                <a:rPr lang="en-GB" sz="2400" dirty="0" smtClean="0">
                  <a:solidFill>
                    <a:schemeClr val="tx1"/>
                  </a:solidFill>
                  <a:cs typeface="Calibri Bold" charset="0"/>
                  <a:sym typeface="Calibri Bold" charset="0"/>
                </a:rPr>
                <a:t>A fall of 1 degree Celsius</a:t>
              </a:r>
            </a:p>
          </p:txBody>
        </p:sp>
        <p:grpSp>
          <p:nvGrpSpPr>
            <p:cNvPr id="87" name="Group 86"/>
            <p:cNvGrpSpPr/>
            <p:nvPr/>
          </p:nvGrpSpPr>
          <p:grpSpPr>
            <a:xfrm>
              <a:off x="551384" y="2123831"/>
              <a:ext cx="1461690" cy="1008112"/>
              <a:chOff x="551384" y="2123831"/>
              <a:chExt cx="1461690" cy="1008112"/>
            </a:xfrm>
          </p:grpSpPr>
          <p:sp>
            <p:nvSpPr>
              <p:cNvPr id="7" name="Rectangle 57"/>
              <p:cNvSpPr>
                <a:spLocks/>
              </p:cNvSpPr>
              <p:nvPr/>
            </p:nvSpPr>
            <p:spPr bwMode="auto">
              <a:xfrm>
                <a:off x="551384" y="2123831"/>
                <a:ext cx="1461690" cy="10081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nchorCtr="0"/>
              <a:lstStyle/>
              <a:p>
                <a:pPr algn="ctr">
                  <a:lnSpc>
                    <a:spcPts val="2000"/>
                  </a:lnSpc>
                  <a:spcBef>
                    <a:spcPts val="475"/>
                  </a:spcBef>
                  <a:spcAft>
                    <a:spcPts val="600"/>
                  </a:spcAft>
                </a:pPr>
                <a:endParaRPr lang="en-GB" dirty="0" smtClean="0">
                  <a:cs typeface="Calibri Bold" charset="0"/>
                  <a:sym typeface="Calibri Bold" charset="0"/>
                </a:endParaRPr>
              </a:p>
            </p:txBody>
          </p:sp>
          <p:grpSp>
            <p:nvGrpSpPr>
              <p:cNvPr id="56" name="Group 55"/>
              <p:cNvGrpSpPr/>
              <p:nvPr/>
            </p:nvGrpSpPr>
            <p:grpSpPr>
              <a:xfrm rot="2989383">
                <a:off x="1119474" y="2125058"/>
                <a:ext cx="314860" cy="959573"/>
                <a:chOff x="-203200" y="2609850"/>
                <a:chExt cx="200025" cy="609600"/>
              </a:xfrm>
            </p:grpSpPr>
            <p:sp>
              <p:nvSpPr>
                <p:cNvPr id="53" name="Freeform 24"/>
                <p:cNvSpPr>
                  <a:spLocks noEditPoints="1"/>
                </p:cNvSpPr>
                <p:nvPr/>
              </p:nvSpPr>
              <p:spPr bwMode="auto">
                <a:xfrm>
                  <a:off x="-203200" y="2609850"/>
                  <a:ext cx="200025" cy="609600"/>
                </a:xfrm>
                <a:custGeom>
                  <a:avLst/>
                  <a:gdLst/>
                  <a:ahLst/>
                  <a:cxnLst>
                    <a:cxn ang="0">
                      <a:pos x="206" y="535"/>
                    </a:cxn>
                    <a:cxn ang="0">
                      <a:pos x="210" y="545"/>
                    </a:cxn>
                    <a:cxn ang="0">
                      <a:pos x="233" y="575"/>
                    </a:cxn>
                    <a:cxn ang="0">
                      <a:pos x="250" y="619"/>
                    </a:cxn>
                    <a:cxn ang="0">
                      <a:pos x="246" y="676"/>
                    </a:cxn>
                    <a:cxn ang="0">
                      <a:pos x="214" y="731"/>
                    </a:cxn>
                    <a:cxn ang="0">
                      <a:pos x="159" y="764"/>
                    </a:cxn>
                    <a:cxn ang="0">
                      <a:pos x="92" y="764"/>
                    </a:cxn>
                    <a:cxn ang="0">
                      <a:pos x="37" y="731"/>
                    </a:cxn>
                    <a:cxn ang="0">
                      <a:pos x="4" y="676"/>
                    </a:cxn>
                    <a:cxn ang="0">
                      <a:pos x="2" y="619"/>
                    </a:cxn>
                    <a:cxn ang="0">
                      <a:pos x="20" y="575"/>
                    </a:cxn>
                    <a:cxn ang="0">
                      <a:pos x="39" y="550"/>
                    </a:cxn>
                    <a:cxn ang="0">
                      <a:pos x="42" y="543"/>
                    </a:cxn>
                    <a:cxn ang="0">
                      <a:pos x="44" y="80"/>
                    </a:cxn>
                    <a:cxn ang="0">
                      <a:pos x="58" y="32"/>
                    </a:cxn>
                    <a:cxn ang="0">
                      <a:pos x="94" y="8"/>
                    </a:cxn>
                    <a:cxn ang="0">
                      <a:pos x="126" y="0"/>
                    </a:cxn>
                    <a:cxn ang="0">
                      <a:pos x="159" y="8"/>
                    </a:cxn>
                    <a:cxn ang="0">
                      <a:pos x="193" y="32"/>
                    </a:cxn>
                    <a:cxn ang="0">
                      <a:pos x="206" y="80"/>
                    </a:cxn>
                    <a:cxn ang="0">
                      <a:pos x="170" y="80"/>
                    </a:cxn>
                    <a:cxn ang="0">
                      <a:pos x="157" y="48"/>
                    </a:cxn>
                    <a:cxn ang="0">
                      <a:pos x="140" y="38"/>
                    </a:cxn>
                    <a:cxn ang="0">
                      <a:pos x="119" y="36"/>
                    </a:cxn>
                    <a:cxn ang="0">
                      <a:pos x="94" y="48"/>
                    </a:cxn>
                    <a:cxn ang="0">
                      <a:pos x="81" y="80"/>
                    </a:cxn>
                    <a:cxn ang="0">
                      <a:pos x="77" y="556"/>
                    </a:cxn>
                    <a:cxn ang="0">
                      <a:pos x="75" y="558"/>
                    </a:cxn>
                    <a:cxn ang="0">
                      <a:pos x="60" y="581"/>
                    </a:cxn>
                    <a:cxn ang="0">
                      <a:pos x="42" y="610"/>
                    </a:cxn>
                    <a:cxn ang="0">
                      <a:pos x="37" y="642"/>
                    </a:cxn>
                    <a:cxn ang="0">
                      <a:pos x="48" y="688"/>
                    </a:cxn>
                    <a:cxn ang="0">
                      <a:pos x="81" y="720"/>
                    </a:cxn>
                    <a:cxn ang="0">
                      <a:pos x="126" y="731"/>
                    </a:cxn>
                    <a:cxn ang="0">
                      <a:pos x="170" y="720"/>
                    </a:cxn>
                    <a:cxn ang="0">
                      <a:pos x="202" y="688"/>
                    </a:cxn>
                    <a:cxn ang="0">
                      <a:pos x="216" y="642"/>
                    </a:cxn>
                    <a:cxn ang="0">
                      <a:pos x="208" y="610"/>
                    </a:cxn>
                    <a:cxn ang="0">
                      <a:pos x="191" y="581"/>
                    </a:cxn>
                    <a:cxn ang="0">
                      <a:pos x="180" y="568"/>
                    </a:cxn>
                    <a:cxn ang="0">
                      <a:pos x="172" y="543"/>
                    </a:cxn>
                  </a:cxnLst>
                  <a:rect l="0" t="0" r="r" b="b"/>
                  <a:pathLst>
                    <a:path w="252" h="768">
                      <a:moveTo>
                        <a:pt x="206" y="80"/>
                      </a:moveTo>
                      <a:lnTo>
                        <a:pt x="206" y="535"/>
                      </a:lnTo>
                      <a:lnTo>
                        <a:pt x="208" y="539"/>
                      </a:lnTo>
                      <a:lnTo>
                        <a:pt x="210" y="545"/>
                      </a:lnTo>
                      <a:lnTo>
                        <a:pt x="218" y="556"/>
                      </a:lnTo>
                      <a:lnTo>
                        <a:pt x="233" y="575"/>
                      </a:lnTo>
                      <a:lnTo>
                        <a:pt x="242" y="596"/>
                      </a:lnTo>
                      <a:lnTo>
                        <a:pt x="250" y="619"/>
                      </a:lnTo>
                      <a:lnTo>
                        <a:pt x="252" y="642"/>
                      </a:lnTo>
                      <a:lnTo>
                        <a:pt x="246" y="676"/>
                      </a:lnTo>
                      <a:lnTo>
                        <a:pt x="235" y="707"/>
                      </a:lnTo>
                      <a:lnTo>
                        <a:pt x="214" y="731"/>
                      </a:lnTo>
                      <a:lnTo>
                        <a:pt x="189" y="751"/>
                      </a:lnTo>
                      <a:lnTo>
                        <a:pt x="159" y="764"/>
                      </a:lnTo>
                      <a:lnTo>
                        <a:pt x="126" y="768"/>
                      </a:lnTo>
                      <a:lnTo>
                        <a:pt x="92" y="764"/>
                      </a:lnTo>
                      <a:lnTo>
                        <a:pt x="61" y="751"/>
                      </a:lnTo>
                      <a:lnTo>
                        <a:pt x="37" y="731"/>
                      </a:lnTo>
                      <a:lnTo>
                        <a:pt x="18" y="707"/>
                      </a:lnTo>
                      <a:lnTo>
                        <a:pt x="4" y="676"/>
                      </a:lnTo>
                      <a:lnTo>
                        <a:pt x="0" y="642"/>
                      </a:lnTo>
                      <a:lnTo>
                        <a:pt x="2" y="619"/>
                      </a:lnTo>
                      <a:lnTo>
                        <a:pt x="8" y="596"/>
                      </a:lnTo>
                      <a:lnTo>
                        <a:pt x="20" y="575"/>
                      </a:lnTo>
                      <a:lnTo>
                        <a:pt x="33" y="556"/>
                      </a:lnTo>
                      <a:lnTo>
                        <a:pt x="39" y="550"/>
                      </a:lnTo>
                      <a:lnTo>
                        <a:pt x="42" y="545"/>
                      </a:lnTo>
                      <a:lnTo>
                        <a:pt x="42" y="543"/>
                      </a:lnTo>
                      <a:lnTo>
                        <a:pt x="44" y="537"/>
                      </a:lnTo>
                      <a:lnTo>
                        <a:pt x="44" y="80"/>
                      </a:lnTo>
                      <a:lnTo>
                        <a:pt x="48" y="53"/>
                      </a:lnTo>
                      <a:lnTo>
                        <a:pt x="58" y="32"/>
                      </a:lnTo>
                      <a:lnTo>
                        <a:pt x="75" y="17"/>
                      </a:lnTo>
                      <a:lnTo>
                        <a:pt x="94" y="8"/>
                      </a:lnTo>
                      <a:lnTo>
                        <a:pt x="109" y="2"/>
                      </a:lnTo>
                      <a:lnTo>
                        <a:pt x="126" y="0"/>
                      </a:lnTo>
                      <a:lnTo>
                        <a:pt x="141" y="2"/>
                      </a:lnTo>
                      <a:lnTo>
                        <a:pt x="159" y="8"/>
                      </a:lnTo>
                      <a:lnTo>
                        <a:pt x="178" y="17"/>
                      </a:lnTo>
                      <a:lnTo>
                        <a:pt x="193" y="32"/>
                      </a:lnTo>
                      <a:lnTo>
                        <a:pt x="202" y="53"/>
                      </a:lnTo>
                      <a:lnTo>
                        <a:pt x="206" y="80"/>
                      </a:lnTo>
                      <a:close/>
                      <a:moveTo>
                        <a:pt x="170" y="530"/>
                      </a:moveTo>
                      <a:lnTo>
                        <a:pt x="170" y="80"/>
                      </a:lnTo>
                      <a:lnTo>
                        <a:pt x="166" y="61"/>
                      </a:lnTo>
                      <a:lnTo>
                        <a:pt x="157" y="48"/>
                      </a:lnTo>
                      <a:lnTo>
                        <a:pt x="145" y="40"/>
                      </a:lnTo>
                      <a:lnTo>
                        <a:pt x="140" y="38"/>
                      </a:lnTo>
                      <a:lnTo>
                        <a:pt x="132" y="36"/>
                      </a:lnTo>
                      <a:lnTo>
                        <a:pt x="119" y="36"/>
                      </a:lnTo>
                      <a:lnTo>
                        <a:pt x="107" y="40"/>
                      </a:lnTo>
                      <a:lnTo>
                        <a:pt x="94" y="48"/>
                      </a:lnTo>
                      <a:lnTo>
                        <a:pt x="84" y="61"/>
                      </a:lnTo>
                      <a:lnTo>
                        <a:pt x="81" y="80"/>
                      </a:lnTo>
                      <a:lnTo>
                        <a:pt x="81" y="530"/>
                      </a:lnTo>
                      <a:lnTo>
                        <a:pt x="77" y="556"/>
                      </a:lnTo>
                      <a:lnTo>
                        <a:pt x="75" y="556"/>
                      </a:lnTo>
                      <a:lnTo>
                        <a:pt x="75" y="558"/>
                      </a:lnTo>
                      <a:lnTo>
                        <a:pt x="67" y="573"/>
                      </a:lnTo>
                      <a:lnTo>
                        <a:pt x="60" y="581"/>
                      </a:lnTo>
                      <a:lnTo>
                        <a:pt x="50" y="594"/>
                      </a:lnTo>
                      <a:lnTo>
                        <a:pt x="42" y="610"/>
                      </a:lnTo>
                      <a:lnTo>
                        <a:pt x="39" y="625"/>
                      </a:lnTo>
                      <a:lnTo>
                        <a:pt x="37" y="642"/>
                      </a:lnTo>
                      <a:lnTo>
                        <a:pt x="41" y="667"/>
                      </a:lnTo>
                      <a:lnTo>
                        <a:pt x="48" y="688"/>
                      </a:lnTo>
                      <a:lnTo>
                        <a:pt x="61" y="707"/>
                      </a:lnTo>
                      <a:lnTo>
                        <a:pt x="81" y="720"/>
                      </a:lnTo>
                      <a:lnTo>
                        <a:pt x="101" y="728"/>
                      </a:lnTo>
                      <a:lnTo>
                        <a:pt x="126" y="731"/>
                      </a:lnTo>
                      <a:lnTo>
                        <a:pt x="149" y="728"/>
                      </a:lnTo>
                      <a:lnTo>
                        <a:pt x="170" y="720"/>
                      </a:lnTo>
                      <a:lnTo>
                        <a:pt x="189" y="707"/>
                      </a:lnTo>
                      <a:lnTo>
                        <a:pt x="202" y="688"/>
                      </a:lnTo>
                      <a:lnTo>
                        <a:pt x="212" y="667"/>
                      </a:lnTo>
                      <a:lnTo>
                        <a:pt x="216" y="642"/>
                      </a:lnTo>
                      <a:lnTo>
                        <a:pt x="214" y="625"/>
                      </a:lnTo>
                      <a:lnTo>
                        <a:pt x="208" y="610"/>
                      </a:lnTo>
                      <a:lnTo>
                        <a:pt x="201" y="594"/>
                      </a:lnTo>
                      <a:lnTo>
                        <a:pt x="191" y="581"/>
                      </a:lnTo>
                      <a:lnTo>
                        <a:pt x="185" y="575"/>
                      </a:lnTo>
                      <a:lnTo>
                        <a:pt x="180" y="568"/>
                      </a:lnTo>
                      <a:lnTo>
                        <a:pt x="176" y="558"/>
                      </a:lnTo>
                      <a:lnTo>
                        <a:pt x="172" y="543"/>
                      </a:lnTo>
                      <a:lnTo>
                        <a:pt x="170" y="53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4" name="Freeform 25"/>
                <p:cNvSpPr>
                  <a:spLocks noEditPoints="1"/>
                </p:cNvSpPr>
                <p:nvPr/>
              </p:nvSpPr>
              <p:spPr bwMode="auto">
                <a:xfrm>
                  <a:off x="-153987" y="2701925"/>
                  <a:ext cx="101600" cy="468312"/>
                </a:xfrm>
                <a:custGeom>
                  <a:avLst/>
                  <a:gdLst/>
                  <a:ahLst/>
                  <a:cxnLst>
                    <a:cxn ang="0">
                      <a:pos x="84" y="414"/>
                    </a:cxn>
                    <a:cxn ang="0">
                      <a:pos x="84" y="19"/>
                    </a:cxn>
                    <a:cxn ang="0">
                      <a:pos x="80" y="10"/>
                    </a:cxn>
                    <a:cxn ang="0">
                      <a:pos x="75" y="2"/>
                    </a:cxn>
                    <a:cxn ang="0">
                      <a:pos x="63" y="0"/>
                    </a:cxn>
                    <a:cxn ang="0">
                      <a:pos x="54" y="2"/>
                    </a:cxn>
                    <a:cxn ang="0">
                      <a:pos x="48" y="10"/>
                    </a:cxn>
                    <a:cxn ang="0">
                      <a:pos x="44" y="19"/>
                    </a:cxn>
                    <a:cxn ang="0">
                      <a:pos x="44" y="414"/>
                    </a:cxn>
                    <a:cxn ang="0">
                      <a:pos x="42" y="436"/>
                    </a:cxn>
                    <a:cxn ang="0">
                      <a:pos x="37" y="454"/>
                    </a:cxn>
                    <a:cxn ang="0">
                      <a:pos x="29" y="469"/>
                    </a:cxn>
                    <a:cxn ang="0">
                      <a:pos x="20" y="480"/>
                    </a:cxn>
                    <a:cxn ang="0">
                      <a:pos x="4" y="503"/>
                    </a:cxn>
                    <a:cxn ang="0">
                      <a:pos x="0" y="526"/>
                    </a:cxn>
                    <a:cxn ang="0">
                      <a:pos x="4" y="549"/>
                    </a:cxn>
                    <a:cxn ang="0">
                      <a:pos x="14" y="566"/>
                    </a:cxn>
                    <a:cxn ang="0">
                      <a:pos x="29" y="579"/>
                    </a:cxn>
                    <a:cxn ang="0">
                      <a:pos x="48" y="589"/>
                    </a:cxn>
                    <a:cxn ang="0">
                      <a:pos x="69" y="591"/>
                    </a:cxn>
                    <a:cxn ang="0">
                      <a:pos x="92" y="585"/>
                    </a:cxn>
                    <a:cxn ang="0">
                      <a:pos x="111" y="572"/>
                    </a:cxn>
                    <a:cxn ang="0">
                      <a:pos x="124" y="555"/>
                    </a:cxn>
                    <a:cxn ang="0">
                      <a:pos x="128" y="534"/>
                    </a:cxn>
                    <a:cxn ang="0">
                      <a:pos x="128" y="513"/>
                    </a:cxn>
                    <a:cxn ang="0">
                      <a:pos x="119" y="492"/>
                    </a:cxn>
                    <a:cxn ang="0">
                      <a:pos x="111" y="480"/>
                    </a:cxn>
                    <a:cxn ang="0">
                      <a:pos x="101" y="469"/>
                    </a:cxn>
                    <a:cxn ang="0">
                      <a:pos x="94" y="454"/>
                    </a:cxn>
                    <a:cxn ang="0">
                      <a:pos x="86" y="436"/>
                    </a:cxn>
                    <a:cxn ang="0">
                      <a:pos x="84" y="414"/>
                    </a:cxn>
                    <a:cxn ang="0">
                      <a:pos x="40" y="501"/>
                    </a:cxn>
                    <a:cxn ang="0">
                      <a:pos x="48" y="503"/>
                    </a:cxn>
                    <a:cxn ang="0">
                      <a:pos x="56" y="511"/>
                    </a:cxn>
                    <a:cxn ang="0">
                      <a:pos x="58" y="518"/>
                    </a:cxn>
                    <a:cxn ang="0">
                      <a:pos x="58" y="524"/>
                    </a:cxn>
                    <a:cxn ang="0">
                      <a:pos x="54" y="530"/>
                    </a:cxn>
                    <a:cxn ang="0">
                      <a:pos x="50" y="534"/>
                    </a:cxn>
                    <a:cxn ang="0">
                      <a:pos x="46" y="535"/>
                    </a:cxn>
                    <a:cxn ang="0">
                      <a:pos x="40" y="537"/>
                    </a:cxn>
                    <a:cxn ang="0">
                      <a:pos x="29" y="534"/>
                    </a:cxn>
                    <a:cxn ang="0">
                      <a:pos x="25" y="530"/>
                    </a:cxn>
                    <a:cxn ang="0">
                      <a:pos x="21" y="524"/>
                    </a:cxn>
                    <a:cxn ang="0">
                      <a:pos x="21" y="513"/>
                    </a:cxn>
                    <a:cxn ang="0">
                      <a:pos x="29" y="505"/>
                    </a:cxn>
                    <a:cxn ang="0">
                      <a:pos x="35" y="501"/>
                    </a:cxn>
                    <a:cxn ang="0">
                      <a:pos x="40" y="501"/>
                    </a:cxn>
                  </a:cxnLst>
                  <a:rect l="0" t="0" r="r" b="b"/>
                  <a:pathLst>
                    <a:path w="128" h="591">
                      <a:moveTo>
                        <a:pt x="84" y="414"/>
                      </a:moveTo>
                      <a:lnTo>
                        <a:pt x="84" y="19"/>
                      </a:lnTo>
                      <a:lnTo>
                        <a:pt x="80" y="10"/>
                      </a:lnTo>
                      <a:lnTo>
                        <a:pt x="75" y="2"/>
                      </a:lnTo>
                      <a:lnTo>
                        <a:pt x="63" y="0"/>
                      </a:lnTo>
                      <a:lnTo>
                        <a:pt x="54" y="2"/>
                      </a:lnTo>
                      <a:lnTo>
                        <a:pt x="48" y="10"/>
                      </a:lnTo>
                      <a:lnTo>
                        <a:pt x="44" y="19"/>
                      </a:lnTo>
                      <a:lnTo>
                        <a:pt x="44" y="414"/>
                      </a:lnTo>
                      <a:lnTo>
                        <a:pt x="42" y="436"/>
                      </a:lnTo>
                      <a:lnTo>
                        <a:pt x="37" y="454"/>
                      </a:lnTo>
                      <a:lnTo>
                        <a:pt x="29" y="469"/>
                      </a:lnTo>
                      <a:lnTo>
                        <a:pt x="20" y="480"/>
                      </a:lnTo>
                      <a:lnTo>
                        <a:pt x="4" y="503"/>
                      </a:lnTo>
                      <a:lnTo>
                        <a:pt x="0" y="526"/>
                      </a:lnTo>
                      <a:lnTo>
                        <a:pt x="4" y="549"/>
                      </a:lnTo>
                      <a:lnTo>
                        <a:pt x="14" y="566"/>
                      </a:lnTo>
                      <a:lnTo>
                        <a:pt x="29" y="579"/>
                      </a:lnTo>
                      <a:lnTo>
                        <a:pt x="48" y="589"/>
                      </a:lnTo>
                      <a:lnTo>
                        <a:pt x="69" y="591"/>
                      </a:lnTo>
                      <a:lnTo>
                        <a:pt x="92" y="585"/>
                      </a:lnTo>
                      <a:lnTo>
                        <a:pt x="111" y="572"/>
                      </a:lnTo>
                      <a:lnTo>
                        <a:pt x="124" y="555"/>
                      </a:lnTo>
                      <a:lnTo>
                        <a:pt x="128" y="534"/>
                      </a:lnTo>
                      <a:lnTo>
                        <a:pt x="128" y="513"/>
                      </a:lnTo>
                      <a:lnTo>
                        <a:pt x="119" y="492"/>
                      </a:lnTo>
                      <a:lnTo>
                        <a:pt x="111" y="480"/>
                      </a:lnTo>
                      <a:lnTo>
                        <a:pt x="101" y="469"/>
                      </a:lnTo>
                      <a:lnTo>
                        <a:pt x="94" y="454"/>
                      </a:lnTo>
                      <a:lnTo>
                        <a:pt x="86" y="436"/>
                      </a:lnTo>
                      <a:lnTo>
                        <a:pt x="84" y="414"/>
                      </a:lnTo>
                      <a:close/>
                      <a:moveTo>
                        <a:pt x="40" y="501"/>
                      </a:moveTo>
                      <a:lnTo>
                        <a:pt x="48" y="503"/>
                      </a:lnTo>
                      <a:lnTo>
                        <a:pt x="56" y="511"/>
                      </a:lnTo>
                      <a:lnTo>
                        <a:pt x="58" y="518"/>
                      </a:lnTo>
                      <a:lnTo>
                        <a:pt x="58" y="524"/>
                      </a:lnTo>
                      <a:lnTo>
                        <a:pt x="54" y="530"/>
                      </a:lnTo>
                      <a:lnTo>
                        <a:pt x="50" y="534"/>
                      </a:lnTo>
                      <a:lnTo>
                        <a:pt x="46" y="535"/>
                      </a:lnTo>
                      <a:lnTo>
                        <a:pt x="40" y="537"/>
                      </a:lnTo>
                      <a:lnTo>
                        <a:pt x="29" y="534"/>
                      </a:lnTo>
                      <a:lnTo>
                        <a:pt x="25" y="530"/>
                      </a:lnTo>
                      <a:lnTo>
                        <a:pt x="21" y="524"/>
                      </a:lnTo>
                      <a:lnTo>
                        <a:pt x="21" y="513"/>
                      </a:lnTo>
                      <a:lnTo>
                        <a:pt x="29" y="505"/>
                      </a:lnTo>
                      <a:lnTo>
                        <a:pt x="35" y="501"/>
                      </a:lnTo>
                      <a:lnTo>
                        <a:pt x="40" y="501"/>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grpSp>
      </p:grpSp>
      <p:grpSp>
        <p:nvGrpSpPr>
          <p:cNvPr id="92" name="Group 91"/>
          <p:cNvGrpSpPr/>
          <p:nvPr/>
        </p:nvGrpSpPr>
        <p:grpSpPr>
          <a:xfrm>
            <a:off x="551384" y="3203950"/>
            <a:ext cx="5760640" cy="1008113"/>
            <a:chOff x="551384" y="3203950"/>
            <a:chExt cx="5760640" cy="1008113"/>
          </a:xfrm>
        </p:grpSpPr>
        <p:sp>
          <p:nvSpPr>
            <p:cNvPr id="12" name="Rectangle 57"/>
            <p:cNvSpPr>
              <a:spLocks/>
            </p:cNvSpPr>
            <p:nvPr/>
          </p:nvSpPr>
          <p:spPr bwMode="auto">
            <a:xfrm>
              <a:off x="2080122" y="3203951"/>
              <a:ext cx="4231902" cy="10081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nchorCtr="0"/>
            <a:lstStyle/>
            <a:p>
              <a:r>
                <a:rPr lang="en-GB" sz="2400" dirty="0" smtClean="0">
                  <a:solidFill>
                    <a:schemeClr val="tx1"/>
                  </a:solidFill>
                  <a:cs typeface="Calibri Bold" charset="0"/>
                  <a:sym typeface="Calibri Bold" charset="0"/>
                </a:rPr>
                <a:t>Increase of 10 </a:t>
              </a:r>
              <a:r>
                <a:rPr lang="en-GB" sz="2400" dirty="0" err="1" smtClean="0">
                  <a:solidFill>
                    <a:schemeClr val="tx1"/>
                  </a:solidFill>
                  <a:cs typeface="Calibri Bold" charset="0"/>
                  <a:sym typeface="Calibri Bold" charset="0"/>
                </a:rPr>
                <a:t>knotts</a:t>
              </a:r>
              <a:endParaRPr lang="en-GB" sz="2400" dirty="0" smtClean="0">
                <a:solidFill>
                  <a:schemeClr val="tx1"/>
                </a:solidFill>
                <a:cs typeface="Calibri Bold" charset="0"/>
                <a:sym typeface="Calibri Bold" charset="0"/>
              </a:endParaRPr>
            </a:p>
          </p:txBody>
        </p:sp>
        <p:grpSp>
          <p:nvGrpSpPr>
            <p:cNvPr id="88" name="Group 87"/>
            <p:cNvGrpSpPr/>
            <p:nvPr/>
          </p:nvGrpSpPr>
          <p:grpSpPr>
            <a:xfrm>
              <a:off x="551384" y="3203950"/>
              <a:ext cx="1461690" cy="1008112"/>
              <a:chOff x="551384" y="3203950"/>
              <a:chExt cx="1461690" cy="1008112"/>
            </a:xfrm>
          </p:grpSpPr>
          <p:sp>
            <p:nvSpPr>
              <p:cNvPr id="8" name="Rectangle 57"/>
              <p:cNvSpPr>
                <a:spLocks/>
              </p:cNvSpPr>
              <p:nvPr/>
            </p:nvSpPr>
            <p:spPr bwMode="auto">
              <a:xfrm>
                <a:off x="551384" y="3203950"/>
                <a:ext cx="1461690" cy="10081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nchorCtr="0"/>
              <a:lstStyle/>
              <a:p>
                <a:pPr algn="ctr">
                  <a:lnSpc>
                    <a:spcPts val="2000"/>
                  </a:lnSpc>
                  <a:spcBef>
                    <a:spcPts val="475"/>
                  </a:spcBef>
                  <a:spcAft>
                    <a:spcPts val="600"/>
                  </a:spcAft>
                </a:pPr>
                <a:endParaRPr lang="en-GB" dirty="0" smtClean="0">
                  <a:cs typeface="Calibri Bold" charset="0"/>
                  <a:sym typeface="Calibri Bold" charset="0"/>
                </a:endParaRPr>
              </a:p>
            </p:txBody>
          </p:sp>
          <p:grpSp>
            <p:nvGrpSpPr>
              <p:cNvPr id="57" name="Group 56"/>
              <p:cNvGrpSpPr/>
              <p:nvPr/>
            </p:nvGrpSpPr>
            <p:grpSpPr>
              <a:xfrm rot="4976993">
                <a:off x="833147" y="3298166"/>
                <a:ext cx="829054" cy="887273"/>
                <a:chOff x="4887913" y="5124450"/>
                <a:chExt cx="565150" cy="604837"/>
              </a:xfrm>
              <a:solidFill>
                <a:schemeClr val="bg1"/>
              </a:solidFill>
            </p:grpSpPr>
            <p:sp>
              <p:nvSpPr>
                <p:cNvPr id="58" name="Freeform 83"/>
                <p:cNvSpPr>
                  <a:spLocks noEditPoints="1"/>
                </p:cNvSpPr>
                <p:nvPr/>
              </p:nvSpPr>
              <p:spPr bwMode="auto">
                <a:xfrm>
                  <a:off x="4887913" y="5124450"/>
                  <a:ext cx="565150" cy="588962"/>
                </a:xfrm>
                <a:custGeom>
                  <a:avLst/>
                  <a:gdLst/>
                  <a:ahLst/>
                  <a:cxnLst>
                    <a:cxn ang="0">
                      <a:pos x="695" y="120"/>
                    </a:cxn>
                    <a:cxn ang="0">
                      <a:pos x="670" y="205"/>
                    </a:cxn>
                    <a:cxn ang="0">
                      <a:pos x="602" y="358"/>
                    </a:cxn>
                    <a:cxn ang="0">
                      <a:pos x="598" y="472"/>
                    </a:cxn>
                    <a:cxn ang="0">
                      <a:pos x="451" y="548"/>
                    </a:cxn>
                    <a:cxn ang="0">
                      <a:pos x="314" y="617"/>
                    </a:cxn>
                    <a:cxn ang="0">
                      <a:pos x="299" y="731"/>
                    </a:cxn>
                    <a:cxn ang="0">
                      <a:pos x="236" y="720"/>
                    </a:cxn>
                    <a:cxn ang="0">
                      <a:pos x="123" y="552"/>
                    </a:cxn>
                    <a:cxn ang="0">
                      <a:pos x="38" y="455"/>
                    </a:cxn>
                    <a:cxn ang="0">
                      <a:pos x="0" y="322"/>
                    </a:cxn>
                    <a:cxn ang="0">
                      <a:pos x="108" y="223"/>
                    </a:cxn>
                    <a:cxn ang="0">
                      <a:pos x="70" y="152"/>
                    </a:cxn>
                    <a:cxn ang="0">
                      <a:pos x="45" y="51"/>
                    </a:cxn>
                    <a:cxn ang="0">
                      <a:pos x="177" y="7"/>
                    </a:cxn>
                    <a:cxn ang="0">
                      <a:pos x="444" y="4"/>
                    </a:cxn>
                    <a:cxn ang="0">
                      <a:pos x="619" y="40"/>
                    </a:cxn>
                    <a:cxn ang="0">
                      <a:pos x="91" y="426"/>
                    </a:cxn>
                    <a:cxn ang="0">
                      <a:pos x="101" y="505"/>
                    </a:cxn>
                    <a:cxn ang="0">
                      <a:pos x="123" y="407"/>
                    </a:cxn>
                    <a:cxn ang="0">
                      <a:pos x="200" y="276"/>
                    </a:cxn>
                    <a:cxn ang="0">
                      <a:pos x="61" y="276"/>
                    </a:cxn>
                    <a:cxn ang="0">
                      <a:pos x="64" y="365"/>
                    </a:cxn>
                    <a:cxn ang="0">
                      <a:pos x="651" y="131"/>
                    </a:cxn>
                    <a:cxn ang="0">
                      <a:pos x="670" y="141"/>
                    </a:cxn>
                    <a:cxn ang="0">
                      <a:pos x="495" y="434"/>
                    </a:cxn>
                    <a:cxn ang="0">
                      <a:pos x="587" y="438"/>
                    </a:cxn>
                    <a:cxn ang="0">
                      <a:pos x="455" y="436"/>
                    </a:cxn>
                    <a:cxn ang="0">
                      <a:pos x="468" y="449"/>
                    </a:cxn>
                    <a:cxn ang="0">
                      <a:pos x="379" y="539"/>
                    </a:cxn>
                    <a:cxn ang="0">
                      <a:pos x="371" y="362"/>
                    </a:cxn>
                    <a:cxn ang="0">
                      <a:pos x="373" y="392"/>
                    </a:cxn>
                    <a:cxn ang="0">
                      <a:pos x="240" y="350"/>
                    </a:cxn>
                    <a:cxn ang="0">
                      <a:pos x="291" y="466"/>
                    </a:cxn>
                    <a:cxn ang="0">
                      <a:pos x="526" y="322"/>
                    </a:cxn>
                    <a:cxn ang="0">
                      <a:pos x="438" y="274"/>
                    </a:cxn>
                    <a:cxn ang="0">
                      <a:pos x="276" y="253"/>
                    </a:cxn>
                    <a:cxn ang="0">
                      <a:pos x="398" y="244"/>
                    </a:cxn>
                    <a:cxn ang="0">
                      <a:pos x="607" y="175"/>
                    </a:cxn>
                    <a:cxn ang="0">
                      <a:pos x="575" y="131"/>
                    </a:cxn>
                    <a:cxn ang="0">
                      <a:pos x="529" y="118"/>
                    </a:cxn>
                    <a:cxn ang="0">
                      <a:pos x="581" y="89"/>
                    </a:cxn>
                    <a:cxn ang="0">
                      <a:pos x="592" y="74"/>
                    </a:cxn>
                    <a:cxn ang="0">
                      <a:pos x="373" y="44"/>
                    </a:cxn>
                    <a:cxn ang="0">
                      <a:pos x="122" y="61"/>
                    </a:cxn>
                    <a:cxn ang="0">
                      <a:pos x="93" y="99"/>
                    </a:cxn>
                    <a:cxn ang="0">
                      <a:pos x="308" y="137"/>
                    </a:cxn>
                    <a:cxn ang="0">
                      <a:pos x="444" y="150"/>
                    </a:cxn>
                    <a:cxn ang="0">
                      <a:pos x="249" y="165"/>
                    </a:cxn>
                    <a:cxn ang="0">
                      <a:pos x="209" y="205"/>
                    </a:cxn>
                    <a:cxn ang="0">
                      <a:pos x="251" y="314"/>
                    </a:cxn>
                    <a:cxn ang="0">
                      <a:pos x="339" y="362"/>
                    </a:cxn>
                    <a:cxn ang="0">
                      <a:pos x="171" y="569"/>
                    </a:cxn>
                    <a:cxn ang="0">
                      <a:pos x="266" y="628"/>
                    </a:cxn>
                    <a:cxn ang="0">
                      <a:pos x="169" y="499"/>
                    </a:cxn>
                    <a:cxn ang="0">
                      <a:pos x="318" y="505"/>
                    </a:cxn>
                  </a:cxnLst>
                  <a:rect l="0" t="0" r="r" b="b"/>
                  <a:pathLst>
                    <a:path w="710" h="743">
                      <a:moveTo>
                        <a:pt x="630" y="51"/>
                      </a:moveTo>
                      <a:lnTo>
                        <a:pt x="638" y="72"/>
                      </a:lnTo>
                      <a:lnTo>
                        <a:pt x="644" y="93"/>
                      </a:lnTo>
                      <a:lnTo>
                        <a:pt x="674" y="105"/>
                      </a:lnTo>
                      <a:lnTo>
                        <a:pt x="695" y="120"/>
                      </a:lnTo>
                      <a:lnTo>
                        <a:pt x="707" y="135"/>
                      </a:lnTo>
                      <a:lnTo>
                        <a:pt x="710" y="154"/>
                      </a:lnTo>
                      <a:lnTo>
                        <a:pt x="705" y="171"/>
                      </a:lnTo>
                      <a:lnTo>
                        <a:pt x="691" y="188"/>
                      </a:lnTo>
                      <a:lnTo>
                        <a:pt x="670" y="205"/>
                      </a:lnTo>
                      <a:lnTo>
                        <a:pt x="644" y="221"/>
                      </a:lnTo>
                      <a:lnTo>
                        <a:pt x="627" y="261"/>
                      </a:lnTo>
                      <a:lnTo>
                        <a:pt x="604" y="299"/>
                      </a:lnTo>
                      <a:lnTo>
                        <a:pt x="575" y="333"/>
                      </a:lnTo>
                      <a:lnTo>
                        <a:pt x="602" y="358"/>
                      </a:lnTo>
                      <a:lnTo>
                        <a:pt x="617" y="385"/>
                      </a:lnTo>
                      <a:lnTo>
                        <a:pt x="625" y="409"/>
                      </a:lnTo>
                      <a:lnTo>
                        <a:pt x="625" y="432"/>
                      </a:lnTo>
                      <a:lnTo>
                        <a:pt x="615" y="453"/>
                      </a:lnTo>
                      <a:lnTo>
                        <a:pt x="598" y="472"/>
                      </a:lnTo>
                      <a:lnTo>
                        <a:pt x="571" y="489"/>
                      </a:lnTo>
                      <a:lnTo>
                        <a:pt x="539" y="501"/>
                      </a:lnTo>
                      <a:lnTo>
                        <a:pt x="497" y="510"/>
                      </a:lnTo>
                      <a:lnTo>
                        <a:pt x="478" y="531"/>
                      </a:lnTo>
                      <a:lnTo>
                        <a:pt x="451" y="548"/>
                      </a:lnTo>
                      <a:lnTo>
                        <a:pt x="423" y="560"/>
                      </a:lnTo>
                      <a:lnTo>
                        <a:pt x="390" y="569"/>
                      </a:lnTo>
                      <a:lnTo>
                        <a:pt x="358" y="577"/>
                      </a:lnTo>
                      <a:lnTo>
                        <a:pt x="325" y="581"/>
                      </a:lnTo>
                      <a:lnTo>
                        <a:pt x="314" y="617"/>
                      </a:lnTo>
                      <a:lnTo>
                        <a:pt x="306" y="649"/>
                      </a:lnTo>
                      <a:lnTo>
                        <a:pt x="305" y="676"/>
                      </a:lnTo>
                      <a:lnTo>
                        <a:pt x="303" y="699"/>
                      </a:lnTo>
                      <a:lnTo>
                        <a:pt x="301" y="718"/>
                      </a:lnTo>
                      <a:lnTo>
                        <a:pt x="299" y="731"/>
                      </a:lnTo>
                      <a:lnTo>
                        <a:pt x="291" y="741"/>
                      </a:lnTo>
                      <a:lnTo>
                        <a:pt x="280" y="743"/>
                      </a:lnTo>
                      <a:lnTo>
                        <a:pt x="272" y="743"/>
                      </a:lnTo>
                      <a:lnTo>
                        <a:pt x="270" y="741"/>
                      </a:lnTo>
                      <a:lnTo>
                        <a:pt x="236" y="720"/>
                      </a:lnTo>
                      <a:lnTo>
                        <a:pt x="204" y="693"/>
                      </a:lnTo>
                      <a:lnTo>
                        <a:pt x="175" y="665"/>
                      </a:lnTo>
                      <a:lnTo>
                        <a:pt x="152" y="630"/>
                      </a:lnTo>
                      <a:lnTo>
                        <a:pt x="133" y="592"/>
                      </a:lnTo>
                      <a:lnTo>
                        <a:pt x="123" y="552"/>
                      </a:lnTo>
                      <a:lnTo>
                        <a:pt x="93" y="537"/>
                      </a:lnTo>
                      <a:lnTo>
                        <a:pt x="68" y="520"/>
                      </a:lnTo>
                      <a:lnTo>
                        <a:pt x="49" y="499"/>
                      </a:lnTo>
                      <a:lnTo>
                        <a:pt x="40" y="478"/>
                      </a:lnTo>
                      <a:lnTo>
                        <a:pt x="38" y="455"/>
                      </a:lnTo>
                      <a:lnTo>
                        <a:pt x="45" y="430"/>
                      </a:lnTo>
                      <a:lnTo>
                        <a:pt x="63" y="407"/>
                      </a:lnTo>
                      <a:lnTo>
                        <a:pt x="30" y="377"/>
                      </a:lnTo>
                      <a:lnTo>
                        <a:pt x="9" y="348"/>
                      </a:lnTo>
                      <a:lnTo>
                        <a:pt x="0" y="322"/>
                      </a:lnTo>
                      <a:lnTo>
                        <a:pt x="2" y="295"/>
                      </a:lnTo>
                      <a:lnTo>
                        <a:pt x="13" y="272"/>
                      </a:lnTo>
                      <a:lnTo>
                        <a:pt x="36" y="251"/>
                      </a:lnTo>
                      <a:lnTo>
                        <a:pt x="68" y="236"/>
                      </a:lnTo>
                      <a:lnTo>
                        <a:pt x="108" y="223"/>
                      </a:lnTo>
                      <a:lnTo>
                        <a:pt x="156" y="217"/>
                      </a:lnTo>
                      <a:lnTo>
                        <a:pt x="135" y="200"/>
                      </a:lnTo>
                      <a:lnTo>
                        <a:pt x="112" y="185"/>
                      </a:lnTo>
                      <a:lnTo>
                        <a:pt x="91" y="169"/>
                      </a:lnTo>
                      <a:lnTo>
                        <a:pt x="70" y="152"/>
                      </a:lnTo>
                      <a:lnTo>
                        <a:pt x="53" y="133"/>
                      </a:lnTo>
                      <a:lnTo>
                        <a:pt x="40" y="112"/>
                      </a:lnTo>
                      <a:lnTo>
                        <a:pt x="32" y="87"/>
                      </a:lnTo>
                      <a:lnTo>
                        <a:pt x="34" y="68"/>
                      </a:lnTo>
                      <a:lnTo>
                        <a:pt x="45" y="51"/>
                      </a:lnTo>
                      <a:lnTo>
                        <a:pt x="63" y="38"/>
                      </a:lnTo>
                      <a:lnTo>
                        <a:pt x="85" y="28"/>
                      </a:lnTo>
                      <a:lnTo>
                        <a:pt x="114" y="19"/>
                      </a:lnTo>
                      <a:lnTo>
                        <a:pt x="144" y="13"/>
                      </a:lnTo>
                      <a:lnTo>
                        <a:pt x="177" y="7"/>
                      </a:lnTo>
                      <a:lnTo>
                        <a:pt x="209" y="4"/>
                      </a:lnTo>
                      <a:lnTo>
                        <a:pt x="270" y="0"/>
                      </a:lnTo>
                      <a:lnTo>
                        <a:pt x="354" y="0"/>
                      </a:lnTo>
                      <a:lnTo>
                        <a:pt x="400" y="2"/>
                      </a:lnTo>
                      <a:lnTo>
                        <a:pt x="444" y="4"/>
                      </a:lnTo>
                      <a:lnTo>
                        <a:pt x="487" y="7"/>
                      </a:lnTo>
                      <a:lnTo>
                        <a:pt x="529" y="13"/>
                      </a:lnTo>
                      <a:lnTo>
                        <a:pt x="567" y="21"/>
                      </a:lnTo>
                      <a:lnTo>
                        <a:pt x="596" y="28"/>
                      </a:lnTo>
                      <a:lnTo>
                        <a:pt x="619" y="40"/>
                      </a:lnTo>
                      <a:lnTo>
                        <a:pt x="630" y="51"/>
                      </a:lnTo>
                      <a:close/>
                      <a:moveTo>
                        <a:pt x="122" y="516"/>
                      </a:moveTo>
                      <a:lnTo>
                        <a:pt x="127" y="482"/>
                      </a:lnTo>
                      <a:lnTo>
                        <a:pt x="139" y="451"/>
                      </a:lnTo>
                      <a:lnTo>
                        <a:pt x="91" y="426"/>
                      </a:lnTo>
                      <a:lnTo>
                        <a:pt x="76" y="444"/>
                      </a:lnTo>
                      <a:lnTo>
                        <a:pt x="70" y="459"/>
                      </a:lnTo>
                      <a:lnTo>
                        <a:pt x="72" y="474"/>
                      </a:lnTo>
                      <a:lnTo>
                        <a:pt x="83" y="489"/>
                      </a:lnTo>
                      <a:lnTo>
                        <a:pt x="101" y="505"/>
                      </a:lnTo>
                      <a:lnTo>
                        <a:pt x="122" y="516"/>
                      </a:lnTo>
                      <a:close/>
                      <a:moveTo>
                        <a:pt x="154" y="423"/>
                      </a:moveTo>
                      <a:lnTo>
                        <a:pt x="169" y="394"/>
                      </a:lnTo>
                      <a:lnTo>
                        <a:pt x="144" y="400"/>
                      </a:lnTo>
                      <a:lnTo>
                        <a:pt x="123" y="407"/>
                      </a:lnTo>
                      <a:lnTo>
                        <a:pt x="154" y="423"/>
                      </a:lnTo>
                      <a:close/>
                      <a:moveTo>
                        <a:pt x="190" y="356"/>
                      </a:moveTo>
                      <a:lnTo>
                        <a:pt x="200" y="329"/>
                      </a:lnTo>
                      <a:lnTo>
                        <a:pt x="204" y="303"/>
                      </a:lnTo>
                      <a:lnTo>
                        <a:pt x="200" y="276"/>
                      </a:lnTo>
                      <a:lnTo>
                        <a:pt x="186" y="249"/>
                      </a:lnTo>
                      <a:lnTo>
                        <a:pt x="164" y="249"/>
                      </a:lnTo>
                      <a:lnTo>
                        <a:pt x="110" y="257"/>
                      </a:lnTo>
                      <a:lnTo>
                        <a:pt x="83" y="265"/>
                      </a:lnTo>
                      <a:lnTo>
                        <a:pt x="61" y="276"/>
                      </a:lnTo>
                      <a:lnTo>
                        <a:pt x="43" y="289"/>
                      </a:lnTo>
                      <a:lnTo>
                        <a:pt x="34" y="306"/>
                      </a:lnTo>
                      <a:lnTo>
                        <a:pt x="34" y="325"/>
                      </a:lnTo>
                      <a:lnTo>
                        <a:pt x="45" y="345"/>
                      </a:lnTo>
                      <a:lnTo>
                        <a:pt x="64" y="365"/>
                      </a:lnTo>
                      <a:lnTo>
                        <a:pt x="91" y="386"/>
                      </a:lnTo>
                      <a:lnTo>
                        <a:pt x="120" y="373"/>
                      </a:lnTo>
                      <a:lnTo>
                        <a:pt x="152" y="364"/>
                      </a:lnTo>
                      <a:lnTo>
                        <a:pt x="190" y="356"/>
                      </a:lnTo>
                      <a:close/>
                      <a:moveTo>
                        <a:pt x="651" y="131"/>
                      </a:moveTo>
                      <a:lnTo>
                        <a:pt x="653" y="156"/>
                      </a:lnTo>
                      <a:lnTo>
                        <a:pt x="651" y="179"/>
                      </a:lnTo>
                      <a:lnTo>
                        <a:pt x="668" y="165"/>
                      </a:lnTo>
                      <a:lnTo>
                        <a:pt x="676" y="152"/>
                      </a:lnTo>
                      <a:lnTo>
                        <a:pt x="670" y="141"/>
                      </a:lnTo>
                      <a:lnTo>
                        <a:pt x="651" y="131"/>
                      </a:lnTo>
                      <a:close/>
                      <a:moveTo>
                        <a:pt x="552" y="356"/>
                      </a:moveTo>
                      <a:lnTo>
                        <a:pt x="518" y="386"/>
                      </a:lnTo>
                      <a:lnTo>
                        <a:pt x="482" y="417"/>
                      </a:lnTo>
                      <a:lnTo>
                        <a:pt x="495" y="434"/>
                      </a:lnTo>
                      <a:lnTo>
                        <a:pt x="506" y="453"/>
                      </a:lnTo>
                      <a:lnTo>
                        <a:pt x="508" y="476"/>
                      </a:lnTo>
                      <a:lnTo>
                        <a:pt x="545" y="466"/>
                      </a:lnTo>
                      <a:lnTo>
                        <a:pt x="571" y="453"/>
                      </a:lnTo>
                      <a:lnTo>
                        <a:pt x="587" y="438"/>
                      </a:lnTo>
                      <a:lnTo>
                        <a:pt x="592" y="419"/>
                      </a:lnTo>
                      <a:lnTo>
                        <a:pt x="588" y="400"/>
                      </a:lnTo>
                      <a:lnTo>
                        <a:pt x="575" y="379"/>
                      </a:lnTo>
                      <a:lnTo>
                        <a:pt x="552" y="356"/>
                      </a:lnTo>
                      <a:close/>
                      <a:moveTo>
                        <a:pt x="455" y="436"/>
                      </a:moveTo>
                      <a:lnTo>
                        <a:pt x="398" y="482"/>
                      </a:lnTo>
                      <a:lnTo>
                        <a:pt x="438" y="482"/>
                      </a:lnTo>
                      <a:lnTo>
                        <a:pt x="474" y="480"/>
                      </a:lnTo>
                      <a:lnTo>
                        <a:pt x="474" y="463"/>
                      </a:lnTo>
                      <a:lnTo>
                        <a:pt x="468" y="449"/>
                      </a:lnTo>
                      <a:lnTo>
                        <a:pt x="455" y="436"/>
                      </a:lnTo>
                      <a:close/>
                      <a:moveTo>
                        <a:pt x="369" y="512"/>
                      </a:moveTo>
                      <a:lnTo>
                        <a:pt x="356" y="527"/>
                      </a:lnTo>
                      <a:lnTo>
                        <a:pt x="345" y="546"/>
                      </a:lnTo>
                      <a:lnTo>
                        <a:pt x="379" y="539"/>
                      </a:lnTo>
                      <a:lnTo>
                        <a:pt x="413" y="529"/>
                      </a:lnTo>
                      <a:lnTo>
                        <a:pt x="444" y="516"/>
                      </a:lnTo>
                      <a:lnTo>
                        <a:pt x="369" y="512"/>
                      </a:lnTo>
                      <a:close/>
                      <a:moveTo>
                        <a:pt x="364" y="362"/>
                      </a:moveTo>
                      <a:lnTo>
                        <a:pt x="371" y="362"/>
                      </a:lnTo>
                      <a:lnTo>
                        <a:pt x="379" y="365"/>
                      </a:lnTo>
                      <a:lnTo>
                        <a:pt x="383" y="373"/>
                      </a:lnTo>
                      <a:lnTo>
                        <a:pt x="385" y="379"/>
                      </a:lnTo>
                      <a:lnTo>
                        <a:pt x="383" y="386"/>
                      </a:lnTo>
                      <a:lnTo>
                        <a:pt x="373" y="392"/>
                      </a:lnTo>
                      <a:lnTo>
                        <a:pt x="360" y="394"/>
                      </a:lnTo>
                      <a:lnTo>
                        <a:pt x="337" y="394"/>
                      </a:lnTo>
                      <a:lnTo>
                        <a:pt x="303" y="386"/>
                      </a:lnTo>
                      <a:lnTo>
                        <a:pt x="268" y="373"/>
                      </a:lnTo>
                      <a:lnTo>
                        <a:pt x="240" y="350"/>
                      </a:lnTo>
                      <a:lnTo>
                        <a:pt x="228" y="381"/>
                      </a:lnTo>
                      <a:lnTo>
                        <a:pt x="211" y="409"/>
                      </a:lnTo>
                      <a:lnTo>
                        <a:pt x="194" y="440"/>
                      </a:lnTo>
                      <a:lnTo>
                        <a:pt x="242" y="455"/>
                      </a:lnTo>
                      <a:lnTo>
                        <a:pt x="291" y="466"/>
                      </a:lnTo>
                      <a:lnTo>
                        <a:pt x="343" y="476"/>
                      </a:lnTo>
                      <a:lnTo>
                        <a:pt x="375" y="445"/>
                      </a:lnTo>
                      <a:lnTo>
                        <a:pt x="411" y="415"/>
                      </a:lnTo>
                      <a:lnTo>
                        <a:pt x="487" y="354"/>
                      </a:lnTo>
                      <a:lnTo>
                        <a:pt x="526" y="322"/>
                      </a:lnTo>
                      <a:lnTo>
                        <a:pt x="560" y="284"/>
                      </a:lnTo>
                      <a:lnTo>
                        <a:pt x="587" y="244"/>
                      </a:lnTo>
                      <a:lnTo>
                        <a:pt x="541" y="257"/>
                      </a:lnTo>
                      <a:lnTo>
                        <a:pt x="491" y="266"/>
                      </a:lnTo>
                      <a:lnTo>
                        <a:pt x="438" y="274"/>
                      </a:lnTo>
                      <a:lnTo>
                        <a:pt x="386" y="276"/>
                      </a:lnTo>
                      <a:lnTo>
                        <a:pt x="335" y="274"/>
                      </a:lnTo>
                      <a:lnTo>
                        <a:pt x="289" y="266"/>
                      </a:lnTo>
                      <a:lnTo>
                        <a:pt x="280" y="261"/>
                      </a:lnTo>
                      <a:lnTo>
                        <a:pt x="276" y="253"/>
                      </a:lnTo>
                      <a:lnTo>
                        <a:pt x="280" y="244"/>
                      </a:lnTo>
                      <a:lnTo>
                        <a:pt x="285" y="236"/>
                      </a:lnTo>
                      <a:lnTo>
                        <a:pt x="297" y="236"/>
                      </a:lnTo>
                      <a:lnTo>
                        <a:pt x="345" y="242"/>
                      </a:lnTo>
                      <a:lnTo>
                        <a:pt x="398" y="244"/>
                      </a:lnTo>
                      <a:lnTo>
                        <a:pt x="453" y="240"/>
                      </a:lnTo>
                      <a:lnTo>
                        <a:pt x="506" y="230"/>
                      </a:lnTo>
                      <a:lnTo>
                        <a:pt x="558" y="219"/>
                      </a:lnTo>
                      <a:lnTo>
                        <a:pt x="602" y="204"/>
                      </a:lnTo>
                      <a:lnTo>
                        <a:pt x="607" y="175"/>
                      </a:lnTo>
                      <a:lnTo>
                        <a:pt x="607" y="145"/>
                      </a:lnTo>
                      <a:lnTo>
                        <a:pt x="604" y="114"/>
                      </a:lnTo>
                      <a:lnTo>
                        <a:pt x="598" y="118"/>
                      </a:lnTo>
                      <a:lnTo>
                        <a:pt x="587" y="124"/>
                      </a:lnTo>
                      <a:lnTo>
                        <a:pt x="575" y="131"/>
                      </a:lnTo>
                      <a:lnTo>
                        <a:pt x="560" y="135"/>
                      </a:lnTo>
                      <a:lnTo>
                        <a:pt x="546" y="139"/>
                      </a:lnTo>
                      <a:lnTo>
                        <a:pt x="537" y="135"/>
                      </a:lnTo>
                      <a:lnTo>
                        <a:pt x="529" y="127"/>
                      </a:lnTo>
                      <a:lnTo>
                        <a:pt x="529" y="118"/>
                      </a:lnTo>
                      <a:lnTo>
                        <a:pt x="533" y="110"/>
                      </a:lnTo>
                      <a:lnTo>
                        <a:pt x="543" y="106"/>
                      </a:lnTo>
                      <a:lnTo>
                        <a:pt x="554" y="103"/>
                      </a:lnTo>
                      <a:lnTo>
                        <a:pt x="567" y="97"/>
                      </a:lnTo>
                      <a:lnTo>
                        <a:pt x="581" y="89"/>
                      </a:lnTo>
                      <a:lnTo>
                        <a:pt x="585" y="87"/>
                      </a:lnTo>
                      <a:lnTo>
                        <a:pt x="587" y="84"/>
                      </a:lnTo>
                      <a:lnTo>
                        <a:pt x="590" y="82"/>
                      </a:lnTo>
                      <a:lnTo>
                        <a:pt x="592" y="80"/>
                      </a:lnTo>
                      <a:lnTo>
                        <a:pt x="592" y="74"/>
                      </a:lnTo>
                      <a:lnTo>
                        <a:pt x="566" y="65"/>
                      </a:lnTo>
                      <a:lnTo>
                        <a:pt x="529" y="57"/>
                      </a:lnTo>
                      <a:lnTo>
                        <a:pt x="482" y="51"/>
                      </a:lnTo>
                      <a:lnTo>
                        <a:pt x="430" y="45"/>
                      </a:lnTo>
                      <a:lnTo>
                        <a:pt x="373" y="44"/>
                      </a:lnTo>
                      <a:lnTo>
                        <a:pt x="314" y="44"/>
                      </a:lnTo>
                      <a:lnTo>
                        <a:pt x="255" y="45"/>
                      </a:lnTo>
                      <a:lnTo>
                        <a:pt x="198" y="49"/>
                      </a:lnTo>
                      <a:lnTo>
                        <a:pt x="148" y="55"/>
                      </a:lnTo>
                      <a:lnTo>
                        <a:pt x="122" y="61"/>
                      </a:lnTo>
                      <a:lnTo>
                        <a:pt x="101" y="68"/>
                      </a:lnTo>
                      <a:lnTo>
                        <a:pt x="83" y="74"/>
                      </a:lnTo>
                      <a:lnTo>
                        <a:pt x="76" y="82"/>
                      </a:lnTo>
                      <a:lnTo>
                        <a:pt x="80" y="91"/>
                      </a:lnTo>
                      <a:lnTo>
                        <a:pt x="93" y="99"/>
                      </a:lnTo>
                      <a:lnTo>
                        <a:pt x="114" y="108"/>
                      </a:lnTo>
                      <a:lnTo>
                        <a:pt x="143" y="116"/>
                      </a:lnTo>
                      <a:lnTo>
                        <a:pt x="194" y="127"/>
                      </a:lnTo>
                      <a:lnTo>
                        <a:pt x="249" y="133"/>
                      </a:lnTo>
                      <a:lnTo>
                        <a:pt x="308" y="137"/>
                      </a:lnTo>
                      <a:lnTo>
                        <a:pt x="369" y="135"/>
                      </a:lnTo>
                      <a:lnTo>
                        <a:pt x="426" y="131"/>
                      </a:lnTo>
                      <a:lnTo>
                        <a:pt x="436" y="133"/>
                      </a:lnTo>
                      <a:lnTo>
                        <a:pt x="444" y="141"/>
                      </a:lnTo>
                      <a:lnTo>
                        <a:pt x="444" y="150"/>
                      </a:lnTo>
                      <a:lnTo>
                        <a:pt x="440" y="158"/>
                      </a:lnTo>
                      <a:lnTo>
                        <a:pt x="430" y="164"/>
                      </a:lnTo>
                      <a:lnTo>
                        <a:pt x="371" y="167"/>
                      </a:lnTo>
                      <a:lnTo>
                        <a:pt x="310" y="169"/>
                      </a:lnTo>
                      <a:lnTo>
                        <a:pt x="249" y="165"/>
                      </a:lnTo>
                      <a:lnTo>
                        <a:pt x="192" y="160"/>
                      </a:lnTo>
                      <a:lnTo>
                        <a:pt x="139" y="148"/>
                      </a:lnTo>
                      <a:lnTo>
                        <a:pt x="164" y="165"/>
                      </a:lnTo>
                      <a:lnTo>
                        <a:pt x="186" y="185"/>
                      </a:lnTo>
                      <a:lnTo>
                        <a:pt x="209" y="205"/>
                      </a:lnTo>
                      <a:lnTo>
                        <a:pt x="226" y="230"/>
                      </a:lnTo>
                      <a:lnTo>
                        <a:pt x="240" y="259"/>
                      </a:lnTo>
                      <a:lnTo>
                        <a:pt x="247" y="291"/>
                      </a:lnTo>
                      <a:lnTo>
                        <a:pt x="247" y="299"/>
                      </a:lnTo>
                      <a:lnTo>
                        <a:pt x="251" y="314"/>
                      </a:lnTo>
                      <a:lnTo>
                        <a:pt x="257" y="322"/>
                      </a:lnTo>
                      <a:lnTo>
                        <a:pt x="270" y="333"/>
                      </a:lnTo>
                      <a:lnTo>
                        <a:pt x="291" y="346"/>
                      </a:lnTo>
                      <a:lnTo>
                        <a:pt x="314" y="356"/>
                      </a:lnTo>
                      <a:lnTo>
                        <a:pt x="339" y="362"/>
                      </a:lnTo>
                      <a:lnTo>
                        <a:pt x="364" y="362"/>
                      </a:lnTo>
                      <a:close/>
                      <a:moveTo>
                        <a:pt x="280" y="583"/>
                      </a:moveTo>
                      <a:lnTo>
                        <a:pt x="270" y="583"/>
                      </a:lnTo>
                      <a:lnTo>
                        <a:pt x="219" y="579"/>
                      </a:lnTo>
                      <a:lnTo>
                        <a:pt x="171" y="569"/>
                      </a:lnTo>
                      <a:lnTo>
                        <a:pt x="184" y="602"/>
                      </a:lnTo>
                      <a:lnTo>
                        <a:pt x="205" y="632"/>
                      </a:lnTo>
                      <a:lnTo>
                        <a:pt x="230" y="659"/>
                      </a:lnTo>
                      <a:lnTo>
                        <a:pt x="259" y="682"/>
                      </a:lnTo>
                      <a:lnTo>
                        <a:pt x="266" y="628"/>
                      </a:lnTo>
                      <a:lnTo>
                        <a:pt x="280" y="583"/>
                      </a:lnTo>
                      <a:close/>
                      <a:moveTo>
                        <a:pt x="318" y="505"/>
                      </a:moveTo>
                      <a:lnTo>
                        <a:pt x="247" y="489"/>
                      </a:lnTo>
                      <a:lnTo>
                        <a:pt x="179" y="468"/>
                      </a:lnTo>
                      <a:lnTo>
                        <a:pt x="169" y="499"/>
                      </a:lnTo>
                      <a:lnTo>
                        <a:pt x="165" y="533"/>
                      </a:lnTo>
                      <a:lnTo>
                        <a:pt x="215" y="545"/>
                      </a:lnTo>
                      <a:lnTo>
                        <a:pt x="270" y="550"/>
                      </a:lnTo>
                      <a:lnTo>
                        <a:pt x="293" y="550"/>
                      </a:lnTo>
                      <a:lnTo>
                        <a:pt x="318" y="5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9" name="Freeform 84"/>
                <p:cNvSpPr>
                  <a:spLocks noEditPoints="1"/>
                </p:cNvSpPr>
                <p:nvPr/>
              </p:nvSpPr>
              <p:spPr bwMode="auto">
                <a:xfrm>
                  <a:off x="4959350" y="5635625"/>
                  <a:ext cx="306388" cy="93662"/>
                </a:xfrm>
                <a:custGeom>
                  <a:avLst/>
                  <a:gdLst/>
                  <a:ahLst/>
                  <a:cxnLst>
                    <a:cxn ang="0">
                      <a:pos x="322" y="112"/>
                    </a:cxn>
                    <a:cxn ang="0">
                      <a:pos x="316" y="106"/>
                    </a:cxn>
                    <a:cxn ang="0">
                      <a:pos x="316" y="95"/>
                    </a:cxn>
                    <a:cxn ang="0">
                      <a:pos x="324" y="89"/>
                    </a:cxn>
                    <a:cxn ang="0">
                      <a:pos x="364" y="89"/>
                    </a:cxn>
                    <a:cxn ang="0">
                      <a:pos x="374" y="95"/>
                    </a:cxn>
                    <a:cxn ang="0">
                      <a:pos x="377" y="104"/>
                    </a:cxn>
                    <a:cxn ang="0">
                      <a:pos x="374" y="114"/>
                    </a:cxn>
                    <a:cxn ang="0">
                      <a:pos x="364" y="118"/>
                    </a:cxn>
                    <a:cxn ang="0">
                      <a:pos x="73" y="83"/>
                    </a:cxn>
                    <a:cxn ang="0">
                      <a:pos x="86" y="91"/>
                    </a:cxn>
                    <a:cxn ang="0">
                      <a:pos x="86" y="102"/>
                    </a:cxn>
                    <a:cxn ang="0">
                      <a:pos x="80" y="108"/>
                    </a:cxn>
                    <a:cxn ang="0">
                      <a:pos x="40" y="112"/>
                    </a:cxn>
                    <a:cxn ang="0">
                      <a:pos x="31" y="110"/>
                    </a:cxn>
                    <a:cxn ang="0">
                      <a:pos x="25" y="101"/>
                    </a:cxn>
                    <a:cxn ang="0">
                      <a:pos x="29" y="91"/>
                    </a:cxn>
                    <a:cxn ang="0">
                      <a:pos x="38" y="85"/>
                    </a:cxn>
                    <a:cxn ang="0">
                      <a:pos x="322" y="68"/>
                    </a:cxn>
                    <a:cxn ang="0">
                      <a:pos x="313" y="68"/>
                    </a:cxn>
                    <a:cxn ang="0">
                      <a:pos x="305" y="61"/>
                    </a:cxn>
                    <a:cxn ang="0">
                      <a:pos x="307" y="49"/>
                    </a:cxn>
                    <a:cxn ang="0">
                      <a:pos x="313" y="43"/>
                    </a:cxn>
                    <a:cxn ang="0">
                      <a:pos x="372" y="22"/>
                    </a:cxn>
                    <a:cxn ang="0">
                      <a:pos x="381" y="26"/>
                    </a:cxn>
                    <a:cxn ang="0">
                      <a:pos x="385" y="38"/>
                    </a:cxn>
                    <a:cxn ang="0">
                      <a:pos x="381" y="47"/>
                    </a:cxn>
                    <a:cxn ang="0">
                      <a:pos x="322" y="68"/>
                    </a:cxn>
                    <a:cxn ang="0">
                      <a:pos x="269" y="43"/>
                    </a:cxn>
                    <a:cxn ang="0">
                      <a:pos x="257" y="40"/>
                    </a:cxn>
                    <a:cxn ang="0">
                      <a:pos x="254" y="28"/>
                    </a:cxn>
                    <a:cxn ang="0">
                      <a:pos x="275" y="3"/>
                    </a:cxn>
                    <a:cxn ang="0">
                      <a:pos x="286" y="0"/>
                    </a:cxn>
                    <a:cxn ang="0">
                      <a:pos x="297" y="11"/>
                    </a:cxn>
                    <a:cxn ang="0">
                      <a:pos x="294" y="22"/>
                    </a:cxn>
                    <a:cxn ang="0">
                      <a:pos x="52" y="28"/>
                    </a:cxn>
                    <a:cxn ang="0">
                      <a:pos x="59" y="47"/>
                    </a:cxn>
                    <a:cxn ang="0">
                      <a:pos x="40" y="55"/>
                    </a:cxn>
                    <a:cxn ang="0">
                      <a:pos x="4" y="38"/>
                    </a:cxn>
                    <a:cxn ang="0">
                      <a:pos x="0" y="32"/>
                    </a:cxn>
                    <a:cxn ang="0">
                      <a:pos x="8" y="15"/>
                    </a:cxn>
                    <a:cxn ang="0">
                      <a:pos x="52" y="28"/>
                    </a:cxn>
                  </a:cxnLst>
                  <a:rect l="0" t="0" r="r" b="b"/>
                  <a:pathLst>
                    <a:path w="385" h="118">
                      <a:moveTo>
                        <a:pt x="328" y="114"/>
                      </a:moveTo>
                      <a:lnTo>
                        <a:pt x="322" y="112"/>
                      </a:lnTo>
                      <a:lnTo>
                        <a:pt x="318" y="110"/>
                      </a:lnTo>
                      <a:lnTo>
                        <a:pt x="316" y="106"/>
                      </a:lnTo>
                      <a:lnTo>
                        <a:pt x="315" y="101"/>
                      </a:lnTo>
                      <a:lnTo>
                        <a:pt x="316" y="95"/>
                      </a:lnTo>
                      <a:lnTo>
                        <a:pt x="320" y="91"/>
                      </a:lnTo>
                      <a:lnTo>
                        <a:pt x="324" y="89"/>
                      </a:lnTo>
                      <a:lnTo>
                        <a:pt x="330" y="87"/>
                      </a:lnTo>
                      <a:lnTo>
                        <a:pt x="364" y="89"/>
                      </a:lnTo>
                      <a:lnTo>
                        <a:pt x="370" y="91"/>
                      </a:lnTo>
                      <a:lnTo>
                        <a:pt x="374" y="95"/>
                      </a:lnTo>
                      <a:lnTo>
                        <a:pt x="376" y="99"/>
                      </a:lnTo>
                      <a:lnTo>
                        <a:pt x="377" y="104"/>
                      </a:lnTo>
                      <a:lnTo>
                        <a:pt x="376" y="110"/>
                      </a:lnTo>
                      <a:lnTo>
                        <a:pt x="374" y="114"/>
                      </a:lnTo>
                      <a:lnTo>
                        <a:pt x="368" y="116"/>
                      </a:lnTo>
                      <a:lnTo>
                        <a:pt x="364" y="118"/>
                      </a:lnTo>
                      <a:lnTo>
                        <a:pt x="328" y="114"/>
                      </a:lnTo>
                      <a:close/>
                      <a:moveTo>
                        <a:pt x="73" y="83"/>
                      </a:moveTo>
                      <a:lnTo>
                        <a:pt x="84" y="87"/>
                      </a:lnTo>
                      <a:lnTo>
                        <a:pt x="86" y="91"/>
                      </a:lnTo>
                      <a:lnTo>
                        <a:pt x="88" y="97"/>
                      </a:lnTo>
                      <a:lnTo>
                        <a:pt x="86" y="102"/>
                      </a:lnTo>
                      <a:lnTo>
                        <a:pt x="84" y="106"/>
                      </a:lnTo>
                      <a:lnTo>
                        <a:pt x="80" y="108"/>
                      </a:lnTo>
                      <a:lnTo>
                        <a:pt x="75" y="110"/>
                      </a:lnTo>
                      <a:lnTo>
                        <a:pt x="40" y="112"/>
                      </a:lnTo>
                      <a:lnTo>
                        <a:pt x="34" y="112"/>
                      </a:lnTo>
                      <a:lnTo>
                        <a:pt x="31" y="110"/>
                      </a:lnTo>
                      <a:lnTo>
                        <a:pt x="27" y="104"/>
                      </a:lnTo>
                      <a:lnTo>
                        <a:pt x="25" y="101"/>
                      </a:lnTo>
                      <a:lnTo>
                        <a:pt x="27" y="95"/>
                      </a:lnTo>
                      <a:lnTo>
                        <a:pt x="29" y="91"/>
                      </a:lnTo>
                      <a:lnTo>
                        <a:pt x="33" y="87"/>
                      </a:lnTo>
                      <a:lnTo>
                        <a:pt x="38" y="85"/>
                      </a:lnTo>
                      <a:lnTo>
                        <a:pt x="73" y="83"/>
                      </a:lnTo>
                      <a:close/>
                      <a:moveTo>
                        <a:pt x="322" y="68"/>
                      </a:moveTo>
                      <a:lnTo>
                        <a:pt x="318" y="70"/>
                      </a:lnTo>
                      <a:lnTo>
                        <a:pt x="313" y="68"/>
                      </a:lnTo>
                      <a:lnTo>
                        <a:pt x="309" y="66"/>
                      </a:lnTo>
                      <a:lnTo>
                        <a:pt x="305" y="61"/>
                      </a:lnTo>
                      <a:lnTo>
                        <a:pt x="305" y="55"/>
                      </a:lnTo>
                      <a:lnTo>
                        <a:pt x="307" y="49"/>
                      </a:lnTo>
                      <a:lnTo>
                        <a:pt x="309" y="45"/>
                      </a:lnTo>
                      <a:lnTo>
                        <a:pt x="313" y="43"/>
                      </a:lnTo>
                      <a:lnTo>
                        <a:pt x="366" y="24"/>
                      </a:lnTo>
                      <a:lnTo>
                        <a:pt x="372" y="22"/>
                      </a:lnTo>
                      <a:lnTo>
                        <a:pt x="377" y="24"/>
                      </a:lnTo>
                      <a:lnTo>
                        <a:pt x="381" y="26"/>
                      </a:lnTo>
                      <a:lnTo>
                        <a:pt x="385" y="32"/>
                      </a:lnTo>
                      <a:lnTo>
                        <a:pt x="385" y="38"/>
                      </a:lnTo>
                      <a:lnTo>
                        <a:pt x="383" y="43"/>
                      </a:lnTo>
                      <a:lnTo>
                        <a:pt x="381" y="47"/>
                      </a:lnTo>
                      <a:lnTo>
                        <a:pt x="376" y="49"/>
                      </a:lnTo>
                      <a:lnTo>
                        <a:pt x="322" y="68"/>
                      </a:lnTo>
                      <a:close/>
                      <a:moveTo>
                        <a:pt x="276" y="40"/>
                      </a:moveTo>
                      <a:lnTo>
                        <a:pt x="269" y="43"/>
                      </a:lnTo>
                      <a:lnTo>
                        <a:pt x="265" y="43"/>
                      </a:lnTo>
                      <a:lnTo>
                        <a:pt x="257" y="40"/>
                      </a:lnTo>
                      <a:lnTo>
                        <a:pt x="254" y="32"/>
                      </a:lnTo>
                      <a:lnTo>
                        <a:pt x="254" y="28"/>
                      </a:lnTo>
                      <a:lnTo>
                        <a:pt x="257" y="21"/>
                      </a:lnTo>
                      <a:lnTo>
                        <a:pt x="275" y="3"/>
                      </a:lnTo>
                      <a:lnTo>
                        <a:pt x="282" y="0"/>
                      </a:lnTo>
                      <a:lnTo>
                        <a:pt x="286" y="0"/>
                      </a:lnTo>
                      <a:lnTo>
                        <a:pt x="294" y="3"/>
                      </a:lnTo>
                      <a:lnTo>
                        <a:pt x="297" y="11"/>
                      </a:lnTo>
                      <a:lnTo>
                        <a:pt x="297" y="15"/>
                      </a:lnTo>
                      <a:lnTo>
                        <a:pt x="294" y="22"/>
                      </a:lnTo>
                      <a:lnTo>
                        <a:pt x="276" y="40"/>
                      </a:lnTo>
                      <a:close/>
                      <a:moveTo>
                        <a:pt x="52" y="28"/>
                      </a:moveTo>
                      <a:lnTo>
                        <a:pt x="59" y="36"/>
                      </a:lnTo>
                      <a:lnTo>
                        <a:pt x="59" y="47"/>
                      </a:lnTo>
                      <a:lnTo>
                        <a:pt x="52" y="55"/>
                      </a:lnTo>
                      <a:lnTo>
                        <a:pt x="40" y="55"/>
                      </a:lnTo>
                      <a:lnTo>
                        <a:pt x="8" y="40"/>
                      </a:lnTo>
                      <a:lnTo>
                        <a:pt x="4" y="38"/>
                      </a:lnTo>
                      <a:lnTo>
                        <a:pt x="2" y="36"/>
                      </a:lnTo>
                      <a:lnTo>
                        <a:pt x="0" y="32"/>
                      </a:lnTo>
                      <a:lnTo>
                        <a:pt x="0" y="22"/>
                      </a:lnTo>
                      <a:lnTo>
                        <a:pt x="8" y="15"/>
                      </a:lnTo>
                      <a:lnTo>
                        <a:pt x="17" y="15"/>
                      </a:lnTo>
                      <a:lnTo>
                        <a:pt x="52" y="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grpSp>
      </p:grpSp>
      <p:grpSp>
        <p:nvGrpSpPr>
          <p:cNvPr id="94" name="Group 93"/>
          <p:cNvGrpSpPr/>
          <p:nvPr/>
        </p:nvGrpSpPr>
        <p:grpSpPr>
          <a:xfrm>
            <a:off x="551384" y="5364190"/>
            <a:ext cx="5760640" cy="1008112"/>
            <a:chOff x="551384" y="5364190"/>
            <a:chExt cx="5760640" cy="1008112"/>
          </a:xfrm>
        </p:grpSpPr>
        <p:sp>
          <p:nvSpPr>
            <p:cNvPr id="14" name="Rectangle 57"/>
            <p:cNvSpPr>
              <a:spLocks/>
            </p:cNvSpPr>
            <p:nvPr/>
          </p:nvSpPr>
          <p:spPr bwMode="auto">
            <a:xfrm>
              <a:off x="2080122" y="5364190"/>
              <a:ext cx="4231902" cy="10081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nchorCtr="0"/>
            <a:lstStyle/>
            <a:p>
              <a:r>
                <a:rPr lang="en-GB" sz="2400" dirty="0" smtClean="0">
                  <a:solidFill>
                    <a:schemeClr val="tx1"/>
                  </a:solidFill>
                  <a:cs typeface="Calibri Bold" charset="0"/>
                  <a:sym typeface="Calibri Bold" charset="0"/>
                </a:rPr>
                <a:t>Clear sky to thick cloud</a:t>
              </a:r>
            </a:p>
          </p:txBody>
        </p:sp>
        <p:grpSp>
          <p:nvGrpSpPr>
            <p:cNvPr id="90" name="Group 89"/>
            <p:cNvGrpSpPr/>
            <p:nvPr/>
          </p:nvGrpSpPr>
          <p:grpSpPr>
            <a:xfrm>
              <a:off x="551384" y="5364190"/>
              <a:ext cx="1461690" cy="1008112"/>
              <a:chOff x="551384" y="5364190"/>
              <a:chExt cx="1461690" cy="1008112"/>
            </a:xfrm>
          </p:grpSpPr>
          <p:sp>
            <p:nvSpPr>
              <p:cNvPr id="10" name="Rectangle 57"/>
              <p:cNvSpPr>
                <a:spLocks/>
              </p:cNvSpPr>
              <p:nvPr/>
            </p:nvSpPr>
            <p:spPr bwMode="auto">
              <a:xfrm flipH="1" flipV="1">
                <a:off x="551384" y="5364190"/>
                <a:ext cx="1461690" cy="1008112"/>
              </a:xfrm>
              <a:prstGeom prst="round1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nchorCtr="0"/>
              <a:lstStyle/>
              <a:p>
                <a:pPr algn="ctr">
                  <a:lnSpc>
                    <a:spcPts val="2000"/>
                  </a:lnSpc>
                  <a:spcBef>
                    <a:spcPts val="475"/>
                  </a:spcBef>
                  <a:spcAft>
                    <a:spcPts val="600"/>
                  </a:spcAft>
                </a:pPr>
                <a:endParaRPr lang="en-GB" dirty="0" smtClean="0">
                  <a:cs typeface="Calibri Bold" charset="0"/>
                  <a:sym typeface="Calibri Bold" charset="0"/>
                </a:endParaRPr>
              </a:p>
            </p:txBody>
          </p:sp>
          <p:grpSp>
            <p:nvGrpSpPr>
              <p:cNvPr id="71" name="Group 70"/>
              <p:cNvGrpSpPr/>
              <p:nvPr/>
            </p:nvGrpSpPr>
            <p:grpSpPr>
              <a:xfrm>
                <a:off x="764276" y="5465914"/>
                <a:ext cx="1052425" cy="792088"/>
                <a:chOff x="3611563" y="1433513"/>
                <a:chExt cx="603250" cy="454025"/>
              </a:xfrm>
            </p:grpSpPr>
            <p:sp>
              <p:nvSpPr>
                <p:cNvPr id="72" name="Freeform 70"/>
                <p:cNvSpPr>
                  <a:spLocks noEditPoints="1"/>
                </p:cNvSpPr>
                <p:nvPr/>
              </p:nvSpPr>
              <p:spPr bwMode="auto">
                <a:xfrm>
                  <a:off x="3611563" y="1490663"/>
                  <a:ext cx="566738" cy="396875"/>
                </a:xfrm>
                <a:custGeom>
                  <a:avLst/>
                  <a:gdLst/>
                  <a:ahLst/>
                  <a:cxnLst>
                    <a:cxn ang="0">
                      <a:pos x="662" y="225"/>
                    </a:cxn>
                    <a:cxn ang="0">
                      <a:pos x="702" y="284"/>
                    </a:cxn>
                    <a:cxn ang="0">
                      <a:pos x="713" y="355"/>
                    </a:cxn>
                    <a:cxn ang="0">
                      <a:pos x="692" y="423"/>
                    </a:cxn>
                    <a:cxn ang="0">
                      <a:pos x="646" y="473"/>
                    </a:cxn>
                    <a:cxn ang="0">
                      <a:pos x="591" y="496"/>
                    </a:cxn>
                    <a:cxn ang="0">
                      <a:pos x="164" y="499"/>
                    </a:cxn>
                    <a:cxn ang="0">
                      <a:pos x="86" y="480"/>
                    </a:cxn>
                    <a:cxn ang="0">
                      <a:pos x="31" y="431"/>
                    </a:cxn>
                    <a:cxn ang="0">
                      <a:pos x="2" y="362"/>
                    </a:cxn>
                    <a:cxn ang="0">
                      <a:pos x="6" y="288"/>
                    </a:cxn>
                    <a:cxn ang="0">
                      <a:pos x="48" y="219"/>
                    </a:cxn>
                    <a:cxn ang="0">
                      <a:pos x="92" y="187"/>
                    </a:cxn>
                    <a:cxn ang="0">
                      <a:pos x="126" y="136"/>
                    </a:cxn>
                    <a:cxn ang="0">
                      <a:pos x="164" y="69"/>
                    </a:cxn>
                    <a:cxn ang="0">
                      <a:pos x="223" y="23"/>
                    </a:cxn>
                    <a:cxn ang="0">
                      <a:pos x="296" y="0"/>
                    </a:cxn>
                    <a:cxn ang="0">
                      <a:pos x="372" y="4"/>
                    </a:cxn>
                    <a:cxn ang="0">
                      <a:pos x="442" y="35"/>
                    </a:cxn>
                    <a:cxn ang="0">
                      <a:pos x="498" y="96"/>
                    </a:cxn>
                    <a:cxn ang="0">
                      <a:pos x="561" y="103"/>
                    </a:cxn>
                    <a:cxn ang="0">
                      <a:pos x="608" y="143"/>
                    </a:cxn>
                    <a:cxn ang="0">
                      <a:pos x="629" y="204"/>
                    </a:cxn>
                    <a:cxn ang="0">
                      <a:pos x="637" y="263"/>
                    </a:cxn>
                    <a:cxn ang="0">
                      <a:pos x="610" y="256"/>
                    </a:cxn>
                    <a:cxn ang="0">
                      <a:pos x="587" y="252"/>
                    </a:cxn>
                    <a:cxn ang="0">
                      <a:pos x="582" y="229"/>
                    </a:cxn>
                    <a:cxn ang="0">
                      <a:pos x="585" y="193"/>
                    </a:cxn>
                    <a:cxn ang="0">
                      <a:pos x="561" y="153"/>
                    </a:cxn>
                    <a:cxn ang="0">
                      <a:pos x="519" y="138"/>
                    </a:cxn>
                    <a:cxn ang="0">
                      <a:pos x="473" y="153"/>
                    </a:cxn>
                    <a:cxn ang="0">
                      <a:pos x="450" y="155"/>
                    </a:cxn>
                    <a:cxn ang="0">
                      <a:pos x="439" y="138"/>
                    </a:cxn>
                    <a:cxn ang="0">
                      <a:pos x="456" y="113"/>
                    </a:cxn>
                    <a:cxn ang="0">
                      <a:pos x="402" y="63"/>
                    </a:cxn>
                    <a:cxn ang="0">
                      <a:pos x="338" y="44"/>
                    </a:cxn>
                    <a:cxn ang="0">
                      <a:pos x="273" y="50"/>
                    </a:cxn>
                    <a:cxn ang="0">
                      <a:pos x="214" y="80"/>
                    </a:cxn>
                    <a:cxn ang="0">
                      <a:pos x="174" y="136"/>
                    </a:cxn>
                    <a:cxn ang="0">
                      <a:pos x="189" y="172"/>
                    </a:cxn>
                    <a:cxn ang="0">
                      <a:pos x="237" y="187"/>
                    </a:cxn>
                    <a:cxn ang="0">
                      <a:pos x="275" y="212"/>
                    </a:cxn>
                    <a:cxn ang="0">
                      <a:pos x="288" y="239"/>
                    </a:cxn>
                    <a:cxn ang="0">
                      <a:pos x="273" y="256"/>
                    </a:cxn>
                    <a:cxn ang="0">
                      <a:pos x="254" y="252"/>
                    </a:cxn>
                    <a:cxn ang="0">
                      <a:pos x="229" y="233"/>
                    </a:cxn>
                    <a:cxn ang="0">
                      <a:pos x="191" y="216"/>
                    </a:cxn>
                    <a:cxn ang="0">
                      <a:pos x="130" y="218"/>
                    </a:cxn>
                    <a:cxn ang="0">
                      <a:pos x="79" y="250"/>
                    </a:cxn>
                    <a:cxn ang="0">
                      <a:pos x="48" y="303"/>
                    </a:cxn>
                    <a:cxn ang="0">
                      <a:pos x="46" y="364"/>
                    </a:cxn>
                    <a:cxn ang="0">
                      <a:pos x="79" y="421"/>
                    </a:cxn>
                    <a:cxn ang="0">
                      <a:pos x="132" y="452"/>
                    </a:cxn>
                    <a:cxn ang="0">
                      <a:pos x="559" y="456"/>
                    </a:cxn>
                    <a:cxn ang="0">
                      <a:pos x="620" y="439"/>
                    </a:cxn>
                    <a:cxn ang="0">
                      <a:pos x="658" y="397"/>
                    </a:cxn>
                    <a:cxn ang="0">
                      <a:pos x="671" y="339"/>
                    </a:cxn>
                    <a:cxn ang="0">
                      <a:pos x="652" y="280"/>
                    </a:cxn>
                  </a:cxnLst>
                  <a:rect l="0" t="0" r="r" b="b"/>
                  <a:pathLst>
                    <a:path w="713" h="499">
                      <a:moveTo>
                        <a:pt x="629" y="204"/>
                      </a:moveTo>
                      <a:lnTo>
                        <a:pt x="662" y="225"/>
                      </a:lnTo>
                      <a:lnTo>
                        <a:pt x="684" y="254"/>
                      </a:lnTo>
                      <a:lnTo>
                        <a:pt x="702" y="284"/>
                      </a:lnTo>
                      <a:lnTo>
                        <a:pt x="711" y="319"/>
                      </a:lnTo>
                      <a:lnTo>
                        <a:pt x="713" y="355"/>
                      </a:lnTo>
                      <a:lnTo>
                        <a:pt x="707" y="391"/>
                      </a:lnTo>
                      <a:lnTo>
                        <a:pt x="692" y="423"/>
                      </a:lnTo>
                      <a:lnTo>
                        <a:pt x="669" y="454"/>
                      </a:lnTo>
                      <a:lnTo>
                        <a:pt x="646" y="473"/>
                      </a:lnTo>
                      <a:lnTo>
                        <a:pt x="620" y="488"/>
                      </a:lnTo>
                      <a:lnTo>
                        <a:pt x="591" y="496"/>
                      </a:lnTo>
                      <a:lnTo>
                        <a:pt x="559" y="499"/>
                      </a:lnTo>
                      <a:lnTo>
                        <a:pt x="164" y="499"/>
                      </a:lnTo>
                      <a:lnTo>
                        <a:pt x="122" y="494"/>
                      </a:lnTo>
                      <a:lnTo>
                        <a:pt x="86" y="480"/>
                      </a:lnTo>
                      <a:lnTo>
                        <a:pt x="56" y="458"/>
                      </a:lnTo>
                      <a:lnTo>
                        <a:pt x="31" y="431"/>
                      </a:lnTo>
                      <a:lnTo>
                        <a:pt x="14" y="399"/>
                      </a:lnTo>
                      <a:lnTo>
                        <a:pt x="2" y="362"/>
                      </a:lnTo>
                      <a:lnTo>
                        <a:pt x="0" y="326"/>
                      </a:lnTo>
                      <a:lnTo>
                        <a:pt x="6" y="288"/>
                      </a:lnTo>
                      <a:lnTo>
                        <a:pt x="23" y="252"/>
                      </a:lnTo>
                      <a:lnTo>
                        <a:pt x="48" y="219"/>
                      </a:lnTo>
                      <a:lnTo>
                        <a:pt x="69" y="200"/>
                      </a:lnTo>
                      <a:lnTo>
                        <a:pt x="92" y="187"/>
                      </a:lnTo>
                      <a:lnTo>
                        <a:pt x="119" y="178"/>
                      </a:lnTo>
                      <a:lnTo>
                        <a:pt x="126" y="136"/>
                      </a:lnTo>
                      <a:lnTo>
                        <a:pt x="143" y="99"/>
                      </a:lnTo>
                      <a:lnTo>
                        <a:pt x="164" y="69"/>
                      </a:lnTo>
                      <a:lnTo>
                        <a:pt x="193" y="44"/>
                      </a:lnTo>
                      <a:lnTo>
                        <a:pt x="223" y="23"/>
                      </a:lnTo>
                      <a:lnTo>
                        <a:pt x="260" y="10"/>
                      </a:lnTo>
                      <a:lnTo>
                        <a:pt x="296" y="0"/>
                      </a:lnTo>
                      <a:lnTo>
                        <a:pt x="334" y="0"/>
                      </a:lnTo>
                      <a:lnTo>
                        <a:pt x="372" y="4"/>
                      </a:lnTo>
                      <a:lnTo>
                        <a:pt x="408" y="16"/>
                      </a:lnTo>
                      <a:lnTo>
                        <a:pt x="442" y="35"/>
                      </a:lnTo>
                      <a:lnTo>
                        <a:pt x="473" y="61"/>
                      </a:lnTo>
                      <a:lnTo>
                        <a:pt x="498" y="96"/>
                      </a:lnTo>
                      <a:lnTo>
                        <a:pt x="530" y="96"/>
                      </a:lnTo>
                      <a:lnTo>
                        <a:pt x="561" y="103"/>
                      </a:lnTo>
                      <a:lnTo>
                        <a:pt x="587" y="120"/>
                      </a:lnTo>
                      <a:lnTo>
                        <a:pt x="608" y="143"/>
                      </a:lnTo>
                      <a:lnTo>
                        <a:pt x="624" y="172"/>
                      </a:lnTo>
                      <a:lnTo>
                        <a:pt x="629" y="204"/>
                      </a:lnTo>
                      <a:close/>
                      <a:moveTo>
                        <a:pt x="652" y="280"/>
                      </a:moveTo>
                      <a:lnTo>
                        <a:pt x="637" y="263"/>
                      </a:lnTo>
                      <a:lnTo>
                        <a:pt x="620" y="250"/>
                      </a:lnTo>
                      <a:lnTo>
                        <a:pt x="610" y="256"/>
                      </a:lnTo>
                      <a:lnTo>
                        <a:pt x="599" y="256"/>
                      </a:lnTo>
                      <a:lnTo>
                        <a:pt x="587" y="252"/>
                      </a:lnTo>
                      <a:lnTo>
                        <a:pt x="582" y="242"/>
                      </a:lnTo>
                      <a:lnTo>
                        <a:pt x="582" y="229"/>
                      </a:lnTo>
                      <a:lnTo>
                        <a:pt x="585" y="218"/>
                      </a:lnTo>
                      <a:lnTo>
                        <a:pt x="585" y="193"/>
                      </a:lnTo>
                      <a:lnTo>
                        <a:pt x="576" y="170"/>
                      </a:lnTo>
                      <a:lnTo>
                        <a:pt x="561" y="153"/>
                      </a:lnTo>
                      <a:lnTo>
                        <a:pt x="542" y="143"/>
                      </a:lnTo>
                      <a:lnTo>
                        <a:pt x="519" y="138"/>
                      </a:lnTo>
                      <a:lnTo>
                        <a:pt x="496" y="141"/>
                      </a:lnTo>
                      <a:lnTo>
                        <a:pt x="473" y="153"/>
                      </a:lnTo>
                      <a:lnTo>
                        <a:pt x="462" y="157"/>
                      </a:lnTo>
                      <a:lnTo>
                        <a:pt x="450" y="155"/>
                      </a:lnTo>
                      <a:lnTo>
                        <a:pt x="442" y="147"/>
                      </a:lnTo>
                      <a:lnTo>
                        <a:pt x="439" y="138"/>
                      </a:lnTo>
                      <a:lnTo>
                        <a:pt x="442" y="124"/>
                      </a:lnTo>
                      <a:lnTo>
                        <a:pt x="456" y="113"/>
                      </a:lnTo>
                      <a:lnTo>
                        <a:pt x="431" y="84"/>
                      </a:lnTo>
                      <a:lnTo>
                        <a:pt x="402" y="63"/>
                      </a:lnTo>
                      <a:lnTo>
                        <a:pt x="372" y="50"/>
                      </a:lnTo>
                      <a:lnTo>
                        <a:pt x="338" y="44"/>
                      </a:lnTo>
                      <a:lnTo>
                        <a:pt x="305" y="44"/>
                      </a:lnTo>
                      <a:lnTo>
                        <a:pt x="273" y="50"/>
                      </a:lnTo>
                      <a:lnTo>
                        <a:pt x="242" y="63"/>
                      </a:lnTo>
                      <a:lnTo>
                        <a:pt x="214" y="80"/>
                      </a:lnTo>
                      <a:lnTo>
                        <a:pt x="191" y="105"/>
                      </a:lnTo>
                      <a:lnTo>
                        <a:pt x="174" y="136"/>
                      </a:lnTo>
                      <a:lnTo>
                        <a:pt x="164" y="170"/>
                      </a:lnTo>
                      <a:lnTo>
                        <a:pt x="189" y="172"/>
                      </a:lnTo>
                      <a:lnTo>
                        <a:pt x="212" y="178"/>
                      </a:lnTo>
                      <a:lnTo>
                        <a:pt x="237" y="187"/>
                      </a:lnTo>
                      <a:lnTo>
                        <a:pt x="258" y="199"/>
                      </a:lnTo>
                      <a:lnTo>
                        <a:pt x="275" y="212"/>
                      </a:lnTo>
                      <a:lnTo>
                        <a:pt x="286" y="225"/>
                      </a:lnTo>
                      <a:lnTo>
                        <a:pt x="288" y="239"/>
                      </a:lnTo>
                      <a:lnTo>
                        <a:pt x="282" y="250"/>
                      </a:lnTo>
                      <a:lnTo>
                        <a:pt x="273" y="256"/>
                      </a:lnTo>
                      <a:lnTo>
                        <a:pt x="263" y="256"/>
                      </a:lnTo>
                      <a:lnTo>
                        <a:pt x="254" y="252"/>
                      </a:lnTo>
                      <a:lnTo>
                        <a:pt x="242" y="242"/>
                      </a:lnTo>
                      <a:lnTo>
                        <a:pt x="229" y="233"/>
                      </a:lnTo>
                      <a:lnTo>
                        <a:pt x="212" y="223"/>
                      </a:lnTo>
                      <a:lnTo>
                        <a:pt x="191" y="216"/>
                      </a:lnTo>
                      <a:lnTo>
                        <a:pt x="164" y="214"/>
                      </a:lnTo>
                      <a:lnTo>
                        <a:pt x="130" y="218"/>
                      </a:lnTo>
                      <a:lnTo>
                        <a:pt x="101" y="231"/>
                      </a:lnTo>
                      <a:lnTo>
                        <a:pt x="79" y="250"/>
                      </a:lnTo>
                      <a:lnTo>
                        <a:pt x="59" y="275"/>
                      </a:lnTo>
                      <a:lnTo>
                        <a:pt x="48" y="303"/>
                      </a:lnTo>
                      <a:lnTo>
                        <a:pt x="42" y="334"/>
                      </a:lnTo>
                      <a:lnTo>
                        <a:pt x="46" y="364"/>
                      </a:lnTo>
                      <a:lnTo>
                        <a:pt x="58" y="395"/>
                      </a:lnTo>
                      <a:lnTo>
                        <a:pt x="79" y="421"/>
                      </a:lnTo>
                      <a:lnTo>
                        <a:pt x="103" y="440"/>
                      </a:lnTo>
                      <a:lnTo>
                        <a:pt x="132" y="452"/>
                      </a:lnTo>
                      <a:lnTo>
                        <a:pt x="164" y="456"/>
                      </a:lnTo>
                      <a:lnTo>
                        <a:pt x="559" y="456"/>
                      </a:lnTo>
                      <a:lnTo>
                        <a:pt x="591" y="452"/>
                      </a:lnTo>
                      <a:lnTo>
                        <a:pt x="620" y="439"/>
                      </a:lnTo>
                      <a:lnTo>
                        <a:pt x="641" y="419"/>
                      </a:lnTo>
                      <a:lnTo>
                        <a:pt x="658" y="397"/>
                      </a:lnTo>
                      <a:lnTo>
                        <a:pt x="669" y="368"/>
                      </a:lnTo>
                      <a:lnTo>
                        <a:pt x="671" y="339"/>
                      </a:lnTo>
                      <a:lnTo>
                        <a:pt x="665" y="309"/>
                      </a:lnTo>
                      <a:lnTo>
                        <a:pt x="652" y="28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73" name="Freeform 71"/>
                <p:cNvSpPr>
                  <a:spLocks noEditPoints="1"/>
                </p:cNvSpPr>
                <p:nvPr/>
              </p:nvSpPr>
              <p:spPr bwMode="auto">
                <a:xfrm>
                  <a:off x="3670300" y="1593850"/>
                  <a:ext cx="193675" cy="236537"/>
                </a:xfrm>
                <a:custGeom>
                  <a:avLst/>
                  <a:gdLst/>
                  <a:ahLst/>
                  <a:cxnLst>
                    <a:cxn ang="0">
                      <a:pos x="26" y="141"/>
                    </a:cxn>
                    <a:cxn ang="0">
                      <a:pos x="30" y="139"/>
                    </a:cxn>
                    <a:cxn ang="0">
                      <a:pos x="34" y="139"/>
                    </a:cxn>
                    <a:cxn ang="0">
                      <a:pos x="38" y="141"/>
                    </a:cxn>
                    <a:cxn ang="0">
                      <a:pos x="40" y="143"/>
                    </a:cxn>
                    <a:cxn ang="0">
                      <a:pos x="42" y="147"/>
                    </a:cxn>
                    <a:cxn ang="0">
                      <a:pos x="42" y="150"/>
                    </a:cxn>
                    <a:cxn ang="0">
                      <a:pos x="40" y="154"/>
                    </a:cxn>
                    <a:cxn ang="0">
                      <a:pos x="25" y="175"/>
                    </a:cxn>
                    <a:cxn ang="0">
                      <a:pos x="19" y="198"/>
                    </a:cxn>
                    <a:cxn ang="0">
                      <a:pos x="21" y="223"/>
                    </a:cxn>
                    <a:cxn ang="0">
                      <a:pos x="28" y="244"/>
                    </a:cxn>
                    <a:cxn ang="0">
                      <a:pos x="44" y="261"/>
                    </a:cxn>
                    <a:cxn ang="0">
                      <a:pos x="65" y="274"/>
                    </a:cxn>
                    <a:cxn ang="0">
                      <a:pos x="89" y="278"/>
                    </a:cxn>
                    <a:cxn ang="0">
                      <a:pos x="95" y="280"/>
                    </a:cxn>
                    <a:cxn ang="0">
                      <a:pos x="99" y="284"/>
                    </a:cxn>
                    <a:cxn ang="0">
                      <a:pos x="99" y="289"/>
                    </a:cxn>
                    <a:cxn ang="0">
                      <a:pos x="95" y="293"/>
                    </a:cxn>
                    <a:cxn ang="0">
                      <a:pos x="87" y="297"/>
                    </a:cxn>
                    <a:cxn ang="0">
                      <a:pos x="74" y="295"/>
                    </a:cxn>
                    <a:cxn ang="0">
                      <a:pos x="55" y="289"/>
                    </a:cxn>
                    <a:cxn ang="0">
                      <a:pos x="32" y="276"/>
                    </a:cxn>
                    <a:cxn ang="0">
                      <a:pos x="15" y="257"/>
                    </a:cxn>
                    <a:cxn ang="0">
                      <a:pos x="5" y="234"/>
                    </a:cxn>
                    <a:cxn ang="0">
                      <a:pos x="0" y="211"/>
                    </a:cxn>
                    <a:cxn ang="0">
                      <a:pos x="2" y="187"/>
                    </a:cxn>
                    <a:cxn ang="0">
                      <a:pos x="11" y="162"/>
                    </a:cxn>
                    <a:cxn ang="0">
                      <a:pos x="26" y="141"/>
                    </a:cxn>
                    <a:cxn ang="0">
                      <a:pos x="141" y="17"/>
                    </a:cxn>
                    <a:cxn ang="0">
                      <a:pos x="137" y="15"/>
                    </a:cxn>
                    <a:cxn ang="0">
                      <a:pos x="135" y="11"/>
                    </a:cxn>
                    <a:cxn ang="0">
                      <a:pos x="135" y="4"/>
                    </a:cxn>
                    <a:cxn ang="0">
                      <a:pos x="143" y="0"/>
                    </a:cxn>
                    <a:cxn ang="0">
                      <a:pos x="146" y="0"/>
                    </a:cxn>
                    <a:cxn ang="0">
                      <a:pos x="181" y="13"/>
                    </a:cxn>
                    <a:cxn ang="0">
                      <a:pos x="213" y="30"/>
                    </a:cxn>
                    <a:cxn ang="0">
                      <a:pos x="242" y="55"/>
                    </a:cxn>
                    <a:cxn ang="0">
                      <a:pos x="244" y="59"/>
                    </a:cxn>
                    <a:cxn ang="0">
                      <a:pos x="244" y="63"/>
                    </a:cxn>
                    <a:cxn ang="0">
                      <a:pos x="242" y="67"/>
                    </a:cxn>
                    <a:cxn ang="0">
                      <a:pos x="240" y="69"/>
                    </a:cxn>
                    <a:cxn ang="0">
                      <a:pos x="236" y="70"/>
                    </a:cxn>
                    <a:cxn ang="0">
                      <a:pos x="228" y="67"/>
                    </a:cxn>
                    <a:cxn ang="0">
                      <a:pos x="202" y="46"/>
                    </a:cxn>
                    <a:cxn ang="0">
                      <a:pos x="173" y="29"/>
                    </a:cxn>
                    <a:cxn ang="0">
                      <a:pos x="141" y="17"/>
                    </a:cxn>
                  </a:cxnLst>
                  <a:rect l="0" t="0" r="r" b="b"/>
                  <a:pathLst>
                    <a:path w="244" h="297">
                      <a:moveTo>
                        <a:pt x="26" y="141"/>
                      </a:moveTo>
                      <a:lnTo>
                        <a:pt x="30" y="139"/>
                      </a:lnTo>
                      <a:lnTo>
                        <a:pt x="34" y="139"/>
                      </a:lnTo>
                      <a:lnTo>
                        <a:pt x="38" y="141"/>
                      </a:lnTo>
                      <a:lnTo>
                        <a:pt x="40" y="143"/>
                      </a:lnTo>
                      <a:lnTo>
                        <a:pt x="42" y="147"/>
                      </a:lnTo>
                      <a:lnTo>
                        <a:pt x="42" y="150"/>
                      </a:lnTo>
                      <a:lnTo>
                        <a:pt x="40" y="154"/>
                      </a:lnTo>
                      <a:lnTo>
                        <a:pt x="25" y="175"/>
                      </a:lnTo>
                      <a:lnTo>
                        <a:pt x="19" y="198"/>
                      </a:lnTo>
                      <a:lnTo>
                        <a:pt x="21" y="223"/>
                      </a:lnTo>
                      <a:lnTo>
                        <a:pt x="28" y="244"/>
                      </a:lnTo>
                      <a:lnTo>
                        <a:pt x="44" y="261"/>
                      </a:lnTo>
                      <a:lnTo>
                        <a:pt x="65" y="274"/>
                      </a:lnTo>
                      <a:lnTo>
                        <a:pt x="89" y="278"/>
                      </a:lnTo>
                      <a:lnTo>
                        <a:pt x="95" y="280"/>
                      </a:lnTo>
                      <a:lnTo>
                        <a:pt x="99" y="284"/>
                      </a:lnTo>
                      <a:lnTo>
                        <a:pt x="99" y="289"/>
                      </a:lnTo>
                      <a:lnTo>
                        <a:pt x="95" y="293"/>
                      </a:lnTo>
                      <a:lnTo>
                        <a:pt x="87" y="297"/>
                      </a:lnTo>
                      <a:lnTo>
                        <a:pt x="74" y="295"/>
                      </a:lnTo>
                      <a:lnTo>
                        <a:pt x="55" y="289"/>
                      </a:lnTo>
                      <a:lnTo>
                        <a:pt x="32" y="276"/>
                      </a:lnTo>
                      <a:lnTo>
                        <a:pt x="15" y="257"/>
                      </a:lnTo>
                      <a:lnTo>
                        <a:pt x="5" y="234"/>
                      </a:lnTo>
                      <a:lnTo>
                        <a:pt x="0" y="211"/>
                      </a:lnTo>
                      <a:lnTo>
                        <a:pt x="2" y="187"/>
                      </a:lnTo>
                      <a:lnTo>
                        <a:pt x="11" y="162"/>
                      </a:lnTo>
                      <a:lnTo>
                        <a:pt x="26" y="141"/>
                      </a:lnTo>
                      <a:close/>
                      <a:moveTo>
                        <a:pt x="141" y="17"/>
                      </a:moveTo>
                      <a:lnTo>
                        <a:pt x="137" y="15"/>
                      </a:lnTo>
                      <a:lnTo>
                        <a:pt x="135" y="11"/>
                      </a:lnTo>
                      <a:lnTo>
                        <a:pt x="135" y="4"/>
                      </a:lnTo>
                      <a:lnTo>
                        <a:pt x="143" y="0"/>
                      </a:lnTo>
                      <a:lnTo>
                        <a:pt x="146" y="0"/>
                      </a:lnTo>
                      <a:lnTo>
                        <a:pt x="181" y="13"/>
                      </a:lnTo>
                      <a:lnTo>
                        <a:pt x="213" y="30"/>
                      </a:lnTo>
                      <a:lnTo>
                        <a:pt x="242" y="55"/>
                      </a:lnTo>
                      <a:lnTo>
                        <a:pt x="244" y="59"/>
                      </a:lnTo>
                      <a:lnTo>
                        <a:pt x="244" y="63"/>
                      </a:lnTo>
                      <a:lnTo>
                        <a:pt x="242" y="67"/>
                      </a:lnTo>
                      <a:lnTo>
                        <a:pt x="240" y="69"/>
                      </a:lnTo>
                      <a:lnTo>
                        <a:pt x="236" y="70"/>
                      </a:lnTo>
                      <a:lnTo>
                        <a:pt x="228" y="67"/>
                      </a:lnTo>
                      <a:lnTo>
                        <a:pt x="202" y="46"/>
                      </a:lnTo>
                      <a:lnTo>
                        <a:pt x="173" y="29"/>
                      </a:lnTo>
                      <a:lnTo>
                        <a:pt x="141" y="17"/>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74" name="Freeform 72"/>
                <p:cNvSpPr>
                  <a:spLocks/>
                </p:cNvSpPr>
                <p:nvPr/>
              </p:nvSpPr>
              <p:spPr bwMode="auto">
                <a:xfrm>
                  <a:off x="3954463" y="1433513"/>
                  <a:ext cx="260350" cy="241300"/>
                </a:xfrm>
                <a:custGeom>
                  <a:avLst/>
                  <a:gdLst/>
                  <a:ahLst/>
                  <a:cxnLst>
                    <a:cxn ang="0">
                      <a:pos x="0" y="61"/>
                    </a:cxn>
                    <a:cxn ang="0">
                      <a:pos x="2" y="57"/>
                    </a:cxn>
                    <a:cxn ang="0">
                      <a:pos x="4" y="55"/>
                    </a:cxn>
                    <a:cxn ang="0">
                      <a:pos x="25" y="32"/>
                    </a:cxn>
                    <a:cxn ang="0">
                      <a:pos x="51" y="15"/>
                    </a:cxn>
                    <a:cxn ang="0">
                      <a:pos x="86" y="4"/>
                    </a:cxn>
                    <a:cxn ang="0">
                      <a:pos x="120" y="0"/>
                    </a:cxn>
                    <a:cxn ang="0">
                      <a:pos x="152" y="6"/>
                    </a:cxn>
                    <a:cxn ang="0">
                      <a:pos x="181" y="19"/>
                    </a:cxn>
                    <a:cxn ang="0">
                      <a:pos x="208" y="40"/>
                    </a:cxn>
                    <a:cxn ang="0">
                      <a:pos x="227" y="67"/>
                    </a:cxn>
                    <a:cxn ang="0">
                      <a:pos x="238" y="99"/>
                    </a:cxn>
                    <a:cxn ang="0">
                      <a:pos x="242" y="137"/>
                    </a:cxn>
                    <a:cxn ang="0">
                      <a:pos x="269" y="141"/>
                    </a:cxn>
                    <a:cxn ang="0">
                      <a:pos x="292" y="151"/>
                    </a:cxn>
                    <a:cxn ang="0">
                      <a:pos x="309" y="168"/>
                    </a:cxn>
                    <a:cxn ang="0">
                      <a:pos x="322" y="189"/>
                    </a:cxn>
                    <a:cxn ang="0">
                      <a:pos x="328" y="213"/>
                    </a:cxn>
                    <a:cxn ang="0">
                      <a:pos x="328" y="238"/>
                    </a:cxn>
                    <a:cxn ang="0">
                      <a:pos x="322" y="263"/>
                    </a:cxn>
                    <a:cxn ang="0">
                      <a:pos x="307" y="284"/>
                    </a:cxn>
                    <a:cxn ang="0">
                      <a:pos x="284" y="303"/>
                    </a:cxn>
                    <a:cxn ang="0">
                      <a:pos x="282" y="305"/>
                    </a:cxn>
                    <a:cxn ang="0">
                      <a:pos x="259" y="276"/>
                    </a:cxn>
                    <a:cxn ang="0">
                      <a:pos x="231" y="255"/>
                    </a:cxn>
                    <a:cxn ang="0">
                      <a:pos x="223" y="225"/>
                    </a:cxn>
                    <a:cxn ang="0">
                      <a:pos x="208" y="198"/>
                    </a:cxn>
                    <a:cxn ang="0">
                      <a:pos x="189" y="173"/>
                    </a:cxn>
                    <a:cxn ang="0">
                      <a:pos x="158" y="149"/>
                    </a:cxn>
                    <a:cxn ang="0">
                      <a:pos x="122" y="135"/>
                    </a:cxn>
                    <a:cxn ang="0">
                      <a:pos x="84" y="130"/>
                    </a:cxn>
                    <a:cxn ang="0">
                      <a:pos x="82" y="130"/>
                    </a:cxn>
                    <a:cxn ang="0">
                      <a:pos x="51" y="97"/>
                    </a:cxn>
                    <a:cxn ang="0">
                      <a:pos x="17" y="71"/>
                    </a:cxn>
                    <a:cxn ang="0">
                      <a:pos x="8" y="65"/>
                    </a:cxn>
                    <a:cxn ang="0">
                      <a:pos x="0" y="61"/>
                    </a:cxn>
                  </a:cxnLst>
                  <a:rect l="0" t="0" r="r" b="b"/>
                  <a:pathLst>
                    <a:path w="328" h="305">
                      <a:moveTo>
                        <a:pt x="0" y="61"/>
                      </a:moveTo>
                      <a:lnTo>
                        <a:pt x="2" y="57"/>
                      </a:lnTo>
                      <a:lnTo>
                        <a:pt x="4" y="55"/>
                      </a:lnTo>
                      <a:lnTo>
                        <a:pt x="25" y="32"/>
                      </a:lnTo>
                      <a:lnTo>
                        <a:pt x="51" y="15"/>
                      </a:lnTo>
                      <a:lnTo>
                        <a:pt x="86" y="4"/>
                      </a:lnTo>
                      <a:lnTo>
                        <a:pt x="120" y="0"/>
                      </a:lnTo>
                      <a:lnTo>
                        <a:pt x="152" y="6"/>
                      </a:lnTo>
                      <a:lnTo>
                        <a:pt x="181" y="19"/>
                      </a:lnTo>
                      <a:lnTo>
                        <a:pt x="208" y="40"/>
                      </a:lnTo>
                      <a:lnTo>
                        <a:pt x="227" y="67"/>
                      </a:lnTo>
                      <a:lnTo>
                        <a:pt x="238" y="99"/>
                      </a:lnTo>
                      <a:lnTo>
                        <a:pt x="242" y="137"/>
                      </a:lnTo>
                      <a:lnTo>
                        <a:pt x="269" y="141"/>
                      </a:lnTo>
                      <a:lnTo>
                        <a:pt x="292" y="151"/>
                      </a:lnTo>
                      <a:lnTo>
                        <a:pt x="309" y="168"/>
                      </a:lnTo>
                      <a:lnTo>
                        <a:pt x="322" y="189"/>
                      </a:lnTo>
                      <a:lnTo>
                        <a:pt x="328" y="213"/>
                      </a:lnTo>
                      <a:lnTo>
                        <a:pt x="328" y="238"/>
                      </a:lnTo>
                      <a:lnTo>
                        <a:pt x="322" y="263"/>
                      </a:lnTo>
                      <a:lnTo>
                        <a:pt x="307" y="284"/>
                      </a:lnTo>
                      <a:lnTo>
                        <a:pt x="284" y="303"/>
                      </a:lnTo>
                      <a:lnTo>
                        <a:pt x="282" y="305"/>
                      </a:lnTo>
                      <a:lnTo>
                        <a:pt x="259" y="276"/>
                      </a:lnTo>
                      <a:lnTo>
                        <a:pt x="231" y="255"/>
                      </a:lnTo>
                      <a:lnTo>
                        <a:pt x="223" y="225"/>
                      </a:lnTo>
                      <a:lnTo>
                        <a:pt x="208" y="198"/>
                      </a:lnTo>
                      <a:lnTo>
                        <a:pt x="189" y="173"/>
                      </a:lnTo>
                      <a:lnTo>
                        <a:pt x="158" y="149"/>
                      </a:lnTo>
                      <a:lnTo>
                        <a:pt x="122" y="135"/>
                      </a:lnTo>
                      <a:lnTo>
                        <a:pt x="84" y="130"/>
                      </a:lnTo>
                      <a:lnTo>
                        <a:pt x="82" y="130"/>
                      </a:lnTo>
                      <a:lnTo>
                        <a:pt x="51" y="97"/>
                      </a:lnTo>
                      <a:lnTo>
                        <a:pt x="17" y="71"/>
                      </a:lnTo>
                      <a:lnTo>
                        <a:pt x="8" y="65"/>
                      </a:lnTo>
                      <a:lnTo>
                        <a:pt x="0" y="61"/>
                      </a:lnTo>
                      <a:close/>
                    </a:path>
                  </a:pathLst>
                </a:custGeom>
                <a:solidFill>
                  <a:srgbClr val="79797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grpSp>
      </p:grpSp>
      <p:grpSp>
        <p:nvGrpSpPr>
          <p:cNvPr id="93" name="Group 92"/>
          <p:cNvGrpSpPr/>
          <p:nvPr/>
        </p:nvGrpSpPr>
        <p:grpSpPr>
          <a:xfrm>
            <a:off x="551384" y="4284071"/>
            <a:ext cx="5760640" cy="1008112"/>
            <a:chOff x="551384" y="4284071"/>
            <a:chExt cx="5760640" cy="1008112"/>
          </a:xfrm>
        </p:grpSpPr>
        <p:sp>
          <p:nvSpPr>
            <p:cNvPr id="13" name="Rectangle 57"/>
            <p:cNvSpPr>
              <a:spLocks/>
            </p:cNvSpPr>
            <p:nvPr/>
          </p:nvSpPr>
          <p:spPr bwMode="auto">
            <a:xfrm>
              <a:off x="2080122" y="4284071"/>
              <a:ext cx="4231902" cy="10081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nchorCtr="0"/>
            <a:lstStyle/>
            <a:p>
              <a:r>
                <a:rPr lang="en-GB" sz="2400" dirty="0" smtClean="0">
                  <a:solidFill>
                    <a:schemeClr val="tx1"/>
                  </a:solidFill>
                  <a:cs typeface="Calibri Bold" charset="0"/>
                  <a:sym typeface="Calibri Bold" charset="0"/>
                </a:rPr>
                <a:t>Heavy rain</a:t>
              </a:r>
            </a:p>
          </p:txBody>
        </p:sp>
        <p:grpSp>
          <p:nvGrpSpPr>
            <p:cNvPr id="89" name="Group 88"/>
            <p:cNvGrpSpPr/>
            <p:nvPr/>
          </p:nvGrpSpPr>
          <p:grpSpPr>
            <a:xfrm>
              <a:off x="551384" y="4284071"/>
              <a:ext cx="1461690" cy="1008112"/>
              <a:chOff x="551384" y="4284071"/>
              <a:chExt cx="1461690" cy="1008112"/>
            </a:xfrm>
          </p:grpSpPr>
          <p:sp>
            <p:nvSpPr>
              <p:cNvPr id="9" name="Rectangle 57"/>
              <p:cNvSpPr>
                <a:spLocks/>
              </p:cNvSpPr>
              <p:nvPr/>
            </p:nvSpPr>
            <p:spPr bwMode="auto">
              <a:xfrm>
                <a:off x="551384" y="4284071"/>
                <a:ext cx="1461690" cy="10081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nchorCtr="0"/>
              <a:lstStyle/>
              <a:p>
                <a:pPr algn="ctr">
                  <a:lnSpc>
                    <a:spcPts val="2000"/>
                  </a:lnSpc>
                  <a:spcBef>
                    <a:spcPts val="475"/>
                  </a:spcBef>
                  <a:spcAft>
                    <a:spcPts val="600"/>
                  </a:spcAft>
                </a:pPr>
                <a:endParaRPr lang="en-GB" dirty="0" smtClean="0">
                  <a:cs typeface="Calibri Bold" charset="0"/>
                  <a:sym typeface="Calibri Bold" charset="0"/>
                </a:endParaRPr>
              </a:p>
            </p:txBody>
          </p:sp>
          <p:grpSp>
            <p:nvGrpSpPr>
              <p:cNvPr id="86" name="Group 85"/>
              <p:cNvGrpSpPr/>
              <p:nvPr/>
            </p:nvGrpSpPr>
            <p:grpSpPr>
              <a:xfrm>
                <a:off x="896206" y="4336462"/>
                <a:ext cx="772047" cy="924045"/>
                <a:chOff x="966787" y="4489504"/>
                <a:chExt cx="772047" cy="924045"/>
              </a:xfrm>
            </p:grpSpPr>
            <p:sp>
              <p:nvSpPr>
                <p:cNvPr id="76" name="Freeform 83"/>
                <p:cNvSpPr>
                  <a:spLocks noChangeArrowheads="1"/>
                </p:cNvSpPr>
                <p:nvPr/>
              </p:nvSpPr>
              <p:spPr bwMode="auto">
                <a:xfrm>
                  <a:off x="1176687" y="5051651"/>
                  <a:ext cx="195424" cy="361898"/>
                </a:xfrm>
                <a:custGeom>
                  <a:avLst/>
                  <a:gdLst>
                    <a:gd name="T0" fmla="*/ 0 w 732"/>
                    <a:gd name="T1" fmla="*/ 0 h 1358"/>
                    <a:gd name="T2" fmla="*/ 0 w 732"/>
                    <a:gd name="T3" fmla="*/ 0 h 1358"/>
                    <a:gd name="T4" fmla="*/ 0 w 732"/>
                    <a:gd name="T5" fmla="*/ 0 h 1358"/>
                    <a:gd name="T6" fmla="*/ 0 w 732"/>
                    <a:gd name="T7" fmla="*/ 0 h 1358"/>
                    <a:gd name="T8" fmla="*/ 0 w 732"/>
                    <a:gd name="T9" fmla="*/ 0 h 1358"/>
                    <a:gd name="T10" fmla="*/ 0 w 732"/>
                    <a:gd name="T11" fmla="*/ 0 h 1358"/>
                    <a:gd name="T12" fmla="*/ 0 w 732"/>
                    <a:gd name="T13" fmla="*/ 0 h 1358"/>
                    <a:gd name="T14" fmla="*/ 0 w 732"/>
                    <a:gd name="T15" fmla="*/ 0 h 1358"/>
                    <a:gd name="T16" fmla="*/ 0 w 732"/>
                    <a:gd name="T17" fmla="*/ 0 h 1358"/>
                    <a:gd name="T18" fmla="*/ 0 w 732"/>
                    <a:gd name="T19" fmla="*/ 0 h 1358"/>
                    <a:gd name="T20" fmla="*/ 0 w 732"/>
                    <a:gd name="T21" fmla="*/ 0 h 1358"/>
                    <a:gd name="T22" fmla="*/ 0 w 732"/>
                    <a:gd name="T23" fmla="*/ 0 h 1358"/>
                    <a:gd name="T24" fmla="*/ 0 w 732"/>
                    <a:gd name="T25" fmla="*/ 0 h 1358"/>
                    <a:gd name="T26" fmla="*/ 0 w 732"/>
                    <a:gd name="T27" fmla="*/ 0 h 1358"/>
                    <a:gd name="T28" fmla="*/ 0 w 732"/>
                    <a:gd name="T29" fmla="*/ 0 h 1358"/>
                    <a:gd name="T30" fmla="*/ 0 w 732"/>
                    <a:gd name="T31" fmla="*/ 0 h 1358"/>
                    <a:gd name="T32" fmla="*/ 0 w 732"/>
                    <a:gd name="T33" fmla="*/ 0 h 1358"/>
                    <a:gd name="T34" fmla="*/ 0 w 732"/>
                    <a:gd name="T35" fmla="*/ 0 h 1358"/>
                    <a:gd name="T36" fmla="*/ 0 w 732"/>
                    <a:gd name="T37" fmla="*/ 0 h 1358"/>
                    <a:gd name="T38" fmla="*/ 0 w 732"/>
                    <a:gd name="T39" fmla="*/ 0 h 1358"/>
                    <a:gd name="T40" fmla="*/ 0 w 732"/>
                    <a:gd name="T41" fmla="*/ 0 h 1358"/>
                    <a:gd name="T42" fmla="*/ 0 w 732"/>
                    <a:gd name="T43" fmla="*/ 0 h 1358"/>
                    <a:gd name="T44" fmla="*/ 0 w 732"/>
                    <a:gd name="T45" fmla="*/ 0 h 1358"/>
                    <a:gd name="T46" fmla="*/ 0 w 732"/>
                    <a:gd name="T47" fmla="*/ 0 h 1358"/>
                    <a:gd name="T48" fmla="*/ 0 w 732"/>
                    <a:gd name="T49" fmla="*/ 0 h 1358"/>
                    <a:gd name="T50" fmla="*/ 0 w 732"/>
                    <a:gd name="T51" fmla="*/ 0 h 1358"/>
                    <a:gd name="T52" fmla="*/ 0 w 732"/>
                    <a:gd name="T53" fmla="*/ 0 h 1358"/>
                    <a:gd name="T54" fmla="*/ 0 w 732"/>
                    <a:gd name="T55" fmla="*/ 0 h 1358"/>
                    <a:gd name="T56" fmla="*/ 0 w 732"/>
                    <a:gd name="T57" fmla="*/ 0 h 1358"/>
                    <a:gd name="T58" fmla="*/ 0 w 732"/>
                    <a:gd name="T59" fmla="*/ 0 h 1358"/>
                    <a:gd name="T60" fmla="*/ 0 w 732"/>
                    <a:gd name="T61" fmla="*/ 0 h 1358"/>
                    <a:gd name="T62" fmla="*/ 0 w 732"/>
                    <a:gd name="T63" fmla="*/ 0 h 1358"/>
                    <a:gd name="T64" fmla="*/ 0 w 732"/>
                    <a:gd name="T65" fmla="*/ 0 h 1358"/>
                    <a:gd name="T66" fmla="*/ 0 w 732"/>
                    <a:gd name="T67" fmla="*/ 0 h 1358"/>
                    <a:gd name="T68" fmla="*/ 0 w 732"/>
                    <a:gd name="T69" fmla="*/ 0 h 1358"/>
                    <a:gd name="T70" fmla="*/ 0 w 732"/>
                    <a:gd name="T71" fmla="*/ 0 h 1358"/>
                    <a:gd name="T72" fmla="*/ 0 w 732"/>
                    <a:gd name="T73" fmla="*/ 0 h 1358"/>
                    <a:gd name="T74" fmla="*/ 0 w 732"/>
                    <a:gd name="T75" fmla="*/ 0 h 1358"/>
                    <a:gd name="T76" fmla="*/ 0 w 732"/>
                    <a:gd name="T77" fmla="*/ 0 h 1358"/>
                    <a:gd name="T78" fmla="*/ 0 w 732"/>
                    <a:gd name="T79" fmla="*/ 0 h 1358"/>
                    <a:gd name="T80" fmla="*/ 0 w 732"/>
                    <a:gd name="T81" fmla="*/ 0 h 1358"/>
                    <a:gd name="T82" fmla="*/ 0 w 732"/>
                    <a:gd name="T83" fmla="*/ 0 h 1358"/>
                    <a:gd name="T84" fmla="*/ 0 w 732"/>
                    <a:gd name="T85" fmla="*/ 0 h 1358"/>
                    <a:gd name="T86" fmla="*/ 0 w 732"/>
                    <a:gd name="T87" fmla="*/ 0 h 1358"/>
                    <a:gd name="T88" fmla="*/ 0 w 732"/>
                    <a:gd name="T89" fmla="*/ 0 h 1358"/>
                    <a:gd name="T90" fmla="*/ 0 w 732"/>
                    <a:gd name="T91" fmla="*/ 0 h 1358"/>
                    <a:gd name="T92" fmla="*/ 0 w 732"/>
                    <a:gd name="T93" fmla="*/ 0 h 1358"/>
                    <a:gd name="T94" fmla="*/ 0 w 732"/>
                    <a:gd name="T95" fmla="*/ 0 h 1358"/>
                    <a:gd name="T96" fmla="*/ 0 w 732"/>
                    <a:gd name="T97" fmla="*/ 0 h 1358"/>
                    <a:gd name="T98" fmla="*/ 0 w 732"/>
                    <a:gd name="T99" fmla="*/ 0 h 1358"/>
                    <a:gd name="T100" fmla="*/ 0 w 732"/>
                    <a:gd name="T101" fmla="*/ 0 h 1358"/>
                    <a:gd name="T102" fmla="*/ 0 w 732"/>
                    <a:gd name="T103" fmla="*/ 0 h 135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32"/>
                    <a:gd name="T157" fmla="*/ 0 h 1358"/>
                    <a:gd name="T158" fmla="*/ 732 w 732"/>
                    <a:gd name="T159" fmla="*/ 1358 h 135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32" h="1358">
                      <a:moveTo>
                        <a:pt x="572" y="0"/>
                      </a:moveTo>
                      <a:lnTo>
                        <a:pt x="732" y="2"/>
                      </a:lnTo>
                      <a:lnTo>
                        <a:pt x="732" y="982"/>
                      </a:lnTo>
                      <a:lnTo>
                        <a:pt x="731" y="1007"/>
                      </a:lnTo>
                      <a:lnTo>
                        <a:pt x="727" y="1034"/>
                      </a:lnTo>
                      <a:lnTo>
                        <a:pt x="723" y="1062"/>
                      </a:lnTo>
                      <a:lnTo>
                        <a:pt x="717" y="1090"/>
                      </a:lnTo>
                      <a:lnTo>
                        <a:pt x="709" y="1118"/>
                      </a:lnTo>
                      <a:lnTo>
                        <a:pt x="697" y="1146"/>
                      </a:lnTo>
                      <a:lnTo>
                        <a:pt x="684" y="1174"/>
                      </a:lnTo>
                      <a:lnTo>
                        <a:pt x="669" y="1201"/>
                      </a:lnTo>
                      <a:lnTo>
                        <a:pt x="651" y="1226"/>
                      </a:lnTo>
                      <a:lnTo>
                        <a:pt x="630" y="1251"/>
                      </a:lnTo>
                      <a:lnTo>
                        <a:pt x="606" y="1273"/>
                      </a:lnTo>
                      <a:lnTo>
                        <a:pt x="580" y="1294"/>
                      </a:lnTo>
                      <a:lnTo>
                        <a:pt x="550" y="1312"/>
                      </a:lnTo>
                      <a:lnTo>
                        <a:pt x="517" y="1328"/>
                      </a:lnTo>
                      <a:lnTo>
                        <a:pt x="481" y="1340"/>
                      </a:lnTo>
                      <a:lnTo>
                        <a:pt x="441" y="1350"/>
                      </a:lnTo>
                      <a:lnTo>
                        <a:pt x="398" y="1356"/>
                      </a:lnTo>
                      <a:lnTo>
                        <a:pt x="351" y="1358"/>
                      </a:lnTo>
                      <a:lnTo>
                        <a:pt x="309" y="1356"/>
                      </a:lnTo>
                      <a:lnTo>
                        <a:pt x="270" y="1350"/>
                      </a:lnTo>
                      <a:lnTo>
                        <a:pt x="234" y="1340"/>
                      </a:lnTo>
                      <a:lnTo>
                        <a:pt x="202" y="1327"/>
                      </a:lnTo>
                      <a:lnTo>
                        <a:pt x="173" y="1310"/>
                      </a:lnTo>
                      <a:lnTo>
                        <a:pt x="145" y="1291"/>
                      </a:lnTo>
                      <a:lnTo>
                        <a:pt x="120" y="1270"/>
                      </a:lnTo>
                      <a:lnTo>
                        <a:pt x="99" y="1247"/>
                      </a:lnTo>
                      <a:lnTo>
                        <a:pt x="79" y="1223"/>
                      </a:lnTo>
                      <a:lnTo>
                        <a:pt x="62" y="1197"/>
                      </a:lnTo>
                      <a:lnTo>
                        <a:pt x="48" y="1171"/>
                      </a:lnTo>
                      <a:lnTo>
                        <a:pt x="35" y="1143"/>
                      </a:lnTo>
                      <a:lnTo>
                        <a:pt x="25" y="1116"/>
                      </a:lnTo>
                      <a:lnTo>
                        <a:pt x="15" y="1090"/>
                      </a:lnTo>
                      <a:lnTo>
                        <a:pt x="9" y="1064"/>
                      </a:lnTo>
                      <a:lnTo>
                        <a:pt x="4" y="1039"/>
                      </a:lnTo>
                      <a:lnTo>
                        <a:pt x="1" y="1014"/>
                      </a:lnTo>
                      <a:lnTo>
                        <a:pt x="0" y="993"/>
                      </a:lnTo>
                      <a:lnTo>
                        <a:pt x="2" y="973"/>
                      </a:lnTo>
                      <a:lnTo>
                        <a:pt x="10" y="954"/>
                      </a:lnTo>
                      <a:lnTo>
                        <a:pt x="22" y="938"/>
                      </a:lnTo>
                      <a:lnTo>
                        <a:pt x="37" y="927"/>
                      </a:lnTo>
                      <a:lnTo>
                        <a:pt x="56" y="918"/>
                      </a:lnTo>
                      <a:lnTo>
                        <a:pt x="76" y="916"/>
                      </a:lnTo>
                      <a:lnTo>
                        <a:pt x="97" y="918"/>
                      </a:lnTo>
                      <a:lnTo>
                        <a:pt x="115" y="927"/>
                      </a:lnTo>
                      <a:lnTo>
                        <a:pt x="131" y="938"/>
                      </a:lnTo>
                      <a:lnTo>
                        <a:pt x="143" y="954"/>
                      </a:lnTo>
                      <a:lnTo>
                        <a:pt x="151" y="973"/>
                      </a:lnTo>
                      <a:lnTo>
                        <a:pt x="154" y="993"/>
                      </a:lnTo>
                      <a:lnTo>
                        <a:pt x="159" y="1029"/>
                      </a:lnTo>
                      <a:lnTo>
                        <a:pt x="167" y="1062"/>
                      </a:lnTo>
                      <a:lnTo>
                        <a:pt x="178" y="1091"/>
                      </a:lnTo>
                      <a:lnTo>
                        <a:pt x="193" y="1116"/>
                      </a:lnTo>
                      <a:lnTo>
                        <a:pt x="208" y="1137"/>
                      </a:lnTo>
                      <a:lnTo>
                        <a:pt x="226" y="1156"/>
                      </a:lnTo>
                      <a:lnTo>
                        <a:pt x="244" y="1172"/>
                      </a:lnTo>
                      <a:lnTo>
                        <a:pt x="264" y="1184"/>
                      </a:lnTo>
                      <a:lnTo>
                        <a:pt x="283" y="1194"/>
                      </a:lnTo>
                      <a:lnTo>
                        <a:pt x="302" y="1201"/>
                      </a:lnTo>
                      <a:lnTo>
                        <a:pt x="319" y="1206"/>
                      </a:lnTo>
                      <a:lnTo>
                        <a:pt x="336" y="1208"/>
                      </a:lnTo>
                      <a:lnTo>
                        <a:pt x="351" y="1209"/>
                      </a:lnTo>
                      <a:lnTo>
                        <a:pt x="366" y="1208"/>
                      </a:lnTo>
                      <a:lnTo>
                        <a:pt x="382" y="1206"/>
                      </a:lnTo>
                      <a:lnTo>
                        <a:pt x="401" y="1202"/>
                      </a:lnTo>
                      <a:lnTo>
                        <a:pt x="421" y="1196"/>
                      </a:lnTo>
                      <a:lnTo>
                        <a:pt x="442" y="1186"/>
                      </a:lnTo>
                      <a:lnTo>
                        <a:pt x="463" y="1176"/>
                      </a:lnTo>
                      <a:lnTo>
                        <a:pt x="484" y="1163"/>
                      </a:lnTo>
                      <a:lnTo>
                        <a:pt x="504" y="1149"/>
                      </a:lnTo>
                      <a:lnTo>
                        <a:pt x="522" y="1131"/>
                      </a:lnTo>
                      <a:lnTo>
                        <a:pt x="539" y="1112"/>
                      </a:lnTo>
                      <a:lnTo>
                        <a:pt x="552" y="1089"/>
                      </a:lnTo>
                      <a:lnTo>
                        <a:pt x="563" y="1065"/>
                      </a:lnTo>
                      <a:lnTo>
                        <a:pt x="569" y="1036"/>
                      </a:lnTo>
                      <a:lnTo>
                        <a:pt x="571" y="1006"/>
                      </a:lnTo>
                      <a:lnTo>
                        <a:pt x="571" y="988"/>
                      </a:lnTo>
                      <a:lnTo>
                        <a:pt x="571" y="963"/>
                      </a:lnTo>
                      <a:lnTo>
                        <a:pt x="571" y="934"/>
                      </a:lnTo>
                      <a:lnTo>
                        <a:pt x="571" y="898"/>
                      </a:lnTo>
                      <a:lnTo>
                        <a:pt x="571" y="859"/>
                      </a:lnTo>
                      <a:lnTo>
                        <a:pt x="571" y="817"/>
                      </a:lnTo>
                      <a:lnTo>
                        <a:pt x="571" y="769"/>
                      </a:lnTo>
                      <a:lnTo>
                        <a:pt x="571" y="720"/>
                      </a:lnTo>
                      <a:lnTo>
                        <a:pt x="571" y="669"/>
                      </a:lnTo>
                      <a:lnTo>
                        <a:pt x="571" y="617"/>
                      </a:lnTo>
                      <a:lnTo>
                        <a:pt x="571" y="562"/>
                      </a:lnTo>
                      <a:lnTo>
                        <a:pt x="571" y="508"/>
                      </a:lnTo>
                      <a:lnTo>
                        <a:pt x="571" y="453"/>
                      </a:lnTo>
                      <a:lnTo>
                        <a:pt x="571" y="400"/>
                      </a:lnTo>
                      <a:lnTo>
                        <a:pt x="571" y="346"/>
                      </a:lnTo>
                      <a:lnTo>
                        <a:pt x="571" y="296"/>
                      </a:lnTo>
                      <a:lnTo>
                        <a:pt x="571" y="247"/>
                      </a:lnTo>
                      <a:lnTo>
                        <a:pt x="571" y="201"/>
                      </a:lnTo>
                      <a:lnTo>
                        <a:pt x="571" y="158"/>
                      </a:lnTo>
                      <a:lnTo>
                        <a:pt x="571" y="119"/>
                      </a:lnTo>
                      <a:lnTo>
                        <a:pt x="571" y="85"/>
                      </a:lnTo>
                      <a:lnTo>
                        <a:pt x="571" y="55"/>
                      </a:lnTo>
                      <a:lnTo>
                        <a:pt x="572" y="32"/>
                      </a:lnTo>
                      <a:lnTo>
                        <a:pt x="572" y="14"/>
                      </a:lnTo>
                      <a:lnTo>
                        <a:pt x="572" y="3"/>
                      </a:lnTo>
                      <a:lnTo>
                        <a:pt x="572" y="0"/>
                      </a:lnTo>
                      <a:close/>
                    </a:path>
                  </a:pathLst>
                </a:custGeom>
                <a:solidFill>
                  <a:schemeClr val="bg1"/>
                </a:solidFill>
                <a:ln w="9525">
                  <a:noFill/>
                  <a:round/>
                  <a:headEnd/>
                  <a:tailEnd/>
                </a:ln>
              </p:spPr>
              <p:txBody>
                <a:bodyPr wrap="none" anchor="ctr"/>
                <a:lstStyle/>
                <a:p>
                  <a:endParaRPr lang="en-GB"/>
                </a:p>
              </p:txBody>
            </p:sp>
            <p:sp>
              <p:nvSpPr>
                <p:cNvPr id="77" name="Freeform 84"/>
                <p:cNvSpPr>
                  <a:spLocks noChangeArrowheads="1"/>
                </p:cNvSpPr>
                <p:nvPr/>
              </p:nvSpPr>
              <p:spPr bwMode="auto">
                <a:xfrm>
                  <a:off x="983676" y="4769371"/>
                  <a:ext cx="743095" cy="265392"/>
                </a:xfrm>
                <a:custGeom>
                  <a:avLst/>
                  <a:gdLst>
                    <a:gd name="T0" fmla="*/ 0 w 2779"/>
                    <a:gd name="T1" fmla="*/ 0 h 997"/>
                    <a:gd name="T2" fmla="*/ 0 w 2779"/>
                    <a:gd name="T3" fmla="*/ 0 h 997"/>
                    <a:gd name="T4" fmla="*/ 0 w 2779"/>
                    <a:gd name="T5" fmla="*/ 0 h 997"/>
                    <a:gd name="T6" fmla="*/ 0 w 2779"/>
                    <a:gd name="T7" fmla="*/ 0 h 997"/>
                    <a:gd name="T8" fmla="*/ 0 w 2779"/>
                    <a:gd name="T9" fmla="*/ 0 h 997"/>
                    <a:gd name="T10" fmla="*/ 0 w 2779"/>
                    <a:gd name="T11" fmla="*/ 0 h 997"/>
                    <a:gd name="T12" fmla="*/ 0 w 2779"/>
                    <a:gd name="T13" fmla="*/ 0 h 997"/>
                    <a:gd name="T14" fmla="*/ 0 w 2779"/>
                    <a:gd name="T15" fmla="*/ 0 h 997"/>
                    <a:gd name="T16" fmla="*/ 0 w 2779"/>
                    <a:gd name="T17" fmla="*/ 0 h 997"/>
                    <a:gd name="T18" fmla="*/ 0 w 2779"/>
                    <a:gd name="T19" fmla="*/ 0 h 997"/>
                    <a:gd name="T20" fmla="*/ 0 w 2779"/>
                    <a:gd name="T21" fmla="*/ 0 h 997"/>
                    <a:gd name="T22" fmla="*/ 0 w 2779"/>
                    <a:gd name="T23" fmla="*/ 0 h 997"/>
                    <a:gd name="T24" fmla="*/ 0 w 2779"/>
                    <a:gd name="T25" fmla="*/ 0 h 997"/>
                    <a:gd name="T26" fmla="*/ 0 w 2779"/>
                    <a:gd name="T27" fmla="*/ 0 h 997"/>
                    <a:gd name="T28" fmla="*/ 0 w 2779"/>
                    <a:gd name="T29" fmla="*/ 0 h 997"/>
                    <a:gd name="T30" fmla="*/ 0 w 2779"/>
                    <a:gd name="T31" fmla="*/ 0 h 997"/>
                    <a:gd name="T32" fmla="*/ 0 w 2779"/>
                    <a:gd name="T33" fmla="*/ 0 h 997"/>
                    <a:gd name="T34" fmla="*/ 0 w 2779"/>
                    <a:gd name="T35" fmla="*/ 0 h 997"/>
                    <a:gd name="T36" fmla="*/ 0 w 2779"/>
                    <a:gd name="T37" fmla="*/ 0 h 997"/>
                    <a:gd name="T38" fmla="*/ 0 w 2779"/>
                    <a:gd name="T39" fmla="*/ 0 h 997"/>
                    <a:gd name="T40" fmla="*/ 0 w 2779"/>
                    <a:gd name="T41" fmla="*/ 0 h 997"/>
                    <a:gd name="T42" fmla="*/ 0 w 2779"/>
                    <a:gd name="T43" fmla="*/ 0 h 997"/>
                    <a:gd name="T44" fmla="*/ 0 w 2779"/>
                    <a:gd name="T45" fmla="*/ 0 h 997"/>
                    <a:gd name="T46" fmla="*/ 0 w 2779"/>
                    <a:gd name="T47" fmla="*/ 0 h 997"/>
                    <a:gd name="T48" fmla="*/ 0 w 2779"/>
                    <a:gd name="T49" fmla="*/ 0 h 997"/>
                    <a:gd name="T50" fmla="*/ 0 w 2779"/>
                    <a:gd name="T51" fmla="*/ 0 h 997"/>
                    <a:gd name="T52" fmla="*/ 0 w 2779"/>
                    <a:gd name="T53" fmla="*/ 0 h 997"/>
                    <a:gd name="T54" fmla="*/ 0 w 2779"/>
                    <a:gd name="T55" fmla="*/ 0 h 997"/>
                    <a:gd name="T56" fmla="*/ 0 w 2779"/>
                    <a:gd name="T57" fmla="*/ 0 h 997"/>
                    <a:gd name="T58" fmla="*/ 0 w 2779"/>
                    <a:gd name="T59" fmla="*/ 0 h 997"/>
                    <a:gd name="T60" fmla="*/ 0 w 2779"/>
                    <a:gd name="T61" fmla="*/ 0 h 997"/>
                    <a:gd name="T62" fmla="*/ 0 w 2779"/>
                    <a:gd name="T63" fmla="*/ 0 h 997"/>
                    <a:gd name="T64" fmla="*/ 0 w 2779"/>
                    <a:gd name="T65" fmla="*/ 0 h 997"/>
                    <a:gd name="T66" fmla="*/ 0 w 2779"/>
                    <a:gd name="T67" fmla="*/ 0 h 997"/>
                    <a:gd name="T68" fmla="*/ 0 w 2779"/>
                    <a:gd name="T69" fmla="*/ 0 h 997"/>
                    <a:gd name="T70" fmla="*/ 0 w 2779"/>
                    <a:gd name="T71" fmla="*/ 0 h 997"/>
                    <a:gd name="T72" fmla="*/ 0 w 2779"/>
                    <a:gd name="T73" fmla="*/ 0 h 997"/>
                    <a:gd name="T74" fmla="*/ 0 w 2779"/>
                    <a:gd name="T75" fmla="*/ 0 h 997"/>
                    <a:gd name="T76" fmla="*/ 0 w 2779"/>
                    <a:gd name="T77" fmla="*/ 0 h 997"/>
                    <a:gd name="T78" fmla="*/ 0 w 2779"/>
                    <a:gd name="T79" fmla="*/ 0 h 997"/>
                    <a:gd name="T80" fmla="*/ 0 w 2779"/>
                    <a:gd name="T81" fmla="*/ 0 h 997"/>
                    <a:gd name="T82" fmla="*/ 0 w 2779"/>
                    <a:gd name="T83" fmla="*/ 0 h 997"/>
                    <a:gd name="T84" fmla="*/ 0 w 2779"/>
                    <a:gd name="T85" fmla="*/ 0 h 997"/>
                    <a:gd name="T86" fmla="*/ 0 w 2779"/>
                    <a:gd name="T87" fmla="*/ 0 h 997"/>
                    <a:gd name="T88" fmla="*/ 0 w 2779"/>
                    <a:gd name="T89" fmla="*/ 0 h 997"/>
                    <a:gd name="T90" fmla="*/ 0 w 2779"/>
                    <a:gd name="T91" fmla="*/ 0 h 997"/>
                    <a:gd name="T92" fmla="*/ 0 w 2779"/>
                    <a:gd name="T93" fmla="*/ 0 h 997"/>
                    <a:gd name="T94" fmla="*/ 0 w 2779"/>
                    <a:gd name="T95" fmla="*/ 0 h 997"/>
                    <a:gd name="T96" fmla="*/ 0 w 2779"/>
                    <a:gd name="T97" fmla="*/ 0 h 997"/>
                    <a:gd name="T98" fmla="*/ 0 w 2779"/>
                    <a:gd name="T99" fmla="*/ 0 h 997"/>
                    <a:gd name="T100" fmla="*/ 0 w 2779"/>
                    <a:gd name="T101" fmla="*/ 0 h 997"/>
                    <a:gd name="T102" fmla="*/ 0 w 2779"/>
                    <a:gd name="T103" fmla="*/ 0 h 997"/>
                    <a:gd name="T104" fmla="*/ 0 w 2779"/>
                    <a:gd name="T105" fmla="*/ 0 h 997"/>
                    <a:gd name="T106" fmla="*/ 0 w 2779"/>
                    <a:gd name="T107" fmla="*/ 0 h 997"/>
                    <a:gd name="T108" fmla="*/ 0 w 2779"/>
                    <a:gd name="T109" fmla="*/ 0 h 997"/>
                    <a:gd name="T110" fmla="*/ 0 w 2779"/>
                    <a:gd name="T111" fmla="*/ 0 h 997"/>
                    <a:gd name="T112" fmla="*/ 0 w 2779"/>
                    <a:gd name="T113" fmla="*/ 0 h 997"/>
                    <a:gd name="T114" fmla="*/ 0 w 2779"/>
                    <a:gd name="T115" fmla="*/ 0 h 997"/>
                    <a:gd name="T116" fmla="*/ 0 w 2779"/>
                    <a:gd name="T117" fmla="*/ 0 h 997"/>
                    <a:gd name="T118" fmla="*/ 0 w 2779"/>
                    <a:gd name="T119" fmla="*/ 0 h 99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79"/>
                    <a:gd name="T181" fmla="*/ 0 h 997"/>
                    <a:gd name="T182" fmla="*/ 2779 w 2779"/>
                    <a:gd name="T183" fmla="*/ 997 h 99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79" h="997">
                      <a:moveTo>
                        <a:pt x="1390" y="0"/>
                      </a:moveTo>
                      <a:lnTo>
                        <a:pt x="1482" y="2"/>
                      </a:lnTo>
                      <a:lnTo>
                        <a:pt x="1572" y="10"/>
                      </a:lnTo>
                      <a:lnTo>
                        <a:pt x="1659" y="22"/>
                      </a:lnTo>
                      <a:lnTo>
                        <a:pt x="1744" y="38"/>
                      </a:lnTo>
                      <a:lnTo>
                        <a:pt x="1826" y="59"/>
                      </a:lnTo>
                      <a:lnTo>
                        <a:pt x="1905" y="84"/>
                      </a:lnTo>
                      <a:lnTo>
                        <a:pt x="1980" y="111"/>
                      </a:lnTo>
                      <a:lnTo>
                        <a:pt x="2053" y="144"/>
                      </a:lnTo>
                      <a:lnTo>
                        <a:pt x="2122" y="178"/>
                      </a:lnTo>
                      <a:lnTo>
                        <a:pt x="2189" y="215"/>
                      </a:lnTo>
                      <a:lnTo>
                        <a:pt x="2252" y="256"/>
                      </a:lnTo>
                      <a:lnTo>
                        <a:pt x="2312" y="298"/>
                      </a:lnTo>
                      <a:lnTo>
                        <a:pt x="2368" y="343"/>
                      </a:lnTo>
                      <a:lnTo>
                        <a:pt x="2422" y="389"/>
                      </a:lnTo>
                      <a:lnTo>
                        <a:pt x="2471" y="437"/>
                      </a:lnTo>
                      <a:lnTo>
                        <a:pt x="2517" y="486"/>
                      </a:lnTo>
                      <a:lnTo>
                        <a:pt x="2560" y="536"/>
                      </a:lnTo>
                      <a:lnTo>
                        <a:pt x="2599" y="588"/>
                      </a:lnTo>
                      <a:lnTo>
                        <a:pt x="2635" y="640"/>
                      </a:lnTo>
                      <a:lnTo>
                        <a:pt x="2667" y="692"/>
                      </a:lnTo>
                      <a:lnTo>
                        <a:pt x="2696" y="744"/>
                      </a:lnTo>
                      <a:lnTo>
                        <a:pt x="2720" y="796"/>
                      </a:lnTo>
                      <a:lnTo>
                        <a:pt x="2741" y="847"/>
                      </a:lnTo>
                      <a:lnTo>
                        <a:pt x="2757" y="899"/>
                      </a:lnTo>
                      <a:lnTo>
                        <a:pt x="2770" y="948"/>
                      </a:lnTo>
                      <a:lnTo>
                        <a:pt x="2779" y="997"/>
                      </a:lnTo>
                      <a:lnTo>
                        <a:pt x="2749" y="957"/>
                      </a:lnTo>
                      <a:lnTo>
                        <a:pt x="2713" y="923"/>
                      </a:lnTo>
                      <a:lnTo>
                        <a:pt x="2675" y="891"/>
                      </a:lnTo>
                      <a:lnTo>
                        <a:pt x="2632" y="865"/>
                      </a:lnTo>
                      <a:lnTo>
                        <a:pt x="2585" y="844"/>
                      </a:lnTo>
                      <a:lnTo>
                        <a:pt x="2537" y="829"/>
                      </a:lnTo>
                      <a:lnTo>
                        <a:pt x="2486" y="819"/>
                      </a:lnTo>
                      <a:lnTo>
                        <a:pt x="2433" y="816"/>
                      </a:lnTo>
                      <a:lnTo>
                        <a:pt x="2386" y="819"/>
                      </a:lnTo>
                      <a:lnTo>
                        <a:pt x="2341" y="827"/>
                      </a:lnTo>
                      <a:lnTo>
                        <a:pt x="2297" y="838"/>
                      </a:lnTo>
                      <a:lnTo>
                        <a:pt x="2256" y="855"/>
                      </a:lnTo>
                      <a:lnTo>
                        <a:pt x="2217" y="876"/>
                      </a:lnTo>
                      <a:lnTo>
                        <a:pt x="2182" y="900"/>
                      </a:lnTo>
                      <a:lnTo>
                        <a:pt x="2148" y="928"/>
                      </a:lnTo>
                      <a:lnTo>
                        <a:pt x="2118" y="961"/>
                      </a:lnTo>
                      <a:lnTo>
                        <a:pt x="2090" y="995"/>
                      </a:lnTo>
                      <a:lnTo>
                        <a:pt x="2059" y="956"/>
                      </a:lnTo>
                      <a:lnTo>
                        <a:pt x="2024" y="922"/>
                      </a:lnTo>
                      <a:lnTo>
                        <a:pt x="1985" y="890"/>
                      </a:lnTo>
                      <a:lnTo>
                        <a:pt x="1942" y="865"/>
                      </a:lnTo>
                      <a:lnTo>
                        <a:pt x="1896" y="844"/>
                      </a:lnTo>
                      <a:lnTo>
                        <a:pt x="1848" y="829"/>
                      </a:lnTo>
                      <a:lnTo>
                        <a:pt x="1798" y="819"/>
                      </a:lnTo>
                      <a:lnTo>
                        <a:pt x="1745" y="816"/>
                      </a:lnTo>
                      <a:lnTo>
                        <a:pt x="1697" y="819"/>
                      </a:lnTo>
                      <a:lnTo>
                        <a:pt x="1650" y="827"/>
                      </a:lnTo>
                      <a:lnTo>
                        <a:pt x="1604" y="839"/>
                      </a:lnTo>
                      <a:lnTo>
                        <a:pt x="1560" y="856"/>
                      </a:lnTo>
                      <a:lnTo>
                        <a:pt x="1517" y="877"/>
                      </a:lnTo>
                      <a:lnTo>
                        <a:pt x="1478" y="902"/>
                      </a:lnTo>
                      <a:lnTo>
                        <a:pt x="1441" y="930"/>
                      </a:lnTo>
                      <a:lnTo>
                        <a:pt x="1410" y="963"/>
                      </a:lnTo>
                      <a:lnTo>
                        <a:pt x="1381" y="997"/>
                      </a:lnTo>
                      <a:lnTo>
                        <a:pt x="1351" y="958"/>
                      </a:lnTo>
                      <a:lnTo>
                        <a:pt x="1315" y="923"/>
                      </a:lnTo>
                      <a:lnTo>
                        <a:pt x="1276" y="893"/>
                      </a:lnTo>
                      <a:lnTo>
                        <a:pt x="1233" y="866"/>
                      </a:lnTo>
                      <a:lnTo>
                        <a:pt x="1187" y="844"/>
                      </a:lnTo>
                      <a:lnTo>
                        <a:pt x="1138" y="829"/>
                      </a:lnTo>
                      <a:lnTo>
                        <a:pt x="1088" y="819"/>
                      </a:lnTo>
                      <a:lnTo>
                        <a:pt x="1034" y="816"/>
                      </a:lnTo>
                      <a:lnTo>
                        <a:pt x="982" y="819"/>
                      </a:lnTo>
                      <a:lnTo>
                        <a:pt x="930" y="829"/>
                      </a:lnTo>
                      <a:lnTo>
                        <a:pt x="882" y="844"/>
                      </a:lnTo>
                      <a:lnTo>
                        <a:pt x="837" y="865"/>
                      </a:lnTo>
                      <a:lnTo>
                        <a:pt x="794" y="890"/>
                      </a:lnTo>
                      <a:lnTo>
                        <a:pt x="755" y="922"/>
                      </a:lnTo>
                      <a:lnTo>
                        <a:pt x="719" y="956"/>
                      </a:lnTo>
                      <a:lnTo>
                        <a:pt x="689" y="995"/>
                      </a:lnTo>
                      <a:lnTo>
                        <a:pt x="662" y="961"/>
                      </a:lnTo>
                      <a:lnTo>
                        <a:pt x="631" y="928"/>
                      </a:lnTo>
                      <a:lnTo>
                        <a:pt x="598" y="900"/>
                      </a:lnTo>
                      <a:lnTo>
                        <a:pt x="562" y="876"/>
                      </a:lnTo>
                      <a:lnTo>
                        <a:pt x="523" y="855"/>
                      </a:lnTo>
                      <a:lnTo>
                        <a:pt x="481" y="838"/>
                      </a:lnTo>
                      <a:lnTo>
                        <a:pt x="438" y="827"/>
                      </a:lnTo>
                      <a:lnTo>
                        <a:pt x="393" y="819"/>
                      </a:lnTo>
                      <a:lnTo>
                        <a:pt x="346" y="816"/>
                      </a:lnTo>
                      <a:lnTo>
                        <a:pt x="294" y="819"/>
                      </a:lnTo>
                      <a:lnTo>
                        <a:pt x="242" y="829"/>
                      </a:lnTo>
                      <a:lnTo>
                        <a:pt x="194" y="844"/>
                      </a:lnTo>
                      <a:lnTo>
                        <a:pt x="148" y="865"/>
                      </a:lnTo>
                      <a:lnTo>
                        <a:pt x="105" y="891"/>
                      </a:lnTo>
                      <a:lnTo>
                        <a:pt x="66" y="923"/>
                      </a:lnTo>
                      <a:lnTo>
                        <a:pt x="30" y="957"/>
                      </a:lnTo>
                      <a:lnTo>
                        <a:pt x="0" y="997"/>
                      </a:lnTo>
                      <a:lnTo>
                        <a:pt x="8" y="948"/>
                      </a:lnTo>
                      <a:lnTo>
                        <a:pt x="21" y="899"/>
                      </a:lnTo>
                      <a:lnTo>
                        <a:pt x="38" y="847"/>
                      </a:lnTo>
                      <a:lnTo>
                        <a:pt x="59" y="796"/>
                      </a:lnTo>
                      <a:lnTo>
                        <a:pt x="84" y="744"/>
                      </a:lnTo>
                      <a:lnTo>
                        <a:pt x="112" y="692"/>
                      </a:lnTo>
                      <a:lnTo>
                        <a:pt x="144" y="640"/>
                      </a:lnTo>
                      <a:lnTo>
                        <a:pt x="179" y="588"/>
                      </a:lnTo>
                      <a:lnTo>
                        <a:pt x="219" y="536"/>
                      </a:lnTo>
                      <a:lnTo>
                        <a:pt x="261" y="486"/>
                      </a:lnTo>
                      <a:lnTo>
                        <a:pt x="308" y="437"/>
                      </a:lnTo>
                      <a:lnTo>
                        <a:pt x="358" y="389"/>
                      </a:lnTo>
                      <a:lnTo>
                        <a:pt x="411" y="343"/>
                      </a:lnTo>
                      <a:lnTo>
                        <a:pt x="468" y="298"/>
                      </a:lnTo>
                      <a:lnTo>
                        <a:pt x="528" y="256"/>
                      </a:lnTo>
                      <a:lnTo>
                        <a:pt x="590" y="215"/>
                      </a:lnTo>
                      <a:lnTo>
                        <a:pt x="657" y="178"/>
                      </a:lnTo>
                      <a:lnTo>
                        <a:pt x="726" y="144"/>
                      </a:lnTo>
                      <a:lnTo>
                        <a:pt x="799" y="111"/>
                      </a:lnTo>
                      <a:lnTo>
                        <a:pt x="875" y="84"/>
                      </a:lnTo>
                      <a:lnTo>
                        <a:pt x="953" y="59"/>
                      </a:lnTo>
                      <a:lnTo>
                        <a:pt x="1034" y="38"/>
                      </a:lnTo>
                      <a:lnTo>
                        <a:pt x="1119" y="22"/>
                      </a:lnTo>
                      <a:lnTo>
                        <a:pt x="1206" y="10"/>
                      </a:lnTo>
                      <a:lnTo>
                        <a:pt x="1296" y="2"/>
                      </a:lnTo>
                      <a:lnTo>
                        <a:pt x="1390" y="0"/>
                      </a:lnTo>
                      <a:close/>
                    </a:path>
                  </a:pathLst>
                </a:custGeom>
                <a:solidFill>
                  <a:schemeClr val="bg1"/>
                </a:solidFill>
                <a:ln w="9525">
                  <a:noFill/>
                  <a:round/>
                  <a:headEnd/>
                  <a:tailEnd/>
                </a:ln>
              </p:spPr>
              <p:txBody>
                <a:bodyPr wrap="none" anchor="ctr"/>
                <a:lstStyle/>
                <a:p>
                  <a:endParaRPr lang="en-GB"/>
                </a:p>
              </p:txBody>
            </p:sp>
            <p:sp>
              <p:nvSpPr>
                <p:cNvPr id="78" name="Freeform 85"/>
                <p:cNvSpPr>
                  <a:spLocks noChangeArrowheads="1"/>
                </p:cNvSpPr>
                <p:nvPr/>
              </p:nvSpPr>
              <p:spPr bwMode="auto">
                <a:xfrm>
                  <a:off x="1328684" y="4663215"/>
                  <a:ext cx="41015" cy="84443"/>
                </a:xfrm>
                <a:custGeom>
                  <a:avLst/>
                  <a:gdLst>
                    <a:gd name="T0" fmla="*/ 0 w 158"/>
                    <a:gd name="T1" fmla="*/ 0 h 328"/>
                    <a:gd name="T2" fmla="*/ 0 w 158"/>
                    <a:gd name="T3" fmla="*/ 0 h 328"/>
                    <a:gd name="T4" fmla="*/ 0 w 158"/>
                    <a:gd name="T5" fmla="*/ 0 h 328"/>
                    <a:gd name="T6" fmla="*/ 0 w 158"/>
                    <a:gd name="T7" fmla="*/ 0 h 328"/>
                    <a:gd name="T8" fmla="*/ 0 w 158"/>
                    <a:gd name="T9" fmla="*/ 0 h 328"/>
                    <a:gd name="T10" fmla="*/ 0 w 158"/>
                    <a:gd name="T11" fmla="*/ 0 h 328"/>
                    <a:gd name="T12" fmla="*/ 0 w 158"/>
                    <a:gd name="T13" fmla="*/ 0 h 328"/>
                    <a:gd name="T14" fmla="*/ 0 w 158"/>
                    <a:gd name="T15" fmla="*/ 0 h 328"/>
                    <a:gd name="T16" fmla="*/ 0 w 158"/>
                    <a:gd name="T17" fmla="*/ 0 h 328"/>
                    <a:gd name="T18" fmla="*/ 0 w 158"/>
                    <a:gd name="T19" fmla="*/ 0 h 328"/>
                    <a:gd name="T20" fmla="*/ 0 w 158"/>
                    <a:gd name="T21" fmla="*/ 0 h 328"/>
                    <a:gd name="T22" fmla="*/ 0 w 158"/>
                    <a:gd name="T23" fmla="*/ 0 h 328"/>
                    <a:gd name="T24" fmla="*/ 0 w 158"/>
                    <a:gd name="T25" fmla="*/ 0 h 328"/>
                    <a:gd name="T26" fmla="*/ 0 w 158"/>
                    <a:gd name="T27" fmla="*/ 0 h 328"/>
                    <a:gd name="T28" fmla="*/ 0 w 158"/>
                    <a:gd name="T29" fmla="*/ 0 h 328"/>
                    <a:gd name="T30" fmla="*/ 0 w 158"/>
                    <a:gd name="T31" fmla="*/ 0 h 3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8"/>
                    <a:gd name="T49" fmla="*/ 0 h 328"/>
                    <a:gd name="T50" fmla="*/ 158 w 158"/>
                    <a:gd name="T51" fmla="*/ 328 h 32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8" h="328">
                      <a:moveTo>
                        <a:pt x="79" y="0"/>
                      </a:moveTo>
                      <a:lnTo>
                        <a:pt x="100" y="2"/>
                      </a:lnTo>
                      <a:lnTo>
                        <a:pt x="118" y="11"/>
                      </a:lnTo>
                      <a:lnTo>
                        <a:pt x="135" y="23"/>
                      </a:lnTo>
                      <a:lnTo>
                        <a:pt x="148" y="39"/>
                      </a:lnTo>
                      <a:lnTo>
                        <a:pt x="155" y="58"/>
                      </a:lnTo>
                      <a:lnTo>
                        <a:pt x="158" y="79"/>
                      </a:lnTo>
                      <a:lnTo>
                        <a:pt x="158" y="328"/>
                      </a:lnTo>
                      <a:lnTo>
                        <a:pt x="0" y="328"/>
                      </a:lnTo>
                      <a:lnTo>
                        <a:pt x="0" y="79"/>
                      </a:lnTo>
                      <a:lnTo>
                        <a:pt x="2" y="58"/>
                      </a:lnTo>
                      <a:lnTo>
                        <a:pt x="10" y="39"/>
                      </a:lnTo>
                      <a:lnTo>
                        <a:pt x="23" y="23"/>
                      </a:lnTo>
                      <a:lnTo>
                        <a:pt x="39" y="11"/>
                      </a:lnTo>
                      <a:lnTo>
                        <a:pt x="58" y="2"/>
                      </a:lnTo>
                      <a:lnTo>
                        <a:pt x="79" y="0"/>
                      </a:lnTo>
                      <a:close/>
                    </a:path>
                  </a:pathLst>
                </a:custGeom>
                <a:solidFill>
                  <a:schemeClr val="bg1"/>
                </a:solidFill>
                <a:ln w="9525">
                  <a:noFill/>
                  <a:round/>
                  <a:headEnd/>
                  <a:tailEnd/>
                </a:ln>
              </p:spPr>
              <p:txBody>
                <a:bodyPr wrap="none" anchor="ctr"/>
                <a:lstStyle/>
                <a:p>
                  <a:endParaRPr lang="en-GB"/>
                </a:p>
              </p:txBody>
            </p:sp>
            <p:sp>
              <p:nvSpPr>
                <p:cNvPr id="79" name="Freeform 86"/>
                <p:cNvSpPr>
                  <a:spLocks noChangeArrowheads="1"/>
                </p:cNvSpPr>
                <p:nvPr/>
              </p:nvSpPr>
              <p:spPr bwMode="auto">
                <a:xfrm>
                  <a:off x="1080181" y="4554646"/>
                  <a:ext cx="69967" cy="96506"/>
                </a:xfrm>
                <a:custGeom>
                  <a:avLst/>
                  <a:gdLst>
                    <a:gd name="T0" fmla="*/ 0 w 270"/>
                    <a:gd name="T1" fmla="*/ 0 h 368"/>
                    <a:gd name="T2" fmla="*/ 0 w 270"/>
                    <a:gd name="T3" fmla="*/ 0 h 368"/>
                    <a:gd name="T4" fmla="*/ 0 w 270"/>
                    <a:gd name="T5" fmla="*/ 0 h 368"/>
                    <a:gd name="T6" fmla="*/ 0 w 270"/>
                    <a:gd name="T7" fmla="*/ 0 h 368"/>
                    <a:gd name="T8" fmla="*/ 0 w 270"/>
                    <a:gd name="T9" fmla="*/ 0 h 368"/>
                    <a:gd name="T10" fmla="*/ 0 w 270"/>
                    <a:gd name="T11" fmla="*/ 0 h 368"/>
                    <a:gd name="T12" fmla="*/ 0 w 270"/>
                    <a:gd name="T13" fmla="*/ 0 h 368"/>
                    <a:gd name="T14" fmla="*/ 0 w 270"/>
                    <a:gd name="T15" fmla="*/ 0 h 368"/>
                    <a:gd name="T16" fmla="*/ 0 w 270"/>
                    <a:gd name="T17" fmla="*/ 0 h 368"/>
                    <a:gd name="T18" fmla="*/ 0 w 270"/>
                    <a:gd name="T19" fmla="*/ 0 h 368"/>
                    <a:gd name="T20" fmla="*/ 0 w 270"/>
                    <a:gd name="T21" fmla="*/ 0 h 368"/>
                    <a:gd name="T22" fmla="*/ 0 w 270"/>
                    <a:gd name="T23" fmla="*/ 0 h 368"/>
                    <a:gd name="T24" fmla="*/ 0 w 270"/>
                    <a:gd name="T25" fmla="*/ 0 h 368"/>
                    <a:gd name="T26" fmla="*/ 0 w 270"/>
                    <a:gd name="T27" fmla="*/ 0 h 368"/>
                    <a:gd name="T28" fmla="*/ 0 w 270"/>
                    <a:gd name="T29" fmla="*/ 0 h 368"/>
                    <a:gd name="T30" fmla="*/ 0 w 270"/>
                    <a:gd name="T31" fmla="*/ 0 h 368"/>
                    <a:gd name="T32" fmla="*/ 0 w 270"/>
                    <a:gd name="T33" fmla="*/ 0 h 368"/>
                    <a:gd name="T34" fmla="*/ 0 w 270"/>
                    <a:gd name="T35" fmla="*/ 0 h 368"/>
                    <a:gd name="T36" fmla="*/ 0 w 270"/>
                    <a:gd name="T37" fmla="*/ 0 h 368"/>
                    <a:gd name="T38" fmla="*/ 0 w 270"/>
                    <a:gd name="T39" fmla="*/ 0 h 368"/>
                    <a:gd name="T40" fmla="*/ 0 w 270"/>
                    <a:gd name="T41" fmla="*/ 0 h 368"/>
                    <a:gd name="T42" fmla="*/ 0 w 270"/>
                    <a:gd name="T43" fmla="*/ 0 h 368"/>
                    <a:gd name="T44" fmla="*/ 0 w 270"/>
                    <a:gd name="T45" fmla="*/ 0 h 368"/>
                    <a:gd name="T46" fmla="*/ 0 w 270"/>
                    <a:gd name="T47" fmla="*/ 0 h 368"/>
                    <a:gd name="T48" fmla="*/ 0 w 270"/>
                    <a:gd name="T49" fmla="*/ 0 h 36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0"/>
                    <a:gd name="T76" fmla="*/ 0 h 368"/>
                    <a:gd name="T77" fmla="*/ 270 w 270"/>
                    <a:gd name="T78" fmla="*/ 368 h 36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0" h="368">
                      <a:moveTo>
                        <a:pt x="269" y="0"/>
                      </a:moveTo>
                      <a:lnTo>
                        <a:pt x="270" y="228"/>
                      </a:lnTo>
                      <a:lnTo>
                        <a:pt x="268" y="253"/>
                      </a:lnTo>
                      <a:lnTo>
                        <a:pt x="263" y="277"/>
                      </a:lnTo>
                      <a:lnTo>
                        <a:pt x="251" y="300"/>
                      </a:lnTo>
                      <a:lnTo>
                        <a:pt x="236" y="322"/>
                      </a:lnTo>
                      <a:lnTo>
                        <a:pt x="216" y="340"/>
                      </a:lnTo>
                      <a:lnTo>
                        <a:pt x="194" y="355"/>
                      </a:lnTo>
                      <a:lnTo>
                        <a:pt x="170" y="363"/>
                      </a:lnTo>
                      <a:lnTo>
                        <a:pt x="144" y="368"/>
                      </a:lnTo>
                      <a:lnTo>
                        <a:pt x="118" y="368"/>
                      </a:lnTo>
                      <a:lnTo>
                        <a:pt x="92" y="361"/>
                      </a:lnTo>
                      <a:lnTo>
                        <a:pt x="67" y="350"/>
                      </a:lnTo>
                      <a:lnTo>
                        <a:pt x="45" y="334"/>
                      </a:lnTo>
                      <a:lnTo>
                        <a:pt x="27" y="314"/>
                      </a:lnTo>
                      <a:lnTo>
                        <a:pt x="13" y="292"/>
                      </a:lnTo>
                      <a:lnTo>
                        <a:pt x="4" y="268"/>
                      </a:lnTo>
                      <a:lnTo>
                        <a:pt x="0" y="243"/>
                      </a:lnTo>
                      <a:lnTo>
                        <a:pt x="1" y="217"/>
                      </a:lnTo>
                      <a:lnTo>
                        <a:pt x="6" y="191"/>
                      </a:lnTo>
                      <a:lnTo>
                        <a:pt x="18" y="165"/>
                      </a:lnTo>
                      <a:lnTo>
                        <a:pt x="32" y="144"/>
                      </a:lnTo>
                      <a:lnTo>
                        <a:pt x="50" y="128"/>
                      </a:lnTo>
                      <a:lnTo>
                        <a:pt x="71" y="114"/>
                      </a:lnTo>
                      <a:lnTo>
                        <a:pt x="269" y="0"/>
                      </a:lnTo>
                      <a:close/>
                    </a:path>
                  </a:pathLst>
                </a:custGeom>
                <a:solidFill>
                  <a:schemeClr val="bg2"/>
                </a:solidFill>
                <a:ln w="9525">
                  <a:noFill/>
                  <a:round/>
                  <a:headEnd/>
                  <a:tailEnd/>
                </a:ln>
              </p:spPr>
              <p:txBody>
                <a:bodyPr wrap="none" anchor="ctr"/>
                <a:lstStyle/>
                <a:p>
                  <a:endParaRPr lang="en-GB"/>
                </a:p>
              </p:txBody>
            </p:sp>
            <p:sp>
              <p:nvSpPr>
                <p:cNvPr id="80" name="Freeform 87"/>
                <p:cNvSpPr>
                  <a:spLocks noChangeArrowheads="1"/>
                </p:cNvSpPr>
                <p:nvPr/>
              </p:nvSpPr>
              <p:spPr bwMode="auto">
                <a:xfrm>
                  <a:off x="966787" y="4750070"/>
                  <a:ext cx="69967" cy="96506"/>
                </a:xfrm>
                <a:custGeom>
                  <a:avLst/>
                  <a:gdLst>
                    <a:gd name="T0" fmla="*/ 0 w 271"/>
                    <a:gd name="T1" fmla="*/ 0 h 368"/>
                    <a:gd name="T2" fmla="*/ 0 w 271"/>
                    <a:gd name="T3" fmla="*/ 0 h 368"/>
                    <a:gd name="T4" fmla="*/ 0 w 271"/>
                    <a:gd name="T5" fmla="*/ 0 h 368"/>
                    <a:gd name="T6" fmla="*/ 0 w 271"/>
                    <a:gd name="T7" fmla="*/ 0 h 368"/>
                    <a:gd name="T8" fmla="*/ 0 w 271"/>
                    <a:gd name="T9" fmla="*/ 0 h 368"/>
                    <a:gd name="T10" fmla="*/ 0 w 271"/>
                    <a:gd name="T11" fmla="*/ 0 h 368"/>
                    <a:gd name="T12" fmla="*/ 0 w 271"/>
                    <a:gd name="T13" fmla="*/ 0 h 368"/>
                    <a:gd name="T14" fmla="*/ 0 w 271"/>
                    <a:gd name="T15" fmla="*/ 0 h 368"/>
                    <a:gd name="T16" fmla="*/ 0 w 271"/>
                    <a:gd name="T17" fmla="*/ 0 h 368"/>
                    <a:gd name="T18" fmla="*/ 0 w 271"/>
                    <a:gd name="T19" fmla="*/ 0 h 368"/>
                    <a:gd name="T20" fmla="*/ 0 w 271"/>
                    <a:gd name="T21" fmla="*/ 0 h 368"/>
                    <a:gd name="T22" fmla="*/ 0 w 271"/>
                    <a:gd name="T23" fmla="*/ 0 h 368"/>
                    <a:gd name="T24" fmla="*/ 0 w 271"/>
                    <a:gd name="T25" fmla="*/ 0 h 368"/>
                    <a:gd name="T26" fmla="*/ 0 w 271"/>
                    <a:gd name="T27" fmla="*/ 0 h 368"/>
                    <a:gd name="T28" fmla="*/ 0 w 271"/>
                    <a:gd name="T29" fmla="*/ 0 h 368"/>
                    <a:gd name="T30" fmla="*/ 0 w 271"/>
                    <a:gd name="T31" fmla="*/ 0 h 368"/>
                    <a:gd name="T32" fmla="*/ 0 w 271"/>
                    <a:gd name="T33" fmla="*/ 0 h 368"/>
                    <a:gd name="T34" fmla="*/ 0 w 271"/>
                    <a:gd name="T35" fmla="*/ 0 h 368"/>
                    <a:gd name="T36" fmla="*/ 0 w 271"/>
                    <a:gd name="T37" fmla="*/ 0 h 368"/>
                    <a:gd name="T38" fmla="*/ 0 w 271"/>
                    <a:gd name="T39" fmla="*/ 0 h 368"/>
                    <a:gd name="T40" fmla="*/ 0 w 271"/>
                    <a:gd name="T41" fmla="*/ 0 h 368"/>
                    <a:gd name="T42" fmla="*/ 0 w 271"/>
                    <a:gd name="T43" fmla="*/ 0 h 368"/>
                    <a:gd name="T44" fmla="*/ 0 w 271"/>
                    <a:gd name="T45" fmla="*/ 0 h 368"/>
                    <a:gd name="T46" fmla="*/ 0 w 271"/>
                    <a:gd name="T47" fmla="*/ 0 h 368"/>
                    <a:gd name="T48" fmla="*/ 0 w 271"/>
                    <a:gd name="T49" fmla="*/ 0 h 36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1"/>
                    <a:gd name="T76" fmla="*/ 0 h 368"/>
                    <a:gd name="T77" fmla="*/ 271 w 271"/>
                    <a:gd name="T78" fmla="*/ 368 h 36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1" h="368">
                      <a:moveTo>
                        <a:pt x="271" y="0"/>
                      </a:moveTo>
                      <a:lnTo>
                        <a:pt x="271" y="229"/>
                      </a:lnTo>
                      <a:lnTo>
                        <a:pt x="270" y="253"/>
                      </a:lnTo>
                      <a:lnTo>
                        <a:pt x="263" y="277"/>
                      </a:lnTo>
                      <a:lnTo>
                        <a:pt x="253" y="301"/>
                      </a:lnTo>
                      <a:lnTo>
                        <a:pt x="236" y="324"/>
                      </a:lnTo>
                      <a:lnTo>
                        <a:pt x="217" y="341"/>
                      </a:lnTo>
                      <a:lnTo>
                        <a:pt x="195" y="355"/>
                      </a:lnTo>
                      <a:lnTo>
                        <a:pt x="170" y="363"/>
                      </a:lnTo>
                      <a:lnTo>
                        <a:pt x="145" y="368"/>
                      </a:lnTo>
                      <a:lnTo>
                        <a:pt x="118" y="368"/>
                      </a:lnTo>
                      <a:lnTo>
                        <a:pt x="93" y="361"/>
                      </a:lnTo>
                      <a:lnTo>
                        <a:pt x="68" y="350"/>
                      </a:lnTo>
                      <a:lnTo>
                        <a:pt x="45" y="334"/>
                      </a:lnTo>
                      <a:lnTo>
                        <a:pt x="27" y="315"/>
                      </a:lnTo>
                      <a:lnTo>
                        <a:pt x="14" y="292"/>
                      </a:lnTo>
                      <a:lnTo>
                        <a:pt x="4" y="268"/>
                      </a:lnTo>
                      <a:lnTo>
                        <a:pt x="0" y="243"/>
                      </a:lnTo>
                      <a:lnTo>
                        <a:pt x="1" y="217"/>
                      </a:lnTo>
                      <a:lnTo>
                        <a:pt x="7" y="191"/>
                      </a:lnTo>
                      <a:lnTo>
                        <a:pt x="18" y="165"/>
                      </a:lnTo>
                      <a:lnTo>
                        <a:pt x="32" y="144"/>
                      </a:lnTo>
                      <a:lnTo>
                        <a:pt x="50" y="128"/>
                      </a:lnTo>
                      <a:lnTo>
                        <a:pt x="71" y="114"/>
                      </a:lnTo>
                      <a:lnTo>
                        <a:pt x="271" y="0"/>
                      </a:lnTo>
                      <a:close/>
                    </a:path>
                  </a:pathLst>
                </a:custGeom>
                <a:solidFill>
                  <a:schemeClr val="bg2"/>
                </a:solidFill>
                <a:ln w="9525">
                  <a:noFill/>
                  <a:round/>
                  <a:headEnd/>
                  <a:tailEnd/>
                </a:ln>
              </p:spPr>
              <p:txBody>
                <a:bodyPr wrap="none" anchor="ctr"/>
                <a:lstStyle/>
                <a:p>
                  <a:endParaRPr lang="en-GB"/>
                </a:p>
              </p:txBody>
            </p:sp>
            <p:sp>
              <p:nvSpPr>
                <p:cNvPr id="81" name="Freeform 88"/>
                <p:cNvSpPr>
                  <a:spLocks noChangeArrowheads="1"/>
                </p:cNvSpPr>
                <p:nvPr/>
              </p:nvSpPr>
              <p:spPr bwMode="auto">
                <a:xfrm>
                  <a:off x="1174275" y="4660802"/>
                  <a:ext cx="69967" cy="96506"/>
                </a:xfrm>
                <a:custGeom>
                  <a:avLst/>
                  <a:gdLst>
                    <a:gd name="T0" fmla="*/ 0 w 270"/>
                    <a:gd name="T1" fmla="*/ 0 h 368"/>
                    <a:gd name="T2" fmla="*/ 0 w 270"/>
                    <a:gd name="T3" fmla="*/ 0 h 368"/>
                    <a:gd name="T4" fmla="*/ 0 w 270"/>
                    <a:gd name="T5" fmla="*/ 0 h 368"/>
                    <a:gd name="T6" fmla="*/ 0 w 270"/>
                    <a:gd name="T7" fmla="*/ 0 h 368"/>
                    <a:gd name="T8" fmla="*/ 0 w 270"/>
                    <a:gd name="T9" fmla="*/ 0 h 368"/>
                    <a:gd name="T10" fmla="*/ 0 w 270"/>
                    <a:gd name="T11" fmla="*/ 0 h 368"/>
                    <a:gd name="T12" fmla="*/ 0 w 270"/>
                    <a:gd name="T13" fmla="*/ 0 h 368"/>
                    <a:gd name="T14" fmla="*/ 0 w 270"/>
                    <a:gd name="T15" fmla="*/ 0 h 368"/>
                    <a:gd name="T16" fmla="*/ 0 w 270"/>
                    <a:gd name="T17" fmla="*/ 0 h 368"/>
                    <a:gd name="T18" fmla="*/ 0 w 270"/>
                    <a:gd name="T19" fmla="*/ 0 h 368"/>
                    <a:gd name="T20" fmla="*/ 0 w 270"/>
                    <a:gd name="T21" fmla="*/ 0 h 368"/>
                    <a:gd name="T22" fmla="*/ 0 w 270"/>
                    <a:gd name="T23" fmla="*/ 0 h 368"/>
                    <a:gd name="T24" fmla="*/ 0 w 270"/>
                    <a:gd name="T25" fmla="*/ 0 h 368"/>
                    <a:gd name="T26" fmla="*/ 0 w 270"/>
                    <a:gd name="T27" fmla="*/ 0 h 368"/>
                    <a:gd name="T28" fmla="*/ 0 w 270"/>
                    <a:gd name="T29" fmla="*/ 0 h 368"/>
                    <a:gd name="T30" fmla="*/ 0 w 270"/>
                    <a:gd name="T31" fmla="*/ 0 h 368"/>
                    <a:gd name="T32" fmla="*/ 0 w 270"/>
                    <a:gd name="T33" fmla="*/ 0 h 368"/>
                    <a:gd name="T34" fmla="*/ 0 w 270"/>
                    <a:gd name="T35" fmla="*/ 0 h 368"/>
                    <a:gd name="T36" fmla="*/ 0 w 270"/>
                    <a:gd name="T37" fmla="*/ 0 h 368"/>
                    <a:gd name="T38" fmla="*/ 0 w 270"/>
                    <a:gd name="T39" fmla="*/ 0 h 368"/>
                    <a:gd name="T40" fmla="*/ 0 w 270"/>
                    <a:gd name="T41" fmla="*/ 0 h 368"/>
                    <a:gd name="T42" fmla="*/ 0 w 270"/>
                    <a:gd name="T43" fmla="*/ 0 h 368"/>
                    <a:gd name="T44" fmla="*/ 0 w 270"/>
                    <a:gd name="T45" fmla="*/ 0 h 368"/>
                    <a:gd name="T46" fmla="*/ 0 w 270"/>
                    <a:gd name="T47" fmla="*/ 0 h 368"/>
                    <a:gd name="T48" fmla="*/ 0 w 270"/>
                    <a:gd name="T49" fmla="*/ 0 h 36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0"/>
                    <a:gd name="T76" fmla="*/ 0 h 368"/>
                    <a:gd name="T77" fmla="*/ 270 w 270"/>
                    <a:gd name="T78" fmla="*/ 368 h 36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0" h="368">
                      <a:moveTo>
                        <a:pt x="270" y="0"/>
                      </a:moveTo>
                      <a:lnTo>
                        <a:pt x="270" y="228"/>
                      </a:lnTo>
                      <a:lnTo>
                        <a:pt x="269" y="253"/>
                      </a:lnTo>
                      <a:lnTo>
                        <a:pt x="262" y="278"/>
                      </a:lnTo>
                      <a:lnTo>
                        <a:pt x="252" y="301"/>
                      </a:lnTo>
                      <a:lnTo>
                        <a:pt x="236" y="323"/>
                      </a:lnTo>
                      <a:lnTo>
                        <a:pt x="216" y="340"/>
                      </a:lnTo>
                      <a:lnTo>
                        <a:pt x="194" y="355"/>
                      </a:lnTo>
                      <a:lnTo>
                        <a:pt x="170" y="363"/>
                      </a:lnTo>
                      <a:lnTo>
                        <a:pt x="144" y="368"/>
                      </a:lnTo>
                      <a:lnTo>
                        <a:pt x="119" y="368"/>
                      </a:lnTo>
                      <a:lnTo>
                        <a:pt x="93" y="361"/>
                      </a:lnTo>
                      <a:lnTo>
                        <a:pt x="67" y="350"/>
                      </a:lnTo>
                      <a:lnTo>
                        <a:pt x="45" y="334"/>
                      </a:lnTo>
                      <a:lnTo>
                        <a:pt x="28" y="314"/>
                      </a:lnTo>
                      <a:lnTo>
                        <a:pt x="14" y="292"/>
                      </a:lnTo>
                      <a:lnTo>
                        <a:pt x="4" y="268"/>
                      </a:lnTo>
                      <a:lnTo>
                        <a:pt x="0" y="243"/>
                      </a:lnTo>
                      <a:lnTo>
                        <a:pt x="0" y="217"/>
                      </a:lnTo>
                      <a:lnTo>
                        <a:pt x="7" y="191"/>
                      </a:lnTo>
                      <a:lnTo>
                        <a:pt x="18" y="165"/>
                      </a:lnTo>
                      <a:lnTo>
                        <a:pt x="33" y="145"/>
                      </a:lnTo>
                      <a:lnTo>
                        <a:pt x="51" y="128"/>
                      </a:lnTo>
                      <a:lnTo>
                        <a:pt x="71" y="114"/>
                      </a:lnTo>
                      <a:lnTo>
                        <a:pt x="270" y="0"/>
                      </a:lnTo>
                      <a:close/>
                    </a:path>
                  </a:pathLst>
                </a:custGeom>
                <a:solidFill>
                  <a:schemeClr val="bg2"/>
                </a:solidFill>
                <a:ln w="9525">
                  <a:noFill/>
                  <a:round/>
                  <a:headEnd/>
                  <a:tailEnd/>
                </a:ln>
              </p:spPr>
              <p:txBody>
                <a:bodyPr wrap="none" anchor="ctr"/>
                <a:lstStyle/>
                <a:p>
                  <a:endParaRPr lang="en-GB"/>
                </a:p>
              </p:txBody>
            </p:sp>
            <p:sp>
              <p:nvSpPr>
                <p:cNvPr id="82" name="Freeform 89"/>
                <p:cNvSpPr>
                  <a:spLocks noChangeArrowheads="1"/>
                </p:cNvSpPr>
                <p:nvPr/>
              </p:nvSpPr>
              <p:spPr bwMode="auto">
                <a:xfrm>
                  <a:off x="1326271" y="4489504"/>
                  <a:ext cx="69967" cy="96506"/>
                </a:xfrm>
                <a:custGeom>
                  <a:avLst/>
                  <a:gdLst>
                    <a:gd name="T0" fmla="*/ 0 w 270"/>
                    <a:gd name="T1" fmla="*/ 0 h 369"/>
                    <a:gd name="T2" fmla="*/ 0 w 270"/>
                    <a:gd name="T3" fmla="*/ 0 h 369"/>
                    <a:gd name="T4" fmla="*/ 0 w 270"/>
                    <a:gd name="T5" fmla="*/ 0 h 369"/>
                    <a:gd name="T6" fmla="*/ 0 w 270"/>
                    <a:gd name="T7" fmla="*/ 0 h 369"/>
                    <a:gd name="T8" fmla="*/ 0 w 270"/>
                    <a:gd name="T9" fmla="*/ 0 h 369"/>
                    <a:gd name="T10" fmla="*/ 0 w 270"/>
                    <a:gd name="T11" fmla="*/ 0 h 369"/>
                    <a:gd name="T12" fmla="*/ 0 w 270"/>
                    <a:gd name="T13" fmla="*/ 0 h 369"/>
                    <a:gd name="T14" fmla="*/ 0 w 270"/>
                    <a:gd name="T15" fmla="*/ 0 h 369"/>
                    <a:gd name="T16" fmla="*/ 0 w 270"/>
                    <a:gd name="T17" fmla="*/ 0 h 369"/>
                    <a:gd name="T18" fmla="*/ 0 w 270"/>
                    <a:gd name="T19" fmla="*/ 0 h 369"/>
                    <a:gd name="T20" fmla="*/ 0 w 270"/>
                    <a:gd name="T21" fmla="*/ 0 h 369"/>
                    <a:gd name="T22" fmla="*/ 0 w 270"/>
                    <a:gd name="T23" fmla="*/ 0 h 369"/>
                    <a:gd name="T24" fmla="*/ 0 w 270"/>
                    <a:gd name="T25" fmla="*/ 0 h 369"/>
                    <a:gd name="T26" fmla="*/ 0 w 270"/>
                    <a:gd name="T27" fmla="*/ 0 h 369"/>
                    <a:gd name="T28" fmla="*/ 0 w 270"/>
                    <a:gd name="T29" fmla="*/ 0 h 369"/>
                    <a:gd name="T30" fmla="*/ 0 w 270"/>
                    <a:gd name="T31" fmla="*/ 0 h 369"/>
                    <a:gd name="T32" fmla="*/ 0 w 270"/>
                    <a:gd name="T33" fmla="*/ 0 h 369"/>
                    <a:gd name="T34" fmla="*/ 0 w 270"/>
                    <a:gd name="T35" fmla="*/ 0 h 369"/>
                    <a:gd name="T36" fmla="*/ 0 w 270"/>
                    <a:gd name="T37" fmla="*/ 0 h 369"/>
                    <a:gd name="T38" fmla="*/ 0 w 270"/>
                    <a:gd name="T39" fmla="*/ 0 h 369"/>
                    <a:gd name="T40" fmla="*/ 0 w 270"/>
                    <a:gd name="T41" fmla="*/ 0 h 369"/>
                    <a:gd name="T42" fmla="*/ 0 w 270"/>
                    <a:gd name="T43" fmla="*/ 0 h 369"/>
                    <a:gd name="T44" fmla="*/ 0 w 270"/>
                    <a:gd name="T45" fmla="*/ 0 h 369"/>
                    <a:gd name="T46" fmla="*/ 0 w 270"/>
                    <a:gd name="T47" fmla="*/ 0 h 369"/>
                    <a:gd name="T48" fmla="*/ 0 w 270"/>
                    <a:gd name="T49" fmla="*/ 0 h 36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0"/>
                    <a:gd name="T76" fmla="*/ 0 h 369"/>
                    <a:gd name="T77" fmla="*/ 270 w 270"/>
                    <a:gd name="T78" fmla="*/ 369 h 36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0" h="369">
                      <a:moveTo>
                        <a:pt x="270" y="0"/>
                      </a:moveTo>
                      <a:lnTo>
                        <a:pt x="270" y="229"/>
                      </a:lnTo>
                      <a:lnTo>
                        <a:pt x="269" y="253"/>
                      </a:lnTo>
                      <a:lnTo>
                        <a:pt x="263" y="278"/>
                      </a:lnTo>
                      <a:lnTo>
                        <a:pt x="252" y="301"/>
                      </a:lnTo>
                      <a:lnTo>
                        <a:pt x="237" y="324"/>
                      </a:lnTo>
                      <a:lnTo>
                        <a:pt x="217" y="341"/>
                      </a:lnTo>
                      <a:lnTo>
                        <a:pt x="195" y="355"/>
                      </a:lnTo>
                      <a:lnTo>
                        <a:pt x="171" y="363"/>
                      </a:lnTo>
                      <a:lnTo>
                        <a:pt x="144" y="369"/>
                      </a:lnTo>
                      <a:lnTo>
                        <a:pt x="118" y="368"/>
                      </a:lnTo>
                      <a:lnTo>
                        <a:pt x="93" y="361"/>
                      </a:lnTo>
                      <a:lnTo>
                        <a:pt x="68" y="351"/>
                      </a:lnTo>
                      <a:lnTo>
                        <a:pt x="45" y="334"/>
                      </a:lnTo>
                      <a:lnTo>
                        <a:pt x="27" y="315"/>
                      </a:lnTo>
                      <a:lnTo>
                        <a:pt x="13" y="292"/>
                      </a:lnTo>
                      <a:lnTo>
                        <a:pt x="5" y="268"/>
                      </a:lnTo>
                      <a:lnTo>
                        <a:pt x="0" y="243"/>
                      </a:lnTo>
                      <a:lnTo>
                        <a:pt x="1" y="217"/>
                      </a:lnTo>
                      <a:lnTo>
                        <a:pt x="7" y="191"/>
                      </a:lnTo>
                      <a:lnTo>
                        <a:pt x="17" y="165"/>
                      </a:lnTo>
                      <a:lnTo>
                        <a:pt x="33" y="146"/>
                      </a:lnTo>
                      <a:lnTo>
                        <a:pt x="51" y="128"/>
                      </a:lnTo>
                      <a:lnTo>
                        <a:pt x="71" y="114"/>
                      </a:lnTo>
                      <a:lnTo>
                        <a:pt x="270" y="0"/>
                      </a:lnTo>
                      <a:close/>
                    </a:path>
                  </a:pathLst>
                </a:custGeom>
                <a:solidFill>
                  <a:schemeClr val="bg2"/>
                </a:solidFill>
                <a:ln w="9525">
                  <a:noFill/>
                  <a:round/>
                  <a:headEnd/>
                  <a:tailEnd/>
                </a:ln>
              </p:spPr>
              <p:txBody>
                <a:bodyPr wrap="none" anchor="ctr"/>
                <a:lstStyle/>
                <a:p>
                  <a:endParaRPr lang="en-GB"/>
                </a:p>
              </p:txBody>
            </p:sp>
            <p:sp>
              <p:nvSpPr>
                <p:cNvPr id="83" name="Freeform 90"/>
                <p:cNvSpPr>
                  <a:spLocks noChangeArrowheads="1"/>
                </p:cNvSpPr>
                <p:nvPr/>
              </p:nvSpPr>
              <p:spPr bwMode="auto">
                <a:xfrm>
                  <a:off x="1458967" y="4646326"/>
                  <a:ext cx="69967" cy="96506"/>
                </a:xfrm>
                <a:custGeom>
                  <a:avLst/>
                  <a:gdLst>
                    <a:gd name="T0" fmla="*/ 0 w 269"/>
                    <a:gd name="T1" fmla="*/ 0 h 368"/>
                    <a:gd name="T2" fmla="*/ 0 w 269"/>
                    <a:gd name="T3" fmla="*/ 0 h 368"/>
                    <a:gd name="T4" fmla="*/ 0 w 269"/>
                    <a:gd name="T5" fmla="*/ 0 h 368"/>
                    <a:gd name="T6" fmla="*/ 0 w 269"/>
                    <a:gd name="T7" fmla="*/ 0 h 368"/>
                    <a:gd name="T8" fmla="*/ 0 w 269"/>
                    <a:gd name="T9" fmla="*/ 0 h 368"/>
                    <a:gd name="T10" fmla="*/ 0 w 269"/>
                    <a:gd name="T11" fmla="*/ 0 h 368"/>
                    <a:gd name="T12" fmla="*/ 0 w 269"/>
                    <a:gd name="T13" fmla="*/ 0 h 368"/>
                    <a:gd name="T14" fmla="*/ 0 w 269"/>
                    <a:gd name="T15" fmla="*/ 0 h 368"/>
                    <a:gd name="T16" fmla="*/ 0 w 269"/>
                    <a:gd name="T17" fmla="*/ 0 h 368"/>
                    <a:gd name="T18" fmla="*/ 0 w 269"/>
                    <a:gd name="T19" fmla="*/ 0 h 368"/>
                    <a:gd name="T20" fmla="*/ 0 w 269"/>
                    <a:gd name="T21" fmla="*/ 0 h 368"/>
                    <a:gd name="T22" fmla="*/ 0 w 269"/>
                    <a:gd name="T23" fmla="*/ 0 h 368"/>
                    <a:gd name="T24" fmla="*/ 0 w 269"/>
                    <a:gd name="T25" fmla="*/ 0 h 368"/>
                    <a:gd name="T26" fmla="*/ 0 w 269"/>
                    <a:gd name="T27" fmla="*/ 0 h 368"/>
                    <a:gd name="T28" fmla="*/ 0 w 269"/>
                    <a:gd name="T29" fmla="*/ 0 h 368"/>
                    <a:gd name="T30" fmla="*/ 0 w 269"/>
                    <a:gd name="T31" fmla="*/ 0 h 368"/>
                    <a:gd name="T32" fmla="*/ 0 w 269"/>
                    <a:gd name="T33" fmla="*/ 0 h 368"/>
                    <a:gd name="T34" fmla="*/ 0 w 269"/>
                    <a:gd name="T35" fmla="*/ 0 h 368"/>
                    <a:gd name="T36" fmla="*/ 0 w 269"/>
                    <a:gd name="T37" fmla="*/ 0 h 368"/>
                    <a:gd name="T38" fmla="*/ 0 w 269"/>
                    <a:gd name="T39" fmla="*/ 0 h 368"/>
                    <a:gd name="T40" fmla="*/ 0 w 269"/>
                    <a:gd name="T41" fmla="*/ 0 h 368"/>
                    <a:gd name="T42" fmla="*/ 0 w 269"/>
                    <a:gd name="T43" fmla="*/ 0 h 368"/>
                    <a:gd name="T44" fmla="*/ 0 w 269"/>
                    <a:gd name="T45" fmla="*/ 0 h 368"/>
                    <a:gd name="T46" fmla="*/ 0 w 269"/>
                    <a:gd name="T47" fmla="*/ 0 h 368"/>
                    <a:gd name="T48" fmla="*/ 0 w 269"/>
                    <a:gd name="T49" fmla="*/ 0 h 36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9"/>
                    <a:gd name="T76" fmla="*/ 0 h 368"/>
                    <a:gd name="T77" fmla="*/ 269 w 269"/>
                    <a:gd name="T78" fmla="*/ 368 h 36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9" h="368">
                      <a:moveTo>
                        <a:pt x="269" y="0"/>
                      </a:moveTo>
                      <a:lnTo>
                        <a:pt x="269" y="229"/>
                      </a:lnTo>
                      <a:lnTo>
                        <a:pt x="268" y="253"/>
                      </a:lnTo>
                      <a:lnTo>
                        <a:pt x="263" y="277"/>
                      </a:lnTo>
                      <a:lnTo>
                        <a:pt x="251" y="301"/>
                      </a:lnTo>
                      <a:lnTo>
                        <a:pt x="236" y="323"/>
                      </a:lnTo>
                      <a:lnTo>
                        <a:pt x="216" y="341"/>
                      </a:lnTo>
                      <a:lnTo>
                        <a:pt x="194" y="355"/>
                      </a:lnTo>
                      <a:lnTo>
                        <a:pt x="169" y="364"/>
                      </a:lnTo>
                      <a:lnTo>
                        <a:pt x="144" y="368"/>
                      </a:lnTo>
                      <a:lnTo>
                        <a:pt x="118" y="367"/>
                      </a:lnTo>
                      <a:lnTo>
                        <a:pt x="92" y="362"/>
                      </a:lnTo>
                      <a:lnTo>
                        <a:pt x="67" y="350"/>
                      </a:lnTo>
                      <a:lnTo>
                        <a:pt x="45" y="335"/>
                      </a:lnTo>
                      <a:lnTo>
                        <a:pt x="27" y="315"/>
                      </a:lnTo>
                      <a:lnTo>
                        <a:pt x="13" y="293"/>
                      </a:lnTo>
                      <a:lnTo>
                        <a:pt x="4" y="269"/>
                      </a:lnTo>
                      <a:lnTo>
                        <a:pt x="0" y="243"/>
                      </a:lnTo>
                      <a:lnTo>
                        <a:pt x="1" y="216"/>
                      </a:lnTo>
                      <a:lnTo>
                        <a:pt x="6" y="191"/>
                      </a:lnTo>
                      <a:lnTo>
                        <a:pt x="17" y="166"/>
                      </a:lnTo>
                      <a:lnTo>
                        <a:pt x="32" y="145"/>
                      </a:lnTo>
                      <a:lnTo>
                        <a:pt x="50" y="127"/>
                      </a:lnTo>
                      <a:lnTo>
                        <a:pt x="70" y="115"/>
                      </a:lnTo>
                      <a:lnTo>
                        <a:pt x="269" y="0"/>
                      </a:lnTo>
                      <a:close/>
                    </a:path>
                  </a:pathLst>
                </a:custGeom>
                <a:solidFill>
                  <a:schemeClr val="bg2"/>
                </a:solidFill>
                <a:ln w="9525">
                  <a:noFill/>
                  <a:round/>
                  <a:headEnd/>
                  <a:tailEnd/>
                </a:ln>
              </p:spPr>
              <p:txBody>
                <a:bodyPr wrap="none" anchor="ctr"/>
                <a:lstStyle/>
                <a:p>
                  <a:endParaRPr lang="en-GB"/>
                </a:p>
              </p:txBody>
            </p:sp>
            <p:sp>
              <p:nvSpPr>
                <p:cNvPr id="84" name="Freeform 91"/>
                <p:cNvSpPr>
                  <a:spLocks noChangeArrowheads="1"/>
                </p:cNvSpPr>
                <p:nvPr/>
              </p:nvSpPr>
              <p:spPr bwMode="auto">
                <a:xfrm>
                  <a:off x="1596488" y="4528106"/>
                  <a:ext cx="69967" cy="96506"/>
                </a:xfrm>
                <a:custGeom>
                  <a:avLst/>
                  <a:gdLst>
                    <a:gd name="T0" fmla="*/ 0 w 271"/>
                    <a:gd name="T1" fmla="*/ 0 h 369"/>
                    <a:gd name="T2" fmla="*/ 0 w 271"/>
                    <a:gd name="T3" fmla="*/ 0 h 369"/>
                    <a:gd name="T4" fmla="*/ 0 w 271"/>
                    <a:gd name="T5" fmla="*/ 0 h 369"/>
                    <a:gd name="T6" fmla="*/ 0 w 271"/>
                    <a:gd name="T7" fmla="*/ 0 h 369"/>
                    <a:gd name="T8" fmla="*/ 0 w 271"/>
                    <a:gd name="T9" fmla="*/ 0 h 369"/>
                    <a:gd name="T10" fmla="*/ 0 w 271"/>
                    <a:gd name="T11" fmla="*/ 0 h 369"/>
                    <a:gd name="T12" fmla="*/ 0 w 271"/>
                    <a:gd name="T13" fmla="*/ 0 h 369"/>
                    <a:gd name="T14" fmla="*/ 0 w 271"/>
                    <a:gd name="T15" fmla="*/ 0 h 369"/>
                    <a:gd name="T16" fmla="*/ 0 w 271"/>
                    <a:gd name="T17" fmla="*/ 0 h 369"/>
                    <a:gd name="T18" fmla="*/ 0 w 271"/>
                    <a:gd name="T19" fmla="*/ 0 h 369"/>
                    <a:gd name="T20" fmla="*/ 0 w 271"/>
                    <a:gd name="T21" fmla="*/ 0 h 369"/>
                    <a:gd name="T22" fmla="*/ 0 w 271"/>
                    <a:gd name="T23" fmla="*/ 0 h 369"/>
                    <a:gd name="T24" fmla="*/ 0 w 271"/>
                    <a:gd name="T25" fmla="*/ 0 h 369"/>
                    <a:gd name="T26" fmla="*/ 0 w 271"/>
                    <a:gd name="T27" fmla="*/ 0 h 369"/>
                    <a:gd name="T28" fmla="*/ 0 w 271"/>
                    <a:gd name="T29" fmla="*/ 0 h 369"/>
                    <a:gd name="T30" fmla="*/ 0 w 271"/>
                    <a:gd name="T31" fmla="*/ 0 h 369"/>
                    <a:gd name="T32" fmla="*/ 0 w 271"/>
                    <a:gd name="T33" fmla="*/ 0 h 369"/>
                    <a:gd name="T34" fmla="*/ 0 w 271"/>
                    <a:gd name="T35" fmla="*/ 0 h 369"/>
                    <a:gd name="T36" fmla="*/ 0 w 271"/>
                    <a:gd name="T37" fmla="*/ 0 h 369"/>
                    <a:gd name="T38" fmla="*/ 0 w 271"/>
                    <a:gd name="T39" fmla="*/ 0 h 369"/>
                    <a:gd name="T40" fmla="*/ 0 w 271"/>
                    <a:gd name="T41" fmla="*/ 0 h 369"/>
                    <a:gd name="T42" fmla="*/ 0 w 271"/>
                    <a:gd name="T43" fmla="*/ 0 h 369"/>
                    <a:gd name="T44" fmla="*/ 0 w 271"/>
                    <a:gd name="T45" fmla="*/ 0 h 369"/>
                    <a:gd name="T46" fmla="*/ 0 w 271"/>
                    <a:gd name="T47" fmla="*/ 0 h 369"/>
                    <a:gd name="T48" fmla="*/ 0 w 271"/>
                    <a:gd name="T49" fmla="*/ 0 h 36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1"/>
                    <a:gd name="T76" fmla="*/ 0 h 369"/>
                    <a:gd name="T77" fmla="*/ 271 w 271"/>
                    <a:gd name="T78" fmla="*/ 369 h 36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1" h="369">
                      <a:moveTo>
                        <a:pt x="271" y="0"/>
                      </a:moveTo>
                      <a:lnTo>
                        <a:pt x="271" y="230"/>
                      </a:lnTo>
                      <a:lnTo>
                        <a:pt x="269" y="254"/>
                      </a:lnTo>
                      <a:lnTo>
                        <a:pt x="264" y="278"/>
                      </a:lnTo>
                      <a:lnTo>
                        <a:pt x="253" y="301"/>
                      </a:lnTo>
                      <a:lnTo>
                        <a:pt x="236" y="324"/>
                      </a:lnTo>
                      <a:lnTo>
                        <a:pt x="218" y="342"/>
                      </a:lnTo>
                      <a:lnTo>
                        <a:pt x="195" y="356"/>
                      </a:lnTo>
                      <a:lnTo>
                        <a:pt x="170" y="364"/>
                      </a:lnTo>
                      <a:lnTo>
                        <a:pt x="145" y="369"/>
                      </a:lnTo>
                      <a:lnTo>
                        <a:pt x="119" y="368"/>
                      </a:lnTo>
                      <a:lnTo>
                        <a:pt x="93" y="362"/>
                      </a:lnTo>
                      <a:lnTo>
                        <a:pt x="68" y="351"/>
                      </a:lnTo>
                      <a:lnTo>
                        <a:pt x="46" y="335"/>
                      </a:lnTo>
                      <a:lnTo>
                        <a:pt x="28" y="316"/>
                      </a:lnTo>
                      <a:lnTo>
                        <a:pt x="14" y="294"/>
                      </a:lnTo>
                      <a:lnTo>
                        <a:pt x="5" y="269"/>
                      </a:lnTo>
                      <a:lnTo>
                        <a:pt x="0" y="243"/>
                      </a:lnTo>
                      <a:lnTo>
                        <a:pt x="2" y="217"/>
                      </a:lnTo>
                      <a:lnTo>
                        <a:pt x="7" y="191"/>
                      </a:lnTo>
                      <a:lnTo>
                        <a:pt x="18" y="167"/>
                      </a:lnTo>
                      <a:lnTo>
                        <a:pt x="33" y="146"/>
                      </a:lnTo>
                      <a:lnTo>
                        <a:pt x="51" y="128"/>
                      </a:lnTo>
                      <a:lnTo>
                        <a:pt x="71" y="115"/>
                      </a:lnTo>
                      <a:lnTo>
                        <a:pt x="271" y="0"/>
                      </a:lnTo>
                      <a:close/>
                    </a:path>
                  </a:pathLst>
                </a:custGeom>
                <a:solidFill>
                  <a:schemeClr val="bg2"/>
                </a:solidFill>
                <a:ln w="9525">
                  <a:noFill/>
                  <a:round/>
                  <a:headEnd/>
                  <a:tailEnd/>
                </a:ln>
              </p:spPr>
              <p:txBody>
                <a:bodyPr wrap="none" anchor="ctr"/>
                <a:lstStyle/>
                <a:p>
                  <a:endParaRPr lang="en-GB"/>
                </a:p>
              </p:txBody>
            </p:sp>
            <p:sp>
              <p:nvSpPr>
                <p:cNvPr id="85" name="Freeform 92"/>
                <p:cNvSpPr>
                  <a:spLocks noChangeArrowheads="1"/>
                </p:cNvSpPr>
                <p:nvPr/>
              </p:nvSpPr>
              <p:spPr bwMode="auto">
                <a:xfrm>
                  <a:off x="1668867" y="4728356"/>
                  <a:ext cx="69967" cy="96506"/>
                </a:xfrm>
                <a:custGeom>
                  <a:avLst/>
                  <a:gdLst>
                    <a:gd name="T0" fmla="*/ 0 w 270"/>
                    <a:gd name="T1" fmla="*/ 0 h 368"/>
                    <a:gd name="T2" fmla="*/ 0 w 270"/>
                    <a:gd name="T3" fmla="*/ 0 h 368"/>
                    <a:gd name="T4" fmla="*/ 0 w 270"/>
                    <a:gd name="T5" fmla="*/ 0 h 368"/>
                    <a:gd name="T6" fmla="*/ 0 w 270"/>
                    <a:gd name="T7" fmla="*/ 0 h 368"/>
                    <a:gd name="T8" fmla="*/ 0 w 270"/>
                    <a:gd name="T9" fmla="*/ 0 h 368"/>
                    <a:gd name="T10" fmla="*/ 0 w 270"/>
                    <a:gd name="T11" fmla="*/ 0 h 368"/>
                    <a:gd name="T12" fmla="*/ 0 w 270"/>
                    <a:gd name="T13" fmla="*/ 0 h 368"/>
                    <a:gd name="T14" fmla="*/ 0 w 270"/>
                    <a:gd name="T15" fmla="*/ 0 h 368"/>
                    <a:gd name="T16" fmla="*/ 0 w 270"/>
                    <a:gd name="T17" fmla="*/ 0 h 368"/>
                    <a:gd name="T18" fmla="*/ 0 w 270"/>
                    <a:gd name="T19" fmla="*/ 0 h 368"/>
                    <a:gd name="T20" fmla="*/ 0 w 270"/>
                    <a:gd name="T21" fmla="*/ 0 h 368"/>
                    <a:gd name="T22" fmla="*/ 0 w 270"/>
                    <a:gd name="T23" fmla="*/ 0 h 368"/>
                    <a:gd name="T24" fmla="*/ 0 w 270"/>
                    <a:gd name="T25" fmla="*/ 0 h 368"/>
                    <a:gd name="T26" fmla="*/ 0 w 270"/>
                    <a:gd name="T27" fmla="*/ 0 h 368"/>
                    <a:gd name="T28" fmla="*/ 0 w 270"/>
                    <a:gd name="T29" fmla="*/ 0 h 368"/>
                    <a:gd name="T30" fmla="*/ 0 w 270"/>
                    <a:gd name="T31" fmla="*/ 0 h 368"/>
                    <a:gd name="T32" fmla="*/ 0 w 270"/>
                    <a:gd name="T33" fmla="*/ 0 h 368"/>
                    <a:gd name="T34" fmla="*/ 0 w 270"/>
                    <a:gd name="T35" fmla="*/ 0 h 368"/>
                    <a:gd name="T36" fmla="*/ 0 w 270"/>
                    <a:gd name="T37" fmla="*/ 0 h 368"/>
                    <a:gd name="T38" fmla="*/ 0 w 270"/>
                    <a:gd name="T39" fmla="*/ 0 h 368"/>
                    <a:gd name="T40" fmla="*/ 0 w 270"/>
                    <a:gd name="T41" fmla="*/ 0 h 368"/>
                    <a:gd name="T42" fmla="*/ 0 w 270"/>
                    <a:gd name="T43" fmla="*/ 0 h 368"/>
                    <a:gd name="T44" fmla="*/ 0 w 270"/>
                    <a:gd name="T45" fmla="*/ 0 h 368"/>
                    <a:gd name="T46" fmla="*/ 0 w 270"/>
                    <a:gd name="T47" fmla="*/ 0 h 368"/>
                    <a:gd name="T48" fmla="*/ 0 w 270"/>
                    <a:gd name="T49" fmla="*/ 0 h 36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0"/>
                    <a:gd name="T76" fmla="*/ 0 h 368"/>
                    <a:gd name="T77" fmla="*/ 270 w 270"/>
                    <a:gd name="T78" fmla="*/ 368 h 36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0" h="368">
                      <a:moveTo>
                        <a:pt x="270" y="0"/>
                      </a:moveTo>
                      <a:lnTo>
                        <a:pt x="270" y="229"/>
                      </a:lnTo>
                      <a:lnTo>
                        <a:pt x="269" y="254"/>
                      </a:lnTo>
                      <a:lnTo>
                        <a:pt x="263" y="278"/>
                      </a:lnTo>
                      <a:lnTo>
                        <a:pt x="253" y="301"/>
                      </a:lnTo>
                      <a:lnTo>
                        <a:pt x="237" y="323"/>
                      </a:lnTo>
                      <a:lnTo>
                        <a:pt x="217" y="342"/>
                      </a:lnTo>
                      <a:lnTo>
                        <a:pt x="195" y="355"/>
                      </a:lnTo>
                      <a:lnTo>
                        <a:pt x="171" y="364"/>
                      </a:lnTo>
                      <a:lnTo>
                        <a:pt x="145" y="368"/>
                      </a:lnTo>
                      <a:lnTo>
                        <a:pt x="118" y="368"/>
                      </a:lnTo>
                      <a:lnTo>
                        <a:pt x="92" y="362"/>
                      </a:lnTo>
                      <a:lnTo>
                        <a:pt x="68" y="350"/>
                      </a:lnTo>
                      <a:lnTo>
                        <a:pt x="45" y="334"/>
                      </a:lnTo>
                      <a:lnTo>
                        <a:pt x="27" y="314"/>
                      </a:lnTo>
                      <a:lnTo>
                        <a:pt x="13" y="292"/>
                      </a:lnTo>
                      <a:lnTo>
                        <a:pt x="4" y="268"/>
                      </a:lnTo>
                      <a:lnTo>
                        <a:pt x="0" y="242"/>
                      </a:lnTo>
                      <a:lnTo>
                        <a:pt x="1" y="217"/>
                      </a:lnTo>
                      <a:lnTo>
                        <a:pt x="7" y="191"/>
                      </a:lnTo>
                      <a:lnTo>
                        <a:pt x="18" y="166"/>
                      </a:lnTo>
                      <a:lnTo>
                        <a:pt x="32" y="145"/>
                      </a:lnTo>
                      <a:lnTo>
                        <a:pt x="51" y="128"/>
                      </a:lnTo>
                      <a:lnTo>
                        <a:pt x="71" y="114"/>
                      </a:lnTo>
                      <a:lnTo>
                        <a:pt x="270" y="0"/>
                      </a:lnTo>
                      <a:close/>
                    </a:path>
                  </a:pathLst>
                </a:custGeom>
                <a:solidFill>
                  <a:schemeClr val="bg2"/>
                </a:solidFill>
                <a:ln w="9525">
                  <a:noFill/>
                  <a:round/>
                  <a:headEnd/>
                  <a:tailEnd/>
                </a:ln>
              </p:spPr>
              <p:txBody>
                <a:bodyPr wrap="none" anchor="ctr"/>
                <a:lstStyle/>
                <a:p>
                  <a:endParaRPr lang="en-GB"/>
                </a:p>
              </p:txBody>
            </p:sp>
          </p:grpSp>
        </p:gr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childTnLst>
                                </p:cTn>
                              </p:par>
                            </p:childTnLst>
                          </p:cTn>
                        </p:par>
                        <p:par>
                          <p:cTn id="8" fill="hold">
                            <p:stCondLst>
                              <p:cond delay="500"/>
                            </p:stCondLst>
                            <p:childTnLst>
                              <p:par>
                                <p:cTn id="9" presetID="12" presetClass="entr" presetSubtype="2" fill="hold" nodeType="afterEffect">
                                  <p:stCondLst>
                                    <p:cond delay="0"/>
                                  </p:stCondLst>
                                  <p:childTnLst>
                                    <p:set>
                                      <p:cBhvr>
                                        <p:cTn id="10" dur="1" fill="hold">
                                          <p:stCondLst>
                                            <p:cond delay="0"/>
                                          </p:stCondLst>
                                        </p:cTn>
                                        <p:tgtEl>
                                          <p:spTgt spid="95"/>
                                        </p:tgtEl>
                                        <p:attrNameLst>
                                          <p:attrName>style.visibility</p:attrName>
                                        </p:attrNameLst>
                                      </p:cBhvr>
                                      <p:to>
                                        <p:strVal val="visible"/>
                                      </p:to>
                                    </p:set>
                                    <p:animEffect transition="in" filter="slide(fromRight)">
                                      <p:cBhvr>
                                        <p:cTn id="11" dur="500"/>
                                        <p:tgtEl>
                                          <p:spTgt spid="9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2"/>
                                        </p:tgtEl>
                                        <p:attrNameLst>
                                          <p:attrName>style.visibility</p:attrName>
                                        </p:attrNameLst>
                                      </p:cBhvr>
                                      <p:to>
                                        <p:strVal val="visible"/>
                                      </p:to>
                                    </p:set>
                                    <p:animEffect transition="in" filter="fade">
                                      <p:cBhvr>
                                        <p:cTn id="20" dur="500"/>
                                        <p:tgtEl>
                                          <p:spTgt spid="92"/>
                                        </p:tgtEl>
                                      </p:cBhvr>
                                    </p:animEffect>
                                  </p:childTnLst>
                                </p:cTn>
                              </p:par>
                            </p:childTnLst>
                          </p:cTn>
                        </p:par>
                        <p:par>
                          <p:cTn id="21" fill="hold">
                            <p:stCondLst>
                              <p:cond delay="500"/>
                            </p:stCondLst>
                            <p:childTnLst>
                              <p:par>
                                <p:cTn id="22" presetID="12" presetClass="entr" presetSubtype="2" fill="hold" nodeType="afterEffect">
                                  <p:stCondLst>
                                    <p:cond delay="0"/>
                                  </p:stCondLst>
                                  <p:childTnLst>
                                    <p:set>
                                      <p:cBhvr>
                                        <p:cTn id="23" dur="1" fill="hold">
                                          <p:stCondLst>
                                            <p:cond delay="0"/>
                                          </p:stCondLst>
                                        </p:cTn>
                                        <p:tgtEl>
                                          <p:spTgt spid="96"/>
                                        </p:tgtEl>
                                        <p:attrNameLst>
                                          <p:attrName>style.visibility</p:attrName>
                                        </p:attrNameLst>
                                      </p:cBhvr>
                                      <p:to>
                                        <p:strVal val="visible"/>
                                      </p:to>
                                    </p:set>
                                    <p:animEffect transition="in" filter="slide(fromRight)">
                                      <p:cBhvr>
                                        <p:cTn id="24" dur="500"/>
                                        <p:tgtEl>
                                          <p:spTgt spid="96"/>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par>
                          <p:cTn id="29" fill="hold">
                            <p:stCondLst>
                              <p:cond delay="1500"/>
                            </p:stCondLst>
                            <p:childTnLst>
                              <p:par>
                                <p:cTn id="30" presetID="10" presetClass="entr" presetSubtype="0"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3"/>
                                        </p:tgtEl>
                                        <p:attrNameLst>
                                          <p:attrName>style.visibility</p:attrName>
                                        </p:attrNameLst>
                                      </p:cBhvr>
                                      <p:to>
                                        <p:strVal val="visible"/>
                                      </p:to>
                                    </p:set>
                                    <p:animEffect transition="in" filter="fade">
                                      <p:cBhvr>
                                        <p:cTn id="37" dur="500"/>
                                        <p:tgtEl>
                                          <p:spTgt spid="93"/>
                                        </p:tgtEl>
                                      </p:cBhvr>
                                    </p:animEffect>
                                  </p:childTnLst>
                                </p:cTn>
                              </p:par>
                            </p:childTnLst>
                          </p:cTn>
                        </p:par>
                        <p:par>
                          <p:cTn id="38" fill="hold">
                            <p:stCondLst>
                              <p:cond delay="500"/>
                            </p:stCondLst>
                            <p:childTnLst>
                              <p:par>
                                <p:cTn id="39" presetID="12" presetClass="entr" presetSubtype="2" fill="hold" nodeType="afterEffect">
                                  <p:stCondLst>
                                    <p:cond delay="0"/>
                                  </p:stCondLst>
                                  <p:childTnLst>
                                    <p:set>
                                      <p:cBhvr>
                                        <p:cTn id="40" dur="1" fill="hold">
                                          <p:stCondLst>
                                            <p:cond delay="0"/>
                                          </p:stCondLst>
                                        </p:cTn>
                                        <p:tgtEl>
                                          <p:spTgt spid="97"/>
                                        </p:tgtEl>
                                        <p:attrNameLst>
                                          <p:attrName>style.visibility</p:attrName>
                                        </p:attrNameLst>
                                      </p:cBhvr>
                                      <p:to>
                                        <p:strVal val="visible"/>
                                      </p:to>
                                    </p:set>
                                    <p:animEffect transition="in" filter="slide(fromRight)">
                                      <p:cBhvr>
                                        <p:cTn id="41" dur="500"/>
                                        <p:tgtEl>
                                          <p:spTgt spid="97"/>
                                        </p:tgtEl>
                                      </p:cBhvr>
                                    </p:animEffect>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par>
                          <p:cTn id="46" fill="hold">
                            <p:stCondLst>
                              <p:cond delay="1500"/>
                            </p:stCondLst>
                            <p:childTnLst>
                              <p:par>
                                <p:cTn id="47" presetID="10" presetClass="entr" presetSubtype="0" fill="hold" grpId="0" nodeType="after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94"/>
                                        </p:tgtEl>
                                        <p:attrNameLst>
                                          <p:attrName>style.visibility</p:attrName>
                                        </p:attrNameLst>
                                      </p:cBhvr>
                                      <p:to>
                                        <p:strVal val="visible"/>
                                      </p:to>
                                    </p:set>
                                    <p:animEffect transition="in" filter="fade">
                                      <p:cBhvr>
                                        <p:cTn id="54" dur="500"/>
                                        <p:tgtEl>
                                          <p:spTgt spid="94"/>
                                        </p:tgtEl>
                                      </p:cBhvr>
                                    </p:animEffect>
                                  </p:childTnLst>
                                </p:cTn>
                              </p:par>
                            </p:childTnLst>
                          </p:cTn>
                        </p:par>
                        <p:par>
                          <p:cTn id="55" fill="hold">
                            <p:stCondLst>
                              <p:cond delay="500"/>
                            </p:stCondLst>
                            <p:childTnLst>
                              <p:par>
                                <p:cTn id="56" presetID="12" presetClass="entr" presetSubtype="2" fill="hold" nodeType="afterEffect">
                                  <p:stCondLst>
                                    <p:cond delay="0"/>
                                  </p:stCondLst>
                                  <p:childTnLst>
                                    <p:set>
                                      <p:cBhvr>
                                        <p:cTn id="57" dur="1" fill="hold">
                                          <p:stCondLst>
                                            <p:cond delay="0"/>
                                          </p:stCondLst>
                                        </p:cTn>
                                        <p:tgtEl>
                                          <p:spTgt spid="98"/>
                                        </p:tgtEl>
                                        <p:attrNameLst>
                                          <p:attrName>style.visibility</p:attrName>
                                        </p:attrNameLst>
                                      </p:cBhvr>
                                      <p:to>
                                        <p:strVal val="visible"/>
                                      </p:to>
                                    </p:set>
                                    <p:animEffect transition="in" filter="slide(fromRight)">
                                      <p:cBhvr>
                                        <p:cTn id="58" dur="500"/>
                                        <p:tgtEl>
                                          <p:spTgt spid="98"/>
                                        </p:tgtEl>
                                      </p:cBhvr>
                                    </p:animEffect>
                                  </p:childTnLst>
                                </p:cTn>
                              </p:par>
                            </p:childTnLst>
                          </p:cTn>
                        </p:par>
                        <p:par>
                          <p:cTn id="59" fill="hold">
                            <p:stCondLst>
                              <p:cond delay="1000"/>
                            </p:stCondLst>
                            <p:childTnLst>
                              <p:par>
                                <p:cTn id="60" presetID="10" presetClass="entr" presetSubtype="0" fill="hold" grpId="0" nodeType="after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500"/>
                                        <p:tgtEl>
                                          <p:spTgt spid="28"/>
                                        </p:tgtEl>
                                      </p:cBhvr>
                                    </p:animEffect>
                                  </p:childTnLst>
                                </p:cTn>
                              </p:par>
                            </p:childTnLst>
                          </p:cTn>
                        </p:par>
                        <p:par>
                          <p:cTn id="63" fill="hold">
                            <p:stCondLst>
                              <p:cond delay="1500"/>
                            </p:stCondLst>
                            <p:childTnLst>
                              <p:par>
                                <p:cTn id="64" presetID="10" presetClass="entr" presetSubtype="0" fill="hold" grpId="0" nodeType="after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500"/>
                                        <p:tgtEl>
                                          <p:spTgt spid="29"/>
                                        </p:tgtEl>
                                      </p:cBhvr>
                                    </p:animEffect>
                                  </p:childTnLst>
                                </p:cTn>
                              </p:par>
                            </p:childTnLst>
                          </p:cTn>
                        </p:par>
                        <p:par>
                          <p:cTn id="67" fill="hold">
                            <p:stCondLst>
                              <p:cond delay="2000"/>
                            </p:stCondLst>
                            <p:childTnLst>
                              <p:par>
                                <p:cTn id="68" presetID="10" presetClass="entr" presetSubtype="0" fill="hold" grpId="0" nodeType="after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fade">
                                      <p:cBhvr>
                                        <p:cTn id="7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impact does TV have?</a:t>
            </a:r>
            <a:endParaRPr lang="en-GB" dirty="0"/>
          </a:p>
        </p:txBody>
      </p:sp>
      <p:sp>
        <p:nvSpPr>
          <p:cNvPr id="4" name="TextBox 3"/>
          <p:cNvSpPr txBox="1"/>
          <p:nvPr/>
        </p:nvSpPr>
        <p:spPr>
          <a:xfrm>
            <a:off x="292309" y="1352459"/>
            <a:ext cx="979155" cy="369332"/>
          </a:xfrm>
          <a:prstGeom prst="rect">
            <a:avLst/>
          </a:prstGeom>
          <a:noFill/>
        </p:spPr>
        <p:txBody>
          <a:bodyPr wrap="square" lIns="0" tIns="0" rIns="0" bIns="0" rtlCol="0">
            <a:spAutoFit/>
          </a:bodyPr>
          <a:lstStyle/>
          <a:p>
            <a:r>
              <a:rPr lang="en-GB" sz="1200" dirty="0" smtClean="0"/>
              <a:t>National Grid Demand (MW)</a:t>
            </a:r>
            <a:endParaRPr lang="en-GB" sz="1200" dirty="0"/>
          </a:p>
        </p:txBody>
      </p:sp>
      <p:sp>
        <p:nvSpPr>
          <p:cNvPr id="5" name="TextBox 4"/>
          <p:cNvSpPr txBox="1"/>
          <p:nvPr/>
        </p:nvSpPr>
        <p:spPr>
          <a:xfrm>
            <a:off x="292309" y="2144547"/>
            <a:ext cx="720000" cy="246221"/>
          </a:xfrm>
          <a:prstGeom prst="rect">
            <a:avLst/>
          </a:prstGeom>
          <a:noFill/>
        </p:spPr>
        <p:txBody>
          <a:bodyPr wrap="square" lIns="0" tIns="0" rIns="0" bIns="0" rtlCol="0">
            <a:spAutoFit/>
          </a:bodyPr>
          <a:lstStyle/>
          <a:p>
            <a:r>
              <a:rPr lang="en-GB" sz="1600" dirty="0" smtClean="0"/>
              <a:t>32,200</a:t>
            </a:r>
            <a:endParaRPr lang="en-GB" sz="1600" dirty="0"/>
          </a:p>
        </p:txBody>
      </p:sp>
      <p:sp>
        <p:nvSpPr>
          <p:cNvPr id="6" name="TextBox 5"/>
          <p:cNvSpPr txBox="1"/>
          <p:nvPr/>
        </p:nvSpPr>
        <p:spPr>
          <a:xfrm>
            <a:off x="292308" y="2664863"/>
            <a:ext cx="720000" cy="246221"/>
          </a:xfrm>
          <a:prstGeom prst="rect">
            <a:avLst/>
          </a:prstGeom>
          <a:noFill/>
        </p:spPr>
        <p:txBody>
          <a:bodyPr wrap="square" lIns="0" tIns="0" rIns="0" bIns="0" rtlCol="0">
            <a:spAutoFit/>
          </a:bodyPr>
          <a:lstStyle/>
          <a:p>
            <a:r>
              <a:rPr lang="en-GB" sz="1600" dirty="0" smtClean="0"/>
              <a:t>31,800</a:t>
            </a:r>
            <a:endParaRPr lang="en-GB" sz="1600" dirty="0"/>
          </a:p>
        </p:txBody>
      </p:sp>
      <p:sp>
        <p:nvSpPr>
          <p:cNvPr id="7" name="TextBox 6"/>
          <p:cNvSpPr txBox="1"/>
          <p:nvPr/>
        </p:nvSpPr>
        <p:spPr>
          <a:xfrm>
            <a:off x="292309" y="3185179"/>
            <a:ext cx="720000" cy="246221"/>
          </a:xfrm>
          <a:prstGeom prst="rect">
            <a:avLst/>
          </a:prstGeom>
          <a:noFill/>
        </p:spPr>
        <p:txBody>
          <a:bodyPr wrap="square" lIns="0" tIns="0" rIns="0" bIns="0" rtlCol="0">
            <a:spAutoFit/>
          </a:bodyPr>
          <a:lstStyle/>
          <a:p>
            <a:r>
              <a:rPr lang="en-GB" sz="1600" dirty="0" smtClean="0"/>
              <a:t>31,400</a:t>
            </a:r>
            <a:endParaRPr lang="en-GB" sz="1600" dirty="0"/>
          </a:p>
        </p:txBody>
      </p:sp>
      <p:sp>
        <p:nvSpPr>
          <p:cNvPr id="8" name="TextBox 7"/>
          <p:cNvSpPr txBox="1"/>
          <p:nvPr/>
        </p:nvSpPr>
        <p:spPr>
          <a:xfrm>
            <a:off x="292309" y="3705495"/>
            <a:ext cx="720000" cy="246221"/>
          </a:xfrm>
          <a:prstGeom prst="rect">
            <a:avLst/>
          </a:prstGeom>
          <a:noFill/>
        </p:spPr>
        <p:txBody>
          <a:bodyPr wrap="square" lIns="0" tIns="0" rIns="0" bIns="0" rtlCol="0">
            <a:spAutoFit/>
          </a:bodyPr>
          <a:lstStyle/>
          <a:p>
            <a:r>
              <a:rPr lang="en-GB" sz="1600" dirty="0" smtClean="0"/>
              <a:t>31,000</a:t>
            </a:r>
            <a:endParaRPr lang="en-GB" sz="1600" dirty="0"/>
          </a:p>
        </p:txBody>
      </p:sp>
      <p:sp>
        <p:nvSpPr>
          <p:cNvPr id="9" name="TextBox 8"/>
          <p:cNvSpPr txBox="1"/>
          <p:nvPr/>
        </p:nvSpPr>
        <p:spPr>
          <a:xfrm>
            <a:off x="292309" y="4225811"/>
            <a:ext cx="720000" cy="246221"/>
          </a:xfrm>
          <a:prstGeom prst="rect">
            <a:avLst/>
          </a:prstGeom>
          <a:noFill/>
        </p:spPr>
        <p:txBody>
          <a:bodyPr wrap="square" lIns="0" tIns="0" rIns="0" bIns="0" rtlCol="0">
            <a:spAutoFit/>
          </a:bodyPr>
          <a:lstStyle/>
          <a:p>
            <a:r>
              <a:rPr lang="en-GB" sz="1600" dirty="0" smtClean="0"/>
              <a:t>30,600</a:t>
            </a:r>
            <a:endParaRPr lang="en-GB" sz="1600" dirty="0"/>
          </a:p>
        </p:txBody>
      </p:sp>
      <p:sp>
        <p:nvSpPr>
          <p:cNvPr id="10" name="TextBox 9"/>
          <p:cNvSpPr txBox="1"/>
          <p:nvPr/>
        </p:nvSpPr>
        <p:spPr>
          <a:xfrm>
            <a:off x="292309" y="4746127"/>
            <a:ext cx="720000" cy="246221"/>
          </a:xfrm>
          <a:prstGeom prst="rect">
            <a:avLst/>
          </a:prstGeom>
          <a:noFill/>
        </p:spPr>
        <p:txBody>
          <a:bodyPr wrap="square" lIns="0" tIns="0" rIns="0" bIns="0" rtlCol="0">
            <a:spAutoFit/>
          </a:bodyPr>
          <a:lstStyle/>
          <a:p>
            <a:r>
              <a:rPr lang="en-GB" sz="1600" dirty="0" smtClean="0"/>
              <a:t>30,200</a:t>
            </a:r>
            <a:endParaRPr lang="en-GB" sz="1600" dirty="0"/>
          </a:p>
        </p:txBody>
      </p:sp>
      <p:sp>
        <p:nvSpPr>
          <p:cNvPr id="11" name="TextBox 10"/>
          <p:cNvSpPr txBox="1"/>
          <p:nvPr/>
        </p:nvSpPr>
        <p:spPr>
          <a:xfrm>
            <a:off x="292309" y="5266443"/>
            <a:ext cx="720000" cy="246221"/>
          </a:xfrm>
          <a:prstGeom prst="rect">
            <a:avLst/>
          </a:prstGeom>
          <a:noFill/>
        </p:spPr>
        <p:txBody>
          <a:bodyPr wrap="square" lIns="0" tIns="0" rIns="0" bIns="0" rtlCol="0">
            <a:spAutoFit/>
          </a:bodyPr>
          <a:lstStyle/>
          <a:p>
            <a:r>
              <a:rPr lang="en-GB" sz="1600" dirty="0" smtClean="0"/>
              <a:t>29,800</a:t>
            </a:r>
            <a:endParaRPr lang="en-GB" sz="1600" dirty="0"/>
          </a:p>
        </p:txBody>
      </p:sp>
      <p:sp>
        <p:nvSpPr>
          <p:cNvPr id="12" name="TextBox 11"/>
          <p:cNvSpPr txBox="1"/>
          <p:nvPr/>
        </p:nvSpPr>
        <p:spPr>
          <a:xfrm>
            <a:off x="292309" y="5786758"/>
            <a:ext cx="720000" cy="246221"/>
          </a:xfrm>
          <a:prstGeom prst="rect">
            <a:avLst/>
          </a:prstGeom>
          <a:noFill/>
        </p:spPr>
        <p:txBody>
          <a:bodyPr wrap="square" lIns="0" tIns="0" rIns="0" bIns="0" rtlCol="0">
            <a:spAutoFit/>
          </a:bodyPr>
          <a:lstStyle/>
          <a:p>
            <a:r>
              <a:rPr lang="en-GB" sz="1600" dirty="0" smtClean="0"/>
              <a:t>29,400</a:t>
            </a:r>
            <a:endParaRPr lang="en-GB" sz="1600" dirty="0"/>
          </a:p>
        </p:txBody>
      </p:sp>
      <p:grpSp>
        <p:nvGrpSpPr>
          <p:cNvPr id="161" name="Group 160"/>
          <p:cNvGrpSpPr/>
          <p:nvPr/>
        </p:nvGrpSpPr>
        <p:grpSpPr>
          <a:xfrm>
            <a:off x="1393937" y="6084780"/>
            <a:ext cx="3063672" cy="450337"/>
            <a:chOff x="9126595" y="4192595"/>
            <a:chExt cx="3063672" cy="450337"/>
          </a:xfrm>
        </p:grpSpPr>
        <p:sp>
          <p:nvSpPr>
            <p:cNvPr id="54" name="TextBox 53"/>
            <p:cNvSpPr txBox="1"/>
            <p:nvPr/>
          </p:nvSpPr>
          <p:spPr>
            <a:xfrm>
              <a:off x="9739328" y="4192595"/>
              <a:ext cx="1798451" cy="187068"/>
            </a:xfrm>
            <a:prstGeom prst="rect">
              <a:avLst/>
            </a:prstGeom>
            <a:noFill/>
          </p:spPr>
          <p:txBody>
            <a:bodyPr wrap="square" lIns="0" tIns="0" rIns="0" bIns="0" rtlCol="0">
              <a:spAutoFit/>
            </a:bodyPr>
            <a:lstStyle/>
            <a:p>
              <a:r>
                <a:rPr lang="en-GB" sz="1200" dirty="0" smtClean="0"/>
                <a:t>7 July 2013 (day of final)</a:t>
              </a:r>
              <a:endParaRPr lang="en-GB" sz="1200" dirty="0"/>
            </a:p>
          </p:txBody>
        </p:sp>
        <p:sp>
          <p:nvSpPr>
            <p:cNvPr id="56" name="TextBox 55"/>
            <p:cNvSpPr txBox="1"/>
            <p:nvPr/>
          </p:nvSpPr>
          <p:spPr>
            <a:xfrm>
              <a:off x="9739327" y="4455864"/>
              <a:ext cx="2450940" cy="187068"/>
            </a:xfrm>
            <a:prstGeom prst="rect">
              <a:avLst/>
            </a:prstGeom>
            <a:noFill/>
          </p:spPr>
          <p:txBody>
            <a:bodyPr wrap="square" lIns="0" tIns="0" rIns="0" bIns="0" rtlCol="0">
              <a:spAutoFit/>
            </a:bodyPr>
            <a:lstStyle/>
            <a:p>
              <a:r>
                <a:rPr lang="en-GB" sz="1200" dirty="0" smtClean="0"/>
                <a:t>Historical demand for a similar day</a:t>
              </a:r>
              <a:endParaRPr lang="en-GB" sz="1200" dirty="0"/>
            </a:p>
          </p:txBody>
        </p:sp>
        <p:cxnSp>
          <p:nvCxnSpPr>
            <p:cNvPr id="58" name="Straight Connector 57"/>
            <p:cNvCxnSpPr/>
            <p:nvPr/>
          </p:nvCxnSpPr>
          <p:spPr>
            <a:xfrm>
              <a:off x="9126595" y="4286128"/>
              <a:ext cx="504000" cy="0"/>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9126595" y="4566730"/>
              <a:ext cx="5040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72" name="Group 171"/>
          <p:cNvGrpSpPr/>
          <p:nvPr/>
        </p:nvGrpSpPr>
        <p:grpSpPr>
          <a:xfrm>
            <a:off x="3785271" y="5374143"/>
            <a:ext cx="1368000" cy="666000"/>
            <a:chOff x="3575721" y="5434460"/>
            <a:chExt cx="1368000" cy="666000"/>
          </a:xfrm>
        </p:grpSpPr>
        <p:sp>
          <p:nvSpPr>
            <p:cNvPr id="60" name="TextBox 59"/>
            <p:cNvSpPr txBox="1"/>
            <p:nvPr/>
          </p:nvSpPr>
          <p:spPr>
            <a:xfrm>
              <a:off x="3575721" y="5434460"/>
              <a:ext cx="1368000" cy="666000"/>
            </a:xfrm>
            <a:prstGeom prst="roundRect">
              <a:avLst/>
            </a:prstGeom>
            <a:solidFill>
              <a:schemeClr val="accent4">
                <a:lumMod val="75000"/>
              </a:schemeClr>
            </a:solidFill>
          </p:spPr>
          <p:txBody>
            <a:bodyPr wrap="square" lIns="360000" tIns="0" rIns="0" bIns="0" rtlCol="0">
              <a:noAutofit/>
            </a:bodyPr>
            <a:lstStyle/>
            <a:p>
              <a:r>
                <a:rPr lang="en-GB" sz="1600" b="1" dirty="0" smtClean="0">
                  <a:solidFill>
                    <a:schemeClr val="bg1"/>
                  </a:solidFill>
                </a:rPr>
                <a:t>300 MW </a:t>
              </a:r>
              <a:br>
                <a:rPr lang="en-GB" sz="1600" b="1" dirty="0" smtClean="0">
                  <a:solidFill>
                    <a:schemeClr val="bg1"/>
                  </a:solidFill>
                </a:rPr>
              </a:br>
              <a:r>
                <a:rPr lang="en-GB" sz="1000" dirty="0" smtClean="0">
                  <a:solidFill>
                    <a:schemeClr val="bg1"/>
                  </a:solidFill>
                </a:rPr>
                <a:t>from steam plant generation</a:t>
              </a:r>
              <a:endParaRPr lang="en-GB" sz="1000" dirty="0">
                <a:solidFill>
                  <a:schemeClr val="bg1"/>
                </a:solidFill>
              </a:endParaRPr>
            </a:p>
          </p:txBody>
        </p:sp>
        <p:grpSp>
          <p:nvGrpSpPr>
            <p:cNvPr id="61" name="Group 171"/>
            <p:cNvGrpSpPr>
              <a:grpSpLocks/>
            </p:cNvGrpSpPr>
            <p:nvPr/>
          </p:nvGrpSpPr>
          <p:grpSpPr bwMode="auto">
            <a:xfrm>
              <a:off x="3646549" y="5467497"/>
              <a:ext cx="273788" cy="307510"/>
              <a:chOff x="4276" y="2376"/>
              <a:chExt cx="341" cy="383"/>
            </a:xfrm>
            <a:solidFill>
              <a:schemeClr val="bg1"/>
            </a:solidFill>
          </p:grpSpPr>
          <p:sp>
            <p:nvSpPr>
              <p:cNvPr id="62" name="Freeform 172"/>
              <p:cNvSpPr>
                <a:spLocks noChangeArrowheads="1"/>
              </p:cNvSpPr>
              <p:nvPr/>
            </p:nvSpPr>
            <p:spPr bwMode="auto">
              <a:xfrm>
                <a:off x="4308" y="2376"/>
                <a:ext cx="282" cy="52"/>
              </a:xfrm>
              <a:custGeom>
                <a:avLst/>
                <a:gdLst>
                  <a:gd name="T0" fmla="*/ 0 w 2547"/>
                  <a:gd name="T1" fmla="*/ 0 h 480"/>
                  <a:gd name="T2" fmla="*/ 0 w 2547"/>
                  <a:gd name="T3" fmla="*/ 0 h 480"/>
                  <a:gd name="T4" fmla="*/ 0 w 2547"/>
                  <a:gd name="T5" fmla="*/ 0 h 480"/>
                  <a:gd name="T6" fmla="*/ 0 w 2547"/>
                  <a:gd name="T7" fmla="*/ 0 h 480"/>
                  <a:gd name="T8" fmla="*/ 0 w 2547"/>
                  <a:gd name="T9" fmla="*/ 0 h 480"/>
                  <a:gd name="T10" fmla="*/ 0 w 2547"/>
                  <a:gd name="T11" fmla="*/ 0 h 480"/>
                  <a:gd name="T12" fmla="*/ 0 w 2547"/>
                  <a:gd name="T13" fmla="*/ 0 h 480"/>
                  <a:gd name="T14" fmla="*/ 0 w 2547"/>
                  <a:gd name="T15" fmla="*/ 0 h 480"/>
                  <a:gd name="T16" fmla="*/ 0 w 2547"/>
                  <a:gd name="T17" fmla="*/ 0 h 480"/>
                  <a:gd name="T18" fmla="*/ 0 w 2547"/>
                  <a:gd name="T19" fmla="*/ 0 h 480"/>
                  <a:gd name="T20" fmla="*/ 0 w 2547"/>
                  <a:gd name="T21" fmla="*/ 0 h 480"/>
                  <a:gd name="T22" fmla="*/ 0 w 2547"/>
                  <a:gd name="T23" fmla="*/ 0 h 480"/>
                  <a:gd name="T24" fmla="*/ 0 w 2547"/>
                  <a:gd name="T25" fmla="*/ 0 h 480"/>
                  <a:gd name="T26" fmla="*/ 0 w 2547"/>
                  <a:gd name="T27" fmla="*/ 0 h 480"/>
                  <a:gd name="T28" fmla="*/ 0 w 2547"/>
                  <a:gd name="T29" fmla="*/ 0 h 480"/>
                  <a:gd name="T30" fmla="*/ 0 w 2547"/>
                  <a:gd name="T31" fmla="*/ 0 h 480"/>
                  <a:gd name="T32" fmla="*/ 0 w 2547"/>
                  <a:gd name="T33" fmla="*/ 0 h 480"/>
                  <a:gd name="T34" fmla="*/ 0 w 2547"/>
                  <a:gd name="T35" fmla="*/ 0 h 480"/>
                  <a:gd name="T36" fmla="*/ 0 w 2547"/>
                  <a:gd name="T37" fmla="*/ 0 h 480"/>
                  <a:gd name="T38" fmla="*/ 0 w 2547"/>
                  <a:gd name="T39" fmla="*/ 0 h 480"/>
                  <a:gd name="T40" fmla="*/ 0 w 2547"/>
                  <a:gd name="T41" fmla="*/ 0 h 480"/>
                  <a:gd name="T42" fmla="*/ 0 w 2547"/>
                  <a:gd name="T43" fmla="*/ 0 h 480"/>
                  <a:gd name="T44" fmla="*/ 0 w 2547"/>
                  <a:gd name="T45" fmla="*/ 0 h 480"/>
                  <a:gd name="T46" fmla="*/ 0 w 2547"/>
                  <a:gd name="T47" fmla="*/ 0 h 480"/>
                  <a:gd name="T48" fmla="*/ 0 w 2547"/>
                  <a:gd name="T49" fmla="*/ 0 h 480"/>
                  <a:gd name="T50" fmla="*/ 0 w 2547"/>
                  <a:gd name="T51" fmla="*/ 0 h 480"/>
                  <a:gd name="T52" fmla="*/ 0 w 2547"/>
                  <a:gd name="T53" fmla="*/ 0 h 480"/>
                  <a:gd name="T54" fmla="*/ 0 w 2547"/>
                  <a:gd name="T55" fmla="*/ 0 h 480"/>
                  <a:gd name="T56" fmla="*/ 0 w 2547"/>
                  <a:gd name="T57" fmla="*/ 0 h 480"/>
                  <a:gd name="T58" fmla="*/ 0 w 2547"/>
                  <a:gd name="T59" fmla="*/ 0 h 480"/>
                  <a:gd name="T60" fmla="*/ 0 w 2547"/>
                  <a:gd name="T61" fmla="*/ 0 h 480"/>
                  <a:gd name="T62" fmla="*/ 0 w 2547"/>
                  <a:gd name="T63" fmla="*/ 0 h 480"/>
                  <a:gd name="T64" fmla="*/ 0 w 2547"/>
                  <a:gd name="T65" fmla="*/ 0 h 480"/>
                  <a:gd name="T66" fmla="*/ 0 w 2547"/>
                  <a:gd name="T67" fmla="*/ 0 h 480"/>
                  <a:gd name="T68" fmla="*/ 0 w 2547"/>
                  <a:gd name="T69" fmla="*/ 0 h 480"/>
                  <a:gd name="T70" fmla="*/ 0 w 2547"/>
                  <a:gd name="T71" fmla="*/ 0 h 480"/>
                  <a:gd name="T72" fmla="*/ 0 w 2547"/>
                  <a:gd name="T73" fmla="*/ 0 h 480"/>
                  <a:gd name="T74" fmla="*/ 0 w 2547"/>
                  <a:gd name="T75" fmla="*/ 0 h 480"/>
                  <a:gd name="T76" fmla="*/ 0 w 2547"/>
                  <a:gd name="T77" fmla="*/ 0 h 480"/>
                  <a:gd name="T78" fmla="*/ 0 w 2547"/>
                  <a:gd name="T79" fmla="*/ 0 h 480"/>
                  <a:gd name="T80" fmla="*/ 0 w 2547"/>
                  <a:gd name="T81" fmla="*/ 0 h 480"/>
                  <a:gd name="T82" fmla="*/ 0 w 2547"/>
                  <a:gd name="T83" fmla="*/ 0 h 480"/>
                  <a:gd name="T84" fmla="*/ 0 w 2547"/>
                  <a:gd name="T85" fmla="*/ 0 h 480"/>
                  <a:gd name="T86" fmla="*/ 0 w 2547"/>
                  <a:gd name="T87" fmla="*/ 0 h 4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547"/>
                  <a:gd name="T133" fmla="*/ 0 h 480"/>
                  <a:gd name="T134" fmla="*/ 2547 w 2547"/>
                  <a:gd name="T135" fmla="*/ 480 h 48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547" h="480">
                    <a:moveTo>
                      <a:pt x="0" y="0"/>
                    </a:moveTo>
                    <a:lnTo>
                      <a:pt x="25" y="8"/>
                    </a:lnTo>
                    <a:lnTo>
                      <a:pt x="57" y="17"/>
                    </a:lnTo>
                    <a:lnTo>
                      <a:pt x="95" y="26"/>
                    </a:lnTo>
                    <a:lnTo>
                      <a:pt x="138" y="36"/>
                    </a:lnTo>
                    <a:lnTo>
                      <a:pt x="184" y="45"/>
                    </a:lnTo>
                    <a:lnTo>
                      <a:pt x="233" y="53"/>
                    </a:lnTo>
                    <a:lnTo>
                      <a:pt x="284" y="62"/>
                    </a:lnTo>
                    <a:lnTo>
                      <a:pt x="337" y="70"/>
                    </a:lnTo>
                    <a:lnTo>
                      <a:pt x="390" y="77"/>
                    </a:lnTo>
                    <a:lnTo>
                      <a:pt x="442" y="84"/>
                    </a:lnTo>
                    <a:lnTo>
                      <a:pt x="493" y="89"/>
                    </a:lnTo>
                    <a:lnTo>
                      <a:pt x="540" y="92"/>
                    </a:lnTo>
                    <a:lnTo>
                      <a:pt x="585" y="95"/>
                    </a:lnTo>
                    <a:lnTo>
                      <a:pt x="625" y="96"/>
                    </a:lnTo>
                    <a:lnTo>
                      <a:pt x="1586" y="96"/>
                    </a:lnTo>
                    <a:lnTo>
                      <a:pt x="1636" y="96"/>
                    </a:lnTo>
                    <a:lnTo>
                      <a:pt x="1686" y="96"/>
                    </a:lnTo>
                    <a:lnTo>
                      <a:pt x="1738" y="96"/>
                    </a:lnTo>
                    <a:lnTo>
                      <a:pt x="1789" y="97"/>
                    </a:lnTo>
                    <a:lnTo>
                      <a:pt x="1840" y="98"/>
                    </a:lnTo>
                    <a:lnTo>
                      <a:pt x="1892" y="101"/>
                    </a:lnTo>
                    <a:lnTo>
                      <a:pt x="1942" y="104"/>
                    </a:lnTo>
                    <a:lnTo>
                      <a:pt x="1992" y="107"/>
                    </a:lnTo>
                    <a:lnTo>
                      <a:pt x="2042" y="112"/>
                    </a:lnTo>
                    <a:lnTo>
                      <a:pt x="2090" y="118"/>
                    </a:lnTo>
                    <a:lnTo>
                      <a:pt x="2137" y="125"/>
                    </a:lnTo>
                    <a:lnTo>
                      <a:pt x="2183" y="134"/>
                    </a:lnTo>
                    <a:lnTo>
                      <a:pt x="2227" y="145"/>
                    </a:lnTo>
                    <a:lnTo>
                      <a:pt x="2269" y="156"/>
                    </a:lnTo>
                    <a:lnTo>
                      <a:pt x="2309" y="170"/>
                    </a:lnTo>
                    <a:lnTo>
                      <a:pt x="2347" y="185"/>
                    </a:lnTo>
                    <a:lnTo>
                      <a:pt x="2382" y="203"/>
                    </a:lnTo>
                    <a:lnTo>
                      <a:pt x="2415" y="223"/>
                    </a:lnTo>
                    <a:lnTo>
                      <a:pt x="2443" y="246"/>
                    </a:lnTo>
                    <a:lnTo>
                      <a:pt x="2470" y="271"/>
                    </a:lnTo>
                    <a:lnTo>
                      <a:pt x="2493" y="298"/>
                    </a:lnTo>
                    <a:lnTo>
                      <a:pt x="2511" y="329"/>
                    </a:lnTo>
                    <a:lnTo>
                      <a:pt x="2527" y="361"/>
                    </a:lnTo>
                    <a:lnTo>
                      <a:pt x="2538" y="398"/>
                    </a:lnTo>
                    <a:lnTo>
                      <a:pt x="2545" y="438"/>
                    </a:lnTo>
                    <a:lnTo>
                      <a:pt x="2547" y="480"/>
                    </a:lnTo>
                    <a:lnTo>
                      <a:pt x="2259" y="480"/>
                    </a:lnTo>
                    <a:lnTo>
                      <a:pt x="2256" y="467"/>
                    </a:lnTo>
                    <a:lnTo>
                      <a:pt x="2246" y="456"/>
                    </a:lnTo>
                    <a:lnTo>
                      <a:pt x="2230" y="444"/>
                    </a:lnTo>
                    <a:lnTo>
                      <a:pt x="2209" y="435"/>
                    </a:lnTo>
                    <a:lnTo>
                      <a:pt x="2184" y="426"/>
                    </a:lnTo>
                    <a:lnTo>
                      <a:pt x="2155" y="419"/>
                    </a:lnTo>
                    <a:lnTo>
                      <a:pt x="2121" y="413"/>
                    </a:lnTo>
                    <a:lnTo>
                      <a:pt x="2086" y="406"/>
                    </a:lnTo>
                    <a:lnTo>
                      <a:pt x="2047" y="402"/>
                    </a:lnTo>
                    <a:lnTo>
                      <a:pt x="2006" y="398"/>
                    </a:lnTo>
                    <a:lnTo>
                      <a:pt x="1964" y="395"/>
                    </a:lnTo>
                    <a:lnTo>
                      <a:pt x="1921" y="392"/>
                    </a:lnTo>
                    <a:lnTo>
                      <a:pt x="1877" y="390"/>
                    </a:lnTo>
                    <a:lnTo>
                      <a:pt x="1834" y="387"/>
                    </a:lnTo>
                    <a:lnTo>
                      <a:pt x="1792" y="386"/>
                    </a:lnTo>
                    <a:lnTo>
                      <a:pt x="1751" y="385"/>
                    </a:lnTo>
                    <a:lnTo>
                      <a:pt x="1713" y="384"/>
                    </a:lnTo>
                    <a:lnTo>
                      <a:pt x="1676" y="384"/>
                    </a:lnTo>
                    <a:lnTo>
                      <a:pt x="1642" y="384"/>
                    </a:lnTo>
                    <a:lnTo>
                      <a:pt x="1612" y="384"/>
                    </a:lnTo>
                    <a:lnTo>
                      <a:pt x="1586" y="384"/>
                    </a:lnTo>
                    <a:lnTo>
                      <a:pt x="625" y="384"/>
                    </a:lnTo>
                    <a:lnTo>
                      <a:pt x="564" y="382"/>
                    </a:lnTo>
                    <a:lnTo>
                      <a:pt x="508" y="376"/>
                    </a:lnTo>
                    <a:lnTo>
                      <a:pt x="454" y="367"/>
                    </a:lnTo>
                    <a:lnTo>
                      <a:pt x="405" y="354"/>
                    </a:lnTo>
                    <a:lnTo>
                      <a:pt x="359" y="338"/>
                    </a:lnTo>
                    <a:lnTo>
                      <a:pt x="317" y="320"/>
                    </a:lnTo>
                    <a:lnTo>
                      <a:pt x="277" y="301"/>
                    </a:lnTo>
                    <a:lnTo>
                      <a:pt x="241" y="279"/>
                    </a:lnTo>
                    <a:lnTo>
                      <a:pt x="209" y="256"/>
                    </a:lnTo>
                    <a:lnTo>
                      <a:pt x="179" y="231"/>
                    </a:lnTo>
                    <a:lnTo>
                      <a:pt x="151" y="206"/>
                    </a:lnTo>
                    <a:lnTo>
                      <a:pt x="127" y="182"/>
                    </a:lnTo>
                    <a:lnTo>
                      <a:pt x="105" y="157"/>
                    </a:lnTo>
                    <a:lnTo>
                      <a:pt x="85" y="133"/>
                    </a:lnTo>
                    <a:lnTo>
                      <a:pt x="68" y="110"/>
                    </a:lnTo>
                    <a:lnTo>
                      <a:pt x="53" y="88"/>
                    </a:lnTo>
                    <a:lnTo>
                      <a:pt x="40" y="67"/>
                    </a:lnTo>
                    <a:lnTo>
                      <a:pt x="30" y="49"/>
                    </a:lnTo>
                    <a:lnTo>
                      <a:pt x="20" y="34"/>
                    </a:lnTo>
                    <a:lnTo>
                      <a:pt x="13" y="20"/>
                    </a:lnTo>
                    <a:lnTo>
                      <a:pt x="8" y="9"/>
                    </a:lnTo>
                    <a:lnTo>
                      <a:pt x="3" y="3"/>
                    </a:lnTo>
                    <a:lnTo>
                      <a:pt x="0" y="0"/>
                    </a:lnTo>
                    <a:close/>
                  </a:path>
                </a:pathLst>
              </a:custGeom>
              <a:grpFill/>
              <a:ln w="9525">
                <a:noFill/>
                <a:round/>
                <a:headEnd/>
                <a:tailEnd/>
              </a:ln>
            </p:spPr>
            <p:txBody>
              <a:bodyPr wrap="none" anchor="ctr"/>
              <a:lstStyle/>
              <a:p>
                <a:endParaRPr lang="en-GB"/>
              </a:p>
            </p:txBody>
          </p:sp>
          <p:sp>
            <p:nvSpPr>
              <p:cNvPr id="63" name="Freeform 173"/>
              <p:cNvSpPr>
                <a:spLocks noChangeArrowheads="1"/>
              </p:cNvSpPr>
              <p:nvPr/>
            </p:nvSpPr>
            <p:spPr bwMode="auto">
              <a:xfrm>
                <a:off x="4276" y="2445"/>
                <a:ext cx="341" cy="314"/>
              </a:xfrm>
              <a:custGeom>
                <a:avLst/>
                <a:gdLst>
                  <a:gd name="T0" fmla="*/ 0 w 3075"/>
                  <a:gd name="T1" fmla="*/ 0 h 2832"/>
                  <a:gd name="T2" fmla="*/ 0 w 3075"/>
                  <a:gd name="T3" fmla="*/ 0 h 2832"/>
                  <a:gd name="T4" fmla="*/ 0 w 3075"/>
                  <a:gd name="T5" fmla="*/ 0 h 2832"/>
                  <a:gd name="T6" fmla="*/ 0 w 3075"/>
                  <a:gd name="T7" fmla="*/ 0 h 2832"/>
                  <a:gd name="T8" fmla="*/ 0 w 3075"/>
                  <a:gd name="T9" fmla="*/ 0 h 2832"/>
                  <a:gd name="T10" fmla="*/ 0 w 3075"/>
                  <a:gd name="T11" fmla="*/ 0 h 2832"/>
                  <a:gd name="T12" fmla="*/ 0 w 3075"/>
                  <a:gd name="T13" fmla="*/ 0 h 2832"/>
                  <a:gd name="T14" fmla="*/ 0 w 3075"/>
                  <a:gd name="T15" fmla="*/ 0 h 2832"/>
                  <a:gd name="T16" fmla="*/ 0 w 3075"/>
                  <a:gd name="T17" fmla="*/ 0 h 2832"/>
                  <a:gd name="T18" fmla="*/ 0 w 3075"/>
                  <a:gd name="T19" fmla="*/ 0 h 2832"/>
                  <a:gd name="T20" fmla="*/ 0 w 3075"/>
                  <a:gd name="T21" fmla="*/ 0 h 2832"/>
                  <a:gd name="T22" fmla="*/ 0 w 3075"/>
                  <a:gd name="T23" fmla="*/ 0 h 2832"/>
                  <a:gd name="T24" fmla="*/ 0 w 3075"/>
                  <a:gd name="T25" fmla="*/ 0 h 2832"/>
                  <a:gd name="T26" fmla="*/ 0 w 3075"/>
                  <a:gd name="T27" fmla="*/ 0 h 2832"/>
                  <a:gd name="T28" fmla="*/ 0 w 3075"/>
                  <a:gd name="T29" fmla="*/ 0 h 2832"/>
                  <a:gd name="T30" fmla="*/ 0 w 3075"/>
                  <a:gd name="T31" fmla="*/ 0 h 2832"/>
                  <a:gd name="T32" fmla="*/ 0 w 3075"/>
                  <a:gd name="T33" fmla="*/ 0 h 28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75"/>
                  <a:gd name="T52" fmla="*/ 0 h 2832"/>
                  <a:gd name="T53" fmla="*/ 3075 w 3075"/>
                  <a:gd name="T54" fmla="*/ 2832 h 28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75" h="2832">
                    <a:moveTo>
                      <a:pt x="1134" y="1440"/>
                    </a:moveTo>
                    <a:lnTo>
                      <a:pt x="720" y="2149"/>
                    </a:lnTo>
                    <a:lnTo>
                      <a:pt x="1017" y="2149"/>
                    </a:lnTo>
                    <a:lnTo>
                      <a:pt x="780" y="2621"/>
                    </a:lnTo>
                    <a:lnTo>
                      <a:pt x="1490" y="1912"/>
                    </a:lnTo>
                    <a:lnTo>
                      <a:pt x="1134" y="1912"/>
                    </a:lnTo>
                    <a:lnTo>
                      <a:pt x="1430" y="1440"/>
                    </a:lnTo>
                    <a:lnTo>
                      <a:pt x="1134" y="1440"/>
                    </a:lnTo>
                    <a:close/>
                    <a:moveTo>
                      <a:pt x="2499" y="0"/>
                    </a:moveTo>
                    <a:lnTo>
                      <a:pt x="2883" y="0"/>
                    </a:lnTo>
                    <a:lnTo>
                      <a:pt x="3075" y="2832"/>
                    </a:lnTo>
                    <a:lnTo>
                      <a:pt x="0" y="2832"/>
                    </a:lnTo>
                    <a:lnTo>
                      <a:pt x="0" y="1200"/>
                    </a:lnTo>
                    <a:lnTo>
                      <a:pt x="2115" y="1200"/>
                    </a:lnTo>
                    <a:lnTo>
                      <a:pt x="2115" y="1872"/>
                    </a:lnTo>
                    <a:lnTo>
                      <a:pt x="2372" y="1872"/>
                    </a:lnTo>
                    <a:lnTo>
                      <a:pt x="2499" y="0"/>
                    </a:lnTo>
                    <a:close/>
                  </a:path>
                </a:pathLst>
              </a:custGeom>
              <a:grpFill/>
              <a:ln w="9525">
                <a:noFill/>
                <a:round/>
                <a:headEnd/>
                <a:tailEnd/>
              </a:ln>
            </p:spPr>
            <p:txBody>
              <a:bodyPr wrap="none" anchor="ctr"/>
              <a:lstStyle/>
              <a:p>
                <a:endParaRPr lang="en-GB"/>
              </a:p>
            </p:txBody>
          </p:sp>
        </p:grpSp>
      </p:grpSp>
      <p:grpSp>
        <p:nvGrpSpPr>
          <p:cNvPr id="173" name="Group 172"/>
          <p:cNvGrpSpPr/>
          <p:nvPr/>
        </p:nvGrpSpPr>
        <p:grpSpPr>
          <a:xfrm>
            <a:off x="5892800" y="5374142"/>
            <a:ext cx="1368000" cy="666000"/>
            <a:chOff x="5892800" y="5434459"/>
            <a:chExt cx="1368000" cy="666000"/>
          </a:xfrm>
        </p:grpSpPr>
        <p:sp>
          <p:nvSpPr>
            <p:cNvPr id="64" name="TextBox 63"/>
            <p:cNvSpPr txBox="1"/>
            <p:nvPr/>
          </p:nvSpPr>
          <p:spPr>
            <a:xfrm>
              <a:off x="5892800" y="5434459"/>
              <a:ext cx="1368000" cy="666000"/>
            </a:xfrm>
            <a:prstGeom prst="roundRect">
              <a:avLst/>
            </a:prstGeom>
            <a:solidFill>
              <a:schemeClr val="accent4">
                <a:lumMod val="75000"/>
              </a:schemeClr>
            </a:solidFill>
          </p:spPr>
          <p:txBody>
            <a:bodyPr wrap="square" lIns="360000" tIns="0" rIns="0" bIns="0" rtlCol="0">
              <a:noAutofit/>
            </a:bodyPr>
            <a:lstStyle/>
            <a:p>
              <a:r>
                <a:rPr lang="en-GB" sz="1600" b="1" dirty="0" smtClean="0">
                  <a:solidFill>
                    <a:schemeClr val="bg1"/>
                  </a:solidFill>
                </a:rPr>
                <a:t>300 MW </a:t>
              </a:r>
              <a:br>
                <a:rPr lang="en-GB" sz="1600" b="1" dirty="0" smtClean="0">
                  <a:solidFill>
                    <a:schemeClr val="bg1"/>
                  </a:solidFill>
                </a:rPr>
              </a:br>
              <a:r>
                <a:rPr lang="en-GB" sz="1000" dirty="0" smtClean="0">
                  <a:solidFill>
                    <a:schemeClr val="bg1"/>
                  </a:solidFill>
                </a:rPr>
                <a:t>from steam plant generation</a:t>
              </a:r>
              <a:endParaRPr lang="en-GB" sz="1000" dirty="0">
                <a:solidFill>
                  <a:schemeClr val="bg1"/>
                </a:solidFill>
              </a:endParaRPr>
            </a:p>
          </p:txBody>
        </p:sp>
        <p:grpSp>
          <p:nvGrpSpPr>
            <p:cNvPr id="65" name="Group 171"/>
            <p:cNvGrpSpPr>
              <a:grpSpLocks/>
            </p:cNvGrpSpPr>
            <p:nvPr/>
          </p:nvGrpSpPr>
          <p:grpSpPr bwMode="auto">
            <a:xfrm>
              <a:off x="5966228" y="5467497"/>
              <a:ext cx="273788" cy="307510"/>
              <a:chOff x="4276" y="2376"/>
              <a:chExt cx="341" cy="383"/>
            </a:xfrm>
            <a:solidFill>
              <a:schemeClr val="bg1"/>
            </a:solidFill>
          </p:grpSpPr>
          <p:sp>
            <p:nvSpPr>
              <p:cNvPr id="66" name="Freeform 172"/>
              <p:cNvSpPr>
                <a:spLocks noChangeArrowheads="1"/>
              </p:cNvSpPr>
              <p:nvPr/>
            </p:nvSpPr>
            <p:spPr bwMode="auto">
              <a:xfrm>
                <a:off x="4308" y="2376"/>
                <a:ext cx="282" cy="52"/>
              </a:xfrm>
              <a:custGeom>
                <a:avLst/>
                <a:gdLst>
                  <a:gd name="T0" fmla="*/ 0 w 2547"/>
                  <a:gd name="T1" fmla="*/ 0 h 480"/>
                  <a:gd name="T2" fmla="*/ 0 w 2547"/>
                  <a:gd name="T3" fmla="*/ 0 h 480"/>
                  <a:gd name="T4" fmla="*/ 0 w 2547"/>
                  <a:gd name="T5" fmla="*/ 0 h 480"/>
                  <a:gd name="T6" fmla="*/ 0 w 2547"/>
                  <a:gd name="T7" fmla="*/ 0 h 480"/>
                  <a:gd name="T8" fmla="*/ 0 w 2547"/>
                  <a:gd name="T9" fmla="*/ 0 h 480"/>
                  <a:gd name="T10" fmla="*/ 0 w 2547"/>
                  <a:gd name="T11" fmla="*/ 0 h 480"/>
                  <a:gd name="T12" fmla="*/ 0 w 2547"/>
                  <a:gd name="T13" fmla="*/ 0 h 480"/>
                  <a:gd name="T14" fmla="*/ 0 w 2547"/>
                  <a:gd name="T15" fmla="*/ 0 h 480"/>
                  <a:gd name="T16" fmla="*/ 0 w 2547"/>
                  <a:gd name="T17" fmla="*/ 0 h 480"/>
                  <a:gd name="T18" fmla="*/ 0 w 2547"/>
                  <a:gd name="T19" fmla="*/ 0 h 480"/>
                  <a:gd name="T20" fmla="*/ 0 w 2547"/>
                  <a:gd name="T21" fmla="*/ 0 h 480"/>
                  <a:gd name="T22" fmla="*/ 0 w 2547"/>
                  <a:gd name="T23" fmla="*/ 0 h 480"/>
                  <a:gd name="T24" fmla="*/ 0 w 2547"/>
                  <a:gd name="T25" fmla="*/ 0 h 480"/>
                  <a:gd name="T26" fmla="*/ 0 w 2547"/>
                  <a:gd name="T27" fmla="*/ 0 h 480"/>
                  <a:gd name="T28" fmla="*/ 0 w 2547"/>
                  <a:gd name="T29" fmla="*/ 0 h 480"/>
                  <a:gd name="T30" fmla="*/ 0 w 2547"/>
                  <a:gd name="T31" fmla="*/ 0 h 480"/>
                  <a:gd name="T32" fmla="*/ 0 w 2547"/>
                  <a:gd name="T33" fmla="*/ 0 h 480"/>
                  <a:gd name="T34" fmla="*/ 0 w 2547"/>
                  <a:gd name="T35" fmla="*/ 0 h 480"/>
                  <a:gd name="T36" fmla="*/ 0 w 2547"/>
                  <a:gd name="T37" fmla="*/ 0 h 480"/>
                  <a:gd name="T38" fmla="*/ 0 w 2547"/>
                  <a:gd name="T39" fmla="*/ 0 h 480"/>
                  <a:gd name="T40" fmla="*/ 0 w 2547"/>
                  <a:gd name="T41" fmla="*/ 0 h 480"/>
                  <a:gd name="T42" fmla="*/ 0 w 2547"/>
                  <a:gd name="T43" fmla="*/ 0 h 480"/>
                  <a:gd name="T44" fmla="*/ 0 w 2547"/>
                  <a:gd name="T45" fmla="*/ 0 h 480"/>
                  <a:gd name="T46" fmla="*/ 0 w 2547"/>
                  <a:gd name="T47" fmla="*/ 0 h 480"/>
                  <a:gd name="T48" fmla="*/ 0 w 2547"/>
                  <a:gd name="T49" fmla="*/ 0 h 480"/>
                  <a:gd name="T50" fmla="*/ 0 w 2547"/>
                  <a:gd name="T51" fmla="*/ 0 h 480"/>
                  <a:gd name="T52" fmla="*/ 0 w 2547"/>
                  <a:gd name="T53" fmla="*/ 0 h 480"/>
                  <a:gd name="T54" fmla="*/ 0 w 2547"/>
                  <a:gd name="T55" fmla="*/ 0 h 480"/>
                  <a:gd name="T56" fmla="*/ 0 w 2547"/>
                  <a:gd name="T57" fmla="*/ 0 h 480"/>
                  <a:gd name="T58" fmla="*/ 0 w 2547"/>
                  <a:gd name="T59" fmla="*/ 0 h 480"/>
                  <a:gd name="T60" fmla="*/ 0 w 2547"/>
                  <a:gd name="T61" fmla="*/ 0 h 480"/>
                  <a:gd name="T62" fmla="*/ 0 w 2547"/>
                  <a:gd name="T63" fmla="*/ 0 h 480"/>
                  <a:gd name="T64" fmla="*/ 0 w 2547"/>
                  <a:gd name="T65" fmla="*/ 0 h 480"/>
                  <a:gd name="T66" fmla="*/ 0 w 2547"/>
                  <a:gd name="T67" fmla="*/ 0 h 480"/>
                  <a:gd name="T68" fmla="*/ 0 w 2547"/>
                  <a:gd name="T69" fmla="*/ 0 h 480"/>
                  <a:gd name="T70" fmla="*/ 0 w 2547"/>
                  <a:gd name="T71" fmla="*/ 0 h 480"/>
                  <a:gd name="T72" fmla="*/ 0 w 2547"/>
                  <a:gd name="T73" fmla="*/ 0 h 480"/>
                  <a:gd name="T74" fmla="*/ 0 w 2547"/>
                  <a:gd name="T75" fmla="*/ 0 h 480"/>
                  <a:gd name="T76" fmla="*/ 0 w 2547"/>
                  <a:gd name="T77" fmla="*/ 0 h 480"/>
                  <a:gd name="T78" fmla="*/ 0 w 2547"/>
                  <a:gd name="T79" fmla="*/ 0 h 480"/>
                  <a:gd name="T80" fmla="*/ 0 w 2547"/>
                  <a:gd name="T81" fmla="*/ 0 h 480"/>
                  <a:gd name="T82" fmla="*/ 0 w 2547"/>
                  <a:gd name="T83" fmla="*/ 0 h 480"/>
                  <a:gd name="T84" fmla="*/ 0 w 2547"/>
                  <a:gd name="T85" fmla="*/ 0 h 480"/>
                  <a:gd name="T86" fmla="*/ 0 w 2547"/>
                  <a:gd name="T87" fmla="*/ 0 h 4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547"/>
                  <a:gd name="T133" fmla="*/ 0 h 480"/>
                  <a:gd name="T134" fmla="*/ 2547 w 2547"/>
                  <a:gd name="T135" fmla="*/ 480 h 48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547" h="480">
                    <a:moveTo>
                      <a:pt x="0" y="0"/>
                    </a:moveTo>
                    <a:lnTo>
                      <a:pt x="25" y="8"/>
                    </a:lnTo>
                    <a:lnTo>
                      <a:pt x="57" y="17"/>
                    </a:lnTo>
                    <a:lnTo>
                      <a:pt x="95" y="26"/>
                    </a:lnTo>
                    <a:lnTo>
                      <a:pt x="138" y="36"/>
                    </a:lnTo>
                    <a:lnTo>
                      <a:pt x="184" y="45"/>
                    </a:lnTo>
                    <a:lnTo>
                      <a:pt x="233" y="53"/>
                    </a:lnTo>
                    <a:lnTo>
                      <a:pt x="284" y="62"/>
                    </a:lnTo>
                    <a:lnTo>
                      <a:pt x="337" y="70"/>
                    </a:lnTo>
                    <a:lnTo>
                      <a:pt x="390" y="77"/>
                    </a:lnTo>
                    <a:lnTo>
                      <a:pt x="442" y="84"/>
                    </a:lnTo>
                    <a:lnTo>
                      <a:pt x="493" y="89"/>
                    </a:lnTo>
                    <a:lnTo>
                      <a:pt x="540" y="92"/>
                    </a:lnTo>
                    <a:lnTo>
                      <a:pt x="585" y="95"/>
                    </a:lnTo>
                    <a:lnTo>
                      <a:pt x="625" y="96"/>
                    </a:lnTo>
                    <a:lnTo>
                      <a:pt x="1586" y="96"/>
                    </a:lnTo>
                    <a:lnTo>
                      <a:pt x="1636" y="96"/>
                    </a:lnTo>
                    <a:lnTo>
                      <a:pt x="1686" y="96"/>
                    </a:lnTo>
                    <a:lnTo>
                      <a:pt x="1738" y="96"/>
                    </a:lnTo>
                    <a:lnTo>
                      <a:pt x="1789" y="97"/>
                    </a:lnTo>
                    <a:lnTo>
                      <a:pt x="1840" y="98"/>
                    </a:lnTo>
                    <a:lnTo>
                      <a:pt x="1892" y="101"/>
                    </a:lnTo>
                    <a:lnTo>
                      <a:pt x="1942" y="104"/>
                    </a:lnTo>
                    <a:lnTo>
                      <a:pt x="1992" y="107"/>
                    </a:lnTo>
                    <a:lnTo>
                      <a:pt x="2042" y="112"/>
                    </a:lnTo>
                    <a:lnTo>
                      <a:pt x="2090" y="118"/>
                    </a:lnTo>
                    <a:lnTo>
                      <a:pt x="2137" y="125"/>
                    </a:lnTo>
                    <a:lnTo>
                      <a:pt x="2183" y="134"/>
                    </a:lnTo>
                    <a:lnTo>
                      <a:pt x="2227" y="145"/>
                    </a:lnTo>
                    <a:lnTo>
                      <a:pt x="2269" y="156"/>
                    </a:lnTo>
                    <a:lnTo>
                      <a:pt x="2309" y="170"/>
                    </a:lnTo>
                    <a:lnTo>
                      <a:pt x="2347" y="185"/>
                    </a:lnTo>
                    <a:lnTo>
                      <a:pt x="2382" y="203"/>
                    </a:lnTo>
                    <a:lnTo>
                      <a:pt x="2415" y="223"/>
                    </a:lnTo>
                    <a:lnTo>
                      <a:pt x="2443" y="246"/>
                    </a:lnTo>
                    <a:lnTo>
                      <a:pt x="2470" y="271"/>
                    </a:lnTo>
                    <a:lnTo>
                      <a:pt x="2493" y="298"/>
                    </a:lnTo>
                    <a:lnTo>
                      <a:pt x="2511" y="329"/>
                    </a:lnTo>
                    <a:lnTo>
                      <a:pt x="2527" y="361"/>
                    </a:lnTo>
                    <a:lnTo>
                      <a:pt x="2538" y="398"/>
                    </a:lnTo>
                    <a:lnTo>
                      <a:pt x="2545" y="438"/>
                    </a:lnTo>
                    <a:lnTo>
                      <a:pt x="2547" y="480"/>
                    </a:lnTo>
                    <a:lnTo>
                      <a:pt x="2259" y="480"/>
                    </a:lnTo>
                    <a:lnTo>
                      <a:pt x="2256" y="467"/>
                    </a:lnTo>
                    <a:lnTo>
                      <a:pt x="2246" y="456"/>
                    </a:lnTo>
                    <a:lnTo>
                      <a:pt x="2230" y="444"/>
                    </a:lnTo>
                    <a:lnTo>
                      <a:pt x="2209" y="435"/>
                    </a:lnTo>
                    <a:lnTo>
                      <a:pt x="2184" y="426"/>
                    </a:lnTo>
                    <a:lnTo>
                      <a:pt x="2155" y="419"/>
                    </a:lnTo>
                    <a:lnTo>
                      <a:pt x="2121" y="413"/>
                    </a:lnTo>
                    <a:lnTo>
                      <a:pt x="2086" y="406"/>
                    </a:lnTo>
                    <a:lnTo>
                      <a:pt x="2047" y="402"/>
                    </a:lnTo>
                    <a:lnTo>
                      <a:pt x="2006" y="398"/>
                    </a:lnTo>
                    <a:lnTo>
                      <a:pt x="1964" y="395"/>
                    </a:lnTo>
                    <a:lnTo>
                      <a:pt x="1921" y="392"/>
                    </a:lnTo>
                    <a:lnTo>
                      <a:pt x="1877" y="390"/>
                    </a:lnTo>
                    <a:lnTo>
                      <a:pt x="1834" y="387"/>
                    </a:lnTo>
                    <a:lnTo>
                      <a:pt x="1792" y="386"/>
                    </a:lnTo>
                    <a:lnTo>
                      <a:pt x="1751" y="385"/>
                    </a:lnTo>
                    <a:lnTo>
                      <a:pt x="1713" y="384"/>
                    </a:lnTo>
                    <a:lnTo>
                      <a:pt x="1676" y="384"/>
                    </a:lnTo>
                    <a:lnTo>
                      <a:pt x="1642" y="384"/>
                    </a:lnTo>
                    <a:lnTo>
                      <a:pt x="1612" y="384"/>
                    </a:lnTo>
                    <a:lnTo>
                      <a:pt x="1586" y="384"/>
                    </a:lnTo>
                    <a:lnTo>
                      <a:pt x="625" y="384"/>
                    </a:lnTo>
                    <a:lnTo>
                      <a:pt x="564" y="382"/>
                    </a:lnTo>
                    <a:lnTo>
                      <a:pt x="508" y="376"/>
                    </a:lnTo>
                    <a:lnTo>
                      <a:pt x="454" y="367"/>
                    </a:lnTo>
                    <a:lnTo>
                      <a:pt x="405" y="354"/>
                    </a:lnTo>
                    <a:lnTo>
                      <a:pt x="359" y="338"/>
                    </a:lnTo>
                    <a:lnTo>
                      <a:pt x="317" y="320"/>
                    </a:lnTo>
                    <a:lnTo>
                      <a:pt x="277" y="301"/>
                    </a:lnTo>
                    <a:lnTo>
                      <a:pt x="241" y="279"/>
                    </a:lnTo>
                    <a:lnTo>
                      <a:pt x="209" y="256"/>
                    </a:lnTo>
                    <a:lnTo>
                      <a:pt x="179" y="231"/>
                    </a:lnTo>
                    <a:lnTo>
                      <a:pt x="151" y="206"/>
                    </a:lnTo>
                    <a:lnTo>
                      <a:pt x="127" y="182"/>
                    </a:lnTo>
                    <a:lnTo>
                      <a:pt x="105" y="157"/>
                    </a:lnTo>
                    <a:lnTo>
                      <a:pt x="85" y="133"/>
                    </a:lnTo>
                    <a:lnTo>
                      <a:pt x="68" y="110"/>
                    </a:lnTo>
                    <a:lnTo>
                      <a:pt x="53" y="88"/>
                    </a:lnTo>
                    <a:lnTo>
                      <a:pt x="40" y="67"/>
                    </a:lnTo>
                    <a:lnTo>
                      <a:pt x="30" y="49"/>
                    </a:lnTo>
                    <a:lnTo>
                      <a:pt x="20" y="34"/>
                    </a:lnTo>
                    <a:lnTo>
                      <a:pt x="13" y="20"/>
                    </a:lnTo>
                    <a:lnTo>
                      <a:pt x="8" y="9"/>
                    </a:lnTo>
                    <a:lnTo>
                      <a:pt x="3" y="3"/>
                    </a:lnTo>
                    <a:lnTo>
                      <a:pt x="0" y="0"/>
                    </a:lnTo>
                    <a:close/>
                  </a:path>
                </a:pathLst>
              </a:custGeom>
              <a:grpFill/>
              <a:ln w="9525">
                <a:noFill/>
                <a:round/>
                <a:headEnd/>
                <a:tailEnd/>
              </a:ln>
            </p:spPr>
            <p:txBody>
              <a:bodyPr wrap="none" anchor="ctr"/>
              <a:lstStyle/>
              <a:p>
                <a:endParaRPr lang="en-GB"/>
              </a:p>
            </p:txBody>
          </p:sp>
          <p:sp>
            <p:nvSpPr>
              <p:cNvPr id="67" name="Freeform 173"/>
              <p:cNvSpPr>
                <a:spLocks noChangeArrowheads="1"/>
              </p:cNvSpPr>
              <p:nvPr/>
            </p:nvSpPr>
            <p:spPr bwMode="auto">
              <a:xfrm>
                <a:off x="4276" y="2445"/>
                <a:ext cx="341" cy="314"/>
              </a:xfrm>
              <a:custGeom>
                <a:avLst/>
                <a:gdLst>
                  <a:gd name="T0" fmla="*/ 0 w 3075"/>
                  <a:gd name="T1" fmla="*/ 0 h 2832"/>
                  <a:gd name="T2" fmla="*/ 0 w 3075"/>
                  <a:gd name="T3" fmla="*/ 0 h 2832"/>
                  <a:gd name="T4" fmla="*/ 0 w 3075"/>
                  <a:gd name="T5" fmla="*/ 0 h 2832"/>
                  <a:gd name="T6" fmla="*/ 0 w 3075"/>
                  <a:gd name="T7" fmla="*/ 0 h 2832"/>
                  <a:gd name="T8" fmla="*/ 0 w 3075"/>
                  <a:gd name="T9" fmla="*/ 0 h 2832"/>
                  <a:gd name="T10" fmla="*/ 0 w 3075"/>
                  <a:gd name="T11" fmla="*/ 0 h 2832"/>
                  <a:gd name="T12" fmla="*/ 0 w 3075"/>
                  <a:gd name="T13" fmla="*/ 0 h 2832"/>
                  <a:gd name="T14" fmla="*/ 0 w 3075"/>
                  <a:gd name="T15" fmla="*/ 0 h 2832"/>
                  <a:gd name="T16" fmla="*/ 0 w 3075"/>
                  <a:gd name="T17" fmla="*/ 0 h 2832"/>
                  <a:gd name="T18" fmla="*/ 0 w 3075"/>
                  <a:gd name="T19" fmla="*/ 0 h 2832"/>
                  <a:gd name="T20" fmla="*/ 0 w 3075"/>
                  <a:gd name="T21" fmla="*/ 0 h 2832"/>
                  <a:gd name="T22" fmla="*/ 0 w 3075"/>
                  <a:gd name="T23" fmla="*/ 0 h 2832"/>
                  <a:gd name="T24" fmla="*/ 0 w 3075"/>
                  <a:gd name="T25" fmla="*/ 0 h 2832"/>
                  <a:gd name="T26" fmla="*/ 0 w 3075"/>
                  <a:gd name="T27" fmla="*/ 0 h 2832"/>
                  <a:gd name="T28" fmla="*/ 0 w 3075"/>
                  <a:gd name="T29" fmla="*/ 0 h 2832"/>
                  <a:gd name="T30" fmla="*/ 0 w 3075"/>
                  <a:gd name="T31" fmla="*/ 0 h 2832"/>
                  <a:gd name="T32" fmla="*/ 0 w 3075"/>
                  <a:gd name="T33" fmla="*/ 0 h 28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75"/>
                  <a:gd name="T52" fmla="*/ 0 h 2832"/>
                  <a:gd name="T53" fmla="*/ 3075 w 3075"/>
                  <a:gd name="T54" fmla="*/ 2832 h 28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75" h="2832">
                    <a:moveTo>
                      <a:pt x="1134" y="1440"/>
                    </a:moveTo>
                    <a:lnTo>
                      <a:pt x="720" y="2149"/>
                    </a:lnTo>
                    <a:lnTo>
                      <a:pt x="1017" y="2149"/>
                    </a:lnTo>
                    <a:lnTo>
                      <a:pt x="780" y="2621"/>
                    </a:lnTo>
                    <a:lnTo>
                      <a:pt x="1490" y="1912"/>
                    </a:lnTo>
                    <a:lnTo>
                      <a:pt x="1134" y="1912"/>
                    </a:lnTo>
                    <a:lnTo>
                      <a:pt x="1430" y="1440"/>
                    </a:lnTo>
                    <a:lnTo>
                      <a:pt x="1134" y="1440"/>
                    </a:lnTo>
                    <a:close/>
                    <a:moveTo>
                      <a:pt x="2499" y="0"/>
                    </a:moveTo>
                    <a:lnTo>
                      <a:pt x="2883" y="0"/>
                    </a:lnTo>
                    <a:lnTo>
                      <a:pt x="3075" y="2832"/>
                    </a:lnTo>
                    <a:lnTo>
                      <a:pt x="0" y="2832"/>
                    </a:lnTo>
                    <a:lnTo>
                      <a:pt x="0" y="1200"/>
                    </a:lnTo>
                    <a:lnTo>
                      <a:pt x="2115" y="1200"/>
                    </a:lnTo>
                    <a:lnTo>
                      <a:pt x="2115" y="1872"/>
                    </a:lnTo>
                    <a:lnTo>
                      <a:pt x="2372" y="1872"/>
                    </a:lnTo>
                    <a:lnTo>
                      <a:pt x="2499" y="0"/>
                    </a:lnTo>
                    <a:close/>
                  </a:path>
                </a:pathLst>
              </a:custGeom>
              <a:grpFill/>
              <a:ln w="9525">
                <a:noFill/>
                <a:round/>
                <a:headEnd/>
                <a:tailEnd/>
              </a:ln>
            </p:spPr>
            <p:txBody>
              <a:bodyPr wrap="none" anchor="ctr"/>
              <a:lstStyle/>
              <a:p>
                <a:endParaRPr lang="en-GB"/>
              </a:p>
            </p:txBody>
          </p:sp>
        </p:grpSp>
      </p:grpSp>
      <p:grpSp>
        <p:nvGrpSpPr>
          <p:cNvPr id="174" name="Group 173"/>
          <p:cNvGrpSpPr/>
          <p:nvPr/>
        </p:nvGrpSpPr>
        <p:grpSpPr>
          <a:xfrm>
            <a:off x="9501137" y="5374142"/>
            <a:ext cx="1368000" cy="666000"/>
            <a:chOff x="9501137" y="5434459"/>
            <a:chExt cx="1368000" cy="666000"/>
          </a:xfrm>
        </p:grpSpPr>
        <p:sp>
          <p:nvSpPr>
            <p:cNvPr id="68" name="TextBox 67"/>
            <p:cNvSpPr txBox="1"/>
            <p:nvPr/>
          </p:nvSpPr>
          <p:spPr>
            <a:xfrm>
              <a:off x="9501137" y="5434459"/>
              <a:ext cx="1368000" cy="666000"/>
            </a:xfrm>
            <a:prstGeom prst="roundRect">
              <a:avLst/>
            </a:prstGeom>
            <a:solidFill>
              <a:schemeClr val="accent4">
                <a:lumMod val="75000"/>
              </a:schemeClr>
            </a:solidFill>
          </p:spPr>
          <p:txBody>
            <a:bodyPr wrap="square" lIns="360000" tIns="0" rIns="0" bIns="0" rtlCol="0">
              <a:noAutofit/>
            </a:bodyPr>
            <a:lstStyle/>
            <a:p>
              <a:r>
                <a:rPr lang="en-GB" sz="1600" b="1" dirty="0" smtClean="0">
                  <a:solidFill>
                    <a:schemeClr val="bg1"/>
                  </a:solidFill>
                </a:rPr>
                <a:t>200 MW </a:t>
              </a:r>
              <a:br>
                <a:rPr lang="en-GB" sz="1600" b="1" dirty="0" smtClean="0">
                  <a:solidFill>
                    <a:schemeClr val="bg1"/>
                  </a:solidFill>
                </a:rPr>
              </a:br>
              <a:r>
                <a:rPr lang="en-GB" sz="1000" dirty="0" smtClean="0">
                  <a:solidFill>
                    <a:schemeClr val="bg1"/>
                  </a:solidFill>
                </a:rPr>
                <a:t>from steam plant generation</a:t>
              </a:r>
              <a:endParaRPr lang="en-GB" sz="1000" dirty="0">
                <a:solidFill>
                  <a:schemeClr val="bg1"/>
                </a:solidFill>
              </a:endParaRPr>
            </a:p>
          </p:txBody>
        </p:sp>
        <p:grpSp>
          <p:nvGrpSpPr>
            <p:cNvPr id="69" name="Group 171"/>
            <p:cNvGrpSpPr>
              <a:grpSpLocks/>
            </p:cNvGrpSpPr>
            <p:nvPr/>
          </p:nvGrpSpPr>
          <p:grpSpPr bwMode="auto">
            <a:xfrm>
              <a:off x="9566628" y="5467497"/>
              <a:ext cx="273788" cy="307510"/>
              <a:chOff x="4276" y="2376"/>
              <a:chExt cx="341" cy="383"/>
            </a:xfrm>
            <a:solidFill>
              <a:schemeClr val="bg1"/>
            </a:solidFill>
          </p:grpSpPr>
          <p:sp>
            <p:nvSpPr>
              <p:cNvPr id="70" name="Freeform 172"/>
              <p:cNvSpPr>
                <a:spLocks noChangeArrowheads="1"/>
              </p:cNvSpPr>
              <p:nvPr/>
            </p:nvSpPr>
            <p:spPr bwMode="auto">
              <a:xfrm>
                <a:off x="4308" y="2376"/>
                <a:ext cx="282" cy="52"/>
              </a:xfrm>
              <a:custGeom>
                <a:avLst/>
                <a:gdLst>
                  <a:gd name="T0" fmla="*/ 0 w 2547"/>
                  <a:gd name="T1" fmla="*/ 0 h 480"/>
                  <a:gd name="T2" fmla="*/ 0 w 2547"/>
                  <a:gd name="T3" fmla="*/ 0 h 480"/>
                  <a:gd name="T4" fmla="*/ 0 w 2547"/>
                  <a:gd name="T5" fmla="*/ 0 h 480"/>
                  <a:gd name="T6" fmla="*/ 0 w 2547"/>
                  <a:gd name="T7" fmla="*/ 0 h 480"/>
                  <a:gd name="T8" fmla="*/ 0 w 2547"/>
                  <a:gd name="T9" fmla="*/ 0 h 480"/>
                  <a:gd name="T10" fmla="*/ 0 w 2547"/>
                  <a:gd name="T11" fmla="*/ 0 h 480"/>
                  <a:gd name="T12" fmla="*/ 0 w 2547"/>
                  <a:gd name="T13" fmla="*/ 0 h 480"/>
                  <a:gd name="T14" fmla="*/ 0 w 2547"/>
                  <a:gd name="T15" fmla="*/ 0 h 480"/>
                  <a:gd name="T16" fmla="*/ 0 w 2547"/>
                  <a:gd name="T17" fmla="*/ 0 h 480"/>
                  <a:gd name="T18" fmla="*/ 0 w 2547"/>
                  <a:gd name="T19" fmla="*/ 0 h 480"/>
                  <a:gd name="T20" fmla="*/ 0 w 2547"/>
                  <a:gd name="T21" fmla="*/ 0 h 480"/>
                  <a:gd name="T22" fmla="*/ 0 w 2547"/>
                  <a:gd name="T23" fmla="*/ 0 h 480"/>
                  <a:gd name="T24" fmla="*/ 0 w 2547"/>
                  <a:gd name="T25" fmla="*/ 0 h 480"/>
                  <a:gd name="T26" fmla="*/ 0 w 2547"/>
                  <a:gd name="T27" fmla="*/ 0 h 480"/>
                  <a:gd name="T28" fmla="*/ 0 w 2547"/>
                  <a:gd name="T29" fmla="*/ 0 h 480"/>
                  <a:gd name="T30" fmla="*/ 0 w 2547"/>
                  <a:gd name="T31" fmla="*/ 0 h 480"/>
                  <a:gd name="T32" fmla="*/ 0 w 2547"/>
                  <a:gd name="T33" fmla="*/ 0 h 480"/>
                  <a:gd name="T34" fmla="*/ 0 w 2547"/>
                  <a:gd name="T35" fmla="*/ 0 h 480"/>
                  <a:gd name="T36" fmla="*/ 0 w 2547"/>
                  <a:gd name="T37" fmla="*/ 0 h 480"/>
                  <a:gd name="T38" fmla="*/ 0 w 2547"/>
                  <a:gd name="T39" fmla="*/ 0 h 480"/>
                  <a:gd name="T40" fmla="*/ 0 w 2547"/>
                  <a:gd name="T41" fmla="*/ 0 h 480"/>
                  <a:gd name="T42" fmla="*/ 0 w 2547"/>
                  <a:gd name="T43" fmla="*/ 0 h 480"/>
                  <a:gd name="T44" fmla="*/ 0 w 2547"/>
                  <a:gd name="T45" fmla="*/ 0 h 480"/>
                  <a:gd name="T46" fmla="*/ 0 w 2547"/>
                  <a:gd name="T47" fmla="*/ 0 h 480"/>
                  <a:gd name="T48" fmla="*/ 0 w 2547"/>
                  <a:gd name="T49" fmla="*/ 0 h 480"/>
                  <a:gd name="T50" fmla="*/ 0 w 2547"/>
                  <a:gd name="T51" fmla="*/ 0 h 480"/>
                  <a:gd name="T52" fmla="*/ 0 w 2547"/>
                  <a:gd name="T53" fmla="*/ 0 h 480"/>
                  <a:gd name="T54" fmla="*/ 0 w 2547"/>
                  <a:gd name="T55" fmla="*/ 0 h 480"/>
                  <a:gd name="T56" fmla="*/ 0 w 2547"/>
                  <a:gd name="T57" fmla="*/ 0 h 480"/>
                  <a:gd name="T58" fmla="*/ 0 w 2547"/>
                  <a:gd name="T59" fmla="*/ 0 h 480"/>
                  <a:gd name="T60" fmla="*/ 0 w 2547"/>
                  <a:gd name="T61" fmla="*/ 0 h 480"/>
                  <a:gd name="T62" fmla="*/ 0 w 2547"/>
                  <a:gd name="T63" fmla="*/ 0 h 480"/>
                  <a:gd name="T64" fmla="*/ 0 w 2547"/>
                  <a:gd name="T65" fmla="*/ 0 h 480"/>
                  <a:gd name="T66" fmla="*/ 0 w 2547"/>
                  <a:gd name="T67" fmla="*/ 0 h 480"/>
                  <a:gd name="T68" fmla="*/ 0 w 2547"/>
                  <a:gd name="T69" fmla="*/ 0 h 480"/>
                  <a:gd name="T70" fmla="*/ 0 w 2547"/>
                  <a:gd name="T71" fmla="*/ 0 h 480"/>
                  <a:gd name="T72" fmla="*/ 0 w 2547"/>
                  <a:gd name="T73" fmla="*/ 0 h 480"/>
                  <a:gd name="T74" fmla="*/ 0 w 2547"/>
                  <a:gd name="T75" fmla="*/ 0 h 480"/>
                  <a:gd name="T76" fmla="*/ 0 w 2547"/>
                  <a:gd name="T77" fmla="*/ 0 h 480"/>
                  <a:gd name="T78" fmla="*/ 0 w 2547"/>
                  <a:gd name="T79" fmla="*/ 0 h 480"/>
                  <a:gd name="T80" fmla="*/ 0 w 2547"/>
                  <a:gd name="T81" fmla="*/ 0 h 480"/>
                  <a:gd name="T82" fmla="*/ 0 w 2547"/>
                  <a:gd name="T83" fmla="*/ 0 h 480"/>
                  <a:gd name="T84" fmla="*/ 0 w 2547"/>
                  <a:gd name="T85" fmla="*/ 0 h 480"/>
                  <a:gd name="T86" fmla="*/ 0 w 2547"/>
                  <a:gd name="T87" fmla="*/ 0 h 4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547"/>
                  <a:gd name="T133" fmla="*/ 0 h 480"/>
                  <a:gd name="T134" fmla="*/ 2547 w 2547"/>
                  <a:gd name="T135" fmla="*/ 480 h 48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547" h="480">
                    <a:moveTo>
                      <a:pt x="0" y="0"/>
                    </a:moveTo>
                    <a:lnTo>
                      <a:pt x="25" y="8"/>
                    </a:lnTo>
                    <a:lnTo>
                      <a:pt x="57" y="17"/>
                    </a:lnTo>
                    <a:lnTo>
                      <a:pt x="95" y="26"/>
                    </a:lnTo>
                    <a:lnTo>
                      <a:pt x="138" y="36"/>
                    </a:lnTo>
                    <a:lnTo>
                      <a:pt x="184" y="45"/>
                    </a:lnTo>
                    <a:lnTo>
                      <a:pt x="233" y="53"/>
                    </a:lnTo>
                    <a:lnTo>
                      <a:pt x="284" y="62"/>
                    </a:lnTo>
                    <a:lnTo>
                      <a:pt x="337" y="70"/>
                    </a:lnTo>
                    <a:lnTo>
                      <a:pt x="390" y="77"/>
                    </a:lnTo>
                    <a:lnTo>
                      <a:pt x="442" y="84"/>
                    </a:lnTo>
                    <a:lnTo>
                      <a:pt x="493" y="89"/>
                    </a:lnTo>
                    <a:lnTo>
                      <a:pt x="540" y="92"/>
                    </a:lnTo>
                    <a:lnTo>
                      <a:pt x="585" y="95"/>
                    </a:lnTo>
                    <a:lnTo>
                      <a:pt x="625" y="96"/>
                    </a:lnTo>
                    <a:lnTo>
                      <a:pt x="1586" y="96"/>
                    </a:lnTo>
                    <a:lnTo>
                      <a:pt x="1636" y="96"/>
                    </a:lnTo>
                    <a:lnTo>
                      <a:pt x="1686" y="96"/>
                    </a:lnTo>
                    <a:lnTo>
                      <a:pt x="1738" y="96"/>
                    </a:lnTo>
                    <a:lnTo>
                      <a:pt x="1789" y="97"/>
                    </a:lnTo>
                    <a:lnTo>
                      <a:pt x="1840" y="98"/>
                    </a:lnTo>
                    <a:lnTo>
                      <a:pt x="1892" y="101"/>
                    </a:lnTo>
                    <a:lnTo>
                      <a:pt x="1942" y="104"/>
                    </a:lnTo>
                    <a:lnTo>
                      <a:pt x="1992" y="107"/>
                    </a:lnTo>
                    <a:lnTo>
                      <a:pt x="2042" y="112"/>
                    </a:lnTo>
                    <a:lnTo>
                      <a:pt x="2090" y="118"/>
                    </a:lnTo>
                    <a:lnTo>
                      <a:pt x="2137" y="125"/>
                    </a:lnTo>
                    <a:lnTo>
                      <a:pt x="2183" y="134"/>
                    </a:lnTo>
                    <a:lnTo>
                      <a:pt x="2227" y="145"/>
                    </a:lnTo>
                    <a:lnTo>
                      <a:pt x="2269" y="156"/>
                    </a:lnTo>
                    <a:lnTo>
                      <a:pt x="2309" y="170"/>
                    </a:lnTo>
                    <a:lnTo>
                      <a:pt x="2347" y="185"/>
                    </a:lnTo>
                    <a:lnTo>
                      <a:pt x="2382" y="203"/>
                    </a:lnTo>
                    <a:lnTo>
                      <a:pt x="2415" y="223"/>
                    </a:lnTo>
                    <a:lnTo>
                      <a:pt x="2443" y="246"/>
                    </a:lnTo>
                    <a:lnTo>
                      <a:pt x="2470" y="271"/>
                    </a:lnTo>
                    <a:lnTo>
                      <a:pt x="2493" y="298"/>
                    </a:lnTo>
                    <a:lnTo>
                      <a:pt x="2511" y="329"/>
                    </a:lnTo>
                    <a:lnTo>
                      <a:pt x="2527" y="361"/>
                    </a:lnTo>
                    <a:lnTo>
                      <a:pt x="2538" y="398"/>
                    </a:lnTo>
                    <a:lnTo>
                      <a:pt x="2545" y="438"/>
                    </a:lnTo>
                    <a:lnTo>
                      <a:pt x="2547" y="480"/>
                    </a:lnTo>
                    <a:lnTo>
                      <a:pt x="2259" y="480"/>
                    </a:lnTo>
                    <a:lnTo>
                      <a:pt x="2256" y="467"/>
                    </a:lnTo>
                    <a:lnTo>
                      <a:pt x="2246" y="456"/>
                    </a:lnTo>
                    <a:lnTo>
                      <a:pt x="2230" y="444"/>
                    </a:lnTo>
                    <a:lnTo>
                      <a:pt x="2209" y="435"/>
                    </a:lnTo>
                    <a:lnTo>
                      <a:pt x="2184" y="426"/>
                    </a:lnTo>
                    <a:lnTo>
                      <a:pt x="2155" y="419"/>
                    </a:lnTo>
                    <a:lnTo>
                      <a:pt x="2121" y="413"/>
                    </a:lnTo>
                    <a:lnTo>
                      <a:pt x="2086" y="406"/>
                    </a:lnTo>
                    <a:lnTo>
                      <a:pt x="2047" y="402"/>
                    </a:lnTo>
                    <a:lnTo>
                      <a:pt x="2006" y="398"/>
                    </a:lnTo>
                    <a:lnTo>
                      <a:pt x="1964" y="395"/>
                    </a:lnTo>
                    <a:lnTo>
                      <a:pt x="1921" y="392"/>
                    </a:lnTo>
                    <a:lnTo>
                      <a:pt x="1877" y="390"/>
                    </a:lnTo>
                    <a:lnTo>
                      <a:pt x="1834" y="387"/>
                    </a:lnTo>
                    <a:lnTo>
                      <a:pt x="1792" y="386"/>
                    </a:lnTo>
                    <a:lnTo>
                      <a:pt x="1751" y="385"/>
                    </a:lnTo>
                    <a:lnTo>
                      <a:pt x="1713" y="384"/>
                    </a:lnTo>
                    <a:lnTo>
                      <a:pt x="1676" y="384"/>
                    </a:lnTo>
                    <a:lnTo>
                      <a:pt x="1642" y="384"/>
                    </a:lnTo>
                    <a:lnTo>
                      <a:pt x="1612" y="384"/>
                    </a:lnTo>
                    <a:lnTo>
                      <a:pt x="1586" y="384"/>
                    </a:lnTo>
                    <a:lnTo>
                      <a:pt x="625" y="384"/>
                    </a:lnTo>
                    <a:lnTo>
                      <a:pt x="564" y="382"/>
                    </a:lnTo>
                    <a:lnTo>
                      <a:pt x="508" y="376"/>
                    </a:lnTo>
                    <a:lnTo>
                      <a:pt x="454" y="367"/>
                    </a:lnTo>
                    <a:lnTo>
                      <a:pt x="405" y="354"/>
                    </a:lnTo>
                    <a:lnTo>
                      <a:pt x="359" y="338"/>
                    </a:lnTo>
                    <a:lnTo>
                      <a:pt x="317" y="320"/>
                    </a:lnTo>
                    <a:lnTo>
                      <a:pt x="277" y="301"/>
                    </a:lnTo>
                    <a:lnTo>
                      <a:pt x="241" y="279"/>
                    </a:lnTo>
                    <a:lnTo>
                      <a:pt x="209" y="256"/>
                    </a:lnTo>
                    <a:lnTo>
                      <a:pt x="179" y="231"/>
                    </a:lnTo>
                    <a:lnTo>
                      <a:pt x="151" y="206"/>
                    </a:lnTo>
                    <a:lnTo>
                      <a:pt x="127" y="182"/>
                    </a:lnTo>
                    <a:lnTo>
                      <a:pt x="105" y="157"/>
                    </a:lnTo>
                    <a:lnTo>
                      <a:pt x="85" y="133"/>
                    </a:lnTo>
                    <a:lnTo>
                      <a:pt x="68" y="110"/>
                    </a:lnTo>
                    <a:lnTo>
                      <a:pt x="53" y="88"/>
                    </a:lnTo>
                    <a:lnTo>
                      <a:pt x="40" y="67"/>
                    </a:lnTo>
                    <a:lnTo>
                      <a:pt x="30" y="49"/>
                    </a:lnTo>
                    <a:lnTo>
                      <a:pt x="20" y="34"/>
                    </a:lnTo>
                    <a:lnTo>
                      <a:pt x="13" y="20"/>
                    </a:lnTo>
                    <a:lnTo>
                      <a:pt x="8" y="9"/>
                    </a:lnTo>
                    <a:lnTo>
                      <a:pt x="3" y="3"/>
                    </a:lnTo>
                    <a:lnTo>
                      <a:pt x="0" y="0"/>
                    </a:lnTo>
                    <a:close/>
                  </a:path>
                </a:pathLst>
              </a:custGeom>
              <a:grpFill/>
              <a:ln w="9525">
                <a:noFill/>
                <a:round/>
                <a:headEnd/>
                <a:tailEnd/>
              </a:ln>
            </p:spPr>
            <p:txBody>
              <a:bodyPr wrap="none" anchor="ctr"/>
              <a:lstStyle/>
              <a:p>
                <a:endParaRPr lang="en-GB"/>
              </a:p>
            </p:txBody>
          </p:sp>
          <p:sp>
            <p:nvSpPr>
              <p:cNvPr id="71" name="Freeform 173"/>
              <p:cNvSpPr>
                <a:spLocks noChangeArrowheads="1"/>
              </p:cNvSpPr>
              <p:nvPr/>
            </p:nvSpPr>
            <p:spPr bwMode="auto">
              <a:xfrm>
                <a:off x="4276" y="2445"/>
                <a:ext cx="341" cy="314"/>
              </a:xfrm>
              <a:custGeom>
                <a:avLst/>
                <a:gdLst>
                  <a:gd name="T0" fmla="*/ 0 w 3075"/>
                  <a:gd name="T1" fmla="*/ 0 h 2832"/>
                  <a:gd name="T2" fmla="*/ 0 w 3075"/>
                  <a:gd name="T3" fmla="*/ 0 h 2832"/>
                  <a:gd name="T4" fmla="*/ 0 w 3075"/>
                  <a:gd name="T5" fmla="*/ 0 h 2832"/>
                  <a:gd name="T6" fmla="*/ 0 w 3075"/>
                  <a:gd name="T7" fmla="*/ 0 h 2832"/>
                  <a:gd name="T8" fmla="*/ 0 w 3075"/>
                  <a:gd name="T9" fmla="*/ 0 h 2832"/>
                  <a:gd name="T10" fmla="*/ 0 w 3075"/>
                  <a:gd name="T11" fmla="*/ 0 h 2832"/>
                  <a:gd name="T12" fmla="*/ 0 w 3075"/>
                  <a:gd name="T13" fmla="*/ 0 h 2832"/>
                  <a:gd name="T14" fmla="*/ 0 w 3075"/>
                  <a:gd name="T15" fmla="*/ 0 h 2832"/>
                  <a:gd name="T16" fmla="*/ 0 w 3075"/>
                  <a:gd name="T17" fmla="*/ 0 h 2832"/>
                  <a:gd name="T18" fmla="*/ 0 w 3075"/>
                  <a:gd name="T19" fmla="*/ 0 h 2832"/>
                  <a:gd name="T20" fmla="*/ 0 w 3075"/>
                  <a:gd name="T21" fmla="*/ 0 h 2832"/>
                  <a:gd name="T22" fmla="*/ 0 w 3075"/>
                  <a:gd name="T23" fmla="*/ 0 h 2832"/>
                  <a:gd name="T24" fmla="*/ 0 w 3075"/>
                  <a:gd name="T25" fmla="*/ 0 h 2832"/>
                  <a:gd name="T26" fmla="*/ 0 w 3075"/>
                  <a:gd name="T27" fmla="*/ 0 h 2832"/>
                  <a:gd name="T28" fmla="*/ 0 w 3075"/>
                  <a:gd name="T29" fmla="*/ 0 h 2832"/>
                  <a:gd name="T30" fmla="*/ 0 w 3075"/>
                  <a:gd name="T31" fmla="*/ 0 h 2832"/>
                  <a:gd name="T32" fmla="*/ 0 w 3075"/>
                  <a:gd name="T33" fmla="*/ 0 h 28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75"/>
                  <a:gd name="T52" fmla="*/ 0 h 2832"/>
                  <a:gd name="T53" fmla="*/ 3075 w 3075"/>
                  <a:gd name="T54" fmla="*/ 2832 h 28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75" h="2832">
                    <a:moveTo>
                      <a:pt x="1134" y="1440"/>
                    </a:moveTo>
                    <a:lnTo>
                      <a:pt x="720" y="2149"/>
                    </a:lnTo>
                    <a:lnTo>
                      <a:pt x="1017" y="2149"/>
                    </a:lnTo>
                    <a:lnTo>
                      <a:pt x="780" y="2621"/>
                    </a:lnTo>
                    <a:lnTo>
                      <a:pt x="1490" y="1912"/>
                    </a:lnTo>
                    <a:lnTo>
                      <a:pt x="1134" y="1912"/>
                    </a:lnTo>
                    <a:lnTo>
                      <a:pt x="1430" y="1440"/>
                    </a:lnTo>
                    <a:lnTo>
                      <a:pt x="1134" y="1440"/>
                    </a:lnTo>
                    <a:close/>
                    <a:moveTo>
                      <a:pt x="2499" y="0"/>
                    </a:moveTo>
                    <a:lnTo>
                      <a:pt x="2883" y="0"/>
                    </a:lnTo>
                    <a:lnTo>
                      <a:pt x="3075" y="2832"/>
                    </a:lnTo>
                    <a:lnTo>
                      <a:pt x="0" y="2832"/>
                    </a:lnTo>
                    <a:lnTo>
                      <a:pt x="0" y="1200"/>
                    </a:lnTo>
                    <a:lnTo>
                      <a:pt x="2115" y="1200"/>
                    </a:lnTo>
                    <a:lnTo>
                      <a:pt x="2115" y="1872"/>
                    </a:lnTo>
                    <a:lnTo>
                      <a:pt x="2372" y="1872"/>
                    </a:lnTo>
                    <a:lnTo>
                      <a:pt x="2499" y="0"/>
                    </a:lnTo>
                    <a:close/>
                  </a:path>
                </a:pathLst>
              </a:custGeom>
              <a:grpFill/>
              <a:ln w="9525">
                <a:noFill/>
                <a:round/>
                <a:headEnd/>
                <a:tailEnd/>
              </a:ln>
            </p:spPr>
            <p:txBody>
              <a:bodyPr wrap="none" anchor="ctr"/>
              <a:lstStyle/>
              <a:p>
                <a:endParaRPr lang="en-GB"/>
              </a:p>
            </p:txBody>
          </p:sp>
        </p:grpSp>
      </p:grpSp>
      <p:sp>
        <p:nvSpPr>
          <p:cNvPr id="17" name="Freeform 16"/>
          <p:cNvSpPr/>
          <p:nvPr/>
        </p:nvSpPr>
        <p:spPr>
          <a:xfrm>
            <a:off x="1084149" y="2881250"/>
            <a:ext cx="10247924" cy="2196304"/>
          </a:xfrm>
          <a:custGeom>
            <a:avLst/>
            <a:gdLst>
              <a:gd name="connsiteX0" fmla="*/ 0 w 7123144"/>
              <a:gd name="connsiteY0" fmla="*/ 666785 h 1806753"/>
              <a:gd name="connsiteX1" fmla="*/ 33867 w 7123144"/>
              <a:gd name="connsiteY1" fmla="*/ 599052 h 1806753"/>
              <a:gd name="connsiteX2" fmla="*/ 50800 w 7123144"/>
              <a:gd name="connsiteY2" fmla="*/ 573652 h 1806753"/>
              <a:gd name="connsiteX3" fmla="*/ 76200 w 7123144"/>
              <a:gd name="connsiteY3" fmla="*/ 582118 h 1806753"/>
              <a:gd name="connsiteX4" fmla="*/ 93134 w 7123144"/>
              <a:gd name="connsiteY4" fmla="*/ 658318 h 1806753"/>
              <a:gd name="connsiteX5" fmla="*/ 127000 w 7123144"/>
              <a:gd name="connsiteY5" fmla="*/ 700652 h 1806753"/>
              <a:gd name="connsiteX6" fmla="*/ 160867 w 7123144"/>
              <a:gd name="connsiteY6" fmla="*/ 776852 h 1806753"/>
              <a:gd name="connsiteX7" fmla="*/ 186267 w 7123144"/>
              <a:gd name="connsiteY7" fmla="*/ 793785 h 1806753"/>
              <a:gd name="connsiteX8" fmla="*/ 220134 w 7123144"/>
              <a:gd name="connsiteY8" fmla="*/ 751452 h 1806753"/>
              <a:gd name="connsiteX9" fmla="*/ 245534 w 7123144"/>
              <a:gd name="connsiteY9" fmla="*/ 742985 h 1806753"/>
              <a:gd name="connsiteX10" fmla="*/ 287867 w 7123144"/>
              <a:gd name="connsiteY10" fmla="*/ 793785 h 1806753"/>
              <a:gd name="connsiteX11" fmla="*/ 313267 w 7123144"/>
              <a:gd name="connsiteY11" fmla="*/ 802252 h 1806753"/>
              <a:gd name="connsiteX12" fmla="*/ 347134 w 7123144"/>
              <a:gd name="connsiteY12" fmla="*/ 869985 h 1806753"/>
              <a:gd name="connsiteX13" fmla="*/ 355600 w 7123144"/>
              <a:gd name="connsiteY13" fmla="*/ 895385 h 1806753"/>
              <a:gd name="connsiteX14" fmla="*/ 372534 w 7123144"/>
              <a:gd name="connsiteY14" fmla="*/ 912318 h 1806753"/>
              <a:gd name="connsiteX15" fmla="*/ 423334 w 7123144"/>
              <a:gd name="connsiteY15" fmla="*/ 937718 h 1806753"/>
              <a:gd name="connsiteX16" fmla="*/ 491067 w 7123144"/>
              <a:gd name="connsiteY16" fmla="*/ 929252 h 1806753"/>
              <a:gd name="connsiteX17" fmla="*/ 508000 w 7123144"/>
              <a:gd name="connsiteY17" fmla="*/ 903852 h 1806753"/>
              <a:gd name="connsiteX18" fmla="*/ 533400 w 7123144"/>
              <a:gd name="connsiteY18" fmla="*/ 810718 h 1806753"/>
              <a:gd name="connsiteX19" fmla="*/ 592667 w 7123144"/>
              <a:gd name="connsiteY19" fmla="*/ 836118 h 1806753"/>
              <a:gd name="connsiteX20" fmla="*/ 626534 w 7123144"/>
              <a:gd name="connsiteY20" fmla="*/ 869985 h 1806753"/>
              <a:gd name="connsiteX21" fmla="*/ 745067 w 7123144"/>
              <a:gd name="connsiteY21" fmla="*/ 903852 h 1806753"/>
              <a:gd name="connsiteX22" fmla="*/ 753534 w 7123144"/>
              <a:gd name="connsiteY22" fmla="*/ 980052 h 1806753"/>
              <a:gd name="connsiteX23" fmla="*/ 812800 w 7123144"/>
              <a:gd name="connsiteY23" fmla="*/ 1039318 h 1806753"/>
              <a:gd name="connsiteX24" fmla="*/ 863600 w 7123144"/>
              <a:gd name="connsiteY24" fmla="*/ 1064718 h 1806753"/>
              <a:gd name="connsiteX25" fmla="*/ 905934 w 7123144"/>
              <a:gd name="connsiteY25" fmla="*/ 1056252 h 1806753"/>
              <a:gd name="connsiteX26" fmla="*/ 931334 w 7123144"/>
              <a:gd name="connsiteY26" fmla="*/ 1064718 h 1806753"/>
              <a:gd name="connsiteX27" fmla="*/ 939800 w 7123144"/>
              <a:gd name="connsiteY27" fmla="*/ 1090118 h 1806753"/>
              <a:gd name="connsiteX28" fmla="*/ 956734 w 7123144"/>
              <a:gd name="connsiteY28" fmla="*/ 1107052 h 1806753"/>
              <a:gd name="connsiteX29" fmla="*/ 965200 w 7123144"/>
              <a:gd name="connsiteY29" fmla="*/ 1149385 h 1806753"/>
              <a:gd name="connsiteX30" fmla="*/ 1024467 w 7123144"/>
              <a:gd name="connsiteY30" fmla="*/ 1191718 h 1806753"/>
              <a:gd name="connsiteX31" fmla="*/ 1049867 w 7123144"/>
              <a:gd name="connsiteY31" fmla="*/ 1208652 h 1806753"/>
              <a:gd name="connsiteX32" fmla="*/ 1075267 w 7123144"/>
              <a:gd name="connsiteY32" fmla="*/ 1217118 h 1806753"/>
              <a:gd name="connsiteX33" fmla="*/ 1109134 w 7123144"/>
              <a:gd name="connsiteY33" fmla="*/ 1250985 h 1806753"/>
              <a:gd name="connsiteX34" fmla="*/ 1117600 w 7123144"/>
              <a:gd name="connsiteY34" fmla="*/ 1276385 h 1806753"/>
              <a:gd name="connsiteX35" fmla="*/ 1143000 w 7123144"/>
              <a:gd name="connsiteY35" fmla="*/ 1284852 h 1806753"/>
              <a:gd name="connsiteX36" fmla="*/ 1159934 w 7123144"/>
              <a:gd name="connsiteY36" fmla="*/ 1301785 h 1806753"/>
              <a:gd name="connsiteX37" fmla="*/ 1168400 w 7123144"/>
              <a:gd name="connsiteY37" fmla="*/ 1276385 h 1806753"/>
              <a:gd name="connsiteX38" fmla="*/ 1202267 w 7123144"/>
              <a:gd name="connsiteY38" fmla="*/ 1310252 h 1806753"/>
              <a:gd name="connsiteX39" fmla="*/ 1227667 w 7123144"/>
              <a:gd name="connsiteY39" fmla="*/ 1403385 h 1806753"/>
              <a:gd name="connsiteX40" fmla="*/ 1286934 w 7123144"/>
              <a:gd name="connsiteY40" fmla="*/ 1394918 h 1806753"/>
              <a:gd name="connsiteX41" fmla="*/ 1278467 w 7123144"/>
              <a:gd name="connsiteY41" fmla="*/ 1428785 h 1806753"/>
              <a:gd name="connsiteX42" fmla="*/ 1295400 w 7123144"/>
              <a:gd name="connsiteY42" fmla="*/ 1513452 h 1806753"/>
              <a:gd name="connsiteX43" fmla="*/ 1320800 w 7123144"/>
              <a:gd name="connsiteY43" fmla="*/ 1496518 h 1806753"/>
              <a:gd name="connsiteX44" fmla="*/ 1346200 w 7123144"/>
              <a:gd name="connsiteY44" fmla="*/ 1488052 h 1806753"/>
              <a:gd name="connsiteX45" fmla="*/ 1388534 w 7123144"/>
              <a:gd name="connsiteY45" fmla="*/ 1462652 h 1806753"/>
              <a:gd name="connsiteX46" fmla="*/ 1405467 w 7123144"/>
              <a:gd name="connsiteY46" fmla="*/ 1488052 h 1806753"/>
              <a:gd name="connsiteX47" fmla="*/ 1439334 w 7123144"/>
              <a:gd name="connsiteY47" fmla="*/ 1555785 h 1806753"/>
              <a:gd name="connsiteX48" fmla="*/ 1456267 w 7123144"/>
              <a:gd name="connsiteY48" fmla="*/ 1615052 h 1806753"/>
              <a:gd name="connsiteX49" fmla="*/ 1481667 w 7123144"/>
              <a:gd name="connsiteY49" fmla="*/ 1665852 h 1806753"/>
              <a:gd name="connsiteX50" fmla="*/ 1574800 w 7123144"/>
              <a:gd name="connsiteY50" fmla="*/ 1657385 h 1806753"/>
              <a:gd name="connsiteX51" fmla="*/ 1600200 w 7123144"/>
              <a:gd name="connsiteY51" fmla="*/ 1648918 h 1806753"/>
              <a:gd name="connsiteX52" fmla="*/ 1608667 w 7123144"/>
              <a:gd name="connsiteY52" fmla="*/ 1615052 h 1806753"/>
              <a:gd name="connsiteX53" fmla="*/ 1617134 w 7123144"/>
              <a:gd name="connsiteY53" fmla="*/ 1572718 h 1806753"/>
              <a:gd name="connsiteX54" fmla="*/ 1642534 w 7123144"/>
              <a:gd name="connsiteY54" fmla="*/ 1555785 h 1806753"/>
              <a:gd name="connsiteX55" fmla="*/ 1684867 w 7123144"/>
              <a:gd name="connsiteY55" fmla="*/ 1564252 h 1806753"/>
              <a:gd name="connsiteX56" fmla="*/ 1701800 w 7123144"/>
              <a:gd name="connsiteY56" fmla="*/ 1589652 h 1806753"/>
              <a:gd name="connsiteX57" fmla="*/ 1752600 w 7123144"/>
              <a:gd name="connsiteY57" fmla="*/ 1572718 h 1806753"/>
              <a:gd name="connsiteX58" fmla="*/ 1794934 w 7123144"/>
              <a:gd name="connsiteY58" fmla="*/ 1598118 h 1806753"/>
              <a:gd name="connsiteX59" fmla="*/ 1820334 w 7123144"/>
              <a:gd name="connsiteY59" fmla="*/ 1640452 h 1806753"/>
              <a:gd name="connsiteX60" fmla="*/ 1879600 w 7123144"/>
              <a:gd name="connsiteY60" fmla="*/ 1648918 h 1806753"/>
              <a:gd name="connsiteX61" fmla="*/ 1913467 w 7123144"/>
              <a:gd name="connsiteY61" fmla="*/ 1716652 h 1806753"/>
              <a:gd name="connsiteX62" fmla="*/ 1947334 w 7123144"/>
              <a:gd name="connsiteY62" fmla="*/ 1682785 h 1806753"/>
              <a:gd name="connsiteX63" fmla="*/ 1972734 w 7123144"/>
              <a:gd name="connsiteY63" fmla="*/ 1674318 h 1806753"/>
              <a:gd name="connsiteX64" fmla="*/ 2015067 w 7123144"/>
              <a:gd name="connsiteY64" fmla="*/ 1708185 h 1806753"/>
              <a:gd name="connsiteX65" fmla="*/ 2048934 w 7123144"/>
              <a:gd name="connsiteY65" fmla="*/ 1699718 h 1806753"/>
              <a:gd name="connsiteX66" fmla="*/ 2099734 w 7123144"/>
              <a:gd name="connsiteY66" fmla="*/ 1682785 h 1806753"/>
              <a:gd name="connsiteX67" fmla="*/ 2150534 w 7123144"/>
              <a:gd name="connsiteY67" fmla="*/ 1750518 h 1806753"/>
              <a:gd name="connsiteX68" fmla="*/ 2167467 w 7123144"/>
              <a:gd name="connsiteY68" fmla="*/ 1725118 h 1806753"/>
              <a:gd name="connsiteX69" fmla="*/ 2192867 w 7123144"/>
              <a:gd name="connsiteY69" fmla="*/ 1674318 h 1806753"/>
              <a:gd name="connsiteX70" fmla="*/ 2218267 w 7123144"/>
              <a:gd name="connsiteY70" fmla="*/ 1581185 h 1806753"/>
              <a:gd name="connsiteX71" fmla="*/ 2226734 w 7123144"/>
              <a:gd name="connsiteY71" fmla="*/ 1555785 h 1806753"/>
              <a:gd name="connsiteX72" fmla="*/ 2235200 w 7123144"/>
              <a:gd name="connsiteY72" fmla="*/ 1530385 h 1806753"/>
              <a:gd name="connsiteX73" fmla="*/ 2269067 w 7123144"/>
              <a:gd name="connsiteY73" fmla="*/ 1496518 h 1806753"/>
              <a:gd name="connsiteX74" fmla="*/ 2311400 w 7123144"/>
              <a:gd name="connsiteY74" fmla="*/ 1437252 h 1806753"/>
              <a:gd name="connsiteX75" fmla="*/ 2353734 w 7123144"/>
              <a:gd name="connsiteY75" fmla="*/ 1445718 h 1806753"/>
              <a:gd name="connsiteX76" fmla="*/ 2379134 w 7123144"/>
              <a:gd name="connsiteY76" fmla="*/ 1454185 h 1806753"/>
              <a:gd name="connsiteX77" fmla="*/ 2387600 w 7123144"/>
              <a:gd name="connsiteY77" fmla="*/ 1488052 h 1806753"/>
              <a:gd name="connsiteX78" fmla="*/ 2404534 w 7123144"/>
              <a:gd name="connsiteY78" fmla="*/ 1504985 h 1806753"/>
              <a:gd name="connsiteX79" fmla="*/ 2421467 w 7123144"/>
              <a:gd name="connsiteY79" fmla="*/ 1555785 h 1806753"/>
              <a:gd name="connsiteX80" fmla="*/ 2446867 w 7123144"/>
              <a:gd name="connsiteY80" fmla="*/ 1606585 h 1806753"/>
              <a:gd name="connsiteX81" fmla="*/ 2472267 w 7123144"/>
              <a:gd name="connsiteY81" fmla="*/ 1623518 h 1806753"/>
              <a:gd name="connsiteX82" fmla="*/ 2489200 w 7123144"/>
              <a:gd name="connsiteY82" fmla="*/ 1640452 h 1806753"/>
              <a:gd name="connsiteX83" fmla="*/ 2540000 w 7123144"/>
              <a:gd name="connsiteY83" fmla="*/ 1657385 h 1806753"/>
              <a:gd name="connsiteX84" fmla="*/ 2573867 w 7123144"/>
              <a:gd name="connsiteY84" fmla="*/ 1648918 h 1806753"/>
              <a:gd name="connsiteX85" fmla="*/ 2582334 w 7123144"/>
              <a:gd name="connsiteY85" fmla="*/ 1623518 h 1806753"/>
              <a:gd name="connsiteX86" fmla="*/ 2599267 w 7123144"/>
              <a:gd name="connsiteY86" fmla="*/ 1564252 h 1806753"/>
              <a:gd name="connsiteX87" fmla="*/ 2641600 w 7123144"/>
              <a:gd name="connsiteY87" fmla="*/ 1538852 h 1806753"/>
              <a:gd name="connsiteX88" fmla="*/ 2717800 w 7123144"/>
              <a:gd name="connsiteY88" fmla="*/ 1547318 h 1806753"/>
              <a:gd name="connsiteX89" fmla="*/ 2743200 w 7123144"/>
              <a:gd name="connsiteY89" fmla="*/ 1589652 h 1806753"/>
              <a:gd name="connsiteX90" fmla="*/ 2760134 w 7123144"/>
              <a:gd name="connsiteY90" fmla="*/ 1606585 h 1806753"/>
              <a:gd name="connsiteX91" fmla="*/ 2836334 w 7123144"/>
              <a:gd name="connsiteY91" fmla="*/ 1572718 h 1806753"/>
              <a:gd name="connsiteX92" fmla="*/ 2853267 w 7123144"/>
              <a:gd name="connsiteY92" fmla="*/ 1521918 h 1806753"/>
              <a:gd name="connsiteX93" fmla="*/ 2870200 w 7123144"/>
              <a:gd name="connsiteY93" fmla="*/ 1547318 h 1806753"/>
              <a:gd name="connsiteX94" fmla="*/ 2878667 w 7123144"/>
              <a:gd name="connsiteY94" fmla="*/ 1572718 h 1806753"/>
              <a:gd name="connsiteX95" fmla="*/ 2904067 w 7123144"/>
              <a:gd name="connsiteY95" fmla="*/ 1581185 h 1806753"/>
              <a:gd name="connsiteX96" fmla="*/ 2921000 w 7123144"/>
              <a:gd name="connsiteY96" fmla="*/ 1555785 h 1806753"/>
              <a:gd name="connsiteX97" fmla="*/ 2929467 w 7123144"/>
              <a:gd name="connsiteY97" fmla="*/ 1530385 h 1806753"/>
              <a:gd name="connsiteX98" fmla="*/ 2954867 w 7123144"/>
              <a:gd name="connsiteY98" fmla="*/ 1513452 h 1806753"/>
              <a:gd name="connsiteX99" fmla="*/ 2997200 w 7123144"/>
              <a:gd name="connsiteY99" fmla="*/ 1521918 h 1806753"/>
              <a:gd name="connsiteX100" fmla="*/ 3132667 w 7123144"/>
              <a:gd name="connsiteY100" fmla="*/ 1504985 h 1806753"/>
              <a:gd name="connsiteX101" fmla="*/ 3149600 w 7123144"/>
              <a:gd name="connsiteY101" fmla="*/ 1454185 h 1806753"/>
              <a:gd name="connsiteX102" fmla="*/ 3158067 w 7123144"/>
              <a:gd name="connsiteY102" fmla="*/ 1428785 h 1806753"/>
              <a:gd name="connsiteX103" fmla="*/ 3208867 w 7123144"/>
              <a:gd name="connsiteY103" fmla="*/ 1411852 h 1806753"/>
              <a:gd name="connsiteX104" fmla="*/ 3225800 w 7123144"/>
              <a:gd name="connsiteY104" fmla="*/ 1394918 h 1806753"/>
              <a:gd name="connsiteX105" fmla="*/ 3242734 w 7123144"/>
              <a:gd name="connsiteY105" fmla="*/ 1445718 h 1806753"/>
              <a:gd name="connsiteX106" fmla="*/ 3251200 w 7123144"/>
              <a:gd name="connsiteY106" fmla="*/ 1471118 h 1806753"/>
              <a:gd name="connsiteX107" fmla="*/ 3268134 w 7123144"/>
              <a:gd name="connsiteY107" fmla="*/ 1488052 h 1806753"/>
              <a:gd name="connsiteX108" fmla="*/ 3318934 w 7123144"/>
              <a:gd name="connsiteY108" fmla="*/ 1521918 h 1806753"/>
              <a:gd name="connsiteX109" fmla="*/ 3361267 w 7123144"/>
              <a:gd name="connsiteY109" fmla="*/ 1547318 h 1806753"/>
              <a:gd name="connsiteX110" fmla="*/ 3437467 w 7123144"/>
              <a:gd name="connsiteY110" fmla="*/ 1538852 h 1806753"/>
              <a:gd name="connsiteX111" fmla="*/ 3445934 w 7123144"/>
              <a:gd name="connsiteY111" fmla="*/ 1513452 h 1806753"/>
              <a:gd name="connsiteX112" fmla="*/ 3479800 w 7123144"/>
              <a:gd name="connsiteY112" fmla="*/ 1411852 h 1806753"/>
              <a:gd name="connsiteX113" fmla="*/ 3513667 w 7123144"/>
              <a:gd name="connsiteY113" fmla="*/ 1420318 h 1806753"/>
              <a:gd name="connsiteX114" fmla="*/ 3572934 w 7123144"/>
              <a:gd name="connsiteY114" fmla="*/ 1454185 h 1806753"/>
              <a:gd name="connsiteX115" fmla="*/ 3649134 w 7123144"/>
              <a:gd name="connsiteY115" fmla="*/ 1445718 h 1806753"/>
              <a:gd name="connsiteX116" fmla="*/ 3683000 w 7123144"/>
              <a:gd name="connsiteY116" fmla="*/ 1403385 h 1806753"/>
              <a:gd name="connsiteX117" fmla="*/ 3742267 w 7123144"/>
              <a:gd name="connsiteY117" fmla="*/ 1352585 h 1806753"/>
              <a:gd name="connsiteX118" fmla="*/ 3750734 w 7123144"/>
              <a:gd name="connsiteY118" fmla="*/ 1327185 h 1806753"/>
              <a:gd name="connsiteX119" fmla="*/ 3767667 w 7123144"/>
              <a:gd name="connsiteY119" fmla="*/ 1242518 h 1806753"/>
              <a:gd name="connsiteX120" fmla="*/ 3784600 w 7123144"/>
              <a:gd name="connsiteY120" fmla="*/ 1217118 h 1806753"/>
              <a:gd name="connsiteX121" fmla="*/ 3801534 w 7123144"/>
              <a:gd name="connsiteY121" fmla="*/ 1056252 h 1806753"/>
              <a:gd name="connsiteX122" fmla="*/ 3810000 w 7123144"/>
              <a:gd name="connsiteY122" fmla="*/ 1030852 h 1806753"/>
              <a:gd name="connsiteX123" fmla="*/ 3818467 w 7123144"/>
              <a:gd name="connsiteY123" fmla="*/ 996985 h 1806753"/>
              <a:gd name="connsiteX124" fmla="*/ 3843867 w 7123144"/>
              <a:gd name="connsiteY124" fmla="*/ 988518 h 1806753"/>
              <a:gd name="connsiteX125" fmla="*/ 3894667 w 7123144"/>
              <a:gd name="connsiteY125" fmla="*/ 996985 h 1806753"/>
              <a:gd name="connsiteX126" fmla="*/ 3928534 w 7123144"/>
              <a:gd name="connsiteY126" fmla="*/ 1047785 h 1806753"/>
              <a:gd name="connsiteX127" fmla="*/ 3945467 w 7123144"/>
              <a:gd name="connsiteY127" fmla="*/ 1098585 h 1806753"/>
              <a:gd name="connsiteX128" fmla="*/ 4004734 w 7123144"/>
              <a:gd name="connsiteY128" fmla="*/ 1174785 h 1806753"/>
              <a:gd name="connsiteX129" fmla="*/ 4030134 w 7123144"/>
              <a:gd name="connsiteY129" fmla="*/ 1183252 h 1806753"/>
              <a:gd name="connsiteX130" fmla="*/ 4080934 w 7123144"/>
              <a:gd name="connsiteY130" fmla="*/ 1157852 h 1806753"/>
              <a:gd name="connsiteX131" fmla="*/ 4089400 w 7123144"/>
              <a:gd name="connsiteY131" fmla="*/ 1132452 h 1806753"/>
              <a:gd name="connsiteX132" fmla="*/ 4106334 w 7123144"/>
              <a:gd name="connsiteY132" fmla="*/ 1115518 h 1806753"/>
              <a:gd name="connsiteX133" fmla="*/ 4114800 w 7123144"/>
              <a:gd name="connsiteY133" fmla="*/ 1090118 h 1806753"/>
              <a:gd name="connsiteX134" fmla="*/ 4140200 w 7123144"/>
              <a:gd name="connsiteY134" fmla="*/ 1098585 h 1806753"/>
              <a:gd name="connsiteX135" fmla="*/ 4174067 w 7123144"/>
              <a:gd name="connsiteY135" fmla="*/ 1132452 h 1806753"/>
              <a:gd name="connsiteX136" fmla="*/ 4199467 w 7123144"/>
              <a:gd name="connsiteY136" fmla="*/ 1123985 h 1806753"/>
              <a:gd name="connsiteX137" fmla="*/ 4216400 w 7123144"/>
              <a:gd name="connsiteY137" fmla="*/ 1073185 h 1806753"/>
              <a:gd name="connsiteX138" fmla="*/ 4224867 w 7123144"/>
              <a:gd name="connsiteY138" fmla="*/ 1047785 h 1806753"/>
              <a:gd name="connsiteX139" fmla="*/ 4250267 w 7123144"/>
              <a:gd name="connsiteY139" fmla="*/ 1030852 h 1806753"/>
              <a:gd name="connsiteX140" fmla="*/ 4275667 w 7123144"/>
              <a:gd name="connsiteY140" fmla="*/ 1039318 h 1806753"/>
              <a:gd name="connsiteX141" fmla="*/ 4318000 w 7123144"/>
              <a:gd name="connsiteY141" fmla="*/ 1064718 h 1806753"/>
              <a:gd name="connsiteX142" fmla="*/ 4351867 w 7123144"/>
              <a:gd name="connsiteY142" fmla="*/ 1022385 h 1806753"/>
              <a:gd name="connsiteX143" fmla="*/ 4368800 w 7123144"/>
              <a:gd name="connsiteY143" fmla="*/ 963118 h 1806753"/>
              <a:gd name="connsiteX144" fmla="*/ 4394200 w 7123144"/>
              <a:gd name="connsiteY144" fmla="*/ 954652 h 1806753"/>
              <a:gd name="connsiteX145" fmla="*/ 4411134 w 7123144"/>
              <a:gd name="connsiteY145" fmla="*/ 937718 h 1806753"/>
              <a:gd name="connsiteX146" fmla="*/ 4428067 w 7123144"/>
              <a:gd name="connsiteY146" fmla="*/ 886918 h 1806753"/>
              <a:gd name="connsiteX147" fmla="*/ 4436534 w 7123144"/>
              <a:gd name="connsiteY147" fmla="*/ 861518 h 1806753"/>
              <a:gd name="connsiteX148" fmla="*/ 4445000 w 7123144"/>
              <a:gd name="connsiteY148" fmla="*/ 836118 h 1806753"/>
              <a:gd name="connsiteX149" fmla="*/ 4512734 w 7123144"/>
              <a:gd name="connsiteY149" fmla="*/ 819185 h 1806753"/>
              <a:gd name="connsiteX150" fmla="*/ 4538134 w 7123144"/>
              <a:gd name="connsiteY150" fmla="*/ 810718 h 1806753"/>
              <a:gd name="connsiteX151" fmla="*/ 4588934 w 7123144"/>
              <a:gd name="connsiteY151" fmla="*/ 827652 h 1806753"/>
              <a:gd name="connsiteX152" fmla="*/ 4605867 w 7123144"/>
              <a:gd name="connsiteY152" fmla="*/ 802252 h 1806753"/>
              <a:gd name="connsiteX153" fmla="*/ 4656667 w 7123144"/>
              <a:gd name="connsiteY153" fmla="*/ 785318 h 1806753"/>
              <a:gd name="connsiteX154" fmla="*/ 4682067 w 7123144"/>
              <a:gd name="connsiteY154" fmla="*/ 793785 h 1806753"/>
              <a:gd name="connsiteX155" fmla="*/ 4715934 w 7123144"/>
              <a:gd name="connsiteY155" fmla="*/ 869985 h 1806753"/>
              <a:gd name="connsiteX156" fmla="*/ 4783667 w 7123144"/>
              <a:gd name="connsiteY156" fmla="*/ 971585 h 1806753"/>
              <a:gd name="connsiteX157" fmla="*/ 4800600 w 7123144"/>
              <a:gd name="connsiteY157" fmla="*/ 996985 h 1806753"/>
              <a:gd name="connsiteX158" fmla="*/ 4817534 w 7123144"/>
              <a:gd name="connsiteY158" fmla="*/ 1047785 h 1806753"/>
              <a:gd name="connsiteX159" fmla="*/ 4834467 w 7123144"/>
              <a:gd name="connsiteY159" fmla="*/ 1073185 h 1806753"/>
              <a:gd name="connsiteX160" fmla="*/ 4859867 w 7123144"/>
              <a:gd name="connsiteY160" fmla="*/ 1157852 h 1806753"/>
              <a:gd name="connsiteX161" fmla="*/ 4876800 w 7123144"/>
              <a:gd name="connsiteY161" fmla="*/ 1208652 h 1806753"/>
              <a:gd name="connsiteX162" fmla="*/ 4885267 w 7123144"/>
              <a:gd name="connsiteY162" fmla="*/ 1301785 h 1806753"/>
              <a:gd name="connsiteX163" fmla="*/ 4885267 w 7123144"/>
              <a:gd name="connsiteY163" fmla="*/ 1352585 h 1806753"/>
              <a:gd name="connsiteX164" fmla="*/ 4902200 w 7123144"/>
              <a:gd name="connsiteY164" fmla="*/ 1377985 h 1806753"/>
              <a:gd name="connsiteX165" fmla="*/ 4927600 w 7123144"/>
              <a:gd name="connsiteY165" fmla="*/ 1403385 h 1806753"/>
              <a:gd name="connsiteX166" fmla="*/ 4936067 w 7123144"/>
              <a:gd name="connsiteY166" fmla="*/ 1428785 h 1806753"/>
              <a:gd name="connsiteX167" fmla="*/ 4969934 w 7123144"/>
              <a:gd name="connsiteY167" fmla="*/ 1471118 h 1806753"/>
              <a:gd name="connsiteX168" fmla="*/ 4995334 w 7123144"/>
              <a:gd name="connsiteY168" fmla="*/ 1547318 h 1806753"/>
              <a:gd name="connsiteX169" fmla="*/ 5003800 w 7123144"/>
              <a:gd name="connsiteY169" fmla="*/ 1572718 h 1806753"/>
              <a:gd name="connsiteX170" fmla="*/ 5020734 w 7123144"/>
              <a:gd name="connsiteY170" fmla="*/ 1589652 h 1806753"/>
              <a:gd name="connsiteX171" fmla="*/ 5054600 w 7123144"/>
              <a:gd name="connsiteY171" fmla="*/ 1665852 h 1806753"/>
              <a:gd name="connsiteX172" fmla="*/ 5071534 w 7123144"/>
              <a:gd name="connsiteY172" fmla="*/ 1682785 h 1806753"/>
              <a:gd name="connsiteX173" fmla="*/ 5080000 w 7123144"/>
              <a:gd name="connsiteY173" fmla="*/ 1708185 h 1806753"/>
              <a:gd name="connsiteX174" fmla="*/ 5139267 w 7123144"/>
              <a:gd name="connsiteY174" fmla="*/ 1750518 h 1806753"/>
              <a:gd name="connsiteX175" fmla="*/ 5147734 w 7123144"/>
              <a:gd name="connsiteY175" fmla="*/ 1775918 h 1806753"/>
              <a:gd name="connsiteX176" fmla="*/ 5215467 w 7123144"/>
              <a:gd name="connsiteY176" fmla="*/ 1784385 h 1806753"/>
              <a:gd name="connsiteX177" fmla="*/ 5240867 w 7123144"/>
              <a:gd name="connsiteY177" fmla="*/ 1733585 h 1806753"/>
              <a:gd name="connsiteX178" fmla="*/ 5266267 w 7123144"/>
              <a:gd name="connsiteY178" fmla="*/ 1716652 h 1806753"/>
              <a:gd name="connsiteX179" fmla="*/ 5291667 w 7123144"/>
              <a:gd name="connsiteY179" fmla="*/ 1725118 h 1806753"/>
              <a:gd name="connsiteX180" fmla="*/ 5342467 w 7123144"/>
              <a:gd name="connsiteY180" fmla="*/ 1589652 h 1806753"/>
              <a:gd name="connsiteX181" fmla="*/ 5350934 w 7123144"/>
              <a:gd name="connsiteY181" fmla="*/ 1521918 h 1806753"/>
              <a:gd name="connsiteX182" fmla="*/ 5359400 w 7123144"/>
              <a:gd name="connsiteY182" fmla="*/ 1496518 h 1806753"/>
              <a:gd name="connsiteX183" fmla="*/ 5401734 w 7123144"/>
              <a:gd name="connsiteY183" fmla="*/ 1454185 h 1806753"/>
              <a:gd name="connsiteX184" fmla="*/ 5418667 w 7123144"/>
              <a:gd name="connsiteY184" fmla="*/ 1403385 h 1806753"/>
              <a:gd name="connsiteX185" fmla="*/ 5427134 w 7123144"/>
              <a:gd name="connsiteY185" fmla="*/ 1377985 h 1806753"/>
              <a:gd name="connsiteX186" fmla="*/ 5477934 w 7123144"/>
              <a:gd name="connsiteY186" fmla="*/ 1293318 h 1806753"/>
              <a:gd name="connsiteX187" fmla="*/ 5486400 w 7123144"/>
              <a:gd name="connsiteY187" fmla="*/ 1259452 h 1806753"/>
              <a:gd name="connsiteX188" fmla="*/ 5503334 w 7123144"/>
              <a:gd name="connsiteY188" fmla="*/ 1242518 h 1806753"/>
              <a:gd name="connsiteX189" fmla="*/ 5520267 w 7123144"/>
              <a:gd name="connsiteY189" fmla="*/ 1166318 h 1806753"/>
              <a:gd name="connsiteX190" fmla="*/ 5528734 w 7123144"/>
              <a:gd name="connsiteY190" fmla="*/ 1047785 h 1806753"/>
              <a:gd name="connsiteX191" fmla="*/ 5545667 w 7123144"/>
              <a:gd name="connsiteY191" fmla="*/ 963118 h 1806753"/>
              <a:gd name="connsiteX192" fmla="*/ 5562600 w 7123144"/>
              <a:gd name="connsiteY192" fmla="*/ 878452 h 1806753"/>
              <a:gd name="connsiteX193" fmla="*/ 5571067 w 7123144"/>
              <a:gd name="connsiteY193" fmla="*/ 819185 h 1806753"/>
              <a:gd name="connsiteX194" fmla="*/ 5596467 w 7123144"/>
              <a:gd name="connsiteY194" fmla="*/ 726052 h 1806753"/>
              <a:gd name="connsiteX195" fmla="*/ 5613400 w 7123144"/>
              <a:gd name="connsiteY195" fmla="*/ 548252 h 1806753"/>
              <a:gd name="connsiteX196" fmla="*/ 5664200 w 7123144"/>
              <a:gd name="connsiteY196" fmla="*/ 531318 h 1806753"/>
              <a:gd name="connsiteX197" fmla="*/ 5698067 w 7123144"/>
              <a:gd name="connsiteY197" fmla="*/ 472052 h 1806753"/>
              <a:gd name="connsiteX198" fmla="*/ 5715000 w 7123144"/>
              <a:gd name="connsiteY198" fmla="*/ 387385 h 1806753"/>
              <a:gd name="connsiteX199" fmla="*/ 5731934 w 7123144"/>
              <a:gd name="connsiteY199" fmla="*/ 370452 h 1806753"/>
              <a:gd name="connsiteX200" fmla="*/ 5740400 w 7123144"/>
              <a:gd name="connsiteY200" fmla="*/ 345052 h 1806753"/>
              <a:gd name="connsiteX201" fmla="*/ 5774267 w 7123144"/>
              <a:gd name="connsiteY201" fmla="*/ 302718 h 1806753"/>
              <a:gd name="connsiteX202" fmla="*/ 5799667 w 7123144"/>
              <a:gd name="connsiteY202" fmla="*/ 251918 h 1806753"/>
              <a:gd name="connsiteX203" fmla="*/ 5808134 w 7123144"/>
              <a:gd name="connsiteY203" fmla="*/ 226518 h 1806753"/>
              <a:gd name="connsiteX204" fmla="*/ 5825067 w 7123144"/>
              <a:gd name="connsiteY204" fmla="*/ 201118 h 1806753"/>
              <a:gd name="connsiteX205" fmla="*/ 5833534 w 7123144"/>
              <a:gd name="connsiteY205" fmla="*/ 175718 h 1806753"/>
              <a:gd name="connsiteX206" fmla="*/ 5842000 w 7123144"/>
              <a:gd name="connsiteY206" fmla="*/ 141852 h 1806753"/>
              <a:gd name="connsiteX207" fmla="*/ 5858934 w 7123144"/>
              <a:gd name="connsiteY207" fmla="*/ 124918 h 1806753"/>
              <a:gd name="connsiteX208" fmla="*/ 5875867 w 7123144"/>
              <a:gd name="connsiteY208" fmla="*/ 65652 h 1806753"/>
              <a:gd name="connsiteX209" fmla="*/ 5901267 w 7123144"/>
              <a:gd name="connsiteY209" fmla="*/ 14852 h 1806753"/>
              <a:gd name="connsiteX210" fmla="*/ 5926667 w 7123144"/>
              <a:gd name="connsiteY210" fmla="*/ 40252 h 1806753"/>
              <a:gd name="connsiteX211" fmla="*/ 5935134 w 7123144"/>
              <a:gd name="connsiteY211" fmla="*/ 65652 h 1806753"/>
              <a:gd name="connsiteX212" fmla="*/ 5960534 w 7123144"/>
              <a:gd name="connsiteY212" fmla="*/ 74118 h 1806753"/>
              <a:gd name="connsiteX213" fmla="*/ 5985934 w 7123144"/>
              <a:gd name="connsiteY213" fmla="*/ 91052 h 1806753"/>
              <a:gd name="connsiteX214" fmla="*/ 6019800 w 7123144"/>
              <a:gd name="connsiteY214" fmla="*/ 107985 h 1806753"/>
              <a:gd name="connsiteX215" fmla="*/ 6028267 w 7123144"/>
              <a:gd name="connsiteY215" fmla="*/ 82585 h 1806753"/>
              <a:gd name="connsiteX216" fmla="*/ 6053667 w 7123144"/>
              <a:gd name="connsiteY216" fmla="*/ 31785 h 1806753"/>
              <a:gd name="connsiteX217" fmla="*/ 6104467 w 7123144"/>
              <a:gd name="connsiteY217" fmla="*/ 57185 h 1806753"/>
              <a:gd name="connsiteX218" fmla="*/ 6129867 w 7123144"/>
              <a:gd name="connsiteY218" fmla="*/ 40252 h 1806753"/>
              <a:gd name="connsiteX219" fmla="*/ 6155267 w 7123144"/>
              <a:gd name="connsiteY219" fmla="*/ 31785 h 1806753"/>
              <a:gd name="connsiteX220" fmla="*/ 6180667 w 7123144"/>
              <a:gd name="connsiteY220" fmla="*/ 40252 h 1806753"/>
              <a:gd name="connsiteX221" fmla="*/ 6197600 w 7123144"/>
              <a:gd name="connsiteY221" fmla="*/ 65652 h 1806753"/>
              <a:gd name="connsiteX222" fmla="*/ 6214534 w 7123144"/>
              <a:gd name="connsiteY222" fmla="*/ 82585 h 1806753"/>
              <a:gd name="connsiteX223" fmla="*/ 6239934 w 7123144"/>
              <a:gd name="connsiteY223" fmla="*/ 99518 h 1806753"/>
              <a:gd name="connsiteX224" fmla="*/ 6256867 w 7123144"/>
              <a:gd name="connsiteY224" fmla="*/ 116452 h 1806753"/>
              <a:gd name="connsiteX225" fmla="*/ 6282267 w 7123144"/>
              <a:gd name="connsiteY225" fmla="*/ 124918 h 1806753"/>
              <a:gd name="connsiteX226" fmla="*/ 6316134 w 7123144"/>
              <a:gd name="connsiteY226" fmla="*/ 158785 h 1806753"/>
              <a:gd name="connsiteX227" fmla="*/ 6341534 w 7123144"/>
              <a:gd name="connsiteY227" fmla="*/ 184185 h 1806753"/>
              <a:gd name="connsiteX228" fmla="*/ 6375400 w 7123144"/>
              <a:gd name="connsiteY228" fmla="*/ 201118 h 1806753"/>
              <a:gd name="connsiteX229" fmla="*/ 6417734 w 7123144"/>
              <a:gd name="connsiteY229" fmla="*/ 260385 h 1806753"/>
              <a:gd name="connsiteX230" fmla="*/ 6434667 w 7123144"/>
              <a:gd name="connsiteY230" fmla="*/ 285785 h 1806753"/>
              <a:gd name="connsiteX231" fmla="*/ 6485467 w 7123144"/>
              <a:gd name="connsiteY231" fmla="*/ 311185 h 1806753"/>
              <a:gd name="connsiteX232" fmla="*/ 6527800 w 7123144"/>
              <a:gd name="connsiteY232" fmla="*/ 319652 h 1806753"/>
              <a:gd name="connsiteX233" fmla="*/ 6578600 w 7123144"/>
              <a:gd name="connsiteY233" fmla="*/ 336585 h 1806753"/>
              <a:gd name="connsiteX234" fmla="*/ 6604000 w 7123144"/>
              <a:gd name="connsiteY234" fmla="*/ 387385 h 1806753"/>
              <a:gd name="connsiteX235" fmla="*/ 6637867 w 7123144"/>
              <a:gd name="connsiteY235" fmla="*/ 378918 h 1806753"/>
              <a:gd name="connsiteX236" fmla="*/ 6739467 w 7123144"/>
              <a:gd name="connsiteY236" fmla="*/ 370452 h 1806753"/>
              <a:gd name="connsiteX237" fmla="*/ 6849534 w 7123144"/>
              <a:gd name="connsiteY237" fmla="*/ 387385 h 1806753"/>
              <a:gd name="connsiteX238" fmla="*/ 6900334 w 7123144"/>
              <a:gd name="connsiteY238" fmla="*/ 404318 h 1806753"/>
              <a:gd name="connsiteX239" fmla="*/ 6951134 w 7123144"/>
              <a:gd name="connsiteY239" fmla="*/ 421252 h 1806753"/>
              <a:gd name="connsiteX240" fmla="*/ 6976534 w 7123144"/>
              <a:gd name="connsiteY240" fmla="*/ 429718 h 1806753"/>
              <a:gd name="connsiteX241" fmla="*/ 7001934 w 7123144"/>
              <a:gd name="connsiteY241" fmla="*/ 438185 h 1806753"/>
              <a:gd name="connsiteX242" fmla="*/ 7095067 w 7123144"/>
              <a:gd name="connsiteY242" fmla="*/ 463585 h 1806753"/>
              <a:gd name="connsiteX243" fmla="*/ 7120467 w 7123144"/>
              <a:gd name="connsiteY243" fmla="*/ 480518 h 180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Lst>
            <a:rect l="l" t="t" r="r" b="b"/>
            <a:pathLst>
              <a:path w="7123144" h="1806753">
                <a:moveTo>
                  <a:pt x="0" y="666785"/>
                </a:moveTo>
                <a:cubicBezTo>
                  <a:pt x="11289" y="644207"/>
                  <a:pt x="21779" y="621212"/>
                  <a:pt x="33867" y="599052"/>
                </a:cubicBezTo>
                <a:cubicBezTo>
                  <a:pt x="38740" y="590119"/>
                  <a:pt x="41352" y="577431"/>
                  <a:pt x="50800" y="573652"/>
                </a:cubicBezTo>
                <a:cubicBezTo>
                  <a:pt x="59086" y="570337"/>
                  <a:pt x="67733" y="579296"/>
                  <a:pt x="76200" y="582118"/>
                </a:cubicBezTo>
                <a:cubicBezTo>
                  <a:pt x="79452" y="601632"/>
                  <a:pt x="82712" y="637474"/>
                  <a:pt x="93134" y="658318"/>
                </a:cubicBezTo>
                <a:cubicBezTo>
                  <a:pt x="103814" y="679679"/>
                  <a:pt x="111251" y="684902"/>
                  <a:pt x="127000" y="700652"/>
                </a:cubicBezTo>
                <a:cubicBezTo>
                  <a:pt x="135383" y="725800"/>
                  <a:pt x="140742" y="756727"/>
                  <a:pt x="160867" y="776852"/>
                </a:cubicBezTo>
                <a:cubicBezTo>
                  <a:pt x="168062" y="784047"/>
                  <a:pt x="177800" y="788141"/>
                  <a:pt x="186267" y="793785"/>
                </a:cubicBezTo>
                <a:cubicBezTo>
                  <a:pt x="193960" y="782246"/>
                  <a:pt x="206727" y="759496"/>
                  <a:pt x="220134" y="751452"/>
                </a:cubicBezTo>
                <a:cubicBezTo>
                  <a:pt x="227787" y="746860"/>
                  <a:pt x="237067" y="745807"/>
                  <a:pt x="245534" y="742985"/>
                </a:cubicBezTo>
                <a:cubicBezTo>
                  <a:pt x="258029" y="761728"/>
                  <a:pt x="268309" y="780746"/>
                  <a:pt x="287867" y="793785"/>
                </a:cubicBezTo>
                <a:cubicBezTo>
                  <a:pt x="295293" y="798736"/>
                  <a:pt x="304800" y="799430"/>
                  <a:pt x="313267" y="802252"/>
                </a:cubicBezTo>
                <a:cubicBezTo>
                  <a:pt x="332724" y="860625"/>
                  <a:pt x="317578" y="840431"/>
                  <a:pt x="347134" y="869985"/>
                </a:cubicBezTo>
                <a:cubicBezTo>
                  <a:pt x="349956" y="878452"/>
                  <a:pt x="351008" y="887732"/>
                  <a:pt x="355600" y="895385"/>
                </a:cubicBezTo>
                <a:cubicBezTo>
                  <a:pt x="359707" y="902230"/>
                  <a:pt x="366301" y="907331"/>
                  <a:pt x="372534" y="912318"/>
                </a:cubicBezTo>
                <a:cubicBezTo>
                  <a:pt x="395983" y="931077"/>
                  <a:pt x="396504" y="928775"/>
                  <a:pt x="423334" y="937718"/>
                </a:cubicBezTo>
                <a:cubicBezTo>
                  <a:pt x="445912" y="934896"/>
                  <a:pt x="469941" y="937702"/>
                  <a:pt x="491067" y="929252"/>
                </a:cubicBezTo>
                <a:cubicBezTo>
                  <a:pt x="500515" y="925473"/>
                  <a:pt x="505532" y="913724"/>
                  <a:pt x="508000" y="903852"/>
                </a:cubicBezTo>
                <a:cubicBezTo>
                  <a:pt x="532929" y="804137"/>
                  <a:pt x="493530" y="850590"/>
                  <a:pt x="533400" y="810718"/>
                </a:cubicBezTo>
                <a:cubicBezTo>
                  <a:pt x="564552" y="818506"/>
                  <a:pt x="568592" y="815482"/>
                  <a:pt x="592667" y="836118"/>
                </a:cubicBezTo>
                <a:cubicBezTo>
                  <a:pt x="604789" y="846508"/>
                  <a:pt x="626534" y="869985"/>
                  <a:pt x="626534" y="869985"/>
                </a:cubicBezTo>
                <a:cubicBezTo>
                  <a:pt x="654680" y="954430"/>
                  <a:pt x="592932" y="795185"/>
                  <a:pt x="745067" y="903852"/>
                </a:cubicBezTo>
                <a:cubicBezTo>
                  <a:pt x="765863" y="918706"/>
                  <a:pt x="745452" y="955807"/>
                  <a:pt x="753534" y="980052"/>
                </a:cubicBezTo>
                <a:cubicBezTo>
                  <a:pt x="770517" y="1031000"/>
                  <a:pt x="777668" y="1027608"/>
                  <a:pt x="812800" y="1039318"/>
                </a:cubicBezTo>
                <a:cubicBezTo>
                  <a:pt x="825644" y="1047881"/>
                  <a:pt x="846071" y="1064718"/>
                  <a:pt x="863600" y="1064718"/>
                </a:cubicBezTo>
                <a:cubicBezTo>
                  <a:pt x="877991" y="1064718"/>
                  <a:pt x="891823" y="1059074"/>
                  <a:pt x="905934" y="1056252"/>
                </a:cubicBezTo>
                <a:cubicBezTo>
                  <a:pt x="914401" y="1059074"/>
                  <a:pt x="925023" y="1058407"/>
                  <a:pt x="931334" y="1064718"/>
                </a:cubicBezTo>
                <a:cubicBezTo>
                  <a:pt x="937645" y="1071029"/>
                  <a:pt x="935208" y="1082465"/>
                  <a:pt x="939800" y="1090118"/>
                </a:cubicBezTo>
                <a:cubicBezTo>
                  <a:pt x="943907" y="1096963"/>
                  <a:pt x="951089" y="1101407"/>
                  <a:pt x="956734" y="1107052"/>
                </a:cubicBezTo>
                <a:cubicBezTo>
                  <a:pt x="959556" y="1121163"/>
                  <a:pt x="958211" y="1136805"/>
                  <a:pt x="965200" y="1149385"/>
                </a:cubicBezTo>
                <a:cubicBezTo>
                  <a:pt x="983463" y="1182258"/>
                  <a:pt x="996172" y="1182287"/>
                  <a:pt x="1024467" y="1191718"/>
                </a:cubicBezTo>
                <a:cubicBezTo>
                  <a:pt x="1032934" y="1197363"/>
                  <a:pt x="1040765" y="1204101"/>
                  <a:pt x="1049867" y="1208652"/>
                </a:cubicBezTo>
                <a:cubicBezTo>
                  <a:pt x="1057849" y="1212643"/>
                  <a:pt x="1068005" y="1211931"/>
                  <a:pt x="1075267" y="1217118"/>
                </a:cubicBezTo>
                <a:cubicBezTo>
                  <a:pt x="1088258" y="1226397"/>
                  <a:pt x="1109134" y="1250985"/>
                  <a:pt x="1109134" y="1250985"/>
                </a:cubicBezTo>
                <a:cubicBezTo>
                  <a:pt x="1111956" y="1259452"/>
                  <a:pt x="1111289" y="1270074"/>
                  <a:pt x="1117600" y="1276385"/>
                </a:cubicBezTo>
                <a:cubicBezTo>
                  <a:pt x="1123911" y="1282696"/>
                  <a:pt x="1135347" y="1280260"/>
                  <a:pt x="1143000" y="1284852"/>
                </a:cubicBezTo>
                <a:cubicBezTo>
                  <a:pt x="1149845" y="1288959"/>
                  <a:pt x="1154289" y="1296141"/>
                  <a:pt x="1159934" y="1301785"/>
                </a:cubicBezTo>
                <a:lnTo>
                  <a:pt x="1168400" y="1276385"/>
                </a:lnTo>
                <a:cubicBezTo>
                  <a:pt x="1179689" y="1287674"/>
                  <a:pt x="1197218" y="1295106"/>
                  <a:pt x="1202267" y="1310252"/>
                </a:cubicBezTo>
                <a:cubicBezTo>
                  <a:pt x="1223751" y="1374704"/>
                  <a:pt x="1215699" y="1343549"/>
                  <a:pt x="1227667" y="1403385"/>
                </a:cubicBezTo>
                <a:cubicBezTo>
                  <a:pt x="1247423" y="1400563"/>
                  <a:pt x="1269085" y="1385993"/>
                  <a:pt x="1286934" y="1394918"/>
                </a:cubicBezTo>
                <a:cubicBezTo>
                  <a:pt x="1297342" y="1400122"/>
                  <a:pt x="1278467" y="1417149"/>
                  <a:pt x="1278467" y="1428785"/>
                </a:cubicBezTo>
                <a:cubicBezTo>
                  <a:pt x="1278467" y="1467697"/>
                  <a:pt x="1284975" y="1482174"/>
                  <a:pt x="1295400" y="1513452"/>
                </a:cubicBezTo>
                <a:cubicBezTo>
                  <a:pt x="1303867" y="1507807"/>
                  <a:pt x="1311698" y="1501069"/>
                  <a:pt x="1320800" y="1496518"/>
                </a:cubicBezTo>
                <a:cubicBezTo>
                  <a:pt x="1328782" y="1492527"/>
                  <a:pt x="1338547" y="1492644"/>
                  <a:pt x="1346200" y="1488052"/>
                </a:cubicBezTo>
                <a:cubicBezTo>
                  <a:pt x="1404310" y="1453186"/>
                  <a:pt x="1316582" y="1486634"/>
                  <a:pt x="1388534" y="1462652"/>
                </a:cubicBezTo>
                <a:cubicBezTo>
                  <a:pt x="1394178" y="1471119"/>
                  <a:pt x="1401334" y="1478753"/>
                  <a:pt x="1405467" y="1488052"/>
                </a:cubicBezTo>
                <a:cubicBezTo>
                  <a:pt x="1436598" y="1558098"/>
                  <a:pt x="1404558" y="1521011"/>
                  <a:pt x="1439334" y="1555785"/>
                </a:cubicBezTo>
                <a:cubicBezTo>
                  <a:pt x="1442048" y="1566642"/>
                  <a:pt x="1450192" y="1602902"/>
                  <a:pt x="1456267" y="1615052"/>
                </a:cubicBezTo>
                <a:cubicBezTo>
                  <a:pt x="1489093" y="1680704"/>
                  <a:pt x="1460385" y="1602008"/>
                  <a:pt x="1481667" y="1665852"/>
                </a:cubicBezTo>
                <a:cubicBezTo>
                  <a:pt x="1512711" y="1663030"/>
                  <a:pt x="1543941" y="1661794"/>
                  <a:pt x="1574800" y="1657385"/>
                </a:cubicBezTo>
                <a:cubicBezTo>
                  <a:pt x="1583635" y="1656123"/>
                  <a:pt x="1594625" y="1655887"/>
                  <a:pt x="1600200" y="1648918"/>
                </a:cubicBezTo>
                <a:cubicBezTo>
                  <a:pt x="1607469" y="1639832"/>
                  <a:pt x="1606143" y="1626411"/>
                  <a:pt x="1608667" y="1615052"/>
                </a:cubicBezTo>
                <a:cubicBezTo>
                  <a:pt x="1611789" y="1601004"/>
                  <a:pt x="1609994" y="1585213"/>
                  <a:pt x="1617134" y="1572718"/>
                </a:cubicBezTo>
                <a:cubicBezTo>
                  <a:pt x="1622183" y="1563883"/>
                  <a:pt x="1634067" y="1561429"/>
                  <a:pt x="1642534" y="1555785"/>
                </a:cubicBezTo>
                <a:cubicBezTo>
                  <a:pt x="1656645" y="1558607"/>
                  <a:pt x="1672373" y="1557112"/>
                  <a:pt x="1684867" y="1564252"/>
                </a:cubicBezTo>
                <a:cubicBezTo>
                  <a:pt x="1693702" y="1569301"/>
                  <a:pt x="1691703" y="1588390"/>
                  <a:pt x="1701800" y="1589652"/>
                </a:cubicBezTo>
                <a:cubicBezTo>
                  <a:pt x="1719512" y="1591866"/>
                  <a:pt x="1752600" y="1572718"/>
                  <a:pt x="1752600" y="1572718"/>
                </a:cubicBezTo>
                <a:cubicBezTo>
                  <a:pt x="1772577" y="1579377"/>
                  <a:pt x="1783313" y="1578749"/>
                  <a:pt x="1794934" y="1598118"/>
                </a:cubicBezTo>
                <a:cubicBezTo>
                  <a:pt x="1803923" y="1613099"/>
                  <a:pt x="1798879" y="1633300"/>
                  <a:pt x="1820334" y="1640452"/>
                </a:cubicBezTo>
                <a:cubicBezTo>
                  <a:pt x="1839266" y="1646763"/>
                  <a:pt x="1859845" y="1646096"/>
                  <a:pt x="1879600" y="1648918"/>
                </a:cubicBezTo>
                <a:cubicBezTo>
                  <a:pt x="1899058" y="1707291"/>
                  <a:pt x="1883913" y="1687096"/>
                  <a:pt x="1913467" y="1716652"/>
                </a:cubicBezTo>
                <a:cubicBezTo>
                  <a:pt x="1981200" y="1694073"/>
                  <a:pt x="1902178" y="1727941"/>
                  <a:pt x="1947334" y="1682785"/>
                </a:cubicBezTo>
                <a:cubicBezTo>
                  <a:pt x="1953645" y="1676474"/>
                  <a:pt x="1964267" y="1677140"/>
                  <a:pt x="1972734" y="1674318"/>
                </a:cubicBezTo>
                <a:cubicBezTo>
                  <a:pt x="1981502" y="1683087"/>
                  <a:pt x="2002605" y="1706405"/>
                  <a:pt x="2015067" y="1708185"/>
                </a:cubicBezTo>
                <a:cubicBezTo>
                  <a:pt x="2026587" y="1709831"/>
                  <a:pt x="2037788" y="1703062"/>
                  <a:pt x="2048934" y="1699718"/>
                </a:cubicBezTo>
                <a:cubicBezTo>
                  <a:pt x="2066031" y="1694589"/>
                  <a:pt x="2099734" y="1682785"/>
                  <a:pt x="2099734" y="1682785"/>
                </a:cubicBezTo>
                <a:cubicBezTo>
                  <a:pt x="2138028" y="1740227"/>
                  <a:pt x="2119209" y="1719195"/>
                  <a:pt x="2150534" y="1750518"/>
                </a:cubicBezTo>
                <a:cubicBezTo>
                  <a:pt x="2156178" y="1742051"/>
                  <a:pt x="2162916" y="1734219"/>
                  <a:pt x="2167467" y="1725118"/>
                </a:cubicBezTo>
                <a:cubicBezTo>
                  <a:pt x="2202520" y="1655011"/>
                  <a:pt x="2144340" y="1747110"/>
                  <a:pt x="2192867" y="1674318"/>
                </a:cubicBezTo>
                <a:cubicBezTo>
                  <a:pt x="2204834" y="1614485"/>
                  <a:pt x="2196784" y="1645634"/>
                  <a:pt x="2218267" y="1581185"/>
                </a:cubicBezTo>
                <a:lnTo>
                  <a:pt x="2226734" y="1555785"/>
                </a:lnTo>
                <a:cubicBezTo>
                  <a:pt x="2229556" y="1547318"/>
                  <a:pt x="2228889" y="1536696"/>
                  <a:pt x="2235200" y="1530385"/>
                </a:cubicBezTo>
                <a:lnTo>
                  <a:pt x="2269067" y="1496518"/>
                </a:lnTo>
                <a:cubicBezTo>
                  <a:pt x="2288822" y="1437251"/>
                  <a:pt x="2269067" y="1451362"/>
                  <a:pt x="2311400" y="1437252"/>
                </a:cubicBezTo>
                <a:cubicBezTo>
                  <a:pt x="2325511" y="1440074"/>
                  <a:pt x="2339773" y="1442228"/>
                  <a:pt x="2353734" y="1445718"/>
                </a:cubicBezTo>
                <a:cubicBezTo>
                  <a:pt x="2362392" y="1447882"/>
                  <a:pt x="2373559" y="1447216"/>
                  <a:pt x="2379134" y="1454185"/>
                </a:cubicBezTo>
                <a:cubicBezTo>
                  <a:pt x="2386403" y="1463272"/>
                  <a:pt x="2382396" y="1477644"/>
                  <a:pt x="2387600" y="1488052"/>
                </a:cubicBezTo>
                <a:cubicBezTo>
                  <a:pt x="2391170" y="1495192"/>
                  <a:pt x="2398889" y="1499341"/>
                  <a:pt x="2404534" y="1504985"/>
                </a:cubicBezTo>
                <a:lnTo>
                  <a:pt x="2421467" y="1555785"/>
                </a:lnTo>
                <a:cubicBezTo>
                  <a:pt x="2428353" y="1576442"/>
                  <a:pt x="2430456" y="1590174"/>
                  <a:pt x="2446867" y="1606585"/>
                </a:cubicBezTo>
                <a:cubicBezTo>
                  <a:pt x="2454062" y="1613780"/>
                  <a:pt x="2464321" y="1617161"/>
                  <a:pt x="2472267" y="1623518"/>
                </a:cubicBezTo>
                <a:cubicBezTo>
                  <a:pt x="2478500" y="1628505"/>
                  <a:pt x="2482060" y="1636882"/>
                  <a:pt x="2489200" y="1640452"/>
                </a:cubicBezTo>
                <a:cubicBezTo>
                  <a:pt x="2505165" y="1648435"/>
                  <a:pt x="2540000" y="1657385"/>
                  <a:pt x="2540000" y="1657385"/>
                </a:cubicBezTo>
                <a:cubicBezTo>
                  <a:pt x="2551289" y="1654563"/>
                  <a:pt x="2564780" y="1656187"/>
                  <a:pt x="2573867" y="1648918"/>
                </a:cubicBezTo>
                <a:cubicBezTo>
                  <a:pt x="2580836" y="1643343"/>
                  <a:pt x="2579882" y="1632099"/>
                  <a:pt x="2582334" y="1623518"/>
                </a:cubicBezTo>
                <a:cubicBezTo>
                  <a:pt x="2584348" y="1616468"/>
                  <a:pt x="2593729" y="1573483"/>
                  <a:pt x="2599267" y="1564252"/>
                </a:cubicBezTo>
                <a:cubicBezTo>
                  <a:pt x="2610890" y="1544880"/>
                  <a:pt x="2621619" y="1545512"/>
                  <a:pt x="2641600" y="1538852"/>
                </a:cubicBezTo>
                <a:cubicBezTo>
                  <a:pt x="2667000" y="1541674"/>
                  <a:pt x="2693144" y="1540594"/>
                  <a:pt x="2717800" y="1547318"/>
                </a:cubicBezTo>
                <a:cubicBezTo>
                  <a:pt x="2738322" y="1552915"/>
                  <a:pt x="2735254" y="1576409"/>
                  <a:pt x="2743200" y="1589652"/>
                </a:cubicBezTo>
                <a:cubicBezTo>
                  <a:pt x="2747307" y="1596497"/>
                  <a:pt x="2754489" y="1600941"/>
                  <a:pt x="2760134" y="1606585"/>
                </a:cubicBezTo>
                <a:cubicBezTo>
                  <a:pt x="2796383" y="1600543"/>
                  <a:pt x="2817182" y="1607192"/>
                  <a:pt x="2836334" y="1572718"/>
                </a:cubicBezTo>
                <a:cubicBezTo>
                  <a:pt x="2845002" y="1557115"/>
                  <a:pt x="2853267" y="1521918"/>
                  <a:pt x="2853267" y="1521918"/>
                </a:cubicBezTo>
                <a:cubicBezTo>
                  <a:pt x="2858911" y="1530385"/>
                  <a:pt x="2865649" y="1538217"/>
                  <a:pt x="2870200" y="1547318"/>
                </a:cubicBezTo>
                <a:cubicBezTo>
                  <a:pt x="2874191" y="1555300"/>
                  <a:pt x="2872356" y="1566407"/>
                  <a:pt x="2878667" y="1572718"/>
                </a:cubicBezTo>
                <a:cubicBezTo>
                  <a:pt x="2884978" y="1579029"/>
                  <a:pt x="2895600" y="1578363"/>
                  <a:pt x="2904067" y="1581185"/>
                </a:cubicBezTo>
                <a:cubicBezTo>
                  <a:pt x="2909711" y="1572718"/>
                  <a:pt x="2916449" y="1564886"/>
                  <a:pt x="2921000" y="1555785"/>
                </a:cubicBezTo>
                <a:cubicBezTo>
                  <a:pt x="2924991" y="1547803"/>
                  <a:pt x="2923892" y="1537354"/>
                  <a:pt x="2929467" y="1530385"/>
                </a:cubicBezTo>
                <a:cubicBezTo>
                  <a:pt x="2935824" y="1522439"/>
                  <a:pt x="2946400" y="1519096"/>
                  <a:pt x="2954867" y="1513452"/>
                </a:cubicBezTo>
                <a:cubicBezTo>
                  <a:pt x="2968978" y="1516274"/>
                  <a:pt x="2982810" y="1521918"/>
                  <a:pt x="2997200" y="1521918"/>
                </a:cubicBezTo>
                <a:cubicBezTo>
                  <a:pt x="3088715" y="1521918"/>
                  <a:pt x="3079016" y="1522869"/>
                  <a:pt x="3132667" y="1504985"/>
                </a:cubicBezTo>
                <a:lnTo>
                  <a:pt x="3149600" y="1454185"/>
                </a:lnTo>
                <a:cubicBezTo>
                  <a:pt x="3152422" y="1445718"/>
                  <a:pt x="3149600" y="1431607"/>
                  <a:pt x="3158067" y="1428785"/>
                </a:cubicBezTo>
                <a:lnTo>
                  <a:pt x="3208867" y="1411852"/>
                </a:lnTo>
                <a:cubicBezTo>
                  <a:pt x="3214511" y="1406207"/>
                  <a:pt x="3220155" y="1389274"/>
                  <a:pt x="3225800" y="1394918"/>
                </a:cubicBezTo>
                <a:cubicBezTo>
                  <a:pt x="3238422" y="1407539"/>
                  <a:pt x="3237090" y="1428785"/>
                  <a:pt x="3242734" y="1445718"/>
                </a:cubicBezTo>
                <a:cubicBezTo>
                  <a:pt x="3245556" y="1454185"/>
                  <a:pt x="3244889" y="1464807"/>
                  <a:pt x="3251200" y="1471118"/>
                </a:cubicBezTo>
                <a:cubicBezTo>
                  <a:pt x="3256845" y="1476763"/>
                  <a:pt x="3261748" y="1483262"/>
                  <a:pt x="3268134" y="1488052"/>
                </a:cubicBezTo>
                <a:cubicBezTo>
                  <a:pt x="3284415" y="1500263"/>
                  <a:pt x="3304544" y="1507527"/>
                  <a:pt x="3318934" y="1521918"/>
                </a:cubicBezTo>
                <a:cubicBezTo>
                  <a:pt x="3342177" y="1545163"/>
                  <a:pt x="3328294" y="1536328"/>
                  <a:pt x="3361267" y="1547318"/>
                </a:cubicBezTo>
                <a:cubicBezTo>
                  <a:pt x="3386667" y="1544496"/>
                  <a:pt x="3413739" y="1548343"/>
                  <a:pt x="3437467" y="1538852"/>
                </a:cubicBezTo>
                <a:cubicBezTo>
                  <a:pt x="3445753" y="1535538"/>
                  <a:pt x="3444672" y="1522287"/>
                  <a:pt x="3445934" y="1513452"/>
                </a:cubicBezTo>
                <a:cubicBezTo>
                  <a:pt x="3460773" y="1409575"/>
                  <a:pt x="3423233" y="1430706"/>
                  <a:pt x="3479800" y="1411852"/>
                </a:cubicBezTo>
                <a:cubicBezTo>
                  <a:pt x="3491089" y="1414674"/>
                  <a:pt x="3502772" y="1416232"/>
                  <a:pt x="3513667" y="1420318"/>
                </a:cubicBezTo>
                <a:cubicBezTo>
                  <a:pt x="3538217" y="1429524"/>
                  <a:pt x="3551881" y="1440150"/>
                  <a:pt x="3572934" y="1454185"/>
                </a:cubicBezTo>
                <a:cubicBezTo>
                  <a:pt x="3598334" y="1451363"/>
                  <a:pt x="3624341" y="1451916"/>
                  <a:pt x="3649134" y="1445718"/>
                </a:cubicBezTo>
                <a:cubicBezTo>
                  <a:pt x="3688603" y="1435851"/>
                  <a:pt x="3665490" y="1427900"/>
                  <a:pt x="3683000" y="1403385"/>
                </a:cubicBezTo>
                <a:cubicBezTo>
                  <a:pt x="3701665" y="1377254"/>
                  <a:pt x="3717859" y="1368857"/>
                  <a:pt x="3742267" y="1352585"/>
                </a:cubicBezTo>
                <a:cubicBezTo>
                  <a:pt x="3745089" y="1344118"/>
                  <a:pt x="3748798" y="1335897"/>
                  <a:pt x="3750734" y="1327185"/>
                </a:cubicBezTo>
                <a:cubicBezTo>
                  <a:pt x="3753968" y="1312632"/>
                  <a:pt x="3759879" y="1260689"/>
                  <a:pt x="3767667" y="1242518"/>
                </a:cubicBezTo>
                <a:cubicBezTo>
                  <a:pt x="3771675" y="1233165"/>
                  <a:pt x="3778956" y="1225585"/>
                  <a:pt x="3784600" y="1217118"/>
                </a:cubicBezTo>
                <a:cubicBezTo>
                  <a:pt x="3806254" y="1108856"/>
                  <a:pt x="3777129" y="1263700"/>
                  <a:pt x="3801534" y="1056252"/>
                </a:cubicBezTo>
                <a:cubicBezTo>
                  <a:pt x="3802577" y="1047389"/>
                  <a:pt x="3807548" y="1039433"/>
                  <a:pt x="3810000" y="1030852"/>
                </a:cubicBezTo>
                <a:cubicBezTo>
                  <a:pt x="3813197" y="1019663"/>
                  <a:pt x="3811198" y="1006072"/>
                  <a:pt x="3818467" y="996985"/>
                </a:cubicBezTo>
                <a:cubicBezTo>
                  <a:pt x="3824042" y="990016"/>
                  <a:pt x="3835400" y="991340"/>
                  <a:pt x="3843867" y="988518"/>
                </a:cubicBezTo>
                <a:cubicBezTo>
                  <a:pt x="3860800" y="991340"/>
                  <a:pt x="3880603" y="987140"/>
                  <a:pt x="3894667" y="996985"/>
                </a:cubicBezTo>
                <a:cubicBezTo>
                  <a:pt x="3911340" y="1008656"/>
                  <a:pt x="3928534" y="1047785"/>
                  <a:pt x="3928534" y="1047785"/>
                </a:cubicBezTo>
                <a:lnTo>
                  <a:pt x="3945467" y="1098585"/>
                </a:lnTo>
                <a:cubicBezTo>
                  <a:pt x="3956185" y="1130740"/>
                  <a:pt x="3961903" y="1160507"/>
                  <a:pt x="4004734" y="1174785"/>
                </a:cubicBezTo>
                <a:lnTo>
                  <a:pt x="4030134" y="1183252"/>
                </a:lnTo>
                <a:cubicBezTo>
                  <a:pt x="4046865" y="1177675"/>
                  <a:pt x="4068998" y="1172772"/>
                  <a:pt x="4080934" y="1157852"/>
                </a:cubicBezTo>
                <a:cubicBezTo>
                  <a:pt x="4086509" y="1150883"/>
                  <a:pt x="4084808" y="1140105"/>
                  <a:pt x="4089400" y="1132452"/>
                </a:cubicBezTo>
                <a:cubicBezTo>
                  <a:pt x="4093507" y="1125607"/>
                  <a:pt x="4100689" y="1121163"/>
                  <a:pt x="4106334" y="1115518"/>
                </a:cubicBezTo>
                <a:cubicBezTo>
                  <a:pt x="4109156" y="1107051"/>
                  <a:pt x="4106818" y="1094109"/>
                  <a:pt x="4114800" y="1090118"/>
                </a:cubicBezTo>
                <a:cubicBezTo>
                  <a:pt x="4122782" y="1086127"/>
                  <a:pt x="4132938" y="1093398"/>
                  <a:pt x="4140200" y="1098585"/>
                </a:cubicBezTo>
                <a:cubicBezTo>
                  <a:pt x="4153191" y="1107865"/>
                  <a:pt x="4174067" y="1132452"/>
                  <a:pt x="4174067" y="1132452"/>
                </a:cubicBezTo>
                <a:cubicBezTo>
                  <a:pt x="4182534" y="1129630"/>
                  <a:pt x="4194280" y="1131247"/>
                  <a:pt x="4199467" y="1123985"/>
                </a:cubicBezTo>
                <a:cubicBezTo>
                  <a:pt x="4209842" y="1109460"/>
                  <a:pt x="4210756" y="1090118"/>
                  <a:pt x="4216400" y="1073185"/>
                </a:cubicBezTo>
                <a:cubicBezTo>
                  <a:pt x="4219222" y="1064718"/>
                  <a:pt x="4217441" y="1052735"/>
                  <a:pt x="4224867" y="1047785"/>
                </a:cubicBezTo>
                <a:lnTo>
                  <a:pt x="4250267" y="1030852"/>
                </a:lnTo>
                <a:cubicBezTo>
                  <a:pt x="4258734" y="1033674"/>
                  <a:pt x="4268014" y="1034726"/>
                  <a:pt x="4275667" y="1039318"/>
                </a:cubicBezTo>
                <a:cubicBezTo>
                  <a:pt x="4333776" y="1074184"/>
                  <a:pt x="4246047" y="1040735"/>
                  <a:pt x="4318000" y="1064718"/>
                </a:cubicBezTo>
                <a:cubicBezTo>
                  <a:pt x="4331657" y="1051062"/>
                  <a:pt x="4343856" y="1041078"/>
                  <a:pt x="4351867" y="1022385"/>
                </a:cubicBezTo>
                <a:cubicBezTo>
                  <a:pt x="4352030" y="1022004"/>
                  <a:pt x="4364683" y="967235"/>
                  <a:pt x="4368800" y="963118"/>
                </a:cubicBezTo>
                <a:cubicBezTo>
                  <a:pt x="4375111" y="956807"/>
                  <a:pt x="4385733" y="957474"/>
                  <a:pt x="4394200" y="954652"/>
                </a:cubicBezTo>
                <a:cubicBezTo>
                  <a:pt x="4399845" y="949007"/>
                  <a:pt x="4407564" y="944858"/>
                  <a:pt x="4411134" y="937718"/>
                </a:cubicBezTo>
                <a:cubicBezTo>
                  <a:pt x="4419116" y="921753"/>
                  <a:pt x="4422423" y="903851"/>
                  <a:pt x="4428067" y="886918"/>
                </a:cubicBezTo>
                <a:lnTo>
                  <a:pt x="4436534" y="861518"/>
                </a:lnTo>
                <a:cubicBezTo>
                  <a:pt x="4439356" y="853051"/>
                  <a:pt x="4436533" y="838940"/>
                  <a:pt x="4445000" y="836118"/>
                </a:cubicBezTo>
                <a:cubicBezTo>
                  <a:pt x="4503070" y="816763"/>
                  <a:pt x="4430984" y="839623"/>
                  <a:pt x="4512734" y="819185"/>
                </a:cubicBezTo>
                <a:cubicBezTo>
                  <a:pt x="4521392" y="817020"/>
                  <a:pt x="4529667" y="813540"/>
                  <a:pt x="4538134" y="810718"/>
                </a:cubicBezTo>
                <a:cubicBezTo>
                  <a:pt x="4557058" y="829642"/>
                  <a:pt x="4561705" y="849435"/>
                  <a:pt x="4588934" y="827652"/>
                </a:cubicBezTo>
                <a:cubicBezTo>
                  <a:pt x="4596880" y="821295"/>
                  <a:pt x="4597238" y="807645"/>
                  <a:pt x="4605867" y="802252"/>
                </a:cubicBezTo>
                <a:cubicBezTo>
                  <a:pt x="4621003" y="792792"/>
                  <a:pt x="4656667" y="785318"/>
                  <a:pt x="4656667" y="785318"/>
                </a:cubicBezTo>
                <a:cubicBezTo>
                  <a:pt x="4665134" y="788140"/>
                  <a:pt x="4675098" y="788210"/>
                  <a:pt x="4682067" y="793785"/>
                </a:cubicBezTo>
                <a:cubicBezTo>
                  <a:pt x="4706682" y="813477"/>
                  <a:pt x="4699675" y="845596"/>
                  <a:pt x="4715934" y="869985"/>
                </a:cubicBezTo>
                <a:lnTo>
                  <a:pt x="4783667" y="971585"/>
                </a:lnTo>
                <a:cubicBezTo>
                  <a:pt x="4789311" y="980052"/>
                  <a:pt x="4797382" y="987332"/>
                  <a:pt x="4800600" y="996985"/>
                </a:cubicBezTo>
                <a:cubicBezTo>
                  <a:pt x="4806245" y="1013918"/>
                  <a:pt x="4807633" y="1032933"/>
                  <a:pt x="4817534" y="1047785"/>
                </a:cubicBezTo>
                <a:cubicBezTo>
                  <a:pt x="4823178" y="1056252"/>
                  <a:pt x="4830334" y="1063886"/>
                  <a:pt x="4834467" y="1073185"/>
                </a:cubicBezTo>
                <a:cubicBezTo>
                  <a:pt x="4852886" y="1114628"/>
                  <a:pt x="4848501" y="1119966"/>
                  <a:pt x="4859867" y="1157852"/>
                </a:cubicBezTo>
                <a:cubicBezTo>
                  <a:pt x="4864996" y="1174949"/>
                  <a:pt x="4876800" y="1208652"/>
                  <a:pt x="4876800" y="1208652"/>
                </a:cubicBezTo>
                <a:cubicBezTo>
                  <a:pt x="4879622" y="1239696"/>
                  <a:pt x="4880858" y="1270926"/>
                  <a:pt x="4885267" y="1301785"/>
                </a:cubicBezTo>
                <a:cubicBezTo>
                  <a:pt x="4892041" y="1349198"/>
                  <a:pt x="4901072" y="1305172"/>
                  <a:pt x="4885267" y="1352585"/>
                </a:cubicBezTo>
                <a:cubicBezTo>
                  <a:pt x="4890911" y="1361052"/>
                  <a:pt x="4895686" y="1370168"/>
                  <a:pt x="4902200" y="1377985"/>
                </a:cubicBezTo>
                <a:cubicBezTo>
                  <a:pt x="4909865" y="1387183"/>
                  <a:pt x="4920958" y="1393422"/>
                  <a:pt x="4927600" y="1403385"/>
                </a:cubicBezTo>
                <a:cubicBezTo>
                  <a:pt x="4932551" y="1410811"/>
                  <a:pt x="4932076" y="1420803"/>
                  <a:pt x="4936067" y="1428785"/>
                </a:cubicBezTo>
                <a:cubicBezTo>
                  <a:pt x="4946749" y="1450148"/>
                  <a:pt x="4954182" y="1455367"/>
                  <a:pt x="4969934" y="1471118"/>
                </a:cubicBezTo>
                <a:lnTo>
                  <a:pt x="4995334" y="1547318"/>
                </a:lnTo>
                <a:cubicBezTo>
                  <a:pt x="4998156" y="1555785"/>
                  <a:pt x="4997489" y="1566407"/>
                  <a:pt x="5003800" y="1572718"/>
                </a:cubicBezTo>
                <a:lnTo>
                  <a:pt x="5020734" y="1589652"/>
                </a:lnTo>
                <a:cubicBezTo>
                  <a:pt x="5034159" y="1629929"/>
                  <a:pt x="5031600" y="1637103"/>
                  <a:pt x="5054600" y="1665852"/>
                </a:cubicBezTo>
                <a:cubicBezTo>
                  <a:pt x="5059587" y="1672085"/>
                  <a:pt x="5065889" y="1677141"/>
                  <a:pt x="5071534" y="1682785"/>
                </a:cubicBezTo>
                <a:cubicBezTo>
                  <a:pt x="5074356" y="1691252"/>
                  <a:pt x="5074813" y="1700923"/>
                  <a:pt x="5080000" y="1708185"/>
                </a:cubicBezTo>
                <a:cubicBezTo>
                  <a:pt x="5105111" y="1743341"/>
                  <a:pt x="5107143" y="1739811"/>
                  <a:pt x="5139267" y="1750518"/>
                </a:cubicBezTo>
                <a:cubicBezTo>
                  <a:pt x="5142089" y="1758985"/>
                  <a:pt x="5143142" y="1768265"/>
                  <a:pt x="5147734" y="1775918"/>
                </a:cubicBezTo>
                <a:cubicBezTo>
                  <a:pt x="5166235" y="1806753"/>
                  <a:pt x="5179526" y="1790375"/>
                  <a:pt x="5215467" y="1784385"/>
                </a:cubicBezTo>
                <a:cubicBezTo>
                  <a:pt x="5222353" y="1763728"/>
                  <a:pt x="5224455" y="1749997"/>
                  <a:pt x="5240867" y="1733585"/>
                </a:cubicBezTo>
                <a:cubicBezTo>
                  <a:pt x="5248062" y="1726390"/>
                  <a:pt x="5257800" y="1722296"/>
                  <a:pt x="5266267" y="1716652"/>
                </a:cubicBezTo>
                <a:cubicBezTo>
                  <a:pt x="5274734" y="1719474"/>
                  <a:pt x="5282742" y="1725118"/>
                  <a:pt x="5291667" y="1725118"/>
                </a:cubicBezTo>
                <a:cubicBezTo>
                  <a:pt x="5375117" y="1725118"/>
                  <a:pt x="5334478" y="1681520"/>
                  <a:pt x="5342467" y="1589652"/>
                </a:cubicBezTo>
                <a:cubicBezTo>
                  <a:pt x="5344438" y="1566984"/>
                  <a:pt x="5346864" y="1544305"/>
                  <a:pt x="5350934" y="1521918"/>
                </a:cubicBezTo>
                <a:cubicBezTo>
                  <a:pt x="5352530" y="1513137"/>
                  <a:pt x="5354045" y="1503658"/>
                  <a:pt x="5359400" y="1496518"/>
                </a:cubicBezTo>
                <a:cubicBezTo>
                  <a:pt x="5371374" y="1480553"/>
                  <a:pt x="5401734" y="1454185"/>
                  <a:pt x="5401734" y="1454185"/>
                </a:cubicBezTo>
                <a:lnTo>
                  <a:pt x="5418667" y="1403385"/>
                </a:lnTo>
                <a:cubicBezTo>
                  <a:pt x="5421489" y="1394918"/>
                  <a:pt x="5422184" y="1385411"/>
                  <a:pt x="5427134" y="1377985"/>
                </a:cubicBezTo>
                <a:cubicBezTo>
                  <a:pt x="5468001" y="1316683"/>
                  <a:pt x="5451898" y="1345388"/>
                  <a:pt x="5477934" y="1293318"/>
                </a:cubicBezTo>
                <a:cubicBezTo>
                  <a:pt x="5480756" y="1282029"/>
                  <a:pt x="5481196" y="1269860"/>
                  <a:pt x="5486400" y="1259452"/>
                </a:cubicBezTo>
                <a:cubicBezTo>
                  <a:pt x="5489970" y="1252312"/>
                  <a:pt x="5499764" y="1249658"/>
                  <a:pt x="5503334" y="1242518"/>
                </a:cubicBezTo>
                <a:cubicBezTo>
                  <a:pt x="5507318" y="1234550"/>
                  <a:pt x="5519377" y="1170767"/>
                  <a:pt x="5520267" y="1166318"/>
                </a:cubicBezTo>
                <a:cubicBezTo>
                  <a:pt x="5523089" y="1126807"/>
                  <a:pt x="5524793" y="1087200"/>
                  <a:pt x="5528734" y="1047785"/>
                </a:cubicBezTo>
                <a:cubicBezTo>
                  <a:pt x="5536099" y="974135"/>
                  <a:pt x="5535079" y="1021348"/>
                  <a:pt x="5545667" y="963118"/>
                </a:cubicBezTo>
                <a:cubicBezTo>
                  <a:pt x="5561234" y="877501"/>
                  <a:pt x="5545213" y="930617"/>
                  <a:pt x="5562600" y="878452"/>
                </a:cubicBezTo>
                <a:cubicBezTo>
                  <a:pt x="5565422" y="858696"/>
                  <a:pt x="5567153" y="838754"/>
                  <a:pt x="5571067" y="819185"/>
                </a:cubicBezTo>
                <a:cubicBezTo>
                  <a:pt x="5580617" y="771436"/>
                  <a:pt x="5584302" y="762546"/>
                  <a:pt x="5596467" y="726052"/>
                </a:cubicBezTo>
                <a:cubicBezTo>
                  <a:pt x="5602111" y="666785"/>
                  <a:pt x="5556921" y="567079"/>
                  <a:pt x="5613400" y="548252"/>
                </a:cubicBezTo>
                <a:lnTo>
                  <a:pt x="5664200" y="531318"/>
                </a:lnTo>
                <a:cubicBezTo>
                  <a:pt x="5675538" y="514311"/>
                  <a:pt x="5692207" y="491584"/>
                  <a:pt x="5698067" y="472052"/>
                </a:cubicBezTo>
                <a:cubicBezTo>
                  <a:pt x="5701253" y="461432"/>
                  <a:pt x="5707247" y="402891"/>
                  <a:pt x="5715000" y="387385"/>
                </a:cubicBezTo>
                <a:cubicBezTo>
                  <a:pt x="5718570" y="380245"/>
                  <a:pt x="5726289" y="376096"/>
                  <a:pt x="5731934" y="370452"/>
                </a:cubicBezTo>
                <a:cubicBezTo>
                  <a:pt x="5734756" y="361985"/>
                  <a:pt x="5736409" y="353034"/>
                  <a:pt x="5740400" y="345052"/>
                </a:cubicBezTo>
                <a:cubicBezTo>
                  <a:pt x="5751079" y="323694"/>
                  <a:pt x="5758519" y="318467"/>
                  <a:pt x="5774267" y="302718"/>
                </a:cubicBezTo>
                <a:cubicBezTo>
                  <a:pt x="5795549" y="238874"/>
                  <a:pt x="5766841" y="317570"/>
                  <a:pt x="5799667" y="251918"/>
                </a:cubicBezTo>
                <a:cubicBezTo>
                  <a:pt x="5803658" y="243936"/>
                  <a:pt x="5804143" y="234500"/>
                  <a:pt x="5808134" y="226518"/>
                </a:cubicBezTo>
                <a:cubicBezTo>
                  <a:pt x="5812685" y="217417"/>
                  <a:pt x="5820516" y="210219"/>
                  <a:pt x="5825067" y="201118"/>
                </a:cubicBezTo>
                <a:cubicBezTo>
                  <a:pt x="5829058" y="193136"/>
                  <a:pt x="5831082" y="184299"/>
                  <a:pt x="5833534" y="175718"/>
                </a:cubicBezTo>
                <a:cubicBezTo>
                  <a:pt x="5836731" y="164530"/>
                  <a:pt x="5836796" y="152260"/>
                  <a:pt x="5842000" y="141852"/>
                </a:cubicBezTo>
                <a:cubicBezTo>
                  <a:pt x="5845570" y="134712"/>
                  <a:pt x="5853289" y="130563"/>
                  <a:pt x="5858934" y="124918"/>
                </a:cubicBezTo>
                <a:cubicBezTo>
                  <a:pt x="5861648" y="114062"/>
                  <a:pt x="5869792" y="77802"/>
                  <a:pt x="5875867" y="65652"/>
                </a:cubicBezTo>
                <a:cubicBezTo>
                  <a:pt x="5908693" y="0"/>
                  <a:pt x="5879985" y="78696"/>
                  <a:pt x="5901267" y="14852"/>
                </a:cubicBezTo>
                <a:cubicBezTo>
                  <a:pt x="5909734" y="23319"/>
                  <a:pt x="5920025" y="30289"/>
                  <a:pt x="5926667" y="40252"/>
                </a:cubicBezTo>
                <a:cubicBezTo>
                  <a:pt x="5931618" y="47678"/>
                  <a:pt x="5928823" y="59341"/>
                  <a:pt x="5935134" y="65652"/>
                </a:cubicBezTo>
                <a:cubicBezTo>
                  <a:pt x="5941445" y="71963"/>
                  <a:pt x="5952067" y="71296"/>
                  <a:pt x="5960534" y="74118"/>
                </a:cubicBezTo>
                <a:cubicBezTo>
                  <a:pt x="5969001" y="79763"/>
                  <a:pt x="5979577" y="83106"/>
                  <a:pt x="5985934" y="91052"/>
                </a:cubicBezTo>
                <a:cubicBezTo>
                  <a:pt x="6009699" y="120760"/>
                  <a:pt x="5973456" y="123434"/>
                  <a:pt x="6019800" y="107985"/>
                </a:cubicBezTo>
                <a:cubicBezTo>
                  <a:pt x="6022622" y="99518"/>
                  <a:pt x="6024276" y="90567"/>
                  <a:pt x="6028267" y="82585"/>
                </a:cubicBezTo>
                <a:cubicBezTo>
                  <a:pt x="6061093" y="16933"/>
                  <a:pt x="6032385" y="95629"/>
                  <a:pt x="6053667" y="31785"/>
                </a:cubicBezTo>
                <a:cubicBezTo>
                  <a:pt x="6062512" y="37682"/>
                  <a:pt x="6090446" y="59522"/>
                  <a:pt x="6104467" y="57185"/>
                </a:cubicBezTo>
                <a:cubicBezTo>
                  <a:pt x="6114504" y="55512"/>
                  <a:pt x="6120766" y="44803"/>
                  <a:pt x="6129867" y="40252"/>
                </a:cubicBezTo>
                <a:cubicBezTo>
                  <a:pt x="6137849" y="36261"/>
                  <a:pt x="6146800" y="34607"/>
                  <a:pt x="6155267" y="31785"/>
                </a:cubicBezTo>
                <a:cubicBezTo>
                  <a:pt x="6163734" y="34607"/>
                  <a:pt x="6173698" y="34677"/>
                  <a:pt x="6180667" y="40252"/>
                </a:cubicBezTo>
                <a:cubicBezTo>
                  <a:pt x="6188613" y="46609"/>
                  <a:pt x="6191243" y="57706"/>
                  <a:pt x="6197600" y="65652"/>
                </a:cubicBezTo>
                <a:cubicBezTo>
                  <a:pt x="6202587" y="71885"/>
                  <a:pt x="6208301" y="77598"/>
                  <a:pt x="6214534" y="82585"/>
                </a:cubicBezTo>
                <a:cubicBezTo>
                  <a:pt x="6222480" y="88942"/>
                  <a:pt x="6231988" y="93161"/>
                  <a:pt x="6239934" y="99518"/>
                </a:cubicBezTo>
                <a:cubicBezTo>
                  <a:pt x="6246167" y="104505"/>
                  <a:pt x="6250022" y="112345"/>
                  <a:pt x="6256867" y="116452"/>
                </a:cubicBezTo>
                <a:cubicBezTo>
                  <a:pt x="6264520" y="121044"/>
                  <a:pt x="6273800" y="122096"/>
                  <a:pt x="6282267" y="124918"/>
                </a:cubicBezTo>
                <a:lnTo>
                  <a:pt x="6316134" y="158785"/>
                </a:lnTo>
                <a:cubicBezTo>
                  <a:pt x="6324601" y="167252"/>
                  <a:pt x="6330824" y="178830"/>
                  <a:pt x="6341534" y="184185"/>
                </a:cubicBezTo>
                <a:lnTo>
                  <a:pt x="6375400" y="201118"/>
                </a:lnTo>
                <a:cubicBezTo>
                  <a:pt x="6396404" y="264126"/>
                  <a:pt x="6364162" y="180025"/>
                  <a:pt x="6417734" y="260385"/>
                </a:cubicBezTo>
                <a:cubicBezTo>
                  <a:pt x="6423378" y="268852"/>
                  <a:pt x="6427472" y="278590"/>
                  <a:pt x="6434667" y="285785"/>
                </a:cubicBezTo>
                <a:cubicBezTo>
                  <a:pt x="6448462" y="299580"/>
                  <a:pt x="6467105" y="306594"/>
                  <a:pt x="6485467" y="311185"/>
                </a:cubicBezTo>
                <a:cubicBezTo>
                  <a:pt x="6499428" y="314675"/>
                  <a:pt x="6513917" y="315866"/>
                  <a:pt x="6527800" y="319652"/>
                </a:cubicBezTo>
                <a:cubicBezTo>
                  <a:pt x="6545020" y="324348"/>
                  <a:pt x="6578600" y="336585"/>
                  <a:pt x="6578600" y="336585"/>
                </a:cubicBezTo>
                <a:cubicBezTo>
                  <a:pt x="6581887" y="346446"/>
                  <a:pt x="6591691" y="383282"/>
                  <a:pt x="6604000" y="387385"/>
                </a:cubicBezTo>
                <a:cubicBezTo>
                  <a:pt x="6615039" y="391065"/>
                  <a:pt x="6626578" y="381740"/>
                  <a:pt x="6637867" y="378918"/>
                </a:cubicBezTo>
                <a:cubicBezTo>
                  <a:pt x="6684245" y="348000"/>
                  <a:pt x="6653872" y="360382"/>
                  <a:pt x="6739467" y="370452"/>
                </a:cubicBezTo>
                <a:cubicBezTo>
                  <a:pt x="6769666" y="374005"/>
                  <a:pt x="6817659" y="378692"/>
                  <a:pt x="6849534" y="387385"/>
                </a:cubicBezTo>
                <a:cubicBezTo>
                  <a:pt x="6866754" y="392081"/>
                  <a:pt x="6883401" y="398674"/>
                  <a:pt x="6900334" y="404318"/>
                </a:cubicBezTo>
                <a:lnTo>
                  <a:pt x="6951134" y="421252"/>
                </a:lnTo>
                <a:lnTo>
                  <a:pt x="6976534" y="429718"/>
                </a:lnTo>
                <a:cubicBezTo>
                  <a:pt x="6985001" y="432540"/>
                  <a:pt x="6993183" y="436435"/>
                  <a:pt x="7001934" y="438185"/>
                </a:cubicBezTo>
                <a:cubicBezTo>
                  <a:pt x="7061767" y="450152"/>
                  <a:pt x="7030618" y="442102"/>
                  <a:pt x="7095067" y="463585"/>
                </a:cubicBezTo>
                <a:cubicBezTo>
                  <a:pt x="7123144" y="472944"/>
                  <a:pt x="7120467" y="463127"/>
                  <a:pt x="7120467" y="480518"/>
                </a:cubicBezTo>
              </a:path>
            </a:pathLst>
          </a:cu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8" name="Freeform 17"/>
          <p:cNvSpPr/>
          <p:nvPr/>
        </p:nvSpPr>
        <p:spPr>
          <a:xfrm>
            <a:off x="1059788" y="2738521"/>
            <a:ext cx="10292795" cy="2635623"/>
          </a:xfrm>
          <a:custGeom>
            <a:avLst/>
            <a:gdLst>
              <a:gd name="connsiteX0" fmla="*/ 0 w 7154333"/>
              <a:gd name="connsiteY0" fmla="*/ 787401 h 2350912"/>
              <a:gd name="connsiteX1" fmla="*/ 1363133 w 7154333"/>
              <a:gd name="connsiteY1" fmla="*/ 1930401 h 2350912"/>
              <a:gd name="connsiteX2" fmla="*/ 1363133 w 7154333"/>
              <a:gd name="connsiteY2" fmla="*/ 1930401 h 2350912"/>
              <a:gd name="connsiteX3" fmla="*/ 2082800 w 7154333"/>
              <a:gd name="connsiteY3" fmla="*/ 1794934 h 2350912"/>
              <a:gd name="connsiteX4" fmla="*/ 2599267 w 7154333"/>
              <a:gd name="connsiteY4" fmla="*/ 2099734 h 2350912"/>
              <a:gd name="connsiteX5" fmla="*/ 5130800 w 7154333"/>
              <a:gd name="connsiteY5" fmla="*/ 287867 h 2350912"/>
              <a:gd name="connsiteX6" fmla="*/ 7154333 w 7154333"/>
              <a:gd name="connsiteY6" fmla="*/ 372534 h 2350912"/>
              <a:gd name="connsiteX7" fmla="*/ 7154333 w 7154333"/>
              <a:gd name="connsiteY7" fmla="*/ 372534 h 2350912"/>
              <a:gd name="connsiteX0" fmla="*/ 0 w 7154333"/>
              <a:gd name="connsiteY0" fmla="*/ 787401 h 2350912"/>
              <a:gd name="connsiteX1" fmla="*/ 1363133 w 7154333"/>
              <a:gd name="connsiteY1" fmla="*/ 1930401 h 2350912"/>
              <a:gd name="connsiteX2" fmla="*/ 1363133 w 7154333"/>
              <a:gd name="connsiteY2" fmla="*/ 1930401 h 2350912"/>
              <a:gd name="connsiteX3" fmla="*/ 2082800 w 7154333"/>
              <a:gd name="connsiteY3" fmla="*/ 1794934 h 2350912"/>
              <a:gd name="connsiteX4" fmla="*/ 2599267 w 7154333"/>
              <a:gd name="connsiteY4" fmla="*/ 2099734 h 2350912"/>
              <a:gd name="connsiteX5" fmla="*/ 5130800 w 7154333"/>
              <a:gd name="connsiteY5" fmla="*/ 287867 h 2350912"/>
              <a:gd name="connsiteX6" fmla="*/ 7154333 w 7154333"/>
              <a:gd name="connsiteY6" fmla="*/ 372534 h 2350912"/>
              <a:gd name="connsiteX7" fmla="*/ 7154333 w 7154333"/>
              <a:gd name="connsiteY7" fmla="*/ 372534 h 2350912"/>
              <a:gd name="connsiteX0" fmla="*/ 0 w 7154333"/>
              <a:gd name="connsiteY0" fmla="*/ 787401 h 2350589"/>
              <a:gd name="connsiteX1" fmla="*/ 1363133 w 7154333"/>
              <a:gd name="connsiteY1" fmla="*/ 1930401 h 2350589"/>
              <a:gd name="connsiteX2" fmla="*/ 1363133 w 7154333"/>
              <a:gd name="connsiteY2" fmla="*/ 1930401 h 2350589"/>
              <a:gd name="connsiteX3" fmla="*/ 2103264 w 7154333"/>
              <a:gd name="connsiteY3" fmla="*/ 1792999 h 2350589"/>
              <a:gd name="connsiteX4" fmla="*/ 2599267 w 7154333"/>
              <a:gd name="connsiteY4" fmla="*/ 2099734 h 2350589"/>
              <a:gd name="connsiteX5" fmla="*/ 5130800 w 7154333"/>
              <a:gd name="connsiteY5" fmla="*/ 287867 h 2350589"/>
              <a:gd name="connsiteX6" fmla="*/ 7154333 w 7154333"/>
              <a:gd name="connsiteY6" fmla="*/ 372534 h 2350589"/>
              <a:gd name="connsiteX7" fmla="*/ 7154333 w 7154333"/>
              <a:gd name="connsiteY7" fmla="*/ 372534 h 2350589"/>
              <a:gd name="connsiteX0" fmla="*/ 0 w 7154333"/>
              <a:gd name="connsiteY0" fmla="*/ 787401 h 2350589"/>
              <a:gd name="connsiteX1" fmla="*/ 1363133 w 7154333"/>
              <a:gd name="connsiteY1" fmla="*/ 1930401 h 2350589"/>
              <a:gd name="connsiteX2" fmla="*/ 1363133 w 7154333"/>
              <a:gd name="connsiteY2" fmla="*/ 1930401 h 2350589"/>
              <a:gd name="connsiteX3" fmla="*/ 2103264 w 7154333"/>
              <a:gd name="connsiteY3" fmla="*/ 1792999 h 2350589"/>
              <a:gd name="connsiteX4" fmla="*/ 2599267 w 7154333"/>
              <a:gd name="connsiteY4" fmla="*/ 2099734 h 2350589"/>
              <a:gd name="connsiteX5" fmla="*/ 5130800 w 7154333"/>
              <a:gd name="connsiteY5" fmla="*/ 287867 h 2350589"/>
              <a:gd name="connsiteX6" fmla="*/ 7154333 w 7154333"/>
              <a:gd name="connsiteY6" fmla="*/ 372534 h 2350589"/>
              <a:gd name="connsiteX7" fmla="*/ 7154333 w 7154333"/>
              <a:gd name="connsiteY7" fmla="*/ 372534 h 2350589"/>
              <a:gd name="connsiteX0" fmla="*/ 0 w 7154333"/>
              <a:gd name="connsiteY0" fmla="*/ 787401 h 2350589"/>
              <a:gd name="connsiteX1" fmla="*/ 1363133 w 7154333"/>
              <a:gd name="connsiteY1" fmla="*/ 1930401 h 2350589"/>
              <a:gd name="connsiteX2" fmla="*/ 1363133 w 7154333"/>
              <a:gd name="connsiteY2" fmla="*/ 1930401 h 2350589"/>
              <a:gd name="connsiteX3" fmla="*/ 2103264 w 7154333"/>
              <a:gd name="connsiteY3" fmla="*/ 1792999 h 2350589"/>
              <a:gd name="connsiteX4" fmla="*/ 2599267 w 7154333"/>
              <a:gd name="connsiteY4" fmla="*/ 2099734 h 2350589"/>
              <a:gd name="connsiteX5" fmla="*/ 5130800 w 7154333"/>
              <a:gd name="connsiteY5" fmla="*/ 287867 h 2350589"/>
              <a:gd name="connsiteX6" fmla="*/ 7154333 w 7154333"/>
              <a:gd name="connsiteY6" fmla="*/ 372534 h 2350589"/>
              <a:gd name="connsiteX7" fmla="*/ 7154333 w 7154333"/>
              <a:gd name="connsiteY7" fmla="*/ 372534 h 2350589"/>
              <a:gd name="connsiteX0" fmla="*/ 0 w 7154333"/>
              <a:gd name="connsiteY0" fmla="*/ 787401 h 2350589"/>
              <a:gd name="connsiteX1" fmla="*/ 1363133 w 7154333"/>
              <a:gd name="connsiteY1" fmla="*/ 1930401 h 2350589"/>
              <a:gd name="connsiteX2" fmla="*/ 1363133 w 7154333"/>
              <a:gd name="connsiteY2" fmla="*/ 1930401 h 2350589"/>
              <a:gd name="connsiteX3" fmla="*/ 2103264 w 7154333"/>
              <a:gd name="connsiteY3" fmla="*/ 1792999 h 2350589"/>
              <a:gd name="connsiteX4" fmla="*/ 2599267 w 7154333"/>
              <a:gd name="connsiteY4" fmla="*/ 2099734 h 2350589"/>
              <a:gd name="connsiteX5" fmla="*/ 5130800 w 7154333"/>
              <a:gd name="connsiteY5" fmla="*/ 287867 h 2350589"/>
              <a:gd name="connsiteX6" fmla="*/ 7154333 w 7154333"/>
              <a:gd name="connsiteY6" fmla="*/ 372534 h 2350589"/>
              <a:gd name="connsiteX7" fmla="*/ 7154333 w 7154333"/>
              <a:gd name="connsiteY7" fmla="*/ 372534 h 2350589"/>
              <a:gd name="connsiteX0" fmla="*/ 0 w 7154333"/>
              <a:gd name="connsiteY0" fmla="*/ 787401 h 2350589"/>
              <a:gd name="connsiteX1" fmla="*/ 1363133 w 7154333"/>
              <a:gd name="connsiteY1" fmla="*/ 1930401 h 2350589"/>
              <a:gd name="connsiteX2" fmla="*/ 1363133 w 7154333"/>
              <a:gd name="connsiteY2" fmla="*/ 1930401 h 2350589"/>
              <a:gd name="connsiteX3" fmla="*/ 2103264 w 7154333"/>
              <a:gd name="connsiteY3" fmla="*/ 1792999 h 2350589"/>
              <a:gd name="connsiteX4" fmla="*/ 2599267 w 7154333"/>
              <a:gd name="connsiteY4" fmla="*/ 2099734 h 2350589"/>
              <a:gd name="connsiteX5" fmla="*/ 5130800 w 7154333"/>
              <a:gd name="connsiteY5" fmla="*/ 287867 h 2350589"/>
              <a:gd name="connsiteX6" fmla="*/ 7154333 w 7154333"/>
              <a:gd name="connsiteY6" fmla="*/ 372534 h 2350589"/>
              <a:gd name="connsiteX7" fmla="*/ 7154333 w 7154333"/>
              <a:gd name="connsiteY7" fmla="*/ 372534 h 2350589"/>
              <a:gd name="connsiteX0" fmla="*/ 0 w 7154333"/>
              <a:gd name="connsiteY0" fmla="*/ 787401 h 2111608"/>
              <a:gd name="connsiteX1" fmla="*/ 1363133 w 7154333"/>
              <a:gd name="connsiteY1" fmla="*/ 1930401 h 2111608"/>
              <a:gd name="connsiteX2" fmla="*/ 1363133 w 7154333"/>
              <a:gd name="connsiteY2" fmla="*/ 1930401 h 2111608"/>
              <a:gd name="connsiteX3" fmla="*/ 2103264 w 7154333"/>
              <a:gd name="connsiteY3" fmla="*/ 1792999 h 2111608"/>
              <a:gd name="connsiteX4" fmla="*/ 2599267 w 7154333"/>
              <a:gd name="connsiteY4" fmla="*/ 2099734 h 2111608"/>
              <a:gd name="connsiteX5" fmla="*/ 5130800 w 7154333"/>
              <a:gd name="connsiteY5" fmla="*/ 287867 h 2111608"/>
              <a:gd name="connsiteX6" fmla="*/ 7154333 w 7154333"/>
              <a:gd name="connsiteY6" fmla="*/ 372534 h 2111608"/>
              <a:gd name="connsiteX7" fmla="*/ 7154333 w 7154333"/>
              <a:gd name="connsiteY7" fmla="*/ 372534 h 2111608"/>
              <a:gd name="connsiteX0" fmla="*/ 0 w 7154333"/>
              <a:gd name="connsiteY0" fmla="*/ 787401 h 2131311"/>
              <a:gd name="connsiteX1" fmla="*/ 1363133 w 7154333"/>
              <a:gd name="connsiteY1" fmla="*/ 1930401 h 2131311"/>
              <a:gd name="connsiteX2" fmla="*/ 1363133 w 7154333"/>
              <a:gd name="connsiteY2" fmla="*/ 1930401 h 2131311"/>
              <a:gd name="connsiteX3" fmla="*/ 2103264 w 7154333"/>
              <a:gd name="connsiteY3" fmla="*/ 1792999 h 2131311"/>
              <a:gd name="connsiteX4" fmla="*/ 2599267 w 7154333"/>
              <a:gd name="connsiteY4" fmla="*/ 2099734 h 2131311"/>
              <a:gd name="connsiteX5" fmla="*/ 5130800 w 7154333"/>
              <a:gd name="connsiteY5" fmla="*/ 287867 h 2131311"/>
              <a:gd name="connsiteX6" fmla="*/ 7154333 w 7154333"/>
              <a:gd name="connsiteY6" fmla="*/ 372534 h 2131311"/>
              <a:gd name="connsiteX7" fmla="*/ 7154333 w 7154333"/>
              <a:gd name="connsiteY7" fmla="*/ 372534 h 2131311"/>
              <a:gd name="connsiteX0" fmla="*/ 0 w 7154333"/>
              <a:gd name="connsiteY0" fmla="*/ 787401 h 2131311"/>
              <a:gd name="connsiteX1" fmla="*/ 1363133 w 7154333"/>
              <a:gd name="connsiteY1" fmla="*/ 1930401 h 2131311"/>
              <a:gd name="connsiteX2" fmla="*/ 1363133 w 7154333"/>
              <a:gd name="connsiteY2" fmla="*/ 1930401 h 2131311"/>
              <a:gd name="connsiteX3" fmla="*/ 2103264 w 7154333"/>
              <a:gd name="connsiteY3" fmla="*/ 1792999 h 2131311"/>
              <a:gd name="connsiteX4" fmla="*/ 2599267 w 7154333"/>
              <a:gd name="connsiteY4" fmla="*/ 2099734 h 2131311"/>
              <a:gd name="connsiteX5" fmla="*/ 5130800 w 7154333"/>
              <a:gd name="connsiteY5" fmla="*/ 287867 h 2131311"/>
              <a:gd name="connsiteX6" fmla="*/ 7154333 w 7154333"/>
              <a:gd name="connsiteY6" fmla="*/ 372534 h 2131311"/>
              <a:gd name="connsiteX7" fmla="*/ 7154333 w 7154333"/>
              <a:gd name="connsiteY7" fmla="*/ 372534 h 2131311"/>
              <a:gd name="connsiteX0" fmla="*/ 0 w 7154333"/>
              <a:gd name="connsiteY0" fmla="*/ 787401 h 2131311"/>
              <a:gd name="connsiteX1" fmla="*/ 1363133 w 7154333"/>
              <a:gd name="connsiteY1" fmla="*/ 1930401 h 2131311"/>
              <a:gd name="connsiteX2" fmla="*/ 1363133 w 7154333"/>
              <a:gd name="connsiteY2" fmla="*/ 1930401 h 2131311"/>
              <a:gd name="connsiteX3" fmla="*/ 2031256 w 7154333"/>
              <a:gd name="connsiteY3" fmla="*/ 1793000 h 2131311"/>
              <a:gd name="connsiteX4" fmla="*/ 2599267 w 7154333"/>
              <a:gd name="connsiteY4" fmla="*/ 2099734 h 2131311"/>
              <a:gd name="connsiteX5" fmla="*/ 5130800 w 7154333"/>
              <a:gd name="connsiteY5" fmla="*/ 287867 h 2131311"/>
              <a:gd name="connsiteX6" fmla="*/ 7154333 w 7154333"/>
              <a:gd name="connsiteY6" fmla="*/ 372534 h 2131311"/>
              <a:gd name="connsiteX7" fmla="*/ 7154333 w 7154333"/>
              <a:gd name="connsiteY7" fmla="*/ 372534 h 2131311"/>
              <a:gd name="connsiteX0" fmla="*/ 0 w 7154333"/>
              <a:gd name="connsiteY0" fmla="*/ 787401 h 2131311"/>
              <a:gd name="connsiteX1" fmla="*/ 1363133 w 7154333"/>
              <a:gd name="connsiteY1" fmla="*/ 1930401 h 2131311"/>
              <a:gd name="connsiteX2" fmla="*/ 1363133 w 7154333"/>
              <a:gd name="connsiteY2" fmla="*/ 1930401 h 2131311"/>
              <a:gd name="connsiteX3" fmla="*/ 2031256 w 7154333"/>
              <a:gd name="connsiteY3" fmla="*/ 1793000 h 2131311"/>
              <a:gd name="connsiteX4" fmla="*/ 2599267 w 7154333"/>
              <a:gd name="connsiteY4" fmla="*/ 2099734 h 2131311"/>
              <a:gd name="connsiteX5" fmla="*/ 5130800 w 7154333"/>
              <a:gd name="connsiteY5" fmla="*/ 287867 h 2131311"/>
              <a:gd name="connsiteX6" fmla="*/ 7154333 w 7154333"/>
              <a:gd name="connsiteY6" fmla="*/ 372534 h 2131311"/>
              <a:gd name="connsiteX7" fmla="*/ 7154333 w 7154333"/>
              <a:gd name="connsiteY7" fmla="*/ 372534 h 2131311"/>
              <a:gd name="connsiteX0" fmla="*/ 0 w 7154333"/>
              <a:gd name="connsiteY0" fmla="*/ 787401 h 2131311"/>
              <a:gd name="connsiteX1" fmla="*/ 1363133 w 7154333"/>
              <a:gd name="connsiteY1" fmla="*/ 1930401 h 2131311"/>
              <a:gd name="connsiteX2" fmla="*/ 1363133 w 7154333"/>
              <a:gd name="connsiteY2" fmla="*/ 1930401 h 2131311"/>
              <a:gd name="connsiteX3" fmla="*/ 2031256 w 7154333"/>
              <a:gd name="connsiteY3" fmla="*/ 1793000 h 2131311"/>
              <a:gd name="connsiteX4" fmla="*/ 2599267 w 7154333"/>
              <a:gd name="connsiteY4" fmla="*/ 2099734 h 2131311"/>
              <a:gd name="connsiteX5" fmla="*/ 5130800 w 7154333"/>
              <a:gd name="connsiteY5" fmla="*/ 287867 h 2131311"/>
              <a:gd name="connsiteX6" fmla="*/ 7154333 w 7154333"/>
              <a:gd name="connsiteY6" fmla="*/ 372534 h 2131311"/>
              <a:gd name="connsiteX7" fmla="*/ 7154333 w 7154333"/>
              <a:gd name="connsiteY7" fmla="*/ 372534 h 2131311"/>
              <a:gd name="connsiteX0" fmla="*/ 0 w 7154333"/>
              <a:gd name="connsiteY0" fmla="*/ 787401 h 2131311"/>
              <a:gd name="connsiteX1" fmla="*/ 1363133 w 7154333"/>
              <a:gd name="connsiteY1" fmla="*/ 1930401 h 2131311"/>
              <a:gd name="connsiteX2" fmla="*/ 1363133 w 7154333"/>
              <a:gd name="connsiteY2" fmla="*/ 1930401 h 2131311"/>
              <a:gd name="connsiteX3" fmla="*/ 2031256 w 7154333"/>
              <a:gd name="connsiteY3" fmla="*/ 1793000 h 2131311"/>
              <a:gd name="connsiteX4" fmla="*/ 2599267 w 7154333"/>
              <a:gd name="connsiteY4" fmla="*/ 2099734 h 2131311"/>
              <a:gd name="connsiteX5" fmla="*/ 5130800 w 7154333"/>
              <a:gd name="connsiteY5" fmla="*/ 287867 h 2131311"/>
              <a:gd name="connsiteX6" fmla="*/ 7154333 w 7154333"/>
              <a:gd name="connsiteY6" fmla="*/ 372534 h 2131311"/>
              <a:gd name="connsiteX7" fmla="*/ 7154333 w 7154333"/>
              <a:gd name="connsiteY7" fmla="*/ 372534 h 2131311"/>
              <a:gd name="connsiteX0" fmla="*/ 0 w 7154333"/>
              <a:gd name="connsiteY0" fmla="*/ 787401 h 2131311"/>
              <a:gd name="connsiteX1" fmla="*/ 1363133 w 7154333"/>
              <a:gd name="connsiteY1" fmla="*/ 1930401 h 2131311"/>
              <a:gd name="connsiteX2" fmla="*/ 1363133 w 7154333"/>
              <a:gd name="connsiteY2" fmla="*/ 1930401 h 2131311"/>
              <a:gd name="connsiteX3" fmla="*/ 2031256 w 7154333"/>
              <a:gd name="connsiteY3" fmla="*/ 1793000 h 2131311"/>
              <a:gd name="connsiteX4" fmla="*/ 2599267 w 7154333"/>
              <a:gd name="connsiteY4" fmla="*/ 2099734 h 2131311"/>
              <a:gd name="connsiteX5" fmla="*/ 5130800 w 7154333"/>
              <a:gd name="connsiteY5" fmla="*/ 287867 h 2131311"/>
              <a:gd name="connsiteX6" fmla="*/ 7154333 w 7154333"/>
              <a:gd name="connsiteY6" fmla="*/ 372534 h 2131311"/>
              <a:gd name="connsiteX7" fmla="*/ 7154333 w 7154333"/>
              <a:gd name="connsiteY7" fmla="*/ 372534 h 2131311"/>
              <a:gd name="connsiteX0" fmla="*/ 0 w 7154333"/>
              <a:gd name="connsiteY0" fmla="*/ 787401 h 2131311"/>
              <a:gd name="connsiteX1" fmla="*/ 1363133 w 7154333"/>
              <a:gd name="connsiteY1" fmla="*/ 1930401 h 2131311"/>
              <a:gd name="connsiteX2" fmla="*/ 1363133 w 7154333"/>
              <a:gd name="connsiteY2" fmla="*/ 1930401 h 2131311"/>
              <a:gd name="connsiteX3" fmla="*/ 2031256 w 7154333"/>
              <a:gd name="connsiteY3" fmla="*/ 1793000 h 2131311"/>
              <a:gd name="connsiteX4" fmla="*/ 2599267 w 7154333"/>
              <a:gd name="connsiteY4" fmla="*/ 2099734 h 2131311"/>
              <a:gd name="connsiteX5" fmla="*/ 5130800 w 7154333"/>
              <a:gd name="connsiteY5" fmla="*/ 287867 h 2131311"/>
              <a:gd name="connsiteX6" fmla="*/ 7154333 w 7154333"/>
              <a:gd name="connsiteY6" fmla="*/ 372534 h 2131311"/>
              <a:gd name="connsiteX7" fmla="*/ 7154333 w 7154333"/>
              <a:gd name="connsiteY7" fmla="*/ 372534 h 2131311"/>
              <a:gd name="connsiteX0" fmla="*/ 0 w 7154333"/>
              <a:gd name="connsiteY0" fmla="*/ 787401 h 2131311"/>
              <a:gd name="connsiteX1" fmla="*/ 1363133 w 7154333"/>
              <a:gd name="connsiteY1" fmla="*/ 1930401 h 2131311"/>
              <a:gd name="connsiteX2" fmla="*/ 1383184 w 7154333"/>
              <a:gd name="connsiteY2" fmla="*/ 1918903 h 2131311"/>
              <a:gd name="connsiteX3" fmla="*/ 2031256 w 7154333"/>
              <a:gd name="connsiteY3" fmla="*/ 1793000 h 2131311"/>
              <a:gd name="connsiteX4" fmla="*/ 2599267 w 7154333"/>
              <a:gd name="connsiteY4" fmla="*/ 2099734 h 2131311"/>
              <a:gd name="connsiteX5" fmla="*/ 5130800 w 7154333"/>
              <a:gd name="connsiteY5" fmla="*/ 287867 h 2131311"/>
              <a:gd name="connsiteX6" fmla="*/ 7154333 w 7154333"/>
              <a:gd name="connsiteY6" fmla="*/ 372534 h 2131311"/>
              <a:gd name="connsiteX7" fmla="*/ 7154333 w 7154333"/>
              <a:gd name="connsiteY7" fmla="*/ 372534 h 2131311"/>
              <a:gd name="connsiteX0" fmla="*/ 0 w 7154333"/>
              <a:gd name="connsiteY0" fmla="*/ 787401 h 2131311"/>
              <a:gd name="connsiteX1" fmla="*/ 1363133 w 7154333"/>
              <a:gd name="connsiteY1" fmla="*/ 1930401 h 2131311"/>
              <a:gd name="connsiteX2" fmla="*/ 1383184 w 7154333"/>
              <a:gd name="connsiteY2" fmla="*/ 1918903 h 2131311"/>
              <a:gd name="connsiteX3" fmla="*/ 2031256 w 7154333"/>
              <a:gd name="connsiteY3" fmla="*/ 1793000 h 2131311"/>
              <a:gd name="connsiteX4" fmla="*/ 2599267 w 7154333"/>
              <a:gd name="connsiteY4" fmla="*/ 2099734 h 2131311"/>
              <a:gd name="connsiteX5" fmla="*/ 5130800 w 7154333"/>
              <a:gd name="connsiteY5" fmla="*/ 287867 h 2131311"/>
              <a:gd name="connsiteX6" fmla="*/ 7154333 w 7154333"/>
              <a:gd name="connsiteY6" fmla="*/ 372534 h 2131311"/>
              <a:gd name="connsiteX7" fmla="*/ 7154333 w 7154333"/>
              <a:gd name="connsiteY7" fmla="*/ 372534 h 2131311"/>
              <a:gd name="connsiteX0" fmla="*/ 0 w 7154333"/>
              <a:gd name="connsiteY0" fmla="*/ 787401 h 2131311"/>
              <a:gd name="connsiteX1" fmla="*/ 1363133 w 7154333"/>
              <a:gd name="connsiteY1" fmla="*/ 1930401 h 2131311"/>
              <a:gd name="connsiteX2" fmla="*/ 1383184 w 7154333"/>
              <a:gd name="connsiteY2" fmla="*/ 1918903 h 2131311"/>
              <a:gd name="connsiteX3" fmla="*/ 2031256 w 7154333"/>
              <a:gd name="connsiteY3" fmla="*/ 1793000 h 2131311"/>
              <a:gd name="connsiteX4" fmla="*/ 2599267 w 7154333"/>
              <a:gd name="connsiteY4" fmla="*/ 2099734 h 2131311"/>
              <a:gd name="connsiteX5" fmla="*/ 5130800 w 7154333"/>
              <a:gd name="connsiteY5" fmla="*/ 287867 h 2131311"/>
              <a:gd name="connsiteX6" fmla="*/ 7154333 w 7154333"/>
              <a:gd name="connsiteY6" fmla="*/ 372534 h 2131311"/>
              <a:gd name="connsiteX7" fmla="*/ 7154333 w 7154333"/>
              <a:gd name="connsiteY7" fmla="*/ 372534 h 2131311"/>
              <a:gd name="connsiteX0" fmla="*/ 0 w 7154333"/>
              <a:gd name="connsiteY0" fmla="*/ 787401 h 2190997"/>
              <a:gd name="connsiteX1" fmla="*/ 1363133 w 7154333"/>
              <a:gd name="connsiteY1" fmla="*/ 1930401 h 2190997"/>
              <a:gd name="connsiteX2" fmla="*/ 1311176 w 7154333"/>
              <a:gd name="connsiteY2" fmla="*/ 2131311 h 2190997"/>
              <a:gd name="connsiteX3" fmla="*/ 2031256 w 7154333"/>
              <a:gd name="connsiteY3" fmla="*/ 1793000 h 2190997"/>
              <a:gd name="connsiteX4" fmla="*/ 2599267 w 7154333"/>
              <a:gd name="connsiteY4" fmla="*/ 2099734 h 2190997"/>
              <a:gd name="connsiteX5" fmla="*/ 5130800 w 7154333"/>
              <a:gd name="connsiteY5" fmla="*/ 287867 h 2190997"/>
              <a:gd name="connsiteX6" fmla="*/ 7154333 w 7154333"/>
              <a:gd name="connsiteY6" fmla="*/ 372534 h 2190997"/>
              <a:gd name="connsiteX7" fmla="*/ 7154333 w 7154333"/>
              <a:gd name="connsiteY7" fmla="*/ 372534 h 2190997"/>
              <a:gd name="connsiteX0" fmla="*/ 0 w 7154333"/>
              <a:gd name="connsiteY0" fmla="*/ 787401 h 2190997"/>
              <a:gd name="connsiteX1" fmla="*/ 1095152 w 7154333"/>
              <a:gd name="connsiteY1" fmla="*/ 2067095 h 2190997"/>
              <a:gd name="connsiteX2" fmla="*/ 1311176 w 7154333"/>
              <a:gd name="connsiteY2" fmla="*/ 2131311 h 2190997"/>
              <a:gd name="connsiteX3" fmla="*/ 2031256 w 7154333"/>
              <a:gd name="connsiteY3" fmla="*/ 1793000 h 2190997"/>
              <a:gd name="connsiteX4" fmla="*/ 2599267 w 7154333"/>
              <a:gd name="connsiteY4" fmla="*/ 2099734 h 2190997"/>
              <a:gd name="connsiteX5" fmla="*/ 5130800 w 7154333"/>
              <a:gd name="connsiteY5" fmla="*/ 287867 h 2190997"/>
              <a:gd name="connsiteX6" fmla="*/ 7154333 w 7154333"/>
              <a:gd name="connsiteY6" fmla="*/ 372534 h 2190997"/>
              <a:gd name="connsiteX7" fmla="*/ 7154333 w 7154333"/>
              <a:gd name="connsiteY7" fmla="*/ 372534 h 2190997"/>
              <a:gd name="connsiteX0" fmla="*/ 0 w 7154333"/>
              <a:gd name="connsiteY0" fmla="*/ 787401 h 2190997"/>
              <a:gd name="connsiteX1" fmla="*/ 951136 w 7154333"/>
              <a:gd name="connsiteY1" fmla="*/ 2067095 h 2190997"/>
              <a:gd name="connsiteX2" fmla="*/ 1311176 w 7154333"/>
              <a:gd name="connsiteY2" fmla="*/ 2131311 h 2190997"/>
              <a:gd name="connsiteX3" fmla="*/ 2031256 w 7154333"/>
              <a:gd name="connsiteY3" fmla="*/ 1793000 h 2190997"/>
              <a:gd name="connsiteX4" fmla="*/ 2599267 w 7154333"/>
              <a:gd name="connsiteY4" fmla="*/ 2099734 h 2190997"/>
              <a:gd name="connsiteX5" fmla="*/ 5130800 w 7154333"/>
              <a:gd name="connsiteY5" fmla="*/ 287867 h 2190997"/>
              <a:gd name="connsiteX6" fmla="*/ 7154333 w 7154333"/>
              <a:gd name="connsiteY6" fmla="*/ 372534 h 2190997"/>
              <a:gd name="connsiteX7" fmla="*/ 7154333 w 7154333"/>
              <a:gd name="connsiteY7" fmla="*/ 372534 h 2190997"/>
              <a:gd name="connsiteX0" fmla="*/ 0 w 7154333"/>
              <a:gd name="connsiteY0" fmla="*/ 787401 h 2131311"/>
              <a:gd name="connsiteX1" fmla="*/ 951136 w 7154333"/>
              <a:gd name="connsiteY1" fmla="*/ 2067095 h 2131311"/>
              <a:gd name="connsiteX2" fmla="*/ 1455192 w 7154333"/>
              <a:gd name="connsiteY2" fmla="*/ 1918903 h 2131311"/>
              <a:gd name="connsiteX3" fmla="*/ 2031256 w 7154333"/>
              <a:gd name="connsiteY3" fmla="*/ 1793000 h 2131311"/>
              <a:gd name="connsiteX4" fmla="*/ 2599267 w 7154333"/>
              <a:gd name="connsiteY4" fmla="*/ 2099734 h 2131311"/>
              <a:gd name="connsiteX5" fmla="*/ 5130800 w 7154333"/>
              <a:gd name="connsiteY5" fmla="*/ 287867 h 2131311"/>
              <a:gd name="connsiteX6" fmla="*/ 7154333 w 7154333"/>
              <a:gd name="connsiteY6" fmla="*/ 372534 h 2131311"/>
              <a:gd name="connsiteX7" fmla="*/ 7154333 w 7154333"/>
              <a:gd name="connsiteY7" fmla="*/ 372534 h 2131311"/>
              <a:gd name="connsiteX0" fmla="*/ 0 w 7154333"/>
              <a:gd name="connsiteY0" fmla="*/ 787401 h 2131311"/>
              <a:gd name="connsiteX1" fmla="*/ 807120 w 7154333"/>
              <a:gd name="connsiteY1" fmla="*/ 1546779 h 2131311"/>
              <a:gd name="connsiteX2" fmla="*/ 1455192 w 7154333"/>
              <a:gd name="connsiteY2" fmla="*/ 1918903 h 2131311"/>
              <a:gd name="connsiteX3" fmla="*/ 2031256 w 7154333"/>
              <a:gd name="connsiteY3" fmla="*/ 1793000 h 2131311"/>
              <a:gd name="connsiteX4" fmla="*/ 2599267 w 7154333"/>
              <a:gd name="connsiteY4" fmla="*/ 2099734 h 2131311"/>
              <a:gd name="connsiteX5" fmla="*/ 5130800 w 7154333"/>
              <a:gd name="connsiteY5" fmla="*/ 287867 h 2131311"/>
              <a:gd name="connsiteX6" fmla="*/ 7154333 w 7154333"/>
              <a:gd name="connsiteY6" fmla="*/ 372534 h 2131311"/>
              <a:gd name="connsiteX7" fmla="*/ 7154333 w 7154333"/>
              <a:gd name="connsiteY7" fmla="*/ 372534 h 2131311"/>
              <a:gd name="connsiteX0" fmla="*/ 0 w 7154333"/>
              <a:gd name="connsiteY0" fmla="*/ 787401 h 2131311"/>
              <a:gd name="connsiteX1" fmla="*/ 807120 w 7154333"/>
              <a:gd name="connsiteY1" fmla="*/ 1546779 h 2131311"/>
              <a:gd name="connsiteX2" fmla="*/ 1455192 w 7154333"/>
              <a:gd name="connsiteY2" fmla="*/ 1918903 h 2131311"/>
              <a:gd name="connsiteX3" fmla="*/ 2031256 w 7154333"/>
              <a:gd name="connsiteY3" fmla="*/ 1793000 h 2131311"/>
              <a:gd name="connsiteX4" fmla="*/ 2599267 w 7154333"/>
              <a:gd name="connsiteY4" fmla="*/ 2099734 h 2131311"/>
              <a:gd name="connsiteX5" fmla="*/ 5130800 w 7154333"/>
              <a:gd name="connsiteY5" fmla="*/ 287867 h 2131311"/>
              <a:gd name="connsiteX6" fmla="*/ 7154333 w 7154333"/>
              <a:gd name="connsiteY6" fmla="*/ 372534 h 2131311"/>
              <a:gd name="connsiteX7" fmla="*/ 7154333 w 7154333"/>
              <a:gd name="connsiteY7" fmla="*/ 372534 h 2131311"/>
              <a:gd name="connsiteX0" fmla="*/ 0 w 7154333"/>
              <a:gd name="connsiteY0" fmla="*/ 787401 h 2131311"/>
              <a:gd name="connsiteX1" fmla="*/ 807120 w 7154333"/>
              <a:gd name="connsiteY1" fmla="*/ 1546779 h 2131311"/>
              <a:gd name="connsiteX2" fmla="*/ 1383184 w 7154333"/>
              <a:gd name="connsiteY2" fmla="*/ 1918903 h 2131311"/>
              <a:gd name="connsiteX3" fmla="*/ 2031256 w 7154333"/>
              <a:gd name="connsiteY3" fmla="*/ 1793000 h 2131311"/>
              <a:gd name="connsiteX4" fmla="*/ 2599267 w 7154333"/>
              <a:gd name="connsiteY4" fmla="*/ 2099734 h 2131311"/>
              <a:gd name="connsiteX5" fmla="*/ 5130800 w 7154333"/>
              <a:gd name="connsiteY5" fmla="*/ 287867 h 2131311"/>
              <a:gd name="connsiteX6" fmla="*/ 7154333 w 7154333"/>
              <a:gd name="connsiteY6" fmla="*/ 372534 h 2131311"/>
              <a:gd name="connsiteX7" fmla="*/ 7154333 w 7154333"/>
              <a:gd name="connsiteY7" fmla="*/ 372534 h 2131311"/>
              <a:gd name="connsiteX0" fmla="*/ 0 w 7154333"/>
              <a:gd name="connsiteY0" fmla="*/ 787401 h 2131311"/>
              <a:gd name="connsiteX1" fmla="*/ 807120 w 7154333"/>
              <a:gd name="connsiteY1" fmla="*/ 1546779 h 2131311"/>
              <a:gd name="connsiteX2" fmla="*/ 1383184 w 7154333"/>
              <a:gd name="connsiteY2" fmla="*/ 1918903 h 2131311"/>
              <a:gd name="connsiteX3" fmla="*/ 2031256 w 7154333"/>
              <a:gd name="connsiteY3" fmla="*/ 1793000 h 2131311"/>
              <a:gd name="connsiteX4" fmla="*/ 2599267 w 7154333"/>
              <a:gd name="connsiteY4" fmla="*/ 2099734 h 2131311"/>
              <a:gd name="connsiteX5" fmla="*/ 5130800 w 7154333"/>
              <a:gd name="connsiteY5" fmla="*/ 287867 h 2131311"/>
              <a:gd name="connsiteX6" fmla="*/ 7154333 w 7154333"/>
              <a:gd name="connsiteY6" fmla="*/ 372534 h 2131311"/>
              <a:gd name="connsiteX7" fmla="*/ 7154333 w 7154333"/>
              <a:gd name="connsiteY7" fmla="*/ 372534 h 2131311"/>
              <a:gd name="connsiteX0" fmla="*/ 0 w 7154333"/>
              <a:gd name="connsiteY0" fmla="*/ 792664 h 2168151"/>
              <a:gd name="connsiteX1" fmla="*/ 807120 w 7154333"/>
              <a:gd name="connsiteY1" fmla="*/ 1552042 h 2168151"/>
              <a:gd name="connsiteX2" fmla="*/ 1383184 w 7154333"/>
              <a:gd name="connsiteY2" fmla="*/ 1924166 h 2168151"/>
              <a:gd name="connsiteX3" fmla="*/ 2031256 w 7154333"/>
              <a:gd name="connsiteY3" fmla="*/ 1798263 h 2168151"/>
              <a:gd name="connsiteX4" fmla="*/ 2607320 w 7154333"/>
              <a:gd name="connsiteY4" fmla="*/ 2136574 h 2168151"/>
              <a:gd name="connsiteX5" fmla="*/ 5130800 w 7154333"/>
              <a:gd name="connsiteY5" fmla="*/ 293130 h 2168151"/>
              <a:gd name="connsiteX6" fmla="*/ 7154333 w 7154333"/>
              <a:gd name="connsiteY6" fmla="*/ 377797 h 2168151"/>
              <a:gd name="connsiteX7" fmla="*/ 7154333 w 7154333"/>
              <a:gd name="connsiteY7" fmla="*/ 377797 h 216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54333" h="2168151">
                <a:moveTo>
                  <a:pt x="0" y="792664"/>
                </a:moveTo>
                <a:cubicBezTo>
                  <a:pt x="454378" y="1173664"/>
                  <a:pt x="618043" y="1397717"/>
                  <a:pt x="807120" y="1552042"/>
                </a:cubicBezTo>
                <a:cubicBezTo>
                  <a:pt x="999141" y="1676083"/>
                  <a:pt x="1167003" y="1852860"/>
                  <a:pt x="1383184" y="1924166"/>
                </a:cubicBezTo>
                <a:cubicBezTo>
                  <a:pt x="1708395" y="1983852"/>
                  <a:pt x="1853279" y="1866915"/>
                  <a:pt x="2031256" y="1798263"/>
                </a:cubicBezTo>
                <a:cubicBezTo>
                  <a:pt x="2226439" y="1646024"/>
                  <a:pt x="2293934" y="2148448"/>
                  <a:pt x="2607320" y="2136574"/>
                </a:cubicBezTo>
                <a:cubicBezTo>
                  <a:pt x="3192466" y="2168151"/>
                  <a:pt x="4372964" y="586260"/>
                  <a:pt x="5130800" y="293130"/>
                </a:cubicBezTo>
                <a:cubicBezTo>
                  <a:pt x="5888636" y="0"/>
                  <a:pt x="7154333" y="377797"/>
                  <a:pt x="7154333" y="377797"/>
                </a:cubicBezTo>
                <a:lnTo>
                  <a:pt x="7154333" y="377797"/>
                </a:lnTo>
              </a:path>
            </a:pathLst>
          </a:custGeom>
          <a:ln w="28575">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167" name="Group 166"/>
          <p:cNvGrpSpPr/>
          <p:nvPr/>
        </p:nvGrpSpPr>
        <p:grpSpPr>
          <a:xfrm>
            <a:off x="8050521" y="1911814"/>
            <a:ext cx="1080000" cy="1528877"/>
            <a:chOff x="8050521" y="1842601"/>
            <a:chExt cx="1080000" cy="1528877"/>
          </a:xfrm>
        </p:grpSpPr>
        <p:grpSp>
          <p:nvGrpSpPr>
            <p:cNvPr id="46" name="Group 27"/>
            <p:cNvGrpSpPr>
              <a:grpSpLocks/>
            </p:cNvGrpSpPr>
            <p:nvPr/>
          </p:nvGrpSpPr>
          <p:grpSpPr bwMode="auto">
            <a:xfrm>
              <a:off x="8320352" y="1842601"/>
              <a:ext cx="540338" cy="534548"/>
              <a:chOff x="3588" y="569"/>
              <a:chExt cx="280" cy="277"/>
            </a:xfrm>
            <a:solidFill>
              <a:schemeClr val="tx1"/>
            </a:solidFill>
          </p:grpSpPr>
          <p:sp>
            <p:nvSpPr>
              <p:cNvPr id="47" name="Freeform 28"/>
              <p:cNvSpPr>
                <a:spLocks noChangeArrowheads="1"/>
              </p:cNvSpPr>
              <p:nvPr/>
            </p:nvSpPr>
            <p:spPr bwMode="auto">
              <a:xfrm>
                <a:off x="3821" y="587"/>
                <a:ext cx="47" cy="107"/>
              </a:xfrm>
              <a:custGeom>
                <a:avLst/>
                <a:gdLst>
                  <a:gd name="T0" fmla="*/ 0 w 565"/>
                  <a:gd name="T1" fmla="*/ 0 h 1297"/>
                  <a:gd name="T2" fmla="*/ 0 w 565"/>
                  <a:gd name="T3" fmla="*/ 0 h 1297"/>
                  <a:gd name="T4" fmla="*/ 0 w 565"/>
                  <a:gd name="T5" fmla="*/ 0 h 1297"/>
                  <a:gd name="T6" fmla="*/ 0 w 565"/>
                  <a:gd name="T7" fmla="*/ 0 h 1297"/>
                  <a:gd name="T8" fmla="*/ 0 w 565"/>
                  <a:gd name="T9" fmla="*/ 0 h 1297"/>
                  <a:gd name="T10" fmla="*/ 0 w 565"/>
                  <a:gd name="T11" fmla="*/ 0 h 1297"/>
                  <a:gd name="T12" fmla="*/ 0 w 565"/>
                  <a:gd name="T13" fmla="*/ 0 h 1297"/>
                  <a:gd name="T14" fmla="*/ 0 w 565"/>
                  <a:gd name="T15" fmla="*/ 0 h 1297"/>
                  <a:gd name="T16" fmla="*/ 0 w 565"/>
                  <a:gd name="T17" fmla="*/ 0 h 1297"/>
                  <a:gd name="T18" fmla="*/ 0 w 565"/>
                  <a:gd name="T19" fmla="*/ 0 h 1297"/>
                  <a:gd name="T20" fmla="*/ 0 w 565"/>
                  <a:gd name="T21" fmla="*/ 0 h 1297"/>
                  <a:gd name="T22" fmla="*/ 0 w 565"/>
                  <a:gd name="T23" fmla="*/ 0 h 1297"/>
                  <a:gd name="T24" fmla="*/ 0 w 565"/>
                  <a:gd name="T25" fmla="*/ 0 h 1297"/>
                  <a:gd name="T26" fmla="*/ 0 w 565"/>
                  <a:gd name="T27" fmla="*/ 0 h 1297"/>
                  <a:gd name="T28" fmla="*/ 0 w 565"/>
                  <a:gd name="T29" fmla="*/ 0 h 1297"/>
                  <a:gd name="T30" fmla="*/ 0 w 565"/>
                  <a:gd name="T31" fmla="*/ 0 h 1297"/>
                  <a:gd name="T32" fmla="*/ 0 w 565"/>
                  <a:gd name="T33" fmla="*/ 0 h 1297"/>
                  <a:gd name="T34" fmla="*/ 0 w 565"/>
                  <a:gd name="T35" fmla="*/ 0 h 1297"/>
                  <a:gd name="T36" fmla="*/ 0 w 565"/>
                  <a:gd name="T37" fmla="*/ 0 h 1297"/>
                  <a:gd name="T38" fmla="*/ 0 w 565"/>
                  <a:gd name="T39" fmla="*/ 0 h 1297"/>
                  <a:gd name="T40" fmla="*/ 0 w 565"/>
                  <a:gd name="T41" fmla="*/ 0 h 1297"/>
                  <a:gd name="T42" fmla="*/ 0 w 565"/>
                  <a:gd name="T43" fmla="*/ 0 h 1297"/>
                  <a:gd name="T44" fmla="*/ 0 w 565"/>
                  <a:gd name="T45" fmla="*/ 0 h 1297"/>
                  <a:gd name="T46" fmla="*/ 0 w 565"/>
                  <a:gd name="T47" fmla="*/ 0 h 1297"/>
                  <a:gd name="T48" fmla="*/ 0 w 565"/>
                  <a:gd name="T49" fmla="*/ 0 h 1297"/>
                  <a:gd name="T50" fmla="*/ 0 w 565"/>
                  <a:gd name="T51" fmla="*/ 0 h 1297"/>
                  <a:gd name="T52" fmla="*/ 0 w 565"/>
                  <a:gd name="T53" fmla="*/ 0 h 1297"/>
                  <a:gd name="T54" fmla="*/ 0 w 565"/>
                  <a:gd name="T55" fmla="*/ 0 h 1297"/>
                  <a:gd name="T56" fmla="*/ 0 w 565"/>
                  <a:gd name="T57" fmla="*/ 0 h 1297"/>
                  <a:gd name="T58" fmla="*/ 0 w 565"/>
                  <a:gd name="T59" fmla="*/ 0 h 1297"/>
                  <a:gd name="T60" fmla="*/ 0 w 565"/>
                  <a:gd name="T61" fmla="*/ 0 h 1297"/>
                  <a:gd name="T62" fmla="*/ 0 w 565"/>
                  <a:gd name="T63" fmla="*/ 0 h 1297"/>
                  <a:gd name="T64" fmla="*/ 0 w 565"/>
                  <a:gd name="T65" fmla="*/ 0 h 1297"/>
                  <a:gd name="T66" fmla="*/ 0 w 565"/>
                  <a:gd name="T67" fmla="*/ 0 h 1297"/>
                  <a:gd name="T68" fmla="*/ 0 w 565"/>
                  <a:gd name="T69" fmla="*/ 0 h 1297"/>
                  <a:gd name="T70" fmla="*/ 0 w 565"/>
                  <a:gd name="T71" fmla="*/ 0 h 1297"/>
                  <a:gd name="T72" fmla="*/ 0 w 565"/>
                  <a:gd name="T73" fmla="*/ 0 h 1297"/>
                  <a:gd name="T74" fmla="*/ 0 w 565"/>
                  <a:gd name="T75" fmla="*/ 0 h 1297"/>
                  <a:gd name="T76" fmla="*/ 0 w 565"/>
                  <a:gd name="T77" fmla="*/ 0 h 1297"/>
                  <a:gd name="T78" fmla="*/ 0 w 565"/>
                  <a:gd name="T79" fmla="*/ 0 h 1297"/>
                  <a:gd name="T80" fmla="*/ 0 w 565"/>
                  <a:gd name="T81" fmla="*/ 0 h 1297"/>
                  <a:gd name="T82" fmla="*/ 0 w 565"/>
                  <a:gd name="T83" fmla="*/ 0 h 1297"/>
                  <a:gd name="T84" fmla="*/ 0 w 565"/>
                  <a:gd name="T85" fmla="*/ 0 h 1297"/>
                  <a:gd name="T86" fmla="*/ 0 w 565"/>
                  <a:gd name="T87" fmla="*/ 0 h 1297"/>
                  <a:gd name="T88" fmla="*/ 0 w 565"/>
                  <a:gd name="T89" fmla="*/ 0 h 1297"/>
                  <a:gd name="T90" fmla="*/ 0 w 565"/>
                  <a:gd name="T91" fmla="*/ 0 h 1297"/>
                  <a:gd name="T92" fmla="*/ 0 w 565"/>
                  <a:gd name="T93" fmla="*/ 0 h 1297"/>
                  <a:gd name="T94" fmla="*/ 0 w 565"/>
                  <a:gd name="T95" fmla="*/ 0 h 1297"/>
                  <a:gd name="T96" fmla="*/ 0 w 565"/>
                  <a:gd name="T97" fmla="*/ 0 h 1297"/>
                  <a:gd name="T98" fmla="*/ 0 w 565"/>
                  <a:gd name="T99" fmla="*/ 0 h 1297"/>
                  <a:gd name="T100" fmla="*/ 0 w 565"/>
                  <a:gd name="T101" fmla="*/ 0 h 1297"/>
                  <a:gd name="T102" fmla="*/ 0 w 565"/>
                  <a:gd name="T103" fmla="*/ 0 h 1297"/>
                  <a:gd name="T104" fmla="*/ 0 w 565"/>
                  <a:gd name="T105" fmla="*/ 0 h 1297"/>
                  <a:gd name="T106" fmla="*/ 0 w 565"/>
                  <a:gd name="T107" fmla="*/ 0 h 1297"/>
                  <a:gd name="T108" fmla="*/ 0 w 565"/>
                  <a:gd name="T109" fmla="*/ 0 h 129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65"/>
                  <a:gd name="T166" fmla="*/ 0 h 1297"/>
                  <a:gd name="T167" fmla="*/ 565 w 565"/>
                  <a:gd name="T168" fmla="*/ 1297 h 129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65" h="1297">
                    <a:moveTo>
                      <a:pt x="216" y="0"/>
                    </a:moveTo>
                    <a:lnTo>
                      <a:pt x="264" y="21"/>
                    </a:lnTo>
                    <a:lnTo>
                      <a:pt x="309" y="46"/>
                    </a:lnTo>
                    <a:lnTo>
                      <a:pt x="351" y="75"/>
                    </a:lnTo>
                    <a:lnTo>
                      <a:pt x="390" y="108"/>
                    </a:lnTo>
                    <a:lnTo>
                      <a:pt x="427" y="145"/>
                    </a:lnTo>
                    <a:lnTo>
                      <a:pt x="459" y="185"/>
                    </a:lnTo>
                    <a:lnTo>
                      <a:pt x="488" y="229"/>
                    </a:lnTo>
                    <a:lnTo>
                      <a:pt x="512" y="274"/>
                    </a:lnTo>
                    <a:lnTo>
                      <a:pt x="531" y="321"/>
                    </a:lnTo>
                    <a:lnTo>
                      <a:pt x="547" y="371"/>
                    </a:lnTo>
                    <a:lnTo>
                      <a:pt x="557" y="422"/>
                    </a:lnTo>
                    <a:lnTo>
                      <a:pt x="563" y="474"/>
                    </a:lnTo>
                    <a:lnTo>
                      <a:pt x="565" y="529"/>
                    </a:lnTo>
                    <a:lnTo>
                      <a:pt x="562" y="584"/>
                    </a:lnTo>
                    <a:lnTo>
                      <a:pt x="555" y="640"/>
                    </a:lnTo>
                    <a:lnTo>
                      <a:pt x="543" y="701"/>
                    </a:lnTo>
                    <a:lnTo>
                      <a:pt x="525" y="760"/>
                    </a:lnTo>
                    <a:lnTo>
                      <a:pt x="502" y="818"/>
                    </a:lnTo>
                    <a:lnTo>
                      <a:pt x="475" y="875"/>
                    </a:lnTo>
                    <a:lnTo>
                      <a:pt x="443" y="930"/>
                    </a:lnTo>
                    <a:lnTo>
                      <a:pt x="407" y="983"/>
                    </a:lnTo>
                    <a:lnTo>
                      <a:pt x="367" y="1034"/>
                    </a:lnTo>
                    <a:lnTo>
                      <a:pt x="322" y="1083"/>
                    </a:lnTo>
                    <a:lnTo>
                      <a:pt x="275" y="1128"/>
                    </a:lnTo>
                    <a:lnTo>
                      <a:pt x="223" y="1170"/>
                    </a:lnTo>
                    <a:lnTo>
                      <a:pt x="171" y="1208"/>
                    </a:lnTo>
                    <a:lnTo>
                      <a:pt x="115" y="1241"/>
                    </a:lnTo>
                    <a:lnTo>
                      <a:pt x="59" y="1271"/>
                    </a:lnTo>
                    <a:lnTo>
                      <a:pt x="0" y="1297"/>
                    </a:lnTo>
                    <a:lnTo>
                      <a:pt x="40" y="1203"/>
                    </a:lnTo>
                    <a:lnTo>
                      <a:pt x="75" y="1108"/>
                    </a:lnTo>
                    <a:lnTo>
                      <a:pt x="107" y="1014"/>
                    </a:lnTo>
                    <a:lnTo>
                      <a:pt x="144" y="983"/>
                    </a:lnTo>
                    <a:lnTo>
                      <a:pt x="186" y="942"/>
                    </a:lnTo>
                    <a:lnTo>
                      <a:pt x="225" y="899"/>
                    </a:lnTo>
                    <a:lnTo>
                      <a:pt x="258" y="854"/>
                    </a:lnTo>
                    <a:lnTo>
                      <a:pt x="288" y="808"/>
                    </a:lnTo>
                    <a:lnTo>
                      <a:pt x="313" y="760"/>
                    </a:lnTo>
                    <a:lnTo>
                      <a:pt x="335" y="709"/>
                    </a:lnTo>
                    <a:lnTo>
                      <a:pt x="351" y="659"/>
                    </a:lnTo>
                    <a:lnTo>
                      <a:pt x="362" y="607"/>
                    </a:lnTo>
                    <a:lnTo>
                      <a:pt x="368" y="559"/>
                    </a:lnTo>
                    <a:lnTo>
                      <a:pt x="369" y="513"/>
                    </a:lnTo>
                    <a:lnTo>
                      <a:pt x="366" y="467"/>
                    </a:lnTo>
                    <a:lnTo>
                      <a:pt x="357" y="424"/>
                    </a:lnTo>
                    <a:lnTo>
                      <a:pt x="345" y="383"/>
                    </a:lnTo>
                    <a:lnTo>
                      <a:pt x="327" y="345"/>
                    </a:lnTo>
                    <a:lnTo>
                      <a:pt x="306" y="309"/>
                    </a:lnTo>
                    <a:lnTo>
                      <a:pt x="280" y="275"/>
                    </a:lnTo>
                    <a:lnTo>
                      <a:pt x="256" y="251"/>
                    </a:lnTo>
                    <a:lnTo>
                      <a:pt x="232" y="231"/>
                    </a:lnTo>
                    <a:lnTo>
                      <a:pt x="230" y="149"/>
                    </a:lnTo>
                    <a:lnTo>
                      <a:pt x="225" y="72"/>
                    </a:lnTo>
                    <a:lnTo>
                      <a:pt x="216" y="0"/>
                    </a:lnTo>
                    <a:close/>
                  </a:path>
                </a:pathLst>
              </a:custGeom>
              <a:grpFill/>
              <a:ln w="9525">
                <a:noFill/>
                <a:round/>
                <a:headEnd/>
                <a:tailEnd/>
              </a:ln>
            </p:spPr>
            <p:txBody>
              <a:bodyPr wrap="none" anchor="ctr"/>
              <a:lstStyle/>
              <a:p>
                <a:endParaRPr lang="en-GB"/>
              </a:p>
            </p:txBody>
          </p:sp>
          <p:sp>
            <p:nvSpPr>
              <p:cNvPr id="48" name="Freeform 29"/>
              <p:cNvSpPr>
                <a:spLocks noChangeArrowheads="1"/>
              </p:cNvSpPr>
              <p:nvPr/>
            </p:nvSpPr>
            <p:spPr bwMode="auto">
              <a:xfrm>
                <a:off x="3588" y="587"/>
                <a:ext cx="46" cy="107"/>
              </a:xfrm>
              <a:custGeom>
                <a:avLst/>
                <a:gdLst>
                  <a:gd name="T0" fmla="*/ 0 w 565"/>
                  <a:gd name="T1" fmla="*/ 0 h 1298"/>
                  <a:gd name="T2" fmla="*/ 0 w 565"/>
                  <a:gd name="T3" fmla="*/ 0 h 1298"/>
                  <a:gd name="T4" fmla="*/ 0 w 565"/>
                  <a:gd name="T5" fmla="*/ 0 h 1298"/>
                  <a:gd name="T6" fmla="*/ 0 w 565"/>
                  <a:gd name="T7" fmla="*/ 0 h 1298"/>
                  <a:gd name="T8" fmla="*/ 0 w 565"/>
                  <a:gd name="T9" fmla="*/ 0 h 1298"/>
                  <a:gd name="T10" fmla="*/ 0 w 565"/>
                  <a:gd name="T11" fmla="*/ 0 h 1298"/>
                  <a:gd name="T12" fmla="*/ 0 w 565"/>
                  <a:gd name="T13" fmla="*/ 0 h 1298"/>
                  <a:gd name="T14" fmla="*/ 0 w 565"/>
                  <a:gd name="T15" fmla="*/ 0 h 1298"/>
                  <a:gd name="T16" fmla="*/ 0 w 565"/>
                  <a:gd name="T17" fmla="*/ 0 h 1298"/>
                  <a:gd name="T18" fmla="*/ 0 w 565"/>
                  <a:gd name="T19" fmla="*/ 0 h 1298"/>
                  <a:gd name="T20" fmla="*/ 0 w 565"/>
                  <a:gd name="T21" fmla="*/ 0 h 1298"/>
                  <a:gd name="T22" fmla="*/ 0 w 565"/>
                  <a:gd name="T23" fmla="*/ 0 h 1298"/>
                  <a:gd name="T24" fmla="*/ 0 w 565"/>
                  <a:gd name="T25" fmla="*/ 0 h 1298"/>
                  <a:gd name="T26" fmla="*/ 0 w 565"/>
                  <a:gd name="T27" fmla="*/ 0 h 1298"/>
                  <a:gd name="T28" fmla="*/ 0 w 565"/>
                  <a:gd name="T29" fmla="*/ 0 h 1298"/>
                  <a:gd name="T30" fmla="*/ 0 w 565"/>
                  <a:gd name="T31" fmla="*/ 0 h 1298"/>
                  <a:gd name="T32" fmla="*/ 0 w 565"/>
                  <a:gd name="T33" fmla="*/ 0 h 1298"/>
                  <a:gd name="T34" fmla="*/ 0 w 565"/>
                  <a:gd name="T35" fmla="*/ 0 h 1298"/>
                  <a:gd name="T36" fmla="*/ 0 w 565"/>
                  <a:gd name="T37" fmla="*/ 0 h 1298"/>
                  <a:gd name="T38" fmla="*/ 0 w 565"/>
                  <a:gd name="T39" fmla="*/ 0 h 1298"/>
                  <a:gd name="T40" fmla="*/ 0 w 565"/>
                  <a:gd name="T41" fmla="*/ 0 h 1298"/>
                  <a:gd name="T42" fmla="*/ 0 w 565"/>
                  <a:gd name="T43" fmla="*/ 0 h 1298"/>
                  <a:gd name="T44" fmla="*/ 0 w 565"/>
                  <a:gd name="T45" fmla="*/ 0 h 1298"/>
                  <a:gd name="T46" fmla="*/ 0 w 565"/>
                  <a:gd name="T47" fmla="*/ 0 h 1298"/>
                  <a:gd name="T48" fmla="*/ 0 w 565"/>
                  <a:gd name="T49" fmla="*/ 0 h 1298"/>
                  <a:gd name="T50" fmla="*/ 0 w 565"/>
                  <a:gd name="T51" fmla="*/ 0 h 1298"/>
                  <a:gd name="T52" fmla="*/ 0 w 565"/>
                  <a:gd name="T53" fmla="*/ 0 h 1298"/>
                  <a:gd name="T54" fmla="*/ 0 w 565"/>
                  <a:gd name="T55" fmla="*/ 0 h 1298"/>
                  <a:gd name="T56" fmla="*/ 0 w 565"/>
                  <a:gd name="T57" fmla="*/ 0 h 1298"/>
                  <a:gd name="T58" fmla="*/ 0 w 565"/>
                  <a:gd name="T59" fmla="*/ 0 h 1298"/>
                  <a:gd name="T60" fmla="*/ 0 w 565"/>
                  <a:gd name="T61" fmla="*/ 0 h 1298"/>
                  <a:gd name="T62" fmla="*/ 0 w 565"/>
                  <a:gd name="T63" fmla="*/ 0 h 1298"/>
                  <a:gd name="T64" fmla="*/ 0 w 565"/>
                  <a:gd name="T65" fmla="*/ 0 h 1298"/>
                  <a:gd name="T66" fmla="*/ 0 w 565"/>
                  <a:gd name="T67" fmla="*/ 0 h 1298"/>
                  <a:gd name="T68" fmla="*/ 0 w 565"/>
                  <a:gd name="T69" fmla="*/ 0 h 1298"/>
                  <a:gd name="T70" fmla="*/ 0 w 565"/>
                  <a:gd name="T71" fmla="*/ 0 h 1298"/>
                  <a:gd name="T72" fmla="*/ 0 w 565"/>
                  <a:gd name="T73" fmla="*/ 0 h 1298"/>
                  <a:gd name="T74" fmla="*/ 0 w 565"/>
                  <a:gd name="T75" fmla="*/ 0 h 1298"/>
                  <a:gd name="T76" fmla="*/ 0 w 565"/>
                  <a:gd name="T77" fmla="*/ 0 h 1298"/>
                  <a:gd name="T78" fmla="*/ 0 w 565"/>
                  <a:gd name="T79" fmla="*/ 0 h 1298"/>
                  <a:gd name="T80" fmla="*/ 0 w 565"/>
                  <a:gd name="T81" fmla="*/ 0 h 1298"/>
                  <a:gd name="T82" fmla="*/ 0 w 565"/>
                  <a:gd name="T83" fmla="*/ 0 h 1298"/>
                  <a:gd name="T84" fmla="*/ 0 w 565"/>
                  <a:gd name="T85" fmla="*/ 0 h 1298"/>
                  <a:gd name="T86" fmla="*/ 0 w 565"/>
                  <a:gd name="T87" fmla="*/ 0 h 1298"/>
                  <a:gd name="T88" fmla="*/ 0 w 565"/>
                  <a:gd name="T89" fmla="*/ 0 h 1298"/>
                  <a:gd name="T90" fmla="*/ 0 w 565"/>
                  <a:gd name="T91" fmla="*/ 0 h 1298"/>
                  <a:gd name="T92" fmla="*/ 0 w 565"/>
                  <a:gd name="T93" fmla="*/ 0 h 1298"/>
                  <a:gd name="T94" fmla="*/ 0 w 565"/>
                  <a:gd name="T95" fmla="*/ 0 h 1298"/>
                  <a:gd name="T96" fmla="*/ 0 w 565"/>
                  <a:gd name="T97" fmla="*/ 0 h 1298"/>
                  <a:gd name="T98" fmla="*/ 0 w 565"/>
                  <a:gd name="T99" fmla="*/ 0 h 1298"/>
                  <a:gd name="T100" fmla="*/ 0 w 565"/>
                  <a:gd name="T101" fmla="*/ 0 h 1298"/>
                  <a:gd name="T102" fmla="*/ 0 w 565"/>
                  <a:gd name="T103" fmla="*/ 0 h 1298"/>
                  <a:gd name="T104" fmla="*/ 0 w 565"/>
                  <a:gd name="T105" fmla="*/ 0 h 1298"/>
                  <a:gd name="T106" fmla="*/ 0 w 565"/>
                  <a:gd name="T107" fmla="*/ 0 h 1298"/>
                  <a:gd name="T108" fmla="*/ 0 w 565"/>
                  <a:gd name="T109" fmla="*/ 0 h 1298"/>
                  <a:gd name="T110" fmla="*/ 0 w 565"/>
                  <a:gd name="T111" fmla="*/ 0 h 12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65"/>
                  <a:gd name="T169" fmla="*/ 0 h 1298"/>
                  <a:gd name="T170" fmla="*/ 565 w 565"/>
                  <a:gd name="T171" fmla="*/ 1298 h 129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65" h="1298">
                    <a:moveTo>
                      <a:pt x="350" y="0"/>
                    </a:moveTo>
                    <a:lnTo>
                      <a:pt x="342" y="73"/>
                    </a:lnTo>
                    <a:lnTo>
                      <a:pt x="337" y="150"/>
                    </a:lnTo>
                    <a:lnTo>
                      <a:pt x="334" y="231"/>
                    </a:lnTo>
                    <a:lnTo>
                      <a:pt x="309" y="252"/>
                    </a:lnTo>
                    <a:lnTo>
                      <a:pt x="285" y="276"/>
                    </a:lnTo>
                    <a:lnTo>
                      <a:pt x="259" y="310"/>
                    </a:lnTo>
                    <a:lnTo>
                      <a:pt x="238" y="346"/>
                    </a:lnTo>
                    <a:lnTo>
                      <a:pt x="220" y="384"/>
                    </a:lnTo>
                    <a:lnTo>
                      <a:pt x="208" y="425"/>
                    </a:lnTo>
                    <a:lnTo>
                      <a:pt x="200" y="468"/>
                    </a:lnTo>
                    <a:lnTo>
                      <a:pt x="197" y="514"/>
                    </a:lnTo>
                    <a:lnTo>
                      <a:pt x="198" y="560"/>
                    </a:lnTo>
                    <a:lnTo>
                      <a:pt x="203" y="608"/>
                    </a:lnTo>
                    <a:lnTo>
                      <a:pt x="214" y="660"/>
                    </a:lnTo>
                    <a:lnTo>
                      <a:pt x="231" y="710"/>
                    </a:lnTo>
                    <a:lnTo>
                      <a:pt x="251" y="761"/>
                    </a:lnTo>
                    <a:lnTo>
                      <a:pt x="277" y="809"/>
                    </a:lnTo>
                    <a:lnTo>
                      <a:pt x="307" y="855"/>
                    </a:lnTo>
                    <a:lnTo>
                      <a:pt x="341" y="900"/>
                    </a:lnTo>
                    <a:lnTo>
                      <a:pt x="379" y="943"/>
                    </a:lnTo>
                    <a:lnTo>
                      <a:pt x="421" y="983"/>
                    </a:lnTo>
                    <a:lnTo>
                      <a:pt x="439" y="999"/>
                    </a:lnTo>
                    <a:lnTo>
                      <a:pt x="459" y="1015"/>
                    </a:lnTo>
                    <a:lnTo>
                      <a:pt x="490" y="1109"/>
                    </a:lnTo>
                    <a:lnTo>
                      <a:pt x="526" y="1204"/>
                    </a:lnTo>
                    <a:lnTo>
                      <a:pt x="565" y="1298"/>
                    </a:lnTo>
                    <a:lnTo>
                      <a:pt x="506" y="1272"/>
                    </a:lnTo>
                    <a:lnTo>
                      <a:pt x="450" y="1242"/>
                    </a:lnTo>
                    <a:lnTo>
                      <a:pt x="394" y="1209"/>
                    </a:lnTo>
                    <a:lnTo>
                      <a:pt x="342" y="1171"/>
                    </a:lnTo>
                    <a:lnTo>
                      <a:pt x="290" y="1129"/>
                    </a:lnTo>
                    <a:lnTo>
                      <a:pt x="243" y="1084"/>
                    </a:lnTo>
                    <a:lnTo>
                      <a:pt x="199" y="1035"/>
                    </a:lnTo>
                    <a:lnTo>
                      <a:pt x="158" y="984"/>
                    </a:lnTo>
                    <a:lnTo>
                      <a:pt x="122" y="931"/>
                    </a:lnTo>
                    <a:lnTo>
                      <a:pt x="91" y="876"/>
                    </a:lnTo>
                    <a:lnTo>
                      <a:pt x="63" y="819"/>
                    </a:lnTo>
                    <a:lnTo>
                      <a:pt x="40" y="761"/>
                    </a:lnTo>
                    <a:lnTo>
                      <a:pt x="23" y="702"/>
                    </a:lnTo>
                    <a:lnTo>
                      <a:pt x="10" y="641"/>
                    </a:lnTo>
                    <a:lnTo>
                      <a:pt x="3" y="585"/>
                    </a:lnTo>
                    <a:lnTo>
                      <a:pt x="0" y="530"/>
                    </a:lnTo>
                    <a:lnTo>
                      <a:pt x="2" y="475"/>
                    </a:lnTo>
                    <a:lnTo>
                      <a:pt x="8" y="423"/>
                    </a:lnTo>
                    <a:lnTo>
                      <a:pt x="19" y="372"/>
                    </a:lnTo>
                    <a:lnTo>
                      <a:pt x="34" y="322"/>
                    </a:lnTo>
                    <a:lnTo>
                      <a:pt x="54" y="275"/>
                    </a:lnTo>
                    <a:lnTo>
                      <a:pt x="77" y="230"/>
                    </a:lnTo>
                    <a:lnTo>
                      <a:pt x="106" y="186"/>
                    </a:lnTo>
                    <a:lnTo>
                      <a:pt x="138" y="146"/>
                    </a:lnTo>
                    <a:lnTo>
                      <a:pt x="175" y="109"/>
                    </a:lnTo>
                    <a:lnTo>
                      <a:pt x="214" y="76"/>
                    </a:lnTo>
                    <a:lnTo>
                      <a:pt x="256" y="46"/>
                    </a:lnTo>
                    <a:lnTo>
                      <a:pt x="302" y="22"/>
                    </a:lnTo>
                    <a:lnTo>
                      <a:pt x="350" y="0"/>
                    </a:lnTo>
                    <a:close/>
                  </a:path>
                </a:pathLst>
              </a:custGeom>
              <a:grpFill/>
              <a:ln w="9525">
                <a:noFill/>
                <a:round/>
                <a:headEnd/>
                <a:tailEnd/>
              </a:ln>
            </p:spPr>
            <p:txBody>
              <a:bodyPr wrap="none" anchor="ctr"/>
              <a:lstStyle/>
              <a:p>
                <a:endParaRPr lang="en-GB"/>
              </a:p>
            </p:txBody>
          </p:sp>
          <p:sp>
            <p:nvSpPr>
              <p:cNvPr id="49" name="Freeform 30"/>
              <p:cNvSpPr>
                <a:spLocks noChangeArrowheads="1"/>
              </p:cNvSpPr>
              <p:nvPr/>
            </p:nvSpPr>
            <p:spPr bwMode="auto">
              <a:xfrm>
                <a:off x="3627" y="569"/>
                <a:ext cx="201" cy="277"/>
              </a:xfrm>
              <a:custGeom>
                <a:avLst/>
                <a:gdLst>
                  <a:gd name="T0" fmla="*/ 0 w 2423"/>
                  <a:gd name="T1" fmla="*/ 0 h 3336"/>
                  <a:gd name="T2" fmla="*/ 0 w 2423"/>
                  <a:gd name="T3" fmla="*/ 0 h 3336"/>
                  <a:gd name="T4" fmla="*/ 0 w 2423"/>
                  <a:gd name="T5" fmla="*/ 0 h 3336"/>
                  <a:gd name="T6" fmla="*/ 0 w 2423"/>
                  <a:gd name="T7" fmla="*/ 0 h 3336"/>
                  <a:gd name="T8" fmla="*/ 0 w 2423"/>
                  <a:gd name="T9" fmla="*/ 0 h 3336"/>
                  <a:gd name="T10" fmla="*/ 0 w 2423"/>
                  <a:gd name="T11" fmla="*/ 0 h 3336"/>
                  <a:gd name="T12" fmla="*/ 0 w 2423"/>
                  <a:gd name="T13" fmla="*/ 0 h 3336"/>
                  <a:gd name="T14" fmla="*/ 0 w 2423"/>
                  <a:gd name="T15" fmla="*/ 0 h 3336"/>
                  <a:gd name="T16" fmla="*/ 0 w 2423"/>
                  <a:gd name="T17" fmla="*/ 0 h 3336"/>
                  <a:gd name="T18" fmla="*/ 0 w 2423"/>
                  <a:gd name="T19" fmla="*/ 0 h 3336"/>
                  <a:gd name="T20" fmla="*/ 0 w 2423"/>
                  <a:gd name="T21" fmla="*/ 0 h 3336"/>
                  <a:gd name="T22" fmla="*/ 0 w 2423"/>
                  <a:gd name="T23" fmla="*/ 0 h 3336"/>
                  <a:gd name="T24" fmla="*/ 0 w 2423"/>
                  <a:gd name="T25" fmla="*/ 0 h 3336"/>
                  <a:gd name="T26" fmla="*/ 0 w 2423"/>
                  <a:gd name="T27" fmla="*/ 0 h 3336"/>
                  <a:gd name="T28" fmla="*/ 0 w 2423"/>
                  <a:gd name="T29" fmla="*/ 0 h 3336"/>
                  <a:gd name="T30" fmla="*/ 0 w 2423"/>
                  <a:gd name="T31" fmla="*/ 0 h 3336"/>
                  <a:gd name="T32" fmla="*/ 0 w 2423"/>
                  <a:gd name="T33" fmla="*/ 0 h 3336"/>
                  <a:gd name="T34" fmla="*/ 0 w 2423"/>
                  <a:gd name="T35" fmla="*/ 0 h 3336"/>
                  <a:gd name="T36" fmla="*/ 0 w 2423"/>
                  <a:gd name="T37" fmla="*/ 0 h 3336"/>
                  <a:gd name="T38" fmla="*/ 0 w 2423"/>
                  <a:gd name="T39" fmla="*/ 0 h 3336"/>
                  <a:gd name="T40" fmla="*/ 0 w 2423"/>
                  <a:gd name="T41" fmla="*/ 0 h 3336"/>
                  <a:gd name="T42" fmla="*/ 0 w 2423"/>
                  <a:gd name="T43" fmla="*/ 0 h 3336"/>
                  <a:gd name="T44" fmla="*/ 0 w 2423"/>
                  <a:gd name="T45" fmla="*/ 0 h 3336"/>
                  <a:gd name="T46" fmla="*/ 0 w 2423"/>
                  <a:gd name="T47" fmla="*/ 0 h 3336"/>
                  <a:gd name="T48" fmla="*/ 0 w 2423"/>
                  <a:gd name="T49" fmla="*/ 0 h 3336"/>
                  <a:gd name="T50" fmla="*/ 0 w 2423"/>
                  <a:gd name="T51" fmla="*/ 0 h 3336"/>
                  <a:gd name="T52" fmla="*/ 0 w 2423"/>
                  <a:gd name="T53" fmla="*/ 0 h 3336"/>
                  <a:gd name="T54" fmla="*/ 0 w 2423"/>
                  <a:gd name="T55" fmla="*/ 0 h 3336"/>
                  <a:gd name="T56" fmla="*/ 0 w 2423"/>
                  <a:gd name="T57" fmla="*/ 0 h 3336"/>
                  <a:gd name="T58" fmla="*/ 0 w 2423"/>
                  <a:gd name="T59" fmla="*/ 0 h 3336"/>
                  <a:gd name="T60" fmla="*/ 0 w 2423"/>
                  <a:gd name="T61" fmla="*/ 0 h 3336"/>
                  <a:gd name="T62" fmla="*/ 0 w 2423"/>
                  <a:gd name="T63" fmla="*/ 0 h 3336"/>
                  <a:gd name="T64" fmla="*/ 0 w 2423"/>
                  <a:gd name="T65" fmla="*/ 0 h 3336"/>
                  <a:gd name="T66" fmla="*/ 0 w 2423"/>
                  <a:gd name="T67" fmla="*/ 0 h 3336"/>
                  <a:gd name="T68" fmla="*/ 0 w 2423"/>
                  <a:gd name="T69" fmla="*/ 0 h 3336"/>
                  <a:gd name="T70" fmla="*/ 0 w 2423"/>
                  <a:gd name="T71" fmla="*/ 0 h 3336"/>
                  <a:gd name="T72" fmla="*/ 0 w 2423"/>
                  <a:gd name="T73" fmla="*/ 0 h 3336"/>
                  <a:gd name="T74" fmla="*/ 0 w 2423"/>
                  <a:gd name="T75" fmla="*/ 0 h 3336"/>
                  <a:gd name="T76" fmla="*/ 0 w 2423"/>
                  <a:gd name="T77" fmla="*/ 0 h 3336"/>
                  <a:gd name="T78" fmla="*/ 0 w 2423"/>
                  <a:gd name="T79" fmla="*/ 0 h 3336"/>
                  <a:gd name="T80" fmla="*/ 0 w 2423"/>
                  <a:gd name="T81" fmla="*/ 0 h 3336"/>
                  <a:gd name="T82" fmla="*/ 0 w 2423"/>
                  <a:gd name="T83" fmla="*/ 0 h 3336"/>
                  <a:gd name="T84" fmla="*/ 0 w 2423"/>
                  <a:gd name="T85" fmla="*/ 0 h 3336"/>
                  <a:gd name="T86" fmla="*/ 0 w 2423"/>
                  <a:gd name="T87" fmla="*/ 0 h 33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423"/>
                  <a:gd name="T133" fmla="*/ 0 h 3336"/>
                  <a:gd name="T134" fmla="*/ 2423 w 2423"/>
                  <a:gd name="T135" fmla="*/ 3336 h 33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423" h="3336">
                    <a:moveTo>
                      <a:pt x="79" y="0"/>
                    </a:moveTo>
                    <a:lnTo>
                      <a:pt x="2345" y="0"/>
                    </a:lnTo>
                    <a:lnTo>
                      <a:pt x="2362" y="37"/>
                    </a:lnTo>
                    <a:lnTo>
                      <a:pt x="2377" y="78"/>
                    </a:lnTo>
                    <a:lnTo>
                      <a:pt x="2390" y="125"/>
                    </a:lnTo>
                    <a:lnTo>
                      <a:pt x="2401" y="175"/>
                    </a:lnTo>
                    <a:lnTo>
                      <a:pt x="2405" y="198"/>
                    </a:lnTo>
                    <a:lnTo>
                      <a:pt x="2408" y="221"/>
                    </a:lnTo>
                    <a:lnTo>
                      <a:pt x="2415" y="272"/>
                    </a:lnTo>
                    <a:lnTo>
                      <a:pt x="2420" y="323"/>
                    </a:lnTo>
                    <a:lnTo>
                      <a:pt x="2422" y="378"/>
                    </a:lnTo>
                    <a:lnTo>
                      <a:pt x="2423" y="453"/>
                    </a:lnTo>
                    <a:lnTo>
                      <a:pt x="2421" y="532"/>
                    </a:lnTo>
                    <a:lnTo>
                      <a:pt x="2416" y="614"/>
                    </a:lnTo>
                    <a:lnTo>
                      <a:pt x="2407" y="699"/>
                    </a:lnTo>
                    <a:lnTo>
                      <a:pt x="2396" y="785"/>
                    </a:lnTo>
                    <a:lnTo>
                      <a:pt x="2381" y="874"/>
                    </a:lnTo>
                    <a:lnTo>
                      <a:pt x="2362" y="963"/>
                    </a:lnTo>
                    <a:lnTo>
                      <a:pt x="2341" y="1054"/>
                    </a:lnTo>
                    <a:lnTo>
                      <a:pt x="2316" y="1145"/>
                    </a:lnTo>
                    <a:lnTo>
                      <a:pt x="2287" y="1236"/>
                    </a:lnTo>
                    <a:lnTo>
                      <a:pt x="2254" y="1328"/>
                    </a:lnTo>
                    <a:lnTo>
                      <a:pt x="2223" y="1404"/>
                    </a:lnTo>
                    <a:lnTo>
                      <a:pt x="2190" y="1480"/>
                    </a:lnTo>
                    <a:lnTo>
                      <a:pt x="2153" y="1554"/>
                    </a:lnTo>
                    <a:lnTo>
                      <a:pt x="2114" y="1630"/>
                    </a:lnTo>
                    <a:lnTo>
                      <a:pt x="2071" y="1704"/>
                    </a:lnTo>
                    <a:lnTo>
                      <a:pt x="2025" y="1776"/>
                    </a:lnTo>
                    <a:lnTo>
                      <a:pt x="1975" y="1846"/>
                    </a:lnTo>
                    <a:lnTo>
                      <a:pt x="1923" y="1913"/>
                    </a:lnTo>
                    <a:lnTo>
                      <a:pt x="1867" y="1977"/>
                    </a:lnTo>
                    <a:lnTo>
                      <a:pt x="1808" y="2039"/>
                    </a:lnTo>
                    <a:lnTo>
                      <a:pt x="1747" y="2096"/>
                    </a:lnTo>
                    <a:lnTo>
                      <a:pt x="1681" y="2151"/>
                    </a:lnTo>
                    <a:lnTo>
                      <a:pt x="1707" y="2208"/>
                    </a:lnTo>
                    <a:lnTo>
                      <a:pt x="1726" y="2265"/>
                    </a:lnTo>
                    <a:lnTo>
                      <a:pt x="1740" y="2321"/>
                    </a:lnTo>
                    <a:lnTo>
                      <a:pt x="1747" y="2375"/>
                    </a:lnTo>
                    <a:lnTo>
                      <a:pt x="1749" y="2429"/>
                    </a:lnTo>
                    <a:lnTo>
                      <a:pt x="1747" y="2480"/>
                    </a:lnTo>
                    <a:lnTo>
                      <a:pt x="1741" y="2530"/>
                    </a:lnTo>
                    <a:lnTo>
                      <a:pt x="1730" y="2578"/>
                    </a:lnTo>
                    <a:lnTo>
                      <a:pt x="1717" y="2625"/>
                    </a:lnTo>
                    <a:lnTo>
                      <a:pt x="1700" y="2670"/>
                    </a:lnTo>
                    <a:lnTo>
                      <a:pt x="1681" y="2713"/>
                    </a:lnTo>
                    <a:lnTo>
                      <a:pt x="1659" y="2754"/>
                    </a:lnTo>
                    <a:lnTo>
                      <a:pt x="1637" y="2793"/>
                    </a:lnTo>
                    <a:lnTo>
                      <a:pt x="1613" y="2830"/>
                    </a:lnTo>
                    <a:lnTo>
                      <a:pt x="1587" y="2865"/>
                    </a:lnTo>
                    <a:lnTo>
                      <a:pt x="1563" y="2898"/>
                    </a:lnTo>
                    <a:lnTo>
                      <a:pt x="1537" y="2928"/>
                    </a:lnTo>
                    <a:lnTo>
                      <a:pt x="1513" y="2956"/>
                    </a:lnTo>
                    <a:lnTo>
                      <a:pt x="1489" y="2981"/>
                    </a:lnTo>
                    <a:lnTo>
                      <a:pt x="1467" y="3004"/>
                    </a:lnTo>
                    <a:lnTo>
                      <a:pt x="1446" y="3024"/>
                    </a:lnTo>
                    <a:lnTo>
                      <a:pt x="1429" y="3041"/>
                    </a:lnTo>
                    <a:lnTo>
                      <a:pt x="1413" y="3054"/>
                    </a:lnTo>
                    <a:lnTo>
                      <a:pt x="1401" y="3067"/>
                    </a:lnTo>
                    <a:lnTo>
                      <a:pt x="1607" y="3067"/>
                    </a:lnTo>
                    <a:lnTo>
                      <a:pt x="1620" y="3069"/>
                    </a:lnTo>
                    <a:lnTo>
                      <a:pt x="1630" y="3076"/>
                    </a:lnTo>
                    <a:lnTo>
                      <a:pt x="1638" y="3086"/>
                    </a:lnTo>
                    <a:lnTo>
                      <a:pt x="1640" y="3100"/>
                    </a:lnTo>
                    <a:lnTo>
                      <a:pt x="1640" y="3303"/>
                    </a:lnTo>
                    <a:lnTo>
                      <a:pt x="1638" y="3316"/>
                    </a:lnTo>
                    <a:lnTo>
                      <a:pt x="1630" y="3327"/>
                    </a:lnTo>
                    <a:lnTo>
                      <a:pt x="1620" y="3334"/>
                    </a:lnTo>
                    <a:lnTo>
                      <a:pt x="1607" y="3336"/>
                    </a:lnTo>
                    <a:lnTo>
                      <a:pt x="815" y="3336"/>
                    </a:lnTo>
                    <a:lnTo>
                      <a:pt x="803" y="3334"/>
                    </a:lnTo>
                    <a:lnTo>
                      <a:pt x="793" y="3327"/>
                    </a:lnTo>
                    <a:lnTo>
                      <a:pt x="786" y="3316"/>
                    </a:lnTo>
                    <a:lnTo>
                      <a:pt x="782" y="3303"/>
                    </a:lnTo>
                    <a:lnTo>
                      <a:pt x="782" y="3100"/>
                    </a:lnTo>
                    <a:lnTo>
                      <a:pt x="786" y="3086"/>
                    </a:lnTo>
                    <a:lnTo>
                      <a:pt x="793" y="3076"/>
                    </a:lnTo>
                    <a:lnTo>
                      <a:pt x="803" y="3069"/>
                    </a:lnTo>
                    <a:lnTo>
                      <a:pt x="815" y="3067"/>
                    </a:lnTo>
                    <a:lnTo>
                      <a:pt x="1022" y="3067"/>
                    </a:lnTo>
                    <a:lnTo>
                      <a:pt x="1010" y="3054"/>
                    </a:lnTo>
                    <a:lnTo>
                      <a:pt x="994" y="3041"/>
                    </a:lnTo>
                    <a:lnTo>
                      <a:pt x="976" y="3024"/>
                    </a:lnTo>
                    <a:lnTo>
                      <a:pt x="956" y="3004"/>
                    </a:lnTo>
                    <a:lnTo>
                      <a:pt x="934" y="2981"/>
                    </a:lnTo>
                    <a:lnTo>
                      <a:pt x="910" y="2956"/>
                    </a:lnTo>
                    <a:lnTo>
                      <a:pt x="885" y="2928"/>
                    </a:lnTo>
                    <a:lnTo>
                      <a:pt x="861" y="2898"/>
                    </a:lnTo>
                    <a:lnTo>
                      <a:pt x="835" y="2865"/>
                    </a:lnTo>
                    <a:lnTo>
                      <a:pt x="810" y="2830"/>
                    </a:lnTo>
                    <a:lnTo>
                      <a:pt x="787" y="2793"/>
                    </a:lnTo>
                    <a:lnTo>
                      <a:pt x="764" y="2754"/>
                    </a:lnTo>
                    <a:lnTo>
                      <a:pt x="742" y="2713"/>
                    </a:lnTo>
                    <a:lnTo>
                      <a:pt x="723" y="2670"/>
                    </a:lnTo>
                    <a:lnTo>
                      <a:pt x="706" y="2625"/>
                    </a:lnTo>
                    <a:lnTo>
                      <a:pt x="693" y="2578"/>
                    </a:lnTo>
                    <a:lnTo>
                      <a:pt x="683" y="2530"/>
                    </a:lnTo>
                    <a:lnTo>
                      <a:pt x="676" y="2480"/>
                    </a:lnTo>
                    <a:lnTo>
                      <a:pt x="673" y="2429"/>
                    </a:lnTo>
                    <a:lnTo>
                      <a:pt x="676" y="2375"/>
                    </a:lnTo>
                    <a:lnTo>
                      <a:pt x="684" y="2321"/>
                    </a:lnTo>
                    <a:lnTo>
                      <a:pt x="697" y="2265"/>
                    </a:lnTo>
                    <a:lnTo>
                      <a:pt x="717" y="2208"/>
                    </a:lnTo>
                    <a:lnTo>
                      <a:pt x="742" y="2151"/>
                    </a:lnTo>
                    <a:lnTo>
                      <a:pt x="676" y="2096"/>
                    </a:lnTo>
                    <a:lnTo>
                      <a:pt x="615" y="2039"/>
                    </a:lnTo>
                    <a:lnTo>
                      <a:pt x="556" y="1978"/>
                    </a:lnTo>
                    <a:lnTo>
                      <a:pt x="500" y="1913"/>
                    </a:lnTo>
                    <a:lnTo>
                      <a:pt x="448" y="1846"/>
                    </a:lnTo>
                    <a:lnTo>
                      <a:pt x="399" y="1776"/>
                    </a:lnTo>
                    <a:lnTo>
                      <a:pt x="352" y="1704"/>
                    </a:lnTo>
                    <a:lnTo>
                      <a:pt x="309" y="1630"/>
                    </a:lnTo>
                    <a:lnTo>
                      <a:pt x="269" y="1555"/>
                    </a:lnTo>
                    <a:lnTo>
                      <a:pt x="233" y="1480"/>
                    </a:lnTo>
                    <a:lnTo>
                      <a:pt x="200" y="1405"/>
                    </a:lnTo>
                    <a:lnTo>
                      <a:pt x="169" y="1328"/>
                    </a:lnTo>
                    <a:lnTo>
                      <a:pt x="137" y="1237"/>
                    </a:lnTo>
                    <a:lnTo>
                      <a:pt x="107" y="1145"/>
                    </a:lnTo>
                    <a:lnTo>
                      <a:pt x="83" y="1054"/>
                    </a:lnTo>
                    <a:lnTo>
                      <a:pt x="61" y="963"/>
                    </a:lnTo>
                    <a:lnTo>
                      <a:pt x="43" y="874"/>
                    </a:lnTo>
                    <a:lnTo>
                      <a:pt x="27" y="785"/>
                    </a:lnTo>
                    <a:lnTo>
                      <a:pt x="16" y="698"/>
                    </a:lnTo>
                    <a:lnTo>
                      <a:pt x="8" y="613"/>
                    </a:lnTo>
                    <a:lnTo>
                      <a:pt x="2" y="532"/>
                    </a:lnTo>
                    <a:lnTo>
                      <a:pt x="0" y="453"/>
                    </a:lnTo>
                    <a:lnTo>
                      <a:pt x="1" y="378"/>
                    </a:lnTo>
                    <a:lnTo>
                      <a:pt x="3" y="328"/>
                    </a:lnTo>
                    <a:lnTo>
                      <a:pt x="5" y="306"/>
                    </a:lnTo>
                    <a:lnTo>
                      <a:pt x="12" y="244"/>
                    </a:lnTo>
                    <a:lnTo>
                      <a:pt x="20" y="186"/>
                    </a:lnTo>
                    <a:lnTo>
                      <a:pt x="31" y="133"/>
                    </a:lnTo>
                    <a:lnTo>
                      <a:pt x="45" y="83"/>
                    </a:lnTo>
                    <a:lnTo>
                      <a:pt x="60" y="39"/>
                    </a:lnTo>
                    <a:lnTo>
                      <a:pt x="79" y="0"/>
                    </a:lnTo>
                    <a:close/>
                  </a:path>
                </a:pathLst>
              </a:custGeom>
              <a:grpFill/>
              <a:ln w="9525">
                <a:noFill/>
                <a:round/>
                <a:headEnd/>
                <a:tailEnd/>
              </a:ln>
            </p:spPr>
            <p:txBody>
              <a:bodyPr wrap="none" anchor="ctr"/>
              <a:lstStyle/>
              <a:p>
                <a:endParaRPr lang="en-GB"/>
              </a:p>
            </p:txBody>
          </p:sp>
        </p:grpSp>
        <p:sp>
          <p:nvSpPr>
            <p:cNvPr id="38" name="TextBox 37"/>
            <p:cNvSpPr txBox="1"/>
            <p:nvPr/>
          </p:nvSpPr>
          <p:spPr>
            <a:xfrm>
              <a:off x="8050521" y="2451083"/>
              <a:ext cx="1080000" cy="576000"/>
            </a:xfrm>
            <a:prstGeom prst="roundRect">
              <a:avLst/>
            </a:prstGeom>
            <a:solidFill>
              <a:schemeClr val="tx1"/>
            </a:solidFill>
            <a:ln>
              <a:noFill/>
            </a:ln>
          </p:spPr>
          <p:txBody>
            <a:bodyPr wrap="square" lIns="0" tIns="0" rIns="0" bIns="0" rtlCol="0" anchor="ctr" anchorCtr="0">
              <a:noAutofit/>
            </a:bodyPr>
            <a:lstStyle/>
            <a:p>
              <a:pPr algn="ctr"/>
              <a:r>
                <a:rPr lang="en-GB" sz="1100" dirty="0" smtClean="0">
                  <a:solidFill>
                    <a:schemeClr val="bg1"/>
                  </a:solidFill>
                </a:rPr>
                <a:t>Match builds to a conclusion Murray wins</a:t>
              </a:r>
              <a:endParaRPr lang="en-GB" sz="1100" dirty="0">
                <a:solidFill>
                  <a:schemeClr val="bg1"/>
                </a:solidFill>
              </a:endParaRPr>
            </a:p>
          </p:txBody>
        </p:sp>
        <p:cxnSp>
          <p:nvCxnSpPr>
            <p:cNvPr id="42" name="Straight Arrow Connector 41"/>
            <p:cNvCxnSpPr/>
            <p:nvPr/>
          </p:nvCxnSpPr>
          <p:spPr>
            <a:xfrm>
              <a:off x="8590521" y="3038286"/>
              <a:ext cx="0" cy="333192"/>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68" name="Group 167"/>
          <p:cNvGrpSpPr/>
          <p:nvPr/>
        </p:nvGrpSpPr>
        <p:grpSpPr>
          <a:xfrm>
            <a:off x="6084667" y="2814881"/>
            <a:ext cx="1080000" cy="1129866"/>
            <a:chOff x="6160869" y="2759932"/>
            <a:chExt cx="1080000" cy="1129866"/>
          </a:xfrm>
        </p:grpSpPr>
        <p:grpSp>
          <p:nvGrpSpPr>
            <p:cNvPr id="32" name="Group 343"/>
            <p:cNvGrpSpPr>
              <a:grpSpLocks/>
            </p:cNvGrpSpPr>
            <p:nvPr/>
          </p:nvGrpSpPr>
          <p:grpSpPr bwMode="auto">
            <a:xfrm>
              <a:off x="6499207" y="2759932"/>
              <a:ext cx="403324" cy="438060"/>
              <a:chOff x="4214" y="3059"/>
              <a:chExt cx="383" cy="351"/>
            </a:xfrm>
            <a:solidFill>
              <a:schemeClr val="tx1"/>
            </a:solidFill>
          </p:grpSpPr>
          <p:sp>
            <p:nvSpPr>
              <p:cNvPr id="33" name="Freeform 344"/>
              <p:cNvSpPr>
                <a:spLocks noChangeArrowheads="1"/>
              </p:cNvSpPr>
              <p:nvPr/>
            </p:nvSpPr>
            <p:spPr bwMode="auto">
              <a:xfrm>
                <a:off x="4388" y="3183"/>
                <a:ext cx="35" cy="35"/>
              </a:xfrm>
              <a:custGeom>
                <a:avLst/>
                <a:gdLst>
                  <a:gd name="T0" fmla="*/ 0 w 326"/>
                  <a:gd name="T1" fmla="*/ 0 h 328"/>
                  <a:gd name="T2" fmla="*/ 0 w 326"/>
                  <a:gd name="T3" fmla="*/ 0 h 328"/>
                  <a:gd name="T4" fmla="*/ 0 w 326"/>
                  <a:gd name="T5" fmla="*/ 0 h 328"/>
                  <a:gd name="T6" fmla="*/ 0 w 326"/>
                  <a:gd name="T7" fmla="*/ 0 h 328"/>
                  <a:gd name="T8" fmla="*/ 0 w 326"/>
                  <a:gd name="T9" fmla="*/ 0 h 328"/>
                  <a:gd name="T10" fmla="*/ 0 w 326"/>
                  <a:gd name="T11" fmla="*/ 0 h 328"/>
                  <a:gd name="T12" fmla="*/ 0 w 326"/>
                  <a:gd name="T13" fmla="*/ 0 h 328"/>
                  <a:gd name="T14" fmla="*/ 0 w 326"/>
                  <a:gd name="T15" fmla="*/ 0 h 328"/>
                  <a:gd name="T16" fmla="*/ 0 w 326"/>
                  <a:gd name="T17" fmla="*/ 0 h 328"/>
                  <a:gd name="T18" fmla="*/ 0 w 326"/>
                  <a:gd name="T19" fmla="*/ 0 h 328"/>
                  <a:gd name="T20" fmla="*/ 0 w 326"/>
                  <a:gd name="T21" fmla="*/ 0 h 328"/>
                  <a:gd name="T22" fmla="*/ 0 w 326"/>
                  <a:gd name="T23" fmla="*/ 0 h 328"/>
                  <a:gd name="T24" fmla="*/ 0 w 326"/>
                  <a:gd name="T25" fmla="*/ 0 h 328"/>
                  <a:gd name="T26" fmla="*/ 0 w 326"/>
                  <a:gd name="T27" fmla="*/ 0 h 328"/>
                  <a:gd name="T28" fmla="*/ 0 w 326"/>
                  <a:gd name="T29" fmla="*/ 0 h 328"/>
                  <a:gd name="T30" fmla="*/ 0 w 326"/>
                  <a:gd name="T31" fmla="*/ 0 h 328"/>
                  <a:gd name="T32" fmla="*/ 0 w 326"/>
                  <a:gd name="T33" fmla="*/ 0 h 328"/>
                  <a:gd name="T34" fmla="*/ 0 w 326"/>
                  <a:gd name="T35" fmla="*/ 0 h 328"/>
                  <a:gd name="T36" fmla="*/ 0 w 326"/>
                  <a:gd name="T37" fmla="*/ 0 h 328"/>
                  <a:gd name="T38" fmla="*/ 0 w 326"/>
                  <a:gd name="T39" fmla="*/ 0 h 328"/>
                  <a:gd name="T40" fmla="*/ 0 w 326"/>
                  <a:gd name="T41" fmla="*/ 0 h 328"/>
                  <a:gd name="T42" fmla="*/ 0 w 326"/>
                  <a:gd name="T43" fmla="*/ 0 h 328"/>
                  <a:gd name="T44" fmla="*/ 0 w 326"/>
                  <a:gd name="T45" fmla="*/ 0 h 328"/>
                  <a:gd name="T46" fmla="*/ 0 w 326"/>
                  <a:gd name="T47" fmla="*/ 0 h 328"/>
                  <a:gd name="T48" fmla="*/ 0 w 326"/>
                  <a:gd name="T49" fmla="*/ 0 h 328"/>
                  <a:gd name="T50" fmla="*/ 0 w 326"/>
                  <a:gd name="T51" fmla="*/ 0 h 328"/>
                  <a:gd name="T52" fmla="*/ 0 w 326"/>
                  <a:gd name="T53" fmla="*/ 0 h 328"/>
                  <a:gd name="T54" fmla="*/ 0 w 326"/>
                  <a:gd name="T55" fmla="*/ 0 h 328"/>
                  <a:gd name="T56" fmla="*/ 0 w 326"/>
                  <a:gd name="T57" fmla="*/ 0 h 328"/>
                  <a:gd name="T58" fmla="*/ 0 w 326"/>
                  <a:gd name="T59" fmla="*/ 0 h 328"/>
                  <a:gd name="T60" fmla="*/ 0 w 326"/>
                  <a:gd name="T61" fmla="*/ 0 h 328"/>
                  <a:gd name="T62" fmla="*/ 0 w 326"/>
                  <a:gd name="T63" fmla="*/ 0 h 328"/>
                  <a:gd name="T64" fmla="*/ 0 w 326"/>
                  <a:gd name="T65" fmla="*/ 0 h 328"/>
                  <a:gd name="T66" fmla="*/ 0 w 326"/>
                  <a:gd name="T67" fmla="*/ 0 h 328"/>
                  <a:gd name="T68" fmla="*/ 0 w 326"/>
                  <a:gd name="T69" fmla="*/ 0 h 328"/>
                  <a:gd name="T70" fmla="*/ 0 w 326"/>
                  <a:gd name="T71" fmla="*/ 0 h 328"/>
                  <a:gd name="T72" fmla="*/ 0 w 326"/>
                  <a:gd name="T73" fmla="*/ 0 h 3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26"/>
                  <a:gd name="T112" fmla="*/ 0 h 328"/>
                  <a:gd name="T113" fmla="*/ 326 w 326"/>
                  <a:gd name="T114" fmla="*/ 328 h 3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26" h="328">
                    <a:moveTo>
                      <a:pt x="163" y="0"/>
                    </a:moveTo>
                    <a:lnTo>
                      <a:pt x="192" y="2"/>
                    </a:lnTo>
                    <a:lnTo>
                      <a:pt x="221" y="10"/>
                    </a:lnTo>
                    <a:lnTo>
                      <a:pt x="246" y="22"/>
                    </a:lnTo>
                    <a:lnTo>
                      <a:pt x="269" y="39"/>
                    </a:lnTo>
                    <a:lnTo>
                      <a:pt x="289" y="57"/>
                    </a:lnTo>
                    <a:lnTo>
                      <a:pt x="304" y="80"/>
                    </a:lnTo>
                    <a:lnTo>
                      <a:pt x="317" y="107"/>
                    </a:lnTo>
                    <a:lnTo>
                      <a:pt x="324" y="134"/>
                    </a:lnTo>
                    <a:lnTo>
                      <a:pt x="326" y="163"/>
                    </a:lnTo>
                    <a:lnTo>
                      <a:pt x="324" y="193"/>
                    </a:lnTo>
                    <a:lnTo>
                      <a:pt x="317" y="221"/>
                    </a:lnTo>
                    <a:lnTo>
                      <a:pt x="304" y="246"/>
                    </a:lnTo>
                    <a:lnTo>
                      <a:pt x="289" y="269"/>
                    </a:lnTo>
                    <a:lnTo>
                      <a:pt x="269" y="289"/>
                    </a:lnTo>
                    <a:lnTo>
                      <a:pt x="246" y="305"/>
                    </a:lnTo>
                    <a:lnTo>
                      <a:pt x="221" y="317"/>
                    </a:lnTo>
                    <a:lnTo>
                      <a:pt x="192" y="324"/>
                    </a:lnTo>
                    <a:lnTo>
                      <a:pt x="163" y="328"/>
                    </a:lnTo>
                    <a:lnTo>
                      <a:pt x="134" y="324"/>
                    </a:lnTo>
                    <a:lnTo>
                      <a:pt x="105" y="317"/>
                    </a:lnTo>
                    <a:lnTo>
                      <a:pt x="80" y="305"/>
                    </a:lnTo>
                    <a:lnTo>
                      <a:pt x="57" y="289"/>
                    </a:lnTo>
                    <a:lnTo>
                      <a:pt x="37" y="269"/>
                    </a:lnTo>
                    <a:lnTo>
                      <a:pt x="22" y="246"/>
                    </a:lnTo>
                    <a:lnTo>
                      <a:pt x="9" y="221"/>
                    </a:lnTo>
                    <a:lnTo>
                      <a:pt x="2" y="193"/>
                    </a:lnTo>
                    <a:lnTo>
                      <a:pt x="0" y="163"/>
                    </a:lnTo>
                    <a:lnTo>
                      <a:pt x="2" y="134"/>
                    </a:lnTo>
                    <a:lnTo>
                      <a:pt x="9" y="107"/>
                    </a:lnTo>
                    <a:lnTo>
                      <a:pt x="22" y="80"/>
                    </a:lnTo>
                    <a:lnTo>
                      <a:pt x="37" y="57"/>
                    </a:lnTo>
                    <a:lnTo>
                      <a:pt x="57" y="39"/>
                    </a:lnTo>
                    <a:lnTo>
                      <a:pt x="80" y="22"/>
                    </a:lnTo>
                    <a:lnTo>
                      <a:pt x="105" y="10"/>
                    </a:lnTo>
                    <a:lnTo>
                      <a:pt x="134" y="2"/>
                    </a:lnTo>
                    <a:lnTo>
                      <a:pt x="163" y="0"/>
                    </a:lnTo>
                    <a:close/>
                  </a:path>
                </a:pathLst>
              </a:custGeom>
              <a:grpFill/>
              <a:ln w="9525">
                <a:noFill/>
                <a:round/>
                <a:headEnd/>
                <a:tailEnd/>
              </a:ln>
            </p:spPr>
            <p:txBody>
              <a:bodyPr wrap="none" anchor="ctr"/>
              <a:lstStyle/>
              <a:p>
                <a:endParaRPr lang="en-GB"/>
              </a:p>
            </p:txBody>
          </p:sp>
          <p:sp>
            <p:nvSpPr>
              <p:cNvPr id="34" name="Freeform 345"/>
              <p:cNvSpPr>
                <a:spLocks noChangeArrowheads="1"/>
              </p:cNvSpPr>
              <p:nvPr/>
            </p:nvSpPr>
            <p:spPr bwMode="auto">
              <a:xfrm>
                <a:off x="4214" y="3059"/>
                <a:ext cx="383" cy="351"/>
              </a:xfrm>
              <a:custGeom>
                <a:avLst/>
                <a:gdLst>
                  <a:gd name="T0" fmla="*/ 0 w 3456"/>
                  <a:gd name="T1" fmla="*/ 0 h 3172"/>
                  <a:gd name="T2" fmla="*/ 0 w 3456"/>
                  <a:gd name="T3" fmla="*/ 0 h 3172"/>
                  <a:gd name="T4" fmla="*/ 0 w 3456"/>
                  <a:gd name="T5" fmla="*/ 0 h 3172"/>
                  <a:gd name="T6" fmla="*/ 0 w 3456"/>
                  <a:gd name="T7" fmla="*/ 0 h 3172"/>
                  <a:gd name="T8" fmla="*/ 0 w 3456"/>
                  <a:gd name="T9" fmla="*/ 0 h 3172"/>
                  <a:gd name="T10" fmla="*/ 0 w 3456"/>
                  <a:gd name="T11" fmla="*/ 0 h 3172"/>
                  <a:gd name="T12" fmla="*/ 0 w 3456"/>
                  <a:gd name="T13" fmla="*/ 0 h 3172"/>
                  <a:gd name="T14" fmla="*/ 0 w 3456"/>
                  <a:gd name="T15" fmla="*/ 0 h 3172"/>
                  <a:gd name="T16" fmla="*/ 0 w 3456"/>
                  <a:gd name="T17" fmla="*/ 0 h 3172"/>
                  <a:gd name="T18" fmla="*/ 0 w 3456"/>
                  <a:gd name="T19" fmla="*/ 0 h 3172"/>
                  <a:gd name="T20" fmla="*/ 0 w 3456"/>
                  <a:gd name="T21" fmla="*/ 0 h 3172"/>
                  <a:gd name="T22" fmla="*/ 0 w 3456"/>
                  <a:gd name="T23" fmla="*/ 0 h 3172"/>
                  <a:gd name="T24" fmla="*/ 0 w 3456"/>
                  <a:gd name="T25" fmla="*/ 0 h 3172"/>
                  <a:gd name="T26" fmla="*/ 0 w 3456"/>
                  <a:gd name="T27" fmla="*/ 0 h 3172"/>
                  <a:gd name="T28" fmla="*/ 0 w 3456"/>
                  <a:gd name="T29" fmla="*/ 0 h 3172"/>
                  <a:gd name="T30" fmla="*/ 0 w 3456"/>
                  <a:gd name="T31" fmla="*/ 0 h 3172"/>
                  <a:gd name="T32" fmla="*/ 0 w 3456"/>
                  <a:gd name="T33" fmla="*/ 0 h 3172"/>
                  <a:gd name="T34" fmla="*/ 0 w 3456"/>
                  <a:gd name="T35" fmla="*/ 0 h 3172"/>
                  <a:gd name="T36" fmla="*/ 0 w 3456"/>
                  <a:gd name="T37" fmla="*/ 0 h 3172"/>
                  <a:gd name="T38" fmla="*/ 0 w 3456"/>
                  <a:gd name="T39" fmla="*/ 0 h 3172"/>
                  <a:gd name="T40" fmla="*/ 0 w 3456"/>
                  <a:gd name="T41" fmla="*/ 0 h 3172"/>
                  <a:gd name="T42" fmla="*/ 0 w 3456"/>
                  <a:gd name="T43" fmla="*/ 0 h 3172"/>
                  <a:gd name="T44" fmla="*/ 0 w 3456"/>
                  <a:gd name="T45" fmla="*/ 0 h 3172"/>
                  <a:gd name="T46" fmla="*/ 0 w 3456"/>
                  <a:gd name="T47" fmla="*/ 0 h 3172"/>
                  <a:gd name="T48" fmla="*/ 0 w 3456"/>
                  <a:gd name="T49" fmla="*/ 0 h 3172"/>
                  <a:gd name="T50" fmla="*/ 0 w 3456"/>
                  <a:gd name="T51" fmla="*/ 0 h 3172"/>
                  <a:gd name="T52" fmla="*/ 0 w 3456"/>
                  <a:gd name="T53" fmla="*/ 0 h 3172"/>
                  <a:gd name="T54" fmla="*/ 0 w 3456"/>
                  <a:gd name="T55" fmla="*/ 0 h 3172"/>
                  <a:gd name="T56" fmla="*/ 0 w 3456"/>
                  <a:gd name="T57" fmla="*/ 0 h 3172"/>
                  <a:gd name="T58" fmla="*/ 0 w 3456"/>
                  <a:gd name="T59" fmla="*/ 0 h 3172"/>
                  <a:gd name="T60" fmla="*/ 0 w 3456"/>
                  <a:gd name="T61" fmla="*/ 0 h 3172"/>
                  <a:gd name="T62" fmla="*/ 0 w 3456"/>
                  <a:gd name="T63" fmla="*/ 0 h 3172"/>
                  <a:gd name="T64" fmla="*/ 0 w 3456"/>
                  <a:gd name="T65" fmla="*/ 0 h 3172"/>
                  <a:gd name="T66" fmla="*/ 0 w 3456"/>
                  <a:gd name="T67" fmla="*/ 0 h 3172"/>
                  <a:gd name="T68" fmla="*/ 0 w 3456"/>
                  <a:gd name="T69" fmla="*/ 0 h 3172"/>
                  <a:gd name="T70" fmla="*/ 0 w 3456"/>
                  <a:gd name="T71" fmla="*/ 0 h 3172"/>
                  <a:gd name="T72" fmla="*/ 0 w 3456"/>
                  <a:gd name="T73" fmla="*/ 0 h 3172"/>
                  <a:gd name="T74" fmla="*/ 0 w 3456"/>
                  <a:gd name="T75" fmla="*/ 0 h 3172"/>
                  <a:gd name="T76" fmla="*/ 0 w 3456"/>
                  <a:gd name="T77" fmla="*/ 0 h 3172"/>
                  <a:gd name="T78" fmla="*/ 0 w 3456"/>
                  <a:gd name="T79" fmla="*/ 0 h 3172"/>
                  <a:gd name="T80" fmla="*/ 0 w 3456"/>
                  <a:gd name="T81" fmla="*/ 0 h 3172"/>
                  <a:gd name="T82" fmla="*/ 0 w 3456"/>
                  <a:gd name="T83" fmla="*/ 0 h 3172"/>
                  <a:gd name="T84" fmla="*/ 0 w 3456"/>
                  <a:gd name="T85" fmla="*/ 0 h 3172"/>
                  <a:gd name="T86" fmla="*/ 0 w 3456"/>
                  <a:gd name="T87" fmla="*/ 0 h 3172"/>
                  <a:gd name="T88" fmla="*/ 0 w 3456"/>
                  <a:gd name="T89" fmla="*/ 0 h 3172"/>
                  <a:gd name="T90" fmla="*/ 0 w 3456"/>
                  <a:gd name="T91" fmla="*/ 0 h 3172"/>
                  <a:gd name="T92" fmla="*/ 0 w 3456"/>
                  <a:gd name="T93" fmla="*/ 0 h 3172"/>
                  <a:gd name="T94" fmla="*/ 0 w 3456"/>
                  <a:gd name="T95" fmla="*/ 0 h 3172"/>
                  <a:gd name="T96" fmla="*/ 0 w 3456"/>
                  <a:gd name="T97" fmla="*/ 0 h 3172"/>
                  <a:gd name="T98" fmla="*/ 0 w 3456"/>
                  <a:gd name="T99" fmla="*/ 0 h 3172"/>
                  <a:gd name="T100" fmla="*/ 0 w 3456"/>
                  <a:gd name="T101" fmla="*/ 0 h 3172"/>
                  <a:gd name="T102" fmla="*/ 0 w 3456"/>
                  <a:gd name="T103" fmla="*/ 0 h 3172"/>
                  <a:gd name="T104" fmla="*/ 0 w 3456"/>
                  <a:gd name="T105" fmla="*/ 0 h 3172"/>
                  <a:gd name="T106" fmla="*/ 0 w 3456"/>
                  <a:gd name="T107" fmla="*/ 0 h 3172"/>
                  <a:gd name="T108" fmla="*/ 0 w 3456"/>
                  <a:gd name="T109" fmla="*/ 0 h 317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456"/>
                  <a:gd name="T166" fmla="*/ 0 h 3172"/>
                  <a:gd name="T167" fmla="*/ 3456 w 3456"/>
                  <a:gd name="T168" fmla="*/ 3172 h 317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456" h="3172">
                    <a:moveTo>
                      <a:pt x="2177" y="277"/>
                    </a:moveTo>
                    <a:lnTo>
                      <a:pt x="2095" y="280"/>
                    </a:lnTo>
                    <a:lnTo>
                      <a:pt x="2015" y="289"/>
                    </a:lnTo>
                    <a:lnTo>
                      <a:pt x="1936" y="306"/>
                    </a:lnTo>
                    <a:lnTo>
                      <a:pt x="1860" y="328"/>
                    </a:lnTo>
                    <a:lnTo>
                      <a:pt x="1787" y="355"/>
                    </a:lnTo>
                    <a:lnTo>
                      <a:pt x="1716" y="389"/>
                    </a:lnTo>
                    <a:lnTo>
                      <a:pt x="1649" y="426"/>
                    </a:lnTo>
                    <a:lnTo>
                      <a:pt x="1586" y="470"/>
                    </a:lnTo>
                    <a:lnTo>
                      <a:pt x="1525" y="519"/>
                    </a:lnTo>
                    <a:lnTo>
                      <a:pt x="1468" y="571"/>
                    </a:lnTo>
                    <a:lnTo>
                      <a:pt x="1416" y="628"/>
                    </a:lnTo>
                    <a:lnTo>
                      <a:pt x="1368" y="687"/>
                    </a:lnTo>
                    <a:lnTo>
                      <a:pt x="1325" y="751"/>
                    </a:lnTo>
                    <a:lnTo>
                      <a:pt x="1286" y="819"/>
                    </a:lnTo>
                    <a:lnTo>
                      <a:pt x="1254" y="889"/>
                    </a:lnTo>
                    <a:lnTo>
                      <a:pt x="1225" y="963"/>
                    </a:lnTo>
                    <a:lnTo>
                      <a:pt x="1203" y="1038"/>
                    </a:lnTo>
                    <a:lnTo>
                      <a:pt x="1188" y="1117"/>
                    </a:lnTo>
                    <a:lnTo>
                      <a:pt x="1178" y="1197"/>
                    </a:lnTo>
                    <a:lnTo>
                      <a:pt x="1174" y="1279"/>
                    </a:lnTo>
                    <a:lnTo>
                      <a:pt x="1176" y="1342"/>
                    </a:lnTo>
                    <a:lnTo>
                      <a:pt x="1182" y="1404"/>
                    </a:lnTo>
                    <a:lnTo>
                      <a:pt x="1192" y="1465"/>
                    </a:lnTo>
                    <a:lnTo>
                      <a:pt x="1204" y="1524"/>
                    </a:lnTo>
                    <a:lnTo>
                      <a:pt x="1288" y="1500"/>
                    </a:lnTo>
                    <a:lnTo>
                      <a:pt x="1373" y="1480"/>
                    </a:lnTo>
                    <a:lnTo>
                      <a:pt x="1460" y="1464"/>
                    </a:lnTo>
                    <a:lnTo>
                      <a:pt x="1548" y="1452"/>
                    </a:lnTo>
                    <a:lnTo>
                      <a:pt x="1637" y="1446"/>
                    </a:lnTo>
                    <a:lnTo>
                      <a:pt x="1728" y="1444"/>
                    </a:lnTo>
                    <a:lnTo>
                      <a:pt x="1836" y="1447"/>
                    </a:lnTo>
                    <a:lnTo>
                      <a:pt x="1942" y="1456"/>
                    </a:lnTo>
                    <a:lnTo>
                      <a:pt x="2045" y="1472"/>
                    </a:lnTo>
                    <a:lnTo>
                      <a:pt x="2147" y="1494"/>
                    </a:lnTo>
                    <a:lnTo>
                      <a:pt x="2246" y="1522"/>
                    </a:lnTo>
                    <a:lnTo>
                      <a:pt x="2343" y="1556"/>
                    </a:lnTo>
                    <a:lnTo>
                      <a:pt x="2437" y="1596"/>
                    </a:lnTo>
                    <a:lnTo>
                      <a:pt x="2529" y="1640"/>
                    </a:lnTo>
                    <a:lnTo>
                      <a:pt x="2617" y="1690"/>
                    </a:lnTo>
                    <a:lnTo>
                      <a:pt x="2702" y="1744"/>
                    </a:lnTo>
                    <a:lnTo>
                      <a:pt x="2783" y="1803"/>
                    </a:lnTo>
                    <a:lnTo>
                      <a:pt x="2861" y="1867"/>
                    </a:lnTo>
                    <a:lnTo>
                      <a:pt x="2934" y="1935"/>
                    </a:lnTo>
                    <a:lnTo>
                      <a:pt x="2978" y="1880"/>
                    </a:lnTo>
                    <a:lnTo>
                      <a:pt x="3018" y="1823"/>
                    </a:lnTo>
                    <a:lnTo>
                      <a:pt x="3055" y="1763"/>
                    </a:lnTo>
                    <a:lnTo>
                      <a:pt x="3086" y="1700"/>
                    </a:lnTo>
                    <a:lnTo>
                      <a:pt x="3115" y="1635"/>
                    </a:lnTo>
                    <a:lnTo>
                      <a:pt x="3138" y="1567"/>
                    </a:lnTo>
                    <a:lnTo>
                      <a:pt x="3155" y="1498"/>
                    </a:lnTo>
                    <a:lnTo>
                      <a:pt x="3169" y="1427"/>
                    </a:lnTo>
                    <a:lnTo>
                      <a:pt x="3176" y="1354"/>
                    </a:lnTo>
                    <a:lnTo>
                      <a:pt x="3180" y="1279"/>
                    </a:lnTo>
                    <a:lnTo>
                      <a:pt x="3176" y="1197"/>
                    </a:lnTo>
                    <a:lnTo>
                      <a:pt x="3167" y="1117"/>
                    </a:lnTo>
                    <a:lnTo>
                      <a:pt x="3150" y="1038"/>
                    </a:lnTo>
                    <a:lnTo>
                      <a:pt x="3128" y="963"/>
                    </a:lnTo>
                    <a:lnTo>
                      <a:pt x="3101" y="889"/>
                    </a:lnTo>
                    <a:lnTo>
                      <a:pt x="3067" y="819"/>
                    </a:lnTo>
                    <a:lnTo>
                      <a:pt x="3029" y="751"/>
                    </a:lnTo>
                    <a:lnTo>
                      <a:pt x="2986" y="687"/>
                    </a:lnTo>
                    <a:lnTo>
                      <a:pt x="2938" y="628"/>
                    </a:lnTo>
                    <a:lnTo>
                      <a:pt x="2885" y="571"/>
                    </a:lnTo>
                    <a:lnTo>
                      <a:pt x="2829" y="519"/>
                    </a:lnTo>
                    <a:lnTo>
                      <a:pt x="2769" y="470"/>
                    </a:lnTo>
                    <a:lnTo>
                      <a:pt x="2705" y="426"/>
                    </a:lnTo>
                    <a:lnTo>
                      <a:pt x="2637" y="389"/>
                    </a:lnTo>
                    <a:lnTo>
                      <a:pt x="2567" y="355"/>
                    </a:lnTo>
                    <a:lnTo>
                      <a:pt x="2494" y="328"/>
                    </a:lnTo>
                    <a:lnTo>
                      <a:pt x="2417" y="306"/>
                    </a:lnTo>
                    <a:lnTo>
                      <a:pt x="2340" y="289"/>
                    </a:lnTo>
                    <a:lnTo>
                      <a:pt x="2259" y="280"/>
                    </a:lnTo>
                    <a:lnTo>
                      <a:pt x="2177" y="277"/>
                    </a:lnTo>
                    <a:close/>
                    <a:moveTo>
                      <a:pt x="2177" y="0"/>
                    </a:moveTo>
                    <a:lnTo>
                      <a:pt x="2268" y="3"/>
                    </a:lnTo>
                    <a:lnTo>
                      <a:pt x="2357" y="13"/>
                    </a:lnTo>
                    <a:lnTo>
                      <a:pt x="2445" y="28"/>
                    </a:lnTo>
                    <a:lnTo>
                      <a:pt x="2530" y="49"/>
                    </a:lnTo>
                    <a:lnTo>
                      <a:pt x="2614" y="77"/>
                    </a:lnTo>
                    <a:lnTo>
                      <a:pt x="2695" y="109"/>
                    </a:lnTo>
                    <a:lnTo>
                      <a:pt x="2772" y="147"/>
                    </a:lnTo>
                    <a:lnTo>
                      <a:pt x="2846" y="190"/>
                    </a:lnTo>
                    <a:lnTo>
                      <a:pt x="2918" y="237"/>
                    </a:lnTo>
                    <a:lnTo>
                      <a:pt x="2986" y="289"/>
                    </a:lnTo>
                    <a:lnTo>
                      <a:pt x="3051" y="346"/>
                    </a:lnTo>
                    <a:lnTo>
                      <a:pt x="3110" y="406"/>
                    </a:lnTo>
                    <a:lnTo>
                      <a:pt x="3167" y="470"/>
                    </a:lnTo>
                    <a:lnTo>
                      <a:pt x="3219" y="539"/>
                    </a:lnTo>
                    <a:lnTo>
                      <a:pt x="3266" y="610"/>
                    </a:lnTo>
                    <a:lnTo>
                      <a:pt x="3309" y="684"/>
                    </a:lnTo>
                    <a:lnTo>
                      <a:pt x="3347" y="762"/>
                    </a:lnTo>
                    <a:lnTo>
                      <a:pt x="3380" y="842"/>
                    </a:lnTo>
                    <a:lnTo>
                      <a:pt x="3407" y="926"/>
                    </a:lnTo>
                    <a:lnTo>
                      <a:pt x="3428" y="1011"/>
                    </a:lnTo>
                    <a:lnTo>
                      <a:pt x="3443" y="1099"/>
                    </a:lnTo>
                    <a:lnTo>
                      <a:pt x="3453" y="1188"/>
                    </a:lnTo>
                    <a:lnTo>
                      <a:pt x="3456" y="1279"/>
                    </a:lnTo>
                    <a:lnTo>
                      <a:pt x="3453" y="1369"/>
                    </a:lnTo>
                    <a:lnTo>
                      <a:pt x="3443" y="1458"/>
                    </a:lnTo>
                    <a:lnTo>
                      <a:pt x="3429" y="1545"/>
                    </a:lnTo>
                    <a:lnTo>
                      <a:pt x="3408" y="1629"/>
                    </a:lnTo>
                    <a:lnTo>
                      <a:pt x="3381" y="1712"/>
                    </a:lnTo>
                    <a:lnTo>
                      <a:pt x="3349" y="1791"/>
                    </a:lnTo>
                    <a:lnTo>
                      <a:pt x="3313" y="1868"/>
                    </a:lnTo>
                    <a:lnTo>
                      <a:pt x="3271" y="1942"/>
                    </a:lnTo>
                    <a:lnTo>
                      <a:pt x="3224" y="2013"/>
                    </a:lnTo>
                    <a:lnTo>
                      <a:pt x="3173" y="2081"/>
                    </a:lnTo>
                    <a:lnTo>
                      <a:pt x="3118" y="2144"/>
                    </a:lnTo>
                    <a:lnTo>
                      <a:pt x="3173" y="2225"/>
                    </a:lnTo>
                    <a:lnTo>
                      <a:pt x="3225" y="2308"/>
                    </a:lnTo>
                    <a:lnTo>
                      <a:pt x="3272" y="2394"/>
                    </a:lnTo>
                    <a:lnTo>
                      <a:pt x="3314" y="2483"/>
                    </a:lnTo>
                    <a:lnTo>
                      <a:pt x="3350" y="2575"/>
                    </a:lnTo>
                    <a:lnTo>
                      <a:pt x="3382" y="2669"/>
                    </a:lnTo>
                    <a:lnTo>
                      <a:pt x="3408" y="2766"/>
                    </a:lnTo>
                    <a:lnTo>
                      <a:pt x="3429" y="2864"/>
                    </a:lnTo>
                    <a:lnTo>
                      <a:pt x="3443" y="2965"/>
                    </a:lnTo>
                    <a:lnTo>
                      <a:pt x="3453" y="3067"/>
                    </a:lnTo>
                    <a:lnTo>
                      <a:pt x="3456" y="3172"/>
                    </a:lnTo>
                    <a:lnTo>
                      <a:pt x="0" y="3172"/>
                    </a:lnTo>
                    <a:lnTo>
                      <a:pt x="3" y="3070"/>
                    </a:lnTo>
                    <a:lnTo>
                      <a:pt x="12" y="2970"/>
                    </a:lnTo>
                    <a:lnTo>
                      <a:pt x="26" y="2871"/>
                    </a:lnTo>
                    <a:lnTo>
                      <a:pt x="46" y="2775"/>
                    </a:lnTo>
                    <a:lnTo>
                      <a:pt x="70" y="2681"/>
                    </a:lnTo>
                    <a:lnTo>
                      <a:pt x="101" y="2589"/>
                    </a:lnTo>
                    <a:lnTo>
                      <a:pt x="136" y="2498"/>
                    </a:lnTo>
                    <a:lnTo>
                      <a:pt x="176" y="2412"/>
                    </a:lnTo>
                    <a:lnTo>
                      <a:pt x="220" y="2327"/>
                    </a:lnTo>
                    <a:lnTo>
                      <a:pt x="269" y="2245"/>
                    </a:lnTo>
                    <a:lnTo>
                      <a:pt x="323" y="2166"/>
                    </a:lnTo>
                    <a:lnTo>
                      <a:pt x="379" y="2091"/>
                    </a:lnTo>
                    <a:lnTo>
                      <a:pt x="441" y="2019"/>
                    </a:lnTo>
                    <a:lnTo>
                      <a:pt x="506" y="1950"/>
                    </a:lnTo>
                    <a:lnTo>
                      <a:pt x="0" y="1444"/>
                    </a:lnTo>
                    <a:lnTo>
                      <a:pt x="458" y="1444"/>
                    </a:lnTo>
                    <a:lnTo>
                      <a:pt x="862" y="1676"/>
                    </a:lnTo>
                    <a:lnTo>
                      <a:pt x="904" y="1653"/>
                    </a:lnTo>
                    <a:lnTo>
                      <a:pt x="947" y="1630"/>
                    </a:lnTo>
                    <a:lnTo>
                      <a:pt x="926" y="1545"/>
                    </a:lnTo>
                    <a:lnTo>
                      <a:pt x="910" y="1458"/>
                    </a:lnTo>
                    <a:lnTo>
                      <a:pt x="901" y="1370"/>
                    </a:lnTo>
                    <a:lnTo>
                      <a:pt x="898" y="1279"/>
                    </a:lnTo>
                    <a:lnTo>
                      <a:pt x="901" y="1188"/>
                    </a:lnTo>
                    <a:lnTo>
                      <a:pt x="911" y="1099"/>
                    </a:lnTo>
                    <a:lnTo>
                      <a:pt x="926" y="1011"/>
                    </a:lnTo>
                    <a:lnTo>
                      <a:pt x="948" y="926"/>
                    </a:lnTo>
                    <a:lnTo>
                      <a:pt x="975" y="842"/>
                    </a:lnTo>
                    <a:lnTo>
                      <a:pt x="1007" y="762"/>
                    </a:lnTo>
                    <a:lnTo>
                      <a:pt x="1045" y="684"/>
                    </a:lnTo>
                    <a:lnTo>
                      <a:pt x="1087" y="610"/>
                    </a:lnTo>
                    <a:lnTo>
                      <a:pt x="1135" y="539"/>
                    </a:lnTo>
                    <a:lnTo>
                      <a:pt x="1187" y="470"/>
                    </a:lnTo>
                    <a:lnTo>
                      <a:pt x="1243" y="406"/>
                    </a:lnTo>
                    <a:lnTo>
                      <a:pt x="1304" y="346"/>
                    </a:lnTo>
                    <a:lnTo>
                      <a:pt x="1368" y="289"/>
                    </a:lnTo>
                    <a:lnTo>
                      <a:pt x="1436" y="237"/>
                    </a:lnTo>
                    <a:lnTo>
                      <a:pt x="1507" y="190"/>
                    </a:lnTo>
                    <a:lnTo>
                      <a:pt x="1582" y="147"/>
                    </a:lnTo>
                    <a:lnTo>
                      <a:pt x="1660" y="109"/>
                    </a:lnTo>
                    <a:lnTo>
                      <a:pt x="1741" y="77"/>
                    </a:lnTo>
                    <a:lnTo>
                      <a:pt x="1823" y="49"/>
                    </a:lnTo>
                    <a:lnTo>
                      <a:pt x="1908" y="28"/>
                    </a:lnTo>
                    <a:lnTo>
                      <a:pt x="1996" y="13"/>
                    </a:lnTo>
                    <a:lnTo>
                      <a:pt x="2086" y="3"/>
                    </a:lnTo>
                    <a:lnTo>
                      <a:pt x="2177" y="0"/>
                    </a:lnTo>
                    <a:close/>
                  </a:path>
                </a:pathLst>
              </a:custGeom>
              <a:grpFill/>
              <a:ln w="9525">
                <a:noFill/>
                <a:round/>
                <a:headEnd/>
                <a:tailEnd/>
              </a:ln>
            </p:spPr>
            <p:txBody>
              <a:bodyPr wrap="none" anchor="ctr"/>
              <a:lstStyle/>
              <a:p>
                <a:endParaRPr lang="en-GB"/>
              </a:p>
            </p:txBody>
          </p:sp>
        </p:grpSp>
        <p:sp>
          <p:nvSpPr>
            <p:cNvPr id="37" name="TextBox 36"/>
            <p:cNvSpPr txBox="1"/>
            <p:nvPr/>
          </p:nvSpPr>
          <p:spPr>
            <a:xfrm>
              <a:off x="6160869" y="3268635"/>
              <a:ext cx="1080000" cy="262571"/>
            </a:xfrm>
            <a:prstGeom prst="roundRect">
              <a:avLst/>
            </a:prstGeom>
            <a:solidFill>
              <a:schemeClr val="tx1"/>
            </a:solidFill>
            <a:ln>
              <a:noFill/>
            </a:ln>
          </p:spPr>
          <p:txBody>
            <a:bodyPr wrap="square" lIns="0" tIns="0" rIns="0" bIns="0" rtlCol="0" anchor="ctr" anchorCtr="0">
              <a:noAutofit/>
            </a:bodyPr>
            <a:lstStyle/>
            <a:p>
              <a:pPr algn="ctr"/>
              <a:r>
                <a:rPr lang="en-GB" sz="1100" dirty="0" smtClean="0">
                  <a:solidFill>
                    <a:schemeClr val="bg1"/>
                  </a:solidFill>
                </a:rPr>
                <a:t>End of second set</a:t>
              </a:r>
              <a:endParaRPr lang="en-GB" sz="1100" dirty="0">
                <a:solidFill>
                  <a:schemeClr val="bg1"/>
                </a:solidFill>
              </a:endParaRPr>
            </a:p>
          </p:txBody>
        </p:sp>
        <p:cxnSp>
          <p:nvCxnSpPr>
            <p:cNvPr id="43" name="Straight Arrow Connector 42"/>
            <p:cNvCxnSpPr/>
            <p:nvPr/>
          </p:nvCxnSpPr>
          <p:spPr>
            <a:xfrm>
              <a:off x="6700869" y="3556606"/>
              <a:ext cx="0" cy="333192"/>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69" name="Group 168"/>
          <p:cNvGrpSpPr/>
          <p:nvPr/>
        </p:nvGrpSpPr>
        <p:grpSpPr>
          <a:xfrm>
            <a:off x="3916484" y="3400060"/>
            <a:ext cx="1080000" cy="1120751"/>
            <a:chOff x="3916484" y="3278154"/>
            <a:chExt cx="1080000" cy="1120751"/>
          </a:xfrm>
        </p:grpSpPr>
        <p:grpSp>
          <p:nvGrpSpPr>
            <p:cNvPr id="29" name="Group 343"/>
            <p:cNvGrpSpPr>
              <a:grpSpLocks/>
            </p:cNvGrpSpPr>
            <p:nvPr/>
          </p:nvGrpSpPr>
          <p:grpSpPr bwMode="auto">
            <a:xfrm>
              <a:off x="4254822" y="3278154"/>
              <a:ext cx="403324" cy="438060"/>
              <a:chOff x="4214" y="3059"/>
              <a:chExt cx="383" cy="351"/>
            </a:xfrm>
            <a:solidFill>
              <a:schemeClr val="tx1"/>
            </a:solidFill>
          </p:grpSpPr>
          <p:sp>
            <p:nvSpPr>
              <p:cNvPr id="30" name="Freeform 344"/>
              <p:cNvSpPr>
                <a:spLocks noChangeArrowheads="1"/>
              </p:cNvSpPr>
              <p:nvPr/>
            </p:nvSpPr>
            <p:spPr bwMode="auto">
              <a:xfrm>
                <a:off x="4388" y="3183"/>
                <a:ext cx="35" cy="35"/>
              </a:xfrm>
              <a:custGeom>
                <a:avLst/>
                <a:gdLst>
                  <a:gd name="T0" fmla="*/ 0 w 326"/>
                  <a:gd name="T1" fmla="*/ 0 h 328"/>
                  <a:gd name="T2" fmla="*/ 0 w 326"/>
                  <a:gd name="T3" fmla="*/ 0 h 328"/>
                  <a:gd name="T4" fmla="*/ 0 w 326"/>
                  <a:gd name="T5" fmla="*/ 0 h 328"/>
                  <a:gd name="T6" fmla="*/ 0 w 326"/>
                  <a:gd name="T7" fmla="*/ 0 h 328"/>
                  <a:gd name="T8" fmla="*/ 0 w 326"/>
                  <a:gd name="T9" fmla="*/ 0 h 328"/>
                  <a:gd name="T10" fmla="*/ 0 w 326"/>
                  <a:gd name="T11" fmla="*/ 0 h 328"/>
                  <a:gd name="T12" fmla="*/ 0 w 326"/>
                  <a:gd name="T13" fmla="*/ 0 h 328"/>
                  <a:gd name="T14" fmla="*/ 0 w 326"/>
                  <a:gd name="T15" fmla="*/ 0 h 328"/>
                  <a:gd name="T16" fmla="*/ 0 w 326"/>
                  <a:gd name="T17" fmla="*/ 0 h 328"/>
                  <a:gd name="T18" fmla="*/ 0 w 326"/>
                  <a:gd name="T19" fmla="*/ 0 h 328"/>
                  <a:gd name="T20" fmla="*/ 0 w 326"/>
                  <a:gd name="T21" fmla="*/ 0 h 328"/>
                  <a:gd name="T22" fmla="*/ 0 w 326"/>
                  <a:gd name="T23" fmla="*/ 0 h 328"/>
                  <a:gd name="T24" fmla="*/ 0 w 326"/>
                  <a:gd name="T25" fmla="*/ 0 h 328"/>
                  <a:gd name="T26" fmla="*/ 0 w 326"/>
                  <a:gd name="T27" fmla="*/ 0 h 328"/>
                  <a:gd name="T28" fmla="*/ 0 w 326"/>
                  <a:gd name="T29" fmla="*/ 0 h 328"/>
                  <a:gd name="T30" fmla="*/ 0 w 326"/>
                  <a:gd name="T31" fmla="*/ 0 h 328"/>
                  <a:gd name="T32" fmla="*/ 0 w 326"/>
                  <a:gd name="T33" fmla="*/ 0 h 328"/>
                  <a:gd name="T34" fmla="*/ 0 w 326"/>
                  <a:gd name="T35" fmla="*/ 0 h 328"/>
                  <a:gd name="T36" fmla="*/ 0 w 326"/>
                  <a:gd name="T37" fmla="*/ 0 h 328"/>
                  <a:gd name="T38" fmla="*/ 0 w 326"/>
                  <a:gd name="T39" fmla="*/ 0 h 328"/>
                  <a:gd name="T40" fmla="*/ 0 w 326"/>
                  <a:gd name="T41" fmla="*/ 0 h 328"/>
                  <a:gd name="T42" fmla="*/ 0 w 326"/>
                  <a:gd name="T43" fmla="*/ 0 h 328"/>
                  <a:gd name="T44" fmla="*/ 0 w 326"/>
                  <a:gd name="T45" fmla="*/ 0 h 328"/>
                  <a:gd name="T46" fmla="*/ 0 w 326"/>
                  <a:gd name="T47" fmla="*/ 0 h 328"/>
                  <a:gd name="T48" fmla="*/ 0 w 326"/>
                  <a:gd name="T49" fmla="*/ 0 h 328"/>
                  <a:gd name="T50" fmla="*/ 0 w 326"/>
                  <a:gd name="T51" fmla="*/ 0 h 328"/>
                  <a:gd name="T52" fmla="*/ 0 w 326"/>
                  <a:gd name="T53" fmla="*/ 0 h 328"/>
                  <a:gd name="T54" fmla="*/ 0 w 326"/>
                  <a:gd name="T55" fmla="*/ 0 h 328"/>
                  <a:gd name="T56" fmla="*/ 0 w 326"/>
                  <a:gd name="T57" fmla="*/ 0 h 328"/>
                  <a:gd name="T58" fmla="*/ 0 w 326"/>
                  <a:gd name="T59" fmla="*/ 0 h 328"/>
                  <a:gd name="T60" fmla="*/ 0 w 326"/>
                  <a:gd name="T61" fmla="*/ 0 h 328"/>
                  <a:gd name="T62" fmla="*/ 0 w 326"/>
                  <a:gd name="T63" fmla="*/ 0 h 328"/>
                  <a:gd name="T64" fmla="*/ 0 w 326"/>
                  <a:gd name="T65" fmla="*/ 0 h 328"/>
                  <a:gd name="T66" fmla="*/ 0 w 326"/>
                  <a:gd name="T67" fmla="*/ 0 h 328"/>
                  <a:gd name="T68" fmla="*/ 0 w 326"/>
                  <a:gd name="T69" fmla="*/ 0 h 328"/>
                  <a:gd name="T70" fmla="*/ 0 w 326"/>
                  <a:gd name="T71" fmla="*/ 0 h 328"/>
                  <a:gd name="T72" fmla="*/ 0 w 326"/>
                  <a:gd name="T73" fmla="*/ 0 h 3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26"/>
                  <a:gd name="T112" fmla="*/ 0 h 328"/>
                  <a:gd name="T113" fmla="*/ 326 w 326"/>
                  <a:gd name="T114" fmla="*/ 328 h 3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26" h="328">
                    <a:moveTo>
                      <a:pt x="163" y="0"/>
                    </a:moveTo>
                    <a:lnTo>
                      <a:pt x="192" y="2"/>
                    </a:lnTo>
                    <a:lnTo>
                      <a:pt x="221" y="10"/>
                    </a:lnTo>
                    <a:lnTo>
                      <a:pt x="246" y="22"/>
                    </a:lnTo>
                    <a:lnTo>
                      <a:pt x="269" y="39"/>
                    </a:lnTo>
                    <a:lnTo>
                      <a:pt x="289" y="57"/>
                    </a:lnTo>
                    <a:lnTo>
                      <a:pt x="304" y="80"/>
                    </a:lnTo>
                    <a:lnTo>
                      <a:pt x="317" y="107"/>
                    </a:lnTo>
                    <a:lnTo>
                      <a:pt x="324" y="134"/>
                    </a:lnTo>
                    <a:lnTo>
                      <a:pt x="326" y="163"/>
                    </a:lnTo>
                    <a:lnTo>
                      <a:pt x="324" y="193"/>
                    </a:lnTo>
                    <a:lnTo>
                      <a:pt x="317" y="221"/>
                    </a:lnTo>
                    <a:lnTo>
                      <a:pt x="304" y="246"/>
                    </a:lnTo>
                    <a:lnTo>
                      <a:pt x="289" y="269"/>
                    </a:lnTo>
                    <a:lnTo>
                      <a:pt x="269" y="289"/>
                    </a:lnTo>
                    <a:lnTo>
                      <a:pt x="246" y="305"/>
                    </a:lnTo>
                    <a:lnTo>
                      <a:pt x="221" y="317"/>
                    </a:lnTo>
                    <a:lnTo>
                      <a:pt x="192" y="324"/>
                    </a:lnTo>
                    <a:lnTo>
                      <a:pt x="163" y="328"/>
                    </a:lnTo>
                    <a:lnTo>
                      <a:pt x="134" y="324"/>
                    </a:lnTo>
                    <a:lnTo>
                      <a:pt x="105" y="317"/>
                    </a:lnTo>
                    <a:lnTo>
                      <a:pt x="80" y="305"/>
                    </a:lnTo>
                    <a:lnTo>
                      <a:pt x="57" y="289"/>
                    </a:lnTo>
                    <a:lnTo>
                      <a:pt x="37" y="269"/>
                    </a:lnTo>
                    <a:lnTo>
                      <a:pt x="22" y="246"/>
                    </a:lnTo>
                    <a:lnTo>
                      <a:pt x="9" y="221"/>
                    </a:lnTo>
                    <a:lnTo>
                      <a:pt x="2" y="193"/>
                    </a:lnTo>
                    <a:lnTo>
                      <a:pt x="0" y="163"/>
                    </a:lnTo>
                    <a:lnTo>
                      <a:pt x="2" y="134"/>
                    </a:lnTo>
                    <a:lnTo>
                      <a:pt x="9" y="107"/>
                    </a:lnTo>
                    <a:lnTo>
                      <a:pt x="22" y="80"/>
                    </a:lnTo>
                    <a:lnTo>
                      <a:pt x="37" y="57"/>
                    </a:lnTo>
                    <a:lnTo>
                      <a:pt x="57" y="39"/>
                    </a:lnTo>
                    <a:lnTo>
                      <a:pt x="80" y="22"/>
                    </a:lnTo>
                    <a:lnTo>
                      <a:pt x="105" y="10"/>
                    </a:lnTo>
                    <a:lnTo>
                      <a:pt x="134" y="2"/>
                    </a:lnTo>
                    <a:lnTo>
                      <a:pt x="163" y="0"/>
                    </a:lnTo>
                    <a:close/>
                  </a:path>
                </a:pathLst>
              </a:custGeom>
              <a:grpFill/>
              <a:ln w="9525">
                <a:noFill/>
                <a:round/>
                <a:headEnd/>
                <a:tailEnd/>
              </a:ln>
            </p:spPr>
            <p:txBody>
              <a:bodyPr wrap="none" anchor="ctr"/>
              <a:lstStyle/>
              <a:p>
                <a:endParaRPr lang="en-GB"/>
              </a:p>
            </p:txBody>
          </p:sp>
          <p:sp>
            <p:nvSpPr>
              <p:cNvPr id="31" name="Freeform 345"/>
              <p:cNvSpPr>
                <a:spLocks noChangeArrowheads="1"/>
              </p:cNvSpPr>
              <p:nvPr/>
            </p:nvSpPr>
            <p:spPr bwMode="auto">
              <a:xfrm>
                <a:off x="4214" y="3059"/>
                <a:ext cx="383" cy="351"/>
              </a:xfrm>
              <a:custGeom>
                <a:avLst/>
                <a:gdLst>
                  <a:gd name="T0" fmla="*/ 0 w 3456"/>
                  <a:gd name="T1" fmla="*/ 0 h 3172"/>
                  <a:gd name="T2" fmla="*/ 0 w 3456"/>
                  <a:gd name="T3" fmla="*/ 0 h 3172"/>
                  <a:gd name="T4" fmla="*/ 0 w 3456"/>
                  <a:gd name="T5" fmla="*/ 0 h 3172"/>
                  <a:gd name="T6" fmla="*/ 0 w 3456"/>
                  <a:gd name="T7" fmla="*/ 0 h 3172"/>
                  <a:gd name="T8" fmla="*/ 0 w 3456"/>
                  <a:gd name="T9" fmla="*/ 0 h 3172"/>
                  <a:gd name="T10" fmla="*/ 0 w 3456"/>
                  <a:gd name="T11" fmla="*/ 0 h 3172"/>
                  <a:gd name="T12" fmla="*/ 0 w 3456"/>
                  <a:gd name="T13" fmla="*/ 0 h 3172"/>
                  <a:gd name="T14" fmla="*/ 0 w 3456"/>
                  <a:gd name="T15" fmla="*/ 0 h 3172"/>
                  <a:gd name="T16" fmla="*/ 0 w 3456"/>
                  <a:gd name="T17" fmla="*/ 0 h 3172"/>
                  <a:gd name="T18" fmla="*/ 0 w 3456"/>
                  <a:gd name="T19" fmla="*/ 0 h 3172"/>
                  <a:gd name="T20" fmla="*/ 0 w 3456"/>
                  <a:gd name="T21" fmla="*/ 0 h 3172"/>
                  <a:gd name="T22" fmla="*/ 0 w 3456"/>
                  <a:gd name="T23" fmla="*/ 0 h 3172"/>
                  <a:gd name="T24" fmla="*/ 0 w 3456"/>
                  <a:gd name="T25" fmla="*/ 0 h 3172"/>
                  <a:gd name="T26" fmla="*/ 0 w 3456"/>
                  <a:gd name="T27" fmla="*/ 0 h 3172"/>
                  <a:gd name="T28" fmla="*/ 0 w 3456"/>
                  <a:gd name="T29" fmla="*/ 0 h 3172"/>
                  <a:gd name="T30" fmla="*/ 0 w 3456"/>
                  <a:gd name="T31" fmla="*/ 0 h 3172"/>
                  <a:gd name="T32" fmla="*/ 0 w 3456"/>
                  <a:gd name="T33" fmla="*/ 0 h 3172"/>
                  <a:gd name="T34" fmla="*/ 0 w 3456"/>
                  <a:gd name="T35" fmla="*/ 0 h 3172"/>
                  <a:gd name="T36" fmla="*/ 0 w 3456"/>
                  <a:gd name="T37" fmla="*/ 0 h 3172"/>
                  <a:gd name="T38" fmla="*/ 0 w 3456"/>
                  <a:gd name="T39" fmla="*/ 0 h 3172"/>
                  <a:gd name="T40" fmla="*/ 0 w 3456"/>
                  <a:gd name="T41" fmla="*/ 0 h 3172"/>
                  <a:gd name="T42" fmla="*/ 0 w 3456"/>
                  <a:gd name="T43" fmla="*/ 0 h 3172"/>
                  <a:gd name="T44" fmla="*/ 0 w 3456"/>
                  <a:gd name="T45" fmla="*/ 0 h 3172"/>
                  <a:gd name="T46" fmla="*/ 0 w 3456"/>
                  <a:gd name="T47" fmla="*/ 0 h 3172"/>
                  <a:gd name="T48" fmla="*/ 0 w 3456"/>
                  <a:gd name="T49" fmla="*/ 0 h 3172"/>
                  <a:gd name="T50" fmla="*/ 0 w 3456"/>
                  <a:gd name="T51" fmla="*/ 0 h 3172"/>
                  <a:gd name="T52" fmla="*/ 0 w 3456"/>
                  <a:gd name="T53" fmla="*/ 0 h 3172"/>
                  <a:gd name="T54" fmla="*/ 0 w 3456"/>
                  <a:gd name="T55" fmla="*/ 0 h 3172"/>
                  <a:gd name="T56" fmla="*/ 0 w 3456"/>
                  <a:gd name="T57" fmla="*/ 0 h 3172"/>
                  <a:gd name="T58" fmla="*/ 0 w 3456"/>
                  <a:gd name="T59" fmla="*/ 0 h 3172"/>
                  <a:gd name="T60" fmla="*/ 0 w 3456"/>
                  <a:gd name="T61" fmla="*/ 0 h 3172"/>
                  <a:gd name="T62" fmla="*/ 0 w 3456"/>
                  <a:gd name="T63" fmla="*/ 0 h 3172"/>
                  <a:gd name="T64" fmla="*/ 0 w 3456"/>
                  <a:gd name="T65" fmla="*/ 0 h 3172"/>
                  <a:gd name="T66" fmla="*/ 0 w 3456"/>
                  <a:gd name="T67" fmla="*/ 0 h 3172"/>
                  <a:gd name="T68" fmla="*/ 0 w 3456"/>
                  <a:gd name="T69" fmla="*/ 0 h 3172"/>
                  <a:gd name="T70" fmla="*/ 0 w 3456"/>
                  <a:gd name="T71" fmla="*/ 0 h 3172"/>
                  <a:gd name="T72" fmla="*/ 0 w 3456"/>
                  <a:gd name="T73" fmla="*/ 0 h 3172"/>
                  <a:gd name="T74" fmla="*/ 0 w 3456"/>
                  <a:gd name="T75" fmla="*/ 0 h 3172"/>
                  <a:gd name="T76" fmla="*/ 0 w 3456"/>
                  <a:gd name="T77" fmla="*/ 0 h 3172"/>
                  <a:gd name="T78" fmla="*/ 0 w 3456"/>
                  <a:gd name="T79" fmla="*/ 0 h 3172"/>
                  <a:gd name="T80" fmla="*/ 0 w 3456"/>
                  <a:gd name="T81" fmla="*/ 0 h 3172"/>
                  <a:gd name="T82" fmla="*/ 0 w 3456"/>
                  <a:gd name="T83" fmla="*/ 0 h 3172"/>
                  <a:gd name="T84" fmla="*/ 0 w 3456"/>
                  <a:gd name="T85" fmla="*/ 0 h 3172"/>
                  <a:gd name="T86" fmla="*/ 0 w 3456"/>
                  <a:gd name="T87" fmla="*/ 0 h 3172"/>
                  <a:gd name="T88" fmla="*/ 0 w 3456"/>
                  <a:gd name="T89" fmla="*/ 0 h 3172"/>
                  <a:gd name="T90" fmla="*/ 0 w 3456"/>
                  <a:gd name="T91" fmla="*/ 0 h 3172"/>
                  <a:gd name="T92" fmla="*/ 0 w 3456"/>
                  <a:gd name="T93" fmla="*/ 0 h 3172"/>
                  <a:gd name="T94" fmla="*/ 0 w 3456"/>
                  <a:gd name="T95" fmla="*/ 0 h 3172"/>
                  <a:gd name="T96" fmla="*/ 0 w 3456"/>
                  <a:gd name="T97" fmla="*/ 0 h 3172"/>
                  <a:gd name="T98" fmla="*/ 0 w 3456"/>
                  <a:gd name="T99" fmla="*/ 0 h 3172"/>
                  <a:gd name="T100" fmla="*/ 0 w 3456"/>
                  <a:gd name="T101" fmla="*/ 0 h 3172"/>
                  <a:gd name="T102" fmla="*/ 0 w 3456"/>
                  <a:gd name="T103" fmla="*/ 0 h 3172"/>
                  <a:gd name="T104" fmla="*/ 0 w 3456"/>
                  <a:gd name="T105" fmla="*/ 0 h 3172"/>
                  <a:gd name="T106" fmla="*/ 0 w 3456"/>
                  <a:gd name="T107" fmla="*/ 0 h 3172"/>
                  <a:gd name="T108" fmla="*/ 0 w 3456"/>
                  <a:gd name="T109" fmla="*/ 0 h 317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456"/>
                  <a:gd name="T166" fmla="*/ 0 h 3172"/>
                  <a:gd name="T167" fmla="*/ 3456 w 3456"/>
                  <a:gd name="T168" fmla="*/ 3172 h 317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456" h="3172">
                    <a:moveTo>
                      <a:pt x="2177" y="277"/>
                    </a:moveTo>
                    <a:lnTo>
                      <a:pt x="2095" y="280"/>
                    </a:lnTo>
                    <a:lnTo>
                      <a:pt x="2015" y="289"/>
                    </a:lnTo>
                    <a:lnTo>
                      <a:pt x="1936" y="306"/>
                    </a:lnTo>
                    <a:lnTo>
                      <a:pt x="1860" y="328"/>
                    </a:lnTo>
                    <a:lnTo>
                      <a:pt x="1787" y="355"/>
                    </a:lnTo>
                    <a:lnTo>
                      <a:pt x="1716" y="389"/>
                    </a:lnTo>
                    <a:lnTo>
                      <a:pt x="1649" y="426"/>
                    </a:lnTo>
                    <a:lnTo>
                      <a:pt x="1586" y="470"/>
                    </a:lnTo>
                    <a:lnTo>
                      <a:pt x="1525" y="519"/>
                    </a:lnTo>
                    <a:lnTo>
                      <a:pt x="1468" y="571"/>
                    </a:lnTo>
                    <a:lnTo>
                      <a:pt x="1416" y="628"/>
                    </a:lnTo>
                    <a:lnTo>
                      <a:pt x="1368" y="687"/>
                    </a:lnTo>
                    <a:lnTo>
                      <a:pt x="1325" y="751"/>
                    </a:lnTo>
                    <a:lnTo>
                      <a:pt x="1286" y="819"/>
                    </a:lnTo>
                    <a:lnTo>
                      <a:pt x="1254" y="889"/>
                    </a:lnTo>
                    <a:lnTo>
                      <a:pt x="1225" y="963"/>
                    </a:lnTo>
                    <a:lnTo>
                      <a:pt x="1203" y="1038"/>
                    </a:lnTo>
                    <a:lnTo>
                      <a:pt x="1188" y="1117"/>
                    </a:lnTo>
                    <a:lnTo>
                      <a:pt x="1178" y="1197"/>
                    </a:lnTo>
                    <a:lnTo>
                      <a:pt x="1174" y="1279"/>
                    </a:lnTo>
                    <a:lnTo>
                      <a:pt x="1176" y="1342"/>
                    </a:lnTo>
                    <a:lnTo>
                      <a:pt x="1182" y="1404"/>
                    </a:lnTo>
                    <a:lnTo>
                      <a:pt x="1192" y="1465"/>
                    </a:lnTo>
                    <a:lnTo>
                      <a:pt x="1204" y="1524"/>
                    </a:lnTo>
                    <a:lnTo>
                      <a:pt x="1288" y="1500"/>
                    </a:lnTo>
                    <a:lnTo>
                      <a:pt x="1373" y="1480"/>
                    </a:lnTo>
                    <a:lnTo>
                      <a:pt x="1460" y="1464"/>
                    </a:lnTo>
                    <a:lnTo>
                      <a:pt x="1548" y="1452"/>
                    </a:lnTo>
                    <a:lnTo>
                      <a:pt x="1637" y="1446"/>
                    </a:lnTo>
                    <a:lnTo>
                      <a:pt x="1728" y="1444"/>
                    </a:lnTo>
                    <a:lnTo>
                      <a:pt x="1836" y="1447"/>
                    </a:lnTo>
                    <a:lnTo>
                      <a:pt x="1942" y="1456"/>
                    </a:lnTo>
                    <a:lnTo>
                      <a:pt x="2045" y="1472"/>
                    </a:lnTo>
                    <a:lnTo>
                      <a:pt x="2147" y="1494"/>
                    </a:lnTo>
                    <a:lnTo>
                      <a:pt x="2246" y="1522"/>
                    </a:lnTo>
                    <a:lnTo>
                      <a:pt x="2343" y="1556"/>
                    </a:lnTo>
                    <a:lnTo>
                      <a:pt x="2437" y="1596"/>
                    </a:lnTo>
                    <a:lnTo>
                      <a:pt x="2529" y="1640"/>
                    </a:lnTo>
                    <a:lnTo>
                      <a:pt x="2617" y="1690"/>
                    </a:lnTo>
                    <a:lnTo>
                      <a:pt x="2702" y="1744"/>
                    </a:lnTo>
                    <a:lnTo>
                      <a:pt x="2783" y="1803"/>
                    </a:lnTo>
                    <a:lnTo>
                      <a:pt x="2861" y="1867"/>
                    </a:lnTo>
                    <a:lnTo>
                      <a:pt x="2934" y="1935"/>
                    </a:lnTo>
                    <a:lnTo>
                      <a:pt x="2978" y="1880"/>
                    </a:lnTo>
                    <a:lnTo>
                      <a:pt x="3018" y="1823"/>
                    </a:lnTo>
                    <a:lnTo>
                      <a:pt x="3055" y="1763"/>
                    </a:lnTo>
                    <a:lnTo>
                      <a:pt x="3086" y="1700"/>
                    </a:lnTo>
                    <a:lnTo>
                      <a:pt x="3115" y="1635"/>
                    </a:lnTo>
                    <a:lnTo>
                      <a:pt x="3138" y="1567"/>
                    </a:lnTo>
                    <a:lnTo>
                      <a:pt x="3155" y="1498"/>
                    </a:lnTo>
                    <a:lnTo>
                      <a:pt x="3169" y="1427"/>
                    </a:lnTo>
                    <a:lnTo>
                      <a:pt x="3176" y="1354"/>
                    </a:lnTo>
                    <a:lnTo>
                      <a:pt x="3180" y="1279"/>
                    </a:lnTo>
                    <a:lnTo>
                      <a:pt x="3176" y="1197"/>
                    </a:lnTo>
                    <a:lnTo>
                      <a:pt x="3167" y="1117"/>
                    </a:lnTo>
                    <a:lnTo>
                      <a:pt x="3150" y="1038"/>
                    </a:lnTo>
                    <a:lnTo>
                      <a:pt x="3128" y="963"/>
                    </a:lnTo>
                    <a:lnTo>
                      <a:pt x="3101" y="889"/>
                    </a:lnTo>
                    <a:lnTo>
                      <a:pt x="3067" y="819"/>
                    </a:lnTo>
                    <a:lnTo>
                      <a:pt x="3029" y="751"/>
                    </a:lnTo>
                    <a:lnTo>
                      <a:pt x="2986" y="687"/>
                    </a:lnTo>
                    <a:lnTo>
                      <a:pt x="2938" y="628"/>
                    </a:lnTo>
                    <a:lnTo>
                      <a:pt x="2885" y="571"/>
                    </a:lnTo>
                    <a:lnTo>
                      <a:pt x="2829" y="519"/>
                    </a:lnTo>
                    <a:lnTo>
                      <a:pt x="2769" y="470"/>
                    </a:lnTo>
                    <a:lnTo>
                      <a:pt x="2705" y="426"/>
                    </a:lnTo>
                    <a:lnTo>
                      <a:pt x="2637" y="389"/>
                    </a:lnTo>
                    <a:lnTo>
                      <a:pt x="2567" y="355"/>
                    </a:lnTo>
                    <a:lnTo>
                      <a:pt x="2494" y="328"/>
                    </a:lnTo>
                    <a:lnTo>
                      <a:pt x="2417" y="306"/>
                    </a:lnTo>
                    <a:lnTo>
                      <a:pt x="2340" y="289"/>
                    </a:lnTo>
                    <a:lnTo>
                      <a:pt x="2259" y="280"/>
                    </a:lnTo>
                    <a:lnTo>
                      <a:pt x="2177" y="277"/>
                    </a:lnTo>
                    <a:close/>
                    <a:moveTo>
                      <a:pt x="2177" y="0"/>
                    </a:moveTo>
                    <a:lnTo>
                      <a:pt x="2268" y="3"/>
                    </a:lnTo>
                    <a:lnTo>
                      <a:pt x="2357" y="13"/>
                    </a:lnTo>
                    <a:lnTo>
                      <a:pt x="2445" y="28"/>
                    </a:lnTo>
                    <a:lnTo>
                      <a:pt x="2530" y="49"/>
                    </a:lnTo>
                    <a:lnTo>
                      <a:pt x="2614" y="77"/>
                    </a:lnTo>
                    <a:lnTo>
                      <a:pt x="2695" y="109"/>
                    </a:lnTo>
                    <a:lnTo>
                      <a:pt x="2772" y="147"/>
                    </a:lnTo>
                    <a:lnTo>
                      <a:pt x="2846" y="190"/>
                    </a:lnTo>
                    <a:lnTo>
                      <a:pt x="2918" y="237"/>
                    </a:lnTo>
                    <a:lnTo>
                      <a:pt x="2986" y="289"/>
                    </a:lnTo>
                    <a:lnTo>
                      <a:pt x="3051" y="346"/>
                    </a:lnTo>
                    <a:lnTo>
                      <a:pt x="3110" y="406"/>
                    </a:lnTo>
                    <a:lnTo>
                      <a:pt x="3167" y="470"/>
                    </a:lnTo>
                    <a:lnTo>
                      <a:pt x="3219" y="539"/>
                    </a:lnTo>
                    <a:lnTo>
                      <a:pt x="3266" y="610"/>
                    </a:lnTo>
                    <a:lnTo>
                      <a:pt x="3309" y="684"/>
                    </a:lnTo>
                    <a:lnTo>
                      <a:pt x="3347" y="762"/>
                    </a:lnTo>
                    <a:lnTo>
                      <a:pt x="3380" y="842"/>
                    </a:lnTo>
                    <a:lnTo>
                      <a:pt x="3407" y="926"/>
                    </a:lnTo>
                    <a:lnTo>
                      <a:pt x="3428" y="1011"/>
                    </a:lnTo>
                    <a:lnTo>
                      <a:pt x="3443" y="1099"/>
                    </a:lnTo>
                    <a:lnTo>
                      <a:pt x="3453" y="1188"/>
                    </a:lnTo>
                    <a:lnTo>
                      <a:pt x="3456" y="1279"/>
                    </a:lnTo>
                    <a:lnTo>
                      <a:pt x="3453" y="1369"/>
                    </a:lnTo>
                    <a:lnTo>
                      <a:pt x="3443" y="1458"/>
                    </a:lnTo>
                    <a:lnTo>
                      <a:pt x="3429" y="1545"/>
                    </a:lnTo>
                    <a:lnTo>
                      <a:pt x="3408" y="1629"/>
                    </a:lnTo>
                    <a:lnTo>
                      <a:pt x="3381" y="1712"/>
                    </a:lnTo>
                    <a:lnTo>
                      <a:pt x="3349" y="1791"/>
                    </a:lnTo>
                    <a:lnTo>
                      <a:pt x="3313" y="1868"/>
                    </a:lnTo>
                    <a:lnTo>
                      <a:pt x="3271" y="1942"/>
                    </a:lnTo>
                    <a:lnTo>
                      <a:pt x="3224" y="2013"/>
                    </a:lnTo>
                    <a:lnTo>
                      <a:pt x="3173" y="2081"/>
                    </a:lnTo>
                    <a:lnTo>
                      <a:pt x="3118" y="2144"/>
                    </a:lnTo>
                    <a:lnTo>
                      <a:pt x="3173" y="2225"/>
                    </a:lnTo>
                    <a:lnTo>
                      <a:pt x="3225" y="2308"/>
                    </a:lnTo>
                    <a:lnTo>
                      <a:pt x="3272" y="2394"/>
                    </a:lnTo>
                    <a:lnTo>
                      <a:pt x="3314" y="2483"/>
                    </a:lnTo>
                    <a:lnTo>
                      <a:pt x="3350" y="2575"/>
                    </a:lnTo>
                    <a:lnTo>
                      <a:pt x="3382" y="2669"/>
                    </a:lnTo>
                    <a:lnTo>
                      <a:pt x="3408" y="2766"/>
                    </a:lnTo>
                    <a:lnTo>
                      <a:pt x="3429" y="2864"/>
                    </a:lnTo>
                    <a:lnTo>
                      <a:pt x="3443" y="2965"/>
                    </a:lnTo>
                    <a:lnTo>
                      <a:pt x="3453" y="3067"/>
                    </a:lnTo>
                    <a:lnTo>
                      <a:pt x="3456" y="3172"/>
                    </a:lnTo>
                    <a:lnTo>
                      <a:pt x="0" y="3172"/>
                    </a:lnTo>
                    <a:lnTo>
                      <a:pt x="3" y="3070"/>
                    </a:lnTo>
                    <a:lnTo>
                      <a:pt x="12" y="2970"/>
                    </a:lnTo>
                    <a:lnTo>
                      <a:pt x="26" y="2871"/>
                    </a:lnTo>
                    <a:lnTo>
                      <a:pt x="46" y="2775"/>
                    </a:lnTo>
                    <a:lnTo>
                      <a:pt x="70" y="2681"/>
                    </a:lnTo>
                    <a:lnTo>
                      <a:pt x="101" y="2589"/>
                    </a:lnTo>
                    <a:lnTo>
                      <a:pt x="136" y="2498"/>
                    </a:lnTo>
                    <a:lnTo>
                      <a:pt x="176" y="2412"/>
                    </a:lnTo>
                    <a:lnTo>
                      <a:pt x="220" y="2327"/>
                    </a:lnTo>
                    <a:lnTo>
                      <a:pt x="269" y="2245"/>
                    </a:lnTo>
                    <a:lnTo>
                      <a:pt x="323" y="2166"/>
                    </a:lnTo>
                    <a:lnTo>
                      <a:pt x="379" y="2091"/>
                    </a:lnTo>
                    <a:lnTo>
                      <a:pt x="441" y="2019"/>
                    </a:lnTo>
                    <a:lnTo>
                      <a:pt x="506" y="1950"/>
                    </a:lnTo>
                    <a:lnTo>
                      <a:pt x="0" y="1444"/>
                    </a:lnTo>
                    <a:lnTo>
                      <a:pt x="458" y="1444"/>
                    </a:lnTo>
                    <a:lnTo>
                      <a:pt x="862" y="1676"/>
                    </a:lnTo>
                    <a:lnTo>
                      <a:pt x="904" y="1653"/>
                    </a:lnTo>
                    <a:lnTo>
                      <a:pt x="947" y="1630"/>
                    </a:lnTo>
                    <a:lnTo>
                      <a:pt x="926" y="1545"/>
                    </a:lnTo>
                    <a:lnTo>
                      <a:pt x="910" y="1458"/>
                    </a:lnTo>
                    <a:lnTo>
                      <a:pt x="901" y="1370"/>
                    </a:lnTo>
                    <a:lnTo>
                      <a:pt x="898" y="1279"/>
                    </a:lnTo>
                    <a:lnTo>
                      <a:pt x="901" y="1188"/>
                    </a:lnTo>
                    <a:lnTo>
                      <a:pt x="911" y="1099"/>
                    </a:lnTo>
                    <a:lnTo>
                      <a:pt x="926" y="1011"/>
                    </a:lnTo>
                    <a:lnTo>
                      <a:pt x="948" y="926"/>
                    </a:lnTo>
                    <a:lnTo>
                      <a:pt x="975" y="842"/>
                    </a:lnTo>
                    <a:lnTo>
                      <a:pt x="1007" y="762"/>
                    </a:lnTo>
                    <a:lnTo>
                      <a:pt x="1045" y="684"/>
                    </a:lnTo>
                    <a:lnTo>
                      <a:pt x="1087" y="610"/>
                    </a:lnTo>
                    <a:lnTo>
                      <a:pt x="1135" y="539"/>
                    </a:lnTo>
                    <a:lnTo>
                      <a:pt x="1187" y="470"/>
                    </a:lnTo>
                    <a:lnTo>
                      <a:pt x="1243" y="406"/>
                    </a:lnTo>
                    <a:lnTo>
                      <a:pt x="1304" y="346"/>
                    </a:lnTo>
                    <a:lnTo>
                      <a:pt x="1368" y="289"/>
                    </a:lnTo>
                    <a:lnTo>
                      <a:pt x="1436" y="237"/>
                    </a:lnTo>
                    <a:lnTo>
                      <a:pt x="1507" y="190"/>
                    </a:lnTo>
                    <a:lnTo>
                      <a:pt x="1582" y="147"/>
                    </a:lnTo>
                    <a:lnTo>
                      <a:pt x="1660" y="109"/>
                    </a:lnTo>
                    <a:lnTo>
                      <a:pt x="1741" y="77"/>
                    </a:lnTo>
                    <a:lnTo>
                      <a:pt x="1823" y="49"/>
                    </a:lnTo>
                    <a:lnTo>
                      <a:pt x="1908" y="28"/>
                    </a:lnTo>
                    <a:lnTo>
                      <a:pt x="1996" y="13"/>
                    </a:lnTo>
                    <a:lnTo>
                      <a:pt x="2086" y="3"/>
                    </a:lnTo>
                    <a:lnTo>
                      <a:pt x="2177" y="0"/>
                    </a:lnTo>
                    <a:close/>
                  </a:path>
                </a:pathLst>
              </a:custGeom>
              <a:grpFill/>
              <a:ln w="9525">
                <a:noFill/>
                <a:round/>
                <a:headEnd/>
                <a:tailEnd/>
              </a:ln>
            </p:spPr>
            <p:txBody>
              <a:bodyPr wrap="none" anchor="ctr"/>
              <a:lstStyle/>
              <a:p>
                <a:endParaRPr lang="en-GB"/>
              </a:p>
            </p:txBody>
          </p:sp>
        </p:grpSp>
        <p:sp>
          <p:nvSpPr>
            <p:cNvPr id="36" name="TextBox 35"/>
            <p:cNvSpPr txBox="1"/>
            <p:nvPr/>
          </p:nvSpPr>
          <p:spPr>
            <a:xfrm>
              <a:off x="3916484" y="3790442"/>
              <a:ext cx="1080000" cy="262571"/>
            </a:xfrm>
            <a:prstGeom prst="roundRect">
              <a:avLst/>
            </a:prstGeom>
            <a:solidFill>
              <a:schemeClr val="tx1"/>
            </a:solidFill>
            <a:ln>
              <a:noFill/>
            </a:ln>
          </p:spPr>
          <p:txBody>
            <a:bodyPr wrap="square" lIns="0" tIns="0" rIns="0" bIns="0" rtlCol="0" anchor="ctr" anchorCtr="0">
              <a:noAutofit/>
            </a:bodyPr>
            <a:lstStyle/>
            <a:p>
              <a:pPr algn="ctr"/>
              <a:r>
                <a:rPr lang="en-GB" sz="1100" dirty="0" smtClean="0">
                  <a:solidFill>
                    <a:schemeClr val="bg1"/>
                  </a:solidFill>
                </a:rPr>
                <a:t>End of first set</a:t>
              </a:r>
              <a:endParaRPr lang="en-GB" sz="1100" dirty="0">
                <a:solidFill>
                  <a:schemeClr val="bg1"/>
                </a:solidFill>
              </a:endParaRPr>
            </a:p>
          </p:txBody>
        </p:sp>
        <p:cxnSp>
          <p:nvCxnSpPr>
            <p:cNvPr id="44" name="Straight Arrow Connector 43"/>
            <p:cNvCxnSpPr/>
            <p:nvPr/>
          </p:nvCxnSpPr>
          <p:spPr>
            <a:xfrm>
              <a:off x="4456484" y="4065713"/>
              <a:ext cx="0" cy="333192"/>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65" name="Group 164"/>
          <p:cNvGrpSpPr/>
          <p:nvPr/>
        </p:nvGrpSpPr>
        <p:grpSpPr>
          <a:xfrm>
            <a:off x="1596965" y="2371641"/>
            <a:ext cx="1080000" cy="1429090"/>
            <a:chOff x="1596965" y="2286652"/>
            <a:chExt cx="1080000" cy="1429090"/>
          </a:xfrm>
        </p:grpSpPr>
        <p:grpSp>
          <p:nvGrpSpPr>
            <p:cNvPr id="164" name="Group 163"/>
            <p:cNvGrpSpPr/>
            <p:nvPr/>
          </p:nvGrpSpPr>
          <p:grpSpPr>
            <a:xfrm>
              <a:off x="1766448" y="2286652"/>
              <a:ext cx="741035" cy="741035"/>
              <a:chOff x="1746862" y="2286652"/>
              <a:chExt cx="741035" cy="741035"/>
            </a:xfrm>
          </p:grpSpPr>
          <p:sp>
            <p:nvSpPr>
              <p:cNvPr id="19" name="Freeform 90"/>
              <p:cNvSpPr>
                <a:spLocks noChangeArrowheads="1"/>
              </p:cNvSpPr>
              <p:nvPr/>
            </p:nvSpPr>
            <p:spPr bwMode="auto">
              <a:xfrm>
                <a:off x="1746862" y="2286652"/>
                <a:ext cx="741035" cy="741035"/>
              </a:xfrm>
              <a:custGeom>
                <a:avLst/>
                <a:gdLst>
                  <a:gd name="T0" fmla="*/ 2147483647 w 3456"/>
                  <a:gd name="T1" fmla="*/ 2147483647 h 3458"/>
                  <a:gd name="T2" fmla="*/ 2147483647 w 3456"/>
                  <a:gd name="T3" fmla="*/ 2147483647 h 3458"/>
                  <a:gd name="T4" fmla="*/ 2147483647 w 3456"/>
                  <a:gd name="T5" fmla="*/ 2147483647 h 3458"/>
                  <a:gd name="T6" fmla="*/ 2147483647 w 3456"/>
                  <a:gd name="T7" fmla="*/ 2147483647 h 3458"/>
                  <a:gd name="T8" fmla="*/ 2147483647 w 3456"/>
                  <a:gd name="T9" fmla="*/ 2147483647 h 3458"/>
                  <a:gd name="T10" fmla="*/ 2147483647 w 3456"/>
                  <a:gd name="T11" fmla="*/ 2147483647 h 3458"/>
                  <a:gd name="T12" fmla="*/ 2147483647 w 3456"/>
                  <a:gd name="T13" fmla="*/ 2147483647 h 3458"/>
                  <a:gd name="T14" fmla="*/ 2147483647 w 3456"/>
                  <a:gd name="T15" fmla="*/ 2147483647 h 3458"/>
                  <a:gd name="T16" fmla="*/ 2147483647 w 3456"/>
                  <a:gd name="T17" fmla="*/ 2147483647 h 3458"/>
                  <a:gd name="T18" fmla="*/ 2147483647 w 3456"/>
                  <a:gd name="T19" fmla="*/ 2147483647 h 3458"/>
                  <a:gd name="T20" fmla="*/ 2147483647 w 3456"/>
                  <a:gd name="T21" fmla="*/ 2147483647 h 3458"/>
                  <a:gd name="T22" fmla="*/ 2147483647 w 3456"/>
                  <a:gd name="T23" fmla="*/ 2147483647 h 3458"/>
                  <a:gd name="T24" fmla="*/ 2147483647 w 3456"/>
                  <a:gd name="T25" fmla="*/ 2147483647 h 3458"/>
                  <a:gd name="T26" fmla="*/ 2147483647 w 3456"/>
                  <a:gd name="T27" fmla="*/ 2147483647 h 3458"/>
                  <a:gd name="T28" fmla="*/ 2147483647 w 3456"/>
                  <a:gd name="T29" fmla="*/ 2147483647 h 3458"/>
                  <a:gd name="T30" fmla="*/ 2147483647 w 3456"/>
                  <a:gd name="T31" fmla="*/ 2147483647 h 3458"/>
                  <a:gd name="T32" fmla="*/ 2147483647 w 3456"/>
                  <a:gd name="T33" fmla="*/ 2147483647 h 3458"/>
                  <a:gd name="T34" fmla="*/ 2147483647 w 3456"/>
                  <a:gd name="T35" fmla="*/ 2147483647 h 3458"/>
                  <a:gd name="T36" fmla="*/ 2147483647 w 3456"/>
                  <a:gd name="T37" fmla="*/ 2147483647 h 3458"/>
                  <a:gd name="T38" fmla="*/ 2147483647 w 3456"/>
                  <a:gd name="T39" fmla="*/ 2147483647 h 3458"/>
                  <a:gd name="T40" fmla="*/ 2147483647 w 3456"/>
                  <a:gd name="T41" fmla="*/ 2147483647 h 3458"/>
                  <a:gd name="T42" fmla="*/ 2147483647 w 3456"/>
                  <a:gd name="T43" fmla="*/ 2147483647 h 3458"/>
                  <a:gd name="T44" fmla="*/ 2147483647 w 3456"/>
                  <a:gd name="T45" fmla="*/ 2147483647 h 3458"/>
                  <a:gd name="T46" fmla="*/ 2147483647 w 3456"/>
                  <a:gd name="T47" fmla="*/ 2147483647 h 3458"/>
                  <a:gd name="T48" fmla="*/ 2147483647 w 3456"/>
                  <a:gd name="T49" fmla="*/ 2147483647 h 3458"/>
                  <a:gd name="T50" fmla="*/ 2147483647 w 3456"/>
                  <a:gd name="T51" fmla="*/ 2147483647 h 3458"/>
                  <a:gd name="T52" fmla="*/ 2147483647 w 3456"/>
                  <a:gd name="T53" fmla="*/ 2147483647 h 3458"/>
                  <a:gd name="T54" fmla="*/ 2147483647 w 3456"/>
                  <a:gd name="T55" fmla="*/ 2147483647 h 3458"/>
                  <a:gd name="T56" fmla="*/ 2147483647 w 3456"/>
                  <a:gd name="T57" fmla="*/ 2147483647 h 3458"/>
                  <a:gd name="T58" fmla="*/ 2147483647 w 3456"/>
                  <a:gd name="T59" fmla="*/ 2147483647 h 3458"/>
                  <a:gd name="T60" fmla="*/ 2147483647 w 3456"/>
                  <a:gd name="T61" fmla="*/ 2147483647 h 3458"/>
                  <a:gd name="T62" fmla="*/ 2147483647 w 3456"/>
                  <a:gd name="T63" fmla="*/ 2147483647 h 3458"/>
                  <a:gd name="T64" fmla="*/ 2147483647 w 3456"/>
                  <a:gd name="T65" fmla="*/ 2147483647 h 3458"/>
                  <a:gd name="T66" fmla="*/ 2147483647 w 3456"/>
                  <a:gd name="T67" fmla="*/ 2147483647 h 3458"/>
                  <a:gd name="T68" fmla="*/ 2147483647 w 3456"/>
                  <a:gd name="T69" fmla="*/ 2147483647 h 3458"/>
                  <a:gd name="T70" fmla="*/ 2147483647 w 3456"/>
                  <a:gd name="T71" fmla="*/ 2147483647 h 3458"/>
                  <a:gd name="T72" fmla="*/ 2147483647 w 3456"/>
                  <a:gd name="T73" fmla="*/ 2147483647 h 3458"/>
                  <a:gd name="T74" fmla="*/ 2147483647 w 3456"/>
                  <a:gd name="T75" fmla="*/ 2147483647 h 3458"/>
                  <a:gd name="T76" fmla="*/ 2147483647 w 3456"/>
                  <a:gd name="T77" fmla="*/ 2147483647 h 3458"/>
                  <a:gd name="T78" fmla="*/ 2147483647 w 3456"/>
                  <a:gd name="T79" fmla="*/ 2147483647 h 3458"/>
                  <a:gd name="T80" fmla="*/ 2147483647 w 3456"/>
                  <a:gd name="T81" fmla="*/ 2147483647 h 3458"/>
                  <a:gd name="T82" fmla="*/ 2147483647 w 3456"/>
                  <a:gd name="T83" fmla="*/ 2147483647 h 3458"/>
                  <a:gd name="T84" fmla="*/ 2147483647 w 3456"/>
                  <a:gd name="T85" fmla="*/ 2147483647 h 3458"/>
                  <a:gd name="T86" fmla="*/ 2147483647 w 3456"/>
                  <a:gd name="T87" fmla="*/ 2147483647 h 3458"/>
                  <a:gd name="T88" fmla="*/ 2147483647 w 3456"/>
                  <a:gd name="T89" fmla="*/ 2147483647 h 3458"/>
                  <a:gd name="T90" fmla="*/ 2147483647 w 3456"/>
                  <a:gd name="T91" fmla="*/ 2147483647 h 3458"/>
                  <a:gd name="T92" fmla="*/ 2147483647 w 3456"/>
                  <a:gd name="T93" fmla="*/ 2147483647 h 3458"/>
                  <a:gd name="T94" fmla="*/ 2147483647 w 3456"/>
                  <a:gd name="T95" fmla="*/ 2147483647 h 3458"/>
                  <a:gd name="T96" fmla="*/ 2147483647 w 3456"/>
                  <a:gd name="T97" fmla="*/ 2147483647 h 3458"/>
                  <a:gd name="T98" fmla="*/ 2147483647 w 3456"/>
                  <a:gd name="T99" fmla="*/ 2147483647 h 3458"/>
                  <a:gd name="T100" fmla="*/ 2147483647 w 3456"/>
                  <a:gd name="T101" fmla="*/ 2147483647 h 3458"/>
                  <a:gd name="T102" fmla="*/ 2147483647 w 3456"/>
                  <a:gd name="T103" fmla="*/ 2147483647 h 3458"/>
                  <a:gd name="T104" fmla="*/ 2147483647 w 3456"/>
                  <a:gd name="T105" fmla="*/ 2147483647 h 3458"/>
                  <a:gd name="T106" fmla="*/ 2147483647 w 3456"/>
                  <a:gd name="T107" fmla="*/ 2147483647 h 3458"/>
                  <a:gd name="T108" fmla="*/ 2147483647 w 3456"/>
                  <a:gd name="T109" fmla="*/ 2147483647 h 345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456"/>
                  <a:gd name="T166" fmla="*/ 0 h 3458"/>
                  <a:gd name="T167" fmla="*/ 3456 w 3456"/>
                  <a:gd name="T168" fmla="*/ 3458 h 345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456" h="3458">
                    <a:moveTo>
                      <a:pt x="2670" y="1633"/>
                    </a:moveTo>
                    <a:lnTo>
                      <a:pt x="2623" y="1679"/>
                    </a:lnTo>
                    <a:lnTo>
                      <a:pt x="2687" y="1651"/>
                    </a:lnTo>
                    <a:lnTo>
                      <a:pt x="2670" y="1633"/>
                    </a:lnTo>
                    <a:close/>
                    <a:moveTo>
                      <a:pt x="2352" y="1633"/>
                    </a:moveTo>
                    <a:lnTo>
                      <a:pt x="2235" y="1749"/>
                    </a:lnTo>
                    <a:lnTo>
                      <a:pt x="2288" y="1752"/>
                    </a:lnTo>
                    <a:lnTo>
                      <a:pt x="2342" y="1749"/>
                    </a:lnTo>
                    <a:lnTo>
                      <a:pt x="2397" y="1743"/>
                    </a:lnTo>
                    <a:lnTo>
                      <a:pt x="2452" y="1734"/>
                    </a:lnTo>
                    <a:lnTo>
                      <a:pt x="2352" y="1633"/>
                    </a:lnTo>
                    <a:close/>
                    <a:moveTo>
                      <a:pt x="2033" y="1633"/>
                    </a:moveTo>
                    <a:lnTo>
                      <a:pt x="1986" y="1679"/>
                    </a:lnTo>
                    <a:lnTo>
                      <a:pt x="2034" y="1702"/>
                    </a:lnTo>
                    <a:lnTo>
                      <a:pt x="2084" y="1721"/>
                    </a:lnTo>
                    <a:lnTo>
                      <a:pt x="2135" y="1735"/>
                    </a:lnTo>
                    <a:lnTo>
                      <a:pt x="2033" y="1633"/>
                    </a:lnTo>
                    <a:close/>
                    <a:moveTo>
                      <a:pt x="2511" y="1474"/>
                    </a:moveTo>
                    <a:lnTo>
                      <a:pt x="2386" y="1599"/>
                    </a:lnTo>
                    <a:lnTo>
                      <a:pt x="2507" y="1721"/>
                    </a:lnTo>
                    <a:lnTo>
                      <a:pt x="2519" y="1717"/>
                    </a:lnTo>
                    <a:lnTo>
                      <a:pt x="2636" y="1599"/>
                    </a:lnTo>
                    <a:lnTo>
                      <a:pt x="2511" y="1474"/>
                    </a:lnTo>
                    <a:close/>
                    <a:moveTo>
                      <a:pt x="2830" y="1474"/>
                    </a:moveTo>
                    <a:lnTo>
                      <a:pt x="2704" y="1599"/>
                    </a:lnTo>
                    <a:lnTo>
                      <a:pt x="2732" y="1627"/>
                    </a:lnTo>
                    <a:lnTo>
                      <a:pt x="2784" y="1597"/>
                    </a:lnTo>
                    <a:lnTo>
                      <a:pt x="2833" y="1563"/>
                    </a:lnTo>
                    <a:lnTo>
                      <a:pt x="2882" y="1526"/>
                    </a:lnTo>
                    <a:lnTo>
                      <a:pt x="2830" y="1474"/>
                    </a:lnTo>
                    <a:close/>
                    <a:moveTo>
                      <a:pt x="2192" y="1474"/>
                    </a:moveTo>
                    <a:lnTo>
                      <a:pt x="2067" y="1599"/>
                    </a:lnTo>
                    <a:lnTo>
                      <a:pt x="2192" y="1724"/>
                    </a:lnTo>
                    <a:lnTo>
                      <a:pt x="2317" y="1599"/>
                    </a:lnTo>
                    <a:lnTo>
                      <a:pt x="2192" y="1474"/>
                    </a:lnTo>
                    <a:close/>
                    <a:moveTo>
                      <a:pt x="1859" y="1459"/>
                    </a:moveTo>
                    <a:lnTo>
                      <a:pt x="1804" y="1513"/>
                    </a:lnTo>
                    <a:lnTo>
                      <a:pt x="1833" y="1553"/>
                    </a:lnTo>
                    <a:lnTo>
                      <a:pt x="1867" y="1590"/>
                    </a:lnTo>
                    <a:lnTo>
                      <a:pt x="1905" y="1623"/>
                    </a:lnTo>
                    <a:lnTo>
                      <a:pt x="1944" y="1653"/>
                    </a:lnTo>
                    <a:lnTo>
                      <a:pt x="1999" y="1599"/>
                    </a:lnTo>
                    <a:lnTo>
                      <a:pt x="1859" y="1459"/>
                    </a:lnTo>
                    <a:close/>
                    <a:moveTo>
                      <a:pt x="1722" y="1322"/>
                    </a:moveTo>
                    <a:lnTo>
                      <a:pt x="1737" y="1374"/>
                    </a:lnTo>
                    <a:lnTo>
                      <a:pt x="1755" y="1424"/>
                    </a:lnTo>
                    <a:lnTo>
                      <a:pt x="1778" y="1471"/>
                    </a:lnTo>
                    <a:lnTo>
                      <a:pt x="1825" y="1425"/>
                    </a:lnTo>
                    <a:lnTo>
                      <a:pt x="1722" y="1322"/>
                    </a:lnTo>
                    <a:close/>
                    <a:moveTo>
                      <a:pt x="2989" y="1314"/>
                    </a:moveTo>
                    <a:lnTo>
                      <a:pt x="2864" y="1440"/>
                    </a:lnTo>
                    <a:lnTo>
                      <a:pt x="2919" y="1495"/>
                    </a:lnTo>
                    <a:lnTo>
                      <a:pt x="2952" y="1466"/>
                    </a:lnTo>
                    <a:lnTo>
                      <a:pt x="2985" y="1435"/>
                    </a:lnTo>
                    <a:lnTo>
                      <a:pt x="3016" y="1403"/>
                    </a:lnTo>
                    <a:lnTo>
                      <a:pt x="3044" y="1370"/>
                    </a:lnTo>
                    <a:lnTo>
                      <a:pt x="2989" y="1314"/>
                    </a:lnTo>
                    <a:close/>
                    <a:moveTo>
                      <a:pt x="2670" y="1313"/>
                    </a:moveTo>
                    <a:lnTo>
                      <a:pt x="2545" y="1440"/>
                    </a:lnTo>
                    <a:lnTo>
                      <a:pt x="2670" y="1565"/>
                    </a:lnTo>
                    <a:lnTo>
                      <a:pt x="2796" y="1440"/>
                    </a:lnTo>
                    <a:lnTo>
                      <a:pt x="2670" y="1313"/>
                    </a:lnTo>
                    <a:close/>
                    <a:moveTo>
                      <a:pt x="2351" y="1313"/>
                    </a:moveTo>
                    <a:lnTo>
                      <a:pt x="2226" y="1439"/>
                    </a:lnTo>
                    <a:lnTo>
                      <a:pt x="2352" y="1565"/>
                    </a:lnTo>
                    <a:lnTo>
                      <a:pt x="2476" y="1440"/>
                    </a:lnTo>
                    <a:lnTo>
                      <a:pt x="2351" y="1313"/>
                    </a:lnTo>
                    <a:close/>
                    <a:moveTo>
                      <a:pt x="2018" y="1300"/>
                    </a:moveTo>
                    <a:lnTo>
                      <a:pt x="1893" y="1425"/>
                    </a:lnTo>
                    <a:lnTo>
                      <a:pt x="1963" y="1495"/>
                    </a:lnTo>
                    <a:lnTo>
                      <a:pt x="2033" y="1564"/>
                    </a:lnTo>
                    <a:lnTo>
                      <a:pt x="2158" y="1440"/>
                    </a:lnTo>
                    <a:lnTo>
                      <a:pt x="2088" y="1370"/>
                    </a:lnTo>
                    <a:lnTo>
                      <a:pt x="2018" y="1300"/>
                    </a:lnTo>
                    <a:close/>
                    <a:moveTo>
                      <a:pt x="3148" y="1154"/>
                    </a:moveTo>
                    <a:lnTo>
                      <a:pt x="3023" y="1281"/>
                    </a:lnTo>
                    <a:lnTo>
                      <a:pt x="3075" y="1333"/>
                    </a:lnTo>
                    <a:lnTo>
                      <a:pt x="3112" y="1284"/>
                    </a:lnTo>
                    <a:lnTo>
                      <a:pt x="3146" y="1233"/>
                    </a:lnTo>
                    <a:lnTo>
                      <a:pt x="3177" y="1182"/>
                    </a:lnTo>
                    <a:lnTo>
                      <a:pt x="3148" y="1154"/>
                    </a:lnTo>
                    <a:close/>
                    <a:moveTo>
                      <a:pt x="2829" y="1154"/>
                    </a:moveTo>
                    <a:lnTo>
                      <a:pt x="2704" y="1279"/>
                    </a:lnTo>
                    <a:lnTo>
                      <a:pt x="2830" y="1406"/>
                    </a:lnTo>
                    <a:lnTo>
                      <a:pt x="2955" y="1281"/>
                    </a:lnTo>
                    <a:lnTo>
                      <a:pt x="2829" y="1154"/>
                    </a:lnTo>
                    <a:close/>
                    <a:moveTo>
                      <a:pt x="2511" y="1154"/>
                    </a:moveTo>
                    <a:lnTo>
                      <a:pt x="2385" y="1279"/>
                    </a:lnTo>
                    <a:lnTo>
                      <a:pt x="2511" y="1406"/>
                    </a:lnTo>
                    <a:lnTo>
                      <a:pt x="2636" y="1279"/>
                    </a:lnTo>
                    <a:lnTo>
                      <a:pt x="2511" y="1154"/>
                    </a:lnTo>
                    <a:close/>
                    <a:moveTo>
                      <a:pt x="2177" y="1139"/>
                    </a:moveTo>
                    <a:lnTo>
                      <a:pt x="2052" y="1265"/>
                    </a:lnTo>
                    <a:lnTo>
                      <a:pt x="2122" y="1335"/>
                    </a:lnTo>
                    <a:lnTo>
                      <a:pt x="2192" y="1405"/>
                    </a:lnTo>
                    <a:lnTo>
                      <a:pt x="2317" y="1279"/>
                    </a:lnTo>
                    <a:lnTo>
                      <a:pt x="2247" y="1209"/>
                    </a:lnTo>
                    <a:lnTo>
                      <a:pt x="2177" y="1139"/>
                    </a:lnTo>
                    <a:close/>
                    <a:moveTo>
                      <a:pt x="1859" y="1139"/>
                    </a:moveTo>
                    <a:lnTo>
                      <a:pt x="1734" y="1265"/>
                    </a:lnTo>
                    <a:lnTo>
                      <a:pt x="1859" y="1391"/>
                    </a:lnTo>
                    <a:lnTo>
                      <a:pt x="1984" y="1266"/>
                    </a:lnTo>
                    <a:lnTo>
                      <a:pt x="1859" y="1139"/>
                    </a:lnTo>
                    <a:close/>
                    <a:moveTo>
                      <a:pt x="3229" y="1074"/>
                    </a:moveTo>
                    <a:lnTo>
                      <a:pt x="3182" y="1120"/>
                    </a:lnTo>
                    <a:lnTo>
                      <a:pt x="3200" y="1137"/>
                    </a:lnTo>
                    <a:lnTo>
                      <a:pt x="3229" y="1074"/>
                    </a:lnTo>
                    <a:close/>
                    <a:moveTo>
                      <a:pt x="1724" y="1005"/>
                    </a:moveTo>
                    <a:lnTo>
                      <a:pt x="1714" y="1060"/>
                    </a:lnTo>
                    <a:lnTo>
                      <a:pt x="1708" y="1115"/>
                    </a:lnTo>
                    <a:lnTo>
                      <a:pt x="1706" y="1169"/>
                    </a:lnTo>
                    <a:lnTo>
                      <a:pt x="1707" y="1222"/>
                    </a:lnTo>
                    <a:lnTo>
                      <a:pt x="1824" y="1105"/>
                    </a:lnTo>
                    <a:lnTo>
                      <a:pt x="1724" y="1005"/>
                    </a:lnTo>
                    <a:close/>
                    <a:moveTo>
                      <a:pt x="2989" y="995"/>
                    </a:moveTo>
                    <a:lnTo>
                      <a:pt x="2864" y="1120"/>
                    </a:lnTo>
                    <a:lnTo>
                      <a:pt x="2989" y="1246"/>
                    </a:lnTo>
                    <a:lnTo>
                      <a:pt x="3114" y="1120"/>
                    </a:lnTo>
                    <a:lnTo>
                      <a:pt x="2989" y="995"/>
                    </a:lnTo>
                    <a:close/>
                    <a:moveTo>
                      <a:pt x="2670" y="995"/>
                    </a:moveTo>
                    <a:lnTo>
                      <a:pt x="2545" y="1120"/>
                    </a:lnTo>
                    <a:lnTo>
                      <a:pt x="2670" y="1246"/>
                    </a:lnTo>
                    <a:lnTo>
                      <a:pt x="2795" y="1120"/>
                    </a:lnTo>
                    <a:lnTo>
                      <a:pt x="2670" y="995"/>
                    </a:lnTo>
                    <a:close/>
                    <a:moveTo>
                      <a:pt x="2337" y="980"/>
                    </a:moveTo>
                    <a:lnTo>
                      <a:pt x="2211" y="1105"/>
                    </a:lnTo>
                    <a:lnTo>
                      <a:pt x="2351" y="1246"/>
                    </a:lnTo>
                    <a:lnTo>
                      <a:pt x="2476" y="1120"/>
                    </a:lnTo>
                    <a:lnTo>
                      <a:pt x="2407" y="1050"/>
                    </a:lnTo>
                    <a:lnTo>
                      <a:pt x="2337" y="980"/>
                    </a:lnTo>
                    <a:close/>
                    <a:moveTo>
                      <a:pt x="2018" y="980"/>
                    </a:moveTo>
                    <a:lnTo>
                      <a:pt x="1893" y="1105"/>
                    </a:lnTo>
                    <a:lnTo>
                      <a:pt x="2018" y="1231"/>
                    </a:lnTo>
                    <a:lnTo>
                      <a:pt x="2143" y="1105"/>
                    </a:lnTo>
                    <a:lnTo>
                      <a:pt x="2018" y="980"/>
                    </a:lnTo>
                    <a:close/>
                    <a:moveTo>
                      <a:pt x="3148" y="836"/>
                    </a:moveTo>
                    <a:lnTo>
                      <a:pt x="3023" y="961"/>
                    </a:lnTo>
                    <a:lnTo>
                      <a:pt x="3149" y="1086"/>
                    </a:lnTo>
                    <a:lnTo>
                      <a:pt x="3266" y="969"/>
                    </a:lnTo>
                    <a:lnTo>
                      <a:pt x="3270" y="957"/>
                    </a:lnTo>
                    <a:lnTo>
                      <a:pt x="3148" y="836"/>
                    </a:lnTo>
                    <a:close/>
                    <a:moveTo>
                      <a:pt x="2829" y="835"/>
                    </a:moveTo>
                    <a:lnTo>
                      <a:pt x="2704" y="961"/>
                    </a:lnTo>
                    <a:lnTo>
                      <a:pt x="2829" y="1086"/>
                    </a:lnTo>
                    <a:lnTo>
                      <a:pt x="2955" y="961"/>
                    </a:lnTo>
                    <a:lnTo>
                      <a:pt x="2829" y="835"/>
                    </a:lnTo>
                    <a:close/>
                    <a:moveTo>
                      <a:pt x="2496" y="821"/>
                    </a:moveTo>
                    <a:lnTo>
                      <a:pt x="2371" y="946"/>
                    </a:lnTo>
                    <a:lnTo>
                      <a:pt x="2511" y="1086"/>
                    </a:lnTo>
                    <a:lnTo>
                      <a:pt x="2636" y="961"/>
                    </a:lnTo>
                    <a:lnTo>
                      <a:pt x="2496" y="821"/>
                    </a:lnTo>
                    <a:close/>
                    <a:moveTo>
                      <a:pt x="1858" y="821"/>
                    </a:moveTo>
                    <a:lnTo>
                      <a:pt x="1740" y="938"/>
                    </a:lnTo>
                    <a:lnTo>
                      <a:pt x="1737" y="951"/>
                    </a:lnTo>
                    <a:lnTo>
                      <a:pt x="1858" y="1072"/>
                    </a:lnTo>
                    <a:lnTo>
                      <a:pt x="1983" y="946"/>
                    </a:lnTo>
                    <a:lnTo>
                      <a:pt x="1858" y="821"/>
                    </a:lnTo>
                    <a:close/>
                    <a:moveTo>
                      <a:pt x="2177" y="820"/>
                    </a:moveTo>
                    <a:lnTo>
                      <a:pt x="2052" y="946"/>
                    </a:lnTo>
                    <a:lnTo>
                      <a:pt x="2177" y="1072"/>
                    </a:lnTo>
                    <a:lnTo>
                      <a:pt x="2303" y="946"/>
                    </a:lnTo>
                    <a:lnTo>
                      <a:pt x="2177" y="820"/>
                    </a:lnTo>
                    <a:close/>
                    <a:moveTo>
                      <a:pt x="1807" y="769"/>
                    </a:moveTo>
                    <a:lnTo>
                      <a:pt x="1777" y="833"/>
                    </a:lnTo>
                    <a:lnTo>
                      <a:pt x="1824" y="786"/>
                    </a:lnTo>
                    <a:lnTo>
                      <a:pt x="1807" y="769"/>
                    </a:lnTo>
                    <a:close/>
                    <a:moveTo>
                      <a:pt x="3299" y="685"/>
                    </a:moveTo>
                    <a:lnTo>
                      <a:pt x="3182" y="801"/>
                    </a:lnTo>
                    <a:lnTo>
                      <a:pt x="3283" y="902"/>
                    </a:lnTo>
                    <a:lnTo>
                      <a:pt x="3293" y="847"/>
                    </a:lnTo>
                    <a:lnTo>
                      <a:pt x="3299" y="792"/>
                    </a:lnTo>
                    <a:lnTo>
                      <a:pt x="3301" y="738"/>
                    </a:lnTo>
                    <a:lnTo>
                      <a:pt x="3299" y="685"/>
                    </a:lnTo>
                    <a:close/>
                    <a:moveTo>
                      <a:pt x="2989" y="676"/>
                    </a:moveTo>
                    <a:lnTo>
                      <a:pt x="2864" y="801"/>
                    </a:lnTo>
                    <a:lnTo>
                      <a:pt x="2989" y="926"/>
                    </a:lnTo>
                    <a:lnTo>
                      <a:pt x="3114" y="801"/>
                    </a:lnTo>
                    <a:lnTo>
                      <a:pt x="2989" y="676"/>
                    </a:lnTo>
                    <a:close/>
                    <a:moveTo>
                      <a:pt x="2656" y="661"/>
                    </a:moveTo>
                    <a:lnTo>
                      <a:pt x="2530" y="787"/>
                    </a:lnTo>
                    <a:lnTo>
                      <a:pt x="2670" y="927"/>
                    </a:lnTo>
                    <a:lnTo>
                      <a:pt x="2795" y="801"/>
                    </a:lnTo>
                    <a:lnTo>
                      <a:pt x="2656" y="661"/>
                    </a:lnTo>
                    <a:close/>
                    <a:moveTo>
                      <a:pt x="2336" y="661"/>
                    </a:moveTo>
                    <a:lnTo>
                      <a:pt x="2211" y="786"/>
                    </a:lnTo>
                    <a:lnTo>
                      <a:pt x="2337" y="912"/>
                    </a:lnTo>
                    <a:lnTo>
                      <a:pt x="2462" y="787"/>
                    </a:lnTo>
                    <a:lnTo>
                      <a:pt x="2336" y="661"/>
                    </a:lnTo>
                    <a:close/>
                    <a:moveTo>
                      <a:pt x="2018" y="661"/>
                    </a:moveTo>
                    <a:lnTo>
                      <a:pt x="1893" y="786"/>
                    </a:lnTo>
                    <a:lnTo>
                      <a:pt x="2018" y="912"/>
                    </a:lnTo>
                    <a:lnTo>
                      <a:pt x="2143" y="786"/>
                    </a:lnTo>
                    <a:lnTo>
                      <a:pt x="2018" y="661"/>
                    </a:lnTo>
                    <a:close/>
                    <a:moveTo>
                      <a:pt x="1931" y="574"/>
                    </a:moveTo>
                    <a:lnTo>
                      <a:pt x="1894" y="624"/>
                    </a:lnTo>
                    <a:lnTo>
                      <a:pt x="1861" y="674"/>
                    </a:lnTo>
                    <a:lnTo>
                      <a:pt x="1830" y="725"/>
                    </a:lnTo>
                    <a:lnTo>
                      <a:pt x="1858" y="752"/>
                    </a:lnTo>
                    <a:lnTo>
                      <a:pt x="1984" y="627"/>
                    </a:lnTo>
                    <a:lnTo>
                      <a:pt x="1931" y="574"/>
                    </a:lnTo>
                    <a:close/>
                    <a:moveTo>
                      <a:pt x="3148" y="517"/>
                    </a:moveTo>
                    <a:lnTo>
                      <a:pt x="3023" y="642"/>
                    </a:lnTo>
                    <a:lnTo>
                      <a:pt x="3148" y="767"/>
                    </a:lnTo>
                    <a:lnTo>
                      <a:pt x="3274" y="642"/>
                    </a:lnTo>
                    <a:lnTo>
                      <a:pt x="3148" y="517"/>
                    </a:lnTo>
                    <a:close/>
                    <a:moveTo>
                      <a:pt x="2815" y="502"/>
                    </a:moveTo>
                    <a:lnTo>
                      <a:pt x="2690" y="627"/>
                    </a:lnTo>
                    <a:lnTo>
                      <a:pt x="2829" y="767"/>
                    </a:lnTo>
                    <a:lnTo>
                      <a:pt x="2955" y="642"/>
                    </a:lnTo>
                    <a:lnTo>
                      <a:pt x="2885" y="572"/>
                    </a:lnTo>
                    <a:lnTo>
                      <a:pt x="2815" y="502"/>
                    </a:lnTo>
                    <a:close/>
                    <a:moveTo>
                      <a:pt x="2496" y="502"/>
                    </a:moveTo>
                    <a:lnTo>
                      <a:pt x="2371" y="627"/>
                    </a:lnTo>
                    <a:lnTo>
                      <a:pt x="2496" y="753"/>
                    </a:lnTo>
                    <a:lnTo>
                      <a:pt x="2621" y="627"/>
                    </a:lnTo>
                    <a:lnTo>
                      <a:pt x="2496" y="502"/>
                    </a:lnTo>
                    <a:close/>
                    <a:moveTo>
                      <a:pt x="2177" y="502"/>
                    </a:moveTo>
                    <a:lnTo>
                      <a:pt x="2052" y="627"/>
                    </a:lnTo>
                    <a:lnTo>
                      <a:pt x="2177" y="752"/>
                    </a:lnTo>
                    <a:lnTo>
                      <a:pt x="2302" y="627"/>
                    </a:lnTo>
                    <a:lnTo>
                      <a:pt x="2177" y="502"/>
                    </a:lnTo>
                    <a:close/>
                    <a:moveTo>
                      <a:pt x="3229" y="436"/>
                    </a:moveTo>
                    <a:lnTo>
                      <a:pt x="3182" y="483"/>
                    </a:lnTo>
                    <a:lnTo>
                      <a:pt x="3285" y="585"/>
                    </a:lnTo>
                    <a:lnTo>
                      <a:pt x="3270" y="534"/>
                    </a:lnTo>
                    <a:lnTo>
                      <a:pt x="3252" y="484"/>
                    </a:lnTo>
                    <a:lnTo>
                      <a:pt x="3229" y="436"/>
                    </a:lnTo>
                    <a:close/>
                    <a:moveTo>
                      <a:pt x="2087" y="412"/>
                    </a:moveTo>
                    <a:lnTo>
                      <a:pt x="2054" y="441"/>
                    </a:lnTo>
                    <a:lnTo>
                      <a:pt x="2022" y="472"/>
                    </a:lnTo>
                    <a:lnTo>
                      <a:pt x="1991" y="504"/>
                    </a:lnTo>
                    <a:lnTo>
                      <a:pt x="1962" y="537"/>
                    </a:lnTo>
                    <a:lnTo>
                      <a:pt x="2018" y="593"/>
                    </a:lnTo>
                    <a:lnTo>
                      <a:pt x="2143" y="468"/>
                    </a:lnTo>
                    <a:lnTo>
                      <a:pt x="2087" y="412"/>
                    </a:lnTo>
                    <a:close/>
                    <a:moveTo>
                      <a:pt x="2974" y="343"/>
                    </a:moveTo>
                    <a:lnTo>
                      <a:pt x="2849" y="468"/>
                    </a:lnTo>
                    <a:lnTo>
                      <a:pt x="2989" y="608"/>
                    </a:lnTo>
                    <a:lnTo>
                      <a:pt x="3114" y="483"/>
                    </a:lnTo>
                    <a:lnTo>
                      <a:pt x="3044" y="413"/>
                    </a:lnTo>
                    <a:lnTo>
                      <a:pt x="2974" y="343"/>
                    </a:lnTo>
                    <a:close/>
                    <a:moveTo>
                      <a:pt x="2655" y="343"/>
                    </a:moveTo>
                    <a:lnTo>
                      <a:pt x="2530" y="468"/>
                    </a:lnTo>
                    <a:lnTo>
                      <a:pt x="2656" y="593"/>
                    </a:lnTo>
                    <a:lnTo>
                      <a:pt x="2781" y="468"/>
                    </a:lnTo>
                    <a:lnTo>
                      <a:pt x="2655" y="343"/>
                    </a:lnTo>
                    <a:close/>
                    <a:moveTo>
                      <a:pt x="2337" y="342"/>
                    </a:moveTo>
                    <a:lnTo>
                      <a:pt x="2211" y="468"/>
                    </a:lnTo>
                    <a:lnTo>
                      <a:pt x="2336" y="593"/>
                    </a:lnTo>
                    <a:lnTo>
                      <a:pt x="2462" y="468"/>
                    </a:lnTo>
                    <a:lnTo>
                      <a:pt x="2337" y="342"/>
                    </a:lnTo>
                    <a:close/>
                    <a:moveTo>
                      <a:pt x="2275" y="280"/>
                    </a:moveTo>
                    <a:lnTo>
                      <a:pt x="2224" y="311"/>
                    </a:lnTo>
                    <a:lnTo>
                      <a:pt x="2174" y="344"/>
                    </a:lnTo>
                    <a:lnTo>
                      <a:pt x="2125" y="381"/>
                    </a:lnTo>
                    <a:lnTo>
                      <a:pt x="2177" y="434"/>
                    </a:lnTo>
                    <a:lnTo>
                      <a:pt x="2302" y="308"/>
                    </a:lnTo>
                    <a:lnTo>
                      <a:pt x="2275" y="280"/>
                    </a:lnTo>
                    <a:close/>
                    <a:moveTo>
                      <a:pt x="3064" y="254"/>
                    </a:moveTo>
                    <a:lnTo>
                      <a:pt x="3008" y="309"/>
                    </a:lnTo>
                    <a:lnTo>
                      <a:pt x="3078" y="379"/>
                    </a:lnTo>
                    <a:lnTo>
                      <a:pt x="3148" y="449"/>
                    </a:lnTo>
                    <a:lnTo>
                      <a:pt x="3202" y="394"/>
                    </a:lnTo>
                    <a:lnTo>
                      <a:pt x="3174" y="353"/>
                    </a:lnTo>
                    <a:lnTo>
                      <a:pt x="3140" y="317"/>
                    </a:lnTo>
                    <a:lnTo>
                      <a:pt x="3103" y="283"/>
                    </a:lnTo>
                    <a:lnTo>
                      <a:pt x="3064" y="254"/>
                    </a:lnTo>
                    <a:close/>
                    <a:moveTo>
                      <a:pt x="2383" y="227"/>
                    </a:moveTo>
                    <a:lnTo>
                      <a:pt x="2319" y="257"/>
                    </a:lnTo>
                    <a:lnTo>
                      <a:pt x="2336" y="274"/>
                    </a:lnTo>
                    <a:lnTo>
                      <a:pt x="2383" y="227"/>
                    </a:lnTo>
                    <a:close/>
                    <a:moveTo>
                      <a:pt x="2500" y="187"/>
                    </a:moveTo>
                    <a:lnTo>
                      <a:pt x="2494" y="189"/>
                    </a:lnTo>
                    <a:lnTo>
                      <a:pt x="2488" y="190"/>
                    </a:lnTo>
                    <a:lnTo>
                      <a:pt x="2371" y="308"/>
                    </a:lnTo>
                    <a:lnTo>
                      <a:pt x="2496" y="434"/>
                    </a:lnTo>
                    <a:lnTo>
                      <a:pt x="2621" y="308"/>
                    </a:lnTo>
                    <a:lnTo>
                      <a:pt x="2500" y="187"/>
                    </a:lnTo>
                    <a:close/>
                    <a:moveTo>
                      <a:pt x="2814" y="184"/>
                    </a:moveTo>
                    <a:lnTo>
                      <a:pt x="2689" y="308"/>
                    </a:lnTo>
                    <a:lnTo>
                      <a:pt x="2815" y="434"/>
                    </a:lnTo>
                    <a:lnTo>
                      <a:pt x="2941" y="309"/>
                    </a:lnTo>
                    <a:lnTo>
                      <a:pt x="2814" y="184"/>
                    </a:lnTo>
                    <a:close/>
                    <a:moveTo>
                      <a:pt x="2872" y="172"/>
                    </a:moveTo>
                    <a:lnTo>
                      <a:pt x="2974" y="275"/>
                    </a:lnTo>
                    <a:lnTo>
                      <a:pt x="3021" y="228"/>
                    </a:lnTo>
                    <a:lnTo>
                      <a:pt x="2973" y="205"/>
                    </a:lnTo>
                    <a:lnTo>
                      <a:pt x="2924" y="186"/>
                    </a:lnTo>
                    <a:lnTo>
                      <a:pt x="2872" y="172"/>
                    </a:lnTo>
                    <a:close/>
                    <a:moveTo>
                      <a:pt x="2719" y="156"/>
                    </a:moveTo>
                    <a:lnTo>
                      <a:pt x="2665" y="158"/>
                    </a:lnTo>
                    <a:lnTo>
                      <a:pt x="2610" y="163"/>
                    </a:lnTo>
                    <a:lnTo>
                      <a:pt x="2555" y="174"/>
                    </a:lnTo>
                    <a:lnTo>
                      <a:pt x="2655" y="274"/>
                    </a:lnTo>
                    <a:lnTo>
                      <a:pt x="2772" y="158"/>
                    </a:lnTo>
                    <a:lnTo>
                      <a:pt x="2719" y="156"/>
                    </a:lnTo>
                    <a:close/>
                    <a:moveTo>
                      <a:pt x="2744" y="0"/>
                    </a:moveTo>
                    <a:lnTo>
                      <a:pt x="2808" y="4"/>
                    </a:lnTo>
                    <a:lnTo>
                      <a:pt x="2871" y="13"/>
                    </a:lnTo>
                    <a:lnTo>
                      <a:pt x="2932" y="25"/>
                    </a:lnTo>
                    <a:lnTo>
                      <a:pt x="2991" y="43"/>
                    </a:lnTo>
                    <a:lnTo>
                      <a:pt x="3049" y="67"/>
                    </a:lnTo>
                    <a:lnTo>
                      <a:pt x="3103" y="94"/>
                    </a:lnTo>
                    <a:lnTo>
                      <a:pt x="3155" y="126"/>
                    </a:lnTo>
                    <a:lnTo>
                      <a:pt x="3205" y="163"/>
                    </a:lnTo>
                    <a:lnTo>
                      <a:pt x="3250" y="206"/>
                    </a:lnTo>
                    <a:lnTo>
                      <a:pt x="3293" y="252"/>
                    </a:lnTo>
                    <a:lnTo>
                      <a:pt x="3330" y="301"/>
                    </a:lnTo>
                    <a:lnTo>
                      <a:pt x="3363" y="353"/>
                    </a:lnTo>
                    <a:lnTo>
                      <a:pt x="3390" y="408"/>
                    </a:lnTo>
                    <a:lnTo>
                      <a:pt x="3412" y="466"/>
                    </a:lnTo>
                    <a:lnTo>
                      <a:pt x="3430" y="525"/>
                    </a:lnTo>
                    <a:lnTo>
                      <a:pt x="3444" y="586"/>
                    </a:lnTo>
                    <a:lnTo>
                      <a:pt x="3453" y="648"/>
                    </a:lnTo>
                    <a:lnTo>
                      <a:pt x="3456" y="713"/>
                    </a:lnTo>
                    <a:lnTo>
                      <a:pt x="3456" y="778"/>
                    </a:lnTo>
                    <a:lnTo>
                      <a:pt x="3451" y="843"/>
                    </a:lnTo>
                    <a:lnTo>
                      <a:pt x="3440" y="910"/>
                    </a:lnTo>
                    <a:lnTo>
                      <a:pt x="3425" y="977"/>
                    </a:lnTo>
                    <a:lnTo>
                      <a:pt x="3407" y="1044"/>
                    </a:lnTo>
                    <a:lnTo>
                      <a:pt x="3383" y="1110"/>
                    </a:lnTo>
                    <a:lnTo>
                      <a:pt x="3355" y="1175"/>
                    </a:lnTo>
                    <a:lnTo>
                      <a:pt x="3322" y="1241"/>
                    </a:lnTo>
                    <a:lnTo>
                      <a:pt x="3286" y="1305"/>
                    </a:lnTo>
                    <a:lnTo>
                      <a:pt x="3245" y="1368"/>
                    </a:lnTo>
                    <a:lnTo>
                      <a:pt x="3199" y="1429"/>
                    </a:lnTo>
                    <a:lnTo>
                      <a:pt x="3149" y="1488"/>
                    </a:lnTo>
                    <a:lnTo>
                      <a:pt x="3095" y="1546"/>
                    </a:lnTo>
                    <a:lnTo>
                      <a:pt x="3039" y="1599"/>
                    </a:lnTo>
                    <a:lnTo>
                      <a:pt x="2981" y="1649"/>
                    </a:lnTo>
                    <a:lnTo>
                      <a:pt x="2920" y="1693"/>
                    </a:lnTo>
                    <a:lnTo>
                      <a:pt x="2858" y="1735"/>
                    </a:lnTo>
                    <a:lnTo>
                      <a:pt x="2795" y="1771"/>
                    </a:lnTo>
                    <a:lnTo>
                      <a:pt x="2731" y="1804"/>
                    </a:lnTo>
                    <a:lnTo>
                      <a:pt x="2666" y="1831"/>
                    </a:lnTo>
                    <a:lnTo>
                      <a:pt x="2600" y="1854"/>
                    </a:lnTo>
                    <a:lnTo>
                      <a:pt x="2534" y="1874"/>
                    </a:lnTo>
                    <a:lnTo>
                      <a:pt x="2469" y="1888"/>
                    </a:lnTo>
                    <a:lnTo>
                      <a:pt x="2403" y="1899"/>
                    </a:lnTo>
                    <a:lnTo>
                      <a:pt x="2338" y="1905"/>
                    </a:lnTo>
                    <a:lnTo>
                      <a:pt x="2274" y="1906"/>
                    </a:lnTo>
                    <a:lnTo>
                      <a:pt x="2210" y="1903"/>
                    </a:lnTo>
                    <a:lnTo>
                      <a:pt x="2148" y="1896"/>
                    </a:lnTo>
                    <a:lnTo>
                      <a:pt x="2087" y="1884"/>
                    </a:lnTo>
                    <a:lnTo>
                      <a:pt x="2029" y="1867"/>
                    </a:lnTo>
                    <a:lnTo>
                      <a:pt x="1971" y="1846"/>
                    </a:lnTo>
                    <a:lnTo>
                      <a:pt x="1917" y="1819"/>
                    </a:lnTo>
                    <a:lnTo>
                      <a:pt x="1864" y="1789"/>
                    </a:lnTo>
                    <a:lnTo>
                      <a:pt x="1815" y="1753"/>
                    </a:lnTo>
                    <a:lnTo>
                      <a:pt x="732" y="2838"/>
                    </a:lnTo>
                    <a:lnTo>
                      <a:pt x="675" y="2961"/>
                    </a:lnTo>
                    <a:lnTo>
                      <a:pt x="179" y="3458"/>
                    </a:lnTo>
                    <a:lnTo>
                      <a:pt x="0" y="3278"/>
                    </a:lnTo>
                    <a:lnTo>
                      <a:pt x="497" y="2782"/>
                    </a:lnTo>
                    <a:lnTo>
                      <a:pt x="620" y="2727"/>
                    </a:lnTo>
                    <a:lnTo>
                      <a:pt x="1704" y="1642"/>
                    </a:lnTo>
                    <a:lnTo>
                      <a:pt x="1668" y="1592"/>
                    </a:lnTo>
                    <a:lnTo>
                      <a:pt x="1637" y="1540"/>
                    </a:lnTo>
                    <a:lnTo>
                      <a:pt x="1612" y="1486"/>
                    </a:lnTo>
                    <a:lnTo>
                      <a:pt x="1591" y="1429"/>
                    </a:lnTo>
                    <a:lnTo>
                      <a:pt x="1574" y="1370"/>
                    </a:lnTo>
                    <a:lnTo>
                      <a:pt x="1561" y="1309"/>
                    </a:lnTo>
                    <a:lnTo>
                      <a:pt x="1553" y="1248"/>
                    </a:lnTo>
                    <a:lnTo>
                      <a:pt x="1550" y="1184"/>
                    </a:lnTo>
                    <a:lnTo>
                      <a:pt x="1552" y="1119"/>
                    </a:lnTo>
                    <a:lnTo>
                      <a:pt x="1558" y="1055"/>
                    </a:lnTo>
                    <a:lnTo>
                      <a:pt x="1568" y="989"/>
                    </a:lnTo>
                    <a:lnTo>
                      <a:pt x="1583" y="923"/>
                    </a:lnTo>
                    <a:lnTo>
                      <a:pt x="1602" y="857"/>
                    </a:lnTo>
                    <a:lnTo>
                      <a:pt x="1626" y="791"/>
                    </a:lnTo>
                    <a:lnTo>
                      <a:pt x="1654" y="727"/>
                    </a:lnTo>
                    <a:lnTo>
                      <a:pt x="1686" y="662"/>
                    </a:lnTo>
                    <a:lnTo>
                      <a:pt x="1723" y="598"/>
                    </a:lnTo>
                    <a:lnTo>
                      <a:pt x="1763" y="537"/>
                    </a:lnTo>
                    <a:lnTo>
                      <a:pt x="1809" y="476"/>
                    </a:lnTo>
                    <a:lnTo>
                      <a:pt x="1858" y="418"/>
                    </a:lnTo>
                    <a:lnTo>
                      <a:pt x="1911" y="361"/>
                    </a:lnTo>
                    <a:lnTo>
                      <a:pt x="1969" y="307"/>
                    </a:lnTo>
                    <a:lnTo>
                      <a:pt x="2029" y="257"/>
                    </a:lnTo>
                    <a:lnTo>
                      <a:pt x="2089" y="212"/>
                    </a:lnTo>
                    <a:lnTo>
                      <a:pt x="2152" y="171"/>
                    </a:lnTo>
                    <a:lnTo>
                      <a:pt x="2216" y="134"/>
                    </a:lnTo>
                    <a:lnTo>
                      <a:pt x="2281" y="102"/>
                    </a:lnTo>
                    <a:lnTo>
                      <a:pt x="2347" y="73"/>
                    </a:lnTo>
                    <a:lnTo>
                      <a:pt x="2414" y="50"/>
                    </a:lnTo>
                    <a:lnTo>
                      <a:pt x="2480" y="31"/>
                    </a:lnTo>
                    <a:lnTo>
                      <a:pt x="2547" y="16"/>
                    </a:lnTo>
                    <a:lnTo>
                      <a:pt x="2613" y="6"/>
                    </a:lnTo>
                    <a:lnTo>
                      <a:pt x="2679" y="1"/>
                    </a:lnTo>
                    <a:lnTo>
                      <a:pt x="2744" y="0"/>
                    </a:lnTo>
                    <a:close/>
                  </a:path>
                </a:pathLst>
              </a:custGeom>
              <a:solidFill>
                <a:schemeClr val="tx1"/>
              </a:solidFill>
              <a:ln w="9525">
                <a:noFill/>
                <a:round/>
                <a:headEnd/>
                <a:tailEnd/>
              </a:ln>
            </p:spPr>
            <p:txBody>
              <a:bodyPr wrap="none" anchor="ctr"/>
              <a:lstStyle/>
              <a:p>
                <a:endParaRPr lang="en-GB"/>
              </a:p>
            </p:txBody>
          </p:sp>
          <p:grpSp>
            <p:nvGrpSpPr>
              <p:cNvPr id="20" name="Group 107"/>
              <p:cNvGrpSpPr>
                <a:grpSpLocks/>
              </p:cNvGrpSpPr>
              <p:nvPr/>
            </p:nvGrpSpPr>
            <p:grpSpPr bwMode="auto">
              <a:xfrm>
                <a:off x="2192690" y="2727359"/>
                <a:ext cx="131225" cy="130843"/>
                <a:chOff x="1719" y="1937"/>
                <a:chExt cx="344" cy="343"/>
              </a:xfrm>
              <a:solidFill>
                <a:schemeClr val="tx1"/>
              </a:solidFill>
            </p:grpSpPr>
            <p:sp>
              <p:nvSpPr>
                <p:cNvPr id="21" name="Freeform 108"/>
                <p:cNvSpPr>
                  <a:spLocks noChangeArrowheads="1"/>
                </p:cNvSpPr>
                <p:nvPr/>
              </p:nvSpPr>
              <p:spPr bwMode="auto">
                <a:xfrm>
                  <a:off x="1719" y="1980"/>
                  <a:ext cx="111" cy="128"/>
                </a:xfrm>
                <a:custGeom>
                  <a:avLst/>
                  <a:gdLst>
                    <a:gd name="T0" fmla="*/ 0 w 1125"/>
                    <a:gd name="T1" fmla="*/ 0 h 1295"/>
                    <a:gd name="T2" fmla="*/ 0 w 1125"/>
                    <a:gd name="T3" fmla="*/ 0 h 1295"/>
                    <a:gd name="T4" fmla="*/ 0 w 1125"/>
                    <a:gd name="T5" fmla="*/ 0 h 1295"/>
                    <a:gd name="T6" fmla="*/ 0 w 1125"/>
                    <a:gd name="T7" fmla="*/ 0 h 1295"/>
                    <a:gd name="T8" fmla="*/ 0 w 1125"/>
                    <a:gd name="T9" fmla="*/ 0 h 1295"/>
                    <a:gd name="T10" fmla="*/ 0 w 1125"/>
                    <a:gd name="T11" fmla="*/ 0 h 1295"/>
                    <a:gd name="T12" fmla="*/ 0 w 1125"/>
                    <a:gd name="T13" fmla="*/ 0 h 1295"/>
                    <a:gd name="T14" fmla="*/ 0 w 1125"/>
                    <a:gd name="T15" fmla="*/ 0 h 1295"/>
                    <a:gd name="T16" fmla="*/ 0 w 1125"/>
                    <a:gd name="T17" fmla="*/ 0 h 1295"/>
                    <a:gd name="T18" fmla="*/ 0 w 1125"/>
                    <a:gd name="T19" fmla="*/ 0 h 1295"/>
                    <a:gd name="T20" fmla="*/ 0 w 1125"/>
                    <a:gd name="T21" fmla="*/ 0 h 1295"/>
                    <a:gd name="T22" fmla="*/ 0 w 1125"/>
                    <a:gd name="T23" fmla="*/ 0 h 1295"/>
                    <a:gd name="T24" fmla="*/ 0 w 1125"/>
                    <a:gd name="T25" fmla="*/ 0 h 1295"/>
                    <a:gd name="T26" fmla="*/ 0 w 1125"/>
                    <a:gd name="T27" fmla="*/ 0 h 1295"/>
                    <a:gd name="T28" fmla="*/ 0 w 1125"/>
                    <a:gd name="T29" fmla="*/ 0 h 1295"/>
                    <a:gd name="T30" fmla="*/ 0 w 1125"/>
                    <a:gd name="T31" fmla="*/ 0 h 1295"/>
                    <a:gd name="T32" fmla="*/ 0 w 1125"/>
                    <a:gd name="T33" fmla="*/ 0 h 1295"/>
                    <a:gd name="T34" fmla="*/ 0 w 1125"/>
                    <a:gd name="T35" fmla="*/ 0 h 1295"/>
                    <a:gd name="T36" fmla="*/ 0 w 1125"/>
                    <a:gd name="T37" fmla="*/ 0 h 1295"/>
                    <a:gd name="T38" fmla="*/ 0 w 1125"/>
                    <a:gd name="T39" fmla="*/ 0 h 1295"/>
                    <a:gd name="T40" fmla="*/ 0 w 1125"/>
                    <a:gd name="T41" fmla="*/ 0 h 1295"/>
                    <a:gd name="T42" fmla="*/ 0 w 1125"/>
                    <a:gd name="T43" fmla="*/ 0 h 1295"/>
                    <a:gd name="T44" fmla="*/ 0 w 1125"/>
                    <a:gd name="T45" fmla="*/ 0 h 1295"/>
                    <a:gd name="T46" fmla="*/ 0 w 1125"/>
                    <a:gd name="T47" fmla="*/ 0 h 1295"/>
                    <a:gd name="T48" fmla="*/ 0 w 1125"/>
                    <a:gd name="T49" fmla="*/ 0 h 1295"/>
                    <a:gd name="T50" fmla="*/ 0 w 1125"/>
                    <a:gd name="T51" fmla="*/ 0 h 1295"/>
                    <a:gd name="T52" fmla="*/ 0 w 1125"/>
                    <a:gd name="T53" fmla="*/ 0 h 1295"/>
                    <a:gd name="T54" fmla="*/ 0 w 1125"/>
                    <a:gd name="T55" fmla="*/ 0 h 1295"/>
                    <a:gd name="T56" fmla="*/ 0 w 1125"/>
                    <a:gd name="T57" fmla="*/ 0 h 1295"/>
                    <a:gd name="T58" fmla="*/ 0 w 1125"/>
                    <a:gd name="T59" fmla="*/ 0 h 1295"/>
                    <a:gd name="T60" fmla="*/ 0 w 1125"/>
                    <a:gd name="T61" fmla="*/ 0 h 1295"/>
                    <a:gd name="T62" fmla="*/ 0 w 1125"/>
                    <a:gd name="T63" fmla="*/ 0 h 129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5"/>
                    <a:gd name="T97" fmla="*/ 0 h 1295"/>
                    <a:gd name="T98" fmla="*/ 1125 w 1125"/>
                    <a:gd name="T99" fmla="*/ 1295 h 129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5" h="1295">
                      <a:moveTo>
                        <a:pt x="588" y="0"/>
                      </a:moveTo>
                      <a:lnTo>
                        <a:pt x="657" y="65"/>
                      </a:lnTo>
                      <a:lnTo>
                        <a:pt x="722" y="134"/>
                      </a:lnTo>
                      <a:lnTo>
                        <a:pt x="783" y="206"/>
                      </a:lnTo>
                      <a:lnTo>
                        <a:pt x="839" y="282"/>
                      </a:lnTo>
                      <a:lnTo>
                        <a:pt x="891" y="362"/>
                      </a:lnTo>
                      <a:lnTo>
                        <a:pt x="938" y="445"/>
                      </a:lnTo>
                      <a:lnTo>
                        <a:pt x="980" y="529"/>
                      </a:lnTo>
                      <a:lnTo>
                        <a:pt x="1018" y="619"/>
                      </a:lnTo>
                      <a:lnTo>
                        <a:pt x="1049" y="709"/>
                      </a:lnTo>
                      <a:lnTo>
                        <a:pt x="1076" y="802"/>
                      </a:lnTo>
                      <a:lnTo>
                        <a:pt x="1097" y="898"/>
                      </a:lnTo>
                      <a:lnTo>
                        <a:pt x="1113" y="995"/>
                      </a:lnTo>
                      <a:lnTo>
                        <a:pt x="1122" y="1095"/>
                      </a:lnTo>
                      <a:lnTo>
                        <a:pt x="1125" y="1196"/>
                      </a:lnTo>
                      <a:lnTo>
                        <a:pt x="1123" y="1295"/>
                      </a:lnTo>
                      <a:lnTo>
                        <a:pt x="0" y="1295"/>
                      </a:lnTo>
                      <a:lnTo>
                        <a:pt x="2" y="1193"/>
                      </a:lnTo>
                      <a:lnTo>
                        <a:pt x="12" y="1092"/>
                      </a:lnTo>
                      <a:lnTo>
                        <a:pt x="27" y="992"/>
                      </a:lnTo>
                      <a:lnTo>
                        <a:pt x="47" y="895"/>
                      </a:lnTo>
                      <a:lnTo>
                        <a:pt x="72" y="800"/>
                      </a:lnTo>
                      <a:lnTo>
                        <a:pt x="103" y="708"/>
                      </a:lnTo>
                      <a:lnTo>
                        <a:pt x="139" y="616"/>
                      </a:lnTo>
                      <a:lnTo>
                        <a:pt x="180" y="528"/>
                      </a:lnTo>
                      <a:lnTo>
                        <a:pt x="225" y="444"/>
                      </a:lnTo>
                      <a:lnTo>
                        <a:pt x="275" y="362"/>
                      </a:lnTo>
                      <a:lnTo>
                        <a:pt x="330" y="282"/>
                      </a:lnTo>
                      <a:lnTo>
                        <a:pt x="388" y="206"/>
                      </a:lnTo>
                      <a:lnTo>
                        <a:pt x="451" y="134"/>
                      </a:lnTo>
                      <a:lnTo>
                        <a:pt x="518" y="65"/>
                      </a:lnTo>
                      <a:lnTo>
                        <a:pt x="588" y="0"/>
                      </a:lnTo>
                      <a:close/>
                    </a:path>
                  </a:pathLst>
                </a:custGeom>
                <a:grpFill/>
                <a:ln w="9525">
                  <a:noFill/>
                  <a:round/>
                  <a:headEnd/>
                  <a:tailEnd/>
                </a:ln>
              </p:spPr>
              <p:txBody>
                <a:bodyPr wrap="none" anchor="ctr"/>
                <a:lstStyle/>
                <a:p>
                  <a:endParaRPr lang="en-GB"/>
                </a:p>
              </p:txBody>
            </p:sp>
            <p:sp>
              <p:nvSpPr>
                <p:cNvPr id="22" name="Freeform 109"/>
                <p:cNvSpPr>
                  <a:spLocks noChangeArrowheads="1"/>
                </p:cNvSpPr>
                <p:nvPr/>
              </p:nvSpPr>
              <p:spPr bwMode="auto">
                <a:xfrm>
                  <a:off x="1719" y="2121"/>
                  <a:ext cx="110" cy="106"/>
                </a:xfrm>
                <a:custGeom>
                  <a:avLst/>
                  <a:gdLst>
                    <a:gd name="T0" fmla="*/ 0 w 1106"/>
                    <a:gd name="T1" fmla="*/ 0 h 1069"/>
                    <a:gd name="T2" fmla="*/ 0 w 1106"/>
                    <a:gd name="T3" fmla="*/ 0 h 1069"/>
                    <a:gd name="T4" fmla="*/ 0 w 1106"/>
                    <a:gd name="T5" fmla="*/ 0 h 1069"/>
                    <a:gd name="T6" fmla="*/ 0 w 1106"/>
                    <a:gd name="T7" fmla="*/ 0 h 1069"/>
                    <a:gd name="T8" fmla="*/ 0 w 1106"/>
                    <a:gd name="T9" fmla="*/ 0 h 1069"/>
                    <a:gd name="T10" fmla="*/ 0 w 1106"/>
                    <a:gd name="T11" fmla="*/ 0 h 1069"/>
                    <a:gd name="T12" fmla="*/ 0 w 1106"/>
                    <a:gd name="T13" fmla="*/ 0 h 1069"/>
                    <a:gd name="T14" fmla="*/ 0 w 1106"/>
                    <a:gd name="T15" fmla="*/ 0 h 1069"/>
                    <a:gd name="T16" fmla="*/ 0 w 1106"/>
                    <a:gd name="T17" fmla="*/ 0 h 1069"/>
                    <a:gd name="T18" fmla="*/ 0 w 1106"/>
                    <a:gd name="T19" fmla="*/ 0 h 1069"/>
                    <a:gd name="T20" fmla="*/ 0 w 1106"/>
                    <a:gd name="T21" fmla="*/ 0 h 1069"/>
                    <a:gd name="T22" fmla="*/ 0 w 1106"/>
                    <a:gd name="T23" fmla="*/ 0 h 1069"/>
                    <a:gd name="T24" fmla="*/ 0 w 1106"/>
                    <a:gd name="T25" fmla="*/ 0 h 1069"/>
                    <a:gd name="T26" fmla="*/ 0 w 1106"/>
                    <a:gd name="T27" fmla="*/ 0 h 1069"/>
                    <a:gd name="T28" fmla="*/ 0 w 1106"/>
                    <a:gd name="T29" fmla="*/ 0 h 1069"/>
                    <a:gd name="T30" fmla="*/ 0 w 1106"/>
                    <a:gd name="T31" fmla="*/ 0 h 1069"/>
                    <a:gd name="T32" fmla="*/ 0 w 1106"/>
                    <a:gd name="T33" fmla="*/ 0 h 1069"/>
                    <a:gd name="T34" fmla="*/ 0 w 1106"/>
                    <a:gd name="T35" fmla="*/ 0 h 1069"/>
                    <a:gd name="T36" fmla="*/ 0 w 1106"/>
                    <a:gd name="T37" fmla="*/ 0 h 1069"/>
                    <a:gd name="T38" fmla="*/ 0 w 1106"/>
                    <a:gd name="T39" fmla="*/ 0 h 1069"/>
                    <a:gd name="T40" fmla="*/ 0 w 1106"/>
                    <a:gd name="T41" fmla="*/ 0 h 1069"/>
                    <a:gd name="T42" fmla="*/ 0 w 1106"/>
                    <a:gd name="T43" fmla="*/ 0 h 1069"/>
                    <a:gd name="T44" fmla="*/ 0 w 1106"/>
                    <a:gd name="T45" fmla="*/ 0 h 1069"/>
                    <a:gd name="T46" fmla="*/ 0 w 1106"/>
                    <a:gd name="T47" fmla="*/ 0 h 1069"/>
                    <a:gd name="T48" fmla="*/ 0 w 1106"/>
                    <a:gd name="T49" fmla="*/ 0 h 1069"/>
                    <a:gd name="T50" fmla="*/ 0 w 1106"/>
                    <a:gd name="T51" fmla="*/ 0 h 1069"/>
                    <a:gd name="T52" fmla="*/ 0 w 1106"/>
                    <a:gd name="T53" fmla="*/ 0 h 10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06"/>
                    <a:gd name="T82" fmla="*/ 0 h 1069"/>
                    <a:gd name="T83" fmla="*/ 1106 w 1106"/>
                    <a:gd name="T84" fmla="*/ 1069 h 10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06" h="1069">
                      <a:moveTo>
                        <a:pt x="0" y="0"/>
                      </a:moveTo>
                      <a:lnTo>
                        <a:pt x="1106" y="0"/>
                      </a:lnTo>
                      <a:lnTo>
                        <a:pt x="1089" y="100"/>
                      </a:lnTo>
                      <a:lnTo>
                        <a:pt x="1067" y="198"/>
                      </a:lnTo>
                      <a:lnTo>
                        <a:pt x="1038" y="292"/>
                      </a:lnTo>
                      <a:lnTo>
                        <a:pt x="1003" y="385"/>
                      </a:lnTo>
                      <a:lnTo>
                        <a:pt x="964" y="475"/>
                      </a:lnTo>
                      <a:lnTo>
                        <a:pt x="918" y="562"/>
                      </a:lnTo>
                      <a:lnTo>
                        <a:pt x="868" y="645"/>
                      </a:lnTo>
                      <a:lnTo>
                        <a:pt x="814" y="725"/>
                      </a:lnTo>
                      <a:lnTo>
                        <a:pt x="754" y="802"/>
                      </a:lnTo>
                      <a:lnTo>
                        <a:pt x="689" y="875"/>
                      </a:lnTo>
                      <a:lnTo>
                        <a:pt x="621" y="943"/>
                      </a:lnTo>
                      <a:lnTo>
                        <a:pt x="549" y="1008"/>
                      </a:lnTo>
                      <a:lnTo>
                        <a:pt x="472" y="1069"/>
                      </a:lnTo>
                      <a:lnTo>
                        <a:pt x="407" y="997"/>
                      </a:lnTo>
                      <a:lnTo>
                        <a:pt x="346" y="920"/>
                      </a:lnTo>
                      <a:lnTo>
                        <a:pt x="289" y="841"/>
                      </a:lnTo>
                      <a:lnTo>
                        <a:pt x="236" y="758"/>
                      </a:lnTo>
                      <a:lnTo>
                        <a:pt x="188" y="672"/>
                      </a:lnTo>
                      <a:lnTo>
                        <a:pt x="146" y="584"/>
                      </a:lnTo>
                      <a:lnTo>
                        <a:pt x="109" y="492"/>
                      </a:lnTo>
                      <a:lnTo>
                        <a:pt x="76" y="398"/>
                      </a:lnTo>
                      <a:lnTo>
                        <a:pt x="48" y="302"/>
                      </a:lnTo>
                      <a:lnTo>
                        <a:pt x="27" y="203"/>
                      </a:lnTo>
                      <a:lnTo>
                        <a:pt x="11" y="102"/>
                      </a:lnTo>
                      <a:lnTo>
                        <a:pt x="0" y="0"/>
                      </a:lnTo>
                      <a:close/>
                    </a:path>
                  </a:pathLst>
                </a:custGeom>
                <a:grpFill/>
                <a:ln w="9525">
                  <a:noFill/>
                  <a:round/>
                  <a:headEnd/>
                  <a:tailEnd/>
                </a:ln>
              </p:spPr>
              <p:txBody>
                <a:bodyPr wrap="none" anchor="ctr"/>
                <a:lstStyle/>
                <a:p>
                  <a:endParaRPr lang="en-GB"/>
                </a:p>
              </p:txBody>
            </p:sp>
            <p:sp>
              <p:nvSpPr>
                <p:cNvPr id="23" name="Freeform 110"/>
                <p:cNvSpPr>
                  <a:spLocks noChangeArrowheads="1"/>
                </p:cNvSpPr>
                <p:nvPr/>
              </p:nvSpPr>
              <p:spPr bwMode="auto">
                <a:xfrm>
                  <a:off x="1787" y="1937"/>
                  <a:ext cx="98" cy="171"/>
                </a:xfrm>
                <a:custGeom>
                  <a:avLst/>
                  <a:gdLst>
                    <a:gd name="T0" fmla="*/ 0 w 985"/>
                    <a:gd name="T1" fmla="*/ 0 h 1721"/>
                    <a:gd name="T2" fmla="*/ 0 w 985"/>
                    <a:gd name="T3" fmla="*/ 0 h 1721"/>
                    <a:gd name="T4" fmla="*/ 0 w 985"/>
                    <a:gd name="T5" fmla="*/ 0 h 1721"/>
                    <a:gd name="T6" fmla="*/ 0 w 985"/>
                    <a:gd name="T7" fmla="*/ 0 h 1721"/>
                    <a:gd name="T8" fmla="*/ 0 w 985"/>
                    <a:gd name="T9" fmla="*/ 0 h 1721"/>
                    <a:gd name="T10" fmla="*/ 0 w 985"/>
                    <a:gd name="T11" fmla="*/ 0 h 1721"/>
                    <a:gd name="T12" fmla="*/ 0 w 985"/>
                    <a:gd name="T13" fmla="*/ 0 h 1721"/>
                    <a:gd name="T14" fmla="*/ 0 w 985"/>
                    <a:gd name="T15" fmla="*/ 0 h 1721"/>
                    <a:gd name="T16" fmla="*/ 0 w 985"/>
                    <a:gd name="T17" fmla="*/ 0 h 1721"/>
                    <a:gd name="T18" fmla="*/ 0 w 985"/>
                    <a:gd name="T19" fmla="*/ 0 h 1721"/>
                    <a:gd name="T20" fmla="*/ 0 w 985"/>
                    <a:gd name="T21" fmla="*/ 0 h 1721"/>
                    <a:gd name="T22" fmla="*/ 0 w 985"/>
                    <a:gd name="T23" fmla="*/ 0 h 1721"/>
                    <a:gd name="T24" fmla="*/ 0 w 985"/>
                    <a:gd name="T25" fmla="*/ 0 h 1721"/>
                    <a:gd name="T26" fmla="*/ 0 w 985"/>
                    <a:gd name="T27" fmla="*/ 0 h 1721"/>
                    <a:gd name="T28" fmla="*/ 0 w 985"/>
                    <a:gd name="T29" fmla="*/ 0 h 1721"/>
                    <a:gd name="T30" fmla="*/ 0 w 985"/>
                    <a:gd name="T31" fmla="*/ 0 h 1721"/>
                    <a:gd name="T32" fmla="*/ 0 w 985"/>
                    <a:gd name="T33" fmla="*/ 0 h 1721"/>
                    <a:gd name="T34" fmla="*/ 0 w 985"/>
                    <a:gd name="T35" fmla="*/ 0 h 1721"/>
                    <a:gd name="T36" fmla="*/ 0 w 985"/>
                    <a:gd name="T37" fmla="*/ 0 h 1721"/>
                    <a:gd name="T38" fmla="*/ 0 w 985"/>
                    <a:gd name="T39" fmla="*/ 0 h 1721"/>
                    <a:gd name="T40" fmla="*/ 0 w 985"/>
                    <a:gd name="T41" fmla="*/ 0 h 1721"/>
                    <a:gd name="T42" fmla="*/ 0 w 985"/>
                    <a:gd name="T43" fmla="*/ 0 h 1721"/>
                    <a:gd name="T44" fmla="*/ 0 w 985"/>
                    <a:gd name="T45" fmla="*/ 0 h 1721"/>
                    <a:gd name="T46" fmla="*/ 0 w 985"/>
                    <a:gd name="T47" fmla="*/ 0 h 1721"/>
                    <a:gd name="T48" fmla="*/ 0 w 985"/>
                    <a:gd name="T49" fmla="*/ 0 h 1721"/>
                    <a:gd name="T50" fmla="*/ 0 w 985"/>
                    <a:gd name="T51" fmla="*/ 0 h 1721"/>
                    <a:gd name="T52" fmla="*/ 0 w 985"/>
                    <a:gd name="T53" fmla="*/ 0 h 1721"/>
                    <a:gd name="T54" fmla="*/ 0 w 985"/>
                    <a:gd name="T55" fmla="*/ 0 h 1721"/>
                    <a:gd name="T56" fmla="*/ 0 w 985"/>
                    <a:gd name="T57" fmla="*/ 0 h 1721"/>
                    <a:gd name="T58" fmla="*/ 0 w 985"/>
                    <a:gd name="T59" fmla="*/ 0 h 172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985"/>
                    <a:gd name="T91" fmla="*/ 0 h 1721"/>
                    <a:gd name="T92" fmla="*/ 985 w 985"/>
                    <a:gd name="T93" fmla="*/ 1721 h 172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985" h="1721">
                      <a:moveTo>
                        <a:pt x="985" y="0"/>
                      </a:moveTo>
                      <a:lnTo>
                        <a:pt x="985" y="1721"/>
                      </a:lnTo>
                      <a:lnTo>
                        <a:pt x="561" y="1721"/>
                      </a:lnTo>
                      <a:lnTo>
                        <a:pt x="563" y="1672"/>
                      </a:lnTo>
                      <a:lnTo>
                        <a:pt x="563" y="1622"/>
                      </a:lnTo>
                      <a:lnTo>
                        <a:pt x="560" y="1515"/>
                      </a:lnTo>
                      <a:lnTo>
                        <a:pt x="550" y="1410"/>
                      </a:lnTo>
                      <a:lnTo>
                        <a:pt x="534" y="1306"/>
                      </a:lnTo>
                      <a:lnTo>
                        <a:pt x="512" y="1205"/>
                      </a:lnTo>
                      <a:lnTo>
                        <a:pt x="484" y="1105"/>
                      </a:lnTo>
                      <a:lnTo>
                        <a:pt x="450" y="1008"/>
                      </a:lnTo>
                      <a:lnTo>
                        <a:pt x="411" y="915"/>
                      </a:lnTo>
                      <a:lnTo>
                        <a:pt x="367" y="824"/>
                      </a:lnTo>
                      <a:lnTo>
                        <a:pt x="318" y="736"/>
                      </a:lnTo>
                      <a:lnTo>
                        <a:pt x="263" y="651"/>
                      </a:lnTo>
                      <a:lnTo>
                        <a:pt x="204" y="570"/>
                      </a:lnTo>
                      <a:lnTo>
                        <a:pt x="140" y="492"/>
                      </a:lnTo>
                      <a:lnTo>
                        <a:pt x="72" y="419"/>
                      </a:lnTo>
                      <a:lnTo>
                        <a:pt x="0" y="349"/>
                      </a:lnTo>
                      <a:lnTo>
                        <a:pt x="77" y="294"/>
                      </a:lnTo>
                      <a:lnTo>
                        <a:pt x="157" y="244"/>
                      </a:lnTo>
                      <a:lnTo>
                        <a:pt x="239" y="197"/>
                      </a:lnTo>
                      <a:lnTo>
                        <a:pt x="324" y="154"/>
                      </a:lnTo>
                      <a:lnTo>
                        <a:pt x="412" y="117"/>
                      </a:lnTo>
                      <a:lnTo>
                        <a:pt x="503" y="84"/>
                      </a:lnTo>
                      <a:lnTo>
                        <a:pt x="595" y="57"/>
                      </a:lnTo>
                      <a:lnTo>
                        <a:pt x="690" y="35"/>
                      </a:lnTo>
                      <a:lnTo>
                        <a:pt x="786" y="18"/>
                      </a:lnTo>
                      <a:lnTo>
                        <a:pt x="884" y="5"/>
                      </a:lnTo>
                      <a:lnTo>
                        <a:pt x="985" y="0"/>
                      </a:lnTo>
                      <a:close/>
                    </a:path>
                  </a:pathLst>
                </a:custGeom>
                <a:grpFill/>
                <a:ln w="9525">
                  <a:noFill/>
                  <a:round/>
                  <a:headEnd/>
                  <a:tailEnd/>
                </a:ln>
              </p:spPr>
              <p:txBody>
                <a:bodyPr wrap="none" anchor="ctr"/>
                <a:lstStyle/>
                <a:p>
                  <a:endParaRPr lang="en-GB"/>
                </a:p>
              </p:txBody>
            </p:sp>
            <p:sp>
              <p:nvSpPr>
                <p:cNvPr id="24" name="Freeform 111"/>
                <p:cNvSpPr>
                  <a:spLocks noChangeArrowheads="1"/>
                </p:cNvSpPr>
                <p:nvPr/>
              </p:nvSpPr>
              <p:spPr bwMode="auto">
                <a:xfrm>
                  <a:off x="1775" y="2121"/>
                  <a:ext cx="110" cy="159"/>
                </a:xfrm>
                <a:custGeom>
                  <a:avLst/>
                  <a:gdLst>
                    <a:gd name="T0" fmla="*/ 0 w 1103"/>
                    <a:gd name="T1" fmla="*/ 0 h 1602"/>
                    <a:gd name="T2" fmla="*/ 0 w 1103"/>
                    <a:gd name="T3" fmla="*/ 0 h 1602"/>
                    <a:gd name="T4" fmla="*/ 0 w 1103"/>
                    <a:gd name="T5" fmla="*/ 0 h 1602"/>
                    <a:gd name="T6" fmla="*/ 0 w 1103"/>
                    <a:gd name="T7" fmla="*/ 0 h 1602"/>
                    <a:gd name="T8" fmla="*/ 0 w 1103"/>
                    <a:gd name="T9" fmla="*/ 0 h 1602"/>
                    <a:gd name="T10" fmla="*/ 0 w 1103"/>
                    <a:gd name="T11" fmla="*/ 0 h 1602"/>
                    <a:gd name="T12" fmla="*/ 0 w 1103"/>
                    <a:gd name="T13" fmla="*/ 0 h 1602"/>
                    <a:gd name="T14" fmla="*/ 0 w 1103"/>
                    <a:gd name="T15" fmla="*/ 0 h 1602"/>
                    <a:gd name="T16" fmla="*/ 0 w 1103"/>
                    <a:gd name="T17" fmla="*/ 0 h 1602"/>
                    <a:gd name="T18" fmla="*/ 0 w 1103"/>
                    <a:gd name="T19" fmla="*/ 0 h 1602"/>
                    <a:gd name="T20" fmla="*/ 0 w 1103"/>
                    <a:gd name="T21" fmla="*/ 0 h 1602"/>
                    <a:gd name="T22" fmla="*/ 0 w 1103"/>
                    <a:gd name="T23" fmla="*/ 0 h 1602"/>
                    <a:gd name="T24" fmla="*/ 0 w 1103"/>
                    <a:gd name="T25" fmla="*/ 0 h 1602"/>
                    <a:gd name="T26" fmla="*/ 0 w 1103"/>
                    <a:gd name="T27" fmla="*/ 0 h 1602"/>
                    <a:gd name="T28" fmla="*/ 0 w 1103"/>
                    <a:gd name="T29" fmla="*/ 0 h 1602"/>
                    <a:gd name="T30" fmla="*/ 0 w 1103"/>
                    <a:gd name="T31" fmla="*/ 0 h 1602"/>
                    <a:gd name="T32" fmla="*/ 0 w 1103"/>
                    <a:gd name="T33" fmla="*/ 0 h 1602"/>
                    <a:gd name="T34" fmla="*/ 0 w 1103"/>
                    <a:gd name="T35" fmla="*/ 0 h 1602"/>
                    <a:gd name="T36" fmla="*/ 0 w 1103"/>
                    <a:gd name="T37" fmla="*/ 0 h 1602"/>
                    <a:gd name="T38" fmla="*/ 0 w 1103"/>
                    <a:gd name="T39" fmla="*/ 0 h 1602"/>
                    <a:gd name="T40" fmla="*/ 0 w 1103"/>
                    <a:gd name="T41" fmla="*/ 0 h 1602"/>
                    <a:gd name="T42" fmla="*/ 0 w 1103"/>
                    <a:gd name="T43" fmla="*/ 0 h 1602"/>
                    <a:gd name="T44" fmla="*/ 0 w 1103"/>
                    <a:gd name="T45" fmla="*/ 0 h 1602"/>
                    <a:gd name="T46" fmla="*/ 0 w 1103"/>
                    <a:gd name="T47" fmla="*/ 0 h 1602"/>
                    <a:gd name="T48" fmla="*/ 0 w 1103"/>
                    <a:gd name="T49" fmla="*/ 0 h 1602"/>
                    <a:gd name="T50" fmla="*/ 0 w 1103"/>
                    <a:gd name="T51" fmla="*/ 0 h 1602"/>
                    <a:gd name="T52" fmla="*/ 0 w 1103"/>
                    <a:gd name="T53" fmla="*/ 0 h 1602"/>
                    <a:gd name="T54" fmla="*/ 0 w 1103"/>
                    <a:gd name="T55" fmla="*/ 0 h 1602"/>
                    <a:gd name="T56" fmla="*/ 0 w 1103"/>
                    <a:gd name="T57" fmla="*/ 0 h 160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03"/>
                    <a:gd name="T88" fmla="*/ 0 h 1602"/>
                    <a:gd name="T89" fmla="*/ 1103 w 1103"/>
                    <a:gd name="T90" fmla="*/ 1602 h 160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03" h="1602">
                      <a:moveTo>
                        <a:pt x="667" y="0"/>
                      </a:moveTo>
                      <a:lnTo>
                        <a:pt x="1103" y="0"/>
                      </a:lnTo>
                      <a:lnTo>
                        <a:pt x="1103" y="1602"/>
                      </a:lnTo>
                      <a:lnTo>
                        <a:pt x="998" y="1595"/>
                      </a:lnTo>
                      <a:lnTo>
                        <a:pt x="894" y="1582"/>
                      </a:lnTo>
                      <a:lnTo>
                        <a:pt x="793" y="1563"/>
                      </a:lnTo>
                      <a:lnTo>
                        <a:pt x="693" y="1539"/>
                      </a:lnTo>
                      <a:lnTo>
                        <a:pt x="596" y="1508"/>
                      </a:lnTo>
                      <a:lnTo>
                        <a:pt x="501" y="1473"/>
                      </a:lnTo>
                      <a:lnTo>
                        <a:pt x="410" y="1432"/>
                      </a:lnTo>
                      <a:lnTo>
                        <a:pt x="321" y="1385"/>
                      </a:lnTo>
                      <a:lnTo>
                        <a:pt x="236" y="1334"/>
                      </a:lnTo>
                      <a:lnTo>
                        <a:pt x="153" y="1279"/>
                      </a:lnTo>
                      <a:lnTo>
                        <a:pt x="74" y="1218"/>
                      </a:lnTo>
                      <a:lnTo>
                        <a:pt x="0" y="1154"/>
                      </a:lnTo>
                      <a:lnTo>
                        <a:pt x="74" y="1093"/>
                      </a:lnTo>
                      <a:lnTo>
                        <a:pt x="146" y="1028"/>
                      </a:lnTo>
                      <a:lnTo>
                        <a:pt x="214" y="959"/>
                      </a:lnTo>
                      <a:lnTo>
                        <a:pt x="278" y="887"/>
                      </a:lnTo>
                      <a:lnTo>
                        <a:pt x="339" y="812"/>
                      </a:lnTo>
                      <a:lnTo>
                        <a:pt x="394" y="732"/>
                      </a:lnTo>
                      <a:lnTo>
                        <a:pt x="446" y="651"/>
                      </a:lnTo>
                      <a:lnTo>
                        <a:pt x="493" y="565"/>
                      </a:lnTo>
                      <a:lnTo>
                        <a:pt x="534" y="477"/>
                      </a:lnTo>
                      <a:lnTo>
                        <a:pt x="572" y="386"/>
                      </a:lnTo>
                      <a:lnTo>
                        <a:pt x="604" y="293"/>
                      </a:lnTo>
                      <a:lnTo>
                        <a:pt x="630" y="198"/>
                      </a:lnTo>
                      <a:lnTo>
                        <a:pt x="651" y="100"/>
                      </a:lnTo>
                      <a:lnTo>
                        <a:pt x="667" y="0"/>
                      </a:lnTo>
                      <a:close/>
                    </a:path>
                  </a:pathLst>
                </a:custGeom>
                <a:grpFill/>
                <a:ln w="9525">
                  <a:noFill/>
                  <a:round/>
                  <a:headEnd/>
                  <a:tailEnd/>
                </a:ln>
              </p:spPr>
              <p:txBody>
                <a:bodyPr wrap="none" anchor="ctr"/>
                <a:lstStyle/>
                <a:p>
                  <a:endParaRPr lang="en-GB"/>
                </a:p>
              </p:txBody>
            </p:sp>
            <p:sp>
              <p:nvSpPr>
                <p:cNvPr id="25" name="Freeform 112"/>
                <p:cNvSpPr>
                  <a:spLocks noChangeArrowheads="1"/>
                </p:cNvSpPr>
                <p:nvPr/>
              </p:nvSpPr>
              <p:spPr bwMode="auto">
                <a:xfrm>
                  <a:off x="1898" y="1937"/>
                  <a:ext cx="97" cy="171"/>
                </a:xfrm>
                <a:custGeom>
                  <a:avLst/>
                  <a:gdLst>
                    <a:gd name="T0" fmla="*/ 0 w 985"/>
                    <a:gd name="T1" fmla="*/ 0 h 1721"/>
                    <a:gd name="T2" fmla="*/ 0 w 985"/>
                    <a:gd name="T3" fmla="*/ 0 h 1721"/>
                    <a:gd name="T4" fmla="*/ 0 w 985"/>
                    <a:gd name="T5" fmla="*/ 0 h 1721"/>
                    <a:gd name="T6" fmla="*/ 0 w 985"/>
                    <a:gd name="T7" fmla="*/ 0 h 1721"/>
                    <a:gd name="T8" fmla="*/ 0 w 985"/>
                    <a:gd name="T9" fmla="*/ 0 h 1721"/>
                    <a:gd name="T10" fmla="*/ 0 w 985"/>
                    <a:gd name="T11" fmla="*/ 0 h 1721"/>
                    <a:gd name="T12" fmla="*/ 0 w 985"/>
                    <a:gd name="T13" fmla="*/ 0 h 1721"/>
                    <a:gd name="T14" fmla="*/ 0 w 985"/>
                    <a:gd name="T15" fmla="*/ 0 h 1721"/>
                    <a:gd name="T16" fmla="*/ 0 w 985"/>
                    <a:gd name="T17" fmla="*/ 0 h 1721"/>
                    <a:gd name="T18" fmla="*/ 0 w 985"/>
                    <a:gd name="T19" fmla="*/ 0 h 1721"/>
                    <a:gd name="T20" fmla="*/ 0 w 985"/>
                    <a:gd name="T21" fmla="*/ 0 h 1721"/>
                    <a:gd name="T22" fmla="*/ 0 w 985"/>
                    <a:gd name="T23" fmla="*/ 0 h 1721"/>
                    <a:gd name="T24" fmla="*/ 0 w 985"/>
                    <a:gd name="T25" fmla="*/ 0 h 1721"/>
                    <a:gd name="T26" fmla="*/ 0 w 985"/>
                    <a:gd name="T27" fmla="*/ 0 h 1721"/>
                    <a:gd name="T28" fmla="*/ 0 w 985"/>
                    <a:gd name="T29" fmla="*/ 0 h 1721"/>
                    <a:gd name="T30" fmla="*/ 0 w 985"/>
                    <a:gd name="T31" fmla="*/ 0 h 1721"/>
                    <a:gd name="T32" fmla="*/ 0 w 985"/>
                    <a:gd name="T33" fmla="*/ 0 h 1721"/>
                    <a:gd name="T34" fmla="*/ 0 w 985"/>
                    <a:gd name="T35" fmla="*/ 0 h 1721"/>
                    <a:gd name="T36" fmla="*/ 0 w 985"/>
                    <a:gd name="T37" fmla="*/ 0 h 1721"/>
                    <a:gd name="T38" fmla="*/ 0 w 985"/>
                    <a:gd name="T39" fmla="*/ 0 h 1721"/>
                    <a:gd name="T40" fmla="*/ 0 w 985"/>
                    <a:gd name="T41" fmla="*/ 0 h 1721"/>
                    <a:gd name="T42" fmla="*/ 0 w 985"/>
                    <a:gd name="T43" fmla="*/ 0 h 1721"/>
                    <a:gd name="T44" fmla="*/ 0 w 985"/>
                    <a:gd name="T45" fmla="*/ 0 h 1721"/>
                    <a:gd name="T46" fmla="*/ 0 w 985"/>
                    <a:gd name="T47" fmla="*/ 0 h 1721"/>
                    <a:gd name="T48" fmla="*/ 0 w 985"/>
                    <a:gd name="T49" fmla="*/ 0 h 1721"/>
                    <a:gd name="T50" fmla="*/ 0 w 985"/>
                    <a:gd name="T51" fmla="*/ 0 h 1721"/>
                    <a:gd name="T52" fmla="*/ 0 w 985"/>
                    <a:gd name="T53" fmla="*/ 0 h 1721"/>
                    <a:gd name="T54" fmla="*/ 0 w 985"/>
                    <a:gd name="T55" fmla="*/ 0 h 1721"/>
                    <a:gd name="T56" fmla="*/ 0 w 985"/>
                    <a:gd name="T57" fmla="*/ 0 h 1721"/>
                    <a:gd name="T58" fmla="*/ 0 w 985"/>
                    <a:gd name="T59" fmla="*/ 0 h 172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985"/>
                    <a:gd name="T91" fmla="*/ 0 h 1721"/>
                    <a:gd name="T92" fmla="*/ 985 w 985"/>
                    <a:gd name="T93" fmla="*/ 1721 h 172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985" h="1721">
                      <a:moveTo>
                        <a:pt x="0" y="0"/>
                      </a:moveTo>
                      <a:lnTo>
                        <a:pt x="100" y="5"/>
                      </a:lnTo>
                      <a:lnTo>
                        <a:pt x="198" y="18"/>
                      </a:lnTo>
                      <a:lnTo>
                        <a:pt x="295" y="35"/>
                      </a:lnTo>
                      <a:lnTo>
                        <a:pt x="390" y="57"/>
                      </a:lnTo>
                      <a:lnTo>
                        <a:pt x="482" y="84"/>
                      </a:lnTo>
                      <a:lnTo>
                        <a:pt x="572" y="117"/>
                      </a:lnTo>
                      <a:lnTo>
                        <a:pt x="661" y="154"/>
                      </a:lnTo>
                      <a:lnTo>
                        <a:pt x="746" y="197"/>
                      </a:lnTo>
                      <a:lnTo>
                        <a:pt x="828" y="244"/>
                      </a:lnTo>
                      <a:lnTo>
                        <a:pt x="907" y="294"/>
                      </a:lnTo>
                      <a:lnTo>
                        <a:pt x="985" y="349"/>
                      </a:lnTo>
                      <a:lnTo>
                        <a:pt x="913" y="419"/>
                      </a:lnTo>
                      <a:lnTo>
                        <a:pt x="845" y="492"/>
                      </a:lnTo>
                      <a:lnTo>
                        <a:pt x="781" y="570"/>
                      </a:lnTo>
                      <a:lnTo>
                        <a:pt x="721" y="651"/>
                      </a:lnTo>
                      <a:lnTo>
                        <a:pt x="667" y="736"/>
                      </a:lnTo>
                      <a:lnTo>
                        <a:pt x="617" y="824"/>
                      </a:lnTo>
                      <a:lnTo>
                        <a:pt x="574" y="915"/>
                      </a:lnTo>
                      <a:lnTo>
                        <a:pt x="534" y="1008"/>
                      </a:lnTo>
                      <a:lnTo>
                        <a:pt x="500" y="1105"/>
                      </a:lnTo>
                      <a:lnTo>
                        <a:pt x="473" y="1205"/>
                      </a:lnTo>
                      <a:lnTo>
                        <a:pt x="450" y="1306"/>
                      </a:lnTo>
                      <a:lnTo>
                        <a:pt x="434" y="1410"/>
                      </a:lnTo>
                      <a:lnTo>
                        <a:pt x="425" y="1515"/>
                      </a:lnTo>
                      <a:lnTo>
                        <a:pt x="421" y="1622"/>
                      </a:lnTo>
                      <a:lnTo>
                        <a:pt x="421" y="1672"/>
                      </a:lnTo>
                      <a:lnTo>
                        <a:pt x="424" y="1721"/>
                      </a:lnTo>
                      <a:lnTo>
                        <a:pt x="0" y="1721"/>
                      </a:lnTo>
                      <a:lnTo>
                        <a:pt x="0" y="0"/>
                      </a:lnTo>
                      <a:close/>
                    </a:path>
                  </a:pathLst>
                </a:custGeom>
                <a:grpFill/>
                <a:ln w="9525">
                  <a:noFill/>
                  <a:round/>
                  <a:headEnd/>
                  <a:tailEnd/>
                </a:ln>
              </p:spPr>
              <p:txBody>
                <a:bodyPr wrap="none" anchor="ctr"/>
                <a:lstStyle/>
                <a:p>
                  <a:endParaRPr lang="en-GB"/>
                </a:p>
              </p:txBody>
            </p:sp>
            <p:sp>
              <p:nvSpPr>
                <p:cNvPr id="26" name="Freeform 113"/>
                <p:cNvSpPr>
                  <a:spLocks noChangeArrowheads="1"/>
                </p:cNvSpPr>
                <p:nvPr/>
              </p:nvSpPr>
              <p:spPr bwMode="auto">
                <a:xfrm>
                  <a:off x="1898" y="2121"/>
                  <a:ext cx="109" cy="159"/>
                </a:xfrm>
                <a:custGeom>
                  <a:avLst/>
                  <a:gdLst>
                    <a:gd name="T0" fmla="*/ 0 w 1104"/>
                    <a:gd name="T1" fmla="*/ 0 h 1602"/>
                    <a:gd name="T2" fmla="*/ 0 w 1104"/>
                    <a:gd name="T3" fmla="*/ 0 h 1602"/>
                    <a:gd name="T4" fmla="*/ 0 w 1104"/>
                    <a:gd name="T5" fmla="*/ 0 h 1602"/>
                    <a:gd name="T6" fmla="*/ 0 w 1104"/>
                    <a:gd name="T7" fmla="*/ 0 h 1602"/>
                    <a:gd name="T8" fmla="*/ 0 w 1104"/>
                    <a:gd name="T9" fmla="*/ 0 h 1602"/>
                    <a:gd name="T10" fmla="*/ 0 w 1104"/>
                    <a:gd name="T11" fmla="*/ 0 h 1602"/>
                    <a:gd name="T12" fmla="*/ 0 w 1104"/>
                    <a:gd name="T13" fmla="*/ 0 h 1602"/>
                    <a:gd name="T14" fmla="*/ 0 w 1104"/>
                    <a:gd name="T15" fmla="*/ 0 h 1602"/>
                    <a:gd name="T16" fmla="*/ 0 w 1104"/>
                    <a:gd name="T17" fmla="*/ 0 h 1602"/>
                    <a:gd name="T18" fmla="*/ 0 w 1104"/>
                    <a:gd name="T19" fmla="*/ 0 h 1602"/>
                    <a:gd name="T20" fmla="*/ 0 w 1104"/>
                    <a:gd name="T21" fmla="*/ 0 h 1602"/>
                    <a:gd name="T22" fmla="*/ 0 w 1104"/>
                    <a:gd name="T23" fmla="*/ 0 h 1602"/>
                    <a:gd name="T24" fmla="*/ 0 w 1104"/>
                    <a:gd name="T25" fmla="*/ 0 h 1602"/>
                    <a:gd name="T26" fmla="*/ 0 w 1104"/>
                    <a:gd name="T27" fmla="*/ 0 h 1602"/>
                    <a:gd name="T28" fmla="*/ 0 w 1104"/>
                    <a:gd name="T29" fmla="*/ 0 h 1602"/>
                    <a:gd name="T30" fmla="*/ 0 w 1104"/>
                    <a:gd name="T31" fmla="*/ 0 h 1602"/>
                    <a:gd name="T32" fmla="*/ 0 w 1104"/>
                    <a:gd name="T33" fmla="*/ 0 h 1602"/>
                    <a:gd name="T34" fmla="*/ 0 w 1104"/>
                    <a:gd name="T35" fmla="*/ 0 h 1602"/>
                    <a:gd name="T36" fmla="*/ 0 w 1104"/>
                    <a:gd name="T37" fmla="*/ 0 h 1602"/>
                    <a:gd name="T38" fmla="*/ 0 w 1104"/>
                    <a:gd name="T39" fmla="*/ 0 h 1602"/>
                    <a:gd name="T40" fmla="*/ 0 w 1104"/>
                    <a:gd name="T41" fmla="*/ 0 h 1602"/>
                    <a:gd name="T42" fmla="*/ 0 w 1104"/>
                    <a:gd name="T43" fmla="*/ 0 h 1602"/>
                    <a:gd name="T44" fmla="*/ 0 w 1104"/>
                    <a:gd name="T45" fmla="*/ 0 h 1602"/>
                    <a:gd name="T46" fmla="*/ 0 w 1104"/>
                    <a:gd name="T47" fmla="*/ 0 h 1602"/>
                    <a:gd name="T48" fmla="*/ 0 w 1104"/>
                    <a:gd name="T49" fmla="*/ 0 h 1602"/>
                    <a:gd name="T50" fmla="*/ 0 w 1104"/>
                    <a:gd name="T51" fmla="*/ 0 h 1602"/>
                    <a:gd name="T52" fmla="*/ 0 w 1104"/>
                    <a:gd name="T53" fmla="*/ 0 h 1602"/>
                    <a:gd name="T54" fmla="*/ 0 w 1104"/>
                    <a:gd name="T55" fmla="*/ 0 h 1602"/>
                    <a:gd name="T56" fmla="*/ 0 w 1104"/>
                    <a:gd name="T57" fmla="*/ 0 h 160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04"/>
                    <a:gd name="T88" fmla="*/ 0 h 1602"/>
                    <a:gd name="T89" fmla="*/ 1104 w 1104"/>
                    <a:gd name="T90" fmla="*/ 1602 h 160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04" h="1602">
                      <a:moveTo>
                        <a:pt x="0" y="0"/>
                      </a:moveTo>
                      <a:lnTo>
                        <a:pt x="435" y="0"/>
                      </a:lnTo>
                      <a:lnTo>
                        <a:pt x="451" y="100"/>
                      </a:lnTo>
                      <a:lnTo>
                        <a:pt x="473" y="198"/>
                      </a:lnTo>
                      <a:lnTo>
                        <a:pt x="499" y="293"/>
                      </a:lnTo>
                      <a:lnTo>
                        <a:pt x="531" y="386"/>
                      </a:lnTo>
                      <a:lnTo>
                        <a:pt x="568" y="477"/>
                      </a:lnTo>
                      <a:lnTo>
                        <a:pt x="610" y="565"/>
                      </a:lnTo>
                      <a:lnTo>
                        <a:pt x="656" y="651"/>
                      </a:lnTo>
                      <a:lnTo>
                        <a:pt x="709" y="732"/>
                      </a:lnTo>
                      <a:lnTo>
                        <a:pt x="764" y="812"/>
                      </a:lnTo>
                      <a:lnTo>
                        <a:pt x="824" y="887"/>
                      </a:lnTo>
                      <a:lnTo>
                        <a:pt x="888" y="959"/>
                      </a:lnTo>
                      <a:lnTo>
                        <a:pt x="956" y="1028"/>
                      </a:lnTo>
                      <a:lnTo>
                        <a:pt x="1029" y="1093"/>
                      </a:lnTo>
                      <a:lnTo>
                        <a:pt x="1104" y="1154"/>
                      </a:lnTo>
                      <a:lnTo>
                        <a:pt x="1029" y="1218"/>
                      </a:lnTo>
                      <a:lnTo>
                        <a:pt x="950" y="1279"/>
                      </a:lnTo>
                      <a:lnTo>
                        <a:pt x="867" y="1334"/>
                      </a:lnTo>
                      <a:lnTo>
                        <a:pt x="782" y="1385"/>
                      </a:lnTo>
                      <a:lnTo>
                        <a:pt x="693" y="1432"/>
                      </a:lnTo>
                      <a:lnTo>
                        <a:pt x="601" y="1473"/>
                      </a:lnTo>
                      <a:lnTo>
                        <a:pt x="507" y="1508"/>
                      </a:lnTo>
                      <a:lnTo>
                        <a:pt x="410" y="1539"/>
                      </a:lnTo>
                      <a:lnTo>
                        <a:pt x="310" y="1563"/>
                      </a:lnTo>
                      <a:lnTo>
                        <a:pt x="209" y="1582"/>
                      </a:lnTo>
                      <a:lnTo>
                        <a:pt x="106" y="1595"/>
                      </a:lnTo>
                      <a:lnTo>
                        <a:pt x="0" y="1602"/>
                      </a:lnTo>
                      <a:lnTo>
                        <a:pt x="0" y="0"/>
                      </a:lnTo>
                      <a:close/>
                    </a:path>
                  </a:pathLst>
                </a:custGeom>
                <a:grpFill/>
                <a:ln w="9525">
                  <a:noFill/>
                  <a:round/>
                  <a:headEnd/>
                  <a:tailEnd/>
                </a:ln>
              </p:spPr>
              <p:txBody>
                <a:bodyPr wrap="none" anchor="ctr"/>
                <a:lstStyle/>
                <a:p>
                  <a:endParaRPr lang="en-GB"/>
                </a:p>
              </p:txBody>
            </p:sp>
            <p:sp>
              <p:nvSpPr>
                <p:cNvPr id="27" name="Freeform 114"/>
                <p:cNvSpPr>
                  <a:spLocks noChangeArrowheads="1"/>
                </p:cNvSpPr>
                <p:nvPr/>
              </p:nvSpPr>
              <p:spPr bwMode="auto">
                <a:xfrm>
                  <a:off x="1952" y="1980"/>
                  <a:ext cx="111" cy="128"/>
                </a:xfrm>
                <a:custGeom>
                  <a:avLst/>
                  <a:gdLst>
                    <a:gd name="T0" fmla="*/ 0 w 1125"/>
                    <a:gd name="T1" fmla="*/ 0 h 1295"/>
                    <a:gd name="T2" fmla="*/ 0 w 1125"/>
                    <a:gd name="T3" fmla="*/ 0 h 1295"/>
                    <a:gd name="T4" fmla="*/ 0 w 1125"/>
                    <a:gd name="T5" fmla="*/ 0 h 1295"/>
                    <a:gd name="T6" fmla="*/ 0 w 1125"/>
                    <a:gd name="T7" fmla="*/ 0 h 1295"/>
                    <a:gd name="T8" fmla="*/ 0 w 1125"/>
                    <a:gd name="T9" fmla="*/ 0 h 1295"/>
                    <a:gd name="T10" fmla="*/ 0 w 1125"/>
                    <a:gd name="T11" fmla="*/ 0 h 1295"/>
                    <a:gd name="T12" fmla="*/ 0 w 1125"/>
                    <a:gd name="T13" fmla="*/ 0 h 1295"/>
                    <a:gd name="T14" fmla="*/ 0 w 1125"/>
                    <a:gd name="T15" fmla="*/ 0 h 1295"/>
                    <a:gd name="T16" fmla="*/ 0 w 1125"/>
                    <a:gd name="T17" fmla="*/ 0 h 1295"/>
                    <a:gd name="T18" fmla="*/ 0 w 1125"/>
                    <a:gd name="T19" fmla="*/ 0 h 1295"/>
                    <a:gd name="T20" fmla="*/ 0 w 1125"/>
                    <a:gd name="T21" fmla="*/ 0 h 1295"/>
                    <a:gd name="T22" fmla="*/ 0 w 1125"/>
                    <a:gd name="T23" fmla="*/ 0 h 1295"/>
                    <a:gd name="T24" fmla="*/ 0 w 1125"/>
                    <a:gd name="T25" fmla="*/ 0 h 1295"/>
                    <a:gd name="T26" fmla="*/ 0 w 1125"/>
                    <a:gd name="T27" fmla="*/ 0 h 1295"/>
                    <a:gd name="T28" fmla="*/ 0 w 1125"/>
                    <a:gd name="T29" fmla="*/ 0 h 1295"/>
                    <a:gd name="T30" fmla="*/ 0 w 1125"/>
                    <a:gd name="T31" fmla="*/ 0 h 1295"/>
                    <a:gd name="T32" fmla="*/ 0 w 1125"/>
                    <a:gd name="T33" fmla="*/ 0 h 1295"/>
                    <a:gd name="T34" fmla="*/ 0 w 1125"/>
                    <a:gd name="T35" fmla="*/ 0 h 1295"/>
                    <a:gd name="T36" fmla="*/ 0 w 1125"/>
                    <a:gd name="T37" fmla="*/ 0 h 1295"/>
                    <a:gd name="T38" fmla="*/ 0 w 1125"/>
                    <a:gd name="T39" fmla="*/ 0 h 1295"/>
                    <a:gd name="T40" fmla="*/ 0 w 1125"/>
                    <a:gd name="T41" fmla="*/ 0 h 1295"/>
                    <a:gd name="T42" fmla="*/ 0 w 1125"/>
                    <a:gd name="T43" fmla="*/ 0 h 1295"/>
                    <a:gd name="T44" fmla="*/ 0 w 1125"/>
                    <a:gd name="T45" fmla="*/ 0 h 1295"/>
                    <a:gd name="T46" fmla="*/ 0 w 1125"/>
                    <a:gd name="T47" fmla="*/ 0 h 1295"/>
                    <a:gd name="T48" fmla="*/ 0 w 1125"/>
                    <a:gd name="T49" fmla="*/ 0 h 1295"/>
                    <a:gd name="T50" fmla="*/ 0 w 1125"/>
                    <a:gd name="T51" fmla="*/ 0 h 1295"/>
                    <a:gd name="T52" fmla="*/ 0 w 1125"/>
                    <a:gd name="T53" fmla="*/ 0 h 1295"/>
                    <a:gd name="T54" fmla="*/ 0 w 1125"/>
                    <a:gd name="T55" fmla="*/ 0 h 1295"/>
                    <a:gd name="T56" fmla="*/ 0 w 1125"/>
                    <a:gd name="T57" fmla="*/ 0 h 1295"/>
                    <a:gd name="T58" fmla="*/ 0 w 1125"/>
                    <a:gd name="T59" fmla="*/ 0 h 1295"/>
                    <a:gd name="T60" fmla="*/ 0 w 1125"/>
                    <a:gd name="T61" fmla="*/ 0 h 1295"/>
                    <a:gd name="T62" fmla="*/ 0 w 1125"/>
                    <a:gd name="T63" fmla="*/ 0 h 129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5"/>
                    <a:gd name="T97" fmla="*/ 0 h 1295"/>
                    <a:gd name="T98" fmla="*/ 1125 w 1125"/>
                    <a:gd name="T99" fmla="*/ 1295 h 129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5" h="1295">
                      <a:moveTo>
                        <a:pt x="537" y="0"/>
                      </a:moveTo>
                      <a:lnTo>
                        <a:pt x="607" y="65"/>
                      </a:lnTo>
                      <a:lnTo>
                        <a:pt x="674" y="134"/>
                      </a:lnTo>
                      <a:lnTo>
                        <a:pt x="737" y="207"/>
                      </a:lnTo>
                      <a:lnTo>
                        <a:pt x="795" y="282"/>
                      </a:lnTo>
                      <a:lnTo>
                        <a:pt x="849" y="362"/>
                      </a:lnTo>
                      <a:lnTo>
                        <a:pt x="899" y="444"/>
                      </a:lnTo>
                      <a:lnTo>
                        <a:pt x="945" y="528"/>
                      </a:lnTo>
                      <a:lnTo>
                        <a:pt x="985" y="616"/>
                      </a:lnTo>
                      <a:lnTo>
                        <a:pt x="1021" y="708"/>
                      </a:lnTo>
                      <a:lnTo>
                        <a:pt x="1052" y="800"/>
                      </a:lnTo>
                      <a:lnTo>
                        <a:pt x="1078" y="895"/>
                      </a:lnTo>
                      <a:lnTo>
                        <a:pt x="1098" y="992"/>
                      </a:lnTo>
                      <a:lnTo>
                        <a:pt x="1113" y="1092"/>
                      </a:lnTo>
                      <a:lnTo>
                        <a:pt x="1122" y="1193"/>
                      </a:lnTo>
                      <a:lnTo>
                        <a:pt x="1125" y="1295"/>
                      </a:lnTo>
                      <a:lnTo>
                        <a:pt x="2" y="1295"/>
                      </a:lnTo>
                      <a:lnTo>
                        <a:pt x="0" y="1196"/>
                      </a:lnTo>
                      <a:lnTo>
                        <a:pt x="3" y="1095"/>
                      </a:lnTo>
                      <a:lnTo>
                        <a:pt x="11" y="995"/>
                      </a:lnTo>
                      <a:lnTo>
                        <a:pt x="27" y="898"/>
                      </a:lnTo>
                      <a:lnTo>
                        <a:pt x="49" y="802"/>
                      </a:lnTo>
                      <a:lnTo>
                        <a:pt x="75" y="709"/>
                      </a:lnTo>
                      <a:lnTo>
                        <a:pt x="107" y="619"/>
                      </a:lnTo>
                      <a:lnTo>
                        <a:pt x="144" y="529"/>
                      </a:lnTo>
                      <a:lnTo>
                        <a:pt x="187" y="445"/>
                      </a:lnTo>
                      <a:lnTo>
                        <a:pt x="234" y="362"/>
                      </a:lnTo>
                      <a:lnTo>
                        <a:pt x="286" y="282"/>
                      </a:lnTo>
                      <a:lnTo>
                        <a:pt x="342" y="206"/>
                      </a:lnTo>
                      <a:lnTo>
                        <a:pt x="403" y="134"/>
                      </a:lnTo>
                      <a:lnTo>
                        <a:pt x="467" y="65"/>
                      </a:lnTo>
                      <a:lnTo>
                        <a:pt x="537" y="0"/>
                      </a:lnTo>
                      <a:close/>
                    </a:path>
                  </a:pathLst>
                </a:custGeom>
                <a:grpFill/>
                <a:ln w="9525">
                  <a:noFill/>
                  <a:round/>
                  <a:headEnd/>
                  <a:tailEnd/>
                </a:ln>
              </p:spPr>
              <p:txBody>
                <a:bodyPr wrap="none" anchor="ctr"/>
                <a:lstStyle/>
                <a:p>
                  <a:endParaRPr lang="en-GB"/>
                </a:p>
              </p:txBody>
            </p:sp>
            <p:sp>
              <p:nvSpPr>
                <p:cNvPr id="28" name="Freeform 115"/>
                <p:cNvSpPr>
                  <a:spLocks noChangeArrowheads="1"/>
                </p:cNvSpPr>
                <p:nvPr/>
              </p:nvSpPr>
              <p:spPr bwMode="auto">
                <a:xfrm>
                  <a:off x="1953" y="2121"/>
                  <a:ext cx="110" cy="106"/>
                </a:xfrm>
                <a:custGeom>
                  <a:avLst/>
                  <a:gdLst>
                    <a:gd name="T0" fmla="*/ 0 w 1105"/>
                    <a:gd name="T1" fmla="*/ 0 h 1069"/>
                    <a:gd name="T2" fmla="*/ 0 w 1105"/>
                    <a:gd name="T3" fmla="*/ 0 h 1069"/>
                    <a:gd name="T4" fmla="*/ 0 w 1105"/>
                    <a:gd name="T5" fmla="*/ 0 h 1069"/>
                    <a:gd name="T6" fmla="*/ 0 w 1105"/>
                    <a:gd name="T7" fmla="*/ 0 h 1069"/>
                    <a:gd name="T8" fmla="*/ 0 w 1105"/>
                    <a:gd name="T9" fmla="*/ 0 h 1069"/>
                    <a:gd name="T10" fmla="*/ 0 w 1105"/>
                    <a:gd name="T11" fmla="*/ 0 h 1069"/>
                    <a:gd name="T12" fmla="*/ 0 w 1105"/>
                    <a:gd name="T13" fmla="*/ 0 h 1069"/>
                    <a:gd name="T14" fmla="*/ 0 w 1105"/>
                    <a:gd name="T15" fmla="*/ 0 h 1069"/>
                    <a:gd name="T16" fmla="*/ 0 w 1105"/>
                    <a:gd name="T17" fmla="*/ 0 h 1069"/>
                    <a:gd name="T18" fmla="*/ 0 w 1105"/>
                    <a:gd name="T19" fmla="*/ 0 h 1069"/>
                    <a:gd name="T20" fmla="*/ 0 w 1105"/>
                    <a:gd name="T21" fmla="*/ 0 h 1069"/>
                    <a:gd name="T22" fmla="*/ 0 w 1105"/>
                    <a:gd name="T23" fmla="*/ 0 h 1069"/>
                    <a:gd name="T24" fmla="*/ 0 w 1105"/>
                    <a:gd name="T25" fmla="*/ 0 h 1069"/>
                    <a:gd name="T26" fmla="*/ 0 w 1105"/>
                    <a:gd name="T27" fmla="*/ 0 h 1069"/>
                    <a:gd name="T28" fmla="*/ 0 w 1105"/>
                    <a:gd name="T29" fmla="*/ 0 h 1069"/>
                    <a:gd name="T30" fmla="*/ 0 w 1105"/>
                    <a:gd name="T31" fmla="*/ 0 h 1069"/>
                    <a:gd name="T32" fmla="*/ 0 w 1105"/>
                    <a:gd name="T33" fmla="*/ 0 h 1069"/>
                    <a:gd name="T34" fmla="*/ 0 w 1105"/>
                    <a:gd name="T35" fmla="*/ 0 h 1069"/>
                    <a:gd name="T36" fmla="*/ 0 w 1105"/>
                    <a:gd name="T37" fmla="*/ 0 h 1069"/>
                    <a:gd name="T38" fmla="*/ 0 w 1105"/>
                    <a:gd name="T39" fmla="*/ 0 h 1069"/>
                    <a:gd name="T40" fmla="*/ 0 w 1105"/>
                    <a:gd name="T41" fmla="*/ 0 h 1069"/>
                    <a:gd name="T42" fmla="*/ 0 w 1105"/>
                    <a:gd name="T43" fmla="*/ 0 h 1069"/>
                    <a:gd name="T44" fmla="*/ 0 w 1105"/>
                    <a:gd name="T45" fmla="*/ 0 h 1069"/>
                    <a:gd name="T46" fmla="*/ 0 w 1105"/>
                    <a:gd name="T47" fmla="*/ 0 h 1069"/>
                    <a:gd name="T48" fmla="*/ 0 w 1105"/>
                    <a:gd name="T49" fmla="*/ 0 h 1069"/>
                    <a:gd name="T50" fmla="*/ 0 w 1105"/>
                    <a:gd name="T51" fmla="*/ 0 h 1069"/>
                    <a:gd name="T52" fmla="*/ 0 w 1105"/>
                    <a:gd name="T53" fmla="*/ 0 h 10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05"/>
                    <a:gd name="T82" fmla="*/ 0 h 1069"/>
                    <a:gd name="T83" fmla="*/ 1105 w 1105"/>
                    <a:gd name="T84" fmla="*/ 1069 h 10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05" h="1069">
                      <a:moveTo>
                        <a:pt x="0" y="0"/>
                      </a:moveTo>
                      <a:lnTo>
                        <a:pt x="1105" y="0"/>
                      </a:lnTo>
                      <a:lnTo>
                        <a:pt x="1095" y="102"/>
                      </a:lnTo>
                      <a:lnTo>
                        <a:pt x="1079" y="203"/>
                      </a:lnTo>
                      <a:lnTo>
                        <a:pt x="1058" y="302"/>
                      </a:lnTo>
                      <a:lnTo>
                        <a:pt x="1030" y="398"/>
                      </a:lnTo>
                      <a:lnTo>
                        <a:pt x="997" y="492"/>
                      </a:lnTo>
                      <a:lnTo>
                        <a:pt x="960" y="584"/>
                      </a:lnTo>
                      <a:lnTo>
                        <a:pt x="917" y="672"/>
                      </a:lnTo>
                      <a:lnTo>
                        <a:pt x="869" y="758"/>
                      </a:lnTo>
                      <a:lnTo>
                        <a:pt x="816" y="841"/>
                      </a:lnTo>
                      <a:lnTo>
                        <a:pt x="760" y="920"/>
                      </a:lnTo>
                      <a:lnTo>
                        <a:pt x="698" y="997"/>
                      </a:lnTo>
                      <a:lnTo>
                        <a:pt x="633" y="1069"/>
                      </a:lnTo>
                      <a:lnTo>
                        <a:pt x="557" y="1008"/>
                      </a:lnTo>
                      <a:lnTo>
                        <a:pt x="484" y="943"/>
                      </a:lnTo>
                      <a:lnTo>
                        <a:pt x="416" y="875"/>
                      </a:lnTo>
                      <a:lnTo>
                        <a:pt x="353" y="802"/>
                      </a:lnTo>
                      <a:lnTo>
                        <a:pt x="293" y="725"/>
                      </a:lnTo>
                      <a:lnTo>
                        <a:pt x="238" y="645"/>
                      </a:lnTo>
                      <a:lnTo>
                        <a:pt x="188" y="562"/>
                      </a:lnTo>
                      <a:lnTo>
                        <a:pt x="142" y="475"/>
                      </a:lnTo>
                      <a:lnTo>
                        <a:pt x="103" y="385"/>
                      </a:lnTo>
                      <a:lnTo>
                        <a:pt x="69" y="292"/>
                      </a:lnTo>
                      <a:lnTo>
                        <a:pt x="39" y="198"/>
                      </a:lnTo>
                      <a:lnTo>
                        <a:pt x="17" y="100"/>
                      </a:lnTo>
                      <a:lnTo>
                        <a:pt x="0" y="0"/>
                      </a:lnTo>
                      <a:close/>
                    </a:path>
                  </a:pathLst>
                </a:custGeom>
                <a:grpFill/>
                <a:ln w="9525">
                  <a:noFill/>
                  <a:round/>
                  <a:headEnd/>
                  <a:tailEnd/>
                </a:ln>
              </p:spPr>
              <p:txBody>
                <a:bodyPr wrap="none" anchor="ctr"/>
                <a:lstStyle/>
                <a:p>
                  <a:endParaRPr lang="en-GB"/>
                </a:p>
              </p:txBody>
            </p:sp>
          </p:grpSp>
        </p:grpSp>
        <p:sp>
          <p:nvSpPr>
            <p:cNvPr id="35" name="TextBox 34"/>
            <p:cNvSpPr txBox="1"/>
            <p:nvPr/>
          </p:nvSpPr>
          <p:spPr>
            <a:xfrm>
              <a:off x="1596965" y="3087319"/>
              <a:ext cx="1080000" cy="262571"/>
            </a:xfrm>
            <a:prstGeom prst="roundRect">
              <a:avLst/>
            </a:prstGeom>
            <a:solidFill>
              <a:schemeClr val="tx1"/>
            </a:solidFill>
            <a:ln>
              <a:noFill/>
            </a:ln>
          </p:spPr>
          <p:txBody>
            <a:bodyPr wrap="square" lIns="0" tIns="0" rIns="0" bIns="0" rtlCol="0" anchor="ctr" anchorCtr="0">
              <a:noAutofit/>
            </a:bodyPr>
            <a:lstStyle/>
            <a:p>
              <a:pPr algn="ctr"/>
              <a:r>
                <a:rPr lang="en-GB" sz="1100" dirty="0" smtClean="0">
                  <a:solidFill>
                    <a:schemeClr val="bg1"/>
                  </a:solidFill>
                </a:rPr>
                <a:t>Match begins</a:t>
              </a:r>
              <a:endParaRPr lang="en-GB" sz="1100" dirty="0">
                <a:solidFill>
                  <a:schemeClr val="bg1"/>
                </a:solidFill>
              </a:endParaRPr>
            </a:p>
          </p:txBody>
        </p:sp>
        <p:cxnSp>
          <p:nvCxnSpPr>
            <p:cNvPr id="45" name="Straight Arrow Connector 44"/>
            <p:cNvCxnSpPr/>
            <p:nvPr/>
          </p:nvCxnSpPr>
          <p:spPr>
            <a:xfrm>
              <a:off x="2136965" y="3382550"/>
              <a:ext cx="0" cy="333192"/>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p:nvGrpSpPr>
        <p:grpSpPr>
          <a:xfrm>
            <a:off x="7898422" y="5374142"/>
            <a:ext cx="1368000" cy="666000"/>
            <a:chOff x="7898422" y="5434459"/>
            <a:chExt cx="1368000" cy="666000"/>
          </a:xfrm>
        </p:grpSpPr>
        <p:sp>
          <p:nvSpPr>
            <p:cNvPr id="73" name="TextBox 72"/>
            <p:cNvSpPr txBox="1"/>
            <p:nvPr/>
          </p:nvSpPr>
          <p:spPr>
            <a:xfrm>
              <a:off x="7898422" y="5434459"/>
              <a:ext cx="1368000" cy="666000"/>
            </a:xfrm>
            <a:prstGeom prst="roundRect">
              <a:avLst/>
            </a:prstGeom>
            <a:solidFill>
              <a:schemeClr val="accent4">
                <a:lumMod val="75000"/>
              </a:schemeClr>
            </a:solidFill>
          </p:spPr>
          <p:txBody>
            <a:bodyPr wrap="square" lIns="360000" tIns="0" rIns="0" bIns="0" rtlCol="0">
              <a:noAutofit/>
            </a:bodyPr>
            <a:lstStyle/>
            <a:p>
              <a:r>
                <a:rPr lang="en-GB" sz="1600" b="1" dirty="0" smtClean="0">
                  <a:solidFill>
                    <a:schemeClr val="bg1"/>
                  </a:solidFill>
                </a:rPr>
                <a:t>600 MW </a:t>
              </a:r>
              <a:r>
                <a:rPr lang="en-GB" sz="1000" dirty="0" smtClean="0">
                  <a:solidFill>
                    <a:schemeClr val="bg1"/>
                  </a:solidFill>
                </a:rPr>
                <a:t>from steam plant generation</a:t>
              </a:r>
              <a:endParaRPr lang="en-GB" sz="1000" dirty="0">
                <a:solidFill>
                  <a:schemeClr val="bg1"/>
                </a:solidFill>
              </a:endParaRPr>
            </a:p>
          </p:txBody>
        </p:sp>
        <p:grpSp>
          <p:nvGrpSpPr>
            <p:cNvPr id="75" name="Group 171"/>
            <p:cNvGrpSpPr>
              <a:grpSpLocks/>
            </p:cNvGrpSpPr>
            <p:nvPr/>
          </p:nvGrpSpPr>
          <p:grpSpPr bwMode="auto">
            <a:xfrm>
              <a:off x="7961246" y="5467497"/>
              <a:ext cx="273788" cy="307510"/>
              <a:chOff x="4276" y="2376"/>
              <a:chExt cx="341" cy="383"/>
            </a:xfrm>
            <a:solidFill>
              <a:schemeClr val="bg1"/>
            </a:solidFill>
          </p:grpSpPr>
          <p:sp>
            <p:nvSpPr>
              <p:cNvPr id="76" name="Freeform 172"/>
              <p:cNvSpPr>
                <a:spLocks noChangeArrowheads="1"/>
              </p:cNvSpPr>
              <p:nvPr/>
            </p:nvSpPr>
            <p:spPr bwMode="auto">
              <a:xfrm>
                <a:off x="4308" y="2376"/>
                <a:ext cx="282" cy="52"/>
              </a:xfrm>
              <a:custGeom>
                <a:avLst/>
                <a:gdLst>
                  <a:gd name="T0" fmla="*/ 0 w 2547"/>
                  <a:gd name="T1" fmla="*/ 0 h 480"/>
                  <a:gd name="T2" fmla="*/ 0 w 2547"/>
                  <a:gd name="T3" fmla="*/ 0 h 480"/>
                  <a:gd name="T4" fmla="*/ 0 w 2547"/>
                  <a:gd name="T5" fmla="*/ 0 h 480"/>
                  <a:gd name="T6" fmla="*/ 0 w 2547"/>
                  <a:gd name="T7" fmla="*/ 0 h 480"/>
                  <a:gd name="T8" fmla="*/ 0 w 2547"/>
                  <a:gd name="T9" fmla="*/ 0 h 480"/>
                  <a:gd name="T10" fmla="*/ 0 w 2547"/>
                  <a:gd name="T11" fmla="*/ 0 h 480"/>
                  <a:gd name="T12" fmla="*/ 0 w 2547"/>
                  <a:gd name="T13" fmla="*/ 0 h 480"/>
                  <a:gd name="T14" fmla="*/ 0 w 2547"/>
                  <a:gd name="T15" fmla="*/ 0 h 480"/>
                  <a:gd name="T16" fmla="*/ 0 w 2547"/>
                  <a:gd name="T17" fmla="*/ 0 h 480"/>
                  <a:gd name="T18" fmla="*/ 0 w 2547"/>
                  <a:gd name="T19" fmla="*/ 0 h 480"/>
                  <a:gd name="T20" fmla="*/ 0 w 2547"/>
                  <a:gd name="T21" fmla="*/ 0 h 480"/>
                  <a:gd name="T22" fmla="*/ 0 w 2547"/>
                  <a:gd name="T23" fmla="*/ 0 h 480"/>
                  <a:gd name="T24" fmla="*/ 0 w 2547"/>
                  <a:gd name="T25" fmla="*/ 0 h 480"/>
                  <a:gd name="T26" fmla="*/ 0 w 2547"/>
                  <a:gd name="T27" fmla="*/ 0 h 480"/>
                  <a:gd name="T28" fmla="*/ 0 w 2547"/>
                  <a:gd name="T29" fmla="*/ 0 h 480"/>
                  <a:gd name="T30" fmla="*/ 0 w 2547"/>
                  <a:gd name="T31" fmla="*/ 0 h 480"/>
                  <a:gd name="T32" fmla="*/ 0 w 2547"/>
                  <a:gd name="T33" fmla="*/ 0 h 480"/>
                  <a:gd name="T34" fmla="*/ 0 w 2547"/>
                  <a:gd name="T35" fmla="*/ 0 h 480"/>
                  <a:gd name="T36" fmla="*/ 0 w 2547"/>
                  <a:gd name="T37" fmla="*/ 0 h 480"/>
                  <a:gd name="T38" fmla="*/ 0 w 2547"/>
                  <a:gd name="T39" fmla="*/ 0 h 480"/>
                  <a:gd name="T40" fmla="*/ 0 w 2547"/>
                  <a:gd name="T41" fmla="*/ 0 h 480"/>
                  <a:gd name="T42" fmla="*/ 0 w 2547"/>
                  <a:gd name="T43" fmla="*/ 0 h 480"/>
                  <a:gd name="T44" fmla="*/ 0 w 2547"/>
                  <a:gd name="T45" fmla="*/ 0 h 480"/>
                  <a:gd name="T46" fmla="*/ 0 w 2547"/>
                  <a:gd name="T47" fmla="*/ 0 h 480"/>
                  <a:gd name="T48" fmla="*/ 0 w 2547"/>
                  <a:gd name="T49" fmla="*/ 0 h 480"/>
                  <a:gd name="T50" fmla="*/ 0 w 2547"/>
                  <a:gd name="T51" fmla="*/ 0 h 480"/>
                  <a:gd name="T52" fmla="*/ 0 w 2547"/>
                  <a:gd name="T53" fmla="*/ 0 h 480"/>
                  <a:gd name="T54" fmla="*/ 0 w 2547"/>
                  <a:gd name="T55" fmla="*/ 0 h 480"/>
                  <a:gd name="T56" fmla="*/ 0 w 2547"/>
                  <a:gd name="T57" fmla="*/ 0 h 480"/>
                  <a:gd name="T58" fmla="*/ 0 w 2547"/>
                  <a:gd name="T59" fmla="*/ 0 h 480"/>
                  <a:gd name="T60" fmla="*/ 0 w 2547"/>
                  <a:gd name="T61" fmla="*/ 0 h 480"/>
                  <a:gd name="T62" fmla="*/ 0 w 2547"/>
                  <a:gd name="T63" fmla="*/ 0 h 480"/>
                  <a:gd name="T64" fmla="*/ 0 w 2547"/>
                  <a:gd name="T65" fmla="*/ 0 h 480"/>
                  <a:gd name="T66" fmla="*/ 0 w 2547"/>
                  <a:gd name="T67" fmla="*/ 0 h 480"/>
                  <a:gd name="T68" fmla="*/ 0 w 2547"/>
                  <a:gd name="T69" fmla="*/ 0 h 480"/>
                  <a:gd name="T70" fmla="*/ 0 w 2547"/>
                  <a:gd name="T71" fmla="*/ 0 h 480"/>
                  <a:gd name="T72" fmla="*/ 0 w 2547"/>
                  <a:gd name="T73" fmla="*/ 0 h 480"/>
                  <a:gd name="T74" fmla="*/ 0 w 2547"/>
                  <a:gd name="T75" fmla="*/ 0 h 480"/>
                  <a:gd name="T76" fmla="*/ 0 w 2547"/>
                  <a:gd name="T77" fmla="*/ 0 h 480"/>
                  <a:gd name="T78" fmla="*/ 0 w 2547"/>
                  <a:gd name="T79" fmla="*/ 0 h 480"/>
                  <a:gd name="T80" fmla="*/ 0 w 2547"/>
                  <a:gd name="T81" fmla="*/ 0 h 480"/>
                  <a:gd name="T82" fmla="*/ 0 w 2547"/>
                  <a:gd name="T83" fmla="*/ 0 h 480"/>
                  <a:gd name="T84" fmla="*/ 0 w 2547"/>
                  <a:gd name="T85" fmla="*/ 0 h 480"/>
                  <a:gd name="T86" fmla="*/ 0 w 2547"/>
                  <a:gd name="T87" fmla="*/ 0 h 4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547"/>
                  <a:gd name="T133" fmla="*/ 0 h 480"/>
                  <a:gd name="T134" fmla="*/ 2547 w 2547"/>
                  <a:gd name="T135" fmla="*/ 480 h 48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547" h="480">
                    <a:moveTo>
                      <a:pt x="0" y="0"/>
                    </a:moveTo>
                    <a:lnTo>
                      <a:pt x="25" y="8"/>
                    </a:lnTo>
                    <a:lnTo>
                      <a:pt x="57" y="17"/>
                    </a:lnTo>
                    <a:lnTo>
                      <a:pt x="95" y="26"/>
                    </a:lnTo>
                    <a:lnTo>
                      <a:pt x="138" y="36"/>
                    </a:lnTo>
                    <a:lnTo>
                      <a:pt x="184" y="45"/>
                    </a:lnTo>
                    <a:lnTo>
                      <a:pt x="233" y="53"/>
                    </a:lnTo>
                    <a:lnTo>
                      <a:pt x="284" y="62"/>
                    </a:lnTo>
                    <a:lnTo>
                      <a:pt x="337" y="70"/>
                    </a:lnTo>
                    <a:lnTo>
                      <a:pt x="390" y="77"/>
                    </a:lnTo>
                    <a:lnTo>
                      <a:pt x="442" y="84"/>
                    </a:lnTo>
                    <a:lnTo>
                      <a:pt x="493" y="89"/>
                    </a:lnTo>
                    <a:lnTo>
                      <a:pt x="540" y="92"/>
                    </a:lnTo>
                    <a:lnTo>
                      <a:pt x="585" y="95"/>
                    </a:lnTo>
                    <a:lnTo>
                      <a:pt x="625" y="96"/>
                    </a:lnTo>
                    <a:lnTo>
                      <a:pt x="1586" y="96"/>
                    </a:lnTo>
                    <a:lnTo>
                      <a:pt x="1636" y="96"/>
                    </a:lnTo>
                    <a:lnTo>
                      <a:pt x="1686" y="96"/>
                    </a:lnTo>
                    <a:lnTo>
                      <a:pt x="1738" y="96"/>
                    </a:lnTo>
                    <a:lnTo>
                      <a:pt x="1789" y="97"/>
                    </a:lnTo>
                    <a:lnTo>
                      <a:pt x="1840" y="98"/>
                    </a:lnTo>
                    <a:lnTo>
                      <a:pt x="1892" y="101"/>
                    </a:lnTo>
                    <a:lnTo>
                      <a:pt x="1942" y="104"/>
                    </a:lnTo>
                    <a:lnTo>
                      <a:pt x="1992" y="107"/>
                    </a:lnTo>
                    <a:lnTo>
                      <a:pt x="2042" y="112"/>
                    </a:lnTo>
                    <a:lnTo>
                      <a:pt x="2090" y="118"/>
                    </a:lnTo>
                    <a:lnTo>
                      <a:pt x="2137" y="125"/>
                    </a:lnTo>
                    <a:lnTo>
                      <a:pt x="2183" y="134"/>
                    </a:lnTo>
                    <a:lnTo>
                      <a:pt x="2227" y="145"/>
                    </a:lnTo>
                    <a:lnTo>
                      <a:pt x="2269" y="156"/>
                    </a:lnTo>
                    <a:lnTo>
                      <a:pt x="2309" y="170"/>
                    </a:lnTo>
                    <a:lnTo>
                      <a:pt x="2347" y="185"/>
                    </a:lnTo>
                    <a:lnTo>
                      <a:pt x="2382" y="203"/>
                    </a:lnTo>
                    <a:lnTo>
                      <a:pt x="2415" y="223"/>
                    </a:lnTo>
                    <a:lnTo>
                      <a:pt x="2443" y="246"/>
                    </a:lnTo>
                    <a:lnTo>
                      <a:pt x="2470" y="271"/>
                    </a:lnTo>
                    <a:lnTo>
                      <a:pt x="2493" y="298"/>
                    </a:lnTo>
                    <a:lnTo>
                      <a:pt x="2511" y="329"/>
                    </a:lnTo>
                    <a:lnTo>
                      <a:pt x="2527" y="361"/>
                    </a:lnTo>
                    <a:lnTo>
                      <a:pt x="2538" y="398"/>
                    </a:lnTo>
                    <a:lnTo>
                      <a:pt x="2545" y="438"/>
                    </a:lnTo>
                    <a:lnTo>
                      <a:pt x="2547" y="480"/>
                    </a:lnTo>
                    <a:lnTo>
                      <a:pt x="2259" y="480"/>
                    </a:lnTo>
                    <a:lnTo>
                      <a:pt x="2256" y="467"/>
                    </a:lnTo>
                    <a:lnTo>
                      <a:pt x="2246" y="456"/>
                    </a:lnTo>
                    <a:lnTo>
                      <a:pt x="2230" y="444"/>
                    </a:lnTo>
                    <a:lnTo>
                      <a:pt x="2209" y="435"/>
                    </a:lnTo>
                    <a:lnTo>
                      <a:pt x="2184" y="426"/>
                    </a:lnTo>
                    <a:lnTo>
                      <a:pt x="2155" y="419"/>
                    </a:lnTo>
                    <a:lnTo>
                      <a:pt x="2121" y="413"/>
                    </a:lnTo>
                    <a:lnTo>
                      <a:pt x="2086" y="406"/>
                    </a:lnTo>
                    <a:lnTo>
                      <a:pt x="2047" y="402"/>
                    </a:lnTo>
                    <a:lnTo>
                      <a:pt x="2006" y="398"/>
                    </a:lnTo>
                    <a:lnTo>
                      <a:pt x="1964" y="395"/>
                    </a:lnTo>
                    <a:lnTo>
                      <a:pt x="1921" y="392"/>
                    </a:lnTo>
                    <a:lnTo>
                      <a:pt x="1877" y="390"/>
                    </a:lnTo>
                    <a:lnTo>
                      <a:pt x="1834" y="387"/>
                    </a:lnTo>
                    <a:lnTo>
                      <a:pt x="1792" y="386"/>
                    </a:lnTo>
                    <a:lnTo>
                      <a:pt x="1751" y="385"/>
                    </a:lnTo>
                    <a:lnTo>
                      <a:pt x="1713" y="384"/>
                    </a:lnTo>
                    <a:lnTo>
                      <a:pt x="1676" y="384"/>
                    </a:lnTo>
                    <a:lnTo>
                      <a:pt x="1642" y="384"/>
                    </a:lnTo>
                    <a:lnTo>
                      <a:pt x="1612" y="384"/>
                    </a:lnTo>
                    <a:lnTo>
                      <a:pt x="1586" y="384"/>
                    </a:lnTo>
                    <a:lnTo>
                      <a:pt x="625" y="384"/>
                    </a:lnTo>
                    <a:lnTo>
                      <a:pt x="564" y="382"/>
                    </a:lnTo>
                    <a:lnTo>
                      <a:pt x="508" y="376"/>
                    </a:lnTo>
                    <a:lnTo>
                      <a:pt x="454" y="367"/>
                    </a:lnTo>
                    <a:lnTo>
                      <a:pt x="405" y="354"/>
                    </a:lnTo>
                    <a:lnTo>
                      <a:pt x="359" y="338"/>
                    </a:lnTo>
                    <a:lnTo>
                      <a:pt x="317" y="320"/>
                    </a:lnTo>
                    <a:lnTo>
                      <a:pt x="277" y="301"/>
                    </a:lnTo>
                    <a:lnTo>
                      <a:pt x="241" y="279"/>
                    </a:lnTo>
                    <a:lnTo>
                      <a:pt x="209" y="256"/>
                    </a:lnTo>
                    <a:lnTo>
                      <a:pt x="179" y="231"/>
                    </a:lnTo>
                    <a:lnTo>
                      <a:pt x="151" y="206"/>
                    </a:lnTo>
                    <a:lnTo>
                      <a:pt x="127" y="182"/>
                    </a:lnTo>
                    <a:lnTo>
                      <a:pt x="105" y="157"/>
                    </a:lnTo>
                    <a:lnTo>
                      <a:pt x="85" y="133"/>
                    </a:lnTo>
                    <a:lnTo>
                      <a:pt x="68" y="110"/>
                    </a:lnTo>
                    <a:lnTo>
                      <a:pt x="53" y="88"/>
                    </a:lnTo>
                    <a:lnTo>
                      <a:pt x="40" y="67"/>
                    </a:lnTo>
                    <a:lnTo>
                      <a:pt x="30" y="49"/>
                    </a:lnTo>
                    <a:lnTo>
                      <a:pt x="20" y="34"/>
                    </a:lnTo>
                    <a:lnTo>
                      <a:pt x="13" y="20"/>
                    </a:lnTo>
                    <a:lnTo>
                      <a:pt x="8" y="9"/>
                    </a:lnTo>
                    <a:lnTo>
                      <a:pt x="3" y="3"/>
                    </a:lnTo>
                    <a:lnTo>
                      <a:pt x="0" y="0"/>
                    </a:lnTo>
                    <a:close/>
                  </a:path>
                </a:pathLst>
              </a:custGeom>
              <a:grpFill/>
              <a:ln w="9525">
                <a:noFill/>
                <a:round/>
                <a:headEnd/>
                <a:tailEnd/>
              </a:ln>
            </p:spPr>
            <p:txBody>
              <a:bodyPr wrap="none" anchor="ctr"/>
              <a:lstStyle/>
              <a:p>
                <a:endParaRPr lang="en-GB"/>
              </a:p>
            </p:txBody>
          </p:sp>
          <p:sp>
            <p:nvSpPr>
              <p:cNvPr id="77" name="Freeform 173"/>
              <p:cNvSpPr>
                <a:spLocks noChangeArrowheads="1"/>
              </p:cNvSpPr>
              <p:nvPr/>
            </p:nvSpPr>
            <p:spPr bwMode="auto">
              <a:xfrm>
                <a:off x="4276" y="2445"/>
                <a:ext cx="341" cy="314"/>
              </a:xfrm>
              <a:custGeom>
                <a:avLst/>
                <a:gdLst>
                  <a:gd name="T0" fmla="*/ 0 w 3075"/>
                  <a:gd name="T1" fmla="*/ 0 h 2832"/>
                  <a:gd name="T2" fmla="*/ 0 w 3075"/>
                  <a:gd name="T3" fmla="*/ 0 h 2832"/>
                  <a:gd name="T4" fmla="*/ 0 w 3075"/>
                  <a:gd name="T5" fmla="*/ 0 h 2832"/>
                  <a:gd name="T6" fmla="*/ 0 w 3075"/>
                  <a:gd name="T7" fmla="*/ 0 h 2832"/>
                  <a:gd name="T8" fmla="*/ 0 w 3075"/>
                  <a:gd name="T9" fmla="*/ 0 h 2832"/>
                  <a:gd name="T10" fmla="*/ 0 w 3075"/>
                  <a:gd name="T11" fmla="*/ 0 h 2832"/>
                  <a:gd name="T12" fmla="*/ 0 w 3075"/>
                  <a:gd name="T13" fmla="*/ 0 h 2832"/>
                  <a:gd name="T14" fmla="*/ 0 w 3075"/>
                  <a:gd name="T15" fmla="*/ 0 h 2832"/>
                  <a:gd name="T16" fmla="*/ 0 w 3075"/>
                  <a:gd name="T17" fmla="*/ 0 h 2832"/>
                  <a:gd name="T18" fmla="*/ 0 w 3075"/>
                  <a:gd name="T19" fmla="*/ 0 h 2832"/>
                  <a:gd name="T20" fmla="*/ 0 w 3075"/>
                  <a:gd name="T21" fmla="*/ 0 h 2832"/>
                  <a:gd name="T22" fmla="*/ 0 w 3075"/>
                  <a:gd name="T23" fmla="*/ 0 h 2832"/>
                  <a:gd name="T24" fmla="*/ 0 w 3075"/>
                  <a:gd name="T25" fmla="*/ 0 h 2832"/>
                  <a:gd name="T26" fmla="*/ 0 w 3075"/>
                  <a:gd name="T27" fmla="*/ 0 h 2832"/>
                  <a:gd name="T28" fmla="*/ 0 w 3075"/>
                  <a:gd name="T29" fmla="*/ 0 h 2832"/>
                  <a:gd name="T30" fmla="*/ 0 w 3075"/>
                  <a:gd name="T31" fmla="*/ 0 h 2832"/>
                  <a:gd name="T32" fmla="*/ 0 w 3075"/>
                  <a:gd name="T33" fmla="*/ 0 h 28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75"/>
                  <a:gd name="T52" fmla="*/ 0 h 2832"/>
                  <a:gd name="T53" fmla="*/ 3075 w 3075"/>
                  <a:gd name="T54" fmla="*/ 2832 h 28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75" h="2832">
                    <a:moveTo>
                      <a:pt x="1134" y="1440"/>
                    </a:moveTo>
                    <a:lnTo>
                      <a:pt x="720" y="2149"/>
                    </a:lnTo>
                    <a:lnTo>
                      <a:pt x="1017" y="2149"/>
                    </a:lnTo>
                    <a:lnTo>
                      <a:pt x="780" y="2621"/>
                    </a:lnTo>
                    <a:lnTo>
                      <a:pt x="1490" y="1912"/>
                    </a:lnTo>
                    <a:lnTo>
                      <a:pt x="1134" y="1912"/>
                    </a:lnTo>
                    <a:lnTo>
                      <a:pt x="1430" y="1440"/>
                    </a:lnTo>
                    <a:lnTo>
                      <a:pt x="1134" y="1440"/>
                    </a:lnTo>
                    <a:close/>
                    <a:moveTo>
                      <a:pt x="2499" y="0"/>
                    </a:moveTo>
                    <a:lnTo>
                      <a:pt x="2883" y="0"/>
                    </a:lnTo>
                    <a:lnTo>
                      <a:pt x="3075" y="2832"/>
                    </a:lnTo>
                    <a:lnTo>
                      <a:pt x="0" y="2832"/>
                    </a:lnTo>
                    <a:lnTo>
                      <a:pt x="0" y="1200"/>
                    </a:lnTo>
                    <a:lnTo>
                      <a:pt x="2115" y="1200"/>
                    </a:lnTo>
                    <a:lnTo>
                      <a:pt x="2115" y="1872"/>
                    </a:lnTo>
                    <a:lnTo>
                      <a:pt x="2372" y="1872"/>
                    </a:lnTo>
                    <a:lnTo>
                      <a:pt x="2499" y="0"/>
                    </a:lnTo>
                    <a:close/>
                  </a:path>
                </a:pathLst>
              </a:custGeom>
              <a:grpFill/>
              <a:ln w="9525">
                <a:noFill/>
                <a:round/>
                <a:headEnd/>
                <a:tailEnd/>
              </a:ln>
            </p:spPr>
            <p:txBody>
              <a:bodyPr wrap="none" anchor="ctr"/>
              <a:lstStyle/>
              <a:p>
                <a:endParaRPr lang="en-GB"/>
              </a:p>
            </p:txBody>
          </p:sp>
        </p:grpSp>
      </p:grpSp>
      <p:grpSp>
        <p:nvGrpSpPr>
          <p:cNvPr id="175" name="Group 174"/>
          <p:cNvGrpSpPr/>
          <p:nvPr/>
        </p:nvGrpSpPr>
        <p:grpSpPr>
          <a:xfrm>
            <a:off x="9493964" y="6075368"/>
            <a:ext cx="1368000" cy="666000"/>
            <a:chOff x="9493964" y="6135685"/>
            <a:chExt cx="1368000" cy="666000"/>
          </a:xfrm>
        </p:grpSpPr>
        <p:sp>
          <p:nvSpPr>
            <p:cNvPr id="72" name="TextBox 71"/>
            <p:cNvSpPr txBox="1"/>
            <p:nvPr/>
          </p:nvSpPr>
          <p:spPr>
            <a:xfrm>
              <a:off x="9493964" y="6135685"/>
              <a:ext cx="1368000" cy="666000"/>
            </a:xfrm>
            <a:prstGeom prst="roundRect">
              <a:avLst/>
            </a:prstGeom>
            <a:solidFill>
              <a:schemeClr val="accent4">
                <a:lumMod val="75000"/>
              </a:schemeClr>
            </a:solidFill>
          </p:spPr>
          <p:txBody>
            <a:bodyPr wrap="square" lIns="360000" tIns="0" rIns="0" bIns="0" rtlCol="0">
              <a:noAutofit/>
            </a:bodyPr>
            <a:lstStyle/>
            <a:p>
              <a:r>
                <a:rPr lang="en-GB" sz="1600" b="1" dirty="0" smtClean="0">
                  <a:solidFill>
                    <a:schemeClr val="bg1"/>
                  </a:solidFill>
                </a:rPr>
                <a:t>1400 MW </a:t>
              </a:r>
              <a:br>
                <a:rPr lang="en-GB" sz="1600" b="1" dirty="0" smtClean="0">
                  <a:solidFill>
                    <a:schemeClr val="bg1"/>
                  </a:solidFill>
                </a:rPr>
              </a:br>
              <a:r>
                <a:rPr lang="en-GB" sz="1000" dirty="0" smtClean="0">
                  <a:solidFill>
                    <a:schemeClr val="bg1"/>
                  </a:solidFill>
                </a:rPr>
                <a:t>from pumped hydro turbines</a:t>
              </a:r>
              <a:endParaRPr lang="en-GB" sz="1000" dirty="0">
                <a:solidFill>
                  <a:schemeClr val="bg1"/>
                </a:solidFill>
              </a:endParaRPr>
            </a:p>
          </p:txBody>
        </p:sp>
        <p:grpSp>
          <p:nvGrpSpPr>
            <p:cNvPr id="83" name="Group 82"/>
            <p:cNvGrpSpPr>
              <a:grpSpLocks noChangeAspect="1"/>
            </p:cNvGrpSpPr>
            <p:nvPr/>
          </p:nvGrpSpPr>
          <p:grpSpPr>
            <a:xfrm>
              <a:off x="9583854" y="6189369"/>
              <a:ext cx="218810" cy="301675"/>
              <a:chOff x="-1476672" y="1412776"/>
              <a:chExt cx="522287" cy="720080"/>
            </a:xfrm>
            <a:solidFill>
              <a:schemeClr val="bg1"/>
            </a:solidFill>
          </p:grpSpPr>
          <p:sp>
            <p:nvSpPr>
              <p:cNvPr id="84" name="Freeform 95"/>
              <p:cNvSpPr>
                <a:spLocks noChangeArrowheads="1"/>
              </p:cNvSpPr>
              <p:nvPr/>
            </p:nvSpPr>
            <p:spPr bwMode="auto">
              <a:xfrm>
                <a:off x="-1476672" y="1412776"/>
                <a:ext cx="522287" cy="523875"/>
              </a:xfrm>
              <a:custGeom>
                <a:avLst/>
                <a:gdLst>
                  <a:gd name="T0" fmla="*/ 0 w 2972"/>
                  <a:gd name="T1" fmla="*/ 0 h 2978"/>
                  <a:gd name="T2" fmla="*/ 0 w 2972"/>
                  <a:gd name="T3" fmla="*/ 0 h 2978"/>
                  <a:gd name="T4" fmla="*/ 0 w 2972"/>
                  <a:gd name="T5" fmla="*/ 0 h 2978"/>
                  <a:gd name="T6" fmla="*/ 0 w 2972"/>
                  <a:gd name="T7" fmla="*/ 0 h 2978"/>
                  <a:gd name="T8" fmla="*/ 0 w 2972"/>
                  <a:gd name="T9" fmla="*/ 0 h 2978"/>
                  <a:gd name="T10" fmla="*/ 0 w 2972"/>
                  <a:gd name="T11" fmla="*/ 0 h 2978"/>
                  <a:gd name="T12" fmla="*/ 0 w 2972"/>
                  <a:gd name="T13" fmla="*/ 0 h 2978"/>
                  <a:gd name="T14" fmla="*/ 0 w 2972"/>
                  <a:gd name="T15" fmla="*/ 0 h 2978"/>
                  <a:gd name="T16" fmla="*/ 0 w 2972"/>
                  <a:gd name="T17" fmla="*/ 0 h 2978"/>
                  <a:gd name="T18" fmla="*/ 0 w 2972"/>
                  <a:gd name="T19" fmla="*/ 0 h 2978"/>
                  <a:gd name="T20" fmla="*/ 0 w 2972"/>
                  <a:gd name="T21" fmla="*/ 0 h 2978"/>
                  <a:gd name="T22" fmla="*/ 0 w 2972"/>
                  <a:gd name="T23" fmla="*/ 0 h 2978"/>
                  <a:gd name="T24" fmla="*/ 0 w 2972"/>
                  <a:gd name="T25" fmla="*/ 0 h 2978"/>
                  <a:gd name="T26" fmla="*/ 0 w 2972"/>
                  <a:gd name="T27" fmla="*/ 0 h 2978"/>
                  <a:gd name="T28" fmla="*/ 0 w 2972"/>
                  <a:gd name="T29" fmla="*/ 0 h 2978"/>
                  <a:gd name="T30" fmla="*/ 0 w 2972"/>
                  <a:gd name="T31" fmla="*/ 0 h 2978"/>
                  <a:gd name="T32" fmla="*/ 0 w 2972"/>
                  <a:gd name="T33" fmla="*/ 0 h 2978"/>
                  <a:gd name="T34" fmla="*/ 0 w 2972"/>
                  <a:gd name="T35" fmla="*/ 0 h 2978"/>
                  <a:gd name="T36" fmla="*/ 0 w 2972"/>
                  <a:gd name="T37" fmla="*/ 0 h 2978"/>
                  <a:gd name="T38" fmla="*/ 0 w 2972"/>
                  <a:gd name="T39" fmla="*/ 0 h 2978"/>
                  <a:gd name="T40" fmla="*/ 0 w 2972"/>
                  <a:gd name="T41" fmla="*/ 0 h 2978"/>
                  <a:gd name="T42" fmla="*/ 0 w 2972"/>
                  <a:gd name="T43" fmla="*/ 0 h 2978"/>
                  <a:gd name="T44" fmla="*/ 0 w 2972"/>
                  <a:gd name="T45" fmla="*/ 0 h 2978"/>
                  <a:gd name="T46" fmla="*/ 0 w 2972"/>
                  <a:gd name="T47" fmla="*/ 0 h 2978"/>
                  <a:gd name="T48" fmla="*/ 0 w 2972"/>
                  <a:gd name="T49" fmla="*/ 0 h 2978"/>
                  <a:gd name="T50" fmla="*/ 0 w 2972"/>
                  <a:gd name="T51" fmla="*/ 0 h 2978"/>
                  <a:gd name="T52" fmla="*/ 0 w 2972"/>
                  <a:gd name="T53" fmla="*/ 0 h 2978"/>
                  <a:gd name="T54" fmla="*/ 0 w 2972"/>
                  <a:gd name="T55" fmla="*/ 0 h 2978"/>
                  <a:gd name="T56" fmla="*/ 0 w 2972"/>
                  <a:gd name="T57" fmla="*/ 0 h 2978"/>
                  <a:gd name="T58" fmla="*/ 0 w 2972"/>
                  <a:gd name="T59" fmla="*/ 0 h 2978"/>
                  <a:gd name="T60" fmla="*/ 0 w 2972"/>
                  <a:gd name="T61" fmla="*/ 0 h 2978"/>
                  <a:gd name="T62" fmla="*/ 0 w 2972"/>
                  <a:gd name="T63" fmla="*/ 0 h 2978"/>
                  <a:gd name="T64" fmla="*/ 0 w 2972"/>
                  <a:gd name="T65" fmla="*/ 0 h 2978"/>
                  <a:gd name="T66" fmla="*/ 0 w 2972"/>
                  <a:gd name="T67" fmla="*/ 0 h 2978"/>
                  <a:gd name="T68" fmla="*/ 0 w 2972"/>
                  <a:gd name="T69" fmla="*/ 0 h 2978"/>
                  <a:gd name="T70" fmla="*/ 0 w 2972"/>
                  <a:gd name="T71" fmla="*/ 0 h 2978"/>
                  <a:gd name="T72" fmla="*/ 0 w 2972"/>
                  <a:gd name="T73" fmla="*/ 0 h 2978"/>
                  <a:gd name="T74" fmla="*/ 0 w 2972"/>
                  <a:gd name="T75" fmla="*/ 0 h 2978"/>
                  <a:gd name="T76" fmla="*/ 0 w 2972"/>
                  <a:gd name="T77" fmla="*/ 0 h 2978"/>
                  <a:gd name="T78" fmla="*/ 0 w 2972"/>
                  <a:gd name="T79" fmla="*/ 0 h 2978"/>
                  <a:gd name="T80" fmla="*/ 0 w 2972"/>
                  <a:gd name="T81" fmla="*/ 0 h 2978"/>
                  <a:gd name="T82" fmla="*/ 0 w 2972"/>
                  <a:gd name="T83" fmla="*/ 0 h 2978"/>
                  <a:gd name="T84" fmla="*/ 0 w 2972"/>
                  <a:gd name="T85" fmla="*/ 0 h 2978"/>
                  <a:gd name="T86" fmla="*/ 0 w 2972"/>
                  <a:gd name="T87" fmla="*/ 0 h 2978"/>
                  <a:gd name="T88" fmla="*/ 0 w 2972"/>
                  <a:gd name="T89" fmla="*/ 0 h 2978"/>
                  <a:gd name="T90" fmla="*/ 0 w 2972"/>
                  <a:gd name="T91" fmla="*/ 0 h 2978"/>
                  <a:gd name="T92" fmla="*/ 0 w 2972"/>
                  <a:gd name="T93" fmla="*/ 0 h 2978"/>
                  <a:gd name="T94" fmla="*/ 0 w 2972"/>
                  <a:gd name="T95" fmla="*/ 0 h 2978"/>
                  <a:gd name="T96" fmla="*/ 0 w 2972"/>
                  <a:gd name="T97" fmla="*/ 0 h 2978"/>
                  <a:gd name="T98" fmla="*/ 0 w 2972"/>
                  <a:gd name="T99" fmla="*/ 0 h 297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972"/>
                  <a:gd name="T151" fmla="*/ 0 h 2978"/>
                  <a:gd name="T152" fmla="*/ 2972 w 2972"/>
                  <a:gd name="T153" fmla="*/ 2978 h 297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972" h="2978">
                    <a:moveTo>
                      <a:pt x="1486" y="0"/>
                    </a:moveTo>
                    <a:lnTo>
                      <a:pt x="1584" y="3"/>
                    </a:lnTo>
                    <a:lnTo>
                      <a:pt x="1679" y="13"/>
                    </a:lnTo>
                    <a:lnTo>
                      <a:pt x="1773" y="28"/>
                    </a:lnTo>
                    <a:lnTo>
                      <a:pt x="1865" y="49"/>
                    </a:lnTo>
                    <a:lnTo>
                      <a:pt x="1955" y="75"/>
                    </a:lnTo>
                    <a:lnTo>
                      <a:pt x="2042" y="108"/>
                    </a:lnTo>
                    <a:lnTo>
                      <a:pt x="2127" y="146"/>
                    </a:lnTo>
                    <a:lnTo>
                      <a:pt x="2209" y="187"/>
                    </a:lnTo>
                    <a:lnTo>
                      <a:pt x="2287" y="235"/>
                    </a:lnTo>
                    <a:lnTo>
                      <a:pt x="2362" y="287"/>
                    </a:lnTo>
                    <a:lnTo>
                      <a:pt x="2435" y="342"/>
                    </a:lnTo>
                    <a:lnTo>
                      <a:pt x="2503" y="403"/>
                    </a:lnTo>
                    <a:lnTo>
                      <a:pt x="2568" y="468"/>
                    </a:lnTo>
                    <a:lnTo>
                      <a:pt x="2628" y="536"/>
                    </a:lnTo>
                    <a:lnTo>
                      <a:pt x="2684" y="608"/>
                    </a:lnTo>
                    <a:lnTo>
                      <a:pt x="2736" y="684"/>
                    </a:lnTo>
                    <a:lnTo>
                      <a:pt x="2783" y="762"/>
                    </a:lnTo>
                    <a:lnTo>
                      <a:pt x="2826" y="844"/>
                    </a:lnTo>
                    <a:lnTo>
                      <a:pt x="2863" y="929"/>
                    </a:lnTo>
                    <a:lnTo>
                      <a:pt x="2895" y="1016"/>
                    </a:lnTo>
                    <a:lnTo>
                      <a:pt x="2922" y="1106"/>
                    </a:lnTo>
                    <a:lnTo>
                      <a:pt x="2943" y="1197"/>
                    </a:lnTo>
                    <a:lnTo>
                      <a:pt x="2958" y="1291"/>
                    </a:lnTo>
                    <a:lnTo>
                      <a:pt x="2967" y="1388"/>
                    </a:lnTo>
                    <a:lnTo>
                      <a:pt x="2971" y="1485"/>
                    </a:lnTo>
                    <a:lnTo>
                      <a:pt x="2972" y="2977"/>
                    </a:lnTo>
                    <a:lnTo>
                      <a:pt x="2643" y="2977"/>
                    </a:lnTo>
                    <a:lnTo>
                      <a:pt x="2643" y="1485"/>
                    </a:lnTo>
                    <a:lnTo>
                      <a:pt x="2640" y="1398"/>
                    </a:lnTo>
                    <a:lnTo>
                      <a:pt x="2630" y="1314"/>
                    </a:lnTo>
                    <a:lnTo>
                      <a:pt x="2615" y="1232"/>
                    </a:lnTo>
                    <a:lnTo>
                      <a:pt x="2594" y="1151"/>
                    </a:lnTo>
                    <a:lnTo>
                      <a:pt x="2567" y="1072"/>
                    </a:lnTo>
                    <a:lnTo>
                      <a:pt x="2535" y="997"/>
                    </a:lnTo>
                    <a:lnTo>
                      <a:pt x="2499" y="925"/>
                    </a:lnTo>
                    <a:lnTo>
                      <a:pt x="2457" y="855"/>
                    </a:lnTo>
                    <a:lnTo>
                      <a:pt x="2410" y="789"/>
                    </a:lnTo>
                    <a:lnTo>
                      <a:pt x="2359" y="726"/>
                    </a:lnTo>
                    <a:lnTo>
                      <a:pt x="2304" y="667"/>
                    </a:lnTo>
                    <a:lnTo>
                      <a:pt x="2245" y="612"/>
                    </a:lnTo>
                    <a:lnTo>
                      <a:pt x="2182" y="560"/>
                    </a:lnTo>
                    <a:lnTo>
                      <a:pt x="2115" y="514"/>
                    </a:lnTo>
                    <a:lnTo>
                      <a:pt x="2046" y="472"/>
                    </a:lnTo>
                    <a:lnTo>
                      <a:pt x="1974" y="436"/>
                    </a:lnTo>
                    <a:lnTo>
                      <a:pt x="1898" y="403"/>
                    </a:lnTo>
                    <a:lnTo>
                      <a:pt x="1820" y="377"/>
                    </a:lnTo>
                    <a:lnTo>
                      <a:pt x="1740" y="356"/>
                    </a:lnTo>
                    <a:lnTo>
                      <a:pt x="1657" y="340"/>
                    </a:lnTo>
                    <a:lnTo>
                      <a:pt x="1572" y="331"/>
                    </a:lnTo>
                    <a:lnTo>
                      <a:pt x="1486" y="328"/>
                    </a:lnTo>
                    <a:lnTo>
                      <a:pt x="1399" y="331"/>
                    </a:lnTo>
                    <a:lnTo>
                      <a:pt x="1315" y="340"/>
                    </a:lnTo>
                    <a:lnTo>
                      <a:pt x="1232" y="356"/>
                    </a:lnTo>
                    <a:lnTo>
                      <a:pt x="1151" y="377"/>
                    </a:lnTo>
                    <a:lnTo>
                      <a:pt x="1074" y="403"/>
                    </a:lnTo>
                    <a:lnTo>
                      <a:pt x="999" y="436"/>
                    </a:lnTo>
                    <a:lnTo>
                      <a:pt x="925" y="472"/>
                    </a:lnTo>
                    <a:lnTo>
                      <a:pt x="856" y="514"/>
                    </a:lnTo>
                    <a:lnTo>
                      <a:pt x="789" y="560"/>
                    </a:lnTo>
                    <a:lnTo>
                      <a:pt x="726" y="612"/>
                    </a:lnTo>
                    <a:lnTo>
                      <a:pt x="668" y="667"/>
                    </a:lnTo>
                    <a:lnTo>
                      <a:pt x="612" y="726"/>
                    </a:lnTo>
                    <a:lnTo>
                      <a:pt x="562" y="789"/>
                    </a:lnTo>
                    <a:lnTo>
                      <a:pt x="515" y="855"/>
                    </a:lnTo>
                    <a:lnTo>
                      <a:pt x="473" y="925"/>
                    </a:lnTo>
                    <a:lnTo>
                      <a:pt x="436" y="997"/>
                    </a:lnTo>
                    <a:lnTo>
                      <a:pt x="404" y="1072"/>
                    </a:lnTo>
                    <a:lnTo>
                      <a:pt x="378" y="1151"/>
                    </a:lnTo>
                    <a:lnTo>
                      <a:pt x="357" y="1232"/>
                    </a:lnTo>
                    <a:lnTo>
                      <a:pt x="341" y="1314"/>
                    </a:lnTo>
                    <a:lnTo>
                      <a:pt x="332" y="1398"/>
                    </a:lnTo>
                    <a:lnTo>
                      <a:pt x="329" y="1485"/>
                    </a:lnTo>
                    <a:lnTo>
                      <a:pt x="329" y="2977"/>
                    </a:lnTo>
                    <a:lnTo>
                      <a:pt x="0" y="2978"/>
                    </a:lnTo>
                    <a:lnTo>
                      <a:pt x="1" y="1485"/>
                    </a:lnTo>
                    <a:lnTo>
                      <a:pt x="4" y="1388"/>
                    </a:lnTo>
                    <a:lnTo>
                      <a:pt x="14" y="1291"/>
                    </a:lnTo>
                    <a:lnTo>
                      <a:pt x="28" y="1197"/>
                    </a:lnTo>
                    <a:lnTo>
                      <a:pt x="50" y="1106"/>
                    </a:lnTo>
                    <a:lnTo>
                      <a:pt x="76" y="1016"/>
                    </a:lnTo>
                    <a:lnTo>
                      <a:pt x="109" y="929"/>
                    </a:lnTo>
                    <a:lnTo>
                      <a:pt x="145" y="844"/>
                    </a:lnTo>
                    <a:lnTo>
                      <a:pt x="188" y="762"/>
                    </a:lnTo>
                    <a:lnTo>
                      <a:pt x="236" y="684"/>
                    </a:lnTo>
                    <a:lnTo>
                      <a:pt x="288" y="608"/>
                    </a:lnTo>
                    <a:lnTo>
                      <a:pt x="343" y="536"/>
                    </a:lnTo>
                    <a:lnTo>
                      <a:pt x="404" y="468"/>
                    </a:lnTo>
                    <a:lnTo>
                      <a:pt x="469" y="403"/>
                    </a:lnTo>
                    <a:lnTo>
                      <a:pt x="537" y="342"/>
                    </a:lnTo>
                    <a:lnTo>
                      <a:pt x="609" y="287"/>
                    </a:lnTo>
                    <a:lnTo>
                      <a:pt x="685" y="235"/>
                    </a:lnTo>
                    <a:lnTo>
                      <a:pt x="763" y="187"/>
                    </a:lnTo>
                    <a:lnTo>
                      <a:pt x="845" y="146"/>
                    </a:lnTo>
                    <a:lnTo>
                      <a:pt x="929" y="108"/>
                    </a:lnTo>
                    <a:lnTo>
                      <a:pt x="1016" y="75"/>
                    </a:lnTo>
                    <a:lnTo>
                      <a:pt x="1106" y="49"/>
                    </a:lnTo>
                    <a:lnTo>
                      <a:pt x="1199" y="28"/>
                    </a:lnTo>
                    <a:lnTo>
                      <a:pt x="1293" y="13"/>
                    </a:lnTo>
                    <a:lnTo>
                      <a:pt x="1388" y="3"/>
                    </a:lnTo>
                    <a:lnTo>
                      <a:pt x="1486" y="0"/>
                    </a:lnTo>
                    <a:close/>
                  </a:path>
                </a:pathLst>
              </a:custGeom>
              <a:grpFill/>
              <a:ln w="9525">
                <a:noFill/>
                <a:round/>
                <a:headEnd/>
                <a:tailEnd/>
              </a:ln>
            </p:spPr>
            <p:txBody>
              <a:bodyPr wrap="none" anchor="ctr"/>
              <a:lstStyle/>
              <a:p>
                <a:endParaRPr lang="en-GB"/>
              </a:p>
            </p:txBody>
          </p:sp>
          <p:sp>
            <p:nvSpPr>
              <p:cNvPr id="85" name="Freeform 72"/>
              <p:cNvSpPr>
                <a:spLocks noChangeArrowheads="1"/>
              </p:cNvSpPr>
              <p:nvPr/>
            </p:nvSpPr>
            <p:spPr bwMode="auto">
              <a:xfrm rot="5400000">
                <a:off x="-1586847" y="1842947"/>
                <a:ext cx="504056" cy="75762"/>
              </a:xfrm>
              <a:custGeom>
                <a:avLst/>
                <a:gdLst>
                  <a:gd name="T0" fmla="*/ 0 w 3018"/>
                  <a:gd name="T1" fmla="*/ 0 h 390"/>
                  <a:gd name="T2" fmla="*/ 0 w 3018"/>
                  <a:gd name="T3" fmla="*/ 0 h 390"/>
                  <a:gd name="T4" fmla="*/ 0 w 3018"/>
                  <a:gd name="T5" fmla="*/ 0 h 390"/>
                  <a:gd name="T6" fmla="*/ 0 w 3018"/>
                  <a:gd name="T7" fmla="*/ 0 h 390"/>
                  <a:gd name="T8" fmla="*/ 0 w 3018"/>
                  <a:gd name="T9" fmla="*/ 0 h 390"/>
                  <a:gd name="T10" fmla="*/ 0 w 3018"/>
                  <a:gd name="T11" fmla="*/ 0 h 390"/>
                  <a:gd name="T12" fmla="*/ 0 w 3018"/>
                  <a:gd name="T13" fmla="*/ 0 h 390"/>
                  <a:gd name="T14" fmla="*/ 0 w 3018"/>
                  <a:gd name="T15" fmla="*/ 0 h 390"/>
                  <a:gd name="T16" fmla="*/ 0 w 3018"/>
                  <a:gd name="T17" fmla="*/ 0 h 390"/>
                  <a:gd name="T18" fmla="*/ 0 w 3018"/>
                  <a:gd name="T19" fmla="*/ 0 h 390"/>
                  <a:gd name="T20" fmla="*/ 0 w 3018"/>
                  <a:gd name="T21" fmla="*/ 0 h 390"/>
                  <a:gd name="T22" fmla="*/ 0 w 3018"/>
                  <a:gd name="T23" fmla="*/ 0 h 390"/>
                  <a:gd name="T24" fmla="*/ 0 w 3018"/>
                  <a:gd name="T25" fmla="*/ 0 h 390"/>
                  <a:gd name="T26" fmla="*/ 0 w 3018"/>
                  <a:gd name="T27" fmla="*/ 0 h 390"/>
                  <a:gd name="T28" fmla="*/ 0 w 3018"/>
                  <a:gd name="T29" fmla="*/ 0 h 390"/>
                  <a:gd name="T30" fmla="*/ 0 w 3018"/>
                  <a:gd name="T31" fmla="*/ 0 h 390"/>
                  <a:gd name="T32" fmla="*/ 0 w 3018"/>
                  <a:gd name="T33" fmla="*/ 0 h 390"/>
                  <a:gd name="T34" fmla="*/ 0 w 3018"/>
                  <a:gd name="T35" fmla="*/ 0 h 390"/>
                  <a:gd name="T36" fmla="*/ 0 w 3018"/>
                  <a:gd name="T37" fmla="*/ 0 h 390"/>
                  <a:gd name="T38" fmla="*/ 0 w 3018"/>
                  <a:gd name="T39" fmla="*/ 0 h 390"/>
                  <a:gd name="T40" fmla="*/ 0 w 3018"/>
                  <a:gd name="T41" fmla="*/ 0 h 390"/>
                  <a:gd name="T42" fmla="*/ 0 w 3018"/>
                  <a:gd name="T43" fmla="*/ 0 h 390"/>
                  <a:gd name="T44" fmla="*/ 0 w 3018"/>
                  <a:gd name="T45" fmla="*/ 0 h 390"/>
                  <a:gd name="T46" fmla="*/ 0 w 3018"/>
                  <a:gd name="T47" fmla="*/ 0 h 390"/>
                  <a:gd name="T48" fmla="*/ 0 w 3018"/>
                  <a:gd name="T49" fmla="*/ 0 h 390"/>
                  <a:gd name="T50" fmla="*/ 0 w 3018"/>
                  <a:gd name="T51" fmla="*/ 0 h 390"/>
                  <a:gd name="T52" fmla="*/ 0 w 3018"/>
                  <a:gd name="T53" fmla="*/ 0 h 390"/>
                  <a:gd name="T54" fmla="*/ 0 w 3018"/>
                  <a:gd name="T55" fmla="*/ 0 h 390"/>
                  <a:gd name="T56" fmla="*/ 0 w 3018"/>
                  <a:gd name="T57" fmla="*/ 0 h 390"/>
                  <a:gd name="T58" fmla="*/ 0 w 3018"/>
                  <a:gd name="T59" fmla="*/ 0 h 390"/>
                  <a:gd name="T60" fmla="*/ 0 w 3018"/>
                  <a:gd name="T61" fmla="*/ 0 h 390"/>
                  <a:gd name="T62" fmla="*/ 0 w 3018"/>
                  <a:gd name="T63" fmla="*/ 0 h 390"/>
                  <a:gd name="T64" fmla="*/ 0 w 3018"/>
                  <a:gd name="T65" fmla="*/ 0 h 390"/>
                  <a:gd name="T66" fmla="*/ 0 w 3018"/>
                  <a:gd name="T67" fmla="*/ 0 h 390"/>
                  <a:gd name="T68" fmla="*/ 0 w 3018"/>
                  <a:gd name="T69" fmla="*/ 0 h 390"/>
                  <a:gd name="T70" fmla="*/ 0 w 3018"/>
                  <a:gd name="T71" fmla="*/ 0 h 390"/>
                  <a:gd name="T72" fmla="*/ 0 w 3018"/>
                  <a:gd name="T73" fmla="*/ 0 h 390"/>
                  <a:gd name="T74" fmla="*/ 0 w 3018"/>
                  <a:gd name="T75" fmla="*/ 0 h 390"/>
                  <a:gd name="T76" fmla="*/ 0 w 3018"/>
                  <a:gd name="T77" fmla="*/ 0 h 390"/>
                  <a:gd name="T78" fmla="*/ 0 w 3018"/>
                  <a:gd name="T79" fmla="*/ 0 h 390"/>
                  <a:gd name="T80" fmla="*/ 0 w 3018"/>
                  <a:gd name="T81" fmla="*/ 0 h 390"/>
                  <a:gd name="T82" fmla="*/ 0 w 3018"/>
                  <a:gd name="T83" fmla="*/ 0 h 390"/>
                  <a:gd name="T84" fmla="*/ 0 w 3018"/>
                  <a:gd name="T85" fmla="*/ 0 h 390"/>
                  <a:gd name="T86" fmla="*/ 0 w 3018"/>
                  <a:gd name="T87" fmla="*/ 0 h 390"/>
                  <a:gd name="T88" fmla="*/ 0 w 3018"/>
                  <a:gd name="T89" fmla="*/ 0 h 39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018"/>
                  <a:gd name="T136" fmla="*/ 0 h 390"/>
                  <a:gd name="T137" fmla="*/ 3018 w 3018"/>
                  <a:gd name="T138" fmla="*/ 390 h 39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018" h="390">
                    <a:moveTo>
                      <a:pt x="2844" y="0"/>
                    </a:moveTo>
                    <a:lnTo>
                      <a:pt x="2888" y="2"/>
                    </a:lnTo>
                    <a:lnTo>
                      <a:pt x="2932" y="10"/>
                    </a:lnTo>
                    <a:lnTo>
                      <a:pt x="2975" y="24"/>
                    </a:lnTo>
                    <a:lnTo>
                      <a:pt x="3018" y="43"/>
                    </a:lnTo>
                    <a:lnTo>
                      <a:pt x="3018" y="283"/>
                    </a:lnTo>
                    <a:lnTo>
                      <a:pt x="2975" y="263"/>
                    </a:lnTo>
                    <a:lnTo>
                      <a:pt x="2932" y="250"/>
                    </a:lnTo>
                    <a:lnTo>
                      <a:pt x="2888" y="241"/>
                    </a:lnTo>
                    <a:lnTo>
                      <a:pt x="2844" y="239"/>
                    </a:lnTo>
                    <a:lnTo>
                      <a:pt x="2799" y="242"/>
                    </a:lnTo>
                    <a:lnTo>
                      <a:pt x="2755" y="252"/>
                    </a:lnTo>
                    <a:lnTo>
                      <a:pt x="2711" y="267"/>
                    </a:lnTo>
                    <a:lnTo>
                      <a:pt x="2667" y="287"/>
                    </a:lnTo>
                    <a:lnTo>
                      <a:pt x="2624" y="315"/>
                    </a:lnTo>
                    <a:lnTo>
                      <a:pt x="2580" y="342"/>
                    </a:lnTo>
                    <a:lnTo>
                      <a:pt x="2535" y="364"/>
                    </a:lnTo>
                    <a:lnTo>
                      <a:pt x="2490" y="379"/>
                    </a:lnTo>
                    <a:lnTo>
                      <a:pt x="2445" y="387"/>
                    </a:lnTo>
                    <a:lnTo>
                      <a:pt x="2399" y="390"/>
                    </a:lnTo>
                    <a:lnTo>
                      <a:pt x="2354" y="387"/>
                    </a:lnTo>
                    <a:lnTo>
                      <a:pt x="2309" y="378"/>
                    </a:lnTo>
                    <a:lnTo>
                      <a:pt x="2265" y="362"/>
                    </a:lnTo>
                    <a:lnTo>
                      <a:pt x="2221" y="341"/>
                    </a:lnTo>
                    <a:lnTo>
                      <a:pt x="2178" y="315"/>
                    </a:lnTo>
                    <a:lnTo>
                      <a:pt x="2135" y="289"/>
                    </a:lnTo>
                    <a:lnTo>
                      <a:pt x="2091" y="268"/>
                    </a:lnTo>
                    <a:lnTo>
                      <a:pt x="2047" y="252"/>
                    </a:lnTo>
                    <a:lnTo>
                      <a:pt x="2002" y="242"/>
                    </a:lnTo>
                    <a:lnTo>
                      <a:pt x="1956" y="239"/>
                    </a:lnTo>
                    <a:lnTo>
                      <a:pt x="1911" y="242"/>
                    </a:lnTo>
                    <a:lnTo>
                      <a:pt x="1866" y="251"/>
                    </a:lnTo>
                    <a:lnTo>
                      <a:pt x="1821" y="266"/>
                    </a:lnTo>
                    <a:lnTo>
                      <a:pt x="1776" y="287"/>
                    </a:lnTo>
                    <a:lnTo>
                      <a:pt x="1732" y="315"/>
                    </a:lnTo>
                    <a:lnTo>
                      <a:pt x="1687" y="342"/>
                    </a:lnTo>
                    <a:lnTo>
                      <a:pt x="1642" y="364"/>
                    </a:lnTo>
                    <a:lnTo>
                      <a:pt x="1597" y="379"/>
                    </a:lnTo>
                    <a:lnTo>
                      <a:pt x="1552" y="387"/>
                    </a:lnTo>
                    <a:lnTo>
                      <a:pt x="1507" y="390"/>
                    </a:lnTo>
                    <a:lnTo>
                      <a:pt x="1461" y="387"/>
                    </a:lnTo>
                    <a:lnTo>
                      <a:pt x="1417" y="378"/>
                    </a:lnTo>
                    <a:lnTo>
                      <a:pt x="1372" y="362"/>
                    </a:lnTo>
                    <a:lnTo>
                      <a:pt x="1328" y="341"/>
                    </a:lnTo>
                    <a:lnTo>
                      <a:pt x="1285" y="315"/>
                    </a:lnTo>
                    <a:lnTo>
                      <a:pt x="1242" y="289"/>
                    </a:lnTo>
                    <a:lnTo>
                      <a:pt x="1198" y="268"/>
                    </a:lnTo>
                    <a:lnTo>
                      <a:pt x="1154" y="252"/>
                    </a:lnTo>
                    <a:lnTo>
                      <a:pt x="1109" y="242"/>
                    </a:lnTo>
                    <a:lnTo>
                      <a:pt x="1064" y="239"/>
                    </a:lnTo>
                    <a:lnTo>
                      <a:pt x="1018" y="242"/>
                    </a:lnTo>
                    <a:lnTo>
                      <a:pt x="973" y="251"/>
                    </a:lnTo>
                    <a:lnTo>
                      <a:pt x="928" y="266"/>
                    </a:lnTo>
                    <a:lnTo>
                      <a:pt x="883" y="287"/>
                    </a:lnTo>
                    <a:lnTo>
                      <a:pt x="839" y="315"/>
                    </a:lnTo>
                    <a:lnTo>
                      <a:pt x="795" y="342"/>
                    </a:lnTo>
                    <a:lnTo>
                      <a:pt x="750" y="364"/>
                    </a:lnTo>
                    <a:lnTo>
                      <a:pt x="705" y="379"/>
                    </a:lnTo>
                    <a:lnTo>
                      <a:pt x="659" y="387"/>
                    </a:lnTo>
                    <a:lnTo>
                      <a:pt x="614" y="390"/>
                    </a:lnTo>
                    <a:lnTo>
                      <a:pt x="569" y="387"/>
                    </a:lnTo>
                    <a:lnTo>
                      <a:pt x="524" y="378"/>
                    </a:lnTo>
                    <a:lnTo>
                      <a:pt x="480" y="362"/>
                    </a:lnTo>
                    <a:lnTo>
                      <a:pt x="436" y="341"/>
                    </a:lnTo>
                    <a:lnTo>
                      <a:pt x="393" y="315"/>
                    </a:lnTo>
                    <a:lnTo>
                      <a:pt x="345" y="285"/>
                    </a:lnTo>
                    <a:lnTo>
                      <a:pt x="297" y="263"/>
                    </a:lnTo>
                    <a:lnTo>
                      <a:pt x="248" y="249"/>
                    </a:lnTo>
                    <a:lnTo>
                      <a:pt x="199" y="241"/>
                    </a:lnTo>
                    <a:lnTo>
                      <a:pt x="149" y="240"/>
                    </a:lnTo>
                    <a:lnTo>
                      <a:pt x="98" y="247"/>
                    </a:lnTo>
                    <a:lnTo>
                      <a:pt x="49" y="261"/>
                    </a:lnTo>
                    <a:lnTo>
                      <a:pt x="0" y="282"/>
                    </a:lnTo>
                    <a:lnTo>
                      <a:pt x="0" y="43"/>
                    </a:lnTo>
                    <a:lnTo>
                      <a:pt x="49" y="21"/>
                    </a:lnTo>
                    <a:lnTo>
                      <a:pt x="98" y="7"/>
                    </a:lnTo>
                    <a:lnTo>
                      <a:pt x="149" y="1"/>
                    </a:lnTo>
                    <a:lnTo>
                      <a:pt x="199" y="1"/>
                    </a:lnTo>
                    <a:lnTo>
                      <a:pt x="248" y="9"/>
                    </a:lnTo>
                    <a:lnTo>
                      <a:pt x="297" y="24"/>
                    </a:lnTo>
                    <a:lnTo>
                      <a:pt x="345" y="46"/>
                    </a:lnTo>
                    <a:lnTo>
                      <a:pt x="393" y="75"/>
                    </a:lnTo>
                    <a:lnTo>
                      <a:pt x="436" y="101"/>
                    </a:lnTo>
                    <a:lnTo>
                      <a:pt x="480" y="122"/>
                    </a:lnTo>
                    <a:lnTo>
                      <a:pt x="524" y="138"/>
                    </a:lnTo>
                    <a:lnTo>
                      <a:pt x="569" y="147"/>
                    </a:lnTo>
                    <a:lnTo>
                      <a:pt x="614" y="150"/>
                    </a:lnTo>
                    <a:lnTo>
                      <a:pt x="659" y="147"/>
                    </a:lnTo>
                    <a:lnTo>
                      <a:pt x="705" y="139"/>
                    </a:lnTo>
                    <a:lnTo>
                      <a:pt x="750" y="124"/>
                    </a:lnTo>
                    <a:lnTo>
                      <a:pt x="795" y="102"/>
                    </a:lnTo>
                    <a:lnTo>
                      <a:pt x="839" y="75"/>
                    </a:lnTo>
                    <a:lnTo>
                      <a:pt x="883" y="47"/>
                    </a:lnTo>
                    <a:lnTo>
                      <a:pt x="928" y="26"/>
                    </a:lnTo>
                    <a:lnTo>
                      <a:pt x="973" y="11"/>
                    </a:lnTo>
                    <a:lnTo>
                      <a:pt x="1018" y="2"/>
                    </a:lnTo>
                    <a:lnTo>
                      <a:pt x="1064" y="0"/>
                    </a:lnTo>
                    <a:lnTo>
                      <a:pt x="1109" y="3"/>
                    </a:lnTo>
                    <a:lnTo>
                      <a:pt x="1154" y="12"/>
                    </a:lnTo>
                    <a:lnTo>
                      <a:pt x="1198" y="27"/>
                    </a:lnTo>
                    <a:lnTo>
                      <a:pt x="1242" y="48"/>
                    </a:lnTo>
                    <a:lnTo>
                      <a:pt x="1285" y="75"/>
                    </a:lnTo>
                    <a:lnTo>
                      <a:pt x="1328" y="101"/>
                    </a:lnTo>
                    <a:lnTo>
                      <a:pt x="1372" y="122"/>
                    </a:lnTo>
                    <a:lnTo>
                      <a:pt x="1417" y="138"/>
                    </a:lnTo>
                    <a:lnTo>
                      <a:pt x="1461" y="147"/>
                    </a:lnTo>
                    <a:lnTo>
                      <a:pt x="1507" y="150"/>
                    </a:lnTo>
                    <a:lnTo>
                      <a:pt x="1552" y="147"/>
                    </a:lnTo>
                    <a:lnTo>
                      <a:pt x="1597" y="139"/>
                    </a:lnTo>
                    <a:lnTo>
                      <a:pt x="1642" y="124"/>
                    </a:lnTo>
                    <a:lnTo>
                      <a:pt x="1687" y="102"/>
                    </a:lnTo>
                    <a:lnTo>
                      <a:pt x="1732" y="75"/>
                    </a:lnTo>
                    <a:lnTo>
                      <a:pt x="1776" y="47"/>
                    </a:lnTo>
                    <a:lnTo>
                      <a:pt x="1821" y="26"/>
                    </a:lnTo>
                    <a:lnTo>
                      <a:pt x="1866" y="11"/>
                    </a:lnTo>
                    <a:lnTo>
                      <a:pt x="1911" y="2"/>
                    </a:lnTo>
                    <a:lnTo>
                      <a:pt x="1956" y="0"/>
                    </a:lnTo>
                    <a:lnTo>
                      <a:pt x="2002" y="3"/>
                    </a:lnTo>
                    <a:lnTo>
                      <a:pt x="2047" y="12"/>
                    </a:lnTo>
                    <a:lnTo>
                      <a:pt x="2091" y="27"/>
                    </a:lnTo>
                    <a:lnTo>
                      <a:pt x="2135" y="48"/>
                    </a:lnTo>
                    <a:lnTo>
                      <a:pt x="2178" y="75"/>
                    </a:lnTo>
                    <a:lnTo>
                      <a:pt x="2221" y="101"/>
                    </a:lnTo>
                    <a:lnTo>
                      <a:pt x="2265" y="122"/>
                    </a:lnTo>
                    <a:lnTo>
                      <a:pt x="2309" y="138"/>
                    </a:lnTo>
                    <a:lnTo>
                      <a:pt x="2354" y="147"/>
                    </a:lnTo>
                    <a:lnTo>
                      <a:pt x="2399" y="150"/>
                    </a:lnTo>
                    <a:lnTo>
                      <a:pt x="2445" y="147"/>
                    </a:lnTo>
                    <a:lnTo>
                      <a:pt x="2490" y="139"/>
                    </a:lnTo>
                    <a:lnTo>
                      <a:pt x="2535" y="124"/>
                    </a:lnTo>
                    <a:lnTo>
                      <a:pt x="2580" y="102"/>
                    </a:lnTo>
                    <a:lnTo>
                      <a:pt x="2624" y="75"/>
                    </a:lnTo>
                    <a:lnTo>
                      <a:pt x="2667" y="48"/>
                    </a:lnTo>
                    <a:lnTo>
                      <a:pt x="2711" y="27"/>
                    </a:lnTo>
                    <a:lnTo>
                      <a:pt x="2755" y="12"/>
                    </a:lnTo>
                    <a:lnTo>
                      <a:pt x="2799" y="3"/>
                    </a:lnTo>
                    <a:lnTo>
                      <a:pt x="2844" y="0"/>
                    </a:lnTo>
                    <a:close/>
                  </a:path>
                </a:pathLst>
              </a:custGeom>
              <a:grpFill/>
              <a:ln w="9525">
                <a:noFill/>
                <a:round/>
                <a:headEnd/>
                <a:tailEnd/>
              </a:ln>
            </p:spPr>
            <p:txBody>
              <a:bodyPr wrap="none" anchor="ctr"/>
              <a:lstStyle/>
              <a:p>
                <a:endParaRPr lang="en-GB"/>
              </a:p>
            </p:txBody>
          </p:sp>
          <p:sp>
            <p:nvSpPr>
              <p:cNvPr id="86" name="Freeform 72"/>
              <p:cNvSpPr>
                <a:spLocks noChangeArrowheads="1"/>
              </p:cNvSpPr>
              <p:nvPr/>
            </p:nvSpPr>
            <p:spPr bwMode="auto">
              <a:xfrm rot="5400000">
                <a:off x="-1460687" y="1842947"/>
                <a:ext cx="504056" cy="75762"/>
              </a:xfrm>
              <a:custGeom>
                <a:avLst/>
                <a:gdLst>
                  <a:gd name="T0" fmla="*/ 0 w 3018"/>
                  <a:gd name="T1" fmla="*/ 0 h 390"/>
                  <a:gd name="T2" fmla="*/ 0 w 3018"/>
                  <a:gd name="T3" fmla="*/ 0 h 390"/>
                  <a:gd name="T4" fmla="*/ 0 w 3018"/>
                  <a:gd name="T5" fmla="*/ 0 h 390"/>
                  <a:gd name="T6" fmla="*/ 0 w 3018"/>
                  <a:gd name="T7" fmla="*/ 0 h 390"/>
                  <a:gd name="T8" fmla="*/ 0 w 3018"/>
                  <a:gd name="T9" fmla="*/ 0 h 390"/>
                  <a:gd name="T10" fmla="*/ 0 w 3018"/>
                  <a:gd name="T11" fmla="*/ 0 h 390"/>
                  <a:gd name="T12" fmla="*/ 0 w 3018"/>
                  <a:gd name="T13" fmla="*/ 0 h 390"/>
                  <a:gd name="T14" fmla="*/ 0 w 3018"/>
                  <a:gd name="T15" fmla="*/ 0 h 390"/>
                  <a:gd name="T16" fmla="*/ 0 w 3018"/>
                  <a:gd name="T17" fmla="*/ 0 h 390"/>
                  <a:gd name="T18" fmla="*/ 0 w 3018"/>
                  <a:gd name="T19" fmla="*/ 0 h 390"/>
                  <a:gd name="T20" fmla="*/ 0 w 3018"/>
                  <a:gd name="T21" fmla="*/ 0 h 390"/>
                  <a:gd name="T22" fmla="*/ 0 w 3018"/>
                  <a:gd name="T23" fmla="*/ 0 h 390"/>
                  <a:gd name="T24" fmla="*/ 0 w 3018"/>
                  <a:gd name="T25" fmla="*/ 0 h 390"/>
                  <a:gd name="T26" fmla="*/ 0 w 3018"/>
                  <a:gd name="T27" fmla="*/ 0 h 390"/>
                  <a:gd name="T28" fmla="*/ 0 w 3018"/>
                  <a:gd name="T29" fmla="*/ 0 h 390"/>
                  <a:gd name="T30" fmla="*/ 0 w 3018"/>
                  <a:gd name="T31" fmla="*/ 0 h 390"/>
                  <a:gd name="T32" fmla="*/ 0 w 3018"/>
                  <a:gd name="T33" fmla="*/ 0 h 390"/>
                  <a:gd name="T34" fmla="*/ 0 w 3018"/>
                  <a:gd name="T35" fmla="*/ 0 h 390"/>
                  <a:gd name="T36" fmla="*/ 0 w 3018"/>
                  <a:gd name="T37" fmla="*/ 0 h 390"/>
                  <a:gd name="T38" fmla="*/ 0 w 3018"/>
                  <a:gd name="T39" fmla="*/ 0 h 390"/>
                  <a:gd name="T40" fmla="*/ 0 w 3018"/>
                  <a:gd name="T41" fmla="*/ 0 h 390"/>
                  <a:gd name="T42" fmla="*/ 0 w 3018"/>
                  <a:gd name="T43" fmla="*/ 0 h 390"/>
                  <a:gd name="T44" fmla="*/ 0 w 3018"/>
                  <a:gd name="T45" fmla="*/ 0 h 390"/>
                  <a:gd name="T46" fmla="*/ 0 w 3018"/>
                  <a:gd name="T47" fmla="*/ 0 h 390"/>
                  <a:gd name="T48" fmla="*/ 0 w 3018"/>
                  <a:gd name="T49" fmla="*/ 0 h 390"/>
                  <a:gd name="T50" fmla="*/ 0 w 3018"/>
                  <a:gd name="T51" fmla="*/ 0 h 390"/>
                  <a:gd name="T52" fmla="*/ 0 w 3018"/>
                  <a:gd name="T53" fmla="*/ 0 h 390"/>
                  <a:gd name="T54" fmla="*/ 0 w 3018"/>
                  <a:gd name="T55" fmla="*/ 0 h 390"/>
                  <a:gd name="T56" fmla="*/ 0 w 3018"/>
                  <a:gd name="T57" fmla="*/ 0 h 390"/>
                  <a:gd name="T58" fmla="*/ 0 w 3018"/>
                  <a:gd name="T59" fmla="*/ 0 h 390"/>
                  <a:gd name="T60" fmla="*/ 0 w 3018"/>
                  <a:gd name="T61" fmla="*/ 0 h 390"/>
                  <a:gd name="T62" fmla="*/ 0 w 3018"/>
                  <a:gd name="T63" fmla="*/ 0 h 390"/>
                  <a:gd name="T64" fmla="*/ 0 w 3018"/>
                  <a:gd name="T65" fmla="*/ 0 h 390"/>
                  <a:gd name="T66" fmla="*/ 0 w 3018"/>
                  <a:gd name="T67" fmla="*/ 0 h 390"/>
                  <a:gd name="T68" fmla="*/ 0 w 3018"/>
                  <a:gd name="T69" fmla="*/ 0 h 390"/>
                  <a:gd name="T70" fmla="*/ 0 w 3018"/>
                  <a:gd name="T71" fmla="*/ 0 h 390"/>
                  <a:gd name="T72" fmla="*/ 0 w 3018"/>
                  <a:gd name="T73" fmla="*/ 0 h 390"/>
                  <a:gd name="T74" fmla="*/ 0 w 3018"/>
                  <a:gd name="T75" fmla="*/ 0 h 390"/>
                  <a:gd name="T76" fmla="*/ 0 w 3018"/>
                  <a:gd name="T77" fmla="*/ 0 h 390"/>
                  <a:gd name="T78" fmla="*/ 0 w 3018"/>
                  <a:gd name="T79" fmla="*/ 0 h 390"/>
                  <a:gd name="T80" fmla="*/ 0 w 3018"/>
                  <a:gd name="T81" fmla="*/ 0 h 390"/>
                  <a:gd name="T82" fmla="*/ 0 w 3018"/>
                  <a:gd name="T83" fmla="*/ 0 h 390"/>
                  <a:gd name="T84" fmla="*/ 0 w 3018"/>
                  <a:gd name="T85" fmla="*/ 0 h 390"/>
                  <a:gd name="T86" fmla="*/ 0 w 3018"/>
                  <a:gd name="T87" fmla="*/ 0 h 390"/>
                  <a:gd name="T88" fmla="*/ 0 w 3018"/>
                  <a:gd name="T89" fmla="*/ 0 h 39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018"/>
                  <a:gd name="T136" fmla="*/ 0 h 390"/>
                  <a:gd name="T137" fmla="*/ 3018 w 3018"/>
                  <a:gd name="T138" fmla="*/ 390 h 39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018" h="390">
                    <a:moveTo>
                      <a:pt x="2844" y="0"/>
                    </a:moveTo>
                    <a:lnTo>
                      <a:pt x="2888" y="2"/>
                    </a:lnTo>
                    <a:lnTo>
                      <a:pt x="2932" y="10"/>
                    </a:lnTo>
                    <a:lnTo>
                      <a:pt x="2975" y="24"/>
                    </a:lnTo>
                    <a:lnTo>
                      <a:pt x="3018" y="43"/>
                    </a:lnTo>
                    <a:lnTo>
                      <a:pt x="3018" y="283"/>
                    </a:lnTo>
                    <a:lnTo>
                      <a:pt x="2975" y="263"/>
                    </a:lnTo>
                    <a:lnTo>
                      <a:pt x="2932" y="250"/>
                    </a:lnTo>
                    <a:lnTo>
                      <a:pt x="2888" y="241"/>
                    </a:lnTo>
                    <a:lnTo>
                      <a:pt x="2844" y="239"/>
                    </a:lnTo>
                    <a:lnTo>
                      <a:pt x="2799" y="242"/>
                    </a:lnTo>
                    <a:lnTo>
                      <a:pt x="2755" y="252"/>
                    </a:lnTo>
                    <a:lnTo>
                      <a:pt x="2711" y="267"/>
                    </a:lnTo>
                    <a:lnTo>
                      <a:pt x="2667" y="287"/>
                    </a:lnTo>
                    <a:lnTo>
                      <a:pt x="2624" y="315"/>
                    </a:lnTo>
                    <a:lnTo>
                      <a:pt x="2580" y="342"/>
                    </a:lnTo>
                    <a:lnTo>
                      <a:pt x="2535" y="364"/>
                    </a:lnTo>
                    <a:lnTo>
                      <a:pt x="2490" y="379"/>
                    </a:lnTo>
                    <a:lnTo>
                      <a:pt x="2445" y="387"/>
                    </a:lnTo>
                    <a:lnTo>
                      <a:pt x="2399" y="390"/>
                    </a:lnTo>
                    <a:lnTo>
                      <a:pt x="2354" y="387"/>
                    </a:lnTo>
                    <a:lnTo>
                      <a:pt x="2309" y="378"/>
                    </a:lnTo>
                    <a:lnTo>
                      <a:pt x="2265" y="362"/>
                    </a:lnTo>
                    <a:lnTo>
                      <a:pt x="2221" y="341"/>
                    </a:lnTo>
                    <a:lnTo>
                      <a:pt x="2178" y="315"/>
                    </a:lnTo>
                    <a:lnTo>
                      <a:pt x="2135" y="289"/>
                    </a:lnTo>
                    <a:lnTo>
                      <a:pt x="2091" y="268"/>
                    </a:lnTo>
                    <a:lnTo>
                      <a:pt x="2047" y="252"/>
                    </a:lnTo>
                    <a:lnTo>
                      <a:pt x="2002" y="242"/>
                    </a:lnTo>
                    <a:lnTo>
                      <a:pt x="1956" y="239"/>
                    </a:lnTo>
                    <a:lnTo>
                      <a:pt x="1911" y="242"/>
                    </a:lnTo>
                    <a:lnTo>
                      <a:pt x="1866" y="251"/>
                    </a:lnTo>
                    <a:lnTo>
                      <a:pt x="1821" y="266"/>
                    </a:lnTo>
                    <a:lnTo>
                      <a:pt x="1776" y="287"/>
                    </a:lnTo>
                    <a:lnTo>
                      <a:pt x="1732" y="315"/>
                    </a:lnTo>
                    <a:lnTo>
                      <a:pt x="1687" y="342"/>
                    </a:lnTo>
                    <a:lnTo>
                      <a:pt x="1642" y="364"/>
                    </a:lnTo>
                    <a:lnTo>
                      <a:pt x="1597" y="379"/>
                    </a:lnTo>
                    <a:lnTo>
                      <a:pt x="1552" y="387"/>
                    </a:lnTo>
                    <a:lnTo>
                      <a:pt x="1507" y="390"/>
                    </a:lnTo>
                    <a:lnTo>
                      <a:pt x="1461" y="387"/>
                    </a:lnTo>
                    <a:lnTo>
                      <a:pt x="1417" y="378"/>
                    </a:lnTo>
                    <a:lnTo>
                      <a:pt x="1372" y="362"/>
                    </a:lnTo>
                    <a:lnTo>
                      <a:pt x="1328" y="341"/>
                    </a:lnTo>
                    <a:lnTo>
                      <a:pt x="1285" y="315"/>
                    </a:lnTo>
                    <a:lnTo>
                      <a:pt x="1242" y="289"/>
                    </a:lnTo>
                    <a:lnTo>
                      <a:pt x="1198" y="268"/>
                    </a:lnTo>
                    <a:lnTo>
                      <a:pt x="1154" y="252"/>
                    </a:lnTo>
                    <a:lnTo>
                      <a:pt x="1109" y="242"/>
                    </a:lnTo>
                    <a:lnTo>
                      <a:pt x="1064" y="239"/>
                    </a:lnTo>
                    <a:lnTo>
                      <a:pt x="1018" y="242"/>
                    </a:lnTo>
                    <a:lnTo>
                      <a:pt x="973" y="251"/>
                    </a:lnTo>
                    <a:lnTo>
                      <a:pt x="928" y="266"/>
                    </a:lnTo>
                    <a:lnTo>
                      <a:pt x="883" y="287"/>
                    </a:lnTo>
                    <a:lnTo>
                      <a:pt x="839" y="315"/>
                    </a:lnTo>
                    <a:lnTo>
                      <a:pt x="795" y="342"/>
                    </a:lnTo>
                    <a:lnTo>
                      <a:pt x="750" y="364"/>
                    </a:lnTo>
                    <a:lnTo>
                      <a:pt x="705" y="379"/>
                    </a:lnTo>
                    <a:lnTo>
                      <a:pt x="659" y="387"/>
                    </a:lnTo>
                    <a:lnTo>
                      <a:pt x="614" y="390"/>
                    </a:lnTo>
                    <a:lnTo>
                      <a:pt x="569" y="387"/>
                    </a:lnTo>
                    <a:lnTo>
                      <a:pt x="524" y="378"/>
                    </a:lnTo>
                    <a:lnTo>
                      <a:pt x="480" y="362"/>
                    </a:lnTo>
                    <a:lnTo>
                      <a:pt x="436" y="341"/>
                    </a:lnTo>
                    <a:lnTo>
                      <a:pt x="393" y="315"/>
                    </a:lnTo>
                    <a:lnTo>
                      <a:pt x="345" y="285"/>
                    </a:lnTo>
                    <a:lnTo>
                      <a:pt x="297" y="263"/>
                    </a:lnTo>
                    <a:lnTo>
                      <a:pt x="248" y="249"/>
                    </a:lnTo>
                    <a:lnTo>
                      <a:pt x="199" y="241"/>
                    </a:lnTo>
                    <a:lnTo>
                      <a:pt x="149" y="240"/>
                    </a:lnTo>
                    <a:lnTo>
                      <a:pt x="98" y="247"/>
                    </a:lnTo>
                    <a:lnTo>
                      <a:pt x="49" y="261"/>
                    </a:lnTo>
                    <a:lnTo>
                      <a:pt x="0" y="282"/>
                    </a:lnTo>
                    <a:lnTo>
                      <a:pt x="0" y="43"/>
                    </a:lnTo>
                    <a:lnTo>
                      <a:pt x="49" y="21"/>
                    </a:lnTo>
                    <a:lnTo>
                      <a:pt x="98" y="7"/>
                    </a:lnTo>
                    <a:lnTo>
                      <a:pt x="149" y="1"/>
                    </a:lnTo>
                    <a:lnTo>
                      <a:pt x="199" y="1"/>
                    </a:lnTo>
                    <a:lnTo>
                      <a:pt x="248" y="9"/>
                    </a:lnTo>
                    <a:lnTo>
                      <a:pt x="297" y="24"/>
                    </a:lnTo>
                    <a:lnTo>
                      <a:pt x="345" y="46"/>
                    </a:lnTo>
                    <a:lnTo>
                      <a:pt x="393" y="75"/>
                    </a:lnTo>
                    <a:lnTo>
                      <a:pt x="436" y="101"/>
                    </a:lnTo>
                    <a:lnTo>
                      <a:pt x="480" y="122"/>
                    </a:lnTo>
                    <a:lnTo>
                      <a:pt x="524" y="138"/>
                    </a:lnTo>
                    <a:lnTo>
                      <a:pt x="569" y="147"/>
                    </a:lnTo>
                    <a:lnTo>
                      <a:pt x="614" y="150"/>
                    </a:lnTo>
                    <a:lnTo>
                      <a:pt x="659" y="147"/>
                    </a:lnTo>
                    <a:lnTo>
                      <a:pt x="705" y="139"/>
                    </a:lnTo>
                    <a:lnTo>
                      <a:pt x="750" y="124"/>
                    </a:lnTo>
                    <a:lnTo>
                      <a:pt x="795" y="102"/>
                    </a:lnTo>
                    <a:lnTo>
                      <a:pt x="839" y="75"/>
                    </a:lnTo>
                    <a:lnTo>
                      <a:pt x="883" y="47"/>
                    </a:lnTo>
                    <a:lnTo>
                      <a:pt x="928" y="26"/>
                    </a:lnTo>
                    <a:lnTo>
                      <a:pt x="973" y="11"/>
                    </a:lnTo>
                    <a:lnTo>
                      <a:pt x="1018" y="2"/>
                    </a:lnTo>
                    <a:lnTo>
                      <a:pt x="1064" y="0"/>
                    </a:lnTo>
                    <a:lnTo>
                      <a:pt x="1109" y="3"/>
                    </a:lnTo>
                    <a:lnTo>
                      <a:pt x="1154" y="12"/>
                    </a:lnTo>
                    <a:lnTo>
                      <a:pt x="1198" y="27"/>
                    </a:lnTo>
                    <a:lnTo>
                      <a:pt x="1242" y="48"/>
                    </a:lnTo>
                    <a:lnTo>
                      <a:pt x="1285" y="75"/>
                    </a:lnTo>
                    <a:lnTo>
                      <a:pt x="1328" y="101"/>
                    </a:lnTo>
                    <a:lnTo>
                      <a:pt x="1372" y="122"/>
                    </a:lnTo>
                    <a:lnTo>
                      <a:pt x="1417" y="138"/>
                    </a:lnTo>
                    <a:lnTo>
                      <a:pt x="1461" y="147"/>
                    </a:lnTo>
                    <a:lnTo>
                      <a:pt x="1507" y="150"/>
                    </a:lnTo>
                    <a:lnTo>
                      <a:pt x="1552" y="147"/>
                    </a:lnTo>
                    <a:lnTo>
                      <a:pt x="1597" y="139"/>
                    </a:lnTo>
                    <a:lnTo>
                      <a:pt x="1642" y="124"/>
                    </a:lnTo>
                    <a:lnTo>
                      <a:pt x="1687" y="102"/>
                    </a:lnTo>
                    <a:lnTo>
                      <a:pt x="1732" y="75"/>
                    </a:lnTo>
                    <a:lnTo>
                      <a:pt x="1776" y="47"/>
                    </a:lnTo>
                    <a:lnTo>
                      <a:pt x="1821" y="26"/>
                    </a:lnTo>
                    <a:lnTo>
                      <a:pt x="1866" y="11"/>
                    </a:lnTo>
                    <a:lnTo>
                      <a:pt x="1911" y="2"/>
                    </a:lnTo>
                    <a:lnTo>
                      <a:pt x="1956" y="0"/>
                    </a:lnTo>
                    <a:lnTo>
                      <a:pt x="2002" y="3"/>
                    </a:lnTo>
                    <a:lnTo>
                      <a:pt x="2047" y="12"/>
                    </a:lnTo>
                    <a:lnTo>
                      <a:pt x="2091" y="27"/>
                    </a:lnTo>
                    <a:lnTo>
                      <a:pt x="2135" y="48"/>
                    </a:lnTo>
                    <a:lnTo>
                      <a:pt x="2178" y="75"/>
                    </a:lnTo>
                    <a:lnTo>
                      <a:pt x="2221" y="101"/>
                    </a:lnTo>
                    <a:lnTo>
                      <a:pt x="2265" y="122"/>
                    </a:lnTo>
                    <a:lnTo>
                      <a:pt x="2309" y="138"/>
                    </a:lnTo>
                    <a:lnTo>
                      <a:pt x="2354" y="147"/>
                    </a:lnTo>
                    <a:lnTo>
                      <a:pt x="2399" y="150"/>
                    </a:lnTo>
                    <a:lnTo>
                      <a:pt x="2445" y="147"/>
                    </a:lnTo>
                    <a:lnTo>
                      <a:pt x="2490" y="139"/>
                    </a:lnTo>
                    <a:lnTo>
                      <a:pt x="2535" y="124"/>
                    </a:lnTo>
                    <a:lnTo>
                      <a:pt x="2580" y="102"/>
                    </a:lnTo>
                    <a:lnTo>
                      <a:pt x="2624" y="75"/>
                    </a:lnTo>
                    <a:lnTo>
                      <a:pt x="2667" y="48"/>
                    </a:lnTo>
                    <a:lnTo>
                      <a:pt x="2711" y="27"/>
                    </a:lnTo>
                    <a:lnTo>
                      <a:pt x="2755" y="12"/>
                    </a:lnTo>
                    <a:lnTo>
                      <a:pt x="2799" y="3"/>
                    </a:lnTo>
                    <a:lnTo>
                      <a:pt x="2844" y="0"/>
                    </a:lnTo>
                    <a:close/>
                  </a:path>
                </a:pathLst>
              </a:custGeom>
              <a:grpFill/>
              <a:ln w="9525">
                <a:noFill/>
                <a:round/>
                <a:headEnd/>
                <a:tailEnd/>
              </a:ln>
            </p:spPr>
            <p:txBody>
              <a:bodyPr wrap="none" anchor="ctr"/>
              <a:lstStyle/>
              <a:p>
                <a:endParaRPr lang="en-GB"/>
              </a:p>
            </p:txBody>
          </p:sp>
          <p:sp>
            <p:nvSpPr>
              <p:cNvPr id="87" name="Freeform 72"/>
              <p:cNvSpPr>
                <a:spLocks noChangeArrowheads="1"/>
              </p:cNvSpPr>
              <p:nvPr/>
            </p:nvSpPr>
            <p:spPr bwMode="auto">
              <a:xfrm rot="5400000">
                <a:off x="-1334527" y="1842947"/>
                <a:ext cx="504056" cy="75762"/>
              </a:xfrm>
              <a:custGeom>
                <a:avLst/>
                <a:gdLst>
                  <a:gd name="T0" fmla="*/ 0 w 3018"/>
                  <a:gd name="T1" fmla="*/ 0 h 390"/>
                  <a:gd name="T2" fmla="*/ 0 w 3018"/>
                  <a:gd name="T3" fmla="*/ 0 h 390"/>
                  <a:gd name="T4" fmla="*/ 0 w 3018"/>
                  <a:gd name="T5" fmla="*/ 0 h 390"/>
                  <a:gd name="T6" fmla="*/ 0 w 3018"/>
                  <a:gd name="T7" fmla="*/ 0 h 390"/>
                  <a:gd name="T8" fmla="*/ 0 w 3018"/>
                  <a:gd name="T9" fmla="*/ 0 h 390"/>
                  <a:gd name="T10" fmla="*/ 0 w 3018"/>
                  <a:gd name="T11" fmla="*/ 0 h 390"/>
                  <a:gd name="T12" fmla="*/ 0 w 3018"/>
                  <a:gd name="T13" fmla="*/ 0 h 390"/>
                  <a:gd name="T14" fmla="*/ 0 w 3018"/>
                  <a:gd name="T15" fmla="*/ 0 h 390"/>
                  <a:gd name="T16" fmla="*/ 0 w 3018"/>
                  <a:gd name="T17" fmla="*/ 0 h 390"/>
                  <a:gd name="T18" fmla="*/ 0 w 3018"/>
                  <a:gd name="T19" fmla="*/ 0 h 390"/>
                  <a:gd name="T20" fmla="*/ 0 w 3018"/>
                  <a:gd name="T21" fmla="*/ 0 h 390"/>
                  <a:gd name="T22" fmla="*/ 0 w 3018"/>
                  <a:gd name="T23" fmla="*/ 0 h 390"/>
                  <a:gd name="T24" fmla="*/ 0 w 3018"/>
                  <a:gd name="T25" fmla="*/ 0 h 390"/>
                  <a:gd name="T26" fmla="*/ 0 w 3018"/>
                  <a:gd name="T27" fmla="*/ 0 h 390"/>
                  <a:gd name="T28" fmla="*/ 0 w 3018"/>
                  <a:gd name="T29" fmla="*/ 0 h 390"/>
                  <a:gd name="T30" fmla="*/ 0 w 3018"/>
                  <a:gd name="T31" fmla="*/ 0 h 390"/>
                  <a:gd name="T32" fmla="*/ 0 w 3018"/>
                  <a:gd name="T33" fmla="*/ 0 h 390"/>
                  <a:gd name="T34" fmla="*/ 0 w 3018"/>
                  <a:gd name="T35" fmla="*/ 0 h 390"/>
                  <a:gd name="T36" fmla="*/ 0 w 3018"/>
                  <a:gd name="T37" fmla="*/ 0 h 390"/>
                  <a:gd name="T38" fmla="*/ 0 w 3018"/>
                  <a:gd name="T39" fmla="*/ 0 h 390"/>
                  <a:gd name="T40" fmla="*/ 0 w 3018"/>
                  <a:gd name="T41" fmla="*/ 0 h 390"/>
                  <a:gd name="T42" fmla="*/ 0 w 3018"/>
                  <a:gd name="T43" fmla="*/ 0 h 390"/>
                  <a:gd name="T44" fmla="*/ 0 w 3018"/>
                  <a:gd name="T45" fmla="*/ 0 h 390"/>
                  <a:gd name="T46" fmla="*/ 0 w 3018"/>
                  <a:gd name="T47" fmla="*/ 0 h 390"/>
                  <a:gd name="T48" fmla="*/ 0 w 3018"/>
                  <a:gd name="T49" fmla="*/ 0 h 390"/>
                  <a:gd name="T50" fmla="*/ 0 w 3018"/>
                  <a:gd name="T51" fmla="*/ 0 h 390"/>
                  <a:gd name="T52" fmla="*/ 0 w 3018"/>
                  <a:gd name="T53" fmla="*/ 0 h 390"/>
                  <a:gd name="T54" fmla="*/ 0 w 3018"/>
                  <a:gd name="T55" fmla="*/ 0 h 390"/>
                  <a:gd name="T56" fmla="*/ 0 w 3018"/>
                  <a:gd name="T57" fmla="*/ 0 h 390"/>
                  <a:gd name="T58" fmla="*/ 0 w 3018"/>
                  <a:gd name="T59" fmla="*/ 0 h 390"/>
                  <a:gd name="T60" fmla="*/ 0 w 3018"/>
                  <a:gd name="T61" fmla="*/ 0 h 390"/>
                  <a:gd name="T62" fmla="*/ 0 w 3018"/>
                  <a:gd name="T63" fmla="*/ 0 h 390"/>
                  <a:gd name="T64" fmla="*/ 0 w 3018"/>
                  <a:gd name="T65" fmla="*/ 0 h 390"/>
                  <a:gd name="T66" fmla="*/ 0 w 3018"/>
                  <a:gd name="T67" fmla="*/ 0 h 390"/>
                  <a:gd name="T68" fmla="*/ 0 w 3018"/>
                  <a:gd name="T69" fmla="*/ 0 h 390"/>
                  <a:gd name="T70" fmla="*/ 0 w 3018"/>
                  <a:gd name="T71" fmla="*/ 0 h 390"/>
                  <a:gd name="T72" fmla="*/ 0 w 3018"/>
                  <a:gd name="T73" fmla="*/ 0 h 390"/>
                  <a:gd name="T74" fmla="*/ 0 w 3018"/>
                  <a:gd name="T75" fmla="*/ 0 h 390"/>
                  <a:gd name="T76" fmla="*/ 0 w 3018"/>
                  <a:gd name="T77" fmla="*/ 0 h 390"/>
                  <a:gd name="T78" fmla="*/ 0 w 3018"/>
                  <a:gd name="T79" fmla="*/ 0 h 390"/>
                  <a:gd name="T80" fmla="*/ 0 w 3018"/>
                  <a:gd name="T81" fmla="*/ 0 h 390"/>
                  <a:gd name="T82" fmla="*/ 0 w 3018"/>
                  <a:gd name="T83" fmla="*/ 0 h 390"/>
                  <a:gd name="T84" fmla="*/ 0 w 3018"/>
                  <a:gd name="T85" fmla="*/ 0 h 390"/>
                  <a:gd name="T86" fmla="*/ 0 w 3018"/>
                  <a:gd name="T87" fmla="*/ 0 h 390"/>
                  <a:gd name="T88" fmla="*/ 0 w 3018"/>
                  <a:gd name="T89" fmla="*/ 0 h 39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018"/>
                  <a:gd name="T136" fmla="*/ 0 h 390"/>
                  <a:gd name="T137" fmla="*/ 3018 w 3018"/>
                  <a:gd name="T138" fmla="*/ 390 h 39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018" h="390">
                    <a:moveTo>
                      <a:pt x="2844" y="0"/>
                    </a:moveTo>
                    <a:lnTo>
                      <a:pt x="2888" y="2"/>
                    </a:lnTo>
                    <a:lnTo>
                      <a:pt x="2932" y="10"/>
                    </a:lnTo>
                    <a:lnTo>
                      <a:pt x="2975" y="24"/>
                    </a:lnTo>
                    <a:lnTo>
                      <a:pt x="3018" y="43"/>
                    </a:lnTo>
                    <a:lnTo>
                      <a:pt x="3018" y="283"/>
                    </a:lnTo>
                    <a:lnTo>
                      <a:pt x="2975" y="263"/>
                    </a:lnTo>
                    <a:lnTo>
                      <a:pt x="2932" y="250"/>
                    </a:lnTo>
                    <a:lnTo>
                      <a:pt x="2888" y="241"/>
                    </a:lnTo>
                    <a:lnTo>
                      <a:pt x="2844" y="239"/>
                    </a:lnTo>
                    <a:lnTo>
                      <a:pt x="2799" y="242"/>
                    </a:lnTo>
                    <a:lnTo>
                      <a:pt x="2755" y="252"/>
                    </a:lnTo>
                    <a:lnTo>
                      <a:pt x="2711" y="267"/>
                    </a:lnTo>
                    <a:lnTo>
                      <a:pt x="2667" y="287"/>
                    </a:lnTo>
                    <a:lnTo>
                      <a:pt x="2624" y="315"/>
                    </a:lnTo>
                    <a:lnTo>
                      <a:pt x="2580" y="342"/>
                    </a:lnTo>
                    <a:lnTo>
                      <a:pt x="2535" y="364"/>
                    </a:lnTo>
                    <a:lnTo>
                      <a:pt x="2490" y="379"/>
                    </a:lnTo>
                    <a:lnTo>
                      <a:pt x="2445" y="387"/>
                    </a:lnTo>
                    <a:lnTo>
                      <a:pt x="2399" y="390"/>
                    </a:lnTo>
                    <a:lnTo>
                      <a:pt x="2354" y="387"/>
                    </a:lnTo>
                    <a:lnTo>
                      <a:pt x="2309" y="378"/>
                    </a:lnTo>
                    <a:lnTo>
                      <a:pt x="2265" y="362"/>
                    </a:lnTo>
                    <a:lnTo>
                      <a:pt x="2221" y="341"/>
                    </a:lnTo>
                    <a:lnTo>
                      <a:pt x="2178" y="315"/>
                    </a:lnTo>
                    <a:lnTo>
                      <a:pt x="2135" y="289"/>
                    </a:lnTo>
                    <a:lnTo>
                      <a:pt x="2091" y="268"/>
                    </a:lnTo>
                    <a:lnTo>
                      <a:pt x="2047" y="252"/>
                    </a:lnTo>
                    <a:lnTo>
                      <a:pt x="2002" y="242"/>
                    </a:lnTo>
                    <a:lnTo>
                      <a:pt x="1956" y="239"/>
                    </a:lnTo>
                    <a:lnTo>
                      <a:pt x="1911" y="242"/>
                    </a:lnTo>
                    <a:lnTo>
                      <a:pt x="1866" y="251"/>
                    </a:lnTo>
                    <a:lnTo>
                      <a:pt x="1821" y="266"/>
                    </a:lnTo>
                    <a:lnTo>
                      <a:pt x="1776" y="287"/>
                    </a:lnTo>
                    <a:lnTo>
                      <a:pt x="1732" y="315"/>
                    </a:lnTo>
                    <a:lnTo>
                      <a:pt x="1687" y="342"/>
                    </a:lnTo>
                    <a:lnTo>
                      <a:pt x="1642" y="364"/>
                    </a:lnTo>
                    <a:lnTo>
                      <a:pt x="1597" y="379"/>
                    </a:lnTo>
                    <a:lnTo>
                      <a:pt x="1552" y="387"/>
                    </a:lnTo>
                    <a:lnTo>
                      <a:pt x="1507" y="390"/>
                    </a:lnTo>
                    <a:lnTo>
                      <a:pt x="1461" y="387"/>
                    </a:lnTo>
                    <a:lnTo>
                      <a:pt x="1417" y="378"/>
                    </a:lnTo>
                    <a:lnTo>
                      <a:pt x="1372" y="362"/>
                    </a:lnTo>
                    <a:lnTo>
                      <a:pt x="1328" y="341"/>
                    </a:lnTo>
                    <a:lnTo>
                      <a:pt x="1285" y="315"/>
                    </a:lnTo>
                    <a:lnTo>
                      <a:pt x="1242" y="289"/>
                    </a:lnTo>
                    <a:lnTo>
                      <a:pt x="1198" y="268"/>
                    </a:lnTo>
                    <a:lnTo>
                      <a:pt x="1154" y="252"/>
                    </a:lnTo>
                    <a:lnTo>
                      <a:pt x="1109" y="242"/>
                    </a:lnTo>
                    <a:lnTo>
                      <a:pt x="1064" y="239"/>
                    </a:lnTo>
                    <a:lnTo>
                      <a:pt x="1018" y="242"/>
                    </a:lnTo>
                    <a:lnTo>
                      <a:pt x="973" y="251"/>
                    </a:lnTo>
                    <a:lnTo>
                      <a:pt x="928" y="266"/>
                    </a:lnTo>
                    <a:lnTo>
                      <a:pt x="883" y="287"/>
                    </a:lnTo>
                    <a:lnTo>
                      <a:pt x="839" y="315"/>
                    </a:lnTo>
                    <a:lnTo>
                      <a:pt x="795" y="342"/>
                    </a:lnTo>
                    <a:lnTo>
                      <a:pt x="750" y="364"/>
                    </a:lnTo>
                    <a:lnTo>
                      <a:pt x="705" y="379"/>
                    </a:lnTo>
                    <a:lnTo>
                      <a:pt x="659" y="387"/>
                    </a:lnTo>
                    <a:lnTo>
                      <a:pt x="614" y="390"/>
                    </a:lnTo>
                    <a:lnTo>
                      <a:pt x="569" y="387"/>
                    </a:lnTo>
                    <a:lnTo>
                      <a:pt x="524" y="378"/>
                    </a:lnTo>
                    <a:lnTo>
                      <a:pt x="480" y="362"/>
                    </a:lnTo>
                    <a:lnTo>
                      <a:pt x="436" y="341"/>
                    </a:lnTo>
                    <a:lnTo>
                      <a:pt x="393" y="315"/>
                    </a:lnTo>
                    <a:lnTo>
                      <a:pt x="345" y="285"/>
                    </a:lnTo>
                    <a:lnTo>
                      <a:pt x="297" y="263"/>
                    </a:lnTo>
                    <a:lnTo>
                      <a:pt x="248" y="249"/>
                    </a:lnTo>
                    <a:lnTo>
                      <a:pt x="199" y="241"/>
                    </a:lnTo>
                    <a:lnTo>
                      <a:pt x="149" y="240"/>
                    </a:lnTo>
                    <a:lnTo>
                      <a:pt x="98" y="247"/>
                    </a:lnTo>
                    <a:lnTo>
                      <a:pt x="49" y="261"/>
                    </a:lnTo>
                    <a:lnTo>
                      <a:pt x="0" y="282"/>
                    </a:lnTo>
                    <a:lnTo>
                      <a:pt x="0" y="43"/>
                    </a:lnTo>
                    <a:lnTo>
                      <a:pt x="49" y="21"/>
                    </a:lnTo>
                    <a:lnTo>
                      <a:pt x="98" y="7"/>
                    </a:lnTo>
                    <a:lnTo>
                      <a:pt x="149" y="1"/>
                    </a:lnTo>
                    <a:lnTo>
                      <a:pt x="199" y="1"/>
                    </a:lnTo>
                    <a:lnTo>
                      <a:pt x="248" y="9"/>
                    </a:lnTo>
                    <a:lnTo>
                      <a:pt x="297" y="24"/>
                    </a:lnTo>
                    <a:lnTo>
                      <a:pt x="345" y="46"/>
                    </a:lnTo>
                    <a:lnTo>
                      <a:pt x="393" y="75"/>
                    </a:lnTo>
                    <a:lnTo>
                      <a:pt x="436" y="101"/>
                    </a:lnTo>
                    <a:lnTo>
                      <a:pt x="480" y="122"/>
                    </a:lnTo>
                    <a:lnTo>
                      <a:pt x="524" y="138"/>
                    </a:lnTo>
                    <a:lnTo>
                      <a:pt x="569" y="147"/>
                    </a:lnTo>
                    <a:lnTo>
                      <a:pt x="614" y="150"/>
                    </a:lnTo>
                    <a:lnTo>
                      <a:pt x="659" y="147"/>
                    </a:lnTo>
                    <a:lnTo>
                      <a:pt x="705" y="139"/>
                    </a:lnTo>
                    <a:lnTo>
                      <a:pt x="750" y="124"/>
                    </a:lnTo>
                    <a:lnTo>
                      <a:pt x="795" y="102"/>
                    </a:lnTo>
                    <a:lnTo>
                      <a:pt x="839" y="75"/>
                    </a:lnTo>
                    <a:lnTo>
                      <a:pt x="883" y="47"/>
                    </a:lnTo>
                    <a:lnTo>
                      <a:pt x="928" y="26"/>
                    </a:lnTo>
                    <a:lnTo>
                      <a:pt x="973" y="11"/>
                    </a:lnTo>
                    <a:lnTo>
                      <a:pt x="1018" y="2"/>
                    </a:lnTo>
                    <a:lnTo>
                      <a:pt x="1064" y="0"/>
                    </a:lnTo>
                    <a:lnTo>
                      <a:pt x="1109" y="3"/>
                    </a:lnTo>
                    <a:lnTo>
                      <a:pt x="1154" y="12"/>
                    </a:lnTo>
                    <a:lnTo>
                      <a:pt x="1198" y="27"/>
                    </a:lnTo>
                    <a:lnTo>
                      <a:pt x="1242" y="48"/>
                    </a:lnTo>
                    <a:lnTo>
                      <a:pt x="1285" y="75"/>
                    </a:lnTo>
                    <a:lnTo>
                      <a:pt x="1328" y="101"/>
                    </a:lnTo>
                    <a:lnTo>
                      <a:pt x="1372" y="122"/>
                    </a:lnTo>
                    <a:lnTo>
                      <a:pt x="1417" y="138"/>
                    </a:lnTo>
                    <a:lnTo>
                      <a:pt x="1461" y="147"/>
                    </a:lnTo>
                    <a:lnTo>
                      <a:pt x="1507" y="150"/>
                    </a:lnTo>
                    <a:lnTo>
                      <a:pt x="1552" y="147"/>
                    </a:lnTo>
                    <a:lnTo>
                      <a:pt x="1597" y="139"/>
                    </a:lnTo>
                    <a:lnTo>
                      <a:pt x="1642" y="124"/>
                    </a:lnTo>
                    <a:lnTo>
                      <a:pt x="1687" y="102"/>
                    </a:lnTo>
                    <a:lnTo>
                      <a:pt x="1732" y="75"/>
                    </a:lnTo>
                    <a:lnTo>
                      <a:pt x="1776" y="47"/>
                    </a:lnTo>
                    <a:lnTo>
                      <a:pt x="1821" y="26"/>
                    </a:lnTo>
                    <a:lnTo>
                      <a:pt x="1866" y="11"/>
                    </a:lnTo>
                    <a:lnTo>
                      <a:pt x="1911" y="2"/>
                    </a:lnTo>
                    <a:lnTo>
                      <a:pt x="1956" y="0"/>
                    </a:lnTo>
                    <a:lnTo>
                      <a:pt x="2002" y="3"/>
                    </a:lnTo>
                    <a:lnTo>
                      <a:pt x="2047" y="12"/>
                    </a:lnTo>
                    <a:lnTo>
                      <a:pt x="2091" y="27"/>
                    </a:lnTo>
                    <a:lnTo>
                      <a:pt x="2135" y="48"/>
                    </a:lnTo>
                    <a:lnTo>
                      <a:pt x="2178" y="75"/>
                    </a:lnTo>
                    <a:lnTo>
                      <a:pt x="2221" y="101"/>
                    </a:lnTo>
                    <a:lnTo>
                      <a:pt x="2265" y="122"/>
                    </a:lnTo>
                    <a:lnTo>
                      <a:pt x="2309" y="138"/>
                    </a:lnTo>
                    <a:lnTo>
                      <a:pt x="2354" y="147"/>
                    </a:lnTo>
                    <a:lnTo>
                      <a:pt x="2399" y="150"/>
                    </a:lnTo>
                    <a:lnTo>
                      <a:pt x="2445" y="147"/>
                    </a:lnTo>
                    <a:lnTo>
                      <a:pt x="2490" y="139"/>
                    </a:lnTo>
                    <a:lnTo>
                      <a:pt x="2535" y="124"/>
                    </a:lnTo>
                    <a:lnTo>
                      <a:pt x="2580" y="102"/>
                    </a:lnTo>
                    <a:lnTo>
                      <a:pt x="2624" y="75"/>
                    </a:lnTo>
                    <a:lnTo>
                      <a:pt x="2667" y="48"/>
                    </a:lnTo>
                    <a:lnTo>
                      <a:pt x="2711" y="27"/>
                    </a:lnTo>
                    <a:lnTo>
                      <a:pt x="2755" y="12"/>
                    </a:lnTo>
                    <a:lnTo>
                      <a:pt x="2799" y="3"/>
                    </a:lnTo>
                    <a:lnTo>
                      <a:pt x="2844" y="0"/>
                    </a:lnTo>
                    <a:close/>
                  </a:path>
                </a:pathLst>
              </a:custGeom>
              <a:grpFill/>
              <a:ln w="9525">
                <a:noFill/>
                <a:round/>
                <a:headEnd/>
                <a:tailEnd/>
              </a:ln>
            </p:spPr>
            <p:txBody>
              <a:bodyPr wrap="none" anchor="ctr"/>
              <a:lstStyle/>
              <a:p>
                <a:endParaRPr lang="en-GB"/>
              </a:p>
            </p:txBody>
          </p:sp>
        </p:grpSp>
      </p:grpSp>
      <p:grpSp>
        <p:nvGrpSpPr>
          <p:cNvPr id="166" name="Group 165"/>
          <p:cNvGrpSpPr/>
          <p:nvPr/>
        </p:nvGrpSpPr>
        <p:grpSpPr>
          <a:xfrm>
            <a:off x="9389318" y="1547485"/>
            <a:ext cx="1080000" cy="1245134"/>
            <a:chOff x="9552504" y="1485905"/>
            <a:chExt cx="1080000" cy="1245134"/>
          </a:xfrm>
        </p:grpSpPr>
        <p:sp>
          <p:nvSpPr>
            <p:cNvPr id="39" name="TextBox 38"/>
            <p:cNvSpPr txBox="1"/>
            <p:nvPr/>
          </p:nvSpPr>
          <p:spPr>
            <a:xfrm>
              <a:off x="9552504" y="2109875"/>
              <a:ext cx="1080000" cy="262571"/>
            </a:xfrm>
            <a:prstGeom prst="roundRect">
              <a:avLst/>
            </a:prstGeom>
            <a:solidFill>
              <a:schemeClr val="tx1"/>
            </a:solidFill>
            <a:ln>
              <a:noFill/>
            </a:ln>
          </p:spPr>
          <p:txBody>
            <a:bodyPr wrap="square" lIns="0" tIns="0" rIns="0" bIns="0" rtlCol="0" anchor="ctr" anchorCtr="0">
              <a:noAutofit/>
            </a:bodyPr>
            <a:lstStyle/>
            <a:p>
              <a:pPr algn="ctr"/>
              <a:r>
                <a:rPr lang="en-GB" sz="1100" dirty="0" smtClean="0">
                  <a:solidFill>
                    <a:schemeClr val="bg1"/>
                  </a:solidFill>
                </a:rPr>
                <a:t>Broadcast ends</a:t>
              </a:r>
              <a:endParaRPr lang="en-GB" sz="1100" dirty="0">
                <a:solidFill>
                  <a:schemeClr val="bg1"/>
                </a:solidFill>
              </a:endParaRPr>
            </a:p>
          </p:txBody>
        </p:sp>
        <p:cxnSp>
          <p:nvCxnSpPr>
            <p:cNvPr id="41" name="Straight Arrow Connector 40"/>
            <p:cNvCxnSpPr/>
            <p:nvPr/>
          </p:nvCxnSpPr>
          <p:spPr>
            <a:xfrm>
              <a:off x="10092504" y="2397847"/>
              <a:ext cx="0" cy="333192"/>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63" name="Group 162"/>
            <p:cNvGrpSpPr/>
            <p:nvPr/>
          </p:nvGrpSpPr>
          <p:grpSpPr>
            <a:xfrm>
              <a:off x="9787704" y="1485905"/>
              <a:ext cx="609600" cy="554038"/>
              <a:chOff x="9789507" y="1453247"/>
              <a:chExt cx="609600" cy="554038"/>
            </a:xfrm>
          </p:grpSpPr>
          <p:grpSp>
            <p:nvGrpSpPr>
              <p:cNvPr id="51" name="Group 155"/>
              <p:cNvGrpSpPr>
                <a:grpSpLocks noChangeAspect="1"/>
              </p:cNvGrpSpPr>
              <p:nvPr/>
            </p:nvGrpSpPr>
            <p:grpSpPr bwMode="auto">
              <a:xfrm>
                <a:off x="9927956" y="1669953"/>
                <a:ext cx="216000" cy="235022"/>
                <a:chOff x="1266" y="3056"/>
                <a:chExt cx="352" cy="383"/>
              </a:xfrm>
              <a:solidFill>
                <a:schemeClr val="tx1"/>
              </a:solidFill>
            </p:grpSpPr>
            <p:sp>
              <p:nvSpPr>
                <p:cNvPr id="52" name="Freeform 156"/>
                <p:cNvSpPr>
                  <a:spLocks noChangeArrowheads="1"/>
                </p:cNvSpPr>
                <p:nvPr/>
              </p:nvSpPr>
              <p:spPr bwMode="auto">
                <a:xfrm>
                  <a:off x="1266" y="3111"/>
                  <a:ext cx="352" cy="328"/>
                </a:xfrm>
                <a:custGeom>
                  <a:avLst/>
                  <a:gdLst>
                    <a:gd name="T0" fmla="*/ 0 w 3173"/>
                    <a:gd name="T1" fmla="*/ 0 h 2962"/>
                    <a:gd name="T2" fmla="*/ 0 w 3173"/>
                    <a:gd name="T3" fmla="*/ 0 h 2962"/>
                    <a:gd name="T4" fmla="*/ 0 w 3173"/>
                    <a:gd name="T5" fmla="*/ 0 h 2962"/>
                    <a:gd name="T6" fmla="*/ 0 w 3173"/>
                    <a:gd name="T7" fmla="*/ 0 h 2962"/>
                    <a:gd name="T8" fmla="*/ 0 w 3173"/>
                    <a:gd name="T9" fmla="*/ 0 h 2962"/>
                    <a:gd name="T10" fmla="*/ 0 w 3173"/>
                    <a:gd name="T11" fmla="*/ 0 h 2962"/>
                    <a:gd name="T12" fmla="*/ 0 w 3173"/>
                    <a:gd name="T13" fmla="*/ 0 h 2962"/>
                    <a:gd name="T14" fmla="*/ 0 w 3173"/>
                    <a:gd name="T15" fmla="*/ 0 h 2962"/>
                    <a:gd name="T16" fmla="*/ 0 w 3173"/>
                    <a:gd name="T17" fmla="*/ 0 h 2962"/>
                    <a:gd name="T18" fmla="*/ 0 w 3173"/>
                    <a:gd name="T19" fmla="*/ 0 h 2962"/>
                    <a:gd name="T20" fmla="*/ 0 w 3173"/>
                    <a:gd name="T21" fmla="*/ 0 h 2962"/>
                    <a:gd name="T22" fmla="*/ 0 w 3173"/>
                    <a:gd name="T23" fmla="*/ 0 h 2962"/>
                    <a:gd name="T24" fmla="*/ 0 w 3173"/>
                    <a:gd name="T25" fmla="*/ 0 h 2962"/>
                    <a:gd name="T26" fmla="*/ 0 w 3173"/>
                    <a:gd name="T27" fmla="*/ 0 h 2962"/>
                    <a:gd name="T28" fmla="*/ 0 w 3173"/>
                    <a:gd name="T29" fmla="*/ 0 h 2962"/>
                    <a:gd name="T30" fmla="*/ 0 w 3173"/>
                    <a:gd name="T31" fmla="*/ 0 h 2962"/>
                    <a:gd name="T32" fmla="*/ 0 w 3173"/>
                    <a:gd name="T33" fmla="*/ 0 h 2962"/>
                    <a:gd name="T34" fmla="*/ 0 w 3173"/>
                    <a:gd name="T35" fmla="*/ 0 h 2962"/>
                    <a:gd name="T36" fmla="*/ 0 w 3173"/>
                    <a:gd name="T37" fmla="*/ 0 h 2962"/>
                    <a:gd name="T38" fmla="*/ 0 w 3173"/>
                    <a:gd name="T39" fmla="*/ 0 h 2962"/>
                    <a:gd name="T40" fmla="*/ 0 w 3173"/>
                    <a:gd name="T41" fmla="*/ 0 h 2962"/>
                    <a:gd name="T42" fmla="*/ 0 w 3173"/>
                    <a:gd name="T43" fmla="*/ 0 h 2962"/>
                    <a:gd name="T44" fmla="*/ 0 w 3173"/>
                    <a:gd name="T45" fmla="*/ 0 h 2962"/>
                    <a:gd name="T46" fmla="*/ 0 w 3173"/>
                    <a:gd name="T47" fmla="*/ 0 h 2962"/>
                    <a:gd name="T48" fmla="*/ 0 w 3173"/>
                    <a:gd name="T49" fmla="*/ 0 h 2962"/>
                    <a:gd name="T50" fmla="*/ 0 w 3173"/>
                    <a:gd name="T51" fmla="*/ 0 h 2962"/>
                    <a:gd name="T52" fmla="*/ 0 w 3173"/>
                    <a:gd name="T53" fmla="*/ 0 h 2962"/>
                    <a:gd name="T54" fmla="*/ 0 w 3173"/>
                    <a:gd name="T55" fmla="*/ 0 h 2962"/>
                    <a:gd name="T56" fmla="*/ 0 w 3173"/>
                    <a:gd name="T57" fmla="*/ 0 h 2962"/>
                    <a:gd name="T58" fmla="*/ 0 w 3173"/>
                    <a:gd name="T59" fmla="*/ 0 h 2962"/>
                    <a:gd name="T60" fmla="*/ 0 w 3173"/>
                    <a:gd name="T61" fmla="*/ 0 h 2962"/>
                    <a:gd name="T62" fmla="*/ 0 w 3173"/>
                    <a:gd name="T63" fmla="*/ 0 h 2962"/>
                    <a:gd name="T64" fmla="*/ 0 w 3173"/>
                    <a:gd name="T65" fmla="*/ 0 h 2962"/>
                    <a:gd name="T66" fmla="*/ 0 w 3173"/>
                    <a:gd name="T67" fmla="*/ 0 h 2962"/>
                    <a:gd name="T68" fmla="*/ 0 w 3173"/>
                    <a:gd name="T69" fmla="*/ 0 h 2962"/>
                    <a:gd name="T70" fmla="*/ 0 w 3173"/>
                    <a:gd name="T71" fmla="*/ 0 h 2962"/>
                    <a:gd name="T72" fmla="*/ 0 w 3173"/>
                    <a:gd name="T73" fmla="*/ 0 h 2962"/>
                    <a:gd name="T74" fmla="*/ 0 w 3173"/>
                    <a:gd name="T75" fmla="*/ 0 h 2962"/>
                    <a:gd name="T76" fmla="*/ 0 w 3173"/>
                    <a:gd name="T77" fmla="*/ 0 h 2962"/>
                    <a:gd name="T78" fmla="*/ 0 w 3173"/>
                    <a:gd name="T79" fmla="*/ 0 h 2962"/>
                    <a:gd name="T80" fmla="*/ 0 w 3173"/>
                    <a:gd name="T81" fmla="*/ 0 h 2962"/>
                    <a:gd name="T82" fmla="*/ 0 w 3173"/>
                    <a:gd name="T83" fmla="*/ 0 h 2962"/>
                    <a:gd name="T84" fmla="*/ 0 w 3173"/>
                    <a:gd name="T85" fmla="*/ 0 h 2962"/>
                    <a:gd name="T86" fmla="*/ 0 w 3173"/>
                    <a:gd name="T87" fmla="*/ 0 h 2962"/>
                    <a:gd name="T88" fmla="*/ 0 w 3173"/>
                    <a:gd name="T89" fmla="*/ 0 h 2962"/>
                    <a:gd name="T90" fmla="*/ 0 w 3173"/>
                    <a:gd name="T91" fmla="*/ 0 h 2962"/>
                    <a:gd name="T92" fmla="*/ 0 w 3173"/>
                    <a:gd name="T93" fmla="*/ 0 h 2962"/>
                    <a:gd name="T94" fmla="*/ 0 w 3173"/>
                    <a:gd name="T95" fmla="*/ 0 h 2962"/>
                    <a:gd name="T96" fmla="*/ 0 w 3173"/>
                    <a:gd name="T97" fmla="*/ 0 h 2962"/>
                    <a:gd name="T98" fmla="*/ 0 w 3173"/>
                    <a:gd name="T99" fmla="*/ 0 h 2962"/>
                    <a:gd name="T100" fmla="*/ 0 w 3173"/>
                    <a:gd name="T101" fmla="*/ 0 h 2962"/>
                    <a:gd name="T102" fmla="*/ 0 w 3173"/>
                    <a:gd name="T103" fmla="*/ 0 h 2962"/>
                    <a:gd name="T104" fmla="*/ 0 w 3173"/>
                    <a:gd name="T105" fmla="*/ 0 h 2962"/>
                    <a:gd name="T106" fmla="*/ 0 w 3173"/>
                    <a:gd name="T107" fmla="*/ 0 h 2962"/>
                    <a:gd name="T108" fmla="*/ 0 w 3173"/>
                    <a:gd name="T109" fmla="*/ 0 h 2962"/>
                    <a:gd name="T110" fmla="*/ 0 w 3173"/>
                    <a:gd name="T111" fmla="*/ 0 h 2962"/>
                    <a:gd name="T112" fmla="*/ 0 w 3173"/>
                    <a:gd name="T113" fmla="*/ 0 h 2962"/>
                    <a:gd name="T114" fmla="*/ 0 w 3173"/>
                    <a:gd name="T115" fmla="*/ 0 h 2962"/>
                    <a:gd name="T116" fmla="*/ 0 w 3173"/>
                    <a:gd name="T117" fmla="*/ 0 h 2962"/>
                    <a:gd name="T118" fmla="*/ 0 w 3173"/>
                    <a:gd name="T119" fmla="*/ 0 h 2962"/>
                    <a:gd name="T120" fmla="*/ 0 w 3173"/>
                    <a:gd name="T121" fmla="*/ 0 h 2962"/>
                    <a:gd name="T122" fmla="*/ 0 w 3173"/>
                    <a:gd name="T123" fmla="*/ 0 h 2962"/>
                    <a:gd name="T124" fmla="*/ 0 w 3173"/>
                    <a:gd name="T125" fmla="*/ 0 h 296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173"/>
                    <a:gd name="T190" fmla="*/ 0 h 2962"/>
                    <a:gd name="T191" fmla="*/ 3173 w 3173"/>
                    <a:gd name="T192" fmla="*/ 2962 h 296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173" h="2962">
                      <a:moveTo>
                        <a:pt x="866" y="0"/>
                      </a:moveTo>
                      <a:lnTo>
                        <a:pt x="899" y="3"/>
                      </a:lnTo>
                      <a:lnTo>
                        <a:pt x="932" y="13"/>
                      </a:lnTo>
                      <a:lnTo>
                        <a:pt x="963" y="25"/>
                      </a:lnTo>
                      <a:lnTo>
                        <a:pt x="993" y="43"/>
                      </a:lnTo>
                      <a:lnTo>
                        <a:pt x="1020" y="65"/>
                      </a:lnTo>
                      <a:lnTo>
                        <a:pt x="1044" y="91"/>
                      </a:lnTo>
                      <a:lnTo>
                        <a:pt x="1065" y="122"/>
                      </a:lnTo>
                      <a:lnTo>
                        <a:pt x="1080" y="154"/>
                      </a:lnTo>
                      <a:lnTo>
                        <a:pt x="1091" y="189"/>
                      </a:lnTo>
                      <a:lnTo>
                        <a:pt x="1097" y="222"/>
                      </a:lnTo>
                      <a:lnTo>
                        <a:pt x="1098" y="257"/>
                      </a:lnTo>
                      <a:lnTo>
                        <a:pt x="1094" y="291"/>
                      </a:lnTo>
                      <a:lnTo>
                        <a:pt x="1086" y="325"/>
                      </a:lnTo>
                      <a:lnTo>
                        <a:pt x="1073" y="356"/>
                      </a:lnTo>
                      <a:lnTo>
                        <a:pt x="1055" y="387"/>
                      </a:lnTo>
                      <a:lnTo>
                        <a:pt x="1033" y="414"/>
                      </a:lnTo>
                      <a:lnTo>
                        <a:pt x="1008" y="438"/>
                      </a:lnTo>
                      <a:lnTo>
                        <a:pt x="979" y="459"/>
                      </a:lnTo>
                      <a:lnTo>
                        <a:pt x="978" y="459"/>
                      </a:lnTo>
                      <a:lnTo>
                        <a:pt x="977" y="460"/>
                      </a:lnTo>
                      <a:lnTo>
                        <a:pt x="975" y="461"/>
                      </a:lnTo>
                      <a:lnTo>
                        <a:pt x="971" y="463"/>
                      </a:lnTo>
                      <a:lnTo>
                        <a:pt x="968" y="465"/>
                      </a:lnTo>
                      <a:lnTo>
                        <a:pt x="964" y="468"/>
                      </a:lnTo>
                      <a:lnTo>
                        <a:pt x="949" y="478"/>
                      </a:lnTo>
                      <a:lnTo>
                        <a:pt x="932" y="491"/>
                      </a:lnTo>
                      <a:lnTo>
                        <a:pt x="910" y="508"/>
                      </a:lnTo>
                      <a:lnTo>
                        <a:pt x="885" y="529"/>
                      </a:lnTo>
                      <a:lnTo>
                        <a:pt x="857" y="552"/>
                      </a:lnTo>
                      <a:lnTo>
                        <a:pt x="829" y="579"/>
                      </a:lnTo>
                      <a:lnTo>
                        <a:pt x="799" y="610"/>
                      </a:lnTo>
                      <a:lnTo>
                        <a:pt x="767" y="643"/>
                      </a:lnTo>
                      <a:lnTo>
                        <a:pt x="736" y="680"/>
                      </a:lnTo>
                      <a:lnTo>
                        <a:pt x="707" y="717"/>
                      </a:lnTo>
                      <a:lnTo>
                        <a:pt x="678" y="755"/>
                      </a:lnTo>
                      <a:lnTo>
                        <a:pt x="650" y="797"/>
                      </a:lnTo>
                      <a:lnTo>
                        <a:pt x="624" y="841"/>
                      </a:lnTo>
                      <a:lnTo>
                        <a:pt x="599" y="887"/>
                      </a:lnTo>
                      <a:lnTo>
                        <a:pt x="576" y="937"/>
                      </a:lnTo>
                      <a:lnTo>
                        <a:pt x="554" y="988"/>
                      </a:lnTo>
                      <a:lnTo>
                        <a:pt x="535" y="1042"/>
                      </a:lnTo>
                      <a:lnTo>
                        <a:pt x="519" y="1100"/>
                      </a:lnTo>
                      <a:lnTo>
                        <a:pt x="506" y="1160"/>
                      </a:lnTo>
                      <a:lnTo>
                        <a:pt x="496" y="1222"/>
                      </a:lnTo>
                      <a:lnTo>
                        <a:pt x="490" y="1288"/>
                      </a:lnTo>
                      <a:lnTo>
                        <a:pt x="488" y="1358"/>
                      </a:lnTo>
                      <a:lnTo>
                        <a:pt x="491" y="1440"/>
                      </a:lnTo>
                      <a:lnTo>
                        <a:pt x="499" y="1522"/>
                      </a:lnTo>
                      <a:lnTo>
                        <a:pt x="514" y="1601"/>
                      </a:lnTo>
                      <a:lnTo>
                        <a:pt x="534" y="1678"/>
                      </a:lnTo>
                      <a:lnTo>
                        <a:pt x="559" y="1753"/>
                      </a:lnTo>
                      <a:lnTo>
                        <a:pt x="589" y="1826"/>
                      </a:lnTo>
                      <a:lnTo>
                        <a:pt x="625" y="1895"/>
                      </a:lnTo>
                      <a:lnTo>
                        <a:pt x="665" y="1962"/>
                      </a:lnTo>
                      <a:lnTo>
                        <a:pt x="709" y="2026"/>
                      </a:lnTo>
                      <a:lnTo>
                        <a:pt x="757" y="2085"/>
                      </a:lnTo>
                      <a:lnTo>
                        <a:pt x="809" y="2143"/>
                      </a:lnTo>
                      <a:lnTo>
                        <a:pt x="866" y="2195"/>
                      </a:lnTo>
                      <a:lnTo>
                        <a:pt x="925" y="2245"/>
                      </a:lnTo>
                      <a:lnTo>
                        <a:pt x="988" y="2290"/>
                      </a:lnTo>
                      <a:lnTo>
                        <a:pt x="1054" y="2329"/>
                      </a:lnTo>
                      <a:lnTo>
                        <a:pt x="1123" y="2365"/>
                      </a:lnTo>
                      <a:lnTo>
                        <a:pt x="1194" y="2395"/>
                      </a:lnTo>
                      <a:lnTo>
                        <a:pt x="1269" y="2422"/>
                      </a:lnTo>
                      <a:lnTo>
                        <a:pt x="1345" y="2442"/>
                      </a:lnTo>
                      <a:lnTo>
                        <a:pt x="1424" y="2456"/>
                      </a:lnTo>
                      <a:lnTo>
                        <a:pt x="1504" y="2466"/>
                      </a:lnTo>
                      <a:lnTo>
                        <a:pt x="1586" y="2469"/>
                      </a:lnTo>
                      <a:lnTo>
                        <a:pt x="1669" y="2466"/>
                      </a:lnTo>
                      <a:lnTo>
                        <a:pt x="1748" y="2456"/>
                      </a:lnTo>
                      <a:lnTo>
                        <a:pt x="1827" y="2442"/>
                      </a:lnTo>
                      <a:lnTo>
                        <a:pt x="1903" y="2422"/>
                      </a:lnTo>
                      <a:lnTo>
                        <a:pt x="1978" y="2395"/>
                      </a:lnTo>
                      <a:lnTo>
                        <a:pt x="2049" y="2365"/>
                      </a:lnTo>
                      <a:lnTo>
                        <a:pt x="2118" y="2329"/>
                      </a:lnTo>
                      <a:lnTo>
                        <a:pt x="2184" y="2290"/>
                      </a:lnTo>
                      <a:lnTo>
                        <a:pt x="2247" y="2245"/>
                      </a:lnTo>
                      <a:lnTo>
                        <a:pt x="2306" y="2195"/>
                      </a:lnTo>
                      <a:lnTo>
                        <a:pt x="2363" y="2143"/>
                      </a:lnTo>
                      <a:lnTo>
                        <a:pt x="2415" y="2085"/>
                      </a:lnTo>
                      <a:lnTo>
                        <a:pt x="2463" y="2026"/>
                      </a:lnTo>
                      <a:lnTo>
                        <a:pt x="2508" y="1962"/>
                      </a:lnTo>
                      <a:lnTo>
                        <a:pt x="2547" y="1895"/>
                      </a:lnTo>
                      <a:lnTo>
                        <a:pt x="2583" y="1826"/>
                      </a:lnTo>
                      <a:lnTo>
                        <a:pt x="2613" y="1753"/>
                      </a:lnTo>
                      <a:lnTo>
                        <a:pt x="2638" y="1678"/>
                      </a:lnTo>
                      <a:lnTo>
                        <a:pt x="2658" y="1601"/>
                      </a:lnTo>
                      <a:lnTo>
                        <a:pt x="2673" y="1522"/>
                      </a:lnTo>
                      <a:lnTo>
                        <a:pt x="2681" y="1440"/>
                      </a:lnTo>
                      <a:lnTo>
                        <a:pt x="2684" y="1358"/>
                      </a:lnTo>
                      <a:lnTo>
                        <a:pt x="2682" y="1285"/>
                      </a:lnTo>
                      <a:lnTo>
                        <a:pt x="2676" y="1216"/>
                      </a:lnTo>
                      <a:lnTo>
                        <a:pt x="2664" y="1151"/>
                      </a:lnTo>
                      <a:lnTo>
                        <a:pt x="2651" y="1088"/>
                      </a:lnTo>
                      <a:lnTo>
                        <a:pt x="2633" y="1029"/>
                      </a:lnTo>
                      <a:lnTo>
                        <a:pt x="2612" y="972"/>
                      </a:lnTo>
                      <a:lnTo>
                        <a:pt x="2589" y="919"/>
                      </a:lnTo>
                      <a:lnTo>
                        <a:pt x="2564" y="869"/>
                      </a:lnTo>
                      <a:lnTo>
                        <a:pt x="2537" y="821"/>
                      </a:lnTo>
                      <a:lnTo>
                        <a:pt x="2508" y="776"/>
                      </a:lnTo>
                      <a:lnTo>
                        <a:pt x="2479" y="733"/>
                      </a:lnTo>
                      <a:lnTo>
                        <a:pt x="2449" y="694"/>
                      </a:lnTo>
                      <a:lnTo>
                        <a:pt x="2419" y="659"/>
                      </a:lnTo>
                      <a:lnTo>
                        <a:pt x="2390" y="627"/>
                      </a:lnTo>
                      <a:lnTo>
                        <a:pt x="2362" y="597"/>
                      </a:lnTo>
                      <a:lnTo>
                        <a:pt x="2333" y="570"/>
                      </a:lnTo>
                      <a:lnTo>
                        <a:pt x="2307" y="546"/>
                      </a:lnTo>
                      <a:lnTo>
                        <a:pt x="2282" y="525"/>
                      </a:lnTo>
                      <a:lnTo>
                        <a:pt x="2260" y="506"/>
                      </a:lnTo>
                      <a:lnTo>
                        <a:pt x="2240" y="491"/>
                      </a:lnTo>
                      <a:lnTo>
                        <a:pt x="2224" y="479"/>
                      </a:lnTo>
                      <a:lnTo>
                        <a:pt x="2210" y="469"/>
                      </a:lnTo>
                      <a:lnTo>
                        <a:pt x="2200" y="462"/>
                      </a:lnTo>
                      <a:lnTo>
                        <a:pt x="2195" y="459"/>
                      </a:lnTo>
                      <a:lnTo>
                        <a:pt x="2194" y="459"/>
                      </a:lnTo>
                      <a:lnTo>
                        <a:pt x="2164" y="438"/>
                      </a:lnTo>
                      <a:lnTo>
                        <a:pt x="2139" y="414"/>
                      </a:lnTo>
                      <a:lnTo>
                        <a:pt x="2117" y="387"/>
                      </a:lnTo>
                      <a:lnTo>
                        <a:pt x="2100" y="356"/>
                      </a:lnTo>
                      <a:lnTo>
                        <a:pt x="2086" y="325"/>
                      </a:lnTo>
                      <a:lnTo>
                        <a:pt x="2078" y="291"/>
                      </a:lnTo>
                      <a:lnTo>
                        <a:pt x="2075" y="257"/>
                      </a:lnTo>
                      <a:lnTo>
                        <a:pt x="2076" y="222"/>
                      </a:lnTo>
                      <a:lnTo>
                        <a:pt x="2081" y="189"/>
                      </a:lnTo>
                      <a:lnTo>
                        <a:pt x="2092" y="154"/>
                      </a:lnTo>
                      <a:lnTo>
                        <a:pt x="2107" y="122"/>
                      </a:lnTo>
                      <a:lnTo>
                        <a:pt x="2128" y="91"/>
                      </a:lnTo>
                      <a:lnTo>
                        <a:pt x="2152" y="65"/>
                      </a:lnTo>
                      <a:lnTo>
                        <a:pt x="2180" y="43"/>
                      </a:lnTo>
                      <a:lnTo>
                        <a:pt x="2209" y="25"/>
                      </a:lnTo>
                      <a:lnTo>
                        <a:pt x="2240" y="13"/>
                      </a:lnTo>
                      <a:lnTo>
                        <a:pt x="2274" y="3"/>
                      </a:lnTo>
                      <a:lnTo>
                        <a:pt x="2307" y="0"/>
                      </a:lnTo>
                      <a:lnTo>
                        <a:pt x="2342" y="0"/>
                      </a:lnTo>
                      <a:lnTo>
                        <a:pt x="2375" y="7"/>
                      </a:lnTo>
                      <a:lnTo>
                        <a:pt x="2409" y="17"/>
                      </a:lnTo>
                      <a:lnTo>
                        <a:pt x="2441" y="34"/>
                      </a:lnTo>
                      <a:lnTo>
                        <a:pt x="2448" y="37"/>
                      </a:lnTo>
                      <a:lnTo>
                        <a:pt x="2458" y="43"/>
                      </a:lnTo>
                      <a:lnTo>
                        <a:pt x="2472" y="53"/>
                      </a:lnTo>
                      <a:lnTo>
                        <a:pt x="2490" y="65"/>
                      </a:lnTo>
                      <a:lnTo>
                        <a:pt x="2512" y="81"/>
                      </a:lnTo>
                      <a:lnTo>
                        <a:pt x="2538" y="99"/>
                      </a:lnTo>
                      <a:lnTo>
                        <a:pt x="2565" y="121"/>
                      </a:lnTo>
                      <a:lnTo>
                        <a:pt x="2595" y="146"/>
                      </a:lnTo>
                      <a:lnTo>
                        <a:pt x="2628" y="173"/>
                      </a:lnTo>
                      <a:lnTo>
                        <a:pt x="2662" y="205"/>
                      </a:lnTo>
                      <a:lnTo>
                        <a:pt x="2698" y="239"/>
                      </a:lnTo>
                      <a:lnTo>
                        <a:pt x="2734" y="277"/>
                      </a:lnTo>
                      <a:lnTo>
                        <a:pt x="2772" y="318"/>
                      </a:lnTo>
                      <a:lnTo>
                        <a:pt x="2811" y="363"/>
                      </a:lnTo>
                      <a:lnTo>
                        <a:pt x="2846" y="407"/>
                      </a:lnTo>
                      <a:lnTo>
                        <a:pt x="2882" y="455"/>
                      </a:lnTo>
                      <a:lnTo>
                        <a:pt x="2917" y="505"/>
                      </a:lnTo>
                      <a:lnTo>
                        <a:pt x="2951" y="560"/>
                      </a:lnTo>
                      <a:lnTo>
                        <a:pt x="2984" y="616"/>
                      </a:lnTo>
                      <a:lnTo>
                        <a:pt x="3015" y="677"/>
                      </a:lnTo>
                      <a:lnTo>
                        <a:pt x="3044" y="741"/>
                      </a:lnTo>
                      <a:lnTo>
                        <a:pt x="3073" y="807"/>
                      </a:lnTo>
                      <a:lnTo>
                        <a:pt x="3097" y="877"/>
                      </a:lnTo>
                      <a:lnTo>
                        <a:pt x="3119" y="949"/>
                      </a:lnTo>
                      <a:lnTo>
                        <a:pt x="3137" y="1025"/>
                      </a:lnTo>
                      <a:lnTo>
                        <a:pt x="3152" y="1103"/>
                      </a:lnTo>
                      <a:lnTo>
                        <a:pt x="3164" y="1185"/>
                      </a:lnTo>
                      <a:lnTo>
                        <a:pt x="3170" y="1270"/>
                      </a:lnTo>
                      <a:lnTo>
                        <a:pt x="3173" y="1358"/>
                      </a:lnTo>
                      <a:lnTo>
                        <a:pt x="3170" y="1459"/>
                      </a:lnTo>
                      <a:lnTo>
                        <a:pt x="3160" y="1559"/>
                      </a:lnTo>
                      <a:lnTo>
                        <a:pt x="3145" y="1656"/>
                      </a:lnTo>
                      <a:lnTo>
                        <a:pt x="3124" y="1752"/>
                      </a:lnTo>
                      <a:lnTo>
                        <a:pt x="3098" y="1846"/>
                      </a:lnTo>
                      <a:lnTo>
                        <a:pt x="3066" y="1937"/>
                      </a:lnTo>
                      <a:lnTo>
                        <a:pt x="3029" y="2026"/>
                      </a:lnTo>
                      <a:lnTo>
                        <a:pt x="2987" y="2112"/>
                      </a:lnTo>
                      <a:lnTo>
                        <a:pt x="2940" y="2194"/>
                      </a:lnTo>
                      <a:lnTo>
                        <a:pt x="2888" y="2274"/>
                      </a:lnTo>
                      <a:lnTo>
                        <a:pt x="2833" y="2350"/>
                      </a:lnTo>
                      <a:lnTo>
                        <a:pt x="2772" y="2423"/>
                      </a:lnTo>
                      <a:lnTo>
                        <a:pt x="2708" y="2492"/>
                      </a:lnTo>
                      <a:lnTo>
                        <a:pt x="2640" y="2557"/>
                      </a:lnTo>
                      <a:lnTo>
                        <a:pt x="2568" y="2617"/>
                      </a:lnTo>
                      <a:lnTo>
                        <a:pt x="2493" y="2674"/>
                      </a:lnTo>
                      <a:lnTo>
                        <a:pt x="2414" y="2726"/>
                      </a:lnTo>
                      <a:lnTo>
                        <a:pt x="2332" y="2773"/>
                      </a:lnTo>
                      <a:lnTo>
                        <a:pt x="2248" y="2816"/>
                      </a:lnTo>
                      <a:lnTo>
                        <a:pt x="2160" y="2854"/>
                      </a:lnTo>
                      <a:lnTo>
                        <a:pt x="2070" y="2886"/>
                      </a:lnTo>
                      <a:lnTo>
                        <a:pt x="1976" y="2913"/>
                      </a:lnTo>
                      <a:lnTo>
                        <a:pt x="1882" y="2934"/>
                      </a:lnTo>
                      <a:lnTo>
                        <a:pt x="1785" y="2949"/>
                      </a:lnTo>
                      <a:lnTo>
                        <a:pt x="1686" y="2959"/>
                      </a:lnTo>
                      <a:lnTo>
                        <a:pt x="1586" y="2962"/>
                      </a:lnTo>
                      <a:lnTo>
                        <a:pt x="1485" y="2959"/>
                      </a:lnTo>
                      <a:lnTo>
                        <a:pt x="1387" y="2949"/>
                      </a:lnTo>
                      <a:lnTo>
                        <a:pt x="1291" y="2934"/>
                      </a:lnTo>
                      <a:lnTo>
                        <a:pt x="1196" y="2913"/>
                      </a:lnTo>
                      <a:lnTo>
                        <a:pt x="1103" y="2886"/>
                      </a:lnTo>
                      <a:lnTo>
                        <a:pt x="1013" y="2854"/>
                      </a:lnTo>
                      <a:lnTo>
                        <a:pt x="925" y="2816"/>
                      </a:lnTo>
                      <a:lnTo>
                        <a:pt x="841" y="2773"/>
                      </a:lnTo>
                      <a:lnTo>
                        <a:pt x="759" y="2726"/>
                      </a:lnTo>
                      <a:lnTo>
                        <a:pt x="680" y="2674"/>
                      </a:lnTo>
                      <a:lnTo>
                        <a:pt x="605" y="2617"/>
                      </a:lnTo>
                      <a:lnTo>
                        <a:pt x="533" y="2557"/>
                      </a:lnTo>
                      <a:lnTo>
                        <a:pt x="465" y="2492"/>
                      </a:lnTo>
                      <a:lnTo>
                        <a:pt x="400" y="2423"/>
                      </a:lnTo>
                      <a:lnTo>
                        <a:pt x="340" y="2350"/>
                      </a:lnTo>
                      <a:lnTo>
                        <a:pt x="284" y="2274"/>
                      </a:lnTo>
                      <a:lnTo>
                        <a:pt x="232" y="2194"/>
                      </a:lnTo>
                      <a:lnTo>
                        <a:pt x="185" y="2112"/>
                      </a:lnTo>
                      <a:lnTo>
                        <a:pt x="143" y="2026"/>
                      </a:lnTo>
                      <a:lnTo>
                        <a:pt x="107" y="1938"/>
                      </a:lnTo>
                      <a:lnTo>
                        <a:pt x="74" y="1846"/>
                      </a:lnTo>
                      <a:lnTo>
                        <a:pt x="48" y="1752"/>
                      </a:lnTo>
                      <a:lnTo>
                        <a:pt x="27" y="1657"/>
                      </a:lnTo>
                      <a:lnTo>
                        <a:pt x="13" y="1559"/>
                      </a:lnTo>
                      <a:lnTo>
                        <a:pt x="3" y="1459"/>
                      </a:lnTo>
                      <a:lnTo>
                        <a:pt x="0" y="1358"/>
                      </a:lnTo>
                      <a:lnTo>
                        <a:pt x="2" y="1270"/>
                      </a:lnTo>
                      <a:lnTo>
                        <a:pt x="9" y="1186"/>
                      </a:lnTo>
                      <a:lnTo>
                        <a:pt x="20" y="1104"/>
                      </a:lnTo>
                      <a:lnTo>
                        <a:pt x="36" y="1025"/>
                      </a:lnTo>
                      <a:lnTo>
                        <a:pt x="53" y="949"/>
                      </a:lnTo>
                      <a:lnTo>
                        <a:pt x="75" y="877"/>
                      </a:lnTo>
                      <a:lnTo>
                        <a:pt x="100" y="807"/>
                      </a:lnTo>
                      <a:lnTo>
                        <a:pt x="128" y="741"/>
                      </a:lnTo>
                      <a:lnTo>
                        <a:pt x="157" y="677"/>
                      </a:lnTo>
                      <a:lnTo>
                        <a:pt x="188" y="616"/>
                      </a:lnTo>
                      <a:lnTo>
                        <a:pt x="222" y="560"/>
                      </a:lnTo>
                      <a:lnTo>
                        <a:pt x="255" y="505"/>
                      </a:lnTo>
                      <a:lnTo>
                        <a:pt x="291" y="455"/>
                      </a:lnTo>
                      <a:lnTo>
                        <a:pt x="326" y="407"/>
                      </a:lnTo>
                      <a:lnTo>
                        <a:pt x="362" y="363"/>
                      </a:lnTo>
                      <a:lnTo>
                        <a:pt x="400" y="318"/>
                      </a:lnTo>
                      <a:lnTo>
                        <a:pt x="438" y="277"/>
                      </a:lnTo>
                      <a:lnTo>
                        <a:pt x="475" y="239"/>
                      </a:lnTo>
                      <a:lnTo>
                        <a:pt x="511" y="205"/>
                      </a:lnTo>
                      <a:lnTo>
                        <a:pt x="544" y="173"/>
                      </a:lnTo>
                      <a:lnTo>
                        <a:pt x="577" y="146"/>
                      </a:lnTo>
                      <a:lnTo>
                        <a:pt x="607" y="121"/>
                      </a:lnTo>
                      <a:lnTo>
                        <a:pt x="635" y="99"/>
                      </a:lnTo>
                      <a:lnTo>
                        <a:pt x="661" y="81"/>
                      </a:lnTo>
                      <a:lnTo>
                        <a:pt x="682" y="65"/>
                      </a:lnTo>
                      <a:lnTo>
                        <a:pt x="700" y="53"/>
                      </a:lnTo>
                      <a:lnTo>
                        <a:pt x="715" y="43"/>
                      </a:lnTo>
                      <a:lnTo>
                        <a:pt x="724" y="37"/>
                      </a:lnTo>
                      <a:lnTo>
                        <a:pt x="731" y="34"/>
                      </a:lnTo>
                      <a:lnTo>
                        <a:pt x="763" y="17"/>
                      </a:lnTo>
                      <a:lnTo>
                        <a:pt x="797" y="7"/>
                      </a:lnTo>
                      <a:lnTo>
                        <a:pt x="831" y="0"/>
                      </a:lnTo>
                      <a:lnTo>
                        <a:pt x="866" y="0"/>
                      </a:lnTo>
                      <a:close/>
                    </a:path>
                  </a:pathLst>
                </a:custGeom>
                <a:grpFill/>
                <a:ln w="9525">
                  <a:noFill/>
                  <a:round/>
                  <a:headEnd/>
                  <a:tailEnd/>
                </a:ln>
              </p:spPr>
              <p:txBody>
                <a:bodyPr wrap="none" anchor="ctr"/>
                <a:lstStyle/>
                <a:p>
                  <a:endParaRPr lang="en-GB"/>
                </a:p>
              </p:txBody>
            </p:sp>
            <p:sp>
              <p:nvSpPr>
                <p:cNvPr id="53" name="Freeform 157"/>
                <p:cNvSpPr>
                  <a:spLocks noChangeArrowheads="1"/>
                </p:cNvSpPr>
                <p:nvPr/>
              </p:nvSpPr>
              <p:spPr bwMode="auto">
                <a:xfrm>
                  <a:off x="1415" y="3056"/>
                  <a:ext cx="53" cy="218"/>
                </a:xfrm>
                <a:custGeom>
                  <a:avLst/>
                  <a:gdLst>
                    <a:gd name="T0" fmla="*/ 0 w 488"/>
                    <a:gd name="T1" fmla="*/ 0 h 1975"/>
                    <a:gd name="T2" fmla="*/ 0 w 488"/>
                    <a:gd name="T3" fmla="*/ 0 h 1975"/>
                    <a:gd name="T4" fmla="*/ 0 w 488"/>
                    <a:gd name="T5" fmla="*/ 0 h 1975"/>
                    <a:gd name="T6" fmla="*/ 0 w 488"/>
                    <a:gd name="T7" fmla="*/ 0 h 1975"/>
                    <a:gd name="T8" fmla="*/ 0 w 488"/>
                    <a:gd name="T9" fmla="*/ 0 h 1975"/>
                    <a:gd name="T10" fmla="*/ 0 w 488"/>
                    <a:gd name="T11" fmla="*/ 0 h 1975"/>
                    <a:gd name="T12" fmla="*/ 0 w 488"/>
                    <a:gd name="T13" fmla="*/ 0 h 1975"/>
                    <a:gd name="T14" fmla="*/ 0 w 488"/>
                    <a:gd name="T15" fmla="*/ 0 h 1975"/>
                    <a:gd name="T16" fmla="*/ 0 w 488"/>
                    <a:gd name="T17" fmla="*/ 0 h 1975"/>
                    <a:gd name="T18" fmla="*/ 0 w 488"/>
                    <a:gd name="T19" fmla="*/ 0 h 1975"/>
                    <a:gd name="T20" fmla="*/ 0 w 488"/>
                    <a:gd name="T21" fmla="*/ 0 h 1975"/>
                    <a:gd name="T22" fmla="*/ 0 w 488"/>
                    <a:gd name="T23" fmla="*/ 0 h 1975"/>
                    <a:gd name="T24" fmla="*/ 0 w 488"/>
                    <a:gd name="T25" fmla="*/ 0 h 1975"/>
                    <a:gd name="T26" fmla="*/ 0 w 488"/>
                    <a:gd name="T27" fmla="*/ 0 h 1975"/>
                    <a:gd name="T28" fmla="*/ 0 w 488"/>
                    <a:gd name="T29" fmla="*/ 0 h 1975"/>
                    <a:gd name="T30" fmla="*/ 0 w 488"/>
                    <a:gd name="T31" fmla="*/ 0 h 1975"/>
                    <a:gd name="T32" fmla="*/ 0 w 488"/>
                    <a:gd name="T33" fmla="*/ 0 h 1975"/>
                    <a:gd name="T34" fmla="*/ 0 w 488"/>
                    <a:gd name="T35" fmla="*/ 0 h 1975"/>
                    <a:gd name="T36" fmla="*/ 0 w 488"/>
                    <a:gd name="T37" fmla="*/ 0 h 1975"/>
                    <a:gd name="T38" fmla="*/ 0 w 488"/>
                    <a:gd name="T39" fmla="*/ 0 h 1975"/>
                    <a:gd name="T40" fmla="*/ 0 w 488"/>
                    <a:gd name="T41" fmla="*/ 0 h 1975"/>
                    <a:gd name="T42" fmla="*/ 0 w 488"/>
                    <a:gd name="T43" fmla="*/ 0 h 1975"/>
                    <a:gd name="T44" fmla="*/ 0 w 488"/>
                    <a:gd name="T45" fmla="*/ 0 h 1975"/>
                    <a:gd name="T46" fmla="*/ 0 w 488"/>
                    <a:gd name="T47" fmla="*/ 0 h 1975"/>
                    <a:gd name="T48" fmla="*/ 0 w 488"/>
                    <a:gd name="T49" fmla="*/ 0 h 1975"/>
                    <a:gd name="T50" fmla="*/ 0 w 488"/>
                    <a:gd name="T51" fmla="*/ 0 h 1975"/>
                    <a:gd name="T52" fmla="*/ 0 w 488"/>
                    <a:gd name="T53" fmla="*/ 0 h 1975"/>
                    <a:gd name="T54" fmla="*/ 0 w 488"/>
                    <a:gd name="T55" fmla="*/ 0 h 1975"/>
                    <a:gd name="T56" fmla="*/ 0 w 488"/>
                    <a:gd name="T57" fmla="*/ 0 h 1975"/>
                    <a:gd name="T58" fmla="*/ 0 w 488"/>
                    <a:gd name="T59" fmla="*/ 0 h 1975"/>
                    <a:gd name="T60" fmla="*/ 0 w 488"/>
                    <a:gd name="T61" fmla="*/ 0 h 1975"/>
                    <a:gd name="T62" fmla="*/ 0 w 488"/>
                    <a:gd name="T63" fmla="*/ 0 h 1975"/>
                    <a:gd name="T64" fmla="*/ 0 w 488"/>
                    <a:gd name="T65" fmla="*/ 0 h 1975"/>
                    <a:gd name="T66" fmla="*/ 0 w 488"/>
                    <a:gd name="T67" fmla="*/ 0 h 1975"/>
                    <a:gd name="T68" fmla="*/ 0 w 488"/>
                    <a:gd name="T69" fmla="*/ 0 h 1975"/>
                    <a:gd name="T70" fmla="*/ 0 w 488"/>
                    <a:gd name="T71" fmla="*/ 0 h 1975"/>
                    <a:gd name="T72" fmla="*/ 0 w 488"/>
                    <a:gd name="T73" fmla="*/ 0 h 1975"/>
                    <a:gd name="T74" fmla="*/ 0 w 488"/>
                    <a:gd name="T75" fmla="*/ 0 h 1975"/>
                    <a:gd name="T76" fmla="*/ 0 w 488"/>
                    <a:gd name="T77" fmla="*/ 0 h 1975"/>
                    <a:gd name="T78" fmla="*/ 0 w 488"/>
                    <a:gd name="T79" fmla="*/ 0 h 1975"/>
                    <a:gd name="T80" fmla="*/ 0 w 488"/>
                    <a:gd name="T81" fmla="*/ 0 h 1975"/>
                    <a:gd name="T82" fmla="*/ 0 w 488"/>
                    <a:gd name="T83" fmla="*/ 0 h 1975"/>
                    <a:gd name="T84" fmla="*/ 0 w 488"/>
                    <a:gd name="T85" fmla="*/ 0 h 19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88"/>
                    <a:gd name="T130" fmla="*/ 0 h 1975"/>
                    <a:gd name="T131" fmla="*/ 488 w 488"/>
                    <a:gd name="T132" fmla="*/ 1975 h 197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88" h="1975">
                      <a:moveTo>
                        <a:pt x="244" y="0"/>
                      </a:moveTo>
                      <a:lnTo>
                        <a:pt x="284" y="3"/>
                      </a:lnTo>
                      <a:lnTo>
                        <a:pt x="321" y="13"/>
                      </a:lnTo>
                      <a:lnTo>
                        <a:pt x="356" y="27"/>
                      </a:lnTo>
                      <a:lnTo>
                        <a:pt x="388" y="47"/>
                      </a:lnTo>
                      <a:lnTo>
                        <a:pt x="417" y="72"/>
                      </a:lnTo>
                      <a:lnTo>
                        <a:pt x="441" y="102"/>
                      </a:lnTo>
                      <a:lnTo>
                        <a:pt x="461" y="133"/>
                      </a:lnTo>
                      <a:lnTo>
                        <a:pt x="475" y="169"/>
                      </a:lnTo>
                      <a:lnTo>
                        <a:pt x="485" y="207"/>
                      </a:lnTo>
                      <a:lnTo>
                        <a:pt x="488" y="247"/>
                      </a:lnTo>
                      <a:lnTo>
                        <a:pt x="488" y="1728"/>
                      </a:lnTo>
                      <a:lnTo>
                        <a:pt x="485" y="1768"/>
                      </a:lnTo>
                      <a:lnTo>
                        <a:pt x="475" y="1805"/>
                      </a:lnTo>
                      <a:lnTo>
                        <a:pt x="461" y="1841"/>
                      </a:lnTo>
                      <a:lnTo>
                        <a:pt x="441" y="1874"/>
                      </a:lnTo>
                      <a:lnTo>
                        <a:pt x="417" y="1903"/>
                      </a:lnTo>
                      <a:lnTo>
                        <a:pt x="388" y="1927"/>
                      </a:lnTo>
                      <a:lnTo>
                        <a:pt x="356" y="1947"/>
                      </a:lnTo>
                      <a:lnTo>
                        <a:pt x="321" y="1963"/>
                      </a:lnTo>
                      <a:lnTo>
                        <a:pt x="284" y="1972"/>
                      </a:lnTo>
                      <a:lnTo>
                        <a:pt x="244" y="1975"/>
                      </a:lnTo>
                      <a:lnTo>
                        <a:pt x="204" y="1972"/>
                      </a:lnTo>
                      <a:lnTo>
                        <a:pt x="168" y="1963"/>
                      </a:lnTo>
                      <a:lnTo>
                        <a:pt x="132" y="1947"/>
                      </a:lnTo>
                      <a:lnTo>
                        <a:pt x="101" y="1927"/>
                      </a:lnTo>
                      <a:lnTo>
                        <a:pt x="71" y="1903"/>
                      </a:lnTo>
                      <a:lnTo>
                        <a:pt x="47" y="1874"/>
                      </a:lnTo>
                      <a:lnTo>
                        <a:pt x="27" y="1841"/>
                      </a:lnTo>
                      <a:lnTo>
                        <a:pt x="13" y="1805"/>
                      </a:lnTo>
                      <a:lnTo>
                        <a:pt x="3" y="1768"/>
                      </a:lnTo>
                      <a:lnTo>
                        <a:pt x="0" y="1728"/>
                      </a:lnTo>
                      <a:lnTo>
                        <a:pt x="0" y="247"/>
                      </a:lnTo>
                      <a:lnTo>
                        <a:pt x="3" y="207"/>
                      </a:lnTo>
                      <a:lnTo>
                        <a:pt x="13" y="169"/>
                      </a:lnTo>
                      <a:lnTo>
                        <a:pt x="27" y="133"/>
                      </a:lnTo>
                      <a:lnTo>
                        <a:pt x="47" y="102"/>
                      </a:lnTo>
                      <a:lnTo>
                        <a:pt x="71" y="72"/>
                      </a:lnTo>
                      <a:lnTo>
                        <a:pt x="101" y="47"/>
                      </a:lnTo>
                      <a:lnTo>
                        <a:pt x="132" y="27"/>
                      </a:lnTo>
                      <a:lnTo>
                        <a:pt x="168" y="13"/>
                      </a:lnTo>
                      <a:lnTo>
                        <a:pt x="204" y="3"/>
                      </a:lnTo>
                      <a:lnTo>
                        <a:pt x="244" y="0"/>
                      </a:lnTo>
                      <a:close/>
                    </a:path>
                  </a:pathLst>
                </a:custGeom>
                <a:grpFill/>
                <a:ln w="9525">
                  <a:noFill/>
                  <a:round/>
                  <a:headEnd/>
                  <a:tailEnd/>
                </a:ln>
              </p:spPr>
              <p:txBody>
                <a:bodyPr wrap="none" anchor="ctr"/>
                <a:lstStyle/>
                <a:p>
                  <a:endParaRPr lang="en-GB"/>
                </a:p>
              </p:txBody>
            </p:sp>
          </p:grpSp>
          <p:sp>
            <p:nvSpPr>
              <p:cNvPr id="162" name="Freeform 169"/>
              <p:cNvSpPr>
                <a:spLocks noChangeArrowheads="1"/>
              </p:cNvSpPr>
              <p:nvPr/>
            </p:nvSpPr>
            <p:spPr bwMode="auto">
              <a:xfrm>
                <a:off x="9789507" y="1453247"/>
                <a:ext cx="609600" cy="554038"/>
              </a:xfrm>
              <a:custGeom>
                <a:avLst/>
                <a:gdLst>
                  <a:gd name="T0" fmla="*/ 2147483647 w 3456"/>
                  <a:gd name="T1" fmla="*/ 2147483647 h 3144"/>
                  <a:gd name="T2" fmla="*/ 2147483647 w 3456"/>
                  <a:gd name="T3" fmla="*/ 2147483647 h 3144"/>
                  <a:gd name="T4" fmla="*/ 2147483647 w 3456"/>
                  <a:gd name="T5" fmla="*/ 2147483647 h 3144"/>
                  <a:gd name="T6" fmla="*/ 2147483647 w 3456"/>
                  <a:gd name="T7" fmla="*/ 2147483647 h 3144"/>
                  <a:gd name="T8" fmla="*/ 2147483647 w 3456"/>
                  <a:gd name="T9" fmla="*/ 2147483647 h 3144"/>
                  <a:gd name="T10" fmla="*/ 2147483647 w 3456"/>
                  <a:gd name="T11" fmla="*/ 2147483647 h 3144"/>
                  <a:gd name="T12" fmla="*/ 2147483647 w 3456"/>
                  <a:gd name="T13" fmla="*/ 2147483647 h 3144"/>
                  <a:gd name="T14" fmla="*/ 2147483647 w 3456"/>
                  <a:gd name="T15" fmla="*/ 2147483647 h 3144"/>
                  <a:gd name="T16" fmla="*/ 2147483647 w 3456"/>
                  <a:gd name="T17" fmla="*/ 2147483647 h 3144"/>
                  <a:gd name="T18" fmla="*/ 2147483647 w 3456"/>
                  <a:gd name="T19" fmla="*/ 2147483647 h 3144"/>
                  <a:gd name="T20" fmla="*/ 2147483647 w 3456"/>
                  <a:gd name="T21" fmla="*/ 2147483647 h 3144"/>
                  <a:gd name="T22" fmla="*/ 2147483647 w 3456"/>
                  <a:gd name="T23" fmla="*/ 2147483647 h 3144"/>
                  <a:gd name="T24" fmla="*/ 2147483647 w 3456"/>
                  <a:gd name="T25" fmla="*/ 2147483647 h 3144"/>
                  <a:gd name="T26" fmla="*/ 2147483647 w 3456"/>
                  <a:gd name="T27" fmla="*/ 2147483647 h 3144"/>
                  <a:gd name="T28" fmla="*/ 2147483647 w 3456"/>
                  <a:gd name="T29" fmla="*/ 2147483647 h 3144"/>
                  <a:gd name="T30" fmla="*/ 2147483647 w 3456"/>
                  <a:gd name="T31" fmla="*/ 2147483647 h 3144"/>
                  <a:gd name="T32" fmla="*/ 2147483647 w 3456"/>
                  <a:gd name="T33" fmla="*/ 2147483647 h 3144"/>
                  <a:gd name="T34" fmla="*/ 2147483647 w 3456"/>
                  <a:gd name="T35" fmla="*/ 2147483647 h 3144"/>
                  <a:gd name="T36" fmla="*/ 2147483647 w 3456"/>
                  <a:gd name="T37" fmla="*/ 2147483647 h 3144"/>
                  <a:gd name="T38" fmla="*/ 2147483647 w 3456"/>
                  <a:gd name="T39" fmla="*/ 2147483647 h 3144"/>
                  <a:gd name="T40" fmla="*/ 2147483647 w 3456"/>
                  <a:gd name="T41" fmla="*/ 2147483647 h 3144"/>
                  <a:gd name="T42" fmla="*/ 2147483647 w 3456"/>
                  <a:gd name="T43" fmla="*/ 2147483647 h 3144"/>
                  <a:gd name="T44" fmla="*/ 2147483647 w 3456"/>
                  <a:gd name="T45" fmla="*/ 2147483647 h 3144"/>
                  <a:gd name="T46" fmla="*/ 2147483647 w 3456"/>
                  <a:gd name="T47" fmla="*/ 2147483647 h 3144"/>
                  <a:gd name="T48" fmla="*/ 2147483647 w 3456"/>
                  <a:gd name="T49" fmla="*/ 2147483647 h 3144"/>
                  <a:gd name="T50" fmla="*/ 2147483647 w 3456"/>
                  <a:gd name="T51" fmla="*/ 2147483647 h 3144"/>
                  <a:gd name="T52" fmla="*/ 2147483647 w 3456"/>
                  <a:gd name="T53" fmla="*/ 2147483647 h 3144"/>
                  <a:gd name="T54" fmla="*/ 2147483647 w 3456"/>
                  <a:gd name="T55" fmla="*/ 2147483647 h 3144"/>
                  <a:gd name="T56" fmla="*/ 2147483647 w 3456"/>
                  <a:gd name="T57" fmla="*/ 2147483647 h 3144"/>
                  <a:gd name="T58" fmla="*/ 2147483647 w 3456"/>
                  <a:gd name="T59" fmla="*/ 2147483647 h 3144"/>
                  <a:gd name="T60" fmla="*/ 2147483647 w 3456"/>
                  <a:gd name="T61" fmla="*/ 2147483647 h 3144"/>
                  <a:gd name="T62" fmla="*/ 2147483647 w 3456"/>
                  <a:gd name="T63" fmla="*/ 2147483647 h 3144"/>
                  <a:gd name="T64" fmla="*/ 2147483647 w 3456"/>
                  <a:gd name="T65" fmla="*/ 2147483647 h 3144"/>
                  <a:gd name="T66" fmla="*/ 2147483647 w 3456"/>
                  <a:gd name="T67" fmla="*/ 2147483647 h 3144"/>
                  <a:gd name="T68" fmla="*/ 2147483647 w 3456"/>
                  <a:gd name="T69" fmla="*/ 0 h 3144"/>
                  <a:gd name="T70" fmla="*/ 2147483647 w 3456"/>
                  <a:gd name="T71" fmla="*/ 2147483647 h 3144"/>
                  <a:gd name="T72" fmla="*/ 2147483647 w 3456"/>
                  <a:gd name="T73" fmla="*/ 2147483647 h 3144"/>
                  <a:gd name="T74" fmla="*/ 2147483647 w 3456"/>
                  <a:gd name="T75" fmla="*/ 2147483647 h 3144"/>
                  <a:gd name="T76" fmla="*/ 2147483647 w 3456"/>
                  <a:gd name="T77" fmla="*/ 2147483647 h 3144"/>
                  <a:gd name="T78" fmla="*/ 2147483647 w 3456"/>
                  <a:gd name="T79" fmla="*/ 2147483647 h 3144"/>
                  <a:gd name="T80" fmla="*/ 2147483647 w 3456"/>
                  <a:gd name="T81" fmla="*/ 2147483647 h 3144"/>
                  <a:gd name="T82" fmla="*/ 2147483647 w 3456"/>
                  <a:gd name="T83" fmla="*/ 2147483647 h 3144"/>
                  <a:gd name="T84" fmla="*/ 2147483647 w 3456"/>
                  <a:gd name="T85" fmla="*/ 2147483647 h 3144"/>
                  <a:gd name="T86" fmla="*/ 2147483647 w 3456"/>
                  <a:gd name="T87" fmla="*/ 2147483647 h 3144"/>
                  <a:gd name="T88" fmla="*/ 2147483647 w 3456"/>
                  <a:gd name="T89" fmla="*/ 2147483647 h 3144"/>
                  <a:gd name="T90" fmla="*/ 2147483647 w 3456"/>
                  <a:gd name="T91" fmla="*/ 2147483647 h 3144"/>
                  <a:gd name="T92" fmla="*/ 2147483647 w 3456"/>
                  <a:gd name="T93" fmla="*/ 2147483647 h 3144"/>
                  <a:gd name="T94" fmla="*/ 2147483647 w 3456"/>
                  <a:gd name="T95" fmla="*/ 2147483647 h 3144"/>
                  <a:gd name="T96" fmla="*/ 0 w 3456"/>
                  <a:gd name="T97" fmla="*/ 2147483647 h 3144"/>
                  <a:gd name="T98" fmla="*/ 2147483647 w 3456"/>
                  <a:gd name="T99" fmla="*/ 2147483647 h 3144"/>
                  <a:gd name="T100" fmla="*/ 2147483647 w 3456"/>
                  <a:gd name="T101" fmla="*/ 2147483647 h 3144"/>
                  <a:gd name="T102" fmla="*/ 2147483647 w 3456"/>
                  <a:gd name="T103" fmla="*/ 2147483647 h 3144"/>
                  <a:gd name="T104" fmla="*/ 2147483647 w 3456"/>
                  <a:gd name="T105" fmla="*/ 2147483647 h 3144"/>
                  <a:gd name="T106" fmla="*/ 2147483647 w 3456"/>
                  <a:gd name="T107" fmla="*/ 2147483647 h 314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56"/>
                  <a:gd name="T163" fmla="*/ 0 h 3144"/>
                  <a:gd name="T164" fmla="*/ 3456 w 3456"/>
                  <a:gd name="T165" fmla="*/ 3144 h 314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56" h="3144">
                    <a:moveTo>
                      <a:pt x="3041" y="1555"/>
                    </a:moveTo>
                    <a:lnTo>
                      <a:pt x="3008" y="1558"/>
                    </a:lnTo>
                    <a:lnTo>
                      <a:pt x="2975" y="1565"/>
                    </a:lnTo>
                    <a:lnTo>
                      <a:pt x="2946" y="1578"/>
                    </a:lnTo>
                    <a:lnTo>
                      <a:pt x="2919" y="1595"/>
                    </a:lnTo>
                    <a:lnTo>
                      <a:pt x="2895" y="1616"/>
                    </a:lnTo>
                    <a:lnTo>
                      <a:pt x="2874" y="1640"/>
                    </a:lnTo>
                    <a:lnTo>
                      <a:pt x="2857" y="1667"/>
                    </a:lnTo>
                    <a:lnTo>
                      <a:pt x="2844" y="1696"/>
                    </a:lnTo>
                    <a:lnTo>
                      <a:pt x="2837" y="1729"/>
                    </a:lnTo>
                    <a:lnTo>
                      <a:pt x="2834" y="1762"/>
                    </a:lnTo>
                    <a:lnTo>
                      <a:pt x="2837" y="1796"/>
                    </a:lnTo>
                    <a:lnTo>
                      <a:pt x="2844" y="1828"/>
                    </a:lnTo>
                    <a:lnTo>
                      <a:pt x="2857" y="1857"/>
                    </a:lnTo>
                    <a:lnTo>
                      <a:pt x="2874" y="1885"/>
                    </a:lnTo>
                    <a:lnTo>
                      <a:pt x="2895" y="1909"/>
                    </a:lnTo>
                    <a:lnTo>
                      <a:pt x="2919" y="1930"/>
                    </a:lnTo>
                    <a:lnTo>
                      <a:pt x="2946" y="1946"/>
                    </a:lnTo>
                    <a:lnTo>
                      <a:pt x="2975" y="1959"/>
                    </a:lnTo>
                    <a:lnTo>
                      <a:pt x="3008" y="1966"/>
                    </a:lnTo>
                    <a:lnTo>
                      <a:pt x="3041" y="1970"/>
                    </a:lnTo>
                    <a:lnTo>
                      <a:pt x="3075" y="1966"/>
                    </a:lnTo>
                    <a:lnTo>
                      <a:pt x="3107" y="1959"/>
                    </a:lnTo>
                    <a:lnTo>
                      <a:pt x="3137" y="1946"/>
                    </a:lnTo>
                    <a:lnTo>
                      <a:pt x="3164" y="1930"/>
                    </a:lnTo>
                    <a:lnTo>
                      <a:pt x="3188" y="1909"/>
                    </a:lnTo>
                    <a:lnTo>
                      <a:pt x="3209" y="1885"/>
                    </a:lnTo>
                    <a:lnTo>
                      <a:pt x="3226" y="1857"/>
                    </a:lnTo>
                    <a:lnTo>
                      <a:pt x="3238" y="1828"/>
                    </a:lnTo>
                    <a:lnTo>
                      <a:pt x="3245" y="1796"/>
                    </a:lnTo>
                    <a:lnTo>
                      <a:pt x="3249" y="1762"/>
                    </a:lnTo>
                    <a:lnTo>
                      <a:pt x="3245" y="1729"/>
                    </a:lnTo>
                    <a:lnTo>
                      <a:pt x="3238" y="1696"/>
                    </a:lnTo>
                    <a:lnTo>
                      <a:pt x="3226" y="1667"/>
                    </a:lnTo>
                    <a:lnTo>
                      <a:pt x="3209" y="1640"/>
                    </a:lnTo>
                    <a:lnTo>
                      <a:pt x="3188" y="1616"/>
                    </a:lnTo>
                    <a:lnTo>
                      <a:pt x="3164" y="1595"/>
                    </a:lnTo>
                    <a:lnTo>
                      <a:pt x="3137" y="1578"/>
                    </a:lnTo>
                    <a:lnTo>
                      <a:pt x="3107" y="1565"/>
                    </a:lnTo>
                    <a:lnTo>
                      <a:pt x="3075" y="1558"/>
                    </a:lnTo>
                    <a:lnTo>
                      <a:pt x="3041" y="1555"/>
                    </a:lnTo>
                    <a:close/>
                    <a:moveTo>
                      <a:pt x="3041" y="1002"/>
                    </a:moveTo>
                    <a:lnTo>
                      <a:pt x="3008" y="1005"/>
                    </a:lnTo>
                    <a:lnTo>
                      <a:pt x="2975" y="1013"/>
                    </a:lnTo>
                    <a:lnTo>
                      <a:pt x="2946" y="1025"/>
                    </a:lnTo>
                    <a:lnTo>
                      <a:pt x="2919" y="1042"/>
                    </a:lnTo>
                    <a:lnTo>
                      <a:pt x="2895" y="1063"/>
                    </a:lnTo>
                    <a:lnTo>
                      <a:pt x="2874" y="1087"/>
                    </a:lnTo>
                    <a:lnTo>
                      <a:pt x="2857" y="1114"/>
                    </a:lnTo>
                    <a:lnTo>
                      <a:pt x="2844" y="1144"/>
                    </a:lnTo>
                    <a:lnTo>
                      <a:pt x="2837" y="1176"/>
                    </a:lnTo>
                    <a:lnTo>
                      <a:pt x="2834" y="1209"/>
                    </a:lnTo>
                    <a:lnTo>
                      <a:pt x="2837" y="1243"/>
                    </a:lnTo>
                    <a:lnTo>
                      <a:pt x="2844" y="1275"/>
                    </a:lnTo>
                    <a:lnTo>
                      <a:pt x="2857" y="1305"/>
                    </a:lnTo>
                    <a:lnTo>
                      <a:pt x="2874" y="1332"/>
                    </a:lnTo>
                    <a:lnTo>
                      <a:pt x="2895" y="1356"/>
                    </a:lnTo>
                    <a:lnTo>
                      <a:pt x="2919" y="1377"/>
                    </a:lnTo>
                    <a:lnTo>
                      <a:pt x="2946" y="1394"/>
                    </a:lnTo>
                    <a:lnTo>
                      <a:pt x="2975" y="1406"/>
                    </a:lnTo>
                    <a:lnTo>
                      <a:pt x="3008" y="1414"/>
                    </a:lnTo>
                    <a:lnTo>
                      <a:pt x="3041" y="1417"/>
                    </a:lnTo>
                    <a:lnTo>
                      <a:pt x="3075" y="1414"/>
                    </a:lnTo>
                    <a:lnTo>
                      <a:pt x="3107" y="1406"/>
                    </a:lnTo>
                    <a:lnTo>
                      <a:pt x="3137" y="1394"/>
                    </a:lnTo>
                    <a:lnTo>
                      <a:pt x="3164" y="1377"/>
                    </a:lnTo>
                    <a:lnTo>
                      <a:pt x="3188" y="1356"/>
                    </a:lnTo>
                    <a:lnTo>
                      <a:pt x="3209" y="1332"/>
                    </a:lnTo>
                    <a:lnTo>
                      <a:pt x="3226" y="1305"/>
                    </a:lnTo>
                    <a:lnTo>
                      <a:pt x="3238" y="1275"/>
                    </a:lnTo>
                    <a:lnTo>
                      <a:pt x="3245" y="1243"/>
                    </a:lnTo>
                    <a:lnTo>
                      <a:pt x="3249" y="1209"/>
                    </a:lnTo>
                    <a:lnTo>
                      <a:pt x="3245" y="1176"/>
                    </a:lnTo>
                    <a:lnTo>
                      <a:pt x="3238" y="1144"/>
                    </a:lnTo>
                    <a:lnTo>
                      <a:pt x="3226" y="1114"/>
                    </a:lnTo>
                    <a:lnTo>
                      <a:pt x="3209" y="1087"/>
                    </a:lnTo>
                    <a:lnTo>
                      <a:pt x="3188" y="1063"/>
                    </a:lnTo>
                    <a:lnTo>
                      <a:pt x="3164" y="1042"/>
                    </a:lnTo>
                    <a:lnTo>
                      <a:pt x="3137" y="1025"/>
                    </a:lnTo>
                    <a:lnTo>
                      <a:pt x="3107" y="1013"/>
                    </a:lnTo>
                    <a:lnTo>
                      <a:pt x="3075" y="1005"/>
                    </a:lnTo>
                    <a:lnTo>
                      <a:pt x="3041" y="1002"/>
                    </a:lnTo>
                    <a:close/>
                    <a:moveTo>
                      <a:pt x="657" y="1002"/>
                    </a:moveTo>
                    <a:lnTo>
                      <a:pt x="604" y="1005"/>
                    </a:lnTo>
                    <a:lnTo>
                      <a:pt x="554" y="1015"/>
                    </a:lnTo>
                    <a:lnTo>
                      <a:pt x="507" y="1030"/>
                    </a:lnTo>
                    <a:lnTo>
                      <a:pt x="462" y="1050"/>
                    </a:lnTo>
                    <a:lnTo>
                      <a:pt x="420" y="1077"/>
                    </a:lnTo>
                    <a:lnTo>
                      <a:pt x="381" y="1107"/>
                    </a:lnTo>
                    <a:lnTo>
                      <a:pt x="347" y="1141"/>
                    </a:lnTo>
                    <a:lnTo>
                      <a:pt x="316" y="1180"/>
                    </a:lnTo>
                    <a:lnTo>
                      <a:pt x="290" y="1222"/>
                    </a:lnTo>
                    <a:lnTo>
                      <a:pt x="270" y="1267"/>
                    </a:lnTo>
                    <a:lnTo>
                      <a:pt x="254" y="1315"/>
                    </a:lnTo>
                    <a:lnTo>
                      <a:pt x="245" y="1364"/>
                    </a:lnTo>
                    <a:lnTo>
                      <a:pt x="242" y="1417"/>
                    </a:lnTo>
                    <a:lnTo>
                      <a:pt x="242" y="2453"/>
                    </a:lnTo>
                    <a:lnTo>
                      <a:pt x="245" y="2505"/>
                    </a:lnTo>
                    <a:lnTo>
                      <a:pt x="254" y="2556"/>
                    </a:lnTo>
                    <a:lnTo>
                      <a:pt x="270" y="2603"/>
                    </a:lnTo>
                    <a:lnTo>
                      <a:pt x="290" y="2648"/>
                    </a:lnTo>
                    <a:lnTo>
                      <a:pt x="316" y="2690"/>
                    </a:lnTo>
                    <a:lnTo>
                      <a:pt x="347" y="2728"/>
                    </a:lnTo>
                    <a:lnTo>
                      <a:pt x="381" y="2763"/>
                    </a:lnTo>
                    <a:lnTo>
                      <a:pt x="420" y="2793"/>
                    </a:lnTo>
                    <a:lnTo>
                      <a:pt x="462" y="2820"/>
                    </a:lnTo>
                    <a:lnTo>
                      <a:pt x="507" y="2839"/>
                    </a:lnTo>
                    <a:lnTo>
                      <a:pt x="554" y="2855"/>
                    </a:lnTo>
                    <a:lnTo>
                      <a:pt x="604" y="2865"/>
                    </a:lnTo>
                    <a:lnTo>
                      <a:pt x="657" y="2868"/>
                    </a:lnTo>
                    <a:lnTo>
                      <a:pt x="2212" y="2868"/>
                    </a:lnTo>
                    <a:lnTo>
                      <a:pt x="2264" y="2865"/>
                    </a:lnTo>
                    <a:lnTo>
                      <a:pt x="2314" y="2855"/>
                    </a:lnTo>
                    <a:lnTo>
                      <a:pt x="2362" y="2839"/>
                    </a:lnTo>
                    <a:lnTo>
                      <a:pt x="2407" y="2820"/>
                    </a:lnTo>
                    <a:lnTo>
                      <a:pt x="2449" y="2793"/>
                    </a:lnTo>
                    <a:lnTo>
                      <a:pt x="2487" y="2763"/>
                    </a:lnTo>
                    <a:lnTo>
                      <a:pt x="2522" y="2728"/>
                    </a:lnTo>
                    <a:lnTo>
                      <a:pt x="2552" y="2690"/>
                    </a:lnTo>
                    <a:lnTo>
                      <a:pt x="2578" y="2648"/>
                    </a:lnTo>
                    <a:lnTo>
                      <a:pt x="2598" y="2603"/>
                    </a:lnTo>
                    <a:lnTo>
                      <a:pt x="2614" y="2556"/>
                    </a:lnTo>
                    <a:lnTo>
                      <a:pt x="2623" y="2505"/>
                    </a:lnTo>
                    <a:lnTo>
                      <a:pt x="2627" y="2453"/>
                    </a:lnTo>
                    <a:lnTo>
                      <a:pt x="2627" y="1417"/>
                    </a:lnTo>
                    <a:lnTo>
                      <a:pt x="2623" y="1364"/>
                    </a:lnTo>
                    <a:lnTo>
                      <a:pt x="2614" y="1315"/>
                    </a:lnTo>
                    <a:lnTo>
                      <a:pt x="2598" y="1267"/>
                    </a:lnTo>
                    <a:lnTo>
                      <a:pt x="2578" y="1222"/>
                    </a:lnTo>
                    <a:lnTo>
                      <a:pt x="2552" y="1180"/>
                    </a:lnTo>
                    <a:lnTo>
                      <a:pt x="2522" y="1141"/>
                    </a:lnTo>
                    <a:lnTo>
                      <a:pt x="2487" y="1107"/>
                    </a:lnTo>
                    <a:lnTo>
                      <a:pt x="2449" y="1077"/>
                    </a:lnTo>
                    <a:lnTo>
                      <a:pt x="2407" y="1050"/>
                    </a:lnTo>
                    <a:lnTo>
                      <a:pt x="2362" y="1030"/>
                    </a:lnTo>
                    <a:lnTo>
                      <a:pt x="2314" y="1015"/>
                    </a:lnTo>
                    <a:lnTo>
                      <a:pt x="2264" y="1005"/>
                    </a:lnTo>
                    <a:lnTo>
                      <a:pt x="2212" y="1002"/>
                    </a:lnTo>
                    <a:lnTo>
                      <a:pt x="657" y="1002"/>
                    </a:lnTo>
                    <a:close/>
                    <a:moveTo>
                      <a:pt x="1106" y="0"/>
                    </a:moveTo>
                    <a:lnTo>
                      <a:pt x="1127" y="2"/>
                    </a:lnTo>
                    <a:lnTo>
                      <a:pt x="1147" y="9"/>
                    </a:lnTo>
                    <a:lnTo>
                      <a:pt x="1164" y="18"/>
                    </a:lnTo>
                    <a:lnTo>
                      <a:pt x="1179" y="31"/>
                    </a:lnTo>
                    <a:lnTo>
                      <a:pt x="1728" y="579"/>
                    </a:lnTo>
                    <a:lnTo>
                      <a:pt x="2277" y="31"/>
                    </a:lnTo>
                    <a:lnTo>
                      <a:pt x="2292" y="18"/>
                    </a:lnTo>
                    <a:lnTo>
                      <a:pt x="2309" y="9"/>
                    </a:lnTo>
                    <a:lnTo>
                      <a:pt x="2329" y="2"/>
                    </a:lnTo>
                    <a:lnTo>
                      <a:pt x="2350" y="0"/>
                    </a:lnTo>
                    <a:lnTo>
                      <a:pt x="2374" y="4"/>
                    </a:lnTo>
                    <a:lnTo>
                      <a:pt x="2396" y="11"/>
                    </a:lnTo>
                    <a:lnTo>
                      <a:pt x="2415" y="23"/>
                    </a:lnTo>
                    <a:lnTo>
                      <a:pt x="2431" y="39"/>
                    </a:lnTo>
                    <a:lnTo>
                      <a:pt x="2443" y="58"/>
                    </a:lnTo>
                    <a:lnTo>
                      <a:pt x="2451" y="80"/>
                    </a:lnTo>
                    <a:lnTo>
                      <a:pt x="2454" y="104"/>
                    </a:lnTo>
                    <a:lnTo>
                      <a:pt x="2452" y="125"/>
                    </a:lnTo>
                    <a:lnTo>
                      <a:pt x="2445" y="145"/>
                    </a:lnTo>
                    <a:lnTo>
                      <a:pt x="2436" y="162"/>
                    </a:lnTo>
                    <a:lnTo>
                      <a:pt x="2423" y="177"/>
                    </a:lnTo>
                    <a:lnTo>
                      <a:pt x="1875" y="726"/>
                    </a:lnTo>
                    <a:lnTo>
                      <a:pt x="3214" y="726"/>
                    </a:lnTo>
                    <a:lnTo>
                      <a:pt x="3253" y="729"/>
                    </a:lnTo>
                    <a:lnTo>
                      <a:pt x="3291" y="738"/>
                    </a:lnTo>
                    <a:lnTo>
                      <a:pt x="3325" y="752"/>
                    </a:lnTo>
                    <a:lnTo>
                      <a:pt x="3357" y="772"/>
                    </a:lnTo>
                    <a:lnTo>
                      <a:pt x="3385" y="796"/>
                    </a:lnTo>
                    <a:lnTo>
                      <a:pt x="3409" y="823"/>
                    </a:lnTo>
                    <a:lnTo>
                      <a:pt x="3429" y="855"/>
                    </a:lnTo>
                    <a:lnTo>
                      <a:pt x="3443" y="889"/>
                    </a:lnTo>
                    <a:lnTo>
                      <a:pt x="3453" y="926"/>
                    </a:lnTo>
                    <a:lnTo>
                      <a:pt x="3456" y="965"/>
                    </a:lnTo>
                    <a:lnTo>
                      <a:pt x="3456" y="2905"/>
                    </a:lnTo>
                    <a:lnTo>
                      <a:pt x="3453" y="2944"/>
                    </a:lnTo>
                    <a:lnTo>
                      <a:pt x="3443" y="2981"/>
                    </a:lnTo>
                    <a:lnTo>
                      <a:pt x="3429" y="3015"/>
                    </a:lnTo>
                    <a:lnTo>
                      <a:pt x="3409" y="3047"/>
                    </a:lnTo>
                    <a:lnTo>
                      <a:pt x="3385" y="3074"/>
                    </a:lnTo>
                    <a:lnTo>
                      <a:pt x="3357" y="3098"/>
                    </a:lnTo>
                    <a:lnTo>
                      <a:pt x="3325" y="3118"/>
                    </a:lnTo>
                    <a:lnTo>
                      <a:pt x="3291" y="3132"/>
                    </a:lnTo>
                    <a:lnTo>
                      <a:pt x="3253" y="3141"/>
                    </a:lnTo>
                    <a:lnTo>
                      <a:pt x="3214" y="3144"/>
                    </a:lnTo>
                    <a:lnTo>
                      <a:pt x="242" y="3144"/>
                    </a:lnTo>
                    <a:lnTo>
                      <a:pt x="203" y="3141"/>
                    </a:lnTo>
                    <a:lnTo>
                      <a:pt x="165" y="3132"/>
                    </a:lnTo>
                    <a:lnTo>
                      <a:pt x="131" y="3118"/>
                    </a:lnTo>
                    <a:lnTo>
                      <a:pt x="99" y="3098"/>
                    </a:lnTo>
                    <a:lnTo>
                      <a:pt x="71" y="3074"/>
                    </a:lnTo>
                    <a:lnTo>
                      <a:pt x="47" y="3047"/>
                    </a:lnTo>
                    <a:lnTo>
                      <a:pt x="27" y="3015"/>
                    </a:lnTo>
                    <a:lnTo>
                      <a:pt x="13" y="2981"/>
                    </a:lnTo>
                    <a:lnTo>
                      <a:pt x="3" y="2944"/>
                    </a:lnTo>
                    <a:lnTo>
                      <a:pt x="0" y="2905"/>
                    </a:lnTo>
                    <a:lnTo>
                      <a:pt x="0" y="965"/>
                    </a:lnTo>
                    <a:lnTo>
                      <a:pt x="3" y="926"/>
                    </a:lnTo>
                    <a:lnTo>
                      <a:pt x="13" y="889"/>
                    </a:lnTo>
                    <a:lnTo>
                      <a:pt x="27" y="855"/>
                    </a:lnTo>
                    <a:lnTo>
                      <a:pt x="47" y="823"/>
                    </a:lnTo>
                    <a:lnTo>
                      <a:pt x="71" y="796"/>
                    </a:lnTo>
                    <a:lnTo>
                      <a:pt x="99" y="772"/>
                    </a:lnTo>
                    <a:lnTo>
                      <a:pt x="131" y="752"/>
                    </a:lnTo>
                    <a:lnTo>
                      <a:pt x="165" y="738"/>
                    </a:lnTo>
                    <a:lnTo>
                      <a:pt x="203" y="729"/>
                    </a:lnTo>
                    <a:lnTo>
                      <a:pt x="242" y="726"/>
                    </a:lnTo>
                    <a:lnTo>
                      <a:pt x="1581" y="726"/>
                    </a:lnTo>
                    <a:lnTo>
                      <a:pt x="1033" y="177"/>
                    </a:lnTo>
                    <a:lnTo>
                      <a:pt x="1020" y="162"/>
                    </a:lnTo>
                    <a:lnTo>
                      <a:pt x="1011" y="145"/>
                    </a:lnTo>
                    <a:lnTo>
                      <a:pt x="1004" y="125"/>
                    </a:lnTo>
                    <a:lnTo>
                      <a:pt x="1002" y="104"/>
                    </a:lnTo>
                    <a:lnTo>
                      <a:pt x="1005" y="80"/>
                    </a:lnTo>
                    <a:lnTo>
                      <a:pt x="1013" y="58"/>
                    </a:lnTo>
                    <a:lnTo>
                      <a:pt x="1025" y="39"/>
                    </a:lnTo>
                    <a:lnTo>
                      <a:pt x="1041" y="23"/>
                    </a:lnTo>
                    <a:lnTo>
                      <a:pt x="1060" y="11"/>
                    </a:lnTo>
                    <a:lnTo>
                      <a:pt x="1082" y="4"/>
                    </a:lnTo>
                    <a:lnTo>
                      <a:pt x="1106" y="0"/>
                    </a:lnTo>
                    <a:close/>
                  </a:path>
                </a:pathLst>
              </a:custGeom>
              <a:solidFill>
                <a:schemeClr val="tx1"/>
              </a:solidFill>
              <a:ln w="9525">
                <a:noFill/>
                <a:round/>
                <a:headEnd/>
                <a:tailEnd/>
              </a:ln>
            </p:spPr>
            <p:txBody>
              <a:bodyPr wrap="none" anchor="ctr"/>
              <a:lstStyle/>
              <a:p>
                <a:endParaRPr lang="en-GB"/>
              </a:p>
            </p:txBody>
          </p:sp>
        </p:grpSp>
      </p:grpSp>
      <p:grpSp>
        <p:nvGrpSpPr>
          <p:cNvPr id="176" name="Group 175"/>
          <p:cNvGrpSpPr/>
          <p:nvPr/>
        </p:nvGrpSpPr>
        <p:grpSpPr>
          <a:xfrm>
            <a:off x="7898423" y="6075368"/>
            <a:ext cx="1368000" cy="666000"/>
            <a:chOff x="7898423" y="6135685"/>
            <a:chExt cx="1368000" cy="666000"/>
          </a:xfrm>
        </p:grpSpPr>
        <p:sp>
          <p:nvSpPr>
            <p:cNvPr id="74" name="TextBox 73"/>
            <p:cNvSpPr txBox="1"/>
            <p:nvPr/>
          </p:nvSpPr>
          <p:spPr>
            <a:xfrm>
              <a:off x="7898423" y="6135685"/>
              <a:ext cx="1368000" cy="666000"/>
            </a:xfrm>
            <a:prstGeom prst="roundRect">
              <a:avLst/>
            </a:prstGeom>
            <a:solidFill>
              <a:schemeClr val="accent4">
                <a:lumMod val="75000"/>
              </a:schemeClr>
            </a:solidFill>
          </p:spPr>
          <p:txBody>
            <a:bodyPr wrap="square" lIns="360000" tIns="0" rIns="0" bIns="0" rtlCol="0">
              <a:noAutofit/>
            </a:bodyPr>
            <a:lstStyle/>
            <a:p>
              <a:r>
                <a:rPr lang="en-GB" sz="1600" b="1" dirty="0" smtClean="0">
                  <a:solidFill>
                    <a:schemeClr val="bg1"/>
                  </a:solidFill>
                </a:rPr>
                <a:t>300 MW </a:t>
              </a:r>
              <a:r>
                <a:rPr lang="en-GB" sz="1000" dirty="0" smtClean="0">
                  <a:solidFill>
                    <a:schemeClr val="bg1"/>
                  </a:solidFill>
                </a:rPr>
                <a:t>from open cycle gas turbine</a:t>
              </a:r>
              <a:endParaRPr lang="en-GB" sz="1000" dirty="0">
                <a:solidFill>
                  <a:schemeClr val="bg1"/>
                </a:solidFill>
              </a:endParaRPr>
            </a:p>
          </p:txBody>
        </p:sp>
        <p:grpSp>
          <p:nvGrpSpPr>
            <p:cNvPr id="171" name="Group 170"/>
            <p:cNvGrpSpPr/>
            <p:nvPr/>
          </p:nvGrpSpPr>
          <p:grpSpPr>
            <a:xfrm>
              <a:off x="7970005" y="6177672"/>
              <a:ext cx="262571" cy="262571"/>
              <a:chOff x="12432704" y="4315583"/>
              <a:chExt cx="262571" cy="262571"/>
            </a:xfrm>
          </p:grpSpPr>
          <p:sp>
            <p:nvSpPr>
              <p:cNvPr id="80" name="Oval 79"/>
              <p:cNvSpPr>
                <a:spLocks noChangeAspect="1"/>
              </p:cNvSpPr>
              <p:nvPr/>
            </p:nvSpPr>
            <p:spPr>
              <a:xfrm>
                <a:off x="12432704" y="4315583"/>
                <a:ext cx="262571" cy="26257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0" name="Freeform 156"/>
              <p:cNvSpPr>
                <a:spLocks noChangeAspect="1" noChangeArrowheads="1"/>
              </p:cNvSpPr>
              <p:nvPr/>
            </p:nvSpPr>
            <p:spPr bwMode="auto">
              <a:xfrm>
                <a:off x="12509989" y="4355018"/>
                <a:ext cx="108000" cy="183701"/>
              </a:xfrm>
              <a:custGeom>
                <a:avLst/>
                <a:gdLst>
                  <a:gd name="T0" fmla="*/ 2147483647 w 1929"/>
                  <a:gd name="T1" fmla="*/ 2147483647 h 3281"/>
                  <a:gd name="T2" fmla="*/ 2147483647 w 1929"/>
                  <a:gd name="T3" fmla="*/ 2147483647 h 3281"/>
                  <a:gd name="T4" fmla="*/ 2147483647 w 1929"/>
                  <a:gd name="T5" fmla="*/ 2147483647 h 3281"/>
                  <a:gd name="T6" fmla="*/ 2147483647 w 1929"/>
                  <a:gd name="T7" fmla="*/ 2147483647 h 3281"/>
                  <a:gd name="T8" fmla="*/ 2147483647 w 1929"/>
                  <a:gd name="T9" fmla="*/ 2147483647 h 3281"/>
                  <a:gd name="T10" fmla="*/ 2147483647 w 1929"/>
                  <a:gd name="T11" fmla="*/ 2147483647 h 3281"/>
                  <a:gd name="T12" fmla="*/ 2147483647 w 1929"/>
                  <a:gd name="T13" fmla="*/ 2147483647 h 3281"/>
                  <a:gd name="T14" fmla="*/ 2147483647 w 1929"/>
                  <a:gd name="T15" fmla="*/ 2147483647 h 3281"/>
                  <a:gd name="T16" fmla="*/ 2147483647 w 1929"/>
                  <a:gd name="T17" fmla="*/ 2147483647 h 3281"/>
                  <a:gd name="T18" fmla="*/ 2147483647 w 1929"/>
                  <a:gd name="T19" fmla="*/ 2147483647 h 3281"/>
                  <a:gd name="T20" fmla="*/ 2147483647 w 1929"/>
                  <a:gd name="T21" fmla="*/ 2147483647 h 3281"/>
                  <a:gd name="T22" fmla="*/ 2147483647 w 1929"/>
                  <a:gd name="T23" fmla="*/ 2147483647 h 3281"/>
                  <a:gd name="T24" fmla="*/ 2147483647 w 1929"/>
                  <a:gd name="T25" fmla="*/ 2147483647 h 3281"/>
                  <a:gd name="T26" fmla="*/ 2147483647 w 1929"/>
                  <a:gd name="T27" fmla="*/ 2147483647 h 3281"/>
                  <a:gd name="T28" fmla="*/ 2147483647 w 1929"/>
                  <a:gd name="T29" fmla="*/ 2147483647 h 3281"/>
                  <a:gd name="T30" fmla="*/ 2147483647 w 1929"/>
                  <a:gd name="T31" fmla="*/ 2147483647 h 3281"/>
                  <a:gd name="T32" fmla="*/ 2147483647 w 1929"/>
                  <a:gd name="T33" fmla="*/ 2147483647 h 3281"/>
                  <a:gd name="T34" fmla="*/ 2147483647 w 1929"/>
                  <a:gd name="T35" fmla="*/ 2147483647 h 3281"/>
                  <a:gd name="T36" fmla="*/ 2147483647 w 1929"/>
                  <a:gd name="T37" fmla="*/ 2147483647 h 3281"/>
                  <a:gd name="T38" fmla="*/ 2147483647 w 1929"/>
                  <a:gd name="T39" fmla="*/ 2147483647 h 3281"/>
                  <a:gd name="T40" fmla="*/ 2147483647 w 1929"/>
                  <a:gd name="T41" fmla="*/ 2147483647 h 3281"/>
                  <a:gd name="T42" fmla="*/ 2147483647 w 1929"/>
                  <a:gd name="T43" fmla="*/ 2147483647 h 3281"/>
                  <a:gd name="T44" fmla="*/ 2147483647 w 1929"/>
                  <a:gd name="T45" fmla="*/ 2147483647 h 3281"/>
                  <a:gd name="T46" fmla="*/ 2147483647 w 1929"/>
                  <a:gd name="T47" fmla="*/ 2147483647 h 3281"/>
                  <a:gd name="T48" fmla="*/ 2147483647 w 1929"/>
                  <a:gd name="T49" fmla="*/ 2147483647 h 3281"/>
                  <a:gd name="T50" fmla="*/ 2147483647 w 1929"/>
                  <a:gd name="T51" fmla="*/ 2147483647 h 3281"/>
                  <a:gd name="T52" fmla="*/ 2147483647 w 1929"/>
                  <a:gd name="T53" fmla="*/ 2147483647 h 3281"/>
                  <a:gd name="T54" fmla="*/ 2147483647 w 1929"/>
                  <a:gd name="T55" fmla="*/ 2147483647 h 3281"/>
                  <a:gd name="T56" fmla="*/ 2147483647 w 1929"/>
                  <a:gd name="T57" fmla="*/ 2147483647 h 3281"/>
                  <a:gd name="T58" fmla="*/ 2147483647 w 1929"/>
                  <a:gd name="T59" fmla="*/ 2147483647 h 3281"/>
                  <a:gd name="T60" fmla="*/ 2147483647 w 1929"/>
                  <a:gd name="T61" fmla="*/ 2147483647 h 3281"/>
                  <a:gd name="T62" fmla="*/ 2147483647 w 1929"/>
                  <a:gd name="T63" fmla="*/ 2147483647 h 3281"/>
                  <a:gd name="T64" fmla="*/ 2147483647 w 1929"/>
                  <a:gd name="T65" fmla="*/ 2147483647 h 3281"/>
                  <a:gd name="T66" fmla="*/ 2147483647 w 1929"/>
                  <a:gd name="T67" fmla="*/ 2147483647 h 3281"/>
                  <a:gd name="T68" fmla="*/ 2147483647 w 1929"/>
                  <a:gd name="T69" fmla="*/ 2147483647 h 3281"/>
                  <a:gd name="T70" fmla="*/ 2147483647 w 1929"/>
                  <a:gd name="T71" fmla="*/ 2147483647 h 3281"/>
                  <a:gd name="T72" fmla="*/ 2147483647 w 1929"/>
                  <a:gd name="T73" fmla="*/ 2147483647 h 3281"/>
                  <a:gd name="T74" fmla="*/ 2147483647 w 1929"/>
                  <a:gd name="T75" fmla="*/ 2147483647 h 3281"/>
                  <a:gd name="T76" fmla="*/ 2147483647 w 1929"/>
                  <a:gd name="T77" fmla="*/ 2147483647 h 3281"/>
                  <a:gd name="T78" fmla="*/ 2147483647 w 1929"/>
                  <a:gd name="T79" fmla="*/ 2147483647 h 3281"/>
                  <a:gd name="T80" fmla="*/ 2147483647 w 1929"/>
                  <a:gd name="T81" fmla="*/ 2147483647 h 3281"/>
                  <a:gd name="T82" fmla="*/ 2147483647 w 1929"/>
                  <a:gd name="T83" fmla="*/ 2147483647 h 3281"/>
                  <a:gd name="T84" fmla="*/ 2147483647 w 1929"/>
                  <a:gd name="T85" fmla="*/ 2147483647 h 3281"/>
                  <a:gd name="T86" fmla="*/ 2147483647 w 1929"/>
                  <a:gd name="T87" fmla="*/ 2147483647 h 3281"/>
                  <a:gd name="T88" fmla="*/ 2147483647 w 1929"/>
                  <a:gd name="T89" fmla="*/ 2147483647 h 3281"/>
                  <a:gd name="T90" fmla="*/ 2147483647 w 1929"/>
                  <a:gd name="T91" fmla="*/ 2147483647 h 3281"/>
                  <a:gd name="T92" fmla="*/ 2147483647 w 1929"/>
                  <a:gd name="T93" fmla="*/ 2147483647 h 3281"/>
                  <a:gd name="T94" fmla="*/ 2147483647 w 1929"/>
                  <a:gd name="T95" fmla="*/ 2147483647 h 3281"/>
                  <a:gd name="T96" fmla="*/ 2147483647 w 1929"/>
                  <a:gd name="T97" fmla="*/ 2147483647 h 3281"/>
                  <a:gd name="T98" fmla="*/ 2147483647 w 1929"/>
                  <a:gd name="T99" fmla="*/ 2147483647 h 3281"/>
                  <a:gd name="T100" fmla="*/ 2147483647 w 1929"/>
                  <a:gd name="T101" fmla="*/ 2147483647 h 3281"/>
                  <a:gd name="T102" fmla="*/ 2147483647 w 1929"/>
                  <a:gd name="T103" fmla="*/ 2147483647 h 3281"/>
                  <a:gd name="T104" fmla="*/ 2147483647 w 1929"/>
                  <a:gd name="T105" fmla="*/ 2147483647 h 3281"/>
                  <a:gd name="T106" fmla="*/ 2147483647 w 1929"/>
                  <a:gd name="T107" fmla="*/ 2147483647 h 3281"/>
                  <a:gd name="T108" fmla="*/ 2147483647 w 1929"/>
                  <a:gd name="T109" fmla="*/ 2147483647 h 3281"/>
                  <a:gd name="T110" fmla="*/ 2147483647 w 1929"/>
                  <a:gd name="T111" fmla="*/ 2147483647 h 3281"/>
                  <a:gd name="T112" fmla="*/ 2147483647 w 1929"/>
                  <a:gd name="T113" fmla="*/ 2147483647 h 3281"/>
                  <a:gd name="T114" fmla="*/ 2147483647 w 1929"/>
                  <a:gd name="T115" fmla="*/ 2147483647 h 3281"/>
                  <a:gd name="T116" fmla="*/ 2147483647 w 1929"/>
                  <a:gd name="T117" fmla="*/ 2147483647 h 3281"/>
                  <a:gd name="T118" fmla="*/ 2147483647 w 1929"/>
                  <a:gd name="T119" fmla="*/ 2147483647 h 3281"/>
                  <a:gd name="T120" fmla="*/ 2147483647 w 1929"/>
                  <a:gd name="T121" fmla="*/ 2147483647 h 3281"/>
                  <a:gd name="T122" fmla="*/ 2147483647 w 1929"/>
                  <a:gd name="T123" fmla="*/ 0 h 32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929"/>
                  <a:gd name="T187" fmla="*/ 0 h 3281"/>
                  <a:gd name="T188" fmla="*/ 1929 w 1929"/>
                  <a:gd name="T189" fmla="*/ 3281 h 32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929" h="3281">
                    <a:moveTo>
                      <a:pt x="503" y="0"/>
                    </a:moveTo>
                    <a:lnTo>
                      <a:pt x="604" y="33"/>
                    </a:lnTo>
                    <a:lnTo>
                      <a:pt x="701" y="70"/>
                    </a:lnTo>
                    <a:lnTo>
                      <a:pt x="793" y="110"/>
                    </a:lnTo>
                    <a:lnTo>
                      <a:pt x="881" y="153"/>
                    </a:lnTo>
                    <a:lnTo>
                      <a:pt x="966" y="201"/>
                    </a:lnTo>
                    <a:lnTo>
                      <a:pt x="1048" y="250"/>
                    </a:lnTo>
                    <a:lnTo>
                      <a:pt x="1124" y="303"/>
                    </a:lnTo>
                    <a:lnTo>
                      <a:pt x="1198" y="358"/>
                    </a:lnTo>
                    <a:lnTo>
                      <a:pt x="1266" y="416"/>
                    </a:lnTo>
                    <a:lnTo>
                      <a:pt x="1333" y="476"/>
                    </a:lnTo>
                    <a:lnTo>
                      <a:pt x="1394" y="539"/>
                    </a:lnTo>
                    <a:lnTo>
                      <a:pt x="1453" y="603"/>
                    </a:lnTo>
                    <a:lnTo>
                      <a:pt x="1507" y="670"/>
                    </a:lnTo>
                    <a:lnTo>
                      <a:pt x="1559" y="738"/>
                    </a:lnTo>
                    <a:lnTo>
                      <a:pt x="1607" y="807"/>
                    </a:lnTo>
                    <a:lnTo>
                      <a:pt x="1652" y="879"/>
                    </a:lnTo>
                    <a:lnTo>
                      <a:pt x="1692" y="952"/>
                    </a:lnTo>
                    <a:lnTo>
                      <a:pt x="1729" y="1025"/>
                    </a:lnTo>
                    <a:lnTo>
                      <a:pt x="1764" y="1099"/>
                    </a:lnTo>
                    <a:lnTo>
                      <a:pt x="1794" y="1175"/>
                    </a:lnTo>
                    <a:lnTo>
                      <a:pt x="1822" y="1250"/>
                    </a:lnTo>
                    <a:lnTo>
                      <a:pt x="1846" y="1327"/>
                    </a:lnTo>
                    <a:lnTo>
                      <a:pt x="1867" y="1404"/>
                    </a:lnTo>
                    <a:lnTo>
                      <a:pt x="1885" y="1480"/>
                    </a:lnTo>
                    <a:lnTo>
                      <a:pt x="1900" y="1557"/>
                    </a:lnTo>
                    <a:lnTo>
                      <a:pt x="1912" y="1634"/>
                    </a:lnTo>
                    <a:lnTo>
                      <a:pt x="1920" y="1709"/>
                    </a:lnTo>
                    <a:lnTo>
                      <a:pt x="1926" y="1785"/>
                    </a:lnTo>
                    <a:lnTo>
                      <a:pt x="1929" y="1861"/>
                    </a:lnTo>
                    <a:lnTo>
                      <a:pt x="1929" y="1934"/>
                    </a:lnTo>
                    <a:lnTo>
                      <a:pt x="1926" y="2008"/>
                    </a:lnTo>
                    <a:lnTo>
                      <a:pt x="1920" y="2080"/>
                    </a:lnTo>
                    <a:lnTo>
                      <a:pt x="1912" y="2150"/>
                    </a:lnTo>
                    <a:lnTo>
                      <a:pt x="1900" y="2220"/>
                    </a:lnTo>
                    <a:lnTo>
                      <a:pt x="1886" y="2288"/>
                    </a:lnTo>
                    <a:lnTo>
                      <a:pt x="1869" y="2354"/>
                    </a:lnTo>
                    <a:lnTo>
                      <a:pt x="1850" y="2418"/>
                    </a:lnTo>
                    <a:lnTo>
                      <a:pt x="1829" y="2481"/>
                    </a:lnTo>
                    <a:lnTo>
                      <a:pt x="1806" y="2543"/>
                    </a:lnTo>
                    <a:lnTo>
                      <a:pt x="1782" y="2605"/>
                    </a:lnTo>
                    <a:lnTo>
                      <a:pt x="1756" y="2664"/>
                    </a:lnTo>
                    <a:lnTo>
                      <a:pt x="1728" y="2723"/>
                    </a:lnTo>
                    <a:lnTo>
                      <a:pt x="1698" y="2779"/>
                    </a:lnTo>
                    <a:lnTo>
                      <a:pt x="1666" y="2834"/>
                    </a:lnTo>
                    <a:lnTo>
                      <a:pt x="1631" y="2885"/>
                    </a:lnTo>
                    <a:lnTo>
                      <a:pt x="1593" y="2936"/>
                    </a:lnTo>
                    <a:lnTo>
                      <a:pt x="1553" y="2983"/>
                    </a:lnTo>
                    <a:lnTo>
                      <a:pt x="1509" y="3026"/>
                    </a:lnTo>
                    <a:lnTo>
                      <a:pt x="1463" y="3068"/>
                    </a:lnTo>
                    <a:lnTo>
                      <a:pt x="1413" y="3106"/>
                    </a:lnTo>
                    <a:lnTo>
                      <a:pt x="1433" y="3073"/>
                    </a:lnTo>
                    <a:lnTo>
                      <a:pt x="1450" y="3038"/>
                    </a:lnTo>
                    <a:lnTo>
                      <a:pt x="1463" y="3003"/>
                    </a:lnTo>
                    <a:lnTo>
                      <a:pt x="1472" y="2967"/>
                    </a:lnTo>
                    <a:lnTo>
                      <a:pt x="1479" y="2929"/>
                    </a:lnTo>
                    <a:lnTo>
                      <a:pt x="1483" y="2892"/>
                    </a:lnTo>
                    <a:lnTo>
                      <a:pt x="1484" y="2854"/>
                    </a:lnTo>
                    <a:lnTo>
                      <a:pt x="1482" y="2815"/>
                    </a:lnTo>
                    <a:lnTo>
                      <a:pt x="1479" y="2778"/>
                    </a:lnTo>
                    <a:lnTo>
                      <a:pt x="1473" y="2740"/>
                    </a:lnTo>
                    <a:lnTo>
                      <a:pt x="1466" y="2702"/>
                    </a:lnTo>
                    <a:lnTo>
                      <a:pt x="1457" y="2666"/>
                    </a:lnTo>
                    <a:lnTo>
                      <a:pt x="1447" y="2630"/>
                    </a:lnTo>
                    <a:lnTo>
                      <a:pt x="1435" y="2595"/>
                    </a:lnTo>
                    <a:lnTo>
                      <a:pt x="1423" y="2561"/>
                    </a:lnTo>
                    <a:lnTo>
                      <a:pt x="1410" y="2530"/>
                    </a:lnTo>
                    <a:lnTo>
                      <a:pt x="1395" y="2499"/>
                    </a:lnTo>
                    <a:lnTo>
                      <a:pt x="1382" y="2470"/>
                    </a:lnTo>
                    <a:lnTo>
                      <a:pt x="1368" y="2443"/>
                    </a:lnTo>
                    <a:lnTo>
                      <a:pt x="1354" y="2419"/>
                    </a:lnTo>
                    <a:lnTo>
                      <a:pt x="1341" y="2397"/>
                    </a:lnTo>
                    <a:lnTo>
                      <a:pt x="1329" y="2376"/>
                    </a:lnTo>
                    <a:lnTo>
                      <a:pt x="1317" y="2359"/>
                    </a:lnTo>
                    <a:lnTo>
                      <a:pt x="1306" y="2345"/>
                    </a:lnTo>
                    <a:lnTo>
                      <a:pt x="1297" y="2334"/>
                    </a:lnTo>
                    <a:lnTo>
                      <a:pt x="1289" y="2327"/>
                    </a:lnTo>
                    <a:lnTo>
                      <a:pt x="1283" y="2323"/>
                    </a:lnTo>
                    <a:lnTo>
                      <a:pt x="1279" y="2323"/>
                    </a:lnTo>
                    <a:lnTo>
                      <a:pt x="1277" y="2326"/>
                    </a:lnTo>
                    <a:lnTo>
                      <a:pt x="1277" y="2334"/>
                    </a:lnTo>
                    <a:lnTo>
                      <a:pt x="1280" y="2346"/>
                    </a:lnTo>
                    <a:lnTo>
                      <a:pt x="1286" y="2362"/>
                    </a:lnTo>
                    <a:lnTo>
                      <a:pt x="1297" y="2398"/>
                    </a:lnTo>
                    <a:lnTo>
                      <a:pt x="1304" y="2430"/>
                    </a:lnTo>
                    <a:lnTo>
                      <a:pt x="1307" y="2459"/>
                    </a:lnTo>
                    <a:lnTo>
                      <a:pt x="1307" y="2485"/>
                    </a:lnTo>
                    <a:lnTo>
                      <a:pt x="1302" y="2510"/>
                    </a:lnTo>
                    <a:lnTo>
                      <a:pt x="1295" y="2530"/>
                    </a:lnTo>
                    <a:lnTo>
                      <a:pt x="1285" y="2548"/>
                    </a:lnTo>
                    <a:lnTo>
                      <a:pt x="1271" y="2563"/>
                    </a:lnTo>
                    <a:lnTo>
                      <a:pt x="1256" y="2575"/>
                    </a:lnTo>
                    <a:lnTo>
                      <a:pt x="1240" y="2585"/>
                    </a:lnTo>
                    <a:lnTo>
                      <a:pt x="1222" y="2592"/>
                    </a:lnTo>
                    <a:lnTo>
                      <a:pt x="1203" y="2596"/>
                    </a:lnTo>
                    <a:lnTo>
                      <a:pt x="1184" y="2597"/>
                    </a:lnTo>
                    <a:lnTo>
                      <a:pt x="1164" y="2596"/>
                    </a:lnTo>
                    <a:lnTo>
                      <a:pt x="1144" y="2593"/>
                    </a:lnTo>
                    <a:lnTo>
                      <a:pt x="1125" y="2587"/>
                    </a:lnTo>
                    <a:lnTo>
                      <a:pt x="1107" y="2578"/>
                    </a:lnTo>
                    <a:lnTo>
                      <a:pt x="1090" y="2567"/>
                    </a:lnTo>
                    <a:lnTo>
                      <a:pt x="1074" y="2553"/>
                    </a:lnTo>
                    <a:lnTo>
                      <a:pt x="1060" y="2537"/>
                    </a:lnTo>
                    <a:lnTo>
                      <a:pt x="1049" y="2519"/>
                    </a:lnTo>
                    <a:lnTo>
                      <a:pt x="1040" y="2498"/>
                    </a:lnTo>
                    <a:lnTo>
                      <a:pt x="1034" y="2473"/>
                    </a:lnTo>
                    <a:lnTo>
                      <a:pt x="1031" y="2448"/>
                    </a:lnTo>
                    <a:lnTo>
                      <a:pt x="1032" y="2420"/>
                    </a:lnTo>
                    <a:lnTo>
                      <a:pt x="1038" y="2390"/>
                    </a:lnTo>
                    <a:lnTo>
                      <a:pt x="1047" y="2357"/>
                    </a:lnTo>
                    <a:lnTo>
                      <a:pt x="1073" y="2278"/>
                    </a:lnTo>
                    <a:lnTo>
                      <a:pt x="1093" y="2201"/>
                    </a:lnTo>
                    <a:lnTo>
                      <a:pt x="1109" y="2127"/>
                    </a:lnTo>
                    <a:lnTo>
                      <a:pt x="1119" y="2055"/>
                    </a:lnTo>
                    <a:lnTo>
                      <a:pt x="1126" y="1986"/>
                    </a:lnTo>
                    <a:lnTo>
                      <a:pt x="1129" y="1918"/>
                    </a:lnTo>
                    <a:lnTo>
                      <a:pt x="1129" y="1855"/>
                    </a:lnTo>
                    <a:lnTo>
                      <a:pt x="1125" y="1793"/>
                    </a:lnTo>
                    <a:lnTo>
                      <a:pt x="1119" y="1735"/>
                    </a:lnTo>
                    <a:lnTo>
                      <a:pt x="1110" y="1679"/>
                    </a:lnTo>
                    <a:lnTo>
                      <a:pt x="1100" y="1627"/>
                    </a:lnTo>
                    <a:lnTo>
                      <a:pt x="1087" y="1577"/>
                    </a:lnTo>
                    <a:lnTo>
                      <a:pt x="1074" y="1531"/>
                    </a:lnTo>
                    <a:lnTo>
                      <a:pt x="1059" y="1487"/>
                    </a:lnTo>
                    <a:lnTo>
                      <a:pt x="1044" y="1448"/>
                    </a:lnTo>
                    <a:lnTo>
                      <a:pt x="1027" y="1412"/>
                    </a:lnTo>
                    <a:lnTo>
                      <a:pt x="1012" y="1378"/>
                    </a:lnTo>
                    <a:lnTo>
                      <a:pt x="997" y="1349"/>
                    </a:lnTo>
                    <a:lnTo>
                      <a:pt x="983" y="1324"/>
                    </a:lnTo>
                    <a:lnTo>
                      <a:pt x="971" y="1302"/>
                    </a:lnTo>
                    <a:lnTo>
                      <a:pt x="959" y="1284"/>
                    </a:lnTo>
                    <a:lnTo>
                      <a:pt x="950" y="1269"/>
                    </a:lnTo>
                    <a:lnTo>
                      <a:pt x="943" y="1259"/>
                    </a:lnTo>
                    <a:lnTo>
                      <a:pt x="938" y="1252"/>
                    </a:lnTo>
                    <a:lnTo>
                      <a:pt x="937" y="1250"/>
                    </a:lnTo>
                    <a:lnTo>
                      <a:pt x="951" y="1314"/>
                    </a:lnTo>
                    <a:lnTo>
                      <a:pt x="960" y="1375"/>
                    </a:lnTo>
                    <a:lnTo>
                      <a:pt x="962" y="1436"/>
                    </a:lnTo>
                    <a:lnTo>
                      <a:pt x="959" y="1497"/>
                    </a:lnTo>
                    <a:lnTo>
                      <a:pt x="951" y="1555"/>
                    </a:lnTo>
                    <a:lnTo>
                      <a:pt x="938" y="1614"/>
                    </a:lnTo>
                    <a:lnTo>
                      <a:pt x="921" y="1671"/>
                    </a:lnTo>
                    <a:lnTo>
                      <a:pt x="900" y="1728"/>
                    </a:lnTo>
                    <a:lnTo>
                      <a:pt x="876" y="1783"/>
                    </a:lnTo>
                    <a:lnTo>
                      <a:pt x="850" y="1839"/>
                    </a:lnTo>
                    <a:lnTo>
                      <a:pt x="822" y="1892"/>
                    </a:lnTo>
                    <a:lnTo>
                      <a:pt x="792" y="1946"/>
                    </a:lnTo>
                    <a:lnTo>
                      <a:pt x="760" y="1998"/>
                    </a:lnTo>
                    <a:lnTo>
                      <a:pt x="728" y="2050"/>
                    </a:lnTo>
                    <a:lnTo>
                      <a:pt x="696" y="2100"/>
                    </a:lnTo>
                    <a:lnTo>
                      <a:pt x="663" y="2149"/>
                    </a:lnTo>
                    <a:lnTo>
                      <a:pt x="632" y="2199"/>
                    </a:lnTo>
                    <a:lnTo>
                      <a:pt x="602" y="2247"/>
                    </a:lnTo>
                    <a:lnTo>
                      <a:pt x="574" y="2295"/>
                    </a:lnTo>
                    <a:lnTo>
                      <a:pt x="548" y="2341"/>
                    </a:lnTo>
                    <a:lnTo>
                      <a:pt x="523" y="2388"/>
                    </a:lnTo>
                    <a:lnTo>
                      <a:pt x="493" y="2454"/>
                    </a:lnTo>
                    <a:lnTo>
                      <a:pt x="468" y="2518"/>
                    </a:lnTo>
                    <a:lnTo>
                      <a:pt x="448" y="2579"/>
                    </a:lnTo>
                    <a:lnTo>
                      <a:pt x="433" y="2638"/>
                    </a:lnTo>
                    <a:lnTo>
                      <a:pt x="421" y="2693"/>
                    </a:lnTo>
                    <a:lnTo>
                      <a:pt x="414" y="2747"/>
                    </a:lnTo>
                    <a:lnTo>
                      <a:pt x="412" y="2798"/>
                    </a:lnTo>
                    <a:lnTo>
                      <a:pt x="413" y="2847"/>
                    </a:lnTo>
                    <a:lnTo>
                      <a:pt x="419" y="2893"/>
                    </a:lnTo>
                    <a:lnTo>
                      <a:pt x="428" y="2937"/>
                    </a:lnTo>
                    <a:lnTo>
                      <a:pt x="441" y="2977"/>
                    </a:lnTo>
                    <a:lnTo>
                      <a:pt x="456" y="3016"/>
                    </a:lnTo>
                    <a:lnTo>
                      <a:pt x="474" y="3052"/>
                    </a:lnTo>
                    <a:lnTo>
                      <a:pt x="495" y="3086"/>
                    </a:lnTo>
                    <a:lnTo>
                      <a:pt x="518" y="3117"/>
                    </a:lnTo>
                    <a:lnTo>
                      <a:pt x="544" y="3145"/>
                    </a:lnTo>
                    <a:lnTo>
                      <a:pt x="573" y="3173"/>
                    </a:lnTo>
                    <a:lnTo>
                      <a:pt x="603" y="3196"/>
                    </a:lnTo>
                    <a:lnTo>
                      <a:pt x="635" y="3218"/>
                    </a:lnTo>
                    <a:lnTo>
                      <a:pt x="670" y="3237"/>
                    </a:lnTo>
                    <a:lnTo>
                      <a:pt x="705" y="3254"/>
                    </a:lnTo>
                    <a:lnTo>
                      <a:pt x="741" y="3269"/>
                    </a:lnTo>
                    <a:lnTo>
                      <a:pt x="778" y="3281"/>
                    </a:lnTo>
                    <a:lnTo>
                      <a:pt x="719" y="3273"/>
                    </a:lnTo>
                    <a:lnTo>
                      <a:pt x="659" y="3259"/>
                    </a:lnTo>
                    <a:lnTo>
                      <a:pt x="601" y="3241"/>
                    </a:lnTo>
                    <a:lnTo>
                      <a:pt x="543" y="3219"/>
                    </a:lnTo>
                    <a:lnTo>
                      <a:pt x="486" y="3192"/>
                    </a:lnTo>
                    <a:lnTo>
                      <a:pt x="432" y="3159"/>
                    </a:lnTo>
                    <a:lnTo>
                      <a:pt x="377" y="3121"/>
                    </a:lnTo>
                    <a:lnTo>
                      <a:pt x="325" y="3078"/>
                    </a:lnTo>
                    <a:lnTo>
                      <a:pt x="274" y="3028"/>
                    </a:lnTo>
                    <a:lnTo>
                      <a:pt x="221" y="2969"/>
                    </a:lnTo>
                    <a:lnTo>
                      <a:pt x="173" y="2907"/>
                    </a:lnTo>
                    <a:lnTo>
                      <a:pt x="132" y="2845"/>
                    </a:lnTo>
                    <a:lnTo>
                      <a:pt x="97" y="2780"/>
                    </a:lnTo>
                    <a:lnTo>
                      <a:pt x="68" y="2716"/>
                    </a:lnTo>
                    <a:lnTo>
                      <a:pt x="43" y="2649"/>
                    </a:lnTo>
                    <a:lnTo>
                      <a:pt x="25" y="2581"/>
                    </a:lnTo>
                    <a:lnTo>
                      <a:pt x="12" y="2513"/>
                    </a:lnTo>
                    <a:lnTo>
                      <a:pt x="3" y="2443"/>
                    </a:lnTo>
                    <a:lnTo>
                      <a:pt x="0" y="2372"/>
                    </a:lnTo>
                    <a:lnTo>
                      <a:pt x="1" y="2302"/>
                    </a:lnTo>
                    <a:lnTo>
                      <a:pt x="7" y="2229"/>
                    </a:lnTo>
                    <a:lnTo>
                      <a:pt x="16" y="2156"/>
                    </a:lnTo>
                    <a:lnTo>
                      <a:pt x="30" y="2084"/>
                    </a:lnTo>
                    <a:lnTo>
                      <a:pt x="48" y="2010"/>
                    </a:lnTo>
                    <a:lnTo>
                      <a:pt x="71" y="1935"/>
                    </a:lnTo>
                    <a:lnTo>
                      <a:pt x="96" y="1861"/>
                    </a:lnTo>
                    <a:lnTo>
                      <a:pt x="124" y="1786"/>
                    </a:lnTo>
                    <a:lnTo>
                      <a:pt x="156" y="1710"/>
                    </a:lnTo>
                    <a:lnTo>
                      <a:pt x="191" y="1636"/>
                    </a:lnTo>
                    <a:lnTo>
                      <a:pt x="228" y="1560"/>
                    </a:lnTo>
                    <a:lnTo>
                      <a:pt x="268" y="1484"/>
                    </a:lnTo>
                    <a:lnTo>
                      <a:pt x="312" y="1409"/>
                    </a:lnTo>
                    <a:lnTo>
                      <a:pt x="356" y="1333"/>
                    </a:lnTo>
                    <a:lnTo>
                      <a:pt x="403" y="1257"/>
                    </a:lnTo>
                    <a:lnTo>
                      <a:pt x="453" y="1183"/>
                    </a:lnTo>
                    <a:lnTo>
                      <a:pt x="503" y="1107"/>
                    </a:lnTo>
                    <a:lnTo>
                      <a:pt x="546" y="1040"/>
                    </a:lnTo>
                    <a:lnTo>
                      <a:pt x="586" y="976"/>
                    </a:lnTo>
                    <a:lnTo>
                      <a:pt x="619" y="913"/>
                    </a:lnTo>
                    <a:lnTo>
                      <a:pt x="647" y="854"/>
                    </a:lnTo>
                    <a:lnTo>
                      <a:pt x="671" y="795"/>
                    </a:lnTo>
                    <a:lnTo>
                      <a:pt x="691" y="739"/>
                    </a:lnTo>
                    <a:lnTo>
                      <a:pt x="706" y="684"/>
                    </a:lnTo>
                    <a:lnTo>
                      <a:pt x="717" y="633"/>
                    </a:lnTo>
                    <a:lnTo>
                      <a:pt x="725" y="582"/>
                    </a:lnTo>
                    <a:lnTo>
                      <a:pt x="730" y="535"/>
                    </a:lnTo>
                    <a:lnTo>
                      <a:pt x="731" y="489"/>
                    </a:lnTo>
                    <a:lnTo>
                      <a:pt x="730" y="445"/>
                    </a:lnTo>
                    <a:lnTo>
                      <a:pt x="726" y="404"/>
                    </a:lnTo>
                    <a:lnTo>
                      <a:pt x="720" y="364"/>
                    </a:lnTo>
                    <a:lnTo>
                      <a:pt x="711" y="327"/>
                    </a:lnTo>
                    <a:lnTo>
                      <a:pt x="701" y="291"/>
                    </a:lnTo>
                    <a:lnTo>
                      <a:pt x="690" y="257"/>
                    </a:lnTo>
                    <a:lnTo>
                      <a:pt x="677" y="226"/>
                    </a:lnTo>
                    <a:lnTo>
                      <a:pt x="662" y="197"/>
                    </a:lnTo>
                    <a:lnTo>
                      <a:pt x="647" y="170"/>
                    </a:lnTo>
                    <a:lnTo>
                      <a:pt x="632" y="144"/>
                    </a:lnTo>
                    <a:lnTo>
                      <a:pt x="617" y="121"/>
                    </a:lnTo>
                    <a:lnTo>
                      <a:pt x="602" y="100"/>
                    </a:lnTo>
                    <a:lnTo>
                      <a:pt x="586" y="81"/>
                    </a:lnTo>
                    <a:lnTo>
                      <a:pt x="572" y="64"/>
                    </a:lnTo>
                    <a:lnTo>
                      <a:pt x="558" y="48"/>
                    </a:lnTo>
                    <a:lnTo>
                      <a:pt x="544" y="35"/>
                    </a:lnTo>
                    <a:lnTo>
                      <a:pt x="533" y="25"/>
                    </a:lnTo>
                    <a:lnTo>
                      <a:pt x="523" y="16"/>
                    </a:lnTo>
                    <a:lnTo>
                      <a:pt x="514" y="9"/>
                    </a:lnTo>
                    <a:lnTo>
                      <a:pt x="508" y="4"/>
                    </a:lnTo>
                    <a:lnTo>
                      <a:pt x="504" y="1"/>
                    </a:lnTo>
                    <a:lnTo>
                      <a:pt x="503" y="0"/>
                    </a:lnTo>
                    <a:close/>
                  </a:path>
                </a:pathLst>
              </a:custGeom>
              <a:solidFill>
                <a:schemeClr val="accent4">
                  <a:lumMod val="75000"/>
                </a:schemeClr>
              </a:solidFill>
              <a:ln w="9525">
                <a:noFill/>
                <a:round/>
                <a:headEnd/>
                <a:tailEnd/>
              </a:ln>
            </p:spPr>
            <p:txBody>
              <a:bodyPr wrap="none" anchor="ctr"/>
              <a:lstStyle/>
              <a:p>
                <a:endParaRPr lang="en-GB"/>
              </a:p>
            </p:txBody>
          </p:sp>
        </p:grpSp>
      </p:grpSp>
      <p:cxnSp>
        <p:nvCxnSpPr>
          <p:cNvPr id="15" name="Straight Connector 14"/>
          <p:cNvCxnSpPr/>
          <p:nvPr/>
        </p:nvCxnSpPr>
        <p:spPr>
          <a:xfrm>
            <a:off x="1059789" y="1908780"/>
            <a:ext cx="0" cy="4176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3" name="Freeform 20"/>
          <p:cNvSpPr>
            <a:spLocks/>
          </p:cNvSpPr>
          <p:nvPr/>
        </p:nvSpPr>
        <p:spPr bwMode="auto">
          <a:xfrm>
            <a:off x="2033490" y="980728"/>
            <a:ext cx="8125021" cy="542422"/>
          </a:xfrm>
          <a:prstGeom prst="roundRect">
            <a:avLst>
              <a:gd name="adj" fmla="val 21005"/>
            </a:avLst>
          </a:prstGeom>
          <a:solidFill>
            <a:schemeClr val="tx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17" tIns="60958" rIns="121917" bIns="60958" numCol="1" spcCol="0" rtlCol="0" fromWordArt="0" anchor="ctr" anchorCtr="0" forceAA="0" compatLnSpc="1">
            <a:prstTxWarp prst="textNoShape">
              <a:avLst/>
            </a:prstTxWarp>
            <a:noAutofit/>
          </a:bodyPr>
          <a:lstStyle/>
          <a:p>
            <a:pPr algn="ctr" defTabSz="762000"/>
            <a:r>
              <a:rPr lang="en-GB" sz="2400" dirty="0" smtClean="0"/>
              <a:t>Wimbledon Men’s Singles Final 2013 (Andy Murray wins)</a:t>
            </a:r>
            <a:endParaRPr lang="en-GB" sz="2400"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2000"/>
                                        <p:tgtEl>
                                          <p:spTgt spid="17"/>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65"/>
                                        </p:tgtEl>
                                        <p:attrNameLst>
                                          <p:attrName>style.visibility</p:attrName>
                                        </p:attrNameLst>
                                      </p:cBhvr>
                                      <p:to>
                                        <p:strVal val="visible"/>
                                      </p:to>
                                    </p:set>
                                    <p:animEffect transition="in" filter="fade">
                                      <p:cBhvr>
                                        <p:cTn id="11" dur="500"/>
                                        <p:tgtEl>
                                          <p:spTgt spid="16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69"/>
                                        </p:tgtEl>
                                        <p:attrNameLst>
                                          <p:attrName>style.visibility</p:attrName>
                                        </p:attrNameLst>
                                      </p:cBhvr>
                                      <p:to>
                                        <p:strVal val="visible"/>
                                      </p:to>
                                    </p:set>
                                    <p:animEffect transition="in" filter="fade">
                                      <p:cBhvr>
                                        <p:cTn id="16" dur="500"/>
                                        <p:tgtEl>
                                          <p:spTgt spid="169"/>
                                        </p:tgtEl>
                                      </p:cBhvr>
                                    </p:animEffect>
                                  </p:childTnLst>
                                </p:cTn>
                              </p:par>
                              <p:par>
                                <p:cTn id="17" presetID="10" presetClass="entr" presetSubtype="0" fill="hold" nodeType="withEffect">
                                  <p:stCondLst>
                                    <p:cond delay="0"/>
                                  </p:stCondLst>
                                  <p:childTnLst>
                                    <p:set>
                                      <p:cBhvr>
                                        <p:cTn id="18" dur="1" fill="hold">
                                          <p:stCondLst>
                                            <p:cond delay="0"/>
                                          </p:stCondLst>
                                        </p:cTn>
                                        <p:tgtEl>
                                          <p:spTgt spid="172"/>
                                        </p:tgtEl>
                                        <p:attrNameLst>
                                          <p:attrName>style.visibility</p:attrName>
                                        </p:attrNameLst>
                                      </p:cBhvr>
                                      <p:to>
                                        <p:strVal val="visible"/>
                                      </p:to>
                                    </p:set>
                                    <p:animEffect transition="in" filter="fade">
                                      <p:cBhvr>
                                        <p:cTn id="19" dur="500"/>
                                        <p:tgtEl>
                                          <p:spTgt spid="17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68"/>
                                        </p:tgtEl>
                                        <p:attrNameLst>
                                          <p:attrName>style.visibility</p:attrName>
                                        </p:attrNameLst>
                                      </p:cBhvr>
                                      <p:to>
                                        <p:strVal val="visible"/>
                                      </p:to>
                                    </p:set>
                                    <p:animEffect transition="in" filter="fade">
                                      <p:cBhvr>
                                        <p:cTn id="24" dur="500"/>
                                        <p:tgtEl>
                                          <p:spTgt spid="168"/>
                                        </p:tgtEl>
                                      </p:cBhvr>
                                    </p:animEffect>
                                  </p:childTnLst>
                                </p:cTn>
                              </p:par>
                              <p:par>
                                <p:cTn id="25" presetID="10" presetClass="entr" presetSubtype="0" fill="hold" nodeType="withEffect">
                                  <p:stCondLst>
                                    <p:cond delay="0"/>
                                  </p:stCondLst>
                                  <p:childTnLst>
                                    <p:set>
                                      <p:cBhvr>
                                        <p:cTn id="26" dur="1" fill="hold">
                                          <p:stCondLst>
                                            <p:cond delay="0"/>
                                          </p:stCondLst>
                                        </p:cTn>
                                        <p:tgtEl>
                                          <p:spTgt spid="173"/>
                                        </p:tgtEl>
                                        <p:attrNameLst>
                                          <p:attrName>style.visibility</p:attrName>
                                        </p:attrNameLst>
                                      </p:cBhvr>
                                      <p:to>
                                        <p:strVal val="visible"/>
                                      </p:to>
                                    </p:set>
                                    <p:animEffect transition="in" filter="fade">
                                      <p:cBhvr>
                                        <p:cTn id="27" dur="500"/>
                                        <p:tgtEl>
                                          <p:spTgt spid="17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7"/>
                                        </p:tgtEl>
                                        <p:attrNameLst>
                                          <p:attrName>style.visibility</p:attrName>
                                        </p:attrNameLst>
                                      </p:cBhvr>
                                      <p:to>
                                        <p:strVal val="visible"/>
                                      </p:to>
                                    </p:set>
                                    <p:animEffect transition="in" filter="fade">
                                      <p:cBhvr>
                                        <p:cTn id="32" dur="500"/>
                                        <p:tgtEl>
                                          <p:spTgt spid="167"/>
                                        </p:tgtEl>
                                      </p:cBhvr>
                                    </p:animEffect>
                                  </p:childTnLst>
                                </p:cTn>
                              </p:par>
                              <p:par>
                                <p:cTn id="33" presetID="10" presetClass="entr" presetSubtype="0" fill="hold" nodeType="withEffect">
                                  <p:stCondLst>
                                    <p:cond delay="0"/>
                                  </p:stCondLst>
                                  <p:childTnLst>
                                    <p:set>
                                      <p:cBhvr>
                                        <p:cTn id="34" dur="1" fill="hold">
                                          <p:stCondLst>
                                            <p:cond delay="0"/>
                                          </p:stCondLst>
                                        </p:cTn>
                                        <p:tgtEl>
                                          <p:spTgt spid="177"/>
                                        </p:tgtEl>
                                        <p:attrNameLst>
                                          <p:attrName>style.visibility</p:attrName>
                                        </p:attrNameLst>
                                      </p:cBhvr>
                                      <p:to>
                                        <p:strVal val="visible"/>
                                      </p:to>
                                    </p:set>
                                    <p:animEffect transition="in" filter="fade">
                                      <p:cBhvr>
                                        <p:cTn id="35" dur="500"/>
                                        <p:tgtEl>
                                          <p:spTgt spid="177"/>
                                        </p:tgtEl>
                                      </p:cBhvr>
                                    </p:animEffect>
                                  </p:childTnLst>
                                </p:cTn>
                              </p:par>
                              <p:par>
                                <p:cTn id="36" presetID="10" presetClass="entr" presetSubtype="0" fill="hold" nodeType="withEffect">
                                  <p:stCondLst>
                                    <p:cond delay="0"/>
                                  </p:stCondLst>
                                  <p:childTnLst>
                                    <p:set>
                                      <p:cBhvr>
                                        <p:cTn id="37" dur="1" fill="hold">
                                          <p:stCondLst>
                                            <p:cond delay="0"/>
                                          </p:stCondLst>
                                        </p:cTn>
                                        <p:tgtEl>
                                          <p:spTgt spid="176"/>
                                        </p:tgtEl>
                                        <p:attrNameLst>
                                          <p:attrName>style.visibility</p:attrName>
                                        </p:attrNameLst>
                                      </p:cBhvr>
                                      <p:to>
                                        <p:strVal val="visible"/>
                                      </p:to>
                                    </p:set>
                                    <p:animEffect transition="in" filter="fade">
                                      <p:cBhvr>
                                        <p:cTn id="38" dur="500"/>
                                        <p:tgtEl>
                                          <p:spTgt spid="17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66"/>
                                        </p:tgtEl>
                                        <p:attrNameLst>
                                          <p:attrName>style.visibility</p:attrName>
                                        </p:attrNameLst>
                                      </p:cBhvr>
                                      <p:to>
                                        <p:strVal val="visible"/>
                                      </p:to>
                                    </p:set>
                                    <p:animEffect transition="in" filter="fade">
                                      <p:cBhvr>
                                        <p:cTn id="43" dur="500"/>
                                        <p:tgtEl>
                                          <p:spTgt spid="166"/>
                                        </p:tgtEl>
                                      </p:cBhvr>
                                    </p:animEffect>
                                  </p:childTnLst>
                                </p:cTn>
                              </p:par>
                              <p:par>
                                <p:cTn id="44" presetID="10" presetClass="entr" presetSubtype="0" fill="hold" nodeType="withEffect">
                                  <p:stCondLst>
                                    <p:cond delay="0"/>
                                  </p:stCondLst>
                                  <p:childTnLst>
                                    <p:set>
                                      <p:cBhvr>
                                        <p:cTn id="45" dur="1" fill="hold">
                                          <p:stCondLst>
                                            <p:cond delay="0"/>
                                          </p:stCondLst>
                                        </p:cTn>
                                        <p:tgtEl>
                                          <p:spTgt spid="174"/>
                                        </p:tgtEl>
                                        <p:attrNameLst>
                                          <p:attrName>style.visibility</p:attrName>
                                        </p:attrNameLst>
                                      </p:cBhvr>
                                      <p:to>
                                        <p:strVal val="visible"/>
                                      </p:to>
                                    </p:set>
                                    <p:animEffect transition="in" filter="fade">
                                      <p:cBhvr>
                                        <p:cTn id="46" dur="500"/>
                                        <p:tgtEl>
                                          <p:spTgt spid="174"/>
                                        </p:tgtEl>
                                      </p:cBhvr>
                                    </p:animEffect>
                                  </p:childTnLst>
                                </p:cTn>
                              </p:par>
                              <p:par>
                                <p:cTn id="47" presetID="10" presetClass="entr" presetSubtype="0" fill="hold" nodeType="withEffect">
                                  <p:stCondLst>
                                    <p:cond delay="0"/>
                                  </p:stCondLst>
                                  <p:childTnLst>
                                    <p:set>
                                      <p:cBhvr>
                                        <p:cTn id="48" dur="1" fill="hold">
                                          <p:stCondLst>
                                            <p:cond delay="0"/>
                                          </p:stCondLst>
                                        </p:cTn>
                                        <p:tgtEl>
                                          <p:spTgt spid="175"/>
                                        </p:tgtEl>
                                        <p:attrNameLst>
                                          <p:attrName>style.visibility</p:attrName>
                                        </p:attrNameLst>
                                      </p:cBhvr>
                                      <p:to>
                                        <p:strVal val="visible"/>
                                      </p:to>
                                    </p:set>
                                    <p:animEffect transition="in" filter="fade">
                                      <p:cBhvr>
                                        <p:cTn id="49" dur="500"/>
                                        <p:tgtEl>
                                          <p:spTgt spid="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GB" dirty="0" smtClean="0"/>
              <a:t>Problem 2: Stop your power escaping </a:t>
            </a:r>
            <a:endParaRPr lang="en-GB" dirty="0"/>
          </a:p>
        </p:txBody>
      </p:sp>
      <p:pic>
        <p:nvPicPr>
          <p:cNvPr id="3" name="Picture 2"/>
          <p:cNvPicPr>
            <a:picLocks noChangeAspect="1" noChangeArrowheads="1"/>
          </p:cNvPicPr>
          <p:nvPr/>
        </p:nvPicPr>
        <p:blipFill>
          <a:blip r:embed="rId3" cstate="print"/>
          <a:srcRect b="31659"/>
          <a:stretch>
            <a:fillRect/>
          </a:stretch>
        </p:blipFill>
        <p:spPr bwMode="auto">
          <a:xfrm>
            <a:off x="478735" y="908720"/>
            <a:ext cx="4214862" cy="2357887"/>
          </a:xfrm>
          <a:prstGeom prst="roundRect">
            <a:avLst>
              <a:gd name="adj" fmla="val 6972"/>
            </a:avLst>
          </a:prstGeom>
          <a:noFill/>
          <a:ln w="19050">
            <a:solidFill>
              <a:schemeClr val="bg2"/>
            </a:solidFill>
            <a:miter lim="800000"/>
            <a:headEnd/>
            <a:tailEnd/>
          </a:ln>
        </p:spPr>
      </p:pic>
      <p:pic>
        <p:nvPicPr>
          <p:cNvPr id="4" name="Picture 4"/>
          <p:cNvPicPr>
            <a:picLocks noChangeAspect="1" noChangeArrowheads="1"/>
          </p:cNvPicPr>
          <p:nvPr/>
        </p:nvPicPr>
        <p:blipFill>
          <a:blip r:embed="rId4" cstate="print"/>
          <a:srcRect r="1885" b="12958"/>
          <a:stretch>
            <a:fillRect/>
          </a:stretch>
        </p:blipFill>
        <p:spPr bwMode="auto">
          <a:xfrm>
            <a:off x="478735" y="3345203"/>
            <a:ext cx="4214862" cy="2808774"/>
          </a:xfrm>
          <a:prstGeom prst="roundRect">
            <a:avLst>
              <a:gd name="adj" fmla="val 6720"/>
            </a:avLst>
          </a:prstGeom>
          <a:noFill/>
          <a:ln w="19050">
            <a:solidFill>
              <a:schemeClr val="bg2"/>
            </a:solidFill>
            <a:miter lim="800000"/>
            <a:headEnd/>
            <a:tailEnd/>
          </a:ln>
        </p:spPr>
      </p:pic>
      <p:pic>
        <p:nvPicPr>
          <p:cNvPr id="16" name="Picture 2" descr="http://www.ruralmissouri.org/Images/RuralMissouri/March09/walking-lines.jpg"/>
          <p:cNvPicPr>
            <a:picLocks noChangeArrowheads="1"/>
          </p:cNvPicPr>
          <p:nvPr/>
        </p:nvPicPr>
        <p:blipFill>
          <a:blip r:embed="rId5" cstate="print"/>
          <a:srcRect r="2670"/>
          <a:stretch>
            <a:fillRect/>
          </a:stretch>
        </p:blipFill>
        <p:spPr bwMode="auto">
          <a:xfrm>
            <a:off x="4776769" y="908720"/>
            <a:ext cx="3379638" cy="5245257"/>
          </a:xfrm>
          <a:prstGeom prst="roundRect">
            <a:avLst>
              <a:gd name="adj" fmla="val 6521"/>
            </a:avLst>
          </a:prstGeom>
          <a:noFill/>
          <a:ln w="19050">
            <a:solidFill>
              <a:schemeClr val="bg2"/>
            </a:solidFill>
          </a:ln>
        </p:spPr>
      </p:pic>
      <p:pic>
        <p:nvPicPr>
          <p:cNvPr id="17" name="Picture 1" descr="F:\Photos of overhead damage\Knutsford Rd PMT4.jpg"/>
          <p:cNvPicPr>
            <a:picLocks noChangeArrowheads="1"/>
          </p:cNvPicPr>
          <p:nvPr/>
        </p:nvPicPr>
        <p:blipFill>
          <a:blip r:embed="rId6" cstate="print"/>
          <a:srcRect l="16019" r="14338" b="22082"/>
          <a:stretch>
            <a:fillRect/>
          </a:stretch>
        </p:blipFill>
        <p:spPr bwMode="auto">
          <a:xfrm>
            <a:off x="8241924" y="908720"/>
            <a:ext cx="3429591" cy="5245257"/>
          </a:xfrm>
          <a:prstGeom prst="roundRect">
            <a:avLst>
              <a:gd name="adj" fmla="val 5558"/>
            </a:avLst>
          </a:prstGeom>
          <a:noFill/>
          <a:ln w="19050">
            <a:solidFill>
              <a:schemeClr val="bg2"/>
            </a:solidFill>
          </a:ln>
        </p:spPr>
      </p:pic>
      <p:sp>
        <p:nvSpPr>
          <p:cNvPr id="13" name="Freeform 20"/>
          <p:cNvSpPr>
            <a:spLocks/>
          </p:cNvSpPr>
          <p:nvPr/>
        </p:nvSpPr>
        <p:spPr bwMode="auto">
          <a:xfrm>
            <a:off x="478735" y="6219747"/>
            <a:ext cx="11233596" cy="593629"/>
          </a:xfrm>
          <a:prstGeom prst="roundRect">
            <a:avLst>
              <a:gd name="adj" fmla="val 21005"/>
            </a:avLst>
          </a:prstGeom>
          <a:solidFill>
            <a:schemeClr val="bg2"/>
          </a:solidFill>
          <a:ln w="1905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17" tIns="60958" rIns="121917" bIns="60958" numCol="1" spcCol="0" rtlCol="0" fromWordArt="0" anchor="ctr" anchorCtr="0" forceAA="0" compatLnSpc="1">
            <a:prstTxWarp prst="textNoShape">
              <a:avLst/>
            </a:prstTxWarp>
            <a:noAutofit/>
          </a:bodyPr>
          <a:lstStyle/>
          <a:p>
            <a:pPr algn="ctr" defTabSz="762000"/>
            <a:r>
              <a:rPr lang="en-GB" sz="2400" dirty="0" smtClean="0">
                <a:solidFill>
                  <a:schemeClr val="tx1"/>
                </a:solidFill>
              </a:rPr>
              <a:t>Equipment affected by lots of external factors beyond our control</a:t>
            </a:r>
            <a:endParaRPr lang="en-GB" sz="2400" dirty="0">
              <a:solidFill>
                <a:schemeClr val="tx1"/>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 name="Title 26"/>
          <p:cNvSpPr>
            <a:spLocks noGrp="1"/>
          </p:cNvSpPr>
          <p:nvPr>
            <p:ph type="title"/>
          </p:nvPr>
        </p:nvSpPr>
        <p:spPr/>
        <p:txBody>
          <a:bodyPr/>
          <a:lstStyle/>
          <a:p>
            <a:r>
              <a:rPr lang="en-GB" smtClean="0"/>
              <a:t>Why bother with the burst ?</a:t>
            </a:r>
            <a:endParaRPr lang="en-GB" dirty="0"/>
          </a:p>
        </p:txBody>
      </p:sp>
      <p:sp>
        <p:nvSpPr>
          <p:cNvPr id="28" name="Freeform 20"/>
          <p:cNvSpPr>
            <a:spLocks/>
          </p:cNvSpPr>
          <p:nvPr/>
        </p:nvSpPr>
        <p:spPr bwMode="auto">
          <a:xfrm>
            <a:off x="478735" y="1124744"/>
            <a:ext cx="11233596" cy="593629"/>
          </a:xfrm>
          <a:prstGeom prst="round2SameRect">
            <a:avLst>
              <a:gd name="adj1" fmla="val 38060"/>
              <a:gd name="adj2" fmla="val 0"/>
            </a:avLst>
          </a:prstGeom>
          <a:solidFill>
            <a:schemeClr val="tx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17" tIns="60958" rIns="121917" bIns="60958" numCol="1" spcCol="0" rtlCol="0" fromWordArt="0" anchor="ctr" anchorCtr="0" forceAA="0" compatLnSpc="1">
            <a:prstTxWarp prst="textNoShape">
              <a:avLst/>
            </a:prstTxWarp>
            <a:noAutofit/>
          </a:bodyPr>
          <a:lstStyle/>
          <a:p>
            <a:pPr algn="ctr" defTabSz="762000"/>
            <a:r>
              <a:rPr lang="en-GB" sz="2400" dirty="0" smtClean="0"/>
              <a:t>When the fault occurs all power rushes into the burst</a:t>
            </a:r>
            <a:endParaRPr lang="en-GB" sz="2400" dirty="0">
              <a:solidFill>
                <a:schemeClr val="tx1"/>
              </a:solidFill>
            </a:endParaRPr>
          </a:p>
        </p:txBody>
      </p:sp>
      <p:sp>
        <p:nvSpPr>
          <p:cNvPr id="90" name="Rectangle 89"/>
          <p:cNvSpPr/>
          <p:nvPr/>
        </p:nvSpPr>
        <p:spPr>
          <a:xfrm>
            <a:off x="2733614" y="3797750"/>
            <a:ext cx="2190809" cy="287122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rtlCol="0" anchor="t"/>
          <a:lstStyle/>
          <a:p>
            <a:pPr marL="0" lvl="1" algn="ctr">
              <a:spcBef>
                <a:spcPct val="50000"/>
              </a:spcBef>
              <a:buClr>
                <a:srgbClr val="33CC00"/>
              </a:buClr>
            </a:pPr>
            <a:r>
              <a:rPr lang="en-GB" sz="2400" dirty="0" smtClean="0">
                <a:solidFill>
                  <a:schemeClr val="tx1"/>
                </a:solidFill>
              </a:rPr>
              <a:t>Huge amounts of energy released</a:t>
            </a:r>
            <a:endParaRPr lang="en-GB" sz="2400" dirty="0">
              <a:solidFill>
                <a:schemeClr val="tx1"/>
              </a:solidFill>
            </a:endParaRPr>
          </a:p>
        </p:txBody>
      </p:sp>
      <p:sp>
        <p:nvSpPr>
          <p:cNvPr id="91" name="Rectangle 90"/>
          <p:cNvSpPr/>
          <p:nvPr/>
        </p:nvSpPr>
        <p:spPr>
          <a:xfrm>
            <a:off x="4988491" y="3797750"/>
            <a:ext cx="2190809" cy="287122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rtlCol="0" anchor="t"/>
          <a:lstStyle/>
          <a:p>
            <a:pPr marL="0" lvl="1" algn="ctr">
              <a:spcBef>
                <a:spcPct val="50000"/>
              </a:spcBef>
              <a:buClr>
                <a:srgbClr val="33CC00"/>
              </a:buClr>
            </a:pPr>
            <a:r>
              <a:rPr lang="en-GB" sz="2400" dirty="0" smtClean="0">
                <a:solidFill>
                  <a:schemeClr val="tx1"/>
                </a:solidFill>
              </a:rPr>
              <a:t>The longer the fault lasts the more energy is released</a:t>
            </a:r>
            <a:endParaRPr lang="en-GB" sz="2400" dirty="0">
              <a:solidFill>
                <a:schemeClr val="tx1"/>
              </a:solidFill>
            </a:endParaRPr>
          </a:p>
        </p:txBody>
      </p:sp>
      <p:grpSp>
        <p:nvGrpSpPr>
          <p:cNvPr id="175" name="Group 174"/>
          <p:cNvGrpSpPr/>
          <p:nvPr/>
        </p:nvGrpSpPr>
        <p:grpSpPr>
          <a:xfrm>
            <a:off x="478735" y="3797749"/>
            <a:ext cx="2190812" cy="2871229"/>
            <a:chOff x="478735" y="3797749"/>
            <a:chExt cx="2190812" cy="2871229"/>
          </a:xfrm>
        </p:grpSpPr>
        <p:sp>
          <p:nvSpPr>
            <p:cNvPr id="92" name="Round Single Corner Rectangle 91"/>
            <p:cNvSpPr/>
            <p:nvPr/>
          </p:nvSpPr>
          <p:spPr>
            <a:xfrm flipH="1" flipV="1">
              <a:off x="478735" y="3797749"/>
              <a:ext cx="2190809" cy="2871227"/>
            </a:xfrm>
            <a:prstGeom prst="round1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rtlCol="0" anchor="t"/>
            <a:lstStyle/>
            <a:p>
              <a:pPr algn="ctr">
                <a:spcAft>
                  <a:spcPts val="600"/>
                </a:spcAft>
              </a:pPr>
              <a:endParaRPr lang="en-GB" sz="2400" baseline="30000" dirty="0">
                <a:solidFill>
                  <a:schemeClr val="tx1"/>
                </a:solidFill>
                <a:ea typeface="Verdana" pitchFamily="34" charset="0"/>
                <a:cs typeface="Verdana" pitchFamily="34" charset="0"/>
              </a:endParaRPr>
            </a:p>
          </p:txBody>
        </p:sp>
        <p:sp>
          <p:nvSpPr>
            <p:cNvPr id="93" name="Rectangle 92"/>
            <p:cNvSpPr/>
            <p:nvPr/>
          </p:nvSpPr>
          <p:spPr>
            <a:xfrm>
              <a:off x="478738" y="3797751"/>
              <a:ext cx="2190809" cy="28712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rtlCol="0" anchor="t"/>
            <a:lstStyle/>
            <a:p>
              <a:pPr marL="0" lvl="1" algn="ctr">
                <a:spcBef>
                  <a:spcPct val="50000"/>
                </a:spcBef>
                <a:buClr>
                  <a:srgbClr val="33CC00"/>
                </a:buClr>
              </a:pPr>
              <a:r>
                <a:rPr lang="en-GB" sz="2400" dirty="0" smtClean="0">
                  <a:solidFill>
                    <a:schemeClr val="tx1"/>
                  </a:solidFill>
                </a:rPr>
                <a:t>The careful balance is broken</a:t>
              </a:r>
              <a:endParaRPr lang="en-GB" sz="2400" dirty="0">
                <a:solidFill>
                  <a:schemeClr val="tx1"/>
                </a:solidFill>
              </a:endParaRPr>
            </a:p>
          </p:txBody>
        </p:sp>
      </p:grpSp>
      <p:grpSp>
        <p:nvGrpSpPr>
          <p:cNvPr id="94" name="Group 64"/>
          <p:cNvGrpSpPr/>
          <p:nvPr/>
        </p:nvGrpSpPr>
        <p:grpSpPr>
          <a:xfrm>
            <a:off x="7243369" y="3797750"/>
            <a:ext cx="2190809" cy="2871610"/>
            <a:chOff x="7324748" y="4006451"/>
            <a:chExt cx="1368000" cy="2302868"/>
          </a:xfrm>
          <a:solidFill>
            <a:schemeClr val="accent4"/>
          </a:solidFill>
        </p:grpSpPr>
        <p:sp>
          <p:nvSpPr>
            <p:cNvPr id="95" name="Round Single Corner Rectangle 94"/>
            <p:cNvSpPr/>
            <p:nvPr/>
          </p:nvSpPr>
          <p:spPr>
            <a:xfrm flipV="1">
              <a:off x="7324748" y="4006758"/>
              <a:ext cx="1368000" cy="2302561"/>
            </a:xfrm>
            <a:prstGeom prst="round1Rect">
              <a:avLst>
                <a:gd name="adj" fmla="val 0"/>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rtlCol="0" anchor="t"/>
            <a:lstStyle/>
            <a:p>
              <a:pPr algn="ctr">
                <a:spcAft>
                  <a:spcPts val="600"/>
                </a:spcAft>
              </a:pPr>
              <a:endParaRPr lang="en-GB" sz="2400" baseline="30000" dirty="0">
                <a:solidFill>
                  <a:schemeClr val="tx1"/>
                </a:solidFill>
                <a:ea typeface="Verdana" pitchFamily="34" charset="0"/>
                <a:cs typeface="Verdana" pitchFamily="34" charset="0"/>
              </a:endParaRPr>
            </a:p>
          </p:txBody>
        </p:sp>
        <p:sp>
          <p:nvSpPr>
            <p:cNvPr id="96" name="Rectangle 95"/>
            <p:cNvSpPr/>
            <p:nvPr/>
          </p:nvSpPr>
          <p:spPr>
            <a:xfrm>
              <a:off x="7324748" y="4006451"/>
              <a:ext cx="1368000" cy="23025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rtlCol="0" anchor="t"/>
            <a:lstStyle/>
            <a:p>
              <a:pPr marL="0" lvl="1" algn="ctr">
                <a:spcBef>
                  <a:spcPct val="50000"/>
                </a:spcBef>
                <a:buClr>
                  <a:srgbClr val="33CC00"/>
                </a:buClr>
              </a:pPr>
              <a:r>
                <a:rPr lang="en-GB" sz="2400" dirty="0" smtClean="0">
                  <a:solidFill>
                    <a:schemeClr val="tx1"/>
                  </a:solidFill>
                </a:rPr>
                <a:t>A 1-second fault @ 132kV releases 7GJ</a:t>
              </a:r>
              <a:endParaRPr lang="en-GB" sz="2400" dirty="0">
                <a:solidFill>
                  <a:schemeClr val="tx1"/>
                </a:solidFill>
              </a:endParaRPr>
            </a:p>
          </p:txBody>
        </p:sp>
      </p:grpSp>
      <p:grpSp>
        <p:nvGrpSpPr>
          <p:cNvPr id="102" name="Group 101"/>
          <p:cNvGrpSpPr/>
          <p:nvPr/>
        </p:nvGrpSpPr>
        <p:grpSpPr>
          <a:xfrm>
            <a:off x="9519926" y="3797750"/>
            <a:ext cx="2190809" cy="2871226"/>
            <a:chOff x="7225819" y="3021070"/>
            <a:chExt cx="1697427" cy="3431056"/>
          </a:xfrm>
        </p:grpSpPr>
        <p:sp>
          <p:nvSpPr>
            <p:cNvPr id="103" name="Round Single Corner Rectangle 102"/>
            <p:cNvSpPr/>
            <p:nvPr/>
          </p:nvSpPr>
          <p:spPr>
            <a:xfrm flipV="1">
              <a:off x="7225819" y="3021070"/>
              <a:ext cx="1697427" cy="3431056"/>
            </a:xfrm>
            <a:prstGeom prst="round1Rect">
              <a:avLst>
                <a:gd name="adj" fmla="val 11578"/>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rtlCol="0" anchor="t"/>
            <a:lstStyle/>
            <a:p>
              <a:pPr lvl="0" algn="ctr">
                <a:spcAft>
                  <a:spcPts val="600"/>
                </a:spcAft>
                <a:defRPr/>
              </a:pPr>
              <a:endParaRPr lang="en-GB" sz="2400" kern="0" dirty="0" smtClean="0">
                <a:solidFill>
                  <a:schemeClr val="bg1"/>
                </a:solidFill>
                <a:ea typeface="Verdana" pitchFamily="34" charset="0"/>
                <a:cs typeface="Verdana" pitchFamily="34" charset="0"/>
              </a:endParaRPr>
            </a:p>
          </p:txBody>
        </p:sp>
        <p:sp>
          <p:nvSpPr>
            <p:cNvPr id="104" name="Rectangle 103"/>
            <p:cNvSpPr/>
            <p:nvPr/>
          </p:nvSpPr>
          <p:spPr>
            <a:xfrm>
              <a:off x="7225819" y="3021070"/>
              <a:ext cx="1697427" cy="3431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rtlCol="0" anchor="t"/>
            <a:lstStyle/>
            <a:p>
              <a:pPr algn="ctr"/>
              <a:r>
                <a:rPr lang="en-GB" sz="2400" dirty="0" smtClean="0">
                  <a:solidFill>
                    <a:schemeClr val="bg1"/>
                  </a:solidFill>
                  <a:cs typeface="Arial" pitchFamily="34" charset="0"/>
                </a:rPr>
                <a:t>So! Find it and stop it fast </a:t>
              </a:r>
            </a:p>
            <a:p>
              <a:pPr algn="ctr"/>
              <a:endParaRPr lang="en-GB" sz="2400" dirty="0" smtClean="0">
                <a:solidFill>
                  <a:schemeClr val="bg1"/>
                </a:solidFill>
                <a:cs typeface="Arial" pitchFamily="34" charset="0"/>
              </a:endParaRPr>
            </a:p>
            <a:p>
              <a:pPr algn="ctr"/>
              <a:r>
                <a:rPr lang="en-GB" sz="2400" dirty="0" smtClean="0">
                  <a:solidFill>
                    <a:schemeClr val="bg1"/>
                  </a:solidFill>
                  <a:cs typeface="Arial" pitchFamily="34" charset="0"/>
                </a:rPr>
                <a:t>Typically within 200ms </a:t>
              </a:r>
            </a:p>
            <a:p>
              <a:pPr algn="ctr"/>
              <a:endParaRPr lang="en-GB" sz="2400" dirty="0" smtClean="0">
                <a:solidFill>
                  <a:schemeClr val="bg1"/>
                </a:solidFill>
                <a:cs typeface="Arial" pitchFamily="34" charset="0"/>
              </a:endParaRPr>
            </a:p>
            <a:p>
              <a:pPr algn="ctr"/>
              <a:r>
                <a:rPr lang="en-GB" sz="2400" dirty="0" smtClean="0">
                  <a:solidFill>
                    <a:schemeClr val="bg1"/>
                  </a:solidFill>
                  <a:cs typeface="Arial" pitchFamily="34" charset="0"/>
                </a:rPr>
                <a:t>Or Else?</a:t>
              </a:r>
              <a:endParaRPr lang="en-US" sz="2400" dirty="0">
                <a:solidFill>
                  <a:schemeClr val="bg1"/>
                </a:solidFill>
                <a:cs typeface="Arial" pitchFamily="34" charset="0"/>
              </a:endParaRPr>
            </a:p>
          </p:txBody>
        </p:sp>
      </p:grpSp>
      <p:grpSp>
        <p:nvGrpSpPr>
          <p:cNvPr id="171" name="Group 170"/>
          <p:cNvGrpSpPr/>
          <p:nvPr/>
        </p:nvGrpSpPr>
        <p:grpSpPr>
          <a:xfrm>
            <a:off x="2733614" y="1773278"/>
            <a:ext cx="2190809" cy="1973951"/>
            <a:chOff x="2733614" y="1773278"/>
            <a:chExt cx="2190809" cy="1973951"/>
          </a:xfrm>
        </p:grpSpPr>
        <p:sp>
          <p:nvSpPr>
            <p:cNvPr id="98" name="Rectangle 97"/>
            <p:cNvSpPr/>
            <p:nvPr/>
          </p:nvSpPr>
          <p:spPr>
            <a:xfrm>
              <a:off x="2733614" y="1773278"/>
              <a:ext cx="2190809" cy="197395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108000" rIns="36000" rtlCol="0" anchor="t"/>
            <a:lstStyle/>
            <a:p>
              <a:pPr algn="ctr"/>
              <a:endParaRPr lang="en-GB" sz="2400" dirty="0">
                <a:solidFill>
                  <a:schemeClr val="tx1"/>
                </a:solidFill>
                <a:ea typeface="Verdana" pitchFamily="34" charset="0"/>
                <a:cs typeface="Verdana" pitchFamily="34" charset="0"/>
              </a:endParaRPr>
            </a:p>
          </p:txBody>
        </p:sp>
        <p:grpSp>
          <p:nvGrpSpPr>
            <p:cNvPr id="150" name="Group 149"/>
            <p:cNvGrpSpPr>
              <a:grpSpLocks noChangeAspect="1"/>
            </p:cNvGrpSpPr>
            <p:nvPr/>
          </p:nvGrpSpPr>
          <p:grpSpPr>
            <a:xfrm>
              <a:off x="3072934" y="2048617"/>
              <a:ext cx="1512168" cy="1423273"/>
              <a:chOff x="7380312" y="5330790"/>
              <a:chExt cx="1225320" cy="944727"/>
            </a:xfrm>
          </p:grpSpPr>
          <p:cxnSp>
            <p:nvCxnSpPr>
              <p:cNvPr id="151" name="Straight Arrow Connector 150"/>
              <p:cNvCxnSpPr/>
              <p:nvPr/>
            </p:nvCxnSpPr>
            <p:spPr>
              <a:xfrm flipV="1">
                <a:off x="7581760" y="5387940"/>
                <a:ext cx="909689" cy="724484"/>
              </a:xfrm>
              <a:prstGeom prst="straightConnector1">
                <a:avLst/>
              </a:prstGeom>
              <a:ln w="57150">
                <a:solidFill>
                  <a:schemeClr val="bg1"/>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152" name="Freeform 600"/>
              <p:cNvSpPr>
                <a:spLocks/>
              </p:cNvSpPr>
              <p:nvPr/>
            </p:nvSpPr>
            <p:spPr bwMode="auto">
              <a:xfrm>
                <a:off x="7380312" y="5330790"/>
                <a:ext cx="1225320" cy="944727"/>
              </a:xfrm>
              <a:custGeom>
                <a:avLst/>
                <a:gdLst>
                  <a:gd name="T0" fmla="*/ 291 w 302"/>
                  <a:gd name="T1" fmla="*/ 238 h 260"/>
                  <a:gd name="T2" fmla="*/ 22 w 302"/>
                  <a:gd name="T3" fmla="*/ 238 h 260"/>
                  <a:gd name="T4" fmla="*/ 22 w 302"/>
                  <a:gd name="T5" fmla="*/ 238 h 260"/>
                  <a:gd name="T6" fmla="*/ 22 w 302"/>
                  <a:gd name="T7" fmla="*/ 11 h 260"/>
                  <a:gd name="T8" fmla="*/ 11 w 302"/>
                  <a:gd name="T9" fmla="*/ 0 h 260"/>
                  <a:gd name="T10" fmla="*/ 0 w 302"/>
                  <a:gd name="T11" fmla="*/ 11 h 260"/>
                  <a:gd name="T12" fmla="*/ 0 w 302"/>
                  <a:gd name="T13" fmla="*/ 238 h 260"/>
                  <a:gd name="T14" fmla="*/ 22 w 302"/>
                  <a:gd name="T15" fmla="*/ 260 h 260"/>
                  <a:gd name="T16" fmla="*/ 291 w 302"/>
                  <a:gd name="T17" fmla="*/ 260 h 260"/>
                  <a:gd name="T18" fmla="*/ 302 w 302"/>
                  <a:gd name="T19" fmla="*/ 249 h 260"/>
                  <a:gd name="T20" fmla="*/ 291 w 302"/>
                  <a:gd name="T21" fmla="*/ 238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2" h="260">
                    <a:moveTo>
                      <a:pt x="291" y="238"/>
                    </a:moveTo>
                    <a:cubicBezTo>
                      <a:pt x="22" y="238"/>
                      <a:pt x="22" y="238"/>
                      <a:pt x="22" y="238"/>
                    </a:cubicBezTo>
                    <a:cubicBezTo>
                      <a:pt x="22" y="238"/>
                      <a:pt x="22" y="238"/>
                      <a:pt x="22" y="238"/>
                    </a:cubicBezTo>
                    <a:cubicBezTo>
                      <a:pt x="22" y="11"/>
                      <a:pt x="22" y="11"/>
                      <a:pt x="22" y="11"/>
                    </a:cubicBezTo>
                    <a:cubicBezTo>
                      <a:pt x="22" y="5"/>
                      <a:pt x="17" y="0"/>
                      <a:pt x="11" y="0"/>
                    </a:cubicBezTo>
                    <a:cubicBezTo>
                      <a:pt x="5" y="0"/>
                      <a:pt x="0" y="5"/>
                      <a:pt x="0" y="11"/>
                    </a:cubicBezTo>
                    <a:cubicBezTo>
                      <a:pt x="0" y="238"/>
                      <a:pt x="0" y="238"/>
                      <a:pt x="0" y="238"/>
                    </a:cubicBezTo>
                    <a:cubicBezTo>
                      <a:pt x="0" y="250"/>
                      <a:pt x="10" y="260"/>
                      <a:pt x="22" y="260"/>
                    </a:cubicBezTo>
                    <a:cubicBezTo>
                      <a:pt x="291" y="260"/>
                      <a:pt x="291" y="260"/>
                      <a:pt x="291" y="260"/>
                    </a:cubicBezTo>
                    <a:cubicBezTo>
                      <a:pt x="297" y="260"/>
                      <a:pt x="302" y="255"/>
                      <a:pt x="302" y="249"/>
                    </a:cubicBezTo>
                    <a:cubicBezTo>
                      <a:pt x="302" y="243"/>
                      <a:pt x="297" y="238"/>
                      <a:pt x="291" y="23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grpSp>
      </p:grpSp>
      <p:grpSp>
        <p:nvGrpSpPr>
          <p:cNvPr id="170" name="Group 169"/>
          <p:cNvGrpSpPr/>
          <p:nvPr/>
        </p:nvGrpSpPr>
        <p:grpSpPr>
          <a:xfrm>
            <a:off x="478738" y="1772816"/>
            <a:ext cx="2190809" cy="1973951"/>
            <a:chOff x="478738" y="1772816"/>
            <a:chExt cx="2190809" cy="1973951"/>
          </a:xfrm>
        </p:grpSpPr>
        <p:sp>
          <p:nvSpPr>
            <p:cNvPr id="97" name="Round Single Corner Rectangle 29"/>
            <p:cNvSpPr/>
            <p:nvPr/>
          </p:nvSpPr>
          <p:spPr>
            <a:xfrm flipH="1">
              <a:off x="478738" y="1772816"/>
              <a:ext cx="2190809" cy="1973951"/>
            </a:xfrm>
            <a:prstGeom prst="round1Rect">
              <a:avLst>
                <a:gd name="adj" fmla="val 0"/>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108000" rIns="36000" rtlCol="0" anchor="t"/>
            <a:lstStyle/>
            <a:p>
              <a:pPr algn="ctr"/>
              <a:endParaRPr lang="en-GB" sz="2400" baseline="30000" dirty="0">
                <a:solidFill>
                  <a:schemeClr val="tx1"/>
                </a:solidFill>
                <a:ea typeface="Verdana" pitchFamily="34" charset="0"/>
                <a:cs typeface="Verdana" pitchFamily="34" charset="0"/>
              </a:endParaRPr>
            </a:p>
          </p:txBody>
        </p:sp>
        <p:grpSp>
          <p:nvGrpSpPr>
            <p:cNvPr id="153" name="Group 105"/>
            <p:cNvGrpSpPr>
              <a:grpSpLocks noChangeAspect="1"/>
            </p:cNvGrpSpPr>
            <p:nvPr/>
          </p:nvGrpSpPr>
          <p:grpSpPr>
            <a:xfrm>
              <a:off x="854062" y="2027257"/>
              <a:ext cx="1440160" cy="1465068"/>
              <a:chOff x="539552" y="4951391"/>
              <a:chExt cx="1122491" cy="1141905"/>
            </a:xfrm>
          </p:grpSpPr>
          <p:sp>
            <p:nvSpPr>
              <p:cNvPr id="154" name="Isosceles Triangle 153"/>
              <p:cNvSpPr/>
              <p:nvPr/>
            </p:nvSpPr>
            <p:spPr>
              <a:xfrm>
                <a:off x="989006" y="5080010"/>
                <a:ext cx="248114" cy="1013286"/>
              </a:xfrm>
              <a:prstGeom prst="triangle">
                <a:avLst/>
              </a:prstGeom>
              <a:solidFill>
                <a:schemeClr val="bg1"/>
              </a:solidFill>
              <a:ln cap="rnd">
                <a:noFill/>
                <a:beve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55" name="Straight Connector 154"/>
              <p:cNvCxnSpPr/>
              <p:nvPr/>
            </p:nvCxnSpPr>
            <p:spPr>
              <a:xfrm>
                <a:off x="692140" y="4981501"/>
                <a:ext cx="817316" cy="216337"/>
              </a:xfrm>
              <a:prstGeom prst="line">
                <a:avLst/>
              </a:prstGeom>
              <a:ln w="285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6" name="Oval 155"/>
              <p:cNvSpPr/>
              <p:nvPr/>
            </p:nvSpPr>
            <p:spPr>
              <a:xfrm>
                <a:off x="1066794" y="5035016"/>
                <a:ext cx="84563" cy="10445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7" name="Isosceles Triangle 156"/>
              <p:cNvSpPr/>
              <p:nvPr/>
            </p:nvSpPr>
            <p:spPr>
              <a:xfrm>
                <a:off x="539552" y="4975555"/>
                <a:ext cx="305175" cy="526671"/>
              </a:xfrm>
              <a:prstGeom prst="triangle">
                <a:avLst/>
              </a:prstGeom>
              <a:noFill/>
              <a:ln w="28575" cap="rnd">
                <a:solidFill>
                  <a:schemeClr val="bg1"/>
                </a:solidFill>
                <a:beve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8" name="Oval 157"/>
              <p:cNvSpPr/>
              <p:nvPr/>
            </p:nvSpPr>
            <p:spPr>
              <a:xfrm>
                <a:off x="539552" y="5480341"/>
                <a:ext cx="305175" cy="5491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9" name="Oval 158"/>
              <p:cNvSpPr/>
              <p:nvPr/>
            </p:nvSpPr>
            <p:spPr>
              <a:xfrm>
                <a:off x="669113" y="4951391"/>
                <a:ext cx="42282" cy="52228"/>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0" name="Isosceles Triangle 159"/>
              <p:cNvSpPr/>
              <p:nvPr/>
            </p:nvSpPr>
            <p:spPr>
              <a:xfrm>
                <a:off x="1356868" y="5202768"/>
                <a:ext cx="305175" cy="526671"/>
              </a:xfrm>
              <a:prstGeom prst="triangle">
                <a:avLst/>
              </a:prstGeom>
              <a:noFill/>
              <a:ln w="28575" cap="rnd">
                <a:solidFill>
                  <a:schemeClr val="bg1"/>
                </a:solidFill>
                <a:beve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n w="19050">
                    <a:solidFill>
                      <a:schemeClr val="tx1"/>
                    </a:solidFill>
                  </a:ln>
                </a:endParaRPr>
              </a:p>
            </p:txBody>
          </p:sp>
          <p:sp>
            <p:nvSpPr>
              <p:cNvPr id="161" name="Oval 160"/>
              <p:cNvSpPr/>
              <p:nvPr/>
            </p:nvSpPr>
            <p:spPr>
              <a:xfrm>
                <a:off x="1356868" y="5707554"/>
                <a:ext cx="305175" cy="5491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2" name="Oval 161"/>
              <p:cNvSpPr/>
              <p:nvPr/>
            </p:nvSpPr>
            <p:spPr>
              <a:xfrm>
                <a:off x="1496477" y="5183628"/>
                <a:ext cx="42282" cy="52228"/>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grpSp>
        <p:nvGrpSpPr>
          <p:cNvPr id="174" name="Group 173"/>
          <p:cNvGrpSpPr/>
          <p:nvPr/>
        </p:nvGrpSpPr>
        <p:grpSpPr>
          <a:xfrm>
            <a:off x="9519926" y="1773278"/>
            <a:ext cx="2190809" cy="1973951"/>
            <a:chOff x="9519926" y="1773278"/>
            <a:chExt cx="2190809" cy="1973951"/>
          </a:xfrm>
        </p:grpSpPr>
        <p:sp>
          <p:nvSpPr>
            <p:cNvPr id="99" name="Round Single Corner Rectangle 98"/>
            <p:cNvSpPr/>
            <p:nvPr/>
          </p:nvSpPr>
          <p:spPr>
            <a:xfrm>
              <a:off x="9519926" y="1773278"/>
              <a:ext cx="2190809" cy="1973951"/>
            </a:xfrm>
            <a:prstGeom prst="round1Rect">
              <a:avLst>
                <a:gd name="adj" fmla="val 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108000" rIns="36000" rtlCol="0" anchor="t"/>
            <a:lstStyle/>
            <a:p>
              <a:pPr algn="ctr"/>
              <a:endParaRPr lang="en-GB" sz="2400" baseline="30000" dirty="0">
                <a:solidFill>
                  <a:schemeClr val="tx1"/>
                </a:solidFill>
                <a:ea typeface="Verdana" pitchFamily="34" charset="0"/>
                <a:cs typeface="Verdana" pitchFamily="34" charset="0"/>
              </a:endParaRPr>
            </a:p>
          </p:txBody>
        </p:sp>
        <p:grpSp>
          <p:nvGrpSpPr>
            <p:cNvPr id="163" name="Group 162"/>
            <p:cNvGrpSpPr/>
            <p:nvPr/>
          </p:nvGrpSpPr>
          <p:grpSpPr>
            <a:xfrm>
              <a:off x="9823330" y="2059243"/>
              <a:ext cx="1584000" cy="1402020"/>
              <a:chOff x="1775673" y="-2995067"/>
              <a:chExt cx="1584000" cy="1402020"/>
            </a:xfrm>
          </p:grpSpPr>
          <p:sp>
            <p:nvSpPr>
              <p:cNvPr id="164" name="Freeform 52"/>
              <p:cNvSpPr>
                <a:spLocks noChangeArrowheads="1"/>
              </p:cNvSpPr>
              <p:nvPr/>
            </p:nvSpPr>
            <p:spPr bwMode="auto">
              <a:xfrm>
                <a:off x="1775673" y="-2995067"/>
                <a:ext cx="1584000" cy="1402020"/>
              </a:xfrm>
              <a:custGeom>
                <a:avLst/>
                <a:gdLst>
                  <a:gd name="T0" fmla="*/ 0 w 3456"/>
                  <a:gd name="T1" fmla="*/ 0 h 3058"/>
                  <a:gd name="T2" fmla="*/ 0 w 3456"/>
                  <a:gd name="T3" fmla="*/ 0 h 3058"/>
                  <a:gd name="T4" fmla="*/ 0 w 3456"/>
                  <a:gd name="T5" fmla="*/ 0 h 3058"/>
                  <a:gd name="T6" fmla="*/ 0 w 3456"/>
                  <a:gd name="T7" fmla="*/ 0 h 3058"/>
                  <a:gd name="T8" fmla="*/ 0 w 3456"/>
                  <a:gd name="T9" fmla="*/ 0 h 3058"/>
                  <a:gd name="T10" fmla="*/ 0 w 3456"/>
                  <a:gd name="T11" fmla="*/ 0 h 3058"/>
                  <a:gd name="T12" fmla="*/ 0 w 3456"/>
                  <a:gd name="T13" fmla="*/ 0 h 3058"/>
                  <a:gd name="T14" fmla="*/ 0 w 3456"/>
                  <a:gd name="T15" fmla="*/ 0 h 3058"/>
                  <a:gd name="T16" fmla="*/ 0 w 3456"/>
                  <a:gd name="T17" fmla="*/ 0 h 3058"/>
                  <a:gd name="T18" fmla="*/ 0 w 3456"/>
                  <a:gd name="T19" fmla="*/ 0 h 3058"/>
                  <a:gd name="T20" fmla="*/ 0 w 3456"/>
                  <a:gd name="T21" fmla="*/ 0 h 3058"/>
                  <a:gd name="T22" fmla="*/ 0 w 3456"/>
                  <a:gd name="T23" fmla="*/ 0 h 3058"/>
                  <a:gd name="T24" fmla="*/ 0 w 3456"/>
                  <a:gd name="T25" fmla="*/ 0 h 3058"/>
                  <a:gd name="T26" fmla="*/ 0 w 3456"/>
                  <a:gd name="T27" fmla="*/ 0 h 3058"/>
                  <a:gd name="T28" fmla="*/ 0 w 3456"/>
                  <a:gd name="T29" fmla="*/ 0 h 3058"/>
                  <a:gd name="T30" fmla="*/ 0 w 3456"/>
                  <a:gd name="T31" fmla="*/ 0 h 3058"/>
                  <a:gd name="T32" fmla="*/ 0 w 3456"/>
                  <a:gd name="T33" fmla="*/ 0 h 3058"/>
                  <a:gd name="T34" fmla="*/ 0 w 3456"/>
                  <a:gd name="T35" fmla="*/ 0 h 3058"/>
                  <a:gd name="T36" fmla="*/ 0 w 3456"/>
                  <a:gd name="T37" fmla="*/ 0 h 3058"/>
                  <a:gd name="T38" fmla="*/ 0 w 3456"/>
                  <a:gd name="T39" fmla="*/ 0 h 3058"/>
                  <a:gd name="T40" fmla="*/ 0 w 3456"/>
                  <a:gd name="T41" fmla="*/ 0 h 3058"/>
                  <a:gd name="T42" fmla="*/ 0 w 3456"/>
                  <a:gd name="T43" fmla="*/ 0 h 3058"/>
                  <a:gd name="T44" fmla="*/ 0 w 3456"/>
                  <a:gd name="T45" fmla="*/ 0 h 3058"/>
                  <a:gd name="T46" fmla="*/ 0 w 3456"/>
                  <a:gd name="T47" fmla="*/ 0 h 3058"/>
                  <a:gd name="T48" fmla="*/ 0 w 3456"/>
                  <a:gd name="T49" fmla="*/ 0 h 3058"/>
                  <a:gd name="T50" fmla="*/ 0 w 3456"/>
                  <a:gd name="T51" fmla="*/ 0 h 3058"/>
                  <a:gd name="T52" fmla="*/ 0 w 3456"/>
                  <a:gd name="T53" fmla="*/ 0 h 3058"/>
                  <a:gd name="T54" fmla="*/ 0 w 3456"/>
                  <a:gd name="T55" fmla="*/ 0 h 3058"/>
                  <a:gd name="T56" fmla="*/ 0 w 3456"/>
                  <a:gd name="T57" fmla="*/ 0 h 3058"/>
                  <a:gd name="T58" fmla="*/ 0 w 3456"/>
                  <a:gd name="T59" fmla="*/ 0 h 3058"/>
                  <a:gd name="T60" fmla="*/ 0 w 3456"/>
                  <a:gd name="T61" fmla="*/ 0 h 3058"/>
                  <a:gd name="T62" fmla="*/ 0 w 3456"/>
                  <a:gd name="T63" fmla="*/ 0 h 3058"/>
                  <a:gd name="T64" fmla="*/ 0 w 3456"/>
                  <a:gd name="T65" fmla="*/ 0 h 3058"/>
                  <a:gd name="T66" fmla="*/ 0 w 3456"/>
                  <a:gd name="T67" fmla="*/ 0 h 3058"/>
                  <a:gd name="T68" fmla="*/ 0 w 3456"/>
                  <a:gd name="T69" fmla="*/ 0 h 3058"/>
                  <a:gd name="T70" fmla="*/ 0 w 3456"/>
                  <a:gd name="T71" fmla="*/ 0 h 3058"/>
                  <a:gd name="T72" fmla="*/ 0 w 3456"/>
                  <a:gd name="T73" fmla="*/ 0 h 3058"/>
                  <a:gd name="T74" fmla="*/ 0 w 3456"/>
                  <a:gd name="T75" fmla="*/ 0 h 305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456"/>
                  <a:gd name="T115" fmla="*/ 0 h 3058"/>
                  <a:gd name="T116" fmla="*/ 3456 w 3456"/>
                  <a:gd name="T117" fmla="*/ 3058 h 305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456" h="3058">
                    <a:moveTo>
                      <a:pt x="1728" y="329"/>
                    </a:moveTo>
                    <a:lnTo>
                      <a:pt x="346" y="2790"/>
                    </a:lnTo>
                    <a:lnTo>
                      <a:pt x="3109" y="2790"/>
                    </a:lnTo>
                    <a:lnTo>
                      <a:pt x="1728" y="329"/>
                    </a:lnTo>
                    <a:close/>
                    <a:moveTo>
                      <a:pt x="1733" y="0"/>
                    </a:moveTo>
                    <a:lnTo>
                      <a:pt x="1754" y="3"/>
                    </a:lnTo>
                    <a:lnTo>
                      <a:pt x="1772" y="9"/>
                    </a:lnTo>
                    <a:lnTo>
                      <a:pt x="1790" y="20"/>
                    </a:lnTo>
                    <a:lnTo>
                      <a:pt x="1804" y="34"/>
                    </a:lnTo>
                    <a:lnTo>
                      <a:pt x="1816" y="51"/>
                    </a:lnTo>
                    <a:lnTo>
                      <a:pt x="3442" y="2903"/>
                    </a:lnTo>
                    <a:lnTo>
                      <a:pt x="3451" y="2922"/>
                    </a:lnTo>
                    <a:lnTo>
                      <a:pt x="3455" y="2944"/>
                    </a:lnTo>
                    <a:lnTo>
                      <a:pt x="3456" y="2965"/>
                    </a:lnTo>
                    <a:lnTo>
                      <a:pt x="3451" y="2986"/>
                    </a:lnTo>
                    <a:lnTo>
                      <a:pt x="3442" y="3006"/>
                    </a:lnTo>
                    <a:lnTo>
                      <a:pt x="3430" y="3023"/>
                    </a:lnTo>
                    <a:lnTo>
                      <a:pt x="3414" y="3037"/>
                    </a:lnTo>
                    <a:lnTo>
                      <a:pt x="3396" y="3049"/>
                    </a:lnTo>
                    <a:lnTo>
                      <a:pt x="3375" y="3055"/>
                    </a:lnTo>
                    <a:lnTo>
                      <a:pt x="3354" y="3058"/>
                    </a:lnTo>
                    <a:lnTo>
                      <a:pt x="102" y="3058"/>
                    </a:lnTo>
                    <a:lnTo>
                      <a:pt x="81" y="3055"/>
                    </a:lnTo>
                    <a:lnTo>
                      <a:pt x="60" y="3049"/>
                    </a:lnTo>
                    <a:lnTo>
                      <a:pt x="42" y="3037"/>
                    </a:lnTo>
                    <a:lnTo>
                      <a:pt x="26" y="3023"/>
                    </a:lnTo>
                    <a:lnTo>
                      <a:pt x="14" y="3006"/>
                    </a:lnTo>
                    <a:lnTo>
                      <a:pt x="5" y="2986"/>
                    </a:lnTo>
                    <a:lnTo>
                      <a:pt x="0" y="2965"/>
                    </a:lnTo>
                    <a:lnTo>
                      <a:pt x="1" y="2944"/>
                    </a:lnTo>
                    <a:lnTo>
                      <a:pt x="5" y="2922"/>
                    </a:lnTo>
                    <a:lnTo>
                      <a:pt x="14" y="2903"/>
                    </a:lnTo>
                    <a:lnTo>
                      <a:pt x="1640" y="51"/>
                    </a:lnTo>
                    <a:lnTo>
                      <a:pt x="1654" y="32"/>
                    </a:lnTo>
                    <a:lnTo>
                      <a:pt x="1670" y="17"/>
                    </a:lnTo>
                    <a:lnTo>
                      <a:pt x="1690" y="7"/>
                    </a:lnTo>
                    <a:lnTo>
                      <a:pt x="1712" y="1"/>
                    </a:lnTo>
                    <a:lnTo>
                      <a:pt x="1733" y="0"/>
                    </a:lnTo>
                    <a:close/>
                  </a:path>
                </a:pathLst>
              </a:custGeom>
              <a:solidFill>
                <a:schemeClr val="bg1"/>
              </a:solidFill>
              <a:ln w="9525">
                <a:noFill/>
                <a:round/>
                <a:headEnd/>
                <a:tailEnd/>
              </a:ln>
            </p:spPr>
            <p:txBody>
              <a:bodyPr wrap="none" anchor="ctr"/>
              <a:lstStyle/>
              <a:p>
                <a:endParaRPr lang="en-GB"/>
              </a:p>
            </p:txBody>
          </p:sp>
          <p:grpSp>
            <p:nvGrpSpPr>
              <p:cNvPr id="165" name="Group 319"/>
              <p:cNvGrpSpPr>
                <a:grpSpLocks noChangeAspect="1"/>
              </p:cNvGrpSpPr>
              <p:nvPr/>
            </p:nvGrpSpPr>
            <p:grpSpPr>
              <a:xfrm>
                <a:off x="2495673" y="-2515854"/>
                <a:ext cx="144000" cy="671020"/>
                <a:chOff x="2845396" y="-2373857"/>
                <a:chExt cx="111125" cy="517827"/>
              </a:xfrm>
            </p:grpSpPr>
            <p:sp>
              <p:nvSpPr>
                <p:cNvPr id="166" name="Freeform 106"/>
                <p:cNvSpPr>
                  <a:spLocks noChangeArrowheads="1"/>
                </p:cNvSpPr>
                <p:nvPr/>
              </p:nvSpPr>
              <p:spPr bwMode="auto">
                <a:xfrm>
                  <a:off x="2845396" y="-2373857"/>
                  <a:ext cx="111125" cy="393700"/>
                </a:xfrm>
                <a:custGeom>
                  <a:avLst/>
                  <a:gdLst>
                    <a:gd name="T0" fmla="*/ 0 w 709"/>
                    <a:gd name="T1" fmla="*/ 0 h 2495"/>
                    <a:gd name="T2" fmla="*/ 0 w 709"/>
                    <a:gd name="T3" fmla="*/ 0 h 2495"/>
                    <a:gd name="T4" fmla="*/ 0 w 709"/>
                    <a:gd name="T5" fmla="*/ 0 h 2495"/>
                    <a:gd name="T6" fmla="*/ 0 w 709"/>
                    <a:gd name="T7" fmla="*/ 0 h 2495"/>
                    <a:gd name="T8" fmla="*/ 0 w 709"/>
                    <a:gd name="T9" fmla="*/ 0 h 2495"/>
                    <a:gd name="T10" fmla="*/ 0 w 709"/>
                    <a:gd name="T11" fmla="*/ 0 h 2495"/>
                    <a:gd name="T12" fmla="*/ 0 w 709"/>
                    <a:gd name="T13" fmla="*/ 0 h 2495"/>
                    <a:gd name="T14" fmla="*/ 0 w 709"/>
                    <a:gd name="T15" fmla="*/ 0 h 2495"/>
                    <a:gd name="T16" fmla="*/ 0 w 709"/>
                    <a:gd name="T17" fmla="*/ 0 h 2495"/>
                    <a:gd name="T18" fmla="*/ 0 w 709"/>
                    <a:gd name="T19" fmla="*/ 0 h 2495"/>
                    <a:gd name="T20" fmla="*/ 0 w 709"/>
                    <a:gd name="T21" fmla="*/ 0 h 2495"/>
                    <a:gd name="T22" fmla="*/ 0 w 709"/>
                    <a:gd name="T23" fmla="*/ 0 h 2495"/>
                    <a:gd name="T24" fmla="*/ 0 w 709"/>
                    <a:gd name="T25" fmla="*/ 0 h 2495"/>
                    <a:gd name="T26" fmla="*/ 0 w 709"/>
                    <a:gd name="T27" fmla="*/ 0 h 2495"/>
                    <a:gd name="T28" fmla="*/ 0 w 709"/>
                    <a:gd name="T29" fmla="*/ 0 h 2495"/>
                    <a:gd name="T30" fmla="*/ 0 w 709"/>
                    <a:gd name="T31" fmla="*/ 0 h 2495"/>
                    <a:gd name="T32" fmla="*/ 0 w 709"/>
                    <a:gd name="T33" fmla="*/ 0 h 2495"/>
                    <a:gd name="T34" fmla="*/ 0 w 709"/>
                    <a:gd name="T35" fmla="*/ 0 h 2495"/>
                    <a:gd name="T36" fmla="*/ 0 w 709"/>
                    <a:gd name="T37" fmla="*/ 0 h 2495"/>
                    <a:gd name="T38" fmla="*/ 0 w 709"/>
                    <a:gd name="T39" fmla="*/ 0 h 2495"/>
                    <a:gd name="T40" fmla="*/ 0 w 709"/>
                    <a:gd name="T41" fmla="*/ 0 h 2495"/>
                    <a:gd name="T42" fmla="*/ 0 w 709"/>
                    <a:gd name="T43" fmla="*/ 0 h 2495"/>
                    <a:gd name="T44" fmla="*/ 0 w 709"/>
                    <a:gd name="T45" fmla="*/ 0 h 2495"/>
                    <a:gd name="T46" fmla="*/ 0 w 709"/>
                    <a:gd name="T47" fmla="*/ 0 h 2495"/>
                    <a:gd name="T48" fmla="*/ 0 w 709"/>
                    <a:gd name="T49" fmla="*/ 0 h 2495"/>
                    <a:gd name="T50" fmla="*/ 0 w 709"/>
                    <a:gd name="T51" fmla="*/ 0 h 2495"/>
                    <a:gd name="T52" fmla="*/ 0 w 709"/>
                    <a:gd name="T53" fmla="*/ 0 h 2495"/>
                    <a:gd name="T54" fmla="*/ 0 w 709"/>
                    <a:gd name="T55" fmla="*/ 0 h 2495"/>
                    <a:gd name="T56" fmla="*/ 0 w 709"/>
                    <a:gd name="T57" fmla="*/ 0 h 2495"/>
                    <a:gd name="T58" fmla="*/ 0 w 709"/>
                    <a:gd name="T59" fmla="*/ 0 h 2495"/>
                    <a:gd name="T60" fmla="*/ 0 w 709"/>
                    <a:gd name="T61" fmla="*/ 0 h 2495"/>
                    <a:gd name="T62" fmla="*/ 0 w 709"/>
                    <a:gd name="T63" fmla="*/ 0 h 2495"/>
                    <a:gd name="T64" fmla="*/ 0 w 709"/>
                    <a:gd name="T65" fmla="*/ 0 h 2495"/>
                    <a:gd name="T66" fmla="*/ 0 w 709"/>
                    <a:gd name="T67" fmla="*/ 0 h 2495"/>
                    <a:gd name="T68" fmla="*/ 0 w 709"/>
                    <a:gd name="T69" fmla="*/ 0 h 2495"/>
                    <a:gd name="T70" fmla="*/ 0 w 709"/>
                    <a:gd name="T71" fmla="*/ 0 h 2495"/>
                    <a:gd name="T72" fmla="*/ 0 w 709"/>
                    <a:gd name="T73" fmla="*/ 0 h 2495"/>
                    <a:gd name="T74" fmla="*/ 0 w 709"/>
                    <a:gd name="T75" fmla="*/ 0 h 2495"/>
                    <a:gd name="T76" fmla="*/ 0 w 709"/>
                    <a:gd name="T77" fmla="*/ 0 h 2495"/>
                    <a:gd name="T78" fmla="*/ 0 w 709"/>
                    <a:gd name="T79" fmla="*/ 0 h 2495"/>
                    <a:gd name="T80" fmla="*/ 0 w 709"/>
                    <a:gd name="T81" fmla="*/ 0 h 2495"/>
                    <a:gd name="T82" fmla="*/ 0 w 709"/>
                    <a:gd name="T83" fmla="*/ 0 h 2495"/>
                    <a:gd name="T84" fmla="*/ 0 w 709"/>
                    <a:gd name="T85" fmla="*/ 0 h 2495"/>
                    <a:gd name="T86" fmla="*/ 0 w 709"/>
                    <a:gd name="T87" fmla="*/ 0 h 2495"/>
                    <a:gd name="T88" fmla="*/ 0 w 709"/>
                    <a:gd name="T89" fmla="*/ 0 h 2495"/>
                    <a:gd name="T90" fmla="*/ 0 w 709"/>
                    <a:gd name="T91" fmla="*/ 0 h 2495"/>
                    <a:gd name="T92" fmla="*/ 0 w 709"/>
                    <a:gd name="T93" fmla="*/ 0 h 2495"/>
                    <a:gd name="T94" fmla="*/ 0 w 709"/>
                    <a:gd name="T95" fmla="*/ 0 h 2495"/>
                    <a:gd name="T96" fmla="*/ 0 w 709"/>
                    <a:gd name="T97" fmla="*/ 0 h 2495"/>
                    <a:gd name="T98" fmla="*/ 0 w 709"/>
                    <a:gd name="T99" fmla="*/ 0 h 2495"/>
                    <a:gd name="T100" fmla="*/ 0 w 709"/>
                    <a:gd name="T101" fmla="*/ 0 h 2495"/>
                    <a:gd name="T102" fmla="*/ 0 w 709"/>
                    <a:gd name="T103" fmla="*/ 0 h 2495"/>
                    <a:gd name="T104" fmla="*/ 0 w 709"/>
                    <a:gd name="T105" fmla="*/ 0 h 2495"/>
                    <a:gd name="T106" fmla="*/ 0 w 709"/>
                    <a:gd name="T107" fmla="*/ 0 h 2495"/>
                    <a:gd name="T108" fmla="*/ 0 w 709"/>
                    <a:gd name="T109" fmla="*/ 0 h 249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09"/>
                    <a:gd name="T166" fmla="*/ 0 h 2495"/>
                    <a:gd name="T167" fmla="*/ 709 w 709"/>
                    <a:gd name="T168" fmla="*/ 2495 h 249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09" h="2495">
                      <a:moveTo>
                        <a:pt x="355" y="0"/>
                      </a:moveTo>
                      <a:lnTo>
                        <a:pt x="405" y="1"/>
                      </a:lnTo>
                      <a:lnTo>
                        <a:pt x="450" y="3"/>
                      </a:lnTo>
                      <a:lnTo>
                        <a:pt x="491" y="8"/>
                      </a:lnTo>
                      <a:lnTo>
                        <a:pt x="528" y="12"/>
                      </a:lnTo>
                      <a:lnTo>
                        <a:pt x="561" y="19"/>
                      </a:lnTo>
                      <a:lnTo>
                        <a:pt x="589" y="26"/>
                      </a:lnTo>
                      <a:lnTo>
                        <a:pt x="615" y="36"/>
                      </a:lnTo>
                      <a:lnTo>
                        <a:pt x="637" y="47"/>
                      </a:lnTo>
                      <a:lnTo>
                        <a:pt x="661" y="64"/>
                      </a:lnTo>
                      <a:lnTo>
                        <a:pt x="680" y="83"/>
                      </a:lnTo>
                      <a:lnTo>
                        <a:pt x="694" y="104"/>
                      </a:lnTo>
                      <a:lnTo>
                        <a:pt x="702" y="127"/>
                      </a:lnTo>
                      <a:lnTo>
                        <a:pt x="708" y="154"/>
                      </a:lnTo>
                      <a:lnTo>
                        <a:pt x="709" y="184"/>
                      </a:lnTo>
                      <a:lnTo>
                        <a:pt x="643" y="2371"/>
                      </a:lnTo>
                      <a:lnTo>
                        <a:pt x="641" y="2390"/>
                      </a:lnTo>
                      <a:lnTo>
                        <a:pt x="637" y="2408"/>
                      </a:lnTo>
                      <a:lnTo>
                        <a:pt x="630" y="2425"/>
                      </a:lnTo>
                      <a:lnTo>
                        <a:pt x="618" y="2440"/>
                      </a:lnTo>
                      <a:lnTo>
                        <a:pt x="602" y="2452"/>
                      </a:lnTo>
                      <a:lnTo>
                        <a:pt x="581" y="2464"/>
                      </a:lnTo>
                      <a:lnTo>
                        <a:pt x="555" y="2473"/>
                      </a:lnTo>
                      <a:lnTo>
                        <a:pt x="525" y="2482"/>
                      </a:lnTo>
                      <a:lnTo>
                        <a:pt x="491" y="2487"/>
                      </a:lnTo>
                      <a:lnTo>
                        <a:pt x="451" y="2492"/>
                      </a:lnTo>
                      <a:lnTo>
                        <a:pt x="406" y="2494"/>
                      </a:lnTo>
                      <a:lnTo>
                        <a:pt x="355" y="2495"/>
                      </a:lnTo>
                      <a:lnTo>
                        <a:pt x="303" y="2494"/>
                      </a:lnTo>
                      <a:lnTo>
                        <a:pt x="257" y="2492"/>
                      </a:lnTo>
                      <a:lnTo>
                        <a:pt x="218" y="2487"/>
                      </a:lnTo>
                      <a:lnTo>
                        <a:pt x="183" y="2482"/>
                      </a:lnTo>
                      <a:lnTo>
                        <a:pt x="154" y="2473"/>
                      </a:lnTo>
                      <a:lnTo>
                        <a:pt x="128" y="2464"/>
                      </a:lnTo>
                      <a:lnTo>
                        <a:pt x="107" y="2452"/>
                      </a:lnTo>
                      <a:lnTo>
                        <a:pt x="91" y="2440"/>
                      </a:lnTo>
                      <a:lnTo>
                        <a:pt x="79" y="2425"/>
                      </a:lnTo>
                      <a:lnTo>
                        <a:pt x="72" y="2408"/>
                      </a:lnTo>
                      <a:lnTo>
                        <a:pt x="68" y="2390"/>
                      </a:lnTo>
                      <a:lnTo>
                        <a:pt x="66" y="2371"/>
                      </a:lnTo>
                      <a:lnTo>
                        <a:pt x="0" y="184"/>
                      </a:lnTo>
                      <a:lnTo>
                        <a:pt x="0" y="153"/>
                      </a:lnTo>
                      <a:lnTo>
                        <a:pt x="3" y="126"/>
                      </a:lnTo>
                      <a:lnTo>
                        <a:pt x="11" y="102"/>
                      </a:lnTo>
                      <a:lnTo>
                        <a:pt x="25" y="80"/>
                      </a:lnTo>
                      <a:lnTo>
                        <a:pt x="44" y="60"/>
                      </a:lnTo>
                      <a:lnTo>
                        <a:pt x="68" y="43"/>
                      </a:lnTo>
                      <a:lnTo>
                        <a:pt x="90" y="33"/>
                      </a:lnTo>
                      <a:lnTo>
                        <a:pt x="115" y="23"/>
                      </a:lnTo>
                      <a:lnTo>
                        <a:pt x="145" y="16"/>
                      </a:lnTo>
                      <a:lnTo>
                        <a:pt x="177" y="11"/>
                      </a:lnTo>
                      <a:lnTo>
                        <a:pt x="214" y="7"/>
                      </a:lnTo>
                      <a:lnTo>
                        <a:pt x="256" y="3"/>
                      </a:lnTo>
                      <a:lnTo>
                        <a:pt x="302" y="1"/>
                      </a:lnTo>
                      <a:lnTo>
                        <a:pt x="355" y="0"/>
                      </a:lnTo>
                      <a:close/>
                    </a:path>
                  </a:pathLst>
                </a:custGeom>
                <a:solidFill>
                  <a:schemeClr val="bg1"/>
                </a:solidFill>
                <a:ln w="9525">
                  <a:noFill/>
                  <a:round/>
                  <a:headEnd/>
                  <a:tailEnd/>
                </a:ln>
              </p:spPr>
              <p:txBody>
                <a:bodyPr wrap="none" anchor="ctr"/>
                <a:lstStyle/>
                <a:p>
                  <a:endParaRPr lang="en-GB"/>
                </a:p>
              </p:txBody>
            </p:sp>
            <p:sp>
              <p:nvSpPr>
                <p:cNvPr id="167" name="Oval 166"/>
                <p:cNvSpPr/>
                <p:nvPr/>
              </p:nvSpPr>
              <p:spPr>
                <a:xfrm>
                  <a:off x="2848335" y="-1963980"/>
                  <a:ext cx="105246" cy="10795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grpSp>
      <p:grpSp>
        <p:nvGrpSpPr>
          <p:cNvPr id="172" name="Group 171"/>
          <p:cNvGrpSpPr/>
          <p:nvPr/>
        </p:nvGrpSpPr>
        <p:grpSpPr>
          <a:xfrm>
            <a:off x="4988491" y="1773278"/>
            <a:ext cx="2190809" cy="1973951"/>
            <a:chOff x="4988491" y="1773278"/>
            <a:chExt cx="2190809" cy="1973951"/>
          </a:xfrm>
        </p:grpSpPr>
        <p:sp>
          <p:nvSpPr>
            <p:cNvPr id="100" name="Rectangle 99"/>
            <p:cNvSpPr/>
            <p:nvPr/>
          </p:nvSpPr>
          <p:spPr>
            <a:xfrm>
              <a:off x="4988491" y="1773278"/>
              <a:ext cx="2190809" cy="1973951"/>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108000" rIns="36000" rtlCol="0" anchor="t"/>
            <a:lstStyle/>
            <a:p>
              <a:pPr algn="ctr"/>
              <a:endParaRPr lang="en-GB" sz="2400" baseline="30000" dirty="0">
                <a:solidFill>
                  <a:schemeClr val="tx1"/>
                </a:solidFill>
                <a:ea typeface="Verdana" pitchFamily="34" charset="0"/>
                <a:cs typeface="Verdana" pitchFamily="34" charset="0"/>
              </a:endParaRPr>
            </a:p>
          </p:txBody>
        </p:sp>
        <p:sp>
          <p:nvSpPr>
            <p:cNvPr id="168" name="Freeform 6"/>
            <p:cNvSpPr>
              <a:spLocks noChangeAspect="1" noEditPoints="1"/>
            </p:cNvSpPr>
            <p:nvPr/>
          </p:nvSpPr>
          <p:spPr bwMode="auto">
            <a:xfrm>
              <a:off x="5299959" y="2058253"/>
              <a:ext cx="1567873" cy="1404000"/>
            </a:xfrm>
            <a:custGeom>
              <a:avLst/>
              <a:gdLst/>
              <a:ahLst/>
              <a:cxnLst>
                <a:cxn ang="0">
                  <a:pos x="276" y="276"/>
                </a:cxn>
                <a:cxn ang="0">
                  <a:pos x="269" y="277"/>
                </a:cxn>
                <a:cxn ang="0">
                  <a:pos x="191" y="210"/>
                </a:cxn>
                <a:cxn ang="0">
                  <a:pos x="167" y="203"/>
                </a:cxn>
                <a:cxn ang="0">
                  <a:pos x="167" y="167"/>
                </a:cxn>
                <a:cxn ang="0">
                  <a:pos x="172" y="163"/>
                </a:cxn>
                <a:cxn ang="0">
                  <a:pos x="179" y="61"/>
                </a:cxn>
                <a:cxn ang="0">
                  <a:pos x="185" y="56"/>
                </a:cxn>
                <a:cxn ang="0">
                  <a:pos x="190" y="61"/>
                </a:cxn>
                <a:cxn ang="0">
                  <a:pos x="198" y="163"/>
                </a:cxn>
                <a:cxn ang="0">
                  <a:pos x="203" y="167"/>
                </a:cxn>
                <a:cxn ang="0">
                  <a:pos x="210" y="191"/>
                </a:cxn>
                <a:cxn ang="0">
                  <a:pos x="277" y="269"/>
                </a:cxn>
                <a:cxn ang="0">
                  <a:pos x="276" y="276"/>
                </a:cxn>
                <a:cxn ang="0">
                  <a:pos x="369" y="171"/>
                </a:cxn>
                <a:cxn ang="0">
                  <a:pos x="185" y="0"/>
                </a:cxn>
                <a:cxn ang="0">
                  <a:pos x="0" y="185"/>
                </a:cxn>
                <a:cxn ang="0">
                  <a:pos x="185" y="370"/>
                </a:cxn>
                <a:cxn ang="0">
                  <a:pos x="185" y="327"/>
                </a:cxn>
                <a:cxn ang="0">
                  <a:pos x="43" y="185"/>
                </a:cxn>
                <a:cxn ang="0">
                  <a:pos x="185" y="42"/>
                </a:cxn>
                <a:cxn ang="0">
                  <a:pos x="326" y="171"/>
                </a:cxn>
                <a:cxn ang="0">
                  <a:pos x="281" y="171"/>
                </a:cxn>
                <a:cxn ang="0">
                  <a:pos x="348" y="268"/>
                </a:cxn>
                <a:cxn ang="0">
                  <a:pos x="415" y="172"/>
                </a:cxn>
                <a:cxn ang="0">
                  <a:pos x="369" y="171"/>
                </a:cxn>
                <a:cxn ang="0">
                  <a:pos x="415" y="171"/>
                </a:cxn>
                <a:cxn ang="0">
                  <a:pos x="415" y="172"/>
                </a:cxn>
                <a:cxn ang="0">
                  <a:pos x="415" y="172"/>
                </a:cxn>
                <a:cxn ang="0">
                  <a:pos x="415" y="171"/>
                </a:cxn>
              </a:cxnLst>
              <a:rect l="0" t="0" r="r" b="b"/>
              <a:pathLst>
                <a:path w="415" h="370">
                  <a:moveTo>
                    <a:pt x="276" y="276"/>
                  </a:moveTo>
                  <a:cubicBezTo>
                    <a:pt x="274" y="278"/>
                    <a:pt x="271" y="279"/>
                    <a:pt x="269" y="277"/>
                  </a:cubicBezTo>
                  <a:cubicBezTo>
                    <a:pt x="191" y="210"/>
                    <a:pt x="191" y="210"/>
                    <a:pt x="191" y="210"/>
                  </a:cubicBezTo>
                  <a:cubicBezTo>
                    <a:pt x="183" y="212"/>
                    <a:pt x="174" y="210"/>
                    <a:pt x="167" y="203"/>
                  </a:cubicBezTo>
                  <a:cubicBezTo>
                    <a:pt x="157" y="193"/>
                    <a:pt x="157" y="177"/>
                    <a:pt x="167" y="167"/>
                  </a:cubicBezTo>
                  <a:cubicBezTo>
                    <a:pt x="168" y="165"/>
                    <a:pt x="170" y="164"/>
                    <a:pt x="172" y="163"/>
                  </a:cubicBezTo>
                  <a:cubicBezTo>
                    <a:pt x="179" y="61"/>
                    <a:pt x="179" y="61"/>
                    <a:pt x="179" y="61"/>
                  </a:cubicBezTo>
                  <a:cubicBezTo>
                    <a:pt x="179" y="58"/>
                    <a:pt x="182" y="56"/>
                    <a:pt x="185" y="56"/>
                  </a:cubicBezTo>
                  <a:cubicBezTo>
                    <a:pt x="188" y="56"/>
                    <a:pt x="190" y="58"/>
                    <a:pt x="190" y="61"/>
                  </a:cubicBezTo>
                  <a:cubicBezTo>
                    <a:pt x="198" y="163"/>
                    <a:pt x="198" y="163"/>
                    <a:pt x="198" y="163"/>
                  </a:cubicBezTo>
                  <a:cubicBezTo>
                    <a:pt x="200" y="164"/>
                    <a:pt x="202" y="165"/>
                    <a:pt x="203" y="167"/>
                  </a:cubicBezTo>
                  <a:cubicBezTo>
                    <a:pt x="210" y="173"/>
                    <a:pt x="212" y="183"/>
                    <a:pt x="210" y="191"/>
                  </a:cubicBezTo>
                  <a:cubicBezTo>
                    <a:pt x="277" y="269"/>
                    <a:pt x="277" y="269"/>
                    <a:pt x="277" y="269"/>
                  </a:cubicBezTo>
                  <a:cubicBezTo>
                    <a:pt x="279" y="271"/>
                    <a:pt x="279" y="274"/>
                    <a:pt x="276" y="276"/>
                  </a:cubicBezTo>
                  <a:close/>
                  <a:moveTo>
                    <a:pt x="369" y="171"/>
                  </a:moveTo>
                  <a:cubicBezTo>
                    <a:pt x="362" y="76"/>
                    <a:pt x="282" y="0"/>
                    <a:pt x="185" y="0"/>
                  </a:cubicBezTo>
                  <a:cubicBezTo>
                    <a:pt x="83" y="0"/>
                    <a:pt x="0" y="83"/>
                    <a:pt x="0" y="185"/>
                  </a:cubicBezTo>
                  <a:cubicBezTo>
                    <a:pt x="0" y="287"/>
                    <a:pt x="83" y="370"/>
                    <a:pt x="185" y="370"/>
                  </a:cubicBezTo>
                  <a:cubicBezTo>
                    <a:pt x="185" y="327"/>
                    <a:pt x="185" y="327"/>
                    <a:pt x="185" y="327"/>
                  </a:cubicBezTo>
                  <a:cubicBezTo>
                    <a:pt x="107" y="327"/>
                    <a:pt x="43" y="263"/>
                    <a:pt x="43" y="185"/>
                  </a:cubicBezTo>
                  <a:cubicBezTo>
                    <a:pt x="43" y="106"/>
                    <a:pt x="107" y="42"/>
                    <a:pt x="185" y="42"/>
                  </a:cubicBezTo>
                  <a:cubicBezTo>
                    <a:pt x="259" y="42"/>
                    <a:pt x="319" y="99"/>
                    <a:pt x="326" y="171"/>
                  </a:cubicBezTo>
                  <a:cubicBezTo>
                    <a:pt x="281" y="171"/>
                    <a:pt x="281" y="171"/>
                    <a:pt x="281" y="171"/>
                  </a:cubicBezTo>
                  <a:cubicBezTo>
                    <a:pt x="348" y="268"/>
                    <a:pt x="348" y="268"/>
                    <a:pt x="348" y="268"/>
                  </a:cubicBezTo>
                  <a:cubicBezTo>
                    <a:pt x="415" y="172"/>
                    <a:pt x="415" y="172"/>
                    <a:pt x="415" y="172"/>
                  </a:cubicBezTo>
                  <a:lnTo>
                    <a:pt x="369" y="171"/>
                  </a:lnTo>
                  <a:close/>
                  <a:moveTo>
                    <a:pt x="415" y="171"/>
                  </a:moveTo>
                  <a:cubicBezTo>
                    <a:pt x="415" y="172"/>
                    <a:pt x="415" y="172"/>
                    <a:pt x="415" y="172"/>
                  </a:cubicBezTo>
                  <a:cubicBezTo>
                    <a:pt x="415" y="172"/>
                    <a:pt x="415" y="172"/>
                    <a:pt x="415" y="172"/>
                  </a:cubicBezTo>
                  <a:lnTo>
                    <a:pt x="415" y="171"/>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grpSp>
        <p:nvGrpSpPr>
          <p:cNvPr id="173" name="Group 172"/>
          <p:cNvGrpSpPr/>
          <p:nvPr/>
        </p:nvGrpSpPr>
        <p:grpSpPr>
          <a:xfrm>
            <a:off x="7243369" y="1773278"/>
            <a:ext cx="2190809" cy="1973951"/>
            <a:chOff x="7243369" y="1773278"/>
            <a:chExt cx="2190809" cy="1973951"/>
          </a:xfrm>
        </p:grpSpPr>
        <p:sp>
          <p:nvSpPr>
            <p:cNvPr id="101" name="Round Single Corner Rectangle 100"/>
            <p:cNvSpPr/>
            <p:nvPr/>
          </p:nvSpPr>
          <p:spPr>
            <a:xfrm>
              <a:off x="7243369" y="1773278"/>
              <a:ext cx="2190809" cy="1973951"/>
            </a:xfrm>
            <a:prstGeom prst="round1Rect">
              <a:avLst>
                <a:gd name="adj" fmla="val 0"/>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108000" rIns="36000" rtlCol="0" anchor="t"/>
            <a:lstStyle/>
            <a:p>
              <a:pPr algn="ctr"/>
              <a:endParaRPr lang="en-GB" sz="2400" baseline="30000" dirty="0">
                <a:solidFill>
                  <a:schemeClr val="tx1"/>
                </a:solidFill>
                <a:ea typeface="Verdana" pitchFamily="34" charset="0"/>
                <a:cs typeface="Verdana" pitchFamily="34" charset="0"/>
              </a:endParaRPr>
            </a:p>
          </p:txBody>
        </p:sp>
        <p:sp>
          <p:nvSpPr>
            <p:cNvPr id="169" name="Freeform 51"/>
            <p:cNvSpPr>
              <a:spLocks noChangeAspect="1" noChangeArrowheads="1"/>
            </p:cNvSpPr>
            <p:nvPr/>
          </p:nvSpPr>
          <p:spPr bwMode="auto">
            <a:xfrm>
              <a:off x="7942729" y="1963667"/>
              <a:ext cx="792088" cy="1593173"/>
            </a:xfrm>
            <a:custGeom>
              <a:avLst/>
              <a:gdLst>
                <a:gd name="T0" fmla="*/ 0 w 797"/>
                <a:gd name="T1" fmla="*/ 0 h 1606"/>
                <a:gd name="T2" fmla="*/ 0 w 797"/>
                <a:gd name="T3" fmla="*/ 0 h 1606"/>
                <a:gd name="T4" fmla="*/ 0 w 797"/>
                <a:gd name="T5" fmla="*/ 0 h 1606"/>
                <a:gd name="T6" fmla="*/ 0 w 797"/>
                <a:gd name="T7" fmla="*/ 0 h 1606"/>
                <a:gd name="T8" fmla="*/ 0 w 797"/>
                <a:gd name="T9" fmla="*/ 0 h 1606"/>
                <a:gd name="T10" fmla="*/ 0 w 797"/>
                <a:gd name="T11" fmla="*/ 0 h 1606"/>
                <a:gd name="T12" fmla="*/ 0 w 797"/>
                <a:gd name="T13" fmla="*/ 0 h 1606"/>
                <a:gd name="T14" fmla="*/ 0 w 797"/>
                <a:gd name="T15" fmla="*/ 0 h 1606"/>
                <a:gd name="T16" fmla="*/ 0 w 797"/>
                <a:gd name="T17" fmla="*/ 0 h 1606"/>
                <a:gd name="T18" fmla="*/ 0 w 797"/>
                <a:gd name="T19" fmla="*/ 0 h 1606"/>
                <a:gd name="T20" fmla="*/ 0 w 797"/>
                <a:gd name="T21" fmla="*/ 0 h 1606"/>
                <a:gd name="T22" fmla="*/ 0 w 797"/>
                <a:gd name="T23" fmla="*/ 0 h 160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97"/>
                <a:gd name="T37" fmla="*/ 0 h 1606"/>
                <a:gd name="T38" fmla="*/ 797 w 797"/>
                <a:gd name="T39" fmla="*/ 1606 h 160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97" h="1606">
                  <a:moveTo>
                    <a:pt x="627" y="0"/>
                  </a:moveTo>
                  <a:lnTo>
                    <a:pt x="189" y="838"/>
                  </a:lnTo>
                  <a:lnTo>
                    <a:pt x="797" y="648"/>
                  </a:lnTo>
                  <a:lnTo>
                    <a:pt x="461" y="1379"/>
                  </a:lnTo>
                  <a:lnTo>
                    <a:pt x="596" y="1346"/>
                  </a:lnTo>
                  <a:lnTo>
                    <a:pt x="377" y="1606"/>
                  </a:lnTo>
                  <a:lnTo>
                    <a:pt x="327" y="1295"/>
                  </a:lnTo>
                  <a:lnTo>
                    <a:pt x="424" y="1373"/>
                  </a:lnTo>
                  <a:lnTo>
                    <a:pt x="571" y="819"/>
                  </a:lnTo>
                  <a:lnTo>
                    <a:pt x="0" y="1016"/>
                  </a:lnTo>
                  <a:lnTo>
                    <a:pt x="409" y="6"/>
                  </a:lnTo>
                  <a:lnTo>
                    <a:pt x="627" y="0"/>
                  </a:lnTo>
                  <a:close/>
                </a:path>
              </a:pathLst>
            </a:custGeom>
            <a:solidFill>
              <a:schemeClr val="bg1"/>
            </a:solidFill>
            <a:ln w="9525">
              <a:noFill/>
              <a:round/>
              <a:headEnd/>
              <a:tailEnd/>
            </a:ln>
          </p:spPr>
          <p:txBody>
            <a:bodyPr wrap="none" anchor="ctr"/>
            <a:lstStyle/>
            <a:p>
              <a:endParaRPr lang="en-GB"/>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0"/>
                                        </p:tgtEl>
                                        <p:attrNameLst>
                                          <p:attrName>style.visibility</p:attrName>
                                        </p:attrNameLst>
                                      </p:cBhvr>
                                      <p:to>
                                        <p:strVal val="visible"/>
                                      </p:to>
                                    </p:set>
                                    <p:animEffect transition="in" filter="fade">
                                      <p:cBhvr>
                                        <p:cTn id="12" dur="500"/>
                                        <p:tgtEl>
                                          <p:spTgt spid="170"/>
                                        </p:tgtEl>
                                      </p:cBhvr>
                                    </p:animEffect>
                                  </p:childTnLst>
                                </p:cTn>
                              </p:par>
                            </p:childTnLst>
                          </p:cTn>
                        </p:par>
                        <p:par>
                          <p:cTn id="13" fill="hold">
                            <p:stCondLst>
                              <p:cond delay="500"/>
                            </p:stCondLst>
                            <p:childTnLst>
                              <p:par>
                                <p:cTn id="14" presetID="12" presetClass="entr" presetSubtype="1" fill="hold" nodeType="afterEffect">
                                  <p:stCondLst>
                                    <p:cond delay="0"/>
                                  </p:stCondLst>
                                  <p:childTnLst>
                                    <p:set>
                                      <p:cBhvr>
                                        <p:cTn id="15" dur="1" fill="hold">
                                          <p:stCondLst>
                                            <p:cond delay="0"/>
                                          </p:stCondLst>
                                        </p:cTn>
                                        <p:tgtEl>
                                          <p:spTgt spid="175"/>
                                        </p:tgtEl>
                                        <p:attrNameLst>
                                          <p:attrName>style.visibility</p:attrName>
                                        </p:attrNameLst>
                                      </p:cBhvr>
                                      <p:to>
                                        <p:strVal val="visible"/>
                                      </p:to>
                                    </p:set>
                                    <p:animEffect transition="in" filter="slide(fromTop)">
                                      <p:cBhvr>
                                        <p:cTn id="16" dur="1000"/>
                                        <p:tgtEl>
                                          <p:spTgt spid="17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71"/>
                                        </p:tgtEl>
                                        <p:attrNameLst>
                                          <p:attrName>style.visibility</p:attrName>
                                        </p:attrNameLst>
                                      </p:cBhvr>
                                      <p:to>
                                        <p:strVal val="visible"/>
                                      </p:to>
                                    </p:set>
                                    <p:animEffect transition="in" filter="fade">
                                      <p:cBhvr>
                                        <p:cTn id="21" dur="500"/>
                                        <p:tgtEl>
                                          <p:spTgt spid="171"/>
                                        </p:tgtEl>
                                      </p:cBhvr>
                                    </p:animEffect>
                                  </p:childTnLst>
                                </p:cTn>
                              </p:par>
                            </p:childTnLst>
                          </p:cTn>
                        </p:par>
                        <p:par>
                          <p:cTn id="22" fill="hold">
                            <p:stCondLst>
                              <p:cond delay="500"/>
                            </p:stCondLst>
                            <p:childTnLst>
                              <p:par>
                                <p:cTn id="23" presetID="12" presetClass="entr" presetSubtype="1" fill="hold" grpId="0" nodeType="afterEffect">
                                  <p:stCondLst>
                                    <p:cond delay="0"/>
                                  </p:stCondLst>
                                  <p:childTnLst>
                                    <p:set>
                                      <p:cBhvr>
                                        <p:cTn id="24" dur="1" fill="hold">
                                          <p:stCondLst>
                                            <p:cond delay="0"/>
                                          </p:stCondLst>
                                        </p:cTn>
                                        <p:tgtEl>
                                          <p:spTgt spid="90"/>
                                        </p:tgtEl>
                                        <p:attrNameLst>
                                          <p:attrName>style.visibility</p:attrName>
                                        </p:attrNameLst>
                                      </p:cBhvr>
                                      <p:to>
                                        <p:strVal val="visible"/>
                                      </p:to>
                                    </p:set>
                                    <p:animEffect transition="in" filter="slide(fromTop)">
                                      <p:cBhvr>
                                        <p:cTn id="25" dur="1000"/>
                                        <p:tgtEl>
                                          <p:spTgt spid="9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72"/>
                                        </p:tgtEl>
                                        <p:attrNameLst>
                                          <p:attrName>style.visibility</p:attrName>
                                        </p:attrNameLst>
                                      </p:cBhvr>
                                      <p:to>
                                        <p:strVal val="visible"/>
                                      </p:to>
                                    </p:set>
                                    <p:animEffect transition="in" filter="fade">
                                      <p:cBhvr>
                                        <p:cTn id="30" dur="500"/>
                                        <p:tgtEl>
                                          <p:spTgt spid="172"/>
                                        </p:tgtEl>
                                      </p:cBhvr>
                                    </p:animEffect>
                                  </p:childTnLst>
                                </p:cTn>
                              </p:par>
                            </p:childTnLst>
                          </p:cTn>
                        </p:par>
                        <p:par>
                          <p:cTn id="31" fill="hold">
                            <p:stCondLst>
                              <p:cond delay="500"/>
                            </p:stCondLst>
                            <p:childTnLst>
                              <p:par>
                                <p:cTn id="32" presetID="12" presetClass="entr" presetSubtype="1" fill="hold" grpId="0" nodeType="afterEffect">
                                  <p:stCondLst>
                                    <p:cond delay="0"/>
                                  </p:stCondLst>
                                  <p:childTnLst>
                                    <p:set>
                                      <p:cBhvr>
                                        <p:cTn id="33" dur="1" fill="hold">
                                          <p:stCondLst>
                                            <p:cond delay="0"/>
                                          </p:stCondLst>
                                        </p:cTn>
                                        <p:tgtEl>
                                          <p:spTgt spid="91"/>
                                        </p:tgtEl>
                                        <p:attrNameLst>
                                          <p:attrName>style.visibility</p:attrName>
                                        </p:attrNameLst>
                                      </p:cBhvr>
                                      <p:to>
                                        <p:strVal val="visible"/>
                                      </p:to>
                                    </p:set>
                                    <p:animEffect transition="in" filter="slide(fromTop)">
                                      <p:cBhvr>
                                        <p:cTn id="34" dur="1000"/>
                                        <p:tgtEl>
                                          <p:spTgt spid="9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73"/>
                                        </p:tgtEl>
                                        <p:attrNameLst>
                                          <p:attrName>style.visibility</p:attrName>
                                        </p:attrNameLst>
                                      </p:cBhvr>
                                      <p:to>
                                        <p:strVal val="visible"/>
                                      </p:to>
                                    </p:set>
                                    <p:animEffect transition="in" filter="fade">
                                      <p:cBhvr>
                                        <p:cTn id="39" dur="500"/>
                                        <p:tgtEl>
                                          <p:spTgt spid="173"/>
                                        </p:tgtEl>
                                      </p:cBhvr>
                                    </p:animEffect>
                                  </p:childTnLst>
                                </p:cTn>
                              </p:par>
                            </p:childTnLst>
                          </p:cTn>
                        </p:par>
                        <p:par>
                          <p:cTn id="40" fill="hold">
                            <p:stCondLst>
                              <p:cond delay="500"/>
                            </p:stCondLst>
                            <p:childTnLst>
                              <p:par>
                                <p:cTn id="41" presetID="12" presetClass="entr" presetSubtype="1" fill="hold" nodeType="afterEffect">
                                  <p:stCondLst>
                                    <p:cond delay="0"/>
                                  </p:stCondLst>
                                  <p:childTnLst>
                                    <p:set>
                                      <p:cBhvr>
                                        <p:cTn id="42" dur="1" fill="hold">
                                          <p:stCondLst>
                                            <p:cond delay="0"/>
                                          </p:stCondLst>
                                        </p:cTn>
                                        <p:tgtEl>
                                          <p:spTgt spid="94"/>
                                        </p:tgtEl>
                                        <p:attrNameLst>
                                          <p:attrName>style.visibility</p:attrName>
                                        </p:attrNameLst>
                                      </p:cBhvr>
                                      <p:to>
                                        <p:strVal val="visible"/>
                                      </p:to>
                                    </p:set>
                                    <p:animEffect transition="in" filter="slide(fromTop)">
                                      <p:cBhvr>
                                        <p:cTn id="43" dur="1000"/>
                                        <p:tgtEl>
                                          <p:spTgt spid="9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74"/>
                                        </p:tgtEl>
                                        <p:attrNameLst>
                                          <p:attrName>style.visibility</p:attrName>
                                        </p:attrNameLst>
                                      </p:cBhvr>
                                      <p:to>
                                        <p:strVal val="visible"/>
                                      </p:to>
                                    </p:set>
                                    <p:animEffect transition="in" filter="fade">
                                      <p:cBhvr>
                                        <p:cTn id="48" dur="500"/>
                                        <p:tgtEl>
                                          <p:spTgt spid="174"/>
                                        </p:tgtEl>
                                      </p:cBhvr>
                                    </p:animEffect>
                                  </p:childTnLst>
                                </p:cTn>
                              </p:par>
                            </p:childTnLst>
                          </p:cTn>
                        </p:par>
                        <p:par>
                          <p:cTn id="49" fill="hold">
                            <p:stCondLst>
                              <p:cond delay="500"/>
                            </p:stCondLst>
                            <p:childTnLst>
                              <p:par>
                                <p:cTn id="50" presetID="12" presetClass="entr" presetSubtype="1" fill="hold" nodeType="afterEffect">
                                  <p:stCondLst>
                                    <p:cond delay="0"/>
                                  </p:stCondLst>
                                  <p:childTnLst>
                                    <p:set>
                                      <p:cBhvr>
                                        <p:cTn id="51" dur="1" fill="hold">
                                          <p:stCondLst>
                                            <p:cond delay="0"/>
                                          </p:stCondLst>
                                        </p:cTn>
                                        <p:tgtEl>
                                          <p:spTgt spid="102"/>
                                        </p:tgtEl>
                                        <p:attrNameLst>
                                          <p:attrName>style.visibility</p:attrName>
                                        </p:attrNameLst>
                                      </p:cBhvr>
                                      <p:to>
                                        <p:strVal val="visible"/>
                                      </p:to>
                                    </p:set>
                                    <p:animEffect transition="in" filter="slide(fromTop)">
                                      <p:cBhvr>
                                        <p:cTn id="52" dur="1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90" grpId="0" animBg="1"/>
      <p:bldP spid="9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Rectangle 85"/>
          <p:cNvSpPr>
            <a:spLocks noGrp="1" noChangeArrowheads="1"/>
          </p:cNvSpPr>
          <p:nvPr>
            <p:ph type="title"/>
          </p:nvPr>
        </p:nvSpPr>
        <p:spPr/>
        <p:txBody>
          <a:bodyPr/>
          <a:lstStyle/>
          <a:p>
            <a:r>
              <a:rPr lang="en-GB" dirty="0" smtClean="0"/>
              <a:t>Problem 3: Voltage – keeping enough in the system</a:t>
            </a:r>
          </a:p>
        </p:txBody>
      </p:sp>
      <p:grpSp>
        <p:nvGrpSpPr>
          <p:cNvPr id="2" name="Group 3"/>
          <p:cNvGrpSpPr>
            <a:grpSpLocks/>
          </p:cNvGrpSpPr>
          <p:nvPr/>
        </p:nvGrpSpPr>
        <p:grpSpPr bwMode="auto">
          <a:xfrm>
            <a:off x="3839927" y="1628801"/>
            <a:ext cx="4603370" cy="4444152"/>
            <a:chOff x="90" y="1001"/>
            <a:chExt cx="2794" cy="3319"/>
          </a:xfrm>
        </p:grpSpPr>
        <p:sp>
          <p:nvSpPr>
            <p:cNvPr id="49157" name="Rectangle 4"/>
            <p:cNvSpPr>
              <a:spLocks noChangeArrowheads="1"/>
            </p:cNvSpPr>
            <p:nvPr/>
          </p:nvSpPr>
          <p:spPr bwMode="auto">
            <a:xfrm>
              <a:off x="672" y="1061"/>
              <a:ext cx="423" cy="192"/>
            </a:xfrm>
            <a:prstGeom prst="rect">
              <a:avLst/>
            </a:prstGeom>
            <a:noFill/>
            <a:ln w="12700">
              <a:noFill/>
              <a:miter lim="800000"/>
              <a:headEnd/>
              <a:tailEnd/>
            </a:ln>
          </p:spPr>
          <p:txBody>
            <a:bodyPr wrap="none" lIns="90488" tIns="44450" rIns="90488" bIns="44450">
              <a:spAutoFit/>
            </a:bodyPr>
            <a:lstStyle/>
            <a:p>
              <a:pPr defTabSz="762000"/>
              <a:r>
                <a:rPr lang="en-GB" sz="1400" b="1">
                  <a:solidFill>
                    <a:schemeClr val="bg1"/>
                  </a:solidFill>
                </a:rPr>
                <a:t>Scotland</a:t>
              </a:r>
            </a:p>
          </p:txBody>
        </p:sp>
        <p:sp>
          <p:nvSpPr>
            <p:cNvPr id="49158" name="Rectangle 5"/>
            <p:cNvSpPr>
              <a:spLocks noChangeArrowheads="1"/>
            </p:cNvSpPr>
            <p:nvPr/>
          </p:nvSpPr>
          <p:spPr bwMode="auto">
            <a:xfrm>
              <a:off x="2501" y="3667"/>
              <a:ext cx="383" cy="212"/>
            </a:xfrm>
            <a:prstGeom prst="rect">
              <a:avLst/>
            </a:prstGeom>
            <a:noFill/>
            <a:ln w="12700">
              <a:noFill/>
              <a:miter lim="800000"/>
              <a:headEnd/>
              <a:tailEnd/>
            </a:ln>
          </p:spPr>
          <p:txBody>
            <a:bodyPr wrap="none" lIns="90488" tIns="44450" rIns="90488" bIns="44450">
              <a:spAutoFit/>
            </a:bodyPr>
            <a:lstStyle/>
            <a:p>
              <a:pPr defTabSz="762000"/>
              <a:r>
                <a:rPr lang="en-GB" sz="1600" b="1">
                  <a:solidFill>
                    <a:schemeClr val="bg1"/>
                  </a:solidFill>
                </a:rPr>
                <a:t>France</a:t>
              </a:r>
            </a:p>
          </p:txBody>
        </p:sp>
        <p:sp>
          <p:nvSpPr>
            <p:cNvPr id="49159" name="Freeform 6"/>
            <p:cNvSpPr>
              <a:spLocks/>
            </p:cNvSpPr>
            <p:nvPr/>
          </p:nvSpPr>
          <p:spPr bwMode="auto">
            <a:xfrm>
              <a:off x="332" y="2416"/>
              <a:ext cx="850" cy="1099"/>
            </a:xfrm>
            <a:custGeom>
              <a:avLst/>
              <a:gdLst>
                <a:gd name="T0" fmla="*/ 849 w 850"/>
                <a:gd name="T1" fmla="*/ 878 h 1099"/>
                <a:gd name="T2" fmla="*/ 839 w 850"/>
                <a:gd name="T3" fmla="*/ 877 h 1099"/>
                <a:gd name="T4" fmla="*/ 834 w 850"/>
                <a:gd name="T5" fmla="*/ 877 h 1099"/>
                <a:gd name="T6" fmla="*/ 810 w 850"/>
                <a:gd name="T7" fmla="*/ 863 h 1099"/>
                <a:gd name="T8" fmla="*/ 789 w 850"/>
                <a:gd name="T9" fmla="*/ 839 h 1099"/>
                <a:gd name="T10" fmla="*/ 769 w 850"/>
                <a:gd name="T11" fmla="*/ 832 h 1099"/>
                <a:gd name="T12" fmla="*/ 743 w 850"/>
                <a:gd name="T13" fmla="*/ 809 h 1099"/>
                <a:gd name="T14" fmla="*/ 729 w 850"/>
                <a:gd name="T15" fmla="*/ 776 h 1099"/>
                <a:gd name="T16" fmla="*/ 717 w 850"/>
                <a:gd name="T17" fmla="*/ 742 h 1099"/>
                <a:gd name="T18" fmla="*/ 707 w 850"/>
                <a:gd name="T19" fmla="*/ 694 h 1099"/>
                <a:gd name="T20" fmla="*/ 717 w 850"/>
                <a:gd name="T21" fmla="*/ 660 h 1099"/>
                <a:gd name="T22" fmla="*/ 738 w 850"/>
                <a:gd name="T23" fmla="*/ 643 h 1099"/>
                <a:gd name="T24" fmla="*/ 749 w 850"/>
                <a:gd name="T25" fmla="*/ 609 h 1099"/>
                <a:gd name="T26" fmla="*/ 686 w 850"/>
                <a:gd name="T27" fmla="*/ 527 h 1099"/>
                <a:gd name="T28" fmla="*/ 717 w 850"/>
                <a:gd name="T29" fmla="*/ 477 h 1099"/>
                <a:gd name="T30" fmla="*/ 749 w 850"/>
                <a:gd name="T31" fmla="*/ 343 h 1099"/>
                <a:gd name="T32" fmla="*/ 710 w 850"/>
                <a:gd name="T33" fmla="*/ 309 h 1099"/>
                <a:gd name="T34" fmla="*/ 720 w 850"/>
                <a:gd name="T35" fmla="*/ 259 h 1099"/>
                <a:gd name="T36" fmla="*/ 751 w 850"/>
                <a:gd name="T37" fmla="*/ 242 h 1099"/>
                <a:gd name="T38" fmla="*/ 805 w 850"/>
                <a:gd name="T39" fmla="*/ 223 h 1099"/>
                <a:gd name="T40" fmla="*/ 825 w 850"/>
                <a:gd name="T41" fmla="*/ 193 h 1099"/>
                <a:gd name="T42" fmla="*/ 805 w 850"/>
                <a:gd name="T43" fmla="*/ 158 h 1099"/>
                <a:gd name="T44" fmla="*/ 773 w 850"/>
                <a:gd name="T45" fmla="*/ 125 h 1099"/>
                <a:gd name="T46" fmla="*/ 763 w 850"/>
                <a:gd name="T47" fmla="*/ 75 h 1099"/>
                <a:gd name="T48" fmla="*/ 659 w 850"/>
                <a:gd name="T49" fmla="*/ 0 h 1099"/>
                <a:gd name="T50" fmla="*/ 329 w 850"/>
                <a:gd name="T51" fmla="*/ 133 h 1099"/>
                <a:gd name="T52" fmla="*/ 276 w 850"/>
                <a:gd name="T53" fmla="*/ 200 h 1099"/>
                <a:gd name="T54" fmla="*/ 255 w 850"/>
                <a:gd name="T55" fmla="*/ 298 h 1099"/>
                <a:gd name="T56" fmla="*/ 405 w 850"/>
                <a:gd name="T57" fmla="*/ 249 h 1099"/>
                <a:gd name="T58" fmla="*/ 448 w 850"/>
                <a:gd name="T59" fmla="*/ 333 h 1099"/>
                <a:gd name="T60" fmla="*/ 415 w 850"/>
                <a:gd name="T61" fmla="*/ 450 h 1099"/>
                <a:gd name="T62" fmla="*/ 415 w 850"/>
                <a:gd name="T63" fmla="*/ 467 h 1099"/>
                <a:gd name="T64" fmla="*/ 319 w 850"/>
                <a:gd name="T65" fmla="*/ 615 h 1099"/>
                <a:gd name="T66" fmla="*/ 84 w 850"/>
                <a:gd name="T67" fmla="*/ 732 h 1099"/>
                <a:gd name="T68" fmla="*/ 0 w 850"/>
                <a:gd name="T69" fmla="*/ 799 h 1099"/>
                <a:gd name="T70" fmla="*/ 51 w 850"/>
                <a:gd name="T71" fmla="*/ 832 h 1099"/>
                <a:gd name="T72" fmla="*/ 42 w 850"/>
                <a:gd name="T73" fmla="*/ 914 h 1099"/>
                <a:gd name="T74" fmla="*/ 62 w 850"/>
                <a:gd name="T75" fmla="*/ 931 h 1099"/>
                <a:gd name="T76" fmla="*/ 192 w 850"/>
                <a:gd name="T77" fmla="*/ 950 h 1099"/>
                <a:gd name="T78" fmla="*/ 286 w 850"/>
                <a:gd name="T79" fmla="*/ 883 h 1099"/>
                <a:gd name="T80" fmla="*/ 394 w 850"/>
                <a:gd name="T81" fmla="*/ 931 h 1099"/>
                <a:gd name="T82" fmla="*/ 319 w 850"/>
                <a:gd name="T83" fmla="*/ 997 h 1099"/>
                <a:gd name="T84" fmla="*/ 437 w 850"/>
                <a:gd name="T85" fmla="*/ 982 h 1099"/>
                <a:gd name="T86" fmla="*/ 510 w 850"/>
                <a:gd name="T87" fmla="*/ 1048 h 1099"/>
                <a:gd name="T88" fmla="*/ 572 w 850"/>
                <a:gd name="T89" fmla="*/ 1098 h 1099"/>
                <a:gd name="T90" fmla="*/ 691 w 850"/>
                <a:gd name="T91" fmla="*/ 1081 h 1099"/>
                <a:gd name="T92" fmla="*/ 776 w 850"/>
                <a:gd name="T93" fmla="*/ 1032 h 109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50"/>
                <a:gd name="T142" fmla="*/ 0 h 1099"/>
                <a:gd name="T143" fmla="*/ 850 w 850"/>
                <a:gd name="T144" fmla="*/ 1099 h 10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50" h="1099">
                  <a:moveTo>
                    <a:pt x="847" y="984"/>
                  </a:moveTo>
                  <a:lnTo>
                    <a:pt x="849" y="878"/>
                  </a:lnTo>
                  <a:lnTo>
                    <a:pt x="849" y="877"/>
                  </a:lnTo>
                  <a:lnTo>
                    <a:pt x="839" y="877"/>
                  </a:lnTo>
                  <a:lnTo>
                    <a:pt x="836" y="873"/>
                  </a:lnTo>
                  <a:lnTo>
                    <a:pt x="834" y="877"/>
                  </a:lnTo>
                  <a:lnTo>
                    <a:pt x="825" y="873"/>
                  </a:lnTo>
                  <a:lnTo>
                    <a:pt x="810" y="863"/>
                  </a:lnTo>
                  <a:lnTo>
                    <a:pt x="802" y="853"/>
                  </a:lnTo>
                  <a:lnTo>
                    <a:pt x="789" y="839"/>
                  </a:lnTo>
                  <a:lnTo>
                    <a:pt x="778" y="838"/>
                  </a:lnTo>
                  <a:lnTo>
                    <a:pt x="769" y="832"/>
                  </a:lnTo>
                  <a:lnTo>
                    <a:pt x="761" y="824"/>
                  </a:lnTo>
                  <a:lnTo>
                    <a:pt x="743" y="809"/>
                  </a:lnTo>
                  <a:lnTo>
                    <a:pt x="724" y="783"/>
                  </a:lnTo>
                  <a:lnTo>
                    <a:pt x="729" y="776"/>
                  </a:lnTo>
                  <a:lnTo>
                    <a:pt x="729" y="760"/>
                  </a:lnTo>
                  <a:lnTo>
                    <a:pt x="717" y="742"/>
                  </a:lnTo>
                  <a:lnTo>
                    <a:pt x="717" y="727"/>
                  </a:lnTo>
                  <a:lnTo>
                    <a:pt x="707" y="694"/>
                  </a:lnTo>
                  <a:lnTo>
                    <a:pt x="707" y="676"/>
                  </a:lnTo>
                  <a:lnTo>
                    <a:pt x="717" y="660"/>
                  </a:lnTo>
                  <a:lnTo>
                    <a:pt x="729" y="643"/>
                  </a:lnTo>
                  <a:lnTo>
                    <a:pt x="738" y="643"/>
                  </a:lnTo>
                  <a:lnTo>
                    <a:pt x="749" y="625"/>
                  </a:lnTo>
                  <a:lnTo>
                    <a:pt x="749" y="609"/>
                  </a:lnTo>
                  <a:lnTo>
                    <a:pt x="729" y="559"/>
                  </a:lnTo>
                  <a:lnTo>
                    <a:pt x="686" y="527"/>
                  </a:lnTo>
                  <a:lnTo>
                    <a:pt x="675" y="510"/>
                  </a:lnTo>
                  <a:lnTo>
                    <a:pt x="717" y="477"/>
                  </a:lnTo>
                  <a:lnTo>
                    <a:pt x="707" y="460"/>
                  </a:lnTo>
                  <a:lnTo>
                    <a:pt x="749" y="343"/>
                  </a:lnTo>
                  <a:lnTo>
                    <a:pt x="707" y="310"/>
                  </a:lnTo>
                  <a:lnTo>
                    <a:pt x="710" y="309"/>
                  </a:lnTo>
                  <a:lnTo>
                    <a:pt x="710" y="293"/>
                  </a:lnTo>
                  <a:lnTo>
                    <a:pt x="720" y="259"/>
                  </a:lnTo>
                  <a:lnTo>
                    <a:pt x="730" y="242"/>
                  </a:lnTo>
                  <a:lnTo>
                    <a:pt x="751" y="242"/>
                  </a:lnTo>
                  <a:lnTo>
                    <a:pt x="782" y="242"/>
                  </a:lnTo>
                  <a:lnTo>
                    <a:pt x="805" y="223"/>
                  </a:lnTo>
                  <a:lnTo>
                    <a:pt x="818" y="209"/>
                  </a:lnTo>
                  <a:lnTo>
                    <a:pt x="825" y="193"/>
                  </a:lnTo>
                  <a:lnTo>
                    <a:pt x="816" y="176"/>
                  </a:lnTo>
                  <a:lnTo>
                    <a:pt x="805" y="158"/>
                  </a:lnTo>
                  <a:lnTo>
                    <a:pt x="793" y="141"/>
                  </a:lnTo>
                  <a:lnTo>
                    <a:pt x="773" y="125"/>
                  </a:lnTo>
                  <a:lnTo>
                    <a:pt x="773" y="110"/>
                  </a:lnTo>
                  <a:lnTo>
                    <a:pt x="763" y="75"/>
                  </a:lnTo>
                  <a:lnTo>
                    <a:pt x="753" y="66"/>
                  </a:lnTo>
                  <a:lnTo>
                    <a:pt x="659" y="0"/>
                  </a:lnTo>
                  <a:lnTo>
                    <a:pt x="520" y="15"/>
                  </a:lnTo>
                  <a:lnTo>
                    <a:pt x="329" y="133"/>
                  </a:lnTo>
                  <a:lnTo>
                    <a:pt x="329" y="166"/>
                  </a:lnTo>
                  <a:lnTo>
                    <a:pt x="276" y="200"/>
                  </a:lnTo>
                  <a:lnTo>
                    <a:pt x="192" y="298"/>
                  </a:lnTo>
                  <a:lnTo>
                    <a:pt x="255" y="298"/>
                  </a:lnTo>
                  <a:lnTo>
                    <a:pt x="286" y="267"/>
                  </a:lnTo>
                  <a:lnTo>
                    <a:pt x="405" y="249"/>
                  </a:lnTo>
                  <a:lnTo>
                    <a:pt x="405" y="333"/>
                  </a:lnTo>
                  <a:lnTo>
                    <a:pt x="448" y="333"/>
                  </a:lnTo>
                  <a:lnTo>
                    <a:pt x="405" y="382"/>
                  </a:lnTo>
                  <a:lnTo>
                    <a:pt x="415" y="450"/>
                  </a:lnTo>
                  <a:lnTo>
                    <a:pt x="448" y="450"/>
                  </a:lnTo>
                  <a:lnTo>
                    <a:pt x="415" y="467"/>
                  </a:lnTo>
                  <a:lnTo>
                    <a:pt x="351" y="615"/>
                  </a:lnTo>
                  <a:lnTo>
                    <a:pt x="319" y="615"/>
                  </a:lnTo>
                  <a:lnTo>
                    <a:pt x="116" y="750"/>
                  </a:lnTo>
                  <a:lnTo>
                    <a:pt x="84" y="732"/>
                  </a:lnTo>
                  <a:lnTo>
                    <a:pt x="62" y="766"/>
                  </a:lnTo>
                  <a:lnTo>
                    <a:pt x="0" y="799"/>
                  </a:lnTo>
                  <a:lnTo>
                    <a:pt x="0" y="814"/>
                  </a:lnTo>
                  <a:lnTo>
                    <a:pt x="51" y="832"/>
                  </a:lnTo>
                  <a:lnTo>
                    <a:pt x="11" y="899"/>
                  </a:lnTo>
                  <a:lnTo>
                    <a:pt x="42" y="914"/>
                  </a:lnTo>
                  <a:lnTo>
                    <a:pt x="126" y="899"/>
                  </a:lnTo>
                  <a:lnTo>
                    <a:pt x="62" y="931"/>
                  </a:lnTo>
                  <a:lnTo>
                    <a:pt x="96" y="965"/>
                  </a:lnTo>
                  <a:lnTo>
                    <a:pt x="192" y="950"/>
                  </a:lnTo>
                  <a:lnTo>
                    <a:pt x="213" y="899"/>
                  </a:lnTo>
                  <a:lnTo>
                    <a:pt x="286" y="883"/>
                  </a:lnTo>
                  <a:lnTo>
                    <a:pt x="307" y="931"/>
                  </a:lnTo>
                  <a:lnTo>
                    <a:pt x="394" y="931"/>
                  </a:lnTo>
                  <a:lnTo>
                    <a:pt x="340" y="965"/>
                  </a:lnTo>
                  <a:lnTo>
                    <a:pt x="319" y="997"/>
                  </a:lnTo>
                  <a:lnTo>
                    <a:pt x="383" y="997"/>
                  </a:lnTo>
                  <a:lnTo>
                    <a:pt x="437" y="982"/>
                  </a:lnTo>
                  <a:lnTo>
                    <a:pt x="478" y="982"/>
                  </a:lnTo>
                  <a:lnTo>
                    <a:pt x="510" y="1048"/>
                  </a:lnTo>
                  <a:lnTo>
                    <a:pt x="532" y="1048"/>
                  </a:lnTo>
                  <a:lnTo>
                    <a:pt x="572" y="1098"/>
                  </a:lnTo>
                  <a:lnTo>
                    <a:pt x="691" y="1098"/>
                  </a:lnTo>
                  <a:lnTo>
                    <a:pt x="691" y="1081"/>
                  </a:lnTo>
                  <a:lnTo>
                    <a:pt x="753" y="1015"/>
                  </a:lnTo>
                  <a:lnTo>
                    <a:pt x="776" y="1032"/>
                  </a:lnTo>
                  <a:lnTo>
                    <a:pt x="847" y="984"/>
                  </a:lnTo>
                </a:path>
              </a:pathLst>
            </a:custGeom>
            <a:solidFill>
              <a:srgbClr val="C0C0C0"/>
            </a:solidFill>
            <a:ln w="12700" cap="rnd" cmpd="sng">
              <a:noFill/>
              <a:prstDash val="solid"/>
              <a:round/>
              <a:headEnd type="none" w="med" len="med"/>
              <a:tailEnd type="none" w="med" len="med"/>
            </a:ln>
          </p:spPr>
          <p:txBody>
            <a:bodyPr/>
            <a:lstStyle/>
            <a:p>
              <a:endParaRPr lang="en-GB"/>
            </a:p>
          </p:txBody>
        </p:sp>
        <p:sp>
          <p:nvSpPr>
            <p:cNvPr id="49160" name="Freeform 7"/>
            <p:cNvSpPr>
              <a:spLocks/>
            </p:cNvSpPr>
            <p:nvPr/>
          </p:nvSpPr>
          <p:spPr bwMode="auto">
            <a:xfrm>
              <a:off x="116" y="1022"/>
              <a:ext cx="2529" cy="3298"/>
            </a:xfrm>
            <a:custGeom>
              <a:avLst/>
              <a:gdLst>
                <a:gd name="T0" fmla="*/ 1014 w 2529"/>
                <a:gd name="T1" fmla="*/ 1534 h 3298"/>
                <a:gd name="T2" fmla="*/ 1039 w 2529"/>
                <a:gd name="T3" fmla="*/ 1600 h 3298"/>
                <a:gd name="T4" fmla="*/ 951 w 2529"/>
                <a:gd name="T5" fmla="*/ 1634 h 3298"/>
                <a:gd name="T6" fmla="*/ 927 w 2529"/>
                <a:gd name="T7" fmla="*/ 1701 h 3298"/>
                <a:gd name="T8" fmla="*/ 895 w 2529"/>
                <a:gd name="T9" fmla="*/ 1903 h 3298"/>
                <a:gd name="T10" fmla="*/ 969 w 2529"/>
                <a:gd name="T11" fmla="*/ 2021 h 3298"/>
                <a:gd name="T12" fmla="*/ 927 w 2529"/>
                <a:gd name="T13" fmla="*/ 2071 h 3298"/>
                <a:gd name="T14" fmla="*/ 949 w 2529"/>
                <a:gd name="T15" fmla="*/ 2156 h 3298"/>
                <a:gd name="T16" fmla="*/ 981 w 2529"/>
                <a:gd name="T17" fmla="*/ 2218 h 3298"/>
                <a:gd name="T18" fmla="*/ 1022 w 2529"/>
                <a:gd name="T19" fmla="*/ 2247 h 3298"/>
                <a:gd name="T20" fmla="*/ 1056 w 2529"/>
                <a:gd name="T21" fmla="*/ 2267 h 3298"/>
                <a:gd name="T22" fmla="*/ 1178 w 2529"/>
                <a:gd name="T23" fmla="*/ 2294 h 3298"/>
                <a:gd name="T24" fmla="*/ 706 w 2529"/>
                <a:gd name="T25" fmla="*/ 2578 h 3298"/>
                <a:gd name="T26" fmla="*/ 449 w 2529"/>
                <a:gd name="T27" fmla="*/ 2694 h 3298"/>
                <a:gd name="T28" fmla="*/ 226 w 2529"/>
                <a:gd name="T29" fmla="*/ 3030 h 3298"/>
                <a:gd name="T30" fmla="*/ 0 w 2529"/>
                <a:gd name="T31" fmla="*/ 3247 h 3298"/>
                <a:gd name="T32" fmla="*/ 173 w 2529"/>
                <a:gd name="T33" fmla="*/ 3297 h 3298"/>
                <a:gd name="T34" fmla="*/ 256 w 2529"/>
                <a:gd name="T35" fmla="*/ 3196 h 3298"/>
                <a:gd name="T36" fmla="*/ 654 w 2529"/>
                <a:gd name="T37" fmla="*/ 3146 h 3298"/>
                <a:gd name="T38" fmla="*/ 759 w 2529"/>
                <a:gd name="T39" fmla="*/ 3046 h 3298"/>
                <a:gd name="T40" fmla="*/ 1116 w 2529"/>
                <a:gd name="T41" fmla="*/ 2980 h 3298"/>
                <a:gd name="T42" fmla="*/ 1307 w 2529"/>
                <a:gd name="T43" fmla="*/ 2929 h 3298"/>
                <a:gd name="T44" fmla="*/ 1510 w 2529"/>
                <a:gd name="T45" fmla="*/ 2864 h 3298"/>
                <a:gd name="T46" fmla="*/ 1584 w 2529"/>
                <a:gd name="T47" fmla="*/ 2829 h 3298"/>
                <a:gd name="T48" fmla="*/ 1650 w 2529"/>
                <a:gd name="T49" fmla="*/ 2879 h 3298"/>
                <a:gd name="T50" fmla="*/ 1896 w 2529"/>
                <a:gd name="T51" fmla="*/ 2829 h 3298"/>
                <a:gd name="T52" fmla="*/ 2302 w 2529"/>
                <a:gd name="T53" fmla="*/ 2711 h 3298"/>
                <a:gd name="T54" fmla="*/ 2260 w 2529"/>
                <a:gd name="T55" fmla="*/ 2544 h 3298"/>
                <a:gd name="T56" fmla="*/ 2206 w 2529"/>
                <a:gd name="T57" fmla="*/ 2477 h 3298"/>
                <a:gd name="T58" fmla="*/ 2260 w 2529"/>
                <a:gd name="T59" fmla="*/ 2394 h 3298"/>
                <a:gd name="T60" fmla="*/ 2367 w 2529"/>
                <a:gd name="T61" fmla="*/ 2243 h 3298"/>
                <a:gd name="T62" fmla="*/ 2335 w 2529"/>
                <a:gd name="T63" fmla="*/ 2145 h 3298"/>
                <a:gd name="T64" fmla="*/ 2528 w 2529"/>
                <a:gd name="T65" fmla="*/ 1961 h 3298"/>
                <a:gd name="T66" fmla="*/ 2430 w 2529"/>
                <a:gd name="T67" fmla="*/ 1676 h 3298"/>
                <a:gd name="T68" fmla="*/ 1960 w 2529"/>
                <a:gd name="T69" fmla="*/ 1676 h 3298"/>
                <a:gd name="T70" fmla="*/ 1842 w 2529"/>
                <a:gd name="T71" fmla="*/ 1208 h 3298"/>
                <a:gd name="T72" fmla="*/ 1885 w 2529"/>
                <a:gd name="T73" fmla="*/ 1008 h 3298"/>
                <a:gd name="T74" fmla="*/ 1608 w 2529"/>
                <a:gd name="T75" fmla="*/ 673 h 3298"/>
                <a:gd name="T76" fmla="*/ 1510 w 2529"/>
                <a:gd name="T77" fmla="*/ 456 h 3298"/>
                <a:gd name="T78" fmla="*/ 1325 w 2529"/>
                <a:gd name="T79" fmla="*/ 0 h 3298"/>
                <a:gd name="T80" fmla="*/ 1261 w 2529"/>
                <a:gd name="T81" fmla="*/ 201 h 3298"/>
                <a:gd name="T82" fmla="*/ 1112 w 2529"/>
                <a:gd name="T83" fmla="*/ 366 h 3298"/>
                <a:gd name="T84" fmla="*/ 893 w 2529"/>
                <a:gd name="T85" fmla="*/ 536 h 3298"/>
                <a:gd name="T86" fmla="*/ 935 w 2529"/>
                <a:gd name="T87" fmla="*/ 870 h 3298"/>
                <a:gd name="T88" fmla="*/ 1062 w 2529"/>
                <a:gd name="T89" fmla="*/ 921 h 3298"/>
                <a:gd name="T90" fmla="*/ 1051 w 2529"/>
                <a:gd name="T91" fmla="*/ 1054 h 3298"/>
                <a:gd name="T92" fmla="*/ 967 w 2529"/>
                <a:gd name="T93" fmla="*/ 1253 h 3298"/>
                <a:gd name="T94" fmla="*/ 1040 w 2529"/>
                <a:gd name="T95" fmla="*/ 1421 h 3298"/>
                <a:gd name="T96" fmla="*/ 982 w 2529"/>
                <a:gd name="T97" fmla="*/ 1465 h 32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529"/>
                <a:gd name="T148" fmla="*/ 0 h 3298"/>
                <a:gd name="T149" fmla="*/ 2529 w 2529"/>
                <a:gd name="T150" fmla="*/ 3298 h 329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529" h="3298">
                  <a:moveTo>
                    <a:pt x="982" y="1465"/>
                  </a:moveTo>
                  <a:lnTo>
                    <a:pt x="993" y="1499"/>
                  </a:lnTo>
                  <a:lnTo>
                    <a:pt x="993" y="1518"/>
                  </a:lnTo>
                  <a:lnTo>
                    <a:pt x="1014" y="1534"/>
                  </a:lnTo>
                  <a:lnTo>
                    <a:pt x="1026" y="1550"/>
                  </a:lnTo>
                  <a:lnTo>
                    <a:pt x="1038" y="1567"/>
                  </a:lnTo>
                  <a:lnTo>
                    <a:pt x="1046" y="1584"/>
                  </a:lnTo>
                  <a:lnTo>
                    <a:pt x="1039" y="1600"/>
                  </a:lnTo>
                  <a:lnTo>
                    <a:pt x="1026" y="1616"/>
                  </a:lnTo>
                  <a:lnTo>
                    <a:pt x="1003" y="1634"/>
                  </a:lnTo>
                  <a:lnTo>
                    <a:pt x="971" y="1634"/>
                  </a:lnTo>
                  <a:lnTo>
                    <a:pt x="951" y="1634"/>
                  </a:lnTo>
                  <a:lnTo>
                    <a:pt x="940" y="1650"/>
                  </a:lnTo>
                  <a:lnTo>
                    <a:pt x="930" y="1685"/>
                  </a:lnTo>
                  <a:lnTo>
                    <a:pt x="930" y="1700"/>
                  </a:lnTo>
                  <a:lnTo>
                    <a:pt x="927" y="1701"/>
                  </a:lnTo>
                  <a:lnTo>
                    <a:pt x="969" y="1735"/>
                  </a:lnTo>
                  <a:lnTo>
                    <a:pt x="927" y="1852"/>
                  </a:lnTo>
                  <a:lnTo>
                    <a:pt x="937" y="1870"/>
                  </a:lnTo>
                  <a:lnTo>
                    <a:pt x="895" y="1903"/>
                  </a:lnTo>
                  <a:lnTo>
                    <a:pt x="906" y="1921"/>
                  </a:lnTo>
                  <a:lnTo>
                    <a:pt x="949" y="1952"/>
                  </a:lnTo>
                  <a:lnTo>
                    <a:pt x="969" y="2003"/>
                  </a:lnTo>
                  <a:lnTo>
                    <a:pt x="969" y="2021"/>
                  </a:lnTo>
                  <a:lnTo>
                    <a:pt x="957" y="2036"/>
                  </a:lnTo>
                  <a:lnTo>
                    <a:pt x="949" y="2036"/>
                  </a:lnTo>
                  <a:lnTo>
                    <a:pt x="937" y="2053"/>
                  </a:lnTo>
                  <a:lnTo>
                    <a:pt x="927" y="2071"/>
                  </a:lnTo>
                  <a:lnTo>
                    <a:pt x="927" y="2087"/>
                  </a:lnTo>
                  <a:lnTo>
                    <a:pt x="937" y="2121"/>
                  </a:lnTo>
                  <a:lnTo>
                    <a:pt x="937" y="2138"/>
                  </a:lnTo>
                  <a:lnTo>
                    <a:pt x="949" y="2156"/>
                  </a:lnTo>
                  <a:lnTo>
                    <a:pt x="949" y="2169"/>
                  </a:lnTo>
                  <a:lnTo>
                    <a:pt x="944" y="2178"/>
                  </a:lnTo>
                  <a:lnTo>
                    <a:pt x="964" y="2204"/>
                  </a:lnTo>
                  <a:lnTo>
                    <a:pt x="981" y="2218"/>
                  </a:lnTo>
                  <a:lnTo>
                    <a:pt x="990" y="2226"/>
                  </a:lnTo>
                  <a:lnTo>
                    <a:pt x="999" y="2232"/>
                  </a:lnTo>
                  <a:lnTo>
                    <a:pt x="1009" y="2234"/>
                  </a:lnTo>
                  <a:lnTo>
                    <a:pt x="1022" y="2247"/>
                  </a:lnTo>
                  <a:lnTo>
                    <a:pt x="1030" y="2257"/>
                  </a:lnTo>
                  <a:lnTo>
                    <a:pt x="1046" y="2265"/>
                  </a:lnTo>
                  <a:lnTo>
                    <a:pt x="1055" y="2271"/>
                  </a:lnTo>
                  <a:lnTo>
                    <a:pt x="1056" y="2267"/>
                  </a:lnTo>
                  <a:lnTo>
                    <a:pt x="1059" y="2271"/>
                  </a:lnTo>
                  <a:lnTo>
                    <a:pt x="1069" y="2272"/>
                  </a:lnTo>
                  <a:lnTo>
                    <a:pt x="1068" y="2379"/>
                  </a:lnTo>
                  <a:lnTo>
                    <a:pt x="1178" y="2294"/>
                  </a:lnTo>
                  <a:lnTo>
                    <a:pt x="1062" y="2460"/>
                  </a:lnTo>
                  <a:lnTo>
                    <a:pt x="953" y="2544"/>
                  </a:lnTo>
                  <a:lnTo>
                    <a:pt x="943" y="2629"/>
                  </a:lnTo>
                  <a:lnTo>
                    <a:pt x="706" y="2578"/>
                  </a:lnTo>
                  <a:lnTo>
                    <a:pt x="556" y="2611"/>
                  </a:lnTo>
                  <a:lnTo>
                    <a:pt x="589" y="2663"/>
                  </a:lnTo>
                  <a:lnTo>
                    <a:pt x="503" y="2711"/>
                  </a:lnTo>
                  <a:lnTo>
                    <a:pt x="449" y="2694"/>
                  </a:lnTo>
                  <a:lnTo>
                    <a:pt x="386" y="2846"/>
                  </a:lnTo>
                  <a:lnTo>
                    <a:pt x="277" y="2964"/>
                  </a:lnTo>
                  <a:lnTo>
                    <a:pt x="256" y="2964"/>
                  </a:lnTo>
                  <a:lnTo>
                    <a:pt x="226" y="3030"/>
                  </a:lnTo>
                  <a:lnTo>
                    <a:pt x="107" y="3146"/>
                  </a:lnTo>
                  <a:lnTo>
                    <a:pt x="86" y="3129"/>
                  </a:lnTo>
                  <a:lnTo>
                    <a:pt x="0" y="3181"/>
                  </a:lnTo>
                  <a:lnTo>
                    <a:pt x="0" y="3247"/>
                  </a:lnTo>
                  <a:lnTo>
                    <a:pt x="53" y="3230"/>
                  </a:lnTo>
                  <a:lnTo>
                    <a:pt x="74" y="3196"/>
                  </a:lnTo>
                  <a:lnTo>
                    <a:pt x="151" y="3230"/>
                  </a:lnTo>
                  <a:lnTo>
                    <a:pt x="173" y="3297"/>
                  </a:lnTo>
                  <a:lnTo>
                    <a:pt x="204" y="3247"/>
                  </a:lnTo>
                  <a:lnTo>
                    <a:pt x="193" y="3212"/>
                  </a:lnTo>
                  <a:lnTo>
                    <a:pt x="236" y="3129"/>
                  </a:lnTo>
                  <a:lnTo>
                    <a:pt x="256" y="3196"/>
                  </a:lnTo>
                  <a:lnTo>
                    <a:pt x="330" y="3129"/>
                  </a:lnTo>
                  <a:lnTo>
                    <a:pt x="439" y="3081"/>
                  </a:lnTo>
                  <a:lnTo>
                    <a:pt x="547" y="3081"/>
                  </a:lnTo>
                  <a:lnTo>
                    <a:pt x="654" y="3146"/>
                  </a:lnTo>
                  <a:lnTo>
                    <a:pt x="717" y="3163"/>
                  </a:lnTo>
                  <a:lnTo>
                    <a:pt x="729" y="3129"/>
                  </a:lnTo>
                  <a:lnTo>
                    <a:pt x="783" y="3064"/>
                  </a:lnTo>
                  <a:lnTo>
                    <a:pt x="759" y="3046"/>
                  </a:lnTo>
                  <a:lnTo>
                    <a:pt x="783" y="3012"/>
                  </a:lnTo>
                  <a:lnTo>
                    <a:pt x="759" y="2980"/>
                  </a:lnTo>
                  <a:lnTo>
                    <a:pt x="996" y="2879"/>
                  </a:lnTo>
                  <a:lnTo>
                    <a:pt x="1116" y="2980"/>
                  </a:lnTo>
                  <a:lnTo>
                    <a:pt x="1146" y="2946"/>
                  </a:lnTo>
                  <a:lnTo>
                    <a:pt x="1241" y="2946"/>
                  </a:lnTo>
                  <a:lnTo>
                    <a:pt x="1307" y="2964"/>
                  </a:lnTo>
                  <a:lnTo>
                    <a:pt x="1307" y="2929"/>
                  </a:lnTo>
                  <a:lnTo>
                    <a:pt x="1275" y="2911"/>
                  </a:lnTo>
                  <a:lnTo>
                    <a:pt x="1411" y="2896"/>
                  </a:lnTo>
                  <a:lnTo>
                    <a:pt x="1489" y="2864"/>
                  </a:lnTo>
                  <a:lnTo>
                    <a:pt x="1510" y="2864"/>
                  </a:lnTo>
                  <a:lnTo>
                    <a:pt x="1468" y="2795"/>
                  </a:lnTo>
                  <a:lnTo>
                    <a:pt x="1522" y="2813"/>
                  </a:lnTo>
                  <a:lnTo>
                    <a:pt x="1575" y="2879"/>
                  </a:lnTo>
                  <a:lnTo>
                    <a:pt x="1584" y="2829"/>
                  </a:lnTo>
                  <a:lnTo>
                    <a:pt x="1608" y="2864"/>
                  </a:lnTo>
                  <a:lnTo>
                    <a:pt x="1628" y="2829"/>
                  </a:lnTo>
                  <a:lnTo>
                    <a:pt x="1681" y="2846"/>
                  </a:lnTo>
                  <a:lnTo>
                    <a:pt x="1650" y="2879"/>
                  </a:lnTo>
                  <a:lnTo>
                    <a:pt x="1693" y="2911"/>
                  </a:lnTo>
                  <a:lnTo>
                    <a:pt x="1768" y="2864"/>
                  </a:lnTo>
                  <a:lnTo>
                    <a:pt x="1821" y="2864"/>
                  </a:lnTo>
                  <a:lnTo>
                    <a:pt x="1896" y="2829"/>
                  </a:lnTo>
                  <a:lnTo>
                    <a:pt x="2036" y="2895"/>
                  </a:lnTo>
                  <a:lnTo>
                    <a:pt x="2099" y="2829"/>
                  </a:lnTo>
                  <a:lnTo>
                    <a:pt x="2284" y="2795"/>
                  </a:lnTo>
                  <a:lnTo>
                    <a:pt x="2302" y="2711"/>
                  </a:lnTo>
                  <a:lnTo>
                    <a:pt x="2430" y="2663"/>
                  </a:lnTo>
                  <a:lnTo>
                    <a:pt x="2420" y="2562"/>
                  </a:lnTo>
                  <a:lnTo>
                    <a:pt x="2430" y="2512"/>
                  </a:lnTo>
                  <a:lnTo>
                    <a:pt x="2260" y="2544"/>
                  </a:lnTo>
                  <a:lnTo>
                    <a:pt x="2272" y="2528"/>
                  </a:lnTo>
                  <a:lnTo>
                    <a:pt x="2230" y="2494"/>
                  </a:lnTo>
                  <a:lnTo>
                    <a:pt x="2197" y="2512"/>
                  </a:lnTo>
                  <a:lnTo>
                    <a:pt x="2206" y="2477"/>
                  </a:lnTo>
                  <a:lnTo>
                    <a:pt x="2090" y="2494"/>
                  </a:lnTo>
                  <a:lnTo>
                    <a:pt x="2120" y="2444"/>
                  </a:lnTo>
                  <a:lnTo>
                    <a:pt x="2236" y="2444"/>
                  </a:lnTo>
                  <a:lnTo>
                    <a:pt x="2260" y="2394"/>
                  </a:lnTo>
                  <a:lnTo>
                    <a:pt x="2250" y="2328"/>
                  </a:lnTo>
                  <a:lnTo>
                    <a:pt x="2272" y="2277"/>
                  </a:lnTo>
                  <a:lnTo>
                    <a:pt x="2325" y="2328"/>
                  </a:lnTo>
                  <a:lnTo>
                    <a:pt x="2367" y="2243"/>
                  </a:lnTo>
                  <a:lnTo>
                    <a:pt x="2367" y="2211"/>
                  </a:lnTo>
                  <a:lnTo>
                    <a:pt x="2302" y="2211"/>
                  </a:lnTo>
                  <a:lnTo>
                    <a:pt x="2357" y="2194"/>
                  </a:lnTo>
                  <a:lnTo>
                    <a:pt x="2335" y="2145"/>
                  </a:lnTo>
                  <a:lnTo>
                    <a:pt x="2378" y="2211"/>
                  </a:lnTo>
                  <a:lnTo>
                    <a:pt x="2442" y="2145"/>
                  </a:lnTo>
                  <a:lnTo>
                    <a:pt x="2474" y="2145"/>
                  </a:lnTo>
                  <a:lnTo>
                    <a:pt x="2528" y="1961"/>
                  </a:lnTo>
                  <a:lnTo>
                    <a:pt x="2518" y="1860"/>
                  </a:lnTo>
                  <a:lnTo>
                    <a:pt x="2518" y="1776"/>
                  </a:lnTo>
                  <a:lnTo>
                    <a:pt x="2485" y="1710"/>
                  </a:lnTo>
                  <a:lnTo>
                    <a:pt x="2430" y="1676"/>
                  </a:lnTo>
                  <a:lnTo>
                    <a:pt x="2164" y="1609"/>
                  </a:lnTo>
                  <a:lnTo>
                    <a:pt x="2120" y="1625"/>
                  </a:lnTo>
                  <a:lnTo>
                    <a:pt x="2090" y="1726"/>
                  </a:lnTo>
                  <a:lnTo>
                    <a:pt x="1960" y="1676"/>
                  </a:lnTo>
                  <a:lnTo>
                    <a:pt x="1960" y="1642"/>
                  </a:lnTo>
                  <a:lnTo>
                    <a:pt x="2079" y="1542"/>
                  </a:lnTo>
                  <a:lnTo>
                    <a:pt x="1992" y="1324"/>
                  </a:lnTo>
                  <a:lnTo>
                    <a:pt x="1842" y="1208"/>
                  </a:lnTo>
                  <a:lnTo>
                    <a:pt x="1768" y="1226"/>
                  </a:lnTo>
                  <a:lnTo>
                    <a:pt x="1848" y="1182"/>
                  </a:lnTo>
                  <a:lnTo>
                    <a:pt x="1992" y="1275"/>
                  </a:lnTo>
                  <a:lnTo>
                    <a:pt x="1885" y="1008"/>
                  </a:lnTo>
                  <a:lnTo>
                    <a:pt x="1917" y="974"/>
                  </a:lnTo>
                  <a:lnTo>
                    <a:pt x="1864" y="939"/>
                  </a:lnTo>
                  <a:lnTo>
                    <a:pt x="1747" y="757"/>
                  </a:lnTo>
                  <a:lnTo>
                    <a:pt x="1608" y="673"/>
                  </a:lnTo>
                  <a:lnTo>
                    <a:pt x="1553" y="723"/>
                  </a:lnTo>
                  <a:lnTo>
                    <a:pt x="1584" y="638"/>
                  </a:lnTo>
                  <a:lnTo>
                    <a:pt x="1531" y="472"/>
                  </a:lnTo>
                  <a:lnTo>
                    <a:pt x="1510" y="456"/>
                  </a:lnTo>
                  <a:lnTo>
                    <a:pt x="1489" y="373"/>
                  </a:lnTo>
                  <a:lnTo>
                    <a:pt x="1456" y="123"/>
                  </a:lnTo>
                  <a:lnTo>
                    <a:pt x="1425" y="123"/>
                  </a:lnTo>
                  <a:lnTo>
                    <a:pt x="1325" y="0"/>
                  </a:lnTo>
                  <a:lnTo>
                    <a:pt x="1303" y="34"/>
                  </a:lnTo>
                  <a:lnTo>
                    <a:pt x="1271" y="34"/>
                  </a:lnTo>
                  <a:lnTo>
                    <a:pt x="1250" y="50"/>
                  </a:lnTo>
                  <a:lnTo>
                    <a:pt x="1261" y="201"/>
                  </a:lnTo>
                  <a:lnTo>
                    <a:pt x="1228" y="234"/>
                  </a:lnTo>
                  <a:lnTo>
                    <a:pt x="1187" y="234"/>
                  </a:lnTo>
                  <a:lnTo>
                    <a:pt x="1145" y="267"/>
                  </a:lnTo>
                  <a:lnTo>
                    <a:pt x="1112" y="366"/>
                  </a:lnTo>
                  <a:lnTo>
                    <a:pt x="1039" y="436"/>
                  </a:lnTo>
                  <a:lnTo>
                    <a:pt x="999" y="502"/>
                  </a:lnTo>
                  <a:lnTo>
                    <a:pt x="977" y="485"/>
                  </a:lnTo>
                  <a:lnTo>
                    <a:pt x="893" y="536"/>
                  </a:lnTo>
                  <a:lnTo>
                    <a:pt x="807" y="719"/>
                  </a:lnTo>
                  <a:lnTo>
                    <a:pt x="879" y="822"/>
                  </a:lnTo>
                  <a:lnTo>
                    <a:pt x="914" y="921"/>
                  </a:lnTo>
                  <a:lnTo>
                    <a:pt x="935" y="870"/>
                  </a:lnTo>
                  <a:lnTo>
                    <a:pt x="924" y="921"/>
                  </a:lnTo>
                  <a:lnTo>
                    <a:pt x="944" y="970"/>
                  </a:lnTo>
                  <a:lnTo>
                    <a:pt x="1074" y="888"/>
                  </a:lnTo>
                  <a:lnTo>
                    <a:pt x="1062" y="921"/>
                  </a:lnTo>
                  <a:lnTo>
                    <a:pt x="1074" y="970"/>
                  </a:lnTo>
                  <a:lnTo>
                    <a:pt x="1051" y="970"/>
                  </a:lnTo>
                  <a:lnTo>
                    <a:pt x="1040" y="1004"/>
                  </a:lnTo>
                  <a:lnTo>
                    <a:pt x="1051" y="1054"/>
                  </a:lnTo>
                  <a:lnTo>
                    <a:pt x="999" y="1054"/>
                  </a:lnTo>
                  <a:lnTo>
                    <a:pt x="987" y="1170"/>
                  </a:lnTo>
                  <a:lnTo>
                    <a:pt x="1074" y="1154"/>
                  </a:lnTo>
                  <a:lnTo>
                    <a:pt x="967" y="1253"/>
                  </a:lnTo>
                  <a:lnTo>
                    <a:pt x="1019" y="1388"/>
                  </a:lnTo>
                  <a:lnTo>
                    <a:pt x="1062" y="1405"/>
                  </a:lnTo>
                  <a:lnTo>
                    <a:pt x="1095" y="1388"/>
                  </a:lnTo>
                  <a:lnTo>
                    <a:pt x="1040" y="1421"/>
                  </a:lnTo>
                  <a:lnTo>
                    <a:pt x="967" y="1354"/>
                  </a:lnTo>
                  <a:lnTo>
                    <a:pt x="935" y="1373"/>
                  </a:lnTo>
                  <a:lnTo>
                    <a:pt x="977" y="1454"/>
                  </a:lnTo>
                  <a:lnTo>
                    <a:pt x="982" y="1465"/>
                  </a:lnTo>
                </a:path>
              </a:pathLst>
            </a:custGeom>
            <a:solidFill>
              <a:srgbClr val="C0C0C0"/>
            </a:solidFill>
            <a:ln w="12700" cap="rnd" cmpd="sng">
              <a:noFill/>
              <a:prstDash val="solid"/>
              <a:round/>
              <a:headEnd type="none" w="med" len="med"/>
              <a:tailEnd type="none" w="med" len="med"/>
            </a:ln>
          </p:spPr>
          <p:txBody>
            <a:bodyPr/>
            <a:lstStyle/>
            <a:p>
              <a:endParaRPr lang="en-GB"/>
            </a:p>
          </p:txBody>
        </p:sp>
        <p:sp>
          <p:nvSpPr>
            <p:cNvPr id="49161" name="Freeform 8"/>
            <p:cNvSpPr>
              <a:spLocks/>
            </p:cNvSpPr>
            <p:nvPr/>
          </p:nvSpPr>
          <p:spPr bwMode="auto">
            <a:xfrm>
              <a:off x="611" y="2345"/>
              <a:ext cx="153" cy="178"/>
            </a:xfrm>
            <a:custGeom>
              <a:avLst/>
              <a:gdLst>
                <a:gd name="T0" fmla="*/ 30 w 153"/>
                <a:gd name="T1" fmla="*/ 177 h 178"/>
                <a:gd name="T2" fmla="*/ 109 w 153"/>
                <a:gd name="T3" fmla="*/ 112 h 178"/>
                <a:gd name="T4" fmla="*/ 152 w 153"/>
                <a:gd name="T5" fmla="*/ 81 h 178"/>
                <a:gd name="T6" fmla="*/ 109 w 153"/>
                <a:gd name="T7" fmla="*/ 81 h 178"/>
                <a:gd name="T8" fmla="*/ 102 w 153"/>
                <a:gd name="T9" fmla="*/ 50 h 178"/>
                <a:gd name="T10" fmla="*/ 71 w 153"/>
                <a:gd name="T11" fmla="*/ 50 h 178"/>
                <a:gd name="T12" fmla="*/ 80 w 153"/>
                <a:gd name="T13" fmla="*/ 31 h 178"/>
                <a:gd name="T14" fmla="*/ 40 w 153"/>
                <a:gd name="T15" fmla="*/ 0 h 178"/>
                <a:gd name="T16" fmla="*/ 30 w 153"/>
                <a:gd name="T17" fmla="*/ 16 h 178"/>
                <a:gd name="T18" fmla="*/ 0 w 153"/>
                <a:gd name="T19" fmla="*/ 31 h 178"/>
                <a:gd name="T20" fmla="*/ 0 w 153"/>
                <a:gd name="T21" fmla="*/ 64 h 178"/>
                <a:gd name="T22" fmla="*/ 0 w 153"/>
                <a:gd name="T23" fmla="*/ 98 h 178"/>
                <a:gd name="T24" fmla="*/ 20 w 153"/>
                <a:gd name="T25" fmla="*/ 145 h 178"/>
                <a:gd name="T26" fmla="*/ 30 w 153"/>
                <a:gd name="T27" fmla="*/ 177 h 17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3"/>
                <a:gd name="T43" fmla="*/ 0 h 178"/>
                <a:gd name="T44" fmla="*/ 153 w 153"/>
                <a:gd name="T45" fmla="*/ 178 h 17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3" h="178">
                  <a:moveTo>
                    <a:pt x="30" y="177"/>
                  </a:moveTo>
                  <a:lnTo>
                    <a:pt x="109" y="112"/>
                  </a:lnTo>
                  <a:lnTo>
                    <a:pt x="152" y="81"/>
                  </a:lnTo>
                  <a:lnTo>
                    <a:pt x="109" y="81"/>
                  </a:lnTo>
                  <a:lnTo>
                    <a:pt x="102" y="50"/>
                  </a:lnTo>
                  <a:lnTo>
                    <a:pt x="71" y="50"/>
                  </a:lnTo>
                  <a:lnTo>
                    <a:pt x="80" y="31"/>
                  </a:lnTo>
                  <a:lnTo>
                    <a:pt x="40" y="0"/>
                  </a:lnTo>
                  <a:lnTo>
                    <a:pt x="30" y="16"/>
                  </a:lnTo>
                  <a:lnTo>
                    <a:pt x="0" y="31"/>
                  </a:lnTo>
                  <a:lnTo>
                    <a:pt x="0" y="64"/>
                  </a:lnTo>
                  <a:lnTo>
                    <a:pt x="0" y="98"/>
                  </a:lnTo>
                  <a:lnTo>
                    <a:pt x="20" y="145"/>
                  </a:lnTo>
                  <a:lnTo>
                    <a:pt x="30" y="177"/>
                  </a:lnTo>
                </a:path>
              </a:pathLst>
            </a:custGeom>
            <a:solidFill>
              <a:srgbClr val="C0C0C0"/>
            </a:solidFill>
            <a:ln w="12700" cap="rnd" cmpd="sng">
              <a:noFill/>
              <a:prstDash val="solid"/>
              <a:round/>
              <a:headEnd type="none" w="med" len="med"/>
              <a:tailEnd type="none" w="med" len="med"/>
            </a:ln>
          </p:spPr>
          <p:txBody>
            <a:bodyPr/>
            <a:lstStyle/>
            <a:p>
              <a:endParaRPr lang="en-GB"/>
            </a:p>
          </p:txBody>
        </p:sp>
        <p:sp>
          <p:nvSpPr>
            <p:cNvPr id="49162" name="Freeform 9"/>
            <p:cNvSpPr>
              <a:spLocks/>
            </p:cNvSpPr>
            <p:nvPr/>
          </p:nvSpPr>
          <p:spPr bwMode="auto">
            <a:xfrm>
              <a:off x="1561" y="3903"/>
              <a:ext cx="165" cy="93"/>
            </a:xfrm>
            <a:custGeom>
              <a:avLst/>
              <a:gdLst>
                <a:gd name="T0" fmla="*/ 0 w 165"/>
                <a:gd name="T1" fmla="*/ 47 h 93"/>
                <a:gd name="T2" fmla="*/ 49 w 165"/>
                <a:gd name="T3" fmla="*/ 14 h 93"/>
                <a:gd name="T4" fmla="*/ 71 w 165"/>
                <a:gd name="T5" fmla="*/ 0 h 93"/>
                <a:gd name="T6" fmla="*/ 81 w 165"/>
                <a:gd name="T7" fmla="*/ 14 h 93"/>
                <a:gd name="T8" fmla="*/ 91 w 165"/>
                <a:gd name="T9" fmla="*/ 0 h 93"/>
                <a:gd name="T10" fmla="*/ 123 w 165"/>
                <a:gd name="T11" fmla="*/ 14 h 93"/>
                <a:gd name="T12" fmla="*/ 164 w 165"/>
                <a:gd name="T13" fmla="*/ 30 h 93"/>
                <a:gd name="T14" fmla="*/ 133 w 165"/>
                <a:gd name="T15" fmla="*/ 61 h 93"/>
                <a:gd name="T16" fmla="*/ 123 w 165"/>
                <a:gd name="T17" fmla="*/ 92 h 93"/>
                <a:gd name="T18" fmla="*/ 81 w 165"/>
                <a:gd name="T19" fmla="*/ 92 h 93"/>
                <a:gd name="T20" fmla="*/ 49 w 165"/>
                <a:gd name="T21" fmla="*/ 61 h 93"/>
                <a:gd name="T22" fmla="*/ 0 w 165"/>
                <a:gd name="T23" fmla="*/ 47 h 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5"/>
                <a:gd name="T37" fmla="*/ 0 h 93"/>
                <a:gd name="T38" fmla="*/ 165 w 165"/>
                <a:gd name="T39" fmla="*/ 93 h 9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5" h="93">
                  <a:moveTo>
                    <a:pt x="0" y="47"/>
                  </a:moveTo>
                  <a:lnTo>
                    <a:pt x="49" y="14"/>
                  </a:lnTo>
                  <a:lnTo>
                    <a:pt x="71" y="0"/>
                  </a:lnTo>
                  <a:lnTo>
                    <a:pt x="81" y="14"/>
                  </a:lnTo>
                  <a:lnTo>
                    <a:pt x="91" y="0"/>
                  </a:lnTo>
                  <a:lnTo>
                    <a:pt x="123" y="14"/>
                  </a:lnTo>
                  <a:lnTo>
                    <a:pt x="164" y="30"/>
                  </a:lnTo>
                  <a:lnTo>
                    <a:pt x="133" y="61"/>
                  </a:lnTo>
                  <a:lnTo>
                    <a:pt x="123" y="92"/>
                  </a:lnTo>
                  <a:lnTo>
                    <a:pt x="81" y="92"/>
                  </a:lnTo>
                  <a:lnTo>
                    <a:pt x="49" y="61"/>
                  </a:lnTo>
                  <a:lnTo>
                    <a:pt x="0" y="47"/>
                  </a:lnTo>
                </a:path>
              </a:pathLst>
            </a:custGeom>
            <a:solidFill>
              <a:srgbClr val="C0C0C0"/>
            </a:solidFill>
            <a:ln w="12700" cap="rnd" cmpd="sng">
              <a:noFill/>
              <a:prstDash val="solid"/>
              <a:round/>
              <a:headEnd type="none" w="med" len="med"/>
              <a:tailEnd type="none" w="med" len="med"/>
            </a:ln>
          </p:spPr>
          <p:txBody>
            <a:bodyPr/>
            <a:lstStyle/>
            <a:p>
              <a:endParaRPr lang="en-GB"/>
            </a:p>
          </p:txBody>
        </p:sp>
        <p:sp>
          <p:nvSpPr>
            <p:cNvPr id="49163" name="Freeform 10"/>
            <p:cNvSpPr>
              <a:spLocks/>
            </p:cNvSpPr>
            <p:nvPr/>
          </p:nvSpPr>
          <p:spPr bwMode="auto">
            <a:xfrm>
              <a:off x="2102" y="3466"/>
              <a:ext cx="20" cy="35"/>
            </a:xfrm>
            <a:custGeom>
              <a:avLst/>
              <a:gdLst>
                <a:gd name="T0" fmla="*/ 0 w 20"/>
                <a:gd name="T1" fmla="*/ 0 h 35"/>
                <a:gd name="T2" fmla="*/ 0 w 20"/>
                <a:gd name="T3" fmla="*/ 34 h 35"/>
                <a:gd name="T4" fmla="*/ 19 w 20"/>
                <a:gd name="T5" fmla="*/ 34 h 35"/>
                <a:gd name="T6" fmla="*/ 19 w 20"/>
                <a:gd name="T7" fmla="*/ 0 h 35"/>
                <a:gd name="T8" fmla="*/ 0 w 20"/>
                <a:gd name="T9" fmla="*/ 0 h 35"/>
                <a:gd name="T10" fmla="*/ 0 60000 65536"/>
                <a:gd name="T11" fmla="*/ 0 60000 65536"/>
                <a:gd name="T12" fmla="*/ 0 60000 65536"/>
                <a:gd name="T13" fmla="*/ 0 60000 65536"/>
                <a:gd name="T14" fmla="*/ 0 60000 65536"/>
                <a:gd name="T15" fmla="*/ 0 w 20"/>
                <a:gd name="T16" fmla="*/ 0 h 35"/>
                <a:gd name="T17" fmla="*/ 20 w 20"/>
                <a:gd name="T18" fmla="*/ 35 h 35"/>
              </a:gdLst>
              <a:ahLst/>
              <a:cxnLst>
                <a:cxn ang="T10">
                  <a:pos x="T0" y="T1"/>
                </a:cxn>
                <a:cxn ang="T11">
                  <a:pos x="T2" y="T3"/>
                </a:cxn>
                <a:cxn ang="T12">
                  <a:pos x="T4" y="T5"/>
                </a:cxn>
                <a:cxn ang="T13">
                  <a:pos x="T6" y="T7"/>
                </a:cxn>
                <a:cxn ang="T14">
                  <a:pos x="T8" y="T9"/>
                </a:cxn>
              </a:cxnLst>
              <a:rect l="T15" t="T16" r="T17" b="T18"/>
              <a:pathLst>
                <a:path w="20" h="35">
                  <a:moveTo>
                    <a:pt x="0" y="0"/>
                  </a:moveTo>
                  <a:lnTo>
                    <a:pt x="0" y="34"/>
                  </a:lnTo>
                  <a:lnTo>
                    <a:pt x="19" y="34"/>
                  </a:lnTo>
                  <a:lnTo>
                    <a:pt x="19" y="0"/>
                  </a:lnTo>
                  <a:lnTo>
                    <a:pt x="0" y="0"/>
                  </a:lnTo>
                </a:path>
              </a:pathLst>
            </a:custGeom>
            <a:solidFill>
              <a:srgbClr val="E0E0E0"/>
            </a:solidFill>
            <a:ln w="12700" cap="rnd" cmpd="sng">
              <a:solidFill>
                <a:srgbClr val="000000"/>
              </a:solidFill>
              <a:prstDash val="solid"/>
              <a:round/>
              <a:headEnd type="none" w="med" len="med"/>
              <a:tailEnd type="none" w="med" len="med"/>
            </a:ln>
          </p:spPr>
          <p:txBody>
            <a:bodyPr/>
            <a:lstStyle/>
            <a:p>
              <a:endParaRPr lang="en-GB"/>
            </a:p>
          </p:txBody>
        </p:sp>
        <p:sp>
          <p:nvSpPr>
            <p:cNvPr id="49164" name="Freeform 11"/>
            <p:cNvSpPr>
              <a:spLocks/>
            </p:cNvSpPr>
            <p:nvPr/>
          </p:nvSpPr>
          <p:spPr bwMode="auto">
            <a:xfrm>
              <a:off x="306" y="2397"/>
              <a:ext cx="852" cy="1101"/>
            </a:xfrm>
            <a:custGeom>
              <a:avLst/>
              <a:gdLst>
                <a:gd name="T0" fmla="*/ 851 w 852"/>
                <a:gd name="T1" fmla="*/ 878 h 1101"/>
                <a:gd name="T2" fmla="*/ 838 w 852"/>
                <a:gd name="T3" fmla="*/ 875 h 1101"/>
                <a:gd name="T4" fmla="*/ 826 w 852"/>
                <a:gd name="T5" fmla="*/ 873 h 1101"/>
                <a:gd name="T6" fmla="*/ 803 w 852"/>
                <a:gd name="T7" fmla="*/ 855 h 1101"/>
                <a:gd name="T8" fmla="*/ 779 w 852"/>
                <a:gd name="T9" fmla="*/ 840 h 1101"/>
                <a:gd name="T10" fmla="*/ 762 w 852"/>
                <a:gd name="T11" fmla="*/ 825 h 1101"/>
                <a:gd name="T12" fmla="*/ 726 w 852"/>
                <a:gd name="T13" fmla="*/ 785 h 1101"/>
                <a:gd name="T14" fmla="*/ 730 w 852"/>
                <a:gd name="T15" fmla="*/ 760 h 1101"/>
                <a:gd name="T16" fmla="*/ 717 w 852"/>
                <a:gd name="T17" fmla="*/ 729 h 1101"/>
                <a:gd name="T18" fmla="*/ 708 w 852"/>
                <a:gd name="T19" fmla="*/ 678 h 1101"/>
                <a:gd name="T20" fmla="*/ 730 w 852"/>
                <a:gd name="T21" fmla="*/ 643 h 1101"/>
                <a:gd name="T22" fmla="*/ 750 w 852"/>
                <a:gd name="T23" fmla="*/ 626 h 1101"/>
                <a:gd name="T24" fmla="*/ 730 w 852"/>
                <a:gd name="T25" fmla="*/ 561 h 1101"/>
                <a:gd name="T26" fmla="*/ 677 w 852"/>
                <a:gd name="T27" fmla="*/ 512 h 1101"/>
                <a:gd name="T28" fmla="*/ 708 w 852"/>
                <a:gd name="T29" fmla="*/ 460 h 1101"/>
                <a:gd name="T30" fmla="*/ 708 w 852"/>
                <a:gd name="T31" fmla="*/ 310 h 1101"/>
                <a:gd name="T32" fmla="*/ 711 w 852"/>
                <a:gd name="T33" fmla="*/ 293 h 1101"/>
                <a:gd name="T34" fmla="*/ 732 w 852"/>
                <a:gd name="T35" fmla="*/ 242 h 1101"/>
                <a:gd name="T36" fmla="*/ 784 w 852"/>
                <a:gd name="T37" fmla="*/ 242 h 1101"/>
                <a:gd name="T38" fmla="*/ 818 w 852"/>
                <a:gd name="T39" fmla="*/ 211 h 1101"/>
                <a:gd name="T40" fmla="*/ 817 w 852"/>
                <a:gd name="T41" fmla="*/ 177 h 1101"/>
                <a:gd name="T42" fmla="*/ 793 w 852"/>
                <a:gd name="T43" fmla="*/ 141 h 1101"/>
                <a:gd name="T44" fmla="*/ 774 w 852"/>
                <a:gd name="T45" fmla="*/ 110 h 1101"/>
                <a:gd name="T46" fmla="*/ 755 w 852"/>
                <a:gd name="T47" fmla="*/ 67 h 1101"/>
                <a:gd name="T48" fmla="*/ 520 w 852"/>
                <a:gd name="T49" fmla="*/ 16 h 1101"/>
                <a:gd name="T50" fmla="*/ 331 w 852"/>
                <a:gd name="T51" fmla="*/ 166 h 1101"/>
                <a:gd name="T52" fmla="*/ 192 w 852"/>
                <a:gd name="T53" fmla="*/ 300 h 1101"/>
                <a:gd name="T54" fmla="*/ 287 w 852"/>
                <a:gd name="T55" fmla="*/ 267 h 1101"/>
                <a:gd name="T56" fmla="*/ 406 w 852"/>
                <a:gd name="T57" fmla="*/ 334 h 1101"/>
                <a:gd name="T58" fmla="*/ 406 w 852"/>
                <a:gd name="T59" fmla="*/ 382 h 1101"/>
                <a:gd name="T60" fmla="*/ 448 w 852"/>
                <a:gd name="T61" fmla="*/ 450 h 1101"/>
                <a:gd name="T62" fmla="*/ 351 w 852"/>
                <a:gd name="T63" fmla="*/ 616 h 1101"/>
                <a:gd name="T64" fmla="*/ 116 w 852"/>
                <a:gd name="T65" fmla="*/ 751 h 1101"/>
                <a:gd name="T66" fmla="*/ 63 w 852"/>
                <a:gd name="T67" fmla="*/ 768 h 1101"/>
                <a:gd name="T68" fmla="*/ 0 w 852"/>
                <a:gd name="T69" fmla="*/ 816 h 1101"/>
                <a:gd name="T70" fmla="*/ 11 w 852"/>
                <a:gd name="T71" fmla="*/ 898 h 1101"/>
                <a:gd name="T72" fmla="*/ 128 w 852"/>
                <a:gd name="T73" fmla="*/ 898 h 1101"/>
                <a:gd name="T74" fmla="*/ 96 w 852"/>
                <a:gd name="T75" fmla="*/ 967 h 1101"/>
                <a:gd name="T76" fmla="*/ 213 w 852"/>
                <a:gd name="T77" fmla="*/ 898 h 1101"/>
                <a:gd name="T78" fmla="*/ 307 w 852"/>
                <a:gd name="T79" fmla="*/ 933 h 1101"/>
                <a:gd name="T80" fmla="*/ 339 w 852"/>
                <a:gd name="T81" fmla="*/ 967 h 1101"/>
                <a:gd name="T82" fmla="*/ 384 w 852"/>
                <a:gd name="T83" fmla="*/ 998 h 1101"/>
                <a:gd name="T84" fmla="*/ 478 w 852"/>
                <a:gd name="T85" fmla="*/ 983 h 1101"/>
                <a:gd name="T86" fmla="*/ 532 w 852"/>
                <a:gd name="T87" fmla="*/ 1050 h 1101"/>
                <a:gd name="T88" fmla="*/ 691 w 852"/>
                <a:gd name="T89" fmla="*/ 1100 h 1101"/>
                <a:gd name="T90" fmla="*/ 755 w 852"/>
                <a:gd name="T91" fmla="*/ 1015 h 1101"/>
                <a:gd name="T92" fmla="*/ 847 w 852"/>
                <a:gd name="T93" fmla="*/ 986 h 110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52"/>
                <a:gd name="T142" fmla="*/ 0 h 1101"/>
                <a:gd name="T143" fmla="*/ 852 w 852"/>
                <a:gd name="T144" fmla="*/ 1101 h 110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52" h="1101">
                  <a:moveTo>
                    <a:pt x="847" y="986"/>
                  </a:moveTo>
                  <a:lnTo>
                    <a:pt x="851" y="878"/>
                  </a:lnTo>
                  <a:lnTo>
                    <a:pt x="839" y="878"/>
                  </a:lnTo>
                  <a:lnTo>
                    <a:pt x="838" y="875"/>
                  </a:lnTo>
                  <a:lnTo>
                    <a:pt x="834" y="878"/>
                  </a:lnTo>
                  <a:lnTo>
                    <a:pt x="826" y="873"/>
                  </a:lnTo>
                  <a:lnTo>
                    <a:pt x="809" y="865"/>
                  </a:lnTo>
                  <a:lnTo>
                    <a:pt x="803" y="855"/>
                  </a:lnTo>
                  <a:lnTo>
                    <a:pt x="789" y="841"/>
                  </a:lnTo>
                  <a:lnTo>
                    <a:pt x="779" y="840"/>
                  </a:lnTo>
                  <a:lnTo>
                    <a:pt x="770" y="834"/>
                  </a:lnTo>
                  <a:lnTo>
                    <a:pt x="762" y="825"/>
                  </a:lnTo>
                  <a:lnTo>
                    <a:pt x="744" y="811"/>
                  </a:lnTo>
                  <a:lnTo>
                    <a:pt x="726" y="785"/>
                  </a:lnTo>
                  <a:lnTo>
                    <a:pt x="730" y="776"/>
                  </a:lnTo>
                  <a:lnTo>
                    <a:pt x="730" y="760"/>
                  </a:lnTo>
                  <a:lnTo>
                    <a:pt x="717" y="744"/>
                  </a:lnTo>
                  <a:lnTo>
                    <a:pt x="717" y="729"/>
                  </a:lnTo>
                  <a:lnTo>
                    <a:pt x="708" y="695"/>
                  </a:lnTo>
                  <a:lnTo>
                    <a:pt x="708" y="678"/>
                  </a:lnTo>
                  <a:lnTo>
                    <a:pt x="717" y="662"/>
                  </a:lnTo>
                  <a:lnTo>
                    <a:pt x="730" y="643"/>
                  </a:lnTo>
                  <a:lnTo>
                    <a:pt x="740" y="643"/>
                  </a:lnTo>
                  <a:lnTo>
                    <a:pt x="750" y="626"/>
                  </a:lnTo>
                  <a:lnTo>
                    <a:pt x="750" y="610"/>
                  </a:lnTo>
                  <a:lnTo>
                    <a:pt x="730" y="561"/>
                  </a:lnTo>
                  <a:lnTo>
                    <a:pt x="687" y="528"/>
                  </a:lnTo>
                  <a:lnTo>
                    <a:pt x="677" y="512"/>
                  </a:lnTo>
                  <a:lnTo>
                    <a:pt x="717" y="479"/>
                  </a:lnTo>
                  <a:lnTo>
                    <a:pt x="708" y="460"/>
                  </a:lnTo>
                  <a:lnTo>
                    <a:pt x="750" y="343"/>
                  </a:lnTo>
                  <a:lnTo>
                    <a:pt x="708" y="310"/>
                  </a:lnTo>
                  <a:lnTo>
                    <a:pt x="711" y="310"/>
                  </a:lnTo>
                  <a:lnTo>
                    <a:pt x="711" y="293"/>
                  </a:lnTo>
                  <a:lnTo>
                    <a:pt x="721" y="259"/>
                  </a:lnTo>
                  <a:lnTo>
                    <a:pt x="732" y="242"/>
                  </a:lnTo>
                  <a:lnTo>
                    <a:pt x="753" y="242"/>
                  </a:lnTo>
                  <a:lnTo>
                    <a:pt x="784" y="242"/>
                  </a:lnTo>
                  <a:lnTo>
                    <a:pt x="805" y="224"/>
                  </a:lnTo>
                  <a:lnTo>
                    <a:pt x="818" y="211"/>
                  </a:lnTo>
                  <a:lnTo>
                    <a:pt x="826" y="193"/>
                  </a:lnTo>
                  <a:lnTo>
                    <a:pt x="817" y="177"/>
                  </a:lnTo>
                  <a:lnTo>
                    <a:pt x="805" y="160"/>
                  </a:lnTo>
                  <a:lnTo>
                    <a:pt x="793" y="141"/>
                  </a:lnTo>
                  <a:lnTo>
                    <a:pt x="774" y="126"/>
                  </a:lnTo>
                  <a:lnTo>
                    <a:pt x="774" y="110"/>
                  </a:lnTo>
                  <a:lnTo>
                    <a:pt x="763" y="76"/>
                  </a:lnTo>
                  <a:lnTo>
                    <a:pt x="755" y="67"/>
                  </a:lnTo>
                  <a:lnTo>
                    <a:pt x="661" y="0"/>
                  </a:lnTo>
                  <a:lnTo>
                    <a:pt x="520" y="16"/>
                  </a:lnTo>
                  <a:lnTo>
                    <a:pt x="331" y="133"/>
                  </a:lnTo>
                  <a:lnTo>
                    <a:pt x="331" y="166"/>
                  </a:lnTo>
                  <a:lnTo>
                    <a:pt x="277" y="201"/>
                  </a:lnTo>
                  <a:lnTo>
                    <a:pt x="192" y="300"/>
                  </a:lnTo>
                  <a:lnTo>
                    <a:pt x="255" y="300"/>
                  </a:lnTo>
                  <a:lnTo>
                    <a:pt x="287" y="267"/>
                  </a:lnTo>
                  <a:lnTo>
                    <a:pt x="406" y="251"/>
                  </a:lnTo>
                  <a:lnTo>
                    <a:pt x="406" y="334"/>
                  </a:lnTo>
                  <a:lnTo>
                    <a:pt x="448" y="334"/>
                  </a:lnTo>
                  <a:lnTo>
                    <a:pt x="406" y="382"/>
                  </a:lnTo>
                  <a:lnTo>
                    <a:pt x="415" y="450"/>
                  </a:lnTo>
                  <a:lnTo>
                    <a:pt x="448" y="450"/>
                  </a:lnTo>
                  <a:lnTo>
                    <a:pt x="415" y="467"/>
                  </a:lnTo>
                  <a:lnTo>
                    <a:pt x="351" y="616"/>
                  </a:lnTo>
                  <a:lnTo>
                    <a:pt x="319" y="616"/>
                  </a:lnTo>
                  <a:lnTo>
                    <a:pt x="116" y="751"/>
                  </a:lnTo>
                  <a:lnTo>
                    <a:pt x="84" y="734"/>
                  </a:lnTo>
                  <a:lnTo>
                    <a:pt x="63" y="768"/>
                  </a:lnTo>
                  <a:lnTo>
                    <a:pt x="0" y="801"/>
                  </a:lnTo>
                  <a:lnTo>
                    <a:pt x="0" y="816"/>
                  </a:lnTo>
                  <a:lnTo>
                    <a:pt x="53" y="834"/>
                  </a:lnTo>
                  <a:lnTo>
                    <a:pt x="11" y="898"/>
                  </a:lnTo>
                  <a:lnTo>
                    <a:pt x="42" y="916"/>
                  </a:lnTo>
                  <a:lnTo>
                    <a:pt x="128" y="898"/>
                  </a:lnTo>
                  <a:lnTo>
                    <a:pt x="63" y="933"/>
                  </a:lnTo>
                  <a:lnTo>
                    <a:pt x="96" y="967"/>
                  </a:lnTo>
                  <a:lnTo>
                    <a:pt x="192" y="951"/>
                  </a:lnTo>
                  <a:lnTo>
                    <a:pt x="213" y="898"/>
                  </a:lnTo>
                  <a:lnTo>
                    <a:pt x="287" y="883"/>
                  </a:lnTo>
                  <a:lnTo>
                    <a:pt x="307" y="933"/>
                  </a:lnTo>
                  <a:lnTo>
                    <a:pt x="394" y="933"/>
                  </a:lnTo>
                  <a:lnTo>
                    <a:pt x="339" y="967"/>
                  </a:lnTo>
                  <a:lnTo>
                    <a:pt x="319" y="998"/>
                  </a:lnTo>
                  <a:lnTo>
                    <a:pt x="384" y="998"/>
                  </a:lnTo>
                  <a:lnTo>
                    <a:pt x="437" y="983"/>
                  </a:lnTo>
                  <a:lnTo>
                    <a:pt x="478" y="983"/>
                  </a:lnTo>
                  <a:lnTo>
                    <a:pt x="511" y="1050"/>
                  </a:lnTo>
                  <a:lnTo>
                    <a:pt x="532" y="1050"/>
                  </a:lnTo>
                  <a:lnTo>
                    <a:pt x="573" y="1100"/>
                  </a:lnTo>
                  <a:lnTo>
                    <a:pt x="691" y="1100"/>
                  </a:lnTo>
                  <a:lnTo>
                    <a:pt x="691" y="1083"/>
                  </a:lnTo>
                  <a:lnTo>
                    <a:pt x="755" y="1015"/>
                  </a:lnTo>
                  <a:lnTo>
                    <a:pt x="776" y="1033"/>
                  </a:lnTo>
                  <a:lnTo>
                    <a:pt x="847" y="986"/>
                  </a:lnTo>
                </a:path>
              </a:pathLst>
            </a:custGeom>
            <a:solidFill>
              <a:srgbClr val="80FF80"/>
            </a:solidFill>
            <a:ln w="12700" cap="rnd" cmpd="sng">
              <a:noFill/>
              <a:prstDash val="solid"/>
              <a:round/>
              <a:headEnd type="none" w="med" len="med"/>
              <a:tailEnd type="none" w="med" len="med"/>
            </a:ln>
          </p:spPr>
          <p:txBody>
            <a:bodyPr/>
            <a:lstStyle/>
            <a:p>
              <a:endParaRPr lang="en-GB"/>
            </a:p>
          </p:txBody>
        </p:sp>
        <p:sp>
          <p:nvSpPr>
            <p:cNvPr id="49165" name="Freeform 12"/>
            <p:cNvSpPr>
              <a:spLocks/>
            </p:cNvSpPr>
            <p:nvPr/>
          </p:nvSpPr>
          <p:spPr bwMode="auto">
            <a:xfrm>
              <a:off x="90" y="1001"/>
              <a:ext cx="2528" cy="3298"/>
            </a:xfrm>
            <a:custGeom>
              <a:avLst/>
              <a:gdLst>
                <a:gd name="T0" fmla="*/ 1014 w 2528"/>
                <a:gd name="T1" fmla="*/ 1534 h 3298"/>
                <a:gd name="T2" fmla="*/ 1039 w 2528"/>
                <a:gd name="T3" fmla="*/ 1601 h 3298"/>
                <a:gd name="T4" fmla="*/ 952 w 2528"/>
                <a:gd name="T5" fmla="*/ 1634 h 3298"/>
                <a:gd name="T6" fmla="*/ 928 w 2528"/>
                <a:gd name="T7" fmla="*/ 1703 h 3298"/>
                <a:gd name="T8" fmla="*/ 896 w 2528"/>
                <a:gd name="T9" fmla="*/ 1903 h 3298"/>
                <a:gd name="T10" fmla="*/ 969 w 2528"/>
                <a:gd name="T11" fmla="*/ 2021 h 3298"/>
                <a:gd name="T12" fmla="*/ 928 w 2528"/>
                <a:gd name="T13" fmla="*/ 2071 h 3298"/>
                <a:gd name="T14" fmla="*/ 950 w 2528"/>
                <a:gd name="T15" fmla="*/ 2156 h 3298"/>
                <a:gd name="T16" fmla="*/ 981 w 2528"/>
                <a:gd name="T17" fmla="*/ 2218 h 3298"/>
                <a:gd name="T18" fmla="*/ 1024 w 2528"/>
                <a:gd name="T19" fmla="*/ 2248 h 3298"/>
                <a:gd name="T20" fmla="*/ 1057 w 2528"/>
                <a:gd name="T21" fmla="*/ 2268 h 3298"/>
                <a:gd name="T22" fmla="*/ 1177 w 2528"/>
                <a:gd name="T23" fmla="*/ 2294 h 3298"/>
                <a:gd name="T24" fmla="*/ 708 w 2528"/>
                <a:gd name="T25" fmla="*/ 2579 h 3298"/>
                <a:gd name="T26" fmla="*/ 450 w 2528"/>
                <a:gd name="T27" fmla="*/ 2694 h 3298"/>
                <a:gd name="T28" fmla="*/ 226 w 2528"/>
                <a:gd name="T29" fmla="*/ 3030 h 3298"/>
                <a:gd name="T30" fmla="*/ 0 w 2528"/>
                <a:gd name="T31" fmla="*/ 3247 h 3298"/>
                <a:gd name="T32" fmla="*/ 173 w 2528"/>
                <a:gd name="T33" fmla="*/ 3297 h 3298"/>
                <a:gd name="T34" fmla="*/ 256 w 2528"/>
                <a:gd name="T35" fmla="*/ 3196 h 3298"/>
                <a:gd name="T36" fmla="*/ 655 w 2528"/>
                <a:gd name="T37" fmla="*/ 3146 h 3298"/>
                <a:gd name="T38" fmla="*/ 760 w 2528"/>
                <a:gd name="T39" fmla="*/ 3047 h 3298"/>
                <a:gd name="T40" fmla="*/ 1115 w 2528"/>
                <a:gd name="T41" fmla="*/ 2980 h 3298"/>
                <a:gd name="T42" fmla="*/ 1309 w 2528"/>
                <a:gd name="T43" fmla="*/ 2929 h 3298"/>
                <a:gd name="T44" fmla="*/ 1511 w 2528"/>
                <a:gd name="T45" fmla="*/ 2864 h 3298"/>
                <a:gd name="T46" fmla="*/ 1585 w 2528"/>
                <a:gd name="T47" fmla="*/ 2829 h 3298"/>
                <a:gd name="T48" fmla="*/ 1650 w 2528"/>
                <a:gd name="T49" fmla="*/ 2881 h 3298"/>
                <a:gd name="T50" fmla="*/ 1896 w 2528"/>
                <a:gd name="T51" fmla="*/ 2829 h 3298"/>
                <a:gd name="T52" fmla="*/ 2303 w 2528"/>
                <a:gd name="T53" fmla="*/ 2713 h 3298"/>
                <a:gd name="T54" fmla="*/ 2261 w 2528"/>
                <a:gd name="T55" fmla="*/ 2544 h 3298"/>
                <a:gd name="T56" fmla="*/ 2206 w 2528"/>
                <a:gd name="T57" fmla="*/ 2477 h 3298"/>
                <a:gd name="T58" fmla="*/ 2261 w 2528"/>
                <a:gd name="T59" fmla="*/ 2394 h 3298"/>
                <a:gd name="T60" fmla="*/ 2368 w 2528"/>
                <a:gd name="T61" fmla="*/ 2244 h 3298"/>
                <a:gd name="T62" fmla="*/ 2336 w 2528"/>
                <a:gd name="T63" fmla="*/ 2145 h 3298"/>
                <a:gd name="T64" fmla="*/ 2527 w 2528"/>
                <a:gd name="T65" fmla="*/ 1961 h 3298"/>
                <a:gd name="T66" fmla="*/ 2431 w 2528"/>
                <a:gd name="T67" fmla="*/ 1677 h 3298"/>
                <a:gd name="T68" fmla="*/ 1960 w 2528"/>
                <a:gd name="T69" fmla="*/ 1677 h 3298"/>
                <a:gd name="T70" fmla="*/ 1842 w 2528"/>
                <a:gd name="T71" fmla="*/ 1209 h 3298"/>
                <a:gd name="T72" fmla="*/ 1885 w 2528"/>
                <a:gd name="T73" fmla="*/ 1009 h 3298"/>
                <a:gd name="T74" fmla="*/ 1609 w 2528"/>
                <a:gd name="T75" fmla="*/ 673 h 3298"/>
                <a:gd name="T76" fmla="*/ 1511 w 2528"/>
                <a:gd name="T77" fmla="*/ 456 h 3298"/>
                <a:gd name="T78" fmla="*/ 1326 w 2528"/>
                <a:gd name="T79" fmla="*/ 0 h 3298"/>
                <a:gd name="T80" fmla="*/ 1262 w 2528"/>
                <a:gd name="T81" fmla="*/ 201 h 3298"/>
                <a:gd name="T82" fmla="*/ 1111 w 2528"/>
                <a:gd name="T83" fmla="*/ 366 h 3298"/>
                <a:gd name="T84" fmla="*/ 892 w 2528"/>
                <a:gd name="T85" fmla="*/ 536 h 3298"/>
                <a:gd name="T86" fmla="*/ 936 w 2528"/>
                <a:gd name="T87" fmla="*/ 870 h 3298"/>
                <a:gd name="T88" fmla="*/ 1064 w 2528"/>
                <a:gd name="T89" fmla="*/ 921 h 3298"/>
                <a:gd name="T90" fmla="*/ 1052 w 2528"/>
                <a:gd name="T91" fmla="*/ 1054 h 3298"/>
                <a:gd name="T92" fmla="*/ 966 w 2528"/>
                <a:gd name="T93" fmla="*/ 1254 h 3298"/>
                <a:gd name="T94" fmla="*/ 1041 w 2528"/>
                <a:gd name="T95" fmla="*/ 1421 h 3298"/>
                <a:gd name="T96" fmla="*/ 982 w 2528"/>
                <a:gd name="T97" fmla="*/ 1465 h 32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528"/>
                <a:gd name="T148" fmla="*/ 0 h 3298"/>
                <a:gd name="T149" fmla="*/ 2528 w 2528"/>
                <a:gd name="T150" fmla="*/ 3298 h 329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528" h="3298">
                  <a:moveTo>
                    <a:pt x="982" y="1465"/>
                  </a:moveTo>
                  <a:lnTo>
                    <a:pt x="994" y="1500"/>
                  </a:lnTo>
                  <a:lnTo>
                    <a:pt x="994" y="1518"/>
                  </a:lnTo>
                  <a:lnTo>
                    <a:pt x="1014" y="1534"/>
                  </a:lnTo>
                  <a:lnTo>
                    <a:pt x="1025" y="1550"/>
                  </a:lnTo>
                  <a:lnTo>
                    <a:pt x="1037" y="1567"/>
                  </a:lnTo>
                  <a:lnTo>
                    <a:pt x="1047" y="1586"/>
                  </a:lnTo>
                  <a:lnTo>
                    <a:pt x="1039" y="1601"/>
                  </a:lnTo>
                  <a:lnTo>
                    <a:pt x="1025" y="1617"/>
                  </a:lnTo>
                  <a:lnTo>
                    <a:pt x="1004" y="1634"/>
                  </a:lnTo>
                  <a:lnTo>
                    <a:pt x="973" y="1634"/>
                  </a:lnTo>
                  <a:lnTo>
                    <a:pt x="952" y="1634"/>
                  </a:lnTo>
                  <a:lnTo>
                    <a:pt x="941" y="1650"/>
                  </a:lnTo>
                  <a:lnTo>
                    <a:pt x="929" y="1685"/>
                  </a:lnTo>
                  <a:lnTo>
                    <a:pt x="929" y="1700"/>
                  </a:lnTo>
                  <a:lnTo>
                    <a:pt x="928" y="1703"/>
                  </a:lnTo>
                  <a:lnTo>
                    <a:pt x="969" y="1736"/>
                  </a:lnTo>
                  <a:lnTo>
                    <a:pt x="928" y="1853"/>
                  </a:lnTo>
                  <a:lnTo>
                    <a:pt x="938" y="1870"/>
                  </a:lnTo>
                  <a:lnTo>
                    <a:pt x="896" y="1903"/>
                  </a:lnTo>
                  <a:lnTo>
                    <a:pt x="906" y="1921"/>
                  </a:lnTo>
                  <a:lnTo>
                    <a:pt x="950" y="1953"/>
                  </a:lnTo>
                  <a:lnTo>
                    <a:pt x="969" y="2005"/>
                  </a:lnTo>
                  <a:lnTo>
                    <a:pt x="969" y="2021"/>
                  </a:lnTo>
                  <a:lnTo>
                    <a:pt x="959" y="2036"/>
                  </a:lnTo>
                  <a:lnTo>
                    <a:pt x="950" y="2036"/>
                  </a:lnTo>
                  <a:lnTo>
                    <a:pt x="938" y="2053"/>
                  </a:lnTo>
                  <a:lnTo>
                    <a:pt x="928" y="2071"/>
                  </a:lnTo>
                  <a:lnTo>
                    <a:pt x="928" y="2087"/>
                  </a:lnTo>
                  <a:lnTo>
                    <a:pt x="938" y="2122"/>
                  </a:lnTo>
                  <a:lnTo>
                    <a:pt x="938" y="2138"/>
                  </a:lnTo>
                  <a:lnTo>
                    <a:pt x="950" y="2156"/>
                  </a:lnTo>
                  <a:lnTo>
                    <a:pt x="950" y="2171"/>
                  </a:lnTo>
                  <a:lnTo>
                    <a:pt x="945" y="2179"/>
                  </a:lnTo>
                  <a:lnTo>
                    <a:pt x="965" y="2206"/>
                  </a:lnTo>
                  <a:lnTo>
                    <a:pt x="981" y="2218"/>
                  </a:lnTo>
                  <a:lnTo>
                    <a:pt x="991" y="2227"/>
                  </a:lnTo>
                  <a:lnTo>
                    <a:pt x="999" y="2233"/>
                  </a:lnTo>
                  <a:lnTo>
                    <a:pt x="1011" y="2234"/>
                  </a:lnTo>
                  <a:lnTo>
                    <a:pt x="1024" y="2248"/>
                  </a:lnTo>
                  <a:lnTo>
                    <a:pt x="1031" y="2257"/>
                  </a:lnTo>
                  <a:lnTo>
                    <a:pt x="1047" y="2267"/>
                  </a:lnTo>
                  <a:lnTo>
                    <a:pt x="1054" y="2271"/>
                  </a:lnTo>
                  <a:lnTo>
                    <a:pt x="1057" y="2268"/>
                  </a:lnTo>
                  <a:lnTo>
                    <a:pt x="1059" y="2271"/>
                  </a:lnTo>
                  <a:lnTo>
                    <a:pt x="1070" y="2272"/>
                  </a:lnTo>
                  <a:lnTo>
                    <a:pt x="1068" y="2379"/>
                  </a:lnTo>
                  <a:lnTo>
                    <a:pt x="1177" y="2294"/>
                  </a:lnTo>
                  <a:lnTo>
                    <a:pt x="1064" y="2460"/>
                  </a:lnTo>
                  <a:lnTo>
                    <a:pt x="953" y="2544"/>
                  </a:lnTo>
                  <a:lnTo>
                    <a:pt x="942" y="2629"/>
                  </a:lnTo>
                  <a:lnTo>
                    <a:pt x="708" y="2579"/>
                  </a:lnTo>
                  <a:lnTo>
                    <a:pt x="556" y="2611"/>
                  </a:lnTo>
                  <a:lnTo>
                    <a:pt x="589" y="2663"/>
                  </a:lnTo>
                  <a:lnTo>
                    <a:pt x="503" y="2713"/>
                  </a:lnTo>
                  <a:lnTo>
                    <a:pt x="450" y="2694"/>
                  </a:lnTo>
                  <a:lnTo>
                    <a:pt x="387" y="2846"/>
                  </a:lnTo>
                  <a:lnTo>
                    <a:pt x="279" y="2964"/>
                  </a:lnTo>
                  <a:lnTo>
                    <a:pt x="256" y="2964"/>
                  </a:lnTo>
                  <a:lnTo>
                    <a:pt x="226" y="3030"/>
                  </a:lnTo>
                  <a:lnTo>
                    <a:pt x="108" y="3146"/>
                  </a:lnTo>
                  <a:lnTo>
                    <a:pt x="86" y="3130"/>
                  </a:lnTo>
                  <a:lnTo>
                    <a:pt x="0" y="3181"/>
                  </a:lnTo>
                  <a:lnTo>
                    <a:pt x="0" y="3247"/>
                  </a:lnTo>
                  <a:lnTo>
                    <a:pt x="54" y="3230"/>
                  </a:lnTo>
                  <a:lnTo>
                    <a:pt x="74" y="3196"/>
                  </a:lnTo>
                  <a:lnTo>
                    <a:pt x="152" y="3230"/>
                  </a:lnTo>
                  <a:lnTo>
                    <a:pt x="173" y="3297"/>
                  </a:lnTo>
                  <a:lnTo>
                    <a:pt x="203" y="3247"/>
                  </a:lnTo>
                  <a:lnTo>
                    <a:pt x="193" y="3212"/>
                  </a:lnTo>
                  <a:lnTo>
                    <a:pt x="238" y="3130"/>
                  </a:lnTo>
                  <a:lnTo>
                    <a:pt x="256" y="3196"/>
                  </a:lnTo>
                  <a:lnTo>
                    <a:pt x="331" y="3130"/>
                  </a:lnTo>
                  <a:lnTo>
                    <a:pt x="441" y="3081"/>
                  </a:lnTo>
                  <a:lnTo>
                    <a:pt x="548" y="3081"/>
                  </a:lnTo>
                  <a:lnTo>
                    <a:pt x="655" y="3146"/>
                  </a:lnTo>
                  <a:lnTo>
                    <a:pt x="718" y="3163"/>
                  </a:lnTo>
                  <a:lnTo>
                    <a:pt x="730" y="3130"/>
                  </a:lnTo>
                  <a:lnTo>
                    <a:pt x="783" y="3064"/>
                  </a:lnTo>
                  <a:lnTo>
                    <a:pt x="760" y="3047"/>
                  </a:lnTo>
                  <a:lnTo>
                    <a:pt x="783" y="3012"/>
                  </a:lnTo>
                  <a:lnTo>
                    <a:pt x="760" y="2980"/>
                  </a:lnTo>
                  <a:lnTo>
                    <a:pt x="995" y="2881"/>
                  </a:lnTo>
                  <a:lnTo>
                    <a:pt x="1115" y="2980"/>
                  </a:lnTo>
                  <a:lnTo>
                    <a:pt x="1147" y="2946"/>
                  </a:lnTo>
                  <a:lnTo>
                    <a:pt x="1242" y="2946"/>
                  </a:lnTo>
                  <a:lnTo>
                    <a:pt x="1309" y="2964"/>
                  </a:lnTo>
                  <a:lnTo>
                    <a:pt x="1309" y="2929"/>
                  </a:lnTo>
                  <a:lnTo>
                    <a:pt x="1275" y="2913"/>
                  </a:lnTo>
                  <a:lnTo>
                    <a:pt x="1411" y="2896"/>
                  </a:lnTo>
                  <a:lnTo>
                    <a:pt x="1489" y="2864"/>
                  </a:lnTo>
                  <a:lnTo>
                    <a:pt x="1511" y="2864"/>
                  </a:lnTo>
                  <a:lnTo>
                    <a:pt x="1467" y="2795"/>
                  </a:lnTo>
                  <a:lnTo>
                    <a:pt x="1522" y="2813"/>
                  </a:lnTo>
                  <a:lnTo>
                    <a:pt x="1576" y="2881"/>
                  </a:lnTo>
                  <a:lnTo>
                    <a:pt x="1585" y="2829"/>
                  </a:lnTo>
                  <a:lnTo>
                    <a:pt x="1609" y="2864"/>
                  </a:lnTo>
                  <a:lnTo>
                    <a:pt x="1629" y="2829"/>
                  </a:lnTo>
                  <a:lnTo>
                    <a:pt x="1681" y="2846"/>
                  </a:lnTo>
                  <a:lnTo>
                    <a:pt x="1650" y="2881"/>
                  </a:lnTo>
                  <a:lnTo>
                    <a:pt x="1692" y="2913"/>
                  </a:lnTo>
                  <a:lnTo>
                    <a:pt x="1767" y="2864"/>
                  </a:lnTo>
                  <a:lnTo>
                    <a:pt x="1821" y="2864"/>
                  </a:lnTo>
                  <a:lnTo>
                    <a:pt x="1896" y="2829"/>
                  </a:lnTo>
                  <a:lnTo>
                    <a:pt x="2035" y="2896"/>
                  </a:lnTo>
                  <a:lnTo>
                    <a:pt x="2101" y="2829"/>
                  </a:lnTo>
                  <a:lnTo>
                    <a:pt x="2283" y="2795"/>
                  </a:lnTo>
                  <a:lnTo>
                    <a:pt x="2303" y="2713"/>
                  </a:lnTo>
                  <a:lnTo>
                    <a:pt x="2431" y="2663"/>
                  </a:lnTo>
                  <a:lnTo>
                    <a:pt x="2420" y="2562"/>
                  </a:lnTo>
                  <a:lnTo>
                    <a:pt x="2431" y="2512"/>
                  </a:lnTo>
                  <a:lnTo>
                    <a:pt x="2261" y="2544"/>
                  </a:lnTo>
                  <a:lnTo>
                    <a:pt x="2271" y="2528"/>
                  </a:lnTo>
                  <a:lnTo>
                    <a:pt x="2230" y="2494"/>
                  </a:lnTo>
                  <a:lnTo>
                    <a:pt x="2196" y="2512"/>
                  </a:lnTo>
                  <a:lnTo>
                    <a:pt x="2206" y="2477"/>
                  </a:lnTo>
                  <a:lnTo>
                    <a:pt x="2089" y="2494"/>
                  </a:lnTo>
                  <a:lnTo>
                    <a:pt x="2121" y="2444"/>
                  </a:lnTo>
                  <a:lnTo>
                    <a:pt x="2237" y="2444"/>
                  </a:lnTo>
                  <a:lnTo>
                    <a:pt x="2261" y="2394"/>
                  </a:lnTo>
                  <a:lnTo>
                    <a:pt x="2249" y="2328"/>
                  </a:lnTo>
                  <a:lnTo>
                    <a:pt x="2271" y="2278"/>
                  </a:lnTo>
                  <a:lnTo>
                    <a:pt x="2325" y="2328"/>
                  </a:lnTo>
                  <a:lnTo>
                    <a:pt x="2368" y="2244"/>
                  </a:lnTo>
                  <a:lnTo>
                    <a:pt x="2368" y="2211"/>
                  </a:lnTo>
                  <a:lnTo>
                    <a:pt x="2303" y="2211"/>
                  </a:lnTo>
                  <a:lnTo>
                    <a:pt x="2356" y="2196"/>
                  </a:lnTo>
                  <a:lnTo>
                    <a:pt x="2336" y="2145"/>
                  </a:lnTo>
                  <a:lnTo>
                    <a:pt x="2378" y="2211"/>
                  </a:lnTo>
                  <a:lnTo>
                    <a:pt x="2441" y="2145"/>
                  </a:lnTo>
                  <a:lnTo>
                    <a:pt x="2473" y="2145"/>
                  </a:lnTo>
                  <a:lnTo>
                    <a:pt x="2527" y="1961"/>
                  </a:lnTo>
                  <a:lnTo>
                    <a:pt x="2518" y="1861"/>
                  </a:lnTo>
                  <a:lnTo>
                    <a:pt x="2518" y="1776"/>
                  </a:lnTo>
                  <a:lnTo>
                    <a:pt x="2485" y="1710"/>
                  </a:lnTo>
                  <a:lnTo>
                    <a:pt x="2431" y="1677"/>
                  </a:lnTo>
                  <a:lnTo>
                    <a:pt x="2163" y="1609"/>
                  </a:lnTo>
                  <a:lnTo>
                    <a:pt x="2121" y="1625"/>
                  </a:lnTo>
                  <a:lnTo>
                    <a:pt x="2089" y="1726"/>
                  </a:lnTo>
                  <a:lnTo>
                    <a:pt x="1960" y="1677"/>
                  </a:lnTo>
                  <a:lnTo>
                    <a:pt x="1960" y="1642"/>
                  </a:lnTo>
                  <a:lnTo>
                    <a:pt x="2078" y="1542"/>
                  </a:lnTo>
                  <a:lnTo>
                    <a:pt x="1993" y="1325"/>
                  </a:lnTo>
                  <a:lnTo>
                    <a:pt x="1842" y="1209"/>
                  </a:lnTo>
                  <a:lnTo>
                    <a:pt x="1767" y="1226"/>
                  </a:lnTo>
                  <a:lnTo>
                    <a:pt x="1848" y="1182"/>
                  </a:lnTo>
                  <a:lnTo>
                    <a:pt x="1993" y="1275"/>
                  </a:lnTo>
                  <a:lnTo>
                    <a:pt x="1885" y="1009"/>
                  </a:lnTo>
                  <a:lnTo>
                    <a:pt x="1916" y="974"/>
                  </a:lnTo>
                  <a:lnTo>
                    <a:pt x="1864" y="939"/>
                  </a:lnTo>
                  <a:lnTo>
                    <a:pt x="1746" y="757"/>
                  </a:lnTo>
                  <a:lnTo>
                    <a:pt x="1609" y="673"/>
                  </a:lnTo>
                  <a:lnTo>
                    <a:pt x="1553" y="723"/>
                  </a:lnTo>
                  <a:lnTo>
                    <a:pt x="1585" y="638"/>
                  </a:lnTo>
                  <a:lnTo>
                    <a:pt x="1531" y="473"/>
                  </a:lnTo>
                  <a:lnTo>
                    <a:pt x="1511" y="456"/>
                  </a:lnTo>
                  <a:lnTo>
                    <a:pt x="1489" y="373"/>
                  </a:lnTo>
                  <a:lnTo>
                    <a:pt x="1457" y="123"/>
                  </a:lnTo>
                  <a:lnTo>
                    <a:pt x="1424" y="123"/>
                  </a:lnTo>
                  <a:lnTo>
                    <a:pt x="1326" y="0"/>
                  </a:lnTo>
                  <a:lnTo>
                    <a:pt x="1304" y="34"/>
                  </a:lnTo>
                  <a:lnTo>
                    <a:pt x="1272" y="34"/>
                  </a:lnTo>
                  <a:lnTo>
                    <a:pt x="1250" y="50"/>
                  </a:lnTo>
                  <a:lnTo>
                    <a:pt x="1262" y="201"/>
                  </a:lnTo>
                  <a:lnTo>
                    <a:pt x="1229" y="236"/>
                  </a:lnTo>
                  <a:lnTo>
                    <a:pt x="1186" y="236"/>
                  </a:lnTo>
                  <a:lnTo>
                    <a:pt x="1144" y="269"/>
                  </a:lnTo>
                  <a:lnTo>
                    <a:pt x="1111" y="366"/>
                  </a:lnTo>
                  <a:lnTo>
                    <a:pt x="1039" y="436"/>
                  </a:lnTo>
                  <a:lnTo>
                    <a:pt x="999" y="502"/>
                  </a:lnTo>
                  <a:lnTo>
                    <a:pt x="978" y="486"/>
                  </a:lnTo>
                  <a:lnTo>
                    <a:pt x="892" y="536"/>
                  </a:lnTo>
                  <a:lnTo>
                    <a:pt x="806" y="719"/>
                  </a:lnTo>
                  <a:lnTo>
                    <a:pt x="880" y="822"/>
                  </a:lnTo>
                  <a:lnTo>
                    <a:pt x="913" y="921"/>
                  </a:lnTo>
                  <a:lnTo>
                    <a:pt x="936" y="870"/>
                  </a:lnTo>
                  <a:lnTo>
                    <a:pt x="925" y="921"/>
                  </a:lnTo>
                  <a:lnTo>
                    <a:pt x="945" y="972"/>
                  </a:lnTo>
                  <a:lnTo>
                    <a:pt x="1073" y="888"/>
                  </a:lnTo>
                  <a:lnTo>
                    <a:pt x="1064" y="921"/>
                  </a:lnTo>
                  <a:lnTo>
                    <a:pt x="1073" y="972"/>
                  </a:lnTo>
                  <a:lnTo>
                    <a:pt x="1052" y="972"/>
                  </a:lnTo>
                  <a:lnTo>
                    <a:pt x="1041" y="1004"/>
                  </a:lnTo>
                  <a:lnTo>
                    <a:pt x="1052" y="1054"/>
                  </a:lnTo>
                  <a:lnTo>
                    <a:pt x="999" y="1054"/>
                  </a:lnTo>
                  <a:lnTo>
                    <a:pt x="988" y="1170"/>
                  </a:lnTo>
                  <a:lnTo>
                    <a:pt x="1073" y="1154"/>
                  </a:lnTo>
                  <a:lnTo>
                    <a:pt x="966" y="1254"/>
                  </a:lnTo>
                  <a:lnTo>
                    <a:pt x="1019" y="1389"/>
                  </a:lnTo>
                  <a:lnTo>
                    <a:pt x="1064" y="1405"/>
                  </a:lnTo>
                  <a:lnTo>
                    <a:pt x="1095" y="1389"/>
                  </a:lnTo>
                  <a:lnTo>
                    <a:pt x="1041" y="1421"/>
                  </a:lnTo>
                  <a:lnTo>
                    <a:pt x="966" y="1355"/>
                  </a:lnTo>
                  <a:lnTo>
                    <a:pt x="936" y="1373"/>
                  </a:lnTo>
                  <a:lnTo>
                    <a:pt x="978" y="1455"/>
                  </a:lnTo>
                  <a:lnTo>
                    <a:pt x="982" y="1465"/>
                  </a:lnTo>
                </a:path>
              </a:pathLst>
            </a:custGeom>
            <a:solidFill>
              <a:srgbClr val="80FF80"/>
            </a:solidFill>
            <a:ln w="12700" cap="rnd" cmpd="sng">
              <a:noFill/>
              <a:prstDash val="solid"/>
              <a:round/>
              <a:headEnd type="none" w="med" len="med"/>
              <a:tailEnd type="none" w="med" len="med"/>
            </a:ln>
          </p:spPr>
          <p:txBody>
            <a:bodyPr/>
            <a:lstStyle/>
            <a:p>
              <a:endParaRPr lang="en-GB"/>
            </a:p>
          </p:txBody>
        </p:sp>
        <p:sp>
          <p:nvSpPr>
            <p:cNvPr id="49166" name="Freeform 13"/>
            <p:cNvSpPr>
              <a:spLocks/>
            </p:cNvSpPr>
            <p:nvPr/>
          </p:nvSpPr>
          <p:spPr bwMode="auto">
            <a:xfrm>
              <a:off x="585" y="2328"/>
              <a:ext cx="154" cy="177"/>
            </a:xfrm>
            <a:custGeom>
              <a:avLst/>
              <a:gdLst>
                <a:gd name="T0" fmla="*/ 30 w 154"/>
                <a:gd name="T1" fmla="*/ 176 h 177"/>
                <a:gd name="T2" fmla="*/ 110 w 154"/>
                <a:gd name="T3" fmla="*/ 110 h 177"/>
                <a:gd name="T4" fmla="*/ 153 w 154"/>
                <a:gd name="T5" fmla="*/ 78 h 177"/>
                <a:gd name="T6" fmla="*/ 110 w 154"/>
                <a:gd name="T7" fmla="*/ 78 h 177"/>
                <a:gd name="T8" fmla="*/ 102 w 154"/>
                <a:gd name="T9" fmla="*/ 48 h 177"/>
                <a:gd name="T10" fmla="*/ 70 w 154"/>
                <a:gd name="T11" fmla="*/ 48 h 177"/>
                <a:gd name="T12" fmla="*/ 81 w 154"/>
                <a:gd name="T13" fmla="*/ 31 h 177"/>
                <a:gd name="T14" fmla="*/ 41 w 154"/>
                <a:gd name="T15" fmla="*/ 0 h 177"/>
                <a:gd name="T16" fmla="*/ 30 w 154"/>
                <a:gd name="T17" fmla="*/ 16 h 177"/>
                <a:gd name="T18" fmla="*/ 0 w 154"/>
                <a:gd name="T19" fmla="*/ 31 h 177"/>
                <a:gd name="T20" fmla="*/ 0 w 154"/>
                <a:gd name="T21" fmla="*/ 64 h 177"/>
                <a:gd name="T22" fmla="*/ 0 w 154"/>
                <a:gd name="T23" fmla="*/ 95 h 177"/>
                <a:gd name="T24" fmla="*/ 19 w 154"/>
                <a:gd name="T25" fmla="*/ 143 h 177"/>
                <a:gd name="T26" fmla="*/ 30 w 154"/>
                <a:gd name="T27" fmla="*/ 176 h 17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4"/>
                <a:gd name="T43" fmla="*/ 0 h 177"/>
                <a:gd name="T44" fmla="*/ 154 w 154"/>
                <a:gd name="T45" fmla="*/ 177 h 17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4" h="177">
                  <a:moveTo>
                    <a:pt x="30" y="176"/>
                  </a:moveTo>
                  <a:lnTo>
                    <a:pt x="110" y="110"/>
                  </a:lnTo>
                  <a:lnTo>
                    <a:pt x="153" y="78"/>
                  </a:lnTo>
                  <a:lnTo>
                    <a:pt x="110" y="78"/>
                  </a:lnTo>
                  <a:lnTo>
                    <a:pt x="102" y="48"/>
                  </a:lnTo>
                  <a:lnTo>
                    <a:pt x="70" y="48"/>
                  </a:lnTo>
                  <a:lnTo>
                    <a:pt x="81" y="31"/>
                  </a:lnTo>
                  <a:lnTo>
                    <a:pt x="41" y="0"/>
                  </a:lnTo>
                  <a:lnTo>
                    <a:pt x="30" y="16"/>
                  </a:lnTo>
                  <a:lnTo>
                    <a:pt x="0" y="31"/>
                  </a:lnTo>
                  <a:lnTo>
                    <a:pt x="0" y="64"/>
                  </a:lnTo>
                  <a:lnTo>
                    <a:pt x="0" y="95"/>
                  </a:lnTo>
                  <a:lnTo>
                    <a:pt x="19" y="143"/>
                  </a:lnTo>
                  <a:lnTo>
                    <a:pt x="30" y="176"/>
                  </a:lnTo>
                </a:path>
              </a:pathLst>
            </a:custGeom>
            <a:solidFill>
              <a:srgbClr val="80FF80"/>
            </a:solidFill>
            <a:ln w="12700" cap="rnd" cmpd="sng">
              <a:noFill/>
              <a:prstDash val="solid"/>
              <a:round/>
              <a:headEnd type="none" w="med" len="med"/>
              <a:tailEnd type="none" w="med" len="med"/>
            </a:ln>
          </p:spPr>
          <p:txBody>
            <a:bodyPr/>
            <a:lstStyle/>
            <a:p>
              <a:endParaRPr lang="en-GB"/>
            </a:p>
          </p:txBody>
        </p:sp>
        <p:sp>
          <p:nvSpPr>
            <p:cNvPr id="49167" name="Freeform 14"/>
            <p:cNvSpPr>
              <a:spLocks/>
            </p:cNvSpPr>
            <p:nvPr/>
          </p:nvSpPr>
          <p:spPr bwMode="auto">
            <a:xfrm>
              <a:off x="1536" y="3884"/>
              <a:ext cx="164" cy="93"/>
            </a:xfrm>
            <a:custGeom>
              <a:avLst/>
              <a:gdLst>
                <a:gd name="T0" fmla="*/ 0 w 164"/>
                <a:gd name="T1" fmla="*/ 46 h 93"/>
                <a:gd name="T2" fmla="*/ 51 w 164"/>
                <a:gd name="T3" fmla="*/ 15 h 93"/>
                <a:gd name="T4" fmla="*/ 70 w 164"/>
                <a:gd name="T5" fmla="*/ 0 h 93"/>
                <a:gd name="T6" fmla="*/ 80 w 164"/>
                <a:gd name="T7" fmla="*/ 15 h 93"/>
                <a:gd name="T8" fmla="*/ 91 w 164"/>
                <a:gd name="T9" fmla="*/ 0 h 93"/>
                <a:gd name="T10" fmla="*/ 122 w 164"/>
                <a:gd name="T11" fmla="*/ 15 h 93"/>
                <a:gd name="T12" fmla="*/ 163 w 164"/>
                <a:gd name="T13" fmla="*/ 31 h 93"/>
                <a:gd name="T14" fmla="*/ 132 w 164"/>
                <a:gd name="T15" fmla="*/ 60 h 93"/>
                <a:gd name="T16" fmla="*/ 122 w 164"/>
                <a:gd name="T17" fmla="*/ 92 h 93"/>
                <a:gd name="T18" fmla="*/ 80 w 164"/>
                <a:gd name="T19" fmla="*/ 92 h 93"/>
                <a:gd name="T20" fmla="*/ 51 w 164"/>
                <a:gd name="T21" fmla="*/ 60 h 93"/>
                <a:gd name="T22" fmla="*/ 0 w 164"/>
                <a:gd name="T23" fmla="*/ 46 h 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4"/>
                <a:gd name="T37" fmla="*/ 0 h 93"/>
                <a:gd name="T38" fmla="*/ 164 w 164"/>
                <a:gd name="T39" fmla="*/ 93 h 9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4" h="93">
                  <a:moveTo>
                    <a:pt x="0" y="46"/>
                  </a:moveTo>
                  <a:lnTo>
                    <a:pt x="51" y="15"/>
                  </a:lnTo>
                  <a:lnTo>
                    <a:pt x="70" y="0"/>
                  </a:lnTo>
                  <a:lnTo>
                    <a:pt x="80" y="15"/>
                  </a:lnTo>
                  <a:lnTo>
                    <a:pt x="91" y="0"/>
                  </a:lnTo>
                  <a:lnTo>
                    <a:pt x="122" y="15"/>
                  </a:lnTo>
                  <a:lnTo>
                    <a:pt x="163" y="31"/>
                  </a:lnTo>
                  <a:lnTo>
                    <a:pt x="132" y="60"/>
                  </a:lnTo>
                  <a:lnTo>
                    <a:pt x="122" y="92"/>
                  </a:lnTo>
                  <a:lnTo>
                    <a:pt x="80" y="92"/>
                  </a:lnTo>
                  <a:lnTo>
                    <a:pt x="51" y="60"/>
                  </a:lnTo>
                  <a:lnTo>
                    <a:pt x="0" y="46"/>
                  </a:lnTo>
                </a:path>
              </a:pathLst>
            </a:custGeom>
            <a:solidFill>
              <a:srgbClr val="80FF80"/>
            </a:solidFill>
            <a:ln w="12700" cap="rnd" cmpd="sng">
              <a:noFill/>
              <a:prstDash val="solid"/>
              <a:round/>
              <a:headEnd type="none" w="med" len="med"/>
              <a:tailEnd type="none" w="med" len="med"/>
            </a:ln>
          </p:spPr>
          <p:txBody>
            <a:bodyPr/>
            <a:lstStyle/>
            <a:p>
              <a:endParaRPr lang="en-GB"/>
            </a:p>
          </p:txBody>
        </p:sp>
        <p:sp>
          <p:nvSpPr>
            <p:cNvPr id="49168" name="Line 15"/>
            <p:cNvSpPr>
              <a:spLocks noChangeShapeType="1"/>
            </p:cNvSpPr>
            <p:nvPr/>
          </p:nvSpPr>
          <p:spPr bwMode="auto">
            <a:xfrm>
              <a:off x="1564" y="2138"/>
              <a:ext cx="25" cy="45"/>
            </a:xfrm>
            <a:prstGeom prst="line">
              <a:avLst/>
            </a:prstGeom>
            <a:noFill/>
            <a:ln w="12700">
              <a:solidFill>
                <a:srgbClr val="FF0000"/>
              </a:solidFill>
              <a:round/>
              <a:headEnd/>
              <a:tailEnd/>
            </a:ln>
          </p:spPr>
          <p:txBody>
            <a:bodyPr wrap="none" anchor="ctr"/>
            <a:lstStyle/>
            <a:p>
              <a:endParaRPr lang="en-GB"/>
            </a:p>
          </p:txBody>
        </p:sp>
        <p:sp>
          <p:nvSpPr>
            <p:cNvPr id="49169" name="Freeform 16"/>
            <p:cNvSpPr>
              <a:spLocks/>
            </p:cNvSpPr>
            <p:nvPr/>
          </p:nvSpPr>
          <p:spPr bwMode="auto">
            <a:xfrm>
              <a:off x="1309" y="2853"/>
              <a:ext cx="73" cy="69"/>
            </a:xfrm>
            <a:custGeom>
              <a:avLst/>
              <a:gdLst>
                <a:gd name="T0" fmla="*/ 0 w 73"/>
                <a:gd name="T1" fmla="*/ 68 h 69"/>
                <a:gd name="T2" fmla="*/ 51 w 73"/>
                <a:gd name="T3" fmla="*/ 61 h 69"/>
                <a:gd name="T4" fmla="*/ 51 w 73"/>
                <a:gd name="T5" fmla="*/ 15 h 69"/>
                <a:gd name="T6" fmla="*/ 72 w 73"/>
                <a:gd name="T7" fmla="*/ 0 h 69"/>
                <a:gd name="T8" fmla="*/ 0 60000 65536"/>
                <a:gd name="T9" fmla="*/ 0 60000 65536"/>
                <a:gd name="T10" fmla="*/ 0 60000 65536"/>
                <a:gd name="T11" fmla="*/ 0 60000 65536"/>
                <a:gd name="T12" fmla="*/ 0 w 73"/>
                <a:gd name="T13" fmla="*/ 0 h 69"/>
                <a:gd name="T14" fmla="*/ 73 w 73"/>
                <a:gd name="T15" fmla="*/ 69 h 69"/>
              </a:gdLst>
              <a:ahLst/>
              <a:cxnLst>
                <a:cxn ang="T8">
                  <a:pos x="T0" y="T1"/>
                </a:cxn>
                <a:cxn ang="T9">
                  <a:pos x="T2" y="T3"/>
                </a:cxn>
                <a:cxn ang="T10">
                  <a:pos x="T4" y="T5"/>
                </a:cxn>
                <a:cxn ang="T11">
                  <a:pos x="T6" y="T7"/>
                </a:cxn>
              </a:cxnLst>
              <a:rect l="T12" t="T13" r="T14" b="T15"/>
              <a:pathLst>
                <a:path w="73" h="69">
                  <a:moveTo>
                    <a:pt x="0" y="68"/>
                  </a:moveTo>
                  <a:lnTo>
                    <a:pt x="51" y="61"/>
                  </a:lnTo>
                  <a:lnTo>
                    <a:pt x="51" y="15"/>
                  </a:lnTo>
                  <a:lnTo>
                    <a:pt x="72" y="0"/>
                  </a:lnTo>
                </a:path>
              </a:pathLst>
            </a:custGeom>
            <a:noFill/>
            <a:ln w="12700" cap="rnd" cmpd="sng">
              <a:solidFill>
                <a:srgbClr val="FF0000"/>
              </a:solidFill>
              <a:prstDash val="solid"/>
              <a:round/>
              <a:headEnd type="none" w="med" len="med"/>
              <a:tailEnd type="none" w="med" len="med"/>
            </a:ln>
          </p:spPr>
          <p:txBody>
            <a:bodyPr/>
            <a:lstStyle/>
            <a:p>
              <a:endParaRPr lang="en-GB"/>
            </a:p>
          </p:txBody>
        </p:sp>
        <p:sp>
          <p:nvSpPr>
            <p:cNvPr id="49170" name="Line 17"/>
            <p:cNvSpPr>
              <a:spLocks noChangeShapeType="1"/>
            </p:cNvSpPr>
            <p:nvPr/>
          </p:nvSpPr>
          <p:spPr bwMode="auto">
            <a:xfrm flipH="1" flipV="1">
              <a:off x="747" y="2600"/>
              <a:ext cx="13" cy="48"/>
            </a:xfrm>
            <a:prstGeom prst="line">
              <a:avLst/>
            </a:prstGeom>
            <a:noFill/>
            <a:ln w="12700">
              <a:solidFill>
                <a:srgbClr val="FF0000"/>
              </a:solidFill>
              <a:round/>
              <a:headEnd/>
              <a:tailEnd/>
            </a:ln>
          </p:spPr>
          <p:txBody>
            <a:bodyPr wrap="none" anchor="ctr"/>
            <a:lstStyle/>
            <a:p>
              <a:endParaRPr lang="en-GB"/>
            </a:p>
          </p:txBody>
        </p:sp>
        <p:sp>
          <p:nvSpPr>
            <p:cNvPr id="49171" name="Line 18"/>
            <p:cNvSpPr>
              <a:spLocks noChangeShapeType="1"/>
            </p:cNvSpPr>
            <p:nvPr/>
          </p:nvSpPr>
          <p:spPr bwMode="auto">
            <a:xfrm>
              <a:off x="1512" y="2844"/>
              <a:ext cx="54" cy="41"/>
            </a:xfrm>
            <a:prstGeom prst="line">
              <a:avLst/>
            </a:prstGeom>
            <a:noFill/>
            <a:ln w="12700">
              <a:solidFill>
                <a:srgbClr val="FF0000"/>
              </a:solidFill>
              <a:round/>
              <a:headEnd/>
              <a:tailEnd/>
            </a:ln>
          </p:spPr>
          <p:txBody>
            <a:bodyPr wrap="none" anchor="ctr"/>
            <a:lstStyle/>
            <a:p>
              <a:endParaRPr lang="en-GB"/>
            </a:p>
          </p:txBody>
        </p:sp>
        <p:sp>
          <p:nvSpPr>
            <p:cNvPr id="49172" name="Freeform 19"/>
            <p:cNvSpPr>
              <a:spLocks/>
            </p:cNvSpPr>
            <p:nvPr/>
          </p:nvSpPr>
          <p:spPr bwMode="auto">
            <a:xfrm>
              <a:off x="1566" y="2700"/>
              <a:ext cx="18" cy="229"/>
            </a:xfrm>
            <a:custGeom>
              <a:avLst/>
              <a:gdLst>
                <a:gd name="T0" fmla="*/ 0 w 18"/>
                <a:gd name="T1" fmla="*/ 0 h 229"/>
                <a:gd name="T2" fmla="*/ 17 w 18"/>
                <a:gd name="T3" fmla="*/ 168 h 229"/>
                <a:gd name="T4" fmla="*/ 0 w 18"/>
                <a:gd name="T5" fmla="*/ 228 h 229"/>
                <a:gd name="T6" fmla="*/ 0 60000 65536"/>
                <a:gd name="T7" fmla="*/ 0 60000 65536"/>
                <a:gd name="T8" fmla="*/ 0 60000 65536"/>
                <a:gd name="T9" fmla="*/ 0 w 18"/>
                <a:gd name="T10" fmla="*/ 0 h 229"/>
                <a:gd name="T11" fmla="*/ 18 w 18"/>
                <a:gd name="T12" fmla="*/ 229 h 229"/>
              </a:gdLst>
              <a:ahLst/>
              <a:cxnLst>
                <a:cxn ang="T6">
                  <a:pos x="T0" y="T1"/>
                </a:cxn>
                <a:cxn ang="T7">
                  <a:pos x="T2" y="T3"/>
                </a:cxn>
                <a:cxn ang="T8">
                  <a:pos x="T4" y="T5"/>
                </a:cxn>
              </a:cxnLst>
              <a:rect l="T9" t="T10" r="T11" b="T12"/>
              <a:pathLst>
                <a:path w="18" h="229">
                  <a:moveTo>
                    <a:pt x="0" y="0"/>
                  </a:moveTo>
                  <a:lnTo>
                    <a:pt x="17" y="168"/>
                  </a:lnTo>
                  <a:lnTo>
                    <a:pt x="0" y="228"/>
                  </a:lnTo>
                </a:path>
              </a:pathLst>
            </a:custGeom>
            <a:noFill/>
            <a:ln w="12700" cap="rnd" cmpd="sng">
              <a:solidFill>
                <a:srgbClr val="FF0000"/>
              </a:solidFill>
              <a:prstDash val="solid"/>
              <a:round/>
              <a:headEnd type="none" w="med" len="med"/>
              <a:tailEnd type="none" w="med" len="med"/>
            </a:ln>
          </p:spPr>
          <p:txBody>
            <a:bodyPr/>
            <a:lstStyle/>
            <a:p>
              <a:endParaRPr lang="en-GB"/>
            </a:p>
          </p:txBody>
        </p:sp>
        <p:sp>
          <p:nvSpPr>
            <p:cNvPr id="49173" name="Freeform 20"/>
            <p:cNvSpPr>
              <a:spLocks/>
            </p:cNvSpPr>
            <p:nvPr/>
          </p:nvSpPr>
          <p:spPr bwMode="auto">
            <a:xfrm>
              <a:off x="1289" y="2648"/>
              <a:ext cx="318" cy="367"/>
            </a:xfrm>
            <a:custGeom>
              <a:avLst/>
              <a:gdLst>
                <a:gd name="T0" fmla="*/ 279 w 318"/>
                <a:gd name="T1" fmla="*/ 56 h 367"/>
                <a:gd name="T2" fmla="*/ 222 w 318"/>
                <a:gd name="T3" fmla="*/ 6 h 367"/>
                <a:gd name="T4" fmla="*/ 260 w 318"/>
                <a:gd name="T5" fmla="*/ 0 h 367"/>
                <a:gd name="T6" fmla="*/ 301 w 318"/>
                <a:gd name="T7" fmla="*/ 42 h 367"/>
                <a:gd name="T8" fmla="*/ 317 w 318"/>
                <a:gd name="T9" fmla="*/ 229 h 367"/>
                <a:gd name="T10" fmla="*/ 295 w 318"/>
                <a:gd name="T11" fmla="*/ 282 h 367"/>
                <a:gd name="T12" fmla="*/ 274 w 318"/>
                <a:gd name="T13" fmla="*/ 280 h 367"/>
                <a:gd name="T14" fmla="*/ 58 w 318"/>
                <a:gd name="T15" fmla="*/ 366 h 367"/>
                <a:gd name="T16" fmla="*/ 0 w 318"/>
                <a:gd name="T17" fmla="*/ 332 h 367"/>
                <a:gd name="T18" fmla="*/ 20 w 318"/>
                <a:gd name="T19" fmla="*/ 272 h 367"/>
                <a:gd name="T20" fmla="*/ 15 w 318"/>
                <a:gd name="T21" fmla="*/ 251 h 367"/>
                <a:gd name="T22" fmla="*/ 49 w 318"/>
                <a:gd name="T23" fmla="*/ 184 h 367"/>
                <a:gd name="T24" fmla="*/ 69 w 318"/>
                <a:gd name="T25" fmla="*/ 184 h 367"/>
                <a:gd name="T26" fmla="*/ 73 w 318"/>
                <a:gd name="T27" fmla="*/ 139 h 367"/>
                <a:gd name="T28" fmla="*/ 150 w 318"/>
                <a:gd name="T29" fmla="*/ 132 h 367"/>
                <a:gd name="T30" fmla="*/ 212 w 318"/>
                <a:gd name="T31" fmla="*/ 68 h 367"/>
                <a:gd name="T32" fmla="*/ 180 w 318"/>
                <a:gd name="T33" fmla="*/ 159 h 367"/>
                <a:gd name="T34" fmla="*/ 180 w 318"/>
                <a:gd name="T35" fmla="*/ 317 h 3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18"/>
                <a:gd name="T55" fmla="*/ 0 h 367"/>
                <a:gd name="T56" fmla="*/ 318 w 318"/>
                <a:gd name="T57" fmla="*/ 367 h 36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18" h="367">
                  <a:moveTo>
                    <a:pt x="279" y="56"/>
                  </a:moveTo>
                  <a:lnTo>
                    <a:pt x="222" y="6"/>
                  </a:lnTo>
                  <a:lnTo>
                    <a:pt x="260" y="0"/>
                  </a:lnTo>
                  <a:lnTo>
                    <a:pt x="301" y="42"/>
                  </a:lnTo>
                  <a:lnTo>
                    <a:pt x="317" y="229"/>
                  </a:lnTo>
                  <a:lnTo>
                    <a:pt x="295" y="282"/>
                  </a:lnTo>
                  <a:lnTo>
                    <a:pt x="274" y="280"/>
                  </a:lnTo>
                  <a:lnTo>
                    <a:pt x="58" y="366"/>
                  </a:lnTo>
                  <a:lnTo>
                    <a:pt x="0" y="332"/>
                  </a:lnTo>
                  <a:lnTo>
                    <a:pt x="20" y="272"/>
                  </a:lnTo>
                  <a:lnTo>
                    <a:pt x="15" y="251"/>
                  </a:lnTo>
                  <a:lnTo>
                    <a:pt x="49" y="184"/>
                  </a:lnTo>
                  <a:lnTo>
                    <a:pt x="69" y="184"/>
                  </a:lnTo>
                  <a:lnTo>
                    <a:pt x="73" y="139"/>
                  </a:lnTo>
                  <a:lnTo>
                    <a:pt x="150" y="132"/>
                  </a:lnTo>
                  <a:lnTo>
                    <a:pt x="212" y="68"/>
                  </a:lnTo>
                  <a:lnTo>
                    <a:pt x="180" y="159"/>
                  </a:lnTo>
                  <a:lnTo>
                    <a:pt x="180" y="317"/>
                  </a:lnTo>
                </a:path>
              </a:pathLst>
            </a:custGeom>
            <a:noFill/>
            <a:ln w="12700" cap="rnd" cmpd="sng">
              <a:solidFill>
                <a:srgbClr val="FF0000"/>
              </a:solidFill>
              <a:prstDash val="solid"/>
              <a:round/>
              <a:headEnd type="none" w="med" len="med"/>
              <a:tailEnd type="none" w="med" len="med"/>
            </a:ln>
          </p:spPr>
          <p:txBody>
            <a:bodyPr/>
            <a:lstStyle/>
            <a:p>
              <a:endParaRPr lang="en-GB"/>
            </a:p>
          </p:txBody>
        </p:sp>
        <p:sp>
          <p:nvSpPr>
            <p:cNvPr id="49174" name="Freeform 21"/>
            <p:cNvSpPr>
              <a:spLocks/>
            </p:cNvSpPr>
            <p:nvPr/>
          </p:nvSpPr>
          <p:spPr bwMode="auto">
            <a:xfrm>
              <a:off x="1491" y="2314"/>
              <a:ext cx="248" cy="156"/>
            </a:xfrm>
            <a:custGeom>
              <a:avLst/>
              <a:gdLst>
                <a:gd name="T0" fmla="*/ 247 w 248"/>
                <a:gd name="T1" fmla="*/ 125 h 156"/>
                <a:gd name="T2" fmla="*/ 198 w 248"/>
                <a:gd name="T3" fmla="*/ 99 h 156"/>
                <a:gd name="T4" fmla="*/ 159 w 248"/>
                <a:gd name="T5" fmla="*/ 19 h 156"/>
                <a:gd name="T6" fmla="*/ 146 w 248"/>
                <a:gd name="T7" fmla="*/ 19 h 156"/>
                <a:gd name="T8" fmla="*/ 102 w 248"/>
                <a:gd name="T9" fmla="*/ 44 h 156"/>
                <a:gd name="T10" fmla="*/ 24 w 248"/>
                <a:gd name="T11" fmla="*/ 0 h 156"/>
                <a:gd name="T12" fmla="*/ 0 w 248"/>
                <a:gd name="T13" fmla="*/ 77 h 156"/>
                <a:gd name="T14" fmla="*/ 32 w 248"/>
                <a:gd name="T15" fmla="*/ 85 h 156"/>
                <a:gd name="T16" fmla="*/ 102 w 248"/>
                <a:gd name="T17" fmla="*/ 57 h 156"/>
                <a:gd name="T18" fmla="*/ 110 w 248"/>
                <a:gd name="T19" fmla="*/ 92 h 156"/>
                <a:gd name="T20" fmla="*/ 44 w 248"/>
                <a:gd name="T21" fmla="*/ 106 h 156"/>
                <a:gd name="T22" fmla="*/ 75 w 248"/>
                <a:gd name="T23" fmla="*/ 155 h 156"/>
                <a:gd name="T24" fmla="*/ 163 w 248"/>
                <a:gd name="T25" fmla="*/ 114 h 156"/>
                <a:gd name="T26" fmla="*/ 247 w 248"/>
                <a:gd name="T27" fmla="*/ 125 h 1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8"/>
                <a:gd name="T43" fmla="*/ 0 h 156"/>
                <a:gd name="T44" fmla="*/ 248 w 248"/>
                <a:gd name="T45" fmla="*/ 156 h 1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8" h="156">
                  <a:moveTo>
                    <a:pt x="247" y="125"/>
                  </a:moveTo>
                  <a:lnTo>
                    <a:pt x="198" y="99"/>
                  </a:lnTo>
                  <a:lnTo>
                    <a:pt x="159" y="19"/>
                  </a:lnTo>
                  <a:lnTo>
                    <a:pt x="146" y="19"/>
                  </a:lnTo>
                  <a:lnTo>
                    <a:pt x="102" y="44"/>
                  </a:lnTo>
                  <a:lnTo>
                    <a:pt x="24" y="0"/>
                  </a:lnTo>
                  <a:lnTo>
                    <a:pt x="0" y="77"/>
                  </a:lnTo>
                  <a:lnTo>
                    <a:pt x="32" y="85"/>
                  </a:lnTo>
                  <a:lnTo>
                    <a:pt x="102" y="57"/>
                  </a:lnTo>
                  <a:lnTo>
                    <a:pt x="110" y="92"/>
                  </a:lnTo>
                  <a:lnTo>
                    <a:pt x="44" y="106"/>
                  </a:lnTo>
                  <a:lnTo>
                    <a:pt x="75" y="155"/>
                  </a:lnTo>
                  <a:lnTo>
                    <a:pt x="163" y="114"/>
                  </a:lnTo>
                  <a:lnTo>
                    <a:pt x="247" y="125"/>
                  </a:lnTo>
                </a:path>
              </a:pathLst>
            </a:custGeom>
            <a:noFill/>
            <a:ln w="12700" cap="rnd" cmpd="sng">
              <a:solidFill>
                <a:srgbClr val="FF0000"/>
              </a:solidFill>
              <a:prstDash val="solid"/>
              <a:round/>
              <a:headEnd type="none" w="med" len="med"/>
              <a:tailEnd type="none" w="med" len="med"/>
            </a:ln>
          </p:spPr>
          <p:txBody>
            <a:bodyPr/>
            <a:lstStyle/>
            <a:p>
              <a:endParaRPr lang="en-GB"/>
            </a:p>
          </p:txBody>
        </p:sp>
        <p:sp>
          <p:nvSpPr>
            <p:cNvPr id="49175" name="Freeform 22"/>
            <p:cNvSpPr>
              <a:spLocks/>
            </p:cNvSpPr>
            <p:nvPr/>
          </p:nvSpPr>
          <p:spPr bwMode="auto">
            <a:xfrm>
              <a:off x="1263" y="2091"/>
              <a:ext cx="328" cy="233"/>
            </a:xfrm>
            <a:custGeom>
              <a:avLst/>
              <a:gdLst>
                <a:gd name="T0" fmla="*/ 0 w 328"/>
                <a:gd name="T1" fmla="*/ 232 h 233"/>
                <a:gd name="T2" fmla="*/ 4 w 328"/>
                <a:gd name="T3" fmla="*/ 202 h 233"/>
                <a:gd name="T4" fmla="*/ 48 w 328"/>
                <a:gd name="T5" fmla="*/ 192 h 233"/>
                <a:gd name="T6" fmla="*/ 73 w 328"/>
                <a:gd name="T7" fmla="*/ 78 h 233"/>
                <a:gd name="T8" fmla="*/ 111 w 328"/>
                <a:gd name="T9" fmla="*/ 63 h 233"/>
                <a:gd name="T10" fmla="*/ 117 w 328"/>
                <a:gd name="T11" fmla="*/ 30 h 233"/>
                <a:gd name="T12" fmla="*/ 158 w 328"/>
                <a:gd name="T13" fmla="*/ 30 h 233"/>
                <a:gd name="T14" fmla="*/ 173 w 328"/>
                <a:gd name="T15" fmla="*/ 0 h 233"/>
                <a:gd name="T16" fmla="*/ 327 w 328"/>
                <a:gd name="T17" fmla="*/ 49 h 233"/>
                <a:gd name="T18" fmla="*/ 297 w 328"/>
                <a:gd name="T19" fmla="*/ 68 h 233"/>
                <a:gd name="T20" fmla="*/ 170 w 328"/>
                <a:gd name="T21" fmla="*/ 42 h 233"/>
                <a:gd name="T22" fmla="*/ 158 w 328"/>
                <a:gd name="T23" fmla="*/ 30 h 2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8"/>
                <a:gd name="T37" fmla="*/ 0 h 233"/>
                <a:gd name="T38" fmla="*/ 328 w 328"/>
                <a:gd name="T39" fmla="*/ 233 h 23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8" h="233">
                  <a:moveTo>
                    <a:pt x="0" y="232"/>
                  </a:moveTo>
                  <a:lnTo>
                    <a:pt x="4" y="202"/>
                  </a:lnTo>
                  <a:lnTo>
                    <a:pt x="48" y="192"/>
                  </a:lnTo>
                  <a:lnTo>
                    <a:pt x="73" y="78"/>
                  </a:lnTo>
                  <a:lnTo>
                    <a:pt x="111" y="63"/>
                  </a:lnTo>
                  <a:lnTo>
                    <a:pt x="117" y="30"/>
                  </a:lnTo>
                  <a:lnTo>
                    <a:pt x="158" y="30"/>
                  </a:lnTo>
                  <a:lnTo>
                    <a:pt x="173" y="0"/>
                  </a:lnTo>
                  <a:lnTo>
                    <a:pt x="327" y="49"/>
                  </a:lnTo>
                  <a:lnTo>
                    <a:pt x="297" y="68"/>
                  </a:lnTo>
                  <a:lnTo>
                    <a:pt x="170" y="42"/>
                  </a:lnTo>
                  <a:lnTo>
                    <a:pt x="158" y="30"/>
                  </a:lnTo>
                </a:path>
              </a:pathLst>
            </a:custGeom>
            <a:noFill/>
            <a:ln w="12700" cap="rnd" cmpd="sng">
              <a:solidFill>
                <a:srgbClr val="FF0000"/>
              </a:solidFill>
              <a:prstDash val="solid"/>
              <a:round/>
              <a:headEnd type="none" w="med" len="med"/>
              <a:tailEnd type="none" w="med" len="med"/>
            </a:ln>
          </p:spPr>
          <p:txBody>
            <a:bodyPr/>
            <a:lstStyle/>
            <a:p>
              <a:endParaRPr lang="en-GB"/>
            </a:p>
          </p:txBody>
        </p:sp>
        <p:sp>
          <p:nvSpPr>
            <p:cNvPr id="49176" name="Line 23"/>
            <p:cNvSpPr>
              <a:spLocks noChangeShapeType="1"/>
            </p:cNvSpPr>
            <p:nvPr/>
          </p:nvSpPr>
          <p:spPr bwMode="auto">
            <a:xfrm>
              <a:off x="1595" y="2370"/>
              <a:ext cx="23" cy="45"/>
            </a:xfrm>
            <a:prstGeom prst="line">
              <a:avLst/>
            </a:prstGeom>
            <a:noFill/>
            <a:ln w="12700">
              <a:solidFill>
                <a:srgbClr val="FF0000"/>
              </a:solidFill>
              <a:round/>
              <a:headEnd/>
              <a:tailEnd/>
            </a:ln>
          </p:spPr>
          <p:txBody>
            <a:bodyPr wrap="none" anchor="ctr"/>
            <a:lstStyle/>
            <a:p>
              <a:endParaRPr lang="en-GB"/>
            </a:p>
          </p:txBody>
        </p:sp>
        <p:sp>
          <p:nvSpPr>
            <p:cNvPr id="49177" name="Freeform 24"/>
            <p:cNvSpPr>
              <a:spLocks/>
            </p:cNvSpPr>
            <p:nvPr/>
          </p:nvSpPr>
          <p:spPr bwMode="auto">
            <a:xfrm>
              <a:off x="1256" y="2000"/>
              <a:ext cx="417" cy="456"/>
            </a:xfrm>
            <a:custGeom>
              <a:avLst/>
              <a:gdLst>
                <a:gd name="T0" fmla="*/ 416 w 417"/>
                <a:gd name="T1" fmla="*/ 31 h 456"/>
                <a:gd name="T2" fmla="*/ 344 w 417"/>
                <a:gd name="T3" fmla="*/ 0 h 456"/>
                <a:gd name="T4" fmla="*/ 342 w 417"/>
                <a:gd name="T5" fmla="*/ 189 h 456"/>
                <a:gd name="T6" fmla="*/ 172 w 417"/>
                <a:gd name="T7" fmla="*/ 171 h 456"/>
                <a:gd name="T8" fmla="*/ 115 w 417"/>
                <a:gd name="T9" fmla="*/ 213 h 456"/>
                <a:gd name="T10" fmla="*/ 99 w 417"/>
                <a:gd name="T11" fmla="*/ 383 h 456"/>
                <a:gd name="T12" fmla="*/ 82 w 417"/>
                <a:gd name="T13" fmla="*/ 448 h 456"/>
                <a:gd name="T14" fmla="*/ 54 w 417"/>
                <a:gd name="T15" fmla="*/ 455 h 456"/>
                <a:gd name="T16" fmla="*/ 0 w 417"/>
                <a:gd name="T17" fmla="*/ 386 h 456"/>
                <a:gd name="T18" fmla="*/ 7 w 417"/>
                <a:gd name="T19" fmla="*/ 323 h 456"/>
                <a:gd name="T20" fmla="*/ 99 w 417"/>
                <a:gd name="T21" fmla="*/ 380 h 4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17"/>
                <a:gd name="T34" fmla="*/ 0 h 456"/>
                <a:gd name="T35" fmla="*/ 417 w 417"/>
                <a:gd name="T36" fmla="*/ 456 h 4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17" h="456">
                  <a:moveTo>
                    <a:pt x="416" y="31"/>
                  </a:moveTo>
                  <a:lnTo>
                    <a:pt x="344" y="0"/>
                  </a:lnTo>
                  <a:lnTo>
                    <a:pt x="342" y="189"/>
                  </a:lnTo>
                  <a:lnTo>
                    <a:pt x="172" y="171"/>
                  </a:lnTo>
                  <a:lnTo>
                    <a:pt x="115" y="213"/>
                  </a:lnTo>
                  <a:lnTo>
                    <a:pt x="99" y="383"/>
                  </a:lnTo>
                  <a:lnTo>
                    <a:pt x="82" y="448"/>
                  </a:lnTo>
                  <a:lnTo>
                    <a:pt x="54" y="455"/>
                  </a:lnTo>
                  <a:lnTo>
                    <a:pt x="0" y="386"/>
                  </a:lnTo>
                  <a:lnTo>
                    <a:pt x="7" y="323"/>
                  </a:lnTo>
                  <a:lnTo>
                    <a:pt x="99" y="380"/>
                  </a:lnTo>
                </a:path>
              </a:pathLst>
            </a:custGeom>
            <a:noFill/>
            <a:ln w="12700" cap="rnd" cmpd="sng">
              <a:solidFill>
                <a:srgbClr val="FF0000"/>
              </a:solidFill>
              <a:prstDash val="solid"/>
              <a:round/>
              <a:headEnd type="none" w="med" len="med"/>
              <a:tailEnd type="none" w="med" len="med"/>
            </a:ln>
          </p:spPr>
          <p:txBody>
            <a:bodyPr/>
            <a:lstStyle/>
            <a:p>
              <a:endParaRPr lang="en-GB"/>
            </a:p>
          </p:txBody>
        </p:sp>
        <p:sp>
          <p:nvSpPr>
            <p:cNvPr id="49178" name="Freeform 25"/>
            <p:cNvSpPr>
              <a:spLocks/>
            </p:cNvSpPr>
            <p:nvPr/>
          </p:nvSpPr>
          <p:spPr bwMode="auto">
            <a:xfrm>
              <a:off x="1423" y="1362"/>
              <a:ext cx="224" cy="404"/>
            </a:xfrm>
            <a:custGeom>
              <a:avLst/>
              <a:gdLst>
                <a:gd name="T0" fmla="*/ 0 w 224"/>
                <a:gd name="T1" fmla="*/ 61 h 404"/>
                <a:gd name="T2" fmla="*/ 23 w 224"/>
                <a:gd name="T3" fmla="*/ 86 h 404"/>
                <a:gd name="T4" fmla="*/ 21 w 224"/>
                <a:gd name="T5" fmla="*/ 114 h 404"/>
                <a:gd name="T6" fmla="*/ 146 w 224"/>
                <a:gd name="T7" fmla="*/ 258 h 404"/>
                <a:gd name="T8" fmla="*/ 146 w 224"/>
                <a:gd name="T9" fmla="*/ 301 h 404"/>
                <a:gd name="T10" fmla="*/ 206 w 224"/>
                <a:gd name="T11" fmla="*/ 403 h 404"/>
                <a:gd name="T12" fmla="*/ 223 w 224"/>
                <a:gd name="T13" fmla="*/ 371 h 404"/>
                <a:gd name="T14" fmla="*/ 201 w 224"/>
                <a:gd name="T15" fmla="*/ 270 h 404"/>
                <a:gd name="T16" fmla="*/ 141 w 224"/>
                <a:gd name="T17" fmla="*/ 181 h 404"/>
                <a:gd name="T18" fmla="*/ 163 w 224"/>
                <a:gd name="T19" fmla="*/ 166 h 404"/>
                <a:gd name="T20" fmla="*/ 159 w 224"/>
                <a:gd name="T21" fmla="*/ 55 h 404"/>
                <a:gd name="T22" fmla="*/ 133 w 224"/>
                <a:gd name="T23" fmla="*/ 0 h 404"/>
                <a:gd name="T24" fmla="*/ 92 w 224"/>
                <a:gd name="T25" fmla="*/ 0 h 404"/>
                <a:gd name="T26" fmla="*/ 29 w 224"/>
                <a:gd name="T27" fmla="*/ 35 h 404"/>
                <a:gd name="T28" fmla="*/ 33 w 224"/>
                <a:gd name="T29" fmla="*/ 65 h 404"/>
                <a:gd name="T30" fmla="*/ 141 w 224"/>
                <a:gd name="T31" fmla="*/ 20 h 40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4"/>
                <a:gd name="T49" fmla="*/ 0 h 404"/>
                <a:gd name="T50" fmla="*/ 224 w 224"/>
                <a:gd name="T51" fmla="*/ 404 h 40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4" h="404">
                  <a:moveTo>
                    <a:pt x="0" y="61"/>
                  </a:moveTo>
                  <a:lnTo>
                    <a:pt x="23" y="86"/>
                  </a:lnTo>
                  <a:lnTo>
                    <a:pt x="21" y="114"/>
                  </a:lnTo>
                  <a:lnTo>
                    <a:pt x="146" y="258"/>
                  </a:lnTo>
                  <a:lnTo>
                    <a:pt x="146" y="301"/>
                  </a:lnTo>
                  <a:lnTo>
                    <a:pt x="206" y="403"/>
                  </a:lnTo>
                  <a:lnTo>
                    <a:pt x="223" y="371"/>
                  </a:lnTo>
                  <a:lnTo>
                    <a:pt x="201" y="270"/>
                  </a:lnTo>
                  <a:lnTo>
                    <a:pt x="141" y="181"/>
                  </a:lnTo>
                  <a:lnTo>
                    <a:pt x="163" y="166"/>
                  </a:lnTo>
                  <a:lnTo>
                    <a:pt x="159" y="55"/>
                  </a:lnTo>
                  <a:lnTo>
                    <a:pt x="133" y="0"/>
                  </a:lnTo>
                  <a:lnTo>
                    <a:pt x="92" y="0"/>
                  </a:lnTo>
                  <a:lnTo>
                    <a:pt x="29" y="35"/>
                  </a:lnTo>
                  <a:lnTo>
                    <a:pt x="33" y="65"/>
                  </a:lnTo>
                  <a:lnTo>
                    <a:pt x="141" y="20"/>
                  </a:lnTo>
                </a:path>
              </a:pathLst>
            </a:custGeom>
            <a:noFill/>
            <a:ln w="12700" cap="rnd" cmpd="sng">
              <a:solidFill>
                <a:srgbClr val="FF0000"/>
              </a:solidFill>
              <a:prstDash val="solid"/>
              <a:round/>
              <a:headEnd type="none" w="med" len="med"/>
              <a:tailEnd type="none" w="med" len="med"/>
            </a:ln>
          </p:spPr>
          <p:txBody>
            <a:bodyPr/>
            <a:lstStyle/>
            <a:p>
              <a:endParaRPr lang="en-GB"/>
            </a:p>
          </p:txBody>
        </p:sp>
        <p:sp>
          <p:nvSpPr>
            <p:cNvPr id="49179" name="Freeform 26"/>
            <p:cNvSpPr>
              <a:spLocks/>
            </p:cNvSpPr>
            <p:nvPr/>
          </p:nvSpPr>
          <p:spPr bwMode="auto">
            <a:xfrm>
              <a:off x="942" y="3339"/>
              <a:ext cx="32" cy="130"/>
            </a:xfrm>
            <a:custGeom>
              <a:avLst/>
              <a:gdLst>
                <a:gd name="T0" fmla="*/ 12 w 32"/>
                <a:gd name="T1" fmla="*/ 129 h 130"/>
                <a:gd name="T2" fmla="*/ 0 w 32"/>
                <a:gd name="T3" fmla="*/ 97 h 130"/>
                <a:gd name="T4" fmla="*/ 31 w 32"/>
                <a:gd name="T5" fmla="*/ 0 h 130"/>
                <a:gd name="T6" fmla="*/ 0 60000 65536"/>
                <a:gd name="T7" fmla="*/ 0 60000 65536"/>
                <a:gd name="T8" fmla="*/ 0 60000 65536"/>
                <a:gd name="T9" fmla="*/ 0 w 32"/>
                <a:gd name="T10" fmla="*/ 0 h 130"/>
                <a:gd name="T11" fmla="*/ 32 w 32"/>
                <a:gd name="T12" fmla="*/ 130 h 130"/>
              </a:gdLst>
              <a:ahLst/>
              <a:cxnLst>
                <a:cxn ang="T6">
                  <a:pos x="T0" y="T1"/>
                </a:cxn>
                <a:cxn ang="T7">
                  <a:pos x="T2" y="T3"/>
                </a:cxn>
                <a:cxn ang="T8">
                  <a:pos x="T4" y="T5"/>
                </a:cxn>
              </a:cxnLst>
              <a:rect l="T9" t="T10" r="T11" b="T12"/>
              <a:pathLst>
                <a:path w="32" h="130">
                  <a:moveTo>
                    <a:pt x="12" y="129"/>
                  </a:moveTo>
                  <a:lnTo>
                    <a:pt x="0" y="97"/>
                  </a:lnTo>
                  <a:lnTo>
                    <a:pt x="31" y="0"/>
                  </a:lnTo>
                </a:path>
              </a:pathLst>
            </a:custGeom>
            <a:noFill/>
            <a:ln w="12700" cap="rnd" cmpd="sng">
              <a:solidFill>
                <a:srgbClr val="FF0000"/>
              </a:solidFill>
              <a:prstDash val="solid"/>
              <a:round/>
              <a:headEnd type="none" w="med" len="med"/>
              <a:tailEnd type="none" w="med" len="med"/>
            </a:ln>
          </p:spPr>
          <p:txBody>
            <a:bodyPr/>
            <a:lstStyle/>
            <a:p>
              <a:endParaRPr lang="en-GB"/>
            </a:p>
          </p:txBody>
        </p:sp>
        <p:sp>
          <p:nvSpPr>
            <p:cNvPr id="49180" name="Freeform 27"/>
            <p:cNvSpPr>
              <a:spLocks/>
            </p:cNvSpPr>
            <p:nvPr/>
          </p:nvSpPr>
          <p:spPr bwMode="auto">
            <a:xfrm>
              <a:off x="752" y="3351"/>
              <a:ext cx="292" cy="119"/>
            </a:xfrm>
            <a:custGeom>
              <a:avLst/>
              <a:gdLst>
                <a:gd name="T0" fmla="*/ 0 w 292"/>
                <a:gd name="T1" fmla="*/ 0 h 119"/>
                <a:gd name="T2" fmla="*/ 140 w 292"/>
                <a:gd name="T3" fmla="*/ 118 h 119"/>
                <a:gd name="T4" fmla="*/ 192 w 292"/>
                <a:gd name="T5" fmla="*/ 103 h 119"/>
                <a:gd name="T6" fmla="*/ 280 w 292"/>
                <a:gd name="T7" fmla="*/ 96 h 119"/>
                <a:gd name="T8" fmla="*/ 291 w 292"/>
                <a:gd name="T9" fmla="*/ 73 h 119"/>
                <a:gd name="T10" fmla="*/ 285 w 292"/>
                <a:gd name="T11" fmla="*/ 56 h 119"/>
                <a:gd name="T12" fmla="*/ 253 w 292"/>
                <a:gd name="T13" fmla="*/ 56 h 119"/>
                <a:gd name="T14" fmla="*/ 0 60000 65536"/>
                <a:gd name="T15" fmla="*/ 0 60000 65536"/>
                <a:gd name="T16" fmla="*/ 0 60000 65536"/>
                <a:gd name="T17" fmla="*/ 0 60000 65536"/>
                <a:gd name="T18" fmla="*/ 0 60000 65536"/>
                <a:gd name="T19" fmla="*/ 0 60000 65536"/>
                <a:gd name="T20" fmla="*/ 0 60000 65536"/>
                <a:gd name="T21" fmla="*/ 0 w 292"/>
                <a:gd name="T22" fmla="*/ 0 h 119"/>
                <a:gd name="T23" fmla="*/ 292 w 292"/>
                <a:gd name="T24" fmla="*/ 119 h 1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2" h="119">
                  <a:moveTo>
                    <a:pt x="0" y="0"/>
                  </a:moveTo>
                  <a:lnTo>
                    <a:pt x="140" y="118"/>
                  </a:lnTo>
                  <a:lnTo>
                    <a:pt x="192" y="103"/>
                  </a:lnTo>
                  <a:lnTo>
                    <a:pt x="280" y="96"/>
                  </a:lnTo>
                  <a:lnTo>
                    <a:pt x="291" y="73"/>
                  </a:lnTo>
                  <a:lnTo>
                    <a:pt x="285" y="56"/>
                  </a:lnTo>
                  <a:lnTo>
                    <a:pt x="253" y="56"/>
                  </a:lnTo>
                </a:path>
              </a:pathLst>
            </a:custGeom>
            <a:noFill/>
            <a:ln w="12700" cap="rnd" cmpd="sng">
              <a:solidFill>
                <a:srgbClr val="FF0000"/>
              </a:solidFill>
              <a:prstDash val="solid"/>
              <a:round/>
              <a:headEnd type="none" w="med" len="med"/>
              <a:tailEnd type="none" w="med" len="med"/>
            </a:ln>
          </p:spPr>
          <p:txBody>
            <a:bodyPr/>
            <a:lstStyle/>
            <a:p>
              <a:endParaRPr lang="en-GB"/>
            </a:p>
          </p:txBody>
        </p:sp>
        <p:sp>
          <p:nvSpPr>
            <p:cNvPr id="49181" name="Freeform 28"/>
            <p:cNvSpPr>
              <a:spLocks/>
            </p:cNvSpPr>
            <p:nvPr/>
          </p:nvSpPr>
          <p:spPr bwMode="auto">
            <a:xfrm>
              <a:off x="1066" y="2161"/>
              <a:ext cx="129" cy="306"/>
            </a:xfrm>
            <a:custGeom>
              <a:avLst/>
              <a:gdLst>
                <a:gd name="T0" fmla="*/ 92 w 129"/>
                <a:gd name="T1" fmla="*/ 0 h 306"/>
                <a:gd name="T2" fmla="*/ 46 w 129"/>
                <a:gd name="T3" fmla="*/ 106 h 306"/>
                <a:gd name="T4" fmla="*/ 57 w 129"/>
                <a:gd name="T5" fmla="*/ 184 h 306"/>
                <a:gd name="T6" fmla="*/ 0 w 129"/>
                <a:gd name="T7" fmla="*/ 231 h 306"/>
                <a:gd name="T8" fmla="*/ 42 w 129"/>
                <a:gd name="T9" fmla="*/ 293 h 306"/>
                <a:gd name="T10" fmla="*/ 101 w 129"/>
                <a:gd name="T11" fmla="*/ 305 h 306"/>
                <a:gd name="T12" fmla="*/ 128 w 129"/>
                <a:gd name="T13" fmla="*/ 243 h 306"/>
                <a:gd name="T14" fmla="*/ 101 w 129"/>
                <a:gd name="T15" fmla="*/ 184 h 306"/>
                <a:gd name="T16" fmla="*/ 50 w 129"/>
                <a:gd name="T17" fmla="*/ 139 h 3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9"/>
                <a:gd name="T28" fmla="*/ 0 h 306"/>
                <a:gd name="T29" fmla="*/ 129 w 129"/>
                <a:gd name="T30" fmla="*/ 306 h 3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9" h="306">
                  <a:moveTo>
                    <a:pt x="92" y="0"/>
                  </a:moveTo>
                  <a:lnTo>
                    <a:pt x="46" y="106"/>
                  </a:lnTo>
                  <a:lnTo>
                    <a:pt x="57" y="184"/>
                  </a:lnTo>
                  <a:lnTo>
                    <a:pt x="0" y="231"/>
                  </a:lnTo>
                  <a:lnTo>
                    <a:pt x="42" y="293"/>
                  </a:lnTo>
                  <a:lnTo>
                    <a:pt x="101" y="305"/>
                  </a:lnTo>
                  <a:lnTo>
                    <a:pt x="128" y="243"/>
                  </a:lnTo>
                  <a:lnTo>
                    <a:pt x="101" y="184"/>
                  </a:lnTo>
                  <a:lnTo>
                    <a:pt x="50" y="139"/>
                  </a:lnTo>
                </a:path>
              </a:pathLst>
            </a:custGeom>
            <a:noFill/>
            <a:ln w="12700" cap="rnd" cmpd="sng">
              <a:solidFill>
                <a:srgbClr val="FF0000"/>
              </a:solidFill>
              <a:prstDash val="solid"/>
              <a:round/>
              <a:headEnd type="none" w="med" len="med"/>
              <a:tailEnd type="none" w="med" len="med"/>
            </a:ln>
          </p:spPr>
          <p:txBody>
            <a:bodyPr/>
            <a:lstStyle/>
            <a:p>
              <a:endParaRPr lang="en-GB"/>
            </a:p>
          </p:txBody>
        </p:sp>
        <p:sp>
          <p:nvSpPr>
            <p:cNvPr id="49182" name="Freeform 29"/>
            <p:cNvSpPr>
              <a:spLocks/>
            </p:cNvSpPr>
            <p:nvPr/>
          </p:nvSpPr>
          <p:spPr bwMode="auto">
            <a:xfrm>
              <a:off x="1041" y="3377"/>
              <a:ext cx="280" cy="161"/>
            </a:xfrm>
            <a:custGeom>
              <a:avLst/>
              <a:gdLst>
                <a:gd name="T0" fmla="*/ 0 w 280"/>
                <a:gd name="T1" fmla="*/ 46 h 161"/>
                <a:gd name="T2" fmla="*/ 162 w 280"/>
                <a:gd name="T3" fmla="*/ 0 h 161"/>
                <a:gd name="T4" fmla="*/ 184 w 280"/>
                <a:gd name="T5" fmla="*/ 31 h 161"/>
                <a:gd name="T6" fmla="*/ 209 w 280"/>
                <a:gd name="T7" fmla="*/ 16 h 161"/>
                <a:gd name="T8" fmla="*/ 249 w 280"/>
                <a:gd name="T9" fmla="*/ 78 h 161"/>
                <a:gd name="T10" fmla="*/ 255 w 280"/>
                <a:gd name="T11" fmla="*/ 160 h 161"/>
                <a:gd name="T12" fmla="*/ 279 w 280"/>
                <a:gd name="T13" fmla="*/ 153 h 161"/>
                <a:gd name="T14" fmla="*/ 0 60000 65536"/>
                <a:gd name="T15" fmla="*/ 0 60000 65536"/>
                <a:gd name="T16" fmla="*/ 0 60000 65536"/>
                <a:gd name="T17" fmla="*/ 0 60000 65536"/>
                <a:gd name="T18" fmla="*/ 0 60000 65536"/>
                <a:gd name="T19" fmla="*/ 0 60000 65536"/>
                <a:gd name="T20" fmla="*/ 0 60000 65536"/>
                <a:gd name="T21" fmla="*/ 0 w 280"/>
                <a:gd name="T22" fmla="*/ 0 h 161"/>
                <a:gd name="T23" fmla="*/ 280 w 280"/>
                <a:gd name="T24" fmla="*/ 161 h 1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0" h="161">
                  <a:moveTo>
                    <a:pt x="0" y="46"/>
                  </a:moveTo>
                  <a:lnTo>
                    <a:pt x="162" y="0"/>
                  </a:lnTo>
                  <a:lnTo>
                    <a:pt x="184" y="31"/>
                  </a:lnTo>
                  <a:lnTo>
                    <a:pt x="209" y="16"/>
                  </a:lnTo>
                  <a:lnTo>
                    <a:pt x="249" y="78"/>
                  </a:lnTo>
                  <a:lnTo>
                    <a:pt x="255" y="160"/>
                  </a:lnTo>
                  <a:lnTo>
                    <a:pt x="279" y="153"/>
                  </a:lnTo>
                </a:path>
              </a:pathLst>
            </a:custGeom>
            <a:noFill/>
            <a:ln w="12700" cap="rnd" cmpd="sng">
              <a:solidFill>
                <a:srgbClr val="FF0000"/>
              </a:solidFill>
              <a:prstDash val="solid"/>
              <a:round/>
              <a:headEnd type="none" w="med" len="med"/>
              <a:tailEnd type="none" w="med" len="med"/>
            </a:ln>
          </p:spPr>
          <p:txBody>
            <a:bodyPr/>
            <a:lstStyle/>
            <a:p>
              <a:endParaRPr lang="en-GB"/>
            </a:p>
          </p:txBody>
        </p:sp>
        <p:sp>
          <p:nvSpPr>
            <p:cNvPr id="49183" name="Freeform 30"/>
            <p:cNvSpPr>
              <a:spLocks/>
            </p:cNvSpPr>
            <p:nvPr/>
          </p:nvSpPr>
          <p:spPr bwMode="auto">
            <a:xfrm>
              <a:off x="1009" y="3640"/>
              <a:ext cx="44" cy="31"/>
            </a:xfrm>
            <a:custGeom>
              <a:avLst/>
              <a:gdLst>
                <a:gd name="T0" fmla="*/ 1 w 44"/>
                <a:gd name="T1" fmla="*/ 0 h 31"/>
                <a:gd name="T2" fmla="*/ 0 w 44"/>
                <a:gd name="T3" fmla="*/ 26 h 31"/>
                <a:gd name="T4" fmla="*/ 43 w 44"/>
                <a:gd name="T5" fmla="*/ 30 h 31"/>
                <a:gd name="T6" fmla="*/ 0 60000 65536"/>
                <a:gd name="T7" fmla="*/ 0 60000 65536"/>
                <a:gd name="T8" fmla="*/ 0 60000 65536"/>
                <a:gd name="T9" fmla="*/ 0 w 44"/>
                <a:gd name="T10" fmla="*/ 0 h 31"/>
                <a:gd name="T11" fmla="*/ 44 w 44"/>
                <a:gd name="T12" fmla="*/ 31 h 31"/>
              </a:gdLst>
              <a:ahLst/>
              <a:cxnLst>
                <a:cxn ang="T6">
                  <a:pos x="T0" y="T1"/>
                </a:cxn>
                <a:cxn ang="T7">
                  <a:pos x="T2" y="T3"/>
                </a:cxn>
                <a:cxn ang="T8">
                  <a:pos x="T4" y="T5"/>
                </a:cxn>
              </a:cxnLst>
              <a:rect l="T9" t="T10" r="T11" b="T12"/>
              <a:pathLst>
                <a:path w="44" h="31">
                  <a:moveTo>
                    <a:pt x="1" y="0"/>
                  </a:moveTo>
                  <a:lnTo>
                    <a:pt x="0" y="26"/>
                  </a:lnTo>
                  <a:lnTo>
                    <a:pt x="43" y="30"/>
                  </a:lnTo>
                </a:path>
              </a:pathLst>
            </a:custGeom>
            <a:noFill/>
            <a:ln w="12700" cap="rnd" cmpd="sng">
              <a:solidFill>
                <a:srgbClr val="FF0000"/>
              </a:solidFill>
              <a:prstDash val="solid"/>
              <a:round/>
              <a:headEnd type="none" w="med" len="med"/>
              <a:tailEnd type="none" w="med" len="med"/>
            </a:ln>
          </p:spPr>
          <p:txBody>
            <a:bodyPr/>
            <a:lstStyle/>
            <a:p>
              <a:endParaRPr lang="en-GB"/>
            </a:p>
          </p:txBody>
        </p:sp>
        <p:sp>
          <p:nvSpPr>
            <p:cNvPr id="49184" name="Freeform 31"/>
            <p:cNvSpPr>
              <a:spLocks/>
            </p:cNvSpPr>
            <p:nvPr/>
          </p:nvSpPr>
          <p:spPr bwMode="auto">
            <a:xfrm>
              <a:off x="391" y="3640"/>
              <a:ext cx="639" cy="446"/>
            </a:xfrm>
            <a:custGeom>
              <a:avLst/>
              <a:gdLst>
                <a:gd name="T0" fmla="*/ 616 w 639"/>
                <a:gd name="T1" fmla="*/ 0 h 446"/>
                <a:gd name="T2" fmla="*/ 638 w 639"/>
                <a:gd name="T3" fmla="*/ 42 h 446"/>
                <a:gd name="T4" fmla="*/ 474 w 639"/>
                <a:gd name="T5" fmla="*/ 176 h 446"/>
                <a:gd name="T6" fmla="*/ 402 w 639"/>
                <a:gd name="T7" fmla="*/ 186 h 446"/>
                <a:gd name="T8" fmla="*/ 264 w 639"/>
                <a:gd name="T9" fmla="*/ 430 h 446"/>
                <a:gd name="T10" fmla="*/ 192 w 639"/>
                <a:gd name="T11" fmla="*/ 405 h 446"/>
                <a:gd name="T12" fmla="*/ 0 w 639"/>
                <a:gd name="T13" fmla="*/ 445 h 446"/>
                <a:gd name="T14" fmla="*/ 35 w 639"/>
                <a:gd name="T15" fmla="*/ 321 h 446"/>
                <a:gd name="T16" fmla="*/ 149 w 639"/>
                <a:gd name="T17" fmla="*/ 242 h 446"/>
                <a:gd name="T18" fmla="*/ 243 w 639"/>
                <a:gd name="T19" fmla="*/ 79 h 446"/>
                <a:gd name="T20" fmla="*/ 387 w 639"/>
                <a:gd name="T21" fmla="*/ 79 h 446"/>
                <a:gd name="T22" fmla="*/ 433 w 639"/>
                <a:gd name="T23" fmla="*/ 52 h 446"/>
                <a:gd name="T24" fmla="*/ 473 w 639"/>
                <a:gd name="T25" fmla="*/ 79 h 446"/>
                <a:gd name="T26" fmla="*/ 593 w 639"/>
                <a:gd name="T27" fmla="*/ 79 h 44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39"/>
                <a:gd name="T43" fmla="*/ 0 h 446"/>
                <a:gd name="T44" fmla="*/ 639 w 639"/>
                <a:gd name="T45" fmla="*/ 446 h 44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39" h="446">
                  <a:moveTo>
                    <a:pt x="616" y="0"/>
                  </a:moveTo>
                  <a:lnTo>
                    <a:pt x="638" y="42"/>
                  </a:lnTo>
                  <a:lnTo>
                    <a:pt x="474" y="176"/>
                  </a:lnTo>
                  <a:lnTo>
                    <a:pt x="402" y="186"/>
                  </a:lnTo>
                  <a:lnTo>
                    <a:pt x="264" y="430"/>
                  </a:lnTo>
                  <a:lnTo>
                    <a:pt x="192" y="405"/>
                  </a:lnTo>
                  <a:lnTo>
                    <a:pt x="0" y="445"/>
                  </a:lnTo>
                  <a:lnTo>
                    <a:pt x="35" y="321"/>
                  </a:lnTo>
                  <a:lnTo>
                    <a:pt x="149" y="242"/>
                  </a:lnTo>
                  <a:lnTo>
                    <a:pt x="243" y="79"/>
                  </a:lnTo>
                  <a:lnTo>
                    <a:pt x="387" y="79"/>
                  </a:lnTo>
                  <a:lnTo>
                    <a:pt x="433" y="52"/>
                  </a:lnTo>
                  <a:lnTo>
                    <a:pt x="473" y="79"/>
                  </a:lnTo>
                  <a:lnTo>
                    <a:pt x="593" y="79"/>
                  </a:lnTo>
                </a:path>
              </a:pathLst>
            </a:custGeom>
            <a:noFill/>
            <a:ln w="12700" cap="rnd" cmpd="sng">
              <a:solidFill>
                <a:srgbClr val="000080"/>
              </a:solidFill>
              <a:prstDash val="solid"/>
              <a:round/>
              <a:headEnd type="none" w="med" len="med"/>
              <a:tailEnd type="none" w="med" len="med"/>
            </a:ln>
          </p:spPr>
          <p:txBody>
            <a:bodyPr/>
            <a:lstStyle/>
            <a:p>
              <a:endParaRPr lang="en-GB"/>
            </a:p>
          </p:txBody>
        </p:sp>
        <p:sp>
          <p:nvSpPr>
            <p:cNvPr id="49185" name="Freeform 32"/>
            <p:cNvSpPr>
              <a:spLocks/>
            </p:cNvSpPr>
            <p:nvPr/>
          </p:nvSpPr>
          <p:spPr bwMode="auto">
            <a:xfrm>
              <a:off x="865" y="3251"/>
              <a:ext cx="835" cy="691"/>
            </a:xfrm>
            <a:custGeom>
              <a:avLst/>
              <a:gdLst>
                <a:gd name="T0" fmla="*/ 0 w 835"/>
                <a:gd name="T1" fmla="*/ 565 h 691"/>
                <a:gd name="T2" fmla="*/ 172 w 835"/>
                <a:gd name="T3" fmla="*/ 565 h 691"/>
                <a:gd name="T4" fmla="*/ 301 w 835"/>
                <a:gd name="T5" fmla="*/ 683 h 691"/>
                <a:gd name="T6" fmla="*/ 369 w 835"/>
                <a:gd name="T7" fmla="*/ 664 h 691"/>
                <a:gd name="T8" fmla="*/ 462 w 835"/>
                <a:gd name="T9" fmla="*/ 690 h 691"/>
                <a:gd name="T10" fmla="*/ 633 w 835"/>
                <a:gd name="T11" fmla="*/ 511 h 691"/>
                <a:gd name="T12" fmla="*/ 675 w 835"/>
                <a:gd name="T13" fmla="*/ 511 h 691"/>
                <a:gd name="T14" fmla="*/ 767 w 835"/>
                <a:gd name="T15" fmla="*/ 539 h 691"/>
                <a:gd name="T16" fmla="*/ 834 w 835"/>
                <a:gd name="T17" fmla="*/ 383 h 691"/>
                <a:gd name="T18" fmla="*/ 752 w 835"/>
                <a:gd name="T19" fmla="*/ 346 h 691"/>
                <a:gd name="T20" fmla="*/ 738 w 835"/>
                <a:gd name="T21" fmla="*/ 93 h 691"/>
                <a:gd name="T22" fmla="*/ 648 w 835"/>
                <a:gd name="T23" fmla="*/ 97 h 691"/>
                <a:gd name="T24" fmla="*/ 486 w 835"/>
                <a:gd name="T25" fmla="*/ 19 h 691"/>
                <a:gd name="T26" fmla="*/ 453 w 835"/>
                <a:gd name="T27" fmla="*/ 19 h 691"/>
                <a:gd name="T28" fmla="*/ 376 w 835"/>
                <a:gd name="T29" fmla="*/ 0 h 691"/>
                <a:gd name="T30" fmla="*/ 98 w 835"/>
                <a:gd name="T31" fmla="*/ 53 h 691"/>
                <a:gd name="T32" fmla="*/ 110 w 835"/>
                <a:gd name="T33" fmla="*/ 89 h 691"/>
                <a:gd name="T34" fmla="*/ 264 w 835"/>
                <a:gd name="T35" fmla="*/ 123 h 691"/>
                <a:gd name="T36" fmla="*/ 358 w 835"/>
                <a:gd name="T37" fmla="*/ 248 h 691"/>
                <a:gd name="T38" fmla="*/ 457 w 835"/>
                <a:gd name="T39" fmla="*/ 276 h 691"/>
                <a:gd name="T40" fmla="*/ 425 w 835"/>
                <a:gd name="T41" fmla="*/ 337 h 691"/>
                <a:gd name="T42" fmla="*/ 367 w 835"/>
                <a:gd name="T43" fmla="*/ 383 h 691"/>
                <a:gd name="T44" fmla="*/ 146 w 835"/>
                <a:gd name="T45" fmla="*/ 391 h 69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35"/>
                <a:gd name="T70" fmla="*/ 0 h 691"/>
                <a:gd name="T71" fmla="*/ 835 w 835"/>
                <a:gd name="T72" fmla="*/ 691 h 69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35" h="691">
                  <a:moveTo>
                    <a:pt x="0" y="565"/>
                  </a:moveTo>
                  <a:lnTo>
                    <a:pt x="172" y="565"/>
                  </a:lnTo>
                  <a:lnTo>
                    <a:pt x="301" y="683"/>
                  </a:lnTo>
                  <a:lnTo>
                    <a:pt x="369" y="664"/>
                  </a:lnTo>
                  <a:lnTo>
                    <a:pt x="462" y="690"/>
                  </a:lnTo>
                  <a:lnTo>
                    <a:pt x="633" y="511"/>
                  </a:lnTo>
                  <a:lnTo>
                    <a:pt x="675" y="511"/>
                  </a:lnTo>
                  <a:lnTo>
                    <a:pt x="767" y="539"/>
                  </a:lnTo>
                  <a:lnTo>
                    <a:pt x="834" y="383"/>
                  </a:lnTo>
                  <a:lnTo>
                    <a:pt x="752" y="346"/>
                  </a:lnTo>
                  <a:lnTo>
                    <a:pt x="738" y="93"/>
                  </a:lnTo>
                  <a:lnTo>
                    <a:pt x="648" y="97"/>
                  </a:lnTo>
                  <a:lnTo>
                    <a:pt x="486" y="19"/>
                  </a:lnTo>
                  <a:lnTo>
                    <a:pt x="453" y="19"/>
                  </a:lnTo>
                  <a:lnTo>
                    <a:pt x="376" y="0"/>
                  </a:lnTo>
                  <a:lnTo>
                    <a:pt x="98" y="53"/>
                  </a:lnTo>
                  <a:lnTo>
                    <a:pt x="110" y="89"/>
                  </a:lnTo>
                  <a:lnTo>
                    <a:pt x="264" y="123"/>
                  </a:lnTo>
                  <a:lnTo>
                    <a:pt x="358" y="248"/>
                  </a:lnTo>
                  <a:lnTo>
                    <a:pt x="457" y="276"/>
                  </a:lnTo>
                  <a:lnTo>
                    <a:pt x="425" y="337"/>
                  </a:lnTo>
                  <a:lnTo>
                    <a:pt x="367" y="383"/>
                  </a:lnTo>
                  <a:lnTo>
                    <a:pt x="146" y="391"/>
                  </a:lnTo>
                </a:path>
              </a:pathLst>
            </a:custGeom>
            <a:noFill/>
            <a:ln w="12700" cap="rnd" cmpd="sng">
              <a:solidFill>
                <a:srgbClr val="000080"/>
              </a:solidFill>
              <a:prstDash val="solid"/>
              <a:round/>
              <a:headEnd type="none" w="med" len="med"/>
              <a:tailEnd type="none" w="med" len="med"/>
            </a:ln>
          </p:spPr>
          <p:txBody>
            <a:bodyPr/>
            <a:lstStyle/>
            <a:p>
              <a:endParaRPr lang="en-GB"/>
            </a:p>
          </p:txBody>
        </p:sp>
        <p:sp>
          <p:nvSpPr>
            <p:cNvPr id="49186" name="Freeform 33"/>
            <p:cNvSpPr>
              <a:spLocks/>
            </p:cNvSpPr>
            <p:nvPr/>
          </p:nvSpPr>
          <p:spPr bwMode="auto">
            <a:xfrm>
              <a:off x="416" y="3256"/>
              <a:ext cx="560" cy="142"/>
            </a:xfrm>
            <a:custGeom>
              <a:avLst/>
              <a:gdLst>
                <a:gd name="T0" fmla="*/ 550 w 560"/>
                <a:gd name="T1" fmla="*/ 45 h 142"/>
                <a:gd name="T2" fmla="*/ 167 w 560"/>
                <a:gd name="T3" fmla="*/ 0 h 142"/>
                <a:gd name="T4" fmla="*/ 94 w 560"/>
                <a:gd name="T5" fmla="*/ 3 h 142"/>
                <a:gd name="T6" fmla="*/ 0 w 560"/>
                <a:gd name="T7" fmla="*/ 41 h 142"/>
                <a:gd name="T8" fmla="*/ 118 w 560"/>
                <a:gd name="T9" fmla="*/ 14 h 142"/>
                <a:gd name="T10" fmla="*/ 163 w 560"/>
                <a:gd name="T11" fmla="*/ 19 h 142"/>
                <a:gd name="T12" fmla="*/ 439 w 560"/>
                <a:gd name="T13" fmla="*/ 141 h 142"/>
                <a:gd name="T14" fmla="*/ 559 w 560"/>
                <a:gd name="T15" fmla="*/ 83 h 142"/>
                <a:gd name="T16" fmla="*/ 0 60000 65536"/>
                <a:gd name="T17" fmla="*/ 0 60000 65536"/>
                <a:gd name="T18" fmla="*/ 0 60000 65536"/>
                <a:gd name="T19" fmla="*/ 0 60000 65536"/>
                <a:gd name="T20" fmla="*/ 0 60000 65536"/>
                <a:gd name="T21" fmla="*/ 0 60000 65536"/>
                <a:gd name="T22" fmla="*/ 0 60000 65536"/>
                <a:gd name="T23" fmla="*/ 0 60000 65536"/>
                <a:gd name="T24" fmla="*/ 0 w 560"/>
                <a:gd name="T25" fmla="*/ 0 h 142"/>
                <a:gd name="T26" fmla="*/ 560 w 560"/>
                <a:gd name="T27" fmla="*/ 142 h 14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60" h="142">
                  <a:moveTo>
                    <a:pt x="550" y="45"/>
                  </a:moveTo>
                  <a:lnTo>
                    <a:pt x="167" y="0"/>
                  </a:lnTo>
                  <a:lnTo>
                    <a:pt x="94" y="3"/>
                  </a:lnTo>
                  <a:lnTo>
                    <a:pt x="0" y="41"/>
                  </a:lnTo>
                  <a:lnTo>
                    <a:pt x="118" y="14"/>
                  </a:lnTo>
                  <a:lnTo>
                    <a:pt x="163" y="19"/>
                  </a:lnTo>
                  <a:lnTo>
                    <a:pt x="439" y="141"/>
                  </a:lnTo>
                  <a:lnTo>
                    <a:pt x="559" y="83"/>
                  </a:lnTo>
                </a:path>
              </a:pathLst>
            </a:custGeom>
            <a:noFill/>
            <a:ln w="12700" cap="rnd" cmpd="sng">
              <a:solidFill>
                <a:srgbClr val="000080"/>
              </a:solidFill>
              <a:prstDash val="solid"/>
              <a:round/>
              <a:headEnd type="none" w="med" len="med"/>
              <a:tailEnd type="none" w="med" len="med"/>
            </a:ln>
          </p:spPr>
          <p:txBody>
            <a:bodyPr/>
            <a:lstStyle/>
            <a:p>
              <a:endParaRPr lang="en-GB"/>
            </a:p>
          </p:txBody>
        </p:sp>
        <p:sp>
          <p:nvSpPr>
            <p:cNvPr id="49187" name="Freeform 34"/>
            <p:cNvSpPr>
              <a:spLocks/>
            </p:cNvSpPr>
            <p:nvPr/>
          </p:nvSpPr>
          <p:spPr bwMode="auto">
            <a:xfrm>
              <a:off x="1790" y="3276"/>
              <a:ext cx="416" cy="288"/>
            </a:xfrm>
            <a:custGeom>
              <a:avLst/>
              <a:gdLst>
                <a:gd name="T0" fmla="*/ 227 w 416"/>
                <a:gd name="T1" fmla="*/ 244 h 288"/>
                <a:gd name="T2" fmla="*/ 117 w 416"/>
                <a:gd name="T3" fmla="*/ 287 h 288"/>
                <a:gd name="T4" fmla="*/ 37 w 416"/>
                <a:gd name="T5" fmla="*/ 220 h 288"/>
                <a:gd name="T6" fmla="*/ 0 w 416"/>
                <a:gd name="T7" fmla="*/ 91 h 288"/>
                <a:gd name="T8" fmla="*/ 128 w 416"/>
                <a:gd name="T9" fmla="*/ 78 h 288"/>
                <a:gd name="T10" fmla="*/ 198 w 416"/>
                <a:gd name="T11" fmla="*/ 0 h 288"/>
                <a:gd name="T12" fmla="*/ 351 w 416"/>
                <a:gd name="T13" fmla="*/ 19 h 288"/>
                <a:gd name="T14" fmla="*/ 377 w 416"/>
                <a:gd name="T15" fmla="*/ 132 h 288"/>
                <a:gd name="T16" fmla="*/ 411 w 416"/>
                <a:gd name="T17" fmla="*/ 165 h 288"/>
                <a:gd name="T18" fmla="*/ 415 w 416"/>
                <a:gd name="T19" fmla="*/ 165 h 2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6"/>
                <a:gd name="T31" fmla="*/ 0 h 288"/>
                <a:gd name="T32" fmla="*/ 416 w 416"/>
                <a:gd name="T33" fmla="*/ 288 h 2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6" h="288">
                  <a:moveTo>
                    <a:pt x="227" y="244"/>
                  </a:moveTo>
                  <a:lnTo>
                    <a:pt x="117" y="287"/>
                  </a:lnTo>
                  <a:lnTo>
                    <a:pt x="37" y="220"/>
                  </a:lnTo>
                  <a:lnTo>
                    <a:pt x="0" y="91"/>
                  </a:lnTo>
                  <a:lnTo>
                    <a:pt x="128" y="78"/>
                  </a:lnTo>
                  <a:lnTo>
                    <a:pt x="198" y="0"/>
                  </a:lnTo>
                  <a:lnTo>
                    <a:pt x="351" y="19"/>
                  </a:lnTo>
                  <a:lnTo>
                    <a:pt x="377" y="132"/>
                  </a:lnTo>
                  <a:lnTo>
                    <a:pt x="411" y="165"/>
                  </a:lnTo>
                  <a:lnTo>
                    <a:pt x="415" y="165"/>
                  </a:lnTo>
                </a:path>
              </a:pathLst>
            </a:custGeom>
            <a:noFill/>
            <a:ln w="12700" cap="rnd" cmpd="sng">
              <a:solidFill>
                <a:srgbClr val="FF0000"/>
              </a:solidFill>
              <a:prstDash val="solid"/>
              <a:round/>
              <a:headEnd type="none" w="med" len="med"/>
              <a:tailEnd type="none" w="med" len="med"/>
            </a:ln>
          </p:spPr>
          <p:txBody>
            <a:bodyPr/>
            <a:lstStyle/>
            <a:p>
              <a:endParaRPr lang="en-GB"/>
            </a:p>
          </p:txBody>
        </p:sp>
        <p:sp>
          <p:nvSpPr>
            <p:cNvPr id="49188" name="Freeform 35"/>
            <p:cNvSpPr>
              <a:spLocks/>
            </p:cNvSpPr>
            <p:nvPr/>
          </p:nvSpPr>
          <p:spPr bwMode="auto">
            <a:xfrm>
              <a:off x="1540" y="3497"/>
              <a:ext cx="912" cy="350"/>
            </a:xfrm>
            <a:custGeom>
              <a:avLst/>
              <a:gdLst>
                <a:gd name="T0" fmla="*/ 0 w 912"/>
                <a:gd name="T1" fmla="*/ 264 h 350"/>
                <a:gd name="T2" fmla="*/ 0 w 912"/>
                <a:gd name="T3" fmla="*/ 349 h 350"/>
                <a:gd name="T4" fmla="*/ 72 w 912"/>
                <a:gd name="T5" fmla="*/ 329 h 350"/>
                <a:gd name="T6" fmla="*/ 89 w 912"/>
                <a:gd name="T7" fmla="*/ 293 h 350"/>
                <a:gd name="T8" fmla="*/ 359 w 912"/>
                <a:gd name="T9" fmla="*/ 194 h 350"/>
                <a:gd name="T10" fmla="*/ 623 w 912"/>
                <a:gd name="T11" fmla="*/ 264 h 350"/>
                <a:gd name="T12" fmla="*/ 799 w 912"/>
                <a:gd name="T13" fmla="*/ 185 h 350"/>
                <a:gd name="T14" fmla="*/ 829 w 912"/>
                <a:gd name="T15" fmla="*/ 228 h 350"/>
                <a:gd name="T16" fmla="*/ 866 w 912"/>
                <a:gd name="T17" fmla="*/ 213 h 350"/>
                <a:gd name="T18" fmla="*/ 911 w 912"/>
                <a:gd name="T19" fmla="*/ 69 h 350"/>
                <a:gd name="T20" fmla="*/ 628 w 912"/>
                <a:gd name="T21" fmla="*/ 69 h 350"/>
                <a:gd name="T22" fmla="*/ 561 w 912"/>
                <a:gd name="T23" fmla="*/ 31 h 350"/>
                <a:gd name="T24" fmla="*/ 476 w 912"/>
                <a:gd name="T25" fmla="*/ 23 h 350"/>
                <a:gd name="T26" fmla="*/ 461 w 912"/>
                <a:gd name="T27" fmla="*/ 0 h 350"/>
                <a:gd name="T28" fmla="*/ 391 w 912"/>
                <a:gd name="T29" fmla="*/ 0 h 350"/>
                <a:gd name="T30" fmla="*/ 381 w 912"/>
                <a:gd name="T31" fmla="*/ 23 h 3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12"/>
                <a:gd name="T49" fmla="*/ 0 h 350"/>
                <a:gd name="T50" fmla="*/ 912 w 912"/>
                <a:gd name="T51" fmla="*/ 350 h 3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12" h="350">
                  <a:moveTo>
                    <a:pt x="0" y="264"/>
                  </a:moveTo>
                  <a:lnTo>
                    <a:pt x="0" y="349"/>
                  </a:lnTo>
                  <a:lnTo>
                    <a:pt x="72" y="329"/>
                  </a:lnTo>
                  <a:lnTo>
                    <a:pt x="89" y="293"/>
                  </a:lnTo>
                  <a:lnTo>
                    <a:pt x="359" y="194"/>
                  </a:lnTo>
                  <a:lnTo>
                    <a:pt x="623" y="264"/>
                  </a:lnTo>
                  <a:lnTo>
                    <a:pt x="799" y="185"/>
                  </a:lnTo>
                  <a:lnTo>
                    <a:pt x="829" y="228"/>
                  </a:lnTo>
                  <a:lnTo>
                    <a:pt x="866" y="213"/>
                  </a:lnTo>
                  <a:lnTo>
                    <a:pt x="911" y="69"/>
                  </a:lnTo>
                  <a:lnTo>
                    <a:pt x="628" y="69"/>
                  </a:lnTo>
                  <a:lnTo>
                    <a:pt x="561" y="31"/>
                  </a:lnTo>
                  <a:lnTo>
                    <a:pt x="476" y="23"/>
                  </a:lnTo>
                  <a:lnTo>
                    <a:pt x="461" y="0"/>
                  </a:lnTo>
                  <a:lnTo>
                    <a:pt x="391" y="0"/>
                  </a:lnTo>
                  <a:lnTo>
                    <a:pt x="381" y="23"/>
                  </a:lnTo>
                </a:path>
              </a:pathLst>
            </a:custGeom>
            <a:noFill/>
            <a:ln w="12700" cap="rnd" cmpd="sng">
              <a:solidFill>
                <a:srgbClr val="000080"/>
              </a:solidFill>
              <a:prstDash val="solid"/>
              <a:round/>
              <a:headEnd type="none" w="med" len="med"/>
              <a:tailEnd type="none" w="med" len="med"/>
            </a:ln>
          </p:spPr>
          <p:txBody>
            <a:bodyPr/>
            <a:lstStyle/>
            <a:p>
              <a:endParaRPr lang="en-GB"/>
            </a:p>
          </p:txBody>
        </p:sp>
        <p:sp>
          <p:nvSpPr>
            <p:cNvPr id="49189" name="Freeform 36"/>
            <p:cNvSpPr>
              <a:spLocks/>
            </p:cNvSpPr>
            <p:nvPr/>
          </p:nvSpPr>
          <p:spPr bwMode="auto">
            <a:xfrm>
              <a:off x="2191" y="3153"/>
              <a:ext cx="123" cy="413"/>
            </a:xfrm>
            <a:custGeom>
              <a:avLst/>
              <a:gdLst>
                <a:gd name="T0" fmla="*/ 110 w 123"/>
                <a:gd name="T1" fmla="*/ 412 h 413"/>
                <a:gd name="T2" fmla="*/ 0 w 123"/>
                <a:gd name="T3" fmla="*/ 335 h 413"/>
                <a:gd name="T4" fmla="*/ 0 w 123"/>
                <a:gd name="T5" fmla="*/ 296 h 413"/>
                <a:gd name="T6" fmla="*/ 101 w 123"/>
                <a:gd name="T7" fmla="*/ 261 h 413"/>
                <a:gd name="T8" fmla="*/ 71 w 123"/>
                <a:gd name="T9" fmla="*/ 156 h 413"/>
                <a:gd name="T10" fmla="*/ 122 w 123"/>
                <a:gd name="T11" fmla="*/ 105 h 413"/>
                <a:gd name="T12" fmla="*/ 83 w 123"/>
                <a:gd name="T13" fmla="*/ 0 h 413"/>
                <a:gd name="T14" fmla="*/ 0 60000 65536"/>
                <a:gd name="T15" fmla="*/ 0 60000 65536"/>
                <a:gd name="T16" fmla="*/ 0 60000 65536"/>
                <a:gd name="T17" fmla="*/ 0 60000 65536"/>
                <a:gd name="T18" fmla="*/ 0 60000 65536"/>
                <a:gd name="T19" fmla="*/ 0 60000 65536"/>
                <a:gd name="T20" fmla="*/ 0 60000 65536"/>
                <a:gd name="T21" fmla="*/ 0 w 123"/>
                <a:gd name="T22" fmla="*/ 0 h 413"/>
                <a:gd name="T23" fmla="*/ 123 w 123"/>
                <a:gd name="T24" fmla="*/ 413 h 4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3" h="413">
                  <a:moveTo>
                    <a:pt x="110" y="412"/>
                  </a:moveTo>
                  <a:lnTo>
                    <a:pt x="0" y="335"/>
                  </a:lnTo>
                  <a:lnTo>
                    <a:pt x="0" y="296"/>
                  </a:lnTo>
                  <a:lnTo>
                    <a:pt x="101" y="261"/>
                  </a:lnTo>
                  <a:lnTo>
                    <a:pt x="71" y="156"/>
                  </a:lnTo>
                  <a:lnTo>
                    <a:pt x="122" y="105"/>
                  </a:lnTo>
                  <a:lnTo>
                    <a:pt x="83" y="0"/>
                  </a:lnTo>
                </a:path>
              </a:pathLst>
            </a:custGeom>
            <a:noFill/>
            <a:ln w="12700" cap="rnd" cmpd="sng">
              <a:solidFill>
                <a:srgbClr val="000080"/>
              </a:solidFill>
              <a:prstDash val="solid"/>
              <a:round/>
              <a:headEnd type="none" w="med" len="med"/>
              <a:tailEnd type="none" w="med" len="med"/>
            </a:ln>
          </p:spPr>
          <p:txBody>
            <a:bodyPr/>
            <a:lstStyle/>
            <a:p>
              <a:endParaRPr lang="en-GB"/>
            </a:p>
          </p:txBody>
        </p:sp>
        <p:sp>
          <p:nvSpPr>
            <p:cNvPr id="49190" name="Freeform 37"/>
            <p:cNvSpPr>
              <a:spLocks/>
            </p:cNvSpPr>
            <p:nvPr/>
          </p:nvSpPr>
          <p:spPr bwMode="auto">
            <a:xfrm>
              <a:off x="1827" y="3316"/>
              <a:ext cx="200" cy="173"/>
            </a:xfrm>
            <a:custGeom>
              <a:avLst/>
              <a:gdLst>
                <a:gd name="T0" fmla="*/ 199 w 200"/>
                <a:gd name="T1" fmla="*/ 0 h 173"/>
                <a:gd name="T2" fmla="*/ 160 w 200"/>
                <a:gd name="T3" fmla="*/ 62 h 173"/>
                <a:gd name="T4" fmla="*/ 43 w 200"/>
                <a:gd name="T5" fmla="*/ 119 h 173"/>
                <a:gd name="T6" fmla="*/ 0 w 200"/>
                <a:gd name="T7" fmla="*/ 172 h 173"/>
                <a:gd name="T8" fmla="*/ 0 60000 65536"/>
                <a:gd name="T9" fmla="*/ 0 60000 65536"/>
                <a:gd name="T10" fmla="*/ 0 60000 65536"/>
                <a:gd name="T11" fmla="*/ 0 60000 65536"/>
                <a:gd name="T12" fmla="*/ 0 w 200"/>
                <a:gd name="T13" fmla="*/ 0 h 173"/>
                <a:gd name="T14" fmla="*/ 200 w 200"/>
                <a:gd name="T15" fmla="*/ 173 h 173"/>
              </a:gdLst>
              <a:ahLst/>
              <a:cxnLst>
                <a:cxn ang="T8">
                  <a:pos x="T0" y="T1"/>
                </a:cxn>
                <a:cxn ang="T9">
                  <a:pos x="T2" y="T3"/>
                </a:cxn>
                <a:cxn ang="T10">
                  <a:pos x="T4" y="T5"/>
                </a:cxn>
                <a:cxn ang="T11">
                  <a:pos x="T6" y="T7"/>
                </a:cxn>
              </a:cxnLst>
              <a:rect l="T12" t="T13" r="T14" b="T15"/>
              <a:pathLst>
                <a:path w="200" h="173">
                  <a:moveTo>
                    <a:pt x="199" y="0"/>
                  </a:moveTo>
                  <a:lnTo>
                    <a:pt x="160" y="62"/>
                  </a:lnTo>
                  <a:lnTo>
                    <a:pt x="43" y="119"/>
                  </a:lnTo>
                  <a:lnTo>
                    <a:pt x="0" y="172"/>
                  </a:lnTo>
                </a:path>
              </a:pathLst>
            </a:custGeom>
            <a:noFill/>
            <a:ln w="12700" cap="rnd" cmpd="sng">
              <a:solidFill>
                <a:srgbClr val="FF0000"/>
              </a:solidFill>
              <a:prstDash val="solid"/>
              <a:round/>
              <a:headEnd type="none" w="med" len="med"/>
              <a:tailEnd type="none" w="med" len="med"/>
            </a:ln>
          </p:spPr>
          <p:txBody>
            <a:bodyPr/>
            <a:lstStyle/>
            <a:p>
              <a:endParaRPr lang="en-GB"/>
            </a:p>
          </p:txBody>
        </p:sp>
        <p:sp>
          <p:nvSpPr>
            <p:cNvPr id="49191" name="Freeform 38"/>
            <p:cNvSpPr>
              <a:spLocks/>
            </p:cNvSpPr>
            <p:nvPr/>
          </p:nvSpPr>
          <p:spPr bwMode="auto">
            <a:xfrm>
              <a:off x="1954" y="3400"/>
              <a:ext cx="343" cy="166"/>
            </a:xfrm>
            <a:custGeom>
              <a:avLst/>
              <a:gdLst>
                <a:gd name="T0" fmla="*/ 342 w 343"/>
                <a:gd name="T1" fmla="*/ 165 h 166"/>
                <a:gd name="T2" fmla="*/ 176 w 343"/>
                <a:gd name="T3" fmla="*/ 110 h 166"/>
                <a:gd name="T4" fmla="*/ 147 w 343"/>
                <a:gd name="T5" fmla="*/ 60 h 166"/>
                <a:gd name="T6" fmla="*/ 5 w 343"/>
                <a:gd name="T7" fmla="*/ 19 h 166"/>
                <a:gd name="T8" fmla="*/ 0 w 343"/>
                <a:gd name="T9" fmla="*/ 0 h 166"/>
                <a:gd name="T10" fmla="*/ 0 60000 65536"/>
                <a:gd name="T11" fmla="*/ 0 60000 65536"/>
                <a:gd name="T12" fmla="*/ 0 60000 65536"/>
                <a:gd name="T13" fmla="*/ 0 60000 65536"/>
                <a:gd name="T14" fmla="*/ 0 60000 65536"/>
                <a:gd name="T15" fmla="*/ 0 w 343"/>
                <a:gd name="T16" fmla="*/ 0 h 166"/>
                <a:gd name="T17" fmla="*/ 343 w 343"/>
                <a:gd name="T18" fmla="*/ 166 h 166"/>
              </a:gdLst>
              <a:ahLst/>
              <a:cxnLst>
                <a:cxn ang="T10">
                  <a:pos x="T0" y="T1"/>
                </a:cxn>
                <a:cxn ang="T11">
                  <a:pos x="T2" y="T3"/>
                </a:cxn>
                <a:cxn ang="T12">
                  <a:pos x="T4" y="T5"/>
                </a:cxn>
                <a:cxn ang="T13">
                  <a:pos x="T6" y="T7"/>
                </a:cxn>
                <a:cxn ang="T14">
                  <a:pos x="T8" y="T9"/>
                </a:cxn>
              </a:cxnLst>
              <a:rect l="T15" t="T16" r="T17" b="T18"/>
              <a:pathLst>
                <a:path w="343" h="166">
                  <a:moveTo>
                    <a:pt x="342" y="165"/>
                  </a:moveTo>
                  <a:lnTo>
                    <a:pt x="176" y="110"/>
                  </a:lnTo>
                  <a:lnTo>
                    <a:pt x="147" y="60"/>
                  </a:lnTo>
                  <a:lnTo>
                    <a:pt x="5" y="19"/>
                  </a:lnTo>
                  <a:lnTo>
                    <a:pt x="0" y="0"/>
                  </a:lnTo>
                </a:path>
              </a:pathLst>
            </a:custGeom>
            <a:noFill/>
            <a:ln w="12700" cap="rnd" cmpd="sng">
              <a:solidFill>
                <a:srgbClr val="000080"/>
              </a:solidFill>
              <a:prstDash val="solid"/>
              <a:round/>
              <a:headEnd type="none" w="med" len="med"/>
              <a:tailEnd type="none" w="med" len="med"/>
            </a:ln>
          </p:spPr>
          <p:txBody>
            <a:bodyPr/>
            <a:lstStyle/>
            <a:p>
              <a:endParaRPr lang="en-GB"/>
            </a:p>
          </p:txBody>
        </p:sp>
        <p:sp>
          <p:nvSpPr>
            <p:cNvPr id="49192" name="Freeform 39"/>
            <p:cNvSpPr>
              <a:spLocks/>
            </p:cNvSpPr>
            <p:nvPr/>
          </p:nvSpPr>
          <p:spPr bwMode="auto">
            <a:xfrm>
              <a:off x="1899" y="3374"/>
              <a:ext cx="204" cy="172"/>
            </a:xfrm>
            <a:custGeom>
              <a:avLst/>
              <a:gdLst>
                <a:gd name="T0" fmla="*/ 98 w 204"/>
                <a:gd name="T1" fmla="*/ 0 h 172"/>
                <a:gd name="T2" fmla="*/ 182 w 204"/>
                <a:gd name="T3" fmla="*/ 6 h 172"/>
                <a:gd name="T4" fmla="*/ 174 w 204"/>
                <a:gd name="T5" fmla="*/ 47 h 172"/>
                <a:gd name="T6" fmla="*/ 203 w 204"/>
                <a:gd name="T7" fmla="*/ 82 h 172"/>
                <a:gd name="T8" fmla="*/ 198 w 204"/>
                <a:gd name="T9" fmla="*/ 99 h 172"/>
                <a:gd name="T10" fmla="*/ 0 w 204"/>
                <a:gd name="T11" fmla="*/ 108 h 172"/>
                <a:gd name="T12" fmla="*/ 0 w 204"/>
                <a:gd name="T13" fmla="*/ 131 h 172"/>
                <a:gd name="T14" fmla="*/ 59 w 204"/>
                <a:gd name="T15" fmla="*/ 171 h 172"/>
                <a:gd name="T16" fmla="*/ 0 60000 65536"/>
                <a:gd name="T17" fmla="*/ 0 60000 65536"/>
                <a:gd name="T18" fmla="*/ 0 60000 65536"/>
                <a:gd name="T19" fmla="*/ 0 60000 65536"/>
                <a:gd name="T20" fmla="*/ 0 60000 65536"/>
                <a:gd name="T21" fmla="*/ 0 60000 65536"/>
                <a:gd name="T22" fmla="*/ 0 60000 65536"/>
                <a:gd name="T23" fmla="*/ 0 60000 65536"/>
                <a:gd name="T24" fmla="*/ 0 w 204"/>
                <a:gd name="T25" fmla="*/ 0 h 172"/>
                <a:gd name="T26" fmla="*/ 204 w 204"/>
                <a:gd name="T27" fmla="*/ 172 h 1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4" h="172">
                  <a:moveTo>
                    <a:pt x="98" y="0"/>
                  </a:moveTo>
                  <a:lnTo>
                    <a:pt x="182" y="6"/>
                  </a:lnTo>
                  <a:lnTo>
                    <a:pt x="174" y="47"/>
                  </a:lnTo>
                  <a:lnTo>
                    <a:pt x="203" y="82"/>
                  </a:lnTo>
                  <a:lnTo>
                    <a:pt x="198" y="99"/>
                  </a:lnTo>
                  <a:lnTo>
                    <a:pt x="0" y="108"/>
                  </a:lnTo>
                  <a:lnTo>
                    <a:pt x="0" y="131"/>
                  </a:lnTo>
                  <a:lnTo>
                    <a:pt x="59" y="171"/>
                  </a:lnTo>
                </a:path>
              </a:pathLst>
            </a:custGeom>
            <a:noFill/>
            <a:ln w="12700" cap="rnd" cmpd="sng">
              <a:solidFill>
                <a:srgbClr val="FF0000"/>
              </a:solidFill>
              <a:prstDash val="solid"/>
              <a:round/>
              <a:headEnd type="none" w="med" len="med"/>
              <a:tailEnd type="none" w="med" len="med"/>
            </a:ln>
          </p:spPr>
          <p:txBody>
            <a:bodyPr/>
            <a:lstStyle/>
            <a:p>
              <a:endParaRPr lang="en-GB"/>
            </a:p>
          </p:txBody>
        </p:sp>
        <p:sp>
          <p:nvSpPr>
            <p:cNvPr id="49193" name="Line 40"/>
            <p:cNvSpPr>
              <a:spLocks noChangeShapeType="1"/>
            </p:cNvSpPr>
            <p:nvPr/>
          </p:nvSpPr>
          <p:spPr bwMode="auto">
            <a:xfrm>
              <a:off x="1991" y="3389"/>
              <a:ext cx="14" cy="9"/>
            </a:xfrm>
            <a:prstGeom prst="line">
              <a:avLst/>
            </a:prstGeom>
            <a:noFill/>
            <a:ln w="12700">
              <a:solidFill>
                <a:srgbClr val="FF0000"/>
              </a:solidFill>
              <a:round/>
              <a:headEnd/>
              <a:tailEnd/>
            </a:ln>
          </p:spPr>
          <p:txBody>
            <a:bodyPr wrap="none" anchor="ctr"/>
            <a:lstStyle/>
            <a:p>
              <a:endParaRPr lang="en-GB"/>
            </a:p>
          </p:txBody>
        </p:sp>
        <p:sp>
          <p:nvSpPr>
            <p:cNvPr id="49194" name="Freeform 41"/>
            <p:cNvSpPr>
              <a:spLocks/>
            </p:cNvSpPr>
            <p:nvPr/>
          </p:nvSpPr>
          <p:spPr bwMode="auto">
            <a:xfrm>
              <a:off x="673" y="2457"/>
              <a:ext cx="690" cy="1072"/>
            </a:xfrm>
            <a:custGeom>
              <a:avLst/>
              <a:gdLst>
                <a:gd name="T0" fmla="*/ 643 w 690"/>
                <a:gd name="T1" fmla="*/ 1071 h 1072"/>
                <a:gd name="T2" fmla="*/ 676 w 690"/>
                <a:gd name="T3" fmla="*/ 806 h 1072"/>
                <a:gd name="T4" fmla="*/ 689 w 690"/>
                <a:gd name="T5" fmla="*/ 565 h 1072"/>
                <a:gd name="T6" fmla="*/ 625 w 690"/>
                <a:gd name="T7" fmla="*/ 401 h 1072"/>
                <a:gd name="T8" fmla="*/ 568 w 690"/>
                <a:gd name="T9" fmla="*/ 389 h 1072"/>
                <a:gd name="T10" fmla="*/ 550 w 690"/>
                <a:gd name="T11" fmla="*/ 350 h 1072"/>
                <a:gd name="T12" fmla="*/ 489 w 690"/>
                <a:gd name="T13" fmla="*/ 350 h 1072"/>
                <a:gd name="T14" fmla="*/ 396 w 690"/>
                <a:gd name="T15" fmla="*/ 221 h 1072"/>
                <a:gd name="T16" fmla="*/ 397 w 690"/>
                <a:gd name="T17" fmla="*/ 128 h 1072"/>
                <a:gd name="T18" fmla="*/ 366 w 690"/>
                <a:gd name="T19" fmla="*/ 78 h 1072"/>
                <a:gd name="T20" fmla="*/ 186 w 690"/>
                <a:gd name="T21" fmla="*/ 183 h 1072"/>
                <a:gd name="T22" fmla="*/ 81 w 690"/>
                <a:gd name="T23" fmla="*/ 188 h 1072"/>
                <a:gd name="T24" fmla="*/ 0 w 690"/>
                <a:gd name="T25" fmla="*/ 159 h 1072"/>
                <a:gd name="T26" fmla="*/ 16 w 690"/>
                <a:gd name="T27" fmla="*/ 66 h 1072"/>
                <a:gd name="T28" fmla="*/ 385 w 690"/>
                <a:gd name="T29" fmla="*/ 35 h 1072"/>
                <a:gd name="T30" fmla="*/ 436 w 690"/>
                <a:gd name="T31" fmla="*/ 0 h 10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90"/>
                <a:gd name="T49" fmla="*/ 0 h 1072"/>
                <a:gd name="T50" fmla="*/ 690 w 690"/>
                <a:gd name="T51" fmla="*/ 1072 h 10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90" h="1072">
                  <a:moveTo>
                    <a:pt x="643" y="1071"/>
                  </a:moveTo>
                  <a:lnTo>
                    <a:pt x="676" y="806"/>
                  </a:lnTo>
                  <a:lnTo>
                    <a:pt x="689" y="565"/>
                  </a:lnTo>
                  <a:lnTo>
                    <a:pt x="625" y="401"/>
                  </a:lnTo>
                  <a:lnTo>
                    <a:pt x="568" y="389"/>
                  </a:lnTo>
                  <a:lnTo>
                    <a:pt x="550" y="350"/>
                  </a:lnTo>
                  <a:lnTo>
                    <a:pt x="489" y="350"/>
                  </a:lnTo>
                  <a:lnTo>
                    <a:pt x="396" y="221"/>
                  </a:lnTo>
                  <a:lnTo>
                    <a:pt x="397" y="128"/>
                  </a:lnTo>
                  <a:lnTo>
                    <a:pt x="366" y="78"/>
                  </a:lnTo>
                  <a:lnTo>
                    <a:pt x="186" y="183"/>
                  </a:lnTo>
                  <a:lnTo>
                    <a:pt x="81" y="188"/>
                  </a:lnTo>
                  <a:lnTo>
                    <a:pt x="0" y="159"/>
                  </a:lnTo>
                  <a:lnTo>
                    <a:pt x="16" y="66"/>
                  </a:lnTo>
                  <a:lnTo>
                    <a:pt x="385" y="35"/>
                  </a:lnTo>
                  <a:lnTo>
                    <a:pt x="436" y="0"/>
                  </a:lnTo>
                </a:path>
              </a:pathLst>
            </a:custGeom>
            <a:noFill/>
            <a:ln w="12700" cap="rnd" cmpd="sng">
              <a:solidFill>
                <a:srgbClr val="000080"/>
              </a:solidFill>
              <a:prstDash val="solid"/>
              <a:round/>
              <a:headEnd type="none" w="med" len="med"/>
              <a:tailEnd type="none" w="med" len="med"/>
            </a:ln>
          </p:spPr>
          <p:txBody>
            <a:bodyPr/>
            <a:lstStyle/>
            <a:p>
              <a:endParaRPr lang="en-GB"/>
            </a:p>
          </p:txBody>
        </p:sp>
        <p:sp>
          <p:nvSpPr>
            <p:cNvPr id="49195" name="Freeform 42"/>
            <p:cNvSpPr>
              <a:spLocks/>
            </p:cNvSpPr>
            <p:nvPr/>
          </p:nvSpPr>
          <p:spPr bwMode="auto">
            <a:xfrm>
              <a:off x="1349" y="3291"/>
              <a:ext cx="46" cy="24"/>
            </a:xfrm>
            <a:custGeom>
              <a:avLst/>
              <a:gdLst>
                <a:gd name="T0" fmla="*/ 0 w 46"/>
                <a:gd name="T1" fmla="*/ 8 h 24"/>
                <a:gd name="T2" fmla="*/ 36 w 46"/>
                <a:gd name="T3" fmla="*/ 23 h 24"/>
                <a:gd name="T4" fmla="*/ 45 w 46"/>
                <a:gd name="T5" fmla="*/ 0 h 24"/>
                <a:gd name="T6" fmla="*/ 0 60000 65536"/>
                <a:gd name="T7" fmla="*/ 0 60000 65536"/>
                <a:gd name="T8" fmla="*/ 0 60000 65536"/>
                <a:gd name="T9" fmla="*/ 0 w 46"/>
                <a:gd name="T10" fmla="*/ 0 h 24"/>
                <a:gd name="T11" fmla="*/ 46 w 46"/>
                <a:gd name="T12" fmla="*/ 24 h 24"/>
              </a:gdLst>
              <a:ahLst/>
              <a:cxnLst>
                <a:cxn ang="T6">
                  <a:pos x="T0" y="T1"/>
                </a:cxn>
                <a:cxn ang="T7">
                  <a:pos x="T2" y="T3"/>
                </a:cxn>
                <a:cxn ang="T8">
                  <a:pos x="T4" y="T5"/>
                </a:cxn>
              </a:cxnLst>
              <a:rect l="T9" t="T10" r="T11" b="T12"/>
              <a:pathLst>
                <a:path w="46" h="24">
                  <a:moveTo>
                    <a:pt x="0" y="8"/>
                  </a:moveTo>
                  <a:lnTo>
                    <a:pt x="36" y="23"/>
                  </a:lnTo>
                  <a:lnTo>
                    <a:pt x="45" y="0"/>
                  </a:lnTo>
                </a:path>
              </a:pathLst>
            </a:custGeom>
            <a:noFill/>
            <a:ln w="12700" cap="rnd" cmpd="sng">
              <a:solidFill>
                <a:srgbClr val="000080"/>
              </a:solidFill>
              <a:prstDash val="solid"/>
              <a:round/>
              <a:headEnd type="none" w="med" len="med"/>
              <a:tailEnd type="none" w="med" len="med"/>
            </a:ln>
          </p:spPr>
          <p:txBody>
            <a:bodyPr/>
            <a:lstStyle/>
            <a:p>
              <a:endParaRPr lang="en-GB"/>
            </a:p>
          </p:txBody>
        </p:sp>
        <p:sp>
          <p:nvSpPr>
            <p:cNvPr id="49196" name="Freeform 43"/>
            <p:cNvSpPr>
              <a:spLocks/>
            </p:cNvSpPr>
            <p:nvPr/>
          </p:nvSpPr>
          <p:spPr bwMode="auto">
            <a:xfrm>
              <a:off x="1320" y="3527"/>
              <a:ext cx="562" cy="86"/>
            </a:xfrm>
            <a:custGeom>
              <a:avLst/>
              <a:gdLst>
                <a:gd name="T0" fmla="*/ 0 w 562"/>
                <a:gd name="T1" fmla="*/ 0 h 86"/>
                <a:gd name="T2" fmla="*/ 76 w 562"/>
                <a:gd name="T3" fmla="*/ 57 h 86"/>
                <a:gd name="T4" fmla="*/ 102 w 562"/>
                <a:gd name="T5" fmla="*/ 41 h 86"/>
                <a:gd name="T6" fmla="*/ 173 w 562"/>
                <a:gd name="T7" fmla="*/ 46 h 86"/>
                <a:gd name="T8" fmla="*/ 251 w 562"/>
                <a:gd name="T9" fmla="*/ 85 h 86"/>
                <a:gd name="T10" fmla="*/ 483 w 562"/>
                <a:gd name="T11" fmla="*/ 5 h 86"/>
                <a:gd name="T12" fmla="*/ 561 w 562"/>
                <a:gd name="T13" fmla="*/ 11 h 86"/>
                <a:gd name="T14" fmla="*/ 0 60000 65536"/>
                <a:gd name="T15" fmla="*/ 0 60000 65536"/>
                <a:gd name="T16" fmla="*/ 0 60000 65536"/>
                <a:gd name="T17" fmla="*/ 0 60000 65536"/>
                <a:gd name="T18" fmla="*/ 0 60000 65536"/>
                <a:gd name="T19" fmla="*/ 0 60000 65536"/>
                <a:gd name="T20" fmla="*/ 0 60000 65536"/>
                <a:gd name="T21" fmla="*/ 0 w 562"/>
                <a:gd name="T22" fmla="*/ 0 h 86"/>
                <a:gd name="T23" fmla="*/ 562 w 562"/>
                <a:gd name="T24" fmla="*/ 86 h 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2" h="86">
                  <a:moveTo>
                    <a:pt x="0" y="0"/>
                  </a:moveTo>
                  <a:lnTo>
                    <a:pt x="76" y="57"/>
                  </a:lnTo>
                  <a:lnTo>
                    <a:pt x="102" y="41"/>
                  </a:lnTo>
                  <a:lnTo>
                    <a:pt x="173" y="46"/>
                  </a:lnTo>
                  <a:lnTo>
                    <a:pt x="251" y="85"/>
                  </a:lnTo>
                  <a:lnTo>
                    <a:pt x="483" y="5"/>
                  </a:lnTo>
                  <a:lnTo>
                    <a:pt x="561" y="11"/>
                  </a:lnTo>
                </a:path>
              </a:pathLst>
            </a:custGeom>
            <a:noFill/>
            <a:ln w="12700" cap="rnd" cmpd="sng">
              <a:solidFill>
                <a:srgbClr val="000080"/>
              </a:solidFill>
              <a:prstDash val="solid"/>
              <a:round/>
              <a:headEnd type="none" w="med" len="med"/>
              <a:tailEnd type="none" w="med" len="med"/>
            </a:ln>
          </p:spPr>
          <p:txBody>
            <a:bodyPr/>
            <a:lstStyle/>
            <a:p>
              <a:endParaRPr lang="en-GB"/>
            </a:p>
          </p:txBody>
        </p:sp>
        <p:sp>
          <p:nvSpPr>
            <p:cNvPr id="49197" name="Freeform 44"/>
            <p:cNvSpPr>
              <a:spLocks/>
            </p:cNvSpPr>
            <p:nvPr/>
          </p:nvSpPr>
          <p:spPr bwMode="auto">
            <a:xfrm>
              <a:off x="1907" y="2749"/>
              <a:ext cx="582" cy="572"/>
            </a:xfrm>
            <a:custGeom>
              <a:avLst/>
              <a:gdLst>
                <a:gd name="T0" fmla="*/ 0 w 582"/>
                <a:gd name="T1" fmla="*/ 441 h 572"/>
                <a:gd name="T2" fmla="*/ 512 w 582"/>
                <a:gd name="T3" fmla="*/ 381 h 572"/>
                <a:gd name="T4" fmla="*/ 564 w 582"/>
                <a:gd name="T5" fmla="*/ 337 h 572"/>
                <a:gd name="T6" fmla="*/ 581 w 582"/>
                <a:gd name="T7" fmla="*/ 53 h 572"/>
                <a:gd name="T8" fmla="*/ 543 w 582"/>
                <a:gd name="T9" fmla="*/ 50 h 572"/>
                <a:gd name="T10" fmla="*/ 521 w 582"/>
                <a:gd name="T11" fmla="*/ 15 h 572"/>
                <a:gd name="T12" fmla="*/ 211 w 582"/>
                <a:gd name="T13" fmla="*/ 0 h 572"/>
                <a:gd name="T14" fmla="*/ 218 w 582"/>
                <a:gd name="T15" fmla="*/ 46 h 572"/>
                <a:gd name="T16" fmla="*/ 300 w 582"/>
                <a:gd name="T17" fmla="*/ 171 h 572"/>
                <a:gd name="T18" fmla="*/ 301 w 582"/>
                <a:gd name="T19" fmla="*/ 229 h 572"/>
                <a:gd name="T20" fmla="*/ 97 w 582"/>
                <a:gd name="T21" fmla="*/ 431 h 572"/>
                <a:gd name="T22" fmla="*/ 117 w 582"/>
                <a:gd name="T23" fmla="*/ 571 h 5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82"/>
                <a:gd name="T37" fmla="*/ 0 h 572"/>
                <a:gd name="T38" fmla="*/ 582 w 582"/>
                <a:gd name="T39" fmla="*/ 572 h 57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82" h="572">
                  <a:moveTo>
                    <a:pt x="0" y="441"/>
                  </a:moveTo>
                  <a:lnTo>
                    <a:pt x="512" y="381"/>
                  </a:lnTo>
                  <a:lnTo>
                    <a:pt x="564" y="337"/>
                  </a:lnTo>
                  <a:lnTo>
                    <a:pt x="581" y="53"/>
                  </a:lnTo>
                  <a:lnTo>
                    <a:pt x="543" y="50"/>
                  </a:lnTo>
                  <a:lnTo>
                    <a:pt x="521" y="15"/>
                  </a:lnTo>
                  <a:lnTo>
                    <a:pt x="211" y="0"/>
                  </a:lnTo>
                  <a:lnTo>
                    <a:pt x="218" y="46"/>
                  </a:lnTo>
                  <a:lnTo>
                    <a:pt x="300" y="171"/>
                  </a:lnTo>
                  <a:lnTo>
                    <a:pt x="301" y="229"/>
                  </a:lnTo>
                  <a:lnTo>
                    <a:pt x="97" y="431"/>
                  </a:lnTo>
                  <a:lnTo>
                    <a:pt x="117" y="571"/>
                  </a:lnTo>
                </a:path>
              </a:pathLst>
            </a:custGeom>
            <a:noFill/>
            <a:ln w="12700" cap="rnd" cmpd="sng">
              <a:solidFill>
                <a:srgbClr val="000080"/>
              </a:solidFill>
              <a:prstDash val="solid"/>
              <a:round/>
              <a:headEnd type="none" w="med" len="med"/>
              <a:tailEnd type="none" w="med" len="med"/>
            </a:ln>
          </p:spPr>
          <p:txBody>
            <a:bodyPr/>
            <a:lstStyle/>
            <a:p>
              <a:endParaRPr lang="en-GB"/>
            </a:p>
          </p:txBody>
        </p:sp>
        <p:sp>
          <p:nvSpPr>
            <p:cNvPr id="49198" name="Freeform 45"/>
            <p:cNvSpPr>
              <a:spLocks/>
            </p:cNvSpPr>
            <p:nvPr/>
          </p:nvSpPr>
          <p:spPr bwMode="auto">
            <a:xfrm>
              <a:off x="1744" y="2391"/>
              <a:ext cx="377" cy="362"/>
            </a:xfrm>
            <a:custGeom>
              <a:avLst/>
              <a:gdLst>
                <a:gd name="T0" fmla="*/ 0 w 377"/>
                <a:gd name="T1" fmla="*/ 0 h 362"/>
                <a:gd name="T2" fmla="*/ 44 w 377"/>
                <a:gd name="T3" fmla="*/ 5 h 362"/>
                <a:gd name="T4" fmla="*/ 78 w 377"/>
                <a:gd name="T5" fmla="*/ 161 h 362"/>
                <a:gd name="T6" fmla="*/ 250 w 377"/>
                <a:gd name="T7" fmla="*/ 263 h 362"/>
                <a:gd name="T8" fmla="*/ 376 w 377"/>
                <a:gd name="T9" fmla="*/ 361 h 362"/>
                <a:gd name="T10" fmla="*/ 0 60000 65536"/>
                <a:gd name="T11" fmla="*/ 0 60000 65536"/>
                <a:gd name="T12" fmla="*/ 0 60000 65536"/>
                <a:gd name="T13" fmla="*/ 0 60000 65536"/>
                <a:gd name="T14" fmla="*/ 0 60000 65536"/>
                <a:gd name="T15" fmla="*/ 0 w 377"/>
                <a:gd name="T16" fmla="*/ 0 h 362"/>
                <a:gd name="T17" fmla="*/ 377 w 377"/>
                <a:gd name="T18" fmla="*/ 362 h 362"/>
              </a:gdLst>
              <a:ahLst/>
              <a:cxnLst>
                <a:cxn ang="T10">
                  <a:pos x="T0" y="T1"/>
                </a:cxn>
                <a:cxn ang="T11">
                  <a:pos x="T2" y="T3"/>
                </a:cxn>
                <a:cxn ang="T12">
                  <a:pos x="T4" y="T5"/>
                </a:cxn>
                <a:cxn ang="T13">
                  <a:pos x="T6" y="T7"/>
                </a:cxn>
                <a:cxn ang="T14">
                  <a:pos x="T8" y="T9"/>
                </a:cxn>
              </a:cxnLst>
              <a:rect l="T15" t="T16" r="T17" b="T18"/>
              <a:pathLst>
                <a:path w="377" h="362">
                  <a:moveTo>
                    <a:pt x="0" y="0"/>
                  </a:moveTo>
                  <a:lnTo>
                    <a:pt x="44" y="5"/>
                  </a:lnTo>
                  <a:lnTo>
                    <a:pt x="78" y="161"/>
                  </a:lnTo>
                  <a:lnTo>
                    <a:pt x="250" y="263"/>
                  </a:lnTo>
                  <a:lnTo>
                    <a:pt x="376" y="361"/>
                  </a:lnTo>
                </a:path>
              </a:pathLst>
            </a:custGeom>
            <a:noFill/>
            <a:ln w="12700" cap="rnd" cmpd="sng">
              <a:solidFill>
                <a:srgbClr val="000080"/>
              </a:solidFill>
              <a:prstDash val="solid"/>
              <a:round/>
              <a:headEnd type="none" w="med" len="med"/>
              <a:tailEnd type="none" w="med" len="med"/>
            </a:ln>
          </p:spPr>
          <p:txBody>
            <a:bodyPr/>
            <a:lstStyle/>
            <a:p>
              <a:endParaRPr lang="en-GB"/>
            </a:p>
          </p:txBody>
        </p:sp>
        <p:sp>
          <p:nvSpPr>
            <p:cNvPr id="49199" name="Freeform 46"/>
            <p:cNvSpPr>
              <a:spLocks/>
            </p:cNvSpPr>
            <p:nvPr/>
          </p:nvSpPr>
          <p:spPr bwMode="auto">
            <a:xfrm>
              <a:off x="1603" y="2391"/>
              <a:ext cx="316" cy="957"/>
            </a:xfrm>
            <a:custGeom>
              <a:avLst/>
              <a:gdLst>
                <a:gd name="T0" fmla="*/ 0 w 316"/>
                <a:gd name="T1" fmla="*/ 956 h 957"/>
                <a:gd name="T2" fmla="*/ 89 w 316"/>
                <a:gd name="T3" fmla="*/ 857 h 957"/>
                <a:gd name="T4" fmla="*/ 199 w 316"/>
                <a:gd name="T5" fmla="*/ 853 h 957"/>
                <a:gd name="T6" fmla="*/ 315 w 316"/>
                <a:gd name="T7" fmla="*/ 819 h 957"/>
                <a:gd name="T8" fmla="*/ 165 w 316"/>
                <a:gd name="T9" fmla="*/ 307 h 957"/>
                <a:gd name="T10" fmla="*/ 182 w 316"/>
                <a:gd name="T11" fmla="*/ 127 h 957"/>
                <a:gd name="T12" fmla="*/ 158 w 316"/>
                <a:gd name="T13" fmla="*/ 19 h 957"/>
                <a:gd name="T14" fmla="*/ 143 w 316"/>
                <a:gd name="T15" fmla="*/ 0 h 957"/>
                <a:gd name="T16" fmla="*/ 0 60000 65536"/>
                <a:gd name="T17" fmla="*/ 0 60000 65536"/>
                <a:gd name="T18" fmla="*/ 0 60000 65536"/>
                <a:gd name="T19" fmla="*/ 0 60000 65536"/>
                <a:gd name="T20" fmla="*/ 0 60000 65536"/>
                <a:gd name="T21" fmla="*/ 0 60000 65536"/>
                <a:gd name="T22" fmla="*/ 0 60000 65536"/>
                <a:gd name="T23" fmla="*/ 0 60000 65536"/>
                <a:gd name="T24" fmla="*/ 0 w 316"/>
                <a:gd name="T25" fmla="*/ 0 h 957"/>
                <a:gd name="T26" fmla="*/ 316 w 316"/>
                <a:gd name="T27" fmla="*/ 957 h 9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6" h="957">
                  <a:moveTo>
                    <a:pt x="0" y="956"/>
                  </a:moveTo>
                  <a:lnTo>
                    <a:pt x="89" y="857"/>
                  </a:lnTo>
                  <a:lnTo>
                    <a:pt x="199" y="853"/>
                  </a:lnTo>
                  <a:lnTo>
                    <a:pt x="315" y="819"/>
                  </a:lnTo>
                  <a:lnTo>
                    <a:pt x="165" y="307"/>
                  </a:lnTo>
                  <a:lnTo>
                    <a:pt x="182" y="127"/>
                  </a:lnTo>
                  <a:lnTo>
                    <a:pt x="158" y="19"/>
                  </a:lnTo>
                  <a:lnTo>
                    <a:pt x="143" y="0"/>
                  </a:lnTo>
                </a:path>
              </a:pathLst>
            </a:custGeom>
            <a:noFill/>
            <a:ln w="12700" cap="rnd" cmpd="sng">
              <a:solidFill>
                <a:srgbClr val="000080"/>
              </a:solidFill>
              <a:prstDash val="solid"/>
              <a:round/>
              <a:headEnd type="none" w="med" len="med"/>
              <a:tailEnd type="none" w="med" len="med"/>
            </a:ln>
          </p:spPr>
          <p:txBody>
            <a:bodyPr/>
            <a:lstStyle/>
            <a:p>
              <a:endParaRPr lang="en-GB"/>
            </a:p>
          </p:txBody>
        </p:sp>
        <p:sp>
          <p:nvSpPr>
            <p:cNvPr id="49200" name="Freeform 47"/>
            <p:cNvSpPr>
              <a:spLocks/>
            </p:cNvSpPr>
            <p:nvPr/>
          </p:nvSpPr>
          <p:spPr bwMode="auto">
            <a:xfrm>
              <a:off x="1658" y="2563"/>
              <a:ext cx="213" cy="796"/>
            </a:xfrm>
            <a:custGeom>
              <a:avLst/>
              <a:gdLst>
                <a:gd name="T0" fmla="*/ 212 w 213"/>
                <a:gd name="T1" fmla="*/ 795 h 796"/>
                <a:gd name="T2" fmla="*/ 151 w 213"/>
                <a:gd name="T3" fmla="*/ 680 h 796"/>
                <a:gd name="T4" fmla="*/ 153 w 213"/>
                <a:gd name="T5" fmla="*/ 568 h 796"/>
                <a:gd name="T6" fmla="*/ 0 w 213"/>
                <a:gd name="T7" fmla="*/ 176 h 796"/>
                <a:gd name="T8" fmla="*/ 0 w 213"/>
                <a:gd name="T9" fmla="*/ 67 h 796"/>
                <a:gd name="T10" fmla="*/ 74 w 213"/>
                <a:gd name="T11" fmla="*/ 0 h 796"/>
                <a:gd name="T12" fmla="*/ 0 60000 65536"/>
                <a:gd name="T13" fmla="*/ 0 60000 65536"/>
                <a:gd name="T14" fmla="*/ 0 60000 65536"/>
                <a:gd name="T15" fmla="*/ 0 60000 65536"/>
                <a:gd name="T16" fmla="*/ 0 60000 65536"/>
                <a:gd name="T17" fmla="*/ 0 60000 65536"/>
                <a:gd name="T18" fmla="*/ 0 w 213"/>
                <a:gd name="T19" fmla="*/ 0 h 796"/>
                <a:gd name="T20" fmla="*/ 213 w 213"/>
                <a:gd name="T21" fmla="*/ 796 h 796"/>
              </a:gdLst>
              <a:ahLst/>
              <a:cxnLst>
                <a:cxn ang="T12">
                  <a:pos x="T0" y="T1"/>
                </a:cxn>
                <a:cxn ang="T13">
                  <a:pos x="T2" y="T3"/>
                </a:cxn>
                <a:cxn ang="T14">
                  <a:pos x="T4" y="T5"/>
                </a:cxn>
                <a:cxn ang="T15">
                  <a:pos x="T6" y="T7"/>
                </a:cxn>
                <a:cxn ang="T16">
                  <a:pos x="T8" y="T9"/>
                </a:cxn>
                <a:cxn ang="T17">
                  <a:pos x="T10" y="T11"/>
                </a:cxn>
              </a:cxnLst>
              <a:rect l="T18" t="T19" r="T20" b="T21"/>
              <a:pathLst>
                <a:path w="213" h="796">
                  <a:moveTo>
                    <a:pt x="212" y="795"/>
                  </a:moveTo>
                  <a:lnTo>
                    <a:pt x="151" y="680"/>
                  </a:lnTo>
                  <a:lnTo>
                    <a:pt x="153" y="568"/>
                  </a:lnTo>
                  <a:lnTo>
                    <a:pt x="0" y="176"/>
                  </a:lnTo>
                  <a:lnTo>
                    <a:pt x="0" y="67"/>
                  </a:lnTo>
                  <a:lnTo>
                    <a:pt x="74" y="0"/>
                  </a:lnTo>
                </a:path>
              </a:pathLst>
            </a:custGeom>
            <a:noFill/>
            <a:ln w="12700" cap="rnd" cmpd="sng">
              <a:solidFill>
                <a:srgbClr val="000080"/>
              </a:solidFill>
              <a:prstDash val="solid"/>
              <a:round/>
              <a:headEnd type="none" w="med" len="med"/>
              <a:tailEnd type="none" w="med" len="med"/>
            </a:ln>
          </p:spPr>
          <p:txBody>
            <a:bodyPr/>
            <a:lstStyle/>
            <a:p>
              <a:endParaRPr lang="en-GB"/>
            </a:p>
          </p:txBody>
        </p:sp>
        <p:sp>
          <p:nvSpPr>
            <p:cNvPr id="49201" name="Line 48"/>
            <p:cNvSpPr>
              <a:spLocks noChangeShapeType="1"/>
            </p:cNvSpPr>
            <p:nvPr/>
          </p:nvSpPr>
          <p:spPr bwMode="auto">
            <a:xfrm flipV="1">
              <a:off x="1737" y="2435"/>
              <a:ext cx="23" cy="136"/>
            </a:xfrm>
            <a:prstGeom prst="line">
              <a:avLst/>
            </a:prstGeom>
            <a:noFill/>
            <a:ln w="12700">
              <a:solidFill>
                <a:srgbClr val="000080"/>
              </a:solidFill>
              <a:round/>
              <a:headEnd/>
              <a:tailEnd/>
            </a:ln>
          </p:spPr>
          <p:txBody>
            <a:bodyPr wrap="none" anchor="ctr"/>
            <a:lstStyle/>
            <a:p>
              <a:endParaRPr lang="en-GB"/>
            </a:p>
          </p:txBody>
        </p:sp>
        <p:sp>
          <p:nvSpPr>
            <p:cNvPr id="49202" name="Line 49"/>
            <p:cNvSpPr>
              <a:spLocks noChangeShapeType="1"/>
            </p:cNvSpPr>
            <p:nvPr/>
          </p:nvSpPr>
          <p:spPr bwMode="auto">
            <a:xfrm flipV="1">
              <a:off x="1033" y="2474"/>
              <a:ext cx="43" cy="72"/>
            </a:xfrm>
            <a:prstGeom prst="line">
              <a:avLst/>
            </a:prstGeom>
            <a:noFill/>
            <a:ln w="12700">
              <a:solidFill>
                <a:srgbClr val="000080"/>
              </a:solidFill>
              <a:round/>
              <a:headEnd/>
              <a:tailEnd/>
            </a:ln>
          </p:spPr>
          <p:txBody>
            <a:bodyPr wrap="none" anchor="ctr"/>
            <a:lstStyle/>
            <a:p>
              <a:endParaRPr lang="en-GB"/>
            </a:p>
          </p:txBody>
        </p:sp>
        <p:sp>
          <p:nvSpPr>
            <p:cNvPr id="49203" name="Freeform 50"/>
            <p:cNvSpPr>
              <a:spLocks/>
            </p:cNvSpPr>
            <p:nvPr/>
          </p:nvSpPr>
          <p:spPr bwMode="auto">
            <a:xfrm>
              <a:off x="1221" y="2702"/>
              <a:ext cx="287" cy="320"/>
            </a:xfrm>
            <a:custGeom>
              <a:avLst/>
              <a:gdLst>
                <a:gd name="T0" fmla="*/ 0 w 287"/>
                <a:gd name="T1" fmla="*/ 106 h 320"/>
                <a:gd name="T2" fmla="*/ 93 w 287"/>
                <a:gd name="T3" fmla="*/ 137 h 320"/>
                <a:gd name="T4" fmla="*/ 137 w 287"/>
                <a:gd name="T5" fmla="*/ 77 h 320"/>
                <a:gd name="T6" fmla="*/ 212 w 287"/>
                <a:gd name="T7" fmla="*/ 65 h 320"/>
                <a:gd name="T8" fmla="*/ 253 w 287"/>
                <a:gd name="T9" fmla="*/ 0 h 320"/>
                <a:gd name="T10" fmla="*/ 278 w 287"/>
                <a:gd name="T11" fmla="*/ 14 h 320"/>
                <a:gd name="T12" fmla="*/ 265 w 287"/>
                <a:gd name="T13" fmla="*/ 106 h 320"/>
                <a:gd name="T14" fmla="*/ 286 w 287"/>
                <a:gd name="T15" fmla="*/ 117 h 320"/>
                <a:gd name="T16" fmla="*/ 282 w 287"/>
                <a:gd name="T17" fmla="*/ 148 h 320"/>
                <a:gd name="T18" fmla="*/ 262 w 287"/>
                <a:gd name="T19" fmla="*/ 152 h 320"/>
                <a:gd name="T20" fmla="*/ 257 w 287"/>
                <a:gd name="T21" fmla="*/ 279 h 320"/>
                <a:gd name="T22" fmla="*/ 141 w 287"/>
                <a:gd name="T23" fmla="*/ 319 h 3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87"/>
                <a:gd name="T37" fmla="*/ 0 h 320"/>
                <a:gd name="T38" fmla="*/ 287 w 287"/>
                <a:gd name="T39" fmla="*/ 320 h 3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87" h="320">
                  <a:moveTo>
                    <a:pt x="0" y="106"/>
                  </a:moveTo>
                  <a:lnTo>
                    <a:pt x="93" y="137"/>
                  </a:lnTo>
                  <a:lnTo>
                    <a:pt x="137" y="77"/>
                  </a:lnTo>
                  <a:lnTo>
                    <a:pt x="212" y="65"/>
                  </a:lnTo>
                  <a:lnTo>
                    <a:pt x="253" y="0"/>
                  </a:lnTo>
                  <a:lnTo>
                    <a:pt x="278" y="14"/>
                  </a:lnTo>
                  <a:lnTo>
                    <a:pt x="265" y="106"/>
                  </a:lnTo>
                  <a:lnTo>
                    <a:pt x="286" y="117"/>
                  </a:lnTo>
                  <a:lnTo>
                    <a:pt x="282" y="148"/>
                  </a:lnTo>
                  <a:lnTo>
                    <a:pt x="262" y="152"/>
                  </a:lnTo>
                  <a:lnTo>
                    <a:pt x="257" y="279"/>
                  </a:lnTo>
                  <a:lnTo>
                    <a:pt x="141" y="319"/>
                  </a:lnTo>
                </a:path>
              </a:pathLst>
            </a:custGeom>
            <a:noFill/>
            <a:ln w="12700" cap="rnd" cmpd="sng">
              <a:solidFill>
                <a:srgbClr val="000080"/>
              </a:solidFill>
              <a:prstDash val="solid"/>
              <a:round/>
              <a:headEnd type="none" w="med" len="med"/>
              <a:tailEnd type="none" w="med" len="med"/>
            </a:ln>
          </p:spPr>
          <p:txBody>
            <a:bodyPr/>
            <a:lstStyle/>
            <a:p>
              <a:endParaRPr lang="en-GB"/>
            </a:p>
          </p:txBody>
        </p:sp>
        <p:sp>
          <p:nvSpPr>
            <p:cNvPr id="49204" name="Freeform 51"/>
            <p:cNvSpPr>
              <a:spLocks/>
            </p:cNvSpPr>
            <p:nvPr/>
          </p:nvSpPr>
          <p:spPr bwMode="auto">
            <a:xfrm>
              <a:off x="1500" y="2392"/>
              <a:ext cx="252" cy="325"/>
            </a:xfrm>
            <a:custGeom>
              <a:avLst/>
              <a:gdLst>
                <a:gd name="T0" fmla="*/ 251 w 252"/>
                <a:gd name="T1" fmla="*/ 0 h 325"/>
                <a:gd name="T2" fmla="*/ 218 w 252"/>
                <a:gd name="T3" fmla="*/ 136 h 325"/>
                <a:gd name="T4" fmla="*/ 114 w 252"/>
                <a:gd name="T5" fmla="*/ 195 h 325"/>
                <a:gd name="T6" fmla="*/ 120 w 252"/>
                <a:gd name="T7" fmla="*/ 234 h 325"/>
                <a:gd name="T8" fmla="*/ 104 w 252"/>
                <a:gd name="T9" fmla="*/ 288 h 325"/>
                <a:gd name="T10" fmla="*/ 75 w 252"/>
                <a:gd name="T11" fmla="*/ 308 h 325"/>
                <a:gd name="T12" fmla="*/ 0 w 252"/>
                <a:gd name="T13" fmla="*/ 324 h 325"/>
                <a:gd name="T14" fmla="*/ 0 60000 65536"/>
                <a:gd name="T15" fmla="*/ 0 60000 65536"/>
                <a:gd name="T16" fmla="*/ 0 60000 65536"/>
                <a:gd name="T17" fmla="*/ 0 60000 65536"/>
                <a:gd name="T18" fmla="*/ 0 60000 65536"/>
                <a:gd name="T19" fmla="*/ 0 60000 65536"/>
                <a:gd name="T20" fmla="*/ 0 60000 65536"/>
                <a:gd name="T21" fmla="*/ 0 w 252"/>
                <a:gd name="T22" fmla="*/ 0 h 325"/>
                <a:gd name="T23" fmla="*/ 252 w 252"/>
                <a:gd name="T24" fmla="*/ 325 h 3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2" h="325">
                  <a:moveTo>
                    <a:pt x="251" y="0"/>
                  </a:moveTo>
                  <a:lnTo>
                    <a:pt x="218" y="136"/>
                  </a:lnTo>
                  <a:lnTo>
                    <a:pt x="114" y="195"/>
                  </a:lnTo>
                  <a:lnTo>
                    <a:pt x="120" y="234"/>
                  </a:lnTo>
                  <a:lnTo>
                    <a:pt x="104" y="288"/>
                  </a:lnTo>
                  <a:lnTo>
                    <a:pt x="75" y="308"/>
                  </a:lnTo>
                  <a:lnTo>
                    <a:pt x="0" y="324"/>
                  </a:lnTo>
                </a:path>
              </a:pathLst>
            </a:custGeom>
            <a:noFill/>
            <a:ln w="12700" cap="rnd" cmpd="sng">
              <a:solidFill>
                <a:srgbClr val="000080"/>
              </a:solidFill>
              <a:prstDash val="solid"/>
              <a:round/>
              <a:headEnd type="none" w="med" len="med"/>
              <a:tailEnd type="none" w="med" len="med"/>
            </a:ln>
          </p:spPr>
          <p:txBody>
            <a:bodyPr/>
            <a:lstStyle/>
            <a:p>
              <a:endParaRPr lang="en-GB"/>
            </a:p>
          </p:txBody>
        </p:sp>
        <p:sp>
          <p:nvSpPr>
            <p:cNvPr id="49205" name="Freeform 52"/>
            <p:cNvSpPr>
              <a:spLocks/>
            </p:cNvSpPr>
            <p:nvPr/>
          </p:nvSpPr>
          <p:spPr bwMode="auto">
            <a:xfrm>
              <a:off x="1580" y="2700"/>
              <a:ext cx="226" cy="714"/>
            </a:xfrm>
            <a:custGeom>
              <a:avLst/>
              <a:gdLst>
                <a:gd name="T0" fmla="*/ 0 w 226"/>
                <a:gd name="T1" fmla="*/ 0 h 714"/>
                <a:gd name="T2" fmla="*/ 16 w 226"/>
                <a:gd name="T3" fmla="*/ 185 h 714"/>
                <a:gd name="T4" fmla="*/ 112 w 226"/>
                <a:gd name="T5" fmla="*/ 547 h 714"/>
                <a:gd name="T6" fmla="*/ 171 w 226"/>
                <a:gd name="T7" fmla="*/ 634 h 714"/>
                <a:gd name="T8" fmla="*/ 173 w 226"/>
                <a:gd name="T9" fmla="*/ 682 h 714"/>
                <a:gd name="T10" fmla="*/ 225 w 226"/>
                <a:gd name="T11" fmla="*/ 713 h 714"/>
                <a:gd name="T12" fmla="*/ 0 60000 65536"/>
                <a:gd name="T13" fmla="*/ 0 60000 65536"/>
                <a:gd name="T14" fmla="*/ 0 60000 65536"/>
                <a:gd name="T15" fmla="*/ 0 60000 65536"/>
                <a:gd name="T16" fmla="*/ 0 60000 65536"/>
                <a:gd name="T17" fmla="*/ 0 60000 65536"/>
                <a:gd name="T18" fmla="*/ 0 w 226"/>
                <a:gd name="T19" fmla="*/ 0 h 714"/>
                <a:gd name="T20" fmla="*/ 226 w 226"/>
                <a:gd name="T21" fmla="*/ 714 h 714"/>
              </a:gdLst>
              <a:ahLst/>
              <a:cxnLst>
                <a:cxn ang="T12">
                  <a:pos x="T0" y="T1"/>
                </a:cxn>
                <a:cxn ang="T13">
                  <a:pos x="T2" y="T3"/>
                </a:cxn>
                <a:cxn ang="T14">
                  <a:pos x="T4" y="T5"/>
                </a:cxn>
                <a:cxn ang="T15">
                  <a:pos x="T6" y="T7"/>
                </a:cxn>
                <a:cxn ang="T16">
                  <a:pos x="T8" y="T9"/>
                </a:cxn>
                <a:cxn ang="T17">
                  <a:pos x="T10" y="T11"/>
                </a:cxn>
              </a:cxnLst>
              <a:rect l="T18" t="T19" r="T20" b="T21"/>
              <a:pathLst>
                <a:path w="226" h="714">
                  <a:moveTo>
                    <a:pt x="0" y="0"/>
                  </a:moveTo>
                  <a:lnTo>
                    <a:pt x="16" y="185"/>
                  </a:lnTo>
                  <a:lnTo>
                    <a:pt x="112" y="547"/>
                  </a:lnTo>
                  <a:lnTo>
                    <a:pt x="171" y="634"/>
                  </a:lnTo>
                  <a:lnTo>
                    <a:pt x="173" y="682"/>
                  </a:lnTo>
                  <a:lnTo>
                    <a:pt x="225" y="713"/>
                  </a:lnTo>
                </a:path>
              </a:pathLst>
            </a:custGeom>
            <a:noFill/>
            <a:ln w="12700" cap="rnd" cmpd="sng">
              <a:solidFill>
                <a:srgbClr val="000080"/>
              </a:solidFill>
              <a:prstDash val="solid"/>
              <a:round/>
              <a:headEnd type="none" w="med" len="med"/>
              <a:tailEnd type="none" w="med" len="med"/>
            </a:ln>
          </p:spPr>
          <p:txBody>
            <a:bodyPr/>
            <a:lstStyle/>
            <a:p>
              <a:endParaRPr lang="en-GB"/>
            </a:p>
          </p:txBody>
        </p:sp>
        <p:sp>
          <p:nvSpPr>
            <p:cNvPr id="49206" name="Freeform 53"/>
            <p:cNvSpPr>
              <a:spLocks/>
            </p:cNvSpPr>
            <p:nvPr/>
          </p:nvSpPr>
          <p:spPr bwMode="auto">
            <a:xfrm>
              <a:off x="1601" y="2682"/>
              <a:ext cx="36" cy="222"/>
            </a:xfrm>
            <a:custGeom>
              <a:avLst/>
              <a:gdLst>
                <a:gd name="T0" fmla="*/ 4 w 36"/>
                <a:gd name="T1" fmla="*/ 0 h 222"/>
                <a:gd name="T2" fmla="*/ 35 w 36"/>
                <a:gd name="T3" fmla="*/ 195 h 222"/>
                <a:gd name="T4" fmla="*/ 0 w 36"/>
                <a:gd name="T5" fmla="*/ 221 h 222"/>
                <a:gd name="T6" fmla="*/ 0 60000 65536"/>
                <a:gd name="T7" fmla="*/ 0 60000 65536"/>
                <a:gd name="T8" fmla="*/ 0 60000 65536"/>
                <a:gd name="T9" fmla="*/ 0 w 36"/>
                <a:gd name="T10" fmla="*/ 0 h 222"/>
                <a:gd name="T11" fmla="*/ 36 w 36"/>
                <a:gd name="T12" fmla="*/ 222 h 222"/>
              </a:gdLst>
              <a:ahLst/>
              <a:cxnLst>
                <a:cxn ang="T6">
                  <a:pos x="T0" y="T1"/>
                </a:cxn>
                <a:cxn ang="T7">
                  <a:pos x="T2" y="T3"/>
                </a:cxn>
                <a:cxn ang="T8">
                  <a:pos x="T4" y="T5"/>
                </a:cxn>
              </a:cxnLst>
              <a:rect l="T9" t="T10" r="T11" b="T12"/>
              <a:pathLst>
                <a:path w="36" h="222">
                  <a:moveTo>
                    <a:pt x="4" y="0"/>
                  </a:moveTo>
                  <a:lnTo>
                    <a:pt x="35" y="195"/>
                  </a:lnTo>
                  <a:lnTo>
                    <a:pt x="0" y="221"/>
                  </a:lnTo>
                </a:path>
              </a:pathLst>
            </a:custGeom>
            <a:noFill/>
            <a:ln w="12700" cap="rnd" cmpd="sng">
              <a:solidFill>
                <a:srgbClr val="000080"/>
              </a:solidFill>
              <a:prstDash val="solid"/>
              <a:round/>
              <a:headEnd type="none" w="med" len="med"/>
              <a:tailEnd type="none" w="med" len="med"/>
            </a:ln>
          </p:spPr>
          <p:txBody>
            <a:bodyPr/>
            <a:lstStyle/>
            <a:p>
              <a:endParaRPr lang="en-GB"/>
            </a:p>
          </p:txBody>
        </p:sp>
        <p:sp>
          <p:nvSpPr>
            <p:cNvPr id="49207" name="Freeform 54"/>
            <p:cNvSpPr>
              <a:spLocks/>
            </p:cNvSpPr>
            <p:nvPr/>
          </p:nvSpPr>
          <p:spPr bwMode="auto">
            <a:xfrm>
              <a:off x="1060" y="2364"/>
              <a:ext cx="445" cy="355"/>
            </a:xfrm>
            <a:custGeom>
              <a:avLst/>
              <a:gdLst>
                <a:gd name="T0" fmla="*/ 444 w 445"/>
                <a:gd name="T1" fmla="*/ 354 h 355"/>
                <a:gd name="T2" fmla="*/ 414 w 445"/>
                <a:gd name="T3" fmla="*/ 338 h 355"/>
                <a:gd name="T4" fmla="*/ 341 w 445"/>
                <a:gd name="T5" fmla="*/ 309 h 355"/>
                <a:gd name="T6" fmla="*/ 315 w 445"/>
                <a:gd name="T7" fmla="*/ 242 h 355"/>
                <a:gd name="T8" fmla="*/ 315 w 445"/>
                <a:gd name="T9" fmla="*/ 214 h 355"/>
                <a:gd name="T10" fmla="*/ 259 w 445"/>
                <a:gd name="T11" fmla="*/ 123 h 355"/>
                <a:gd name="T12" fmla="*/ 186 w 445"/>
                <a:gd name="T13" fmla="*/ 77 h 355"/>
                <a:gd name="T14" fmla="*/ 172 w 445"/>
                <a:gd name="T15" fmla="*/ 0 h 355"/>
                <a:gd name="T16" fmla="*/ 116 w 445"/>
                <a:gd name="T17" fmla="*/ 143 h 355"/>
                <a:gd name="T18" fmla="*/ 0 w 445"/>
                <a:gd name="T19" fmla="*/ 132 h 3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5"/>
                <a:gd name="T31" fmla="*/ 0 h 355"/>
                <a:gd name="T32" fmla="*/ 445 w 445"/>
                <a:gd name="T33" fmla="*/ 355 h 3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5" h="355">
                  <a:moveTo>
                    <a:pt x="444" y="354"/>
                  </a:moveTo>
                  <a:lnTo>
                    <a:pt x="414" y="338"/>
                  </a:lnTo>
                  <a:lnTo>
                    <a:pt x="341" y="309"/>
                  </a:lnTo>
                  <a:lnTo>
                    <a:pt x="315" y="242"/>
                  </a:lnTo>
                  <a:lnTo>
                    <a:pt x="315" y="214"/>
                  </a:lnTo>
                  <a:lnTo>
                    <a:pt x="259" y="123"/>
                  </a:lnTo>
                  <a:lnTo>
                    <a:pt x="186" y="77"/>
                  </a:lnTo>
                  <a:lnTo>
                    <a:pt x="172" y="0"/>
                  </a:lnTo>
                  <a:lnTo>
                    <a:pt x="116" y="143"/>
                  </a:lnTo>
                  <a:lnTo>
                    <a:pt x="0" y="132"/>
                  </a:lnTo>
                </a:path>
              </a:pathLst>
            </a:custGeom>
            <a:noFill/>
            <a:ln w="12700" cap="rnd" cmpd="sng">
              <a:solidFill>
                <a:srgbClr val="000080"/>
              </a:solidFill>
              <a:prstDash val="solid"/>
              <a:round/>
              <a:headEnd type="none" w="med" len="med"/>
              <a:tailEnd type="none" w="med" len="med"/>
            </a:ln>
          </p:spPr>
          <p:txBody>
            <a:bodyPr/>
            <a:lstStyle/>
            <a:p>
              <a:endParaRPr lang="en-GB"/>
            </a:p>
          </p:txBody>
        </p:sp>
        <p:sp>
          <p:nvSpPr>
            <p:cNvPr id="49208" name="Freeform 55"/>
            <p:cNvSpPr>
              <a:spLocks/>
            </p:cNvSpPr>
            <p:nvPr/>
          </p:nvSpPr>
          <p:spPr bwMode="auto">
            <a:xfrm>
              <a:off x="1108" y="1453"/>
              <a:ext cx="828" cy="779"/>
            </a:xfrm>
            <a:custGeom>
              <a:avLst/>
              <a:gdLst>
                <a:gd name="T0" fmla="*/ 15 w 828"/>
                <a:gd name="T1" fmla="*/ 0 h 779"/>
                <a:gd name="T2" fmla="*/ 0 w 828"/>
                <a:gd name="T3" fmla="*/ 166 h 779"/>
                <a:gd name="T4" fmla="*/ 28 w 828"/>
                <a:gd name="T5" fmla="*/ 175 h 779"/>
                <a:gd name="T6" fmla="*/ 28 w 828"/>
                <a:gd name="T7" fmla="*/ 213 h 779"/>
                <a:gd name="T8" fmla="*/ 4 w 828"/>
                <a:gd name="T9" fmla="*/ 218 h 779"/>
                <a:gd name="T10" fmla="*/ 62 w 828"/>
                <a:gd name="T11" fmla="*/ 338 h 779"/>
                <a:gd name="T12" fmla="*/ 41 w 828"/>
                <a:gd name="T13" fmla="*/ 365 h 779"/>
                <a:gd name="T14" fmla="*/ 94 w 828"/>
                <a:gd name="T15" fmla="*/ 534 h 779"/>
                <a:gd name="T16" fmla="*/ 49 w 828"/>
                <a:gd name="T17" fmla="*/ 612 h 779"/>
                <a:gd name="T18" fmla="*/ 0 w 828"/>
                <a:gd name="T19" fmla="*/ 639 h 779"/>
                <a:gd name="T20" fmla="*/ 49 w 828"/>
                <a:gd name="T21" fmla="*/ 709 h 779"/>
                <a:gd name="T22" fmla="*/ 113 w 828"/>
                <a:gd name="T23" fmla="*/ 677 h 779"/>
                <a:gd name="T24" fmla="*/ 188 w 828"/>
                <a:gd name="T25" fmla="*/ 733 h 779"/>
                <a:gd name="T26" fmla="*/ 504 w 828"/>
                <a:gd name="T27" fmla="*/ 737 h 779"/>
                <a:gd name="T28" fmla="*/ 536 w 828"/>
                <a:gd name="T29" fmla="*/ 738 h 779"/>
                <a:gd name="T30" fmla="*/ 535 w 828"/>
                <a:gd name="T31" fmla="*/ 758 h 779"/>
                <a:gd name="T32" fmla="*/ 569 w 828"/>
                <a:gd name="T33" fmla="*/ 778 h 779"/>
                <a:gd name="T34" fmla="*/ 592 w 828"/>
                <a:gd name="T35" fmla="*/ 769 h 779"/>
                <a:gd name="T36" fmla="*/ 647 w 828"/>
                <a:gd name="T37" fmla="*/ 769 h 779"/>
                <a:gd name="T38" fmla="*/ 642 w 828"/>
                <a:gd name="T39" fmla="*/ 742 h 779"/>
                <a:gd name="T40" fmla="*/ 827 w 828"/>
                <a:gd name="T41" fmla="*/ 699 h 779"/>
                <a:gd name="T42" fmla="*/ 809 w 828"/>
                <a:gd name="T43" fmla="*/ 673 h 779"/>
                <a:gd name="T44" fmla="*/ 609 w 828"/>
                <a:gd name="T45" fmla="*/ 614 h 779"/>
                <a:gd name="T46" fmla="*/ 579 w 828"/>
                <a:gd name="T47" fmla="*/ 525 h 779"/>
                <a:gd name="T48" fmla="*/ 480 w 828"/>
                <a:gd name="T49" fmla="*/ 448 h 779"/>
                <a:gd name="T50" fmla="*/ 504 w 828"/>
                <a:gd name="T51" fmla="*/ 432 h 779"/>
                <a:gd name="T52" fmla="*/ 467 w 828"/>
                <a:gd name="T53" fmla="*/ 263 h 779"/>
                <a:gd name="T54" fmla="*/ 410 w 828"/>
                <a:gd name="T55" fmla="*/ 191 h 779"/>
                <a:gd name="T56" fmla="*/ 462 w 828"/>
                <a:gd name="T57" fmla="*/ 160 h 779"/>
                <a:gd name="T58" fmla="*/ 467 w 828"/>
                <a:gd name="T59" fmla="*/ 111 h 77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28"/>
                <a:gd name="T91" fmla="*/ 0 h 779"/>
                <a:gd name="T92" fmla="*/ 828 w 828"/>
                <a:gd name="T93" fmla="*/ 779 h 77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28" h="779">
                  <a:moveTo>
                    <a:pt x="15" y="0"/>
                  </a:moveTo>
                  <a:lnTo>
                    <a:pt x="0" y="166"/>
                  </a:lnTo>
                  <a:lnTo>
                    <a:pt x="28" y="175"/>
                  </a:lnTo>
                  <a:lnTo>
                    <a:pt x="28" y="213"/>
                  </a:lnTo>
                  <a:lnTo>
                    <a:pt x="4" y="218"/>
                  </a:lnTo>
                  <a:lnTo>
                    <a:pt x="62" y="338"/>
                  </a:lnTo>
                  <a:lnTo>
                    <a:pt x="41" y="365"/>
                  </a:lnTo>
                  <a:lnTo>
                    <a:pt x="94" y="534"/>
                  </a:lnTo>
                  <a:lnTo>
                    <a:pt x="49" y="612"/>
                  </a:lnTo>
                  <a:lnTo>
                    <a:pt x="0" y="639"/>
                  </a:lnTo>
                  <a:lnTo>
                    <a:pt x="49" y="709"/>
                  </a:lnTo>
                  <a:lnTo>
                    <a:pt x="113" y="677"/>
                  </a:lnTo>
                  <a:lnTo>
                    <a:pt x="188" y="733"/>
                  </a:lnTo>
                  <a:lnTo>
                    <a:pt x="504" y="737"/>
                  </a:lnTo>
                  <a:lnTo>
                    <a:pt x="536" y="738"/>
                  </a:lnTo>
                  <a:lnTo>
                    <a:pt x="535" y="758"/>
                  </a:lnTo>
                  <a:lnTo>
                    <a:pt x="569" y="778"/>
                  </a:lnTo>
                  <a:lnTo>
                    <a:pt x="592" y="769"/>
                  </a:lnTo>
                  <a:lnTo>
                    <a:pt x="647" y="769"/>
                  </a:lnTo>
                  <a:lnTo>
                    <a:pt x="642" y="742"/>
                  </a:lnTo>
                  <a:lnTo>
                    <a:pt x="827" y="699"/>
                  </a:lnTo>
                  <a:lnTo>
                    <a:pt x="809" y="673"/>
                  </a:lnTo>
                  <a:lnTo>
                    <a:pt x="609" y="614"/>
                  </a:lnTo>
                  <a:lnTo>
                    <a:pt x="579" y="525"/>
                  </a:lnTo>
                  <a:lnTo>
                    <a:pt x="480" y="448"/>
                  </a:lnTo>
                  <a:lnTo>
                    <a:pt x="504" y="432"/>
                  </a:lnTo>
                  <a:lnTo>
                    <a:pt x="467" y="263"/>
                  </a:lnTo>
                  <a:lnTo>
                    <a:pt x="410" y="191"/>
                  </a:lnTo>
                  <a:lnTo>
                    <a:pt x="462" y="160"/>
                  </a:lnTo>
                  <a:lnTo>
                    <a:pt x="467" y="111"/>
                  </a:lnTo>
                </a:path>
              </a:pathLst>
            </a:custGeom>
            <a:noFill/>
            <a:ln w="12700" cap="rnd" cmpd="sng">
              <a:solidFill>
                <a:srgbClr val="000080"/>
              </a:solidFill>
              <a:prstDash val="solid"/>
              <a:round/>
              <a:headEnd type="none" w="med" len="med"/>
              <a:tailEnd type="none" w="med" len="med"/>
            </a:ln>
          </p:spPr>
          <p:txBody>
            <a:bodyPr/>
            <a:lstStyle/>
            <a:p>
              <a:endParaRPr lang="en-GB"/>
            </a:p>
          </p:txBody>
        </p:sp>
        <p:sp>
          <p:nvSpPr>
            <p:cNvPr id="49209" name="Freeform 56"/>
            <p:cNvSpPr>
              <a:spLocks/>
            </p:cNvSpPr>
            <p:nvPr/>
          </p:nvSpPr>
          <p:spPr bwMode="auto">
            <a:xfrm>
              <a:off x="896" y="3450"/>
              <a:ext cx="114" cy="23"/>
            </a:xfrm>
            <a:custGeom>
              <a:avLst/>
              <a:gdLst>
                <a:gd name="T0" fmla="*/ 0 w 114"/>
                <a:gd name="T1" fmla="*/ 17 h 23"/>
                <a:gd name="T2" fmla="*/ 113 w 114"/>
                <a:gd name="T3" fmla="*/ 22 h 23"/>
                <a:gd name="T4" fmla="*/ 113 w 114"/>
                <a:gd name="T5" fmla="*/ 0 h 23"/>
                <a:gd name="T6" fmla="*/ 0 60000 65536"/>
                <a:gd name="T7" fmla="*/ 0 60000 65536"/>
                <a:gd name="T8" fmla="*/ 0 60000 65536"/>
                <a:gd name="T9" fmla="*/ 0 w 114"/>
                <a:gd name="T10" fmla="*/ 0 h 23"/>
                <a:gd name="T11" fmla="*/ 114 w 114"/>
                <a:gd name="T12" fmla="*/ 23 h 23"/>
              </a:gdLst>
              <a:ahLst/>
              <a:cxnLst>
                <a:cxn ang="T6">
                  <a:pos x="T0" y="T1"/>
                </a:cxn>
                <a:cxn ang="T7">
                  <a:pos x="T2" y="T3"/>
                </a:cxn>
                <a:cxn ang="T8">
                  <a:pos x="T4" y="T5"/>
                </a:cxn>
              </a:cxnLst>
              <a:rect l="T9" t="T10" r="T11" b="T12"/>
              <a:pathLst>
                <a:path w="114" h="23">
                  <a:moveTo>
                    <a:pt x="0" y="17"/>
                  </a:moveTo>
                  <a:lnTo>
                    <a:pt x="113" y="22"/>
                  </a:lnTo>
                  <a:lnTo>
                    <a:pt x="113" y="0"/>
                  </a:lnTo>
                </a:path>
              </a:pathLst>
            </a:custGeom>
            <a:noFill/>
            <a:ln w="12700" cap="rnd" cmpd="sng">
              <a:solidFill>
                <a:srgbClr val="FF0000"/>
              </a:solidFill>
              <a:prstDash val="solid"/>
              <a:round/>
              <a:headEnd type="none" w="med" len="med"/>
              <a:tailEnd type="none" w="med" len="med"/>
            </a:ln>
          </p:spPr>
          <p:txBody>
            <a:bodyPr/>
            <a:lstStyle/>
            <a:p>
              <a:endParaRPr lang="en-GB"/>
            </a:p>
          </p:txBody>
        </p:sp>
        <p:sp>
          <p:nvSpPr>
            <p:cNvPr id="49210" name="Freeform 57"/>
            <p:cNvSpPr>
              <a:spLocks/>
            </p:cNvSpPr>
            <p:nvPr/>
          </p:nvSpPr>
          <p:spPr bwMode="auto">
            <a:xfrm>
              <a:off x="1159" y="2008"/>
              <a:ext cx="49" cy="156"/>
            </a:xfrm>
            <a:custGeom>
              <a:avLst/>
              <a:gdLst>
                <a:gd name="T0" fmla="*/ 0 w 49"/>
                <a:gd name="T1" fmla="*/ 155 h 156"/>
                <a:gd name="T2" fmla="*/ 48 w 49"/>
                <a:gd name="T3" fmla="*/ 14 h 156"/>
                <a:gd name="T4" fmla="*/ 33 w 49"/>
                <a:gd name="T5" fmla="*/ 0 h 156"/>
                <a:gd name="T6" fmla="*/ 0 60000 65536"/>
                <a:gd name="T7" fmla="*/ 0 60000 65536"/>
                <a:gd name="T8" fmla="*/ 0 60000 65536"/>
                <a:gd name="T9" fmla="*/ 0 w 49"/>
                <a:gd name="T10" fmla="*/ 0 h 156"/>
                <a:gd name="T11" fmla="*/ 49 w 49"/>
                <a:gd name="T12" fmla="*/ 156 h 156"/>
              </a:gdLst>
              <a:ahLst/>
              <a:cxnLst>
                <a:cxn ang="T6">
                  <a:pos x="T0" y="T1"/>
                </a:cxn>
                <a:cxn ang="T7">
                  <a:pos x="T2" y="T3"/>
                </a:cxn>
                <a:cxn ang="T8">
                  <a:pos x="T4" y="T5"/>
                </a:cxn>
              </a:cxnLst>
              <a:rect l="T9" t="T10" r="T11" b="T12"/>
              <a:pathLst>
                <a:path w="49" h="156">
                  <a:moveTo>
                    <a:pt x="0" y="155"/>
                  </a:moveTo>
                  <a:lnTo>
                    <a:pt x="48" y="14"/>
                  </a:lnTo>
                  <a:lnTo>
                    <a:pt x="33" y="0"/>
                  </a:lnTo>
                </a:path>
              </a:pathLst>
            </a:custGeom>
            <a:noFill/>
            <a:ln w="12700" cap="rnd" cmpd="sng">
              <a:solidFill>
                <a:srgbClr val="000080"/>
              </a:solidFill>
              <a:prstDash val="solid"/>
              <a:round/>
              <a:headEnd type="none" w="med" len="med"/>
              <a:tailEnd type="none" w="med" len="med"/>
            </a:ln>
          </p:spPr>
          <p:txBody>
            <a:bodyPr/>
            <a:lstStyle/>
            <a:p>
              <a:endParaRPr lang="en-GB"/>
            </a:p>
          </p:txBody>
        </p:sp>
        <p:sp>
          <p:nvSpPr>
            <p:cNvPr id="49211" name="Freeform 58"/>
            <p:cNvSpPr>
              <a:spLocks/>
            </p:cNvSpPr>
            <p:nvPr/>
          </p:nvSpPr>
          <p:spPr bwMode="auto">
            <a:xfrm>
              <a:off x="1666" y="2031"/>
              <a:ext cx="48" cy="39"/>
            </a:xfrm>
            <a:custGeom>
              <a:avLst/>
              <a:gdLst>
                <a:gd name="T0" fmla="*/ 47 w 48"/>
                <a:gd name="T1" fmla="*/ 38 h 39"/>
                <a:gd name="T2" fmla="*/ 5 w 48"/>
                <a:gd name="T3" fmla="*/ 26 h 39"/>
                <a:gd name="T4" fmla="*/ 0 w 48"/>
                <a:gd name="T5" fmla="*/ 0 h 39"/>
                <a:gd name="T6" fmla="*/ 0 60000 65536"/>
                <a:gd name="T7" fmla="*/ 0 60000 65536"/>
                <a:gd name="T8" fmla="*/ 0 60000 65536"/>
                <a:gd name="T9" fmla="*/ 0 w 48"/>
                <a:gd name="T10" fmla="*/ 0 h 39"/>
                <a:gd name="T11" fmla="*/ 48 w 48"/>
                <a:gd name="T12" fmla="*/ 39 h 39"/>
              </a:gdLst>
              <a:ahLst/>
              <a:cxnLst>
                <a:cxn ang="T6">
                  <a:pos x="T0" y="T1"/>
                </a:cxn>
                <a:cxn ang="T7">
                  <a:pos x="T2" y="T3"/>
                </a:cxn>
                <a:cxn ang="T8">
                  <a:pos x="T4" y="T5"/>
                </a:cxn>
              </a:cxnLst>
              <a:rect l="T9" t="T10" r="T11" b="T12"/>
              <a:pathLst>
                <a:path w="48" h="39">
                  <a:moveTo>
                    <a:pt x="47" y="38"/>
                  </a:moveTo>
                  <a:lnTo>
                    <a:pt x="5" y="26"/>
                  </a:lnTo>
                  <a:lnTo>
                    <a:pt x="0" y="0"/>
                  </a:lnTo>
                </a:path>
              </a:pathLst>
            </a:custGeom>
            <a:noFill/>
            <a:ln w="12700" cap="rnd" cmpd="sng">
              <a:solidFill>
                <a:srgbClr val="000080"/>
              </a:solidFill>
              <a:prstDash val="solid"/>
              <a:round/>
              <a:headEnd type="none" w="med" len="med"/>
              <a:tailEnd type="none" w="med" len="med"/>
            </a:ln>
          </p:spPr>
          <p:txBody>
            <a:bodyPr/>
            <a:lstStyle/>
            <a:p>
              <a:endParaRPr lang="en-GB"/>
            </a:p>
          </p:txBody>
        </p:sp>
        <p:sp>
          <p:nvSpPr>
            <p:cNvPr id="49212" name="Freeform 59"/>
            <p:cNvSpPr>
              <a:spLocks/>
            </p:cNvSpPr>
            <p:nvPr/>
          </p:nvSpPr>
          <p:spPr bwMode="auto">
            <a:xfrm>
              <a:off x="1751" y="2215"/>
              <a:ext cx="234" cy="178"/>
            </a:xfrm>
            <a:custGeom>
              <a:avLst/>
              <a:gdLst>
                <a:gd name="T0" fmla="*/ 0 w 234"/>
                <a:gd name="T1" fmla="*/ 177 h 178"/>
                <a:gd name="T2" fmla="*/ 5 w 234"/>
                <a:gd name="T3" fmla="*/ 8 h 178"/>
                <a:gd name="T4" fmla="*/ 53 w 234"/>
                <a:gd name="T5" fmla="*/ 0 h 178"/>
                <a:gd name="T6" fmla="*/ 206 w 234"/>
                <a:gd name="T7" fmla="*/ 30 h 178"/>
                <a:gd name="T8" fmla="*/ 233 w 234"/>
                <a:gd name="T9" fmla="*/ 51 h 178"/>
                <a:gd name="T10" fmla="*/ 0 60000 65536"/>
                <a:gd name="T11" fmla="*/ 0 60000 65536"/>
                <a:gd name="T12" fmla="*/ 0 60000 65536"/>
                <a:gd name="T13" fmla="*/ 0 60000 65536"/>
                <a:gd name="T14" fmla="*/ 0 60000 65536"/>
                <a:gd name="T15" fmla="*/ 0 w 234"/>
                <a:gd name="T16" fmla="*/ 0 h 178"/>
                <a:gd name="T17" fmla="*/ 234 w 234"/>
                <a:gd name="T18" fmla="*/ 178 h 178"/>
              </a:gdLst>
              <a:ahLst/>
              <a:cxnLst>
                <a:cxn ang="T10">
                  <a:pos x="T0" y="T1"/>
                </a:cxn>
                <a:cxn ang="T11">
                  <a:pos x="T2" y="T3"/>
                </a:cxn>
                <a:cxn ang="T12">
                  <a:pos x="T4" y="T5"/>
                </a:cxn>
                <a:cxn ang="T13">
                  <a:pos x="T6" y="T7"/>
                </a:cxn>
                <a:cxn ang="T14">
                  <a:pos x="T8" y="T9"/>
                </a:cxn>
              </a:cxnLst>
              <a:rect l="T15" t="T16" r="T17" b="T18"/>
              <a:pathLst>
                <a:path w="234" h="178">
                  <a:moveTo>
                    <a:pt x="0" y="177"/>
                  </a:moveTo>
                  <a:lnTo>
                    <a:pt x="5" y="8"/>
                  </a:lnTo>
                  <a:lnTo>
                    <a:pt x="53" y="0"/>
                  </a:lnTo>
                  <a:lnTo>
                    <a:pt x="206" y="30"/>
                  </a:lnTo>
                  <a:lnTo>
                    <a:pt x="233" y="51"/>
                  </a:lnTo>
                </a:path>
              </a:pathLst>
            </a:custGeom>
            <a:noFill/>
            <a:ln w="12700" cap="rnd" cmpd="sng">
              <a:solidFill>
                <a:srgbClr val="000080"/>
              </a:solidFill>
              <a:prstDash val="solid"/>
              <a:round/>
              <a:headEnd type="none" w="med" len="med"/>
              <a:tailEnd type="none" w="med" len="med"/>
            </a:ln>
          </p:spPr>
          <p:txBody>
            <a:bodyPr/>
            <a:lstStyle/>
            <a:p>
              <a:endParaRPr lang="en-GB"/>
            </a:p>
          </p:txBody>
        </p:sp>
        <p:sp>
          <p:nvSpPr>
            <p:cNvPr id="49213" name="Freeform 60"/>
            <p:cNvSpPr>
              <a:spLocks/>
            </p:cNvSpPr>
            <p:nvPr/>
          </p:nvSpPr>
          <p:spPr bwMode="auto">
            <a:xfrm>
              <a:off x="1686" y="2068"/>
              <a:ext cx="29" cy="157"/>
            </a:xfrm>
            <a:custGeom>
              <a:avLst/>
              <a:gdLst>
                <a:gd name="T0" fmla="*/ 12 w 29"/>
                <a:gd name="T1" fmla="*/ 156 h 157"/>
                <a:gd name="T2" fmla="*/ 0 w 29"/>
                <a:gd name="T3" fmla="*/ 101 h 157"/>
                <a:gd name="T4" fmla="*/ 28 w 29"/>
                <a:gd name="T5" fmla="*/ 0 h 157"/>
                <a:gd name="T6" fmla="*/ 0 60000 65536"/>
                <a:gd name="T7" fmla="*/ 0 60000 65536"/>
                <a:gd name="T8" fmla="*/ 0 60000 65536"/>
                <a:gd name="T9" fmla="*/ 0 w 29"/>
                <a:gd name="T10" fmla="*/ 0 h 157"/>
                <a:gd name="T11" fmla="*/ 29 w 29"/>
                <a:gd name="T12" fmla="*/ 157 h 157"/>
              </a:gdLst>
              <a:ahLst/>
              <a:cxnLst>
                <a:cxn ang="T6">
                  <a:pos x="T0" y="T1"/>
                </a:cxn>
                <a:cxn ang="T7">
                  <a:pos x="T2" y="T3"/>
                </a:cxn>
                <a:cxn ang="T8">
                  <a:pos x="T4" y="T5"/>
                </a:cxn>
              </a:cxnLst>
              <a:rect l="T9" t="T10" r="T11" b="T12"/>
              <a:pathLst>
                <a:path w="29" h="157">
                  <a:moveTo>
                    <a:pt x="12" y="156"/>
                  </a:moveTo>
                  <a:lnTo>
                    <a:pt x="0" y="101"/>
                  </a:lnTo>
                  <a:lnTo>
                    <a:pt x="28" y="0"/>
                  </a:lnTo>
                </a:path>
              </a:pathLst>
            </a:custGeom>
            <a:noFill/>
            <a:ln w="12700" cap="rnd" cmpd="sng">
              <a:solidFill>
                <a:srgbClr val="000080"/>
              </a:solidFill>
              <a:prstDash val="solid"/>
              <a:round/>
              <a:headEnd type="none" w="med" len="med"/>
              <a:tailEnd type="none" w="med" len="med"/>
            </a:ln>
          </p:spPr>
          <p:txBody>
            <a:bodyPr/>
            <a:lstStyle/>
            <a:p>
              <a:endParaRPr lang="en-GB"/>
            </a:p>
          </p:txBody>
        </p:sp>
        <p:sp>
          <p:nvSpPr>
            <p:cNvPr id="49214" name="Freeform 61"/>
            <p:cNvSpPr>
              <a:spLocks/>
            </p:cNvSpPr>
            <p:nvPr/>
          </p:nvSpPr>
          <p:spPr bwMode="auto">
            <a:xfrm>
              <a:off x="1254" y="2106"/>
              <a:ext cx="431" cy="71"/>
            </a:xfrm>
            <a:custGeom>
              <a:avLst/>
              <a:gdLst>
                <a:gd name="T0" fmla="*/ 0 w 431"/>
                <a:gd name="T1" fmla="*/ 50 h 71"/>
                <a:gd name="T2" fmla="*/ 73 w 431"/>
                <a:gd name="T3" fmla="*/ 0 h 71"/>
                <a:gd name="T4" fmla="*/ 134 w 431"/>
                <a:gd name="T5" fmla="*/ 63 h 71"/>
                <a:gd name="T6" fmla="*/ 241 w 431"/>
                <a:gd name="T7" fmla="*/ 48 h 71"/>
                <a:gd name="T8" fmla="*/ 309 w 431"/>
                <a:gd name="T9" fmla="*/ 70 h 71"/>
                <a:gd name="T10" fmla="*/ 389 w 431"/>
                <a:gd name="T11" fmla="*/ 53 h 71"/>
                <a:gd name="T12" fmla="*/ 430 w 431"/>
                <a:gd name="T13" fmla="*/ 64 h 71"/>
                <a:gd name="T14" fmla="*/ 0 60000 65536"/>
                <a:gd name="T15" fmla="*/ 0 60000 65536"/>
                <a:gd name="T16" fmla="*/ 0 60000 65536"/>
                <a:gd name="T17" fmla="*/ 0 60000 65536"/>
                <a:gd name="T18" fmla="*/ 0 60000 65536"/>
                <a:gd name="T19" fmla="*/ 0 60000 65536"/>
                <a:gd name="T20" fmla="*/ 0 60000 65536"/>
                <a:gd name="T21" fmla="*/ 0 w 431"/>
                <a:gd name="T22" fmla="*/ 0 h 71"/>
                <a:gd name="T23" fmla="*/ 431 w 431"/>
                <a:gd name="T24" fmla="*/ 71 h 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1" h="71">
                  <a:moveTo>
                    <a:pt x="0" y="50"/>
                  </a:moveTo>
                  <a:lnTo>
                    <a:pt x="73" y="0"/>
                  </a:lnTo>
                  <a:lnTo>
                    <a:pt x="134" y="63"/>
                  </a:lnTo>
                  <a:lnTo>
                    <a:pt x="241" y="48"/>
                  </a:lnTo>
                  <a:lnTo>
                    <a:pt x="309" y="70"/>
                  </a:lnTo>
                  <a:lnTo>
                    <a:pt x="389" y="53"/>
                  </a:lnTo>
                  <a:lnTo>
                    <a:pt x="430" y="64"/>
                  </a:lnTo>
                </a:path>
              </a:pathLst>
            </a:custGeom>
            <a:noFill/>
            <a:ln w="12700" cap="rnd" cmpd="sng">
              <a:solidFill>
                <a:srgbClr val="000080"/>
              </a:solidFill>
              <a:prstDash val="solid"/>
              <a:round/>
              <a:headEnd type="none" w="med" len="med"/>
              <a:tailEnd type="none" w="med" len="med"/>
            </a:ln>
          </p:spPr>
          <p:txBody>
            <a:bodyPr/>
            <a:lstStyle/>
            <a:p>
              <a:endParaRPr lang="en-GB"/>
            </a:p>
          </p:txBody>
        </p:sp>
        <p:sp>
          <p:nvSpPr>
            <p:cNvPr id="49215" name="Line 62"/>
            <p:cNvSpPr>
              <a:spLocks noChangeShapeType="1"/>
            </p:cNvSpPr>
            <p:nvPr/>
          </p:nvSpPr>
          <p:spPr bwMode="auto">
            <a:xfrm flipV="1">
              <a:off x="1652" y="2160"/>
              <a:ext cx="7" cy="34"/>
            </a:xfrm>
            <a:prstGeom prst="line">
              <a:avLst/>
            </a:prstGeom>
            <a:noFill/>
            <a:ln w="12700">
              <a:solidFill>
                <a:srgbClr val="000080"/>
              </a:solidFill>
              <a:round/>
              <a:headEnd/>
              <a:tailEnd/>
            </a:ln>
          </p:spPr>
          <p:txBody>
            <a:bodyPr wrap="none" anchor="ctr"/>
            <a:lstStyle/>
            <a:p>
              <a:endParaRPr lang="en-GB"/>
            </a:p>
          </p:txBody>
        </p:sp>
        <p:sp>
          <p:nvSpPr>
            <p:cNvPr id="49216" name="Freeform 63"/>
            <p:cNvSpPr>
              <a:spLocks/>
            </p:cNvSpPr>
            <p:nvPr/>
          </p:nvSpPr>
          <p:spPr bwMode="auto">
            <a:xfrm>
              <a:off x="1323" y="2213"/>
              <a:ext cx="322" cy="278"/>
            </a:xfrm>
            <a:custGeom>
              <a:avLst/>
              <a:gdLst>
                <a:gd name="T0" fmla="*/ 0 w 322"/>
                <a:gd name="T1" fmla="*/ 277 h 278"/>
                <a:gd name="T2" fmla="*/ 37 w 322"/>
                <a:gd name="T3" fmla="*/ 257 h 278"/>
                <a:gd name="T4" fmla="*/ 60 w 322"/>
                <a:gd name="T5" fmla="*/ 106 h 278"/>
                <a:gd name="T6" fmla="*/ 175 w 322"/>
                <a:gd name="T7" fmla="*/ 0 h 278"/>
                <a:gd name="T8" fmla="*/ 321 w 322"/>
                <a:gd name="T9" fmla="*/ 1 h 278"/>
                <a:gd name="T10" fmla="*/ 0 60000 65536"/>
                <a:gd name="T11" fmla="*/ 0 60000 65536"/>
                <a:gd name="T12" fmla="*/ 0 60000 65536"/>
                <a:gd name="T13" fmla="*/ 0 60000 65536"/>
                <a:gd name="T14" fmla="*/ 0 60000 65536"/>
                <a:gd name="T15" fmla="*/ 0 w 322"/>
                <a:gd name="T16" fmla="*/ 0 h 278"/>
                <a:gd name="T17" fmla="*/ 322 w 322"/>
                <a:gd name="T18" fmla="*/ 278 h 278"/>
              </a:gdLst>
              <a:ahLst/>
              <a:cxnLst>
                <a:cxn ang="T10">
                  <a:pos x="T0" y="T1"/>
                </a:cxn>
                <a:cxn ang="T11">
                  <a:pos x="T2" y="T3"/>
                </a:cxn>
                <a:cxn ang="T12">
                  <a:pos x="T4" y="T5"/>
                </a:cxn>
                <a:cxn ang="T13">
                  <a:pos x="T6" y="T7"/>
                </a:cxn>
                <a:cxn ang="T14">
                  <a:pos x="T8" y="T9"/>
                </a:cxn>
              </a:cxnLst>
              <a:rect l="T15" t="T16" r="T17" b="T18"/>
              <a:pathLst>
                <a:path w="322" h="278">
                  <a:moveTo>
                    <a:pt x="0" y="277"/>
                  </a:moveTo>
                  <a:lnTo>
                    <a:pt x="37" y="257"/>
                  </a:lnTo>
                  <a:lnTo>
                    <a:pt x="60" y="106"/>
                  </a:lnTo>
                  <a:lnTo>
                    <a:pt x="175" y="0"/>
                  </a:lnTo>
                  <a:lnTo>
                    <a:pt x="321" y="1"/>
                  </a:lnTo>
                </a:path>
              </a:pathLst>
            </a:custGeom>
            <a:noFill/>
            <a:ln w="12700" cap="rnd" cmpd="sng">
              <a:solidFill>
                <a:srgbClr val="000080"/>
              </a:solidFill>
              <a:prstDash val="solid"/>
              <a:round/>
              <a:headEnd type="none" w="med" len="med"/>
              <a:tailEnd type="none" w="med" len="med"/>
            </a:ln>
          </p:spPr>
          <p:txBody>
            <a:bodyPr/>
            <a:lstStyle/>
            <a:p>
              <a:endParaRPr lang="en-GB"/>
            </a:p>
          </p:txBody>
        </p:sp>
        <p:sp>
          <p:nvSpPr>
            <p:cNvPr id="49217" name="Line 64"/>
            <p:cNvSpPr>
              <a:spLocks noChangeShapeType="1"/>
            </p:cNvSpPr>
            <p:nvPr/>
          </p:nvSpPr>
          <p:spPr bwMode="auto">
            <a:xfrm flipV="1">
              <a:off x="1241" y="2349"/>
              <a:ext cx="31" cy="13"/>
            </a:xfrm>
            <a:prstGeom prst="line">
              <a:avLst/>
            </a:prstGeom>
            <a:noFill/>
            <a:ln w="12700">
              <a:solidFill>
                <a:srgbClr val="000080"/>
              </a:solidFill>
              <a:round/>
              <a:headEnd/>
              <a:tailEnd/>
            </a:ln>
          </p:spPr>
          <p:txBody>
            <a:bodyPr wrap="none" anchor="ctr"/>
            <a:lstStyle/>
            <a:p>
              <a:endParaRPr lang="en-GB"/>
            </a:p>
          </p:txBody>
        </p:sp>
        <p:sp>
          <p:nvSpPr>
            <p:cNvPr id="49218" name="Line 65"/>
            <p:cNvSpPr>
              <a:spLocks noChangeShapeType="1"/>
            </p:cNvSpPr>
            <p:nvPr/>
          </p:nvSpPr>
          <p:spPr bwMode="auto">
            <a:xfrm flipH="1">
              <a:off x="1355" y="2331"/>
              <a:ext cx="29" cy="6"/>
            </a:xfrm>
            <a:prstGeom prst="line">
              <a:avLst/>
            </a:prstGeom>
            <a:noFill/>
            <a:ln w="12700">
              <a:solidFill>
                <a:srgbClr val="000080"/>
              </a:solidFill>
              <a:round/>
              <a:headEnd/>
              <a:tailEnd/>
            </a:ln>
          </p:spPr>
          <p:txBody>
            <a:bodyPr wrap="none" anchor="ctr"/>
            <a:lstStyle/>
            <a:p>
              <a:endParaRPr lang="en-GB"/>
            </a:p>
          </p:txBody>
        </p:sp>
        <p:sp>
          <p:nvSpPr>
            <p:cNvPr id="49219" name="Line 66"/>
            <p:cNvSpPr>
              <a:spLocks noChangeShapeType="1"/>
            </p:cNvSpPr>
            <p:nvPr/>
          </p:nvSpPr>
          <p:spPr bwMode="auto">
            <a:xfrm flipH="1">
              <a:off x="1265" y="2194"/>
              <a:ext cx="37" cy="96"/>
            </a:xfrm>
            <a:prstGeom prst="line">
              <a:avLst/>
            </a:prstGeom>
            <a:noFill/>
            <a:ln w="12700">
              <a:solidFill>
                <a:srgbClr val="000080"/>
              </a:solidFill>
              <a:round/>
              <a:headEnd/>
              <a:tailEnd/>
            </a:ln>
          </p:spPr>
          <p:txBody>
            <a:bodyPr wrap="none" anchor="ctr"/>
            <a:lstStyle/>
            <a:p>
              <a:endParaRPr lang="en-GB"/>
            </a:p>
          </p:txBody>
        </p:sp>
        <p:sp>
          <p:nvSpPr>
            <p:cNvPr id="49220" name="Line 67"/>
            <p:cNvSpPr>
              <a:spLocks noChangeShapeType="1"/>
            </p:cNvSpPr>
            <p:nvPr/>
          </p:nvSpPr>
          <p:spPr bwMode="auto">
            <a:xfrm flipH="1" flipV="1">
              <a:off x="1493" y="2654"/>
              <a:ext cx="41" cy="58"/>
            </a:xfrm>
            <a:prstGeom prst="line">
              <a:avLst/>
            </a:prstGeom>
            <a:noFill/>
            <a:ln w="12700">
              <a:solidFill>
                <a:srgbClr val="000080"/>
              </a:solidFill>
              <a:round/>
              <a:headEnd/>
              <a:tailEnd/>
            </a:ln>
          </p:spPr>
          <p:txBody>
            <a:bodyPr wrap="none" anchor="ctr"/>
            <a:lstStyle/>
            <a:p>
              <a:endParaRPr lang="en-GB"/>
            </a:p>
          </p:txBody>
        </p:sp>
        <p:sp>
          <p:nvSpPr>
            <p:cNvPr id="49221" name="Freeform 68"/>
            <p:cNvSpPr>
              <a:spLocks/>
            </p:cNvSpPr>
            <p:nvPr/>
          </p:nvSpPr>
          <p:spPr bwMode="auto">
            <a:xfrm>
              <a:off x="1619" y="2234"/>
              <a:ext cx="80" cy="168"/>
            </a:xfrm>
            <a:custGeom>
              <a:avLst/>
              <a:gdLst>
                <a:gd name="T0" fmla="*/ 58 w 80"/>
                <a:gd name="T1" fmla="*/ 0 h 168"/>
                <a:gd name="T2" fmla="*/ 79 w 80"/>
                <a:gd name="T3" fmla="*/ 97 h 168"/>
                <a:gd name="T4" fmla="*/ 48 w 80"/>
                <a:gd name="T5" fmla="*/ 167 h 168"/>
                <a:gd name="T6" fmla="*/ 6 w 80"/>
                <a:gd name="T7" fmla="*/ 162 h 168"/>
                <a:gd name="T8" fmla="*/ 0 w 80"/>
                <a:gd name="T9" fmla="*/ 138 h 168"/>
                <a:gd name="T10" fmla="*/ 0 60000 65536"/>
                <a:gd name="T11" fmla="*/ 0 60000 65536"/>
                <a:gd name="T12" fmla="*/ 0 60000 65536"/>
                <a:gd name="T13" fmla="*/ 0 60000 65536"/>
                <a:gd name="T14" fmla="*/ 0 60000 65536"/>
                <a:gd name="T15" fmla="*/ 0 w 80"/>
                <a:gd name="T16" fmla="*/ 0 h 168"/>
                <a:gd name="T17" fmla="*/ 80 w 80"/>
                <a:gd name="T18" fmla="*/ 168 h 168"/>
              </a:gdLst>
              <a:ahLst/>
              <a:cxnLst>
                <a:cxn ang="T10">
                  <a:pos x="T0" y="T1"/>
                </a:cxn>
                <a:cxn ang="T11">
                  <a:pos x="T2" y="T3"/>
                </a:cxn>
                <a:cxn ang="T12">
                  <a:pos x="T4" y="T5"/>
                </a:cxn>
                <a:cxn ang="T13">
                  <a:pos x="T6" y="T7"/>
                </a:cxn>
                <a:cxn ang="T14">
                  <a:pos x="T8" y="T9"/>
                </a:cxn>
              </a:cxnLst>
              <a:rect l="T15" t="T16" r="T17" b="T18"/>
              <a:pathLst>
                <a:path w="80" h="168">
                  <a:moveTo>
                    <a:pt x="58" y="0"/>
                  </a:moveTo>
                  <a:lnTo>
                    <a:pt x="79" y="97"/>
                  </a:lnTo>
                  <a:lnTo>
                    <a:pt x="48" y="167"/>
                  </a:lnTo>
                  <a:lnTo>
                    <a:pt x="6" y="162"/>
                  </a:lnTo>
                  <a:lnTo>
                    <a:pt x="0" y="138"/>
                  </a:lnTo>
                </a:path>
              </a:pathLst>
            </a:custGeom>
            <a:noFill/>
            <a:ln w="12700" cap="rnd" cmpd="sng">
              <a:solidFill>
                <a:srgbClr val="000080"/>
              </a:solidFill>
              <a:prstDash val="solid"/>
              <a:round/>
              <a:headEnd type="none" w="med" len="med"/>
              <a:tailEnd type="none" w="med" len="med"/>
            </a:ln>
          </p:spPr>
          <p:txBody>
            <a:bodyPr/>
            <a:lstStyle/>
            <a:p>
              <a:endParaRPr lang="en-GB"/>
            </a:p>
          </p:txBody>
        </p:sp>
        <p:sp>
          <p:nvSpPr>
            <p:cNvPr id="49222" name="Freeform 69"/>
            <p:cNvSpPr>
              <a:spLocks/>
            </p:cNvSpPr>
            <p:nvPr/>
          </p:nvSpPr>
          <p:spPr bwMode="auto">
            <a:xfrm>
              <a:off x="1432" y="2272"/>
              <a:ext cx="76" cy="74"/>
            </a:xfrm>
            <a:custGeom>
              <a:avLst/>
              <a:gdLst>
                <a:gd name="T0" fmla="*/ 0 w 76"/>
                <a:gd name="T1" fmla="*/ 0 h 74"/>
                <a:gd name="T2" fmla="*/ 25 w 76"/>
                <a:gd name="T3" fmla="*/ 39 h 74"/>
                <a:gd name="T4" fmla="*/ 55 w 76"/>
                <a:gd name="T5" fmla="*/ 39 h 74"/>
                <a:gd name="T6" fmla="*/ 75 w 76"/>
                <a:gd name="T7" fmla="*/ 73 h 74"/>
                <a:gd name="T8" fmla="*/ 0 60000 65536"/>
                <a:gd name="T9" fmla="*/ 0 60000 65536"/>
                <a:gd name="T10" fmla="*/ 0 60000 65536"/>
                <a:gd name="T11" fmla="*/ 0 60000 65536"/>
                <a:gd name="T12" fmla="*/ 0 w 76"/>
                <a:gd name="T13" fmla="*/ 0 h 74"/>
                <a:gd name="T14" fmla="*/ 76 w 76"/>
                <a:gd name="T15" fmla="*/ 74 h 74"/>
              </a:gdLst>
              <a:ahLst/>
              <a:cxnLst>
                <a:cxn ang="T8">
                  <a:pos x="T0" y="T1"/>
                </a:cxn>
                <a:cxn ang="T9">
                  <a:pos x="T2" y="T3"/>
                </a:cxn>
                <a:cxn ang="T10">
                  <a:pos x="T4" y="T5"/>
                </a:cxn>
                <a:cxn ang="T11">
                  <a:pos x="T6" y="T7"/>
                </a:cxn>
              </a:cxnLst>
              <a:rect l="T12" t="T13" r="T14" b="T15"/>
              <a:pathLst>
                <a:path w="76" h="74">
                  <a:moveTo>
                    <a:pt x="0" y="0"/>
                  </a:moveTo>
                  <a:lnTo>
                    <a:pt x="25" y="39"/>
                  </a:lnTo>
                  <a:lnTo>
                    <a:pt x="55" y="39"/>
                  </a:lnTo>
                  <a:lnTo>
                    <a:pt x="75" y="73"/>
                  </a:lnTo>
                </a:path>
              </a:pathLst>
            </a:custGeom>
            <a:noFill/>
            <a:ln w="12700" cap="rnd" cmpd="sng">
              <a:solidFill>
                <a:srgbClr val="000080"/>
              </a:solidFill>
              <a:prstDash val="solid"/>
              <a:round/>
              <a:headEnd type="none" w="med" len="med"/>
              <a:tailEnd type="none" w="med" len="med"/>
            </a:ln>
          </p:spPr>
          <p:txBody>
            <a:bodyPr/>
            <a:lstStyle/>
            <a:p>
              <a:endParaRPr lang="en-GB"/>
            </a:p>
          </p:txBody>
        </p:sp>
        <p:sp>
          <p:nvSpPr>
            <p:cNvPr id="49223" name="Freeform 70"/>
            <p:cNvSpPr>
              <a:spLocks/>
            </p:cNvSpPr>
            <p:nvPr/>
          </p:nvSpPr>
          <p:spPr bwMode="auto">
            <a:xfrm>
              <a:off x="1073" y="1115"/>
              <a:ext cx="398" cy="339"/>
            </a:xfrm>
            <a:custGeom>
              <a:avLst/>
              <a:gdLst>
                <a:gd name="T0" fmla="*/ 0 w 398"/>
                <a:gd name="T1" fmla="*/ 297 h 339"/>
                <a:gd name="T2" fmla="*/ 49 w 398"/>
                <a:gd name="T3" fmla="*/ 338 h 339"/>
                <a:gd name="T4" fmla="*/ 351 w 398"/>
                <a:gd name="T5" fmla="*/ 307 h 339"/>
                <a:gd name="T6" fmla="*/ 379 w 398"/>
                <a:gd name="T7" fmla="*/ 282 h 339"/>
                <a:gd name="T8" fmla="*/ 397 w 398"/>
                <a:gd name="T9" fmla="*/ 180 h 339"/>
                <a:gd name="T10" fmla="*/ 328 w 398"/>
                <a:gd name="T11" fmla="*/ 64 h 339"/>
                <a:gd name="T12" fmla="*/ 254 w 398"/>
                <a:gd name="T13" fmla="*/ 0 h 339"/>
                <a:gd name="T14" fmla="*/ 0 60000 65536"/>
                <a:gd name="T15" fmla="*/ 0 60000 65536"/>
                <a:gd name="T16" fmla="*/ 0 60000 65536"/>
                <a:gd name="T17" fmla="*/ 0 60000 65536"/>
                <a:gd name="T18" fmla="*/ 0 60000 65536"/>
                <a:gd name="T19" fmla="*/ 0 60000 65536"/>
                <a:gd name="T20" fmla="*/ 0 60000 65536"/>
                <a:gd name="T21" fmla="*/ 0 w 398"/>
                <a:gd name="T22" fmla="*/ 0 h 339"/>
                <a:gd name="T23" fmla="*/ 398 w 398"/>
                <a:gd name="T24" fmla="*/ 339 h 3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8" h="339">
                  <a:moveTo>
                    <a:pt x="0" y="297"/>
                  </a:moveTo>
                  <a:lnTo>
                    <a:pt x="49" y="338"/>
                  </a:lnTo>
                  <a:lnTo>
                    <a:pt x="351" y="307"/>
                  </a:lnTo>
                  <a:lnTo>
                    <a:pt x="379" y="282"/>
                  </a:lnTo>
                  <a:lnTo>
                    <a:pt x="397" y="180"/>
                  </a:lnTo>
                  <a:lnTo>
                    <a:pt x="328" y="64"/>
                  </a:lnTo>
                  <a:lnTo>
                    <a:pt x="254" y="0"/>
                  </a:lnTo>
                </a:path>
              </a:pathLst>
            </a:custGeom>
            <a:noFill/>
            <a:ln w="12700" cap="rnd" cmpd="sng">
              <a:solidFill>
                <a:srgbClr val="FF0000"/>
              </a:solidFill>
              <a:prstDash val="solid"/>
              <a:round/>
              <a:headEnd type="none" w="med" len="med"/>
              <a:tailEnd type="none" w="med" len="med"/>
            </a:ln>
          </p:spPr>
          <p:txBody>
            <a:bodyPr/>
            <a:lstStyle/>
            <a:p>
              <a:endParaRPr lang="en-GB"/>
            </a:p>
          </p:txBody>
        </p:sp>
        <p:sp>
          <p:nvSpPr>
            <p:cNvPr id="49224" name="Freeform 71"/>
            <p:cNvSpPr>
              <a:spLocks/>
            </p:cNvSpPr>
            <p:nvPr/>
          </p:nvSpPr>
          <p:spPr bwMode="auto">
            <a:xfrm>
              <a:off x="1061" y="1402"/>
              <a:ext cx="20" cy="20"/>
            </a:xfrm>
            <a:custGeom>
              <a:avLst/>
              <a:gdLst>
                <a:gd name="T0" fmla="*/ 2 w 20"/>
                <a:gd name="T1" fmla="*/ 19 h 20"/>
                <a:gd name="T2" fmla="*/ 0 w 20"/>
                <a:gd name="T3" fmla="*/ 1 h 20"/>
                <a:gd name="T4" fmla="*/ 19 w 20"/>
                <a:gd name="T5" fmla="*/ 0 h 20"/>
                <a:gd name="T6" fmla="*/ 7 w 20"/>
                <a:gd name="T7" fmla="*/ 6 h 20"/>
                <a:gd name="T8" fmla="*/ 2 w 20"/>
                <a:gd name="T9" fmla="*/ 19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2" y="19"/>
                  </a:moveTo>
                  <a:lnTo>
                    <a:pt x="0" y="1"/>
                  </a:lnTo>
                  <a:lnTo>
                    <a:pt x="19" y="0"/>
                  </a:lnTo>
                  <a:lnTo>
                    <a:pt x="7" y="6"/>
                  </a:lnTo>
                  <a:lnTo>
                    <a:pt x="2" y="19"/>
                  </a:lnTo>
                </a:path>
              </a:pathLst>
            </a:custGeom>
            <a:solidFill>
              <a:srgbClr val="FF0000"/>
            </a:solidFill>
            <a:ln w="12700" cap="rnd" cmpd="sng">
              <a:noFill/>
              <a:prstDash val="solid"/>
              <a:round/>
              <a:headEnd type="none" w="med" len="med"/>
              <a:tailEnd type="none" w="med" len="med"/>
            </a:ln>
          </p:spPr>
          <p:txBody>
            <a:bodyPr/>
            <a:lstStyle/>
            <a:p>
              <a:endParaRPr lang="en-GB"/>
            </a:p>
          </p:txBody>
        </p:sp>
        <p:sp>
          <p:nvSpPr>
            <p:cNvPr id="49225" name="Freeform 72"/>
            <p:cNvSpPr>
              <a:spLocks/>
            </p:cNvSpPr>
            <p:nvPr/>
          </p:nvSpPr>
          <p:spPr bwMode="auto">
            <a:xfrm>
              <a:off x="1316" y="1107"/>
              <a:ext cx="21" cy="19"/>
            </a:xfrm>
            <a:custGeom>
              <a:avLst/>
              <a:gdLst>
                <a:gd name="T0" fmla="*/ 2 w 21"/>
                <a:gd name="T1" fmla="*/ 18 h 19"/>
                <a:gd name="T2" fmla="*/ 0 w 21"/>
                <a:gd name="T3" fmla="*/ 1 h 19"/>
                <a:gd name="T4" fmla="*/ 20 w 21"/>
                <a:gd name="T5" fmla="*/ 0 h 19"/>
                <a:gd name="T6" fmla="*/ 7 w 21"/>
                <a:gd name="T7" fmla="*/ 6 h 19"/>
                <a:gd name="T8" fmla="*/ 2 w 21"/>
                <a:gd name="T9" fmla="*/ 18 h 19"/>
                <a:gd name="T10" fmla="*/ 0 60000 65536"/>
                <a:gd name="T11" fmla="*/ 0 60000 65536"/>
                <a:gd name="T12" fmla="*/ 0 60000 65536"/>
                <a:gd name="T13" fmla="*/ 0 60000 65536"/>
                <a:gd name="T14" fmla="*/ 0 60000 65536"/>
                <a:gd name="T15" fmla="*/ 0 w 21"/>
                <a:gd name="T16" fmla="*/ 0 h 19"/>
                <a:gd name="T17" fmla="*/ 21 w 21"/>
                <a:gd name="T18" fmla="*/ 19 h 19"/>
              </a:gdLst>
              <a:ahLst/>
              <a:cxnLst>
                <a:cxn ang="T10">
                  <a:pos x="T0" y="T1"/>
                </a:cxn>
                <a:cxn ang="T11">
                  <a:pos x="T2" y="T3"/>
                </a:cxn>
                <a:cxn ang="T12">
                  <a:pos x="T4" y="T5"/>
                </a:cxn>
                <a:cxn ang="T13">
                  <a:pos x="T6" y="T7"/>
                </a:cxn>
                <a:cxn ang="T14">
                  <a:pos x="T8" y="T9"/>
                </a:cxn>
              </a:cxnLst>
              <a:rect l="T15" t="T16" r="T17" b="T18"/>
              <a:pathLst>
                <a:path w="21" h="19">
                  <a:moveTo>
                    <a:pt x="2" y="18"/>
                  </a:moveTo>
                  <a:lnTo>
                    <a:pt x="0" y="1"/>
                  </a:lnTo>
                  <a:lnTo>
                    <a:pt x="20" y="0"/>
                  </a:lnTo>
                  <a:lnTo>
                    <a:pt x="7" y="6"/>
                  </a:lnTo>
                  <a:lnTo>
                    <a:pt x="2" y="18"/>
                  </a:lnTo>
                </a:path>
              </a:pathLst>
            </a:custGeom>
            <a:solidFill>
              <a:srgbClr val="FF0000"/>
            </a:solidFill>
            <a:ln w="12700" cap="rnd" cmpd="sng">
              <a:noFill/>
              <a:prstDash val="solid"/>
              <a:round/>
              <a:headEnd type="none" w="med" len="med"/>
              <a:tailEnd type="none" w="med" len="med"/>
            </a:ln>
          </p:spPr>
          <p:txBody>
            <a:bodyPr/>
            <a:lstStyle/>
            <a:p>
              <a:endParaRPr lang="en-GB"/>
            </a:p>
          </p:txBody>
        </p:sp>
        <p:sp>
          <p:nvSpPr>
            <p:cNvPr id="49226" name="Freeform 73"/>
            <p:cNvSpPr>
              <a:spLocks/>
            </p:cNvSpPr>
            <p:nvPr/>
          </p:nvSpPr>
          <p:spPr bwMode="auto">
            <a:xfrm>
              <a:off x="1345" y="1120"/>
              <a:ext cx="160" cy="328"/>
            </a:xfrm>
            <a:custGeom>
              <a:avLst/>
              <a:gdLst>
                <a:gd name="T0" fmla="*/ 120 w 160"/>
                <a:gd name="T1" fmla="*/ 327 h 328"/>
                <a:gd name="T2" fmla="*/ 142 w 160"/>
                <a:gd name="T3" fmla="*/ 327 h 328"/>
                <a:gd name="T4" fmla="*/ 159 w 160"/>
                <a:gd name="T5" fmla="*/ 206 h 328"/>
                <a:gd name="T6" fmla="*/ 36 w 160"/>
                <a:gd name="T7" fmla="*/ 15 h 328"/>
                <a:gd name="T8" fmla="*/ 0 w 160"/>
                <a:gd name="T9" fmla="*/ 0 h 328"/>
                <a:gd name="T10" fmla="*/ 0 60000 65536"/>
                <a:gd name="T11" fmla="*/ 0 60000 65536"/>
                <a:gd name="T12" fmla="*/ 0 60000 65536"/>
                <a:gd name="T13" fmla="*/ 0 60000 65536"/>
                <a:gd name="T14" fmla="*/ 0 60000 65536"/>
                <a:gd name="T15" fmla="*/ 0 w 160"/>
                <a:gd name="T16" fmla="*/ 0 h 328"/>
                <a:gd name="T17" fmla="*/ 160 w 160"/>
                <a:gd name="T18" fmla="*/ 328 h 328"/>
              </a:gdLst>
              <a:ahLst/>
              <a:cxnLst>
                <a:cxn ang="T10">
                  <a:pos x="T0" y="T1"/>
                </a:cxn>
                <a:cxn ang="T11">
                  <a:pos x="T2" y="T3"/>
                </a:cxn>
                <a:cxn ang="T12">
                  <a:pos x="T4" y="T5"/>
                </a:cxn>
                <a:cxn ang="T13">
                  <a:pos x="T6" y="T7"/>
                </a:cxn>
                <a:cxn ang="T14">
                  <a:pos x="T8" y="T9"/>
                </a:cxn>
              </a:cxnLst>
              <a:rect l="T15" t="T16" r="T17" b="T18"/>
              <a:pathLst>
                <a:path w="160" h="328">
                  <a:moveTo>
                    <a:pt x="120" y="327"/>
                  </a:moveTo>
                  <a:lnTo>
                    <a:pt x="142" y="327"/>
                  </a:lnTo>
                  <a:lnTo>
                    <a:pt x="159" y="206"/>
                  </a:lnTo>
                  <a:lnTo>
                    <a:pt x="36" y="15"/>
                  </a:lnTo>
                  <a:lnTo>
                    <a:pt x="0" y="0"/>
                  </a:lnTo>
                </a:path>
              </a:pathLst>
            </a:custGeom>
            <a:noFill/>
            <a:ln w="12700" cap="rnd" cmpd="sng">
              <a:solidFill>
                <a:srgbClr val="000080"/>
              </a:solidFill>
              <a:prstDash val="solid"/>
              <a:round/>
              <a:headEnd type="none" w="med" len="med"/>
              <a:tailEnd type="none" w="med" len="med"/>
            </a:ln>
          </p:spPr>
          <p:txBody>
            <a:bodyPr/>
            <a:lstStyle/>
            <a:p>
              <a:endParaRPr lang="en-GB"/>
            </a:p>
          </p:txBody>
        </p:sp>
        <p:sp>
          <p:nvSpPr>
            <p:cNvPr id="49227" name="Freeform 74"/>
            <p:cNvSpPr>
              <a:spLocks/>
            </p:cNvSpPr>
            <p:nvPr/>
          </p:nvSpPr>
          <p:spPr bwMode="auto">
            <a:xfrm>
              <a:off x="1335" y="1107"/>
              <a:ext cx="18" cy="25"/>
            </a:xfrm>
            <a:custGeom>
              <a:avLst/>
              <a:gdLst>
                <a:gd name="T0" fmla="*/ 6 w 18"/>
                <a:gd name="T1" fmla="*/ 24 h 25"/>
                <a:gd name="T2" fmla="*/ 0 w 18"/>
                <a:gd name="T3" fmla="*/ 6 h 25"/>
                <a:gd name="T4" fmla="*/ 17 w 18"/>
                <a:gd name="T5" fmla="*/ 0 h 25"/>
                <a:gd name="T6" fmla="*/ 7 w 18"/>
                <a:gd name="T7" fmla="*/ 9 h 25"/>
                <a:gd name="T8" fmla="*/ 6 w 18"/>
                <a:gd name="T9" fmla="*/ 24 h 25"/>
                <a:gd name="T10" fmla="*/ 0 60000 65536"/>
                <a:gd name="T11" fmla="*/ 0 60000 65536"/>
                <a:gd name="T12" fmla="*/ 0 60000 65536"/>
                <a:gd name="T13" fmla="*/ 0 60000 65536"/>
                <a:gd name="T14" fmla="*/ 0 60000 65536"/>
                <a:gd name="T15" fmla="*/ 0 w 18"/>
                <a:gd name="T16" fmla="*/ 0 h 25"/>
                <a:gd name="T17" fmla="*/ 18 w 18"/>
                <a:gd name="T18" fmla="*/ 25 h 25"/>
              </a:gdLst>
              <a:ahLst/>
              <a:cxnLst>
                <a:cxn ang="T10">
                  <a:pos x="T0" y="T1"/>
                </a:cxn>
                <a:cxn ang="T11">
                  <a:pos x="T2" y="T3"/>
                </a:cxn>
                <a:cxn ang="T12">
                  <a:pos x="T4" y="T5"/>
                </a:cxn>
                <a:cxn ang="T13">
                  <a:pos x="T6" y="T7"/>
                </a:cxn>
                <a:cxn ang="T14">
                  <a:pos x="T8" y="T9"/>
                </a:cxn>
              </a:cxnLst>
              <a:rect l="T15" t="T16" r="T17" b="T18"/>
              <a:pathLst>
                <a:path w="18" h="25">
                  <a:moveTo>
                    <a:pt x="6" y="24"/>
                  </a:moveTo>
                  <a:lnTo>
                    <a:pt x="0" y="6"/>
                  </a:lnTo>
                  <a:lnTo>
                    <a:pt x="17" y="0"/>
                  </a:lnTo>
                  <a:lnTo>
                    <a:pt x="7" y="9"/>
                  </a:lnTo>
                  <a:lnTo>
                    <a:pt x="6" y="24"/>
                  </a:lnTo>
                </a:path>
              </a:pathLst>
            </a:custGeom>
            <a:solidFill>
              <a:srgbClr val="000080"/>
            </a:solidFill>
            <a:ln w="12700" cap="rnd" cmpd="sng">
              <a:noFill/>
              <a:prstDash val="solid"/>
              <a:round/>
              <a:headEnd type="none" w="med" len="med"/>
              <a:tailEnd type="none" w="med" len="med"/>
            </a:ln>
          </p:spPr>
          <p:txBody>
            <a:bodyPr/>
            <a:lstStyle/>
            <a:p>
              <a:endParaRPr lang="en-GB"/>
            </a:p>
          </p:txBody>
        </p:sp>
        <p:sp>
          <p:nvSpPr>
            <p:cNvPr id="49228" name="Freeform 75"/>
            <p:cNvSpPr>
              <a:spLocks/>
            </p:cNvSpPr>
            <p:nvPr/>
          </p:nvSpPr>
          <p:spPr bwMode="auto">
            <a:xfrm>
              <a:off x="1396" y="2122"/>
              <a:ext cx="34" cy="52"/>
            </a:xfrm>
            <a:custGeom>
              <a:avLst/>
              <a:gdLst>
                <a:gd name="T0" fmla="*/ 0 w 34"/>
                <a:gd name="T1" fmla="*/ 0 h 52"/>
                <a:gd name="T2" fmla="*/ 3 w 34"/>
                <a:gd name="T3" fmla="*/ 32 h 52"/>
                <a:gd name="T4" fmla="*/ 33 w 34"/>
                <a:gd name="T5" fmla="*/ 51 h 52"/>
                <a:gd name="T6" fmla="*/ 0 60000 65536"/>
                <a:gd name="T7" fmla="*/ 0 60000 65536"/>
                <a:gd name="T8" fmla="*/ 0 60000 65536"/>
                <a:gd name="T9" fmla="*/ 0 w 34"/>
                <a:gd name="T10" fmla="*/ 0 h 52"/>
                <a:gd name="T11" fmla="*/ 34 w 34"/>
                <a:gd name="T12" fmla="*/ 52 h 52"/>
              </a:gdLst>
              <a:ahLst/>
              <a:cxnLst>
                <a:cxn ang="T6">
                  <a:pos x="T0" y="T1"/>
                </a:cxn>
                <a:cxn ang="T7">
                  <a:pos x="T2" y="T3"/>
                </a:cxn>
                <a:cxn ang="T8">
                  <a:pos x="T4" y="T5"/>
                </a:cxn>
              </a:cxnLst>
              <a:rect l="T9" t="T10" r="T11" b="T12"/>
              <a:pathLst>
                <a:path w="34" h="52">
                  <a:moveTo>
                    <a:pt x="0" y="0"/>
                  </a:moveTo>
                  <a:lnTo>
                    <a:pt x="3" y="32"/>
                  </a:lnTo>
                  <a:lnTo>
                    <a:pt x="33" y="51"/>
                  </a:lnTo>
                </a:path>
              </a:pathLst>
            </a:custGeom>
            <a:noFill/>
            <a:ln w="12700" cap="rnd" cmpd="sng">
              <a:solidFill>
                <a:srgbClr val="FF0000"/>
              </a:solidFill>
              <a:prstDash val="solid"/>
              <a:round/>
              <a:headEnd type="none" w="med" len="med"/>
              <a:tailEnd type="none" w="med" len="med"/>
            </a:ln>
          </p:spPr>
          <p:txBody>
            <a:bodyPr/>
            <a:lstStyle/>
            <a:p>
              <a:endParaRPr lang="en-GB"/>
            </a:p>
          </p:txBody>
        </p:sp>
        <p:sp>
          <p:nvSpPr>
            <p:cNvPr id="49229" name="Freeform 76"/>
            <p:cNvSpPr>
              <a:spLocks/>
            </p:cNvSpPr>
            <p:nvPr/>
          </p:nvSpPr>
          <p:spPr bwMode="auto">
            <a:xfrm>
              <a:off x="1596" y="2241"/>
              <a:ext cx="84" cy="145"/>
            </a:xfrm>
            <a:custGeom>
              <a:avLst/>
              <a:gdLst>
                <a:gd name="T0" fmla="*/ 3 w 84"/>
                <a:gd name="T1" fmla="*/ 144 h 145"/>
                <a:gd name="T2" fmla="*/ 61 w 84"/>
                <a:gd name="T3" fmla="*/ 139 h 145"/>
                <a:gd name="T4" fmla="*/ 66 w 84"/>
                <a:gd name="T5" fmla="*/ 119 h 145"/>
                <a:gd name="T6" fmla="*/ 83 w 84"/>
                <a:gd name="T7" fmla="*/ 95 h 145"/>
                <a:gd name="T8" fmla="*/ 71 w 84"/>
                <a:gd name="T9" fmla="*/ 0 h 145"/>
                <a:gd name="T10" fmla="*/ 33 w 84"/>
                <a:gd name="T11" fmla="*/ 0 h 145"/>
                <a:gd name="T12" fmla="*/ 4 w 84"/>
                <a:gd name="T13" fmla="*/ 25 h 145"/>
                <a:gd name="T14" fmla="*/ 24 w 84"/>
                <a:gd name="T15" fmla="*/ 65 h 145"/>
                <a:gd name="T16" fmla="*/ 0 w 84"/>
                <a:gd name="T17" fmla="*/ 115 h 1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4"/>
                <a:gd name="T28" fmla="*/ 0 h 145"/>
                <a:gd name="T29" fmla="*/ 84 w 84"/>
                <a:gd name="T30" fmla="*/ 145 h 1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4" h="145">
                  <a:moveTo>
                    <a:pt x="3" y="144"/>
                  </a:moveTo>
                  <a:lnTo>
                    <a:pt x="61" y="139"/>
                  </a:lnTo>
                  <a:lnTo>
                    <a:pt x="66" y="119"/>
                  </a:lnTo>
                  <a:lnTo>
                    <a:pt x="83" y="95"/>
                  </a:lnTo>
                  <a:lnTo>
                    <a:pt x="71" y="0"/>
                  </a:lnTo>
                  <a:lnTo>
                    <a:pt x="33" y="0"/>
                  </a:lnTo>
                  <a:lnTo>
                    <a:pt x="4" y="25"/>
                  </a:lnTo>
                  <a:lnTo>
                    <a:pt x="24" y="65"/>
                  </a:lnTo>
                  <a:lnTo>
                    <a:pt x="0" y="115"/>
                  </a:lnTo>
                </a:path>
              </a:pathLst>
            </a:custGeom>
            <a:noFill/>
            <a:ln w="12700" cap="rnd" cmpd="sng">
              <a:solidFill>
                <a:srgbClr val="FF0000"/>
              </a:solidFill>
              <a:prstDash val="solid"/>
              <a:round/>
              <a:headEnd type="none" w="med" len="med"/>
              <a:tailEnd type="none" w="med" len="med"/>
            </a:ln>
          </p:spPr>
          <p:txBody>
            <a:bodyPr/>
            <a:lstStyle/>
            <a:p>
              <a:endParaRPr lang="en-GB"/>
            </a:p>
          </p:txBody>
        </p:sp>
        <p:sp>
          <p:nvSpPr>
            <p:cNvPr id="49230" name="Freeform 77"/>
            <p:cNvSpPr>
              <a:spLocks/>
            </p:cNvSpPr>
            <p:nvPr/>
          </p:nvSpPr>
          <p:spPr bwMode="auto">
            <a:xfrm>
              <a:off x="1614" y="2294"/>
              <a:ext cx="25" cy="38"/>
            </a:xfrm>
            <a:custGeom>
              <a:avLst/>
              <a:gdLst>
                <a:gd name="T0" fmla="*/ 0 w 25"/>
                <a:gd name="T1" fmla="*/ 0 h 38"/>
                <a:gd name="T2" fmla="*/ 24 w 25"/>
                <a:gd name="T3" fmla="*/ 0 h 38"/>
                <a:gd name="T4" fmla="*/ 24 w 25"/>
                <a:gd name="T5" fmla="*/ 37 h 38"/>
                <a:gd name="T6" fmla="*/ 0 60000 65536"/>
                <a:gd name="T7" fmla="*/ 0 60000 65536"/>
                <a:gd name="T8" fmla="*/ 0 60000 65536"/>
                <a:gd name="T9" fmla="*/ 0 w 25"/>
                <a:gd name="T10" fmla="*/ 0 h 38"/>
                <a:gd name="T11" fmla="*/ 25 w 25"/>
                <a:gd name="T12" fmla="*/ 38 h 38"/>
              </a:gdLst>
              <a:ahLst/>
              <a:cxnLst>
                <a:cxn ang="T6">
                  <a:pos x="T0" y="T1"/>
                </a:cxn>
                <a:cxn ang="T7">
                  <a:pos x="T2" y="T3"/>
                </a:cxn>
                <a:cxn ang="T8">
                  <a:pos x="T4" y="T5"/>
                </a:cxn>
              </a:cxnLst>
              <a:rect l="T9" t="T10" r="T11" b="T12"/>
              <a:pathLst>
                <a:path w="25" h="38">
                  <a:moveTo>
                    <a:pt x="0" y="0"/>
                  </a:moveTo>
                  <a:lnTo>
                    <a:pt x="24" y="0"/>
                  </a:lnTo>
                  <a:lnTo>
                    <a:pt x="24" y="37"/>
                  </a:lnTo>
                </a:path>
              </a:pathLst>
            </a:custGeom>
            <a:noFill/>
            <a:ln w="12700" cap="rnd" cmpd="sng">
              <a:solidFill>
                <a:srgbClr val="FF0000"/>
              </a:solidFill>
              <a:prstDash val="solid"/>
              <a:round/>
              <a:headEnd type="none" w="med" len="med"/>
              <a:tailEnd type="none" w="med" len="med"/>
            </a:ln>
          </p:spPr>
          <p:txBody>
            <a:bodyPr/>
            <a:lstStyle/>
            <a:p>
              <a:endParaRPr lang="en-GB"/>
            </a:p>
          </p:txBody>
        </p:sp>
        <p:sp>
          <p:nvSpPr>
            <p:cNvPr id="49231" name="Freeform 78"/>
            <p:cNvSpPr>
              <a:spLocks/>
            </p:cNvSpPr>
            <p:nvPr/>
          </p:nvSpPr>
          <p:spPr bwMode="auto">
            <a:xfrm>
              <a:off x="1359" y="2806"/>
              <a:ext cx="110" cy="49"/>
            </a:xfrm>
            <a:custGeom>
              <a:avLst/>
              <a:gdLst>
                <a:gd name="T0" fmla="*/ 0 w 110"/>
                <a:gd name="T1" fmla="*/ 24 h 49"/>
                <a:gd name="T2" fmla="*/ 0 w 110"/>
                <a:gd name="T3" fmla="*/ 48 h 49"/>
                <a:gd name="T4" fmla="*/ 61 w 110"/>
                <a:gd name="T5" fmla="*/ 48 h 49"/>
                <a:gd name="T6" fmla="*/ 62 w 110"/>
                <a:gd name="T7" fmla="*/ 0 h 49"/>
                <a:gd name="T8" fmla="*/ 109 w 110"/>
                <a:gd name="T9" fmla="*/ 1 h 49"/>
                <a:gd name="T10" fmla="*/ 0 60000 65536"/>
                <a:gd name="T11" fmla="*/ 0 60000 65536"/>
                <a:gd name="T12" fmla="*/ 0 60000 65536"/>
                <a:gd name="T13" fmla="*/ 0 60000 65536"/>
                <a:gd name="T14" fmla="*/ 0 60000 65536"/>
                <a:gd name="T15" fmla="*/ 0 w 110"/>
                <a:gd name="T16" fmla="*/ 0 h 49"/>
                <a:gd name="T17" fmla="*/ 110 w 110"/>
                <a:gd name="T18" fmla="*/ 49 h 49"/>
              </a:gdLst>
              <a:ahLst/>
              <a:cxnLst>
                <a:cxn ang="T10">
                  <a:pos x="T0" y="T1"/>
                </a:cxn>
                <a:cxn ang="T11">
                  <a:pos x="T2" y="T3"/>
                </a:cxn>
                <a:cxn ang="T12">
                  <a:pos x="T4" y="T5"/>
                </a:cxn>
                <a:cxn ang="T13">
                  <a:pos x="T6" y="T7"/>
                </a:cxn>
                <a:cxn ang="T14">
                  <a:pos x="T8" y="T9"/>
                </a:cxn>
              </a:cxnLst>
              <a:rect l="T15" t="T16" r="T17" b="T18"/>
              <a:pathLst>
                <a:path w="110" h="49">
                  <a:moveTo>
                    <a:pt x="0" y="24"/>
                  </a:moveTo>
                  <a:lnTo>
                    <a:pt x="0" y="48"/>
                  </a:lnTo>
                  <a:lnTo>
                    <a:pt x="61" y="48"/>
                  </a:lnTo>
                  <a:lnTo>
                    <a:pt x="62" y="0"/>
                  </a:lnTo>
                  <a:lnTo>
                    <a:pt x="109" y="1"/>
                  </a:lnTo>
                </a:path>
              </a:pathLst>
            </a:custGeom>
            <a:noFill/>
            <a:ln w="12700" cap="rnd" cmpd="sng">
              <a:solidFill>
                <a:srgbClr val="FF0000"/>
              </a:solidFill>
              <a:prstDash val="solid"/>
              <a:round/>
              <a:headEnd type="none" w="med" len="med"/>
              <a:tailEnd type="none" w="med" len="med"/>
            </a:ln>
          </p:spPr>
          <p:txBody>
            <a:bodyPr/>
            <a:lstStyle/>
            <a:p>
              <a:endParaRPr lang="en-GB"/>
            </a:p>
          </p:txBody>
        </p:sp>
        <p:sp>
          <p:nvSpPr>
            <p:cNvPr id="49232" name="Freeform 79"/>
            <p:cNvSpPr>
              <a:spLocks/>
            </p:cNvSpPr>
            <p:nvPr/>
          </p:nvSpPr>
          <p:spPr bwMode="auto">
            <a:xfrm>
              <a:off x="1381" y="2780"/>
              <a:ext cx="56" cy="72"/>
            </a:xfrm>
            <a:custGeom>
              <a:avLst/>
              <a:gdLst>
                <a:gd name="T0" fmla="*/ 55 w 56"/>
                <a:gd name="T1" fmla="*/ 0 h 72"/>
                <a:gd name="T2" fmla="*/ 3 w 56"/>
                <a:gd name="T3" fmla="*/ 25 h 72"/>
                <a:gd name="T4" fmla="*/ 0 w 56"/>
                <a:gd name="T5" fmla="*/ 71 h 72"/>
                <a:gd name="T6" fmla="*/ 0 60000 65536"/>
                <a:gd name="T7" fmla="*/ 0 60000 65536"/>
                <a:gd name="T8" fmla="*/ 0 60000 65536"/>
                <a:gd name="T9" fmla="*/ 0 w 56"/>
                <a:gd name="T10" fmla="*/ 0 h 72"/>
                <a:gd name="T11" fmla="*/ 56 w 56"/>
                <a:gd name="T12" fmla="*/ 72 h 72"/>
              </a:gdLst>
              <a:ahLst/>
              <a:cxnLst>
                <a:cxn ang="T6">
                  <a:pos x="T0" y="T1"/>
                </a:cxn>
                <a:cxn ang="T7">
                  <a:pos x="T2" y="T3"/>
                </a:cxn>
                <a:cxn ang="T8">
                  <a:pos x="T4" y="T5"/>
                </a:cxn>
              </a:cxnLst>
              <a:rect l="T9" t="T10" r="T11" b="T12"/>
              <a:pathLst>
                <a:path w="56" h="72">
                  <a:moveTo>
                    <a:pt x="55" y="0"/>
                  </a:moveTo>
                  <a:lnTo>
                    <a:pt x="3" y="25"/>
                  </a:lnTo>
                  <a:lnTo>
                    <a:pt x="0" y="71"/>
                  </a:lnTo>
                </a:path>
              </a:pathLst>
            </a:custGeom>
            <a:noFill/>
            <a:ln w="12700" cap="rnd" cmpd="sng">
              <a:solidFill>
                <a:srgbClr val="FF0000"/>
              </a:solidFill>
              <a:prstDash val="solid"/>
              <a:round/>
              <a:headEnd type="none" w="med" len="med"/>
              <a:tailEnd type="none" w="med" len="med"/>
            </a:ln>
          </p:spPr>
          <p:txBody>
            <a:bodyPr/>
            <a:lstStyle/>
            <a:p>
              <a:endParaRPr lang="en-GB"/>
            </a:p>
          </p:txBody>
        </p:sp>
        <p:sp>
          <p:nvSpPr>
            <p:cNvPr id="49233" name="Line 80"/>
            <p:cNvSpPr>
              <a:spLocks noChangeShapeType="1"/>
            </p:cNvSpPr>
            <p:nvPr/>
          </p:nvSpPr>
          <p:spPr bwMode="auto">
            <a:xfrm flipH="1">
              <a:off x="1381" y="2805"/>
              <a:ext cx="45" cy="0"/>
            </a:xfrm>
            <a:prstGeom prst="line">
              <a:avLst/>
            </a:prstGeom>
            <a:noFill/>
            <a:ln w="12700">
              <a:solidFill>
                <a:srgbClr val="FF0000"/>
              </a:solidFill>
              <a:round/>
              <a:headEnd/>
              <a:tailEnd/>
            </a:ln>
          </p:spPr>
          <p:txBody>
            <a:bodyPr wrap="none" anchor="ctr"/>
            <a:lstStyle/>
            <a:p>
              <a:endParaRPr lang="en-GB"/>
            </a:p>
          </p:txBody>
        </p:sp>
        <p:sp>
          <p:nvSpPr>
            <p:cNvPr id="49234" name="Freeform 81"/>
            <p:cNvSpPr>
              <a:spLocks/>
            </p:cNvSpPr>
            <p:nvPr/>
          </p:nvSpPr>
          <p:spPr bwMode="auto">
            <a:xfrm>
              <a:off x="2424" y="3656"/>
              <a:ext cx="104" cy="91"/>
            </a:xfrm>
            <a:custGeom>
              <a:avLst/>
              <a:gdLst>
                <a:gd name="T0" fmla="*/ 0 w 104"/>
                <a:gd name="T1" fmla="*/ 0 h 91"/>
                <a:gd name="T2" fmla="*/ 81 w 104"/>
                <a:gd name="T3" fmla="*/ 24 h 91"/>
                <a:gd name="T4" fmla="*/ 103 w 104"/>
                <a:gd name="T5" fmla="*/ 90 h 91"/>
                <a:gd name="T6" fmla="*/ 0 60000 65536"/>
                <a:gd name="T7" fmla="*/ 0 60000 65536"/>
                <a:gd name="T8" fmla="*/ 0 60000 65536"/>
                <a:gd name="T9" fmla="*/ 0 w 104"/>
                <a:gd name="T10" fmla="*/ 0 h 91"/>
                <a:gd name="T11" fmla="*/ 104 w 104"/>
                <a:gd name="T12" fmla="*/ 91 h 91"/>
              </a:gdLst>
              <a:ahLst/>
              <a:cxnLst>
                <a:cxn ang="T6">
                  <a:pos x="T0" y="T1"/>
                </a:cxn>
                <a:cxn ang="T7">
                  <a:pos x="T2" y="T3"/>
                </a:cxn>
                <a:cxn ang="T8">
                  <a:pos x="T4" y="T5"/>
                </a:cxn>
              </a:cxnLst>
              <a:rect l="T9" t="T10" r="T11" b="T12"/>
              <a:pathLst>
                <a:path w="104" h="91">
                  <a:moveTo>
                    <a:pt x="0" y="0"/>
                  </a:moveTo>
                  <a:lnTo>
                    <a:pt x="81" y="24"/>
                  </a:lnTo>
                  <a:lnTo>
                    <a:pt x="103" y="90"/>
                  </a:lnTo>
                </a:path>
              </a:pathLst>
            </a:custGeom>
            <a:noFill/>
            <a:ln w="12700" cap="rnd" cmpd="sng">
              <a:solidFill>
                <a:srgbClr val="8080FF"/>
              </a:solidFill>
              <a:prstDash val="solid"/>
              <a:round/>
              <a:headEnd type="none" w="med" len="med"/>
              <a:tailEnd type="none" w="med" len="med"/>
            </a:ln>
          </p:spPr>
          <p:txBody>
            <a:bodyPr/>
            <a:lstStyle/>
            <a:p>
              <a:endParaRPr lang="en-GB"/>
            </a:p>
          </p:txBody>
        </p:sp>
        <p:sp>
          <p:nvSpPr>
            <p:cNvPr id="49235" name="Freeform 82"/>
            <p:cNvSpPr>
              <a:spLocks/>
            </p:cNvSpPr>
            <p:nvPr/>
          </p:nvSpPr>
          <p:spPr bwMode="auto">
            <a:xfrm>
              <a:off x="2507" y="3736"/>
              <a:ext cx="28" cy="19"/>
            </a:xfrm>
            <a:custGeom>
              <a:avLst/>
              <a:gdLst>
                <a:gd name="T0" fmla="*/ 27 w 28"/>
                <a:gd name="T1" fmla="*/ 0 h 19"/>
                <a:gd name="T2" fmla="*/ 18 w 28"/>
                <a:gd name="T3" fmla="*/ 18 h 19"/>
                <a:gd name="T4" fmla="*/ 0 w 28"/>
                <a:gd name="T5" fmla="*/ 9 h 19"/>
                <a:gd name="T6" fmla="*/ 15 w 28"/>
                <a:gd name="T7" fmla="*/ 9 h 19"/>
                <a:gd name="T8" fmla="*/ 27 w 28"/>
                <a:gd name="T9" fmla="*/ 0 h 19"/>
                <a:gd name="T10" fmla="*/ 0 60000 65536"/>
                <a:gd name="T11" fmla="*/ 0 60000 65536"/>
                <a:gd name="T12" fmla="*/ 0 60000 65536"/>
                <a:gd name="T13" fmla="*/ 0 60000 65536"/>
                <a:gd name="T14" fmla="*/ 0 60000 65536"/>
                <a:gd name="T15" fmla="*/ 0 w 28"/>
                <a:gd name="T16" fmla="*/ 0 h 19"/>
                <a:gd name="T17" fmla="*/ 28 w 28"/>
                <a:gd name="T18" fmla="*/ 19 h 19"/>
              </a:gdLst>
              <a:ahLst/>
              <a:cxnLst>
                <a:cxn ang="T10">
                  <a:pos x="T0" y="T1"/>
                </a:cxn>
                <a:cxn ang="T11">
                  <a:pos x="T2" y="T3"/>
                </a:cxn>
                <a:cxn ang="T12">
                  <a:pos x="T4" y="T5"/>
                </a:cxn>
                <a:cxn ang="T13">
                  <a:pos x="T6" y="T7"/>
                </a:cxn>
                <a:cxn ang="T14">
                  <a:pos x="T8" y="T9"/>
                </a:cxn>
              </a:cxnLst>
              <a:rect l="T15" t="T16" r="T17" b="T18"/>
              <a:pathLst>
                <a:path w="28" h="19">
                  <a:moveTo>
                    <a:pt x="27" y="0"/>
                  </a:moveTo>
                  <a:lnTo>
                    <a:pt x="18" y="18"/>
                  </a:lnTo>
                  <a:lnTo>
                    <a:pt x="0" y="9"/>
                  </a:lnTo>
                  <a:lnTo>
                    <a:pt x="15" y="9"/>
                  </a:lnTo>
                  <a:lnTo>
                    <a:pt x="27" y="0"/>
                  </a:lnTo>
                </a:path>
              </a:pathLst>
            </a:custGeom>
            <a:solidFill>
              <a:srgbClr val="8080FF"/>
            </a:solidFill>
            <a:ln w="12700" cap="rnd" cmpd="sng">
              <a:noFill/>
              <a:prstDash val="solid"/>
              <a:round/>
              <a:headEnd type="none" w="med" len="med"/>
              <a:tailEnd type="none" w="med" len="med"/>
            </a:ln>
          </p:spPr>
          <p:txBody>
            <a:bodyPr/>
            <a:lstStyle/>
            <a:p>
              <a:endParaRPr lang="en-GB"/>
            </a:p>
          </p:txBody>
        </p:sp>
        <p:sp>
          <p:nvSpPr>
            <p:cNvPr id="49236" name="Freeform 83"/>
            <p:cNvSpPr>
              <a:spLocks/>
            </p:cNvSpPr>
            <p:nvPr/>
          </p:nvSpPr>
          <p:spPr bwMode="auto">
            <a:xfrm>
              <a:off x="605" y="2403"/>
              <a:ext cx="134" cy="144"/>
            </a:xfrm>
            <a:custGeom>
              <a:avLst/>
              <a:gdLst>
                <a:gd name="T0" fmla="*/ 0 w 134"/>
                <a:gd name="T1" fmla="*/ 0 h 144"/>
                <a:gd name="T2" fmla="*/ 34 w 134"/>
                <a:gd name="T3" fmla="*/ 98 h 144"/>
                <a:gd name="T4" fmla="*/ 133 w 134"/>
                <a:gd name="T5" fmla="*/ 143 h 144"/>
                <a:gd name="T6" fmla="*/ 0 60000 65536"/>
                <a:gd name="T7" fmla="*/ 0 60000 65536"/>
                <a:gd name="T8" fmla="*/ 0 60000 65536"/>
                <a:gd name="T9" fmla="*/ 0 w 134"/>
                <a:gd name="T10" fmla="*/ 0 h 144"/>
                <a:gd name="T11" fmla="*/ 134 w 134"/>
                <a:gd name="T12" fmla="*/ 144 h 144"/>
              </a:gdLst>
              <a:ahLst/>
              <a:cxnLst>
                <a:cxn ang="T6">
                  <a:pos x="T0" y="T1"/>
                </a:cxn>
                <a:cxn ang="T7">
                  <a:pos x="T2" y="T3"/>
                </a:cxn>
                <a:cxn ang="T8">
                  <a:pos x="T4" y="T5"/>
                </a:cxn>
              </a:cxnLst>
              <a:rect l="T9" t="T10" r="T11" b="T12"/>
              <a:pathLst>
                <a:path w="134" h="144">
                  <a:moveTo>
                    <a:pt x="0" y="0"/>
                  </a:moveTo>
                  <a:lnTo>
                    <a:pt x="34" y="98"/>
                  </a:lnTo>
                  <a:lnTo>
                    <a:pt x="133" y="143"/>
                  </a:lnTo>
                </a:path>
              </a:pathLst>
            </a:custGeom>
            <a:noFill/>
            <a:ln w="12700" cap="rnd" cmpd="sng">
              <a:solidFill>
                <a:srgbClr val="000080"/>
              </a:solidFill>
              <a:prstDash val="solid"/>
              <a:round/>
              <a:headEnd type="none" w="med" len="med"/>
              <a:tailEnd type="none" w="med" len="med"/>
            </a:ln>
          </p:spPr>
          <p:txBody>
            <a:bodyPr/>
            <a:lstStyle/>
            <a:p>
              <a:endParaRPr lang="en-GB"/>
            </a:p>
          </p:txBody>
        </p:sp>
        <p:sp>
          <p:nvSpPr>
            <p:cNvPr id="49237" name="Line 84"/>
            <p:cNvSpPr>
              <a:spLocks noChangeShapeType="1"/>
            </p:cNvSpPr>
            <p:nvPr/>
          </p:nvSpPr>
          <p:spPr bwMode="auto">
            <a:xfrm flipV="1">
              <a:off x="1650" y="1723"/>
              <a:ext cx="12" cy="10"/>
            </a:xfrm>
            <a:prstGeom prst="line">
              <a:avLst/>
            </a:prstGeom>
            <a:noFill/>
            <a:ln w="12700">
              <a:solidFill>
                <a:srgbClr val="FF0000"/>
              </a:solidFill>
              <a:round/>
              <a:headEnd/>
              <a:tailEnd/>
            </a:ln>
          </p:spPr>
          <p:txBody>
            <a:bodyPr wrap="none" anchor="ctr"/>
            <a:lstStyle/>
            <a:p>
              <a:endParaRPr lang="en-GB"/>
            </a:p>
          </p:txBody>
        </p:sp>
      </p:grpSp>
      <p:sp>
        <p:nvSpPr>
          <p:cNvPr id="99" name="Rectangle 98"/>
          <p:cNvSpPr/>
          <p:nvPr/>
        </p:nvSpPr>
        <p:spPr>
          <a:xfrm>
            <a:off x="3780727" y="1196752"/>
            <a:ext cx="4500000" cy="18000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00" name="Rectangle 99"/>
          <p:cNvSpPr/>
          <p:nvPr/>
        </p:nvSpPr>
        <p:spPr>
          <a:xfrm>
            <a:off x="3911273" y="6351774"/>
            <a:ext cx="4500000" cy="180000"/>
          </a:xfrm>
          <a:prstGeom prst="rect">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solidFill>
                <a:schemeClr val="accent6"/>
              </a:solidFill>
            </a:endParaRPr>
          </a:p>
        </p:txBody>
      </p:sp>
      <p:grpSp>
        <p:nvGrpSpPr>
          <p:cNvPr id="110" name="Group 109"/>
          <p:cNvGrpSpPr/>
          <p:nvPr/>
        </p:nvGrpSpPr>
        <p:grpSpPr>
          <a:xfrm>
            <a:off x="715611" y="1196752"/>
            <a:ext cx="3066710" cy="5335022"/>
            <a:chOff x="715611" y="1196752"/>
            <a:chExt cx="3066710" cy="5335022"/>
          </a:xfrm>
        </p:grpSpPr>
        <p:sp>
          <p:nvSpPr>
            <p:cNvPr id="89" name="Round Single Corner Rectangle 88"/>
            <p:cNvSpPr/>
            <p:nvPr/>
          </p:nvSpPr>
          <p:spPr>
            <a:xfrm flipH="1">
              <a:off x="715611" y="1196752"/>
              <a:ext cx="3065116" cy="1745693"/>
            </a:xfrm>
            <a:prstGeom prst="round1Rect">
              <a:avLst/>
            </a:prstGeom>
            <a:solidFill>
              <a:srgbClr val="7AC143"/>
            </a:solidFill>
            <a:ln>
              <a:noFill/>
            </a:ln>
          </p:spPr>
          <p:txBody>
            <a:bodyPr lIns="36000" tIns="36000" rIns="144000" bIns="36000" anchor="ctr"/>
            <a:lstStyle/>
            <a:p>
              <a:pPr algn="r">
                <a:spcAft>
                  <a:spcPts val="600"/>
                </a:spcAft>
              </a:pPr>
              <a:r>
                <a:rPr lang="en-GB" sz="2400" dirty="0" smtClean="0"/>
                <a:t>Reactive power is difficult to move around</a:t>
              </a:r>
            </a:p>
          </p:txBody>
        </p:sp>
        <p:sp>
          <p:nvSpPr>
            <p:cNvPr id="90" name="Rectangle 89"/>
            <p:cNvSpPr/>
            <p:nvPr/>
          </p:nvSpPr>
          <p:spPr>
            <a:xfrm>
              <a:off x="717205" y="2988975"/>
              <a:ext cx="3065116" cy="174813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36000" tIns="36000" rIns="144000" bIns="36000" rtlCol="0" anchor="ctr"/>
            <a:lstStyle/>
            <a:p>
              <a:pPr algn="r">
                <a:spcAft>
                  <a:spcPts val="600"/>
                </a:spcAft>
              </a:pPr>
              <a:endParaRPr lang="en-GB" sz="2400" dirty="0" smtClean="0"/>
            </a:p>
          </p:txBody>
        </p:sp>
        <p:grpSp>
          <p:nvGrpSpPr>
            <p:cNvPr id="94" name="Group 93"/>
            <p:cNvGrpSpPr/>
            <p:nvPr/>
          </p:nvGrpSpPr>
          <p:grpSpPr>
            <a:xfrm>
              <a:off x="715611" y="4783641"/>
              <a:ext cx="3065116" cy="1748133"/>
              <a:chOff x="715611" y="4783641"/>
              <a:chExt cx="3065116" cy="1748133"/>
            </a:xfrm>
          </p:grpSpPr>
          <p:sp>
            <p:nvSpPr>
              <p:cNvPr id="95" name="Round Single Corner Rectangle 94"/>
              <p:cNvSpPr/>
              <p:nvPr/>
            </p:nvSpPr>
            <p:spPr bwMode="auto">
              <a:xfrm flipH="1" flipV="1">
                <a:off x="715611" y="4783641"/>
                <a:ext cx="3065116" cy="1748133"/>
              </a:xfrm>
              <a:prstGeom prst="round1Rect">
                <a:avLst/>
              </a:prstGeom>
              <a:solidFill>
                <a:schemeClr val="accent4"/>
              </a:solidFill>
              <a:ln>
                <a:noFill/>
              </a:ln>
              <a:extLst/>
            </p:spPr>
            <p:txBody>
              <a:bodyPr lIns="36000" tIns="36000" rIns="144000" bIns="36000" anchor="ctr"/>
              <a:lstStyle/>
              <a:p>
                <a:pPr algn="r">
                  <a:spcAft>
                    <a:spcPts val="600"/>
                  </a:spcAft>
                </a:pPr>
                <a:endParaRPr lang="en-GB" sz="2400" dirty="0" smtClean="0"/>
              </a:p>
            </p:txBody>
          </p:sp>
          <p:sp>
            <p:nvSpPr>
              <p:cNvPr id="96" name="Round Single Corner Rectangle 95"/>
              <p:cNvSpPr/>
              <p:nvPr/>
            </p:nvSpPr>
            <p:spPr bwMode="auto">
              <a:xfrm flipH="1">
                <a:off x="715611" y="4783641"/>
                <a:ext cx="3065116" cy="1748133"/>
              </a:xfrm>
              <a:prstGeom prst="round1Rect">
                <a:avLst/>
              </a:prstGeom>
              <a:noFill/>
              <a:ln>
                <a:noFill/>
              </a:ln>
              <a:extLst/>
            </p:spPr>
            <p:txBody>
              <a:bodyPr lIns="36000" tIns="36000" rIns="144000" bIns="36000" anchor="ctr"/>
              <a:lstStyle/>
              <a:p>
                <a:pPr algn="r">
                  <a:spcAft>
                    <a:spcPts val="600"/>
                  </a:spcAft>
                </a:pPr>
                <a:r>
                  <a:rPr lang="en-GB" sz="2400" dirty="0" smtClean="0"/>
                  <a:t>Need enough in </a:t>
                </a:r>
                <a:br>
                  <a:rPr lang="en-GB" sz="2400" dirty="0" smtClean="0"/>
                </a:br>
                <a:r>
                  <a:rPr lang="en-GB" sz="2400" dirty="0" smtClean="0"/>
                  <a:t>each region</a:t>
                </a:r>
              </a:p>
            </p:txBody>
          </p:sp>
        </p:grpSp>
        <p:grpSp>
          <p:nvGrpSpPr>
            <p:cNvPr id="101" name="Group 103"/>
            <p:cNvGrpSpPr>
              <a:grpSpLocks/>
            </p:cNvGrpSpPr>
            <p:nvPr/>
          </p:nvGrpSpPr>
          <p:grpSpPr bwMode="auto">
            <a:xfrm>
              <a:off x="1817715" y="3187139"/>
              <a:ext cx="864096" cy="1351804"/>
              <a:chOff x="286" y="2006"/>
              <a:chExt cx="163" cy="255"/>
            </a:xfrm>
            <a:solidFill>
              <a:schemeClr val="bg1"/>
            </a:solidFill>
          </p:grpSpPr>
          <p:sp>
            <p:nvSpPr>
              <p:cNvPr id="102" name="Freeform 105"/>
              <p:cNvSpPr>
                <a:spLocks noChangeArrowheads="1"/>
              </p:cNvSpPr>
              <p:nvPr/>
            </p:nvSpPr>
            <p:spPr bwMode="auto">
              <a:xfrm>
                <a:off x="286" y="2006"/>
                <a:ext cx="163" cy="194"/>
              </a:xfrm>
              <a:custGeom>
                <a:avLst/>
                <a:gdLst>
                  <a:gd name="T0" fmla="*/ 0 w 1468"/>
                  <a:gd name="T1" fmla="*/ 0 h 1755"/>
                  <a:gd name="T2" fmla="*/ 0 w 1468"/>
                  <a:gd name="T3" fmla="*/ 0 h 1755"/>
                  <a:gd name="T4" fmla="*/ 0 w 1468"/>
                  <a:gd name="T5" fmla="*/ 0 h 1755"/>
                  <a:gd name="T6" fmla="*/ 0 w 1468"/>
                  <a:gd name="T7" fmla="*/ 0 h 1755"/>
                  <a:gd name="T8" fmla="*/ 0 w 1468"/>
                  <a:gd name="T9" fmla="*/ 0 h 1755"/>
                  <a:gd name="T10" fmla="*/ 0 w 1468"/>
                  <a:gd name="T11" fmla="*/ 0 h 1755"/>
                  <a:gd name="T12" fmla="*/ 0 w 1468"/>
                  <a:gd name="T13" fmla="*/ 0 h 1755"/>
                  <a:gd name="T14" fmla="*/ 0 w 1468"/>
                  <a:gd name="T15" fmla="*/ 0 h 1755"/>
                  <a:gd name="T16" fmla="*/ 0 w 1468"/>
                  <a:gd name="T17" fmla="*/ 0 h 1755"/>
                  <a:gd name="T18" fmla="*/ 0 w 1468"/>
                  <a:gd name="T19" fmla="*/ 0 h 1755"/>
                  <a:gd name="T20" fmla="*/ 0 w 1468"/>
                  <a:gd name="T21" fmla="*/ 0 h 1755"/>
                  <a:gd name="T22" fmla="*/ 0 w 1468"/>
                  <a:gd name="T23" fmla="*/ 0 h 1755"/>
                  <a:gd name="T24" fmla="*/ 0 w 1468"/>
                  <a:gd name="T25" fmla="*/ 0 h 1755"/>
                  <a:gd name="T26" fmla="*/ 0 w 1468"/>
                  <a:gd name="T27" fmla="*/ 0 h 1755"/>
                  <a:gd name="T28" fmla="*/ 0 w 1468"/>
                  <a:gd name="T29" fmla="*/ 0 h 1755"/>
                  <a:gd name="T30" fmla="*/ 0 w 1468"/>
                  <a:gd name="T31" fmla="*/ 0 h 1755"/>
                  <a:gd name="T32" fmla="*/ 0 w 1468"/>
                  <a:gd name="T33" fmla="*/ 0 h 1755"/>
                  <a:gd name="T34" fmla="*/ 0 w 1468"/>
                  <a:gd name="T35" fmla="*/ 0 h 1755"/>
                  <a:gd name="T36" fmla="*/ 0 w 1468"/>
                  <a:gd name="T37" fmla="*/ 0 h 1755"/>
                  <a:gd name="T38" fmla="*/ 0 w 1468"/>
                  <a:gd name="T39" fmla="*/ 0 h 1755"/>
                  <a:gd name="T40" fmla="*/ 0 w 1468"/>
                  <a:gd name="T41" fmla="*/ 0 h 1755"/>
                  <a:gd name="T42" fmla="*/ 0 w 1468"/>
                  <a:gd name="T43" fmla="*/ 0 h 1755"/>
                  <a:gd name="T44" fmla="*/ 0 w 1468"/>
                  <a:gd name="T45" fmla="*/ 0 h 1755"/>
                  <a:gd name="T46" fmla="*/ 0 w 1468"/>
                  <a:gd name="T47" fmla="*/ 0 h 1755"/>
                  <a:gd name="T48" fmla="*/ 0 w 1468"/>
                  <a:gd name="T49" fmla="*/ 0 h 1755"/>
                  <a:gd name="T50" fmla="*/ 0 w 1468"/>
                  <a:gd name="T51" fmla="*/ 0 h 1755"/>
                  <a:gd name="T52" fmla="*/ 0 w 1468"/>
                  <a:gd name="T53" fmla="*/ 0 h 1755"/>
                  <a:gd name="T54" fmla="*/ 0 w 1468"/>
                  <a:gd name="T55" fmla="*/ 0 h 1755"/>
                  <a:gd name="T56" fmla="*/ 0 w 1468"/>
                  <a:gd name="T57" fmla="*/ 0 h 1755"/>
                  <a:gd name="T58" fmla="*/ 0 w 1468"/>
                  <a:gd name="T59" fmla="*/ 0 h 1755"/>
                  <a:gd name="T60" fmla="*/ 0 w 1468"/>
                  <a:gd name="T61" fmla="*/ 0 h 1755"/>
                  <a:gd name="T62" fmla="*/ 0 w 1468"/>
                  <a:gd name="T63" fmla="*/ 0 h 1755"/>
                  <a:gd name="T64" fmla="*/ 0 w 1468"/>
                  <a:gd name="T65" fmla="*/ 0 h 1755"/>
                  <a:gd name="T66" fmla="*/ 0 w 1468"/>
                  <a:gd name="T67" fmla="*/ 0 h 1755"/>
                  <a:gd name="T68" fmla="*/ 0 w 1468"/>
                  <a:gd name="T69" fmla="*/ 0 h 1755"/>
                  <a:gd name="T70" fmla="*/ 0 w 1468"/>
                  <a:gd name="T71" fmla="*/ 0 h 1755"/>
                  <a:gd name="T72" fmla="*/ 0 w 1468"/>
                  <a:gd name="T73" fmla="*/ 0 h 1755"/>
                  <a:gd name="T74" fmla="*/ 0 w 1468"/>
                  <a:gd name="T75" fmla="*/ 0 h 1755"/>
                  <a:gd name="T76" fmla="*/ 0 w 1468"/>
                  <a:gd name="T77" fmla="*/ 0 h 1755"/>
                  <a:gd name="T78" fmla="*/ 0 w 1468"/>
                  <a:gd name="T79" fmla="*/ 0 h 1755"/>
                  <a:gd name="T80" fmla="*/ 0 w 1468"/>
                  <a:gd name="T81" fmla="*/ 0 h 1755"/>
                  <a:gd name="T82" fmla="*/ 0 w 1468"/>
                  <a:gd name="T83" fmla="*/ 0 h 1755"/>
                  <a:gd name="T84" fmla="*/ 0 w 1468"/>
                  <a:gd name="T85" fmla="*/ 0 h 1755"/>
                  <a:gd name="T86" fmla="*/ 0 w 1468"/>
                  <a:gd name="T87" fmla="*/ 0 h 1755"/>
                  <a:gd name="T88" fmla="*/ 0 w 1468"/>
                  <a:gd name="T89" fmla="*/ 0 h 1755"/>
                  <a:gd name="T90" fmla="*/ 0 w 1468"/>
                  <a:gd name="T91" fmla="*/ 0 h 1755"/>
                  <a:gd name="T92" fmla="*/ 0 w 1468"/>
                  <a:gd name="T93" fmla="*/ 0 h 1755"/>
                  <a:gd name="T94" fmla="*/ 0 w 1468"/>
                  <a:gd name="T95" fmla="*/ 0 h 1755"/>
                  <a:gd name="T96" fmla="*/ 0 w 1468"/>
                  <a:gd name="T97" fmla="*/ 0 h 1755"/>
                  <a:gd name="T98" fmla="*/ 0 w 1468"/>
                  <a:gd name="T99" fmla="*/ 0 h 1755"/>
                  <a:gd name="T100" fmla="*/ 0 w 1468"/>
                  <a:gd name="T101" fmla="*/ 0 h 1755"/>
                  <a:gd name="T102" fmla="*/ 0 w 1468"/>
                  <a:gd name="T103" fmla="*/ 0 h 1755"/>
                  <a:gd name="T104" fmla="*/ 0 w 1468"/>
                  <a:gd name="T105" fmla="*/ 0 h 1755"/>
                  <a:gd name="T106" fmla="*/ 0 w 1468"/>
                  <a:gd name="T107" fmla="*/ 0 h 1755"/>
                  <a:gd name="T108" fmla="*/ 0 w 1468"/>
                  <a:gd name="T109" fmla="*/ 0 h 1755"/>
                  <a:gd name="T110" fmla="*/ 0 w 1468"/>
                  <a:gd name="T111" fmla="*/ 0 h 1755"/>
                  <a:gd name="T112" fmla="*/ 0 w 1468"/>
                  <a:gd name="T113" fmla="*/ 0 h 1755"/>
                  <a:gd name="T114" fmla="*/ 0 w 1468"/>
                  <a:gd name="T115" fmla="*/ 0 h 1755"/>
                  <a:gd name="T116" fmla="*/ 0 w 1468"/>
                  <a:gd name="T117" fmla="*/ 0 h 1755"/>
                  <a:gd name="T118" fmla="*/ 0 w 1468"/>
                  <a:gd name="T119" fmla="*/ 0 h 1755"/>
                  <a:gd name="T120" fmla="*/ 0 w 1468"/>
                  <a:gd name="T121" fmla="*/ 0 h 1755"/>
                  <a:gd name="T122" fmla="*/ 0 w 1468"/>
                  <a:gd name="T123" fmla="*/ 0 h 17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468"/>
                  <a:gd name="T187" fmla="*/ 0 h 1755"/>
                  <a:gd name="T188" fmla="*/ 1468 w 1468"/>
                  <a:gd name="T189" fmla="*/ 1755 h 175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468" h="1755">
                    <a:moveTo>
                      <a:pt x="704" y="0"/>
                    </a:moveTo>
                    <a:lnTo>
                      <a:pt x="758" y="1"/>
                    </a:lnTo>
                    <a:lnTo>
                      <a:pt x="813" y="4"/>
                    </a:lnTo>
                    <a:lnTo>
                      <a:pt x="867" y="12"/>
                    </a:lnTo>
                    <a:lnTo>
                      <a:pt x="920" y="21"/>
                    </a:lnTo>
                    <a:lnTo>
                      <a:pt x="965" y="33"/>
                    </a:lnTo>
                    <a:lnTo>
                      <a:pt x="1010" y="48"/>
                    </a:lnTo>
                    <a:lnTo>
                      <a:pt x="1056" y="67"/>
                    </a:lnTo>
                    <a:lnTo>
                      <a:pt x="1100" y="89"/>
                    </a:lnTo>
                    <a:lnTo>
                      <a:pt x="1145" y="115"/>
                    </a:lnTo>
                    <a:lnTo>
                      <a:pt x="1188" y="144"/>
                    </a:lnTo>
                    <a:lnTo>
                      <a:pt x="1230" y="177"/>
                    </a:lnTo>
                    <a:lnTo>
                      <a:pt x="1269" y="214"/>
                    </a:lnTo>
                    <a:lnTo>
                      <a:pt x="1306" y="254"/>
                    </a:lnTo>
                    <a:lnTo>
                      <a:pt x="1341" y="296"/>
                    </a:lnTo>
                    <a:lnTo>
                      <a:pt x="1372" y="342"/>
                    </a:lnTo>
                    <a:lnTo>
                      <a:pt x="1399" y="390"/>
                    </a:lnTo>
                    <a:lnTo>
                      <a:pt x="1424" y="441"/>
                    </a:lnTo>
                    <a:lnTo>
                      <a:pt x="1442" y="496"/>
                    </a:lnTo>
                    <a:lnTo>
                      <a:pt x="1457" y="552"/>
                    </a:lnTo>
                    <a:lnTo>
                      <a:pt x="1465" y="610"/>
                    </a:lnTo>
                    <a:lnTo>
                      <a:pt x="1468" y="672"/>
                    </a:lnTo>
                    <a:lnTo>
                      <a:pt x="1466" y="726"/>
                    </a:lnTo>
                    <a:lnTo>
                      <a:pt x="1460" y="777"/>
                    </a:lnTo>
                    <a:lnTo>
                      <a:pt x="1449" y="824"/>
                    </a:lnTo>
                    <a:lnTo>
                      <a:pt x="1434" y="869"/>
                    </a:lnTo>
                    <a:lnTo>
                      <a:pt x="1417" y="909"/>
                    </a:lnTo>
                    <a:lnTo>
                      <a:pt x="1398" y="947"/>
                    </a:lnTo>
                    <a:lnTo>
                      <a:pt x="1376" y="982"/>
                    </a:lnTo>
                    <a:lnTo>
                      <a:pt x="1352" y="1015"/>
                    </a:lnTo>
                    <a:lnTo>
                      <a:pt x="1327" y="1045"/>
                    </a:lnTo>
                    <a:lnTo>
                      <a:pt x="1301" y="1073"/>
                    </a:lnTo>
                    <a:lnTo>
                      <a:pt x="1273" y="1097"/>
                    </a:lnTo>
                    <a:lnTo>
                      <a:pt x="1247" y="1120"/>
                    </a:lnTo>
                    <a:lnTo>
                      <a:pt x="1219" y="1141"/>
                    </a:lnTo>
                    <a:lnTo>
                      <a:pt x="1193" y="1160"/>
                    </a:lnTo>
                    <a:lnTo>
                      <a:pt x="1167" y="1177"/>
                    </a:lnTo>
                    <a:lnTo>
                      <a:pt x="1143" y="1191"/>
                    </a:lnTo>
                    <a:lnTo>
                      <a:pt x="1121" y="1205"/>
                    </a:lnTo>
                    <a:lnTo>
                      <a:pt x="1100" y="1218"/>
                    </a:lnTo>
                    <a:lnTo>
                      <a:pt x="1083" y="1230"/>
                    </a:lnTo>
                    <a:lnTo>
                      <a:pt x="1048" y="1254"/>
                    </a:lnTo>
                    <a:lnTo>
                      <a:pt x="1019" y="1281"/>
                    </a:lnTo>
                    <a:lnTo>
                      <a:pt x="994" y="1308"/>
                    </a:lnTo>
                    <a:lnTo>
                      <a:pt x="976" y="1336"/>
                    </a:lnTo>
                    <a:lnTo>
                      <a:pt x="961" y="1364"/>
                    </a:lnTo>
                    <a:lnTo>
                      <a:pt x="952" y="1393"/>
                    </a:lnTo>
                    <a:lnTo>
                      <a:pt x="947" y="1424"/>
                    </a:lnTo>
                    <a:lnTo>
                      <a:pt x="946" y="1454"/>
                    </a:lnTo>
                    <a:lnTo>
                      <a:pt x="946" y="1753"/>
                    </a:lnTo>
                    <a:lnTo>
                      <a:pt x="558" y="1755"/>
                    </a:lnTo>
                    <a:lnTo>
                      <a:pt x="558" y="1308"/>
                    </a:lnTo>
                    <a:lnTo>
                      <a:pt x="560" y="1265"/>
                    </a:lnTo>
                    <a:lnTo>
                      <a:pt x="565" y="1225"/>
                    </a:lnTo>
                    <a:lnTo>
                      <a:pt x="574" y="1188"/>
                    </a:lnTo>
                    <a:lnTo>
                      <a:pt x="587" y="1153"/>
                    </a:lnTo>
                    <a:lnTo>
                      <a:pt x="605" y="1120"/>
                    </a:lnTo>
                    <a:lnTo>
                      <a:pt x="628" y="1089"/>
                    </a:lnTo>
                    <a:lnTo>
                      <a:pt x="656" y="1059"/>
                    </a:lnTo>
                    <a:lnTo>
                      <a:pt x="689" y="1030"/>
                    </a:lnTo>
                    <a:lnTo>
                      <a:pt x="728" y="1003"/>
                    </a:lnTo>
                    <a:lnTo>
                      <a:pt x="946" y="855"/>
                    </a:lnTo>
                    <a:lnTo>
                      <a:pt x="975" y="832"/>
                    </a:lnTo>
                    <a:lnTo>
                      <a:pt x="1000" y="805"/>
                    </a:lnTo>
                    <a:lnTo>
                      <a:pt x="1020" y="777"/>
                    </a:lnTo>
                    <a:lnTo>
                      <a:pt x="1036" y="746"/>
                    </a:lnTo>
                    <a:lnTo>
                      <a:pt x="1046" y="714"/>
                    </a:lnTo>
                    <a:lnTo>
                      <a:pt x="1054" y="682"/>
                    </a:lnTo>
                    <a:lnTo>
                      <a:pt x="1057" y="649"/>
                    </a:lnTo>
                    <a:lnTo>
                      <a:pt x="1056" y="618"/>
                    </a:lnTo>
                    <a:lnTo>
                      <a:pt x="1052" y="587"/>
                    </a:lnTo>
                    <a:lnTo>
                      <a:pt x="1043" y="557"/>
                    </a:lnTo>
                    <a:lnTo>
                      <a:pt x="1030" y="529"/>
                    </a:lnTo>
                    <a:lnTo>
                      <a:pt x="1016" y="505"/>
                    </a:lnTo>
                    <a:lnTo>
                      <a:pt x="997" y="483"/>
                    </a:lnTo>
                    <a:lnTo>
                      <a:pt x="967" y="457"/>
                    </a:lnTo>
                    <a:lnTo>
                      <a:pt x="931" y="434"/>
                    </a:lnTo>
                    <a:lnTo>
                      <a:pt x="891" y="415"/>
                    </a:lnTo>
                    <a:lnTo>
                      <a:pt x="849" y="400"/>
                    </a:lnTo>
                    <a:lnTo>
                      <a:pt x="803" y="390"/>
                    </a:lnTo>
                    <a:lnTo>
                      <a:pt x="756" y="385"/>
                    </a:lnTo>
                    <a:lnTo>
                      <a:pt x="706" y="386"/>
                    </a:lnTo>
                    <a:lnTo>
                      <a:pt x="655" y="394"/>
                    </a:lnTo>
                    <a:lnTo>
                      <a:pt x="614" y="403"/>
                    </a:lnTo>
                    <a:lnTo>
                      <a:pt x="576" y="417"/>
                    </a:lnTo>
                    <a:lnTo>
                      <a:pt x="544" y="432"/>
                    </a:lnTo>
                    <a:lnTo>
                      <a:pt x="514" y="450"/>
                    </a:lnTo>
                    <a:lnTo>
                      <a:pt x="490" y="470"/>
                    </a:lnTo>
                    <a:lnTo>
                      <a:pt x="467" y="491"/>
                    </a:lnTo>
                    <a:lnTo>
                      <a:pt x="449" y="515"/>
                    </a:lnTo>
                    <a:lnTo>
                      <a:pt x="433" y="540"/>
                    </a:lnTo>
                    <a:lnTo>
                      <a:pt x="421" y="566"/>
                    </a:lnTo>
                    <a:lnTo>
                      <a:pt x="410" y="593"/>
                    </a:lnTo>
                    <a:lnTo>
                      <a:pt x="403" y="622"/>
                    </a:lnTo>
                    <a:lnTo>
                      <a:pt x="396" y="651"/>
                    </a:lnTo>
                    <a:lnTo>
                      <a:pt x="392" y="681"/>
                    </a:lnTo>
                    <a:lnTo>
                      <a:pt x="389" y="712"/>
                    </a:lnTo>
                    <a:lnTo>
                      <a:pt x="387" y="743"/>
                    </a:lnTo>
                    <a:lnTo>
                      <a:pt x="387" y="773"/>
                    </a:lnTo>
                    <a:lnTo>
                      <a:pt x="386" y="804"/>
                    </a:lnTo>
                    <a:lnTo>
                      <a:pt x="386" y="882"/>
                    </a:lnTo>
                    <a:lnTo>
                      <a:pt x="0" y="882"/>
                    </a:lnTo>
                    <a:lnTo>
                      <a:pt x="0" y="808"/>
                    </a:lnTo>
                    <a:lnTo>
                      <a:pt x="3" y="742"/>
                    </a:lnTo>
                    <a:lnTo>
                      <a:pt x="7" y="680"/>
                    </a:lnTo>
                    <a:lnTo>
                      <a:pt x="12" y="623"/>
                    </a:lnTo>
                    <a:lnTo>
                      <a:pt x="22" y="569"/>
                    </a:lnTo>
                    <a:lnTo>
                      <a:pt x="32" y="519"/>
                    </a:lnTo>
                    <a:lnTo>
                      <a:pt x="47" y="472"/>
                    </a:lnTo>
                    <a:lnTo>
                      <a:pt x="64" y="428"/>
                    </a:lnTo>
                    <a:lnTo>
                      <a:pt x="86" y="384"/>
                    </a:lnTo>
                    <a:lnTo>
                      <a:pt x="110" y="342"/>
                    </a:lnTo>
                    <a:lnTo>
                      <a:pt x="139" y="300"/>
                    </a:lnTo>
                    <a:lnTo>
                      <a:pt x="171" y="259"/>
                    </a:lnTo>
                    <a:lnTo>
                      <a:pt x="209" y="215"/>
                    </a:lnTo>
                    <a:lnTo>
                      <a:pt x="251" y="173"/>
                    </a:lnTo>
                    <a:lnTo>
                      <a:pt x="295" y="136"/>
                    </a:lnTo>
                    <a:lnTo>
                      <a:pt x="341" y="103"/>
                    </a:lnTo>
                    <a:lnTo>
                      <a:pt x="390" y="75"/>
                    </a:lnTo>
                    <a:lnTo>
                      <a:pt x="440" y="53"/>
                    </a:lnTo>
                    <a:lnTo>
                      <a:pt x="491" y="34"/>
                    </a:lnTo>
                    <a:lnTo>
                      <a:pt x="543" y="20"/>
                    </a:lnTo>
                    <a:lnTo>
                      <a:pt x="596" y="10"/>
                    </a:lnTo>
                    <a:lnTo>
                      <a:pt x="650" y="3"/>
                    </a:lnTo>
                    <a:lnTo>
                      <a:pt x="704" y="0"/>
                    </a:lnTo>
                    <a:close/>
                  </a:path>
                </a:pathLst>
              </a:custGeom>
              <a:grpFill/>
              <a:ln w="9525">
                <a:noFill/>
                <a:round/>
                <a:headEnd/>
                <a:tailEnd/>
              </a:ln>
            </p:spPr>
            <p:txBody>
              <a:bodyPr wrap="none" anchor="ctr"/>
              <a:lstStyle/>
              <a:p>
                <a:endParaRPr lang="en-GB"/>
              </a:p>
            </p:txBody>
          </p:sp>
          <p:sp>
            <p:nvSpPr>
              <p:cNvPr id="103" name="Rectangle 106"/>
              <p:cNvSpPr>
                <a:spLocks noChangeArrowheads="1"/>
              </p:cNvSpPr>
              <p:nvPr/>
            </p:nvSpPr>
            <p:spPr bwMode="auto">
              <a:xfrm>
                <a:off x="348" y="2218"/>
                <a:ext cx="43" cy="43"/>
              </a:xfrm>
              <a:prstGeom prst="rect">
                <a:avLst/>
              </a:prstGeom>
              <a:grpFill/>
              <a:ln w="9525">
                <a:noFill/>
                <a:round/>
                <a:headEnd/>
                <a:tailEnd/>
              </a:ln>
            </p:spPr>
            <p:txBody>
              <a:bodyPr wrap="none" anchor="ctr"/>
              <a:lstStyle/>
              <a:p>
                <a:pPr>
                  <a:spcBef>
                    <a:spcPts val="1000"/>
                  </a:spcBef>
                  <a:buClr>
                    <a:srgbClr val="000000"/>
                  </a:buClr>
                  <a:buSzPct val="100000"/>
                  <a:buFont typeface="Times New Roman" pitchFamily="18" charset="0"/>
                  <a:buNone/>
                </a:pPr>
                <a:endParaRPr lang="en-US"/>
              </a:p>
            </p:txBody>
          </p:sp>
        </p:grpSp>
      </p:grpSp>
      <p:grpSp>
        <p:nvGrpSpPr>
          <p:cNvPr id="111" name="Group 110"/>
          <p:cNvGrpSpPr/>
          <p:nvPr/>
        </p:nvGrpSpPr>
        <p:grpSpPr>
          <a:xfrm>
            <a:off x="8409679" y="1196752"/>
            <a:ext cx="3066710" cy="5335022"/>
            <a:chOff x="8409679" y="1196752"/>
            <a:chExt cx="3066710" cy="5335022"/>
          </a:xfrm>
        </p:grpSpPr>
        <p:sp>
          <p:nvSpPr>
            <p:cNvPr id="87" name="Round Single Corner Rectangle 86"/>
            <p:cNvSpPr/>
            <p:nvPr/>
          </p:nvSpPr>
          <p:spPr>
            <a:xfrm>
              <a:off x="8409679" y="1196752"/>
              <a:ext cx="3065116" cy="1745693"/>
            </a:xfrm>
            <a:prstGeom prst="round1Rect">
              <a:avLst/>
            </a:prstGeom>
            <a:solidFill>
              <a:schemeClr val="bg2"/>
            </a:solidFill>
            <a:ln>
              <a:noFill/>
            </a:ln>
          </p:spPr>
          <p:txBody>
            <a:bodyPr lIns="144000" tIns="36000" rIns="36000" bIns="36000" anchor="ctr"/>
            <a:lstStyle/>
            <a:p>
              <a:pPr>
                <a:spcAft>
                  <a:spcPts val="600"/>
                </a:spcAft>
              </a:pPr>
              <a:r>
                <a:rPr lang="en-GB" sz="2400" dirty="0" smtClean="0"/>
                <a:t>12 – 15% shortfall leads to instant voltage collapse</a:t>
              </a:r>
            </a:p>
          </p:txBody>
        </p:sp>
        <p:grpSp>
          <p:nvGrpSpPr>
            <p:cNvPr id="91" name="Group 90"/>
            <p:cNvGrpSpPr/>
            <p:nvPr/>
          </p:nvGrpSpPr>
          <p:grpSpPr>
            <a:xfrm>
              <a:off x="8409679" y="4783641"/>
              <a:ext cx="3065116" cy="1748133"/>
              <a:chOff x="8409679" y="4783641"/>
              <a:chExt cx="3065116" cy="1748133"/>
            </a:xfrm>
          </p:grpSpPr>
          <p:sp>
            <p:nvSpPr>
              <p:cNvPr id="92" name="Round Single Corner Rectangle 91"/>
              <p:cNvSpPr/>
              <p:nvPr/>
            </p:nvSpPr>
            <p:spPr bwMode="auto">
              <a:xfrm flipV="1">
                <a:off x="8409679" y="4783641"/>
                <a:ext cx="3065116" cy="1748133"/>
              </a:xfrm>
              <a:prstGeom prst="round1Rect">
                <a:avLst/>
              </a:prstGeom>
              <a:solidFill>
                <a:schemeClr val="accent6"/>
              </a:solidFill>
              <a:ln>
                <a:noFill/>
              </a:ln>
              <a:extLst/>
            </p:spPr>
            <p:txBody>
              <a:bodyPr lIns="144000" tIns="36000" rIns="36000" bIns="36000" anchor="ctr"/>
              <a:lstStyle/>
              <a:p>
                <a:pPr>
                  <a:spcAft>
                    <a:spcPts val="600"/>
                  </a:spcAft>
                </a:pPr>
                <a:endParaRPr lang="en-GB" sz="2400" b="1" dirty="0" smtClean="0"/>
              </a:p>
            </p:txBody>
          </p:sp>
          <p:sp>
            <p:nvSpPr>
              <p:cNvPr id="93" name="Round Single Corner Rectangle 92"/>
              <p:cNvSpPr/>
              <p:nvPr/>
            </p:nvSpPr>
            <p:spPr bwMode="auto">
              <a:xfrm flipH="1">
                <a:off x="8409679" y="4783641"/>
                <a:ext cx="3065116" cy="1748133"/>
              </a:xfrm>
              <a:prstGeom prst="round1Rect">
                <a:avLst/>
              </a:prstGeom>
              <a:noFill/>
              <a:ln>
                <a:noFill/>
              </a:ln>
              <a:extLst/>
            </p:spPr>
            <p:txBody>
              <a:bodyPr lIns="144000" tIns="36000" rIns="36000" bIns="36000" anchor="ctr"/>
              <a:lstStyle/>
              <a:p>
                <a:r>
                  <a:rPr lang="en-GB" sz="2400" dirty="0" smtClean="0"/>
                  <a:t>Loss of local generation or circuits can lead to localised grid failure</a:t>
                </a:r>
              </a:p>
            </p:txBody>
          </p:sp>
        </p:grpSp>
        <p:grpSp>
          <p:nvGrpSpPr>
            <p:cNvPr id="109" name="Group 108"/>
            <p:cNvGrpSpPr/>
            <p:nvPr/>
          </p:nvGrpSpPr>
          <p:grpSpPr>
            <a:xfrm>
              <a:off x="8411273" y="2988975"/>
              <a:ext cx="3065116" cy="1748133"/>
              <a:chOff x="8411273" y="2988975"/>
              <a:chExt cx="3065116" cy="1748133"/>
            </a:xfrm>
          </p:grpSpPr>
          <p:sp>
            <p:nvSpPr>
              <p:cNvPr id="88" name="Rectangle 87"/>
              <p:cNvSpPr/>
              <p:nvPr/>
            </p:nvSpPr>
            <p:spPr>
              <a:xfrm>
                <a:off x="8411273" y="2988975"/>
                <a:ext cx="3065116" cy="174813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144000" tIns="36000" rIns="36000" bIns="36000" rtlCol="0" anchor="ctr"/>
              <a:lstStyle/>
              <a:p>
                <a:pPr>
                  <a:spcAft>
                    <a:spcPts val="600"/>
                  </a:spcAft>
                </a:pPr>
                <a:endParaRPr lang="en-GB" sz="2400" dirty="0" smtClean="0"/>
              </a:p>
            </p:txBody>
          </p:sp>
          <p:grpSp>
            <p:nvGrpSpPr>
              <p:cNvPr id="108" name="Group 107"/>
              <p:cNvGrpSpPr/>
              <p:nvPr/>
            </p:nvGrpSpPr>
            <p:grpSpPr>
              <a:xfrm>
                <a:off x="9151831" y="3162031"/>
                <a:ext cx="1584000" cy="1402020"/>
                <a:chOff x="9823330" y="2059243"/>
                <a:chExt cx="1584000" cy="1402020"/>
              </a:xfrm>
            </p:grpSpPr>
            <p:sp>
              <p:nvSpPr>
                <p:cNvPr id="105" name="Freeform 52"/>
                <p:cNvSpPr>
                  <a:spLocks noChangeArrowheads="1"/>
                </p:cNvSpPr>
                <p:nvPr/>
              </p:nvSpPr>
              <p:spPr bwMode="auto">
                <a:xfrm>
                  <a:off x="9823330" y="2059243"/>
                  <a:ext cx="1584000" cy="1402020"/>
                </a:xfrm>
                <a:custGeom>
                  <a:avLst/>
                  <a:gdLst>
                    <a:gd name="T0" fmla="*/ 0 w 3456"/>
                    <a:gd name="T1" fmla="*/ 0 h 3058"/>
                    <a:gd name="T2" fmla="*/ 0 w 3456"/>
                    <a:gd name="T3" fmla="*/ 0 h 3058"/>
                    <a:gd name="T4" fmla="*/ 0 w 3456"/>
                    <a:gd name="T5" fmla="*/ 0 h 3058"/>
                    <a:gd name="T6" fmla="*/ 0 w 3456"/>
                    <a:gd name="T7" fmla="*/ 0 h 3058"/>
                    <a:gd name="T8" fmla="*/ 0 w 3456"/>
                    <a:gd name="T9" fmla="*/ 0 h 3058"/>
                    <a:gd name="T10" fmla="*/ 0 w 3456"/>
                    <a:gd name="T11" fmla="*/ 0 h 3058"/>
                    <a:gd name="T12" fmla="*/ 0 w 3456"/>
                    <a:gd name="T13" fmla="*/ 0 h 3058"/>
                    <a:gd name="T14" fmla="*/ 0 w 3456"/>
                    <a:gd name="T15" fmla="*/ 0 h 3058"/>
                    <a:gd name="T16" fmla="*/ 0 w 3456"/>
                    <a:gd name="T17" fmla="*/ 0 h 3058"/>
                    <a:gd name="T18" fmla="*/ 0 w 3456"/>
                    <a:gd name="T19" fmla="*/ 0 h 3058"/>
                    <a:gd name="T20" fmla="*/ 0 w 3456"/>
                    <a:gd name="T21" fmla="*/ 0 h 3058"/>
                    <a:gd name="T22" fmla="*/ 0 w 3456"/>
                    <a:gd name="T23" fmla="*/ 0 h 3058"/>
                    <a:gd name="T24" fmla="*/ 0 w 3456"/>
                    <a:gd name="T25" fmla="*/ 0 h 3058"/>
                    <a:gd name="T26" fmla="*/ 0 w 3456"/>
                    <a:gd name="T27" fmla="*/ 0 h 3058"/>
                    <a:gd name="T28" fmla="*/ 0 w 3456"/>
                    <a:gd name="T29" fmla="*/ 0 h 3058"/>
                    <a:gd name="T30" fmla="*/ 0 w 3456"/>
                    <a:gd name="T31" fmla="*/ 0 h 3058"/>
                    <a:gd name="T32" fmla="*/ 0 w 3456"/>
                    <a:gd name="T33" fmla="*/ 0 h 3058"/>
                    <a:gd name="T34" fmla="*/ 0 w 3456"/>
                    <a:gd name="T35" fmla="*/ 0 h 3058"/>
                    <a:gd name="T36" fmla="*/ 0 w 3456"/>
                    <a:gd name="T37" fmla="*/ 0 h 3058"/>
                    <a:gd name="T38" fmla="*/ 0 w 3456"/>
                    <a:gd name="T39" fmla="*/ 0 h 3058"/>
                    <a:gd name="T40" fmla="*/ 0 w 3456"/>
                    <a:gd name="T41" fmla="*/ 0 h 3058"/>
                    <a:gd name="T42" fmla="*/ 0 w 3456"/>
                    <a:gd name="T43" fmla="*/ 0 h 3058"/>
                    <a:gd name="T44" fmla="*/ 0 w 3456"/>
                    <a:gd name="T45" fmla="*/ 0 h 3058"/>
                    <a:gd name="T46" fmla="*/ 0 w 3456"/>
                    <a:gd name="T47" fmla="*/ 0 h 3058"/>
                    <a:gd name="T48" fmla="*/ 0 w 3456"/>
                    <a:gd name="T49" fmla="*/ 0 h 3058"/>
                    <a:gd name="T50" fmla="*/ 0 w 3456"/>
                    <a:gd name="T51" fmla="*/ 0 h 3058"/>
                    <a:gd name="T52" fmla="*/ 0 w 3456"/>
                    <a:gd name="T53" fmla="*/ 0 h 3058"/>
                    <a:gd name="T54" fmla="*/ 0 w 3456"/>
                    <a:gd name="T55" fmla="*/ 0 h 3058"/>
                    <a:gd name="T56" fmla="*/ 0 w 3456"/>
                    <a:gd name="T57" fmla="*/ 0 h 3058"/>
                    <a:gd name="T58" fmla="*/ 0 w 3456"/>
                    <a:gd name="T59" fmla="*/ 0 h 3058"/>
                    <a:gd name="T60" fmla="*/ 0 w 3456"/>
                    <a:gd name="T61" fmla="*/ 0 h 3058"/>
                    <a:gd name="T62" fmla="*/ 0 w 3456"/>
                    <a:gd name="T63" fmla="*/ 0 h 3058"/>
                    <a:gd name="T64" fmla="*/ 0 w 3456"/>
                    <a:gd name="T65" fmla="*/ 0 h 3058"/>
                    <a:gd name="T66" fmla="*/ 0 w 3456"/>
                    <a:gd name="T67" fmla="*/ 0 h 3058"/>
                    <a:gd name="T68" fmla="*/ 0 w 3456"/>
                    <a:gd name="T69" fmla="*/ 0 h 3058"/>
                    <a:gd name="T70" fmla="*/ 0 w 3456"/>
                    <a:gd name="T71" fmla="*/ 0 h 3058"/>
                    <a:gd name="T72" fmla="*/ 0 w 3456"/>
                    <a:gd name="T73" fmla="*/ 0 h 3058"/>
                    <a:gd name="T74" fmla="*/ 0 w 3456"/>
                    <a:gd name="T75" fmla="*/ 0 h 305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456"/>
                    <a:gd name="T115" fmla="*/ 0 h 3058"/>
                    <a:gd name="T116" fmla="*/ 3456 w 3456"/>
                    <a:gd name="T117" fmla="*/ 3058 h 305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456" h="3058">
                      <a:moveTo>
                        <a:pt x="1728" y="329"/>
                      </a:moveTo>
                      <a:lnTo>
                        <a:pt x="346" y="2790"/>
                      </a:lnTo>
                      <a:lnTo>
                        <a:pt x="3109" y="2790"/>
                      </a:lnTo>
                      <a:lnTo>
                        <a:pt x="1728" y="329"/>
                      </a:lnTo>
                      <a:close/>
                      <a:moveTo>
                        <a:pt x="1733" y="0"/>
                      </a:moveTo>
                      <a:lnTo>
                        <a:pt x="1754" y="3"/>
                      </a:lnTo>
                      <a:lnTo>
                        <a:pt x="1772" y="9"/>
                      </a:lnTo>
                      <a:lnTo>
                        <a:pt x="1790" y="20"/>
                      </a:lnTo>
                      <a:lnTo>
                        <a:pt x="1804" y="34"/>
                      </a:lnTo>
                      <a:lnTo>
                        <a:pt x="1816" y="51"/>
                      </a:lnTo>
                      <a:lnTo>
                        <a:pt x="3442" y="2903"/>
                      </a:lnTo>
                      <a:lnTo>
                        <a:pt x="3451" y="2922"/>
                      </a:lnTo>
                      <a:lnTo>
                        <a:pt x="3455" y="2944"/>
                      </a:lnTo>
                      <a:lnTo>
                        <a:pt x="3456" y="2965"/>
                      </a:lnTo>
                      <a:lnTo>
                        <a:pt x="3451" y="2986"/>
                      </a:lnTo>
                      <a:lnTo>
                        <a:pt x="3442" y="3006"/>
                      </a:lnTo>
                      <a:lnTo>
                        <a:pt x="3430" y="3023"/>
                      </a:lnTo>
                      <a:lnTo>
                        <a:pt x="3414" y="3037"/>
                      </a:lnTo>
                      <a:lnTo>
                        <a:pt x="3396" y="3049"/>
                      </a:lnTo>
                      <a:lnTo>
                        <a:pt x="3375" y="3055"/>
                      </a:lnTo>
                      <a:lnTo>
                        <a:pt x="3354" y="3058"/>
                      </a:lnTo>
                      <a:lnTo>
                        <a:pt x="102" y="3058"/>
                      </a:lnTo>
                      <a:lnTo>
                        <a:pt x="81" y="3055"/>
                      </a:lnTo>
                      <a:lnTo>
                        <a:pt x="60" y="3049"/>
                      </a:lnTo>
                      <a:lnTo>
                        <a:pt x="42" y="3037"/>
                      </a:lnTo>
                      <a:lnTo>
                        <a:pt x="26" y="3023"/>
                      </a:lnTo>
                      <a:lnTo>
                        <a:pt x="14" y="3006"/>
                      </a:lnTo>
                      <a:lnTo>
                        <a:pt x="5" y="2986"/>
                      </a:lnTo>
                      <a:lnTo>
                        <a:pt x="0" y="2965"/>
                      </a:lnTo>
                      <a:lnTo>
                        <a:pt x="1" y="2944"/>
                      </a:lnTo>
                      <a:lnTo>
                        <a:pt x="5" y="2922"/>
                      </a:lnTo>
                      <a:lnTo>
                        <a:pt x="14" y="2903"/>
                      </a:lnTo>
                      <a:lnTo>
                        <a:pt x="1640" y="51"/>
                      </a:lnTo>
                      <a:lnTo>
                        <a:pt x="1654" y="32"/>
                      </a:lnTo>
                      <a:lnTo>
                        <a:pt x="1670" y="17"/>
                      </a:lnTo>
                      <a:lnTo>
                        <a:pt x="1690" y="7"/>
                      </a:lnTo>
                      <a:lnTo>
                        <a:pt x="1712" y="1"/>
                      </a:lnTo>
                      <a:lnTo>
                        <a:pt x="1733" y="0"/>
                      </a:lnTo>
                      <a:close/>
                    </a:path>
                  </a:pathLst>
                </a:custGeom>
                <a:solidFill>
                  <a:schemeClr val="bg1"/>
                </a:solidFill>
                <a:ln w="9525">
                  <a:noFill/>
                  <a:round/>
                  <a:headEnd/>
                  <a:tailEnd/>
                </a:ln>
              </p:spPr>
              <p:txBody>
                <a:bodyPr wrap="none" anchor="ctr"/>
                <a:lstStyle/>
                <a:p>
                  <a:endParaRPr lang="en-GB"/>
                </a:p>
              </p:txBody>
            </p:sp>
            <p:sp>
              <p:nvSpPr>
                <p:cNvPr id="106" name="Freeform 106"/>
                <p:cNvSpPr>
                  <a:spLocks noChangeArrowheads="1"/>
                </p:cNvSpPr>
                <p:nvPr/>
              </p:nvSpPr>
              <p:spPr bwMode="auto">
                <a:xfrm>
                  <a:off x="10543330" y="2538456"/>
                  <a:ext cx="144000" cy="510171"/>
                </a:xfrm>
                <a:custGeom>
                  <a:avLst/>
                  <a:gdLst>
                    <a:gd name="T0" fmla="*/ 0 w 709"/>
                    <a:gd name="T1" fmla="*/ 0 h 2495"/>
                    <a:gd name="T2" fmla="*/ 0 w 709"/>
                    <a:gd name="T3" fmla="*/ 0 h 2495"/>
                    <a:gd name="T4" fmla="*/ 0 w 709"/>
                    <a:gd name="T5" fmla="*/ 0 h 2495"/>
                    <a:gd name="T6" fmla="*/ 0 w 709"/>
                    <a:gd name="T7" fmla="*/ 0 h 2495"/>
                    <a:gd name="T8" fmla="*/ 0 w 709"/>
                    <a:gd name="T9" fmla="*/ 0 h 2495"/>
                    <a:gd name="T10" fmla="*/ 0 w 709"/>
                    <a:gd name="T11" fmla="*/ 0 h 2495"/>
                    <a:gd name="T12" fmla="*/ 0 w 709"/>
                    <a:gd name="T13" fmla="*/ 0 h 2495"/>
                    <a:gd name="T14" fmla="*/ 0 w 709"/>
                    <a:gd name="T15" fmla="*/ 0 h 2495"/>
                    <a:gd name="T16" fmla="*/ 0 w 709"/>
                    <a:gd name="T17" fmla="*/ 0 h 2495"/>
                    <a:gd name="T18" fmla="*/ 0 w 709"/>
                    <a:gd name="T19" fmla="*/ 0 h 2495"/>
                    <a:gd name="T20" fmla="*/ 0 w 709"/>
                    <a:gd name="T21" fmla="*/ 0 h 2495"/>
                    <a:gd name="T22" fmla="*/ 0 w 709"/>
                    <a:gd name="T23" fmla="*/ 0 h 2495"/>
                    <a:gd name="T24" fmla="*/ 0 w 709"/>
                    <a:gd name="T25" fmla="*/ 0 h 2495"/>
                    <a:gd name="T26" fmla="*/ 0 w 709"/>
                    <a:gd name="T27" fmla="*/ 0 h 2495"/>
                    <a:gd name="T28" fmla="*/ 0 w 709"/>
                    <a:gd name="T29" fmla="*/ 0 h 2495"/>
                    <a:gd name="T30" fmla="*/ 0 w 709"/>
                    <a:gd name="T31" fmla="*/ 0 h 2495"/>
                    <a:gd name="T32" fmla="*/ 0 w 709"/>
                    <a:gd name="T33" fmla="*/ 0 h 2495"/>
                    <a:gd name="T34" fmla="*/ 0 w 709"/>
                    <a:gd name="T35" fmla="*/ 0 h 2495"/>
                    <a:gd name="T36" fmla="*/ 0 w 709"/>
                    <a:gd name="T37" fmla="*/ 0 h 2495"/>
                    <a:gd name="T38" fmla="*/ 0 w 709"/>
                    <a:gd name="T39" fmla="*/ 0 h 2495"/>
                    <a:gd name="T40" fmla="*/ 0 w 709"/>
                    <a:gd name="T41" fmla="*/ 0 h 2495"/>
                    <a:gd name="T42" fmla="*/ 0 w 709"/>
                    <a:gd name="T43" fmla="*/ 0 h 2495"/>
                    <a:gd name="T44" fmla="*/ 0 w 709"/>
                    <a:gd name="T45" fmla="*/ 0 h 2495"/>
                    <a:gd name="T46" fmla="*/ 0 w 709"/>
                    <a:gd name="T47" fmla="*/ 0 h 2495"/>
                    <a:gd name="T48" fmla="*/ 0 w 709"/>
                    <a:gd name="T49" fmla="*/ 0 h 2495"/>
                    <a:gd name="T50" fmla="*/ 0 w 709"/>
                    <a:gd name="T51" fmla="*/ 0 h 2495"/>
                    <a:gd name="T52" fmla="*/ 0 w 709"/>
                    <a:gd name="T53" fmla="*/ 0 h 2495"/>
                    <a:gd name="T54" fmla="*/ 0 w 709"/>
                    <a:gd name="T55" fmla="*/ 0 h 2495"/>
                    <a:gd name="T56" fmla="*/ 0 w 709"/>
                    <a:gd name="T57" fmla="*/ 0 h 2495"/>
                    <a:gd name="T58" fmla="*/ 0 w 709"/>
                    <a:gd name="T59" fmla="*/ 0 h 2495"/>
                    <a:gd name="T60" fmla="*/ 0 w 709"/>
                    <a:gd name="T61" fmla="*/ 0 h 2495"/>
                    <a:gd name="T62" fmla="*/ 0 w 709"/>
                    <a:gd name="T63" fmla="*/ 0 h 2495"/>
                    <a:gd name="T64" fmla="*/ 0 w 709"/>
                    <a:gd name="T65" fmla="*/ 0 h 2495"/>
                    <a:gd name="T66" fmla="*/ 0 w 709"/>
                    <a:gd name="T67" fmla="*/ 0 h 2495"/>
                    <a:gd name="T68" fmla="*/ 0 w 709"/>
                    <a:gd name="T69" fmla="*/ 0 h 2495"/>
                    <a:gd name="T70" fmla="*/ 0 w 709"/>
                    <a:gd name="T71" fmla="*/ 0 h 2495"/>
                    <a:gd name="T72" fmla="*/ 0 w 709"/>
                    <a:gd name="T73" fmla="*/ 0 h 2495"/>
                    <a:gd name="T74" fmla="*/ 0 w 709"/>
                    <a:gd name="T75" fmla="*/ 0 h 2495"/>
                    <a:gd name="T76" fmla="*/ 0 w 709"/>
                    <a:gd name="T77" fmla="*/ 0 h 2495"/>
                    <a:gd name="T78" fmla="*/ 0 w 709"/>
                    <a:gd name="T79" fmla="*/ 0 h 2495"/>
                    <a:gd name="T80" fmla="*/ 0 w 709"/>
                    <a:gd name="T81" fmla="*/ 0 h 2495"/>
                    <a:gd name="T82" fmla="*/ 0 w 709"/>
                    <a:gd name="T83" fmla="*/ 0 h 2495"/>
                    <a:gd name="T84" fmla="*/ 0 w 709"/>
                    <a:gd name="T85" fmla="*/ 0 h 2495"/>
                    <a:gd name="T86" fmla="*/ 0 w 709"/>
                    <a:gd name="T87" fmla="*/ 0 h 2495"/>
                    <a:gd name="T88" fmla="*/ 0 w 709"/>
                    <a:gd name="T89" fmla="*/ 0 h 2495"/>
                    <a:gd name="T90" fmla="*/ 0 w 709"/>
                    <a:gd name="T91" fmla="*/ 0 h 2495"/>
                    <a:gd name="T92" fmla="*/ 0 w 709"/>
                    <a:gd name="T93" fmla="*/ 0 h 2495"/>
                    <a:gd name="T94" fmla="*/ 0 w 709"/>
                    <a:gd name="T95" fmla="*/ 0 h 2495"/>
                    <a:gd name="T96" fmla="*/ 0 w 709"/>
                    <a:gd name="T97" fmla="*/ 0 h 2495"/>
                    <a:gd name="T98" fmla="*/ 0 w 709"/>
                    <a:gd name="T99" fmla="*/ 0 h 2495"/>
                    <a:gd name="T100" fmla="*/ 0 w 709"/>
                    <a:gd name="T101" fmla="*/ 0 h 2495"/>
                    <a:gd name="T102" fmla="*/ 0 w 709"/>
                    <a:gd name="T103" fmla="*/ 0 h 2495"/>
                    <a:gd name="T104" fmla="*/ 0 w 709"/>
                    <a:gd name="T105" fmla="*/ 0 h 2495"/>
                    <a:gd name="T106" fmla="*/ 0 w 709"/>
                    <a:gd name="T107" fmla="*/ 0 h 2495"/>
                    <a:gd name="T108" fmla="*/ 0 w 709"/>
                    <a:gd name="T109" fmla="*/ 0 h 249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09"/>
                    <a:gd name="T166" fmla="*/ 0 h 2495"/>
                    <a:gd name="T167" fmla="*/ 709 w 709"/>
                    <a:gd name="T168" fmla="*/ 2495 h 249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09" h="2495">
                      <a:moveTo>
                        <a:pt x="355" y="0"/>
                      </a:moveTo>
                      <a:lnTo>
                        <a:pt x="405" y="1"/>
                      </a:lnTo>
                      <a:lnTo>
                        <a:pt x="450" y="3"/>
                      </a:lnTo>
                      <a:lnTo>
                        <a:pt x="491" y="8"/>
                      </a:lnTo>
                      <a:lnTo>
                        <a:pt x="528" y="12"/>
                      </a:lnTo>
                      <a:lnTo>
                        <a:pt x="561" y="19"/>
                      </a:lnTo>
                      <a:lnTo>
                        <a:pt x="589" y="26"/>
                      </a:lnTo>
                      <a:lnTo>
                        <a:pt x="615" y="36"/>
                      </a:lnTo>
                      <a:lnTo>
                        <a:pt x="637" y="47"/>
                      </a:lnTo>
                      <a:lnTo>
                        <a:pt x="661" y="64"/>
                      </a:lnTo>
                      <a:lnTo>
                        <a:pt x="680" y="83"/>
                      </a:lnTo>
                      <a:lnTo>
                        <a:pt x="694" y="104"/>
                      </a:lnTo>
                      <a:lnTo>
                        <a:pt x="702" y="127"/>
                      </a:lnTo>
                      <a:lnTo>
                        <a:pt x="708" y="154"/>
                      </a:lnTo>
                      <a:lnTo>
                        <a:pt x="709" y="184"/>
                      </a:lnTo>
                      <a:lnTo>
                        <a:pt x="643" y="2371"/>
                      </a:lnTo>
                      <a:lnTo>
                        <a:pt x="641" y="2390"/>
                      </a:lnTo>
                      <a:lnTo>
                        <a:pt x="637" y="2408"/>
                      </a:lnTo>
                      <a:lnTo>
                        <a:pt x="630" y="2425"/>
                      </a:lnTo>
                      <a:lnTo>
                        <a:pt x="618" y="2440"/>
                      </a:lnTo>
                      <a:lnTo>
                        <a:pt x="602" y="2452"/>
                      </a:lnTo>
                      <a:lnTo>
                        <a:pt x="581" y="2464"/>
                      </a:lnTo>
                      <a:lnTo>
                        <a:pt x="555" y="2473"/>
                      </a:lnTo>
                      <a:lnTo>
                        <a:pt x="525" y="2482"/>
                      </a:lnTo>
                      <a:lnTo>
                        <a:pt x="491" y="2487"/>
                      </a:lnTo>
                      <a:lnTo>
                        <a:pt x="451" y="2492"/>
                      </a:lnTo>
                      <a:lnTo>
                        <a:pt x="406" y="2494"/>
                      </a:lnTo>
                      <a:lnTo>
                        <a:pt x="355" y="2495"/>
                      </a:lnTo>
                      <a:lnTo>
                        <a:pt x="303" y="2494"/>
                      </a:lnTo>
                      <a:lnTo>
                        <a:pt x="257" y="2492"/>
                      </a:lnTo>
                      <a:lnTo>
                        <a:pt x="218" y="2487"/>
                      </a:lnTo>
                      <a:lnTo>
                        <a:pt x="183" y="2482"/>
                      </a:lnTo>
                      <a:lnTo>
                        <a:pt x="154" y="2473"/>
                      </a:lnTo>
                      <a:lnTo>
                        <a:pt x="128" y="2464"/>
                      </a:lnTo>
                      <a:lnTo>
                        <a:pt x="107" y="2452"/>
                      </a:lnTo>
                      <a:lnTo>
                        <a:pt x="91" y="2440"/>
                      </a:lnTo>
                      <a:lnTo>
                        <a:pt x="79" y="2425"/>
                      </a:lnTo>
                      <a:lnTo>
                        <a:pt x="72" y="2408"/>
                      </a:lnTo>
                      <a:lnTo>
                        <a:pt x="68" y="2390"/>
                      </a:lnTo>
                      <a:lnTo>
                        <a:pt x="66" y="2371"/>
                      </a:lnTo>
                      <a:lnTo>
                        <a:pt x="0" y="184"/>
                      </a:lnTo>
                      <a:lnTo>
                        <a:pt x="0" y="153"/>
                      </a:lnTo>
                      <a:lnTo>
                        <a:pt x="3" y="126"/>
                      </a:lnTo>
                      <a:lnTo>
                        <a:pt x="11" y="102"/>
                      </a:lnTo>
                      <a:lnTo>
                        <a:pt x="25" y="80"/>
                      </a:lnTo>
                      <a:lnTo>
                        <a:pt x="44" y="60"/>
                      </a:lnTo>
                      <a:lnTo>
                        <a:pt x="68" y="43"/>
                      </a:lnTo>
                      <a:lnTo>
                        <a:pt x="90" y="33"/>
                      </a:lnTo>
                      <a:lnTo>
                        <a:pt x="115" y="23"/>
                      </a:lnTo>
                      <a:lnTo>
                        <a:pt x="145" y="16"/>
                      </a:lnTo>
                      <a:lnTo>
                        <a:pt x="177" y="11"/>
                      </a:lnTo>
                      <a:lnTo>
                        <a:pt x="214" y="7"/>
                      </a:lnTo>
                      <a:lnTo>
                        <a:pt x="256" y="3"/>
                      </a:lnTo>
                      <a:lnTo>
                        <a:pt x="302" y="1"/>
                      </a:lnTo>
                      <a:lnTo>
                        <a:pt x="355" y="0"/>
                      </a:lnTo>
                      <a:close/>
                    </a:path>
                  </a:pathLst>
                </a:custGeom>
                <a:solidFill>
                  <a:schemeClr val="bg1"/>
                </a:solidFill>
                <a:ln w="9525">
                  <a:noFill/>
                  <a:round/>
                  <a:headEnd/>
                  <a:tailEnd/>
                </a:ln>
              </p:spPr>
              <p:txBody>
                <a:bodyPr wrap="none" anchor="ctr"/>
                <a:lstStyle/>
                <a:p>
                  <a:endParaRPr lang="en-GB"/>
                </a:p>
              </p:txBody>
            </p:sp>
            <p:sp>
              <p:nvSpPr>
                <p:cNvPr id="107" name="Oval 106"/>
                <p:cNvSpPr/>
                <p:nvPr/>
              </p:nvSpPr>
              <p:spPr>
                <a:xfrm>
                  <a:off x="10547138" y="3069590"/>
                  <a:ext cx="136382" cy="13988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wipe(up)">
                                      <p:cBhvr>
                                        <p:cTn id="7" dur="500"/>
                                        <p:tgtEl>
                                          <p:spTgt spid="1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1"/>
                                        </p:tgtEl>
                                        <p:attrNameLst>
                                          <p:attrName>style.visibility</p:attrName>
                                        </p:attrNameLst>
                                      </p:cBhvr>
                                      <p:to>
                                        <p:strVal val="visible"/>
                                      </p:to>
                                    </p:set>
                                    <p:animEffect transition="in" filter="wipe(down)">
                                      <p:cBhvr>
                                        <p:cTn id="12" dur="10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2"/>
          <p:cNvSpPr txBox="1">
            <a:spLocks noChangeArrowheads="1"/>
          </p:cNvSpPr>
          <p:nvPr/>
        </p:nvSpPr>
        <p:spPr bwMode="auto">
          <a:xfrm>
            <a:off x="374651" y="346075"/>
            <a:ext cx="4690533" cy="457200"/>
          </a:xfrm>
          <a:prstGeom prst="rect">
            <a:avLst/>
          </a:prstGeom>
          <a:noFill/>
          <a:ln w="9525">
            <a:noFill/>
            <a:miter lim="800000"/>
            <a:headEnd type="none" w="sm" len="sm"/>
            <a:tailEnd type="none" w="sm" len="sm"/>
          </a:ln>
        </p:spPr>
        <p:txBody>
          <a:bodyPr lIns="92075" tIns="46038" rIns="92075" bIns="46038" anchor="ctr"/>
          <a:lstStyle/>
          <a:p>
            <a:pPr>
              <a:lnSpc>
                <a:spcPts val="2800"/>
              </a:lnSpc>
            </a:pPr>
            <a:endParaRPr lang="en-GB" sz="3100" dirty="0">
              <a:solidFill>
                <a:schemeClr val="bg1"/>
              </a:solidFill>
            </a:endParaRPr>
          </a:p>
        </p:txBody>
      </p:sp>
      <p:sp>
        <p:nvSpPr>
          <p:cNvPr id="55" name="Title 54"/>
          <p:cNvSpPr>
            <a:spLocks noGrp="1"/>
          </p:cNvSpPr>
          <p:nvPr>
            <p:ph type="title"/>
          </p:nvPr>
        </p:nvSpPr>
        <p:spPr/>
        <p:txBody>
          <a:bodyPr/>
          <a:lstStyle/>
          <a:p>
            <a:r>
              <a:rPr lang="en-GB" smtClean="0"/>
              <a:t>Transformers</a:t>
            </a:r>
            <a:endParaRPr lang="en-GB" dirty="0"/>
          </a:p>
        </p:txBody>
      </p:sp>
      <p:grpSp>
        <p:nvGrpSpPr>
          <p:cNvPr id="95" name="Group 94"/>
          <p:cNvGrpSpPr/>
          <p:nvPr/>
        </p:nvGrpSpPr>
        <p:grpSpPr>
          <a:xfrm>
            <a:off x="791049" y="1714143"/>
            <a:ext cx="1920575" cy="2494600"/>
            <a:chOff x="791049" y="1714143"/>
            <a:chExt cx="1920575" cy="2494600"/>
          </a:xfrm>
        </p:grpSpPr>
        <p:sp>
          <p:nvSpPr>
            <p:cNvPr id="59" name="Rounded Rectangle 58"/>
            <p:cNvSpPr/>
            <p:nvPr/>
          </p:nvSpPr>
          <p:spPr>
            <a:xfrm>
              <a:off x="791049" y="1714143"/>
              <a:ext cx="1920575" cy="2494600"/>
            </a:xfrm>
            <a:prstGeom prst="roundRect">
              <a:avLst>
                <a:gd name="adj" fmla="val 10716"/>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b"/>
            <a:lstStyle/>
            <a:p>
              <a:pPr algn="ctr"/>
              <a:r>
                <a:rPr lang="en-GB" dirty="0" smtClean="0"/>
                <a:t>National Grid</a:t>
              </a:r>
              <a:endParaRPr lang="en-GB" dirty="0"/>
            </a:p>
          </p:txBody>
        </p:sp>
        <p:sp>
          <p:nvSpPr>
            <p:cNvPr id="58" name="Freeform 251"/>
            <p:cNvSpPr>
              <a:spLocks noChangeAspect="1" noEditPoints="1"/>
            </p:cNvSpPr>
            <p:nvPr/>
          </p:nvSpPr>
          <p:spPr bwMode="white">
            <a:xfrm>
              <a:off x="1276072" y="1881959"/>
              <a:ext cx="950528" cy="1709712"/>
            </a:xfrm>
            <a:custGeom>
              <a:avLst/>
              <a:gdLst>
                <a:gd name="T0" fmla="*/ 230 w 381"/>
                <a:gd name="T1" fmla="*/ 152 h 694"/>
                <a:gd name="T2" fmla="*/ 320 w 381"/>
                <a:gd name="T3" fmla="*/ 168 h 694"/>
                <a:gd name="T4" fmla="*/ 304 w 381"/>
                <a:gd name="T5" fmla="*/ 79 h 694"/>
                <a:gd name="T6" fmla="*/ 182 w 381"/>
                <a:gd name="T7" fmla="*/ 0 h 694"/>
                <a:gd name="T8" fmla="*/ 39 w 381"/>
                <a:gd name="T9" fmla="*/ 152 h 694"/>
                <a:gd name="T10" fmla="*/ 87 w 381"/>
                <a:gd name="T11" fmla="*/ 168 h 694"/>
                <a:gd name="T12" fmla="*/ 150 w 381"/>
                <a:gd name="T13" fmla="*/ 212 h 694"/>
                <a:gd name="T14" fmla="*/ 23 w 381"/>
                <a:gd name="T15" fmla="*/ 286 h 694"/>
                <a:gd name="T16" fmla="*/ 48 w 381"/>
                <a:gd name="T17" fmla="*/ 286 h 694"/>
                <a:gd name="T18" fmla="*/ 39 w 381"/>
                <a:gd name="T19" fmla="*/ 694 h 694"/>
                <a:gd name="T20" fmla="*/ 251 w 381"/>
                <a:gd name="T21" fmla="*/ 286 h 694"/>
                <a:gd name="T22" fmla="*/ 362 w 381"/>
                <a:gd name="T23" fmla="*/ 302 h 694"/>
                <a:gd name="T24" fmla="*/ 342 w 381"/>
                <a:gd name="T25" fmla="*/ 212 h 694"/>
                <a:gd name="T26" fmla="*/ 217 w 381"/>
                <a:gd name="T27" fmla="*/ 359 h 694"/>
                <a:gd name="T28" fmla="*/ 195 w 381"/>
                <a:gd name="T29" fmla="*/ 431 h 694"/>
                <a:gd name="T30" fmla="*/ 231 w 381"/>
                <a:gd name="T31" fmla="*/ 403 h 694"/>
                <a:gd name="T32" fmla="*/ 225 w 381"/>
                <a:gd name="T33" fmla="*/ 286 h 694"/>
                <a:gd name="T34" fmla="*/ 159 w 381"/>
                <a:gd name="T35" fmla="*/ 316 h 694"/>
                <a:gd name="T36" fmla="*/ 227 w 381"/>
                <a:gd name="T37" fmla="*/ 127 h 694"/>
                <a:gd name="T38" fmla="*/ 193 w 381"/>
                <a:gd name="T39" fmla="*/ 104 h 694"/>
                <a:gd name="T40" fmla="*/ 189 w 381"/>
                <a:gd name="T41" fmla="*/ 127 h 694"/>
                <a:gd name="T42" fmla="*/ 205 w 381"/>
                <a:gd name="T43" fmla="*/ 152 h 694"/>
                <a:gd name="T44" fmla="*/ 185 w 381"/>
                <a:gd name="T45" fmla="*/ 152 h 694"/>
                <a:gd name="T46" fmla="*/ 222 w 381"/>
                <a:gd name="T47" fmla="*/ 260 h 694"/>
                <a:gd name="T48" fmla="*/ 80 w 381"/>
                <a:gd name="T49" fmla="*/ 127 h 694"/>
                <a:gd name="T50" fmla="*/ 163 w 381"/>
                <a:gd name="T51" fmla="*/ 127 h 694"/>
                <a:gd name="T52" fmla="*/ 174 w 381"/>
                <a:gd name="T53" fmla="*/ 359 h 694"/>
                <a:gd name="T54" fmla="*/ 43 w 381"/>
                <a:gd name="T55" fmla="*/ 260 h 694"/>
                <a:gd name="T56" fmla="*/ 143 w 381"/>
                <a:gd name="T57" fmla="*/ 260 h 694"/>
                <a:gd name="T58" fmla="*/ 174 w 381"/>
                <a:gd name="T59" fmla="*/ 446 h 694"/>
                <a:gd name="T60" fmla="*/ 117 w 381"/>
                <a:gd name="T61" fmla="*/ 549 h 694"/>
                <a:gd name="T62" fmla="*/ 113 w 381"/>
                <a:gd name="T63" fmla="*/ 559 h 694"/>
                <a:gd name="T64" fmla="*/ 117 w 381"/>
                <a:gd name="T65" fmla="*/ 601 h 694"/>
                <a:gd name="T66" fmla="*/ 101 w 381"/>
                <a:gd name="T67" fmla="*/ 654 h 694"/>
                <a:gd name="T68" fmla="*/ 101 w 381"/>
                <a:gd name="T69" fmla="*/ 654 h 694"/>
                <a:gd name="T70" fmla="*/ 273 w 381"/>
                <a:gd name="T71" fmla="*/ 601 h 694"/>
                <a:gd name="T72" fmla="*/ 255 w 381"/>
                <a:gd name="T73" fmla="*/ 582 h 694"/>
                <a:gd name="T74" fmla="*/ 278 w 381"/>
                <a:gd name="T75" fmla="*/ 558 h 694"/>
                <a:gd name="T76" fmla="*/ 125 w 381"/>
                <a:gd name="T77" fmla="*/ 522 h 694"/>
                <a:gd name="T78" fmla="*/ 261 w 381"/>
                <a:gd name="T79" fmla="*/ 511 h 694"/>
                <a:gd name="T80" fmla="*/ 217 w 381"/>
                <a:gd name="T81" fmla="*/ 446 h 694"/>
                <a:gd name="T82" fmla="*/ 247 w 381"/>
                <a:gd name="T83" fmla="*/ 260 h 694"/>
                <a:gd name="T84" fmla="*/ 338 w 381"/>
                <a:gd name="T85" fmla="*/ 260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81" h="694">
                  <a:moveTo>
                    <a:pt x="342" y="212"/>
                  </a:moveTo>
                  <a:lnTo>
                    <a:pt x="239" y="212"/>
                  </a:lnTo>
                  <a:lnTo>
                    <a:pt x="230" y="152"/>
                  </a:lnTo>
                  <a:lnTo>
                    <a:pt x="294" y="152"/>
                  </a:lnTo>
                  <a:lnTo>
                    <a:pt x="294" y="168"/>
                  </a:lnTo>
                  <a:lnTo>
                    <a:pt x="320" y="168"/>
                  </a:lnTo>
                  <a:lnTo>
                    <a:pt x="320" y="152"/>
                  </a:lnTo>
                  <a:lnTo>
                    <a:pt x="342" y="152"/>
                  </a:lnTo>
                  <a:lnTo>
                    <a:pt x="304" y="79"/>
                  </a:lnTo>
                  <a:lnTo>
                    <a:pt x="219" y="79"/>
                  </a:lnTo>
                  <a:lnTo>
                    <a:pt x="207" y="0"/>
                  </a:lnTo>
                  <a:lnTo>
                    <a:pt x="182" y="0"/>
                  </a:lnTo>
                  <a:lnTo>
                    <a:pt x="170" y="79"/>
                  </a:lnTo>
                  <a:lnTo>
                    <a:pt x="78" y="79"/>
                  </a:lnTo>
                  <a:lnTo>
                    <a:pt x="39" y="152"/>
                  </a:lnTo>
                  <a:lnTo>
                    <a:pt x="62" y="152"/>
                  </a:lnTo>
                  <a:lnTo>
                    <a:pt x="62" y="168"/>
                  </a:lnTo>
                  <a:lnTo>
                    <a:pt x="87" y="168"/>
                  </a:lnTo>
                  <a:lnTo>
                    <a:pt x="87" y="152"/>
                  </a:lnTo>
                  <a:lnTo>
                    <a:pt x="159" y="152"/>
                  </a:lnTo>
                  <a:lnTo>
                    <a:pt x="150" y="212"/>
                  </a:lnTo>
                  <a:lnTo>
                    <a:pt x="39" y="212"/>
                  </a:lnTo>
                  <a:lnTo>
                    <a:pt x="0" y="286"/>
                  </a:lnTo>
                  <a:lnTo>
                    <a:pt x="23" y="286"/>
                  </a:lnTo>
                  <a:lnTo>
                    <a:pt x="23" y="302"/>
                  </a:lnTo>
                  <a:lnTo>
                    <a:pt x="48" y="302"/>
                  </a:lnTo>
                  <a:lnTo>
                    <a:pt x="48" y="286"/>
                  </a:lnTo>
                  <a:lnTo>
                    <a:pt x="139" y="286"/>
                  </a:lnTo>
                  <a:lnTo>
                    <a:pt x="107" y="498"/>
                  </a:lnTo>
                  <a:lnTo>
                    <a:pt x="39" y="694"/>
                  </a:lnTo>
                  <a:lnTo>
                    <a:pt x="352" y="694"/>
                  </a:lnTo>
                  <a:lnTo>
                    <a:pt x="284" y="498"/>
                  </a:lnTo>
                  <a:lnTo>
                    <a:pt x="251" y="286"/>
                  </a:lnTo>
                  <a:lnTo>
                    <a:pt x="337" y="286"/>
                  </a:lnTo>
                  <a:lnTo>
                    <a:pt x="337" y="302"/>
                  </a:lnTo>
                  <a:lnTo>
                    <a:pt x="362" y="302"/>
                  </a:lnTo>
                  <a:lnTo>
                    <a:pt x="362" y="286"/>
                  </a:lnTo>
                  <a:lnTo>
                    <a:pt x="381" y="286"/>
                  </a:lnTo>
                  <a:lnTo>
                    <a:pt x="342" y="212"/>
                  </a:lnTo>
                  <a:close/>
                  <a:moveTo>
                    <a:pt x="234" y="346"/>
                  </a:moveTo>
                  <a:lnTo>
                    <a:pt x="239" y="378"/>
                  </a:lnTo>
                  <a:lnTo>
                    <a:pt x="217" y="359"/>
                  </a:lnTo>
                  <a:lnTo>
                    <a:pt x="234" y="346"/>
                  </a:lnTo>
                  <a:close/>
                  <a:moveTo>
                    <a:pt x="231" y="403"/>
                  </a:moveTo>
                  <a:lnTo>
                    <a:pt x="195" y="431"/>
                  </a:lnTo>
                  <a:lnTo>
                    <a:pt x="159" y="403"/>
                  </a:lnTo>
                  <a:lnTo>
                    <a:pt x="195" y="375"/>
                  </a:lnTo>
                  <a:lnTo>
                    <a:pt x="231" y="403"/>
                  </a:lnTo>
                  <a:close/>
                  <a:moveTo>
                    <a:pt x="159" y="316"/>
                  </a:moveTo>
                  <a:lnTo>
                    <a:pt x="165" y="286"/>
                  </a:lnTo>
                  <a:lnTo>
                    <a:pt x="225" y="286"/>
                  </a:lnTo>
                  <a:lnTo>
                    <a:pt x="230" y="318"/>
                  </a:lnTo>
                  <a:lnTo>
                    <a:pt x="195" y="344"/>
                  </a:lnTo>
                  <a:lnTo>
                    <a:pt x="159" y="316"/>
                  </a:lnTo>
                  <a:close/>
                  <a:moveTo>
                    <a:pt x="289" y="104"/>
                  </a:moveTo>
                  <a:lnTo>
                    <a:pt x="301" y="127"/>
                  </a:lnTo>
                  <a:lnTo>
                    <a:pt x="227" y="127"/>
                  </a:lnTo>
                  <a:lnTo>
                    <a:pt x="223" y="104"/>
                  </a:lnTo>
                  <a:lnTo>
                    <a:pt x="289" y="104"/>
                  </a:lnTo>
                  <a:close/>
                  <a:moveTo>
                    <a:pt x="193" y="104"/>
                  </a:moveTo>
                  <a:lnTo>
                    <a:pt x="198" y="104"/>
                  </a:lnTo>
                  <a:lnTo>
                    <a:pt x="201" y="127"/>
                  </a:lnTo>
                  <a:lnTo>
                    <a:pt x="189" y="127"/>
                  </a:lnTo>
                  <a:lnTo>
                    <a:pt x="193" y="104"/>
                  </a:lnTo>
                  <a:close/>
                  <a:moveTo>
                    <a:pt x="185" y="152"/>
                  </a:moveTo>
                  <a:lnTo>
                    <a:pt x="205" y="152"/>
                  </a:lnTo>
                  <a:lnTo>
                    <a:pt x="214" y="212"/>
                  </a:lnTo>
                  <a:lnTo>
                    <a:pt x="175" y="212"/>
                  </a:lnTo>
                  <a:lnTo>
                    <a:pt x="185" y="152"/>
                  </a:lnTo>
                  <a:close/>
                  <a:moveTo>
                    <a:pt x="171" y="238"/>
                  </a:moveTo>
                  <a:lnTo>
                    <a:pt x="218" y="238"/>
                  </a:lnTo>
                  <a:lnTo>
                    <a:pt x="222" y="260"/>
                  </a:lnTo>
                  <a:lnTo>
                    <a:pt x="169" y="260"/>
                  </a:lnTo>
                  <a:lnTo>
                    <a:pt x="171" y="238"/>
                  </a:lnTo>
                  <a:close/>
                  <a:moveTo>
                    <a:pt x="80" y="127"/>
                  </a:moveTo>
                  <a:lnTo>
                    <a:pt x="93" y="104"/>
                  </a:lnTo>
                  <a:lnTo>
                    <a:pt x="166" y="104"/>
                  </a:lnTo>
                  <a:lnTo>
                    <a:pt x="163" y="127"/>
                  </a:lnTo>
                  <a:lnTo>
                    <a:pt x="80" y="127"/>
                  </a:lnTo>
                  <a:close/>
                  <a:moveTo>
                    <a:pt x="155" y="346"/>
                  </a:moveTo>
                  <a:lnTo>
                    <a:pt x="174" y="359"/>
                  </a:lnTo>
                  <a:lnTo>
                    <a:pt x="151" y="378"/>
                  </a:lnTo>
                  <a:lnTo>
                    <a:pt x="155" y="346"/>
                  </a:lnTo>
                  <a:close/>
                  <a:moveTo>
                    <a:pt x="43" y="260"/>
                  </a:moveTo>
                  <a:lnTo>
                    <a:pt x="55" y="238"/>
                  </a:lnTo>
                  <a:lnTo>
                    <a:pt x="146" y="238"/>
                  </a:lnTo>
                  <a:lnTo>
                    <a:pt x="143" y="260"/>
                  </a:lnTo>
                  <a:lnTo>
                    <a:pt x="43" y="260"/>
                  </a:lnTo>
                  <a:close/>
                  <a:moveTo>
                    <a:pt x="143" y="423"/>
                  </a:moveTo>
                  <a:lnTo>
                    <a:pt x="174" y="446"/>
                  </a:lnTo>
                  <a:lnTo>
                    <a:pt x="135" y="475"/>
                  </a:lnTo>
                  <a:lnTo>
                    <a:pt x="143" y="423"/>
                  </a:lnTo>
                  <a:close/>
                  <a:moveTo>
                    <a:pt x="117" y="549"/>
                  </a:moveTo>
                  <a:lnTo>
                    <a:pt x="170" y="546"/>
                  </a:lnTo>
                  <a:lnTo>
                    <a:pt x="135" y="582"/>
                  </a:lnTo>
                  <a:lnTo>
                    <a:pt x="113" y="559"/>
                  </a:lnTo>
                  <a:lnTo>
                    <a:pt x="117" y="549"/>
                  </a:lnTo>
                  <a:close/>
                  <a:moveTo>
                    <a:pt x="103" y="586"/>
                  </a:moveTo>
                  <a:lnTo>
                    <a:pt x="117" y="601"/>
                  </a:lnTo>
                  <a:lnTo>
                    <a:pt x="87" y="633"/>
                  </a:lnTo>
                  <a:lnTo>
                    <a:pt x="103" y="586"/>
                  </a:lnTo>
                  <a:close/>
                  <a:moveTo>
                    <a:pt x="101" y="654"/>
                  </a:moveTo>
                  <a:lnTo>
                    <a:pt x="195" y="555"/>
                  </a:lnTo>
                  <a:lnTo>
                    <a:pt x="292" y="655"/>
                  </a:lnTo>
                  <a:lnTo>
                    <a:pt x="101" y="654"/>
                  </a:lnTo>
                  <a:close/>
                  <a:moveTo>
                    <a:pt x="288" y="585"/>
                  </a:moveTo>
                  <a:lnTo>
                    <a:pt x="304" y="633"/>
                  </a:lnTo>
                  <a:lnTo>
                    <a:pt x="273" y="601"/>
                  </a:lnTo>
                  <a:lnTo>
                    <a:pt x="288" y="585"/>
                  </a:lnTo>
                  <a:close/>
                  <a:moveTo>
                    <a:pt x="278" y="558"/>
                  </a:moveTo>
                  <a:lnTo>
                    <a:pt x="255" y="582"/>
                  </a:lnTo>
                  <a:lnTo>
                    <a:pt x="221" y="546"/>
                  </a:lnTo>
                  <a:lnTo>
                    <a:pt x="274" y="549"/>
                  </a:lnTo>
                  <a:lnTo>
                    <a:pt x="278" y="558"/>
                  </a:lnTo>
                  <a:close/>
                  <a:moveTo>
                    <a:pt x="265" y="522"/>
                  </a:moveTo>
                  <a:lnTo>
                    <a:pt x="194" y="519"/>
                  </a:lnTo>
                  <a:lnTo>
                    <a:pt x="125" y="522"/>
                  </a:lnTo>
                  <a:lnTo>
                    <a:pt x="129" y="513"/>
                  </a:lnTo>
                  <a:lnTo>
                    <a:pt x="195" y="462"/>
                  </a:lnTo>
                  <a:lnTo>
                    <a:pt x="261" y="511"/>
                  </a:lnTo>
                  <a:lnTo>
                    <a:pt x="265" y="522"/>
                  </a:lnTo>
                  <a:close/>
                  <a:moveTo>
                    <a:pt x="254" y="475"/>
                  </a:moveTo>
                  <a:lnTo>
                    <a:pt x="217" y="446"/>
                  </a:lnTo>
                  <a:lnTo>
                    <a:pt x="246" y="424"/>
                  </a:lnTo>
                  <a:lnTo>
                    <a:pt x="254" y="475"/>
                  </a:lnTo>
                  <a:close/>
                  <a:moveTo>
                    <a:pt x="247" y="260"/>
                  </a:moveTo>
                  <a:lnTo>
                    <a:pt x="243" y="238"/>
                  </a:lnTo>
                  <a:lnTo>
                    <a:pt x="326" y="238"/>
                  </a:lnTo>
                  <a:lnTo>
                    <a:pt x="338" y="260"/>
                  </a:lnTo>
                  <a:lnTo>
                    <a:pt x="247" y="260"/>
                  </a:lnTo>
                  <a:close/>
                </a:path>
              </a:pathLst>
            </a:custGeom>
            <a:solidFill>
              <a:srgbClr val="FFFFFF"/>
            </a:solidFill>
            <a:ln>
              <a:noFill/>
            </a:ln>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00245D"/>
                </a:solidFill>
                <a:effectLst/>
                <a:uLnTx/>
                <a:uFillTx/>
              </a:endParaRPr>
            </a:p>
          </p:txBody>
        </p:sp>
      </p:grpSp>
      <p:grpSp>
        <p:nvGrpSpPr>
          <p:cNvPr id="94" name="Group 93"/>
          <p:cNvGrpSpPr/>
          <p:nvPr/>
        </p:nvGrpSpPr>
        <p:grpSpPr>
          <a:xfrm>
            <a:off x="3695372" y="1714143"/>
            <a:ext cx="1920575" cy="2494600"/>
            <a:chOff x="2946681" y="1714143"/>
            <a:chExt cx="1920575" cy="2494600"/>
          </a:xfrm>
        </p:grpSpPr>
        <p:sp>
          <p:nvSpPr>
            <p:cNvPr id="60" name="Rounded Rectangle 59"/>
            <p:cNvSpPr/>
            <p:nvPr/>
          </p:nvSpPr>
          <p:spPr>
            <a:xfrm>
              <a:off x="2946681" y="1714143"/>
              <a:ext cx="1920575" cy="2494600"/>
            </a:xfrm>
            <a:prstGeom prst="roundRect">
              <a:avLst>
                <a:gd name="adj" fmla="val 10716"/>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b"/>
            <a:lstStyle/>
            <a:p>
              <a:pPr algn="ctr"/>
              <a:r>
                <a:rPr lang="en-GB" dirty="0" smtClean="0">
                  <a:solidFill>
                    <a:schemeClr val="tx1"/>
                  </a:solidFill>
                </a:rPr>
                <a:t>132/33 kV Transformer</a:t>
              </a:r>
              <a:endParaRPr lang="en-GB" dirty="0">
                <a:solidFill>
                  <a:schemeClr val="tx1"/>
                </a:solidFill>
              </a:endParaRPr>
            </a:p>
          </p:txBody>
        </p:sp>
        <p:grpSp>
          <p:nvGrpSpPr>
            <p:cNvPr id="62" name="Group 61"/>
            <p:cNvGrpSpPr>
              <a:grpSpLocks noChangeAspect="1"/>
            </p:cNvGrpSpPr>
            <p:nvPr/>
          </p:nvGrpSpPr>
          <p:grpSpPr>
            <a:xfrm>
              <a:off x="3366968" y="2092836"/>
              <a:ext cx="1080000" cy="1166505"/>
              <a:chOff x="2944320" y="4626687"/>
              <a:chExt cx="668597" cy="722150"/>
            </a:xfrm>
          </p:grpSpPr>
          <p:sp>
            <p:nvSpPr>
              <p:cNvPr id="63" name="Rectangle 104"/>
              <p:cNvSpPr/>
              <p:nvPr/>
            </p:nvSpPr>
            <p:spPr>
              <a:xfrm>
                <a:off x="3041821" y="4626687"/>
                <a:ext cx="465750" cy="722150"/>
              </a:xfrm>
              <a:custGeom>
                <a:avLst/>
                <a:gdLst/>
                <a:ahLst/>
                <a:cxnLst/>
                <a:rect l="l" t="t" r="r" b="b"/>
                <a:pathLst>
                  <a:path w="772082" h="1278644">
                    <a:moveTo>
                      <a:pt x="8119" y="1154707"/>
                    </a:moveTo>
                    <a:lnTo>
                      <a:pt x="771061" y="1154707"/>
                    </a:lnTo>
                    <a:lnTo>
                      <a:pt x="771061" y="1278644"/>
                    </a:lnTo>
                    <a:lnTo>
                      <a:pt x="8119" y="1278644"/>
                    </a:lnTo>
                    <a:close/>
                    <a:moveTo>
                      <a:pt x="131756" y="1034055"/>
                    </a:moveTo>
                    <a:lnTo>
                      <a:pt x="647424" y="1034055"/>
                    </a:lnTo>
                    <a:lnTo>
                      <a:pt x="647424" y="1153294"/>
                    </a:lnTo>
                    <a:lnTo>
                      <a:pt x="131756" y="1153294"/>
                    </a:lnTo>
                    <a:close/>
                    <a:moveTo>
                      <a:pt x="4645" y="726923"/>
                    </a:moveTo>
                    <a:lnTo>
                      <a:pt x="94224" y="726923"/>
                    </a:lnTo>
                    <a:lnTo>
                      <a:pt x="94224" y="1018059"/>
                    </a:lnTo>
                    <a:lnTo>
                      <a:pt x="4645" y="1018059"/>
                    </a:lnTo>
                    <a:close/>
                    <a:moveTo>
                      <a:pt x="4645" y="552504"/>
                    </a:moveTo>
                    <a:lnTo>
                      <a:pt x="94224" y="552504"/>
                    </a:lnTo>
                    <a:lnTo>
                      <a:pt x="94224" y="689739"/>
                    </a:lnTo>
                    <a:lnTo>
                      <a:pt x="4645" y="689739"/>
                    </a:lnTo>
                    <a:close/>
                    <a:moveTo>
                      <a:pt x="684765" y="459858"/>
                    </a:moveTo>
                    <a:lnTo>
                      <a:pt x="771151" y="459858"/>
                    </a:lnTo>
                    <a:lnTo>
                      <a:pt x="771151" y="993426"/>
                    </a:lnTo>
                    <a:lnTo>
                      <a:pt x="684765" y="993426"/>
                    </a:lnTo>
                    <a:close/>
                    <a:moveTo>
                      <a:pt x="593082" y="441203"/>
                    </a:moveTo>
                    <a:lnTo>
                      <a:pt x="593082" y="976710"/>
                    </a:lnTo>
                    <a:lnTo>
                      <a:pt x="617022" y="976710"/>
                    </a:lnTo>
                    <a:lnTo>
                      <a:pt x="617022" y="441203"/>
                    </a:lnTo>
                    <a:close/>
                    <a:moveTo>
                      <a:pt x="521261" y="441203"/>
                    </a:moveTo>
                    <a:lnTo>
                      <a:pt x="521261" y="976710"/>
                    </a:lnTo>
                    <a:lnTo>
                      <a:pt x="545201" y="976710"/>
                    </a:lnTo>
                    <a:lnTo>
                      <a:pt x="545201" y="441203"/>
                    </a:lnTo>
                    <a:close/>
                    <a:moveTo>
                      <a:pt x="449441" y="441203"/>
                    </a:moveTo>
                    <a:lnTo>
                      <a:pt x="449441" y="976710"/>
                    </a:lnTo>
                    <a:lnTo>
                      <a:pt x="473382" y="976710"/>
                    </a:lnTo>
                    <a:lnTo>
                      <a:pt x="473382" y="441203"/>
                    </a:lnTo>
                    <a:close/>
                    <a:moveTo>
                      <a:pt x="377620" y="441203"/>
                    </a:moveTo>
                    <a:lnTo>
                      <a:pt x="377620" y="976710"/>
                    </a:lnTo>
                    <a:lnTo>
                      <a:pt x="401560" y="976710"/>
                    </a:lnTo>
                    <a:lnTo>
                      <a:pt x="401560" y="441203"/>
                    </a:lnTo>
                    <a:close/>
                    <a:moveTo>
                      <a:pt x="305801" y="441203"/>
                    </a:moveTo>
                    <a:lnTo>
                      <a:pt x="305801" y="976710"/>
                    </a:lnTo>
                    <a:lnTo>
                      <a:pt x="329741" y="976710"/>
                    </a:lnTo>
                    <a:lnTo>
                      <a:pt x="329741" y="441203"/>
                    </a:lnTo>
                    <a:close/>
                    <a:moveTo>
                      <a:pt x="233979" y="441203"/>
                    </a:moveTo>
                    <a:lnTo>
                      <a:pt x="233979" y="976710"/>
                    </a:lnTo>
                    <a:lnTo>
                      <a:pt x="257920" y="976710"/>
                    </a:lnTo>
                    <a:lnTo>
                      <a:pt x="257920" y="441203"/>
                    </a:lnTo>
                    <a:close/>
                    <a:moveTo>
                      <a:pt x="162160" y="441203"/>
                    </a:moveTo>
                    <a:lnTo>
                      <a:pt x="162160" y="976710"/>
                    </a:lnTo>
                    <a:lnTo>
                      <a:pt x="186101" y="976710"/>
                    </a:lnTo>
                    <a:lnTo>
                      <a:pt x="186101" y="441203"/>
                    </a:lnTo>
                    <a:close/>
                    <a:moveTo>
                      <a:pt x="613396" y="0"/>
                    </a:moveTo>
                    <a:lnTo>
                      <a:pt x="620550" y="0"/>
                    </a:lnTo>
                    <a:cubicBezTo>
                      <a:pt x="638962" y="0"/>
                      <a:pt x="653887" y="14925"/>
                      <a:pt x="653887" y="33337"/>
                    </a:cubicBezTo>
                    <a:lnTo>
                      <a:pt x="653887" y="271639"/>
                    </a:lnTo>
                    <a:lnTo>
                      <a:pt x="652112" y="280431"/>
                    </a:lnTo>
                    <a:lnTo>
                      <a:pt x="581841" y="280466"/>
                    </a:lnTo>
                    <a:cubicBezTo>
                      <a:pt x="580486" y="277772"/>
                      <a:pt x="580059" y="274757"/>
                      <a:pt x="580059" y="271639"/>
                    </a:cubicBezTo>
                    <a:lnTo>
                      <a:pt x="580059" y="33337"/>
                    </a:lnTo>
                    <a:cubicBezTo>
                      <a:pt x="580059" y="14925"/>
                      <a:pt x="594984" y="0"/>
                      <a:pt x="613396" y="0"/>
                    </a:cubicBezTo>
                    <a:close/>
                    <a:moveTo>
                      <a:pt x="383995" y="0"/>
                    </a:moveTo>
                    <a:lnTo>
                      <a:pt x="391151" y="0"/>
                    </a:lnTo>
                    <a:cubicBezTo>
                      <a:pt x="409561" y="0"/>
                      <a:pt x="424489" y="14925"/>
                      <a:pt x="424489" y="33337"/>
                    </a:cubicBezTo>
                    <a:lnTo>
                      <a:pt x="424489" y="271639"/>
                    </a:lnTo>
                    <a:lnTo>
                      <a:pt x="422690" y="280543"/>
                    </a:lnTo>
                    <a:lnTo>
                      <a:pt x="352464" y="280579"/>
                    </a:lnTo>
                    <a:cubicBezTo>
                      <a:pt x="351098" y="277847"/>
                      <a:pt x="350660" y="274796"/>
                      <a:pt x="350660" y="271639"/>
                    </a:cubicBezTo>
                    <a:lnTo>
                      <a:pt x="350660" y="33337"/>
                    </a:lnTo>
                    <a:cubicBezTo>
                      <a:pt x="350660" y="14925"/>
                      <a:pt x="365585" y="0"/>
                      <a:pt x="383995" y="0"/>
                    </a:cubicBezTo>
                    <a:close/>
                    <a:moveTo>
                      <a:pt x="154597" y="0"/>
                    </a:moveTo>
                    <a:lnTo>
                      <a:pt x="161750" y="0"/>
                    </a:lnTo>
                    <a:cubicBezTo>
                      <a:pt x="180163" y="0"/>
                      <a:pt x="195088" y="14925"/>
                      <a:pt x="195088" y="33337"/>
                    </a:cubicBezTo>
                    <a:lnTo>
                      <a:pt x="195088" y="271639"/>
                    </a:lnTo>
                    <a:lnTo>
                      <a:pt x="193267" y="280657"/>
                    </a:lnTo>
                    <a:lnTo>
                      <a:pt x="124144" y="280691"/>
                    </a:lnTo>
                    <a:lnTo>
                      <a:pt x="193261" y="280691"/>
                    </a:lnTo>
                    <a:cubicBezTo>
                      <a:pt x="193263" y="280680"/>
                      <a:pt x="193265" y="280667"/>
                      <a:pt x="193267" y="280657"/>
                    </a:cubicBezTo>
                    <a:lnTo>
                      <a:pt x="352464" y="280579"/>
                    </a:lnTo>
                    <a:cubicBezTo>
                      <a:pt x="352472" y="280616"/>
                      <a:pt x="352479" y="280654"/>
                      <a:pt x="352487" y="280691"/>
                    </a:cubicBezTo>
                    <a:lnTo>
                      <a:pt x="422659" y="280691"/>
                    </a:lnTo>
                    <a:cubicBezTo>
                      <a:pt x="422670" y="280642"/>
                      <a:pt x="422679" y="280592"/>
                      <a:pt x="422690" y="280543"/>
                    </a:cubicBezTo>
                    <a:lnTo>
                      <a:pt x="581841" y="280466"/>
                    </a:lnTo>
                    <a:lnTo>
                      <a:pt x="581886" y="280691"/>
                    </a:lnTo>
                    <a:lnTo>
                      <a:pt x="652060" y="280691"/>
                    </a:lnTo>
                    <a:cubicBezTo>
                      <a:pt x="652077" y="280605"/>
                      <a:pt x="652095" y="280517"/>
                      <a:pt x="652112" y="280431"/>
                    </a:cubicBezTo>
                    <a:lnTo>
                      <a:pt x="772082" y="280371"/>
                    </a:lnTo>
                    <a:lnTo>
                      <a:pt x="683976" y="374384"/>
                    </a:lnTo>
                    <a:lnTo>
                      <a:pt x="683976" y="377901"/>
                    </a:lnTo>
                    <a:lnTo>
                      <a:pt x="684287" y="377902"/>
                    </a:lnTo>
                    <a:lnTo>
                      <a:pt x="683976" y="377902"/>
                    </a:lnTo>
                    <a:lnTo>
                      <a:pt x="683976" y="419771"/>
                    </a:lnTo>
                    <a:lnTo>
                      <a:pt x="683976" y="441203"/>
                    </a:lnTo>
                    <a:lnTo>
                      <a:pt x="683888" y="441203"/>
                    </a:lnTo>
                    <a:lnTo>
                      <a:pt x="683888" y="976710"/>
                    </a:lnTo>
                    <a:lnTo>
                      <a:pt x="683976" y="976710"/>
                    </a:lnTo>
                    <a:lnTo>
                      <a:pt x="683976" y="1022429"/>
                    </a:lnTo>
                    <a:lnTo>
                      <a:pt x="683888" y="1022429"/>
                    </a:lnTo>
                    <a:lnTo>
                      <a:pt x="683888" y="1033544"/>
                    </a:lnTo>
                    <a:lnTo>
                      <a:pt x="95294" y="1033544"/>
                    </a:lnTo>
                    <a:lnTo>
                      <a:pt x="95294" y="380124"/>
                    </a:lnTo>
                    <a:lnTo>
                      <a:pt x="95466" y="380304"/>
                    </a:lnTo>
                    <a:lnTo>
                      <a:pt x="95808" y="380302"/>
                    </a:lnTo>
                    <a:lnTo>
                      <a:pt x="95808" y="377902"/>
                    </a:lnTo>
                    <a:lnTo>
                      <a:pt x="95294" y="377902"/>
                    </a:lnTo>
                    <a:lnTo>
                      <a:pt x="95294" y="380124"/>
                    </a:lnTo>
                    <a:lnTo>
                      <a:pt x="0" y="280168"/>
                    </a:lnTo>
                    <a:lnTo>
                      <a:pt x="123086" y="280687"/>
                    </a:lnTo>
                    <a:cubicBezTo>
                      <a:pt x="121707" y="277918"/>
                      <a:pt x="121259" y="274832"/>
                      <a:pt x="121259" y="271639"/>
                    </a:cubicBezTo>
                    <a:lnTo>
                      <a:pt x="121259" y="33337"/>
                    </a:lnTo>
                    <a:cubicBezTo>
                      <a:pt x="121259" y="14925"/>
                      <a:pt x="136185" y="0"/>
                      <a:pt x="154597" y="0"/>
                    </a:cubicBezTo>
                    <a:close/>
                  </a:path>
                </a:pathLst>
              </a:custGeom>
              <a:solidFill>
                <a:schemeClr val="bg1"/>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smtClean="0">
                  <a:ln>
                    <a:noFill/>
                  </a:ln>
                  <a:effectLst/>
                  <a:uLnTx/>
                  <a:uFillTx/>
                  <a:latin typeface="Arial"/>
                </a:endParaRPr>
              </a:p>
            </p:txBody>
          </p:sp>
          <p:sp>
            <p:nvSpPr>
              <p:cNvPr id="64" name="Rectangle 63"/>
              <p:cNvSpPr/>
              <p:nvPr/>
            </p:nvSpPr>
            <p:spPr>
              <a:xfrm>
                <a:off x="2944320" y="5262100"/>
                <a:ext cx="668597" cy="22345"/>
              </a:xfrm>
              <a:prstGeom prst="rect">
                <a:avLst/>
              </a:prstGeom>
              <a:solidFill>
                <a:schemeClr val="bg1"/>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smtClean="0">
                  <a:ln>
                    <a:noFill/>
                  </a:ln>
                  <a:effectLst/>
                  <a:uLnTx/>
                  <a:uFillTx/>
                  <a:latin typeface="Arial"/>
                </a:endParaRPr>
              </a:p>
            </p:txBody>
          </p:sp>
          <p:sp>
            <p:nvSpPr>
              <p:cNvPr id="65" name="Rectangle 64"/>
              <p:cNvSpPr/>
              <p:nvPr/>
            </p:nvSpPr>
            <p:spPr>
              <a:xfrm>
                <a:off x="2944320" y="4830503"/>
                <a:ext cx="668597" cy="22345"/>
              </a:xfrm>
              <a:prstGeom prst="rect">
                <a:avLst/>
              </a:prstGeom>
              <a:solidFill>
                <a:schemeClr val="bg1"/>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smtClean="0">
                  <a:ln>
                    <a:noFill/>
                  </a:ln>
                  <a:effectLst/>
                  <a:uLnTx/>
                  <a:uFillTx/>
                  <a:latin typeface="Arial"/>
                </a:endParaRPr>
              </a:p>
            </p:txBody>
          </p:sp>
          <p:sp>
            <p:nvSpPr>
              <p:cNvPr id="66" name="Rectangle 65"/>
              <p:cNvSpPr/>
              <p:nvPr/>
            </p:nvSpPr>
            <p:spPr>
              <a:xfrm rot="5400000">
                <a:off x="3257803" y="5038985"/>
                <a:ext cx="402223" cy="23867"/>
              </a:xfrm>
              <a:prstGeom prst="rect">
                <a:avLst/>
              </a:prstGeom>
              <a:solidFill>
                <a:schemeClr val="bg1"/>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smtClean="0">
                  <a:ln>
                    <a:noFill/>
                  </a:ln>
                  <a:effectLst/>
                  <a:uLnTx/>
                  <a:uFillTx/>
                  <a:latin typeface="Arial"/>
                </a:endParaRPr>
              </a:p>
            </p:txBody>
          </p:sp>
          <p:sp>
            <p:nvSpPr>
              <p:cNvPr id="67" name="Rectangle 66"/>
              <p:cNvSpPr/>
              <p:nvPr/>
            </p:nvSpPr>
            <p:spPr>
              <a:xfrm rot="5400000">
                <a:off x="2891538" y="5038985"/>
                <a:ext cx="402223" cy="23867"/>
              </a:xfrm>
              <a:prstGeom prst="rect">
                <a:avLst/>
              </a:prstGeom>
              <a:solidFill>
                <a:schemeClr val="bg1"/>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smtClean="0">
                  <a:ln>
                    <a:noFill/>
                  </a:ln>
                  <a:effectLst/>
                  <a:uLnTx/>
                  <a:uFillTx/>
                  <a:latin typeface="Arial"/>
                </a:endParaRPr>
              </a:p>
            </p:txBody>
          </p:sp>
          <p:sp>
            <p:nvSpPr>
              <p:cNvPr id="68" name="Rectangle 67"/>
              <p:cNvSpPr/>
              <p:nvPr/>
            </p:nvSpPr>
            <p:spPr>
              <a:xfrm>
                <a:off x="3065059" y="4766181"/>
                <a:ext cx="429617" cy="22345"/>
              </a:xfrm>
              <a:prstGeom prst="rect">
                <a:avLst/>
              </a:prstGeom>
              <a:solidFill>
                <a:schemeClr val="bg1"/>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smtClean="0">
                  <a:ln>
                    <a:noFill/>
                  </a:ln>
                  <a:effectLst/>
                  <a:uLnTx/>
                  <a:uFillTx/>
                  <a:latin typeface="Arial"/>
                </a:endParaRPr>
              </a:p>
            </p:txBody>
          </p:sp>
          <p:sp>
            <p:nvSpPr>
              <p:cNvPr id="69" name="Rectangle 68"/>
              <p:cNvSpPr/>
              <p:nvPr/>
            </p:nvSpPr>
            <p:spPr>
              <a:xfrm>
                <a:off x="2944320" y="5202977"/>
                <a:ext cx="668597" cy="22345"/>
              </a:xfrm>
              <a:prstGeom prst="rect">
                <a:avLst/>
              </a:prstGeom>
              <a:solidFill>
                <a:schemeClr val="bg1"/>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smtClean="0">
                  <a:ln>
                    <a:noFill/>
                  </a:ln>
                  <a:effectLst/>
                  <a:uLnTx/>
                  <a:uFillTx/>
                  <a:latin typeface="Arial"/>
                </a:endParaRPr>
              </a:p>
            </p:txBody>
          </p:sp>
        </p:grpSp>
      </p:grpSp>
      <p:grpSp>
        <p:nvGrpSpPr>
          <p:cNvPr id="93" name="Group 92"/>
          <p:cNvGrpSpPr/>
          <p:nvPr/>
        </p:nvGrpSpPr>
        <p:grpSpPr>
          <a:xfrm>
            <a:off x="6599695" y="1714143"/>
            <a:ext cx="1920575" cy="2494600"/>
            <a:chOff x="5065184" y="1714143"/>
            <a:chExt cx="1920575" cy="2494600"/>
          </a:xfrm>
        </p:grpSpPr>
        <p:sp>
          <p:nvSpPr>
            <p:cNvPr id="70" name="Rounded Rectangle 69"/>
            <p:cNvSpPr/>
            <p:nvPr/>
          </p:nvSpPr>
          <p:spPr>
            <a:xfrm>
              <a:off x="5065184" y="1714143"/>
              <a:ext cx="1920575" cy="2494600"/>
            </a:xfrm>
            <a:prstGeom prst="roundRect">
              <a:avLst>
                <a:gd name="adj" fmla="val 9393"/>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b"/>
            <a:lstStyle/>
            <a:p>
              <a:pPr algn="ctr"/>
              <a:r>
                <a:rPr lang="en-GB" dirty="0" smtClean="0">
                  <a:solidFill>
                    <a:schemeClr val="tx1"/>
                  </a:solidFill>
                </a:rPr>
                <a:t>33/11 </a:t>
              </a:r>
              <a:r>
                <a:rPr lang="en-GB" dirty="0" err="1" smtClean="0">
                  <a:solidFill>
                    <a:schemeClr val="tx1"/>
                  </a:solidFill>
                </a:rPr>
                <a:t>kv</a:t>
              </a:r>
              <a:r>
                <a:rPr lang="en-GB" dirty="0" smtClean="0">
                  <a:solidFill>
                    <a:schemeClr val="tx1"/>
                  </a:solidFill>
                </a:rPr>
                <a:t> Transformer</a:t>
              </a:r>
              <a:endParaRPr lang="en-GB" dirty="0">
                <a:solidFill>
                  <a:schemeClr val="tx1"/>
                </a:solidFill>
              </a:endParaRPr>
            </a:p>
          </p:txBody>
        </p:sp>
        <p:grpSp>
          <p:nvGrpSpPr>
            <p:cNvPr id="71" name="Group 70"/>
            <p:cNvGrpSpPr>
              <a:grpSpLocks noChangeAspect="1"/>
            </p:cNvGrpSpPr>
            <p:nvPr/>
          </p:nvGrpSpPr>
          <p:grpSpPr>
            <a:xfrm>
              <a:off x="5593471" y="2326137"/>
              <a:ext cx="864000" cy="933204"/>
              <a:chOff x="2944320" y="4626687"/>
              <a:chExt cx="668597" cy="722150"/>
            </a:xfrm>
          </p:grpSpPr>
          <p:sp>
            <p:nvSpPr>
              <p:cNvPr id="72" name="Rectangle 104"/>
              <p:cNvSpPr/>
              <p:nvPr/>
            </p:nvSpPr>
            <p:spPr>
              <a:xfrm>
                <a:off x="3041821" y="4626687"/>
                <a:ext cx="465750" cy="722150"/>
              </a:xfrm>
              <a:custGeom>
                <a:avLst/>
                <a:gdLst/>
                <a:ahLst/>
                <a:cxnLst/>
                <a:rect l="l" t="t" r="r" b="b"/>
                <a:pathLst>
                  <a:path w="772082" h="1278644">
                    <a:moveTo>
                      <a:pt x="8119" y="1154707"/>
                    </a:moveTo>
                    <a:lnTo>
                      <a:pt x="771061" y="1154707"/>
                    </a:lnTo>
                    <a:lnTo>
                      <a:pt x="771061" y="1278644"/>
                    </a:lnTo>
                    <a:lnTo>
                      <a:pt x="8119" y="1278644"/>
                    </a:lnTo>
                    <a:close/>
                    <a:moveTo>
                      <a:pt x="131756" y="1034055"/>
                    </a:moveTo>
                    <a:lnTo>
                      <a:pt x="647424" y="1034055"/>
                    </a:lnTo>
                    <a:lnTo>
                      <a:pt x="647424" y="1153294"/>
                    </a:lnTo>
                    <a:lnTo>
                      <a:pt x="131756" y="1153294"/>
                    </a:lnTo>
                    <a:close/>
                    <a:moveTo>
                      <a:pt x="4645" y="726923"/>
                    </a:moveTo>
                    <a:lnTo>
                      <a:pt x="94224" y="726923"/>
                    </a:lnTo>
                    <a:lnTo>
                      <a:pt x="94224" y="1018059"/>
                    </a:lnTo>
                    <a:lnTo>
                      <a:pt x="4645" y="1018059"/>
                    </a:lnTo>
                    <a:close/>
                    <a:moveTo>
                      <a:pt x="4645" y="552504"/>
                    </a:moveTo>
                    <a:lnTo>
                      <a:pt x="94224" y="552504"/>
                    </a:lnTo>
                    <a:lnTo>
                      <a:pt x="94224" y="689739"/>
                    </a:lnTo>
                    <a:lnTo>
                      <a:pt x="4645" y="689739"/>
                    </a:lnTo>
                    <a:close/>
                    <a:moveTo>
                      <a:pt x="684765" y="459858"/>
                    </a:moveTo>
                    <a:lnTo>
                      <a:pt x="771151" y="459858"/>
                    </a:lnTo>
                    <a:lnTo>
                      <a:pt x="771151" y="993426"/>
                    </a:lnTo>
                    <a:lnTo>
                      <a:pt x="684765" y="993426"/>
                    </a:lnTo>
                    <a:close/>
                    <a:moveTo>
                      <a:pt x="593082" y="441203"/>
                    </a:moveTo>
                    <a:lnTo>
                      <a:pt x="593082" y="976710"/>
                    </a:lnTo>
                    <a:lnTo>
                      <a:pt x="617022" y="976710"/>
                    </a:lnTo>
                    <a:lnTo>
                      <a:pt x="617022" y="441203"/>
                    </a:lnTo>
                    <a:close/>
                    <a:moveTo>
                      <a:pt x="521261" y="441203"/>
                    </a:moveTo>
                    <a:lnTo>
                      <a:pt x="521261" y="976710"/>
                    </a:lnTo>
                    <a:lnTo>
                      <a:pt x="545201" y="976710"/>
                    </a:lnTo>
                    <a:lnTo>
                      <a:pt x="545201" y="441203"/>
                    </a:lnTo>
                    <a:close/>
                    <a:moveTo>
                      <a:pt x="449441" y="441203"/>
                    </a:moveTo>
                    <a:lnTo>
                      <a:pt x="449441" y="976710"/>
                    </a:lnTo>
                    <a:lnTo>
                      <a:pt x="473382" y="976710"/>
                    </a:lnTo>
                    <a:lnTo>
                      <a:pt x="473382" y="441203"/>
                    </a:lnTo>
                    <a:close/>
                    <a:moveTo>
                      <a:pt x="377620" y="441203"/>
                    </a:moveTo>
                    <a:lnTo>
                      <a:pt x="377620" y="976710"/>
                    </a:lnTo>
                    <a:lnTo>
                      <a:pt x="401560" y="976710"/>
                    </a:lnTo>
                    <a:lnTo>
                      <a:pt x="401560" y="441203"/>
                    </a:lnTo>
                    <a:close/>
                    <a:moveTo>
                      <a:pt x="305801" y="441203"/>
                    </a:moveTo>
                    <a:lnTo>
                      <a:pt x="305801" y="976710"/>
                    </a:lnTo>
                    <a:lnTo>
                      <a:pt x="329741" y="976710"/>
                    </a:lnTo>
                    <a:lnTo>
                      <a:pt x="329741" y="441203"/>
                    </a:lnTo>
                    <a:close/>
                    <a:moveTo>
                      <a:pt x="233979" y="441203"/>
                    </a:moveTo>
                    <a:lnTo>
                      <a:pt x="233979" y="976710"/>
                    </a:lnTo>
                    <a:lnTo>
                      <a:pt x="257920" y="976710"/>
                    </a:lnTo>
                    <a:lnTo>
                      <a:pt x="257920" y="441203"/>
                    </a:lnTo>
                    <a:close/>
                    <a:moveTo>
                      <a:pt x="162160" y="441203"/>
                    </a:moveTo>
                    <a:lnTo>
                      <a:pt x="162160" y="976710"/>
                    </a:lnTo>
                    <a:lnTo>
                      <a:pt x="186101" y="976710"/>
                    </a:lnTo>
                    <a:lnTo>
                      <a:pt x="186101" y="441203"/>
                    </a:lnTo>
                    <a:close/>
                    <a:moveTo>
                      <a:pt x="613396" y="0"/>
                    </a:moveTo>
                    <a:lnTo>
                      <a:pt x="620550" y="0"/>
                    </a:lnTo>
                    <a:cubicBezTo>
                      <a:pt x="638962" y="0"/>
                      <a:pt x="653887" y="14925"/>
                      <a:pt x="653887" y="33337"/>
                    </a:cubicBezTo>
                    <a:lnTo>
                      <a:pt x="653887" y="271639"/>
                    </a:lnTo>
                    <a:lnTo>
                      <a:pt x="652112" y="280431"/>
                    </a:lnTo>
                    <a:lnTo>
                      <a:pt x="581841" y="280466"/>
                    </a:lnTo>
                    <a:cubicBezTo>
                      <a:pt x="580486" y="277772"/>
                      <a:pt x="580059" y="274757"/>
                      <a:pt x="580059" y="271639"/>
                    </a:cubicBezTo>
                    <a:lnTo>
                      <a:pt x="580059" y="33337"/>
                    </a:lnTo>
                    <a:cubicBezTo>
                      <a:pt x="580059" y="14925"/>
                      <a:pt x="594984" y="0"/>
                      <a:pt x="613396" y="0"/>
                    </a:cubicBezTo>
                    <a:close/>
                    <a:moveTo>
                      <a:pt x="383995" y="0"/>
                    </a:moveTo>
                    <a:lnTo>
                      <a:pt x="391151" y="0"/>
                    </a:lnTo>
                    <a:cubicBezTo>
                      <a:pt x="409561" y="0"/>
                      <a:pt x="424489" y="14925"/>
                      <a:pt x="424489" y="33337"/>
                    </a:cubicBezTo>
                    <a:lnTo>
                      <a:pt x="424489" y="271639"/>
                    </a:lnTo>
                    <a:lnTo>
                      <a:pt x="422690" y="280543"/>
                    </a:lnTo>
                    <a:lnTo>
                      <a:pt x="352464" y="280579"/>
                    </a:lnTo>
                    <a:cubicBezTo>
                      <a:pt x="351098" y="277847"/>
                      <a:pt x="350660" y="274796"/>
                      <a:pt x="350660" y="271639"/>
                    </a:cubicBezTo>
                    <a:lnTo>
                      <a:pt x="350660" y="33337"/>
                    </a:lnTo>
                    <a:cubicBezTo>
                      <a:pt x="350660" y="14925"/>
                      <a:pt x="365585" y="0"/>
                      <a:pt x="383995" y="0"/>
                    </a:cubicBezTo>
                    <a:close/>
                    <a:moveTo>
                      <a:pt x="154597" y="0"/>
                    </a:moveTo>
                    <a:lnTo>
                      <a:pt x="161750" y="0"/>
                    </a:lnTo>
                    <a:cubicBezTo>
                      <a:pt x="180163" y="0"/>
                      <a:pt x="195088" y="14925"/>
                      <a:pt x="195088" y="33337"/>
                    </a:cubicBezTo>
                    <a:lnTo>
                      <a:pt x="195088" y="271639"/>
                    </a:lnTo>
                    <a:lnTo>
                      <a:pt x="193267" y="280657"/>
                    </a:lnTo>
                    <a:lnTo>
                      <a:pt x="124144" y="280691"/>
                    </a:lnTo>
                    <a:lnTo>
                      <a:pt x="193261" y="280691"/>
                    </a:lnTo>
                    <a:cubicBezTo>
                      <a:pt x="193263" y="280680"/>
                      <a:pt x="193265" y="280667"/>
                      <a:pt x="193267" y="280657"/>
                    </a:cubicBezTo>
                    <a:lnTo>
                      <a:pt x="352464" y="280579"/>
                    </a:lnTo>
                    <a:cubicBezTo>
                      <a:pt x="352472" y="280616"/>
                      <a:pt x="352479" y="280654"/>
                      <a:pt x="352487" y="280691"/>
                    </a:cubicBezTo>
                    <a:lnTo>
                      <a:pt x="422659" y="280691"/>
                    </a:lnTo>
                    <a:cubicBezTo>
                      <a:pt x="422670" y="280642"/>
                      <a:pt x="422679" y="280592"/>
                      <a:pt x="422690" y="280543"/>
                    </a:cubicBezTo>
                    <a:lnTo>
                      <a:pt x="581841" y="280466"/>
                    </a:lnTo>
                    <a:lnTo>
                      <a:pt x="581886" y="280691"/>
                    </a:lnTo>
                    <a:lnTo>
                      <a:pt x="652060" y="280691"/>
                    </a:lnTo>
                    <a:cubicBezTo>
                      <a:pt x="652077" y="280605"/>
                      <a:pt x="652095" y="280517"/>
                      <a:pt x="652112" y="280431"/>
                    </a:cubicBezTo>
                    <a:lnTo>
                      <a:pt x="772082" y="280371"/>
                    </a:lnTo>
                    <a:lnTo>
                      <a:pt x="683976" y="374384"/>
                    </a:lnTo>
                    <a:lnTo>
                      <a:pt x="683976" y="377901"/>
                    </a:lnTo>
                    <a:lnTo>
                      <a:pt x="684287" y="377902"/>
                    </a:lnTo>
                    <a:lnTo>
                      <a:pt x="683976" y="377902"/>
                    </a:lnTo>
                    <a:lnTo>
                      <a:pt x="683976" y="419771"/>
                    </a:lnTo>
                    <a:lnTo>
                      <a:pt x="683976" y="441203"/>
                    </a:lnTo>
                    <a:lnTo>
                      <a:pt x="683888" y="441203"/>
                    </a:lnTo>
                    <a:lnTo>
                      <a:pt x="683888" y="976710"/>
                    </a:lnTo>
                    <a:lnTo>
                      <a:pt x="683976" y="976710"/>
                    </a:lnTo>
                    <a:lnTo>
                      <a:pt x="683976" y="1022429"/>
                    </a:lnTo>
                    <a:lnTo>
                      <a:pt x="683888" y="1022429"/>
                    </a:lnTo>
                    <a:lnTo>
                      <a:pt x="683888" y="1033544"/>
                    </a:lnTo>
                    <a:lnTo>
                      <a:pt x="95294" y="1033544"/>
                    </a:lnTo>
                    <a:lnTo>
                      <a:pt x="95294" y="380124"/>
                    </a:lnTo>
                    <a:lnTo>
                      <a:pt x="95466" y="380304"/>
                    </a:lnTo>
                    <a:lnTo>
                      <a:pt x="95808" y="380302"/>
                    </a:lnTo>
                    <a:lnTo>
                      <a:pt x="95808" y="377902"/>
                    </a:lnTo>
                    <a:lnTo>
                      <a:pt x="95294" y="377902"/>
                    </a:lnTo>
                    <a:lnTo>
                      <a:pt x="95294" y="380124"/>
                    </a:lnTo>
                    <a:lnTo>
                      <a:pt x="0" y="280168"/>
                    </a:lnTo>
                    <a:lnTo>
                      <a:pt x="123086" y="280687"/>
                    </a:lnTo>
                    <a:cubicBezTo>
                      <a:pt x="121707" y="277918"/>
                      <a:pt x="121259" y="274832"/>
                      <a:pt x="121259" y="271639"/>
                    </a:cubicBezTo>
                    <a:lnTo>
                      <a:pt x="121259" y="33337"/>
                    </a:lnTo>
                    <a:cubicBezTo>
                      <a:pt x="121259" y="14925"/>
                      <a:pt x="136185" y="0"/>
                      <a:pt x="154597" y="0"/>
                    </a:cubicBezTo>
                    <a:close/>
                  </a:path>
                </a:pathLst>
              </a:custGeom>
              <a:solidFill>
                <a:schemeClr val="bg1"/>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smtClean="0">
                  <a:ln>
                    <a:noFill/>
                  </a:ln>
                  <a:effectLst/>
                  <a:uLnTx/>
                  <a:uFillTx/>
                  <a:latin typeface="Arial"/>
                </a:endParaRPr>
              </a:p>
            </p:txBody>
          </p:sp>
          <p:sp>
            <p:nvSpPr>
              <p:cNvPr id="73" name="Rectangle 72"/>
              <p:cNvSpPr/>
              <p:nvPr/>
            </p:nvSpPr>
            <p:spPr>
              <a:xfrm>
                <a:off x="2944320" y="5262100"/>
                <a:ext cx="668597" cy="22345"/>
              </a:xfrm>
              <a:prstGeom prst="rect">
                <a:avLst/>
              </a:prstGeom>
              <a:solidFill>
                <a:schemeClr val="bg1"/>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smtClean="0">
                  <a:ln>
                    <a:noFill/>
                  </a:ln>
                  <a:effectLst/>
                  <a:uLnTx/>
                  <a:uFillTx/>
                  <a:latin typeface="Arial"/>
                </a:endParaRPr>
              </a:p>
            </p:txBody>
          </p:sp>
          <p:sp>
            <p:nvSpPr>
              <p:cNvPr id="74" name="Rectangle 73"/>
              <p:cNvSpPr/>
              <p:nvPr/>
            </p:nvSpPr>
            <p:spPr>
              <a:xfrm>
                <a:off x="2944320" y="4830503"/>
                <a:ext cx="668597" cy="22345"/>
              </a:xfrm>
              <a:prstGeom prst="rect">
                <a:avLst/>
              </a:prstGeom>
              <a:solidFill>
                <a:schemeClr val="bg1"/>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smtClean="0">
                  <a:ln>
                    <a:noFill/>
                  </a:ln>
                  <a:effectLst/>
                  <a:uLnTx/>
                  <a:uFillTx/>
                  <a:latin typeface="Arial"/>
                </a:endParaRPr>
              </a:p>
            </p:txBody>
          </p:sp>
          <p:sp>
            <p:nvSpPr>
              <p:cNvPr id="75" name="Rectangle 74"/>
              <p:cNvSpPr/>
              <p:nvPr/>
            </p:nvSpPr>
            <p:spPr>
              <a:xfrm rot="5400000">
                <a:off x="3257803" y="5038985"/>
                <a:ext cx="402223" cy="23867"/>
              </a:xfrm>
              <a:prstGeom prst="rect">
                <a:avLst/>
              </a:prstGeom>
              <a:solidFill>
                <a:schemeClr val="bg1"/>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smtClean="0">
                  <a:ln>
                    <a:noFill/>
                  </a:ln>
                  <a:effectLst/>
                  <a:uLnTx/>
                  <a:uFillTx/>
                  <a:latin typeface="Arial"/>
                </a:endParaRPr>
              </a:p>
            </p:txBody>
          </p:sp>
          <p:sp>
            <p:nvSpPr>
              <p:cNvPr id="76" name="Rectangle 75"/>
              <p:cNvSpPr/>
              <p:nvPr/>
            </p:nvSpPr>
            <p:spPr>
              <a:xfrm rot="5400000">
                <a:off x="2891538" y="5038985"/>
                <a:ext cx="402223" cy="23867"/>
              </a:xfrm>
              <a:prstGeom prst="rect">
                <a:avLst/>
              </a:prstGeom>
              <a:solidFill>
                <a:schemeClr val="bg1"/>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smtClean="0">
                  <a:ln>
                    <a:noFill/>
                  </a:ln>
                  <a:effectLst/>
                  <a:uLnTx/>
                  <a:uFillTx/>
                  <a:latin typeface="Arial"/>
                </a:endParaRPr>
              </a:p>
            </p:txBody>
          </p:sp>
          <p:sp>
            <p:nvSpPr>
              <p:cNvPr id="77" name="Rectangle 76"/>
              <p:cNvSpPr/>
              <p:nvPr/>
            </p:nvSpPr>
            <p:spPr>
              <a:xfrm>
                <a:off x="3065059" y="4766181"/>
                <a:ext cx="429617" cy="22345"/>
              </a:xfrm>
              <a:prstGeom prst="rect">
                <a:avLst/>
              </a:prstGeom>
              <a:solidFill>
                <a:schemeClr val="bg1"/>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smtClean="0">
                  <a:ln>
                    <a:noFill/>
                  </a:ln>
                  <a:effectLst/>
                  <a:uLnTx/>
                  <a:uFillTx/>
                  <a:latin typeface="Arial"/>
                </a:endParaRPr>
              </a:p>
            </p:txBody>
          </p:sp>
          <p:sp>
            <p:nvSpPr>
              <p:cNvPr id="78" name="Rectangle 77"/>
              <p:cNvSpPr/>
              <p:nvPr/>
            </p:nvSpPr>
            <p:spPr>
              <a:xfrm>
                <a:off x="2944320" y="5202977"/>
                <a:ext cx="668597" cy="22345"/>
              </a:xfrm>
              <a:prstGeom prst="rect">
                <a:avLst/>
              </a:prstGeom>
              <a:solidFill>
                <a:schemeClr val="bg1"/>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smtClean="0">
                  <a:ln>
                    <a:noFill/>
                  </a:ln>
                  <a:effectLst/>
                  <a:uLnTx/>
                  <a:uFillTx/>
                  <a:latin typeface="Arial"/>
                </a:endParaRPr>
              </a:p>
            </p:txBody>
          </p:sp>
        </p:grpSp>
      </p:grpSp>
      <p:grpSp>
        <p:nvGrpSpPr>
          <p:cNvPr id="92" name="Group 91"/>
          <p:cNvGrpSpPr/>
          <p:nvPr/>
        </p:nvGrpSpPr>
        <p:grpSpPr>
          <a:xfrm>
            <a:off x="9504017" y="1714143"/>
            <a:ext cx="1920575" cy="2494600"/>
            <a:chOff x="9504017" y="1714143"/>
            <a:chExt cx="1920575" cy="2494600"/>
          </a:xfrm>
        </p:grpSpPr>
        <p:sp>
          <p:nvSpPr>
            <p:cNvPr id="79" name="Rounded Rectangle 78"/>
            <p:cNvSpPr/>
            <p:nvPr/>
          </p:nvSpPr>
          <p:spPr>
            <a:xfrm>
              <a:off x="9504017" y="1714143"/>
              <a:ext cx="1920575" cy="2494600"/>
            </a:xfrm>
            <a:prstGeom prst="roundRect">
              <a:avLst>
                <a:gd name="adj" fmla="val 10054"/>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rtlCol="0" anchor="b"/>
            <a:lstStyle/>
            <a:p>
              <a:pPr algn="ctr"/>
              <a:r>
                <a:rPr lang="en-GB" dirty="0" smtClean="0">
                  <a:solidFill>
                    <a:schemeClr val="tx1"/>
                  </a:solidFill>
                </a:rPr>
                <a:t>11kv/230v Transformer</a:t>
              </a:r>
              <a:endParaRPr lang="en-GB" dirty="0">
                <a:solidFill>
                  <a:schemeClr val="tx1"/>
                </a:solidFill>
              </a:endParaRPr>
            </a:p>
          </p:txBody>
        </p:sp>
        <p:grpSp>
          <p:nvGrpSpPr>
            <p:cNvPr id="80" name="Group 79"/>
            <p:cNvGrpSpPr>
              <a:grpSpLocks noChangeAspect="1"/>
            </p:cNvGrpSpPr>
            <p:nvPr/>
          </p:nvGrpSpPr>
          <p:grpSpPr>
            <a:xfrm>
              <a:off x="10104304" y="2481671"/>
              <a:ext cx="720000" cy="777670"/>
              <a:chOff x="2944320" y="4626687"/>
              <a:chExt cx="668597" cy="722150"/>
            </a:xfrm>
          </p:grpSpPr>
          <p:sp>
            <p:nvSpPr>
              <p:cNvPr id="81" name="Rectangle 104"/>
              <p:cNvSpPr/>
              <p:nvPr/>
            </p:nvSpPr>
            <p:spPr>
              <a:xfrm>
                <a:off x="3041821" y="4626687"/>
                <a:ext cx="465750" cy="722150"/>
              </a:xfrm>
              <a:custGeom>
                <a:avLst/>
                <a:gdLst/>
                <a:ahLst/>
                <a:cxnLst/>
                <a:rect l="l" t="t" r="r" b="b"/>
                <a:pathLst>
                  <a:path w="772082" h="1278644">
                    <a:moveTo>
                      <a:pt x="8119" y="1154707"/>
                    </a:moveTo>
                    <a:lnTo>
                      <a:pt x="771061" y="1154707"/>
                    </a:lnTo>
                    <a:lnTo>
                      <a:pt x="771061" y="1278644"/>
                    </a:lnTo>
                    <a:lnTo>
                      <a:pt x="8119" y="1278644"/>
                    </a:lnTo>
                    <a:close/>
                    <a:moveTo>
                      <a:pt x="131756" y="1034055"/>
                    </a:moveTo>
                    <a:lnTo>
                      <a:pt x="647424" y="1034055"/>
                    </a:lnTo>
                    <a:lnTo>
                      <a:pt x="647424" y="1153294"/>
                    </a:lnTo>
                    <a:lnTo>
                      <a:pt x="131756" y="1153294"/>
                    </a:lnTo>
                    <a:close/>
                    <a:moveTo>
                      <a:pt x="4645" y="726923"/>
                    </a:moveTo>
                    <a:lnTo>
                      <a:pt x="94224" y="726923"/>
                    </a:lnTo>
                    <a:lnTo>
                      <a:pt x="94224" y="1018059"/>
                    </a:lnTo>
                    <a:lnTo>
                      <a:pt x="4645" y="1018059"/>
                    </a:lnTo>
                    <a:close/>
                    <a:moveTo>
                      <a:pt x="4645" y="552504"/>
                    </a:moveTo>
                    <a:lnTo>
                      <a:pt x="94224" y="552504"/>
                    </a:lnTo>
                    <a:lnTo>
                      <a:pt x="94224" y="689739"/>
                    </a:lnTo>
                    <a:lnTo>
                      <a:pt x="4645" y="689739"/>
                    </a:lnTo>
                    <a:close/>
                    <a:moveTo>
                      <a:pt x="684765" y="459858"/>
                    </a:moveTo>
                    <a:lnTo>
                      <a:pt x="771151" y="459858"/>
                    </a:lnTo>
                    <a:lnTo>
                      <a:pt x="771151" y="993426"/>
                    </a:lnTo>
                    <a:lnTo>
                      <a:pt x="684765" y="993426"/>
                    </a:lnTo>
                    <a:close/>
                    <a:moveTo>
                      <a:pt x="593082" y="441203"/>
                    </a:moveTo>
                    <a:lnTo>
                      <a:pt x="593082" y="976710"/>
                    </a:lnTo>
                    <a:lnTo>
                      <a:pt x="617022" y="976710"/>
                    </a:lnTo>
                    <a:lnTo>
                      <a:pt x="617022" y="441203"/>
                    </a:lnTo>
                    <a:close/>
                    <a:moveTo>
                      <a:pt x="521261" y="441203"/>
                    </a:moveTo>
                    <a:lnTo>
                      <a:pt x="521261" y="976710"/>
                    </a:lnTo>
                    <a:lnTo>
                      <a:pt x="545201" y="976710"/>
                    </a:lnTo>
                    <a:lnTo>
                      <a:pt x="545201" y="441203"/>
                    </a:lnTo>
                    <a:close/>
                    <a:moveTo>
                      <a:pt x="449441" y="441203"/>
                    </a:moveTo>
                    <a:lnTo>
                      <a:pt x="449441" y="976710"/>
                    </a:lnTo>
                    <a:lnTo>
                      <a:pt x="473382" y="976710"/>
                    </a:lnTo>
                    <a:lnTo>
                      <a:pt x="473382" y="441203"/>
                    </a:lnTo>
                    <a:close/>
                    <a:moveTo>
                      <a:pt x="377620" y="441203"/>
                    </a:moveTo>
                    <a:lnTo>
                      <a:pt x="377620" y="976710"/>
                    </a:lnTo>
                    <a:lnTo>
                      <a:pt x="401560" y="976710"/>
                    </a:lnTo>
                    <a:lnTo>
                      <a:pt x="401560" y="441203"/>
                    </a:lnTo>
                    <a:close/>
                    <a:moveTo>
                      <a:pt x="305801" y="441203"/>
                    </a:moveTo>
                    <a:lnTo>
                      <a:pt x="305801" y="976710"/>
                    </a:lnTo>
                    <a:lnTo>
                      <a:pt x="329741" y="976710"/>
                    </a:lnTo>
                    <a:lnTo>
                      <a:pt x="329741" y="441203"/>
                    </a:lnTo>
                    <a:close/>
                    <a:moveTo>
                      <a:pt x="233979" y="441203"/>
                    </a:moveTo>
                    <a:lnTo>
                      <a:pt x="233979" y="976710"/>
                    </a:lnTo>
                    <a:lnTo>
                      <a:pt x="257920" y="976710"/>
                    </a:lnTo>
                    <a:lnTo>
                      <a:pt x="257920" y="441203"/>
                    </a:lnTo>
                    <a:close/>
                    <a:moveTo>
                      <a:pt x="162160" y="441203"/>
                    </a:moveTo>
                    <a:lnTo>
                      <a:pt x="162160" y="976710"/>
                    </a:lnTo>
                    <a:lnTo>
                      <a:pt x="186101" y="976710"/>
                    </a:lnTo>
                    <a:lnTo>
                      <a:pt x="186101" y="441203"/>
                    </a:lnTo>
                    <a:close/>
                    <a:moveTo>
                      <a:pt x="613396" y="0"/>
                    </a:moveTo>
                    <a:lnTo>
                      <a:pt x="620550" y="0"/>
                    </a:lnTo>
                    <a:cubicBezTo>
                      <a:pt x="638962" y="0"/>
                      <a:pt x="653887" y="14925"/>
                      <a:pt x="653887" y="33337"/>
                    </a:cubicBezTo>
                    <a:lnTo>
                      <a:pt x="653887" y="271639"/>
                    </a:lnTo>
                    <a:lnTo>
                      <a:pt x="652112" y="280431"/>
                    </a:lnTo>
                    <a:lnTo>
                      <a:pt x="581841" y="280466"/>
                    </a:lnTo>
                    <a:cubicBezTo>
                      <a:pt x="580486" y="277772"/>
                      <a:pt x="580059" y="274757"/>
                      <a:pt x="580059" y="271639"/>
                    </a:cubicBezTo>
                    <a:lnTo>
                      <a:pt x="580059" y="33337"/>
                    </a:lnTo>
                    <a:cubicBezTo>
                      <a:pt x="580059" y="14925"/>
                      <a:pt x="594984" y="0"/>
                      <a:pt x="613396" y="0"/>
                    </a:cubicBezTo>
                    <a:close/>
                    <a:moveTo>
                      <a:pt x="383995" y="0"/>
                    </a:moveTo>
                    <a:lnTo>
                      <a:pt x="391151" y="0"/>
                    </a:lnTo>
                    <a:cubicBezTo>
                      <a:pt x="409561" y="0"/>
                      <a:pt x="424489" y="14925"/>
                      <a:pt x="424489" y="33337"/>
                    </a:cubicBezTo>
                    <a:lnTo>
                      <a:pt x="424489" y="271639"/>
                    </a:lnTo>
                    <a:lnTo>
                      <a:pt x="422690" y="280543"/>
                    </a:lnTo>
                    <a:lnTo>
                      <a:pt x="352464" y="280579"/>
                    </a:lnTo>
                    <a:cubicBezTo>
                      <a:pt x="351098" y="277847"/>
                      <a:pt x="350660" y="274796"/>
                      <a:pt x="350660" y="271639"/>
                    </a:cubicBezTo>
                    <a:lnTo>
                      <a:pt x="350660" y="33337"/>
                    </a:lnTo>
                    <a:cubicBezTo>
                      <a:pt x="350660" y="14925"/>
                      <a:pt x="365585" y="0"/>
                      <a:pt x="383995" y="0"/>
                    </a:cubicBezTo>
                    <a:close/>
                    <a:moveTo>
                      <a:pt x="154597" y="0"/>
                    </a:moveTo>
                    <a:lnTo>
                      <a:pt x="161750" y="0"/>
                    </a:lnTo>
                    <a:cubicBezTo>
                      <a:pt x="180163" y="0"/>
                      <a:pt x="195088" y="14925"/>
                      <a:pt x="195088" y="33337"/>
                    </a:cubicBezTo>
                    <a:lnTo>
                      <a:pt x="195088" y="271639"/>
                    </a:lnTo>
                    <a:lnTo>
                      <a:pt x="193267" y="280657"/>
                    </a:lnTo>
                    <a:lnTo>
                      <a:pt x="124144" y="280691"/>
                    </a:lnTo>
                    <a:lnTo>
                      <a:pt x="193261" y="280691"/>
                    </a:lnTo>
                    <a:cubicBezTo>
                      <a:pt x="193263" y="280680"/>
                      <a:pt x="193265" y="280667"/>
                      <a:pt x="193267" y="280657"/>
                    </a:cubicBezTo>
                    <a:lnTo>
                      <a:pt x="352464" y="280579"/>
                    </a:lnTo>
                    <a:cubicBezTo>
                      <a:pt x="352472" y="280616"/>
                      <a:pt x="352479" y="280654"/>
                      <a:pt x="352487" y="280691"/>
                    </a:cubicBezTo>
                    <a:lnTo>
                      <a:pt x="422659" y="280691"/>
                    </a:lnTo>
                    <a:cubicBezTo>
                      <a:pt x="422670" y="280642"/>
                      <a:pt x="422679" y="280592"/>
                      <a:pt x="422690" y="280543"/>
                    </a:cubicBezTo>
                    <a:lnTo>
                      <a:pt x="581841" y="280466"/>
                    </a:lnTo>
                    <a:lnTo>
                      <a:pt x="581886" y="280691"/>
                    </a:lnTo>
                    <a:lnTo>
                      <a:pt x="652060" y="280691"/>
                    </a:lnTo>
                    <a:cubicBezTo>
                      <a:pt x="652077" y="280605"/>
                      <a:pt x="652095" y="280517"/>
                      <a:pt x="652112" y="280431"/>
                    </a:cubicBezTo>
                    <a:lnTo>
                      <a:pt x="772082" y="280371"/>
                    </a:lnTo>
                    <a:lnTo>
                      <a:pt x="683976" y="374384"/>
                    </a:lnTo>
                    <a:lnTo>
                      <a:pt x="683976" y="377901"/>
                    </a:lnTo>
                    <a:lnTo>
                      <a:pt x="684287" y="377902"/>
                    </a:lnTo>
                    <a:lnTo>
                      <a:pt x="683976" y="377902"/>
                    </a:lnTo>
                    <a:lnTo>
                      <a:pt x="683976" y="419771"/>
                    </a:lnTo>
                    <a:lnTo>
                      <a:pt x="683976" y="441203"/>
                    </a:lnTo>
                    <a:lnTo>
                      <a:pt x="683888" y="441203"/>
                    </a:lnTo>
                    <a:lnTo>
                      <a:pt x="683888" y="976710"/>
                    </a:lnTo>
                    <a:lnTo>
                      <a:pt x="683976" y="976710"/>
                    </a:lnTo>
                    <a:lnTo>
                      <a:pt x="683976" y="1022429"/>
                    </a:lnTo>
                    <a:lnTo>
                      <a:pt x="683888" y="1022429"/>
                    </a:lnTo>
                    <a:lnTo>
                      <a:pt x="683888" y="1033544"/>
                    </a:lnTo>
                    <a:lnTo>
                      <a:pt x="95294" y="1033544"/>
                    </a:lnTo>
                    <a:lnTo>
                      <a:pt x="95294" y="380124"/>
                    </a:lnTo>
                    <a:lnTo>
                      <a:pt x="95466" y="380304"/>
                    </a:lnTo>
                    <a:lnTo>
                      <a:pt x="95808" y="380302"/>
                    </a:lnTo>
                    <a:lnTo>
                      <a:pt x="95808" y="377902"/>
                    </a:lnTo>
                    <a:lnTo>
                      <a:pt x="95294" y="377902"/>
                    </a:lnTo>
                    <a:lnTo>
                      <a:pt x="95294" y="380124"/>
                    </a:lnTo>
                    <a:lnTo>
                      <a:pt x="0" y="280168"/>
                    </a:lnTo>
                    <a:lnTo>
                      <a:pt x="123086" y="280687"/>
                    </a:lnTo>
                    <a:cubicBezTo>
                      <a:pt x="121707" y="277918"/>
                      <a:pt x="121259" y="274832"/>
                      <a:pt x="121259" y="271639"/>
                    </a:cubicBezTo>
                    <a:lnTo>
                      <a:pt x="121259" y="33337"/>
                    </a:lnTo>
                    <a:cubicBezTo>
                      <a:pt x="121259" y="14925"/>
                      <a:pt x="136185" y="0"/>
                      <a:pt x="154597" y="0"/>
                    </a:cubicBezTo>
                    <a:close/>
                  </a:path>
                </a:pathLst>
              </a:custGeom>
              <a:solidFill>
                <a:schemeClr val="bg1"/>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smtClean="0">
                  <a:ln>
                    <a:noFill/>
                  </a:ln>
                  <a:effectLst/>
                  <a:uLnTx/>
                  <a:uFillTx/>
                  <a:latin typeface="Arial"/>
                </a:endParaRPr>
              </a:p>
            </p:txBody>
          </p:sp>
          <p:sp>
            <p:nvSpPr>
              <p:cNvPr id="82" name="Rectangle 81"/>
              <p:cNvSpPr/>
              <p:nvPr/>
            </p:nvSpPr>
            <p:spPr>
              <a:xfrm>
                <a:off x="2944320" y="5262100"/>
                <a:ext cx="668597" cy="22345"/>
              </a:xfrm>
              <a:prstGeom prst="rect">
                <a:avLst/>
              </a:prstGeom>
              <a:solidFill>
                <a:schemeClr val="bg1"/>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smtClean="0">
                  <a:ln>
                    <a:noFill/>
                  </a:ln>
                  <a:effectLst/>
                  <a:uLnTx/>
                  <a:uFillTx/>
                  <a:latin typeface="Arial"/>
                </a:endParaRPr>
              </a:p>
            </p:txBody>
          </p:sp>
          <p:sp>
            <p:nvSpPr>
              <p:cNvPr id="83" name="Rectangle 82"/>
              <p:cNvSpPr/>
              <p:nvPr/>
            </p:nvSpPr>
            <p:spPr>
              <a:xfrm>
                <a:off x="2944320" y="4830503"/>
                <a:ext cx="668597" cy="22345"/>
              </a:xfrm>
              <a:prstGeom prst="rect">
                <a:avLst/>
              </a:prstGeom>
              <a:solidFill>
                <a:schemeClr val="bg1"/>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smtClean="0">
                  <a:ln>
                    <a:noFill/>
                  </a:ln>
                  <a:effectLst/>
                  <a:uLnTx/>
                  <a:uFillTx/>
                  <a:latin typeface="Arial"/>
                </a:endParaRPr>
              </a:p>
            </p:txBody>
          </p:sp>
          <p:sp>
            <p:nvSpPr>
              <p:cNvPr id="84" name="Rectangle 83"/>
              <p:cNvSpPr/>
              <p:nvPr/>
            </p:nvSpPr>
            <p:spPr>
              <a:xfrm rot="5400000">
                <a:off x="3257803" y="5038985"/>
                <a:ext cx="402223" cy="23867"/>
              </a:xfrm>
              <a:prstGeom prst="rect">
                <a:avLst/>
              </a:prstGeom>
              <a:solidFill>
                <a:schemeClr val="bg1"/>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smtClean="0">
                  <a:ln>
                    <a:noFill/>
                  </a:ln>
                  <a:effectLst/>
                  <a:uLnTx/>
                  <a:uFillTx/>
                  <a:latin typeface="Arial"/>
                </a:endParaRPr>
              </a:p>
            </p:txBody>
          </p:sp>
          <p:sp>
            <p:nvSpPr>
              <p:cNvPr id="85" name="Rectangle 84"/>
              <p:cNvSpPr/>
              <p:nvPr/>
            </p:nvSpPr>
            <p:spPr>
              <a:xfrm rot="5400000">
                <a:off x="2891538" y="5038985"/>
                <a:ext cx="402223" cy="23867"/>
              </a:xfrm>
              <a:prstGeom prst="rect">
                <a:avLst/>
              </a:prstGeom>
              <a:solidFill>
                <a:schemeClr val="bg1"/>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smtClean="0">
                  <a:ln>
                    <a:noFill/>
                  </a:ln>
                  <a:effectLst/>
                  <a:uLnTx/>
                  <a:uFillTx/>
                  <a:latin typeface="Arial"/>
                </a:endParaRPr>
              </a:p>
            </p:txBody>
          </p:sp>
          <p:sp>
            <p:nvSpPr>
              <p:cNvPr id="86" name="Rectangle 85"/>
              <p:cNvSpPr/>
              <p:nvPr/>
            </p:nvSpPr>
            <p:spPr>
              <a:xfrm>
                <a:off x="3065059" y="4766181"/>
                <a:ext cx="429617" cy="22345"/>
              </a:xfrm>
              <a:prstGeom prst="rect">
                <a:avLst/>
              </a:prstGeom>
              <a:solidFill>
                <a:schemeClr val="bg1"/>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smtClean="0">
                  <a:ln>
                    <a:noFill/>
                  </a:ln>
                  <a:effectLst/>
                  <a:uLnTx/>
                  <a:uFillTx/>
                  <a:latin typeface="Arial"/>
                </a:endParaRPr>
              </a:p>
            </p:txBody>
          </p:sp>
          <p:sp>
            <p:nvSpPr>
              <p:cNvPr id="87" name="Rectangle 86"/>
              <p:cNvSpPr/>
              <p:nvPr/>
            </p:nvSpPr>
            <p:spPr>
              <a:xfrm>
                <a:off x="2944320" y="5202977"/>
                <a:ext cx="668597" cy="22345"/>
              </a:xfrm>
              <a:prstGeom prst="rect">
                <a:avLst/>
              </a:prstGeom>
              <a:solidFill>
                <a:schemeClr val="bg1"/>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smtClean="0">
                  <a:ln>
                    <a:noFill/>
                  </a:ln>
                  <a:effectLst/>
                  <a:uLnTx/>
                  <a:uFillTx/>
                  <a:latin typeface="Arial"/>
                </a:endParaRPr>
              </a:p>
            </p:txBody>
          </p:sp>
        </p:grpSp>
      </p:grpSp>
      <p:sp>
        <p:nvSpPr>
          <p:cNvPr id="101" name="Right Arrow 100"/>
          <p:cNvSpPr/>
          <p:nvPr/>
        </p:nvSpPr>
        <p:spPr>
          <a:xfrm>
            <a:off x="2711624" y="2741984"/>
            <a:ext cx="983748" cy="40527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02" name="Right Arrow 101"/>
          <p:cNvSpPr/>
          <p:nvPr/>
        </p:nvSpPr>
        <p:spPr>
          <a:xfrm>
            <a:off x="5615947" y="2741984"/>
            <a:ext cx="983748" cy="40527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03" name="Right Arrow 102"/>
          <p:cNvSpPr/>
          <p:nvPr/>
        </p:nvSpPr>
        <p:spPr>
          <a:xfrm>
            <a:off x="8529405" y="2741984"/>
            <a:ext cx="983748" cy="40527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grpSp>
        <p:nvGrpSpPr>
          <p:cNvPr id="124" name="Group 123"/>
          <p:cNvGrpSpPr/>
          <p:nvPr/>
        </p:nvGrpSpPr>
        <p:grpSpPr>
          <a:xfrm>
            <a:off x="9504017" y="5301208"/>
            <a:ext cx="1920575" cy="1133298"/>
            <a:chOff x="9504017" y="5301208"/>
            <a:chExt cx="1920575" cy="1133298"/>
          </a:xfrm>
        </p:grpSpPr>
        <p:sp>
          <p:nvSpPr>
            <p:cNvPr id="100" name="Rounded Rectangle 99"/>
            <p:cNvSpPr/>
            <p:nvPr/>
          </p:nvSpPr>
          <p:spPr>
            <a:xfrm>
              <a:off x="9504017" y="6021288"/>
              <a:ext cx="1920575" cy="413218"/>
            </a:xfrm>
            <a:prstGeom prst="roundRect">
              <a:avLst>
                <a:gd name="adj" fmla="val 10716"/>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rtlCol="0" anchor="b"/>
            <a:lstStyle/>
            <a:p>
              <a:pPr algn="ctr"/>
              <a:r>
                <a:rPr lang="en-GB" dirty="0" smtClean="0">
                  <a:solidFill>
                    <a:schemeClr val="tx1"/>
                  </a:solidFill>
                </a:rPr>
                <a:t>1 - 500 properties</a:t>
              </a:r>
              <a:endParaRPr lang="en-GB" dirty="0">
                <a:solidFill>
                  <a:schemeClr val="tx1"/>
                </a:solidFill>
              </a:endParaRPr>
            </a:p>
          </p:txBody>
        </p:sp>
        <p:sp>
          <p:nvSpPr>
            <p:cNvPr id="104" name="Freeform 5"/>
            <p:cNvSpPr>
              <a:spLocks noChangeAspect="1" noEditPoints="1"/>
            </p:cNvSpPr>
            <p:nvPr/>
          </p:nvSpPr>
          <p:spPr bwMode="auto">
            <a:xfrm>
              <a:off x="10251186" y="5301208"/>
              <a:ext cx="477775" cy="415959"/>
            </a:xfrm>
            <a:custGeom>
              <a:avLst/>
              <a:gdLst>
                <a:gd name="T0" fmla="*/ 893 w 4962"/>
                <a:gd name="T1" fmla="*/ 453 h 4320"/>
                <a:gd name="T2" fmla="*/ 1637 w 4962"/>
                <a:gd name="T3" fmla="*/ 453 h 4320"/>
                <a:gd name="T4" fmla="*/ 1637 w 4962"/>
                <a:gd name="T5" fmla="*/ 653 h 4320"/>
                <a:gd name="T6" fmla="*/ 893 w 4962"/>
                <a:gd name="T7" fmla="*/ 1397 h 4320"/>
                <a:gd name="T8" fmla="*/ 893 w 4962"/>
                <a:gd name="T9" fmla="*/ 453 h 4320"/>
                <a:gd name="T10" fmla="*/ 893 w 4962"/>
                <a:gd name="T11" fmla="*/ 453 h 4320"/>
                <a:gd name="T12" fmla="*/ 4962 w 4962"/>
                <a:gd name="T13" fmla="*/ 2480 h 4320"/>
                <a:gd name="T14" fmla="*/ 4962 w 4962"/>
                <a:gd name="T15" fmla="*/ 2756 h 4320"/>
                <a:gd name="T16" fmla="*/ 4505 w 4962"/>
                <a:gd name="T17" fmla="*/ 2756 h 4320"/>
                <a:gd name="T18" fmla="*/ 4505 w 4962"/>
                <a:gd name="T19" fmla="*/ 4320 h 4320"/>
                <a:gd name="T20" fmla="*/ 457 w 4962"/>
                <a:gd name="T21" fmla="*/ 4320 h 4320"/>
                <a:gd name="T22" fmla="*/ 457 w 4962"/>
                <a:gd name="T23" fmla="*/ 2756 h 4320"/>
                <a:gd name="T24" fmla="*/ 0 w 4962"/>
                <a:gd name="T25" fmla="*/ 2756 h 4320"/>
                <a:gd name="T26" fmla="*/ 0 w 4962"/>
                <a:gd name="T27" fmla="*/ 2480 h 4320"/>
                <a:gd name="T28" fmla="*/ 2481 w 4962"/>
                <a:gd name="T29" fmla="*/ 0 h 4320"/>
                <a:gd name="T30" fmla="*/ 4962 w 4962"/>
                <a:gd name="T31" fmla="*/ 2480 h 4320"/>
                <a:gd name="T32" fmla="*/ 4962 w 4962"/>
                <a:gd name="T33" fmla="*/ 2480 h 4320"/>
                <a:gd name="T34" fmla="*/ 2708 w 4962"/>
                <a:gd name="T35" fmla="*/ 3392 h 4320"/>
                <a:gd name="T36" fmla="*/ 3564 w 4962"/>
                <a:gd name="T37" fmla="*/ 3392 h 4320"/>
                <a:gd name="T38" fmla="*/ 3564 w 4962"/>
                <a:gd name="T39" fmla="*/ 2731 h 4320"/>
                <a:gd name="T40" fmla="*/ 2708 w 4962"/>
                <a:gd name="T41" fmla="*/ 2731 h 4320"/>
                <a:gd name="T42" fmla="*/ 2708 w 4962"/>
                <a:gd name="T43" fmla="*/ 3392 h 4320"/>
                <a:gd name="T44" fmla="*/ 2708 w 4962"/>
                <a:gd name="T45" fmla="*/ 3392 h 4320"/>
                <a:gd name="T46" fmla="*/ 4120 w 4962"/>
                <a:gd name="T47" fmla="*/ 2481 h 4320"/>
                <a:gd name="T48" fmla="*/ 2481 w 4962"/>
                <a:gd name="T49" fmla="*/ 841 h 4320"/>
                <a:gd name="T50" fmla="*/ 841 w 4962"/>
                <a:gd name="T51" fmla="*/ 2481 h 4320"/>
                <a:gd name="T52" fmla="*/ 841 w 4962"/>
                <a:gd name="T53" fmla="*/ 3935 h 4320"/>
                <a:gd name="T54" fmla="*/ 1398 w 4962"/>
                <a:gd name="T55" fmla="*/ 3935 h 4320"/>
                <a:gd name="T56" fmla="*/ 1398 w 4962"/>
                <a:gd name="T57" fmla="*/ 2731 h 4320"/>
                <a:gd name="T58" fmla="*/ 2253 w 4962"/>
                <a:gd name="T59" fmla="*/ 2731 h 4320"/>
                <a:gd name="T60" fmla="*/ 2253 w 4962"/>
                <a:gd name="T61" fmla="*/ 3935 h 4320"/>
                <a:gd name="T62" fmla="*/ 4120 w 4962"/>
                <a:gd name="T63" fmla="*/ 3935 h 4320"/>
                <a:gd name="T64" fmla="*/ 4120 w 4962"/>
                <a:gd name="T65" fmla="*/ 2481 h 4320"/>
                <a:gd name="T66" fmla="*/ 4120 w 4962"/>
                <a:gd name="T67" fmla="*/ 2481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62" h="4320">
                  <a:moveTo>
                    <a:pt x="893" y="453"/>
                  </a:moveTo>
                  <a:lnTo>
                    <a:pt x="1637" y="453"/>
                  </a:lnTo>
                  <a:lnTo>
                    <a:pt x="1637" y="653"/>
                  </a:lnTo>
                  <a:lnTo>
                    <a:pt x="893" y="1397"/>
                  </a:lnTo>
                  <a:lnTo>
                    <a:pt x="893" y="453"/>
                  </a:lnTo>
                  <a:lnTo>
                    <a:pt x="893" y="453"/>
                  </a:lnTo>
                  <a:close/>
                  <a:moveTo>
                    <a:pt x="4962" y="2480"/>
                  </a:moveTo>
                  <a:lnTo>
                    <a:pt x="4962" y="2756"/>
                  </a:lnTo>
                  <a:lnTo>
                    <a:pt x="4505" y="2756"/>
                  </a:lnTo>
                  <a:lnTo>
                    <a:pt x="4505" y="4320"/>
                  </a:lnTo>
                  <a:lnTo>
                    <a:pt x="457" y="4320"/>
                  </a:lnTo>
                  <a:lnTo>
                    <a:pt x="457" y="2756"/>
                  </a:lnTo>
                  <a:lnTo>
                    <a:pt x="0" y="2756"/>
                  </a:lnTo>
                  <a:lnTo>
                    <a:pt x="0" y="2480"/>
                  </a:lnTo>
                  <a:lnTo>
                    <a:pt x="2481" y="0"/>
                  </a:lnTo>
                  <a:lnTo>
                    <a:pt x="4962" y="2480"/>
                  </a:lnTo>
                  <a:lnTo>
                    <a:pt x="4962" y="2480"/>
                  </a:lnTo>
                  <a:close/>
                  <a:moveTo>
                    <a:pt x="2708" y="3392"/>
                  </a:moveTo>
                  <a:lnTo>
                    <a:pt x="3564" y="3392"/>
                  </a:lnTo>
                  <a:lnTo>
                    <a:pt x="3564" y="2731"/>
                  </a:lnTo>
                  <a:lnTo>
                    <a:pt x="2708" y="2731"/>
                  </a:lnTo>
                  <a:lnTo>
                    <a:pt x="2708" y="3392"/>
                  </a:lnTo>
                  <a:lnTo>
                    <a:pt x="2708" y="3392"/>
                  </a:lnTo>
                  <a:close/>
                  <a:moveTo>
                    <a:pt x="4120" y="2481"/>
                  </a:moveTo>
                  <a:lnTo>
                    <a:pt x="2481" y="841"/>
                  </a:lnTo>
                  <a:lnTo>
                    <a:pt x="841" y="2481"/>
                  </a:lnTo>
                  <a:lnTo>
                    <a:pt x="841" y="3935"/>
                  </a:lnTo>
                  <a:lnTo>
                    <a:pt x="1398" y="3935"/>
                  </a:lnTo>
                  <a:lnTo>
                    <a:pt x="1398" y="2731"/>
                  </a:lnTo>
                  <a:lnTo>
                    <a:pt x="2253" y="2731"/>
                  </a:lnTo>
                  <a:lnTo>
                    <a:pt x="2253" y="3935"/>
                  </a:lnTo>
                  <a:lnTo>
                    <a:pt x="4120" y="3935"/>
                  </a:lnTo>
                  <a:lnTo>
                    <a:pt x="4120" y="2481"/>
                  </a:lnTo>
                  <a:lnTo>
                    <a:pt x="4120" y="2481"/>
                  </a:lnTo>
                  <a:close/>
                </a:path>
              </a:pathLst>
            </a:custGeom>
            <a:solidFill>
              <a:schemeClr val="accent6"/>
            </a:solidFill>
            <a:ln>
              <a:noFill/>
            </a:ln>
            <a:effectLst/>
          </p:spPr>
          <p:txBody>
            <a:bodyPr vert="horz" wrap="square" lIns="91440" tIns="45720" rIns="91440" bIns="45720" numCol="1" anchor="t" anchorCtr="0" compatLnSpc="1">
              <a:prstTxWarp prst="textNoShape">
                <a:avLst/>
              </a:prstTxWarp>
            </a:bodyPr>
            <a:lstStyle/>
            <a:p>
              <a:endParaRPr lang="en-GB"/>
            </a:p>
          </p:txBody>
        </p:sp>
      </p:grpSp>
      <p:grpSp>
        <p:nvGrpSpPr>
          <p:cNvPr id="123" name="Group 122"/>
          <p:cNvGrpSpPr/>
          <p:nvPr/>
        </p:nvGrpSpPr>
        <p:grpSpPr>
          <a:xfrm>
            <a:off x="6608830" y="5301208"/>
            <a:ext cx="1920575" cy="1133298"/>
            <a:chOff x="6608830" y="5301208"/>
            <a:chExt cx="1920575" cy="1133298"/>
          </a:xfrm>
        </p:grpSpPr>
        <p:sp>
          <p:nvSpPr>
            <p:cNvPr id="99" name="Rounded Rectangle 98"/>
            <p:cNvSpPr/>
            <p:nvPr/>
          </p:nvSpPr>
          <p:spPr>
            <a:xfrm>
              <a:off x="6608830" y="6021288"/>
              <a:ext cx="1920575" cy="413218"/>
            </a:xfrm>
            <a:prstGeom prst="roundRect">
              <a:avLst>
                <a:gd name="adj" fmla="val 10716"/>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b"/>
            <a:lstStyle/>
            <a:p>
              <a:pPr algn="ctr"/>
              <a:r>
                <a:rPr lang="en-GB" dirty="0" smtClean="0">
                  <a:solidFill>
                    <a:schemeClr val="tx1"/>
                  </a:solidFill>
                </a:rPr>
                <a:t>20,000 properties</a:t>
              </a:r>
              <a:endParaRPr lang="en-GB" dirty="0">
                <a:solidFill>
                  <a:schemeClr val="tx1"/>
                </a:solidFill>
              </a:endParaRPr>
            </a:p>
          </p:txBody>
        </p:sp>
        <p:grpSp>
          <p:nvGrpSpPr>
            <p:cNvPr id="108" name="Group 107"/>
            <p:cNvGrpSpPr/>
            <p:nvPr/>
          </p:nvGrpSpPr>
          <p:grpSpPr>
            <a:xfrm>
              <a:off x="6855185" y="5301208"/>
              <a:ext cx="1427865" cy="415959"/>
              <a:chOff x="6889094" y="5301208"/>
              <a:chExt cx="1427865" cy="415959"/>
            </a:xfrm>
          </p:grpSpPr>
          <p:sp>
            <p:nvSpPr>
              <p:cNvPr id="105" name="Freeform 5"/>
              <p:cNvSpPr>
                <a:spLocks noChangeAspect="1" noEditPoints="1"/>
              </p:cNvSpPr>
              <p:nvPr/>
            </p:nvSpPr>
            <p:spPr bwMode="auto">
              <a:xfrm>
                <a:off x="6889094" y="5301208"/>
                <a:ext cx="477775" cy="415959"/>
              </a:xfrm>
              <a:custGeom>
                <a:avLst/>
                <a:gdLst>
                  <a:gd name="T0" fmla="*/ 893 w 4962"/>
                  <a:gd name="T1" fmla="*/ 453 h 4320"/>
                  <a:gd name="T2" fmla="*/ 1637 w 4962"/>
                  <a:gd name="T3" fmla="*/ 453 h 4320"/>
                  <a:gd name="T4" fmla="*/ 1637 w 4962"/>
                  <a:gd name="T5" fmla="*/ 653 h 4320"/>
                  <a:gd name="T6" fmla="*/ 893 w 4962"/>
                  <a:gd name="T7" fmla="*/ 1397 h 4320"/>
                  <a:gd name="T8" fmla="*/ 893 w 4962"/>
                  <a:gd name="T9" fmla="*/ 453 h 4320"/>
                  <a:gd name="T10" fmla="*/ 893 w 4962"/>
                  <a:gd name="T11" fmla="*/ 453 h 4320"/>
                  <a:gd name="T12" fmla="*/ 4962 w 4962"/>
                  <a:gd name="T13" fmla="*/ 2480 h 4320"/>
                  <a:gd name="T14" fmla="*/ 4962 w 4962"/>
                  <a:gd name="T15" fmla="*/ 2756 h 4320"/>
                  <a:gd name="T16" fmla="*/ 4505 w 4962"/>
                  <a:gd name="T17" fmla="*/ 2756 h 4320"/>
                  <a:gd name="T18" fmla="*/ 4505 w 4962"/>
                  <a:gd name="T19" fmla="*/ 4320 h 4320"/>
                  <a:gd name="T20" fmla="*/ 457 w 4962"/>
                  <a:gd name="T21" fmla="*/ 4320 h 4320"/>
                  <a:gd name="T22" fmla="*/ 457 w 4962"/>
                  <a:gd name="T23" fmla="*/ 2756 h 4320"/>
                  <a:gd name="T24" fmla="*/ 0 w 4962"/>
                  <a:gd name="T25" fmla="*/ 2756 h 4320"/>
                  <a:gd name="T26" fmla="*/ 0 w 4962"/>
                  <a:gd name="T27" fmla="*/ 2480 h 4320"/>
                  <a:gd name="T28" fmla="*/ 2481 w 4962"/>
                  <a:gd name="T29" fmla="*/ 0 h 4320"/>
                  <a:gd name="T30" fmla="*/ 4962 w 4962"/>
                  <a:gd name="T31" fmla="*/ 2480 h 4320"/>
                  <a:gd name="T32" fmla="*/ 4962 w 4962"/>
                  <a:gd name="T33" fmla="*/ 2480 h 4320"/>
                  <a:gd name="T34" fmla="*/ 2708 w 4962"/>
                  <a:gd name="T35" fmla="*/ 3392 h 4320"/>
                  <a:gd name="T36" fmla="*/ 3564 w 4962"/>
                  <a:gd name="T37" fmla="*/ 3392 h 4320"/>
                  <a:gd name="T38" fmla="*/ 3564 w 4962"/>
                  <a:gd name="T39" fmla="*/ 2731 h 4320"/>
                  <a:gd name="T40" fmla="*/ 2708 w 4962"/>
                  <a:gd name="T41" fmla="*/ 2731 h 4320"/>
                  <a:gd name="T42" fmla="*/ 2708 w 4962"/>
                  <a:gd name="T43" fmla="*/ 3392 h 4320"/>
                  <a:gd name="T44" fmla="*/ 2708 w 4962"/>
                  <a:gd name="T45" fmla="*/ 3392 h 4320"/>
                  <a:gd name="T46" fmla="*/ 4120 w 4962"/>
                  <a:gd name="T47" fmla="*/ 2481 h 4320"/>
                  <a:gd name="T48" fmla="*/ 2481 w 4962"/>
                  <a:gd name="T49" fmla="*/ 841 h 4320"/>
                  <a:gd name="T50" fmla="*/ 841 w 4962"/>
                  <a:gd name="T51" fmla="*/ 2481 h 4320"/>
                  <a:gd name="T52" fmla="*/ 841 w 4962"/>
                  <a:gd name="T53" fmla="*/ 3935 h 4320"/>
                  <a:gd name="T54" fmla="*/ 1398 w 4962"/>
                  <a:gd name="T55" fmla="*/ 3935 h 4320"/>
                  <a:gd name="T56" fmla="*/ 1398 w 4962"/>
                  <a:gd name="T57" fmla="*/ 2731 h 4320"/>
                  <a:gd name="T58" fmla="*/ 2253 w 4962"/>
                  <a:gd name="T59" fmla="*/ 2731 h 4320"/>
                  <a:gd name="T60" fmla="*/ 2253 w 4962"/>
                  <a:gd name="T61" fmla="*/ 3935 h 4320"/>
                  <a:gd name="T62" fmla="*/ 4120 w 4962"/>
                  <a:gd name="T63" fmla="*/ 3935 h 4320"/>
                  <a:gd name="T64" fmla="*/ 4120 w 4962"/>
                  <a:gd name="T65" fmla="*/ 2481 h 4320"/>
                  <a:gd name="T66" fmla="*/ 4120 w 4962"/>
                  <a:gd name="T67" fmla="*/ 2481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62" h="4320">
                    <a:moveTo>
                      <a:pt x="893" y="453"/>
                    </a:moveTo>
                    <a:lnTo>
                      <a:pt x="1637" y="453"/>
                    </a:lnTo>
                    <a:lnTo>
                      <a:pt x="1637" y="653"/>
                    </a:lnTo>
                    <a:lnTo>
                      <a:pt x="893" y="1397"/>
                    </a:lnTo>
                    <a:lnTo>
                      <a:pt x="893" y="453"/>
                    </a:lnTo>
                    <a:lnTo>
                      <a:pt x="893" y="453"/>
                    </a:lnTo>
                    <a:close/>
                    <a:moveTo>
                      <a:pt x="4962" y="2480"/>
                    </a:moveTo>
                    <a:lnTo>
                      <a:pt x="4962" y="2756"/>
                    </a:lnTo>
                    <a:lnTo>
                      <a:pt x="4505" y="2756"/>
                    </a:lnTo>
                    <a:lnTo>
                      <a:pt x="4505" y="4320"/>
                    </a:lnTo>
                    <a:lnTo>
                      <a:pt x="457" y="4320"/>
                    </a:lnTo>
                    <a:lnTo>
                      <a:pt x="457" y="2756"/>
                    </a:lnTo>
                    <a:lnTo>
                      <a:pt x="0" y="2756"/>
                    </a:lnTo>
                    <a:lnTo>
                      <a:pt x="0" y="2480"/>
                    </a:lnTo>
                    <a:lnTo>
                      <a:pt x="2481" y="0"/>
                    </a:lnTo>
                    <a:lnTo>
                      <a:pt x="4962" y="2480"/>
                    </a:lnTo>
                    <a:lnTo>
                      <a:pt x="4962" y="2480"/>
                    </a:lnTo>
                    <a:close/>
                    <a:moveTo>
                      <a:pt x="2708" y="3392"/>
                    </a:moveTo>
                    <a:lnTo>
                      <a:pt x="3564" y="3392"/>
                    </a:lnTo>
                    <a:lnTo>
                      <a:pt x="3564" y="2731"/>
                    </a:lnTo>
                    <a:lnTo>
                      <a:pt x="2708" y="2731"/>
                    </a:lnTo>
                    <a:lnTo>
                      <a:pt x="2708" y="3392"/>
                    </a:lnTo>
                    <a:lnTo>
                      <a:pt x="2708" y="3392"/>
                    </a:lnTo>
                    <a:close/>
                    <a:moveTo>
                      <a:pt x="4120" y="2481"/>
                    </a:moveTo>
                    <a:lnTo>
                      <a:pt x="2481" y="841"/>
                    </a:lnTo>
                    <a:lnTo>
                      <a:pt x="841" y="2481"/>
                    </a:lnTo>
                    <a:lnTo>
                      <a:pt x="841" y="3935"/>
                    </a:lnTo>
                    <a:lnTo>
                      <a:pt x="1398" y="3935"/>
                    </a:lnTo>
                    <a:lnTo>
                      <a:pt x="1398" y="2731"/>
                    </a:lnTo>
                    <a:lnTo>
                      <a:pt x="2253" y="2731"/>
                    </a:lnTo>
                    <a:lnTo>
                      <a:pt x="2253" y="3935"/>
                    </a:lnTo>
                    <a:lnTo>
                      <a:pt x="4120" y="3935"/>
                    </a:lnTo>
                    <a:lnTo>
                      <a:pt x="4120" y="2481"/>
                    </a:lnTo>
                    <a:lnTo>
                      <a:pt x="4120" y="2481"/>
                    </a:lnTo>
                    <a:close/>
                  </a:path>
                </a:pathLst>
              </a:custGeom>
              <a:solidFill>
                <a:schemeClr val="tx2"/>
              </a:solidFill>
              <a:ln>
                <a:noFill/>
              </a:ln>
              <a:effectLst/>
            </p:spPr>
            <p:txBody>
              <a:bodyPr vert="horz" wrap="square" lIns="91440" tIns="45720" rIns="91440" bIns="45720" numCol="1" anchor="t" anchorCtr="0" compatLnSpc="1">
                <a:prstTxWarp prst="textNoShape">
                  <a:avLst/>
                </a:prstTxWarp>
              </a:bodyPr>
              <a:lstStyle/>
              <a:p>
                <a:endParaRPr lang="en-GB"/>
              </a:p>
            </p:txBody>
          </p:sp>
          <p:sp>
            <p:nvSpPr>
              <p:cNvPr id="106" name="Freeform 5"/>
              <p:cNvSpPr>
                <a:spLocks noChangeAspect="1" noEditPoints="1"/>
              </p:cNvSpPr>
              <p:nvPr/>
            </p:nvSpPr>
            <p:spPr bwMode="auto">
              <a:xfrm>
                <a:off x="7364139" y="5301208"/>
                <a:ext cx="477775" cy="415959"/>
              </a:xfrm>
              <a:custGeom>
                <a:avLst/>
                <a:gdLst>
                  <a:gd name="T0" fmla="*/ 893 w 4962"/>
                  <a:gd name="T1" fmla="*/ 453 h 4320"/>
                  <a:gd name="T2" fmla="*/ 1637 w 4962"/>
                  <a:gd name="T3" fmla="*/ 453 h 4320"/>
                  <a:gd name="T4" fmla="*/ 1637 w 4962"/>
                  <a:gd name="T5" fmla="*/ 653 h 4320"/>
                  <a:gd name="T6" fmla="*/ 893 w 4962"/>
                  <a:gd name="T7" fmla="*/ 1397 h 4320"/>
                  <a:gd name="T8" fmla="*/ 893 w 4962"/>
                  <a:gd name="T9" fmla="*/ 453 h 4320"/>
                  <a:gd name="T10" fmla="*/ 893 w 4962"/>
                  <a:gd name="T11" fmla="*/ 453 h 4320"/>
                  <a:gd name="T12" fmla="*/ 4962 w 4962"/>
                  <a:gd name="T13" fmla="*/ 2480 h 4320"/>
                  <a:gd name="T14" fmla="*/ 4962 w 4962"/>
                  <a:gd name="T15" fmla="*/ 2756 h 4320"/>
                  <a:gd name="T16" fmla="*/ 4505 w 4962"/>
                  <a:gd name="T17" fmla="*/ 2756 h 4320"/>
                  <a:gd name="T18" fmla="*/ 4505 w 4962"/>
                  <a:gd name="T19" fmla="*/ 4320 h 4320"/>
                  <a:gd name="T20" fmla="*/ 457 w 4962"/>
                  <a:gd name="T21" fmla="*/ 4320 h 4320"/>
                  <a:gd name="T22" fmla="*/ 457 w 4962"/>
                  <a:gd name="T23" fmla="*/ 2756 h 4320"/>
                  <a:gd name="T24" fmla="*/ 0 w 4962"/>
                  <a:gd name="T25" fmla="*/ 2756 h 4320"/>
                  <a:gd name="T26" fmla="*/ 0 w 4962"/>
                  <a:gd name="T27" fmla="*/ 2480 h 4320"/>
                  <a:gd name="T28" fmla="*/ 2481 w 4962"/>
                  <a:gd name="T29" fmla="*/ 0 h 4320"/>
                  <a:gd name="T30" fmla="*/ 4962 w 4962"/>
                  <a:gd name="T31" fmla="*/ 2480 h 4320"/>
                  <a:gd name="T32" fmla="*/ 4962 w 4962"/>
                  <a:gd name="T33" fmla="*/ 2480 h 4320"/>
                  <a:gd name="T34" fmla="*/ 2708 w 4962"/>
                  <a:gd name="T35" fmla="*/ 3392 h 4320"/>
                  <a:gd name="T36" fmla="*/ 3564 w 4962"/>
                  <a:gd name="T37" fmla="*/ 3392 h 4320"/>
                  <a:gd name="T38" fmla="*/ 3564 w 4962"/>
                  <a:gd name="T39" fmla="*/ 2731 h 4320"/>
                  <a:gd name="T40" fmla="*/ 2708 w 4962"/>
                  <a:gd name="T41" fmla="*/ 2731 h 4320"/>
                  <a:gd name="T42" fmla="*/ 2708 w 4962"/>
                  <a:gd name="T43" fmla="*/ 3392 h 4320"/>
                  <a:gd name="T44" fmla="*/ 2708 w 4962"/>
                  <a:gd name="T45" fmla="*/ 3392 h 4320"/>
                  <a:gd name="T46" fmla="*/ 4120 w 4962"/>
                  <a:gd name="T47" fmla="*/ 2481 h 4320"/>
                  <a:gd name="T48" fmla="*/ 2481 w 4962"/>
                  <a:gd name="T49" fmla="*/ 841 h 4320"/>
                  <a:gd name="T50" fmla="*/ 841 w 4962"/>
                  <a:gd name="T51" fmla="*/ 2481 h 4320"/>
                  <a:gd name="T52" fmla="*/ 841 w 4962"/>
                  <a:gd name="T53" fmla="*/ 3935 h 4320"/>
                  <a:gd name="T54" fmla="*/ 1398 w 4962"/>
                  <a:gd name="T55" fmla="*/ 3935 h 4320"/>
                  <a:gd name="T56" fmla="*/ 1398 w 4962"/>
                  <a:gd name="T57" fmla="*/ 2731 h 4320"/>
                  <a:gd name="T58" fmla="*/ 2253 w 4962"/>
                  <a:gd name="T59" fmla="*/ 2731 h 4320"/>
                  <a:gd name="T60" fmla="*/ 2253 w 4962"/>
                  <a:gd name="T61" fmla="*/ 3935 h 4320"/>
                  <a:gd name="T62" fmla="*/ 4120 w 4962"/>
                  <a:gd name="T63" fmla="*/ 3935 h 4320"/>
                  <a:gd name="T64" fmla="*/ 4120 w 4962"/>
                  <a:gd name="T65" fmla="*/ 2481 h 4320"/>
                  <a:gd name="T66" fmla="*/ 4120 w 4962"/>
                  <a:gd name="T67" fmla="*/ 2481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62" h="4320">
                    <a:moveTo>
                      <a:pt x="893" y="453"/>
                    </a:moveTo>
                    <a:lnTo>
                      <a:pt x="1637" y="453"/>
                    </a:lnTo>
                    <a:lnTo>
                      <a:pt x="1637" y="653"/>
                    </a:lnTo>
                    <a:lnTo>
                      <a:pt x="893" y="1397"/>
                    </a:lnTo>
                    <a:lnTo>
                      <a:pt x="893" y="453"/>
                    </a:lnTo>
                    <a:lnTo>
                      <a:pt x="893" y="453"/>
                    </a:lnTo>
                    <a:close/>
                    <a:moveTo>
                      <a:pt x="4962" y="2480"/>
                    </a:moveTo>
                    <a:lnTo>
                      <a:pt x="4962" y="2756"/>
                    </a:lnTo>
                    <a:lnTo>
                      <a:pt x="4505" y="2756"/>
                    </a:lnTo>
                    <a:lnTo>
                      <a:pt x="4505" y="4320"/>
                    </a:lnTo>
                    <a:lnTo>
                      <a:pt x="457" y="4320"/>
                    </a:lnTo>
                    <a:lnTo>
                      <a:pt x="457" y="2756"/>
                    </a:lnTo>
                    <a:lnTo>
                      <a:pt x="0" y="2756"/>
                    </a:lnTo>
                    <a:lnTo>
                      <a:pt x="0" y="2480"/>
                    </a:lnTo>
                    <a:lnTo>
                      <a:pt x="2481" y="0"/>
                    </a:lnTo>
                    <a:lnTo>
                      <a:pt x="4962" y="2480"/>
                    </a:lnTo>
                    <a:lnTo>
                      <a:pt x="4962" y="2480"/>
                    </a:lnTo>
                    <a:close/>
                    <a:moveTo>
                      <a:pt x="2708" y="3392"/>
                    </a:moveTo>
                    <a:lnTo>
                      <a:pt x="3564" y="3392"/>
                    </a:lnTo>
                    <a:lnTo>
                      <a:pt x="3564" y="2731"/>
                    </a:lnTo>
                    <a:lnTo>
                      <a:pt x="2708" y="2731"/>
                    </a:lnTo>
                    <a:lnTo>
                      <a:pt x="2708" y="3392"/>
                    </a:lnTo>
                    <a:lnTo>
                      <a:pt x="2708" y="3392"/>
                    </a:lnTo>
                    <a:close/>
                    <a:moveTo>
                      <a:pt x="4120" y="2481"/>
                    </a:moveTo>
                    <a:lnTo>
                      <a:pt x="2481" y="841"/>
                    </a:lnTo>
                    <a:lnTo>
                      <a:pt x="841" y="2481"/>
                    </a:lnTo>
                    <a:lnTo>
                      <a:pt x="841" y="3935"/>
                    </a:lnTo>
                    <a:lnTo>
                      <a:pt x="1398" y="3935"/>
                    </a:lnTo>
                    <a:lnTo>
                      <a:pt x="1398" y="2731"/>
                    </a:lnTo>
                    <a:lnTo>
                      <a:pt x="2253" y="2731"/>
                    </a:lnTo>
                    <a:lnTo>
                      <a:pt x="2253" y="3935"/>
                    </a:lnTo>
                    <a:lnTo>
                      <a:pt x="4120" y="3935"/>
                    </a:lnTo>
                    <a:lnTo>
                      <a:pt x="4120" y="2481"/>
                    </a:lnTo>
                    <a:lnTo>
                      <a:pt x="4120" y="2481"/>
                    </a:lnTo>
                    <a:close/>
                  </a:path>
                </a:pathLst>
              </a:custGeom>
              <a:solidFill>
                <a:schemeClr val="tx2"/>
              </a:solidFill>
              <a:ln>
                <a:noFill/>
              </a:ln>
              <a:effectLst/>
            </p:spPr>
            <p:txBody>
              <a:bodyPr vert="horz" wrap="square" lIns="91440" tIns="45720" rIns="91440" bIns="45720" numCol="1" anchor="t" anchorCtr="0" compatLnSpc="1">
                <a:prstTxWarp prst="textNoShape">
                  <a:avLst/>
                </a:prstTxWarp>
              </a:bodyPr>
              <a:lstStyle/>
              <a:p>
                <a:endParaRPr lang="en-GB"/>
              </a:p>
            </p:txBody>
          </p:sp>
          <p:sp>
            <p:nvSpPr>
              <p:cNvPr id="107" name="Freeform 5"/>
              <p:cNvSpPr>
                <a:spLocks noChangeAspect="1" noEditPoints="1"/>
              </p:cNvSpPr>
              <p:nvPr/>
            </p:nvSpPr>
            <p:spPr bwMode="auto">
              <a:xfrm>
                <a:off x="7839184" y="5301208"/>
                <a:ext cx="477775" cy="415959"/>
              </a:xfrm>
              <a:custGeom>
                <a:avLst/>
                <a:gdLst>
                  <a:gd name="T0" fmla="*/ 893 w 4962"/>
                  <a:gd name="T1" fmla="*/ 453 h 4320"/>
                  <a:gd name="T2" fmla="*/ 1637 w 4962"/>
                  <a:gd name="T3" fmla="*/ 453 h 4320"/>
                  <a:gd name="T4" fmla="*/ 1637 w 4962"/>
                  <a:gd name="T5" fmla="*/ 653 h 4320"/>
                  <a:gd name="T6" fmla="*/ 893 w 4962"/>
                  <a:gd name="T7" fmla="*/ 1397 h 4320"/>
                  <a:gd name="T8" fmla="*/ 893 w 4962"/>
                  <a:gd name="T9" fmla="*/ 453 h 4320"/>
                  <a:gd name="T10" fmla="*/ 893 w 4962"/>
                  <a:gd name="T11" fmla="*/ 453 h 4320"/>
                  <a:gd name="T12" fmla="*/ 4962 w 4962"/>
                  <a:gd name="T13" fmla="*/ 2480 h 4320"/>
                  <a:gd name="T14" fmla="*/ 4962 w 4962"/>
                  <a:gd name="T15" fmla="*/ 2756 h 4320"/>
                  <a:gd name="T16" fmla="*/ 4505 w 4962"/>
                  <a:gd name="T17" fmla="*/ 2756 h 4320"/>
                  <a:gd name="T18" fmla="*/ 4505 w 4962"/>
                  <a:gd name="T19" fmla="*/ 4320 h 4320"/>
                  <a:gd name="T20" fmla="*/ 457 w 4962"/>
                  <a:gd name="T21" fmla="*/ 4320 h 4320"/>
                  <a:gd name="T22" fmla="*/ 457 w 4962"/>
                  <a:gd name="T23" fmla="*/ 2756 h 4320"/>
                  <a:gd name="T24" fmla="*/ 0 w 4962"/>
                  <a:gd name="T25" fmla="*/ 2756 h 4320"/>
                  <a:gd name="T26" fmla="*/ 0 w 4962"/>
                  <a:gd name="T27" fmla="*/ 2480 h 4320"/>
                  <a:gd name="T28" fmla="*/ 2481 w 4962"/>
                  <a:gd name="T29" fmla="*/ 0 h 4320"/>
                  <a:gd name="T30" fmla="*/ 4962 w 4962"/>
                  <a:gd name="T31" fmla="*/ 2480 h 4320"/>
                  <a:gd name="T32" fmla="*/ 4962 w 4962"/>
                  <a:gd name="T33" fmla="*/ 2480 h 4320"/>
                  <a:gd name="T34" fmla="*/ 2708 w 4962"/>
                  <a:gd name="T35" fmla="*/ 3392 h 4320"/>
                  <a:gd name="T36" fmla="*/ 3564 w 4962"/>
                  <a:gd name="T37" fmla="*/ 3392 h 4320"/>
                  <a:gd name="T38" fmla="*/ 3564 w 4962"/>
                  <a:gd name="T39" fmla="*/ 2731 h 4320"/>
                  <a:gd name="T40" fmla="*/ 2708 w 4962"/>
                  <a:gd name="T41" fmla="*/ 2731 h 4320"/>
                  <a:gd name="T42" fmla="*/ 2708 w 4962"/>
                  <a:gd name="T43" fmla="*/ 3392 h 4320"/>
                  <a:gd name="T44" fmla="*/ 2708 w 4962"/>
                  <a:gd name="T45" fmla="*/ 3392 h 4320"/>
                  <a:gd name="T46" fmla="*/ 4120 w 4962"/>
                  <a:gd name="T47" fmla="*/ 2481 h 4320"/>
                  <a:gd name="T48" fmla="*/ 2481 w 4962"/>
                  <a:gd name="T49" fmla="*/ 841 h 4320"/>
                  <a:gd name="T50" fmla="*/ 841 w 4962"/>
                  <a:gd name="T51" fmla="*/ 2481 h 4320"/>
                  <a:gd name="T52" fmla="*/ 841 w 4962"/>
                  <a:gd name="T53" fmla="*/ 3935 h 4320"/>
                  <a:gd name="T54" fmla="*/ 1398 w 4962"/>
                  <a:gd name="T55" fmla="*/ 3935 h 4320"/>
                  <a:gd name="T56" fmla="*/ 1398 w 4962"/>
                  <a:gd name="T57" fmla="*/ 2731 h 4320"/>
                  <a:gd name="T58" fmla="*/ 2253 w 4962"/>
                  <a:gd name="T59" fmla="*/ 2731 h 4320"/>
                  <a:gd name="T60" fmla="*/ 2253 w 4962"/>
                  <a:gd name="T61" fmla="*/ 3935 h 4320"/>
                  <a:gd name="T62" fmla="*/ 4120 w 4962"/>
                  <a:gd name="T63" fmla="*/ 3935 h 4320"/>
                  <a:gd name="T64" fmla="*/ 4120 w 4962"/>
                  <a:gd name="T65" fmla="*/ 2481 h 4320"/>
                  <a:gd name="T66" fmla="*/ 4120 w 4962"/>
                  <a:gd name="T67" fmla="*/ 2481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62" h="4320">
                    <a:moveTo>
                      <a:pt x="893" y="453"/>
                    </a:moveTo>
                    <a:lnTo>
                      <a:pt x="1637" y="453"/>
                    </a:lnTo>
                    <a:lnTo>
                      <a:pt x="1637" y="653"/>
                    </a:lnTo>
                    <a:lnTo>
                      <a:pt x="893" y="1397"/>
                    </a:lnTo>
                    <a:lnTo>
                      <a:pt x="893" y="453"/>
                    </a:lnTo>
                    <a:lnTo>
                      <a:pt x="893" y="453"/>
                    </a:lnTo>
                    <a:close/>
                    <a:moveTo>
                      <a:pt x="4962" y="2480"/>
                    </a:moveTo>
                    <a:lnTo>
                      <a:pt x="4962" y="2756"/>
                    </a:lnTo>
                    <a:lnTo>
                      <a:pt x="4505" y="2756"/>
                    </a:lnTo>
                    <a:lnTo>
                      <a:pt x="4505" y="4320"/>
                    </a:lnTo>
                    <a:lnTo>
                      <a:pt x="457" y="4320"/>
                    </a:lnTo>
                    <a:lnTo>
                      <a:pt x="457" y="2756"/>
                    </a:lnTo>
                    <a:lnTo>
                      <a:pt x="0" y="2756"/>
                    </a:lnTo>
                    <a:lnTo>
                      <a:pt x="0" y="2480"/>
                    </a:lnTo>
                    <a:lnTo>
                      <a:pt x="2481" y="0"/>
                    </a:lnTo>
                    <a:lnTo>
                      <a:pt x="4962" y="2480"/>
                    </a:lnTo>
                    <a:lnTo>
                      <a:pt x="4962" y="2480"/>
                    </a:lnTo>
                    <a:close/>
                    <a:moveTo>
                      <a:pt x="2708" y="3392"/>
                    </a:moveTo>
                    <a:lnTo>
                      <a:pt x="3564" y="3392"/>
                    </a:lnTo>
                    <a:lnTo>
                      <a:pt x="3564" y="2731"/>
                    </a:lnTo>
                    <a:lnTo>
                      <a:pt x="2708" y="2731"/>
                    </a:lnTo>
                    <a:lnTo>
                      <a:pt x="2708" y="3392"/>
                    </a:lnTo>
                    <a:lnTo>
                      <a:pt x="2708" y="3392"/>
                    </a:lnTo>
                    <a:close/>
                    <a:moveTo>
                      <a:pt x="4120" y="2481"/>
                    </a:moveTo>
                    <a:lnTo>
                      <a:pt x="2481" y="841"/>
                    </a:lnTo>
                    <a:lnTo>
                      <a:pt x="841" y="2481"/>
                    </a:lnTo>
                    <a:lnTo>
                      <a:pt x="841" y="3935"/>
                    </a:lnTo>
                    <a:lnTo>
                      <a:pt x="1398" y="3935"/>
                    </a:lnTo>
                    <a:lnTo>
                      <a:pt x="1398" y="2731"/>
                    </a:lnTo>
                    <a:lnTo>
                      <a:pt x="2253" y="2731"/>
                    </a:lnTo>
                    <a:lnTo>
                      <a:pt x="2253" y="3935"/>
                    </a:lnTo>
                    <a:lnTo>
                      <a:pt x="4120" y="3935"/>
                    </a:lnTo>
                    <a:lnTo>
                      <a:pt x="4120" y="2481"/>
                    </a:lnTo>
                    <a:lnTo>
                      <a:pt x="4120" y="2481"/>
                    </a:lnTo>
                    <a:close/>
                  </a:path>
                </a:pathLst>
              </a:custGeom>
              <a:solidFill>
                <a:schemeClr val="tx2"/>
              </a:solidFill>
              <a:ln>
                <a:noFill/>
              </a:ln>
              <a:effectLst/>
            </p:spPr>
            <p:txBody>
              <a:bodyPr vert="horz" wrap="square" lIns="91440" tIns="45720" rIns="91440" bIns="45720" numCol="1" anchor="t" anchorCtr="0" compatLnSpc="1">
                <a:prstTxWarp prst="textNoShape">
                  <a:avLst/>
                </a:prstTxWarp>
              </a:bodyPr>
              <a:lstStyle/>
              <a:p>
                <a:endParaRPr lang="en-GB"/>
              </a:p>
            </p:txBody>
          </p:sp>
        </p:grpSp>
      </p:grpSp>
      <p:grpSp>
        <p:nvGrpSpPr>
          <p:cNvPr id="122" name="Group 121"/>
          <p:cNvGrpSpPr/>
          <p:nvPr/>
        </p:nvGrpSpPr>
        <p:grpSpPr>
          <a:xfrm>
            <a:off x="3695372" y="4469290"/>
            <a:ext cx="1920575" cy="1965216"/>
            <a:chOff x="3695372" y="4469290"/>
            <a:chExt cx="1920575" cy="1965216"/>
          </a:xfrm>
        </p:grpSpPr>
        <p:sp>
          <p:nvSpPr>
            <p:cNvPr id="97" name="Rounded Rectangle 96"/>
            <p:cNvSpPr/>
            <p:nvPr/>
          </p:nvSpPr>
          <p:spPr>
            <a:xfrm>
              <a:off x="3695372" y="6021288"/>
              <a:ext cx="1920575" cy="413218"/>
            </a:xfrm>
            <a:prstGeom prst="roundRect">
              <a:avLst>
                <a:gd name="adj" fmla="val 10716"/>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b"/>
            <a:lstStyle/>
            <a:p>
              <a:pPr algn="ctr"/>
              <a:r>
                <a:rPr lang="en-GB" dirty="0" smtClean="0">
                  <a:solidFill>
                    <a:schemeClr val="tx1"/>
                  </a:solidFill>
                </a:rPr>
                <a:t>90,000 properties</a:t>
              </a:r>
              <a:endParaRPr lang="en-GB" dirty="0">
                <a:solidFill>
                  <a:schemeClr val="tx1"/>
                </a:solidFill>
              </a:endParaRPr>
            </a:p>
          </p:txBody>
        </p:sp>
        <p:grpSp>
          <p:nvGrpSpPr>
            <p:cNvPr id="121" name="Group 120"/>
            <p:cNvGrpSpPr/>
            <p:nvPr/>
          </p:nvGrpSpPr>
          <p:grpSpPr>
            <a:xfrm>
              <a:off x="3935760" y="4469290"/>
              <a:ext cx="1427865" cy="1247877"/>
              <a:chOff x="3935760" y="4469290"/>
              <a:chExt cx="1427865" cy="1247877"/>
            </a:xfrm>
            <a:solidFill>
              <a:schemeClr val="bg2"/>
            </a:solidFill>
          </p:grpSpPr>
          <p:grpSp>
            <p:nvGrpSpPr>
              <p:cNvPr id="109" name="Group 108"/>
              <p:cNvGrpSpPr/>
              <p:nvPr/>
            </p:nvGrpSpPr>
            <p:grpSpPr>
              <a:xfrm>
                <a:off x="3935760" y="5301208"/>
                <a:ext cx="1427865" cy="415959"/>
                <a:chOff x="6889094" y="5301208"/>
                <a:chExt cx="1427865" cy="415959"/>
              </a:xfrm>
              <a:grpFill/>
            </p:grpSpPr>
            <p:sp>
              <p:nvSpPr>
                <p:cNvPr id="110" name="Freeform 5"/>
                <p:cNvSpPr>
                  <a:spLocks noChangeAspect="1" noEditPoints="1"/>
                </p:cNvSpPr>
                <p:nvPr/>
              </p:nvSpPr>
              <p:spPr bwMode="auto">
                <a:xfrm>
                  <a:off x="6889094" y="5301208"/>
                  <a:ext cx="477775" cy="415959"/>
                </a:xfrm>
                <a:custGeom>
                  <a:avLst/>
                  <a:gdLst>
                    <a:gd name="T0" fmla="*/ 893 w 4962"/>
                    <a:gd name="T1" fmla="*/ 453 h 4320"/>
                    <a:gd name="T2" fmla="*/ 1637 w 4962"/>
                    <a:gd name="T3" fmla="*/ 453 h 4320"/>
                    <a:gd name="T4" fmla="*/ 1637 w 4962"/>
                    <a:gd name="T5" fmla="*/ 653 h 4320"/>
                    <a:gd name="T6" fmla="*/ 893 w 4962"/>
                    <a:gd name="T7" fmla="*/ 1397 h 4320"/>
                    <a:gd name="T8" fmla="*/ 893 w 4962"/>
                    <a:gd name="T9" fmla="*/ 453 h 4320"/>
                    <a:gd name="T10" fmla="*/ 893 w 4962"/>
                    <a:gd name="T11" fmla="*/ 453 h 4320"/>
                    <a:gd name="T12" fmla="*/ 4962 w 4962"/>
                    <a:gd name="T13" fmla="*/ 2480 h 4320"/>
                    <a:gd name="T14" fmla="*/ 4962 w 4962"/>
                    <a:gd name="T15" fmla="*/ 2756 h 4320"/>
                    <a:gd name="T16" fmla="*/ 4505 w 4962"/>
                    <a:gd name="T17" fmla="*/ 2756 h 4320"/>
                    <a:gd name="T18" fmla="*/ 4505 w 4962"/>
                    <a:gd name="T19" fmla="*/ 4320 h 4320"/>
                    <a:gd name="T20" fmla="*/ 457 w 4962"/>
                    <a:gd name="T21" fmla="*/ 4320 h 4320"/>
                    <a:gd name="T22" fmla="*/ 457 w 4962"/>
                    <a:gd name="T23" fmla="*/ 2756 h 4320"/>
                    <a:gd name="T24" fmla="*/ 0 w 4962"/>
                    <a:gd name="T25" fmla="*/ 2756 h 4320"/>
                    <a:gd name="T26" fmla="*/ 0 w 4962"/>
                    <a:gd name="T27" fmla="*/ 2480 h 4320"/>
                    <a:gd name="T28" fmla="*/ 2481 w 4962"/>
                    <a:gd name="T29" fmla="*/ 0 h 4320"/>
                    <a:gd name="T30" fmla="*/ 4962 w 4962"/>
                    <a:gd name="T31" fmla="*/ 2480 h 4320"/>
                    <a:gd name="T32" fmla="*/ 4962 w 4962"/>
                    <a:gd name="T33" fmla="*/ 2480 h 4320"/>
                    <a:gd name="T34" fmla="*/ 2708 w 4962"/>
                    <a:gd name="T35" fmla="*/ 3392 h 4320"/>
                    <a:gd name="T36" fmla="*/ 3564 w 4962"/>
                    <a:gd name="T37" fmla="*/ 3392 h 4320"/>
                    <a:gd name="T38" fmla="*/ 3564 w 4962"/>
                    <a:gd name="T39" fmla="*/ 2731 h 4320"/>
                    <a:gd name="T40" fmla="*/ 2708 w 4962"/>
                    <a:gd name="T41" fmla="*/ 2731 h 4320"/>
                    <a:gd name="T42" fmla="*/ 2708 w 4962"/>
                    <a:gd name="T43" fmla="*/ 3392 h 4320"/>
                    <a:gd name="T44" fmla="*/ 2708 w 4962"/>
                    <a:gd name="T45" fmla="*/ 3392 h 4320"/>
                    <a:gd name="T46" fmla="*/ 4120 w 4962"/>
                    <a:gd name="T47" fmla="*/ 2481 h 4320"/>
                    <a:gd name="T48" fmla="*/ 2481 w 4962"/>
                    <a:gd name="T49" fmla="*/ 841 h 4320"/>
                    <a:gd name="T50" fmla="*/ 841 w 4962"/>
                    <a:gd name="T51" fmla="*/ 2481 h 4320"/>
                    <a:gd name="T52" fmla="*/ 841 w 4962"/>
                    <a:gd name="T53" fmla="*/ 3935 h 4320"/>
                    <a:gd name="T54" fmla="*/ 1398 w 4962"/>
                    <a:gd name="T55" fmla="*/ 3935 h 4320"/>
                    <a:gd name="T56" fmla="*/ 1398 w 4962"/>
                    <a:gd name="T57" fmla="*/ 2731 h 4320"/>
                    <a:gd name="T58" fmla="*/ 2253 w 4962"/>
                    <a:gd name="T59" fmla="*/ 2731 h 4320"/>
                    <a:gd name="T60" fmla="*/ 2253 w 4962"/>
                    <a:gd name="T61" fmla="*/ 3935 h 4320"/>
                    <a:gd name="T62" fmla="*/ 4120 w 4962"/>
                    <a:gd name="T63" fmla="*/ 3935 h 4320"/>
                    <a:gd name="T64" fmla="*/ 4120 w 4962"/>
                    <a:gd name="T65" fmla="*/ 2481 h 4320"/>
                    <a:gd name="T66" fmla="*/ 4120 w 4962"/>
                    <a:gd name="T67" fmla="*/ 2481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62" h="4320">
                      <a:moveTo>
                        <a:pt x="893" y="453"/>
                      </a:moveTo>
                      <a:lnTo>
                        <a:pt x="1637" y="453"/>
                      </a:lnTo>
                      <a:lnTo>
                        <a:pt x="1637" y="653"/>
                      </a:lnTo>
                      <a:lnTo>
                        <a:pt x="893" y="1397"/>
                      </a:lnTo>
                      <a:lnTo>
                        <a:pt x="893" y="453"/>
                      </a:lnTo>
                      <a:lnTo>
                        <a:pt x="893" y="453"/>
                      </a:lnTo>
                      <a:close/>
                      <a:moveTo>
                        <a:pt x="4962" y="2480"/>
                      </a:moveTo>
                      <a:lnTo>
                        <a:pt x="4962" y="2756"/>
                      </a:lnTo>
                      <a:lnTo>
                        <a:pt x="4505" y="2756"/>
                      </a:lnTo>
                      <a:lnTo>
                        <a:pt x="4505" y="4320"/>
                      </a:lnTo>
                      <a:lnTo>
                        <a:pt x="457" y="4320"/>
                      </a:lnTo>
                      <a:lnTo>
                        <a:pt x="457" y="2756"/>
                      </a:lnTo>
                      <a:lnTo>
                        <a:pt x="0" y="2756"/>
                      </a:lnTo>
                      <a:lnTo>
                        <a:pt x="0" y="2480"/>
                      </a:lnTo>
                      <a:lnTo>
                        <a:pt x="2481" y="0"/>
                      </a:lnTo>
                      <a:lnTo>
                        <a:pt x="4962" y="2480"/>
                      </a:lnTo>
                      <a:lnTo>
                        <a:pt x="4962" y="2480"/>
                      </a:lnTo>
                      <a:close/>
                      <a:moveTo>
                        <a:pt x="2708" y="3392"/>
                      </a:moveTo>
                      <a:lnTo>
                        <a:pt x="3564" y="3392"/>
                      </a:lnTo>
                      <a:lnTo>
                        <a:pt x="3564" y="2731"/>
                      </a:lnTo>
                      <a:lnTo>
                        <a:pt x="2708" y="2731"/>
                      </a:lnTo>
                      <a:lnTo>
                        <a:pt x="2708" y="3392"/>
                      </a:lnTo>
                      <a:lnTo>
                        <a:pt x="2708" y="3392"/>
                      </a:lnTo>
                      <a:close/>
                      <a:moveTo>
                        <a:pt x="4120" y="2481"/>
                      </a:moveTo>
                      <a:lnTo>
                        <a:pt x="2481" y="841"/>
                      </a:lnTo>
                      <a:lnTo>
                        <a:pt x="841" y="2481"/>
                      </a:lnTo>
                      <a:lnTo>
                        <a:pt x="841" y="3935"/>
                      </a:lnTo>
                      <a:lnTo>
                        <a:pt x="1398" y="3935"/>
                      </a:lnTo>
                      <a:lnTo>
                        <a:pt x="1398" y="2731"/>
                      </a:lnTo>
                      <a:lnTo>
                        <a:pt x="2253" y="2731"/>
                      </a:lnTo>
                      <a:lnTo>
                        <a:pt x="2253" y="3935"/>
                      </a:lnTo>
                      <a:lnTo>
                        <a:pt x="4120" y="3935"/>
                      </a:lnTo>
                      <a:lnTo>
                        <a:pt x="4120" y="2481"/>
                      </a:lnTo>
                      <a:lnTo>
                        <a:pt x="4120" y="2481"/>
                      </a:lnTo>
                      <a:close/>
                    </a:path>
                  </a:pathLst>
                </a:custGeom>
                <a:grpFill/>
                <a:ln>
                  <a:noFill/>
                </a:ln>
                <a:effectLst/>
              </p:spPr>
              <p:txBody>
                <a:bodyPr vert="horz" wrap="square" lIns="91440" tIns="45720" rIns="91440" bIns="45720" numCol="1" anchor="t" anchorCtr="0" compatLnSpc="1">
                  <a:prstTxWarp prst="textNoShape">
                    <a:avLst/>
                  </a:prstTxWarp>
                </a:bodyPr>
                <a:lstStyle/>
                <a:p>
                  <a:endParaRPr lang="en-GB"/>
                </a:p>
              </p:txBody>
            </p:sp>
            <p:sp>
              <p:nvSpPr>
                <p:cNvPr id="111" name="Freeform 5"/>
                <p:cNvSpPr>
                  <a:spLocks noChangeAspect="1" noEditPoints="1"/>
                </p:cNvSpPr>
                <p:nvPr/>
              </p:nvSpPr>
              <p:spPr bwMode="auto">
                <a:xfrm>
                  <a:off x="7364139" y="5301208"/>
                  <a:ext cx="477775" cy="415959"/>
                </a:xfrm>
                <a:custGeom>
                  <a:avLst/>
                  <a:gdLst>
                    <a:gd name="T0" fmla="*/ 893 w 4962"/>
                    <a:gd name="T1" fmla="*/ 453 h 4320"/>
                    <a:gd name="T2" fmla="*/ 1637 w 4962"/>
                    <a:gd name="T3" fmla="*/ 453 h 4320"/>
                    <a:gd name="T4" fmla="*/ 1637 w 4962"/>
                    <a:gd name="T5" fmla="*/ 653 h 4320"/>
                    <a:gd name="T6" fmla="*/ 893 w 4962"/>
                    <a:gd name="T7" fmla="*/ 1397 h 4320"/>
                    <a:gd name="T8" fmla="*/ 893 w 4962"/>
                    <a:gd name="T9" fmla="*/ 453 h 4320"/>
                    <a:gd name="T10" fmla="*/ 893 w 4962"/>
                    <a:gd name="T11" fmla="*/ 453 h 4320"/>
                    <a:gd name="T12" fmla="*/ 4962 w 4962"/>
                    <a:gd name="T13" fmla="*/ 2480 h 4320"/>
                    <a:gd name="T14" fmla="*/ 4962 w 4962"/>
                    <a:gd name="T15" fmla="*/ 2756 h 4320"/>
                    <a:gd name="T16" fmla="*/ 4505 w 4962"/>
                    <a:gd name="T17" fmla="*/ 2756 h 4320"/>
                    <a:gd name="T18" fmla="*/ 4505 w 4962"/>
                    <a:gd name="T19" fmla="*/ 4320 h 4320"/>
                    <a:gd name="T20" fmla="*/ 457 w 4962"/>
                    <a:gd name="T21" fmla="*/ 4320 h 4320"/>
                    <a:gd name="T22" fmla="*/ 457 w 4962"/>
                    <a:gd name="T23" fmla="*/ 2756 h 4320"/>
                    <a:gd name="T24" fmla="*/ 0 w 4962"/>
                    <a:gd name="T25" fmla="*/ 2756 h 4320"/>
                    <a:gd name="T26" fmla="*/ 0 w 4962"/>
                    <a:gd name="T27" fmla="*/ 2480 h 4320"/>
                    <a:gd name="T28" fmla="*/ 2481 w 4962"/>
                    <a:gd name="T29" fmla="*/ 0 h 4320"/>
                    <a:gd name="T30" fmla="*/ 4962 w 4962"/>
                    <a:gd name="T31" fmla="*/ 2480 h 4320"/>
                    <a:gd name="T32" fmla="*/ 4962 w 4962"/>
                    <a:gd name="T33" fmla="*/ 2480 h 4320"/>
                    <a:gd name="T34" fmla="*/ 2708 w 4962"/>
                    <a:gd name="T35" fmla="*/ 3392 h 4320"/>
                    <a:gd name="T36" fmla="*/ 3564 w 4962"/>
                    <a:gd name="T37" fmla="*/ 3392 h 4320"/>
                    <a:gd name="T38" fmla="*/ 3564 w 4962"/>
                    <a:gd name="T39" fmla="*/ 2731 h 4320"/>
                    <a:gd name="T40" fmla="*/ 2708 w 4962"/>
                    <a:gd name="T41" fmla="*/ 2731 h 4320"/>
                    <a:gd name="T42" fmla="*/ 2708 w 4962"/>
                    <a:gd name="T43" fmla="*/ 3392 h 4320"/>
                    <a:gd name="T44" fmla="*/ 2708 w 4962"/>
                    <a:gd name="T45" fmla="*/ 3392 h 4320"/>
                    <a:gd name="T46" fmla="*/ 4120 w 4962"/>
                    <a:gd name="T47" fmla="*/ 2481 h 4320"/>
                    <a:gd name="T48" fmla="*/ 2481 w 4962"/>
                    <a:gd name="T49" fmla="*/ 841 h 4320"/>
                    <a:gd name="T50" fmla="*/ 841 w 4962"/>
                    <a:gd name="T51" fmla="*/ 2481 h 4320"/>
                    <a:gd name="T52" fmla="*/ 841 w 4962"/>
                    <a:gd name="T53" fmla="*/ 3935 h 4320"/>
                    <a:gd name="T54" fmla="*/ 1398 w 4962"/>
                    <a:gd name="T55" fmla="*/ 3935 h 4320"/>
                    <a:gd name="T56" fmla="*/ 1398 w 4962"/>
                    <a:gd name="T57" fmla="*/ 2731 h 4320"/>
                    <a:gd name="T58" fmla="*/ 2253 w 4962"/>
                    <a:gd name="T59" fmla="*/ 2731 h 4320"/>
                    <a:gd name="T60" fmla="*/ 2253 w 4962"/>
                    <a:gd name="T61" fmla="*/ 3935 h 4320"/>
                    <a:gd name="T62" fmla="*/ 4120 w 4962"/>
                    <a:gd name="T63" fmla="*/ 3935 h 4320"/>
                    <a:gd name="T64" fmla="*/ 4120 w 4962"/>
                    <a:gd name="T65" fmla="*/ 2481 h 4320"/>
                    <a:gd name="T66" fmla="*/ 4120 w 4962"/>
                    <a:gd name="T67" fmla="*/ 2481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62" h="4320">
                      <a:moveTo>
                        <a:pt x="893" y="453"/>
                      </a:moveTo>
                      <a:lnTo>
                        <a:pt x="1637" y="453"/>
                      </a:lnTo>
                      <a:lnTo>
                        <a:pt x="1637" y="653"/>
                      </a:lnTo>
                      <a:lnTo>
                        <a:pt x="893" y="1397"/>
                      </a:lnTo>
                      <a:lnTo>
                        <a:pt x="893" y="453"/>
                      </a:lnTo>
                      <a:lnTo>
                        <a:pt x="893" y="453"/>
                      </a:lnTo>
                      <a:close/>
                      <a:moveTo>
                        <a:pt x="4962" y="2480"/>
                      </a:moveTo>
                      <a:lnTo>
                        <a:pt x="4962" y="2756"/>
                      </a:lnTo>
                      <a:lnTo>
                        <a:pt x="4505" y="2756"/>
                      </a:lnTo>
                      <a:lnTo>
                        <a:pt x="4505" y="4320"/>
                      </a:lnTo>
                      <a:lnTo>
                        <a:pt x="457" y="4320"/>
                      </a:lnTo>
                      <a:lnTo>
                        <a:pt x="457" y="2756"/>
                      </a:lnTo>
                      <a:lnTo>
                        <a:pt x="0" y="2756"/>
                      </a:lnTo>
                      <a:lnTo>
                        <a:pt x="0" y="2480"/>
                      </a:lnTo>
                      <a:lnTo>
                        <a:pt x="2481" y="0"/>
                      </a:lnTo>
                      <a:lnTo>
                        <a:pt x="4962" y="2480"/>
                      </a:lnTo>
                      <a:lnTo>
                        <a:pt x="4962" y="2480"/>
                      </a:lnTo>
                      <a:close/>
                      <a:moveTo>
                        <a:pt x="2708" y="3392"/>
                      </a:moveTo>
                      <a:lnTo>
                        <a:pt x="3564" y="3392"/>
                      </a:lnTo>
                      <a:lnTo>
                        <a:pt x="3564" y="2731"/>
                      </a:lnTo>
                      <a:lnTo>
                        <a:pt x="2708" y="2731"/>
                      </a:lnTo>
                      <a:lnTo>
                        <a:pt x="2708" y="3392"/>
                      </a:lnTo>
                      <a:lnTo>
                        <a:pt x="2708" y="3392"/>
                      </a:lnTo>
                      <a:close/>
                      <a:moveTo>
                        <a:pt x="4120" y="2481"/>
                      </a:moveTo>
                      <a:lnTo>
                        <a:pt x="2481" y="841"/>
                      </a:lnTo>
                      <a:lnTo>
                        <a:pt x="841" y="2481"/>
                      </a:lnTo>
                      <a:lnTo>
                        <a:pt x="841" y="3935"/>
                      </a:lnTo>
                      <a:lnTo>
                        <a:pt x="1398" y="3935"/>
                      </a:lnTo>
                      <a:lnTo>
                        <a:pt x="1398" y="2731"/>
                      </a:lnTo>
                      <a:lnTo>
                        <a:pt x="2253" y="2731"/>
                      </a:lnTo>
                      <a:lnTo>
                        <a:pt x="2253" y="3935"/>
                      </a:lnTo>
                      <a:lnTo>
                        <a:pt x="4120" y="3935"/>
                      </a:lnTo>
                      <a:lnTo>
                        <a:pt x="4120" y="2481"/>
                      </a:lnTo>
                      <a:lnTo>
                        <a:pt x="4120" y="2481"/>
                      </a:lnTo>
                      <a:close/>
                    </a:path>
                  </a:pathLst>
                </a:custGeom>
                <a:grpFill/>
                <a:ln>
                  <a:noFill/>
                </a:ln>
                <a:effectLst/>
              </p:spPr>
              <p:txBody>
                <a:bodyPr vert="horz" wrap="square" lIns="91440" tIns="45720" rIns="91440" bIns="45720" numCol="1" anchor="t" anchorCtr="0" compatLnSpc="1">
                  <a:prstTxWarp prst="textNoShape">
                    <a:avLst/>
                  </a:prstTxWarp>
                </a:bodyPr>
                <a:lstStyle/>
                <a:p>
                  <a:endParaRPr lang="en-GB"/>
                </a:p>
              </p:txBody>
            </p:sp>
            <p:sp>
              <p:nvSpPr>
                <p:cNvPr id="112" name="Freeform 5"/>
                <p:cNvSpPr>
                  <a:spLocks noChangeAspect="1" noEditPoints="1"/>
                </p:cNvSpPr>
                <p:nvPr/>
              </p:nvSpPr>
              <p:spPr bwMode="auto">
                <a:xfrm>
                  <a:off x="7839184" y="5301208"/>
                  <a:ext cx="477775" cy="415959"/>
                </a:xfrm>
                <a:custGeom>
                  <a:avLst/>
                  <a:gdLst>
                    <a:gd name="T0" fmla="*/ 893 w 4962"/>
                    <a:gd name="T1" fmla="*/ 453 h 4320"/>
                    <a:gd name="T2" fmla="*/ 1637 w 4962"/>
                    <a:gd name="T3" fmla="*/ 453 h 4320"/>
                    <a:gd name="T4" fmla="*/ 1637 w 4962"/>
                    <a:gd name="T5" fmla="*/ 653 h 4320"/>
                    <a:gd name="T6" fmla="*/ 893 w 4962"/>
                    <a:gd name="T7" fmla="*/ 1397 h 4320"/>
                    <a:gd name="T8" fmla="*/ 893 w 4962"/>
                    <a:gd name="T9" fmla="*/ 453 h 4320"/>
                    <a:gd name="T10" fmla="*/ 893 w 4962"/>
                    <a:gd name="T11" fmla="*/ 453 h 4320"/>
                    <a:gd name="T12" fmla="*/ 4962 w 4962"/>
                    <a:gd name="T13" fmla="*/ 2480 h 4320"/>
                    <a:gd name="T14" fmla="*/ 4962 w 4962"/>
                    <a:gd name="T15" fmla="*/ 2756 h 4320"/>
                    <a:gd name="T16" fmla="*/ 4505 w 4962"/>
                    <a:gd name="T17" fmla="*/ 2756 h 4320"/>
                    <a:gd name="T18" fmla="*/ 4505 w 4962"/>
                    <a:gd name="T19" fmla="*/ 4320 h 4320"/>
                    <a:gd name="T20" fmla="*/ 457 w 4962"/>
                    <a:gd name="T21" fmla="*/ 4320 h 4320"/>
                    <a:gd name="T22" fmla="*/ 457 w 4962"/>
                    <a:gd name="T23" fmla="*/ 2756 h 4320"/>
                    <a:gd name="T24" fmla="*/ 0 w 4962"/>
                    <a:gd name="T25" fmla="*/ 2756 h 4320"/>
                    <a:gd name="T26" fmla="*/ 0 w 4962"/>
                    <a:gd name="T27" fmla="*/ 2480 h 4320"/>
                    <a:gd name="T28" fmla="*/ 2481 w 4962"/>
                    <a:gd name="T29" fmla="*/ 0 h 4320"/>
                    <a:gd name="T30" fmla="*/ 4962 w 4962"/>
                    <a:gd name="T31" fmla="*/ 2480 h 4320"/>
                    <a:gd name="T32" fmla="*/ 4962 w 4962"/>
                    <a:gd name="T33" fmla="*/ 2480 h 4320"/>
                    <a:gd name="T34" fmla="*/ 2708 w 4962"/>
                    <a:gd name="T35" fmla="*/ 3392 h 4320"/>
                    <a:gd name="T36" fmla="*/ 3564 w 4962"/>
                    <a:gd name="T37" fmla="*/ 3392 h 4320"/>
                    <a:gd name="T38" fmla="*/ 3564 w 4962"/>
                    <a:gd name="T39" fmla="*/ 2731 h 4320"/>
                    <a:gd name="T40" fmla="*/ 2708 w 4962"/>
                    <a:gd name="T41" fmla="*/ 2731 h 4320"/>
                    <a:gd name="T42" fmla="*/ 2708 w 4962"/>
                    <a:gd name="T43" fmla="*/ 3392 h 4320"/>
                    <a:gd name="T44" fmla="*/ 2708 w 4962"/>
                    <a:gd name="T45" fmla="*/ 3392 h 4320"/>
                    <a:gd name="T46" fmla="*/ 4120 w 4962"/>
                    <a:gd name="T47" fmla="*/ 2481 h 4320"/>
                    <a:gd name="T48" fmla="*/ 2481 w 4962"/>
                    <a:gd name="T49" fmla="*/ 841 h 4320"/>
                    <a:gd name="T50" fmla="*/ 841 w 4962"/>
                    <a:gd name="T51" fmla="*/ 2481 h 4320"/>
                    <a:gd name="T52" fmla="*/ 841 w 4962"/>
                    <a:gd name="T53" fmla="*/ 3935 h 4320"/>
                    <a:gd name="T54" fmla="*/ 1398 w 4962"/>
                    <a:gd name="T55" fmla="*/ 3935 h 4320"/>
                    <a:gd name="T56" fmla="*/ 1398 w 4962"/>
                    <a:gd name="T57" fmla="*/ 2731 h 4320"/>
                    <a:gd name="T58" fmla="*/ 2253 w 4962"/>
                    <a:gd name="T59" fmla="*/ 2731 h 4320"/>
                    <a:gd name="T60" fmla="*/ 2253 w 4962"/>
                    <a:gd name="T61" fmla="*/ 3935 h 4320"/>
                    <a:gd name="T62" fmla="*/ 4120 w 4962"/>
                    <a:gd name="T63" fmla="*/ 3935 h 4320"/>
                    <a:gd name="T64" fmla="*/ 4120 w 4962"/>
                    <a:gd name="T65" fmla="*/ 2481 h 4320"/>
                    <a:gd name="T66" fmla="*/ 4120 w 4962"/>
                    <a:gd name="T67" fmla="*/ 2481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62" h="4320">
                      <a:moveTo>
                        <a:pt x="893" y="453"/>
                      </a:moveTo>
                      <a:lnTo>
                        <a:pt x="1637" y="453"/>
                      </a:lnTo>
                      <a:lnTo>
                        <a:pt x="1637" y="653"/>
                      </a:lnTo>
                      <a:lnTo>
                        <a:pt x="893" y="1397"/>
                      </a:lnTo>
                      <a:lnTo>
                        <a:pt x="893" y="453"/>
                      </a:lnTo>
                      <a:lnTo>
                        <a:pt x="893" y="453"/>
                      </a:lnTo>
                      <a:close/>
                      <a:moveTo>
                        <a:pt x="4962" y="2480"/>
                      </a:moveTo>
                      <a:lnTo>
                        <a:pt x="4962" y="2756"/>
                      </a:lnTo>
                      <a:lnTo>
                        <a:pt x="4505" y="2756"/>
                      </a:lnTo>
                      <a:lnTo>
                        <a:pt x="4505" y="4320"/>
                      </a:lnTo>
                      <a:lnTo>
                        <a:pt x="457" y="4320"/>
                      </a:lnTo>
                      <a:lnTo>
                        <a:pt x="457" y="2756"/>
                      </a:lnTo>
                      <a:lnTo>
                        <a:pt x="0" y="2756"/>
                      </a:lnTo>
                      <a:lnTo>
                        <a:pt x="0" y="2480"/>
                      </a:lnTo>
                      <a:lnTo>
                        <a:pt x="2481" y="0"/>
                      </a:lnTo>
                      <a:lnTo>
                        <a:pt x="4962" y="2480"/>
                      </a:lnTo>
                      <a:lnTo>
                        <a:pt x="4962" y="2480"/>
                      </a:lnTo>
                      <a:close/>
                      <a:moveTo>
                        <a:pt x="2708" y="3392"/>
                      </a:moveTo>
                      <a:lnTo>
                        <a:pt x="3564" y="3392"/>
                      </a:lnTo>
                      <a:lnTo>
                        <a:pt x="3564" y="2731"/>
                      </a:lnTo>
                      <a:lnTo>
                        <a:pt x="2708" y="2731"/>
                      </a:lnTo>
                      <a:lnTo>
                        <a:pt x="2708" y="3392"/>
                      </a:lnTo>
                      <a:lnTo>
                        <a:pt x="2708" y="3392"/>
                      </a:lnTo>
                      <a:close/>
                      <a:moveTo>
                        <a:pt x="4120" y="2481"/>
                      </a:moveTo>
                      <a:lnTo>
                        <a:pt x="2481" y="841"/>
                      </a:lnTo>
                      <a:lnTo>
                        <a:pt x="841" y="2481"/>
                      </a:lnTo>
                      <a:lnTo>
                        <a:pt x="841" y="3935"/>
                      </a:lnTo>
                      <a:lnTo>
                        <a:pt x="1398" y="3935"/>
                      </a:lnTo>
                      <a:lnTo>
                        <a:pt x="1398" y="2731"/>
                      </a:lnTo>
                      <a:lnTo>
                        <a:pt x="2253" y="2731"/>
                      </a:lnTo>
                      <a:lnTo>
                        <a:pt x="2253" y="3935"/>
                      </a:lnTo>
                      <a:lnTo>
                        <a:pt x="4120" y="3935"/>
                      </a:lnTo>
                      <a:lnTo>
                        <a:pt x="4120" y="2481"/>
                      </a:lnTo>
                      <a:lnTo>
                        <a:pt x="4120" y="2481"/>
                      </a:lnTo>
                      <a:close/>
                    </a:path>
                  </a:pathLst>
                </a:custGeom>
                <a:grpFill/>
                <a:ln>
                  <a:noFill/>
                </a:ln>
                <a:effectLst/>
              </p:spPr>
              <p:txBody>
                <a:bodyPr vert="horz" wrap="square" lIns="91440" tIns="45720" rIns="91440" bIns="45720" numCol="1" anchor="t" anchorCtr="0" compatLnSpc="1">
                  <a:prstTxWarp prst="textNoShape">
                    <a:avLst/>
                  </a:prstTxWarp>
                </a:bodyPr>
                <a:lstStyle/>
                <a:p>
                  <a:endParaRPr lang="en-GB"/>
                </a:p>
              </p:txBody>
            </p:sp>
          </p:grpSp>
          <p:grpSp>
            <p:nvGrpSpPr>
              <p:cNvPr id="113" name="Group 112"/>
              <p:cNvGrpSpPr/>
              <p:nvPr/>
            </p:nvGrpSpPr>
            <p:grpSpPr>
              <a:xfrm>
                <a:off x="3935760" y="4885249"/>
                <a:ext cx="1427865" cy="415959"/>
                <a:chOff x="6889094" y="5301208"/>
                <a:chExt cx="1427865" cy="415959"/>
              </a:xfrm>
              <a:grpFill/>
            </p:grpSpPr>
            <p:sp>
              <p:nvSpPr>
                <p:cNvPr id="114" name="Freeform 5"/>
                <p:cNvSpPr>
                  <a:spLocks noChangeAspect="1" noEditPoints="1"/>
                </p:cNvSpPr>
                <p:nvPr/>
              </p:nvSpPr>
              <p:spPr bwMode="auto">
                <a:xfrm>
                  <a:off x="6889094" y="5301208"/>
                  <a:ext cx="477775" cy="415959"/>
                </a:xfrm>
                <a:custGeom>
                  <a:avLst/>
                  <a:gdLst>
                    <a:gd name="T0" fmla="*/ 893 w 4962"/>
                    <a:gd name="T1" fmla="*/ 453 h 4320"/>
                    <a:gd name="T2" fmla="*/ 1637 w 4962"/>
                    <a:gd name="T3" fmla="*/ 453 h 4320"/>
                    <a:gd name="T4" fmla="*/ 1637 w 4962"/>
                    <a:gd name="T5" fmla="*/ 653 h 4320"/>
                    <a:gd name="T6" fmla="*/ 893 w 4962"/>
                    <a:gd name="T7" fmla="*/ 1397 h 4320"/>
                    <a:gd name="T8" fmla="*/ 893 w 4962"/>
                    <a:gd name="T9" fmla="*/ 453 h 4320"/>
                    <a:gd name="T10" fmla="*/ 893 w 4962"/>
                    <a:gd name="T11" fmla="*/ 453 h 4320"/>
                    <a:gd name="T12" fmla="*/ 4962 w 4962"/>
                    <a:gd name="T13" fmla="*/ 2480 h 4320"/>
                    <a:gd name="T14" fmla="*/ 4962 w 4962"/>
                    <a:gd name="T15" fmla="*/ 2756 h 4320"/>
                    <a:gd name="T16" fmla="*/ 4505 w 4962"/>
                    <a:gd name="T17" fmla="*/ 2756 h 4320"/>
                    <a:gd name="T18" fmla="*/ 4505 w 4962"/>
                    <a:gd name="T19" fmla="*/ 4320 h 4320"/>
                    <a:gd name="T20" fmla="*/ 457 w 4962"/>
                    <a:gd name="T21" fmla="*/ 4320 h 4320"/>
                    <a:gd name="T22" fmla="*/ 457 w 4962"/>
                    <a:gd name="T23" fmla="*/ 2756 h 4320"/>
                    <a:gd name="T24" fmla="*/ 0 w 4962"/>
                    <a:gd name="T25" fmla="*/ 2756 h 4320"/>
                    <a:gd name="T26" fmla="*/ 0 w 4962"/>
                    <a:gd name="T27" fmla="*/ 2480 h 4320"/>
                    <a:gd name="T28" fmla="*/ 2481 w 4962"/>
                    <a:gd name="T29" fmla="*/ 0 h 4320"/>
                    <a:gd name="T30" fmla="*/ 4962 w 4962"/>
                    <a:gd name="T31" fmla="*/ 2480 h 4320"/>
                    <a:gd name="T32" fmla="*/ 4962 w 4962"/>
                    <a:gd name="T33" fmla="*/ 2480 h 4320"/>
                    <a:gd name="T34" fmla="*/ 2708 w 4962"/>
                    <a:gd name="T35" fmla="*/ 3392 h 4320"/>
                    <a:gd name="T36" fmla="*/ 3564 w 4962"/>
                    <a:gd name="T37" fmla="*/ 3392 h 4320"/>
                    <a:gd name="T38" fmla="*/ 3564 w 4962"/>
                    <a:gd name="T39" fmla="*/ 2731 h 4320"/>
                    <a:gd name="T40" fmla="*/ 2708 w 4962"/>
                    <a:gd name="T41" fmla="*/ 2731 h 4320"/>
                    <a:gd name="T42" fmla="*/ 2708 w 4962"/>
                    <a:gd name="T43" fmla="*/ 3392 h 4320"/>
                    <a:gd name="T44" fmla="*/ 2708 w 4962"/>
                    <a:gd name="T45" fmla="*/ 3392 h 4320"/>
                    <a:gd name="T46" fmla="*/ 4120 w 4962"/>
                    <a:gd name="T47" fmla="*/ 2481 h 4320"/>
                    <a:gd name="T48" fmla="*/ 2481 w 4962"/>
                    <a:gd name="T49" fmla="*/ 841 h 4320"/>
                    <a:gd name="T50" fmla="*/ 841 w 4962"/>
                    <a:gd name="T51" fmla="*/ 2481 h 4320"/>
                    <a:gd name="T52" fmla="*/ 841 w 4962"/>
                    <a:gd name="T53" fmla="*/ 3935 h 4320"/>
                    <a:gd name="T54" fmla="*/ 1398 w 4962"/>
                    <a:gd name="T55" fmla="*/ 3935 h 4320"/>
                    <a:gd name="T56" fmla="*/ 1398 w 4962"/>
                    <a:gd name="T57" fmla="*/ 2731 h 4320"/>
                    <a:gd name="T58" fmla="*/ 2253 w 4962"/>
                    <a:gd name="T59" fmla="*/ 2731 h 4320"/>
                    <a:gd name="T60" fmla="*/ 2253 w 4962"/>
                    <a:gd name="T61" fmla="*/ 3935 h 4320"/>
                    <a:gd name="T62" fmla="*/ 4120 w 4962"/>
                    <a:gd name="T63" fmla="*/ 3935 h 4320"/>
                    <a:gd name="T64" fmla="*/ 4120 w 4962"/>
                    <a:gd name="T65" fmla="*/ 2481 h 4320"/>
                    <a:gd name="T66" fmla="*/ 4120 w 4962"/>
                    <a:gd name="T67" fmla="*/ 2481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62" h="4320">
                      <a:moveTo>
                        <a:pt x="893" y="453"/>
                      </a:moveTo>
                      <a:lnTo>
                        <a:pt x="1637" y="453"/>
                      </a:lnTo>
                      <a:lnTo>
                        <a:pt x="1637" y="653"/>
                      </a:lnTo>
                      <a:lnTo>
                        <a:pt x="893" y="1397"/>
                      </a:lnTo>
                      <a:lnTo>
                        <a:pt x="893" y="453"/>
                      </a:lnTo>
                      <a:lnTo>
                        <a:pt x="893" y="453"/>
                      </a:lnTo>
                      <a:close/>
                      <a:moveTo>
                        <a:pt x="4962" y="2480"/>
                      </a:moveTo>
                      <a:lnTo>
                        <a:pt x="4962" y="2756"/>
                      </a:lnTo>
                      <a:lnTo>
                        <a:pt x="4505" y="2756"/>
                      </a:lnTo>
                      <a:lnTo>
                        <a:pt x="4505" y="4320"/>
                      </a:lnTo>
                      <a:lnTo>
                        <a:pt x="457" y="4320"/>
                      </a:lnTo>
                      <a:lnTo>
                        <a:pt x="457" y="2756"/>
                      </a:lnTo>
                      <a:lnTo>
                        <a:pt x="0" y="2756"/>
                      </a:lnTo>
                      <a:lnTo>
                        <a:pt x="0" y="2480"/>
                      </a:lnTo>
                      <a:lnTo>
                        <a:pt x="2481" y="0"/>
                      </a:lnTo>
                      <a:lnTo>
                        <a:pt x="4962" y="2480"/>
                      </a:lnTo>
                      <a:lnTo>
                        <a:pt x="4962" y="2480"/>
                      </a:lnTo>
                      <a:close/>
                      <a:moveTo>
                        <a:pt x="2708" y="3392"/>
                      </a:moveTo>
                      <a:lnTo>
                        <a:pt x="3564" y="3392"/>
                      </a:lnTo>
                      <a:lnTo>
                        <a:pt x="3564" y="2731"/>
                      </a:lnTo>
                      <a:lnTo>
                        <a:pt x="2708" y="2731"/>
                      </a:lnTo>
                      <a:lnTo>
                        <a:pt x="2708" y="3392"/>
                      </a:lnTo>
                      <a:lnTo>
                        <a:pt x="2708" y="3392"/>
                      </a:lnTo>
                      <a:close/>
                      <a:moveTo>
                        <a:pt x="4120" y="2481"/>
                      </a:moveTo>
                      <a:lnTo>
                        <a:pt x="2481" y="841"/>
                      </a:lnTo>
                      <a:lnTo>
                        <a:pt x="841" y="2481"/>
                      </a:lnTo>
                      <a:lnTo>
                        <a:pt x="841" y="3935"/>
                      </a:lnTo>
                      <a:lnTo>
                        <a:pt x="1398" y="3935"/>
                      </a:lnTo>
                      <a:lnTo>
                        <a:pt x="1398" y="2731"/>
                      </a:lnTo>
                      <a:lnTo>
                        <a:pt x="2253" y="2731"/>
                      </a:lnTo>
                      <a:lnTo>
                        <a:pt x="2253" y="3935"/>
                      </a:lnTo>
                      <a:lnTo>
                        <a:pt x="4120" y="3935"/>
                      </a:lnTo>
                      <a:lnTo>
                        <a:pt x="4120" y="2481"/>
                      </a:lnTo>
                      <a:lnTo>
                        <a:pt x="4120" y="2481"/>
                      </a:lnTo>
                      <a:close/>
                    </a:path>
                  </a:pathLst>
                </a:custGeom>
                <a:grpFill/>
                <a:ln>
                  <a:noFill/>
                </a:ln>
                <a:effectLst/>
              </p:spPr>
              <p:txBody>
                <a:bodyPr vert="horz" wrap="square" lIns="91440" tIns="45720" rIns="91440" bIns="45720" numCol="1" anchor="t" anchorCtr="0" compatLnSpc="1">
                  <a:prstTxWarp prst="textNoShape">
                    <a:avLst/>
                  </a:prstTxWarp>
                </a:bodyPr>
                <a:lstStyle/>
                <a:p>
                  <a:endParaRPr lang="en-GB"/>
                </a:p>
              </p:txBody>
            </p:sp>
            <p:sp>
              <p:nvSpPr>
                <p:cNvPr id="115" name="Freeform 5"/>
                <p:cNvSpPr>
                  <a:spLocks noChangeAspect="1" noEditPoints="1"/>
                </p:cNvSpPr>
                <p:nvPr/>
              </p:nvSpPr>
              <p:spPr bwMode="auto">
                <a:xfrm>
                  <a:off x="7364139" y="5301208"/>
                  <a:ext cx="477775" cy="415959"/>
                </a:xfrm>
                <a:custGeom>
                  <a:avLst/>
                  <a:gdLst>
                    <a:gd name="T0" fmla="*/ 893 w 4962"/>
                    <a:gd name="T1" fmla="*/ 453 h 4320"/>
                    <a:gd name="T2" fmla="*/ 1637 w 4962"/>
                    <a:gd name="T3" fmla="*/ 453 h 4320"/>
                    <a:gd name="T4" fmla="*/ 1637 w 4962"/>
                    <a:gd name="T5" fmla="*/ 653 h 4320"/>
                    <a:gd name="T6" fmla="*/ 893 w 4962"/>
                    <a:gd name="T7" fmla="*/ 1397 h 4320"/>
                    <a:gd name="T8" fmla="*/ 893 w 4962"/>
                    <a:gd name="T9" fmla="*/ 453 h 4320"/>
                    <a:gd name="T10" fmla="*/ 893 w 4962"/>
                    <a:gd name="T11" fmla="*/ 453 h 4320"/>
                    <a:gd name="T12" fmla="*/ 4962 w 4962"/>
                    <a:gd name="T13" fmla="*/ 2480 h 4320"/>
                    <a:gd name="T14" fmla="*/ 4962 w 4962"/>
                    <a:gd name="T15" fmla="*/ 2756 h 4320"/>
                    <a:gd name="T16" fmla="*/ 4505 w 4962"/>
                    <a:gd name="T17" fmla="*/ 2756 h 4320"/>
                    <a:gd name="T18" fmla="*/ 4505 w 4962"/>
                    <a:gd name="T19" fmla="*/ 4320 h 4320"/>
                    <a:gd name="T20" fmla="*/ 457 w 4962"/>
                    <a:gd name="T21" fmla="*/ 4320 h 4320"/>
                    <a:gd name="T22" fmla="*/ 457 w 4962"/>
                    <a:gd name="T23" fmla="*/ 2756 h 4320"/>
                    <a:gd name="T24" fmla="*/ 0 w 4962"/>
                    <a:gd name="T25" fmla="*/ 2756 h 4320"/>
                    <a:gd name="T26" fmla="*/ 0 w 4962"/>
                    <a:gd name="T27" fmla="*/ 2480 h 4320"/>
                    <a:gd name="T28" fmla="*/ 2481 w 4962"/>
                    <a:gd name="T29" fmla="*/ 0 h 4320"/>
                    <a:gd name="T30" fmla="*/ 4962 w 4962"/>
                    <a:gd name="T31" fmla="*/ 2480 h 4320"/>
                    <a:gd name="T32" fmla="*/ 4962 w 4962"/>
                    <a:gd name="T33" fmla="*/ 2480 h 4320"/>
                    <a:gd name="T34" fmla="*/ 2708 w 4962"/>
                    <a:gd name="T35" fmla="*/ 3392 h 4320"/>
                    <a:gd name="T36" fmla="*/ 3564 w 4962"/>
                    <a:gd name="T37" fmla="*/ 3392 h 4320"/>
                    <a:gd name="T38" fmla="*/ 3564 w 4962"/>
                    <a:gd name="T39" fmla="*/ 2731 h 4320"/>
                    <a:gd name="T40" fmla="*/ 2708 w 4962"/>
                    <a:gd name="T41" fmla="*/ 2731 h 4320"/>
                    <a:gd name="T42" fmla="*/ 2708 w 4962"/>
                    <a:gd name="T43" fmla="*/ 3392 h 4320"/>
                    <a:gd name="T44" fmla="*/ 2708 w 4962"/>
                    <a:gd name="T45" fmla="*/ 3392 h 4320"/>
                    <a:gd name="T46" fmla="*/ 4120 w 4962"/>
                    <a:gd name="T47" fmla="*/ 2481 h 4320"/>
                    <a:gd name="T48" fmla="*/ 2481 w 4962"/>
                    <a:gd name="T49" fmla="*/ 841 h 4320"/>
                    <a:gd name="T50" fmla="*/ 841 w 4962"/>
                    <a:gd name="T51" fmla="*/ 2481 h 4320"/>
                    <a:gd name="T52" fmla="*/ 841 w 4962"/>
                    <a:gd name="T53" fmla="*/ 3935 h 4320"/>
                    <a:gd name="T54" fmla="*/ 1398 w 4962"/>
                    <a:gd name="T55" fmla="*/ 3935 h 4320"/>
                    <a:gd name="T56" fmla="*/ 1398 w 4962"/>
                    <a:gd name="T57" fmla="*/ 2731 h 4320"/>
                    <a:gd name="T58" fmla="*/ 2253 w 4962"/>
                    <a:gd name="T59" fmla="*/ 2731 h 4320"/>
                    <a:gd name="T60" fmla="*/ 2253 w 4962"/>
                    <a:gd name="T61" fmla="*/ 3935 h 4320"/>
                    <a:gd name="T62" fmla="*/ 4120 w 4962"/>
                    <a:gd name="T63" fmla="*/ 3935 h 4320"/>
                    <a:gd name="T64" fmla="*/ 4120 w 4962"/>
                    <a:gd name="T65" fmla="*/ 2481 h 4320"/>
                    <a:gd name="T66" fmla="*/ 4120 w 4962"/>
                    <a:gd name="T67" fmla="*/ 2481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62" h="4320">
                      <a:moveTo>
                        <a:pt x="893" y="453"/>
                      </a:moveTo>
                      <a:lnTo>
                        <a:pt x="1637" y="453"/>
                      </a:lnTo>
                      <a:lnTo>
                        <a:pt x="1637" y="653"/>
                      </a:lnTo>
                      <a:lnTo>
                        <a:pt x="893" y="1397"/>
                      </a:lnTo>
                      <a:lnTo>
                        <a:pt x="893" y="453"/>
                      </a:lnTo>
                      <a:lnTo>
                        <a:pt x="893" y="453"/>
                      </a:lnTo>
                      <a:close/>
                      <a:moveTo>
                        <a:pt x="4962" y="2480"/>
                      </a:moveTo>
                      <a:lnTo>
                        <a:pt x="4962" y="2756"/>
                      </a:lnTo>
                      <a:lnTo>
                        <a:pt x="4505" y="2756"/>
                      </a:lnTo>
                      <a:lnTo>
                        <a:pt x="4505" y="4320"/>
                      </a:lnTo>
                      <a:lnTo>
                        <a:pt x="457" y="4320"/>
                      </a:lnTo>
                      <a:lnTo>
                        <a:pt x="457" y="2756"/>
                      </a:lnTo>
                      <a:lnTo>
                        <a:pt x="0" y="2756"/>
                      </a:lnTo>
                      <a:lnTo>
                        <a:pt x="0" y="2480"/>
                      </a:lnTo>
                      <a:lnTo>
                        <a:pt x="2481" y="0"/>
                      </a:lnTo>
                      <a:lnTo>
                        <a:pt x="4962" y="2480"/>
                      </a:lnTo>
                      <a:lnTo>
                        <a:pt x="4962" y="2480"/>
                      </a:lnTo>
                      <a:close/>
                      <a:moveTo>
                        <a:pt x="2708" y="3392"/>
                      </a:moveTo>
                      <a:lnTo>
                        <a:pt x="3564" y="3392"/>
                      </a:lnTo>
                      <a:lnTo>
                        <a:pt x="3564" y="2731"/>
                      </a:lnTo>
                      <a:lnTo>
                        <a:pt x="2708" y="2731"/>
                      </a:lnTo>
                      <a:lnTo>
                        <a:pt x="2708" y="3392"/>
                      </a:lnTo>
                      <a:lnTo>
                        <a:pt x="2708" y="3392"/>
                      </a:lnTo>
                      <a:close/>
                      <a:moveTo>
                        <a:pt x="4120" y="2481"/>
                      </a:moveTo>
                      <a:lnTo>
                        <a:pt x="2481" y="841"/>
                      </a:lnTo>
                      <a:lnTo>
                        <a:pt x="841" y="2481"/>
                      </a:lnTo>
                      <a:lnTo>
                        <a:pt x="841" y="3935"/>
                      </a:lnTo>
                      <a:lnTo>
                        <a:pt x="1398" y="3935"/>
                      </a:lnTo>
                      <a:lnTo>
                        <a:pt x="1398" y="2731"/>
                      </a:lnTo>
                      <a:lnTo>
                        <a:pt x="2253" y="2731"/>
                      </a:lnTo>
                      <a:lnTo>
                        <a:pt x="2253" y="3935"/>
                      </a:lnTo>
                      <a:lnTo>
                        <a:pt x="4120" y="3935"/>
                      </a:lnTo>
                      <a:lnTo>
                        <a:pt x="4120" y="2481"/>
                      </a:lnTo>
                      <a:lnTo>
                        <a:pt x="4120" y="2481"/>
                      </a:lnTo>
                      <a:close/>
                    </a:path>
                  </a:pathLst>
                </a:custGeom>
                <a:grpFill/>
                <a:ln>
                  <a:noFill/>
                </a:ln>
                <a:effectLst/>
              </p:spPr>
              <p:txBody>
                <a:bodyPr vert="horz" wrap="square" lIns="91440" tIns="45720" rIns="91440" bIns="45720" numCol="1" anchor="t" anchorCtr="0" compatLnSpc="1">
                  <a:prstTxWarp prst="textNoShape">
                    <a:avLst/>
                  </a:prstTxWarp>
                </a:bodyPr>
                <a:lstStyle/>
                <a:p>
                  <a:endParaRPr lang="en-GB"/>
                </a:p>
              </p:txBody>
            </p:sp>
            <p:sp>
              <p:nvSpPr>
                <p:cNvPr id="116" name="Freeform 5"/>
                <p:cNvSpPr>
                  <a:spLocks noChangeAspect="1" noEditPoints="1"/>
                </p:cNvSpPr>
                <p:nvPr/>
              </p:nvSpPr>
              <p:spPr bwMode="auto">
                <a:xfrm>
                  <a:off x="7839184" y="5301208"/>
                  <a:ext cx="477775" cy="415959"/>
                </a:xfrm>
                <a:custGeom>
                  <a:avLst/>
                  <a:gdLst>
                    <a:gd name="T0" fmla="*/ 893 w 4962"/>
                    <a:gd name="T1" fmla="*/ 453 h 4320"/>
                    <a:gd name="T2" fmla="*/ 1637 w 4962"/>
                    <a:gd name="T3" fmla="*/ 453 h 4320"/>
                    <a:gd name="T4" fmla="*/ 1637 w 4962"/>
                    <a:gd name="T5" fmla="*/ 653 h 4320"/>
                    <a:gd name="T6" fmla="*/ 893 w 4962"/>
                    <a:gd name="T7" fmla="*/ 1397 h 4320"/>
                    <a:gd name="T8" fmla="*/ 893 w 4962"/>
                    <a:gd name="T9" fmla="*/ 453 h 4320"/>
                    <a:gd name="T10" fmla="*/ 893 w 4962"/>
                    <a:gd name="T11" fmla="*/ 453 h 4320"/>
                    <a:gd name="T12" fmla="*/ 4962 w 4962"/>
                    <a:gd name="T13" fmla="*/ 2480 h 4320"/>
                    <a:gd name="T14" fmla="*/ 4962 w 4962"/>
                    <a:gd name="T15" fmla="*/ 2756 h 4320"/>
                    <a:gd name="T16" fmla="*/ 4505 w 4962"/>
                    <a:gd name="T17" fmla="*/ 2756 h 4320"/>
                    <a:gd name="T18" fmla="*/ 4505 w 4962"/>
                    <a:gd name="T19" fmla="*/ 4320 h 4320"/>
                    <a:gd name="T20" fmla="*/ 457 w 4962"/>
                    <a:gd name="T21" fmla="*/ 4320 h 4320"/>
                    <a:gd name="T22" fmla="*/ 457 w 4962"/>
                    <a:gd name="T23" fmla="*/ 2756 h 4320"/>
                    <a:gd name="T24" fmla="*/ 0 w 4962"/>
                    <a:gd name="T25" fmla="*/ 2756 h 4320"/>
                    <a:gd name="T26" fmla="*/ 0 w 4962"/>
                    <a:gd name="T27" fmla="*/ 2480 h 4320"/>
                    <a:gd name="T28" fmla="*/ 2481 w 4962"/>
                    <a:gd name="T29" fmla="*/ 0 h 4320"/>
                    <a:gd name="T30" fmla="*/ 4962 w 4962"/>
                    <a:gd name="T31" fmla="*/ 2480 h 4320"/>
                    <a:gd name="T32" fmla="*/ 4962 w 4962"/>
                    <a:gd name="T33" fmla="*/ 2480 h 4320"/>
                    <a:gd name="T34" fmla="*/ 2708 w 4962"/>
                    <a:gd name="T35" fmla="*/ 3392 h 4320"/>
                    <a:gd name="T36" fmla="*/ 3564 w 4962"/>
                    <a:gd name="T37" fmla="*/ 3392 h 4320"/>
                    <a:gd name="T38" fmla="*/ 3564 w 4962"/>
                    <a:gd name="T39" fmla="*/ 2731 h 4320"/>
                    <a:gd name="T40" fmla="*/ 2708 w 4962"/>
                    <a:gd name="T41" fmla="*/ 2731 h 4320"/>
                    <a:gd name="T42" fmla="*/ 2708 w 4962"/>
                    <a:gd name="T43" fmla="*/ 3392 h 4320"/>
                    <a:gd name="T44" fmla="*/ 2708 w 4962"/>
                    <a:gd name="T45" fmla="*/ 3392 h 4320"/>
                    <a:gd name="T46" fmla="*/ 4120 w 4962"/>
                    <a:gd name="T47" fmla="*/ 2481 h 4320"/>
                    <a:gd name="T48" fmla="*/ 2481 w 4962"/>
                    <a:gd name="T49" fmla="*/ 841 h 4320"/>
                    <a:gd name="T50" fmla="*/ 841 w 4962"/>
                    <a:gd name="T51" fmla="*/ 2481 h 4320"/>
                    <a:gd name="T52" fmla="*/ 841 w 4962"/>
                    <a:gd name="T53" fmla="*/ 3935 h 4320"/>
                    <a:gd name="T54" fmla="*/ 1398 w 4962"/>
                    <a:gd name="T55" fmla="*/ 3935 h 4320"/>
                    <a:gd name="T56" fmla="*/ 1398 w 4962"/>
                    <a:gd name="T57" fmla="*/ 2731 h 4320"/>
                    <a:gd name="T58" fmla="*/ 2253 w 4962"/>
                    <a:gd name="T59" fmla="*/ 2731 h 4320"/>
                    <a:gd name="T60" fmla="*/ 2253 w 4962"/>
                    <a:gd name="T61" fmla="*/ 3935 h 4320"/>
                    <a:gd name="T62" fmla="*/ 4120 w 4962"/>
                    <a:gd name="T63" fmla="*/ 3935 h 4320"/>
                    <a:gd name="T64" fmla="*/ 4120 w 4962"/>
                    <a:gd name="T65" fmla="*/ 2481 h 4320"/>
                    <a:gd name="T66" fmla="*/ 4120 w 4962"/>
                    <a:gd name="T67" fmla="*/ 2481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62" h="4320">
                      <a:moveTo>
                        <a:pt x="893" y="453"/>
                      </a:moveTo>
                      <a:lnTo>
                        <a:pt x="1637" y="453"/>
                      </a:lnTo>
                      <a:lnTo>
                        <a:pt x="1637" y="653"/>
                      </a:lnTo>
                      <a:lnTo>
                        <a:pt x="893" y="1397"/>
                      </a:lnTo>
                      <a:lnTo>
                        <a:pt x="893" y="453"/>
                      </a:lnTo>
                      <a:lnTo>
                        <a:pt x="893" y="453"/>
                      </a:lnTo>
                      <a:close/>
                      <a:moveTo>
                        <a:pt x="4962" y="2480"/>
                      </a:moveTo>
                      <a:lnTo>
                        <a:pt x="4962" y="2756"/>
                      </a:lnTo>
                      <a:lnTo>
                        <a:pt x="4505" y="2756"/>
                      </a:lnTo>
                      <a:lnTo>
                        <a:pt x="4505" y="4320"/>
                      </a:lnTo>
                      <a:lnTo>
                        <a:pt x="457" y="4320"/>
                      </a:lnTo>
                      <a:lnTo>
                        <a:pt x="457" y="2756"/>
                      </a:lnTo>
                      <a:lnTo>
                        <a:pt x="0" y="2756"/>
                      </a:lnTo>
                      <a:lnTo>
                        <a:pt x="0" y="2480"/>
                      </a:lnTo>
                      <a:lnTo>
                        <a:pt x="2481" y="0"/>
                      </a:lnTo>
                      <a:lnTo>
                        <a:pt x="4962" y="2480"/>
                      </a:lnTo>
                      <a:lnTo>
                        <a:pt x="4962" y="2480"/>
                      </a:lnTo>
                      <a:close/>
                      <a:moveTo>
                        <a:pt x="2708" y="3392"/>
                      </a:moveTo>
                      <a:lnTo>
                        <a:pt x="3564" y="3392"/>
                      </a:lnTo>
                      <a:lnTo>
                        <a:pt x="3564" y="2731"/>
                      </a:lnTo>
                      <a:lnTo>
                        <a:pt x="2708" y="2731"/>
                      </a:lnTo>
                      <a:lnTo>
                        <a:pt x="2708" y="3392"/>
                      </a:lnTo>
                      <a:lnTo>
                        <a:pt x="2708" y="3392"/>
                      </a:lnTo>
                      <a:close/>
                      <a:moveTo>
                        <a:pt x="4120" y="2481"/>
                      </a:moveTo>
                      <a:lnTo>
                        <a:pt x="2481" y="841"/>
                      </a:lnTo>
                      <a:lnTo>
                        <a:pt x="841" y="2481"/>
                      </a:lnTo>
                      <a:lnTo>
                        <a:pt x="841" y="3935"/>
                      </a:lnTo>
                      <a:lnTo>
                        <a:pt x="1398" y="3935"/>
                      </a:lnTo>
                      <a:lnTo>
                        <a:pt x="1398" y="2731"/>
                      </a:lnTo>
                      <a:lnTo>
                        <a:pt x="2253" y="2731"/>
                      </a:lnTo>
                      <a:lnTo>
                        <a:pt x="2253" y="3935"/>
                      </a:lnTo>
                      <a:lnTo>
                        <a:pt x="4120" y="3935"/>
                      </a:lnTo>
                      <a:lnTo>
                        <a:pt x="4120" y="2481"/>
                      </a:lnTo>
                      <a:lnTo>
                        <a:pt x="4120" y="2481"/>
                      </a:lnTo>
                      <a:close/>
                    </a:path>
                  </a:pathLst>
                </a:custGeom>
                <a:grpFill/>
                <a:ln>
                  <a:noFill/>
                </a:ln>
                <a:effectLst/>
              </p:spPr>
              <p:txBody>
                <a:bodyPr vert="horz" wrap="square" lIns="91440" tIns="45720" rIns="91440" bIns="45720" numCol="1" anchor="t" anchorCtr="0" compatLnSpc="1">
                  <a:prstTxWarp prst="textNoShape">
                    <a:avLst/>
                  </a:prstTxWarp>
                </a:bodyPr>
                <a:lstStyle/>
                <a:p>
                  <a:endParaRPr lang="en-GB"/>
                </a:p>
              </p:txBody>
            </p:sp>
          </p:grpSp>
          <p:grpSp>
            <p:nvGrpSpPr>
              <p:cNvPr id="117" name="Group 116"/>
              <p:cNvGrpSpPr/>
              <p:nvPr/>
            </p:nvGrpSpPr>
            <p:grpSpPr>
              <a:xfrm>
                <a:off x="3935760" y="4469290"/>
                <a:ext cx="1427865" cy="415959"/>
                <a:chOff x="6889094" y="5301208"/>
                <a:chExt cx="1427865" cy="415959"/>
              </a:xfrm>
              <a:grpFill/>
            </p:grpSpPr>
            <p:sp>
              <p:nvSpPr>
                <p:cNvPr id="118" name="Freeform 5"/>
                <p:cNvSpPr>
                  <a:spLocks noChangeAspect="1" noEditPoints="1"/>
                </p:cNvSpPr>
                <p:nvPr/>
              </p:nvSpPr>
              <p:spPr bwMode="auto">
                <a:xfrm>
                  <a:off x="6889094" y="5301208"/>
                  <a:ext cx="477775" cy="415959"/>
                </a:xfrm>
                <a:custGeom>
                  <a:avLst/>
                  <a:gdLst>
                    <a:gd name="T0" fmla="*/ 893 w 4962"/>
                    <a:gd name="T1" fmla="*/ 453 h 4320"/>
                    <a:gd name="T2" fmla="*/ 1637 w 4962"/>
                    <a:gd name="T3" fmla="*/ 453 h 4320"/>
                    <a:gd name="T4" fmla="*/ 1637 w 4962"/>
                    <a:gd name="T5" fmla="*/ 653 h 4320"/>
                    <a:gd name="T6" fmla="*/ 893 w 4962"/>
                    <a:gd name="T7" fmla="*/ 1397 h 4320"/>
                    <a:gd name="T8" fmla="*/ 893 w 4962"/>
                    <a:gd name="T9" fmla="*/ 453 h 4320"/>
                    <a:gd name="T10" fmla="*/ 893 w 4962"/>
                    <a:gd name="T11" fmla="*/ 453 h 4320"/>
                    <a:gd name="T12" fmla="*/ 4962 w 4962"/>
                    <a:gd name="T13" fmla="*/ 2480 h 4320"/>
                    <a:gd name="T14" fmla="*/ 4962 w 4962"/>
                    <a:gd name="T15" fmla="*/ 2756 h 4320"/>
                    <a:gd name="T16" fmla="*/ 4505 w 4962"/>
                    <a:gd name="T17" fmla="*/ 2756 h 4320"/>
                    <a:gd name="T18" fmla="*/ 4505 w 4962"/>
                    <a:gd name="T19" fmla="*/ 4320 h 4320"/>
                    <a:gd name="T20" fmla="*/ 457 w 4962"/>
                    <a:gd name="T21" fmla="*/ 4320 h 4320"/>
                    <a:gd name="T22" fmla="*/ 457 w 4962"/>
                    <a:gd name="T23" fmla="*/ 2756 h 4320"/>
                    <a:gd name="T24" fmla="*/ 0 w 4962"/>
                    <a:gd name="T25" fmla="*/ 2756 h 4320"/>
                    <a:gd name="T26" fmla="*/ 0 w 4962"/>
                    <a:gd name="T27" fmla="*/ 2480 h 4320"/>
                    <a:gd name="T28" fmla="*/ 2481 w 4962"/>
                    <a:gd name="T29" fmla="*/ 0 h 4320"/>
                    <a:gd name="T30" fmla="*/ 4962 w 4962"/>
                    <a:gd name="T31" fmla="*/ 2480 h 4320"/>
                    <a:gd name="T32" fmla="*/ 4962 w 4962"/>
                    <a:gd name="T33" fmla="*/ 2480 h 4320"/>
                    <a:gd name="T34" fmla="*/ 2708 w 4962"/>
                    <a:gd name="T35" fmla="*/ 3392 h 4320"/>
                    <a:gd name="T36" fmla="*/ 3564 w 4962"/>
                    <a:gd name="T37" fmla="*/ 3392 h 4320"/>
                    <a:gd name="T38" fmla="*/ 3564 w 4962"/>
                    <a:gd name="T39" fmla="*/ 2731 h 4320"/>
                    <a:gd name="T40" fmla="*/ 2708 w 4962"/>
                    <a:gd name="T41" fmla="*/ 2731 h 4320"/>
                    <a:gd name="T42" fmla="*/ 2708 w 4962"/>
                    <a:gd name="T43" fmla="*/ 3392 h 4320"/>
                    <a:gd name="T44" fmla="*/ 2708 w 4962"/>
                    <a:gd name="T45" fmla="*/ 3392 h 4320"/>
                    <a:gd name="T46" fmla="*/ 4120 w 4962"/>
                    <a:gd name="T47" fmla="*/ 2481 h 4320"/>
                    <a:gd name="T48" fmla="*/ 2481 w 4962"/>
                    <a:gd name="T49" fmla="*/ 841 h 4320"/>
                    <a:gd name="T50" fmla="*/ 841 w 4962"/>
                    <a:gd name="T51" fmla="*/ 2481 h 4320"/>
                    <a:gd name="T52" fmla="*/ 841 w 4962"/>
                    <a:gd name="T53" fmla="*/ 3935 h 4320"/>
                    <a:gd name="T54" fmla="*/ 1398 w 4962"/>
                    <a:gd name="T55" fmla="*/ 3935 h 4320"/>
                    <a:gd name="T56" fmla="*/ 1398 w 4962"/>
                    <a:gd name="T57" fmla="*/ 2731 h 4320"/>
                    <a:gd name="T58" fmla="*/ 2253 w 4962"/>
                    <a:gd name="T59" fmla="*/ 2731 h 4320"/>
                    <a:gd name="T60" fmla="*/ 2253 w 4962"/>
                    <a:gd name="T61" fmla="*/ 3935 h 4320"/>
                    <a:gd name="T62" fmla="*/ 4120 w 4962"/>
                    <a:gd name="T63" fmla="*/ 3935 h 4320"/>
                    <a:gd name="T64" fmla="*/ 4120 w 4962"/>
                    <a:gd name="T65" fmla="*/ 2481 h 4320"/>
                    <a:gd name="T66" fmla="*/ 4120 w 4962"/>
                    <a:gd name="T67" fmla="*/ 2481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62" h="4320">
                      <a:moveTo>
                        <a:pt x="893" y="453"/>
                      </a:moveTo>
                      <a:lnTo>
                        <a:pt x="1637" y="453"/>
                      </a:lnTo>
                      <a:lnTo>
                        <a:pt x="1637" y="653"/>
                      </a:lnTo>
                      <a:lnTo>
                        <a:pt x="893" y="1397"/>
                      </a:lnTo>
                      <a:lnTo>
                        <a:pt x="893" y="453"/>
                      </a:lnTo>
                      <a:lnTo>
                        <a:pt x="893" y="453"/>
                      </a:lnTo>
                      <a:close/>
                      <a:moveTo>
                        <a:pt x="4962" y="2480"/>
                      </a:moveTo>
                      <a:lnTo>
                        <a:pt x="4962" y="2756"/>
                      </a:lnTo>
                      <a:lnTo>
                        <a:pt x="4505" y="2756"/>
                      </a:lnTo>
                      <a:lnTo>
                        <a:pt x="4505" y="4320"/>
                      </a:lnTo>
                      <a:lnTo>
                        <a:pt x="457" y="4320"/>
                      </a:lnTo>
                      <a:lnTo>
                        <a:pt x="457" y="2756"/>
                      </a:lnTo>
                      <a:lnTo>
                        <a:pt x="0" y="2756"/>
                      </a:lnTo>
                      <a:lnTo>
                        <a:pt x="0" y="2480"/>
                      </a:lnTo>
                      <a:lnTo>
                        <a:pt x="2481" y="0"/>
                      </a:lnTo>
                      <a:lnTo>
                        <a:pt x="4962" y="2480"/>
                      </a:lnTo>
                      <a:lnTo>
                        <a:pt x="4962" y="2480"/>
                      </a:lnTo>
                      <a:close/>
                      <a:moveTo>
                        <a:pt x="2708" y="3392"/>
                      </a:moveTo>
                      <a:lnTo>
                        <a:pt x="3564" y="3392"/>
                      </a:lnTo>
                      <a:lnTo>
                        <a:pt x="3564" y="2731"/>
                      </a:lnTo>
                      <a:lnTo>
                        <a:pt x="2708" y="2731"/>
                      </a:lnTo>
                      <a:lnTo>
                        <a:pt x="2708" y="3392"/>
                      </a:lnTo>
                      <a:lnTo>
                        <a:pt x="2708" y="3392"/>
                      </a:lnTo>
                      <a:close/>
                      <a:moveTo>
                        <a:pt x="4120" y="2481"/>
                      </a:moveTo>
                      <a:lnTo>
                        <a:pt x="2481" y="841"/>
                      </a:lnTo>
                      <a:lnTo>
                        <a:pt x="841" y="2481"/>
                      </a:lnTo>
                      <a:lnTo>
                        <a:pt x="841" y="3935"/>
                      </a:lnTo>
                      <a:lnTo>
                        <a:pt x="1398" y="3935"/>
                      </a:lnTo>
                      <a:lnTo>
                        <a:pt x="1398" y="2731"/>
                      </a:lnTo>
                      <a:lnTo>
                        <a:pt x="2253" y="2731"/>
                      </a:lnTo>
                      <a:lnTo>
                        <a:pt x="2253" y="3935"/>
                      </a:lnTo>
                      <a:lnTo>
                        <a:pt x="4120" y="3935"/>
                      </a:lnTo>
                      <a:lnTo>
                        <a:pt x="4120" y="2481"/>
                      </a:lnTo>
                      <a:lnTo>
                        <a:pt x="4120" y="2481"/>
                      </a:lnTo>
                      <a:close/>
                    </a:path>
                  </a:pathLst>
                </a:custGeom>
                <a:grpFill/>
                <a:ln>
                  <a:noFill/>
                </a:ln>
                <a:effectLst/>
              </p:spPr>
              <p:txBody>
                <a:bodyPr vert="horz" wrap="square" lIns="91440" tIns="45720" rIns="91440" bIns="45720" numCol="1" anchor="t" anchorCtr="0" compatLnSpc="1">
                  <a:prstTxWarp prst="textNoShape">
                    <a:avLst/>
                  </a:prstTxWarp>
                </a:bodyPr>
                <a:lstStyle/>
                <a:p>
                  <a:endParaRPr lang="en-GB"/>
                </a:p>
              </p:txBody>
            </p:sp>
            <p:sp>
              <p:nvSpPr>
                <p:cNvPr id="119" name="Freeform 5"/>
                <p:cNvSpPr>
                  <a:spLocks noChangeAspect="1" noEditPoints="1"/>
                </p:cNvSpPr>
                <p:nvPr/>
              </p:nvSpPr>
              <p:spPr bwMode="auto">
                <a:xfrm>
                  <a:off x="7364139" y="5301208"/>
                  <a:ext cx="477775" cy="415959"/>
                </a:xfrm>
                <a:custGeom>
                  <a:avLst/>
                  <a:gdLst>
                    <a:gd name="T0" fmla="*/ 893 w 4962"/>
                    <a:gd name="T1" fmla="*/ 453 h 4320"/>
                    <a:gd name="T2" fmla="*/ 1637 w 4962"/>
                    <a:gd name="T3" fmla="*/ 453 h 4320"/>
                    <a:gd name="T4" fmla="*/ 1637 w 4962"/>
                    <a:gd name="T5" fmla="*/ 653 h 4320"/>
                    <a:gd name="T6" fmla="*/ 893 w 4962"/>
                    <a:gd name="T7" fmla="*/ 1397 h 4320"/>
                    <a:gd name="T8" fmla="*/ 893 w 4962"/>
                    <a:gd name="T9" fmla="*/ 453 h 4320"/>
                    <a:gd name="T10" fmla="*/ 893 w 4962"/>
                    <a:gd name="T11" fmla="*/ 453 h 4320"/>
                    <a:gd name="T12" fmla="*/ 4962 w 4962"/>
                    <a:gd name="T13" fmla="*/ 2480 h 4320"/>
                    <a:gd name="T14" fmla="*/ 4962 w 4962"/>
                    <a:gd name="T15" fmla="*/ 2756 h 4320"/>
                    <a:gd name="T16" fmla="*/ 4505 w 4962"/>
                    <a:gd name="T17" fmla="*/ 2756 h 4320"/>
                    <a:gd name="T18" fmla="*/ 4505 w 4962"/>
                    <a:gd name="T19" fmla="*/ 4320 h 4320"/>
                    <a:gd name="T20" fmla="*/ 457 w 4962"/>
                    <a:gd name="T21" fmla="*/ 4320 h 4320"/>
                    <a:gd name="T22" fmla="*/ 457 w 4962"/>
                    <a:gd name="T23" fmla="*/ 2756 h 4320"/>
                    <a:gd name="T24" fmla="*/ 0 w 4962"/>
                    <a:gd name="T25" fmla="*/ 2756 h 4320"/>
                    <a:gd name="T26" fmla="*/ 0 w 4962"/>
                    <a:gd name="T27" fmla="*/ 2480 h 4320"/>
                    <a:gd name="T28" fmla="*/ 2481 w 4962"/>
                    <a:gd name="T29" fmla="*/ 0 h 4320"/>
                    <a:gd name="T30" fmla="*/ 4962 w 4962"/>
                    <a:gd name="T31" fmla="*/ 2480 h 4320"/>
                    <a:gd name="T32" fmla="*/ 4962 w 4962"/>
                    <a:gd name="T33" fmla="*/ 2480 h 4320"/>
                    <a:gd name="T34" fmla="*/ 2708 w 4962"/>
                    <a:gd name="T35" fmla="*/ 3392 h 4320"/>
                    <a:gd name="T36" fmla="*/ 3564 w 4962"/>
                    <a:gd name="T37" fmla="*/ 3392 h 4320"/>
                    <a:gd name="T38" fmla="*/ 3564 w 4962"/>
                    <a:gd name="T39" fmla="*/ 2731 h 4320"/>
                    <a:gd name="T40" fmla="*/ 2708 w 4962"/>
                    <a:gd name="T41" fmla="*/ 2731 h 4320"/>
                    <a:gd name="T42" fmla="*/ 2708 w 4962"/>
                    <a:gd name="T43" fmla="*/ 3392 h 4320"/>
                    <a:gd name="T44" fmla="*/ 2708 w 4962"/>
                    <a:gd name="T45" fmla="*/ 3392 h 4320"/>
                    <a:gd name="T46" fmla="*/ 4120 w 4962"/>
                    <a:gd name="T47" fmla="*/ 2481 h 4320"/>
                    <a:gd name="T48" fmla="*/ 2481 w 4962"/>
                    <a:gd name="T49" fmla="*/ 841 h 4320"/>
                    <a:gd name="T50" fmla="*/ 841 w 4962"/>
                    <a:gd name="T51" fmla="*/ 2481 h 4320"/>
                    <a:gd name="T52" fmla="*/ 841 w 4962"/>
                    <a:gd name="T53" fmla="*/ 3935 h 4320"/>
                    <a:gd name="T54" fmla="*/ 1398 w 4962"/>
                    <a:gd name="T55" fmla="*/ 3935 h 4320"/>
                    <a:gd name="T56" fmla="*/ 1398 w 4962"/>
                    <a:gd name="T57" fmla="*/ 2731 h 4320"/>
                    <a:gd name="T58" fmla="*/ 2253 w 4962"/>
                    <a:gd name="T59" fmla="*/ 2731 h 4320"/>
                    <a:gd name="T60" fmla="*/ 2253 w 4962"/>
                    <a:gd name="T61" fmla="*/ 3935 h 4320"/>
                    <a:gd name="T62" fmla="*/ 4120 w 4962"/>
                    <a:gd name="T63" fmla="*/ 3935 h 4320"/>
                    <a:gd name="T64" fmla="*/ 4120 w 4962"/>
                    <a:gd name="T65" fmla="*/ 2481 h 4320"/>
                    <a:gd name="T66" fmla="*/ 4120 w 4962"/>
                    <a:gd name="T67" fmla="*/ 2481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62" h="4320">
                      <a:moveTo>
                        <a:pt x="893" y="453"/>
                      </a:moveTo>
                      <a:lnTo>
                        <a:pt x="1637" y="453"/>
                      </a:lnTo>
                      <a:lnTo>
                        <a:pt x="1637" y="653"/>
                      </a:lnTo>
                      <a:lnTo>
                        <a:pt x="893" y="1397"/>
                      </a:lnTo>
                      <a:lnTo>
                        <a:pt x="893" y="453"/>
                      </a:lnTo>
                      <a:lnTo>
                        <a:pt x="893" y="453"/>
                      </a:lnTo>
                      <a:close/>
                      <a:moveTo>
                        <a:pt x="4962" y="2480"/>
                      </a:moveTo>
                      <a:lnTo>
                        <a:pt x="4962" y="2756"/>
                      </a:lnTo>
                      <a:lnTo>
                        <a:pt x="4505" y="2756"/>
                      </a:lnTo>
                      <a:lnTo>
                        <a:pt x="4505" y="4320"/>
                      </a:lnTo>
                      <a:lnTo>
                        <a:pt x="457" y="4320"/>
                      </a:lnTo>
                      <a:lnTo>
                        <a:pt x="457" y="2756"/>
                      </a:lnTo>
                      <a:lnTo>
                        <a:pt x="0" y="2756"/>
                      </a:lnTo>
                      <a:lnTo>
                        <a:pt x="0" y="2480"/>
                      </a:lnTo>
                      <a:lnTo>
                        <a:pt x="2481" y="0"/>
                      </a:lnTo>
                      <a:lnTo>
                        <a:pt x="4962" y="2480"/>
                      </a:lnTo>
                      <a:lnTo>
                        <a:pt x="4962" y="2480"/>
                      </a:lnTo>
                      <a:close/>
                      <a:moveTo>
                        <a:pt x="2708" y="3392"/>
                      </a:moveTo>
                      <a:lnTo>
                        <a:pt x="3564" y="3392"/>
                      </a:lnTo>
                      <a:lnTo>
                        <a:pt x="3564" y="2731"/>
                      </a:lnTo>
                      <a:lnTo>
                        <a:pt x="2708" y="2731"/>
                      </a:lnTo>
                      <a:lnTo>
                        <a:pt x="2708" y="3392"/>
                      </a:lnTo>
                      <a:lnTo>
                        <a:pt x="2708" y="3392"/>
                      </a:lnTo>
                      <a:close/>
                      <a:moveTo>
                        <a:pt x="4120" y="2481"/>
                      </a:moveTo>
                      <a:lnTo>
                        <a:pt x="2481" y="841"/>
                      </a:lnTo>
                      <a:lnTo>
                        <a:pt x="841" y="2481"/>
                      </a:lnTo>
                      <a:lnTo>
                        <a:pt x="841" y="3935"/>
                      </a:lnTo>
                      <a:lnTo>
                        <a:pt x="1398" y="3935"/>
                      </a:lnTo>
                      <a:lnTo>
                        <a:pt x="1398" y="2731"/>
                      </a:lnTo>
                      <a:lnTo>
                        <a:pt x="2253" y="2731"/>
                      </a:lnTo>
                      <a:lnTo>
                        <a:pt x="2253" y="3935"/>
                      </a:lnTo>
                      <a:lnTo>
                        <a:pt x="4120" y="3935"/>
                      </a:lnTo>
                      <a:lnTo>
                        <a:pt x="4120" y="2481"/>
                      </a:lnTo>
                      <a:lnTo>
                        <a:pt x="4120" y="2481"/>
                      </a:lnTo>
                      <a:close/>
                    </a:path>
                  </a:pathLst>
                </a:custGeom>
                <a:grpFill/>
                <a:ln>
                  <a:noFill/>
                </a:ln>
                <a:effectLst/>
              </p:spPr>
              <p:txBody>
                <a:bodyPr vert="horz" wrap="square" lIns="91440" tIns="45720" rIns="91440" bIns="45720" numCol="1" anchor="t" anchorCtr="0" compatLnSpc="1">
                  <a:prstTxWarp prst="textNoShape">
                    <a:avLst/>
                  </a:prstTxWarp>
                </a:bodyPr>
                <a:lstStyle/>
                <a:p>
                  <a:endParaRPr lang="en-GB"/>
                </a:p>
              </p:txBody>
            </p:sp>
            <p:sp>
              <p:nvSpPr>
                <p:cNvPr id="120" name="Freeform 5"/>
                <p:cNvSpPr>
                  <a:spLocks noChangeAspect="1" noEditPoints="1"/>
                </p:cNvSpPr>
                <p:nvPr/>
              </p:nvSpPr>
              <p:spPr bwMode="auto">
                <a:xfrm>
                  <a:off x="7839184" y="5301208"/>
                  <a:ext cx="477775" cy="415959"/>
                </a:xfrm>
                <a:custGeom>
                  <a:avLst/>
                  <a:gdLst>
                    <a:gd name="T0" fmla="*/ 893 w 4962"/>
                    <a:gd name="T1" fmla="*/ 453 h 4320"/>
                    <a:gd name="T2" fmla="*/ 1637 w 4962"/>
                    <a:gd name="T3" fmla="*/ 453 h 4320"/>
                    <a:gd name="T4" fmla="*/ 1637 w 4962"/>
                    <a:gd name="T5" fmla="*/ 653 h 4320"/>
                    <a:gd name="T6" fmla="*/ 893 w 4962"/>
                    <a:gd name="T7" fmla="*/ 1397 h 4320"/>
                    <a:gd name="T8" fmla="*/ 893 w 4962"/>
                    <a:gd name="T9" fmla="*/ 453 h 4320"/>
                    <a:gd name="T10" fmla="*/ 893 w 4962"/>
                    <a:gd name="T11" fmla="*/ 453 h 4320"/>
                    <a:gd name="T12" fmla="*/ 4962 w 4962"/>
                    <a:gd name="T13" fmla="*/ 2480 h 4320"/>
                    <a:gd name="T14" fmla="*/ 4962 w 4962"/>
                    <a:gd name="T15" fmla="*/ 2756 h 4320"/>
                    <a:gd name="T16" fmla="*/ 4505 w 4962"/>
                    <a:gd name="T17" fmla="*/ 2756 h 4320"/>
                    <a:gd name="T18" fmla="*/ 4505 w 4962"/>
                    <a:gd name="T19" fmla="*/ 4320 h 4320"/>
                    <a:gd name="T20" fmla="*/ 457 w 4962"/>
                    <a:gd name="T21" fmla="*/ 4320 h 4320"/>
                    <a:gd name="T22" fmla="*/ 457 w 4962"/>
                    <a:gd name="T23" fmla="*/ 2756 h 4320"/>
                    <a:gd name="T24" fmla="*/ 0 w 4962"/>
                    <a:gd name="T25" fmla="*/ 2756 h 4320"/>
                    <a:gd name="T26" fmla="*/ 0 w 4962"/>
                    <a:gd name="T27" fmla="*/ 2480 h 4320"/>
                    <a:gd name="T28" fmla="*/ 2481 w 4962"/>
                    <a:gd name="T29" fmla="*/ 0 h 4320"/>
                    <a:gd name="T30" fmla="*/ 4962 w 4962"/>
                    <a:gd name="T31" fmla="*/ 2480 h 4320"/>
                    <a:gd name="T32" fmla="*/ 4962 w 4962"/>
                    <a:gd name="T33" fmla="*/ 2480 h 4320"/>
                    <a:gd name="T34" fmla="*/ 2708 w 4962"/>
                    <a:gd name="T35" fmla="*/ 3392 h 4320"/>
                    <a:gd name="T36" fmla="*/ 3564 w 4962"/>
                    <a:gd name="T37" fmla="*/ 3392 h 4320"/>
                    <a:gd name="T38" fmla="*/ 3564 w 4962"/>
                    <a:gd name="T39" fmla="*/ 2731 h 4320"/>
                    <a:gd name="T40" fmla="*/ 2708 w 4962"/>
                    <a:gd name="T41" fmla="*/ 2731 h 4320"/>
                    <a:gd name="T42" fmla="*/ 2708 w 4962"/>
                    <a:gd name="T43" fmla="*/ 3392 h 4320"/>
                    <a:gd name="T44" fmla="*/ 2708 w 4962"/>
                    <a:gd name="T45" fmla="*/ 3392 h 4320"/>
                    <a:gd name="T46" fmla="*/ 4120 w 4962"/>
                    <a:gd name="T47" fmla="*/ 2481 h 4320"/>
                    <a:gd name="T48" fmla="*/ 2481 w 4962"/>
                    <a:gd name="T49" fmla="*/ 841 h 4320"/>
                    <a:gd name="T50" fmla="*/ 841 w 4962"/>
                    <a:gd name="T51" fmla="*/ 2481 h 4320"/>
                    <a:gd name="T52" fmla="*/ 841 w 4962"/>
                    <a:gd name="T53" fmla="*/ 3935 h 4320"/>
                    <a:gd name="T54" fmla="*/ 1398 w 4962"/>
                    <a:gd name="T55" fmla="*/ 3935 h 4320"/>
                    <a:gd name="T56" fmla="*/ 1398 w 4962"/>
                    <a:gd name="T57" fmla="*/ 2731 h 4320"/>
                    <a:gd name="T58" fmla="*/ 2253 w 4962"/>
                    <a:gd name="T59" fmla="*/ 2731 h 4320"/>
                    <a:gd name="T60" fmla="*/ 2253 w 4962"/>
                    <a:gd name="T61" fmla="*/ 3935 h 4320"/>
                    <a:gd name="T62" fmla="*/ 4120 w 4962"/>
                    <a:gd name="T63" fmla="*/ 3935 h 4320"/>
                    <a:gd name="T64" fmla="*/ 4120 w 4962"/>
                    <a:gd name="T65" fmla="*/ 2481 h 4320"/>
                    <a:gd name="T66" fmla="*/ 4120 w 4962"/>
                    <a:gd name="T67" fmla="*/ 2481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62" h="4320">
                      <a:moveTo>
                        <a:pt x="893" y="453"/>
                      </a:moveTo>
                      <a:lnTo>
                        <a:pt x="1637" y="453"/>
                      </a:lnTo>
                      <a:lnTo>
                        <a:pt x="1637" y="653"/>
                      </a:lnTo>
                      <a:lnTo>
                        <a:pt x="893" y="1397"/>
                      </a:lnTo>
                      <a:lnTo>
                        <a:pt x="893" y="453"/>
                      </a:lnTo>
                      <a:lnTo>
                        <a:pt x="893" y="453"/>
                      </a:lnTo>
                      <a:close/>
                      <a:moveTo>
                        <a:pt x="4962" y="2480"/>
                      </a:moveTo>
                      <a:lnTo>
                        <a:pt x="4962" y="2756"/>
                      </a:lnTo>
                      <a:lnTo>
                        <a:pt x="4505" y="2756"/>
                      </a:lnTo>
                      <a:lnTo>
                        <a:pt x="4505" y="4320"/>
                      </a:lnTo>
                      <a:lnTo>
                        <a:pt x="457" y="4320"/>
                      </a:lnTo>
                      <a:lnTo>
                        <a:pt x="457" y="2756"/>
                      </a:lnTo>
                      <a:lnTo>
                        <a:pt x="0" y="2756"/>
                      </a:lnTo>
                      <a:lnTo>
                        <a:pt x="0" y="2480"/>
                      </a:lnTo>
                      <a:lnTo>
                        <a:pt x="2481" y="0"/>
                      </a:lnTo>
                      <a:lnTo>
                        <a:pt x="4962" y="2480"/>
                      </a:lnTo>
                      <a:lnTo>
                        <a:pt x="4962" y="2480"/>
                      </a:lnTo>
                      <a:close/>
                      <a:moveTo>
                        <a:pt x="2708" y="3392"/>
                      </a:moveTo>
                      <a:lnTo>
                        <a:pt x="3564" y="3392"/>
                      </a:lnTo>
                      <a:lnTo>
                        <a:pt x="3564" y="2731"/>
                      </a:lnTo>
                      <a:lnTo>
                        <a:pt x="2708" y="2731"/>
                      </a:lnTo>
                      <a:lnTo>
                        <a:pt x="2708" y="3392"/>
                      </a:lnTo>
                      <a:lnTo>
                        <a:pt x="2708" y="3392"/>
                      </a:lnTo>
                      <a:close/>
                      <a:moveTo>
                        <a:pt x="4120" y="2481"/>
                      </a:moveTo>
                      <a:lnTo>
                        <a:pt x="2481" y="841"/>
                      </a:lnTo>
                      <a:lnTo>
                        <a:pt x="841" y="2481"/>
                      </a:lnTo>
                      <a:lnTo>
                        <a:pt x="841" y="3935"/>
                      </a:lnTo>
                      <a:lnTo>
                        <a:pt x="1398" y="3935"/>
                      </a:lnTo>
                      <a:lnTo>
                        <a:pt x="1398" y="2731"/>
                      </a:lnTo>
                      <a:lnTo>
                        <a:pt x="2253" y="2731"/>
                      </a:lnTo>
                      <a:lnTo>
                        <a:pt x="2253" y="3935"/>
                      </a:lnTo>
                      <a:lnTo>
                        <a:pt x="4120" y="3935"/>
                      </a:lnTo>
                      <a:lnTo>
                        <a:pt x="4120" y="2481"/>
                      </a:lnTo>
                      <a:lnTo>
                        <a:pt x="4120" y="2481"/>
                      </a:lnTo>
                      <a:close/>
                    </a:path>
                  </a:pathLst>
                </a:custGeom>
                <a:grpFill/>
                <a:ln>
                  <a:noFill/>
                </a:ln>
                <a:effectLst/>
              </p:spPr>
              <p:txBody>
                <a:bodyPr vert="horz" wrap="square" lIns="91440" tIns="45720" rIns="91440" bIns="45720" numCol="1" anchor="t" anchorCtr="0" compatLnSpc="1">
                  <a:prstTxWarp prst="textNoShape">
                    <a:avLst/>
                  </a:prstTxWarp>
                </a:bodyPr>
                <a:lstStyle/>
                <a:p>
                  <a:endParaRPr lang="en-GB"/>
                </a:p>
              </p:txBody>
            </p:sp>
          </p:grpSp>
        </p:gr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00"/>
                                        <p:tgtEl>
                                          <p:spTgt spid="9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101"/>
                                        </p:tgtEl>
                                        <p:attrNameLst>
                                          <p:attrName>style.visibility</p:attrName>
                                        </p:attrNameLst>
                                      </p:cBhvr>
                                      <p:to>
                                        <p:strVal val="visible"/>
                                      </p:to>
                                    </p:set>
                                    <p:animEffect transition="in" filter="slide(fromLeft)">
                                      <p:cBhvr>
                                        <p:cTn id="12" dur="500"/>
                                        <p:tgtEl>
                                          <p:spTgt spid="101"/>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94"/>
                                        </p:tgtEl>
                                        <p:attrNameLst>
                                          <p:attrName>style.visibility</p:attrName>
                                        </p:attrNameLst>
                                      </p:cBhvr>
                                      <p:to>
                                        <p:strVal val="visible"/>
                                      </p:to>
                                    </p:set>
                                    <p:animEffect transition="in" filter="fade">
                                      <p:cBhvr>
                                        <p:cTn id="16" dur="500"/>
                                        <p:tgtEl>
                                          <p:spTgt spid="94"/>
                                        </p:tgtEl>
                                      </p:cBhvr>
                                    </p:animEffect>
                                  </p:childTnLst>
                                </p:cTn>
                              </p:par>
                              <p:par>
                                <p:cTn id="17" presetID="10" presetClass="entr" presetSubtype="0" fill="hold" nodeType="withEffect">
                                  <p:stCondLst>
                                    <p:cond delay="0"/>
                                  </p:stCondLst>
                                  <p:childTnLst>
                                    <p:set>
                                      <p:cBhvr>
                                        <p:cTn id="18" dur="1" fill="hold">
                                          <p:stCondLst>
                                            <p:cond delay="0"/>
                                          </p:stCondLst>
                                        </p:cTn>
                                        <p:tgtEl>
                                          <p:spTgt spid="122"/>
                                        </p:tgtEl>
                                        <p:attrNameLst>
                                          <p:attrName>style.visibility</p:attrName>
                                        </p:attrNameLst>
                                      </p:cBhvr>
                                      <p:to>
                                        <p:strVal val="visible"/>
                                      </p:to>
                                    </p:set>
                                    <p:animEffect transition="in" filter="fade">
                                      <p:cBhvr>
                                        <p:cTn id="19" dur="500"/>
                                        <p:tgtEl>
                                          <p:spTgt spid="122"/>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8" fill="hold" grpId="0" nodeType="clickEffect">
                                  <p:stCondLst>
                                    <p:cond delay="0"/>
                                  </p:stCondLst>
                                  <p:childTnLst>
                                    <p:set>
                                      <p:cBhvr>
                                        <p:cTn id="23" dur="1" fill="hold">
                                          <p:stCondLst>
                                            <p:cond delay="0"/>
                                          </p:stCondLst>
                                        </p:cTn>
                                        <p:tgtEl>
                                          <p:spTgt spid="102"/>
                                        </p:tgtEl>
                                        <p:attrNameLst>
                                          <p:attrName>style.visibility</p:attrName>
                                        </p:attrNameLst>
                                      </p:cBhvr>
                                      <p:to>
                                        <p:strVal val="visible"/>
                                      </p:to>
                                    </p:set>
                                    <p:animEffect transition="in" filter="slide(fromLeft)">
                                      <p:cBhvr>
                                        <p:cTn id="24" dur="500"/>
                                        <p:tgtEl>
                                          <p:spTgt spid="102"/>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93"/>
                                        </p:tgtEl>
                                        <p:attrNameLst>
                                          <p:attrName>style.visibility</p:attrName>
                                        </p:attrNameLst>
                                      </p:cBhvr>
                                      <p:to>
                                        <p:strVal val="visible"/>
                                      </p:to>
                                    </p:set>
                                    <p:animEffect transition="in" filter="fade">
                                      <p:cBhvr>
                                        <p:cTn id="28" dur="500"/>
                                        <p:tgtEl>
                                          <p:spTgt spid="93"/>
                                        </p:tgtEl>
                                      </p:cBhvr>
                                    </p:animEffect>
                                  </p:childTnLst>
                                </p:cTn>
                              </p:par>
                              <p:par>
                                <p:cTn id="29" presetID="10" presetClass="entr" presetSubtype="0" fill="hold" nodeType="withEffect">
                                  <p:stCondLst>
                                    <p:cond delay="0"/>
                                  </p:stCondLst>
                                  <p:childTnLst>
                                    <p:set>
                                      <p:cBhvr>
                                        <p:cTn id="30" dur="1" fill="hold">
                                          <p:stCondLst>
                                            <p:cond delay="0"/>
                                          </p:stCondLst>
                                        </p:cTn>
                                        <p:tgtEl>
                                          <p:spTgt spid="123"/>
                                        </p:tgtEl>
                                        <p:attrNameLst>
                                          <p:attrName>style.visibility</p:attrName>
                                        </p:attrNameLst>
                                      </p:cBhvr>
                                      <p:to>
                                        <p:strVal val="visible"/>
                                      </p:to>
                                    </p:set>
                                    <p:animEffect transition="in" filter="fade">
                                      <p:cBhvr>
                                        <p:cTn id="31" dur="500"/>
                                        <p:tgtEl>
                                          <p:spTgt spid="123"/>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8" fill="hold" grpId="0" nodeType="clickEffect">
                                  <p:stCondLst>
                                    <p:cond delay="0"/>
                                  </p:stCondLst>
                                  <p:childTnLst>
                                    <p:set>
                                      <p:cBhvr>
                                        <p:cTn id="35" dur="1" fill="hold">
                                          <p:stCondLst>
                                            <p:cond delay="0"/>
                                          </p:stCondLst>
                                        </p:cTn>
                                        <p:tgtEl>
                                          <p:spTgt spid="103"/>
                                        </p:tgtEl>
                                        <p:attrNameLst>
                                          <p:attrName>style.visibility</p:attrName>
                                        </p:attrNameLst>
                                      </p:cBhvr>
                                      <p:to>
                                        <p:strVal val="visible"/>
                                      </p:to>
                                    </p:set>
                                    <p:animEffect transition="in" filter="slide(fromLeft)">
                                      <p:cBhvr>
                                        <p:cTn id="36" dur="500"/>
                                        <p:tgtEl>
                                          <p:spTgt spid="103"/>
                                        </p:tgtEl>
                                      </p:cBhvr>
                                    </p:animEffec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92"/>
                                        </p:tgtEl>
                                        <p:attrNameLst>
                                          <p:attrName>style.visibility</p:attrName>
                                        </p:attrNameLst>
                                      </p:cBhvr>
                                      <p:to>
                                        <p:strVal val="visible"/>
                                      </p:to>
                                    </p:set>
                                    <p:animEffect transition="in" filter="fade">
                                      <p:cBhvr>
                                        <p:cTn id="40" dur="500"/>
                                        <p:tgtEl>
                                          <p:spTgt spid="92"/>
                                        </p:tgtEl>
                                      </p:cBhvr>
                                    </p:animEffect>
                                  </p:childTnLst>
                                </p:cTn>
                              </p:par>
                              <p:par>
                                <p:cTn id="41" presetID="10" presetClass="entr" presetSubtype="0" fill="hold" nodeType="withEffect">
                                  <p:stCondLst>
                                    <p:cond delay="0"/>
                                  </p:stCondLst>
                                  <p:childTnLst>
                                    <p:set>
                                      <p:cBhvr>
                                        <p:cTn id="42" dur="1" fill="hold">
                                          <p:stCondLst>
                                            <p:cond delay="0"/>
                                          </p:stCondLst>
                                        </p:cTn>
                                        <p:tgtEl>
                                          <p:spTgt spid="124"/>
                                        </p:tgtEl>
                                        <p:attrNameLst>
                                          <p:attrName>style.visibility</p:attrName>
                                        </p:attrNameLst>
                                      </p:cBhvr>
                                      <p:to>
                                        <p:strVal val="visible"/>
                                      </p:to>
                                    </p:set>
                                    <p:animEffect transition="in" filter="fade">
                                      <p:cBhvr>
                                        <p:cTn id="43" dur="5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101" grpId="0" animBg="1"/>
      <p:bldP spid="102" grpId="0" animBg="1"/>
      <p:bldP spid="10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GB"/>
          </a:p>
        </p:txBody>
      </p:sp>
      <p:sp>
        <p:nvSpPr>
          <p:cNvPr id="7" name="TextBox 6"/>
          <p:cNvSpPr txBox="1"/>
          <p:nvPr/>
        </p:nvSpPr>
        <p:spPr>
          <a:xfrm>
            <a:off x="4151784" y="2845678"/>
            <a:ext cx="3528392" cy="1569660"/>
          </a:xfrm>
          <a:prstGeom prst="rect">
            <a:avLst/>
          </a:prstGeom>
          <a:noFill/>
        </p:spPr>
        <p:txBody>
          <a:bodyPr wrap="square" rtlCol="0">
            <a:spAutoFit/>
          </a:bodyPr>
          <a:lstStyle/>
          <a:p>
            <a:r>
              <a:rPr lang="en-GB" sz="9600" dirty="0" smtClean="0">
                <a:hlinkClick r:id="rId3"/>
              </a:rPr>
              <a:t>CRMS</a:t>
            </a:r>
            <a:endParaRPr lang="en-GB" sz="9600" dirty="0"/>
          </a:p>
        </p:txBody>
      </p:sp>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b="1" dirty="0" smtClean="0"/>
              <a:t>How we manage grid capacity </a:t>
            </a:r>
            <a:br>
              <a:rPr lang="en-GB" b="1" dirty="0" smtClean="0"/>
            </a:br>
            <a:r>
              <a:rPr lang="en-GB" dirty="0" smtClean="0"/>
              <a:t>Simon Brooke</a:t>
            </a:r>
            <a:endParaRPr lang="en-GB" dirty="0"/>
          </a:p>
        </p:txBody>
      </p:sp>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Text Placeholder 2"/>
          <p:cNvSpPr>
            <a:spLocks noGrp="1"/>
          </p:cNvSpPr>
          <p:nvPr>
            <p:ph type="body" sz="quarter" idx="12"/>
          </p:nvPr>
        </p:nvSpPr>
        <p:spPr>
          <a:xfrm>
            <a:off x="315470" y="2852936"/>
            <a:ext cx="11556740" cy="3577844"/>
          </a:xfrm>
        </p:spPr>
        <p:txBody>
          <a:bodyPr>
            <a:normAutofit/>
          </a:bodyPr>
          <a:lstStyle/>
          <a:p>
            <a:pPr>
              <a:buNone/>
            </a:pPr>
            <a:endParaRPr lang="en-GB" dirty="0" smtClean="0"/>
          </a:p>
          <a:p>
            <a:endParaRPr lang="en-GB" dirty="0" smtClean="0"/>
          </a:p>
          <a:p>
            <a:r>
              <a:rPr lang="en-GB" sz="2800" dirty="0" smtClean="0"/>
              <a:t>Introductions</a:t>
            </a:r>
          </a:p>
          <a:p>
            <a:pPr lvl="1"/>
            <a:r>
              <a:rPr lang="en-GB" sz="2800" dirty="0" smtClean="0"/>
              <a:t>What is your experience of grid connections or working on energy projects?</a:t>
            </a:r>
          </a:p>
          <a:p>
            <a:pPr lvl="1"/>
            <a:r>
              <a:rPr lang="en-GB" sz="2800" dirty="0" smtClean="0"/>
              <a:t>What are your aims for today</a:t>
            </a:r>
          </a:p>
          <a:p>
            <a:endParaRPr lang="en-GB" dirty="0" smtClean="0"/>
          </a:p>
          <a:p>
            <a:pPr>
              <a:buNone/>
            </a:pPr>
            <a:endParaRPr lang="en-GB" dirty="0"/>
          </a:p>
        </p:txBody>
      </p:sp>
      <p:pic>
        <p:nvPicPr>
          <p:cNvPr id="1026" name="Picture 2" descr="Z:\Network Strategy\16 - Community and Local Energy\Strategy delivery\Community connects workshops\Community connects banner.jpg"/>
          <p:cNvPicPr>
            <a:picLocks noChangeAspect="1" noChangeArrowheads="1"/>
          </p:cNvPicPr>
          <p:nvPr/>
        </p:nvPicPr>
        <p:blipFill>
          <a:blip r:embed="rId2" cstate="print"/>
          <a:srcRect/>
          <a:stretch>
            <a:fillRect/>
          </a:stretch>
        </p:blipFill>
        <p:spPr bwMode="auto">
          <a:xfrm>
            <a:off x="0" y="0"/>
            <a:ext cx="12192000" cy="2325688"/>
          </a:xfrm>
          <a:prstGeom prst="rect">
            <a:avLst/>
          </a:prstGeom>
          <a:noFill/>
        </p:spPr>
      </p:pic>
    </p:spTree>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challenges</a:t>
            </a:r>
            <a:endParaRPr lang="en-GB" dirty="0"/>
          </a:p>
        </p:txBody>
      </p:sp>
      <p:sp>
        <p:nvSpPr>
          <p:cNvPr id="63" name="Rectangle 62"/>
          <p:cNvSpPr/>
          <p:nvPr/>
        </p:nvSpPr>
        <p:spPr>
          <a:xfrm>
            <a:off x="2804043" y="3378929"/>
            <a:ext cx="2145728" cy="30545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rtlCol="0" anchor="t"/>
          <a:lstStyle/>
          <a:p>
            <a:pPr lvl="0" algn="ctr">
              <a:spcAft>
                <a:spcPts val="600"/>
              </a:spcAft>
              <a:defRPr/>
            </a:pPr>
            <a:r>
              <a:rPr lang="en-GB" sz="2000" kern="0" dirty="0" smtClean="0">
                <a:solidFill>
                  <a:srgbClr val="00245D"/>
                </a:solidFill>
                <a:ea typeface="Verdana" pitchFamily="34" charset="0"/>
                <a:cs typeface="Verdana" pitchFamily="34" charset="0"/>
              </a:rPr>
              <a:t>Expensive and carbon intensive reinforcement not affordable</a:t>
            </a:r>
          </a:p>
        </p:txBody>
      </p:sp>
      <p:sp>
        <p:nvSpPr>
          <p:cNvPr id="64" name="Rectangle 63"/>
          <p:cNvSpPr/>
          <p:nvPr/>
        </p:nvSpPr>
        <p:spPr>
          <a:xfrm>
            <a:off x="5012520" y="3378929"/>
            <a:ext cx="2145728" cy="30545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rtlCol="0" anchor="t"/>
          <a:lstStyle/>
          <a:p>
            <a:pPr lvl="0" algn="ctr">
              <a:spcAft>
                <a:spcPts val="600"/>
              </a:spcAft>
              <a:defRPr/>
            </a:pPr>
            <a:r>
              <a:rPr lang="en-GB" sz="2000" kern="0" dirty="0" smtClean="0">
                <a:solidFill>
                  <a:srgbClr val="00245D"/>
                </a:solidFill>
                <a:ea typeface="Verdana" pitchFamily="34" charset="0"/>
                <a:cs typeface="Verdana" pitchFamily="34" charset="0"/>
              </a:rPr>
              <a:t>High customer bills</a:t>
            </a:r>
          </a:p>
          <a:p>
            <a:pPr lvl="0" algn="ctr">
              <a:spcAft>
                <a:spcPts val="600"/>
              </a:spcAft>
              <a:defRPr/>
            </a:pPr>
            <a:r>
              <a:rPr lang="en-GB" sz="2000" kern="0" dirty="0" smtClean="0">
                <a:solidFill>
                  <a:srgbClr val="00245D"/>
                </a:solidFill>
                <a:ea typeface="Verdana" pitchFamily="34" charset="0"/>
                <a:cs typeface="Verdana" pitchFamily="34" charset="0"/>
              </a:rPr>
              <a:t>Fuel poverty</a:t>
            </a:r>
          </a:p>
        </p:txBody>
      </p:sp>
      <p:grpSp>
        <p:nvGrpSpPr>
          <p:cNvPr id="3" name="Group 70"/>
          <p:cNvGrpSpPr/>
          <p:nvPr/>
        </p:nvGrpSpPr>
        <p:grpSpPr>
          <a:xfrm>
            <a:off x="595563" y="3378928"/>
            <a:ext cx="2145731" cy="3054570"/>
            <a:chOff x="595563" y="3378928"/>
            <a:chExt cx="2145731" cy="3054570"/>
          </a:xfrm>
        </p:grpSpPr>
        <p:sp>
          <p:nvSpPr>
            <p:cNvPr id="65" name="Round Single Corner Rectangle 64"/>
            <p:cNvSpPr/>
            <p:nvPr/>
          </p:nvSpPr>
          <p:spPr>
            <a:xfrm flipH="1" flipV="1">
              <a:off x="595563" y="3378928"/>
              <a:ext cx="2145728" cy="3054568"/>
            </a:xfrm>
            <a:prstGeom prst="round1Rect">
              <a:avLst>
                <a:gd name="adj" fmla="val 1134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rtlCol="0" anchor="t"/>
            <a:lstStyle/>
            <a:p>
              <a:pPr algn="ctr">
                <a:spcAft>
                  <a:spcPts val="600"/>
                </a:spcAft>
              </a:pPr>
              <a:endParaRPr lang="en-GB" sz="2000" baseline="30000" dirty="0">
                <a:solidFill>
                  <a:schemeClr val="tx1"/>
                </a:solidFill>
                <a:ea typeface="Verdana" pitchFamily="34" charset="0"/>
                <a:cs typeface="Verdana" pitchFamily="34" charset="0"/>
              </a:endParaRPr>
            </a:p>
          </p:txBody>
        </p:sp>
        <p:sp>
          <p:nvSpPr>
            <p:cNvPr id="68" name="Rectangle 67"/>
            <p:cNvSpPr/>
            <p:nvPr/>
          </p:nvSpPr>
          <p:spPr>
            <a:xfrm>
              <a:off x="595566" y="3378930"/>
              <a:ext cx="2145728" cy="30545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rtlCol="0" anchor="t"/>
            <a:lstStyle/>
            <a:p>
              <a:pPr marL="0" lvl="1" algn="ctr">
                <a:spcAft>
                  <a:spcPts val="600"/>
                </a:spcAft>
                <a:defRPr/>
              </a:pPr>
              <a:r>
                <a:rPr lang="en-GB" sz="2000" kern="0" dirty="0" smtClean="0">
                  <a:solidFill>
                    <a:srgbClr val="00245D"/>
                  </a:solidFill>
                  <a:ea typeface="Verdana" pitchFamily="34" charset="0"/>
                  <a:cs typeface="Verdana" pitchFamily="34" charset="0"/>
                </a:rPr>
                <a:t>Changing customer needs</a:t>
              </a:r>
            </a:p>
            <a:p>
              <a:pPr marL="0" lvl="1" algn="ctr">
                <a:spcAft>
                  <a:spcPts val="600"/>
                </a:spcAft>
                <a:defRPr/>
              </a:pPr>
              <a:r>
                <a:rPr lang="en-GB" sz="2000" kern="0" dirty="0" smtClean="0">
                  <a:solidFill>
                    <a:srgbClr val="00245D"/>
                  </a:solidFill>
                  <a:ea typeface="Verdana" pitchFamily="34" charset="0"/>
                  <a:cs typeface="Verdana" pitchFamily="34" charset="0"/>
                </a:rPr>
                <a:t>LCT penetration driving demand</a:t>
              </a:r>
            </a:p>
          </p:txBody>
        </p:sp>
      </p:grpSp>
      <p:grpSp>
        <p:nvGrpSpPr>
          <p:cNvPr id="4" name="Group 64"/>
          <p:cNvGrpSpPr/>
          <p:nvPr/>
        </p:nvGrpSpPr>
        <p:grpSpPr>
          <a:xfrm>
            <a:off x="7220999" y="3378929"/>
            <a:ext cx="2145728" cy="3054975"/>
            <a:chOff x="7324748" y="4006451"/>
            <a:chExt cx="1368000" cy="2302868"/>
          </a:xfrm>
          <a:solidFill>
            <a:schemeClr val="accent4"/>
          </a:solidFill>
        </p:grpSpPr>
        <p:sp>
          <p:nvSpPr>
            <p:cNvPr id="74" name="Round Single Corner Rectangle 73"/>
            <p:cNvSpPr/>
            <p:nvPr/>
          </p:nvSpPr>
          <p:spPr>
            <a:xfrm flipV="1">
              <a:off x="7324748" y="4006758"/>
              <a:ext cx="1368000" cy="2302561"/>
            </a:xfrm>
            <a:prstGeom prst="round1Rect">
              <a:avLst>
                <a:gd name="adj" fmla="val 0"/>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rtlCol="0" anchor="t"/>
            <a:lstStyle/>
            <a:p>
              <a:pPr algn="ctr">
                <a:spcAft>
                  <a:spcPts val="600"/>
                </a:spcAft>
              </a:pPr>
              <a:endParaRPr lang="en-GB" sz="2000" baseline="30000" dirty="0">
                <a:solidFill>
                  <a:schemeClr val="tx1"/>
                </a:solidFill>
                <a:ea typeface="Verdana" pitchFamily="34" charset="0"/>
                <a:cs typeface="Verdana" pitchFamily="34" charset="0"/>
              </a:endParaRPr>
            </a:p>
          </p:txBody>
        </p:sp>
        <p:sp>
          <p:nvSpPr>
            <p:cNvPr id="76" name="Rectangle 75"/>
            <p:cNvSpPr/>
            <p:nvPr/>
          </p:nvSpPr>
          <p:spPr>
            <a:xfrm>
              <a:off x="7324748" y="4006451"/>
              <a:ext cx="1368000" cy="23025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rtlCol="0" anchor="t"/>
            <a:lstStyle/>
            <a:p>
              <a:pPr algn="ctr">
                <a:spcAft>
                  <a:spcPts val="600"/>
                </a:spcAft>
                <a:defRPr/>
              </a:pPr>
              <a:r>
                <a:rPr lang="en-GB" sz="2000" dirty="0" smtClean="0">
                  <a:solidFill>
                    <a:schemeClr val="tx1"/>
                  </a:solidFill>
                  <a:ea typeface="Verdana" pitchFamily="34" charset="0"/>
                  <a:cs typeface="Verdana" pitchFamily="34" charset="0"/>
                </a:rPr>
                <a:t>Low penetration of renewable generation at community level  </a:t>
              </a:r>
            </a:p>
            <a:p>
              <a:pPr algn="ctr">
                <a:spcAft>
                  <a:spcPts val="600"/>
                </a:spcAft>
                <a:defRPr/>
              </a:pPr>
              <a:r>
                <a:rPr lang="en-GB" sz="2000" dirty="0" smtClean="0">
                  <a:solidFill>
                    <a:schemeClr val="tx1"/>
                  </a:solidFill>
                  <a:ea typeface="Verdana" pitchFamily="34" charset="0"/>
                  <a:cs typeface="Verdana" pitchFamily="34" charset="0"/>
                </a:rPr>
                <a:t>Random locations exclude network benefits</a:t>
              </a:r>
            </a:p>
          </p:txBody>
        </p:sp>
      </p:grpSp>
      <p:grpSp>
        <p:nvGrpSpPr>
          <p:cNvPr id="5" name="Group 83"/>
          <p:cNvGrpSpPr/>
          <p:nvPr/>
        </p:nvGrpSpPr>
        <p:grpSpPr>
          <a:xfrm>
            <a:off x="9450710" y="3378929"/>
            <a:ext cx="2145728" cy="3054567"/>
            <a:chOff x="7225819" y="3021070"/>
            <a:chExt cx="1697427" cy="3431056"/>
          </a:xfrm>
        </p:grpSpPr>
        <p:sp>
          <p:nvSpPr>
            <p:cNvPr id="85" name="Round Single Corner Rectangle 84"/>
            <p:cNvSpPr/>
            <p:nvPr/>
          </p:nvSpPr>
          <p:spPr>
            <a:xfrm flipV="1">
              <a:off x="7225819" y="3021070"/>
              <a:ext cx="1697427" cy="3431056"/>
            </a:xfrm>
            <a:prstGeom prst="round1Rect">
              <a:avLst>
                <a:gd name="adj" fmla="val 1157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rtlCol="0" anchor="t"/>
            <a:lstStyle/>
            <a:p>
              <a:pPr lvl="0" algn="ctr">
                <a:spcAft>
                  <a:spcPts val="600"/>
                </a:spcAft>
                <a:defRPr/>
              </a:pPr>
              <a:endParaRPr lang="en-GB" sz="2000" kern="0" dirty="0" smtClean="0">
                <a:solidFill>
                  <a:srgbClr val="00245D"/>
                </a:solidFill>
                <a:ea typeface="Verdana" pitchFamily="34" charset="0"/>
                <a:cs typeface="Verdana" pitchFamily="34" charset="0"/>
              </a:endParaRPr>
            </a:p>
          </p:txBody>
        </p:sp>
        <p:sp>
          <p:nvSpPr>
            <p:cNvPr id="86" name="Rectangle 85"/>
            <p:cNvSpPr/>
            <p:nvPr/>
          </p:nvSpPr>
          <p:spPr>
            <a:xfrm>
              <a:off x="7225819" y="3021070"/>
              <a:ext cx="1697427" cy="3431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rtlCol="0" anchor="t"/>
            <a:lstStyle/>
            <a:p>
              <a:pPr algn="ctr">
                <a:spcAft>
                  <a:spcPts val="600"/>
                </a:spcAft>
              </a:pPr>
              <a:r>
                <a:rPr lang="en-GB" sz="2000" dirty="0" smtClean="0">
                  <a:solidFill>
                    <a:srgbClr val="002060"/>
                  </a:solidFill>
                  <a:latin typeface="Calibri" pitchFamily="34" charset="0"/>
                </a:rPr>
                <a:t>Benefits not aligned with costs</a:t>
              </a:r>
            </a:p>
          </p:txBody>
        </p:sp>
      </p:grpSp>
      <p:grpSp>
        <p:nvGrpSpPr>
          <p:cNvPr id="6" name="Group 61"/>
          <p:cNvGrpSpPr/>
          <p:nvPr/>
        </p:nvGrpSpPr>
        <p:grpSpPr>
          <a:xfrm>
            <a:off x="595566" y="1224694"/>
            <a:ext cx="2145728" cy="2099996"/>
            <a:chOff x="595566" y="1224694"/>
            <a:chExt cx="2145728" cy="2099996"/>
          </a:xfrm>
        </p:grpSpPr>
        <p:sp>
          <p:nvSpPr>
            <p:cNvPr id="77" name="Round Single Corner Rectangle 29"/>
            <p:cNvSpPr/>
            <p:nvPr/>
          </p:nvSpPr>
          <p:spPr>
            <a:xfrm flipH="1">
              <a:off x="595566" y="1224694"/>
              <a:ext cx="2145728" cy="2099996"/>
            </a:xfrm>
            <a:prstGeom prst="round1Rect">
              <a:avLst>
                <a:gd name="adj" fmla="val 1182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108000" rIns="36000" rtlCol="0" anchor="t"/>
            <a:lstStyle/>
            <a:p>
              <a:pPr algn="ctr">
                <a:buNone/>
              </a:pPr>
              <a:endParaRPr lang="en-GB" sz="2000" baseline="30000" dirty="0">
                <a:solidFill>
                  <a:schemeClr val="tx1"/>
                </a:solidFill>
                <a:ea typeface="Verdana" pitchFamily="34" charset="0"/>
                <a:cs typeface="Verdana" pitchFamily="34" charset="0"/>
              </a:endParaRPr>
            </a:p>
          </p:txBody>
        </p:sp>
        <p:grpSp>
          <p:nvGrpSpPr>
            <p:cNvPr id="7" name="Group 86"/>
            <p:cNvGrpSpPr/>
            <p:nvPr/>
          </p:nvGrpSpPr>
          <p:grpSpPr>
            <a:xfrm>
              <a:off x="808416" y="1817716"/>
              <a:ext cx="1720026" cy="863431"/>
              <a:chOff x="358687" y="1741714"/>
              <a:chExt cx="1360666" cy="683037"/>
            </a:xfrm>
          </p:grpSpPr>
          <p:pic>
            <p:nvPicPr>
              <p:cNvPr id="88" name="Picture 25" descr="Heat pump house (2).png"/>
              <p:cNvPicPr>
                <a:picLocks noChangeAspect="1"/>
              </p:cNvPicPr>
              <p:nvPr/>
            </p:nvPicPr>
            <p:blipFill>
              <a:blip r:embed="rId3" cstate="print"/>
              <a:srcRect r="36264"/>
              <a:stretch>
                <a:fillRect/>
              </a:stretch>
            </p:blipFill>
            <p:spPr>
              <a:xfrm>
                <a:off x="358687" y="1741714"/>
                <a:ext cx="784277" cy="663085"/>
              </a:xfrm>
              <a:prstGeom prst="rect">
                <a:avLst/>
              </a:prstGeom>
            </p:spPr>
          </p:pic>
          <p:grpSp>
            <p:nvGrpSpPr>
              <p:cNvPr id="8" name="Group 182"/>
              <p:cNvGrpSpPr>
                <a:grpSpLocks/>
              </p:cNvGrpSpPr>
              <p:nvPr/>
            </p:nvGrpSpPr>
            <p:grpSpPr bwMode="auto">
              <a:xfrm>
                <a:off x="1142964" y="2142602"/>
                <a:ext cx="576389" cy="282149"/>
                <a:chOff x="2860" y="3059"/>
                <a:chExt cx="381" cy="140"/>
              </a:xfrm>
              <a:solidFill>
                <a:schemeClr val="tx2"/>
              </a:solidFill>
            </p:grpSpPr>
            <p:sp>
              <p:nvSpPr>
                <p:cNvPr id="91" name="Freeform 183"/>
                <p:cNvSpPr>
                  <a:spLocks noChangeArrowheads="1"/>
                </p:cNvSpPr>
                <p:nvPr/>
              </p:nvSpPr>
              <p:spPr bwMode="auto">
                <a:xfrm>
                  <a:off x="2889" y="3142"/>
                  <a:ext cx="58" cy="57"/>
                </a:xfrm>
                <a:custGeom>
                  <a:avLst/>
                  <a:gdLst>
                    <a:gd name="T0" fmla="*/ 0 w 527"/>
                    <a:gd name="T1" fmla="*/ 0 h 528"/>
                    <a:gd name="T2" fmla="*/ 0 w 527"/>
                    <a:gd name="T3" fmla="*/ 0 h 528"/>
                    <a:gd name="T4" fmla="*/ 0 w 527"/>
                    <a:gd name="T5" fmla="*/ 0 h 528"/>
                    <a:gd name="T6" fmla="*/ 0 w 527"/>
                    <a:gd name="T7" fmla="*/ 0 h 528"/>
                    <a:gd name="T8" fmla="*/ 0 w 527"/>
                    <a:gd name="T9" fmla="*/ 0 h 528"/>
                    <a:gd name="T10" fmla="*/ 0 w 527"/>
                    <a:gd name="T11" fmla="*/ 0 h 528"/>
                    <a:gd name="T12" fmla="*/ 0 w 527"/>
                    <a:gd name="T13" fmla="*/ 0 h 528"/>
                    <a:gd name="T14" fmla="*/ 0 w 527"/>
                    <a:gd name="T15" fmla="*/ 0 h 528"/>
                    <a:gd name="T16" fmla="*/ 0 w 527"/>
                    <a:gd name="T17" fmla="*/ 0 h 528"/>
                    <a:gd name="T18" fmla="*/ 0 w 527"/>
                    <a:gd name="T19" fmla="*/ 0 h 528"/>
                    <a:gd name="T20" fmla="*/ 0 w 527"/>
                    <a:gd name="T21" fmla="*/ 0 h 528"/>
                    <a:gd name="T22" fmla="*/ 0 w 527"/>
                    <a:gd name="T23" fmla="*/ 0 h 528"/>
                    <a:gd name="T24" fmla="*/ 0 w 527"/>
                    <a:gd name="T25" fmla="*/ 0 h 528"/>
                    <a:gd name="T26" fmla="*/ 0 w 527"/>
                    <a:gd name="T27" fmla="*/ 0 h 528"/>
                    <a:gd name="T28" fmla="*/ 0 w 527"/>
                    <a:gd name="T29" fmla="*/ 0 h 528"/>
                    <a:gd name="T30" fmla="*/ 0 w 527"/>
                    <a:gd name="T31" fmla="*/ 0 h 528"/>
                    <a:gd name="T32" fmla="*/ 0 w 527"/>
                    <a:gd name="T33" fmla="*/ 0 h 528"/>
                    <a:gd name="T34" fmla="*/ 0 w 527"/>
                    <a:gd name="T35" fmla="*/ 0 h 528"/>
                    <a:gd name="T36" fmla="*/ 0 w 527"/>
                    <a:gd name="T37" fmla="*/ 0 h 528"/>
                    <a:gd name="T38" fmla="*/ 0 w 527"/>
                    <a:gd name="T39" fmla="*/ 0 h 528"/>
                    <a:gd name="T40" fmla="*/ 0 w 527"/>
                    <a:gd name="T41" fmla="*/ 0 h 528"/>
                    <a:gd name="T42" fmla="*/ 0 w 527"/>
                    <a:gd name="T43" fmla="*/ 0 h 528"/>
                    <a:gd name="T44" fmla="*/ 0 w 527"/>
                    <a:gd name="T45" fmla="*/ 0 h 528"/>
                    <a:gd name="T46" fmla="*/ 0 w 527"/>
                    <a:gd name="T47" fmla="*/ 0 h 528"/>
                    <a:gd name="T48" fmla="*/ 0 w 527"/>
                    <a:gd name="T49" fmla="*/ 0 h 528"/>
                    <a:gd name="T50" fmla="*/ 0 w 527"/>
                    <a:gd name="T51" fmla="*/ 0 h 528"/>
                    <a:gd name="T52" fmla="*/ 0 w 527"/>
                    <a:gd name="T53" fmla="*/ 0 h 528"/>
                    <a:gd name="T54" fmla="*/ 0 w 527"/>
                    <a:gd name="T55" fmla="*/ 0 h 528"/>
                    <a:gd name="T56" fmla="*/ 0 w 527"/>
                    <a:gd name="T57" fmla="*/ 0 h 528"/>
                    <a:gd name="T58" fmla="*/ 0 w 527"/>
                    <a:gd name="T59" fmla="*/ 0 h 528"/>
                    <a:gd name="T60" fmla="*/ 0 w 527"/>
                    <a:gd name="T61" fmla="*/ 0 h 528"/>
                    <a:gd name="T62" fmla="*/ 0 w 527"/>
                    <a:gd name="T63" fmla="*/ 0 h 528"/>
                    <a:gd name="T64" fmla="*/ 0 w 527"/>
                    <a:gd name="T65" fmla="*/ 0 h 528"/>
                    <a:gd name="T66" fmla="*/ 0 w 527"/>
                    <a:gd name="T67" fmla="*/ 0 h 528"/>
                    <a:gd name="T68" fmla="*/ 0 w 527"/>
                    <a:gd name="T69" fmla="*/ 0 h 528"/>
                    <a:gd name="T70" fmla="*/ 0 w 527"/>
                    <a:gd name="T71" fmla="*/ 0 h 528"/>
                    <a:gd name="T72" fmla="*/ 0 w 527"/>
                    <a:gd name="T73" fmla="*/ 0 h 5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27"/>
                    <a:gd name="T112" fmla="*/ 0 h 528"/>
                    <a:gd name="T113" fmla="*/ 527 w 527"/>
                    <a:gd name="T114" fmla="*/ 528 h 5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27" h="528">
                      <a:moveTo>
                        <a:pt x="264" y="151"/>
                      </a:moveTo>
                      <a:lnTo>
                        <a:pt x="238" y="154"/>
                      </a:lnTo>
                      <a:lnTo>
                        <a:pt x="215" y="163"/>
                      </a:lnTo>
                      <a:lnTo>
                        <a:pt x="194" y="176"/>
                      </a:lnTo>
                      <a:lnTo>
                        <a:pt x="177" y="193"/>
                      </a:lnTo>
                      <a:lnTo>
                        <a:pt x="163" y="214"/>
                      </a:lnTo>
                      <a:lnTo>
                        <a:pt x="155" y="237"/>
                      </a:lnTo>
                      <a:lnTo>
                        <a:pt x="152" y="264"/>
                      </a:lnTo>
                      <a:lnTo>
                        <a:pt x="155" y="289"/>
                      </a:lnTo>
                      <a:lnTo>
                        <a:pt x="163" y="312"/>
                      </a:lnTo>
                      <a:lnTo>
                        <a:pt x="177" y="333"/>
                      </a:lnTo>
                      <a:lnTo>
                        <a:pt x="194" y="351"/>
                      </a:lnTo>
                      <a:lnTo>
                        <a:pt x="215" y="363"/>
                      </a:lnTo>
                      <a:lnTo>
                        <a:pt x="238" y="372"/>
                      </a:lnTo>
                      <a:lnTo>
                        <a:pt x="264" y="375"/>
                      </a:lnTo>
                      <a:lnTo>
                        <a:pt x="289" y="372"/>
                      </a:lnTo>
                      <a:lnTo>
                        <a:pt x="312" y="363"/>
                      </a:lnTo>
                      <a:lnTo>
                        <a:pt x="333" y="351"/>
                      </a:lnTo>
                      <a:lnTo>
                        <a:pt x="350" y="333"/>
                      </a:lnTo>
                      <a:lnTo>
                        <a:pt x="363" y="312"/>
                      </a:lnTo>
                      <a:lnTo>
                        <a:pt x="372" y="289"/>
                      </a:lnTo>
                      <a:lnTo>
                        <a:pt x="375" y="264"/>
                      </a:lnTo>
                      <a:lnTo>
                        <a:pt x="372" y="237"/>
                      </a:lnTo>
                      <a:lnTo>
                        <a:pt x="363" y="214"/>
                      </a:lnTo>
                      <a:lnTo>
                        <a:pt x="350" y="193"/>
                      </a:lnTo>
                      <a:lnTo>
                        <a:pt x="333" y="176"/>
                      </a:lnTo>
                      <a:lnTo>
                        <a:pt x="312" y="163"/>
                      </a:lnTo>
                      <a:lnTo>
                        <a:pt x="289" y="154"/>
                      </a:lnTo>
                      <a:lnTo>
                        <a:pt x="264" y="151"/>
                      </a:lnTo>
                      <a:close/>
                      <a:moveTo>
                        <a:pt x="264" y="0"/>
                      </a:moveTo>
                      <a:lnTo>
                        <a:pt x="303" y="2"/>
                      </a:lnTo>
                      <a:lnTo>
                        <a:pt x="339" y="11"/>
                      </a:lnTo>
                      <a:lnTo>
                        <a:pt x="375" y="24"/>
                      </a:lnTo>
                      <a:lnTo>
                        <a:pt x="407" y="42"/>
                      </a:lnTo>
                      <a:lnTo>
                        <a:pt x="437" y="64"/>
                      </a:lnTo>
                      <a:lnTo>
                        <a:pt x="463" y="90"/>
                      </a:lnTo>
                      <a:lnTo>
                        <a:pt x="485" y="120"/>
                      </a:lnTo>
                      <a:lnTo>
                        <a:pt x="503" y="152"/>
                      </a:lnTo>
                      <a:lnTo>
                        <a:pt x="516" y="188"/>
                      </a:lnTo>
                      <a:lnTo>
                        <a:pt x="525" y="225"/>
                      </a:lnTo>
                      <a:lnTo>
                        <a:pt x="527" y="264"/>
                      </a:lnTo>
                      <a:lnTo>
                        <a:pt x="525" y="303"/>
                      </a:lnTo>
                      <a:lnTo>
                        <a:pt x="516" y="340"/>
                      </a:lnTo>
                      <a:lnTo>
                        <a:pt x="503" y="375"/>
                      </a:lnTo>
                      <a:lnTo>
                        <a:pt x="485" y="407"/>
                      </a:lnTo>
                      <a:lnTo>
                        <a:pt x="463" y="437"/>
                      </a:lnTo>
                      <a:lnTo>
                        <a:pt x="437" y="463"/>
                      </a:lnTo>
                      <a:lnTo>
                        <a:pt x="407" y="486"/>
                      </a:lnTo>
                      <a:lnTo>
                        <a:pt x="375" y="504"/>
                      </a:lnTo>
                      <a:lnTo>
                        <a:pt x="339" y="516"/>
                      </a:lnTo>
                      <a:lnTo>
                        <a:pt x="303" y="525"/>
                      </a:lnTo>
                      <a:lnTo>
                        <a:pt x="264" y="528"/>
                      </a:lnTo>
                      <a:lnTo>
                        <a:pt x="224" y="525"/>
                      </a:lnTo>
                      <a:lnTo>
                        <a:pt x="187" y="516"/>
                      </a:lnTo>
                      <a:lnTo>
                        <a:pt x="152" y="504"/>
                      </a:lnTo>
                      <a:lnTo>
                        <a:pt x="119" y="486"/>
                      </a:lnTo>
                      <a:lnTo>
                        <a:pt x="90" y="463"/>
                      </a:lnTo>
                      <a:lnTo>
                        <a:pt x="65" y="437"/>
                      </a:lnTo>
                      <a:lnTo>
                        <a:pt x="42" y="407"/>
                      </a:lnTo>
                      <a:lnTo>
                        <a:pt x="24" y="375"/>
                      </a:lnTo>
                      <a:lnTo>
                        <a:pt x="10" y="340"/>
                      </a:lnTo>
                      <a:lnTo>
                        <a:pt x="2" y="303"/>
                      </a:lnTo>
                      <a:lnTo>
                        <a:pt x="0" y="264"/>
                      </a:lnTo>
                      <a:lnTo>
                        <a:pt x="2" y="225"/>
                      </a:lnTo>
                      <a:lnTo>
                        <a:pt x="10" y="188"/>
                      </a:lnTo>
                      <a:lnTo>
                        <a:pt x="24" y="152"/>
                      </a:lnTo>
                      <a:lnTo>
                        <a:pt x="42" y="120"/>
                      </a:lnTo>
                      <a:lnTo>
                        <a:pt x="65" y="90"/>
                      </a:lnTo>
                      <a:lnTo>
                        <a:pt x="90" y="64"/>
                      </a:lnTo>
                      <a:lnTo>
                        <a:pt x="119" y="42"/>
                      </a:lnTo>
                      <a:lnTo>
                        <a:pt x="152" y="24"/>
                      </a:lnTo>
                      <a:lnTo>
                        <a:pt x="187" y="11"/>
                      </a:lnTo>
                      <a:lnTo>
                        <a:pt x="224" y="2"/>
                      </a:lnTo>
                      <a:lnTo>
                        <a:pt x="264" y="0"/>
                      </a:lnTo>
                      <a:close/>
                    </a:path>
                  </a:pathLst>
                </a:custGeom>
                <a:grpFill/>
                <a:ln w="9525">
                  <a:noFill/>
                  <a:round/>
                  <a:headEnd/>
                  <a:tailEnd/>
                </a:ln>
              </p:spPr>
              <p:txBody>
                <a:bodyPr wrap="none" anchor="ctr"/>
                <a:lstStyle/>
                <a:p>
                  <a:pPr>
                    <a:lnSpc>
                      <a:spcPts val="1600"/>
                    </a:lnSpc>
                  </a:pPr>
                  <a:endParaRPr lang="en-GB" sz="2000">
                    <a:ea typeface="Verdana" pitchFamily="34" charset="0"/>
                    <a:cs typeface="Verdana" pitchFamily="34" charset="0"/>
                  </a:endParaRPr>
                </a:p>
              </p:txBody>
            </p:sp>
            <p:sp>
              <p:nvSpPr>
                <p:cNvPr id="92" name="Freeform 184"/>
                <p:cNvSpPr>
                  <a:spLocks noChangeArrowheads="1"/>
                </p:cNvSpPr>
                <p:nvPr/>
              </p:nvSpPr>
              <p:spPr bwMode="auto">
                <a:xfrm>
                  <a:off x="3146" y="3141"/>
                  <a:ext cx="58" cy="58"/>
                </a:xfrm>
                <a:custGeom>
                  <a:avLst/>
                  <a:gdLst>
                    <a:gd name="T0" fmla="*/ 0 w 528"/>
                    <a:gd name="T1" fmla="*/ 0 h 529"/>
                    <a:gd name="T2" fmla="*/ 0 w 528"/>
                    <a:gd name="T3" fmla="*/ 0 h 529"/>
                    <a:gd name="T4" fmla="*/ 0 w 528"/>
                    <a:gd name="T5" fmla="*/ 0 h 529"/>
                    <a:gd name="T6" fmla="*/ 0 w 528"/>
                    <a:gd name="T7" fmla="*/ 0 h 529"/>
                    <a:gd name="T8" fmla="*/ 0 w 528"/>
                    <a:gd name="T9" fmla="*/ 0 h 529"/>
                    <a:gd name="T10" fmla="*/ 0 w 528"/>
                    <a:gd name="T11" fmla="*/ 0 h 529"/>
                    <a:gd name="T12" fmla="*/ 0 w 528"/>
                    <a:gd name="T13" fmla="*/ 0 h 529"/>
                    <a:gd name="T14" fmla="*/ 0 w 528"/>
                    <a:gd name="T15" fmla="*/ 0 h 529"/>
                    <a:gd name="T16" fmla="*/ 0 w 528"/>
                    <a:gd name="T17" fmla="*/ 0 h 529"/>
                    <a:gd name="T18" fmla="*/ 0 w 528"/>
                    <a:gd name="T19" fmla="*/ 0 h 529"/>
                    <a:gd name="T20" fmla="*/ 0 w 528"/>
                    <a:gd name="T21" fmla="*/ 0 h 529"/>
                    <a:gd name="T22" fmla="*/ 0 w 528"/>
                    <a:gd name="T23" fmla="*/ 0 h 529"/>
                    <a:gd name="T24" fmla="*/ 0 w 528"/>
                    <a:gd name="T25" fmla="*/ 0 h 529"/>
                    <a:gd name="T26" fmla="*/ 0 w 528"/>
                    <a:gd name="T27" fmla="*/ 0 h 529"/>
                    <a:gd name="T28" fmla="*/ 0 w 528"/>
                    <a:gd name="T29" fmla="*/ 0 h 529"/>
                    <a:gd name="T30" fmla="*/ 0 w 528"/>
                    <a:gd name="T31" fmla="*/ 0 h 529"/>
                    <a:gd name="T32" fmla="*/ 0 w 528"/>
                    <a:gd name="T33" fmla="*/ 0 h 529"/>
                    <a:gd name="T34" fmla="*/ 0 w 528"/>
                    <a:gd name="T35" fmla="*/ 0 h 529"/>
                    <a:gd name="T36" fmla="*/ 0 w 528"/>
                    <a:gd name="T37" fmla="*/ 0 h 529"/>
                    <a:gd name="T38" fmla="*/ 0 w 528"/>
                    <a:gd name="T39" fmla="*/ 0 h 529"/>
                    <a:gd name="T40" fmla="*/ 0 w 528"/>
                    <a:gd name="T41" fmla="*/ 0 h 529"/>
                    <a:gd name="T42" fmla="*/ 0 w 528"/>
                    <a:gd name="T43" fmla="*/ 0 h 529"/>
                    <a:gd name="T44" fmla="*/ 0 w 528"/>
                    <a:gd name="T45" fmla="*/ 0 h 529"/>
                    <a:gd name="T46" fmla="*/ 0 w 528"/>
                    <a:gd name="T47" fmla="*/ 0 h 529"/>
                    <a:gd name="T48" fmla="*/ 0 w 528"/>
                    <a:gd name="T49" fmla="*/ 0 h 529"/>
                    <a:gd name="T50" fmla="*/ 0 w 528"/>
                    <a:gd name="T51" fmla="*/ 0 h 529"/>
                    <a:gd name="T52" fmla="*/ 0 w 528"/>
                    <a:gd name="T53" fmla="*/ 0 h 529"/>
                    <a:gd name="T54" fmla="*/ 0 w 528"/>
                    <a:gd name="T55" fmla="*/ 0 h 529"/>
                    <a:gd name="T56" fmla="*/ 0 w 528"/>
                    <a:gd name="T57" fmla="*/ 0 h 529"/>
                    <a:gd name="T58" fmla="*/ 0 w 528"/>
                    <a:gd name="T59" fmla="*/ 0 h 529"/>
                    <a:gd name="T60" fmla="*/ 0 w 528"/>
                    <a:gd name="T61" fmla="*/ 0 h 529"/>
                    <a:gd name="T62" fmla="*/ 0 w 528"/>
                    <a:gd name="T63" fmla="*/ 0 h 529"/>
                    <a:gd name="T64" fmla="*/ 0 w 528"/>
                    <a:gd name="T65" fmla="*/ 0 h 529"/>
                    <a:gd name="T66" fmla="*/ 0 w 528"/>
                    <a:gd name="T67" fmla="*/ 0 h 529"/>
                    <a:gd name="T68" fmla="*/ 0 w 528"/>
                    <a:gd name="T69" fmla="*/ 0 h 529"/>
                    <a:gd name="T70" fmla="*/ 0 w 528"/>
                    <a:gd name="T71" fmla="*/ 0 h 529"/>
                    <a:gd name="T72" fmla="*/ 0 w 528"/>
                    <a:gd name="T73" fmla="*/ 0 h 52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28"/>
                    <a:gd name="T112" fmla="*/ 0 h 529"/>
                    <a:gd name="T113" fmla="*/ 528 w 528"/>
                    <a:gd name="T114" fmla="*/ 529 h 52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28" h="529">
                      <a:moveTo>
                        <a:pt x="264" y="152"/>
                      </a:moveTo>
                      <a:lnTo>
                        <a:pt x="238" y="155"/>
                      </a:lnTo>
                      <a:lnTo>
                        <a:pt x="215" y="164"/>
                      </a:lnTo>
                      <a:lnTo>
                        <a:pt x="194" y="177"/>
                      </a:lnTo>
                      <a:lnTo>
                        <a:pt x="177" y="194"/>
                      </a:lnTo>
                      <a:lnTo>
                        <a:pt x="164" y="215"/>
                      </a:lnTo>
                      <a:lnTo>
                        <a:pt x="155" y="238"/>
                      </a:lnTo>
                      <a:lnTo>
                        <a:pt x="152" y="265"/>
                      </a:lnTo>
                      <a:lnTo>
                        <a:pt x="155" y="290"/>
                      </a:lnTo>
                      <a:lnTo>
                        <a:pt x="164" y="313"/>
                      </a:lnTo>
                      <a:lnTo>
                        <a:pt x="177" y="334"/>
                      </a:lnTo>
                      <a:lnTo>
                        <a:pt x="194" y="352"/>
                      </a:lnTo>
                      <a:lnTo>
                        <a:pt x="215" y="364"/>
                      </a:lnTo>
                      <a:lnTo>
                        <a:pt x="238" y="373"/>
                      </a:lnTo>
                      <a:lnTo>
                        <a:pt x="264" y="376"/>
                      </a:lnTo>
                      <a:lnTo>
                        <a:pt x="289" y="373"/>
                      </a:lnTo>
                      <a:lnTo>
                        <a:pt x="312" y="364"/>
                      </a:lnTo>
                      <a:lnTo>
                        <a:pt x="333" y="352"/>
                      </a:lnTo>
                      <a:lnTo>
                        <a:pt x="351" y="334"/>
                      </a:lnTo>
                      <a:lnTo>
                        <a:pt x="364" y="313"/>
                      </a:lnTo>
                      <a:lnTo>
                        <a:pt x="372" y="290"/>
                      </a:lnTo>
                      <a:lnTo>
                        <a:pt x="375" y="265"/>
                      </a:lnTo>
                      <a:lnTo>
                        <a:pt x="372" y="238"/>
                      </a:lnTo>
                      <a:lnTo>
                        <a:pt x="364" y="215"/>
                      </a:lnTo>
                      <a:lnTo>
                        <a:pt x="351" y="194"/>
                      </a:lnTo>
                      <a:lnTo>
                        <a:pt x="333" y="177"/>
                      </a:lnTo>
                      <a:lnTo>
                        <a:pt x="312" y="164"/>
                      </a:lnTo>
                      <a:lnTo>
                        <a:pt x="289" y="155"/>
                      </a:lnTo>
                      <a:lnTo>
                        <a:pt x="264" y="152"/>
                      </a:lnTo>
                      <a:close/>
                      <a:moveTo>
                        <a:pt x="264" y="0"/>
                      </a:moveTo>
                      <a:lnTo>
                        <a:pt x="303" y="3"/>
                      </a:lnTo>
                      <a:lnTo>
                        <a:pt x="340" y="12"/>
                      </a:lnTo>
                      <a:lnTo>
                        <a:pt x="375" y="25"/>
                      </a:lnTo>
                      <a:lnTo>
                        <a:pt x="408" y="43"/>
                      </a:lnTo>
                      <a:lnTo>
                        <a:pt x="437" y="65"/>
                      </a:lnTo>
                      <a:lnTo>
                        <a:pt x="463" y="91"/>
                      </a:lnTo>
                      <a:lnTo>
                        <a:pt x="485" y="121"/>
                      </a:lnTo>
                      <a:lnTo>
                        <a:pt x="503" y="153"/>
                      </a:lnTo>
                      <a:lnTo>
                        <a:pt x="517" y="189"/>
                      </a:lnTo>
                      <a:lnTo>
                        <a:pt x="525" y="226"/>
                      </a:lnTo>
                      <a:lnTo>
                        <a:pt x="528" y="265"/>
                      </a:lnTo>
                      <a:lnTo>
                        <a:pt x="525" y="303"/>
                      </a:lnTo>
                      <a:lnTo>
                        <a:pt x="517" y="341"/>
                      </a:lnTo>
                      <a:lnTo>
                        <a:pt x="503" y="376"/>
                      </a:lnTo>
                      <a:lnTo>
                        <a:pt x="485" y="408"/>
                      </a:lnTo>
                      <a:lnTo>
                        <a:pt x="463" y="438"/>
                      </a:lnTo>
                      <a:lnTo>
                        <a:pt x="437" y="464"/>
                      </a:lnTo>
                      <a:lnTo>
                        <a:pt x="408" y="487"/>
                      </a:lnTo>
                      <a:lnTo>
                        <a:pt x="375" y="505"/>
                      </a:lnTo>
                      <a:lnTo>
                        <a:pt x="340" y="517"/>
                      </a:lnTo>
                      <a:lnTo>
                        <a:pt x="303" y="526"/>
                      </a:lnTo>
                      <a:lnTo>
                        <a:pt x="264" y="529"/>
                      </a:lnTo>
                      <a:lnTo>
                        <a:pt x="225" y="526"/>
                      </a:lnTo>
                      <a:lnTo>
                        <a:pt x="188" y="517"/>
                      </a:lnTo>
                      <a:lnTo>
                        <a:pt x="152" y="505"/>
                      </a:lnTo>
                      <a:lnTo>
                        <a:pt x="121" y="487"/>
                      </a:lnTo>
                      <a:lnTo>
                        <a:pt x="90" y="464"/>
                      </a:lnTo>
                      <a:lnTo>
                        <a:pt x="65" y="438"/>
                      </a:lnTo>
                      <a:lnTo>
                        <a:pt x="42" y="408"/>
                      </a:lnTo>
                      <a:lnTo>
                        <a:pt x="24" y="376"/>
                      </a:lnTo>
                      <a:lnTo>
                        <a:pt x="11" y="341"/>
                      </a:lnTo>
                      <a:lnTo>
                        <a:pt x="4" y="303"/>
                      </a:lnTo>
                      <a:lnTo>
                        <a:pt x="0" y="265"/>
                      </a:lnTo>
                      <a:lnTo>
                        <a:pt x="4" y="226"/>
                      </a:lnTo>
                      <a:lnTo>
                        <a:pt x="11" y="189"/>
                      </a:lnTo>
                      <a:lnTo>
                        <a:pt x="24" y="153"/>
                      </a:lnTo>
                      <a:lnTo>
                        <a:pt x="42" y="121"/>
                      </a:lnTo>
                      <a:lnTo>
                        <a:pt x="65" y="91"/>
                      </a:lnTo>
                      <a:lnTo>
                        <a:pt x="90" y="65"/>
                      </a:lnTo>
                      <a:lnTo>
                        <a:pt x="121" y="43"/>
                      </a:lnTo>
                      <a:lnTo>
                        <a:pt x="152" y="25"/>
                      </a:lnTo>
                      <a:lnTo>
                        <a:pt x="188" y="12"/>
                      </a:lnTo>
                      <a:lnTo>
                        <a:pt x="225" y="3"/>
                      </a:lnTo>
                      <a:lnTo>
                        <a:pt x="264" y="0"/>
                      </a:lnTo>
                      <a:close/>
                    </a:path>
                  </a:pathLst>
                </a:custGeom>
                <a:grpFill/>
                <a:ln w="9525">
                  <a:noFill/>
                  <a:round/>
                  <a:headEnd/>
                  <a:tailEnd/>
                </a:ln>
              </p:spPr>
              <p:txBody>
                <a:bodyPr wrap="none" anchor="ctr"/>
                <a:lstStyle/>
                <a:p>
                  <a:pPr>
                    <a:lnSpc>
                      <a:spcPts val="1600"/>
                    </a:lnSpc>
                  </a:pPr>
                  <a:endParaRPr lang="en-GB" sz="2000">
                    <a:ea typeface="Verdana" pitchFamily="34" charset="0"/>
                    <a:cs typeface="Verdana" pitchFamily="34" charset="0"/>
                  </a:endParaRPr>
                </a:p>
              </p:txBody>
            </p:sp>
            <p:sp>
              <p:nvSpPr>
                <p:cNvPr id="93" name="Freeform 185"/>
                <p:cNvSpPr>
                  <a:spLocks noChangeArrowheads="1"/>
                </p:cNvSpPr>
                <p:nvPr/>
              </p:nvSpPr>
              <p:spPr bwMode="auto">
                <a:xfrm>
                  <a:off x="2860" y="3059"/>
                  <a:ext cx="381" cy="120"/>
                </a:xfrm>
                <a:custGeom>
                  <a:avLst/>
                  <a:gdLst>
                    <a:gd name="T0" fmla="*/ 0 w 3435"/>
                    <a:gd name="T1" fmla="*/ 0 h 1084"/>
                    <a:gd name="T2" fmla="*/ 0 w 3435"/>
                    <a:gd name="T3" fmla="*/ 0 h 1084"/>
                    <a:gd name="T4" fmla="*/ 0 w 3435"/>
                    <a:gd name="T5" fmla="*/ 0 h 1084"/>
                    <a:gd name="T6" fmla="*/ 0 w 3435"/>
                    <a:gd name="T7" fmla="*/ 0 h 1084"/>
                    <a:gd name="T8" fmla="*/ 0 w 3435"/>
                    <a:gd name="T9" fmla="*/ 0 h 1084"/>
                    <a:gd name="T10" fmla="*/ 0 w 3435"/>
                    <a:gd name="T11" fmla="*/ 0 h 1084"/>
                    <a:gd name="T12" fmla="*/ 0 w 3435"/>
                    <a:gd name="T13" fmla="*/ 0 h 1084"/>
                    <a:gd name="T14" fmla="*/ 0 w 3435"/>
                    <a:gd name="T15" fmla="*/ 0 h 1084"/>
                    <a:gd name="T16" fmla="*/ 0 w 3435"/>
                    <a:gd name="T17" fmla="*/ 0 h 1084"/>
                    <a:gd name="T18" fmla="*/ 0 w 3435"/>
                    <a:gd name="T19" fmla="*/ 0 h 1084"/>
                    <a:gd name="T20" fmla="*/ 0 w 3435"/>
                    <a:gd name="T21" fmla="*/ 0 h 1084"/>
                    <a:gd name="T22" fmla="*/ 0 w 3435"/>
                    <a:gd name="T23" fmla="*/ 0 h 1084"/>
                    <a:gd name="T24" fmla="*/ 0 w 3435"/>
                    <a:gd name="T25" fmla="*/ 0 h 1084"/>
                    <a:gd name="T26" fmla="*/ 0 w 3435"/>
                    <a:gd name="T27" fmla="*/ 0 h 1084"/>
                    <a:gd name="T28" fmla="*/ 0 w 3435"/>
                    <a:gd name="T29" fmla="*/ 0 h 1084"/>
                    <a:gd name="T30" fmla="*/ 0 w 3435"/>
                    <a:gd name="T31" fmla="*/ 0 h 1084"/>
                    <a:gd name="T32" fmla="*/ 0 w 3435"/>
                    <a:gd name="T33" fmla="*/ 0 h 1084"/>
                    <a:gd name="T34" fmla="*/ 0 w 3435"/>
                    <a:gd name="T35" fmla="*/ 0 h 1084"/>
                    <a:gd name="T36" fmla="*/ 0 w 3435"/>
                    <a:gd name="T37" fmla="*/ 0 h 1084"/>
                    <a:gd name="T38" fmla="*/ 0 w 3435"/>
                    <a:gd name="T39" fmla="*/ 0 h 1084"/>
                    <a:gd name="T40" fmla="*/ 0 w 3435"/>
                    <a:gd name="T41" fmla="*/ 0 h 1084"/>
                    <a:gd name="T42" fmla="*/ 0 w 3435"/>
                    <a:gd name="T43" fmla="*/ 0 h 1084"/>
                    <a:gd name="T44" fmla="*/ 0 w 3435"/>
                    <a:gd name="T45" fmla="*/ 0 h 1084"/>
                    <a:gd name="T46" fmla="*/ 0 w 3435"/>
                    <a:gd name="T47" fmla="*/ 0 h 1084"/>
                    <a:gd name="T48" fmla="*/ 0 w 3435"/>
                    <a:gd name="T49" fmla="*/ 0 h 1084"/>
                    <a:gd name="T50" fmla="*/ 0 w 3435"/>
                    <a:gd name="T51" fmla="*/ 0 h 1084"/>
                    <a:gd name="T52" fmla="*/ 0 w 3435"/>
                    <a:gd name="T53" fmla="*/ 0 h 1084"/>
                    <a:gd name="T54" fmla="*/ 0 w 3435"/>
                    <a:gd name="T55" fmla="*/ 0 h 1084"/>
                    <a:gd name="T56" fmla="*/ 0 w 3435"/>
                    <a:gd name="T57" fmla="*/ 0 h 1084"/>
                    <a:gd name="T58" fmla="*/ 0 w 3435"/>
                    <a:gd name="T59" fmla="*/ 0 h 1084"/>
                    <a:gd name="T60" fmla="*/ 0 w 3435"/>
                    <a:gd name="T61" fmla="*/ 0 h 1084"/>
                    <a:gd name="T62" fmla="*/ 0 w 3435"/>
                    <a:gd name="T63" fmla="*/ 0 h 1084"/>
                    <a:gd name="T64" fmla="*/ 0 w 3435"/>
                    <a:gd name="T65" fmla="*/ 0 h 1084"/>
                    <a:gd name="T66" fmla="*/ 0 w 3435"/>
                    <a:gd name="T67" fmla="*/ 0 h 1084"/>
                    <a:gd name="T68" fmla="*/ 0 w 3435"/>
                    <a:gd name="T69" fmla="*/ 0 h 1084"/>
                    <a:gd name="T70" fmla="*/ 0 w 3435"/>
                    <a:gd name="T71" fmla="*/ 0 h 1084"/>
                    <a:gd name="T72" fmla="*/ 0 w 3435"/>
                    <a:gd name="T73" fmla="*/ 0 h 1084"/>
                    <a:gd name="T74" fmla="*/ 0 w 3435"/>
                    <a:gd name="T75" fmla="*/ 0 h 1084"/>
                    <a:gd name="T76" fmla="*/ 0 w 3435"/>
                    <a:gd name="T77" fmla="*/ 0 h 1084"/>
                    <a:gd name="T78" fmla="*/ 0 w 3435"/>
                    <a:gd name="T79" fmla="*/ 0 h 1084"/>
                    <a:gd name="T80" fmla="*/ 0 w 3435"/>
                    <a:gd name="T81" fmla="*/ 0 h 1084"/>
                    <a:gd name="T82" fmla="*/ 0 w 3435"/>
                    <a:gd name="T83" fmla="*/ 0 h 1084"/>
                    <a:gd name="T84" fmla="*/ 0 w 3435"/>
                    <a:gd name="T85" fmla="*/ 0 h 1084"/>
                    <a:gd name="T86" fmla="*/ 0 w 3435"/>
                    <a:gd name="T87" fmla="*/ 0 h 1084"/>
                    <a:gd name="T88" fmla="*/ 0 w 3435"/>
                    <a:gd name="T89" fmla="*/ 0 h 1084"/>
                    <a:gd name="T90" fmla="*/ 0 w 3435"/>
                    <a:gd name="T91" fmla="*/ 0 h 1084"/>
                    <a:gd name="T92" fmla="*/ 0 w 3435"/>
                    <a:gd name="T93" fmla="*/ 0 h 1084"/>
                    <a:gd name="T94" fmla="*/ 0 w 3435"/>
                    <a:gd name="T95" fmla="*/ 0 h 1084"/>
                    <a:gd name="T96" fmla="*/ 0 w 3435"/>
                    <a:gd name="T97" fmla="*/ 0 h 1084"/>
                    <a:gd name="T98" fmla="*/ 0 w 3435"/>
                    <a:gd name="T99" fmla="*/ 0 h 1084"/>
                    <a:gd name="T100" fmla="*/ 0 w 3435"/>
                    <a:gd name="T101" fmla="*/ 0 h 1084"/>
                    <a:gd name="T102" fmla="*/ 0 w 3435"/>
                    <a:gd name="T103" fmla="*/ 0 h 1084"/>
                    <a:gd name="T104" fmla="*/ 0 w 3435"/>
                    <a:gd name="T105" fmla="*/ 0 h 1084"/>
                    <a:gd name="T106" fmla="*/ 0 w 3435"/>
                    <a:gd name="T107" fmla="*/ 0 h 1084"/>
                    <a:gd name="T108" fmla="*/ 0 w 3435"/>
                    <a:gd name="T109" fmla="*/ 0 h 1084"/>
                    <a:gd name="T110" fmla="*/ 0 w 3435"/>
                    <a:gd name="T111" fmla="*/ 0 h 1084"/>
                    <a:gd name="T112" fmla="*/ 0 w 3435"/>
                    <a:gd name="T113" fmla="*/ 0 h 108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435"/>
                    <a:gd name="T172" fmla="*/ 0 h 1084"/>
                    <a:gd name="T173" fmla="*/ 3435 w 3435"/>
                    <a:gd name="T174" fmla="*/ 1084 h 108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435" h="1084">
                      <a:moveTo>
                        <a:pt x="1484" y="120"/>
                      </a:moveTo>
                      <a:lnTo>
                        <a:pt x="1474" y="120"/>
                      </a:lnTo>
                      <a:lnTo>
                        <a:pt x="1458" y="120"/>
                      </a:lnTo>
                      <a:lnTo>
                        <a:pt x="1436" y="120"/>
                      </a:lnTo>
                      <a:lnTo>
                        <a:pt x="1410" y="121"/>
                      </a:lnTo>
                      <a:lnTo>
                        <a:pt x="1380" y="122"/>
                      </a:lnTo>
                      <a:lnTo>
                        <a:pt x="1349" y="123"/>
                      </a:lnTo>
                      <a:lnTo>
                        <a:pt x="1315" y="125"/>
                      </a:lnTo>
                      <a:lnTo>
                        <a:pt x="1280" y="127"/>
                      </a:lnTo>
                      <a:lnTo>
                        <a:pt x="1244" y="130"/>
                      </a:lnTo>
                      <a:lnTo>
                        <a:pt x="1210" y="134"/>
                      </a:lnTo>
                      <a:lnTo>
                        <a:pt x="1176" y="138"/>
                      </a:lnTo>
                      <a:lnTo>
                        <a:pt x="1145" y="143"/>
                      </a:lnTo>
                      <a:lnTo>
                        <a:pt x="1116" y="149"/>
                      </a:lnTo>
                      <a:lnTo>
                        <a:pt x="1092" y="157"/>
                      </a:lnTo>
                      <a:lnTo>
                        <a:pt x="1072" y="165"/>
                      </a:lnTo>
                      <a:lnTo>
                        <a:pt x="1058" y="175"/>
                      </a:lnTo>
                      <a:lnTo>
                        <a:pt x="1039" y="190"/>
                      </a:lnTo>
                      <a:lnTo>
                        <a:pt x="1020" y="208"/>
                      </a:lnTo>
                      <a:lnTo>
                        <a:pt x="1002" y="229"/>
                      </a:lnTo>
                      <a:lnTo>
                        <a:pt x="984" y="251"/>
                      </a:lnTo>
                      <a:lnTo>
                        <a:pt x="969" y="273"/>
                      </a:lnTo>
                      <a:lnTo>
                        <a:pt x="953" y="296"/>
                      </a:lnTo>
                      <a:lnTo>
                        <a:pt x="938" y="319"/>
                      </a:lnTo>
                      <a:lnTo>
                        <a:pt x="926" y="340"/>
                      </a:lnTo>
                      <a:lnTo>
                        <a:pt x="914" y="360"/>
                      </a:lnTo>
                      <a:lnTo>
                        <a:pt x="905" y="378"/>
                      </a:lnTo>
                      <a:lnTo>
                        <a:pt x="898" y="393"/>
                      </a:lnTo>
                      <a:lnTo>
                        <a:pt x="891" y="404"/>
                      </a:lnTo>
                      <a:lnTo>
                        <a:pt x="888" y="412"/>
                      </a:lnTo>
                      <a:lnTo>
                        <a:pt x="887" y="414"/>
                      </a:lnTo>
                      <a:lnTo>
                        <a:pt x="1501" y="456"/>
                      </a:lnTo>
                      <a:lnTo>
                        <a:pt x="1488" y="120"/>
                      </a:lnTo>
                      <a:lnTo>
                        <a:pt x="1484" y="120"/>
                      </a:lnTo>
                      <a:close/>
                      <a:moveTo>
                        <a:pt x="1591" y="119"/>
                      </a:moveTo>
                      <a:lnTo>
                        <a:pt x="1612" y="460"/>
                      </a:lnTo>
                      <a:lnTo>
                        <a:pt x="2465" y="494"/>
                      </a:lnTo>
                      <a:lnTo>
                        <a:pt x="2466" y="494"/>
                      </a:lnTo>
                      <a:lnTo>
                        <a:pt x="2471" y="495"/>
                      </a:lnTo>
                      <a:lnTo>
                        <a:pt x="2476" y="495"/>
                      </a:lnTo>
                      <a:lnTo>
                        <a:pt x="2484" y="496"/>
                      </a:lnTo>
                      <a:lnTo>
                        <a:pt x="2493" y="496"/>
                      </a:lnTo>
                      <a:lnTo>
                        <a:pt x="2503" y="496"/>
                      </a:lnTo>
                      <a:lnTo>
                        <a:pt x="2513" y="496"/>
                      </a:lnTo>
                      <a:lnTo>
                        <a:pt x="2524" y="496"/>
                      </a:lnTo>
                      <a:lnTo>
                        <a:pt x="2533" y="495"/>
                      </a:lnTo>
                      <a:lnTo>
                        <a:pt x="2543" y="492"/>
                      </a:lnTo>
                      <a:lnTo>
                        <a:pt x="2551" y="490"/>
                      </a:lnTo>
                      <a:lnTo>
                        <a:pt x="2557" y="487"/>
                      </a:lnTo>
                      <a:lnTo>
                        <a:pt x="2562" y="482"/>
                      </a:lnTo>
                      <a:lnTo>
                        <a:pt x="2564" y="477"/>
                      </a:lnTo>
                      <a:lnTo>
                        <a:pt x="2564" y="470"/>
                      </a:lnTo>
                      <a:lnTo>
                        <a:pt x="2560" y="462"/>
                      </a:lnTo>
                      <a:lnTo>
                        <a:pt x="2551" y="453"/>
                      </a:lnTo>
                      <a:lnTo>
                        <a:pt x="2540" y="442"/>
                      </a:lnTo>
                      <a:lnTo>
                        <a:pt x="2523" y="429"/>
                      </a:lnTo>
                      <a:lnTo>
                        <a:pt x="2502" y="415"/>
                      </a:lnTo>
                      <a:lnTo>
                        <a:pt x="2475" y="398"/>
                      </a:lnTo>
                      <a:lnTo>
                        <a:pt x="2424" y="370"/>
                      </a:lnTo>
                      <a:lnTo>
                        <a:pt x="2369" y="339"/>
                      </a:lnTo>
                      <a:lnTo>
                        <a:pt x="2309" y="309"/>
                      </a:lnTo>
                      <a:lnTo>
                        <a:pt x="2246" y="279"/>
                      </a:lnTo>
                      <a:lnTo>
                        <a:pt x="2179" y="250"/>
                      </a:lnTo>
                      <a:lnTo>
                        <a:pt x="2109" y="222"/>
                      </a:lnTo>
                      <a:lnTo>
                        <a:pt x="2038" y="196"/>
                      </a:lnTo>
                      <a:lnTo>
                        <a:pt x="1965" y="172"/>
                      </a:lnTo>
                      <a:lnTo>
                        <a:pt x="1890" y="152"/>
                      </a:lnTo>
                      <a:lnTo>
                        <a:pt x="1815" y="137"/>
                      </a:lnTo>
                      <a:lnTo>
                        <a:pt x="1740" y="125"/>
                      </a:lnTo>
                      <a:lnTo>
                        <a:pt x="1665" y="119"/>
                      </a:lnTo>
                      <a:lnTo>
                        <a:pt x="1591" y="119"/>
                      </a:lnTo>
                      <a:close/>
                      <a:moveTo>
                        <a:pt x="1524" y="0"/>
                      </a:moveTo>
                      <a:lnTo>
                        <a:pt x="1579" y="0"/>
                      </a:lnTo>
                      <a:lnTo>
                        <a:pt x="1632" y="1"/>
                      </a:lnTo>
                      <a:lnTo>
                        <a:pt x="1682" y="3"/>
                      </a:lnTo>
                      <a:lnTo>
                        <a:pt x="1727" y="6"/>
                      </a:lnTo>
                      <a:lnTo>
                        <a:pt x="1770" y="10"/>
                      </a:lnTo>
                      <a:lnTo>
                        <a:pt x="1807" y="14"/>
                      </a:lnTo>
                      <a:lnTo>
                        <a:pt x="1838" y="19"/>
                      </a:lnTo>
                      <a:lnTo>
                        <a:pt x="1863" y="26"/>
                      </a:lnTo>
                      <a:lnTo>
                        <a:pt x="1890" y="33"/>
                      </a:lnTo>
                      <a:lnTo>
                        <a:pt x="1922" y="43"/>
                      </a:lnTo>
                      <a:lnTo>
                        <a:pt x="1955" y="54"/>
                      </a:lnTo>
                      <a:lnTo>
                        <a:pt x="1991" y="66"/>
                      </a:lnTo>
                      <a:lnTo>
                        <a:pt x="2030" y="81"/>
                      </a:lnTo>
                      <a:lnTo>
                        <a:pt x="2069" y="96"/>
                      </a:lnTo>
                      <a:lnTo>
                        <a:pt x="2110" y="112"/>
                      </a:lnTo>
                      <a:lnTo>
                        <a:pt x="2152" y="128"/>
                      </a:lnTo>
                      <a:lnTo>
                        <a:pt x="2194" y="146"/>
                      </a:lnTo>
                      <a:lnTo>
                        <a:pt x="2237" y="164"/>
                      </a:lnTo>
                      <a:lnTo>
                        <a:pt x="2280" y="182"/>
                      </a:lnTo>
                      <a:lnTo>
                        <a:pt x="2322" y="200"/>
                      </a:lnTo>
                      <a:lnTo>
                        <a:pt x="2364" y="219"/>
                      </a:lnTo>
                      <a:lnTo>
                        <a:pt x="2405" y="236"/>
                      </a:lnTo>
                      <a:lnTo>
                        <a:pt x="2444" y="253"/>
                      </a:lnTo>
                      <a:lnTo>
                        <a:pt x="2482" y="270"/>
                      </a:lnTo>
                      <a:lnTo>
                        <a:pt x="2518" y="286"/>
                      </a:lnTo>
                      <a:lnTo>
                        <a:pt x="2551" y="301"/>
                      </a:lnTo>
                      <a:lnTo>
                        <a:pt x="2582" y="315"/>
                      </a:lnTo>
                      <a:lnTo>
                        <a:pt x="2610" y="328"/>
                      </a:lnTo>
                      <a:lnTo>
                        <a:pt x="2634" y="338"/>
                      </a:lnTo>
                      <a:lnTo>
                        <a:pt x="2654" y="348"/>
                      </a:lnTo>
                      <a:lnTo>
                        <a:pt x="2671" y="356"/>
                      </a:lnTo>
                      <a:lnTo>
                        <a:pt x="2683" y="361"/>
                      </a:lnTo>
                      <a:lnTo>
                        <a:pt x="2690" y="364"/>
                      </a:lnTo>
                      <a:lnTo>
                        <a:pt x="2694" y="367"/>
                      </a:lnTo>
                      <a:lnTo>
                        <a:pt x="2776" y="384"/>
                      </a:lnTo>
                      <a:lnTo>
                        <a:pt x="2854" y="402"/>
                      </a:lnTo>
                      <a:lnTo>
                        <a:pt x="2927" y="421"/>
                      </a:lnTo>
                      <a:lnTo>
                        <a:pt x="2995" y="440"/>
                      </a:lnTo>
                      <a:lnTo>
                        <a:pt x="3059" y="460"/>
                      </a:lnTo>
                      <a:lnTo>
                        <a:pt x="3118" y="480"/>
                      </a:lnTo>
                      <a:lnTo>
                        <a:pt x="3171" y="502"/>
                      </a:lnTo>
                      <a:lnTo>
                        <a:pt x="3220" y="524"/>
                      </a:lnTo>
                      <a:lnTo>
                        <a:pt x="3263" y="548"/>
                      </a:lnTo>
                      <a:lnTo>
                        <a:pt x="3302" y="574"/>
                      </a:lnTo>
                      <a:lnTo>
                        <a:pt x="3335" y="602"/>
                      </a:lnTo>
                      <a:lnTo>
                        <a:pt x="3354" y="626"/>
                      </a:lnTo>
                      <a:lnTo>
                        <a:pt x="3372" y="653"/>
                      </a:lnTo>
                      <a:lnTo>
                        <a:pt x="3387" y="683"/>
                      </a:lnTo>
                      <a:lnTo>
                        <a:pt x="3399" y="717"/>
                      </a:lnTo>
                      <a:lnTo>
                        <a:pt x="3409" y="753"/>
                      </a:lnTo>
                      <a:lnTo>
                        <a:pt x="3417" y="788"/>
                      </a:lnTo>
                      <a:lnTo>
                        <a:pt x="3424" y="825"/>
                      </a:lnTo>
                      <a:lnTo>
                        <a:pt x="3429" y="861"/>
                      </a:lnTo>
                      <a:lnTo>
                        <a:pt x="3432" y="896"/>
                      </a:lnTo>
                      <a:lnTo>
                        <a:pt x="3434" y="930"/>
                      </a:lnTo>
                      <a:lnTo>
                        <a:pt x="3435" y="961"/>
                      </a:lnTo>
                      <a:lnTo>
                        <a:pt x="3435" y="990"/>
                      </a:lnTo>
                      <a:lnTo>
                        <a:pt x="3435" y="1015"/>
                      </a:lnTo>
                      <a:lnTo>
                        <a:pt x="3435" y="1035"/>
                      </a:lnTo>
                      <a:lnTo>
                        <a:pt x="3434" y="1051"/>
                      </a:lnTo>
                      <a:lnTo>
                        <a:pt x="3434" y="1060"/>
                      </a:lnTo>
                      <a:lnTo>
                        <a:pt x="3434" y="1064"/>
                      </a:lnTo>
                      <a:lnTo>
                        <a:pt x="3416" y="1069"/>
                      </a:lnTo>
                      <a:lnTo>
                        <a:pt x="3395" y="1073"/>
                      </a:lnTo>
                      <a:lnTo>
                        <a:pt x="3371" y="1076"/>
                      </a:lnTo>
                      <a:lnTo>
                        <a:pt x="3345" y="1077"/>
                      </a:lnTo>
                      <a:lnTo>
                        <a:pt x="3318" y="1079"/>
                      </a:lnTo>
                      <a:lnTo>
                        <a:pt x="3291" y="1079"/>
                      </a:lnTo>
                      <a:lnTo>
                        <a:pt x="3263" y="1079"/>
                      </a:lnTo>
                      <a:lnTo>
                        <a:pt x="3238" y="1079"/>
                      </a:lnTo>
                      <a:lnTo>
                        <a:pt x="3215" y="1078"/>
                      </a:lnTo>
                      <a:lnTo>
                        <a:pt x="3196" y="1078"/>
                      </a:lnTo>
                      <a:lnTo>
                        <a:pt x="3181" y="1077"/>
                      </a:lnTo>
                      <a:lnTo>
                        <a:pt x="3171" y="1077"/>
                      </a:lnTo>
                      <a:lnTo>
                        <a:pt x="3168" y="1077"/>
                      </a:lnTo>
                      <a:lnTo>
                        <a:pt x="3162" y="986"/>
                      </a:lnTo>
                      <a:lnTo>
                        <a:pt x="3159" y="943"/>
                      </a:lnTo>
                      <a:lnTo>
                        <a:pt x="3149" y="902"/>
                      </a:lnTo>
                      <a:lnTo>
                        <a:pt x="3134" y="863"/>
                      </a:lnTo>
                      <a:lnTo>
                        <a:pt x="3116" y="827"/>
                      </a:lnTo>
                      <a:lnTo>
                        <a:pt x="3092" y="795"/>
                      </a:lnTo>
                      <a:lnTo>
                        <a:pt x="3063" y="766"/>
                      </a:lnTo>
                      <a:lnTo>
                        <a:pt x="3031" y="740"/>
                      </a:lnTo>
                      <a:lnTo>
                        <a:pt x="2996" y="719"/>
                      </a:lnTo>
                      <a:lnTo>
                        <a:pt x="2959" y="702"/>
                      </a:lnTo>
                      <a:lnTo>
                        <a:pt x="2918" y="689"/>
                      </a:lnTo>
                      <a:lnTo>
                        <a:pt x="2876" y="681"/>
                      </a:lnTo>
                      <a:lnTo>
                        <a:pt x="2832" y="678"/>
                      </a:lnTo>
                      <a:lnTo>
                        <a:pt x="2789" y="681"/>
                      </a:lnTo>
                      <a:lnTo>
                        <a:pt x="2748" y="689"/>
                      </a:lnTo>
                      <a:lnTo>
                        <a:pt x="2709" y="702"/>
                      </a:lnTo>
                      <a:lnTo>
                        <a:pt x="2674" y="719"/>
                      </a:lnTo>
                      <a:lnTo>
                        <a:pt x="2641" y="740"/>
                      </a:lnTo>
                      <a:lnTo>
                        <a:pt x="2611" y="766"/>
                      </a:lnTo>
                      <a:lnTo>
                        <a:pt x="2586" y="795"/>
                      </a:lnTo>
                      <a:lnTo>
                        <a:pt x="2564" y="827"/>
                      </a:lnTo>
                      <a:lnTo>
                        <a:pt x="2546" y="863"/>
                      </a:lnTo>
                      <a:lnTo>
                        <a:pt x="2533" y="902"/>
                      </a:lnTo>
                      <a:lnTo>
                        <a:pt x="2525" y="943"/>
                      </a:lnTo>
                      <a:lnTo>
                        <a:pt x="2523" y="986"/>
                      </a:lnTo>
                      <a:lnTo>
                        <a:pt x="2522" y="1084"/>
                      </a:lnTo>
                      <a:lnTo>
                        <a:pt x="851" y="1084"/>
                      </a:lnTo>
                      <a:lnTo>
                        <a:pt x="845" y="1006"/>
                      </a:lnTo>
                      <a:lnTo>
                        <a:pt x="843" y="963"/>
                      </a:lnTo>
                      <a:lnTo>
                        <a:pt x="835" y="921"/>
                      </a:lnTo>
                      <a:lnTo>
                        <a:pt x="820" y="882"/>
                      </a:lnTo>
                      <a:lnTo>
                        <a:pt x="802" y="844"/>
                      </a:lnTo>
                      <a:lnTo>
                        <a:pt x="779" y="810"/>
                      </a:lnTo>
                      <a:lnTo>
                        <a:pt x="752" y="780"/>
                      </a:lnTo>
                      <a:lnTo>
                        <a:pt x="722" y="753"/>
                      </a:lnTo>
                      <a:lnTo>
                        <a:pt x="687" y="730"/>
                      </a:lnTo>
                      <a:lnTo>
                        <a:pt x="650" y="711"/>
                      </a:lnTo>
                      <a:lnTo>
                        <a:pt x="612" y="697"/>
                      </a:lnTo>
                      <a:lnTo>
                        <a:pt x="570" y="689"/>
                      </a:lnTo>
                      <a:lnTo>
                        <a:pt x="527" y="686"/>
                      </a:lnTo>
                      <a:lnTo>
                        <a:pt x="483" y="689"/>
                      </a:lnTo>
                      <a:lnTo>
                        <a:pt x="442" y="697"/>
                      </a:lnTo>
                      <a:lnTo>
                        <a:pt x="402" y="711"/>
                      </a:lnTo>
                      <a:lnTo>
                        <a:pt x="365" y="730"/>
                      </a:lnTo>
                      <a:lnTo>
                        <a:pt x="331" y="753"/>
                      </a:lnTo>
                      <a:lnTo>
                        <a:pt x="301" y="780"/>
                      </a:lnTo>
                      <a:lnTo>
                        <a:pt x="273" y="810"/>
                      </a:lnTo>
                      <a:lnTo>
                        <a:pt x="250" y="844"/>
                      </a:lnTo>
                      <a:lnTo>
                        <a:pt x="232" y="882"/>
                      </a:lnTo>
                      <a:lnTo>
                        <a:pt x="218" y="921"/>
                      </a:lnTo>
                      <a:lnTo>
                        <a:pt x="209" y="963"/>
                      </a:lnTo>
                      <a:lnTo>
                        <a:pt x="207" y="1006"/>
                      </a:lnTo>
                      <a:lnTo>
                        <a:pt x="204" y="1084"/>
                      </a:lnTo>
                      <a:lnTo>
                        <a:pt x="14" y="1084"/>
                      </a:lnTo>
                      <a:lnTo>
                        <a:pt x="10" y="1070"/>
                      </a:lnTo>
                      <a:lnTo>
                        <a:pt x="7" y="1050"/>
                      </a:lnTo>
                      <a:lnTo>
                        <a:pt x="5" y="1027"/>
                      </a:lnTo>
                      <a:lnTo>
                        <a:pt x="4" y="1000"/>
                      </a:lnTo>
                      <a:lnTo>
                        <a:pt x="2" y="973"/>
                      </a:lnTo>
                      <a:lnTo>
                        <a:pt x="1" y="945"/>
                      </a:lnTo>
                      <a:lnTo>
                        <a:pt x="1" y="916"/>
                      </a:lnTo>
                      <a:lnTo>
                        <a:pt x="0" y="890"/>
                      </a:lnTo>
                      <a:lnTo>
                        <a:pt x="0" y="866"/>
                      </a:lnTo>
                      <a:lnTo>
                        <a:pt x="0" y="853"/>
                      </a:lnTo>
                      <a:lnTo>
                        <a:pt x="0" y="815"/>
                      </a:lnTo>
                      <a:lnTo>
                        <a:pt x="63" y="446"/>
                      </a:lnTo>
                      <a:lnTo>
                        <a:pt x="453" y="254"/>
                      </a:lnTo>
                      <a:lnTo>
                        <a:pt x="851" y="59"/>
                      </a:lnTo>
                      <a:lnTo>
                        <a:pt x="864" y="53"/>
                      </a:lnTo>
                      <a:lnTo>
                        <a:pt x="885" y="48"/>
                      </a:lnTo>
                      <a:lnTo>
                        <a:pt x="912" y="41"/>
                      </a:lnTo>
                      <a:lnTo>
                        <a:pt x="945" y="36"/>
                      </a:lnTo>
                      <a:lnTo>
                        <a:pt x="983" y="31"/>
                      </a:lnTo>
                      <a:lnTo>
                        <a:pt x="1027" y="26"/>
                      </a:lnTo>
                      <a:lnTo>
                        <a:pt x="1075" y="21"/>
                      </a:lnTo>
                      <a:lnTo>
                        <a:pt x="1125" y="17"/>
                      </a:lnTo>
                      <a:lnTo>
                        <a:pt x="1179" y="13"/>
                      </a:lnTo>
                      <a:lnTo>
                        <a:pt x="1235" y="10"/>
                      </a:lnTo>
                      <a:lnTo>
                        <a:pt x="1292" y="7"/>
                      </a:lnTo>
                      <a:lnTo>
                        <a:pt x="1351" y="3"/>
                      </a:lnTo>
                      <a:lnTo>
                        <a:pt x="1409" y="2"/>
                      </a:lnTo>
                      <a:lnTo>
                        <a:pt x="1467" y="1"/>
                      </a:lnTo>
                      <a:lnTo>
                        <a:pt x="1524" y="0"/>
                      </a:lnTo>
                      <a:close/>
                    </a:path>
                  </a:pathLst>
                </a:custGeom>
                <a:grpFill/>
                <a:ln w="9525">
                  <a:noFill/>
                  <a:round/>
                  <a:headEnd/>
                  <a:tailEnd/>
                </a:ln>
              </p:spPr>
              <p:txBody>
                <a:bodyPr wrap="none" anchor="ctr"/>
                <a:lstStyle/>
                <a:p>
                  <a:pPr>
                    <a:lnSpc>
                      <a:spcPts val="1600"/>
                    </a:lnSpc>
                  </a:pPr>
                  <a:endParaRPr lang="en-GB" sz="2000">
                    <a:ea typeface="Verdana" pitchFamily="34" charset="0"/>
                    <a:cs typeface="Verdana" pitchFamily="34" charset="0"/>
                  </a:endParaRPr>
                </a:p>
              </p:txBody>
            </p:sp>
          </p:grpSp>
        </p:grpSp>
      </p:grpSp>
      <p:grpSp>
        <p:nvGrpSpPr>
          <p:cNvPr id="9" name="Group 66"/>
          <p:cNvGrpSpPr/>
          <p:nvPr/>
        </p:nvGrpSpPr>
        <p:grpSpPr>
          <a:xfrm>
            <a:off x="5012520" y="1225186"/>
            <a:ext cx="2145728" cy="2099996"/>
            <a:chOff x="5012520" y="1225186"/>
            <a:chExt cx="2145728" cy="2099996"/>
          </a:xfrm>
        </p:grpSpPr>
        <p:sp>
          <p:nvSpPr>
            <p:cNvPr id="82" name="Rectangle 81"/>
            <p:cNvSpPr/>
            <p:nvPr/>
          </p:nvSpPr>
          <p:spPr>
            <a:xfrm>
              <a:off x="5012520" y="1225186"/>
              <a:ext cx="2145728" cy="20999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108000" rIns="36000" rtlCol="0" anchor="t"/>
            <a:lstStyle/>
            <a:p>
              <a:pPr algn="ctr">
                <a:buNone/>
              </a:pPr>
              <a:endParaRPr lang="en-GB" sz="2000" baseline="30000" dirty="0">
                <a:solidFill>
                  <a:schemeClr val="tx1"/>
                </a:solidFill>
                <a:ea typeface="Verdana" pitchFamily="34" charset="0"/>
                <a:cs typeface="Verdana" pitchFamily="34" charset="0"/>
              </a:endParaRPr>
            </a:p>
          </p:txBody>
        </p:sp>
        <p:grpSp>
          <p:nvGrpSpPr>
            <p:cNvPr id="10" name="Group 126"/>
            <p:cNvGrpSpPr/>
            <p:nvPr/>
          </p:nvGrpSpPr>
          <p:grpSpPr>
            <a:xfrm>
              <a:off x="5439132" y="1566827"/>
              <a:ext cx="1290514" cy="1516874"/>
              <a:chOff x="-3076213" y="3073458"/>
              <a:chExt cx="756228" cy="888872"/>
            </a:xfrm>
          </p:grpSpPr>
          <p:grpSp>
            <p:nvGrpSpPr>
              <p:cNvPr id="11" name="Group 43"/>
              <p:cNvGrpSpPr>
                <a:grpSpLocks noChangeAspect="1"/>
              </p:cNvGrpSpPr>
              <p:nvPr/>
            </p:nvGrpSpPr>
            <p:grpSpPr>
              <a:xfrm>
                <a:off x="-3076213" y="3073458"/>
                <a:ext cx="756228" cy="888872"/>
                <a:chOff x="5526736" y="1965134"/>
                <a:chExt cx="1080120" cy="1269575"/>
              </a:xfrm>
            </p:grpSpPr>
            <p:grpSp>
              <p:nvGrpSpPr>
                <p:cNvPr id="12" name="Group 33"/>
                <p:cNvGrpSpPr>
                  <a:grpSpLocks noChangeAspect="1"/>
                </p:cNvGrpSpPr>
                <p:nvPr/>
              </p:nvGrpSpPr>
              <p:grpSpPr>
                <a:xfrm>
                  <a:off x="5526736" y="1965134"/>
                  <a:ext cx="1080120" cy="1269575"/>
                  <a:chOff x="733401" y="3391248"/>
                  <a:chExt cx="787400" cy="925512"/>
                </a:xfrm>
                <a:solidFill>
                  <a:schemeClr val="bg1"/>
                </a:solidFill>
              </p:grpSpPr>
              <p:sp>
                <p:nvSpPr>
                  <p:cNvPr id="99" name="Rectangle 1085"/>
                  <p:cNvSpPr>
                    <a:spLocks noChangeArrowheads="1"/>
                  </p:cNvSpPr>
                  <p:nvPr/>
                </p:nvSpPr>
                <p:spPr bwMode="auto">
                  <a:xfrm>
                    <a:off x="868338" y="3527773"/>
                    <a:ext cx="303213" cy="22225"/>
                  </a:xfrm>
                  <a:prstGeom prst="rect">
                    <a:avLst/>
                  </a:prstGeom>
                  <a:grpFill/>
                  <a:ln>
                    <a:noFill/>
                  </a:ln>
                </p:spPr>
                <p:txBody>
                  <a:bodyPr vert="horz" wrap="square" lIns="91440" tIns="45720" rIns="91440" bIns="45720" numCol="1" anchor="t" anchorCtr="0" compatLnSpc="1">
                    <a:prstTxWarp prst="textNoShape">
                      <a:avLst/>
                    </a:prstTxWarp>
                  </a:bodyPr>
                  <a:lstStyle/>
                  <a:p>
                    <a:pPr>
                      <a:lnSpc>
                        <a:spcPts val="1600"/>
                      </a:lnSpc>
                    </a:pPr>
                    <a:endParaRPr lang="en-GB" sz="2000" dirty="0">
                      <a:ea typeface="Verdana" pitchFamily="34" charset="0"/>
                      <a:cs typeface="Verdana" pitchFamily="34" charset="0"/>
                    </a:endParaRPr>
                  </a:p>
                </p:txBody>
              </p:sp>
              <p:sp>
                <p:nvSpPr>
                  <p:cNvPr id="101" name="Rectangle 1086"/>
                  <p:cNvSpPr>
                    <a:spLocks noChangeArrowheads="1"/>
                  </p:cNvSpPr>
                  <p:nvPr/>
                </p:nvSpPr>
                <p:spPr bwMode="auto">
                  <a:xfrm>
                    <a:off x="868338" y="3594448"/>
                    <a:ext cx="84138" cy="22225"/>
                  </a:xfrm>
                  <a:prstGeom prst="rect">
                    <a:avLst/>
                  </a:prstGeom>
                  <a:grpFill/>
                  <a:ln>
                    <a:noFill/>
                  </a:ln>
                </p:spPr>
                <p:txBody>
                  <a:bodyPr vert="horz" wrap="square" lIns="91440" tIns="45720" rIns="91440" bIns="45720" numCol="1" anchor="t" anchorCtr="0" compatLnSpc="1">
                    <a:prstTxWarp prst="textNoShape">
                      <a:avLst/>
                    </a:prstTxWarp>
                  </a:bodyPr>
                  <a:lstStyle/>
                  <a:p>
                    <a:pPr>
                      <a:lnSpc>
                        <a:spcPts val="1600"/>
                      </a:lnSpc>
                    </a:pPr>
                    <a:endParaRPr lang="en-GB" sz="2000" dirty="0">
                      <a:ea typeface="Verdana" pitchFamily="34" charset="0"/>
                      <a:cs typeface="Verdana" pitchFamily="34" charset="0"/>
                    </a:endParaRPr>
                  </a:p>
                </p:txBody>
              </p:sp>
              <p:sp>
                <p:nvSpPr>
                  <p:cNvPr id="102" name="Rectangle 1087"/>
                  <p:cNvSpPr>
                    <a:spLocks noChangeArrowheads="1"/>
                  </p:cNvSpPr>
                  <p:nvPr/>
                </p:nvSpPr>
                <p:spPr bwMode="auto">
                  <a:xfrm>
                    <a:off x="868338" y="3659535"/>
                    <a:ext cx="84138" cy="22225"/>
                  </a:xfrm>
                  <a:prstGeom prst="rect">
                    <a:avLst/>
                  </a:prstGeom>
                  <a:grpFill/>
                  <a:ln>
                    <a:noFill/>
                  </a:ln>
                </p:spPr>
                <p:txBody>
                  <a:bodyPr vert="horz" wrap="square" lIns="91440" tIns="45720" rIns="91440" bIns="45720" numCol="1" anchor="t" anchorCtr="0" compatLnSpc="1">
                    <a:prstTxWarp prst="textNoShape">
                      <a:avLst/>
                    </a:prstTxWarp>
                  </a:bodyPr>
                  <a:lstStyle/>
                  <a:p>
                    <a:pPr>
                      <a:lnSpc>
                        <a:spcPts val="1600"/>
                      </a:lnSpc>
                    </a:pPr>
                    <a:endParaRPr lang="en-GB" sz="2000" dirty="0">
                      <a:ea typeface="Verdana" pitchFamily="34" charset="0"/>
                      <a:cs typeface="Verdana" pitchFamily="34" charset="0"/>
                    </a:endParaRPr>
                  </a:p>
                </p:txBody>
              </p:sp>
              <p:sp>
                <p:nvSpPr>
                  <p:cNvPr id="105" name="Rectangle 1088"/>
                  <p:cNvSpPr>
                    <a:spLocks noChangeArrowheads="1"/>
                  </p:cNvSpPr>
                  <p:nvPr/>
                </p:nvSpPr>
                <p:spPr bwMode="auto">
                  <a:xfrm>
                    <a:off x="868338" y="3726210"/>
                    <a:ext cx="84138" cy="22225"/>
                  </a:xfrm>
                  <a:prstGeom prst="rect">
                    <a:avLst/>
                  </a:prstGeom>
                  <a:grpFill/>
                  <a:ln>
                    <a:noFill/>
                  </a:ln>
                </p:spPr>
                <p:txBody>
                  <a:bodyPr vert="horz" wrap="square" lIns="91440" tIns="45720" rIns="91440" bIns="45720" numCol="1" anchor="t" anchorCtr="0" compatLnSpc="1">
                    <a:prstTxWarp prst="textNoShape">
                      <a:avLst/>
                    </a:prstTxWarp>
                  </a:bodyPr>
                  <a:lstStyle/>
                  <a:p>
                    <a:pPr>
                      <a:lnSpc>
                        <a:spcPts val="1600"/>
                      </a:lnSpc>
                    </a:pPr>
                    <a:endParaRPr lang="en-GB" sz="2000" dirty="0">
                      <a:ea typeface="Verdana" pitchFamily="34" charset="0"/>
                      <a:cs typeface="Verdana" pitchFamily="34" charset="0"/>
                    </a:endParaRPr>
                  </a:p>
                </p:txBody>
              </p:sp>
              <p:sp>
                <p:nvSpPr>
                  <p:cNvPr id="106" name="Rectangle 1089"/>
                  <p:cNvSpPr>
                    <a:spLocks noChangeArrowheads="1"/>
                  </p:cNvSpPr>
                  <p:nvPr/>
                </p:nvSpPr>
                <p:spPr bwMode="auto">
                  <a:xfrm>
                    <a:off x="868338" y="3792885"/>
                    <a:ext cx="84138" cy="22225"/>
                  </a:xfrm>
                  <a:prstGeom prst="rect">
                    <a:avLst/>
                  </a:prstGeom>
                  <a:grpFill/>
                  <a:ln>
                    <a:noFill/>
                  </a:ln>
                </p:spPr>
                <p:txBody>
                  <a:bodyPr vert="horz" wrap="square" lIns="91440" tIns="45720" rIns="91440" bIns="45720" numCol="1" anchor="t" anchorCtr="0" compatLnSpc="1">
                    <a:prstTxWarp prst="textNoShape">
                      <a:avLst/>
                    </a:prstTxWarp>
                  </a:bodyPr>
                  <a:lstStyle/>
                  <a:p>
                    <a:pPr>
                      <a:lnSpc>
                        <a:spcPts val="1600"/>
                      </a:lnSpc>
                    </a:pPr>
                    <a:endParaRPr lang="en-GB" sz="2000" dirty="0">
                      <a:ea typeface="Verdana" pitchFamily="34" charset="0"/>
                      <a:cs typeface="Verdana" pitchFamily="34" charset="0"/>
                    </a:endParaRPr>
                  </a:p>
                </p:txBody>
              </p:sp>
              <p:sp>
                <p:nvSpPr>
                  <p:cNvPr id="107" name="Rectangle 1090"/>
                  <p:cNvSpPr>
                    <a:spLocks noChangeArrowheads="1"/>
                  </p:cNvSpPr>
                  <p:nvPr/>
                </p:nvSpPr>
                <p:spPr bwMode="auto">
                  <a:xfrm>
                    <a:off x="868338" y="3859560"/>
                    <a:ext cx="84138" cy="20638"/>
                  </a:xfrm>
                  <a:prstGeom prst="rect">
                    <a:avLst/>
                  </a:prstGeom>
                  <a:grpFill/>
                  <a:ln>
                    <a:noFill/>
                  </a:ln>
                </p:spPr>
                <p:txBody>
                  <a:bodyPr vert="horz" wrap="square" lIns="91440" tIns="45720" rIns="91440" bIns="45720" numCol="1" anchor="t" anchorCtr="0" compatLnSpc="1">
                    <a:prstTxWarp prst="textNoShape">
                      <a:avLst/>
                    </a:prstTxWarp>
                  </a:bodyPr>
                  <a:lstStyle/>
                  <a:p>
                    <a:pPr>
                      <a:lnSpc>
                        <a:spcPts val="1600"/>
                      </a:lnSpc>
                    </a:pPr>
                    <a:endParaRPr lang="en-GB" sz="2000" dirty="0">
                      <a:ea typeface="Verdana" pitchFamily="34" charset="0"/>
                      <a:cs typeface="Verdana" pitchFamily="34" charset="0"/>
                    </a:endParaRPr>
                  </a:p>
                </p:txBody>
              </p:sp>
              <p:sp>
                <p:nvSpPr>
                  <p:cNvPr id="108" name="Rectangle 1091"/>
                  <p:cNvSpPr>
                    <a:spLocks noChangeArrowheads="1"/>
                  </p:cNvSpPr>
                  <p:nvPr/>
                </p:nvSpPr>
                <p:spPr bwMode="auto">
                  <a:xfrm>
                    <a:off x="868338" y="3924648"/>
                    <a:ext cx="84138" cy="22225"/>
                  </a:xfrm>
                  <a:prstGeom prst="rect">
                    <a:avLst/>
                  </a:prstGeom>
                  <a:grpFill/>
                  <a:ln>
                    <a:noFill/>
                  </a:ln>
                </p:spPr>
                <p:txBody>
                  <a:bodyPr vert="horz" wrap="square" lIns="91440" tIns="45720" rIns="91440" bIns="45720" numCol="1" anchor="t" anchorCtr="0" compatLnSpc="1">
                    <a:prstTxWarp prst="textNoShape">
                      <a:avLst/>
                    </a:prstTxWarp>
                  </a:bodyPr>
                  <a:lstStyle/>
                  <a:p>
                    <a:pPr>
                      <a:lnSpc>
                        <a:spcPts val="1600"/>
                      </a:lnSpc>
                    </a:pPr>
                    <a:endParaRPr lang="en-GB" sz="2000" dirty="0">
                      <a:ea typeface="Verdana" pitchFamily="34" charset="0"/>
                      <a:cs typeface="Verdana" pitchFamily="34" charset="0"/>
                    </a:endParaRPr>
                  </a:p>
                </p:txBody>
              </p:sp>
              <p:sp>
                <p:nvSpPr>
                  <p:cNvPr id="109" name="Rectangle 1092"/>
                  <p:cNvSpPr>
                    <a:spLocks noChangeArrowheads="1"/>
                  </p:cNvSpPr>
                  <p:nvPr/>
                </p:nvSpPr>
                <p:spPr bwMode="auto">
                  <a:xfrm>
                    <a:off x="868338" y="3991323"/>
                    <a:ext cx="84138" cy="22225"/>
                  </a:xfrm>
                  <a:prstGeom prst="rect">
                    <a:avLst/>
                  </a:prstGeom>
                  <a:grpFill/>
                  <a:ln>
                    <a:noFill/>
                  </a:ln>
                </p:spPr>
                <p:txBody>
                  <a:bodyPr vert="horz" wrap="square" lIns="91440" tIns="45720" rIns="91440" bIns="45720" numCol="1" anchor="t" anchorCtr="0" compatLnSpc="1">
                    <a:prstTxWarp prst="textNoShape">
                      <a:avLst/>
                    </a:prstTxWarp>
                  </a:bodyPr>
                  <a:lstStyle/>
                  <a:p>
                    <a:pPr>
                      <a:lnSpc>
                        <a:spcPts val="1600"/>
                      </a:lnSpc>
                    </a:pPr>
                    <a:endParaRPr lang="en-GB" sz="2000" dirty="0">
                      <a:ea typeface="Verdana" pitchFamily="34" charset="0"/>
                      <a:cs typeface="Verdana" pitchFamily="34" charset="0"/>
                    </a:endParaRPr>
                  </a:p>
                </p:txBody>
              </p:sp>
              <p:sp>
                <p:nvSpPr>
                  <p:cNvPr id="110" name="Freeform 1093"/>
                  <p:cNvSpPr>
                    <a:spLocks/>
                  </p:cNvSpPr>
                  <p:nvPr/>
                </p:nvSpPr>
                <p:spPr bwMode="auto">
                  <a:xfrm>
                    <a:off x="733401" y="3391248"/>
                    <a:ext cx="571500" cy="777875"/>
                  </a:xfrm>
                  <a:custGeom>
                    <a:avLst/>
                    <a:gdLst>
                      <a:gd name="T0" fmla="*/ 83 w 1153"/>
                      <a:gd name="T1" fmla="*/ 1499 h 1567"/>
                      <a:gd name="T2" fmla="*/ 66 w 1153"/>
                      <a:gd name="T3" fmla="*/ 1482 h 1567"/>
                      <a:gd name="T4" fmla="*/ 66 w 1153"/>
                      <a:gd name="T5" fmla="*/ 86 h 1567"/>
                      <a:gd name="T6" fmla="*/ 83 w 1153"/>
                      <a:gd name="T7" fmla="*/ 69 h 1567"/>
                      <a:gd name="T8" fmla="*/ 1070 w 1153"/>
                      <a:gd name="T9" fmla="*/ 69 h 1567"/>
                      <a:gd name="T10" fmla="*/ 1086 w 1153"/>
                      <a:gd name="T11" fmla="*/ 86 h 1567"/>
                      <a:gd name="T12" fmla="*/ 1086 w 1153"/>
                      <a:gd name="T13" fmla="*/ 311 h 1567"/>
                      <a:gd name="T14" fmla="*/ 1153 w 1153"/>
                      <a:gd name="T15" fmla="*/ 311 h 1567"/>
                      <a:gd name="T16" fmla="*/ 1153 w 1153"/>
                      <a:gd name="T17" fmla="*/ 86 h 1567"/>
                      <a:gd name="T18" fmla="*/ 1070 w 1153"/>
                      <a:gd name="T19" fmla="*/ 0 h 1567"/>
                      <a:gd name="T20" fmla="*/ 83 w 1153"/>
                      <a:gd name="T21" fmla="*/ 0 h 1567"/>
                      <a:gd name="T22" fmla="*/ 0 w 1153"/>
                      <a:gd name="T23" fmla="*/ 86 h 1567"/>
                      <a:gd name="T24" fmla="*/ 0 w 1153"/>
                      <a:gd name="T25" fmla="*/ 1482 h 1567"/>
                      <a:gd name="T26" fmla="*/ 83 w 1153"/>
                      <a:gd name="T27" fmla="*/ 1567 h 1567"/>
                      <a:gd name="T28" fmla="*/ 454 w 1153"/>
                      <a:gd name="T29" fmla="*/ 1567 h 1567"/>
                      <a:gd name="T30" fmla="*/ 454 w 1153"/>
                      <a:gd name="T31" fmla="*/ 1499 h 1567"/>
                      <a:gd name="T32" fmla="*/ 83 w 1153"/>
                      <a:gd name="T33" fmla="*/ 1499 h 1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53" h="1567">
                        <a:moveTo>
                          <a:pt x="83" y="1499"/>
                        </a:moveTo>
                        <a:cubicBezTo>
                          <a:pt x="74" y="1499"/>
                          <a:pt x="66" y="1491"/>
                          <a:pt x="66" y="1482"/>
                        </a:cubicBezTo>
                        <a:cubicBezTo>
                          <a:pt x="66" y="86"/>
                          <a:pt x="66" y="86"/>
                          <a:pt x="66" y="86"/>
                        </a:cubicBezTo>
                        <a:cubicBezTo>
                          <a:pt x="66" y="76"/>
                          <a:pt x="74" y="69"/>
                          <a:pt x="83" y="69"/>
                        </a:cubicBezTo>
                        <a:cubicBezTo>
                          <a:pt x="1070" y="69"/>
                          <a:pt x="1070" y="69"/>
                          <a:pt x="1070" y="69"/>
                        </a:cubicBezTo>
                        <a:cubicBezTo>
                          <a:pt x="1079" y="69"/>
                          <a:pt x="1086" y="76"/>
                          <a:pt x="1086" y="86"/>
                        </a:cubicBezTo>
                        <a:cubicBezTo>
                          <a:pt x="1086" y="311"/>
                          <a:pt x="1086" y="311"/>
                          <a:pt x="1086" y="311"/>
                        </a:cubicBezTo>
                        <a:cubicBezTo>
                          <a:pt x="1153" y="311"/>
                          <a:pt x="1153" y="311"/>
                          <a:pt x="1153" y="311"/>
                        </a:cubicBezTo>
                        <a:cubicBezTo>
                          <a:pt x="1153" y="86"/>
                          <a:pt x="1153" y="86"/>
                          <a:pt x="1153" y="86"/>
                        </a:cubicBezTo>
                        <a:cubicBezTo>
                          <a:pt x="1153" y="39"/>
                          <a:pt x="1115" y="0"/>
                          <a:pt x="1070" y="0"/>
                        </a:cubicBezTo>
                        <a:cubicBezTo>
                          <a:pt x="83" y="0"/>
                          <a:pt x="83" y="0"/>
                          <a:pt x="83" y="0"/>
                        </a:cubicBezTo>
                        <a:cubicBezTo>
                          <a:pt x="37" y="0"/>
                          <a:pt x="0" y="39"/>
                          <a:pt x="0" y="86"/>
                        </a:cubicBezTo>
                        <a:cubicBezTo>
                          <a:pt x="0" y="1482"/>
                          <a:pt x="0" y="1482"/>
                          <a:pt x="0" y="1482"/>
                        </a:cubicBezTo>
                        <a:cubicBezTo>
                          <a:pt x="0" y="1529"/>
                          <a:pt x="37" y="1567"/>
                          <a:pt x="83" y="1567"/>
                        </a:cubicBezTo>
                        <a:cubicBezTo>
                          <a:pt x="454" y="1567"/>
                          <a:pt x="454" y="1567"/>
                          <a:pt x="454" y="1567"/>
                        </a:cubicBezTo>
                        <a:cubicBezTo>
                          <a:pt x="454" y="1499"/>
                          <a:pt x="454" y="1499"/>
                          <a:pt x="454" y="1499"/>
                        </a:cubicBezTo>
                        <a:lnTo>
                          <a:pt x="83" y="1499"/>
                        </a:lnTo>
                        <a:close/>
                      </a:path>
                    </a:pathLst>
                  </a:custGeom>
                  <a:grpFill/>
                  <a:ln>
                    <a:noFill/>
                  </a:ln>
                </p:spPr>
                <p:txBody>
                  <a:bodyPr vert="horz" wrap="square" lIns="91440" tIns="45720" rIns="91440" bIns="45720" numCol="1" anchor="t" anchorCtr="0" compatLnSpc="1">
                    <a:prstTxWarp prst="textNoShape">
                      <a:avLst/>
                    </a:prstTxWarp>
                  </a:bodyPr>
                  <a:lstStyle/>
                  <a:p>
                    <a:pPr>
                      <a:lnSpc>
                        <a:spcPts val="1600"/>
                      </a:lnSpc>
                    </a:pPr>
                    <a:endParaRPr lang="en-GB" sz="2000" dirty="0">
                      <a:ea typeface="Verdana" pitchFamily="34" charset="0"/>
                      <a:cs typeface="Verdana" pitchFamily="34" charset="0"/>
                    </a:endParaRPr>
                  </a:p>
                </p:txBody>
              </p:sp>
              <p:sp>
                <p:nvSpPr>
                  <p:cNvPr id="111" name="Freeform 1094"/>
                  <p:cNvSpPr>
                    <a:spLocks noEditPoints="1"/>
                  </p:cNvSpPr>
                  <p:nvPr/>
                </p:nvSpPr>
                <p:spPr bwMode="auto">
                  <a:xfrm>
                    <a:off x="982638" y="3573810"/>
                    <a:ext cx="538163" cy="742950"/>
                  </a:xfrm>
                  <a:custGeom>
                    <a:avLst/>
                    <a:gdLst>
                      <a:gd name="T0" fmla="*/ 1036 w 1086"/>
                      <a:gd name="T1" fmla="*/ 0 h 1498"/>
                      <a:gd name="T2" fmla="*/ 676 w 1086"/>
                      <a:gd name="T3" fmla="*/ 0 h 1498"/>
                      <a:gd name="T4" fmla="*/ 610 w 1086"/>
                      <a:gd name="T5" fmla="*/ 0 h 1498"/>
                      <a:gd name="T6" fmla="*/ 49 w 1086"/>
                      <a:gd name="T7" fmla="*/ 0 h 1498"/>
                      <a:gd name="T8" fmla="*/ 0 w 1086"/>
                      <a:gd name="T9" fmla="*/ 51 h 1498"/>
                      <a:gd name="T10" fmla="*/ 0 w 1086"/>
                      <a:gd name="T11" fmla="*/ 1165 h 1498"/>
                      <a:gd name="T12" fmla="*/ 0 w 1086"/>
                      <a:gd name="T13" fmla="*/ 1233 h 1498"/>
                      <a:gd name="T14" fmla="*/ 0 w 1086"/>
                      <a:gd name="T15" fmla="*/ 1447 h 1498"/>
                      <a:gd name="T16" fmla="*/ 49 w 1086"/>
                      <a:gd name="T17" fmla="*/ 1498 h 1498"/>
                      <a:gd name="T18" fmla="*/ 947 w 1086"/>
                      <a:gd name="T19" fmla="*/ 1498 h 1498"/>
                      <a:gd name="T20" fmla="*/ 1086 w 1086"/>
                      <a:gd name="T21" fmla="*/ 1348 h 1498"/>
                      <a:gd name="T22" fmla="*/ 1086 w 1086"/>
                      <a:gd name="T23" fmla="*/ 51 h 1498"/>
                      <a:gd name="T24" fmla="*/ 1036 w 1086"/>
                      <a:gd name="T25" fmla="*/ 0 h 1498"/>
                      <a:gd name="T26" fmla="*/ 851 w 1086"/>
                      <a:gd name="T27" fmla="*/ 1218 h 1498"/>
                      <a:gd name="T28" fmla="*/ 241 w 1086"/>
                      <a:gd name="T29" fmla="*/ 1218 h 1498"/>
                      <a:gd name="T30" fmla="*/ 241 w 1086"/>
                      <a:gd name="T31" fmla="*/ 1173 h 1498"/>
                      <a:gd name="T32" fmla="*/ 851 w 1086"/>
                      <a:gd name="T33" fmla="*/ 1173 h 1498"/>
                      <a:gd name="T34" fmla="*/ 851 w 1086"/>
                      <a:gd name="T35" fmla="*/ 1218 h 1498"/>
                      <a:gd name="T36" fmla="*/ 851 w 1086"/>
                      <a:gd name="T37" fmla="*/ 1084 h 1498"/>
                      <a:gd name="T38" fmla="*/ 241 w 1086"/>
                      <a:gd name="T39" fmla="*/ 1084 h 1498"/>
                      <a:gd name="T40" fmla="*/ 241 w 1086"/>
                      <a:gd name="T41" fmla="*/ 1040 h 1498"/>
                      <a:gd name="T42" fmla="*/ 851 w 1086"/>
                      <a:gd name="T43" fmla="*/ 1040 h 1498"/>
                      <a:gd name="T44" fmla="*/ 851 w 1086"/>
                      <a:gd name="T45" fmla="*/ 1084 h 1498"/>
                      <a:gd name="T46" fmla="*/ 851 w 1086"/>
                      <a:gd name="T47" fmla="*/ 951 h 1498"/>
                      <a:gd name="T48" fmla="*/ 241 w 1086"/>
                      <a:gd name="T49" fmla="*/ 951 h 1498"/>
                      <a:gd name="T50" fmla="*/ 241 w 1086"/>
                      <a:gd name="T51" fmla="*/ 907 h 1498"/>
                      <a:gd name="T52" fmla="*/ 851 w 1086"/>
                      <a:gd name="T53" fmla="*/ 907 h 1498"/>
                      <a:gd name="T54" fmla="*/ 851 w 1086"/>
                      <a:gd name="T55" fmla="*/ 951 h 1498"/>
                      <a:gd name="T56" fmla="*/ 851 w 1086"/>
                      <a:gd name="T57" fmla="*/ 818 h 1498"/>
                      <a:gd name="T58" fmla="*/ 241 w 1086"/>
                      <a:gd name="T59" fmla="*/ 818 h 1498"/>
                      <a:gd name="T60" fmla="*/ 241 w 1086"/>
                      <a:gd name="T61" fmla="*/ 773 h 1498"/>
                      <a:gd name="T62" fmla="*/ 851 w 1086"/>
                      <a:gd name="T63" fmla="*/ 773 h 1498"/>
                      <a:gd name="T64" fmla="*/ 851 w 1086"/>
                      <a:gd name="T65" fmla="*/ 818 h 1498"/>
                      <a:gd name="T66" fmla="*/ 851 w 1086"/>
                      <a:gd name="T67" fmla="*/ 684 h 1498"/>
                      <a:gd name="T68" fmla="*/ 241 w 1086"/>
                      <a:gd name="T69" fmla="*/ 684 h 1498"/>
                      <a:gd name="T70" fmla="*/ 241 w 1086"/>
                      <a:gd name="T71" fmla="*/ 640 h 1498"/>
                      <a:gd name="T72" fmla="*/ 851 w 1086"/>
                      <a:gd name="T73" fmla="*/ 640 h 1498"/>
                      <a:gd name="T74" fmla="*/ 851 w 1086"/>
                      <a:gd name="T75" fmla="*/ 684 h 1498"/>
                      <a:gd name="T76" fmla="*/ 851 w 1086"/>
                      <a:gd name="T77" fmla="*/ 551 h 1498"/>
                      <a:gd name="T78" fmla="*/ 241 w 1086"/>
                      <a:gd name="T79" fmla="*/ 551 h 1498"/>
                      <a:gd name="T80" fmla="*/ 241 w 1086"/>
                      <a:gd name="T81" fmla="*/ 506 h 1498"/>
                      <a:gd name="T82" fmla="*/ 851 w 1086"/>
                      <a:gd name="T83" fmla="*/ 506 h 1498"/>
                      <a:gd name="T84" fmla="*/ 851 w 1086"/>
                      <a:gd name="T85" fmla="*/ 551 h 1498"/>
                      <a:gd name="T86" fmla="*/ 851 w 1086"/>
                      <a:gd name="T87" fmla="*/ 417 h 1498"/>
                      <a:gd name="T88" fmla="*/ 241 w 1086"/>
                      <a:gd name="T89" fmla="*/ 417 h 1498"/>
                      <a:gd name="T90" fmla="*/ 241 w 1086"/>
                      <a:gd name="T91" fmla="*/ 373 h 1498"/>
                      <a:gd name="T92" fmla="*/ 851 w 1086"/>
                      <a:gd name="T93" fmla="*/ 373 h 1498"/>
                      <a:gd name="T94" fmla="*/ 851 w 1086"/>
                      <a:gd name="T95" fmla="*/ 417 h 1498"/>
                      <a:gd name="T96" fmla="*/ 851 w 1086"/>
                      <a:gd name="T97" fmla="*/ 284 h 1498"/>
                      <a:gd name="T98" fmla="*/ 241 w 1086"/>
                      <a:gd name="T99" fmla="*/ 284 h 1498"/>
                      <a:gd name="T100" fmla="*/ 241 w 1086"/>
                      <a:gd name="T101" fmla="*/ 240 h 1498"/>
                      <a:gd name="T102" fmla="*/ 851 w 1086"/>
                      <a:gd name="T103" fmla="*/ 240 h 1498"/>
                      <a:gd name="T104" fmla="*/ 851 w 1086"/>
                      <a:gd name="T105" fmla="*/ 284 h 1498"/>
                      <a:gd name="T106" fmla="*/ 919 w 1086"/>
                      <a:gd name="T107" fmla="*/ 1464 h 1498"/>
                      <a:gd name="T108" fmla="*/ 919 w 1086"/>
                      <a:gd name="T109" fmla="*/ 1336 h 1498"/>
                      <a:gd name="T110" fmla="*/ 939 w 1086"/>
                      <a:gd name="T111" fmla="*/ 1315 h 1498"/>
                      <a:gd name="T112" fmla="*/ 1060 w 1086"/>
                      <a:gd name="T113" fmla="*/ 1315 h 1498"/>
                      <a:gd name="T114" fmla="*/ 919 w 1086"/>
                      <a:gd name="T115" fmla="*/ 1464 h 1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86" h="1498">
                        <a:moveTo>
                          <a:pt x="1036" y="0"/>
                        </a:moveTo>
                        <a:cubicBezTo>
                          <a:pt x="676" y="0"/>
                          <a:pt x="676" y="0"/>
                          <a:pt x="676" y="0"/>
                        </a:cubicBezTo>
                        <a:cubicBezTo>
                          <a:pt x="610" y="0"/>
                          <a:pt x="610" y="0"/>
                          <a:pt x="610" y="0"/>
                        </a:cubicBezTo>
                        <a:cubicBezTo>
                          <a:pt x="49" y="0"/>
                          <a:pt x="49" y="0"/>
                          <a:pt x="49" y="0"/>
                        </a:cubicBezTo>
                        <a:cubicBezTo>
                          <a:pt x="22" y="0"/>
                          <a:pt x="0" y="22"/>
                          <a:pt x="0" y="51"/>
                        </a:cubicBezTo>
                        <a:cubicBezTo>
                          <a:pt x="0" y="1165"/>
                          <a:pt x="0" y="1165"/>
                          <a:pt x="0" y="1165"/>
                        </a:cubicBezTo>
                        <a:cubicBezTo>
                          <a:pt x="0" y="1233"/>
                          <a:pt x="0" y="1233"/>
                          <a:pt x="0" y="1233"/>
                        </a:cubicBezTo>
                        <a:cubicBezTo>
                          <a:pt x="0" y="1447"/>
                          <a:pt x="0" y="1447"/>
                          <a:pt x="0" y="1447"/>
                        </a:cubicBezTo>
                        <a:cubicBezTo>
                          <a:pt x="0" y="1475"/>
                          <a:pt x="22" y="1498"/>
                          <a:pt x="49" y="1498"/>
                        </a:cubicBezTo>
                        <a:cubicBezTo>
                          <a:pt x="947" y="1498"/>
                          <a:pt x="947" y="1498"/>
                          <a:pt x="947" y="1498"/>
                        </a:cubicBezTo>
                        <a:cubicBezTo>
                          <a:pt x="1086" y="1348"/>
                          <a:pt x="1086" y="1348"/>
                          <a:pt x="1086" y="1348"/>
                        </a:cubicBezTo>
                        <a:cubicBezTo>
                          <a:pt x="1086" y="51"/>
                          <a:pt x="1086" y="51"/>
                          <a:pt x="1086" y="51"/>
                        </a:cubicBezTo>
                        <a:cubicBezTo>
                          <a:pt x="1086" y="22"/>
                          <a:pt x="1064" y="0"/>
                          <a:pt x="1036" y="0"/>
                        </a:cubicBezTo>
                        <a:close/>
                        <a:moveTo>
                          <a:pt x="851" y="1218"/>
                        </a:moveTo>
                        <a:cubicBezTo>
                          <a:pt x="241" y="1218"/>
                          <a:pt x="241" y="1218"/>
                          <a:pt x="241" y="1218"/>
                        </a:cubicBezTo>
                        <a:cubicBezTo>
                          <a:pt x="241" y="1173"/>
                          <a:pt x="241" y="1173"/>
                          <a:pt x="241" y="1173"/>
                        </a:cubicBezTo>
                        <a:cubicBezTo>
                          <a:pt x="851" y="1173"/>
                          <a:pt x="851" y="1173"/>
                          <a:pt x="851" y="1173"/>
                        </a:cubicBezTo>
                        <a:lnTo>
                          <a:pt x="851" y="1218"/>
                        </a:lnTo>
                        <a:close/>
                        <a:moveTo>
                          <a:pt x="851" y="1084"/>
                        </a:moveTo>
                        <a:cubicBezTo>
                          <a:pt x="241" y="1084"/>
                          <a:pt x="241" y="1084"/>
                          <a:pt x="241" y="1084"/>
                        </a:cubicBezTo>
                        <a:cubicBezTo>
                          <a:pt x="241" y="1040"/>
                          <a:pt x="241" y="1040"/>
                          <a:pt x="241" y="1040"/>
                        </a:cubicBezTo>
                        <a:cubicBezTo>
                          <a:pt x="851" y="1040"/>
                          <a:pt x="851" y="1040"/>
                          <a:pt x="851" y="1040"/>
                        </a:cubicBezTo>
                        <a:lnTo>
                          <a:pt x="851" y="1084"/>
                        </a:lnTo>
                        <a:close/>
                        <a:moveTo>
                          <a:pt x="851" y="951"/>
                        </a:moveTo>
                        <a:cubicBezTo>
                          <a:pt x="241" y="951"/>
                          <a:pt x="241" y="951"/>
                          <a:pt x="241" y="951"/>
                        </a:cubicBezTo>
                        <a:cubicBezTo>
                          <a:pt x="241" y="907"/>
                          <a:pt x="241" y="907"/>
                          <a:pt x="241" y="907"/>
                        </a:cubicBezTo>
                        <a:cubicBezTo>
                          <a:pt x="851" y="907"/>
                          <a:pt x="851" y="907"/>
                          <a:pt x="851" y="907"/>
                        </a:cubicBezTo>
                        <a:lnTo>
                          <a:pt x="851" y="951"/>
                        </a:lnTo>
                        <a:close/>
                        <a:moveTo>
                          <a:pt x="851" y="818"/>
                        </a:moveTo>
                        <a:cubicBezTo>
                          <a:pt x="241" y="818"/>
                          <a:pt x="241" y="818"/>
                          <a:pt x="241" y="818"/>
                        </a:cubicBezTo>
                        <a:cubicBezTo>
                          <a:pt x="241" y="773"/>
                          <a:pt x="241" y="773"/>
                          <a:pt x="241" y="773"/>
                        </a:cubicBezTo>
                        <a:cubicBezTo>
                          <a:pt x="851" y="773"/>
                          <a:pt x="851" y="773"/>
                          <a:pt x="851" y="773"/>
                        </a:cubicBezTo>
                        <a:lnTo>
                          <a:pt x="851" y="818"/>
                        </a:lnTo>
                        <a:close/>
                        <a:moveTo>
                          <a:pt x="851" y="684"/>
                        </a:moveTo>
                        <a:cubicBezTo>
                          <a:pt x="241" y="684"/>
                          <a:pt x="241" y="684"/>
                          <a:pt x="241" y="684"/>
                        </a:cubicBezTo>
                        <a:cubicBezTo>
                          <a:pt x="241" y="640"/>
                          <a:pt x="241" y="640"/>
                          <a:pt x="241" y="640"/>
                        </a:cubicBezTo>
                        <a:cubicBezTo>
                          <a:pt x="851" y="640"/>
                          <a:pt x="851" y="640"/>
                          <a:pt x="851" y="640"/>
                        </a:cubicBezTo>
                        <a:lnTo>
                          <a:pt x="851" y="684"/>
                        </a:lnTo>
                        <a:close/>
                        <a:moveTo>
                          <a:pt x="851" y="551"/>
                        </a:moveTo>
                        <a:cubicBezTo>
                          <a:pt x="241" y="551"/>
                          <a:pt x="241" y="551"/>
                          <a:pt x="241" y="551"/>
                        </a:cubicBezTo>
                        <a:cubicBezTo>
                          <a:pt x="241" y="506"/>
                          <a:pt x="241" y="506"/>
                          <a:pt x="241" y="506"/>
                        </a:cubicBezTo>
                        <a:cubicBezTo>
                          <a:pt x="851" y="506"/>
                          <a:pt x="851" y="506"/>
                          <a:pt x="851" y="506"/>
                        </a:cubicBezTo>
                        <a:lnTo>
                          <a:pt x="851" y="551"/>
                        </a:lnTo>
                        <a:close/>
                        <a:moveTo>
                          <a:pt x="851" y="417"/>
                        </a:moveTo>
                        <a:cubicBezTo>
                          <a:pt x="241" y="417"/>
                          <a:pt x="241" y="417"/>
                          <a:pt x="241" y="417"/>
                        </a:cubicBezTo>
                        <a:cubicBezTo>
                          <a:pt x="241" y="373"/>
                          <a:pt x="241" y="373"/>
                          <a:pt x="241" y="373"/>
                        </a:cubicBezTo>
                        <a:cubicBezTo>
                          <a:pt x="851" y="373"/>
                          <a:pt x="851" y="373"/>
                          <a:pt x="851" y="373"/>
                        </a:cubicBezTo>
                        <a:lnTo>
                          <a:pt x="851" y="417"/>
                        </a:lnTo>
                        <a:close/>
                        <a:moveTo>
                          <a:pt x="851" y="284"/>
                        </a:moveTo>
                        <a:cubicBezTo>
                          <a:pt x="241" y="284"/>
                          <a:pt x="241" y="284"/>
                          <a:pt x="241" y="284"/>
                        </a:cubicBezTo>
                        <a:cubicBezTo>
                          <a:pt x="241" y="240"/>
                          <a:pt x="241" y="240"/>
                          <a:pt x="241" y="240"/>
                        </a:cubicBezTo>
                        <a:cubicBezTo>
                          <a:pt x="851" y="240"/>
                          <a:pt x="851" y="240"/>
                          <a:pt x="851" y="240"/>
                        </a:cubicBezTo>
                        <a:lnTo>
                          <a:pt x="851" y="284"/>
                        </a:lnTo>
                        <a:close/>
                        <a:moveTo>
                          <a:pt x="919" y="1464"/>
                        </a:moveTo>
                        <a:cubicBezTo>
                          <a:pt x="919" y="1336"/>
                          <a:pt x="919" y="1336"/>
                          <a:pt x="919" y="1336"/>
                        </a:cubicBezTo>
                        <a:cubicBezTo>
                          <a:pt x="919" y="1324"/>
                          <a:pt x="928" y="1315"/>
                          <a:pt x="939" y="1315"/>
                        </a:cubicBezTo>
                        <a:cubicBezTo>
                          <a:pt x="1060" y="1315"/>
                          <a:pt x="1060" y="1315"/>
                          <a:pt x="1060" y="1315"/>
                        </a:cubicBezTo>
                        <a:lnTo>
                          <a:pt x="919" y="1464"/>
                        </a:lnTo>
                        <a:close/>
                      </a:path>
                    </a:pathLst>
                  </a:custGeom>
                  <a:grpFill/>
                  <a:ln>
                    <a:noFill/>
                  </a:ln>
                </p:spPr>
                <p:txBody>
                  <a:bodyPr vert="horz" wrap="square" lIns="91440" tIns="45720" rIns="91440" bIns="45720" numCol="1" anchor="t" anchorCtr="0" compatLnSpc="1">
                    <a:prstTxWarp prst="textNoShape">
                      <a:avLst/>
                    </a:prstTxWarp>
                  </a:bodyPr>
                  <a:lstStyle/>
                  <a:p>
                    <a:pPr>
                      <a:lnSpc>
                        <a:spcPts val="1600"/>
                      </a:lnSpc>
                    </a:pPr>
                    <a:endParaRPr lang="en-GB" sz="2000" dirty="0">
                      <a:ea typeface="Verdana" pitchFamily="34" charset="0"/>
                      <a:cs typeface="Verdana" pitchFamily="34" charset="0"/>
                    </a:endParaRPr>
                  </a:p>
                </p:txBody>
              </p:sp>
            </p:grpSp>
            <p:sp>
              <p:nvSpPr>
                <p:cNvPr id="98" name="Rectangle 18"/>
                <p:cNvSpPr/>
                <p:nvPr/>
              </p:nvSpPr>
              <p:spPr>
                <a:xfrm>
                  <a:off x="5950396" y="2276872"/>
                  <a:ext cx="576064" cy="7920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1600"/>
                    </a:lnSpc>
                  </a:pPr>
                  <a:endParaRPr lang="en-GB" sz="2000">
                    <a:ea typeface="Verdana" pitchFamily="34" charset="0"/>
                    <a:cs typeface="Verdana" pitchFamily="34" charset="0"/>
                  </a:endParaRPr>
                </a:p>
              </p:txBody>
            </p:sp>
          </p:grpSp>
          <p:sp>
            <p:nvSpPr>
              <p:cNvPr id="96" name="Freeform 95"/>
              <p:cNvSpPr>
                <a:spLocks noChangeAspect="1" noChangeArrowheads="1"/>
              </p:cNvSpPr>
              <p:nvPr/>
            </p:nvSpPr>
            <p:spPr bwMode="auto">
              <a:xfrm>
                <a:off x="-2739885" y="3335260"/>
                <a:ext cx="360000" cy="521659"/>
              </a:xfrm>
              <a:custGeom>
                <a:avLst/>
                <a:gdLst>
                  <a:gd name="T0" fmla="*/ 2147483647 w 2384"/>
                  <a:gd name="T1" fmla="*/ 2147483647 h 3456"/>
                  <a:gd name="T2" fmla="*/ 2147483647 w 2384"/>
                  <a:gd name="T3" fmla="*/ 2147483647 h 3456"/>
                  <a:gd name="T4" fmla="*/ 2147483647 w 2384"/>
                  <a:gd name="T5" fmla="*/ 2147483647 h 3456"/>
                  <a:gd name="T6" fmla="*/ 2147483647 w 2384"/>
                  <a:gd name="T7" fmla="*/ 2147483647 h 3456"/>
                  <a:gd name="T8" fmla="*/ 2147483647 w 2384"/>
                  <a:gd name="T9" fmla="*/ 2147483647 h 3456"/>
                  <a:gd name="T10" fmla="*/ 2147483647 w 2384"/>
                  <a:gd name="T11" fmla="*/ 2147483647 h 3456"/>
                  <a:gd name="T12" fmla="*/ 2147483647 w 2384"/>
                  <a:gd name="T13" fmla="*/ 2147483647 h 3456"/>
                  <a:gd name="T14" fmla="*/ 2147483647 w 2384"/>
                  <a:gd name="T15" fmla="*/ 2147483647 h 3456"/>
                  <a:gd name="T16" fmla="*/ 2147483647 w 2384"/>
                  <a:gd name="T17" fmla="*/ 2147483647 h 3456"/>
                  <a:gd name="T18" fmla="*/ 2147483647 w 2384"/>
                  <a:gd name="T19" fmla="*/ 2147483647 h 3456"/>
                  <a:gd name="T20" fmla="*/ 2147483647 w 2384"/>
                  <a:gd name="T21" fmla="*/ 2147483647 h 3456"/>
                  <a:gd name="T22" fmla="*/ 2147483647 w 2384"/>
                  <a:gd name="T23" fmla="*/ 2147483647 h 3456"/>
                  <a:gd name="T24" fmla="*/ 2147483647 w 2384"/>
                  <a:gd name="T25" fmla="*/ 2147483647 h 3456"/>
                  <a:gd name="T26" fmla="*/ 2147483647 w 2384"/>
                  <a:gd name="T27" fmla="*/ 2147483647 h 3456"/>
                  <a:gd name="T28" fmla="*/ 2147483647 w 2384"/>
                  <a:gd name="T29" fmla="*/ 2147483647 h 3456"/>
                  <a:gd name="T30" fmla="*/ 2147483647 w 2384"/>
                  <a:gd name="T31" fmla="*/ 2147483647 h 3456"/>
                  <a:gd name="T32" fmla="*/ 2147483647 w 2384"/>
                  <a:gd name="T33" fmla="*/ 2147483647 h 3456"/>
                  <a:gd name="T34" fmla="*/ 2147483647 w 2384"/>
                  <a:gd name="T35" fmla="*/ 2147483647 h 3456"/>
                  <a:gd name="T36" fmla="*/ 2147483647 w 2384"/>
                  <a:gd name="T37" fmla="*/ 2147483647 h 3456"/>
                  <a:gd name="T38" fmla="*/ 2147483647 w 2384"/>
                  <a:gd name="T39" fmla="*/ 2147483647 h 3456"/>
                  <a:gd name="T40" fmla="*/ 2147483647 w 2384"/>
                  <a:gd name="T41" fmla="*/ 2147483647 h 3456"/>
                  <a:gd name="T42" fmla="*/ 2147483647 w 2384"/>
                  <a:gd name="T43" fmla="*/ 2147483647 h 3456"/>
                  <a:gd name="T44" fmla="*/ 2147483647 w 2384"/>
                  <a:gd name="T45" fmla="*/ 2147483647 h 3456"/>
                  <a:gd name="T46" fmla="*/ 2147483647 w 2384"/>
                  <a:gd name="T47" fmla="*/ 2147483647 h 3456"/>
                  <a:gd name="T48" fmla="*/ 2147483647 w 2384"/>
                  <a:gd name="T49" fmla="*/ 2147483647 h 3456"/>
                  <a:gd name="T50" fmla="*/ 2147483647 w 2384"/>
                  <a:gd name="T51" fmla="*/ 2147483647 h 3456"/>
                  <a:gd name="T52" fmla="*/ 2147483647 w 2384"/>
                  <a:gd name="T53" fmla="*/ 2147483647 h 3456"/>
                  <a:gd name="T54" fmla="*/ 2147483647 w 2384"/>
                  <a:gd name="T55" fmla="*/ 2147483647 h 3456"/>
                  <a:gd name="T56" fmla="*/ 2147483647 w 2384"/>
                  <a:gd name="T57" fmla="*/ 2147483647 h 3456"/>
                  <a:gd name="T58" fmla="*/ 2147483647 w 2384"/>
                  <a:gd name="T59" fmla="*/ 2147483647 h 3456"/>
                  <a:gd name="T60" fmla="*/ 2147483647 w 2384"/>
                  <a:gd name="T61" fmla="*/ 2147483647 h 3456"/>
                  <a:gd name="T62" fmla="*/ 2147483647 w 2384"/>
                  <a:gd name="T63" fmla="*/ 2147483647 h 3456"/>
                  <a:gd name="T64" fmla="*/ 2147483647 w 2384"/>
                  <a:gd name="T65" fmla="*/ 2147483647 h 3456"/>
                  <a:gd name="T66" fmla="*/ 2147483647 w 2384"/>
                  <a:gd name="T67" fmla="*/ 2147483647 h 3456"/>
                  <a:gd name="T68" fmla="*/ 2147483647 w 2384"/>
                  <a:gd name="T69" fmla="*/ 2147483647 h 3456"/>
                  <a:gd name="T70" fmla="*/ 2147483647 w 2384"/>
                  <a:gd name="T71" fmla="*/ 2147483647 h 3456"/>
                  <a:gd name="T72" fmla="*/ 2147483647 w 2384"/>
                  <a:gd name="T73" fmla="*/ 2147483647 h 3456"/>
                  <a:gd name="T74" fmla="*/ 2147483647 w 2384"/>
                  <a:gd name="T75" fmla="*/ 2147483647 h 3456"/>
                  <a:gd name="T76" fmla="*/ 2147483647 w 2384"/>
                  <a:gd name="T77" fmla="*/ 2147483647 h 3456"/>
                  <a:gd name="T78" fmla="*/ 2147483647 w 2384"/>
                  <a:gd name="T79" fmla="*/ 2147483647 h 3456"/>
                  <a:gd name="T80" fmla="*/ 2147483647 w 2384"/>
                  <a:gd name="T81" fmla="*/ 2147483647 h 3456"/>
                  <a:gd name="T82" fmla="*/ 2147483647 w 2384"/>
                  <a:gd name="T83" fmla="*/ 2147483647 h 3456"/>
                  <a:gd name="T84" fmla="*/ 2147483647 w 2384"/>
                  <a:gd name="T85" fmla="*/ 2147483647 h 3456"/>
                  <a:gd name="T86" fmla="*/ 2147483647 w 2384"/>
                  <a:gd name="T87" fmla="*/ 2147483647 h 3456"/>
                  <a:gd name="T88" fmla="*/ 2147483647 w 2384"/>
                  <a:gd name="T89" fmla="*/ 2147483647 h 3456"/>
                  <a:gd name="T90" fmla="*/ 2147483647 w 2384"/>
                  <a:gd name="T91" fmla="*/ 2147483647 h 3456"/>
                  <a:gd name="T92" fmla="*/ 2147483647 w 2384"/>
                  <a:gd name="T93" fmla="*/ 2147483647 h 3456"/>
                  <a:gd name="T94" fmla="*/ 0 w 2384"/>
                  <a:gd name="T95" fmla="*/ 2147483647 h 3456"/>
                  <a:gd name="T96" fmla="*/ 2147483647 w 2384"/>
                  <a:gd name="T97" fmla="*/ 2147483647 h 3456"/>
                  <a:gd name="T98" fmla="*/ 2147483647 w 2384"/>
                  <a:gd name="T99" fmla="*/ 2147483647 h 3456"/>
                  <a:gd name="T100" fmla="*/ 2147483647 w 2384"/>
                  <a:gd name="T101" fmla="*/ 2147483647 h 3456"/>
                  <a:gd name="T102" fmla="*/ 2147483647 w 2384"/>
                  <a:gd name="T103" fmla="*/ 2147483647 h 3456"/>
                  <a:gd name="T104" fmla="*/ 2147483647 w 2384"/>
                  <a:gd name="T105" fmla="*/ 2147483647 h 3456"/>
                  <a:gd name="T106" fmla="*/ 2147483647 w 2384"/>
                  <a:gd name="T107" fmla="*/ 2147483647 h 3456"/>
                  <a:gd name="T108" fmla="*/ 2147483647 w 2384"/>
                  <a:gd name="T109" fmla="*/ 2147483647 h 3456"/>
                  <a:gd name="T110" fmla="*/ 2147483647 w 2384"/>
                  <a:gd name="T111" fmla="*/ 2147483647 h 3456"/>
                  <a:gd name="T112" fmla="*/ 2147483647 w 2384"/>
                  <a:gd name="T113" fmla="*/ 2147483647 h 3456"/>
                  <a:gd name="T114" fmla="*/ 2147483647 w 2384"/>
                  <a:gd name="T115" fmla="*/ 2147483647 h 345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384"/>
                  <a:gd name="T175" fmla="*/ 0 h 3456"/>
                  <a:gd name="T176" fmla="*/ 2384 w 2384"/>
                  <a:gd name="T177" fmla="*/ 3456 h 345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384" h="3456">
                    <a:moveTo>
                      <a:pt x="1257" y="0"/>
                    </a:moveTo>
                    <a:lnTo>
                      <a:pt x="1340" y="2"/>
                    </a:lnTo>
                    <a:lnTo>
                      <a:pt x="1420" y="7"/>
                    </a:lnTo>
                    <a:lnTo>
                      <a:pt x="1498" y="18"/>
                    </a:lnTo>
                    <a:lnTo>
                      <a:pt x="1571" y="31"/>
                    </a:lnTo>
                    <a:lnTo>
                      <a:pt x="1640" y="48"/>
                    </a:lnTo>
                    <a:lnTo>
                      <a:pt x="1707" y="70"/>
                    </a:lnTo>
                    <a:lnTo>
                      <a:pt x="1770" y="95"/>
                    </a:lnTo>
                    <a:lnTo>
                      <a:pt x="1830" y="125"/>
                    </a:lnTo>
                    <a:lnTo>
                      <a:pt x="1885" y="158"/>
                    </a:lnTo>
                    <a:lnTo>
                      <a:pt x="1938" y="195"/>
                    </a:lnTo>
                    <a:lnTo>
                      <a:pt x="1987" y="236"/>
                    </a:lnTo>
                    <a:lnTo>
                      <a:pt x="2033" y="281"/>
                    </a:lnTo>
                    <a:lnTo>
                      <a:pt x="2078" y="333"/>
                    </a:lnTo>
                    <a:lnTo>
                      <a:pt x="2120" y="391"/>
                    </a:lnTo>
                    <a:lnTo>
                      <a:pt x="2158" y="450"/>
                    </a:lnTo>
                    <a:lnTo>
                      <a:pt x="2190" y="515"/>
                    </a:lnTo>
                    <a:lnTo>
                      <a:pt x="2220" y="583"/>
                    </a:lnTo>
                    <a:lnTo>
                      <a:pt x="2244" y="656"/>
                    </a:lnTo>
                    <a:lnTo>
                      <a:pt x="2265" y="732"/>
                    </a:lnTo>
                    <a:lnTo>
                      <a:pt x="2281" y="812"/>
                    </a:lnTo>
                    <a:lnTo>
                      <a:pt x="2292" y="895"/>
                    </a:lnTo>
                    <a:lnTo>
                      <a:pt x="2300" y="982"/>
                    </a:lnTo>
                    <a:lnTo>
                      <a:pt x="2304" y="1073"/>
                    </a:lnTo>
                    <a:lnTo>
                      <a:pt x="1878" y="1073"/>
                    </a:lnTo>
                    <a:lnTo>
                      <a:pt x="1876" y="999"/>
                    </a:lnTo>
                    <a:lnTo>
                      <a:pt x="1870" y="928"/>
                    </a:lnTo>
                    <a:lnTo>
                      <a:pt x="1859" y="861"/>
                    </a:lnTo>
                    <a:lnTo>
                      <a:pt x="1846" y="798"/>
                    </a:lnTo>
                    <a:lnTo>
                      <a:pt x="1828" y="739"/>
                    </a:lnTo>
                    <a:lnTo>
                      <a:pt x="1806" y="685"/>
                    </a:lnTo>
                    <a:lnTo>
                      <a:pt x="1780" y="635"/>
                    </a:lnTo>
                    <a:lnTo>
                      <a:pt x="1749" y="589"/>
                    </a:lnTo>
                    <a:lnTo>
                      <a:pt x="1716" y="546"/>
                    </a:lnTo>
                    <a:lnTo>
                      <a:pt x="1681" y="512"/>
                    </a:lnTo>
                    <a:lnTo>
                      <a:pt x="1643" y="481"/>
                    </a:lnTo>
                    <a:lnTo>
                      <a:pt x="1602" y="455"/>
                    </a:lnTo>
                    <a:lnTo>
                      <a:pt x="1558" y="430"/>
                    </a:lnTo>
                    <a:lnTo>
                      <a:pt x="1511" y="411"/>
                    </a:lnTo>
                    <a:lnTo>
                      <a:pt x="1460" y="395"/>
                    </a:lnTo>
                    <a:lnTo>
                      <a:pt x="1405" y="382"/>
                    </a:lnTo>
                    <a:lnTo>
                      <a:pt x="1348" y="373"/>
                    </a:lnTo>
                    <a:lnTo>
                      <a:pt x="1286" y="368"/>
                    </a:lnTo>
                    <a:lnTo>
                      <a:pt x="1222" y="365"/>
                    </a:lnTo>
                    <a:lnTo>
                      <a:pt x="1152" y="368"/>
                    </a:lnTo>
                    <a:lnTo>
                      <a:pt x="1087" y="374"/>
                    </a:lnTo>
                    <a:lnTo>
                      <a:pt x="1025" y="384"/>
                    </a:lnTo>
                    <a:lnTo>
                      <a:pt x="966" y="399"/>
                    </a:lnTo>
                    <a:lnTo>
                      <a:pt x="912" y="418"/>
                    </a:lnTo>
                    <a:lnTo>
                      <a:pt x="861" y="441"/>
                    </a:lnTo>
                    <a:lnTo>
                      <a:pt x="815" y="468"/>
                    </a:lnTo>
                    <a:lnTo>
                      <a:pt x="772" y="500"/>
                    </a:lnTo>
                    <a:lnTo>
                      <a:pt x="734" y="534"/>
                    </a:lnTo>
                    <a:lnTo>
                      <a:pt x="695" y="578"/>
                    </a:lnTo>
                    <a:lnTo>
                      <a:pt x="661" y="623"/>
                    </a:lnTo>
                    <a:lnTo>
                      <a:pt x="633" y="671"/>
                    </a:lnTo>
                    <a:lnTo>
                      <a:pt x="610" y="722"/>
                    </a:lnTo>
                    <a:lnTo>
                      <a:pt x="591" y="774"/>
                    </a:lnTo>
                    <a:lnTo>
                      <a:pt x="579" y="829"/>
                    </a:lnTo>
                    <a:lnTo>
                      <a:pt x="571" y="886"/>
                    </a:lnTo>
                    <a:lnTo>
                      <a:pt x="568" y="946"/>
                    </a:lnTo>
                    <a:lnTo>
                      <a:pt x="571" y="1005"/>
                    </a:lnTo>
                    <a:lnTo>
                      <a:pt x="582" y="1066"/>
                    </a:lnTo>
                    <a:lnTo>
                      <a:pt x="597" y="1128"/>
                    </a:lnTo>
                    <a:lnTo>
                      <a:pt x="620" y="1191"/>
                    </a:lnTo>
                    <a:lnTo>
                      <a:pt x="633" y="1221"/>
                    </a:lnTo>
                    <a:lnTo>
                      <a:pt x="649" y="1257"/>
                    </a:lnTo>
                    <a:lnTo>
                      <a:pt x="668" y="1298"/>
                    </a:lnTo>
                    <a:lnTo>
                      <a:pt x="689" y="1343"/>
                    </a:lnTo>
                    <a:lnTo>
                      <a:pt x="714" y="1393"/>
                    </a:lnTo>
                    <a:lnTo>
                      <a:pt x="741" y="1447"/>
                    </a:lnTo>
                    <a:lnTo>
                      <a:pt x="771" y="1507"/>
                    </a:lnTo>
                    <a:lnTo>
                      <a:pt x="804" y="1572"/>
                    </a:lnTo>
                    <a:lnTo>
                      <a:pt x="839" y="1642"/>
                    </a:lnTo>
                    <a:lnTo>
                      <a:pt x="1595" y="1642"/>
                    </a:lnTo>
                    <a:lnTo>
                      <a:pt x="1595" y="1881"/>
                    </a:lnTo>
                    <a:lnTo>
                      <a:pt x="943" y="1881"/>
                    </a:lnTo>
                    <a:lnTo>
                      <a:pt x="954" y="1931"/>
                    </a:lnTo>
                    <a:lnTo>
                      <a:pt x="963" y="1975"/>
                    </a:lnTo>
                    <a:lnTo>
                      <a:pt x="970" y="2014"/>
                    </a:lnTo>
                    <a:lnTo>
                      <a:pt x="977" y="2046"/>
                    </a:lnTo>
                    <a:lnTo>
                      <a:pt x="984" y="2107"/>
                    </a:lnTo>
                    <a:lnTo>
                      <a:pt x="987" y="2171"/>
                    </a:lnTo>
                    <a:lnTo>
                      <a:pt x="983" y="2247"/>
                    </a:lnTo>
                    <a:lnTo>
                      <a:pt x="972" y="2323"/>
                    </a:lnTo>
                    <a:lnTo>
                      <a:pt x="953" y="2399"/>
                    </a:lnTo>
                    <a:lnTo>
                      <a:pt x="925" y="2475"/>
                    </a:lnTo>
                    <a:lnTo>
                      <a:pt x="891" y="2550"/>
                    </a:lnTo>
                    <a:lnTo>
                      <a:pt x="849" y="2624"/>
                    </a:lnTo>
                    <a:lnTo>
                      <a:pt x="807" y="2688"/>
                    </a:lnTo>
                    <a:lnTo>
                      <a:pt x="758" y="2752"/>
                    </a:lnTo>
                    <a:lnTo>
                      <a:pt x="702" y="2816"/>
                    </a:lnTo>
                    <a:lnTo>
                      <a:pt x="640" y="2880"/>
                    </a:lnTo>
                    <a:lnTo>
                      <a:pt x="572" y="2943"/>
                    </a:lnTo>
                    <a:lnTo>
                      <a:pt x="498" y="3007"/>
                    </a:lnTo>
                    <a:lnTo>
                      <a:pt x="416" y="3070"/>
                    </a:lnTo>
                    <a:lnTo>
                      <a:pt x="496" y="3032"/>
                    </a:lnTo>
                    <a:lnTo>
                      <a:pt x="574" y="2997"/>
                    </a:lnTo>
                    <a:lnTo>
                      <a:pt x="652" y="2968"/>
                    </a:lnTo>
                    <a:lnTo>
                      <a:pt x="729" y="2942"/>
                    </a:lnTo>
                    <a:lnTo>
                      <a:pt x="806" y="2922"/>
                    </a:lnTo>
                    <a:lnTo>
                      <a:pt x="881" y="2906"/>
                    </a:lnTo>
                    <a:lnTo>
                      <a:pt x="957" y="2898"/>
                    </a:lnTo>
                    <a:lnTo>
                      <a:pt x="1031" y="2895"/>
                    </a:lnTo>
                    <a:lnTo>
                      <a:pt x="1081" y="2897"/>
                    </a:lnTo>
                    <a:lnTo>
                      <a:pt x="1134" y="2902"/>
                    </a:lnTo>
                    <a:lnTo>
                      <a:pt x="1193" y="2910"/>
                    </a:lnTo>
                    <a:lnTo>
                      <a:pt x="1256" y="2922"/>
                    </a:lnTo>
                    <a:lnTo>
                      <a:pt x="1322" y="2937"/>
                    </a:lnTo>
                    <a:lnTo>
                      <a:pt x="1394" y="2955"/>
                    </a:lnTo>
                    <a:lnTo>
                      <a:pt x="1469" y="2976"/>
                    </a:lnTo>
                    <a:lnTo>
                      <a:pt x="1527" y="2994"/>
                    </a:lnTo>
                    <a:lnTo>
                      <a:pt x="1582" y="3009"/>
                    </a:lnTo>
                    <a:lnTo>
                      <a:pt x="1630" y="3021"/>
                    </a:lnTo>
                    <a:lnTo>
                      <a:pt x="1675" y="3033"/>
                    </a:lnTo>
                    <a:lnTo>
                      <a:pt x="1715" y="3042"/>
                    </a:lnTo>
                    <a:lnTo>
                      <a:pt x="1749" y="3050"/>
                    </a:lnTo>
                    <a:lnTo>
                      <a:pt x="1780" y="3054"/>
                    </a:lnTo>
                    <a:lnTo>
                      <a:pt x="1806" y="3057"/>
                    </a:lnTo>
                    <a:lnTo>
                      <a:pt x="1827" y="3058"/>
                    </a:lnTo>
                    <a:lnTo>
                      <a:pt x="1880" y="3056"/>
                    </a:lnTo>
                    <a:lnTo>
                      <a:pt x="1931" y="3048"/>
                    </a:lnTo>
                    <a:lnTo>
                      <a:pt x="1979" y="3035"/>
                    </a:lnTo>
                    <a:lnTo>
                      <a:pt x="2025" y="3017"/>
                    </a:lnTo>
                    <a:lnTo>
                      <a:pt x="2045" y="3007"/>
                    </a:lnTo>
                    <a:lnTo>
                      <a:pt x="2068" y="2994"/>
                    </a:lnTo>
                    <a:lnTo>
                      <a:pt x="2095" y="2977"/>
                    </a:lnTo>
                    <a:lnTo>
                      <a:pt x="2124" y="2959"/>
                    </a:lnTo>
                    <a:lnTo>
                      <a:pt x="2157" y="2937"/>
                    </a:lnTo>
                    <a:lnTo>
                      <a:pt x="2193" y="2911"/>
                    </a:lnTo>
                    <a:lnTo>
                      <a:pt x="2384" y="3221"/>
                    </a:lnTo>
                    <a:lnTo>
                      <a:pt x="2333" y="3261"/>
                    </a:lnTo>
                    <a:lnTo>
                      <a:pt x="2285" y="3296"/>
                    </a:lnTo>
                    <a:lnTo>
                      <a:pt x="2240" y="3326"/>
                    </a:lnTo>
                    <a:lnTo>
                      <a:pt x="2196" y="3353"/>
                    </a:lnTo>
                    <a:lnTo>
                      <a:pt x="2154" y="3375"/>
                    </a:lnTo>
                    <a:lnTo>
                      <a:pt x="2086" y="3405"/>
                    </a:lnTo>
                    <a:lnTo>
                      <a:pt x="2016" y="3427"/>
                    </a:lnTo>
                    <a:lnTo>
                      <a:pt x="1945" y="3443"/>
                    </a:lnTo>
                    <a:lnTo>
                      <a:pt x="1872" y="3453"/>
                    </a:lnTo>
                    <a:lnTo>
                      <a:pt x="1797" y="3456"/>
                    </a:lnTo>
                    <a:lnTo>
                      <a:pt x="1764" y="3455"/>
                    </a:lnTo>
                    <a:lnTo>
                      <a:pt x="1726" y="3451"/>
                    </a:lnTo>
                    <a:lnTo>
                      <a:pt x="1684" y="3444"/>
                    </a:lnTo>
                    <a:lnTo>
                      <a:pt x="1637" y="3435"/>
                    </a:lnTo>
                    <a:lnTo>
                      <a:pt x="1586" y="3424"/>
                    </a:lnTo>
                    <a:lnTo>
                      <a:pt x="1530" y="3409"/>
                    </a:lnTo>
                    <a:lnTo>
                      <a:pt x="1469" y="3392"/>
                    </a:lnTo>
                    <a:lnTo>
                      <a:pt x="1403" y="3372"/>
                    </a:lnTo>
                    <a:lnTo>
                      <a:pt x="1333" y="3350"/>
                    </a:lnTo>
                    <a:lnTo>
                      <a:pt x="1255" y="3325"/>
                    </a:lnTo>
                    <a:lnTo>
                      <a:pt x="1179" y="3304"/>
                    </a:lnTo>
                    <a:lnTo>
                      <a:pt x="1109" y="3285"/>
                    </a:lnTo>
                    <a:lnTo>
                      <a:pt x="1042" y="3271"/>
                    </a:lnTo>
                    <a:lnTo>
                      <a:pt x="980" y="3259"/>
                    </a:lnTo>
                    <a:lnTo>
                      <a:pt x="922" y="3251"/>
                    </a:lnTo>
                    <a:lnTo>
                      <a:pt x="869" y="3247"/>
                    </a:lnTo>
                    <a:lnTo>
                      <a:pt x="820" y="3244"/>
                    </a:lnTo>
                    <a:lnTo>
                      <a:pt x="750" y="3247"/>
                    </a:lnTo>
                    <a:lnTo>
                      <a:pt x="682" y="3254"/>
                    </a:lnTo>
                    <a:lnTo>
                      <a:pt x="616" y="3265"/>
                    </a:lnTo>
                    <a:lnTo>
                      <a:pt x="551" y="3282"/>
                    </a:lnTo>
                    <a:lnTo>
                      <a:pt x="488" y="3304"/>
                    </a:lnTo>
                    <a:lnTo>
                      <a:pt x="449" y="3321"/>
                    </a:lnTo>
                    <a:lnTo>
                      <a:pt x="406" y="3342"/>
                    </a:lnTo>
                    <a:lnTo>
                      <a:pt x="358" y="3367"/>
                    </a:lnTo>
                    <a:lnTo>
                      <a:pt x="307" y="3395"/>
                    </a:lnTo>
                    <a:lnTo>
                      <a:pt x="250" y="3429"/>
                    </a:lnTo>
                    <a:lnTo>
                      <a:pt x="23" y="3102"/>
                    </a:lnTo>
                    <a:lnTo>
                      <a:pt x="107" y="3040"/>
                    </a:lnTo>
                    <a:lnTo>
                      <a:pt x="186" y="2976"/>
                    </a:lnTo>
                    <a:lnTo>
                      <a:pt x="258" y="2910"/>
                    </a:lnTo>
                    <a:lnTo>
                      <a:pt x="325" y="2842"/>
                    </a:lnTo>
                    <a:lnTo>
                      <a:pt x="386" y="2773"/>
                    </a:lnTo>
                    <a:lnTo>
                      <a:pt x="442" y="2701"/>
                    </a:lnTo>
                    <a:lnTo>
                      <a:pt x="484" y="2637"/>
                    </a:lnTo>
                    <a:lnTo>
                      <a:pt x="520" y="2572"/>
                    </a:lnTo>
                    <a:lnTo>
                      <a:pt x="549" y="2505"/>
                    </a:lnTo>
                    <a:lnTo>
                      <a:pt x="571" y="2437"/>
                    </a:lnTo>
                    <a:lnTo>
                      <a:pt x="588" y="2368"/>
                    </a:lnTo>
                    <a:lnTo>
                      <a:pt x="597" y="2297"/>
                    </a:lnTo>
                    <a:lnTo>
                      <a:pt x="601" y="2223"/>
                    </a:lnTo>
                    <a:lnTo>
                      <a:pt x="598" y="2186"/>
                    </a:lnTo>
                    <a:lnTo>
                      <a:pt x="593" y="2144"/>
                    </a:lnTo>
                    <a:lnTo>
                      <a:pt x="584" y="2099"/>
                    </a:lnTo>
                    <a:lnTo>
                      <a:pt x="570" y="2051"/>
                    </a:lnTo>
                    <a:lnTo>
                      <a:pt x="562" y="2024"/>
                    </a:lnTo>
                    <a:lnTo>
                      <a:pt x="552" y="1994"/>
                    </a:lnTo>
                    <a:lnTo>
                      <a:pt x="540" y="1960"/>
                    </a:lnTo>
                    <a:lnTo>
                      <a:pt x="525" y="1923"/>
                    </a:lnTo>
                    <a:lnTo>
                      <a:pt x="508" y="1881"/>
                    </a:lnTo>
                    <a:lnTo>
                      <a:pt x="0" y="1881"/>
                    </a:lnTo>
                    <a:lnTo>
                      <a:pt x="0" y="1642"/>
                    </a:lnTo>
                    <a:lnTo>
                      <a:pt x="359" y="1642"/>
                    </a:lnTo>
                    <a:lnTo>
                      <a:pt x="356" y="1637"/>
                    </a:lnTo>
                    <a:lnTo>
                      <a:pt x="350" y="1626"/>
                    </a:lnTo>
                    <a:lnTo>
                      <a:pt x="342" y="1612"/>
                    </a:lnTo>
                    <a:lnTo>
                      <a:pt x="331" y="1591"/>
                    </a:lnTo>
                    <a:lnTo>
                      <a:pt x="318" y="1566"/>
                    </a:lnTo>
                    <a:lnTo>
                      <a:pt x="302" y="1534"/>
                    </a:lnTo>
                    <a:lnTo>
                      <a:pt x="284" y="1499"/>
                    </a:lnTo>
                    <a:lnTo>
                      <a:pt x="260" y="1448"/>
                    </a:lnTo>
                    <a:lnTo>
                      <a:pt x="239" y="1404"/>
                    </a:lnTo>
                    <a:lnTo>
                      <a:pt x="220" y="1364"/>
                    </a:lnTo>
                    <a:lnTo>
                      <a:pt x="204" y="1328"/>
                    </a:lnTo>
                    <a:lnTo>
                      <a:pt x="192" y="1298"/>
                    </a:lnTo>
                    <a:lnTo>
                      <a:pt x="182" y="1271"/>
                    </a:lnTo>
                    <a:lnTo>
                      <a:pt x="168" y="1224"/>
                    </a:lnTo>
                    <a:lnTo>
                      <a:pt x="154" y="1173"/>
                    </a:lnTo>
                    <a:lnTo>
                      <a:pt x="143" y="1116"/>
                    </a:lnTo>
                    <a:lnTo>
                      <a:pt x="134" y="1056"/>
                    </a:lnTo>
                    <a:lnTo>
                      <a:pt x="129" y="993"/>
                    </a:lnTo>
                    <a:lnTo>
                      <a:pt x="127" y="927"/>
                    </a:lnTo>
                    <a:lnTo>
                      <a:pt x="130" y="856"/>
                    </a:lnTo>
                    <a:lnTo>
                      <a:pt x="138" y="787"/>
                    </a:lnTo>
                    <a:lnTo>
                      <a:pt x="153" y="718"/>
                    </a:lnTo>
                    <a:lnTo>
                      <a:pt x="173" y="651"/>
                    </a:lnTo>
                    <a:lnTo>
                      <a:pt x="200" y="586"/>
                    </a:lnTo>
                    <a:lnTo>
                      <a:pt x="232" y="524"/>
                    </a:lnTo>
                    <a:lnTo>
                      <a:pt x="269" y="461"/>
                    </a:lnTo>
                    <a:lnTo>
                      <a:pt x="313" y="401"/>
                    </a:lnTo>
                    <a:lnTo>
                      <a:pt x="364" y="341"/>
                    </a:lnTo>
                    <a:lnTo>
                      <a:pt x="419" y="284"/>
                    </a:lnTo>
                    <a:lnTo>
                      <a:pt x="470" y="239"/>
                    </a:lnTo>
                    <a:lnTo>
                      <a:pt x="523" y="197"/>
                    </a:lnTo>
                    <a:lnTo>
                      <a:pt x="581" y="160"/>
                    </a:lnTo>
                    <a:lnTo>
                      <a:pt x="641" y="127"/>
                    </a:lnTo>
                    <a:lnTo>
                      <a:pt x="706" y="96"/>
                    </a:lnTo>
                    <a:lnTo>
                      <a:pt x="775" y="71"/>
                    </a:lnTo>
                    <a:lnTo>
                      <a:pt x="846" y="49"/>
                    </a:lnTo>
                    <a:lnTo>
                      <a:pt x="921" y="31"/>
                    </a:lnTo>
                    <a:lnTo>
                      <a:pt x="1000" y="18"/>
                    </a:lnTo>
                    <a:lnTo>
                      <a:pt x="1082" y="8"/>
                    </a:lnTo>
                    <a:lnTo>
                      <a:pt x="1168" y="2"/>
                    </a:lnTo>
                    <a:lnTo>
                      <a:pt x="1257" y="0"/>
                    </a:lnTo>
                    <a:close/>
                  </a:path>
                </a:pathLst>
              </a:custGeom>
              <a:solidFill>
                <a:schemeClr val="tx2"/>
              </a:solidFill>
              <a:ln w="9525">
                <a:noFill/>
                <a:round/>
                <a:headEnd/>
                <a:tailEnd/>
              </a:ln>
            </p:spPr>
            <p:txBody>
              <a:bodyPr wrap="none" anchor="ctr"/>
              <a:lstStyle/>
              <a:p>
                <a:pPr>
                  <a:lnSpc>
                    <a:spcPts val="1600"/>
                  </a:lnSpc>
                </a:pPr>
                <a:endParaRPr lang="en-GB" sz="2000">
                  <a:ea typeface="Verdana" pitchFamily="34" charset="0"/>
                  <a:cs typeface="Verdana" pitchFamily="34" charset="0"/>
                </a:endParaRPr>
              </a:p>
            </p:txBody>
          </p:sp>
        </p:grpSp>
      </p:grpSp>
      <p:grpSp>
        <p:nvGrpSpPr>
          <p:cNvPr id="13" name="Group 65"/>
          <p:cNvGrpSpPr/>
          <p:nvPr/>
        </p:nvGrpSpPr>
        <p:grpSpPr>
          <a:xfrm>
            <a:off x="2804043" y="1225186"/>
            <a:ext cx="2145728" cy="2099997"/>
            <a:chOff x="2804043" y="1225186"/>
            <a:chExt cx="2145728" cy="2099997"/>
          </a:xfrm>
        </p:grpSpPr>
        <p:sp>
          <p:nvSpPr>
            <p:cNvPr id="79" name="Rectangle 78"/>
            <p:cNvSpPr/>
            <p:nvPr/>
          </p:nvSpPr>
          <p:spPr>
            <a:xfrm>
              <a:off x="2804043" y="1225186"/>
              <a:ext cx="2145728" cy="20999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108000" rIns="36000" rtlCol="0" anchor="t"/>
            <a:lstStyle/>
            <a:p>
              <a:pPr algn="ctr">
                <a:buNone/>
              </a:pPr>
              <a:endParaRPr lang="en-GB" sz="2000" dirty="0">
                <a:solidFill>
                  <a:schemeClr val="tx1"/>
                </a:solidFill>
                <a:ea typeface="Verdana" pitchFamily="34" charset="0"/>
                <a:cs typeface="Verdana" pitchFamily="34" charset="0"/>
              </a:endParaRPr>
            </a:p>
          </p:txBody>
        </p:sp>
        <p:pic>
          <p:nvPicPr>
            <p:cNvPr id="112" name="Picture 111" descr="6309 Smart street MAN AT WORK.png"/>
            <p:cNvPicPr>
              <a:picLocks noChangeAspect="1"/>
            </p:cNvPicPr>
            <p:nvPr/>
          </p:nvPicPr>
          <p:blipFill>
            <a:blip r:embed="rId4" cstate="print"/>
            <a:stretch>
              <a:fillRect/>
            </a:stretch>
          </p:blipFill>
          <p:spPr>
            <a:xfrm>
              <a:off x="3111063" y="1578071"/>
              <a:ext cx="1531687" cy="1394227"/>
            </a:xfrm>
            <a:prstGeom prst="rect">
              <a:avLst/>
            </a:prstGeom>
          </p:spPr>
        </p:pic>
      </p:grpSp>
      <p:grpSp>
        <p:nvGrpSpPr>
          <p:cNvPr id="14" name="Group 69"/>
          <p:cNvGrpSpPr/>
          <p:nvPr/>
        </p:nvGrpSpPr>
        <p:grpSpPr>
          <a:xfrm>
            <a:off x="9450710" y="1225186"/>
            <a:ext cx="2145728" cy="2099996"/>
            <a:chOff x="9450710" y="1225186"/>
            <a:chExt cx="2145728" cy="2099996"/>
          </a:xfrm>
        </p:grpSpPr>
        <p:sp>
          <p:nvSpPr>
            <p:cNvPr id="80" name="Round Single Corner Rectangle 79"/>
            <p:cNvSpPr/>
            <p:nvPr/>
          </p:nvSpPr>
          <p:spPr>
            <a:xfrm>
              <a:off x="9450710" y="1225186"/>
              <a:ext cx="2145728" cy="2099996"/>
            </a:xfrm>
            <a:prstGeom prst="round1Rect">
              <a:avLst>
                <a:gd name="adj" fmla="val 1122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108000" rIns="36000" rtlCol="0" anchor="t"/>
            <a:lstStyle/>
            <a:p>
              <a:pPr algn="ctr">
                <a:buNone/>
              </a:pPr>
              <a:endParaRPr lang="en-GB" sz="2000" baseline="30000" dirty="0">
                <a:solidFill>
                  <a:schemeClr val="tx1"/>
                </a:solidFill>
                <a:ea typeface="Verdana" pitchFamily="34" charset="0"/>
                <a:cs typeface="Verdana" pitchFamily="34" charset="0"/>
              </a:endParaRPr>
            </a:p>
          </p:txBody>
        </p:sp>
        <p:grpSp>
          <p:nvGrpSpPr>
            <p:cNvPr id="15" name="Group 112"/>
            <p:cNvGrpSpPr/>
            <p:nvPr/>
          </p:nvGrpSpPr>
          <p:grpSpPr>
            <a:xfrm>
              <a:off x="9717266" y="1631525"/>
              <a:ext cx="1638463" cy="1274362"/>
              <a:chOff x="9786169" y="3281709"/>
              <a:chExt cx="1296144" cy="1008113"/>
            </a:xfrm>
          </p:grpSpPr>
          <p:grpSp>
            <p:nvGrpSpPr>
              <p:cNvPr id="16" name="Group 13"/>
              <p:cNvGrpSpPr>
                <a:grpSpLocks noChangeAspect="1"/>
              </p:cNvGrpSpPr>
              <p:nvPr/>
            </p:nvGrpSpPr>
            <p:grpSpPr>
              <a:xfrm>
                <a:off x="9858176" y="3281709"/>
                <a:ext cx="962768" cy="1003488"/>
                <a:chOff x="2982901" y="1675038"/>
                <a:chExt cx="726585" cy="757316"/>
              </a:xfrm>
              <a:effectLst/>
            </p:grpSpPr>
            <p:sp>
              <p:nvSpPr>
                <p:cNvPr id="121" name="Freeform 19"/>
                <p:cNvSpPr>
                  <a:spLocks noEditPoints="1"/>
                </p:cNvSpPr>
                <p:nvPr/>
              </p:nvSpPr>
              <p:spPr bwMode="auto">
                <a:xfrm flipH="1">
                  <a:off x="3347864" y="1986414"/>
                  <a:ext cx="163877" cy="445940"/>
                </a:xfrm>
                <a:custGeom>
                  <a:avLst/>
                  <a:gdLst>
                    <a:gd name="T0" fmla="*/ 245 w 850"/>
                    <a:gd name="T1" fmla="*/ 302 h 2320"/>
                    <a:gd name="T2" fmla="*/ 295 w 850"/>
                    <a:gd name="T3" fmla="*/ 362 h 2320"/>
                    <a:gd name="T4" fmla="*/ 365 w 850"/>
                    <a:gd name="T5" fmla="*/ 399 h 2320"/>
                    <a:gd name="T6" fmla="*/ 446 w 850"/>
                    <a:gd name="T7" fmla="*/ 407 h 2320"/>
                    <a:gd name="T8" fmla="*/ 522 w 850"/>
                    <a:gd name="T9" fmla="*/ 384 h 2320"/>
                    <a:gd name="T10" fmla="*/ 583 w 850"/>
                    <a:gd name="T11" fmla="*/ 334 h 2320"/>
                    <a:gd name="T12" fmla="*/ 620 w 850"/>
                    <a:gd name="T13" fmla="*/ 265 h 2320"/>
                    <a:gd name="T14" fmla="*/ 628 w 850"/>
                    <a:gd name="T15" fmla="*/ 184 h 2320"/>
                    <a:gd name="T16" fmla="*/ 605 w 850"/>
                    <a:gd name="T17" fmla="*/ 107 h 2320"/>
                    <a:gd name="T18" fmla="*/ 555 w 850"/>
                    <a:gd name="T19" fmla="*/ 47 h 2320"/>
                    <a:gd name="T20" fmla="*/ 485 w 850"/>
                    <a:gd name="T21" fmla="*/ 10 h 2320"/>
                    <a:gd name="T22" fmla="*/ 404 w 850"/>
                    <a:gd name="T23" fmla="*/ 2 h 2320"/>
                    <a:gd name="T24" fmla="*/ 328 w 850"/>
                    <a:gd name="T25" fmla="*/ 25 h 2320"/>
                    <a:gd name="T26" fmla="*/ 267 w 850"/>
                    <a:gd name="T27" fmla="*/ 75 h 2320"/>
                    <a:gd name="T28" fmla="*/ 230 w 850"/>
                    <a:gd name="T29" fmla="*/ 144 h 2320"/>
                    <a:gd name="T30" fmla="*/ 222 w 850"/>
                    <a:gd name="T31" fmla="*/ 225 h 2320"/>
                    <a:gd name="T32" fmla="*/ 837 w 850"/>
                    <a:gd name="T33" fmla="*/ 615 h 2320"/>
                    <a:gd name="T34" fmla="*/ 792 w 850"/>
                    <a:gd name="T35" fmla="*/ 537 h 2320"/>
                    <a:gd name="T36" fmla="*/ 722 w 850"/>
                    <a:gd name="T37" fmla="*/ 482 h 2320"/>
                    <a:gd name="T38" fmla="*/ 634 w 850"/>
                    <a:gd name="T39" fmla="*/ 455 h 2320"/>
                    <a:gd name="T40" fmla="*/ 193 w 850"/>
                    <a:gd name="T41" fmla="*/ 459 h 2320"/>
                    <a:gd name="T42" fmla="*/ 109 w 850"/>
                    <a:gd name="T43" fmla="*/ 493 h 2320"/>
                    <a:gd name="T44" fmla="*/ 44 w 850"/>
                    <a:gd name="T45" fmla="*/ 555 h 2320"/>
                    <a:gd name="T46" fmla="*/ 7 w 850"/>
                    <a:gd name="T47" fmla="*/ 638 h 2320"/>
                    <a:gd name="T48" fmla="*/ 0 w 850"/>
                    <a:gd name="T49" fmla="*/ 694 h 2320"/>
                    <a:gd name="T50" fmla="*/ 2 w 850"/>
                    <a:gd name="T51" fmla="*/ 1295 h 2320"/>
                    <a:gd name="T52" fmla="*/ 14 w 850"/>
                    <a:gd name="T53" fmla="*/ 1328 h 2320"/>
                    <a:gd name="T54" fmla="*/ 36 w 850"/>
                    <a:gd name="T55" fmla="*/ 1352 h 2320"/>
                    <a:gd name="T56" fmla="*/ 66 w 850"/>
                    <a:gd name="T57" fmla="*/ 1366 h 2320"/>
                    <a:gd name="T58" fmla="*/ 99 w 850"/>
                    <a:gd name="T59" fmla="*/ 1366 h 2320"/>
                    <a:gd name="T60" fmla="*/ 128 w 850"/>
                    <a:gd name="T61" fmla="*/ 1352 h 2320"/>
                    <a:gd name="T62" fmla="*/ 150 w 850"/>
                    <a:gd name="T63" fmla="*/ 1328 h 2320"/>
                    <a:gd name="T64" fmla="*/ 162 w 850"/>
                    <a:gd name="T65" fmla="*/ 1295 h 2320"/>
                    <a:gd name="T66" fmla="*/ 190 w 850"/>
                    <a:gd name="T67" fmla="*/ 744 h 2320"/>
                    <a:gd name="T68" fmla="*/ 190 w 850"/>
                    <a:gd name="T69" fmla="*/ 2193 h 2320"/>
                    <a:gd name="T70" fmla="*/ 199 w 850"/>
                    <a:gd name="T71" fmla="*/ 2242 h 2320"/>
                    <a:gd name="T72" fmla="*/ 222 w 850"/>
                    <a:gd name="T73" fmla="*/ 2283 h 2320"/>
                    <a:gd name="T74" fmla="*/ 256 w 850"/>
                    <a:gd name="T75" fmla="*/ 2310 h 2320"/>
                    <a:gd name="T76" fmla="*/ 298 w 850"/>
                    <a:gd name="T77" fmla="*/ 2320 h 2320"/>
                    <a:gd name="T78" fmla="*/ 340 w 850"/>
                    <a:gd name="T79" fmla="*/ 2310 h 2320"/>
                    <a:gd name="T80" fmla="*/ 375 w 850"/>
                    <a:gd name="T81" fmla="*/ 2283 h 2320"/>
                    <a:gd name="T82" fmla="*/ 398 w 850"/>
                    <a:gd name="T83" fmla="*/ 2242 h 2320"/>
                    <a:gd name="T84" fmla="*/ 406 w 850"/>
                    <a:gd name="T85" fmla="*/ 2193 h 2320"/>
                    <a:gd name="T86" fmla="*/ 427 w 850"/>
                    <a:gd name="T87" fmla="*/ 1372 h 2320"/>
                    <a:gd name="T88" fmla="*/ 444 w 850"/>
                    <a:gd name="T89" fmla="*/ 2206 h 2320"/>
                    <a:gd name="T90" fmla="*/ 457 w 850"/>
                    <a:gd name="T91" fmla="*/ 2254 h 2320"/>
                    <a:gd name="T92" fmla="*/ 483 w 850"/>
                    <a:gd name="T93" fmla="*/ 2291 h 2320"/>
                    <a:gd name="T94" fmla="*/ 520 w 850"/>
                    <a:gd name="T95" fmla="*/ 2314 h 2320"/>
                    <a:gd name="T96" fmla="*/ 563 w 850"/>
                    <a:gd name="T97" fmla="*/ 2319 h 2320"/>
                    <a:gd name="T98" fmla="*/ 603 w 850"/>
                    <a:gd name="T99" fmla="*/ 2305 h 2320"/>
                    <a:gd name="T100" fmla="*/ 635 w 850"/>
                    <a:gd name="T101" fmla="*/ 2274 h 2320"/>
                    <a:gd name="T102" fmla="*/ 655 w 850"/>
                    <a:gd name="T103" fmla="*/ 2231 h 2320"/>
                    <a:gd name="T104" fmla="*/ 660 w 850"/>
                    <a:gd name="T105" fmla="*/ 1379 h 2320"/>
                    <a:gd name="T106" fmla="*/ 686 w 850"/>
                    <a:gd name="T107" fmla="*/ 744 h 2320"/>
                    <a:gd name="T108" fmla="*/ 690 w 850"/>
                    <a:gd name="T109" fmla="*/ 1304 h 2320"/>
                    <a:gd name="T110" fmla="*/ 705 w 850"/>
                    <a:gd name="T111" fmla="*/ 1335 h 2320"/>
                    <a:gd name="T112" fmla="*/ 729 w 850"/>
                    <a:gd name="T113" fmla="*/ 1357 h 2320"/>
                    <a:gd name="T114" fmla="*/ 759 w 850"/>
                    <a:gd name="T115" fmla="*/ 1368 h 2320"/>
                    <a:gd name="T116" fmla="*/ 792 w 850"/>
                    <a:gd name="T117" fmla="*/ 1364 h 2320"/>
                    <a:gd name="T118" fmla="*/ 820 w 850"/>
                    <a:gd name="T119" fmla="*/ 1347 h 2320"/>
                    <a:gd name="T120" fmla="*/ 840 w 850"/>
                    <a:gd name="T121" fmla="*/ 1320 h 2320"/>
                    <a:gd name="T122" fmla="*/ 849 w 850"/>
                    <a:gd name="T123" fmla="*/ 1286 h 2320"/>
                    <a:gd name="T124" fmla="*/ 850 w 850"/>
                    <a:gd name="T125" fmla="*/ 691 h 2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50" h="2320">
                      <a:moveTo>
                        <a:pt x="226" y="245"/>
                      </a:moveTo>
                      <a:cubicBezTo>
                        <a:pt x="230" y="265"/>
                        <a:pt x="230" y="265"/>
                        <a:pt x="230" y="265"/>
                      </a:cubicBezTo>
                      <a:cubicBezTo>
                        <a:pt x="237" y="283"/>
                        <a:pt x="237" y="283"/>
                        <a:pt x="237" y="283"/>
                      </a:cubicBezTo>
                      <a:cubicBezTo>
                        <a:pt x="245" y="302"/>
                        <a:pt x="245" y="302"/>
                        <a:pt x="245" y="302"/>
                      </a:cubicBezTo>
                      <a:cubicBezTo>
                        <a:pt x="256" y="318"/>
                        <a:pt x="256" y="318"/>
                        <a:pt x="256" y="318"/>
                      </a:cubicBezTo>
                      <a:cubicBezTo>
                        <a:pt x="267" y="334"/>
                        <a:pt x="267" y="334"/>
                        <a:pt x="267" y="334"/>
                      </a:cubicBezTo>
                      <a:cubicBezTo>
                        <a:pt x="281" y="348"/>
                        <a:pt x="281" y="348"/>
                        <a:pt x="281" y="348"/>
                      </a:cubicBezTo>
                      <a:cubicBezTo>
                        <a:pt x="295" y="362"/>
                        <a:pt x="295" y="362"/>
                        <a:pt x="295" y="362"/>
                      </a:cubicBezTo>
                      <a:cubicBezTo>
                        <a:pt x="311" y="374"/>
                        <a:pt x="311" y="374"/>
                        <a:pt x="311" y="374"/>
                      </a:cubicBezTo>
                      <a:cubicBezTo>
                        <a:pt x="328" y="384"/>
                        <a:pt x="328" y="384"/>
                        <a:pt x="328" y="384"/>
                      </a:cubicBezTo>
                      <a:cubicBezTo>
                        <a:pt x="345" y="392"/>
                        <a:pt x="345" y="392"/>
                        <a:pt x="345" y="392"/>
                      </a:cubicBezTo>
                      <a:cubicBezTo>
                        <a:pt x="365" y="399"/>
                        <a:pt x="365" y="399"/>
                        <a:pt x="365" y="399"/>
                      </a:cubicBezTo>
                      <a:cubicBezTo>
                        <a:pt x="384" y="404"/>
                        <a:pt x="384" y="404"/>
                        <a:pt x="384" y="404"/>
                      </a:cubicBezTo>
                      <a:cubicBezTo>
                        <a:pt x="404" y="407"/>
                        <a:pt x="404" y="407"/>
                        <a:pt x="404" y="407"/>
                      </a:cubicBezTo>
                      <a:cubicBezTo>
                        <a:pt x="425" y="408"/>
                        <a:pt x="425" y="408"/>
                        <a:pt x="425" y="408"/>
                      </a:cubicBezTo>
                      <a:cubicBezTo>
                        <a:pt x="446" y="407"/>
                        <a:pt x="446" y="407"/>
                        <a:pt x="446" y="407"/>
                      </a:cubicBezTo>
                      <a:cubicBezTo>
                        <a:pt x="466" y="404"/>
                        <a:pt x="466" y="404"/>
                        <a:pt x="466" y="404"/>
                      </a:cubicBezTo>
                      <a:cubicBezTo>
                        <a:pt x="485" y="399"/>
                        <a:pt x="485" y="399"/>
                        <a:pt x="485" y="399"/>
                      </a:cubicBezTo>
                      <a:cubicBezTo>
                        <a:pt x="505" y="392"/>
                        <a:pt x="505" y="392"/>
                        <a:pt x="505" y="392"/>
                      </a:cubicBezTo>
                      <a:cubicBezTo>
                        <a:pt x="522" y="384"/>
                        <a:pt x="522" y="384"/>
                        <a:pt x="522" y="384"/>
                      </a:cubicBezTo>
                      <a:cubicBezTo>
                        <a:pt x="539" y="374"/>
                        <a:pt x="539" y="374"/>
                        <a:pt x="539" y="374"/>
                      </a:cubicBezTo>
                      <a:cubicBezTo>
                        <a:pt x="555" y="362"/>
                        <a:pt x="555" y="362"/>
                        <a:pt x="555" y="362"/>
                      </a:cubicBezTo>
                      <a:cubicBezTo>
                        <a:pt x="569" y="348"/>
                        <a:pt x="569" y="348"/>
                        <a:pt x="569" y="348"/>
                      </a:cubicBezTo>
                      <a:cubicBezTo>
                        <a:pt x="583" y="334"/>
                        <a:pt x="583" y="334"/>
                        <a:pt x="583" y="334"/>
                      </a:cubicBezTo>
                      <a:cubicBezTo>
                        <a:pt x="594" y="318"/>
                        <a:pt x="594" y="318"/>
                        <a:pt x="594" y="318"/>
                      </a:cubicBezTo>
                      <a:cubicBezTo>
                        <a:pt x="605" y="302"/>
                        <a:pt x="605" y="302"/>
                        <a:pt x="605" y="302"/>
                      </a:cubicBezTo>
                      <a:cubicBezTo>
                        <a:pt x="613" y="283"/>
                        <a:pt x="613" y="283"/>
                        <a:pt x="613" y="283"/>
                      </a:cubicBezTo>
                      <a:cubicBezTo>
                        <a:pt x="620" y="265"/>
                        <a:pt x="620" y="265"/>
                        <a:pt x="620" y="265"/>
                      </a:cubicBezTo>
                      <a:cubicBezTo>
                        <a:pt x="624" y="245"/>
                        <a:pt x="624" y="245"/>
                        <a:pt x="624" y="245"/>
                      </a:cubicBezTo>
                      <a:cubicBezTo>
                        <a:pt x="628" y="225"/>
                        <a:pt x="628" y="225"/>
                        <a:pt x="628" y="225"/>
                      </a:cubicBezTo>
                      <a:cubicBezTo>
                        <a:pt x="629" y="204"/>
                        <a:pt x="629" y="204"/>
                        <a:pt x="629" y="204"/>
                      </a:cubicBezTo>
                      <a:cubicBezTo>
                        <a:pt x="628" y="184"/>
                        <a:pt x="628" y="184"/>
                        <a:pt x="628" y="184"/>
                      </a:cubicBezTo>
                      <a:cubicBezTo>
                        <a:pt x="624" y="164"/>
                        <a:pt x="624" y="164"/>
                        <a:pt x="624" y="164"/>
                      </a:cubicBezTo>
                      <a:cubicBezTo>
                        <a:pt x="620" y="144"/>
                        <a:pt x="620" y="144"/>
                        <a:pt x="620" y="144"/>
                      </a:cubicBezTo>
                      <a:cubicBezTo>
                        <a:pt x="613" y="124"/>
                        <a:pt x="613" y="124"/>
                        <a:pt x="613" y="124"/>
                      </a:cubicBezTo>
                      <a:cubicBezTo>
                        <a:pt x="605" y="107"/>
                        <a:pt x="605" y="107"/>
                        <a:pt x="605" y="107"/>
                      </a:cubicBezTo>
                      <a:cubicBezTo>
                        <a:pt x="594" y="91"/>
                        <a:pt x="594" y="91"/>
                        <a:pt x="594" y="91"/>
                      </a:cubicBezTo>
                      <a:cubicBezTo>
                        <a:pt x="583" y="75"/>
                        <a:pt x="583" y="75"/>
                        <a:pt x="583" y="75"/>
                      </a:cubicBezTo>
                      <a:cubicBezTo>
                        <a:pt x="569" y="61"/>
                        <a:pt x="569" y="61"/>
                        <a:pt x="569" y="61"/>
                      </a:cubicBezTo>
                      <a:cubicBezTo>
                        <a:pt x="555" y="47"/>
                        <a:pt x="555" y="47"/>
                        <a:pt x="555" y="47"/>
                      </a:cubicBezTo>
                      <a:cubicBezTo>
                        <a:pt x="539" y="35"/>
                        <a:pt x="539" y="35"/>
                        <a:pt x="539" y="35"/>
                      </a:cubicBezTo>
                      <a:cubicBezTo>
                        <a:pt x="522" y="25"/>
                        <a:pt x="522" y="25"/>
                        <a:pt x="522" y="25"/>
                      </a:cubicBezTo>
                      <a:cubicBezTo>
                        <a:pt x="505" y="17"/>
                        <a:pt x="505" y="17"/>
                        <a:pt x="505" y="17"/>
                      </a:cubicBezTo>
                      <a:cubicBezTo>
                        <a:pt x="485" y="10"/>
                        <a:pt x="485" y="10"/>
                        <a:pt x="485" y="10"/>
                      </a:cubicBezTo>
                      <a:cubicBezTo>
                        <a:pt x="466" y="5"/>
                        <a:pt x="466" y="5"/>
                        <a:pt x="466" y="5"/>
                      </a:cubicBezTo>
                      <a:cubicBezTo>
                        <a:pt x="446" y="2"/>
                        <a:pt x="446" y="2"/>
                        <a:pt x="446" y="2"/>
                      </a:cubicBezTo>
                      <a:cubicBezTo>
                        <a:pt x="425" y="0"/>
                        <a:pt x="425" y="0"/>
                        <a:pt x="425" y="0"/>
                      </a:cubicBezTo>
                      <a:cubicBezTo>
                        <a:pt x="404" y="2"/>
                        <a:pt x="404" y="2"/>
                        <a:pt x="404" y="2"/>
                      </a:cubicBezTo>
                      <a:cubicBezTo>
                        <a:pt x="384" y="5"/>
                        <a:pt x="384" y="5"/>
                        <a:pt x="384" y="5"/>
                      </a:cubicBezTo>
                      <a:cubicBezTo>
                        <a:pt x="365" y="10"/>
                        <a:pt x="365" y="10"/>
                        <a:pt x="365" y="10"/>
                      </a:cubicBezTo>
                      <a:cubicBezTo>
                        <a:pt x="345" y="17"/>
                        <a:pt x="345" y="17"/>
                        <a:pt x="345" y="17"/>
                      </a:cubicBezTo>
                      <a:cubicBezTo>
                        <a:pt x="328" y="25"/>
                        <a:pt x="328" y="25"/>
                        <a:pt x="328" y="25"/>
                      </a:cubicBezTo>
                      <a:cubicBezTo>
                        <a:pt x="311" y="35"/>
                        <a:pt x="311" y="35"/>
                        <a:pt x="311" y="35"/>
                      </a:cubicBezTo>
                      <a:cubicBezTo>
                        <a:pt x="295" y="47"/>
                        <a:pt x="295" y="47"/>
                        <a:pt x="295" y="47"/>
                      </a:cubicBezTo>
                      <a:cubicBezTo>
                        <a:pt x="281" y="61"/>
                        <a:pt x="281" y="61"/>
                        <a:pt x="281" y="61"/>
                      </a:cubicBezTo>
                      <a:cubicBezTo>
                        <a:pt x="267" y="75"/>
                        <a:pt x="267" y="75"/>
                        <a:pt x="267" y="75"/>
                      </a:cubicBezTo>
                      <a:cubicBezTo>
                        <a:pt x="256" y="91"/>
                        <a:pt x="256" y="91"/>
                        <a:pt x="256" y="91"/>
                      </a:cubicBezTo>
                      <a:cubicBezTo>
                        <a:pt x="245" y="107"/>
                        <a:pt x="245" y="107"/>
                        <a:pt x="245" y="107"/>
                      </a:cubicBezTo>
                      <a:cubicBezTo>
                        <a:pt x="237" y="124"/>
                        <a:pt x="237" y="124"/>
                        <a:pt x="237" y="124"/>
                      </a:cubicBezTo>
                      <a:cubicBezTo>
                        <a:pt x="230" y="144"/>
                        <a:pt x="230" y="144"/>
                        <a:pt x="230" y="144"/>
                      </a:cubicBezTo>
                      <a:cubicBezTo>
                        <a:pt x="226" y="164"/>
                        <a:pt x="226" y="164"/>
                        <a:pt x="226" y="164"/>
                      </a:cubicBezTo>
                      <a:cubicBezTo>
                        <a:pt x="222" y="184"/>
                        <a:pt x="222" y="184"/>
                        <a:pt x="222" y="184"/>
                      </a:cubicBezTo>
                      <a:cubicBezTo>
                        <a:pt x="221" y="204"/>
                        <a:pt x="221" y="204"/>
                        <a:pt x="221" y="204"/>
                      </a:cubicBezTo>
                      <a:cubicBezTo>
                        <a:pt x="222" y="225"/>
                        <a:pt x="222" y="225"/>
                        <a:pt x="222" y="225"/>
                      </a:cubicBezTo>
                      <a:lnTo>
                        <a:pt x="226" y="245"/>
                      </a:lnTo>
                      <a:close/>
                      <a:moveTo>
                        <a:pt x="847" y="661"/>
                      </a:moveTo>
                      <a:cubicBezTo>
                        <a:pt x="843" y="638"/>
                        <a:pt x="843" y="638"/>
                        <a:pt x="843" y="638"/>
                      </a:cubicBezTo>
                      <a:cubicBezTo>
                        <a:pt x="837" y="615"/>
                        <a:pt x="837" y="615"/>
                        <a:pt x="837" y="615"/>
                      </a:cubicBezTo>
                      <a:cubicBezTo>
                        <a:pt x="828" y="594"/>
                        <a:pt x="828" y="594"/>
                        <a:pt x="828" y="594"/>
                      </a:cubicBezTo>
                      <a:cubicBezTo>
                        <a:pt x="818" y="574"/>
                        <a:pt x="818" y="574"/>
                        <a:pt x="818" y="574"/>
                      </a:cubicBezTo>
                      <a:cubicBezTo>
                        <a:pt x="806" y="555"/>
                        <a:pt x="806" y="555"/>
                        <a:pt x="806" y="555"/>
                      </a:cubicBezTo>
                      <a:cubicBezTo>
                        <a:pt x="792" y="537"/>
                        <a:pt x="792" y="537"/>
                        <a:pt x="792" y="537"/>
                      </a:cubicBezTo>
                      <a:cubicBezTo>
                        <a:pt x="776" y="521"/>
                        <a:pt x="776" y="521"/>
                        <a:pt x="776" y="521"/>
                      </a:cubicBezTo>
                      <a:cubicBezTo>
                        <a:pt x="759" y="506"/>
                        <a:pt x="759" y="506"/>
                        <a:pt x="759" y="506"/>
                      </a:cubicBezTo>
                      <a:cubicBezTo>
                        <a:pt x="741" y="493"/>
                        <a:pt x="741" y="493"/>
                        <a:pt x="741" y="493"/>
                      </a:cubicBezTo>
                      <a:cubicBezTo>
                        <a:pt x="722" y="482"/>
                        <a:pt x="722" y="482"/>
                        <a:pt x="722" y="482"/>
                      </a:cubicBezTo>
                      <a:cubicBezTo>
                        <a:pt x="701" y="472"/>
                        <a:pt x="701" y="472"/>
                        <a:pt x="701" y="472"/>
                      </a:cubicBezTo>
                      <a:cubicBezTo>
                        <a:pt x="680" y="464"/>
                        <a:pt x="680" y="464"/>
                        <a:pt x="680" y="464"/>
                      </a:cubicBezTo>
                      <a:cubicBezTo>
                        <a:pt x="657" y="459"/>
                        <a:pt x="657" y="459"/>
                        <a:pt x="657" y="459"/>
                      </a:cubicBezTo>
                      <a:cubicBezTo>
                        <a:pt x="634" y="455"/>
                        <a:pt x="634" y="455"/>
                        <a:pt x="634" y="455"/>
                      </a:cubicBezTo>
                      <a:cubicBezTo>
                        <a:pt x="610" y="454"/>
                        <a:pt x="610" y="454"/>
                        <a:pt x="610" y="454"/>
                      </a:cubicBezTo>
                      <a:cubicBezTo>
                        <a:pt x="240" y="454"/>
                        <a:pt x="240" y="454"/>
                        <a:pt x="240" y="454"/>
                      </a:cubicBezTo>
                      <a:cubicBezTo>
                        <a:pt x="240" y="454"/>
                        <a:pt x="240" y="454"/>
                        <a:pt x="216" y="455"/>
                      </a:cubicBezTo>
                      <a:cubicBezTo>
                        <a:pt x="216" y="455"/>
                        <a:pt x="216" y="455"/>
                        <a:pt x="193" y="459"/>
                      </a:cubicBezTo>
                      <a:cubicBezTo>
                        <a:pt x="193" y="459"/>
                        <a:pt x="193" y="459"/>
                        <a:pt x="170" y="464"/>
                      </a:cubicBezTo>
                      <a:cubicBezTo>
                        <a:pt x="170" y="464"/>
                        <a:pt x="170" y="464"/>
                        <a:pt x="149" y="472"/>
                      </a:cubicBezTo>
                      <a:cubicBezTo>
                        <a:pt x="149" y="472"/>
                        <a:pt x="149" y="472"/>
                        <a:pt x="128" y="482"/>
                      </a:cubicBezTo>
                      <a:cubicBezTo>
                        <a:pt x="128" y="482"/>
                        <a:pt x="128" y="482"/>
                        <a:pt x="109" y="493"/>
                      </a:cubicBezTo>
                      <a:cubicBezTo>
                        <a:pt x="109" y="493"/>
                        <a:pt x="109" y="493"/>
                        <a:pt x="91" y="506"/>
                      </a:cubicBezTo>
                      <a:cubicBezTo>
                        <a:pt x="91" y="506"/>
                        <a:pt x="91" y="506"/>
                        <a:pt x="74" y="521"/>
                      </a:cubicBezTo>
                      <a:cubicBezTo>
                        <a:pt x="74" y="521"/>
                        <a:pt x="74" y="521"/>
                        <a:pt x="58" y="537"/>
                      </a:cubicBezTo>
                      <a:cubicBezTo>
                        <a:pt x="58" y="537"/>
                        <a:pt x="58" y="537"/>
                        <a:pt x="44" y="555"/>
                      </a:cubicBezTo>
                      <a:cubicBezTo>
                        <a:pt x="44" y="555"/>
                        <a:pt x="44" y="555"/>
                        <a:pt x="32" y="574"/>
                      </a:cubicBezTo>
                      <a:cubicBezTo>
                        <a:pt x="32" y="574"/>
                        <a:pt x="32" y="574"/>
                        <a:pt x="22" y="594"/>
                      </a:cubicBezTo>
                      <a:cubicBezTo>
                        <a:pt x="22" y="594"/>
                        <a:pt x="22" y="594"/>
                        <a:pt x="13" y="615"/>
                      </a:cubicBezTo>
                      <a:cubicBezTo>
                        <a:pt x="13" y="615"/>
                        <a:pt x="13" y="615"/>
                        <a:pt x="7" y="638"/>
                      </a:cubicBezTo>
                      <a:cubicBezTo>
                        <a:pt x="7" y="638"/>
                        <a:pt x="7" y="638"/>
                        <a:pt x="3" y="661"/>
                      </a:cubicBezTo>
                      <a:cubicBezTo>
                        <a:pt x="0" y="684"/>
                        <a:pt x="0" y="684"/>
                        <a:pt x="0" y="684"/>
                      </a:cubicBezTo>
                      <a:cubicBezTo>
                        <a:pt x="0" y="684"/>
                        <a:pt x="0" y="684"/>
                        <a:pt x="0" y="691"/>
                      </a:cubicBezTo>
                      <a:cubicBezTo>
                        <a:pt x="0" y="691"/>
                        <a:pt x="0" y="691"/>
                        <a:pt x="0" y="694"/>
                      </a:cubicBezTo>
                      <a:cubicBezTo>
                        <a:pt x="0" y="694"/>
                        <a:pt x="0" y="694"/>
                        <a:pt x="0" y="744"/>
                      </a:cubicBezTo>
                      <a:cubicBezTo>
                        <a:pt x="0" y="744"/>
                        <a:pt x="0" y="744"/>
                        <a:pt x="0" y="1277"/>
                      </a:cubicBezTo>
                      <a:cubicBezTo>
                        <a:pt x="0" y="1277"/>
                        <a:pt x="0" y="1277"/>
                        <a:pt x="1" y="1286"/>
                      </a:cubicBezTo>
                      <a:cubicBezTo>
                        <a:pt x="1" y="1286"/>
                        <a:pt x="1" y="1286"/>
                        <a:pt x="2" y="1295"/>
                      </a:cubicBezTo>
                      <a:cubicBezTo>
                        <a:pt x="2" y="1295"/>
                        <a:pt x="2" y="1295"/>
                        <a:pt x="4" y="1304"/>
                      </a:cubicBezTo>
                      <a:cubicBezTo>
                        <a:pt x="4" y="1304"/>
                        <a:pt x="4" y="1304"/>
                        <a:pt x="7" y="1312"/>
                      </a:cubicBezTo>
                      <a:cubicBezTo>
                        <a:pt x="7" y="1312"/>
                        <a:pt x="7" y="1312"/>
                        <a:pt x="10" y="1320"/>
                      </a:cubicBezTo>
                      <a:cubicBezTo>
                        <a:pt x="10" y="1320"/>
                        <a:pt x="10" y="1320"/>
                        <a:pt x="14" y="1328"/>
                      </a:cubicBezTo>
                      <a:cubicBezTo>
                        <a:pt x="14" y="1328"/>
                        <a:pt x="14" y="1328"/>
                        <a:pt x="19" y="1335"/>
                      </a:cubicBezTo>
                      <a:cubicBezTo>
                        <a:pt x="19" y="1335"/>
                        <a:pt x="19" y="1335"/>
                        <a:pt x="24" y="1341"/>
                      </a:cubicBezTo>
                      <a:cubicBezTo>
                        <a:pt x="24" y="1341"/>
                        <a:pt x="24" y="1341"/>
                        <a:pt x="30" y="1347"/>
                      </a:cubicBezTo>
                      <a:cubicBezTo>
                        <a:pt x="30" y="1347"/>
                        <a:pt x="30" y="1347"/>
                        <a:pt x="36" y="1352"/>
                      </a:cubicBezTo>
                      <a:cubicBezTo>
                        <a:pt x="36" y="1352"/>
                        <a:pt x="36" y="1352"/>
                        <a:pt x="43" y="1357"/>
                      </a:cubicBezTo>
                      <a:cubicBezTo>
                        <a:pt x="43" y="1357"/>
                        <a:pt x="43" y="1357"/>
                        <a:pt x="50" y="1361"/>
                      </a:cubicBezTo>
                      <a:cubicBezTo>
                        <a:pt x="50" y="1361"/>
                        <a:pt x="50" y="1361"/>
                        <a:pt x="58" y="1364"/>
                      </a:cubicBezTo>
                      <a:cubicBezTo>
                        <a:pt x="58" y="1364"/>
                        <a:pt x="58" y="1364"/>
                        <a:pt x="66" y="1366"/>
                      </a:cubicBezTo>
                      <a:cubicBezTo>
                        <a:pt x="66" y="1366"/>
                        <a:pt x="66" y="1366"/>
                        <a:pt x="74" y="1368"/>
                      </a:cubicBezTo>
                      <a:cubicBezTo>
                        <a:pt x="74" y="1368"/>
                        <a:pt x="74" y="1368"/>
                        <a:pt x="82" y="1368"/>
                      </a:cubicBezTo>
                      <a:cubicBezTo>
                        <a:pt x="82" y="1368"/>
                        <a:pt x="82" y="1368"/>
                        <a:pt x="91" y="1368"/>
                      </a:cubicBezTo>
                      <a:cubicBezTo>
                        <a:pt x="91" y="1368"/>
                        <a:pt x="91" y="1368"/>
                        <a:pt x="99" y="1366"/>
                      </a:cubicBezTo>
                      <a:cubicBezTo>
                        <a:pt x="99" y="1366"/>
                        <a:pt x="99" y="1366"/>
                        <a:pt x="107" y="1364"/>
                      </a:cubicBezTo>
                      <a:cubicBezTo>
                        <a:pt x="107" y="1364"/>
                        <a:pt x="107" y="1364"/>
                        <a:pt x="114" y="1361"/>
                      </a:cubicBezTo>
                      <a:cubicBezTo>
                        <a:pt x="114" y="1361"/>
                        <a:pt x="114" y="1361"/>
                        <a:pt x="121" y="1357"/>
                      </a:cubicBezTo>
                      <a:cubicBezTo>
                        <a:pt x="121" y="1357"/>
                        <a:pt x="121" y="1357"/>
                        <a:pt x="128" y="1352"/>
                      </a:cubicBezTo>
                      <a:cubicBezTo>
                        <a:pt x="128" y="1352"/>
                        <a:pt x="128" y="1352"/>
                        <a:pt x="134" y="1347"/>
                      </a:cubicBezTo>
                      <a:cubicBezTo>
                        <a:pt x="134" y="1347"/>
                        <a:pt x="134" y="1347"/>
                        <a:pt x="140" y="1341"/>
                      </a:cubicBezTo>
                      <a:cubicBezTo>
                        <a:pt x="140" y="1341"/>
                        <a:pt x="140" y="1341"/>
                        <a:pt x="145" y="1335"/>
                      </a:cubicBezTo>
                      <a:cubicBezTo>
                        <a:pt x="145" y="1335"/>
                        <a:pt x="145" y="1335"/>
                        <a:pt x="150" y="1328"/>
                      </a:cubicBezTo>
                      <a:cubicBezTo>
                        <a:pt x="150" y="1328"/>
                        <a:pt x="150" y="1328"/>
                        <a:pt x="154" y="1320"/>
                      </a:cubicBezTo>
                      <a:cubicBezTo>
                        <a:pt x="154" y="1320"/>
                        <a:pt x="154" y="1320"/>
                        <a:pt x="158" y="1312"/>
                      </a:cubicBezTo>
                      <a:cubicBezTo>
                        <a:pt x="158" y="1312"/>
                        <a:pt x="158" y="1312"/>
                        <a:pt x="160" y="1304"/>
                      </a:cubicBezTo>
                      <a:cubicBezTo>
                        <a:pt x="160" y="1304"/>
                        <a:pt x="160" y="1304"/>
                        <a:pt x="162" y="1295"/>
                      </a:cubicBezTo>
                      <a:cubicBezTo>
                        <a:pt x="162" y="1295"/>
                        <a:pt x="162" y="1295"/>
                        <a:pt x="164" y="1286"/>
                      </a:cubicBezTo>
                      <a:cubicBezTo>
                        <a:pt x="164" y="1286"/>
                        <a:pt x="164" y="1286"/>
                        <a:pt x="164" y="1277"/>
                      </a:cubicBezTo>
                      <a:cubicBezTo>
                        <a:pt x="164" y="1277"/>
                        <a:pt x="164" y="1277"/>
                        <a:pt x="164" y="744"/>
                      </a:cubicBezTo>
                      <a:cubicBezTo>
                        <a:pt x="164" y="744"/>
                        <a:pt x="164" y="744"/>
                        <a:pt x="190" y="744"/>
                      </a:cubicBezTo>
                      <a:cubicBezTo>
                        <a:pt x="190" y="744"/>
                        <a:pt x="190" y="744"/>
                        <a:pt x="190" y="1352"/>
                      </a:cubicBezTo>
                      <a:cubicBezTo>
                        <a:pt x="190" y="1352"/>
                        <a:pt x="190" y="1352"/>
                        <a:pt x="190" y="1371"/>
                      </a:cubicBezTo>
                      <a:cubicBezTo>
                        <a:pt x="190" y="1371"/>
                        <a:pt x="190" y="1371"/>
                        <a:pt x="190" y="1379"/>
                      </a:cubicBezTo>
                      <a:cubicBezTo>
                        <a:pt x="190" y="1379"/>
                        <a:pt x="190" y="1379"/>
                        <a:pt x="190" y="2193"/>
                      </a:cubicBezTo>
                      <a:cubicBezTo>
                        <a:pt x="190" y="2193"/>
                        <a:pt x="190" y="2193"/>
                        <a:pt x="191" y="2206"/>
                      </a:cubicBezTo>
                      <a:cubicBezTo>
                        <a:pt x="191" y="2206"/>
                        <a:pt x="191" y="2206"/>
                        <a:pt x="192" y="2219"/>
                      </a:cubicBezTo>
                      <a:cubicBezTo>
                        <a:pt x="192" y="2219"/>
                        <a:pt x="192" y="2219"/>
                        <a:pt x="195" y="2231"/>
                      </a:cubicBezTo>
                      <a:cubicBezTo>
                        <a:pt x="195" y="2231"/>
                        <a:pt x="195" y="2231"/>
                        <a:pt x="199" y="2242"/>
                      </a:cubicBezTo>
                      <a:cubicBezTo>
                        <a:pt x="199" y="2242"/>
                        <a:pt x="199" y="2242"/>
                        <a:pt x="203" y="2254"/>
                      </a:cubicBezTo>
                      <a:cubicBezTo>
                        <a:pt x="203" y="2254"/>
                        <a:pt x="203" y="2254"/>
                        <a:pt x="209" y="2264"/>
                      </a:cubicBezTo>
                      <a:cubicBezTo>
                        <a:pt x="209" y="2264"/>
                        <a:pt x="209" y="2264"/>
                        <a:pt x="215" y="2274"/>
                      </a:cubicBezTo>
                      <a:cubicBezTo>
                        <a:pt x="215" y="2274"/>
                        <a:pt x="215" y="2274"/>
                        <a:pt x="222" y="2283"/>
                      </a:cubicBezTo>
                      <a:cubicBezTo>
                        <a:pt x="222" y="2283"/>
                        <a:pt x="222" y="2283"/>
                        <a:pt x="229" y="2291"/>
                      </a:cubicBezTo>
                      <a:cubicBezTo>
                        <a:pt x="229" y="2291"/>
                        <a:pt x="229" y="2291"/>
                        <a:pt x="238" y="2298"/>
                      </a:cubicBezTo>
                      <a:cubicBezTo>
                        <a:pt x="238" y="2298"/>
                        <a:pt x="238" y="2298"/>
                        <a:pt x="247" y="2305"/>
                      </a:cubicBezTo>
                      <a:cubicBezTo>
                        <a:pt x="247" y="2305"/>
                        <a:pt x="247" y="2305"/>
                        <a:pt x="256" y="2310"/>
                      </a:cubicBezTo>
                      <a:cubicBezTo>
                        <a:pt x="256" y="2310"/>
                        <a:pt x="256" y="2310"/>
                        <a:pt x="266" y="2314"/>
                      </a:cubicBezTo>
                      <a:cubicBezTo>
                        <a:pt x="266" y="2314"/>
                        <a:pt x="266" y="2314"/>
                        <a:pt x="276" y="2317"/>
                      </a:cubicBezTo>
                      <a:cubicBezTo>
                        <a:pt x="276" y="2317"/>
                        <a:pt x="276" y="2317"/>
                        <a:pt x="287" y="2319"/>
                      </a:cubicBezTo>
                      <a:cubicBezTo>
                        <a:pt x="287" y="2319"/>
                        <a:pt x="287" y="2319"/>
                        <a:pt x="298" y="2320"/>
                      </a:cubicBezTo>
                      <a:cubicBezTo>
                        <a:pt x="298" y="2320"/>
                        <a:pt x="298" y="2320"/>
                        <a:pt x="309" y="2319"/>
                      </a:cubicBezTo>
                      <a:cubicBezTo>
                        <a:pt x="309" y="2319"/>
                        <a:pt x="309" y="2319"/>
                        <a:pt x="320" y="2317"/>
                      </a:cubicBezTo>
                      <a:cubicBezTo>
                        <a:pt x="320" y="2317"/>
                        <a:pt x="320" y="2317"/>
                        <a:pt x="330" y="2314"/>
                      </a:cubicBezTo>
                      <a:cubicBezTo>
                        <a:pt x="330" y="2314"/>
                        <a:pt x="330" y="2314"/>
                        <a:pt x="340" y="2310"/>
                      </a:cubicBezTo>
                      <a:cubicBezTo>
                        <a:pt x="340" y="2310"/>
                        <a:pt x="340" y="2310"/>
                        <a:pt x="350" y="2305"/>
                      </a:cubicBezTo>
                      <a:cubicBezTo>
                        <a:pt x="350" y="2305"/>
                        <a:pt x="350" y="2305"/>
                        <a:pt x="359" y="2298"/>
                      </a:cubicBezTo>
                      <a:cubicBezTo>
                        <a:pt x="359" y="2298"/>
                        <a:pt x="359" y="2298"/>
                        <a:pt x="367" y="2291"/>
                      </a:cubicBezTo>
                      <a:cubicBezTo>
                        <a:pt x="367" y="2291"/>
                        <a:pt x="367" y="2291"/>
                        <a:pt x="375" y="2283"/>
                      </a:cubicBezTo>
                      <a:cubicBezTo>
                        <a:pt x="375" y="2283"/>
                        <a:pt x="375" y="2283"/>
                        <a:pt x="381" y="2274"/>
                      </a:cubicBezTo>
                      <a:cubicBezTo>
                        <a:pt x="381" y="2274"/>
                        <a:pt x="381" y="2274"/>
                        <a:pt x="388" y="2264"/>
                      </a:cubicBezTo>
                      <a:cubicBezTo>
                        <a:pt x="388" y="2264"/>
                        <a:pt x="388" y="2264"/>
                        <a:pt x="393" y="2254"/>
                      </a:cubicBezTo>
                      <a:cubicBezTo>
                        <a:pt x="393" y="2254"/>
                        <a:pt x="393" y="2254"/>
                        <a:pt x="398" y="2242"/>
                      </a:cubicBezTo>
                      <a:cubicBezTo>
                        <a:pt x="398" y="2242"/>
                        <a:pt x="398" y="2242"/>
                        <a:pt x="401" y="2231"/>
                      </a:cubicBezTo>
                      <a:cubicBezTo>
                        <a:pt x="401" y="2231"/>
                        <a:pt x="401" y="2231"/>
                        <a:pt x="404" y="2219"/>
                      </a:cubicBezTo>
                      <a:cubicBezTo>
                        <a:pt x="404" y="2219"/>
                        <a:pt x="404" y="2219"/>
                        <a:pt x="406" y="2206"/>
                      </a:cubicBezTo>
                      <a:cubicBezTo>
                        <a:pt x="406" y="2206"/>
                        <a:pt x="406" y="2206"/>
                        <a:pt x="406" y="2193"/>
                      </a:cubicBezTo>
                      <a:cubicBezTo>
                        <a:pt x="406" y="2193"/>
                        <a:pt x="406" y="2193"/>
                        <a:pt x="406" y="1379"/>
                      </a:cubicBezTo>
                      <a:cubicBezTo>
                        <a:pt x="406" y="1379"/>
                        <a:pt x="406" y="1379"/>
                        <a:pt x="406" y="1372"/>
                      </a:cubicBezTo>
                      <a:cubicBezTo>
                        <a:pt x="406" y="1372"/>
                        <a:pt x="406" y="1372"/>
                        <a:pt x="423" y="1372"/>
                      </a:cubicBezTo>
                      <a:cubicBezTo>
                        <a:pt x="427" y="1372"/>
                        <a:pt x="427" y="1372"/>
                        <a:pt x="427" y="1372"/>
                      </a:cubicBezTo>
                      <a:cubicBezTo>
                        <a:pt x="444" y="1372"/>
                        <a:pt x="444" y="1372"/>
                        <a:pt x="444" y="1372"/>
                      </a:cubicBezTo>
                      <a:cubicBezTo>
                        <a:pt x="444" y="1379"/>
                        <a:pt x="444" y="1379"/>
                        <a:pt x="444" y="1379"/>
                      </a:cubicBezTo>
                      <a:cubicBezTo>
                        <a:pt x="444" y="2193"/>
                        <a:pt x="444" y="2193"/>
                        <a:pt x="444" y="2193"/>
                      </a:cubicBezTo>
                      <a:cubicBezTo>
                        <a:pt x="444" y="2206"/>
                        <a:pt x="444" y="2206"/>
                        <a:pt x="444" y="2206"/>
                      </a:cubicBezTo>
                      <a:cubicBezTo>
                        <a:pt x="446" y="2219"/>
                        <a:pt x="446" y="2219"/>
                        <a:pt x="446" y="2219"/>
                      </a:cubicBezTo>
                      <a:cubicBezTo>
                        <a:pt x="449" y="2231"/>
                        <a:pt x="449" y="2231"/>
                        <a:pt x="449" y="2231"/>
                      </a:cubicBezTo>
                      <a:cubicBezTo>
                        <a:pt x="452" y="2242"/>
                        <a:pt x="452" y="2242"/>
                        <a:pt x="452" y="2242"/>
                      </a:cubicBezTo>
                      <a:cubicBezTo>
                        <a:pt x="457" y="2254"/>
                        <a:pt x="457" y="2254"/>
                        <a:pt x="457" y="2254"/>
                      </a:cubicBezTo>
                      <a:cubicBezTo>
                        <a:pt x="462" y="2264"/>
                        <a:pt x="462" y="2264"/>
                        <a:pt x="462" y="2264"/>
                      </a:cubicBezTo>
                      <a:cubicBezTo>
                        <a:pt x="469" y="2274"/>
                        <a:pt x="469" y="2274"/>
                        <a:pt x="469" y="2274"/>
                      </a:cubicBezTo>
                      <a:cubicBezTo>
                        <a:pt x="475" y="2283"/>
                        <a:pt x="475" y="2283"/>
                        <a:pt x="475" y="2283"/>
                      </a:cubicBezTo>
                      <a:cubicBezTo>
                        <a:pt x="483" y="2291"/>
                        <a:pt x="483" y="2291"/>
                        <a:pt x="483" y="2291"/>
                      </a:cubicBezTo>
                      <a:cubicBezTo>
                        <a:pt x="491" y="2298"/>
                        <a:pt x="491" y="2298"/>
                        <a:pt x="491" y="2298"/>
                      </a:cubicBezTo>
                      <a:cubicBezTo>
                        <a:pt x="500" y="2305"/>
                        <a:pt x="500" y="2305"/>
                        <a:pt x="500" y="2305"/>
                      </a:cubicBezTo>
                      <a:cubicBezTo>
                        <a:pt x="510" y="2310"/>
                        <a:pt x="510" y="2310"/>
                        <a:pt x="510" y="2310"/>
                      </a:cubicBezTo>
                      <a:cubicBezTo>
                        <a:pt x="520" y="2314"/>
                        <a:pt x="520" y="2314"/>
                        <a:pt x="520" y="2314"/>
                      </a:cubicBezTo>
                      <a:cubicBezTo>
                        <a:pt x="530" y="2317"/>
                        <a:pt x="530" y="2317"/>
                        <a:pt x="530" y="2317"/>
                      </a:cubicBezTo>
                      <a:cubicBezTo>
                        <a:pt x="541" y="2319"/>
                        <a:pt x="541" y="2319"/>
                        <a:pt x="541" y="2319"/>
                      </a:cubicBezTo>
                      <a:cubicBezTo>
                        <a:pt x="552" y="2320"/>
                        <a:pt x="552" y="2320"/>
                        <a:pt x="552" y="2320"/>
                      </a:cubicBezTo>
                      <a:cubicBezTo>
                        <a:pt x="563" y="2319"/>
                        <a:pt x="563" y="2319"/>
                        <a:pt x="563" y="2319"/>
                      </a:cubicBezTo>
                      <a:cubicBezTo>
                        <a:pt x="574" y="2317"/>
                        <a:pt x="574" y="2317"/>
                        <a:pt x="574" y="2317"/>
                      </a:cubicBezTo>
                      <a:cubicBezTo>
                        <a:pt x="584" y="2314"/>
                        <a:pt x="584" y="2314"/>
                        <a:pt x="584" y="2314"/>
                      </a:cubicBezTo>
                      <a:cubicBezTo>
                        <a:pt x="594" y="2310"/>
                        <a:pt x="594" y="2310"/>
                        <a:pt x="594" y="2310"/>
                      </a:cubicBezTo>
                      <a:cubicBezTo>
                        <a:pt x="603" y="2305"/>
                        <a:pt x="603" y="2305"/>
                        <a:pt x="603" y="2305"/>
                      </a:cubicBezTo>
                      <a:cubicBezTo>
                        <a:pt x="612" y="2298"/>
                        <a:pt x="612" y="2298"/>
                        <a:pt x="612" y="2298"/>
                      </a:cubicBezTo>
                      <a:cubicBezTo>
                        <a:pt x="621" y="2291"/>
                        <a:pt x="621" y="2291"/>
                        <a:pt x="621" y="2291"/>
                      </a:cubicBezTo>
                      <a:cubicBezTo>
                        <a:pt x="628" y="2283"/>
                        <a:pt x="628" y="2283"/>
                        <a:pt x="628" y="2283"/>
                      </a:cubicBezTo>
                      <a:cubicBezTo>
                        <a:pt x="635" y="2274"/>
                        <a:pt x="635" y="2274"/>
                        <a:pt x="635" y="2274"/>
                      </a:cubicBezTo>
                      <a:cubicBezTo>
                        <a:pt x="641" y="2264"/>
                        <a:pt x="641" y="2264"/>
                        <a:pt x="641" y="2264"/>
                      </a:cubicBezTo>
                      <a:cubicBezTo>
                        <a:pt x="647" y="2254"/>
                        <a:pt x="647" y="2254"/>
                        <a:pt x="647" y="2254"/>
                      </a:cubicBezTo>
                      <a:cubicBezTo>
                        <a:pt x="651" y="2242"/>
                        <a:pt x="651" y="2242"/>
                        <a:pt x="651" y="2242"/>
                      </a:cubicBezTo>
                      <a:cubicBezTo>
                        <a:pt x="655" y="2231"/>
                        <a:pt x="655" y="2231"/>
                        <a:pt x="655" y="2231"/>
                      </a:cubicBezTo>
                      <a:cubicBezTo>
                        <a:pt x="658" y="2219"/>
                        <a:pt x="658" y="2219"/>
                        <a:pt x="658" y="2219"/>
                      </a:cubicBezTo>
                      <a:cubicBezTo>
                        <a:pt x="659" y="2206"/>
                        <a:pt x="659" y="2206"/>
                        <a:pt x="659" y="2206"/>
                      </a:cubicBezTo>
                      <a:cubicBezTo>
                        <a:pt x="660" y="2193"/>
                        <a:pt x="660" y="2193"/>
                        <a:pt x="660" y="2193"/>
                      </a:cubicBezTo>
                      <a:cubicBezTo>
                        <a:pt x="660" y="1379"/>
                        <a:pt x="660" y="1379"/>
                        <a:pt x="660" y="1379"/>
                      </a:cubicBezTo>
                      <a:cubicBezTo>
                        <a:pt x="660" y="1371"/>
                        <a:pt x="660" y="1371"/>
                        <a:pt x="660" y="1371"/>
                      </a:cubicBezTo>
                      <a:cubicBezTo>
                        <a:pt x="660" y="1352"/>
                        <a:pt x="660" y="1352"/>
                        <a:pt x="660" y="1352"/>
                      </a:cubicBezTo>
                      <a:cubicBezTo>
                        <a:pt x="660" y="744"/>
                        <a:pt x="660" y="744"/>
                        <a:pt x="660" y="744"/>
                      </a:cubicBezTo>
                      <a:cubicBezTo>
                        <a:pt x="686" y="744"/>
                        <a:pt x="686" y="744"/>
                        <a:pt x="686" y="744"/>
                      </a:cubicBezTo>
                      <a:cubicBezTo>
                        <a:pt x="686" y="1277"/>
                        <a:pt x="686" y="1277"/>
                        <a:pt x="686" y="1277"/>
                      </a:cubicBezTo>
                      <a:cubicBezTo>
                        <a:pt x="686" y="1286"/>
                        <a:pt x="686" y="1286"/>
                        <a:pt x="686" y="1286"/>
                      </a:cubicBezTo>
                      <a:cubicBezTo>
                        <a:pt x="688" y="1295"/>
                        <a:pt x="688" y="1295"/>
                        <a:pt x="688" y="1295"/>
                      </a:cubicBezTo>
                      <a:cubicBezTo>
                        <a:pt x="690" y="1304"/>
                        <a:pt x="690" y="1304"/>
                        <a:pt x="690" y="1304"/>
                      </a:cubicBezTo>
                      <a:cubicBezTo>
                        <a:pt x="692" y="1312"/>
                        <a:pt x="692" y="1312"/>
                        <a:pt x="692" y="1312"/>
                      </a:cubicBezTo>
                      <a:cubicBezTo>
                        <a:pt x="696" y="1320"/>
                        <a:pt x="696" y="1320"/>
                        <a:pt x="696" y="1320"/>
                      </a:cubicBezTo>
                      <a:cubicBezTo>
                        <a:pt x="700" y="1328"/>
                        <a:pt x="700" y="1328"/>
                        <a:pt x="700" y="1328"/>
                      </a:cubicBezTo>
                      <a:cubicBezTo>
                        <a:pt x="705" y="1335"/>
                        <a:pt x="705" y="1335"/>
                        <a:pt x="705" y="1335"/>
                      </a:cubicBezTo>
                      <a:cubicBezTo>
                        <a:pt x="710" y="1341"/>
                        <a:pt x="710" y="1341"/>
                        <a:pt x="710" y="1341"/>
                      </a:cubicBezTo>
                      <a:cubicBezTo>
                        <a:pt x="716" y="1347"/>
                        <a:pt x="716" y="1347"/>
                        <a:pt x="716" y="1347"/>
                      </a:cubicBezTo>
                      <a:cubicBezTo>
                        <a:pt x="722" y="1352"/>
                        <a:pt x="722" y="1352"/>
                        <a:pt x="722" y="1352"/>
                      </a:cubicBezTo>
                      <a:cubicBezTo>
                        <a:pt x="729" y="1357"/>
                        <a:pt x="729" y="1357"/>
                        <a:pt x="729" y="1357"/>
                      </a:cubicBezTo>
                      <a:cubicBezTo>
                        <a:pt x="736" y="1361"/>
                        <a:pt x="736" y="1361"/>
                        <a:pt x="736" y="1361"/>
                      </a:cubicBezTo>
                      <a:cubicBezTo>
                        <a:pt x="743" y="1364"/>
                        <a:pt x="743" y="1364"/>
                        <a:pt x="743" y="1364"/>
                      </a:cubicBezTo>
                      <a:cubicBezTo>
                        <a:pt x="751" y="1366"/>
                        <a:pt x="751" y="1366"/>
                        <a:pt x="751" y="1366"/>
                      </a:cubicBezTo>
                      <a:cubicBezTo>
                        <a:pt x="759" y="1368"/>
                        <a:pt x="759" y="1368"/>
                        <a:pt x="759" y="1368"/>
                      </a:cubicBezTo>
                      <a:cubicBezTo>
                        <a:pt x="768" y="1368"/>
                        <a:pt x="768" y="1368"/>
                        <a:pt x="768" y="1368"/>
                      </a:cubicBezTo>
                      <a:cubicBezTo>
                        <a:pt x="776" y="1368"/>
                        <a:pt x="776" y="1368"/>
                        <a:pt x="776" y="1368"/>
                      </a:cubicBezTo>
                      <a:cubicBezTo>
                        <a:pt x="784" y="1366"/>
                        <a:pt x="784" y="1366"/>
                        <a:pt x="784" y="1366"/>
                      </a:cubicBezTo>
                      <a:cubicBezTo>
                        <a:pt x="792" y="1364"/>
                        <a:pt x="792" y="1364"/>
                        <a:pt x="792" y="1364"/>
                      </a:cubicBezTo>
                      <a:cubicBezTo>
                        <a:pt x="800" y="1361"/>
                        <a:pt x="800" y="1361"/>
                        <a:pt x="800" y="1361"/>
                      </a:cubicBezTo>
                      <a:cubicBezTo>
                        <a:pt x="807" y="1357"/>
                        <a:pt x="807" y="1357"/>
                        <a:pt x="807" y="1357"/>
                      </a:cubicBezTo>
                      <a:cubicBezTo>
                        <a:pt x="814" y="1352"/>
                        <a:pt x="814" y="1352"/>
                        <a:pt x="814" y="1352"/>
                      </a:cubicBezTo>
                      <a:cubicBezTo>
                        <a:pt x="820" y="1347"/>
                        <a:pt x="820" y="1347"/>
                        <a:pt x="820" y="1347"/>
                      </a:cubicBezTo>
                      <a:cubicBezTo>
                        <a:pt x="826" y="1341"/>
                        <a:pt x="826" y="1341"/>
                        <a:pt x="826" y="1341"/>
                      </a:cubicBezTo>
                      <a:cubicBezTo>
                        <a:pt x="831" y="1335"/>
                        <a:pt x="831" y="1335"/>
                        <a:pt x="831" y="1335"/>
                      </a:cubicBezTo>
                      <a:cubicBezTo>
                        <a:pt x="836" y="1328"/>
                        <a:pt x="836" y="1328"/>
                        <a:pt x="836" y="1328"/>
                      </a:cubicBezTo>
                      <a:cubicBezTo>
                        <a:pt x="840" y="1320"/>
                        <a:pt x="840" y="1320"/>
                        <a:pt x="840" y="1320"/>
                      </a:cubicBezTo>
                      <a:cubicBezTo>
                        <a:pt x="843" y="1312"/>
                        <a:pt x="843" y="1312"/>
                        <a:pt x="843" y="1312"/>
                      </a:cubicBezTo>
                      <a:cubicBezTo>
                        <a:pt x="846" y="1304"/>
                        <a:pt x="846" y="1304"/>
                        <a:pt x="846" y="1304"/>
                      </a:cubicBezTo>
                      <a:cubicBezTo>
                        <a:pt x="848" y="1295"/>
                        <a:pt x="848" y="1295"/>
                        <a:pt x="848" y="1295"/>
                      </a:cubicBezTo>
                      <a:cubicBezTo>
                        <a:pt x="849" y="1286"/>
                        <a:pt x="849" y="1286"/>
                        <a:pt x="849" y="1286"/>
                      </a:cubicBezTo>
                      <a:cubicBezTo>
                        <a:pt x="850" y="1277"/>
                        <a:pt x="850" y="1277"/>
                        <a:pt x="850" y="1277"/>
                      </a:cubicBezTo>
                      <a:cubicBezTo>
                        <a:pt x="850" y="744"/>
                        <a:pt x="850" y="744"/>
                        <a:pt x="850" y="744"/>
                      </a:cubicBezTo>
                      <a:cubicBezTo>
                        <a:pt x="850" y="694"/>
                        <a:pt x="850" y="694"/>
                        <a:pt x="850" y="694"/>
                      </a:cubicBezTo>
                      <a:cubicBezTo>
                        <a:pt x="850" y="691"/>
                        <a:pt x="850" y="691"/>
                        <a:pt x="850" y="691"/>
                      </a:cubicBezTo>
                      <a:cubicBezTo>
                        <a:pt x="850" y="684"/>
                        <a:pt x="850" y="684"/>
                        <a:pt x="850" y="684"/>
                      </a:cubicBezTo>
                      <a:lnTo>
                        <a:pt x="847" y="66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2000">
                    <a:solidFill>
                      <a:srgbClr val="00245D"/>
                    </a:solidFill>
                    <a:latin typeface="Calibri" pitchFamily="34" charset="0"/>
                  </a:endParaRPr>
                </a:p>
              </p:txBody>
            </p:sp>
            <p:sp>
              <p:nvSpPr>
                <p:cNvPr id="122" name="Freeform 19"/>
                <p:cNvSpPr>
                  <a:spLocks noEditPoints="1"/>
                </p:cNvSpPr>
                <p:nvPr/>
              </p:nvSpPr>
              <p:spPr bwMode="auto">
                <a:xfrm flipH="1">
                  <a:off x="3545609" y="1986414"/>
                  <a:ext cx="163877" cy="445940"/>
                </a:xfrm>
                <a:custGeom>
                  <a:avLst/>
                  <a:gdLst>
                    <a:gd name="T0" fmla="*/ 245 w 850"/>
                    <a:gd name="T1" fmla="*/ 302 h 2320"/>
                    <a:gd name="T2" fmla="*/ 295 w 850"/>
                    <a:gd name="T3" fmla="*/ 362 h 2320"/>
                    <a:gd name="T4" fmla="*/ 365 w 850"/>
                    <a:gd name="T5" fmla="*/ 399 h 2320"/>
                    <a:gd name="T6" fmla="*/ 446 w 850"/>
                    <a:gd name="T7" fmla="*/ 407 h 2320"/>
                    <a:gd name="T8" fmla="*/ 522 w 850"/>
                    <a:gd name="T9" fmla="*/ 384 h 2320"/>
                    <a:gd name="T10" fmla="*/ 583 w 850"/>
                    <a:gd name="T11" fmla="*/ 334 h 2320"/>
                    <a:gd name="T12" fmla="*/ 620 w 850"/>
                    <a:gd name="T13" fmla="*/ 265 h 2320"/>
                    <a:gd name="T14" fmla="*/ 628 w 850"/>
                    <a:gd name="T15" fmla="*/ 184 h 2320"/>
                    <a:gd name="T16" fmla="*/ 605 w 850"/>
                    <a:gd name="T17" fmla="*/ 107 h 2320"/>
                    <a:gd name="T18" fmla="*/ 555 w 850"/>
                    <a:gd name="T19" fmla="*/ 47 h 2320"/>
                    <a:gd name="T20" fmla="*/ 485 w 850"/>
                    <a:gd name="T21" fmla="*/ 10 h 2320"/>
                    <a:gd name="T22" fmla="*/ 404 w 850"/>
                    <a:gd name="T23" fmla="*/ 2 h 2320"/>
                    <a:gd name="T24" fmla="*/ 328 w 850"/>
                    <a:gd name="T25" fmla="*/ 25 h 2320"/>
                    <a:gd name="T26" fmla="*/ 267 w 850"/>
                    <a:gd name="T27" fmla="*/ 75 h 2320"/>
                    <a:gd name="T28" fmla="*/ 230 w 850"/>
                    <a:gd name="T29" fmla="*/ 144 h 2320"/>
                    <a:gd name="T30" fmla="*/ 222 w 850"/>
                    <a:gd name="T31" fmla="*/ 225 h 2320"/>
                    <a:gd name="T32" fmla="*/ 837 w 850"/>
                    <a:gd name="T33" fmla="*/ 615 h 2320"/>
                    <a:gd name="T34" fmla="*/ 792 w 850"/>
                    <a:gd name="T35" fmla="*/ 537 h 2320"/>
                    <a:gd name="T36" fmla="*/ 722 w 850"/>
                    <a:gd name="T37" fmla="*/ 482 h 2320"/>
                    <a:gd name="T38" fmla="*/ 634 w 850"/>
                    <a:gd name="T39" fmla="*/ 455 h 2320"/>
                    <a:gd name="T40" fmla="*/ 193 w 850"/>
                    <a:gd name="T41" fmla="*/ 459 h 2320"/>
                    <a:gd name="T42" fmla="*/ 109 w 850"/>
                    <a:gd name="T43" fmla="*/ 493 h 2320"/>
                    <a:gd name="T44" fmla="*/ 44 w 850"/>
                    <a:gd name="T45" fmla="*/ 555 h 2320"/>
                    <a:gd name="T46" fmla="*/ 7 w 850"/>
                    <a:gd name="T47" fmla="*/ 638 h 2320"/>
                    <a:gd name="T48" fmla="*/ 0 w 850"/>
                    <a:gd name="T49" fmla="*/ 694 h 2320"/>
                    <a:gd name="T50" fmla="*/ 2 w 850"/>
                    <a:gd name="T51" fmla="*/ 1295 h 2320"/>
                    <a:gd name="T52" fmla="*/ 14 w 850"/>
                    <a:gd name="T53" fmla="*/ 1328 h 2320"/>
                    <a:gd name="T54" fmla="*/ 36 w 850"/>
                    <a:gd name="T55" fmla="*/ 1352 h 2320"/>
                    <a:gd name="T56" fmla="*/ 66 w 850"/>
                    <a:gd name="T57" fmla="*/ 1366 h 2320"/>
                    <a:gd name="T58" fmla="*/ 99 w 850"/>
                    <a:gd name="T59" fmla="*/ 1366 h 2320"/>
                    <a:gd name="T60" fmla="*/ 128 w 850"/>
                    <a:gd name="T61" fmla="*/ 1352 h 2320"/>
                    <a:gd name="T62" fmla="*/ 150 w 850"/>
                    <a:gd name="T63" fmla="*/ 1328 h 2320"/>
                    <a:gd name="T64" fmla="*/ 162 w 850"/>
                    <a:gd name="T65" fmla="*/ 1295 h 2320"/>
                    <a:gd name="T66" fmla="*/ 190 w 850"/>
                    <a:gd name="T67" fmla="*/ 744 h 2320"/>
                    <a:gd name="T68" fmla="*/ 190 w 850"/>
                    <a:gd name="T69" fmla="*/ 2193 h 2320"/>
                    <a:gd name="T70" fmla="*/ 199 w 850"/>
                    <a:gd name="T71" fmla="*/ 2242 h 2320"/>
                    <a:gd name="T72" fmla="*/ 222 w 850"/>
                    <a:gd name="T73" fmla="*/ 2283 h 2320"/>
                    <a:gd name="T74" fmla="*/ 256 w 850"/>
                    <a:gd name="T75" fmla="*/ 2310 h 2320"/>
                    <a:gd name="T76" fmla="*/ 298 w 850"/>
                    <a:gd name="T77" fmla="*/ 2320 h 2320"/>
                    <a:gd name="T78" fmla="*/ 340 w 850"/>
                    <a:gd name="T79" fmla="*/ 2310 h 2320"/>
                    <a:gd name="T80" fmla="*/ 375 w 850"/>
                    <a:gd name="T81" fmla="*/ 2283 h 2320"/>
                    <a:gd name="T82" fmla="*/ 398 w 850"/>
                    <a:gd name="T83" fmla="*/ 2242 h 2320"/>
                    <a:gd name="T84" fmla="*/ 406 w 850"/>
                    <a:gd name="T85" fmla="*/ 2193 h 2320"/>
                    <a:gd name="T86" fmla="*/ 427 w 850"/>
                    <a:gd name="T87" fmla="*/ 1372 h 2320"/>
                    <a:gd name="T88" fmla="*/ 444 w 850"/>
                    <a:gd name="T89" fmla="*/ 2206 h 2320"/>
                    <a:gd name="T90" fmla="*/ 457 w 850"/>
                    <a:gd name="T91" fmla="*/ 2254 h 2320"/>
                    <a:gd name="T92" fmla="*/ 483 w 850"/>
                    <a:gd name="T93" fmla="*/ 2291 h 2320"/>
                    <a:gd name="T94" fmla="*/ 520 w 850"/>
                    <a:gd name="T95" fmla="*/ 2314 h 2320"/>
                    <a:gd name="T96" fmla="*/ 563 w 850"/>
                    <a:gd name="T97" fmla="*/ 2319 h 2320"/>
                    <a:gd name="T98" fmla="*/ 603 w 850"/>
                    <a:gd name="T99" fmla="*/ 2305 h 2320"/>
                    <a:gd name="T100" fmla="*/ 635 w 850"/>
                    <a:gd name="T101" fmla="*/ 2274 h 2320"/>
                    <a:gd name="T102" fmla="*/ 655 w 850"/>
                    <a:gd name="T103" fmla="*/ 2231 h 2320"/>
                    <a:gd name="T104" fmla="*/ 660 w 850"/>
                    <a:gd name="T105" fmla="*/ 1379 h 2320"/>
                    <a:gd name="T106" fmla="*/ 686 w 850"/>
                    <a:gd name="T107" fmla="*/ 744 h 2320"/>
                    <a:gd name="T108" fmla="*/ 690 w 850"/>
                    <a:gd name="T109" fmla="*/ 1304 h 2320"/>
                    <a:gd name="T110" fmla="*/ 705 w 850"/>
                    <a:gd name="T111" fmla="*/ 1335 h 2320"/>
                    <a:gd name="T112" fmla="*/ 729 w 850"/>
                    <a:gd name="T113" fmla="*/ 1357 h 2320"/>
                    <a:gd name="T114" fmla="*/ 759 w 850"/>
                    <a:gd name="T115" fmla="*/ 1368 h 2320"/>
                    <a:gd name="T116" fmla="*/ 792 w 850"/>
                    <a:gd name="T117" fmla="*/ 1364 h 2320"/>
                    <a:gd name="T118" fmla="*/ 820 w 850"/>
                    <a:gd name="T119" fmla="*/ 1347 h 2320"/>
                    <a:gd name="T120" fmla="*/ 840 w 850"/>
                    <a:gd name="T121" fmla="*/ 1320 h 2320"/>
                    <a:gd name="T122" fmla="*/ 849 w 850"/>
                    <a:gd name="T123" fmla="*/ 1286 h 2320"/>
                    <a:gd name="T124" fmla="*/ 850 w 850"/>
                    <a:gd name="T125" fmla="*/ 691 h 2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50" h="2320">
                      <a:moveTo>
                        <a:pt x="226" y="245"/>
                      </a:moveTo>
                      <a:cubicBezTo>
                        <a:pt x="230" y="265"/>
                        <a:pt x="230" y="265"/>
                        <a:pt x="230" y="265"/>
                      </a:cubicBezTo>
                      <a:cubicBezTo>
                        <a:pt x="237" y="283"/>
                        <a:pt x="237" y="283"/>
                        <a:pt x="237" y="283"/>
                      </a:cubicBezTo>
                      <a:cubicBezTo>
                        <a:pt x="245" y="302"/>
                        <a:pt x="245" y="302"/>
                        <a:pt x="245" y="302"/>
                      </a:cubicBezTo>
                      <a:cubicBezTo>
                        <a:pt x="256" y="318"/>
                        <a:pt x="256" y="318"/>
                        <a:pt x="256" y="318"/>
                      </a:cubicBezTo>
                      <a:cubicBezTo>
                        <a:pt x="267" y="334"/>
                        <a:pt x="267" y="334"/>
                        <a:pt x="267" y="334"/>
                      </a:cubicBezTo>
                      <a:cubicBezTo>
                        <a:pt x="281" y="348"/>
                        <a:pt x="281" y="348"/>
                        <a:pt x="281" y="348"/>
                      </a:cubicBezTo>
                      <a:cubicBezTo>
                        <a:pt x="295" y="362"/>
                        <a:pt x="295" y="362"/>
                        <a:pt x="295" y="362"/>
                      </a:cubicBezTo>
                      <a:cubicBezTo>
                        <a:pt x="311" y="374"/>
                        <a:pt x="311" y="374"/>
                        <a:pt x="311" y="374"/>
                      </a:cubicBezTo>
                      <a:cubicBezTo>
                        <a:pt x="328" y="384"/>
                        <a:pt x="328" y="384"/>
                        <a:pt x="328" y="384"/>
                      </a:cubicBezTo>
                      <a:cubicBezTo>
                        <a:pt x="345" y="392"/>
                        <a:pt x="345" y="392"/>
                        <a:pt x="345" y="392"/>
                      </a:cubicBezTo>
                      <a:cubicBezTo>
                        <a:pt x="365" y="399"/>
                        <a:pt x="365" y="399"/>
                        <a:pt x="365" y="399"/>
                      </a:cubicBezTo>
                      <a:cubicBezTo>
                        <a:pt x="384" y="404"/>
                        <a:pt x="384" y="404"/>
                        <a:pt x="384" y="404"/>
                      </a:cubicBezTo>
                      <a:cubicBezTo>
                        <a:pt x="404" y="407"/>
                        <a:pt x="404" y="407"/>
                        <a:pt x="404" y="407"/>
                      </a:cubicBezTo>
                      <a:cubicBezTo>
                        <a:pt x="425" y="408"/>
                        <a:pt x="425" y="408"/>
                        <a:pt x="425" y="408"/>
                      </a:cubicBezTo>
                      <a:cubicBezTo>
                        <a:pt x="446" y="407"/>
                        <a:pt x="446" y="407"/>
                        <a:pt x="446" y="407"/>
                      </a:cubicBezTo>
                      <a:cubicBezTo>
                        <a:pt x="466" y="404"/>
                        <a:pt x="466" y="404"/>
                        <a:pt x="466" y="404"/>
                      </a:cubicBezTo>
                      <a:cubicBezTo>
                        <a:pt x="485" y="399"/>
                        <a:pt x="485" y="399"/>
                        <a:pt x="485" y="399"/>
                      </a:cubicBezTo>
                      <a:cubicBezTo>
                        <a:pt x="505" y="392"/>
                        <a:pt x="505" y="392"/>
                        <a:pt x="505" y="392"/>
                      </a:cubicBezTo>
                      <a:cubicBezTo>
                        <a:pt x="522" y="384"/>
                        <a:pt x="522" y="384"/>
                        <a:pt x="522" y="384"/>
                      </a:cubicBezTo>
                      <a:cubicBezTo>
                        <a:pt x="539" y="374"/>
                        <a:pt x="539" y="374"/>
                        <a:pt x="539" y="374"/>
                      </a:cubicBezTo>
                      <a:cubicBezTo>
                        <a:pt x="555" y="362"/>
                        <a:pt x="555" y="362"/>
                        <a:pt x="555" y="362"/>
                      </a:cubicBezTo>
                      <a:cubicBezTo>
                        <a:pt x="569" y="348"/>
                        <a:pt x="569" y="348"/>
                        <a:pt x="569" y="348"/>
                      </a:cubicBezTo>
                      <a:cubicBezTo>
                        <a:pt x="583" y="334"/>
                        <a:pt x="583" y="334"/>
                        <a:pt x="583" y="334"/>
                      </a:cubicBezTo>
                      <a:cubicBezTo>
                        <a:pt x="594" y="318"/>
                        <a:pt x="594" y="318"/>
                        <a:pt x="594" y="318"/>
                      </a:cubicBezTo>
                      <a:cubicBezTo>
                        <a:pt x="605" y="302"/>
                        <a:pt x="605" y="302"/>
                        <a:pt x="605" y="302"/>
                      </a:cubicBezTo>
                      <a:cubicBezTo>
                        <a:pt x="613" y="283"/>
                        <a:pt x="613" y="283"/>
                        <a:pt x="613" y="283"/>
                      </a:cubicBezTo>
                      <a:cubicBezTo>
                        <a:pt x="620" y="265"/>
                        <a:pt x="620" y="265"/>
                        <a:pt x="620" y="265"/>
                      </a:cubicBezTo>
                      <a:cubicBezTo>
                        <a:pt x="624" y="245"/>
                        <a:pt x="624" y="245"/>
                        <a:pt x="624" y="245"/>
                      </a:cubicBezTo>
                      <a:cubicBezTo>
                        <a:pt x="628" y="225"/>
                        <a:pt x="628" y="225"/>
                        <a:pt x="628" y="225"/>
                      </a:cubicBezTo>
                      <a:cubicBezTo>
                        <a:pt x="629" y="204"/>
                        <a:pt x="629" y="204"/>
                        <a:pt x="629" y="204"/>
                      </a:cubicBezTo>
                      <a:cubicBezTo>
                        <a:pt x="628" y="184"/>
                        <a:pt x="628" y="184"/>
                        <a:pt x="628" y="184"/>
                      </a:cubicBezTo>
                      <a:cubicBezTo>
                        <a:pt x="624" y="164"/>
                        <a:pt x="624" y="164"/>
                        <a:pt x="624" y="164"/>
                      </a:cubicBezTo>
                      <a:cubicBezTo>
                        <a:pt x="620" y="144"/>
                        <a:pt x="620" y="144"/>
                        <a:pt x="620" y="144"/>
                      </a:cubicBezTo>
                      <a:cubicBezTo>
                        <a:pt x="613" y="124"/>
                        <a:pt x="613" y="124"/>
                        <a:pt x="613" y="124"/>
                      </a:cubicBezTo>
                      <a:cubicBezTo>
                        <a:pt x="605" y="107"/>
                        <a:pt x="605" y="107"/>
                        <a:pt x="605" y="107"/>
                      </a:cubicBezTo>
                      <a:cubicBezTo>
                        <a:pt x="594" y="91"/>
                        <a:pt x="594" y="91"/>
                        <a:pt x="594" y="91"/>
                      </a:cubicBezTo>
                      <a:cubicBezTo>
                        <a:pt x="583" y="75"/>
                        <a:pt x="583" y="75"/>
                        <a:pt x="583" y="75"/>
                      </a:cubicBezTo>
                      <a:cubicBezTo>
                        <a:pt x="569" y="61"/>
                        <a:pt x="569" y="61"/>
                        <a:pt x="569" y="61"/>
                      </a:cubicBezTo>
                      <a:cubicBezTo>
                        <a:pt x="555" y="47"/>
                        <a:pt x="555" y="47"/>
                        <a:pt x="555" y="47"/>
                      </a:cubicBezTo>
                      <a:cubicBezTo>
                        <a:pt x="539" y="35"/>
                        <a:pt x="539" y="35"/>
                        <a:pt x="539" y="35"/>
                      </a:cubicBezTo>
                      <a:cubicBezTo>
                        <a:pt x="522" y="25"/>
                        <a:pt x="522" y="25"/>
                        <a:pt x="522" y="25"/>
                      </a:cubicBezTo>
                      <a:cubicBezTo>
                        <a:pt x="505" y="17"/>
                        <a:pt x="505" y="17"/>
                        <a:pt x="505" y="17"/>
                      </a:cubicBezTo>
                      <a:cubicBezTo>
                        <a:pt x="485" y="10"/>
                        <a:pt x="485" y="10"/>
                        <a:pt x="485" y="10"/>
                      </a:cubicBezTo>
                      <a:cubicBezTo>
                        <a:pt x="466" y="5"/>
                        <a:pt x="466" y="5"/>
                        <a:pt x="466" y="5"/>
                      </a:cubicBezTo>
                      <a:cubicBezTo>
                        <a:pt x="446" y="2"/>
                        <a:pt x="446" y="2"/>
                        <a:pt x="446" y="2"/>
                      </a:cubicBezTo>
                      <a:cubicBezTo>
                        <a:pt x="425" y="0"/>
                        <a:pt x="425" y="0"/>
                        <a:pt x="425" y="0"/>
                      </a:cubicBezTo>
                      <a:cubicBezTo>
                        <a:pt x="404" y="2"/>
                        <a:pt x="404" y="2"/>
                        <a:pt x="404" y="2"/>
                      </a:cubicBezTo>
                      <a:cubicBezTo>
                        <a:pt x="384" y="5"/>
                        <a:pt x="384" y="5"/>
                        <a:pt x="384" y="5"/>
                      </a:cubicBezTo>
                      <a:cubicBezTo>
                        <a:pt x="365" y="10"/>
                        <a:pt x="365" y="10"/>
                        <a:pt x="365" y="10"/>
                      </a:cubicBezTo>
                      <a:cubicBezTo>
                        <a:pt x="345" y="17"/>
                        <a:pt x="345" y="17"/>
                        <a:pt x="345" y="17"/>
                      </a:cubicBezTo>
                      <a:cubicBezTo>
                        <a:pt x="328" y="25"/>
                        <a:pt x="328" y="25"/>
                        <a:pt x="328" y="25"/>
                      </a:cubicBezTo>
                      <a:cubicBezTo>
                        <a:pt x="311" y="35"/>
                        <a:pt x="311" y="35"/>
                        <a:pt x="311" y="35"/>
                      </a:cubicBezTo>
                      <a:cubicBezTo>
                        <a:pt x="295" y="47"/>
                        <a:pt x="295" y="47"/>
                        <a:pt x="295" y="47"/>
                      </a:cubicBezTo>
                      <a:cubicBezTo>
                        <a:pt x="281" y="61"/>
                        <a:pt x="281" y="61"/>
                        <a:pt x="281" y="61"/>
                      </a:cubicBezTo>
                      <a:cubicBezTo>
                        <a:pt x="267" y="75"/>
                        <a:pt x="267" y="75"/>
                        <a:pt x="267" y="75"/>
                      </a:cubicBezTo>
                      <a:cubicBezTo>
                        <a:pt x="256" y="91"/>
                        <a:pt x="256" y="91"/>
                        <a:pt x="256" y="91"/>
                      </a:cubicBezTo>
                      <a:cubicBezTo>
                        <a:pt x="245" y="107"/>
                        <a:pt x="245" y="107"/>
                        <a:pt x="245" y="107"/>
                      </a:cubicBezTo>
                      <a:cubicBezTo>
                        <a:pt x="237" y="124"/>
                        <a:pt x="237" y="124"/>
                        <a:pt x="237" y="124"/>
                      </a:cubicBezTo>
                      <a:cubicBezTo>
                        <a:pt x="230" y="144"/>
                        <a:pt x="230" y="144"/>
                        <a:pt x="230" y="144"/>
                      </a:cubicBezTo>
                      <a:cubicBezTo>
                        <a:pt x="226" y="164"/>
                        <a:pt x="226" y="164"/>
                        <a:pt x="226" y="164"/>
                      </a:cubicBezTo>
                      <a:cubicBezTo>
                        <a:pt x="222" y="184"/>
                        <a:pt x="222" y="184"/>
                        <a:pt x="222" y="184"/>
                      </a:cubicBezTo>
                      <a:cubicBezTo>
                        <a:pt x="221" y="204"/>
                        <a:pt x="221" y="204"/>
                        <a:pt x="221" y="204"/>
                      </a:cubicBezTo>
                      <a:cubicBezTo>
                        <a:pt x="222" y="225"/>
                        <a:pt x="222" y="225"/>
                        <a:pt x="222" y="225"/>
                      </a:cubicBezTo>
                      <a:lnTo>
                        <a:pt x="226" y="245"/>
                      </a:lnTo>
                      <a:close/>
                      <a:moveTo>
                        <a:pt x="847" y="661"/>
                      </a:moveTo>
                      <a:cubicBezTo>
                        <a:pt x="843" y="638"/>
                        <a:pt x="843" y="638"/>
                        <a:pt x="843" y="638"/>
                      </a:cubicBezTo>
                      <a:cubicBezTo>
                        <a:pt x="837" y="615"/>
                        <a:pt x="837" y="615"/>
                        <a:pt x="837" y="615"/>
                      </a:cubicBezTo>
                      <a:cubicBezTo>
                        <a:pt x="828" y="594"/>
                        <a:pt x="828" y="594"/>
                        <a:pt x="828" y="594"/>
                      </a:cubicBezTo>
                      <a:cubicBezTo>
                        <a:pt x="818" y="574"/>
                        <a:pt x="818" y="574"/>
                        <a:pt x="818" y="574"/>
                      </a:cubicBezTo>
                      <a:cubicBezTo>
                        <a:pt x="806" y="555"/>
                        <a:pt x="806" y="555"/>
                        <a:pt x="806" y="555"/>
                      </a:cubicBezTo>
                      <a:cubicBezTo>
                        <a:pt x="792" y="537"/>
                        <a:pt x="792" y="537"/>
                        <a:pt x="792" y="537"/>
                      </a:cubicBezTo>
                      <a:cubicBezTo>
                        <a:pt x="776" y="521"/>
                        <a:pt x="776" y="521"/>
                        <a:pt x="776" y="521"/>
                      </a:cubicBezTo>
                      <a:cubicBezTo>
                        <a:pt x="759" y="506"/>
                        <a:pt x="759" y="506"/>
                        <a:pt x="759" y="506"/>
                      </a:cubicBezTo>
                      <a:cubicBezTo>
                        <a:pt x="741" y="493"/>
                        <a:pt x="741" y="493"/>
                        <a:pt x="741" y="493"/>
                      </a:cubicBezTo>
                      <a:cubicBezTo>
                        <a:pt x="722" y="482"/>
                        <a:pt x="722" y="482"/>
                        <a:pt x="722" y="482"/>
                      </a:cubicBezTo>
                      <a:cubicBezTo>
                        <a:pt x="701" y="472"/>
                        <a:pt x="701" y="472"/>
                        <a:pt x="701" y="472"/>
                      </a:cubicBezTo>
                      <a:cubicBezTo>
                        <a:pt x="680" y="464"/>
                        <a:pt x="680" y="464"/>
                        <a:pt x="680" y="464"/>
                      </a:cubicBezTo>
                      <a:cubicBezTo>
                        <a:pt x="657" y="459"/>
                        <a:pt x="657" y="459"/>
                        <a:pt x="657" y="459"/>
                      </a:cubicBezTo>
                      <a:cubicBezTo>
                        <a:pt x="634" y="455"/>
                        <a:pt x="634" y="455"/>
                        <a:pt x="634" y="455"/>
                      </a:cubicBezTo>
                      <a:cubicBezTo>
                        <a:pt x="610" y="454"/>
                        <a:pt x="610" y="454"/>
                        <a:pt x="610" y="454"/>
                      </a:cubicBezTo>
                      <a:cubicBezTo>
                        <a:pt x="240" y="454"/>
                        <a:pt x="240" y="454"/>
                        <a:pt x="240" y="454"/>
                      </a:cubicBezTo>
                      <a:cubicBezTo>
                        <a:pt x="240" y="454"/>
                        <a:pt x="240" y="454"/>
                        <a:pt x="216" y="455"/>
                      </a:cubicBezTo>
                      <a:cubicBezTo>
                        <a:pt x="216" y="455"/>
                        <a:pt x="216" y="455"/>
                        <a:pt x="193" y="459"/>
                      </a:cubicBezTo>
                      <a:cubicBezTo>
                        <a:pt x="193" y="459"/>
                        <a:pt x="193" y="459"/>
                        <a:pt x="170" y="464"/>
                      </a:cubicBezTo>
                      <a:cubicBezTo>
                        <a:pt x="170" y="464"/>
                        <a:pt x="170" y="464"/>
                        <a:pt x="149" y="472"/>
                      </a:cubicBezTo>
                      <a:cubicBezTo>
                        <a:pt x="149" y="472"/>
                        <a:pt x="149" y="472"/>
                        <a:pt x="128" y="482"/>
                      </a:cubicBezTo>
                      <a:cubicBezTo>
                        <a:pt x="128" y="482"/>
                        <a:pt x="128" y="482"/>
                        <a:pt x="109" y="493"/>
                      </a:cubicBezTo>
                      <a:cubicBezTo>
                        <a:pt x="109" y="493"/>
                        <a:pt x="109" y="493"/>
                        <a:pt x="91" y="506"/>
                      </a:cubicBezTo>
                      <a:cubicBezTo>
                        <a:pt x="91" y="506"/>
                        <a:pt x="91" y="506"/>
                        <a:pt x="74" y="521"/>
                      </a:cubicBezTo>
                      <a:cubicBezTo>
                        <a:pt x="74" y="521"/>
                        <a:pt x="74" y="521"/>
                        <a:pt x="58" y="537"/>
                      </a:cubicBezTo>
                      <a:cubicBezTo>
                        <a:pt x="58" y="537"/>
                        <a:pt x="58" y="537"/>
                        <a:pt x="44" y="555"/>
                      </a:cubicBezTo>
                      <a:cubicBezTo>
                        <a:pt x="44" y="555"/>
                        <a:pt x="44" y="555"/>
                        <a:pt x="32" y="574"/>
                      </a:cubicBezTo>
                      <a:cubicBezTo>
                        <a:pt x="32" y="574"/>
                        <a:pt x="32" y="574"/>
                        <a:pt x="22" y="594"/>
                      </a:cubicBezTo>
                      <a:cubicBezTo>
                        <a:pt x="22" y="594"/>
                        <a:pt x="22" y="594"/>
                        <a:pt x="13" y="615"/>
                      </a:cubicBezTo>
                      <a:cubicBezTo>
                        <a:pt x="13" y="615"/>
                        <a:pt x="13" y="615"/>
                        <a:pt x="7" y="638"/>
                      </a:cubicBezTo>
                      <a:cubicBezTo>
                        <a:pt x="7" y="638"/>
                        <a:pt x="7" y="638"/>
                        <a:pt x="3" y="661"/>
                      </a:cubicBezTo>
                      <a:cubicBezTo>
                        <a:pt x="0" y="684"/>
                        <a:pt x="0" y="684"/>
                        <a:pt x="0" y="684"/>
                      </a:cubicBezTo>
                      <a:cubicBezTo>
                        <a:pt x="0" y="684"/>
                        <a:pt x="0" y="684"/>
                        <a:pt x="0" y="691"/>
                      </a:cubicBezTo>
                      <a:cubicBezTo>
                        <a:pt x="0" y="691"/>
                        <a:pt x="0" y="691"/>
                        <a:pt x="0" y="694"/>
                      </a:cubicBezTo>
                      <a:cubicBezTo>
                        <a:pt x="0" y="694"/>
                        <a:pt x="0" y="694"/>
                        <a:pt x="0" y="744"/>
                      </a:cubicBezTo>
                      <a:cubicBezTo>
                        <a:pt x="0" y="744"/>
                        <a:pt x="0" y="744"/>
                        <a:pt x="0" y="1277"/>
                      </a:cubicBezTo>
                      <a:cubicBezTo>
                        <a:pt x="0" y="1277"/>
                        <a:pt x="0" y="1277"/>
                        <a:pt x="1" y="1286"/>
                      </a:cubicBezTo>
                      <a:cubicBezTo>
                        <a:pt x="1" y="1286"/>
                        <a:pt x="1" y="1286"/>
                        <a:pt x="2" y="1295"/>
                      </a:cubicBezTo>
                      <a:cubicBezTo>
                        <a:pt x="2" y="1295"/>
                        <a:pt x="2" y="1295"/>
                        <a:pt x="4" y="1304"/>
                      </a:cubicBezTo>
                      <a:cubicBezTo>
                        <a:pt x="4" y="1304"/>
                        <a:pt x="4" y="1304"/>
                        <a:pt x="7" y="1312"/>
                      </a:cubicBezTo>
                      <a:cubicBezTo>
                        <a:pt x="7" y="1312"/>
                        <a:pt x="7" y="1312"/>
                        <a:pt x="10" y="1320"/>
                      </a:cubicBezTo>
                      <a:cubicBezTo>
                        <a:pt x="10" y="1320"/>
                        <a:pt x="10" y="1320"/>
                        <a:pt x="14" y="1328"/>
                      </a:cubicBezTo>
                      <a:cubicBezTo>
                        <a:pt x="14" y="1328"/>
                        <a:pt x="14" y="1328"/>
                        <a:pt x="19" y="1335"/>
                      </a:cubicBezTo>
                      <a:cubicBezTo>
                        <a:pt x="19" y="1335"/>
                        <a:pt x="19" y="1335"/>
                        <a:pt x="24" y="1341"/>
                      </a:cubicBezTo>
                      <a:cubicBezTo>
                        <a:pt x="24" y="1341"/>
                        <a:pt x="24" y="1341"/>
                        <a:pt x="30" y="1347"/>
                      </a:cubicBezTo>
                      <a:cubicBezTo>
                        <a:pt x="30" y="1347"/>
                        <a:pt x="30" y="1347"/>
                        <a:pt x="36" y="1352"/>
                      </a:cubicBezTo>
                      <a:cubicBezTo>
                        <a:pt x="36" y="1352"/>
                        <a:pt x="36" y="1352"/>
                        <a:pt x="43" y="1357"/>
                      </a:cubicBezTo>
                      <a:cubicBezTo>
                        <a:pt x="43" y="1357"/>
                        <a:pt x="43" y="1357"/>
                        <a:pt x="50" y="1361"/>
                      </a:cubicBezTo>
                      <a:cubicBezTo>
                        <a:pt x="50" y="1361"/>
                        <a:pt x="50" y="1361"/>
                        <a:pt x="58" y="1364"/>
                      </a:cubicBezTo>
                      <a:cubicBezTo>
                        <a:pt x="58" y="1364"/>
                        <a:pt x="58" y="1364"/>
                        <a:pt x="66" y="1366"/>
                      </a:cubicBezTo>
                      <a:cubicBezTo>
                        <a:pt x="66" y="1366"/>
                        <a:pt x="66" y="1366"/>
                        <a:pt x="74" y="1368"/>
                      </a:cubicBezTo>
                      <a:cubicBezTo>
                        <a:pt x="74" y="1368"/>
                        <a:pt x="74" y="1368"/>
                        <a:pt x="82" y="1368"/>
                      </a:cubicBezTo>
                      <a:cubicBezTo>
                        <a:pt x="82" y="1368"/>
                        <a:pt x="82" y="1368"/>
                        <a:pt x="91" y="1368"/>
                      </a:cubicBezTo>
                      <a:cubicBezTo>
                        <a:pt x="91" y="1368"/>
                        <a:pt x="91" y="1368"/>
                        <a:pt x="99" y="1366"/>
                      </a:cubicBezTo>
                      <a:cubicBezTo>
                        <a:pt x="99" y="1366"/>
                        <a:pt x="99" y="1366"/>
                        <a:pt x="107" y="1364"/>
                      </a:cubicBezTo>
                      <a:cubicBezTo>
                        <a:pt x="107" y="1364"/>
                        <a:pt x="107" y="1364"/>
                        <a:pt x="114" y="1361"/>
                      </a:cubicBezTo>
                      <a:cubicBezTo>
                        <a:pt x="114" y="1361"/>
                        <a:pt x="114" y="1361"/>
                        <a:pt x="121" y="1357"/>
                      </a:cubicBezTo>
                      <a:cubicBezTo>
                        <a:pt x="121" y="1357"/>
                        <a:pt x="121" y="1357"/>
                        <a:pt x="128" y="1352"/>
                      </a:cubicBezTo>
                      <a:cubicBezTo>
                        <a:pt x="128" y="1352"/>
                        <a:pt x="128" y="1352"/>
                        <a:pt x="134" y="1347"/>
                      </a:cubicBezTo>
                      <a:cubicBezTo>
                        <a:pt x="134" y="1347"/>
                        <a:pt x="134" y="1347"/>
                        <a:pt x="140" y="1341"/>
                      </a:cubicBezTo>
                      <a:cubicBezTo>
                        <a:pt x="140" y="1341"/>
                        <a:pt x="140" y="1341"/>
                        <a:pt x="145" y="1335"/>
                      </a:cubicBezTo>
                      <a:cubicBezTo>
                        <a:pt x="145" y="1335"/>
                        <a:pt x="145" y="1335"/>
                        <a:pt x="150" y="1328"/>
                      </a:cubicBezTo>
                      <a:cubicBezTo>
                        <a:pt x="150" y="1328"/>
                        <a:pt x="150" y="1328"/>
                        <a:pt x="154" y="1320"/>
                      </a:cubicBezTo>
                      <a:cubicBezTo>
                        <a:pt x="154" y="1320"/>
                        <a:pt x="154" y="1320"/>
                        <a:pt x="158" y="1312"/>
                      </a:cubicBezTo>
                      <a:cubicBezTo>
                        <a:pt x="158" y="1312"/>
                        <a:pt x="158" y="1312"/>
                        <a:pt x="160" y="1304"/>
                      </a:cubicBezTo>
                      <a:cubicBezTo>
                        <a:pt x="160" y="1304"/>
                        <a:pt x="160" y="1304"/>
                        <a:pt x="162" y="1295"/>
                      </a:cubicBezTo>
                      <a:cubicBezTo>
                        <a:pt x="162" y="1295"/>
                        <a:pt x="162" y="1295"/>
                        <a:pt x="164" y="1286"/>
                      </a:cubicBezTo>
                      <a:cubicBezTo>
                        <a:pt x="164" y="1286"/>
                        <a:pt x="164" y="1286"/>
                        <a:pt x="164" y="1277"/>
                      </a:cubicBezTo>
                      <a:cubicBezTo>
                        <a:pt x="164" y="1277"/>
                        <a:pt x="164" y="1277"/>
                        <a:pt x="164" y="744"/>
                      </a:cubicBezTo>
                      <a:cubicBezTo>
                        <a:pt x="164" y="744"/>
                        <a:pt x="164" y="744"/>
                        <a:pt x="190" y="744"/>
                      </a:cubicBezTo>
                      <a:cubicBezTo>
                        <a:pt x="190" y="744"/>
                        <a:pt x="190" y="744"/>
                        <a:pt x="190" y="1352"/>
                      </a:cubicBezTo>
                      <a:cubicBezTo>
                        <a:pt x="190" y="1352"/>
                        <a:pt x="190" y="1352"/>
                        <a:pt x="190" y="1371"/>
                      </a:cubicBezTo>
                      <a:cubicBezTo>
                        <a:pt x="190" y="1371"/>
                        <a:pt x="190" y="1371"/>
                        <a:pt x="190" y="1379"/>
                      </a:cubicBezTo>
                      <a:cubicBezTo>
                        <a:pt x="190" y="1379"/>
                        <a:pt x="190" y="1379"/>
                        <a:pt x="190" y="2193"/>
                      </a:cubicBezTo>
                      <a:cubicBezTo>
                        <a:pt x="190" y="2193"/>
                        <a:pt x="190" y="2193"/>
                        <a:pt x="191" y="2206"/>
                      </a:cubicBezTo>
                      <a:cubicBezTo>
                        <a:pt x="191" y="2206"/>
                        <a:pt x="191" y="2206"/>
                        <a:pt x="192" y="2219"/>
                      </a:cubicBezTo>
                      <a:cubicBezTo>
                        <a:pt x="192" y="2219"/>
                        <a:pt x="192" y="2219"/>
                        <a:pt x="195" y="2231"/>
                      </a:cubicBezTo>
                      <a:cubicBezTo>
                        <a:pt x="195" y="2231"/>
                        <a:pt x="195" y="2231"/>
                        <a:pt x="199" y="2242"/>
                      </a:cubicBezTo>
                      <a:cubicBezTo>
                        <a:pt x="199" y="2242"/>
                        <a:pt x="199" y="2242"/>
                        <a:pt x="203" y="2254"/>
                      </a:cubicBezTo>
                      <a:cubicBezTo>
                        <a:pt x="203" y="2254"/>
                        <a:pt x="203" y="2254"/>
                        <a:pt x="209" y="2264"/>
                      </a:cubicBezTo>
                      <a:cubicBezTo>
                        <a:pt x="209" y="2264"/>
                        <a:pt x="209" y="2264"/>
                        <a:pt x="215" y="2274"/>
                      </a:cubicBezTo>
                      <a:cubicBezTo>
                        <a:pt x="215" y="2274"/>
                        <a:pt x="215" y="2274"/>
                        <a:pt x="222" y="2283"/>
                      </a:cubicBezTo>
                      <a:cubicBezTo>
                        <a:pt x="222" y="2283"/>
                        <a:pt x="222" y="2283"/>
                        <a:pt x="229" y="2291"/>
                      </a:cubicBezTo>
                      <a:cubicBezTo>
                        <a:pt x="229" y="2291"/>
                        <a:pt x="229" y="2291"/>
                        <a:pt x="238" y="2298"/>
                      </a:cubicBezTo>
                      <a:cubicBezTo>
                        <a:pt x="238" y="2298"/>
                        <a:pt x="238" y="2298"/>
                        <a:pt x="247" y="2305"/>
                      </a:cubicBezTo>
                      <a:cubicBezTo>
                        <a:pt x="247" y="2305"/>
                        <a:pt x="247" y="2305"/>
                        <a:pt x="256" y="2310"/>
                      </a:cubicBezTo>
                      <a:cubicBezTo>
                        <a:pt x="256" y="2310"/>
                        <a:pt x="256" y="2310"/>
                        <a:pt x="266" y="2314"/>
                      </a:cubicBezTo>
                      <a:cubicBezTo>
                        <a:pt x="266" y="2314"/>
                        <a:pt x="266" y="2314"/>
                        <a:pt x="276" y="2317"/>
                      </a:cubicBezTo>
                      <a:cubicBezTo>
                        <a:pt x="276" y="2317"/>
                        <a:pt x="276" y="2317"/>
                        <a:pt x="287" y="2319"/>
                      </a:cubicBezTo>
                      <a:cubicBezTo>
                        <a:pt x="287" y="2319"/>
                        <a:pt x="287" y="2319"/>
                        <a:pt x="298" y="2320"/>
                      </a:cubicBezTo>
                      <a:cubicBezTo>
                        <a:pt x="298" y="2320"/>
                        <a:pt x="298" y="2320"/>
                        <a:pt x="309" y="2319"/>
                      </a:cubicBezTo>
                      <a:cubicBezTo>
                        <a:pt x="309" y="2319"/>
                        <a:pt x="309" y="2319"/>
                        <a:pt x="320" y="2317"/>
                      </a:cubicBezTo>
                      <a:cubicBezTo>
                        <a:pt x="320" y="2317"/>
                        <a:pt x="320" y="2317"/>
                        <a:pt x="330" y="2314"/>
                      </a:cubicBezTo>
                      <a:cubicBezTo>
                        <a:pt x="330" y="2314"/>
                        <a:pt x="330" y="2314"/>
                        <a:pt x="340" y="2310"/>
                      </a:cubicBezTo>
                      <a:cubicBezTo>
                        <a:pt x="340" y="2310"/>
                        <a:pt x="340" y="2310"/>
                        <a:pt x="350" y="2305"/>
                      </a:cubicBezTo>
                      <a:cubicBezTo>
                        <a:pt x="350" y="2305"/>
                        <a:pt x="350" y="2305"/>
                        <a:pt x="359" y="2298"/>
                      </a:cubicBezTo>
                      <a:cubicBezTo>
                        <a:pt x="359" y="2298"/>
                        <a:pt x="359" y="2298"/>
                        <a:pt x="367" y="2291"/>
                      </a:cubicBezTo>
                      <a:cubicBezTo>
                        <a:pt x="367" y="2291"/>
                        <a:pt x="367" y="2291"/>
                        <a:pt x="375" y="2283"/>
                      </a:cubicBezTo>
                      <a:cubicBezTo>
                        <a:pt x="375" y="2283"/>
                        <a:pt x="375" y="2283"/>
                        <a:pt x="381" y="2274"/>
                      </a:cubicBezTo>
                      <a:cubicBezTo>
                        <a:pt x="381" y="2274"/>
                        <a:pt x="381" y="2274"/>
                        <a:pt x="388" y="2264"/>
                      </a:cubicBezTo>
                      <a:cubicBezTo>
                        <a:pt x="388" y="2264"/>
                        <a:pt x="388" y="2264"/>
                        <a:pt x="393" y="2254"/>
                      </a:cubicBezTo>
                      <a:cubicBezTo>
                        <a:pt x="393" y="2254"/>
                        <a:pt x="393" y="2254"/>
                        <a:pt x="398" y="2242"/>
                      </a:cubicBezTo>
                      <a:cubicBezTo>
                        <a:pt x="398" y="2242"/>
                        <a:pt x="398" y="2242"/>
                        <a:pt x="401" y="2231"/>
                      </a:cubicBezTo>
                      <a:cubicBezTo>
                        <a:pt x="401" y="2231"/>
                        <a:pt x="401" y="2231"/>
                        <a:pt x="404" y="2219"/>
                      </a:cubicBezTo>
                      <a:cubicBezTo>
                        <a:pt x="404" y="2219"/>
                        <a:pt x="404" y="2219"/>
                        <a:pt x="406" y="2206"/>
                      </a:cubicBezTo>
                      <a:cubicBezTo>
                        <a:pt x="406" y="2206"/>
                        <a:pt x="406" y="2206"/>
                        <a:pt x="406" y="2193"/>
                      </a:cubicBezTo>
                      <a:cubicBezTo>
                        <a:pt x="406" y="2193"/>
                        <a:pt x="406" y="2193"/>
                        <a:pt x="406" y="1379"/>
                      </a:cubicBezTo>
                      <a:cubicBezTo>
                        <a:pt x="406" y="1379"/>
                        <a:pt x="406" y="1379"/>
                        <a:pt x="406" y="1372"/>
                      </a:cubicBezTo>
                      <a:cubicBezTo>
                        <a:pt x="406" y="1372"/>
                        <a:pt x="406" y="1372"/>
                        <a:pt x="423" y="1372"/>
                      </a:cubicBezTo>
                      <a:cubicBezTo>
                        <a:pt x="427" y="1372"/>
                        <a:pt x="427" y="1372"/>
                        <a:pt x="427" y="1372"/>
                      </a:cubicBezTo>
                      <a:cubicBezTo>
                        <a:pt x="444" y="1372"/>
                        <a:pt x="444" y="1372"/>
                        <a:pt x="444" y="1372"/>
                      </a:cubicBezTo>
                      <a:cubicBezTo>
                        <a:pt x="444" y="1379"/>
                        <a:pt x="444" y="1379"/>
                        <a:pt x="444" y="1379"/>
                      </a:cubicBezTo>
                      <a:cubicBezTo>
                        <a:pt x="444" y="2193"/>
                        <a:pt x="444" y="2193"/>
                        <a:pt x="444" y="2193"/>
                      </a:cubicBezTo>
                      <a:cubicBezTo>
                        <a:pt x="444" y="2206"/>
                        <a:pt x="444" y="2206"/>
                        <a:pt x="444" y="2206"/>
                      </a:cubicBezTo>
                      <a:cubicBezTo>
                        <a:pt x="446" y="2219"/>
                        <a:pt x="446" y="2219"/>
                        <a:pt x="446" y="2219"/>
                      </a:cubicBezTo>
                      <a:cubicBezTo>
                        <a:pt x="449" y="2231"/>
                        <a:pt x="449" y="2231"/>
                        <a:pt x="449" y="2231"/>
                      </a:cubicBezTo>
                      <a:cubicBezTo>
                        <a:pt x="452" y="2242"/>
                        <a:pt x="452" y="2242"/>
                        <a:pt x="452" y="2242"/>
                      </a:cubicBezTo>
                      <a:cubicBezTo>
                        <a:pt x="457" y="2254"/>
                        <a:pt x="457" y="2254"/>
                        <a:pt x="457" y="2254"/>
                      </a:cubicBezTo>
                      <a:cubicBezTo>
                        <a:pt x="462" y="2264"/>
                        <a:pt x="462" y="2264"/>
                        <a:pt x="462" y="2264"/>
                      </a:cubicBezTo>
                      <a:cubicBezTo>
                        <a:pt x="469" y="2274"/>
                        <a:pt x="469" y="2274"/>
                        <a:pt x="469" y="2274"/>
                      </a:cubicBezTo>
                      <a:cubicBezTo>
                        <a:pt x="475" y="2283"/>
                        <a:pt x="475" y="2283"/>
                        <a:pt x="475" y="2283"/>
                      </a:cubicBezTo>
                      <a:cubicBezTo>
                        <a:pt x="483" y="2291"/>
                        <a:pt x="483" y="2291"/>
                        <a:pt x="483" y="2291"/>
                      </a:cubicBezTo>
                      <a:cubicBezTo>
                        <a:pt x="491" y="2298"/>
                        <a:pt x="491" y="2298"/>
                        <a:pt x="491" y="2298"/>
                      </a:cubicBezTo>
                      <a:cubicBezTo>
                        <a:pt x="500" y="2305"/>
                        <a:pt x="500" y="2305"/>
                        <a:pt x="500" y="2305"/>
                      </a:cubicBezTo>
                      <a:cubicBezTo>
                        <a:pt x="510" y="2310"/>
                        <a:pt x="510" y="2310"/>
                        <a:pt x="510" y="2310"/>
                      </a:cubicBezTo>
                      <a:cubicBezTo>
                        <a:pt x="520" y="2314"/>
                        <a:pt x="520" y="2314"/>
                        <a:pt x="520" y="2314"/>
                      </a:cubicBezTo>
                      <a:cubicBezTo>
                        <a:pt x="530" y="2317"/>
                        <a:pt x="530" y="2317"/>
                        <a:pt x="530" y="2317"/>
                      </a:cubicBezTo>
                      <a:cubicBezTo>
                        <a:pt x="541" y="2319"/>
                        <a:pt x="541" y="2319"/>
                        <a:pt x="541" y="2319"/>
                      </a:cubicBezTo>
                      <a:cubicBezTo>
                        <a:pt x="552" y="2320"/>
                        <a:pt x="552" y="2320"/>
                        <a:pt x="552" y="2320"/>
                      </a:cubicBezTo>
                      <a:cubicBezTo>
                        <a:pt x="563" y="2319"/>
                        <a:pt x="563" y="2319"/>
                        <a:pt x="563" y="2319"/>
                      </a:cubicBezTo>
                      <a:cubicBezTo>
                        <a:pt x="574" y="2317"/>
                        <a:pt x="574" y="2317"/>
                        <a:pt x="574" y="2317"/>
                      </a:cubicBezTo>
                      <a:cubicBezTo>
                        <a:pt x="584" y="2314"/>
                        <a:pt x="584" y="2314"/>
                        <a:pt x="584" y="2314"/>
                      </a:cubicBezTo>
                      <a:cubicBezTo>
                        <a:pt x="594" y="2310"/>
                        <a:pt x="594" y="2310"/>
                        <a:pt x="594" y="2310"/>
                      </a:cubicBezTo>
                      <a:cubicBezTo>
                        <a:pt x="603" y="2305"/>
                        <a:pt x="603" y="2305"/>
                        <a:pt x="603" y="2305"/>
                      </a:cubicBezTo>
                      <a:cubicBezTo>
                        <a:pt x="612" y="2298"/>
                        <a:pt x="612" y="2298"/>
                        <a:pt x="612" y="2298"/>
                      </a:cubicBezTo>
                      <a:cubicBezTo>
                        <a:pt x="621" y="2291"/>
                        <a:pt x="621" y="2291"/>
                        <a:pt x="621" y="2291"/>
                      </a:cubicBezTo>
                      <a:cubicBezTo>
                        <a:pt x="628" y="2283"/>
                        <a:pt x="628" y="2283"/>
                        <a:pt x="628" y="2283"/>
                      </a:cubicBezTo>
                      <a:cubicBezTo>
                        <a:pt x="635" y="2274"/>
                        <a:pt x="635" y="2274"/>
                        <a:pt x="635" y="2274"/>
                      </a:cubicBezTo>
                      <a:cubicBezTo>
                        <a:pt x="641" y="2264"/>
                        <a:pt x="641" y="2264"/>
                        <a:pt x="641" y="2264"/>
                      </a:cubicBezTo>
                      <a:cubicBezTo>
                        <a:pt x="647" y="2254"/>
                        <a:pt x="647" y="2254"/>
                        <a:pt x="647" y="2254"/>
                      </a:cubicBezTo>
                      <a:cubicBezTo>
                        <a:pt x="651" y="2242"/>
                        <a:pt x="651" y="2242"/>
                        <a:pt x="651" y="2242"/>
                      </a:cubicBezTo>
                      <a:cubicBezTo>
                        <a:pt x="655" y="2231"/>
                        <a:pt x="655" y="2231"/>
                        <a:pt x="655" y="2231"/>
                      </a:cubicBezTo>
                      <a:cubicBezTo>
                        <a:pt x="658" y="2219"/>
                        <a:pt x="658" y="2219"/>
                        <a:pt x="658" y="2219"/>
                      </a:cubicBezTo>
                      <a:cubicBezTo>
                        <a:pt x="659" y="2206"/>
                        <a:pt x="659" y="2206"/>
                        <a:pt x="659" y="2206"/>
                      </a:cubicBezTo>
                      <a:cubicBezTo>
                        <a:pt x="660" y="2193"/>
                        <a:pt x="660" y="2193"/>
                        <a:pt x="660" y="2193"/>
                      </a:cubicBezTo>
                      <a:cubicBezTo>
                        <a:pt x="660" y="1379"/>
                        <a:pt x="660" y="1379"/>
                        <a:pt x="660" y="1379"/>
                      </a:cubicBezTo>
                      <a:cubicBezTo>
                        <a:pt x="660" y="1371"/>
                        <a:pt x="660" y="1371"/>
                        <a:pt x="660" y="1371"/>
                      </a:cubicBezTo>
                      <a:cubicBezTo>
                        <a:pt x="660" y="1352"/>
                        <a:pt x="660" y="1352"/>
                        <a:pt x="660" y="1352"/>
                      </a:cubicBezTo>
                      <a:cubicBezTo>
                        <a:pt x="660" y="744"/>
                        <a:pt x="660" y="744"/>
                        <a:pt x="660" y="744"/>
                      </a:cubicBezTo>
                      <a:cubicBezTo>
                        <a:pt x="686" y="744"/>
                        <a:pt x="686" y="744"/>
                        <a:pt x="686" y="744"/>
                      </a:cubicBezTo>
                      <a:cubicBezTo>
                        <a:pt x="686" y="1277"/>
                        <a:pt x="686" y="1277"/>
                        <a:pt x="686" y="1277"/>
                      </a:cubicBezTo>
                      <a:cubicBezTo>
                        <a:pt x="686" y="1286"/>
                        <a:pt x="686" y="1286"/>
                        <a:pt x="686" y="1286"/>
                      </a:cubicBezTo>
                      <a:cubicBezTo>
                        <a:pt x="688" y="1295"/>
                        <a:pt x="688" y="1295"/>
                        <a:pt x="688" y="1295"/>
                      </a:cubicBezTo>
                      <a:cubicBezTo>
                        <a:pt x="690" y="1304"/>
                        <a:pt x="690" y="1304"/>
                        <a:pt x="690" y="1304"/>
                      </a:cubicBezTo>
                      <a:cubicBezTo>
                        <a:pt x="692" y="1312"/>
                        <a:pt x="692" y="1312"/>
                        <a:pt x="692" y="1312"/>
                      </a:cubicBezTo>
                      <a:cubicBezTo>
                        <a:pt x="696" y="1320"/>
                        <a:pt x="696" y="1320"/>
                        <a:pt x="696" y="1320"/>
                      </a:cubicBezTo>
                      <a:cubicBezTo>
                        <a:pt x="700" y="1328"/>
                        <a:pt x="700" y="1328"/>
                        <a:pt x="700" y="1328"/>
                      </a:cubicBezTo>
                      <a:cubicBezTo>
                        <a:pt x="705" y="1335"/>
                        <a:pt x="705" y="1335"/>
                        <a:pt x="705" y="1335"/>
                      </a:cubicBezTo>
                      <a:cubicBezTo>
                        <a:pt x="710" y="1341"/>
                        <a:pt x="710" y="1341"/>
                        <a:pt x="710" y="1341"/>
                      </a:cubicBezTo>
                      <a:cubicBezTo>
                        <a:pt x="716" y="1347"/>
                        <a:pt x="716" y="1347"/>
                        <a:pt x="716" y="1347"/>
                      </a:cubicBezTo>
                      <a:cubicBezTo>
                        <a:pt x="722" y="1352"/>
                        <a:pt x="722" y="1352"/>
                        <a:pt x="722" y="1352"/>
                      </a:cubicBezTo>
                      <a:cubicBezTo>
                        <a:pt x="729" y="1357"/>
                        <a:pt x="729" y="1357"/>
                        <a:pt x="729" y="1357"/>
                      </a:cubicBezTo>
                      <a:cubicBezTo>
                        <a:pt x="736" y="1361"/>
                        <a:pt x="736" y="1361"/>
                        <a:pt x="736" y="1361"/>
                      </a:cubicBezTo>
                      <a:cubicBezTo>
                        <a:pt x="743" y="1364"/>
                        <a:pt x="743" y="1364"/>
                        <a:pt x="743" y="1364"/>
                      </a:cubicBezTo>
                      <a:cubicBezTo>
                        <a:pt x="751" y="1366"/>
                        <a:pt x="751" y="1366"/>
                        <a:pt x="751" y="1366"/>
                      </a:cubicBezTo>
                      <a:cubicBezTo>
                        <a:pt x="759" y="1368"/>
                        <a:pt x="759" y="1368"/>
                        <a:pt x="759" y="1368"/>
                      </a:cubicBezTo>
                      <a:cubicBezTo>
                        <a:pt x="768" y="1368"/>
                        <a:pt x="768" y="1368"/>
                        <a:pt x="768" y="1368"/>
                      </a:cubicBezTo>
                      <a:cubicBezTo>
                        <a:pt x="776" y="1368"/>
                        <a:pt x="776" y="1368"/>
                        <a:pt x="776" y="1368"/>
                      </a:cubicBezTo>
                      <a:cubicBezTo>
                        <a:pt x="784" y="1366"/>
                        <a:pt x="784" y="1366"/>
                        <a:pt x="784" y="1366"/>
                      </a:cubicBezTo>
                      <a:cubicBezTo>
                        <a:pt x="792" y="1364"/>
                        <a:pt x="792" y="1364"/>
                        <a:pt x="792" y="1364"/>
                      </a:cubicBezTo>
                      <a:cubicBezTo>
                        <a:pt x="800" y="1361"/>
                        <a:pt x="800" y="1361"/>
                        <a:pt x="800" y="1361"/>
                      </a:cubicBezTo>
                      <a:cubicBezTo>
                        <a:pt x="807" y="1357"/>
                        <a:pt x="807" y="1357"/>
                        <a:pt x="807" y="1357"/>
                      </a:cubicBezTo>
                      <a:cubicBezTo>
                        <a:pt x="814" y="1352"/>
                        <a:pt x="814" y="1352"/>
                        <a:pt x="814" y="1352"/>
                      </a:cubicBezTo>
                      <a:cubicBezTo>
                        <a:pt x="820" y="1347"/>
                        <a:pt x="820" y="1347"/>
                        <a:pt x="820" y="1347"/>
                      </a:cubicBezTo>
                      <a:cubicBezTo>
                        <a:pt x="826" y="1341"/>
                        <a:pt x="826" y="1341"/>
                        <a:pt x="826" y="1341"/>
                      </a:cubicBezTo>
                      <a:cubicBezTo>
                        <a:pt x="831" y="1335"/>
                        <a:pt x="831" y="1335"/>
                        <a:pt x="831" y="1335"/>
                      </a:cubicBezTo>
                      <a:cubicBezTo>
                        <a:pt x="836" y="1328"/>
                        <a:pt x="836" y="1328"/>
                        <a:pt x="836" y="1328"/>
                      </a:cubicBezTo>
                      <a:cubicBezTo>
                        <a:pt x="840" y="1320"/>
                        <a:pt x="840" y="1320"/>
                        <a:pt x="840" y="1320"/>
                      </a:cubicBezTo>
                      <a:cubicBezTo>
                        <a:pt x="843" y="1312"/>
                        <a:pt x="843" y="1312"/>
                        <a:pt x="843" y="1312"/>
                      </a:cubicBezTo>
                      <a:cubicBezTo>
                        <a:pt x="846" y="1304"/>
                        <a:pt x="846" y="1304"/>
                        <a:pt x="846" y="1304"/>
                      </a:cubicBezTo>
                      <a:cubicBezTo>
                        <a:pt x="848" y="1295"/>
                        <a:pt x="848" y="1295"/>
                        <a:pt x="848" y="1295"/>
                      </a:cubicBezTo>
                      <a:cubicBezTo>
                        <a:pt x="849" y="1286"/>
                        <a:pt x="849" y="1286"/>
                        <a:pt x="849" y="1286"/>
                      </a:cubicBezTo>
                      <a:cubicBezTo>
                        <a:pt x="850" y="1277"/>
                        <a:pt x="850" y="1277"/>
                        <a:pt x="850" y="1277"/>
                      </a:cubicBezTo>
                      <a:cubicBezTo>
                        <a:pt x="850" y="744"/>
                        <a:pt x="850" y="744"/>
                        <a:pt x="850" y="744"/>
                      </a:cubicBezTo>
                      <a:cubicBezTo>
                        <a:pt x="850" y="694"/>
                        <a:pt x="850" y="694"/>
                        <a:pt x="850" y="694"/>
                      </a:cubicBezTo>
                      <a:cubicBezTo>
                        <a:pt x="850" y="691"/>
                        <a:pt x="850" y="691"/>
                        <a:pt x="850" y="691"/>
                      </a:cubicBezTo>
                      <a:cubicBezTo>
                        <a:pt x="850" y="684"/>
                        <a:pt x="850" y="684"/>
                        <a:pt x="850" y="684"/>
                      </a:cubicBezTo>
                      <a:lnTo>
                        <a:pt x="847" y="66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2000">
                    <a:solidFill>
                      <a:srgbClr val="00245D"/>
                    </a:solidFill>
                    <a:latin typeface="Calibri" pitchFamily="34" charset="0"/>
                  </a:endParaRPr>
                </a:p>
              </p:txBody>
            </p:sp>
            <p:sp>
              <p:nvSpPr>
                <p:cNvPr id="123" name="Freeform 19"/>
                <p:cNvSpPr>
                  <a:spLocks noEditPoints="1"/>
                </p:cNvSpPr>
                <p:nvPr/>
              </p:nvSpPr>
              <p:spPr bwMode="auto">
                <a:xfrm flipH="1">
                  <a:off x="3150120" y="1986414"/>
                  <a:ext cx="163877" cy="445940"/>
                </a:xfrm>
                <a:custGeom>
                  <a:avLst/>
                  <a:gdLst>
                    <a:gd name="T0" fmla="*/ 245 w 850"/>
                    <a:gd name="T1" fmla="*/ 302 h 2320"/>
                    <a:gd name="T2" fmla="*/ 295 w 850"/>
                    <a:gd name="T3" fmla="*/ 362 h 2320"/>
                    <a:gd name="T4" fmla="*/ 365 w 850"/>
                    <a:gd name="T5" fmla="*/ 399 h 2320"/>
                    <a:gd name="T6" fmla="*/ 446 w 850"/>
                    <a:gd name="T7" fmla="*/ 407 h 2320"/>
                    <a:gd name="T8" fmla="*/ 522 w 850"/>
                    <a:gd name="T9" fmla="*/ 384 h 2320"/>
                    <a:gd name="T10" fmla="*/ 583 w 850"/>
                    <a:gd name="T11" fmla="*/ 334 h 2320"/>
                    <a:gd name="T12" fmla="*/ 620 w 850"/>
                    <a:gd name="T13" fmla="*/ 265 h 2320"/>
                    <a:gd name="T14" fmla="*/ 628 w 850"/>
                    <a:gd name="T15" fmla="*/ 184 h 2320"/>
                    <a:gd name="T16" fmla="*/ 605 w 850"/>
                    <a:gd name="T17" fmla="*/ 107 h 2320"/>
                    <a:gd name="T18" fmla="*/ 555 w 850"/>
                    <a:gd name="T19" fmla="*/ 47 h 2320"/>
                    <a:gd name="T20" fmla="*/ 485 w 850"/>
                    <a:gd name="T21" fmla="*/ 10 h 2320"/>
                    <a:gd name="T22" fmla="*/ 404 w 850"/>
                    <a:gd name="T23" fmla="*/ 2 h 2320"/>
                    <a:gd name="T24" fmla="*/ 328 w 850"/>
                    <a:gd name="T25" fmla="*/ 25 h 2320"/>
                    <a:gd name="T26" fmla="*/ 267 w 850"/>
                    <a:gd name="T27" fmla="*/ 75 h 2320"/>
                    <a:gd name="T28" fmla="*/ 230 w 850"/>
                    <a:gd name="T29" fmla="*/ 144 h 2320"/>
                    <a:gd name="T30" fmla="*/ 222 w 850"/>
                    <a:gd name="T31" fmla="*/ 225 h 2320"/>
                    <a:gd name="T32" fmla="*/ 837 w 850"/>
                    <a:gd name="T33" fmla="*/ 615 h 2320"/>
                    <a:gd name="T34" fmla="*/ 792 w 850"/>
                    <a:gd name="T35" fmla="*/ 537 h 2320"/>
                    <a:gd name="T36" fmla="*/ 722 w 850"/>
                    <a:gd name="T37" fmla="*/ 482 h 2320"/>
                    <a:gd name="T38" fmla="*/ 634 w 850"/>
                    <a:gd name="T39" fmla="*/ 455 h 2320"/>
                    <a:gd name="T40" fmla="*/ 193 w 850"/>
                    <a:gd name="T41" fmla="*/ 459 h 2320"/>
                    <a:gd name="T42" fmla="*/ 109 w 850"/>
                    <a:gd name="T43" fmla="*/ 493 h 2320"/>
                    <a:gd name="T44" fmla="*/ 44 w 850"/>
                    <a:gd name="T45" fmla="*/ 555 h 2320"/>
                    <a:gd name="T46" fmla="*/ 7 w 850"/>
                    <a:gd name="T47" fmla="*/ 638 h 2320"/>
                    <a:gd name="T48" fmla="*/ 0 w 850"/>
                    <a:gd name="T49" fmla="*/ 694 h 2320"/>
                    <a:gd name="T50" fmla="*/ 2 w 850"/>
                    <a:gd name="T51" fmla="*/ 1295 h 2320"/>
                    <a:gd name="T52" fmla="*/ 14 w 850"/>
                    <a:gd name="T53" fmla="*/ 1328 h 2320"/>
                    <a:gd name="T54" fmla="*/ 36 w 850"/>
                    <a:gd name="T55" fmla="*/ 1352 h 2320"/>
                    <a:gd name="T56" fmla="*/ 66 w 850"/>
                    <a:gd name="T57" fmla="*/ 1366 h 2320"/>
                    <a:gd name="T58" fmla="*/ 99 w 850"/>
                    <a:gd name="T59" fmla="*/ 1366 h 2320"/>
                    <a:gd name="T60" fmla="*/ 128 w 850"/>
                    <a:gd name="T61" fmla="*/ 1352 h 2320"/>
                    <a:gd name="T62" fmla="*/ 150 w 850"/>
                    <a:gd name="T63" fmla="*/ 1328 h 2320"/>
                    <a:gd name="T64" fmla="*/ 162 w 850"/>
                    <a:gd name="T65" fmla="*/ 1295 h 2320"/>
                    <a:gd name="T66" fmla="*/ 190 w 850"/>
                    <a:gd name="T67" fmla="*/ 744 h 2320"/>
                    <a:gd name="T68" fmla="*/ 190 w 850"/>
                    <a:gd name="T69" fmla="*/ 2193 h 2320"/>
                    <a:gd name="T70" fmla="*/ 199 w 850"/>
                    <a:gd name="T71" fmla="*/ 2242 h 2320"/>
                    <a:gd name="T72" fmla="*/ 222 w 850"/>
                    <a:gd name="T73" fmla="*/ 2283 h 2320"/>
                    <a:gd name="T74" fmla="*/ 256 w 850"/>
                    <a:gd name="T75" fmla="*/ 2310 h 2320"/>
                    <a:gd name="T76" fmla="*/ 298 w 850"/>
                    <a:gd name="T77" fmla="*/ 2320 h 2320"/>
                    <a:gd name="T78" fmla="*/ 340 w 850"/>
                    <a:gd name="T79" fmla="*/ 2310 h 2320"/>
                    <a:gd name="T80" fmla="*/ 375 w 850"/>
                    <a:gd name="T81" fmla="*/ 2283 h 2320"/>
                    <a:gd name="T82" fmla="*/ 398 w 850"/>
                    <a:gd name="T83" fmla="*/ 2242 h 2320"/>
                    <a:gd name="T84" fmla="*/ 406 w 850"/>
                    <a:gd name="T85" fmla="*/ 2193 h 2320"/>
                    <a:gd name="T86" fmla="*/ 427 w 850"/>
                    <a:gd name="T87" fmla="*/ 1372 h 2320"/>
                    <a:gd name="T88" fmla="*/ 444 w 850"/>
                    <a:gd name="T89" fmla="*/ 2206 h 2320"/>
                    <a:gd name="T90" fmla="*/ 457 w 850"/>
                    <a:gd name="T91" fmla="*/ 2254 h 2320"/>
                    <a:gd name="T92" fmla="*/ 483 w 850"/>
                    <a:gd name="T93" fmla="*/ 2291 h 2320"/>
                    <a:gd name="T94" fmla="*/ 520 w 850"/>
                    <a:gd name="T95" fmla="*/ 2314 h 2320"/>
                    <a:gd name="T96" fmla="*/ 563 w 850"/>
                    <a:gd name="T97" fmla="*/ 2319 h 2320"/>
                    <a:gd name="T98" fmla="*/ 603 w 850"/>
                    <a:gd name="T99" fmla="*/ 2305 h 2320"/>
                    <a:gd name="T100" fmla="*/ 635 w 850"/>
                    <a:gd name="T101" fmla="*/ 2274 h 2320"/>
                    <a:gd name="T102" fmla="*/ 655 w 850"/>
                    <a:gd name="T103" fmla="*/ 2231 h 2320"/>
                    <a:gd name="T104" fmla="*/ 660 w 850"/>
                    <a:gd name="T105" fmla="*/ 1379 h 2320"/>
                    <a:gd name="T106" fmla="*/ 686 w 850"/>
                    <a:gd name="T107" fmla="*/ 744 h 2320"/>
                    <a:gd name="T108" fmla="*/ 690 w 850"/>
                    <a:gd name="T109" fmla="*/ 1304 h 2320"/>
                    <a:gd name="T110" fmla="*/ 705 w 850"/>
                    <a:gd name="T111" fmla="*/ 1335 h 2320"/>
                    <a:gd name="T112" fmla="*/ 729 w 850"/>
                    <a:gd name="T113" fmla="*/ 1357 h 2320"/>
                    <a:gd name="T114" fmla="*/ 759 w 850"/>
                    <a:gd name="T115" fmla="*/ 1368 h 2320"/>
                    <a:gd name="T116" fmla="*/ 792 w 850"/>
                    <a:gd name="T117" fmla="*/ 1364 h 2320"/>
                    <a:gd name="T118" fmla="*/ 820 w 850"/>
                    <a:gd name="T119" fmla="*/ 1347 h 2320"/>
                    <a:gd name="T120" fmla="*/ 840 w 850"/>
                    <a:gd name="T121" fmla="*/ 1320 h 2320"/>
                    <a:gd name="T122" fmla="*/ 849 w 850"/>
                    <a:gd name="T123" fmla="*/ 1286 h 2320"/>
                    <a:gd name="T124" fmla="*/ 850 w 850"/>
                    <a:gd name="T125" fmla="*/ 691 h 2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50" h="2320">
                      <a:moveTo>
                        <a:pt x="226" y="245"/>
                      </a:moveTo>
                      <a:cubicBezTo>
                        <a:pt x="230" y="265"/>
                        <a:pt x="230" y="265"/>
                        <a:pt x="230" y="265"/>
                      </a:cubicBezTo>
                      <a:cubicBezTo>
                        <a:pt x="237" y="283"/>
                        <a:pt x="237" y="283"/>
                        <a:pt x="237" y="283"/>
                      </a:cubicBezTo>
                      <a:cubicBezTo>
                        <a:pt x="245" y="302"/>
                        <a:pt x="245" y="302"/>
                        <a:pt x="245" y="302"/>
                      </a:cubicBezTo>
                      <a:cubicBezTo>
                        <a:pt x="256" y="318"/>
                        <a:pt x="256" y="318"/>
                        <a:pt x="256" y="318"/>
                      </a:cubicBezTo>
                      <a:cubicBezTo>
                        <a:pt x="267" y="334"/>
                        <a:pt x="267" y="334"/>
                        <a:pt x="267" y="334"/>
                      </a:cubicBezTo>
                      <a:cubicBezTo>
                        <a:pt x="281" y="348"/>
                        <a:pt x="281" y="348"/>
                        <a:pt x="281" y="348"/>
                      </a:cubicBezTo>
                      <a:cubicBezTo>
                        <a:pt x="295" y="362"/>
                        <a:pt x="295" y="362"/>
                        <a:pt x="295" y="362"/>
                      </a:cubicBezTo>
                      <a:cubicBezTo>
                        <a:pt x="311" y="374"/>
                        <a:pt x="311" y="374"/>
                        <a:pt x="311" y="374"/>
                      </a:cubicBezTo>
                      <a:cubicBezTo>
                        <a:pt x="328" y="384"/>
                        <a:pt x="328" y="384"/>
                        <a:pt x="328" y="384"/>
                      </a:cubicBezTo>
                      <a:cubicBezTo>
                        <a:pt x="345" y="392"/>
                        <a:pt x="345" y="392"/>
                        <a:pt x="345" y="392"/>
                      </a:cubicBezTo>
                      <a:cubicBezTo>
                        <a:pt x="365" y="399"/>
                        <a:pt x="365" y="399"/>
                        <a:pt x="365" y="399"/>
                      </a:cubicBezTo>
                      <a:cubicBezTo>
                        <a:pt x="384" y="404"/>
                        <a:pt x="384" y="404"/>
                        <a:pt x="384" y="404"/>
                      </a:cubicBezTo>
                      <a:cubicBezTo>
                        <a:pt x="404" y="407"/>
                        <a:pt x="404" y="407"/>
                        <a:pt x="404" y="407"/>
                      </a:cubicBezTo>
                      <a:cubicBezTo>
                        <a:pt x="425" y="408"/>
                        <a:pt x="425" y="408"/>
                        <a:pt x="425" y="408"/>
                      </a:cubicBezTo>
                      <a:cubicBezTo>
                        <a:pt x="446" y="407"/>
                        <a:pt x="446" y="407"/>
                        <a:pt x="446" y="407"/>
                      </a:cubicBezTo>
                      <a:cubicBezTo>
                        <a:pt x="466" y="404"/>
                        <a:pt x="466" y="404"/>
                        <a:pt x="466" y="404"/>
                      </a:cubicBezTo>
                      <a:cubicBezTo>
                        <a:pt x="485" y="399"/>
                        <a:pt x="485" y="399"/>
                        <a:pt x="485" y="399"/>
                      </a:cubicBezTo>
                      <a:cubicBezTo>
                        <a:pt x="505" y="392"/>
                        <a:pt x="505" y="392"/>
                        <a:pt x="505" y="392"/>
                      </a:cubicBezTo>
                      <a:cubicBezTo>
                        <a:pt x="522" y="384"/>
                        <a:pt x="522" y="384"/>
                        <a:pt x="522" y="384"/>
                      </a:cubicBezTo>
                      <a:cubicBezTo>
                        <a:pt x="539" y="374"/>
                        <a:pt x="539" y="374"/>
                        <a:pt x="539" y="374"/>
                      </a:cubicBezTo>
                      <a:cubicBezTo>
                        <a:pt x="555" y="362"/>
                        <a:pt x="555" y="362"/>
                        <a:pt x="555" y="362"/>
                      </a:cubicBezTo>
                      <a:cubicBezTo>
                        <a:pt x="569" y="348"/>
                        <a:pt x="569" y="348"/>
                        <a:pt x="569" y="348"/>
                      </a:cubicBezTo>
                      <a:cubicBezTo>
                        <a:pt x="583" y="334"/>
                        <a:pt x="583" y="334"/>
                        <a:pt x="583" y="334"/>
                      </a:cubicBezTo>
                      <a:cubicBezTo>
                        <a:pt x="594" y="318"/>
                        <a:pt x="594" y="318"/>
                        <a:pt x="594" y="318"/>
                      </a:cubicBezTo>
                      <a:cubicBezTo>
                        <a:pt x="605" y="302"/>
                        <a:pt x="605" y="302"/>
                        <a:pt x="605" y="302"/>
                      </a:cubicBezTo>
                      <a:cubicBezTo>
                        <a:pt x="613" y="283"/>
                        <a:pt x="613" y="283"/>
                        <a:pt x="613" y="283"/>
                      </a:cubicBezTo>
                      <a:cubicBezTo>
                        <a:pt x="620" y="265"/>
                        <a:pt x="620" y="265"/>
                        <a:pt x="620" y="265"/>
                      </a:cubicBezTo>
                      <a:cubicBezTo>
                        <a:pt x="624" y="245"/>
                        <a:pt x="624" y="245"/>
                        <a:pt x="624" y="245"/>
                      </a:cubicBezTo>
                      <a:cubicBezTo>
                        <a:pt x="628" y="225"/>
                        <a:pt x="628" y="225"/>
                        <a:pt x="628" y="225"/>
                      </a:cubicBezTo>
                      <a:cubicBezTo>
                        <a:pt x="629" y="204"/>
                        <a:pt x="629" y="204"/>
                        <a:pt x="629" y="204"/>
                      </a:cubicBezTo>
                      <a:cubicBezTo>
                        <a:pt x="628" y="184"/>
                        <a:pt x="628" y="184"/>
                        <a:pt x="628" y="184"/>
                      </a:cubicBezTo>
                      <a:cubicBezTo>
                        <a:pt x="624" y="164"/>
                        <a:pt x="624" y="164"/>
                        <a:pt x="624" y="164"/>
                      </a:cubicBezTo>
                      <a:cubicBezTo>
                        <a:pt x="620" y="144"/>
                        <a:pt x="620" y="144"/>
                        <a:pt x="620" y="144"/>
                      </a:cubicBezTo>
                      <a:cubicBezTo>
                        <a:pt x="613" y="124"/>
                        <a:pt x="613" y="124"/>
                        <a:pt x="613" y="124"/>
                      </a:cubicBezTo>
                      <a:cubicBezTo>
                        <a:pt x="605" y="107"/>
                        <a:pt x="605" y="107"/>
                        <a:pt x="605" y="107"/>
                      </a:cubicBezTo>
                      <a:cubicBezTo>
                        <a:pt x="594" y="91"/>
                        <a:pt x="594" y="91"/>
                        <a:pt x="594" y="91"/>
                      </a:cubicBezTo>
                      <a:cubicBezTo>
                        <a:pt x="583" y="75"/>
                        <a:pt x="583" y="75"/>
                        <a:pt x="583" y="75"/>
                      </a:cubicBezTo>
                      <a:cubicBezTo>
                        <a:pt x="569" y="61"/>
                        <a:pt x="569" y="61"/>
                        <a:pt x="569" y="61"/>
                      </a:cubicBezTo>
                      <a:cubicBezTo>
                        <a:pt x="555" y="47"/>
                        <a:pt x="555" y="47"/>
                        <a:pt x="555" y="47"/>
                      </a:cubicBezTo>
                      <a:cubicBezTo>
                        <a:pt x="539" y="35"/>
                        <a:pt x="539" y="35"/>
                        <a:pt x="539" y="35"/>
                      </a:cubicBezTo>
                      <a:cubicBezTo>
                        <a:pt x="522" y="25"/>
                        <a:pt x="522" y="25"/>
                        <a:pt x="522" y="25"/>
                      </a:cubicBezTo>
                      <a:cubicBezTo>
                        <a:pt x="505" y="17"/>
                        <a:pt x="505" y="17"/>
                        <a:pt x="505" y="17"/>
                      </a:cubicBezTo>
                      <a:cubicBezTo>
                        <a:pt x="485" y="10"/>
                        <a:pt x="485" y="10"/>
                        <a:pt x="485" y="10"/>
                      </a:cubicBezTo>
                      <a:cubicBezTo>
                        <a:pt x="466" y="5"/>
                        <a:pt x="466" y="5"/>
                        <a:pt x="466" y="5"/>
                      </a:cubicBezTo>
                      <a:cubicBezTo>
                        <a:pt x="446" y="2"/>
                        <a:pt x="446" y="2"/>
                        <a:pt x="446" y="2"/>
                      </a:cubicBezTo>
                      <a:cubicBezTo>
                        <a:pt x="425" y="0"/>
                        <a:pt x="425" y="0"/>
                        <a:pt x="425" y="0"/>
                      </a:cubicBezTo>
                      <a:cubicBezTo>
                        <a:pt x="404" y="2"/>
                        <a:pt x="404" y="2"/>
                        <a:pt x="404" y="2"/>
                      </a:cubicBezTo>
                      <a:cubicBezTo>
                        <a:pt x="384" y="5"/>
                        <a:pt x="384" y="5"/>
                        <a:pt x="384" y="5"/>
                      </a:cubicBezTo>
                      <a:cubicBezTo>
                        <a:pt x="365" y="10"/>
                        <a:pt x="365" y="10"/>
                        <a:pt x="365" y="10"/>
                      </a:cubicBezTo>
                      <a:cubicBezTo>
                        <a:pt x="345" y="17"/>
                        <a:pt x="345" y="17"/>
                        <a:pt x="345" y="17"/>
                      </a:cubicBezTo>
                      <a:cubicBezTo>
                        <a:pt x="328" y="25"/>
                        <a:pt x="328" y="25"/>
                        <a:pt x="328" y="25"/>
                      </a:cubicBezTo>
                      <a:cubicBezTo>
                        <a:pt x="311" y="35"/>
                        <a:pt x="311" y="35"/>
                        <a:pt x="311" y="35"/>
                      </a:cubicBezTo>
                      <a:cubicBezTo>
                        <a:pt x="295" y="47"/>
                        <a:pt x="295" y="47"/>
                        <a:pt x="295" y="47"/>
                      </a:cubicBezTo>
                      <a:cubicBezTo>
                        <a:pt x="281" y="61"/>
                        <a:pt x="281" y="61"/>
                        <a:pt x="281" y="61"/>
                      </a:cubicBezTo>
                      <a:cubicBezTo>
                        <a:pt x="267" y="75"/>
                        <a:pt x="267" y="75"/>
                        <a:pt x="267" y="75"/>
                      </a:cubicBezTo>
                      <a:cubicBezTo>
                        <a:pt x="256" y="91"/>
                        <a:pt x="256" y="91"/>
                        <a:pt x="256" y="91"/>
                      </a:cubicBezTo>
                      <a:cubicBezTo>
                        <a:pt x="245" y="107"/>
                        <a:pt x="245" y="107"/>
                        <a:pt x="245" y="107"/>
                      </a:cubicBezTo>
                      <a:cubicBezTo>
                        <a:pt x="237" y="124"/>
                        <a:pt x="237" y="124"/>
                        <a:pt x="237" y="124"/>
                      </a:cubicBezTo>
                      <a:cubicBezTo>
                        <a:pt x="230" y="144"/>
                        <a:pt x="230" y="144"/>
                        <a:pt x="230" y="144"/>
                      </a:cubicBezTo>
                      <a:cubicBezTo>
                        <a:pt x="226" y="164"/>
                        <a:pt x="226" y="164"/>
                        <a:pt x="226" y="164"/>
                      </a:cubicBezTo>
                      <a:cubicBezTo>
                        <a:pt x="222" y="184"/>
                        <a:pt x="222" y="184"/>
                        <a:pt x="222" y="184"/>
                      </a:cubicBezTo>
                      <a:cubicBezTo>
                        <a:pt x="221" y="204"/>
                        <a:pt x="221" y="204"/>
                        <a:pt x="221" y="204"/>
                      </a:cubicBezTo>
                      <a:cubicBezTo>
                        <a:pt x="222" y="225"/>
                        <a:pt x="222" y="225"/>
                        <a:pt x="222" y="225"/>
                      </a:cubicBezTo>
                      <a:lnTo>
                        <a:pt x="226" y="245"/>
                      </a:lnTo>
                      <a:close/>
                      <a:moveTo>
                        <a:pt x="847" y="661"/>
                      </a:moveTo>
                      <a:cubicBezTo>
                        <a:pt x="843" y="638"/>
                        <a:pt x="843" y="638"/>
                        <a:pt x="843" y="638"/>
                      </a:cubicBezTo>
                      <a:cubicBezTo>
                        <a:pt x="837" y="615"/>
                        <a:pt x="837" y="615"/>
                        <a:pt x="837" y="615"/>
                      </a:cubicBezTo>
                      <a:cubicBezTo>
                        <a:pt x="828" y="594"/>
                        <a:pt x="828" y="594"/>
                        <a:pt x="828" y="594"/>
                      </a:cubicBezTo>
                      <a:cubicBezTo>
                        <a:pt x="818" y="574"/>
                        <a:pt x="818" y="574"/>
                        <a:pt x="818" y="574"/>
                      </a:cubicBezTo>
                      <a:cubicBezTo>
                        <a:pt x="806" y="555"/>
                        <a:pt x="806" y="555"/>
                        <a:pt x="806" y="555"/>
                      </a:cubicBezTo>
                      <a:cubicBezTo>
                        <a:pt x="792" y="537"/>
                        <a:pt x="792" y="537"/>
                        <a:pt x="792" y="537"/>
                      </a:cubicBezTo>
                      <a:cubicBezTo>
                        <a:pt x="776" y="521"/>
                        <a:pt x="776" y="521"/>
                        <a:pt x="776" y="521"/>
                      </a:cubicBezTo>
                      <a:cubicBezTo>
                        <a:pt x="759" y="506"/>
                        <a:pt x="759" y="506"/>
                        <a:pt x="759" y="506"/>
                      </a:cubicBezTo>
                      <a:cubicBezTo>
                        <a:pt x="741" y="493"/>
                        <a:pt x="741" y="493"/>
                        <a:pt x="741" y="493"/>
                      </a:cubicBezTo>
                      <a:cubicBezTo>
                        <a:pt x="722" y="482"/>
                        <a:pt x="722" y="482"/>
                        <a:pt x="722" y="482"/>
                      </a:cubicBezTo>
                      <a:cubicBezTo>
                        <a:pt x="701" y="472"/>
                        <a:pt x="701" y="472"/>
                        <a:pt x="701" y="472"/>
                      </a:cubicBezTo>
                      <a:cubicBezTo>
                        <a:pt x="680" y="464"/>
                        <a:pt x="680" y="464"/>
                        <a:pt x="680" y="464"/>
                      </a:cubicBezTo>
                      <a:cubicBezTo>
                        <a:pt x="657" y="459"/>
                        <a:pt x="657" y="459"/>
                        <a:pt x="657" y="459"/>
                      </a:cubicBezTo>
                      <a:cubicBezTo>
                        <a:pt x="634" y="455"/>
                        <a:pt x="634" y="455"/>
                        <a:pt x="634" y="455"/>
                      </a:cubicBezTo>
                      <a:cubicBezTo>
                        <a:pt x="610" y="454"/>
                        <a:pt x="610" y="454"/>
                        <a:pt x="610" y="454"/>
                      </a:cubicBezTo>
                      <a:cubicBezTo>
                        <a:pt x="240" y="454"/>
                        <a:pt x="240" y="454"/>
                        <a:pt x="240" y="454"/>
                      </a:cubicBezTo>
                      <a:cubicBezTo>
                        <a:pt x="240" y="454"/>
                        <a:pt x="240" y="454"/>
                        <a:pt x="216" y="455"/>
                      </a:cubicBezTo>
                      <a:cubicBezTo>
                        <a:pt x="216" y="455"/>
                        <a:pt x="216" y="455"/>
                        <a:pt x="193" y="459"/>
                      </a:cubicBezTo>
                      <a:cubicBezTo>
                        <a:pt x="193" y="459"/>
                        <a:pt x="193" y="459"/>
                        <a:pt x="170" y="464"/>
                      </a:cubicBezTo>
                      <a:cubicBezTo>
                        <a:pt x="170" y="464"/>
                        <a:pt x="170" y="464"/>
                        <a:pt x="149" y="472"/>
                      </a:cubicBezTo>
                      <a:cubicBezTo>
                        <a:pt x="149" y="472"/>
                        <a:pt x="149" y="472"/>
                        <a:pt x="128" y="482"/>
                      </a:cubicBezTo>
                      <a:cubicBezTo>
                        <a:pt x="128" y="482"/>
                        <a:pt x="128" y="482"/>
                        <a:pt x="109" y="493"/>
                      </a:cubicBezTo>
                      <a:cubicBezTo>
                        <a:pt x="109" y="493"/>
                        <a:pt x="109" y="493"/>
                        <a:pt x="91" y="506"/>
                      </a:cubicBezTo>
                      <a:cubicBezTo>
                        <a:pt x="91" y="506"/>
                        <a:pt x="91" y="506"/>
                        <a:pt x="74" y="521"/>
                      </a:cubicBezTo>
                      <a:cubicBezTo>
                        <a:pt x="74" y="521"/>
                        <a:pt x="74" y="521"/>
                        <a:pt x="58" y="537"/>
                      </a:cubicBezTo>
                      <a:cubicBezTo>
                        <a:pt x="58" y="537"/>
                        <a:pt x="58" y="537"/>
                        <a:pt x="44" y="555"/>
                      </a:cubicBezTo>
                      <a:cubicBezTo>
                        <a:pt x="44" y="555"/>
                        <a:pt x="44" y="555"/>
                        <a:pt x="32" y="574"/>
                      </a:cubicBezTo>
                      <a:cubicBezTo>
                        <a:pt x="32" y="574"/>
                        <a:pt x="32" y="574"/>
                        <a:pt x="22" y="594"/>
                      </a:cubicBezTo>
                      <a:cubicBezTo>
                        <a:pt x="22" y="594"/>
                        <a:pt x="22" y="594"/>
                        <a:pt x="13" y="615"/>
                      </a:cubicBezTo>
                      <a:cubicBezTo>
                        <a:pt x="13" y="615"/>
                        <a:pt x="13" y="615"/>
                        <a:pt x="7" y="638"/>
                      </a:cubicBezTo>
                      <a:cubicBezTo>
                        <a:pt x="7" y="638"/>
                        <a:pt x="7" y="638"/>
                        <a:pt x="3" y="661"/>
                      </a:cubicBezTo>
                      <a:cubicBezTo>
                        <a:pt x="0" y="684"/>
                        <a:pt x="0" y="684"/>
                        <a:pt x="0" y="684"/>
                      </a:cubicBezTo>
                      <a:cubicBezTo>
                        <a:pt x="0" y="684"/>
                        <a:pt x="0" y="684"/>
                        <a:pt x="0" y="691"/>
                      </a:cubicBezTo>
                      <a:cubicBezTo>
                        <a:pt x="0" y="691"/>
                        <a:pt x="0" y="691"/>
                        <a:pt x="0" y="694"/>
                      </a:cubicBezTo>
                      <a:cubicBezTo>
                        <a:pt x="0" y="694"/>
                        <a:pt x="0" y="694"/>
                        <a:pt x="0" y="744"/>
                      </a:cubicBezTo>
                      <a:cubicBezTo>
                        <a:pt x="0" y="744"/>
                        <a:pt x="0" y="744"/>
                        <a:pt x="0" y="1277"/>
                      </a:cubicBezTo>
                      <a:cubicBezTo>
                        <a:pt x="0" y="1277"/>
                        <a:pt x="0" y="1277"/>
                        <a:pt x="1" y="1286"/>
                      </a:cubicBezTo>
                      <a:cubicBezTo>
                        <a:pt x="1" y="1286"/>
                        <a:pt x="1" y="1286"/>
                        <a:pt x="2" y="1295"/>
                      </a:cubicBezTo>
                      <a:cubicBezTo>
                        <a:pt x="2" y="1295"/>
                        <a:pt x="2" y="1295"/>
                        <a:pt x="4" y="1304"/>
                      </a:cubicBezTo>
                      <a:cubicBezTo>
                        <a:pt x="4" y="1304"/>
                        <a:pt x="4" y="1304"/>
                        <a:pt x="7" y="1312"/>
                      </a:cubicBezTo>
                      <a:cubicBezTo>
                        <a:pt x="7" y="1312"/>
                        <a:pt x="7" y="1312"/>
                        <a:pt x="10" y="1320"/>
                      </a:cubicBezTo>
                      <a:cubicBezTo>
                        <a:pt x="10" y="1320"/>
                        <a:pt x="10" y="1320"/>
                        <a:pt x="14" y="1328"/>
                      </a:cubicBezTo>
                      <a:cubicBezTo>
                        <a:pt x="14" y="1328"/>
                        <a:pt x="14" y="1328"/>
                        <a:pt x="19" y="1335"/>
                      </a:cubicBezTo>
                      <a:cubicBezTo>
                        <a:pt x="19" y="1335"/>
                        <a:pt x="19" y="1335"/>
                        <a:pt x="24" y="1341"/>
                      </a:cubicBezTo>
                      <a:cubicBezTo>
                        <a:pt x="24" y="1341"/>
                        <a:pt x="24" y="1341"/>
                        <a:pt x="30" y="1347"/>
                      </a:cubicBezTo>
                      <a:cubicBezTo>
                        <a:pt x="30" y="1347"/>
                        <a:pt x="30" y="1347"/>
                        <a:pt x="36" y="1352"/>
                      </a:cubicBezTo>
                      <a:cubicBezTo>
                        <a:pt x="36" y="1352"/>
                        <a:pt x="36" y="1352"/>
                        <a:pt x="43" y="1357"/>
                      </a:cubicBezTo>
                      <a:cubicBezTo>
                        <a:pt x="43" y="1357"/>
                        <a:pt x="43" y="1357"/>
                        <a:pt x="50" y="1361"/>
                      </a:cubicBezTo>
                      <a:cubicBezTo>
                        <a:pt x="50" y="1361"/>
                        <a:pt x="50" y="1361"/>
                        <a:pt x="58" y="1364"/>
                      </a:cubicBezTo>
                      <a:cubicBezTo>
                        <a:pt x="58" y="1364"/>
                        <a:pt x="58" y="1364"/>
                        <a:pt x="66" y="1366"/>
                      </a:cubicBezTo>
                      <a:cubicBezTo>
                        <a:pt x="66" y="1366"/>
                        <a:pt x="66" y="1366"/>
                        <a:pt x="74" y="1368"/>
                      </a:cubicBezTo>
                      <a:cubicBezTo>
                        <a:pt x="74" y="1368"/>
                        <a:pt x="74" y="1368"/>
                        <a:pt x="82" y="1368"/>
                      </a:cubicBezTo>
                      <a:cubicBezTo>
                        <a:pt x="82" y="1368"/>
                        <a:pt x="82" y="1368"/>
                        <a:pt x="91" y="1368"/>
                      </a:cubicBezTo>
                      <a:cubicBezTo>
                        <a:pt x="91" y="1368"/>
                        <a:pt x="91" y="1368"/>
                        <a:pt x="99" y="1366"/>
                      </a:cubicBezTo>
                      <a:cubicBezTo>
                        <a:pt x="99" y="1366"/>
                        <a:pt x="99" y="1366"/>
                        <a:pt x="107" y="1364"/>
                      </a:cubicBezTo>
                      <a:cubicBezTo>
                        <a:pt x="107" y="1364"/>
                        <a:pt x="107" y="1364"/>
                        <a:pt x="114" y="1361"/>
                      </a:cubicBezTo>
                      <a:cubicBezTo>
                        <a:pt x="114" y="1361"/>
                        <a:pt x="114" y="1361"/>
                        <a:pt x="121" y="1357"/>
                      </a:cubicBezTo>
                      <a:cubicBezTo>
                        <a:pt x="121" y="1357"/>
                        <a:pt x="121" y="1357"/>
                        <a:pt x="128" y="1352"/>
                      </a:cubicBezTo>
                      <a:cubicBezTo>
                        <a:pt x="128" y="1352"/>
                        <a:pt x="128" y="1352"/>
                        <a:pt x="134" y="1347"/>
                      </a:cubicBezTo>
                      <a:cubicBezTo>
                        <a:pt x="134" y="1347"/>
                        <a:pt x="134" y="1347"/>
                        <a:pt x="140" y="1341"/>
                      </a:cubicBezTo>
                      <a:cubicBezTo>
                        <a:pt x="140" y="1341"/>
                        <a:pt x="140" y="1341"/>
                        <a:pt x="145" y="1335"/>
                      </a:cubicBezTo>
                      <a:cubicBezTo>
                        <a:pt x="145" y="1335"/>
                        <a:pt x="145" y="1335"/>
                        <a:pt x="150" y="1328"/>
                      </a:cubicBezTo>
                      <a:cubicBezTo>
                        <a:pt x="150" y="1328"/>
                        <a:pt x="150" y="1328"/>
                        <a:pt x="154" y="1320"/>
                      </a:cubicBezTo>
                      <a:cubicBezTo>
                        <a:pt x="154" y="1320"/>
                        <a:pt x="154" y="1320"/>
                        <a:pt x="158" y="1312"/>
                      </a:cubicBezTo>
                      <a:cubicBezTo>
                        <a:pt x="158" y="1312"/>
                        <a:pt x="158" y="1312"/>
                        <a:pt x="160" y="1304"/>
                      </a:cubicBezTo>
                      <a:cubicBezTo>
                        <a:pt x="160" y="1304"/>
                        <a:pt x="160" y="1304"/>
                        <a:pt x="162" y="1295"/>
                      </a:cubicBezTo>
                      <a:cubicBezTo>
                        <a:pt x="162" y="1295"/>
                        <a:pt x="162" y="1295"/>
                        <a:pt x="164" y="1286"/>
                      </a:cubicBezTo>
                      <a:cubicBezTo>
                        <a:pt x="164" y="1286"/>
                        <a:pt x="164" y="1286"/>
                        <a:pt x="164" y="1277"/>
                      </a:cubicBezTo>
                      <a:cubicBezTo>
                        <a:pt x="164" y="1277"/>
                        <a:pt x="164" y="1277"/>
                        <a:pt x="164" y="744"/>
                      </a:cubicBezTo>
                      <a:cubicBezTo>
                        <a:pt x="164" y="744"/>
                        <a:pt x="164" y="744"/>
                        <a:pt x="190" y="744"/>
                      </a:cubicBezTo>
                      <a:cubicBezTo>
                        <a:pt x="190" y="744"/>
                        <a:pt x="190" y="744"/>
                        <a:pt x="190" y="1352"/>
                      </a:cubicBezTo>
                      <a:cubicBezTo>
                        <a:pt x="190" y="1352"/>
                        <a:pt x="190" y="1352"/>
                        <a:pt x="190" y="1371"/>
                      </a:cubicBezTo>
                      <a:cubicBezTo>
                        <a:pt x="190" y="1371"/>
                        <a:pt x="190" y="1371"/>
                        <a:pt x="190" y="1379"/>
                      </a:cubicBezTo>
                      <a:cubicBezTo>
                        <a:pt x="190" y="1379"/>
                        <a:pt x="190" y="1379"/>
                        <a:pt x="190" y="2193"/>
                      </a:cubicBezTo>
                      <a:cubicBezTo>
                        <a:pt x="190" y="2193"/>
                        <a:pt x="190" y="2193"/>
                        <a:pt x="191" y="2206"/>
                      </a:cubicBezTo>
                      <a:cubicBezTo>
                        <a:pt x="191" y="2206"/>
                        <a:pt x="191" y="2206"/>
                        <a:pt x="192" y="2219"/>
                      </a:cubicBezTo>
                      <a:cubicBezTo>
                        <a:pt x="192" y="2219"/>
                        <a:pt x="192" y="2219"/>
                        <a:pt x="195" y="2231"/>
                      </a:cubicBezTo>
                      <a:cubicBezTo>
                        <a:pt x="195" y="2231"/>
                        <a:pt x="195" y="2231"/>
                        <a:pt x="199" y="2242"/>
                      </a:cubicBezTo>
                      <a:cubicBezTo>
                        <a:pt x="199" y="2242"/>
                        <a:pt x="199" y="2242"/>
                        <a:pt x="203" y="2254"/>
                      </a:cubicBezTo>
                      <a:cubicBezTo>
                        <a:pt x="203" y="2254"/>
                        <a:pt x="203" y="2254"/>
                        <a:pt x="209" y="2264"/>
                      </a:cubicBezTo>
                      <a:cubicBezTo>
                        <a:pt x="209" y="2264"/>
                        <a:pt x="209" y="2264"/>
                        <a:pt x="215" y="2274"/>
                      </a:cubicBezTo>
                      <a:cubicBezTo>
                        <a:pt x="215" y="2274"/>
                        <a:pt x="215" y="2274"/>
                        <a:pt x="222" y="2283"/>
                      </a:cubicBezTo>
                      <a:cubicBezTo>
                        <a:pt x="222" y="2283"/>
                        <a:pt x="222" y="2283"/>
                        <a:pt x="229" y="2291"/>
                      </a:cubicBezTo>
                      <a:cubicBezTo>
                        <a:pt x="229" y="2291"/>
                        <a:pt x="229" y="2291"/>
                        <a:pt x="238" y="2298"/>
                      </a:cubicBezTo>
                      <a:cubicBezTo>
                        <a:pt x="238" y="2298"/>
                        <a:pt x="238" y="2298"/>
                        <a:pt x="247" y="2305"/>
                      </a:cubicBezTo>
                      <a:cubicBezTo>
                        <a:pt x="247" y="2305"/>
                        <a:pt x="247" y="2305"/>
                        <a:pt x="256" y="2310"/>
                      </a:cubicBezTo>
                      <a:cubicBezTo>
                        <a:pt x="256" y="2310"/>
                        <a:pt x="256" y="2310"/>
                        <a:pt x="266" y="2314"/>
                      </a:cubicBezTo>
                      <a:cubicBezTo>
                        <a:pt x="266" y="2314"/>
                        <a:pt x="266" y="2314"/>
                        <a:pt x="276" y="2317"/>
                      </a:cubicBezTo>
                      <a:cubicBezTo>
                        <a:pt x="276" y="2317"/>
                        <a:pt x="276" y="2317"/>
                        <a:pt x="287" y="2319"/>
                      </a:cubicBezTo>
                      <a:cubicBezTo>
                        <a:pt x="287" y="2319"/>
                        <a:pt x="287" y="2319"/>
                        <a:pt x="298" y="2320"/>
                      </a:cubicBezTo>
                      <a:cubicBezTo>
                        <a:pt x="298" y="2320"/>
                        <a:pt x="298" y="2320"/>
                        <a:pt x="309" y="2319"/>
                      </a:cubicBezTo>
                      <a:cubicBezTo>
                        <a:pt x="309" y="2319"/>
                        <a:pt x="309" y="2319"/>
                        <a:pt x="320" y="2317"/>
                      </a:cubicBezTo>
                      <a:cubicBezTo>
                        <a:pt x="320" y="2317"/>
                        <a:pt x="320" y="2317"/>
                        <a:pt x="330" y="2314"/>
                      </a:cubicBezTo>
                      <a:cubicBezTo>
                        <a:pt x="330" y="2314"/>
                        <a:pt x="330" y="2314"/>
                        <a:pt x="340" y="2310"/>
                      </a:cubicBezTo>
                      <a:cubicBezTo>
                        <a:pt x="340" y="2310"/>
                        <a:pt x="340" y="2310"/>
                        <a:pt x="350" y="2305"/>
                      </a:cubicBezTo>
                      <a:cubicBezTo>
                        <a:pt x="350" y="2305"/>
                        <a:pt x="350" y="2305"/>
                        <a:pt x="359" y="2298"/>
                      </a:cubicBezTo>
                      <a:cubicBezTo>
                        <a:pt x="359" y="2298"/>
                        <a:pt x="359" y="2298"/>
                        <a:pt x="367" y="2291"/>
                      </a:cubicBezTo>
                      <a:cubicBezTo>
                        <a:pt x="367" y="2291"/>
                        <a:pt x="367" y="2291"/>
                        <a:pt x="375" y="2283"/>
                      </a:cubicBezTo>
                      <a:cubicBezTo>
                        <a:pt x="375" y="2283"/>
                        <a:pt x="375" y="2283"/>
                        <a:pt x="381" y="2274"/>
                      </a:cubicBezTo>
                      <a:cubicBezTo>
                        <a:pt x="381" y="2274"/>
                        <a:pt x="381" y="2274"/>
                        <a:pt x="388" y="2264"/>
                      </a:cubicBezTo>
                      <a:cubicBezTo>
                        <a:pt x="388" y="2264"/>
                        <a:pt x="388" y="2264"/>
                        <a:pt x="393" y="2254"/>
                      </a:cubicBezTo>
                      <a:cubicBezTo>
                        <a:pt x="393" y="2254"/>
                        <a:pt x="393" y="2254"/>
                        <a:pt x="398" y="2242"/>
                      </a:cubicBezTo>
                      <a:cubicBezTo>
                        <a:pt x="398" y="2242"/>
                        <a:pt x="398" y="2242"/>
                        <a:pt x="401" y="2231"/>
                      </a:cubicBezTo>
                      <a:cubicBezTo>
                        <a:pt x="401" y="2231"/>
                        <a:pt x="401" y="2231"/>
                        <a:pt x="404" y="2219"/>
                      </a:cubicBezTo>
                      <a:cubicBezTo>
                        <a:pt x="404" y="2219"/>
                        <a:pt x="404" y="2219"/>
                        <a:pt x="406" y="2206"/>
                      </a:cubicBezTo>
                      <a:cubicBezTo>
                        <a:pt x="406" y="2206"/>
                        <a:pt x="406" y="2206"/>
                        <a:pt x="406" y="2193"/>
                      </a:cubicBezTo>
                      <a:cubicBezTo>
                        <a:pt x="406" y="2193"/>
                        <a:pt x="406" y="2193"/>
                        <a:pt x="406" y="1379"/>
                      </a:cubicBezTo>
                      <a:cubicBezTo>
                        <a:pt x="406" y="1379"/>
                        <a:pt x="406" y="1379"/>
                        <a:pt x="406" y="1372"/>
                      </a:cubicBezTo>
                      <a:cubicBezTo>
                        <a:pt x="406" y="1372"/>
                        <a:pt x="406" y="1372"/>
                        <a:pt x="423" y="1372"/>
                      </a:cubicBezTo>
                      <a:cubicBezTo>
                        <a:pt x="427" y="1372"/>
                        <a:pt x="427" y="1372"/>
                        <a:pt x="427" y="1372"/>
                      </a:cubicBezTo>
                      <a:cubicBezTo>
                        <a:pt x="444" y="1372"/>
                        <a:pt x="444" y="1372"/>
                        <a:pt x="444" y="1372"/>
                      </a:cubicBezTo>
                      <a:cubicBezTo>
                        <a:pt x="444" y="1379"/>
                        <a:pt x="444" y="1379"/>
                        <a:pt x="444" y="1379"/>
                      </a:cubicBezTo>
                      <a:cubicBezTo>
                        <a:pt x="444" y="2193"/>
                        <a:pt x="444" y="2193"/>
                        <a:pt x="444" y="2193"/>
                      </a:cubicBezTo>
                      <a:cubicBezTo>
                        <a:pt x="444" y="2206"/>
                        <a:pt x="444" y="2206"/>
                        <a:pt x="444" y="2206"/>
                      </a:cubicBezTo>
                      <a:cubicBezTo>
                        <a:pt x="446" y="2219"/>
                        <a:pt x="446" y="2219"/>
                        <a:pt x="446" y="2219"/>
                      </a:cubicBezTo>
                      <a:cubicBezTo>
                        <a:pt x="449" y="2231"/>
                        <a:pt x="449" y="2231"/>
                        <a:pt x="449" y="2231"/>
                      </a:cubicBezTo>
                      <a:cubicBezTo>
                        <a:pt x="452" y="2242"/>
                        <a:pt x="452" y="2242"/>
                        <a:pt x="452" y="2242"/>
                      </a:cubicBezTo>
                      <a:cubicBezTo>
                        <a:pt x="457" y="2254"/>
                        <a:pt x="457" y="2254"/>
                        <a:pt x="457" y="2254"/>
                      </a:cubicBezTo>
                      <a:cubicBezTo>
                        <a:pt x="462" y="2264"/>
                        <a:pt x="462" y="2264"/>
                        <a:pt x="462" y="2264"/>
                      </a:cubicBezTo>
                      <a:cubicBezTo>
                        <a:pt x="469" y="2274"/>
                        <a:pt x="469" y="2274"/>
                        <a:pt x="469" y="2274"/>
                      </a:cubicBezTo>
                      <a:cubicBezTo>
                        <a:pt x="475" y="2283"/>
                        <a:pt x="475" y="2283"/>
                        <a:pt x="475" y="2283"/>
                      </a:cubicBezTo>
                      <a:cubicBezTo>
                        <a:pt x="483" y="2291"/>
                        <a:pt x="483" y="2291"/>
                        <a:pt x="483" y="2291"/>
                      </a:cubicBezTo>
                      <a:cubicBezTo>
                        <a:pt x="491" y="2298"/>
                        <a:pt x="491" y="2298"/>
                        <a:pt x="491" y="2298"/>
                      </a:cubicBezTo>
                      <a:cubicBezTo>
                        <a:pt x="500" y="2305"/>
                        <a:pt x="500" y="2305"/>
                        <a:pt x="500" y="2305"/>
                      </a:cubicBezTo>
                      <a:cubicBezTo>
                        <a:pt x="510" y="2310"/>
                        <a:pt x="510" y="2310"/>
                        <a:pt x="510" y="2310"/>
                      </a:cubicBezTo>
                      <a:cubicBezTo>
                        <a:pt x="520" y="2314"/>
                        <a:pt x="520" y="2314"/>
                        <a:pt x="520" y="2314"/>
                      </a:cubicBezTo>
                      <a:cubicBezTo>
                        <a:pt x="530" y="2317"/>
                        <a:pt x="530" y="2317"/>
                        <a:pt x="530" y="2317"/>
                      </a:cubicBezTo>
                      <a:cubicBezTo>
                        <a:pt x="541" y="2319"/>
                        <a:pt x="541" y="2319"/>
                        <a:pt x="541" y="2319"/>
                      </a:cubicBezTo>
                      <a:cubicBezTo>
                        <a:pt x="552" y="2320"/>
                        <a:pt x="552" y="2320"/>
                        <a:pt x="552" y="2320"/>
                      </a:cubicBezTo>
                      <a:cubicBezTo>
                        <a:pt x="563" y="2319"/>
                        <a:pt x="563" y="2319"/>
                        <a:pt x="563" y="2319"/>
                      </a:cubicBezTo>
                      <a:cubicBezTo>
                        <a:pt x="574" y="2317"/>
                        <a:pt x="574" y="2317"/>
                        <a:pt x="574" y="2317"/>
                      </a:cubicBezTo>
                      <a:cubicBezTo>
                        <a:pt x="584" y="2314"/>
                        <a:pt x="584" y="2314"/>
                        <a:pt x="584" y="2314"/>
                      </a:cubicBezTo>
                      <a:cubicBezTo>
                        <a:pt x="594" y="2310"/>
                        <a:pt x="594" y="2310"/>
                        <a:pt x="594" y="2310"/>
                      </a:cubicBezTo>
                      <a:cubicBezTo>
                        <a:pt x="603" y="2305"/>
                        <a:pt x="603" y="2305"/>
                        <a:pt x="603" y="2305"/>
                      </a:cubicBezTo>
                      <a:cubicBezTo>
                        <a:pt x="612" y="2298"/>
                        <a:pt x="612" y="2298"/>
                        <a:pt x="612" y="2298"/>
                      </a:cubicBezTo>
                      <a:cubicBezTo>
                        <a:pt x="621" y="2291"/>
                        <a:pt x="621" y="2291"/>
                        <a:pt x="621" y="2291"/>
                      </a:cubicBezTo>
                      <a:cubicBezTo>
                        <a:pt x="628" y="2283"/>
                        <a:pt x="628" y="2283"/>
                        <a:pt x="628" y="2283"/>
                      </a:cubicBezTo>
                      <a:cubicBezTo>
                        <a:pt x="635" y="2274"/>
                        <a:pt x="635" y="2274"/>
                        <a:pt x="635" y="2274"/>
                      </a:cubicBezTo>
                      <a:cubicBezTo>
                        <a:pt x="641" y="2264"/>
                        <a:pt x="641" y="2264"/>
                        <a:pt x="641" y="2264"/>
                      </a:cubicBezTo>
                      <a:cubicBezTo>
                        <a:pt x="647" y="2254"/>
                        <a:pt x="647" y="2254"/>
                        <a:pt x="647" y="2254"/>
                      </a:cubicBezTo>
                      <a:cubicBezTo>
                        <a:pt x="651" y="2242"/>
                        <a:pt x="651" y="2242"/>
                        <a:pt x="651" y="2242"/>
                      </a:cubicBezTo>
                      <a:cubicBezTo>
                        <a:pt x="655" y="2231"/>
                        <a:pt x="655" y="2231"/>
                        <a:pt x="655" y="2231"/>
                      </a:cubicBezTo>
                      <a:cubicBezTo>
                        <a:pt x="658" y="2219"/>
                        <a:pt x="658" y="2219"/>
                        <a:pt x="658" y="2219"/>
                      </a:cubicBezTo>
                      <a:cubicBezTo>
                        <a:pt x="659" y="2206"/>
                        <a:pt x="659" y="2206"/>
                        <a:pt x="659" y="2206"/>
                      </a:cubicBezTo>
                      <a:cubicBezTo>
                        <a:pt x="660" y="2193"/>
                        <a:pt x="660" y="2193"/>
                        <a:pt x="660" y="2193"/>
                      </a:cubicBezTo>
                      <a:cubicBezTo>
                        <a:pt x="660" y="1379"/>
                        <a:pt x="660" y="1379"/>
                        <a:pt x="660" y="1379"/>
                      </a:cubicBezTo>
                      <a:cubicBezTo>
                        <a:pt x="660" y="1371"/>
                        <a:pt x="660" y="1371"/>
                        <a:pt x="660" y="1371"/>
                      </a:cubicBezTo>
                      <a:cubicBezTo>
                        <a:pt x="660" y="1352"/>
                        <a:pt x="660" y="1352"/>
                        <a:pt x="660" y="1352"/>
                      </a:cubicBezTo>
                      <a:cubicBezTo>
                        <a:pt x="660" y="744"/>
                        <a:pt x="660" y="744"/>
                        <a:pt x="660" y="744"/>
                      </a:cubicBezTo>
                      <a:cubicBezTo>
                        <a:pt x="686" y="744"/>
                        <a:pt x="686" y="744"/>
                        <a:pt x="686" y="744"/>
                      </a:cubicBezTo>
                      <a:cubicBezTo>
                        <a:pt x="686" y="1277"/>
                        <a:pt x="686" y="1277"/>
                        <a:pt x="686" y="1277"/>
                      </a:cubicBezTo>
                      <a:cubicBezTo>
                        <a:pt x="686" y="1286"/>
                        <a:pt x="686" y="1286"/>
                        <a:pt x="686" y="1286"/>
                      </a:cubicBezTo>
                      <a:cubicBezTo>
                        <a:pt x="688" y="1295"/>
                        <a:pt x="688" y="1295"/>
                        <a:pt x="688" y="1295"/>
                      </a:cubicBezTo>
                      <a:cubicBezTo>
                        <a:pt x="690" y="1304"/>
                        <a:pt x="690" y="1304"/>
                        <a:pt x="690" y="1304"/>
                      </a:cubicBezTo>
                      <a:cubicBezTo>
                        <a:pt x="692" y="1312"/>
                        <a:pt x="692" y="1312"/>
                        <a:pt x="692" y="1312"/>
                      </a:cubicBezTo>
                      <a:cubicBezTo>
                        <a:pt x="696" y="1320"/>
                        <a:pt x="696" y="1320"/>
                        <a:pt x="696" y="1320"/>
                      </a:cubicBezTo>
                      <a:cubicBezTo>
                        <a:pt x="700" y="1328"/>
                        <a:pt x="700" y="1328"/>
                        <a:pt x="700" y="1328"/>
                      </a:cubicBezTo>
                      <a:cubicBezTo>
                        <a:pt x="705" y="1335"/>
                        <a:pt x="705" y="1335"/>
                        <a:pt x="705" y="1335"/>
                      </a:cubicBezTo>
                      <a:cubicBezTo>
                        <a:pt x="710" y="1341"/>
                        <a:pt x="710" y="1341"/>
                        <a:pt x="710" y="1341"/>
                      </a:cubicBezTo>
                      <a:cubicBezTo>
                        <a:pt x="716" y="1347"/>
                        <a:pt x="716" y="1347"/>
                        <a:pt x="716" y="1347"/>
                      </a:cubicBezTo>
                      <a:cubicBezTo>
                        <a:pt x="722" y="1352"/>
                        <a:pt x="722" y="1352"/>
                        <a:pt x="722" y="1352"/>
                      </a:cubicBezTo>
                      <a:cubicBezTo>
                        <a:pt x="729" y="1357"/>
                        <a:pt x="729" y="1357"/>
                        <a:pt x="729" y="1357"/>
                      </a:cubicBezTo>
                      <a:cubicBezTo>
                        <a:pt x="736" y="1361"/>
                        <a:pt x="736" y="1361"/>
                        <a:pt x="736" y="1361"/>
                      </a:cubicBezTo>
                      <a:cubicBezTo>
                        <a:pt x="743" y="1364"/>
                        <a:pt x="743" y="1364"/>
                        <a:pt x="743" y="1364"/>
                      </a:cubicBezTo>
                      <a:cubicBezTo>
                        <a:pt x="751" y="1366"/>
                        <a:pt x="751" y="1366"/>
                        <a:pt x="751" y="1366"/>
                      </a:cubicBezTo>
                      <a:cubicBezTo>
                        <a:pt x="759" y="1368"/>
                        <a:pt x="759" y="1368"/>
                        <a:pt x="759" y="1368"/>
                      </a:cubicBezTo>
                      <a:cubicBezTo>
                        <a:pt x="768" y="1368"/>
                        <a:pt x="768" y="1368"/>
                        <a:pt x="768" y="1368"/>
                      </a:cubicBezTo>
                      <a:cubicBezTo>
                        <a:pt x="776" y="1368"/>
                        <a:pt x="776" y="1368"/>
                        <a:pt x="776" y="1368"/>
                      </a:cubicBezTo>
                      <a:cubicBezTo>
                        <a:pt x="784" y="1366"/>
                        <a:pt x="784" y="1366"/>
                        <a:pt x="784" y="1366"/>
                      </a:cubicBezTo>
                      <a:cubicBezTo>
                        <a:pt x="792" y="1364"/>
                        <a:pt x="792" y="1364"/>
                        <a:pt x="792" y="1364"/>
                      </a:cubicBezTo>
                      <a:cubicBezTo>
                        <a:pt x="800" y="1361"/>
                        <a:pt x="800" y="1361"/>
                        <a:pt x="800" y="1361"/>
                      </a:cubicBezTo>
                      <a:cubicBezTo>
                        <a:pt x="807" y="1357"/>
                        <a:pt x="807" y="1357"/>
                        <a:pt x="807" y="1357"/>
                      </a:cubicBezTo>
                      <a:cubicBezTo>
                        <a:pt x="814" y="1352"/>
                        <a:pt x="814" y="1352"/>
                        <a:pt x="814" y="1352"/>
                      </a:cubicBezTo>
                      <a:cubicBezTo>
                        <a:pt x="820" y="1347"/>
                        <a:pt x="820" y="1347"/>
                        <a:pt x="820" y="1347"/>
                      </a:cubicBezTo>
                      <a:cubicBezTo>
                        <a:pt x="826" y="1341"/>
                        <a:pt x="826" y="1341"/>
                        <a:pt x="826" y="1341"/>
                      </a:cubicBezTo>
                      <a:cubicBezTo>
                        <a:pt x="831" y="1335"/>
                        <a:pt x="831" y="1335"/>
                        <a:pt x="831" y="1335"/>
                      </a:cubicBezTo>
                      <a:cubicBezTo>
                        <a:pt x="836" y="1328"/>
                        <a:pt x="836" y="1328"/>
                        <a:pt x="836" y="1328"/>
                      </a:cubicBezTo>
                      <a:cubicBezTo>
                        <a:pt x="840" y="1320"/>
                        <a:pt x="840" y="1320"/>
                        <a:pt x="840" y="1320"/>
                      </a:cubicBezTo>
                      <a:cubicBezTo>
                        <a:pt x="843" y="1312"/>
                        <a:pt x="843" y="1312"/>
                        <a:pt x="843" y="1312"/>
                      </a:cubicBezTo>
                      <a:cubicBezTo>
                        <a:pt x="846" y="1304"/>
                        <a:pt x="846" y="1304"/>
                        <a:pt x="846" y="1304"/>
                      </a:cubicBezTo>
                      <a:cubicBezTo>
                        <a:pt x="848" y="1295"/>
                        <a:pt x="848" y="1295"/>
                        <a:pt x="848" y="1295"/>
                      </a:cubicBezTo>
                      <a:cubicBezTo>
                        <a:pt x="849" y="1286"/>
                        <a:pt x="849" y="1286"/>
                        <a:pt x="849" y="1286"/>
                      </a:cubicBezTo>
                      <a:cubicBezTo>
                        <a:pt x="850" y="1277"/>
                        <a:pt x="850" y="1277"/>
                        <a:pt x="850" y="1277"/>
                      </a:cubicBezTo>
                      <a:cubicBezTo>
                        <a:pt x="850" y="744"/>
                        <a:pt x="850" y="744"/>
                        <a:pt x="850" y="744"/>
                      </a:cubicBezTo>
                      <a:cubicBezTo>
                        <a:pt x="850" y="694"/>
                        <a:pt x="850" y="694"/>
                        <a:pt x="850" y="694"/>
                      </a:cubicBezTo>
                      <a:cubicBezTo>
                        <a:pt x="850" y="691"/>
                        <a:pt x="850" y="691"/>
                        <a:pt x="850" y="691"/>
                      </a:cubicBezTo>
                      <a:cubicBezTo>
                        <a:pt x="850" y="684"/>
                        <a:pt x="850" y="684"/>
                        <a:pt x="850" y="684"/>
                      </a:cubicBezTo>
                      <a:lnTo>
                        <a:pt x="847" y="66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2000">
                    <a:solidFill>
                      <a:srgbClr val="00245D"/>
                    </a:solidFill>
                    <a:latin typeface="Calibri" pitchFamily="34" charset="0"/>
                  </a:endParaRPr>
                </a:p>
              </p:txBody>
            </p:sp>
            <p:sp>
              <p:nvSpPr>
                <p:cNvPr id="124" name="Freeform 24"/>
                <p:cNvSpPr>
                  <a:spLocks/>
                </p:cNvSpPr>
                <p:nvPr/>
              </p:nvSpPr>
              <p:spPr bwMode="auto">
                <a:xfrm>
                  <a:off x="2982901" y="1675038"/>
                  <a:ext cx="139107" cy="221507"/>
                </a:xfrm>
                <a:custGeom>
                  <a:avLst/>
                  <a:gdLst>
                    <a:gd name="T0" fmla="*/ 0 w 332"/>
                    <a:gd name="T1" fmla="*/ 529 h 529"/>
                    <a:gd name="T2" fmla="*/ 0 w 332"/>
                    <a:gd name="T3" fmla="*/ 489 h 529"/>
                    <a:gd name="T4" fmla="*/ 91 w 332"/>
                    <a:gd name="T5" fmla="*/ 349 h 529"/>
                    <a:gd name="T6" fmla="*/ 87 w 332"/>
                    <a:gd name="T7" fmla="*/ 293 h 529"/>
                    <a:gd name="T8" fmla="*/ 5 w 332"/>
                    <a:gd name="T9" fmla="*/ 293 h 529"/>
                    <a:gd name="T10" fmla="*/ 5 w 332"/>
                    <a:gd name="T11" fmla="*/ 242 h 529"/>
                    <a:gd name="T12" fmla="*/ 79 w 332"/>
                    <a:gd name="T13" fmla="*/ 242 h 529"/>
                    <a:gd name="T14" fmla="*/ 70 w 332"/>
                    <a:gd name="T15" fmla="*/ 156 h 529"/>
                    <a:gd name="T16" fmla="*/ 224 w 332"/>
                    <a:gd name="T17" fmla="*/ 0 h 529"/>
                    <a:gd name="T18" fmla="*/ 311 w 332"/>
                    <a:gd name="T19" fmla="*/ 20 h 529"/>
                    <a:gd name="T20" fmla="*/ 296 w 332"/>
                    <a:gd name="T21" fmla="*/ 73 h 529"/>
                    <a:gd name="T22" fmla="*/ 224 w 332"/>
                    <a:gd name="T23" fmla="*/ 57 h 529"/>
                    <a:gd name="T24" fmla="*/ 137 w 332"/>
                    <a:gd name="T25" fmla="*/ 157 h 529"/>
                    <a:gd name="T26" fmla="*/ 145 w 332"/>
                    <a:gd name="T27" fmla="*/ 242 h 529"/>
                    <a:gd name="T28" fmla="*/ 261 w 332"/>
                    <a:gd name="T29" fmla="*/ 242 h 529"/>
                    <a:gd name="T30" fmla="*/ 261 w 332"/>
                    <a:gd name="T31" fmla="*/ 293 h 529"/>
                    <a:gd name="T32" fmla="*/ 152 w 332"/>
                    <a:gd name="T33" fmla="*/ 293 h 529"/>
                    <a:gd name="T34" fmla="*/ 149 w 332"/>
                    <a:gd name="T35" fmla="*/ 382 h 529"/>
                    <a:gd name="T36" fmla="*/ 93 w 332"/>
                    <a:gd name="T37" fmla="*/ 469 h 529"/>
                    <a:gd name="T38" fmla="*/ 93 w 332"/>
                    <a:gd name="T39" fmla="*/ 470 h 529"/>
                    <a:gd name="T40" fmla="*/ 332 w 332"/>
                    <a:gd name="T41" fmla="*/ 470 h 529"/>
                    <a:gd name="T42" fmla="*/ 332 w 332"/>
                    <a:gd name="T43" fmla="*/ 529 h 529"/>
                    <a:gd name="T44" fmla="*/ 0 w 332"/>
                    <a:gd name="T45" fmla="*/ 529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2" h="529">
                      <a:moveTo>
                        <a:pt x="0" y="529"/>
                      </a:moveTo>
                      <a:cubicBezTo>
                        <a:pt x="0" y="489"/>
                        <a:pt x="0" y="489"/>
                        <a:pt x="0" y="489"/>
                      </a:cubicBezTo>
                      <a:cubicBezTo>
                        <a:pt x="53" y="461"/>
                        <a:pt x="91" y="409"/>
                        <a:pt x="91" y="349"/>
                      </a:cubicBezTo>
                      <a:cubicBezTo>
                        <a:pt x="91" y="329"/>
                        <a:pt x="90" y="313"/>
                        <a:pt x="87" y="293"/>
                      </a:cubicBezTo>
                      <a:cubicBezTo>
                        <a:pt x="5" y="293"/>
                        <a:pt x="5" y="293"/>
                        <a:pt x="5" y="293"/>
                      </a:cubicBezTo>
                      <a:cubicBezTo>
                        <a:pt x="5" y="242"/>
                        <a:pt x="5" y="242"/>
                        <a:pt x="5" y="242"/>
                      </a:cubicBezTo>
                      <a:cubicBezTo>
                        <a:pt x="79" y="242"/>
                        <a:pt x="79" y="242"/>
                        <a:pt x="79" y="242"/>
                      </a:cubicBezTo>
                      <a:cubicBezTo>
                        <a:pt x="75" y="218"/>
                        <a:pt x="70" y="187"/>
                        <a:pt x="70" y="156"/>
                      </a:cubicBezTo>
                      <a:cubicBezTo>
                        <a:pt x="70" y="61"/>
                        <a:pt x="135" y="0"/>
                        <a:pt x="224" y="0"/>
                      </a:cubicBezTo>
                      <a:cubicBezTo>
                        <a:pt x="265" y="0"/>
                        <a:pt x="294" y="9"/>
                        <a:pt x="311" y="20"/>
                      </a:cubicBezTo>
                      <a:cubicBezTo>
                        <a:pt x="296" y="73"/>
                        <a:pt x="296" y="73"/>
                        <a:pt x="296" y="73"/>
                      </a:cubicBezTo>
                      <a:cubicBezTo>
                        <a:pt x="281" y="65"/>
                        <a:pt x="257" y="57"/>
                        <a:pt x="224" y="57"/>
                      </a:cubicBezTo>
                      <a:cubicBezTo>
                        <a:pt x="161" y="57"/>
                        <a:pt x="137" y="100"/>
                        <a:pt x="137" y="157"/>
                      </a:cubicBezTo>
                      <a:cubicBezTo>
                        <a:pt x="137" y="191"/>
                        <a:pt x="141" y="217"/>
                        <a:pt x="145" y="242"/>
                      </a:cubicBezTo>
                      <a:cubicBezTo>
                        <a:pt x="261" y="242"/>
                        <a:pt x="261" y="242"/>
                        <a:pt x="261" y="242"/>
                      </a:cubicBezTo>
                      <a:cubicBezTo>
                        <a:pt x="261" y="293"/>
                        <a:pt x="261" y="293"/>
                        <a:pt x="261" y="293"/>
                      </a:cubicBezTo>
                      <a:cubicBezTo>
                        <a:pt x="152" y="293"/>
                        <a:pt x="152" y="293"/>
                        <a:pt x="152" y="293"/>
                      </a:cubicBezTo>
                      <a:cubicBezTo>
                        <a:pt x="154" y="323"/>
                        <a:pt x="156" y="353"/>
                        <a:pt x="149" y="382"/>
                      </a:cubicBezTo>
                      <a:cubicBezTo>
                        <a:pt x="140" y="417"/>
                        <a:pt x="121" y="445"/>
                        <a:pt x="93" y="469"/>
                      </a:cubicBezTo>
                      <a:cubicBezTo>
                        <a:pt x="93" y="470"/>
                        <a:pt x="93" y="470"/>
                        <a:pt x="93" y="470"/>
                      </a:cubicBezTo>
                      <a:cubicBezTo>
                        <a:pt x="332" y="470"/>
                        <a:pt x="332" y="470"/>
                        <a:pt x="332" y="470"/>
                      </a:cubicBezTo>
                      <a:cubicBezTo>
                        <a:pt x="332" y="529"/>
                        <a:pt x="332" y="529"/>
                        <a:pt x="332" y="529"/>
                      </a:cubicBezTo>
                      <a:lnTo>
                        <a:pt x="0" y="52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2000">
                    <a:solidFill>
                      <a:srgbClr val="00245D"/>
                    </a:solidFill>
                    <a:latin typeface="Calibri" pitchFamily="34" charset="0"/>
                  </a:endParaRPr>
                </a:p>
              </p:txBody>
            </p:sp>
          </p:grpSp>
          <p:sp>
            <p:nvSpPr>
              <p:cNvPr id="115" name="Freeform 24"/>
              <p:cNvSpPr>
                <a:spLocks/>
              </p:cNvSpPr>
              <p:nvPr/>
            </p:nvSpPr>
            <p:spPr bwMode="auto">
              <a:xfrm>
                <a:off x="10105900" y="3281710"/>
                <a:ext cx="184325" cy="293510"/>
              </a:xfrm>
              <a:custGeom>
                <a:avLst/>
                <a:gdLst>
                  <a:gd name="T0" fmla="*/ 0 w 332"/>
                  <a:gd name="T1" fmla="*/ 529 h 529"/>
                  <a:gd name="T2" fmla="*/ 0 w 332"/>
                  <a:gd name="T3" fmla="*/ 489 h 529"/>
                  <a:gd name="T4" fmla="*/ 91 w 332"/>
                  <a:gd name="T5" fmla="*/ 349 h 529"/>
                  <a:gd name="T6" fmla="*/ 87 w 332"/>
                  <a:gd name="T7" fmla="*/ 293 h 529"/>
                  <a:gd name="T8" fmla="*/ 5 w 332"/>
                  <a:gd name="T9" fmla="*/ 293 h 529"/>
                  <a:gd name="T10" fmla="*/ 5 w 332"/>
                  <a:gd name="T11" fmla="*/ 242 h 529"/>
                  <a:gd name="T12" fmla="*/ 79 w 332"/>
                  <a:gd name="T13" fmla="*/ 242 h 529"/>
                  <a:gd name="T14" fmla="*/ 70 w 332"/>
                  <a:gd name="T15" fmla="*/ 156 h 529"/>
                  <a:gd name="T16" fmla="*/ 224 w 332"/>
                  <a:gd name="T17" fmla="*/ 0 h 529"/>
                  <a:gd name="T18" fmla="*/ 311 w 332"/>
                  <a:gd name="T19" fmla="*/ 20 h 529"/>
                  <a:gd name="T20" fmla="*/ 296 w 332"/>
                  <a:gd name="T21" fmla="*/ 73 h 529"/>
                  <a:gd name="T22" fmla="*/ 224 w 332"/>
                  <a:gd name="T23" fmla="*/ 57 h 529"/>
                  <a:gd name="T24" fmla="*/ 137 w 332"/>
                  <a:gd name="T25" fmla="*/ 157 h 529"/>
                  <a:gd name="T26" fmla="*/ 145 w 332"/>
                  <a:gd name="T27" fmla="*/ 242 h 529"/>
                  <a:gd name="T28" fmla="*/ 261 w 332"/>
                  <a:gd name="T29" fmla="*/ 242 h 529"/>
                  <a:gd name="T30" fmla="*/ 261 w 332"/>
                  <a:gd name="T31" fmla="*/ 293 h 529"/>
                  <a:gd name="T32" fmla="*/ 152 w 332"/>
                  <a:gd name="T33" fmla="*/ 293 h 529"/>
                  <a:gd name="T34" fmla="*/ 149 w 332"/>
                  <a:gd name="T35" fmla="*/ 382 h 529"/>
                  <a:gd name="T36" fmla="*/ 93 w 332"/>
                  <a:gd name="T37" fmla="*/ 469 h 529"/>
                  <a:gd name="T38" fmla="*/ 93 w 332"/>
                  <a:gd name="T39" fmla="*/ 470 h 529"/>
                  <a:gd name="T40" fmla="*/ 332 w 332"/>
                  <a:gd name="T41" fmla="*/ 470 h 529"/>
                  <a:gd name="T42" fmla="*/ 332 w 332"/>
                  <a:gd name="T43" fmla="*/ 529 h 529"/>
                  <a:gd name="T44" fmla="*/ 0 w 332"/>
                  <a:gd name="T45" fmla="*/ 529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2" h="529">
                    <a:moveTo>
                      <a:pt x="0" y="529"/>
                    </a:moveTo>
                    <a:cubicBezTo>
                      <a:pt x="0" y="489"/>
                      <a:pt x="0" y="489"/>
                      <a:pt x="0" y="489"/>
                    </a:cubicBezTo>
                    <a:cubicBezTo>
                      <a:pt x="53" y="461"/>
                      <a:pt x="91" y="409"/>
                      <a:pt x="91" y="349"/>
                    </a:cubicBezTo>
                    <a:cubicBezTo>
                      <a:pt x="91" y="329"/>
                      <a:pt x="90" y="313"/>
                      <a:pt x="87" y="293"/>
                    </a:cubicBezTo>
                    <a:cubicBezTo>
                      <a:pt x="5" y="293"/>
                      <a:pt x="5" y="293"/>
                      <a:pt x="5" y="293"/>
                    </a:cubicBezTo>
                    <a:cubicBezTo>
                      <a:pt x="5" y="242"/>
                      <a:pt x="5" y="242"/>
                      <a:pt x="5" y="242"/>
                    </a:cubicBezTo>
                    <a:cubicBezTo>
                      <a:pt x="79" y="242"/>
                      <a:pt x="79" y="242"/>
                      <a:pt x="79" y="242"/>
                    </a:cubicBezTo>
                    <a:cubicBezTo>
                      <a:pt x="75" y="218"/>
                      <a:pt x="70" y="187"/>
                      <a:pt x="70" y="156"/>
                    </a:cubicBezTo>
                    <a:cubicBezTo>
                      <a:pt x="70" y="61"/>
                      <a:pt x="135" y="0"/>
                      <a:pt x="224" y="0"/>
                    </a:cubicBezTo>
                    <a:cubicBezTo>
                      <a:pt x="265" y="0"/>
                      <a:pt x="294" y="9"/>
                      <a:pt x="311" y="20"/>
                    </a:cubicBezTo>
                    <a:cubicBezTo>
                      <a:pt x="296" y="73"/>
                      <a:pt x="296" y="73"/>
                      <a:pt x="296" y="73"/>
                    </a:cubicBezTo>
                    <a:cubicBezTo>
                      <a:pt x="281" y="65"/>
                      <a:pt x="257" y="57"/>
                      <a:pt x="224" y="57"/>
                    </a:cubicBezTo>
                    <a:cubicBezTo>
                      <a:pt x="161" y="57"/>
                      <a:pt x="137" y="100"/>
                      <a:pt x="137" y="157"/>
                    </a:cubicBezTo>
                    <a:cubicBezTo>
                      <a:pt x="137" y="191"/>
                      <a:pt x="141" y="217"/>
                      <a:pt x="145" y="242"/>
                    </a:cubicBezTo>
                    <a:cubicBezTo>
                      <a:pt x="261" y="242"/>
                      <a:pt x="261" y="242"/>
                      <a:pt x="261" y="242"/>
                    </a:cubicBezTo>
                    <a:cubicBezTo>
                      <a:pt x="261" y="293"/>
                      <a:pt x="261" y="293"/>
                      <a:pt x="261" y="293"/>
                    </a:cubicBezTo>
                    <a:cubicBezTo>
                      <a:pt x="152" y="293"/>
                      <a:pt x="152" y="293"/>
                      <a:pt x="152" y="293"/>
                    </a:cubicBezTo>
                    <a:cubicBezTo>
                      <a:pt x="154" y="323"/>
                      <a:pt x="156" y="353"/>
                      <a:pt x="149" y="382"/>
                    </a:cubicBezTo>
                    <a:cubicBezTo>
                      <a:pt x="140" y="417"/>
                      <a:pt x="121" y="445"/>
                      <a:pt x="93" y="469"/>
                    </a:cubicBezTo>
                    <a:cubicBezTo>
                      <a:pt x="93" y="470"/>
                      <a:pt x="93" y="470"/>
                      <a:pt x="93" y="470"/>
                    </a:cubicBezTo>
                    <a:cubicBezTo>
                      <a:pt x="332" y="470"/>
                      <a:pt x="332" y="470"/>
                      <a:pt x="332" y="470"/>
                    </a:cubicBezTo>
                    <a:cubicBezTo>
                      <a:pt x="332" y="529"/>
                      <a:pt x="332" y="529"/>
                      <a:pt x="332" y="529"/>
                    </a:cubicBezTo>
                    <a:lnTo>
                      <a:pt x="0" y="52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2000">
                  <a:solidFill>
                    <a:srgbClr val="00245D"/>
                  </a:solidFill>
                  <a:latin typeface="Calibri" pitchFamily="34" charset="0"/>
                </a:endParaRPr>
              </a:p>
            </p:txBody>
          </p:sp>
          <p:sp>
            <p:nvSpPr>
              <p:cNvPr id="116" name="Freeform 115"/>
              <p:cNvSpPr>
                <a:spLocks/>
              </p:cNvSpPr>
              <p:nvPr/>
            </p:nvSpPr>
            <p:spPr bwMode="auto">
              <a:xfrm>
                <a:off x="10362233" y="3281710"/>
                <a:ext cx="184325" cy="293510"/>
              </a:xfrm>
              <a:custGeom>
                <a:avLst/>
                <a:gdLst>
                  <a:gd name="T0" fmla="*/ 0 w 332"/>
                  <a:gd name="T1" fmla="*/ 529 h 529"/>
                  <a:gd name="T2" fmla="*/ 0 w 332"/>
                  <a:gd name="T3" fmla="*/ 489 h 529"/>
                  <a:gd name="T4" fmla="*/ 91 w 332"/>
                  <a:gd name="T5" fmla="*/ 349 h 529"/>
                  <a:gd name="T6" fmla="*/ 87 w 332"/>
                  <a:gd name="T7" fmla="*/ 293 h 529"/>
                  <a:gd name="T8" fmla="*/ 5 w 332"/>
                  <a:gd name="T9" fmla="*/ 293 h 529"/>
                  <a:gd name="T10" fmla="*/ 5 w 332"/>
                  <a:gd name="T11" fmla="*/ 242 h 529"/>
                  <a:gd name="T12" fmla="*/ 79 w 332"/>
                  <a:gd name="T13" fmla="*/ 242 h 529"/>
                  <a:gd name="T14" fmla="*/ 70 w 332"/>
                  <a:gd name="T15" fmla="*/ 156 h 529"/>
                  <a:gd name="T16" fmla="*/ 224 w 332"/>
                  <a:gd name="T17" fmla="*/ 0 h 529"/>
                  <a:gd name="T18" fmla="*/ 311 w 332"/>
                  <a:gd name="T19" fmla="*/ 20 h 529"/>
                  <a:gd name="T20" fmla="*/ 296 w 332"/>
                  <a:gd name="T21" fmla="*/ 73 h 529"/>
                  <a:gd name="T22" fmla="*/ 224 w 332"/>
                  <a:gd name="T23" fmla="*/ 57 h 529"/>
                  <a:gd name="T24" fmla="*/ 137 w 332"/>
                  <a:gd name="T25" fmla="*/ 157 h 529"/>
                  <a:gd name="T26" fmla="*/ 145 w 332"/>
                  <a:gd name="T27" fmla="*/ 242 h 529"/>
                  <a:gd name="T28" fmla="*/ 261 w 332"/>
                  <a:gd name="T29" fmla="*/ 242 h 529"/>
                  <a:gd name="T30" fmla="*/ 261 w 332"/>
                  <a:gd name="T31" fmla="*/ 293 h 529"/>
                  <a:gd name="T32" fmla="*/ 152 w 332"/>
                  <a:gd name="T33" fmla="*/ 293 h 529"/>
                  <a:gd name="T34" fmla="*/ 149 w 332"/>
                  <a:gd name="T35" fmla="*/ 382 h 529"/>
                  <a:gd name="T36" fmla="*/ 93 w 332"/>
                  <a:gd name="T37" fmla="*/ 469 h 529"/>
                  <a:gd name="T38" fmla="*/ 93 w 332"/>
                  <a:gd name="T39" fmla="*/ 470 h 529"/>
                  <a:gd name="T40" fmla="*/ 332 w 332"/>
                  <a:gd name="T41" fmla="*/ 470 h 529"/>
                  <a:gd name="T42" fmla="*/ 332 w 332"/>
                  <a:gd name="T43" fmla="*/ 529 h 529"/>
                  <a:gd name="T44" fmla="*/ 0 w 332"/>
                  <a:gd name="T45" fmla="*/ 529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2" h="529">
                    <a:moveTo>
                      <a:pt x="0" y="529"/>
                    </a:moveTo>
                    <a:cubicBezTo>
                      <a:pt x="0" y="489"/>
                      <a:pt x="0" y="489"/>
                      <a:pt x="0" y="489"/>
                    </a:cubicBezTo>
                    <a:cubicBezTo>
                      <a:pt x="53" y="461"/>
                      <a:pt x="91" y="409"/>
                      <a:pt x="91" y="349"/>
                    </a:cubicBezTo>
                    <a:cubicBezTo>
                      <a:pt x="91" y="329"/>
                      <a:pt x="90" y="313"/>
                      <a:pt x="87" y="293"/>
                    </a:cubicBezTo>
                    <a:cubicBezTo>
                      <a:pt x="5" y="293"/>
                      <a:pt x="5" y="293"/>
                      <a:pt x="5" y="293"/>
                    </a:cubicBezTo>
                    <a:cubicBezTo>
                      <a:pt x="5" y="242"/>
                      <a:pt x="5" y="242"/>
                      <a:pt x="5" y="242"/>
                    </a:cubicBezTo>
                    <a:cubicBezTo>
                      <a:pt x="79" y="242"/>
                      <a:pt x="79" y="242"/>
                      <a:pt x="79" y="242"/>
                    </a:cubicBezTo>
                    <a:cubicBezTo>
                      <a:pt x="75" y="218"/>
                      <a:pt x="70" y="187"/>
                      <a:pt x="70" y="156"/>
                    </a:cubicBezTo>
                    <a:cubicBezTo>
                      <a:pt x="70" y="61"/>
                      <a:pt x="135" y="0"/>
                      <a:pt x="224" y="0"/>
                    </a:cubicBezTo>
                    <a:cubicBezTo>
                      <a:pt x="265" y="0"/>
                      <a:pt x="294" y="9"/>
                      <a:pt x="311" y="20"/>
                    </a:cubicBezTo>
                    <a:cubicBezTo>
                      <a:pt x="296" y="73"/>
                      <a:pt x="296" y="73"/>
                      <a:pt x="296" y="73"/>
                    </a:cubicBezTo>
                    <a:cubicBezTo>
                      <a:pt x="281" y="65"/>
                      <a:pt x="257" y="57"/>
                      <a:pt x="224" y="57"/>
                    </a:cubicBezTo>
                    <a:cubicBezTo>
                      <a:pt x="161" y="57"/>
                      <a:pt x="137" y="100"/>
                      <a:pt x="137" y="157"/>
                    </a:cubicBezTo>
                    <a:cubicBezTo>
                      <a:pt x="137" y="191"/>
                      <a:pt x="141" y="217"/>
                      <a:pt x="145" y="242"/>
                    </a:cubicBezTo>
                    <a:cubicBezTo>
                      <a:pt x="261" y="242"/>
                      <a:pt x="261" y="242"/>
                      <a:pt x="261" y="242"/>
                    </a:cubicBezTo>
                    <a:cubicBezTo>
                      <a:pt x="261" y="293"/>
                      <a:pt x="261" y="293"/>
                      <a:pt x="261" y="293"/>
                    </a:cubicBezTo>
                    <a:cubicBezTo>
                      <a:pt x="152" y="293"/>
                      <a:pt x="152" y="293"/>
                      <a:pt x="152" y="293"/>
                    </a:cubicBezTo>
                    <a:cubicBezTo>
                      <a:pt x="154" y="323"/>
                      <a:pt x="156" y="353"/>
                      <a:pt x="149" y="382"/>
                    </a:cubicBezTo>
                    <a:cubicBezTo>
                      <a:pt x="140" y="417"/>
                      <a:pt x="121" y="445"/>
                      <a:pt x="93" y="469"/>
                    </a:cubicBezTo>
                    <a:cubicBezTo>
                      <a:pt x="93" y="470"/>
                      <a:pt x="93" y="470"/>
                      <a:pt x="93" y="470"/>
                    </a:cubicBezTo>
                    <a:cubicBezTo>
                      <a:pt x="332" y="470"/>
                      <a:pt x="332" y="470"/>
                      <a:pt x="332" y="470"/>
                    </a:cubicBezTo>
                    <a:cubicBezTo>
                      <a:pt x="332" y="529"/>
                      <a:pt x="332" y="529"/>
                      <a:pt x="332" y="529"/>
                    </a:cubicBezTo>
                    <a:lnTo>
                      <a:pt x="0" y="52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2000">
                  <a:solidFill>
                    <a:srgbClr val="00245D"/>
                  </a:solidFill>
                  <a:latin typeface="Calibri" pitchFamily="34" charset="0"/>
                </a:endParaRPr>
              </a:p>
            </p:txBody>
          </p:sp>
          <p:sp>
            <p:nvSpPr>
              <p:cNvPr id="117" name="Freeform 116"/>
              <p:cNvSpPr>
                <a:spLocks/>
              </p:cNvSpPr>
              <p:nvPr/>
            </p:nvSpPr>
            <p:spPr bwMode="auto">
              <a:xfrm>
                <a:off x="10609956" y="3281710"/>
                <a:ext cx="184325" cy="293510"/>
              </a:xfrm>
              <a:custGeom>
                <a:avLst/>
                <a:gdLst>
                  <a:gd name="T0" fmla="*/ 0 w 332"/>
                  <a:gd name="T1" fmla="*/ 529 h 529"/>
                  <a:gd name="T2" fmla="*/ 0 w 332"/>
                  <a:gd name="T3" fmla="*/ 489 h 529"/>
                  <a:gd name="T4" fmla="*/ 91 w 332"/>
                  <a:gd name="T5" fmla="*/ 349 h 529"/>
                  <a:gd name="T6" fmla="*/ 87 w 332"/>
                  <a:gd name="T7" fmla="*/ 293 h 529"/>
                  <a:gd name="T8" fmla="*/ 5 w 332"/>
                  <a:gd name="T9" fmla="*/ 293 h 529"/>
                  <a:gd name="T10" fmla="*/ 5 w 332"/>
                  <a:gd name="T11" fmla="*/ 242 h 529"/>
                  <a:gd name="T12" fmla="*/ 79 w 332"/>
                  <a:gd name="T13" fmla="*/ 242 h 529"/>
                  <a:gd name="T14" fmla="*/ 70 w 332"/>
                  <a:gd name="T15" fmla="*/ 156 h 529"/>
                  <a:gd name="T16" fmla="*/ 224 w 332"/>
                  <a:gd name="T17" fmla="*/ 0 h 529"/>
                  <a:gd name="T18" fmla="*/ 311 w 332"/>
                  <a:gd name="T19" fmla="*/ 20 h 529"/>
                  <a:gd name="T20" fmla="*/ 296 w 332"/>
                  <a:gd name="T21" fmla="*/ 73 h 529"/>
                  <a:gd name="T22" fmla="*/ 224 w 332"/>
                  <a:gd name="T23" fmla="*/ 57 h 529"/>
                  <a:gd name="T24" fmla="*/ 137 w 332"/>
                  <a:gd name="T25" fmla="*/ 157 h 529"/>
                  <a:gd name="T26" fmla="*/ 145 w 332"/>
                  <a:gd name="T27" fmla="*/ 242 h 529"/>
                  <a:gd name="T28" fmla="*/ 261 w 332"/>
                  <a:gd name="T29" fmla="*/ 242 h 529"/>
                  <a:gd name="T30" fmla="*/ 261 w 332"/>
                  <a:gd name="T31" fmla="*/ 293 h 529"/>
                  <a:gd name="T32" fmla="*/ 152 w 332"/>
                  <a:gd name="T33" fmla="*/ 293 h 529"/>
                  <a:gd name="T34" fmla="*/ 149 w 332"/>
                  <a:gd name="T35" fmla="*/ 382 h 529"/>
                  <a:gd name="T36" fmla="*/ 93 w 332"/>
                  <a:gd name="T37" fmla="*/ 469 h 529"/>
                  <a:gd name="T38" fmla="*/ 93 w 332"/>
                  <a:gd name="T39" fmla="*/ 470 h 529"/>
                  <a:gd name="T40" fmla="*/ 332 w 332"/>
                  <a:gd name="T41" fmla="*/ 470 h 529"/>
                  <a:gd name="T42" fmla="*/ 332 w 332"/>
                  <a:gd name="T43" fmla="*/ 529 h 529"/>
                  <a:gd name="T44" fmla="*/ 0 w 332"/>
                  <a:gd name="T45" fmla="*/ 529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2" h="529">
                    <a:moveTo>
                      <a:pt x="0" y="529"/>
                    </a:moveTo>
                    <a:cubicBezTo>
                      <a:pt x="0" y="489"/>
                      <a:pt x="0" y="489"/>
                      <a:pt x="0" y="489"/>
                    </a:cubicBezTo>
                    <a:cubicBezTo>
                      <a:pt x="53" y="461"/>
                      <a:pt x="91" y="409"/>
                      <a:pt x="91" y="349"/>
                    </a:cubicBezTo>
                    <a:cubicBezTo>
                      <a:pt x="91" y="329"/>
                      <a:pt x="90" y="313"/>
                      <a:pt x="87" y="293"/>
                    </a:cubicBezTo>
                    <a:cubicBezTo>
                      <a:pt x="5" y="293"/>
                      <a:pt x="5" y="293"/>
                      <a:pt x="5" y="293"/>
                    </a:cubicBezTo>
                    <a:cubicBezTo>
                      <a:pt x="5" y="242"/>
                      <a:pt x="5" y="242"/>
                      <a:pt x="5" y="242"/>
                    </a:cubicBezTo>
                    <a:cubicBezTo>
                      <a:pt x="79" y="242"/>
                      <a:pt x="79" y="242"/>
                      <a:pt x="79" y="242"/>
                    </a:cubicBezTo>
                    <a:cubicBezTo>
                      <a:pt x="75" y="218"/>
                      <a:pt x="70" y="187"/>
                      <a:pt x="70" y="156"/>
                    </a:cubicBezTo>
                    <a:cubicBezTo>
                      <a:pt x="70" y="61"/>
                      <a:pt x="135" y="0"/>
                      <a:pt x="224" y="0"/>
                    </a:cubicBezTo>
                    <a:cubicBezTo>
                      <a:pt x="265" y="0"/>
                      <a:pt x="294" y="9"/>
                      <a:pt x="311" y="20"/>
                    </a:cubicBezTo>
                    <a:cubicBezTo>
                      <a:pt x="296" y="73"/>
                      <a:pt x="296" y="73"/>
                      <a:pt x="296" y="73"/>
                    </a:cubicBezTo>
                    <a:cubicBezTo>
                      <a:pt x="281" y="65"/>
                      <a:pt x="257" y="57"/>
                      <a:pt x="224" y="57"/>
                    </a:cubicBezTo>
                    <a:cubicBezTo>
                      <a:pt x="161" y="57"/>
                      <a:pt x="137" y="100"/>
                      <a:pt x="137" y="157"/>
                    </a:cubicBezTo>
                    <a:cubicBezTo>
                      <a:pt x="137" y="191"/>
                      <a:pt x="141" y="217"/>
                      <a:pt x="145" y="242"/>
                    </a:cubicBezTo>
                    <a:cubicBezTo>
                      <a:pt x="261" y="242"/>
                      <a:pt x="261" y="242"/>
                      <a:pt x="261" y="242"/>
                    </a:cubicBezTo>
                    <a:cubicBezTo>
                      <a:pt x="261" y="293"/>
                      <a:pt x="261" y="293"/>
                      <a:pt x="261" y="293"/>
                    </a:cubicBezTo>
                    <a:cubicBezTo>
                      <a:pt x="152" y="293"/>
                      <a:pt x="152" y="293"/>
                      <a:pt x="152" y="293"/>
                    </a:cubicBezTo>
                    <a:cubicBezTo>
                      <a:pt x="154" y="323"/>
                      <a:pt x="156" y="353"/>
                      <a:pt x="149" y="382"/>
                    </a:cubicBezTo>
                    <a:cubicBezTo>
                      <a:pt x="140" y="417"/>
                      <a:pt x="121" y="445"/>
                      <a:pt x="93" y="469"/>
                    </a:cubicBezTo>
                    <a:cubicBezTo>
                      <a:pt x="93" y="470"/>
                      <a:pt x="93" y="470"/>
                      <a:pt x="93" y="470"/>
                    </a:cubicBezTo>
                    <a:cubicBezTo>
                      <a:pt x="332" y="470"/>
                      <a:pt x="332" y="470"/>
                      <a:pt x="332" y="470"/>
                    </a:cubicBezTo>
                    <a:cubicBezTo>
                      <a:pt x="332" y="529"/>
                      <a:pt x="332" y="529"/>
                      <a:pt x="332" y="529"/>
                    </a:cubicBezTo>
                    <a:lnTo>
                      <a:pt x="0" y="52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2000">
                  <a:solidFill>
                    <a:srgbClr val="00245D"/>
                  </a:solidFill>
                  <a:latin typeface="Calibri" pitchFamily="34" charset="0"/>
                </a:endParaRPr>
              </a:p>
            </p:txBody>
          </p:sp>
          <p:sp>
            <p:nvSpPr>
              <p:cNvPr id="118" name="Freeform 19"/>
              <p:cNvSpPr>
                <a:spLocks noEditPoints="1"/>
              </p:cNvSpPr>
              <p:nvPr/>
            </p:nvSpPr>
            <p:spPr bwMode="auto">
              <a:xfrm flipH="1">
                <a:off x="9786169" y="3698925"/>
                <a:ext cx="217147" cy="590897"/>
              </a:xfrm>
              <a:custGeom>
                <a:avLst/>
                <a:gdLst>
                  <a:gd name="T0" fmla="*/ 245 w 850"/>
                  <a:gd name="T1" fmla="*/ 302 h 2320"/>
                  <a:gd name="T2" fmla="*/ 295 w 850"/>
                  <a:gd name="T3" fmla="*/ 362 h 2320"/>
                  <a:gd name="T4" fmla="*/ 365 w 850"/>
                  <a:gd name="T5" fmla="*/ 399 h 2320"/>
                  <a:gd name="T6" fmla="*/ 446 w 850"/>
                  <a:gd name="T7" fmla="*/ 407 h 2320"/>
                  <a:gd name="T8" fmla="*/ 522 w 850"/>
                  <a:gd name="T9" fmla="*/ 384 h 2320"/>
                  <a:gd name="T10" fmla="*/ 583 w 850"/>
                  <a:gd name="T11" fmla="*/ 334 h 2320"/>
                  <a:gd name="T12" fmla="*/ 620 w 850"/>
                  <a:gd name="T13" fmla="*/ 265 h 2320"/>
                  <a:gd name="T14" fmla="*/ 628 w 850"/>
                  <a:gd name="T15" fmla="*/ 184 h 2320"/>
                  <a:gd name="T16" fmla="*/ 605 w 850"/>
                  <a:gd name="T17" fmla="*/ 107 h 2320"/>
                  <a:gd name="T18" fmla="*/ 555 w 850"/>
                  <a:gd name="T19" fmla="*/ 47 h 2320"/>
                  <a:gd name="T20" fmla="*/ 485 w 850"/>
                  <a:gd name="T21" fmla="*/ 10 h 2320"/>
                  <a:gd name="T22" fmla="*/ 404 w 850"/>
                  <a:gd name="T23" fmla="*/ 2 h 2320"/>
                  <a:gd name="T24" fmla="*/ 328 w 850"/>
                  <a:gd name="T25" fmla="*/ 25 h 2320"/>
                  <a:gd name="T26" fmla="*/ 267 w 850"/>
                  <a:gd name="T27" fmla="*/ 75 h 2320"/>
                  <a:gd name="T28" fmla="*/ 230 w 850"/>
                  <a:gd name="T29" fmla="*/ 144 h 2320"/>
                  <a:gd name="T30" fmla="*/ 222 w 850"/>
                  <a:gd name="T31" fmla="*/ 225 h 2320"/>
                  <a:gd name="T32" fmla="*/ 837 w 850"/>
                  <a:gd name="T33" fmla="*/ 615 h 2320"/>
                  <a:gd name="T34" fmla="*/ 792 w 850"/>
                  <a:gd name="T35" fmla="*/ 537 h 2320"/>
                  <a:gd name="T36" fmla="*/ 722 w 850"/>
                  <a:gd name="T37" fmla="*/ 482 h 2320"/>
                  <a:gd name="T38" fmla="*/ 634 w 850"/>
                  <a:gd name="T39" fmla="*/ 455 h 2320"/>
                  <a:gd name="T40" fmla="*/ 193 w 850"/>
                  <a:gd name="T41" fmla="*/ 459 h 2320"/>
                  <a:gd name="T42" fmla="*/ 109 w 850"/>
                  <a:gd name="T43" fmla="*/ 493 h 2320"/>
                  <a:gd name="T44" fmla="*/ 44 w 850"/>
                  <a:gd name="T45" fmla="*/ 555 h 2320"/>
                  <a:gd name="T46" fmla="*/ 7 w 850"/>
                  <a:gd name="T47" fmla="*/ 638 h 2320"/>
                  <a:gd name="T48" fmla="*/ 0 w 850"/>
                  <a:gd name="T49" fmla="*/ 694 h 2320"/>
                  <a:gd name="T50" fmla="*/ 2 w 850"/>
                  <a:gd name="T51" fmla="*/ 1295 h 2320"/>
                  <a:gd name="T52" fmla="*/ 14 w 850"/>
                  <a:gd name="T53" fmla="*/ 1328 h 2320"/>
                  <a:gd name="T54" fmla="*/ 36 w 850"/>
                  <a:gd name="T55" fmla="*/ 1352 h 2320"/>
                  <a:gd name="T56" fmla="*/ 66 w 850"/>
                  <a:gd name="T57" fmla="*/ 1366 h 2320"/>
                  <a:gd name="T58" fmla="*/ 99 w 850"/>
                  <a:gd name="T59" fmla="*/ 1366 h 2320"/>
                  <a:gd name="T60" fmla="*/ 128 w 850"/>
                  <a:gd name="T61" fmla="*/ 1352 h 2320"/>
                  <a:gd name="T62" fmla="*/ 150 w 850"/>
                  <a:gd name="T63" fmla="*/ 1328 h 2320"/>
                  <a:gd name="T64" fmla="*/ 162 w 850"/>
                  <a:gd name="T65" fmla="*/ 1295 h 2320"/>
                  <a:gd name="T66" fmla="*/ 190 w 850"/>
                  <a:gd name="T67" fmla="*/ 744 h 2320"/>
                  <a:gd name="T68" fmla="*/ 190 w 850"/>
                  <a:gd name="T69" fmla="*/ 2193 h 2320"/>
                  <a:gd name="T70" fmla="*/ 199 w 850"/>
                  <a:gd name="T71" fmla="*/ 2242 h 2320"/>
                  <a:gd name="T72" fmla="*/ 222 w 850"/>
                  <a:gd name="T73" fmla="*/ 2283 h 2320"/>
                  <a:gd name="T74" fmla="*/ 256 w 850"/>
                  <a:gd name="T75" fmla="*/ 2310 h 2320"/>
                  <a:gd name="T76" fmla="*/ 298 w 850"/>
                  <a:gd name="T77" fmla="*/ 2320 h 2320"/>
                  <a:gd name="T78" fmla="*/ 340 w 850"/>
                  <a:gd name="T79" fmla="*/ 2310 h 2320"/>
                  <a:gd name="T80" fmla="*/ 375 w 850"/>
                  <a:gd name="T81" fmla="*/ 2283 h 2320"/>
                  <a:gd name="T82" fmla="*/ 398 w 850"/>
                  <a:gd name="T83" fmla="*/ 2242 h 2320"/>
                  <a:gd name="T84" fmla="*/ 406 w 850"/>
                  <a:gd name="T85" fmla="*/ 2193 h 2320"/>
                  <a:gd name="T86" fmla="*/ 427 w 850"/>
                  <a:gd name="T87" fmla="*/ 1372 h 2320"/>
                  <a:gd name="T88" fmla="*/ 444 w 850"/>
                  <a:gd name="T89" fmla="*/ 2206 h 2320"/>
                  <a:gd name="T90" fmla="*/ 457 w 850"/>
                  <a:gd name="T91" fmla="*/ 2254 h 2320"/>
                  <a:gd name="T92" fmla="*/ 483 w 850"/>
                  <a:gd name="T93" fmla="*/ 2291 h 2320"/>
                  <a:gd name="T94" fmla="*/ 520 w 850"/>
                  <a:gd name="T95" fmla="*/ 2314 h 2320"/>
                  <a:gd name="T96" fmla="*/ 563 w 850"/>
                  <a:gd name="T97" fmla="*/ 2319 h 2320"/>
                  <a:gd name="T98" fmla="*/ 603 w 850"/>
                  <a:gd name="T99" fmla="*/ 2305 h 2320"/>
                  <a:gd name="T100" fmla="*/ 635 w 850"/>
                  <a:gd name="T101" fmla="*/ 2274 h 2320"/>
                  <a:gd name="T102" fmla="*/ 655 w 850"/>
                  <a:gd name="T103" fmla="*/ 2231 h 2320"/>
                  <a:gd name="T104" fmla="*/ 660 w 850"/>
                  <a:gd name="T105" fmla="*/ 1379 h 2320"/>
                  <a:gd name="T106" fmla="*/ 686 w 850"/>
                  <a:gd name="T107" fmla="*/ 744 h 2320"/>
                  <a:gd name="T108" fmla="*/ 690 w 850"/>
                  <a:gd name="T109" fmla="*/ 1304 h 2320"/>
                  <a:gd name="T110" fmla="*/ 705 w 850"/>
                  <a:gd name="T111" fmla="*/ 1335 h 2320"/>
                  <a:gd name="T112" fmla="*/ 729 w 850"/>
                  <a:gd name="T113" fmla="*/ 1357 h 2320"/>
                  <a:gd name="T114" fmla="*/ 759 w 850"/>
                  <a:gd name="T115" fmla="*/ 1368 h 2320"/>
                  <a:gd name="T116" fmla="*/ 792 w 850"/>
                  <a:gd name="T117" fmla="*/ 1364 h 2320"/>
                  <a:gd name="T118" fmla="*/ 820 w 850"/>
                  <a:gd name="T119" fmla="*/ 1347 h 2320"/>
                  <a:gd name="T120" fmla="*/ 840 w 850"/>
                  <a:gd name="T121" fmla="*/ 1320 h 2320"/>
                  <a:gd name="T122" fmla="*/ 849 w 850"/>
                  <a:gd name="T123" fmla="*/ 1286 h 2320"/>
                  <a:gd name="T124" fmla="*/ 850 w 850"/>
                  <a:gd name="T125" fmla="*/ 691 h 2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50" h="2320">
                    <a:moveTo>
                      <a:pt x="226" y="245"/>
                    </a:moveTo>
                    <a:cubicBezTo>
                      <a:pt x="230" y="265"/>
                      <a:pt x="230" y="265"/>
                      <a:pt x="230" y="265"/>
                    </a:cubicBezTo>
                    <a:cubicBezTo>
                      <a:pt x="237" y="283"/>
                      <a:pt x="237" y="283"/>
                      <a:pt x="237" y="283"/>
                    </a:cubicBezTo>
                    <a:cubicBezTo>
                      <a:pt x="245" y="302"/>
                      <a:pt x="245" y="302"/>
                      <a:pt x="245" y="302"/>
                    </a:cubicBezTo>
                    <a:cubicBezTo>
                      <a:pt x="256" y="318"/>
                      <a:pt x="256" y="318"/>
                      <a:pt x="256" y="318"/>
                    </a:cubicBezTo>
                    <a:cubicBezTo>
                      <a:pt x="267" y="334"/>
                      <a:pt x="267" y="334"/>
                      <a:pt x="267" y="334"/>
                    </a:cubicBezTo>
                    <a:cubicBezTo>
                      <a:pt x="281" y="348"/>
                      <a:pt x="281" y="348"/>
                      <a:pt x="281" y="348"/>
                    </a:cubicBezTo>
                    <a:cubicBezTo>
                      <a:pt x="295" y="362"/>
                      <a:pt x="295" y="362"/>
                      <a:pt x="295" y="362"/>
                    </a:cubicBezTo>
                    <a:cubicBezTo>
                      <a:pt x="311" y="374"/>
                      <a:pt x="311" y="374"/>
                      <a:pt x="311" y="374"/>
                    </a:cubicBezTo>
                    <a:cubicBezTo>
                      <a:pt x="328" y="384"/>
                      <a:pt x="328" y="384"/>
                      <a:pt x="328" y="384"/>
                    </a:cubicBezTo>
                    <a:cubicBezTo>
                      <a:pt x="345" y="392"/>
                      <a:pt x="345" y="392"/>
                      <a:pt x="345" y="392"/>
                    </a:cubicBezTo>
                    <a:cubicBezTo>
                      <a:pt x="365" y="399"/>
                      <a:pt x="365" y="399"/>
                      <a:pt x="365" y="399"/>
                    </a:cubicBezTo>
                    <a:cubicBezTo>
                      <a:pt x="384" y="404"/>
                      <a:pt x="384" y="404"/>
                      <a:pt x="384" y="404"/>
                    </a:cubicBezTo>
                    <a:cubicBezTo>
                      <a:pt x="404" y="407"/>
                      <a:pt x="404" y="407"/>
                      <a:pt x="404" y="407"/>
                    </a:cubicBezTo>
                    <a:cubicBezTo>
                      <a:pt x="425" y="408"/>
                      <a:pt x="425" y="408"/>
                      <a:pt x="425" y="408"/>
                    </a:cubicBezTo>
                    <a:cubicBezTo>
                      <a:pt x="446" y="407"/>
                      <a:pt x="446" y="407"/>
                      <a:pt x="446" y="407"/>
                    </a:cubicBezTo>
                    <a:cubicBezTo>
                      <a:pt x="466" y="404"/>
                      <a:pt x="466" y="404"/>
                      <a:pt x="466" y="404"/>
                    </a:cubicBezTo>
                    <a:cubicBezTo>
                      <a:pt x="485" y="399"/>
                      <a:pt x="485" y="399"/>
                      <a:pt x="485" y="399"/>
                    </a:cubicBezTo>
                    <a:cubicBezTo>
                      <a:pt x="505" y="392"/>
                      <a:pt x="505" y="392"/>
                      <a:pt x="505" y="392"/>
                    </a:cubicBezTo>
                    <a:cubicBezTo>
                      <a:pt x="522" y="384"/>
                      <a:pt x="522" y="384"/>
                      <a:pt x="522" y="384"/>
                    </a:cubicBezTo>
                    <a:cubicBezTo>
                      <a:pt x="539" y="374"/>
                      <a:pt x="539" y="374"/>
                      <a:pt x="539" y="374"/>
                    </a:cubicBezTo>
                    <a:cubicBezTo>
                      <a:pt x="555" y="362"/>
                      <a:pt x="555" y="362"/>
                      <a:pt x="555" y="362"/>
                    </a:cubicBezTo>
                    <a:cubicBezTo>
                      <a:pt x="569" y="348"/>
                      <a:pt x="569" y="348"/>
                      <a:pt x="569" y="348"/>
                    </a:cubicBezTo>
                    <a:cubicBezTo>
                      <a:pt x="583" y="334"/>
                      <a:pt x="583" y="334"/>
                      <a:pt x="583" y="334"/>
                    </a:cubicBezTo>
                    <a:cubicBezTo>
                      <a:pt x="594" y="318"/>
                      <a:pt x="594" y="318"/>
                      <a:pt x="594" y="318"/>
                    </a:cubicBezTo>
                    <a:cubicBezTo>
                      <a:pt x="605" y="302"/>
                      <a:pt x="605" y="302"/>
                      <a:pt x="605" y="302"/>
                    </a:cubicBezTo>
                    <a:cubicBezTo>
                      <a:pt x="613" y="283"/>
                      <a:pt x="613" y="283"/>
                      <a:pt x="613" y="283"/>
                    </a:cubicBezTo>
                    <a:cubicBezTo>
                      <a:pt x="620" y="265"/>
                      <a:pt x="620" y="265"/>
                      <a:pt x="620" y="265"/>
                    </a:cubicBezTo>
                    <a:cubicBezTo>
                      <a:pt x="624" y="245"/>
                      <a:pt x="624" y="245"/>
                      <a:pt x="624" y="245"/>
                    </a:cubicBezTo>
                    <a:cubicBezTo>
                      <a:pt x="628" y="225"/>
                      <a:pt x="628" y="225"/>
                      <a:pt x="628" y="225"/>
                    </a:cubicBezTo>
                    <a:cubicBezTo>
                      <a:pt x="629" y="204"/>
                      <a:pt x="629" y="204"/>
                      <a:pt x="629" y="204"/>
                    </a:cubicBezTo>
                    <a:cubicBezTo>
                      <a:pt x="628" y="184"/>
                      <a:pt x="628" y="184"/>
                      <a:pt x="628" y="184"/>
                    </a:cubicBezTo>
                    <a:cubicBezTo>
                      <a:pt x="624" y="164"/>
                      <a:pt x="624" y="164"/>
                      <a:pt x="624" y="164"/>
                    </a:cubicBezTo>
                    <a:cubicBezTo>
                      <a:pt x="620" y="144"/>
                      <a:pt x="620" y="144"/>
                      <a:pt x="620" y="144"/>
                    </a:cubicBezTo>
                    <a:cubicBezTo>
                      <a:pt x="613" y="124"/>
                      <a:pt x="613" y="124"/>
                      <a:pt x="613" y="124"/>
                    </a:cubicBezTo>
                    <a:cubicBezTo>
                      <a:pt x="605" y="107"/>
                      <a:pt x="605" y="107"/>
                      <a:pt x="605" y="107"/>
                    </a:cubicBezTo>
                    <a:cubicBezTo>
                      <a:pt x="594" y="91"/>
                      <a:pt x="594" y="91"/>
                      <a:pt x="594" y="91"/>
                    </a:cubicBezTo>
                    <a:cubicBezTo>
                      <a:pt x="583" y="75"/>
                      <a:pt x="583" y="75"/>
                      <a:pt x="583" y="75"/>
                    </a:cubicBezTo>
                    <a:cubicBezTo>
                      <a:pt x="569" y="61"/>
                      <a:pt x="569" y="61"/>
                      <a:pt x="569" y="61"/>
                    </a:cubicBezTo>
                    <a:cubicBezTo>
                      <a:pt x="555" y="47"/>
                      <a:pt x="555" y="47"/>
                      <a:pt x="555" y="47"/>
                    </a:cubicBezTo>
                    <a:cubicBezTo>
                      <a:pt x="539" y="35"/>
                      <a:pt x="539" y="35"/>
                      <a:pt x="539" y="35"/>
                    </a:cubicBezTo>
                    <a:cubicBezTo>
                      <a:pt x="522" y="25"/>
                      <a:pt x="522" y="25"/>
                      <a:pt x="522" y="25"/>
                    </a:cubicBezTo>
                    <a:cubicBezTo>
                      <a:pt x="505" y="17"/>
                      <a:pt x="505" y="17"/>
                      <a:pt x="505" y="17"/>
                    </a:cubicBezTo>
                    <a:cubicBezTo>
                      <a:pt x="485" y="10"/>
                      <a:pt x="485" y="10"/>
                      <a:pt x="485" y="10"/>
                    </a:cubicBezTo>
                    <a:cubicBezTo>
                      <a:pt x="466" y="5"/>
                      <a:pt x="466" y="5"/>
                      <a:pt x="466" y="5"/>
                    </a:cubicBezTo>
                    <a:cubicBezTo>
                      <a:pt x="446" y="2"/>
                      <a:pt x="446" y="2"/>
                      <a:pt x="446" y="2"/>
                    </a:cubicBezTo>
                    <a:cubicBezTo>
                      <a:pt x="425" y="0"/>
                      <a:pt x="425" y="0"/>
                      <a:pt x="425" y="0"/>
                    </a:cubicBezTo>
                    <a:cubicBezTo>
                      <a:pt x="404" y="2"/>
                      <a:pt x="404" y="2"/>
                      <a:pt x="404" y="2"/>
                    </a:cubicBezTo>
                    <a:cubicBezTo>
                      <a:pt x="384" y="5"/>
                      <a:pt x="384" y="5"/>
                      <a:pt x="384" y="5"/>
                    </a:cubicBezTo>
                    <a:cubicBezTo>
                      <a:pt x="365" y="10"/>
                      <a:pt x="365" y="10"/>
                      <a:pt x="365" y="10"/>
                    </a:cubicBezTo>
                    <a:cubicBezTo>
                      <a:pt x="345" y="17"/>
                      <a:pt x="345" y="17"/>
                      <a:pt x="345" y="17"/>
                    </a:cubicBezTo>
                    <a:cubicBezTo>
                      <a:pt x="328" y="25"/>
                      <a:pt x="328" y="25"/>
                      <a:pt x="328" y="25"/>
                    </a:cubicBezTo>
                    <a:cubicBezTo>
                      <a:pt x="311" y="35"/>
                      <a:pt x="311" y="35"/>
                      <a:pt x="311" y="35"/>
                    </a:cubicBezTo>
                    <a:cubicBezTo>
                      <a:pt x="295" y="47"/>
                      <a:pt x="295" y="47"/>
                      <a:pt x="295" y="47"/>
                    </a:cubicBezTo>
                    <a:cubicBezTo>
                      <a:pt x="281" y="61"/>
                      <a:pt x="281" y="61"/>
                      <a:pt x="281" y="61"/>
                    </a:cubicBezTo>
                    <a:cubicBezTo>
                      <a:pt x="267" y="75"/>
                      <a:pt x="267" y="75"/>
                      <a:pt x="267" y="75"/>
                    </a:cubicBezTo>
                    <a:cubicBezTo>
                      <a:pt x="256" y="91"/>
                      <a:pt x="256" y="91"/>
                      <a:pt x="256" y="91"/>
                    </a:cubicBezTo>
                    <a:cubicBezTo>
                      <a:pt x="245" y="107"/>
                      <a:pt x="245" y="107"/>
                      <a:pt x="245" y="107"/>
                    </a:cubicBezTo>
                    <a:cubicBezTo>
                      <a:pt x="237" y="124"/>
                      <a:pt x="237" y="124"/>
                      <a:pt x="237" y="124"/>
                    </a:cubicBezTo>
                    <a:cubicBezTo>
                      <a:pt x="230" y="144"/>
                      <a:pt x="230" y="144"/>
                      <a:pt x="230" y="144"/>
                    </a:cubicBezTo>
                    <a:cubicBezTo>
                      <a:pt x="226" y="164"/>
                      <a:pt x="226" y="164"/>
                      <a:pt x="226" y="164"/>
                    </a:cubicBezTo>
                    <a:cubicBezTo>
                      <a:pt x="222" y="184"/>
                      <a:pt x="222" y="184"/>
                      <a:pt x="222" y="184"/>
                    </a:cubicBezTo>
                    <a:cubicBezTo>
                      <a:pt x="221" y="204"/>
                      <a:pt x="221" y="204"/>
                      <a:pt x="221" y="204"/>
                    </a:cubicBezTo>
                    <a:cubicBezTo>
                      <a:pt x="222" y="225"/>
                      <a:pt x="222" y="225"/>
                      <a:pt x="222" y="225"/>
                    </a:cubicBezTo>
                    <a:lnTo>
                      <a:pt x="226" y="245"/>
                    </a:lnTo>
                    <a:close/>
                    <a:moveTo>
                      <a:pt x="847" y="661"/>
                    </a:moveTo>
                    <a:cubicBezTo>
                      <a:pt x="843" y="638"/>
                      <a:pt x="843" y="638"/>
                      <a:pt x="843" y="638"/>
                    </a:cubicBezTo>
                    <a:cubicBezTo>
                      <a:pt x="837" y="615"/>
                      <a:pt x="837" y="615"/>
                      <a:pt x="837" y="615"/>
                    </a:cubicBezTo>
                    <a:cubicBezTo>
                      <a:pt x="828" y="594"/>
                      <a:pt x="828" y="594"/>
                      <a:pt x="828" y="594"/>
                    </a:cubicBezTo>
                    <a:cubicBezTo>
                      <a:pt x="818" y="574"/>
                      <a:pt x="818" y="574"/>
                      <a:pt x="818" y="574"/>
                    </a:cubicBezTo>
                    <a:cubicBezTo>
                      <a:pt x="806" y="555"/>
                      <a:pt x="806" y="555"/>
                      <a:pt x="806" y="555"/>
                    </a:cubicBezTo>
                    <a:cubicBezTo>
                      <a:pt x="792" y="537"/>
                      <a:pt x="792" y="537"/>
                      <a:pt x="792" y="537"/>
                    </a:cubicBezTo>
                    <a:cubicBezTo>
                      <a:pt x="776" y="521"/>
                      <a:pt x="776" y="521"/>
                      <a:pt x="776" y="521"/>
                    </a:cubicBezTo>
                    <a:cubicBezTo>
                      <a:pt x="759" y="506"/>
                      <a:pt x="759" y="506"/>
                      <a:pt x="759" y="506"/>
                    </a:cubicBezTo>
                    <a:cubicBezTo>
                      <a:pt x="741" y="493"/>
                      <a:pt x="741" y="493"/>
                      <a:pt x="741" y="493"/>
                    </a:cubicBezTo>
                    <a:cubicBezTo>
                      <a:pt x="722" y="482"/>
                      <a:pt x="722" y="482"/>
                      <a:pt x="722" y="482"/>
                    </a:cubicBezTo>
                    <a:cubicBezTo>
                      <a:pt x="701" y="472"/>
                      <a:pt x="701" y="472"/>
                      <a:pt x="701" y="472"/>
                    </a:cubicBezTo>
                    <a:cubicBezTo>
                      <a:pt x="680" y="464"/>
                      <a:pt x="680" y="464"/>
                      <a:pt x="680" y="464"/>
                    </a:cubicBezTo>
                    <a:cubicBezTo>
                      <a:pt x="657" y="459"/>
                      <a:pt x="657" y="459"/>
                      <a:pt x="657" y="459"/>
                    </a:cubicBezTo>
                    <a:cubicBezTo>
                      <a:pt x="634" y="455"/>
                      <a:pt x="634" y="455"/>
                      <a:pt x="634" y="455"/>
                    </a:cubicBezTo>
                    <a:cubicBezTo>
                      <a:pt x="610" y="454"/>
                      <a:pt x="610" y="454"/>
                      <a:pt x="610" y="454"/>
                    </a:cubicBezTo>
                    <a:cubicBezTo>
                      <a:pt x="240" y="454"/>
                      <a:pt x="240" y="454"/>
                      <a:pt x="240" y="454"/>
                    </a:cubicBezTo>
                    <a:cubicBezTo>
                      <a:pt x="240" y="454"/>
                      <a:pt x="240" y="454"/>
                      <a:pt x="216" y="455"/>
                    </a:cubicBezTo>
                    <a:cubicBezTo>
                      <a:pt x="216" y="455"/>
                      <a:pt x="216" y="455"/>
                      <a:pt x="193" y="459"/>
                    </a:cubicBezTo>
                    <a:cubicBezTo>
                      <a:pt x="193" y="459"/>
                      <a:pt x="193" y="459"/>
                      <a:pt x="170" y="464"/>
                    </a:cubicBezTo>
                    <a:cubicBezTo>
                      <a:pt x="170" y="464"/>
                      <a:pt x="170" y="464"/>
                      <a:pt x="149" y="472"/>
                    </a:cubicBezTo>
                    <a:cubicBezTo>
                      <a:pt x="149" y="472"/>
                      <a:pt x="149" y="472"/>
                      <a:pt x="128" y="482"/>
                    </a:cubicBezTo>
                    <a:cubicBezTo>
                      <a:pt x="128" y="482"/>
                      <a:pt x="128" y="482"/>
                      <a:pt x="109" y="493"/>
                    </a:cubicBezTo>
                    <a:cubicBezTo>
                      <a:pt x="109" y="493"/>
                      <a:pt x="109" y="493"/>
                      <a:pt x="91" y="506"/>
                    </a:cubicBezTo>
                    <a:cubicBezTo>
                      <a:pt x="91" y="506"/>
                      <a:pt x="91" y="506"/>
                      <a:pt x="74" y="521"/>
                    </a:cubicBezTo>
                    <a:cubicBezTo>
                      <a:pt x="74" y="521"/>
                      <a:pt x="74" y="521"/>
                      <a:pt x="58" y="537"/>
                    </a:cubicBezTo>
                    <a:cubicBezTo>
                      <a:pt x="58" y="537"/>
                      <a:pt x="58" y="537"/>
                      <a:pt x="44" y="555"/>
                    </a:cubicBezTo>
                    <a:cubicBezTo>
                      <a:pt x="44" y="555"/>
                      <a:pt x="44" y="555"/>
                      <a:pt x="32" y="574"/>
                    </a:cubicBezTo>
                    <a:cubicBezTo>
                      <a:pt x="32" y="574"/>
                      <a:pt x="32" y="574"/>
                      <a:pt x="22" y="594"/>
                    </a:cubicBezTo>
                    <a:cubicBezTo>
                      <a:pt x="22" y="594"/>
                      <a:pt x="22" y="594"/>
                      <a:pt x="13" y="615"/>
                    </a:cubicBezTo>
                    <a:cubicBezTo>
                      <a:pt x="13" y="615"/>
                      <a:pt x="13" y="615"/>
                      <a:pt x="7" y="638"/>
                    </a:cubicBezTo>
                    <a:cubicBezTo>
                      <a:pt x="7" y="638"/>
                      <a:pt x="7" y="638"/>
                      <a:pt x="3" y="661"/>
                    </a:cubicBezTo>
                    <a:cubicBezTo>
                      <a:pt x="0" y="684"/>
                      <a:pt x="0" y="684"/>
                      <a:pt x="0" y="684"/>
                    </a:cubicBezTo>
                    <a:cubicBezTo>
                      <a:pt x="0" y="684"/>
                      <a:pt x="0" y="684"/>
                      <a:pt x="0" y="691"/>
                    </a:cubicBezTo>
                    <a:cubicBezTo>
                      <a:pt x="0" y="691"/>
                      <a:pt x="0" y="691"/>
                      <a:pt x="0" y="694"/>
                    </a:cubicBezTo>
                    <a:cubicBezTo>
                      <a:pt x="0" y="694"/>
                      <a:pt x="0" y="694"/>
                      <a:pt x="0" y="744"/>
                    </a:cubicBezTo>
                    <a:cubicBezTo>
                      <a:pt x="0" y="744"/>
                      <a:pt x="0" y="744"/>
                      <a:pt x="0" y="1277"/>
                    </a:cubicBezTo>
                    <a:cubicBezTo>
                      <a:pt x="0" y="1277"/>
                      <a:pt x="0" y="1277"/>
                      <a:pt x="1" y="1286"/>
                    </a:cubicBezTo>
                    <a:cubicBezTo>
                      <a:pt x="1" y="1286"/>
                      <a:pt x="1" y="1286"/>
                      <a:pt x="2" y="1295"/>
                    </a:cubicBezTo>
                    <a:cubicBezTo>
                      <a:pt x="2" y="1295"/>
                      <a:pt x="2" y="1295"/>
                      <a:pt x="4" y="1304"/>
                    </a:cubicBezTo>
                    <a:cubicBezTo>
                      <a:pt x="4" y="1304"/>
                      <a:pt x="4" y="1304"/>
                      <a:pt x="7" y="1312"/>
                    </a:cubicBezTo>
                    <a:cubicBezTo>
                      <a:pt x="7" y="1312"/>
                      <a:pt x="7" y="1312"/>
                      <a:pt x="10" y="1320"/>
                    </a:cubicBezTo>
                    <a:cubicBezTo>
                      <a:pt x="10" y="1320"/>
                      <a:pt x="10" y="1320"/>
                      <a:pt x="14" y="1328"/>
                    </a:cubicBezTo>
                    <a:cubicBezTo>
                      <a:pt x="14" y="1328"/>
                      <a:pt x="14" y="1328"/>
                      <a:pt x="19" y="1335"/>
                    </a:cubicBezTo>
                    <a:cubicBezTo>
                      <a:pt x="19" y="1335"/>
                      <a:pt x="19" y="1335"/>
                      <a:pt x="24" y="1341"/>
                    </a:cubicBezTo>
                    <a:cubicBezTo>
                      <a:pt x="24" y="1341"/>
                      <a:pt x="24" y="1341"/>
                      <a:pt x="30" y="1347"/>
                    </a:cubicBezTo>
                    <a:cubicBezTo>
                      <a:pt x="30" y="1347"/>
                      <a:pt x="30" y="1347"/>
                      <a:pt x="36" y="1352"/>
                    </a:cubicBezTo>
                    <a:cubicBezTo>
                      <a:pt x="36" y="1352"/>
                      <a:pt x="36" y="1352"/>
                      <a:pt x="43" y="1357"/>
                    </a:cubicBezTo>
                    <a:cubicBezTo>
                      <a:pt x="43" y="1357"/>
                      <a:pt x="43" y="1357"/>
                      <a:pt x="50" y="1361"/>
                    </a:cubicBezTo>
                    <a:cubicBezTo>
                      <a:pt x="50" y="1361"/>
                      <a:pt x="50" y="1361"/>
                      <a:pt x="58" y="1364"/>
                    </a:cubicBezTo>
                    <a:cubicBezTo>
                      <a:pt x="58" y="1364"/>
                      <a:pt x="58" y="1364"/>
                      <a:pt x="66" y="1366"/>
                    </a:cubicBezTo>
                    <a:cubicBezTo>
                      <a:pt x="66" y="1366"/>
                      <a:pt x="66" y="1366"/>
                      <a:pt x="74" y="1368"/>
                    </a:cubicBezTo>
                    <a:cubicBezTo>
                      <a:pt x="74" y="1368"/>
                      <a:pt x="74" y="1368"/>
                      <a:pt x="82" y="1368"/>
                    </a:cubicBezTo>
                    <a:cubicBezTo>
                      <a:pt x="82" y="1368"/>
                      <a:pt x="82" y="1368"/>
                      <a:pt x="91" y="1368"/>
                    </a:cubicBezTo>
                    <a:cubicBezTo>
                      <a:pt x="91" y="1368"/>
                      <a:pt x="91" y="1368"/>
                      <a:pt x="99" y="1366"/>
                    </a:cubicBezTo>
                    <a:cubicBezTo>
                      <a:pt x="99" y="1366"/>
                      <a:pt x="99" y="1366"/>
                      <a:pt x="107" y="1364"/>
                    </a:cubicBezTo>
                    <a:cubicBezTo>
                      <a:pt x="107" y="1364"/>
                      <a:pt x="107" y="1364"/>
                      <a:pt x="114" y="1361"/>
                    </a:cubicBezTo>
                    <a:cubicBezTo>
                      <a:pt x="114" y="1361"/>
                      <a:pt x="114" y="1361"/>
                      <a:pt x="121" y="1357"/>
                    </a:cubicBezTo>
                    <a:cubicBezTo>
                      <a:pt x="121" y="1357"/>
                      <a:pt x="121" y="1357"/>
                      <a:pt x="128" y="1352"/>
                    </a:cubicBezTo>
                    <a:cubicBezTo>
                      <a:pt x="128" y="1352"/>
                      <a:pt x="128" y="1352"/>
                      <a:pt x="134" y="1347"/>
                    </a:cubicBezTo>
                    <a:cubicBezTo>
                      <a:pt x="134" y="1347"/>
                      <a:pt x="134" y="1347"/>
                      <a:pt x="140" y="1341"/>
                    </a:cubicBezTo>
                    <a:cubicBezTo>
                      <a:pt x="140" y="1341"/>
                      <a:pt x="140" y="1341"/>
                      <a:pt x="145" y="1335"/>
                    </a:cubicBezTo>
                    <a:cubicBezTo>
                      <a:pt x="145" y="1335"/>
                      <a:pt x="145" y="1335"/>
                      <a:pt x="150" y="1328"/>
                    </a:cubicBezTo>
                    <a:cubicBezTo>
                      <a:pt x="150" y="1328"/>
                      <a:pt x="150" y="1328"/>
                      <a:pt x="154" y="1320"/>
                    </a:cubicBezTo>
                    <a:cubicBezTo>
                      <a:pt x="154" y="1320"/>
                      <a:pt x="154" y="1320"/>
                      <a:pt x="158" y="1312"/>
                    </a:cubicBezTo>
                    <a:cubicBezTo>
                      <a:pt x="158" y="1312"/>
                      <a:pt x="158" y="1312"/>
                      <a:pt x="160" y="1304"/>
                    </a:cubicBezTo>
                    <a:cubicBezTo>
                      <a:pt x="160" y="1304"/>
                      <a:pt x="160" y="1304"/>
                      <a:pt x="162" y="1295"/>
                    </a:cubicBezTo>
                    <a:cubicBezTo>
                      <a:pt x="162" y="1295"/>
                      <a:pt x="162" y="1295"/>
                      <a:pt x="164" y="1286"/>
                    </a:cubicBezTo>
                    <a:cubicBezTo>
                      <a:pt x="164" y="1286"/>
                      <a:pt x="164" y="1286"/>
                      <a:pt x="164" y="1277"/>
                    </a:cubicBezTo>
                    <a:cubicBezTo>
                      <a:pt x="164" y="1277"/>
                      <a:pt x="164" y="1277"/>
                      <a:pt x="164" y="744"/>
                    </a:cubicBezTo>
                    <a:cubicBezTo>
                      <a:pt x="164" y="744"/>
                      <a:pt x="164" y="744"/>
                      <a:pt x="190" y="744"/>
                    </a:cubicBezTo>
                    <a:cubicBezTo>
                      <a:pt x="190" y="744"/>
                      <a:pt x="190" y="744"/>
                      <a:pt x="190" y="1352"/>
                    </a:cubicBezTo>
                    <a:cubicBezTo>
                      <a:pt x="190" y="1352"/>
                      <a:pt x="190" y="1352"/>
                      <a:pt x="190" y="1371"/>
                    </a:cubicBezTo>
                    <a:cubicBezTo>
                      <a:pt x="190" y="1371"/>
                      <a:pt x="190" y="1371"/>
                      <a:pt x="190" y="1379"/>
                    </a:cubicBezTo>
                    <a:cubicBezTo>
                      <a:pt x="190" y="1379"/>
                      <a:pt x="190" y="1379"/>
                      <a:pt x="190" y="2193"/>
                    </a:cubicBezTo>
                    <a:cubicBezTo>
                      <a:pt x="190" y="2193"/>
                      <a:pt x="190" y="2193"/>
                      <a:pt x="191" y="2206"/>
                    </a:cubicBezTo>
                    <a:cubicBezTo>
                      <a:pt x="191" y="2206"/>
                      <a:pt x="191" y="2206"/>
                      <a:pt x="192" y="2219"/>
                    </a:cubicBezTo>
                    <a:cubicBezTo>
                      <a:pt x="192" y="2219"/>
                      <a:pt x="192" y="2219"/>
                      <a:pt x="195" y="2231"/>
                    </a:cubicBezTo>
                    <a:cubicBezTo>
                      <a:pt x="195" y="2231"/>
                      <a:pt x="195" y="2231"/>
                      <a:pt x="199" y="2242"/>
                    </a:cubicBezTo>
                    <a:cubicBezTo>
                      <a:pt x="199" y="2242"/>
                      <a:pt x="199" y="2242"/>
                      <a:pt x="203" y="2254"/>
                    </a:cubicBezTo>
                    <a:cubicBezTo>
                      <a:pt x="203" y="2254"/>
                      <a:pt x="203" y="2254"/>
                      <a:pt x="209" y="2264"/>
                    </a:cubicBezTo>
                    <a:cubicBezTo>
                      <a:pt x="209" y="2264"/>
                      <a:pt x="209" y="2264"/>
                      <a:pt x="215" y="2274"/>
                    </a:cubicBezTo>
                    <a:cubicBezTo>
                      <a:pt x="215" y="2274"/>
                      <a:pt x="215" y="2274"/>
                      <a:pt x="222" y="2283"/>
                    </a:cubicBezTo>
                    <a:cubicBezTo>
                      <a:pt x="222" y="2283"/>
                      <a:pt x="222" y="2283"/>
                      <a:pt x="229" y="2291"/>
                    </a:cubicBezTo>
                    <a:cubicBezTo>
                      <a:pt x="229" y="2291"/>
                      <a:pt x="229" y="2291"/>
                      <a:pt x="238" y="2298"/>
                    </a:cubicBezTo>
                    <a:cubicBezTo>
                      <a:pt x="238" y="2298"/>
                      <a:pt x="238" y="2298"/>
                      <a:pt x="247" y="2305"/>
                    </a:cubicBezTo>
                    <a:cubicBezTo>
                      <a:pt x="247" y="2305"/>
                      <a:pt x="247" y="2305"/>
                      <a:pt x="256" y="2310"/>
                    </a:cubicBezTo>
                    <a:cubicBezTo>
                      <a:pt x="256" y="2310"/>
                      <a:pt x="256" y="2310"/>
                      <a:pt x="266" y="2314"/>
                    </a:cubicBezTo>
                    <a:cubicBezTo>
                      <a:pt x="266" y="2314"/>
                      <a:pt x="266" y="2314"/>
                      <a:pt x="276" y="2317"/>
                    </a:cubicBezTo>
                    <a:cubicBezTo>
                      <a:pt x="276" y="2317"/>
                      <a:pt x="276" y="2317"/>
                      <a:pt x="287" y="2319"/>
                    </a:cubicBezTo>
                    <a:cubicBezTo>
                      <a:pt x="287" y="2319"/>
                      <a:pt x="287" y="2319"/>
                      <a:pt x="298" y="2320"/>
                    </a:cubicBezTo>
                    <a:cubicBezTo>
                      <a:pt x="298" y="2320"/>
                      <a:pt x="298" y="2320"/>
                      <a:pt x="309" y="2319"/>
                    </a:cubicBezTo>
                    <a:cubicBezTo>
                      <a:pt x="309" y="2319"/>
                      <a:pt x="309" y="2319"/>
                      <a:pt x="320" y="2317"/>
                    </a:cubicBezTo>
                    <a:cubicBezTo>
                      <a:pt x="320" y="2317"/>
                      <a:pt x="320" y="2317"/>
                      <a:pt x="330" y="2314"/>
                    </a:cubicBezTo>
                    <a:cubicBezTo>
                      <a:pt x="330" y="2314"/>
                      <a:pt x="330" y="2314"/>
                      <a:pt x="340" y="2310"/>
                    </a:cubicBezTo>
                    <a:cubicBezTo>
                      <a:pt x="340" y="2310"/>
                      <a:pt x="340" y="2310"/>
                      <a:pt x="350" y="2305"/>
                    </a:cubicBezTo>
                    <a:cubicBezTo>
                      <a:pt x="350" y="2305"/>
                      <a:pt x="350" y="2305"/>
                      <a:pt x="359" y="2298"/>
                    </a:cubicBezTo>
                    <a:cubicBezTo>
                      <a:pt x="359" y="2298"/>
                      <a:pt x="359" y="2298"/>
                      <a:pt x="367" y="2291"/>
                    </a:cubicBezTo>
                    <a:cubicBezTo>
                      <a:pt x="367" y="2291"/>
                      <a:pt x="367" y="2291"/>
                      <a:pt x="375" y="2283"/>
                    </a:cubicBezTo>
                    <a:cubicBezTo>
                      <a:pt x="375" y="2283"/>
                      <a:pt x="375" y="2283"/>
                      <a:pt x="381" y="2274"/>
                    </a:cubicBezTo>
                    <a:cubicBezTo>
                      <a:pt x="381" y="2274"/>
                      <a:pt x="381" y="2274"/>
                      <a:pt x="388" y="2264"/>
                    </a:cubicBezTo>
                    <a:cubicBezTo>
                      <a:pt x="388" y="2264"/>
                      <a:pt x="388" y="2264"/>
                      <a:pt x="393" y="2254"/>
                    </a:cubicBezTo>
                    <a:cubicBezTo>
                      <a:pt x="393" y="2254"/>
                      <a:pt x="393" y="2254"/>
                      <a:pt x="398" y="2242"/>
                    </a:cubicBezTo>
                    <a:cubicBezTo>
                      <a:pt x="398" y="2242"/>
                      <a:pt x="398" y="2242"/>
                      <a:pt x="401" y="2231"/>
                    </a:cubicBezTo>
                    <a:cubicBezTo>
                      <a:pt x="401" y="2231"/>
                      <a:pt x="401" y="2231"/>
                      <a:pt x="404" y="2219"/>
                    </a:cubicBezTo>
                    <a:cubicBezTo>
                      <a:pt x="404" y="2219"/>
                      <a:pt x="404" y="2219"/>
                      <a:pt x="406" y="2206"/>
                    </a:cubicBezTo>
                    <a:cubicBezTo>
                      <a:pt x="406" y="2206"/>
                      <a:pt x="406" y="2206"/>
                      <a:pt x="406" y="2193"/>
                    </a:cubicBezTo>
                    <a:cubicBezTo>
                      <a:pt x="406" y="2193"/>
                      <a:pt x="406" y="2193"/>
                      <a:pt x="406" y="1379"/>
                    </a:cubicBezTo>
                    <a:cubicBezTo>
                      <a:pt x="406" y="1379"/>
                      <a:pt x="406" y="1379"/>
                      <a:pt x="406" y="1372"/>
                    </a:cubicBezTo>
                    <a:cubicBezTo>
                      <a:pt x="406" y="1372"/>
                      <a:pt x="406" y="1372"/>
                      <a:pt x="423" y="1372"/>
                    </a:cubicBezTo>
                    <a:cubicBezTo>
                      <a:pt x="427" y="1372"/>
                      <a:pt x="427" y="1372"/>
                      <a:pt x="427" y="1372"/>
                    </a:cubicBezTo>
                    <a:cubicBezTo>
                      <a:pt x="444" y="1372"/>
                      <a:pt x="444" y="1372"/>
                      <a:pt x="444" y="1372"/>
                    </a:cubicBezTo>
                    <a:cubicBezTo>
                      <a:pt x="444" y="1379"/>
                      <a:pt x="444" y="1379"/>
                      <a:pt x="444" y="1379"/>
                    </a:cubicBezTo>
                    <a:cubicBezTo>
                      <a:pt x="444" y="2193"/>
                      <a:pt x="444" y="2193"/>
                      <a:pt x="444" y="2193"/>
                    </a:cubicBezTo>
                    <a:cubicBezTo>
                      <a:pt x="444" y="2206"/>
                      <a:pt x="444" y="2206"/>
                      <a:pt x="444" y="2206"/>
                    </a:cubicBezTo>
                    <a:cubicBezTo>
                      <a:pt x="446" y="2219"/>
                      <a:pt x="446" y="2219"/>
                      <a:pt x="446" y="2219"/>
                    </a:cubicBezTo>
                    <a:cubicBezTo>
                      <a:pt x="449" y="2231"/>
                      <a:pt x="449" y="2231"/>
                      <a:pt x="449" y="2231"/>
                    </a:cubicBezTo>
                    <a:cubicBezTo>
                      <a:pt x="452" y="2242"/>
                      <a:pt x="452" y="2242"/>
                      <a:pt x="452" y="2242"/>
                    </a:cubicBezTo>
                    <a:cubicBezTo>
                      <a:pt x="457" y="2254"/>
                      <a:pt x="457" y="2254"/>
                      <a:pt x="457" y="2254"/>
                    </a:cubicBezTo>
                    <a:cubicBezTo>
                      <a:pt x="462" y="2264"/>
                      <a:pt x="462" y="2264"/>
                      <a:pt x="462" y="2264"/>
                    </a:cubicBezTo>
                    <a:cubicBezTo>
                      <a:pt x="469" y="2274"/>
                      <a:pt x="469" y="2274"/>
                      <a:pt x="469" y="2274"/>
                    </a:cubicBezTo>
                    <a:cubicBezTo>
                      <a:pt x="475" y="2283"/>
                      <a:pt x="475" y="2283"/>
                      <a:pt x="475" y="2283"/>
                    </a:cubicBezTo>
                    <a:cubicBezTo>
                      <a:pt x="483" y="2291"/>
                      <a:pt x="483" y="2291"/>
                      <a:pt x="483" y="2291"/>
                    </a:cubicBezTo>
                    <a:cubicBezTo>
                      <a:pt x="491" y="2298"/>
                      <a:pt x="491" y="2298"/>
                      <a:pt x="491" y="2298"/>
                    </a:cubicBezTo>
                    <a:cubicBezTo>
                      <a:pt x="500" y="2305"/>
                      <a:pt x="500" y="2305"/>
                      <a:pt x="500" y="2305"/>
                    </a:cubicBezTo>
                    <a:cubicBezTo>
                      <a:pt x="510" y="2310"/>
                      <a:pt x="510" y="2310"/>
                      <a:pt x="510" y="2310"/>
                    </a:cubicBezTo>
                    <a:cubicBezTo>
                      <a:pt x="520" y="2314"/>
                      <a:pt x="520" y="2314"/>
                      <a:pt x="520" y="2314"/>
                    </a:cubicBezTo>
                    <a:cubicBezTo>
                      <a:pt x="530" y="2317"/>
                      <a:pt x="530" y="2317"/>
                      <a:pt x="530" y="2317"/>
                    </a:cubicBezTo>
                    <a:cubicBezTo>
                      <a:pt x="541" y="2319"/>
                      <a:pt x="541" y="2319"/>
                      <a:pt x="541" y="2319"/>
                    </a:cubicBezTo>
                    <a:cubicBezTo>
                      <a:pt x="552" y="2320"/>
                      <a:pt x="552" y="2320"/>
                      <a:pt x="552" y="2320"/>
                    </a:cubicBezTo>
                    <a:cubicBezTo>
                      <a:pt x="563" y="2319"/>
                      <a:pt x="563" y="2319"/>
                      <a:pt x="563" y="2319"/>
                    </a:cubicBezTo>
                    <a:cubicBezTo>
                      <a:pt x="574" y="2317"/>
                      <a:pt x="574" y="2317"/>
                      <a:pt x="574" y="2317"/>
                    </a:cubicBezTo>
                    <a:cubicBezTo>
                      <a:pt x="584" y="2314"/>
                      <a:pt x="584" y="2314"/>
                      <a:pt x="584" y="2314"/>
                    </a:cubicBezTo>
                    <a:cubicBezTo>
                      <a:pt x="594" y="2310"/>
                      <a:pt x="594" y="2310"/>
                      <a:pt x="594" y="2310"/>
                    </a:cubicBezTo>
                    <a:cubicBezTo>
                      <a:pt x="603" y="2305"/>
                      <a:pt x="603" y="2305"/>
                      <a:pt x="603" y="2305"/>
                    </a:cubicBezTo>
                    <a:cubicBezTo>
                      <a:pt x="612" y="2298"/>
                      <a:pt x="612" y="2298"/>
                      <a:pt x="612" y="2298"/>
                    </a:cubicBezTo>
                    <a:cubicBezTo>
                      <a:pt x="621" y="2291"/>
                      <a:pt x="621" y="2291"/>
                      <a:pt x="621" y="2291"/>
                    </a:cubicBezTo>
                    <a:cubicBezTo>
                      <a:pt x="628" y="2283"/>
                      <a:pt x="628" y="2283"/>
                      <a:pt x="628" y="2283"/>
                    </a:cubicBezTo>
                    <a:cubicBezTo>
                      <a:pt x="635" y="2274"/>
                      <a:pt x="635" y="2274"/>
                      <a:pt x="635" y="2274"/>
                    </a:cubicBezTo>
                    <a:cubicBezTo>
                      <a:pt x="641" y="2264"/>
                      <a:pt x="641" y="2264"/>
                      <a:pt x="641" y="2264"/>
                    </a:cubicBezTo>
                    <a:cubicBezTo>
                      <a:pt x="647" y="2254"/>
                      <a:pt x="647" y="2254"/>
                      <a:pt x="647" y="2254"/>
                    </a:cubicBezTo>
                    <a:cubicBezTo>
                      <a:pt x="651" y="2242"/>
                      <a:pt x="651" y="2242"/>
                      <a:pt x="651" y="2242"/>
                    </a:cubicBezTo>
                    <a:cubicBezTo>
                      <a:pt x="655" y="2231"/>
                      <a:pt x="655" y="2231"/>
                      <a:pt x="655" y="2231"/>
                    </a:cubicBezTo>
                    <a:cubicBezTo>
                      <a:pt x="658" y="2219"/>
                      <a:pt x="658" y="2219"/>
                      <a:pt x="658" y="2219"/>
                    </a:cubicBezTo>
                    <a:cubicBezTo>
                      <a:pt x="659" y="2206"/>
                      <a:pt x="659" y="2206"/>
                      <a:pt x="659" y="2206"/>
                    </a:cubicBezTo>
                    <a:cubicBezTo>
                      <a:pt x="660" y="2193"/>
                      <a:pt x="660" y="2193"/>
                      <a:pt x="660" y="2193"/>
                    </a:cubicBezTo>
                    <a:cubicBezTo>
                      <a:pt x="660" y="1379"/>
                      <a:pt x="660" y="1379"/>
                      <a:pt x="660" y="1379"/>
                    </a:cubicBezTo>
                    <a:cubicBezTo>
                      <a:pt x="660" y="1371"/>
                      <a:pt x="660" y="1371"/>
                      <a:pt x="660" y="1371"/>
                    </a:cubicBezTo>
                    <a:cubicBezTo>
                      <a:pt x="660" y="1352"/>
                      <a:pt x="660" y="1352"/>
                      <a:pt x="660" y="1352"/>
                    </a:cubicBezTo>
                    <a:cubicBezTo>
                      <a:pt x="660" y="744"/>
                      <a:pt x="660" y="744"/>
                      <a:pt x="660" y="744"/>
                    </a:cubicBezTo>
                    <a:cubicBezTo>
                      <a:pt x="686" y="744"/>
                      <a:pt x="686" y="744"/>
                      <a:pt x="686" y="744"/>
                    </a:cubicBezTo>
                    <a:cubicBezTo>
                      <a:pt x="686" y="1277"/>
                      <a:pt x="686" y="1277"/>
                      <a:pt x="686" y="1277"/>
                    </a:cubicBezTo>
                    <a:cubicBezTo>
                      <a:pt x="686" y="1286"/>
                      <a:pt x="686" y="1286"/>
                      <a:pt x="686" y="1286"/>
                    </a:cubicBezTo>
                    <a:cubicBezTo>
                      <a:pt x="688" y="1295"/>
                      <a:pt x="688" y="1295"/>
                      <a:pt x="688" y="1295"/>
                    </a:cubicBezTo>
                    <a:cubicBezTo>
                      <a:pt x="690" y="1304"/>
                      <a:pt x="690" y="1304"/>
                      <a:pt x="690" y="1304"/>
                    </a:cubicBezTo>
                    <a:cubicBezTo>
                      <a:pt x="692" y="1312"/>
                      <a:pt x="692" y="1312"/>
                      <a:pt x="692" y="1312"/>
                    </a:cubicBezTo>
                    <a:cubicBezTo>
                      <a:pt x="696" y="1320"/>
                      <a:pt x="696" y="1320"/>
                      <a:pt x="696" y="1320"/>
                    </a:cubicBezTo>
                    <a:cubicBezTo>
                      <a:pt x="700" y="1328"/>
                      <a:pt x="700" y="1328"/>
                      <a:pt x="700" y="1328"/>
                    </a:cubicBezTo>
                    <a:cubicBezTo>
                      <a:pt x="705" y="1335"/>
                      <a:pt x="705" y="1335"/>
                      <a:pt x="705" y="1335"/>
                    </a:cubicBezTo>
                    <a:cubicBezTo>
                      <a:pt x="710" y="1341"/>
                      <a:pt x="710" y="1341"/>
                      <a:pt x="710" y="1341"/>
                    </a:cubicBezTo>
                    <a:cubicBezTo>
                      <a:pt x="716" y="1347"/>
                      <a:pt x="716" y="1347"/>
                      <a:pt x="716" y="1347"/>
                    </a:cubicBezTo>
                    <a:cubicBezTo>
                      <a:pt x="722" y="1352"/>
                      <a:pt x="722" y="1352"/>
                      <a:pt x="722" y="1352"/>
                    </a:cubicBezTo>
                    <a:cubicBezTo>
                      <a:pt x="729" y="1357"/>
                      <a:pt x="729" y="1357"/>
                      <a:pt x="729" y="1357"/>
                    </a:cubicBezTo>
                    <a:cubicBezTo>
                      <a:pt x="736" y="1361"/>
                      <a:pt x="736" y="1361"/>
                      <a:pt x="736" y="1361"/>
                    </a:cubicBezTo>
                    <a:cubicBezTo>
                      <a:pt x="743" y="1364"/>
                      <a:pt x="743" y="1364"/>
                      <a:pt x="743" y="1364"/>
                    </a:cubicBezTo>
                    <a:cubicBezTo>
                      <a:pt x="751" y="1366"/>
                      <a:pt x="751" y="1366"/>
                      <a:pt x="751" y="1366"/>
                    </a:cubicBezTo>
                    <a:cubicBezTo>
                      <a:pt x="759" y="1368"/>
                      <a:pt x="759" y="1368"/>
                      <a:pt x="759" y="1368"/>
                    </a:cubicBezTo>
                    <a:cubicBezTo>
                      <a:pt x="768" y="1368"/>
                      <a:pt x="768" y="1368"/>
                      <a:pt x="768" y="1368"/>
                    </a:cubicBezTo>
                    <a:cubicBezTo>
                      <a:pt x="776" y="1368"/>
                      <a:pt x="776" y="1368"/>
                      <a:pt x="776" y="1368"/>
                    </a:cubicBezTo>
                    <a:cubicBezTo>
                      <a:pt x="784" y="1366"/>
                      <a:pt x="784" y="1366"/>
                      <a:pt x="784" y="1366"/>
                    </a:cubicBezTo>
                    <a:cubicBezTo>
                      <a:pt x="792" y="1364"/>
                      <a:pt x="792" y="1364"/>
                      <a:pt x="792" y="1364"/>
                    </a:cubicBezTo>
                    <a:cubicBezTo>
                      <a:pt x="800" y="1361"/>
                      <a:pt x="800" y="1361"/>
                      <a:pt x="800" y="1361"/>
                    </a:cubicBezTo>
                    <a:cubicBezTo>
                      <a:pt x="807" y="1357"/>
                      <a:pt x="807" y="1357"/>
                      <a:pt x="807" y="1357"/>
                    </a:cubicBezTo>
                    <a:cubicBezTo>
                      <a:pt x="814" y="1352"/>
                      <a:pt x="814" y="1352"/>
                      <a:pt x="814" y="1352"/>
                    </a:cubicBezTo>
                    <a:cubicBezTo>
                      <a:pt x="820" y="1347"/>
                      <a:pt x="820" y="1347"/>
                      <a:pt x="820" y="1347"/>
                    </a:cubicBezTo>
                    <a:cubicBezTo>
                      <a:pt x="826" y="1341"/>
                      <a:pt x="826" y="1341"/>
                      <a:pt x="826" y="1341"/>
                    </a:cubicBezTo>
                    <a:cubicBezTo>
                      <a:pt x="831" y="1335"/>
                      <a:pt x="831" y="1335"/>
                      <a:pt x="831" y="1335"/>
                    </a:cubicBezTo>
                    <a:cubicBezTo>
                      <a:pt x="836" y="1328"/>
                      <a:pt x="836" y="1328"/>
                      <a:pt x="836" y="1328"/>
                    </a:cubicBezTo>
                    <a:cubicBezTo>
                      <a:pt x="840" y="1320"/>
                      <a:pt x="840" y="1320"/>
                      <a:pt x="840" y="1320"/>
                    </a:cubicBezTo>
                    <a:cubicBezTo>
                      <a:pt x="843" y="1312"/>
                      <a:pt x="843" y="1312"/>
                      <a:pt x="843" y="1312"/>
                    </a:cubicBezTo>
                    <a:cubicBezTo>
                      <a:pt x="846" y="1304"/>
                      <a:pt x="846" y="1304"/>
                      <a:pt x="846" y="1304"/>
                    </a:cubicBezTo>
                    <a:cubicBezTo>
                      <a:pt x="848" y="1295"/>
                      <a:pt x="848" y="1295"/>
                      <a:pt x="848" y="1295"/>
                    </a:cubicBezTo>
                    <a:cubicBezTo>
                      <a:pt x="849" y="1286"/>
                      <a:pt x="849" y="1286"/>
                      <a:pt x="849" y="1286"/>
                    </a:cubicBezTo>
                    <a:cubicBezTo>
                      <a:pt x="850" y="1277"/>
                      <a:pt x="850" y="1277"/>
                      <a:pt x="850" y="1277"/>
                    </a:cubicBezTo>
                    <a:cubicBezTo>
                      <a:pt x="850" y="744"/>
                      <a:pt x="850" y="744"/>
                      <a:pt x="850" y="744"/>
                    </a:cubicBezTo>
                    <a:cubicBezTo>
                      <a:pt x="850" y="694"/>
                      <a:pt x="850" y="694"/>
                      <a:pt x="850" y="694"/>
                    </a:cubicBezTo>
                    <a:cubicBezTo>
                      <a:pt x="850" y="691"/>
                      <a:pt x="850" y="691"/>
                      <a:pt x="850" y="691"/>
                    </a:cubicBezTo>
                    <a:cubicBezTo>
                      <a:pt x="850" y="684"/>
                      <a:pt x="850" y="684"/>
                      <a:pt x="850" y="684"/>
                    </a:cubicBezTo>
                    <a:lnTo>
                      <a:pt x="847" y="66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2000">
                  <a:solidFill>
                    <a:srgbClr val="00245D"/>
                  </a:solidFill>
                  <a:latin typeface="Calibri" pitchFamily="34" charset="0"/>
                </a:endParaRPr>
              </a:p>
            </p:txBody>
          </p:sp>
          <p:sp>
            <p:nvSpPr>
              <p:cNvPr id="119" name="Freeform 19"/>
              <p:cNvSpPr>
                <a:spLocks noEditPoints="1"/>
              </p:cNvSpPr>
              <p:nvPr/>
            </p:nvSpPr>
            <p:spPr bwMode="auto">
              <a:xfrm flipH="1">
                <a:off x="10865166" y="3698925"/>
                <a:ext cx="217147" cy="590897"/>
              </a:xfrm>
              <a:custGeom>
                <a:avLst/>
                <a:gdLst>
                  <a:gd name="T0" fmla="*/ 245 w 850"/>
                  <a:gd name="T1" fmla="*/ 302 h 2320"/>
                  <a:gd name="T2" fmla="*/ 295 w 850"/>
                  <a:gd name="T3" fmla="*/ 362 h 2320"/>
                  <a:gd name="T4" fmla="*/ 365 w 850"/>
                  <a:gd name="T5" fmla="*/ 399 h 2320"/>
                  <a:gd name="T6" fmla="*/ 446 w 850"/>
                  <a:gd name="T7" fmla="*/ 407 h 2320"/>
                  <a:gd name="T8" fmla="*/ 522 w 850"/>
                  <a:gd name="T9" fmla="*/ 384 h 2320"/>
                  <a:gd name="T10" fmla="*/ 583 w 850"/>
                  <a:gd name="T11" fmla="*/ 334 h 2320"/>
                  <a:gd name="T12" fmla="*/ 620 w 850"/>
                  <a:gd name="T13" fmla="*/ 265 h 2320"/>
                  <a:gd name="T14" fmla="*/ 628 w 850"/>
                  <a:gd name="T15" fmla="*/ 184 h 2320"/>
                  <a:gd name="T16" fmla="*/ 605 w 850"/>
                  <a:gd name="T17" fmla="*/ 107 h 2320"/>
                  <a:gd name="T18" fmla="*/ 555 w 850"/>
                  <a:gd name="T19" fmla="*/ 47 h 2320"/>
                  <a:gd name="T20" fmla="*/ 485 w 850"/>
                  <a:gd name="T21" fmla="*/ 10 h 2320"/>
                  <a:gd name="T22" fmla="*/ 404 w 850"/>
                  <a:gd name="T23" fmla="*/ 2 h 2320"/>
                  <a:gd name="T24" fmla="*/ 328 w 850"/>
                  <a:gd name="T25" fmla="*/ 25 h 2320"/>
                  <a:gd name="T26" fmla="*/ 267 w 850"/>
                  <a:gd name="T27" fmla="*/ 75 h 2320"/>
                  <a:gd name="T28" fmla="*/ 230 w 850"/>
                  <a:gd name="T29" fmla="*/ 144 h 2320"/>
                  <a:gd name="T30" fmla="*/ 222 w 850"/>
                  <a:gd name="T31" fmla="*/ 225 h 2320"/>
                  <a:gd name="T32" fmla="*/ 837 w 850"/>
                  <a:gd name="T33" fmla="*/ 615 h 2320"/>
                  <a:gd name="T34" fmla="*/ 792 w 850"/>
                  <a:gd name="T35" fmla="*/ 537 h 2320"/>
                  <a:gd name="T36" fmla="*/ 722 w 850"/>
                  <a:gd name="T37" fmla="*/ 482 h 2320"/>
                  <a:gd name="T38" fmla="*/ 634 w 850"/>
                  <a:gd name="T39" fmla="*/ 455 h 2320"/>
                  <a:gd name="T40" fmla="*/ 193 w 850"/>
                  <a:gd name="T41" fmla="*/ 459 h 2320"/>
                  <a:gd name="T42" fmla="*/ 109 w 850"/>
                  <a:gd name="T43" fmla="*/ 493 h 2320"/>
                  <a:gd name="T44" fmla="*/ 44 w 850"/>
                  <a:gd name="T45" fmla="*/ 555 h 2320"/>
                  <a:gd name="T46" fmla="*/ 7 w 850"/>
                  <a:gd name="T47" fmla="*/ 638 h 2320"/>
                  <a:gd name="T48" fmla="*/ 0 w 850"/>
                  <a:gd name="T49" fmla="*/ 694 h 2320"/>
                  <a:gd name="T50" fmla="*/ 2 w 850"/>
                  <a:gd name="T51" fmla="*/ 1295 h 2320"/>
                  <a:gd name="T52" fmla="*/ 14 w 850"/>
                  <a:gd name="T53" fmla="*/ 1328 h 2320"/>
                  <a:gd name="T54" fmla="*/ 36 w 850"/>
                  <a:gd name="T55" fmla="*/ 1352 h 2320"/>
                  <a:gd name="T56" fmla="*/ 66 w 850"/>
                  <a:gd name="T57" fmla="*/ 1366 h 2320"/>
                  <a:gd name="T58" fmla="*/ 99 w 850"/>
                  <a:gd name="T59" fmla="*/ 1366 h 2320"/>
                  <a:gd name="T60" fmla="*/ 128 w 850"/>
                  <a:gd name="T61" fmla="*/ 1352 h 2320"/>
                  <a:gd name="T62" fmla="*/ 150 w 850"/>
                  <a:gd name="T63" fmla="*/ 1328 h 2320"/>
                  <a:gd name="T64" fmla="*/ 162 w 850"/>
                  <a:gd name="T65" fmla="*/ 1295 h 2320"/>
                  <a:gd name="T66" fmla="*/ 190 w 850"/>
                  <a:gd name="T67" fmla="*/ 744 h 2320"/>
                  <a:gd name="T68" fmla="*/ 190 w 850"/>
                  <a:gd name="T69" fmla="*/ 2193 h 2320"/>
                  <a:gd name="T70" fmla="*/ 199 w 850"/>
                  <a:gd name="T71" fmla="*/ 2242 h 2320"/>
                  <a:gd name="T72" fmla="*/ 222 w 850"/>
                  <a:gd name="T73" fmla="*/ 2283 h 2320"/>
                  <a:gd name="T74" fmla="*/ 256 w 850"/>
                  <a:gd name="T75" fmla="*/ 2310 h 2320"/>
                  <a:gd name="T76" fmla="*/ 298 w 850"/>
                  <a:gd name="T77" fmla="*/ 2320 h 2320"/>
                  <a:gd name="T78" fmla="*/ 340 w 850"/>
                  <a:gd name="T79" fmla="*/ 2310 h 2320"/>
                  <a:gd name="T80" fmla="*/ 375 w 850"/>
                  <a:gd name="T81" fmla="*/ 2283 h 2320"/>
                  <a:gd name="T82" fmla="*/ 398 w 850"/>
                  <a:gd name="T83" fmla="*/ 2242 h 2320"/>
                  <a:gd name="T84" fmla="*/ 406 w 850"/>
                  <a:gd name="T85" fmla="*/ 2193 h 2320"/>
                  <a:gd name="T86" fmla="*/ 427 w 850"/>
                  <a:gd name="T87" fmla="*/ 1372 h 2320"/>
                  <a:gd name="T88" fmla="*/ 444 w 850"/>
                  <a:gd name="T89" fmla="*/ 2206 h 2320"/>
                  <a:gd name="T90" fmla="*/ 457 w 850"/>
                  <a:gd name="T91" fmla="*/ 2254 h 2320"/>
                  <a:gd name="T92" fmla="*/ 483 w 850"/>
                  <a:gd name="T93" fmla="*/ 2291 h 2320"/>
                  <a:gd name="T94" fmla="*/ 520 w 850"/>
                  <a:gd name="T95" fmla="*/ 2314 h 2320"/>
                  <a:gd name="T96" fmla="*/ 563 w 850"/>
                  <a:gd name="T97" fmla="*/ 2319 h 2320"/>
                  <a:gd name="T98" fmla="*/ 603 w 850"/>
                  <a:gd name="T99" fmla="*/ 2305 h 2320"/>
                  <a:gd name="T100" fmla="*/ 635 w 850"/>
                  <a:gd name="T101" fmla="*/ 2274 h 2320"/>
                  <a:gd name="T102" fmla="*/ 655 w 850"/>
                  <a:gd name="T103" fmla="*/ 2231 h 2320"/>
                  <a:gd name="T104" fmla="*/ 660 w 850"/>
                  <a:gd name="T105" fmla="*/ 1379 h 2320"/>
                  <a:gd name="T106" fmla="*/ 686 w 850"/>
                  <a:gd name="T107" fmla="*/ 744 h 2320"/>
                  <a:gd name="T108" fmla="*/ 690 w 850"/>
                  <a:gd name="T109" fmla="*/ 1304 h 2320"/>
                  <a:gd name="T110" fmla="*/ 705 w 850"/>
                  <a:gd name="T111" fmla="*/ 1335 h 2320"/>
                  <a:gd name="T112" fmla="*/ 729 w 850"/>
                  <a:gd name="T113" fmla="*/ 1357 h 2320"/>
                  <a:gd name="T114" fmla="*/ 759 w 850"/>
                  <a:gd name="T115" fmla="*/ 1368 h 2320"/>
                  <a:gd name="T116" fmla="*/ 792 w 850"/>
                  <a:gd name="T117" fmla="*/ 1364 h 2320"/>
                  <a:gd name="T118" fmla="*/ 820 w 850"/>
                  <a:gd name="T119" fmla="*/ 1347 h 2320"/>
                  <a:gd name="T120" fmla="*/ 840 w 850"/>
                  <a:gd name="T121" fmla="*/ 1320 h 2320"/>
                  <a:gd name="T122" fmla="*/ 849 w 850"/>
                  <a:gd name="T123" fmla="*/ 1286 h 2320"/>
                  <a:gd name="T124" fmla="*/ 850 w 850"/>
                  <a:gd name="T125" fmla="*/ 691 h 2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50" h="2320">
                    <a:moveTo>
                      <a:pt x="226" y="245"/>
                    </a:moveTo>
                    <a:cubicBezTo>
                      <a:pt x="230" y="265"/>
                      <a:pt x="230" y="265"/>
                      <a:pt x="230" y="265"/>
                    </a:cubicBezTo>
                    <a:cubicBezTo>
                      <a:pt x="237" y="283"/>
                      <a:pt x="237" y="283"/>
                      <a:pt x="237" y="283"/>
                    </a:cubicBezTo>
                    <a:cubicBezTo>
                      <a:pt x="245" y="302"/>
                      <a:pt x="245" y="302"/>
                      <a:pt x="245" y="302"/>
                    </a:cubicBezTo>
                    <a:cubicBezTo>
                      <a:pt x="256" y="318"/>
                      <a:pt x="256" y="318"/>
                      <a:pt x="256" y="318"/>
                    </a:cubicBezTo>
                    <a:cubicBezTo>
                      <a:pt x="267" y="334"/>
                      <a:pt x="267" y="334"/>
                      <a:pt x="267" y="334"/>
                    </a:cubicBezTo>
                    <a:cubicBezTo>
                      <a:pt x="281" y="348"/>
                      <a:pt x="281" y="348"/>
                      <a:pt x="281" y="348"/>
                    </a:cubicBezTo>
                    <a:cubicBezTo>
                      <a:pt x="295" y="362"/>
                      <a:pt x="295" y="362"/>
                      <a:pt x="295" y="362"/>
                    </a:cubicBezTo>
                    <a:cubicBezTo>
                      <a:pt x="311" y="374"/>
                      <a:pt x="311" y="374"/>
                      <a:pt x="311" y="374"/>
                    </a:cubicBezTo>
                    <a:cubicBezTo>
                      <a:pt x="328" y="384"/>
                      <a:pt x="328" y="384"/>
                      <a:pt x="328" y="384"/>
                    </a:cubicBezTo>
                    <a:cubicBezTo>
                      <a:pt x="345" y="392"/>
                      <a:pt x="345" y="392"/>
                      <a:pt x="345" y="392"/>
                    </a:cubicBezTo>
                    <a:cubicBezTo>
                      <a:pt x="365" y="399"/>
                      <a:pt x="365" y="399"/>
                      <a:pt x="365" y="399"/>
                    </a:cubicBezTo>
                    <a:cubicBezTo>
                      <a:pt x="384" y="404"/>
                      <a:pt x="384" y="404"/>
                      <a:pt x="384" y="404"/>
                    </a:cubicBezTo>
                    <a:cubicBezTo>
                      <a:pt x="404" y="407"/>
                      <a:pt x="404" y="407"/>
                      <a:pt x="404" y="407"/>
                    </a:cubicBezTo>
                    <a:cubicBezTo>
                      <a:pt x="425" y="408"/>
                      <a:pt x="425" y="408"/>
                      <a:pt x="425" y="408"/>
                    </a:cubicBezTo>
                    <a:cubicBezTo>
                      <a:pt x="446" y="407"/>
                      <a:pt x="446" y="407"/>
                      <a:pt x="446" y="407"/>
                    </a:cubicBezTo>
                    <a:cubicBezTo>
                      <a:pt x="466" y="404"/>
                      <a:pt x="466" y="404"/>
                      <a:pt x="466" y="404"/>
                    </a:cubicBezTo>
                    <a:cubicBezTo>
                      <a:pt x="485" y="399"/>
                      <a:pt x="485" y="399"/>
                      <a:pt x="485" y="399"/>
                    </a:cubicBezTo>
                    <a:cubicBezTo>
                      <a:pt x="505" y="392"/>
                      <a:pt x="505" y="392"/>
                      <a:pt x="505" y="392"/>
                    </a:cubicBezTo>
                    <a:cubicBezTo>
                      <a:pt x="522" y="384"/>
                      <a:pt x="522" y="384"/>
                      <a:pt x="522" y="384"/>
                    </a:cubicBezTo>
                    <a:cubicBezTo>
                      <a:pt x="539" y="374"/>
                      <a:pt x="539" y="374"/>
                      <a:pt x="539" y="374"/>
                    </a:cubicBezTo>
                    <a:cubicBezTo>
                      <a:pt x="555" y="362"/>
                      <a:pt x="555" y="362"/>
                      <a:pt x="555" y="362"/>
                    </a:cubicBezTo>
                    <a:cubicBezTo>
                      <a:pt x="569" y="348"/>
                      <a:pt x="569" y="348"/>
                      <a:pt x="569" y="348"/>
                    </a:cubicBezTo>
                    <a:cubicBezTo>
                      <a:pt x="583" y="334"/>
                      <a:pt x="583" y="334"/>
                      <a:pt x="583" y="334"/>
                    </a:cubicBezTo>
                    <a:cubicBezTo>
                      <a:pt x="594" y="318"/>
                      <a:pt x="594" y="318"/>
                      <a:pt x="594" y="318"/>
                    </a:cubicBezTo>
                    <a:cubicBezTo>
                      <a:pt x="605" y="302"/>
                      <a:pt x="605" y="302"/>
                      <a:pt x="605" y="302"/>
                    </a:cubicBezTo>
                    <a:cubicBezTo>
                      <a:pt x="613" y="283"/>
                      <a:pt x="613" y="283"/>
                      <a:pt x="613" y="283"/>
                    </a:cubicBezTo>
                    <a:cubicBezTo>
                      <a:pt x="620" y="265"/>
                      <a:pt x="620" y="265"/>
                      <a:pt x="620" y="265"/>
                    </a:cubicBezTo>
                    <a:cubicBezTo>
                      <a:pt x="624" y="245"/>
                      <a:pt x="624" y="245"/>
                      <a:pt x="624" y="245"/>
                    </a:cubicBezTo>
                    <a:cubicBezTo>
                      <a:pt x="628" y="225"/>
                      <a:pt x="628" y="225"/>
                      <a:pt x="628" y="225"/>
                    </a:cubicBezTo>
                    <a:cubicBezTo>
                      <a:pt x="629" y="204"/>
                      <a:pt x="629" y="204"/>
                      <a:pt x="629" y="204"/>
                    </a:cubicBezTo>
                    <a:cubicBezTo>
                      <a:pt x="628" y="184"/>
                      <a:pt x="628" y="184"/>
                      <a:pt x="628" y="184"/>
                    </a:cubicBezTo>
                    <a:cubicBezTo>
                      <a:pt x="624" y="164"/>
                      <a:pt x="624" y="164"/>
                      <a:pt x="624" y="164"/>
                    </a:cubicBezTo>
                    <a:cubicBezTo>
                      <a:pt x="620" y="144"/>
                      <a:pt x="620" y="144"/>
                      <a:pt x="620" y="144"/>
                    </a:cubicBezTo>
                    <a:cubicBezTo>
                      <a:pt x="613" y="124"/>
                      <a:pt x="613" y="124"/>
                      <a:pt x="613" y="124"/>
                    </a:cubicBezTo>
                    <a:cubicBezTo>
                      <a:pt x="605" y="107"/>
                      <a:pt x="605" y="107"/>
                      <a:pt x="605" y="107"/>
                    </a:cubicBezTo>
                    <a:cubicBezTo>
                      <a:pt x="594" y="91"/>
                      <a:pt x="594" y="91"/>
                      <a:pt x="594" y="91"/>
                    </a:cubicBezTo>
                    <a:cubicBezTo>
                      <a:pt x="583" y="75"/>
                      <a:pt x="583" y="75"/>
                      <a:pt x="583" y="75"/>
                    </a:cubicBezTo>
                    <a:cubicBezTo>
                      <a:pt x="569" y="61"/>
                      <a:pt x="569" y="61"/>
                      <a:pt x="569" y="61"/>
                    </a:cubicBezTo>
                    <a:cubicBezTo>
                      <a:pt x="555" y="47"/>
                      <a:pt x="555" y="47"/>
                      <a:pt x="555" y="47"/>
                    </a:cubicBezTo>
                    <a:cubicBezTo>
                      <a:pt x="539" y="35"/>
                      <a:pt x="539" y="35"/>
                      <a:pt x="539" y="35"/>
                    </a:cubicBezTo>
                    <a:cubicBezTo>
                      <a:pt x="522" y="25"/>
                      <a:pt x="522" y="25"/>
                      <a:pt x="522" y="25"/>
                    </a:cubicBezTo>
                    <a:cubicBezTo>
                      <a:pt x="505" y="17"/>
                      <a:pt x="505" y="17"/>
                      <a:pt x="505" y="17"/>
                    </a:cubicBezTo>
                    <a:cubicBezTo>
                      <a:pt x="485" y="10"/>
                      <a:pt x="485" y="10"/>
                      <a:pt x="485" y="10"/>
                    </a:cubicBezTo>
                    <a:cubicBezTo>
                      <a:pt x="466" y="5"/>
                      <a:pt x="466" y="5"/>
                      <a:pt x="466" y="5"/>
                    </a:cubicBezTo>
                    <a:cubicBezTo>
                      <a:pt x="446" y="2"/>
                      <a:pt x="446" y="2"/>
                      <a:pt x="446" y="2"/>
                    </a:cubicBezTo>
                    <a:cubicBezTo>
                      <a:pt x="425" y="0"/>
                      <a:pt x="425" y="0"/>
                      <a:pt x="425" y="0"/>
                    </a:cubicBezTo>
                    <a:cubicBezTo>
                      <a:pt x="404" y="2"/>
                      <a:pt x="404" y="2"/>
                      <a:pt x="404" y="2"/>
                    </a:cubicBezTo>
                    <a:cubicBezTo>
                      <a:pt x="384" y="5"/>
                      <a:pt x="384" y="5"/>
                      <a:pt x="384" y="5"/>
                    </a:cubicBezTo>
                    <a:cubicBezTo>
                      <a:pt x="365" y="10"/>
                      <a:pt x="365" y="10"/>
                      <a:pt x="365" y="10"/>
                    </a:cubicBezTo>
                    <a:cubicBezTo>
                      <a:pt x="345" y="17"/>
                      <a:pt x="345" y="17"/>
                      <a:pt x="345" y="17"/>
                    </a:cubicBezTo>
                    <a:cubicBezTo>
                      <a:pt x="328" y="25"/>
                      <a:pt x="328" y="25"/>
                      <a:pt x="328" y="25"/>
                    </a:cubicBezTo>
                    <a:cubicBezTo>
                      <a:pt x="311" y="35"/>
                      <a:pt x="311" y="35"/>
                      <a:pt x="311" y="35"/>
                    </a:cubicBezTo>
                    <a:cubicBezTo>
                      <a:pt x="295" y="47"/>
                      <a:pt x="295" y="47"/>
                      <a:pt x="295" y="47"/>
                    </a:cubicBezTo>
                    <a:cubicBezTo>
                      <a:pt x="281" y="61"/>
                      <a:pt x="281" y="61"/>
                      <a:pt x="281" y="61"/>
                    </a:cubicBezTo>
                    <a:cubicBezTo>
                      <a:pt x="267" y="75"/>
                      <a:pt x="267" y="75"/>
                      <a:pt x="267" y="75"/>
                    </a:cubicBezTo>
                    <a:cubicBezTo>
                      <a:pt x="256" y="91"/>
                      <a:pt x="256" y="91"/>
                      <a:pt x="256" y="91"/>
                    </a:cubicBezTo>
                    <a:cubicBezTo>
                      <a:pt x="245" y="107"/>
                      <a:pt x="245" y="107"/>
                      <a:pt x="245" y="107"/>
                    </a:cubicBezTo>
                    <a:cubicBezTo>
                      <a:pt x="237" y="124"/>
                      <a:pt x="237" y="124"/>
                      <a:pt x="237" y="124"/>
                    </a:cubicBezTo>
                    <a:cubicBezTo>
                      <a:pt x="230" y="144"/>
                      <a:pt x="230" y="144"/>
                      <a:pt x="230" y="144"/>
                    </a:cubicBezTo>
                    <a:cubicBezTo>
                      <a:pt x="226" y="164"/>
                      <a:pt x="226" y="164"/>
                      <a:pt x="226" y="164"/>
                    </a:cubicBezTo>
                    <a:cubicBezTo>
                      <a:pt x="222" y="184"/>
                      <a:pt x="222" y="184"/>
                      <a:pt x="222" y="184"/>
                    </a:cubicBezTo>
                    <a:cubicBezTo>
                      <a:pt x="221" y="204"/>
                      <a:pt x="221" y="204"/>
                      <a:pt x="221" y="204"/>
                    </a:cubicBezTo>
                    <a:cubicBezTo>
                      <a:pt x="222" y="225"/>
                      <a:pt x="222" y="225"/>
                      <a:pt x="222" y="225"/>
                    </a:cubicBezTo>
                    <a:lnTo>
                      <a:pt x="226" y="245"/>
                    </a:lnTo>
                    <a:close/>
                    <a:moveTo>
                      <a:pt x="847" y="661"/>
                    </a:moveTo>
                    <a:cubicBezTo>
                      <a:pt x="843" y="638"/>
                      <a:pt x="843" y="638"/>
                      <a:pt x="843" y="638"/>
                    </a:cubicBezTo>
                    <a:cubicBezTo>
                      <a:pt x="837" y="615"/>
                      <a:pt x="837" y="615"/>
                      <a:pt x="837" y="615"/>
                    </a:cubicBezTo>
                    <a:cubicBezTo>
                      <a:pt x="828" y="594"/>
                      <a:pt x="828" y="594"/>
                      <a:pt x="828" y="594"/>
                    </a:cubicBezTo>
                    <a:cubicBezTo>
                      <a:pt x="818" y="574"/>
                      <a:pt x="818" y="574"/>
                      <a:pt x="818" y="574"/>
                    </a:cubicBezTo>
                    <a:cubicBezTo>
                      <a:pt x="806" y="555"/>
                      <a:pt x="806" y="555"/>
                      <a:pt x="806" y="555"/>
                    </a:cubicBezTo>
                    <a:cubicBezTo>
                      <a:pt x="792" y="537"/>
                      <a:pt x="792" y="537"/>
                      <a:pt x="792" y="537"/>
                    </a:cubicBezTo>
                    <a:cubicBezTo>
                      <a:pt x="776" y="521"/>
                      <a:pt x="776" y="521"/>
                      <a:pt x="776" y="521"/>
                    </a:cubicBezTo>
                    <a:cubicBezTo>
                      <a:pt x="759" y="506"/>
                      <a:pt x="759" y="506"/>
                      <a:pt x="759" y="506"/>
                    </a:cubicBezTo>
                    <a:cubicBezTo>
                      <a:pt x="741" y="493"/>
                      <a:pt x="741" y="493"/>
                      <a:pt x="741" y="493"/>
                    </a:cubicBezTo>
                    <a:cubicBezTo>
                      <a:pt x="722" y="482"/>
                      <a:pt x="722" y="482"/>
                      <a:pt x="722" y="482"/>
                    </a:cubicBezTo>
                    <a:cubicBezTo>
                      <a:pt x="701" y="472"/>
                      <a:pt x="701" y="472"/>
                      <a:pt x="701" y="472"/>
                    </a:cubicBezTo>
                    <a:cubicBezTo>
                      <a:pt x="680" y="464"/>
                      <a:pt x="680" y="464"/>
                      <a:pt x="680" y="464"/>
                    </a:cubicBezTo>
                    <a:cubicBezTo>
                      <a:pt x="657" y="459"/>
                      <a:pt x="657" y="459"/>
                      <a:pt x="657" y="459"/>
                    </a:cubicBezTo>
                    <a:cubicBezTo>
                      <a:pt x="634" y="455"/>
                      <a:pt x="634" y="455"/>
                      <a:pt x="634" y="455"/>
                    </a:cubicBezTo>
                    <a:cubicBezTo>
                      <a:pt x="610" y="454"/>
                      <a:pt x="610" y="454"/>
                      <a:pt x="610" y="454"/>
                    </a:cubicBezTo>
                    <a:cubicBezTo>
                      <a:pt x="240" y="454"/>
                      <a:pt x="240" y="454"/>
                      <a:pt x="240" y="454"/>
                    </a:cubicBezTo>
                    <a:cubicBezTo>
                      <a:pt x="240" y="454"/>
                      <a:pt x="240" y="454"/>
                      <a:pt x="216" y="455"/>
                    </a:cubicBezTo>
                    <a:cubicBezTo>
                      <a:pt x="216" y="455"/>
                      <a:pt x="216" y="455"/>
                      <a:pt x="193" y="459"/>
                    </a:cubicBezTo>
                    <a:cubicBezTo>
                      <a:pt x="193" y="459"/>
                      <a:pt x="193" y="459"/>
                      <a:pt x="170" y="464"/>
                    </a:cubicBezTo>
                    <a:cubicBezTo>
                      <a:pt x="170" y="464"/>
                      <a:pt x="170" y="464"/>
                      <a:pt x="149" y="472"/>
                    </a:cubicBezTo>
                    <a:cubicBezTo>
                      <a:pt x="149" y="472"/>
                      <a:pt x="149" y="472"/>
                      <a:pt x="128" y="482"/>
                    </a:cubicBezTo>
                    <a:cubicBezTo>
                      <a:pt x="128" y="482"/>
                      <a:pt x="128" y="482"/>
                      <a:pt x="109" y="493"/>
                    </a:cubicBezTo>
                    <a:cubicBezTo>
                      <a:pt x="109" y="493"/>
                      <a:pt x="109" y="493"/>
                      <a:pt x="91" y="506"/>
                    </a:cubicBezTo>
                    <a:cubicBezTo>
                      <a:pt x="91" y="506"/>
                      <a:pt x="91" y="506"/>
                      <a:pt x="74" y="521"/>
                    </a:cubicBezTo>
                    <a:cubicBezTo>
                      <a:pt x="74" y="521"/>
                      <a:pt x="74" y="521"/>
                      <a:pt x="58" y="537"/>
                    </a:cubicBezTo>
                    <a:cubicBezTo>
                      <a:pt x="58" y="537"/>
                      <a:pt x="58" y="537"/>
                      <a:pt x="44" y="555"/>
                    </a:cubicBezTo>
                    <a:cubicBezTo>
                      <a:pt x="44" y="555"/>
                      <a:pt x="44" y="555"/>
                      <a:pt x="32" y="574"/>
                    </a:cubicBezTo>
                    <a:cubicBezTo>
                      <a:pt x="32" y="574"/>
                      <a:pt x="32" y="574"/>
                      <a:pt x="22" y="594"/>
                    </a:cubicBezTo>
                    <a:cubicBezTo>
                      <a:pt x="22" y="594"/>
                      <a:pt x="22" y="594"/>
                      <a:pt x="13" y="615"/>
                    </a:cubicBezTo>
                    <a:cubicBezTo>
                      <a:pt x="13" y="615"/>
                      <a:pt x="13" y="615"/>
                      <a:pt x="7" y="638"/>
                    </a:cubicBezTo>
                    <a:cubicBezTo>
                      <a:pt x="7" y="638"/>
                      <a:pt x="7" y="638"/>
                      <a:pt x="3" y="661"/>
                    </a:cubicBezTo>
                    <a:cubicBezTo>
                      <a:pt x="0" y="684"/>
                      <a:pt x="0" y="684"/>
                      <a:pt x="0" y="684"/>
                    </a:cubicBezTo>
                    <a:cubicBezTo>
                      <a:pt x="0" y="684"/>
                      <a:pt x="0" y="684"/>
                      <a:pt x="0" y="691"/>
                    </a:cubicBezTo>
                    <a:cubicBezTo>
                      <a:pt x="0" y="691"/>
                      <a:pt x="0" y="691"/>
                      <a:pt x="0" y="694"/>
                    </a:cubicBezTo>
                    <a:cubicBezTo>
                      <a:pt x="0" y="694"/>
                      <a:pt x="0" y="694"/>
                      <a:pt x="0" y="744"/>
                    </a:cubicBezTo>
                    <a:cubicBezTo>
                      <a:pt x="0" y="744"/>
                      <a:pt x="0" y="744"/>
                      <a:pt x="0" y="1277"/>
                    </a:cubicBezTo>
                    <a:cubicBezTo>
                      <a:pt x="0" y="1277"/>
                      <a:pt x="0" y="1277"/>
                      <a:pt x="1" y="1286"/>
                    </a:cubicBezTo>
                    <a:cubicBezTo>
                      <a:pt x="1" y="1286"/>
                      <a:pt x="1" y="1286"/>
                      <a:pt x="2" y="1295"/>
                    </a:cubicBezTo>
                    <a:cubicBezTo>
                      <a:pt x="2" y="1295"/>
                      <a:pt x="2" y="1295"/>
                      <a:pt x="4" y="1304"/>
                    </a:cubicBezTo>
                    <a:cubicBezTo>
                      <a:pt x="4" y="1304"/>
                      <a:pt x="4" y="1304"/>
                      <a:pt x="7" y="1312"/>
                    </a:cubicBezTo>
                    <a:cubicBezTo>
                      <a:pt x="7" y="1312"/>
                      <a:pt x="7" y="1312"/>
                      <a:pt x="10" y="1320"/>
                    </a:cubicBezTo>
                    <a:cubicBezTo>
                      <a:pt x="10" y="1320"/>
                      <a:pt x="10" y="1320"/>
                      <a:pt x="14" y="1328"/>
                    </a:cubicBezTo>
                    <a:cubicBezTo>
                      <a:pt x="14" y="1328"/>
                      <a:pt x="14" y="1328"/>
                      <a:pt x="19" y="1335"/>
                    </a:cubicBezTo>
                    <a:cubicBezTo>
                      <a:pt x="19" y="1335"/>
                      <a:pt x="19" y="1335"/>
                      <a:pt x="24" y="1341"/>
                    </a:cubicBezTo>
                    <a:cubicBezTo>
                      <a:pt x="24" y="1341"/>
                      <a:pt x="24" y="1341"/>
                      <a:pt x="30" y="1347"/>
                    </a:cubicBezTo>
                    <a:cubicBezTo>
                      <a:pt x="30" y="1347"/>
                      <a:pt x="30" y="1347"/>
                      <a:pt x="36" y="1352"/>
                    </a:cubicBezTo>
                    <a:cubicBezTo>
                      <a:pt x="36" y="1352"/>
                      <a:pt x="36" y="1352"/>
                      <a:pt x="43" y="1357"/>
                    </a:cubicBezTo>
                    <a:cubicBezTo>
                      <a:pt x="43" y="1357"/>
                      <a:pt x="43" y="1357"/>
                      <a:pt x="50" y="1361"/>
                    </a:cubicBezTo>
                    <a:cubicBezTo>
                      <a:pt x="50" y="1361"/>
                      <a:pt x="50" y="1361"/>
                      <a:pt x="58" y="1364"/>
                    </a:cubicBezTo>
                    <a:cubicBezTo>
                      <a:pt x="58" y="1364"/>
                      <a:pt x="58" y="1364"/>
                      <a:pt x="66" y="1366"/>
                    </a:cubicBezTo>
                    <a:cubicBezTo>
                      <a:pt x="66" y="1366"/>
                      <a:pt x="66" y="1366"/>
                      <a:pt x="74" y="1368"/>
                    </a:cubicBezTo>
                    <a:cubicBezTo>
                      <a:pt x="74" y="1368"/>
                      <a:pt x="74" y="1368"/>
                      <a:pt x="82" y="1368"/>
                    </a:cubicBezTo>
                    <a:cubicBezTo>
                      <a:pt x="82" y="1368"/>
                      <a:pt x="82" y="1368"/>
                      <a:pt x="91" y="1368"/>
                    </a:cubicBezTo>
                    <a:cubicBezTo>
                      <a:pt x="91" y="1368"/>
                      <a:pt x="91" y="1368"/>
                      <a:pt x="99" y="1366"/>
                    </a:cubicBezTo>
                    <a:cubicBezTo>
                      <a:pt x="99" y="1366"/>
                      <a:pt x="99" y="1366"/>
                      <a:pt x="107" y="1364"/>
                    </a:cubicBezTo>
                    <a:cubicBezTo>
                      <a:pt x="107" y="1364"/>
                      <a:pt x="107" y="1364"/>
                      <a:pt x="114" y="1361"/>
                    </a:cubicBezTo>
                    <a:cubicBezTo>
                      <a:pt x="114" y="1361"/>
                      <a:pt x="114" y="1361"/>
                      <a:pt x="121" y="1357"/>
                    </a:cubicBezTo>
                    <a:cubicBezTo>
                      <a:pt x="121" y="1357"/>
                      <a:pt x="121" y="1357"/>
                      <a:pt x="128" y="1352"/>
                    </a:cubicBezTo>
                    <a:cubicBezTo>
                      <a:pt x="128" y="1352"/>
                      <a:pt x="128" y="1352"/>
                      <a:pt x="134" y="1347"/>
                    </a:cubicBezTo>
                    <a:cubicBezTo>
                      <a:pt x="134" y="1347"/>
                      <a:pt x="134" y="1347"/>
                      <a:pt x="140" y="1341"/>
                    </a:cubicBezTo>
                    <a:cubicBezTo>
                      <a:pt x="140" y="1341"/>
                      <a:pt x="140" y="1341"/>
                      <a:pt x="145" y="1335"/>
                    </a:cubicBezTo>
                    <a:cubicBezTo>
                      <a:pt x="145" y="1335"/>
                      <a:pt x="145" y="1335"/>
                      <a:pt x="150" y="1328"/>
                    </a:cubicBezTo>
                    <a:cubicBezTo>
                      <a:pt x="150" y="1328"/>
                      <a:pt x="150" y="1328"/>
                      <a:pt x="154" y="1320"/>
                    </a:cubicBezTo>
                    <a:cubicBezTo>
                      <a:pt x="154" y="1320"/>
                      <a:pt x="154" y="1320"/>
                      <a:pt x="158" y="1312"/>
                    </a:cubicBezTo>
                    <a:cubicBezTo>
                      <a:pt x="158" y="1312"/>
                      <a:pt x="158" y="1312"/>
                      <a:pt x="160" y="1304"/>
                    </a:cubicBezTo>
                    <a:cubicBezTo>
                      <a:pt x="160" y="1304"/>
                      <a:pt x="160" y="1304"/>
                      <a:pt x="162" y="1295"/>
                    </a:cubicBezTo>
                    <a:cubicBezTo>
                      <a:pt x="162" y="1295"/>
                      <a:pt x="162" y="1295"/>
                      <a:pt x="164" y="1286"/>
                    </a:cubicBezTo>
                    <a:cubicBezTo>
                      <a:pt x="164" y="1286"/>
                      <a:pt x="164" y="1286"/>
                      <a:pt x="164" y="1277"/>
                    </a:cubicBezTo>
                    <a:cubicBezTo>
                      <a:pt x="164" y="1277"/>
                      <a:pt x="164" y="1277"/>
                      <a:pt x="164" y="744"/>
                    </a:cubicBezTo>
                    <a:cubicBezTo>
                      <a:pt x="164" y="744"/>
                      <a:pt x="164" y="744"/>
                      <a:pt x="190" y="744"/>
                    </a:cubicBezTo>
                    <a:cubicBezTo>
                      <a:pt x="190" y="744"/>
                      <a:pt x="190" y="744"/>
                      <a:pt x="190" y="1352"/>
                    </a:cubicBezTo>
                    <a:cubicBezTo>
                      <a:pt x="190" y="1352"/>
                      <a:pt x="190" y="1352"/>
                      <a:pt x="190" y="1371"/>
                    </a:cubicBezTo>
                    <a:cubicBezTo>
                      <a:pt x="190" y="1371"/>
                      <a:pt x="190" y="1371"/>
                      <a:pt x="190" y="1379"/>
                    </a:cubicBezTo>
                    <a:cubicBezTo>
                      <a:pt x="190" y="1379"/>
                      <a:pt x="190" y="1379"/>
                      <a:pt x="190" y="2193"/>
                    </a:cubicBezTo>
                    <a:cubicBezTo>
                      <a:pt x="190" y="2193"/>
                      <a:pt x="190" y="2193"/>
                      <a:pt x="191" y="2206"/>
                    </a:cubicBezTo>
                    <a:cubicBezTo>
                      <a:pt x="191" y="2206"/>
                      <a:pt x="191" y="2206"/>
                      <a:pt x="192" y="2219"/>
                    </a:cubicBezTo>
                    <a:cubicBezTo>
                      <a:pt x="192" y="2219"/>
                      <a:pt x="192" y="2219"/>
                      <a:pt x="195" y="2231"/>
                    </a:cubicBezTo>
                    <a:cubicBezTo>
                      <a:pt x="195" y="2231"/>
                      <a:pt x="195" y="2231"/>
                      <a:pt x="199" y="2242"/>
                    </a:cubicBezTo>
                    <a:cubicBezTo>
                      <a:pt x="199" y="2242"/>
                      <a:pt x="199" y="2242"/>
                      <a:pt x="203" y="2254"/>
                    </a:cubicBezTo>
                    <a:cubicBezTo>
                      <a:pt x="203" y="2254"/>
                      <a:pt x="203" y="2254"/>
                      <a:pt x="209" y="2264"/>
                    </a:cubicBezTo>
                    <a:cubicBezTo>
                      <a:pt x="209" y="2264"/>
                      <a:pt x="209" y="2264"/>
                      <a:pt x="215" y="2274"/>
                    </a:cubicBezTo>
                    <a:cubicBezTo>
                      <a:pt x="215" y="2274"/>
                      <a:pt x="215" y="2274"/>
                      <a:pt x="222" y="2283"/>
                    </a:cubicBezTo>
                    <a:cubicBezTo>
                      <a:pt x="222" y="2283"/>
                      <a:pt x="222" y="2283"/>
                      <a:pt x="229" y="2291"/>
                    </a:cubicBezTo>
                    <a:cubicBezTo>
                      <a:pt x="229" y="2291"/>
                      <a:pt x="229" y="2291"/>
                      <a:pt x="238" y="2298"/>
                    </a:cubicBezTo>
                    <a:cubicBezTo>
                      <a:pt x="238" y="2298"/>
                      <a:pt x="238" y="2298"/>
                      <a:pt x="247" y="2305"/>
                    </a:cubicBezTo>
                    <a:cubicBezTo>
                      <a:pt x="247" y="2305"/>
                      <a:pt x="247" y="2305"/>
                      <a:pt x="256" y="2310"/>
                    </a:cubicBezTo>
                    <a:cubicBezTo>
                      <a:pt x="256" y="2310"/>
                      <a:pt x="256" y="2310"/>
                      <a:pt x="266" y="2314"/>
                    </a:cubicBezTo>
                    <a:cubicBezTo>
                      <a:pt x="266" y="2314"/>
                      <a:pt x="266" y="2314"/>
                      <a:pt x="276" y="2317"/>
                    </a:cubicBezTo>
                    <a:cubicBezTo>
                      <a:pt x="276" y="2317"/>
                      <a:pt x="276" y="2317"/>
                      <a:pt x="287" y="2319"/>
                    </a:cubicBezTo>
                    <a:cubicBezTo>
                      <a:pt x="287" y="2319"/>
                      <a:pt x="287" y="2319"/>
                      <a:pt x="298" y="2320"/>
                    </a:cubicBezTo>
                    <a:cubicBezTo>
                      <a:pt x="298" y="2320"/>
                      <a:pt x="298" y="2320"/>
                      <a:pt x="309" y="2319"/>
                    </a:cubicBezTo>
                    <a:cubicBezTo>
                      <a:pt x="309" y="2319"/>
                      <a:pt x="309" y="2319"/>
                      <a:pt x="320" y="2317"/>
                    </a:cubicBezTo>
                    <a:cubicBezTo>
                      <a:pt x="320" y="2317"/>
                      <a:pt x="320" y="2317"/>
                      <a:pt x="330" y="2314"/>
                    </a:cubicBezTo>
                    <a:cubicBezTo>
                      <a:pt x="330" y="2314"/>
                      <a:pt x="330" y="2314"/>
                      <a:pt x="340" y="2310"/>
                    </a:cubicBezTo>
                    <a:cubicBezTo>
                      <a:pt x="340" y="2310"/>
                      <a:pt x="340" y="2310"/>
                      <a:pt x="350" y="2305"/>
                    </a:cubicBezTo>
                    <a:cubicBezTo>
                      <a:pt x="350" y="2305"/>
                      <a:pt x="350" y="2305"/>
                      <a:pt x="359" y="2298"/>
                    </a:cubicBezTo>
                    <a:cubicBezTo>
                      <a:pt x="359" y="2298"/>
                      <a:pt x="359" y="2298"/>
                      <a:pt x="367" y="2291"/>
                    </a:cubicBezTo>
                    <a:cubicBezTo>
                      <a:pt x="367" y="2291"/>
                      <a:pt x="367" y="2291"/>
                      <a:pt x="375" y="2283"/>
                    </a:cubicBezTo>
                    <a:cubicBezTo>
                      <a:pt x="375" y="2283"/>
                      <a:pt x="375" y="2283"/>
                      <a:pt x="381" y="2274"/>
                    </a:cubicBezTo>
                    <a:cubicBezTo>
                      <a:pt x="381" y="2274"/>
                      <a:pt x="381" y="2274"/>
                      <a:pt x="388" y="2264"/>
                    </a:cubicBezTo>
                    <a:cubicBezTo>
                      <a:pt x="388" y="2264"/>
                      <a:pt x="388" y="2264"/>
                      <a:pt x="393" y="2254"/>
                    </a:cubicBezTo>
                    <a:cubicBezTo>
                      <a:pt x="393" y="2254"/>
                      <a:pt x="393" y="2254"/>
                      <a:pt x="398" y="2242"/>
                    </a:cubicBezTo>
                    <a:cubicBezTo>
                      <a:pt x="398" y="2242"/>
                      <a:pt x="398" y="2242"/>
                      <a:pt x="401" y="2231"/>
                    </a:cubicBezTo>
                    <a:cubicBezTo>
                      <a:pt x="401" y="2231"/>
                      <a:pt x="401" y="2231"/>
                      <a:pt x="404" y="2219"/>
                    </a:cubicBezTo>
                    <a:cubicBezTo>
                      <a:pt x="404" y="2219"/>
                      <a:pt x="404" y="2219"/>
                      <a:pt x="406" y="2206"/>
                    </a:cubicBezTo>
                    <a:cubicBezTo>
                      <a:pt x="406" y="2206"/>
                      <a:pt x="406" y="2206"/>
                      <a:pt x="406" y="2193"/>
                    </a:cubicBezTo>
                    <a:cubicBezTo>
                      <a:pt x="406" y="2193"/>
                      <a:pt x="406" y="2193"/>
                      <a:pt x="406" y="1379"/>
                    </a:cubicBezTo>
                    <a:cubicBezTo>
                      <a:pt x="406" y="1379"/>
                      <a:pt x="406" y="1379"/>
                      <a:pt x="406" y="1372"/>
                    </a:cubicBezTo>
                    <a:cubicBezTo>
                      <a:pt x="406" y="1372"/>
                      <a:pt x="406" y="1372"/>
                      <a:pt x="423" y="1372"/>
                    </a:cubicBezTo>
                    <a:cubicBezTo>
                      <a:pt x="427" y="1372"/>
                      <a:pt x="427" y="1372"/>
                      <a:pt x="427" y="1372"/>
                    </a:cubicBezTo>
                    <a:cubicBezTo>
                      <a:pt x="444" y="1372"/>
                      <a:pt x="444" y="1372"/>
                      <a:pt x="444" y="1372"/>
                    </a:cubicBezTo>
                    <a:cubicBezTo>
                      <a:pt x="444" y="1379"/>
                      <a:pt x="444" y="1379"/>
                      <a:pt x="444" y="1379"/>
                    </a:cubicBezTo>
                    <a:cubicBezTo>
                      <a:pt x="444" y="2193"/>
                      <a:pt x="444" y="2193"/>
                      <a:pt x="444" y="2193"/>
                    </a:cubicBezTo>
                    <a:cubicBezTo>
                      <a:pt x="444" y="2206"/>
                      <a:pt x="444" y="2206"/>
                      <a:pt x="444" y="2206"/>
                    </a:cubicBezTo>
                    <a:cubicBezTo>
                      <a:pt x="446" y="2219"/>
                      <a:pt x="446" y="2219"/>
                      <a:pt x="446" y="2219"/>
                    </a:cubicBezTo>
                    <a:cubicBezTo>
                      <a:pt x="449" y="2231"/>
                      <a:pt x="449" y="2231"/>
                      <a:pt x="449" y="2231"/>
                    </a:cubicBezTo>
                    <a:cubicBezTo>
                      <a:pt x="452" y="2242"/>
                      <a:pt x="452" y="2242"/>
                      <a:pt x="452" y="2242"/>
                    </a:cubicBezTo>
                    <a:cubicBezTo>
                      <a:pt x="457" y="2254"/>
                      <a:pt x="457" y="2254"/>
                      <a:pt x="457" y="2254"/>
                    </a:cubicBezTo>
                    <a:cubicBezTo>
                      <a:pt x="462" y="2264"/>
                      <a:pt x="462" y="2264"/>
                      <a:pt x="462" y="2264"/>
                    </a:cubicBezTo>
                    <a:cubicBezTo>
                      <a:pt x="469" y="2274"/>
                      <a:pt x="469" y="2274"/>
                      <a:pt x="469" y="2274"/>
                    </a:cubicBezTo>
                    <a:cubicBezTo>
                      <a:pt x="475" y="2283"/>
                      <a:pt x="475" y="2283"/>
                      <a:pt x="475" y="2283"/>
                    </a:cubicBezTo>
                    <a:cubicBezTo>
                      <a:pt x="483" y="2291"/>
                      <a:pt x="483" y="2291"/>
                      <a:pt x="483" y="2291"/>
                    </a:cubicBezTo>
                    <a:cubicBezTo>
                      <a:pt x="491" y="2298"/>
                      <a:pt x="491" y="2298"/>
                      <a:pt x="491" y="2298"/>
                    </a:cubicBezTo>
                    <a:cubicBezTo>
                      <a:pt x="500" y="2305"/>
                      <a:pt x="500" y="2305"/>
                      <a:pt x="500" y="2305"/>
                    </a:cubicBezTo>
                    <a:cubicBezTo>
                      <a:pt x="510" y="2310"/>
                      <a:pt x="510" y="2310"/>
                      <a:pt x="510" y="2310"/>
                    </a:cubicBezTo>
                    <a:cubicBezTo>
                      <a:pt x="520" y="2314"/>
                      <a:pt x="520" y="2314"/>
                      <a:pt x="520" y="2314"/>
                    </a:cubicBezTo>
                    <a:cubicBezTo>
                      <a:pt x="530" y="2317"/>
                      <a:pt x="530" y="2317"/>
                      <a:pt x="530" y="2317"/>
                    </a:cubicBezTo>
                    <a:cubicBezTo>
                      <a:pt x="541" y="2319"/>
                      <a:pt x="541" y="2319"/>
                      <a:pt x="541" y="2319"/>
                    </a:cubicBezTo>
                    <a:cubicBezTo>
                      <a:pt x="552" y="2320"/>
                      <a:pt x="552" y="2320"/>
                      <a:pt x="552" y="2320"/>
                    </a:cubicBezTo>
                    <a:cubicBezTo>
                      <a:pt x="563" y="2319"/>
                      <a:pt x="563" y="2319"/>
                      <a:pt x="563" y="2319"/>
                    </a:cubicBezTo>
                    <a:cubicBezTo>
                      <a:pt x="574" y="2317"/>
                      <a:pt x="574" y="2317"/>
                      <a:pt x="574" y="2317"/>
                    </a:cubicBezTo>
                    <a:cubicBezTo>
                      <a:pt x="584" y="2314"/>
                      <a:pt x="584" y="2314"/>
                      <a:pt x="584" y="2314"/>
                    </a:cubicBezTo>
                    <a:cubicBezTo>
                      <a:pt x="594" y="2310"/>
                      <a:pt x="594" y="2310"/>
                      <a:pt x="594" y="2310"/>
                    </a:cubicBezTo>
                    <a:cubicBezTo>
                      <a:pt x="603" y="2305"/>
                      <a:pt x="603" y="2305"/>
                      <a:pt x="603" y="2305"/>
                    </a:cubicBezTo>
                    <a:cubicBezTo>
                      <a:pt x="612" y="2298"/>
                      <a:pt x="612" y="2298"/>
                      <a:pt x="612" y="2298"/>
                    </a:cubicBezTo>
                    <a:cubicBezTo>
                      <a:pt x="621" y="2291"/>
                      <a:pt x="621" y="2291"/>
                      <a:pt x="621" y="2291"/>
                    </a:cubicBezTo>
                    <a:cubicBezTo>
                      <a:pt x="628" y="2283"/>
                      <a:pt x="628" y="2283"/>
                      <a:pt x="628" y="2283"/>
                    </a:cubicBezTo>
                    <a:cubicBezTo>
                      <a:pt x="635" y="2274"/>
                      <a:pt x="635" y="2274"/>
                      <a:pt x="635" y="2274"/>
                    </a:cubicBezTo>
                    <a:cubicBezTo>
                      <a:pt x="641" y="2264"/>
                      <a:pt x="641" y="2264"/>
                      <a:pt x="641" y="2264"/>
                    </a:cubicBezTo>
                    <a:cubicBezTo>
                      <a:pt x="647" y="2254"/>
                      <a:pt x="647" y="2254"/>
                      <a:pt x="647" y="2254"/>
                    </a:cubicBezTo>
                    <a:cubicBezTo>
                      <a:pt x="651" y="2242"/>
                      <a:pt x="651" y="2242"/>
                      <a:pt x="651" y="2242"/>
                    </a:cubicBezTo>
                    <a:cubicBezTo>
                      <a:pt x="655" y="2231"/>
                      <a:pt x="655" y="2231"/>
                      <a:pt x="655" y="2231"/>
                    </a:cubicBezTo>
                    <a:cubicBezTo>
                      <a:pt x="658" y="2219"/>
                      <a:pt x="658" y="2219"/>
                      <a:pt x="658" y="2219"/>
                    </a:cubicBezTo>
                    <a:cubicBezTo>
                      <a:pt x="659" y="2206"/>
                      <a:pt x="659" y="2206"/>
                      <a:pt x="659" y="2206"/>
                    </a:cubicBezTo>
                    <a:cubicBezTo>
                      <a:pt x="660" y="2193"/>
                      <a:pt x="660" y="2193"/>
                      <a:pt x="660" y="2193"/>
                    </a:cubicBezTo>
                    <a:cubicBezTo>
                      <a:pt x="660" y="1379"/>
                      <a:pt x="660" y="1379"/>
                      <a:pt x="660" y="1379"/>
                    </a:cubicBezTo>
                    <a:cubicBezTo>
                      <a:pt x="660" y="1371"/>
                      <a:pt x="660" y="1371"/>
                      <a:pt x="660" y="1371"/>
                    </a:cubicBezTo>
                    <a:cubicBezTo>
                      <a:pt x="660" y="1352"/>
                      <a:pt x="660" y="1352"/>
                      <a:pt x="660" y="1352"/>
                    </a:cubicBezTo>
                    <a:cubicBezTo>
                      <a:pt x="660" y="744"/>
                      <a:pt x="660" y="744"/>
                      <a:pt x="660" y="744"/>
                    </a:cubicBezTo>
                    <a:cubicBezTo>
                      <a:pt x="686" y="744"/>
                      <a:pt x="686" y="744"/>
                      <a:pt x="686" y="744"/>
                    </a:cubicBezTo>
                    <a:cubicBezTo>
                      <a:pt x="686" y="1277"/>
                      <a:pt x="686" y="1277"/>
                      <a:pt x="686" y="1277"/>
                    </a:cubicBezTo>
                    <a:cubicBezTo>
                      <a:pt x="686" y="1286"/>
                      <a:pt x="686" y="1286"/>
                      <a:pt x="686" y="1286"/>
                    </a:cubicBezTo>
                    <a:cubicBezTo>
                      <a:pt x="688" y="1295"/>
                      <a:pt x="688" y="1295"/>
                      <a:pt x="688" y="1295"/>
                    </a:cubicBezTo>
                    <a:cubicBezTo>
                      <a:pt x="690" y="1304"/>
                      <a:pt x="690" y="1304"/>
                      <a:pt x="690" y="1304"/>
                    </a:cubicBezTo>
                    <a:cubicBezTo>
                      <a:pt x="692" y="1312"/>
                      <a:pt x="692" y="1312"/>
                      <a:pt x="692" y="1312"/>
                    </a:cubicBezTo>
                    <a:cubicBezTo>
                      <a:pt x="696" y="1320"/>
                      <a:pt x="696" y="1320"/>
                      <a:pt x="696" y="1320"/>
                    </a:cubicBezTo>
                    <a:cubicBezTo>
                      <a:pt x="700" y="1328"/>
                      <a:pt x="700" y="1328"/>
                      <a:pt x="700" y="1328"/>
                    </a:cubicBezTo>
                    <a:cubicBezTo>
                      <a:pt x="705" y="1335"/>
                      <a:pt x="705" y="1335"/>
                      <a:pt x="705" y="1335"/>
                    </a:cubicBezTo>
                    <a:cubicBezTo>
                      <a:pt x="710" y="1341"/>
                      <a:pt x="710" y="1341"/>
                      <a:pt x="710" y="1341"/>
                    </a:cubicBezTo>
                    <a:cubicBezTo>
                      <a:pt x="716" y="1347"/>
                      <a:pt x="716" y="1347"/>
                      <a:pt x="716" y="1347"/>
                    </a:cubicBezTo>
                    <a:cubicBezTo>
                      <a:pt x="722" y="1352"/>
                      <a:pt x="722" y="1352"/>
                      <a:pt x="722" y="1352"/>
                    </a:cubicBezTo>
                    <a:cubicBezTo>
                      <a:pt x="729" y="1357"/>
                      <a:pt x="729" y="1357"/>
                      <a:pt x="729" y="1357"/>
                    </a:cubicBezTo>
                    <a:cubicBezTo>
                      <a:pt x="736" y="1361"/>
                      <a:pt x="736" y="1361"/>
                      <a:pt x="736" y="1361"/>
                    </a:cubicBezTo>
                    <a:cubicBezTo>
                      <a:pt x="743" y="1364"/>
                      <a:pt x="743" y="1364"/>
                      <a:pt x="743" y="1364"/>
                    </a:cubicBezTo>
                    <a:cubicBezTo>
                      <a:pt x="751" y="1366"/>
                      <a:pt x="751" y="1366"/>
                      <a:pt x="751" y="1366"/>
                    </a:cubicBezTo>
                    <a:cubicBezTo>
                      <a:pt x="759" y="1368"/>
                      <a:pt x="759" y="1368"/>
                      <a:pt x="759" y="1368"/>
                    </a:cubicBezTo>
                    <a:cubicBezTo>
                      <a:pt x="768" y="1368"/>
                      <a:pt x="768" y="1368"/>
                      <a:pt x="768" y="1368"/>
                    </a:cubicBezTo>
                    <a:cubicBezTo>
                      <a:pt x="776" y="1368"/>
                      <a:pt x="776" y="1368"/>
                      <a:pt x="776" y="1368"/>
                    </a:cubicBezTo>
                    <a:cubicBezTo>
                      <a:pt x="784" y="1366"/>
                      <a:pt x="784" y="1366"/>
                      <a:pt x="784" y="1366"/>
                    </a:cubicBezTo>
                    <a:cubicBezTo>
                      <a:pt x="792" y="1364"/>
                      <a:pt x="792" y="1364"/>
                      <a:pt x="792" y="1364"/>
                    </a:cubicBezTo>
                    <a:cubicBezTo>
                      <a:pt x="800" y="1361"/>
                      <a:pt x="800" y="1361"/>
                      <a:pt x="800" y="1361"/>
                    </a:cubicBezTo>
                    <a:cubicBezTo>
                      <a:pt x="807" y="1357"/>
                      <a:pt x="807" y="1357"/>
                      <a:pt x="807" y="1357"/>
                    </a:cubicBezTo>
                    <a:cubicBezTo>
                      <a:pt x="814" y="1352"/>
                      <a:pt x="814" y="1352"/>
                      <a:pt x="814" y="1352"/>
                    </a:cubicBezTo>
                    <a:cubicBezTo>
                      <a:pt x="820" y="1347"/>
                      <a:pt x="820" y="1347"/>
                      <a:pt x="820" y="1347"/>
                    </a:cubicBezTo>
                    <a:cubicBezTo>
                      <a:pt x="826" y="1341"/>
                      <a:pt x="826" y="1341"/>
                      <a:pt x="826" y="1341"/>
                    </a:cubicBezTo>
                    <a:cubicBezTo>
                      <a:pt x="831" y="1335"/>
                      <a:pt x="831" y="1335"/>
                      <a:pt x="831" y="1335"/>
                    </a:cubicBezTo>
                    <a:cubicBezTo>
                      <a:pt x="836" y="1328"/>
                      <a:pt x="836" y="1328"/>
                      <a:pt x="836" y="1328"/>
                    </a:cubicBezTo>
                    <a:cubicBezTo>
                      <a:pt x="840" y="1320"/>
                      <a:pt x="840" y="1320"/>
                      <a:pt x="840" y="1320"/>
                    </a:cubicBezTo>
                    <a:cubicBezTo>
                      <a:pt x="843" y="1312"/>
                      <a:pt x="843" y="1312"/>
                      <a:pt x="843" y="1312"/>
                    </a:cubicBezTo>
                    <a:cubicBezTo>
                      <a:pt x="846" y="1304"/>
                      <a:pt x="846" y="1304"/>
                      <a:pt x="846" y="1304"/>
                    </a:cubicBezTo>
                    <a:cubicBezTo>
                      <a:pt x="848" y="1295"/>
                      <a:pt x="848" y="1295"/>
                      <a:pt x="848" y="1295"/>
                    </a:cubicBezTo>
                    <a:cubicBezTo>
                      <a:pt x="849" y="1286"/>
                      <a:pt x="849" y="1286"/>
                      <a:pt x="849" y="1286"/>
                    </a:cubicBezTo>
                    <a:cubicBezTo>
                      <a:pt x="850" y="1277"/>
                      <a:pt x="850" y="1277"/>
                      <a:pt x="850" y="1277"/>
                    </a:cubicBezTo>
                    <a:cubicBezTo>
                      <a:pt x="850" y="744"/>
                      <a:pt x="850" y="744"/>
                      <a:pt x="850" y="744"/>
                    </a:cubicBezTo>
                    <a:cubicBezTo>
                      <a:pt x="850" y="694"/>
                      <a:pt x="850" y="694"/>
                      <a:pt x="850" y="694"/>
                    </a:cubicBezTo>
                    <a:cubicBezTo>
                      <a:pt x="850" y="691"/>
                      <a:pt x="850" y="691"/>
                      <a:pt x="850" y="691"/>
                    </a:cubicBezTo>
                    <a:cubicBezTo>
                      <a:pt x="850" y="684"/>
                      <a:pt x="850" y="684"/>
                      <a:pt x="850" y="684"/>
                    </a:cubicBezTo>
                    <a:lnTo>
                      <a:pt x="847" y="66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2000">
                  <a:solidFill>
                    <a:srgbClr val="00245D"/>
                  </a:solidFill>
                  <a:latin typeface="Calibri" pitchFamily="34" charset="0"/>
                </a:endParaRPr>
              </a:p>
            </p:txBody>
          </p:sp>
          <p:sp>
            <p:nvSpPr>
              <p:cNvPr id="120" name="Freeform 24"/>
              <p:cNvSpPr>
                <a:spLocks/>
              </p:cNvSpPr>
              <p:nvPr/>
            </p:nvSpPr>
            <p:spPr bwMode="auto">
              <a:xfrm>
                <a:off x="10866289" y="3281710"/>
                <a:ext cx="184325" cy="293510"/>
              </a:xfrm>
              <a:custGeom>
                <a:avLst/>
                <a:gdLst>
                  <a:gd name="T0" fmla="*/ 0 w 332"/>
                  <a:gd name="T1" fmla="*/ 529 h 529"/>
                  <a:gd name="T2" fmla="*/ 0 w 332"/>
                  <a:gd name="T3" fmla="*/ 489 h 529"/>
                  <a:gd name="T4" fmla="*/ 91 w 332"/>
                  <a:gd name="T5" fmla="*/ 349 h 529"/>
                  <a:gd name="T6" fmla="*/ 87 w 332"/>
                  <a:gd name="T7" fmla="*/ 293 h 529"/>
                  <a:gd name="T8" fmla="*/ 5 w 332"/>
                  <a:gd name="T9" fmla="*/ 293 h 529"/>
                  <a:gd name="T10" fmla="*/ 5 w 332"/>
                  <a:gd name="T11" fmla="*/ 242 h 529"/>
                  <a:gd name="T12" fmla="*/ 79 w 332"/>
                  <a:gd name="T13" fmla="*/ 242 h 529"/>
                  <a:gd name="T14" fmla="*/ 70 w 332"/>
                  <a:gd name="T15" fmla="*/ 156 h 529"/>
                  <a:gd name="T16" fmla="*/ 224 w 332"/>
                  <a:gd name="T17" fmla="*/ 0 h 529"/>
                  <a:gd name="T18" fmla="*/ 311 w 332"/>
                  <a:gd name="T19" fmla="*/ 20 h 529"/>
                  <a:gd name="T20" fmla="*/ 296 w 332"/>
                  <a:gd name="T21" fmla="*/ 73 h 529"/>
                  <a:gd name="T22" fmla="*/ 224 w 332"/>
                  <a:gd name="T23" fmla="*/ 57 h 529"/>
                  <a:gd name="T24" fmla="*/ 137 w 332"/>
                  <a:gd name="T25" fmla="*/ 157 h 529"/>
                  <a:gd name="T26" fmla="*/ 145 w 332"/>
                  <a:gd name="T27" fmla="*/ 242 h 529"/>
                  <a:gd name="T28" fmla="*/ 261 w 332"/>
                  <a:gd name="T29" fmla="*/ 242 h 529"/>
                  <a:gd name="T30" fmla="*/ 261 w 332"/>
                  <a:gd name="T31" fmla="*/ 293 h 529"/>
                  <a:gd name="T32" fmla="*/ 152 w 332"/>
                  <a:gd name="T33" fmla="*/ 293 h 529"/>
                  <a:gd name="T34" fmla="*/ 149 w 332"/>
                  <a:gd name="T35" fmla="*/ 382 h 529"/>
                  <a:gd name="T36" fmla="*/ 93 w 332"/>
                  <a:gd name="T37" fmla="*/ 469 h 529"/>
                  <a:gd name="T38" fmla="*/ 93 w 332"/>
                  <a:gd name="T39" fmla="*/ 470 h 529"/>
                  <a:gd name="T40" fmla="*/ 332 w 332"/>
                  <a:gd name="T41" fmla="*/ 470 h 529"/>
                  <a:gd name="T42" fmla="*/ 332 w 332"/>
                  <a:gd name="T43" fmla="*/ 529 h 529"/>
                  <a:gd name="T44" fmla="*/ 0 w 332"/>
                  <a:gd name="T45" fmla="*/ 529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2" h="529">
                    <a:moveTo>
                      <a:pt x="0" y="529"/>
                    </a:moveTo>
                    <a:cubicBezTo>
                      <a:pt x="0" y="489"/>
                      <a:pt x="0" y="489"/>
                      <a:pt x="0" y="489"/>
                    </a:cubicBezTo>
                    <a:cubicBezTo>
                      <a:pt x="53" y="461"/>
                      <a:pt x="91" y="409"/>
                      <a:pt x="91" y="349"/>
                    </a:cubicBezTo>
                    <a:cubicBezTo>
                      <a:pt x="91" y="329"/>
                      <a:pt x="90" y="313"/>
                      <a:pt x="87" y="293"/>
                    </a:cubicBezTo>
                    <a:cubicBezTo>
                      <a:pt x="5" y="293"/>
                      <a:pt x="5" y="293"/>
                      <a:pt x="5" y="293"/>
                    </a:cubicBezTo>
                    <a:cubicBezTo>
                      <a:pt x="5" y="242"/>
                      <a:pt x="5" y="242"/>
                      <a:pt x="5" y="242"/>
                    </a:cubicBezTo>
                    <a:cubicBezTo>
                      <a:pt x="79" y="242"/>
                      <a:pt x="79" y="242"/>
                      <a:pt x="79" y="242"/>
                    </a:cubicBezTo>
                    <a:cubicBezTo>
                      <a:pt x="75" y="218"/>
                      <a:pt x="70" y="187"/>
                      <a:pt x="70" y="156"/>
                    </a:cubicBezTo>
                    <a:cubicBezTo>
                      <a:pt x="70" y="61"/>
                      <a:pt x="135" y="0"/>
                      <a:pt x="224" y="0"/>
                    </a:cubicBezTo>
                    <a:cubicBezTo>
                      <a:pt x="265" y="0"/>
                      <a:pt x="294" y="9"/>
                      <a:pt x="311" y="20"/>
                    </a:cubicBezTo>
                    <a:cubicBezTo>
                      <a:pt x="296" y="73"/>
                      <a:pt x="296" y="73"/>
                      <a:pt x="296" y="73"/>
                    </a:cubicBezTo>
                    <a:cubicBezTo>
                      <a:pt x="281" y="65"/>
                      <a:pt x="257" y="57"/>
                      <a:pt x="224" y="57"/>
                    </a:cubicBezTo>
                    <a:cubicBezTo>
                      <a:pt x="161" y="57"/>
                      <a:pt x="137" y="100"/>
                      <a:pt x="137" y="157"/>
                    </a:cubicBezTo>
                    <a:cubicBezTo>
                      <a:pt x="137" y="191"/>
                      <a:pt x="141" y="217"/>
                      <a:pt x="145" y="242"/>
                    </a:cubicBezTo>
                    <a:cubicBezTo>
                      <a:pt x="261" y="242"/>
                      <a:pt x="261" y="242"/>
                      <a:pt x="261" y="242"/>
                    </a:cubicBezTo>
                    <a:cubicBezTo>
                      <a:pt x="261" y="293"/>
                      <a:pt x="261" y="293"/>
                      <a:pt x="261" y="293"/>
                    </a:cubicBezTo>
                    <a:cubicBezTo>
                      <a:pt x="152" y="293"/>
                      <a:pt x="152" y="293"/>
                      <a:pt x="152" y="293"/>
                    </a:cubicBezTo>
                    <a:cubicBezTo>
                      <a:pt x="154" y="323"/>
                      <a:pt x="156" y="353"/>
                      <a:pt x="149" y="382"/>
                    </a:cubicBezTo>
                    <a:cubicBezTo>
                      <a:pt x="140" y="417"/>
                      <a:pt x="121" y="445"/>
                      <a:pt x="93" y="469"/>
                    </a:cubicBezTo>
                    <a:cubicBezTo>
                      <a:pt x="93" y="470"/>
                      <a:pt x="93" y="470"/>
                      <a:pt x="93" y="470"/>
                    </a:cubicBezTo>
                    <a:cubicBezTo>
                      <a:pt x="332" y="470"/>
                      <a:pt x="332" y="470"/>
                      <a:pt x="332" y="470"/>
                    </a:cubicBezTo>
                    <a:cubicBezTo>
                      <a:pt x="332" y="529"/>
                      <a:pt x="332" y="529"/>
                      <a:pt x="332" y="529"/>
                    </a:cubicBezTo>
                    <a:lnTo>
                      <a:pt x="0" y="52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2000">
                  <a:solidFill>
                    <a:srgbClr val="00245D"/>
                  </a:solidFill>
                  <a:latin typeface="Calibri" pitchFamily="34" charset="0"/>
                </a:endParaRPr>
              </a:p>
            </p:txBody>
          </p:sp>
        </p:grpSp>
      </p:grpSp>
      <p:grpSp>
        <p:nvGrpSpPr>
          <p:cNvPr id="17" name="Group 68"/>
          <p:cNvGrpSpPr/>
          <p:nvPr/>
        </p:nvGrpSpPr>
        <p:grpSpPr>
          <a:xfrm>
            <a:off x="7220999" y="1225186"/>
            <a:ext cx="2145728" cy="2099996"/>
            <a:chOff x="7220999" y="1225186"/>
            <a:chExt cx="2145728" cy="2099996"/>
          </a:xfrm>
        </p:grpSpPr>
        <p:sp>
          <p:nvSpPr>
            <p:cNvPr id="83" name="Round Single Corner Rectangle 82"/>
            <p:cNvSpPr/>
            <p:nvPr/>
          </p:nvSpPr>
          <p:spPr>
            <a:xfrm>
              <a:off x="7220999" y="1225186"/>
              <a:ext cx="2145728" cy="2099996"/>
            </a:xfrm>
            <a:prstGeom prst="round1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108000" rIns="36000" rtlCol="0" anchor="t"/>
            <a:lstStyle/>
            <a:p>
              <a:pPr algn="ctr">
                <a:buNone/>
              </a:pPr>
              <a:endParaRPr lang="en-GB" sz="2000" baseline="30000" dirty="0">
                <a:solidFill>
                  <a:schemeClr val="tx1"/>
                </a:solidFill>
                <a:ea typeface="Verdana" pitchFamily="34" charset="0"/>
                <a:cs typeface="Verdana" pitchFamily="34" charset="0"/>
              </a:endParaRPr>
            </a:p>
          </p:txBody>
        </p:sp>
        <p:grpSp>
          <p:nvGrpSpPr>
            <p:cNvPr id="18" name="Group 124"/>
            <p:cNvGrpSpPr/>
            <p:nvPr/>
          </p:nvGrpSpPr>
          <p:grpSpPr>
            <a:xfrm>
              <a:off x="7392140" y="1693623"/>
              <a:ext cx="1704895" cy="1169551"/>
              <a:chOff x="2072867" y="1687091"/>
              <a:chExt cx="1348696" cy="925200"/>
            </a:xfrm>
          </p:grpSpPr>
          <p:grpSp>
            <p:nvGrpSpPr>
              <p:cNvPr id="19" name="Group 103"/>
              <p:cNvGrpSpPr>
                <a:grpSpLocks/>
              </p:cNvGrpSpPr>
              <p:nvPr/>
            </p:nvGrpSpPr>
            <p:grpSpPr>
              <a:xfrm>
                <a:off x="2072867" y="1687091"/>
                <a:ext cx="1215097" cy="925200"/>
                <a:chOff x="9344324" y="-923330"/>
                <a:chExt cx="1480034" cy="994346"/>
              </a:xfrm>
            </p:grpSpPr>
            <p:sp>
              <p:nvSpPr>
                <p:cNvPr id="130" name="TextBox 129"/>
                <p:cNvSpPr txBox="1"/>
                <p:nvPr/>
              </p:nvSpPr>
              <p:spPr>
                <a:xfrm>
                  <a:off x="9344324" y="-923330"/>
                  <a:ext cx="428158" cy="994346"/>
                </a:xfrm>
                <a:prstGeom prst="rect">
                  <a:avLst/>
                </a:prstGeom>
                <a:noFill/>
              </p:spPr>
              <p:txBody>
                <a:bodyPr wrap="none" rtlCol="0">
                  <a:spAutoFit/>
                </a:bodyPr>
                <a:lstStyle/>
                <a:p>
                  <a:pPr>
                    <a:lnSpc>
                      <a:spcPts val="2800"/>
                    </a:lnSpc>
                  </a:pPr>
                  <a:r>
                    <a:rPr lang="en-GB" sz="2800" b="1" dirty="0" smtClean="0">
                      <a:solidFill>
                        <a:schemeClr val="bg1"/>
                      </a:solidFill>
                      <a:latin typeface="Arial" pitchFamily="34" charset="0"/>
                      <a:ea typeface="Verdana" pitchFamily="34" charset="0"/>
                      <a:cs typeface="Arial" pitchFamily="34" charset="0"/>
                    </a:rPr>
                    <a:t>A</a:t>
                  </a:r>
                </a:p>
                <a:p>
                  <a:pPr>
                    <a:lnSpc>
                      <a:spcPts val="2800"/>
                    </a:lnSpc>
                  </a:pPr>
                  <a:r>
                    <a:rPr lang="en-GB" sz="2800" b="1" dirty="0" smtClean="0">
                      <a:solidFill>
                        <a:schemeClr val="bg1"/>
                      </a:solidFill>
                      <a:latin typeface="Arial" pitchFamily="34" charset="0"/>
                      <a:ea typeface="Verdana" pitchFamily="34" charset="0"/>
                      <a:cs typeface="Arial" pitchFamily="34" charset="0"/>
                    </a:rPr>
                    <a:t>B</a:t>
                  </a:r>
                </a:p>
                <a:p>
                  <a:pPr>
                    <a:lnSpc>
                      <a:spcPts val="2800"/>
                    </a:lnSpc>
                  </a:pPr>
                  <a:r>
                    <a:rPr lang="en-GB" sz="2800" b="1" dirty="0" smtClean="0">
                      <a:solidFill>
                        <a:schemeClr val="bg1"/>
                      </a:solidFill>
                      <a:latin typeface="Arial" pitchFamily="34" charset="0"/>
                      <a:ea typeface="Verdana" pitchFamily="34" charset="0"/>
                      <a:cs typeface="Arial" pitchFamily="34" charset="0"/>
                    </a:rPr>
                    <a:t>C</a:t>
                  </a:r>
                  <a:endParaRPr lang="en-GB" sz="2800" b="1" dirty="0">
                    <a:solidFill>
                      <a:schemeClr val="bg1"/>
                    </a:solidFill>
                    <a:latin typeface="Arial" pitchFamily="34" charset="0"/>
                    <a:ea typeface="Verdana" pitchFamily="34" charset="0"/>
                    <a:cs typeface="Arial" pitchFamily="34" charset="0"/>
                  </a:endParaRPr>
                </a:p>
              </p:txBody>
            </p:sp>
            <p:grpSp>
              <p:nvGrpSpPr>
                <p:cNvPr id="20" name="Group 153"/>
                <p:cNvGrpSpPr/>
                <p:nvPr/>
              </p:nvGrpSpPr>
              <p:grpSpPr>
                <a:xfrm>
                  <a:off x="9816358" y="-846514"/>
                  <a:ext cx="1008000" cy="757422"/>
                  <a:chOff x="10233405" y="1900113"/>
                  <a:chExt cx="1101871" cy="757422"/>
                </a:xfrm>
              </p:grpSpPr>
              <p:sp>
                <p:nvSpPr>
                  <p:cNvPr id="132" name="Pentagon 131"/>
                  <p:cNvSpPr/>
                  <p:nvPr/>
                </p:nvSpPr>
                <p:spPr>
                  <a:xfrm>
                    <a:off x="10233406" y="1900113"/>
                    <a:ext cx="648072" cy="196760"/>
                  </a:xfrm>
                  <a:prstGeom prst="homePlat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1600"/>
                      </a:lnSpc>
                    </a:pPr>
                    <a:endParaRPr lang="en-GB" sz="2000">
                      <a:ea typeface="Verdana" pitchFamily="34" charset="0"/>
                      <a:cs typeface="Verdana" pitchFamily="34" charset="0"/>
                    </a:endParaRPr>
                  </a:p>
                </p:txBody>
              </p:sp>
              <p:sp>
                <p:nvSpPr>
                  <p:cNvPr id="133" name="Pentagon 132"/>
                  <p:cNvSpPr/>
                  <p:nvPr/>
                </p:nvSpPr>
                <p:spPr>
                  <a:xfrm>
                    <a:off x="10233405" y="2174438"/>
                    <a:ext cx="872063" cy="218942"/>
                  </a:xfrm>
                  <a:prstGeom prst="homePlat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1600"/>
                      </a:lnSpc>
                    </a:pPr>
                    <a:endParaRPr lang="en-GB" sz="2000">
                      <a:ea typeface="Verdana" pitchFamily="34" charset="0"/>
                      <a:cs typeface="Verdana" pitchFamily="34" charset="0"/>
                    </a:endParaRPr>
                  </a:p>
                </p:txBody>
              </p:sp>
              <p:sp>
                <p:nvSpPr>
                  <p:cNvPr id="134" name="Pentagon 133"/>
                  <p:cNvSpPr/>
                  <p:nvPr/>
                </p:nvSpPr>
                <p:spPr>
                  <a:xfrm>
                    <a:off x="10233406" y="2460775"/>
                    <a:ext cx="1101870" cy="196760"/>
                  </a:xfrm>
                  <a:prstGeom prst="homePlat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1600"/>
                      </a:lnSpc>
                    </a:pPr>
                    <a:endParaRPr lang="en-GB" sz="2000">
                      <a:ea typeface="Verdana" pitchFamily="34" charset="0"/>
                      <a:cs typeface="Verdana" pitchFamily="34" charset="0"/>
                    </a:endParaRPr>
                  </a:p>
                </p:txBody>
              </p:sp>
            </p:grpSp>
          </p:grpSp>
          <p:grpSp>
            <p:nvGrpSpPr>
              <p:cNvPr id="21" name="Group 134"/>
              <p:cNvGrpSpPr>
                <a:grpSpLocks noChangeAspect="1"/>
              </p:cNvGrpSpPr>
              <p:nvPr/>
            </p:nvGrpSpPr>
            <p:grpSpPr>
              <a:xfrm>
                <a:off x="2953563" y="2127414"/>
                <a:ext cx="468000" cy="468000"/>
                <a:chOff x="2703125" y="2315338"/>
                <a:chExt cx="612000" cy="612000"/>
              </a:xfrm>
            </p:grpSpPr>
            <p:sp>
              <p:nvSpPr>
                <p:cNvPr id="128" name="Oval 127"/>
                <p:cNvSpPr/>
                <p:nvPr/>
              </p:nvSpPr>
              <p:spPr>
                <a:xfrm>
                  <a:off x="2703125" y="2315338"/>
                  <a:ext cx="612000" cy="612000"/>
                </a:xfrm>
                <a:prstGeom prst="ellipse">
                  <a:avLst/>
                </a:prstGeom>
                <a:solidFill>
                  <a:schemeClr val="tx1"/>
                </a:solidFill>
                <a:ln w="381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1600"/>
                    </a:lnSpc>
                  </a:pPr>
                  <a:endParaRPr lang="en-GB" sz="2000">
                    <a:ea typeface="Verdana" pitchFamily="34" charset="0"/>
                    <a:cs typeface="Verdana" pitchFamily="34" charset="0"/>
                  </a:endParaRPr>
                </a:p>
              </p:txBody>
            </p:sp>
            <p:sp>
              <p:nvSpPr>
                <p:cNvPr id="129" name="Freeform 128"/>
                <p:cNvSpPr>
                  <a:spLocks noChangeAspect="1" noChangeArrowheads="1"/>
                </p:cNvSpPr>
                <p:nvPr/>
              </p:nvSpPr>
              <p:spPr bwMode="auto">
                <a:xfrm>
                  <a:off x="2851634" y="2393125"/>
                  <a:ext cx="314982" cy="456426"/>
                </a:xfrm>
                <a:custGeom>
                  <a:avLst/>
                  <a:gdLst>
                    <a:gd name="T0" fmla="*/ 2147483647 w 2384"/>
                    <a:gd name="T1" fmla="*/ 2147483647 h 3456"/>
                    <a:gd name="T2" fmla="*/ 2147483647 w 2384"/>
                    <a:gd name="T3" fmla="*/ 2147483647 h 3456"/>
                    <a:gd name="T4" fmla="*/ 2147483647 w 2384"/>
                    <a:gd name="T5" fmla="*/ 2147483647 h 3456"/>
                    <a:gd name="T6" fmla="*/ 2147483647 w 2384"/>
                    <a:gd name="T7" fmla="*/ 2147483647 h 3456"/>
                    <a:gd name="T8" fmla="*/ 2147483647 w 2384"/>
                    <a:gd name="T9" fmla="*/ 2147483647 h 3456"/>
                    <a:gd name="T10" fmla="*/ 2147483647 w 2384"/>
                    <a:gd name="T11" fmla="*/ 2147483647 h 3456"/>
                    <a:gd name="T12" fmla="*/ 2147483647 w 2384"/>
                    <a:gd name="T13" fmla="*/ 2147483647 h 3456"/>
                    <a:gd name="T14" fmla="*/ 2147483647 w 2384"/>
                    <a:gd name="T15" fmla="*/ 2147483647 h 3456"/>
                    <a:gd name="T16" fmla="*/ 2147483647 w 2384"/>
                    <a:gd name="T17" fmla="*/ 2147483647 h 3456"/>
                    <a:gd name="T18" fmla="*/ 2147483647 w 2384"/>
                    <a:gd name="T19" fmla="*/ 2147483647 h 3456"/>
                    <a:gd name="T20" fmla="*/ 2147483647 w 2384"/>
                    <a:gd name="T21" fmla="*/ 2147483647 h 3456"/>
                    <a:gd name="T22" fmla="*/ 2147483647 w 2384"/>
                    <a:gd name="T23" fmla="*/ 2147483647 h 3456"/>
                    <a:gd name="T24" fmla="*/ 2147483647 w 2384"/>
                    <a:gd name="T25" fmla="*/ 2147483647 h 3456"/>
                    <a:gd name="T26" fmla="*/ 2147483647 w 2384"/>
                    <a:gd name="T27" fmla="*/ 2147483647 h 3456"/>
                    <a:gd name="T28" fmla="*/ 2147483647 w 2384"/>
                    <a:gd name="T29" fmla="*/ 2147483647 h 3456"/>
                    <a:gd name="T30" fmla="*/ 2147483647 w 2384"/>
                    <a:gd name="T31" fmla="*/ 2147483647 h 3456"/>
                    <a:gd name="T32" fmla="*/ 2147483647 w 2384"/>
                    <a:gd name="T33" fmla="*/ 2147483647 h 3456"/>
                    <a:gd name="T34" fmla="*/ 2147483647 w 2384"/>
                    <a:gd name="T35" fmla="*/ 2147483647 h 3456"/>
                    <a:gd name="T36" fmla="*/ 2147483647 w 2384"/>
                    <a:gd name="T37" fmla="*/ 2147483647 h 3456"/>
                    <a:gd name="T38" fmla="*/ 2147483647 w 2384"/>
                    <a:gd name="T39" fmla="*/ 2147483647 h 3456"/>
                    <a:gd name="T40" fmla="*/ 2147483647 w 2384"/>
                    <a:gd name="T41" fmla="*/ 2147483647 h 3456"/>
                    <a:gd name="T42" fmla="*/ 2147483647 w 2384"/>
                    <a:gd name="T43" fmla="*/ 2147483647 h 3456"/>
                    <a:gd name="T44" fmla="*/ 2147483647 w 2384"/>
                    <a:gd name="T45" fmla="*/ 2147483647 h 3456"/>
                    <a:gd name="T46" fmla="*/ 2147483647 w 2384"/>
                    <a:gd name="T47" fmla="*/ 2147483647 h 3456"/>
                    <a:gd name="T48" fmla="*/ 2147483647 w 2384"/>
                    <a:gd name="T49" fmla="*/ 2147483647 h 3456"/>
                    <a:gd name="T50" fmla="*/ 2147483647 w 2384"/>
                    <a:gd name="T51" fmla="*/ 2147483647 h 3456"/>
                    <a:gd name="T52" fmla="*/ 2147483647 w 2384"/>
                    <a:gd name="T53" fmla="*/ 2147483647 h 3456"/>
                    <a:gd name="T54" fmla="*/ 2147483647 w 2384"/>
                    <a:gd name="T55" fmla="*/ 2147483647 h 3456"/>
                    <a:gd name="T56" fmla="*/ 2147483647 w 2384"/>
                    <a:gd name="T57" fmla="*/ 2147483647 h 3456"/>
                    <a:gd name="T58" fmla="*/ 2147483647 w 2384"/>
                    <a:gd name="T59" fmla="*/ 2147483647 h 3456"/>
                    <a:gd name="T60" fmla="*/ 2147483647 w 2384"/>
                    <a:gd name="T61" fmla="*/ 2147483647 h 3456"/>
                    <a:gd name="T62" fmla="*/ 2147483647 w 2384"/>
                    <a:gd name="T63" fmla="*/ 2147483647 h 3456"/>
                    <a:gd name="T64" fmla="*/ 2147483647 w 2384"/>
                    <a:gd name="T65" fmla="*/ 2147483647 h 3456"/>
                    <a:gd name="T66" fmla="*/ 2147483647 w 2384"/>
                    <a:gd name="T67" fmla="*/ 2147483647 h 3456"/>
                    <a:gd name="T68" fmla="*/ 2147483647 w 2384"/>
                    <a:gd name="T69" fmla="*/ 2147483647 h 3456"/>
                    <a:gd name="T70" fmla="*/ 2147483647 w 2384"/>
                    <a:gd name="T71" fmla="*/ 2147483647 h 3456"/>
                    <a:gd name="T72" fmla="*/ 2147483647 w 2384"/>
                    <a:gd name="T73" fmla="*/ 2147483647 h 3456"/>
                    <a:gd name="T74" fmla="*/ 2147483647 w 2384"/>
                    <a:gd name="T75" fmla="*/ 2147483647 h 3456"/>
                    <a:gd name="T76" fmla="*/ 2147483647 w 2384"/>
                    <a:gd name="T77" fmla="*/ 2147483647 h 3456"/>
                    <a:gd name="T78" fmla="*/ 2147483647 w 2384"/>
                    <a:gd name="T79" fmla="*/ 2147483647 h 3456"/>
                    <a:gd name="T80" fmla="*/ 2147483647 w 2384"/>
                    <a:gd name="T81" fmla="*/ 2147483647 h 3456"/>
                    <a:gd name="T82" fmla="*/ 2147483647 w 2384"/>
                    <a:gd name="T83" fmla="*/ 2147483647 h 3456"/>
                    <a:gd name="T84" fmla="*/ 2147483647 w 2384"/>
                    <a:gd name="T85" fmla="*/ 2147483647 h 3456"/>
                    <a:gd name="T86" fmla="*/ 2147483647 w 2384"/>
                    <a:gd name="T87" fmla="*/ 2147483647 h 3456"/>
                    <a:gd name="T88" fmla="*/ 2147483647 w 2384"/>
                    <a:gd name="T89" fmla="*/ 2147483647 h 3456"/>
                    <a:gd name="T90" fmla="*/ 2147483647 w 2384"/>
                    <a:gd name="T91" fmla="*/ 2147483647 h 3456"/>
                    <a:gd name="T92" fmla="*/ 2147483647 w 2384"/>
                    <a:gd name="T93" fmla="*/ 2147483647 h 3456"/>
                    <a:gd name="T94" fmla="*/ 0 w 2384"/>
                    <a:gd name="T95" fmla="*/ 2147483647 h 3456"/>
                    <a:gd name="T96" fmla="*/ 2147483647 w 2384"/>
                    <a:gd name="T97" fmla="*/ 2147483647 h 3456"/>
                    <a:gd name="T98" fmla="*/ 2147483647 w 2384"/>
                    <a:gd name="T99" fmla="*/ 2147483647 h 3456"/>
                    <a:gd name="T100" fmla="*/ 2147483647 w 2384"/>
                    <a:gd name="T101" fmla="*/ 2147483647 h 3456"/>
                    <a:gd name="T102" fmla="*/ 2147483647 w 2384"/>
                    <a:gd name="T103" fmla="*/ 2147483647 h 3456"/>
                    <a:gd name="T104" fmla="*/ 2147483647 w 2384"/>
                    <a:gd name="T105" fmla="*/ 2147483647 h 3456"/>
                    <a:gd name="T106" fmla="*/ 2147483647 w 2384"/>
                    <a:gd name="T107" fmla="*/ 2147483647 h 3456"/>
                    <a:gd name="T108" fmla="*/ 2147483647 w 2384"/>
                    <a:gd name="T109" fmla="*/ 2147483647 h 3456"/>
                    <a:gd name="T110" fmla="*/ 2147483647 w 2384"/>
                    <a:gd name="T111" fmla="*/ 2147483647 h 3456"/>
                    <a:gd name="T112" fmla="*/ 2147483647 w 2384"/>
                    <a:gd name="T113" fmla="*/ 2147483647 h 3456"/>
                    <a:gd name="T114" fmla="*/ 2147483647 w 2384"/>
                    <a:gd name="T115" fmla="*/ 2147483647 h 345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384"/>
                    <a:gd name="T175" fmla="*/ 0 h 3456"/>
                    <a:gd name="T176" fmla="*/ 2384 w 2384"/>
                    <a:gd name="T177" fmla="*/ 3456 h 345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384" h="3456">
                      <a:moveTo>
                        <a:pt x="1257" y="0"/>
                      </a:moveTo>
                      <a:lnTo>
                        <a:pt x="1340" y="2"/>
                      </a:lnTo>
                      <a:lnTo>
                        <a:pt x="1420" y="7"/>
                      </a:lnTo>
                      <a:lnTo>
                        <a:pt x="1498" y="18"/>
                      </a:lnTo>
                      <a:lnTo>
                        <a:pt x="1571" y="31"/>
                      </a:lnTo>
                      <a:lnTo>
                        <a:pt x="1640" y="48"/>
                      </a:lnTo>
                      <a:lnTo>
                        <a:pt x="1707" y="70"/>
                      </a:lnTo>
                      <a:lnTo>
                        <a:pt x="1770" y="95"/>
                      </a:lnTo>
                      <a:lnTo>
                        <a:pt x="1830" y="125"/>
                      </a:lnTo>
                      <a:lnTo>
                        <a:pt x="1885" y="158"/>
                      </a:lnTo>
                      <a:lnTo>
                        <a:pt x="1938" y="195"/>
                      </a:lnTo>
                      <a:lnTo>
                        <a:pt x="1987" y="236"/>
                      </a:lnTo>
                      <a:lnTo>
                        <a:pt x="2033" y="281"/>
                      </a:lnTo>
                      <a:lnTo>
                        <a:pt x="2078" y="333"/>
                      </a:lnTo>
                      <a:lnTo>
                        <a:pt x="2120" y="391"/>
                      </a:lnTo>
                      <a:lnTo>
                        <a:pt x="2158" y="450"/>
                      </a:lnTo>
                      <a:lnTo>
                        <a:pt x="2190" y="515"/>
                      </a:lnTo>
                      <a:lnTo>
                        <a:pt x="2220" y="583"/>
                      </a:lnTo>
                      <a:lnTo>
                        <a:pt x="2244" y="656"/>
                      </a:lnTo>
                      <a:lnTo>
                        <a:pt x="2265" y="732"/>
                      </a:lnTo>
                      <a:lnTo>
                        <a:pt x="2281" y="812"/>
                      </a:lnTo>
                      <a:lnTo>
                        <a:pt x="2292" y="895"/>
                      </a:lnTo>
                      <a:lnTo>
                        <a:pt x="2300" y="982"/>
                      </a:lnTo>
                      <a:lnTo>
                        <a:pt x="2304" y="1073"/>
                      </a:lnTo>
                      <a:lnTo>
                        <a:pt x="1878" y="1073"/>
                      </a:lnTo>
                      <a:lnTo>
                        <a:pt x="1876" y="999"/>
                      </a:lnTo>
                      <a:lnTo>
                        <a:pt x="1870" y="928"/>
                      </a:lnTo>
                      <a:lnTo>
                        <a:pt x="1859" y="861"/>
                      </a:lnTo>
                      <a:lnTo>
                        <a:pt x="1846" y="798"/>
                      </a:lnTo>
                      <a:lnTo>
                        <a:pt x="1828" y="739"/>
                      </a:lnTo>
                      <a:lnTo>
                        <a:pt x="1806" y="685"/>
                      </a:lnTo>
                      <a:lnTo>
                        <a:pt x="1780" y="635"/>
                      </a:lnTo>
                      <a:lnTo>
                        <a:pt x="1749" y="589"/>
                      </a:lnTo>
                      <a:lnTo>
                        <a:pt x="1716" y="546"/>
                      </a:lnTo>
                      <a:lnTo>
                        <a:pt x="1681" y="512"/>
                      </a:lnTo>
                      <a:lnTo>
                        <a:pt x="1643" y="481"/>
                      </a:lnTo>
                      <a:lnTo>
                        <a:pt x="1602" y="455"/>
                      </a:lnTo>
                      <a:lnTo>
                        <a:pt x="1558" y="430"/>
                      </a:lnTo>
                      <a:lnTo>
                        <a:pt x="1511" y="411"/>
                      </a:lnTo>
                      <a:lnTo>
                        <a:pt x="1460" y="395"/>
                      </a:lnTo>
                      <a:lnTo>
                        <a:pt x="1405" y="382"/>
                      </a:lnTo>
                      <a:lnTo>
                        <a:pt x="1348" y="373"/>
                      </a:lnTo>
                      <a:lnTo>
                        <a:pt x="1286" y="368"/>
                      </a:lnTo>
                      <a:lnTo>
                        <a:pt x="1222" y="365"/>
                      </a:lnTo>
                      <a:lnTo>
                        <a:pt x="1152" y="368"/>
                      </a:lnTo>
                      <a:lnTo>
                        <a:pt x="1087" y="374"/>
                      </a:lnTo>
                      <a:lnTo>
                        <a:pt x="1025" y="384"/>
                      </a:lnTo>
                      <a:lnTo>
                        <a:pt x="966" y="399"/>
                      </a:lnTo>
                      <a:lnTo>
                        <a:pt x="912" y="418"/>
                      </a:lnTo>
                      <a:lnTo>
                        <a:pt x="861" y="441"/>
                      </a:lnTo>
                      <a:lnTo>
                        <a:pt x="815" y="468"/>
                      </a:lnTo>
                      <a:lnTo>
                        <a:pt x="772" y="500"/>
                      </a:lnTo>
                      <a:lnTo>
                        <a:pt x="734" y="534"/>
                      </a:lnTo>
                      <a:lnTo>
                        <a:pt x="695" y="578"/>
                      </a:lnTo>
                      <a:lnTo>
                        <a:pt x="661" y="623"/>
                      </a:lnTo>
                      <a:lnTo>
                        <a:pt x="633" y="671"/>
                      </a:lnTo>
                      <a:lnTo>
                        <a:pt x="610" y="722"/>
                      </a:lnTo>
                      <a:lnTo>
                        <a:pt x="591" y="774"/>
                      </a:lnTo>
                      <a:lnTo>
                        <a:pt x="579" y="829"/>
                      </a:lnTo>
                      <a:lnTo>
                        <a:pt x="571" y="886"/>
                      </a:lnTo>
                      <a:lnTo>
                        <a:pt x="568" y="946"/>
                      </a:lnTo>
                      <a:lnTo>
                        <a:pt x="571" y="1005"/>
                      </a:lnTo>
                      <a:lnTo>
                        <a:pt x="582" y="1066"/>
                      </a:lnTo>
                      <a:lnTo>
                        <a:pt x="597" y="1128"/>
                      </a:lnTo>
                      <a:lnTo>
                        <a:pt x="620" y="1191"/>
                      </a:lnTo>
                      <a:lnTo>
                        <a:pt x="633" y="1221"/>
                      </a:lnTo>
                      <a:lnTo>
                        <a:pt x="649" y="1257"/>
                      </a:lnTo>
                      <a:lnTo>
                        <a:pt x="668" y="1298"/>
                      </a:lnTo>
                      <a:lnTo>
                        <a:pt x="689" y="1343"/>
                      </a:lnTo>
                      <a:lnTo>
                        <a:pt x="714" y="1393"/>
                      </a:lnTo>
                      <a:lnTo>
                        <a:pt x="741" y="1447"/>
                      </a:lnTo>
                      <a:lnTo>
                        <a:pt x="771" y="1507"/>
                      </a:lnTo>
                      <a:lnTo>
                        <a:pt x="804" y="1572"/>
                      </a:lnTo>
                      <a:lnTo>
                        <a:pt x="839" y="1642"/>
                      </a:lnTo>
                      <a:lnTo>
                        <a:pt x="1595" y="1642"/>
                      </a:lnTo>
                      <a:lnTo>
                        <a:pt x="1595" y="1881"/>
                      </a:lnTo>
                      <a:lnTo>
                        <a:pt x="943" y="1881"/>
                      </a:lnTo>
                      <a:lnTo>
                        <a:pt x="954" y="1931"/>
                      </a:lnTo>
                      <a:lnTo>
                        <a:pt x="963" y="1975"/>
                      </a:lnTo>
                      <a:lnTo>
                        <a:pt x="970" y="2014"/>
                      </a:lnTo>
                      <a:lnTo>
                        <a:pt x="977" y="2046"/>
                      </a:lnTo>
                      <a:lnTo>
                        <a:pt x="984" y="2107"/>
                      </a:lnTo>
                      <a:lnTo>
                        <a:pt x="987" y="2171"/>
                      </a:lnTo>
                      <a:lnTo>
                        <a:pt x="983" y="2247"/>
                      </a:lnTo>
                      <a:lnTo>
                        <a:pt x="972" y="2323"/>
                      </a:lnTo>
                      <a:lnTo>
                        <a:pt x="953" y="2399"/>
                      </a:lnTo>
                      <a:lnTo>
                        <a:pt x="925" y="2475"/>
                      </a:lnTo>
                      <a:lnTo>
                        <a:pt x="891" y="2550"/>
                      </a:lnTo>
                      <a:lnTo>
                        <a:pt x="849" y="2624"/>
                      </a:lnTo>
                      <a:lnTo>
                        <a:pt x="807" y="2688"/>
                      </a:lnTo>
                      <a:lnTo>
                        <a:pt x="758" y="2752"/>
                      </a:lnTo>
                      <a:lnTo>
                        <a:pt x="702" y="2816"/>
                      </a:lnTo>
                      <a:lnTo>
                        <a:pt x="640" y="2880"/>
                      </a:lnTo>
                      <a:lnTo>
                        <a:pt x="572" y="2943"/>
                      </a:lnTo>
                      <a:lnTo>
                        <a:pt x="498" y="3007"/>
                      </a:lnTo>
                      <a:lnTo>
                        <a:pt x="416" y="3070"/>
                      </a:lnTo>
                      <a:lnTo>
                        <a:pt x="496" y="3032"/>
                      </a:lnTo>
                      <a:lnTo>
                        <a:pt x="574" y="2997"/>
                      </a:lnTo>
                      <a:lnTo>
                        <a:pt x="652" y="2968"/>
                      </a:lnTo>
                      <a:lnTo>
                        <a:pt x="729" y="2942"/>
                      </a:lnTo>
                      <a:lnTo>
                        <a:pt x="806" y="2922"/>
                      </a:lnTo>
                      <a:lnTo>
                        <a:pt x="881" y="2906"/>
                      </a:lnTo>
                      <a:lnTo>
                        <a:pt x="957" y="2898"/>
                      </a:lnTo>
                      <a:lnTo>
                        <a:pt x="1031" y="2895"/>
                      </a:lnTo>
                      <a:lnTo>
                        <a:pt x="1081" y="2897"/>
                      </a:lnTo>
                      <a:lnTo>
                        <a:pt x="1134" y="2902"/>
                      </a:lnTo>
                      <a:lnTo>
                        <a:pt x="1193" y="2910"/>
                      </a:lnTo>
                      <a:lnTo>
                        <a:pt x="1256" y="2922"/>
                      </a:lnTo>
                      <a:lnTo>
                        <a:pt x="1322" y="2937"/>
                      </a:lnTo>
                      <a:lnTo>
                        <a:pt x="1394" y="2955"/>
                      </a:lnTo>
                      <a:lnTo>
                        <a:pt x="1469" y="2976"/>
                      </a:lnTo>
                      <a:lnTo>
                        <a:pt x="1527" y="2994"/>
                      </a:lnTo>
                      <a:lnTo>
                        <a:pt x="1582" y="3009"/>
                      </a:lnTo>
                      <a:lnTo>
                        <a:pt x="1630" y="3021"/>
                      </a:lnTo>
                      <a:lnTo>
                        <a:pt x="1675" y="3033"/>
                      </a:lnTo>
                      <a:lnTo>
                        <a:pt x="1715" y="3042"/>
                      </a:lnTo>
                      <a:lnTo>
                        <a:pt x="1749" y="3050"/>
                      </a:lnTo>
                      <a:lnTo>
                        <a:pt x="1780" y="3054"/>
                      </a:lnTo>
                      <a:lnTo>
                        <a:pt x="1806" y="3057"/>
                      </a:lnTo>
                      <a:lnTo>
                        <a:pt x="1827" y="3058"/>
                      </a:lnTo>
                      <a:lnTo>
                        <a:pt x="1880" y="3056"/>
                      </a:lnTo>
                      <a:lnTo>
                        <a:pt x="1931" y="3048"/>
                      </a:lnTo>
                      <a:lnTo>
                        <a:pt x="1979" y="3035"/>
                      </a:lnTo>
                      <a:lnTo>
                        <a:pt x="2025" y="3017"/>
                      </a:lnTo>
                      <a:lnTo>
                        <a:pt x="2045" y="3007"/>
                      </a:lnTo>
                      <a:lnTo>
                        <a:pt x="2068" y="2994"/>
                      </a:lnTo>
                      <a:lnTo>
                        <a:pt x="2095" y="2977"/>
                      </a:lnTo>
                      <a:lnTo>
                        <a:pt x="2124" y="2959"/>
                      </a:lnTo>
                      <a:lnTo>
                        <a:pt x="2157" y="2937"/>
                      </a:lnTo>
                      <a:lnTo>
                        <a:pt x="2193" y="2911"/>
                      </a:lnTo>
                      <a:lnTo>
                        <a:pt x="2384" y="3221"/>
                      </a:lnTo>
                      <a:lnTo>
                        <a:pt x="2333" y="3261"/>
                      </a:lnTo>
                      <a:lnTo>
                        <a:pt x="2285" y="3296"/>
                      </a:lnTo>
                      <a:lnTo>
                        <a:pt x="2240" y="3326"/>
                      </a:lnTo>
                      <a:lnTo>
                        <a:pt x="2196" y="3353"/>
                      </a:lnTo>
                      <a:lnTo>
                        <a:pt x="2154" y="3375"/>
                      </a:lnTo>
                      <a:lnTo>
                        <a:pt x="2086" y="3405"/>
                      </a:lnTo>
                      <a:lnTo>
                        <a:pt x="2016" y="3427"/>
                      </a:lnTo>
                      <a:lnTo>
                        <a:pt x="1945" y="3443"/>
                      </a:lnTo>
                      <a:lnTo>
                        <a:pt x="1872" y="3453"/>
                      </a:lnTo>
                      <a:lnTo>
                        <a:pt x="1797" y="3456"/>
                      </a:lnTo>
                      <a:lnTo>
                        <a:pt x="1764" y="3455"/>
                      </a:lnTo>
                      <a:lnTo>
                        <a:pt x="1726" y="3451"/>
                      </a:lnTo>
                      <a:lnTo>
                        <a:pt x="1684" y="3444"/>
                      </a:lnTo>
                      <a:lnTo>
                        <a:pt x="1637" y="3435"/>
                      </a:lnTo>
                      <a:lnTo>
                        <a:pt x="1586" y="3424"/>
                      </a:lnTo>
                      <a:lnTo>
                        <a:pt x="1530" y="3409"/>
                      </a:lnTo>
                      <a:lnTo>
                        <a:pt x="1469" y="3392"/>
                      </a:lnTo>
                      <a:lnTo>
                        <a:pt x="1403" y="3372"/>
                      </a:lnTo>
                      <a:lnTo>
                        <a:pt x="1333" y="3350"/>
                      </a:lnTo>
                      <a:lnTo>
                        <a:pt x="1255" y="3325"/>
                      </a:lnTo>
                      <a:lnTo>
                        <a:pt x="1179" y="3304"/>
                      </a:lnTo>
                      <a:lnTo>
                        <a:pt x="1109" y="3285"/>
                      </a:lnTo>
                      <a:lnTo>
                        <a:pt x="1042" y="3271"/>
                      </a:lnTo>
                      <a:lnTo>
                        <a:pt x="980" y="3259"/>
                      </a:lnTo>
                      <a:lnTo>
                        <a:pt x="922" y="3251"/>
                      </a:lnTo>
                      <a:lnTo>
                        <a:pt x="869" y="3247"/>
                      </a:lnTo>
                      <a:lnTo>
                        <a:pt x="820" y="3244"/>
                      </a:lnTo>
                      <a:lnTo>
                        <a:pt x="750" y="3247"/>
                      </a:lnTo>
                      <a:lnTo>
                        <a:pt x="682" y="3254"/>
                      </a:lnTo>
                      <a:lnTo>
                        <a:pt x="616" y="3265"/>
                      </a:lnTo>
                      <a:lnTo>
                        <a:pt x="551" y="3282"/>
                      </a:lnTo>
                      <a:lnTo>
                        <a:pt x="488" y="3304"/>
                      </a:lnTo>
                      <a:lnTo>
                        <a:pt x="449" y="3321"/>
                      </a:lnTo>
                      <a:lnTo>
                        <a:pt x="406" y="3342"/>
                      </a:lnTo>
                      <a:lnTo>
                        <a:pt x="358" y="3367"/>
                      </a:lnTo>
                      <a:lnTo>
                        <a:pt x="307" y="3395"/>
                      </a:lnTo>
                      <a:lnTo>
                        <a:pt x="250" y="3429"/>
                      </a:lnTo>
                      <a:lnTo>
                        <a:pt x="23" y="3102"/>
                      </a:lnTo>
                      <a:lnTo>
                        <a:pt x="107" y="3040"/>
                      </a:lnTo>
                      <a:lnTo>
                        <a:pt x="186" y="2976"/>
                      </a:lnTo>
                      <a:lnTo>
                        <a:pt x="258" y="2910"/>
                      </a:lnTo>
                      <a:lnTo>
                        <a:pt x="325" y="2842"/>
                      </a:lnTo>
                      <a:lnTo>
                        <a:pt x="386" y="2773"/>
                      </a:lnTo>
                      <a:lnTo>
                        <a:pt x="442" y="2701"/>
                      </a:lnTo>
                      <a:lnTo>
                        <a:pt x="484" y="2637"/>
                      </a:lnTo>
                      <a:lnTo>
                        <a:pt x="520" y="2572"/>
                      </a:lnTo>
                      <a:lnTo>
                        <a:pt x="549" y="2505"/>
                      </a:lnTo>
                      <a:lnTo>
                        <a:pt x="571" y="2437"/>
                      </a:lnTo>
                      <a:lnTo>
                        <a:pt x="588" y="2368"/>
                      </a:lnTo>
                      <a:lnTo>
                        <a:pt x="597" y="2297"/>
                      </a:lnTo>
                      <a:lnTo>
                        <a:pt x="601" y="2223"/>
                      </a:lnTo>
                      <a:lnTo>
                        <a:pt x="598" y="2186"/>
                      </a:lnTo>
                      <a:lnTo>
                        <a:pt x="593" y="2144"/>
                      </a:lnTo>
                      <a:lnTo>
                        <a:pt x="584" y="2099"/>
                      </a:lnTo>
                      <a:lnTo>
                        <a:pt x="570" y="2051"/>
                      </a:lnTo>
                      <a:lnTo>
                        <a:pt x="562" y="2024"/>
                      </a:lnTo>
                      <a:lnTo>
                        <a:pt x="552" y="1994"/>
                      </a:lnTo>
                      <a:lnTo>
                        <a:pt x="540" y="1960"/>
                      </a:lnTo>
                      <a:lnTo>
                        <a:pt x="525" y="1923"/>
                      </a:lnTo>
                      <a:lnTo>
                        <a:pt x="508" y="1881"/>
                      </a:lnTo>
                      <a:lnTo>
                        <a:pt x="0" y="1881"/>
                      </a:lnTo>
                      <a:lnTo>
                        <a:pt x="0" y="1642"/>
                      </a:lnTo>
                      <a:lnTo>
                        <a:pt x="359" y="1642"/>
                      </a:lnTo>
                      <a:lnTo>
                        <a:pt x="356" y="1637"/>
                      </a:lnTo>
                      <a:lnTo>
                        <a:pt x="350" y="1626"/>
                      </a:lnTo>
                      <a:lnTo>
                        <a:pt x="342" y="1612"/>
                      </a:lnTo>
                      <a:lnTo>
                        <a:pt x="331" y="1591"/>
                      </a:lnTo>
                      <a:lnTo>
                        <a:pt x="318" y="1566"/>
                      </a:lnTo>
                      <a:lnTo>
                        <a:pt x="302" y="1534"/>
                      </a:lnTo>
                      <a:lnTo>
                        <a:pt x="284" y="1499"/>
                      </a:lnTo>
                      <a:lnTo>
                        <a:pt x="260" y="1448"/>
                      </a:lnTo>
                      <a:lnTo>
                        <a:pt x="239" y="1404"/>
                      </a:lnTo>
                      <a:lnTo>
                        <a:pt x="220" y="1364"/>
                      </a:lnTo>
                      <a:lnTo>
                        <a:pt x="204" y="1328"/>
                      </a:lnTo>
                      <a:lnTo>
                        <a:pt x="192" y="1298"/>
                      </a:lnTo>
                      <a:lnTo>
                        <a:pt x="182" y="1271"/>
                      </a:lnTo>
                      <a:lnTo>
                        <a:pt x="168" y="1224"/>
                      </a:lnTo>
                      <a:lnTo>
                        <a:pt x="154" y="1173"/>
                      </a:lnTo>
                      <a:lnTo>
                        <a:pt x="143" y="1116"/>
                      </a:lnTo>
                      <a:lnTo>
                        <a:pt x="134" y="1056"/>
                      </a:lnTo>
                      <a:lnTo>
                        <a:pt x="129" y="993"/>
                      </a:lnTo>
                      <a:lnTo>
                        <a:pt x="127" y="927"/>
                      </a:lnTo>
                      <a:lnTo>
                        <a:pt x="130" y="856"/>
                      </a:lnTo>
                      <a:lnTo>
                        <a:pt x="138" y="787"/>
                      </a:lnTo>
                      <a:lnTo>
                        <a:pt x="153" y="718"/>
                      </a:lnTo>
                      <a:lnTo>
                        <a:pt x="173" y="651"/>
                      </a:lnTo>
                      <a:lnTo>
                        <a:pt x="200" y="586"/>
                      </a:lnTo>
                      <a:lnTo>
                        <a:pt x="232" y="524"/>
                      </a:lnTo>
                      <a:lnTo>
                        <a:pt x="269" y="461"/>
                      </a:lnTo>
                      <a:lnTo>
                        <a:pt x="313" y="401"/>
                      </a:lnTo>
                      <a:lnTo>
                        <a:pt x="364" y="341"/>
                      </a:lnTo>
                      <a:lnTo>
                        <a:pt x="419" y="284"/>
                      </a:lnTo>
                      <a:lnTo>
                        <a:pt x="470" y="239"/>
                      </a:lnTo>
                      <a:lnTo>
                        <a:pt x="523" y="197"/>
                      </a:lnTo>
                      <a:lnTo>
                        <a:pt x="581" y="160"/>
                      </a:lnTo>
                      <a:lnTo>
                        <a:pt x="641" y="127"/>
                      </a:lnTo>
                      <a:lnTo>
                        <a:pt x="706" y="96"/>
                      </a:lnTo>
                      <a:lnTo>
                        <a:pt x="775" y="71"/>
                      </a:lnTo>
                      <a:lnTo>
                        <a:pt x="846" y="49"/>
                      </a:lnTo>
                      <a:lnTo>
                        <a:pt x="921" y="31"/>
                      </a:lnTo>
                      <a:lnTo>
                        <a:pt x="1000" y="18"/>
                      </a:lnTo>
                      <a:lnTo>
                        <a:pt x="1082" y="8"/>
                      </a:lnTo>
                      <a:lnTo>
                        <a:pt x="1168" y="2"/>
                      </a:lnTo>
                      <a:lnTo>
                        <a:pt x="1257" y="0"/>
                      </a:lnTo>
                      <a:close/>
                    </a:path>
                  </a:pathLst>
                </a:custGeom>
                <a:solidFill>
                  <a:schemeClr val="bg1"/>
                </a:solidFill>
                <a:ln w="9525">
                  <a:noFill/>
                  <a:round/>
                  <a:headEnd/>
                  <a:tailEnd/>
                </a:ln>
              </p:spPr>
              <p:txBody>
                <a:bodyPr wrap="none" anchor="ctr"/>
                <a:lstStyle/>
                <a:p>
                  <a:pPr>
                    <a:lnSpc>
                      <a:spcPts val="1600"/>
                    </a:lnSpc>
                  </a:pPr>
                  <a:endParaRPr lang="en-GB" sz="2000">
                    <a:ea typeface="Verdana" pitchFamily="34" charset="0"/>
                    <a:cs typeface="Verdana" pitchFamily="34" charset="0"/>
                  </a:endParaRPr>
                </a:p>
              </p:txBody>
            </p:sp>
          </p:grpSp>
        </p:gr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1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63"/>
                                        </p:tgtEl>
                                        <p:attrNameLst>
                                          <p:attrName>style.visibility</p:attrName>
                                        </p:attrNameLst>
                                      </p:cBhvr>
                                      <p:to>
                                        <p:strVal val="visible"/>
                                      </p:to>
                                    </p:set>
                                    <p:animEffect transition="in" filter="wipe(up)">
                                      <p:cBhvr>
                                        <p:cTn id="20" dur="1000"/>
                                        <p:tgtEl>
                                          <p:spTgt spid="6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64"/>
                                        </p:tgtEl>
                                        <p:attrNameLst>
                                          <p:attrName>style.visibility</p:attrName>
                                        </p:attrNameLst>
                                      </p:cBhvr>
                                      <p:to>
                                        <p:strVal val="visible"/>
                                      </p:to>
                                    </p:set>
                                    <p:animEffect transition="in" filter="wipe(up)">
                                      <p:cBhvr>
                                        <p:cTn id="29" dur="1000"/>
                                        <p:tgtEl>
                                          <p:spTgt spid="6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par>
                          <p:cTn id="35" fill="hold">
                            <p:stCondLst>
                              <p:cond delay="500"/>
                            </p:stCondLst>
                            <p:childTnLst>
                              <p:par>
                                <p:cTn id="36" presetID="22" presetClass="entr" presetSubtype="1" fill="hold" nodeType="after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ipe(up)">
                                      <p:cBhvr>
                                        <p:cTn id="38" dur="10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par>
                          <p:cTn id="44" fill="hold">
                            <p:stCondLst>
                              <p:cond delay="500"/>
                            </p:stCondLst>
                            <p:childTnLst>
                              <p:par>
                                <p:cTn id="45" presetID="22" presetClass="entr" presetSubtype="1" fill="hold" nodeType="after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up)">
                                      <p:cBhvr>
                                        <p:cTn id="4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Our strategy</a:t>
            </a:r>
          </a:p>
        </p:txBody>
      </p:sp>
      <p:sp>
        <p:nvSpPr>
          <p:cNvPr id="40" name="Rectangle 39"/>
          <p:cNvSpPr/>
          <p:nvPr/>
        </p:nvSpPr>
        <p:spPr>
          <a:xfrm>
            <a:off x="2804043" y="3378929"/>
            <a:ext cx="2145728" cy="30545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rtlCol="0" anchor="t"/>
          <a:lstStyle/>
          <a:p>
            <a:pPr lvl="0" algn="ctr">
              <a:spcAft>
                <a:spcPts val="600"/>
              </a:spcAft>
              <a:defRPr/>
            </a:pPr>
            <a:r>
              <a:rPr lang="en-GB" sz="2000" kern="0" dirty="0" smtClean="0">
                <a:solidFill>
                  <a:srgbClr val="00245D"/>
                </a:solidFill>
                <a:ea typeface="Verdana" pitchFamily="34" charset="0"/>
                <a:cs typeface="Verdana" pitchFamily="34" charset="0"/>
              </a:rPr>
              <a:t>Make a forecast of future energy demands utilising a range of inputs </a:t>
            </a:r>
          </a:p>
        </p:txBody>
      </p:sp>
      <p:sp>
        <p:nvSpPr>
          <p:cNvPr id="41" name="Rectangle 40"/>
          <p:cNvSpPr/>
          <p:nvPr/>
        </p:nvSpPr>
        <p:spPr>
          <a:xfrm>
            <a:off x="5012520" y="3378929"/>
            <a:ext cx="2145728" cy="30545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rtlCol="0" anchor="t"/>
          <a:lstStyle/>
          <a:p>
            <a:pPr lvl="0" algn="ctr">
              <a:spcAft>
                <a:spcPts val="600"/>
              </a:spcAft>
              <a:defRPr/>
            </a:pPr>
            <a:r>
              <a:rPr lang="en-GB" sz="2000" kern="0" dirty="0" smtClean="0">
                <a:solidFill>
                  <a:srgbClr val="00245D"/>
                </a:solidFill>
                <a:ea typeface="Verdana" pitchFamily="34" charset="0"/>
                <a:cs typeface="Verdana" pitchFamily="34" charset="0"/>
              </a:rPr>
              <a:t>Assess the impact of future energy demands on different areas of the network</a:t>
            </a:r>
          </a:p>
        </p:txBody>
      </p:sp>
      <p:grpSp>
        <p:nvGrpSpPr>
          <p:cNvPr id="2" name="Group 80"/>
          <p:cNvGrpSpPr/>
          <p:nvPr/>
        </p:nvGrpSpPr>
        <p:grpSpPr>
          <a:xfrm>
            <a:off x="595563" y="3378928"/>
            <a:ext cx="2145731" cy="3054570"/>
            <a:chOff x="595563" y="3378928"/>
            <a:chExt cx="2145731" cy="3054570"/>
          </a:xfrm>
        </p:grpSpPr>
        <p:sp>
          <p:nvSpPr>
            <p:cNvPr id="42" name="Round Single Corner Rectangle 41"/>
            <p:cNvSpPr/>
            <p:nvPr/>
          </p:nvSpPr>
          <p:spPr>
            <a:xfrm flipH="1" flipV="1">
              <a:off x="595563" y="3378928"/>
              <a:ext cx="2145728" cy="3054568"/>
            </a:xfrm>
            <a:prstGeom prst="round1Rect">
              <a:avLst>
                <a:gd name="adj" fmla="val 1015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rtlCol="0" anchor="t"/>
            <a:lstStyle/>
            <a:p>
              <a:pPr algn="ctr">
                <a:spcAft>
                  <a:spcPts val="600"/>
                </a:spcAft>
              </a:pPr>
              <a:endParaRPr lang="en-GB" sz="2000" baseline="30000" dirty="0">
                <a:solidFill>
                  <a:schemeClr val="tx1"/>
                </a:solidFill>
                <a:ea typeface="Verdana" pitchFamily="34" charset="0"/>
                <a:cs typeface="Verdana" pitchFamily="34" charset="0"/>
              </a:endParaRPr>
            </a:p>
          </p:txBody>
        </p:sp>
        <p:sp>
          <p:nvSpPr>
            <p:cNvPr id="43" name="Rectangle 42"/>
            <p:cNvSpPr/>
            <p:nvPr/>
          </p:nvSpPr>
          <p:spPr>
            <a:xfrm>
              <a:off x="595566" y="3378930"/>
              <a:ext cx="2145728" cy="30545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rtlCol="0" anchor="t"/>
            <a:lstStyle/>
            <a:p>
              <a:pPr marL="0" lvl="1" algn="ctr">
                <a:spcAft>
                  <a:spcPts val="600"/>
                </a:spcAft>
                <a:defRPr/>
              </a:pPr>
              <a:r>
                <a:rPr lang="en-GB" sz="2000" kern="0" dirty="0" smtClean="0">
                  <a:solidFill>
                    <a:srgbClr val="00245D"/>
                  </a:solidFill>
                  <a:ea typeface="Verdana" pitchFamily="34" charset="0"/>
                  <a:cs typeface="Verdana" pitchFamily="34" charset="0"/>
                </a:rPr>
                <a:t>Review historical demand and generation trends</a:t>
              </a:r>
            </a:p>
          </p:txBody>
        </p:sp>
      </p:grpSp>
      <p:grpSp>
        <p:nvGrpSpPr>
          <p:cNvPr id="4" name="Group 64"/>
          <p:cNvGrpSpPr/>
          <p:nvPr/>
        </p:nvGrpSpPr>
        <p:grpSpPr>
          <a:xfrm>
            <a:off x="7220999" y="3378929"/>
            <a:ext cx="2145728" cy="3054975"/>
            <a:chOff x="7324748" y="4006451"/>
            <a:chExt cx="1368000" cy="2302868"/>
          </a:xfrm>
          <a:solidFill>
            <a:schemeClr val="accent4"/>
          </a:solidFill>
        </p:grpSpPr>
        <p:sp>
          <p:nvSpPr>
            <p:cNvPr id="45" name="Round Single Corner Rectangle 44"/>
            <p:cNvSpPr/>
            <p:nvPr/>
          </p:nvSpPr>
          <p:spPr>
            <a:xfrm flipV="1">
              <a:off x="7324748" y="4006758"/>
              <a:ext cx="1368000" cy="2302561"/>
            </a:xfrm>
            <a:prstGeom prst="round1Rect">
              <a:avLst>
                <a:gd name="adj" fmla="val 0"/>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rtlCol="0" anchor="t"/>
            <a:lstStyle/>
            <a:p>
              <a:pPr algn="ctr">
                <a:spcAft>
                  <a:spcPts val="600"/>
                </a:spcAft>
              </a:pPr>
              <a:endParaRPr lang="en-GB" sz="2000" baseline="30000" dirty="0">
                <a:solidFill>
                  <a:schemeClr val="tx1"/>
                </a:solidFill>
                <a:ea typeface="Verdana" pitchFamily="34" charset="0"/>
                <a:cs typeface="Verdana" pitchFamily="34" charset="0"/>
              </a:endParaRPr>
            </a:p>
          </p:txBody>
        </p:sp>
        <p:sp>
          <p:nvSpPr>
            <p:cNvPr id="46" name="Rectangle 45"/>
            <p:cNvSpPr/>
            <p:nvPr/>
          </p:nvSpPr>
          <p:spPr>
            <a:xfrm>
              <a:off x="7324748" y="4006451"/>
              <a:ext cx="1368000" cy="23025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rtlCol="0" anchor="t"/>
            <a:lstStyle/>
            <a:p>
              <a:pPr algn="ctr">
                <a:spcAft>
                  <a:spcPts val="600"/>
                </a:spcAft>
                <a:defRPr/>
              </a:pPr>
              <a:r>
                <a:rPr lang="en-GB" sz="2000" dirty="0" smtClean="0">
                  <a:solidFill>
                    <a:schemeClr val="tx1"/>
                  </a:solidFill>
                  <a:ea typeface="Verdana" pitchFamily="34" charset="0"/>
                  <a:cs typeface="Verdana" pitchFamily="34" charset="0"/>
                </a:rPr>
                <a:t>Develop solutions to resolve predicted network constraints</a:t>
              </a:r>
            </a:p>
          </p:txBody>
        </p:sp>
      </p:grpSp>
      <p:grpSp>
        <p:nvGrpSpPr>
          <p:cNvPr id="5" name="Group 51"/>
          <p:cNvGrpSpPr/>
          <p:nvPr/>
        </p:nvGrpSpPr>
        <p:grpSpPr>
          <a:xfrm>
            <a:off x="9450710" y="3378929"/>
            <a:ext cx="2145728" cy="3054567"/>
            <a:chOff x="7225819" y="3021070"/>
            <a:chExt cx="1697427" cy="3431056"/>
          </a:xfrm>
        </p:grpSpPr>
        <p:sp>
          <p:nvSpPr>
            <p:cNvPr id="53" name="Round Single Corner Rectangle 52"/>
            <p:cNvSpPr/>
            <p:nvPr/>
          </p:nvSpPr>
          <p:spPr>
            <a:xfrm flipV="1">
              <a:off x="7225819" y="3021070"/>
              <a:ext cx="1697427" cy="3431056"/>
            </a:xfrm>
            <a:prstGeom prst="round1Rect">
              <a:avLst>
                <a:gd name="adj" fmla="val 1157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rtlCol="0" anchor="t"/>
            <a:lstStyle/>
            <a:p>
              <a:pPr lvl="0" algn="ctr">
                <a:spcAft>
                  <a:spcPts val="600"/>
                </a:spcAft>
                <a:defRPr/>
              </a:pPr>
              <a:endParaRPr lang="en-GB" sz="2000" kern="0" dirty="0" smtClean="0">
                <a:solidFill>
                  <a:srgbClr val="00245D"/>
                </a:solidFill>
                <a:ea typeface="Verdana" pitchFamily="34" charset="0"/>
                <a:cs typeface="Verdana" pitchFamily="34" charset="0"/>
              </a:endParaRPr>
            </a:p>
          </p:txBody>
        </p:sp>
        <p:sp>
          <p:nvSpPr>
            <p:cNvPr id="54" name="Rectangle 53"/>
            <p:cNvSpPr/>
            <p:nvPr/>
          </p:nvSpPr>
          <p:spPr>
            <a:xfrm>
              <a:off x="7225819" y="3021070"/>
              <a:ext cx="1697427" cy="3431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rtlCol="0" anchor="t"/>
            <a:lstStyle/>
            <a:p>
              <a:pPr algn="ctr">
                <a:spcAft>
                  <a:spcPts val="600"/>
                </a:spcAft>
              </a:pPr>
              <a:r>
                <a:rPr lang="en-GB" sz="2000" dirty="0" smtClean="0">
                  <a:solidFill>
                    <a:srgbClr val="002060"/>
                  </a:solidFill>
                  <a:latin typeface="Calibri" pitchFamily="34" charset="0"/>
                </a:rPr>
                <a:t>Assess proposed solutions to determine the optimum balance of cost, time, and probability of requirement</a:t>
              </a:r>
            </a:p>
          </p:txBody>
        </p:sp>
      </p:grpSp>
      <p:grpSp>
        <p:nvGrpSpPr>
          <p:cNvPr id="6" name="Group 77"/>
          <p:cNvGrpSpPr/>
          <p:nvPr/>
        </p:nvGrpSpPr>
        <p:grpSpPr>
          <a:xfrm>
            <a:off x="2804043" y="1225186"/>
            <a:ext cx="2145728" cy="2099997"/>
            <a:chOff x="2804043" y="1225186"/>
            <a:chExt cx="2145728" cy="2099997"/>
          </a:xfrm>
        </p:grpSpPr>
        <p:sp>
          <p:nvSpPr>
            <p:cNvPr id="48" name="Rectangle 47"/>
            <p:cNvSpPr/>
            <p:nvPr/>
          </p:nvSpPr>
          <p:spPr>
            <a:xfrm>
              <a:off x="2804043" y="1225186"/>
              <a:ext cx="2145728" cy="20999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108000" rIns="36000" rtlCol="0" anchor="t"/>
            <a:lstStyle/>
            <a:p>
              <a:pPr algn="ctr">
                <a:buNone/>
              </a:pPr>
              <a:endParaRPr lang="en-GB" sz="2000" dirty="0">
                <a:solidFill>
                  <a:schemeClr val="tx1"/>
                </a:solidFill>
                <a:ea typeface="Verdana" pitchFamily="34" charset="0"/>
                <a:cs typeface="Verdana" pitchFamily="34" charset="0"/>
              </a:endParaRPr>
            </a:p>
          </p:txBody>
        </p:sp>
        <p:grpSp>
          <p:nvGrpSpPr>
            <p:cNvPr id="7" name="Group 76"/>
            <p:cNvGrpSpPr/>
            <p:nvPr/>
          </p:nvGrpSpPr>
          <p:grpSpPr>
            <a:xfrm>
              <a:off x="2940907" y="1339184"/>
              <a:ext cx="1872000" cy="1872000"/>
              <a:chOff x="2950114" y="1294893"/>
              <a:chExt cx="1872000" cy="1872000"/>
            </a:xfrm>
          </p:grpSpPr>
          <p:sp>
            <p:nvSpPr>
              <p:cNvPr id="20" name="VP piece 01"/>
              <p:cNvSpPr>
                <a:spLocks noChangeArrowheads="1"/>
              </p:cNvSpPr>
              <p:nvPr/>
            </p:nvSpPr>
            <p:spPr bwMode="ltGray">
              <a:xfrm>
                <a:off x="2950114" y="1294893"/>
                <a:ext cx="1872000" cy="1872000"/>
              </a:xfrm>
              <a:prstGeom prst="ellipse">
                <a:avLst/>
              </a:prstGeom>
              <a:solidFill>
                <a:schemeClr val="tx1"/>
              </a:solidFill>
              <a:ln w="76200">
                <a:solidFill>
                  <a:schemeClr val="bg2">
                    <a:lumMod val="75000"/>
                  </a:schemeClr>
                </a:solidFill>
                <a:round/>
                <a:headEnd/>
                <a:tailEnd/>
              </a:ln>
              <a:effectLst/>
              <a:scene3d>
                <a:camera prst="orthographicFront"/>
                <a:lightRig rig="threePt" dir="t"/>
              </a:scene3d>
              <a:sp3d/>
            </p:spPr>
            <p:txBody>
              <a:bodyPr vert="horz" wrap="square" lIns="91440" tIns="45720" rIns="91440" bIns="45720" numCol="1" anchor="ctr" anchorCtr="0" compatLnSpc="1">
                <a:prstTxWarp prst="textNoShape">
                  <a:avLst/>
                </a:prstTxWarp>
                <a:noAutofit/>
              </a:bodyPr>
              <a:lstStyle/>
              <a:p>
                <a:pPr algn="ctr">
                  <a:lnSpc>
                    <a:spcPct val="90000"/>
                  </a:lnSpc>
                </a:pPr>
                <a:endParaRPr lang="en-US" sz="2700" dirty="0">
                  <a:solidFill>
                    <a:srgbClr val="FFFFFF"/>
                  </a:solidFill>
                </a:endParaRPr>
              </a:p>
            </p:txBody>
          </p:sp>
          <p:grpSp>
            <p:nvGrpSpPr>
              <p:cNvPr id="8" name="Group 72"/>
              <p:cNvGrpSpPr>
                <a:grpSpLocks noChangeAspect="1"/>
              </p:cNvGrpSpPr>
              <p:nvPr/>
            </p:nvGrpSpPr>
            <p:grpSpPr bwMode="auto">
              <a:xfrm>
                <a:off x="3297476" y="1654426"/>
                <a:ext cx="1177276" cy="1152934"/>
                <a:chOff x="149" y="1899"/>
                <a:chExt cx="532" cy="521"/>
              </a:xfrm>
              <a:solidFill>
                <a:schemeClr val="bg1"/>
              </a:solidFill>
            </p:grpSpPr>
            <p:sp>
              <p:nvSpPr>
                <p:cNvPr id="22" name="Freeform 73"/>
                <p:cNvSpPr>
                  <a:spLocks/>
                </p:cNvSpPr>
                <p:nvPr/>
              </p:nvSpPr>
              <p:spPr bwMode="auto">
                <a:xfrm>
                  <a:off x="149" y="2383"/>
                  <a:ext cx="532" cy="37"/>
                </a:xfrm>
                <a:custGeom>
                  <a:avLst/>
                  <a:gdLst>
                    <a:gd name="T0" fmla="*/ 217 w 225"/>
                    <a:gd name="T1" fmla="*/ 0 h 16"/>
                    <a:gd name="T2" fmla="*/ 8 w 225"/>
                    <a:gd name="T3" fmla="*/ 0 h 16"/>
                    <a:gd name="T4" fmla="*/ 0 w 225"/>
                    <a:gd name="T5" fmla="*/ 8 h 16"/>
                    <a:gd name="T6" fmla="*/ 8 w 225"/>
                    <a:gd name="T7" fmla="*/ 16 h 16"/>
                    <a:gd name="T8" fmla="*/ 217 w 225"/>
                    <a:gd name="T9" fmla="*/ 16 h 16"/>
                    <a:gd name="T10" fmla="*/ 225 w 225"/>
                    <a:gd name="T11" fmla="*/ 8 h 16"/>
                    <a:gd name="T12" fmla="*/ 217 w 225"/>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225" h="16">
                      <a:moveTo>
                        <a:pt x="217" y="0"/>
                      </a:moveTo>
                      <a:cubicBezTo>
                        <a:pt x="8" y="0"/>
                        <a:pt x="8" y="0"/>
                        <a:pt x="8" y="0"/>
                      </a:cubicBezTo>
                      <a:cubicBezTo>
                        <a:pt x="3" y="0"/>
                        <a:pt x="0" y="4"/>
                        <a:pt x="0" y="8"/>
                      </a:cubicBezTo>
                      <a:cubicBezTo>
                        <a:pt x="0" y="13"/>
                        <a:pt x="3" y="16"/>
                        <a:pt x="8" y="16"/>
                      </a:cubicBezTo>
                      <a:cubicBezTo>
                        <a:pt x="217" y="16"/>
                        <a:pt x="217" y="16"/>
                        <a:pt x="217" y="16"/>
                      </a:cubicBezTo>
                      <a:cubicBezTo>
                        <a:pt x="222" y="16"/>
                        <a:pt x="225" y="13"/>
                        <a:pt x="225" y="8"/>
                      </a:cubicBezTo>
                      <a:cubicBezTo>
                        <a:pt x="225" y="4"/>
                        <a:pt x="222" y="0"/>
                        <a:pt x="217"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74"/>
                <p:cNvSpPr>
                  <a:spLocks/>
                </p:cNvSpPr>
                <p:nvPr/>
              </p:nvSpPr>
              <p:spPr bwMode="auto">
                <a:xfrm>
                  <a:off x="214" y="2191"/>
                  <a:ext cx="99" cy="163"/>
                </a:xfrm>
                <a:custGeom>
                  <a:avLst/>
                  <a:gdLst>
                    <a:gd name="T0" fmla="*/ 5 w 42"/>
                    <a:gd name="T1" fmla="*/ 69 h 69"/>
                    <a:gd name="T2" fmla="*/ 37 w 42"/>
                    <a:gd name="T3" fmla="*/ 69 h 69"/>
                    <a:gd name="T4" fmla="*/ 42 w 42"/>
                    <a:gd name="T5" fmla="*/ 64 h 69"/>
                    <a:gd name="T6" fmla="*/ 42 w 42"/>
                    <a:gd name="T7" fmla="*/ 5 h 69"/>
                    <a:gd name="T8" fmla="*/ 37 w 42"/>
                    <a:gd name="T9" fmla="*/ 0 h 69"/>
                    <a:gd name="T10" fmla="*/ 5 w 42"/>
                    <a:gd name="T11" fmla="*/ 0 h 69"/>
                    <a:gd name="T12" fmla="*/ 0 w 42"/>
                    <a:gd name="T13" fmla="*/ 5 h 69"/>
                    <a:gd name="T14" fmla="*/ 0 w 42"/>
                    <a:gd name="T15" fmla="*/ 64 h 69"/>
                    <a:gd name="T16" fmla="*/ 5 w 42"/>
                    <a:gd name="T17"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69">
                      <a:moveTo>
                        <a:pt x="5" y="69"/>
                      </a:moveTo>
                      <a:cubicBezTo>
                        <a:pt x="37" y="69"/>
                        <a:pt x="37" y="69"/>
                        <a:pt x="37" y="69"/>
                      </a:cubicBezTo>
                      <a:cubicBezTo>
                        <a:pt x="40" y="69"/>
                        <a:pt x="42" y="67"/>
                        <a:pt x="42" y="64"/>
                      </a:cubicBezTo>
                      <a:cubicBezTo>
                        <a:pt x="42" y="5"/>
                        <a:pt x="42" y="5"/>
                        <a:pt x="42" y="5"/>
                      </a:cubicBezTo>
                      <a:cubicBezTo>
                        <a:pt x="42" y="2"/>
                        <a:pt x="40" y="0"/>
                        <a:pt x="37" y="0"/>
                      </a:cubicBezTo>
                      <a:cubicBezTo>
                        <a:pt x="5" y="0"/>
                        <a:pt x="5" y="0"/>
                        <a:pt x="5" y="0"/>
                      </a:cubicBezTo>
                      <a:cubicBezTo>
                        <a:pt x="3" y="0"/>
                        <a:pt x="0" y="2"/>
                        <a:pt x="0" y="5"/>
                      </a:cubicBezTo>
                      <a:cubicBezTo>
                        <a:pt x="0" y="64"/>
                        <a:pt x="0" y="64"/>
                        <a:pt x="0" y="64"/>
                      </a:cubicBezTo>
                      <a:cubicBezTo>
                        <a:pt x="0" y="67"/>
                        <a:pt x="3" y="69"/>
                        <a:pt x="5" y="69"/>
                      </a:cubicBezTo>
                      <a:close/>
                    </a:path>
                  </a:pathLst>
                </a:custGeom>
                <a:solidFill>
                  <a:schemeClr val="accent4">
                    <a:lumMod val="60000"/>
                    <a:lumOff val="4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75"/>
                <p:cNvSpPr>
                  <a:spLocks/>
                </p:cNvSpPr>
                <p:nvPr/>
              </p:nvSpPr>
              <p:spPr bwMode="auto">
                <a:xfrm>
                  <a:off x="377" y="2255"/>
                  <a:ext cx="97" cy="99"/>
                </a:xfrm>
                <a:custGeom>
                  <a:avLst/>
                  <a:gdLst>
                    <a:gd name="T0" fmla="*/ 5 w 41"/>
                    <a:gd name="T1" fmla="*/ 0 h 42"/>
                    <a:gd name="T2" fmla="*/ 0 w 41"/>
                    <a:gd name="T3" fmla="*/ 5 h 42"/>
                    <a:gd name="T4" fmla="*/ 0 w 41"/>
                    <a:gd name="T5" fmla="*/ 37 h 42"/>
                    <a:gd name="T6" fmla="*/ 5 w 41"/>
                    <a:gd name="T7" fmla="*/ 42 h 42"/>
                    <a:gd name="T8" fmla="*/ 37 w 41"/>
                    <a:gd name="T9" fmla="*/ 42 h 42"/>
                    <a:gd name="T10" fmla="*/ 41 w 41"/>
                    <a:gd name="T11" fmla="*/ 37 h 42"/>
                    <a:gd name="T12" fmla="*/ 41 w 41"/>
                    <a:gd name="T13" fmla="*/ 5 h 42"/>
                    <a:gd name="T14" fmla="*/ 37 w 41"/>
                    <a:gd name="T15" fmla="*/ 0 h 42"/>
                    <a:gd name="T16" fmla="*/ 5 w 41"/>
                    <a:gd name="T1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2">
                      <a:moveTo>
                        <a:pt x="5" y="0"/>
                      </a:moveTo>
                      <a:cubicBezTo>
                        <a:pt x="2" y="0"/>
                        <a:pt x="0" y="2"/>
                        <a:pt x="0" y="5"/>
                      </a:cubicBezTo>
                      <a:cubicBezTo>
                        <a:pt x="0" y="37"/>
                        <a:pt x="0" y="37"/>
                        <a:pt x="0" y="37"/>
                      </a:cubicBezTo>
                      <a:cubicBezTo>
                        <a:pt x="0" y="40"/>
                        <a:pt x="2" y="42"/>
                        <a:pt x="5" y="42"/>
                      </a:cubicBezTo>
                      <a:cubicBezTo>
                        <a:pt x="37" y="42"/>
                        <a:pt x="37" y="42"/>
                        <a:pt x="37" y="42"/>
                      </a:cubicBezTo>
                      <a:cubicBezTo>
                        <a:pt x="39" y="42"/>
                        <a:pt x="41" y="40"/>
                        <a:pt x="41" y="37"/>
                      </a:cubicBezTo>
                      <a:cubicBezTo>
                        <a:pt x="41" y="5"/>
                        <a:pt x="41" y="5"/>
                        <a:pt x="41" y="5"/>
                      </a:cubicBezTo>
                      <a:cubicBezTo>
                        <a:pt x="41" y="2"/>
                        <a:pt x="39" y="0"/>
                        <a:pt x="37" y="0"/>
                      </a:cubicBezTo>
                      <a:lnTo>
                        <a:pt x="5" y="0"/>
                      </a:lnTo>
                      <a:close/>
                    </a:path>
                  </a:pathLst>
                </a:custGeom>
                <a:solidFill>
                  <a:schemeClr val="accent4">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76"/>
                <p:cNvSpPr>
                  <a:spLocks/>
                </p:cNvSpPr>
                <p:nvPr/>
              </p:nvSpPr>
              <p:spPr bwMode="auto">
                <a:xfrm>
                  <a:off x="548" y="2113"/>
                  <a:ext cx="97" cy="241"/>
                </a:xfrm>
                <a:custGeom>
                  <a:avLst/>
                  <a:gdLst>
                    <a:gd name="T0" fmla="*/ 5 w 41"/>
                    <a:gd name="T1" fmla="*/ 0 h 102"/>
                    <a:gd name="T2" fmla="*/ 0 w 41"/>
                    <a:gd name="T3" fmla="*/ 5 h 102"/>
                    <a:gd name="T4" fmla="*/ 0 w 41"/>
                    <a:gd name="T5" fmla="*/ 97 h 102"/>
                    <a:gd name="T6" fmla="*/ 5 w 41"/>
                    <a:gd name="T7" fmla="*/ 102 h 102"/>
                    <a:gd name="T8" fmla="*/ 36 w 41"/>
                    <a:gd name="T9" fmla="*/ 102 h 102"/>
                    <a:gd name="T10" fmla="*/ 41 w 41"/>
                    <a:gd name="T11" fmla="*/ 97 h 102"/>
                    <a:gd name="T12" fmla="*/ 41 w 41"/>
                    <a:gd name="T13" fmla="*/ 5 h 102"/>
                    <a:gd name="T14" fmla="*/ 36 w 41"/>
                    <a:gd name="T15" fmla="*/ 0 h 102"/>
                    <a:gd name="T16" fmla="*/ 5 w 41"/>
                    <a:gd name="T17"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102">
                      <a:moveTo>
                        <a:pt x="5" y="0"/>
                      </a:moveTo>
                      <a:cubicBezTo>
                        <a:pt x="2" y="0"/>
                        <a:pt x="0" y="2"/>
                        <a:pt x="0" y="5"/>
                      </a:cubicBezTo>
                      <a:cubicBezTo>
                        <a:pt x="0" y="97"/>
                        <a:pt x="0" y="97"/>
                        <a:pt x="0" y="97"/>
                      </a:cubicBezTo>
                      <a:cubicBezTo>
                        <a:pt x="0" y="100"/>
                        <a:pt x="2" y="102"/>
                        <a:pt x="5" y="102"/>
                      </a:cubicBezTo>
                      <a:cubicBezTo>
                        <a:pt x="36" y="102"/>
                        <a:pt x="36" y="102"/>
                        <a:pt x="36" y="102"/>
                      </a:cubicBezTo>
                      <a:cubicBezTo>
                        <a:pt x="39" y="102"/>
                        <a:pt x="41" y="100"/>
                        <a:pt x="41" y="97"/>
                      </a:cubicBezTo>
                      <a:cubicBezTo>
                        <a:pt x="41" y="5"/>
                        <a:pt x="41" y="5"/>
                        <a:pt x="41" y="5"/>
                      </a:cubicBezTo>
                      <a:cubicBezTo>
                        <a:pt x="41" y="2"/>
                        <a:pt x="39" y="0"/>
                        <a:pt x="36" y="0"/>
                      </a:cubicBezTo>
                      <a:lnTo>
                        <a:pt x="5" y="0"/>
                      </a:lnTo>
                      <a:close/>
                    </a:path>
                  </a:pathLst>
                </a:custGeom>
                <a:solidFill>
                  <a:schemeClr val="accent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77"/>
                <p:cNvSpPr>
                  <a:spLocks/>
                </p:cNvSpPr>
                <p:nvPr/>
              </p:nvSpPr>
              <p:spPr bwMode="auto">
                <a:xfrm>
                  <a:off x="246" y="1899"/>
                  <a:ext cx="374" cy="271"/>
                </a:xfrm>
                <a:custGeom>
                  <a:avLst/>
                  <a:gdLst>
                    <a:gd name="T0" fmla="*/ 4 w 158"/>
                    <a:gd name="T1" fmla="*/ 70 h 115"/>
                    <a:gd name="T2" fmla="*/ 58 w 158"/>
                    <a:gd name="T3" fmla="*/ 114 h 115"/>
                    <a:gd name="T4" fmla="*/ 62 w 158"/>
                    <a:gd name="T5" fmla="*/ 115 h 115"/>
                    <a:gd name="T6" fmla="*/ 67 w 158"/>
                    <a:gd name="T7" fmla="*/ 113 h 115"/>
                    <a:gd name="T8" fmla="*/ 137 w 158"/>
                    <a:gd name="T9" fmla="*/ 33 h 115"/>
                    <a:gd name="T10" fmla="*/ 148 w 158"/>
                    <a:gd name="T11" fmla="*/ 42 h 115"/>
                    <a:gd name="T12" fmla="*/ 151 w 158"/>
                    <a:gd name="T13" fmla="*/ 43 h 115"/>
                    <a:gd name="T14" fmla="*/ 153 w 158"/>
                    <a:gd name="T15" fmla="*/ 42 h 115"/>
                    <a:gd name="T16" fmla="*/ 155 w 158"/>
                    <a:gd name="T17" fmla="*/ 38 h 115"/>
                    <a:gd name="T18" fmla="*/ 158 w 158"/>
                    <a:gd name="T19" fmla="*/ 6 h 115"/>
                    <a:gd name="T20" fmla="*/ 156 w 158"/>
                    <a:gd name="T21" fmla="*/ 2 h 115"/>
                    <a:gd name="T22" fmla="*/ 152 w 158"/>
                    <a:gd name="T23" fmla="*/ 1 h 115"/>
                    <a:gd name="T24" fmla="*/ 120 w 158"/>
                    <a:gd name="T25" fmla="*/ 9 h 115"/>
                    <a:gd name="T26" fmla="*/ 116 w 158"/>
                    <a:gd name="T27" fmla="*/ 12 h 115"/>
                    <a:gd name="T28" fmla="*/ 118 w 158"/>
                    <a:gd name="T29" fmla="*/ 17 h 115"/>
                    <a:gd name="T30" fmla="*/ 127 w 158"/>
                    <a:gd name="T31" fmla="*/ 25 h 115"/>
                    <a:gd name="T32" fmla="*/ 61 w 158"/>
                    <a:gd name="T33" fmla="*/ 100 h 115"/>
                    <a:gd name="T34" fmla="*/ 12 w 158"/>
                    <a:gd name="T35" fmla="*/ 60 h 115"/>
                    <a:gd name="T36" fmla="*/ 3 w 158"/>
                    <a:gd name="T37" fmla="*/ 61 h 115"/>
                    <a:gd name="T38" fmla="*/ 4 w 158"/>
                    <a:gd name="T39" fmla="*/ 7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8" h="115">
                      <a:moveTo>
                        <a:pt x="4" y="70"/>
                      </a:moveTo>
                      <a:cubicBezTo>
                        <a:pt x="58" y="114"/>
                        <a:pt x="58" y="114"/>
                        <a:pt x="58" y="114"/>
                      </a:cubicBezTo>
                      <a:cubicBezTo>
                        <a:pt x="59" y="115"/>
                        <a:pt x="61" y="115"/>
                        <a:pt x="62" y="115"/>
                      </a:cubicBezTo>
                      <a:cubicBezTo>
                        <a:pt x="64" y="115"/>
                        <a:pt x="66" y="115"/>
                        <a:pt x="67" y="113"/>
                      </a:cubicBezTo>
                      <a:cubicBezTo>
                        <a:pt x="137" y="33"/>
                        <a:pt x="137" y="33"/>
                        <a:pt x="137" y="33"/>
                      </a:cubicBezTo>
                      <a:cubicBezTo>
                        <a:pt x="148" y="42"/>
                        <a:pt x="148" y="42"/>
                        <a:pt x="148" y="42"/>
                      </a:cubicBezTo>
                      <a:cubicBezTo>
                        <a:pt x="148" y="42"/>
                        <a:pt x="150" y="43"/>
                        <a:pt x="151" y="43"/>
                      </a:cubicBezTo>
                      <a:cubicBezTo>
                        <a:pt x="151" y="43"/>
                        <a:pt x="152" y="43"/>
                        <a:pt x="153" y="42"/>
                      </a:cubicBezTo>
                      <a:cubicBezTo>
                        <a:pt x="154" y="42"/>
                        <a:pt x="155" y="40"/>
                        <a:pt x="155" y="38"/>
                      </a:cubicBezTo>
                      <a:cubicBezTo>
                        <a:pt x="158" y="6"/>
                        <a:pt x="158" y="6"/>
                        <a:pt x="158" y="6"/>
                      </a:cubicBezTo>
                      <a:cubicBezTo>
                        <a:pt x="158" y="4"/>
                        <a:pt x="157" y="3"/>
                        <a:pt x="156" y="2"/>
                      </a:cubicBezTo>
                      <a:cubicBezTo>
                        <a:pt x="155" y="1"/>
                        <a:pt x="153" y="0"/>
                        <a:pt x="152" y="1"/>
                      </a:cubicBezTo>
                      <a:cubicBezTo>
                        <a:pt x="120" y="9"/>
                        <a:pt x="120" y="9"/>
                        <a:pt x="120" y="9"/>
                      </a:cubicBezTo>
                      <a:cubicBezTo>
                        <a:pt x="118" y="9"/>
                        <a:pt x="117" y="10"/>
                        <a:pt x="116" y="12"/>
                      </a:cubicBezTo>
                      <a:cubicBezTo>
                        <a:pt x="116" y="14"/>
                        <a:pt x="117" y="16"/>
                        <a:pt x="118" y="17"/>
                      </a:cubicBezTo>
                      <a:cubicBezTo>
                        <a:pt x="127" y="25"/>
                        <a:pt x="127" y="25"/>
                        <a:pt x="127" y="25"/>
                      </a:cubicBezTo>
                      <a:cubicBezTo>
                        <a:pt x="61" y="100"/>
                        <a:pt x="61" y="100"/>
                        <a:pt x="61" y="100"/>
                      </a:cubicBezTo>
                      <a:cubicBezTo>
                        <a:pt x="12" y="60"/>
                        <a:pt x="12" y="60"/>
                        <a:pt x="12" y="60"/>
                      </a:cubicBezTo>
                      <a:cubicBezTo>
                        <a:pt x="9" y="57"/>
                        <a:pt x="5" y="58"/>
                        <a:pt x="3" y="61"/>
                      </a:cubicBezTo>
                      <a:cubicBezTo>
                        <a:pt x="0" y="63"/>
                        <a:pt x="1" y="67"/>
                        <a:pt x="4" y="7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grpSp>
      <p:grpSp>
        <p:nvGrpSpPr>
          <p:cNvPr id="9" name="Group 79"/>
          <p:cNvGrpSpPr/>
          <p:nvPr/>
        </p:nvGrpSpPr>
        <p:grpSpPr>
          <a:xfrm>
            <a:off x="7220999" y="1225186"/>
            <a:ext cx="2145728" cy="2099996"/>
            <a:chOff x="7220999" y="1225186"/>
            <a:chExt cx="2145728" cy="2099996"/>
          </a:xfrm>
        </p:grpSpPr>
        <p:grpSp>
          <p:nvGrpSpPr>
            <p:cNvPr id="10" name="Group 75"/>
            <p:cNvGrpSpPr/>
            <p:nvPr/>
          </p:nvGrpSpPr>
          <p:grpSpPr>
            <a:xfrm>
              <a:off x="7220999" y="1225186"/>
              <a:ext cx="2145728" cy="2099996"/>
              <a:chOff x="7220999" y="1225186"/>
              <a:chExt cx="2145728" cy="2099996"/>
            </a:xfrm>
          </p:grpSpPr>
          <p:sp>
            <p:nvSpPr>
              <p:cNvPr id="51" name="Round Single Corner Rectangle 50"/>
              <p:cNvSpPr/>
              <p:nvPr/>
            </p:nvSpPr>
            <p:spPr>
              <a:xfrm>
                <a:off x="7220999" y="1225186"/>
                <a:ext cx="2145728" cy="2099996"/>
              </a:xfrm>
              <a:prstGeom prst="round1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108000" rIns="36000" rtlCol="0" anchor="t"/>
              <a:lstStyle/>
              <a:p>
                <a:pPr algn="ctr">
                  <a:buNone/>
                </a:pPr>
                <a:endParaRPr lang="en-GB" sz="2000" baseline="30000" dirty="0">
                  <a:solidFill>
                    <a:schemeClr val="tx1"/>
                  </a:solidFill>
                  <a:ea typeface="Verdana" pitchFamily="34" charset="0"/>
                  <a:cs typeface="Verdana" pitchFamily="34" charset="0"/>
                </a:endParaRPr>
              </a:p>
            </p:txBody>
          </p:sp>
          <p:sp>
            <p:nvSpPr>
              <p:cNvPr id="28" name="VP piece 01"/>
              <p:cNvSpPr>
                <a:spLocks noChangeArrowheads="1"/>
              </p:cNvSpPr>
              <p:nvPr/>
            </p:nvSpPr>
            <p:spPr bwMode="ltGray">
              <a:xfrm>
                <a:off x="7357863" y="1339184"/>
                <a:ext cx="1872000" cy="1872000"/>
              </a:xfrm>
              <a:prstGeom prst="ellipse">
                <a:avLst/>
              </a:prstGeom>
              <a:solidFill>
                <a:schemeClr val="tx1"/>
              </a:solidFill>
              <a:ln w="76200">
                <a:solidFill>
                  <a:schemeClr val="accent6">
                    <a:lumMod val="75000"/>
                  </a:schemeClr>
                </a:solidFill>
                <a:round/>
                <a:headEnd/>
                <a:tailEnd/>
              </a:ln>
              <a:effectLst/>
              <a:scene3d>
                <a:camera prst="orthographicFront"/>
                <a:lightRig rig="threePt" dir="t"/>
              </a:scene3d>
              <a:sp3d/>
            </p:spPr>
            <p:txBody>
              <a:bodyPr vert="horz" wrap="square" lIns="91440" tIns="45720" rIns="91440" bIns="45720" numCol="1" anchor="ctr" anchorCtr="0" compatLnSpc="1">
                <a:prstTxWarp prst="textNoShape">
                  <a:avLst/>
                </a:prstTxWarp>
                <a:noAutofit/>
              </a:bodyPr>
              <a:lstStyle/>
              <a:p>
                <a:pPr algn="ctr">
                  <a:lnSpc>
                    <a:spcPct val="90000"/>
                  </a:lnSpc>
                </a:pPr>
                <a:endParaRPr lang="en-US" sz="2700" dirty="0">
                  <a:solidFill>
                    <a:srgbClr val="FFFFFF"/>
                  </a:solidFill>
                </a:endParaRPr>
              </a:p>
            </p:txBody>
          </p:sp>
        </p:grpSp>
        <p:pic>
          <p:nvPicPr>
            <p:cNvPr id="29" name="Picture 3" descr="Z:\3. Client Projects\3.5 E\Electricity North west Limited\ENWL_5354 (Jane Stell - Sales Presentation)\4. Asset Management\Images\Electricity Icons (White).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14749" y="1712912"/>
              <a:ext cx="1358228" cy="1124545"/>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1" name="Group 74"/>
          <p:cNvGrpSpPr/>
          <p:nvPr/>
        </p:nvGrpSpPr>
        <p:grpSpPr>
          <a:xfrm>
            <a:off x="9450710" y="1225186"/>
            <a:ext cx="2145728" cy="2099996"/>
            <a:chOff x="9450710" y="1225186"/>
            <a:chExt cx="2145728" cy="2099996"/>
          </a:xfrm>
        </p:grpSpPr>
        <p:sp>
          <p:nvSpPr>
            <p:cNvPr id="49" name="Round Single Corner Rectangle 48"/>
            <p:cNvSpPr/>
            <p:nvPr/>
          </p:nvSpPr>
          <p:spPr>
            <a:xfrm>
              <a:off x="9450710" y="1225186"/>
              <a:ext cx="2145728" cy="2099996"/>
            </a:xfrm>
            <a:prstGeom prst="round1Rect">
              <a:avLst>
                <a:gd name="adj" fmla="val 1122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108000" rIns="36000" rtlCol="0" anchor="t"/>
            <a:lstStyle/>
            <a:p>
              <a:pPr algn="ctr">
                <a:buNone/>
              </a:pPr>
              <a:endParaRPr lang="en-GB" sz="2000" baseline="30000" dirty="0">
                <a:solidFill>
                  <a:schemeClr val="tx1"/>
                </a:solidFill>
                <a:ea typeface="Verdana" pitchFamily="34" charset="0"/>
                <a:cs typeface="Verdana" pitchFamily="34" charset="0"/>
              </a:endParaRPr>
            </a:p>
          </p:txBody>
        </p:sp>
        <p:grpSp>
          <p:nvGrpSpPr>
            <p:cNvPr id="12" name="Group 73"/>
            <p:cNvGrpSpPr/>
            <p:nvPr/>
          </p:nvGrpSpPr>
          <p:grpSpPr>
            <a:xfrm>
              <a:off x="9587574" y="1339184"/>
              <a:ext cx="1872000" cy="1872000"/>
              <a:chOff x="9587574" y="1339184"/>
              <a:chExt cx="1872000" cy="1872000"/>
            </a:xfrm>
          </p:grpSpPr>
          <p:sp>
            <p:nvSpPr>
              <p:cNvPr id="31" name="VP piece 01"/>
              <p:cNvSpPr>
                <a:spLocks noChangeArrowheads="1"/>
              </p:cNvSpPr>
              <p:nvPr/>
            </p:nvSpPr>
            <p:spPr bwMode="ltGray">
              <a:xfrm>
                <a:off x="9587574" y="1339184"/>
                <a:ext cx="1872000" cy="1872000"/>
              </a:xfrm>
              <a:prstGeom prst="ellipse">
                <a:avLst/>
              </a:prstGeom>
              <a:solidFill>
                <a:schemeClr val="tx1"/>
              </a:solidFill>
              <a:ln w="76200">
                <a:solidFill>
                  <a:schemeClr val="tx2">
                    <a:lumMod val="75000"/>
                  </a:schemeClr>
                </a:solidFill>
                <a:round/>
                <a:headEnd/>
                <a:tailEnd/>
              </a:ln>
              <a:effectLst/>
              <a:scene3d>
                <a:camera prst="orthographicFront"/>
                <a:lightRig rig="threePt" dir="t"/>
              </a:scene3d>
              <a:sp3d/>
            </p:spPr>
            <p:txBody>
              <a:bodyPr vert="horz" wrap="square" lIns="91440" tIns="45720" rIns="91440" bIns="45720" numCol="1" anchor="ctr" anchorCtr="0" compatLnSpc="1">
                <a:prstTxWarp prst="textNoShape">
                  <a:avLst/>
                </a:prstTxWarp>
                <a:noAutofit/>
              </a:bodyPr>
              <a:lstStyle/>
              <a:p>
                <a:pPr algn="ctr">
                  <a:lnSpc>
                    <a:spcPct val="90000"/>
                  </a:lnSpc>
                </a:pPr>
                <a:endParaRPr lang="en-US" sz="2700" dirty="0">
                  <a:solidFill>
                    <a:srgbClr val="FFFFFF"/>
                  </a:solidFill>
                </a:endParaRPr>
              </a:p>
            </p:txBody>
          </p:sp>
          <p:grpSp>
            <p:nvGrpSpPr>
              <p:cNvPr id="13" name="Group 25"/>
              <p:cNvGrpSpPr>
                <a:grpSpLocks noChangeAspect="1"/>
              </p:cNvGrpSpPr>
              <p:nvPr/>
            </p:nvGrpSpPr>
            <p:grpSpPr>
              <a:xfrm>
                <a:off x="9884537" y="1639893"/>
                <a:ext cx="1278074" cy="1270582"/>
                <a:chOff x="8070850" y="1900238"/>
                <a:chExt cx="1401763" cy="1347787"/>
              </a:xfrm>
            </p:grpSpPr>
            <p:sp>
              <p:nvSpPr>
                <p:cNvPr id="33" name="Freeform 700"/>
                <p:cNvSpPr>
                  <a:spLocks/>
                </p:cNvSpPr>
                <p:nvPr/>
              </p:nvSpPr>
              <p:spPr bwMode="auto">
                <a:xfrm>
                  <a:off x="8110538" y="2619375"/>
                  <a:ext cx="646112" cy="628650"/>
                </a:xfrm>
                <a:custGeom>
                  <a:avLst/>
                  <a:gdLst>
                    <a:gd name="T0" fmla="*/ 96 w 350"/>
                    <a:gd name="T1" fmla="*/ 144 h 340"/>
                    <a:gd name="T2" fmla="*/ 141 w 350"/>
                    <a:gd name="T3" fmla="*/ 152 h 340"/>
                    <a:gd name="T4" fmla="*/ 34 w 350"/>
                    <a:gd name="T5" fmla="*/ 0 h 340"/>
                    <a:gd name="T6" fmla="*/ 0 w 350"/>
                    <a:gd name="T7" fmla="*/ 183 h 340"/>
                    <a:gd name="T8" fmla="*/ 45 w 350"/>
                    <a:gd name="T9" fmla="*/ 151 h 340"/>
                    <a:gd name="T10" fmla="*/ 156 w 350"/>
                    <a:gd name="T11" fmla="*/ 279 h 340"/>
                    <a:gd name="T12" fmla="*/ 350 w 350"/>
                    <a:gd name="T13" fmla="*/ 340 h 340"/>
                    <a:gd name="T14" fmla="*/ 350 w 350"/>
                    <a:gd name="T15" fmla="*/ 291 h 340"/>
                    <a:gd name="T16" fmla="*/ 96 w 350"/>
                    <a:gd name="T17" fmla="*/ 144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0" h="340">
                      <a:moveTo>
                        <a:pt x="96" y="144"/>
                      </a:moveTo>
                      <a:cubicBezTo>
                        <a:pt x="141" y="152"/>
                        <a:pt x="141" y="152"/>
                        <a:pt x="141" y="152"/>
                      </a:cubicBezTo>
                      <a:cubicBezTo>
                        <a:pt x="34" y="0"/>
                        <a:pt x="34" y="0"/>
                        <a:pt x="34" y="0"/>
                      </a:cubicBezTo>
                      <a:cubicBezTo>
                        <a:pt x="0" y="183"/>
                        <a:pt x="0" y="183"/>
                        <a:pt x="0" y="183"/>
                      </a:cubicBezTo>
                      <a:cubicBezTo>
                        <a:pt x="45" y="151"/>
                        <a:pt x="45" y="151"/>
                        <a:pt x="45" y="151"/>
                      </a:cubicBezTo>
                      <a:cubicBezTo>
                        <a:pt x="70" y="202"/>
                        <a:pt x="108" y="246"/>
                        <a:pt x="156" y="279"/>
                      </a:cubicBezTo>
                      <a:cubicBezTo>
                        <a:pt x="213" y="319"/>
                        <a:pt x="280" y="340"/>
                        <a:pt x="350" y="340"/>
                      </a:cubicBezTo>
                      <a:cubicBezTo>
                        <a:pt x="350" y="291"/>
                        <a:pt x="350" y="291"/>
                        <a:pt x="350" y="291"/>
                      </a:cubicBezTo>
                      <a:cubicBezTo>
                        <a:pt x="243" y="291"/>
                        <a:pt x="147" y="235"/>
                        <a:pt x="96" y="144"/>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solidFill>
                      <a:srgbClr val="00245D"/>
                    </a:solidFill>
                  </a:endParaRPr>
                </a:p>
              </p:txBody>
            </p:sp>
            <p:sp>
              <p:nvSpPr>
                <p:cNvPr id="35" name="Freeform 701"/>
                <p:cNvSpPr>
                  <a:spLocks/>
                </p:cNvSpPr>
                <p:nvPr/>
              </p:nvSpPr>
              <p:spPr bwMode="auto">
                <a:xfrm>
                  <a:off x="8756650" y="2012950"/>
                  <a:ext cx="646112" cy="628650"/>
                </a:xfrm>
                <a:custGeom>
                  <a:avLst/>
                  <a:gdLst>
                    <a:gd name="T0" fmla="*/ 253 w 349"/>
                    <a:gd name="T1" fmla="*/ 197 h 340"/>
                    <a:gd name="T2" fmla="*/ 208 w 349"/>
                    <a:gd name="T3" fmla="*/ 188 h 340"/>
                    <a:gd name="T4" fmla="*/ 315 w 349"/>
                    <a:gd name="T5" fmla="*/ 340 h 340"/>
                    <a:gd name="T6" fmla="*/ 349 w 349"/>
                    <a:gd name="T7" fmla="*/ 157 h 340"/>
                    <a:gd name="T8" fmla="*/ 304 w 349"/>
                    <a:gd name="T9" fmla="*/ 189 h 340"/>
                    <a:gd name="T10" fmla="*/ 193 w 349"/>
                    <a:gd name="T11" fmla="*/ 61 h 340"/>
                    <a:gd name="T12" fmla="*/ 0 w 349"/>
                    <a:gd name="T13" fmla="*/ 0 h 340"/>
                    <a:gd name="T14" fmla="*/ 0 w 349"/>
                    <a:gd name="T15" fmla="*/ 49 h 340"/>
                    <a:gd name="T16" fmla="*/ 253 w 349"/>
                    <a:gd name="T17" fmla="*/ 197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9" h="340">
                      <a:moveTo>
                        <a:pt x="253" y="197"/>
                      </a:moveTo>
                      <a:cubicBezTo>
                        <a:pt x="208" y="188"/>
                        <a:pt x="208" y="188"/>
                        <a:pt x="208" y="188"/>
                      </a:cubicBezTo>
                      <a:cubicBezTo>
                        <a:pt x="315" y="340"/>
                        <a:pt x="315" y="340"/>
                        <a:pt x="315" y="340"/>
                      </a:cubicBezTo>
                      <a:cubicBezTo>
                        <a:pt x="349" y="157"/>
                        <a:pt x="349" y="157"/>
                        <a:pt x="349" y="157"/>
                      </a:cubicBezTo>
                      <a:cubicBezTo>
                        <a:pt x="304" y="189"/>
                        <a:pt x="304" y="189"/>
                        <a:pt x="304" y="189"/>
                      </a:cubicBezTo>
                      <a:cubicBezTo>
                        <a:pt x="279" y="138"/>
                        <a:pt x="241" y="94"/>
                        <a:pt x="193" y="61"/>
                      </a:cubicBezTo>
                      <a:cubicBezTo>
                        <a:pt x="136" y="21"/>
                        <a:pt x="69" y="0"/>
                        <a:pt x="0" y="0"/>
                      </a:cubicBezTo>
                      <a:cubicBezTo>
                        <a:pt x="0" y="49"/>
                        <a:pt x="0" y="49"/>
                        <a:pt x="0" y="49"/>
                      </a:cubicBezTo>
                      <a:cubicBezTo>
                        <a:pt x="106" y="49"/>
                        <a:pt x="202" y="106"/>
                        <a:pt x="253" y="197"/>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solidFill>
                      <a:srgbClr val="00245D"/>
                    </a:solidFill>
                  </a:endParaRPr>
                </a:p>
              </p:txBody>
            </p:sp>
            <p:sp>
              <p:nvSpPr>
                <p:cNvPr id="36" name="Freeform 702"/>
                <p:cNvSpPr>
                  <a:spLocks/>
                </p:cNvSpPr>
                <p:nvPr/>
              </p:nvSpPr>
              <p:spPr bwMode="auto">
                <a:xfrm>
                  <a:off x="8256588" y="1900238"/>
                  <a:ext cx="274637" cy="319088"/>
                </a:xfrm>
                <a:custGeom>
                  <a:avLst/>
                  <a:gdLst>
                    <a:gd name="T0" fmla="*/ 6 w 149"/>
                    <a:gd name="T1" fmla="*/ 87 h 173"/>
                    <a:gd name="T2" fmla="*/ 74 w 149"/>
                    <a:gd name="T3" fmla="*/ 173 h 173"/>
                    <a:gd name="T4" fmla="*/ 143 w 149"/>
                    <a:gd name="T5" fmla="*/ 87 h 173"/>
                    <a:gd name="T6" fmla="*/ 144 w 149"/>
                    <a:gd name="T7" fmla="*/ 77 h 173"/>
                    <a:gd name="T8" fmla="*/ 74 w 149"/>
                    <a:gd name="T9" fmla="*/ 0 h 173"/>
                    <a:gd name="T10" fmla="*/ 4 w 149"/>
                    <a:gd name="T11" fmla="*/ 77 h 173"/>
                    <a:gd name="T12" fmla="*/ 6 w 149"/>
                    <a:gd name="T13" fmla="*/ 87 h 173"/>
                  </a:gdLst>
                  <a:ahLst/>
                  <a:cxnLst>
                    <a:cxn ang="0">
                      <a:pos x="T0" y="T1"/>
                    </a:cxn>
                    <a:cxn ang="0">
                      <a:pos x="T2" y="T3"/>
                    </a:cxn>
                    <a:cxn ang="0">
                      <a:pos x="T4" y="T5"/>
                    </a:cxn>
                    <a:cxn ang="0">
                      <a:pos x="T6" y="T7"/>
                    </a:cxn>
                    <a:cxn ang="0">
                      <a:pos x="T8" y="T9"/>
                    </a:cxn>
                    <a:cxn ang="0">
                      <a:pos x="T10" y="T11"/>
                    </a:cxn>
                    <a:cxn ang="0">
                      <a:pos x="T12" y="T13"/>
                    </a:cxn>
                  </a:cxnLst>
                  <a:rect l="0" t="0" r="r" b="b"/>
                  <a:pathLst>
                    <a:path w="149" h="173">
                      <a:moveTo>
                        <a:pt x="6" y="87"/>
                      </a:moveTo>
                      <a:cubicBezTo>
                        <a:pt x="12" y="122"/>
                        <a:pt x="35" y="173"/>
                        <a:pt x="74" y="173"/>
                      </a:cubicBezTo>
                      <a:cubicBezTo>
                        <a:pt x="113" y="173"/>
                        <a:pt x="137" y="122"/>
                        <a:pt x="143" y="87"/>
                      </a:cubicBezTo>
                      <a:cubicBezTo>
                        <a:pt x="144" y="83"/>
                        <a:pt x="144" y="80"/>
                        <a:pt x="144" y="77"/>
                      </a:cubicBezTo>
                      <a:cubicBezTo>
                        <a:pt x="149" y="34"/>
                        <a:pt x="118" y="0"/>
                        <a:pt x="74" y="0"/>
                      </a:cubicBezTo>
                      <a:cubicBezTo>
                        <a:pt x="31" y="0"/>
                        <a:pt x="0" y="34"/>
                        <a:pt x="4" y="77"/>
                      </a:cubicBezTo>
                      <a:cubicBezTo>
                        <a:pt x="5" y="80"/>
                        <a:pt x="5" y="83"/>
                        <a:pt x="6" y="8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rgbClr val="00245D"/>
                    </a:solidFill>
                  </a:endParaRPr>
                </a:p>
              </p:txBody>
            </p:sp>
            <p:sp>
              <p:nvSpPr>
                <p:cNvPr id="37" name="Freeform 703"/>
                <p:cNvSpPr>
                  <a:spLocks/>
                </p:cNvSpPr>
                <p:nvPr/>
              </p:nvSpPr>
              <p:spPr bwMode="auto">
                <a:xfrm>
                  <a:off x="8070850" y="2241550"/>
                  <a:ext cx="646112" cy="285750"/>
                </a:xfrm>
                <a:custGeom>
                  <a:avLst/>
                  <a:gdLst>
                    <a:gd name="T0" fmla="*/ 276 w 349"/>
                    <a:gd name="T1" fmla="*/ 19 h 154"/>
                    <a:gd name="T2" fmla="*/ 234 w 349"/>
                    <a:gd name="T3" fmla="*/ 0 h 154"/>
                    <a:gd name="T4" fmla="*/ 193 w 349"/>
                    <a:gd name="T5" fmla="*/ 92 h 154"/>
                    <a:gd name="T6" fmla="*/ 182 w 349"/>
                    <a:gd name="T7" fmla="*/ 55 h 154"/>
                    <a:gd name="T8" fmla="*/ 204 w 349"/>
                    <a:gd name="T9" fmla="*/ 39 h 154"/>
                    <a:gd name="T10" fmla="*/ 174 w 349"/>
                    <a:gd name="T11" fmla="*/ 20 h 154"/>
                    <a:gd name="T12" fmla="*/ 145 w 349"/>
                    <a:gd name="T13" fmla="*/ 39 h 154"/>
                    <a:gd name="T14" fmla="*/ 167 w 349"/>
                    <a:gd name="T15" fmla="*/ 55 h 154"/>
                    <a:gd name="T16" fmla="*/ 156 w 349"/>
                    <a:gd name="T17" fmla="*/ 92 h 154"/>
                    <a:gd name="T18" fmla="*/ 114 w 349"/>
                    <a:gd name="T19" fmla="*/ 0 h 154"/>
                    <a:gd name="T20" fmla="*/ 73 w 349"/>
                    <a:gd name="T21" fmla="*/ 19 h 154"/>
                    <a:gd name="T22" fmla="*/ 0 w 349"/>
                    <a:gd name="T23" fmla="*/ 116 h 154"/>
                    <a:gd name="T24" fmla="*/ 174 w 349"/>
                    <a:gd name="T25" fmla="*/ 154 h 154"/>
                    <a:gd name="T26" fmla="*/ 349 w 349"/>
                    <a:gd name="T27" fmla="*/ 116 h 154"/>
                    <a:gd name="T28" fmla="*/ 276 w 349"/>
                    <a:gd name="T29" fmla="*/ 19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9" h="154">
                      <a:moveTo>
                        <a:pt x="276" y="19"/>
                      </a:moveTo>
                      <a:cubicBezTo>
                        <a:pt x="263" y="17"/>
                        <a:pt x="252" y="13"/>
                        <a:pt x="234" y="0"/>
                      </a:cubicBezTo>
                      <a:cubicBezTo>
                        <a:pt x="229" y="25"/>
                        <a:pt x="212" y="72"/>
                        <a:pt x="193" y="92"/>
                      </a:cubicBezTo>
                      <a:cubicBezTo>
                        <a:pt x="182" y="55"/>
                        <a:pt x="182" y="55"/>
                        <a:pt x="182" y="55"/>
                      </a:cubicBezTo>
                      <a:cubicBezTo>
                        <a:pt x="204" y="39"/>
                        <a:pt x="204" y="39"/>
                        <a:pt x="204" y="39"/>
                      </a:cubicBezTo>
                      <a:cubicBezTo>
                        <a:pt x="174" y="20"/>
                        <a:pt x="174" y="20"/>
                        <a:pt x="174" y="20"/>
                      </a:cubicBezTo>
                      <a:cubicBezTo>
                        <a:pt x="145" y="39"/>
                        <a:pt x="145" y="39"/>
                        <a:pt x="145" y="39"/>
                      </a:cubicBezTo>
                      <a:cubicBezTo>
                        <a:pt x="167" y="55"/>
                        <a:pt x="167" y="55"/>
                        <a:pt x="167" y="55"/>
                      </a:cubicBezTo>
                      <a:cubicBezTo>
                        <a:pt x="156" y="92"/>
                        <a:pt x="156" y="92"/>
                        <a:pt x="156" y="92"/>
                      </a:cubicBezTo>
                      <a:cubicBezTo>
                        <a:pt x="137" y="72"/>
                        <a:pt x="120" y="25"/>
                        <a:pt x="114" y="0"/>
                      </a:cubicBezTo>
                      <a:cubicBezTo>
                        <a:pt x="96" y="13"/>
                        <a:pt x="85" y="17"/>
                        <a:pt x="73" y="19"/>
                      </a:cubicBezTo>
                      <a:cubicBezTo>
                        <a:pt x="37" y="27"/>
                        <a:pt x="3" y="75"/>
                        <a:pt x="0" y="116"/>
                      </a:cubicBezTo>
                      <a:cubicBezTo>
                        <a:pt x="50" y="140"/>
                        <a:pt x="110" y="154"/>
                        <a:pt x="174" y="154"/>
                      </a:cubicBezTo>
                      <a:cubicBezTo>
                        <a:pt x="239" y="154"/>
                        <a:pt x="299" y="140"/>
                        <a:pt x="349" y="116"/>
                      </a:cubicBezTo>
                      <a:cubicBezTo>
                        <a:pt x="346" y="75"/>
                        <a:pt x="312" y="27"/>
                        <a:pt x="276" y="1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rgbClr val="00245D"/>
                    </a:solidFill>
                  </a:endParaRPr>
                </a:p>
              </p:txBody>
            </p:sp>
            <p:sp>
              <p:nvSpPr>
                <p:cNvPr id="38" name="Freeform 704"/>
                <p:cNvSpPr>
                  <a:spLocks/>
                </p:cNvSpPr>
                <p:nvPr/>
              </p:nvSpPr>
              <p:spPr bwMode="auto">
                <a:xfrm>
                  <a:off x="9012238" y="2590800"/>
                  <a:ext cx="276225" cy="322263"/>
                </a:xfrm>
                <a:custGeom>
                  <a:avLst/>
                  <a:gdLst>
                    <a:gd name="T0" fmla="*/ 6 w 149"/>
                    <a:gd name="T1" fmla="*/ 87 h 174"/>
                    <a:gd name="T2" fmla="*/ 74 w 149"/>
                    <a:gd name="T3" fmla="*/ 174 h 174"/>
                    <a:gd name="T4" fmla="*/ 143 w 149"/>
                    <a:gd name="T5" fmla="*/ 87 h 174"/>
                    <a:gd name="T6" fmla="*/ 145 w 149"/>
                    <a:gd name="T7" fmla="*/ 78 h 174"/>
                    <a:gd name="T8" fmla="*/ 74 w 149"/>
                    <a:gd name="T9" fmla="*/ 0 h 174"/>
                    <a:gd name="T10" fmla="*/ 4 w 149"/>
                    <a:gd name="T11" fmla="*/ 78 h 174"/>
                    <a:gd name="T12" fmla="*/ 6 w 149"/>
                    <a:gd name="T13" fmla="*/ 87 h 174"/>
                  </a:gdLst>
                  <a:ahLst/>
                  <a:cxnLst>
                    <a:cxn ang="0">
                      <a:pos x="T0" y="T1"/>
                    </a:cxn>
                    <a:cxn ang="0">
                      <a:pos x="T2" y="T3"/>
                    </a:cxn>
                    <a:cxn ang="0">
                      <a:pos x="T4" y="T5"/>
                    </a:cxn>
                    <a:cxn ang="0">
                      <a:pos x="T6" y="T7"/>
                    </a:cxn>
                    <a:cxn ang="0">
                      <a:pos x="T8" y="T9"/>
                    </a:cxn>
                    <a:cxn ang="0">
                      <a:pos x="T10" y="T11"/>
                    </a:cxn>
                    <a:cxn ang="0">
                      <a:pos x="T12" y="T13"/>
                    </a:cxn>
                  </a:cxnLst>
                  <a:rect l="0" t="0" r="r" b="b"/>
                  <a:pathLst>
                    <a:path w="149" h="174">
                      <a:moveTo>
                        <a:pt x="6" y="87"/>
                      </a:moveTo>
                      <a:cubicBezTo>
                        <a:pt x="12" y="122"/>
                        <a:pt x="35" y="174"/>
                        <a:pt x="74" y="174"/>
                      </a:cubicBezTo>
                      <a:cubicBezTo>
                        <a:pt x="114" y="174"/>
                        <a:pt x="137" y="122"/>
                        <a:pt x="143" y="87"/>
                      </a:cubicBezTo>
                      <a:cubicBezTo>
                        <a:pt x="144" y="84"/>
                        <a:pt x="144" y="81"/>
                        <a:pt x="145" y="78"/>
                      </a:cubicBezTo>
                      <a:cubicBezTo>
                        <a:pt x="149" y="35"/>
                        <a:pt x="118" y="0"/>
                        <a:pt x="74" y="0"/>
                      </a:cubicBezTo>
                      <a:cubicBezTo>
                        <a:pt x="31" y="0"/>
                        <a:pt x="0" y="35"/>
                        <a:pt x="4" y="78"/>
                      </a:cubicBezTo>
                      <a:cubicBezTo>
                        <a:pt x="5" y="81"/>
                        <a:pt x="5" y="84"/>
                        <a:pt x="6" y="8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rgbClr val="00245D"/>
                    </a:solidFill>
                  </a:endParaRPr>
                </a:p>
              </p:txBody>
            </p:sp>
            <p:sp>
              <p:nvSpPr>
                <p:cNvPr id="39" name="Freeform 705"/>
                <p:cNvSpPr>
                  <a:spLocks/>
                </p:cNvSpPr>
                <p:nvPr/>
              </p:nvSpPr>
              <p:spPr bwMode="auto">
                <a:xfrm>
                  <a:off x="8828088" y="2933700"/>
                  <a:ext cx="644525" cy="284163"/>
                </a:xfrm>
                <a:custGeom>
                  <a:avLst/>
                  <a:gdLst>
                    <a:gd name="T0" fmla="*/ 276 w 349"/>
                    <a:gd name="T1" fmla="*/ 20 h 154"/>
                    <a:gd name="T2" fmla="*/ 235 w 349"/>
                    <a:gd name="T3" fmla="*/ 0 h 154"/>
                    <a:gd name="T4" fmla="*/ 193 w 349"/>
                    <a:gd name="T5" fmla="*/ 92 h 154"/>
                    <a:gd name="T6" fmla="*/ 182 w 349"/>
                    <a:gd name="T7" fmla="*/ 55 h 154"/>
                    <a:gd name="T8" fmla="*/ 204 w 349"/>
                    <a:gd name="T9" fmla="*/ 40 h 154"/>
                    <a:gd name="T10" fmla="*/ 174 w 349"/>
                    <a:gd name="T11" fmla="*/ 20 h 154"/>
                    <a:gd name="T12" fmla="*/ 145 w 349"/>
                    <a:gd name="T13" fmla="*/ 40 h 154"/>
                    <a:gd name="T14" fmla="*/ 167 w 349"/>
                    <a:gd name="T15" fmla="*/ 55 h 154"/>
                    <a:gd name="T16" fmla="*/ 156 w 349"/>
                    <a:gd name="T17" fmla="*/ 92 h 154"/>
                    <a:gd name="T18" fmla="*/ 114 w 349"/>
                    <a:gd name="T19" fmla="*/ 0 h 154"/>
                    <a:gd name="T20" fmla="*/ 73 w 349"/>
                    <a:gd name="T21" fmla="*/ 20 h 154"/>
                    <a:gd name="T22" fmla="*/ 0 w 349"/>
                    <a:gd name="T23" fmla="*/ 116 h 154"/>
                    <a:gd name="T24" fmla="*/ 174 w 349"/>
                    <a:gd name="T25" fmla="*/ 154 h 154"/>
                    <a:gd name="T26" fmla="*/ 349 w 349"/>
                    <a:gd name="T27" fmla="*/ 116 h 154"/>
                    <a:gd name="T28" fmla="*/ 276 w 349"/>
                    <a:gd name="T29" fmla="*/ 2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9" h="154">
                      <a:moveTo>
                        <a:pt x="276" y="20"/>
                      </a:moveTo>
                      <a:cubicBezTo>
                        <a:pt x="263" y="17"/>
                        <a:pt x="252" y="13"/>
                        <a:pt x="235" y="0"/>
                      </a:cubicBezTo>
                      <a:cubicBezTo>
                        <a:pt x="229" y="26"/>
                        <a:pt x="212" y="73"/>
                        <a:pt x="193" y="92"/>
                      </a:cubicBezTo>
                      <a:cubicBezTo>
                        <a:pt x="182" y="55"/>
                        <a:pt x="182" y="55"/>
                        <a:pt x="182" y="55"/>
                      </a:cubicBezTo>
                      <a:cubicBezTo>
                        <a:pt x="204" y="40"/>
                        <a:pt x="204" y="40"/>
                        <a:pt x="204" y="40"/>
                      </a:cubicBezTo>
                      <a:cubicBezTo>
                        <a:pt x="174" y="20"/>
                        <a:pt x="174" y="20"/>
                        <a:pt x="174" y="20"/>
                      </a:cubicBezTo>
                      <a:cubicBezTo>
                        <a:pt x="145" y="40"/>
                        <a:pt x="145" y="40"/>
                        <a:pt x="145" y="40"/>
                      </a:cubicBezTo>
                      <a:cubicBezTo>
                        <a:pt x="167" y="55"/>
                        <a:pt x="167" y="55"/>
                        <a:pt x="167" y="55"/>
                      </a:cubicBezTo>
                      <a:cubicBezTo>
                        <a:pt x="156" y="92"/>
                        <a:pt x="156" y="92"/>
                        <a:pt x="156" y="92"/>
                      </a:cubicBezTo>
                      <a:cubicBezTo>
                        <a:pt x="137" y="73"/>
                        <a:pt x="120" y="26"/>
                        <a:pt x="114" y="0"/>
                      </a:cubicBezTo>
                      <a:cubicBezTo>
                        <a:pt x="96" y="13"/>
                        <a:pt x="85" y="17"/>
                        <a:pt x="73" y="20"/>
                      </a:cubicBezTo>
                      <a:cubicBezTo>
                        <a:pt x="37" y="27"/>
                        <a:pt x="3" y="76"/>
                        <a:pt x="0" y="116"/>
                      </a:cubicBezTo>
                      <a:cubicBezTo>
                        <a:pt x="50" y="140"/>
                        <a:pt x="110" y="154"/>
                        <a:pt x="174" y="154"/>
                      </a:cubicBezTo>
                      <a:cubicBezTo>
                        <a:pt x="239" y="154"/>
                        <a:pt x="299" y="140"/>
                        <a:pt x="349" y="116"/>
                      </a:cubicBezTo>
                      <a:cubicBezTo>
                        <a:pt x="346" y="76"/>
                        <a:pt x="312" y="27"/>
                        <a:pt x="27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rgbClr val="00245D"/>
                    </a:solidFill>
                  </a:endParaRPr>
                </a:p>
              </p:txBody>
            </p:sp>
          </p:grpSp>
        </p:grpSp>
      </p:grpSp>
      <p:grpSp>
        <p:nvGrpSpPr>
          <p:cNvPr id="14" name="Group 78"/>
          <p:cNvGrpSpPr/>
          <p:nvPr/>
        </p:nvGrpSpPr>
        <p:grpSpPr>
          <a:xfrm>
            <a:off x="595566" y="1224694"/>
            <a:ext cx="2145728" cy="2099996"/>
            <a:chOff x="595566" y="1224694"/>
            <a:chExt cx="2145728" cy="2099996"/>
          </a:xfrm>
        </p:grpSpPr>
        <p:sp>
          <p:nvSpPr>
            <p:cNvPr id="47" name="Round Single Corner Rectangle 29"/>
            <p:cNvSpPr/>
            <p:nvPr/>
          </p:nvSpPr>
          <p:spPr>
            <a:xfrm flipH="1">
              <a:off x="595566" y="1224694"/>
              <a:ext cx="2145728" cy="2099996"/>
            </a:xfrm>
            <a:prstGeom prst="round1Rect">
              <a:avLst>
                <a:gd name="adj" fmla="val 1182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108000" rIns="36000" rtlCol="0" anchor="t"/>
            <a:lstStyle/>
            <a:p>
              <a:pPr algn="ctr">
                <a:buNone/>
              </a:pPr>
              <a:endParaRPr lang="en-GB" sz="2000" baseline="30000" dirty="0">
                <a:solidFill>
                  <a:schemeClr val="tx1"/>
                </a:solidFill>
                <a:ea typeface="Verdana" pitchFamily="34" charset="0"/>
                <a:cs typeface="Verdana" pitchFamily="34" charset="0"/>
              </a:endParaRPr>
            </a:p>
          </p:txBody>
        </p:sp>
        <p:grpSp>
          <p:nvGrpSpPr>
            <p:cNvPr id="15" name="Group 58"/>
            <p:cNvGrpSpPr>
              <a:grpSpLocks noChangeAspect="1"/>
            </p:cNvGrpSpPr>
            <p:nvPr/>
          </p:nvGrpSpPr>
          <p:grpSpPr>
            <a:xfrm>
              <a:off x="853248" y="1631910"/>
              <a:ext cx="1630365" cy="1285564"/>
              <a:chOff x="6583752" y="4359905"/>
              <a:chExt cx="1329191" cy="1048084"/>
            </a:xfrm>
          </p:grpSpPr>
          <p:sp>
            <p:nvSpPr>
              <p:cNvPr id="57" name="Freeform 8"/>
              <p:cNvSpPr>
                <a:spLocks noChangeArrowheads="1"/>
              </p:cNvSpPr>
              <p:nvPr/>
            </p:nvSpPr>
            <p:spPr bwMode="auto">
              <a:xfrm>
                <a:off x="6889154" y="4359905"/>
                <a:ext cx="1023789" cy="760034"/>
              </a:xfrm>
              <a:custGeom>
                <a:avLst/>
                <a:gdLst>
                  <a:gd name="T0" fmla="*/ 0 w 2664"/>
                  <a:gd name="T1" fmla="*/ 0 h 1979"/>
                  <a:gd name="T2" fmla="*/ 0 w 2664"/>
                  <a:gd name="T3" fmla="*/ 0 h 1979"/>
                  <a:gd name="T4" fmla="*/ 0 w 2664"/>
                  <a:gd name="T5" fmla="*/ 0 h 1979"/>
                  <a:gd name="T6" fmla="*/ 0 w 2664"/>
                  <a:gd name="T7" fmla="*/ 0 h 1979"/>
                  <a:gd name="T8" fmla="*/ 0 w 2664"/>
                  <a:gd name="T9" fmla="*/ 0 h 1979"/>
                  <a:gd name="T10" fmla="*/ 0 w 2664"/>
                  <a:gd name="T11" fmla="*/ 0 h 1979"/>
                  <a:gd name="T12" fmla="*/ 0 w 2664"/>
                  <a:gd name="T13" fmla="*/ 0 h 1979"/>
                  <a:gd name="T14" fmla="*/ 0 w 2664"/>
                  <a:gd name="T15" fmla="*/ 0 h 1979"/>
                  <a:gd name="T16" fmla="*/ 0 w 2664"/>
                  <a:gd name="T17" fmla="*/ 0 h 1979"/>
                  <a:gd name="T18" fmla="*/ 0 w 2664"/>
                  <a:gd name="T19" fmla="*/ 0 h 1979"/>
                  <a:gd name="T20" fmla="*/ 0 w 2664"/>
                  <a:gd name="T21" fmla="*/ 0 h 1979"/>
                  <a:gd name="T22" fmla="*/ 0 w 2664"/>
                  <a:gd name="T23" fmla="*/ 0 h 1979"/>
                  <a:gd name="T24" fmla="*/ 0 w 2664"/>
                  <a:gd name="T25" fmla="*/ 0 h 1979"/>
                  <a:gd name="T26" fmla="*/ 0 w 2664"/>
                  <a:gd name="T27" fmla="*/ 0 h 1979"/>
                  <a:gd name="T28" fmla="*/ 0 w 2664"/>
                  <a:gd name="T29" fmla="*/ 0 h 1979"/>
                  <a:gd name="T30" fmla="*/ 0 w 2664"/>
                  <a:gd name="T31" fmla="*/ 0 h 1979"/>
                  <a:gd name="T32" fmla="*/ 0 w 2664"/>
                  <a:gd name="T33" fmla="*/ 0 h 1979"/>
                  <a:gd name="T34" fmla="*/ 0 w 2664"/>
                  <a:gd name="T35" fmla="*/ 0 h 1979"/>
                  <a:gd name="T36" fmla="*/ 0 w 2664"/>
                  <a:gd name="T37" fmla="*/ 0 h 1979"/>
                  <a:gd name="T38" fmla="*/ 0 w 2664"/>
                  <a:gd name="T39" fmla="*/ 0 h 1979"/>
                  <a:gd name="T40" fmla="*/ 0 w 2664"/>
                  <a:gd name="T41" fmla="*/ 0 h 1979"/>
                  <a:gd name="T42" fmla="*/ 0 w 2664"/>
                  <a:gd name="T43" fmla="*/ 0 h 1979"/>
                  <a:gd name="T44" fmla="*/ 0 w 2664"/>
                  <a:gd name="T45" fmla="*/ 0 h 1979"/>
                  <a:gd name="T46" fmla="*/ 0 w 2664"/>
                  <a:gd name="T47" fmla="*/ 0 h 1979"/>
                  <a:gd name="T48" fmla="*/ 0 w 2664"/>
                  <a:gd name="T49" fmla="*/ 0 h 1979"/>
                  <a:gd name="T50" fmla="*/ 0 w 2664"/>
                  <a:gd name="T51" fmla="*/ 0 h 1979"/>
                  <a:gd name="T52" fmla="*/ 0 w 2664"/>
                  <a:gd name="T53" fmla="*/ 0 h 1979"/>
                  <a:gd name="T54" fmla="*/ 0 w 2664"/>
                  <a:gd name="T55" fmla="*/ 0 h 1979"/>
                  <a:gd name="T56" fmla="*/ 0 w 2664"/>
                  <a:gd name="T57" fmla="*/ 0 h 1979"/>
                  <a:gd name="T58" fmla="*/ 0 w 2664"/>
                  <a:gd name="T59" fmla="*/ 0 h 1979"/>
                  <a:gd name="T60" fmla="*/ 0 w 2664"/>
                  <a:gd name="T61" fmla="*/ 0 h 1979"/>
                  <a:gd name="T62" fmla="*/ 0 w 2664"/>
                  <a:gd name="T63" fmla="*/ 0 h 1979"/>
                  <a:gd name="T64" fmla="*/ 0 w 2664"/>
                  <a:gd name="T65" fmla="*/ 0 h 1979"/>
                  <a:gd name="T66" fmla="*/ 0 w 2664"/>
                  <a:gd name="T67" fmla="*/ 0 h 1979"/>
                  <a:gd name="T68" fmla="*/ 0 w 2664"/>
                  <a:gd name="T69" fmla="*/ 0 h 1979"/>
                  <a:gd name="T70" fmla="*/ 0 w 2664"/>
                  <a:gd name="T71" fmla="*/ 0 h 1979"/>
                  <a:gd name="T72" fmla="*/ 0 w 2664"/>
                  <a:gd name="T73" fmla="*/ 0 h 1979"/>
                  <a:gd name="T74" fmla="*/ 0 w 2664"/>
                  <a:gd name="T75" fmla="*/ 0 h 1979"/>
                  <a:gd name="T76" fmla="*/ 0 w 2664"/>
                  <a:gd name="T77" fmla="*/ 0 h 1979"/>
                  <a:gd name="T78" fmla="*/ 0 w 2664"/>
                  <a:gd name="T79" fmla="*/ 0 h 1979"/>
                  <a:gd name="T80" fmla="*/ 0 w 2664"/>
                  <a:gd name="T81" fmla="*/ 0 h 197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664"/>
                  <a:gd name="T124" fmla="*/ 0 h 1979"/>
                  <a:gd name="T125" fmla="*/ 2664 w 2664"/>
                  <a:gd name="T126" fmla="*/ 1979 h 197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664" h="1979">
                    <a:moveTo>
                      <a:pt x="1475" y="0"/>
                    </a:moveTo>
                    <a:lnTo>
                      <a:pt x="2664" y="990"/>
                    </a:lnTo>
                    <a:lnTo>
                      <a:pt x="1475" y="1979"/>
                    </a:lnTo>
                    <a:lnTo>
                      <a:pt x="1475" y="1365"/>
                    </a:lnTo>
                    <a:lnTo>
                      <a:pt x="1396" y="1348"/>
                    </a:lnTo>
                    <a:lnTo>
                      <a:pt x="1318" y="1337"/>
                    </a:lnTo>
                    <a:lnTo>
                      <a:pt x="1243" y="1330"/>
                    </a:lnTo>
                    <a:lnTo>
                      <a:pt x="1168" y="1328"/>
                    </a:lnTo>
                    <a:lnTo>
                      <a:pt x="1092" y="1330"/>
                    </a:lnTo>
                    <a:lnTo>
                      <a:pt x="1019" y="1337"/>
                    </a:lnTo>
                    <a:lnTo>
                      <a:pt x="946" y="1347"/>
                    </a:lnTo>
                    <a:lnTo>
                      <a:pt x="877" y="1362"/>
                    </a:lnTo>
                    <a:lnTo>
                      <a:pt x="810" y="1378"/>
                    </a:lnTo>
                    <a:lnTo>
                      <a:pt x="745" y="1399"/>
                    </a:lnTo>
                    <a:lnTo>
                      <a:pt x="683" y="1421"/>
                    </a:lnTo>
                    <a:lnTo>
                      <a:pt x="623" y="1446"/>
                    </a:lnTo>
                    <a:lnTo>
                      <a:pt x="565" y="1474"/>
                    </a:lnTo>
                    <a:lnTo>
                      <a:pt x="510" y="1503"/>
                    </a:lnTo>
                    <a:lnTo>
                      <a:pt x="457" y="1533"/>
                    </a:lnTo>
                    <a:lnTo>
                      <a:pt x="407" y="1564"/>
                    </a:lnTo>
                    <a:lnTo>
                      <a:pt x="360" y="1596"/>
                    </a:lnTo>
                    <a:lnTo>
                      <a:pt x="315" y="1627"/>
                    </a:lnTo>
                    <a:lnTo>
                      <a:pt x="273" y="1660"/>
                    </a:lnTo>
                    <a:lnTo>
                      <a:pt x="233" y="1691"/>
                    </a:lnTo>
                    <a:lnTo>
                      <a:pt x="198" y="1723"/>
                    </a:lnTo>
                    <a:lnTo>
                      <a:pt x="164" y="1753"/>
                    </a:lnTo>
                    <a:lnTo>
                      <a:pt x="134" y="1781"/>
                    </a:lnTo>
                    <a:lnTo>
                      <a:pt x="107" y="1809"/>
                    </a:lnTo>
                    <a:lnTo>
                      <a:pt x="81" y="1834"/>
                    </a:lnTo>
                    <a:lnTo>
                      <a:pt x="60" y="1857"/>
                    </a:lnTo>
                    <a:lnTo>
                      <a:pt x="42" y="1877"/>
                    </a:lnTo>
                    <a:lnTo>
                      <a:pt x="27" y="1894"/>
                    </a:lnTo>
                    <a:lnTo>
                      <a:pt x="15" y="1908"/>
                    </a:lnTo>
                    <a:lnTo>
                      <a:pt x="7" y="1918"/>
                    </a:lnTo>
                    <a:lnTo>
                      <a:pt x="2" y="1925"/>
                    </a:lnTo>
                    <a:lnTo>
                      <a:pt x="0" y="1927"/>
                    </a:lnTo>
                    <a:lnTo>
                      <a:pt x="2" y="1842"/>
                    </a:lnTo>
                    <a:lnTo>
                      <a:pt x="8" y="1760"/>
                    </a:lnTo>
                    <a:lnTo>
                      <a:pt x="19" y="1682"/>
                    </a:lnTo>
                    <a:lnTo>
                      <a:pt x="32" y="1608"/>
                    </a:lnTo>
                    <a:lnTo>
                      <a:pt x="50" y="1536"/>
                    </a:lnTo>
                    <a:lnTo>
                      <a:pt x="71" y="1469"/>
                    </a:lnTo>
                    <a:lnTo>
                      <a:pt x="94" y="1406"/>
                    </a:lnTo>
                    <a:lnTo>
                      <a:pt x="121" y="1344"/>
                    </a:lnTo>
                    <a:lnTo>
                      <a:pt x="151" y="1286"/>
                    </a:lnTo>
                    <a:lnTo>
                      <a:pt x="183" y="1232"/>
                    </a:lnTo>
                    <a:lnTo>
                      <a:pt x="218" y="1181"/>
                    </a:lnTo>
                    <a:lnTo>
                      <a:pt x="254" y="1132"/>
                    </a:lnTo>
                    <a:lnTo>
                      <a:pt x="294" y="1086"/>
                    </a:lnTo>
                    <a:lnTo>
                      <a:pt x="334" y="1043"/>
                    </a:lnTo>
                    <a:lnTo>
                      <a:pt x="377" y="1003"/>
                    </a:lnTo>
                    <a:lnTo>
                      <a:pt x="421" y="965"/>
                    </a:lnTo>
                    <a:lnTo>
                      <a:pt x="466" y="929"/>
                    </a:lnTo>
                    <a:lnTo>
                      <a:pt x="512" y="897"/>
                    </a:lnTo>
                    <a:lnTo>
                      <a:pt x="559" y="867"/>
                    </a:lnTo>
                    <a:lnTo>
                      <a:pt x="606" y="838"/>
                    </a:lnTo>
                    <a:lnTo>
                      <a:pt x="654" y="812"/>
                    </a:lnTo>
                    <a:lnTo>
                      <a:pt x="704" y="788"/>
                    </a:lnTo>
                    <a:lnTo>
                      <a:pt x="752" y="766"/>
                    </a:lnTo>
                    <a:lnTo>
                      <a:pt x="801" y="746"/>
                    </a:lnTo>
                    <a:lnTo>
                      <a:pt x="849" y="727"/>
                    </a:lnTo>
                    <a:lnTo>
                      <a:pt x="897" y="711"/>
                    </a:lnTo>
                    <a:lnTo>
                      <a:pt x="944" y="696"/>
                    </a:lnTo>
                    <a:lnTo>
                      <a:pt x="992" y="682"/>
                    </a:lnTo>
                    <a:lnTo>
                      <a:pt x="1037" y="671"/>
                    </a:lnTo>
                    <a:lnTo>
                      <a:pt x="1081" y="660"/>
                    </a:lnTo>
                    <a:lnTo>
                      <a:pt x="1125" y="651"/>
                    </a:lnTo>
                    <a:lnTo>
                      <a:pt x="1165" y="643"/>
                    </a:lnTo>
                    <a:lnTo>
                      <a:pt x="1205" y="635"/>
                    </a:lnTo>
                    <a:lnTo>
                      <a:pt x="1243" y="630"/>
                    </a:lnTo>
                    <a:lnTo>
                      <a:pt x="1278" y="625"/>
                    </a:lnTo>
                    <a:lnTo>
                      <a:pt x="1312" y="621"/>
                    </a:lnTo>
                    <a:lnTo>
                      <a:pt x="1342" y="618"/>
                    </a:lnTo>
                    <a:lnTo>
                      <a:pt x="1371" y="615"/>
                    </a:lnTo>
                    <a:lnTo>
                      <a:pt x="1396" y="613"/>
                    </a:lnTo>
                    <a:lnTo>
                      <a:pt x="1418" y="612"/>
                    </a:lnTo>
                    <a:lnTo>
                      <a:pt x="1437" y="611"/>
                    </a:lnTo>
                    <a:lnTo>
                      <a:pt x="1452" y="610"/>
                    </a:lnTo>
                    <a:lnTo>
                      <a:pt x="1464" y="610"/>
                    </a:lnTo>
                    <a:lnTo>
                      <a:pt x="1471" y="610"/>
                    </a:lnTo>
                    <a:lnTo>
                      <a:pt x="1475" y="610"/>
                    </a:lnTo>
                    <a:lnTo>
                      <a:pt x="1475" y="0"/>
                    </a:lnTo>
                    <a:close/>
                  </a:path>
                </a:pathLst>
              </a:custGeom>
              <a:solidFill>
                <a:schemeClr val="bg1"/>
              </a:solidFill>
              <a:ln w="9525">
                <a:noFill/>
                <a:round/>
                <a:headEnd/>
                <a:tailEnd/>
              </a:ln>
            </p:spPr>
            <p:txBody>
              <a:bodyPr wrap="none" anchor="ctr"/>
              <a:lstStyle/>
              <a:p>
                <a:endParaRPr lang="en-GB" sz="2700" dirty="0">
                  <a:latin typeface="Calibri" pitchFamily="34" charset="0"/>
                </a:endParaRPr>
              </a:p>
            </p:txBody>
          </p:sp>
          <p:sp>
            <p:nvSpPr>
              <p:cNvPr id="58" name="Freeform 9"/>
              <p:cNvSpPr>
                <a:spLocks noChangeArrowheads="1"/>
              </p:cNvSpPr>
              <p:nvPr/>
            </p:nvSpPr>
            <p:spPr bwMode="auto">
              <a:xfrm>
                <a:off x="6583752" y="4554252"/>
                <a:ext cx="1141785" cy="853737"/>
              </a:xfrm>
              <a:custGeom>
                <a:avLst/>
                <a:gdLst>
                  <a:gd name="T0" fmla="*/ 0 w 2971"/>
                  <a:gd name="T1" fmla="*/ 0 h 2227"/>
                  <a:gd name="T2" fmla="*/ 0 w 2971"/>
                  <a:gd name="T3" fmla="*/ 0 h 2227"/>
                  <a:gd name="T4" fmla="*/ 0 w 2971"/>
                  <a:gd name="T5" fmla="*/ 0 h 2227"/>
                  <a:gd name="T6" fmla="*/ 0 w 2971"/>
                  <a:gd name="T7" fmla="*/ 0 h 2227"/>
                  <a:gd name="T8" fmla="*/ 0 w 2971"/>
                  <a:gd name="T9" fmla="*/ 0 h 2227"/>
                  <a:gd name="T10" fmla="*/ 0 w 2971"/>
                  <a:gd name="T11" fmla="*/ 0 h 2227"/>
                  <a:gd name="T12" fmla="*/ 0 w 2971"/>
                  <a:gd name="T13" fmla="*/ 0 h 2227"/>
                  <a:gd name="T14" fmla="*/ 0 w 2971"/>
                  <a:gd name="T15" fmla="*/ 0 h 2227"/>
                  <a:gd name="T16" fmla="*/ 0 w 2971"/>
                  <a:gd name="T17" fmla="*/ 0 h 2227"/>
                  <a:gd name="T18" fmla="*/ 0 w 2971"/>
                  <a:gd name="T19" fmla="*/ 0 h 2227"/>
                  <a:gd name="T20" fmla="*/ 0 w 2971"/>
                  <a:gd name="T21" fmla="*/ 0 h 2227"/>
                  <a:gd name="T22" fmla="*/ 0 w 2971"/>
                  <a:gd name="T23" fmla="*/ 0 h 2227"/>
                  <a:gd name="T24" fmla="*/ 0 w 2971"/>
                  <a:gd name="T25" fmla="*/ 0 h 2227"/>
                  <a:gd name="T26" fmla="*/ 0 w 2971"/>
                  <a:gd name="T27" fmla="*/ 0 h 2227"/>
                  <a:gd name="T28" fmla="*/ 0 w 2971"/>
                  <a:gd name="T29" fmla="*/ 0 h 2227"/>
                  <a:gd name="T30" fmla="*/ 0 w 2971"/>
                  <a:gd name="T31" fmla="*/ 0 h 2227"/>
                  <a:gd name="T32" fmla="*/ 0 w 2971"/>
                  <a:gd name="T33" fmla="*/ 0 h 22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71"/>
                  <a:gd name="T52" fmla="*/ 0 h 2227"/>
                  <a:gd name="T53" fmla="*/ 2971 w 2971"/>
                  <a:gd name="T54" fmla="*/ 2227 h 222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71" h="2227">
                    <a:moveTo>
                      <a:pt x="0" y="0"/>
                    </a:moveTo>
                    <a:lnTo>
                      <a:pt x="1565" y="0"/>
                    </a:lnTo>
                    <a:lnTo>
                      <a:pt x="1491" y="28"/>
                    </a:lnTo>
                    <a:lnTo>
                      <a:pt x="1418" y="60"/>
                    </a:lnTo>
                    <a:lnTo>
                      <a:pt x="1333" y="100"/>
                    </a:lnTo>
                    <a:lnTo>
                      <a:pt x="1254" y="144"/>
                    </a:lnTo>
                    <a:lnTo>
                      <a:pt x="1178" y="191"/>
                    </a:lnTo>
                    <a:lnTo>
                      <a:pt x="1106" y="243"/>
                    </a:lnTo>
                    <a:lnTo>
                      <a:pt x="1038" y="297"/>
                    </a:lnTo>
                    <a:lnTo>
                      <a:pt x="297" y="297"/>
                    </a:lnTo>
                    <a:lnTo>
                      <a:pt x="297" y="1930"/>
                    </a:lnTo>
                    <a:lnTo>
                      <a:pt x="2674" y="1930"/>
                    </a:lnTo>
                    <a:lnTo>
                      <a:pt x="2674" y="1471"/>
                    </a:lnTo>
                    <a:lnTo>
                      <a:pt x="2971" y="1224"/>
                    </a:lnTo>
                    <a:lnTo>
                      <a:pt x="2971" y="2227"/>
                    </a:lnTo>
                    <a:lnTo>
                      <a:pt x="0" y="2227"/>
                    </a:lnTo>
                    <a:lnTo>
                      <a:pt x="0" y="0"/>
                    </a:lnTo>
                    <a:close/>
                  </a:path>
                </a:pathLst>
              </a:custGeom>
              <a:solidFill>
                <a:schemeClr val="tx2"/>
              </a:solidFill>
              <a:ln w="9525">
                <a:noFill/>
                <a:round/>
                <a:headEnd/>
                <a:tailEnd/>
              </a:ln>
            </p:spPr>
            <p:txBody>
              <a:bodyPr wrap="none" anchor="ctr"/>
              <a:lstStyle/>
              <a:p>
                <a:endParaRPr lang="en-GB" sz="2700" dirty="0">
                  <a:latin typeface="Calibri" pitchFamily="34" charset="0"/>
                </a:endParaRPr>
              </a:p>
            </p:txBody>
          </p:sp>
        </p:grpSp>
      </p:grpSp>
      <p:grpSp>
        <p:nvGrpSpPr>
          <p:cNvPr id="16" name="Group 72"/>
          <p:cNvGrpSpPr/>
          <p:nvPr/>
        </p:nvGrpSpPr>
        <p:grpSpPr>
          <a:xfrm>
            <a:off x="5012520" y="1225186"/>
            <a:ext cx="2145728" cy="2099996"/>
            <a:chOff x="5012520" y="1225186"/>
            <a:chExt cx="2145728" cy="2099996"/>
          </a:xfrm>
        </p:grpSpPr>
        <p:sp>
          <p:nvSpPr>
            <p:cNvPr id="50" name="Rectangle 49"/>
            <p:cNvSpPr/>
            <p:nvPr/>
          </p:nvSpPr>
          <p:spPr>
            <a:xfrm>
              <a:off x="5012520" y="1225186"/>
              <a:ext cx="2145728" cy="20999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108000" rIns="36000" rtlCol="0" anchor="t"/>
            <a:lstStyle/>
            <a:p>
              <a:pPr algn="ctr">
                <a:buNone/>
              </a:pPr>
              <a:endParaRPr lang="en-GB" sz="2000" baseline="30000" dirty="0">
                <a:solidFill>
                  <a:schemeClr val="tx1"/>
                </a:solidFill>
                <a:ea typeface="Verdana" pitchFamily="34" charset="0"/>
                <a:cs typeface="Verdana" pitchFamily="34" charset="0"/>
              </a:endParaRPr>
            </a:p>
          </p:txBody>
        </p:sp>
        <p:grpSp>
          <p:nvGrpSpPr>
            <p:cNvPr id="17" name="Group 71"/>
            <p:cNvGrpSpPr/>
            <p:nvPr/>
          </p:nvGrpSpPr>
          <p:grpSpPr>
            <a:xfrm>
              <a:off x="5533384" y="1576304"/>
              <a:ext cx="1104000" cy="1397760"/>
              <a:chOff x="5532424" y="1419031"/>
              <a:chExt cx="1104000" cy="1397760"/>
            </a:xfrm>
          </p:grpSpPr>
          <p:sp>
            <p:nvSpPr>
              <p:cNvPr id="61" name="Freeform 12"/>
              <p:cNvSpPr>
                <a:spLocks/>
              </p:cNvSpPr>
              <p:nvPr/>
            </p:nvSpPr>
            <p:spPr bwMode="auto">
              <a:xfrm>
                <a:off x="5532424" y="1419031"/>
                <a:ext cx="1104000" cy="1397760"/>
              </a:xfrm>
              <a:custGeom>
                <a:avLst/>
                <a:gdLst/>
                <a:ahLst/>
                <a:cxnLst>
                  <a:cxn ang="0">
                    <a:pos x="575" y="664"/>
                  </a:cxn>
                  <a:cxn ang="0">
                    <a:pos x="571" y="684"/>
                  </a:cxn>
                  <a:cxn ang="0">
                    <a:pos x="562" y="702"/>
                  </a:cxn>
                  <a:cxn ang="0">
                    <a:pos x="548" y="715"/>
                  </a:cxn>
                  <a:cxn ang="0">
                    <a:pos x="530" y="725"/>
                  </a:cxn>
                  <a:cxn ang="0">
                    <a:pos x="510" y="728"/>
                  </a:cxn>
                  <a:cxn ang="0">
                    <a:pos x="64" y="728"/>
                  </a:cxn>
                  <a:cxn ang="0">
                    <a:pos x="45" y="725"/>
                  </a:cxn>
                  <a:cxn ang="0">
                    <a:pos x="26" y="715"/>
                  </a:cxn>
                  <a:cxn ang="0">
                    <a:pos x="13" y="702"/>
                  </a:cxn>
                  <a:cxn ang="0">
                    <a:pos x="4" y="684"/>
                  </a:cxn>
                  <a:cxn ang="0">
                    <a:pos x="0" y="664"/>
                  </a:cxn>
                  <a:cxn ang="0">
                    <a:pos x="0" y="65"/>
                  </a:cxn>
                  <a:cxn ang="0">
                    <a:pos x="4" y="44"/>
                  </a:cxn>
                  <a:cxn ang="0">
                    <a:pos x="13" y="26"/>
                  </a:cxn>
                  <a:cxn ang="0">
                    <a:pos x="26" y="13"/>
                  </a:cxn>
                  <a:cxn ang="0">
                    <a:pos x="45" y="3"/>
                  </a:cxn>
                  <a:cxn ang="0">
                    <a:pos x="64" y="0"/>
                  </a:cxn>
                  <a:cxn ang="0">
                    <a:pos x="510" y="0"/>
                  </a:cxn>
                  <a:cxn ang="0">
                    <a:pos x="530" y="3"/>
                  </a:cxn>
                  <a:cxn ang="0">
                    <a:pos x="548" y="13"/>
                  </a:cxn>
                  <a:cxn ang="0">
                    <a:pos x="562" y="26"/>
                  </a:cxn>
                  <a:cxn ang="0">
                    <a:pos x="571" y="44"/>
                  </a:cxn>
                  <a:cxn ang="0">
                    <a:pos x="575" y="65"/>
                  </a:cxn>
                  <a:cxn ang="0">
                    <a:pos x="575" y="664"/>
                  </a:cxn>
                </a:cxnLst>
                <a:rect l="0" t="0" r="r" b="b"/>
                <a:pathLst>
                  <a:path w="575" h="728">
                    <a:moveTo>
                      <a:pt x="575" y="664"/>
                    </a:moveTo>
                    <a:lnTo>
                      <a:pt x="571" y="684"/>
                    </a:lnTo>
                    <a:lnTo>
                      <a:pt x="562" y="702"/>
                    </a:lnTo>
                    <a:lnTo>
                      <a:pt x="548" y="715"/>
                    </a:lnTo>
                    <a:lnTo>
                      <a:pt x="530" y="725"/>
                    </a:lnTo>
                    <a:lnTo>
                      <a:pt x="510" y="728"/>
                    </a:lnTo>
                    <a:lnTo>
                      <a:pt x="64" y="728"/>
                    </a:lnTo>
                    <a:lnTo>
                      <a:pt x="45" y="725"/>
                    </a:lnTo>
                    <a:lnTo>
                      <a:pt x="26" y="715"/>
                    </a:lnTo>
                    <a:lnTo>
                      <a:pt x="13" y="702"/>
                    </a:lnTo>
                    <a:lnTo>
                      <a:pt x="4" y="684"/>
                    </a:lnTo>
                    <a:lnTo>
                      <a:pt x="0" y="664"/>
                    </a:lnTo>
                    <a:lnTo>
                      <a:pt x="0" y="65"/>
                    </a:lnTo>
                    <a:lnTo>
                      <a:pt x="4" y="44"/>
                    </a:lnTo>
                    <a:lnTo>
                      <a:pt x="13" y="26"/>
                    </a:lnTo>
                    <a:lnTo>
                      <a:pt x="26" y="13"/>
                    </a:lnTo>
                    <a:lnTo>
                      <a:pt x="45" y="3"/>
                    </a:lnTo>
                    <a:lnTo>
                      <a:pt x="64" y="0"/>
                    </a:lnTo>
                    <a:lnTo>
                      <a:pt x="510" y="0"/>
                    </a:lnTo>
                    <a:lnTo>
                      <a:pt x="530" y="3"/>
                    </a:lnTo>
                    <a:lnTo>
                      <a:pt x="548" y="13"/>
                    </a:lnTo>
                    <a:lnTo>
                      <a:pt x="562" y="26"/>
                    </a:lnTo>
                    <a:lnTo>
                      <a:pt x="571" y="44"/>
                    </a:lnTo>
                    <a:lnTo>
                      <a:pt x="575" y="65"/>
                    </a:lnTo>
                    <a:lnTo>
                      <a:pt x="575" y="6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700" dirty="0">
                  <a:latin typeface="Calibri" pitchFamily="34" charset="0"/>
                </a:endParaRPr>
              </a:p>
            </p:txBody>
          </p:sp>
          <p:sp>
            <p:nvSpPr>
              <p:cNvPr id="62" name="Freeform 13"/>
              <p:cNvSpPr>
                <a:spLocks/>
              </p:cNvSpPr>
              <p:nvPr/>
            </p:nvSpPr>
            <p:spPr bwMode="auto">
              <a:xfrm>
                <a:off x="5651464" y="1538071"/>
                <a:ext cx="869760" cy="359039"/>
              </a:xfrm>
              <a:custGeom>
                <a:avLst/>
                <a:gdLst/>
                <a:ahLst/>
                <a:cxnLst>
                  <a:cxn ang="0">
                    <a:pos x="453" y="122"/>
                  </a:cxn>
                  <a:cxn ang="0">
                    <a:pos x="450" y="143"/>
                  </a:cxn>
                  <a:cxn ang="0">
                    <a:pos x="441" y="160"/>
                  </a:cxn>
                  <a:cxn ang="0">
                    <a:pos x="427" y="175"/>
                  </a:cxn>
                  <a:cxn ang="0">
                    <a:pos x="408" y="183"/>
                  </a:cxn>
                  <a:cxn ang="0">
                    <a:pos x="389" y="187"/>
                  </a:cxn>
                  <a:cxn ang="0">
                    <a:pos x="64" y="187"/>
                  </a:cxn>
                  <a:cxn ang="0">
                    <a:pos x="44" y="183"/>
                  </a:cxn>
                  <a:cxn ang="0">
                    <a:pos x="26" y="175"/>
                  </a:cxn>
                  <a:cxn ang="0">
                    <a:pos x="12" y="160"/>
                  </a:cxn>
                  <a:cxn ang="0">
                    <a:pos x="4" y="143"/>
                  </a:cxn>
                  <a:cxn ang="0">
                    <a:pos x="0" y="122"/>
                  </a:cxn>
                  <a:cxn ang="0">
                    <a:pos x="0" y="64"/>
                  </a:cxn>
                  <a:cxn ang="0">
                    <a:pos x="4" y="43"/>
                  </a:cxn>
                  <a:cxn ang="0">
                    <a:pos x="12" y="26"/>
                  </a:cxn>
                  <a:cxn ang="0">
                    <a:pos x="26" y="12"/>
                  </a:cxn>
                  <a:cxn ang="0">
                    <a:pos x="44" y="3"/>
                  </a:cxn>
                  <a:cxn ang="0">
                    <a:pos x="64" y="0"/>
                  </a:cxn>
                  <a:cxn ang="0">
                    <a:pos x="389" y="0"/>
                  </a:cxn>
                  <a:cxn ang="0">
                    <a:pos x="408" y="3"/>
                  </a:cxn>
                  <a:cxn ang="0">
                    <a:pos x="427" y="12"/>
                  </a:cxn>
                  <a:cxn ang="0">
                    <a:pos x="441" y="26"/>
                  </a:cxn>
                  <a:cxn ang="0">
                    <a:pos x="450" y="43"/>
                  </a:cxn>
                  <a:cxn ang="0">
                    <a:pos x="453" y="64"/>
                  </a:cxn>
                  <a:cxn ang="0">
                    <a:pos x="453" y="122"/>
                  </a:cxn>
                </a:cxnLst>
                <a:rect l="0" t="0" r="r" b="b"/>
                <a:pathLst>
                  <a:path w="453" h="187">
                    <a:moveTo>
                      <a:pt x="453" y="122"/>
                    </a:moveTo>
                    <a:lnTo>
                      <a:pt x="450" y="143"/>
                    </a:lnTo>
                    <a:lnTo>
                      <a:pt x="441" y="160"/>
                    </a:lnTo>
                    <a:lnTo>
                      <a:pt x="427" y="175"/>
                    </a:lnTo>
                    <a:lnTo>
                      <a:pt x="408" y="183"/>
                    </a:lnTo>
                    <a:lnTo>
                      <a:pt x="389" y="187"/>
                    </a:lnTo>
                    <a:lnTo>
                      <a:pt x="64" y="187"/>
                    </a:lnTo>
                    <a:lnTo>
                      <a:pt x="44" y="183"/>
                    </a:lnTo>
                    <a:lnTo>
                      <a:pt x="26" y="175"/>
                    </a:lnTo>
                    <a:lnTo>
                      <a:pt x="12" y="160"/>
                    </a:lnTo>
                    <a:lnTo>
                      <a:pt x="4" y="143"/>
                    </a:lnTo>
                    <a:lnTo>
                      <a:pt x="0" y="122"/>
                    </a:lnTo>
                    <a:lnTo>
                      <a:pt x="0" y="64"/>
                    </a:lnTo>
                    <a:lnTo>
                      <a:pt x="4" y="43"/>
                    </a:lnTo>
                    <a:lnTo>
                      <a:pt x="12" y="26"/>
                    </a:lnTo>
                    <a:lnTo>
                      <a:pt x="26" y="12"/>
                    </a:lnTo>
                    <a:lnTo>
                      <a:pt x="44" y="3"/>
                    </a:lnTo>
                    <a:lnTo>
                      <a:pt x="64" y="0"/>
                    </a:lnTo>
                    <a:lnTo>
                      <a:pt x="389" y="0"/>
                    </a:lnTo>
                    <a:lnTo>
                      <a:pt x="408" y="3"/>
                    </a:lnTo>
                    <a:lnTo>
                      <a:pt x="427" y="12"/>
                    </a:lnTo>
                    <a:lnTo>
                      <a:pt x="441" y="26"/>
                    </a:lnTo>
                    <a:lnTo>
                      <a:pt x="450" y="43"/>
                    </a:lnTo>
                    <a:lnTo>
                      <a:pt x="453" y="64"/>
                    </a:lnTo>
                    <a:lnTo>
                      <a:pt x="453" y="122"/>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700" dirty="0">
                  <a:latin typeface="Calibri" pitchFamily="34" charset="0"/>
                </a:endParaRPr>
              </a:p>
            </p:txBody>
          </p:sp>
          <p:sp>
            <p:nvSpPr>
              <p:cNvPr id="63" name="Freeform 14"/>
              <p:cNvSpPr>
                <a:spLocks/>
              </p:cNvSpPr>
              <p:nvPr/>
            </p:nvSpPr>
            <p:spPr bwMode="auto">
              <a:xfrm>
                <a:off x="6177544" y="2010391"/>
                <a:ext cx="291840" cy="291840"/>
              </a:xfrm>
              <a:custGeom>
                <a:avLst/>
                <a:gdLst/>
                <a:ahLst/>
                <a:cxnLst>
                  <a:cxn ang="0">
                    <a:pos x="152" y="76"/>
                  </a:cxn>
                  <a:cxn ang="0">
                    <a:pos x="150" y="97"/>
                  </a:cxn>
                  <a:cxn ang="0">
                    <a:pos x="141" y="115"/>
                  </a:cxn>
                  <a:cxn ang="0">
                    <a:pos x="129" y="131"/>
                  </a:cxn>
                  <a:cxn ang="0">
                    <a:pos x="114" y="142"/>
                  </a:cxn>
                  <a:cxn ang="0">
                    <a:pos x="96" y="150"/>
                  </a:cxn>
                  <a:cxn ang="0">
                    <a:pos x="76" y="152"/>
                  </a:cxn>
                  <a:cxn ang="0">
                    <a:pos x="55" y="150"/>
                  </a:cxn>
                  <a:cxn ang="0">
                    <a:pos x="37" y="142"/>
                  </a:cxn>
                  <a:cxn ang="0">
                    <a:pos x="22" y="131"/>
                  </a:cxn>
                  <a:cxn ang="0">
                    <a:pos x="10" y="115"/>
                  </a:cxn>
                  <a:cxn ang="0">
                    <a:pos x="2" y="97"/>
                  </a:cxn>
                  <a:cxn ang="0">
                    <a:pos x="0" y="76"/>
                  </a:cxn>
                  <a:cxn ang="0">
                    <a:pos x="2" y="56"/>
                  </a:cxn>
                  <a:cxn ang="0">
                    <a:pos x="10" y="38"/>
                  </a:cxn>
                  <a:cxn ang="0">
                    <a:pos x="22" y="23"/>
                  </a:cxn>
                  <a:cxn ang="0">
                    <a:pos x="37" y="11"/>
                  </a:cxn>
                  <a:cxn ang="0">
                    <a:pos x="55" y="2"/>
                  </a:cxn>
                  <a:cxn ang="0">
                    <a:pos x="76" y="0"/>
                  </a:cxn>
                  <a:cxn ang="0">
                    <a:pos x="96" y="2"/>
                  </a:cxn>
                  <a:cxn ang="0">
                    <a:pos x="114" y="11"/>
                  </a:cxn>
                  <a:cxn ang="0">
                    <a:pos x="129" y="23"/>
                  </a:cxn>
                  <a:cxn ang="0">
                    <a:pos x="141" y="38"/>
                  </a:cxn>
                  <a:cxn ang="0">
                    <a:pos x="150" y="56"/>
                  </a:cxn>
                  <a:cxn ang="0">
                    <a:pos x="152" y="76"/>
                  </a:cxn>
                </a:cxnLst>
                <a:rect l="0" t="0" r="r" b="b"/>
                <a:pathLst>
                  <a:path w="152" h="152">
                    <a:moveTo>
                      <a:pt x="152" y="76"/>
                    </a:moveTo>
                    <a:lnTo>
                      <a:pt x="150" y="97"/>
                    </a:lnTo>
                    <a:lnTo>
                      <a:pt x="141" y="115"/>
                    </a:lnTo>
                    <a:lnTo>
                      <a:pt x="129" y="131"/>
                    </a:lnTo>
                    <a:lnTo>
                      <a:pt x="114" y="142"/>
                    </a:lnTo>
                    <a:lnTo>
                      <a:pt x="96" y="150"/>
                    </a:lnTo>
                    <a:lnTo>
                      <a:pt x="76" y="152"/>
                    </a:lnTo>
                    <a:lnTo>
                      <a:pt x="55" y="150"/>
                    </a:lnTo>
                    <a:lnTo>
                      <a:pt x="37" y="142"/>
                    </a:lnTo>
                    <a:lnTo>
                      <a:pt x="22" y="131"/>
                    </a:lnTo>
                    <a:lnTo>
                      <a:pt x="10" y="115"/>
                    </a:lnTo>
                    <a:lnTo>
                      <a:pt x="2" y="97"/>
                    </a:lnTo>
                    <a:lnTo>
                      <a:pt x="0" y="76"/>
                    </a:lnTo>
                    <a:lnTo>
                      <a:pt x="2" y="56"/>
                    </a:lnTo>
                    <a:lnTo>
                      <a:pt x="10" y="38"/>
                    </a:lnTo>
                    <a:lnTo>
                      <a:pt x="22" y="23"/>
                    </a:lnTo>
                    <a:lnTo>
                      <a:pt x="37" y="11"/>
                    </a:lnTo>
                    <a:lnTo>
                      <a:pt x="55" y="2"/>
                    </a:lnTo>
                    <a:lnTo>
                      <a:pt x="76" y="0"/>
                    </a:lnTo>
                    <a:lnTo>
                      <a:pt x="96" y="2"/>
                    </a:lnTo>
                    <a:lnTo>
                      <a:pt x="114" y="11"/>
                    </a:lnTo>
                    <a:lnTo>
                      <a:pt x="129" y="23"/>
                    </a:lnTo>
                    <a:lnTo>
                      <a:pt x="141" y="38"/>
                    </a:lnTo>
                    <a:lnTo>
                      <a:pt x="150" y="56"/>
                    </a:lnTo>
                    <a:lnTo>
                      <a:pt x="152" y="76"/>
                    </a:lnTo>
                    <a:close/>
                  </a:path>
                </a:pathLst>
              </a:custGeom>
              <a:solidFill>
                <a:schemeClr val="bg2">
                  <a:lumMod val="60000"/>
                  <a:lumOff val="40000"/>
                </a:schemeClr>
              </a:solidFill>
              <a:ln w="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GB" sz="2700" dirty="0">
                  <a:latin typeface="Calibri" pitchFamily="34" charset="0"/>
                </a:endParaRPr>
              </a:p>
            </p:txBody>
          </p:sp>
          <p:sp>
            <p:nvSpPr>
              <p:cNvPr id="64" name="Freeform 15"/>
              <p:cNvSpPr>
                <a:spLocks/>
              </p:cNvSpPr>
              <p:nvPr/>
            </p:nvSpPr>
            <p:spPr bwMode="auto">
              <a:xfrm>
                <a:off x="5701384" y="2010391"/>
                <a:ext cx="291840" cy="293761"/>
              </a:xfrm>
              <a:custGeom>
                <a:avLst/>
                <a:gdLst/>
                <a:ahLst/>
                <a:cxnLst>
                  <a:cxn ang="0">
                    <a:pos x="152" y="76"/>
                  </a:cxn>
                  <a:cxn ang="0">
                    <a:pos x="150" y="97"/>
                  </a:cxn>
                  <a:cxn ang="0">
                    <a:pos x="143" y="115"/>
                  </a:cxn>
                  <a:cxn ang="0">
                    <a:pos x="131" y="131"/>
                  </a:cxn>
                  <a:cxn ang="0">
                    <a:pos x="115" y="142"/>
                  </a:cxn>
                  <a:cxn ang="0">
                    <a:pos x="97" y="150"/>
                  </a:cxn>
                  <a:cxn ang="0">
                    <a:pos x="76" y="153"/>
                  </a:cxn>
                  <a:cxn ang="0">
                    <a:pos x="56" y="150"/>
                  </a:cxn>
                  <a:cxn ang="0">
                    <a:pos x="38" y="142"/>
                  </a:cxn>
                  <a:cxn ang="0">
                    <a:pos x="23" y="131"/>
                  </a:cxn>
                  <a:cxn ang="0">
                    <a:pos x="11" y="115"/>
                  </a:cxn>
                  <a:cxn ang="0">
                    <a:pos x="3" y="97"/>
                  </a:cxn>
                  <a:cxn ang="0">
                    <a:pos x="0" y="76"/>
                  </a:cxn>
                  <a:cxn ang="0">
                    <a:pos x="3" y="57"/>
                  </a:cxn>
                  <a:cxn ang="0">
                    <a:pos x="11" y="38"/>
                  </a:cxn>
                  <a:cxn ang="0">
                    <a:pos x="23" y="23"/>
                  </a:cxn>
                  <a:cxn ang="0">
                    <a:pos x="38" y="11"/>
                  </a:cxn>
                  <a:cxn ang="0">
                    <a:pos x="56" y="3"/>
                  </a:cxn>
                  <a:cxn ang="0">
                    <a:pos x="76" y="0"/>
                  </a:cxn>
                  <a:cxn ang="0">
                    <a:pos x="97" y="3"/>
                  </a:cxn>
                  <a:cxn ang="0">
                    <a:pos x="115" y="11"/>
                  </a:cxn>
                  <a:cxn ang="0">
                    <a:pos x="131" y="23"/>
                  </a:cxn>
                  <a:cxn ang="0">
                    <a:pos x="143" y="38"/>
                  </a:cxn>
                  <a:cxn ang="0">
                    <a:pos x="150" y="57"/>
                  </a:cxn>
                  <a:cxn ang="0">
                    <a:pos x="152" y="76"/>
                  </a:cxn>
                </a:cxnLst>
                <a:rect l="0" t="0" r="r" b="b"/>
                <a:pathLst>
                  <a:path w="152" h="153">
                    <a:moveTo>
                      <a:pt x="152" y="76"/>
                    </a:moveTo>
                    <a:lnTo>
                      <a:pt x="150" y="97"/>
                    </a:lnTo>
                    <a:lnTo>
                      <a:pt x="143" y="115"/>
                    </a:lnTo>
                    <a:lnTo>
                      <a:pt x="131" y="131"/>
                    </a:lnTo>
                    <a:lnTo>
                      <a:pt x="115" y="142"/>
                    </a:lnTo>
                    <a:lnTo>
                      <a:pt x="97" y="150"/>
                    </a:lnTo>
                    <a:lnTo>
                      <a:pt x="76" y="153"/>
                    </a:lnTo>
                    <a:lnTo>
                      <a:pt x="56" y="150"/>
                    </a:lnTo>
                    <a:lnTo>
                      <a:pt x="38" y="142"/>
                    </a:lnTo>
                    <a:lnTo>
                      <a:pt x="23" y="131"/>
                    </a:lnTo>
                    <a:lnTo>
                      <a:pt x="11" y="115"/>
                    </a:lnTo>
                    <a:lnTo>
                      <a:pt x="3" y="97"/>
                    </a:lnTo>
                    <a:lnTo>
                      <a:pt x="0" y="76"/>
                    </a:lnTo>
                    <a:lnTo>
                      <a:pt x="3" y="57"/>
                    </a:lnTo>
                    <a:lnTo>
                      <a:pt x="11" y="38"/>
                    </a:lnTo>
                    <a:lnTo>
                      <a:pt x="23" y="23"/>
                    </a:lnTo>
                    <a:lnTo>
                      <a:pt x="38" y="11"/>
                    </a:lnTo>
                    <a:lnTo>
                      <a:pt x="56" y="3"/>
                    </a:lnTo>
                    <a:lnTo>
                      <a:pt x="76" y="0"/>
                    </a:lnTo>
                    <a:lnTo>
                      <a:pt x="97" y="3"/>
                    </a:lnTo>
                    <a:lnTo>
                      <a:pt x="115" y="11"/>
                    </a:lnTo>
                    <a:lnTo>
                      <a:pt x="131" y="23"/>
                    </a:lnTo>
                    <a:lnTo>
                      <a:pt x="143" y="38"/>
                    </a:lnTo>
                    <a:lnTo>
                      <a:pt x="150" y="57"/>
                    </a:lnTo>
                    <a:lnTo>
                      <a:pt x="152" y="76"/>
                    </a:lnTo>
                    <a:close/>
                  </a:path>
                </a:pathLst>
              </a:custGeom>
              <a:solidFill>
                <a:schemeClr val="accent4">
                  <a:lumMod val="60000"/>
                  <a:lumOff val="40000"/>
                </a:schemeClr>
              </a:solidFill>
              <a:ln w="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GB" sz="2700" dirty="0">
                  <a:latin typeface="Calibri" pitchFamily="34" charset="0"/>
                </a:endParaRPr>
              </a:p>
            </p:txBody>
          </p:sp>
          <p:sp>
            <p:nvSpPr>
              <p:cNvPr id="65" name="Freeform 16"/>
              <p:cNvSpPr>
                <a:spLocks/>
              </p:cNvSpPr>
              <p:nvPr/>
            </p:nvSpPr>
            <p:spPr bwMode="auto">
              <a:xfrm>
                <a:off x="5701384" y="2371351"/>
                <a:ext cx="291840" cy="291840"/>
              </a:xfrm>
              <a:custGeom>
                <a:avLst/>
                <a:gdLst/>
                <a:ahLst/>
                <a:cxnLst>
                  <a:cxn ang="0">
                    <a:pos x="152" y="76"/>
                  </a:cxn>
                  <a:cxn ang="0">
                    <a:pos x="150" y="97"/>
                  </a:cxn>
                  <a:cxn ang="0">
                    <a:pos x="143" y="115"/>
                  </a:cxn>
                  <a:cxn ang="0">
                    <a:pos x="131" y="130"/>
                  </a:cxn>
                  <a:cxn ang="0">
                    <a:pos x="115" y="142"/>
                  </a:cxn>
                  <a:cxn ang="0">
                    <a:pos x="97" y="150"/>
                  </a:cxn>
                  <a:cxn ang="0">
                    <a:pos x="76" y="152"/>
                  </a:cxn>
                  <a:cxn ang="0">
                    <a:pos x="56" y="150"/>
                  </a:cxn>
                  <a:cxn ang="0">
                    <a:pos x="38" y="142"/>
                  </a:cxn>
                  <a:cxn ang="0">
                    <a:pos x="23" y="130"/>
                  </a:cxn>
                  <a:cxn ang="0">
                    <a:pos x="11" y="115"/>
                  </a:cxn>
                  <a:cxn ang="0">
                    <a:pos x="3" y="97"/>
                  </a:cxn>
                  <a:cxn ang="0">
                    <a:pos x="0" y="76"/>
                  </a:cxn>
                  <a:cxn ang="0">
                    <a:pos x="3" y="57"/>
                  </a:cxn>
                  <a:cxn ang="0">
                    <a:pos x="11" y="38"/>
                  </a:cxn>
                  <a:cxn ang="0">
                    <a:pos x="23" y="23"/>
                  </a:cxn>
                  <a:cxn ang="0">
                    <a:pos x="38" y="11"/>
                  </a:cxn>
                  <a:cxn ang="0">
                    <a:pos x="56" y="3"/>
                  </a:cxn>
                  <a:cxn ang="0">
                    <a:pos x="76" y="0"/>
                  </a:cxn>
                  <a:cxn ang="0">
                    <a:pos x="97" y="3"/>
                  </a:cxn>
                  <a:cxn ang="0">
                    <a:pos x="115" y="11"/>
                  </a:cxn>
                  <a:cxn ang="0">
                    <a:pos x="131" y="23"/>
                  </a:cxn>
                  <a:cxn ang="0">
                    <a:pos x="143" y="38"/>
                  </a:cxn>
                  <a:cxn ang="0">
                    <a:pos x="150" y="57"/>
                  </a:cxn>
                  <a:cxn ang="0">
                    <a:pos x="152" y="76"/>
                  </a:cxn>
                </a:cxnLst>
                <a:rect l="0" t="0" r="r" b="b"/>
                <a:pathLst>
                  <a:path w="152" h="152">
                    <a:moveTo>
                      <a:pt x="152" y="76"/>
                    </a:moveTo>
                    <a:lnTo>
                      <a:pt x="150" y="97"/>
                    </a:lnTo>
                    <a:lnTo>
                      <a:pt x="143" y="115"/>
                    </a:lnTo>
                    <a:lnTo>
                      <a:pt x="131" y="130"/>
                    </a:lnTo>
                    <a:lnTo>
                      <a:pt x="115" y="142"/>
                    </a:lnTo>
                    <a:lnTo>
                      <a:pt x="97" y="150"/>
                    </a:lnTo>
                    <a:lnTo>
                      <a:pt x="76" y="152"/>
                    </a:lnTo>
                    <a:lnTo>
                      <a:pt x="56" y="150"/>
                    </a:lnTo>
                    <a:lnTo>
                      <a:pt x="38" y="142"/>
                    </a:lnTo>
                    <a:lnTo>
                      <a:pt x="23" y="130"/>
                    </a:lnTo>
                    <a:lnTo>
                      <a:pt x="11" y="115"/>
                    </a:lnTo>
                    <a:lnTo>
                      <a:pt x="3" y="97"/>
                    </a:lnTo>
                    <a:lnTo>
                      <a:pt x="0" y="76"/>
                    </a:lnTo>
                    <a:lnTo>
                      <a:pt x="3" y="57"/>
                    </a:lnTo>
                    <a:lnTo>
                      <a:pt x="11" y="38"/>
                    </a:lnTo>
                    <a:lnTo>
                      <a:pt x="23" y="23"/>
                    </a:lnTo>
                    <a:lnTo>
                      <a:pt x="38" y="11"/>
                    </a:lnTo>
                    <a:lnTo>
                      <a:pt x="56" y="3"/>
                    </a:lnTo>
                    <a:lnTo>
                      <a:pt x="76" y="0"/>
                    </a:lnTo>
                    <a:lnTo>
                      <a:pt x="97" y="3"/>
                    </a:lnTo>
                    <a:lnTo>
                      <a:pt x="115" y="11"/>
                    </a:lnTo>
                    <a:lnTo>
                      <a:pt x="131" y="23"/>
                    </a:lnTo>
                    <a:lnTo>
                      <a:pt x="143" y="38"/>
                    </a:lnTo>
                    <a:lnTo>
                      <a:pt x="150" y="57"/>
                    </a:lnTo>
                    <a:lnTo>
                      <a:pt x="152" y="76"/>
                    </a:lnTo>
                    <a:close/>
                  </a:path>
                </a:pathLst>
              </a:custGeom>
              <a:solidFill>
                <a:schemeClr val="accent6">
                  <a:lumMod val="40000"/>
                  <a:lumOff val="60000"/>
                </a:schemeClr>
              </a:solidFill>
              <a:ln w="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GB" sz="2700" dirty="0">
                  <a:latin typeface="Calibri" pitchFamily="34" charset="0"/>
                </a:endParaRPr>
              </a:p>
            </p:txBody>
          </p:sp>
          <p:sp>
            <p:nvSpPr>
              <p:cNvPr id="66" name="Freeform 17"/>
              <p:cNvSpPr>
                <a:spLocks/>
              </p:cNvSpPr>
              <p:nvPr/>
            </p:nvSpPr>
            <p:spPr bwMode="auto">
              <a:xfrm>
                <a:off x="6177544" y="2371351"/>
                <a:ext cx="293759" cy="291840"/>
              </a:xfrm>
              <a:custGeom>
                <a:avLst/>
                <a:gdLst/>
                <a:ahLst/>
                <a:cxnLst>
                  <a:cxn ang="0">
                    <a:pos x="153" y="76"/>
                  </a:cxn>
                  <a:cxn ang="0">
                    <a:pos x="150" y="97"/>
                  </a:cxn>
                  <a:cxn ang="0">
                    <a:pos x="142" y="115"/>
                  </a:cxn>
                  <a:cxn ang="0">
                    <a:pos x="130" y="130"/>
                  </a:cxn>
                  <a:cxn ang="0">
                    <a:pos x="115" y="142"/>
                  </a:cxn>
                  <a:cxn ang="0">
                    <a:pos x="96" y="150"/>
                  </a:cxn>
                  <a:cxn ang="0">
                    <a:pos x="77" y="152"/>
                  </a:cxn>
                  <a:cxn ang="0">
                    <a:pos x="56" y="150"/>
                  </a:cxn>
                  <a:cxn ang="0">
                    <a:pos x="38" y="142"/>
                  </a:cxn>
                  <a:cxn ang="0">
                    <a:pos x="23" y="130"/>
                  </a:cxn>
                  <a:cxn ang="0">
                    <a:pos x="11" y="115"/>
                  </a:cxn>
                  <a:cxn ang="0">
                    <a:pos x="3" y="97"/>
                  </a:cxn>
                  <a:cxn ang="0">
                    <a:pos x="0" y="76"/>
                  </a:cxn>
                  <a:cxn ang="0">
                    <a:pos x="3" y="57"/>
                  </a:cxn>
                  <a:cxn ang="0">
                    <a:pos x="11" y="38"/>
                  </a:cxn>
                  <a:cxn ang="0">
                    <a:pos x="23" y="23"/>
                  </a:cxn>
                  <a:cxn ang="0">
                    <a:pos x="38" y="11"/>
                  </a:cxn>
                  <a:cxn ang="0">
                    <a:pos x="56" y="3"/>
                  </a:cxn>
                  <a:cxn ang="0">
                    <a:pos x="77" y="0"/>
                  </a:cxn>
                  <a:cxn ang="0">
                    <a:pos x="96" y="3"/>
                  </a:cxn>
                  <a:cxn ang="0">
                    <a:pos x="115" y="11"/>
                  </a:cxn>
                  <a:cxn ang="0">
                    <a:pos x="130" y="23"/>
                  </a:cxn>
                  <a:cxn ang="0">
                    <a:pos x="142" y="38"/>
                  </a:cxn>
                  <a:cxn ang="0">
                    <a:pos x="150" y="57"/>
                  </a:cxn>
                  <a:cxn ang="0">
                    <a:pos x="153" y="76"/>
                  </a:cxn>
                </a:cxnLst>
                <a:rect l="0" t="0" r="r" b="b"/>
                <a:pathLst>
                  <a:path w="153" h="152">
                    <a:moveTo>
                      <a:pt x="153" y="76"/>
                    </a:moveTo>
                    <a:lnTo>
                      <a:pt x="150" y="97"/>
                    </a:lnTo>
                    <a:lnTo>
                      <a:pt x="142" y="115"/>
                    </a:lnTo>
                    <a:lnTo>
                      <a:pt x="130" y="130"/>
                    </a:lnTo>
                    <a:lnTo>
                      <a:pt x="115" y="142"/>
                    </a:lnTo>
                    <a:lnTo>
                      <a:pt x="96" y="150"/>
                    </a:lnTo>
                    <a:lnTo>
                      <a:pt x="77" y="152"/>
                    </a:lnTo>
                    <a:lnTo>
                      <a:pt x="56" y="150"/>
                    </a:lnTo>
                    <a:lnTo>
                      <a:pt x="38" y="142"/>
                    </a:lnTo>
                    <a:lnTo>
                      <a:pt x="23" y="130"/>
                    </a:lnTo>
                    <a:lnTo>
                      <a:pt x="11" y="115"/>
                    </a:lnTo>
                    <a:lnTo>
                      <a:pt x="3" y="97"/>
                    </a:lnTo>
                    <a:lnTo>
                      <a:pt x="0" y="76"/>
                    </a:lnTo>
                    <a:lnTo>
                      <a:pt x="3" y="57"/>
                    </a:lnTo>
                    <a:lnTo>
                      <a:pt x="11" y="38"/>
                    </a:lnTo>
                    <a:lnTo>
                      <a:pt x="23" y="23"/>
                    </a:lnTo>
                    <a:lnTo>
                      <a:pt x="38" y="11"/>
                    </a:lnTo>
                    <a:lnTo>
                      <a:pt x="56" y="3"/>
                    </a:lnTo>
                    <a:lnTo>
                      <a:pt x="77" y="0"/>
                    </a:lnTo>
                    <a:lnTo>
                      <a:pt x="96" y="3"/>
                    </a:lnTo>
                    <a:lnTo>
                      <a:pt x="115" y="11"/>
                    </a:lnTo>
                    <a:lnTo>
                      <a:pt x="130" y="23"/>
                    </a:lnTo>
                    <a:lnTo>
                      <a:pt x="142" y="38"/>
                    </a:lnTo>
                    <a:lnTo>
                      <a:pt x="150" y="57"/>
                    </a:lnTo>
                    <a:lnTo>
                      <a:pt x="153" y="76"/>
                    </a:lnTo>
                    <a:close/>
                  </a:path>
                </a:pathLst>
              </a:custGeom>
              <a:solidFill>
                <a:schemeClr val="tx2">
                  <a:lumMod val="40000"/>
                  <a:lumOff val="60000"/>
                </a:schemeClr>
              </a:solidFill>
              <a:ln w="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GB" sz="2700" dirty="0">
                  <a:latin typeface="Calibri" pitchFamily="34" charset="0"/>
                </a:endParaRPr>
              </a:p>
            </p:txBody>
          </p:sp>
          <p:sp>
            <p:nvSpPr>
              <p:cNvPr id="67" name="Freeform 18"/>
              <p:cNvSpPr>
                <a:spLocks/>
              </p:cNvSpPr>
              <p:nvPr/>
            </p:nvSpPr>
            <p:spPr bwMode="auto">
              <a:xfrm>
                <a:off x="5745544" y="2492310"/>
                <a:ext cx="205439" cy="51840"/>
              </a:xfrm>
              <a:custGeom>
                <a:avLst/>
                <a:gdLst/>
                <a:ahLst/>
                <a:cxnLst>
                  <a:cxn ang="0">
                    <a:pos x="94" y="0"/>
                  </a:cxn>
                  <a:cxn ang="0">
                    <a:pos x="98" y="0"/>
                  </a:cxn>
                  <a:cxn ang="0">
                    <a:pos x="101" y="2"/>
                  </a:cxn>
                  <a:cxn ang="0">
                    <a:pos x="104" y="5"/>
                  </a:cxn>
                  <a:cxn ang="0">
                    <a:pos x="107" y="9"/>
                  </a:cxn>
                  <a:cxn ang="0">
                    <a:pos x="107" y="13"/>
                  </a:cxn>
                  <a:cxn ang="0">
                    <a:pos x="107" y="17"/>
                  </a:cxn>
                  <a:cxn ang="0">
                    <a:pos x="104" y="22"/>
                  </a:cxn>
                  <a:cxn ang="0">
                    <a:pos x="101" y="24"/>
                  </a:cxn>
                  <a:cxn ang="0">
                    <a:pos x="98" y="26"/>
                  </a:cxn>
                  <a:cxn ang="0">
                    <a:pos x="94" y="27"/>
                  </a:cxn>
                  <a:cxn ang="0">
                    <a:pos x="13" y="27"/>
                  </a:cxn>
                  <a:cxn ang="0">
                    <a:pos x="9" y="26"/>
                  </a:cxn>
                  <a:cxn ang="0">
                    <a:pos x="6" y="24"/>
                  </a:cxn>
                  <a:cxn ang="0">
                    <a:pos x="2" y="22"/>
                  </a:cxn>
                  <a:cxn ang="0">
                    <a:pos x="1" y="17"/>
                  </a:cxn>
                  <a:cxn ang="0">
                    <a:pos x="0" y="13"/>
                  </a:cxn>
                  <a:cxn ang="0">
                    <a:pos x="1" y="9"/>
                  </a:cxn>
                  <a:cxn ang="0">
                    <a:pos x="2" y="5"/>
                  </a:cxn>
                  <a:cxn ang="0">
                    <a:pos x="6" y="2"/>
                  </a:cxn>
                  <a:cxn ang="0">
                    <a:pos x="9" y="0"/>
                  </a:cxn>
                  <a:cxn ang="0">
                    <a:pos x="13" y="0"/>
                  </a:cxn>
                  <a:cxn ang="0">
                    <a:pos x="94" y="0"/>
                  </a:cxn>
                </a:cxnLst>
                <a:rect l="0" t="0" r="r" b="b"/>
                <a:pathLst>
                  <a:path w="107" h="27">
                    <a:moveTo>
                      <a:pt x="94" y="0"/>
                    </a:moveTo>
                    <a:lnTo>
                      <a:pt x="98" y="0"/>
                    </a:lnTo>
                    <a:lnTo>
                      <a:pt x="101" y="2"/>
                    </a:lnTo>
                    <a:lnTo>
                      <a:pt x="104" y="5"/>
                    </a:lnTo>
                    <a:lnTo>
                      <a:pt x="107" y="9"/>
                    </a:lnTo>
                    <a:lnTo>
                      <a:pt x="107" y="13"/>
                    </a:lnTo>
                    <a:lnTo>
                      <a:pt x="107" y="17"/>
                    </a:lnTo>
                    <a:lnTo>
                      <a:pt x="104" y="22"/>
                    </a:lnTo>
                    <a:lnTo>
                      <a:pt x="101" y="24"/>
                    </a:lnTo>
                    <a:lnTo>
                      <a:pt x="98" y="26"/>
                    </a:lnTo>
                    <a:lnTo>
                      <a:pt x="94" y="27"/>
                    </a:lnTo>
                    <a:lnTo>
                      <a:pt x="13" y="27"/>
                    </a:lnTo>
                    <a:lnTo>
                      <a:pt x="9" y="26"/>
                    </a:lnTo>
                    <a:lnTo>
                      <a:pt x="6" y="24"/>
                    </a:lnTo>
                    <a:lnTo>
                      <a:pt x="2" y="22"/>
                    </a:lnTo>
                    <a:lnTo>
                      <a:pt x="1" y="17"/>
                    </a:lnTo>
                    <a:lnTo>
                      <a:pt x="0" y="13"/>
                    </a:lnTo>
                    <a:lnTo>
                      <a:pt x="1" y="9"/>
                    </a:lnTo>
                    <a:lnTo>
                      <a:pt x="2" y="5"/>
                    </a:lnTo>
                    <a:lnTo>
                      <a:pt x="6" y="2"/>
                    </a:lnTo>
                    <a:lnTo>
                      <a:pt x="9" y="0"/>
                    </a:lnTo>
                    <a:lnTo>
                      <a:pt x="13" y="0"/>
                    </a:lnTo>
                    <a:lnTo>
                      <a:pt x="94"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700" dirty="0">
                  <a:latin typeface="Calibri" pitchFamily="34" charset="0"/>
                </a:endParaRPr>
              </a:p>
            </p:txBody>
          </p:sp>
          <p:sp>
            <p:nvSpPr>
              <p:cNvPr id="68" name="Freeform 19"/>
              <p:cNvSpPr>
                <a:spLocks/>
              </p:cNvSpPr>
              <p:nvPr/>
            </p:nvSpPr>
            <p:spPr bwMode="auto">
              <a:xfrm>
                <a:off x="6221704" y="2054551"/>
                <a:ext cx="203520" cy="203520"/>
              </a:xfrm>
              <a:custGeom>
                <a:avLst/>
                <a:gdLst/>
                <a:ahLst/>
                <a:cxnLst>
                  <a:cxn ang="0">
                    <a:pos x="93" y="40"/>
                  </a:cxn>
                  <a:cxn ang="0">
                    <a:pos x="66" y="40"/>
                  </a:cxn>
                  <a:cxn ang="0">
                    <a:pos x="66" y="13"/>
                  </a:cxn>
                  <a:cxn ang="0">
                    <a:pos x="66" y="9"/>
                  </a:cxn>
                  <a:cxn ang="0">
                    <a:pos x="64" y="5"/>
                  </a:cxn>
                  <a:cxn ang="0">
                    <a:pos x="60" y="2"/>
                  </a:cxn>
                  <a:cxn ang="0">
                    <a:pos x="57" y="1"/>
                  </a:cxn>
                  <a:cxn ang="0">
                    <a:pos x="53" y="0"/>
                  </a:cxn>
                  <a:cxn ang="0">
                    <a:pos x="49" y="1"/>
                  </a:cxn>
                  <a:cxn ang="0">
                    <a:pos x="45" y="2"/>
                  </a:cxn>
                  <a:cxn ang="0">
                    <a:pos x="42" y="5"/>
                  </a:cxn>
                  <a:cxn ang="0">
                    <a:pos x="40" y="9"/>
                  </a:cxn>
                  <a:cxn ang="0">
                    <a:pos x="39" y="13"/>
                  </a:cxn>
                  <a:cxn ang="0">
                    <a:pos x="39" y="40"/>
                  </a:cxn>
                  <a:cxn ang="0">
                    <a:pos x="13" y="40"/>
                  </a:cxn>
                  <a:cxn ang="0">
                    <a:pos x="8" y="40"/>
                  </a:cxn>
                  <a:cxn ang="0">
                    <a:pos x="5" y="42"/>
                  </a:cxn>
                  <a:cxn ang="0">
                    <a:pos x="2" y="46"/>
                  </a:cxn>
                  <a:cxn ang="0">
                    <a:pos x="0" y="49"/>
                  </a:cxn>
                  <a:cxn ang="0">
                    <a:pos x="0" y="53"/>
                  </a:cxn>
                  <a:cxn ang="0">
                    <a:pos x="0" y="58"/>
                  </a:cxn>
                  <a:cxn ang="0">
                    <a:pos x="2" y="61"/>
                  </a:cxn>
                  <a:cxn ang="0">
                    <a:pos x="5" y="64"/>
                  </a:cxn>
                  <a:cxn ang="0">
                    <a:pos x="8" y="66"/>
                  </a:cxn>
                  <a:cxn ang="0">
                    <a:pos x="13" y="67"/>
                  </a:cxn>
                  <a:cxn ang="0">
                    <a:pos x="39" y="67"/>
                  </a:cxn>
                  <a:cxn ang="0">
                    <a:pos x="39" y="93"/>
                  </a:cxn>
                  <a:cxn ang="0">
                    <a:pos x="40" y="98"/>
                  </a:cxn>
                  <a:cxn ang="0">
                    <a:pos x="42" y="101"/>
                  </a:cxn>
                  <a:cxn ang="0">
                    <a:pos x="45" y="104"/>
                  </a:cxn>
                  <a:cxn ang="0">
                    <a:pos x="49" y="106"/>
                  </a:cxn>
                  <a:cxn ang="0">
                    <a:pos x="53" y="106"/>
                  </a:cxn>
                  <a:cxn ang="0">
                    <a:pos x="57" y="106"/>
                  </a:cxn>
                  <a:cxn ang="0">
                    <a:pos x="60" y="104"/>
                  </a:cxn>
                  <a:cxn ang="0">
                    <a:pos x="64" y="101"/>
                  </a:cxn>
                  <a:cxn ang="0">
                    <a:pos x="66" y="98"/>
                  </a:cxn>
                  <a:cxn ang="0">
                    <a:pos x="66" y="93"/>
                  </a:cxn>
                  <a:cxn ang="0">
                    <a:pos x="66" y="67"/>
                  </a:cxn>
                  <a:cxn ang="0">
                    <a:pos x="93" y="67"/>
                  </a:cxn>
                  <a:cxn ang="0">
                    <a:pos x="97" y="66"/>
                  </a:cxn>
                  <a:cxn ang="0">
                    <a:pos x="101" y="64"/>
                  </a:cxn>
                  <a:cxn ang="0">
                    <a:pos x="104" y="61"/>
                  </a:cxn>
                  <a:cxn ang="0">
                    <a:pos x="105" y="58"/>
                  </a:cxn>
                  <a:cxn ang="0">
                    <a:pos x="106" y="53"/>
                  </a:cxn>
                  <a:cxn ang="0">
                    <a:pos x="105" y="49"/>
                  </a:cxn>
                  <a:cxn ang="0">
                    <a:pos x="104" y="46"/>
                  </a:cxn>
                  <a:cxn ang="0">
                    <a:pos x="101" y="42"/>
                  </a:cxn>
                  <a:cxn ang="0">
                    <a:pos x="97" y="40"/>
                  </a:cxn>
                  <a:cxn ang="0">
                    <a:pos x="93" y="40"/>
                  </a:cxn>
                </a:cxnLst>
                <a:rect l="0" t="0" r="r" b="b"/>
                <a:pathLst>
                  <a:path w="106" h="106">
                    <a:moveTo>
                      <a:pt x="93" y="40"/>
                    </a:moveTo>
                    <a:lnTo>
                      <a:pt x="66" y="40"/>
                    </a:lnTo>
                    <a:lnTo>
                      <a:pt x="66" y="13"/>
                    </a:lnTo>
                    <a:lnTo>
                      <a:pt x="66" y="9"/>
                    </a:lnTo>
                    <a:lnTo>
                      <a:pt x="64" y="5"/>
                    </a:lnTo>
                    <a:lnTo>
                      <a:pt x="60" y="2"/>
                    </a:lnTo>
                    <a:lnTo>
                      <a:pt x="57" y="1"/>
                    </a:lnTo>
                    <a:lnTo>
                      <a:pt x="53" y="0"/>
                    </a:lnTo>
                    <a:lnTo>
                      <a:pt x="49" y="1"/>
                    </a:lnTo>
                    <a:lnTo>
                      <a:pt x="45" y="2"/>
                    </a:lnTo>
                    <a:lnTo>
                      <a:pt x="42" y="5"/>
                    </a:lnTo>
                    <a:lnTo>
                      <a:pt x="40" y="9"/>
                    </a:lnTo>
                    <a:lnTo>
                      <a:pt x="39" y="13"/>
                    </a:lnTo>
                    <a:lnTo>
                      <a:pt x="39" y="40"/>
                    </a:lnTo>
                    <a:lnTo>
                      <a:pt x="13" y="40"/>
                    </a:lnTo>
                    <a:lnTo>
                      <a:pt x="8" y="40"/>
                    </a:lnTo>
                    <a:lnTo>
                      <a:pt x="5" y="42"/>
                    </a:lnTo>
                    <a:lnTo>
                      <a:pt x="2" y="46"/>
                    </a:lnTo>
                    <a:lnTo>
                      <a:pt x="0" y="49"/>
                    </a:lnTo>
                    <a:lnTo>
                      <a:pt x="0" y="53"/>
                    </a:lnTo>
                    <a:lnTo>
                      <a:pt x="0" y="58"/>
                    </a:lnTo>
                    <a:lnTo>
                      <a:pt x="2" y="61"/>
                    </a:lnTo>
                    <a:lnTo>
                      <a:pt x="5" y="64"/>
                    </a:lnTo>
                    <a:lnTo>
                      <a:pt x="8" y="66"/>
                    </a:lnTo>
                    <a:lnTo>
                      <a:pt x="13" y="67"/>
                    </a:lnTo>
                    <a:lnTo>
                      <a:pt x="39" y="67"/>
                    </a:lnTo>
                    <a:lnTo>
                      <a:pt x="39" y="93"/>
                    </a:lnTo>
                    <a:lnTo>
                      <a:pt x="40" y="98"/>
                    </a:lnTo>
                    <a:lnTo>
                      <a:pt x="42" y="101"/>
                    </a:lnTo>
                    <a:lnTo>
                      <a:pt x="45" y="104"/>
                    </a:lnTo>
                    <a:lnTo>
                      <a:pt x="49" y="106"/>
                    </a:lnTo>
                    <a:lnTo>
                      <a:pt x="53" y="106"/>
                    </a:lnTo>
                    <a:lnTo>
                      <a:pt x="57" y="106"/>
                    </a:lnTo>
                    <a:lnTo>
                      <a:pt x="60" y="104"/>
                    </a:lnTo>
                    <a:lnTo>
                      <a:pt x="64" y="101"/>
                    </a:lnTo>
                    <a:lnTo>
                      <a:pt x="66" y="98"/>
                    </a:lnTo>
                    <a:lnTo>
                      <a:pt x="66" y="93"/>
                    </a:lnTo>
                    <a:lnTo>
                      <a:pt x="66" y="67"/>
                    </a:lnTo>
                    <a:lnTo>
                      <a:pt x="93" y="67"/>
                    </a:lnTo>
                    <a:lnTo>
                      <a:pt x="97" y="66"/>
                    </a:lnTo>
                    <a:lnTo>
                      <a:pt x="101" y="64"/>
                    </a:lnTo>
                    <a:lnTo>
                      <a:pt x="104" y="61"/>
                    </a:lnTo>
                    <a:lnTo>
                      <a:pt x="105" y="58"/>
                    </a:lnTo>
                    <a:lnTo>
                      <a:pt x="106" y="53"/>
                    </a:lnTo>
                    <a:lnTo>
                      <a:pt x="105" y="49"/>
                    </a:lnTo>
                    <a:lnTo>
                      <a:pt x="104" y="46"/>
                    </a:lnTo>
                    <a:lnTo>
                      <a:pt x="101" y="42"/>
                    </a:lnTo>
                    <a:lnTo>
                      <a:pt x="97" y="40"/>
                    </a:lnTo>
                    <a:lnTo>
                      <a:pt x="93" y="4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700" dirty="0">
                  <a:latin typeface="Calibri" pitchFamily="34" charset="0"/>
                </a:endParaRPr>
              </a:p>
            </p:txBody>
          </p:sp>
          <p:sp>
            <p:nvSpPr>
              <p:cNvPr id="69" name="Freeform 20"/>
              <p:cNvSpPr>
                <a:spLocks/>
              </p:cNvSpPr>
              <p:nvPr/>
            </p:nvSpPr>
            <p:spPr bwMode="auto">
              <a:xfrm>
                <a:off x="5766664" y="2075671"/>
                <a:ext cx="165119" cy="165119"/>
              </a:xfrm>
              <a:custGeom>
                <a:avLst/>
                <a:gdLst/>
                <a:ahLst/>
                <a:cxnLst>
                  <a:cxn ang="0">
                    <a:pos x="81" y="60"/>
                  </a:cxn>
                  <a:cxn ang="0">
                    <a:pos x="62" y="41"/>
                  </a:cxn>
                  <a:cxn ang="0">
                    <a:pos x="79" y="22"/>
                  </a:cxn>
                  <a:cxn ang="0">
                    <a:pos x="83" y="16"/>
                  </a:cxn>
                  <a:cxn ang="0">
                    <a:pos x="83" y="9"/>
                  </a:cxn>
                  <a:cxn ang="0">
                    <a:pos x="78" y="3"/>
                  </a:cxn>
                  <a:cxn ang="0">
                    <a:pos x="72" y="0"/>
                  </a:cxn>
                  <a:cxn ang="0">
                    <a:pos x="65" y="0"/>
                  </a:cxn>
                  <a:cxn ang="0">
                    <a:pos x="59" y="4"/>
                  </a:cxn>
                  <a:cxn ang="0">
                    <a:pos x="41" y="24"/>
                  </a:cxn>
                  <a:cxn ang="0">
                    <a:pos x="22" y="6"/>
                  </a:cxn>
                  <a:cxn ang="0">
                    <a:pos x="15" y="3"/>
                  </a:cxn>
                  <a:cxn ang="0">
                    <a:pos x="9" y="3"/>
                  </a:cxn>
                  <a:cxn ang="0">
                    <a:pos x="3" y="6"/>
                  </a:cxn>
                  <a:cxn ang="0">
                    <a:pos x="0" y="13"/>
                  </a:cxn>
                  <a:cxn ang="0">
                    <a:pos x="0" y="21"/>
                  </a:cxn>
                  <a:cxn ang="0">
                    <a:pos x="4" y="26"/>
                  </a:cxn>
                  <a:cxn ang="0">
                    <a:pos x="24" y="43"/>
                  </a:cxn>
                  <a:cxn ang="0">
                    <a:pos x="5" y="63"/>
                  </a:cxn>
                  <a:cxn ang="0">
                    <a:pos x="2" y="69"/>
                  </a:cxn>
                  <a:cxn ang="0">
                    <a:pos x="3" y="76"/>
                  </a:cxn>
                  <a:cxn ang="0">
                    <a:pos x="7" y="82"/>
                  </a:cxn>
                  <a:cxn ang="0">
                    <a:pos x="13" y="86"/>
                  </a:cxn>
                  <a:cxn ang="0">
                    <a:pos x="20" y="86"/>
                  </a:cxn>
                  <a:cxn ang="0">
                    <a:pos x="26" y="81"/>
                  </a:cxn>
                  <a:cxn ang="0">
                    <a:pos x="43" y="62"/>
                  </a:cxn>
                  <a:cxn ang="0">
                    <a:pos x="63" y="79"/>
                  </a:cxn>
                  <a:cxn ang="0">
                    <a:pos x="69" y="82"/>
                  </a:cxn>
                  <a:cxn ang="0">
                    <a:pos x="76" y="82"/>
                  </a:cxn>
                  <a:cxn ang="0">
                    <a:pos x="83" y="78"/>
                  </a:cxn>
                  <a:cxn ang="0">
                    <a:pos x="86" y="72"/>
                  </a:cxn>
                  <a:cxn ang="0">
                    <a:pos x="85" y="65"/>
                  </a:cxn>
                  <a:cxn ang="0">
                    <a:pos x="81" y="60"/>
                  </a:cxn>
                </a:cxnLst>
                <a:rect l="0" t="0" r="r" b="b"/>
                <a:pathLst>
                  <a:path w="86" h="86">
                    <a:moveTo>
                      <a:pt x="81" y="60"/>
                    </a:moveTo>
                    <a:lnTo>
                      <a:pt x="62" y="41"/>
                    </a:lnTo>
                    <a:lnTo>
                      <a:pt x="79" y="22"/>
                    </a:lnTo>
                    <a:lnTo>
                      <a:pt x="83" y="16"/>
                    </a:lnTo>
                    <a:lnTo>
                      <a:pt x="83" y="9"/>
                    </a:lnTo>
                    <a:lnTo>
                      <a:pt x="78" y="3"/>
                    </a:lnTo>
                    <a:lnTo>
                      <a:pt x="72" y="0"/>
                    </a:lnTo>
                    <a:lnTo>
                      <a:pt x="65" y="0"/>
                    </a:lnTo>
                    <a:lnTo>
                      <a:pt x="59" y="4"/>
                    </a:lnTo>
                    <a:lnTo>
                      <a:pt x="41" y="24"/>
                    </a:lnTo>
                    <a:lnTo>
                      <a:pt x="22" y="6"/>
                    </a:lnTo>
                    <a:lnTo>
                      <a:pt x="15" y="3"/>
                    </a:lnTo>
                    <a:lnTo>
                      <a:pt x="9" y="3"/>
                    </a:lnTo>
                    <a:lnTo>
                      <a:pt x="3" y="6"/>
                    </a:lnTo>
                    <a:lnTo>
                      <a:pt x="0" y="13"/>
                    </a:lnTo>
                    <a:lnTo>
                      <a:pt x="0" y="21"/>
                    </a:lnTo>
                    <a:lnTo>
                      <a:pt x="4" y="26"/>
                    </a:lnTo>
                    <a:lnTo>
                      <a:pt x="24" y="43"/>
                    </a:lnTo>
                    <a:lnTo>
                      <a:pt x="5" y="63"/>
                    </a:lnTo>
                    <a:lnTo>
                      <a:pt x="2" y="69"/>
                    </a:lnTo>
                    <a:lnTo>
                      <a:pt x="3" y="76"/>
                    </a:lnTo>
                    <a:lnTo>
                      <a:pt x="7" y="82"/>
                    </a:lnTo>
                    <a:lnTo>
                      <a:pt x="13" y="86"/>
                    </a:lnTo>
                    <a:lnTo>
                      <a:pt x="20" y="86"/>
                    </a:lnTo>
                    <a:lnTo>
                      <a:pt x="26" y="81"/>
                    </a:lnTo>
                    <a:lnTo>
                      <a:pt x="43" y="62"/>
                    </a:lnTo>
                    <a:lnTo>
                      <a:pt x="63" y="79"/>
                    </a:lnTo>
                    <a:lnTo>
                      <a:pt x="69" y="82"/>
                    </a:lnTo>
                    <a:lnTo>
                      <a:pt x="76" y="82"/>
                    </a:lnTo>
                    <a:lnTo>
                      <a:pt x="83" y="78"/>
                    </a:lnTo>
                    <a:lnTo>
                      <a:pt x="86" y="72"/>
                    </a:lnTo>
                    <a:lnTo>
                      <a:pt x="85" y="65"/>
                    </a:lnTo>
                    <a:lnTo>
                      <a:pt x="81" y="6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700" dirty="0">
                  <a:latin typeface="Calibri" pitchFamily="34" charset="0"/>
                </a:endParaRPr>
              </a:p>
            </p:txBody>
          </p:sp>
          <p:sp>
            <p:nvSpPr>
              <p:cNvPr id="70" name="Freeform 21"/>
              <p:cNvSpPr>
                <a:spLocks/>
              </p:cNvSpPr>
              <p:nvPr/>
            </p:nvSpPr>
            <p:spPr bwMode="auto">
              <a:xfrm>
                <a:off x="6221704" y="2524951"/>
                <a:ext cx="205439" cy="53760"/>
              </a:xfrm>
              <a:custGeom>
                <a:avLst/>
                <a:gdLst/>
                <a:ahLst/>
                <a:cxnLst>
                  <a:cxn ang="0">
                    <a:pos x="93" y="0"/>
                  </a:cxn>
                  <a:cxn ang="0">
                    <a:pos x="97" y="2"/>
                  </a:cxn>
                  <a:cxn ang="0">
                    <a:pos x="102" y="3"/>
                  </a:cxn>
                  <a:cxn ang="0">
                    <a:pos x="104" y="6"/>
                  </a:cxn>
                  <a:cxn ang="0">
                    <a:pos x="106" y="10"/>
                  </a:cxn>
                  <a:cxn ang="0">
                    <a:pos x="107" y="13"/>
                  </a:cxn>
                  <a:cxn ang="0">
                    <a:pos x="106" y="18"/>
                  </a:cxn>
                  <a:cxn ang="0">
                    <a:pos x="104" y="22"/>
                  </a:cxn>
                  <a:cxn ang="0">
                    <a:pos x="102" y="24"/>
                  </a:cxn>
                  <a:cxn ang="0">
                    <a:pos x="97" y="26"/>
                  </a:cxn>
                  <a:cxn ang="0">
                    <a:pos x="93" y="28"/>
                  </a:cxn>
                  <a:cxn ang="0">
                    <a:pos x="14" y="28"/>
                  </a:cxn>
                  <a:cxn ang="0">
                    <a:pos x="9" y="26"/>
                  </a:cxn>
                  <a:cxn ang="0">
                    <a:pos x="5" y="24"/>
                  </a:cxn>
                  <a:cxn ang="0">
                    <a:pos x="3" y="22"/>
                  </a:cxn>
                  <a:cxn ang="0">
                    <a:pos x="1" y="18"/>
                  </a:cxn>
                  <a:cxn ang="0">
                    <a:pos x="0" y="13"/>
                  </a:cxn>
                  <a:cxn ang="0">
                    <a:pos x="1" y="10"/>
                  </a:cxn>
                  <a:cxn ang="0">
                    <a:pos x="3" y="6"/>
                  </a:cxn>
                  <a:cxn ang="0">
                    <a:pos x="5" y="3"/>
                  </a:cxn>
                  <a:cxn ang="0">
                    <a:pos x="9" y="2"/>
                  </a:cxn>
                  <a:cxn ang="0">
                    <a:pos x="14" y="0"/>
                  </a:cxn>
                  <a:cxn ang="0">
                    <a:pos x="93" y="0"/>
                  </a:cxn>
                </a:cxnLst>
                <a:rect l="0" t="0" r="r" b="b"/>
                <a:pathLst>
                  <a:path w="107" h="28">
                    <a:moveTo>
                      <a:pt x="93" y="0"/>
                    </a:moveTo>
                    <a:lnTo>
                      <a:pt x="97" y="2"/>
                    </a:lnTo>
                    <a:lnTo>
                      <a:pt x="102" y="3"/>
                    </a:lnTo>
                    <a:lnTo>
                      <a:pt x="104" y="6"/>
                    </a:lnTo>
                    <a:lnTo>
                      <a:pt x="106" y="10"/>
                    </a:lnTo>
                    <a:lnTo>
                      <a:pt x="107" y="13"/>
                    </a:lnTo>
                    <a:lnTo>
                      <a:pt x="106" y="18"/>
                    </a:lnTo>
                    <a:lnTo>
                      <a:pt x="104" y="22"/>
                    </a:lnTo>
                    <a:lnTo>
                      <a:pt x="102" y="24"/>
                    </a:lnTo>
                    <a:lnTo>
                      <a:pt x="97" y="26"/>
                    </a:lnTo>
                    <a:lnTo>
                      <a:pt x="93" y="28"/>
                    </a:lnTo>
                    <a:lnTo>
                      <a:pt x="14" y="28"/>
                    </a:lnTo>
                    <a:lnTo>
                      <a:pt x="9" y="26"/>
                    </a:lnTo>
                    <a:lnTo>
                      <a:pt x="5" y="24"/>
                    </a:lnTo>
                    <a:lnTo>
                      <a:pt x="3" y="22"/>
                    </a:lnTo>
                    <a:lnTo>
                      <a:pt x="1" y="18"/>
                    </a:lnTo>
                    <a:lnTo>
                      <a:pt x="0" y="13"/>
                    </a:lnTo>
                    <a:lnTo>
                      <a:pt x="1" y="10"/>
                    </a:lnTo>
                    <a:lnTo>
                      <a:pt x="3" y="6"/>
                    </a:lnTo>
                    <a:lnTo>
                      <a:pt x="5" y="3"/>
                    </a:lnTo>
                    <a:lnTo>
                      <a:pt x="9" y="2"/>
                    </a:lnTo>
                    <a:lnTo>
                      <a:pt x="14" y="0"/>
                    </a:lnTo>
                    <a:lnTo>
                      <a:pt x="93"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700" dirty="0">
                  <a:latin typeface="Calibri" pitchFamily="34" charset="0"/>
                </a:endParaRPr>
              </a:p>
            </p:txBody>
          </p:sp>
          <p:sp>
            <p:nvSpPr>
              <p:cNvPr id="71" name="Freeform 22"/>
              <p:cNvSpPr>
                <a:spLocks/>
              </p:cNvSpPr>
              <p:nvPr/>
            </p:nvSpPr>
            <p:spPr bwMode="auto">
              <a:xfrm>
                <a:off x="6221704" y="2457752"/>
                <a:ext cx="205439" cy="51840"/>
              </a:xfrm>
              <a:custGeom>
                <a:avLst/>
                <a:gdLst/>
                <a:ahLst/>
                <a:cxnLst>
                  <a:cxn ang="0">
                    <a:pos x="93" y="0"/>
                  </a:cxn>
                  <a:cxn ang="0">
                    <a:pos x="97" y="1"/>
                  </a:cxn>
                  <a:cxn ang="0">
                    <a:pos x="102" y="3"/>
                  </a:cxn>
                  <a:cxn ang="0">
                    <a:pos x="104" y="6"/>
                  </a:cxn>
                  <a:cxn ang="0">
                    <a:pos x="106" y="9"/>
                  </a:cxn>
                  <a:cxn ang="0">
                    <a:pos x="107" y="14"/>
                  </a:cxn>
                  <a:cxn ang="0">
                    <a:pos x="106" y="18"/>
                  </a:cxn>
                  <a:cxn ang="0">
                    <a:pos x="104" y="21"/>
                  </a:cxn>
                  <a:cxn ang="0">
                    <a:pos x="102" y="25"/>
                  </a:cxn>
                  <a:cxn ang="0">
                    <a:pos x="97" y="27"/>
                  </a:cxn>
                  <a:cxn ang="0">
                    <a:pos x="93" y="27"/>
                  </a:cxn>
                  <a:cxn ang="0">
                    <a:pos x="14" y="27"/>
                  </a:cxn>
                  <a:cxn ang="0">
                    <a:pos x="9" y="27"/>
                  </a:cxn>
                  <a:cxn ang="0">
                    <a:pos x="5" y="25"/>
                  </a:cxn>
                  <a:cxn ang="0">
                    <a:pos x="3" y="21"/>
                  </a:cxn>
                  <a:cxn ang="0">
                    <a:pos x="1" y="18"/>
                  </a:cxn>
                  <a:cxn ang="0">
                    <a:pos x="0" y="14"/>
                  </a:cxn>
                  <a:cxn ang="0">
                    <a:pos x="1" y="9"/>
                  </a:cxn>
                  <a:cxn ang="0">
                    <a:pos x="3" y="6"/>
                  </a:cxn>
                  <a:cxn ang="0">
                    <a:pos x="5" y="3"/>
                  </a:cxn>
                  <a:cxn ang="0">
                    <a:pos x="9" y="1"/>
                  </a:cxn>
                  <a:cxn ang="0">
                    <a:pos x="14" y="0"/>
                  </a:cxn>
                  <a:cxn ang="0">
                    <a:pos x="93" y="0"/>
                  </a:cxn>
                </a:cxnLst>
                <a:rect l="0" t="0" r="r" b="b"/>
                <a:pathLst>
                  <a:path w="107" h="27">
                    <a:moveTo>
                      <a:pt x="93" y="0"/>
                    </a:moveTo>
                    <a:lnTo>
                      <a:pt x="97" y="1"/>
                    </a:lnTo>
                    <a:lnTo>
                      <a:pt x="102" y="3"/>
                    </a:lnTo>
                    <a:lnTo>
                      <a:pt x="104" y="6"/>
                    </a:lnTo>
                    <a:lnTo>
                      <a:pt x="106" y="9"/>
                    </a:lnTo>
                    <a:lnTo>
                      <a:pt x="107" y="14"/>
                    </a:lnTo>
                    <a:lnTo>
                      <a:pt x="106" y="18"/>
                    </a:lnTo>
                    <a:lnTo>
                      <a:pt x="104" y="21"/>
                    </a:lnTo>
                    <a:lnTo>
                      <a:pt x="102" y="25"/>
                    </a:lnTo>
                    <a:lnTo>
                      <a:pt x="97" y="27"/>
                    </a:lnTo>
                    <a:lnTo>
                      <a:pt x="93" y="27"/>
                    </a:lnTo>
                    <a:lnTo>
                      <a:pt x="14" y="27"/>
                    </a:lnTo>
                    <a:lnTo>
                      <a:pt x="9" y="27"/>
                    </a:lnTo>
                    <a:lnTo>
                      <a:pt x="5" y="25"/>
                    </a:lnTo>
                    <a:lnTo>
                      <a:pt x="3" y="21"/>
                    </a:lnTo>
                    <a:lnTo>
                      <a:pt x="1" y="18"/>
                    </a:lnTo>
                    <a:lnTo>
                      <a:pt x="0" y="14"/>
                    </a:lnTo>
                    <a:lnTo>
                      <a:pt x="1" y="9"/>
                    </a:lnTo>
                    <a:lnTo>
                      <a:pt x="3" y="6"/>
                    </a:lnTo>
                    <a:lnTo>
                      <a:pt x="5" y="3"/>
                    </a:lnTo>
                    <a:lnTo>
                      <a:pt x="9" y="1"/>
                    </a:lnTo>
                    <a:lnTo>
                      <a:pt x="14" y="0"/>
                    </a:lnTo>
                    <a:lnTo>
                      <a:pt x="93"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700" dirty="0">
                  <a:latin typeface="Calibri" pitchFamily="34" charset="0"/>
                </a:endParaRPr>
              </a:p>
            </p:txBody>
          </p:sp>
        </p:gr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1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wipe(up)">
                                      <p:cBhvr>
                                        <p:cTn id="20" dur="1000"/>
                                        <p:tgtEl>
                                          <p:spTgt spid="4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wipe(up)">
                                      <p:cBhvr>
                                        <p:cTn id="29" dur="1000"/>
                                        <p:tgtEl>
                                          <p:spTgt spid="4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par>
                          <p:cTn id="35" fill="hold">
                            <p:stCondLst>
                              <p:cond delay="500"/>
                            </p:stCondLst>
                            <p:childTnLst>
                              <p:par>
                                <p:cTn id="36" presetID="22" presetClass="entr" presetSubtype="1" fill="hold" nodeType="after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ipe(up)">
                                      <p:cBhvr>
                                        <p:cTn id="38" dur="10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par>
                          <p:cTn id="44" fill="hold">
                            <p:stCondLst>
                              <p:cond delay="500"/>
                            </p:stCondLst>
                            <p:childTnLst>
                              <p:par>
                                <p:cTn id="45" presetID="22" presetClass="entr" presetSubtype="1" fill="hold" nodeType="after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up)">
                                      <p:cBhvr>
                                        <p:cTn id="4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smtClean="0"/>
              <a:t>What we see on our network </a:t>
            </a:r>
            <a:endParaRPr lang="en-GB" dirty="0"/>
          </a:p>
        </p:txBody>
      </p:sp>
      <p:sp>
        <p:nvSpPr>
          <p:cNvPr id="5" name="Rounded Rectangle 4"/>
          <p:cNvSpPr/>
          <p:nvPr/>
        </p:nvSpPr>
        <p:spPr>
          <a:xfrm>
            <a:off x="8904312" y="1294047"/>
            <a:ext cx="2127182" cy="1068946"/>
          </a:xfrm>
          <a:prstGeom prst="roundRect">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lIns="36000" rIns="36000" rtlCol="0" anchor="ctr"/>
          <a:lstStyle/>
          <a:p>
            <a:pPr algn="ctr"/>
            <a:r>
              <a:rPr lang="en-GB" sz="2000" dirty="0" smtClean="0">
                <a:solidFill>
                  <a:schemeClr val="tx1"/>
                </a:solidFill>
              </a:rPr>
              <a:t>Measured Demand</a:t>
            </a:r>
            <a:endParaRPr lang="en-GB" sz="2000" dirty="0">
              <a:solidFill>
                <a:schemeClr val="tx1"/>
              </a:solidFill>
            </a:endParaRPr>
          </a:p>
        </p:txBody>
      </p:sp>
      <p:sp>
        <p:nvSpPr>
          <p:cNvPr id="8" name="Rounded Rectangle 7"/>
          <p:cNvSpPr/>
          <p:nvPr/>
        </p:nvSpPr>
        <p:spPr>
          <a:xfrm>
            <a:off x="8904312" y="3346206"/>
            <a:ext cx="2127182" cy="1068946"/>
          </a:xfrm>
          <a:prstGeom prst="round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lIns="36000" rIns="36000" rtlCol="0" anchor="ctr"/>
          <a:lstStyle/>
          <a:p>
            <a:pPr algn="ctr"/>
            <a:r>
              <a:rPr lang="en-GB" sz="2000" dirty="0" smtClean="0">
                <a:solidFill>
                  <a:schemeClr val="tx1"/>
                </a:solidFill>
              </a:rPr>
              <a:t>Latent Demand (Generation)</a:t>
            </a:r>
            <a:endParaRPr lang="en-GB" sz="2000" dirty="0">
              <a:solidFill>
                <a:schemeClr val="tx1"/>
              </a:solidFill>
            </a:endParaRPr>
          </a:p>
        </p:txBody>
      </p:sp>
      <p:sp>
        <p:nvSpPr>
          <p:cNvPr id="9" name="Rounded Rectangle 8"/>
          <p:cNvSpPr/>
          <p:nvPr/>
        </p:nvSpPr>
        <p:spPr>
          <a:xfrm>
            <a:off x="8904312" y="5398366"/>
            <a:ext cx="2127182" cy="1068946"/>
          </a:xfrm>
          <a:prstGeom prst="round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lIns="36000" rIns="36000" rtlCol="0" anchor="ctr"/>
          <a:lstStyle/>
          <a:p>
            <a:pPr algn="ctr"/>
            <a:r>
              <a:rPr lang="en-GB" sz="2000" dirty="0" smtClean="0">
                <a:solidFill>
                  <a:schemeClr val="tx1"/>
                </a:solidFill>
              </a:rPr>
              <a:t>Demand </a:t>
            </a:r>
            <a:br>
              <a:rPr lang="en-GB" sz="2000" dirty="0" smtClean="0">
                <a:solidFill>
                  <a:schemeClr val="tx1"/>
                </a:solidFill>
              </a:rPr>
            </a:br>
            <a:r>
              <a:rPr lang="en-GB" sz="2000" dirty="0" smtClean="0">
                <a:solidFill>
                  <a:schemeClr val="tx1"/>
                </a:solidFill>
              </a:rPr>
              <a:t>(or True Demand or Group Demand)</a:t>
            </a:r>
            <a:endParaRPr lang="en-GB" sz="2000" dirty="0">
              <a:solidFill>
                <a:schemeClr val="tx1"/>
              </a:solidFill>
            </a:endParaRPr>
          </a:p>
        </p:txBody>
      </p:sp>
      <p:sp>
        <p:nvSpPr>
          <p:cNvPr id="10" name="Plus 9"/>
          <p:cNvSpPr>
            <a:spLocks noChangeAspect="1"/>
          </p:cNvSpPr>
          <p:nvPr/>
        </p:nvSpPr>
        <p:spPr>
          <a:xfrm>
            <a:off x="9517903" y="2387700"/>
            <a:ext cx="900000" cy="900000"/>
          </a:xfrm>
          <a:prstGeom prst="mathPlus">
            <a:avLst>
              <a:gd name="adj1" fmla="val 13980"/>
            </a:avLst>
          </a:prstGeom>
        </p:spPr>
        <p:style>
          <a:lnRef idx="2">
            <a:schemeClr val="dk1">
              <a:shade val="50000"/>
            </a:schemeClr>
          </a:lnRef>
          <a:fillRef idx="1">
            <a:schemeClr val="dk1"/>
          </a:fillRef>
          <a:effectRef idx="0">
            <a:schemeClr val="dk1"/>
          </a:effectRef>
          <a:fontRef idx="minor">
            <a:schemeClr val="lt1"/>
          </a:fontRef>
        </p:style>
        <p:txBody>
          <a:bodyPr lIns="36000" rIns="36000" rtlCol="0" anchor="ctr"/>
          <a:lstStyle/>
          <a:p>
            <a:pPr algn="ctr"/>
            <a:endParaRPr lang="en-GB" sz="2000"/>
          </a:p>
        </p:txBody>
      </p:sp>
      <p:sp>
        <p:nvSpPr>
          <p:cNvPr id="11" name="Equal 10"/>
          <p:cNvSpPr/>
          <p:nvPr/>
        </p:nvSpPr>
        <p:spPr>
          <a:xfrm>
            <a:off x="9517903" y="4621960"/>
            <a:ext cx="900000" cy="612000"/>
          </a:xfrm>
          <a:prstGeom prst="mathEqual">
            <a:avLst>
              <a:gd name="adj1" fmla="val 23520"/>
              <a:gd name="adj2" fmla="val 21818"/>
            </a:avLst>
          </a:prstGeom>
        </p:spPr>
        <p:style>
          <a:lnRef idx="2">
            <a:schemeClr val="dk1">
              <a:shade val="50000"/>
            </a:schemeClr>
          </a:lnRef>
          <a:fillRef idx="1">
            <a:schemeClr val="dk1"/>
          </a:fillRef>
          <a:effectRef idx="0">
            <a:schemeClr val="dk1"/>
          </a:effectRef>
          <a:fontRef idx="minor">
            <a:schemeClr val="lt1"/>
          </a:fontRef>
        </p:style>
        <p:txBody>
          <a:bodyPr lIns="36000" rIns="36000" rtlCol="0" anchor="ctr"/>
          <a:lstStyle/>
          <a:p>
            <a:pPr algn="ctr"/>
            <a:endParaRPr lang="en-GB" sz="2000">
              <a:solidFill>
                <a:schemeClr val="tx1"/>
              </a:solidFill>
            </a:endParaRPr>
          </a:p>
        </p:txBody>
      </p:sp>
      <p:grpSp>
        <p:nvGrpSpPr>
          <p:cNvPr id="2" name="Group 12"/>
          <p:cNvGrpSpPr>
            <a:grpSpLocks noChangeAspect="1"/>
          </p:cNvGrpSpPr>
          <p:nvPr/>
        </p:nvGrpSpPr>
        <p:grpSpPr>
          <a:xfrm>
            <a:off x="839416" y="2044824"/>
            <a:ext cx="7012662" cy="4336504"/>
            <a:chOff x="1052744" y="1392210"/>
            <a:chExt cx="5845250" cy="3730001"/>
          </a:xfrm>
        </p:grpSpPr>
        <p:pic>
          <p:nvPicPr>
            <p:cNvPr id="14" name="Picture 13" descr="Measured_True_Latent_Demand_v2.emf"/>
            <p:cNvPicPr/>
            <p:nvPr/>
          </p:nvPicPr>
          <p:blipFill>
            <a:blip r:embed="rId3" cstate="print"/>
            <a:srcRect l="10683" t="27528"/>
            <a:stretch>
              <a:fillRect/>
            </a:stretch>
          </p:blipFill>
          <p:spPr>
            <a:xfrm>
              <a:off x="1181944" y="1392210"/>
              <a:ext cx="5595417" cy="3730001"/>
            </a:xfrm>
            <a:prstGeom prst="rect">
              <a:avLst/>
            </a:prstGeom>
          </p:spPr>
        </p:pic>
        <p:sp>
          <p:nvSpPr>
            <p:cNvPr id="15" name="Oval 14"/>
            <p:cNvSpPr/>
            <p:nvPr/>
          </p:nvSpPr>
          <p:spPr>
            <a:xfrm>
              <a:off x="4456964" y="4680742"/>
              <a:ext cx="745541" cy="216024"/>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lIns="68580" tIns="34290" rIns="68580" bIns="34290" rtlCol="0" anchor="ctr"/>
            <a:lstStyle/>
            <a:p>
              <a:pPr algn="ctr"/>
              <a:endParaRPr lang="en-GB">
                <a:latin typeface="Calibri" pitchFamily="34" charset="0"/>
              </a:endParaRPr>
            </a:p>
          </p:txBody>
        </p:sp>
        <p:sp>
          <p:nvSpPr>
            <p:cNvPr id="16" name="Rectangle 15"/>
            <p:cNvSpPr/>
            <p:nvPr/>
          </p:nvSpPr>
          <p:spPr>
            <a:xfrm>
              <a:off x="1682222" y="4557218"/>
              <a:ext cx="773455" cy="483729"/>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lIns="68580" tIns="34290" rIns="68580" bIns="34290" rtlCol="0" anchor="ctr"/>
            <a:lstStyle/>
            <a:p>
              <a:pPr algn="ctr"/>
              <a:endParaRPr lang="en-GB">
                <a:latin typeface="Calibri" pitchFamily="34" charset="0"/>
              </a:endParaRPr>
            </a:p>
          </p:txBody>
        </p:sp>
        <p:sp>
          <p:nvSpPr>
            <p:cNvPr id="17" name="Rounded Rectangle 16"/>
            <p:cNvSpPr/>
            <p:nvPr/>
          </p:nvSpPr>
          <p:spPr>
            <a:xfrm>
              <a:off x="1052744" y="4354070"/>
              <a:ext cx="1215000" cy="762298"/>
            </a:xfrm>
            <a:prstGeom prst="round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r>
                <a:rPr lang="en-GB" sz="1500" b="1" dirty="0" smtClean="0">
                  <a:solidFill>
                    <a:schemeClr val="tx1"/>
                  </a:solidFill>
                  <a:latin typeface="Calibri" pitchFamily="34" charset="0"/>
                  <a:cs typeface="Arial"/>
                </a:rPr>
                <a:t>True demand</a:t>
              </a:r>
              <a:endParaRPr lang="en-GB" sz="1500" b="1" dirty="0">
                <a:solidFill>
                  <a:schemeClr val="tx1"/>
                </a:solidFill>
                <a:latin typeface="Calibri" pitchFamily="34" charset="0"/>
              </a:endParaRPr>
            </a:p>
          </p:txBody>
        </p:sp>
        <p:sp>
          <p:nvSpPr>
            <p:cNvPr id="18" name="Rectangle 17"/>
            <p:cNvSpPr/>
            <p:nvPr/>
          </p:nvSpPr>
          <p:spPr>
            <a:xfrm>
              <a:off x="5136052" y="4456326"/>
              <a:ext cx="773455" cy="483729"/>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lIns="68580" tIns="34290" rIns="68580" bIns="34290" rtlCol="0" anchor="ctr"/>
            <a:lstStyle/>
            <a:p>
              <a:pPr algn="ctr"/>
              <a:endParaRPr lang="en-GB">
                <a:latin typeface="Calibri" pitchFamily="34" charset="0"/>
              </a:endParaRPr>
            </a:p>
          </p:txBody>
        </p:sp>
        <p:sp>
          <p:nvSpPr>
            <p:cNvPr id="19" name="Rounded Rectangle 18"/>
            <p:cNvSpPr/>
            <p:nvPr/>
          </p:nvSpPr>
          <p:spPr>
            <a:xfrm>
              <a:off x="5682994" y="4354070"/>
              <a:ext cx="1215000" cy="762298"/>
            </a:xfrm>
            <a:prstGeom prst="round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r>
                <a:rPr lang="en-GB" sz="1500" b="1" dirty="0" smtClean="0">
                  <a:solidFill>
                    <a:schemeClr val="tx1"/>
                  </a:solidFill>
                  <a:latin typeface="Calibri" pitchFamily="34" charset="0"/>
                  <a:cs typeface="Arial"/>
                </a:rPr>
                <a:t>Latent demand</a:t>
              </a:r>
              <a:endParaRPr lang="en-GB" sz="1500" b="1" dirty="0">
                <a:solidFill>
                  <a:schemeClr val="tx1"/>
                </a:solidFill>
                <a:latin typeface="Calibri" pitchFamily="34" charset="0"/>
              </a:endParaRPr>
            </a:p>
          </p:txBody>
        </p:sp>
        <p:cxnSp>
          <p:nvCxnSpPr>
            <p:cNvPr id="20" name="Straight Arrow Connector 19"/>
            <p:cNvCxnSpPr>
              <a:endCxn id="19" idx="1"/>
            </p:cNvCxnSpPr>
            <p:nvPr/>
          </p:nvCxnSpPr>
          <p:spPr>
            <a:xfrm flipV="1">
              <a:off x="5333860" y="4735219"/>
              <a:ext cx="349133" cy="13118"/>
            </a:xfrm>
            <a:prstGeom prst="straightConnector1">
              <a:avLst/>
            </a:prstGeom>
            <a:ln w="38100">
              <a:solidFill>
                <a:schemeClr val="tx2"/>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4387914" y="4370702"/>
              <a:ext cx="936000" cy="698569"/>
            </a:xfrm>
            <a:prstGeom prst="ellipse">
              <a:avLst/>
            </a:prstGeom>
            <a:noFill/>
            <a:ln w="57150">
              <a:solidFill>
                <a:schemeClr val="tx2"/>
              </a:solidFill>
            </a:ln>
          </p:spPr>
          <p:style>
            <a:lnRef idx="2">
              <a:schemeClr val="dk1">
                <a:shade val="50000"/>
              </a:schemeClr>
            </a:lnRef>
            <a:fillRef idx="1">
              <a:schemeClr val="dk1"/>
            </a:fillRef>
            <a:effectRef idx="0">
              <a:schemeClr val="dk1"/>
            </a:effectRef>
            <a:fontRef idx="minor">
              <a:schemeClr val="lt1"/>
            </a:fontRef>
          </p:style>
          <p:txBody>
            <a:bodyPr lIns="68580" tIns="34290" rIns="68580" bIns="34290" rtlCol="0" anchor="ctr"/>
            <a:lstStyle/>
            <a:p>
              <a:pPr algn="ctr"/>
              <a:endParaRPr lang="en-GB">
                <a:latin typeface="Calibri" pitchFamily="34" charset="0"/>
              </a:endParaRPr>
            </a:p>
          </p:txBody>
        </p:sp>
        <p:sp>
          <p:nvSpPr>
            <p:cNvPr id="22" name="TextBox 21"/>
            <p:cNvSpPr txBox="1"/>
            <p:nvPr/>
          </p:nvSpPr>
          <p:spPr>
            <a:xfrm>
              <a:off x="3192809" y="4653766"/>
              <a:ext cx="632078" cy="269971"/>
            </a:xfrm>
            <a:prstGeom prst="rect">
              <a:avLst/>
            </a:prstGeom>
            <a:solidFill>
              <a:schemeClr val="bg1"/>
            </a:solidFill>
          </p:spPr>
          <p:txBody>
            <a:bodyPr wrap="square" lIns="0" tIns="27000" rIns="0" bIns="27000" rtlCol="0">
              <a:spAutoFit/>
            </a:bodyPr>
            <a:lstStyle/>
            <a:p>
              <a:pPr algn="ctr"/>
              <a:r>
                <a:rPr lang="en-GB" sz="1400" dirty="0" smtClean="0">
                  <a:latin typeface="Calibri" pitchFamily="34" charset="0"/>
                </a:rPr>
                <a:t>Loads</a:t>
              </a:r>
              <a:endParaRPr lang="en-GB" sz="1400" dirty="0">
                <a:latin typeface="Calibri" pitchFamily="34" charset="0"/>
              </a:endParaRPr>
            </a:p>
          </p:txBody>
        </p:sp>
        <p:sp>
          <p:nvSpPr>
            <p:cNvPr id="23" name="TextBox 22"/>
            <p:cNvSpPr txBox="1"/>
            <p:nvPr/>
          </p:nvSpPr>
          <p:spPr>
            <a:xfrm>
              <a:off x="4570428" y="4653766"/>
              <a:ext cx="632078" cy="269971"/>
            </a:xfrm>
            <a:prstGeom prst="rect">
              <a:avLst/>
            </a:prstGeom>
            <a:solidFill>
              <a:schemeClr val="bg1"/>
            </a:solidFill>
          </p:spPr>
          <p:txBody>
            <a:bodyPr wrap="square" lIns="0" tIns="27000" rIns="0" bIns="27000" rtlCol="0">
              <a:spAutoFit/>
            </a:bodyPr>
            <a:lstStyle/>
            <a:p>
              <a:pPr algn="ctr"/>
              <a:r>
                <a:rPr lang="en-GB" sz="1400" dirty="0" smtClean="0">
                  <a:latin typeface="Calibri" pitchFamily="34" charset="0"/>
                </a:rPr>
                <a:t>DG units</a:t>
              </a:r>
              <a:endParaRPr lang="en-GB" sz="1400" dirty="0">
                <a:latin typeface="Calibri" pitchFamily="34" charset="0"/>
              </a:endParaRPr>
            </a:p>
          </p:txBody>
        </p:sp>
        <p:sp>
          <p:nvSpPr>
            <p:cNvPr id="24" name="Rectangle 23"/>
            <p:cNvSpPr/>
            <p:nvPr/>
          </p:nvSpPr>
          <p:spPr>
            <a:xfrm>
              <a:off x="2267744" y="4456326"/>
              <a:ext cx="773455" cy="483729"/>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lIns="68580" tIns="34290" rIns="68580" bIns="34290" rtlCol="0" anchor="ctr"/>
            <a:lstStyle/>
            <a:p>
              <a:pPr algn="ctr"/>
              <a:endParaRPr lang="en-GB">
                <a:latin typeface="Calibri" pitchFamily="34" charset="0"/>
              </a:endParaRPr>
            </a:p>
          </p:txBody>
        </p:sp>
        <p:cxnSp>
          <p:nvCxnSpPr>
            <p:cNvPr id="25" name="Straight Arrow Connector 24"/>
            <p:cNvCxnSpPr/>
            <p:nvPr/>
          </p:nvCxnSpPr>
          <p:spPr>
            <a:xfrm>
              <a:off x="2267744" y="4748337"/>
              <a:ext cx="327562" cy="0"/>
            </a:xfrm>
            <a:prstGeom prst="straightConnector1">
              <a:avLst/>
            </a:prstGeom>
            <a:ln w="38100">
              <a:solidFill>
                <a:schemeClr val="bg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2627121" y="4359779"/>
              <a:ext cx="1711592" cy="719999"/>
            </a:xfrm>
            <a:prstGeom prst="ellipse">
              <a:avLst/>
            </a:prstGeom>
            <a:noFill/>
            <a:ln w="57150">
              <a:solidFill>
                <a:schemeClr val="bg2"/>
              </a:solidFill>
            </a:ln>
          </p:spPr>
          <p:style>
            <a:lnRef idx="2">
              <a:schemeClr val="dk1">
                <a:shade val="50000"/>
              </a:schemeClr>
            </a:lnRef>
            <a:fillRef idx="1">
              <a:schemeClr val="dk1"/>
            </a:fillRef>
            <a:effectRef idx="0">
              <a:schemeClr val="dk1"/>
            </a:effectRef>
            <a:fontRef idx="minor">
              <a:schemeClr val="lt1"/>
            </a:fontRef>
          </p:style>
          <p:txBody>
            <a:bodyPr lIns="68580" tIns="34290" rIns="68580" bIns="34290" rtlCol="0" anchor="ctr"/>
            <a:lstStyle/>
            <a:p>
              <a:pPr algn="ctr"/>
              <a:endParaRPr lang="en-GB">
                <a:latin typeface="Calibri" pitchFamily="34" charset="0"/>
              </a:endParaRPr>
            </a:p>
          </p:txBody>
        </p:sp>
        <p:sp>
          <p:nvSpPr>
            <p:cNvPr id="27" name="Rounded Rectangle 26"/>
            <p:cNvSpPr/>
            <p:nvPr/>
          </p:nvSpPr>
          <p:spPr>
            <a:xfrm>
              <a:off x="5075494" y="1412776"/>
              <a:ext cx="1215000" cy="803121"/>
            </a:xfrm>
            <a:prstGeom prst="round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r>
                <a:rPr lang="en-GB" sz="1500" b="1" dirty="0" smtClean="0">
                  <a:solidFill>
                    <a:schemeClr val="tx1"/>
                  </a:solidFill>
                  <a:latin typeface="Calibri" pitchFamily="34" charset="0"/>
                  <a:cs typeface="Arial"/>
                </a:rPr>
                <a:t>Measured demand</a:t>
              </a:r>
              <a:endParaRPr lang="en-GB" sz="1500" b="1" dirty="0">
                <a:solidFill>
                  <a:schemeClr val="tx1"/>
                </a:solidFill>
                <a:latin typeface="Calibri" pitchFamily="34" charset="0"/>
              </a:endParaRPr>
            </a:p>
          </p:txBody>
        </p:sp>
      </p:grpSp>
      <p:sp>
        <p:nvSpPr>
          <p:cNvPr id="28" name="Rounded Rectangle 27"/>
          <p:cNvSpPr/>
          <p:nvPr/>
        </p:nvSpPr>
        <p:spPr>
          <a:xfrm>
            <a:off x="2297076" y="1155155"/>
            <a:ext cx="3870931" cy="576000"/>
          </a:xfrm>
          <a:prstGeom prst="roundRect">
            <a:avLst/>
          </a:prstGeom>
          <a:solidFill>
            <a:schemeClr val="tx1"/>
          </a:solidFill>
          <a:ln w="38100">
            <a:solidFill>
              <a:schemeClr val="tx1"/>
            </a:solidFill>
          </a:ln>
        </p:spPr>
        <p:txBody>
          <a:bodyPr anchor="ctr">
            <a:noAutofit/>
          </a:bodyPr>
          <a:lstStyle/>
          <a:p>
            <a:pPr algn="ctr"/>
            <a:r>
              <a:rPr lang="en-GB" sz="2400" dirty="0" smtClean="0">
                <a:solidFill>
                  <a:schemeClr val="bg1"/>
                </a:solidFill>
              </a:rPr>
              <a:t>Transmission grid</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1" grpId="0" animBg="1"/>
      <p:bldP spid="2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Understanding true demand</a:t>
            </a:r>
            <a:endParaRPr lang="en-GB" dirty="0"/>
          </a:p>
        </p:txBody>
      </p:sp>
      <p:sp>
        <p:nvSpPr>
          <p:cNvPr id="5" name="Cross 4"/>
          <p:cNvSpPr/>
          <p:nvPr/>
        </p:nvSpPr>
        <p:spPr>
          <a:xfrm>
            <a:off x="4771530" y="2767106"/>
            <a:ext cx="484293" cy="484293"/>
          </a:xfrm>
          <a:prstGeom prst="plus">
            <a:avLst>
              <a:gd name="adj" fmla="val 41949"/>
            </a:avLst>
          </a:prstGeom>
        </p:spPr>
        <p:style>
          <a:lnRef idx="2">
            <a:schemeClr val="dk1">
              <a:shade val="50000"/>
            </a:schemeClr>
          </a:lnRef>
          <a:fillRef idx="1">
            <a:schemeClr val="dk1"/>
          </a:fillRef>
          <a:effectRef idx="0">
            <a:schemeClr val="dk1"/>
          </a:effectRef>
          <a:fontRef idx="minor">
            <a:schemeClr val="lt1"/>
          </a:fontRef>
        </p:style>
        <p:txBody>
          <a:bodyPr lIns="68580" tIns="34290" rIns="68580" bIns="34290" rtlCol="0" anchor="ctr"/>
          <a:lstStyle/>
          <a:p>
            <a:pPr algn="ctr">
              <a:lnSpc>
                <a:spcPts val="1800"/>
              </a:lnSpc>
            </a:pPr>
            <a:endParaRPr lang="en-GB" sz="1600" dirty="0">
              <a:latin typeface="Calibri" pitchFamily="34" charset="0"/>
            </a:endParaRPr>
          </a:p>
        </p:txBody>
      </p:sp>
      <p:grpSp>
        <p:nvGrpSpPr>
          <p:cNvPr id="6" name="Group 98"/>
          <p:cNvGrpSpPr/>
          <p:nvPr/>
        </p:nvGrpSpPr>
        <p:grpSpPr>
          <a:xfrm>
            <a:off x="2572759" y="2893320"/>
            <a:ext cx="427318" cy="214062"/>
            <a:chOff x="2572759" y="2457706"/>
            <a:chExt cx="427318" cy="214062"/>
          </a:xfrm>
        </p:grpSpPr>
        <p:sp>
          <p:nvSpPr>
            <p:cNvPr id="7" name="Rectangle 6"/>
            <p:cNvSpPr/>
            <p:nvPr/>
          </p:nvSpPr>
          <p:spPr>
            <a:xfrm>
              <a:off x="2572759" y="2457706"/>
              <a:ext cx="427318" cy="8208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lnSpc>
                  <a:spcPts val="1800"/>
                </a:lnSpc>
              </a:pPr>
              <a:endParaRPr lang="en-GB" sz="1600" dirty="0">
                <a:latin typeface="Calibri" pitchFamily="34" charset="0"/>
              </a:endParaRPr>
            </a:p>
          </p:txBody>
        </p:sp>
        <p:sp>
          <p:nvSpPr>
            <p:cNvPr id="8" name="Rectangle 7"/>
            <p:cNvSpPr/>
            <p:nvPr/>
          </p:nvSpPr>
          <p:spPr>
            <a:xfrm>
              <a:off x="2572759" y="2589682"/>
              <a:ext cx="427318" cy="8208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lnSpc>
                  <a:spcPts val="1800"/>
                </a:lnSpc>
              </a:pPr>
              <a:endParaRPr lang="en-GB" sz="1600" dirty="0">
                <a:latin typeface="Calibri" pitchFamily="34" charset="0"/>
              </a:endParaRPr>
            </a:p>
          </p:txBody>
        </p:sp>
      </p:grpSp>
      <p:sp>
        <p:nvSpPr>
          <p:cNvPr id="12" name="Cross 11"/>
          <p:cNvSpPr/>
          <p:nvPr/>
        </p:nvSpPr>
        <p:spPr>
          <a:xfrm>
            <a:off x="6988639" y="2767106"/>
            <a:ext cx="484293" cy="484293"/>
          </a:xfrm>
          <a:prstGeom prst="plus">
            <a:avLst>
              <a:gd name="adj" fmla="val 41949"/>
            </a:avLst>
          </a:prstGeom>
        </p:spPr>
        <p:style>
          <a:lnRef idx="2">
            <a:schemeClr val="dk1">
              <a:shade val="50000"/>
            </a:schemeClr>
          </a:lnRef>
          <a:fillRef idx="1">
            <a:schemeClr val="dk1"/>
          </a:fillRef>
          <a:effectRef idx="0">
            <a:schemeClr val="dk1"/>
          </a:effectRef>
          <a:fontRef idx="minor">
            <a:schemeClr val="lt1"/>
          </a:fontRef>
        </p:style>
        <p:txBody>
          <a:bodyPr lIns="68580" tIns="34290" rIns="68580" bIns="34290" rtlCol="0" anchor="ctr"/>
          <a:lstStyle/>
          <a:p>
            <a:pPr algn="ctr">
              <a:lnSpc>
                <a:spcPts val="1800"/>
              </a:lnSpc>
            </a:pPr>
            <a:endParaRPr lang="en-GB" sz="1600" dirty="0">
              <a:latin typeface="Calibri" pitchFamily="34" charset="0"/>
            </a:endParaRPr>
          </a:p>
        </p:txBody>
      </p:sp>
      <p:grpSp>
        <p:nvGrpSpPr>
          <p:cNvPr id="14" name="Group 159"/>
          <p:cNvGrpSpPr/>
          <p:nvPr/>
        </p:nvGrpSpPr>
        <p:grpSpPr>
          <a:xfrm>
            <a:off x="3118803" y="4621572"/>
            <a:ext cx="3761340" cy="1327708"/>
            <a:chOff x="2770836" y="4725145"/>
            <a:chExt cx="4189242" cy="1478752"/>
          </a:xfrm>
        </p:grpSpPr>
        <p:sp>
          <p:nvSpPr>
            <p:cNvPr id="15" name="Right Brace 14"/>
            <p:cNvSpPr/>
            <p:nvPr/>
          </p:nvSpPr>
          <p:spPr>
            <a:xfrm rot="5400000">
              <a:off x="4619045" y="2876936"/>
              <a:ext cx="492824" cy="4189242"/>
            </a:xfrm>
            <a:prstGeom prst="rightBrace">
              <a:avLst>
                <a:gd name="adj1" fmla="val 23290"/>
                <a:gd name="adj2" fmla="val 50235"/>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600">
                <a:latin typeface="Calibri" pitchFamily="34" charset="0"/>
              </a:endParaRPr>
            </a:p>
          </p:txBody>
        </p:sp>
        <p:sp>
          <p:nvSpPr>
            <p:cNvPr id="16" name="TextBox 15"/>
            <p:cNvSpPr txBox="1"/>
            <p:nvPr/>
          </p:nvSpPr>
          <p:spPr>
            <a:xfrm>
              <a:off x="2770836" y="5401987"/>
              <a:ext cx="4154187" cy="801910"/>
            </a:xfrm>
            <a:prstGeom prst="roundRect">
              <a:avLst/>
            </a:prstGeom>
            <a:solidFill>
              <a:schemeClr val="tx1"/>
            </a:solidFill>
          </p:spPr>
          <p:txBody>
            <a:bodyPr wrap="square" rtlCol="0" anchor="ctr">
              <a:noAutofit/>
            </a:bodyPr>
            <a:lstStyle/>
            <a:p>
              <a:pPr algn="ctr"/>
              <a:r>
                <a:rPr lang="en-GB" dirty="0" smtClean="0">
                  <a:solidFill>
                    <a:schemeClr val="bg1"/>
                  </a:solidFill>
                  <a:latin typeface="Calibri" pitchFamily="34" charset="0"/>
                </a:rPr>
                <a:t>Monitored component of true demand</a:t>
              </a:r>
              <a:endParaRPr lang="en-GB" dirty="0">
                <a:solidFill>
                  <a:schemeClr val="bg1"/>
                </a:solidFill>
                <a:latin typeface="Calibri" pitchFamily="34" charset="0"/>
              </a:endParaRPr>
            </a:p>
          </p:txBody>
        </p:sp>
      </p:grpSp>
      <p:grpSp>
        <p:nvGrpSpPr>
          <p:cNvPr id="17" name="Group 95"/>
          <p:cNvGrpSpPr/>
          <p:nvPr/>
        </p:nvGrpSpPr>
        <p:grpSpPr>
          <a:xfrm>
            <a:off x="5347996" y="1700887"/>
            <a:ext cx="1579690" cy="2780076"/>
            <a:chOff x="5347996" y="1265273"/>
            <a:chExt cx="1579690" cy="2780076"/>
          </a:xfrm>
        </p:grpSpPr>
        <p:sp>
          <p:nvSpPr>
            <p:cNvPr id="11" name="Rectangle 10"/>
            <p:cNvSpPr/>
            <p:nvPr/>
          </p:nvSpPr>
          <p:spPr>
            <a:xfrm flipH="1">
              <a:off x="5347996" y="2600485"/>
              <a:ext cx="1579690" cy="1444864"/>
            </a:xfrm>
            <a:prstGeom prst="rect">
              <a:avLst/>
            </a:prstGeom>
            <a:solidFill>
              <a:schemeClr val="accent6"/>
            </a:solidFill>
          </p:spPr>
          <p:txBody>
            <a:bodyPr wrap="square" lIns="68580" tIns="34290" rIns="68580" bIns="34290" anchor="ctr" anchorCtr="0">
              <a:noAutofit/>
            </a:bodyPr>
            <a:lstStyle/>
            <a:p>
              <a:pPr algn="ctr">
                <a:lnSpc>
                  <a:spcPts val="1800"/>
                </a:lnSpc>
              </a:pPr>
              <a:r>
                <a:rPr lang="en-GB" sz="1600" dirty="0" smtClean="0">
                  <a:latin typeface="Calibri" pitchFamily="34" charset="0"/>
                </a:rPr>
                <a:t>Monitored DG exports</a:t>
              </a:r>
            </a:p>
          </p:txBody>
        </p:sp>
        <p:grpSp>
          <p:nvGrpSpPr>
            <p:cNvPr id="20" name="Group 70"/>
            <p:cNvGrpSpPr/>
            <p:nvPr/>
          </p:nvGrpSpPr>
          <p:grpSpPr>
            <a:xfrm>
              <a:off x="5347996" y="1265273"/>
              <a:ext cx="1579690" cy="1289829"/>
              <a:chOff x="5200678" y="1628799"/>
              <a:chExt cx="1759401" cy="1436564"/>
            </a:xfrm>
          </p:grpSpPr>
          <p:sp>
            <p:nvSpPr>
              <p:cNvPr id="18" name="Round Same Side Corner Rectangle 17"/>
              <p:cNvSpPr/>
              <p:nvPr/>
            </p:nvSpPr>
            <p:spPr>
              <a:xfrm flipH="1">
                <a:off x="5200678" y="1628799"/>
                <a:ext cx="1759401" cy="1436564"/>
              </a:xfrm>
              <a:prstGeom prst="round2SameRect">
                <a:avLst/>
              </a:prstGeom>
              <a:solidFill>
                <a:schemeClr val="tx1"/>
              </a:solidFill>
            </p:spPr>
            <p:txBody>
              <a:bodyPr wrap="square" anchor="ctr" anchorCtr="0">
                <a:noAutofit/>
              </a:bodyPr>
              <a:lstStyle/>
              <a:p>
                <a:pPr algn="ctr"/>
                <a:endParaRPr lang="en-GB" sz="1600" dirty="0" smtClean="0">
                  <a:latin typeface="Calibri" pitchFamily="34" charset="0"/>
                </a:endParaRPr>
              </a:p>
            </p:txBody>
          </p:sp>
          <p:sp>
            <p:nvSpPr>
              <p:cNvPr id="19" name="Freeform 173"/>
              <p:cNvSpPr>
                <a:spLocks noChangeArrowheads="1"/>
              </p:cNvSpPr>
              <p:nvPr/>
            </p:nvSpPr>
            <p:spPr bwMode="auto">
              <a:xfrm>
                <a:off x="5581040" y="1807704"/>
                <a:ext cx="965814" cy="1020515"/>
              </a:xfrm>
              <a:custGeom>
                <a:avLst/>
                <a:gdLst>
                  <a:gd name="T0" fmla="*/ 0 w 3075"/>
                  <a:gd name="T1" fmla="*/ 0 h 2832"/>
                  <a:gd name="T2" fmla="*/ 0 w 3075"/>
                  <a:gd name="T3" fmla="*/ 0 h 2832"/>
                  <a:gd name="T4" fmla="*/ 0 w 3075"/>
                  <a:gd name="T5" fmla="*/ 0 h 2832"/>
                  <a:gd name="T6" fmla="*/ 0 w 3075"/>
                  <a:gd name="T7" fmla="*/ 0 h 2832"/>
                  <a:gd name="T8" fmla="*/ 0 w 3075"/>
                  <a:gd name="T9" fmla="*/ 0 h 2832"/>
                  <a:gd name="T10" fmla="*/ 0 w 3075"/>
                  <a:gd name="T11" fmla="*/ 0 h 2832"/>
                  <a:gd name="T12" fmla="*/ 0 w 3075"/>
                  <a:gd name="T13" fmla="*/ 0 h 2832"/>
                  <a:gd name="T14" fmla="*/ 0 w 3075"/>
                  <a:gd name="T15" fmla="*/ 0 h 2832"/>
                  <a:gd name="T16" fmla="*/ 0 w 3075"/>
                  <a:gd name="T17" fmla="*/ 0 h 2832"/>
                  <a:gd name="T18" fmla="*/ 0 w 3075"/>
                  <a:gd name="T19" fmla="*/ 0 h 2832"/>
                  <a:gd name="T20" fmla="*/ 0 w 3075"/>
                  <a:gd name="T21" fmla="*/ 0 h 2832"/>
                  <a:gd name="T22" fmla="*/ 0 w 3075"/>
                  <a:gd name="T23" fmla="*/ 0 h 2832"/>
                  <a:gd name="T24" fmla="*/ 0 w 3075"/>
                  <a:gd name="T25" fmla="*/ 0 h 2832"/>
                  <a:gd name="T26" fmla="*/ 0 w 3075"/>
                  <a:gd name="T27" fmla="*/ 0 h 2832"/>
                  <a:gd name="T28" fmla="*/ 0 w 3075"/>
                  <a:gd name="T29" fmla="*/ 0 h 2832"/>
                  <a:gd name="T30" fmla="*/ 0 w 3075"/>
                  <a:gd name="T31" fmla="*/ 0 h 2832"/>
                  <a:gd name="T32" fmla="*/ 0 w 3075"/>
                  <a:gd name="T33" fmla="*/ 0 h 28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75"/>
                  <a:gd name="T52" fmla="*/ 0 h 2832"/>
                  <a:gd name="T53" fmla="*/ 3075 w 3075"/>
                  <a:gd name="T54" fmla="*/ 2832 h 28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75" h="2832">
                    <a:moveTo>
                      <a:pt x="1134" y="1440"/>
                    </a:moveTo>
                    <a:lnTo>
                      <a:pt x="720" y="2149"/>
                    </a:lnTo>
                    <a:lnTo>
                      <a:pt x="1017" y="2149"/>
                    </a:lnTo>
                    <a:lnTo>
                      <a:pt x="780" y="2621"/>
                    </a:lnTo>
                    <a:lnTo>
                      <a:pt x="1490" y="1912"/>
                    </a:lnTo>
                    <a:lnTo>
                      <a:pt x="1134" y="1912"/>
                    </a:lnTo>
                    <a:lnTo>
                      <a:pt x="1430" y="1440"/>
                    </a:lnTo>
                    <a:lnTo>
                      <a:pt x="1134" y="1440"/>
                    </a:lnTo>
                    <a:close/>
                    <a:moveTo>
                      <a:pt x="2499" y="0"/>
                    </a:moveTo>
                    <a:lnTo>
                      <a:pt x="2883" y="0"/>
                    </a:lnTo>
                    <a:lnTo>
                      <a:pt x="3075" y="2832"/>
                    </a:lnTo>
                    <a:lnTo>
                      <a:pt x="0" y="2832"/>
                    </a:lnTo>
                    <a:lnTo>
                      <a:pt x="0" y="1200"/>
                    </a:lnTo>
                    <a:lnTo>
                      <a:pt x="2115" y="1200"/>
                    </a:lnTo>
                    <a:lnTo>
                      <a:pt x="2115" y="1872"/>
                    </a:lnTo>
                    <a:lnTo>
                      <a:pt x="2372" y="1872"/>
                    </a:lnTo>
                    <a:lnTo>
                      <a:pt x="2499" y="0"/>
                    </a:lnTo>
                    <a:close/>
                  </a:path>
                </a:pathLst>
              </a:custGeom>
              <a:solidFill>
                <a:schemeClr val="bg1"/>
              </a:solidFill>
              <a:ln w="9525">
                <a:noFill/>
                <a:round/>
                <a:headEnd/>
                <a:tailEnd/>
              </a:ln>
            </p:spPr>
            <p:txBody>
              <a:bodyPr wrap="none" anchor="ctr"/>
              <a:lstStyle/>
              <a:p>
                <a:endParaRPr lang="en-GB" sz="1600">
                  <a:latin typeface="Calibri" pitchFamily="34" charset="0"/>
                </a:endParaRPr>
              </a:p>
            </p:txBody>
          </p:sp>
        </p:grpSp>
      </p:grpSp>
      <p:grpSp>
        <p:nvGrpSpPr>
          <p:cNvPr id="28" name="Group 96"/>
          <p:cNvGrpSpPr/>
          <p:nvPr/>
        </p:nvGrpSpPr>
        <p:grpSpPr>
          <a:xfrm>
            <a:off x="3119372" y="1700887"/>
            <a:ext cx="1579690" cy="2780076"/>
            <a:chOff x="3119372" y="1265273"/>
            <a:chExt cx="1579690" cy="2780076"/>
          </a:xfrm>
        </p:grpSpPr>
        <p:sp>
          <p:nvSpPr>
            <p:cNvPr id="10" name="Rectangle 9"/>
            <p:cNvSpPr/>
            <p:nvPr/>
          </p:nvSpPr>
          <p:spPr>
            <a:xfrm flipH="1">
              <a:off x="3119372" y="2600485"/>
              <a:ext cx="1579690" cy="1444864"/>
            </a:xfrm>
            <a:prstGeom prst="rect">
              <a:avLst/>
            </a:prstGeom>
            <a:solidFill>
              <a:schemeClr val="accent6"/>
            </a:solidFill>
          </p:spPr>
          <p:txBody>
            <a:bodyPr wrap="square" lIns="68580" tIns="34290" rIns="68580" bIns="34290" anchor="ctr" anchorCtr="0">
              <a:noAutofit/>
            </a:bodyPr>
            <a:lstStyle/>
            <a:p>
              <a:pPr algn="ctr">
                <a:lnSpc>
                  <a:spcPts val="1800"/>
                </a:lnSpc>
              </a:pPr>
              <a:r>
                <a:rPr lang="en-GB" sz="1600" dirty="0" smtClean="0">
                  <a:latin typeface="Calibri" pitchFamily="34" charset="0"/>
                </a:rPr>
                <a:t>Measured demand</a:t>
              </a:r>
            </a:p>
          </p:txBody>
        </p:sp>
        <p:grpSp>
          <p:nvGrpSpPr>
            <p:cNvPr id="31" name="Group 87"/>
            <p:cNvGrpSpPr/>
            <p:nvPr/>
          </p:nvGrpSpPr>
          <p:grpSpPr>
            <a:xfrm>
              <a:off x="3119372" y="1265273"/>
              <a:ext cx="1579690" cy="1289829"/>
              <a:chOff x="3119372" y="1265273"/>
              <a:chExt cx="1579690" cy="1289829"/>
            </a:xfrm>
          </p:grpSpPr>
          <p:sp>
            <p:nvSpPr>
              <p:cNvPr id="9" name="Round Same Side Corner Rectangle 8"/>
              <p:cNvSpPr/>
              <p:nvPr/>
            </p:nvSpPr>
            <p:spPr>
              <a:xfrm flipH="1">
                <a:off x="3119372" y="1265273"/>
                <a:ext cx="1579690" cy="1289829"/>
              </a:xfrm>
              <a:prstGeom prst="round2SameRect">
                <a:avLst/>
              </a:prstGeom>
              <a:solidFill>
                <a:schemeClr val="tx1"/>
              </a:solidFill>
            </p:spPr>
            <p:txBody>
              <a:bodyPr wrap="square" lIns="68580" tIns="34290" rIns="68580" bIns="34290" anchor="ctr" anchorCtr="0">
                <a:noAutofit/>
              </a:bodyPr>
              <a:lstStyle/>
              <a:p>
                <a:pPr algn="ctr"/>
                <a:endParaRPr lang="en-GB" sz="1600" dirty="0" smtClean="0">
                  <a:latin typeface="Calibri" pitchFamily="34" charset="0"/>
                </a:endParaRPr>
              </a:p>
            </p:txBody>
          </p:sp>
          <p:grpSp>
            <p:nvGrpSpPr>
              <p:cNvPr id="33" name="Group 19"/>
              <p:cNvGrpSpPr>
                <a:grpSpLocks noChangeAspect="1"/>
              </p:cNvGrpSpPr>
              <p:nvPr/>
            </p:nvGrpSpPr>
            <p:grpSpPr>
              <a:xfrm>
                <a:off x="3470967" y="1618400"/>
                <a:ext cx="875362" cy="583575"/>
                <a:chOff x="1256100" y="1770924"/>
                <a:chExt cx="974946" cy="649964"/>
              </a:xfrm>
            </p:grpSpPr>
            <p:sp>
              <p:nvSpPr>
                <p:cNvPr id="21" name="Freeform 20"/>
                <p:cNvSpPr>
                  <a:spLocks/>
                </p:cNvSpPr>
                <p:nvPr/>
              </p:nvSpPr>
              <p:spPr bwMode="auto">
                <a:xfrm>
                  <a:off x="1709381" y="1968216"/>
                  <a:ext cx="160540" cy="361701"/>
                </a:xfrm>
                <a:custGeom>
                  <a:avLst/>
                  <a:gdLst>
                    <a:gd name="T0" fmla="*/ 35 w 35"/>
                    <a:gd name="T1" fmla="*/ 2 h 79"/>
                    <a:gd name="T2" fmla="*/ 30 w 35"/>
                    <a:gd name="T3" fmla="*/ 22 h 79"/>
                    <a:gd name="T4" fmla="*/ 24 w 35"/>
                    <a:gd name="T5" fmla="*/ 42 h 79"/>
                    <a:gd name="T6" fmla="*/ 17 w 35"/>
                    <a:gd name="T7" fmla="*/ 61 h 79"/>
                    <a:gd name="T8" fmla="*/ 13 w 35"/>
                    <a:gd name="T9" fmla="*/ 70 h 79"/>
                    <a:gd name="T10" fmla="*/ 5 w 35"/>
                    <a:gd name="T11" fmla="*/ 78 h 79"/>
                    <a:gd name="T12" fmla="*/ 2 w 35"/>
                    <a:gd name="T13" fmla="*/ 77 h 79"/>
                    <a:gd name="T14" fmla="*/ 2 w 35"/>
                    <a:gd name="T15" fmla="*/ 77 h 79"/>
                    <a:gd name="T16" fmla="*/ 1 w 35"/>
                    <a:gd name="T17" fmla="*/ 66 h 79"/>
                    <a:gd name="T18" fmla="*/ 5 w 35"/>
                    <a:gd name="T19" fmla="*/ 56 h 79"/>
                    <a:gd name="T20" fmla="*/ 13 w 35"/>
                    <a:gd name="T21" fmla="*/ 38 h 79"/>
                    <a:gd name="T22" fmla="*/ 22 w 35"/>
                    <a:gd name="T23" fmla="*/ 19 h 79"/>
                    <a:gd name="T24" fmla="*/ 31 w 35"/>
                    <a:gd name="T25" fmla="*/ 1 h 79"/>
                    <a:gd name="T26" fmla="*/ 34 w 35"/>
                    <a:gd name="T27" fmla="*/ 0 h 79"/>
                    <a:gd name="T28" fmla="*/ 35 w 35"/>
                    <a:gd name="T29" fmla="*/ 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79">
                      <a:moveTo>
                        <a:pt x="35" y="2"/>
                      </a:moveTo>
                      <a:cubicBezTo>
                        <a:pt x="34" y="9"/>
                        <a:pt x="32" y="16"/>
                        <a:pt x="30" y="22"/>
                      </a:cubicBezTo>
                      <a:cubicBezTo>
                        <a:pt x="28" y="29"/>
                        <a:pt x="26" y="35"/>
                        <a:pt x="24" y="42"/>
                      </a:cubicBezTo>
                      <a:cubicBezTo>
                        <a:pt x="21" y="48"/>
                        <a:pt x="19" y="55"/>
                        <a:pt x="17" y="61"/>
                      </a:cubicBezTo>
                      <a:cubicBezTo>
                        <a:pt x="13" y="70"/>
                        <a:pt x="13" y="70"/>
                        <a:pt x="13" y="70"/>
                      </a:cubicBezTo>
                      <a:cubicBezTo>
                        <a:pt x="12" y="74"/>
                        <a:pt x="10" y="76"/>
                        <a:pt x="5" y="78"/>
                      </a:cubicBezTo>
                      <a:cubicBezTo>
                        <a:pt x="4" y="79"/>
                        <a:pt x="2" y="78"/>
                        <a:pt x="2" y="77"/>
                      </a:cubicBezTo>
                      <a:cubicBezTo>
                        <a:pt x="2" y="77"/>
                        <a:pt x="2" y="77"/>
                        <a:pt x="2" y="77"/>
                      </a:cubicBezTo>
                      <a:cubicBezTo>
                        <a:pt x="0" y="73"/>
                        <a:pt x="0" y="69"/>
                        <a:pt x="1" y="66"/>
                      </a:cubicBezTo>
                      <a:cubicBezTo>
                        <a:pt x="5" y="56"/>
                        <a:pt x="5" y="56"/>
                        <a:pt x="5" y="56"/>
                      </a:cubicBezTo>
                      <a:cubicBezTo>
                        <a:pt x="7" y="50"/>
                        <a:pt x="10" y="44"/>
                        <a:pt x="13" y="38"/>
                      </a:cubicBezTo>
                      <a:cubicBezTo>
                        <a:pt x="16" y="31"/>
                        <a:pt x="19" y="25"/>
                        <a:pt x="22" y="19"/>
                      </a:cubicBezTo>
                      <a:cubicBezTo>
                        <a:pt x="25" y="13"/>
                        <a:pt x="28" y="7"/>
                        <a:pt x="31" y="1"/>
                      </a:cubicBezTo>
                      <a:cubicBezTo>
                        <a:pt x="32" y="0"/>
                        <a:pt x="33" y="0"/>
                        <a:pt x="34" y="0"/>
                      </a:cubicBezTo>
                      <a:cubicBezTo>
                        <a:pt x="35" y="1"/>
                        <a:pt x="35" y="2"/>
                        <a:pt x="35" y="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GB" sz="1600">
                    <a:latin typeface="Calibri" pitchFamily="34" charset="0"/>
                  </a:endParaRPr>
                </a:p>
              </p:txBody>
            </p:sp>
            <p:sp>
              <p:nvSpPr>
                <p:cNvPr id="22" name="Flowchart: Delay 21"/>
                <p:cNvSpPr/>
                <p:nvPr/>
              </p:nvSpPr>
              <p:spPr>
                <a:xfrm rot="5400000">
                  <a:off x="1704696" y="1881140"/>
                  <a:ext cx="85719" cy="27212"/>
                </a:xfrm>
                <a:prstGeom prst="flowChartDelay">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00">
                    <a:latin typeface="Calibri" pitchFamily="34" charset="0"/>
                  </a:endParaRPr>
                </a:p>
              </p:txBody>
            </p:sp>
            <p:sp>
              <p:nvSpPr>
                <p:cNvPr id="23" name="Flowchart: Delay 22"/>
                <p:cNvSpPr/>
                <p:nvPr/>
              </p:nvSpPr>
              <p:spPr>
                <a:xfrm>
                  <a:off x="1331640" y="2210381"/>
                  <a:ext cx="85719" cy="27212"/>
                </a:xfrm>
                <a:prstGeom prst="flowChartDelay">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00">
                    <a:latin typeface="Calibri" pitchFamily="34" charset="0"/>
                  </a:endParaRPr>
                </a:p>
              </p:txBody>
            </p:sp>
            <p:sp>
              <p:nvSpPr>
                <p:cNvPr id="24" name="Flowchart: Delay 23"/>
                <p:cNvSpPr/>
                <p:nvPr/>
              </p:nvSpPr>
              <p:spPr>
                <a:xfrm flipH="1">
                  <a:off x="2069788" y="2215170"/>
                  <a:ext cx="85719" cy="27212"/>
                </a:xfrm>
                <a:prstGeom prst="flowChartDelay">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00">
                    <a:latin typeface="Calibri" pitchFamily="34" charset="0"/>
                  </a:endParaRPr>
                </a:p>
              </p:txBody>
            </p:sp>
            <p:sp>
              <p:nvSpPr>
                <p:cNvPr id="25" name="Flowchart: Delay 24"/>
                <p:cNvSpPr/>
                <p:nvPr/>
              </p:nvSpPr>
              <p:spPr>
                <a:xfrm rot="2700000">
                  <a:off x="1428964" y="1964340"/>
                  <a:ext cx="85719" cy="27212"/>
                </a:xfrm>
                <a:prstGeom prst="flowChartDelay">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00">
                    <a:latin typeface="Calibri" pitchFamily="34" charset="0"/>
                  </a:endParaRPr>
                </a:p>
              </p:txBody>
            </p:sp>
            <p:sp>
              <p:nvSpPr>
                <p:cNvPr id="26" name="Flowchart: Delay 25"/>
                <p:cNvSpPr/>
                <p:nvPr/>
              </p:nvSpPr>
              <p:spPr>
                <a:xfrm rot="16200000">
                  <a:off x="1418591" y="1608433"/>
                  <a:ext cx="649964" cy="974946"/>
                </a:xfrm>
                <a:prstGeom prst="flowChartDelay">
                  <a:avLst/>
                </a:prstGeom>
                <a:noFill/>
                <a:ln w="762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00">
                    <a:latin typeface="Calibri" pitchFamily="34" charset="0"/>
                  </a:endParaRPr>
                </a:p>
              </p:txBody>
            </p:sp>
            <p:sp>
              <p:nvSpPr>
                <p:cNvPr id="27" name="Flowchart: Delay 26"/>
                <p:cNvSpPr/>
                <p:nvPr/>
              </p:nvSpPr>
              <p:spPr>
                <a:xfrm rot="18900000" flipH="1">
                  <a:off x="2019098" y="1964340"/>
                  <a:ext cx="85719" cy="27212"/>
                </a:xfrm>
                <a:prstGeom prst="flowChartDelay">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00">
                    <a:latin typeface="Calibri" pitchFamily="34" charset="0"/>
                  </a:endParaRPr>
                </a:p>
              </p:txBody>
            </p:sp>
          </p:grpSp>
        </p:grpSp>
      </p:grpSp>
      <p:grpSp>
        <p:nvGrpSpPr>
          <p:cNvPr id="34" name="Group 97"/>
          <p:cNvGrpSpPr/>
          <p:nvPr/>
        </p:nvGrpSpPr>
        <p:grpSpPr>
          <a:xfrm>
            <a:off x="890748" y="1700887"/>
            <a:ext cx="1579690" cy="2780076"/>
            <a:chOff x="890748" y="1265273"/>
            <a:chExt cx="1579690" cy="2780076"/>
          </a:xfrm>
        </p:grpSpPr>
        <p:sp>
          <p:nvSpPr>
            <p:cNvPr id="4" name="Rectangle 3"/>
            <p:cNvSpPr/>
            <p:nvPr/>
          </p:nvSpPr>
          <p:spPr>
            <a:xfrm flipH="1">
              <a:off x="890748" y="2600485"/>
              <a:ext cx="1579690" cy="1444864"/>
            </a:xfrm>
            <a:prstGeom prst="rect">
              <a:avLst/>
            </a:prstGeom>
            <a:solidFill>
              <a:schemeClr val="bg2"/>
            </a:solidFill>
          </p:spPr>
          <p:txBody>
            <a:bodyPr wrap="square" lIns="68580" tIns="34290" rIns="68580" bIns="34290" anchor="ctr" anchorCtr="0">
              <a:noAutofit/>
            </a:bodyPr>
            <a:lstStyle/>
            <a:p>
              <a:pPr algn="ctr">
                <a:lnSpc>
                  <a:spcPts val="1800"/>
                </a:lnSpc>
              </a:pPr>
              <a:r>
                <a:rPr lang="en-GB" sz="1600" dirty="0" smtClean="0">
                  <a:latin typeface="Calibri" pitchFamily="34" charset="0"/>
                </a:rPr>
                <a:t>True demand</a:t>
              </a:r>
            </a:p>
          </p:txBody>
        </p:sp>
        <p:grpSp>
          <p:nvGrpSpPr>
            <p:cNvPr id="38" name="Group 86"/>
            <p:cNvGrpSpPr/>
            <p:nvPr/>
          </p:nvGrpSpPr>
          <p:grpSpPr>
            <a:xfrm>
              <a:off x="890748" y="1265273"/>
              <a:ext cx="1579690" cy="1289829"/>
              <a:chOff x="890748" y="1265273"/>
              <a:chExt cx="1579690" cy="1289829"/>
            </a:xfrm>
          </p:grpSpPr>
          <p:sp>
            <p:nvSpPr>
              <p:cNvPr id="3" name="Round Same Side Corner Rectangle 2"/>
              <p:cNvSpPr/>
              <p:nvPr/>
            </p:nvSpPr>
            <p:spPr>
              <a:xfrm flipH="1">
                <a:off x="890748" y="1265273"/>
                <a:ext cx="1579690" cy="1289829"/>
              </a:xfrm>
              <a:prstGeom prst="round2SameRect">
                <a:avLst/>
              </a:prstGeom>
              <a:solidFill>
                <a:schemeClr val="tx1"/>
              </a:solidFill>
            </p:spPr>
            <p:txBody>
              <a:bodyPr wrap="square" lIns="68580" tIns="34290" rIns="68580" bIns="34290" anchor="ctr" anchorCtr="0">
                <a:noAutofit/>
              </a:bodyPr>
              <a:lstStyle/>
              <a:p>
                <a:pPr algn="ctr"/>
                <a:endParaRPr lang="en-GB" sz="1600" dirty="0" smtClean="0">
                  <a:latin typeface="Calibri" pitchFamily="34" charset="0"/>
                </a:endParaRPr>
              </a:p>
            </p:txBody>
          </p:sp>
          <p:grpSp>
            <p:nvGrpSpPr>
              <p:cNvPr id="43" name="Group 79"/>
              <p:cNvGrpSpPr>
                <a:grpSpLocks noChangeAspect="1"/>
              </p:cNvGrpSpPr>
              <p:nvPr/>
            </p:nvGrpSpPr>
            <p:grpSpPr>
              <a:xfrm>
                <a:off x="1114831" y="1425904"/>
                <a:ext cx="1164949" cy="1002479"/>
                <a:chOff x="427789" y="3572278"/>
                <a:chExt cx="811054" cy="697940"/>
              </a:xfrm>
            </p:grpSpPr>
            <p:sp>
              <p:nvSpPr>
                <p:cNvPr id="29" name="Freeform 600"/>
                <p:cNvSpPr>
                  <a:spLocks/>
                </p:cNvSpPr>
                <p:nvPr/>
              </p:nvSpPr>
              <p:spPr bwMode="auto">
                <a:xfrm>
                  <a:off x="427789" y="3572278"/>
                  <a:ext cx="811054" cy="697940"/>
                </a:xfrm>
                <a:custGeom>
                  <a:avLst/>
                  <a:gdLst>
                    <a:gd name="T0" fmla="*/ 291 w 302"/>
                    <a:gd name="T1" fmla="*/ 238 h 260"/>
                    <a:gd name="T2" fmla="*/ 22 w 302"/>
                    <a:gd name="T3" fmla="*/ 238 h 260"/>
                    <a:gd name="T4" fmla="*/ 22 w 302"/>
                    <a:gd name="T5" fmla="*/ 238 h 260"/>
                    <a:gd name="T6" fmla="*/ 22 w 302"/>
                    <a:gd name="T7" fmla="*/ 11 h 260"/>
                    <a:gd name="T8" fmla="*/ 11 w 302"/>
                    <a:gd name="T9" fmla="*/ 0 h 260"/>
                    <a:gd name="T10" fmla="*/ 0 w 302"/>
                    <a:gd name="T11" fmla="*/ 11 h 260"/>
                    <a:gd name="T12" fmla="*/ 0 w 302"/>
                    <a:gd name="T13" fmla="*/ 238 h 260"/>
                    <a:gd name="T14" fmla="*/ 22 w 302"/>
                    <a:gd name="T15" fmla="*/ 260 h 260"/>
                    <a:gd name="T16" fmla="*/ 291 w 302"/>
                    <a:gd name="T17" fmla="*/ 260 h 260"/>
                    <a:gd name="T18" fmla="*/ 302 w 302"/>
                    <a:gd name="T19" fmla="*/ 249 h 260"/>
                    <a:gd name="T20" fmla="*/ 291 w 302"/>
                    <a:gd name="T21" fmla="*/ 238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2" h="260">
                      <a:moveTo>
                        <a:pt x="291" y="238"/>
                      </a:moveTo>
                      <a:cubicBezTo>
                        <a:pt x="22" y="238"/>
                        <a:pt x="22" y="238"/>
                        <a:pt x="22" y="238"/>
                      </a:cubicBezTo>
                      <a:cubicBezTo>
                        <a:pt x="22" y="238"/>
                        <a:pt x="22" y="238"/>
                        <a:pt x="22" y="238"/>
                      </a:cubicBezTo>
                      <a:cubicBezTo>
                        <a:pt x="22" y="11"/>
                        <a:pt x="22" y="11"/>
                        <a:pt x="22" y="11"/>
                      </a:cubicBezTo>
                      <a:cubicBezTo>
                        <a:pt x="22" y="5"/>
                        <a:pt x="17" y="0"/>
                        <a:pt x="11" y="0"/>
                      </a:cubicBezTo>
                      <a:cubicBezTo>
                        <a:pt x="5" y="0"/>
                        <a:pt x="0" y="5"/>
                        <a:pt x="0" y="11"/>
                      </a:cubicBezTo>
                      <a:cubicBezTo>
                        <a:pt x="0" y="238"/>
                        <a:pt x="0" y="238"/>
                        <a:pt x="0" y="238"/>
                      </a:cubicBezTo>
                      <a:cubicBezTo>
                        <a:pt x="0" y="250"/>
                        <a:pt x="10" y="260"/>
                        <a:pt x="22" y="260"/>
                      </a:cubicBezTo>
                      <a:cubicBezTo>
                        <a:pt x="291" y="260"/>
                        <a:pt x="291" y="260"/>
                        <a:pt x="291" y="260"/>
                      </a:cubicBezTo>
                      <a:cubicBezTo>
                        <a:pt x="297" y="260"/>
                        <a:pt x="302" y="255"/>
                        <a:pt x="302" y="249"/>
                      </a:cubicBezTo>
                      <a:cubicBezTo>
                        <a:pt x="302" y="243"/>
                        <a:pt x="297" y="238"/>
                        <a:pt x="291" y="23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600">
                    <a:latin typeface="Calibri" pitchFamily="34" charset="0"/>
                  </a:endParaRPr>
                </a:p>
              </p:txBody>
            </p:sp>
            <p:sp>
              <p:nvSpPr>
                <p:cNvPr id="30" name="Freeform 29"/>
                <p:cNvSpPr/>
                <p:nvPr/>
              </p:nvSpPr>
              <p:spPr>
                <a:xfrm>
                  <a:off x="485031" y="3784904"/>
                  <a:ext cx="691764" cy="253117"/>
                </a:xfrm>
                <a:custGeom>
                  <a:avLst/>
                  <a:gdLst>
                    <a:gd name="connsiteX0" fmla="*/ 0 w 691764"/>
                    <a:gd name="connsiteY0" fmla="*/ 174929 h 253117"/>
                    <a:gd name="connsiteX1" fmla="*/ 166977 w 691764"/>
                    <a:gd name="connsiteY1" fmla="*/ 39757 h 253117"/>
                    <a:gd name="connsiteX2" fmla="*/ 389614 w 691764"/>
                    <a:gd name="connsiteY2" fmla="*/ 246491 h 253117"/>
                    <a:gd name="connsiteX3" fmla="*/ 691764 w 691764"/>
                    <a:gd name="connsiteY3" fmla="*/ 0 h 253117"/>
                    <a:gd name="connsiteX4" fmla="*/ 691764 w 691764"/>
                    <a:gd name="connsiteY4" fmla="*/ 0 h 253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764" h="253117">
                      <a:moveTo>
                        <a:pt x="0" y="174929"/>
                      </a:moveTo>
                      <a:cubicBezTo>
                        <a:pt x="51020" y="101379"/>
                        <a:pt x="102041" y="27830"/>
                        <a:pt x="166977" y="39757"/>
                      </a:cubicBezTo>
                      <a:cubicBezTo>
                        <a:pt x="231913" y="51684"/>
                        <a:pt x="302150" y="253117"/>
                        <a:pt x="389614" y="246491"/>
                      </a:cubicBezTo>
                      <a:cubicBezTo>
                        <a:pt x="477078" y="239865"/>
                        <a:pt x="691764" y="0"/>
                        <a:pt x="691764" y="0"/>
                      </a:cubicBezTo>
                      <a:lnTo>
                        <a:pt x="691764" y="0"/>
                      </a:lnTo>
                    </a:path>
                  </a:pathLst>
                </a:custGeom>
                <a:ln w="381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600">
                    <a:latin typeface="Calibri" pitchFamily="34" charset="0"/>
                  </a:endParaRPr>
                </a:p>
              </p:txBody>
            </p:sp>
          </p:grpSp>
        </p:grpSp>
      </p:grpSp>
      <p:grpSp>
        <p:nvGrpSpPr>
          <p:cNvPr id="44" name="Group 93"/>
          <p:cNvGrpSpPr/>
          <p:nvPr/>
        </p:nvGrpSpPr>
        <p:grpSpPr>
          <a:xfrm>
            <a:off x="9805242" y="1700887"/>
            <a:ext cx="1579690" cy="2780076"/>
            <a:chOff x="9805242" y="1265273"/>
            <a:chExt cx="1579690" cy="2780076"/>
          </a:xfrm>
        </p:grpSpPr>
        <p:sp>
          <p:nvSpPr>
            <p:cNvPr id="13" name="Rectangle 12"/>
            <p:cNvSpPr/>
            <p:nvPr/>
          </p:nvSpPr>
          <p:spPr>
            <a:xfrm flipH="1">
              <a:off x="9805242" y="2600485"/>
              <a:ext cx="1579690" cy="1444864"/>
            </a:xfrm>
            <a:prstGeom prst="rect">
              <a:avLst/>
            </a:prstGeom>
            <a:solidFill>
              <a:schemeClr val="tx2"/>
            </a:solidFill>
          </p:spPr>
          <p:txBody>
            <a:bodyPr wrap="square" lIns="68580" tIns="34290" rIns="68580" bIns="34290" anchor="ctr" anchorCtr="0">
              <a:noAutofit/>
            </a:bodyPr>
            <a:lstStyle/>
            <a:p>
              <a:pPr algn="ctr">
                <a:lnSpc>
                  <a:spcPts val="1800"/>
                </a:lnSpc>
              </a:pPr>
              <a:r>
                <a:rPr lang="en-GB" sz="1600" dirty="0" smtClean="0">
                  <a:latin typeface="Calibri" pitchFamily="34" charset="0"/>
                </a:rPr>
                <a:t>Effects of DG on reducing customer demand </a:t>
              </a:r>
              <a:r>
                <a:rPr lang="en-GB" sz="1600" dirty="0" smtClean="0"/>
                <a:t>at sites with export metering</a:t>
              </a:r>
            </a:p>
          </p:txBody>
        </p:sp>
        <p:grpSp>
          <p:nvGrpSpPr>
            <p:cNvPr id="45" name="Group 158"/>
            <p:cNvGrpSpPr/>
            <p:nvPr/>
          </p:nvGrpSpPr>
          <p:grpSpPr>
            <a:xfrm>
              <a:off x="9805242" y="1265273"/>
              <a:ext cx="1579690" cy="1289829"/>
              <a:chOff x="10143290" y="1628799"/>
              <a:chExt cx="1759401" cy="1436564"/>
            </a:xfrm>
          </p:grpSpPr>
          <p:sp>
            <p:nvSpPr>
              <p:cNvPr id="32" name="Round Same Side Corner Rectangle 31"/>
              <p:cNvSpPr/>
              <p:nvPr/>
            </p:nvSpPr>
            <p:spPr>
              <a:xfrm flipH="1">
                <a:off x="10143290" y="1628799"/>
                <a:ext cx="1759401" cy="1436564"/>
              </a:xfrm>
              <a:prstGeom prst="round2SameRect">
                <a:avLst/>
              </a:prstGeom>
              <a:solidFill>
                <a:schemeClr val="tx1"/>
              </a:solidFill>
            </p:spPr>
            <p:txBody>
              <a:bodyPr wrap="square" anchor="ctr" anchorCtr="0">
                <a:noAutofit/>
              </a:bodyPr>
              <a:lstStyle/>
              <a:p>
                <a:pPr algn="ctr"/>
                <a:endParaRPr lang="en-GB" sz="1600" dirty="0" smtClean="0">
                  <a:latin typeface="Calibri" pitchFamily="34" charset="0"/>
                </a:endParaRPr>
              </a:p>
            </p:txBody>
          </p:sp>
          <p:grpSp>
            <p:nvGrpSpPr>
              <p:cNvPr id="46" name="Group 156"/>
              <p:cNvGrpSpPr/>
              <p:nvPr/>
            </p:nvGrpSpPr>
            <p:grpSpPr>
              <a:xfrm>
                <a:off x="10275427" y="1982226"/>
                <a:ext cx="1495127" cy="729711"/>
                <a:chOff x="10315378" y="1945013"/>
                <a:chExt cx="1495127" cy="729711"/>
              </a:xfrm>
            </p:grpSpPr>
            <p:grpSp>
              <p:nvGrpSpPr>
                <p:cNvPr id="47" name="Group 128"/>
                <p:cNvGrpSpPr/>
                <p:nvPr/>
              </p:nvGrpSpPr>
              <p:grpSpPr>
                <a:xfrm>
                  <a:off x="10416480" y="1945013"/>
                  <a:ext cx="1215937" cy="648072"/>
                  <a:chOff x="-3232079" y="2204864"/>
                  <a:chExt cx="1215937" cy="648072"/>
                </a:xfrm>
              </p:grpSpPr>
              <p:grpSp>
                <p:nvGrpSpPr>
                  <p:cNvPr id="48" name="Group 341"/>
                  <p:cNvGrpSpPr/>
                  <p:nvPr/>
                </p:nvGrpSpPr>
                <p:grpSpPr>
                  <a:xfrm>
                    <a:off x="-3232079" y="2381005"/>
                    <a:ext cx="165100" cy="446087"/>
                    <a:chOff x="-2425107" y="3137063"/>
                    <a:chExt cx="165100" cy="446087"/>
                  </a:xfrm>
                </p:grpSpPr>
                <p:sp>
                  <p:nvSpPr>
                    <p:cNvPr id="59" name="Freeform 121"/>
                    <p:cNvSpPr>
                      <a:spLocks noChangeArrowheads="1"/>
                    </p:cNvSpPr>
                    <p:nvPr/>
                  </p:nvSpPr>
                  <p:spPr bwMode="auto">
                    <a:xfrm>
                      <a:off x="-2425107" y="3248188"/>
                      <a:ext cx="165100" cy="334962"/>
                    </a:xfrm>
                    <a:custGeom>
                      <a:avLst/>
                      <a:gdLst>
                        <a:gd name="T0" fmla="*/ 0 w 944"/>
                        <a:gd name="T1" fmla="*/ 0 h 1908"/>
                        <a:gd name="T2" fmla="*/ 0 w 944"/>
                        <a:gd name="T3" fmla="*/ 0 h 1908"/>
                        <a:gd name="T4" fmla="*/ 0 w 944"/>
                        <a:gd name="T5" fmla="*/ 0 h 1908"/>
                        <a:gd name="T6" fmla="*/ 0 w 944"/>
                        <a:gd name="T7" fmla="*/ 0 h 1908"/>
                        <a:gd name="T8" fmla="*/ 0 w 944"/>
                        <a:gd name="T9" fmla="*/ 0 h 1908"/>
                        <a:gd name="T10" fmla="*/ 0 w 944"/>
                        <a:gd name="T11" fmla="*/ 0 h 1908"/>
                        <a:gd name="T12" fmla="*/ 0 w 944"/>
                        <a:gd name="T13" fmla="*/ 0 h 1908"/>
                        <a:gd name="T14" fmla="*/ 0 w 944"/>
                        <a:gd name="T15" fmla="*/ 0 h 1908"/>
                        <a:gd name="T16" fmla="*/ 0 w 944"/>
                        <a:gd name="T17" fmla="*/ 0 h 1908"/>
                        <a:gd name="T18" fmla="*/ 0 w 944"/>
                        <a:gd name="T19" fmla="*/ 0 h 1908"/>
                        <a:gd name="T20" fmla="*/ 0 w 944"/>
                        <a:gd name="T21" fmla="*/ 0 h 1908"/>
                        <a:gd name="T22" fmla="*/ 0 w 944"/>
                        <a:gd name="T23" fmla="*/ 0 h 1908"/>
                        <a:gd name="T24" fmla="*/ 0 w 944"/>
                        <a:gd name="T25" fmla="*/ 0 h 1908"/>
                        <a:gd name="T26" fmla="*/ 0 w 944"/>
                        <a:gd name="T27" fmla="*/ 0 h 1908"/>
                        <a:gd name="T28" fmla="*/ 0 w 944"/>
                        <a:gd name="T29" fmla="*/ 0 h 1908"/>
                        <a:gd name="T30" fmla="*/ 0 w 944"/>
                        <a:gd name="T31" fmla="*/ 0 h 1908"/>
                        <a:gd name="T32" fmla="*/ 0 w 944"/>
                        <a:gd name="T33" fmla="*/ 0 h 1908"/>
                        <a:gd name="T34" fmla="*/ 0 w 944"/>
                        <a:gd name="T35" fmla="*/ 0 h 1908"/>
                        <a:gd name="T36" fmla="*/ 0 w 944"/>
                        <a:gd name="T37" fmla="*/ 0 h 1908"/>
                        <a:gd name="T38" fmla="*/ 0 w 944"/>
                        <a:gd name="T39" fmla="*/ 0 h 1908"/>
                        <a:gd name="T40" fmla="*/ 0 w 944"/>
                        <a:gd name="T41" fmla="*/ 0 h 1908"/>
                        <a:gd name="T42" fmla="*/ 0 w 944"/>
                        <a:gd name="T43" fmla="*/ 0 h 1908"/>
                        <a:gd name="T44" fmla="*/ 0 w 944"/>
                        <a:gd name="T45" fmla="*/ 0 h 1908"/>
                        <a:gd name="T46" fmla="*/ 0 w 944"/>
                        <a:gd name="T47" fmla="*/ 0 h 1908"/>
                        <a:gd name="T48" fmla="*/ 0 w 944"/>
                        <a:gd name="T49" fmla="*/ 0 h 1908"/>
                        <a:gd name="T50" fmla="*/ 0 w 944"/>
                        <a:gd name="T51" fmla="*/ 0 h 1908"/>
                        <a:gd name="T52" fmla="*/ 0 w 944"/>
                        <a:gd name="T53" fmla="*/ 0 h 1908"/>
                        <a:gd name="T54" fmla="*/ 0 w 944"/>
                        <a:gd name="T55" fmla="*/ 0 h 1908"/>
                        <a:gd name="T56" fmla="*/ 0 w 944"/>
                        <a:gd name="T57" fmla="*/ 0 h 1908"/>
                        <a:gd name="T58" fmla="*/ 0 w 944"/>
                        <a:gd name="T59" fmla="*/ 0 h 1908"/>
                        <a:gd name="T60" fmla="*/ 0 w 944"/>
                        <a:gd name="T61" fmla="*/ 0 h 1908"/>
                        <a:gd name="T62" fmla="*/ 0 w 944"/>
                        <a:gd name="T63" fmla="*/ 0 h 1908"/>
                        <a:gd name="T64" fmla="*/ 0 w 944"/>
                        <a:gd name="T65" fmla="*/ 0 h 1908"/>
                        <a:gd name="T66" fmla="*/ 0 w 944"/>
                        <a:gd name="T67" fmla="*/ 0 h 1908"/>
                        <a:gd name="T68" fmla="*/ 0 w 944"/>
                        <a:gd name="T69" fmla="*/ 0 h 1908"/>
                        <a:gd name="T70" fmla="*/ 0 w 944"/>
                        <a:gd name="T71" fmla="*/ 0 h 1908"/>
                        <a:gd name="T72" fmla="*/ 0 w 944"/>
                        <a:gd name="T73" fmla="*/ 0 h 1908"/>
                        <a:gd name="T74" fmla="*/ 0 w 944"/>
                        <a:gd name="T75" fmla="*/ 0 h 1908"/>
                        <a:gd name="T76" fmla="*/ 0 w 944"/>
                        <a:gd name="T77" fmla="*/ 0 h 1908"/>
                        <a:gd name="T78" fmla="*/ 0 w 944"/>
                        <a:gd name="T79" fmla="*/ 0 h 1908"/>
                        <a:gd name="T80" fmla="*/ 0 w 944"/>
                        <a:gd name="T81" fmla="*/ 0 h 1908"/>
                        <a:gd name="T82" fmla="*/ 0 w 944"/>
                        <a:gd name="T83" fmla="*/ 0 h 1908"/>
                        <a:gd name="T84" fmla="*/ 0 w 944"/>
                        <a:gd name="T85" fmla="*/ 0 h 1908"/>
                        <a:gd name="T86" fmla="*/ 0 w 944"/>
                        <a:gd name="T87" fmla="*/ 0 h 1908"/>
                        <a:gd name="T88" fmla="*/ 0 w 944"/>
                        <a:gd name="T89" fmla="*/ 0 h 1908"/>
                        <a:gd name="T90" fmla="*/ 0 w 944"/>
                        <a:gd name="T91" fmla="*/ 0 h 1908"/>
                        <a:gd name="T92" fmla="*/ 0 w 944"/>
                        <a:gd name="T93" fmla="*/ 0 h 1908"/>
                        <a:gd name="T94" fmla="*/ 0 w 944"/>
                        <a:gd name="T95" fmla="*/ 0 h 1908"/>
                        <a:gd name="T96" fmla="*/ 0 w 944"/>
                        <a:gd name="T97" fmla="*/ 0 h 1908"/>
                        <a:gd name="T98" fmla="*/ 0 w 944"/>
                        <a:gd name="T99" fmla="*/ 0 h 1908"/>
                        <a:gd name="T100" fmla="*/ 0 w 944"/>
                        <a:gd name="T101" fmla="*/ 0 h 1908"/>
                        <a:gd name="T102" fmla="*/ 0 w 944"/>
                        <a:gd name="T103" fmla="*/ 0 h 1908"/>
                        <a:gd name="T104" fmla="*/ 0 w 944"/>
                        <a:gd name="T105" fmla="*/ 0 h 1908"/>
                        <a:gd name="T106" fmla="*/ 0 w 944"/>
                        <a:gd name="T107" fmla="*/ 0 h 1908"/>
                        <a:gd name="T108" fmla="*/ 0 w 944"/>
                        <a:gd name="T109" fmla="*/ 0 h 1908"/>
                        <a:gd name="T110" fmla="*/ 0 w 944"/>
                        <a:gd name="T111" fmla="*/ 0 h 1908"/>
                        <a:gd name="T112" fmla="*/ 0 w 944"/>
                        <a:gd name="T113" fmla="*/ 0 h 1908"/>
                        <a:gd name="T114" fmla="*/ 0 w 944"/>
                        <a:gd name="T115" fmla="*/ 0 h 1908"/>
                        <a:gd name="T116" fmla="*/ 0 w 944"/>
                        <a:gd name="T117" fmla="*/ 0 h 1908"/>
                        <a:gd name="T118" fmla="*/ 0 w 944"/>
                        <a:gd name="T119" fmla="*/ 0 h 1908"/>
                        <a:gd name="T120" fmla="*/ 0 w 944"/>
                        <a:gd name="T121" fmla="*/ 0 h 1908"/>
                        <a:gd name="T122" fmla="*/ 0 w 944"/>
                        <a:gd name="T123" fmla="*/ 0 h 1908"/>
                        <a:gd name="T124" fmla="*/ 0 w 944"/>
                        <a:gd name="T125" fmla="*/ 0 h 190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44"/>
                        <a:gd name="T190" fmla="*/ 0 h 1908"/>
                        <a:gd name="T191" fmla="*/ 944 w 944"/>
                        <a:gd name="T192" fmla="*/ 1908 h 190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44" h="1908">
                          <a:moveTo>
                            <a:pt x="173" y="0"/>
                          </a:moveTo>
                          <a:lnTo>
                            <a:pt x="771" y="0"/>
                          </a:lnTo>
                          <a:lnTo>
                            <a:pt x="802" y="2"/>
                          </a:lnTo>
                          <a:lnTo>
                            <a:pt x="831" y="10"/>
                          </a:lnTo>
                          <a:lnTo>
                            <a:pt x="858" y="23"/>
                          </a:lnTo>
                          <a:lnTo>
                            <a:pt x="882" y="40"/>
                          </a:lnTo>
                          <a:lnTo>
                            <a:pt x="903" y="60"/>
                          </a:lnTo>
                          <a:lnTo>
                            <a:pt x="920" y="86"/>
                          </a:lnTo>
                          <a:lnTo>
                            <a:pt x="934" y="112"/>
                          </a:lnTo>
                          <a:lnTo>
                            <a:pt x="941" y="141"/>
                          </a:lnTo>
                          <a:lnTo>
                            <a:pt x="944" y="173"/>
                          </a:lnTo>
                          <a:lnTo>
                            <a:pt x="944" y="985"/>
                          </a:lnTo>
                          <a:lnTo>
                            <a:pt x="941" y="1017"/>
                          </a:lnTo>
                          <a:lnTo>
                            <a:pt x="934" y="1046"/>
                          </a:lnTo>
                          <a:lnTo>
                            <a:pt x="920" y="1073"/>
                          </a:lnTo>
                          <a:lnTo>
                            <a:pt x="903" y="1097"/>
                          </a:lnTo>
                          <a:lnTo>
                            <a:pt x="882" y="1118"/>
                          </a:lnTo>
                          <a:lnTo>
                            <a:pt x="858" y="1135"/>
                          </a:lnTo>
                          <a:lnTo>
                            <a:pt x="831" y="1148"/>
                          </a:lnTo>
                          <a:lnTo>
                            <a:pt x="802" y="1156"/>
                          </a:lnTo>
                          <a:lnTo>
                            <a:pt x="771" y="1159"/>
                          </a:lnTo>
                          <a:lnTo>
                            <a:pt x="770" y="1159"/>
                          </a:lnTo>
                          <a:lnTo>
                            <a:pt x="770" y="1734"/>
                          </a:lnTo>
                          <a:lnTo>
                            <a:pt x="767" y="1766"/>
                          </a:lnTo>
                          <a:lnTo>
                            <a:pt x="759" y="1795"/>
                          </a:lnTo>
                          <a:lnTo>
                            <a:pt x="747" y="1822"/>
                          </a:lnTo>
                          <a:lnTo>
                            <a:pt x="730" y="1846"/>
                          </a:lnTo>
                          <a:lnTo>
                            <a:pt x="709" y="1867"/>
                          </a:lnTo>
                          <a:lnTo>
                            <a:pt x="686" y="1884"/>
                          </a:lnTo>
                          <a:lnTo>
                            <a:pt x="660" y="1897"/>
                          </a:lnTo>
                          <a:lnTo>
                            <a:pt x="632" y="1905"/>
                          </a:lnTo>
                          <a:lnTo>
                            <a:pt x="602" y="1908"/>
                          </a:lnTo>
                          <a:lnTo>
                            <a:pt x="343" y="1908"/>
                          </a:lnTo>
                          <a:lnTo>
                            <a:pt x="312" y="1905"/>
                          </a:lnTo>
                          <a:lnTo>
                            <a:pt x="284" y="1897"/>
                          </a:lnTo>
                          <a:lnTo>
                            <a:pt x="258" y="1884"/>
                          </a:lnTo>
                          <a:lnTo>
                            <a:pt x="234" y="1867"/>
                          </a:lnTo>
                          <a:lnTo>
                            <a:pt x="214" y="1846"/>
                          </a:lnTo>
                          <a:lnTo>
                            <a:pt x="197" y="1822"/>
                          </a:lnTo>
                          <a:lnTo>
                            <a:pt x="185" y="1795"/>
                          </a:lnTo>
                          <a:lnTo>
                            <a:pt x="177" y="1766"/>
                          </a:lnTo>
                          <a:lnTo>
                            <a:pt x="174" y="1734"/>
                          </a:lnTo>
                          <a:lnTo>
                            <a:pt x="174" y="1159"/>
                          </a:lnTo>
                          <a:lnTo>
                            <a:pt x="173" y="1159"/>
                          </a:lnTo>
                          <a:lnTo>
                            <a:pt x="143" y="1156"/>
                          </a:lnTo>
                          <a:lnTo>
                            <a:pt x="114" y="1148"/>
                          </a:lnTo>
                          <a:lnTo>
                            <a:pt x="86" y="1135"/>
                          </a:lnTo>
                          <a:lnTo>
                            <a:pt x="62" y="1118"/>
                          </a:lnTo>
                          <a:lnTo>
                            <a:pt x="41" y="1097"/>
                          </a:lnTo>
                          <a:lnTo>
                            <a:pt x="24" y="1073"/>
                          </a:lnTo>
                          <a:lnTo>
                            <a:pt x="11" y="1046"/>
                          </a:lnTo>
                          <a:lnTo>
                            <a:pt x="4" y="1017"/>
                          </a:lnTo>
                          <a:lnTo>
                            <a:pt x="0" y="985"/>
                          </a:lnTo>
                          <a:lnTo>
                            <a:pt x="0" y="173"/>
                          </a:lnTo>
                          <a:lnTo>
                            <a:pt x="4" y="141"/>
                          </a:lnTo>
                          <a:lnTo>
                            <a:pt x="11" y="112"/>
                          </a:lnTo>
                          <a:lnTo>
                            <a:pt x="24" y="86"/>
                          </a:lnTo>
                          <a:lnTo>
                            <a:pt x="41" y="60"/>
                          </a:lnTo>
                          <a:lnTo>
                            <a:pt x="62" y="40"/>
                          </a:lnTo>
                          <a:lnTo>
                            <a:pt x="86" y="23"/>
                          </a:lnTo>
                          <a:lnTo>
                            <a:pt x="114" y="10"/>
                          </a:lnTo>
                          <a:lnTo>
                            <a:pt x="143" y="2"/>
                          </a:lnTo>
                          <a:lnTo>
                            <a:pt x="173" y="0"/>
                          </a:lnTo>
                          <a:close/>
                        </a:path>
                      </a:pathLst>
                    </a:custGeom>
                    <a:solidFill>
                      <a:schemeClr val="bg1"/>
                    </a:solidFill>
                    <a:ln w="9525">
                      <a:noFill/>
                      <a:round/>
                      <a:headEnd/>
                      <a:tailEnd/>
                    </a:ln>
                  </p:spPr>
                  <p:txBody>
                    <a:bodyPr wrap="none" anchor="ctr"/>
                    <a:lstStyle/>
                    <a:p>
                      <a:endParaRPr lang="en-GB" sz="1600">
                        <a:latin typeface="Calibri" pitchFamily="34" charset="0"/>
                      </a:endParaRPr>
                    </a:p>
                  </p:txBody>
                </p:sp>
                <p:sp>
                  <p:nvSpPr>
                    <p:cNvPr id="60" name="Freeform 122"/>
                    <p:cNvSpPr>
                      <a:spLocks noChangeArrowheads="1"/>
                    </p:cNvSpPr>
                    <p:nvPr/>
                  </p:nvSpPr>
                  <p:spPr bwMode="auto">
                    <a:xfrm>
                      <a:off x="-2391770" y="3137063"/>
                      <a:ext cx="98425" cy="98425"/>
                    </a:xfrm>
                    <a:custGeom>
                      <a:avLst/>
                      <a:gdLst>
                        <a:gd name="T0" fmla="*/ 0 w 566"/>
                        <a:gd name="T1" fmla="*/ 0 h 565"/>
                        <a:gd name="T2" fmla="*/ 0 w 566"/>
                        <a:gd name="T3" fmla="*/ 0 h 565"/>
                        <a:gd name="T4" fmla="*/ 0 w 566"/>
                        <a:gd name="T5" fmla="*/ 0 h 565"/>
                        <a:gd name="T6" fmla="*/ 0 w 566"/>
                        <a:gd name="T7" fmla="*/ 0 h 565"/>
                        <a:gd name="T8" fmla="*/ 0 w 566"/>
                        <a:gd name="T9" fmla="*/ 0 h 565"/>
                        <a:gd name="T10" fmla="*/ 0 w 566"/>
                        <a:gd name="T11" fmla="*/ 0 h 565"/>
                        <a:gd name="T12" fmla="*/ 0 w 566"/>
                        <a:gd name="T13" fmla="*/ 0 h 565"/>
                        <a:gd name="T14" fmla="*/ 0 w 566"/>
                        <a:gd name="T15" fmla="*/ 0 h 565"/>
                        <a:gd name="T16" fmla="*/ 0 w 566"/>
                        <a:gd name="T17" fmla="*/ 0 h 565"/>
                        <a:gd name="T18" fmla="*/ 0 w 566"/>
                        <a:gd name="T19" fmla="*/ 0 h 565"/>
                        <a:gd name="T20" fmla="*/ 0 w 566"/>
                        <a:gd name="T21" fmla="*/ 0 h 565"/>
                        <a:gd name="T22" fmla="*/ 0 w 566"/>
                        <a:gd name="T23" fmla="*/ 0 h 565"/>
                        <a:gd name="T24" fmla="*/ 0 w 566"/>
                        <a:gd name="T25" fmla="*/ 0 h 565"/>
                        <a:gd name="T26" fmla="*/ 0 w 566"/>
                        <a:gd name="T27" fmla="*/ 0 h 565"/>
                        <a:gd name="T28" fmla="*/ 0 w 566"/>
                        <a:gd name="T29" fmla="*/ 0 h 565"/>
                        <a:gd name="T30" fmla="*/ 0 w 566"/>
                        <a:gd name="T31" fmla="*/ 0 h 565"/>
                        <a:gd name="T32" fmla="*/ 0 w 566"/>
                        <a:gd name="T33" fmla="*/ 0 h 565"/>
                        <a:gd name="T34" fmla="*/ 0 w 566"/>
                        <a:gd name="T35" fmla="*/ 0 h 565"/>
                        <a:gd name="T36" fmla="*/ 0 w 566"/>
                        <a:gd name="T37" fmla="*/ 0 h 565"/>
                        <a:gd name="T38" fmla="*/ 0 w 566"/>
                        <a:gd name="T39" fmla="*/ 0 h 565"/>
                        <a:gd name="T40" fmla="*/ 0 w 566"/>
                        <a:gd name="T41" fmla="*/ 0 h 565"/>
                        <a:gd name="T42" fmla="*/ 0 w 566"/>
                        <a:gd name="T43" fmla="*/ 0 h 565"/>
                        <a:gd name="T44" fmla="*/ 0 w 566"/>
                        <a:gd name="T45" fmla="*/ 0 h 565"/>
                        <a:gd name="T46" fmla="*/ 0 w 566"/>
                        <a:gd name="T47" fmla="*/ 0 h 565"/>
                        <a:gd name="T48" fmla="*/ 0 w 566"/>
                        <a:gd name="T49" fmla="*/ 0 h 565"/>
                        <a:gd name="T50" fmla="*/ 0 w 566"/>
                        <a:gd name="T51" fmla="*/ 0 h 565"/>
                        <a:gd name="T52" fmla="*/ 0 w 566"/>
                        <a:gd name="T53" fmla="*/ 0 h 565"/>
                        <a:gd name="T54" fmla="*/ 0 w 566"/>
                        <a:gd name="T55" fmla="*/ 0 h 565"/>
                        <a:gd name="T56" fmla="*/ 0 w 566"/>
                        <a:gd name="T57" fmla="*/ 0 h 565"/>
                        <a:gd name="T58" fmla="*/ 0 w 566"/>
                        <a:gd name="T59" fmla="*/ 0 h 565"/>
                        <a:gd name="T60" fmla="*/ 0 w 566"/>
                        <a:gd name="T61" fmla="*/ 0 h 565"/>
                        <a:gd name="T62" fmla="*/ 0 w 566"/>
                        <a:gd name="T63" fmla="*/ 0 h 565"/>
                        <a:gd name="T64" fmla="*/ 0 w 566"/>
                        <a:gd name="T65" fmla="*/ 0 h 565"/>
                        <a:gd name="T66" fmla="*/ 0 w 566"/>
                        <a:gd name="T67" fmla="*/ 0 h 565"/>
                        <a:gd name="T68" fmla="*/ 0 w 566"/>
                        <a:gd name="T69" fmla="*/ 0 h 565"/>
                        <a:gd name="T70" fmla="*/ 0 w 566"/>
                        <a:gd name="T71" fmla="*/ 0 h 565"/>
                        <a:gd name="T72" fmla="*/ 0 w 566"/>
                        <a:gd name="T73" fmla="*/ 0 h 565"/>
                        <a:gd name="T74" fmla="*/ 0 w 566"/>
                        <a:gd name="T75" fmla="*/ 0 h 565"/>
                        <a:gd name="T76" fmla="*/ 0 w 566"/>
                        <a:gd name="T77" fmla="*/ 0 h 565"/>
                        <a:gd name="T78" fmla="*/ 0 w 566"/>
                        <a:gd name="T79" fmla="*/ 0 h 565"/>
                        <a:gd name="T80" fmla="*/ 0 w 566"/>
                        <a:gd name="T81" fmla="*/ 0 h 565"/>
                        <a:gd name="T82" fmla="*/ 0 w 566"/>
                        <a:gd name="T83" fmla="*/ 0 h 565"/>
                        <a:gd name="T84" fmla="*/ 0 w 566"/>
                        <a:gd name="T85" fmla="*/ 0 h 565"/>
                        <a:gd name="T86" fmla="*/ 0 w 566"/>
                        <a:gd name="T87" fmla="*/ 0 h 565"/>
                        <a:gd name="T88" fmla="*/ 0 w 566"/>
                        <a:gd name="T89" fmla="*/ 0 h 56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66"/>
                        <a:gd name="T136" fmla="*/ 0 h 565"/>
                        <a:gd name="T137" fmla="*/ 566 w 566"/>
                        <a:gd name="T138" fmla="*/ 565 h 56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66" h="565">
                          <a:moveTo>
                            <a:pt x="283" y="0"/>
                          </a:moveTo>
                          <a:lnTo>
                            <a:pt x="325" y="3"/>
                          </a:lnTo>
                          <a:lnTo>
                            <a:pt x="364" y="12"/>
                          </a:lnTo>
                          <a:lnTo>
                            <a:pt x="402" y="26"/>
                          </a:lnTo>
                          <a:lnTo>
                            <a:pt x="438" y="46"/>
                          </a:lnTo>
                          <a:lnTo>
                            <a:pt x="469" y="69"/>
                          </a:lnTo>
                          <a:lnTo>
                            <a:pt x="496" y="97"/>
                          </a:lnTo>
                          <a:lnTo>
                            <a:pt x="520" y="128"/>
                          </a:lnTo>
                          <a:lnTo>
                            <a:pt x="539" y="163"/>
                          </a:lnTo>
                          <a:lnTo>
                            <a:pt x="554" y="201"/>
                          </a:lnTo>
                          <a:lnTo>
                            <a:pt x="563" y="240"/>
                          </a:lnTo>
                          <a:lnTo>
                            <a:pt x="566" y="282"/>
                          </a:lnTo>
                          <a:lnTo>
                            <a:pt x="563" y="324"/>
                          </a:lnTo>
                          <a:lnTo>
                            <a:pt x="554" y="364"/>
                          </a:lnTo>
                          <a:lnTo>
                            <a:pt x="539" y="402"/>
                          </a:lnTo>
                          <a:lnTo>
                            <a:pt x="520" y="436"/>
                          </a:lnTo>
                          <a:lnTo>
                            <a:pt x="496" y="468"/>
                          </a:lnTo>
                          <a:lnTo>
                            <a:pt x="469" y="496"/>
                          </a:lnTo>
                          <a:lnTo>
                            <a:pt x="438" y="520"/>
                          </a:lnTo>
                          <a:lnTo>
                            <a:pt x="402" y="539"/>
                          </a:lnTo>
                          <a:lnTo>
                            <a:pt x="364" y="554"/>
                          </a:lnTo>
                          <a:lnTo>
                            <a:pt x="325" y="562"/>
                          </a:lnTo>
                          <a:lnTo>
                            <a:pt x="283" y="565"/>
                          </a:lnTo>
                          <a:lnTo>
                            <a:pt x="242" y="562"/>
                          </a:lnTo>
                          <a:lnTo>
                            <a:pt x="201" y="554"/>
                          </a:lnTo>
                          <a:lnTo>
                            <a:pt x="164" y="539"/>
                          </a:lnTo>
                          <a:lnTo>
                            <a:pt x="129" y="520"/>
                          </a:lnTo>
                          <a:lnTo>
                            <a:pt x="97" y="496"/>
                          </a:lnTo>
                          <a:lnTo>
                            <a:pt x="70" y="468"/>
                          </a:lnTo>
                          <a:lnTo>
                            <a:pt x="46" y="436"/>
                          </a:lnTo>
                          <a:lnTo>
                            <a:pt x="26" y="402"/>
                          </a:lnTo>
                          <a:lnTo>
                            <a:pt x="12" y="364"/>
                          </a:lnTo>
                          <a:lnTo>
                            <a:pt x="3" y="324"/>
                          </a:lnTo>
                          <a:lnTo>
                            <a:pt x="0" y="282"/>
                          </a:lnTo>
                          <a:lnTo>
                            <a:pt x="3" y="240"/>
                          </a:lnTo>
                          <a:lnTo>
                            <a:pt x="12" y="201"/>
                          </a:lnTo>
                          <a:lnTo>
                            <a:pt x="26" y="163"/>
                          </a:lnTo>
                          <a:lnTo>
                            <a:pt x="46" y="128"/>
                          </a:lnTo>
                          <a:lnTo>
                            <a:pt x="70" y="97"/>
                          </a:lnTo>
                          <a:lnTo>
                            <a:pt x="97" y="69"/>
                          </a:lnTo>
                          <a:lnTo>
                            <a:pt x="129" y="46"/>
                          </a:lnTo>
                          <a:lnTo>
                            <a:pt x="164" y="26"/>
                          </a:lnTo>
                          <a:lnTo>
                            <a:pt x="201" y="12"/>
                          </a:lnTo>
                          <a:lnTo>
                            <a:pt x="242" y="3"/>
                          </a:lnTo>
                          <a:lnTo>
                            <a:pt x="283" y="0"/>
                          </a:lnTo>
                          <a:close/>
                        </a:path>
                      </a:pathLst>
                    </a:custGeom>
                    <a:solidFill>
                      <a:schemeClr val="bg1"/>
                    </a:solidFill>
                    <a:ln w="9525">
                      <a:noFill/>
                      <a:round/>
                      <a:headEnd/>
                      <a:tailEnd/>
                    </a:ln>
                  </p:spPr>
                  <p:txBody>
                    <a:bodyPr wrap="none" anchor="ctr"/>
                    <a:lstStyle/>
                    <a:p>
                      <a:endParaRPr lang="en-GB" sz="1600">
                        <a:latin typeface="Calibri" pitchFamily="34" charset="0"/>
                      </a:endParaRPr>
                    </a:p>
                  </p:txBody>
                </p:sp>
              </p:grpSp>
              <p:grpSp>
                <p:nvGrpSpPr>
                  <p:cNvPr id="63" name="Group 342"/>
                  <p:cNvGrpSpPr/>
                  <p:nvPr/>
                </p:nvGrpSpPr>
                <p:grpSpPr>
                  <a:xfrm>
                    <a:off x="-3021912" y="2406849"/>
                    <a:ext cx="165100" cy="446087"/>
                    <a:chOff x="-2425107" y="3137063"/>
                    <a:chExt cx="165100" cy="446087"/>
                  </a:xfrm>
                </p:grpSpPr>
                <p:sp>
                  <p:nvSpPr>
                    <p:cNvPr id="57" name="Freeform 121"/>
                    <p:cNvSpPr>
                      <a:spLocks noChangeArrowheads="1"/>
                    </p:cNvSpPr>
                    <p:nvPr/>
                  </p:nvSpPr>
                  <p:spPr bwMode="auto">
                    <a:xfrm>
                      <a:off x="-2425107" y="3248188"/>
                      <a:ext cx="165100" cy="334962"/>
                    </a:xfrm>
                    <a:custGeom>
                      <a:avLst/>
                      <a:gdLst>
                        <a:gd name="T0" fmla="*/ 0 w 944"/>
                        <a:gd name="T1" fmla="*/ 0 h 1908"/>
                        <a:gd name="T2" fmla="*/ 0 w 944"/>
                        <a:gd name="T3" fmla="*/ 0 h 1908"/>
                        <a:gd name="T4" fmla="*/ 0 w 944"/>
                        <a:gd name="T5" fmla="*/ 0 h 1908"/>
                        <a:gd name="T6" fmla="*/ 0 w 944"/>
                        <a:gd name="T7" fmla="*/ 0 h 1908"/>
                        <a:gd name="T8" fmla="*/ 0 w 944"/>
                        <a:gd name="T9" fmla="*/ 0 h 1908"/>
                        <a:gd name="T10" fmla="*/ 0 w 944"/>
                        <a:gd name="T11" fmla="*/ 0 h 1908"/>
                        <a:gd name="T12" fmla="*/ 0 w 944"/>
                        <a:gd name="T13" fmla="*/ 0 h 1908"/>
                        <a:gd name="T14" fmla="*/ 0 w 944"/>
                        <a:gd name="T15" fmla="*/ 0 h 1908"/>
                        <a:gd name="T16" fmla="*/ 0 w 944"/>
                        <a:gd name="T17" fmla="*/ 0 h 1908"/>
                        <a:gd name="T18" fmla="*/ 0 w 944"/>
                        <a:gd name="T19" fmla="*/ 0 h 1908"/>
                        <a:gd name="T20" fmla="*/ 0 w 944"/>
                        <a:gd name="T21" fmla="*/ 0 h 1908"/>
                        <a:gd name="T22" fmla="*/ 0 w 944"/>
                        <a:gd name="T23" fmla="*/ 0 h 1908"/>
                        <a:gd name="T24" fmla="*/ 0 w 944"/>
                        <a:gd name="T25" fmla="*/ 0 h 1908"/>
                        <a:gd name="T26" fmla="*/ 0 w 944"/>
                        <a:gd name="T27" fmla="*/ 0 h 1908"/>
                        <a:gd name="T28" fmla="*/ 0 w 944"/>
                        <a:gd name="T29" fmla="*/ 0 h 1908"/>
                        <a:gd name="T30" fmla="*/ 0 w 944"/>
                        <a:gd name="T31" fmla="*/ 0 h 1908"/>
                        <a:gd name="T32" fmla="*/ 0 w 944"/>
                        <a:gd name="T33" fmla="*/ 0 h 1908"/>
                        <a:gd name="T34" fmla="*/ 0 w 944"/>
                        <a:gd name="T35" fmla="*/ 0 h 1908"/>
                        <a:gd name="T36" fmla="*/ 0 w 944"/>
                        <a:gd name="T37" fmla="*/ 0 h 1908"/>
                        <a:gd name="T38" fmla="*/ 0 w 944"/>
                        <a:gd name="T39" fmla="*/ 0 h 1908"/>
                        <a:gd name="T40" fmla="*/ 0 w 944"/>
                        <a:gd name="T41" fmla="*/ 0 h 1908"/>
                        <a:gd name="T42" fmla="*/ 0 w 944"/>
                        <a:gd name="T43" fmla="*/ 0 h 1908"/>
                        <a:gd name="T44" fmla="*/ 0 w 944"/>
                        <a:gd name="T45" fmla="*/ 0 h 1908"/>
                        <a:gd name="T46" fmla="*/ 0 w 944"/>
                        <a:gd name="T47" fmla="*/ 0 h 1908"/>
                        <a:gd name="T48" fmla="*/ 0 w 944"/>
                        <a:gd name="T49" fmla="*/ 0 h 1908"/>
                        <a:gd name="T50" fmla="*/ 0 w 944"/>
                        <a:gd name="T51" fmla="*/ 0 h 1908"/>
                        <a:gd name="T52" fmla="*/ 0 w 944"/>
                        <a:gd name="T53" fmla="*/ 0 h 1908"/>
                        <a:gd name="T54" fmla="*/ 0 w 944"/>
                        <a:gd name="T55" fmla="*/ 0 h 1908"/>
                        <a:gd name="T56" fmla="*/ 0 w 944"/>
                        <a:gd name="T57" fmla="*/ 0 h 1908"/>
                        <a:gd name="T58" fmla="*/ 0 w 944"/>
                        <a:gd name="T59" fmla="*/ 0 h 1908"/>
                        <a:gd name="T60" fmla="*/ 0 w 944"/>
                        <a:gd name="T61" fmla="*/ 0 h 1908"/>
                        <a:gd name="T62" fmla="*/ 0 w 944"/>
                        <a:gd name="T63" fmla="*/ 0 h 1908"/>
                        <a:gd name="T64" fmla="*/ 0 w 944"/>
                        <a:gd name="T65" fmla="*/ 0 h 1908"/>
                        <a:gd name="T66" fmla="*/ 0 w 944"/>
                        <a:gd name="T67" fmla="*/ 0 h 1908"/>
                        <a:gd name="T68" fmla="*/ 0 w 944"/>
                        <a:gd name="T69" fmla="*/ 0 h 1908"/>
                        <a:gd name="T70" fmla="*/ 0 w 944"/>
                        <a:gd name="T71" fmla="*/ 0 h 1908"/>
                        <a:gd name="T72" fmla="*/ 0 w 944"/>
                        <a:gd name="T73" fmla="*/ 0 h 1908"/>
                        <a:gd name="T74" fmla="*/ 0 w 944"/>
                        <a:gd name="T75" fmla="*/ 0 h 1908"/>
                        <a:gd name="T76" fmla="*/ 0 w 944"/>
                        <a:gd name="T77" fmla="*/ 0 h 1908"/>
                        <a:gd name="T78" fmla="*/ 0 w 944"/>
                        <a:gd name="T79" fmla="*/ 0 h 1908"/>
                        <a:gd name="T80" fmla="*/ 0 w 944"/>
                        <a:gd name="T81" fmla="*/ 0 h 1908"/>
                        <a:gd name="T82" fmla="*/ 0 w 944"/>
                        <a:gd name="T83" fmla="*/ 0 h 1908"/>
                        <a:gd name="T84" fmla="*/ 0 w 944"/>
                        <a:gd name="T85" fmla="*/ 0 h 1908"/>
                        <a:gd name="T86" fmla="*/ 0 w 944"/>
                        <a:gd name="T87" fmla="*/ 0 h 1908"/>
                        <a:gd name="T88" fmla="*/ 0 w 944"/>
                        <a:gd name="T89" fmla="*/ 0 h 1908"/>
                        <a:gd name="T90" fmla="*/ 0 w 944"/>
                        <a:gd name="T91" fmla="*/ 0 h 1908"/>
                        <a:gd name="T92" fmla="*/ 0 w 944"/>
                        <a:gd name="T93" fmla="*/ 0 h 1908"/>
                        <a:gd name="T94" fmla="*/ 0 w 944"/>
                        <a:gd name="T95" fmla="*/ 0 h 1908"/>
                        <a:gd name="T96" fmla="*/ 0 w 944"/>
                        <a:gd name="T97" fmla="*/ 0 h 1908"/>
                        <a:gd name="T98" fmla="*/ 0 w 944"/>
                        <a:gd name="T99" fmla="*/ 0 h 1908"/>
                        <a:gd name="T100" fmla="*/ 0 w 944"/>
                        <a:gd name="T101" fmla="*/ 0 h 1908"/>
                        <a:gd name="T102" fmla="*/ 0 w 944"/>
                        <a:gd name="T103" fmla="*/ 0 h 1908"/>
                        <a:gd name="T104" fmla="*/ 0 w 944"/>
                        <a:gd name="T105" fmla="*/ 0 h 1908"/>
                        <a:gd name="T106" fmla="*/ 0 w 944"/>
                        <a:gd name="T107" fmla="*/ 0 h 1908"/>
                        <a:gd name="T108" fmla="*/ 0 w 944"/>
                        <a:gd name="T109" fmla="*/ 0 h 1908"/>
                        <a:gd name="T110" fmla="*/ 0 w 944"/>
                        <a:gd name="T111" fmla="*/ 0 h 1908"/>
                        <a:gd name="T112" fmla="*/ 0 w 944"/>
                        <a:gd name="T113" fmla="*/ 0 h 1908"/>
                        <a:gd name="T114" fmla="*/ 0 w 944"/>
                        <a:gd name="T115" fmla="*/ 0 h 1908"/>
                        <a:gd name="T116" fmla="*/ 0 w 944"/>
                        <a:gd name="T117" fmla="*/ 0 h 1908"/>
                        <a:gd name="T118" fmla="*/ 0 w 944"/>
                        <a:gd name="T119" fmla="*/ 0 h 1908"/>
                        <a:gd name="T120" fmla="*/ 0 w 944"/>
                        <a:gd name="T121" fmla="*/ 0 h 1908"/>
                        <a:gd name="T122" fmla="*/ 0 w 944"/>
                        <a:gd name="T123" fmla="*/ 0 h 1908"/>
                        <a:gd name="T124" fmla="*/ 0 w 944"/>
                        <a:gd name="T125" fmla="*/ 0 h 190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44"/>
                        <a:gd name="T190" fmla="*/ 0 h 1908"/>
                        <a:gd name="T191" fmla="*/ 944 w 944"/>
                        <a:gd name="T192" fmla="*/ 1908 h 190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44" h="1908">
                          <a:moveTo>
                            <a:pt x="173" y="0"/>
                          </a:moveTo>
                          <a:lnTo>
                            <a:pt x="771" y="0"/>
                          </a:lnTo>
                          <a:lnTo>
                            <a:pt x="802" y="2"/>
                          </a:lnTo>
                          <a:lnTo>
                            <a:pt x="831" y="10"/>
                          </a:lnTo>
                          <a:lnTo>
                            <a:pt x="858" y="23"/>
                          </a:lnTo>
                          <a:lnTo>
                            <a:pt x="882" y="40"/>
                          </a:lnTo>
                          <a:lnTo>
                            <a:pt x="903" y="60"/>
                          </a:lnTo>
                          <a:lnTo>
                            <a:pt x="920" y="86"/>
                          </a:lnTo>
                          <a:lnTo>
                            <a:pt x="934" y="112"/>
                          </a:lnTo>
                          <a:lnTo>
                            <a:pt x="941" y="141"/>
                          </a:lnTo>
                          <a:lnTo>
                            <a:pt x="944" y="173"/>
                          </a:lnTo>
                          <a:lnTo>
                            <a:pt x="944" y="985"/>
                          </a:lnTo>
                          <a:lnTo>
                            <a:pt x="941" y="1017"/>
                          </a:lnTo>
                          <a:lnTo>
                            <a:pt x="934" y="1046"/>
                          </a:lnTo>
                          <a:lnTo>
                            <a:pt x="920" y="1073"/>
                          </a:lnTo>
                          <a:lnTo>
                            <a:pt x="903" y="1097"/>
                          </a:lnTo>
                          <a:lnTo>
                            <a:pt x="882" y="1118"/>
                          </a:lnTo>
                          <a:lnTo>
                            <a:pt x="858" y="1135"/>
                          </a:lnTo>
                          <a:lnTo>
                            <a:pt x="831" y="1148"/>
                          </a:lnTo>
                          <a:lnTo>
                            <a:pt x="802" y="1156"/>
                          </a:lnTo>
                          <a:lnTo>
                            <a:pt x="771" y="1159"/>
                          </a:lnTo>
                          <a:lnTo>
                            <a:pt x="770" y="1159"/>
                          </a:lnTo>
                          <a:lnTo>
                            <a:pt x="770" y="1734"/>
                          </a:lnTo>
                          <a:lnTo>
                            <a:pt x="767" y="1766"/>
                          </a:lnTo>
                          <a:lnTo>
                            <a:pt x="759" y="1795"/>
                          </a:lnTo>
                          <a:lnTo>
                            <a:pt x="747" y="1822"/>
                          </a:lnTo>
                          <a:lnTo>
                            <a:pt x="730" y="1846"/>
                          </a:lnTo>
                          <a:lnTo>
                            <a:pt x="709" y="1867"/>
                          </a:lnTo>
                          <a:lnTo>
                            <a:pt x="686" y="1884"/>
                          </a:lnTo>
                          <a:lnTo>
                            <a:pt x="660" y="1897"/>
                          </a:lnTo>
                          <a:lnTo>
                            <a:pt x="632" y="1905"/>
                          </a:lnTo>
                          <a:lnTo>
                            <a:pt x="602" y="1908"/>
                          </a:lnTo>
                          <a:lnTo>
                            <a:pt x="343" y="1908"/>
                          </a:lnTo>
                          <a:lnTo>
                            <a:pt x="312" y="1905"/>
                          </a:lnTo>
                          <a:lnTo>
                            <a:pt x="284" y="1897"/>
                          </a:lnTo>
                          <a:lnTo>
                            <a:pt x="258" y="1884"/>
                          </a:lnTo>
                          <a:lnTo>
                            <a:pt x="234" y="1867"/>
                          </a:lnTo>
                          <a:lnTo>
                            <a:pt x="214" y="1846"/>
                          </a:lnTo>
                          <a:lnTo>
                            <a:pt x="197" y="1822"/>
                          </a:lnTo>
                          <a:lnTo>
                            <a:pt x="185" y="1795"/>
                          </a:lnTo>
                          <a:lnTo>
                            <a:pt x="177" y="1766"/>
                          </a:lnTo>
                          <a:lnTo>
                            <a:pt x="174" y="1734"/>
                          </a:lnTo>
                          <a:lnTo>
                            <a:pt x="174" y="1159"/>
                          </a:lnTo>
                          <a:lnTo>
                            <a:pt x="173" y="1159"/>
                          </a:lnTo>
                          <a:lnTo>
                            <a:pt x="143" y="1156"/>
                          </a:lnTo>
                          <a:lnTo>
                            <a:pt x="114" y="1148"/>
                          </a:lnTo>
                          <a:lnTo>
                            <a:pt x="86" y="1135"/>
                          </a:lnTo>
                          <a:lnTo>
                            <a:pt x="62" y="1118"/>
                          </a:lnTo>
                          <a:lnTo>
                            <a:pt x="41" y="1097"/>
                          </a:lnTo>
                          <a:lnTo>
                            <a:pt x="24" y="1073"/>
                          </a:lnTo>
                          <a:lnTo>
                            <a:pt x="11" y="1046"/>
                          </a:lnTo>
                          <a:lnTo>
                            <a:pt x="4" y="1017"/>
                          </a:lnTo>
                          <a:lnTo>
                            <a:pt x="0" y="985"/>
                          </a:lnTo>
                          <a:lnTo>
                            <a:pt x="0" y="173"/>
                          </a:lnTo>
                          <a:lnTo>
                            <a:pt x="4" y="141"/>
                          </a:lnTo>
                          <a:lnTo>
                            <a:pt x="11" y="112"/>
                          </a:lnTo>
                          <a:lnTo>
                            <a:pt x="24" y="86"/>
                          </a:lnTo>
                          <a:lnTo>
                            <a:pt x="41" y="60"/>
                          </a:lnTo>
                          <a:lnTo>
                            <a:pt x="62" y="40"/>
                          </a:lnTo>
                          <a:lnTo>
                            <a:pt x="86" y="23"/>
                          </a:lnTo>
                          <a:lnTo>
                            <a:pt x="114" y="10"/>
                          </a:lnTo>
                          <a:lnTo>
                            <a:pt x="143" y="2"/>
                          </a:lnTo>
                          <a:lnTo>
                            <a:pt x="173" y="0"/>
                          </a:lnTo>
                          <a:close/>
                        </a:path>
                      </a:pathLst>
                    </a:custGeom>
                    <a:solidFill>
                      <a:schemeClr val="bg1"/>
                    </a:solidFill>
                    <a:ln w="9525">
                      <a:noFill/>
                      <a:round/>
                      <a:headEnd/>
                      <a:tailEnd/>
                    </a:ln>
                  </p:spPr>
                  <p:txBody>
                    <a:bodyPr wrap="none" anchor="ctr"/>
                    <a:lstStyle/>
                    <a:p>
                      <a:endParaRPr lang="en-GB" sz="1600">
                        <a:latin typeface="Calibri" pitchFamily="34" charset="0"/>
                      </a:endParaRPr>
                    </a:p>
                  </p:txBody>
                </p:sp>
                <p:sp>
                  <p:nvSpPr>
                    <p:cNvPr id="58" name="Freeform 122"/>
                    <p:cNvSpPr>
                      <a:spLocks noChangeArrowheads="1"/>
                    </p:cNvSpPr>
                    <p:nvPr/>
                  </p:nvSpPr>
                  <p:spPr bwMode="auto">
                    <a:xfrm>
                      <a:off x="-2391770" y="3137063"/>
                      <a:ext cx="98425" cy="98425"/>
                    </a:xfrm>
                    <a:custGeom>
                      <a:avLst/>
                      <a:gdLst>
                        <a:gd name="T0" fmla="*/ 0 w 566"/>
                        <a:gd name="T1" fmla="*/ 0 h 565"/>
                        <a:gd name="T2" fmla="*/ 0 w 566"/>
                        <a:gd name="T3" fmla="*/ 0 h 565"/>
                        <a:gd name="T4" fmla="*/ 0 w 566"/>
                        <a:gd name="T5" fmla="*/ 0 h 565"/>
                        <a:gd name="T6" fmla="*/ 0 w 566"/>
                        <a:gd name="T7" fmla="*/ 0 h 565"/>
                        <a:gd name="T8" fmla="*/ 0 w 566"/>
                        <a:gd name="T9" fmla="*/ 0 h 565"/>
                        <a:gd name="T10" fmla="*/ 0 w 566"/>
                        <a:gd name="T11" fmla="*/ 0 h 565"/>
                        <a:gd name="T12" fmla="*/ 0 w 566"/>
                        <a:gd name="T13" fmla="*/ 0 h 565"/>
                        <a:gd name="T14" fmla="*/ 0 w 566"/>
                        <a:gd name="T15" fmla="*/ 0 h 565"/>
                        <a:gd name="T16" fmla="*/ 0 w 566"/>
                        <a:gd name="T17" fmla="*/ 0 h 565"/>
                        <a:gd name="T18" fmla="*/ 0 w 566"/>
                        <a:gd name="T19" fmla="*/ 0 h 565"/>
                        <a:gd name="T20" fmla="*/ 0 w 566"/>
                        <a:gd name="T21" fmla="*/ 0 h 565"/>
                        <a:gd name="T22" fmla="*/ 0 w 566"/>
                        <a:gd name="T23" fmla="*/ 0 h 565"/>
                        <a:gd name="T24" fmla="*/ 0 w 566"/>
                        <a:gd name="T25" fmla="*/ 0 h 565"/>
                        <a:gd name="T26" fmla="*/ 0 w 566"/>
                        <a:gd name="T27" fmla="*/ 0 h 565"/>
                        <a:gd name="T28" fmla="*/ 0 w 566"/>
                        <a:gd name="T29" fmla="*/ 0 h 565"/>
                        <a:gd name="T30" fmla="*/ 0 w 566"/>
                        <a:gd name="T31" fmla="*/ 0 h 565"/>
                        <a:gd name="T32" fmla="*/ 0 w 566"/>
                        <a:gd name="T33" fmla="*/ 0 h 565"/>
                        <a:gd name="T34" fmla="*/ 0 w 566"/>
                        <a:gd name="T35" fmla="*/ 0 h 565"/>
                        <a:gd name="T36" fmla="*/ 0 w 566"/>
                        <a:gd name="T37" fmla="*/ 0 h 565"/>
                        <a:gd name="T38" fmla="*/ 0 w 566"/>
                        <a:gd name="T39" fmla="*/ 0 h 565"/>
                        <a:gd name="T40" fmla="*/ 0 w 566"/>
                        <a:gd name="T41" fmla="*/ 0 h 565"/>
                        <a:gd name="T42" fmla="*/ 0 w 566"/>
                        <a:gd name="T43" fmla="*/ 0 h 565"/>
                        <a:gd name="T44" fmla="*/ 0 w 566"/>
                        <a:gd name="T45" fmla="*/ 0 h 565"/>
                        <a:gd name="T46" fmla="*/ 0 w 566"/>
                        <a:gd name="T47" fmla="*/ 0 h 565"/>
                        <a:gd name="T48" fmla="*/ 0 w 566"/>
                        <a:gd name="T49" fmla="*/ 0 h 565"/>
                        <a:gd name="T50" fmla="*/ 0 w 566"/>
                        <a:gd name="T51" fmla="*/ 0 h 565"/>
                        <a:gd name="T52" fmla="*/ 0 w 566"/>
                        <a:gd name="T53" fmla="*/ 0 h 565"/>
                        <a:gd name="T54" fmla="*/ 0 w 566"/>
                        <a:gd name="T55" fmla="*/ 0 h 565"/>
                        <a:gd name="T56" fmla="*/ 0 w 566"/>
                        <a:gd name="T57" fmla="*/ 0 h 565"/>
                        <a:gd name="T58" fmla="*/ 0 w 566"/>
                        <a:gd name="T59" fmla="*/ 0 h 565"/>
                        <a:gd name="T60" fmla="*/ 0 w 566"/>
                        <a:gd name="T61" fmla="*/ 0 h 565"/>
                        <a:gd name="T62" fmla="*/ 0 w 566"/>
                        <a:gd name="T63" fmla="*/ 0 h 565"/>
                        <a:gd name="T64" fmla="*/ 0 w 566"/>
                        <a:gd name="T65" fmla="*/ 0 h 565"/>
                        <a:gd name="T66" fmla="*/ 0 w 566"/>
                        <a:gd name="T67" fmla="*/ 0 h 565"/>
                        <a:gd name="T68" fmla="*/ 0 w 566"/>
                        <a:gd name="T69" fmla="*/ 0 h 565"/>
                        <a:gd name="T70" fmla="*/ 0 w 566"/>
                        <a:gd name="T71" fmla="*/ 0 h 565"/>
                        <a:gd name="T72" fmla="*/ 0 w 566"/>
                        <a:gd name="T73" fmla="*/ 0 h 565"/>
                        <a:gd name="T74" fmla="*/ 0 w 566"/>
                        <a:gd name="T75" fmla="*/ 0 h 565"/>
                        <a:gd name="T76" fmla="*/ 0 w 566"/>
                        <a:gd name="T77" fmla="*/ 0 h 565"/>
                        <a:gd name="T78" fmla="*/ 0 w 566"/>
                        <a:gd name="T79" fmla="*/ 0 h 565"/>
                        <a:gd name="T80" fmla="*/ 0 w 566"/>
                        <a:gd name="T81" fmla="*/ 0 h 565"/>
                        <a:gd name="T82" fmla="*/ 0 w 566"/>
                        <a:gd name="T83" fmla="*/ 0 h 565"/>
                        <a:gd name="T84" fmla="*/ 0 w 566"/>
                        <a:gd name="T85" fmla="*/ 0 h 565"/>
                        <a:gd name="T86" fmla="*/ 0 w 566"/>
                        <a:gd name="T87" fmla="*/ 0 h 565"/>
                        <a:gd name="T88" fmla="*/ 0 w 566"/>
                        <a:gd name="T89" fmla="*/ 0 h 56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66"/>
                        <a:gd name="T136" fmla="*/ 0 h 565"/>
                        <a:gd name="T137" fmla="*/ 566 w 566"/>
                        <a:gd name="T138" fmla="*/ 565 h 56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66" h="565">
                          <a:moveTo>
                            <a:pt x="283" y="0"/>
                          </a:moveTo>
                          <a:lnTo>
                            <a:pt x="325" y="3"/>
                          </a:lnTo>
                          <a:lnTo>
                            <a:pt x="364" y="12"/>
                          </a:lnTo>
                          <a:lnTo>
                            <a:pt x="402" y="26"/>
                          </a:lnTo>
                          <a:lnTo>
                            <a:pt x="438" y="46"/>
                          </a:lnTo>
                          <a:lnTo>
                            <a:pt x="469" y="69"/>
                          </a:lnTo>
                          <a:lnTo>
                            <a:pt x="496" y="97"/>
                          </a:lnTo>
                          <a:lnTo>
                            <a:pt x="520" y="128"/>
                          </a:lnTo>
                          <a:lnTo>
                            <a:pt x="539" y="163"/>
                          </a:lnTo>
                          <a:lnTo>
                            <a:pt x="554" y="201"/>
                          </a:lnTo>
                          <a:lnTo>
                            <a:pt x="563" y="240"/>
                          </a:lnTo>
                          <a:lnTo>
                            <a:pt x="566" y="282"/>
                          </a:lnTo>
                          <a:lnTo>
                            <a:pt x="563" y="324"/>
                          </a:lnTo>
                          <a:lnTo>
                            <a:pt x="554" y="364"/>
                          </a:lnTo>
                          <a:lnTo>
                            <a:pt x="539" y="402"/>
                          </a:lnTo>
                          <a:lnTo>
                            <a:pt x="520" y="436"/>
                          </a:lnTo>
                          <a:lnTo>
                            <a:pt x="496" y="468"/>
                          </a:lnTo>
                          <a:lnTo>
                            <a:pt x="469" y="496"/>
                          </a:lnTo>
                          <a:lnTo>
                            <a:pt x="438" y="520"/>
                          </a:lnTo>
                          <a:lnTo>
                            <a:pt x="402" y="539"/>
                          </a:lnTo>
                          <a:lnTo>
                            <a:pt x="364" y="554"/>
                          </a:lnTo>
                          <a:lnTo>
                            <a:pt x="325" y="562"/>
                          </a:lnTo>
                          <a:lnTo>
                            <a:pt x="283" y="565"/>
                          </a:lnTo>
                          <a:lnTo>
                            <a:pt x="242" y="562"/>
                          </a:lnTo>
                          <a:lnTo>
                            <a:pt x="201" y="554"/>
                          </a:lnTo>
                          <a:lnTo>
                            <a:pt x="164" y="539"/>
                          </a:lnTo>
                          <a:lnTo>
                            <a:pt x="129" y="520"/>
                          </a:lnTo>
                          <a:lnTo>
                            <a:pt x="97" y="496"/>
                          </a:lnTo>
                          <a:lnTo>
                            <a:pt x="70" y="468"/>
                          </a:lnTo>
                          <a:lnTo>
                            <a:pt x="46" y="436"/>
                          </a:lnTo>
                          <a:lnTo>
                            <a:pt x="26" y="402"/>
                          </a:lnTo>
                          <a:lnTo>
                            <a:pt x="12" y="364"/>
                          </a:lnTo>
                          <a:lnTo>
                            <a:pt x="3" y="324"/>
                          </a:lnTo>
                          <a:lnTo>
                            <a:pt x="0" y="282"/>
                          </a:lnTo>
                          <a:lnTo>
                            <a:pt x="3" y="240"/>
                          </a:lnTo>
                          <a:lnTo>
                            <a:pt x="12" y="201"/>
                          </a:lnTo>
                          <a:lnTo>
                            <a:pt x="26" y="163"/>
                          </a:lnTo>
                          <a:lnTo>
                            <a:pt x="46" y="128"/>
                          </a:lnTo>
                          <a:lnTo>
                            <a:pt x="70" y="97"/>
                          </a:lnTo>
                          <a:lnTo>
                            <a:pt x="97" y="69"/>
                          </a:lnTo>
                          <a:lnTo>
                            <a:pt x="129" y="46"/>
                          </a:lnTo>
                          <a:lnTo>
                            <a:pt x="164" y="26"/>
                          </a:lnTo>
                          <a:lnTo>
                            <a:pt x="201" y="12"/>
                          </a:lnTo>
                          <a:lnTo>
                            <a:pt x="242" y="3"/>
                          </a:lnTo>
                          <a:lnTo>
                            <a:pt x="283" y="0"/>
                          </a:lnTo>
                          <a:close/>
                        </a:path>
                      </a:pathLst>
                    </a:custGeom>
                    <a:solidFill>
                      <a:schemeClr val="bg1"/>
                    </a:solidFill>
                    <a:ln w="9525">
                      <a:noFill/>
                      <a:round/>
                      <a:headEnd/>
                      <a:tailEnd/>
                    </a:ln>
                  </p:spPr>
                  <p:txBody>
                    <a:bodyPr wrap="none" anchor="ctr"/>
                    <a:lstStyle/>
                    <a:p>
                      <a:endParaRPr lang="en-GB" sz="1600">
                        <a:latin typeface="Calibri" pitchFamily="34" charset="0"/>
                      </a:endParaRPr>
                    </a:p>
                  </p:txBody>
                </p:sp>
              </p:grpSp>
              <p:grpSp>
                <p:nvGrpSpPr>
                  <p:cNvPr id="65" name="Group 345"/>
                  <p:cNvGrpSpPr/>
                  <p:nvPr/>
                </p:nvGrpSpPr>
                <p:grpSpPr>
                  <a:xfrm>
                    <a:off x="-2811745" y="2348880"/>
                    <a:ext cx="165100" cy="446087"/>
                    <a:chOff x="-2425107" y="3137063"/>
                    <a:chExt cx="165100" cy="446087"/>
                  </a:xfrm>
                </p:grpSpPr>
                <p:sp>
                  <p:nvSpPr>
                    <p:cNvPr id="55" name="Freeform 121"/>
                    <p:cNvSpPr>
                      <a:spLocks noChangeArrowheads="1"/>
                    </p:cNvSpPr>
                    <p:nvPr/>
                  </p:nvSpPr>
                  <p:spPr bwMode="auto">
                    <a:xfrm>
                      <a:off x="-2425107" y="3248188"/>
                      <a:ext cx="165100" cy="334962"/>
                    </a:xfrm>
                    <a:custGeom>
                      <a:avLst/>
                      <a:gdLst>
                        <a:gd name="T0" fmla="*/ 0 w 944"/>
                        <a:gd name="T1" fmla="*/ 0 h 1908"/>
                        <a:gd name="T2" fmla="*/ 0 w 944"/>
                        <a:gd name="T3" fmla="*/ 0 h 1908"/>
                        <a:gd name="T4" fmla="*/ 0 w 944"/>
                        <a:gd name="T5" fmla="*/ 0 h 1908"/>
                        <a:gd name="T6" fmla="*/ 0 w 944"/>
                        <a:gd name="T7" fmla="*/ 0 h 1908"/>
                        <a:gd name="T8" fmla="*/ 0 w 944"/>
                        <a:gd name="T9" fmla="*/ 0 h 1908"/>
                        <a:gd name="T10" fmla="*/ 0 w 944"/>
                        <a:gd name="T11" fmla="*/ 0 h 1908"/>
                        <a:gd name="T12" fmla="*/ 0 w 944"/>
                        <a:gd name="T13" fmla="*/ 0 h 1908"/>
                        <a:gd name="T14" fmla="*/ 0 w 944"/>
                        <a:gd name="T15" fmla="*/ 0 h 1908"/>
                        <a:gd name="T16" fmla="*/ 0 w 944"/>
                        <a:gd name="T17" fmla="*/ 0 h 1908"/>
                        <a:gd name="T18" fmla="*/ 0 w 944"/>
                        <a:gd name="T19" fmla="*/ 0 h 1908"/>
                        <a:gd name="T20" fmla="*/ 0 w 944"/>
                        <a:gd name="T21" fmla="*/ 0 h 1908"/>
                        <a:gd name="T22" fmla="*/ 0 w 944"/>
                        <a:gd name="T23" fmla="*/ 0 h 1908"/>
                        <a:gd name="T24" fmla="*/ 0 w 944"/>
                        <a:gd name="T25" fmla="*/ 0 h 1908"/>
                        <a:gd name="T26" fmla="*/ 0 w 944"/>
                        <a:gd name="T27" fmla="*/ 0 h 1908"/>
                        <a:gd name="T28" fmla="*/ 0 w 944"/>
                        <a:gd name="T29" fmla="*/ 0 h 1908"/>
                        <a:gd name="T30" fmla="*/ 0 w 944"/>
                        <a:gd name="T31" fmla="*/ 0 h 1908"/>
                        <a:gd name="T32" fmla="*/ 0 w 944"/>
                        <a:gd name="T33" fmla="*/ 0 h 1908"/>
                        <a:gd name="T34" fmla="*/ 0 w 944"/>
                        <a:gd name="T35" fmla="*/ 0 h 1908"/>
                        <a:gd name="T36" fmla="*/ 0 w 944"/>
                        <a:gd name="T37" fmla="*/ 0 h 1908"/>
                        <a:gd name="T38" fmla="*/ 0 w 944"/>
                        <a:gd name="T39" fmla="*/ 0 h 1908"/>
                        <a:gd name="T40" fmla="*/ 0 w 944"/>
                        <a:gd name="T41" fmla="*/ 0 h 1908"/>
                        <a:gd name="T42" fmla="*/ 0 w 944"/>
                        <a:gd name="T43" fmla="*/ 0 h 1908"/>
                        <a:gd name="T44" fmla="*/ 0 w 944"/>
                        <a:gd name="T45" fmla="*/ 0 h 1908"/>
                        <a:gd name="T46" fmla="*/ 0 w 944"/>
                        <a:gd name="T47" fmla="*/ 0 h 1908"/>
                        <a:gd name="T48" fmla="*/ 0 w 944"/>
                        <a:gd name="T49" fmla="*/ 0 h 1908"/>
                        <a:gd name="T50" fmla="*/ 0 w 944"/>
                        <a:gd name="T51" fmla="*/ 0 h 1908"/>
                        <a:gd name="T52" fmla="*/ 0 w 944"/>
                        <a:gd name="T53" fmla="*/ 0 h 1908"/>
                        <a:gd name="T54" fmla="*/ 0 w 944"/>
                        <a:gd name="T55" fmla="*/ 0 h 1908"/>
                        <a:gd name="T56" fmla="*/ 0 w 944"/>
                        <a:gd name="T57" fmla="*/ 0 h 1908"/>
                        <a:gd name="T58" fmla="*/ 0 w 944"/>
                        <a:gd name="T59" fmla="*/ 0 h 1908"/>
                        <a:gd name="T60" fmla="*/ 0 w 944"/>
                        <a:gd name="T61" fmla="*/ 0 h 1908"/>
                        <a:gd name="T62" fmla="*/ 0 w 944"/>
                        <a:gd name="T63" fmla="*/ 0 h 1908"/>
                        <a:gd name="T64" fmla="*/ 0 w 944"/>
                        <a:gd name="T65" fmla="*/ 0 h 1908"/>
                        <a:gd name="T66" fmla="*/ 0 w 944"/>
                        <a:gd name="T67" fmla="*/ 0 h 1908"/>
                        <a:gd name="T68" fmla="*/ 0 w 944"/>
                        <a:gd name="T69" fmla="*/ 0 h 1908"/>
                        <a:gd name="T70" fmla="*/ 0 w 944"/>
                        <a:gd name="T71" fmla="*/ 0 h 1908"/>
                        <a:gd name="T72" fmla="*/ 0 w 944"/>
                        <a:gd name="T73" fmla="*/ 0 h 1908"/>
                        <a:gd name="T74" fmla="*/ 0 w 944"/>
                        <a:gd name="T75" fmla="*/ 0 h 1908"/>
                        <a:gd name="T76" fmla="*/ 0 w 944"/>
                        <a:gd name="T77" fmla="*/ 0 h 1908"/>
                        <a:gd name="T78" fmla="*/ 0 w 944"/>
                        <a:gd name="T79" fmla="*/ 0 h 1908"/>
                        <a:gd name="T80" fmla="*/ 0 w 944"/>
                        <a:gd name="T81" fmla="*/ 0 h 1908"/>
                        <a:gd name="T82" fmla="*/ 0 w 944"/>
                        <a:gd name="T83" fmla="*/ 0 h 1908"/>
                        <a:gd name="T84" fmla="*/ 0 w 944"/>
                        <a:gd name="T85" fmla="*/ 0 h 1908"/>
                        <a:gd name="T86" fmla="*/ 0 w 944"/>
                        <a:gd name="T87" fmla="*/ 0 h 1908"/>
                        <a:gd name="T88" fmla="*/ 0 w 944"/>
                        <a:gd name="T89" fmla="*/ 0 h 1908"/>
                        <a:gd name="T90" fmla="*/ 0 w 944"/>
                        <a:gd name="T91" fmla="*/ 0 h 1908"/>
                        <a:gd name="T92" fmla="*/ 0 w 944"/>
                        <a:gd name="T93" fmla="*/ 0 h 1908"/>
                        <a:gd name="T94" fmla="*/ 0 w 944"/>
                        <a:gd name="T95" fmla="*/ 0 h 1908"/>
                        <a:gd name="T96" fmla="*/ 0 w 944"/>
                        <a:gd name="T97" fmla="*/ 0 h 1908"/>
                        <a:gd name="T98" fmla="*/ 0 w 944"/>
                        <a:gd name="T99" fmla="*/ 0 h 1908"/>
                        <a:gd name="T100" fmla="*/ 0 w 944"/>
                        <a:gd name="T101" fmla="*/ 0 h 1908"/>
                        <a:gd name="T102" fmla="*/ 0 w 944"/>
                        <a:gd name="T103" fmla="*/ 0 h 1908"/>
                        <a:gd name="T104" fmla="*/ 0 w 944"/>
                        <a:gd name="T105" fmla="*/ 0 h 1908"/>
                        <a:gd name="T106" fmla="*/ 0 w 944"/>
                        <a:gd name="T107" fmla="*/ 0 h 1908"/>
                        <a:gd name="T108" fmla="*/ 0 w 944"/>
                        <a:gd name="T109" fmla="*/ 0 h 1908"/>
                        <a:gd name="T110" fmla="*/ 0 w 944"/>
                        <a:gd name="T111" fmla="*/ 0 h 1908"/>
                        <a:gd name="T112" fmla="*/ 0 w 944"/>
                        <a:gd name="T113" fmla="*/ 0 h 1908"/>
                        <a:gd name="T114" fmla="*/ 0 w 944"/>
                        <a:gd name="T115" fmla="*/ 0 h 1908"/>
                        <a:gd name="T116" fmla="*/ 0 w 944"/>
                        <a:gd name="T117" fmla="*/ 0 h 1908"/>
                        <a:gd name="T118" fmla="*/ 0 w 944"/>
                        <a:gd name="T119" fmla="*/ 0 h 1908"/>
                        <a:gd name="T120" fmla="*/ 0 w 944"/>
                        <a:gd name="T121" fmla="*/ 0 h 1908"/>
                        <a:gd name="T122" fmla="*/ 0 w 944"/>
                        <a:gd name="T123" fmla="*/ 0 h 1908"/>
                        <a:gd name="T124" fmla="*/ 0 w 944"/>
                        <a:gd name="T125" fmla="*/ 0 h 190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44"/>
                        <a:gd name="T190" fmla="*/ 0 h 1908"/>
                        <a:gd name="T191" fmla="*/ 944 w 944"/>
                        <a:gd name="T192" fmla="*/ 1908 h 190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44" h="1908">
                          <a:moveTo>
                            <a:pt x="173" y="0"/>
                          </a:moveTo>
                          <a:lnTo>
                            <a:pt x="771" y="0"/>
                          </a:lnTo>
                          <a:lnTo>
                            <a:pt x="802" y="2"/>
                          </a:lnTo>
                          <a:lnTo>
                            <a:pt x="831" y="10"/>
                          </a:lnTo>
                          <a:lnTo>
                            <a:pt x="858" y="23"/>
                          </a:lnTo>
                          <a:lnTo>
                            <a:pt x="882" y="40"/>
                          </a:lnTo>
                          <a:lnTo>
                            <a:pt x="903" y="60"/>
                          </a:lnTo>
                          <a:lnTo>
                            <a:pt x="920" y="86"/>
                          </a:lnTo>
                          <a:lnTo>
                            <a:pt x="934" y="112"/>
                          </a:lnTo>
                          <a:lnTo>
                            <a:pt x="941" y="141"/>
                          </a:lnTo>
                          <a:lnTo>
                            <a:pt x="944" y="173"/>
                          </a:lnTo>
                          <a:lnTo>
                            <a:pt x="944" y="985"/>
                          </a:lnTo>
                          <a:lnTo>
                            <a:pt x="941" y="1017"/>
                          </a:lnTo>
                          <a:lnTo>
                            <a:pt x="934" y="1046"/>
                          </a:lnTo>
                          <a:lnTo>
                            <a:pt x="920" y="1073"/>
                          </a:lnTo>
                          <a:lnTo>
                            <a:pt x="903" y="1097"/>
                          </a:lnTo>
                          <a:lnTo>
                            <a:pt x="882" y="1118"/>
                          </a:lnTo>
                          <a:lnTo>
                            <a:pt x="858" y="1135"/>
                          </a:lnTo>
                          <a:lnTo>
                            <a:pt x="831" y="1148"/>
                          </a:lnTo>
                          <a:lnTo>
                            <a:pt x="802" y="1156"/>
                          </a:lnTo>
                          <a:lnTo>
                            <a:pt x="771" y="1159"/>
                          </a:lnTo>
                          <a:lnTo>
                            <a:pt x="770" y="1159"/>
                          </a:lnTo>
                          <a:lnTo>
                            <a:pt x="770" y="1734"/>
                          </a:lnTo>
                          <a:lnTo>
                            <a:pt x="767" y="1766"/>
                          </a:lnTo>
                          <a:lnTo>
                            <a:pt x="759" y="1795"/>
                          </a:lnTo>
                          <a:lnTo>
                            <a:pt x="747" y="1822"/>
                          </a:lnTo>
                          <a:lnTo>
                            <a:pt x="730" y="1846"/>
                          </a:lnTo>
                          <a:lnTo>
                            <a:pt x="709" y="1867"/>
                          </a:lnTo>
                          <a:lnTo>
                            <a:pt x="686" y="1884"/>
                          </a:lnTo>
                          <a:lnTo>
                            <a:pt x="660" y="1897"/>
                          </a:lnTo>
                          <a:lnTo>
                            <a:pt x="632" y="1905"/>
                          </a:lnTo>
                          <a:lnTo>
                            <a:pt x="602" y="1908"/>
                          </a:lnTo>
                          <a:lnTo>
                            <a:pt x="343" y="1908"/>
                          </a:lnTo>
                          <a:lnTo>
                            <a:pt x="312" y="1905"/>
                          </a:lnTo>
                          <a:lnTo>
                            <a:pt x="284" y="1897"/>
                          </a:lnTo>
                          <a:lnTo>
                            <a:pt x="258" y="1884"/>
                          </a:lnTo>
                          <a:lnTo>
                            <a:pt x="234" y="1867"/>
                          </a:lnTo>
                          <a:lnTo>
                            <a:pt x="214" y="1846"/>
                          </a:lnTo>
                          <a:lnTo>
                            <a:pt x="197" y="1822"/>
                          </a:lnTo>
                          <a:lnTo>
                            <a:pt x="185" y="1795"/>
                          </a:lnTo>
                          <a:lnTo>
                            <a:pt x="177" y="1766"/>
                          </a:lnTo>
                          <a:lnTo>
                            <a:pt x="174" y="1734"/>
                          </a:lnTo>
                          <a:lnTo>
                            <a:pt x="174" y="1159"/>
                          </a:lnTo>
                          <a:lnTo>
                            <a:pt x="173" y="1159"/>
                          </a:lnTo>
                          <a:lnTo>
                            <a:pt x="143" y="1156"/>
                          </a:lnTo>
                          <a:lnTo>
                            <a:pt x="114" y="1148"/>
                          </a:lnTo>
                          <a:lnTo>
                            <a:pt x="86" y="1135"/>
                          </a:lnTo>
                          <a:lnTo>
                            <a:pt x="62" y="1118"/>
                          </a:lnTo>
                          <a:lnTo>
                            <a:pt x="41" y="1097"/>
                          </a:lnTo>
                          <a:lnTo>
                            <a:pt x="24" y="1073"/>
                          </a:lnTo>
                          <a:lnTo>
                            <a:pt x="11" y="1046"/>
                          </a:lnTo>
                          <a:lnTo>
                            <a:pt x="4" y="1017"/>
                          </a:lnTo>
                          <a:lnTo>
                            <a:pt x="0" y="985"/>
                          </a:lnTo>
                          <a:lnTo>
                            <a:pt x="0" y="173"/>
                          </a:lnTo>
                          <a:lnTo>
                            <a:pt x="4" y="141"/>
                          </a:lnTo>
                          <a:lnTo>
                            <a:pt x="11" y="112"/>
                          </a:lnTo>
                          <a:lnTo>
                            <a:pt x="24" y="86"/>
                          </a:lnTo>
                          <a:lnTo>
                            <a:pt x="41" y="60"/>
                          </a:lnTo>
                          <a:lnTo>
                            <a:pt x="62" y="40"/>
                          </a:lnTo>
                          <a:lnTo>
                            <a:pt x="86" y="23"/>
                          </a:lnTo>
                          <a:lnTo>
                            <a:pt x="114" y="10"/>
                          </a:lnTo>
                          <a:lnTo>
                            <a:pt x="143" y="2"/>
                          </a:lnTo>
                          <a:lnTo>
                            <a:pt x="173" y="0"/>
                          </a:lnTo>
                          <a:close/>
                        </a:path>
                      </a:pathLst>
                    </a:custGeom>
                    <a:solidFill>
                      <a:schemeClr val="bg1"/>
                    </a:solidFill>
                    <a:ln w="9525">
                      <a:noFill/>
                      <a:round/>
                      <a:headEnd/>
                      <a:tailEnd/>
                    </a:ln>
                  </p:spPr>
                  <p:txBody>
                    <a:bodyPr wrap="none" anchor="ctr"/>
                    <a:lstStyle/>
                    <a:p>
                      <a:endParaRPr lang="en-GB" sz="1600">
                        <a:latin typeface="Calibri" pitchFamily="34" charset="0"/>
                      </a:endParaRPr>
                    </a:p>
                  </p:txBody>
                </p:sp>
                <p:sp>
                  <p:nvSpPr>
                    <p:cNvPr id="56" name="Freeform 122"/>
                    <p:cNvSpPr>
                      <a:spLocks noChangeArrowheads="1"/>
                    </p:cNvSpPr>
                    <p:nvPr/>
                  </p:nvSpPr>
                  <p:spPr bwMode="auto">
                    <a:xfrm>
                      <a:off x="-2391770" y="3137063"/>
                      <a:ext cx="98425" cy="98425"/>
                    </a:xfrm>
                    <a:custGeom>
                      <a:avLst/>
                      <a:gdLst>
                        <a:gd name="T0" fmla="*/ 0 w 566"/>
                        <a:gd name="T1" fmla="*/ 0 h 565"/>
                        <a:gd name="T2" fmla="*/ 0 w 566"/>
                        <a:gd name="T3" fmla="*/ 0 h 565"/>
                        <a:gd name="T4" fmla="*/ 0 w 566"/>
                        <a:gd name="T5" fmla="*/ 0 h 565"/>
                        <a:gd name="T6" fmla="*/ 0 w 566"/>
                        <a:gd name="T7" fmla="*/ 0 h 565"/>
                        <a:gd name="T8" fmla="*/ 0 w 566"/>
                        <a:gd name="T9" fmla="*/ 0 h 565"/>
                        <a:gd name="T10" fmla="*/ 0 w 566"/>
                        <a:gd name="T11" fmla="*/ 0 h 565"/>
                        <a:gd name="T12" fmla="*/ 0 w 566"/>
                        <a:gd name="T13" fmla="*/ 0 h 565"/>
                        <a:gd name="T14" fmla="*/ 0 w 566"/>
                        <a:gd name="T15" fmla="*/ 0 h 565"/>
                        <a:gd name="T16" fmla="*/ 0 w 566"/>
                        <a:gd name="T17" fmla="*/ 0 h 565"/>
                        <a:gd name="T18" fmla="*/ 0 w 566"/>
                        <a:gd name="T19" fmla="*/ 0 h 565"/>
                        <a:gd name="T20" fmla="*/ 0 w 566"/>
                        <a:gd name="T21" fmla="*/ 0 h 565"/>
                        <a:gd name="T22" fmla="*/ 0 w 566"/>
                        <a:gd name="T23" fmla="*/ 0 h 565"/>
                        <a:gd name="T24" fmla="*/ 0 w 566"/>
                        <a:gd name="T25" fmla="*/ 0 h 565"/>
                        <a:gd name="T26" fmla="*/ 0 w 566"/>
                        <a:gd name="T27" fmla="*/ 0 h 565"/>
                        <a:gd name="T28" fmla="*/ 0 w 566"/>
                        <a:gd name="T29" fmla="*/ 0 h 565"/>
                        <a:gd name="T30" fmla="*/ 0 w 566"/>
                        <a:gd name="T31" fmla="*/ 0 h 565"/>
                        <a:gd name="T32" fmla="*/ 0 w 566"/>
                        <a:gd name="T33" fmla="*/ 0 h 565"/>
                        <a:gd name="T34" fmla="*/ 0 w 566"/>
                        <a:gd name="T35" fmla="*/ 0 h 565"/>
                        <a:gd name="T36" fmla="*/ 0 w 566"/>
                        <a:gd name="T37" fmla="*/ 0 h 565"/>
                        <a:gd name="T38" fmla="*/ 0 w 566"/>
                        <a:gd name="T39" fmla="*/ 0 h 565"/>
                        <a:gd name="T40" fmla="*/ 0 w 566"/>
                        <a:gd name="T41" fmla="*/ 0 h 565"/>
                        <a:gd name="T42" fmla="*/ 0 w 566"/>
                        <a:gd name="T43" fmla="*/ 0 h 565"/>
                        <a:gd name="T44" fmla="*/ 0 w 566"/>
                        <a:gd name="T45" fmla="*/ 0 h 565"/>
                        <a:gd name="T46" fmla="*/ 0 w 566"/>
                        <a:gd name="T47" fmla="*/ 0 h 565"/>
                        <a:gd name="T48" fmla="*/ 0 w 566"/>
                        <a:gd name="T49" fmla="*/ 0 h 565"/>
                        <a:gd name="T50" fmla="*/ 0 w 566"/>
                        <a:gd name="T51" fmla="*/ 0 h 565"/>
                        <a:gd name="T52" fmla="*/ 0 w 566"/>
                        <a:gd name="T53" fmla="*/ 0 h 565"/>
                        <a:gd name="T54" fmla="*/ 0 w 566"/>
                        <a:gd name="T55" fmla="*/ 0 h 565"/>
                        <a:gd name="T56" fmla="*/ 0 w 566"/>
                        <a:gd name="T57" fmla="*/ 0 h 565"/>
                        <a:gd name="T58" fmla="*/ 0 w 566"/>
                        <a:gd name="T59" fmla="*/ 0 h 565"/>
                        <a:gd name="T60" fmla="*/ 0 w 566"/>
                        <a:gd name="T61" fmla="*/ 0 h 565"/>
                        <a:gd name="T62" fmla="*/ 0 w 566"/>
                        <a:gd name="T63" fmla="*/ 0 h 565"/>
                        <a:gd name="T64" fmla="*/ 0 w 566"/>
                        <a:gd name="T65" fmla="*/ 0 h 565"/>
                        <a:gd name="T66" fmla="*/ 0 w 566"/>
                        <a:gd name="T67" fmla="*/ 0 h 565"/>
                        <a:gd name="T68" fmla="*/ 0 w 566"/>
                        <a:gd name="T69" fmla="*/ 0 h 565"/>
                        <a:gd name="T70" fmla="*/ 0 w 566"/>
                        <a:gd name="T71" fmla="*/ 0 h 565"/>
                        <a:gd name="T72" fmla="*/ 0 w 566"/>
                        <a:gd name="T73" fmla="*/ 0 h 565"/>
                        <a:gd name="T74" fmla="*/ 0 w 566"/>
                        <a:gd name="T75" fmla="*/ 0 h 565"/>
                        <a:gd name="T76" fmla="*/ 0 w 566"/>
                        <a:gd name="T77" fmla="*/ 0 h 565"/>
                        <a:gd name="T78" fmla="*/ 0 w 566"/>
                        <a:gd name="T79" fmla="*/ 0 h 565"/>
                        <a:gd name="T80" fmla="*/ 0 w 566"/>
                        <a:gd name="T81" fmla="*/ 0 h 565"/>
                        <a:gd name="T82" fmla="*/ 0 w 566"/>
                        <a:gd name="T83" fmla="*/ 0 h 565"/>
                        <a:gd name="T84" fmla="*/ 0 w 566"/>
                        <a:gd name="T85" fmla="*/ 0 h 565"/>
                        <a:gd name="T86" fmla="*/ 0 w 566"/>
                        <a:gd name="T87" fmla="*/ 0 h 565"/>
                        <a:gd name="T88" fmla="*/ 0 w 566"/>
                        <a:gd name="T89" fmla="*/ 0 h 56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66"/>
                        <a:gd name="T136" fmla="*/ 0 h 565"/>
                        <a:gd name="T137" fmla="*/ 566 w 566"/>
                        <a:gd name="T138" fmla="*/ 565 h 56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66" h="565">
                          <a:moveTo>
                            <a:pt x="283" y="0"/>
                          </a:moveTo>
                          <a:lnTo>
                            <a:pt x="325" y="3"/>
                          </a:lnTo>
                          <a:lnTo>
                            <a:pt x="364" y="12"/>
                          </a:lnTo>
                          <a:lnTo>
                            <a:pt x="402" y="26"/>
                          </a:lnTo>
                          <a:lnTo>
                            <a:pt x="438" y="46"/>
                          </a:lnTo>
                          <a:lnTo>
                            <a:pt x="469" y="69"/>
                          </a:lnTo>
                          <a:lnTo>
                            <a:pt x="496" y="97"/>
                          </a:lnTo>
                          <a:lnTo>
                            <a:pt x="520" y="128"/>
                          </a:lnTo>
                          <a:lnTo>
                            <a:pt x="539" y="163"/>
                          </a:lnTo>
                          <a:lnTo>
                            <a:pt x="554" y="201"/>
                          </a:lnTo>
                          <a:lnTo>
                            <a:pt x="563" y="240"/>
                          </a:lnTo>
                          <a:lnTo>
                            <a:pt x="566" y="282"/>
                          </a:lnTo>
                          <a:lnTo>
                            <a:pt x="563" y="324"/>
                          </a:lnTo>
                          <a:lnTo>
                            <a:pt x="554" y="364"/>
                          </a:lnTo>
                          <a:lnTo>
                            <a:pt x="539" y="402"/>
                          </a:lnTo>
                          <a:lnTo>
                            <a:pt x="520" y="436"/>
                          </a:lnTo>
                          <a:lnTo>
                            <a:pt x="496" y="468"/>
                          </a:lnTo>
                          <a:lnTo>
                            <a:pt x="469" y="496"/>
                          </a:lnTo>
                          <a:lnTo>
                            <a:pt x="438" y="520"/>
                          </a:lnTo>
                          <a:lnTo>
                            <a:pt x="402" y="539"/>
                          </a:lnTo>
                          <a:lnTo>
                            <a:pt x="364" y="554"/>
                          </a:lnTo>
                          <a:lnTo>
                            <a:pt x="325" y="562"/>
                          </a:lnTo>
                          <a:lnTo>
                            <a:pt x="283" y="565"/>
                          </a:lnTo>
                          <a:lnTo>
                            <a:pt x="242" y="562"/>
                          </a:lnTo>
                          <a:lnTo>
                            <a:pt x="201" y="554"/>
                          </a:lnTo>
                          <a:lnTo>
                            <a:pt x="164" y="539"/>
                          </a:lnTo>
                          <a:lnTo>
                            <a:pt x="129" y="520"/>
                          </a:lnTo>
                          <a:lnTo>
                            <a:pt x="97" y="496"/>
                          </a:lnTo>
                          <a:lnTo>
                            <a:pt x="70" y="468"/>
                          </a:lnTo>
                          <a:lnTo>
                            <a:pt x="46" y="436"/>
                          </a:lnTo>
                          <a:lnTo>
                            <a:pt x="26" y="402"/>
                          </a:lnTo>
                          <a:lnTo>
                            <a:pt x="12" y="364"/>
                          </a:lnTo>
                          <a:lnTo>
                            <a:pt x="3" y="324"/>
                          </a:lnTo>
                          <a:lnTo>
                            <a:pt x="0" y="282"/>
                          </a:lnTo>
                          <a:lnTo>
                            <a:pt x="3" y="240"/>
                          </a:lnTo>
                          <a:lnTo>
                            <a:pt x="12" y="201"/>
                          </a:lnTo>
                          <a:lnTo>
                            <a:pt x="26" y="163"/>
                          </a:lnTo>
                          <a:lnTo>
                            <a:pt x="46" y="128"/>
                          </a:lnTo>
                          <a:lnTo>
                            <a:pt x="70" y="97"/>
                          </a:lnTo>
                          <a:lnTo>
                            <a:pt x="97" y="69"/>
                          </a:lnTo>
                          <a:lnTo>
                            <a:pt x="129" y="46"/>
                          </a:lnTo>
                          <a:lnTo>
                            <a:pt x="164" y="26"/>
                          </a:lnTo>
                          <a:lnTo>
                            <a:pt x="201" y="12"/>
                          </a:lnTo>
                          <a:lnTo>
                            <a:pt x="242" y="3"/>
                          </a:lnTo>
                          <a:lnTo>
                            <a:pt x="283" y="0"/>
                          </a:lnTo>
                          <a:close/>
                        </a:path>
                      </a:pathLst>
                    </a:custGeom>
                    <a:solidFill>
                      <a:schemeClr val="bg1"/>
                    </a:solidFill>
                    <a:ln w="9525">
                      <a:noFill/>
                      <a:round/>
                      <a:headEnd/>
                      <a:tailEnd/>
                    </a:ln>
                  </p:spPr>
                  <p:txBody>
                    <a:bodyPr wrap="none" anchor="ctr"/>
                    <a:lstStyle/>
                    <a:p>
                      <a:endParaRPr lang="en-GB" sz="1600">
                        <a:latin typeface="Calibri" pitchFamily="34" charset="0"/>
                      </a:endParaRPr>
                    </a:p>
                  </p:txBody>
                </p:sp>
              </p:grpSp>
              <p:grpSp>
                <p:nvGrpSpPr>
                  <p:cNvPr id="69" name="Group 348"/>
                  <p:cNvGrpSpPr/>
                  <p:nvPr/>
                </p:nvGrpSpPr>
                <p:grpSpPr>
                  <a:xfrm>
                    <a:off x="-2601578" y="2204864"/>
                    <a:ext cx="165100" cy="446087"/>
                    <a:chOff x="-2425107" y="3137063"/>
                    <a:chExt cx="165100" cy="446087"/>
                  </a:xfrm>
                </p:grpSpPr>
                <p:sp>
                  <p:nvSpPr>
                    <p:cNvPr id="53" name="Freeform 121"/>
                    <p:cNvSpPr>
                      <a:spLocks noChangeArrowheads="1"/>
                    </p:cNvSpPr>
                    <p:nvPr/>
                  </p:nvSpPr>
                  <p:spPr bwMode="auto">
                    <a:xfrm>
                      <a:off x="-2425107" y="3248188"/>
                      <a:ext cx="165100" cy="334962"/>
                    </a:xfrm>
                    <a:custGeom>
                      <a:avLst/>
                      <a:gdLst>
                        <a:gd name="T0" fmla="*/ 0 w 944"/>
                        <a:gd name="T1" fmla="*/ 0 h 1908"/>
                        <a:gd name="T2" fmla="*/ 0 w 944"/>
                        <a:gd name="T3" fmla="*/ 0 h 1908"/>
                        <a:gd name="T4" fmla="*/ 0 w 944"/>
                        <a:gd name="T5" fmla="*/ 0 h 1908"/>
                        <a:gd name="T6" fmla="*/ 0 w 944"/>
                        <a:gd name="T7" fmla="*/ 0 h 1908"/>
                        <a:gd name="T8" fmla="*/ 0 w 944"/>
                        <a:gd name="T9" fmla="*/ 0 h 1908"/>
                        <a:gd name="T10" fmla="*/ 0 w 944"/>
                        <a:gd name="T11" fmla="*/ 0 h 1908"/>
                        <a:gd name="T12" fmla="*/ 0 w 944"/>
                        <a:gd name="T13" fmla="*/ 0 h 1908"/>
                        <a:gd name="T14" fmla="*/ 0 w 944"/>
                        <a:gd name="T15" fmla="*/ 0 h 1908"/>
                        <a:gd name="T16" fmla="*/ 0 w 944"/>
                        <a:gd name="T17" fmla="*/ 0 h 1908"/>
                        <a:gd name="T18" fmla="*/ 0 w 944"/>
                        <a:gd name="T19" fmla="*/ 0 h 1908"/>
                        <a:gd name="T20" fmla="*/ 0 w 944"/>
                        <a:gd name="T21" fmla="*/ 0 h 1908"/>
                        <a:gd name="T22" fmla="*/ 0 w 944"/>
                        <a:gd name="T23" fmla="*/ 0 h 1908"/>
                        <a:gd name="T24" fmla="*/ 0 w 944"/>
                        <a:gd name="T25" fmla="*/ 0 h 1908"/>
                        <a:gd name="T26" fmla="*/ 0 w 944"/>
                        <a:gd name="T27" fmla="*/ 0 h 1908"/>
                        <a:gd name="T28" fmla="*/ 0 w 944"/>
                        <a:gd name="T29" fmla="*/ 0 h 1908"/>
                        <a:gd name="T30" fmla="*/ 0 w 944"/>
                        <a:gd name="T31" fmla="*/ 0 h 1908"/>
                        <a:gd name="T32" fmla="*/ 0 w 944"/>
                        <a:gd name="T33" fmla="*/ 0 h 1908"/>
                        <a:gd name="T34" fmla="*/ 0 w 944"/>
                        <a:gd name="T35" fmla="*/ 0 h 1908"/>
                        <a:gd name="T36" fmla="*/ 0 w 944"/>
                        <a:gd name="T37" fmla="*/ 0 h 1908"/>
                        <a:gd name="T38" fmla="*/ 0 w 944"/>
                        <a:gd name="T39" fmla="*/ 0 h 1908"/>
                        <a:gd name="T40" fmla="*/ 0 w 944"/>
                        <a:gd name="T41" fmla="*/ 0 h 1908"/>
                        <a:gd name="T42" fmla="*/ 0 w 944"/>
                        <a:gd name="T43" fmla="*/ 0 h 1908"/>
                        <a:gd name="T44" fmla="*/ 0 w 944"/>
                        <a:gd name="T45" fmla="*/ 0 h 1908"/>
                        <a:gd name="T46" fmla="*/ 0 w 944"/>
                        <a:gd name="T47" fmla="*/ 0 h 1908"/>
                        <a:gd name="T48" fmla="*/ 0 w 944"/>
                        <a:gd name="T49" fmla="*/ 0 h 1908"/>
                        <a:gd name="T50" fmla="*/ 0 w 944"/>
                        <a:gd name="T51" fmla="*/ 0 h 1908"/>
                        <a:gd name="T52" fmla="*/ 0 w 944"/>
                        <a:gd name="T53" fmla="*/ 0 h 1908"/>
                        <a:gd name="T54" fmla="*/ 0 w 944"/>
                        <a:gd name="T55" fmla="*/ 0 h 1908"/>
                        <a:gd name="T56" fmla="*/ 0 w 944"/>
                        <a:gd name="T57" fmla="*/ 0 h 1908"/>
                        <a:gd name="T58" fmla="*/ 0 w 944"/>
                        <a:gd name="T59" fmla="*/ 0 h 1908"/>
                        <a:gd name="T60" fmla="*/ 0 w 944"/>
                        <a:gd name="T61" fmla="*/ 0 h 1908"/>
                        <a:gd name="T62" fmla="*/ 0 w 944"/>
                        <a:gd name="T63" fmla="*/ 0 h 1908"/>
                        <a:gd name="T64" fmla="*/ 0 w 944"/>
                        <a:gd name="T65" fmla="*/ 0 h 1908"/>
                        <a:gd name="T66" fmla="*/ 0 w 944"/>
                        <a:gd name="T67" fmla="*/ 0 h 1908"/>
                        <a:gd name="T68" fmla="*/ 0 w 944"/>
                        <a:gd name="T69" fmla="*/ 0 h 1908"/>
                        <a:gd name="T70" fmla="*/ 0 w 944"/>
                        <a:gd name="T71" fmla="*/ 0 h 1908"/>
                        <a:gd name="T72" fmla="*/ 0 w 944"/>
                        <a:gd name="T73" fmla="*/ 0 h 1908"/>
                        <a:gd name="T74" fmla="*/ 0 w 944"/>
                        <a:gd name="T75" fmla="*/ 0 h 1908"/>
                        <a:gd name="T76" fmla="*/ 0 w 944"/>
                        <a:gd name="T77" fmla="*/ 0 h 1908"/>
                        <a:gd name="T78" fmla="*/ 0 w 944"/>
                        <a:gd name="T79" fmla="*/ 0 h 1908"/>
                        <a:gd name="T80" fmla="*/ 0 w 944"/>
                        <a:gd name="T81" fmla="*/ 0 h 1908"/>
                        <a:gd name="T82" fmla="*/ 0 w 944"/>
                        <a:gd name="T83" fmla="*/ 0 h 1908"/>
                        <a:gd name="T84" fmla="*/ 0 w 944"/>
                        <a:gd name="T85" fmla="*/ 0 h 1908"/>
                        <a:gd name="T86" fmla="*/ 0 w 944"/>
                        <a:gd name="T87" fmla="*/ 0 h 1908"/>
                        <a:gd name="T88" fmla="*/ 0 w 944"/>
                        <a:gd name="T89" fmla="*/ 0 h 1908"/>
                        <a:gd name="T90" fmla="*/ 0 w 944"/>
                        <a:gd name="T91" fmla="*/ 0 h 1908"/>
                        <a:gd name="T92" fmla="*/ 0 w 944"/>
                        <a:gd name="T93" fmla="*/ 0 h 1908"/>
                        <a:gd name="T94" fmla="*/ 0 w 944"/>
                        <a:gd name="T95" fmla="*/ 0 h 1908"/>
                        <a:gd name="T96" fmla="*/ 0 w 944"/>
                        <a:gd name="T97" fmla="*/ 0 h 1908"/>
                        <a:gd name="T98" fmla="*/ 0 w 944"/>
                        <a:gd name="T99" fmla="*/ 0 h 1908"/>
                        <a:gd name="T100" fmla="*/ 0 w 944"/>
                        <a:gd name="T101" fmla="*/ 0 h 1908"/>
                        <a:gd name="T102" fmla="*/ 0 w 944"/>
                        <a:gd name="T103" fmla="*/ 0 h 1908"/>
                        <a:gd name="T104" fmla="*/ 0 w 944"/>
                        <a:gd name="T105" fmla="*/ 0 h 1908"/>
                        <a:gd name="T106" fmla="*/ 0 w 944"/>
                        <a:gd name="T107" fmla="*/ 0 h 1908"/>
                        <a:gd name="T108" fmla="*/ 0 w 944"/>
                        <a:gd name="T109" fmla="*/ 0 h 1908"/>
                        <a:gd name="T110" fmla="*/ 0 w 944"/>
                        <a:gd name="T111" fmla="*/ 0 h 1908"/>
                        <a:gd name="T112" fmla="*/ 0 w 944"/>
                        <a:gd name="T113" fmla="*/ 0 h 1908"/>
                        <a:gd name="T114" fmla="*/ 0 w 944"/>
                        <a:gd name="T115" fmla="*/ 0 h 1908"/>
                        <a:gd name="T116" fmla="*/ 0 w 944"/>
                        <a:gd name="T117" fmla="*/ 0 h 1908"/>
                        <a:gd name="T118" fmla="*/ 0 w 944"/>
                        <a:gd name="T119" fmla="*/ 0 h 1908"/>
                        <a:gd name="T120" fmla="*/ 0 w 944"/>
                        <a:gd name="T121" fmla="*/ 0 h 1908"/>
                        <a:gd name="T122" fmla="*/ 0 w 944"/>
                        <a:gd name="T123" fmla="*/ 0 h 1908"/>
                        <a:gd name="T124" fmla="*/ 0 w 944"/>
                        <a:gd name="T125" fmla="*/ 0 h 190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44"/>
                        <a:gd name="T190" fmla="*/ 0 h 1908"/>
                        <a:gd name="T191" fmla="*/ 944 w 944"/>
                        <a:gd name="T192" fmla="*/ 1908 h 190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44" h="1908">
                          <a:moveTo>
                            <a:pt x="173" y="0"/>
                          </a:moveTo>
                          <a:lnTo>
                            <a:pt x="771" y="0"/>
                          </a:lnTo>
                          <a:lnTo>
                            <a:pt x="802" y="2"/>
                          </a:lnTo>
                          <a:lnTo>
                            <a:pt x="831" y="10"/>
                          </a:lnTo>
                          <a:lnTo>
                            <a:pt x="858" y="23"/>
                          </a:lnTo>
                          <a:lnTo>
                            <a:pt x="882" y="40"/>
                          </a:lnTo>
                          <a:lnTo>
                            <a:pt x="903" y="60"/>
                          </a:lnTo>
                          <a:lnTo>
                            <a:pt x="920" y="86"/>
                          </a:lnTo>
                          <a:lnTo>
                            <a:pt x="934" y="112"/>
                          </a:lnTo>
                          <a:lnTo>
                            <a:pt x="941" y="141"/>
                          </a:lnTo>
                          <a:lnTo>
                            <a:pt x="944" y="173"/>
                          </a:lnTo>
                          <a:lnTo>
                            <a:pt x="944" y="985"/>
                          </a:lnTo>
                          <a:lnTo>
                            <a:pt x="941" y="1017"/>
                          </a:lnTo>
                          <a:lnTo>
                            <a:pt x="934" y="1046"/>
                          </a:lnTo>
                          <a:lnTo>
                            <a:pt x="920" y="1073"/>
                          </a:lnTo>
                          <a:lnTo>
                            <a:pt x="903" y="1097"/>
                          </a:lnTo>
                          <a:lnTo>
                            <a:pt x="882" y="1118"/>
                          </a:lnTo>
                          <a:lnTo>
                            <a:pt x="858" y="1135"/>
                          </a:lnTo>
                          <a:lnTo>
                            <a:pt x="831" y="1148"/>
                          </a:lnTo>
                          <a:lnTo>
                            <a:pt x="802" y="1156"/>
                          </a:lnTo>
                          <a:lnTo>
                            <a:pt x="771" y="1159"/>
                          </a:lnTo>
                          <a:lnTo>
                            <a:pt x="770" y="1159"/>
                          </a:lnTo>
                          <a:lnTo>
                            <a:pt x="770" y="1734"/>
                          </a:lnTo>
                          <a:lnTo>
                            <a:pt x="767" y="1766"/>
                          </a:lnTo>
                          <a:lnTo>
                            <a:pt x="759" y="1795"/>
                          </a:lnTo>
                          <a:lnTo>
                            <a:pt x="747" y="1822"/>
                          </a:lnTo>
                          <a:lnTo>
                            <a:pt x="730" y="1846"/>
                          </a:lnTo>
                          <a:lnTo>
                            <a:pt x="709" y="1867"/>
                          </a:lnTo>
                          <a:lnTo>
                            <a:pt x="686" y="1884"/>
                          </a:lnTo>
                          <a:lnTo>
                            <a:pt x="660" y="1897"/>
                          </a:lnTo>
                          <a:lnTo>
                            <a:pt x="632" y="1905"/>
                          </a:lnTo>
                          <a:lnTo>
                            <a:pt x="602" y="1908"/>
                          </a:lnTo>
                          <a:lnTo>
                            <a:pt x="343" y="1908"/>
                          </a:lnTo>
                          <a:lnTo>
                            <a:pt x="312" y="1905"/>
                          </a:lnTo>
                          <a:lnTo>
                            <a:pt x="284" y="1897"/>
                          </a:lnTo>
                          <a:lnTo>
                            <a:pt x="258" y="1884"/>
                          </a:lnTo>
                          <a:lnTo>
                            <a:pt x="234" y="1867"/>
                          </a:lnTo>
                          <a:lnTo>
                            <a:pt x="214" y="1846"/>
                          </a:lnTo>
                          <a:lnTo>
                            <a:pt x="197" y="1822"/>
                          </a:lnTo>
                          <a:lnTo>
                            <a:pt x="185" y="1795"/>
                          </a:lnTo>
                          <a:lnTo>
                            <a:pt x="177" y="1766"/>
                          </a:lnTo>
                          <a:lnTo>
                            <a:pt x="174" y="1734"/>
                          </a:lnTo>
                          <a:lnTo>
                            <a:pt x="174" y="1159"/>
                          </a:lnTo>
                          <a:lnTo>
                            <a:pt x="173" y="1159"/>
                          </a:lnTo>
                          <a:lnTo>
                            <a:pt x="143" y="1156"/>
                          </a:lnTo>
                          <a:lnTo>
                            <a:pt x="114" y="1148"/>
                          </a:lnTo>
                          <a:lnTo>
                            <a:pt x="86" y="1135"/>
                          </a:lnTo>
                          <a:lnTo>
                            <a:pt x="62" y="1118"/>
                          </a:lnTo>
                          <a:lnTo>
                            <a:pt x="41" y="1097"/>
                          </a:lnTo>
                          <a:lnTo>
                            <a:pt x="24" y="1073"/>
                          </a:lnTo>
                          <a:lnTo>
                            <a:pt x="11" y="1046"/>
                          </a:lnTo>
                          <a:lnTo>
                            <a:pt x="4" y="1017"/>
                          </a:lnTo>
                          <a:lnTo>
                            <a:pt x="0" y="985"/>
                          </a:lnTo>
                          <a:lnTo>
                            <a:pt x="0" y="173"/>
                          </a:lnTo>
                          <a:lnTo>
                            <a:pt x="4" y="141"/>
                          </a:lnTo>
                          <a:lnTo>
                            <a:pt x="11" y="112"/>
                          </a:lnTo>
                          <a:lnTo>
                            <a:pt x="24" y="86"/>
                          </a:lnTo>
                          <a:lnTo>
                            <a:pt x="41" y="60"/>
                          </a:lnTo>
                          <a:lnTo>
                            <a:pt x="62" y="40"/>
                          </a:lnTo>
                          <a:lnTo>
                            <a:pt x="86" y="23"/>
                          </a:lnTo>
                          <a:lnTo>
                            <a:pt x="114" y="10"/>
                          </a:lnTo>
                          <a:lnTo>
                            <a:pt x="143" y="2"/>
                          </a:lnTo>
                          <a:lnTo>
                            <a:pt x="173" y="0"/>
                          </a:lnTo>
                          <a:close/>
                        </a:path>
                      </a:pathLst>
                    </a:custGeom>
                    <a:solidFill>
                      <a:schemeClr val="bg1"/>
                    </a:solidFill>
                    <a:ln w="9525">
                      <a:noFill/>
                      <a:round/>
                      <a:headEnd/>
                      <a:tailEnd/>
                    </a:ln>
                  </p:spPr>
                  <p:txBody>
                    <a:bodyPr wrap="none" anchor="ctr"/>
                    <a:lstStyle/>
                    <a:p>
                      <a:endParaRPr lang="en-GB" sz="1600">
                        <a:latin typeface="Calibri" pitchFamily="34" charset="0"/>
                      </a:endParaRPr>
                    </a:p>
                  </p:txBody>
                </p:sp>
                <p:sp>
                  <p:nvSpPr>
                    <p:cNvPr id="54" name="Freeform 122"/>
                    <p:cNvSpPr>
                      <a:spLocks noChangeArrowheads="1"/>
                    </p:cNvSpPr>
                    <p:nvPr/>
                  </p:nvSpPr>
                  <p:spPr bwMode="auto">
                    <a:xfrm>
                      <a:off x="-2391770" y="3137063"/>
                      <a:ext cx="98425" cy="98425"/>
                    </a:xfrm>
                    <a:custGeom>
                      <a:avLst/>
                      <a:gdLst>
                        <a:gd name="T0" fmla="*/ 0 w 566"/>
                        <a:gd name="T1" fmla="*/ 0 h 565"/>
                        <a:gd name="T2" fmla="*/ 0 w 566"/>
                        <a:gd name="T3" fmla="*/ 0 h 565"/>
                        <a:gd name="T4" fmla="*/ 0 w 566"/>
                        <a:gd name="T5" fmla="*/ 0 h 565"/>
                        <a:gd name="T6" fmla="*/ 0 w 566"/>
                        <a:gd name="T7" fmla="*/ 0 h 565"/>
                        <a:gd name="T8" fmla="*/ 0 w 566"/>
                        <a:gd name="T9" fmla="*/ 0 h 565"/>
                        <a:gd name="T10" fmla="*/ 0 w 566"/>
                        <a:gd name="T11" fmla="*/ 0 h 565"/>
                        <a:gd name="T12" fmla="*/ 0 w 566"/>
                        <a:gd name="T13" fmla="*/ 0 h 565"/>
                        <a:gd name="T14" fmla="*/ 0 w 566"/>
                        <a:gd name="T15" fmla="*/ 0 h 565"/>
                        <a:gd name="T16" fmla="*/ 0 w 566"/>
                        <a:gd name="T17" fmla="*/ 0 h 565"/>
                        <a:gd name="T18" fmla="*/ 0 w 566"/>
                        <a:gd name="T19" fmla="*/ 0 h 565"/>
                        <a:gd name="T20" fmla="*/ 0 w 566"/>
                        <a:gd name="T21" fmla="*/ 0 h 565"/>
                        <a:gd name="T22" fmla="*/ 0 w 566"/>
                        <a:gd name="T23" fmla="*/ 0 h 565"/>
                        <a:gd name="T24" fmla="*/ 0 w 566"/>
                        <a:gd name="T25" fmla="*/ 0 h 565"/>
                        <a:gd name="T26" fmla="*/ 0 w 566"/>
                        <a:gd name="T27" fmla="*/ 0 h 565"/>
                        <a:gd name="T28" fmla="*/ 0 w 566"/>
                        <a:gd name="T29" fmla="*/ 0 h 565"/>
                        <a:gd name="T30" fmla="*/ 0 w 566"/>
                        <a:gd name="T31" fmla="*/ 0 h 565"/>
                        <a:gd name="T32" fmla="*/ 0 w 566"/>
                        <a:gd name="T33" fmla="*/ 0 h 565"/>
                        <a:gd name="T34" fmla="*/ 0 w 566"/>
                        <a:gd name="T35" fmla="*/ 0 h 565"/>
                        <a:gd name="T36" fmla="*/ 0 w 566"/>
                        <a:gd name="T37" fmla="*/ 0 h 565"/>
                        <a:gd name="T38" fmla="*/ 0 w 566"/>
                        <a:gd name="T39" fmla="*/ 0 h 565"/>
                        <a:gd name="T40" fmla="*/ 0 w 566"/>
                        <a:gd name="T41" fmla="*/ 0 h 565"/>
                        <a:gd name="T42" fmla="*/ 0 w 566"/>
                        <a:gd name="T43" fmla="*/ 0 h 565"/>
                        <a:gd name="T44" fmla="*/ 0 w 566"/>
                        <a:gd name="T45" fmla="*/ 0 h 565"/>
                        <a:gd name="T46" fmla="*/ 0 w 566"/>
                        <a:gd name="T47" fmla="*/ 0 h 565"/>
                        <a:gd name="T48" fmla="*/ 0 w 566"/>
                        <a:gd name="T49" fmla="*/ 0 h 565"/>
                        <a:gd name="T50" fmla="*/ 0 w 566"/>
                        <a:gd name="T51" fmla="*/ 0 h 565"/>
                        <a:gd name="T52" fmla="*/ 0 w 566"/>
                        <a:gd name="T53" fmla="*/ 0 h 565"/>
                        <a:gd name="T54" fmla="*/ 0 w 566"/>
                        <a:gd name="T55" fmla="*/ 0 h 565"/>
                        <a:gd name="T56" fmla="*/ 0 w 566"/>
                        <a:gd name="T57" fmla="*/ 0 h 565"/>
                        <a:gd name="T58" fmla="*/ 0 w 566"/>
                        <a:gd name="T59" fmla="*/ 0 h 565"/>
                        <a:gd name="T60" fmla="*/ 0 w 566"/>
                        <a:gd name="T61" fmla="*/ 0 h 565"/>
                        <a:gd name="T62" fmla="*/ 0 w 566"/>
                        <a:gd name="T63" fmla="*/ 0 h 565"/>
                        <a:gd name="T64" fmla="*/ 0 w 566"/>
                        <a:gd name="T65" fmla="*/ 0 h 565"/>
                        <a:gd name="T66" fmla="*/ 0 w 566"/>
                        <a:gd name="T67" fmla="*/ 0 h 565"/>
                        <a:gd name="T68" fmla="*/ 0 w 566"/>
                        <a:gd name="T69" fmla="*/ 0 h 565"/>
                        <a:gd name="T70" fmla="*/ 0 w 566"/>
                        <a:gd name="T71" fmla="*/ 0 h 565"/>
                        <a:gd name="T72" fmla="*/ 0 w 566"/>
                        <a:gd name="T73" fmla="*/ 0 h 565"/>
                        <a:gd name="T74" fmla="*/ 0 w 566"/>
                        <a:gd name="T75" fmla="*/ 0 h 565"/>
                        <a:gd name="T76" fmla="*/ 0 w 566"/>
                        <a:gd name="T77" fmla="*/ 0 h 565"/>
                        <a:gd name="T78" fmla="*/ 0 w 566"/>
                        <a:gd name="T79" fmla="*/ 0 h 565"/>
                        <a:gd name="T80" fmla="*/ 0 w 566"/>
                        <a:gd name="T81" fmla="*/ 0 h 565"/>
                        <a:gd name="T82" fmla="*/ 0 w 566"/>
                        <a:gd name="T83" fmla="*/ 0 h 565"/>
                        <a:gd name="T84" fmla="*/ 0 w 566"/>
                        <a:gd name="T85" fmla="*/ 0 h 565"/>
                        <a:gd name="T86" fmla="*/ 0 w 566"/>
                        <a:gd name="T87" fmla="*/ 0 h 565"/>
                        <a:gd name="T88" fmla="*/ 0 w 566"/>
                        <a:gd name="T89" fmla="*/ 0 h 56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66"/>
                        <a:gd name="T136" fmla="*/ 0 h 565"/>
                        <a:gd name="T137" fmla="*/ 566 w 566"/>
                        <a:gd name="T138" fmla="*/ 565 h 56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66" h="565">
                          <a:moveTo>
                            <a:pt x="283" y="0"/>
                          </a:moveTo>
                          <a:lnTo>
                            <a:pt x="325" y="3"/>
                          </a:lnTo>
                          <a:lnTo>
                            <a:pt x="364" y="12"/>
                          </a:lnTo>
                          <a:lnTo>
                            <a:pt x="402" y="26"/>
                          </a:lnTo>
                          <a:lnTo>
                            <a:pt x="438" y="46"/>
                          </a:lnTo>
                          <a:lnTo>
                            <a:pt x="469" y="69"/>
                          </a:lnTo>
                          <a:lnTo>
                            <a:pt x="496" y="97"/>
                          </a:lnTo>
                          <a:lnTo>
                            <a:pt x="520" y="128"/>
                          </a:lnTo>
                          <a:lnTo>
                            <a:pt x="539" y="163"/>
                          </a:lnTo>
                          <a:lnTo>
                            <a:pt x="554" y="201"/>
                          </a:lnTo>
                          <a:lnTo>
                            <a:pt x="563" y="240"/>
                          </a:lnTo>
                          <a:lnTo>
                            <a:pt x="566" y="282"/>
                          </a:lnTo>
                          <a:lnTo>
                            <a:pt x="563" y="324"/>
                          </a:lnTo>
                          <a:lnTo>
                            <a:pt x="554" y="364"/>
                          </a:lnTo>
                          <a:lnTo>
                            <a:pt x="539" y="402"/>
                          </a:lnTo>
                          <a:lnTo>
                            <a:pt x="520" y="436"/>
                          </a:lnTo>
                          <a:lnTo>
                            <a:pt x="496" y="468"/>
                          </a:lnTo>
                          <a:lnTo>
                            <a:pt x="469" y="496"/>
                          </a:lnTo>
                          <a:lnTo>
                            <a:pt x="438" y="520"/>
                          </a:lnTo>
                          <a:lnTo>
                            <a:pt x="402" y="539"/>
                          </a:lnTo>
                          <a:lnTo>
                            <a:pt x="364" y="554"/>
                          </a:lnTo>
                          <a:lnTo>
                            <a:pt x="325" y="562"/>
                          </a:lnTo>
                          <a:lnTo>
                            <a:pt x="283" y="565"/>
                          </a:lnTo>
                          <a:lnTo>
                            <a:pt x="242" y="562"/>
                          </a:lnTo>
                          <a:lnTo>
                            <a:pt x="201" y="554"/>
                          </a:lnTo>
                          <a:lnTo>
                            <a:pt x="164" y="539"/>
                          </a:lnTo>
                          <a:lnTo>
                            <a:pt x="129" y="520"/>
                          </a:lnTo>
                          <a:lnTo>
                            <a:pt x="97" y="496"/>
                          </a:lnTo>
                          <a:lnTo>
                            <a:pt x="70" y="468"/>
                          </a:lnTo>
                          <a:lnTo>
                            <a:pt x="46" y="436"/>
                          </a:lnTo>
                          <a:lnTo>
                            <a:pt x="26" y="402"/>
                          </a:lnTo>
                          <a:lnTo>
                            <a:pt x="12" y="364"/>
                          </a:lnTo>
                          <a:lnTo>
                            <a:pt x="3" y="324"/>
                          </a:lnTo>
                          <a:lnTo>
                            <a:pt x="0" y="282"/>
                          </a:lnTo>
                          <a:lnTo>
                            <a:pt x="3" y="240"/>
                          </a:lnTo>
                          <a:lnTo>
                            <a:pt x="12" y="201"/>
                          </a:lnTo>
                          <a:lnTo>
                            <a:pt x="26" y="163"/>
                          </a:lnTo>
                          <a:lnTo>
                            <a:pt x="46" y="128"/>
                          </a:lnTo>
                          <a:lnTo>
                            <a:pt x="70" y="97"/>
                          </a:lnTo>
                          <a:lnTo>
                            <a:pt x="97" y="69"/>
                          </a:lnTo>
                          <a:lnTo>
                            <a:pt x="129" y="46"/>
                          </a:lnTo>
                          <a:lnTo>
                            <a:pt x="164" y="26"/>
                          </a:lnTo>
                          <a:lnTo>
                            <a:pt x="201" y="12"/>
                          </a:lnTo>
                          <a:lnTo>
                            <a:pt x="242" y="3"/>
                          </a:lnTo>
                          <a:lnTo>
                            <a:pt x="283" y="0"/>
                          </a:lnTo>
                          <a:close/>
                        </a:path>
                      </a:pathLst>
                    </a:custGeom>
                    <a:solidFill>
                      <a:schemeClr val="bg1"/>
                    </a:solidFill>
                    <a:ln w="9525">
                      <a:noFill/>
                      <a:round/>
                      <a:headEnd/>
                      <a:tailEnd/>
                    </a:ln>
                  </p:spPr>
                  <p:txBody>
                    <a:bodyPr wrap="none" anchor="ctr"/>
                    <a:lstStyle/>
                    <a:p>
                      <a:endParaRPr lang="en-GB" sz="1600">
                        <a:latin typeface="Calibri" pitchFamily="34" charset="0"/>
                      </a:endParaRPr>
                    </a:p>
                  </p:txBody>
                </p:sp>
              </p:grpSp>
              <p:grpSp>
                <p:nvGrpSpPr>
                  <p:cNvPr id="83" name="Group 351"/>
                  <p:cNvGrpSpPr/>
                  <p:nvPr/>
                </p:nvGrpSpPr>
                <p:grpSpPr>
                  <a:xfrm>
                    <a:off x="-2391411" y="2276872"/>
                    <a:ext cx="165100" cy="446087"/>
                    <a:chOff x="-2425107" y="3137063"/>
                    <a:chExt cx="165100" cy="446087"/>
                  </a:xfrm>
                </p:grpSpPr>
                <p:sp>
                  <p:nvSpPr>
                    <p:cNvPr id="51" name="Freeform 121"/>
                    <p:cNvSpPr>
                      <a:spLocks noChangeArrowheads="1"/>
                    </p:cNvSpPr>
                    <p:nvPr/>
                  </p:nvSpPr>
                  <p:spPr bwMode="auto">
                    <a:xfrm>
                      <a:off x="-2425107" y="3248188"/>
                      <a:ext cx="165100" cy="334962"/>
                    </a:xfrm>
                    <a:custGeom>
                      <a:avLst/>
                      <a:gdLst>
                        <a:gd name="T0" fmla="*/ 0 w 944"/>
                        <a:gd name="T1" fmla="*/ 0 h 1908"/>
                        <a:gd name="T2" fmla="*/ 0 w 944"/>
                        <a:gd name="T3" fmla="*/ 0 h 1908"/>
                        <a:gd name="T4" fmla="*/ 0 w 944"/>
                        <a:gd name="T5" fmla="*/ 0 h 1908"/>
                        <a:gd name="T6" fmla="*/ 0 w 944"/>
                        <a:gd name="T7" fmla="*/ 0 h 1908"/>
                        <a:gd name="T8" fmla="*/ 0 w 944"/>
                        <a:gd name="T9" fmla="*/ 0 h 1908"/>
                        <a:gd name="T10" fmla="*/ 0 w 944"/>
                        <a:gd name="T11" fmla="*/ 0 h 1908"/>
                        <a:gd name="T12" fmla="*/ 0 w 944"/>
                        <a:gd name="T13" fmla="*/ 0 h 1908"/>
                        <a:gd name="T14" fmla="*/ 0 w 944"/>
                        <a:gd name="T15" fmla="*/ 0 h 1908"/>
                        <a:gd name="T16" fmla="*/ 0 w 944"/>
                        <a:gd name="T17" fmla="*/ 0 h 1908"/>
                        <a:gd name="T18" fmla="*/ 0 w 944"/>
                        <a:gd name="T19" fmla="*/ 0 h 1908"/>
                        <a:gd name="T20" fmla="*/ 0 w 944"/>
                        <a:gd name="T21" fmla="*/ 0 h 1908"/>
                        <a:gd name="T22" fmla="*/ 0 w 944"/>
                        <a:gd name="T23" fmla="*/ 0 h 1908"/>
                        <a:gd name="T24" fmla="*/ 0 w 944"/>
                        <a:gd name="T25" fmla="*/ 0 h 1908"/>
                        <a:gd name="T26" fmla="*/ 0 w 944"/>
                        <a:gd name="T27" fmla="*/ 0 h 1908"/>
                        <a:gd name="T28" fmla="*/ 0 w 944"/>
                        <a:gd name="T29" fmla="*/ 0 h 1908"/>
                        <a:gd name="T30" fmla="*/ 0 w 944"/>
                        <a:gd name="T31" fmla="*/ 0 h 1908"/>
                        <a:gd name="T32" fmla="*/ 0 w 944"/>
                        <a:gd name="T33" fmla="*/ 0 h 1908"/>
                        <a:gd name="T34" fmla="*/ 0 w 944"/>
                        <a:gd name="T35" fmla="*/ 0 h 1908"/>
                        <a:gd name="T36" fmla="*/ 0 w 944"/>
                        <a:gd name="T37" fmla="*/ 0 h 1908"/>
                        <a:gd name="T38" fmla="*/ 0 w 944"/>
                        <a:gd name="T39" fmla="*/ 0 h 1908"/>
                        <a:gd name="T40" fmla="*/ 0 w 944"/>
                        <a:gd name="T41" fmla="*/ 0 h 1908"/>
                        <a:gd name="T42" fmla="*/ 0 w 944"/>
                        <a:gd name="T43" fmla="*/ 0 h 1908"/>
                        <a:gd name="T44" fmla="*/ 0 w 944"/>
                        <a:gd name="T45" fmla="*/ 0 h 1908"/>
                        <a:gd name="T46" fmla="*/ 0 w 944"/>
                        <a:gd name="T47" fmla="*/ 0 h 1908"/>
                        <a:gd name="T48" fmla="*/ 0 w 944"/>
                        <a:gd name="T49" fmla="*/ 0 h 1908"/>
                        <a:gd name="T50" fmla="*/ 0 w 944"/>
                        <a:gd name="T51" fmla="*/ 0 h 1908"/>
                        <a:gd name="T52" fmla="*/ 0 w 944"/>
                        <a:gd name="T53" fmla="*/ 0 h 1908"/>
                        <a:gd name="T54" fmla="*/ 0 w 944"/>
                        <a:gd name="T55" fmla="*/ 0 h 1908"/>
                        <a:gd name="T56" fmla="*/ 0 w 944"/>
                        <a:gd name="T57" fmla="*/ 0 h 1908"/>
                        <a:gd name="T58" fmla="*/ 0 w 944"/>
                        <a:gd name="T59" fmla="*/ 0 h 1908"/>
                        <a:gd name="T60" fmla="*/ 0 w 944"/>
                        <a:gd name="T61" fmla="*/ 0 h 1908"/>
                        <a:gd name="T62" fmla="*/ 0 w 944"/>
                        <a:gd name="T63" fmla="*/ 0 h 1908"/>
                        <a:gd name="T64" fmla="*/ 0 w 944"/>
                        <a:gd name="T65" fmla="*/ 0 h 1908"/>
                        <a:gd name="T66" fmla="*/ 0 w 944"/>
                        <a:gd name="T67" fmla="*/ 0 h 1908"/>
                        <a:gd name="T68" fmla="*/ 0 w 944"/>
                        <a:gd name="T69" fmla="*/ 0 h 1908"/>
                        <a:gd name="T70" fmla="*/ 0 w 944"/>
                        <a:gd name="T71" fmla="*/ 0 h 1908"/>
                        <a:gd name="T72" fmla="*/ 0 w 944"/>
                        <a:gd name="T73" fmla="*/ 0 h 1908"/>
                        <a:gd name="T74" fmla="*/ 0 w 944"/>
                        <a:gd name="T75" fmla="*/ 0 h 1908"/>
                        <a:gd name="T76" fmla="*/ 0 w 944"/>
                        <a:gd name="T77" fmla="*/ 0 h 1908"/>
                        <a:gd name="T78" fmla="*/ 0 w 944"/>
                        <a:gd name="T79" fmla="*/ 0 h 1908"/>
                        <a:gd name="T80" fmla="*/ 0 w 944"/>
                        <a:gd name="T81" fmla="*/ 0 h 1908"/>
                        <a:gd name="T82" fmla="*/ 0 w 944"/>
                        <a:gd name="T83" fmla="*/ 0 h 1908"/>
                        <a:gd name="T84" fmla="*/ 0 w 944"/>
                        <a:gd name="T85" fmla="*/ 0 h 1908"/>
                        <a:gd name="T86" fmla="*/ 0 w 944"/>
                        <a:gd name="T87" fmla="*/ 0 h 1908"/>
                        <a:gd name="T88" fmla="*/ 0 w 944"/>
                        <a:gd name="T89" fmla="*/ 0 h 1908"/>
                        <a:gd name="T90" fmla="*/ 0 w 944"/>
                        <a:gd name="T91" fmla="*/ 0 h 1908"/>
                        <a:gd name="T92" fmla="*/ 0 w 944"/>
                        <a:gd name="T93" fmla="*/ 0 h 1908"/>
                        <a:gd name="T94" fmla="*/ 0 w 944"/>
                        <a:gd name="T95" fmla="*/ 0 h 1908"/>
                        <a:gd name="T96" fmla="*/ 0 w 944"/>
                        <a:gd name="T97" fmla="*/ 0 h 1908"/>
                        <a:gd name="T98" fmla="*/ 0 w 944"/>
                        <a:gd name="T99" fmla="*/ 0 h 1908"/>
                        <a:gd name="T100" fmla="*/ 0 w 944"/>
                        <a:gd name="T101" fmla="*/ 0 h 1908"/>
                        <a:gd name="T102" fmla="*/ 0 w 944"/>
                        <a:gd name="T103" fmla="*/ 0 h 1908"/>
                        <a:gd name="T104" fmla="*/ 0 w 944"/>
                        <a:gd name="T105" fmla="*/ 0 h 1908"/>
                        <a:gd name="T106" fmla="*/ 0 w 944"/>
                        <a:gd name="T107" fmla="*/ 0 h 1908"/>
                        <a:gd name="T108" fmla="*/ 0 w 944"/>
                        <a:gd name="T109" fmla="*/ 0 h 1908"/>
                        <a:gd name="T110" fmla="*/ 0 w 944"/>
                        <a:gd name="T111" fmla="*/ 0 h 1908"/>
                        <a:gd name="T112" fmla="*/ 0 w 944"/>
                        <a:gd name="T113" fmla="*/ 0 h 1908"/>
                        <a:gd name="T114" fmla="*/ 0 w 944"/>
                        <a:gd name="T115" fmla="*/ 0 h 1908"/>
                        <a:gd name="T116" fmla="*/ 0 w 944"/>
                        <a:gd name="T117" fmla="*/ 0 h 1908"/>
                        <a:gd name="T118" fmla="*/ 0 w 944"/>
                        <a:gd name="T119" fmla="*/ 0 h 1908"/>
                        <a:gd name="T120" fmla="*/ 0 w 944"/>
                        <a:gd name="T121" fmla="*/ 0 h 1908"/>
                        <a:gd name="T122" fmla="*/ 0 w 944"/>
                        <a:gd name="T123" fmla="*/ 0 h 1908"/>
                        <a:gd name="T124" fmla="*/ 0 w 944"/>
                        <a:gd name="T125" fmla="*/ 0 h 190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44"/>
                        <a:gd name="T190" fmla="*/ 0 h 1908"/>
                        <a:gd name="T191" fmla="*/ 944 w 944"/>
                        <a:gd name="T192" fmla="*/ 1908 h 190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44" h="1908">
                          <a:moveTo>
                            <a:pt x="173" y="0"/>
                          </a:moveTo>
                          <a:lnTo>
                            <a:pt x="771" y="0"/>
                          </a:lnTo>
                          <a:lnTo>
                            <a:pt x="802" y="2"/>
                          </a:lnTo>
                          <a:lnTo>
                            <a:pt x="831" y="10"/>
                          </a:lnTo>
                          <a:lnTo>
                            <a:pt x="858" y="23"/>
                          </a:lnTo>
                          <a:lnTo>
                            <a:pt x="882" y="40"/>
                          </a:lnTo>
                          <a:lnTo>
                            <a:pt x="903" y="60"/>
                          </a:lnTo>
                          <a:lnTo>
                            <a:pt x="920" y="86"/>
                          </a:lnTo>
                          <a:lnTo>
                            <a:pt x="934" y="112"/>
                          </a:lnTo>
                          <a:lnTo>
                            <a:pt x="941" y="141"/>
                          </a:lnTo>
                          <a:lnTo>
                            <a:pt x="944" y="173"/>
                          </a:lnTo>
                          <a:lnTo>
                            <a:pt x="944" y="985"/>
                          </a:lnTo>
                          <a:lnTo>
                            <a:pt x="941" y="1017"/>
                          </a:lnTo>
                          <a:lnTo>
                            <a:pt x="934" y="1046"/>
                          </a:lnTo>
                          <a:lnTo>
                            <a:pt x="920" y="1073"/>
                          </a:lnTo>
                          <a:lnTo>
                            <a:pt x="903" y="1097"/>
                          </a:lnTo>
                          <a:lnTo>
                            <a:pt x="882" y="1118"/>
                          </a:lnTo>
                          <a:lnTo>
                            <a:pt x="858" y="1135"/>
                          </a:lnTo>
                          <a:lnTo>
                            <a:pt x="831" y="1148"/>
                          </a:lnTo>
                          <a:lnTo>
                            <a:pt x="802" y="1156"/>
                          </a:lnTo>
                          <a:lnTo>
                            <a:pt x="771" y="1159"/>
                          </a:lnTo>
                          <a:lnTo>
                            <a:pt x="770" y="1159"/>
                          </a:lnTo>
                          <a:lnTo>
                            <a:pt x="770" y="1734"/>
                          </a:lnTo>
                          <a:lnTo>
                            <a:pt x="767" y="1766"/>
                          </a:lnTo>
                          <a:lnTo>
                            <a:pt x="759" y="1795"/>
                          </a:lnTo>
                          <a:lnTo>
                            <a:pt x="747" y="1822"/>
                          </a:lnTo>
                          <a:lnTo>
                            <a:pt x="730" y="1846"/>
                          </a:lnTo>
                          <a:lnTo>
                            <a:pt x="709" y="1867"/>
                          </a:lnTo>
                          <a:lnTo>
                            <a:pt x="686" y="1884"/>
                          </a:lnTo>
                          <a:lnTo>
                            <a:pt x="660" y="1897"/>
                          </a:lnTo>
                          <a:lnTo>
                            <a:pt x="632" y="1905"/>
                          </a:lnTo>
                          <a:lnTo>
                            <a:pt x="602" y="1908"/>
                          </a:lnTo>
                          <a:lnTo>
                            <a:pt x="343" y="1908"/>
                          </a:lnTo>
                          <a:lnTo>
                            <a:pt x="312" y="1905"/>
                          </a:lnTo>
                          <a:lnTo>
                            <a:pt x="284" y="1897"/>
                          </a:lnTo>
                          <a:lnTo>
                            <a:pt x="258" y="1884"/>
                          </a:lnTo>
                          <a:lnTo>
                            <a:pt x="234" y="1867"/>
                          </a:lnTo>
                          <a:lnTo>
                            <a:pt x="214" y="1846"/>
                          </a:lnTo>
                          <a:lnTo>
                            <a:pt x="197" y="1822"/>
                          </a:lnTo>
                          <a:lnTo>
                            <a:pt x="185" y="1795"/>
                          </a:lnTo>
                          <a:lnTo>
                            <a:pt x="177" y="1766"/>
                          </a:lnTo>
                          <a:lnTo>
                            <a:pt x="174" y="1734"/>
                          </a:lnTo>
                          <a:lnTo>
                            <a:pt x="174" y="1159"/>
                          </a:lnTo>
                          <a:lnTo>
                            <a:pt x="173" y="1159"/>
                          </a:lnTo>
                          <a:lnTo>
                            <a:pt x="143" y="1156"/>
                          </a:lnTo>
                          <a:lnTo>
                            <a:pt x="114" y="1148"/>
                          </a:lnTo>
                          <a:lnTo>
                            <a:pt x="86" y="1135"/>
                          </a:lnTo>
                          <a:lnTo>
                            <a:pt x="62" y="1118"/>
                          </a:lnTo>
                          <a:lnTo>
                            <a:pt x="41" y="1097"/>
                          </a:lnTo>
                          <a:lnTo>
                            <a:pt x="24" y="1073"/>
                          </a:lnTo>
                          <a:lnTo>
                            <a:pt x="11" y="1046"/>
                          </a:lnTo>
                          <a:lnTo>
                            <a:pt x="4" y="1017"/>
                          </a:lnTo>
                          <a:lnTo>
                            <a:pt x="0" y="985"/>
                          </a:lnTo>
                          <a:lnTo>
                            <a:pt x="0" y="173"/>
                          </a:lnTo>
                          <a:lnTo>
                            <a:pt x="4" y="141"/>
                          </a:lnTo>
                          <a:lnTo>
                            <a:pt x="11" y="112"/>
                          </a:lnTo>
                          <a:lnTo>
                            <a:pt x="24" y="86"/>
                          </a:lnTo>
                          <a:lnTo>
                            <a:pt x="41" y="60"/>
                          </a:lnTo>
                          <a:lnTo>
                            <a:pt x="62" y="40"/>
                          </a:lnTo>
                          <a:lnTo>
                            <a:pt x="86" y="23"/>
                          </a:lnTo>
                          <a:lnTo>
                            <a:pt x="114" y="10"/>
                          </a:lnTo>
                          <a:lnTo>
                            <a:pt x="143" y="2"/>
                          </a:lnTo>
                          <a:lnTo>
                            <a:pt x="173" y="0"/>
                          </a:lnTo>
                          <a:close/>
                        </a:path>
                      </a:pathLst>
                    </a:custGeom>
                    <a:solidFill>
                      <a:schemeClr val="bg1"/>
                    </a:solidFill>
                    <a:ln w="9525">
                      <a:noFill/>
                      <a:round/>
                      <a:headEnd/>
                      <a:tailEnd/>
                    </a:ln>
                  </p:spPr>
                  <p:txBody>
                    <a:bodyPr wrap="none" anchor="ctr"/>
                    <a:lstStyle/>
                    <a:p>
                      <a:endParaRPr lang="en-GB" sz="1600">
                        <a:latin typeface="Calibri" pitchFamily="34" charset="0"/>
                      </a:endParaRPr>
                    </a:p>
                  </p:txBody>
                </p:sp>
                <p:sp>
                  <p:nvSpPr>
                    <p:cNvPr id="52" name="Freeform 122"/>
                    <p:cNvSpPr>
                      <a:spLocks noChangeArrowheads="1"/>
                    </p:cNvSpPr>
                    <p:nvPr/>
                  </p:nvSpPr>
                  <p:spPr bwMode="auto">
                    <a:xfrm>
                      <a:off x="-2391770" y="3137063"/>
                      <a:ext cx="98425" cy="98425"/>
                    </a:xfrm>
                    <a:custGeom>
                      <a:avLst/>
                      <a:gdLst>
                        <a:gd name="T0" fmla="*/ 0 w 566"/>
                        <a:gd name="T1" fmla="*/ 0 h 565"/>
                        <a:gd name="T2" fmla="*/ 0 w 566"/>
                        <a:gd name="T3" fmla="*/ 0 h 565"/>
                        <a:gd name="T4" fmla="*/ 0 w 566"/>
                        <a:gd name="T5" fmla="*/ 0 h 565"/>
                        <a:gd name="T6" fmla="*/ 0 w 566"/>
                        <a:gd name="T7" fmla="*/ 0 h 565"/>
                        <a:gd name="T8" fmla="*/ 0 w 566"/>
                        <a:gd name="T9" fmla="*/ 0 h 565"/>
                        <a:gd name="T10" fmla="*/ 0 w 566"/>
                        <a:gd name="T11" fmla="*/ 0 h 565"/>
                        <a:gd name="T12" fmla="*/ 0 w 566"/>
                        <a:gd name="T13" fmla="*/ 0 h 565"/>
                        <a:gd name="T14" fmla="*/ 0 w 566"/>
                        <a:gd name="T15" fmla="*/ 0 h 565"/>
                        <a:gd name="T16" fmla="*/ 0 w 566"/>
                        <a:gd name="T17" fmla="*/ 0 h 565"/>
                        <a:gd name="T18" fmla="*/ 0 w 566"/>
                        <a:gd name="T19" fmla="*/ 0 h 565"/>
                        <a:gd name="T20" fmla="*/ 0 w 566"/>
                        <a:gd name="T21" fmla="*/ 0 h 565"/>
                        <a:gd name="T22" fmla="*/ 0 w 566"/>
                        <a:gd name="T23" fmla="*/ 0 h 565"/>
                        <a:gd name="T24" fmla="*/ 0 w 566"/>
                        <a:gd name="T25" fmla="*/ 0 h 565"/>
                        <a:gd name="T26" fmla="*/ 0 w 566"/>
                        <a:gd name="T27" fmla="*/ 0 h 565"/>
                        <a:gd name="T28" fmla="*/ 0 w 566"/>
                        <a:gd name="T29" fmla="*/ 0 h 565"/>
                        <a:gd name="T30" fmla="*/ 0 w 566"/>
                        <a:gd name="T31" fmla="*/ 0 h 565"/>
                        <a:gd name="T32" fmla="*/ 0 w 566"/>
                        <a:gd name="T33" fmla="*/ 0 h 565"/>
                        <a:gd name="T34" fmla="*/ 0 w 566"/>
                        <a:gd name="T35" fmla="*/ 0 h 565"/>
                        <a:gd name="T36" fmla="*/ 0 w 566"/>
                        <a:gd name="T37" fmla="*/ 0 h 565"/>
                        <a:gd name="T38" fmla="*/ 0 w 566"/>
                        <a:gd name="T39" fmla="*/ 0 h 565"/>
                        <a:gd name="T40" fmla="*/ 0 w 566"/>
                        <a:gd name="T41" fmla="*/ 0 h 565"/>
                        <a:gd name="T42" fmla="*/ 0 w 566"/>
                        <a:gd name="T43" fmla="*/ 0 h 565"/>
                        <a:gd name="T44" fmla="*/ 0 w 566"/>
                        <a:gd name="T45" fmla="*/ 0 h 565"/>
                        <a:gd name="T46" fmla="*/ 0 w 566"/>
                        <a:gd name="T47" fmla="*/ 0 h 565"/>
                        <a:gd name="T48" fmla="*/ 0 w 566"/>
                        <a:gd name="T49" fmla="*/ 0 h 565"/>
                        <a:gd name="T50" fmla="*/ 0 w 566"/>
                        <a:gd name="T51" fmla="*/ 0 h 565"/>
                        <a:gd name="T52" fmla="*/ 0 w 566"/>
                        <a:gd name="T53" fmla="*/ 0 h 565"/>
                        <a:gd name="T54" fmla="*/ 0 w 566"/>
                        <a:gd name="T55" fmla="*/ 0 h 565"/>
                        <a:gd name="T56" fmla="*/ 0 w 566"/>
                        <a:gd name="T57" fmla="*/ 0 h 565"/>
                        <a:gd name="T58" fmla="*/ 0 w 566"/>
                        <a:gd name="T59" fmla="*/ 0 h 565"/>
                        <a:gd name="T60" fmla="*/ 0 w 566"/>
                        <a:gd name="T61" fmla="*/ 0 h 565"/>
                        <a:gd name="T62" fmla="*/ 0 w 566"/>
                        <a:gd name="T63" fmla="*/ 0 h 565"/>
                        <a:gd name="T64" fmla="*/ 0 w 566"/>
                        <a:gd name="T65" fmla="*/ 0 h 565"/>
                        <a:gd name="T66" fmla="*/ 0 w 566"/>
                        <a:gd name="T67" fmla="*/ 0 h 565"/>
                        <a:gd name="T68" fmla="*/ 0 w 566"/>
                        <a:gd name="T69" fmla="*/ 0 h 565"/>
                        <a:gd name="T70" fmla="*/ 0 w 566"/>
                        <a:gd name="T71" fmla="*/ 0 h 565"/>
                        <a:gd name="T72" fmla="*/ 0 w 566"/>
                        <a:gd name="T73" fmla="*/ 0 h 565"/>
                        <a:gd name="T74" fmla="*/ 0 w 566"/>
                        <a:gd name="T75" fmla="*/ 0 h 565"/>
                        <a:gd name="T76" fmla="*/ 0 w 566"/>
                        <a:gd name="T77" fmla="*/ 0 h 565"/>
                        <a:gd name="T78" fmla="*/ 0 w 566"/>
                        <a:gd name="T79" fmla="*/ 0 h 565"/>
                        <a:gd name="T80" fmla="*/ 0 w 566"/>
                        <a:gd name="T81" fmla="*/ 0 h 565"/>
                        <a:gd name="T82" fmla="*/ 0 w 566"/>
                        <a:gd name="T83" fmla="*/ 0 h 565"/>
                        <a:gd name="T84" fmla="*/ 0 w 566"/>
                        <a:gd name="T85" fmla="*/ 0 h 565"/>
                        <a:gd name="T86" fmla="*/ 0 w 566"/>
                        <a:gd name="T87" fmla="*/ 0 h 565"/>
                        <a:gd name="T88" fmla="*/ 0 w 566"/>
                        <a:gd name="T89" fmla="*/ 0 h 56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66"/>
                        <a:gd name="T136" fmla="*/ 0 h 565"/>
                        <a:gd name="T137" fmla="*/ 566 w 566"/>
                        <a:gd name="T138" fmla="*/ 565 h 56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66" h="565">
                          <a:moveTo>
                            <a:pt x="283" y="0"/>
                          </a:moveTo>
                          <a:lnTo>
                            <a:pt x="325" y="3"/>
                          </a:lnTo>
                          <a:lnTo>
                            <a:pt x="364" y="12"/>
                          </a:lnTo>
                          <a:lnTo>
                            <a:pt x="402" y="26"/>
                          </a:lnTo>
                          <a:lnTo>
                            <a:pt x="438" y="46"/>
                          </a:lnTo>
                          <a:lnTo>
                            <a:pt x="469" y="69"/>
                          </a:lnTo>
                          <a:lnTo>
                            <a:pt x="496" y="97"/>
                          </a:lnTo>
                          <a:lnTo>
                            <a:pt x="520" y="128"/>
                          </a:lnTo>
                          <a:lnTo>
                            <a:pt x="539" y="163"/>
                          </a:lnTo>
                          <a:lnTo>
                            <a:pt x="554" y="201"/>
                          </a:lnTo>
                          <a:lnTo>
                            <a:pt x="563" y="240"/>
                          </a:lnTo>
                          <a:lnTo>
                            <a:pt x="566" y="282"/>
                          </a:lnTo>
                          <a:lnTo>
                            <a:pt x="563" y="324"/>
                          </a:lnTo>
                          <a:lnTo>
                            <a:pt x="554" y="364"/>
                          </a:lnTo>
                          <a:lnTo>
                            <a:pt x="539" y="402"/>
                          </a:lnTo>
                          <a:lnTo>
                            <a:pt x="520" y="436"/>
                          </a:lnTo>
                          <a:lnTo>
                            <a:pt x="496" y="468"/>
                          </a:lnTo>
                          <a:lnTo>
                            <a:pt x="469" y="496"/>
                          </a:lnTo>
                          <a:lnTo>
                            <a:pt x="438" y="520"/>
                          </a:lnTo>
                          <a:lnTo>
                            <a:pt x="402" y="539"/>
                          </a:lnTo>
                          <a:lnTo>
                            <a:pt x="364" y="554"/>
                          </a:lnTo>
                          <a:lnTo>
                            <a:pt x="325" y="562"/>
                          </a:lnTo>
                          <a:lnTo>
                            <a:pt x="283" y="565"/>
                          </a:lnTo>
                          <a:lnTo>
                            <a:pt x="242" y="562"/>
                          </a:lnTo>
                          <a:lnTo>
                            <a:pt x="201" y="554"/>
                          </a:lnTo>
                          <a:lnTo>
                            <a:pt x="164" y="539"/>
                          </a:lnTo>
                          <a:lnTo>
                            <a:pt x="129" y="520"/>
                          </a:lnTo>
                          <a:lnTo>
                            <a:pt x="97" y="496"/>
                          </a:lnTo>
                          <a:lnTo>
                            <a:pt x="70" y="468"/>
                          </a:lnTo>
                          <a:lnTo>
                            <a:pt x="46" y="436"/>
                          </a:lnTo>
                          <a:lnTo>
                            <a:pt x="26" y="402"/>
                          </a:lnTo>
                          <a:lnTo>
                            <a:pt x="12" y="364"/>
                          </a:lnTo>
                          <a:lnTo>
                            <a:pt x="3" y="324"/>
                          </a:lnTo>
                          <a:lnTo>
                            <a:pt x="0" y="282"/>
                          </a:lnTo>
                          <a:lnTo>
                            <a:pt x="3" y="240"/>
                          </a:lnTo>
                          <a:lnTo>
                            <a:pt x="12" y="201"/>
                          </a:lnTo>
                          <a:lnTo>
                            <a:pt x="26" y="163"/>
                          </a:lnTo>
                          <a:lnTo>
                            <a:pt x="46" y="128"/>
                          </a:lnTo>
                          <a:lnTo>
                            <a:pt x="70" y="97"/>
                          </a:lnTo>
                          <a:lnTo>
                            <a:pt x="97" y="69"/>
                          </a:lnTo>
                          <a:lnTo>
                            <a:pt x="129" y="46"/>
                          </a:lnTo>
                          <a:lnTo>
                            <a:pt x="164" y="26"/>
                          </a:lnTo>
                          <a:lnTo>
                            <a:pt x="201" y="12"/>
                          </a:lnTo>
                          <a:lnTo>
                            <a:pt x="242" y="3"/>
                          </a:lnTo>
                          <a:lnTo>
                            <a:pt x="283" y="0"/>
                          </a:lnTo>
                          <a:close/>
                        </a:path>
                      </a:pathLst>
                    </a:custGeom>
                    <a:solidFill>
                      <a:schemeClr val="bg1"/>
                    </a:solidFill>
                    <a:ln w="9525">
                      <a:noFill/>
                      <a:round/>
                      <a:headEnd/>
                      <a:tailEnd/>
                    </a:ln>
                  </p:spPr>
                  <p:txBody>
                    <a:bodyPr wrap="none" anchor="ctr"/>
                    <a:lstStyle/>
                    <a:p>
                      <a:endParaRPr lang="en-GB" sz="1600">
                        <a:latin typeface="Calibri" pitchFamily="34" charset="0"/>
                      </a:endParaRPr>
                    </a:p>
                  </p:txBody>
                </p:sp>
              </p:grpSp>
              <p:grpSp>
                <p:nvGrpSpPr>
                  <p:cNvPr id="84" name="Group 354"/>
                  <p:cNvGrpSpPr/>
                  <p:nvPr/>
                </p:nvGrpSpPr>
                <p:grpSpPr>
                  <a:xfrm>
                    <a:off x="-2181242" y="2359233"/>
                    <a:ext cx="165100" cy="446087"/>
                    <a:chOff x="-2425107" y="3137063"/>
                    <a:chExt cx="165100" cy="446087"/>
                  </a:xfrm>
                </p:grpSpPr>
                <p:sp>
                  <p:nvSpPr>
                    <p:cNvPr id="49" name="Freeform 121"/>
                    <p:cNvSpPr>
                      <a:spLocks noChangeArrowheads="1"/>
                    </p:cNvSpPr>
                    <p:nvPr/>
                  </p:nvSpPr>
                  <p:spPr bwMode="auto">
                    <a:xfrm>
                      <a:off x="-2425107" y="3248188"/>
                      <a:ext cx="165100" cy="334962"/>
                    </a:xfrm>
                    <a:custGeom>
                      <a:avLst/>
                      <a:gdLst>
                        <a:gd name="T0" fmla="*/ 0 w 944"/>
                        <a:gd name="T1" fmla="*/ 0 h 1908"/>
                        <a:gd name="T2" fmla="*/ 0 w 944"/>
                        <a:gd name="T3" fmla="*/ 0 h 1908"/>
                        <a:gd name="T4" fmla="*/ 0 w 944"/>
                        <a:gd name="T5" fmla="*/ 0 h 1908"/>
                        <a:gd name="T6" fmla="*/ 0 w 944"/>
                        <a:gd name="T7" fmla="*/ 0 h 1908"/>
                        <a:gd name="T8" fmla="*/ 0 w 944"/>
                        <a:gd name="T9" fmla="*/ 0 h 1908"/>
                        <a:gd name="T10" fmla="*/ 0 w 944"/>
                        <a:gd name="T11" fmla="*/ 0 h 1908"/>
                        <a:gd name="T12" fmla="*/ 0 w 944"/>
                        <a:gd name="T13" fmla="*/ 0 h 1908"/>
                        <a:gd name="T14" fmla="*/ 0 w 944"/>
                        <a:gd name="T15" fmla="*/ 0 h 1908"/>
                        <a:gd name="T16" fmla="*/ 0 w 944"/>
                        <a:gd name="T17" fmla="*/ 0 h 1908"/>
                        <a:gd name="T18" fmla="*/ 0 w 944"/>
                        <a:gd name="T19" fmla="*/ 0 h 1908"/>
                        <a:gd name="T20" fmla="*/ 0 w 944"/>
                        <a:gd name="T21" fmla="*/ 0 h 1908"/>
                        <a:gd name="T22" fmla="*/ 0 w 944"/>
                        <a:gd name="T23" fmla="*/ 0 h 1908"/>
                        <a:gd name="T24" fmla="*/ 0 w 944"/>
                        <a:gd name="T25" fmla="*/ 0 h 1908"/>
                        <a:gd name="T26" fmla="*/ 0 w 944"/>
                        <a:gd name="T27" fmla="*/ 0 h 1908"/>
                        <a:gd name="T28" fmla="*/ 0 w 944"/>
                        <a:gd name="T29" fmla="*/ 0 h 1908"/>
                        <a:gd name="T30" fmla="*/ 0 w 944"/>
                        <a:gd name="T31" fmla="*/ 0 h 1908"/>
                        <a:gd name="T32" fmla="*/ 0 w 944"/>
                        <a:gd name="T33" fmla="*/ 0 h 1908"/>
                        <a:gd name="T34" fmla="*/ 0 w 944"/>
                        <a:gd name="T35" fmla="*/ 0 h 1908"/>
                        <a:gd name="T36" fmla="*/ 0 w 944"/>
                        <a:gd name="T37" fmla="*/ 0 h 1908"/>
                        <a:gd name="T38" fmla="*/ 0 w 944"/>
                        <a:gd name="T39" fmla="*/ 0 h 1908"/>
                        <a:gd name="T40" fmla="*/ 0 w 944"/>
                        <a:gd name="T41" fmla="*/ 0 h 1908"/>
                        <a:gd name="T42" fmla="*/ 0 w 944"/>
                        <a:gd name="T43" fmla="*/ 0 h 1908"/>
                        <a:gd name="T44" fmla="*/ 0 w 944"/>
                        <a:gd name="T45" fmla="*/ 0 h 1908"/>
                        <a:gd name="T46" fmla="*/ 0 w 944"/>
                        <a:gd name="T47" fmla="*/ 0 h 1908"/>
                        <a:gd name="T48" fmla="*/ 0 w 944"/>
                        <a:gd name="T49" fmla="*/ 0 h 1908"/>
                        <a:gd name="T50" fmla="*/ 0 w 944"/>
                        <a:gd name="T51" fmla="*/ 0 h 1908"/>
                        <a:gd name="T52" fmla="*/ 0 w 944"/>
                        <a:gd name="T53" fmla="*/ 0 h 1908"/>
                        <a:gd name="T54" fmla="*/ 0 w 944"/>
                        <a:gd name="T55" fmla="*/ 0 h 1908"/>
                        <a:gd name="T56" fmla="*/ 0 w 944"/>
                        <a:gd name="T57" fmla="*/ 0 h 1908"/>
                        <a:gd name="T58" fmla="*/ 0 w 944"/>
                        <a:gd name="T59" fmla="*/ 0 h 1908"/>
                        <a:gd name="T60" fmla="*/ 0 w 944"/>
                        <a:gd name="T61" fmla="*/ 0 h 1908"/>
                        <a:gd name="T62" fmla="*/ 0 w 944"/>
                        <a:gd name="T63" fmla="*/ 0 h 1908"/>
                        <a:gd name="T64" fmla="*/ 0 w 944"/>
                        <a:gd name="T65" fmla="*/ 0 h 1908"/>
                        <a:gd name="T66" fmla="*/ 0 w 944"/>
                        <a:gd name="T67" fmla="*/ 0 h 1908"/>
                        <a:gd name="T68" fmla="*/ 0 w 944"/>
                        <a:gd name="T69" fmla="*/ 0 h 1908"/>
                        <a:gd name="T70" fmla="*/ 0 w 944"/>
                        <a:gd name="T71" fmla="*/ 0 h 1908"/>
                        <a:gd name="T72" fmla="*/ 0 w 944"/>
                        <a:gd name="T73" fmla="*/ 0 h 1908"/>
                        <a:gd name="T74" fmla="*/ 0 w 944"/>
                        <a:gd name="T75" fmla="*/ 0 h 1908"/>
                        <a:gd name="T76" fmla="*/ 0 w 944"/>
                        <a:gd name="T77" fmla="*/ 0 h 1908"/>
                        <a:gd name="T78" fmla="*/ 0 w 944"/>
                        <a:gd name="T79" fmla="*/ 0 h 1908"/>
                        <a:gd name="T80" fmla="*/ 0 w 944"/>
                        <a:gd name="T81" fmla="*/ 0 h 1908"/>
                        <a:gd name="T82" fmla="*/ 0 w 944"/>
                        <a:gd name="T83" fmla="*/ 0 h 1908"/>
                        <a:gd name="T84" fmla="*/ 0 w 944"/>
                        <a:gd name="T85" fmla="*/ 0 h 1908"/>
                        <a:gd name="T86" fmla="*/ 0 w 944"/>
                        <a:gd name="T87" fmla="*/ 0 h 1908"/>
                        <a:gd name="T88" fmla="*/ 0 w 944"/>
                        <a:gd name="T89" fmla="*/ 0 h 1908"/>
                        <a:gd name="T90" fmla="*/ 0 w 944"/>
                        <a:gd name="T91" fmla="*/ 0 h 1908"/>
                        <a:gd name="T92" fmla="*/ 0 w 944"/>
                        <a:gd name="T93" fmla="*/ 0 h 1908"/>
                        <a:gd name="T94" fmla="*/ 0 w 944"/>
                        <a:gd name="T95" fmla="*/ 0 h 1908"/>
                        <a:gd name="T96" fmla="*/ 0 w 944"/>
                        <a:gd name="T97" fmla="*/ 0 h 1908"/>
                        <a:gd name="T98" fmla="*/ 0 w 944"/>
                        <a:gd name="T99" fmla="*/ 0 h 1908"/>
                        <a:gd name="T100" fmla="*/ 0 w 944"/>
                        <a:gd name="T101" fmla="*/ 0 h 1908"/>
                        <a:gd name="T102" fmla="*/ 0 w 944"/>
                        <a:gd name="T103" fmla="*/ 0 h 1908"/>
                        <a:gd name="T104" fmla="*/ 0 w 944"/>
                        <a:gd name="T105" fmla="*/ 0 h 1908"/>
                        <a:gd name="T106" fmla="*/ 0 w 944"/>
                        <a:gd name="T107" fmla="*/ 0 h 1908"/>
                        <a:gd name="T108" fmla="*/ 0 w 944"/>
                        <a:gd name="T109" fmla="*/ 0 h 1908"/>
                        <a:gd name="T110" fmla="*/ 0 w 944"/>
                        <a:gd name="T111" fmla="*/ 0 h 1908"/>
                        <a:gd name="T112" fmla="*/ 0 w 944"/>
                        <a:gd name="T113" fmla="*/ 0 h 1908"/>
                        <a:gd name="T114" fmla="*/ 0 w 944"/>
                        <a:gd name="T115" fmla="*/ 0 h 1908"/>
                        <a:gd name="T116" fmla="*/ 0 w 944"/>
                        <a:gd name="T117" fmla="*/ 0 h 1908"/>
                        <a:gd name="T118" fmla="*/ 0 w 944"/>
                        <a:gd name="T119" fmla="*/ 0 h 1908"/>
                        <a:gd name="T120" fmla="*/ 0 w 944"/>
                        <a:gd name="T121" fmla="*/ 0 h 1908"/>
                        <a:gd name="T122" fmla="*/ 0 w 944"/>
                        <a:gd name="T123" fmla="*/ 0 h 1908"/>
                        <a:gd name="T124" fmla="*/ 0 w 944"/>
                        <a:gd name="T125" fmla="*/ 0 h 190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44"/>
                        <a:gd name="T190" fmla="*/ 0 h 1908"/>
                        <a:gd name="T191" fmla="*/ 944 w 944"/>
                        <a:gd name="T192" fmla="*/ 1908 h 190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44" h="1908">
                          <a:moveTo>
                            <a:pt x="173" y="0"/>
                          </a:moveTo>
                          <a:lnTo>
                            <a:pt x="771" y="0"/>
                          </a:lnTo>
                          <a:lnTo>
                            <a:pt x="802" y="2"/>
                          </a:lnTo>
                          <a:lnTo>
                            <a:pt x="831" y="10"/>
                          </a:lnTo>
                          <a:lnTo>
                            <a:pt x="858" y="23"/>
                          </a:lnTo>
                          <a:lnTo>
                            <a:pt x="882" y="40"/>
                          </a:lnTo>
                          <a:lnTo>
                            <a:pt x="903" y="60"/>
                          </a:lnTo>
                          <a:lnTo>
                            <a:pt x="920" y="86"/>
                          </a:lnTo>
                          <a:lnTo>
                            <a:pt x="934" y="112"/>
                          </a:lnTo>
                          <a:lnTo>
                            <a:pt x="941" y="141"/>
                          </a:lnTo>
                          <a:lnTo>
                            <a:pt x="944" y="173"/>
                          </a:lnTo>
                          <a:lnTo>
                            <a:pt x="944" y="985"/>
                          </a:lnTo>
                          <a:lnTo>
                            <a:pt x="941" y="1017"/>
                          </a:lnTo>
                          <a:lnTo>
                            <a:pt x="934" y="1046"/>
                          </a:lnTo>
                          <a:lnTo>
                            <a:pt x="920" y="1073"/>
                          </a:lnTo>
                          <a:lnTo>
                            <a:pt x="903" y="1097"/>
                          </a:lnTo>
                          <a:lnTo>
                            <a:pt x="882" y="1118"/>
                          </a:lnTo>
                          <a:lnTo>
                            <a:pt x="858" y="1135"/>
                          </a:lnTo>
                          <a:lnTo>
                            <a:pt x="831" y="1148"/>
                          </a:lnTo>
                          <a:lnTo>
                            <a:pt x="802" y="1156"/>
                          </a:lnTo>
                          <a:lnTo>
                            <a:pt x="771" y="1159"/>
                          </a:lnTo>
                          <a:lnTo>
                            <a:pt x="770" y="1159"/>
                          </a:lnTo>
                          <a:lnTo>
                            <a:pt x="770" y="1734"/>
                          </a:lnTo>
                          <a:lnTo>
                            <a:pt x="767" y="1766"/>
                          </a:lnTo>
                          <a:lnTo>
                            <a:pt x="759" y="1795"/>
                          </a:lnTo>
                          <a:lnTo>
                            <a:pt x="747" y="1822"/>
                          </a:lnTo>
                          <a:lnTo>
                            <a:pt x="730" y="1846"/>
                          </a:lnTo>
                          <a:lnTo>
                            <a:pt x="709" y="1867"/>
                          </a:lnTo>
                          <a:lnTo>
                            <a:pt x="686" y="1884"/>
                          </a:lnTo>
                          <a:lnTo>
                            <a:pt x="660" y="1897"/>
                          </a:lnTo>
                          <a:lnTo>
                            <a:pt x="632" y="1905"/>
                          </a:lnTo>
                          <a:lnTo>
                            <a:pt x="602" y="1908"/>
                          </a:lnTo>
                          <a:lnTo>
                            <a:pt x="343" y="1908"/>
                          </a:lnTo>
                          <a:lnTo>
                            <a:pt x="312" y="1905"/>
                          </a:lnTo>
                          <a:lnTo>
                            <a:pt x="284" y="1897"/>
                          </a:lnTo>
                          <a:lnTo>
                            <a:pt x="258" y="1884"/>
                          </a:lnTo>
                          <a:lnTo>
                            <a:pt x="234" y="1867"/>
                          </a:lnTo>
                          <a:lnTo>
                            <a:pt x="214" y="1846"/>
                          </a:lnTo>
                          <a:lnTo>
                            <a:pt x="197" y="1822"/>
                          </a:lnTo>
                          <a:lnTo>
                            <a:pt x="185" y="1795"/>
                          </a:lnTo>
                          <a:lnTo>
                            <a:pt x="177" y="1766"/>
                          </a:lnTo>
                          <a:lnTo>
                            <a:pt x="174" y="1734"/>
                          </a:lnTo>
                          <a:lnTo>
                            <a:pt x="174" y="1159"/>
                          </a:lnTo>
                          <a:lnTo>
                            <a:pt x="173" y="1159"/>
                          </a:lnTo>
                          <a:lnTo>
                            <a:pt x="143" y="1156"/>
                          </a:lnTo>
                          <a:lnTo>
                            <a:pt x="114" y="1148"/>
                          </a:lnTo>
                          <a:lnTo>
                            <a:pt x="86" y="1135"/>
                          </a:lnTo>
                          <a:lnTo>
                            <a:pt x="62" y="1118"/>
                          </a:lnTo>
                          <a:lnTo>
                            <a:pt x="41" y="1097"/>
                          </a:lnTo>
                          <a:lnTo>
                            <a:pt x="24" y="1073"/>
                          </a:lnTo>
                          <a:lnTo>
                            <a:pt x="11" y="1046"/>
                          </a:lnTo>
                          <a:lnTo>
                            <a:pt x="4" y="1017"/>
                          </a:lnTo>
                          <a:lnTo>
                            <a:pt x="0" y="985"/>
                          </a:lnTo>
                          <a:lnTo>
                            <a:pt x="0" y="173"/>
                          </a:lnTo>
                          <a:lnTo>
                            <a:pt x="4" y="141"/>
                          </a:lnTo>
                          <a:lnTo>
                            <a:pt x="11" y="112"/>
                          </a:lnTo>
                          <a:lnTo>
                            <a:pt x="24" y="86"/>
                          </a:lnTo>
                          <a:lnTo>
                            <a:pt x="41" y="60"/>
                          </a:lnTo>
                          <a:lnTo>
                            <a:pt x="62" y="40"/>
                          </a:lnTo>
                          <a:lnTo>
                            <a:pt x="86" y="23"/>
                          </a:lnTo>
                          <a:lnTo>
                            <a:pt x="114" y="10"/>
                          </a:lnTo>
                          <a:lnTo>
                            <a:pt x="143" y="2"/>
                          </a:lnTo>
                          <a:lnTo>
                            <a:pt x="173" y="0"/>
                          </a:lnTo>
                          <a:close/>
                        </a:path>
                      </a:pathLst>
                    </a:custGeom>
                    <a:solidFill>
                      <a:schemeClr val="bg1"/>
                    </a:solidFill>
                    <a:ln w="9525">
                      <a:noFill/>
                      <a:round/>
                      <a:headEnd/>
                      <a:tailEnd/>
                    </a:ln>
                  </p:spPr>
                  <p:txBody>
                    <a:bodyPr wrap="none" anchor="ctr"/>
                    <a:lstStyle/>
                    <a:p>
                      <a:endParaRPr lang="en-GB" sz="1600">
                        <a:latin typeface="Calibri" pitchFamily="34" charset="0"/>
                      </a:endParaRPr>
                    </a:p>
                  </p:txBody>
                </p:sp>
                <p:sp>
                  <p:nvSpPr>
                    <p:cNvPr id="50" name="Freeform 122"/>
                    <p:cNvSpPr>
                      <a:spLocks noChangeArrowheads="1"/>
                    </p:cNvSpPr>
                    <p:nvPr/>
                  </p:nvSpPr>
                  <p:spPr bwMode="auto">
                    <a:xfrm>
                      <a:off x="-2391770" y="3137063"/>
                      <a:ext cx="98425" cy="98425"/>
                    </a:xfrm>
                    <a:custGeom>
                      <a:avLst/>
                      <a:gdLst>
                        <a:gd name="T0" fmla="*/ 0 w 566"/>
                        <a:gd name="T1" fmla="*/ 0 h 565"/>
                        <a:gd name="T2" fmla="*/ 0 w 566"/>
                        <a:gd name="T3" fmla="*/ 0 h 565"/>
                        <a:gd name="T4" fmla="*/ 0 w 566"/>
                        <a:gd name="T5" fmla="*/ 0 h 565"/>
                        <a:gd name="T6" fmla="*/ 0 w 566"/>
                        <a:gd name="T7" fmla="*/ 0 h 565"/>
                        <a:gd name="T8" fmla="*/ 0 w 566"/>
                        <a:gd name="T9" fmla="*/ 0 h 565"/>
                        <a:gd name="T10" fmla="*/ 0 w 566"/>
                        <a:gd name="T11" fmla="*/ 0 h 565"/>
                        <a:gd name="T12" fmla="*/ 0 w 566"/>
                        <a:gd name="T13" fmla="*/ 0 h 565"/>
                        <a:gd name="T14" fmla="*/ 0 w 566"/>
                        <a:gd name="T15" fmla="*/ 0 h 565"/>
                        <a:gd name="T16" fmla="*/ 0 w 566"/>
                        <a:gd name="T17" fmla="*/ 0 h 565"/>
                        <a:gd name="T18" fmla="*/ 0 w 566"/>
                        <a:gd name="T19" fmla="*/ 0 h 565"/>
                        <a:gd name="T20" fmla="*/ 0 w 566"/>
                        <a:gd name="T21" fmla="*/ 0 h 565"/>
                        <a:gd name="T22" fmla="*/ 0 w 566"/>
                        <a:gd name="T23" fmla="*/ 0 h 565"/>
                        <a:gd name="T24" fmla="*/ 0 w 566"/>
                        <a:gd name="T25" fmla="*/ 0 h 565"/>
                        <a:gd name="T26" fmla="*/ 0 w 566"/>
                        <a:gd name="T27" fmla="*/ 0 h 565"/>
                        <a:gd name="T28" fmla="*/ 0 w 566"/>
                        <a:gd name="T29" fmla="*/ 0 h 565"/>
                        <a:gd name="T30" fmla="*/ 0 w 566"/>
                        <a:gd name="T31" fmla="*/ 0 h 565"/>
                        <a:gd name="T32" fmla="*/ 0 w 566"/>
                        <a:gd name="T33" fmla="*/ 0 h 565"/>
                        <a:gd name="T34" fmla="*/ 0 w 566"/>
                        <a:gd name="T35" fmla="*/ 0 h 565"/>
                        <a:gd name="T36" fmla="*/ 0 w 566"/>
                        <a:gd name="T37" fmla="*/ 0 h 565"/>
                        <a:gd name="T38" fmla="*/ 0 w 566"/>
                        <a:gd name="T39" fmla="*/ 0 h 565"/>
                        <a:gd name="T40" fmla="*/ 0 w 566"/>
                        <a:gd name="T41" fmla="*/ 0 h 565"/>
                        <a:gd name="T42" fmla="*/ 0 w 566"/>
                        <a:gd name="T43" fmla="*/ 0 h 565"/>
                        <a:gd name="T44" fmla="*/ 0 w 566"/>
                        <a:gd name="T45" fmla="*/ 0 h 565"/>
                        <a:gd name="T46" fmla="*/ 0 w 566"/>
                        <a:gd name="T47" fmla="*/ 0 h 565"/>
                        <a:gd name="T48" fmla="*/ 0 w 566"/>
                        <a:gd name="T49" fmla="*/ 0 h 565"/>
                        <a:gd name="T50" fmla="*/ 0 w 566"/>
                        <a:gd name="T51" fmla="*/ 0 h 565"/>
                        <a:gd name="T52" fmla="*/ 0 w 566"/>
                        <a:gd name="T53" fmla="*/ 0 h 565"/>
                        <a:gd name="T54" fmla="*/ 0 w 566"/>
                        <a:gd name="T55" fmla="*/ 0 h 565"/>
                        <a:gd name="T56" fmla="*/ 0 w 566"/>
                        <a:gd name="T57" fmla="*/ 0 h 565"/>
                        <a:gd name="T58" fmla="*/ 0 w 566"/>
                        <a:gd name="T59" fmla="*/ 0 h 565"/>
                        <a:gd name="T60" fmla="*/ 0 w 566"/>
                        <a:gd name="T61" fmla="*/ 0 h 565"/>
                        <a:gd name="T62" fmla="*/ 0 w 566"/>
                        <a:gd name="T63" fmla="*/ 0 h 565"/>
                        <a:gd name="T64" fmla="*/ 0 w 566"/>
                        <a:gd name="T65" fmla="*/ 0 h 565"/>
                        <a:gd name="T66" fmla="*/ 0 w 566"/>
                        <a:gd name="T67" fmla="*/ 0 h 565"/>
                        <a:gd name="T68" fmla="*/ 0 w 566"/>
                        <a:gd name="T69" fmla="*/ 0 h 565"/>
                        <a:gd name="T70" fmla="*/ 0 w 566"/>
                        <a:gd name="T71" fmla="*/ 0 h 565"/>
                        <a:gd name="T72" fmla="*/ 0 w 566"/>
                        <a:gd name="T73" fmla="*/ 0 h 565"/>
                        <a:gd name="T74" fmla="*/ 0 w 566"/>
                        <a:gd name="T75" fmla="*/ 0 h 565"/>
                        <a:gd name="T76" fmla="*/ 0 w 566"/>
                        <a:gd name="T77" fmla="*/ 0 h 565"/>
                        <a:gd name="T78" fmla="*/ 0 w 566"/>
                        <a:gd name="T79" fmla="*/ 0 h 565"/>
                        <a:gd name="T80" fmla="*/ 0 w 566"/>
                        <a:gd name="T81" fmla="*/ 0 h 565"/>
                        <a:gd name="T82" fmla="*/ 0 w 566"/>
                        <a:gd name="T83" fmla="*/ 0 h 565"/>
                        <a:gd name="T84" fmla="*/ 0 w 566"/>
                        <a:gd name="T85" fmla="*/ 0 h 565"/>
                        <a:gd name="T86" fmla="*/ 0 w 566"/>
                        <a:gd name="T87" fmla="*/ 0 h 565"/>
                        <a:gd name="T88" fmla="*/ 0 w 566"/>
                        <a:gd name="T89" fmla="*/ 0 h 56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66"/>
                        <a:gd name="T136" fmla="*/ 0 h 565"/>
                        <a:gd name="T137" fmla="*/ 566 w 566"/>
                        <a:gd name="T138" fmla="*/ 565 h 56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66" h="565">
                          <a:moveTo>
                            <a:pt x="283" y="0"/>
                          </a:moveTo>
                          <a:lnTo>
                            <a:pt x="325" y="3"/>
                          </a:lnTo>
                          <a:lnTo>
                            <a:pt x="364" y="12"/>
                          </a:lnTo>
                          <a:lnTo>
                            <a:pt x="402" y="26"/>
                          </a:lnTo>
                          <a:lnTo>
                            <a:pt x="438" y="46"/>
                          </a:lnTo>
                          <a:lnTo>
                            <a:pt x="469" y="69"/>
                          </a:lnTo>
                          <a:lnTo>
                            <a:pt x="496" y="97"/>
                          </a:lnTo>
                          <a:lnTo>
                            <a:pt x="520" y="128"/>
                          </a:lnTo>
                          <a:lnTo>
                            <a:pt x="539" y="163"/>
                          </a:lnTo>
                          <a:lnTo>
                            <a:pt x="554" y="201"/>
                          </a:lnTo>
                          <a:lnTo>
                            <a:pt x="563" y="240"/>
                          </a:lnTo>
                          <a:lnTo>
                            <a:pt x="566" y="282"/>
                          </a:lnTo>
                          <a:lnTo>
                            <a:pt x="563" y="324"/>
                          </a:lnTo>
                          <a:lnTo>
                            <a:pt x="554" y="364"/>
                          </a:lnTo>
                          <a:lnTo>
                            <a:pt x="539" y="402"/>
                          </a:lnTo>
                          <a:lnTo>
                            <a:pt x="520" y="436"/>
                          </a:lnTo>
                          <a:lnTo>
                            <a:pt x="496" y="468"/>
                          </a:lnTo>
                          <a:lnTo>
                            <a:pt x="469" y="496"/>
                          </a:lnTo>
                          <a:lnTo>
                            <a:pt x="438" y="520"/>
                          </a:lnTo>
                          <a:lnTo>
                            <a:pt x="402" y="539"/>
                          </a:lnTo>
                          <a:lnTo>
                            <a:pt x="364" y="554"/>
                          </a:lnTo>
                          <a:lnTo>
                            <a:pt x="325" y="562"/>
                          </a:lnTo>
                          <a:lnTo>
                            <a:pt x="283" y="565"/>
                          </a:lnTo>
                          <a:lnTo>
                            <a:pt x="242" y="562"/>
                          </a:lnTo>
                          <a:lnTo>
                            <a:pt x="201" y="554"/>
                          </a:lnTo>
                          <a:lnTo>
                            <a:pt x="164" y="539"/>
                          </a:lnTo>
                          <a:lnTo>
                            <a:pt x="129" y="520"/>
                          </a:lnTo>
                          <a:lnTo>
                            <a:pt x="97" y="496"/>
                          </a:lnTo>
                          <a:lnTo>
                            <a:pt x="70" y="468"/>
                          </a:lnTo>
                          <a:lnTo>
                            <a:pt x="46" y="436"/>
                          </a:lnTo>
                          <a:lnTo>
                            <a:pt x="26" y="402"/>
                          </a:lnTo>
                          <a:lnTo>
                            <a:pt x="12" y="364"/>
                          </a:lnTo>
                          <a:lnTo>
                            <a:pt x="3" y="324"/>
                          </a:lnTo>
                          <a:lnTo>
                            <a:pt x="0" y="282"/>
                          </a:lnTo>
                          <a:lnTo>
                            <a:pt x="3" y="240"/>
                          </a:lnTo>
                          <a:lnTo>
                            <a:pt x="12" y="201"/>
                          </a:lnTo>
                          <a:lnTo>
                            <a:pt x="26" y="163"/>
                          </a:lnTo>
                          <a:lnTo>
                            <a:pt x="46" y="128"/>
                          </a:lnTo>
                          <a:lnTo>
                            <a:pt x="70" y="97"/>
                          </a:lnTo>
                          <a:lnTo>
                            <a:pt x="97" y="69"/>
                          </a:lnTo>
                          <a:lnTo>
                            <a:pt x="129" y="46"/>
                          </a:lnTo>
                          <a:lnTo>
                            <a:pt x="164" y="26"/>
                          </a:lnTo>
                          <a:lnTo>
                            <a:pt x="201" y="12"/>
                          </a:lnTo>
                          <a:lnTo>
                            <a:pt x="242" y="3"/>
                          </a:lnTo>
                          <a:lnTo>
                            <a:pt x="283" y="0"/>
                          </a:lnTo>
                          <a:close/>
                        </a:path>
                      </a:pathLst>
                    </a:custGeom>
                    <a:solidFill>
                      <a:schemeClr val="bg1"/>
                    </a:solidFill>
                    <a:ln w="9525">
                      <a:noFill/>
                      <a:round/>
                      <a:headEnd/>
                      <a:tailEnd/>
                    </a:ln>
                  </p:spPr>
                  <p:txBody>
                    <a:bodyPr wrap="none" anchor="ctr"/>
                    <a:lstStyle/>
                    <a:p>
                      <a:endParaRPr lang="en-GB" sz="1600">
                        <a:latin typeface="Calibri" pitchFamily="34" charset="0"/>
                      </a:endParaRPr>
                    </a:p>
                  </p:txBody>
                </p:sp>
              </p:grpSp>
            </p:grpSp>
            <p:sp>
              <p:nvSpPr>
                <p:cNvPr id="35" name="Rounded Rectangle 34"/>
                <p:cNvSpPr/>
                <p:nvPr/>
              </p:nvSpPr>
              <p:spPr>
                <a:xfrm rot="480431" flipV="1">
                  <a:off x="10315378" y="2519488"/>
                  <a:ext cx="518222" cy="74511"/>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00">
                    <a:latin typeface="Calibri" pitchFamily="34" charset="0"/>
                  </a:endParaRPr>
                </a:p>
              </p:txBody>
            </p:sp>
            <p:sp>
              <p:nvSpPr>
                <p:cNvPr id="36" name="Rounded Rectangle 35"/>
                <p:cNvSpPr/>
                <p:nvPr/>
              </p:nvSpPr>
              <p:spPr>
                <a:xfrm rot="19599859" flipV="1">
                  <a:off x="10758380" y="2421076"/>
                  <a:ext cx="518222" cy="74511"/>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00">
                    <a:latin typeface="Calibri" pitchFamily="34" charset="0"/>
                  </a:endParaRPr>
                </a:p>
              </p:txBody>
            </p:sp>
            <p:sp>
              <p:nvSpPr>
                <p:cNvPr id="37" name="Rounded Rectangle 36"/>
                <p:cNvSpPr/>
                <p:nvPr/>
              </p:nvSpPr>
              <p:spPr>
                <a:xfrm rot="1217600" flipV="1">
                  <a:off x="11171082" y="2369573"/>
                  <a:ext cx="518222" cy="74511"/>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00">
                    <a:latin typeface="Calibri" pitchFamily="34" charset="0"/>
                  </a:endParaRPr>
                </a:p>
              </p:txBody>
            </p:sp>
            <p:grpSp>
              <p:nvGrpSpPr>
                <p:cNvPr id="85" name="Group 109"/>
                <p:cNvGrpSpPr/>
                <p:nvPr/>
              </p:nvGrpSpPr>
              <p:grpSpPr>
                <a:xfrm rot="20444129" flipV="1">
                  <a:off x="10342555" y="2451713"/>
                  <a:ext cx="1375472" cy="215313"/>
                  <a:chOff x="-2749264" y="2261483"/>
                  <a:chExt cx="2401189" cy="375877"/>
                </a:xfrm>
                <a:solidFill>
                  <a:schemeClr val="bg1"/>
                </a:solidFill>
              </p:grpSpPr>
              <p:sp>
                <p:nvSpPr>
                  <p:cNvPr id="40" name="Rounded Rectangle 39"/>
                  <p:cNvSpPr/>
                  <p:nvPr/>
                </p:nvSpPr>
                <p:spPr>
                  <a:xfrm rot="19963698">
                    <a:off x="-2749264" y="2507285"/>
                    <a:ext cx="904671" cy="130075"/>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00">
                      <a:latin typeface="Calibri" pitchFamily="34" charset="0"/>
                    </a:endParaRPr>
                  </a:p>
                </p:txBody>
              </p:sp>
              <p:sp>
                <p:nvSpPr>
                  <p:cNvPr id="41" name="Rounded Rectangle 40"/>
                  <p:cNvSpPr/>
                  <p:nvPr/>
                </p:nvSpPr>
                <p:spPr>
                  <a:xfrm rot="844270">
                    <a:off x="-1962529" y="2422626"/>
                    <a:ext cx="904671" cy="130075"/>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00">
                      <a:latin typeface="Calibri" pitchFamily="34" charset="0"/>
                    </a:endParaRPr>
                  </a:p>
                </p:txBody>
              </p:sp>
              <p:sp>
                <p:nvSpPr>
                  <p:cNvPr id="42" name="Rounded Rectangle 41"/>
                  <p:cNvSpPr/>
                  <p:nvPr/>
                </p:nvSpPr>
                <p:spPr>
                  <a:xfrm rot="19226529">
                    <a:off x="-1252746" y="2261483"/>
                    <a:ext cx="904671" cy="130075"/>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00">
                      <a:latin typeface="Calibri" pitchFamily="34" charset="0"/>
                    </a:endParaRPr>
                  </a:p>
                </p:txBody>
              </p:sp>
            </p:grpSp>
            <p:sp>
              <p:nvSpPr>
                <p:cNvPr id="39" name="Flowchart: Extract 38"/>
                <p:cNvSpPr/>
                <p:nvPr/>
              </p:nvSpPr>
              <p:spPr>
                <a:xfrm rot="17499459" flipV="1">
                  <a:off x="11640911" y="2505130"/>
                  <a:ext cx="178583" cy="160605"/>
                </a:xfrm>
                <a:prstGeom prst="flowChartExtract">
                  <a:avLst/>
                </a:prstGeom>
                <a:solidFill>
                  <a:schemeClr val="bg1"/>
                </a:solidFill>
                <a:ln w="0" cap="rnd">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00">
                    <a:latin typeface="Calibri" pitchFamily="34" charset="0"/>
                  </a:endParaRPr>
                </a:p>
              </p:txBody>
            </p:sp>
          </p:grpSp>
        </p:grpSp>
      </p:grpSp>
      <p:sp>
        <p:nvSpPr>
          <p:cNvPr id="61" name="Cross 60"/>
          <p:cNvSpPr/>
          <p:nvPr/>
        </p:nvSpPr>
        <p:spPr>
          <a:xfrm>
            <a:off x="9231506" y="2767106"/>
            <a:ext cx="484293" cy="484293"/>
          </a:xfrm>
          <a:prstGeom prst="plus">
            <a:avLst>
              <a:gd name="adj" fmla="val 41949"/>
            </a:avLst>
          </a:prstGeom>
        </p:spPr>
        <p:style>
          <a:lnRef idx="2">
            <a:schemeClr val="dk1">
              <a:shade val="50000"/>
            </a:schemeClr>
          </a:lnRef>
          <a:fillRef idx="1">
            <a:schemeClr val="dk1"/>
          </a:fillRef>
          <a:effectRef idx="0">
            <a:schemeClr val="dk1"/>
          </a:effectRef>
          <a:fontRef idx="minor">
            <a:schemeClr val="lt1"/>
          </a:fontRef>
        </p:style>
        <p:txBody>
          <a:bodyPr lIns="68580" tIns="34290" rIns="68580" bIns="34290" rtlCol="0" anchor="ctr"/>
          <a:lstStyle/>
          <a:p>
            <a:pPr algn="ctr">
              <a:lnSpc>
                <a:spcPts val="1800"/>
              </a:lnSpc>
            </a:pPr>
            <a:endParaRPr lang="en-GB" sz="1600" dirty="0">
              <a:latin typeface="Calibri" pitchFamily="34" charset="0"/>
            </a:endParaRPr>
          </a:p>
        </p:txBody>
      </p:sp>
      <p:grpSp>
        <p:nvGrpSpPr>
          <p:cNvPr id="86" name="Group 94"/>
          <p:cNvGrpSpPr/>
          <p:nvPr/>
        </p:nvGrpSpPr>
        <p:grpSpPr>
          <a:xfrm>
            <a:off x="7576619" y="1700887"/>
            <a:ext cx="1579691" cy="2780076"/>
            <a:chOff x="7576619" y="1265273"/>
            <a:chExt cx="1579691" cy="2780076"/>
          </a:xfrm>
        </p:grpSpPr>
        <p:sp>
          <p:nvSpPr>
            <p:cNvPr id="62" name="Rectangle 61"/>
            <p:cNvSpPr/>
            <p:nvPr/>
          </p:nvSpPr>
          <p:spPr>
            <a:xfrm flipH="1">
              <a:off x="7576619" y="2600485"/>
              <a:ext cx="1579690" cy="1444864"/>
            </a:xfrm>
            <a:prstGeom prst="rect">
              <a:avLst/>
            </a:prstGeom>
            <a:solidFill>
              <a:schemeClr val="tx2"/>
            </a:solidFill>
          </p:spPr>
          <p:txBody>
            <a:bodyPr wrap="square" lIns="68580" tIns="34290" rIns="68580" bIns="34290" anchor="ctr" anchorCtr="0">
              <a:noAutofit/>
            </a:bodyPr>
            <a:lstStyle/>
            <a:p>
              <a:pPr algn="ctr">
                <a:lnSpc>
                  <a:spcPts val="1800"/>
                </a:lnSpc>
              </a:pPr>
              <a:r>
                <a:rPr lang="en-GB" sz="1600" dirty="0" smtClean="0">
                  <a:latin typeface="Calibri" pitchFamily="34" charset="0"/>
                </a:rPr>
                <a:t>Non-monitored DG</a:t>
              </a:r>
            </a:p>
          </p:txBody>
        </p:sp>
        <p:grpSp>
          <p:nvGrpSpPr>
            <p:cNvPr id="87" name="Group 87"/>
            <p:cNvGrpSpPr/>
            <p:nvPr/>
          </p:nvGrpSpPr>
          <p:grpSpPr>
            <a:xfrm>
              <a:off x="7576620" y="1265273"/>
              <a:ext cx="1579690" cy="1289829"/>
              <a:chOff x="7670172" y="1628799"/>
              <a:chExt cx="1759401" cy="1436564"/>
            </a:xfrm>
          </p:grpSpPr>
          <p:sp>
            <p:nvSpPr>
              <p:cNvPr id="64" name="Round Same Side Corner Rectangle 63"/>
              <p:cNvSpPr/>
              <p:nvPr/>
            </p:nvSpPr>
            <p:spPr>
              <a:xfrm flipH="1">
                <a:off x="7670172" y="1628799"/>
                <a:ext cx="1759401" cy="1436564"/>
              </a:xfrm>
              <a:prstGeom prst="round2SameRect">
                <a:avLst/>
              </a:prstGeom>
              <a:solidFill>
                <a:schemeClr val="tx1"/>
              </a:solidFill>
            </p:spPr>
            <p:txBody>
              <a:bodyPr wrap="square" anchor="ctr" anchorCtr="0">
                <a:noAutofit/>
              </a:bodyPr>
              <a:lstStyle/>
              <a:p>
                <a:pPr algn="ctr"/>
                <a:endParaRPr lang="en-GB" sz="1600" dirty="0" smtClean="0">
                  <a:latin typeface="Calibri" pitchFamily="34" charset="0"/>
                </a:endParaRPr>
              </a:p>
            </p:txBody>
          </p:sp>
          <p:grpSp>
            <p:nvGrpSpPr>
              <p:cNvPr id="88" name="Group 108"/>
              <p:cNvGrpSpPr/>
              <p:nvPr/>
            </p:nvGrpSpPr>
            <p:grpSpPr>
              <a:xfrm>
                <a:off x="8049798" y="1896164"/>
                <a:ext cx="1000149" cy="901834"/>
                <a:chOff x="8100044" y="1996591"/>
                <a:chExt cx="1000149" cy="901834"/>
              </a:xfrm>
            </p:grpSpPr>
            <p:sp>
              <p:nvSpPr>
                <p:cNvPr id="66" name="Rectangle 65"/>
                <p:cNvSpPr/>
                <p:nvPr/>
              </p:nvSpPr>
              <p:spPr>
                <a:xfrm>
                  <a:off x="8100044" y="2348282"/>
                  <a:ext cx="1000148" cy="550143"/>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1600">
                    <a:latin typeface="Calibri" pitchFamily="34" charset="0"/>
                  </a:endParaRPr>
                </a:p>
              </p:txBody>
            </p:sp>
            <p:sp>
              <p:nvSpPr>
                <p:cNvPr id="67" name="Trapezoid 66"/>
                <p:cNvSpPr/>
                <p:nvPr/>
              </p:nvSpPr>
              <p:spPr>
                <a:xfrm>
                  <a:off x="8100045" y="1996591"/>
                  <a:ext cx="1000148" cy="351691"/>
                </a:xfrm>
                <a:prstGeom prst="trapezoid">
                  <a:avLst>
                    <a:gd name="adj" fmla="val 66828"/>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1600">
                    <a:latin typeface="Calibri" pitchFamily="34" charset="0"/>
                  </a:endParaRPr>
                </a:p>
              </p:txBody>
            </p:sp>
            <p:sp>
              <p:nvSpPr>
                <p:cNvPr id="68" name="Rectangle 67"/>
                <p:cNvSpPr/>
                <p:nvPr/>
              </p:nvSpPr>
              <p:spPr>
                <a:xfrm>
                  <a:off x="8167113" y="2039303"/>
                  <a:ext cx="106504" cy="308979"/>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1600">
                    <a:latin typeface="Calibri" pitchFamily="34" charset="0"/>
                  </a:endParaRPr>
                </a:p>
              </p:txBody>
            </p:sp>
            <p:grpSp>
              <p:nvGrpSpPr>
                <p:cNvPr id="89" name="Group 99"/>
                <p:cNvGrpSpPr/>
                <p:nvPr/>
              </p:nvGrpSpPr>
              <p:grpSpPr>
                <a:xfrm>
                  <a:off x="8372690" y="2084180"/>
                  <a:ext cx="468000" cy="252000"/>
                  <a:chOff x="7874841" y="1757145"/>
                  <a:chExt cx="1194846" cy="504056"/>
                </a:xfrm>
              </p:grpSpPr>
              <p:sp>
                <p:nvSpPr>
                  <p:cNvPr id="76" name="Rectangle 75"/>
                  <p:cNvSpPr/>
                  <p:nvPr/>
                </p:nvSpPr>
                <p:spPr>
                  <a:xfrm>
                    <a:off x="7874841" y="1757145"/>
                    <a:ext cx="177270" cy="50405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1600">
                      <a:latin typeface="Calibri" pitchFamily="34" charset="0"/>
                    </a:endParaRPr>
                  </a:p>
                </p:txBody>
              </p:sp>
              <p:sp>
                <p:nvSpPr>
                  <p:cNvPr id="77" name="Rectangle 76"/>
                  <p:cNvSpPr/>
                  <p:nvPr/>
                </p:nvSpPr>
                <p:spPr>
                  <a:xfrm>
                    <a:off x="8078356" y="1757145"/>
                    <a:ext cx="177270" cy="50405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1600">
                      <a:latin typeface="Calibri" pitchFamily="34" charset="0"/>
                    </a:endParaRPr>
                  </a:p>
                </p:txBody>
              </p:sp>
              <p:sp>
                <p:nvSpPr>
                  <p:cNvPr id="78" name="Rectangle 77"/>
                  <p:cNvSpPr/>
                  <p:nvPr/>
                </p:nvSpPr>
                <p:spPr>
                  <a:xfrm>
                    <a:off x="8281871" y="1757145"/>
                    <a:ext cx="177270" cy="50405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1600">
                      <a:latin typeface="Calibri" pitchFamily="34" charset="0"/>
                    </a:endParaRPr>
                  </a:p>
                </p:txBody>
              </p:sp>
              <p:sp>
                <p:nvSpPr>
                  <p:cNvPr id="79" name="Rectangle 78"/>
                  <p:cNvSpPr/>
                  <p:nvPr/>
                </p:nvSpPr>
                <p:spPr>
                  <a:xfrm>
                    <a:off x="8485386" y="1757145"/>
                    <a:ext cx="177270" cy="50405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1600">
                      <a:latin typeface="Calibri" pitchFamily="34" charset="0"/>
                    </a:endParaRPr>
                  </a:p>
                </p:txBody>
              </p:sp>
              <p:sp>
                <p:nvSpPr>
                  <p:cNvPr id="80" name="Rectangle 79"/>
                  <p:cNvSpPr/>
                  <p:nvPr/>
                </p:nvSpPr>
                <p:spPr>
                  <a:xfrm>
                    <a:off x="8688901" y="1757145"/>
                    <a:ext cx="177270" cy="50405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1600">
                      <a:latin typeface="Calibri" pitchFamily="34" charset="0"/>
                    </a:endParaRPr>
                  </a:p>
                </p:txBody>
              </p:sp>
              <p:sp>
                <p:nvSpPr>
                  <p:cNvPr id="81" name="Rectangle 80"/>
                  <p:cNvSpPr/>
                  <p:nvPr/>
                </p:nvSpPr>
                <p:spPr>
                  <a:xfrm>
                    <a:off x="8892417" y="1757145"/>
                    <a:ext cx="177270" cy="50405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1600">
                      <a:latin typeface="Calibri" pitchFamily="34" charset="0"/>
                    </a:endParaRPr>
                  </a:p>
                </p:txBody>
              </p:sp>
              <p:cxnSp>
                <p:nvCxnSpPr>
                  <p:cNvPr id="82" name="Straight Connector 81"/>
                  <p:cNvCxnSpPr>
                    <a:stCxn id="76" idx="1"/>
                    <a:endCxn id="81" idx="3"/>
                  </p:cNvCxnSpPr>
                  <p:nvPr/>
                </p:nvCxnSpPr>
                <p:spPr>
                  <a:xfrm>
                    <a:off x="7874841" y="2009173"/>
                    <a:ext cx="1194846" cy="0"/>
                  </a:xfrm>
                  <a:prstGeom prst="line">
                    <a:avLst/>
                  </a:prstGeom>
                  <a:ln w="12700">
                    <a:solidFill>
                      <a:srgbClr val="F8F8F8"/>
                    </a:solidFill>
                  </a:ln>
                </p:spPr>
                <p:style>
                  <a:lnRef idx="1">
                    <a:schemeClr val="accent1"/>
                  </a:lnRef>
                  <a:fillRef idx="0">
                    <a:schemeClr val="accent1"/>
                  </a:fillRef>
                  <a:effectRef idx="0">
                    <a:schemeClr val="accent1"/>
                  </a:effectRef>
                  <a:fontRef idx="minor">
                    <a:schemeClr val="tx1"/>
                  </a:fontRef>
                </p:style>
              </p:cxnSp>
            </p:grpSp>
            <p:sp>
              <p:nvSpPr>
                <p:cNvPr id="70" name="Rectangle 69"/>
                <p:cNvSpPr/>
                <p:nvPr/>
              </p:nvSpPr>
              <p:spPr>
                <a:xfrm>
                  <a:off x="8527185" y="2655584"/>
                  <a:ext cx="146987" cy="24284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1600">
                    <a:latin typeface="Calibri" pitchFamily="34" charset="0"/>
                  </a:endParaRPr>
                </a:p>
              </p:txBody>
            </p:sp>
            <p:sp>
              <p:nvSpPr>
                <p:cNvPr id="71" name="Rectangle 70"/>
                <p:cNvSpPr/>
                <p:nvPr/>
              </p:nvSpPr>
              <p:spPr>
                <a:xfrm>
                  <a:off x="8206239" y="2655584"/>
                  <a:ext cx="147456" cy="15566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1600">
                    <a:latin typeface="Calibri" pitchFamily="34" charset="0"/>
                  </a:endParaRPr>
                </a:p>
              </p:txBody>
            </p:sp>
            <p:sp>
              <p:nvSpPr>
                <p:cNvPr id="72" name="Rectangle 71"/>
                <p:cNvSpPr/>
                <p:nvPr/>
              </p:nvSpPr>
              <p:spPr>
                <a:xfrm>
                  <a:off x="8848685" y="2655584"/>
                  <a:ext cx="147456" cy="15566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1600">
                    <a:latin typeface="Calibri" pitchFamily="34" charset="0"/>
                  </a:endParaRPr>
                </a:p>
              </p:txBody>
            </p:sp>
            <p:sp>
              <p:nvSpPr>
                <p:cNvPr id="73" name="Rectangle 72"/>
                <p:cNvSpPr/>
                <p:nvPr/>
              </p:nvSpPr>
              <p:spPr>
                <a:xfrm>
                  <a:off x="8206239" y="2425431"/>
                  <a:ext cx="147456" cy="15566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1600">
                    <a:latin typeface="Calibri" pitchFamily="34" charset="0"/>
                  </a:endParaRPr>
                </a:p>
              </p:txBody>
            </p:sp>
            <p:sp>
              <p:nvSpPr>
                <p:cNvPr id="74" name="Rectangle 73"/>
                <p:cNvSpPr/>
                <p:nvPr/>
              </p:nvSpPr>
              <p:spPr>
                <a:xfrm>
                  <a:off x="8848685" y="2425431"/>
                  <a:ext cx="147456" cy="15566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1600">
                    <a:latin typeface="Calibri" pitchFamily="34" charset="0"/>
                  </a:endParaRPr>
                </a:p>
              </p:txBody>
            </p:sp>
            <p:sp>
              <p:nvSpPr>
                <p:cNvPr id="75" name="Rectangle 74"/>
                <p:cNvSpPr/>
                <p:nvPr/>
              </p:nvSpPr>
              <p:spPr>
                <a:xfrm>
                  <a:off x="8528263" y="2425431"/>
                  <a:ext cx="147456" cy="15566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1600">
                    <a:latin typeface="Calibri" pitchFamily="34" charset="0"/>
                  </a:endParaRPr>
                </a:p>
              </p:txBody>
            </p:sp>
          </p:grpSp>
        </p:gr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86"/>
                                        </p:tgtEl>
                                        <p:attrNameLst>
                                          <p:attrName>style.visibility</p:attrName>
                                        </p:attrNameLst>
                                      </p:cBhvr>
                                      <p:to>
                                        <p:strVal val="visible"/>
                                      </p:to>
                                    </p:set>
                                    <p:animEffect transition="in" filter="fade">
                                      <p:cBhvr>
                                        <p:cTn id="31" dur="500"/>
                                        <p:tgtEl>
                                          <p:spTgt spid="86"/>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61"/>
                                        </p:tgtEl>
                                        <p:attrNameLst>
                                          <p:attrName>style.visibility</p:attrName>
                                        </p:attrNameLst>
                                      </p:cBhvr>
                                      <p:to>
                                        <p:strVal val="visible"/>
                                      </p:to>
                                    </p:set>
                                    <p:animEffect transition="in" filter="fade">
                                      <p:cBhvr>
                                        <p:cTn id="35" dur="500"/>
                                        <p:tgtEl>
                                          <p:spTgt spid="61"/>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fade">
                                      <p:cBhvr>
                                        <p:cTn id="39" dur="500"/>
                                        <p:tgtEl>
                                          <p:spTgt spid="4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up)">
                                      <p:cBhvr>
                                        <p:cTn id="4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6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Forecasting approach</a:t>
            </a:r>
            <a:endParaRPr lang="en-GB" dirty="0"/>
          </a:p>
        </p:txBody>
      </p:sp>
      <p:graphicFrame>
        <p:nvGraphicFramePr>
          <p:cNvPr id="2" name="Table 1"/>
          <p:cNvGraphicFramePr>
            <a:graphicFrameLocks noGrp="1"/>
          </p:cNvGraphicFramePr>
          <p:nvPr>
            <p:extLst>
              <p:ext uri="{D42A27DB-BD31-4B8C-83A1-F6EECF244321}">
                <p14:modId xmlns="" xmlns:p14="http://schemas.microsoft.com/office/powerpoint/2010/main" val="1690993924"/>
              </p:ext>
            </p:extLst>
          </p:nvPr>
        </p:nvGraphicFramePr>
        <p:xfrm>
          <a:off x="645623" y="2135669"/>
          <a:ext cx="10900755" cy="3996244"/>
        </p:xfrm>
        <a:graphic>
          <a:graphicData uri="http://schemas.openxmlformats.org/drawingml/2006/table">
            <a:tbl>
              <a:tblPr firstRow="1" bandRow="1">
                <a:tableStyleId>{69012ECD-51FC-41F1-AA8D-1B2483CD663E}</a:tableStyleId>
              </a:tblPr>
              <a:tblGrid>
                <a:gridCol w="3633585">
                  <a:extLst>
                    <a:ext uri="{9D8B030D-6E8A-4147-A177-3AD203B41FA5}">
                      <a16:colId xmlns="" xmlns:a16="http://schemas.microsoft.com/office/drawing/2014/main" val="931619906"/>
                    </a:ext>
                  </a:extLst>
                </a:gridCol>
                <a:gridCol w="3633585">
                  <a:extLst>
                    <a:ext uri="{9D8B030D-6E8A-4147-A177-3AD203B41FA5}">
                      <a16:colId xmlns="" xmlns:a16="http://schemas.microsoft.com/office/drawing/2014/main" val="1226172520"/>
                    </a:ext>
                  </a:extLst>
                </a:gridCol>
                <a:gridCol w="3633585">
                  <a:extLst>
                    <a:ext uri="{9D8B030D-6E8A-4147-A177-3AD203B41FA5}">
                      <a16:colId xmlns="" xmlns:a16="http://schemas.microsoft.com/office/drawing/2014/main" val="3662681153"/>
                    </a:ext>
                  </a:extLst>
                </a:gridCol>
              </a:tblGrid>
              <a:tr h="540000">
                <a:tc>
                  <a:txBody>
                    <a:bodyPr/>
                    <a:lstStyle/>
                    <a:p>
                      <a:pPr algn="ctr"/>
                      <a:r>
                        <a:rPr lang="en-GB" sz="2200" dirty="0"/>
                        <a:t>Demand Technologies</a:t>
                      </a:r>
                    </a:p>
                  </a:txBody>
                  <a:tcPr marL="121920" marR="12192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solidFill>
                  </a:tcPr>
                </a:tc>
                <a:tc>
                  <a:txBody>
                    <a:bodyPr/>
                    <a:lstStyle/>
                    <a:p>
                      <a:pPr algn="ctr"/>
                      <a:r>
                        <a:rPr lang="en-GB" sz="2200" dirty="0"/>
                        <a:t>Generation Technologies</a:t>
                      </a:r>
                    </a:p>
                  </a:txBody>
                  <a:tcPr marL="121920" marR="12192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solidFill>
                  </a:tcPr>
                </a:tc>
                <a:tc>
                  <a:txBody>
                    <a:bodyPr/>
                    <a:lstStyle/>
                    <a:p>
                      <a:pPr algn="ctr"/>
                      <a:r>
                        <a:rPr lang="en-GB" sz="2200" dirty="0"/>
                        <a:t>Energy Storage Technologies</a:t>
                      </a:r>
                    </a:p>
                  </a:txBody>
                  <a:tcPr marL="121920" marR="12192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solidFill>
                  </a:tcPr>
                </a:tc>
                <a:extLst>
                  <a:ext uri="{0D108BD9-81ED-4DB2-BD59-A6C34878D82A}">
                    <a16:rowId xmlns="" xmlns:a16="http://schemas.microsoft.com/office/drawing/2014/main" val="2232406460"/>
                  </a:ext>
                </a:extLst>
              </a:tr>
              <a:tr h="676562">
                <a:tc>
                  <a:txBody>
                    <a:bodyPr/>
                    <a:lstStyle/>
                    <a:p>
                      <a:pPr algn="ctr"/>
                      <a:r>
                        <a:rPr lang="en-GB" sz="2000" dirty="0"/>
                        <a:t>Electric vehicles</a:t>
                      </a:r>
                    </a:p>
                  </a:txBody>
                  <a:tcPr marL="121920" marR="12192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2">
                        <a:lumMod val="40000"/>
                        <a:lumOff val="60000"/>
                      </a:schemeClr>
                    </a:solidFill>
                  </a:tcPr>
                </a:tc>
                <a:tc>
                  <a:txBody>
                    <a:bodyPr/>
                    <a:lstStyle/>
                    <a:p>
                      <a:pPr algn="ctr"/>
                      <a:r>
                        <a:rPr lang="en-GB" sz="2000" dirty="0"/>
                        <a:t>Solar PV</a:t>
                      </a:r>
                    </a:p>
                  </a:txBody>
                  <a:tcPr marL="121920" marR="12192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2">
                        <a:lumMod val="40000"/>
                        <a:lumOff val="60000"/>
                      </a:schemeClr>
                    </a:solidFill>
                  </a:tcPr>
                </a:tc>
                <a:tc>
                  <a:txBody>
                    <a:bodyPr/>
                    <a:lstStyle/>
                    <a:p>
                      <a:pPr algn="ctr"/>
                      <a:r>
                        <a:rPr lang="en-GB" sz="2000" dirty="0"/>
                        <a:t>Domestic storage </a:t>
                      </a:r>
                      <a:r>
                        <a:rPr lang="en-GB" sz="2000" dirty="0" smtClean="0"/>
                        <a:t/>
                      </a:r>
                      <a:br>
                        <a:rPr lang="en-GB" sz="2000" dirty="0" smtClean="0"/>
                      </a:br>
                      <a:r>
                        <a:rPr lang="en-GB" sz="2000" dirty="0" smtClean="0"/>
                        <a:t>(</a:t>
                      </a:r>
                      <a:r>
                        <a:rPr lang="en-GB" sz="2000" dirty="0"/>
                        <a:t>with solar PV)</a:t>
                      </a:r>
                    </a:p>
                  </a:txBody>
                  <a:tcPr marL="121920" marR="12192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2">
                        <a:lumMod val="40000"/>
                        <a:lumOff val="60000"/>
                      </a:schemeClr>
                    </a:solidFill>
                  </a:tcPr>
                </a:tc>
                <a:extLst>
                  <a:ext uri="{0D108BD9-81ED-4DB2-BD59-A6C34878D82A}">
                    <a16:rowId xmlns="" xmlns:a16="http://schemas.microsoft.com/office/drawing/2014/main" val="166220309"/>
                  </a:ext>
                </a:extLst>
              </a:tr>
              <a:tr h="676562">
                <a:tc>
                  <a:txBody>
                    <a:bodyPr/>
                    <a:lstStyle/>
                    <a:p>
                      <a:pPr algn="ctr"/>
                      <a:r>
                        <a:rPr lang="en-GB" sz="2000" dirty="0"/>
                        <a:t>Heat pumps </a:t>
                      </a:r>
                      <a:r>
                        <a:rPr lang="en-GB" sz="2000" dirty="0" smtClean="0"/>
                        <a:t/>
                      </a:r>
                      <a:br>
                        <a:rPr lang="en-GB" sz="2000" dirty="0" smtClean="0"/>
                      </a:br>
                      <a:r>
                        <a:rPr lang="en-GB" sz="2000" dirty="0" smtClean="0"/>
                        <a:t>(</a:t>
                      </a:r>
                      <a:r>
                        <a:rPr lang="en-GB" sz="2000" dirty="0"/>
                        <a:t>domestic and I&amp;C)</a:t>
                      </a:r>
                    </a:p>
                  </a:txBody>
                  <a:tcPr marL="121920" marR="12192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2">
                        <a:lumMod val="40000"/>
                        <a:lumOff val="60000"/>
                      </a:schemeClr>
                    </a:solidFill>
                  </a:tcPr>
                </a:tc>
                <a:tc>
                  <a:txBody>
                    <a:bodyPr/>
                    <a:lstStyle/>
                    <a:p>
                      <a:pPr algn="ctr"/>
                      <a:r>
                        <a:rPr lang="en-GB" sz="2000" dirty="0"/>
                        <a:t>Wind</a:t>
                      </a:r>
                    </a:p>
                  </a:txBody>
                  <a:tcPr marL="121920" marR="12192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2">
                        <a:lumMod val="40000"/>
                        <a:lumOff val="60000"/>
                      </a:schemeClr>
                    </a:solidFill>
                  </a:tcPr>
                </a:tc>
                <a:tc>
                  <a:txBody>
                    <a:bodyPr/>
                    <a:lstStyle/>
                    <a:p>
                      <a:pPr algn="ctr"/>
                      <a:r>
                        <a:rPr lang="en-GB" sz="2000" dirty="0"/>
                        <a:t>I&amp;C storage behind the meter</a:t>
                      </a:r>
                    </a:p>
                  </a:txBody>
                  <a:tcPr marL="121920" marR="12192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2">
                        <a:lumMod val="40000"/>
                        <a:lumOff val="60000"/>
                      </a:schemeClr>
                    </a:solidFill>
                  </a:tcPr>
                </a:tc>
                <a:extLst>
                  <a:ext uri="{0D108BD9-81ED-4DB2-BD59-A6C34878D82A}">
                    <a16:rowId xmlns="" xmlns:a16="http://schemas.microsoft.com/office/drawing/2014/main" val="4042002206"/>
                  </a:ext>
                </a:extLst>
              </a:tr>
              <a:tr h="676562">
                <a:tc>
                  <a:txBody>
                    <a:bodyPr/>
                    <a:lstStyle/>
                    <a:p>
                      <a:pPr algn="ctr"/>
                      <a:r>
                        <a:rPr lang="en-GB" sz="2000" dirty="0"/>
                        <a:t>Air conditioning </a:t>
                      </a:r>
                      <a:r>
                        <a:rPr lang="en-GB" sz="2000" dirty="0" smtClean="0"/>
                        <a:t/>
                      </a:r>
                      <a:br>
                        <a:rPr lang="en-GB" sz="2000" dirty="0" smtClean="0"/>
                      </a:br>
                      <a:r>
                        <a:rPr lang="en-GB" sz="2000" dirty="0" smtClean="0"/>
                        <a:t>(</a:t>
                      </a:r>
                      <a:r>
                        <a:rPr lang="en-GB" sz="2000" dirty="0"/>
                        <a:t>domestic and I&amp;C)</a:t>
                      </a:r>
                    </a:p>
                  </a:txBody>
                  <a:tcPr marL="121920" marR="12192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2">
                        <a:lumMod val="40000"/>
                        <a:lumOff val="60000"/>
                      </a:schemeClr>
                    </a:solidFill>
                  </a:tcPr>
                </a:tc>
                <a:tc>
                  <a:txBody>
                    <a:bodyPr/>
                    <a:lstStyle/>
                    <a:p>
                      <a:pPr algn="ctr"/>
                      <a:r>
                        <a:rPr lang="en-GB" sz="2000" dirty="0"/>
                        <a:t>Micro and larger CHP</a:t>
                      </a:r>
                    </a:p>
                  </a:txBody>
                  <a:tcPr marL="121920" marR="12192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2">
                        <a:lumMod val="40000"/>
                        <a:lumOff val="60000"/>
                      </a:schemeClr>
                    </a:solidFill>
                  </a:tcPr>
                </a:tc>
                <a:tc>
                  <a:txBody>
                    <a:bodyPr/>
                    <a:lstStyle/>
                    <a:p>
                      <a:pPr algn="ctr"/>
                      <a:r>
                        <a:rPr lang="en-GB" sz="2000" dirty="0"/>
                        <a:t>Frequency response</a:t>
                      </a:r>
                    </a:p>
                  </a:txBody>
                  <a:tcPr marL="121920" marR="12192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2">
                        <a:lumMod val="40000"/>
                        <a:lumOff val="60000"/>
                      </a:schemeClr>
                    </a:solidFill>
                  </a:tcPr>
                </a:tc>
                <a:extLst>
                  <a:ext uri="{0D108BD9-81ED-4DB2-BD59-A6C34878D82A}">
                    <a16:rowId xmlns="" xmlns:a16="http://schemas.microsoft.com/office/drawing/2014/main" val="953959171"/>
                  </a:ext>
                </a:extLst>
              </a:tr>
              <a:tr h="676562">
                <a:tc>
                  <a:txBody>
                    <a:bodyPr/>
                    <a:lstStyle/>
                    <a:p>
                      <a:pPr algn="ctr"/>
                      <a:endParaRPr lang="en-GB" sz="2000"/>
                    </a:p>
                  </a:txBody>
                  <a:tcPr marL="121920" marR="12192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2">
                        <a:lumMod val="40000"/>
                        <a:lumOff val="60000"/>
                      </a:schemeClr>
                    </a:solidFill>
                  </a:tcPr>
                </a:tc>
                <a:tc>
                  <a:txBody>
                    <a:bodyPr/>
                    <a:lstStyle/>
                    <a:p>
                      <a:pPr algn="ctr"/>
                      <a:r>
                        <a:rPr lang="en-GB" sz="2000" dirty="0"/>
                        <a:t>Flexible generation</a:t>
                      </a:r>
                    </a:p>
                  </a:txBody>
                  <a:tcPr marL="121920" marR="12192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2">
                        <a:lumMod val="40000"/>
                        <a:lumOff val="60000"/>
                      </a:schemeClr>
                    </a:solidFill>
                  </a:tcPr>
                </a:tc>
                <a:tc>
                  <a:txBody>
                    <a:bodyPr/>
                    <a:lstStyle/>
                    <a:p>
                      <a:pPr algn="ctr"/>
                      <a:endParaRPr lang="en-GB" sz="2000" dirty="0"/>
                    </a:p>
                  </a:txBody>
                  <a:tcPr marL="121920" marR="12192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2">
                        <a:lumMod val="40000"/>
                        <a:lumOff val="60000"/>
                      </a:schemeClr>
                    </a:solidFill>
                  </a:tcPr>
                </a:tc>
                <a:extLst>
                  <a:ext uri="{0D108BD9-81ED-4DB2-BD59-A6C34878D82A}">
                    <a16:rowId xmlns="" xmlns:a16="http://schemas.microsoft.com/office/drawing/2014/main" val="742068522"/>
                  </a:ext>
                </a:extLst>
              </a:tr>
              <a:tr h="676562">
                <a:tc>
                  <a:txBody>
                    <a:bodyPr/>
                    <a:lstStyle/>
                    <a:p>
                      <a:pPr algn="ctr"/>
                      <a:endParaRPr lang="en-GB" sz="2000" dirty="0"/>
                    </a:p>
                  </a:txBody>
                  <a:tcPr marL="121920" marR="12192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2">
                        <a:lumMod val="40000"/>
                        <a:lumOff val="60000"/>
                      </a:schemeClr>
                    </a:solidFill>
                  </a:tcPr>
                </a:tc>
                <a:tc>
                  <a:txBody>
                    <a:bodyPr/>
                    <a:lstStyle/>
                    <a:p>
                      <a:pPr algn="ctr"/>
                      <a:r>
                        <a:rPr lang="en-GB" sz="2000" dirty="0"/>
                        <a:t>Other generation</a:t>
                      </a:r>
                    </a:p>
                  </a:txBody>
                  <a:tcPr marL="121920" marR="12192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2">
                        <a:lumMod val="40000"/>
                        <a:lumOff val="60000"/>
                      </a:schemeClr>
                    </a:solidFill>
                  </a:tcPr>
                </a:tc>
                <a:tc>
                  <a:txBody>
                    <a:bodyPr/>
                    <a:lstStyle/>
                    <a:p>
                      <a:pPr algn="ctr"/>
                      <a:endParaRPr lang="en-GB" sz="2000" dirty="0"/>
                    </a:p>
                  </a:txBody>
                  <a:tcPr marL="121920" marR="12192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2">
                        <a:lumMod val="40000"/>
                        <a:lumOff val="60000"/>
                      </a:schemeClr>
                    </a:solidFill>
                  </a:tcPr>
                </a:tc>
                <a:extLst>
                  <a:ext uri="{0D108BD9-81ED-4DB2-BD59-A6C34878D82A}">
                    <a16:rowId xmlns="" xmlns:a16="http://schemas.microsoft.com/office/drawing/2014/main" val="3015791745"/>
                  </a:ext>
                </a:extLst>
              </a:tr>
            </a:tbl>
          </a:graphicData>
        </a:graphic>
      </p:graphicFrame>
      <p:pic>
        <p:nvPicPr>
          <p:cNvPr id="7" name="Picture 6" descr="Element Energy logo.jpg"/>
          <p:cNvPicPr>
            <a:picLocks noChangeAspect="1"/>
          </p:cNvPicPr>
          <p:nvPr/>
        </p:nvPicPr>
        <p:blipFill>
          <a:blip r:embed="rId3" cstate="print"/>
          <a:stretch>
            <a:fillRect/>
          </a:stretch>
        </p:blipFill>
        <p:spPr>
          <a:xfrm>
            <a:off x="0" y="6108192"/>
            <a:ext cx="3115056" cy="749808"/>
          </a:xfrm>
          <a:prstGeom prst="rect">
            <a:avLst/>
          </a:prstGeom>
        </p:spPr>
      </p:pic>
      <p:sp>
        <p:nvSpPr>
          <p:cNvPr id="5" name="Round Same Side Corner Rectangle 4"/>
          <p:cNvSpPr/>
          <p:nvPr/>
        </p:nvSpPr>
        <p:spPr>
          <a:xfrm>
            <a:off x="645622" y="1086355"/>
            <a:ext cx="10900755" cy="666533"/>
          </a:xfrm>
          <a:prstGeom prst="round2SameRect">
            <a:avLst>
              <a:gd name="adj1" fmla="val 41233"/>
              <a:gd name="adj2" fmla="val 0"/>
            </a:avLst>
          </a:prstGeom>
          <a:solidFill>
            <a:schemeClr val="tx1"/>
          </a:solidFill>
        </p:spPr>
        <p:txBody>
          <a:bodyPr anchor="t">
            <a:noAutofit/>
          </a:bodyPr>
          <a:lstStyle/>
          <a:p>
            <a:pPr algn="ctr"/>
            <a:r>
              <a:rPr lang="en-GB" sz="2400" dirty="0" smtClean="0">
                <a:solidFill>
                  <a:schemeClr val="bg1"/>
                </a:solidFill>
              </a:rPr>
              <a:t>Underlying demand based on 35 customer archetypes matched to substations</a:t>
            </a:r>
          </a:p>
        </p:txBody>
      </p:sp>
      <p:sp>
        <p:nvSpPr>
          <p:cNvPr id="8" name="Down Arrow 7"/>
          <p:cNvSpPr/>
          <p:nvPr/>
        </p:nvSpPr>
        <p:spPr>
          <a:xfrm>
            <a:off x="2063552" y="1752888"/>
            <a:ext cx="672075" cy="382781"/>
          </a:xfrm>
          <a:prstGeom prst="down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GB" sz="2400"/>
          </a:p>
        </p:txBody>
      </p:sp>
    </p:spTree>
    <p:extLst>
      <p:ext uri="{BB962C8B-B14F-4D97-AF65-F5344CB8AC3E}">
        <p14:creationId xmlns="" xmlns:p14="http://schemas.microsoft.com/office/powerpoint/2010/main" val="22239556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3"/>
          <p:cNvGrpSpPr/>
          <p:nvPr/>
        </p:nvGrpSpPr>
        <p:grpSpPr>
          <a:xfrm>
            <a:off x="645622" y="2204864"/>
            <a:ext cx="7322587" cy="3999565"/>
            <a:chOff x="645622" y="2204864"/>
            <a:chExt cx="7322587" cy="3999565"/>
          </a:xfrm>
        </p:grpSpPr>
        <p:pic>
          <p:nvPicPr>
            <p:cNvPr id="2050" name="Picture 2"/>
            <p:cNvPicPr>
              <a:picLocks noChangeAspect="1" noChangeArrowheads="1"/>
            </p:cNvPicPr>
            <p:nvPr/>
          </p:nvPicPr>
          <p:blipFill>
            <a:blip r:embed="rId2" cstate="print"/>
            <a:srcRect l="2496" t="22843" r="1740" b="3555"/>
            <a:stretch>
              <a:fillRect/>
            </a:stretch>
          </p:blipFill>
          <p:spPr bwMode="auto">
            <a:xfrm>
              <a:off x="645622" y="2420888"/>
              <a:ext cx="7322586" cy="3495510"/>
            </a:xfrm>
            <a:prstGeom prst="rect">
              <a:avLst/>
            </a:prstGeom>
            <a:noFill/>
            <a:ln w="9525">
              <a:noFill/>
              <a:miter lim="800000"/>
              <a:headEnd/>
              <a:tailEnd/>
            </a:ln>
            <a:effectLst/>
          </p:spPr>
        </p:pic>
        <p:sp>
          <p:nvSpPr>
            <p:cNvPr id="9" name="Rectangle 8"/>
            <p:cNvSpPr/>
            <p:nvPr/>
          </p:nvSpPr>
          <p:spPr>
            <a:xfrm>
              <a:off x="645623" y="2204864"/>
              <a:ext cx="7322586" cy="3999565"/>
            </a:xfrm>
            <a:prstGeom prst="rect">
              <a:avLst/>
            </a:prstGeom>
            <a:noFill/>
            <a:ln w="381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grpSp>
      <p:sp>
        <p:nvSpPr>
          <p:cNvPr id="2" name="Title 1"/>
          <p:cNvSpPr>
            <a:spLocks noGrp="1"/>
          </p:cNvSpPr>
          <p:nvPr>
            <p:ph type="title"/>
          </p:nvPr>
        </p:nvSpPr>
        <p:spPr/>
        <p:txBody>
          <a:bodyPr/>
          <a:lstStyle/>
          <a:p>
            <a:r>
              <a:rPr lang="en-GB" dirty="0" smtClean="0"/>
              <a:t>Example of future scenario predictions</a:t>
            </a:r>
            <a:endParaRPr lang="en-GB" dirty="0"/>
          </a:p>
        </p:txBody>
      </p:sp>
      <p:sp>
        <p:nvSpPr>
          <p:cNvPr id="8" name="Round Same Side Corner Rectangle 7"/>
          <p:cNvSpPr/>
          <p:nvPr/>
        </p:nvSpPr>
        <p:spPr>
          <a:xfrm>
            <a:off x="645623" y="1230371"/>
            <a:ext cx="7322585" cy="974493"/>
          </a:xfrm>
          <a:prstGeom prst="round2SameRect">
            <a:avLst>
              <a:gd name="adj1" fmla="val 28017"/>
              <a:gd name="adj2" fmla="val 0"/>
            </a:avLst>
          </a:prstGeom>
          <a:solidFill>
            <a:schemeClr val="tx1"/>
          </a:solidFill>
          <a:ln w="38100">
            <a:solidFill>
              <a:schemeClr val="tx1"/>
            </a:solidFill>
          </a:ln>
        </p:spPr>
        <p:txBody>
          <a:bodyPr anchor="t">
            <a:noAutofit/>
          </a:bodyPr>
          <a:lstStyle/>
          <a:p>
            <a:pPr algn="ctr"/>
            <a:r>
              <a:rPr lang="en-GB" sz="2400" dirty="0" smtClean="0">
                <a:solidFill>
                  <a:schemeClr val="bg1"/>
                </a:solidFill>
              </a:rPr>
              <a:t>Aggregate BSP winter peaks, </a:t>
            </a:r>
            <a:br>
              <a:rPr lang="en-GB" sz="2400" dirty="0" smtClean="0">
                <a:solidFill>
                  <a:schemeClr val="bg1"/>
                </a:solidFill>
              </a:rPr>
            </a:br>
            <a:r>
              <a:rPr lang="en-GB" sz="2400" dirty="0" smtClean="0">
                <a:solidFill>
                  <a:schemeClr val="bg1"/>
                </a:solidFill>
              </a:rPr>
              <a:t>before additional connections</a:t>
            </a:r>
          </a:p>
        </p:txBody>
      </p:sp>
      <p:sp>
        <p:nvSpPr>
          <p:cNvPr id="10" name="Round Same Side Corner Rectangle 9"/>
          <p:cNvSpPr/>
          <p:nvPr/>
        </p:nvSpPr>
        <p:spPr>
          <a:xfrm>
            <a:off x="8184233" y="1230371"/>
            <a:ext cx="3312367" cy="1027184"/>
          </a:xfrm>
          <a:prstGeom prst="round2SameRect">
            <a:avLst>
              <a:gd name="adj1" fmla="val 22731"/>
              <a:gd name="adj2" fmla="val 0"/>
            </a:avLst>
          </a:prstGeom>
          <a:solidFill>
            <a:schemeClr val="tx1"/>
          </a:solidFill>
          <a:ln w="38100">
            <a:solidFill>
              <a:schemeClr val="tx1"/>
            </a:solidFill>
          </a:ln>
        </p:spPr>
        <p:txBody>
          <a:bodyPr anchor="ctr">
            <a:noAutofit/>
          </a:bodyPr>
          <a:lstStyle/>
          <a:p>
            <a:pPr algn="ctr"/>
            <a:r>
              <a:rPr lang="en-GB" sz="2400" dirty="0" smtClean="0">
                <a:solidFill>
                  <a:schemeClr val="bg1"/>
                </a:solidFill>
              </a:rPr>
              <a:t>Other </a:t>
            </a:r>
          </a:p>
          <a:p>
            <a:pPr algn="ctr"/>
            <a:r>
              <a:rPr lang="en-GB" sz="2400" dirty="0" smtClean="0">
                <a:solidFill>
                  <a:schemeClr val="bg1"/>
                </a:solidFill>
              </a:rPr>
              <a:t>analysis</a:t>
            </a:r>
          </a:p>
        </p:txBody>
      </p:sp>
      <p:sp>
        <p:nvSpPr>
          <p:cNvPr id="11" name="Round Same Side Corner Rectangle 10"/>
          <p:cNvSpPr/>
          <p:nvPr/>
        </p:nvSpPr>
        <p:spPr>
          <a:xfrm>
            <a:off x="8184233" y="2409357"/>
            <a:ext cx="3312367" cy="1821635"/>
          </a:xfrm>
          <a:prstGeom prst="round2SameRect">
            <a:avLst>
              <a:gd name="adj1" fmla="val 0"/>
              <a:gd name="adj2" fmla="val 0"/>
            </a:avLst>
          </a:prstGeom>
          <a:solidFill>
            <a:schemeClr val="tx2"/>
          </a:solidFill>
          <a:ln w="38100">
            <a:solidFill>
              <a:schemeClr val="tx2"/>
            </a:solidFill>
          </a:ln>
        </p:spPr>
        <p:txBody>
          <a:bodyPr anchor="ctr">
            <a:noAutofit/>
          </a:bodyPr>
          <a:lstStyle/>
          <a:p>
            <a:pPr algn="ctr"/>
            <a:r>
              <a:rPr lang="en-GB" sz="2400" dirty="0" smtClean="0"/>
              <a:t>Minimum demand for assessment of available capacity for generation</a:t>
            </a:r>
          </a:p>
        </p:txBody>
      </p:sp>
      <p:sp>
        <p:nvSpPr>
          <p:cNvPr id="12" name="Round Same Side Corner Rectangle 11"/>
          <p:cNvSpPr/>
          <p:nvPr/>
        </p:nvSpPr>
        <p:spPr>
          <a:xfrm>
            <a:off x="8184233" y="4382795"/>
            <a:ext cx="3312367" cy="1821635"/>
          </a:xfrm>
          <a:prstGeom prst="round2SameRect">
            <a:avLst>
              <a:gd name="adj1" fmla="val 0"/>
              <a:gd name="adj2" fmla="val 0"/>
            </a:avLst>
          </a:prstGeom>
          <a:solidFill>
            <a:schemeClr val="bg2"/>
          </a:solidFill>
          <a:ln w="38100">
            <a:solidFill>
              <a:schemeClr val="bg2"/>
            </a:solidFill>
          </a:ln>
        </p:spPr>
        <p:txBody>
          <a:bodyPr anchor="ctr">
            <a:noAutofit/>
          </a:bodyPr>
          <a:lstStyle/>
          <a:p>
            <a:pPr algn="ctr"/>
            <a:r>
              <a:rPr lang="en-GB" sz="2400" dirty="0" smtClean="0"/>
              <a:t>Maximum reactive power exports to transmission network</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Top)">
                                      <p:cBhvr>
                                        <p:cTn id="7" dur="500"/>
                                        <p:tgtEl>
                                          <p:spTgt spid="8"/>
                                        </p:tgtEl>
                                      </p:cBhvr>
                                    </p:animEffect>
                                  </p:childTnLst>
                                </p:cTn>
                              </p:par>
                            </p:childTnLst>
                          </p:cTn>
                        </p:par>
                        <p:par>
                          <p:cTn id="8" fill="hold">
                            <p:stCondLst>
                              <p:cond delay="500"/>
                            </p:stCondLst>
                            <p:childTnLst>
                              <p:par>
                                <p:cTn id="9" presetID="1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slide(fromTop)">
                                      <p:cBhvr>
                                        <p:cTn id="11" dur="1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1"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slide(fromTop)">
                                      <p:cBhvr>
                                        <p:cTn id="16" dur="500"/>
                                        <p:tgtEl>
                                          <p:spTgt spid="10"/>
                                        </p:tgtEl>
                                      </p:cBhvr>
                                    </p:animEffect>
                                  </p:childTnLst>
                                </p:cTn>
                              </p:par>
                            </p:childTnLst>
                          </p:cTn>
                        </p:par>
                        <p:par>
                          <p:cTn id="17" fill="hold">
                            <p:stCondLst>
                              <p:cond delay="500"/>
                            </p:stCondLst>
                            <p:childTnLst>
                              <p:par>
                                <p:cTn id="18" presetID="12" presetClass="entr" presetSubtype="1"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slide(fromTop)">
                                      <p:cBhvr>
                                        <p:cTn id="20" dur="1000"/>
                                        <p:tgtEl>
                                          <p:spTgt spid="11"/>
                                        </p:tgtEl>
                                      </p:cBhvr>
                                    </p:animEffect>
                                  </p:childTnLst>
                                </p:cTn>
                              </p:par>
                            </p:childTnLst>
                          </p:cTn>
                        </p:par>
                        <p:par>
                          <p:cTn id="21" fill="hold">
                            <p:stCondLst>
                              <p:cond delay="1500"/>
                            </p:stCondLst>
                            <p:childTnLst>
                              <p:par>
                                <p:cTn id="22" presetID="12" presetClass="entr" presetSubtype="1"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slide(fromTop)">
                                      <p:cBhvr>
                                        <p:cTn id="2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Capacity provision</a:t>
            </a:r>
            <a:endParaRPr lang="en-GB" dirty="0"/>
          </a:p>
        </p:txBody>
      </p:sp>
      <p:sp>
        <p:nvSpPr>
          <p:cNvPr id="7" name="Round Same Side Corner Rectangle 6"/>
          <p:cNvSpPr/>
          <p:nvPr/>
        </p:nvSpPr>
        <p:spPr>
          <a:xfrm flipH="1">
            <a:off x="4826605" y="3627175"/>
            <a:ext cx="2538790" cy="2322105"/>
          </a:xfrm>
          <a:prstGeom prst="round2SameRect">
            <a:avLst>
              <a:gd name="adj1" fmla="val 0"/>
              <a:gd name="adj2" fmla="val 9983"/>
            </a:avLst>
          </a:prstGeom>
          <a:solidFill>
            <a:schemeClr val="bg2"/>
          </a:solidFill>
        </p:spPr>
        <p:txBody>
          <a:bodyPr wrap="square" lIns="68580" tIns="34290" rIns="68580" bIns="34290" anchor="ctr" anchorCtr="0">
            <a:noAutofit/>
          </a:bodyPr>
          <a:lstStyle/>
          <a:p>
            <a:pPr algn="ctr"/>
            <a:r>
              <a:rPr lang="en-GB" sz="2400" b="1" dirty="0" smtClean="0"/>
              <a:t> Detailed needs   studies and </a:t>
            </a:r>
            <a:r>
              <a:rPr lang="en-GB" sz="2400" b="1" dirty="0" err="1" smtClean="0"/>
              <a:t>optioneering</a:t>
            </a:r>
            <a:endParaRPr lang="en-GB" sz="2400" b="1" dirty="0"/>
          </a:p>
        </p:txBody>
      </p:sp>
      <p:sp>
        <p:nvSpPr>
          <p:cNvPr id="12" name="Round Same Side Corner Rectangle 11"/>
          <p:cNvSpPr/>
          <p:nvPr/>
        </p:nvSpPr>
        <p:spPr>
          <a:xfrm flipH="1">
            <a:off x="1244885" y="3627175"/>
            <a:ext cx="2538790" cy="2322105"/>
          </a:xfrm>
          <a:prstGeom prst="round2SameRect">
            <a:avLst>
              <a:gd name="adj1" fmla="val 0"/>
              <a:gd name="adj2" fmla="val 12757"/>
            </a:avLst>
          </a:prstGeom>
          <a:solidFill>
            <a:schemeClr val="accent4"/>
          </a:solidFill>
        </p:spPr>
        <p:txBody>
          <a:bodyPr wrap="square" lIns="68580" tIns="34290" rIns="68580" bIns="34290" anchor="ctr" anchorCtr="0">
            <a:noAutofit/>
          </a:bodyPr>
          <a:lstStyle/>
          <a:p>
            <a:pPr algn="ctr"/>
            <a:r>
              <a:rPr lang="en-GB" sz="2400" b="1" dirty="0" smtClean="0"/>
              <a:t>Identify need</a:t>
            </a:r>
          </a:p>
        </p:txBody>
      </p:sp>
      <p:sp>
        <p:nvSpPr>
          <p:cNvPr id="24" name="Round Same Side Corner Rectangle 23"/>
          <p:cNvSpPr/>
          <p:nvPr/>
        </p:nvSpPr>
        <p:spPr>
          <a:xfrm flipH="1">
            <a:off x="8408324" y="3627175"/>
            <a:ext cx="2538789" cy="2322105"/>
          </a:xfrm>
          <a:prstGeom prst="round2SameRect">
            <a:avLst>
              <a:gd name="adj1" fmla="val 0"/>
              <a:gd name="adj2" fmla="val 10538"/>
            </a:avLst>
          </a:prstGeom>
          <a:solidFill>
            <a:schemeClr val="tx2"/>
          </a:solidFill>
        </p:spPr>
        <p:txBody>
          <a:bodyPr wrap="square" lIns="68580" tIns="34290" rIns="68580" bIns="34290" anchor="ctr" anchorCtr="0">
            <a:noAutofit/>
          </a:bodyPr>
          <a:lstStyle/>
          <a:p>
            <a:pPr marL="358775" indent="-358775" algn="ctr"/>
            <a:r>
              <a:rPr lang="en-GB" sz="2400" b="1" dirty="0" smtClean="0"/>
              <a:t>Approval</a:t>
            </a:r>
          </a:p>
        </p:txBody>
      </p:sp>
      <p:grpSp>
        <p:nvGrpSpPr>
          <p:cNvPr id="2" name="Group 94"/>
          <p:cNvGrpSpPr/>
          <p:nvPr/>
        </p:nvGrpSpPr>
        <p:grpSpPr>
          <a:xfrm>
            <a:off x="1244885" y="1481297"/>
            <a:ext cx="2538790" cy="2072941"/>
            <a:chOff x="1244885" y="1265272"/>
            <a:chExt cx="2538790" cy="2072941"/>
          </a:xfrm>
        </p:grpSpPr>
        <p:sp>
          <p:nvSpPr>
            <p:cNvPr id="14" name="Round Same Side Corner Rectangle 8"/>
            <p:cNvSpPr/>
            <p:nvPr/>
          </p:nvSpPr>
          <p:spPr>
            <a:xfrm flipH="1">
              <a:off x="1244885" y="1265272"/>
              <a:ext cx="2538790" cy="2072941"/>
            </a:xfrm>
            <a:prstGeom prst="round2SameRect">
              <a:avLst/>
            </a:prstGeom>
            <a:solidFill>
              <a:schemeClr val="tx1"/>
            </a:solidFill>
          </p:spPr>
          <p:txBody>
            <a:bodyPr wrap="square" lIns="68580" tIns="34290" rIns="68580" bIns="34290" anchor="ctr" anchorCtr="0">
              <a:noAutofit/>
            </a:bodyPr>
            <a:lstStyle/>
            <a:p>
              <a:pPr algn="ctr"/>
              <a:endParaRPr lang="en-GB" sz="2400" dirty="0" smtClean="0">
                <a:latin typeface="Calibri" pitchFamily="34" charset="0"/>
              </a:endParaRPr>
            </a:p>
          </p:txBody>
        </p:sp>
        <p:grpSp>
          <p:nvGrpSpPr>
            <p:cNvPr id="3" name="Group 283"/>
            <p:cNvGrpSpPr>
              <a:grpSpLocks noChangeAspect="1"/>
            </p:cNvGrpSpPr>
            <p:nvPr/>
          </p:nvGrpSpPr>
          <p:grpSpPr>
            <a:xfrm>
              <a:off x="1777052" y="1574915"/>
              <a:ext cx="1474457" cy="1453654"/>
              <a:chOff x="-985695" y="3839295"/>
              <a:chExt cx="468000" cy="461397"/>
            </a:xfrm>
          </p:grpSpPr>
          <p:grpSp>
            <p:nvGrpSpPr>
              <p:cNvPr id="4" name="Group 169"/>
              <p:cNvGrpSpPr>
                <a:grpSpLocks noChangeAspect="1"/>
              </p:cNvGrpSpPr>
              <p:nvPr/>
            </p:nvGrpSpPr>
            <p:grpSpPr>
              <a:xfrm>
                <a:off x="-985695" y="3839295"/>
                <a:ext cx="468000" cy="461397"/>
                <a:chOff x="6619875" y="3981450"/>
                <a:chExt cx="1012826" cy="998538"/>
              </a:xfrm>
              <a:solidFill>
                <a:schemeClr val="bg1"/>
              </a:solidFill>
            </p:grpSpPr>
            <p:sp>
              <p:nvSpPr>
                <p:cNvPr id="59" name="Freeform 517"/>
                <p:cNvSpPr>
                  <a:spLocks noEditPoints="1"/>
                </p:cNvSpPr>
                <p:nvPr/>
              </p:nvSpPr>
              <p:spPr bwMode="auto">
                <a:xfrm>
                  <a:off x="6619875" y="3981450"/>
                  <a:ext cx="766763" cy="766763"/>
                </a:xfrm>
                <a:custGeom>
                  <a:avLst/>
                  <a:gdLst>
                    <a:gd name="T0" fmla="*/ 773 w 1546"/>
                    <a:gd name="T1" fmla="*/ 0 h 1545"/>
                    <a:gd name="T2" fmla="*/ 0 w 1546"/>
                    <a:gd name="T3" fmla="*/ 772 h 1545"/>
                    <a:gd name="T4" fmla="*/ 773 w 1546"/>
                    <a:gd name="T5" fmla="*/ 1545 h 1545"/>
                    <a:gd name="T6" fmla="*/ 1546 w 1546"/>
                    <a:gd name="T7" fmla="*/ 772 h 1545"/>
                    <a:gd name="T8" fmla="*/ 773 w 1546"/>
                    <a:gd name="T9" fmla="*/ 0 h 1545"/>
                    <a:gd name="T10" fmla="*/ 773 w 1546"/>
                    <a:gd name="T11" fmla="*/ 1371 h 1545"/>
                    <a:gd name="T12" fmla="*/ 175 w 1546"/>
                    <a:gd name="T13" fmla="*/ 772 h 1545"/>
                    <a:gd name="T14" fmla="*/ 773 w 1546"/>
                    <a:gd name="T15" fmla="*/ 174 h 1545"/>
                    <a:gd name="T16" fmla="*/ 1371 w 1546"/>
                    <a:gd name="T17" fmla="*/ 772 h 1545"/>
                    <a:gd name="T18" fmla="*/ 773 w 1546"/>
                    <a:gd name="T19" fmla="*/ 1371 h 1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46" h="1545">
                      <a:moveTo>
                        <a:pt x="773" y="0"/>
                      </a:moveTo>
                      <a:cubicBezTo>
                        <a:pt x="346" y="0"/>
                        <a:pt x="0" y="346"/>
                        <a:pt x="0" y="772"/>
                      </a:cubicBezTo>
                      <a:cubicBezTo>
                        <a:pt x="0" y="1199"/>
                        <a:pt x="346" y="1545"/>
                        <a:pt x="773" y="1545"/>
                      </a:cubicBezTo>
                      <a:cubicBezTo>
                        <a:pt x="1200" y="1545"/>
                        <a:pt x="1546" y="1199"/>
                        <a:pt x="1546" y="772"/>
                      </a:cubicBezTo>
                      <a:cubicBezTo>
                        <a:pt x="1546" y="346"/>
                        <a:pt x="1200" y="0"/>
                        <a:pt x="773" y="0"/>
                      </a:cubicBezTo>
                      <a:close/>
                      <a:moveTo>
                        <a:pt x="773" y="1371"/>
                      </a:moveTo>
                      <a:cubicBezTo>
                        <a:pt x="443" y="1371"/>
                        <a:pt x="175" y="1103"/>
                        <a:pt x="175" y="772"/>
                      </a:cubicBezTo>
                      <a:cubicBezTo>
                        <a:pt x="175" y="442"/>
                        <a:pt x="443" y="174"/>
                        <a:pt x="773" y="174"/>
                      </a:cubicBezTo>
                      <a:cubicBezTo>
                        <a:pt x="1103" y="174"/>
                        <a:pt x="1371" y="442"/>
                        <a:pt x="1371" y="772"/>
                      </a:cubicBezTo>
                      <a:cubicBezTo>
                        <a:pt x="1371" y="1103"/>
                        <a:pt x="1103" y="1371"/>
                        <a:pt x="773" y="1371"/>
                      </a:cubicBezTo>
                      <a:close/>
                    </a:path>
                  </a:pathLst>
                </a:custGeom>
                <a:solidFill>
                  <a:schemeClr val="accent4">
                    <a:lumMod val="60000"/>
                    <a:lumOff val="4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0" name="Freeform 519"/>
                <p:cNvSpPr>
                  <a:spLocks/>
                </p:cNvSpPr>
                <p:nvPr/>
              </p:nvSpPr>
              <p:spPr bwMode="auto">
                <a:xfrm>
                  <a:off x="7272338" y="4622800"/>
                  <a:ext cx="360363" cy="357188"/>
                </a:xfrm>
                <a:custGeom>
                  <a:avLst/>
                  <a:gdLst>
                    <a:gd name="T0" fmla="*/ 680 w 726"/>
                    <a:gd name="T1" fmla="*/ 458 h 719"/>
                    <a:gd name="T2" fmla="*/ 206 w 726"/>
                    <a:gd name="T3" fmla="*/ 0 h 719"/>
                    <a:gd name="T4" fmla="*/ 0 w 726"/>
                    <a:gd name="T5" fmla="*/ 224 h 719"/>
                    <a:gd name="T6" fmla="*/ 465 w 726"/>
                    <a:gd name="T7" fmla="*/ 674 h 719"/>
                    <a:gd name="T8" fmla="*/ 573 w 726"/>
                    <a:gd name="T9" fmla="*/ 719 h 719"/>
                    <a:gd name="T10" fmla="*/ 681 w 726"/>
                    <a:gd name="T11" fmla="*/ 674 h 719"/>
                    <a:gd name="T12" fmla="*/ 726 w 726"/>
                    <a:gd name="T13" fmla="*/ 566 h 719"/>
                    <a:gd name="T14" fmla="*/ 680 w 726"/>
                    <a:gd name="T15" fmla="*/ 458 h 7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6" h="719">
                      <a:moveTo>
                        <a:pt x="680" y="458"/>
                      </a:moveTo>
                      <a:cubicBezTo>
                        <a:pt x="206" y="0"/>
                        <a:pt x="206" y="0"/>
                        <a:pt x="206" y="0"/>
                      </a:cubicBezTo>
                      <a:cubicBezTo>
                        <a:pt x="0" y="224"/>
                        <a:pt x="0" y="224"/>
                        <a:pt x="0" y="224"/>
                      </a:cubicBezTo>
                      <a:cubicBezTo>
                        <a:pt x="465" y="674"/>
                        <a:pt x="465" y="674"/>
                        <a:pt x="465" y="674"/>
                      </a:cubicBezTo>
                      <a:cubicBezTo>
                        <a:pt x="494" y="703"/>
                        <a:pt x="532" y="719"/>
                        <a:pt x="573" y="719"/>
                      </a:cubicBezTo>
                      <a:cubicBezTo>
                        <a:pt x="614" y="719"/>
                        <a:pt x="652" y="703"/>
                        <a:pt x="681" y="674"/>
                      </a:cubicBezTo>
                      <a:cubicBezTo>
                        <a:pt x="710" y="645"/>
                        <a:pt x="726" y="607"/>
                        <a:pt x="726" y="566"/>
                      </a:cubicBezTo>
                      <a:cubicBezTo>
                        <a:pt x="726" y="525"/>
                        <a:pt x="710" y="487"/>
                        <a:pt x="680" y="458"/>
                      </a:cubicBezTo>
                      <a:close/>
                    </a:path>
                  </a:pathLst>
                </a:custGeom>
                <a:solidFill>
                  <a:schemeClr val="accent4">
                    <a:lumMod val="60000"/>
                    <a:lumOff val="4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1" name="Freeform 520"/>
                <p:cNvSpPr>
                  <a:spLocks/>
                </p:cNvSpPr>
                <p:nvPr/>
              </p:nvSpPr>
              <p:spPr bwMode="auto">
                <a:xfrm>
                  <a:off x="7216775" y="4583113"/>
                  <a:ext cx="395288" cy="369888"/>
                </a:xfrm>
                <a:custGeom>
                  <a:avLst/>
                  <a:gdLst>
                    <a:gd name="T0" fmla="*/ 757 w 796"/>
                    <a:gd name="T1" fmla="*/ 575 h 746"/>
                    <a:gd name="T2" fmla="*/ 164 w 796"/>
                    <a:gd name="T3" fmla="*/ 0 h 746"/>
                    <a:gd name="T4" fmla="*/ 0 w 796"/>
                    <a:gd name="T5" fmla="*/ 120 h 746"/>
                    <a:gd name="T6" fmla="*/ 1 w 796"/>
                    <a:gd name="T7" fmla="*/ 121 h 746"/>
                    <a:gd name="T8" fmla="*/ 615 w 796"/>
                    <a:gd name="T9" fmla="*/ 717 h 746"/>
                    <a:gd name="T10" fmla="*/ 686 w 796"/>
                    <a:gd name="T11" fmla="*/ 746 h 746"/>
                    <a:gd name="T12" fmla="*/ 757 w 796"/>
                    <a:gd name="T13" fmla="*/ 717 h 746"/>
                    <a:gd name="T14" fmla="*/ 757 w 796"/>
                    <a:gd name="T15" fmla="*/ 575 h 7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6" h="746">
                      <a:moveTo>
                        <a:pt x="757" y="575"/>
                      </a:moveTo>
                      <a:cubicBezTo>
                        <a:pt x="164" y="0"/>
                        <a:pt x="164" y="0"/>
                        <a:pt x="164" y="0"/>
                      </a:cubicBezTo>
                      <a:cubicBezTo>
                        <a:pt x="0" y="120"/>
                        <a:pt x="0" y="120"/>
                        <a:pt x="0" y="120"/>
                      </a:cubicBezTo>
                      <a:cubicBezTo>
                        <a:pt x="1" y="120"/>
                        <a:pt x="1" y="121"/>
                        <a:pt x="1" y="121"/>
                      </a:cubicBezTo>
                      <a:cubicBezTo>
                        <a:pt x="615" y="717"/>
                        <a:pt x="615" y="717"/>
                        <a:pt x="615" y="717"/>
                      </a:cubicBezTo>
                      <a:cubicBezTo>
                        <a:pt x="635" y="737"/>
                        <a:pt x="660" y="746"/>
                        <a:pt x="686" y="746"/>
                      </a:cubicBezTo>
                      <a:cubicBezTo>
                        <a:pt x="712" y="746"/>
                        <a:pt x="737" y="737"/>
                        <a:pt x="757" y="717"/>
                      </a:cubicBezTo>
                      <a:cubicBezTo>
                        <a:pt x="796" y="678"/>
                        <a:pt x="796" y="614"/>
                        <a:pt x="757" y="575"/>
                      </a:cubicBezTo>
                      <a:close/>
                    </a:path>
                  </a:pathLst>
                </a:custGeom>
                <a:solidFill>
                  <a:schemeClr val="accent4">
                    <a:lumMod val="60000"/>
                    <a:lumOff val="4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6" name="Group 6"/>
              <p:cNvGrpSpPr>
                <a:grpSpLocks noChangeAspect="1"/>
              </p:cNvGrpSpPr>
              <p:nvPr/>
            </p:nvGrpSpPr>
            <p:grpSpPr>
              <a:xfrm>
                <a:off x="-899889" y="3908896"/>
                <a:ext cx="180000" cy="194417"/>
                <a:chOff x="4890093" y="2989439"/>
                <a:chExt cx="178558" cy="205995"/>
              </a:xfrm>
              <a:solidFill>
                <a:schemeClr val="bg1"/>
              </a:solidFill>
            </p:grpSpPr>
            <p:sp>
              <p:nvSpPr>
                <p:cNvPr id="52" name="Rectangle 104"/>
                <p:cNvSpPr/>
                <p:nvPr/>
              </p:nvSpPr>
              <p:spPr>
                <a:xfrm>
                  <a:off x="4916132" y="2989439"/>
                  <a:ext cx="124385" cy="205995"/>
                </a:xfrm>
                <a:custGeom>
                  <a:avLst/>
                  <a:gdLst/>
                  <a:ahLst/>
                  <a:cxnLst/>
                  <a:rect l="l" t="t" r="r" b="b"/>
                  <a:pathLst>
                    <a:path w="772082" h="1278644">
                      <a:moveTo>
                        <a:pt x="8119" y="1154707"/>
                      </a:moveTo>
                      <a:lnTo>
                        <a:pt x="771061" y="1154707"/>
                      </a:lnTo>
                      <a:lnTo>
                        <a:pt x="771061" y="1278644"/>
                      </a:lnTo>
                      <a:lnTo>
                        <a:pt x="8119" y="1278644"/>
                      </a:lnTo>
                      <a:close/>
                      <a:moveTo>
                        <a:pt x="131756" y="1034055"/>
                      </a:moveTo>
                      <a:lnTo>
                        <a:pt x="647424" y="1034055"/>
                      </a:lnTo>
                      <a:lnTo>
                        <a:pt x="647424" y="1153294"/>
                      </a:lnTo>
                      <a:lnTo>
                        <a:pt x="131756" y="1153294"/>
                      </a:lnTo>
                      <a:close/>
                      <a:moveTo>
                        <a:pt x="4645" y="726923"/>
                      </a:moveTo>
                      <a:lnTo>
                        <a:pt x="94224" y="726923"/>
                      </a:lnTo>
                      <a:lnTo>
                        <a:pt x="94224" y="1018059"/>
                      </a:lnTo>
                      <a:lnTo>
                        <a:pt x="4645" y="1018059"/>
                      </a:lnTo>
                      <a:close/>
                      <a:moveTo>
                        <a:pt x="4645" y="552504"/>
                      </a:moveTo>
                      <a:lnTo>
                        <a:pt x="94224" y="552504"/>
                      </a:lnTo>
                      <a:lnTo>
                        <a:pt x="94224" y="689739"/>
                      </a:lnTo>
                      <a:lnTo>
                        <a:pt x="4645" y="689739"/>
                      </a:lnTo>
                      <a:close/>
                      <a:moveTo>
                        <a:pt x="684765" y="459858"/>
                      </a:moveTo>
                      <a:lnTo>
                        <a:pt x="771151" y="459858"/>
                      </a:lnTo>
                      <a:lnTo>
                        <a:pt x="771151" y="993426"/>
                      </a:lnTo>
                      <a:lnTo>
                        <a:pt x="684765" y="993426"/>
                      </a:lnTo>
                      <a:close/>
                      <a:moveTo>
                        <a:pt x="593082" y="441203"/>
                      </a:moveTo>
                      <a:lnTo>
                        <a:pt x="593082" y="976710"/>
                      </a:lnTo>
                      <a:lnTo>
                        <a:pt x="617022" y="976710"/>
                      </a:lnTo>
                      <a:lnTo>
                        <a:pt x="617022" y="441203"/>
                      </a:lnTo>
                      <a:close/>
                      <a:moveTo>
                        <a:pt x="521261" y="441203"/>
                      </a:moveTo>
                      <a:lnTo>
                        <a:pt x="521261" y="976710"/>
                      </a:lnTo>
                      <a:lnTo>
                        <a:pt x="545201" y="976710"/>
                      </a:lnTo>
                      <a:lnTo>
                        <a:pt x="545201" y="441203"/>
                      </a:lnTo>
                      <a:close/>
                      <a:moveTo>
                        <a:pt x="449441" y="441203"/>
                      </a:moveTo>
                      <a:lnTo>
                        <a:pt x="449441" y="976710"/>
                      </a:lnTo>
                      <a:lnTo>
                        <a:pt x="473382" y="976710"/>
                      </a:lnTo>
                      <a:lnTo>
                        <a:pt x="473382" y="441203"/>
                      </a:lnTo>
                      <a:close/>
                      <a:moveTo>
                        <a:pt x="377620" y="441203"/>
                      </a:moveTo>
                      <a:lnTo>
                        <a:pt x="377620" y="976710"/>
                      </a:lnTo>
                      <a:lnTo>
                        <a:pt x="401560" y="976710"/>
                      </a:lnTo>
                      <a:lnTo>
                        <a:pt x="401560" y="441203"/>
                      </a:lnTo>
                      <a:close/>
                      <a:moveTo>
                        <a:pt x="305801" y="441203"/>
                      </a:moveTo>
                      <a:lnTo>
                        <a:pt x="305801" y="976710"/>
                      </a:lnTo>
                      <a:lnTo>
                        <a:pt x="329741" y="976710"/>
                      </a:lnTo>
                      <a:lnTo>
                        <a:pt x="329741" y="441203"/>
                      </a:lnTo>
                      <a:close/>
                      <a:moveTo>
                        <a:pt x="233979" y="441203"/>
                      </a:moveTo>
                      <a:lnTo>
                        <a:pt x="233979" y="976710"/>
                      </a:lnTo>
                      <a:lnTo>
                        <a:pt x="257920" y="976710"/>
                      </a:lnTo>
                      <a:lnTo>
                        <a:pt x="257920" y="441203"/>
                      </a:lnTo>
                      <a:close/>
                      <a:moveTo>
                        <a:pt x="162160" y="441203"/>
                      </a:moveTo>
                      <a:lnTo>
                        <a:pt x="162160" y="976710"/>
                      </a:lnTo>
                      <a:lnTo>
                        <a:pt x="186101" y="976710"/>
                      </a:lnTo>
                      <a:lnTo>
                        <a:pt x="186101" y="441203"/>
                      </a:lnTo>
                      <a:close/>
                      <a:moveTo>
                        <a:pt x="613396" y="0"/>
                      </a:moveTo>
                      <a:lnTo>
                        <a:pt x="620550" y="0"/>
                      </a:lnTo>
                      <a:cubicBezTo>
                        <a:pt x="638962" y="0"/>
                        <a:pt x="653887" y="14925"/>
                        <a:pt x="653887" y="33337"/>
                      </a:cubicBezTo>
                      <a:lnTo>
                        <a:pt x="653887" y="271639"/>
                      </a:lnTo>
                      <a:lnTo>
                        <a:pt x="652112" y="280431"/>
                      </a:lnTo>
                      <a:lnTo>
                        <a:pt x="581841" y="280466"/>
                      </a:lnTo>
                      <a:cubicBezTo>
                        <a:pt x="580486" y="277772"/>
                        <a:pt x="580059" y="274757"/>
                        <a:pt x="580059" y="271639"/>
                      </a:cubicBezTo>
                      <a:lnTo>
                        <a:pt x="580059" y="33337"/>
                      </a:lnTo>
                      <a:cubicBezTo>
                        <a:pt x="580059" y="14925"/>
                        <a:pt x="594984" y="0"/>
                        <a:pt x="613396" y="0"/>
                      </a:cubicBezTo>
                      <a:close/>
                      <a:moveTo>
                        <a:pt x="383995" y="0"/>
                      </a:moveTo>
                      <a:lnTo>
                        <a:pt x="391151" y="0"/>
                      </a:lnTo>
                      <a:cubicBezTo>
                        <a:pt x="409561" y="0"/>
                        <a:pt x="424489" y="14925"/>
                        <a:pt x="424489" y="33337"/>
                      </a:cubicBezTo>
                      <a:lnTo>
                        <a:pt x="424489" y="271639"/>
                      </a:lnTo>
                      <a:lnTo>
                        <a:pt x="422690" y="280543"/>
                      </a:lnTo>
                      <a:lnTo>
                        <a:pt x="352464" y="280579"/>
                      </a:lnTo>
                      <a:cubicBezTo>
                        <a:pt x="351098" y="277847"/>
                        <a:pt x="350660" y="274796"/>
                        <a:pt x="350660" y="271639"/>
                      </a:cubicBezTo>
                      <a:lnTo>
                        <a:pt x="350660" y="33337"/>
                      </a:lnTo>
                      <a:cubicBezTo>
                        <a:pt x="350660" y="14925"/>
                        <a:pt x="365585" y="0"/>
                        <a:pt x="383995" y="0"/>
                      </a:cubicBezTo>
                      <a:close/>
                      <a:moveTo>
                        <a:pt x="154597" y="0"/>
                      </a:moveTo>
                      <a:lnTo>
                        <a:pt x="161750" y="0"/>
                      </a:lnTo>
                      <a:cubicBezTo>
                        <a:pt x="180163" y="0"/>
                        <a:pt x="195088" y="14925"/>
                        <a:pt x="195088" y="33337"/>
                      </a:cubicBezTo>
                      <a:lnTo>
                        <a:pt x="195088" y="271639"/>
                      </a:lnTo>
                      <a:lnTo>
                        <a:pt x="193267" y="280657"/>
                      </a:lnTo>
                      <a:lnTo>
                        <a:pt x="124144" y="280691"/>
                      </a:lnTo>
                      <a:lnTo>
                        <a:pt x="193261" y="280691"/>
                      </a:lnTo>
                      <a:cubicBezTo>
                        <a:pt x="193263" y="280680"/>
                        <a:pt x="193265" y="280667"/>
                        <a:pt x="193267" y="280657"/>
                      </a:cubicBezTo>
                      <a:lnTo>
                        <a:pt x="352464" y="280579"/>
                      </a:lnTo>
                      <a:cubicBezTo>
                        <a:pt x="352472" y="280616"/>
                        <a:pt x="352479" y="280654"/>
                        <a:pt x="352487" y="280691"/>
                      </a:cubicBezTo>
                      <a:lnTo>
                        <a:pt x="422659" y="280691"/>
                      </a:lnTo>
                      <a:cubicBezTo>
                        <a:pt x="422670" y="280642"/>
                        <a:pt x="422679" y="280592"/>
                        <a:pt x="422690" y="280543"/>
                      </a:cubicBezTo>
                      <a:lnTo>
                        <a:pt x="581841" y="280466"/>
                      </a:lnTo>
                      <a:lnTo>
                        <a:pt x="581886" y="280691"/>
                      </a:lnTo>
                      <a:lnTo>
                        <a:pt x="652060" y="280691"/>
                      </a:lnTo>
                      <a:cubicBezTo>
                        <a:pt x="652077" y="280605"/>
                        <a:pt x="652095" y="280517"/>
                        <a:pt x="652112" y="280431"/>
                      </a:cubicBezTo>
                      <a:lnTo>
                        <a:pt x="772082" y="280371"/>
                      </a:lnTo>
                      <a:lnTo>
                        <a:pt x="683976" y="374384"/>
                      </a:lnTo>
                      <a:lnTo>
                        <a:pt x="683976" y="377901"/>
                      </a:lnTo>
                      <a:lnTo>
                        <a:pt x="684287" y="377902"/>
                      </a:lnTo>
                      <a:lnTo>
                        <a:pt x="683976" y="377902"/>
                      </a:lnTo>
                      <a:lnTo>
                        <a:pt x="683976" y="419771"/>
                      </a:lnTo>
                      <a:lnTo>
                        <a:pt x="683976" y="441203"/>
                      </a:lnTo>
                      <a:lnTo>
                        <a:pt x="683888" y="441203"/>
                      </a:lnTo>
                      <a:lnTo>
                        <a:pt x="683888" y="976710"/>
                      </a:lnTo>
                      <a:lnTo>
                        <a:pt x="683976" y="976710"/>
                      </a:lnTo>
                      <a:lnTo>
                        <a:pt x="683976" y="1022429"/>
                      </a:lnTo>
                      <a:lnTo>
                        <a:pt x="683888" y="1022429"/>
                      </a:lnTo>
                      <a:lnTo>
                        <a:pt x="683888" y="1033544"/>
                      </a:lnTo>
                      <a:lnTo>
                        <a:pt x="95294" y="1033544"/>
                      </a:lnTo>
                      <a:lnTo>
                        <a:pt x="95294" y="380124"/>
                      </a:lnTo>
                      <a:lnTo>
                        <a:pt x="95466" y="380304"/>
                      </a:lnTo>
                      <a:lnTo>
                        <a:pt x="95808" y="380302"/>
                      </a:lnTo>
                      <a:lnTo>
                        <a:pt x="95808" y="377902"/>
                      </a:lnTo>
                      <a:lnTo>
                        <a:pt x="95294" y="377902"/>
                      </a:lnTo>
                      <a:lnTo>
                        <a:pt x="95294" y="380124"/>
                      </a:lnTo>
                      <a:lnTo>
                        <a:pt x="0" y="280168"/>
                      </a:lnTo>
                      <a:lnTo>
                        <a:pt x="123086" y="280687"/>
                      </a:lnTo>
                      <a:cubicBezTo>
                        <a:pt x="121707" y="277918"/>
                        <a:pt x="121259" y="274832"/>
                        <a:pt x="121259" y="271639"/>
                      </a:cubicBezTo>
                      <a:lnTo>
                        <a:pt x="121259" y="33337"/>
                      </a:lnTo>
                      <a:cubicBezTo>
                        <a:pt x="121259" y="14925"/>
                        <a:pt x="136185" y="0"/>
                        <a:pt x="154597" y="0"/>
                      </a:cubicBezTo>
                      <a:close/>
                    </a:path>
                  </a:pathLst>
                </a:custGeom>
                <a:grp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latin typeface="Arial"/>
                  </a:endParaRPr>
                </a:p>
              </p:txBody>
            </p:sp>
            <p:sp>
              <p:nvSpPr>
                <p:cNvPr id="53" name="Rectangle 52"/>
                <p:cNvSpPr/>
                <p:nvPr/>
              </p:nvSpPr>
              <p:spPr>
                <a:xfrm>
                  <a:off x="4890093" y="3170692"/>
                  <a:ext cx="178558" cy="6374"/>
                </a:xfrm>
                <a:prstGeom prst="rect">
                  <a:avLst/>
                </a:prstGeom>
                <a:grp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latin typeface="Arial"/>
                  </a:endParaRPr>
                </a:p>
              </p:txBody>
            </p:sp>
            <p:sp>
              <p:nvSpPr>
                <p:cNvPr id="54" name="Rectangle 53"/>
                <p:cNvSpPr/>
                <p:nvPr/>
              </p:nvSpPr>
              <p:spPr>
                <a:xfrm>
                  <a:off x="4890093" y="3047578"/>
                  <a:ext cx="178558" cy="6374"/>
                </a:xfrm>
                <a:prstGeom prst="rect">
                  <a:avLst/>
                </a:prstGeom>
                <a:grp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latin typeface="Arial"/>
                  </a:endParaRPr>
                </a:p>
              </p:txBody>
            </p:sp>
            <p:sp>
              <p:nvSpPr>
                <p:cNvPr id="55" name="Rectangle 54"/>
                <p:cNvSpPr/>
                <p:nvPr/>
              </p:nvSpPr>
              <p:spPr>
                <a:xfrm rot="5400000">
                  <a:off x="4970155" y="3107265"/>
                  <a:ext cx="114735" cy="6374"/>
                </a:xfrm>
                <a:prstGeom prst="rect">
                  <a:avLst/>
                </a:prstGeom>
                <a:grp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latin typeface="Arial"/>
                  </a:endParaRPr>
                </a:p>
              </p:txBody>
            </p:sp>
            <p:sp>
              <p:nvSpPr>
                <p:cNvPr id="56" name="Rectangle 55"/>
                <p:cNvSpPr/>
                <p:nvPr/>
              </p:nvSpPr>
              <p:spPr>
                <a:xfrm rot="5400000">
                  <a:off x="4872339" y="3107265"/>
                  <a:ext cx="114735" cy="6374"/>
                </a:xfrm>
                <a:prstGeom prst="rect">
                  <a:avLst/>
                </a:prstGeom>
                <a:grp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latin typeface="Arial"/>
                  </a:endParaRPr>
                </a:p>
              </p:txBody>
            </p:sp>
            <p:sp>
              <p:nvSpPr>
                <p:cNvPr id="57" name="Rectangle 56"/>
                <p:cNvSpPr/>
                <p:nvPr/>
              </p:nvSpPr>
              <p:spPr>
                <a:xfrm>
                  <a:off x="4922338" y="3029230"/>
                  <a:ext cx="114735" cy="6374"/>
                </a:xfrm>
                <a:prstGeom prst="rect">
                  <a:avLst/>
                </a:prstGeom>
                <a:grp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latin typeface="Arial"/>
                  </a:endParaRPr>
                </a:p>
              </p:txBody>
            </p:sp>
            <p:sp>
              <p:nvSpPr>
                <p:cNvPr id="58" name="Rectangle 57"/>
                <p:cNvSpPr/>
                <p:nvPr/>
              </p:nvSpPr>
              <p:spPr>
                <a:xfrm>
                  <a:off x="4890093" y="3153827"/>
                  <a:ext cx="178558" cy="6374"/>
                </a:xfrm>
                <a:prstGeom prst="rect">
                  <a:avLst/>
                </a:prstGeom>
                <a:grp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latin typeface="Arial"/>
                  </a:endParaRPr>
                </a:p>
              </p:txBody>
            </p:sp>
          </p:grpSp>
        </p:grpSp>
      </p:grpSp>
      <p:grpSp>
        <p:nvGrpSpPr>
          <p:cNvPr id="8" name="Group 95"/>
          <p:cNvGrpSpPr/>
          <p:nvPr/>
        </p:nvGrpSpPr>
        <p:grpSpPr>
          <a:xfrm>
            <a:off x="4826605" y="1481297"/>
            <a:ext cx="2538790" cy="2072941"/>
            <a:chOff x="4826605" y="1265272"/>
            <a:chExt cx="2538790" cy="2072941"/>
          </a:xfrm>
        </p:grpSpPr>
        <p:sp>
          <p:nvSpPr>
            <p:cNvPr id="9" name="Round Same Side Corner Rectangle 8"/>
            <p:cNvSpPr/>
            <p:nvPr/>
          </p:nvSpPr>
          <p:spPr>
            <a:xfrm flipH="1">
              <a:off x="4826605" y="1265272"/>
              <a:ext cx="2538790" cy="2072941"/>
            </a:xfrm>
            <a:prstGeom prst="round2SameRect">
              <a:avLst/>
            </a:prstGeom>
            <a:solidFill>
              <a:schemeClr val="tx1"/>
            </a:solidFill>
          </p:spPr>
          <p:txBody>
            <a:bodyPr wrap="square" anchor="ctr" anchorCtr="0">
              <a:noAutofit/>
            </a:bodyPr>
            <a:lstStyle/>
            <a:p>
              <a:pPr algn="ctr"/>
              <a:endParaRPr lang="en-GB" sz="2400" dirty="0" smtClean="0">
                <a:latin typeface="Calibri" pitchFamily="34" charset="0"/>
              </a:endParaRPr>
            </a:p>
          </p:txBody>
        </p:sp>
        <p:grpSp>
          <p:nvGrpSpPr>
            <p:cNvPr id="10" name="Group 170"/>
            <p:cNvGrpSpPr>
              <a:grpSpLocks noChangeAspect="1"/>
            </p:cNvGrpSpPr>
            <p:nvPr/>
          </p:nvGrpSpPr>
          <p:grpSpPr>
            <a:xfrm>
              <a:off x="5150415" y="1413719"/>
              <a:ext cx="1685106" cy="1853321"/>
              <a:chOff x="-1633041" y="2800531"/>
              <a:chExt cx="1220806" cy="1342678"/>
            </a:xfrm>
          </p:grpSpPr>
          <p:sp>
            <p:nvSpPr>
              <p:cNvPr id="63" name="Frame 62"/>
              <p:cNvSpPr/>
              <p:nvPr/>
            </p:nvSpPr>
            <p:spPr>
              <a:xfrm>
                <a:off x="-1467686" y="3093368"/>
                <a:ext cx="1055451" cy="782736"/>
              </a:xfrm>
              <a:prstGeom prst="frame">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64" name="Oval 63"/>
              <p:cNvSpPr/>
              <p:nvPr/>
            </p:nvSpPr>
            <p:spPr>
              <a:xfrm>
                <a:off x="-1633041" y="2861231"/>
                <a:ext cx="798849" cy="79884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5" name="Freeform 64"/>
              <p:cNvSpPr>
                <a:spLocks noEditPoints="1"/>
              </p:cNvSpPr>
              <p:nvPr/>
            </p:nvSpPr>
            <p:spPr bwMode="auto">
              <a:xfrm>
                <a:off x="-1562457" y="2937453"/>
                <a:ext cx="648652" cy="648652"/>
              </a:xfrm>
              <a:custGeom>
                <a:avLst/>
                <a:gdLst>
                  <a:gd name="T0" fmla="*/ 99 w 198"/>
                  <a:gd name="T1" fmla="*/ 0 h 198"/>
                  <a:gd name="T2" fmla="*/ 0 w 198"/>
                  <a:gd name="T3" fmla="*/ 99 h 198"/>
                  <a:gd name="T4" fmla="*/ 99 w 198"/>
                  <a:gd name="T5" fmla="*/ 198 h 198"/>
                  <a:gd name="T6" fmla="*/ 198 w 198"/>
                  <a:gd name="T7" fmla="*/ 99 h 198"/>
                  <a:gd name="T8" fmla="*/ 99 w 198"/>
                  <a:gd name="T9" fmla="*/ 0 h 198"/>
                  <a:gd name="T10" fmla="*/ 99 w 198"/>
                  <a:gd name="T11" fmla="*/ 178 h 198"/>
                  <a:gd name="T12" fmla="*/ 21 w 198"/>
                  <a:gd name="T13" fmla="*/ 99 h 198"/>
                  <a:gd name="T14" fmla="*/ 99 w 198"/>
                  <a:gd name="T15" fmla="*/ 21 h 198"/>
                  <a:gd name="T16" fmla="*/ 178 w 198"/>
                  <a:gd name="T17" fmla="*/ 99 h 198"/>
                  <a:gd name="T18" fmla="*/ 99 w 198"/>
                  <a:gd name="T19" fmla="*/ 17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198">
                    <a:moveTo>
                      <a:pt x="99" y="0"/>
                    </a:moveTo>
                    <a:cubicBezTo>
                      <a:pt x="45" y="0"/>
                      <a:pt x="0" y="44"/>
                      <a:pt x="0" y="99"/>
                    </a:cubicBezTo>
                    <a:cubicBezTo>
                      <a:pt x="0" y="154"/>
                      <a:pt x="45" y="198"/>
                      <a:pt x="99" y="198"/>
                    </a:cubicBezTo>
                    <a:cubicBezTo>
                      <a:pt x="154" y="198"/>
                      <a:pt x="198" y="154"/>
                      <a:pt x="198" y="99"/>
                    </a:cubicBezTo>
                    <a:cubicBezTo>
                      <a:pt x="198" y="44"/>
                      <a:pt x="154" y="0"/>
                      <a:pt x="99" y="0"/>
                    </a:cubicBezTo>
                    <a:close/>
                    <a:moveTo>
                      <a:pt x="99" y="178"/>
                    </a:moveTo>
                    <a:cubicBezTo>
                      <a:pt x="56" y="178"/>
                      <a:pt x="21" y="142"/>
                      <a:pt x="21" y="99"/>
                    </a:cubicBezTo>
                    <a:cubicBezTo>
                      <a:pt x="21" y="56"/>
                      <a:pt x="56" y="21"/>
                      <a:pt x="99" y="21"/>
                    </a:cubicBezTo>
                    <a:cubicBezTo>
                      <a:pt x="143" y="21"/>
                      <a:pt x="178" y="56"/>
                      <a:pt x="178" y="99"/>
                    </a:cubicBezTo>
                    <a:cubicBezTo>
                      <a:pt x="178" y="142"/>
                      <a:pt x="143" y="178"/>
                      <a:pt x="99" y="178"/>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GB" dirty="0"/>
              </a:p>
            </p:txBody>
          </p:sp>
          <p:sp>
            <p:nvSpPr>
              <p:cNvPr id="66" name="Freeform 65"/>
              <p:cNvSpPr>
                <a:spLocks/>
              </p:cNvSpPr>
              <p:nvPr/>
            </p:nvSpPr>
            <p:spPr bwMode="auto">
              <a:xfrm>
                <a:off x="-1265100" y="3078524"/>
                <a:ext cx="114793" cy="258631"/>
              </a:xfrm>
              <a:custGeom>
                <a:avLst/>
                <a:gdLst>
                  <a:gd name="T0" fmla="*/ 35 w 35"/>
                  <a:gd name="T1" fmla="*/ 2 h 79"/>
                  <a:gd name="T2" fmla="*/ 30 w 35"/>
                  <a:gd name="T3" fmla="*/ 22 h 79"/>
                  <a:gd name="T4" fmla="*/ 24 w 35"/>
                  <a:gd name="T5" fmla="*/ 42 h 79"/>
                  <a:gd name="T6" fmla="*/ 17 w 35"/>
                  <a:gd name="T7" fmla="*/ 61 h 79"/>
                  <a:gd name="T8" fmla="*/ 13 w 35"/>
                  <a:gd name="T9" fmla="*/ 70 h 79"/>
                  <a:gd name="T10" fmla="*/ 5 w 35"/>
                  <a:gd name="T11" fmla="*/ 78 h 79"/>
                  <a:gd name="T12" fmla="*/ 2 w 35"/>
                  <a:gd name="T13" fmla="*/ 77 h 79"/>
                  <a:gd name="T14" fmla="*/ 2 w 35"/>
                  <a:gd name="T15" fmla="*/ 77 h 79"/>
                  <a:gd name="T16" fmla="*/ 1 w 35"/>
                  <a:gd name="T17" fmla="*/ 66 h 79"/>
                  <a:gd name="T18" fmla="*/ 5 w 35"/>
                  <a:gd name="T19" fmla="*/ 56 h 79"/>
                  <a:gd name="T20" fmla="*/ 13 w 35"/>
                  <a:gd name="T21" fmla="*/ 38 h 79"/>
                  <a:gd name="T22" fmla="*/ 22 w 35"/>
                  <a:gd name="T23" fmla="*/ 19 h 79"/>
                  <a:gd name="T24" fmla="*/ 31 w 35"/>
                  <a:gd name="T25" fmla="*/ 1 h 79"/>
                  <a:gd name="T26" fmla="*/ 34 w 35"/>
                  <a:gd name="T27" fmla="*/ 0 h 79"/>
                  <a:gd name="T28" fmla="*/ 35 w 35"/>
                  <a:gd name="T29" fmla="*/ 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79">
                    <a:moveTo>
                      <a:pt x="35" y="2"/>
                    </a:moveTo>
                    <a:cubicBezTo>
                      <a:pt x="34" y="9"/>
                      <a:pt x="32" y="16"/>
                      <a:pt x="30" y="22"/>
                    </a:cubicBezTo>
                    <a:cubicBezTo>
                      <a:pt x="28" y="29"/>
                      <a:pt x="26" y="35"/>
                      <a:pt x="24" y="42"/>
                    </a:cubicBezTo>
                    <a:cubicBezTo>
                      <a:pt x="21" y="48"/>
                      <a:pt x="19" y="55"/>
                      <a:pt x="17" y="61"/>
                    </a:cubicBezTo>
                    <a:cubicBezTo>
                      <a:pt x="13" y="70"/>
                      <a:pt x="13" y="70"/>
                      <a:pt x="13" y="70"/>
                    </a:cubicBezTo>
                    <a:cubicBezTo>
                      <a:pt x="12" y="74"/>
                      <a:pt x="10" y="76"/>
                      <a:pt x="5" y="78"/>
                    </a:cubicBezTo>
                    <a:cubicBezTo>
                      <a:pt x="4" y="79"/>
                      <a:pt x="2" y="78"/>
                      <a:pt x="2" y="77"/>
                    </a:cubicBezTo>
                    <a:cubicBezTo>
                      <a:pt x="2" y="77"/>
                      <a:pt x="2" y="77"/>
                      <a:pt x="2" y="77"/>
                    </a:cubicBezTo>
                    <a:cubicBezTo>
                      <a:pt x="0" y="73"/>
                      <a:pt x="0" y="69"/>
                      <a:pt x="1" y="66"/>
                    </a:cubicBezTo>
                    <a:cubicBezTo>
                      <a:pt x="5" y="56"/>
                      <a:pt x="5" y="56"/>
                      <a:pt x="5" y="56"/>
                    </a:cubicBezTo>
                    <a:cubicBezTo>
                      <a:pt x="7" y="50"/>
                      <a:pt x="10" y="44"/>
                      <a:pt x="13" y="38"/>
                    </a:cubicBezTo>
                    <a:cubicBezTo>
                      <a:pt x="16" y="31"/>
                      <a:pt x="19" y="25"/>
                      <a:pt x="22" y="19"/>
                    </a:cubicBezTo>
                    <a:cubicBezTo>
                      <a:pt x="25" y="13"/>
                      <a:pt x="28" y="7"/>
                      <a:pt x="31" y="1"/>
                    </a:cubicBezTo>
                    <a:cubicBezTo>
                      <a:pt x="32" y="0"/>
                      <a:pt x="33" y="0"/>
                      <a:pt x="34" y="0"/>
                    </a:cubicBezTo>
                    <a:cubicBezTo>
                      <a:pt x="35" y="1"/>
                      <a:pt x="35" y="2"/>
                      <a:pt x="35" y="2"/>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GB" dirty="0"/>
              </a:p>
            </p:txBody>
          </p:sp>
          <p:sp>
            <p:nvSpPr>
              <p:cNvPr id="67" name="Rectangle 66"/>
              <p:cNvSpPr>
                <a:spLocks noChangeArrowheads="1"/>
              </p:cNvSpPr>
              <p:nvPr/>
            </p:nvSpPr>
            <p:spPr bwMode="auto">
              <a:xfrm>
                <a:off x="-1248504" y="2875216"/>
                <a:ext cx="23512" cy="9819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endParaRPr lang="en-GB" dirty="0"/>
              </a:p>
            </p:txBody>
          </p:sp>
          <p:sp>
            <p:nvSpPr>
              <p:cNvPr id="68" name="Rectangle 67"/>
              <p:cNvSpPr>
                <a:spLocks noChangeArrowheads="1"/>
              </p:cNvSpPr>
              <p:nvPr/>
            </p:nvSpPr>
            <p:spPr bwMode="auto">
              <a:xfrm>
                <a:off x="-1265100" y="2851704"/>
                <a:ext cx="52556" cy="4702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endParaRPr lang="en-GB" dirty="0"/>
              </a:p>
            </p:txBody>
          </p:sp>
          <p:sp>
            <p:nvSpPr>
              <p:cNvPr id="69" name="Freeform 68"/>
              <p:cNvSpPr>
                <a:spLocks/>
              </p:cNvSpPr>
              <p:nvPr/>
            </p:nvSpPr>
            <p:spPr bwMode="auto">
              <a:xfrm>
                <a:off x="-1117114" y="2927772"/>
                <a:ext cx="48407" cy="62238"/>
              </a:xfrm>
              <a:custGeom>
                <a:avLst/>
                <a:gdLst>
                  <a:gd name="T0" fmla="*/ 35 w 35"/>
                  <a:gd name="T1" fmla="*/ 7 h 45"/>
                  <a:gd name="T2" fmla="*/ 19 w 35"/>
                  <a:gd name="T3" fmla="*/ 0 h 45"/>
                  <a:gd name="T4" fmla="*/ 0 w 35"/>
                  <a:gd name="T5" fmla="*/ 38 h 45"/>
                  <a:gd name="T6" fmla="*/ 17 w 35"/>
                  <a:gd name="T7" fmla="*/ 45 h 45"/>
                  <a:gd name="T8" fmla="*/ 35 w 35"/>
                  <a:gd name="T9" fmla="*/ 7 h 45"/>
                </a:gdLst>
                <a:ahLst/>
                <a:cxnLst>
                  <a:cxn ang="0">
                    <a:pos x="T0" y="T1"/>
                  </a:cxn>
                  <a:cxn ang="0">
                    <a:pos x="T2" y="T3"/>
                  </a:cxn>
                  <a:cxn ang="0">
                    <a:pos x="T4" y="T5"/>
                  </a:cxn>
                  <a:cxn ang="0">
                    <a:pos x="T6" y="T7"/>
                  </a:cxn>
                  <a:cxn ang="0">
                    <a:pos x="T8" y="T9"/>
                  </a:cxn>
                </a:cxnLst>
                <a:rect l="0" t="0" r="r" b="b"/>
                <a:pathLst>
                  <a:path w="35" h="45">
                    <a:moveTo>
                      <a:pt x="35" y="7"/>
                    </a:moveTo>
                    <a:lnTo>
                      <a:pt x="19" y="0"/>
                    </a:lnTo>
                    <a:lnTo>
                      <a:pt x="0" y="38"/>
                    </a:lnTo>
                    <a:lnTo>
                      <a:pt x="17" y="45"/>
                    </a:lnTo>
                    <a:lnTo>
                      <a:pt x="35" y="7"/>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GB" dirty="0"/>
              </a:p>
            </p:txBody>
          </p:sp>
          <p:sp>
            <p:nvSpPr>
              <p:cNvPr id="70" name="Freeform 69"/>
              <p:cNvSpPr>
                <a:spLocks/>
              </p:cNvSpPr>
              <p:nvPr/>
            </p:nvSpPr>
            <p:spPr bwMode="auto">
              <a:xfrm>
                <a:off x="-1124028" y="2894579"/>
                <a:ext cx="85749" cy="71919"/>
              </a:xfrm>
              <a:custGeom>
                <a:avLst/>
                <a:gdLst>
                  <a:gd name="T0" fmla="*/ 62 w 62"/>
                  <a:gd name="T1" fmla="*/ 21 h 52"/>
                  <a:gd name="T2" fmla="*/ 14 w 62"/>
                  <a:gd name="T3" fmla="*/ 0 h 52"/>
                  <a:gd name="T4" fmla="*/ 0 w 62"/>
                  <a:gd name="T5" fmla="*/ 31 h 52"/>
                  <a:gd name="T6" fmla="*/ 48 w 62"/>
                  <a:gd name="T7" fmla="*/ 52 h 52"/>
                  <a:gd name="T8" fmla="*/ 62 w 62"/>
                  <a:gd name="T9" fmla="*/ 21 h 52"/>
                </a:gdLst>
                <a:ahLst/>
                <a:cxnLst>
                  <a:cxn ang="0">
                    <a:pos x="T0" y="T1"/>
                  </a:cxn>
                  <a:cxn ang="0">
                    <a:pos x="T2" y="T3"/>
                  </a:cxn>
                  <a:cxn ang="0">
                    <a:pos x="T4" y="T5"/>
                  </a:cxn>
                  <a:cxn ang="0">
                    <a:pos x="T6" y="T7"/>
                  </a:cxn>
                  <a:cxn ang="0">
                    <a:pos x="T8" y="T9"/>
                  </a:cxn>
                </a:cxnLst>
                <a:rect l="0" t="0" r="r" b="b"/>
                <a:pathLst>
                  <a:path w="62" h="52">
                    <a:moveTo>
                      <a:pt x="62" y="21"/>
                    </a:moveTo>
                    <a:lnTo>
                      <a:pt x="14" y="0"/>
                    </a:lnTo>
                    <a:lnTo>
                      <a:pt x="0" y="31"/>
                    </a:lnTo>
                    <a:lnTo>
                      <a:pt x="48" y="52"/>
                    </a:lnTo>
                    <a:lnTo>
                      <a:pt x="62" y="2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GB" dirty="0"/>
              </a:p>
            </p:txBody>
          </p:sp>
          <p:sp>
            <p:nvSpPr>
              <p:cNvPr id="71" name="Freeform 70"/>
              <p:cNvSpPr>
                <a:spLocks/>
              </p:cNvSpPr>
              <p:nvPr/>
            </p:nvSpPr>
            <p:spPr bwMode="auto">
              <a:xfrm>
                <a:off x="-1404788" y="2927772"/>
                <a:ext cx="45640" cy="62238"/>
              </a:xfrm>
              <a:custGeom>
                <a:avLst/>
                <a:gdLst>
                  <a:gd name="T0" fmla="*/ 0 w 33"/>
                  <a:gd name="T1" fmla="*/ 7 h 45"/>
                  <a:gd name="T2" fmla="*/ 16 w 33"/>
                  <a:gd name="T3" fmla="*/ 0 h 45"/>
                  <a:gd name="T4" fmla="*/ 33 w 33"/>
                  <a:gd name="T5" fmla="*/ 38 h 45"/>
                  <a:gd name="T6" fmla="*/ 16 w 33"/>
                  <a:gd name="T7" fmla="*/ 45 h 45"/>
                  <a:gd name="T8" fmla="*/ 0 w 33"/>
                  <a:gd name="T9" fmla="*/ 7 h 45"/>
                </a:gdLst>
                <a:ahLst/>
                <a:cxnLst>
                  <a:cxn ang="0">
                    <a:pos x="T0" y="T1"/>
                  </a:cxn>
                  <a:cxn ang="0">
                    <a:pos x="T2" y="T3"/>
                  </a:cxn>
                  <a:cxn ang="0">
                    <a:pos x="T4" y="T5"/>
                  </a:cxn>
                  <a:cxn ang="0">
                    <a:pos x="T6" y="T7"/>
                  </a:cxn>
                  <a:cxn ang="0">
                    <a:pos x="T8" y="T9"/>
                  </a:cxn>
                </a:cxnLst>
                <a:rect l="0" t="0" r="r" b="b"/>
                <a:pathLst>
                  <a:path w="33" h="45">
                    <a:moveTo>
                      <a:pt x="0" y="7"/>
                    </a:moveTo>
                    <a:lnTo>
                      <a:pt x="16" y="0"/>
                    </a:lnTo>
                    <a:lnTo>
                      <a:pt x="33" y="38"/>
                    </a:lnTo>
                    <a:lnTo>
                      <a:pt x="16" y="45"/>
                    </a:lnTo>
                    <a:lnTo>
                      <a:pt x="0" y="7"/>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GB" dirty="0"/>
              </a:p>
            </p:txBody>
          </p:sp>
          <p:sp>
            <p:nvSpPr>
              <p:cNvPr id="72" name="Freeform 71"/>
              <p:cNvSpPr>
                <a:spLocks/>
              </p:cNvSpPr>
              <p:nvPr/>
            </p:nvSpPr>
            <p:spPr bwMode="auto">
              <a:xfrm>
                <a:off x="-1437982" y="2894579"/>
                <a:ext cx="85749" cy="71919"/>
              </a:xfrm>
              <a:custGeom>
                <a:avLst/>
                <a:gdLst>
                  <a:gd name="T0" fmla="*/ 0 w 62"/>
                  <a:gd name="T1" fmla="*/ 21 h 52"/>
                  <a:gd name="T2" fmla="*/ 47 w 62"/>
                  <a:gd name="T3" fmla="*/ 0 h 52"/>
                  <a:gd name="T4" fmla="*/ 62 w 62"/>
                  <a:gd name="T5" fmla="*/ 31 h 52"/>
                  <a:gd name="T6" fmla="*/ 14 w 62"/>
                  <a:gd name="T7" fmla="*/ 52 h 52"/>
                  <a:gd name="T8" fmla="*/ 0 w 62"/>
                  <a:gd name="T9" fmla="*/ 21 h 52"/>
                </a:gdLst>
                <a:ahLst/>
                <a:cxnLst>
                  <a:cxn ang="0">
                    <a:pos x="T0" y="T1"/>
                  </a:cxn>
                  <a:cxn ang="0">
                    <a:pos x="T2" y="T3"/>
                  </a:cxn>
                  <a:cxn ang="0">
                    <a:pos x="T4" y="T5"/>
                  </a:cxn>
                  <a:cxn ang="0">
                    <a:pos x="T6" y="T7"/>
                  </a:cxn>
                  <a:cxn ang="0">
                    <a:pos x="T8" y="T9"/>
                  </a:cxn>
                </a:cxnLst>
                <a:rect l="0" t="0" r="r" b="b"/>
                <a:pathLst>
                  <a:path w="62" h="52">
                    <a:moveTo>
                      <a:pt x="0" y="21"/>
                    </a:moveTo>
                    <a:lnTo>
                      <a:pt x="47" y="0"/>
                    </a:lnTo>
                    <a:lnTo>
                      <a:pt x="62" y="31"/>
                    </a:lnTo>
                    <a:lnTo>
                      <a:pt x="14" y="52"/>
                    </a:lnTo>
                    <a:lnTo>
                      <a:pt x="0" y="2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GB" dirty="0"/>
              </a:p>
            </p:txBody>
          </p:sp>
          <p:sp>
            <p:nvSpPr>
              <p:cNvPr id="73" name="Freeform 72"/>
              <p:cNvSpPr>
                <a:spLocks noEditPoints="1"/>
              </p:cNvSpPr>
              <p:nvPr/>
            </p:nvSpPr>
            <p:spPr bwMode="auto">
              <a:xfrm>
                <a:off x="-1303825" y="2800531"/>
                <a:ext cx="134156" cy="134157"/>
              </a:xfrm>
              <a:custGeom>
                <a:avLst/>
                <a:gdLst>
                  <a:gd name="T0" fmla="*/ 20 w 41"/>
                  <a:gd name="T1" fmla="*/ 41 h 41"/>
                  <a:gd name="T2" fmla="*/ 0 w 41"/>
                  <a:gd name="T3" fmla="*/ 20 h 41"/>
                  <a:gd name="T4" fmla="*/ 20 w 41"/>
                  <a:gd name="T5" fmla="*/ 0 h 41"/>
                  <a:gd name="T6" fmla="*/ 41 w 41"/>
                  <a:gd name="T7" fmla="*/ 20 h 41"/>
                  <a:gd name="T8" fmla="*/ 20 w 41"/>
                  <a:gd name="T9" fmla="*/ 41 h 41"/>
                  <a:gd name="T10" fmla="*/ 20 w 41"/>
                  <a:gd name="T11" fmla="*/ 5 h 41"/>
                  <a:gd name="T12" fmla="*/ 5 w 41"/>
                  <a:gd name="T13" fmla="*/ 20 h 41"/>
                  <a:gd name="T14" fmla="*/ 20 w 41"/>
                  <a:gd name="T15" fmla="*/ 36 h 41"/>
                  <a:gd name="T16" fmla="*/ 36 w 41"/>
                  <a:gd name="T17" fmla="*/ 20 h 41"/>
                  <a:gd name="T18" fmla="*/ 20 w 41"/>
                  <a:gd name="T19"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41">
                    <a:moveTo>
                      <a:pt x="20" y="41"/>
                    </a:moveTo>
                    <a:cubicBezTo>
                      <a:pt x="9" y="41"/>
                      <a:pt x="0" y="31"/>
                      <a:pt x="0" y="20"/>
                    </a:cubicBezTo>
                    <a:cubicBezTo>
                      <a:pt x="0" y="9"/>
                      <a:pt x="9" y="0"/>
                      <a:pt x="20" y="0"/>
                    </a:cubicBezTo>
                    <a:cubicBezTo>
                      <a:pt x="32" y="0"/>
                      <a:pt x="41" y="9"/>
                      <a:pt x="41" y="20"/>
                    </a:cubicBezTo>
                    <a:cubicBezTo>
                      <a:pt x="41" y="31"/>
                      <a:pt x="32" y="41"/>
                      <a:pt x="20" y="41"/>
                    </a:cubicBezTo>
                    <a:close/>
                    <a:moveTo>
                      <a:pt x="20" y="5"/>
                    </a:moveTo>
                    <a:cubicBezTo>
                      <a:pt x="12" y="5"/>
                      <a:pt x="5" y="12"/>
                      <a:pt x="5" y="20"/>
                    </a:cubicBezTo>
                    <a:cubicBezTo>
                      <a:pt x="5" y="29"/>
                      <a:pt x="12" y="36"/>
                      <a:pt x="20" y="36"/>
                    </a:cubicBezTo>
                    <a:cubicBezTo>
                      <a:pt x="29" y="36"/>
                      <a:pt x="36" y="29"/>
                      <a:pt x="36" y="20"/>
                    </a:cubicBezTo>
                    <a:cubicBezTo>
                      <a:pt x="36" y="12"/>
                      <a:pt x="29" y="5"/>
                      <a:pt x="20" y="5"/>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GB" dirty="0"/>
              </a:p>
            </p:txBody>
          </p:sp>
          <p:grpSp>
            <p:nvGrpSpPr>
              <p:cNvPr id="11" name="Group 88"/>
              <p:cNvGrpSpPr/>
              <p:nvPr/>
            </p:nvGrpSpPr>
            <p:grpSpPr>
              <a:xfrm>
                <a:off x="-993930" y="3458669"/>
                <a:ext cx="429407" cy="684540"/>
                <a:chOff x="-1613900" y="2383012"/>
                <a:chExt cx="429407" cy="684540"/>
              </a:xfrm>
            </p:grpSpPr>
            <p:sp>
              <p:nvSpPr>
                <p:cNvPr id="75" name="Freeform 41"/>
                <p:cNvSpPr>
                  <a:spLocks noChangeArrowheads="1"/>
                </p:cNvSpPr>
                <p:nvPr/>
              </p:nvSpPr>
              <p:spPr bwMode="auto">
                <a:xfrm>
                  <a:off x="-1613900" y="2383012"/>
                  <a:ext cx="429407" cy="684540"/>
                </a:xfrm>
                <a:custGeom>
                  <a:avLst/>
                  <a:gdLst>
                    <a:gd name="T0" fmla="*/ 2147483647 w 2557"/>
                    <a:gd name="T1" fmla="*/ 2147483647 h 3464"/>
                    <a:gd name="T2" fmla="*/ 2147483647 w 2557"/>
                    <a:gd name="T3" fmla="*/ 2147483647 h 3464"/>
                    <a:gd name="T4" fmla="*/ 2147483647 w 2557"/>
                    <a:gd name="T5" fmla="*/ 2147483647 h 3464"/>
                    <a:gd name="T6" fmla="*/ 2147483647 w 2557"/>
                    <a:gd name="T7" fmla="*/ 2147483647 h 3464"/>
                    <a:gd name="T8" fmla="*/ 2147483647 w 2557"/>
                    <a:gd name="T9" fmla="*/ 2147483647 h 3464"/>
                    <a:gd name="T10" fmla="*/ 2147483647 w 2557"/>
                    <a:gd name="T11" fmla="*/ 2147483647 h 3464"/>
                    <a:gd name="T12" fmla="*/ 2147483647 w 2557"/>
                    <a:gd name="T13" fmla="*/ 2147483647 h 3464"/>
                    <a:gd name="T14" fmla="*/ 2147483647 w 2557"/>
                    <a:gd name="T15" fmla="*/ 2147483647 h 3464"/>
                    <a:gd name="T16" fmla="*/ 2147483647 w 2557"/>
                    <a:gd name="T17" fmla="*/ 2147483647 h 3464"/>
                    <a:gd name="T18" fmla="*/ 2147483647 w 2557"/>
                    <a:gd name="T19" fmla="*/ 2147483647 h 3464"/>
                    <a:gd name="T20" fmla="*/ 2147483647 w 2557"/>
                    <a:gd name="T21" fmla="*/ 2147483647 h 3464"/>
                    <a:gd name="T22" fmla="*/ 2147483647 w 2557"/>
                    <a:gd name="T23" fmla="*/ 2147483647 h 3464"/>
                    <a:gd name="T24" fmla="*/ 2147483647 w 2557"/>
                    <a:gd name="T25" fmla="*/ 2147483647 h 3464"/>
                    <a:gd name="T26" fmla="*/ 2147483647 w 2557"/>
                    <a:gd name="T27" fmla="*/ 2147483647 h 3464"/>
                    <a:gd name="T28" fmla="*/ 2147483647 w 2557"/>
                    <a:gd name="T29" fmla="*/ 2147483647 h 3464"/>
                    <a:gd name="T30" fmla="*/ 2147483647 w 2557"/>
                    <a:gd name="T31" fmla="*/ 2147483647 h 3464"/>
                    <a:gd name="T32" fmla="*/ 2147483647 w 2557"/>
                    <a:gd name="T33" fmla="*/ 2147483647 h 3464"/>
                    <a:gd name="T34" fmla="*/ 2147483647 w 2557"/>
                    <a:gd name="T35" fmla="*/ 2147483647 h 3464"/>
                    <a:gd name="T36" fmla="*/ 2147483647 w 2557"/>
                    <a:gd name="T37" fmla="*/ 2147483647 h 3464"/>
                    <a:gd name="T38" fmla="*/ 2147483647 w 2557"/>
                    <a:gd name="T39" fmla="*/ 2147483647 h 3464"/>
                    <a:gd name="T40" fmla="*/ 2147483647 w 2557"/>
                    <a:gd name="T41" fmla="*/ 2147483647 h 3464"/>
                    <a:gd name="T42" fmla="*/ 2147483647 w 2557"/>
                    <a:gd name="T43" fmla="*/ 2147483647 h 3464"/>
                    <a:gd name="T44" fmla="*/ 2147483647 w 2557"/>
                    <a:gd name="T45" fmla="*/ 2147483647 h 3464"/>
                    <a:gd name="T46" fmla="*/ 2147483647 w 2557"/>
                    <a:gd name="T47" fmla="*/ 2147483647 h 3464"/>
                    <a:gd name="T48" fmla="*/ 2147483647 w 2557"/>
                    <a:gd name="T49" fmla="*/ 2147483647 h 3464"/>
                    <a:gd name="T50" fmla="*/ 2147483647 w 2557"/>
                    <a:gd name="T51" fmla="*/ 2147483647 h 3464"/>
                    <a:gd name="T52" fmla="*/ 2147483647 w 2557"/>
                    <a:gd name="T53" fmla="*/ 2147483647 h 3464"/>
                    <a:gd name="T54" fmla="*/ 2147483647 w 2557"/>
                    <a:gd name="T55" fmla="*/ 2147483647 h 3464"/>
                    <a:gd name="T56" fmla="*/ 2147483647 w 2557"/>
                    <a:gd name="T57" fmla="*/ 2147483647 h 3464"/>
                    <a:gd name="T58" fmla="*/ 2147483647 w 2557"/>
                    <a:gd name="T59" fmla="*/ 2147483647 h 3464"/>
                    <a:gd name="T60" fmla="*/ 2147483647 w 2557"/>
                    <a:gd name="T61" fmla="*/ 2147483647 h 3464"/>
                    <a:gd name="T62" fmla="*/ 2147483647 w 2557"/>
                    <a:gd name="T63" fmla="*/ 2147483647 h 3464"/>
                    <a:gd name="T64" fmla="*/ 2147483647 w 2557"/>
                    <a:gd name="T65" fmla="*/ 2147483647 h 3464"/>
                    <a:gd name="T66" fmla="*/ 2147483647 w 2557"/>
                    <a:gd name="T67" fmla="*/ 2147483647 h 3464"/>
                    <a:gd name="T68" fmla="*/ 2147483647 w 2557"/>
                    <a:gd name="T69" fmla="*/ 2147483647 h 3464"/>
                    <a:gd name="T70" fmla="*/ 2147483647 w 2557"/>
                    <a:gd name="T71" fmla="*/ 2147483647 h 3464"/>
                    <a:gd name="T72" fmla="*/ 2147483647 w 2557"/>
                    <a:gd name="T73" fmla="*/ 2147483647 h 3464"/>
                    <a:gd name="T74" fmla="*/ 2147483647 w 2557"/>
                    <a:gd name="T75" fmla="*/ 2147483647 h 3464"/>
                    <a:gd name="T76" fmla="*/ 2147483647 w 2557"/>
                    <a:gd name="T77" fmla="*/ 2147483647 h 3464"/>
                    <a:gd name="T78" fmla="*/ 2147483647 w 2557"/>
                    <a:gd name="T79" fmla="*/ 2147483647 h 3464"/>
                    <a:gd name="T80" fmla="*/ 2147483647 w 2557"/>
                    <a:gd name="T81" fmla="*/ 2147483647 h 3464"/>
                    <a:gd name="T82" fmla="*/ 2147483647 w 2557"/>
                    <a:gd name="T83" fmla="*/ 2147483647 h 3464"/>
                    <a:gd name="T84" fmla="*/ 0 w 2557"/>
                    <a:gd name="T85" fmla="*/ 2147483647 h 3464"/>
                    <a:gd name="T86" fmla="*/ 2147483647 w 2557"/>
                    <a:gd name="T87" fmla="*/ 2147483647 h 3464"/>
                    <a:gd name="T88" fmla="*/ 2147483647 w 2557"/>
                    <a:gd name="T89" fmla="*/ 2147483647 h 3464"/>
                    <a:gd name="T90" fmla="*/ 2147483647 w 2557"/>
                    <a:gd name="T91" fmla="*/ 2147483647 h 3464"/>
                    <a:gd name="T92" fmla="*/ 2147483647 w 2557"/>
                    <a:gd name="T93" fmla="*/ 2147483647 h 3464"/>
                    <a:gd name="T94" fmla="*/ 2147483647 w 2557"/>
                    <a:gd name="T95" fmla="*/ 2147483647 h 346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557"/>
                    <a:gd name="T145" fmla="*/ 0 h 3464"/>
                    <a:gd name="T146" fmla="*/ 2557 w 2557"/>
                    <a:gd name="T147" fmla="*/ 3464 h 346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557" h="3464">
                      <a:moveTo>
                        <a:pt x="1279" y="853"/>
                      </a:moveTo>
                      <a:lnTo>
                        <a:pt x="1225" y="856"/>
                      </a:lnTo>
                      <a:lnTo>
                        <a:pt x="1173" y="866"/>
                      </a:lnTo>
                      <a:lnTo>
                        <a:pt x="1124" y="881"/>
                      </a:lnTo>
                      <a:lnTo>
                        <a:pt x="1078" y="902"/>
                      </a:lnTo>
                      <a:lnTo>
                        <a:pt x="1035" y="929"/>
                      </a:lnTo>
                      <a:lnTo>
                        <a:pt x="995" y="961"/>
                      </a:lnTo>
                      <a:lnTo>
                        <a:pt x="959" y="996"/>
                      </a:lnTo>
                      <a:lnTo>
                        <a:pt x="928" y="1036"/>
                      </a:lnTo>
                      <a:lnTo>
                        <a:pt x="902" y="1079"/>
                      </a:lnTo>
                      <a:lnTo>
                        <a:pt x="881" y="1125"/>
                      </a:lnTo>
                      <a:lnTo>
                        <a:pt x="865" y="1174"/>
                      </a:lnTo>
                      <a:lnTo>
                        <a:pt x="855" y="1225"/>
                      </a:lnTo>
                      <a:lnTo>
                        <a:pt x="852" y="1279"/>
                      </a:lnTo>
                      <a:lnTo>
                        <a:pt x="855" y="1333"/>
                      </a:lnTo>
                      <a:lnTo>
                        <a:pt x="865" y="1385"/>
                      </a:lnTo>
                      <a:lnTo>
                        <a:pt x="881" y="1433"/>
                      </a:lnTo>
                      <a:lnTo>
                        <a:pt x="902" y="1479"/>
                      </a:lnTo>
                      <a:lnTo>
                        <a:pt x="928" y="1522"/>
                      </a:lnTo>
                      <a:lnTo>
                        <a:pt x="959" y="1562"/>
                      </a:lnTo>
                      <a:lnTo>
                        <a:pt x="995" y="1598"/>
                      </a:lnTo>
                      <a:lnTo>
                        <a:pt x="1035" y="1629"/>
                      </a:lnTo>
                      <a:lnTo>
                        <a:pt x="1078" y="1656"/>
                      </a:lnTo>
                      <a:lnTo>
                        <a:pt x="1124" y="1676"/>
                      </a:lnTo>
                      <a:lnTo>
                        <a:pt x="1173" y="1692"/>
                      </a:lnTo>
                      <a:lnTo>
                        <a:pt x="1225" y="1702"/>
                      </a:lnTo>
                      <a:lnTo>
                        <a:pt x="1279" y="1705"/>
                      </a:lnTo>
                      <a:lnTo>
                        <a:pt x="1332" y="1702"/>
                      </a:lnTo>
                      <a:lnTo>
                        <a:pt x="1383" y="1692"/>
                      </a:lnTo>
                      <a:lnTo>
                        <a:pt x="1433" y="1676"/>
                      </a:lnTo>
                      <a:lnTo>
                        <a:pt x="1479" y="1656"/>
                      </a:lnTo>
                      <a:lnTo>
                        <a:pt x="1522" y="1629"/>
                      </a:lnTo>
                      <a:lnTo>
                        <a:pt x="1562" y="1598"/>
                      </a:lnTo>
                      <a:lnTo>
                        <a:pt x="1597" y="1562"/>
                      </a:lnTo>
                      <a:lnTo>
                        <a:pt x="1628" y="1522"/>
                      </a:lnTo>
                      <a:lnTo>
                        <a:pt x="1654" y="1479"/>
                      </a:lnTo>
                      <a:lnTo>
                        <a:pt x="1676" y="1433"/>
                      </a:lnTo>
                      <a:lnTo>
                        <a:pt x="1692" y="1385"/>
                      </a:lnTo>
                      <a:lnTo>
                        <a:pt x="1702" y="1333"/>
                      </a:lnTo>
                      <a:lnTo>
                        <a:pt x="1705" y="1279"/>
                      </a:lnTo>
                      <a:lnTo>
                        <a:pt x="1702" y="1225"/>
                      </a:lnTo>
                      <a:lnTo>
                        <a:pt x="1692" y="1174"/>
                      </a:lnTo>
                      <a:lnTo>
                        <a:pt x="1676" y="1125"/>
                      </a:lnTo>
                      <a:lnTo>
                        <a:pt x="1654" y="1079"/>
                      </a:lnTo>
                      <a:lnTo>
                        <a:pt x="1628" y="1036"/>
                      </a:lnTo>
                      <a:lnTo>
                        <a:pt x="1597" y="996"/>
                      </a:lnTo>
                      <a:lnTo>
                        <a:pt x="1562" y="961"/>
                      </a:lnTo>
                      <a:lnTo>
                        <a:pt x="1522" y="929"/>
                      </a:lnTo>
                      <a:lnTo>
                        <a:pt x="1479" y="902"/>
                      </a:lnTo>
                      <a:lnTo>
                        <a:pt x="1433" y="881"/>
                      </a:lnTo>
                      <a:lnTo>
                        <a:pt x="1383" y="866"/>
                      </a:lnTo>
                      <a:lnTo>
                        <a:pt x="1332" y="856"/>
                      </a:lnTo>
                      <a:lnTo>
                        <a:pt x="1279" y="853"/>
                      </a:lnTo>
                      <a:close/>
                      <a:moveTo>
                        <a:pt x="1279" y="0"/>
                      </a:moveTo>
                      <a:lnTo>
                        <a:pt x="1370" y="3"/>
                      </a:lnTo>
                      <a:lnTo>
                        <a:pt x="1460" y="13"/>
                      </a:lnTo>
                      <a:lnTo>
                        <a:pt x="1547" y="29"/>
                      </a:lnTo>
                      <a:lnTo>
                        <a:pt x="1633" y="49"/>
                      </a:lnTo>
                      <a:lnTo>
                        <a:pt x="1716" y="77"/>
                      </a:lnTo>
                      <a:lnTo>
                        <a:pt x="1796" y="109"/>
                      </a:lnTo>
                      <a:lnTo>
                        <a:pt x="1874" y="147"/>
                      </a:lnTo>
                      <a:lnTo>
                        <a:pt x="1948" y="189"/>
                      </a:lnTo>
                      <a:lnTo>
                        <a:pt x="2020" y="236"/>
                      </a:lnTo>
                      <a:lnTo>
                        <a:pt x="2088" y="289"/>
                      </a:lnTo>
                      <a:lnTo>
                        <a:pt x="2152" y="345"/>
                      </a:lnTo>
                      <a:lnTo>
                        <a:pt x="2212" y="405"/>
                      </a:lnTo>
                      <a:lnTo>
                        <a:pt x="2268" y="470"/>
                      </a:lnTo>
                      <a:lnTo>
                        <a:pt x="2320" y="538"/>
                      </a:lnTo>
                      <a:lnTo>
                        <a:pt x="2367" y="609"/>
                      </a:lnTo>
                      <a:lnTo>
                        <a:pt x="2410" y="684"/>
                      </a:lnTo>
                      <a:lnTo>
                        <a:pt x="2448" y="762"/>
                      </a:lnTo>
                      <a:lnTo>
                        <a:pt x="2480" y="842"/>
                      </a:lnTo>
                      <a:lnTo>
                        <a:pt x="2507" y="925"/>
                      </a:lnTo>
                      <a:lnTo>
                        <a:pt x="2529" y="1010"/>
                      </a:lnTo>
                      <a:lnTo>
                        <a:pt x="2544" y="1098"/>
                      </a:lnTo>
                      <a:lnTo>
                        <a:pt x="2553" y="1188"/>
                      </a:lnTo>
                      <a:lnTo>
                        <a:pt x="2557" y="1279"/>
                      </a:lnTo>
                      <a:lnTo>
                        <a:pt x="2555" y="1331"/>
                      </a:lnTo>
                      <a:lnTo>
                        <a:pt x="2549" y="1385"/>
                      </a:lnTo>
                      <a:lnTo>
                        <a:pt x="2541" y="1441"/>
                      </a:lnTo>
                      <a:lnTo>
                        <a:pt x="2529" y="1498"/>
                      </a:lnTo>
                      <a:lnTo>
                        <a:pt x="2514" y="1557"/>
                      </a:lnTo>
                      <a:lnTo>
                        <a:pt x="2495" y="1618"/>
                      </a:lnTo>
                      <a:lnTo>
                        <a:pt x="2474" y="1681"/>
                      </a:lnTo>
                      <a:lnTo>
                        <a:pt x="2450" y="1743"/>
                      </a:lnTo>
                      <a:lnTo>
                        <a:pt x="2424" y="1807"/>
                      </a:lnTo>
                      <a:lnTo>
                        <a:pt x="2396" y="1873"/>
                      </a:lnTo>
                      <a:lnTo>
                        <a:pt x="2367" y="1939"/>
                      </a:lnTo>
                      <a:lnTo>
                        <a:pt x="2335" y="2004"/>
                      </a:lnTo>
                      <a:lnTo>
                        <a:pt x="2302" y="2071"/>
                      </a:lnTo>
                      <a:lnTo>
                        <a:pt x="2267" y="2138"/>
                      </a:lnTo>
                      <a:lnTo>
                        <a:pt x="2231" y="2205"/>
                      </a:lnTo>
                      <a:lnTo>
                        <a:pt x="2193" y="2271"/>
                      </a:lnTo>
                      <a:lnTo>
                        <a:pt x="2155" y="2338"/>
                      </a:lnTo>
                      <a:lnTo>
                        <a:pt x="2117" y="2404"/>
                      </a:lnTo>
                      <a:lnTo>
                        <a:pt x="2077" y="2468"/>
                      </a:lnTo>
                      <a:lnTo>
                        <a:pt x="2037" y="2532"/>
                      </a:lnTo>
                      <a:lnTo>
                        <a:pt x="1997" y="2595"/>
                      </a:lnTo>
                      <a:lnTo>
                        <a:pt x="1958" y="2658"/>
                      </a:lnTo>
                      <a:lnTo>
                        <a:pt x="1918" y="2718"/>
                      </a:lnTo>
                      <a:lnTo>
                        <a:pt x="1879" y="2776"/>
                      </a:lnTo>
                      <a:lnTo>
                        <a:pt x="1839" y="2834"/>
                      </a:lnTo>
                      <a:lnTo>
                        <a:pt x="1802" y="2889"/>
                      </a:lnTo>
                      <a:lnTo>
                        <a:pt x="1764" y="2943"/>
                      </a:lnTo>
                      <a:lnTo>
                        <a:pt x="1728" y="2993"/>
                      </a:lnTo>
                      <a:lnTo>
                        <a:pt x="1693" y="3042"/>
                      </a:lnTo>
                      <a:lnTo>
                        <a:pt x="1660" y="3088"/>
                      </a:lnTo>
                      <a:lnTo>
                        <a:pt x="1628" y="3132"/>
                      </a:lnTo>
                      <a:lnTo>
                        <a:pt x="1598" y="3172"/>
                      </a:lnTo>
                      <a:lnTo>
                        <a:pt x="1570" y="3210"/>
                      </a:lnTo>
                      <a:lnTo>
                        <a:pt x="1545" y="3244"/>
                      </a:lnTo>
                      <a:lnTo>
                        <a:pt x="1521" y="3275"/>
                      </a:lnTo>
                      <a:lnTo>
                        <a:pt x="1500" y="3302"/>
                      </a:lnTo>
                      <a:lnTo>
                        <a:pt x="1482" y="3326"/>
                      </a:lnTo>
                      <a:lnTo>
                        <a:pt x="1467" y="3345"/>
                      </a:lnTo>
                      <a:lnTo>
                        <a:pt x="1454" y="3361"/>
                      </a:lnTo>
                      <a:lnTo>
                        <a:pt x="1446" y="3372"/>
                      </a:lnTo>
                      <a:lnTo>
                        <a:pt x="1440" y="3380"/>
                      </a:lnTo>
                      <a:lnTo>
                        <a:pt x="1438" y="3382"/>
                      </a:lnTo>
                      <a:lnTo>
                        <a:pt x="1413" y="3409"/>
                      </a:lnTo>
                      <a:lnTo>
                        <a:pt x="1385" y="3430"/>
                      </a:lnTo>
                      <a:lnTo>
                        <a:pt x="1356" y="3447"/>
                      </a:lnTo>
                      <a:lnTo>
                        <a:pt x="1325" y="3458"/>
                      </a:lnTo>
                      <a:lnTo>
                        <a:pt x="1294" y="3464"/>
                      </a:lnTo>
                      <a:lnTo>
                        <a:pt x="1263" y="3464"/>
                      </a:lnTo>
                      <a:lnTo>
                        <a:pt x="1232" y="3458"/>
                      </a:lnTo>
                      <a:lnTo>
                        <a:pt x="1200" y="3447"/>
                      </a:lnTo>
                      <a:lnTo>
                        <a:pt x="1171" y="3430"/>
                      </a:lnTo>
                      <a:lnTo>
                        <a:pt x="1143" y="3409"/>
                      </a:lnTo>
                      <a:lnTo>
                        <a:pt x="1119" y="3382"/>
                      </a:lnTo>
                      <a:lnTo>
                        <a:pt x="1116" y="3380"/>
                      </a:lnTo>
                      <a:lnTo>
                        <a:pt x="1111" y="3372"/>
                      </a:lnTo>
                      <a:lnTo>
                        <a:pt x="1102" y="3361"/>
                      </a:lnTo>
                      <a:lnTo>
                        <a:pt x="1090" y="3345"/>
                      </a:lnTo>
                      <a:lnTo>
                        <a:pt x="1075" y="3326"/>
                      </a:lnTo>
                      <a:lnTo>
                        <a:pt x="1056" y="3302"/>
                      </a:lnTo>
                      <a:lnTo>
                        <a:pt x="1036" y="3275"/>
                      </a:lnTo>
                      <a:lnTo>
                        <a:pt x="1012" y="3244"/>
                      </a:lnTo>
                      <a:lnTo>
                        <a:pt x="986" y="3210"/>
                      </a:lnTo>
                      <a:lnTo>
                        <a:pt x="958" y="3172"/>
                      </a:lnTo>
                      <a:lnTo>
                        <a:pt x="928" y="3132"/>
                      </a:lnTo>
                      <a:lnTo>
                        <a:pt x="897" y="3088"/>
                      </a:lnTo>
                      <a:lnTo>
                        <a:pt x="864" y="3042"/>
                      </a:lnTo>
                      <a:lnTo>
                        <a:pt x="828" y="2993"/>
                      </a:lnTo>
                      <a:lnTo>
                        <a:pt x="793" y="2943"/>
                      </a:lnTo>
                      <a:lnTo>
                        <a:pt x="755" y="2889"/>
                      </a:lnTo>
                      <a:lnTo>
                        <a:pt x="717" y="2834"/>
                      </a:lnTo>
                      <a:lnTo>
                        <a:pt x="679" y="2776"/>
                      </a:lnTo>
                      <a:lnTo>
                        <a:pt x="639" y="2718"/>
                      </a:lnTo>
                      <a:lnTo>
                        <a:pt x="599" y="2658"/>
                      </a:lnTo>
                      <a:lnTo>
                        <a:pt x="559" y="2595"/>
                      </a:lnTo>
                      <a:lnTo>
                        <a:pt x="520" y="2532"/>
                      </a:lnTo>
                      <a:lnTo>
                        <a:pt x="480" y="2468"/>
                      </a:lnTo>
                      <a:lnTo>
                        <a:pt x="440" y="2404"/>
                      </a:lnTo>
                      <a:lnTo>
                        <a:pt x="401" y="2338"/>
                      </a:lnTo>
                      <a:lnTo>
                        <a:pt x="364" y="2271"/>
                      </a:lnTo>
                      <a:lnTo>
                        <a:pt x="326" y="2205"/>
                      </a:lnTo>
                      <a:lnTo>
                        <a:pt x="290" y="2138"/>
                      </a:lnTo>
                      <a:lnTo>
                        <a:pt x="255" y="2071"/>
                      </a:lnTo>
                      <a:lnTo>
                        <a:pt x="222" y="2004"/>
                      </a:lnTo>
                      <a:lnTo>
                        <a:pt x="190" y="1939"/>
                      </a:lnTo>
                      <a:lnTo>
                        <a:pt x="160" y="1873"/>
                      </a:lnTo>
                      <a:lnTo>
                        <a:pt x="132" y="1807"/>
                      </a:lnTo>
                      <a:lnTo>
                        <a:pt x="106" y="1743"/>
                      </a:lnTo>
                      <a:lnTo>
                        <a:pt x="83" y="1681"/>
                      </a:lnTo>
                      <a:lnTo>
                        <a:pt x="62" y="1618"/>
                      </a:lnTo>
                      <a:lnTo>
                        <a:pt x="44" y="1557"/>
                      </a:lnTo>
                      <a:lnTo>
                        <a:pt x="28" y="1498"/>
                      </a:lnTo>
                      <a:lnTo>
                        <a:pt x="16" y="1441"/>
                      </a:lnTo>
                      <a:lnTo>
                        <a:pt x="8" y="1385"/>
                      </a:lnTo>
                      <a:lnTo>
                        <a:pt x="2" y="1331"/>
                      </a:lnTo>
                      <a:lnTo>
                        <a:pt x="0" y="1279"/>
                      </a:lnTo>
                      <a:lnTo>
                        <a:pt x="3" y="1188"/>
                      </a:lnTo>
                      <a:lnTo>
                        <a:pt x="13" y="1098"/>
                      </a:lnTo>
                      <a:lnTo>
                        <a:pt x="28" y="1010"/>
                      </a:lnTo>
                      <a:lnTo>
                        <a:pt x="49" y="925"/>
                      </a:lnTo>
                      <a:lnTo>
                        <a:pt x="76" y="842"/>
                      </a:lnTo>
                      <a:lnTo>
                        <a:pt x="109" y="762"/>
                      </a:lnTo>
                      <a:lnTo>
                        <a:pt x="146" y="684"/>
                      </a:lnTo>
                      <a:lnTo>
                        <a:pt x="189" y="609"/>
                      </a:lnTo>
                      <a:lnTo>
                        <a:pt x="237" y="538"/>
                      </a:lnTo>
                      <a:lnTo>
                        <a:pt x="288" y="470"/>
                      </a:lnTo>
                      <a:lnTo>
                        <a:pt x="345" y="405"/>
                      </a:lnTo>
                      <a:lnTo>
                        <a:pt x="405" y="345"/>
                      </a:lnTo>
                      <a:lnTo>
                        <a:pt x="469" y="289"/>
                      </a:lnTo>
                      <a:lnTo>
                        <a:pt x="538" y="236"/>
                      </a:lnTo>
                      <a:lnTo>
                        <a:pt x="609" y="189"/>
                      </a:lnTo>
                      <a:lnTo>
                        <a:pt x="683" y="147"/>
                      </a:lnTo>
                      <a:lnTo>
                        <a:pt x="760" y="109"/>
                      </a:lnTo>
                      <a:lnTo>
                        <a:pt x="841" y="77"/>
                      </a:lnTo>
                      <a:lnTo>
                        <a:pt x="925" y="49"/>
                      </a:lnTo>
                      <a:lnTo>
                        <a:pt x="1010" y="29"/>
                      </a:lnTo>
                      <a:lnTo>
                        <a:pt x="1097" y="13"/>
                      </a:lnTo>
                      <a:lnTo>
                        <a:pt x="1187" y="3"/>
                      </a:lnTo>
                      <a:lnTo>
                        <a:pt x="1279" y="0"/>
                      </a:lnTo>
                      <a:close/>
                    </a:path>
                  </a:pathLst>
                </a:custGeom>
                <a:solidFill>
                  <a:schemeClr val="tx1"/>
                </a:solidFill>
                <a:ln w="9525">
                  <a:noFill/>
                  <a:round/>
                  <a:headEnd/>
                  <a:tailEnd/>
                </a:ln>
              </p:spPr>
              <p:txBody>
                <a:bodyPr wrap="none" anchor="ctr"/>
                <a:lstStyle/>
                <a:p>
                  <a:endParaRPr lang="en-GB"/>
                </a:p>
              </p:txBody>
            </p:sp>
            <p:sp>
              <p:nvSpPr>
                <p:cNvPr id="76" name="Freeform 170"/>
                <p:cNvSpPr>
                  <a:spLocks noEditPoints="1"/>
                </p:cNvSpPr>
                <p:nvPr/>
              </p:nvSpPr>
              <p:spPr bwMode="auto">
                <a:xfrm>
                  <a:off x="-1547340" y="2470073"/>
                  <a:ext cx="303982" cy="495230"/>
                </a:xfrm>
                <a:custGeom>
                  <a:avLst/>
                  <a:gdLst>
                    <a:gd name="T0" fmla="*/ 32 w 64"/>
                    <a:gd name="T1" fmla="*/ 0 h 104"/>
                    <a:gd name="T2" fmla="*/ 0 w 64"/>
                    <a:gd name="T3" fmla="*/ 32 h 104"/>
                    <a:gd name="T4" fmla="*/ 4 w 64"/>
                    <a:gd name="T5" fmla="*/ 48 h 104"/>
                    <a:gd name="T6" fmla="*/ 4 w 64"/>
                    <a:gd name="T7" fmla="*/ 48 h 104"/>
                    <a:gd name="T8" fmla="*/ 7 w 64"/>
                    <a:gd name="T9" fmla="*/ 54 h 104"/>
                    <a:gd name="T10" fmla="*/ 13 w 64"/>
                    <a:gd name="T11" fmla="*/ 66 h 104"/>
                    <a:gd name="T12" fmla="*/ 32 w 64"/>
                    <a:gd name="T13" fmla="*/ 104 h 104"/>
                    <a:gd name="T14" fmla="*/ 57 w 64"/>
                    <a:gd name="T15" fmla="*/ 52 h 104"/>
                    <a:gd name="T16" fmla="*/ 60 w 64"/>
                    <a:gd name="T17" fmla="*/ 48 h 104"/>
                    <a:gd name="T18" fmla="*/ 60 w 64"/>
                    <a:gd name="T19" fmla="*/ 48 h 104"/>
                    <a:gd name="T20" fmla="*/ 63 w 64"/>
                    <a:gd name="T21" fmla="*/ 40 h 104"/>
                    <a:gd name="T22" fmla="*/ 64 w 64"/>
                    <a:gd name="T23" fmla="*/ 32 h 104"/>
                    <a:gd name="T24" fmla="*/ 32 w 64"/>
                    <a:gd name="T25" fmla="*/ 0 h 104"/>
                    <a:gd name="T26" fmla="*/ 32 w 64"/>
                    <a:gd name="T27" fmla="*/ 41 h 104"/>
                    <a:gd name="T28" fmla="*/ 18 w 64"/>
                    <a:gd name="T29" fmla="*/ 28 h 104"/>
                    <a:gd name="T30" fmla="*/ 32 w 64"/>
                    <a:gd name="T31" fmla="*/ 14 h 104"/>
                    <a:gd name="T32" fmla="*/ 45 w 64"/>
                    <a:gd name="T33" fmla="*/ 28 h 104"/>
                    <a:gd name="T34" fmla="*/ 32 w 64"/>
                    <a:gd name="T35" fmla="*/ 41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 h="104">
                      <a:moveTo>
                        <a:pt x="32" y="0"/>
                      </a:moveTo>
                      <a:cubicBezTo>
                        <a:pt x="14" y="0"/>
                        <a:pt x="0" y="14"/>
                        <a:pt x="0" y="32"/>
                      </a:cubicBezTo>
                      <a:cubicBezTo>
                        <a:pt x="0" y="38"/>
                        <a:pt x="1" y="43"/>
                        <a:pt x="4" y="48"/>
                      </a:cubicBezTo>
                      <a:cubicBezTo>
                        <a:pt x="4" y="48"/>
                        <a:pt x="4" y="48"/>
                        <a:pt x="4" y="48"/>
                      </a:cubicBezTo>
                      <a:cubicBezTo>
                        <a:pt x="7" y="54"/>
                        <a:pt x="7" y="54"/>
                        <a:pt x="7" y="54"/>
                      </a:cubicBezTo>
                      <a:cubicBezTo>
                        <a:pt x="13" y="66"/>
                        <a:pt x="13" y="66"/>
                        <a:pt x="13" y="66"/>
                      </a:cubicBezTo>
                      <a:cubicBezTo>
                        <a:pt x="32" y="104"/>
                        <a:pt x="32" y="104"/>
                        <a:pt x="32" y="104"/>
                      </a:cubicBezTo>
                      <a:cubicBezTo>
                        <a:pt x="57" y="52"/>
                        <a:pt x="57" y="52"/>
                        <a:pt x="57" y="52"/>
                      </a:cubicBezTo>
                      <a:cubicBezTo>
                        <a:pt x="60" y="48"/>
                        <a:pt x="60" y="48"/>
                        <a:pt x="60" y="48"/>
                      </a:cubicBezTo>
                      <a:cubicBezTo>
                        <a:pt x="60" y="48"/>
                        <a:pt x="60" y="48"/>
                        <a:pt x="60" y="48"/>
                      </a:cubicBezTo>
                      <a:cubicBezTo>
                        <a:pt x="61" y="45"/>
                        <a:pt x="62" y="43"/>
                        <a:pt x="63" y="40"/>
                      </a:cubicBezTo>
                      <a:cubicBezTo>
                        <a:pt x="64" y="37"/>
                        <a:pt x="64" y="34"/>
                        <a:pt x="64" y="32"/>
                      </a:cubicBezTo>
                      <a:cubicBezTo>
                        <a:pt x="64" y="14"/>
                        <a:pt x="50" y="0"/>
                        <a:pt x="32" y="0"/>
                      </a:cubicBezTo>
                      <a:close/>
                      <a:moveTo>
                        <a:pt x="32" y="41"/>
                      </a:moveTo>
                      <a:cubicBezTo>
                        <a:pt x="24" y="41"/>
                        <a:pt x="18" y="35"/>
                        <a:pt x="18" y="28"/>
                      </a:cubicBezTo>
                      <a:cubicBezTo>
                        <a:pt x="18" y="20"/>
                        <a:pt x="24" y="14"/>
                        <a:pt x="32" y="14"/>
                      </a:cubicBezTo>
                      <a:cubicBezTo>
                        <a:pt x="39" y="14"/>
                        <a:pt x="45" y="20"/>
                        <a:pt x="45" y="28"/>
                      </a:cubicBezTo>
                      <a:cubicBezTo>
                        <a:pt x="45" y="35"/>
                        <a:pt x="39" y="41"/>
                        <a:pt x="32" y="41"/>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grpSp>
      <p:sp>
        <p:nvSpPr>
          <p:cNvPr id="79" name="TextBox 78"/>
          <p:cNvSpPr txBox="1"/>
          <p:nvPr/>
        </p:nvSpPr>
        <p:spPr>
          <a:xfrm>
            <a:off x="9242769" y="1996988"/>
            <a:ext cx="720080" cy="1323439"/>
          </a:xfrm>
          <a:prstGeom prst="rect">
            <a:avLst/>
          </a:prstGeom>
          <a:noFill/>
        </p:spPr>
        <p:txBody>
          <a:bodyPr wrap="square" rtlCol="0">
            <a:spAutoFit/>
          </a:bodyPr>
          <a:lstStyle/>
          <a:p>
            <a:endParaRPr lang="en-GB" sz="8000" dirty="0">
              <a:latin typeface="Arial Rounded MT Bold" pitchFamily="34" charset="0"/>
            </a:endParaRPr>
          </a:p>
        </p:txBody>
      </p:sp>
      <p:grpSp>
        <p:nvGrpSpPr>
          <p:cNvPr id="13" name="Group 93"/>
          <p:cNvGrpSpPr/>
          <p:nvPr/>
        </p:nvGrpSpPr>
        <p:grpSpPr>
          <a:xfrm>
            <a:off x="8408326" y="1481297"/>
            <a:ext cx="2538789" cy="2072941"/>
            <a:chOff x="8408326" y="1265272"/>
            <a:chExt cx="2538789" cy="2072941"/>
          </a:xfrm>
        </p:grpSpPr>
        <p:sp>
          <p:nvSpPr>
            <p:cNvPr id="26" name="Round Same Side Corner Rectangle 25"/>
            <p:cNvSpPr/>
            <p:nvPr/>
          </p:nvSpPr>
          <p:spPr>
            <a:xfrm flipH="1">
              <a:off x="8408326" y="1265272"/>
              <a:ext cx="2538789" cy="2072941"/>
            </a:xfrm>
            <a:prstGeom prst="round2SameRect">
              <a:avLst/>
            </a:prstGeom>
            <a:solidFill>
              <a:schemeClr val="tx1"/>
            </a:solidFill>
          </p:spPr>
          <p:txBody>
            <a:bodyPr wrap="square" anchor="ctr" anchorCtr="0">
              <a:noAutofit/>
            </a:bodyPr>
            <a:lstStyle/>
            <a:p>
              <a:pPr algn="ctr"/>
              <a:endParaRPr lang="en-GB" sz="2400" dirty="0" smtClean="0">
                <a:latin typeface="Calibri" pitchFamily="34" charset="0"/>
              </a:endParaRPr>
            </a:p>
          </p:txBody>
        </p:sp>
        <p:grpSp>
          <p:nvGrpSpPr>
            <p:cNvPr id="15" name="Group 92"/>
            <p:cNvGrpSpPr/>
            <p:nvPr/>
          </p:nvGrpSpPr>
          <p:grpSpPr>
            <a:xfrm>
              <a:off x="8928022" y="1518925"/>
              <a:ext cx="1499397" cy="1565634"/>
              <a:chOff x="8845074" y="1621617"/>
              <a:chExt cx="1499397" cy="1565634"/>
            </a:xfrm>
          </p:grpSpPr>
          <p:grpSp>
            <p:nvGrpSpPr>
              <p:cNvPr id="16" name="Group 43"/>
              <p:cNvGrpSpPr>
                <a:grpSpLocks noChangeAspect="1"/>
              </p:cNvGrpSpPr>
              <p:nvPr/>
            </p:nvGrpSpPr>
            <p:grpSpPr>
              <a:xfrm>
                <a:off x="8845074" y="1621617"/>
                <a:ext cx="1499397" cy="1565634"/>
                <a:chOff x="5526736" y="1965134"/>
                <a:chExt cx="1080120" cy="1269575"/>
              </a:xfrm>
            </p:grpSpPr>
            <p:grpSp>
              <p:nvGrpSpPr>
                <p:cNvPr id="17" name="Group 33"/>
                <p:cNvGrpSpPr>
                  <a:grpSpLocks noChangeAspect="1"/>
                </p:cNvGrpSpPr>
                <p:nvPr/>
              </p:nvGrpSpPr>
              <p:grpSpPr>
                <a:xfrm>
                  <a:off x="5526736" y="1965134"/>
                  <a:ext cx="1080120" cy="1269575"/>
                  <a:chOff x="733401" y="3391248"/>
                  <a:chExt cx="787400" cy="925512"/>
                </a:xfrm>
                <a:solidFill>
                  <a:schemeClr val="bg1"/>
                </a:solidFill>
              </p:grpSpPr>
              <p:sp>
                <p:nvSpPr>
                  <p:cNvPr id="82" name="Rectangle 1085"/>
                  <p:cNvSpPr>
                    <a:spLocks noChangeArrowheads="1"/>
                  </p:cNvSpPr>
                  <p:nvPr/>
                </p:nvSpPr>
                <p:spPr bwMode="auto">
                  <a:xfrm>
                    <a:off x="868338" y="3527773"/>
                    <a:ext cx="303213" cy="22225"/>
                  </a:xfrm>
                  <a:prstGeom prst="rect">
                    <a:avLst/>
                  </a:pr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83" name="Rectangle 1086"/>
                  <p:cNvSpPr>
                    <a:spLocks noChangeArrowheads="1"/>
                  </p:cNvSpPr>
                  <p:nvPr/>
                </p:nvSpPr>
                <p:spPr bwMode="auto">
                  <a:xfrm>
                    <a:off x="868338" y="3594448"/>
                    <a:ext cx="84138" cy="22225"/>
                  </a:xfrm>
                  <a:prstGeom prst="rect">
                    <a:avLst/>
                  </a:pr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84" name="Rectangle 1087"/>
                  <p:cNvSpPr>
                    <a:spLocks noChangeArrowheads="1"/>
                  </p:cNvSpPr>
                  <p:nvPr/>
                </p:nvSpPr>
                <p:spPr bwMode="auto">
                  <a:xfrm>
                    <a:off x="868338" y="3659535"/>
                    <a:ext cx="84138" cy="22225"/>
                  </a:xfrm>
                  <a:prstGeom prst="rect">
                    <a:avLst/>
                  </a:pr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85" name="Rectangle 1088"/>
                  <p:cNvSpPr>
                    <a:spLocks noChangeArrowheads="1"/>
                  </p:cNvSpPr>
                  <p:nvPr/>
                </p:nvSpPr>
                <p:spPr bwMode="auto">
                  <a:xfrm>
                    <a:off x="868338" y="3726210"/>
                    <a:ext cx="84138" cy="22225"/>
                  </a:xfrm>
                  <a:prstGeom prst="rect">
                    <a:avLst/>
                  </a:pr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86" name="Rectangle 1089"/>
                  <p:cNvSpPr>
                    <a:spLocks noChangeArrowheads="1"/>
                  </p:cNvSpPr>
                  <p:nvPr/>
                </p:nvSpPr>
                <p:spPr bwMode="auto">
                  <a:xfrm>
                    <a:off x="868338" y="3792885"/>
                    <a:ext cx="84138" cy="22225"/>
                  </a:xfrm>
                  <a:prstGeom prst="rect">
                    <a:avLst/>
                  </a:pr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87" name="Rectangle 1090"/>
                  <p:cNvSpPr>
                    <a:spLocks noChangeArrowheads="1"/>
                  </p:cNvSpPr>
                  <p:nvPr/>
                </p:nvSpPr>
                <p:spPr bwMode="auto">
                  <a:xfrm>
                    <a:off x="868338" y="3859560"/>
                    <a:ext cx="84138" cy="20638"/>
                  </a:xfrm>
                  <a:prstGeom prst="rect">
                    <a:avLst/>
                  </a:pr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88" name="Rectangle 1091"/>
                  <p:cNvSpPr>
                    <a:spLocks noChangeArrowheads="1"/>
                  </p:cNvSpPr>
                  <p:nvPr/>
                </p:nvSpPr>
                <p:spPr bwMode="auto">
                  <a:xfrm>
                    <a:off x="868338" y="3924648"/>
                    <a:ext cx="84138" cy="22225"/>
                  </a:xfrm>
                  <a:prstGeom prst="rect">
                    <a:avLst/>
                  </a:pr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89" name="Rectangle 1092"/>
                  <p:cNvSpPr>
                    <a:spLocks noChangeArrowheads="1"/>
                  </p:cNvSpPr>
                  <p:nvPr/>
                </p:nvSpPr>
                <p:spPr bwMode="auto">
                  <a:xfrm>
                    <a:off x="868338" y="3991323"/>
                    <a:ext cx="84138" cy="22225"/>
                  </a:xfrm>
                  <a:prstGeom prst="rect">
                    <a:avLst/>
                  </a:pr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90" name="Freeform 1093"/>
                  <p:cNvSpPr>
                    <a:spLocks/>
                  </p:cNvSpPr>
                  <p:nvPr/>
                </p:nvSpPr>
                <p:spPr bwMode="auto">
                  <a:xfrm>
                    <a:off x="733401" y="3391248"/>
                    <a:ext cx="571500" cy="777875"/>
                  </a:xfrm>
                  <a:custGeom>
                    <a:avLst/>
                    <a:gdLst>
                      <a:gd name="T0" fmla="*/ 83 w 1153"/>
                      <a:gd name="T1" fmla="*/ 1499 h 1567"/>
                      <a:gd name="T2" fmla="*/ 66 w 1153"/>
                      <a:gd name="T3" fmla="*/ 1482 h 1567"/>
                      <a:gd name="T4" fmla="*/ 66 w 1153"/>
                      <a:gd name="T5" fmla="*/ 86 h 1567"/>
                      <a:gd name="T6" fmla="*/ 83 w 1153"/>
                      <a:gd name="T7" fmla="*/ 69 h 1567"/>
                      <a:gd name="T8" fmla="*/ 1070 w 1153"/>
                      <a:gd name="T9" fmla="*/ 69 h 1567"/>
                      <a:gd name="T10" fmla="*/ 1086 w 1153"/>
                      <a:gd name="T11" fmla="*/ 86 h 1567"/>
                      <a:gd name="T12" fmla="*/ 1086 w 1153"/>
                      <a:gd name="T13" fmla="*/ 311 h 1567"/>
                      <a:gd name="T14" fmla="*/ 1153 w 1153"/>
                      <a:gd name="T15" fmla="*/ 311 h 1567"/>
                      <a:gd name="T16" fmla="*/ 1153 w 1153"/>
                      <a:gd name="T17" fmla="*/ 86 h 1567"/>
                      <a:gd name="T18" fmla="*/ 1070 w 1153"/>
                      <a:gd name="T19" fmla="*/ 0 h 1567"/>
                      <a:gd name="T20" fmla="*/ 83 w 1153"/>
                      <a:gd name="T21" fmla="*/ 0 h 1567"/>
                      <a:gd name="T22" fmla="*/ 0 w 1153"/>
                      <a:gd name="T23" fmla="*/ 86 h 1567"/>
                      <a:gd name="T24" fmla="*/ 0 w 1153"/>
                      <a:gd name="T25" fmla="*/ 1482 h 1567"/>
                      <a:gd name="T26" fmla="*/ 83 w 1153"/>
                      <a:gd name="T27" fmla="*/ 1567 h 1567"/>
                      <a:gd name="T28" fmla="*/ 454 w 1153"/>
                      <a:gd name="T29" fmla="*/ 1567 h 1567"/>
                      <a:gd name="T30" fmla="*/ 454 w 1153"/>
                      <a:gd name="T31" fmla="*/ 1499 h 1567"/>
                      <a:gd name="T32" fmla="*/ 83 w 1153"/>
                      <a:gd name="T33" fmla="*/ 1499 h 1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53" h="1567">
                        <a:moveTo>
                          <a:pt x="83" y="1499"/>
                        </a:moveTo>
                        <a:cubicBezTo>
                          <a:pt x="74" y="1499"/>
                          <a:pt x="66" y="1491"/>
                          <a:pt x="66" y="1482"/>
                        </a:cubicBezTo>
                        <a:cubicBezTo>
                          <a:pt x="66" y="86"/>
                          <a:pt x="66" y="86"/>
                          <a:pt x="66" y="86"/>
                        </a:cubicBezTo>
                        <a:cubicBezTo>
                          <a:pt x="66" y="76"/>
                          <a:pt x="74" y="69"/>
                          <a:pt x="83" y="69"/>
                        </a:cubicBezTo>
                        <a:cubicBezTo>
                          <a:pt x="1070" y="69"/>
                          <a:pt x="1070" y="69"/>
                          <a:pt x="1070" y="69"/>
                        </a:cubicBezTo>
                        <a:cubicBezTo>
                          <a:pt x="1079" y="69"/>
                          <a:pt x="1086" y="76"/>
                          <a:pt x="1086" y="86"/>
                        </a:cubicBezTo>
                        <a:cubicBezTo>
                          <a:pt x="1086" y="311"/>
                          <a:pt x="1086" y="311"/>
                          <a:pt x="1086" y="311"/>
                        </a:cubicBezTo>
                        <a:cubicBezTo>
                          <a:pt x="1153" y="311"/>
                          <a:pt x="1153" y="311"/>
                          <a:pt x="1153" y="311"/>
                        </a:cubicBezTo>
                        <a:cubicBezTo>
                          <a:pt x="1153" y="86"/>
                          <a:pt x="1153" y="86"/>
                          <a:pt x="1153" y="86"/>
                        </a:cubicBezTo>
                        <a:cubicBezTo>
                          <a:pt x="1153" y="39"/>
                          <a:pt x="1115" y="0"/>
                          <a:pt x="1070" y="0"/>
                        </a:cubicBezTo>
                        <a:cubicBezTo>
                          <a:pt x="83" y="0"/>
                          <a:pt x="83" y="0"/>
                          <a:pt x="83" y="0"/>
                        </a:cubicBezTo>
                        <a:cubicBezTo>
                          <a:pt x="37" y="0"/>
                          <a:pt x="0" y="39"/>
                          <a:pt x="0" y="86"/>
                        </a:cubicBezTo>
                        <a:cubicBezTo>
                          <a:pt x="0" y="1482"/>
                          <a:pt x="0" y="1482"/>
                          <a:pt x="0" y="1482"/>
                        </a:cubicBezTo>
                        <a:cubicBezTo>
                          <a:pt x="0" y="1529"/>
                          <a:pt x="37" y="1567"/>
                          <a:pt x="83" y="1567"/>
                        </a:cubicBezTo>
                        <a:cubicBezTo>
                          <a:pt x="454" y="1567"/>
                          <a:pt x="454" y="1567"/>
                          <a:pt x="454" y="1567"/>
                        </a:cubicBezTo>
                        <a:cubicBezTo>
                          <a:pt x="454" y="1499"/>
                          <a:pt x="454" y="1499"/>
                          <a:pt x="454" y="1499"/>
                        </a:cubicBezTo>
                        <a:lnTo>
                          <a:pt x="83" y="1499"/>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91" name="Freeform 1094"/>
                  <p:cNvSpPr>
                    <a:spLocks noEditPoints="1"/>
                  </p:cNvSpPr>
                  <p:nvPr/>
                </p:nvSpPr>
                <p:spPr bwMode="auto">
                  <a:xfrm>
                    <a:off x="982638" y="3573810"/>
                    <a:ext cx="538163" cy="742950"/>
                  </a:xfrm>
                  <a:custGeom>
                    <a:avLst/>
                    <a:gdLst>
                      <a:gd name="T0" fmla="*/ 1036 w 1086"/>
                      <a:gd name="T1" fmla="*/ 0 h 1498"/>
                      <a:gd name="T2" fmla="*/ 676 w 1086"/>
                      <a:gd name="T3" fmla="*/ 0 h 1498"/>
                      <a:gd name="T4" fmla="*/ 610 w 1086"/>
                      <a:gd name="T5" fmla="*/ 0 h 1498"/>
                      <a:gd name="T6" fmla="*/ 49 w 1086"/>
                      <a:gd name="T7" fmla="*/ 0 h 1498"/>
                      <a:gd name="T8" fmla="*/ 0 w 1086"/>
                      <a:gd name="T9" fmla="*/ 51 h 1498"/>
                      <a:gd name="T10" fmla="*/ 0 w 1086"/>
                      <a:gd name="T11" fmla="*/ 1165 h 1498"/>
                      <a:gd name="T12" fmla="*/ 0 w 1086"/>
                      <a:gd name="T13" fmla="*/ 1233 h 1498"/>
                      <a:gd name="T14" fmla="*/ 0 w 1086"/>
                      <a:gd name="T15" fmla="*/ 1447 h 1498"/>
                      <a:gd name="T16" fmla="*/ 49 w 1086"/>
                      <a:gd name="T17" fmla="*/ 1498 h 1498"/>
                      <a:gd name="T18" fmla="*/ 947 w 1086"/>
                      <a:gd name="T19" fmla="*/ 1498 h 1498"/>
                      <a:gd name="T20" fmla="*/ 1086 w 1086"/>
                      <a:gd name="T21" fmla="*/ 1348 h 1498"/>
                      <a:gd name="T22" fmla="*/ 1086 w 1086"/>
                      <a:gd name="T23" fmla="*/ 51 h 1498"/>
                      <a:gd name="T24" fmla="*/ 1036 w 1086"/>
                      <a:gd name="T25" fmla="*/ 0 h 1498"/>
                      <a:gd name="T26" fmla="*/ 851 w 1086"/>
                      <a:gd name="T27" fmla="*/ 1218 h 1498"/>
                      <a:gd name="T28" fmla="*/ 241 w 1086"/>
                      <a:gd name="T29" fmla="*/ 1218 h 1498"/>
                      <a:gd name="T30" fmla="*/ 241 w 1086"/>
                      <a:gd name="T31" fmla="*/ 1173 h 1498"/>
                      <a:gd name="T32" fmla="*/ 851 w 1086"/>
                      <a:gd name="T33" fmla="*/ 1173 h 1498"/>
                      <a:gd name="T34" fmla="*/ 851 w 1086"/>
                      <a:gd name="T35" fmla="*/ 1218 h 1498"/>
                      <a:gd name="T36" fmla="*/ 851 w 1086"/>
                      <a:gd name="T37" fmla="*/ 1084 h 1498"/>
                      <a:gd name="T38" fmla="*/ 241 w 1086"/>
                      <a:gd name="T39" fmla="*/ 1084 h 1498"/>
                      <a:gd name="T40" fmla="*/ 241 w 1086"/>
                      <a:gd name="T41" fmla="*/ 1040 h 1498"/>
                      <a:gd name="T42" fmla="*/ 851 w 1086"/>
                      <a:gd name="T43" fmla="*/ 1040 h 1498"/>
                      <a:gd name="T44" fmla="*/ 851 w 1086"/>
                      <a:gd name="T45" fmla="*/ 1084 h 1498"/>
                      <a:gd name="T46" fmla="*/ 851 w 1086"/>
                      <a:gd name="T47" fmla="*/ 951 h 1498"/>
                      <a:gd name="T48" fmla="*/ 241 w 1086"/>
                      <a:gd name="T49" fmla="*/ 951 h 1498"/>
                      <a:gd name="T50" fmla="*/ 241 w 1086"/>
                      <a:gd name="T51" fmla="*/ 907 h 1498"/>
                      <a:gd name="T52" fmla="*/ 851 w 1086"/>
                      <a:gd name="T53" fmla="*/ 907 h 1498"/>
                      <a:gd name="T54" fmla="*/ 851 w 1086"/>
                      <a:gd name="T55" fmla="*/ 951 h 1498"/>
                      <a:gd name="T56" fmla="*/ 851 w 1086"/>
                      <a:gd name="T57" fmla="*/ 818 h 1498"/>
                      <a:gd name="T58" fmla="*/ 241 w 1086"/>
                      <a:gd name="T59" fmla="*/ 818 h 1498"/>
                      <a:gd name="T60" fmla="*/ 241 w 1086"/>
                      <a:gd name="T61" fmla="*/ 773 h 1498"/>
                      <a:gd name="T62" fmla="*/ 851 w 1086"/>
                      <a:gd name="T63" fmla="*/ 773 h 1498"/>
                      <a:gd name="T64" fmla="*/ 851 w 1086"/>
                      <a:gd name="T65" fmla="*/ 818 h 1498"/>
                      <a:gd name="T66" fmla="*/ 851 w 1086"/>
                      <a:gd name="T67" fmla="*/ 684 h 1498"/>
                      <a:gd name="T68" fmla="*/ 241 w 1086"/>
                      <a:gd name="T69" fmla="*/ 684 h 1498"/>
                      <a:gd name="T70" fmla="*/ 241 w 1086"/>
                      <a:gd name="T71" fmla="*/ 640 h 1498"/>
                      <a:gd name="T72" fmla="*/ 851 w 1086"/>
                      <a:gd name="T73" fmla="*/ 640 h 1498"/>
                      <a:gd name="T74" fmla="*/ 851 w 1086"/>
                      <a:gd name="T75" fmla="*/ 684 h 1498"/>
                      <a:gd name="T76" fmla="*/ 851 w 1086"/>
                      <a:gd name="T77" fmla="*/ 551 h 1498"/>
                      <a:gd name="T78" fmla="*/ 241 w 1086"/>
                      <a:gd name="T79" fmla="*/ 551 h 1498"/>
                      <a:gd name="T80" fmla="*/ 241 w 1086"/>
                      <a:gd name="T81" fmla="*/ 506 h 1498"/>
                      <a:gd name="T82" fmla="*/ 851 w 1086"/>
                      <a:gd name="T83" fmla="*/ 506 h 1498"/>
                      <a:gd name="T84" fmla="*/ 851 w 1086"/>
                      <a:gd name="T85" fmla="*/ 551 h 1498"/>
                      <a:gd name="T86" fmla="*/ 851 w 1086"/>
                      <a:gd name="T87" fmla="*/ 417 h 1498"/>
                      <a:gd name="T88" fmla="*/ 241 w 1086"/>
                      <a:gd name="T89" fmla="*/ 417 h 1498"/>
                      <a:gd name="T90" fmla="*/ 241 w 1086"/>
                      <a:gd name="T91" fmla="*/ 373 h 1498"/>
                      <a:gd name="T92" fmla="*/ 851 w 1086"/>
                      <a:gd name="T93" fmla="*/ 373 h 1498"/>
                      <a:gd name="T94" fmla="*/ 851 w 1086"/>
                      <a:gd name="T95" fmla="*/ 417 h 1498"/>
                      <a:gd name="T96" fmla="*/ 851 w 1086"/>
                      <a:gd name="T97" fmla="*/ 284 h 1498"/>
                      <a:gd name="T98" fmla="*/ 241 w 1086"/>
                      <a:gd name="T99" fmla="*/ 284 h 1498"/>
                      <a:gd name="T100" fmla="*/ 241 w 1086"/>
                      <a:gd name="T101" fmla="*/ 240 h 1498"/>
                      <a:gd name="T102" fmla="*/ 851 w 1086"/>
                      <a:gd name="T103" fmla="*/ 240 h 1498"/>
                      <a:gd name="T104" fmla="*/ 851 w 1086"/>
                      <a:gd name="T105" fmla="*/ 284 h 1498"/>
                      <a:gd name="T106" fmla="*/ 919 w 1086"/>
                      <a:gd name="T107" fmla="*/ 1464 h 1498"/>
                      <a:gd name="T108" fmla="*/ 919 w 1086"/>
                      <a:gd name="T109" fmla="*/ 1336 h 1498"/>
                      <a:gd name="T110" fmla="*/ 939 w 1086"/>
                      <a:gd name="T111" fmla="*/ 1315 h 1498"/>
                      <a:gd name="T112" fmla="*/ 1060 w 1086"/>
                      <a:gd name="T113" fmla="*/ 1315 h 1498"/>
                      <a:gd name="T114" fmla="*/ 919 w 1086"/>
                      <a:gd name="T115" fmla="*/ 1464 h 1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86" h="1498">
                        <a:moveTo>
                          <a:pt x="1036" y="0"/>
                        </a:moveTo>
                        <a:cubicBezTo>
                          <a:pt x="676" y="0"/>
                          <a:pt x="676" y="0"/>
                          <a:pt x="676" y="0"/>
                        </a:cubicBezTo>
                        <a:cubicBezTo>
                          <a:pt x="610" y="0"/>
                          <a:pt x="610" y="0"/>
                          <a:pt x="610" y="0"/>
                        </a:cubicBezTo>
                        <a:cubicBezTo>
                          <a:pt x="49" y="0"/>
                          <a:pt x="49" y="0"/>
                          <a:pt x="49" y="0"/>
                        </a:cubicBezTo>
                        <a:cubicBezTo>
                          <a:pt x="22" y="0"/>
                          <a:pt x="0" y="22"/>
                          <a:pt x="0" y="51"/>
                        </a:cubicBezTo>
                        <a:cubicBezTo>
                          <a:pt x="0" y="1165"/>
                          <a:pt x="0" y="1165"/>
                          <a:pt x="0" y="1165"/>
                        </a:cubicBezTo>
                        <a:cubicBezTo>
                          <a:pt x="0" y="1233"/>
                          <a:pt x="0" y="1233"/>
                          <a:pt x="0" y="1233"/>
                        </a:cubicBezTo>
                        <a:cubicBezTo>
                          <a:pt x="0" y="1447"/>
                          <a:pt x="0" y="1447"/>
                          <a:pt x="0" y="1447"/>
                        </a:cubicBezTo>
                        <a:cubicBezTo>
                          <a:pt x="0" y="1475"/>
                          <a:pt x="22" y="1498"/>
                          <a:pt x="49" y="1498"/>
                        </a:cubicBezTo>
                        <a:cubicBezTo>
                          <a:pt x="947" y="1498"/>
                          <a:pt x="947" y="1498"/>
                          <a:pt x="947" y="1498"/>
                        </a:cubicBezTo>
                        <a:cubicBezTo>
                          <a:pt x="1086" y="1348"/>
                          <a:pt x="1086" y="1348"/>
                          <a:pt x="1086" y="1348"/>
                        </a:cubicBezTo>
                        <a:cubicBezTo>
                          <a:pt x="1086" y="51"/>
                          <a:pt x="1086" y="51"/>
                          <a:pt x="1086" y="51"/>
                        </a:cubicBezTo>
                        <a:cubicBezTo>
                          <a:pt x="1086" y="22"/>
                          <a:pt x="1064" y="0"/>
                          <a:pt x="1036" y="0"/>
                        </a:cubicBezTo>
                        <a:close/>
                        <a:moveTo>
                          <a:pt x="851" y="1218"/>
                        </a:moveTo>
                        <a:cubicBezTo>
                          <a:pt x="241" y="1218"/>
                          <a:pt x="241" y="1218"/>
                          <a:pt x="241" y="1218"/>
                        </a:cubicBezTo>
                        <a:cubicBezTo>
                          <a:pt x="241" y="1173"/>
                          <a:pt x="241" y="1173"/>
                          <a:pt x="241" y="1173"/>
                        </a:cubicBezTo>
                        <a:cubicBezTo>
                          <a:pt x="851" y="1173"/>
                          <a:pt x="851" y="1173"/>
                          <a:pt x="851" y="1173"/>
                        </a:cubicBezTo>
                        <a:lnTo>
                          <a:pt x="851" y="1218"/>
                        </a:lnTo>
                        <a:close/>
                        <a:moveTo>
                          <a:pt x="851" y="1084"/>
                        </a:moveTo>
                        <a:cubicBezTo>
                          <a:pt x="241" y="1084"/>
                          <a:pt x="241" y="1084"/>
                          <a:pt x="241" y="1084"/>
                        </a:cubicBezTo>
                        <a:cubicBezTo>
                          <a:pt x="241" y="1040"/>
                          <a:pt x="241" y="1040"/>
                          <a:pt x="241" y="1040"/>
                        </a:cubicBezTo>
                        <a:cubicBezTo>
                          <a:pt x="851" y="1040"/>
                          <a:pt x="851" y="1040"/>
                          <a:pt x="851" y="1040"/>
                        </a:cubicBezTo>
                        <a:lnTo>
                          <a:pt x="851" y="1084"/>
                        </a:lnTo>
                        <a:close/>
                        <a:moveTo>
                          <a:pt x="851" y="951"/>
                        </a:moveTo>
                        <a:cubicBezTo>
                          <a:pt x="241" y="951"/>
                          <a:pt x="241" y="951"/>
                          <a:pt x="241" y="951"/>
                        </a:cubicBezTo>
                        <a:cubicBezTo>
                          <a:pt x="241" y="907"/>
                          <a:pt x="241" y="907"/>
                          <a:pt x="241" y="907"/>
                        </a:cubicBezTo>
                        <a:cubicBezTo>
                          <a:pt x="851" y="907"/>
                          <a:pt x="851" y="907"/>
                          <a:pt x="851" y="907"/>
                        </a:cubicBezTo>
                        <a:lnTo>
                          <a:pt x="851" y="951"/>
                        </a:lnTo>
                        <a:close/>
                        <a:moveTo>
                          <a:pt x="851" y="818"/>
                        </a:moveTo>
                        <a:cubicBezTo>
                          <a:pt x="241" y="818"/>
                          <a:pt x="241" y="818"/>
                          <a:pt x="241" y="818"/>
                        </a:cubicBezTo>
                        <a:cubicBezTo>
                          <a:pt x="241" y="773"/>
                          <a:pt x="241" y="773"/>
                          <a:pt x="241" y="773"/>
                        </a:cubicBezTo>
                        <a:cubicBezTo>
                          <a:pt x="851" y="773"/>
                          <a:pt x="851" y="773"/>
                          <a:pt x="851" y="773"/>
                        </a:cubicBezTo>
                        <a:lnTo>
                          <a:pt x="851" y="818"/>
                        </a:lnTo>
                        <a:close/>
                        <a:moveTo>
                          <a:pt x="851" y="684"/>
                        </a:moveTo>
                        <a:cubicBezTo>
                          <a:pt x="241" y="684"/>
                          <a:pt x="241" y="684"/>
                          <a:pt x="241" y="684"/>
                        </a:cubicBezTo>
                        <a:cubicBezTo>
                          <a:pt x="241" y="640"/>
                          <a:pt x="241" y="640"/>
                          <a:pt x="241" y="640"/>
                        </a:cubicBezTo>
                        <a:cubicBezTo>
                          <a:pt x="851" y="640"/>
                          <a:pt x="851" y="640"/>
                          <a:pt x="851" y="640"/>
                        </a:cubicBezTo>
                        <a:lnTo>
                          <a:pt x="851" y="684"/>
                        </a:lnTo>
                        <a:close/>
                        <a:moveTo>
                          <a:pt x="851" y="551"/>
                        </a:moveTo>
                        <a:cubicBezTo>
                          <a:pt x="241" y="551"/>
                          <a:pt x="241" y="551"/>
                          <a:pt x="241" y="551"/>
                        </a:cubicBezTo>
                        <a:cubicBezTo>
                          <a:pt x="241" y="506"/>
                          <a:pt x="241" y="506"/>
                          <a:pt x="241" y="506"/>
                        </a:cubicBezTo>
                        <a:cubicBezTo>
                          <a:pt x="851" y="506"/>
                          <a:pt x="851" y="506"/>
                          <a:pt x="851" y="506"/>
                        </a:cubicBezTo>
                        <a:lnTo>
                          <a:pt x="851" y="551"/>
                        </a:lnTo>
                        <a:close/>
                        <a:moveTo>
                          <a:pt x="851" y="417"/>
                        </a:moveTo>
                        <a:cubicBezTo>
                          <a:pt x="241" y="417"/>
                          <a:pt x="241" y="417"/>
                          <a:pt x="241" y="417"/>
                        </a:cubicBezTo>
                        <a:cubicBezTo>
                          <a:pt x="241" y="373"/>
                          <a:pt x="241" y="373"/>
                          <a:pt x="241" y="373"/>
                        </a:cubicBezTo>
                        <a:cubicBezTo>
                          <a:pt x="851" y="373"/>
                          <a:pt x="851" y="373"/>
                          <a:pt x="851" y="373"/>
                        </a:cubicBezTo>
                        <a:lnTo>
                          <a:pt x="851" y="417"/>
                        </a:lnTo>
                        <a:close/>
                        <a:moveTo>
                          <a:pt x="851" y="284"/>
                        </a:moveTo>
                        <a:cubicBezTo>
                          <a:pt x="241" y="284"/>
                          <a:pt x="241" y="284"/>
                          <a:pt x="241" y="284"/>
                        </a:cubicBezTo>
                        <a:cubicBezTo>
                          <a:pt x="241" y="240"/>
                          <a:pt x="241" y="240"/>
                          <a:pt x="241" y="240"/>
                        </a:cubicBezTo>
                        <a:cubicBezTo>
                          <a:pt x="851" y="240"/>
                          <a:pt x="851" y="240"/>
                          <a:pt x="851" y="240"/>
                        </a:cubicBezTo>
                        <a:lnTo>
                          <a:pt x="851" y="284"/>
                        </a:lnTo>
                        <a:close/>
                        <a:moveTo>
                          <a:pt x="919" y="1464"/>
                        </a:moveTo>
                        <a:cubicBezTo>
                          <a:pt x="919" y="1336"/>
                          <a:pt x="919" y="1336"/>
                          <a:pt x="919" y="1336"/>
                        </a:cubicBezTo>
                        <a:cubicBezTo>
                          <a:pt x="919" y="1324"/>
                          <a:pt x="928" y="1315"/>
                          <a:pt x="939" y="1315"/>
                        </a:cubicBezTo>
                        <a:cubicBezTo>
                          <a:pt x="1060" y="1315"/>
                          <a:pt x="1060" y="1315"/>
                          <a:pt x="1060" y="1315"/>
                        </a:cubicBezTo>
                        <a:lnTo>
                          <a:pt x="919" y="1464"/>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grpSp>
            <p:sp>
              <p:nvSpPr>
                <p:cNvPr id="81" name="Rectangle 80"/>
                <p:cNvSpPr/>
                <p:nvPr/>
              </p:nvSpPr>
              <p:spPr>
                <a:xfrm>
                  <a:off x="5950396" y="2276872"/>
                  <a:ext cx="576064" cy="7920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92" name="Freeform 24"/>
              <p:cNvSpPr>
                <a:spLocks noChangeAspect="1"/>
              </p:cNvSpPr>
              <p:nvPr/>
            </p:nvSpPr>
            <p:spPr bwMode="auto">
              <a:xfrm>
                <a:off x="9394552" y="2199650"/>
                <a:ext cx="865977" cy="783200"/>
              </a:xfrm>
              <a:custGeom>
                <a:avLst/>
                <a:gdLst>
                  <a:gd name="T0" fmla="*/ 926 w 2232"/>
                  <a:gd name="T1" fmla="*/ 1588 h 2174"/>
                  <a:gd name="T2" fmla="*/ 950 w 2232"/>
                  <a:gd name="T3" fmla="*/ 1536 h 2174"/>
                  <a:gd name="T4" fmla="*/ 1016 w 2232"/>
                  <a:gd name="T5" fmla="*/ 1396 h 2174"/>
                  <a:gd name="T6" fmla="*/ 1124 w 2232"/>
                  <a:gd name="T7" fmla="*/ 1190 h 2174"/>
                  <a:gd name="T8" fmla="*/ 1230 w 2232"/>
                  <a:gd name="T9" fmla="*/ 1008 h 2174"/>
                  <a:gd name="T10" fmla="*/ 1312 w 2232"/>
                  <a:gd name="T11" fmla="*/ 878 h 2174"/>
                  <a:gd name="T12" fmla="*/ 1404 w 2232"/>
                  <a:gd name="T13" fmla="*/ 744 h 2174"/>
                  <a:gd name="T14" fmla="*/ 1502 w 2232"/>
                  <a:gd name="T15" fmla="*/ 610 h 2174"/>
                  <a:gd name="T16" fmla="*/ 1612 w 2232"/>
                  <a:gd name="T17" fmla="*/ 480 h 2174"/>
                  <a:gd name="T18" fmla="*/ 1728 w 2232"/>
                  <a:gd name="T19" fmla="*/ 354 h 2174"/>
                  <a:gd name="T20" fmla="*/ 1852 w 2232"/>
                  <a:gd name="T21" fmla="*/ 236 h 2174"/>
                  <a:gd name="T22" fmla="*/ 1984 w 2232"/>
                  <a:gd name="T23" fmla="*/ 130 h 2174"/>
                  <a:gd name="T24" fmla="*/ 2122 w 2232"/>
                  <a:gd name="T25" fmla="*/ 40 h 2174"/>
                  <a:gd name="T26" fmla="*/ 2194 w 2232"/>
                  <a:gd name="T27" fmla="*/ 0 h 2174"/>
                  <a:gd name="T28" fmla="*/ 2172 w 2232"/>
                  <a:gd name="T29" fmla="*/ 208 h 2174"/>
                  <a:gd name="T30" fmla="*/ 2158 w 2232"/>
                  <a:gd name="T31" fmla="*/ 358 h 2174"/>
                  <a:gd name="T32" fmla="*/ 2154 w 2232"/>
                  <a:gd name="T33" fmla="*/ 460 h 2174"/>
                  <a:gd name="T34" fmla="*/ 2160 w 2232"/>
                  <a:gd name="T35" fmla="*/ 562 h 2174"/>
                  <a:gd name="T36" fmla="*/ 2176 w 2232"/>
                  <a:gd name="T37" fmla="*/ 668 h 2174"/>
                  <a:gd name="T38" fmla="*/ 2208 w 2232"/>
                  <a:gd name="T39" fmla="*/ 776 h 2174"/>
                  <a:gd name="T40" fmla="*/ 2232 w 2232"/>
                  <a:gd name="T41" fmla="*/ 832 h 2174"/>
                  <a:gd name="T42" fmla="*/ 2164 w 2232"/>
                  <a:gd name="T43" fmla="*/ 854 h 2174"/>
                  <a:gd name="T44" fmla="*/ 2088 w 2232"/>
                  <a:gd name="T45" fmla="*/ 894 h 2174"/>
                  <a:gd name="T46" fmla="*/ 2008 w 2232"/>
                  <a:gd name="T47" fmla="*/ 948 h 2174"/>
                  <a:gd name="T48" fmla="*/ 1922 w 2232"/>
                  <a:gd name="T49" fmla="*/ 1016 h 2174"/>
                  <a:gd name="T50" fmla="*/ 1832 w 2232"/>
                  <a:gd name="T51" fmla="*/ 1092 h 2174"/>
                  <a:gd name="T52" fmla="*/ 1740 w 2232"/>
                  <a:gd name="T53" fmla="*/ 1180 h 2174"/>
                  <a:gd name="T54" fmla="*/ 1556 w 2232"/>
                  <a:gd name="T55" fmla="*/ 1376 h 2174"/>
                  <a:gd name="T56" fmla="*/ 1376 w 2232"/>
                  <a:gd name="T57" fmla="*/ 1586 h 2174"/>
                  <a:gd name="T58" fmla="*/ 1210 w 2232"/>
                  <a:gd name="T59" fmla="*/ 1800 h 2174"/>
                  <a:gd name="T60" fmla="*/ 1070 w 2232"/>
                  <a:gd name="T61" fmla="*/ 2000 h 2174"/>
                  <a:gd name="T62" fmla="*/ 964 w 2232"/>
                  <a:gd name="T63" fmla="*/ 2174 h 2174"/>
                  <a:gd name="T64" fmla="*/ 904 w 2232"/>
                  <a:gd name="T65" fmla="*/ 2100 h 2174"/>
                  <a:gd name="T66" fmla="*/ 778 w 2232"/>
                  <a:gd name="T67" fmla="*/ 1962 h 2174"/>
                  <a:gd name="T68" fmla="*/ 652 w 2232"/>
                  <a:gd name="T69" fmla="*/ 1834 h 2174"/>
                  <a:gd name="T70" fmla="*/ 524 w 2232"/>
                  <a:gd name="T71" fmla="*/ 1716 h 2174"/>
                  <a:gd name="T72" fmla="*/ 398 w 2232"/>
                  <a:gd name="T73" fmla="*/ 1614 h 2174"/>
                  <a:gd name="T74" fmla="*/ 276 w 2232"/>
                  <a:gd name="T75" fmla="*/ 1526 h 2174"/>
                  <a:gd name="T76" fmla="*/ 160 w 2232"/>
                  <a:gd name="T77" fmla="*/ 1454 h 2174"/>
                  <a:gd name="T78" fmla="*/ 52 w 2232"/>
                  <a:gd name="T79" fmla="*/ 1400 h 2174"/>
                  <a:gd name="T80" fmla="*/ 624 w 2232"/>
                  <a:gd name="T81" fmla="*/ 1002 h 2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32" h="2174">
                    <a:moveTo>
                      <a:pt x="624" y="1002"/>
                    </a:moveTo>
                    <a:lnTo>
                      <a:pt x="926" y="1588"/>
                    </a:lnTo>
                    <a:lnTo>
                      <a:pt x="926" y="1588"/>
                    </a:lnTo>
                    <a:lnTo>
                      <a:pt x="950" y="1536"/>
                    </a:lnTo>
                    <a:lnTo>
                      <a:pt x="978" y="1476"/>
                    </a:lnTo>
                    <a:lnTo>
                      <a:pt x="1016" y="1396"/>
                    </a:lnTo>
                    <a:lnTo>
                      <a:pt x="1064" y="1300"/>
                    </a:lnTo>
                    <a:lnTo>
                      <a:pt x="1124" y="1190"/>
                    </a:lnTo>
                    <a:lnTo>
                      <a:pt x="1192" y="1070"/>
                    </a:lnTo>
                    <a:lnTo>
                      <a:pt x="1230" y="1008"/>
                    </a:lnTo>
                    <a:lnTo>
                      <a:pt x="1270" y="942"/>
                    </a:lnTo>
                    <a:lnTo>
                      <a:pt x="1312" y="878"/>
                    </a:lnTo>
                    <a:lnTo>
                      <a:pt x="1356" y="810"/>
                    </a:lnTo>
                    <a:lnTo>
                      <a:pt x="1404" y="744"/>
                    </a:lnTo>
                    <a:lnTo>
                      <a:pt x="1452" y="676"/>
                    </a:lnTo>
                    <a:lnTo>
                      <a:pt x="1502" y="610"/>
                    </a:lnTo>
                    <a:lnTo>
                      <a:pt x="1556" y="544"/>
                    </a:lnTo>
                    <a:lnTo>
                      <a:pt x="1612" y="480"/>
                    </a:lnTo>
                    <a:lnTo>
                      <a:pt x="1668" y="416"/>
                    </a:lnTo>
                    <a:lnTo>
                      <a:pt x="1728" y="354"/>
                    </a:lnTo>
                    <a:lnTo>
                      <a:pt x="1788" y="294"/>
                    </a:lnTo>
                    <a:lnTo>
                      <a:pt x="1852" y="236"/>
                    </a:lnTo>
                    <a:lnTo>
                      <a:pt x="1916" y="182"/>
                    </a:lnTo>
                    <a:lnTo>
                      <a:pt x="1984" y="130"/>
                    </a:lnTo>
                    <a:lnTo>
                      <a:pt x="2052" y="84"/>
                    </a:lnTo>
                    <a:lnTo>
                      <a:pt x="2122" y="40"/>
                    </a:lnTo>
                    <a:lnTo>
                      <a:pt x="2194" y="0"/>
                    </a:lnTo>
                    <a:lnTo>
                      <a:pt x="2194" y="0"/>
                    </a:lnTo>
                    <a:lnTo>
                      <a:pt x="2184" y="104"/>
                    </a:lnTo>
                    <a:lnTo>
                      <a:pt x="2172" y="208"/>
                    </a:lnTo>
                    <a:lnTo>
                      <a:pt x="2162" y="308"/>
                    </a:lnTo>
                    <a:lnTo>
                      <a:pt x="2158" y="358"/>
                    </a:lnTo>
                    <a:lnTo>
                      <a:pt x="2156" y="408"/>
                    </a:lnTo>
                    <a:lnTo>
                      <a:pt x="2154" y="460"/>
                    </a:lnTo>
                    <a:lnTo>
                      <a:pt x="2156" y="510"/>
                    </a:lnTo>
                    <a:lnTo>
                      <a:pt x="2160" y="562"/>
                    </a:lnTo>
                    <a:lnTo>
                      <a:pt x="2166" y="614"/>
                    </a:lnTo>
                    <a:lnTo>
                      <a:pt x="2176" y="668"/>
                    </a:lnTo>
                    <a:lnTo>
                      <a:pt x="2190" y="720"/>
                    </a:lnTo>
                    <a:lnTo>
                      <a:pt x="2208" y="776"/>
                    </a:lnTo>
                    <a:lnTo>
                      <a:pt x="2232" y="832"/>
                    </a:lnTo>
                    <a:lnTo>
                      <a:pt x="2232" y="832"/>
                    </a:lnTo>
                    <a:lnTo>
                      <a:pt x="2198" y="842"/>
                    </a:lnTo>
                    <a:lnTo>
                      <a:pt x="2164" y="854"/>
                    </a:lnTo>
                    <a:lnTo>
                      <a:pt x="2126" y="872"/>
                    </a:lnTo>
                    <a:lnTo>
                      <a:pt x="2088" y="894"/>
                    </a:lnTo>
                    <a:lnTo>
                      <a:pt x="2048" y="920"/>
                    </a:lnTo>
                    <a:lnTo>
                      <a:pt x="2008" y="948"/>
                    </a:lnTo>
                    <a:lnTo>
                      <a:pt x="1966" y="980"/>
                    </a:lnTo>
                    <a:lnTo>
                      <a:pt x="1922" y="1016"/>
                    </a:lnTo>
                    <a:lnTo>
                      <a:pt x="1878" y="1052"/>
                    </a:lnTo>
                    <a:lnTo>
                      <a:pt x="1832" y="1092"/>
                    </a:lnTo>
                    <a:lnTo>
                      <a:pt x="1786" y="1136"/>
                    </a:lnTo>
                    <a:lnTo>
                      <a:pt x="1740" y="1180"/>
                    </a:lnTo>
                    <a:lnTo>
                      <a:pt x="1648" y="1274"/>
                    </a:lnTo>
                    <a:lnTo>
                      <a:pt x="1556" y="1376"/>
                    </a:lnTo>
                    <a:lnTo>
                      <a:pt x="1464" y="1480"/>
                    </a:lnTo>
                    <a:lnTo>
                      <a:pt x="1376" y="1586"/>
                    </a:lnTo>
                    <a:lnTo>
                      <a:pt x="1290" y="1694"/>
                    </a:lnTo>
                    <a:lnTo>
                      <a:pt x="1210" y="1800"/>
                    </a:lnTo>
                    <a:lnTo>
                      <a:pt x="1136" y="1902"/>
                    </a:lnTo>
                    <a:lnTo>
                      <a:pt x="1070" y="2000"/>
                    </a:lnTo>
                    <a:lnTo>
                      <a:pt x="1012" y="2092"/>
                    </a:lnTo>
                    <a:lnTo>
                      <a:pt x="964" y="2174"/>
                    </a:lnTo>
                    <a:lnTo>
                      <a:pt x="964" y="2174"/>
                    </a:lnTo>
                    <a:lnTo>
                      <a:pt x="904" y="2100"/>
                    </a:lnTo>
                    <a:lnTo>
                      <a:pt x="842" y="2030"/>
                    </a:lnTo>
                    <a:lnTo>
                      <a:pt x="778" y="1962"/>
                    </a:lnTo>
                    <a:lnTo>
                      <a:pt x="716" y="1896"/>
                    </a:lnTo>
                    <a:lnTo>
                      <a:pt x="652" y="1834"/>
                    </a:lnTo>
                    <a:lnTo>
                      <a:pt x="588" y="1774"/>
                    </a:lnTo>
                    <a:lnTo>
                      <a:pt x="524" y="1716"/>
                    </a:lnTo>
                    <a:lnTo>
                      <a:pt x="462" y="1664"/>
                    </a:lnTo>
                    <a:lnTo>
                      <a:pt x="398" y="1614"/>
                    </a:lnTo>
                    <a:lnTo>
                      <a:pt x="336" y="1568"/>
                    </a:lnTo>
                    <a:lnTo>
                      <a:pt x="276" y="1526"/>
                    </a:lnTo>
                    <a:lnTo>
                      <a:pt x="218" y="1488"/>
                    </a:lnTo>
                    <a:lnTo>
                      <a:pt x="160" y="1454"/>
                    </a:lnTo>
                    <a:lnTo>
                      <a:pt x="104" y="1426"/>
                    </a:lnTo>
                    <a:lnTo>
                      <a:pt x="52" y="1400"/>
                    </a:lnTo>
                    <a:lnTo>
                      <a:pt x="0" y="1380"/>
                    </a:lnTo>
                    <a:lnTo>
                      <a:pt x="624" y="1002"/>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grpSp>
      </p:grpSp>
      <p:sp>
        <p:nvSpPr>
          <p:cNvPr id="97" name="Right Arrow 96"/>
          <p:cNvSpPr/>
          <p:nvPr/>
        </p:nvSpPr>
        <p:spPr>
          <a:xfrm>
            <a:off x="3783675" y="2241179"/>
            <a:ext cx="1042930" cy="59400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98" name="Right Arrow 97"/>
          <p:cNvSpPr/>
          <p:nvPr/>
        </p:nvSpPr>
        <p:spPr>
          <a:xfrm>
            <a:off x="7365394" y="2241179"/>
            <a:ext cx="1042930" cy="59400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10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8" fill="hold" grpId="0" nodeType="clickEffect">
                                  <p:stCondLst>
                                    <p:cond delay="0"/>
                                  </p:stCondLst>
                                  <p:childTnLst>
                                    <p:set>
                                      <p:cBhvr>
                                        <p:cTn id="15" dur="1" fill="hold">
                                          <p:stCondLst>
                                            <p:cond delay="0"/>
                                          </p:stCondLst>
                                        </p:cTn>
                                        <p:tgtEl>
                                          <p:spTgt spid="97"/>
                                        </p:tgtEl>
                                        <p:attrNameLst>
                                          <p:attrName>style.visibility</p:attrName>
                                        </p:attrNameLst>
                                      </p:cBhvr>
                                      <p:to>
                                        <p:strVal val="visible"/>
                                      </p:to>
                                    </p:set>
                                    <p:animEffect transition="in" filter="slide(fromLeft)">
                                      <p:cBhvr>
                                        <p:cTn id="16" dur="500"/>
                                        <p:tgtEl>
                                          <p:spTgt spid="97"/>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par>
                          <p:cTn id="21" fill="hold">
                            <p:stCondLst>
                              <p:cond delay="1000"/>
                            </p:stCondLst>
                            <p:childTnLst>
                              <p:par>
                                <p:cTn id="22" presetID="22" presetClass="entr" presetSubtype="1"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up)">
                                      <p:cBhvr>
                                        <p:cTn id="24" dur="1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8" fill="hold" grpId="0" nodeType="clickEffect">
                                  <p:stCondLst>
                                    <p:cond delay="0"/>
                                  </p:stCondLst>
                                  <p:childTnLst>
                                    <p:set>
                                      <p:cBhvr>
                                        <p:cTn id="28" dur="1" fill="hold">
                                          <p:stCondLst>
                                            <p:cond delay="0"/>
                                          </p:stCondLst>
                                        </p:cTn>
                                        <p:tgtEl>
                                          <p:spTgt spid="98"/>
                                        </p:tgtEl>
                                        <p:attrNameLst>
                                          <p:attrName>style.visibility</p:attrName>
                                        </p:attrNameLst>
                                      </p:cBhvr>
                                      <p:to>
                                        <p:strVal val="visible"/>
                                      </p:to>
                                    </p:set>
                                    <p:animEffect transition="in" filter="slide(fromLeft)">
                                      <p:cBhvr>
                                        <p:cTn id="29" dur="500"/>
                                        <p:tgtEl>
                                          <p:spTgt spid="98"/>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par>
                          <p:cTn id="34" fill="hold">
                            <p:stCondLst>
                              <p:cond delay="1000"/>
                            </p:stCondLst>
                            <p:childTnLst>
                              <p:par>
                                <p:cTn id="35" presetID="22" presetClass="entr" presetSubtype="1"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up)">
                                      <p:cBhvr>
                                        <p:cTn id="37"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24" grpId="0" animBg="1"/>
      <p:bldP spid="97" grpId="0" animBg="1"/>
      <p:bldP spid="9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Flexible services</a:t>
            </a:r>
            <a:endParaRPr lang="en-GB" dirty="0"/>
          </a:p>
        </p:txBody>
      </p:sp>
      <p:sp>
        <p:nvSpPr>
          <p:cNvPr id="6" name="Rounded Rectangle 5"/>
          <p:cNvSpPr/>
          <p:nvPr/>
        </p:nvSpPr>
        <p:spPr>
          <a:xfrm>
            <a:off x="623392" y="1196752"/>
            <a:ext cx="11089232" cy="98845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200" dirty="0" smtClean="0"/>
              <a:t>Response services provided to utility companies which offers customers incentives to reduce their electricity usage or increase their generation during times of peak demand</a:t>
            </a:r>
            <a:endParaRPr lang="en-GB" sz="2200" dirty="0"/>
          </a:p>
        </p:txBody>
      </p:sp>
      <p:sp>
        <p:nvSpPr>
          <p:cNvPr id="7" name="TextBox 6"/>
          <p:cNvSpPr txBox="1"/>
          <p:nvPr/>
        </p:nvSpPr>
        <p:spPr>
          <a:xfrm>
            <a:off x="2961596" y="3058749"/>
            <a:ext cx="2016000" cy="3607609"/>
          </a:xfrm>
          <a:prstGeom prst="roundRect">
            <a:avLst/>
          </a:prstGeom>
          <a:solidFill>
            <a:schemeClr val="bg2"/>
          </a:solidFill>
        </p:spPr>
        <p:txBody>
          <a:bodyPr wrap="square" lIns="36000" tIns="1332000" rIns="36000" rtlCol="0" anchor="t">
            <a:noAutofit/>
          </a:bodyPr>
          <a:lstStyle/>
          <a:p>
            <a:pPr lvl="0" algn="ctr">
              <a:spcAft>
                <a:spcPts val="600"/>
              </a:spcAft>
            </a:pPr>
            <a:r>
              <a:rPr lang="en-GB" sz="1600" dirty="0" smtClean="0">
                <a:solidFill>
                  <a:srgbClr val="00245D"/>
                </a:solidFill>
              </a:rPr>
              <a:t>Energy suppliers need to generate more electricity to meet peak demand which is expensive and increases customers’ bills</a:t>
            </a:r>
            <a:endParaRPr lang="en-GB" sz="1600" baseline="-25000" dirty="0"/>
          </a:p>
        </p:txBody>
      </p:sp>
      <p:sp>
        <p:nvSpPr>
          <p:cNvPr id="8" name="TextBox 7"/>
          <p:cNvSpPr txBox="1"/>
          <p:nvPr/>
        </p:nvSpPr>
        <p:spPr>
          <a:xfrm>
            <a:off x="764667" y="3058749"/>
            <a:ext cx="2016000" cy="3607609"/>
          </a:xfrm>
          <a:prstGeom prst="roundRect">
            <a:avLst/>
          </a:prstGeom>
          <a:solidFill>
            <a:schemeClr val="accent4"/>
          </a:solidFill>
        </p:spPr>
        <p:txBody>
          <a:bodyPr wrap="square" lIns="36000" tIns="1332000" rIns="36000" rtlCol="0" anchor="t">
            <a:noAutofit/>
          </a:bodyPr>
          <a:lstStyle/>
          <a:p>
            <a:pPr algn="ctr">
              <a:spcAft>
                <a:spcPts val="600"/>
              </a:spcAft>
            </a:pPr>
            <a:r>
              <a:rPr lang="en-GB" sz="1600" dirty="0" smtClean="0"/>
              <a:t>At peak times, demand for energy can outstrip supply </a:t>
            </a:r>
            <a:r>
              <a:rPr lang="en-GB" sz="1600" dirty="0" smtClean="0">
                <a:solidFill>
                  <a:srgbClr val="00245D"/>
                </a:solidFill>
              </a:rPr>
              <a:t>placing stress on the electricity network</a:t>
            </a:r>
            <a:endParaRPr lang="en-GB" sz="1600" dirty="0">
              <a:solidFill>
                <a:srgbClr val="00245D"/>
              </a:solidFill>
            </a:endParaRPr>
          </a:p>
        </p:txBody>
      </p:sp>
      <p:sp>
        <p:nvSpPr>
          <p:cNvPr id="9" name="TextBox 16"/>
          <p:cNvSpPr txBox="1"/>
          <p:nvPr/>
        </p:nvSpPr>
        <p:spPr>
          <a:xfrm>
            <a:off x="7355454" y="3058749"/>
            <a:ext cx="2016000" cy="3607610"/>
          </a:xfrm>
          <a:prstGeom prst="roundRect">
            <a:avLst/>
          </a:prstGeom>
          <a:solidFill>
            <a:schemeClr val="tx2"/>
          </a:solidFill>
        </p:spPr>
        <p:txBody>
          <a:bodyPr wrap="square" lIns="36000" tIns="1332000" rIns="36000" rtlCol="0" anchor="t">
            <a:noAutofit/>
          </a:bodyPr>
          <a:lstStyle/>
          <a:p>
            <a:pPr lvl="0" algn="ctr">
              <a:spcAft>
                <a:spcPts val="600"/>
              </a:spcAft>
            </a:pPr>
            <a:r>
              <a:rPr lang="en-GB" sz="1600" dirty="0" smtClean="0"/>
              <a:t>Consumers can provide a demand response (DR) by providing additional generation or storage, or by reducing usage</a:t>
            </a:r>
          </a:p>
        </p:txBody>
      </p:sp>
      <p:sp>
        <p:nvSpPr>
          <p:cNvPr id="10" name="TextBox 16"/>
          <p:cNvSpPr txBox="1"/>
          <p:nvPr/>
        </p:nvSpPr>
        <p:spPr>
          <a:xfrm>
            <a:off x="5158525" y="3058749"/>
            <a:ext cx="2016000" cy="3607610"/>
          </a:xfrm>
          <a:prstGeom prst="roundRect">
            <a:avLst/>
          </a:prstGeom>
          <a:solidFill>
            <a:schemeClr val="accent6"/>
          </a:solidFill>
        </p:spPr>
        <p:txBody>
          <a:bodyPr wrap="square" lIns="0" tIns="1332000" rIns="0" rtlCol="0" anchor="t">
            <a:noAutofit/>
          </a:bodyPr>
          <a:lstStyle/>
          <a:p>
            <a:pPr algn="ctr" eaLnBrk="0" hangingPunct="0">
              <a:spcAft>
                <a:spcPts val="600"/>
              </a:spcAft>
              <a:buClr>
                <a:schemeClr val="accent1"/>
              </a:buClr>
            </a:pPr>
            <a:r>
              <a:rPr lang="en-GB" sz="1600" dirty="0" smtClean="0"/>
              <a:t>By changing their electricity usage, consumers can benefit  financially and help balance the grid</a:t>
            </a:r>
          </a:p>
        </p:txBody>
      </p:sp>
      <p:sp>
        <p:nvSpPr>
          <p:cNvPr id="28" name="TextBox 16"/>
          <p:cNvSpPr txBox="1"/>
          <p:nvPr/>
        </p:nvSpPr>
        <p:spPr>
          <a:xfrm>
            <a:off x="9552384" y="3058749"/>
            <a:ext cx="2016000" cy="3607610"/>
          </a:xfrm>
          <a:prstGeom prst="roundRect">
            <a:avLst/>
          </a:prstGeom>
          <a:solidFill>
            <a:schemeClr val="accent4">
              <a:lumMod val="60000"/>
              <a:lumOff val="40000"/>
            </a:schemeClr>
          </a:solidFill>
        </p:spPr>
        <p:txBody>
          <a:bodyPr wrap="square" lIns="36000" tIns="1332000" rIns="36000" rtlCol="0" anchor="t">
            <a:noAutofit/>
          </a:bodyPr>
          <a:lstStyle/>
          <a:p>
            <a:pPr lvl="0" algn="ctr">
              <a:spcAft>
                <a:spcPts val="600"/>
              </a:spcAft>
            </a:pPr>
            <a:r>
              <a:rPr lang="en-GB" sz="1600" dirty="0" smtClean="0"/>
              <a:t>Electricity North West has used DR for a few years as an alternative to reinforcement. These DR techniques are now known as </a:t>
            </a:r>
            <a:r>
              <a:rPr lang="en-GB" sz="1600" b="1" dirty="0" smtClean="0"/>
              <a:t>flexible services</a:t>
            </a:r>
          </a:p>
        </p:txBody>
      </p:sp>
      <p:grpSp>
        <p:nvGrpSpPr>
          <p:cNvPr id="3" name="Group 56"/>
          <p:cNvGrpSpPr/>
          <p:nvPr/>
        </p:nvGrpSpPr>
        <p:grpSpPr>
          <a:xfrm>
            <a:off x="809493" y="2420888"/>
            <a:ext cx="1932600" cy="1944000"/>
            <a:chOff x="809493" y="2420888"/>
            <a:chExt cx="1932600" cy="1944000"/>
          </a:xfrm>
        </p:grpSpPr>
        <p:sp>
          <p:nvSpPr>
            <p:cNvPr id="19" name="VP piece 01"/>
            <p:cNvSpPr>
              <a:spLocks noChangeArrowheads="1"/>
            </p:cNvSpPr>
            <p:nvPr/>
          </p:nvSpPr>
          <p:spPr bwMode="ltGray">
            <a:xfrm>
              <a:off x="809493" y="2420888"/>
              <a:ext cx="1932600" cy="1944000"/>
            </a:xfrm>
            <a:prstGeom prst="ellipse">
              <a:avLst/>
            </a:prstGeom>
            <a:solidFill>
              <a:schemeClr val="tx1"/>
            </a:solidFill>
            <a:ln w="76200">
              <a:solidFill>
                <a:schemeClr val="accent4">
                  <a:lumMod val="75000"/>
                </a:schemeClr>
              </a:solidFill>
              <a:round/>
              <a:headEnd/>
              <a:tailEnd/>
            </a:ln>
            <a:effectLst/>
            <a:scene3d>
              <a:camera prst="orthographicFront"/>
              <a:lightRig rig="threePt" dir="t"/>
            </a:scene3d>
            <a:sp3d/>
          </p:spPr>
          <p:txBody>
            <a:bodyPr vert="horz" wrap="square" lIns="91440" tIns="45720" rIns="91440" bIns="45720" numCol="1" anchor="ctr" anchorCtr="0" compatLnSpc="1">
              <a:prstTxWarp prst="textNoShape">
                <a:avLst/>
              </a:prstTxWarp>
              <a:noAutofit/>
            </a:bodyPr>
            <a:lstStyle/>
            <a:p>
              <a:pPr algn="ctr">
                <a:lnSpc>
                  <a:spcPct val="90000"/>
                </a:lnSpc>
              </a:pPr>
              <a:endParaRPr lang="en-US" sz="2000" dirty="0">
                <a:solidFill>
                  <a:srgbClr val="FFFFFF"/>
                </a:solidFill>
              </a:endParaRPr>
            </a:p>
          </p:txBody>
        </p:sp>
        <p:grpSp>
          <p:nvGrpSpPr>
            <p:cNvPr id="4" name="Group 37"/>
            <p:cNvGrpSpPr/>
            <p:nvPr/>
          </p:nvGrpSpPr>
          <p:grpSpPr>
            <a:xfrm>
              <a:off x="1199456" y="2753016"/>
              <a:ext cx="1297477" cy="1116524"/>
              <a:chOff x="-2328936" y="900101"/>
              <a:chExt cx="1297477" cy="1116524"/>
            </a:xfrm>
          </p:grpSpPr>
          <p:sp>
            <p:nvSpPr>
              <p:cNvPr id="37" name="Freeform 36"/>
              <p:cNvSpPr/>
              <p:nvPr/>
            </p:nvSpPr>
            <p:spPr>
              <a:xfrm>
                <a:off x="-2031497" y="1181100"/>
                <a:ext cx="765175" cy="210606"/>
              </a:xfrm>
              <a:custGeom>
                <a:avLst/>
                <a:gdLst>
                  <a:gd name="connsiteX0" fmla="*/ 66675 w 765175"/>
                  <a:gd name="connsiteY0" fmla="*/ 190500 h 210606"/>
                  <a:gd name="connsiteX1" fmla="*/ 104775 w 765175"/>
                  <a:gd name="connsiteY1" fmla="*/ 177800 h 210606"/>
                  <a:gd name="connsiteX2" fmla="*/ 142875 w 765175"/>
                  <a:gd name="connsiteY2" fmla="*/ 152400 h 210606"/>
                  <a:gd name="connsiteX3" fmla="*/ 168275 w 765175"/>
                  <a:gd name="connsiteY3" fmla="*/ 133350 h 210606"/>
                  <a:gd name="connsiteX4" fmla="*/ 187325 w 765175"/>
                  <a:gd name="connsiteY4" fmla="*/ 120650 h 210606"/>
                  <a:gd name="connsiteX5" fmla="*/ 225425 w 765175"/>
                  <a:gd name="connsiteY5" fmla="*/ 95250 h 210606"/>
                  <a:gd name="connsiteX6" fmla="*/ 276225 w 765175"/>
                  <a:gd name="connsiteY6" fmla="*/ 50800 h 210606"/>
                  <a:gd name="connsiteX7" fmla="*/ 295275 w 765175"/>
                  <a:gd name="connsiteY7" fmla="*/ 38100 h 210606"/>
                  <a:gd name="connsiteX8" fmla="*/ 314325 w 765175"/>
                  <a:gd name="connsiteY8" fmla="*/ 31750 h 210606"/>
                  <a:gd name="connsiteX9" fmla="*/ 333375 w 765175"/>
                  <a:gd name="connsiteY9" fmla="*/ 19050 h 210606"/>
                  <a:gd name="connsiteX10" fmla="*/ 371475 w 765175"/>
                  <a:gd name="connsiteY10" fmla="*/ 12700 h 210606"/>
                  <a:gd name="connsiteX11" fmla="*/ 390525 w 765175"/>
                  <a:gd name="connsiteY11" fmla="*/ 6350 h 210606"/>
                  <a:gd name="connsiteX12" fmla="*/ 434975 w 765175"/>
                  <a:gd name="connsiteY12" fmla="*/ 0 h 210606"/>
                  <a:gd name="connsiteX13" fmla="*/ 536575 w 765175"/>
                  <a:gd name="connsiteY13" fmla="*/ 12700 h 210606"/>
                  <a:gd name="connsiteX14" fmla="*/ 555625 w 765175"/>
                  <a:gd name="connsiteY14" fmla="*/ 25400 h 210606"/>
                  <a:gd name="connsiteX15" fmla="*/ 581025 w 765175"/>
                  <a:gd name="connsiteY15" fmla="*/ 38100 h 210606"/>
                  <a:gd name="connsiteX16" fmla="*/ 600075 w 765175"/>
                  <a:gd name="connsiteY16" fmla="*/ 50800 h 210606"/>
                  <a:gd name="connsiteX17" fmla="*/ 638175 w 765175"/>
                  <a:gd name="connsiteY17" fmla="*/ 69850 h 210606"/>
                  <a:gd name="connsiteX18" fmla="*/ 644525 w 765175"/>
                  <a:gd name="connsiteY18" fmla="*/ 88900 h 210606"/>
                  <a:gd name="connsiteX19" fmla="*/ 682625 w 765175"/>
                  <a:gd name="connsiteY19" fmla="*/ 101600 h 210606"/>
                  <a:gd name="connsiteX20" fmla="*/ 701675 w 765175"/>
                  <a:gd name="connsiteY20" fmla="*/ 120650 h 210606"/>
                  <a:gd name="connsiteX21" fmla="*/ 720725 w 765175"/>
                  <a:gd name="connsiteY21" fmla="*/ 133350 h 210606"/>
                  <a:gd name="connsiteX22" fmla="*/ 752475 w 765175"/>
                  <a:gd name="connsiteY22" fmla="*/ 165100 h 210606"/>
                  <a:gd name="connsiteX23" fmla="*/ 765175 w 765175"/>
                  <a:gd name="connsiteY23" fmla="*/ 184150 h 210606"/>
                  <a:gd name="connsiteX24" fmla="*/ 714375 w 765175"/>
                  <a:gd name="connsiteY24" fmla="*/ 209550 h 210606"/>
                  <a:gd name="connsiteX25" fmla="*/ 523875 w 765175"/>
                  <a:gd name="connsiteY25" fmla="*/ 203200 h 210606"/>
                  <a:gd name="connsiteX26" fmla="*/ 504825 w 765175"/>
                  <a:gd name="connsiteY26" fmla="*/ 196850 h 210606"/>
                  <a:gd name="connsiteX27" fmla="*/ 66675 w 765175"/>
                  <a:gd name="connsiteY27" fmla="*/ 190500 h 210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65175" h="210606">
                    <a:moveTo>
                      <a:pt x="66675" y="190500"/>
                    </a:moveTo>
                    <a:cubicBezTo>
                      <a:pt x="0" y="187325"/>
                      <a:pt x="95309" y="187266"/>
                      <a:pt x="104775" y="177800"/>
                    </a:cubicBezTo>
                    <a:cubicBezTo>
                      <a:pt x="128558" y="154017"/>
                      <a:pt x="115306" y="161590"/>
                      <a:pt x="142875" y="152400"/>
                    </a:cubicBezTo>
                    <a:cubicBezTo>
                      <a:pt x="151342" y="146050"/>
                      <a:pt x="159663" y="139501"/>
                      <a:pt x="168275" y="133350"/>
                    </a:cubicBezTo>
                    <a:cubicBezTo>
                      <a:pt x="174485" y="128914"/>
                      <a:pt x="181462" y="125536"/>
                      <a:pt x="187325" y="120650"/>
                    </a:cubicBezTo>
                    <a:cubicBezTo>
                      <a:pt x="219036" y="94224"/>
                      <a:pt x="191947" y="106409"/>
                      <a:pt x="225425" y="95250"/>
                    </a:cubicBezTo>
                    <a:cubicBezTo>
                      <a:pt x="246592" y="63500"/>
                      <a:pt x="231775" y="80433"/>
                      <a:pt x="276225" y="50800"/>
                    </a:cubicBezTo>
                    <a:cubicBezTo>
                      <a:pt x="282575" y="46567"/>
                      <a:pt x="288035" y="40513"/>
                      <a:pt x="295275" y="38100"/>
                    </a:cubicBezTo>
                    <a:cubicBezTo>
                      <a:pt x="301625" y="35983"/>
                      <a:pt x="308338" y="34743"/>
                      <a:pt x="314325" y="31750"/>
                    </a:cubicBezTo>
                    <a:cubicBezTo>
                      <a:pt x="321151" y="28337"/>
                      <a:pt x="326135" y="21463"/>
                      <a:pt x="333375" y="19050"/>
                    </a:cubicBezTo>
                    <a:cubicBezTo>
                      <a:pt x="345589" y="14979"/>
                      <a:pt x="358906" y="15493"/>
                      <a:pt x="371475" y="12700"/>
                    </a:cubicBezTo>
                    <a:cubicBezTo>
                      <a:pt x="378009" y="11248"/>
                      <a:pt x="383961" y="7663"/>
                      <a:pt x="390525" y="6350"/>
                    </a:cubicBezTo>
                    <a:cubicBezTo>
                      <a:pt x="405201" y="3415"/>
                      <a:pt x="420158" y="2117"/>
                      <a:pt x="434975" y="0"/>
                    </a:cubicBezTo>
                    <a:cubicBezTo>
                      <a:pt x="444150" y="765"/>
                      <a:pt x="512376" y="2329"/>
                      <a:pt x="536575" y="12700"/>
                    </a:cubicBezTo>
                    <a:cubicBezTo>
                      <a:pt x="543590" y="15706"/>
                      <a:pt x="548999" y="21614"/>
                      <a:pt x="555625" y="25400"/>
                    </a:cubicBezTo>
                    <a:cubicBezTo>
                      <a:pt x="563844" y="30096"/>
                      <a:pt x="572806" y="33404"/>
                      <a:pt x="581025" y="38100"/>
                    </a:cubicBezTo>
                    <a:cubicBezTo>
                      <a:pt x="587651" y="41886"/>
                      <a:pt x="593249" y="47387"/>
                      <a:pt x="600075" y="50800"/>
                    </a:cubicBezTo>
                    <a:cubicBezTo>
                      <a:pt x="652655" y="77090"/>
                      <a:pt x="583580" y="33454"/>
                      <a:pt x="638175" y="69850"/>
                    </a:cubicBezTo>
                    <a:cubicBezTo>
                      <a:pt x="640292" y="76200"/>
                      <a:pt x="639078" y="85009"/>
                      <a:pt x="644525" y="88900"/>
                    </a:cubicBezTo>
                    <a:cubicBezTo>
                      <a:pt x="655418" y="96681"/>
                      <a:pt x="682625" y="101600"/>
                      <a:pt x="682625" y="101600"/>
                    </a:cubicBezTo>
                    <a:cubicBezTo>
                      <a:pt x="688975" y="107950"/>
                      <a:pt x="694776" y="114901"/>
                      <a:pt x="701675" y="120650"/>
                    </a:cubicBezTo>
                    <a:cubicBezTo>
                      <a:pt x="707538" y="125536"/>
                      <a:pt x="715329" y="127954"/>
                      <a:pt x="720725" y="133350"/>
                    </a:cubicBezTo>
                    <a:cubicBezTo>
                      <a:pt x="763058" y="175683"/>
                      <a:pt x="701675" y="131233"/>
                      <a:pt x="752475" y="165100"/>
                    </a:cubicBezTo>
                    <a:cubicBezTo>
                      <a:pt x="756708" y="171450"/>
                      <a:pt x="765175" y="176518"/>
                      <a:pt x="765175" y="184150"/>
                    </a:cubicBezTo>
                    <a:cubicBezTo>
                      <a:pt x="765175" y="210606"/>
                      <a:pt x="726529" y="207524"/>
                      <a:pt x="714375" y="209550"/>
                    </a:cubicBezTo>
                    <a:cubicBezTo>
                      <a:pt x="650875" y="207433"/>
                      <a:pt x="587294" y="207044"/>
                      <a:pt x="523875" y="203200"/>
                    </a:cubicBezTo>
                    <a:cubicBezTo>
                      <a:pt x="517194" y="202795"/>
                      <a:pt x="511505" y="197268"/>
                      <a:pt x="504825" y="196850"/>
                    </a:cubicBezTo>
                    <a:cubicBezTo>
                      <a:pt x="356540" y="187582"/>
                      <a:pt x="133350" y="193675"/>
                      <a:pt x="66675" y="190500"/>
                    </a:cubicBezTo>
                    <a:close/>
                  </a:path>
                </a:pathLst>
              </a:custGeom>
              <a:solidFill>
                <a:schemeClr val="bg2">
                  <a:lumMod val="75000"/>
                </a:schemeClr>
              </a:solidFill>
              <a:ln>
                <a:no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34" name="Freeform 33"/>
              <p:cNvSpPr/>
              <p:nvPr/>
            </p:nvSpPr>
            <p:spPr>
              <a:xfrm>
                <a:off x="-2265436" y="1163870"/>
                <a:ext cx="1205905" cy="504056"/>
              </a:xfrm>
              <a:custGeom>
                <a:avLst/>
                <a:gdLst>
                  <a:gd name="connsiteX0" fmla="*/ 0 w 691764"/>
                  <a:gd name="connsiteY0" fmla="*/ 174929 h 253117"/>
                  <a:gd name="connsiteX1" fmla="*/ 166977 w 691764"/>
                  <a:gd name="connsiteY1" fmla="*/ 39757 h 253117"/>
                  <a:gd name="connsiteX2" fmla="*/ 389614 w 691764"/>
                  <a:gd name="connsiteY2" fmla="*/ 246491 h 253117"/>
                  <a:gd name="connsiteX3" fmla="*/ 691764 w 691764"/>
                  <a:gd name="connsiteY3" fmla="*/ 0 h 253117"/>
                  <a:gd name="connsiteX4" fmla="*/ 691764 w 691764"/>
                  <a:gd name="connsiteY4" fmla="*/ 0 h 253117"/>
                  <a:gd name="connsiteX0" fmla="*/ 0 w 691764"/>
                  <a:gd name="connsiteY0" fmla="*/ 186856 h 258418"/>
                  <a:gd name="connsiteX1" fmla="*/ 348149 w 691764"/>
                  <a:gd name="connsiteY1" fmla="*/ 11927 h 258418"/>
                  <a:gd name="connsiteX2" fmla="*/ 389614 w 691764"/>
                  <a:gd name="connsiteY2" fmla="*/ 258418 h 258418"/>
                  <a:gd name="connsiteX3" fmla="*/ 691764 w 691764"/>
                  <a:gd name="connsiteY3" fmla="*/ 11927 h 258418"/>
                  <a:gd name="connsiteX4" fmla="*/ 691764 w 691764"/>
                  <a:gd name="connsiteY4" fmla="*/ 11927 h 258418"/>
                  <a:gd name="connsiteX0" fmla="*/ 0 w 749033"/>
                  <a:gd name="connsiteY0" fmla="*/ 186856 h 258418"/>
                  <a:gd name="connsiteX1" fmla="*/ 348149 w 749033"/>
                  <a:gd name="connsiteY1" fmla="*/ 11927 h 258418"/>
                  <a:gd name="connsiteX2" fmla="*/ 691764 w 749033"/>
                  <a:gd name="connsiteY2" fmla="*/ 258418 h 258418"/>
                  <a:gd name="connsiteX3" fmla="*/ 691764 w 749033"/>
                  <a:gd name="connsiteY3" fmla="*/ 11927 h 258418"/>
                  <a:gd name="connsiteX4" fmla="*/ 691764 w 749033"/>
                  <a:gd name="connsiteY4" fmla="*/ 11927 h 258418"/>
                  <a:gd name="connsiteX0" fmla="*/ 0 w 749033"/>
                  <a:gd name="connsiteY0" fmla="*/ 186856 h 258418"/>
                  <a:gd name="connsiteX1" fmla="*/ 348149 w 749033"/>
                  <a:gd name="connsiteY1" fmla="*/ 11927 h 258418"/>
                  <a:gd name="connsiteX2" fmla="*/ 691764 w 749033"/>
                  <a:gd name="connsiteY2" fmla="*/ 258418 h 258418"/>
                  <a:gd name="connsiteX3" fmla="*/ 691764 w 749033"/>
                  <a:gd name="connsiteY3" fmla="*/ 11927 h 258418"/>
                  <a:gd name="connsiteX0" fmla="*/ 0 w 691764"/>
                  <a:gd name="connsiteY0" fmla="*/ 186856 h 258418"/>
                  <a:gd name="connsiteX1" fmla="*/ 348149 w 691764"/>
                  <a:gd name="connsiteY1" fmla="*/ 11927 h 258418"/>
                  <a:gd name="connsiteX2" fmla="*/ 691764 w 691764"/>
                  <a:gd name="connsiteY2" fmla="*/ 258418 h 258418"/>
                  <a:gd name="connsiteX0" fmla="*/ 0 w 691764"/>
                  <a:gd name="connsiteY0" fmla="*/ 198783 h 270345"/>
                  <a:gd name="connsiteX1" fmla="*/ 483185 w 691764"/>
                  <a:gd name="connsiteY1" fmla="*/ 11927 h 270345"/>
                  <a:gd name="connsiteX2" fmla="*/ 691764 w 691764"/>
                  <a:gd name="connsiteY2" fmla="*/ 270345 h 270345"/>
                  <a:gd name="connsiteX0" fmla="*/ 0 w 753812"/>
                  <a:gd name="connsiteY0" fmla="*/ 193960 h 193960"/>
                  <a:gd name="connsiteX1" fmla="*/ 483185 w 753812"/>
                  <a:gd name="connsiteY1" fmla="*/ 7104 h 193960"/>
                  <a:gd name="connsiteX2" fmla="*/ 753812 w 753812"/>
                  <a:gd name="connsiteY2" fmla="*/ 151335 h 193960"/>
                  <a:gd name="connsiteX0" fmla="*/ 0 w 753812"/>
                  <a:gd name="connsiteY0" fmla="*/ 263724 h 263724"/>
                  <a:gd name="connsiteX1" fmla="*/ 438173 w 753812"/>
                  <a:gd name="connsiteY1" fmla="*/ 7104 h 263724"/>
                  <a:gd name="connsiteX2" fmla="*/ 753812 w 753812"/>
                  <a:gd name="connsiteY2" fmla="*/ 221099 h 263724"/>
                </a:gdLst>
                <a:ahLst/>
                <a:cxnLst>
                  <a:cxn ang="0">
                    <a:pos x="connsiteX0" y="connsiteY0"/>
                  </a:cxn>
                  <a:cxn ang="0">
                    <a:pos x="connsiteX1" y="connsiteY1"/>
                  </a:cxn>
                  <a:cxn ang="0">
                    <a:pos x="connsiteX2" y="connsiteY2"/>
                  </a:cxn>
                </a:cxnLst>
                <a:rect l="l" t="t" r="r" b="b"/>
                <a:pathLst>
                  <a:path w="753812" h="263724">
                    <a:moveTo>
                      <a:pt x="0" y="263724"/>
                    </a:moveTo>
                    <a:cubicBezTo>
                      <a:pt x="51020" y="190174"/>
                      <a:pt x="312538" y="14208"/>
                      <a:pt x="438173" y="7104"/>
                    </a:cubicBezTo>
                    <a:cubicBezTo>
                      <a:pt x="563808" y="0"/>
                      <a:pt x="696543" y="221099"/>
                      <a:pt x="753812" y="221099"/>
                    </a:cubicBezTo>
                  </a:path>
                </a:pathLst>
              </a:custGeom>
              <a:ln w="28575">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cxnSp>
            <p:nvCxnSpPr>
              <p:cNvPr id="36" name="Straight Connector 35"/>
              <p:cNvCxnSpPr/>
              <p:nvPr/>
            </p:nvCxnSpPr>
            <p:spPr>
              <a:xfrm>
                <a:off x="-2265436" y="1383714"/>
                <a:ext cx="1205905"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33" name="Freeform 600"/>
              <p:cNvSpPr>
                <a:spLocks/>
              </p:cNvSpPr>
              <p:nvPr/>
            </p:nvSpPr>
            <p:spPr bwMode="auto">
              <a:xfrm>
                <a:off x="-2328936" y="900101"/>
                <a:ext cx="1297477" cy="1116524"/>
              </a:xfrm>
              <a:custGeom>
                <a:avLst/>
                <a:gdLst>
                  <a:gd name="T0" fmla="*/ 291 w 302"/>
                  <a:gd name="T1" fmla="*/ 238 h 260"/>
                  <a:gd name="T2" fmla="*/ 22 w 302"/>
                  <a:gd name="T3" fmla="*/ 238 h 260"/>
                  <a:gd name="T4" fmla="*/ 22 w 302"/>
                  <a:gd name="T5" fmla="*/ 238 h 260"/>
                  <a:gd name="T6" fmla="*/ 22 w 302"/>
                  <a:gd name="T7" fmla="*/ 11 h 260"/>
                  <a:gd name="T8" fmla="*/ 11 w 302"/>
                  <a:gd name="T9" fmla="*/ 0 h 260"/>
                  <a:gd name="T10" fmla="*/ 0 w 302"/>
                  <a:gd name="T11" fmla="*/ 11 h 260"/>
                  <a:gd name="T12" fmla="*/ 0 w 302"/>
                  <a:gd name="T13" fmla="*/ 238 h 260"/>
                  <a:gd name="T14" fmla="*/ 22 w 302"/>
                  <a:gd name="T15" fmla="*/ 260 h 260"/>
                  <a:gd name="T16" fmla="*/ 291 w 302"/>
                  <a:gd name="T17" fmla="*/ 260 h 260"/>
                  <a:gd name="T18" fmla="*/ 302 w 302"/>
                  <a:gd name="T19" fmla="*/ 249 h 260"/>
                  <a:gd name="T20" fmla="*/ 291 w 302"/>
                  <a:gd name="T21" fmla="*/ 238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2" h="260">
                    <a:moveTo>
                      <a:pt x="291" y="238"/>
                    </a:moveTo>
                    <a:cubicBezTo>
                      <a:pt x="22" y="238"/>
                      <a:pt x="22" y="238"/>
                      <a:pt x="22" y="238"/>
                    </a:cubicBezTo>
                    <a:cubicBezTo>
                      <a:pt x="22" y="238"/>
                      <a:pt x="22" y="238"/>
                      <a:pt x="22" y="238"/>
                    </a:cubicBezTo>
                    <a:cubicBezTo>
                      <a:pt x="22" y="11"/>
                      <a:pt x="22" y="11"/>
                      <a:pt x="22" y="11"/>
                    </a:cubicBezTo>
                    <a:cubicBezTo>
                      <a:pt x="22" y="5"/>
                      <a:pt x="17" y="0"/>
                      <a:pt x="11" y="0"/>
                    </a:cubicBezTo>
                    <a:cubicBezTo>
                      <a:pt x="5" y="0"/>
                      <a:pt x="0" y="5"/>
                      <a:pt x="0" y="11"/>
                    </a:cubicBezTo>
                    <a:cubicBezTo>
                      <a:pt x="0" y="238"/>
                      <a:pt x="0" y="238"/>
                      <a:pt x="0" y="238"/>
                    </a:cubicBezTo>
                    <a:cubicBezTo>
                      <a:pt x="0" y="250"/>
                      <a:pt x="10" y="260"/>
                      <a:pt x="22" y="260"/>
                    </a:cubicBezTo>
                    <a:cubicBezTo>
                      <a:pt x="291" y="260"/>
                      <a:pt x="291" y="260"/>
                      <a:pt x="291" y="260"/>
                    </a:cubicBezTo>
                    <a:cubicBezTo>
                      <a:pt x="297" y="260"/>
                      <a:pt x="302" y="255"/>
                      <a:pt x="302" y="249"/>
                    </a:cubicBezTo>
                    <a:cubicBezTo>
                      <a:pt x="302" y="243"/>
                      <a:pt x="297" y="238"/>
                      <a:pt x="291" y="23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grpSp>
      </p:grpSp>
      <p:grpSp>
        <p:nvGrpSpPr>
          <p:cNvPr id="5" name="Group 60"/>
          <p:cNvGrpSpPr/>
          <p:nvPr/>
        </p:nvGrpSpPr>
        <p:grpSpPr>
          <a:xfrm>
            <a:off x="3006438" y="2420888"/>
            <a:ext cx="1932600" cy="1944000"/>
            <a:chOff x="3006438" y="2420888"/>
            <a:chExt cx="1932600" cy="1944000"/>
          </a:xfrm>
        </p:grpSpPr>
        <p:sp>
          <p:nvSpPr>
            <p:cNvPr id="12" name="VP piece 01"/>
            <p:cNvSpPr>
              <a:spLocks noChangeArrowheads="1"/>
            </p:cNvSpPr>
            <p:nvPr/>
          </p:nvSpPr>
          <p:spPr bwMode="ltGray">
            <a:xfrm>
              <a:off x="3006438" y="2420888"/>
              <a:ext cx="1932600" cy="1944000"/>
            </a:xfrm>
            <a:prstGeom prst="ellipse">
              <a:avLst/>
            </a:prstGeom>
            <a:solidFill>
              <a:schemeClr val="tx1"/>
            </a:solidFill>
            <a:ln w="76200">
              <a:solidFill>
                <a:schemeClr val="bg2">
                  <a:lumMod val="75000"/>
                </a:schemeClr>
              </a:solidFill>
              <a:round/>
              <a:headEnd/>
              <a:tailEnd/>
            </a:ln>
            <a:effectLst/>
            <a:scene3d>
              <a:camera prst="orthographicFront"/>
              <a:lightRig rig="threePt" dir="t"/>
            </a:scene3d>
            <a:sp3d/>
          </p:spPr>
          <p:txBody>
            <a:bodyPr vert="horz" wrap="square" lIns="91440" tIns="45720" rIns="91440" bIns="45720" numCol="1" anchor="ctr" anchorCtr="0" compatLnSpc="1">
              <a:prstTxWarp prst="textNoShape">
                <a:avLst/>
              </a:prstTxWarp>
              <a:noAutofit/>
            </a:bodyPr>
            <a:lstStyle/>
            <a:p>
              <a:pPr algn="ctr">
                <a:lnSpc>
                  <a:spcPct val="90000"/>
                </a:lnSpc>
              </a:pPr>
              <a:endParaRPr lang="en-US" sz="2000" dirty="0">
                <a:solidFill>
                  <a:srgbClr val="FFFFFF"/>
                </a:solidFill>
              </a:endParaRPr>
            </a:p>
          </p:txBody>
        </p:sp>
        <p:grpSp>
          <p:nvGrpSpPr>
            <p:cNvPr id="11" name="Group 171"/>
            <p:cNvGrpSpPr>
              <a:grpSpLocks/>
            </p:cNvGrpSpPr>
            <p:nvPr/>
          </p:nvGrpSpPr>
          <p:grpSpPr bwMode="auto">
            <a:xfrm>
              <a:off x="3504686" y="2867188"/>
              <a:ext cx="936104" cy="1051401"/>
              <a:chOff x="4276" y="2376"/>
              <a:chExt cx="341" cy="383"/>
            </a:xfrm>
            <a:solidFill>
              <a:schemeClr val="bg1"/>
            </a:solidFill>
          </p:grpSpPr>
          <p:sp>
            <p:nvSpPr>
              <p:cNvPr id="40" name="Freeform 172"/>
              <p:cNvSpPr>
                <a:spLocks noChangeArrowheads="1"/>
              </p:cNvSpPr>
              <p:nvPr/>
            </p:nvSpPr>
            <p:spPr bwMode="auto">
              <a:xfrm>
                <a:off x="4308" y="2376"/>
                <a:ext cx="282" cy="52"/>
              </a:xfrm>
              <a:custGeom>
                <a:avLst/>
                <a:gdLst>
                  <a:gd name="T0" fmla="*/ 0 w 2547"/>
                  <a:gd name="T1" fmla="*/ 0 h 480"/>
                  <a:gd name="T2" fmla="*/ 0 w 2547"/>
                  <a:gd name="T3" fmla="*/ 0 h 480"/>
                  <a:gd name="T4" fmla="*/ 0 w 2547"/>
                  <a:gd name="T5" fmla="*/ 0 h 480"/>
                  <a:gd name="T6" fmla="*/ 0 w 2547"/>
                  <a:gd name="T7" fmla="*/ 0 h 480"/>
                  <a:gd name="T8" fmla="*/ 0 w 2547"/>
                  <a:gd name="T9" fmla="*/ 0 h 480"/>
                  <a:gd name="T10" fmla="*/ 0 w 2547"/>
                  <a:gd name="T11" fmla="*/ 0 h 480"/>
                  <a:gd name="T12" fmla="*/ 0 w 2547"/>
                  <a:gd name="T13" fmla="*/ 0 h 480"/>
                  <a:gd name="T14" fmla="*/ 0 w 2547"/>
                  <a:gd name="T15" fmla="*/ 0 h 480"/>
                  <a:gd name="T16" fmla="*/ 0 w 2547"/>
                  <a:gd name="T17" fmla="*/ 0 h 480"/>
                  <a:gd name="T18" fmla="*/ 0 w 2547"/>
                  <a:gd name="T19" fmla="*/ 0 h 480"/>
                  <a:gd name="T20" fmla="*/ 0 w 2547"/>
                  <a:gd name="T21" fmla="*/ 0 h 480"/>
                  <a:gd name="T22" fmla="*/ 0 w 2547"/>
                  <a:gd name="T23" fmla="*/ 0 h 480"/>
                  <a:gd name="T24" fmla="*/ 0 w 2547"/>
                  <a:gd name="T25" fmla="*/ 0 h 480"/>
                  <a:gd name="T26" fmla="*/ 0 w 2547"/>
                  <a:gd name="T27" fmla="*/ 0 h 480"/>
                  <a:gd name="T28" fmla="*/ 0 w 2547"/>
                  <a:gd name="T29" fmla="*/ 0 h 480"/>
                  <a:gd name="T30" fmla="*/ 0 w 2547"/>
                  <a:gd name="T31" fmla="*/ 0 h 480"/>
                  <a:gd name="T32" fmla="*/ 0 w 2547"/>
                  <a:gd name="T33" fmla="*/ 0 h 480"/>
                  <a:gd name="T34" fmla="*/ 0 w 2547"/>
                  <a:gd name="T35" fmla="*/ 0 h 480"/>
                  <a:gd name="T36" fmla="*/ 0 w 2547"/>
                  <a:gd name="T37" fmla="*/ 0 h 480"/>
                  <a:gd name="T38" fmla="*/ 0 w 2547"/>
                  <a:gd name="T39" fmla="*/ 0 h 480"/>
                  <a:gd name="T40" fmla="*/ 0 w 2547"/>
                  <a:gd name="T41" fmla="*/ 0 h 480"/>
                  <a:gd name="T42" fmla="*/ 0 w 2547"/>
                  <a:gd name="T43" fmla="*/ 0 h 480"/>
                  <a:gd name="T44" fmla="*/ 0 w 2547"/>
                  <a:gd name="T45" fmla="*/ 0 h 480"/>
                  <a:gd name="T46" fmla="*/ 0 w 2547"/>
                  <a:gd name="T47" fmla="*/ 0 h 480"/>
                  <a:gd name="T48" fmla="*/ 0 w 2547"/>
                  <a:gd name="T49" fmla="*/ 0 h 480"/>
                  <a:gd name="T50" fmla="*/ 0 w 2547"/>
                  <a:gd name="T51" fmla="*/ 0 h 480"/>
                  <a:gd name="T52" fmla="*/ 0 w 2547"/>
                  <a:gd name="T53" fmla="*/ 0 h 480"/>
                  <a:gd name="T54" fmla="*/ 0 w 2547"/>
                  <a:gd name="T55" fmla="*/ 0 h 480"/>
                  <a:gd name="T56" fmla="*/ 0 w 2547"/>
                  <a:gd name="T57" fmla="*/ 0 h 480"/>
                  <a:gd name="T58" fmla="*/ 0 w 2547"/>
                  <a:gd name="T59" fmla="*/ 0 h 480"/>
                  <a:gd name="T60" fmla="*/ 0 w 2547"/>
                  <a:gd name="T61" fmla="*/ 0 h 480"/>
                  <a:gd name="T62" fmla="*/ 0 w 2547"/>
                  <a:gd name="T63" fmla="*/ 0 h 480"/>
                  <a:gd name="T64" fmla="*/ 0 w 2547"/>
                  <a:gd name="T65" fmla="*/ 0 h 480"/>
                  <a:gd name="T66" fmla="*/ 0 w 2547"/>
                  <a:gd name="T67" fmla="*/ 0 h 480"/>
                  <a:gd name="T68" fmla="*/ 0 w 2547"/>
                  <a:gd name="T69" fmla="*/ 0 h 480"/>
                  <a:gd name="T70" fmla="*/ 0 w 2547"/>
                  <a:gd name="T71" fmla="*/ 0 h 480"/>
                  <a:gd name="T72" fmla="*/ 0 w 2547"/>
                  <a:gd name="T73" fmla="*/ 0 h 480"/>
                  <a:gd name="T74" fmla="*/ 0 w 2547"/>
                  <a:gd name="T75" fmla="*/ 0 h 480"/>
                  <a:gd name="T76" fmla="*/ 0 w 2547"/>
                  <a:gd name="T77" fmla="*/ 0 h 480"/>
                  <a:gd name="T78" fmla="*/ 0 w 2547"/>
                  <a:gd name="T79" fmla="*/ 0 h 480"/>
                  <a:gd name="T80" fmla="*/ 0 w 2547"/>
                  <a:gd name="T81" fmla="*/ 0 h 480"/>
                  <a:gd name="T82" fmla="*/ 0 w 2547"/>
                  <a:gd name="T83" fmla="*/ 0 h 480"/>
                  <a:gd name="T84" fmla="*/ 0 w 2547"/>
                  <a:gd name="T85" fmla="*/ 0 h 480"/>
                  <a:gd name="T86" fmla="*/ 0 w 2547"/>
                  <a:gd name="T87" fmla="*/ 0 h 4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547"/>
                  <a:gd name="T133" fmla="*/ 0 h 480"/>
                  <a:gd name="T134" fmla="*/ 2547 w 2547"/>
                  <a:gd name="T135" fmla="*/ 480 h 48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547" h="480">
                    <a:moveTo>
                      <a:pt x="0" y="0"/>
                    </a:moveTo>
                    <a:lnTo>
                      <a:pt x="25" y="8"/>
                    </a:lnTo>
                    <a:lnTo>
                      <a:pt x="57" y="17"/>
                    </a:lnTo>
                    <a:lnTo>
                      <a:pt x="95" y="26"/>
                    </a:lnTo>
                    <a:lnTo>
                      <a:pt x="138" y="36"/>
                    </a:lnTo>
                    <a:lnTo>
                      <a:pt x="184" y="45"/>
                    </a:lnTo>
                    <a:lnTo>
                      <a:pt x="233" y="53"/>
                    </a:lnTo>
                    <a:lnTo>
                      <a:pt x="284" y="62"/>
                    </a:lnTo>
                    <a:lnTo>
                      <a:pt x="337" y="70"/>
                    </a:lnTo>
                    <a:lnTo>
                      <a:pt x="390" y="77"/>
                    </a:lnTo>
                    <a:lnTo>
                      <a:pt x="442" y="84"/>
                    </a:lnTo>
                    <a:lnTo>
                      <a:pt x="493" y="89"/>
                    </a:lnTo>
                    <a:lnTo>
                      <a:pt x="540" y="92"/>
                    </a:lnTo>
                    <a:lnTo>
                      <a:pt x="585" y="95"/>
                    </a:lnTo>
                    <a:lnTo>
                      <a:pt x="625" y="96"/>
                    </a:lnTo>
                    <a:lnTo>
                      <a:pt x="1586" y="96"/>
                    </a:lnTo>
                    <a:lnTo>
                      <a:pt x="1636" y="96"/>
                    </a:lnTo>
                    <a:lnTo>
                      <a:pt x="1686" y="96"/>
                    </a:lnTo>
                    <a:lnTo>
                      <a:pt x="1738" y="96"/>
                    </a:lnTo>
                    <a:lnTo>
                      <a:pt x="1789" y="97"/>
                    </a:lnTo>
                    <a:lnTo>
                      <a:pt x="1840" y="98"/>
                    </a:lnTo>
                    <a:lnTo>
                      <a:pt x="1892" y="101"/>
                    </a:lnTo>
                    <a:lnTo>
                      <a:pt x="1942" y="104"/>
                    </a:lnTo>
                    <a:lnTo>
                      <a:pt x="1992" y="107"/>
                    </a:lnTo>
                    <a:lnTo>
                      <a:pt x="2042" y="112"/>
                    </a:lnTo>
                    <a:lnTo>
                      <a:pt x="2090" y="118"/>
                    </a:lnTo>
                    <a:lnTo>
                      <a:pt x="2137" y="125"/>
                    </a:lnTo>
                    <a:lnTo>
                      <a:pt x="2183" y="134"/>
                    </a:lnTo>
                    <a:lnTo>
                      <a:pt x="2227" y="145"/>
                    </a:lnTo>
                    <a:lnTo>
                      <a:pt x="2269" y="156"/>
                    </a:lnTo>
                    <a:lnTo>
                      <a:pt x="2309" y="170"/>
                    </a:lnTo>
                    <a:lnTo>
                      <a:pt x="2347" y="185"/>
                    </a:lnTo>
                    <a:lnTo>
                      <a:pt x="2382" y="203"/>
                    </a:lnTo>
                    <a:lnTo>
                      <a:pt x="2415" y="223"/>
                    </a:lnTo>
                    <a:lnTo>
                      <a:pt x="2443" y="246"/>
                    </a:lnTo>
                    <a:lnTo>
                      <a:pt x="2470" y="271"/>
                    </a:lnTo>
                    <a:lnTo>
                      <a:pt x="2493" y="298"/>
                    </a:lnTo>
                    <a:lnTo>
                      <a:pt x="2511" y="329"/>
                    </a:lnTo>
                    <a:lnTo>
                      <a:pt x="2527" y="361"/>
                    </a:lnTo>
                    <a:lnTo>
                      <a:pt x="2538" y="398"/>
                    </a:lnTo>
                    <a:lnTo>
                      <a:pt x="2545" y="438"/>
                    </a:lnTo>
                    <a:lnTo>
                      <a:pt x="2547" y="480"/>
                    </a:lnTo>
                    <a:lnTo>
                      <a:pt x="2259" y="480"/>
                    </a:lnTo>
                    <a:lnTo>
                      <a:pt x="2256" y="467"/>
                    </a:lnTo>
                    <a:lnTo>
                      <a:pt x="2246" y="456"/>
                    </a:lnTo>
                    <a:lnTo>
                      <a:pt x="2230" y="444"/>
                    </a:lnTo>
                    <a:lnTo>
                      <a:pt x="2209" y="435"/>
                    </a:lnTo>
                    <a:lnTo>
                      <a:pt x="2184" y="426"/>
                    </a:lnTo>
                    <a:lnTo>
                      <a:pt x="2155" y="419"/>
                    </a:lnTo>
                    <a:lnTo>
                      <a:pt x="2121" y="413"/>
                    </a:lnTo>
                    <a:lnTo>
                      <a:pt x="2086" y="406"/>
                    </a:lnTo>
                    <a:lnTo>
                      <a:pt x="2047" y="402"/>
                    </a:lnTo>
                    <a:lnTo>
                      <a:pt x="2006" y="398"/>
                    </a:lnTo>
                    <a:lnTo>
                      <a:pt x="1964" y="395"/>
                    </a:lnTo>
                    <a:lnTo>
                      <a:pt x="1921" y="392"/>
                    </a:lnTo>
                    <a:lnTo>
                      <a:pt x="1877" y="390"/>
                    </a:lnTo>
                    <a:lnTo>
                      <a:pt x="1834" y="387"/>
                    </a:lnTo>
                    <a:lnTo>
                      <a:pt x="1792" y="386"/>
                    </a:lnTo>
                    <a:lnTo>
                      <a:pt x="1751" y="385"/>
                    </a:lnTo>
                    <a:lnTo>
                      <a:pt x="1713" y="384"/>
                    </a:lnTo>
                    <a:lnTo>
                      <a:pt x="1676" y="384"/>
                    </a:lnTo>
                    <a:lnTo>
                      <a:pt x="1642" y="384"/>
                    </a:lnTo>
                    <a:lnTo>
                      <a:pt x="1612" y="384"/>
                    </a:lnTo>
                    <a:lnTo>
                      <a:pt x="1586" y="384"/>
                    </a:lnTo>
                    <a:lnTo>
                      <a:pt x="625" y="384"/>
                    </a:lnTo>
                    <a:lnTo>
                      <a:pt x="564" y="382"/>
                    </a:lnTo>
                    <a:lnTo>
                      <a:pt x="508" y="376"/>
                    </a:lnTo>
                    <a:lnTo>
                      <a:pt x="454" y="367"/>
                    </a:lnTo>
                    <a:lnTo>
                      <a:pt x="405" y="354"/>
                    </a:lnTo>
                    <a:lnTo>
                      <a:pt x="359" y="338"/>
                    </a:lnTo>
                    <a:lnTo>
                      <a:pt x="317" y="320"/>
                    </a:lnTo>
                    <a:lnTo>
                      <a:pt x="277" y="301"/>
                    </a:lnTo>
                    <a:lnTo>
                      <a:pt x="241" y="279"/>
                    </a:lnTo>
                    <a:lnTo>
                      <a:pt x="209" y="256"/>
                    </a:lnTo>
                    <a:lnTo>
                      <a:pt x="179" y="231"/>
                    </a:lnTo>
                    <a:lnTo>
                      <a:pt x="151" y="206"/>
                    </a:lnTo>
                    <a:lnTo>
                      <a:pt x="127" y="182"/>
                    </a:lnTo>
                    <a:lnTo>
                      <a:pt x="105" y="157"/>
                    </a:lnTo>
                    <a:lnTo>
                      <a:pt x="85" y="133"/>
                    </a:lnTo>
                    <a:lnTo>
                      <a:pt x="68" y="110"/>
                    </a:lnTo>
                    <a:lnTo>
                      <a:pt x="53" y="88"/>
                    </a:lnTo>
                    <a:lnTo>
                      <a:pt x="40" y="67"/>
                    </a:lnTo>
                    <a:lnTo>
                      <a:pt x="30" y="49"/>
                    </a:lnTo>
                    <a:lnTo>
                      <a:pt x="20" y="34"/>
                    </a:lnTo>
                    <a:lnTo>
                      <a:pt x="13" y="20"/>
                    </a:lnTo>
                    <a:lnTo>
                      <a:pt x="8" y="9"/>
                    </a:lnTo>
                    <a:lnTo>
                      <a:pt x="3" y="3"/>
                    </a:lnTo>
                    <a:lnTo>
                      <a:pt x="0" y="0"/>
                    </a:lnTo>
                    <a:close/>
                  </a:path>
                </a:pathLst>
              </a:custGeom>
              <a:grpFill/>
              <a:ln w="9525">
                <a:noFill/>
                <a:round/>
                <a:headEnd/>
                <a:tailEnd/>
              </a:ln>
            </p:spPr>
            <p:txBody>
              <a:bodyPr wrap="none" anchor="ctr"/>
              <a:lstStyle/>
              <a:p>
                <a:endParaRPr lang="en-GB"/>
              </a:p>
            </p:txBody>
          </p:sp>
          <p:sp>
            <p:nvSpPr>
              <p:cNvPr id="41" name="Freeform 173"/>
              <p:cNvSpPr>
                <a:spLocks noChangeArrowheads="1"/>
              </p:cNvSpPr>
              <p:nvPr/>
            </p:nvSpPr>
            <p:spPr bwMode="auto">
              <a:xfrm>
                <a:off x="4276" y="2445"/>
                <a:ext cx="341" cy="314"/>
              </a:xfrm>
              <a:custGeom>
                <a:avLst/>
                <a:gdLst>
                  <a:gd name="T0" fmla="*/ 0 w 3075"/>
                  <a:gd name="T1" fmla="*/ 0 h 2832"/>
                  <a:gd name="T2" fmla="*/ 0 w 3075"/>
                  <a:gd name="T3" fmla="*/ 0 h 2832"/>
                  <a:gd name="T4" fmla="*/ 0 w 3075"/>
                  <a:gd name="T5" fmla="*/ 0 h 2832"/>
                  <a:gd name="T6" fmla="*/ 0 w 3075"/>
                  <a:gd name="T7" fmla="*/ 0 h 2832"/>
                  <a:gd name="T8" fmla="*/ 0 w 3075"/>
                  <a:gd name="T9" fmla="*/ 0 h 2832"/>
                  <a:gd name="T10" fmla="*/ 0 w 3075"/>
                  <a:gd name="T11" fmla="*/ 0 h 2832"/>
                  <a:gd name="T12" fmla="*/ 0 w 3075"/>
                  <a:gd name="T13" fmla="*/ 0 h 2832"/>
                  <a:gd name="T14" fmla="*/ 0 w 3075"/>
                  <a:gd name="T15" fmla="*/ 0 h 2832"/>
                  <a:gd name="T16" fmla="*/ 0 w 3075"/>
                  <a:gd name="T17" fmla="*/ 0 h 2832"/>
                  <a:gd name="T18" fmla="*/ 0 w 3075"/>
                  <a:gd name="T19" fmla="*/ 0 h 2832"/>
                  <a:gd name="T20" fmla="*/ 0 w 3075"/>
                  <a:gd name="T21" fmla="*/ 0 h 2832"/>
                  <a:gd name="T22" fmla="*/ 0 w 3075"/>
                  <a:gd name="T23" fmla="*/ 0 h 2832"/>
                  <a:gd name="T24" fmla="*/ 0 w 3075"/>
                  <a:gd name="T25" fmla="*/ 0 h 2832"/>
                  <a:gd name="T26" fmla="*/ 0 w 3075"/>
                  <a:gd name="T27" fmla="*/ 0 h 2832"/>
                  <a:gd name="T28" fmla="*/ 0 w 3075"/>
                  <a:gd name="T29" fmla="*/ 0 h 2832"/>
                  <a:gd name="T30" fmla="*/ 0 w 3075"/>
                  <a:gd name="T31" fmla="*/ 0 h 2832"/>
                  <a:gd name="T32" fmla="*/ 0 w 3075"/>
                  <a:gd name="T33" fmla="*/ 0 h 28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75"/>
                  <a:gd name="T52" fmla="*/ 0 h 2832"/>
                  <a:gd name="T53" fmla="*/ 3075 w 3075"/>
                  <a:gd name="T54" fmla="*/ 2832 h 28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75" h="2832">
                    <a:moveTo>
                      <a:pt x="1134" y="1440"/>
                    </a:moveTo>
                    <a:lnTo>
                      <a:pt x="720" y="2149"/>
                    </a:lnTo>
                    <a:lnTo>
                      <a:pt x="1017" y="2149"/>
                    </a:lnTo>
                    <a:lnTo>
                      <a:pt x="780" y="2621"/>
                    </a:lnTo>
                    <a:lnTo>
                      <a:pt x="1490" y="1912"/>
                    </a:lnTo>
                    <a:lnTo>
                      <a:pt x="1134" y="1912"/>
                    </a:lnTo>
                    <a:lnTo>
                      <a:pt x="1430" y="1440"/>
                    </a:lnTo>
                    <a:lnTo>
                      <a:pt x="1134" y="1440"/>
                    </a:lnTo>
                    <a:close/>
                    <a:moveTo>
                      <a:pt x="2499" y="0"/>
                    </a:moveTo>
                    <a:lnTo>
                      <a:pt x="2883" y="0"/>
                    </a:lnTo>
                    <a:lnTo>
                      <a:pt x="3075" y="2832"/>
                    </a:lnTo>
                    <a:lnTo>
                      <a:pt x="0" y="2832"/>
                    </a:lnTo>
                    <a:lnTo>
                      <a:pt x="0" y="1200"/>
                    </a:lnTo>
                    <a:lnTo>
                      <a:pt x="2115" y="1200"/>
                    </a:lnTo>
                    <a:lnTo>
                      <a:pt x="2115" y="1872"/>
                    </a:lnTo>
                    <a:lnTo>
                      <a:pt x="2372" y="1872"/>
                    </a:lnTo>
                    <a:lnTo>
                      <a:pt x="2499" y="0"/>
                    </a:lnTo>
                    <a:close/>
                  </a:path>
                </a:pathLst>
              </a:custGeom>
              <a:grpFill/>
              <a:ln w="9525">
                <a:noFill/>
                <a:round/>
                <a:headEnd/>
                <a:tailEnd/>
              </a:ln>
            </p:spPr>
            <p:txBody>
              <a:bodyPr wrap="none" anchor="ctr"/>
              <a:lstStyle/>
              <a:p>
                <a:endParaRPr lang="en-GB"/>
              </a:p>
            </p:txBody>
          </p:sp>
        </p:grpSp>
      </p:grpSp>
      <p:grpSp>
        <p:nvGrpSpPr>
          <p:cNvPr id="13" name="Group 59"/>
          <p:cNvGrpSpPr/>
          <p:nvPr/>
        </p:nvGrpSpPr>
        <p:grpSpPr>
          <a:xfrm>
            <a:off x="5203383" y="2420888"/>
            <a:ext cx="1932600" cy="1944000"/>
            <a:chOff x="5203383" y="2420888"/>
            <a:chExt cx="1932600" cy="1944000"/>
          </a:xfrm>
        </p:grpSpPr>
        <p:sp>
          <p:nvSpPr>
            <p:cNvPr id="23" name="VP piece 01"/>
            <p:cNvSpPr>
              <a:spLocks noChangeArrowheads="1"/>
            </p:cNvSpPr>
            <p:nvPr/>
          </p:nvSpPr>
          <p:spPr bwMode="ltGray">
            <a:xfrm>
              <a:off x="5203383" y="2420888"/>
              <a:ext cx="1932600" cy="1944000"/>
            </a:xfrm>
            <a:prstGeom prst="ellipse">
              <a:avLst/>
            </a:prstGeom>
            <a:solidFill>
              <a:schemeClr val="tx1"/>
            </a:solidFill>
            <a:ln w="76200">
              <a:solidFill>
                <a:schemeClr val="accent6">
                  <a:lumMod val="75000"/>
                </a:schemeClr>
              </a:solidFill>
              <a:round/>
              <a:headEnd/>
              <a:tailEnd/>
            </a:ln>
            <a:effectLst/>
            <a:scene3d>
              <a:camera prst="orthographicFront"/>
              <a:lightRig rig="threePt" dir="t"/>
            </a:scene3d>
            <a:sp3d/>
          </p:spPr>
          <p:txBody>
            <a:bodyPr vert="horz" wrap="square" lIns="91440" tIns="45720" rIns="91440" bIns="45720" numCol="1" anchor="ctr" anchorCtr="0" compatLnSpc="1">
              <a:prstTxWarp prst="textNoShape">
                <a:avLst/>
              </a:prstTxWarp>
              <a:noAutofit/>
            </a:bodyPr>
            <a:lstStyle/>
            <a:p>
              <a:pPr algn="ctr">
                <a:lnSpc>
                  <a:spcPct val="90000"/>
                </a:lnSpc>
              </a:pPr>
              <a:endParaRPr lang="en-US" sz="2000" dirty="0">
                <a:solidFill>
                  <a:srgbClr val="FFFFFF"/>
                </a:solidFill>
              </a:endParaRPr>
            </a:p>
          </p:txBody>
        </p:sp>
        <p:pic>
          <p:nvPicPr>
            <p:cNvPr id="42" name="Picture 6" descr="Z:\3. Client Projects\3.5 E\Electricity North west Limited\ENWL_5400 (Jane Stell Impress Retainer)\4. Asset Management\Images\Scales.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465539" y="2919623"/>
              <a:ext cx="1408288" cy="946531"/>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14" name="Group 58"/>
          <p:cNvGrpSpPr/>
          <p:nvPr/>
        </p:nvGrpSpPr>
        <p:grpSpPr>
          <a:xfrm>
            <a:off x="7400328" y="2420888"/>
            <a:ext cx="1932600" cy="1944000"/>
            <a:chOff x="7400328" y="2420888"/>
            <a:chExt cx="1932600" cy="1944000"/>
          </a:xfrm>
        </p:grpSpPr>
        <p:sp>
          <p:nvSpPr>
            <p:cNvPr id="26" name="VP piece 01"/>
            <p:cNvSpPr>
              <a:spLocks noChangeArrowheads="1"/>
            </p:cNvSpPr>
            <p:nvPr/>
          </p:nvSpPr>
          <p:spPr bwMode="ltGray">
            <a:xfrm>
              <a:off x="7400328" y="2420888"/>
              <a:ext cx="1932600" cy="1944000"/>
            </a:xfrm>
            <a:prstGeom prst="ellipse">
              <a:avLst/>
            </a:prstGeom>
            <a:solidFill>
              <a:schemeClr val="tx1"/>
            </a:solidFill>
            <a:ln w="76200">
              <a:solidFill>
                <a:schemeClr val="tx2">
                  <a:lumMod val="75000"/>
                </a:schemeClr>
              </a:solidFill>
              <a:round/>
              <a:headEnd/>
              <a:tailEnd/>
            </a:ln>
            <a:effectLst/>
            <a:scene3d>
              <a:camera prst="orthographicFront"/>
              <a:lightRig rig="threePt" dir="t"/>
            </a:scene3d>
            <a:sp3d/>
          </p:spPr>
          <p:txBody>
            <a:bodyPr vert="horz" wrap="square" lIns="91440" tIns="45720" rIns="91440" bIns="45720" numCol="1" anchor="ctr" anchorCtr="0" compatLnSpc="1">
              <a:prstTxWarp prst="textNoShape">
                <a:avLst/>
              </a:prstTxWarp>
              <a:noAutofit/>
            </a:bodyPr>
            <a:lstStyle/>
            <a:p>
              <a:pPr algn="ctr">
                <a:lnSpc>
                  <a:spcPct val="90000"/>
                </a:lnSpc>
              </a:pPr>
              <a:endParaRPr lang="en-US" sz="2000" dirty="0">
                <a:solidFill>
                  <a:srgbClr val="FFFFFF"/>
                </a:solidFill>
              </a:endParaRPr>
            </a:p>
          </p:txBody>
        </p:sp>
        <p:grpSp>
          <p:nvGrpSpPr>
            <p:cNvPr id="15" name="Group 116"/>
            <p:cNvGrpSpPr>
              <a:grpSpLocks noChangeAspect="1"/>
            </p:cNvGrpSpPr>
            <p:nvPr/>
          </p:nvGrpSpPr>
          <p:grpSpPr bwMode="auto">
            <a:xfrm rot="16200000">
              <a:off x="7710441" y="3065650"/>
              <a:ext cx="1312374" cy="654476"/>
              <a:chOff x="568" y="2496"/>
              <a:chExt cx="383" cy="191"/>
            </a:xfrm>
            <a:solidFill>
              <a:schemeClr val="bg1"/>
            </a:solidFill>
          </p:grpSpPr>
          <p:sp>
            <p:nvSpPr>
              <p:cNvPr id="46" name="Freeform 117"/>
              <p:cNvSpPr>
                <a:spLocks noChangeArrowheads="1"/>
              </p:cNvSpPr>
              <p:nvPr/>
            </p:nvSpPr>
            <p:spPr bwMode="auto">
              <a:xfrm>
                <a:off x="925" y="2573"/>
                <a:ext cx="26" cy="37"/>
              </a:xfrm>
              <a:custGeom>
                <a:avLst/>
                <a:gdLst>
                  <a:gd name="T0" fmla="*/ 0 w 242"/>
                  <a:gd name="T1" fmla="*/ 0 h 346"/>
                  <a:gd name="T2" fmla="*/ 0 w 242"/>
                  <a:gd name="T3" fmla="*/ 0 h 346"/>
                  <a:gd name="T4" fmla="*/ 0 w 242"/>
                  <a:gd name="T5" fmla="*/ 0 h 346"/>
                  <a:gd name="T6" fmla="*/ 0 w 242"/>
                  <a:gd name="T7" fmla="*/ 0 h 346"/>
                  <a:gd name="T8" fmla="*/ 0 w 242"/>
                  <a:gd name="T9" fmla="*/ 0 h 346"/>
                  <a:gd name="T10" fmla="*/ 0 w 242"/>
                  <a:gd name="T11" fmla="*/ 0 h 346"/>
                  <a:gd name="T12" fmla="*/ 0 w 242"/>
                  <a:gd name="T13" fmla="*/ 0 h 346"/>
                  <a:gd name="T14" fmla="*/ 0 w 242"/>
                  <a:gd name="T15" fmla="*/ 0 h 346"/>
                  <a:gd name="T16" fmla="*/ 0 w 242"/>
                  <a:gd name="T17" fmla="*/ 0 h 346"/>
                  <a:gd name="T18" fmla="*/ 0 w 242"/>
                  <a:gd name="T19" fmla="*/ 0 h 346"/>
                  <a:gd name="T20" fmla="*/ 0 w 242"/>
                  <a:gd name="T21" fmla="*/ 0 h 346"/>
                  <a:gd name="T22" fmla="*/ 0 w 242"/>
                  <a:gd name="T23" fmla="*/ 0 h 346"/>
                  <a:gd name="T24" fmla="*/ 0 w 242"/>
                  <a:gd name="T25" fmla="*/ 0 h 346"/>
                  <a:gd name="T26" fmla="*/ 0 w 242"/>
                  <a:gd name="T27" fmla="*/ 0 h 346"/>
                  <a:gd name="T28" fmla="*/ 0 w 242"/>
                  <a:gd name="T29" fmla="*/ 0 h 346"/>
                  <a:gd name="T30" fmla="*/ 0 w 242"/>
                  <a:gd name="T31" fmla="*/ 0 h 346"/>
                  <a:gd name="T32" fmla="*/ 0 w 242"/>
                  <a:gd name="T33" fmla="*/ 0 h 346"/>
                  <a:gd name="T34" fmla="*/ 0 w 242"/>
                  <a:gd name="T35" fmla="*/ 0 h 346"/>
                  <a:gd name="T36" fmla="*/ 0 w 242"/>
                  <a:gd name="T37" fmla="*/ 0 h 346"/>
                  <a:gd name="T38" fmla="*/ 0 w 242"/>
                  <a:gd name="T39" fmla="*/ 0 h 346"/>
                  <a:gd name="T40" fmla="*/ 0 w 242"/>
                  <a:gd name="T41" fmla="*/ 0 h 346"/>
                  <a:gd name="T42" fmla="*/ 0 w 242"/>
                  <a:gd name="T43" fmla="*/ 0 h 3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42"/>
                  <a:gd name="T67" fmla="*/ 0 h 346"/>
                  <a:gd name="T68" fmla="*/ 242 w 242"/>
                  <a:gd name="T69" fmla="*/ 346 h 34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42" h="346">
                    <a:moveTo>
                      <a:pt x="0" y="0"/>
                    </a:moveTo>
                    <a:lnTo>
                      <a:pt x="69" y="0"/>
                    </a:lnTo>
                    <a:lnTo>
                      <a:pt x="101" y="3"/>
                    </a:lnTo>
                    <a:lnTo>
                      <a:pt x="130" y="11"/>
                    </a:lnTo>
                    <a:lnTo>
                      <a:pt x="156" y="24"/>
                    </a:lnTo>
                    <a:lnTo>
                      <a:pt x="180" y="41"/>
                    </a:lnTo>
                    <a:lnTo>
                      <a:pt x="201" y="62"/>
                    </a:lnTo>
                    <a:lnTo>
                      <a:pt x="218" y="86"/>
                    </a:lnTo>
                    <a:lnTo>
                      <a:pt x="232" y="112"/>
                    </a:lnTo>
                    <a:lnTo>
                      <a:pt x="239" y="142"/>
                    </a:lnTo>
                    <a:lnTo>
                      <a:pt x="242" y="173"/>
                    </a:lnTo>
                    <a:lnTo>
                      <a:pt x="239" y="204"/>
                    </a:lnTo>
                    <a:lnTo>
                      <a:pt x="232" y="234"/>
                    </a:lnTo>
                    <a:lnTo>
                      <a:pt x="218" y="260"/>
                    </a:lnTo>
                    <a:lnTo>
                      <a:pt x="201" y="284"/>
                    </a:lnTo>
                    <a:lnTo>
                      <a:pt x="180" y="305"/>
                    </a:lnTo>
                    <a:lnTo>
                      <a:pt x="156" y="322"/>
                    </a:lnTo>
                    <a:lnTo>
                      <a:pt x="130" y="335"/>
                    </a:lnTo>
                    <a:lnTo>
                      <a:pt x="101" y="343"/>
                    </a:lnTo>
                    <a:lnTo>
                      <a:pt x="69" y="346"/>
                    </a:lnTo>
                    <a:lnTo>
                      <a:pt x="0" y="346"/>
                    </a:lnTo>
                    <a:lnTo>
                      <a:pt x="0" y="0"/>
                    </a:lnTo>
                    <a:close/>
                  </a:path>
                </a:pathLst>
              </a:custGeom>
              <a:grpFill/>
              <a:ln w="9525">
                <a:noFill/>
                <a:round/>
                <a:headEnd/>
                <a:tailEnd/>
              </a:ln>
            </p:spPr>
            <p:txBody>
              <a:bodyPr wrap="none" anchor="ctr"/>
              <a:lstStyle/>
              <a:p>
                <a:endParaRPr lang="en-GB"/>
              </a:p>
            </p:txBody>
          </p:sp>
          <p:sp>
            <p:nvSpPr>
              <p:cNvPr id="47" name="Freeform 118"/>
              <p:cNvSpPr>
                <a:spLocks noChangeArrowheads="1"/>
              </p:cNvSpPr>
              <p:nvPr/>
            </p:nvSpPr>
            <p:spPr bwMode="auto">
              <a:xfrm>
                <a:off x="595" y="2523"/>
                <a:ext cx="195" cy="137"/>
              </a:xfrm>
              <a:custGeom>
                <a:avLst/>
                <a:gdLst>
                  <a:gd name="T0" fmla="*/ 0 w 1762"/>
                  <a:gd name="T1" fmla="*/ 0 h 1244"/>
                  <a:gd name="T2" fmla="*/ 0 w 1762"/>
                  <a:gd name="T3" fmla="*/ 0 h 1244"/>
                  <a:gd name="T4" fmla="*/ 0 w 1762"/>
                  <a:gd name="T5" fmla="*/ 0 h 1244"/>
                  <a:gd name="T6" fmla="*/ 0 w 1762"/>
                  <a:gd name="T7" fmla="*/ 0 h 1244"/>
                  <a:gd name="T8" fmla="*/ 0 w 1762"/>
                  <a:gd name="T9" fmla="*/ 0 h 1244"/>
                  <a:gd name="T10" fmla="*/ 0 w 1762"/>
                  <a:gd name="T11" fmla="*/ 0 h 1244"/>
                  <a:gd name="T12" fmla="*/ 0 w 1762"/>
                  <a:gd name="T13" fmla="*/ 0 h 1244"/>
                  <a:gd name="T14" fmla="*/ 0 w 1762"/>
                  <a:gd name="T15" fmla="*/ 0 h 1244"/>
                  <a:gd name="T16" fmla="*/ 0 w 1762"/>
                  <a:gd name="T17" fmla="*/ 0 h 1244"/>
                  <a:gd name="T18" fmla="*/ 0 w 1762"/>
                  <a:gd name="T19" fmla="*/ 0 h 1244"/>
                  <a:gd name="T20" fmla="*/ 0 w 1762"/>
                  <a:gd name="T21" fmla="*/ 0 h 1244"/>
                  <a:gd name="T22" fmla="*/ 0 w 1762"/>
                  <a:gd name="T23" fmla="*/ 0 h 1244"/>
                  <a:gd name="T24" fmla="*/ 0 w 1762"/>
                  <a:gd name="T25" fmla="*/ 0 h 1244"/>
                  <a:gd name="T26" fmla="*/ 0 w 1762"/>
                  <a:gd name="T27" fmla="*/ 0 h 1244"/>
                  <a:gd name="T28" fmla="*/ 0 w 1762"/>
                  <a:gd name="T29" fmla="*/ 0 h 1244"/>
                  <a:gd name="T30" fmla="*/ 0 w 1762"/>
                  <a:gd name="T31" fmla="*/ 0 h 1244"/>
                  <a:gd name="T32" fmla="*/ 0 w 1762"/>
                  <a:gd name="T33" fmla="*/ 0 h 1244"/>
                  <a:gd name="T34" fmla="*/ 0 w 1762"/>
                  <a:gd name="T35" fmla="*/ 0 h 1244"/>
                  <a:gd name="T36" fmla="*/ 0 w 1762"/>
                  <a:gd name="T37" fmla="*/ 0 h 1244"/>
                  <a:gd name="T38" fmla="*/ 0 w 1762"/>
                  <a:gd name="T39" fmla="*/ 0 h 1244"/>
                  <a:gd name="T40" fmla="*/ 0 w 1762"/>
                  <a:gd name="T41" fmla="*/ 0 h 1244"/>
                  <a:gd name="T42" fmla="*/ 0 w 1762"/>
                  <a:gd name="T43" fmla="*/ 0 h 1244"/>
                  <a:gd name="T44" fmla="*/ 0 w 1762"/>
                  <a:gd name="T45" fmla="*/ 0 h 1244"/>
                  <a:gd name="T46" fmla="*/ 0 w 1762"/>
                  <a:gd name="T47" fmla="*/ 0 h 1244"/>
                  <a:gd name="T48" fmla="*/ 0 w 1762"/>
                  <a:gd name="T49" fmla="*/ 0 h 1244"/>
                  <a:gd name="T50" fmla="*/ 0 w 1762"/>
                  <a:gd name="T51" fmla="*/ 0 h 1244"/>
                  <a:gd name="T52" fmla="*/ 0 w 1762"/>
                  <a:gd name="T53" fmla="*/ 0 h 1244"/>
                  <a:gd name="T54" fmla="*/ 0 w 1762"/>
                  <a:gd name="T55" fmla="*/ 0 h 1244"/>
                  <a:gd name="T56" fmla="*/ 0 w 1762"/>
                  <a:gd name="T57" fmla="*/ 0 h 1244"/>
                  <a:gd name="T58" fmla="*/ 0 w 1762"/>
                  <a:gd name="T59" fmla="*/ 0 h 1244"/>
                  <a:gd name="T60" fmla="*/ 0 w 1762"/>
                  <a:gd name="T61" fmla="*/ 0 h 1244"/>
                  <a:gd name="T62" fmla="*/ 0 w 1762"/>
                  <a:gd name="T63" fmla="*/ 0 h 1244"/>
                  <a:gd name="T64" fmla="*/ 0 w 1762"/>
                  <a:gd name="T65" fmla="*/ 0 h 1244"/>
                  <a:gd name="T66" fmla="*/ 0 w 1762"/>
                  <a:gd name="T67" fmla="*/ 0 h 1244"/>
                  <a:gd name="T68" fmla="*/ 0 w 1762"/>
                  <a:gd name="T69" fmla="*/ 0 h 1244"/>
                  <a:gd name="T70" fmla="*/ 0 w 1762"/>
                  <a:gd name="T71" fmla="*/ 0 h 1244"/>
                  <a:gd name="T72" fmla="*/ 0 w 1762"/>
                  <a:gd name="T73" fmla="*/ 0 h 1244"/>
                  <a:gd name="T74" fmla="*/ 0 w 1762"/>
                  <a:gd name="T75" fmla="*/ 0 h 1244"/>
                  <a:gd name="T76" fmla="*/ 0 w 1762"/>
                  <a:gd name="T77" fmla="*/ 0 h 1244"/>
                  <a:gd name="T78" fmla="*/ 0 w 1762"/>
                  <a:gd name="T79" fmla="*/ 0 h 1244"/>
                  <a:gd name="T80" fmla="*/ 0 w 1762"/>
                  <a:gd name="T81" fmla="*/ 0 h 1244"/>
                  <a:gd name="T82" fmla="*/ 0 w 1762"/>
                  <a:gd name="T83" fmla="*/ 0 h 1244"/>
                  <a:gd name="T84" fmla="*/ 0 w 1762"/>
                  <a:gd name="T85" fmla="*/ 0 h 1244"/>
                  <a:gd name="T86" fmla="*/ 0 w 1762"/>
                  <a:gd name="T87" fmla="*/ 0 h 1244"/>
                  <a:gd name="T88" fmla="*/ 0 w 1762"/>
                  <a:gd name="T89" fmla="*/ 0 h 1244"/>
                  <a:gd name="T90" fmla="*/ 0 w 1762"/>
                  <a:gd name="T91" fmla="*/ 0 h 1244"/>
                  <a:gd name="T92" fmla="*/ 0 w 1762"/>
                  <a:gd name="T93" fmla="*/ 0 h 1244"/>
                  <a:gd name="T94" fmla="*/ 0 w 1762"/>
                  <a:gd name="T95" fmla="*/ 0 h 1244"/>
                  <a:gd name="T96" fmla="*/ 0 w 1762"/>
                  <a:gd name="T97" fmla="*/ 0 h 1244"/>
                  <a:gd name="T98" fmla="*/ 0 w 1762"/>
                  <a:gd name="T99" fmla="*/ 0 h 1244"/>
                  <a:gd name="T100" fmla="*/ 0 w 1762"/>
                  <a:gd name="T101" fmla="*/ 0 h 1244"/>
                  <a:gd name="T102" fmla="*/ 0 w 1762"/>
                  <a:gd name="T103" fmla="*/ 0 h 1244"/>
                  <a:gd name="T104" fmla="*/ 0 w 1762"/>
                  <a:gd name="T105" fmla="*/ 0 h 1244"/>
                  <a:gd name="T106" fmla="*/ 0 w 1762"/>
                  <a:gd name="T107" fmla="*/ 0 h 1244"/>
                  <a:gd name="T108" fmla="*/ 0 w 1762"/>
                  <a:gd name="T109" fmla="*/ 0 h 1244"/>
                  <a:gd name="T110" fmla="*/ 0 w 1762"/>
                  <a:gd name="T111" fmla="*/ 0 h 1244"/>
                  <a:gd name="T112" fmla="*/ 0 w 1762"/>
                  <a:gd name="T113" fmla="*/ 0 h 1244"/>
                  <a:gd name="T114" fmla="*/ 0 w 1762"/>
                  <a:gd name="T115" fmla="*/ 0 h 1244"/>
                  <a:gd name="T116" fmla="*/ 0 w 1762"/>
                  <a:gd name="T117" fmla="*/ 0 h 1244"/>
                  <a:gd name="T118" fmla="*/ 0 w 1762"/>
                  <a:gd name="T119" fmla="*/ 0 h 1244"/>
                  <a:gd name="T120" fmla="*/ 0 w 1762"/>
                  <a:gd name="T121" fmla="*/ 0 h 1244"/>
                  <a:gd name="T122" fmla="*/ 0 w 1762"/>
                  <a:gd name="T123" fmla="*/ 0 h 1244"/>
                  <a:gd name="T124" fmla="*/ 0 w 1762"/>
                  <a:gd name="T125" fmla="*/ 0 h 124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762"/>
                  <a:gd name="T190" fmla="*/ 0 h 1244"/>
                  <a:gd name="T191" fmla="*/ 1762 w 1762"/>
                  <a:gd name="T192" fmla="*/ 1244 h 124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762" h="1244">
                    <a:moveTo>
                      <a:pt x="104" y="0"/>
                    </a:moveTo>
                    <a:lnTo>
                      <a:pt x="1762" y="0"/>
                    </a:lnTo>
                    <a:lnTo>
                      <a:pt x="1752" y="4"/>
                    </a:lnTo>
                    <a:lnTo>
                      <a:pt x="1742" y="16"/>
                    </a:lnTo>
                    <a:lnTo>
                      <a:pt x="1732" y="34"/>
                    </a:lnTo>
                    <a:lnTo>
                      <a:pt x="1722" y="61"/>
                    </a:lnTo>
                    <a:lnTo>
                      <a:pt x="1712" y="92"/>
                    </a:lnTo>
                    <a:lnTo>
                      <a:pt x="1704" y="130"/>
                    </a:lnTo>
                    <a:lnTo>
                      <a:pt x="1695" y="172"/>
                    </a:lnTo>
                    <a:lnTo>
                      <a:pt x="1687" y="219"/>
                    </a:lnTo>
                    <a:lnTo>
                      <a:pt x="1681" y="269"/>
                    </a:lnTo>
                    <a:lnTo>
                      <a:pt x="1675" y="322"/>
                    </a:lnTo>
                    <a:lnTo>
                      <a:pt x="1669" y="379"/>
                    </a:lnTo>
                    <a:lnTo>
                      <a:pt x="1665" y="438"/>
                    </a:lnTo>
                    <a:lnTo>
                      <a:pt x="1662" y="498"/>
                    </a:lnTo>
                    <a:lnTo>
                      <a:pt x="1660" y="560"/>
                    </a:lnTo>
                    <a:lnTo>
                      <a:pt x="1659" y="622"/>
                    </a:lnTo>
                    <a:lnTo>
                      <a:pt x="1660" y="684"/>
                    </a:lnTo>
                    <a:lnTo>
                      <a:pt x="1662" y="746"/>
                    </a:lnTo>
                    <a:lnTo>
                      <a:pt x="1665" y="806"/>
                    </a:lnTo>
                    <a:lnTo>
                      <a:pt x="1669" y="865"/>
                    </a:lnTo>
                    <a:lnTo>
                      <a:pt x="1675" y="922"/>
                    </a:lnTo>
                    <a:lnTo>
                      <a:pt x="1681" y="976"/>
                    </a:lnTo>
                    <a:lnTo>
                      <a:pt x="1687" y="1026"/>
                    </a:lnTo>
                    <a:lnTo>
                      <a:pt x="1695" y="1072"/>
                    </a:lnTo>
                    <a:lnTo>
                      <a:pt x="1704" y="1115"/>
                    </a:lnTo>
                    <a:lnTo>
                      <a:pt x="1712" y="1152"/>
                    </a:lnTo>
                    <a:lnTo>
                      <a:pt x="1722" y="1183"/>
                    </a:lnTo>
                    <a:lnTo>
                      <a:pt x="1732" y="1210"/>
                    </a:lnTo>
                    <a:lnTo>
                      <a:pt x="1742" y="1228"/>
                    </a:lnTo>
                    <a:lnTo>
                      <a:pt x="1752" y="1240"/>
                    </a:lnTo>
                    <a:lnTo>
                      <a:pt x="1762" y="1244"/>
                    </a:lnTo>
                    <a:lnTo>
                      <a:pt x="104" y="1244"/>
                    </a:lnTo>
                    <a:lnTo>
                      <a:pt x="93" y="1240"/>
                    </a:lnTo>
                    <a:lnTo>
                      <a:pt x="83" y="1228"/>
                    </a:lnTo>
                    <a:lnTo>
                      <a:pt x="73" y="1210"/>
                    </a:lnTo>
                    <a:lnTo>
                      <a:pt x="63" y="1183"/>
                    </a:lnTo>
                    <a:lnTo>
                      <a:pt x="53" y="1152"/>
                    </a:lnTo>
                    <a:lnTo>
                      <a:pt x="45" y="1115"/>
                    </a:lnTo>
                    <a:lnTo>
                      <a:pt x="37" y="1072"/>
                    </a:lnTo>
                    <a:lnTo>
                      <a:pt x="28" y="1026"/>
                    </a:lnTo>
                    <a:lnTo>
                      <a:pt x="22" y="976"/>
                    </a:lnTo>
                    <a:lnTo>
                      <a:pt x="16" y="922"/>
                    </a:lnTo>
                    <a:lnTo>
                      <a:pt x="10" y="865"/>
                    </a:lnTo>
                    <a:lnTo>
                      <a:pt x="6" y="806"/>
                    </a:lnTo>
                    <a:lnTo>
                      <a:pt x="3" y="746"/>
                    </a:lnTo>
                    <a:lnTo>
                      <a:pt x="1" y="684"/>
                    </a:lnTo>
                    <a:lnTo>
                      <a:pt x="0" y="622"/>
                    </a:lnTo>
                    <a:lnTo>
                      <a:pt x="1" y="560"/>
                    </a:lnTo>
                    <a:lnTo>
                      <a:pt x="3" y="498"/>
                    </a:lnTo>
                    <a:lnTo>
                      <a:pt x="6" y="438"/>
                    </a:lnTo>
                    <a:lnTo>
                      <a:pt x="10" y="379"/>
                    </a:lnTo>
                    <a:lnTo>
                      <a:pt x="16" y="322"/>
                    </a:lnTo>
                    <a:lnTo>
                      <a:pt x="22" y="269"/>
                    </a:lnTo>
                    <a:lnTo>
                      <a:pt x="28" y="219"/>
                    </a:lnTo>
                    <a:lnTo>
                      <a:pt x="37" y="172"/>
                    </a:lnTo>
                    <a:lnTo>
                      <a:pt x="45" y="130"/>
                    </a:lnTo>
                    <a:lnTo>
                      <a:pt x="53" y="92"/>
                    </a:lnTo>
                    <a:lnTo>
                      <a:pt x="63" y="61"/>
                    </a:lnTo>
                    <a:lnTo>
                      <a:pt x="73" y="34"/>
                    </a:lnTo>
                    <a:lnTo>
                      <a:pt x="83" y="16"/>
                    </a:lnTo>
                    <a:lnTo>
                      <a:pt x="93" y="4"/>
                    </a:lnTo>
                    <a:lnTo>
                      <a:pt x="104" y="0"/>
                    </a:lnTo>
                    <a:close/>
                  </a:path>
                </a:pathLst>
              </a:custGeom>
              <a:grpFill/>
              <a:ln w="9525">
                <a:noFill/>
                <a:round/>
                <a:headEnd/>
                <a:tailEnd/>
              </a:ln>
            </p:spPr>
            <p:txBody>
              <a:bodyPr wrap="none" anchor="ctr"/>
              <a:lstStyle/>
              <a:p>
                <a:endParaRPr lang="en-GB"/>
              </a:p>
            </p:txBody>
          </p:sp>
          <p:sp>
            <p:nvSpPr>
              <p:cNvPr id="48" name="Freeform 119"/>
              <p:cNvSpPr>
                <a:spLocks noChangeArrowheads="1"/>
              </p:cNvSpPr>
              <p:nvPr/>
            </p:nvSpPr>
            <p:spPr bwMode="auto">
              <a:xfrm>
                <a:off x="568" y="2496"/>
                <a:ext cx="352" cy="191"/>
              </a:xfrm>
              <a:custGeom>
                <a:avLst/>
                <a:gdLst>
                  <a:gd name="T0" fmla="*/ 0 w 3180"/>
                  <a:gd name="T1" fmla="*/ 0 h 1728"/>
                  <a:gd name="T2" fmla="*/ 0 w 3180"/>
                  <a:gd name="T3" fmla="*/ 0 h 1728"/>
                  <a:gd name="T4" fmla="*/ 0 w 3180"/>
                  <a:gd name="T5" fmla="*/ 0 h 1728"/>
                  <a:gd name="T6" fmla="*/ 0 w 3180"/>
                  <a:gd name="T7" fmla="*/ 0 h 1728"/>
                  <a:gd name="T8" fmla="*/ 0 w 3180"/>
                  <a:gd name="T9" fmla="*/ 0 h 1728"/>
                  <a:gd name="T10" fmla="*/ 0 w 3180"/>
                  <a:gd name="T11" fmla="*/ 0 h 1728"/>
                  <a:gd name="T12" fmla="*/ 0 w 3180"/>
                  <a:gd name="T13" fmla="*/ 0 h 1728"/>
                  <a:gd name="T14" fmla="*/ 0 w 3180"/>
                  <a:gd name="T15" fmla="*/ 0 h 1728"/>
                  <a:gd name="T16" fmla="*/ 0 w 3180"/>
                  <a:gd name="T17" fmla="*/ 0 h 1728"/>
                  <a:gd name="T18" fmla="*/ 0 w 3180"/>
                  <a:gd name="T19" fmla="*/ 0 h 1728"/>
                  <a:gd name="T20" fmla="*/ 0 w 3180"/>
                  <a:gd name="T21" fmla="*/ 0 h 1728"/>
                  <a:gd name="T22" fmla="*/ 0 w 3180"/>
                  <a:gd name="T23" fmla="*/ 0 h 1728"/>
                  <a:gd name="T24" fmla="*/ 0 w 3180"/>
                  <a:gd name="T25" fmla="*/ 0 h 1728"/>
                  <a:gd name="T26" fmla="*/ 0 w 3180"/>
                  <a:gd name="T27" fmla="*/ 0 h 1728"/>
                  <a:gd name="T28" fmla="*/ 0 w 3180"/>
                  <a:gd name="T29" fmla="*/ 0 h 1728"/>
                  <a:gd name="T30" fmla="*/ 0 w 3180"/>
                  <a:gd name="T31" fmla="*/ 0 h 1728"/>
                  <a:gd name="T32" fmla="*/ 0 w 3180"/>
                  <a:gd name="T33" fmla="*/ 0 h 1728"/>
                  <a:gd name="T34" fmla="*/ 0 w 3180"/>
                  <a:gd name="T35" fmla="*/ 0 h 1728"/>
                  <a:gd name="T36" fmla="*/ 0 w 3180"/>
                  <a:gd name="T37" fmla="*/ 0 h 1728"/>
                  <a:gd name="T38" fmla="*/ 0 w 3180"/>
                  <a:gd name="T39" fmla="*/ 0 h 1728"/>
                  <a:gd name="T40" fmla="*/ 0 w 3180"/>
                  <a:gd name="T41" fmla="*/ 0 h 1728"/>
                  <a:gd name="T42" fmla="*/ 0 w 3180"/>
                  <a:gd name="T43" fmla="*/ 0 h 1728"/>
                  <a:gd name="T44" fmla="*/ 0 w 3180"/>
                  <a:gd name="T45" fmla="*/ 0 h 1728"/>
                  <a:gd name="T46" fmla="*/ 0 w 3180"/>
                  <a:gd name="T47" fmla="*/ 0 h 1728"/>
                  <a:gd name="T48" fmla="*/ 0 w 3180"/>
                  <a:gd name="T49" fmla="*/ 0 h 1728"/>
                  <a:gd name="T50" fmla="*/ 0 w 3180"/>
                  <a:gd name="T51" fmla="*/ 0 h 1728"/>
                  <a:gd name="T52" fmla="*/ 0 w 3180"/>
                  <a:gd name="T53" fmla="*/ 0 h 1728"/>
                  <a:gd name="T54" fmla="*/ 0 w 3180"/>
                  <a:gd name="T55" fmla="*/ 0 h 1728"/>
                  <a:gd name="T56" fmla="*/ 0 w 3180"/>
                  <a:gd name="T57" fmla="*/ 0 h 1728"/>
                  <a:gd name="T58" fmla="*/ 0 w 3180"/>
                  <a:gd name="T59" fmla="*/ 0 h 1728"/>
                  <a:gd name="T60" fmla="*/ 0 w 3180"/>
                  <a:gd name="T61" fmla="*/ 0 h 1728"/>
                  <a:gd name="T62" fmla="*/ 0 w 3180"/>
                  <a:gd name="T63" fmla="*/ 0 h 1728"/>
                  <a:gd name="T64" fmla="*/ 0 w 3180"/>
                  <a:gd name="T65" fmla="*/ 0 h 1728"/>
                  <a:gd name="T66" fmla="*/ 0 w 3180"/>
                  <a:gd name="T67" fmla="*/ 0 h 1728"/>
                  <a:gd name="T68" fmla="*/ 0 w 3180"/>
                  <a:gd name="T69" fmla="*/ 0 h 1728"/>
                  <a:gd name="T70" fmla="*/ 0 w 3180"/>
                  <a:gd name="T71" fmla="*/ 0 h 1728"/>
                  <a:gd name="T72" fmla="*/ 0 w 3180"/>
                  <a:gd name="T73" fmla="*/ 0 h 1728"/>
                  <a:gd name="T74" fmla="*/ 0 w 3180"/>
                  <a:gd name="T75" fmla="*/ 0 h 1728"/>
                  <a:gd name="T76" fmla="*/ 0 w 3180"/>
                  <a:gd name="T77" fmla="*/ 0 h 1728"/>
                  <a:gd name="T78" fmla="*/ 0 w 3180"/>
                  <a:gd name="T79" fmla="*/ 0 h 1728"/>
                  <a:gd name="T80" fmla="*/ 0 w 3180"/>
                  <a:gd name="T81" fmla="*/ 0 h 1728"/>
                  <a:gd name="T82" fmla="*/ 0 w 3180"/>
                  <a:gd name="T83" fmla="*/ 0 h 1728"/>
                  <a:gd name="T84" fmla="*/ 0 w 3180"/>
                  <a:gd name="T85" fmla="*/ 0 h 1728"/>
                  <a:gd name="T86" fmla="*/ 0 w 3180"/>
                  <a:gd name="T87" fmla="*/ 0 h 1728"/>
                  <a:gd name="T88" fmla="*/ 0 w 3180"/>
                  <a:gd name="T89" fmla="*/ 0 h 1728"/>
                  <a:gd name="T90" fmla="*/ 0 w 3180"/>
                  <a:gd name="T91" fmla="*/ 0 h 172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180"/>
                  <a:gd name="T139" fmla="*/ 0 h 1728"/>
                  <a:gd name="T140" fmla="*/ 3180 w 3180"/>
                  <a:gd name="T141" fmla="*/ 1728 h 172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180" h="1728">
                    <a:moveTo>
                      <a:pt x="264" y="138"/>
                    </a:moveTo>
                    <a:lnTo>
                      <a:pt x="254" y="157"/>
                    </a:lnTo>
                    <a:lnTo>
                      <a:pt x="244" y="182"/>
                    </a:lnTo>
                    <a:lnTo>
                      <a:pt x="234" y="214"/>
                    </a:lnTo>
                    <a:lnTo>
                      <a:pt x="222" y="250"/>
                    </a:lnTo>
                    <a:lnTo>
                      <a:pt x="211" y="292"/>
                    </a:lnTo>
                    <a:lnTo>
                      <a:pt x="200" y="338"/>
                    </a:lnTo>
                    <a:lnTo>
                      <a:pt x="189" y="389"/>
                    </a:lnTo>
                    <a:lnTo>
                      <a:pt x="179" y="442"/>
                    </a:lnTo>
                    <a:lnTo>
                      <a:pt x="169" y="497"/>
                    </a:lnTo>
                    <a:lnTo>
                      <a:pt x="160" y="556"/>
                    </a:lnTo>
                    <a:lnTo>
                      <a:pt x="153" y="617"/>
                    </a:lnTo>
                    <a:lnTo>
                      <a:pt x="147" y="678"/>
                    </a:lnTo>
                    <a:lnTo>
                      <a:pt x="142" y="740"/>
                    </a:lnTo>
                    <a:lnTo>
                      <a:pt x="139" y="802"/>
                    </a:lnTo>
                    <a:lnTo>
                      <a:pt x="138" y="864"/>
                    </a:lnTo>
                    <a:lnTo>
                      <a:pt x="139" y="930"/>
                    </a:lnTo>
                    <a:lnTo>
                      <a:pt x="142" y="995"/>
                    </a:lnTo>
                    <a:lnTo>
                      <a:pt x="147" y="1059"/>
                    </a:lnTo>
                    <a:lnTo>
                      <a:pt x="153" y="1122"/>
                    </a:lnTo>
                    <a:lnTo>
                      <a:pt x="160" y="1182"/>
                    </a:lnTo>
                    <a:lnTo>
                      <a:pt x="169" y="1241"/>
                    </a:lnTo>
                    <a:lnTo>
                      <a:pt x="178" y="1297"/>
                    </a:lnTo>
                    <a:lnTo>
                      <a:pt x="189" y="1349"/>
                    </a:lnTo>
                    <a:lnTo>
                      <a:pt x="199" y="1398"/>
                    </a:lnTo>
                    <a:lnTo>
                      <a:pt x="209" y="1443"/>
                    </a:lnTo>
                    <a:lnTo>
                      <a:pt x="221" y="1483"/>
                    </a:lnTo>
                    <a:lnTo>
                      <a:pt x="232" y="1519"/>
                    </a:lnTo>
                    <a:lnTo>
                      <a:pt x="243" y="1548"/>
                    </a:lnTo>
                    <a:lnTo>
                      <a:pt x="253" y="1572"/>
                    </a:lnTo>
                    <a:lnTo>
                      <a:pt x="263" y="1590"/>
                    </a:lnTo>
                    <a:lnTo>
                      <a:pt x="3053" y="1590"/>
                    </a:lnTo>
                    <a:lnTo>
                      <a:pt x="3037" y="1549"/>
                    </a:lnTo>
                    <a:lnTo>
                      <a:pt x="3023" y="1504"/>
                    </a:lnTo>
                    <a:lnTo>
                      <a:pt x="3011" y="1456"/>
                    </a:lnTo>
                    <a:lnTo>
                      <a:pt x="2999" y="1405"/>
                    </a:lnTo>
                    <a:lnTo>
                      <a:pt x="2989" y="1354"/>
                    </a:lnTo>
                    <a:lnTo>
                      <a:pt x="2981" y="1303"/>
                    </a:lnTo>
                    <a:lnTo>
                      <a:pt x="2972" y="1250"/>
                    </a:lnTo>
                    <a:lnTo>
                      <a:pt x="2965" y="1198"/>
                    </a:lnTo>
                    <a:lnTo>
                      <a:pt x="2959" y="1148"/>
                    </a:lnTo>
                    <a:lnTo>
                      <a:pt x="2953" y="1099"/>
                    </a:lnTo>
                    <a:lnTo>
                      <a:pt x="2949" y="1053"/>
                    </a:lnTo>
                    <a:lnTo>
                      <a:pt x="2945" y="1010"/>
                    </a:lnTo>
                    <a:lnTo>
                      <a:pt x="2943" y="970"/>
                    </a:lnTo>
                    <a:lnTo>
                      <a:pt x="2940" y="935"/>
                    </a:lnTo>
                    <a:lnTo>
                      <a:pt x="2939" y="905"/>
                    </a:lnTo>
                    <a:lnTo>
                      <a:pt x="2938" y="882"/>
                    </a:lnTo>
                    <a:lnTo>
                      <a:pt x="2938" y="864"/>
                    </a:lnTo>
                    <a:lnTo>
                      <a:pt x="2940" y="773"/>
                    </a:lnTo>
                    <a:lnTo>
                      <a:pt x="2945" y="679"/>
                    </a:lnTo>
                    <a:lnTo>
                      <a:pt x="2954" y="583"/>
                    </a:lnTo>
                    <a:lnTo>
                      <a:pt x="2966" y="489"/>
                    </a:lnTo>
                    <a:lnTo>
                      <a:pt x="2982" y="397"/>
                    </a:lnTo>
                    <a:lnTo>
                      <a:pt x="2999" y="309"/>
                    </a:lnTo>
                    <a:lnTo>
                      <a:pt x="3012" y="258"/>
                    </a:lnTo>
                    <a:lnTo>
                      <a:pt x="3025" y="213"/>
                    </a:lnTo>
                    <a:lnTo>
                      <a:pt x="3037" y="173"/>
                    </a:lnTo>
                    <a:lnTo>
                      <a:pt x="3050" y="138"/>
                    </a:lnTo>
                    <a:lnTo>
                      <a:pt x="264" y="138"/>
                    </a:lnTo>
                    <a:close/>
                    <a:moveTo>
                      <a:pt x="242" y="0"/>
                    </a:moveTo>
                    <a:lnTo>
                      <a:pt x="3180" y="0"/>
                    </a:lnTo>
                    <a:lnTo>
                      <a:pt x="3180" y="182"/>
                    </a:lnTo>
                    <a:lnTo>
                      <a:pt x="3168" y="216"/>
                    </a:lnTo>
                    <a:lnTo>
                      <a:pt x="3156" y="254"/>
                    </a:lnTo>
                    <a:lnTo>
                      <a:pt x="3144" y="300"/>
                    </a:lnTo>
                    <a:lnTo>
                      <a:pt x="3132" y="349"/>
                    </a:lnTo>
                    <a:lnTo>
                      <a:pt x="3121" y="403"/>
                    </a:lnTo>
                    <a:lnTo>
                      <a:pt x="3110" y="462"/>
                    </a:lnTo>
                    <a:lnTo>
                      <a:pt x="3101" y="524"/>
                    </a:lnTo>
                    <a:lnTo>
                      <a:pt x="3093" y="588"/>
                    </a:lnTo>
                    <a:lnTo>
                      <a:pt x="3085" y="655"/>
                    </a:lnTo>
                    <a:lnTo>
                      <a:pt x="3080" y="724"/>
                    </a:lnTo>
                    <a:lnTo>
                      <a:pt x="3077" y="794"/>
                    </a:lnTo>
                    <a:lnTo>
                      <a:pt x="3076" y="864"/>
                    </a:lnTo>
                    <a:lnTo>
                      <a:pt x="3077" y="930"/>
                    </a:lnTo>
                    <a:lnTo>
                      <a:pt x="3080" y="996"/>
                    </a:lnTo>
                    <a:lnTo>
                      <a:pt x="3085" y="1062"/>
                    </a:lnTo>
                    <a:lnTo>
                      <a:pt x="3093" y="1127"/>
                    </a:lnTo>
                    <a:lnTo>
                      <a:pt x="3101" y="1191"/>
                    </a:lnTo>
                    <a:lnTo>
                      <a:pt x="3110" y="1253"/>
                    </a:lnTo>
                    <a:lnTo>
                      <a:pt x="3121" y="1311"/>
                    </a:lnTo>
                    <a:lnTo>
                      <a:pt x="3132" y="1366"/>
                    </a:lnTo>
                    <a:lnTo>
                      <a:pt x="3144" y="1417"/>
                    </a:lnTo>
                    <a:lnTo>
                      <a:pt x="3155" y="1463"/>
                    </a:lnTo>
                    <a:lnTo>
                      <a:pt x="3168" y="1504"/>
                    </a:lnTo>
                    <a:lnTo>
                      <a:pt x="3180" y="1539"/>
                    </a:lnTo>
                    <a:lnTo>
                      <a:pt x="3180" y="1728"/>
                    </a:lnTo>
                    <a:lnTo>
                      <a:pt x="242" y="1728"/>
                    </a:lnTo>
                    <a:lnTo>
                      <a:pt x="220" y="1725"/>
                    </a:lnTo>
                    <a:lnTo>
                      <a:pt x="199" y="1714"/>
                    </a:lnTo>
                    <a:lnTo>
                      <a:pt x="179" y="1699"/>
                    </a:lnTo>
                    <a:lnTo>
                      <a:pt x="160" y="1678"/>
                    </a:lnTo>
                    <a:lnTo>
                      <a:pt x="142" y="1651"/>
                    </a:lnTo>
                    <a:lnTo>
                      <a:pt x="127" y="1620"/>
                    </a:lnTo>
                    <a:lnTo>
                      <a:pt x="111" y="1585"/>
                    </a:lnTo>
                    <a:lnTo>
                      <a:pt x="97" y="1547"/>
                    </a:lnTo>
                    <a:lnTo>
                      <a:pt x="85" y="1505"/>
                    </a:lnTo>
                    <a:lnTo>
                      <a:pt x="72" y="1461"/>
                    </a:lnTo>
                    <a:lnTo>
                      <a:pt x="62" y="1415"/>
                    </a:lnTo>
                    <a:lnTo>
                      <a:pt x="52" y="1368"/>
                    </a:lnTo>
                    <a:lnTo>
                      <a:pt x="43" y="1319"/>
                    </a:lnTo>
                    <a:lnTo>
                      <a:pt x="36" y="1270"/>
                    </a:lnTo>
                    <a:lnTo>
                      <a:pt x="28" y="1221"/>
                    </a:lnTo>
                    <a:lnTo>
                      <a:pt x="22" y="1173"/>
                    </a:lnTo>
                    <a:lnTo>
                      <a:pt x="17" y="1125"/>
                    </a:lnTo>
                    <a:lnTo>
                      <a:pt x="12" y="1080"/>
                    </a:lnTo>
                    <a:lnTo>
                      <a:pt x="8" y="1036"/>
                    </a:lnTo>
                    <a:lnTo>
                      <a:pt x="5" y="994"/>
                    </a:lnTo>
                    <a:lnTo>
                      <a:pt x="3" y="956"/>
                    </a:lnTo>
                    <a:lnTo>
                      <a:pt x="1" y="921"/>
                    </a:lnTo>
                    <a:lnTo>
                      <a:pt x="0" y="890"/>
                    </a:lnTo>
                    <a:lnTo>
                      <a:pt x="0" y="864"/>
                    </a:lnTo>
                    <a:lnTo>
                      <a:pt x="0" y="848"/>
                    </a:lnTo>
                    <a:lnTo>
                      <a:pt x="1" y="828"/>
                    </a:lnTo>
                    <a:lnTo>
                      <a:pt x="2" y="803"/>
                    </a:lnTo>
                    <a:lnTo>
                      <a:pt x="4" y="773"/>
                    </a:lnTo>
                    <a:lnTo>
                      <a:pt x="6" y="740"/>
                    </a:lnTo>
                    <a:lnTo>
                      <a:pt x="8" y="703"/>
                    </a:lnTo>
                    <a:lnTo>
                      <a:pt x="13" y="663"/>
                    </a:lnTo>
                    <a:lnTo>
                      <a:pt x="17" y="621"/>
                    </a:lnTo>
                    <a:lnTo>
                      <a:pt x="21" y="577"/>
                    </a:lnTo>
                    <a:lnTo>
                      <a:pt x="27" y="532"/>
                    </a:lnTo>
                    <a:lnTo>
                      <a:pt x="34" y="486"/>
                    </a:lnTo>
                    <a:lnTo>
                      <a:pt x="41" y="439"/>
                    </a:lnTo>
                    <a:lnTo>
                      <a:pt x="48" y="392"/>
                    </a:lnTo>
                    <a:lnTo>
                      <a:pt x="58" y="346"/>
                    </a:lnTo>
                    <a:lnTo>
                      <a:pt x="67" y="300"/>
                    </a:lnTo>
                    <a:lnTo>
                      <a:pt x="77" y="256"/>
                    </a:lnTo>
                    <a:lnTo>
                      <a:pt x="89" y="214"/>
                    </a:lnTo>
                    <a:lnTo>
                      <a:pt x="102" y="174"/>
                    </a:lnTo>
                    <a:lnTo>
                      <a:pt x="115" y="137"/>
                    </a:lnTo>
                    <a:lnTo>
                      <a:pt x="130" y="104"/>
                    </a:lnTo>
                    <a:lnTo>
                      <a:pt x="146" y="74"/>
                    </a:lnTo>
                    <a:lnTo>
                      <a:pt x="162" y="48"/>
                    </a:lnTo>
                    <a:lnTo>
                      <a:pt x="180" y="28"/>
                    </a:lnTo>
                    <a:lnTo>
                      <a:pt x="200" y="13"/>
                    </a:lnTo>
                    <a:lnTo>
                      <a:pt x="220" y="3"/>
                    </a:lnTo>
                    <a:lnTo>
                      <a:pt x="242" y="0"/>
                    </a:lnTo>
                    <a:close/>
                  </a:path>
                </a:pathLst>
              </a:custGeom>
              <a:grpFill/>
              <a:ln w="9525">
                <a:noFill/>
                <a:round/>
                <a:headEnd/>
                <a:tailEnd/>
              </a:ln>
            </p:spPr>
            <p:txBody>
              <a:bodyPr wrap="none" anchor="ctr"/>
              <a:lstStyle/>
              <a:p>
                <a:endParaRPr lang="en-GB"/>
              </a:p>
            </p:txBody>
          </p:sp>
        </p:grpSp>
      </p:grpSp>
      <p:grpSp>
        <p:nvGrpSpPr>
          <p:cNvPr id="16" name="Group 57"/>
          <p:cNvGrpSpPr/>
          <p:nvPr/>
        </p:nvGrpSpPr>
        <p:grpSpPr>
          <a:xfrm>
            <a:off x="9597273" y="2420888"/>
            <a:ext cx="1932600" cy="1944000"/>
            <a:chOff x="9597273" y="2420888"/>
            <a:chExt cx="1932600" cy="1944000"/>
          </a:xfrm>
        </p:grpSpPr>
        <p:sp>
          <p:nvSpPr>
            <p:cNvPr id="30" name="VP piece 01"/>
            <p:cNvSpPr>
              <a:spLocks noChangeArrowheads="1"/>
            </p:cNvSpPr>
            <p:nvPr/>
          </p:nvSpPr>
          <p:spPr bwMode="ltGray">
            <a:xfrm>
              <a:off x="9597273" y="2420888"/>
              <a:ext cx="1932600" cy="1944000"/>
            </a:xfrm>
            <a:prstGeom prst="ellipse">
              <a:avLst/>
            </a:prstGeom>
            <a:solidFill>
              <a:schemeClr val="tx1"/>
            </a:solidFill>
            <a:ln w="76200">
              <a:solidFill>
                <a:schemeClr val="accent4">
                  <a:lumMod val="75000"/>
                </a:schemeClr>
              </a:solidFill>
              <a:round/>
              <a:headEnd/>
              <a:tailEnd/>
            </a:ln>
            <a:effectLst/>
            <a:scene3d>
              <a:camera prst="orthographicFront"/>
              <a:lightRig rig="threePt" dir="t"/>
            </a:scene3d>
            <a:sp3d/>
          </p:spPr>
          <p:txBody>
            <a:bodyPr vert="horz" wrap="square" lIns="91440" tIns="45720" rIns="91440" bIns="45720" numCol="1" anchor="ctr" anchorCtr="0" compatLnSpc="1">
              <a:prstTxWarp prst="textNoShape">
                <a:avLst/>
              </a:prstTxWarp>
              <a:noAutofit/>
            </a:bodyPr>
            <a:lstStyle/>
            <a:p>
              <a:pPr algn="ctr">
                <a:lnSpc>
                  <a:spcPct val="90000"/>
                </a:lnSpc>
              </a:pPr>
              <a:endParaRPr lang="en-US" sz="2000" dirty="0">
                <a:solidFill>
                  <a:srgbClr val="FFFFFF"/>
                </a:solidFill>
              </a:endParaRPr>
            </a:p>
          </p:txBody>
        </p:sp>
        <p:grpSp>
          <p:nvGrpSpPr>
            <p:cNvPr id="17" name="Group 55"/>
            <p:cNvGrpSpPr>
              <a:grpSpLocks noChangeAspect="1"/>
            </p:cNvGrpSpPr>
            <p:nvPr/>
          </p:nvGrpSpPr>
          <p:grpSpPr>
            <a:xfrm>
              <a:off x="9861573" y="2808589"/>
              <a:ext cx="1404000" cy="1168599"/>
              <a:chOff x="9768408" y="2726209"/>
              <a:chExt cx="1542618" cy="1283975"/>
            </a:xfrm>
          </p:grpSpPr>
          <p:sp>
            <p:nvSpPr>
              <p:cNvPr id="50" name="Freeform 51"/>
              <p:cNvSpPr>
                <a:spLocks noChangeArrowheads="1"/>
              </p:cNvSpPr>
              <p:nvPr/>
            </p:nvSpPr>
            <p:spPr bwMode="auto">
              <a:xfrm>
                <a:off x="10352092" y="2997237"/>
                <a:ext cx="378201" cy="760699"/>
              </a:xfrm>
              <a:custGeom>
                <a:avLst/>
                <a:gdLst>
                  <a:gd name="T0" fmla="*/ 0 w 797"/>
                  <a:gd name="T1" fmla="*/ 0 h 1606"/>
                  <a:gd name="T2" fmla="*/ 0 w 797"/>
                  <a:gd name="T3" fmla="*/ 0 h 1606"/>
                  <a:gd name="T4" fmla="*/ 0 w 797"/>
                  <a:gd name="T5" fmla="*/ 0 h 1606"/>
                  <a:gd name="T6" fmla="*/ 0 w 797"/>
                  <a:gd name="T7" fmla="*/ 0 h 1606"/>
                  <a:gd name="T8" fmla="*/ 0 w 797"/>
                  <a:gd name="T9" fmla="*/ 0 h 1606"/>
                  <a:gd name="T10" fmla="*/ 0 w 797"/>
                  <a:gd name="T11" fmla="*/ 0 h 1606"/>
                  <a:gd name="T12" fmla="*/ 0 w 797"/>
                  <a:gd name="T13" fmla="*/ 0 h 1606"/>
                  <a:gd name="T14" fmla="*/ 0 w 797"/>
                  <a:gd name="T15" fmla="*/ 0 h 1606"/>
                  <a:gd name="T16" fmla="*/ 0 w 797"/>
                  <a:gd name="T17" fmla="*/ 0 h 1606"/>
                  <a:gd name="T18" fmla="*/ 0 w 797"/>
                  <a:gd name="T19" fmla="*/ 0 h 1606"/>
                  <a:gd name="T20" fmla="*/ 0 w 797"/>
                  <a:gd name="T21" fmla="*/ 0 h 1606"/>
                  <a:gd name="T22" fmla="*/ 0 w 797"/>
                  <a:gd name="T23" fmla="*/ 0 h 160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97"/>
                  <a:gd name="T37" fmla="*/ 0 h 1606"/>
                  <a:gd name="T38" fmla="*/ 797 w 797"/>
                  <a:gd name="T39" fmla="*/ 1606 h 160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97" h="1606">
                    <a:moveTo>
                      <a:pt x="627" y="0"/>
                    </a:moveTo>
                    <a:lnTo>
                      <a:pt x="189" y="838"/>
                    </a:lnTo>
                    <a:lnTo>
                      <a:pt x="797" y="648"/>
                    </a:lnTo>
                    <a:lnTo>
                      <a:pt x="461" y="1379"/>
                    </a:lnTo>
                    <a:lnTo>
                      <a:pt x="596" y="1346"/>
                    </a:lnTo>
                    <a:lnTo>
                      <a:pt x="377" y="1606"/>
                    </a:lnTo>
                    <a:lnTo>
                      <a:pt x="327" y="1295"/>
                    </a:lnTo>
                    <a:lnTo>
                      <a:pt x="424" y="1373"/>
                    </a:lnTo>
                    <a:lnTo>
                      <a:pt x="571" y="819"/>
                    </a:lnTo>
                    <a:lnTo>
                      <a:pt x="0" y="1016"/>
                    </a:lnTo>
                    <a:lnTo>
                      <a:pt x="409" y="6"/>
                    </a:lnTo>
                    <a:lnTo>
                      <a:pt x="627" y="0"/>
                    </a:lnTo>
                    <a:close/>
                  </a:path>
                </a:pathLst>
              </a:custGeom>
              <a:solidFill>
                <a:schemeClr val="bg1"/>
              </a:solidFill>
              <a:ln w="9525">
                <a:noFill/>
                <a:round/>
                <a:headEnd/>
                <a:tailEnd/>
              </a:ln>
            </p:spPr>
            <p:txBody>
              <a:bodyPr wrap="none" anchor="ctr"/>
              <a:lstStyle/>
              <a:p>
                <a:endParaRPr lang="en-GB"/>
              </a:p>
            </p:txBody>
          </p:sp>
          <p:grpSp>
            <p:nvGrpSpPr>
              <p:cNvPr id="18" name="Group 229"/>
              <p:cNvGrpSpPr>
                <a:grpSpLocks/>
              </p:cNvGrpSpPr>
              <p:nvPr/>
            </p:nvGrpSpPr>
            <p:grpSpPr bwMode="auto">
              <a:xfrm>
                <a:off x="9768408" y="2726209"/>
                <a:ext cx="1542618" cy="1283975"/>
                <a:chOff x="3670" y="3150"/>
                <a:chExt cx="334" cy="278"/>
              </a:xfrm>
              <a:solidFill>
                <a:schemeClr val="bg1"/>
              </a:solidFill>
            </p:grpSpPr>
            <p:sp>
              <p:nvSpPr>
                <p:cNvPr id="54" name="Freeform 230"/>
                <p:cNvSpPr>
                  <a:spLocks noChangeArrowheads="1"/>
                </p:cNvSpPr>
                <p:nvPr/>
              </p:nvSpPr>
              <p:spPr bwMode="auto">
                <a:xfrm>
                  <a:off x="3670" y="3222"/>
                  <a:ext cx="254" cy="206"/>
                </a:xfrm>
                <a:custGeom>
                  <a:avLst/>
                  <a:gdLst>
                    <a:gd name="T0" fmla="*/ 0 w 2547"/>
                    <a:gd name="T1" fmla="*/ 0 h 2067"/>
                    <a:gd name="T2" fmla="*/ 0 w 2547"/>
                    <a:gd name="T3" fmla="*/ 0 h 2067"/>
                    <a:gd name="T4" fmla="*/ 0 w 2547"/>
                    <a:gd name="T5" fmla="*/ 0 h 2067"/>
                    <a:gd name="T6" fmla="*/ 0 w 2547"/>
                    <a:gd name="T7" fmla="*/ 0 h 2067"/>
                    <a:gd name="T8" fmla="*/ 0 w 2547"/>
                    <a:gd name="T9" fmla="*/ 0 h 2067"/>
                    <a:gd name="T10" fmla="*/ 0 w 2547"/>
                    <a:gd name="T11" fmla="*/ 0 h 2067"/>
                    <a:gd name="T12" fmla="*/ 0 w 2547"/>
                    <a:gd name="T13" fmla="*/ 0 h 2067"/>
                    <a:gd name="T14" fmla="*/ 0 w 2547"/>
                    <a:gd name="T15" fmla="*/ 0 h 2067"/>
                    <a:gd name="T16" fmla="*/ 0 w 2547"/>
                    <a:gd name="T17" fmla="*/ 0 h 2067"/>
                    <a:gd name="T18" fmla="*/ 0 w 2547"/>
                    <a:gd name="T19" fmla="*/ 0 h 2067"/>
                    <a:gd name="T20" fmla="*/ 0 w 2547"/>
                    <a:gd name="T21" fmla="*/ 0 h 2067"/>
                    <a:gd name="T22" fmla="*/ 0 w 2547"/>
                    <a:gd name="T23" fmla="*/ 0 h 2067"/>
                    <a:gd name="T24" fmla="*/ 0 w 2547"/>
                    <a:gd name="T25" fmla="*/ 0 h 2067"/>
                    <a:gd name="T26" fmla="*/ 0 w 2547"/>
                    <a:gd name="T27" fmla="*/ 0 h 2067"/>
                    <a:gd name="T28" fmla="*/ 0 w 2547"/>
                    <a:gd name="T29" fmla="*/ 0 h 2067"/>
                    <a:gd name="T30" fmla="*/ 0 w 2547"/>
                    <a:gd name="T31" fmla="*/ 0 h 2067"/>
                    <a:gd name="T32" fmla="*/ 0 w 2547"/>
                    <a:gd name="T33" fmla="*/ 0 h 2067"/>
                    <a:gd name="T34" fmla="*/ 0 w 2547"/>
                    <a:gd name="T35" fmla="*/ 0 h 2067"/>
                    <a:gd name="T36" fmla="*/ 0 w 2547"/>
                    <a:gd name="T37" fmla="*/ 0 h 2067"/>
                    <a:gd name="T38" fmla="*/ 0 w 2547"/>
                    <a:gd name="T39" fmla="*/ 0 h 2067"/>
                    <a:gd name="T40" fmla="*/ 0 w 2547"/>
                    <a:gd name="T41" fmla="*/ 0 h 2067"/>
                    <a:gd name="T42" fmla="*/ 0 w 2547"/>
                    <a:gd name="T43" fmla="*/ 0 h 2067"/>
                    <a:gd name="T44" fmla="*/ 0 w 2547"/>
                    <a:gd name="T45" fmla="*/ 0 h 2067"/>
                    <a:gd name="T46" fmla="*/ 0 w 2547"/>
                    <a:gd name="T47" fmla="*/ 0 h 2067"/>
                    <a:gd name="T48" fmla="*/ 0 w 2547"/>
                    <a:gd name="T49" fmla="*/ 0 h 2067"/>
                    <a:gd name="T50" fmla="*/ 0 w 2547"/>
                    <a:gd name="T51" fmla="*/ 0 h 2067"/>
                    <a:gd name="T52" fmla="*/ 0 w 2547"/>
                    <a:gd name="T53" fmla="*/ 0 h 2067"/>
                    <a:gd name="T54" fmla="*/ 0 w 2547"/>
                    <a:gd name="T55" fmla="*/ 0 h 2067"/>
                    <a:gd name="T56" fmla="*/ 0 w 2547"/>
                    <a:gd name="T57" fmla="*/ 0 h 2067"/>
                    <a:gd name="T58" fmla="*/ 0 w 2547"/>
                    <a:gd name="T59" fmla="*/ 0 h 2067"/>
                    <a:gd name="T60" fmla="*/ 0 w 2547"/>
                    <a:gd name="T61" fmla="*/ 0 h 2067"/>
                    <a:gd name="T62" fmla="*/ 0 w 2547"/>
                    <a:gd name="T63" fmla="*/ 0 h 2067"/>
                    <a:gd name="T64" fmla="*/ 0 w 2547"/>
                    <a:gd name="T65" fmla="*/ 0 h 2067"/>
                    <a:gd name="T66" fmla="*/ 0 w 2547"/>
                    <a:gd name="T67" fmla="*/ 0 h 2067"/>
                    <a:gd name="T68" fmla="*/ 0 w 2547"/>
                    <a:gd name="T69" fmla="*/ 0 h 2067"/>
                    <a:gd name="T70" fmla="*/ 0 w 2547"/>
                    <a:gd name="T71" fmla="*/ 0 h 2067"/>
                    <a:gd name="T72" fmla="*/ 0 w 2547"/>
                    <a:gd name="T73" fmla="*/ 0 h 2067"/>
                    <a:gd name="T74" fmla="*/ 0 w 2547"/>
                    <a:gd name="T75" fmla="*/ 0 h 2067"/>
                    <a:gd name="T76" fmla="*/ 0 w 2547"/>
                    <a:gd name="T77" fmla="*/ 0 h 2067"/>
                    <a:gd name="T78" fmla="*/ 0 w 2547"/>
                    <a:gd name="T79" fmla="*/ 0 h 2067"/>
                    <a:gd name="T80" fmla="*/ 0 w 2547"/>
                    <a:gd name="T81" fmla="*/ 0 h 2067"/>
                    <a:gd name="T82" fmla="*/ 0 w 2547"/>
                    <a:gd name="T83" fmla="*/ 0 h 2067"/>
                    <a:gd name="T84" fmla="*/ 0 w 2547"/>
                    <a:gd name="T85" fmla="*/ 0 h 2067"/>
                    <a:gd name="T86" fmla="*/ 0 w 2547"/>
                    <a:gd name="T87" fmla="*/ 0 h 2067"/>
                    <a:gd name="T88" fmla="*/ 0 w 2547"/>
                    <a:gd name="T89" fmla="*/ 0 h 2067"/>
                    <a:gd name="T90" fmla="*/ 0 w 2547"/>
                    <a:gd name="T91" fmla="*/ 0 h 2067"/>
                    <a:gd name="T92" fmla="*/ 0 w 2547"/>
                    <a:gd name="T93" fmla="*/ 0 h 2067"/>
                    <a:gd name="T94" fmla="*/ 0 w 2547"/>
                    <a:gd name="T95" fmla="*/ 0 h 2067"/>
                    <a:gd name="T96" fmla="*/ 0 w 2547"/>
                    <a:gd name="T97" fmla="*/ 0 h 2067"/>
                    <a:gd name="T98" fmla="*/ 0 w 2547"/>
                    <a:gd name="T99" fmla="*/ 0 h 2067"/>
                    <a:gd name="T100" fmla="*/ 0 w 2547"/>
                    <a:gd name="T101" fmla="*/ 0 h 2067"/>
                    <a:gd name="T102" fmla="*/ 0 w 2547"/>
                    <a:gd name="T103" fmla="*/ 0 h 2067"/>
                    <a:gd name="T104" fmla="*/ 0 w 2547"/>
                    <a:gd name="T105" fmla="*/ 0 h 2067"/>
                    <a:gd name="T106" fmla="*/ 0 w 2547"/>
                    <a:gd name="T107" fmla="*/ 0 h 2067"/>
                    <a:gd name="T108" fmla="*/ 0 w 2547"/>
                    <a:gd name="T109" fmla="*/ 0 h 2067"/>
                    <a:gd name="T110" fmla="*/ 0 w 2547"/>
                    <a:gd name="T111" fmla="*/ 0 h 2067"/>
                    <a:gd name="T112" fmla="*/ 0 w 2547"/>
                    <a:gd name="T113" fmla="*/ 0 h 2067"/>
                    <a:gd name="T114" fmla="*/ 0 w 2547"/>
                    <a:gd name="T115" fmla="*/ 0 h 2067"/>
                    <a:gd name="T116" fmla="*/ 0 w 2547"/>
                    <a:gd name="T117" fmla="*/ 0 h 206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47"/>
                    <a:gd name="T178" fmla="*/ 0 h 2067"/>
                    <a:gd name="T179" fmla="*/ 2547 w 2547"/>
                    <a:gd name="T180" fmla="*/ 2067 h 206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47" h="2067">
                      <a:moveTo>
                        <a:pt x="447" y="0"/>
                      </a:moveTo>
                      <a:lnTo>
                        <a:pt x="893" y="670"/>
                      </a:lnTo>
                      <a:lnTo>
                        <a:pt x="614" y="670"/>
                      </a:lnTo>
                      <a:lnTo>
                        <a:pt x="617" y="752"/>
                      </a:lnTo>
                      <a:lnTo>
                        <a:pt x="627" y="834"/>
                      </a:lnTo>
                      <a:lnTo>
                        <a:pt x="643" y="912"/>
                      </a:lnTo>
                      <a:lnTo>
                        <a:pt x="664" y="989"/>
                      </a:lnTo>
                      <a:lnTo>
                        <a:pt x="691" y="1063"/>
                      </a:lnTo>
                      <a:lnTo>
                        <a:pt x="722" y="1135"/>
                      </a:lnTo>
                      <a:lnTo>
                        <a:pt x="759" y="1204"/>
                      </a:lnTo>
                      <a:lnTo>
                        <a:pt x="801" y="1270"/>
                      </a:lnTo>
                      <a:lnTo>
                        <a:pt x="847" y="1332"/>
                      </a:lnTo>
                      <a:lnTo>
                        <a:pt x="853" y="1340"/>
                      </a:lnTo>
                      <a:lnTo>
                        <a:pt x="860" y="1347"/>
                      </a:lnTo>
                      <a:lnTo>
                        <a:pt x="890" y="1383"/>
                      </a:lnTo>
                      <a:lnTo>
                        <a:pt x="923" y="1417"/>
                      </a:lnTo>
                      <a:lnTo>
                        <a:pt x="927" y="1420"/>
                      </a:lnTo>
                      <a:lnTo>
                        <a:pt x="982" y="1472"/>
                      </a:lnTo>
                      <a:lnTo>
                        <a:pt x="1041" y="1519"/>
                      </a:lnTo>
                      <a:lnTo>
                        <a:pt x="1103" y="1563"/>
                      </a:lnTo>
                      <a:lnTo>
                        <a:pt x="1168" y="1602"/>
                      </a:lnTo>
                      <a:lnTo>
                        <a:pt x="1169" y="1603"/>
                      </a:lnTo>
                      <a:lnTo>
                        <a:pt x="1171" y="1604"/>
                      </a:lnTo>
                      <a:lnTo>
                        <a:pt x="1211" y="1624"/>
                      </a:lnTo>
                      <a:lnTo>
                        <a:pt x="1252" y="1642"/>
                      </a:lnTo>
                      <a:lnTo>
                        <a:pt x="1260" y="1647"/>
                      </a:lnTo>
                      <a:lnTo>
                        <a:pt x="1268" y="1650"/>
                      </a:lnTo>
                      <a:lnTo>
                        <a:pt x="1304" y="1664"/>
                      </a:lnTo>
                      <a:lnTo>
                        <a:pt x="1340" y="1676"/>
                      </a:lnTo>
                      <a:lnTo>
                        <a:pt x="1370" y="1686"/>
                      </a:lnTo>
                      <a:lnTo>
                        <a:pt x="1401" y="1694"/>
                      </a:lnTo>
                      <a:lnTo>
                        <a:pt x="1434" y="1703"/>
                      </a:lnTo>
                      <a:lnTo>
                        <a:pt x="1474" y="1712"/>
                      </a:lnTo>
                      <a:lnTo>
                        <a:pt x="1507" y="1718"/>
                      </a:lnTo>
                      <a:lnTo>
                        <a:pt x="1541" y="1722"/>
                      </a:lnTo>
                      <a:lnTo>
                        <a:pt x="1577" y="1726"/>
                      </a:lnTo>
                      <a:lnTo>
                        <a:pt x="1619" y="1729"/>
                      </a:lnTo>
                      <a:lnTo>
                        <a:pt x="1663" y="1731"/>
                      </a:lnTo>
                      <a:lnTo>
                        <a:pt x="1737" y="1729"/>
                      </a:lnTo>
                      <a:lnTo>
                        <a:pt x="1809" y="1723"/>
                      </a:lnTo>
                      <a:lnTo>
                        <a:pt x="1881" y="1712"/>
                      </a:lnTo>
                      <a:lnTo>
                        <a:pt x="1952" y="1694"/>
                      </a:lnTo>
                      <a:lnTo>
                        <a:pt x="2022" y="1674"/>
                      </a:lnTo>
                      <a:lnTo>
                        <a:pt x="2090" y="1648"/>
                      </a:lnTo>
                      <a:lnTo>
                        <a:pt x="2157" y="1616"/>
                      </a:lnTo>
                      <a:lnTo>
                        <a:pt x="2221" y="1580"/>
                      </a:lnTo>
                      <a:lnTo>
                        <a:pt x="2284" y="1540"/>
                      </a:lnTo>
                      <a:lnTo>
                        <a:pt x="2311" y="1524"/>
                      </a:lnTo>
                      <a:lnTo>
                        <a:pt x="2338" y="1514"/>
                      </a:lnTo>
                      <a:lnTo>
                        <a:pt x="2367" y="1510"/>
                      </a:lnTo>
                      <a:lnTo>
                        <a:pt x="2395" y="1510"/>
                      </a:lnTo>
                      <a:lnTo>
                        <a:pt x="2424" y="1515"/>
                      </a:lnTo>
                      <a:lnTo>
                        <a:pt x="2450" y="1524"/>
                      </a:lnTo>
                      <a:lnTo>
                        <a:pt x="2476" y="1539"/>
                      </a:lnTo>
                      <a:lnTo>
                        <a:pt x="2498" y="1558"/>
                      </a:lnTo>
                      <a:lnTo>
                        <a:pt x="2518" y="1580"/>
                      </a:lnTo>
                      <a:lnTo>
                        <a:pt x="2533" y="1607"/>
                      </a:lnTo>
                      <a:lnTo>
                        <a:pt x="2543" y="1634"/>
                      </a:lnTo>
                      <a:lnTo>
                        <a:pt x="2547" y="1663"/>
                      </a:lnTo>
                      <a:lnTo>
                        <a:pt x="2547" y="1691"/>
                      </a:lnTo>
                      <a:lnTo>
                        <a:pt x="2542" y="1720"/>
                      </a:lnTo>
                      <a:lnTo>
                        <a:pt x="2533" y="1746"/>
                      </a:lnTo>
                      <a:lnTo>
                        <a:pt x="2519" y="1772"/>
                      </a:lnTo>
                      <a:lnTo>
                        <a:pt x="2500" y="1794"/>
                      </a:lnTo>
                      <a:lnTo>
                        <a:pt x="2477" y="1814"/>
                      </a:lnTo>
                      <a:lnTo>
                        <a:pt x="2405" y="1861"/>
                      </a:lnTo>
                      <a:lnTo>
                        <a:pt x="2330" y="1904"/>
                      </a:lnTo>
                      <a:lnTo>
                        <a:pt x="2253" y="1942"/>
                      </a:lnTo>
                      <a:lnTo>
                        <a:pt x="2174" y="1975"/>
                      </a:lnTo>
                      <a:lnTo>
                        <a:pt x="2095" y="2003"/>
                      </a:lnTo>
                      <a:lnTo>
                        <a:pt x="2014" y="2026"/>
                      </a:lnTo>
                      <a:lnTo>
                        <a:pt x="1931" y="2044"/>
                      </a:lnTo>
                      <a:lnTo>
                        <a:pt x="1848" y="2057"/>
                      </a:lnTo>
                      <a:lnTo>
                        <a:pt x="1763" y="2064"/>
                      </a:lnTo>
                      <a:lnTo>
                        <a:pt x="1678" y="2067"/>
                      </a:lnTo>
                      <a:lnTo>
                        <a:pt x="1609" y="2065"/>
                      </a:lnTo>
                      <a:lnTo>
                        <a:pt x="1539" y="2060"/>
                      </a:lnTo>
                      <a:lnTo>
                        <a:pt x="1525" y="2058"/>
                      </a:lnTo>
                      <a:lnTo>
                        <a:pt x="1511" y="2056"/>
                      </a:lnTo>
                      <a:lnTo>
                        <a:pt x="1473" y="2051"/>
                      </a:lnTo>
                      <a:lnTo>
                        <a:pt x="1433" y="2046"/>
                      </a:lnTo>
                      <a:lnTo>
                        <a:pt x="1422" y="2043"/>
                      </a:lnTo>
                      <a:lnTo>
                        <a:pt x="1411" y="2041"/>
                      </a:lnTo>
                      <a:lnTo>
                        <a:pt x="1356" y="2028"/>
                      </a:lnTo>
                      <a:lnTo>
                        <a:pt x="1315" y="2018"/>
                      </a:lnTo>
                      <a:lnTo>
                        <a:pt x="1274" y="2007"/>
                      </a:lnTo>
                      <a:lnTo>
                        <a:pt x="1231" y="1993"/>
                      </a:lnTo>
                      <a:lnTo>
                        <a:pt x="1186" y="1976"/>
                      </a:lnTo>
                      <a:lnTo>
                        <a:pt x="1141" y="1960"/>
                      </a:lnTo>
                      <a:lnTo>
                        <a:pt x="1115" y="1948"/>
                      </a:lnTo>
                      <a:lnTo>
                        <a:pt x="1064" y="1925"/>
                      </a:lnTo>
                      <a:lnTo>
                        <a:pt x="1013" y="1899"/>
                      </a:lnTo>
                      <a:lnTo>
                        <a:pt x="1009" y="1896"/>
                      </a:lnTo>
                      <a:lnTo>
                        <a:pt x="1004" y="1894"/>
                      </a:lnTo>
                      <a:lnTo>
                        <a:pt x="936" y="1854"/>
                      </a:lnTo>
                      <a:lnTo>
                        <a:pt x="871" y="1811"/>
                      </a:lnTo>
                      <a:lnTo>
                        <a:pt x="809" y="1764"/>
                      </a:lnTo>
                      <a:lnTo>
                        <a:pt x="748" y="1713"/>
                      </a:lnTo>
                      <a:lnTo>
                        <a:pt x="691" y="1659"/>
                      </a:lnTo>
                      <a:lnTo>
                        <a:pt x="682" y="1651"/>
                      </a:lnTo>
                      <a:lnTo>
                        <a:pt x="642" y="1607"/>
                      </a:lnTo>
                      <a:lnTo>
                        <a:pt x="603" y="1562"/>
                      </a:lnTo>
                      <a:lnTo>
                        <a:pt x="584" y="1538"/>
                      </a:lnTo>
                      <a:lnTo>
                        <a:pt x="557" y="1505"/>
                      </a:lnTo>
                      <a:lnTo>
                        <a:pt x="532" y="1471"/>
                      </a:lnTo>
                      <a:lnTo>
                        <a:pt x="530" y="1466"/>
                      </a:lnTo>
                      <a:lnTo>
                        <a:pt x="527" y="1461"/>
                      </a:lnTo>
                      <a:lnTo>
                        <a:pt x="482" y="1393"/>
                      </a:lnTo>
                      <a:lnTo>
                        <a:pt x="441" y="1321"/>
                      </a:lnTo>
                      <a:lnTo>
                        <a:pt x="404" y="1247"/>
                      </a:lnTo>
                      <a:lnTo>
                        <a:pt x="373" y="1171"/>
                      </a:lnTo>
                      <a:lnTo>
                        <a:pt x="344" y="1092"/>
                      </a:lnTo>
                      <a:lnTo>
                        <a:pt x="322" y="1011"/>
                      </a:lnTo>
                      <a:lnTo>
                        <a:pt x="304" y="929"/>
                      </a:lnTo>
                      <a:lnTo>
                        <a:pt x="290" y="844"/>
                      </a:lnTo>
                      <a:lnTo>
                        <a:pt x="282" y="757"/>
                      </a:lnTo>
                      <a:lnTo>
                        <a:pt x="279" y="671"/>
                      </a:lnTo>
                      <a:lnTo>
                        <a:pt x="0" y="671"/>
                      </a:lnTo>
                      <a:lnTo>
                        <a:pt x="447" y="0"/>
                      </a:lnTo>
                      <a:close/>
                    </a:path>
                  </a:pathLst>
                </a:custGeom>
                <a:grpFill/>
                <a:ln w="9525">
                  <a:noFill/>
                  <a:round/>
                  <a:headEnd/>
                  <a:tailEnd/>
                </a:ln>
              </p:spPr>
              <p:txBody>
                <a:bodyPr wrap="none" anchor="ctr"/>
                <a:lstStyle/>
                <a:p>
                  <a:endParaRPr lang="en-GB"/>
                </a:p>
              </p:txBody>
            </p:sp>
            <p:sp>
              <p:nvSpPr>
                <p:cNvPr id="55" name="Freeform 231"/>
                <p:cNvSpPr>
                  <a:spLocks noChangeArrowheads="1"/>
                </p:cNvSpPr>
                <p:nvPr/>
              </p:nvSpPr>
              <p:spPr bwMode="auto">
                <a:xfrm>
                  <a:off x="3750" y="3150"/>
                  <a:ext cx="254" cy="206"/>
                </a:xfrm>
                <a:custGeom>
                  <a:avLst/>
                  <a:gdLst>
                    <a:gd name="T0" fmla="*/ 0 w 2547"/>
                    <a:gd name="T1" fmla="*/ 0 h 2065"/>
                    <a:gd name="T2" fmla="*/ 0 w 2547"/>
                    <a:gd name="T3" fmla="*/ 0 h 2065"/>
                    <a:gd name="T4" fmla="*/ 0 w 2547"/>
                    <a:gd name="T5" fmla="*/ 0 h 2065"/>
                    <a:gd name="T6" fmla="*/ 0 w 2547"/>
                    <a:gd name="T7" fmla="*/ 0 h 2065"/>
                    <a:gd name="T8" fmla="*/ 0 w 2547"/>
                    <a:gd name="T9" fmla="*/ 0 h 2065"/>
                    <a:gd name="T10" fmla="*/ 0 w 2547"/>
                    <a:gd name="T11" fmla="*/ 0 h 2065"/>
                    <a:gd name="T12" fmla="*/ 0 w 2547"/>
                    <a:gd name="T13" fmla="*/ 0 h 2065"/>
                    <a:gd name="T14" fmla="*/ 0 w 2547"/>
                    <a:gd name="T15" fmla="*/ 0 h 2065"/>
                    <a:gd name="T16" fmla="*/ 0 w 2547"/>
                    <a:gd name="T17" fmla="*/ 0 h 2065"/>
                    <a:gd name="T18" fmla="*/ 0 w 2547"/>
                    <a:gd name="T19" fmla="*/ 0 h 2065"/>
                    <a:gd name="T20" fmla="*/ 0 w 2547"/>
                    <a:gd name="T21" fmla="*/ 0 h 2065"/>
                    <a:gd name="T22" fmla="*/ 0 w 2547"/>
                    <a:gd name="T23" fmla="*/ 0 h 2065"/>
                    <a:gd name="T24" fmla="*/ 0 w 2547"/>
                    <a:gd name="T25" fmla="*/ 0 h 2065"/>
                    <a:gd name="T26" fmla="*/ 0 w 2547"/>
                    <a:gd name="T27" fmla="*/ 0 h 2065"/>
                    <a:gd name="T28" fmla="*/ 0 w 2547"/>
                    <a:gd name="T29" fmla="*/ 0 h 2065"/>
                    <a:gd name="T30" fmla="*/ 0 w 2547"/>
                    <a:gd name="T31" fmla="*/ 0 h 2065"/>
                    <a:gd name="T32" fmla="*/ 0 w 2547"/>
                    <a:gd name="T33" fmla="*/ 0 h 2065"/>
                    <a:gd name="T34" fmla="*/ 0 w 2547"/>
                    <a:gd name="T35" fmla="*/ 0 h 2065"/>
                    <a:gd name="T36" fmla="*/ 0 w 2547"/>
                    <a:gd name="T37" fmla="*/ 0 h 2065"/>
                    <a:gd name="T38" fmla="*/ 0 w 2547"/>
                    <a:gd name="T39" fmla="*/ 0 h 2065"/>
                    <a:gd name="T40" fmla="*/ 0 w 2547"/>
                    <a:gd name="T41" fmla="*/ 0 h 2065"/>
                    <a:gd name="T42" fmla="*/ 0 w 2547"/>
                    <a:gd name="T43" fmla="*/ 0 h 2065"/>
                    <a:gd name="T44" fmla="*/ 0 w 2547"/>
                    <a:gd name="T45" fmla="*/ 0 h 2065"/>
                    <a:gd name="T46" fmla="*/ 0 w 2547"/>
                    <a:gd name="T47" fmla="*/ 0 h 2065"/>
                    <a:gd name="T48" fmla="*/ 0 w 2547"/>
                    <a:gd name="T49" fmla="*/ 0 h 2065"/>
                    <a:gd name="T50" fmla="*/ 0 w 2547"/>
                    <a:gd name="T51" fmla="*/ 0 h 2065"/>
                    <a:gd name="T52" fmla="*/ 0 w 2547"/>
                    <a:gd name="T53" fmla="*/ 0 h 2065"/>
                    <a:gd name="T54" fmla="*/ 0 w 2547"/>
                    <a:gd name="T55" fmla="*/ 0 h 2065"/>
                    <a:gd name="T56" fmla="*/ 0 w 2547"/>
                    <a:gd name="T57" fmla="*/ 0 h 2065"/>
                    <a:gd name="T58" fmla="*/ 0 w 2547"/>
                    <a:gd name="T59" fmla="*/ 0 h 2065"/>
                    <a:gd name="T60" fmla="*/ 0 w 2547"/>
                    <a:gd name="T61" fmla="*/ 0 h 2065"/>
                    <a:gd name="T62" fmla="*/ 0 w 2547"/>
                    <a:gd name="T63" fmla="*/ 0 h 2065"/>
                    <a:gd name="T64" fmla="*/ 0 w 2547"/>
                    <a:gd name="T65" fmla="*/ 0 h 2065"/>
                    <a:gd name="T66" fmla="*/ 0 w 2547"/>
                    <a:gd name="T67" fmla="*/ 0 h 2065"/>
                    <a:gd name="T68" fmla="*/ 0 w 2547"/>
                    <a:gd name="T69" fmla="*/ 0 h 2065"/>
                    <a:gd name="T70" fmla="*/ 0 w 2547"/>
                    <a:gd name="T71" fmla="*/ 0 h 2065"/>
                    <a:gd name="T72" fmla="*/ 0 w 2547"/>
                    <a:gd name="T73" fmla="*/ 0 h 2065"/>
                    <a:gd name="T74" fmla="*/ 0 w 2547"/>
                    <a:gd name="T75" fmla="*/ 0 h 2065"/>
                    <a:gd name="T76" fmla="*/ 0 w 2547"/>
                    <a:gd name="T77" fmla="*/ 0 h 2065"/>
                    <a:gd name="T78" fmla="*/ 0 w 2547"/>
                    <a:gd name="T79" fmla="*/ 0 h 2065"/>
                    <a:gd name="T80" fmla="*/ 0 w 2547"/>
                    <a:gd name="T81" fmla="*/ 0 h 2065"/>
                    <a:gd name="T82" fmla="*/ 0 w 2547"/>
                    <a:gd name="T83" fmla="*/ 0 h 2065"/>
                    <a:gd name="T84" fmla="*/ 0 w 2547"/>
                    <a:gd name="T85" fmla="*/ 0 h 2065"/>
                    <a:gd name="T86" fmla="*/ 0 w 2547"/>
                    <a:gd name="T87" fmla="*/ 0 h 2065"/>
                    <a:gd name="T88" fmla="*/ 0 w 2547"/>
                    <a:gd name="T89" fmla="*/ 0 h 2065"/>
                    <a:gd name="T90" fmla="*/ 0 w 2547"/>
                    <a:gd name="T91" fmla="*/ 0 h 2065"/>
                    <a:gd name="T92" fmla="*/ 0 w 2547"/>
                    <a:gd name="T93" fmla="*/ 0 h 2065"/>
                    <a:gd name="T94" fmla="*/ 0 w 2547"/>
                    <a:gd name="T95" fmla="*/ 0 h 2065"/>
                    <a:gd name="T96" fmla="*/ 0 w 2547"/>
                    <a:gd name="T97" fmla="*/ 0 h 2065"/>
                    <a:gd name="T98" fmla="*/ 0 w 2547"/>
                    <a:gd name="T99" fmla="*/ 0 h 2065"/>
                    <a:gd name="T100" fmla="*/ 0 w 2547"/>
                    <a:gd name="T101" fmla="*/ 0 h 2065"/>
                    <a:gd name="T102" fmla="*/ 0 w 2547"/>
                    <a:gd name="T103" fmla="*/ 0 h 2065"/>
                    <a:gd name="T104" fmla="*/ 0 w 2547"/>
                    <a:gd name="T105" fmla="*/ 0 h 2065"/>
                    <a:gd name="T106" fmla="*/ 0 w 2547"/>
                    <a:gd name="T107" fmla="*/ 0 h 2065"/>
                    <a:gd name="T108" fmla="*/ 0 w 2547"/>
                    <a:gd name="T109" fmla="*/ 0 h 2065"/>
                    <a:gd name="T110" fmla="*/ 0 w 2547"/>
                    <a:gd name="T111" fmla="*/ 0 h 2065"/>
                    <a:gd name="T112" fmla="*/ 0 w 2547"/>
                    <a:gd name="T113" fmla="*/ 0 h 2065"/>
                    <a:gd name="T114" fmla="*/ 0 w 2547"/>
                    <a:gd name="T115" fmla="*/ 0 h 206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547"/>
                    <a:gd name="T175" fmla="*/ 0 h 2065"/>
                    <a:gd name="T176" fmla="*/ 2547 w 2547"/>
                    <a:gd name="T177" fmla="*/ 2065 h 206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547" h="2065">
                      <a:moveTo>
                        <a:pt x="871" y="0"/>
                      </a:moveTo>
                      <a:lnTo>
                        <a:pt x="892" y="1"/>
                      </a:lnTo>
                      <a:lnTo>
                        <a:pt x="947" y="2"/>
                      </a:lnTo>
                      <a:lnTo>
                        <a:pt x="1003" y="6"/>
                      </a:lnTo>
                      <a:lnTo>
                        <a:pt x="1048" y="12"/>
                      </a:lnTo>
                      <a:lnTo>
                        <a:pt x="1081" y="16"/>
                      </a:lnTo>
                      <a:lnTo>
                        <a:pt x="1115" y="20"/>
                      </a:lnTo>
                      <a:lnTo>
                        <a:pt x="1138" y="26"/>
                      </a:lnTo>
                      <a:lnTo>
                        <a:pt x="1163" y="31"/>
                      </a:lnTo>
                      <a:lnTo>
                        <a:pt x="1187" y="37"/>
                      </a:lnTo>
                      <a:lnTo>
                        <a:pt x="1232" y="48"/>
                      </a:lnTo>
                      <a:lnTo>
                        <a:pt x="1276" y="60"/>
                      </a:lnTo>
                      <a:lnTo>
                        <a:pt x="1311" y="72"/>
                      </a:lnTo>
                      <a:lnTo>
                        <a:pt x="1360" y="88"/>
                      </a:lnTo>
                      <a:lnTo>
                        <a:pt x="1409" y="108"/>
                      </a:lnTo>
                      <a:lnTo>
                        <a:pt x="1426" y="115"/>
                      </a:lnTo>
                      <a:lnTo>
                        <a:pt x="1501" y="149"/>
                      </a:lnTo>
                      <a:lnTo>
                        <a:pt x="1573" y="189"/>
                      </a:lnTo>
                      <a:lnTo>
                        <a:pt x="1642" y="232"/>
                      </a:lnTo>
                      <a:lnTo>
                        <a:pt x="1710" y="279"/>
                      </a:lnTo>
                      <a:lnTo>
                        <a:pt x="1774" y="330"/>
                      </a:lnTo>
                      <a:lnTo>
                        <a:pt x="1835" y="385"/>
                      </a:lnTo>
                      <a:lnTo>
                        <a:pt x="1893" y="444"/>
                      </a:lnTo>
                      <a:lnTo>
                        <a:pt x="1948" y="507"/>
                      </a:lnTo>
                      <a:lnTo>
                        <a:pt x="1951" y="511"/>
                      </a:lnTo>
                      <a:lnTo>
                        <a:pt x="1954" y="516"/>
                      </a:lnTo>
                      <a:lnTo>
                        <a:pt x="1986" y="555"/>
                      </a:lnTo>
                      <a:lnTo>
                        <a:pt x="2016" y="594"/>
                      </a:lnTo>
                      <a:lnTo>
                        <a:pt x="2018" y="599"/>
                      </a:lnTo>
                      <a:lnTo>
                        <a:pt x="2020" y="603"/>
                      </a:lnTo>
                      <a:lnTo>
                        <a:pt x="2022" y="606"/>
                      </a:lnTo>
                      <a:lnTo>
                        <a:pt x="2067" y="675"/>
                      </a:lnTo>
                      <a:lnTo>
                        <a:pt x="2107" y="746"/>
                      </a:lnTo>
                      <a:lnTo>
                        <a:pt x="2144" y="821"/>
                      </a:lnTo>
                      <a:lnTo>
                        <a:pt x="2175" y="897"/>
                      </a:lnTo>
                      <a:lnTo>
                        <a:pt x="2204" y="975"/>
                      </a:lnTo>
                      <a:lnTo>
                        <a:pt x="2226" y="1056"/>
                      </a:lnTo>
                      <a:lnTo>
                        <a:pt x="2244" y="1138"/>
                      </a:lnTo>
                      <a:lnTo>
                        <a:pt x="2258" y="1223"/>
                      </a:lnTo>
                      <a:lnTo>
                        <a:pt x="2266" y="1308"/>
                      </a:lnTo>
                      <a:lnTo>
                        <a:pt x="2268" y="1396"/>
                      </a:lnTo>
                      <a:lnTo>
                        <a:pt x="2547" y="1396"/>
                      </a:lnTo>
                      <a:lnTo>
                        <a:pt x="2101" y="2065"/>
                      </a:lnTo>
                      <a:lnTo>
                        <a:pt x="1654" y="1396"/>
                      </a:lnTo>
                      <a:lnTo>
                        <a:pt x="1933" y="1396"/>
                      </a:lnTo>
                      <a:lnTo>
                        <a:pt x="1931" y="1320"/>
                      </a:lnTo>
                      <a:lnTo>
                        <a:pt x="1922" y="1245"/>
                      </a:lnTo>
                      <a:lnTo>
                        <a:pt x="1909" y="1173"/>
                      </a:lnTo>
                      <a:lnTo>
                        <a:pt x="1891" y="1102"/>
                      </a:lnTo>
                      <a:lnTo>
                        <a:pt x="1869" y="1032"/>
                      </a:lnTo>
                      <a:lnTo>
                        <a:pt x="1842" y="965"/>
                      </a:lnTo>
                      <a:lnTo>
                        <a:pt x="1810" y="901"/>
                      </a:lnTo>
                      <a:lnTo>
                        <a:pt x="1775" y="839"/>
                      </a:lnTo>
                      <a:lnTo>
                        <a:pt x="1735" y="780"/>
                      </a:lnTo>
                      <a:lnTo>
                        <a:pt x="1691" y="724"/>
                      </a:lnTo>
                      <a:lnTo>
                        <a:pt x="1691" y="722"/>
                      </a:lnTo>
                      <a:lnTo>
                        <a:pt x="1690" y="721"/>
                      </a:lnTo>
                      <a:lnTo>
                        <a:pt x="1642" y="667"/>
                      </a:lnTo>
                      <a:lnTo>
                        <a:pt x="1591" y="617"/>
                      </a:lnTo>
                      <a:lnTo>
                        <a:pt x="1536" y="570"/>
                      </a:lnTo>
                      <a:lnTo>
                        <a:pt x="1479" y="526"/>
                      </a:lnTo>
                      <a:lnTo>
                        <a:pt x="1418" y="488"/>
                      </a:lnTo>
                      <a:lnTo>
                        <a:pt x="1355" y="452"/>
                      </a:lnTo>
                      <a:lnTo>
                        <a:pt x="1290" y="420"/>
                      </a:lnTo>
                      <a:lnTo>
                        <a:pt x="1286" y="419"/>
                      </a:lnTo>
                      <a:lnTo>
                        <a:pt x="1282" y="417"/>
                      </a:lnTo>
                      <a:lnTo>
                        <a:pt x="1242" y="402"/>
                      </a:lnTo>
                      <a:lnTo>
                        <a:pt x="1202" y="388"/>
                      </a:lnTo>
                      <a:lnTo>
                        <a:pt x="1180" y="381"/>
                      </a:lnTo>
                      <a:lnTo>
                        <a:pt x="1144" y="370"/>
                      </a:lnTo>
                      <a:lnTo>
                        <a:pt x="1108" y="362"/>
                      </a:lnTo>
                      <a:lnTo>
                        <a:pt x="1076" y="355"/>
                      </a:lnTo>
                      <a:lnTo>
                        <a:pt x="1038" y="348"/>
                      </a:lnTo>
                      <a:lnTo>
                        <a:pt x="1001" y="344"/>
                      </a:lnTo>
                      <a:lnTo>
                        <a:pt x="972" y="340"/>
                      </a:lnTo>
                      <a:lnTo>
                        <a:pt x="926" y="337"/>
                      </a:lnTo>
                      <a:lnTo>
                        <a:pt x="880" y="335"/>
                      </a:lnTo>
                      <a:lnTo>
                        <a:pt x="807" y="337"/>
                      </a:lnTo>
                      <a:lnTo>
                        <a:pt x="735" y="344"/>
                      </a:lnTo>
                      <a:lnTo>
                        <a:pt x="663" y="355"/>
                      </a:lnTo>
                      <a:lnTo>
                        <a:pt x="592" y="371"/>
                      </a:lnTo>
                      <a:lnTo>
                        <a:pt x="523" y="393"/>
                      </a:lnTo>
                      <a:lnTo>
                        <a:pt x="456" y="419"/>
                      </a:lnTo>
                      <a:lnTo>
                        <a:pt x="390" y="450"/>
                      </a:lnTo>
                      <a:lnTo>
                        <a:pt x="326" y="485"/>
                      </a:lnTo>
                      <a:lnTo>
                        <a:pt x="263" y="526"/>
                      </a:lnTo>
                      <a:lnTo>
                        <a:pt x="237" y="541"/>
                      </a:lnTo>
                      <a:lnTo>
                        <a:pt x="209" y="552"/>
                      </a:lnTo>
                      <a:lnTo>
                        <a:pt x="181" y="556"/>
                      </a:lnTo>
                      <a:lnTo>
                        <a:pt x="152" y="556"/>
                      </a:lnTo>
                      <a:lnTo>
                        <a:pt x="124" y="551"/>
                      </a:lnTo>
                      <a:lnTo>
                        <a:pt x="97" y="541"/>
                      </a:lnTo>
                      <a:lnTo>
                        <a:pt x="72" y="527"/>
                      </a:lnTo>
                      <a:lnTo>
                        <a:pt x="49" y="509"/>
                      </a:lnTo>
                      <a:lnTo>
                        <a:pt x="30" y="485"/>
                      </a:lnTo>
                      <a:lnTo>
                        <a:pt x="15" y="459"/>
                      </a:lnTo>
                      <a:lnTo>
                        <a:pt x="5" y="432"/>
                      </a:lnTo>
                      <a:lnTo>
                        <a:pt x="0" y="403"/>
                      </a:lnTo>
                      <a:lnTo>
                        <a:pt x="0" y="374"/>
                      </a:lnTo>
                      <a:lnTo>
                        <a:pt x="5" y="346"/>
                      </a:lnTo>
                      <a:lnTo>
                        <a:pt x="15" y="319"/>
                      </a:lnTo>
                      <a:lnTo>
                        <a:pt x="29" y="294"/>
                      </a:lnTo>
                      <a:lnTo>
                        <a:pt x="47" y="272"/>
                      </a:lnTo>
                      <a:lnTo>
                        <a:pt x="71" y="252"/>
                      </a:lnTo>
                      <a:lnTo>
                        <a:pt x="143" y="204"/>
                      </a:lnTo>
                      <a:lnTo>
                        <a:pt x="218" y="162"/>
                      </a:lnTo>
                      <a:lnTo>
                        <a:pt x="294" y="124"/>
                      </a:lnTo>
                      <a:lnTo>
                        <a:pt x="372" y="91"/>
                      </a:lnTo>
                      <a:lnTo>
                        <a:pt x="452" y="64"/>
                      </a:lnTo>
                      <a:lnTo>
                        <a:pt x="533" y="40"/>
                      </a:lnTo>
                      <a:lnTo>
                        <a:pt x="616" y="23"/>
                      </a:lnTo>
                      <a:lnTo>
                        <a:pt x="699" y="10"/>
                      </a:lnTo>
                      <a:lnTo>
                        <a:pt x="783" y="3"/>
                      </a:lnTo>
                      <a:lnTo>
                        <a:pt x="868" y="0"/>
                      </a:lnTo>
                      <a:lnTo>
                        <a:pt x="870" y="0"/>
                      </a:lnTo>
                      <a:lnTo>
                        <a:pt x="871" y="0"/>
                      </a:lnTo>
                      <a:close/>
                    </a:path>
                  </a:pathLst>
                </a:custGeom>
                <a:grpFill/>
                <a:ln w="9525">
                  <a:noFill/>
                  <a:round/>
                  <a:headEnd/>
                  <a:tailEnd/>
                </a:ln>
              </p:spPr>
              <p:txBody>
                <a:bodyPr wrap="none" anchor="ctr"/>
                <a:lstStyle/>
                <a:p>
                  <a:endParaRPr lang="en-GB"/>
                </a:p>
              </p:txBody>
            </p:sp>
          </p:grpSp>
        </p:gr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Top)">
                                      <p:cBhvr>
                                        <p:cTn id="7" dur="1000"/>
                                        <p:tgtEl>
                                          <p:spTgt spid="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500"/>
                            </p:stCondLst>
                            <p:childTnLst>
                              <p:par>
                                <p:cTn id="13" presetID="22" presetClass="entr" presetSubtype="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500"/>
                            </p:stCondLst>
                            <p:childTnLst>
                              <p:par>
                                <p:cTn id="22" presetID="22" presetClass="entr" presetSubtype="1"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up)">
                                      <p:cBhvr>
                                        <p:cTn id="24" dur="1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par>
                          <p:cTn id="30" fill="hold">
                            <p:stCondLst>
                              <p:cond delay="500"/>
                            </p:stCondLst>
                            <p:childTnLst>
                              <p:par>
                                <p:cTn id="31" presetID="22" presetClass="entr" presetSubtype="1"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up)">
                                      <p:cBhvr>
                                        <p:cTn id="33" dur="10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par>
                          <p:cTn id="39" fill="hold">
                            <p:stCondLst>
                              <p:cond delay="500"/>
                            </p:stCondLst>
                            <p:childTnLst>
                              <p:par>
                                <p:cTn id="40" presetID="22" presetClass="entr" presetSubtype="1" fill="hold" grpId="0"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up)">
                                      <p:cBhvr>
                                        <p:cTn id="42" dur="10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par>
                          <p:cTn id="48" fill="hold">
                            <p:stCondLst>
                              <p:cond delay="500"/>
                            </p:stCondLst>
                            <p:childTnLst>
                              <p:par>
                                <p:cTn id="49" presetID="22" presetClass="entr" presetSubtype="1" fill="hold" grpId="0" nodeType="after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up)">
                                      <p:cBhvr>
                                        <p:cTn id="51"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2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Target areas, 2018 – 2020</a:t>
            </a:r>
            <a:endParaRPr lang="en-GB" dirty="0"/>
          </a:p>
        </p:txBody>
      </p:sp>
      <p:grpSp>
        <p:nvGrpSpPr>
          <p:cNvPr id="3" name="Group 2"/>
          <p:cNvGrpSpPr/>
          <p:nvPr/>
        </p:nvGrpSpPr>
        <p:grpSpPr>
          <a:xfrm>
            <a:off x="1148787" y="1176873"/>
            <a:ext cx="4227133" cy="5375888"/>
            <a:chOff x="1620391" y="1386260"/>
            <a:chExt cx="5889987" cy="7490636"/>
          </a:xfrm>
        </p:grpSpPr>
        <p:pic>
          <p:nvPicPr>
            <p:cNvPr id="4" name="Picture 3" descr="enw map outline GREEN.png"/>
            <p:cNvPicPr>
              <a:picLocks noChangeAspect="1"/>
            </p:cNvPicPr>
            <p:nvPr/>
          </p:nvPicPr>
          <p:blipFill>
            <a:blip r:embed="rId2" cstate="print"/>
            <a:stretch>
              <a:fillRect/>
            </a:stretch>
          </p:blipFill>
          <p:spPr>
            <a:xfrm>
              <a:off x="1620391" y="1386260"/>
              <a:ext cx="3960440" cy="7490636"/>
            </a:xfrm>
            <a:prstGeom prst="rect">
              <a:avLst/>
            </a:prstGeom>
          </p:spPr>
        </p:pic>
        <p:sp>
          <p:nvSpPr>
            <p:cNvPr id="5" name="TextBox 4"/>
            <p:cNvSpPr txBox="1"/>
            <p:nvPr/>
          </p:nvSpPr>
          <p:spPr>
            <a:xfrm>
              <a:off x="4546777" y="7878013"/>
              <a:ext cx="1754134" cy="276999"/>
            </a:xfrm>
            <a:prstGeom prst="rect">
              <a:avLst/>
            </a:prstGeom>
            <a:noFill/>
          </p:spPr>
          <p:txBody>
            <a:bodyPr wrap="square" lIns="0" tIns="0" rIns="0" bIns="0" rtlCol="0">
              <a:spAutoFit/>
            </a:bodyPr>
            <a:lstStyle/>
            <a:p>
              <a:r>
                <a:rPr lang="en-GB" b="1" dirty="0" smtClean="0">
                  <a:solidFill>
                    <a:schemeClr val="tx2">
                      <a:lumMod val="75000"/>
                    </a:schemeClr>
                  </a:solidFill>
                  <a:latin typeface="Arial" pitchFamily="34" charset="0"/>
                  <a:cs typeface="Arial" pitchFamily="34" charset="0"/>
                </a:rPr>
                <a:t>Manchester</a:t>
              </a:r>
              <a:endParaRPr lang="en-GB" b="1" dirty="0">
                <a:solidFill>
                  <a:schemeClr val="tx2">
                    <a:lumMod val="75000"/>
                  </a:schemeClr>
                </a:solidFill>
                <a:latin typeface="Arial" pitchFamily="34" charset="0"/>
                <a:cs typeface="Arial" pitchFamily="34" charset="0"/>
              </a:endParaRPr>
            </a:p>
          </p:txBody>
        </p:sp>
        <p:sp>
          <p:nvSpPr>
            <p:cNvPr id="6" name="Oval 5"/>
            <p:cNvSpPr>
              <a:spLocks noChangeAspect="1"/>
            </p:cNvSpPr>
            <p:nvPr/>
          </p:nvSpPr>
          <p:spPr>
            <a:xfrm>
              <a:off x="4404536" y="7727260"/>
              <a:ext cx="180000" cy="180000"/>
            </a:xfrm>
            <a:prstGeom prst="ellipse">
              <a:avLst/>
            </a:prstGeom>
            <a:solidFill>
              <a:schemeClr val="tx2">
                <a:lumMod val="75000"/>
              </a:schemeClr>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2">
                    <a:lumMod val="75000"/>
                  </a:schemeClr>
                </a:solidFill>
                <a:latin typeface="Arial" pitchFamily="34" charset="0"/>
                <a:cs typeface="Arial" pitchFamily="34" charset="0"/>
              </a:endParaRPr>
            </a:p>
          </p:txBody>
        </p:sp>
        <p:sp>
          <p:nvSpPr>
            <p:cNvPr id="7" name="TextBox 6"/>
            <p:cNvSpPr txBox="1"/>
            <p:nvPr/>
          </p:nvSpPr>
          <p:spPr>
            <a:xfrm>
              <a:off x="4875910" y="8385737"/>
              <a:ext cx="1933249" cy="276999"/>
            </a:xfrm>
            <a:prstGeom prst="rect">
              <a:avLst/>
            </a:prstGeom>
            <a:noFill/>
          </p:spPr>
          <p:txBody>
            <a:bodyPr wrap="square" lIns="0" tIns="0" rIns="0" bIns="0" rtlCol="0">
              <a:spAutoFit/>
            </a:bodyPr>
            <a:lstStyle/>
            <a:p>
              <a:r>
                <a:rPr lang="en-GB" b="1" dirty="0" smtClean="0">
                  <a:solidFill>
                    <a:schemeClr val="tx2">
                      <a:lumMod val="75000"/>
                    </a:schemeClr>
                  </a:solidFill>
                  <a:latin typeface="Arial" pitchFamily="34" charset="0"/>
                  <a:cs typeface="Arial" pitchFamily="34" charset="0"/>
                </a:rPr>
                <a:t>Macclesfield</a:t>
              </a:r>
              <a:endParaRPr lang="en-GB" b="1" dirty="0">
                <a:solidFill>
                  <a:schemeClr val="tx2">
                    <a:lumMod val="75000"/>
                  </a:schemeClr>
                </a:solidFill>
                <a:latin typeface="Arial" pitchFamily="34" charset="0"/>
                <a:cs typeface="Arial" pitchFamily="34" charset="0"/>
              </a:endParaRPr>
            </a:p>
          </p:txBody>
        </p:sp>
        <p:sp>
          <p:nvSpPr>
            <p:cNvPr id="8" name="Oval 7"/>
            <p:cNvSpPr>
              <a:spLocks noChangeAspect="1"/>
            </p:cNvSpPr>
            <p:nvPr/>
          </p:nvSpPr>
          <p:spPr>
            <a:xfrm>
              <a:off x="4657469" y="8451135"/>
              <a:ext cx="180000" cy="180000"/>
            </a:xfrm>
            <a:prstGeom prst="ellipse">
              <a:avLst/>
            </a:prstGeom>
            <a:solidFill>
              <a:schemeClr val="tx2">
                <a:lumMod val="75000"/>
              </a:schemeClr>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2">
                    <a:lumMod val="75000"/>
                  </a:schemeClr>
                </a:solidFill>
                <a:latin typeface="Arial" pitchFamily="34" charset="0"/>
                <a:cs typeface="Arial" pitchFamily="34" charset="0"/>
              </a:endParaRPr>
            </a:p>
          </p:txBody>
        </p:sp>
        <p:sp>
          <p:nvSpPr>
            <p:cNvPr id="9" name="TextBox 8"/>
            <p:cNvSpPr txBox="1"/>
            <p:nvPr/>
          </p:nvSpPr>
          <p:spPr>
            <a:xfrm>
              <a:off x="3569883" y="6530808"/>
              <a:ext cx="1866932" cy="276999"/>
            </a:xfrm>
            <a:prstGeom prst="rect">
              <a:avLst/>
            </a:prstGeom>
            <a:noFill/>
          </p:spPr>
          <p:txBody>
            <a:bodyPr wrap="square" lIns="0" tIns="0" rIns="0" bIns="0" rtlCol="0">
              <a:spAutoFit/>
            </a:bodyPr>
            <a:lstStyle/>
            <a:p>
              <a:r>
                <a:rPr lang="en-GB" b="1" dirty="0" smtClean="0">
                  <a:solidFill>
                    <a:schemeClr val="tx2">
                      <a:lumMod val="75000"/>
                    </a:schemeClr>
                  </a:solidFill>
                  <a:latin typeface="Arial" pitchFamily="34" charset="0"/>
                  <a:cs typeface="Arial" pitchFamily="34" charset="0"/>
                </a:rPr>
                <a:t>Preston</a:t>
              </a:r>
              <a:endParaRPr lang="en-GB" b="1" dirty="0">
                <a:solidFill>
                  <a:schemeClr val="tx2">
                    <a:lumMod val="75000"/>
                  </a:schemeClr>
                </a:solidFill>
                <a:latin typeface="Arial" pitchFamily="34" charset="0"/>
                <a:cs typeface="Arial" pitchFamily="34" charset="0"/>
              </a:endParaRPr>
            </a:p>
          </p:txBody>
        </p:sp>
        <p:sp>
          <p:nvSpPr>
            <p:cNvPr id="10" name="Oval 9"/>
            <p:cNvSpPr>
              <a:spLocks noChangeAspect="1"/>
            </p:cNvSpPr>
            <p:nvPr/>
          </p:nvSpPr>
          <p:spPr>
            <a:xfrm>
              <a:off x="3318725" y="6596206"/>
              <a:ext cx="180000" cy="180000"/>
            </a:xfrm>
            <a:prstGeom prst="ellipse">
              <a:avLst/>
            </a:prstGeom>
            <a:solidFill>
              <a:schemeClr val="tx2">
                <a:lumMod val="75000"/>
              </a:schemeClr>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2">
                    <a:lumMod val="75000"/>
                  </a:schemeClr>
                </a:solidFill>
                <a:latin typeface="Arial" pitchFamily="34" charset="0"/>
                <a:cs typeface="Arial" pitchFamily="34" charset="0"/>
              </a:endParaRPr>
            </a:p>
          </p:txBody>
        </p:sp>
        <p:sp>
          <p:nvSpPr>
            <p:cNvPr id="11" name="TextBox 10"/>
            <p:cNvSpPr txBox="1"/>
            <p:nvPr/>
          </p:nvSpPr>
          <p:spPr>
            <a:xfrm>
              <a:off x="3551451" y="5581200"/>
              <a:ext cx="2029380" cy="276999"/>
            </a:xfrm>
            <a:prstGeom prst="rect">
              <a:avLst/>
            </a:prstGeom>
            <a:noFill/>
          </p:spPr>
          <p:txBody>
            <a:bodyPr wrap="square" lIns="0" tIns="0" rIns="0" bIns="0" rtlCol="0">
              <a:spAutoFit/>
            </a:bodyPr>
            <a:lstStyle/>
            <a:p>
              <a:r>
                <a:rPr lang="en-GB" b="1" dirty="0" smtClean="0">
                  <a:solidFill>
                    <a:schemeClr val="tx2">
                      <a:lumMod val="75000"/>
                    </a:schemeClr>
                  </a:solidFill>
                  <a:latin typeface="Arial" pitchFamily="34" charset="0"/>
                  <a:cs typeface="Arial" pitchFamily="34" charset="0"/>
                </a:rPr>
                <a:t>Lancaster</a:t>
              </a:r>
              <a:endParaRPr lang="en-GB" b="1" dirty="0">
                <a:solidFill>
                  <a:schemeClr val="tx2">
                    <a:lumMod val="75000"/>
                  </a:schemeClr>
                </a:solidFill>
                <a:latin typeface="Arial" pitchFamily="34" charset="0"/>
                <a:cs typeface="Arial" pitchFamily="34" charset="0"/>
              </a:endParaRPr>
            </a:p>
          </p:txBody>
        </p:sp>
        <p:sp>
          <p:nvSpPr>
            <p:cNvPr id="12" name="Oval 11"/>
            <p:cNvSpPr>
              <a:spLocks noChangeAspect="1"/>
            </p:cNvSpPr>
            <p:nvPr/>
          </p:nvSpPr>
          <p:spPr>
            <a:xfrm>
              <a:off x="3318103" y="5631358"/>
              <a:ext cx="180000" cy="180000"/>
            </a:xfrm>
            <a:prstGeom prst="ellipse">
              <a:avLst/>
            </a:prstGeom>
            <a:solidFill>
              <a:schemeClr val="tx2">
                <a:lumMod val="75000"/>
              </a:schemeClr>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2">
                    <a:lumMod val="75000"/>
                  </a:schemeClr>
                </a:solidFill>
                <a:latin typeface="Arial" pitchFamily="34" charset="0"/>
                <a:cs typeface="Arial" pitchFamily="34" charset="0"/>
              </a:endParaRPr>
            </a:p>
          </p:txBody>
        </p:sp>
        <p:grpSp>
          <p:nvGrpSpPr>
            <p:cNvPr id="13" name="Group 26"/>
            <p:cNvGrpSpPr/>
            <p:nvPr/>
          </p:nvGrpSpPr>
          <p:grpSpPr>
            <a:xfrm>
              <a:off x="3178360" y="1816983"/>
              <a:ext cx="2258455" cy="276999"/>
              <a:chOff x="2556495" y="3326284"/>
              <a:chExt cx="2258455" cy="276999"/>
            </a:xfrm>
          </p:grpSpPr>
          <p:sp>
            <p:nvSpPr>
              <p:cNvPr id="33" name="Oval 32"/>
              <p:cNvSpPr>
                <a:spLocks noChangeAspect="1"/>
              </p:cNvSpPr>
              <p:nvPr/>
            </p:nvSpPr>
            <p:spPr>
              <a:xfrm>
                <a:off x="2556495" y="3402484"/>
                <a:ext cx="144000" cy="1440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4" name="TextBox 33"/>
              <p:cNvSpPr txBox="1"/>
              <p:nvPr/>
            </p:nvSpPr>
            <p:spPr>
              <a:xfrm>
                <a:off x="2785570" y="3326284"/>
                <a:ext cx="2029380" cy="276999"/>
              </a:xfrm>
              <a:prstGeom prst="rect">
                <a:avLst/>
              </a:prstGeom>
              <a:noFill/>
            </p:spPr>
            <p:txBody>
              <a:bodyPr wrap="square" lIns="0" tIns="0" rIns="0" bIns="0" rtlCol="0">
                <a:spAutoFit/>
              </a:bodyPr>
              <a:lstStyle/>
              <a:p>
                <a:r>
                  <a:rPr lang="en-GB" b="1" dirty="0" smtClean="0">
                    <a:solidFill>
                      <a:srgbClr val="000000"/>
                    </a:solidFill>
                    <a:latin typeface="Arial" pitchFamily="34" charset="0"/>
                    <a:cs typeface="Arial" pitchFamily="34" charset="0"/>
                  </a:rPr>
                  <a:t>Easton</a:t>
                </a:r>
                <a:endParaRPr lang="en-GB" b="1" dirty="0">
                  <a:solidFill>
                    <a:srgbClr val="000000"/>
                  </a:solidFill>
                  <a:latin typeface="Arial" pitchFamily="34" charset="0"/>
                  <a:cs typeface="Arial" pitchFamily="34" charset="0"/>
                </a:endParaRPr>
              </a:p>
            </p:txBody>
          </p:sp>
        </p:grpSp>
        <p:grpSp>
          <p:nvGrpSpPr>
            <p:cNvPr id="14" name="Group 35"/>
            <p:cNvGrpSpPr/>
            <p:nvPr/>
          </p:nvGrpSpPr>
          <p:grpSpPr>
            <a:xfrm>
              <a:off x="2224630" y="2394372"/>
              <a:ext cx="5285748" cy="5570904"/>
              <a:chOff x="2224630" y="2394372"/>
              <a:chExt cx="5285748" cy="5570904"/>
            </a:xfrm>
          </p:grpSpPr>
          <p:grpSp>
            <p:nvGrpSpPr>
              <p:cNvPr id="15" name="Group 15"/>
              <p:cNvGrpSpPr/>
              <p:nvPr/>
            </p:nvGrpSpPr>
            <p:grpSpPr>
              <a:xfrm>
                <a:off x="3829722" y="2394372"/>
                <a:ext cx="2258455" cy="276999"/>
                <a:chOff x="2556495" y="3326284"/>
                <a:chExt cx="2258455" cy="276999"/>
              </a:xfrm>
            </p:grpSpPr>
            <p:sp>
              <p:nvSpPr>
                <p:cNvPr id="31" name="Oval 12"/>
                <p:cNvSpPr>
                  <a:spLocks noChangeAspect="1"/>
                </p:cNvSpPr>
                <p:nvPr/>
              </p:nvSpPr>
              <p:spPr>
                <a:xfrm>
                  <a:off x="2556495" y="3402484"/>
                  <a:ext cx="144000" cy="1440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2" name="TextBox 13"/>
                <p:cNvSpPr txBox="1"/>
                <p:nvPr/>
              </p:nvSpPr>
              <p:spPr>
                <a:xfrm>
                  <a:off x="2785570" y="3326284"/>
                  <a:ext cx="2029380" cy="276999"/>
                </a:xfrm>
                <a:prstGeom prst="rect">
                  <a:avLst/>
                </a:prstGeom>
                <a:noFill/>
              </p:spPr>
              <p:txBody>
                <a:bodyPr wrap="square" lIns="0" tIns="0" rIns="0" bIns="0" rtlCol="0">
                  <a:spAutoFit/>
                </a:bodyPr>
                <a:lstStyle/>
                <a:p>
                  <a:r>
                    <a:rPr lang="en-GB" b="1" dirty="0" smtClean="0">
                      <a:solidFill>
                        <a:srgbClr val="000000"/>
                      </a:solidFill>
                      <a:latin typeface="Arial" pitchFamily="34" charset="0"/>
                      <a:cs typeface="Arial" pitchFamily="34" charset="0"/>
                    </a:rPr>
                    <a:t>Alston</a:t>
                  </a:r>
                  <a:endParaRPr lang="en-GB" b="1" dirty="0">
                    <a:solidFill>
                      <a:srgbClr val="000000"/>
                    </a:solidFill>
                    <a:latin typeface="Arial" pitchFamily="34" charset="0"/>
                    <a:cs typeface="Arial" pitchFamily="34" charset="0"/>
                  </a:endParaRPr>
                </a:p>
              </p:txBody>
            </p:sp>
          </p:grpSp>
          <p:grpSp>
            <p:nvGrpSpPr>
              <p:cNvPr id="16" name="Group 16"/>
              <p:cNvGrpSpPr/>
              <p:nvPr/>
            </p:nvGrpSpPr>
            <p:grpSpPr>
              <a:xfrm>
                <a:off x="2224630" y="7630261"/>
                <a:ext cx="2251861" cy="276999"/>
                <a:chOff x="448634" y="3305762"/>
                <a:chExt cx="2251861" cy="276999"/>
              </a:xfrm>
            </p:grpSpPr>
            <p:sp>
              <p:nvSpPr>
                <p:cNvPr id="29" name="Oval 17"/>
                <p:cNvSpPr>
                  <a:spLocks noChangeAspect="1"/>
                </p:cNvSpPr>
                <p:nvPr/>
              </p:nvSpPr>
              <p:spPr>
                <a:xfrm>
                  <a:off x="2556495" y="3402484"/>
                  <a:ext cx="144000" cy="1440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0" name="TextBox 18"/>
                <p:cNvSpPr txBox="1"/>
                <p:nvPr/>
              </p:nvSpPr>
              <p:spPr>
                <a:xfrm>
                  <a:off x="448634" y="3305762"/>
                  <a:ext cx="2029380" cy="276999"/>
                </a:xfrm>
                <a:prstGeom prst="rect">
                  <a:avLst/>
                </a:prstGeom>
                <a:noFill/>
              </p:spPr>
              <p:txBody>
                <a:bodyPr wrap="square" lIns="0" tIns="0" rIns="0" bIns="0" rtlCol="0">
                  <a:spAutoFit/>
                </a:bodyPr>
                <a:lstStyle/>
                <a:p>
                  <a:pPr algn="r"/>
                  <a:r>
                    <a:rPr lang="en-GB" b="1" dirty="0" smtClean="0">
                      <a:solidFill>
                        <a:srgbClr val="000000"/>
                      </a:solidFill>
                      <a:latin typeface="Arial" pitchFamily="34" charset="0"/>
                      <a:cs typeface="Arial" pitchFamily="34" charset="0"/>
                    </a:rPr>
                    <a:t>Blackfriars</a:t>
                  </a:r>
                  <a:endParaRPr lang="en-GB" b="1" dirty="0">
                    <a:solidFill>
                      <a:srgbClr val="000000"/>
                    </a:solidFill>
                    <a:latin typeface="Arial" pitchFamily="34" charset="0"/>
                    <a:cs typeface="Arial" pitchFamily="34" charset="0"/>
                  </a:endParaRPr>
                </a:p>
              </p:txBody>
            </p:sp>
          </p:grpSp>
          <p:grpSp>
            <p:nvGrpSpPr>
              <p:cNvPr id="17" name="Group 20"/>
              <p:cNvGrpSpPr/>
              <p:nvPr/>
            </p:nvGrpSpPr>
            <p:grpSpPr>
              <a:xfrm>
                <a:off x="4451603" y="7430584"/>
                <a:ext cx="3058775" cy="385963"/>
                <a:chOff x="2556495" y="3326284"/>
                <a:chExt cx="3058775" cy="385963"/>
              </a:xfrm>
            </p:grpSpPr>
            <p:sp>
              <p:nvSpPr>
                <p:cNvPr id="27" name="Oval 26"/>
                <p:cNvSpPr>
                  <a:spLocks noChangeAspect="1"/>
                </p:cNvSpPr>
                <p:nvPr/>
              </p:nvSpPr>
              <p:spPr>
                <a:xfrm>
                  <a:off x="2556495" y="3402484"/>
                  <a:ext cx="144000" cy="1440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8" name="TextBox 27"/>
                <p:cNvSpPr txBox="1"/>
                <p:nvPr/>
              </p:nvSpPr>
              <p:spPr>
                <a:xfrm>
                  <a:off x="2785570" y="3326284"/>
                  <a:ext cx="2829700" cy="385963"/>
                </a:xfrm>
                <a:prstGeom prst="rect">
                  <a:avLst/>
                </a:prstGeom>
                <a:noFill/>
              </p:spPr>
              <p:txBody>
                <a:bodyPr wrap="square" lIns="0" tIns="0" rIns="0" bIns="0" rtlCol="0">
                  <a:spAutoFit/>
                </a:bodyPr>
                <a:lstStyle/>
                <a:p>
                  <a:r>
                    <a:rPr lang="en-GB" b="1" dirty="0" err="1" smtClean="0">
                      <a:solidFill>
                        <a:srgbClr val="000000"/>
                      </a:solidFill>
                      <a:latin typeface="Arial" pitchFamily="34" charset="0"/>
                      <a:cs typeface="Arial" pitchFamily="34" charset="0"/>
                    </a:rPr>
                    <a:t>Cheetham</a:t>
                  </a:r>
                  <a:r>
                    <a:rPr lang="en-GB" b="1" dirty="0" smtClean="0">
                      <a:solidFill>
                        <a:srgbClr val="000000"/>
                      </a:solidFill>
                      <a:latin typeface="Arial" pitchFamily="34" charset="0"/>
                      <a:cs typeface="Arial" pitchFamily="34" charset="0"/>
                    </a:rPr>
                    <a:t> Hill</a:t>
                  </a:r>
                  <a:endParaRPr lang="en-GB" b="1" dirty="0">
                    <a:solidFill>
                      <a:srgbClr val="000000"/>
                    </a:solidFill>
                    <a:latin typeface="Arial" pitchFamily="34" charset="0"/>
                    <a:cs typeface="Arial" pitchFamily="34" charset="0"/>
                  </a:endParaRPr>
                </a:p>
              </p:txBody>
            </p:sp>
          </p:grpSp>
          <p:grpSp>
            <p:nvGrpSpPr>
              <p:cNvPr id="18" name="Group 23"/>
              <p:cNvGrpSpPr/>
              <p:nvPr/>
            </p:nvGrpSpPr>
            <p:grpSpPr>
              <a:xfrm>
                <a:off x="2929570" y="4122564"/>
                <a:ext cx="2258455" cy="276999"/>
                <a:chOff x="2556495" y="3326284"/>
                <a:chExt cx="2258455" cy="276999"/>
              </a:xfrm>
            </p:grpSpPr>
            <p:sp>
              <p:nvSpPr>
                <p:cNvPr id="25" name="Oval 24"/>
                <p:cNvSpPr>
                  <a:spLocks noChangeAspect="1"/>
                </p:cNvSpPr>
                <p:nvPr/>
              </p:nvSpPr>
              <p:spPr>
                <a:xfrm>
                  <a:off x="2556495" y="3402484"/>
                  <a:ext cx="144000" cy="1440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6" name="TextBox 25"/>
                <p:cNvSpPr txBox="1"/>
                <p:nvPr/>
              </p:nvSpPr>
              <p:spPr>
                <a:xfrm>
                  <a:off x="2785570" y="3326284"/>
                  <a:ext cx="2029380" cy="276999"/>
                </a:xfrm>
                <a:prstGeom prst="rect">
                  <a:avLst/>
                </a:prstGeom>
                <a:noFill/>
              </p:spPr>
              <p:txBody>
                <a:bodyPr wrap="square" lIns="0" tIns="0" rIns="0" bIns="0" rtlCol="0">
                  <a:spAutoFit/>
                </a:bodyPr>
                <a:lstStyle/>
                <a:p>
                  <a:r>
                    <a:rPr lang="en-GB" b="1" dirty="0" smtClean="0">
                      <a:solidFill>
                        <a:srgbClr val="000000"/>
                      </a:solidFill>
                      <a:latin typeface="Arial" pitchFamily="34" charset="0"/>
                      <a:cs typeface="Arial" pitchFamily="34" charset="0"/>
                    </a:rPr>
                    <a:t>Coniston</a:t>
                  </a:r>
                  <a:endParaRPr lang="en-GB" b="1" dirty="0">
                    <a:solidFill>
                      <a:srgbClr val="000000"/>
                    </a:solidFill>
                    <a:latin typeface="Arial" pitchFamily="34" charset="0"/>
                    <a:cs typeface="Arial" pitchFamily="34" charset="0"/>
                  </a:endParaRPr>
                </a:p>
              </p:txBody>
            </p:sp>
          </p:grpSp>
          <p:grpSp>
            <p:nvGrpSpPr>
              <p:cNvPr id="19" name="Group 29"/>
              <p:cNvGrpSpPr/>
              <p:nvPr/>
            </p:nvGrpSpPr>
            <p:grpSpPr>
              <a:xfrm>
                <a:off x="4584536" y="6392308"/>
                <a:ext cx="2258455" cy="276999"/>
                <a:chOff x="2556495" y="3326284"/>
                <a:chExt cx="2258455" cy="276999"/>
              </a:xfrm>
            </p:grpSpPr>
            <p:sp>
              <p:nvSpPr>
                <p:cNvPr id="23" name="Oval 22"/>
                <p:cNvSpPr>
                  <a:spLocks noChangeAspect="1"/>
                </p:cNvSpPr>
                <p:nvPr/>
              </p:nvSpPr>
              <p:spPr>
                <a:xfrm>
                  <a:off x="2556495" y="3402484"/>
                  <a:ext cx="144000" cy="1440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4" name="TextBox 23"/>
                <p:cNvSpPr txBox="1"/>
                <p:nvPr/>
              </p:nvSpPr>
              <p:spPr>
                <a:xfrm>
                  <a:off x="2785570" y="3326284"/>
                  <a:ext cx="2029380" cy="276999"/>
                </a:xfrm>
                <a:prstGeom prst="rect">
                  <a:avLst/>
                </a:prstGeom>
                <a:noFill/>
              </p:spPr>
              <p:txBody>
                <a:bodyPr wrap="square" lIns="0" tIns="0" rIns="0" bIns="0" rtlCol="0">
                  <a:spAutoFit/>
                </a:bodyPr>
                <a:lstStyle/>
                <a:p>
                  <a:r>
                    <a:rPr lang="en-GB" b="1" dirty="0" smtClean="0">
                      <a:solidFill>
                        <a:srgbClr val="000000"/>
                      </a:solidFill>
                      <a:latin typeface="Arial" pitchFamily="34" charset="0"/>
                      <a:cs typeface="Arial" pitchFamily="34" charset="0"/>
                    </a:rPr>
                    <a:t>Nelson</a:t>
                  </a:r>
                  <a:endParaRPr lang="en-GB" b="1" dirty="0">
                    <a:solidFill>
                      <a:srgbClr val="000000"/>
                    </a:solidFill>
                    <a:latin typeface="Arial" pitchFamily="34" charset="0"/>
                    <a:cs typeface="Arial" pitchFamily="34" charset="0"/>
                  </a:endParaRPr>
                </a:p>
              </p:txBody>
            </p:sp>
          </p:grpSp>
          <p:grpSp>
            <p:nvGrpSpPr>
              <p:cNvPr id="20" name="Group 32"/>
              <p:cNvGrpSpPr/>
              <p:nvPr/>
            </p:nvGrpSpPr>
            <p:grpSpPr>
              <a:xfrm>
                <a:off x="4608869" y="7688277"/>
                <a:ext cx="2258455" cy="276999"/>
                <a:chOff x="2556495" y="3326284"/>
                <a:chExt cx="2258455" cy="276999"/>
              </a:xfrm>
            </p:grpSpPr>
            <p:sp>
              <p:nvSpPr>
                <p:cNvPr id="21" name="Oval 20"/>
                <p:cNvSpPr>
                  <a:spLocks noChangeAspect="1"/>
                </p:cNvSpPr>
                <p:nvPr/>
              </p:nvSpPr>
              <p:spPr>
                <a:xfrm>
                  <a:off x="2556495" y="3402484"/>
                  <a:ext cx="144000" cy="1440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2" name="TextBox 21"/>
                <p:cNvSpPr txBox="1"/>
                <p:nvPr/>
              </p:nvSpPr>
              <p:spPr>
                <a:xfrm>
                  <a:off x="2785570" y="3326284"/>
                  <a:ext cx="2029380" cy="276999"/>
                </a:xfrm>
                <a:prstGeom prst="rect">
                  <a:avLst/>
                </a:prstGeom>
                <a:noFill/>
              </p:spPr>
              <p:txBody>
                <a:bodyPr wrap="square" lIns="0" tIns="0" rIns="0" bIns="0" rtlCol="0">
                  <a:spAutoFit/>
                </a:bodyPr>
                <a:lstStyle/>
                <a:p>
                  <a:r>
                    <a:rPr lang="en-GB" b="1" dirty="0" smtClean="0">
                      <a:solidFill>
                        <a:srgbClr val="000000"/>
                      </a:solidFill>
                      <a:latin typeface="Arial" pitchFamily="34" charset="0"/>
                      <a:cs typeface="Arial" pitchFamily="34" charset="0"/>
                    </a:rPr>
                    <a:t>Stuart Street</a:t>
                  </a:r>
                  <a:endParaRPr lang="en-GB" b="1" dirty="0">
                    <a:solidFill>
                      <a:srgbClr val="000000"/>
                    </a:solidFill>
                    <a:latin typeface="Arial" pitchFamily="34" charset="0"/>
                    <a:cs typeface="Arial" pitchFamily="34" charset="0"/>
                  </a:endParaRPr>
                </a:p>
              </p:txBody>
            </p:sp>
          </p:grpSp>
        </p:grpSp>
      </p:grpSp>
      <p:graphicFrame>
        <p:nvGraphicFramePr>
          <p:cNvPr id="36" name="Table 35"/>
          <p:cNvGraphicFramePr>
            <a:graphicFrameLocks noGrp="1"/>
          </p:cNvGraphicFramePr>
          <p:nvPr/>
        </p:nvGraphicFramePr>
        <p:xfrm>
          <a:off x="5761123" y="1176870"/>
          <a:ext cx="5447445" cy="5199512"/>
        </p:xfrm>
        <a:graphic>
          <a:graphicData uri="http://schemas.openxmlformats.org/drawingml/2006/table">
            <a:tbl>
              <a:tblPr>
                <a:tableStyleId>{5940675A-B579-460E-94D1-54222C63F5DA}</a:tableStyleId>
              </a:tblPr>
              <a:tblGrid>
                <a:gridCol w="2126252"/>
                <a:gridCol w="3321193"/>
              </a:tblGrid>
              <a:tr h="649939">
                <a:tc>
                  <a:txBody>
                    <a:bodyPr/>
                    <a:lstStyle/>
                    <a:p>
                      <a:pPr>
                        <a:spcAft>
                          <a:spcPts val="0"/>
                        </a:spcAft>
                        <a:tabLst>
                          <a:tab pos="457200" algn="l"/>
                        </a:tabLst>
                      </a:pPr>
                      <a:r>
                        <a:rPr lang="en-GB" sz="1800" b="1" dirty="0">
                          <a:solidFill>
                            <a:schemeClr val="bg1"/>
                          </a:solidFill>
                        </a:rPr>
                        <a:t>Substation</a:t>
                      </a:r>
                      <a:endParaRPr lang="en-GB" sz="1800" b="1" dirty="0">
                        <a:solidFill>
                          <a:schemeClr val="bg1"/>
                        </a:solidFill>
                        <a:latin typeface="+mn-lt"/>
                        <a:ea typeface="Cambria"/>
                      </a:endParaRPr>
                    </a:p>
                  </a:txBody>
                  <a:tcPr marL="72000" marR="72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solidFill>
                  </a:tcPr>
                </a:tc>
                <a:tc>
                  <a:txBody>
                    <a:bodyPr/>
                    <a:lstStyle/>
                    <a:p>
                      <a:pPr>
                        <a:spcAft>
                          <a:spcPts val="1200"/>
                        </a:spcAft>
                        <a:tabLst>
                          <a:tab pos="457200" algn="l"/>
                        </a:tabLst>
                      </a:pPr>
                      <a:r>
                        <a:rPr lang="en-GB" sz="1800" b="1" dirty="0">
                          <a:solidFill>
                            <a:schemeClr val="bg1"/>
                          </a:solidFill>
                        </a:rPr>
                        <a:t>Area served</a:t>
                      </a:r>
                      <a:endParaRPr lang="en-GB" sz="1800" b="1" dirty="0">
                        <a:solidFill>
                          <a:schemeClr val="bg1"/>
                        </a:solidFill>
                        <a:latin typeface="+mn-lt"/>
                        <a:ea typeface="Cambria"/>
                      </a:endParaRPr>
                    </a:p>
                  </a:txBody>
                  <a:tcPr marL="72000" marR="72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solidFill>
                  </a:tcPr>
                </a:tc>
              </a:tr>
              <a:tr h="649939">
                <a:tc>
                  <a:txBody>
                    <a:bodyPr/>
                    <a:lstStyle/>
                    <a:p>
                      <a:pPr>
                        <a:spcAft>
                          <a:spcPts val="0"/>
                        </a:spcAft>
                        <a:tabLst>
                          <a:tab pos="457200" algn="l"/>
                        </a:tabLst>
                      </a:pPr>
                      <a:r>
                        <a:rPr lang="en-GB" sz="1800" dirty="0"/>
                        <a:t>Alston, near Carlisle</a:t>
                      </a:r>
                      <a:endParaRPr lang="en-GB" sz="1800" dirty="0">
                        <a:latin typeface="+mn-lt"/>
                        <a:ea typeface="Cambria"/>
                      </a:endParaRPr>
                    </a:p>
                  </a:txBody>
                  <a:tcPr marL="72000" marR="72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40000"/>
                        <a:lumOff val="60000"/>
                      </a:schemeClr>
                    </a:solidFill>
                  </a:tcPr>
                </a:tc>
                <a:tc>
                  <a:txBody>
                    <a:bodyPr/>
                    <a:lstStyle/>
                    <a:p>
                      <a:pPr>
                        <a:spcAft>
                          <a:spcPts val="1200"/>
                        </a:spcAft>
                        <a:tabLst>
                          <a:tab pos="457200" algn="l"/>
                        </a:tabLst>
                      </a:pPr>
                      <a:r>
                        <a:rPr lang="en-GB" sz="1800" dirty="0"/>
                        <a:t> Cumbria</a:t>
                      </a:r>
                      <a:endParaRPr lang="en-GB" sz="1800" dirty="0">
                        <a:latin typeface="+mn-lt"/>
                        <a:ea typeface="Cambria"/>
                      </a:endParaRPr>
                    </a:p>
                  </a:txBody>
                  <a:tcPr marL="72000" marR="72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40000"/>
                        <a:lumOff val="60000"/>
                      </a:schemeClr>
                    </a:solidFill>
                  </a:tcPr>
                </a:tc>
              </a:tr>
              <a:tr h="649939">
                <a:tc>
                  <a:txBody>
                    <a:bodyPr/>
                    <a:lstStyle/>
                    <a:p>
                      <a:pPr>
                        <a:spcAft>
                          <a:spcPts val="0"/>
                        </a:spcAft>
                        <a:tabLst>
                          <a:tab pos="457200" algn="l"/>
                        </a:tabLst>
                      </a:pPr>
                      <a:r>
                        <a:rPr lang="en-GB" sz="1800" dirty="0"/>
                        <a:t>Coniston</a:t>
                      </a:r>
                      <a:endParaRPr lang="en-GB" sz="1800" dirty="0">
                        <a:latin typeface="+mn-lt"/>
                        <a:ea typeface="Cambria"/>
                      </a:endParaRPr>
                    </a:p>
                  </a:txBody>
                  <a:tcPr marL="72000" marR="72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spcAft>
                          <a:spcPts val="1200"/>
                        </a:spcAft>
                        <a:tabLst>
                          <a:tab pos="457200" algn="l"/>
                        </a:tabLst>
                      </a:pPr>
                      <a:r>
                        <a:rPr lang="en-GB" sz="1800" dirty="0"/>
                        <a:t> Cumbria</a:t>
                      </a:r>
                      <a:endParaRPr lang="en-GB" sz="1800" dirty="0">
                        <a:latin typeface="+mn-lt"/>
                        <a:ea typeface="Cambria"/>
                      </a:endParaRPr>
                    </a:p>
                  </a:txBody>
                  <a:tcPr marL="72000" marR="72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20000"/>
                        <a:lumOff val="80000"/>
                      </a:schemeClr>
                    </a:solidFill>
                  </a:tcPr>
                </a:tc>
              </a:tr>
              <a:tr h="649939">
                <a:tc>
                  <a:txBody>
                    <a:bodyPr/>
                    <a:lstStyle/>
                    <a:p>
                      <a:pPr>
                        <a:spcAft>
                          <a:spcPts val="0"/>
                        </a:spcAft>
                        <a:tabLst>
                          <a:tab pos="457200" algn="l"/>
                        </a:tabLst>
                      </a:pPr>
                      <a:r>
                        <a:rPr lang="en-GB" sz="1800"/>
                        <a:t>Easton</a:t>
                      </a:r>
                      <a:endParaRPr lang="en-GB" sz="1800">
                        <a:latin typeface="+mn-lt"/>
                        <a:ea typeface="Cambria"/>
                      </a:endParaRPr>
                    </a:p>
                  </a:txBody>
                  <a:tcPr marL="72000" marR="72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40000"/>
                        <a:lumOff val="60000"/>
                      </a:schemeClr>
                    </a:solidFill>
                  </a:tcPr>
                </a:tc>
                <a:tc>
                  <a:txBody>
                    <a:bodyPr/>
                    <a:lstStyle/>
                    <a:p>
                      <a:pPr>
                        <a:spcAft>
                          <a:spcPts val="1200"/>
                        </a:spcAft>
                        <a:tabLst>
                          <a:tab pos="457200" algn="l"/>
                        </a:tabLst>
                      </a:pPr>
                      <a:r>
                        <a:rPr lang="en-GB" sz="1800" dirty="0"/>
                        <a:t> Cumbria</a:t>
                      </a:r>
                      <a:endParaRPr lang="en-GB" sz="1800" dirty="0">
                        <a:latin typeface="+mn-lt"/>
                        <a:ea typeface="Cambria"/>
                      </a:endParaRPr>
                    </a:p>
                  </a:txBody>
                  <a:tcPr marL="72000" marR="72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40000"/>
                        <a:lumOff val="60000"/>
                      </a:schemeClr>
                    </a:solidFill>
                  </a:tcPr>
                </a:tc>
              </a:tr>
              <a:tr h="649939">
                <a:tc>
                  <a:txBody>
                    <a:bodyPr/>
                    <a:lstStyle/>
                    <a:p>
                      <a:pPr>
                        <a:spcAft>
                          <a:spcPts val="1000"/>
                        </a:spcAft>
                        <a:tabLst>
                          <a:tab pos="457200" algn="l"/>
                        </a:tabLst>
                      </a:pPr>
                      <a:r>
                        <a:rPr lang="en-GB" sz="1800" dirty="0"/>
                        <a:t>Nelson</a:t>
                      </a:r>
                      <a:endParaRPr lang="en-GB" sz="1800" dirty="0">
                        <a:latin typeface="+mn-lt"/>
                        <a:ea typeface="Cambria"/>
                      </a:endParaRPr>
                    </a:p>
                  </a:txBody>
                  <a:tcPr marL="72000" marR="72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spcAft>
                          <a:spcPts val="1000"/>
                        </a:spcAft>
                        <a:tabLst>
                          <a:tab pos="457200" algn="l"/>
                        </a:tabLst>
                      </a:pPr>
                      <a:r>
                        <a:rPr lang="en-GB" sz="1800" dirty="0"/>
                        <a:t> East </a:t>
                      </a:r>
                      <a:r>
                        <a:rPr lang="en-GB" sz="1800" dirty="0" smtClean="0"/>
                        <a:t>Lancashire</a:t>
                      </a:r>
                      <a:endParaRPr lang="en-GB" sz="1800" dirty="0">
                        <a:latin typeface="+mn-lt"/>
                        <a:ea typeface="Cambria"/>
                      </a:endParaRPr>
                    </a:p>
                  </a:txBody>
                  <a:tcPr marL="72000" marR="72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20000"/>
                        <a:lumOff val="80000"/>
                      </a:schemeClr>
                    </a:solidFill>
                  </a:tcPr>
                </a:tc>
              </a:tr>
              <a:tr h="649939">
                <a:tc>
                  <a:txBody>
                    <a:bodyPr/>
                    <a:lstStyle/>
                    <a:p>
                      <a:pPr>
                        <a:spcAft>
                          <a:spcPts val="0"/>
                        </a:spcAft>
                        <a:tabLst>
                          <a:tab pos="457200" algn="l"/>
                        </a:tabLst>
                      </a:pPr>
                      <a:r>
                        <a:rPr lang="en-GB" sz="1800"/>
                        <a:t>Blackfriars Road</a:t>
                      </a:r>
                      <a:endParaRPr lang="en-GB" sz="1800">
                        <a:latin typeface="+mn-lt"/>
                        <a:ea typeface="Cambria"/>
                      </a:endParaRPr>
                    </a:p>
                  </a:txBody>
                  <a:tcPr marL="72000" marR="72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40000"/>
                        <a:lumOff val="60000"/>
                      </a:schemeClr>
                    </a:solidFill>
                  </a:tcPr>
                </a:tc>
                <a:tc>
                  <a:txBody>
                    <a:bodyPr/>
                    <a:lstStyle/>
                    <a:p>
                      <a:pPr>
                        <a:spcAft>
                          <a:spcPts val="1200"/>
                        </a:spcAft>
                        <a:tabLst>
                          <a:tab pos="457200" algn="l"/>
                        </a:tabLst>
                      </a:pPr>
                      <a:r>
                        <a:rPr lang="en-GB" sz="1800" dirty="0"/>
                        <a:t> Salford and Central Manchester</a:t>
                      </a:r>
                      <a:endParaRPr lang="en-GB" sz="1800" dirty="0">
                        <a:latin typeface="+mn-lt"/>
                        <a:ea typeface="Cambria"/>
                      </a:endParaRPr>
                    </a:p>
                  </a:txBody>
                  <a:tcPr marL="72000" marR="72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40000"/>
                        <a:lumOff val="60000"/>
                      </a:schemeClr>
                    </a:solidFill>
                  </a:tcPr>
                </a:tc>
              </a:tr>
              <a:tr h="649939">
                <a:tc>
                  <a:txBody>
                    <a:bodyPr/>
                    <a:lstStyle/>
                    <a:p>
                      <a:pPr>
                        <a:spcAft>
                          <a:spcPts val="0"/>
                        </a:spcAft>
                        <a:tabLst>
                          <a:tab pos="457200" algn="l"/>
                        </a:tabLst>
                      </a:pPr>
                      <a:r>
                        <a:rPr lang="en-GB" sz="1800"/>
                        <a:t>Cheetham Hill</a:t>
                      </a:r>
                      <a:endParaRPr lang="en-GB" sz="1800">
                        <a:latin typeface="+mn-lt"/>
                        <a:ea typeface="Cambria"/>
                      </a:endParaRPr>
                    </a:p>
                  </a:txBody>
                  <a:tcPr marL="72000" marR="72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spcAft>
                          <a:spcPts val="1200"/>
                        </a:spcAft>
                        <a:tabLst>
                          <a:tab pos="457200" algn="l"/>
                        </a:tabLst>
                      </a:pPr>
                      <a:r>
                        <a:rPr lang="en-GB" sz="1800" dirty="0"/>
                        <a:t> North Manchester</a:t>
                      </a:r>
                      <a:endParaRPr lang="en-GB" sz="1800" dirty="0">
                        <a:latin typeface="+mn-lt"/>
                        <a:ea typeface="Cambria"/>
                      </a:endParaRPr>
                    </a:p>
                  </a:txBody>
                  <a:tcPr marL="72000" marR="72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20000"/>
                        <a:lumOff val="80000"/>
                      </a:schemeClr>
                    </a:solidFill>
                  </a:tcPr>
                </a:tc>
              </a:tr>
              <a:tr h="649939">
                <a:tc>
                  <a:txBody>
                    <a:bodyPr/>
                    <a:lstStyle/>
                    <a:p>
                      <a:pPr>
                        <a:spcAft>
                          <a:spcPts val="0"/>
                        </a:spcAft>
                        <a:tabLst>
                          <a:tab pos="457200" algn="l"/>
                        </a:tabLst>
                      </a:pPr>
                      <a:r>
                        <a:rPr lang="en-GB" sz="1800" dirty="0"/>
                        <a:t>Stuart Street</a:t>
                      </a:r>
                      <a:endParaRPr lang="en-GB" sz="1800" dirty="0">
                        <a:latin typeface="+mn-lt"/>
                        <a:ea typeface="Cambria"/>
                      </a:endParaRPr>
                    </a:p>
                  </a:txBody>
                  <a:tcPr marL="72000" marR="72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40000"/>
                        <a:lumOff val="60000"/>
                      </a:schemeClr>
                    </a:solidFill>
                  </a:tcPr>
                </a:tc>
                <a:tc>
                  <a:txBody>
                    <a:bodyPr/>
                    <a:lstStyle/>
                    <a:p>
                      <a:pPr>
                        <a:spcAft>
                          <a:spcPts val="1200"/>
                        </a:spcAft>
                        <a:tabLst>
                          <a:tab pos="457200" algn="l"/>
                        </a:tabLst>
                      </a:pPr>
                      <a:r>
                        <a:rPr lang="en-GB" sz="1800" dirty="0"/>
                        <a:t> Central and East Manchester</a:t>
                      </a:r>
                      <a:endParaRPr lang="en-GB" sz="1800" dirty="0">
                        <a:latin typeface="+mn-lt"/>
                        <a:ea typeface="Cambria"/>
                      </a:endParaRPr>
                    </a:p>
                  </a:txBody>
                  <a:tcPr marL="72000" marR="72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40000"/>
                        <a:lumOff val="60000"/>
                      </a:schemeClr>
                    </a:solidFill>
                  </a:tcPr>
                </a:tc>
              </a:tr>
            </a:tbl>
          </a:graphicData>
        </a:graphic>
      </p:graphicFrame>
    </p:spTree>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Indicative requirements – winter 2018/19</a:t>
            </a:r>
            <a:endParaRPr lang="en-GB" dirty="0"/>
          </a:p>
        </p:txBody>
      </p:sp>
      <p:graphicFrame>
        <p:nvGraphicFramePr>
          <p:cNvPr id="3" name="Table 2"/>
          <p:cNvGraphicFramePr>
            <a:graphicFrameLocks noGrp="1"/>
          </p:cNvGraphicFramePr>
          <p:nvPr/>
        </p:nvGraphicFramePr>
        <p:xfrm>
          <a:off x="479376" y="1124744"/>
          <a:ext cx="11233249" cy="5385600"/>
        </p:xfrm>
        <a:graphic>
          <a:graphicData uri="http://schemas.openxmlformats.org/drawingml/2006/table">
            <a:tbl>
              <a:tblPr/>
              <a:tblGrid>
                <a:gridCol w="1310960"/>
                <a:gridCol w="1351261"/>
                <a:gridCol w="1351261"/>
                <a:gridCol w="1175834"/>
                <a:gridCol w="1175834"/>
                <a:gridCol w="1175834"/>
                <a:gridCol w="1242213"/>
                <a:gridCol w="1242213"/>
                <a:gridCol w="1207839"/>
              </a:tblGrid>
              <a:tr h="576000">
                <a:tc rowSpan="2">
                  <a:txBody>
                    <a:bodyPr/>
                    <a:lstStyle/>
                    <a:p>
                      <a:pPr algn="ctr">
                        <a:spcAft>
                          <a:spcPts val="0"/>
                        </a:spcAft>
                      </a:pPr>
                      <a:r>
                        <a:rPr lang="en-GB" sz="1500" b="1" dirty="0">
                          <a:solidFill>
                            <a:srgbClr val="FFFFFF"/>
                          </a:solidFill>
                          <a:latin typeface="+mn-lt"/>
                          <a:ea typeface="Arial"/>
                          <a:cs typeface="Arial"/>
                        </a:rPr>
                        <a:t>Ne</a:t>
                      </a:r>
                      <a:r>
                        <a:rPr lang="en-GB" sz="1500" b="1" spc="-10" dirty="0">
                          <a:solidFill>
                            <a:srgbClr val="FFFFFF"/>
                          </a:solidFill>
                          <a:latin typeface="+mn-lt"/>
                          <a:ea typeface="Arial"/>
                          <a:cs typeface="Arial"/>
                        </a:rPr>
                        <a:t>t</a:t>
                      </a:r>
                      <a:r>
                        <a:rPr lang="en-GB" sz="1500" b="1" spc="20" dirty="0">
                          <a:solidFill>
                            <a:srgbClr val="FFFFFF"/>
                          </a:solidFill>
                          <a:latin typeface="+mn-lt"/>
                          <a:ea typeface="Arial"/>
                          <a:cs typeface="Arial"/>
                        </a:rPr>
                        <a:t>w</a:t>
                      </a:r>
                      <a:r>
                        <a:rPr lang="en-GB" sz="1500" b="1" dirty="0">
                          <a:solidFill>
                            <a:srgbClr val="FFFFFF"/>
                          </a:solidFill>
                          <a:latin typeface="+mn-lt"/>
                          <a:ea typeface="Arial"/>
                          <a:cs typeface="Arial"/>
                        </a:rPr>
                        <a:t>ork l</a:t>
                      </a:r>
                      <a:r>
                        <a:rPr lang="en-GB" sz="1500" b="1" spc="5" dirty="0">
                          <a:solidFill>
                            <a:srgbClr val="FFFFFF"/>
                          </a:solidFill>
                          <a:latin typeface="+mn-lt"/>
                          <a:ea typeface="Arial"/>
                          <a:cs typeface="Arial"/>
                        </a:rPr>
                        <a:t>oca</a:t>
                      </a:r>
                      <a:r>
                        <a:rPr lang="en-GB" sz="1500" b="1" dirty="0">
                          <a:solidFill>
                            <a:srgbClr val="FFFFFF"/>
                          </a:solidFill>
                          <a:latin typeface="+mn-lt"/>
                          <a:ea typeface="Arial"/>
                          <a:cs typeface="Arial"/>
                        </a:rPr>
                        <a:t>ti</a:t>
                      </a:r>
                      <a:r>
                        <a:rPr lang="en-GB" sz="1500" b="1" spc="5" dirty="0">
                          <a:solidFill>
                            <a:srgbClr val="FFFFFF"/>
                          </a:solidFill>
                          <a:latin typeface="+mn-lt"/>
                          <a:ea typeface="Arial"/>
                          <a:cs typeface="Arial"/>
                        </a:rPr>
                        <a:t>o</a:t>
                      </a:r>
                      <a:r>
                        <a:rPr lang="en-GB" sz="1500" b="1" dirty="0">
                          <a:solidFill>
                            <a:srgbClr val="FFFFFF"/>
                          </a:solidFill>
                          <a:latin typeface="+mn-lt"/>
                          <a:ea typeface="Arial"/>
                          <a:cs typeface="Arial"/>
                        </a:rPr>
                        <a:t>n</a:t>
                      </a:r>
                      <a:endParaRPr lang="en-GB" sz="1500" dirty="0">
                        <a:latin typeface="+mn-lt"/>
                        <a:ea typeface="Times New Roman"/>
                        <a:cs typeface="Times New Roman"/>
                      </a:endParaRPr>
                    </a:p>
                  </a:txBody>
                  <a:tcPr marL="72000" marR="72000" marT="72000" marB="72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50000"/>
                      </a:schemeClr>
                    </a:solidFill>
                  </a:tcPr>
                </a:tc>
                <a:tc rowSpan="2">
                  <a:txBody>
                    <a:bodyPr/>
                    <a:lstStyle/>
                    <a:p>
                      <a:pPr marR="59690" algn="ctr">
                        <a:spcAft>
                          <a:spcPts val="0"/>
                        </a:spcAft>
                      </a:pPr>
                      <a:r>
                        <a:rPr lang="en-GB" sz="1500" b="1">
                          <a:solidFill>
                            <a:srgbClr val="FFFFFF"/>
                          </a:solidFill>
                          <a:latin typeface="+mn-lt"/>
                          <a:ea typeface="Arial"/>
                          <a:cs typeface="Arial"/>
                        </a:rPr>
                        <a:t>Vo</a:t>
                      </a:r>
                      <a:r>
                        <a:rPr lang="en-GB" sz="1500" b="1" spc="5">
                          <a:solidFill>
                            <a:srgbClr val="FFFFFF"/>
                          </a:solidFill>
                          <a:latin typeface="+mn-lt"/>
                          <a:ea typeface="Arial"/>
                          <a:cs typeface="Arial"/>
                        </a:rPr>
                        <a:t>l</a:t>
                      </a:r>
                      <a:r>
                        <a:rPr lang="en-GB" sz="1500" b="1">
                          <a:solidFill>
                            <a:srgbClr val="FFFFFF"/>
                          </a:solidFill>
                          <a:latin typeface="+mn-lt"/>
                          <a:ea typeface="Arial"/>
                          <a:cs typeface="Arial"/>
                        </a:rPr>
                        <a:t>t</a:t>
                      </a:r>
                      <a:r>
                        <a:rPr lang="en-GB" sz="1500" b="1" spc="5">
                          <a:solidFill>
                            <a:srgbClr val="FFFFFF"/>
                          </a:solidFill>
                          <a:latin typeface="+mn-lt"/>
                          <a:ea typeface="Arial"/>
                          <a:cs typeface="Arial"/>
                        </a:rPr>
                        <a:t>a</a:t>
                      </a:r>
                      <a:r>
                        <a:rPr lang="en-GB" sz="1500" b="1">
                          <a:solidFill>
                            <a:srgbClr val="FFFFFF"/>
                          </a:solidFill>
                          <a:latin typeface="+mn-lt"/>
                          <a:ea typeface="Arial"/>
                          <a:cs typeface="Arial"/>
                        </a:rPr>
                        <a:t>ge of connection</a:t>
                      </a:r>
                      <a:endParaRPr lang="en-GB" sz="1500">
                        <a:latin typeface="+mn-lt"/>
                        <a:ea typeface="Times New Roman"/>
                        <a:cs typeface="Times New Roman"/>
                      </a:endParaRPr>
                    </a:p>
                  </a:txBody>
                  <a:tcPr marL="72000" marR="72000" marT="72000" marB="72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50000"/>
                      </a:schemeClr>
                    </a:solidFill>
                  </a:tcPr>
                </a:tc>
                <a:tc rowSpan="2">
                  <a:txBody>
                    <a:bodyPr/>
                    <a:lstStyle/>
                    <a:p>
                      <a:pPr algn="ctr">
                        <a:spcAft>
                          <a:spcPts val="0"/>
                        </a:spcAft>
                      </a:pPr>
                      <a:r>
                        <a:rPr lang="en-GB" sz="1500" b="1" dirty="0">
                          <a:solidFill>
                            <a:srgbClr val="FFFFFF"/>
                          </a:solidFill>
                          <a:latin typeface="+mn-lt"/>
                          <a:ea typeface="Arial"/>
                          <a:cs typeface="Arial"/>
                        </a:rPr>
                        <a:t>Total flexible service re</a:t>
                      </a:r>
                      <a:r>
                        <a:rPr lang="en-GB" sz="1500" b="1" spc="5" dirty="0">
                          <a:solidFill>
                            <a:srgbClr val="FFFFFF"/>
                          </a:solidFill>
                          <a:latin typeface="+mn-lt"/>
                          <a:ea typeface="Arial"/>
                          <a:cs typeface="Arial"/>
                        </a:rPr>
                        <a:t>q</a:t>
                      </a:r>
                      <a:r>
                        <a:rPr lang="en-GB" sz="1500" b="1" dirty="0">
                          <a:solidFill>
                            <a:srgbClr val="FFFFFF"/>
                          </a:solidFill>
                          <a:latin typeface="+mn-lt"/>
                          <a:ea typeface="Arial"/>
                          <a:cs typeface="Arial"/>
                        </a:rPr>
                        <a:t>u</a:t>
                      </a:r>
                      <a:r>
                        <a:rPr lang="en-GB" sz="1500" b="1" spc="5" dirty="0">
                          <a:solidFill>
                            <a:srgbClr val="FFFFFF"/>
                          </a:solidFill>
                          <a:latin typeface="+mn-lt"/>
                          <a:ea typeface="Arial"/>
                          <a:cs typeface="Arial"/>
                        </a:rPr>
                        <a:t>i</a:t>
                      </a:r>
                      <a:r>
                        <a:rPr lang="en-GB" sz="1500" b="1" dirty="0">
                          <a:solidFill>
                            <a:srgbClr val="FFFFFF"/>
                          </a:solidFill>
                          <a:latin typeface="+mn-lt"/>
                          <a:ea typeface="Arial"/>
                          <a:cs typeface="Arial"/>
                        </a:rPr>
                        <a:t>re</a:t>
                      </a:r>
                      <a:r>
                        <a:rPr lang="en-GB" sz="1500" b="1" spc="5" dirty="0">
                          <a:solidFill>
                            <a:srgbClr val="FFFFFF"/>
                          </a:solidFill>
                          <a:latin typeface="+mn-lt"/>
                          <a:ea typeface="Arial"/>
                          <a:cs typeface="Arial"/>
                        </a:rPr>
                        <a:t>m</a:t>
                      </a:r>
                      <a:r>
                        <a:rPr lang="en-GB" sz="1500" b="1" spc="-10" dirty="0">
                          <a:solidFill>
                            <a:srgbClr val="FFFFFF"/>
                          </a:solidFill>
                          <a:latin typeface="+mn-lt"/>
                          <a:ea typeface="Arial"/>
                          <a:cs typeface="Arial"/>
                        </a:rPr>
                        <a:t>e</a:t>
                      </a:r>
                      <a:r>
                        <a:rPr lang="en-GB" sz="1500" b="1" dirty="0">
                          <a:solidFill>
                            <a:srgbClr val="FFFFFF"/>
                          </a:solidFill>
                          <a:latin typeface="+mn-lt"/>
                          <a:ea typeface="Arial"/>
                          <a:cs typeface="Arial"/>
                        </a:rPr>
                        <a:t>nt 20</a:t>
                      </a:r>
                      <a:r>
                        <a:rPr lang="en-GB" sz="1500" b="1" spc="5" dirty="0">
                          <a:solidFill>
                            <a:srgbClr val="FFFFFF"/>
                          </a:solidFill>
                          <a:latin typeface="+mn-lt"/>
                          <a:ea typeface="Arial"/>
                          <a:cs typeface="Arial"/>
                        </a:rPr>
                        <a:t>18</a:t>
                      </a:r>
                      <a:r>
                        <a:rPr lang="en-GB" sz="1500" b="1" dirty="0">
                          <a:solidFill>
                            <a:srgbClr val="FFFFFF"/>
                          </a:solidFill>
                          <a:latin typeface="+mn-lt"/>
                          <a:ea typeface="Arial"/>
                          <a:cs typeface="Arial"/>
                        </a:rPr>
                        <a:t>/</a:t>
                      </a:r>
                      <a:r>
                        <a:rPr lang="en-GB" sz="1500" b="1" spc="5" dirty="0">
                          <a:solidFill>
                            <a:srgbClr val="FFFFFF"/>
                          </a:solidFill>
                          <a:latin typeface="+mn-lt"/>
                          <a:ea typeface="Arial"/>
                          <a:cs typeface="Arial"/>
                        </a:rPr>
                        <a:t>19</a:t>
                      </a:r>
                      <a:r>
                        <a:rPr lang="en-GB" sz="1500" b="1" dirty="0">
                          <a:solidFill>
                            <a:srgbClr val="FFFFFF"/>
                          </a:solidFill>
                          <a:latin typeface="+mn-lt"/>
                          <a:ea typeface="Arial"/>
                          <a:cs typeface="Arial"/>
                        </a:rPr>
                        <a:t> (</a:t>
                      </a:r>
                      <a:r>
                        <a:rPr lang="en-GB" sz="1500" b="1" spc="5" dirty="0">
                          <a:solidFill>
                            <a:srgbClr val="FFFFFF"/>
                          </a:solidFill>
                          <a:latin typeface="+mn-lt"/>
                          <a:ea typeface="Arial"/>
                          <a:cs typeface="Arial"/>
                        </a:rPr>
                        <a:t>M</a:t>
                      </a:r>
                      <a:r>
                        <a:rPr lang="en-GB" sz="1500" b="1" dirty="0">
                          <a:solidFill>
                            <a:srgbClr val="FFFFFF"/>
                          </a:solidFill>
                          <a:latin typeface="+mn-lt"/>
                          <a:ea typeface="Arial"/>
                          <a:cs typeface="Arial"/>
                        </a:rPr>
                        <a:t>W)</a:t>
                      </a:r>
                      <a:endParaRPr lang="en-GB" sz="1500" dirty="0">
                        <a:latin typeface="+mn-lt"/>
                        <a:ea typeface="Times New Roman"/>
                        <a:cs typeface="Times New Roman"/>
                      </a:endParaRPr>
                    </a:p>
                  </a:txBody>
                  <a:tcPr marL="72000" marR="72000" marT="72000" marB="72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50000"/>
                      </a:schemeClr>
                    </a:solidFill>
                  </a:tcPr>
                </a:tc>
                <a:tc gridSpan="5">
                  <a:txBody>
                    <a:bodyPr/>
                    <a:lstStyle/>
                    <a:p>
                      <a:pPr algn="ctr">
                        <a:spcAft>
                          <a:spcPts val="0"/>
                        </a:spcAft>
                      </a:pPr>
                      <a:r>
                        <a:rPr lang="en-GB" sz="1500" b="1" dirty="0">
                          <a:solidFill>
                            <a:srgbClr val="FFFFFF"/>
                          </a:solidFill>
                          <a:latin typeface="+mn-lt"/>
                          <a:ea typeface="Arial"/>
                          <a:cs typeface="Arial"/>
                        </a:rPr>
                        <a:t>Availability window</a:t>
                      </a:r>
                      <a:endParaRPr lang="en-GB" sz="1500" dirty="0">
                        <a:latin typeface="+mn-lt"/>
                        <a:ea typeface="Times New Roman"/>
                        <a:cs typeface="Times New Roman"/>
                      </a:endParaRPr>
                    </a:p>
                  </a:txBody>
                  <a:tcPr marL="72000" marR="72000" marT="72000" marB="72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5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rowSpan="2">
                  <a:txBody>
                    <a:bodyPr/>
                    <a:lstStyle/>
                    <a:p>
                      <a:pPr algn="ctr">
                        <a:spcAft>
                          <a:spcPts val="0"/>
                        </a:spcAft>
                      </a:pPr>
                      <a:r>
                        <a:rPr lang="en-GB" sz="1500" b="1">
                          <a:solidFill>
                            <a:srgbClr val="FFFFFF"/>
                          </a:solidFill>
                          <a:latin typeface="+mn-lt"/>
                          <a:ea typeface="Arial"/>
                          <a:cs typeface="Arial"/>
                        </a:rPr>
                        <a:t>Utilisation rate</a:t>
                      </a:r>
                      <a:endParaRPr lang="en-GB" sz="1500">
                        <a:latin typeface="+mn-lt"/>
                        <a:ea typeface="Times New Roman"/>
                        <a:cs typeface="Times New Roman"/>
                      </a:endParaRPr>
                    </a:p>
                  </a:txBody>
                  <a:tcPr marL="72000" marR="72000" marT="72000" marB="72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50000"/>
                      </a:schemeClr>
                    </a:solidFill>
                  </a:tcPr>
                </a:tc>
              </a:tr>
              <a:tr h="576000">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ctr">
                        <a:spcAft>
                          <a:spcPts val="0"/>
                        </a:spcAft>
                      </a:pPr>
                      <a:r>
                        <a:rPr lang="en-GB" sz="1500" b="1" spc="5" dirty="0">
                          <a:solidFill>
                            <a:srgbClr val="FFFFFF"/>
                          </a:solidFill>
                          <a:latin typeface="+mn-lt"/>
                          <a:ea typeface="Arial"/>
                          <a:cs typeface="Arial"/>
                        </a:rPr>
                        <a:t>M</a:t>
                      </a:r>
                      <a:r>
                        <a:rPr lang="en-GB" sz="1500" b="1" dirty="0">
                          <a:solidFill>
                            <a:srgbClr val="FFFFFF"/>
                          </a:solidFill>
                          <a:latin typeface="+mn-lt"/>
                          <a:ea typeface="Arial"/>
                          <a:cs typeface="Arial"/>
                        </a:rPr>
                        <a:t>o</a:t>
                      </a:r>
                      <a:r>
                        <a:rPr lang="en-GB" sz="1500" b="1" spc="5" dirty="0">
                          <a:solidFill>
                            <a:srgbClr val="FFFFFF"/>
                          </a:solidFill>
                          <a:latin typeface="+mn-lt"/>
                          <a:ea typeface="Arial"/>
                          <a:cs typeface="Arial"/>
                        </a:rPr>
                        <a:t>n</a:t>
                      </a:r>
                      <a:r>
                        <a:rPr lang="en-GB" sz="1500" b="1" dirty="0">
                          <a:solidFill>
                            <a:srgbClr val="FFFFFF"/>
                          </a:solidFill>
                          <a:latin typeface="+mn-lt"/>
                          <a:ea typeface="Arial"/>
                          <a:cs typeface="Arial"/>
                        </a:rPr>
                        <a:t>ths</a:t>
                      </a:r>
                      <a:endParaRPr lang="en-GB" sz="1500" dirty="0">
                        <a:latin typeface="+mn-lt"/>
                        <a:ea typeface="Times New Roman"/>
                        <a:cs typeface="Times New Roman"/>
                      </a:endParaRPr>
                    </a:p>
                  </a:txBody>
                  <a:tcPr marL="72000" marR="72000" marT="72000" marB="72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50000"/>
                      </a:schemeClr>
                    </a:solidFill>
                  </a:tcPr>
                </a:tc>
                <a:tc>
                  <a:txBody>
                    <a:bodyPr/>
                    <a:lstStyle/>
                    <a:p>
                      <a:pPr marL="74930" marR="60960" algn="ctr">
                        <a:spcAft>
                          <a:spcPts val="0"/>
                        </a:spcAft>
                      </a:pPr>
                      <a:r>
                        <a:rPr lang="en-GB" sz="1500" b="1">
                          <a:solidFill>
                            <a:srgbClr val="FFFFFF"/>
                          </a:solidFill>
                          <a:latin typeface="+mn-lt"/>
                          <a:ea typeface="Arial"/>
                          <a:cs typeface="Arial"/>
                        </a:rPr>
                        <a:t>E</a:t>
                      </a:r>
                      <a:r>
                        <a:rPr lang="en-GB" sz="1500" b="1" spc="5">
                          <a:solidFill>
                            <a:srgbClr val="FFFFFF"/>
                          </a:solidFill>
                          <a:latin typeface="+mn-lt"/>
                          <a:ea typeface="Arial"/>
                          <a:cs typeface="Arial"/>
                        </a:rPr>
                        <a:t>a</a:t>
                      </a:r>
                      <a:r>
                        <a:rPr lang="en-GB" sz="1500" b="1">
                          <a:solidFill>
                            <a:srgbClr val="FFFFFF"/>
                          </a:solidFill>
                          <a:latin typeface="+mn-lt"/>
                          <a:ea typeface="Arial"/>
                          <a:cs typeface="Arial"/>
                        </a:rPr>
                        <a:t>rli</a:t>
                      </a:r>
                      <a:r>
                        <a:rPr lang="en-GB" sz="1500" b="1" spc="5">
                          <a:solidFill>
                            <a:srgbClr val="FFFFFF"/>
                          </a:solidFill>
                          <a:latin typeface="+mn-lt"/>
                          <a:ea typeface="Arial"/>
                          <a:cs typeface="Arial"/>
                        </a:rPr>
                        <a:t>es</a:t>
                      </a:r>
                      <a:r>
                        <a:rPr lang="en-GB" sz="1500" b="1">
                          <a:solidFill>
                            <a:srgbClr val="FFFFFF"/>
                          </a:solidFill>
                          <a:latin typeface="+mn-lt"/>
                          <a:ea typeface="Arial"/>
                          <a:cs typeface="Arial"/>
                        </a:rPr>
                        <a:t>t </a:t>
                      </a:r>
                      <a:r>
                        <a:rPr lang="en-GB" sz="1500" b="1" spc="5">
                          <a:solidFill>
                            <a:srgbClr val="FFFFFF"/>
                          </a:solidFill>
                          <a:latin typeface="+mn-lt"/>
                          <a:ea typeface="Arial"/>
                          <a:cs typeface="Arial"/>
                        </a:rPr>
                        <a:t>s</a:t>
                      </a:r>
                      <a:r>
                        <a:rPr lang="en-GB" sz="1500" b="1">
                          <a:solidFill>
                            <a:srgbClr val="FFFFFF"/>
                          </a:solidFill>
                          <a:latin typeface="+mn-lt"/>
                          <a:ea typeface="Arial"/>
                          <a:cs typeface="Arial"/>
                        </a:rPr>
                        <a:t>t</a:t>
                      </a:r>
                      <a:r>
                        <a:rPr lang="en-GB" sz="1500" b="1" spc="5">
                          <a:solidFill>
                            <a:srgbClr val="FFFFFF"/>
                          </a:solidFill>
                          <a:latin typeface="+mn-lt"/>
                          <a:ea typeface="Arial"/>
                          <a:cs typeface="Arial"/>
                        </a:rPr>
                        <a:t>a</a:t>
                      </a:r>
                      <a:r>
                        <a:rPr lang="en-GB" sz="1500" b="1">
                          <a:solidFill>
                            <a:srgbClr val="FFFFFF"/>
                          </a:solidFill>
                          <a:latin typeface="+mn-lt"/>
                          <a:ea typeface="Arial"/>
                          <a:cs typeface="Arial"/>
                        </a:rPr>
                        <a:t>rt d</a:t>
                      </a:r>
                      <a:r>
                        <a:rPr lang="en-GB" sz="1500" b="1" spc="5">
                          <a:solidFill>
                            <a:srgbClr val="FFFFFF"/>
                          </a:solidFill>
                          <a:latin typeface="+mn-lt"/>
                          <a:ea typeface="Arial"/>
                          <a:cs typeface="Arial"/>
                        </a:rPr>
                        <a:t>a</a:t>
                      </a:r>
                      <a:r>
                        <a:rPr lang="en-GB" sz="1500" b="1">
                          <a:solidFill>
                            <a:srgbClr val="FFFFFF"/>
                          </a:solidFill>
                          <a:latin typeface="+mn-lt"/>
                          <a:ea typeface="Arial"/>
                          <a:cs typeface="Arial"/>
                        </a:rPr>
                        <a:t>te</a:t>
                      </a:r>
                      <a:endParaRPr lang="en-GB" sz="1500">
                        <a:latin typeface="+mn-lt"/>
                        <a:ea typeface="Times New Roman"/>
                        <a:cs typeface="Times New Roman"/>
                      </a:endParaRPr>
                    </a:p>
                  </a:txBody>
                  <a:tcPr marL="72000" marR="72000" marT="72000" marB="72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50000"/>
                      </a:schemeClr>
                    </a:solidFill>
                  </a:tcPr>
                </a:tc>
                <a:tc>
                  <a:txBody>
                    <a:bodyPr/>
                    <a:lstStyle/>
                    <a:p>
                      <a:pPr marR="36195" algn="ctr">
                        <a:spcAft>
                          <a:spcPts val="0"/>
                        </a:spcAft>
                      </a:pPr>
                      <a:r>
                        <a:rPr lang="en-GB" sz="1500" b="1">
                          <a:solidFill>
                            <a:srgbClr val="FFFFFF"/>
                          </a:solidFill>
                          <a:latin typeface="+mn-lt"/>
                          <a:ea typeface="Arial"/>
                          <a:cs typeface="Arial"/>
                        </a:rPr>
                        <a:t>L</a:t>
                      </a:r>
                      <a:r>
                        <a:rPr lang="en-GB" sz="1500" b="1" spc="5">
                          <a:solidFill>
                            <a:srgbClr val="FFFFFF"/>
                          </a:solidFill>
                          <a:latin typeface="+mn-lt"/>
                          <a:ea typeface="Arial"/>
                          <a:cs typeface="Arial"/>
                        </a:rPr>
                        <a:t>a</a:t>
                      </a:r>
                      <a:r>
                        <a:rPr lang="en-GB" sz="1500" b="1">
                          <a:solidFill>
                            <a:srgbClr val="FFFFFF"/>
                          </a:solidFill>
                          <a:latin typeface="+mn-lt"/>
                          <a:ea typeface="Arial"/>
                          <a:cs typeface="Arial"/>
                        </a:rPr>
                        <a:t>t</a:t>
                      </a:r>
                      <a:r>
                        <a:rPr lang="en-GB" sz="1500" b="1" spc="5">
                          <a:solidFill>
                            <a:srgbClr val="FFFFFF"/>
                          </a:solidFill>
                          <a:latin typeface="+mn-lt"/>
                          <a:ea typeface="Arial"/>
                          <a:cs typeface="Arial"/>
                        </a:rPr>
                        <a:t>es</a:t>
                      </a:r>
                      <a:r>
                        <a:rPr lang="en-GB" sz="1500" b="1">
                          <a:solidFill>
                            <a:srgbClr val="FFFFFF"/>
                          </a:solidFill>
                          <a:latin typeface="+mn-lt"/>
                          <a:ea typeface="Arial"/>
                          <a:cs typeface="Arial"/>
                        </a:rPr>
                        <a:t>t </a:t>
                      </a:r>
                      <a:r>
                        <a:rPr lang="en-GB" sz="1500" b="1" spc="5">
                          <a:solidFill>
                            <a:srgbClr val="FFFFFF"/>
                          </a:solidFill>
                          <a:latin typeface="+mn-lt"/>
                          <a:ea typeface="Arial"/>
                          <a:cs typeface="Arial"/>
                        </a:rPr>
                        <a:t>e</a:t>
                      </a:r>
                      <a:r>
                        <a:rPr lang="en-GB" sz="1500" b="1">
                          <a:solidFill>
                            <a:srgbClr val="FFFFFF"/>
                          </a:solidFill>
                          <a:latin typeface="+mn-lt"/>
                          <a:ea typeface="Arial"/>
                          <a:cs typeface="Arial"/>
                        </a:rPr>
                        <a:t>nd d</a:t>
                      </a:r>
                      <a:r>
                        <a:rPr lang="en-GB" sz="1500" b="1" spc="5">
                          <a:solidFill>
                            <a:srgbClr val="FFFFFF"/>
                          </a:solidFill>
                          <a:latin typeface="+mn-lt"/>
                          <a:ea typeface="Arial"/>
                          <a:cs typeface="Arial"/>
                        </a:rPr>
                        <a:t>a</a:t>
                      </a:r>
                      <a:r>
                        <a:rPr lang="en-GB" sz="1500" b="1">
                          <a:solidFill>
                            <a:srgbClr val="FFFFFF"/>
                          </a:solidFill>
                          <a:latin typeface="+mn-lt"/>
                          <a:ea typeface="Arial"/>
                          <a:cs typeface="Arial"/>
                        </a:rPr>
                        <a:t>te</a:t>
                      </a:r>
                      <a:endParaRPr lang="en-GB" sz="1500">
                        <a:latin typeface="+mn-lt"/>
                        <a:ea typeface="Times New Roman"/>
                        <a:cs typeface="Times New Roman"/>
                      </a:endParaRPr>
                    </a:p>
                  </a:txBody>
                  <a:tcPr marL="72000" marR="72000" marT="72000" marB="72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50000"/>
                      </a:schemeClr>
                    </a:solidFill>
                  </a:tcPr>
                </a:tc>
                <a:tc>
                  <a:txBody>
                    <a:bodyPr/>
                    <a:lstStyle/>
                    <a:p>
                      <a:pPr algn="ctr">
                        <a:spcAft>
                          <a:spcPts val="0"/>
                        </a:spcAft>
                      </a:pPr>
                      <a:r>
                        <a:rPr lang="en-GB" sz="1500" b="1">
                          <a:solidFill>
                            <a:srgbClr val="FFFFFF"/>
                          </a:solidFill>
                          <a:latin typeface="+mn-lt"/>
                          <a:ea typeface="Arial"/>
                          <a:cs typeface="Arial"/>
                        </a:rPr>
                        <a:t>T</a:t>
                      </a:r>
                      <a:r>
                        <a:rPr lang="en-GB" sz="1500" b="1" spc="5">
                          <a:solidFill>
                            <a:srgbClr val="FFFFFF"/>
                          </a:solidFill>
                          <a:latin typeface="+mn-lt"/>
                          <a:ea typeface="Arial"/>
                          <a:cs typeface="Arial"/>
                        </a:rPr>
                        <a:t>ime</a:t>
                      </a:r>
                      <a:r>
                        <a:rPr lang="en-GB" sz="1500" b="1">
                          <a:solidFill>
                            <a:srgbClr val="FFFFFF"/>
                          </a:solidFill>
                          <a:latin typeface="+mn-lt"/>
                          <a:ea typeface="Arial"/>
                          <a:cs typeface="Arial"/>
                        </a:rPr>
                        <a:t>s</a:t>
                      </a:r>
                      <a:endParaRPr lang="en-GB" sz="1500">
                        <a:latin typeface="+mn-lt"/>
                        <a:ea typeface="Times New Roman"/>
                        <a:cs typeface="Times New Roman"/>
                      </a:endParaRPr>
                    </a:p>
                  </a:txBody>
                  <a:tcPr marL="72000" marR="72000" marT="72000" marB="72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50000"/>
                      </a:schemeClr>
                    </a:solidFill>
                  </a:tcPr>
                </a:tc>
                <a:tc>
                  <a:txBody>
                    <a:bodyPr/>
                    <a:lstStyle/>
                    <a:p>
                      <a:pPr algn="ctr">
                        <a:spcAft>
                          <a:spcPts val="0"/>
                        </a:spcAft>
                      </a:pPr>
                      <a:r>
                        <a:rPr lang="en-GB" sz="1500" b="1" dirty="0">
                          <a:solidFill>
                            <a:srgbClr val="FFFFFF"/>
                          </a:solidFill>
                          <a:latin typeface="+mn-lt"/>
                          <a:ea typeface="Arial"/>
                          <a:cs typeface="Arial"/>
                        </a:rPr>
                        <a:t>D</a:t>
                      </a:r>
                      <a:r>
                        <a:rPr lang="en-GB" sz="1500" b="1" spc="25" dirty="0">
                          <a:solidFill>
                            <a:srgbClr val="FFFFFF"/>
                          </a:solidFill>
                          <a:latin typeface="+mn-lt"/>
                          <a:ea typeface="Arial"/>
                          <a:cs typeface="Arial"/>
                        </a:rPr>
                        <a:t>a</a:t>
                      </a:r>
                      <a:r>
                        <a:rPr lang="en-GB" sz="1500" b="1" spc="-45" dirty="0">
                          <a:solidFill>
                            <a:srgbClr val="FFFFFF"/>
                          </a:solidFill>
                          <a:latin typeface="+mn-lt"/>
                          <a:ea typeface="Arial"/>
                          <a:cs typeface="Arial"/>
                        </a:rPr>
                        <a:t>y</a:t>
                      </a:r>
                      <a:r>
                        <a:rPr lang="en-GB" sz="1500" b="1" dirty="0">
                          <a:solidFill>
                            <a:srgbClr val="FFFFFF"/>
                          </a:solidFill>
                          <a:latin typeface="+mn-lt"/>
                          <a:ea typeface="Arial"/>
                          <a:cs typeface="Arial"/>
                        </a:rPr>
                        <a:t>s</a:t>
                      </a:r>
                      <a:endParaRPr lang="en-GB" sz="1500" dirty="0">
                        <a:latin typeface="+mn-lt"/>
                        <a:ea typeface="Times New Roman"/>
                        <a:cs typeface="Times New Roman"/>
                      </a:endParaRPr>
                    </a:p>
                  </a:txBody>
                  <a:tcPr marL="72000" marR="72000" marT="72000" marB="72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50000"/>
                      </a:schemeClr>
                    </a:solidFill>
                  </a:tcPr>
                </a:tc>
                <a:tc vMerge="1">
                  <a:txBody>
                    <a:bodyPr/>
                    <a:lstStyle/>
                    <a:p>
                      <a:endParaRPr lang="en-GB"/>
                    </a:p>
                  </a:txBody>
                  <a:tcPr/>
                </a:tc>
              </a:tr>
              <a:tr h="576000">
                <a:tc>
                  <a:txBody>
                    <a:bodyPr/>
                    <a:lstStyle/>
                    <a:p>
                      <a:pPr>
                        <a:spcAft>
                          <a:spcPts val="1200"/>
                        </a:spcAft>
                      </a:pPr>
                      <a:r>
                        <a:rPr lang="en-GB" sz="1500" dirty="0">
                          <a:solidFill>
                            <a:srgbClr val="000000"/>
                          </a:solidFill>
                          <a:latin typeface="+mn-lt"/>
                          <a:ea typeface="Times New Roman"/>
                          <a:cs typeface="Arial"/>
                        </a:rPr>
                        <a:t>Alston </a:t>
                      </a:r>
                      <a:endParaRPr lang="en-GB" sz="1500" dirty="0">
                        <a:latin typeface="+mn-lt"/>
                        <a:ea typeface="Times New Roman"/>
                        <a:cs typeface="Times New Roman"/>
                      </a:endParaRPr>
                    </a:p>
                  </a:txBody>
                  <a:tcPr marL="72000" marR="72000" marT="72000" marB="72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40000"/>
                        <a:lumOff val="60000"/>
                      </a:schemeClr>
                    </a:solidFill>
                  </a:tcPr>
                </a:tc>
                <a:tc>
                  <a:txBody>
                    <a:bodyPr/>
                    <a:lstStyle/>
                    <a:p>
                      <a:pPr algn="ctr">
                        <a:spcAft>
                          <a:spcPts val="1200"/>
                        </a:spcAft>
                      </a:pPr>
                      <a:r>
                        <a:rPr lang="en-GB" sz="1500" dirty="0">
                          <a:solidFill>
                            <a:srgbClr val="000000"/>
                          </a:solidFill>
                          <a:latin typeface="+mn-lt"/>
                          <a:ea typeface="Times New Roman"/>
                          <a:cs typeface="Arial"/>
                        </a:rPr>
                        <a:t>LV or HV</a:t>
                      </a:r>
                      <a:endParaRPr lang="en-GB" sz="1500" dirty="0">
                        <a:latin typeface="+mn-lt"/>
                        <a:ea typeface="Times New Roman"/>
                        <a:cs typeface="Times New Roman"/>
                      </a:endParaRPr>
                    </a:p>
                  </a:txBody>
                  <a:tcPr marL="72000" marR="72000" marT="72000" marB="72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40000"/>
                        <a:lumOff val="60000"/>
                      </a:schemeClr>
                    </a:solidFill>
                  </a:tcPr>
                </a:tc>
                <a:tc>
                  <a:txBody>
                    <a:bodyPr/>
                    <a:lstStyle/>
                    <a:p>
                      <a:pPr algn="ctr">
                        <a:spcAft>
                          <a:spcPts val="1200"/>
                        </a:spcAft>
                      </a:pPr>
                      <a:r>
                        <a:rPr lang="en-GB" sz="1500" dirty="0">
                          <a:solidFill>
                            <a:srgbClr val="000000"/>
                          </a:solidFill>
                          <a:latin typeface="+mn-lt"/>
                          <a:ea typeface="Times New Roman"/>
                          <a:cs typeface="Arial"/>
                        </a:rPr>
                        <a:t>0.5</a:t>
                      </a:r>
                      <a:endParaRPr lang="en-GB" sz="1500" dirty="0">
                        <a:latin typeface="+mn-lt"/>
                        <a:ea typeface="Times New Roman"/>
                        <a:cs typeface="Times New Roman"/>
                      </a:endParaRPr>
                    </a:p>
                  </a:txBody>
                  <a:tcPr marL="72000" marR="72000" marT="72000" marB="72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40000"/>
                        <a:lumOff val="60000"/>
                      </a:schemeClr>
                    </a:solidFill>
                  </a:tcPr>
                </a:tc>
                <a:tc>
                  <a:txBody>
                    <a:bodyPr/>
                    <a:lstStyle/>
                    <a:p>
                      <a:pPr algn="ctr">
                        <a:spcAft>
                          <a:spcPts val="1200"/>
                        </a:spcAft>
                      </a:pPr>
                      <a:r>
                        <a:rPr lang="en-GB" sz="1500" dirty="0">
                          <a:solidFill>
                            <a:srgbClr val="000000"/>
                          </a:solidFill>
                          <a:latin typeface="+mn-lt"/>
                          <a:ea typeface="Times New Roman"/>
                          <a:cs typeface="Arial"/>
                        </a:rPr>
                        <a:t>Nov - Mar</a:t>
                      </a:r>
                      <a:endParaRPr lang="en-GB" sz="1500" dirty="0">
                        <a:latin typeface="+mn-lt"/>
                        <a:ea typeface="Times New Roman"/>
                        <a:cs typeface="Times New Roman"/>
                      </a:endParaRPr>
                    </a:p>
                  </a:txBody>
                  <a:tcPr marL="72000" marR="72000" marT="72000" marB="72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40000"/>
                        <a:lumOff val="60000"/>
                      </a:schemeClr>
                    </a:solidFill>
                  </a:tcPr>
                </a:tc>
                <a:tc>
                  <a:txBody>
                    <a:bodyPr/>
                    <a:lstStyle/>
                    <a:p>
                      <a:pPr algn="ctr">
                        <a:spcAft>
                          <a:spcPts val="1200"/>
                        </a:spcAft>
                      </a:pPr>
                      <a:r>
                        <a:rPr lang="en-GB" sz="1500" dirty="0">
                          <a:solidFill>
                            <a:srgbClr val="000000"/>
                          </a:solidFill>
                          <a:latin typeface="+mn-lt"/>
                          <a:ea typeface="Times New Roman"/>
                          <a:cs typeface="Arial"/>
                        </a:rPr>
                        <a:t>Nov-18</a:t>
                      </a:r>
                      <a:endParaRPr lang="en-GB" sz="1500" dirty="0">
                        <a:latin typeface="+mn-lt"/>
                        <a:ea typeface="Times New Roman"/>
                        <a:cs typeface="Times New Roman"/>
                      </a:endParaRPr>
                    </a:p>
                  </a:txBody>
                  <a:tcPr marL="72000" marR="72000" marT="72000" marB="72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40000"/>
                        <a:lumOff val="60000"/>
                      </a:schemeClr>
                    </a:solidFill>
                  </a:tcPr>
                </a:tc>
                <a:tc>
                  <a:txBody>
                    <a:bodyPr/>
                    <a:lstStyle/>
                    <a:p>
                      <a:pPr algn="ctr">
                        <a:spcAft>
                          <a:spcPts val="1200"/>
                        </a:spcAft>
                      </a:pPr>
                      <a:r>
                        <a:rPr lang="en-GB" sz="1500" dirty="0">
                          <a:solidFill>
                            <a:srgbClr val="000000"/>
                          </a:solidFill>
                          <a:latin typeface="+mn-lt"/>
                          <a:ea typeface="Times New Roman"/>
                          <a:cs typeface="Arial"/>
                        </a:rPr>
                        <a:t>Mar-19</a:t>
                      </a:r>
                      <a:endParaRPr lang="en-GB" sz="1500" dirty="0">
                        <a:latin typeface="+mn-lt"/>
                        <a:ea typeface="Times New Roman"/>
                        <a:cs typeface="Times New Roman"/>
                      </a:endParaRPr>
                    </a:p>
                  </a:txBody>
                  <a:tcPr marL="72000" marR="72000" marT="72000" marB="72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40000"/>
                        <a:lumOff val="60000"/>
                      </a:schemeClr>
                    </a:solidFill>
                  </a:tcPr>
                </a:tc>
                <a:tc>
                  <a:txBody>
                    <a:bodyPr/>
                    <a:lstStyle/>
                    <a:p>
                      <a:pPr algn="ctr">
                        <a:spcAft>
                          <a:spcPts val="1200"/>
                        </a:spcAft>
                      </a:pPr>
                      <a:r>
                        <a:rPr lang="en-GB" sz="1500" dirty="0">
                          <a:solidFill>
                            <a:srgbClr val="000000"/>
                          </a:solidFill>
                          <a:latin typeface="+mn-lt"/>
                          <a:ea typeface="Times New Roman"/>
                          <a:cs typeface="Arial"/>
                        </a:rPr>
                        <a:t>06:30 to 21:30</a:t>
                      </a:r>
                      <a:endParaRPr lang="en-GB" sz="1500" dirty="0">
                        <a:latin typeface="+mn-lt"/>
                        <a:ea typeface="Times New Roman"/>
                        <a:cs typeface="Times New Roman"/>
                      </a:endParaRPr>
                    </a:p>
                  </a:txBody>
                  <a:tcPr marL="72000" marR="72000" marT="72000" marB="72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40000"/>
                        <a:lumOff val="60000"/>
                      </a:schemeClr>
                    </a:solidFill>
                  </a:tcPr>
                </a:tc>
                <a:tc>
                  <a:txBody>
                    <a:bodyPr/>
                    <a:lstStyle/>
                    <a:p>
                      <a:pPr algn="ctr">
                        <a:spcAft>
                          <a:spcPts val="1200"/>
                        </a:spcAft>
                      </a:pPr>
                      <a:r>
                        <a:rPr lang="en-GB" sz="1500" dirty="0">
                          <a:solidFill>
                            <a:srgbClr val="000000"/>
                          </a:solidFill>
                          <a:latin typeface="+mn-lt"/>
                          <a:ea typeface="Times New Roman"/>
                          <a:cs typeface="Arial"/>
                        </a:rPr>
                        <a:t>All week</a:t>
                      </a:r>
                      <a:endParaRPr lang="en-GB" sz="1500" dirty="0">
                        <a:latin typeface="+mn-lt"/>
                        <a:ea typeface="Times New Roman"/>
                        <a:cs typeface="Times New Roman"/>
                      </a:endParaRPr>
                    </a:p>
                  </a:txBody>
                  <a:tcPr marL="72000" marR="72000" marT="72000" marB="72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40000"/>
                        <a:lumOff val="60000"/>
                      </a:schemeClr>
                    </a:solidFill>
                  </a:tcPr>
                </a:tc>
                <a:tc>
                  <a:txBody>
                    <a:bodyPr/>
                    <a:lstStyle/>
                    <a:p>
                      <a:pPr algn="ctr">
                        <a:spcAft>
                          <a:spcPts val="1200"/>
                        </a:spcAft>
                      </a:pPr>
                      <a:r>
                        <a:rPr lang="en-GB" sz="1500" dirty="0">
                          <a:solidFill>
                            <a:srgbClr val="000000"/>
                          </a:solidFill>
                          <a:latin typeface="+mn-lt"/>
                          <a:ea typeface="Times New Roman"/>
                          <a:cs typeface="Arial"/>
                        </a:rPr>
                        <a:t>Up to 40 hrs pa</a:t>
                      </a:r>
                      <a:endParaRPr lang="en-GB" sz="1500" dirty="0">
                        <a:latin typeface="+mn-lt"/>
                        <a:ea typeface="Times New Roman"/>
                        <a:cs typeface="Times New Roman"/>
                      </a:endParaRPr>
                    </a:p>
                  </a:txBody>
                  <a:tcPr marL="72000" marR="72000" marT="72000" marB="72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40000"/>
                        <a:lumOff val="60000"/>
                      </a:schemeClr>
                    </a:solidFill>
                  </a:tcPr>
                </a:tc>
              </a:tr>
              <a:tr h="576000">
                <a:tc>
                  <a:txBody>
                    <a:bodyPr/>
                    <a:lstStyle/>
                    <a:p>
                      <a:pPr>
                        <a:spcAft>
                          <a:spcPts val="1200"/>
                        </a:spcAft>
                      </a:pPr>
                      <a:r>
                        <a:rPr lang="en-GB" sz="1500" dirty="0">
                          <a:solidFill>
                            <a:srgbClr val="000000"/>
                          </a:solidFill>
                          <a:latin typeface="+mn-lt"/>
                          <a:ea typeface="Times New Roman"/>
                          <a:cs typeface="Arial"/>
                        </a:rPr>
                        <a:t>Coniston</a:t>
                      </a:r>
                      <a:endParaRPr lang="en-GB" sz="1500" dirty="0">
                        <a:latin typeface="+mn-lt"/>
                        <a:ea typeface="Times New Roman"/>
                        <a:cs typeface="Times New Roman"/>
                      </a:endParaRPr>
                    </a:p>
                  </a:txBody>
                  <a:tcPr marL="72000" marR="72000" marT="72000" marB="72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ctr">
                        <a:spcAft>
                          <a:spcPts val="1200"/>
                        </a:spcAft>
                      </a:pPr>
                      <a:r>
                        <a:rPr lang="en-GB" sz="1500" dirty="0">
                          <a:solidFill>
                            <a:srgbClr val="000000"/>
                          </a:solidFill>
                          <a:latin typeface="+mn-lt"/>
                          <a:ea typeface="Times New Roman"/>
                          <a:cs typeface="Arial"/>
                        </a:rPr>
                        <a:t>LV or HV</a:t>
                      </a:r>
                      <a:endParaRPr lang="en-GB" sz="1500" dirty="0">
                        <a:latin typeface="+mn-lt"/>
                        <a:ea typeface="Times New Roman"/>
                        <a:cs typeface="Times New Roman"/>
                      </a:endParaRPr>
                    </a:p>
                  </a:txBody>
                  <a:tcPr marL="72000" marR="72000" marT="72000" marB="72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ctr">
                        <a:spcAft>
                          <a:spcPts val="1200"/>
                        </a:spcAft>
                      </a:pPr>
                      <a:r>
                        <a:rPr lang="en-GB" sz="1500" dirty="0">
                          <a:solidFill>
                            <a:srgbClr val="000000"/>
                          </a:solidFill>
                          <a:latin typeface="+mn-lt"/>
                          <a:ea typeface="Times New Roman"/>
                          <a:cs typeface="Arial"/>
                        </a:rPr>
                        <a:t>1.0</a:t>
                      </a:r>
                      <a:endParaRPr lang="en-GB" sz="1500" dirty="0">
                        <a:latin typeface="+mn-lt"/>
                        <a:ea typeface="Times New Roman"/>
                        <a:cs typeface="Times New Roman"/>
                      </a:endParaRPr>
                    </a:p>
                  </a:txBody>
                  <a:tcPr marL="72000" marR="72000" marT="72000" marB="72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ctr">
                        <a:spcAft>
                          <a:spcPts val="1200"/>
                        </a:spcAft>
                      </a:pPr>
                      <a:r>
                        <a:rPr lang="en-GB" sz="1500" dirty="0">
                          <a:solidFill>
                            <a:srgbClr val="000000"/>
                          </a:solidFill>
                          <a:latin typeface="+mn-lt"/>
                          <a:ea typeface="Times New Roman"/>
                          <a:cs typeface="Arial"/>
                        </a:rPr>
                        <a:t>Nov - Mar</a:t>
                      </a:r>
                      <a:endParaRPr lang="en-GB" sz="1500" dirty="0">
                        <a:latin typeface="+mn-lt"/>
                        <a:ea typeface="Times New Roman"/>
                        <a:cs typeface="Times New Roman"/>
                      </a:endParaRPr>
                    </a:p>
                  </a:txBody>
                  <a:tcPr marL="72000" marR="72000" marT="72000" marB="72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ctr">
                        <a:spcAft>
                          <a:spcPts val="1200"/>
                        </a:spcAft>
                      </a:pPr>
                      <a:r>
                        <a:rPr lang="en-GB" sz="1500" dirty="0">
                          <a:solidFill>
                            <a:srgbClr val="000000"/>
                          </a:solidFill>
                          <a:latin typeface="+mn-lt"/>
                          <a:ea typeface="Times New Roman"/>
                          <a:cs typeface="Arial"/>
                        </a:rPr>
                        <a:t>Nov-18</a:t>
                      </a:r>
                      <a:endParaRPr lang="en-GB" sz="1500" dirty="0">
                        <a:latin typeface="+mn-lt"/>
                        <a:ea typeface="Times New Roman"/>
                        <a:cs typeface="Times New Roman"/>
                      </a:endParaRPr>
                    </a:p>
                  </a:txBody>
                  <a:tcPr marL="72000" marR="72000" marT="72000" marB="72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ctr">
                        <a:spcAft>
                          <a:spcPts val="1200"/>
                        </a:spcAft>
                      </a:pPr>
                      <a:r>
                        <a:rPr lang="en-GB" sz="1500" dirty="0">
                          <a:solidFill>
                            <a:srgbClr val="000000"/>
                          </a:solidFill>
                          <a:latin typeface="+mn-lt"/>
                          <a:ea typeface="Times New Roman"/>
                          <a:cs typeface="Arial"/>
                        </a:rPr>
                        <a:t>Mar-19</a:t>
                      </a:r>
                      <a:endParaRPr lang="en-GB" sz="1500" dirty="0">
                        <a:latin typeface="+mn-lt"/>
                        <a:ea typeface="Times New Roman"/>
                        <a:cs typeface="Times New Roman"/>
                      </a:endParaRPr>
                    </a:p>
                  </a:txBody>
                  <a:tcPr marL="72000" marR="72000" marT="72000" marB="72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ctr">
                        <a:spcAft>
                          <a:spcPts val="1200"/>
                        </a:spcAft>
                      </a:pPr>
                      <a:r>
                        <a:rPr lang="en-GB" sz="1500" dirty="0">
                          <a:solidFill>
                            <a:srgbClr val="000000"/>
                          </a:solidFill>
                          <a:latin typeface="+mn-lt"/>
                          <a:ea typeface="Times New Roman"/>
                          <a:cs typeface="Arial"/>
                        </a:rPr>
                        <a:t>All day</a:t>
                      </a:r>
                      <a:endParaRPr lang="en-GB" sz="1500" dirty="0">
                        <a:latin typeface="+mn-lt"/>
                        <a:ea typeface="Times New Roman"/>
                        <a:cs typeface="Times New Roman"/>
                      </a:endParaRPr>
                    </a:p>
                  </a:txBody>
                  <a:tcPr marL="72000" marR="72000" marT="72000" marB="72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ctr">
                        <a:spcAft>
                          <a:spcPts val="1200"/>
                        </a:spcAft>
                      </a:pPr>
                      <a:r>
                        <a:rPr lang="en-GB" sz="1500" dirty="0">
                          <a:solidFill>
                            <a:srgbClr val="000000"/>
                          </a:solidFill>
                          <a:latin typeface="+mn-lt"/>
                          <a:ea typeface="Times New Roman"/>
                          <a:cs typeface="Arial"/>
                        </a:rPr>
                        <a:t>All week</a:t>
                      </a:r>
                      <a:endParaRPr lang="en-GB" sz="1500" dirty="0">
                        <a:latin typeface="+mn-lt"/>
                        <a:ea typeface="Times New Roman"/>
                        <a:cs typeface="Times New Roman"/>
                      </a:endParaRPr>
                    </a:p>
                  </a:txBody>
                  <a:tcPr marL="72000" marR="72000" marT="72000" marB="72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ctr">
                        <a:spcAft>
                          <a:spcPts val="1200"/>
                        </a:spcAft>
                      </a:pPr>
                      <a:r>
                        <a:rPr lang="en-GB" sz="1500" dirty="0">
                          <a:solidFill>
                            <a:srgbClr val="000000"/>
                          </a:solidFill>
                          <a:latin typeface="+mn-lt"/>
                          <a:ea typeface="Times New Roman"/>
                          <a:cs typeface="Arial"/>
                        </a:rPr>
                        <a:t>Up to 40 hrs pa</a:t>
                      </a:r>
                      <a:endParaRPr lang="en-GB" sz="1500" dirty="0">
                        <a:latin typeface="+mn-lt"/>
                        <a:ea typeface="Times New Roman"/>
                        <a:cs typeface="Times New Roman"/>
                      </a:endParaRPr>
                    </a:p>
                  </a:txBody>
                  <a:tcPr marL="72000" marR="72000" marT="72000" marB="72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20000"/>
                        <a:lumOff val="80000"/>
                      </a:schemeClr>
                    </a:solidFill>
                  </a:tcPr>
                </a:tc>
              </a:tr>
              <a:tr h="576000">
                <a:tc>
                  <a:txBody>
                    <a:bodyPr/>
                    <a:lstStyle/>
                    <a:p>
                      <a:pPr>
                        <a:spcAft>
                          <a:spcPts val="1200"/>
                        </a:spcAft>
                      </a:pPr>
                      <a:r>
                        <a:rPr lang="en-GB" sz="1500">
                          <a:solidFill>
                            <a:srgbClr val="000000"/>
                          </a:solidFill>
                          <a:latin typeface="+mn-lt"/>
                          <a:ea typeface="Times New Roman"/>
                          <a:cs typeface="Arial"/>
                        </a:rPr>
                        <a:t>Easton</a:t>
                      </a:r>
                      <a:endParaRPr lang="en-GB" sz="1500">
                        <a:latin typeface="+mn-lt"/>
                        <a:ea typeface="Times New Roman"/>
                        <a:cs typeface="Times New Roman"/>
                      </a:endParaRPr>
                    </a:p>
                  </a:txBody>
                  <a:tcPr marL="72000" marR="72000" marT="72000" marB="72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40000"/>
                        <a:lumOff val="60000"/>
                      </a:schemeClr>
                    </a:solidFill>
                  </a:tcPr>
                </a:tc>
                <a:tc>
                  <a:txBody>
                    <a:bodyPr/>
                    <a:lstStyle/>
                    <a:p>
                      <a:pPr algn="ctr">
                        <a:spcAft>
                          <a:spcPts val="1200"/>
                        </a:spcAft>
                      </a:pPr>
                      <a:r>
                        <a:rPr lang="en-GB" sz="1500">
                          <a:solidFill>
                            <a:srgbClr val="000000"/>
                          </a:solidFill>
                          <a:latin typeface="+mn-lt"/>
                          <a:ea typeface="Times New Roman"/>
                          <a:cs typeface="Arial"/>
                        </a:rPr>
                        <a:t>LV or HV</a:t>
                      </a:r>
                      <a:endParaRPr lang="en-GB" sz="1500">
                        <a:latin typeface="+mn-lt"/>
                        <a:ea typeface="Times New Roman"/>
                        <a:cs typeface="Times New Roman"/>
                      </a:endParaRPr>
                    </a:p>
                  </a:txBody>
                  <a:tcPr marL="72000" marR="72000" marT="72000" marB="72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40000"/>
                        <a:lumOff val="60000"/>
                      </a:schemeClr>
                    </a:solidFill>
                  </a:tcPr>
                </a:tc>
                <a:tc>
                  <a:txBody>
                    <a:bodyPr/>
                    <a:lstStyle/>
                    <a:p>
                      <a:pPr algn="ctr">
                        <a:spcAft>
                          <a:spcPts val="1200"/>
                        </a:spcAft>
                      </a:pPr>
                      <a:r>
                        <a:rPr lang="en-GB" sz="1500">
                          <a:solidFill>
                            <a:srgbClr val="000000"/>
                          </a:solidFill>
                          <a:latin typeface="+mn-lt"/>
                          <a:ea typeface="Times New Roman"/>
                          <a:cs typeface="Arial"/>
                        </a:rPr>
                        <a:t>2.0</a:t>
                      </a:r>
                      <a:endParaRPr lang="en-GB" sz="1500">
                        <a:latin typeface="+mn-lt"/>
                        <a:ea typeface="Times New Roman"/>
                        <a:cs typeface="Times New Roman"/>
                      </a:endParaRPr>
                    </a:p>
                  </a:txBody>
                  <a:tcPr marL="72000" marR="72000" marT="72000" marB="72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40000"/>
                        <a:lumOff val="60000"/>
                      </a:schemeClr>
                    </a:solidFill>
                  </a:tcPr>
                </a:tc>
                <a:tc>
                  <a:txBody>
                    <a:bodyPr/>
                    <a:lstStyle/>
                    <a:p>
                      <a:pPr algn="ctr">
                        <a:spcAft>
                          <a:spcPts val="1200"/>
                        </a:spcAft>
                      </a:pPr>
                      <a:r>
                        <a:rPr lang="en-GB" sz="1500" dirty="0" smtClean="0">
                          <a:solidFill>
                            <a:srgbClr val="000000"/>
                          </a:solidFill>
                          <a:latin typeface="+mn-lt"/>
                          <a:ea typeface="Times New Roman"/>
                          <a:cs typeface="Arial"/>
                        </a:rPr>
                        <a:t>Nov </a:t>
                      </a:r>
                      <a:r>
                        <a:rPr lang="en-GB" sz="1500" dirty="0">
                          <a:solidFill>
                            <a:srgbClr val="000000"/>
                          </a:solidFill>
                          <a:latin typeface="+mn-lt"/>
                          <a:ea typeface="Times New Roman"/>
                          <a:cs typeface="Arial"/>
                        </a:rPr>
                        <a:t>- Mar</a:t>
                      </a:r>
                      <a:endParaRPr lang="en-GB" sz="1500" dirty="0">
                        <a:latin typeface="+mn-lt"/>
                        <a:ea typeface="Times New Roman"/>
                        <a:cs typeface="Times New Roman"/>
                      </a:endParaRPr>
                    </a:p>
                  </a:txBody>
                  <a:tcPr marL="72000" marR="72000" marT="72000" marB="72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40000"/>
                        <a:lumOff val="60000"/>
                      </a:schemeClr>
                    </a:solidFill>
                  </a:tcPr>
                </a:tc>
                <a:tc>
                  <a:txBody>
                    <a:bodyPr/>
                    <a:lstStyle/>
                    <a:p>
                      <a:pPr algn="ctr">
                        <a:spcAft>
                          <a:spcPts val="1200"/>
                        </a:spcAft>
                      </a:pPr>
                      <a:r>
                        <a:rPr lang="en-GB" sz="1500">
                          <a:solidFill>
                            <a:srgbClr val="000000"/>
                          </a:solidFill>
                          <a:latin typeface="+mn-lt"/>
                          <a:ea typeface="Times New Roman"/>
                          <a:cs typeface="Arial"/>
                        </a:rPr>
                        <a:t>Nov-18</a:t>
                      </a:r>
                      <a:endParaRPr lang="en-GB" sz="1500">
                        <a:latin typeface="+mn-lt"/>
                        <a:ea typeface="Times New Roman"/>
                        <a:cs typeface="Times New Roman"/>
                      </a:endParaRPr>
                    </a:p>
                  </a:txBody>
                  <a:tcPr marL="72000" marR="72000" marT="72000" marB="72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40000"/>
                        <a:lumOff val="60000"/>
                      </a:schemeClr>
                    </a:solidFill>
                  </a:tcPr>
                </a:tc>
                <a:tc>
                  <a:txBody>
                    <a:bodyPr/>
                    <a:lstStyle/>
                    <a:p>
                      <a:pPr algn="ctr">
                        <a:spcAft>
                          <a:spcPts val="1200"/>
                        </a:spcAft>
                      </a:pPr>
                      <a:r>
                        <a:rPr lang="en-GB" sz="1500">
                          <a:solidFill>
                            <a:srgbClr val="000000"/>
                          </a:solidFill>
                          <a:latin typeface="+mn-lt"/>
                          <a:ea typeface="Times New Roman"/>
                          <a:cs typeface="Arial"/>
                        </a:rPr>
                        <a:t>Mar-19</a:t>
                      </a:r>
                      <a:endParaRPr lang="en-GB" sz="1500">
                        <a:latin typeface="+mn-lt"/>
                        <a:ea typeface="Times New Roman"/>
                        <a:cs typeface="Times New Roman"/>
                      </a:endParaRPr>
                    </a:p>
                  </a:txBody>
                  <a:tcPr marL="72000" marR="72000" marT="72000" marB="72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40000"/>
                        <a:lumOff val="60000"/>
                      </a:schemeClr>
                    </a:solidFill>
                  </a:tcPr>
                </a:tc>
                <a:tc>
                  <a:txBody>
                    <a:bodyPr/>
                    <a:lstStyle/>
                    <a:p>
                      <a:pPr algn="ctr">
                        <a:spcAft>
                          <a:spcPts val="1200"/>
                        </a:spcAft>
                      </a:pPr>
                      <a:r>
                        <a:rPr lang="en-GB" sz="1500">
                          <a:solidFill>
                            <a:srgbClr val="000000"/>
                          </a:solidFill>
                          <a:latin typeface="+mn-lt"/>
                          <a:ea typeface="Times New Roman"/>
                          <a:cs typeface="Arial"/>
                        </a:rPr>
                        <a:t>All day</a:t>
                      </a:r>
                      <a:endParaRPr lang="en-GB" sz="1500">
                        <a:latin typeface="+mn-lt"/>
                        <a:ea typeface="Times New Roman"/>
                        <a:cs typeface="Times New Roman"/>
                      </a:endParaRPr>
                    </a:p>
                  </a:txBody>
                  <a:tcPr marL="72000" marR="72000" marT="72000" marB="72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40000"/>
                        <a:lumOff val="60000"/>
                      </a:schemeClr>
                    </a:solidFill>
                  </a:tcPr>
                </a:tc>
                <a:tc>
                  <a:txBody>
                    <a:bodyPr/>
                    <a:lstStyle/>
                    <a:p>
                      <a:pPr algn="ctr">
                        <a:spcAft>
                          <a:spcPts val="1200"/>
                        </a:spcAft>
                      </a:pPr>
                      <a:r>
                        <a:rPr lang="en-GB" sz="1500">
                          <a:solidFill>
                            <a:srgbClr val="000000"/>
                          </a:solidFill>
                          <a:latin typeface="+mn-lt"/>
                          <a:ea typeface="Times New Roman"/>
                          <a:cs typeface="Arial"/>
                        </a:rPr>
                        <a:t>All week</a:t>
                      </a:r>
                      <a:endParaRPr lang="en-GB" sz="1500">
                        <a:latin typeface="+mn-lt"/>
                        <a:ea typeface="Times New Roman"/>
                        <a:cs typeface="Times New Roman"/>
                      </a:endParaRPr>
                    </a:p>
                  </a:txBody>
                  <a:tcPr marL="72000" marR="72000" marT="72000" marB="72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40000"/>
                        <a:lumOff val="60000"/>
                      </a:schemeClr>
                    </a:solidFill>
                  </a:tcPr>
                </a:tc>
                <a:tc>
                  <a:txBody>
                    <a:bodyPr/>
                    <a:lstStyle/>
                    <a:p>
                      <a:pPr algn="ctr">
                        <a:spcAft>
                          <a:spcPts val="1200"/>
                        </a:spcAft>
                      </a:pPr>
                      <a:r>
                        <a:rPr lang="en-GB" sz="1500" dirty="0">
                          <a:solidFill>
                            <a:srgbClr val="000000"/>
                          </a:solidFill>
                          <a:latin typeface="+mn-lt"/>
                          <a:ea typeface="Times New Roman"/>
                          <a:cs typeface="Arial"/>
                        </a:rPr>
                        <a:t>Up to 40 hrs pa</a:t>
                      </a:r>
                      <a:endParaRPr lang="en-GB" sz="1500" dirty="0">
                        <a:latin typeface="+mn-lt"/>
                        <a:ea typeface="Times New Roman"/>
                        <a:cs typeface="Times New Roman"/>
                      </a:endParaRPr>
                    </a:p>
                  </a:txBody>
                  <a:tcPr marL="72000" marR="72000" marT="72000" marB="7200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40000"/>
                        <a:lumOff val="60000"/>
                      </a:schemeClr>
                    </a:solidFill>
                  </a:tcPr>
                </a:tc>
              </a:tr>
              <a:tr h="576000">
                <a:tc>
                  <a:txBody>
                    <a:bodyPr/>
                    <a:lstStyle/>
                    <a:p>
                      <a:pPr>
                        <a:spcAft>
                          <a:spcPts val="1200"/>
                        </a:spcAft>
                      </a:pPr>
                      <a:r>
                        <a:rPr lang="en-GB" sz="1500" dirty="0">
                          <a:solidFill>
                            <a:srgbClr val="000000"/>
                          </a:solidFill>
                          <a:latin typeface="+mn-lt"/>
                          <a:ea typeface="Times New Roman"/>
                          <a:cs typeface="Arial"/>
                        </a:rPr>
                        <a:t>Nelson</a:t>
                      </a:r>
                      <a:endParaRPr lang="en-GB" sz="1500" dirty="0">
                        <a:latin typeface="+mn-lt"/>
                        <a:ea typeface="Times New Roman"/>
                        <a:cs typeface="Times New Roman"/>
                      </a:endParaRPr>
                    </a:p>
                  </a:txBody>
                  <a:tcPr marL="72000" marR="72000" marT="72000" marB="72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ctr">
                        <a:spcAft>
                          <a:spcPts val="1200"/>
                        </a:spcAft>
                      </a:pPr>
                      <a:r>
                        <a:rPr lang="en-GB" sz="1500" dirty="0">
                          <a:solidFill>
                            <a:srgbClr val="000000"/>
                          </a:solidFill>
                          <a:latin typeface="+mn-lt"/>
                          <a:ea typeface="Times New Roman"/>
                          <a:cs typeface="Arial"/>
                        </a:rPr>
                        <a:t>HV or 33kV</a:t>
                      </a:r>
                      <a:endParaRPr lang="en-GB" sz="1500" dirty="0">
                        <a:latin typeface="+mn-lt"/>
                        <a:ea typeface="Times New Roman"/>
                        <a:cs typeface="Times New Roman"/>
                      </a:endParaRPr>
                    </a:p>
                  </a:txBody>
                  <a:tcPr marL="72000" marR="72000" marT="72000" marB="72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ctr">
                        <a:spcAft>
                          <a:spcPts val="1200"/>
                        </a:spcAft>
                      </a:pPr>
                      <a:r>
                        <a:rPr lang="en-GB" sz="1500">
                          <a:solidFill>
                            <a:srgbClr val="000000"/>
                          </a:solidFill>
                          <a:latin typeface="+mn-lt"/>
                          <a:ea typeface="Times New Roman"/>
                          <a:cs typeface="Arial"/>
                        </a:rPr>
                        <a:t>20.0</a:t>
                      </a:r>
                      <a:endParaRPr lang="en-GB" sz="1500">
                        <a:latin typeface="+mn-lt"/>
                        <a:ea typeface="Times New Roman"/>
                        <a:cs typeface="Times New Roman"/>
                      </a:endParaRPr>
                    </a:p>
                  </a:txBody>
                  <a:tcPr marL="72000" marR="72000" marT="72000" marB="72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ctr">
                        <a:spcAft>
                          <a:spcPts val="1200"/>
                        </a:spcAft>
                      </a:pPr>
                      <a:r>
                        <a:rPr lang="en-GB" sz="1500">
                          <a:solidFill>
                            <a:srgbClr val="000000"/>
                          </a:solidFill>
                          <a:latin typeface="+mn-lt"/>
                          <a:ea typeface="Times New Roman"/>
                          <a:cs typeface="Arial"/>
                        </a:rPr>
                        <a:t>Oct - Mar</a:t>
                      </a:r>
                      <a:endParaRPr lang="en-GB" sz="1500">
                        <a:latin typeface="+mn-lt"/>
                        <a:ea typeface="Times New Roman"/>
                        <a:cs typeface="Times New Roman"/>
                      </a:endParaRPr>
                    </a:p>
                  </a:txBody>
                  <a:tcPr marL="72000" marR="72000" marT="72000" marB="72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ctr">
                        <a:spcAft>
                          <a:spcPts val="1200"/>
                        </a:spcAft>
                      </a:pPr>
                      <a:r>
                        <a:rPr lang="en-GB" sz="1500">
                          <a:solidFill>
                            <a:srgbClr val="000000"/>
                          </a:solidFill>
                          <a:latin typeface="+mn-lt"/>
                          <a:ea typeface="Times New Roman"/>
                          <a:cs typeface="Arial"/>
                        </a:rPr>
                        <a:t>Oct-18</a:t>
                      </a:r>
                      <a:endParaRPr lang="en-GB" sz="1500">
                        <a:latin typeface="+mn-lt"/>
                        <a:ea typeface="Times New Roman"/>
                        <a:cs typeface="Times New Roman"/>
                      </a:endParaRPr>
                    </a:p>
                  </a:txBody>
                  <a:tcPr marL="72000" marR="72000" marT="72000" marB="72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ctr">
                        <a:spcAft>
                          <a:spcPts val="1200"/>
                        </a:spcAft>
                      </a:pPr>
                      <a:r>
                        <a:rPr lang="en-GB" sz="1500">
                          <a:solidFill>
                            <a:srgbClr val="000000"/>
                          </a:solidFill>
                          <a:latin typeface="+mn-lt"/>
                          <a:ea typeface="Times New Roman"/>
                          <a:cs typeface="Arial"/>
                        </a:rPr>
                        <a:t>Mar-19</a:t>
                      </a:r>
                      <a:endParaRPr lang="en-GB" sz="1500">
                        <a:latin typeface="+mn-lt"/>
                        <a:ea typeface="Times New Roman"/>
                        <a:cs typeface="Times New Roman"/>
                      </a:endParaRPr>
                    </a:p>
                  </a:txBody>
                  <a:tcPr marL="72000" marR="72000" marT="72000" marB="72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ctr">
                        <a:spcAft>
                          <a:spcPts val="1200"/>
                        </a:spcAft>
                      </a:pPr>
                      <a:r>
                        <a:rPr lang="en-GB" sz="1500">
                          <a:solidFill>
                            <a:srgbClr val="000000"/>
                          </a:solidFill>
                          <a:latin typeface="+mn-lt"/>
                          <a:ea typeface="Times New Roman"/>
                          <a:cs typeface="Arial"/>
                        </a:rPr>
                        <a:t>06:30 to 21:30</a:t>
                      </a:r>
                      <a:endParaRPr lang="en-GB" sz="1500">
                        <a:latin typeface="+mn-lt"/>
                        <a:ea typeface="Times New Roman"/>
                        <a:cs typeface="Times New Roman"/>
                      </a:endParaRPr>
                    </a:p>
                  </a:txBody>
                  <a:tcPr marL="72000" marR="72000" marT="72000" marB="72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ctr">
                        <a:spcAft>
                          <a:spcPts val="1200"/>
                        </a:spcAft>
                      </a:pPr>
                      <a:r>
                        <a:rPr lang="en-GB" sz="1500">
                          <a:solidFill>
                            <a:srgbClr val="000000"/>
                          </a:solidFill>
                          <a:latin typeface="+mn-lt"/>
                          <a:ea typeface="Times New Roman"/>
                          <a:cs typeface="Arial"/>
                        </a:rPr>
                        <a:t>All week</a:t>
                      </a:r>
                      <a:endParaRPr lang="en-GB" sz="1500">
                        <a:latin typeface="+mn-lt"/>
                        <a:ea typeface="Times New Roman"/>
                        <a:cs typeface="Times New Roman"/>
                      </a:endParaRPr>
                    </a:p>
                  </a:txBody>
                  <a:tcPr marL="72000" marR="72000" marT="72000" marB="72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ctr">
                        <a:spcAft>
                          <a:spcPts val="1200"/>
                        </a:spcAft>
                      </a:pPr>
                      <a:r>
                        <a:rPr lang="en-GB" sz="1500" dirty="0">
                          <a:solidFill>
                            <a:srgbClr val="000000"/>
                          </a:solidFill>
                          <a:latin typeface="+mn-lt"/>
                          <a:ea typeface="Times New Roman"/>
                          <a:cs typeface="Arial"/>
                        </a:rPr>
                        <a:t>Up to 40 hrs pa</a:t>
                      </a:r>
                      <a:endParaRPr lang="en-GB" sz="1500" dirty="0">
                        <a:latin typeface="+mn-lt"/>
                        <a:ea typeface="Times New Roman"/>
                        <a:cs typeface="Times New Roman"/>
                      </a:endParaRPr>
                    </a:p>
                  </a:txBody>
                  <a:tcPr marL="72000" marR="72000" marT="72000" marB="7200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20000"/>
                        <a:lumOff val="80000"/>
                      </a:schemeClr>
                    </a:solidFill>
                  </a:tcPr>
                </a:tc>
              </a:tr>
              <a:tr h="576000">
                <a:tc>
                  <a:txBody>
                    <a:bodyPr/>
                    <a:lstStyle/>
                    <a:p>
                      <a:pPr>
                        <a:spcAft>
                          <a:spcPts val="1200"/>
                        </a:spcAft>
                      </a:pPr>
                      <a:r>
                        <a:rPr lang="en-GB" sz="1500" dirty="0">
                          <a:solidFill>
                            <a:srgbClr val="000000"/>
                          </a:solidFill>
                          <a:latin typeface="+mn-lt"/>
                          <a:ea typeface="Times New Roman"/>
                          <a:cs typeface="Arial"/>
                        </a:rPr>
                        <a:t>Blackfriars</a:t>
                      </a:r>
                      <a:endParaRPr lang="en-GB" sz="1500" dirty="0">
                        <a:latin typeface="+mn-lt"/>
                        <a:ea typeface="Times New Roman"/>
                        <a:cs typeface="Times New Roman"/>
                      </a:endParaRPr>
                    </a:p>
                  </a:txBody>
                  <a:tcPr marL="72000" marR="72000" marT="72000" marB="72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40000"/>
                        <a:lumOff val="60000"/>
                      </a:schemeClr>
                    </a:solidFill>
                  </a:tcPr>
                </a:tc>
                <a:tc>
                  <a:txBody>
                    <a:bodyPr/>
                    <a:lstStyle/>
                    <a:p>
                      <a:pPr algn="ctr">
                        <a:spcAft>
                          <a:spcPts val="1200"/>
                        </a:spcAft>
                      </a:pPr>
                      <a:r>
                        <a:rPr lang="en-GB" sz="1500" dirty="0">
                          <a:solidFill>
                            <a:srgbClr val="000000"/>
                          </a:solidFill>
                          <a:latin typeface="+mn-lt"/>
                          <a:ea typeface="Times New Roman"/>
                          <a:cs typeface="Arial"/>
                        </a:rPr>
                        <a:t>LV or HV</a:t>
                      </a:r>
                      <a:endParaRPr lang="en-GB" sz="1500" dirty="0">
                        <a:latin typeface="+mn-lt"/>
                        <a:ea typeface="Times New Roman"/>
                        <a:cs typeface="Times New Roman"/>
                      </a:endParaRPr>
                    </a:p>
                  </a:txBody>
                  <a:tcPr marL="72000" marR="72000" marT="72000" marB="72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40000"/>
                        <a:lumOff val="60000"/>
                      </a:schemeClr>
                    </a:solidFill>
                  </a:tcPr>
                </a:tc>
                <a:tc>
                  <a:txBody>
                    <a:bodyPr/>
                    <a:lstStyle/>
                    <a:p>
                      <a:pPr algn="ctr">
                        <a:spcAft>
                          <a:spcPts val="1200"/>
                        </a:spcAft>
                      </a:pPr>
                      <a:r>
                        <a:rPr lang="en-GB" sz="1500" dirty="0">
                          <a:solidFill>
                            <a:srgbClr val="000000"/>
                          </a:solidFill>
                          <a:latin typeface="+mn-lt"/>
                          <a:ea typeface="Times New Roman"/>
                          <a:cs typeface="Arial"/>
                        </a:rPr>
                        <a:t>0.5</a:t>
                      </a:r>
                      <a:endParaRPr lang="en-GB" sz="1500" dirty="0">
                        <a:latin typeface="+mn-lt"/>
                        <a:ea typeface="Times New Roman"/>
                        <a:cs typeface="Times New Roman"/>
                      </a:endParaRPr>
                    </a:p>
                  </a:txBody>
                  <a:tcPr marL="72000" marR="72000" marT="72000" marB="72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40000"/>
                        <a:lumOff val="60000"/>
                      </a:schemeClr>
                    </a:solidFill>
                  </a:tcPr>
                </a:tc>
                <a:tc>
                  <a:txBody>
                    <a:bodyPr/>
                    <a:lstStyle/>
                    <a:p>
                      <a:pPr algn="ctr">
                        <a:spcAft>
                          <a:spcPts val="1200"/>
                        </a:spcAft>
                      </a:pPr>
                      <a:r>
                        <a:rPr lang="en-GB" sz="1500" dirty="0">
                          <a:solidFill>
                            <a:srgbClr val="000000"/>
                          </a:solidFill>
                          <a:latin typeface="+mn-lt"/>
                          <a:ea typeface="Times New Roman"/>
                          <a:cs typeface="Arial"/>
                        </a:rPr>
                        <a:t>Jan - Feb</a:t>
                      </a:r>
                      <a:endParaRPr lang="en-GB" sz="1500" dirty="0">
                        <a:latin typeface="+mn-lt"/>
                        <a:ea typeface="Times New Roman"/>
                        <a:cs typeface="Times New Roman"/>
                      </a:endParaRPr>
                    </a:p>
                  </a:txBody>
                  <a:tcPr marL="72000" marR="72000" marT="72000" marB="72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40000"/>
                        <a:lumOff val="60000"/>
                      </a:schemeClr>
                    </a:solidFill>
                  </a:tcPr>
                </a:tc>
                <a:tc>
                  <a:txBody>
                    <a:bodyPr/>
                    <a:lstStyle/>
                    <a:p>
                      <a:pPr algn="ctr">
                        <a:spcAft>
                          <a:spcPts val="1200"/>
                        </a:spcAft>
                        <a:tabLst>
                          <a:tab pos="457200" algn="l"/>
                        </a:tabLst>
                      </a:pPr>
                      <a:r>
                        <a:rPr lang="en-GB" sz="1500" dirty="0">
                          <a:solidFill>
                            <a:srgbClr val="000000"/>
                          </a:solidFill>
                          <a:latin typeface="+mn-lt"/>
                          <a:ea typeface="Times New Roman"/>
                          <a:cs typeface="Arial"/>
                        </a:rPr>
                        <a:t>Jan-19</a:t>
                      </a:r>
                      <a:endParaRPr lang="en-GB" sz="1500" dirty="0">
                        <a:latin typeface="+mn-lt"/>
                        <a:ea typeface="Times New Roman"/>
                        <a:cs typeface="Times New Roman"/>
                      </a:endParaRPr>
                    </a:p>
                  </a:txBody>
                  <a:tcPr marL="72000" marR="72000" marT="72000" marB="72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40000"/>
                        <a:lumOff val="60000"/>
                      </a:schemeClr>
                    </a:solidFill>
                  </a:tcPr>
                </a:tc>
                <a:tc>
                  <a:txBody>
                    <a:bodyPr/>
                    <a:lstStyle/>
                    <a:p>
                      <a:pPr algn="ctr">
                        <a:spcAft>
                          <a:spcPts val="1200"/>
                        </a:spcAft>
                      </a:pPr>
                      <a:r>
                        <a:rPr lang="en-GB" sz="1500" dirty="0">
                          <a:solidFill>
                            <a:srgbClr val="000000"/>
                          </a:solidFill>
                          <a:latin typeface="+mn-lt"/>
                          <a:ea typeface="Times New Roman"/>
                          <a:cs typeface="Arial"/>
                        </a:rPr>
                        <a:t>Feb-19</a:t>
                      </a:r>
                      <a:endParaRPr lang="en-GB" sz="1500" dirty="0">
                        <a:latin typeface="+mn-lt"/>
                        <a:ea typeface="Times New Roman"/>
                        <a:cs typeface="Times New Roman"/>
                      </a:endParaRPr>
                    </a:p>
                  </a:txBody>
                  <a:tcPr marL="72000" marR="72000" marT="72000" marB="72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40000"/>
                        <a:lumOff val="60000"/>
                      </a:schemeClr>
                    </a:solidFill>
                  </a:tcPr>
                </a:tc>
                <a:tc>
                  <a:txBody>
                    <a:bodyPr/>
                    <a:lstStyle/>
                    <a:p>
                      <a:pPr algn="ctr">
                        <a:spcAft>
                          <a:spcPts val="1200"/>
                        </a:spcAft>
                      </a:pPr>
                      <a:r>
                        <a:rPr lang="en-GB" sz="1500" dirty="0">
                          <a:solidFill>
                            <a:srgbClr val="000000"/>
                          </a:solidFill>
                          <a:latin typeface="+mn-lt"/>
                          <a:ea typeface="Times New Roman"/>
                          <a:cs typeface="Arial"/>
                        </a:rPr>
                        <a:t>16:30 to 21:30</a:t>
                      </a:r>
                      <a:endParaRPr lang="en-GB" sz="1500" dirty="0">
                        <a:latin typeface="+mn-lt"/>
                        <a:ea typeface="Times New Roman"/>
                        <a:cs typeface="Times New Roman"/>
                      </a:endParaRPr>
                    </a:p>
                  </a:txBody>
                  <a:tcPr marL="72000" marR="72000" marT="72000" marB="72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40000"/>
                        <a:lumOff val="60000"/>
                      </a:schemeClr>
                    </a:solidFill>
                  </a:tcPr>
                </a:tc>
                <a:tc>
                  <a:txBody>
                    <a:bodyPr/>
                    <a:lstStyle/>
                    <a:p>
                      <a:pPr algn="ctr">
                        <a:spcAft>
                          <a:spcPts val="1200"/>
                        </a:spcAft>
                      </a:pPr>
                      <a:r>
                        <a:rPr lang="en-GB" sz="1500" dirty="0">
                          <a:solidFill>
                            <a:srgbClr val="000000"/>
                          </a:solidFill>
                          <a:latin typeface="+mn-lt"/>
                          <a:ea typeface="Times New Roman"/>
                          <a:cs typeface="Arial"/>
                        </a:rPr>
                        <a:t>Weekdays</a:t>
                      </a:r>
                      <a:endParaRPr lang="en-GB" sz="1500" dirty="0">
                        <a:latin typeface="+mn-lt"/>
                        <a:ea typeface="Times New Roman"/>
                        <a:cs typeface="Times New Roman"/>
                      </a:endParaRPr>
                    </a:p>
                  </a:txBody>
                  <a:tcPr marL="72000" marR="72000" marT="72000" marB="72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40000"/>
                        <a:lumOff val="60000"/>
                      </a:schemeClr>
                    </a:solidFill>
                  </a:tcPr>
                </a:tc>
                <a:tc>
                  <a:txBody>
                    <a:bodyPr/>
                    <a:lstStyle/>
                    <a:p>
                      <a:pPr algn="ctr">
                        <a:spcAft>
                          <a:spcPts val="1200"/>
                        </a:spcAft>
                      </a:pPr>
                      <a:r>
                        <a:rPr lang="en-GB" sz="1500" dirty="0">
                          <a:solidFill>
                            <a:srgbClr val="000000"/>
                          </a:solidFill>
                          <a:latin typeface="+mn-lt"/>
                          <a:ea typeface="Times New Roman"/>
                          <a:cs typeface="Arial"/>
                        </a:rPr>
                        <a:t>Up to 40 hrs pa</a:t>
                      </a:r>
                      <a:endParaRPr lang="en-GB" sz="1500" dirty="0">
                        <a:latin typeface="+mn-lt"/>
                        <a:ea typeface="Times New Roman"/>
                        <a:cs typeface="Times New Roman"/>
                      </a:endParaRPr>
                    </a:p>
                  </a:txBody>
                  <a:tcPr marL="72000" marR="72000" marT="72000" marB="72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40000"/>
                        <a:lumOff val="60000"/>
                      </a:schemeClr>
                    </a:solidFill>
                  </a:tcPr>
                </a:tc>
              </a:tr>
              <a:tr h="576000">
                <a:tc>
                  <a:txBody>
                    <a:bodyPr/>
                    <a:lstStyle/>
                    <a:p>
                      <a:pPr>
                        <a:spcAft>
                          <a:spcPts val="1200"/>
                        </a:spcAft>
                      </a:pPr>
                      <a:r>
                        <a:rPr lang="en-GB" sz="1500" dirty="0" err="1">
                          <a:solidFill>
                            <a:srgbClr val="000000"/>
                          </a:solidFill>
                          <a:latin typeface="+mn-lt"/>
                          <a:ea typeface="Times New Roman"/>
                          <a:cs typeface="Arial"/>
                        </a:rPr>
                        <a:t>Cheetham</a:t>
                      </a:r>
                      <a:r>
                        <a:rPr lang="en-GB" sz="1500" dirty="0">
                          <a:solidFill>
                            <a:srgbClr val="000000"/>
                          </a:solidFill>
                          <a:latin typeface="+mn-lt"/>
                          <a:ea typeface="Times New Roman"/>
                          <a:cs typeface="Arial"/>
                        </a:rPr>
                        <a:t> Hill</a:t>
                      </a:r>
                      <a:endParaRPr lang="en-GB" sz="1500" dirty="0">
                        <a:latin typeface="+mn-lt"/>
                        <a:ea typeface="Times New Roman"/>
                        <a:cs typeface="Times New Roman"/>
                      </a:endParaRPr>
                    </a:p>
                  </a:txBody>
                  <a:tcPr marL="72000" marR="72000" marT="72000" marB="72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ctr">
                        <a:spcAft>
                          <a:spcPts val="1200"/>
                        </a:spcAft>
                      </a:pPr>
                      <a:r>
                        <a:rPr lang="en-GB" sz="1500">
                          <a:solidFill>
                            <a:srgbClr val="000000"/>
                          </a:solidFill>
                          <a:latin typeface="+mn-lt"/>
                          <a:ea typeface="Times New Roman"/>
                          <a:cs typeface="Arial"/>
                        </a:rPr>
                        <a:t>LV or HV</a:t>
                      </a:r>
                      <a:endParaRPr lang="en-GB" sz="1500">
                        <a:latin typeface="+mn-lt"/>
                        <a:ea typeface="Times New Roman"/>
                        <a:cs typeface="Times New Roman"/>
                      </a:endParaRPr>
                    </a:p>
                  </a:txBody>
                  <a:tcPr marL="72000" marR="72000" marT="72000" marB="72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ctr">
                        <a:spcAft>
                          <a:spcPts val="1200"/>
                        </a:spcAft>
                      </a:pPr>
                      <a:r>
                        <a:rPr lang="en-GB" sz="1500">
                          <a:solidFill>
                            <a:srgbClr val="000000"/>
                          </a:solidFill>
                          <a:latin typeface="+mn-lt"/>
                          <a:ea typeface="Times New Roman"/>
                          <a:cs typeface="Arial"/>
                        </a:rPr>
                        <a:t>2.5</a:t>
                      </a:r>
                      <a:endParaRPr lang="en-GB" sz="1500">
                        <a:latin typeface="+mn-lt"/>
                        <a:ea typeface="Times New Roman"/>
                        <a:cs typeface="Times New Roman"/>
                      </a:endParaRPr>
                    </a:p>
                  </a:txBody>
                  <a:tcPr marL="72000" marR="72000" marT="72000" marB="72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ctr">
                        <a:spcAft>
                          <a:spcPts val="1200"/>
                        </a:spcAft>
                      </a:pPr>
                      <a:r>
                        <a:rPr lang="en-GB" sz="1500">
                          <a:solidFill>
                            <a:srgbClr val="000000"/>
                          </a:solidFill>
                          <a:latin typeface="+mn-lt"/>
                          <a:ea typeface="Times New Roman"/>
                          <a:cs typeface="Arial"/>
                        </a:rPr>
                        <a:t>Nov - Mar</a:t>
                      </a:r>
                      <a:endParaRPr lang="en-GB" sz="1500">
                        <a:latin typeface="+mn-lt"/>
                        <a:ea typeface="Times New Roman"/>
                        <a:cs typeface="Times New Roman"/>
                      </a:endParaRPr>
                    </a:p>
                  </a:txBody>
                  <a:tcPr marL="72000" marR="72000" marT="72000" marB="72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ctr">
                        <a:spcAft>
                          <a:spcPts val="1200"/>
                        </a:spcAft>
                      </a:pPr>
                      <a:r>
                        <a:rPr lang="en-GB" sz="1500">
                          <a:solidFill>
                            <a:srgbClr val="000000"/>
                          </a:solidFill>
                          <a:latin typeface="+mn-lt"/>
                          <a:ea typeface="Times New Roman"/>
                          <a:cs typeface="Arial"/>
                        </a:rPr>
                        <a:t>Nov-18</a:t>
                      </a:r>
                      <a:endParaRPr lang="en-GB" sz="1500">
                        <a:latin typeface="+mn-lt"/>
                        <a:ea typeface="Times New Roman"/>
                        <a:cs typeface="Times New Roman"/>
                      </a:endParaRPr>
                    </a:p>
                  </a:txBody>
                  <a:tcPr marL="72000" marR="72000" marT="72000" marB="72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ctr">
                        <a:spcAft>
                          <a:spcPts val="1200"/>
                        </a:spcAft>
                      </a:pPr>
                      <a:r>
                        <a:rPr lang="en-GB" sz="1500">
                          <a:solidFill>
                            <a:srgbClr val="000000"/>
                          </a:solidFill>
                          <a:latin typeface="+mn-lt"/>
                          <a:ea typeface="Times New Roman"/>
                          <a:cs typeface="Arial"/>
                        </a:rPr>
                        <a:t>Mar-19</a:t>
                      </a:r>
                      <a:endParaRPr lang="en-GB" sz="1500">
                        <a:latin typeface="+mn-lt"/>
                        <a:ea typeface="Times New Roman"/>
                        <a:cs typeface="Times New Roman"/>
                      </a:endParaRPr>
                    </a:p>
                  </a:txBody>
                  <a:tcPr marL="72000" marR="72000" marT="72000" marB="72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ctr">
                        <a:spcAft>
                          <a:spcPts val="1200"/>
                        </a:spcAft>
                      </a:pPr>
                      <a:r>
                        <a:rPr lang="en-GB" sz="1500" dirty="0">
                          <a:solidFill>
                            <a:srgbClr val="000000"/>
                          </a:solidFill>
                          <a:latin typeface="+mn-lt"/>
                          <a:ea typeface="Times New Roman"/>
                          <a:cs typeface="Arial"/>
                        </a:rPr>
                        <a:t>11:30 to 21:30</a:t>
                      </a:r>
                      <a:endParaRPr lang="en-GB" sz="1500" dirty="0">
                        <a:latin typeface="+mn-lt"/>
                        <a:ea typeface="Times New Roman"/>
                        <a:cs typeface="Times New Roman"/>
                      </a:endParaRPr>
                    </a:p>
                  </a:txBody>
                  <a:tcPr marL="72000" marR="72000" marT="72000" marB="72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ctr">
                        <a:spcAft>
                          <a:spcPts val="1200"/>
                        </a:spcAft>
                      </a:pPr>
                      <a:r>
                        <a:rPr lang="en-GB" sz="1500" dirty="0">
                          <a:solidFill>
                            <a:srgbClr val="000000"/>
                          </a:solidFill>
                          <a:latin typeface="+mn-lt"/>
                          <a:ea typeface="Times New Roman"/>
                          <a:cs typeface="Arial"/>
                        </a:rPr>
                        <a:t>All week</a:t>
                      </a:r>
                      <a:endParaRPr lang="en-GB" sz="1500" dirty="0">
                        <a:latin typeface="+mn-lt"/>
                        <a:ea typeface="Times New Roman"/>
                        <a:cs typeface="Times New Roman"/>
                      </a:endParaRPr>
                    </a:p>
                  </a:txBody>
                  <a:tcPr marL="72000" marR="72000" marT="72000" marB="72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ctr">
                        <a:spcAft>
                          <a:spcPts val="1200"/>
                        </a:spcAft>
                      </a:pPr>
                      <a:r>
                        <a:rPr lang="en-GB" sz="1500" dirty="0">
                          <a:solidFill>
                            <a:srgbClr val="000000"/>
                          </a:solidFill>
                          <a:latin typeface="+mn-lt"/>
                          <a:ea typeface="Times New Roman"/>
                          <a:cs typeface="Arial"/>
                        </a:rPr>
                        <a:t>Up to 40 hrs pa</a:t>
                      </a:r>
                      <a:endParaRPr lang="en-GB" sz="1500" dirty="0">
                        <a:latin typeface="+mn-lt"/>
                        <a:ea typeface="Times New Roman"/>
                        <a:cs typeface="Times New Roman"/>
                      </a:endParaRPr>
                    </a:p>
                  </a:txBody>
                  <a:tcPr marL="72000" marR="72000" marT="72000" marB="72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20000"/>
                        <a:lumOff val="80000"/>
                      </a:schemeClr>
                    </a:solidFill>
                  </a:tcPr>
                </a:tc>
              </a:tr>
              <a:tr h="576000">
                <a:tc>
                  <a:txBody>
                    <a:bodyPr/>
                    <a:lstStyle/>
                    <a:p>
                      <a:pPr>
                        <a:spcAft>
                          <a:spcPts val="1200"/>
                        </a:spcAft>
                      </a:pPr>
                      <a:r>
                        <a:rPr lang="en-GB" sz="1500" dirty="0">
                          <a:solidFill>
                            <a:srgbClr val="000000"/>
                          </a:solidFill>
                          <a:latin typeface="+mn-lt"/>
                          <a:ea typeface="Times New Roman"/>
                          <a:cs typeface="Arial"/>
                        </a:rPr>
                        <a:t>Stuart Street</a:t>
                      </a:r>
                      <a:endParaRPr lang="en-GB" sz="1500" dirty="0">
                        <a:latin typeface="+mn-lt"/>
                        <a:ea typeface="Times New Roman"/>
                        <a:cs typeface="Times New Roman"/>
                      </a:endParaRPr>
                    </a:p>
                  </a:txBody>
                  <a:tcPr marL="72000" marR="72000" marT="72000" marB="72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40000"/>
                        <a:lumOff val="60000"/>
                      </a:schemeClr>
                    </a:solidFill>
                  </a:tcPr>
                </a:tc>
                <a:tc>
                  <a:txBody>
                    <a:bodyPr/>
                    <a:lstStyle/>
                    <a:p>
                      <a:pPr algn="ctr">
                        <a:spcAft>
                          <a:spcPts val="1200"/>
                        </a:spcAft>
                      </a:pPr>
                      <a:r>
                        <a:rPr lang="en-GB" sz="1500">
                          <a:solidFill>
                            <a:srgbClr val="000000"/>
                          </a:solidFill>
                          <a:latin typeface="+mn-lt"/>
                          <a:ea typeface="Times New Roman"/>
                          <a:cs typeface="Arial"/>
                        </a:rPr>
                        <a:t>HV or 33kV</a:t>
                      </a:r>
                      <a:endParaRPr lang="en-GB" sz="1500">
                        <a:latin typeface="+mn-lt"/>
                        <a:ea typeface="Times New Roman"/>
                        <a:cs typeface="Times New Roman"/>
                      </a:endParaRPr>
                    </a:p>
                  </a:txBody>
                  <a:tcPr marL="72000" marR="72000" marT="72000" marB="72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40000"/>
                        <a:lumOff val="60000"/>
                      </a:schemeClr>
                    </a:solidFill>
                  </a:tcPr>
                </a:tc>
                <a:tc>
                  <a:txBody>
                    <a:bodyPr/>
                    <a:lstStyle/>
                    <a:p>
                      <a:pPr algn="ctr">
                        <a:spcAft>
                          <a:spcPts val="1200"/>
                        </a:spcAft>
                      </a:pPr>
                      <a:r>
                        <a:rPr lang="en-GB" sz="1500">
                          <a:solidFill>
                            <a:srgbClr val="000000"/>
                          </a:solidFill>
                          <a:latin typeface="+mn-lt"/>
                          <a:ea typeface="Times New Roman"/>
                          <a:cs typeface="Arial"/>
                        </a:rPr>
                        <a:t>9.5</a:t>
                      </a:r>
                      <a:endParaRPr lang="en-GB" sz="1500">
                        <a:latin typeface="+mn-lt"/>
                        <a:ea typeface="Times New Roman"/>
                        <a:cs typeface="Times New Roman"/>
                      </a:endParaRPr>
                    </a:p>
                  </a:txBody>
                  <a:tcPr marL="72000" marR="72000" marT="72000" marB="72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40000"/>
                        <a:lumOff val="60000"/>
                      </a:schemeClr>
                    </a:solidFill>
                  </a:tcPr>
                </a:tc>
                <a:tc>
                  <a:txBody>
                    <a:bodyPr/>
                    <a:lstStyle/>
                    <a:p>
                      <a:pPr algn="ctr">
                        <a:spcAft>
                          <a:spcPts val="1200"/>
                        </a:spcAft>
                      </a:pPr>
                      <a:r>
                        <a:rPr lang="en-GB" sz="1500">
                          <a:solidFill>
                            <a:srgbClr val="000000"/>
                          </a:solidFill>
                          <a:latin typeface="+mn-lt"/>
                          <a:ea typeface="Times New Roman"/>
                          <a:cs typeface="Arial"/>
                        </a:rPr>
                        <a:t>Nov - Feb</a:t>
                      </a:r>
                      <a:endParaRPr lang="en-GB" sz="1500">
                        <a:latin typeface="+mn-lt"/>
                        <a:ea typeface="Times New Roman"/>
                        <a:cs typeface="Times New Roman"/>
                      </a:endParaRPr>
                    </a:p>
                  </a:txBody>
                  <a:tcPr marL="72000" marR="72000" marT="72000" marB="72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40000"/>
                        <a:lumOff val="60000"/>
                      </a:schemeClr>
                    </a:solidFill>
                  </a:tcPr>
                </a:tc>
                <a:tc>
                  <a:txBody>
                    <a:bodyPr/>
                    <a:lstStyle/>
                    <a:p>
                      <a:pPr algn="ctr">
                        <a:spcAft>
                          <a:spcPts val="1200"/>
                        </a:spcAft>
                      </a:pPr>
                      <a:r>
                        <a:rPr lang="en-GB" sz="1500">
                          <a:solidFill>
                            <a:srgbClr val="000000"/>
                          </a:solidFill>
                          <a:latin typeface="+mn-lt"/>
                          <a:ea typeface="Times New Roman"/>
                          <a:cs typeface="Arial"/>
                        </a:rPr>
                        <a:t>Nov-18</a:t>
                      </a:r>
                      <a:endParaRPr lang="en-GB" sz="1500">
                        <a:latin typeface="+mn-lt"/>
                        <a:ea typeface="Times New Roman"/>
                        <a:cs typeface="Times New Roman"/>
                      </a:endParaRPr>
                    </a:p>
                  </a:txBody>
                  <a:tcPr marL="72000" marR="72000" marT="72000" marB="72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40000"/>
                        <a:lumOff val="60000"/>
                      </a:schemeClr>
                    </a:solidFill>
                  </a:tcPr>
                </a:tc>
                <a:tc>
                  <a:txBody>
                    <a:bodyPr/>
                    <a:lstStyle/>
                    <a:p>
                      <a:pPr algn="ctr">
                        <a:spcAft>
                          <a:spcPts val="1200"/>
                        </a:spcAft>
                      </a:pPr>
                      <a:r>
                        <a:rPr lang="en-GB" sz="1500">
                          <a:solidFill>
                            <a:srgbClr val="000000"/>
                          </a:solidFill>
                          <a:latin typeface="+mn-lt"/>
                          <a:ea typeface="Times New Roman"/>
                          <a:cs typeface="Arial"/>
                        </a:rPr>
                        <a:t>Mar-19</a:t>
                      </a:r>
                      <a:endParaRPr lang="en-GB" sz="1500">
                        <a:latin typeface="+mn-lt"/>
                        <a:ea typeface="Times New Roman"/>
                        <a:cs typeface="Times New Roman"/>
                      </a:endParaRPr>
                    </a:p>
                  </a:txBody>
                  <a:tcPr marL="72000" marR="72000" marT="72000" marB="72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40000"/>
                        <a:lumOff val="60000"/>
                      </a:schemeClr>
                    </a:solidFill>
                  </a:tcPr>
                </a:tc>
                <a:tc>
                  <a:txBody>
                    <a:bodyPr/>
                    <a:lstStyle/>
                    <a:p>
                      <a:pPr algn="ctr">
                        <a:spcAft>
                          <a:spcPts val="1200"/>
                        </a:spcAft>
                      </a:pPr>
                      <a:r>
                        <a:rPr lang="en-GB" sz="1500">
                          <a:solidFill>
                            <a:srgbClr val="000000"/>
                          </a:solidFill>
                          <a:latin typeface="+mn-lt"/>
                          <a:ea typeface="Times New Roman"/>
                          <a:cs typeface="Arial"/>
                        </a:rPr>
                        <a:t>06:30 to 21:30</a:t>
                      </a:r>
                      <a:endParaRPr lang="en-GB" sz="1500">
                        <a:latin typeface="+mn-lt"/>
                        <a:ea typeface="Times New Roman"/>
                        <a:cs typeface="Times New Roman"/>
                      </a:endParaRPr>
                    </a:p>
                  </a:txBody>
                  <a:tcPr marL="72000" marR="72000" marT="72000" marB="72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40000"/>
                        <a:lumOff val="60000"/>
                      </a:schemeClr>
                    </a:solidFill>
                  </a:tcPr>
                </a:tc>
                <a:tc>
                  <a:txBody>
                    <a:bodyPr/>
                    <a:lstStyle/>
                    <a:p>
                      <a:pPr algn="ctr">
                        <a:spcAft>
                          <a:spcPts val="1200"/>
                        </a:spcAft>
                      </a:pPr>
                      <a:r>
                        <a:rPr lang="en-GB" sz="1500">
                          <a:solidFill>
                            <a:srgbClr val="000000"/>
                          </a:solidFill>
                          <a:latin typeface="+mn-lt"/>
                          <a:ea typeface="Times New Roman"/>
                          <a:cs typeface="Arial"/>
                        </a:rPr>
                        <a:t>Weekdays</a:t>
                      </a:r>
                      <a:endParaRPr lang="en-GB" sz="1500">
                        <a:latin typeface="+mn-lt"/>
                        <a:ea typeface="Times New Roman"/>
                        <a:cs typeface="Times New Roman"/>
                      </a:endParaRPr>
                    </a:p>
                  </a:txBody>
                  <a:tcPr marL="72000" marR="72000" marT="72000" marB="72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40000"/>
                        <a:lumOff val="60000"/>
                      </a:schemeClr>
                    </a:solidFill>
                  </a:tcPr>
                </a:tc>
                <a:tc>
                  <a:txBody>
                    <a:bodyPr/>
                    <a:lstStyle/>
                    <a:p>
                      <a:pPr algn="ctr">
                        <a:spcAft>
                          <a:spcPts val="1200"/>
                        </a:spcAft>
                      </a:pPr>
                      <a:r>
                        <a:rPr lang="en-GB" sz="1500" dirty="0">
                          <a:solidFill>
                            <a:srgbClr val="000000"/>
                          </a:solidFill>
                          <a:latin typeface="+mn-lt"/>
                          <a:ea typeface="Times New Roman"/>
                          <a:cs typeface="Arial"/>
                        </a:rPr>
                        <a:t>Up to 40 hrs pa</a:t>
                      </a:r>
                      <a:endParaRPr lang="en-GB" sz="1500" dirty="0">
                        <a:latin typeface="+mn-lt"/>
                        <a:ea typeface="Times New Roman"/>
                        <a:cs typeface="Times New Roman"/>
                      </a:endParaRPr>
                    </a:p>
                  </a:txBody>
                  <a:tcPr marL="72000" marR="72000" marT="72000" marB="7200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40000"/>
                        <a:lumOff val="60000"/>
                      </a:schemeClr>
                    </a:solidFill>
                  </a:tcPr>
                </a:tc>
              </a:tr>
            </a:tbl>
          </a:graphicData>
        </a:graphic>
      </p:graphicFrame>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b="1" dirty="0" smtClean="0"/>
              <a:t>Introduction to DNOs</a:t>
            </a:r>
            <a:r>
              <a:rPr lang="en-GB" dirty="0" smtClean="0"/>
              <a:t/>
            </a:r>
            <a:br>
              <a:rPr lang="en-GB" dirty="0" smtClean="0"/>
            </a:br>
            <a:r>
              <a:rPr lang="en-GB" dirty="0" smtClean="0"/>
              <a:t>Helen Seagrave</a:t>
            </a:r>
            <a:endParaRPr lang="en-GB" dirty="0"/>
          </a:p>
        </p:txBody>
      </p:sp>
    </p:spTree>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Future requirements</a:t>
            </a:r>
            <a:endParaRPr lang="en-GB" dirty="0"/>
          </a:p>
        </p:txBody>
      </p:sp>
      <p:graphicFrame>
        <p:nvGraphicFramePr>
          <p:cNvPr id="3" name="Table 2"/>
          <p:cNvGraphicFramePr>
            <a:graphicFrameLocks noGrp="1"/>
          </p:cNvGraphicFramePr>
          <p:nvPr/>
        </p:nvGraphicFramePr>
        <p:xfrm>
          <a:off x="731405" y="1196752"/>
          <a:ext cx="10729190" cy="5219615"/>
        </p:xfrm>
        <a:graphic>
          <a:graphicData uri="http://schemas.openxmlformats.org/drawingml/2006/table">
            <a:tbl>
              <a:tblPr/>
              <a:tblGrid>
                <a:gridCol w="2926245"/>
                <a:gridCol w="1560589"/>
                <a:gridCol w="1560589"/>
                <a:gridCol w="1560589"/>
                <a:gridCol w="1560589"/>
                <a:gridCol w="1560589"/>
              </a:tblGrid>
              <a:tr h="576000">
                <a:tc rowSpan="2">
                  <a:txBody>
                    <a:bodyPr/>
                    <a:lstStyle/>
                    <a:p>
                      <a:pPr algn="ctr">
                        <a:spcAft>
                          <a:spcPts val="0"/>
                        </a:spcAft>
                      </a:pPr>
                      <a:r>
                        <a:rPr lang="en-GB" sz="1800" b="1" dirty="0" smtClean="0">
                          <a:solidFill>
                            <a:srgbClr val="FFFFFF"/>
                          </a:solidFill>
                          <a:latin typeface="+mn-lt"/>
                          <a:ea typeface="Arial"/>
                          <a:cs typeface="Arial"/>
                        </a:rPr>
                        <a:t>Network location</a:t>
                      </a:r>
                      <a:endParaRPr lang="en-GB" sz="1800" dirty="0">
                        <a:latin typeface="+mn-lt"/>
                        <a:ea typeface="Times New Roman"/>
                        <a:cs typeface="Times New Roman"/>
                      </a:endParaRPr>
                    </a:p>
                  </a:txBody>
                  <a:tcPr marL="53975" marR="53975" marT="53975" marB="539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7AC143"/>
                    </a:solidFill>
                  </a:tcPr>
                </a:tc>
                <a:tc gridSpan="5">
                  <a:txBody>
                    <a:bodyPr/>
                    <a:lstStyle/>
                    <a:p>
                      <a:pPr algn="ctr">
                        <a:spcAft>
                          <a:spcPts val="0"/>
                        </a:spcAft>
                      </a:pPr>
                      <a:r>
                        <a:rPr lang="en-GB" sz="1800" b="1" dirty="0">
                          <a:solidFill>
                            <a:srgbClr val="FFFFFF"/>
                          </a:solidFill>
                          <a:latin typeface="+mn-lt"/>
                          <a:ea typeface="Arial"/>
                          <a:cs typeface="Arial"/>
                        </a:rPr>
                        <a:t>Approximate requirement (MW)</a:t>
                      </a:r>
                      <a:endParaRPr lang="en-GB" sz="1800" dirty="0">
                        <a:latin typeface="+mn-lt"/>
                        <a:ea typeface="Times New Roman"/>
                        <a:cs typeface="Times New Roman"/>
                      </a:endParaRPr>
                    </a:p>
                  </a:txBody>
                  <a:tcPr marL="53975" marR="53975" marT="53975" marB="539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7AC143"/>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r>
              <a:tr h="612000">
                <a:tc vMerge="1">
                  <a:txBody>
                    <a:bodyPr/>
                    <a:lstStyle/>
                    <a:p>
                      <a:endParaRPr lang="en-GB"/>
                    </a:p>
                  </a:txBody>
                  <a:tcPr/>
                </a:tc>
                <a:tc>
                  <a:txBody>
                    <a:bodyPr/>
                    <a:lstStyle/>
                    <a:p>
                      <a:pPr algn="ctr">
                        <a:spcAft>
                          <a:spcPts val="0"/>
                        </a:spcAft>
                      </a:pPr>
                      <a:r>
                        <a:rPr lang="en-GB" sz="1800" b="1" dirty="0">
                          <a:solidFill>
                            <a:srgbClr val="FFFFFF"/>
                          </a:solidFill>
                          <a:latin typeface="+mn-lt"/>
                          <a:ea typeface="Arial"/>
                          <a:cs typeface="Arial"/>
                        </a:rPr>
                        <a:t>18/19</a:t>
                      </a:r>
                      <a:endParaRPr lang="en-GB" sz="1800" dirty="0">
                        <a:latin typeface="+mn-lt"/>
                        <a:ea typeface="Times New Roman"/>
                        <a:cs typeface="Times New Roman"/>
                      </a:endParaRPr>
                    </a:p>
                  </a:txBody>
                  <a:tcPr marL="53975" marR="53975" marT="53975" marB="539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7AC143"/>
                    </a:solidFill>
                  </a:tcPr>
                </a:tc>
                <a:tc>
                  <a:txBody>
                    <a:bodyPr/>
                    <a:lstStyle/>
                    <a:p>
                      <a:pPr algn="ctr">
                        <a:spcAft>
                          <a:spcPts val="0"/>
                        </a:spcAft>
                      </a:pPr>
                      <a:r>
                        <a:rPr lang="en-GB" sz="1800" b="1">
                          <a:solidFill>
                            <a:srgbClr val="FFFFFF"/>
                          </a:solidFill>
                          <a:latin typeface="+mn-lt"/>
                          <a:ea typeface="Arial"/>
                          <a:cs typeface="Arial"/>
                        </a:rPr>
                        <a:t>19/20</a:t>
                      </a:r>
                      <a:endParaRPr lang="en-GB" sz="1800">
                        <a:latin typeface="+mn-lt"/>
                        <a:ea typeface="Times New Roman"/>
                        <a:cs typeface="Times New Roman"/>
                      </a:endParaRPr>
                    </a:p>
                  </a:txBody>
                  <a:tcPr marL="53975" marR="53975" marT="53975" marB="539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7AC143"/>
                    </a:solidFill>
                  </a:tcPr>
                </a:tc>
                <a:tc>
                  <a:txBody>
                    <a:bodyPr/>
                    <a:lstStyle/>
                    <a:p>
                      <a:pPr algn="ctr">
                        <a:spcAft>
                          <a:spcPts val="0"/>
                        </a:spcAft>
                      </a:pPr>
                      <a:r>
                        <a:rPr lang="en-GB" sz="1800" b="1">
                          <a:solidFill>
                            <a:srgbClr val="FFFFFF"/>
                          </a:solidFill>
                          <a:latin typeface="+mn-lt"/>
                          <a:ea typeface="Arial"/>
                          <a:cs typeface="Arial"/>
                        </a:rPr>
                        <a:t>20/21</a:t>
                      </a:r>
                      <a:endParaRPr lang="en-GB" sz="1800">
                        <a:latin typeface="+mn-lt"/>
                        <a:ea typeface="Times New Roman"/>
                        <a:cs typeface="Times New Roman"/>
                      </a:endParaRPr>
                    </a:p>
                  </a:txBody>
                  <a:tcPr marL="53975" marR="53975" marT="53975" marB="539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7AC143"/>
                    </a:solidFill>
                  </a:tcPr>
                </a:tc>
                <a:tc>
                  <a:txBody>
                    <a:bodyPr/>
                    <a:lstStyle/>
                    <a:p>
                      <a:pPr algn="ctr">
                        <a:spcAft>
                          <a:spcPts val="0"/>
                        </a:spcAft>
                      </a:pPr>
                      <a:r>
                        <a:rPr lang="en-GB" sz="1800" b="1">
                          <a:solidFill>
                            <a:srgbClr val="FFFFFF"/>
                          </a:solidFill>
                          <a:latin typeface="+mn-lt"/>
                          <a:ea typeface="Arial"/>
                          <a:cs typeface="Arial"/>
                        </a:rPr>
                        <a:t>21/22</a:t>
                      </a:r>
                      <a:endParaRPr lang="en-GB" sz="1800">
                        <a:latin typeface="+mn-lt"/>
                        <a:ea typeface="Times New Roman"/>
                        <a:cs typeface="Times New Roman"/>
                      </a:endParaRPr>
                    </a:p>
                  </a:txBody>
                  <a:tcPr marL="53975" marR="53975" marT="53975" marB="539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7AC143"/>
                    </a:solidFill>
                  </a:tcPr>
                </a:tc>
                <a:tc>
                  <a:txBody>
                    <a:bodyPr/>
                    <a:lstStyle/>
                    <a:p>
                      <a:pPr algn="ctr">
                        <a:spcAft>
                          <a:spcPts val="0"/>
                        </a:spcAft>
                      </a:pPr>
                      <a:r>
                        <a:rPr lang="en-GB" sz="1800" b="1" dirty="0">
                          <a:solidFill>
                            <a:srgbClr val="FFFFFF"/>
                          </a:solidFill>
                          <a:latin typeface="+mn-lt"/>
                          <a:ea typeface="Arial"/>
                          <a:cs typeface="Arial"/>
                        </a:rPr>
                        <a:t>22/23</a:t>
                      </a:r>
                      <a:endParaRPr lang="en-GB" sz="1800" dirty="0">
                        <a:latin typeface="+mn-lt"/>
                        <a:ea typeface="Times New Roman"/>
                        <a:cs typeface="Times New Roman"/>
                      </a:endParaRPr>
                    </a:p>
                  </a:txBody>
                  <a:tcPr marL="53975" marR="53975" marT="53975" marB="539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7AC143"/>
                    </a:solidFill>
                  </a:tcPr>
                </a:tc>
              </a:tr>
              <a:tr h="575945">
                <a:tc>
                  <a:txBody>
                    <a:bodyPr/>
                    <a:lstStyle/>
                    <a:p>
                      <a:pPr>
                        <a:spcAft>
                          <a:spcPts val="0"/>
                        </a:spcAft>
                      </a:pPr>
                      <a:r>
                        <a:rPr lang="en-GB" sz="1800" b="1" dirty="0" smtClean="0">
                          <a:latin typeface="+mn-lt"/>
                          <a:ea typeface="Times New Roman"/>
                          <a:cs typeface="Times New Roman"/>
                        </a:rPr>
                        <a:t>Alston</a:t>
                      </a:r>
                      <a:endParaRPr lang="en-GB" sz="1800" b="1" dirty="0">
                        <a:latin typeface="+mn-lt"/>
                        <a:ea typeface="Times New Roman"/>
                        <a:cs typeface="Times New Roman"/>
                      </a:endParaRPr>
                    </a:p>
                  </a:txBody>
                  <a:tcPr marL="53975" marR="53975" marT="53975" marB="539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tx2">
                        <a:lumMod val="40000"/>
                        <a:lumOff val="60000"/>
                      </a:schemeClr>
                    </a:solidFill>
                  </a:tcPr>
                </a:tc>
                <a:tc>
                  <a:txBody>
                    <a:bodyPr/>
                    <a:lstStyle/>
                    <a:p>
                      <a:pPr algn="ctr">
                        <a:spcAft>
                          <a:spcPts val="1200"/>
                        </a:spcAft>
                      </a:pPr>
                      <a:r>
                        <a:rPr lang="en-GB" sz="1800" dirty="0">
                          <a:solidFill>
                            <a:srgbClr val="000000"/>
                          </a:solidFill>
                          <a:latin typeface="+mn-lt"/>
                          <a:ea typeface="Times New Roman"/>
                          <a:cs typeface="Arial"/>
                        </a:rPr>
                        <a:t>0.5</a:t>
                      </a:r>
                      <a:endParaRPr lang="en-GB" sz="1800" dirty="0">
                        <a:latin typeface="+mn-lt"/>
                        <a:ea typeface="Times New Roman"/>
                        <a:cs typeface="Times New Roman"/>
                      </a:endParaRPr>
                    </a:p>
                  </a:txBody>
                  <a:tcPr marL="53975" marR="53975" marT="53975" marB="539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tx2">
                        <a:lumMod val="40000"/>
                        <a:lumOff val="60000"/>
                      </a:schemeClr>
                    </a:solidFill>
                  </a:tcPr>
                </a:tc>
                <a:tc>
                  <a:txBody>
                    <a:bodyPr/>
                    <a:lstStyle/>
                    <a:p>
                      <a:pPr algn="ctr">
                        <a:spcAft>
                          <a:spcPts val="1200"/>
                        </a:spcAft>
                      </a:pPr>
                      <a:r>
                        <a:rPr lang="en-GB" sz="1800">
                          <a:solidFill>
                            <a:srgbClr val="000000"/>
                          </a:solidFill>
                          <a:latin typeface="+mn-lt"/>
                          <a:ea typeface="Times New Roman"/>
                          <a:cs typeface="Arial"/>
                        </a:rPr>
                        <a:t>0.5</a:t>
                      </a:r>
                      <a:endParaRPr lang="en-GB" sz="1800">
                        <a:latin typeface="+mn-lt"/>
                        <a:ea typeface="Times New Roman"/>
                        <a:cs typeface="Times New Roman"/>
                      </a:endParaRPr>
                    </a:p>
                  </a:txBody>
                  <a:tcPr marL="53975" marR="53975" marT="53975" marB="539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tx2">
                        <a:lumMod val="40000"/>
                        <a:lumOff val="60000"/>
                      </a:schemeClr>
                    </a:solidFill>
                  </a:tcPr>
                </a:tc>
                <a:tc>
                  <a:txBody>
                    <a:bodyPr/>
                    <a:lstStyle/>
                    <a:p>
                      <a:pPr algn="ctr">
                        <a:spcAft>
                          <a:spcPts val="1200"/>
                        </a:spcAft>
                      </a:pPr>
                      <a:r>
                        <a:rPr lang="en-GB" sz="1800" dirty="0">
                          <a:solidFill>
                            <a:srgbClr val="000000"/>
                          </a:solidFill>
                          <a:latin typeface="+mn-lt"/>
                          <a:ea typeface="Times New Roman"/>
                          <a:cs typeface="Arial"/>
                        </a:rPr>
                        <a:t>0.5</a:t>
                      </a:r>
                      <a:endParaRPr lang="en-GB" sz="1800" dirty="0">
                        <a:latin typeface="+mn-lt"/>
                        <a:ea typeface="Times New Roman"/>
                        <a:cs typeface="Times New Roman"/>
                      </a:endParaRPr>
                    </a:p>
                  </a:txBody>
                  <a:tcPr marL="53975" marR="53975" marT="53975" marB="539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tx2">
                        <a:lumMod val="40000"/>
                        <a:lumOff val="60000"/>
                      </a:schemeClr>
                    </a:solidFill>
                  </a:tcPr>
                </a:tc>
                <a:tc>
                  <a:txBody>
                    <a:bodyPr/>
                    <a:lstStyle/>
                    <a:p>
                      <a:pPr algn="ctr">
                        <a:spcAft>
                          <a:spcPts val="1200"/>
                        </a:spcAft>
                      </a:pPr>
                      <a:r>
                        <a:rPr lang="en-GB" sz="1800">
                          <a:solidFill>
                            <a:srgbClr val="000000"/>
                          </a:solidFill>
                          <a:latin typeface="+mn-lt"/>
                          <a:ea typeface="Times New Roman"/>
                          <a:cs typeface="Arial"/>
                        </a:rPr>
                        <a:t>0.5</a:t>
                      </a:r>
                      <a:endParaRPr lang="en-GB" sz="1800">
                        <a:latin typeface="+mn-lt"/>
                        <a:ea typeface="Times New Roman"/>
                        <a:cs typeface="Times New Roman"/>
                      </a:endParaRPr>
                    </a:p>
                  </a:txBody>
                  <a:tcPr marL="53975" marR="53975" marT="53975" marB="539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tx2">
                        <a:lumMod val="40000"/>
                        <a:lumOff val="60000"/>
                      </a:schemeClr>
                    </a:solidFill>
                  </a:tcPr>
                </a:tc>
                <a:tc>
                  <a:txBody>
                    <a:bodyPr/>
                    <a:lstStyle/>
                    <a:p>
                      <a:pPr algn="ctr">
                        <a:spcAft>
                          <a:spcPts val="1200"/>
                        </a:spcAft>
                      </a:pPr>
                      <a:r>
                        <a:rPr lang="en-GB" sz="1800" dirty="0">
                          <a:solidFill>
                            <a:srgbClr val="000000"/>
                          </a:solidFill>
                          <a:latin typeface="+mn-lt"/>
                          <a:ea typeface="Times New Roman"/>
                          <a:cs typeface="Arial"/>
                        </a:rPr>
                        <a:t>1.0</a:t>
                      </a:r>
                      <a:endParaRPr lang="en-GB" sz="1800" dirty="0">
                        <a:latin typeface="+mn-lt"/>
                        <a:ea typeface="Times New Roman"/>
                        <a:cs typeface="Times New Roman"/>
                      </a:endParaRPr>
                    </a:p>
                  </a:txBody>
                  <a:tcPr marL="53975" marR="53975" marT="53975" marB="539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tx2">
                        <a:lumMod val="40000"/>
                        <a:lumOff val="60000"/>
                      </a:schemeClr>
                    </a:solidFill>
                  </a:tcPr>
                </a:tc>
              </a:tr>
              <a:tr h="575945">
                <a:tc>
                  <a:txBody>
                    <a:bodyPr/>
                    <a:lstStyle/>
                    <a:p>
                      <a:pPr>
                        <a:spcAft>
                          <a:spcPts val="0"/>
                        </a:spcAft>
                      </a:pPr>
                      <a:r>
                        <a:rPr lang="en-GB" sz="1800" b="1" dirty="0" smtClean="0">
                          <a:latin typeface="+mn-lt"/>
                          <a:ea typeface="Times New Roman"/>
                          <a:cs typeface="Times New Roman"/>
                        </a:rPr>
                        <a:t>Coniston</a:t>
                      </a:r>
                      <a:endParaRPr lang="en-GB" sz="1800" b="1" dirty="0">
                        <a:latin typeface="+mn-lt"/>
                        <a:ea typeface="Times New Roman"/>
                        <a:cs typeface="Times New Roman"/>
                      </a:endParaRPr>
                    </a:p>
                  </a:txBody>
                  <a:tcPr marL="53975" marR="53975" marT="53975" marB="539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4F2D9"/>
                    </a:solidFill>
                  </a:tcPr>
                </a:tc>
                <a:tc>
                  <a:txBody>
                    <a:bodyPr/>
                    <a:lstStyle/>
                    <a:p>
                      <a:pPr algn="ctr">
                        <a:spcAft>
                          <a:spcPts val="1200"/>
                        </a:spcAft>
                      </a:pPr>
                      <a:r>
                        <a:rPr lang="en-GB" sz="1800" b="0" dirty="0">
                          <a:solidFill>
                            <a:srgbClr val="000000"/>
                          </a:solidFill>
                          <a:latin typeface="+mn-lt"/>
                          <a:ea typeface="Times New Roman"/>
                          <a:cs typeface="Arial"/>
                        </a:rPr>
                        <a:t>1.0</a:t>
                      </a:r>
                      <a:endParaRPr lang="en-GB" sz="1800" b="0" dirty="0">
                        <a:latin typeface="+mn-lt"/>
                        <a:ea typeface="Times New Roman"/>
                        <a:cs typeface="Times New Roman"/>
                      </a:endParaRPr>
                    </a:p>
                  </a:txBody>
                  <a:tcPr marL="53975" marR="53975" marT="53975" marB="539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4F2D9"/>
                    </a:solidFill>
                  </a:tcPr>
                </a:tc>
                <a:tc>
                  <a:txBody>
                    <a:bodyPr/>
                    <a:lstStyle/>
                    <a:p>
                      <a:pPr algn="ctr">
                        <a:spcAft>
                          <a:spcPts val="1200"/>
                        </a:spcAft>
                      </a:pPr>
                      <a:r>
                        <a:rPr lang="en-GB" sz="1800" b="0">
                          <a:solidFill>
                            <a:srgbClr val="000000"/>
                          </a:solidFill>
                          <a:latin typeface="+mn-lt"/>
                          <a:ea typeface="Times New Roman"/>
                          <a:cs typeface="Arial"/>
                        </a:rPr>
                        <a:t>1.0</a:t>
                      </a:r>
                      <a:endParaRPr lang="en-GB" sz="1800" b="0">
                        <a:latin typeface="+mn-lt"/>
                        <a:ea typeface="Times New Roman"/>
                        <a:cs typeface="Times New Roman"/>
                      </a:endParaRPr>
                    </a:p>
                  </a:txBody>
                  <a:tcPr marL="53975" marR="53975" marT="53975" marB="539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4F2D9"/>
                    </a:solidFill>
                  </a:tcPr>
                </a:tc>
                <a:tc>
                  <a:txBody>
                    <a:bodyPr/>
                    <a:lstStyle/>
                    <a:p>
                      <a:pPr algn="ctr">
                        <a:spcAft>
                          <a:spcPts val="1200"/>
                        </a:spcAft>
                      </a:pPr>
                      <a:r>
                        <a:rPr lang="en-GB" sz="1800" b="0">
                          <a:solidFill>
                            <a:srgbClr val="000000"/>
                          </a:solidFill>
                          <a:latin typeface="+mn-lt"/>
                          <a:ea typeface="Times New Roman"/>
                          <a:cs typeface="Arial"/>
                        </a:rPr>
                        <a:t>1.0</a:t>
                      </a:r>
                      <a:endParaRPr lang="en-GB" sz="1800" b="0">
                        <a:latin typeface="+mn-lt"/>
                        <a:ea typeface="Times New Roman"/>
                        <a:cs typeface="Times New Roman"/>
                      </a:endParaRPr>
                    </a:p>
                  </a:txBody>
                  <a:tcPr marL="53975" marR="53975" marT="53975" marB="539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4F2D9"/>
                    </a:solidFill>
                  </a:tcPr>
                </a:tc>
                <a:tc>
                  <a:txBody>
                    <a:bodyPr/>
                    <a:lstStyle/>
                    <a:p>
                      <a:pPr algn="ctr">
                        <a:spcAft>
                          <a:spcPts val="1200"/>
                        </a:spcAft>
                      </a:pPr>
                      <a:r>
                        <a:rPr lang="en-GB" sz="1800" b="0" dirty="0">
                          <a:solidFill>
                            <a:srgbClr val="000000"/>
                          </a:solidFill>
                          <a:latin typeface="+mn-lt"/>
                          <a:ea typeface="Times New Roman"/>
                          <a:cs typeface="Arial"/>
                        </a:rPr>
                        <a:t>1.0</a:t>
                      </a:r>
                      <a:endParaRPr lang="en-GB" sz="1800" b="0" dirty="0">
                        <a:latin typeface="+mn-lt"/>
                        <a:ea typeface="Times New Roman"/>
                        <a:cs typeface="Times New Roman"/>
                      </a:endParaRPr>
                    </a:p>
                  </a:txBody>
                  <a:tcPr marL="53975" marR="53975" marT="53975" marB="539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4F2D9"/>
                    </a:solidFill>
                  </a:tcPr>
                </a:tc>
                <a:tc>
                  <a:txBody>
                    <a:bodyPr/>
                    <a:lstStyle/>
                    <a:p>
                      <a:pPr algn="ctr">
                        <a:spcAft>
                          <a:spcPts val="1200"/>
                        </a:spcAft>
                      </a:pPr>
                      <a:r>
                        <a:rPr lang="en-GB" sz="1800" b="0" dirty="0">
                          <a:solidFill>
                            <a:srgbClr val="000000"/>
                          </a:solidFill>
                          <a:latin typeface="+mn-lt"/>
                          <a:ea typeface="Times New Roman"/>
                          <a:cs typeface="Arial"/>
                        </a:rPr>
                        <a:t>1.0</a:t>
                      </a:r>
                      <a:endParaRPr lang="en-GB" sz="1800" b="0" dirty="0">
                        <a:latin typeface="+mn-lt"/>
                        <a:ea typeface="Times New Roman"/>
                        <a:cs typeface="Times New Roman"/>
                      </a:endParaRPr>
                    </a:p>
                  </a:txBody>
                  <a:tcPr marL="53975" marR="53975" marT="53975" marB="539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4F2D9"/>
                    </a:solidFill>
                  </a:tcPr>
                </a:tc>
              </a:tr>
              <a:tr h="575945">
                <a:tc>
                  <a:txBody>
                    <a:bodyPr/>
                    <a:lstStyle/>
                    <a:p>
                      <a:pPr>
                        <a:spcAft>
                          <a:spcPts val="0"/>
                        </a:spcAft>
                      </a:pPr>
                      <a:r>
                        <a:rPr lang="en-GB" sz="1800" b="1" dirty="0" smtClean="0">
                          <a:latin typeface="+mn-lt"/>
                          <a:ea typeface="Times New Roman"/>
                          <a:cs typeface="Times New Roman"/>
                        </a:rPr>
                        <a:t>Easton</a:t>
                      </a:r>
                      <a:endParaRPr lang="en-GB" sz="1800" b="1" dirty="0">
                        <a:latin typeface="+mn-lt"/>
                        <a:ea typeface="Times New Roman"/>
                        <a:cs typeface="Times New Roman"/>
                      </a:endParaRPr>
                    </a:p>
                  </a:txBody>
                  <a:tcPr marL="53975" marR="53975" marT="53975" marB="539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tx2">
                        <a:lumMod val="40000"/>
                        <a:lumOff val="60000"/>
                      </a:schemeClr>
                    </a:solidFill>
                  </a:tcPr>
                </a:tc>
                <a:tc>
                  <a:txBody>
                    <a:bodyPr/>
                    <a:lstStyle/>
                    <a:p>
                      <a:pPr algn="ctr">
                        <a:spcAft>
                          <a:spcPts val="1200"/>
                        </a:spcAft>
                      </a:pPr>
                      <a:r>
                        <a:rPr lang="en-GB" sz="1800" b="0" dirty="0">
                          <a:solidFill>
                            <a:srgbClr val="000000"/>
                          </a:solidFill>
                          <a:latin typeface="+mn-lt"/>
                          <a:ea typeface="Times New Roman"/>
                          <a:cs typeface="Arial"/>
                        </a:rPr>
                        <a:t>2.0</a:t>
                      </a:r>
                      <a:endParaRPr lang="en-GB" sz="1800" b="0" dirty="0">
                        <a:latin typeface="+mn-lt"/>
                        <a:ea typeface="Times New Roman"/>
                        <a:cs typeface="Times New Roman"/>
                      </a:endParaRPr>
                    </a:p>
                  </a:txBody>
                  <a:tcPr marL="53975" marR="53975" marT="53975" marB="539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tx2">
                        <a:lumMod val="40000"/>
                        <a:lumOff val="60000"/>
                      </a:schemeClr>
                    </a:solidFill>
                  </a:tcPr>
                </a:tc>
                <a:tc>
                  <a:txBody>
                    <a:bodyPr/>
                    <a:lstStyle/>
                    <a:p>
                      <a:pPr algn="ctr">
                        <a:spcAft>
                          <a:spcPts val="1200"/>
                        </a:spcAft>
                      </a:pPr>
                      <a:r>
                        <a:rPr lang="en-GB" sz="1800" b="0" dirty="0">
                          <a:solidFill>
                            <a:srgbClr val="000000"/>
                          </a:solidFill>
                          <a:latin typeface="+mn-lt"/>
                          <a:ea typeface="Times New Roman"/>
                          <a:cs typeface="Arial"/>
                        </a:rPr>
                        <a:t>2.0</a:t>
                      </a:r>
                      <a:endParaRPr lang="en-GB" sz="1800" b="0" dirty="0">
                        <a:latin typeface="+mn-lt"/>
                        <a:ea typeface="Times New Roman"/>
                        <a:cs typeface="Times New Roman"/>
                      </a:endParaRPr>
                    </a:p>
                  </a:txBody>
                  <a:tcPr marL="53975" marR="53975" marT="53975" marB="539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tx2">
                        <a:lumMod val="40000"/>
                        <a:lumOff val="60000"/>
                      </a:schemeClr>
                    </a:solidFill>
                  </a:tcPr>
                </a:tc>
                <a:tc>
                  <a:txBody>
                    <a:bodyPr/>
                    <a:lstStyle/>
                    <a:p>
                      <a:pPr algn="ctr">
                        <a:spcAft>
                          <a:spcPts val="1200"/>
                        </a:spcAft>
                      </a:pPr>
                      <a:r>
                        <a:rPr lang="en-GB" sz="1800" b="0" dirty="0">
                          <a:solidFill>
                            <a:srgbClr val="000000"/>
                          </a:solidFill>
                          <a:latin typeface="+mn-lt"/>
                          <a:ea typeface="Times New Roman"/>
                          <a:cs typeface="Arial"/>
                        </a:rPr>
                        <a:t>2.0</a:t>
                      </a:r>
                      <a:endParaRPr lang="en-GB" sz="1800" b="0" dirty="0">
                        <a:latin typeface="+mn-lt"/>
                        <a:ea typeface="Times New Roman"/>
                        <a:cs typeface="Times New Roman"/>
                      </a:endParaRPr>
                    </a:p>
                  </a:txBody>
                  <a:tcPr marL="53975" marR="53975" marT="53975" marB="539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tx2">
                        <a:lumMod val="40000"/>
                        <a:lumOff val="60000"/>
                      </a:schemeClr>
                    </a:solidFill>
                  </a:tcPr>
                </a:tc>
                <a:tc>
                  <a:txBody>
                    <a:bodyPr/>
                    <a:lstStyle/>
                    <a:p>
                      <a:pPr algn="ctr">
                        <a:spcAft>
                          <a:spcPts val="1200"/>
                        </a:spcAft>
                      </a:pPr>
                      <a:r>
                        <a:rPr lang="en-GB" sz="1800" b="0" dirty="0">
                          <a:solidFill>
                            <a:srgbClr val="000000"/>
                          </a:solidFill>
                          <a:latin typeface="+mn-lt"/>
                          <a:ea typeface="Times New Roman"/>
                          <a:cs typeface="Arial"/>
                        </a:rPr>
                        <a:t>2.0</a:t>
                      </a:r>
                      <a:endParaRPr lang="en-GB" sz="1800" b="0" dirty="0">
                        <a:latin typeface="+mn-lt"/>
                        <a:ea typeface="Times New Roman"/>
                        <a:cs typeface="Times New Roman"/>
                      </a:endParaRPr>
                    </a:p>
                  </a:txBody>
                  <a:tcPr marL="53975" marR="53975" marT="53975" marB="539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tx2">
                        <a:lumMod val="40000"/>
                        <a:lumOff val="60000"/>
                      </a:schemeClr>
                    </a:solidFill>
                  </a:tcPr>
                </a:tc>
                <a:tc>
                  <a:txBody>
                    <a:bodyPr/>
                    <a:lstStyle/>
                    <a:p>
                      <a:pPr algn="ctr">
                        <a:spcAft>
                          <a:spcPts val="1200"/>
                        </a:spcAft>
                      </a:pPr>
                      <a:r>
                        <a:rPr lang="en-GB" sz="1800" b="0" dirty="0">
                          <a:solidFill>
                            <a:srgbClr val="000000"/>
                          </a:solidFill>
                          <a:latin typeface="+mn-lt"/>
                          <a:ea typeface="Times New Roman"/>
                          <a:cs typeface="Arial"/>
                        </a:rPr>
                        <a:t>2.0</a:t>
                      </a:r>
                      <a:endParaRPr lang="en-GB" sz="1800" b="0" dirty="0">
                        <a:latin typeface="+mn-lt"/>
                        <a:ea typeface="Times New Roman"/>
                        <a:cs typeface="Times New Roman"/>
                      </a:endParaRPr>
                    </a:p>
                  </a:txBody>
                  <a:tcPr marL="53975" marR="53975" marT="53975" marB="539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tx2">
                        <a:lumMod val="40000"/>
                        <a:lumOff val="60000"/>
                      </a:schemeClr>
                    </a:solidFill>
                  </a:tcPr>
                </a:tc>
              </a:tr>
              <a:tr h="575945">
                <a:tc>
                  <a:txBody>
                    <a:bodyPr/>
                    <a:lstStyle/>
                    <a:p>
                      <a:pPr>
                        <a:spcAft>
                          <a:spcPts val="0"/>
                        </a:spcAft>
                      </a:pPr>
                      <a:r>
                        <a:rPr lang="en-GB" sz="1800" b="1" dirty="0" smtClean="0">
                          <a:latin typeface="+mn-lt"/>
                          <a:ea typeface="Times New Roman"/>
                          <a:cs typeface="Times New Roman"/>
                        </a:rPr>
                        <a:t>Nelson</a:t>
                      </a:r>
                      <a:endParaRPr lang="en-GB" sz="1800" b="1" dirty="0">
                        <a:latin typeface="+mn-lt"/>
                        <a:ea typeface="Times New Roman"/>
                        <a:cs typeface="Times New Roman"/>
                      </a:endParaRPr>
                    </a:p>
                  </a:txBody>
                  <a:tcPr marL="53975" marR="53975" marT="53975" marB="539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tx2">
                        <a:lumMod val="20000"/>
                        <a:lumOff val="80000"/>
                      </a:schemeClr>
                    </a:solidFill>
                  </a:tcPr>
                </a:tc>
                <a:tc>
                  <a:txBody>
                    <a:bodyPr/>
                    <a:lstStyle/>
                    <a:p>
                      <a:pPr algn="ctr">
                        <a:spcAft>
                          <a:spcPts val="1200"/>
                        </a:spcAft>
                      </a:pPr>
                      <a:r>
                        <a:rPr lang="en-GB" sz="1800" b="0" dirty="0">
                          <a:solidFill>
                            <a:srgbClr val="000000"/>
                          </a:solidFill>
                          <a:latin typeface="+mn-lt"/>
                          <a:ea typeface="Times New Roman"/>
                          <a:cs typeface="Arial"/>
                        </a:rPr>
                        <a:t>20.0</a:t>
                      </a:r>
                      <a:endParaRPr lang="en-GB" sz="1800" b="0" dirty="0">
                        <a:latin typeface="+mn-lt"/>
                        <a:ea typeface="Times New Roman"/>
                        <a:cs typeface="Times New Roman"/>
                      </a:endParaRPr>
                    </a:p>
                  </a:txBody>
                  <a:tcPr marL="53975" marR="53975" marT="53975" marB="539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tx2">
                        <a:lumMod val="20000"/>
                        <a:lumOff val="80000"/>
                      </a:schemeClr>
                    </a:solidFill>
                  </a:tcPr>
                </a:tc>
                <a:tc>
                  <a:txBody>
                    <a:bodyPr/>
                    <a:lstStyle/>
                    <a:p>
                      <a:pPr algn="ctr">
                        <a:spcAft>
                          <a:spcPts val="1200"/>
                        </a:spcAft>
                      </a:pPr>
                      <a:r>
                        <a:rPr lang="en-GB" sz="1800" b="0" dirty="0">
                          <a:solidFill>
                            <a:srgbClr val="000000"/>
                          </a:solidFill>
                          <a:latin typeface="+mn-lt"/>
                          <a:ea typeface="Times New Roman"/>
                          <a:cs typeface="Arial"/>
                        </a:rPr>
                        <a:t>20.5</a:t>
                      </a:r>
                      <a:endParaRPr lang="en-GB" sz="1800" b="0" dirty="0">
                        <a:latin typeface="+mn-lt"/>
                        <a:ea typeface="Times New Roman"/>
                        <a:cs typeface="Times New Roman"/>
                      </a:endParaRPr>
                    </a:p>
                  </a:txBody>
                  <a:tcPr marL="53975" marR="53975" marT="53975" marB="539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tx2">
                        <a:lumMod val="20000"/>
                        <a:lumOff val="80000"/>
                      </a:schemeClr>
                    </a:solidFill>
                  </a:tcPr>
                </a:tc>
                <a:tc>
                  <a:txBody>
                    <a:bodyPr/>
                    <a:lstStyle/>
                    <a:p>
                      <a:pPr algn="ctr">
                        <a:spcAft>
                          <a:spcPts val="1200"/>
                        </a:spcAft>
                      </a:pPr>
                      <a:r>
                        <a:rPr lang="en-GB" sz="1800" b="0" dirty="0">
                          <a:solidFill>
                            <a:srgbClr val="000000"/>
                          </a:solidFill>
                          <a:latin typeface="+mn-lt"/>
                          <a:ea typeface="Times New Roman"/>
                          <a:cs typeface="Arial"/>
                        </a:rPr>
                        <a:t>21.0</a:t>
                      </a:r>
                      <a:endParaRPr lang="en-GB" sz="1800" b="0" dirty="0">
                        <a:latin typeface="+mn-lt"/>
                        <a:ea typeface="Times New Roman"/>
                        <a:cs typeface="Times New Roman"/>
                      </a:endParaRPr>
                    </a:p>
                  </a:txBody>
                  <a:tcPr marL="53975" marR="53975" marT="53975" marB="539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tx2">
                        <a:lumMod val="20000"/>
                        <a:lumOff val="80000"/>
                      </a:schemeClr>
                    </a:solidFill>
                  </a:tcPr>
                </a:tc>
                <a:tc>
                  <a:txBody>
                    <a:bodyPr/>
                    <a:lstStyle/>
                    <a:p>
                      <a:pPr algn="ctr">
                        <a:spcAft>
                          <a:spcPts val="1200"/>
                        </a:spcAft>
                      </a:pPr>
                      <a:r>
                        <a:rPr lang="en-GB" sz="1800" b="0" dirty="0">
                          <a:solidFill>
                            <a:srgbClr val="000000"/>
                          </a:solidFill>
                          <a:latin typeface="+mn-lt"/>
                          <a:ea typeface="Times New Roman"/>
                          <a:cs typeface="Arial"/>
                        </a:rPr>
                        <a:t>22.0</a:t>
                      </a:r>
                      <a:endParaRPr lang="en-GB" sz="1800" b="0" dirty="0">
                        <a:latin typeface="+mn-lt"/>
                        <a:ea typeface="Times New Roman"/>
                        <a:cs typeface="Times New Roman"/>
                      </a:endParaRPr>
                    </a:p>
                  </a:txBody>
                  <a:tcPr marL="53975" marR="53975" marT="53975" marB="539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tx2">
                        <a:lumMod val="20000"/>
                        <a:lumOff val="80000"/>
                      </a:schemeClr>
                    </a:solidFill>
                  </a:tcPr>
                </a:tc>
                <a:tc>
                  <a:txBody>
                    <a:bodyPr/>
                    <a:lstStyle/>
                    <a:p>
                      <a:pPr algn="ctr">
                        <a:spcAft>
                          <a:spcPts val="1200"/>
                        </a:spcAft>
                      </a:pPr>
                      <a:r>
                        <a:rPr lang="en-GB" sz="1800" b="0" dirty="0">
                          <a:solidFill>
                            <a:srgbClr val="000000"/>
                          </a:solidFill>
                          <a:latin typeface="+mn-lt"/>
                          <a:ea typeface="Times New Roman"/>
                          <a:cs typeface="Arial"/>
                        </a:rPr>
                        <a:t>22.5</a:t>
                      </a:r>
                      <a:endParaRPr lang="en-GB" sz="1800" b="0" dirty="0">
                        <a:latin typeface="+mn-lt"/>
                        <a:ea typeface="Times New Roman"/>
                        <a:cs typeface="Times New Roman"/>
                      </a:endParaRPr>
                    </a:p>
                  </a:txBody>
                  <a:tcPr marL="53975" marR="53975" marT="53975" marB="539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tx2">
                        <a:lumMod val="20000"/>
                        <a:lumOff val="80000"/>
                      </a:schemeClr>
                    </a:solidFill>
                  </a:tcPr>
                </a:tc>
              </a:tr>
              <a:tr h="575945">
                <a:tc>
                  <a:txBody>
                    <a:bodyPr/>
                    <a:lstStyle/>
                    <a:p>
                      <a:pPr>
                        <a:spcAft>
                          <a:spcPts val="0"/>
                        </a:spcAft>
                      </a:pPr>
                      <a:r>
                        <a:rPr lang="en-GB" sz="1800" b="1" dirty="0" smtClean="0">
                          <a:latin typeface="+mn-lt"/>
                          <a:ea typeface="Times New Roman"/>
                          <a:cs typeface="Times New Roman"/>
                        </a:rPr>
                        <a:t>Blackfriars</a:t>
                      </a:r>
                      <a:endParaRPr lang="en-GB" sz="1800" b="1" dirty="0">
                        <a:latin typeface="+mn-lt"/>
                        <a:ea typeface="Times New Roman"/>
                        <a:cs typeface="Times New Roman"/>
                      </a:endParaRPr>
                    </a:p>
                  </a:txBody>
                  <a:tcPr marL="53975" marR="53975" marT="53975" marB="539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tx2">
                        <a:lumMod val="40000"/>
                        <a:lumOff val="60000"/>
                      </a:schemeClr>
                    </a:solidFill>
                  </a:tcPr>
                </a:tc>
                <a:tc>
                  <a:txBody>
                    <a:bodyPr/>
                    <a:lstStyle/>
                    <a:p>
                      <a:pPr algn="ctr">
                        <a:spcAft>
                          <a:spcPts val="1200"/>
                        </a:spcAft>
                      </a:pPr>
                      <a:r>
                        <a:rPr lang="en-GB" sz="1800" b="0" dirty="0">
                          <a:solidFill>
                            <a:srgbClr val="000000"/>
                          </a:solidFill>
                          <a:latin typeface="+mn-lt"/>
                          <a:ea typeface="Times New Roman"/>
                          <a:cs typeface="Arial"/>
                        </a:rPr>
                        <a:t>0.5</a:t>
                      </a:r>
                      <a:endParaRPr lang="en-GB" sz="1800" b="0" dirty="0">
                        <a:latin typeface="+mn-lt"/>
                        <a:ea typeface="Times New Roman"/>
                        <a:cs typeface="Times New Roman"/>
                      </a:endParaRPr>
                    </a:p>
                  </a:txBody>
                  <a:tcPr marL="53975" marR="53975" marT="53975" marB="539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tx2">
                        <a:lumMod val="40000"/>
                        <a:lumOff val="60000"/>
                      </a:schemeClr>
                    </a:solidFill>
                  </a:tcPr>
                </a:tc>
                <a:tc>
                  <a:txBody>
                    <a:bodyPr/>
                    <a:lstStyle/>
                    <a:p>
                      <a:pPr algn="ctr">
                        <a:spcAft>
                          <a:spcPts val="1200"/>
                        </a:spcAft>
                      </a:pPr>
                      <a:r>
                        <a:rPr lang="en-GB" sz="1800" b="0" dirty="0">
                          <a:solidFill>
                            <a:srgbClr val="000000"/>
                          </a:solidFill>
                          <a:latin typeface="+mn-lt"/>
                          <a:ea typeface="Times New Roman"/>
                          <a:cs typeface="Arial"/>
                        </a:rPr>
                        <a:t>1.0</a:t>
                      </a:r>
                      <a:endParaRPr lang="en-GB" sz="1800" b="0" dirty="0">
                        <a:latin typeface="+mn-lt"/>
                        <a:ea typeface="Times New Roman"/>
                        <a:cs typeface="Times New Roman"/>
                      </a:endParaRPr>
                    </a:p>
                  </a:txBody>
                  <a:tcPr marL="53975" marR="53975" marT="53975" marB="539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tx2">
                        <a:lumMod val="40000"/>
                        <a:lumOff val="60000"/>
                      </a:schemeClr>
                    </a:solidFill>
                  </a:tcPr>
                </a:tc>
                <a:tc>
                  <a:txBody>
                    <a:bodyPr/>
                    <a:lstStyle/>
                    <a:p>
                      <a:pPr algn="ctr">
                        <a:spcAft>
                          <a:spcPts val="1200"/>
                        </a:spcAft>
                      </a:pPr>
                      <a:r>
                        <a:rPr lang="en-GB" sz="1800" b="0" dirty="0">
                          <a:solidFill>
                            <a:srgbClr val="000000"/>
                          </a:solidFill>
                          <a:latin typeface="+mn-lt"/>
                          <a:ea typeface="Times New Roman"/>
                          <a:cs typeface="Arial"/>
                        </a:rPr>
                        <a:t>1.0</a:t>
                      </a:r>
                      <a:endParaRPr lang="en-GB" sz="1800" b="0" dirty="0">
                        <a:latin typeface="+mn-lt"/>
                        <a:ea typeface="Times New Roman"/>
                        <a:cs typeface="Times New Roman"/>
                      </a:endParaRPr>
                    </a:p>
                  </a:txBody>
                  <a:tcPr marL="53975" marR="53975" marT="53975" marB="539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tx2">
                        <a:lumMod val="40000"/>
                        <a:lumOff val="60000"/>
                      </a:schemeClr>
                    </a:solidFill>
                  </a:tcPr>
                </a:tc>
                <a:tc>
                  <a:txBody>
                    <a:bodyPr/>
                    <a:lstStyle/>
                    <a:p>
                      <a:pPr algn="ctr">
                        <a:spcAft>
                          <a:spcPts val="1200"/>
                        </a:spcAft>
                      </a:pPr>
                      <a:r>
                        <a:rPr lang="en-GB" sz="1800" b="0" dirty="0">
                          <a:solidFill>
                            <a:srgbClr val="000000"/>
                          </a:solidFill>
                          <a:latin typeface="+mn-lt"/>
                          <a:ea typeface="Times New Roman"/>
                          <a:cs typeface="Arial"/>
                        </a:rPr>
                        <a:t>1.5</a:t>
                      </a:r>
                      <a:endParaRPr lang="en-GB" sz="1800" b="0" dirty="0">
                        <a:latin typeface="+mn-lt"/>
                        <a:ea typeface="Times New Roman"/>
                        <a:cs typeface="Times New Roman"/>
                      </a:endParaRPr>
                    </a:p>
                  </a:txBody>
                  <a:tcPr marL="53975" marR="53975" marT="53975" marB="539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tx2">
                        <a:lumMod val="40000"/>
                        <a:lumOff val="60000"/>
                      </a:schemeClr>
                    </a:solidFill>
                  </a:tcPr>
                </a:tc>
                <a:tc>
                  <a:txBody>
                    <a:bodyPr/>
                    <a:lstStyle/>
                    <a:p>
                      <a:pPr algn="ctr">
                        <a:spcAft>
                          <a:spcPts val="1200"/>
                        </a:spcAft>
                      </a:pPr>
                      <a:r>
                        <a:rPr lang="en-GB" sz="1800" b="0" dirty="0">
                          <a:solidFill>
                            <a:srgbClr val="000000"/>
                          </a:solidFill>
                          <a:latin typeface="+mn-lt"/>
                          <a:ea typeface="Times New Roman"/>
                          <a:cs typeface="Arial"/>
                        </a:rPr>
                        <a:t>1.5</a:t>
                      </a:r>
                      <a:endParaRPr lang="en-GB" sz="1800" b="0" dirty="0">
                        <a:latin typeface="+mn-lt"/>
                        <a:ea typeface="Times New Roman"/>
                        <a:cs typeface="Times New Roman"/>
                      </a:endParaRPr>
                    </a:p>
                  </a:txBody>
                  <a:tcPr marL="53975" marR="53975" marT="53975" marB="539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tx2">
                        <a:lumMod val="40000"/>
                        <a:lumOff val="60000"/>
                      </a:schemeClr>
                    </a:solidFill>
                  </a:tcPr>
                </a:tc>
              </a:tr>
              <a:tr h="575945">
                <a:tc>
                  <a:txBody>
                    <a:bodyPr/>
                    <a:lstStyle/>
                    <a:p>
                      <a:pPr>
                        <a:spcAft>
                          <a:spcPts val="0"/>
                        </a:spcAft>
                      </a:pPr>
                      <a:r>
                        <a:rPr lang="en-GB" sz="1800" b="1" dirty="0" err="1" smtClean="0">
                          <a:latin typeface="+mn-lt"/>
                          <a:ea typeface="Times New Roman"/>
                          <a:cs typeface="Times New Roman"/>
                        </a:rPr>
                        <a:t>Cheetham</a:t>
                      </a:r>
                      <a:r>
                        <a:rPr lang="en-GB" sz="1800" b="1" dirty="0" smtClean="0">
                          <a:latin typeface="+mn-lt"/>
                          <a:ea typeface="Times New Roman"/>
                          <a:cs typeface="Times New Roman"/>
                        </a:rPr>
                        <a:t> Hill</a:t>
                      </a:r>
                      <a:endParaRPr lang="en-GB" sz="1800" b="1" dirty="0">
                        <a:latin typeface="+mn-lt"/>
                        <a:ea typeface="Times New Roman"/>
                        <a:cs typeface="Times New Roman"/>
                      </a:endParaRPr>
                    </a:p>
                  </a:txBody>
                  <a:tcPr marL="53975" marR="53975" marT="53975" marB="539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tx2">
                        <a:lumMod val="20000"/>
                        <a:lumOff val="80000"/>
                      </a:schemeClr>
                    </a:solidFill>
                  </a:tcPr>
                </a:tc>
                <a:tc>
                  <a:txBody>
                    <a:bodyPr/>
                    <a:lstStyle/>
                    <a:p>
                      <a:pPr algn="ctr">
                        <a:spcAft>
                          <a:spcPts val="1200"/>
                        </a:spcAft>
                      </a:pPr>
                      <a:r>
                        <a:rPr lang="en-GB" sz="1800" b="0" dirty="0">
                          <a:solidFill>
                            <a:srgbClr val="000000"/>
                          </a:solidFill>
                          <a:latin typeface="+mn-lt"/>
                          <a:ea typeface="Times New Roman"/>
                          <a:cs typeface="Arial"/>
                        </a:rPr>
                        <a:t>2.5</a:t>
                      </a:r>
                      <a:endParaRPr lang="en-GB" sz="1800" b="0" dirty="0">
                        <a:latin typeface="+mn-lt"/>
                        <a:ea typeface="Times New Roman"/>
                        <a:cs typeface="Times New Roman"/>
                      </a:endParaRPr>
                    </a:p>
                  </a:txBody>
                  <a:tcPr marL="53975" marR="53975" marT="53975" marB="539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tx2">
                        <a:lumMod val="20000"/>
                        <a:lumOff val="80000"/>
                      </a:schemeClr>
                    </a:solidFill>
                  </a:tcPr>
                </a:tc>
                <a:tc>
                  <a:txBody>
                    <a:bodyPr/>
                    <a:lstStyle/>
                    <a:p>
                      <a:pPr algn="ctr">
                        <a:spcAft>
                          <a:spcPts val="1200"/>
                        </a:spcAft>
                      </a:pPr>
                      <a:r>
                        <a:rPr lang="en-GB" sz="1800" b="0">
                          <a:solidFill>
                            <a:srgbClr val="000000"/>
                          </a:solidFill>
                          <a:latin typeface="+mn-lt"/>
                          <a:ea typeface="Times New Roman"/>
                          <a:cs typeface="Arial"/>
                        </a:rPr>
                        <a:t>2.5</a:t>
                      </a:r>
                      <a:endParaRPr lang="en-GB" sz="1800" b="0">
                        <a:latin typeface="+mn-lt"/>
                        <a:ea typeface="Times New Roman"/>
                        <a:cs typeface="Times New Roman"/>
                      </a:endParaRPr>
                    </a:p>
                  </a:txBody>
                  <a:tcPr marL="53975" marR="53975" marT="53975" marB="539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tx2">
                        <a:lumMod val="20000"/>
                        <a:lumOff val="80000"/>
                      </a:schemeClr>
                    </a:solidFill>
                  </a:tcPr>
                </a:tc>
                <a:tc>
                  <a:txBody>
                    <a:bodyPr/>
                    <a:lstStyle/>
                    <a:p>
                      <a:pPr algn="ctr">
                        <a:spcAft>
                          <a:spcPts val="1200"/>
                        </a:spcAft>
                      </a:pPr>
                      <a:r>
                        <a:rPr lang="en-GB" sz="1800" b="0" dirty="0">
                          <a:solidFill>
                            <a:srgbClr val="000000"/>
                          </a:solidFill>
                          <a:latin typeface="+mn-lt"/>
                          <a:ea typeface="Times New Roman"/>
                          <a:cs typeface="Arial"/>
                        </a:rPr>
                        <a:t>2.5</a:t>
                      </a:r>
                      <a:endParaRPr lang="en-GB" sz="1800" b="0" dirty="0">
                        <a:latin typeface="+mn-lt"/>
                        <a:ea typeface="Times New Roman"/>
                        <a:cs typeface="Times New Roman"/>
                      </a:endParaRPr>
                    </a:p>
                  </a:txBody>
                  <a:tcPr marL="53975" marR="53975" marT="53975" marB="539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tx2">
                        <a:lumMod val="20000"/>
                        <a:lumOff val="80000"/>
                      </a:schemeClr>
                    </a:solidFill>
                  </a:tcPr>
                </a:tc>
                <a:tc>
                  <a:txBody>
                    <a:bodyPr/>
                    <a:lstStyle/>
                    <a:p>
                      <a:pPr algn="ctr">
                        <a:spcAft>
                          <a:spcPts val="1200"/>
                        </a:spcAft>
                      </a:pPr>
                      <a:r>
                        <a:rPr lang="en-GB" sz="1800" b="0" dirty="0">
                          <a:solidFill>
                            <a:srgbClr val="000000"/>
                          </a:solidFill>
                          <a:latin typeface="+mn-lt"/>
                          <a:ea typeface="Times New Roman"/>
                          <a:cs typeface="Arial"/>
                        </a:rPr>
                        <a:t>2.5</a:t>
                      </a:r>
                      <a:endParaRPr lang="en-GB" sz="1800" b="0" dirty="0">
                        <a:latin typeface="+mn-lt"/>
                        <a:ea typeface="Times New Roman"/>
                        <a:cs typeface="Times New Roman"/>
                      </a:endParaRPr>
                    </a:p>
                  </a:txBody>
                  <a:tcPr marL="53975" marR="53975" marT="53975" marB="539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tx2">
                        <a:lumMod val="20000"/>
                        <a:lumOff val="80000"/>
                      </a:schemeClr>
                    </a:solidFill>
                  </a:tcPr>
                </a:tc>
                <a:tc>
                  <a:txBody>
                    <a:bodyPr/>
                    <a:lstStyle/>
                    <a:p>
                      <a:pPr algn="ctr">
                        <a:spcAft>
                          <a:spcPts val="1200"/>
                        </a:spcAft>
                      </a:pPr>
                      <a:r>
                        <a:rPr lang="en-GB" sz="1800" b="0" dirty="0">
                          <a:solidFill>
                            <a:srgbClr val="000000"/>
                          </a:solidFill>
                          <a:latin typeface="+mn-lt"/>
                          <a:ea typeface="Times New Roman"/>
                          <a:cs typeface="Arial"/>
                        </a:rPr>
                        <a:t>3.0</a:t>
                      </a:r>
                      <a:endParaRPr lang="en-GB" sz="1800" b="0" dirty="0">
                        <a:latin typeface="+mn-lt"/>
                        <a:ea typeface="Times New Roman"/>
                        <a:cs typeface="Times New Roman"/>
                      </a:endParaRPr>
                    </a:p>
                  </a:txBody>
                  <a:tcPr marL="53975" marR="53975" marT="53975" marB="539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tx2">
                        <a:lumMod val="20000"/>
                        <a:lumOff val="80000"/>
                      </a:schemeClr>
                    </a:solidFill>
                  </a:tcPr>
                </a:tc>
              </a:tr>
              <a:tr h="575945">
                <a:tc>
                  <a:txBody>
                    <a:bodyPr/>
                    <a:lstStyle/>
                    <a:p>
                      <a:pPr>
                        <a:spcAft>
                          <a:spcPts val="0"/>
                        </a:spcAft>
                      </a:pPr>
                      <a:r>
                        <a:rPr lang="en-GB" sz="1800" b="1" dirty="0" smtClean="0">
                          <a:latin typeface="+mn-lt"/>
                          <a:ea typeface="Times New Roman"/>
                          <a:cs typeface="Times New Roman"/>
                        </a:rPr>
                        <a:t>Stuart Street</a:t>
                      </a:r>
                      <a:endParaRPr lang="en-GB" sz="1800" b="1" dirty="0">
                        <a:latin typeface="+mn-lt"/>
                        <a:ea typeface="Times New Roman"/>
                        <a:cs typeface="Times New Roman"/>
                      </a:endParaRPr>
                    </a:p>
                  </a:txBody>
                  <a:tcPr marL="53975" marR="53975" marT="53975" marB="539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tx2">
                        <a:lumMod val="40000"/>
                        <a:lumOff val="60000"/>
                      </a:schemeClr>
                    </a:solidFill>
                  </a:tcPr>
                </a:tc>
                <a:tc>
                  <a:txBody>
                    <a:bodyPr/>
                    <a:lstStyle/>
                    <a:p>
                      <a:pPr algn="ctr">
                        <a:spcAft>
                          <a:spcPts val="1200"/>
                        </a:spcAft>
                      </a:pPr>
                      <a:r>
                        <a:rPr lang="en-GB" sz="1800" b="0" dirty="0">
                          <a:solidFill>
                            <a:srgbClr val="000000"/>
                          </a:solidFill>
                          <a:latin typeface="+mn-lt"/>
                          <a:ea typeface="Times New Roman"/>
                          <a:cs typeface="Arial"/>
                        </a:rPr>
                        <a:t>9.5</a:t>
                      </a:r>
                      <a:endParaRPr lang="en-GB" sz="1800" b="0" dirty="0">
                        <a:latin typeface="+mn-lt"/>
                        <a:ea typeface="Times New Roman"/>
                        <a:cs typeface="Times New Roman"/>
                      </a:endParaRPr>
                    </a:p>
                  </a:txBody>
                  <a:tcPr marL="53975" marR="53975" marT="53975" marB="539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tx2">
                        <a:lumMod val="40000"/>
                        <a:lumOff val="60000"/>
                      </a:schemeClr>
                    </a:solidFill>
                  </a:tcPr>
                </a:tc>
                <a:tc>
                  <a:txBody>
                    <a:bodyPr/>
                    <a:lstStyle/>
                    <a:p>
                      <a:pPr algn="ctr">
                        <a:spcAft>
                          <a:spcPts val="1200"/>
                        </a:spcAft>
                      </a:pPr>
                      <a:r>
                        <a:rPr lang="en-GB" sz="1800" b="0">
                          <a:solidFill>
                            <a:srgbClr val="000000"/>
                          </a:solidFill>
                          <a:latin typeface="+mn-lt"/>
                          <a:ea typeface="Times New Roman"/>
                          <a:cs typeface="Arial"/>
                        </a:rPr>
                        <a:t>19.5</a:t>
                      </a:r>
                      <a:endParaRPr lang="en-GB" sz="1800" b="0">
                        <a:latin typeface="+mn-lt"/>
                        <a:ea typeface="Times New Roman"/>
                        <a:cs typeface="Times New Roman"/>
                      </a:endParaRPr>
                    </a:p>
                  </a:txBody>
                  <a:tcPr marL="53975" marR="53975" marT="53975" marB="539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tx2">
                        <a:lumMod val="40000"/>
                        <a:lumOff val="60000"/>
                      </a:schemeClr>
                    </a:solidFill>
                  </a:tcPr>
                </a:tc>
                <a:tc>
                  <a:txBody>
                    <a:bodyPr/>
                    <a:lstStyle/>
                    <a:p>
                      <a:pPr algn="ctr">
                        <a:spcAft>
                          <a:spcPts val="1200"/>
                        </a:spcAft>
                      </a:pPr>
                      <a:r>
                        <a:rPr lang="en-GB" sz="1800" b="0">
                          <a:solidFill>
                            <a:srgbClr val="000000"/>
                          </a:solidFill>
                          <a:latin typeface="+mn-lt"/>
                          <a:ea typeface="Times New Roman"/>
                          <a:cs typeface="Arial"/>
                        </a:rPr>
                        <a:t>19.5</a:t>
                      </a:r>
                      <a:endParaRPr lang="en-GB" sz="1800" b="0">
                        <a:latin typeface="+mn-lt"/>
                        <a:ea typeface="Times New Roman"/>
                        <a:cs typeface="Times New Roman"/>
                      </a:endParaRPr>
                    </a:p>
                  </a:txBody>
                  <a:tcPr marL="53975" marR="53975" marT="53975" marB="539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tx2">
                        <a:lumMod val="40000"/>
                        <a:lumOff val="60000"/>
                      </a:schemeClr>
                    </a:solidFill>
                  </a:tcPr>
                </a:tc>
                <a:tc>
                  <a:txBody>
                    <a:bodyPr/>
                    <a:lstStyle/>
                    <a:p>
                      <a:pPr algn="ctr">
                        <a:spcAft>
                          <a:spcPts val="1200"/>
                        </a:spcAft>
                      </a:pPr>
                      <a:r>
                        <a:rPr lang="en-GB" sz="1800" b="0">
                          <a:solidFill>
                            <a:srgbClr val="000000"/>
                          </a:solidFill>
                          <a:latin typeface="+mn-lt"/>
                          <a:ea typeface="Times New Roman"/>
                          <a:cs typeface="Arial"/>
                        </a:rPr>
                        <a:t>20.5</a:t>
                      </a:r>
                      <a:endParaRPr lang="en-GB" sz="1800" b="0">
                        <a:latin typeface="+mn-lt"/>
                        <a:ea typeface="Times New Roman"/>
                        <a:cs typeface="Times New Roman"/>
                      </a:endParaRPr>
                    </a:p>
                  </a:txBody>
                  <a:tcPr marL="53975" marR="53975" marT="53975" marB="539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tx2">
                        <a:lumMod val="40000"/>
                        <a:lumOff val="60000"/>
                      </a:schemeClr>
                    </a:solidFill>
                  </a:tcPr>
                </a:tc>
                <a:tc>
                  <a:txBody>
                    <a:bodyPr/>
                    <a:lstStyle/>
                    <a:p>
                      <a:pPr algn="ctr">
                        <a:spcAft>
                          <a:spcPts val="1200"/>
                        </a:spcAft>
                      </a:pPr>
                      <a:r>
                        <a:rPr lang="en-GB" sz="1800" b="0" dirty="0">
                          <a:solidFill>
                            <a:srgbClr val="000000"/>
                          </a:solidFill>
                          <a:latin typeface="+mn-lt"/>
                          <a:ea typeface="Times New Roman"/>
                          <a:cs typeface="Arial"/>
                        </a:rPr>
                        <a:t>21.5</a:t>
                      </a:r>
                      <a:endParaRPr lang="en-GB" sz="1800" b="0" dirty="0">
                        <a:latin typeface="+mn-lt"/>
                        <a:ea typeface="Times New Roman"/>
                        <a:cs typeface="Times New Roman"/>
                      </a:endParaRPr>
                    </a:p>
                  </a:txBody>
                  <a:tcPr marL="53975" marR="53975" marT="53975" marB="539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tx2">
                        <a:lumMod val="40000"/>
                        <a:lumOff val="60000"/>
                      </a:schemeClr>
                    </a:solidFill>
                  </a:tcPr>
                </a:tc>
              </a:tr>
            </a:tbl>
          </a:graphicData>
        </a:graphic>
      </p:graphicFrame>
    </p:spTree>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Summary</a:t>
            </a:r>
            <a:endParaRPr lang="en-GB" dirty="0"/>
          </a:p>
        </p:txBody>
      </p:sp>
      <p:sp>
        <p:nvSpPr>
          <p:cNvPr id="8" name="TextBox 7"/>
          <p:cNvSpPr txBox="1"/>
          <p:nvPr/>
        </p:nvSpPr>
        <p:spPr>
          <a:xfrm>
            <a:off x="1295467" y="2324984"/>
            <a:ext cx="2880000" cy="4272369"/>
          </a:xfrm>
          <a:prstGeom prst="roundRect">
            <a:avLst/>
          </a:prstGeom>
          <a:solidFill>
            <a:schemeClr val="bg2"/>
          </a:solidFill>
          <a:ln w="76200">
            <a:solidFill>
              <a:schemeClr val="bg2"/>
            </a:solidFill>
          </a:ln>
        </p:spPr>
        <p:txBody>
          <a:bodyPr wrap="square" lIns="0" tIns="0" rIns="0" bIns="0" rtlCol="0" anchor="b">
            <a:noAutofit/>
          </a:bodyPr>
          <a:lstStyle/>
          <a:p>
            <a:pPr algn="ctr"/>
            <a:r>
              <a:rPr lang="en-GB" sz="2100" dirty="0" smtClean="0">
                <a:latin typeface="Calibri" pitchFamily="34" charset="0"/>
              </a:rPr>
              <a:t>Credible demand and generation scenarios, reflecting uncertainty.</a:t>
            </a:r>
          </a:p>
          <a:p>
            <a:pPr algn="ctr"/>
            <a:endParaRPr lang="en-GB" sz="2100" dirty="0" smtClean="0">
              <a:latin typeface="Calibri" pitchFamily="34" charset="0"/>
            </a:endParaRPr>
          </a:p>
          <a:p>
            <a:pPr algn="ctr"/>
            <a:r>
              <a:rPr lang="en-GB" sz="2100" dirty="0" smtClean="0">
                <a:latin typeface="Calibri" pitchFamily="34" charset="0"/>
              </a:rPr>
              <a:t>Tailored to our region, assets and data </a:t>
            </a:r>
            <a:endParaRPr lang="en-GB" sz="2100" dirty="0">
              <a:latin typeface="Calibri" pitchFamily="34" charset="0"/>
            </a:endParaRPr>
          </a:p>
        </p:txBody>
      </p:sp>
      <p:sp>
        <p:nvSpPr>
          <p:cNvPr id="10" name="TextBox 16"/>
          <p:cNvSpPr txBox="1"/>
          <p:nvPr/>
        </p:nvSpPr>
        <p:spPr>
          <a:xfrm>
            <a:off x="7947480" y="2324984"/>
            <a:ext cx="2880000" cy="4272369"/>
          </a:xfrm>
          <a:prstGeom prst="roundRect">
            <a:avLst/>
          </a:prstGeom>
          <a:solidFill>
            <a:schemeClr val="tx2"/>
          </a:solidFill>
          <a:ln w="76200">
            <a:solidFill>
              <a:schemeClr val="tx2"/>
            </a:solidFill>
          </a:ln>
        </p:spPr>
        <p:txBody>
          <a:bodyPr wrap="square" lIns="47999" tIns="0" rIns="47999" bIns="0" rtlCol="0" anchor="b">
            <a:noAutofit/>
          </a:bodyPr>
          <a:lstStyle/>
          <a:p>
            <a:pPr algn="ctr"/>
            <a:r>
              <a:rPr lang="en-GB" sz="2100" dirty="0" smtClean="0">
                <a:latin typeface="Calibri" pitchFamily="34" charset="0"/>
              </a:rPr>
              <a:t>Enabling good decisions about solutions to        capacity problems, </a:t>
            </a:r>
          </a:p>
          <a:p>
            <a:pPr algn="ctr"/>
            <a:r>
              <a:rPr lang="en-GB" sz="2100" dirty="0" smtClean="0">
                <a:latin typeface="Calibri" pitchFamily="34" charset="0"/>
              </a:rPr>
              <a:t>and informed dialogue</a:t>
            </a:r>
          </a:p>
          <a:p>
            <a:pPr algn="ctr"/>
            <a:r>
              <a:rPr lang="en-GB" sz="2100" dirty="0" smtClean="0">
                <a:latin typeface="Calibri" pitchFamily="34" charset="0"/>
              </a:rPr>
              <a:t>with National Grid and other stakeholders</a:t>
            </a:r>
            <a:endParaRPr lang="en-GB" sz="2100" dirty="0">
              <a:latin typeface="Calibri" pitchFamily="34" charset="0"/>
            </a:endParaRPr>
          </a:p>
        </p:txBody>
      </p:sp>
      <p:sp>
        <p:nvSpPr>
          <p:cNvPr id="11" name="TextBox 16"/>
          <p:cNvSpPr txBox="1"/>
          <p:nvPr/>
        </p:nvSpPr>
        <p:spPr>
          <a:xfrm>
            <a:off x="4621474" y="2324984"/>
            <a:ext cx="2880000" cy="4272369"/>
          </a:xfrm>
          <a:prstGeom prst="roundRect">
            <a:avLst/>
          </a:prstGeom>
          <a:solidFill>
            <a:schemeClr val="accent6"/>
          </a:solidFill>
          <a:ln w="76200">
            <a:solidFill>
              <a:schemeClr val="accent6"/>
            </a:solidFill>
          </a:ln>
        </p:spPr>
        <p:txBody>
          <a:bodyPr wrap="square" lIns="0" tIns="0" rIns="0" bIns="0" rtlCol="0" anchor="b">
            <a:noAutofit/>
          </a:bodyPr>
          <a:lstStyle/>
          <a:p>
            <a:pPr algn="ctr"/>
            <a:r>
              <a:rPr lang="en-GB" sz="2100" dirty="0" smtClean="0">
                <a:latin typeface="Calibri" pitchFamily="34" charset="0"/>
              </a:rPr>
              <a:t>Support </a:t>
            </a:r>
          </a:p>
          <a:p>
            <a:pPr algn="ctr"/>
            <a:r>
              <a:rPr lang="en-GB" sz="2100" dirty="0" smtClean="0">
                <a:latin typeface="Calibri" pitchFamily="34" charset="0"/>
              </a:rPr>
              <a:t>well-justified strategic planning of network capacity</a:t>
            </a:r>
          </a:p>
        </p:txBody>
      </p:sp>
      <p:grpSp>
        <p:nvGrpSpPr>
          <p:cNvPr id="3" name="Group 50"/>
          <p:cNvGrpSpPr>
            <a:grpSpLocks noChangeAspect="1"/>
          </p:cNvGrpSpPr>
          <p:nvPr/>
        </p:nvGrpSpPr>
        <p:grpSpPr>
          <a:xfrm>
            <a:off x="1295467" y="1196752"/>
            <a:ext cx="2880000" cy="2880000"/>
            <a:chOff x="666778" y="1158552"/>
            <a:chExt cx="1780613" cy="1780613"/>
          </a:xfrm>
        </p:grpSpPr>
        <p:sp>
          <p:nvSpPr>
            <p:cNvPr id="13" name="VP piece 01"/>
            <p:cNvSpPr>
              <a:spLocks noChangeArrowheads="1"/>
            </p:cNvSpPr>
            <p:nvPr/>
          </p:nvSpPr>
          <p:spPr bwMode="ltGray">
            <a:xfrm>
              <a:off x="666778" y="1158552"/>
              <a:ext cx="1780613" cy="1780613"/>
            </a:xfrm>
            <a:prstGeom prst="ellipse">
              <a:avLst/>
            </a:prstGeom>
            <a:solidFill>
              <a:schemeClr val="tx1"/>
            </a:solidFill>
            <a:ln w="76200">
              <a:solidFill>
                <a:schemeClr val="bg2">
                  <a:lumMod val="75000"/>
                </a:schemeClr>
              </a:solidFill>
              <a:round/>
              <a:headEnd/>
              <a:tailEnd/>
            </a:ln>
            <a:effectLst/>
            <a:scene3d>
              <a:camera prst="orthographicFront"/>
              <a:lightRig rig="threePt" dir="t"/>
            </a:scene3d>
            <a:sp3d/>
          </p:spPr>
          <p:txBody>
            <a:bodyPr vert="horz" wrap="square" lIns="91440" tIns="45720" rIns="91440" bIns="45720" numCol="1" anchor="ctr" anchorCtr="0" compatLnSpc="1">
              <a:prstTxWarp prst="textNoShape">
                <a:avLst/>
              </a:prstTxWarp>
              <a:noAutofit/>
            </a:bodyPr>
            <a:lstStyle/>
            <a:p>
              <a:pPr algn="ctr">
                <a:lnSpc>
                  <a:spcPct val="90000"/>
                </a:lnSpc>
              </a:pPr>
              <a:endParaRPr lang="en-US" sz="2700" dirty="0">
                <a:solidFill>
                  <a:srgbClr val="FFFFFF"/>
                </a:solidFill>
              </a:endParaRPr>
            </a:p>
          </p:txBody>
        </p:sp>
        <p:grpSp>
          <p:nvGrpSpPr>
            <p:cNvPr id="4" name="Group 72"/>
            <p:cNvGrpSpPr>
              <a:grpSpLocks noChangeAspect="1"/>
            </p:cNvGrpSpPr>
            <p:nvPr/>
          </p:nvGrpSpPr>
          <p:grpSpPr bwMode="auto">
            <a:xfrm>
              <a:off x="1035084" y="1537652"/>
              <a:ext cx="1044000" cy="1022413"/>
              <a:chOff x="118" y="1899"/>
              <a:chExt cx="532" cy="521"/>
            </a:xfrm>
            <a:solidFill>
              <a:schemeClr val="bg1"/>
            </a:solidFill>
          </p:grpSpPr>
          <p:sp>
            <p:nvSpPr>
              <p:cNvPr id="30" name="Freeform 73"/>
              <p:cNvSpPr>
                <a:spLocks/>
              </p:cNvSpPr>
              <p:nvPr/>
            </p:nvSpPr>
            <p:spPr bwMode="auto">
              <a:xfrm>
                <a:off x="118" y="2383"/>
                <a:ext cx="532" cy="37"/>
              </a:xfrm>
              <a:custGeom>
                <a:avLst/>
                <a:gdLst>
                  <a:gd name="T0" fmla="*/ 217 w 225"/>
                  <a:gd name="T1" fmla="*/ 0 h 16"/>
                  <a:gd name="T2" fmla="*/ 8 w 225"/>
                  <a:gd name="T3" fmla="*/ 0 h 16"/>
                  <a:gd name="T4" fmla="*/ 0 w 225"/>
                  <a:gd name="T5" fmla="*/ 8 h 16"/>
                  <a:gd name="T6" fmla="*/ 8 w 225"/>
                  <a:gd name="T7" fmla="*/ 16 h 16"/>
                  <a:gd name="T8" fmla="*/ 217 w 225"/>
                  <a:gd name="T9" fmla="*/ 16 h 16"/>
                  <a:gd name="T10" fmla="*/ 225 w 225"/>
                  <a:gd name="T11" fmla="*/ 8 h 16"/>
                  <a:gd name="T12" fmla="*/ 217 w 225"/>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225" h="16">
                    <a:moveTo>
                      <a:pt x="217" y="0"/>
                    </a:moveTo>
                    <a:cubicBezTo>
                      <a:pt x="8" y="0"/>
                      <a:pt x="8" y="0"/>
                      <a:pt x="8" y="0"/>
                    </a:cubicBezTo>
                    <a:cubicBezTo>
                      <a:pt x="3" y="0"/>
                      <a:pt x="0" y="4"/>
                      <a:pt x="0" y="8"/>
                    </a:cubicBezTo>
                    <a:cubicBezTo>
                      <a:pt x="0" y="13"/>
                      <a:pt x="3" y="16"/>
                      <a:pt x="8" y="16"/>
                    </a:cubicBezTo>
                    <a:cubicBezTo>
                      <a:pt x="217" y="16"/>
                      <a:pt x="217" y="16"/>
                      <a:pt x="217" y="16"/>
                    </a:cubicBezTo>
                    <a:cubicBezTo>
                      <a:pt x="222" y="16"/>
                      <a:pt x="225" y="13"/>
                      <a:pt x="225" y="8"/>
                    </a:cubicBezTo>
                    <a:cubicBezTo>
                      <a:pt x="225" y="4"/>
                      <a:pt x="222" y="0"/>
                      <a:pt x="217"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74"/>
              <p:cNvSpPr>
                <a:spLocks/>
              </p:cNvSpPr>
              <p:nvPr/>
            </p:nvSpPr>
            <p:spPr bwMode="auto">
              <a:xfrm>
                <a:off x="189" y="2191"/>
                <a:ext cx="99" cy="163"/>
              </a:xfrm>
              <a:custGeom>
                <a:avLst/>
                <a:gdLst>
                  <a:gd name="T0" fmla="*/ 5 w 42"/>
                  <a:gd name="T1" fmla="*/ 69 h 69"/>
                  <a:gd name="T2" fmla="*/ 37 w 42"/>
                  <a:gd name="T3" fmla="*/ 69 h 69"/>
                  <a:gd name="T4" fmla="*/ 42 w 42"/>
                  <a:gd name="T5" fmla="*/ 64 h 69"/>
                  <a:gd name="T6" fmla="*/ 42 w 42"/>
                  <a:gd name="T7" fmla="*/ 5 h 69"/>
                  <a:gd name="T8" fmla="*/ 37 w 42"/>
                  <a:gd name="T9" fmla="*/ 0 h 69"/>
                  <a:gd name="T10" fmla="*/ 5 w 42"/>
                  <a:gd name="T11" fmla="*/ 0 h 69"/>
                  <a:gd name="T12" fmla="*/ 0 w 42"/>
                  <a:gd name="T13" fmla="*/ 5 h 69"/>
                  <a:gd name="T14" fmla="*/ 0 w 42"/>
                  <a:gd name="T15" fmla="*/ 64 h 69"/>
                  <a:gd name="T16" fmla="*/ 5 w 42"/>
                  <a:gd name="T17"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69">
                    <a:moveTo>
                      <a:pt x="5" y="69"/>
                    </a:moveTo>
                    <a:cubicBezTo>
                      <a:pt x="37" y="69"/>
                      <a:pt x="37" y="69"/>
                      <a:pt x="37" y="69"/>
                    </a:cubicBezTo>
                    <a:cubicBezTo>
                      <a:pt x="40" y="69"/>
                      <a:pt x="42" y="67"/>
                      <a:pt x="42" y="64"/>
                    </a:cubicBezTo>
                    <a:cubicBezTo>
                      <a:pt x="42" y="5"/>
                      <a:pt x="42" y="5"/>
                      <a:pt x="42" y="5"/>
                    </a:cubicBezTo>
                    <a:cubicBezTo>
                      <a:pt x="42" y="2"/>
                      <a:pt x="40" y="0"/>
                      <a:pt x="37" y="0"/>
                    </a:cubicBezTo>
                    <a:cubicBezTo>
                      <a:pt x="5" y="0"/>
                      <a:pt x="5" y="0"/>
                      <a:pt x="5" y="0"/>
                    </a:cubicBezTo>
                    <a:cubicBezTo>
                      <a:pt x="3" y="0"/>
                      <a:pt x="0" y="2"/>
                      <a:pt x="0" y="5"/>
                    </a:cubicBezTo>
                    <a:cubicBezTo>
                      <a:pt x="0" y="64"/>
                      <a:pt x="0" y="64"/>
                      <a:pt x="0" y="64"/>
                    </a:cubicBezTo>
                    <a:cubicBezTo>
                      <a:pt x="0" y="67"/>
                      <a:pt x="3" y="69"/>
                      <a:pt x="5" y="69"/>
                    </a:cubicBezTo>
                    <a:close/>
                  </a:path>
                </a:pathLst>
              </a:custGeom>
              <a:solidFill>
                <a:schemeClr val="accent4">
                  <a:lumMod val="60000"/>
                  <a:lumOff val="4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Freeform 75"/>
              <p:cNvSpPr>
                <a:spLocks/>
              </p:cNvSpPr>
              <p:nvPr/>
            </p:nvSpPr>
            <p:spPr bwMode="auto">
              <a:xfrm>
                <a:off x="333" y="2255"/>
                <a:ext cx="97" cy="99"/>
              </a:xfrm>
              <a:custGeom>
                <a:avLst/>
                <a:gdLst>
                  <a:gd name="T0" fmla="*/ 5 w 41"/>
                  <a:gd name="T1" fmla="*/ 0 h 42"/>
                  <a:gd name="T2" fmla="*/ 0 w 41"/>
                  <a:gd name="T3" fmla="*/ 5 h 42"/>
                  <a:gd name="T4" fmla="*/ 0 w 41"/>
                  <a:gd name="T5" fmla="*/ 37 h 42"/>
                  <a:gd name="T6" fmla="*/ 5 w 41"/>
                  <a:gd name="T7" fmla="*/ 42 h 42"/>
                  <a:gd name="T8" fmla="*/ 37 w 41"/>
                  <a:gd name="T9" fmla="*/ 42 h 42"/>
                  <a:gd name="T10" fmla="*/ 41 w 41"/>
                  <a:gd name="T11" fmla="*/ 37 h 42"/>
                  <a:gd name="T12" fmla="*/ 41 w 41"/>
                  <a:gd name="T13" fmla="*/ 5 h 42"/>
                  <a:gd name="T14" fmla="*/ 37 w 41"/>
                  <a:gd name="T15" fmla="*/ 0 h 42"/>
                  <a:gd name="T16" fmla="*/ 5 w 41"/>
                  <a:gd name="T1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2">
                    <a:moveTo>
                      <a:pt x="5" y="0"/>
                    </a:moveTo>
                    <a:cubicBezTo>
                      <a:pt x="2" y="0"/>
                      <a:pt x="0" y="2"/>
                      <a:pt x="0" y="5"/>
                    </a:cubicBezTo>
                    <a:cubicBezTo>
                      <a:pt x="0" y="37"/>
                      <a:pt x="0" y="37"/>
                      <a:pt x="0" y="37"/>
                    </a:cubicBezTo>
                    <a:cubicBezTo>
                      <a:pt x="0" y="40"/>
                      <a:pt x="2" y="42"/>
                      <a:pt x="5" y="42"/>
                    </a:cubicBezTo>
                    <a:cubicBezTo>
                      <a:pt x="37" y="42"/>
                      <a:pt x="37" y="42"/>
                      <a:pt x="37" y="42"/>
                    </a:cubicBezTo>
                    <a:cubicBezTo>
                      <a:pt x="39" y="42"/>
                      <a:pt x="41" y="40"/>
                      <a:pt x="41" y="37"/>
                    </a:cubicBezTo>
                    <a:cubicBezTo>
                      <a:pt x="41" y="5"/>
                      <a:pt x="41" y="5"/>
                      <a:pt x="41" y="5"/>
                    </a:cubicBezTo>
                    <a:cubicBezTo>
                      <a:pt x="41" y="2"/>
                      <a:pt x="39" y="0"/>
                      <a:pt x="37" y="0"/>
                    </a:cubicBezTo>
                    <a:lnTo>
                      <a:pt x="5" y="0"/>
                    </a:lnTo>
                    <a:close/>
                  </a:path>
                </a:pathLst>
              </a:custGeom>
              <a:solidFill>
                <a:schemeClr val="accent4">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76"/>
              <p:cNvSpPr>
                <a:spLocks/>
              </p:cNvSpPr>
              <p:nvPr/>
            </p:nvSpPr>
            <p:spPr bwMode="auto">
              <a:xfrm>
                <a:off x="477" y="2113"/>
                <a:ext cx="97" cy="241"/>
              </a:xfrm>
              <a:custGeom>
                <a:avLst/>
                <a:gdLst>
                  <a:gd name="T0" fmla="*/ 5 w 41"/>
                  <a:gd name="T1" fmla="*/ 0 h 102"/>
                  <a:gd name="T2" fmla="*/ 0 w 41"/>
                  <a:gd name="T3" fmla="*/ 5 h 102"/>
                  <a:gd name="T4" fmla="*/ 0 w 41"/>
                  <a:gd name="T5" fmla="*/ 97 h 102"/>
                  <a:gd name="T6" fmla="*/ 5 w 41"/>
                  <a:gd name="T7" fmla="*/ 102 h 102"/>
                  <a:gd name="T8" fmla="*/ 36 w 41"/>
                  <a:gd name="T9" fmla="*/ 102 h 102"/>
                  <a:gd name="T10" fmla="*/ 41 w 41"/>
                  <a:gd name="T11" fmla="*/ 97 h 102"/>
                  <a:gd name="T12" fmla="*/ 41 w 41"/>
                  <a:gd name="T13" fmla="*/ 5 h 102"/>
                  <a:gd name="T14" fmla="*/ 36 w 41"/>
                  <a:gd name="T15" fmla="*/ 0 h 102"/>
                  <a:gd name="T16" fmla="*/ 5 w 41"/>
                  <a:gd name="T17"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102">
                    <a:moveTo>
                      <a:pt x="5" y="0"/>
                    </a:moveTo>
                    <a:cubicBezTo>
                      <a:pt x="2" y="0"/>
                      <a:pt x="0" y="2"/>
                      <a:pt x="0" y="5"/>
                    </a:cubicBezTo>
                    <a:cubicBezTo>
                      <a:pt x="0" y="97"/>
                      <a:pt x="0" y="97"/>
                      <a:pt x="0" y="97"/>
                    </a:cubicBezTo>
                    <a:cubicBezTo>
                      <a:pt x="0" y="100"/>
                      <a:pt x="2" y="102"/>
                      <a:pt x="5" y="102"/>
                    </a:cubicBezTo>
                    <a:cubicBezTo>
                      <a:pt x="36" y="102"/>
                      <a:pt x="36" y="102"/>
                      <a:pt x="36" y="102"/>
                    </a:cubicBezTo>
                    <a:cubicBezTo>
                      <a:pt x="39" y="102"/>
                      <a:pt x="41" y="100"/>
                      <a:pt x="41" y="97"/>
                    </a:cubicBezTo>
                    <a:cubicBezTo>
                      <a:pt x="41" y="5"/>
                      <a:pt x="41" y="5"/>
                      <a:pt x="41" y="5"/>
                    </a:cubicBezTo>
                    <a:cubicBezTo>
                      <a:pt x="41" y="2"/>
                      <a:pt x="39" y="0"/>
                      <a:pt x="36" y="0"/>
                    </a:cubicBezTo>
                    <a:lnTo>
                      <a:pt x="5" y="0"/>
                    </a:lnTo>
                    <a:close/>
                  </a:path>
                </a:pathLst>
              </a:custGeom>
              <a:solidFill>
                <a:schemeClr val="accent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77"/>
              <p:cNvSpPr>
                <a:spLocks/>
              </p:cNvSpPr>
              <p:nvPr/>
            </p:nvSpPr>
            <p:spPr bwMode="auto">
              <a:xfrm>
                <a:off x="222" y="1899"/>
                <a:ext cx="374" cy="271"/>
              </a:xfrm>
              <a:custGeom>
                <a:avLst/>
                <a:gdLst>
                  <a:gd name="T0" fmla="*/ 4 w 158"/>
                  <a:gd name="T1" fmla="*/ 70 h 115"/>
                  <a:gd name="T2" fmla="*/ 58 w 158"/>
                  <a:gd name="T3" fmla="*/ 114 h 115"/>
                  <a:gd name="T4" fmla="*/ 62 w 158"/>
                  <a:gd name="T5" fmla="*/ 115 h 115"/>
                  <a:gd name="T6" fmla="*/ 67 w 158"/>
                  <a:gd name="T7" fmla="*/ 113 h 115"/>
                  <a:gd name="T8" fmla="*/ 137 w 158"/>
                  <a:gd name="T9" fmla="*/ 33 h 115"/>
                  <a:gd name="T10" fmla="*/ 148 w 158"/>
                  <a:gd name="T11" fmla="*/ 42 h 115"/>
                  <a:gd name="T12" fmla="*/ 151 w 158"/>
                  <a:gd name="T13" fmla="*/ 43 h 115"/>
                  <a:gd name="T14" fmla="*/ 153 w 158"/>
                  <a:gd name="T15" fmla="*/ 42 h 115"/>
                  <a:gd name="T16" fmla="*/ 155 w 158"/>
                  <a:gd name="T17" fmla="*/ 38 h 115"/>
                  <a:gd name="T18" fmla="*/ 158 w 158"/>
                  <a:gd name="T19" fmla="*/ 6 h 115"/>
                  <a:gd name="T20" fmla="*/ 156 w 158"/>
                  <a:gd name="T21" fmla="*/ 2 h 115"/>
                  <a:gd name="T22" fmla="*/ 152 w 158"/>
                  <a:gd name="T23" fmla="*/ 1 h 115"/>
                  <a:gd name="T24" fmla="*/ 120 w 158"/>
                  <a:gd name="T25" fmla="*/ 9 h 115"/>
                  <a:gd name="T26" fmla="*/ 116 w 158"/>
                  <a:gd name="T27" fmla="*/ 12 h 115"/>
                  <a:gd name="T28" fmla="*/ 118 w 158"/>
                  <a:gd name="T29" fmla="*/ 17 h 115"/>
                  <a:gd name="T30" fmla="*/ 127 w 158"/>
                  <a:gd name="T31" fmla="*/ 25 h 115"/>
                  <a:gd name="T32" fmla="*/ 61 w 158"/>
                  <a:gd name="T33" fmla="*/ 100 h 115"/>
                  <a:gd name="T34" fmla="*/ 12 w 158"/>
                  <a:gd name="T35" fmla="*/ 60 h 115"/>
                  <a:gd name="T36" fmla="*/ 3 w 158"/>
                  <a:gd name="T37" fmla="*/ 61 h 115"/>
                  <a:gd name="T38" fmla="*/ 4 w 158"/>
                  <a:gd name="T39" fmla="*/ 7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8" h="115">
                    <a:moveTo>
                      <a:pt x="4" y="70"/>
                    </a:moveTo>
                    <a:cubicBezTo>
                      <a:pt x="58" y="114"/>
                      <a:pt x="58" y="114"/>
                      <a:pt x="58" y="114"/>
                    </a:cubicBezTo>
                    <a:cubicBezTo>
                      <a:pt x="59" y="115"/>
                      <a:pt x="61" y="115"/>
                      <a:pt x="62" y="115"/>
                    </a:cubicBezTo>
                    <a:cubicBezTo>
                      <a:pt x="64" y="115"/>
                      <a:pt x="66" y="115"/>
                      <a:pt x="67" y="113"/>
                    </a:cubicBezTo>
                    <a:cubicBezTo>
                      <a:pt x="137" y="33"/>
                      <a:pt x="137" y="33"/>
                      <a:pt x="137" y="33"/>
                    </a:cubicBezTo>
                    <a:cubicBezTo>
                      <a:pt x="148" y="42"/>
                      <a:pt x="148" y="42"/>
                      <a:pt x="148" y="42"/>
                    </a:cubicBezTo>
                    <a:cubicBezTo>
                      <a:pt x="148" y="42"/>
                      <a:pt x="150" y="43"/>
                      <a:pt x="151" y="43"/>
                    </a:cubicBezTo>
                    <a:cubicBezTo>
                      <a:pt x="151" y="43"/>
                      <a:pt x="152" y="43"/>
                      <a:pt x="153" y="42"/>
                    </a:cubicBezTo>
                    <a:cubicBezTo>
                      <a:pt x="154" y="42"/>
                      <a:pt x="155" y="40"/>
                      <a:pt x="155" y="38"/>
                    </a:cubicBezTo>
                    <a:cubicBezTo>
                      <a:pt x="158" y="6"/>
                      <a:pt x="158" y="6"/>
                      <a:pt x="158" y="6"/>
                    </a:cubicBezTo>
                    <a:cubicBezTo>
                      <a:pt x="158" y="4"/>
                      <a:pt x="157" y="3"/>
                      <a:pt x="156" y="2"/>
                    </a:cubicBezTo>
                    <a:cubicBezTo>
                      <a:pt x="155" y="1"/>
                      <a:pt x="153" y="0"/>
                      <a:pt x="152" y="1"/>
                    </a:cubicBezTo>
                    <a:cubicBezTo>
                      <a:pt x="120" y="9"/>
                      <a:pt x="120" y="9"/>
                      <a:pt x="120" y="9"/>
                    </a:cubicBezTo>
                    <a:cubicBezTo>
                      <a:pt x="118" y="9"/>
                      <a:pt x="117" y="10"/>
                      <a:pt x="116" y="12"/>
                    </a:cubicBezTo>
                    <a:cubicBezTo>
                      <a:pt x="116" y="14"/>
                      <a:pt x="117" y="16"/>
                      <a:pt x="118" y="17"/>
                    </a:cubicBezTo>
                    <a:cubicBezTo>
                      <a:pt x="127" y="25"/>
                      <a:pt x="127" y="25"/>
                      <a:pt x="127" y="25"/>
                    </a:cubicBezTo>
                    <a:cubicBezTo>
                      <a:pt x="61" y="100"/>
                      <a:pt x="61" y="100"/>
                      <a:pt x="61" y="100"/>
                    </a:cubicBezTo>
                    <a:cubicBezTo>
                      <a:pt x="12" y="60"/>
                      <a:pt x="12" y="60"/>
                      <a:pt x="12" y="60"/>
                    </a:cubicBezTo>
                    <a:cubicBezTo>
                      <a:pt x="9" y="57"/>
                      <a:pt x="5" y="58"/>
                      <a:pt x="3" y="61"/>
                    </a:cubicBezTo>
                    <a:cubicBezTo>
                      <a:pt x="0" y="63"/>
                      <a:pt x="1" y="67"/>
                      <a:pt x="4" y="7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grpSp>
        <p:nvGrpSpPr>
          <p:cNvPr id="5" name="Group 47"/>
          <p:cNvGrpSpPr/>
          <p:nvPr/>
        </p:nvGrpSpPr>
        <p:grpSpPr>
          <a:xfrm>
            <a:off x="7947480" y="1196752"/>
            <a:ext cx="2880000" cy="2880000"/>
            <a:chOff x="6695309" y="1158552"/>
            <a:chExt cx="1780613" cy="1780613"/>
          </a:xfrm>
        </p:grpSpPr>
        <p:sp>
          <p:nvSpPr>
            <p:cNvPr id="27" name="VP piece 01"/>
            <p:cNvSpPr>
              <a:spLocks noChangeArrowheads="1"/>
            </p:cNvSpPr>
            <p:nvPr/>
          </p:nvSpPr>
          <p:spPr bwMode="ltGray">
            <a:xfrm>
              <a:off x="6695309" y="1158552"/>
              <a:ext cx="1780613" cy="1780613"/>
            </a:xfrm>
            <a:prstGeom prst="ellipse">
              <a:avLst/>
            </a:prstGeom>
            <a:solidFill>
              <a:schemeClr val="tx1"/>
            </a:solidFill>
            <a:ln w="76200">
              <a:solidFill>
                <a:schemeClr val="tx2">
                  <a:lumMod val="75000"/>
                </a:schemeClr>
              </a:solidFill>
              <a:round/>
              <a:headEnd/>
              <a:tailEnd/>
            </a:ln>
            <a:effectLst/>
            <a:scene3d>
              <a:camera prst="orthographicFront"/>
              <a:lightRig rig="threePt" dir="t"/>
            </a:scene3d>
            <a:sp3d/>
          </p:spPr>
          <p:txBody>
            <a:bodyPr vert="horz" wrap="square" lIns="91440" tIns="45720" rIns="91440" bIns="45720" numCol="1" anchor="ctr" anchorCtr="0" compatLnSpc="1">
              <a:prstTxWarp prst="textNoShape">
                <a:avLst/>
              </a:prstTxWarp>
              <a:noAutofit/>
            </a:bodyPr>
            <a:lstStyle/>
            <a:p>
              <a:pPr algn="ctr">
                <a:lnSpc>
                  <a:spcPct val="90000"/>
                </a:lnSpc>
              </a:pPr>
              <a:endParaRPr lang="en-US" sz="2700" dirty="0">
                <a:solidFill>
                  <a:srgbClr val="FFFFFF"/>
                </a:solidFill>
              </a:endParaRPr>
            </a:p>
          </p:txBody>
        </p:sp>
        <p:grpSp>
          <p:nvGrpSpPr>
            <p:cNvPr id="6" name="Group 25"/>
            <p:cNvGrpSpPr>
              <a:grpSpLocks noChangeAspect="1"/>
            </p:cNvGrpSpPr>
            <p:nvPr/>
          </p:nvGrpSpPr>
          <p:grpSpPr>
            <a:xfrm>
              <a:off x="7050972" y="1534801"/>
              <a:ext cx="1069287" cy="1028114"/>
              <a:chOff x="8070850" y="1900238"/>
              <a:chExt cx="1401763" cy="1347787"/>
            </a:xfrm>
          </p:grpSpPr>
          <p:sp>
            <p:nvSpPr>
              <p:cNvPr id="36" name="Freeform 700"/>
              <p:cNvSpPr>
                <a:spLocks/>
              </p:cNvSpPr>
              <p:nvPr/>
            </p:nvSpPr>
            <p:spPr bwMode="auto">
              <a:xfrm>
                <a:off x="8110538" y="2619375"/>
                <a:ext cx="646112" cy="628650"/>
              </a:xfrm>
              <a:custGeom>
                <a:avLst/>
                <a:gdLst>
                  <a:gd name="T0" fmla="*/ 96 w 350"/>
                  <a:gd name="T1" fmla="*/ 144 h 340"/>
                  <a:gd name="T2" fmla="*/ 141 w 350"/>
                  <a:gd name="T3" fmla="*/ 152 h 340"/>
                  <a:gd name="T4" fmla="*/ 34 w 350"/>
                  <a:gd name="T5" fmla="*/ 0 h 340"/>
                  <a:gd name="T6" fmla="*/ 0 w 350"/>
                  <a:gd name="T7" fmla="*/ 183 h 340"/>
                  <a:gd name="T8" fmla="*/ 45 w 350"/>
                  <a:gd name="T9" fmla="*/ 151 h 340"/>
                  <a:gd name="T10" fmla="*/ 156 w 350"/>
                  <a:gd name="T11" fmla="*/ 279 h 340"/>
                  <a:gd name="T12" fmla="*/ 350 w 350"/>
                  <a:gd name="T13" fmla="*/ 340 h 340"/>
                  <a:gd name="T14" fmla="*/ 350 w 350"/>
                  <a:gd name="T15" fmla="*/ 291 h 340"/>
                  <a:gd name="T16" fmla="*/ 96 w 350"/>
                  <a:gd name="T17" fmla="*/ 144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0" h="340">
                    <a:moveTo>
                      <a:pt x="96" y="144"/>
                    </a:moveTo>
                    <a:cubicBezTo>
                      <a:pt x="141" y="152"/>
                      <a:pt x="141" y="152"/>
                      <a:pt x="141" y="152"/>
                    </a:cubicBezTo>
                    <a:cubicBezTo>
                      <a:pt x="34" y="0"/>
                      <a:pt x="34" y="0"/>
                      <a:pt x="34" y="0"/>
                    </a:cubicBezTo>
                    <a:cubicBezTo>
                      <a:pt x="0" y="183"/>
                      <a:pt x="0" y="183"/>
                      <a:pt x="0" y="183"/>
                    </a:cubicBezTo>
                    <a:cubicBezTo>
                      <a:pt x="45" y="151"/>
                      <a:pt x="45" y="151"/>
                      <a:pt x="45" y="151"/>
                    </a:cubicBezTo>
                    <a:cubicBezTo>
                      <a:pt x="70" y="202"/>
                      <a:pt x="108" y="246"/>
                      <a:pt x="156" y="279"/>
                    </a:cubicBezTo>
                    <a:cubicBezTo>
                      <a:pt x="213" y="319"/>
                      <a:pt x="280" y="340"/>
                      <a:pt x="350" y="340"/>
                    </a:cubicBezTo>
                    <a:cubicBezTo>
                      <a:pt x="350" y="291"/>
                      <a:pt x="350" y="291"/>
                      <a:pt x="350" y="291"/>
                    </a:cubicBezTo>
                    <a:cubicBezTo>
                      <a:pt x="243" y="291"/>
                      <a:pt x="147" y="235"/>
                      <a:pt x="96" y="144"/>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solidFill>
                    <a:srgbClr val="00245D"/>
                  </a:solidFill>
                </a:endParaRPr>
              </a:p>
            </p:txBody>
          </p:sp>
          <p:sp>
            <p:nvSpPr>
              <p:cNvPr id="37" name="Freeform 701"/>
              <p:cNvSpPr>
                <a:spLocks/>
              </p:cNvSpPr>
              <p:nvPr/>
            </p:nvSpPr>
            <p:spPr bwMode="auto">
              <a:xfrm>
                <a:off x="8756650" y="2012950"/>
                <a:ext cx="646112" cy="628650"/>
              </a:xfrm>
              <a:custGeom>
                <a:avLst/>
                <a:gdLst>
                  <a:gd name="T0" fmla="*/ 253 w 349"/>
                  <a:gd name="T1" fmla="*/ 197 h 340"/>
                  <a:gd name="T2" fmla="*/ 208 w 349"/>
                  <a:gd name="T3" fmla="*/ 188 h 340"/>
                  <a:gd name="T4" fmla="*/ 315 w 349"/>
                  <a:gd name="T5" fmla="*/ 340 h 340"/>
                  <a:gd name="T6" fmla="*/ 349 w 349"/>
                  <a:gd name="T7" fmla="*/ 157 h 340"/>
                  <a:gd name="T8" fmla="*/ 304 w 349"/>
                  <a:gd name="T9" fmla="*/ 189 h 340"/>
                  <a:gd name="T10" fmla="*/ 193 w 349"/>
                  <a:gd name="T11" fmla="*/ 61 h 340"/>
                  <a:gd name="T12" fmla="*/ 0 w 349"/>
                  <a:gd name="T13" fmla="*/ 0 h 340"/>
                  <a:gd name="T14" fmla="*/ 0 w 349"/>
                  <a:gd name="T15" fmla="*/ 49 h 340"/>
                  <a:gd name="T16" fmla="*/ 253 w 349"/>
                  <a:gd name="T17" fmla="*/ 197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9" h="340">
                    <a:moveTo>
                      <a:pt x="253" y="197"/>
                    </a:moveTo>
                    <a:cubicBezTo>
                      <a:pt x="208" y="188"/>
                      <a:pt x="208" y="188"/>
                      <a:pt x="208" y="188"/>
                    </a:cubicBezTo>
                    <a:cubicBezTo>
                      <a:pt x="315" y="340"/>
                      <a:pt x="315" y="340"/>
                      <a:pt x="315" y="340"/>
                    </a:cubicBezTo>
                    <a:cubicBezTo>
                      <a:pt x="349" y="157"/>
                      <a:pt x="349" y="157"/>
                      <a:pt x="349" y="157"/>
                    </a:cubicBezTo>
                    <a:cubicBezTo>
                      <a:pt x="304" y="189"/>
                      <a:pt x="304" y="189"/>
                      <a:pt x="304" y="189"/>
                    </a:cubicBezTo>
                    <a:cubicBezTo>
                      <a:pt x="279" y="138"/>
                      <a:pt x="241" y="94"/>
                      <a:pt x="193" y="61"/>
                    </a:cubicBezTo>
                    <a:cubicBezTo>
                      <a:pt x="136" y="21"/>
                      <a:pt x="69" y="0"/>
                      <a:pt x="0" y="0"/>
                    </a:cubicBezTo>
                    <a:cubicBezTo>
                      <a:pt x="0" y="49"/>
                      <a:pt x="0" y="49"/>
                      <a:pt x="0" y="49"/>
                    </a:cubicBezTo>
                    <a:cubicBezTo>
                      <a:pt x="106" y="49"/>
                      <a:pt x="202" y="106"/>
                      <a:pt x="253" y="197"/>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solidFill>
                    <a:srgbClr val="00245D"/>
                  </a:solidFill>
                </a:endParaRPr>
              </a:p>
            </p:txBody>
          </p:sp>
          <p:sp>
            <p:nvSpPr>
              <p:cNvPr id="38" name="Freeform 702"/>
              <p:cNvSpPr>
                <a:spLocks/>
              </p:cNvSpPr>
              <p:nvPr/>
            </p:nvSpPr>
            <p:spPr bwMode="auto">
              <a:xfrm>
                <a:off x="8256588" y="1900238"/>
                <a:ext cx="274637" cy="319088"/>
              </a:xfrm>
              <a:custGeom>
                <a:avLst/>
                <a:gdLst>
                  <a:gd name="T0" fmla="*/ 6 w 149"/>
                  <a:gd name="T1" fmla="*/ 87 h 173"/>
                  <a:gd name="T2" fmla="*/ 74 w 149"/>
                  <a:gd name="T3" fmla="*/ 173 h 173"/>
                  <a:gd name="T4" fmla="*/ 143 w 149"/>
                  <a:gd name="T5" fmla="*/ 87 h 173"/>
                  <a:gd name="T6" fmla="*/ 144 w 149"/>
                  <a:gd name="T7" fmla="*/ 77 h 173"/>
                  <a:gd name="T8" fmla="*/ 74 w 149"/>
                  <a:gd name="T9" fmla="*/ 0 h 173"/>
                  <a:gd name="T10" fmla="*/ 4 w 149"/>
                  <a:gd name="T11" fmla="*/ 77 h 173"/>
                  <a:gd name="T12" fmla="*/ 6 w 149"/>
                  <a:gd name="T13" fmla="*/ 87 h 173"/>
                </a:gdLst>
                <a:ahLst/>
                <a:cxnLst>
                  <a:cxn ang="0">
                    <a:pos x="T0" y="T1"/>
                  </a:cxn>
                  <a:cxn ang="0">
                    <a:pos x="T2" y="T3"/>
                  </a:cxn>
                  <a:cxn ang="0">
                    <a:pos x="T4" y="T5"/>
                  </a:cxn>
                  <a:cxn ang="0">
                    <a:pos x="T6" y="T7"/>
                  </a:cxn>
                  <a:cxn ang="0">
                    <a:pos x="T8" y="T9"/>
                  </a:cxn>
                  <a:cxn ang="0">
                    <a:pos x="T10" y="T11"/>
                  </a:cxn>
                  <a:cxn ang="0">
                    <a:pos x="T12" y="T13"/>
                  </a:cxn>
                </a:cxnLst>
                <a:rect l="0" t="0" r="r" b="b"/>
                <a:pathLst>
                  <a:path w="149" h="173">
                    <a:moveTo>
                      <a:pt x="6" y="87"/>
                    </a:moveTo>
                    <a:cubicBezTo>
                      <a:pt x="12" y="122"/>
                      <a:pt x="35" y="173"/>
                      <a:pt x="74" y="173"/>
                    </a:cubicBezTo>
                    <a:cubicBezTo>
                      <a:pt x="113" y="173"/>
                      <a:pt x="137" y="122"/>
                      <a:pt x="143" y="87"/>
                    </a:cubicBezTo>
                    <a:cubicBezTo>
                      <a:pt x="144" y="83"/>
                      <a:pt x="144" y="80"/>
                      <a:pt x="144" y="77"/>
                    </a:cubicBezTo>
                    <a:cubicBezTo>
                      <a:pt x="149" y="34"/>
                      <a:pt x="118" y="0"/>
                      <a:pt x="74" y="0"/>
                    </a:cubicBezTo>
                    <a:cubicBezTo>
                      <a:pt x="31" y="0"/>
                      <a:pt x="0" y="34"/>
                      <a:pt x="4" y="77"/>
                    </a:cubicBezTo>
                    <a:cubicBezTo>
                      <a:pt x="5" y="80"/>
                      <a:pt x="5" y="83"/>
                      <a:pt x="6" y="8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rgbClr val="00245D"/>
                  </a:solidFill>
                </a:endParaRPr>
              </a:p>
            </p:txBody>
          </p:sp>
          <p:sp>
            <p:nvSpPr>
              <p:cNvPr id="39" name="Freeform 703"/>
              <p:cNvSpPr>
                <a:spLocks/>
              </p:cNvSpPr>
              <p:nvPr/>
            </p:nvSpPr>
            <p:spPr bwMode="auto">
              <a:xfrm>
                <a:off x="8070850" y="2241550"/>
                <a:ext cx="646112" cy="285750"/>
              </a:xfrm>
              <a:custGeom>
                <a:avLst/>
                <a:gdLst>
                  <a:gd name="T0" fmla="*/ 276 w 349"/>
                  <a:gd name="T1" fmla="*/ 19 h 154"/>
                  <a:gd name="T2" fmla="*/ 234 w 349"/>
                  <a:gd name="T3" fmla="*/ 0 h 154"/>
                  <a:gd name="T4" fmla="*/ 193 w 349"/>
                  <a:gd name="T5" fmla="*/ 92 h 154"/>
                  <a:gd name="T6" fmla="*/ 182 w 349"/>
                  <a:gd name="T7" fmla="*/ 55 h 154"/>
                  <a:gd name="T8" fmla="*/ 204 w 349"/>
                  <a:gd name="T9" fmla="*/ 39 h 154"/>
                  <a:gd name="T10" fmla="*/ 174 w 349"/>
                  <a:gd name="T11" fmla="*/ 20 h 154"/>
                  <a:gd name="T12" fmla="*/ 145 w 349"/>
                  <a:gd name="T13" fmla="*/ 39 h 154"/>
                  <a:gd name="T14" fmla="*/ 167 w 349"/>
                  <a:gd name="T15" fmla="*/ 55 h 154"/>
                  <a:gd name="T16" fmla="*/ 156 w 349"/>
                  <a:gd name="T17" fmla="*/ 92 h 154"/>
                  <a:gd name="T18" fmla="*/ 114 w 349"/>
                  <a:gd name="T19" fmla="*/ 0 h 154"/>
                  <a:gd name="T20" fmla="*/ 73 w 349"/>
                  <a:gd name="T21" fmla="*/ 19 h 154"/>
                  <a:gd name="T22" fmla="*/ 0 w 349"/>
                  <a:gd name="T23" fmla="*/ 116 h 154"/>
                  <a:gd name="T24" fmla="*/ 174 w 349"/>
                  <a:gd name="T25" fmla="*/ 154 h 154"/>
                  <a:gd name="T26" fmla="*/ 349 w 349"/>
                  <a:gd name="T27" fmla="*/ 116 h 154"/>
                  <a:gd name="T28" fmla="*/ 276 w 349"/>
                  <a:gd name="T29" fmla="*/ 19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9" h="154">
                    <a:moveTo>
                      <a:pt x="276" y="19"/>
                    </a:moveTo>
                    <a:cubicBezTo>
                      <a:pt x="263" y="17"/>
                      <a:pt x="252" y="13"/>
                      <a:pt x="234" y="0"/>
                    </a:cubicBezTo>
                    <a:cubicBezTo>
                      <a:pt x="229" y="25"/>
                      <a:pt x="212" y="72"/>
                      <a:pt x="193" y="92"/>
                    </a:cubicBezTo>
                    <a:cubicBezTo>
                      <a:pt x="182" y="55"/>
                      <a:pt x="182" y="55"/>
                      <a:pt x="182" y="55"/>
                    </a:cubicBezTo>
                    <a:cubicBezTo>
                      <a:pt x="204" y="39"/>
                      <a:pt x="204" y="39"/>
                      <a:pt x="204" y="39"/>
                    </a:cubicBezTo>
                    <a:cubicBezTo>
                      <a:pt x="174" y="20"/>
                      <a:pt x="174" y="20"/>
                      <a:pt x="174" y="20"/>
                    </a:cubicBezTo>
                    <a:cubicBezTo>
                      <a:pt x="145" y="39"/>
                      <a:pt x="145" y="39"/>
                      <a:pt x="145" y="39"/>
                    </a:cubicBezTo>
                    <a:cubicBezTo>
                      <a:pt x="167" y="55"/>
                      <a:pt x="167" y="55"/>
                      <a:pt x="167" y="55"/>
                    </a:cubicBezTo>
                    <a:cubicBezTo>
                      <a:pt x="156" y="92"/>
                      <a:pt x="156" y="92"/>
                      <a:pt x="156" y="92"/>
                    </a:cubicBezTo>
                    <a:cubicBezTo>
                      <a:pt x="137" y="72"/>
                      <a:pt x="120" y="25"/>
                      <a:pt x="114" y="0"/>
                    </a:cubicBezTo>
                    <a:cubicBezTo>
                      <a:pt x="96" y="13"/>
                      <a:pt x="85" y="17"/>
                      <a:pt x="73" y="19"/>
                    </a:cubicBezTo>
                    <a:cubicBezTo>
                      <a:pt x="37" y="27"/>
                      <a:pt x="3" y="75"/>
                      <a:pt x="0" y="116"/>
                    </a:cubicBezTo>
                    <a:cubicBezTo>
                      <a:pt x="50" y="140"/>
                      <a:pt x="110" y="154"/>
                      <a:pt x="174" y="154"/>
                    </a:cubicBezTo>
                    <a:cubicBezTo>
                      <a:pt x="239" y="154"/>
                      <a:pt x="299" y="140"/>
                      <a:pt x="349" y="116"/>
                    </a:cubicBezTo>
                    <a:cubicBezTo>
                      <a:pt x="346" y="75"/>
                      <a:pt x="312" y="27"/>
                      <a:pt x="276" y="1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rgbClr val="00245D"/>
                  </a:solidFill>
                </a:endParaRPr>
              </a:p>
            </p:txBody>
          </p:sp>
          <p:sp>
            <p:nvSpPr>
              <p:cNvPr id="40" name="Freeform 704"/>
              <p:cNvSpPr>
                <a:spLocks/>
              </p:cNvSpPr>
              <p:nvPr/>
            </p:nvSpPr>
            <p:spPr bwMode="auto">
              <a:xfrm>
                <a:off x="9012238" y="2590800"/>
                <a:ext cx="276225" cy="322263"/>
              </a:xfrm>
              <a:custGeom>
                <a:avLst/>
                <a:gdLst>
                  <a:gd name="T0" fmla="*/ 6 w 149"/>
                  <a:gd name="T1" fmla="*/ 87 h 174"/>
                  <a:gd name="T2" fmla="*/ 74 w 149"/>
                  <a:gd name="T3" fmla="*/ 174 h 174"/>
                  <a:gd name="T4" fmla="*/ 143 w 149"/>
                  <a:gd name="T5" fmla="*/ 87 h 174"/>
                  <a:gd name="T6" fmla="*/ 145 w 149"/>
                  <a:gd name="T7" fmla="*/ 78 h 174"/>
                  <a:gd name="T8" fmla="*/ 74 w 149"/>
                  <a:gd name="T9" fmla="*/ 0 h 174"/>
                  <a:gd name="T10" fmla="*/ 4 w 149"/>
                  <a:gd name="T11" fmla="*/ 78 h 174"/>
                  <a:gd name="T12" fmla="*/ 6 w 149"/>
                  <a:gd name="T13" fmla="*/ 87 h 174"/>
                </a:gdLst>
                <a:ahLst/>
                <a:cxnLst>
                  <a:cxn ang="0">
                    <a:pos x="T0" y="T1"/>
                  </a:cxn>
                  <a:cxn ang="0">
                    <a:pos x="T2" y="T3"/>
                  </a:cxn>
                  <a:cxn ang="0">
                    <a:pos x="T4" y="T5"/>
                  </a:cxn>
                  <a:cxn ang="0">
                    <a:pos x="T6" y="T7"/>
                  </a:cxn>
                  <a:cxn ang="0">
                    <a:pos x="T8" y="T9"/>
                  </a:cxn>
                  <a:cxn ang="0">
                    <a:pos x="T10" y="T11"/>
                  </a:cxn>
                  <a:cxn ang="0">
                    <a:pos x="T12" y="T13"/>
                  </a:cxn>
                </a:cxnLst>
                <a:rect l="0" t="0" r="r" b="b"/>
                <a:pathLst>
                  <a:path w="149" h="174">
                    <a:moveTo>
                      <a:pt x="6" y="87"/>
                    </a:moveTo>
                    <a:cubicBezTo>
                      <a:pt x="12" y="122"/>
                      <a:pt x="35" y="174"/>
                      <a:pt x="74" y="174"/>
                    </a:cubicBezTo>
                    <a:cubicBezTo>
                      <a:pt x="114" y="174"/>
                      <a:pt x="137" y="122"/>
                      <a:pt x="143" y="87"/>
                    </a:cubicBezTo>
                    <a:cubicBezTo>
                      <a:pt x="144" y="84"/>
                      <a:pt x="144" y="81"/>
                      <a:pt x="145" y="78"/>
                    </a:cubicBezTo>
                    <a:cubicBezTo>
                      <a:pt x="149" y="35"/>
                      <a:pt x="118" y="0"/>
                      <a:pt x="74" y="0"/>
                    </a:cubicBezTo>
                    <a:cubicBezTo>
                      <a:pt x="31" y="0"/>
                      <a:pt x="0" y="35"/>
                      <a:pt x="4" y="78"/>
                    </a:cubicBezTo>
                    <a:cubicBezTo>
                      <a:pt x="5" y="81"/>
                      <a:pt x="5" y="84"/>
                      <a:pt x="6" y="8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rgbClr val="00245D"/>
                  </a:solidFill>
                </a:endParaRPr>
              </a:p>
            </p:txBody>
          </p:sp>
          <p:sp>
            <p:nvSpPr>
              <p:cNvPr id="41" name="Freeform 705"/>
              <p:cNvSpPr>
                <a:spLocks/>
              </p:cNvSpPr>
              <p:nvPr/>
            </p:nvSpPr>
            <p:spPr bwMode="auto">
              <a:xfrm>
                <a:off x="8828088" y="2933700"/>
                <a:ext cx="644525" cy="284163"/>
              </a:xfrm>
              <a:custGeom>
                <a:avLst/>
                <a:gdLst>
                  <a:gd name="T0" fmla="*/ 276 w 349"/>
                  <a:gd name="T1" fmla="*/ 20 h 154"/>
                  <a:gd name="T2" fmla="*/ 235 w 349"/>
                  <a:gd name="T3" fmla="*/ 0 h 154"/>
                  <a:gd name="T4" fmla="*/ 193 w 349"/>
                  <a:gd name="T5" fmla="*/ 92 h 154"/>
                  <a:gd name="T6" fmla="*/ 182 w 349"/>
                  <a:gd name="T7" fmla="*/ 55 h 154"/>
                  <a:gd name="T8" fmla="*/ 204 w 349"/>
                  <a:gd name="T9" fmla="*/ 40 h 154"/>
                  <a:gd name="T10" fmla="*/ 174 w 349"/>
                  <a:gd name="T11" fmla="*/ 20 h 154"/>
                  <a:gd name="T12" fmla="*/ 145 w 349"/>
                  <a:gd name="T13" fmla="*/ 40 h 154"/>
                  <a:gd name="T14" fmla="*/ 167 w 349"/>
                  <a:gd name="T15" fmla="*/ 55 h 154"/>
                  <a:gd name="T16" fmla="*/ 156 w 349"/>
                  <a:gd name="T17" fmla="*/ 92 h 154"/>
                  <a:gd name="T18" fmla="*/ 114 w 349"/>
                  <a:gd name="T19" fmla="*/ 0 h 154"/>
                  <a:gd name="T20" fmla="*/ 73 w 349"/>
                  <a:gd name="T21" fmla="*/ 20 h 154"/>
                  <a:gd name="T22" fmla="*/ 0 w 349"/>
                  <a:gd name="T23" fmla="*/ 116 h 154"/>
                  <a:gd name="T24" fmla="*/ 174 w 349"/>
                  <a:gd name="T25" fmla="*/ 154 h 154"/>
                  <a:gd name="T26" fmla="*/ 349 w 349"/>
                  <a:gd name="T27" fmla="*/ 116 h 154"/>
                  <a:gd name="T28" fmla="*/ 276 w 349"/>
                  <a:gd name="T29" fmla="*/ 2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9" h="154">
                    <a:moveTo>
                      <a:pt x="276" y="20"/>
                    </a:moveTo>
                    <a:cubicBezTo>
                      <a:pt x="263" y="17"/>
                      <a:pt x="252" y="13"/>
                      <a:pt x="235" y="0"/>
                    </a:cubicBezTo>
                    <a:cubicBezTo>
                      <a:pt x="229" y="26"/>
                      <a:pt x="212" y="73"/>
                      <a:pt x="193" y="92"/>
                    </a:cubicBezTo>
                    <a:cubicBezTo>
                      <a:pt x="182" y="55"/>
                      <a:pt x="182" y="55"/>
                      <a:pt x="182" y="55"/>
                    </a:cubicBezTo>
                    <a:cubicBezTo>
                      <a:pt x="204" y="40"/>
                      <a:pt x="204" y="40"/>
                      <a:pt x="204" y="40"/>
                    </a:cubicBezTo>
                    <a:cubicBezTo>
                      <a:pt x="174" y="20"/>
                      <a:pt x="174" y="20"/>
                      <a:pt x="174" y="20"/>
                    </a:cubicBezTo>
                    <a:cubicBezTo>
                      <a:pt x="145" y="40"/>
                      <a:pt x="145" y="40"/>
                      <a:pt x="145" y="40"/>
                    </a:cubicBezTo>
                    <a:cubicBezTo>
                      <a:pt x="167" y="55"/>
                      <a:pt x="167" y="55"/>
                      <a:pt x="167" y="55"/>
                    </a:cubicBezTo>
                    <a:cubicBezTo>
                      <a:pt x="156" y="92"/>
                      <a:pt x="156" y="92"/>
                      <a:pt x="156" y="92"/>
                    </a:cubicBezTo>
                    <a:cubicBezTo>
                      <a:pt x="137" y="73"/>
                      <a:pt x="120" y="26"/>
                      <a:pt x="114" y="0"/>
                    </a:cubicBezTo>
                    <a:cubicBezTo>
                      <a:pt x="96" y="13"/>
                      <a:pt x="85" y="17"/>
                      <a:pt x="73" y="20"/>
                    </a:cubicBezTo>
                    <a:cubicBezTo>
                      <a:pt x="37" y="27"/>
                      <a:pt x="3" y="76"/>
                      <a:pt x="0" y="116"/>
                    </a:cubicBezTo>
                    <a:cubicBezTo>
                      <a:pt x="50" y="140"/>
                      <a:pt x="110" y="154"/>
                      <a:pt x="174" y="154"/>
                    </a:cubicBezTo>
                    <a:cubicBezTo>
                      <a:pt x="239" y="154"/>
                      <a:pt x="299" y="140"/>
                      <a:pt x="349" y="116"/>
                    </a:cubicBezTo>
                    <a:cubicBezTo>
                      <a:pt x="346" y="76"/>
                      <a:pt x="312" y="27"/>
                      <a:pt x="27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rgbClr val="00245D"/>
                  </a:solidFill>
                </a:endParaRPr>
              </a:p>
            </p:txBody>
          </p:sp>
        </p:grpSp>
      </p:grpSp>
      <p:grpSp>
        <p:nvGrpSpPr>
          <p:cNvPr id="7" name="Group 49"/>
          <p:cNvGrpSpPr>
            <a:grpSpLocks noChangeAspect="1"/>
          </p:cNvGrpSpPr>
          <p:nvPr/>
        </p:nvGrpSpPr>
        <p:grpSpPr>
          <a:xfrm>
            <a:off x="4621473" y="1196752"/>
            <a:ext cx="2880000" cy="2880000"/>
            <a:chOff x="2665149" y="1158552"/>
            <a:chExt cx="1780613" cy="1780613"/>
          </a:xfrm>
        </p:grpSpPr>
        <p:sp>
          <p:nvSpPr>
            <p:cNvPr id="24" name="VP piece 01"/>
            <p:cNvSpPr>
              <a:spLocks noChangeArrowheads="1"/>
            </p:cNvSpPr>
            <p:nvPr/>
          </p:nvSpPr>
          <p:spPr bwMode="ltGray">
            <a:xfrm>
              <a:off x="2665149" y="1158552"/>
              <a:ext cx="1780613" cy="1780613"/>
            </a:xfrm>
            <a:prstGeom prst="ellipse">
              <a:avLst/>
            </a:prstGeom>
            <a:solidFill>
              <a:schemeClr val="tx1"/>
            </a:solidFill>
            <a:ln w="76200">
              <a:solidFill>
                <a:schemeClr val="accent6">
                  <a:lumMod val="75000"/>
                </a:schemeClr>
              </a:solidFill>
              <a:round/>
              <a:headEnd/>
              <a:tailEnd/>
            </a:ln>
            <a:effectLst/>
            <a:scene3d>
              <a:camera prst="orthographicFront"/>
              <a:lightRig rig="threePt" dir="t"/>
            </a:scene3d>
            <a:sp3d/>
          </p:spPr>
          <p:txBody>
            <a:bodyPr vert="horz" wrap="square" lIns="91440" tIns="45720" rIns="91440" bIns="45720" numCol="1" anchor="ctr" anchorCtr="0" compatLnSpc="1">
              <a:prstTxWarp prst="textNoShape">
                <a:avLst/>
              </a:prstTxWarp>
              <a:noAutofit/>
            </a:bodyPr>
            <a:lstStyle/>
            <a:p>
              <a:pPr algn="ctr">
                <a:lnSpc>
                  <a:spcPct val="90000"/>
                </a:lnSpc>
              </a:pPr>
              <a:endParaRPr lang="en-US" sz="2700" dirty="0">
                <a:solidFill>
                  <a:srgbClr val="FFFFFF"/>
                </a:solidFill>
              </a:endParaRPr>
            </a:p>
          </p:txBody>
        </p:sp>
        <p:pic>
          <p:nvPicPr>
            <p:cNvPr id="42" name="Picture 3" descr="Z:\3. Client Projects\3.5 E\Electricity North west Limited\ENWL_5354 (Jane Stell - Sales Presentation)\4. Asset Management\Images\Electricity Icons (White).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43053" y="1541820"/>
              <a:ext cx="1224805" cy="1014077"/>
            </a:xfrm>
            <a:prstGeom prst="rect">
              <a:avLst/>
            </a:prstGeom>
            <a:noFill/>
            <a:extLst>
              <a:ext uri="{909E8E84-426E-40DD-AFC4-6F175D3DCCD1}">
                <a14:hiddenFill xmlns:a14="http://schemas.microsoft.com/office/drawing/2010/main" xmlns="">
                  <a:solidFill>
                    <a:srgbClr val="FFFFFF"/>
                  </a:solidFill>
                </a14:hiddenFill>
              </a:ext>
            </a:extLst>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1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10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childTnLst>
                                </p:cTn>
                              </p:par>
                            </p:childTnLst>
                          </p:cTn>
                        </p:par>
                        <p:par>
                          <p:cTn id="26" fill="hold">
                            <p:stCondLst>
                              <p:cond delay="1000"/>
                            </p:stCondLst>
                            <p:childTnLst>
                              <p:par>
                                <p:cTn id="27" presetID="22" presetClass="entr" presetSubtype="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up)">
                                      <p:cBhvr>
                                        <p:cTn id="2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Coffee Break</a:t>
            </a:r>
            <a:endParaRPr lang="en-GB" dirty="0"/>
          </a:p>
        </p:txBody>
      </p:sp>
    </p:spTree>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79576" y="3590782"/>
            <a:ext cx="9668952" cy="749570"/>
          </a:xfrm>
        </p:spPr>
        <p:txBody>
          <a:bodyPr>
            <a:normAutofit fontScale="90000"/>
          </a:bodyPr>
          <a:lstStyle/>
          <a:p>
            <a:r>
              <a:rPr lang="en-GB" b="1" dirty="0" smtClean="0"/>
              <a:t>New connection applications – How can we help?</a:t>
            </a:r>
            <a:br>
              <a:rPr lang="en-GB" b="1" dirty="0" smtClean="0"/>
            </a:br>
            <a:r>
              <a:rPr lang="en-GB" dirty="0" smtClean="0"/>
              <a:t>Dave Barlow</a:t>
            </a:r>
            <a:endParaRPr lang="en-GB" b="1" dirty="0"/>
          </a:p>
        </p:txBody>
      </p:sp>
    </p:spTree>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Introduction</a:t>
            </a:r>
            <a:endParaRPr lang="en-GB" dirty="0"/>
          </a:p>
        </p:txBody>
      </p:sp>
      <p:sp>
        <p:nvSpPr>
          <p:cNvPr id="3" name="Text Placeholder 2"/>
          <p:cNvSpPr>
            <a:spLocks noGrp="1"/>
          </p:cNvSpPr>
          <p:nvPr>
            <p:ph type="body" sz="quarter" idx="12"/>
          </p:nvPr>
        </p:nvSpPr>
        <p:spPr/>
        <p:txBody>
          <a:bodyPr>
            <a:normAutofit/>
          </a:bodyPr>
          <a:lstStyle/>
          <a:p>
            <a:r>
              <a:rPr lang="en-GB" sz="2400" dirty="0" smtClean="0"/>
              <a:t>Dave Barlow – Design Engineer </a:t>
            </a:r>
          </a:p>
          <a:p>
            <a:r>
              <a:rPr lang="en-GB" sz="2400" dirty="0" smtClean="0"/>
              <a:t>18 years for the Company, all in Connections.</a:t>
            </a:r>
          </a:p>
          <a:p>
            <a:r>
              <a:rPr lang="en-GB" sz="2400" dirty="0" smtClean="0"/>
              <a:t>16 years as a Design Engineer</a:t>
            </a:r>
          </a:p>
          <a:p>
            <a:r>
              <a:rPr lang="en-GB" sz="2400" dirty="0" smtClean="0"/>
              <a:t>HV Demand and HV / LV Generation in Lancashire.</a:t>
            </a:r>
            <a:endParaRPr lang="en-GB" sz="2400" dirty="0"/>
          </a:p>
        </p:txBody>
      </p:sp>
    </p:spTree>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Agenda</a:t>
            </a:r>
            <a:endParaRPr lang="en-GB" dirty="0"/>
          </a:p>
        </p:txBody>
      </p:sp>
      <p:sp>
        <p:nvSpPr>
          <p:cNvPr id="3" name="Text Placeholder 2"/>
          <p:cNvSpPr>
            <a:spLocks noGrp="1"/>
          </p:cNvSpPr>
          <p:nvPr>
            <p:ph type="body" sz="quarter" idx="12"/>
          </p:nvPr>
        </p:nvSpPr>
        <p:spPr/>
        <p:txBody>
          <a:bodyPr/>
          <a:lstStyle/>
          <a:p>
            <a:r>
              <a:rPr lang="en-GB" dirty="0" smtClean="0"/>
              <a:t>Connection Process</a:t>
            </a:r>
          </a:p>
          <a:p>
            <a:r>
              <a:rPr lang="en-GB" dirty="0" smtClean="0"/>
              <a:t>Connection application</a:t>
            </a:r>
          </a:p>
          <a:p>
            <a:r>
              <a:rPr lang="en-GB" dirty="0" smtClean="0"/>
              <a:t>Touch upon Industry Governance</a:t>
            </a:r>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r>
              <a:rPr lang="en-GB" dirty="0" smtClean="0"/>
              <a:t>Please ask questions throughout</a:t>
            </a:r>
            <a:endParaRPr lang="en-GB" dirty="0"/>
          </a:p>
        </p:txBody>
      </p:sp>
      <p:pic>
        <p:nvPicPr>
          <p:cNvPr id="602114" name="Picture 2"/>
          <p:cNvPicPr>
            <a:picLocks noChangeAspect="1" noChangeArrowheads="1"/>
          </p:cNvPicPr>
          <p:nvPr/>
        </p:nvPicPr>
        <p:blipFill>
          <a:blip r:embed="rId2" cstate="print"/>
          <a:srcRect/>
          <a:stretch>
            <a:fillRect/>
          </a:stretch>
        </p:blipFill>
        <p:spPr bwMode="auto">
          <a:xfrm>
            <a:off x="623392" y="2708920"/>
            <a:ext cx="10791156" cy="2394371"/>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Getting Started  - ENW Website</a:t>
            </a:r>
            <a:endParaRPr lang="en-GB" dirty="0"/>
          </a:p>
        </p:txBody>
      </p:sp>
      <p:sp>
        <p:nvSpPr>
          <p:cNvPr id="3" name="Text Placeholder 2"/>
          <p:cNvSpPr>
            <a:spLocks noGrp="1"/>
          </p:cNvSpPr>
          <p:nvPr>
            <p:ph type="body" sz="quarter" idx="12"/>
          </p:nvPr>
        </p:nvSpPr>
        <p:spPr/>
        <p:txBody>
          <a:bodyPr/>
          <a:lstStyle/>
          <a:p>
            <a:r>
              <a:rPr lang="en-GB" dirty="0" smtClean="0">
                <a:hlinkClick r:id="rId3"/>
              </a:rPr>
              <a:t>www.enwl.co.uk/get-connected/new-connection/</a:t>
            </a:r>
            <a:endParaRPr lang="en-GB" dirty="0" smtClean="0"/>
          </a:p>
          <a:p>
            <a:endParaRPr lang="en-GB" dirty="0"/>
          </a:p>
        </p:txBody>
      </p:sp>
      <p:pic>
        <p:nvPicPr>
          <p:cNvPr id="589826" name="Picture 2"/>
          <p:cNvPicPr>
            <a:picLocks noChangeAspect="1" noChangeArrowheads="1"/>
          </p:cNvPicPr>
          <p:nvPr/>
        </p:nvPicPr>
        <p:blipFill>
          <a:blip r:embed="rId4" cstate="print"/>
          <a:srcRect l="65558" t="19282" r="9045"/>
          <a:stretch>
            <a:fillRect/>
          </a:stretch>
        </p:blipFill>
        <p:spPr bwMode="auto">
          <a:xfrm>
            <a:off x="3071664" y="1828512"/>
            <a:ext cx="5184576" cy="4634508"/>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Getting Started - Generation</a:t>
            </a:r>
            <a:endParaRPr lang="en-GB" dirty="0"/>
          </a:p>
        </p:txBody>
      </p:sp>
      <p:sp>
        <p:nvSpPr>
          <p:cNvPr id="3" name="Text Placeholder 2"/>
          <p:cNvSpPr>
            <a:spLocks noGrp="1"/>
          </p:cNvSpPr>
          <p:nvPr>
            <p:ph type="body" sz="quarter" idx="12"/>
          </p:nvPr>
        </p:nvSpPr>
        <p:spPr/>
        <p:txBody>
          <a:bodyPr/>
          <a:lstStyle/>
          <a:p>
            <a:r>
              <a:rPr lang="en-GB" dirty="0" smtClean="0"/>
              <a:t>Link to ENW website – </a:t>
            </a:r>
            <a:r>
              <a:rPr lang="en-GB" dirty="0" smtClean="0">
                <a:hlinkClick r:id="rId3"/>
              </a:rPr>
              <a:t>www.enwl.co.uk/get-connected/new-connection/new-generation-connected</a:t>
            </a:r>
            <a:endParaRPr lang="en-GB" dirty="0" smtClean="0"/>
          </a:p>
          <a:p>
            <a:endParaRPr lang="en-GB" dirty="0" smtClean="0"/>
          </a:p>
          <a:p>
            <a:endParaRPr lang="en-GB" dirty="0"/>
          </a:p>
        </p:txBody>
      </p:sp>
      <p:pic>
        <p:nvPicPr>
          <p:cNvPr id="588802" name="Picture 2"/>
          <p:cNvPicPr>
            <a:picLocks noChangeAspect="1" noChangeArrowheads="1"/>
          </p:cNvPicPr>
          <p:nvPr/>
        </p:nvPicPr>
        <p:blipFill>
          <a:blip r:embed="rId4" cstate="print"/>
          <a:srcRect l="65491" t="35433" r="8916" b="18367"/>
          <a:stretch>
            <a:fillRect/>
          </a:stretch>
        </p:blipFill>
        <p:spPr bwMode="auto">
          <a:xfrm>
            <a:off x="2279576" y="1916832"/>
            <a:ext cx="9361040" cy="4752528"/>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Minimum Information for Applications</a:t>
            </a:r>
            <a:endParaRPr lang="en-GB" dirty="0"/>
          </a:p>
        </p:txBody>
      </p:sp>
      <p:sp>
        <p:nvSpPr>
          <p:cNvPr id="3" name="Text Placeholder 2"/>
          <p:cNvSpPr>
            <a:spLocks noGrp="1"/>
          </p:cNvSpPr>
          <p:nvPr>
            <p:ph type="body" sz="quarter" idx="12"/>
          </p:nvPr>
        </p:nvSpPr>
        <p:spPr/>
        <p:txBody>
          <a:bodyPr/>
          <a:lstStyle/>
          <a:p>
            <a:r>
              <a:rPr lang="en-GB" dirty="0" smtClean="0"/>
              <a:t>The more information we receive, will enable us to process your application more efficiently.</a:t>
            </a:r>
          </a:p>
          <a:p>
            <a:pPr>
              <a:buNone/>
            </a:pPr>
            <a:endParaRPr lang="en-GB" dirty="0"/>
          </a:p>
        </p:txBody>
      </p:sp>
      <p:pic>
        <p:nvPicPr>
          <p:cNvPr id="591874" name="Picture 2"/>
          <p:cNvPicPr>
            <a:picLocks noChangeAspect="1" noChangeArrowheads="1"/>
          </p:cNvPicPr>
          <p:nvPr/>
        </p:nvPicPr>
        <p:blipFill>
          <a:blip r:embed="rId3" cstate="print"/>
          <a:srcRect l="3476" t="17934" r="70143" b="50567"/>
          <a:stretch>
            <a:fillRect/>
          </a:stretch>
        </p:blipFill>
        <p:spPr bwMode="auto">
          <a:xfrm>
            <a:off x="292309" y="1916832"/>
            <a:ext cx="11793310" cy="396044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Additional Information</a:t>
            </a:r>
            <a:endParaRPr lang="en-GB" dirty="0"/>
          </a:p>
        </p:txBody>
      </p:sp>
      <p:sp>
        <p:nvSpPr>
          <p:cNvPr id="3" name="Text Placeholder 2"/>
          <p:cNvSpPr>
            <a:spLocks noGrp="1"/>
          </p:cNvSpPr>
          <p:nvPr>
            <p:ph type="body" sz="quarter" idx="12"/>
          </p:nvPr>
        </p:nvSpPr>
        <p:spPr/>
        <p:txBody>
          <a:bodyPr/>
          <a:lstStyle/>
          <a:p>
            <a:r>
              <a:rPr lang="en-GB" dirty="0" smtClean="0"/>
              <a:t>These additional points of information are very useful when helping us provide a good level of service to yourselves. </a:t>
            </a:r>
          </a:p>
          <a:p>
            <a:r>
              <a:rPr lang="en-GB" dirty="0" smtClean="0"/>
              <a:t>Do you have planning permission?</a:t>
            </a:r>
          </a:p>
          <a:p>
            <a:r>
              <a:rPr lang="en-GB" dirty="0" smtClean="0"/>
              <a:t>Meter position for new supply.</a:t>
            </a:r>
          </a:p>
          <a:p>
            <a:r>
              <a:rPr lang="en-GB" dirty="0" smtClean="0"/>
              <a:t>What is your budget? Is there a figure that makes the scheme unviable?</a:t>
            </a:r>
          </a:p>
          <a:p>
            <a:r>
              <a:rPr lang="en-GB" dirty="0" smtClean="0"/>
              <a:t>Do you just require the maximum export based upon the existing supply arrangement? i.e. A zero cost quotation</a:t>
            </a:r>
          </a:p>
          <a:p>
            <a:r>
              <a:rPr lang="en-GB" dirty="0" smtClean="0"/>
              <a:t>Plan showing land boundaries, details of third party ownership.</a:t>
            </a:r>
          </a:p>
          <a:p>
            <a:r>
              <a:rPr lang="en-GB" dirty="0" smtClean="0"/>
              <a:t>Substation position.</a:t>
            </a:r>
          </a:p>
          <a:p>
            <a:r>
              <a:rPr lang="en-GB" dirty="0" smtClean="0"/>
              <a:t>Do you intend to install Export Limitation? Familiarise with EREC G100, Maximum power Station Capacity.</a:t>
            </a:r>
          </a:p>
          <a:p>
            <a:r>
              <a:rPr lang="en-GB" dirty="0" smtClean="0"/>
              <a:t>G59 – Single Line Diagram, inverters</a:t>
            </a:r>
            <a:endParaRPr lang="en-GB" dirty="0"/>
          </a:p>
        </p:txBody>
      </p:sp>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Introducing Electricity North West</a:t>
            </a:r>
            <a:endParaRPr lang="en-GB" dirty="0"/>
          </a:p>
        </p:txBody>
      </p:sp>
      <p:grpSp>
        <p:nvGrpSpPr>
          <p:cNvPr id="29" name="Group 56"/>
          <p:cNvGrpSpPr/>
          <p:nvPr/>
        </p:nvGrpSpPr>
        <p:grpSpPr>
          <a:xfrm>
            <a:off x="435426" y="1220755"/>
            <a:ext cx="4988500" cy="1340561"/>
            <a:chOff x="326569" y="915566"/>
            <a:chExt cx="3741375" cy="1005421"/>
          </a:xfrm>
        </p:grpSpPr>
        <p:sp>
          <p:nvSpPr>
            <p:cNvPr id="30" name="Round Single Corner Rectangle 29"/>
            <p:cNvSpPr/>
            <p:nvPr/>
          </p:nvSpPr>
          <p:spPr>
            <a:xfrm flipH="1">
              <a:off x="326569" y="915566"/>
              <a:ext cx="3741375" cy="1005421"/>
            </a:xfrm>
            <a:prstGeom prst="round1Rect">
              <a:avLst/>
            </a:prstGeom>
            <a:solidFill>
              <a:schemeClr val="bg2"/>
            </a:solidFill>
            <a:ln>
              <a:noFill/>
            </a:ln>
          </p:spPr>
          <p:txBody>
            <a:bodyPr lIns="38100" tIns="38100" rIns="180000" bIns="38100" anchor="ctr"/>
            <a:lstStyle/>
            <a:p>
              <a:pPr algn="r">
                <a:spcBef>
                  <a:spcPts val="633"/>
                </a:spcBef>
              </a:pPr>
              <a:r>
                <a:rPr lang="en-GB" sz="3700" dirty="0" smtClean="0">
                  <a:solidFill>
                    <a:schemeClr val="bg1"/>
                  </a:solidFill>
                  <a:latin typeface="Calibri" pitchFamily="34" charset="0"/>
                </a:rPr>
                <a:t>	</a:t>
              </a:r>
              <a:r>
                <a:rPr lang="en-GB" sz="3700" dirty="0" smtClean="0">
                  <a:latin typeface="Calibri" pitchFamily="34" charset="0"/>
                </a:rPr>
                <a:t>4.9 million</a:t>
              </a:r>
              <a:endParaRPr lang="en-GB" sz="3700" dirty="0">
                <a:latin typeface="Calibri" pitchFamily="34" charset="0"/>
              </a:endParaRPr>
            </a:p>
          </p:txBody>
        </p:sp>
        <p:sp>
          <p:nvSpPr>
            <p:cNvPr id="31" name="Freeform 1223"/>
            <p:cNvSpPr>
              <a:spLocks noEditPoints="1"/>
            </p:cNvSpPr>
            <p:nvPr/>
          </p:nvSpPr>
          <p:spPr bwMode="auto">
            <a:xfrm>
              <a:off x="750820" y="1027724"/>
              <a:ext cx="636734" cy="780513"/>
            </a:xfrm>
            <a:custGeom>
              <a:avLst/>
              <a:gdLst>
                <a:gd name="T0" fmla="*/ 1 w 251"/>
                <a:gd name="T1" fmla="*/ 132 h 308"/>
                <a:gd name="T2" fmla="*/ 7 w 251"/>
                <a:gd name="T3" fmla="*/ 95 h 308"/>
                <a:gd name="T4" fmla="*/ 33 w 251"/>
                <a:gd name="T5" fmla="*/ 76 h 308"/>
                <a:gd name="T6" fmla="*/ 37 w 251"/>
                <a:gd name="T7" fmla="*/ 76 h 308"/>
                <a:gd name="T8" fmla="*/ 65 w 251"/>
                <a:gd name="T9" fmla="*/ 81 h 308"/>
                <a:gd name="T10" fmla="*/ 63 w 251"/>
                <a:gd name="T11" fmla="*/ 86 h 308"/>
                <a:gd name="T12" fmla="*/ 55 w 251"/>
                <a:gd name="T13" fmla="*/ 132 h 308"/>
                <a:gd name="T14" fmla="*/ 55 w 251"/>
                <a:gd name="T15" fmla="*/ 183 h 308"/>
                <a:gd name="T16" fmla="*/ 79 w 251"/>
                <a:gd name="T17" fmla="*/ 202 h 308"/>
                <a:gd name="T18" fmla="*/ 80 w 251"/>
                <a:gd name="T19" fmla="*/ 278 h 308"/>
                <a:gd name="T20" fmla="*/ 55 w 251"/>
                <a:gd name="T21" fmla="*/ 275 h 308"/>
                <a:gd name="T22" fmla="*/ 23 w 251"/>
                <a:gd name="T23" fmla="*/ 266 h 308"/>
                <a:gd name="T24" fmla="*/ 22 w 251"/>
                <a:gd name="T25" fmla="*/ 182 h 308"/>
                <a:gd name="T26" fmla="*/ 1 w 251"/>
                <a:gd name="T27" fmla="*/ 177 h 308"/>
                <a:gd name="T28" fmla="*/ 1 w 251"/>
                <a:gd name="T29" fmla="*/ 132 h 308"/>
                <a:gd name="T30" fmla="*/ 79 w 251"/>
                <a:gd name="T31" fmla="*/ 39 h 308"/>
                <a:gd name="T32" fmla="*/ 55 w 251"/>
                <a:gd name="T33" fmla="*/ 16 h 308"/>
                <a:gd name="T34" fmla="*/ 30 w 251"/>
                <a:gd name="T35" fmla="*/ 39 h 308"/>
                <a:gd name="T36" fmla="*/ 79 w 251"/>
                <a:gd name="T37" fmla="*/ 39 h 308"/>
                <a:gd name="T38" fmla="*/ 185 w 251"/>
                <a:gd name="T39" fmla="*/ 81 h 308"/>
                <a:gd name="T40" fmla="*/ 214 w 251"/>
                <a:gd name="T41" fmla="*/ 76 h 308"/>
                <a:gd name="T42" fmla="*/ 218 w 251"/>
                <a:gd name="T43" fmla="*/ 76 h 308"/>
                <a:gd name="T44" fmla="*/ 244 w 251"/>
                <a:gd name="T45" fmla="*/ 95 h 308"/>
                <a:gd name="T46" fmla="*/ 250 w 251"/>
                <a:gd name="T47" fmla="*/ 132 h 308"/>
                <a:gd name="T48" fmla="*/ 250 w 251"/>
                <a:gd name="T49" fmla="*/ 177 h 308"/>
                <a:gd name="T50" fmla="*/ 229 w 251"/>
                <a:gd name="T51" fmla="*/ 182 h 308"/>
                <a:gd name="T52" fmla="*/ 227 w 251"/>
                <a:gd name="T53" fmla="*/ 266 h 308"/>
                <a:gd name="T54" fmla="*/ 196 w 251"/>
                <a:gd name="T55" fmla="*/ 275 h 308"/>
                <a:gd name="T56" fmla="*/ 170 w 251"/>
                <a:gd name="T57" fmla="*/ 278 h 308"/>
                <a:gd name="T58" fmla="*/ 172 w 251"/>
                <a:gd name="T59" fmla="*/ 202 h 308"/>
                <a:gd name="T60" fmla="*/ 196 w 251"/>
                <a:gd name="T61" fmla="*/ 183 h 308"/>
                <a:gd name="T62" fmla="*/ 196 w 251"/>
                <a:gd name="T63" fmla="*/ 132 h 308"/>
                <a:gd name="T64" fmla="*/ 188 w 251"/>
                <a:gd name="T65" fmla="*/ 86 h 308"/>
                <a:gd name="T66" fmla="*/ 185 w 251"/>
                <a:gd name="T67" fmla="*/ 81 h 308"/>
                <a:gd name="T68" fmla="*/ 220 w 251"/>
                <a:gd name="T69" fmla="*/ 39 h 308"/>
                <a:gd name="T70" fmla="*/ 196 w 251"/>
                <a:gd name="T71" fmla="*/ 16 h 308"/>
                <a:gd name="T72" fmla="*/ 172 w 251"/>
                <a:gd name="T73" fmla="*/ 39 h 308"/>
                <a:gd name="T74" fmla="*/ 220 w 251"/>
                <a:gd name="T75" fmla="*/ 39 h 308"/>
                <a:gd name="T76" fmla="*/ 64 w 251"/>
                <a:gd name="T77" fmla="*/ 132 h 308"/>
                <a:gd name="T78" fmla="*/ 71 w 251"/>
                <a:gd name="T79" fmla="*/ 90 h 308"/>
                <a:gd name="T80" fmla="*/ 100 w 251"/>
                <a:gd name="T81" fmla="*/ 69 h 308"/>
                <a:gd name="T82" fmla="*/ 105 w 251"/>
                <a:gd name="T83" fmla="*/ 69 h 308"/>
                <a:gd name="T84" fmla="*/ 146 w 251"/>
                <a:gd name="T85" fmla="*/ 69 h 308"/>
                <a:gd name="T86" fmla="*/ 150 w 251"/>
                <a:gd name="T87" fmla="*/ 69 h 308"/>
                <a:gd name="T88" fmla="*/ 180 w 251"/>
                <a:gd name="T89" fmla="*/ 90 h 308"/>
                <a:gd name="T90" fmla="*/ 187 w 251"/>
                <a:gd name="T91" fmla="*/ 132 h 308"/>
                <a:gd name="T92" fmla="*/ 187 w 251"/>
                <a:gd name="T93" fmla="*/ 183 h 308"/>
                <a:gd name="T94" fmla="*/ 163 w 251"/>
                <a:gd name="T95" fmla="*/ 189 h 308"/>
                <a:gd name="T96" fmla="*/ 161 w 251"/>
                <a:gd name="T97" fmla="*/ 285 h 308"/>
                <a:gd name="T98" fmla="*/ 125 w 251"/>
                <a:gd name="T99" fmla="*/ 295 h 308"/>
                <a:gd name="T100" fmla="*/ 89 w 251"/>
                <a:gd name="T101" fmla="*/ 285 h 308"/>
                <a:gd name="T102" fmla="*/ 88 w 251"/>
                <a:gd name="T103" fmla="*/ 189 h 308"/>
                <a:gd name="T104" fmla="*/ 64 w 251"/>
                <a:gd name="T105" fmla="*/ 183 h 308"/>
                <a:gd name="T106" fmla="*/ 64 w 251"/>
                <a:gd name="T107" fmla="*/ 132 h 308"/>
                <a:gd name="T108" fmla="*/ 153 w 251"/>
                <a:gd name="T109" fmla="*/ 27 h 308"/>
                <a:gd name="T110" fmla="*/ 125 w 251"/>
                <a:gd name="T111" fmla="*/ 0 h 308"/>
                <a:gd name="T112" fmla="*/ 98 w 251"/>
                <a:gd name="T113" fmla="*/ 27 h 308"/>
                <a:gd name="T114" fmla="*/ 153 w 251"/>
                <a:gd name="T115" fmla="*/ 27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 h="308">
                  <a:moveTo>
                    <a:pt x="1" y="132"/>
                  </a:moveTo>
                  <a:cubicBezTo>
                    <a:pt x="1" y="119"/>
                    <a:pt x="1" y="105"/>
                    <a:pt x="7" y="95"/>
                  </a:cubicBezTo>
                  <a:cubicBezTo>
                    <a:pt x="12" y="85"/>
                    <a:pt x="21" y="76"/>
                    <a:pt x="33" y="76"/>
                  </a:cubicBezTo>
                  <a:cubicBezTo>
                    <a:pt x="37" y="76"/>
                    <a:pt x="37" y="76"/>
                    <a:pt x="37" y="76"/>
                  </a:cubicBezTo>
                  <a:cubicBezTo>
                    <a:pt x="44" y="84"/>
                    <a:pt x="56" y="86"/>
                    <a:pt x="65" y="81"/>
                  </a:cubicBezTo>
                  <a:cubicBezTo>
                    <a:pt x="65" y="83"/>
                    <a:pt x="64" y="84"/>
                    <a:pt x="63" y="86"/>
                  </a:cubicBezTo>
                  <a:cubicBezTo>
                    <a:pt x="56" y="100"/>
                    <a:pt x="55" y="117"/>
                    <a:pt x="55" y="132"/>
                  </a:cubicBezTo>
                  <a:cubicBezTo>
                    <a:pt x="55" y="149"/>
                    <a:pt x="56" y="166"/>
                    <a:pt x="55" y="183"/>
                  </a:cubicBezTo>
                  <a:cubicBezTo>
                    <a:pt x="54" y="195"/>
                    <a:pt x="67" y="202"/>
                    <a:pt x="79" y="202"/>
                  </a:cubicBezTo>
                  <a:cubicBezTo>
                    <a:pt x="80" y="278"/>
                    <a:pt x="80" y="278"/>
                    <a:pt x="80" y="278"/>
                  </a:cubicBezTo>
                  <a:cubicBezTo>
                    <a:pt x="73" y="283"/>
                    <a:pt x="61" y="283"/>
                    <a:pt x="55" y="275"/>
                  </a:cubicBezTo>
                  <a:cubicBezTo>
                    <a:pt x="45" y="286"/>
                    <a:pt x="23" y="282"/>
                    <a:pt x="23" y="266"/>
                  </a:cubicBezTo>
                  <a:cubicBezTo>
                    <a:pt x="22" y="182"/>
                    <a:pt x="22" y="182"/>
                    <a:pt x="22" y="182"/>
                  </a:cubicBezTo>
                  <a:cubicBezTo>
                    <a:pt x="17" y="187"/>
                    <a:pt x="0" y="185"/>
                    <a:pt x="1" y="177"/>
                  </a:cubicBezTo>
                  <a:cubicBezTo>
                    <a:pt x="1" y="158"/>
                    <a:pt x="1" y="150"/>
                    <a:pt x="1" y="132"/>
                  </a:cubicBezTo>
                  <a:close/>
                  <a:moveTo>
                    <a:pt x="79" y="39"/>
                  </a:moveTo>
                  <a:cubicBezTo>
                    <a:pt x="78" y="26"/>
                    <a:pt x="69" y="16"/>
                    <a:pt x="55" y="16"/>
                  </a:cubicBezTo>
                  <a:cubicBezTo>
                    <a:pt x="39" y="16"/>
                    <a:pt x="31" y="26"/>
                    <a:pt x="30" y="39"/>
                  </a:cubicBezTo>
                  <a:cubicBezTo>
                    <a:pt x="30" y="90"/>
                    <a:pt x="79" y="89"/>
                    <a:pt x="79" y="39"/>
                  </a:cubicBezTo>
                  <a:close/>
                  <a:moveTo>
                    <a:pt x="185" y="81"/>
                  </a:moveTo>
                  <a:cubicBezTo>
                    <a:pt x="195" y="86"/>
                    <a:pt x="206" y="84"/>
                    <a:pt x="214" y="76"/>
                  </a:cubicBezTo>
                  <a:cubicBezTo>
                    <a:pt x="218" y="76"/>
                    <a:pt x="218" y="76"/>
                    <a:pt x="218" y="76"/>
                  </a:cubicBezTo>
                  <a:cubicBezTo>
                    <a:pt x="229" y="76"/>
                    <a:pt x="239" y="85"/>
                    <a:pt x="244" y="95"/>
                  </a:cubicBezTo>
                  <a:cubicBezTo>
                    <a:pt x="249" y="105"/>
                    <a:pt x="250" y="119"/>
                    <a:pt x="250" y="132"/>
                  </a:cubicBezTo>
                  <a:cubicBezTo>
                    <a:pt x="250" y="150"/>
                    <a:pt x="250" y="158"/>
                    <a:pt x="250" y="177"/>
                  </a:cubicBezTo>
                  <a:cubicBezTo>
                    <a:pt x="251" y="185"/>
                    <a:pt x="233" y="187"/>
                    <a:pt x="229" y="182"/>
                  </a:cubicBezTo>
                  <a:cubicBezTo>
                    <a:pt x="227" y="266"/>
                    <a:pt x="227" y="266"/>
                    <a:pt x="227" y="266"/>
                  </a:cubicBezTo>
                  <a:cubicBezTo>
                    <a:pt x="227" y="282"/>
                    <a:pt x="205" y="286"/>
                    <a:pt x="196" y="275"/>
                  </a:cubicBezTo>
                  <a:cubicBezTo>
                    <a:pt x="190" y="283"/>
                    <a:pt x="177" y="283"/>
                    <a:pt x="170" y="278"/>
                  </a:cubicBezTo>
                  <a:cubicBezTo>
                    <a:pt x="172" y="202"/>
                    <a:pt x="172" y="202"/>
                    <a:pt x="172" y="202"/>
                  </a:cubicBezTo>
                  <a:cubicBezTo>
                    <a:pt x="183" y="202"/>
                    <a:pt x="196" y="195"/>
                    <a:pt x="196" y="183"/>
                  </a:cubicBezTo>
                  <a:cubicBezTo>
                    <a:pt x="195" y="166"/>
                    <a:pt x="196" y="149"/>
                    <a:pt x="196" y="132"/>
                  </a:cubicBezTo>
                  <a:cubicBezTo>
                    <a:pt x="196" y="117"/>
                    <a:pt x="195" y="100"/>
                    <a:pt x="188" y="86"/>
                  </a:cubicBezTo>
                  <a:cubicBezTo>
                    <a:pt x="187" y="84"/>
                    <a:pt x="186" y="83"/>
                    <a:pt x="185" y="81"/>
                  </a:cubicBezTo>
                  <a:close/>
                  <a:moveTo>
                    <a:pt x="220" y="39"/>
                  </a:moveTo>
                  <a:cubicBezTo>
                    <a:pt x="220" y="26"/>
                    <a:pt x="210" y="16"/>
                    <a:pt x="196" y="16"/>
                  </a:cubicBezTo>
                  <a:cubicBezTo>
                    <a:pt x="181" y="16"/>
                    <a:pt x="172" y="26"/>
                    <a:pt x="172" y="39"/>
                  </a:cubicBezTo>
                  <a:cubicBezTo>
                    <a:pt x="172" y="90"/>
                    <a:pt x="220" y="89"/>
                    <a:pt x="220" y="39"/>
                  </a:cubicBezTo>
                  <a:close/>
                  <a:moveTo>
                    <a:pt x="64" y="132"/>
                  </a:moveTo>
                  <a:cubicBezTo>
                    <a:pt x="64" y="118"/>
                    <a:pt x="65" y="102"/>
                    <a:pt x="71" y="90"/>
                  </a:cubicBezTo>
                  <a:cubicBezTo>
                    <a:pt x="77" y="79"/>
                    <a:pt x="88" y="69"/>
                    <a:pt x="100" y="69"/>
                  </a:cubicBezTo>
                  <a:cubicBezTo>
                    <a:pt x="105" y="69"/>
                    <a:pt x="105" y="69"/>
                    <a:pt x="105" y="69"/>
                  </a:cubicBezTo>
                  <a:cubicBezTo>
                    <a:pt x="117" y="80"/>
                    <a:pt x="134" y="80"/>
                    <a:pt x="146" y="69"/>
                  </a:cubicBezTo>
                  <a:cubicBezTo>
                    <a:pt x="150" y="69"/>
                    <a:pt x="150" y="69"/>
                    <a:pt x="150" y="69"/>
                  </a:cubicBezTo>
                  <a:cubicBezTo>
                    <a:pt x="163" y="69"/>
                    <a:pt x="174" y="79"/>
                    <a:pt x="180" y="90"/>
                  </a:cubicBezTo>
                  <a:cubicBezTo>
                    <a:pt x="186" y="102"/>
                    <a:pt x="187" y="118"/>
                    <a:pt x="187" y="132"/>
                  </a:cubicBezTo>
                  <a:cubicBezTo>
                    <a:pt x="187" y="153"/>
                    <a:pt x="187" y="162"/>
                    <a:pt x="187" y="183"/>
                  </a:cubicBezTo>
                  <a:cubicBezTo>
                    <a:pt x="187" y="193"/>
                    <a:pt x="168" y="196"/>
                    <a:pt x="163" y="189"/>
                  </a:cubicBezTo>
                  <a:cubicBezTo>
                    <a:pt x="161" y="285"/>
                    <a:pt x="161" y="285"/>
                    <a:pt x="161" y="285"/>
                  </a:cubicBezTo>
                  <a:cubicBezTo>
                    <a:pt x="161" y="304"/>
                    <a:pt x="136" y="308"/>
                    <a:pt x="125" y="295"/>
                  </a:cubicBezTo>
                  <a:cubicBezTo>
                    <a:pt x="115" y="308"/>
                    <a:pt x="89" y="304"/>
                    <a:pt x="89" y="285"/>
                  </a:cubicBezTo>
                  <a:cubicBezTo>
                    <a:pt x="88" y="189"/>
                    <a:pt x="88" y="189"/>
                    <a:pt x="88" y="189"/>
                  </a:cubicBezTo>
                  <a:cubicBezTo>
                    <a:pt x="83" y="196"/>
                    <a:pt x="63" y="193"/>
                    <a:pt x="64" y="183"/>
                  </a:cubicBezTo>
                  <a:cubicBezTo>
                    <a:pt x="64" y="162"/>
                    <a:pt x="64" y="153"/>
                    <a:pt x="64" y="132"/>
                  </a:cubicBezTo>
                  <a:close/>
                  <a:moveTo>
                    <a:pt x="153" y="27"/>
                  </a:moveTo>
                  <a:cubicBezTo>
                    <a:pt x="153" y="12"/>
                    <a:pt x="142" y="0"/>
                    <a:pt x="125" y="0"/>
                  </a:cubicBezTo>
                  <a:cubicBezTo>
                    <a:pt x="108" y="0"/>
                    <a:pt x="98" y="12"/>
                    <a:pt x="98" y="27"/>
                  </a:cubicBezTo>
                  <a:cubicBezTo>
                    <a:pt x="98" y="84"/>
                    <a:pt x="153" y="83"/>
                    <a:pt x="153" y="2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latin typeface="Calibri" pitchFamily="34" charset="0"/>
              </a:endParaRPr>
            </a:p>
          </p:txBody>
        </p:sp>
      </p:grpSp>
      <p:grpSp>
        <p:nvGrpSpPr>
          <p:cNvPr id="32" name="Group 68"/>
          <p:cNvGrpSpPr/>
          <p:nvPr/>
        </p:nvGrpSpPr>
        <p:grpSpPr>
          <a:xfrm>
            <a:off x="435426" y="4044240"/>
            <a:ext cx="4988500" cy="1340561"/>
            <a:chOff x="326569" y="3033179"/>
            <a:chExt cx="3741375" cy="1005421"/>
          </a:xfrm>
        </p:grpSpPr>
        <p:sp>
          <p:nvSpPr>
            <p:cNvPr id="33" name="Rectangle 32"/>
            <p:cNvSpPr/>
            <p:nvPr/>
          </p:nvSpPr>
          <p:spPr>
            <a:xfrm>
              <a:off x="326569" y="3033179"/>
              <a:ext cx="3741375" cy="10054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Ins="180000" rtlCol="0" anchor="ctr"/>
            <a:lstStyle/>
            <a:p>
              <a:pPr algn="r"/>
              <a:r>
                <a:rPr lang="en-GB" sz="3700" dirty="0" smtClean="0">
                  <a:solidFill>
                    <a:schemeClr val="tx1"/>
                  </a:solidFill>
                  <a:latin typeface="Calibri" pitchFamily="34" charset="0"/>
                </a:rPr>
                <a:t>25 terawatt hours</a:t>
              </a:r>
            </a:p>
          </p:txBody>
        </p:sp>
        <p:grpSp>
          <p:nvGrpSpPr>
            <p:cNvPr id="34" name="Group 56"/>
            <p:cNvGrpSpPr>
              <a:grpSpLocks noChangeAspect="1"/>
            </p:cNvGrpSpPr>
            <p:nvPr/>
          </p:nvGrpSpPr>
          <p:grpSpPr>
            <a:xfrm>
              <a:off x="774098" y="3119239"/>
              <a:ext cx="468000" cy="845205"/>
              <a:chOff x="5657850" y="1053530"/>
              <a:chExt cx="917575" cy="1552575"/>
            </a:xfrm>
          </p:grpSpPr>
          <p:sp>
            <p:nvSpPr>
              <p:cNvPr id="35" name="Freeform 136"/>
              <p:cNvSpPr>
                <a:spLocks noEditPoints="1"/>
              </p:cNvSpPr>
              <p:nvPr/>
            </p:nvSpPr>
            <p:spPr bwMode="auto">
              <a:xfrm>
                <a:off x="5657850" y="1053530"/>
                <a:ext cx="917575" cy="1149350"/>
              </a:xfrm>
              <a:custGeom>
                <a:avLst/>
                <a:gdLst>
                  <a:gd name="T0" fmla="*/ 66 w 279"/>
                  <a:gd name="T1" fmla="*/ 286 h 349"/>
                  <a:gd name="T2" fmla="*/ 63 w 279"/>
                  <a:gd name="T3" fmla="*/ 349 h 349"/>
                  <a:gd name="T4" fmla="*/ 75 w 279"/>
                  <a:gd name="T5" fmla="*/ 346 h 349"/>
                  <a:gd name="T6" fmla="*/ 210 w 279"/>
                  <a:gd name="T7" fmla="*/ 346 h 349"/>
                  <a:gd name="T8" fmla="*/ 220 w 279"/>
                  <a:gd name="T9" fmla="*/ 348 h 349"/>
                  <a:gd name="T10" fmla="*/ 216 w 279"/>
                  <a:gd name="T11" fmla="*/ 283 h 349"/>
                  <a:gd name="T12" fmla="*/ 279 w 279"/>
                  <a:gd name="T13" fmla="*/ 141 h 349"/>
                  <a:gd name="T14" fmla="*/ 140 w 279"/>
                  <a:gd name="T15" fmla="*/ 0 h 349"/>
                  <a:gd name="T16" fmla="*/ 0 w 279"/>
                  <a:gd name="T17" fmla="*/ 141 h 349"/>
                  <a:gd name="T18" fmla="*/ 66 w 279"/>
                  <a:gd name="T19" fmla="*/ 286 h 349"/>
                  <a:gd name="T20" fmla="*/ 140 w 279"/>
                  <a:gd name="T21" fmla="*/ 30 h 349"/>
                  <a:gd name="T22" fmla="*/ 250 w 279"/>
                  <a:gd name="T23" fmla="*/ 141 h 349"/>
                  <a:gd name="T24" fmla="*/ 196 w 279"/>
                  <a:gd name="T25" fmla="*/ 261 h 349"/>
                  <a:gd name="T26" fmla="*/ 186 w 279"/>
                  <a:gd name="T27" fmla="*/ 271 h 349"/>
                  <a:gd name="T28" fmla="*/ 189 w 279"/>
                  <a:gd name="T29" fmla="*/ 322 h 349"/>
                  <a:gd name="T30" fmla="*/ 94 w 279"/>
                  <a:gd name="T31" fmla="*/ 322 h 349"/>
                  <a:gd name="T32" fmla="*/ 97 w 279"/>
                  <a:gd name="T33" fmla="*/ 273 h 349"/>
                  <a:gd name="T34" fmla="*/ 86 w 279"/>
                  <a:gd name="T35" fmla="*/ 264 h 349"/>
                  <a:gd name="T36" fmla="*/ 29 w 279"/>
                  <a:gd name="T37" fmla="*/ 141 h 349"/>
                  <a:gd name="T38" fmla="*/ 140 w 279"/>
                  <a:gd name="T39" fmla="*/ 3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9" h="349">
                    <a:moveTo>
                      <a:pt x="66" y="286"/>
                    </a:moveTo>
                    <a:cubicBezTo>
                      <a:pt x="63" y="349"/>
                      <a:pt x="63" y="349"/>
                      <a:pt x="63" y="349"/>
                    </a:cubicBezTo>
                    <a:cubicBezTo>
                      <a:pt x="66" y="347"/>
                      <a:pt x="70" y="346"/>
                      <a:pt x="75" y="346"/>
                    </a:cubicBezTo>
                    <a:cubicBezTo>
                      <a:pt x="210" y="346"/>
                      <a:pt x="210" y="346"/>
                      <a:pt x="210" y="346"/>
                    </a:cubicBezTo>
                    <a:cubicBezTo>
                      <a:pt x="213" y="346"/>
                      <a:pt x="217" y="347"/>
                      <a:pt x="220" y="348"/>
                    </a:cubicBezTo>
                    <a:cubicBezTo>
                      <a:pt x="216" y="283"/>
                      <a:pt x="216" y="283"/>
                      <a:pt x="216" y="283"/>
                    </a:cubicBezTo>
                    <a:cubicBezTo>
                      <a:pt x="254" y="248"/>
                      <a:pt x="279" y="190"/>
                      <a:pt x="279" y="141"/>
                    </a:cubicBezTo>
                    <a:cubicBezTo>
                      <a:pt x="279" y="63"/>
                      <a:pt x="217" y="0"/>
                      <a:pt x="140" y="0"/>
                    </a:cubicBezTo>
                    <a:cubicBezTo>
                      <a:pt x="62" y="0"/>
                      <a:pt x="0" y="63"/>
                      <a:pt x="0" y="141"/>
                    </a:cubicBezTo>
                    <a:cubicBezTo>
                      <a:pt x="0" y="191"/>
                      <a:pt x="26" y="251"/>
                      <a:pt x="66" y="286"/>
                    </a:cubicBezTo>
                    <a:close/>
                    <a:moveTo>
                      <a:pt x="140" y="30"/>
                    </a:moveTo>
                    <a:cubicBezTo>
                      <a:pt x="200" y="30"/>
                      <a:pt x="250" y="79"/>
                      <a:pt x="250" y="141"/>
                    </a:cubicBezTo>
                    <a:cubicBezTo>
                      <a:pt x="250" y="182"/>
                      <a:pt x="228" y="232"/>
                      <a:pt x="196" y="261"/>
                    </a:cubicBezTo>
                    <a:cubicBezTo>
                      <a:pt x="186" y="271"/>
                      <a:pt x="186" y="271"/>
                      <a:pt x="186" y="271"/>
                    </a:cubicBezTo>
                    <a:cubicBezTo>
                      <a:pt x="189" y="322"/>
                      <a:pt x="189" y="322"/>
                      <a:pt x="189" y="322"/>
                    </a:cubicBezTo>
                    <a:cubicBezTo>
                      <a:pt x="94" y="322"/>
                      <a:pt x="94" y="322"/>
                      <a:pt x="94" y="322"/>
                    </a:cubicBezTo>
                    <a:cubicBezTo>
                      <a:pt x="97" y="273"/>
                      <a:pt x="97" y="273"/>
                      <a:pt x="97" y="273"/>
                    </a:cubicBezTo>
                    <a:cubicBezTo>
                      <a:pt x="86" y="264"/>
                      <a:pt x="86" y="264"/>
                      <a:pt x="86" y="264"/>
                    </a:cubicBezTo>
                    <a:cubicBezTo>
                      <a:pt x="52" y="234"/>
                      <a:pt x="29" y="184"/>
                      <a:pt x="29" y="141"/>
                    </a:cubicBezTo>
                    <a:cubicBezTo>
                      <a:pt x="29" y="79"/>
                      <a:pt x="79" y="30"/>
                      <a:pt x="140" y="3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Calibri" pitchFamily="34" charset="0"/>
                </a:endParaRPr>
              </a:p>
            </p:txBody>
          </p:sp>
          <p:sp>
            <p:nvSpPr>
              <p:cNvPr id="36" name="Freeform 137"/>
              <p:cNvSpPr>
                <a:spLocks/>
              </p:cNvSpPr>
              <p:nvPr/>
            </p:nvSpPr>
            <p:spPr bwMode="auto">
              <a:xfrm>
                <a:off x="5845175" y="2218755"/>
                <a:ext cx="561975" cy="119063"/>
              </a:xfrm>
              <a:custGeom>
                <a:avLst/>
                <a:gdLst>
                  <a:gd name="T0" fmla="*/ 153 w 171"/>
                  <a:gd name="T1" fmla="*/ 0 h 36"/>
                  <a:gd name="T2" fmla="*/ 18 w 171"/>
                  <a:gd name="T3" fmla="*/ 0 h 36"/>
                  <a:gd name="T4" fmla="*/ 0 w 171"/>
                  <a:gd name="T5" fmla="*/ 18 h 36"/>
                  <a:gd name="T6" fmla="*/ 18 w 171"/>
                  <a:gd name="T7" fmla="*/ 36 h 36"/>
                  <a:gd name="T8" fmla="*/ 153 w 171"/>
                  <a:gd name="T9" fmla="*/ 36 h 36"/>
                  <a:gd name="T10" fmla="*/ 171 w 171"/>
                  <a:gd name="T11" fmla="*/ 18 h 36"/>
                  <a:gd name="T12" fmla="*/ 153 w 171"/>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171" h="36">
                    <a:moveTo>
                      <a:pt x="153" y="0"/>
                    </a:moveTo>
                    <a:cubicBezTo>
                      <a:pt x="18" y="0"/>
                      <a:pt x="18" y="0"/>
                      <a:pt x="18" y="0"/>
                    </a:cubicBezTo>
                    <a:cubicBezTo>
                      <a:pt x="8" y="0"/>
                      <a:pt x="0" y="8"/>
                      <a:pt x="0" y="18"/>
                    </a:cubicBezTo>
                    <a:cubicBezTo>
                      <a:pt x="0" y="28"/>
                      <a:pt x="8" y="36"/>
                      <a:pt x="18" y="36"/>
                    </a:cubicBezTo>
                    <a:cubicBezTo>
                      <a:pt x="153" y="36"/>
                      <a:pt x="153" y="36"/>
                      <a:pt x="153" y="36"/>
                    </a:cubicBezTo>
                    <a:cubicBezTo>
                      <a:pt x="163" y="36"/>
                      <a:pt x="171" y="28"/>
                      <a:pt x="171" y="18"/>
                    </a:cubicBezTo>
                    <a:cubicBezTo>
                      <a:pt x="171" y="8"/>
                      <a:pt x="163" y="0"/>
                      <a:pt x="153" y="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Calibri" pitchFamily="34" charset="0"/>
                </a:endParaRPr>
              </a:p>
            </p:txBody>
          </p:sp>
          <p:sp>
            <p:nvSpPr>
              <p:cNvPr id="37" name="Freeform 139"/>
              <p:cNvSpPr>
                <a:spLocks/>
              </p:cNvSpPr>
              <p:nvPr/>
            </p:nvSpPr>
            <p:spPr bwMode="auto">
              <a:xfrm>
                <a:off x="5913437" y="2488630"/>
                <a:ext cx="425450" cy="117475"/>
              </a:xfrm>
              <a:custGeom>
                <a:avLst/>
                <a:gdLst>
                  <a:gd name="T0" fmla="*/ 116 w 129"/>
                  <a:gd name="T1" fmla="*/ 0 h 36"/>
                  <a:gd name="T2" fmla="*/ 14 w 129"/>
                  <a:gd name="T3" fmla="*/ 0 h 36"/>
                  <a:gd name="T4" fmla="*/ 0 w 129"/>
                  <a:gd name="T5" fmla="*/ 18 h 36"/>
                  <a:gd name="T6" fmla="*/ 14 w 129"/>
                  <a:gd name="T7" fmla="*/ 36 h 36"/>
                  <a:gd name="T8" fmla="*/ 116 w 129"/>
                  <a:gd name="T9" fmla="*/ 36 h 36"/>
                  <a:gd name="T10" fmla="*/ 129 w 129"/>
                  <a:gd name="T11" fmla="*/ 18 h 36"/>
                  <a:gd name="T12" fmla="*/ 116 w 129"/>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129" h="36">
                    <a:moveTo>
                      <a:pt x="116" y="0"/>
                    </a:moveTo>
                    <a:cubicBezTo>
                      <a:pt x="14" y="0"/>
                      <a:pt x="14" y="0"/>
                      <a:pt x="14" y="0"/>
                    </a:cubicBezTo>
                    <a:cubicBezTo>
                      <a:pt x="6" y="0"/>
                      <a:pt x="0" y="8"/>
                      <a:pt x="0" y="18"/>
                    </a:cubicBezTo>
                    <a:cubicBezTo>
                      <a:pt x="0" y="28"/>
                      <a:pt x="6" y="36"/>
                      <a:pt x="14" y="36"/>
                    </a:cubicBezTo>
                    <a:cubicBezTo>
                      <a:pt x="116" y="36"/>
                      <a:pt x="116" y="36"/>
                      <a:pt x="116" y="36"/>
                    </a:cubicBezTo>
                    <a:cubicBezTo>
                      <a:pt x="123" y="36"/>
                      <a:pt x="129" y="28"/>
                      <a:pt x="129" y="18"/>
                    </a:cubicBezTo>
                    <a:cubicBezTo>
                      <a:pt x="129" y="8"/>
                      <a:pt x="123" y="0"/>
                      <a:pt x="116" y="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Calibri" pitchFamily="34" charset="0"/>
                </a:endParaRPr>
              </a:p>
            </p:txBody>
          </p:sp>
          <p:sp>
            <p:nvSpPr>
              <p:cNvPr id="38" name="Freeform 140"/>
              <p:cNvSpPr>
                <a:spLocks/>
              </p:cNvSpPr>
              <p:nvPr/>
            </p:nvSpPr>
            <p:spPr bwMode="auto">
              <a:xfrm>
                <a:off x="5910263" y="1255142"/>
                <a:ext cx="490538" cy="463550"/>
              </a:xfrm>
              <a:custGeom>
                <a:avLst/>
                <a:gdLst>
                  <a:gd name="T0" fmla="*/ 137 w 149"/>
                  <a:gd name="T1" fmla="*/ 94 h 141"/>
                  <a:gd name="T2" fmla="*/ 121 w 149"/>
                  <a:gd name="T3" fmla="*/ 141 h 141"/>
                  <a:gd name="T4" fmla="*/ 149 w 149"/>
                  <a:gd name="T5" fmla="*/ 81 h 141"/>
                  <a:gd name="T6" fmla="*/ 66 w 149"/>
                  <a:gd name="T7" fmla="*/ 0 h 141"/>
                  <a:gd name="T8" fmla="*/ 0 w 149"/>
                  <a:gd name="T9" fmla="*/ 33 h 141"/>
                  <a:gd name="T10" fmla="*/ 55 w 149"/>
                  <a:gd name="T11" fmla="*/ 13 h 141"/>
                  <a:gd name="T12" fmla="*/ 137 w 149"/>
                  <a:gd name="T13" fmla="*/ 94 h 141"/>
                </a:gdLst>
                <a:ahLst/>
                <a:cxnLst>
                  <a:cxn ang="0">
                    <a:pos x="T0" y="T1"/>
                  </a:cxn>
                  <a:cxn ang="0">
                    <a:pos x="T2" y="T3"/>
                  </a:cxn>
                  <a:cxn ang="0">
                    <a:pos x="T4" y="T5"/>
                  </a:cxn>
                  <a:cxn ang="0">
                    <a:pos x="T6" y="T7"/>
                  </a:cxn>
                  <a:cxn ang="0">
                    <a:pos x="T8" y="T9"/>
                  </a:cxn>
                  <a:cxn ang="0">
                    <a:pos x="T10" y="T11"/>
                  </a:cxn>
                  <a:cxn ang="0">
                    <a:pos x="T12" y="T13"/>
                  </a:cxn>
                </a:cxnLst>
                <a:rect l="0" t="0" r="r" b="b"/>
                <a:pathLst>
                  <a:path w="149" h="141">
                    <a:moveTo>
                      <a:pt x="137" y="94"/>
                    </a:moveTo>
                    <a:cubicBezTo>
                      <a:pt x="137" y="112"/>
                      <a:pt x="131" y="128"/>
                      <a:pt x="121" y="141"/>
                    </a:cubicBezTo>
                    <a:cubicBezTo>
                      <a:pt x="138" y="127"/>
                      <a:pt x="149" y="105"/>
                      <a:pt x="149" y="81"/>
                    </a:cubicBezTo>
                    <a:cubicBezTo>
                      <a:pt x="149" y="36"/>
                      <a:pt x="112" y="0"/>
                      <a:pt x="66" y="0"/>
                    </a:cubicBezTo>
                    <a:cubicBezTo>
                      <a:pt x="39" y="0"/>
                      <a:pt x="15" y="13"/>
                      <a:pt x="0" y="33"/>
                    </a:cubicBezTo>
                    <a:cubicBezTo>
                      <a:pt x="15" y="21"/>
                      <a:pt x="34" y="13"/>
                      <a:pt x="55" y="13"/>
                    </a:cubicBezTo>
                    <a:cubicBezTo>
                      <a:pt x="100" y="13"/>
                      <a:pt x="137" y="49"/>
                      <a:pt x="137" y="94"/>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Calibri" pitchFamily="34" charset="0"/>
                </a:endParaRPr>
              </a:p>
            </p:txBody>
          </p:sp>
          <p:sp>
            <p:nvSpPr>
              <p:cNvPr id="39" name="Freeform 139"/>
              <p:cNvSpPr>
                <a:spLocks/>
              </p:cNvSpPr>
              <p:nvPr/>
            </p:nvSpPr>
            <p:spPr bwMode="auto">
              <a:xfrm>
                <a:off x="5889624" y="2354486"/>
                <a:ext cx="473076" cy="117475"/>
              </a:xfrm>
              <a:custGeom>
                <a:avLst/>
                <a:gdLst>
                  <a:gd name="T0" fmla="*/ 116 w 129"/>
                  <a:gd name="T1" fmla="*/ 0 h 36"/>
                  <a:gd name="T2" fmla="*/ 14 w 129"/>
                  <a:gd name="T3" fmla="*/ 0 h 36"/>
                  <a:gd name="T4" fmla="*/ 0 w 129"/>
                  <a:gd name="T5" fmla="*/ 18 h 36"/>
                  <a:gd name="T6" fmla="*/ 14 w 129"/>
                  <a:gd name="T7" fmla="*/ 36 h 36"/>
                  <a:gd name="T8" fmla="*/ 116 w 129"/>
                  <a:gd name="T9" fmla="*/ 36 h 36"/>
                  <a:gd name="T10" fmla="*/ 129 w 129"/>
                  <a:gd name="T11" fmla="*/ 18 h 36"/>
                  <a:gd name="T12" fmla="*/ 116 w 129"/>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129" h="36">
                    <a:moveTo>
                      <a:pt x="116" y="0"/>
                    </a:moveTo>
                    <a:cubicBezTo>
                      <a:pt x="14" y="0"/>
                      <a:pt x="14" y="0"/>
                      <a:pt x="14" y="0"/>
                    </a:cubicBezTo>
                    <a:cubicBezTo>
                      <a:pt x="6" y="0"/>
                      <a:pt x="0" y="8"/>
                      <a:pt x="0" y="18"/>
                    </a:cubicBezTo>
                    <a:cubicBezTo>
                      <a:pt x="0" y="28"/>
                      <a:pt x="6" y="36"/>
                      <a:pt x="14" y="36"/>
                    </a:cubicBezTo>
                    <a:cubicBezTo>
                      <a:pt x="116" y="36"/>
                      <a:pt x="116" y="36"/>
                      <a:pt x="116" y="36"/>
                    </a:cubicBezTo>
                    <a:cubicBezTo>
                      <a:pt x="123" y="36"/>
                      <a:pt x="129" y="28"/>
                      <a:pt x="129" y="18"/>
                    </a:cubicBezTo>
                    <a:cubicBezTo>
                      <a:pt x="129" y="8"/>
                      <a:pt x="123" y="0"/>
                      <a:pt x="116" y="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Calibri" pitchFamily="34" charset="0"/>
                </a:endParaRPr>
              </a:p>
            </p:txBody>
          </p:sp>
        </p:grpSp>
      </p:grpSp>
      <p:grpSp>
        <p:nvGrpSpPr>
          <p:cNvPr id="40" name="Group 63"/>
          <p:cNvGrpSpPr/>
          <p:nvPr/>
        </p:nvGrpSpPr>
        <p:grpSpPr>
          <a:xfrm>
            <a:off x="435426" y="2631790"/>
            <a:ext cx="4987945" cy="1340561"/>
            <a:chOff x="326569" y="1973842"/>
            <a:chExt cx="3740959" cy="1005421"/>
          </a:xfrm>
        </p:grpSpPr>
        <p:sp>
          <p:nvSpPr>
            <p:cNvPr id="41" name="Round Single Corner Rectangle 40"/>
            <p:cNvSpPr/>
            <p:nvPr/>
          </p:nvSpPr>
          <p:spPr bwMode="auto">
            <a:xfrm flipH="1">
              <a:off x="326569" y="1973842"/>
              <a:ext cx="3740959" cy="1005421"/>
            </a:xfrm>
            <a:prstGeom prst="round1Rect">
              <a:avLst>
                <a:gd name="adj" fmla="val 0"/>
              </a:avLst>
            </a:prstGeom>
            <a:solidFill>
              <a:schemeClr val="accent4"/>
            </a:solidFill>
            <a:ln>
              <a:noFill/>
            </a:ln>
            <a:extLst/>
          </p:spPr>
          <p:txBody>
            <a:bodyPr lIns="38100" tIns="38100" rIns="180000" bIns="38100" anchor="ctr"/>
            <a:lstStyle/>
            <a:p>
              <a:pPr algn="r">
                <a:spcBef>
                  <a:spcPts val="633"/>
                </a:spcBef>
              </a:pPr>
              <a:r>
                <a:rPr lang="en-GB" sz="3700" kern="0" dirty="0" smtClean="0">
                  <a:latin typeface="Calibri" pitchFamily="34" charset="0"/>
                  <a:cs typeface="Calibri Bold" charset="0"/>
                </a:rPr>
                <a:t>2.4 million</a:t>
              </a:r>
              <a:endParaRPr lang="en-GB" sz="3700" kern="0" dirty="0">
                <a:latin typeface="Calibri" pitchFamily="34" charset="0"/>
                <a:cs typeface="Calibri Bold" charset="0"/>
              </a:endParaRPr>
            </a:p>
          </p:txBody>
        </p:sp>
        <p:pic>
          <p:nvPicPr>
            <p:cNvPr id="42" name="Picture 2" descr="Z:\3. Client Projects\3.5 E\Electricity North west Limited\ENWL_5354 (Jane Stell - Sales Presentation)\4. Asset Management\Images\House.emf"/>
            <p:cNvPicPr>
              <a:picLocks noChangeAspect="1" noChangeArrowheads="1"/>
            </p:cNvPicPr>
            <p:nvPr/>
          </p:nvPicPr>
          <p:blipFill>
            <a:blip r:embed="rId2" cstate="print">
              <a:biLevel thresh="25000"/>
              <a:extLst>
                <a:ext uri="{28A0092B-C50C-407E-A947-70E740481C1C}">
                  <a14:useLocalDpi xmlns:a14="http://schemas.microsoft.com/office/drawing/2010/main" xmlns="" val="0"/>
                </a:ext>
              </a:extLst>
            </a:blip>
            <a:srcRect/>
            <a:stretch>
              <a:fillRect/>
            </a:stretch>
          </p:blipFill>
          <p:spPr bwMode="auto">
            <a:xfrm>
              <a:off x="576530" y="2080533"/>
              <a:ext cx="913444" cy="795365"/>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43" name="Rectangle 42"/>
          <p:cNvSpPr/>
          <p:nvPr/>
        </p:nvSpPr>
        <p:spPr>
          <a:xfrm>
            <a:off x="5807969" y="1412776"/>
            <a:ext cx="3167327" cy="41055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GB">
              <a:latin typeface="Calibri" pitchFamily="34" charset="0"/>
            </a:endParaRPr>
          </a:p>
        </p:txBody>
      </p:sp>
      <p:sp>
        <p:nvSpPr>
          <p:cNvPr id="44" name="Rectangle 43"/>
          <p:cNvSpPr/>
          <p:nvPr/>
        </p:nvSpPr>
        <p:spPr>
          <a:xfrm rot="2428445">
            <a:off x="8550706" y="1554882"/>
            <a:ext cx="817373" cy="9681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GB">
              <a:latin typeface="Calibri" pitchFamily="34" charset="0"/>
            </a:endParaRPr>
          </a:p>
        </p:txBody>
      </p:sp>
      <p:sp>
        <p:nvSpPr>
          <p:cNvPr id="45" name="Freeform 18"/>
          <p:cNvSpPr>
            <a:spLocks noEditPoints="1"/>
          </p:cNvSpPr>
          <p:nvPr/>
        </p:nvSpPr>
        <p:spPr bwMode="auto">
          <a:xfrm>
            <a:off x="9086357" y="1465956"/>
            <a:ext cx="2194219" cy="3750849"/>
          </a:xfrm>
          <a:custGeom>
            <a:avLst/>
            <a:gdLst>
              <a:gd name="T0" fmla="*/ 170 w 1910"/>
              <a:gd name="T1" fmla="*/ 507 h 3265"/>
              <a:gd name="T2" fmla="*/ 275 w 1910"/>
              <a:gd name="T3" fmla="*/ 331 h 3265"/>
              <a:gd name="T4" fmla="*/ 75 w 1910"/>
              <a:gd name="T5" fmla="*/ 586 h 3265"/>
              <a:gd name="T6" fmla="*/ 162 w 1910"/>
              <a:gd name="T7" fmla="*/ 419 h 3265"/>
              <a:gd name="T8" fmla="*/ 79 w 1910"/>
              <a:gd name="T9" fmla="*/ 565 h 3265"/>
              <a:gd name="T10" fmla="*/ 310 w 1910"/>
              <a:gd name="T11" fmla="*/ 638 h 3265"/>
              <a:gd name="T12" fmla="*/ 901 w 1910"/>
              <a:gd name="T13" fmla="*/ 87 h 3265"/>
              <a:gd name="T14" fmla="*/ 947 w 1910"/>
              <a:gd name="T15" fmla="*/ 41 h 3265"/>
              <a:gd name="T16" fmla="*/ 867 w 1910"/>
              <a:gd name="T17" fmla="*/ 204 h 3265"/>
              <a:gd name="T18" fmla="*/ 849 w 1910"/>
              <a:gd name="T19" fmla="*/ 82 h 3265"/>
              <a:gd name="T20" fmla="*/ 777 w 1910"/>
              <a:gd name="T21" fmla="*/ 139 h 3265"/>
              <a:gd name="T22" fmla="*/ 292 w 1910"/>
              <a:gd name="T23" fmla="*/ 1198 h 3265"/>
              <a:gd name="T24" fmla="*/ 265 w 1910"/>
              <a:gd name="T25" fmla="*/ 1202 h 3265"/>
              <a:gd name="T26" fmla="*/ 65 w 1910"/>
              <a:gd name="T27" fmla="*/ 654 h 3265"/>
              <a:gd name="T28" fmla="*/ 486 w 1910"/>
              <a:gd name="T29" fmla="*/ 1258 h 3265"/>
              <a:gd name="T30" fmla="*/ 505 w 1910"/>
              <a:gd name="T31" fmla="*/ 1268 h 3265"/>
              <a:gd name="T32" fmla="*/ 595 w 1910"/>
              <a:gd name="T33" fmla="*/ 1822 h 3265"/>
              <a:gd name="T34" fmla="*/ 1820 w 1910"/>
              <a:gd name="T35" fmla="*/ 2194 h 3265"/>
              <a:gd name="T36" fmla="*/ 1549 w 1910"/>
              <a:gd name="T37" fmla="*/ 2017 h 3265"/>
              <a:gd name="T38" fmla="*/ 1540 w 1910"/>
              <a:gd name="T39" fmla="*/ 1975 h 3265"/>
              <a:gd name="T40" fmla="*/ 1234 w 1910"/>
              <a:gd name="T41" fmla="*/ 1601 h 3265"/>
              <a:gd name="T42" fmla="*/ 805 w 1910"/>
              <a:gd name="T43" fmla="*/ 1180 h 3265"/>
              <a:gd name="T44" fmla="*/ 908 w 1910"/>
              <a:gd name="T45" fmla="*/ 1030 h 3265"/>
              <a:gd name="T46" fmla="*/ 1020 w 1910"/>
              <a:gd name="T47" fmla="*/ 856 h 3265"/>
              <a:gd name="T48" fmla="*/ 792 w 1910"/>
              <a:gd name="T49" fmla="*/ 585 h 3265"/>
              <a:gd name="T50" fmla="*/ 617 w 1910"/>
              <a:gd name="T51" fmla="*/ 602 h 3265"/>
              <a:gd name="T52" fmla="*/ 813 w 1910"/>
              <a:gd name="T53" fmla="*/ 381 h 3265"/>
              <a:gd name="T54" fmla="*/ 555 w 1910"/>
              <a:gd name="T55" fmla="*/ 310 h 3265"/>
              <a:gd name="T56" fmla="*/ 413 w 1910"/>
              <a:gd name="T57" fmla="*/ 482 h 3265"/>
              <a:gd name="T58" fmla="*/ 374 w 1910"/>
              <a:gd name="T59" fmla="*/ 571 h 3265"/>
              <a:gd name="T60" fmla="*/ 374 w 1910"/>
              <a:gd name="T61" fmla="*/ 714 h 3265"/>
              <a:gd name="T62" fmla="*/ 401 w 1910"/>
              <a:gd name="T63" fmla="*/ 800 h 3265"/>
              <a:gd name="T64" fmla="*/ 327 w 1910"/>
              <a:gd name="T65" fmla="*/ 893 h 3265"/>
              <a:gd name="T66" fmla="*/ 330 w 1910"/>
              <a:gd name="T67" fmla="*/ 951 h 3265"/>
              <a:gd name="T68" fmla="*/ 371 w 1910"/>
              <a:gd name="T69" fmla="*/ 1153 h 3265"/>
              <a:gd name="T70" fmla="*/ 408 w 1910"/>
              <a:gd name="T71" fmla="*/ 1272 h 3265"/>
              <a:gd name="T72" fmla="*/ 491 w 1910"/>
              <a:gd name="T73" fmla="*/ 1229 h 3265"/>
              <a:gd name="T74" fmla="*/ 557 w 1910"/>
              <a:gd name="T75" fmla="*/ 1374 h 3265"/>
              <a:gd name="T76" fmla="*/ 476 w 1910"/>
              <a:gd name="T77" fmla="*/ 1597 h 3265"/>
              <a:gd name="T78" fmla="*/ 770 w 1910"/>
              <a:gd name="T79" fmla="*/ 1545 h 3265"/>
              <a:gd name="T80" fmla="*/ 849 w 1910"/>
              <a:gd name="T81" fmla="*/ 1776 h 3265"/>
              <a:gd name="T82" fmla="*/ 950 w 1910"/>
              <a:gd name="T83" fmla="*/ 2090 h 3265"/>
              <a:gd name="T84" fmla="*/ 678 w 1910"/>
              <a:gd name="T85" fmla="*/ 2136 h 3265"/>
              <a:gd name="T86" fmla="*/ 671 w 1910"/>
              <a:gd name="T87" fmla="*/ 2344 h 3265"/>
              <a:gd name="T88" fmla="*/ 506 w 1910"/>
              <a:gd name="T89" fmla="*/ 2659 h 3265"/>
              <a:gd name="T90" fmla="*/ 702 w 1910"/>
              <a:gd name="T91" fmla="*/ 2700 h 3265"/>
              <a:gd name="T92" fmla="*/ 927 w 1910"/>
              <a:gd name="T93" fmla="*/ 2776 h 3265"/>
              <a:gd name="T94" fmla="*/ 577 w 1910"/>
              <a:gd name="T95" fmla="*/ 2985 h 3265"/>
              <a:gd name="T96" fmla="*/ 377 w 1910"/>
              <a:gd name="T97" fmla="*/ 3206 h 3265"/>
              <a:gd name="T98" fmla="*/ 606 w 1910"/>
              <a:gd name="T99" fmla="*/ 3135 h 3265"/>
              <a:gd name="T100" fmla="*/ 947 w 1910"/>
              <a:gd name="T101" fmla="*/ 2993 h 3265"/>
              <a:gd name="T102" fmla="*/ 1301 w 1910"/>
              <a:gd name="T103" fmla="*/ 2942 h 3265"/>
              <a:gd name="T104" fmla="*/ 1388 w 1910"/>
              <a:gd name="T105" fmla="*/ 2949 h 3265"/>
              <a:gd name="T106" fmla="*/ 1727 w 1910"/>
              <a:gd name="T107" fmla="*/ 2896 h 3265"/>
              <a:gd name="T108" fmla="*/ 1745 w 1910"/>
              <a:gd name="T109" fmla="*/ 2729 h 3265"/>
              <a:gd name="T110" fmla="*/ 1730 w 1910"/>
              <a:gd name="T111" fmla="*/ 2674 h 3265"/>
              <a:gd name="T112" fmla="*/ 1809 w 1910"/>
              <a:gd name="T113" fmla="*/ 2549 h 3265"/>
              <a:gd name="T114" fmla="*/ 195 w 1910"/>
              <a:gd name="T115" fmla="*/ 699 h 3265"/>
              <a:gd name="T116" fmla="*/ 273 w 1910"/>
              <a:gd name="T117" fmla="*/ 688 h 3265"/>
              <a:gd name="T118" fmla="*/ 54 w 1910"/>
              <a:gd name="T119" fmla="*/ 593 h 3265"/>
              <a:gd name="T120" fmla="*/ 372 w 1910"/>
              <a:gd name="T121" fmla="*/ 1072 h 3265"/>
              <a:gd name="T122" fmla="*/ 245 w 1910"/>
              <a:gd name="T123" fmla="*/ 1016 h 3265"/>
              <a:gd name="T124" fmla="*/ 284 w 1910"/>
              <a:gd name="T125" fmla="*/ 1052 h 3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10" h="3265">
                <a:moveTo>
                  <a:pt x="95" y="484"/>
                </a:moveTo>
                <a:lnTo>
                  <a:pt x="98" y="484"/>
                </a:lnTo>
                <a:lnTo>
                  <a:pt x="99" y="482"/>
                </a:lnTo>
                <a:lnTo>
                  <a:pt x="98" y="475"/>
                </a:lnTo>
                <a:lnTo>
                  <a:pt x="98" y="474"/>
                </a:lnTo>
                <a:lnTo>
                  <a:pt x="97" y="474"/>
                </a:lnTo>
                <a:lnTo>
                  <a:pt x="94" y="473"/>
                </a:lnTo>
                <a:lnTo>
                  <a:pt x="91" y="474"/>
                </a:lnTo>
                <a:lnTo>
                  <a:pt x="87" y="477"/>
                </a:lnTo>
                <a:lnTo>
                  <a:pt x="87" y="482"/>
                </a:lnTo>
                <a:lnTo>
                  <a:pt x="88" y="482"/>
                </a:lnTo>
                <a:lnTo>
                  <a:pt x="95" y="484"/>
                </a:lnTo>
                <a:close/>
                <a:moveTo>
                  <a:pt x="109" y="471"/>
                </a:moveTo>
                <a:lnTo>
                  <a:pt x="101" y="481"/>
                </a:lnTo>
                <a:lnTo>
                  <a:pt x="97" y="488"/>
                </a:lnTo>
                <a:lnTo>
                  <a:pt x="97" y="489"/>
                </a:lnTo>
                <a:lnTo>
                  <a:pt x="98" y="490"/>
                </a:lnTo>
                <a:lnTo>
                  <a:pt x="105" y="499"/>
                </a:lnTo>
                <a:lnTo>
                  <a:pt x="110" y="503"/>
                </a:lnTo>
                <a:lnTo>
                  <a:pt x="112" y="503"/>
                </a:lnTo>
                <a:lnTo>
                  <a:pt x="118" y="505"/>
                </a:lnTo>
                <a:lnTo>
                  <a:pt x="120" y="503"/>
                </a:lnTo>
                <a:lnTo>
                  <a:pt x="121" y="501"/>
                </a:lnTo>
                <a:lnTo>
                  <a:pt x="135" y="507"/>
                </a:lnTo>
                <a:lnTo>
                  <a:pt x="146" y="515"/>
                </a:lnTo>
                <a:lnTo>
                  <a:pt x="150" y="522"/>
                </a:lnTo>
                <a:lnTo>
                  <a:pt x="150" y="523"/>
                </a:lnTo>
                <a:lnTo>
                  <a:pt x="146" y="523"/>
                </a:lnTo>
                <a:lnTo>
                  <a:pt x="136" y="522"/>
                </a:lnTo>
                <a:lnTo>
                  <a:pt x="136" y="520"/>
                </a:lnTo>
                <a:lnTo>
                  <a:pt x="135" y="520"/>
                </a:lnTo>
                <a:lnTo>
                  <a:pt x="135" y="519"/>
                </a:lnTo>
                <a:lnTo>
                  <a:pt x="131" y="519"/>
                </a:lnTo>
                <a:lnTo>
                  <a:pt x="127" y="522"/>
                </a:lnTo>
                <a:lnTo>
                  <a:pt x="99" y="544"/>
                </a:lnTo>
                <a:lnTo>
                  <a:pt x="93" y="542"/>
                </a:lnTo>
                <a:lnTo>
                  <a:pt x="91" y="542"/>
                </a:lnTo>
                <a:lnTo>
                  <a:pt x="90" y="544"/>
                </a:lnTo>
                <a:lnTo>
                  <a:pt x="93" y="549"/>
                </a:lnTo>
                <a:lnTo>
                  <a:pt x="106" y="565"/>
                </a:lnTo>
                <a:lnTo>
                  <a:pt x="112" y="570"/>
                </a:lnTo>
                <a:lnTo>
                  <a:pt x="124" y="581"/>
                </a:lnTo>
                <a:lnTo>
                  <a:pt x="155" y="555"/>
                </a:lnTo>
                <a:lnTo>
                  <a:pt x="164" y="548"/>
                </a:lnTo>
                <a:lnTo>
                  <a:pt x="177" y="530"/>
                </a:lnTo>
                <a:lnTo>
                  <a:pt x="179" y="529"/>
                </a:lnTo>
                <a:lnTo>
                  <a:pt x="179" y="526"/>
                </a:lnTo>
                <a:lnTo>
                  <a:pt x="173" y="512"/>
                </a:lnTo>
                <a:lnTo>
                  <a:pt x="170" y="507"/>
                </a:lnTo>
                <a:lnTo>
                  <a:pt x="168" y="504"/>
                </a:lnTo>
                <a:lnTo>
                  <a:pt x="166" y="486"/>
                </a:lnTo>
                <a:lnTo>
                  <a:pt x="166" y="484"/>
                </a:lnTo>
                <a:lnTo>
                  <a:pt x="168" y="481"/>
                </a:lnTo>
                <a:lnTo>
                  <a:pt x="172" y="478"/>
                </a:lnTo>
                <a:lnTo>
                  <a:pt x="174" y="477"/>
                </a:lnTo>
                <a:lnTo>
                  <a:pt x="177" y="477"/>
                </a:lnTo>
                <a:lnTo>
                  <a:pt x="177" y="478"/>
                </a:lnTo>
                <a:lnTo>
                  <a:pt x="172" y="486"/>
                </a:lnTo>
                <a:lnTo>
                  <a:pt x="172" y="499"/>
                </a:lnTo>
                <a:lnTo>
                  <a:pt x="173" y="501"/>
                </a:lnTo>
                <a:lnTo>
                  <a:pt x="173" y="503"/>
                </a:lnTo>
                <a:lnTo>
                  <a:pt x="183" y="515"/>
                </a:lnTo>
                <a:lnTo>
                  <a:pt x="196" y="519"/>
                </a:lnTo>
                <a:lnTo>
                  <a:pt x="202" y="519"/>
                </a:lnTo>
                <a:lnTo>
                  <a:pt x="214" y="511"/>
                </a:lnTo>
                <a:lnTo>
                  <a:pt x="217" y="508"/>
                </a:lnTo>
                <a:lnTo>
                  <a:pt x="233" y="486"/>
                </a:lnTo>
                <a:lnTo>
                  <a:pt x="235" y="482"/>
                </a:lnTo>
                <a:lnTo>
                  <a:pt x="236" y="477"/>
                </a:lnTo>
                <a:lnTo>
                  <a:pt x="237" y="477"/>
                </a:lnTo>
                <a:lnTo>
                  <a:pt x="239" y="470"/>
                </a:lnTo>
                <a:lnTo>
                  <a:pt x="235" y="453"/>
                </a:lnTo>
                <a:lnTo>
                  <a:pt x="232" y="453"/>
                </a:lnTo>
                <a:lnTo>
                  <a:pt x="209" y="460"/>
                </a:lnTo>
                <a:lnTo>
                  <a:pt x="232" y="447"/>
                </a:lnTo>
                <a:lnTo>
                  <a:pt x="235" y="423"/>
                </a:lnTo>
                <a:lnTo>
                  <a:pt x="259" y="429"/>
                </a:lnTo>
                <a:lnTo>
                  <a:pt x="260" y="429"/>
                </a:lnTo>
                <a:lnTo>
                  <a:pt x="262" y="430"/>
                </a:lnTo>
                <a:lnTo>
                  <a:pt x="265" y="429"/>
                </a:lnTo>
                <a:lnTo>
                  <a:pt x="269" y="428"/>
                </a:lnTo>
                <a:lnTo>
                  <a:pt x="278" y="421"/>
                </a:lnTo>
                <a:lnTo>
                  <a:pt x="281" y="418"/>
                </a:lnTo>
                <a:lnTo>
                  <a:pt x="281" y="402"/>
                </a:lnTo>
                <a:lnTo>
                  <a:pt x="278" y="402"/>
                </a:lnTo>
                <a:lnTo>
                  <a:pt x="270" y="407"/>
                </a:lnTo>
                <a:lnTo>
                  <a:pt x="269" y="411"/>
                </a:lnTo>
                <a:lnTo>
                  <a:pt x="265" y="415"/>
                </a:lnTo>
                <a:lnTo>
                  <a:pt x="255" y="419"/>
                </a:lnTo>
                <a:lnTo>
                  <a:pt x="252" y="421"/>
                </a:lnTo>
                <a:lnTo>
                  <a:pt x="240" y="417"/>
                </a:lnTo>
                <a:lnTo>
                  <a:pt x="240" y="415"/>
                </a:lnTo>
                <a:lnTo>
                  <a:pt x="241" y="414"/>
                </a:lnTo>
                <a:lnTo>
                  <a:pt x="248" y="402"/>
                </a:lnTo>
                <a:lnTo>
                  <a:pt x="269" y="366"/>
                </a:lnTo>
                <a:lnTo>
                  <a:pt x="277" y="350"/>
                </a:lnTo>
                <a:lnTo>
                  <a:pt x="278" y="346"/>
                </a:lnTo>
                <a:lnTo>
                  <a:pt x="275" y="331"/>
                </a:lnTo>
                <a:lnTo>
                  <a:pt x="265" y="318"/>
                </a:lnTo>
                <a:lnTo>
                  <a:pt x="259" y="314"/>
                </a:lnTo>
                <a:lnTo>
                  <a:pt x="258" y="314"/>
                </a:lnTo>
                <a:lnTo>
                  <a:pt x="256" y="316"/>
                </a:lnTo>
                <a:lnTo>
                  <a:pt x="256" y="317"/>
                </a:lnTo>
                <a:lnTo>
                  <a:pt x="258" y="318"/>
                </a:lnTo>
                <a:lnTo>
                  <a:pt x="258" y="321"/>
                </a:lnTo>
                <a:lnTo>
                  <a:pt x="252" y="326"/>
                </a:lnTo>
                <a:lnTo>
                  <a:pt x="245" y="332"/>
                </a:lnTo>
                <a:lnTo>
                  <a:pt x="228" y="343"/>
                </a:lnTo>
                <a:lnTo>
                  <a:pt x="215" y="354"/>
                </a:lnTo>
                <a:lnTo>
                  <a:pt x="209" y="365"/>
                </a:lnTo>
                <a:lnTo>
                  <a:pt x="195" y="370"/>
                </a:lnTo>
                <a:lnTo>
                  <a:pt x="189" y="372"/>
                </a:lnTo>
                <a:lnTo>
                  <a:pt x="177" y="374"/>
                </a:lnTo>
                <a:lnTo>
                  <a:pt x="177" y="376"/>
                </a:lnTo>
                <a:lnTo>
                  <a:pt x="161" y="385"/>
                </a:lnTo>
                <a:lnTo>
                  <a:pt x="158" y="391"/>
                </a:lnTo>
                <a:lnTo>
                  <a:pt x="157" y="392"/>
                </a:lnTo>
                <a:lnTo>
                  <a:pt x="159" y="400"/>
                </a:lnTo>
                <a:lnTo>
                  <a:pt x="159" y="403"/>
                </a:lnTo>
                <a:lnTo>
                  <a:pt x="162" y="407"/>
                </a:lnTo>
                <a:lnTo>
                  <a:pt x="162" y="408"/>
                </a:lnTo>
                <a:lnTo>
                  <a:pt x="168" y="425"/>
                </a:lnTo>
                <a:lnTo>
                  <a:pt x="153" y="422"/>
                </a:lnTo>
                <a:lnTo>
                  <a:pt x="140" y="418"/>
                </a:lnTo>
                <a:lnTo>
                  <a:pt x="140" y="417"/>
                </a:lnTo>
                <a:lnTo>
                  <a:pt x="139" y="414"/>
                </a:lnTo>
                <a:lnTo>
                  <a:pt x="135" y="411"/>
                </a:lnTo>
                <a:lnTo>
                  <a:pt x="118" y="404"/>
                </a:lnTo>
                <a:lnTo>
                  <a:pt x="105" y="426"/>
                </a:lnTo>
                <a:lnTo>
                  <a:pt x="103" y="428"/>
                </a:lnTo>
                <a:lnTo>
                  <a:pt x="98" y="441"/>
                </a:lnTo>
                <a:lnTo>
                  <a:pt x="98" y="447"/>
                </a:lnTo>
                <a:lnTo>
                  <a:pt x="105" y="463"/>
                </a:lnTo>
                <a:lnTo>
                  <a:pt x="109" y="471"/>
                </a:lnTo>
                <a:close/>
                <a:moveTo>
                  <a:pt x="120" y="515"/>
                </a:moveTo>
                <a:lnTo>
                  <a:pt x="117" y="516"/>
                </a:lnTo>
                <a:lnTo>
                  <a:pt x="105" y="525"/>
                </a:lnTo>
                <a:lnTo>
                  <a:pt x="105" y="529"/>
                </a:lnTo>
                <a:lnTo>
                  <a:pt x="106" y="530"/>
                </a:lnTo>
                <a:lnTo>
                  <a:pt x="118" y="527"/>
                </a:lnTo>
                <a:lnTo>
                  <a:pt x="121" y="526"/>
                </a:lnTo>
                <a:lnTo>
                  <a:pt x="123" y="525"/>
                </a:lnTo>
                <a:lnTo>
                  <a:pt x="123" y="519"/>
                </a:lnTo>
                <a:lnTo>
                  <a:pt x="121" y="516"/>
                </a:lnTo>
                <a:lnTo>
                  <a:pt x="121" y="515"/>
                </a:lnTo>
                <a:lnTo>
                  <a:pt x="120" y="515"/>
                </a:lnTo>
                <a:close/>
                <a:moveTo>
                  <a:pt x="75" y="586"/>
                </a:moveTo>
                <a:lnTo>
                  <a:pt x="75" y="589"/>
                </a:lnTo>
                <a:lnTo>
                  <a:pt x="77" y="589"/>
                </a:lnTo>
                <a:lnTo>
                  <a:pt x="82" y="587"/>
                </a:lnTo>
                <a:lnTo>
                  <a:pt x="86" y="585"/>
                </a:lnTo>
                <a:lnTo>
                  <a:pt x="87" y="582"/>
                </a:lnTo>
                <a:lnTo>
                  <a:pt x="88" y="581"/>
                </a:lnTo>
                <a:lnTo>
                  <a:pt x="88" y="579"/>
                </a:lnTo>
                <a:lnTo>
                  <a:pt x="87" y="578"/>
                </a:lnTo>
                <a:lnTo>
                  <a:pt x="80" y="578"/>
                </a:lnTo>
                <a:lnTo>
                  <a:pt x="79" y="579"/>
                </a:lnTo>
                <a:lnTo>
                  <a:pt x="75" y="586"/>
                </a:lnTo>
                <a:close/>
                <a:moveTo>
                  <a:pt x="289" y="723"/>
                </a:moveTo>
                <a:lnTo>
                  <a:pt x="292" y="723"/>
                </a:lnTo>
                <a:lnTo>
                  <a:pt x="296" y="721"/>
                </a:lnTo>
                <a:lnTo>
                  <a:pt x="299" y="720"/>
                </a:lnTo>
                <a:lnTo>
                  <a:pt x="301" y="716"/>
                </a:lnTo>
                <a:lnTo>
                  <a:pt x="303" y="716"/>
                </a:lnTo>
                <a:lnTo>
                  <a:pt x="303" y="712"/>
                </a:lnTo>
                <a:lnTo>
                  <a:pt x="300" y="680"/>
                </a:lnTo>
                <a:lnTo>
                  <a:pt x="306" y="667"/>
                </a:lnTo>
                <a:lnTo>
                  <a:pt x="304" y="665"/>
                </a:lnTo>
                <a:lnTo>
                  <a:pt x="304" y="664"/>
                </a:lnTo>
                <a:lnTo>
                  <a:pt x="303" y="664"/>
                </a:lnTo>
                <a:lnTo>
                  <a:pt x="290" y="679"/>
                </a:lnTo>
                <a:lnTo>
                  <a:pt x="288" y="682"/>
                </a:lnTo>
                <a:lnTo>
                  <a:pt x="288" y="690"/>
                </a:lnTo>
                <a:lnTo>
                  <a:pt x="285" y="713"/>
                </a:lnTo>
                <a:lnTo>
                  <a:pt x="288" y="721"/>
                </a:lnTo>
                <a:lnTo>
                  <a:pt x="289" y="723"/>
                </a:lnTo>
                <a:close/>
                <a:moveTo>
                  <a:pt x="148" y="417"/>
                </a:moveTo>
                <a:lnTo>
                  <a:pt x="150" y="419"/>
                </a:lnTo>
                <a:lnTo>
                  <a:pt x="150" y="418"/>
                </a:lnTo>
                <a:lnTo>
                  <a:pt x="151" y="418"/>
                </a:lnTo>
                <a:lnTo>
                  <a:pt x="151" y="417"/>
                </a:lnTo>
                <a:lnTo>
                  <a:pt x="150" y="415"/>
                </a:lnTo>
                <a:lnTo>
                  <a:pt x="147" y="415"/>
                </a:lnTo>
                <a:lnTo>
                  <a:pt x="148" y="417"/>
                </a:lnTo>
                <a:close/>
                <a:moveTo>
                  <a:pt x="162" y="419"/>
                </a:moveTo>
                <a:lnTo>
                  <a:pt x="162" y="421"/>
                </a:lnTo>
                <a:lnTo>
                  <a:pt x="164" y="419"/>
                </a:lnTo>
                <a:lnTo>
                  <a:pt x="164" y="418"/>
                </a:lnTo>
                <a:lnTo>
                  <a:pt x="162" y="414"/>
                </a:lnTo>
                <a:lnTo>
                  <a:pt x="159" y="411"/>
                </a:lnTo>
                <a:lnTo>
                  <a:pt x="153" y="403"/>
                </a:lnTo>
                <a:lnTo>
                  <a:pt x="151" y="402"/>
                </a:lnTo>
                <a:lnTo>
                  <a:pt x="144" y="402"/>
                </a:lnTo>
                <a:lnTo>
                  <a:pt x="144" y="404"/>
                </a:lnTo>
                <a:lnTo>
                  <a:pt x="154" y="414"/>
                </a:lnTo>
                <a:lnTo>
                  <a:pt x="162" y="419"/>
                </a:lnTo>
                <a:close/>
                <a:moveTo>
                  <a:pt x="1" y="847"/>
                </a:moveTo>
                <a:lnTo>
                  <a:pt x="1" y="848"/>
                </a:lnTo>
                <a:lnTo>
                  <a:pt x="0" y="851"/>
                </a:lnTo>
                <a:lnTo>
                  <a:pt x="2" y="858"/>
                </a:lnTo>
                <a:lnTo>
                  <a:pt x="4" y="859"/>
                </a:lnTo>
                <a:lnTo>
                  <a:pt x="6" y="859"/>
                </a:lnTo>
                <a:lnTo>
                  <a:pt x="11" y="858"/>
                </a:lnTo>
                <a:lnTo>
                  <a:pt x="12" y="856"/>
                </a:lnTo>
                <a:lnTo>
                  <a:pt x="15" y="851"/>
                </a:lnTo>
                <a:lnTo>
                  <a:pt x="16" y="851"/>
                </a:lnTo>
                <a:lnTo>
                  <a:pt x="16" y="850"/>
                </a:lnTo>
                <a:lnTo>
                  <a:pt x="6" y="847"/>
                </a:lnTo>
                <a:lnTo>
                  <a:pt x="1" y="847"/>
                </a:lnTo>
                <a:close/>
                <a:moveTo>
                  <a:pt x="49" y="694"/>
                </a:moveTo>
                <a:lnTo>
                  <a:pt x="41" y="697"/>
                </a:lnTo>
                <a:lnTo>
                  <a:pt x="49" y="706"/>
                </a:lnTo>
                <a:lnTo>
                  <a:pt x="60" y="714"/>
                </a:lnTo>
                <a:lnTo>
                  <a:pt x="62" y="714"/>
                </a:lnTo>
                <a:lnTo>
                  <a:pt x="65" y="713"/>
                </a:lnTo>
                <a:lnTo>
                  <a:pt x="67" y="713"/>
                </a:lnTo>
                <a:lnTo>
                  <a:pt x="67" y="712"/>
                </a:lnTo>
                <a:lnTo>
                  <a:pt x="61" y="702"/>
                </a:lnTo>
                <a:lnTo>
                  <a:pt x="61" y="701"/>
                </a:lnTo>
                <a:lnTo>
                  <a:pt x="49" y="694"/>
                </a:lnTo>
                <a:close/>
                <a:moveTo>
                  <a:pt x="42" y="708"/>
                </a:moveTo>
                <a:lnTo>
                  <a:pt x="37" y="712"/>
                </a:lnTo>
                <a:lnTo>
                  <a:pt x="31" y="734"/>
                </a:lnTo>
                <a:lnTo>
                  <a:pt x="30" y="744"/>
                </a:lnTo>
                <a:lnTo>
                  <a:pt x="30" y="766"/>
                </a:lnTo>
                <a:lnTo>
                  <a:pt x="31" y="780"/>
                </a:lnTo>
                <a:lnTo>
                  <a:pt x="35" y="790"/>
                </a:lnTo>
                <a:lnTo>
                  <a:pt x="39" y="794"/>
                </a:lnTo>
                <a:lnTo>
                  <a:pt x="42" y="794"/>
                </a:lnTo>
                <a:lnTo>
                  <a:pt x="64" y="798"/>
                </a:lnTo>
                <a:lnTo>
                  <a:pt x="65" y="798"/>
                </a:lnTo>
                <a:lnTo>
                  <a:pt x="68" y="795"/>
                </a:lnTo>
                <a:lnTo>
                  <a:pt x="67" y="791"/>
                </a:lnTo>
                <a:lnTo>
                  <a:pt x="67" y="790"/>
                </a:lnTo>
                <a:lnTo>
                  <a:pt x="64" y="785"/>
                </a:lnTo>
                <a:lnTo>
                  <a:pt x="62" y="784"/>
                </a:lnTo>
                <a:lnTo>
                  <a:pt x="62" y="776"/>
                </a:lnTo>
                <a:lnTo>
                  <a:pt x="60" y="762"/>
                </a:lnTo>
                <a:lnTo>
                  <a:pt x="60" y="751"/>
                </a:lnTo>
                <a:lnTo>
                  <a:pt x="73" y="729"/>
                </a:lnTo>
                <a:lnTo>
                  <a:pt x="73" y="727"/>
                </a:lnTo>
                <a:lnTo>
                  <a:pt x="69" y="721"/>
                </a:lnTo>
                <a:lnTo>
                  <a:pt x="42" y="708"/>
                </a:lnTo>
                <a:close/>
                <a:moveTo>
                  <a:pt x="77" y="567"/>
                </a:moveTo>
                <a:lnTo>
                  <a:pt x="79" y="565"/>
                </a:lnTo>
                <a:lnTo>
                  <a:pt x="77" y="563"/>
                </a:lnTo>
                <a:lnTo>
                  <a:pt x="76" y="563"/>
                </a:lnTo>
                <a:lnTo>
                  <a:pt x="76" y="561"/>
                </a:lnTo>
                <a:lnTo>
                  <a:pt x="72" y="561"/>
                </a:lnTo>
                <a:lnTo>
                  <a:pt x="67" y="567"/>
                </a:lnTo>
                <a:lnTo>
                  <a:pt x="67" y="568"/>
                </a:lnTo>
                <a:lnTo>
                  <a:pt x="72" y="570"/>
                </a:lnTo>
                <a:lnTo>
                  <a:pt x="77" y="567"/>
                </a:lnTo>
                <a:close/>
                <a:moveTo>
                  <a:pt x="72" y="677"/>
                </a:moveTo>
                <a:lnTo>
                  <a:pt x="69" y="672"/>
                </a:lnTo>
                <a:lnTo>
                  <a:pt x="68" y="672"/>
                </a:lnTo>
                <a:lnTo>
                  <a:pt x="50" y="661"/>
                </a:lnTo>
                <a:lnTo>
                  <a:pt x="43" y="661"/>
                </a:lnTo>
                <a:lnTo>
                  <a:pt x="37" y="667"/>
                </a:lnTo>
                <a:lnTo>
                  <a:pt x="37" y="668"/>
                </a:lnTo>
                <a:lnTo>
                  <a:pt x="35" y="669"/>
                </a:lnTo>
                <a:lnTo>
                  <a:pt x="35" y="671"/>
                </a:lnTo>
                <a:lnTo>
                  <a:pt x="37" y="675"/>
                </a:lnTo>
                <a:lnTo>
                  <a:pt x="39" y="682"/>
                </a:lnTo>
                <a:lnTo>
                  <a:pt x="41" y="683"/>
                </a:lnTo>
                <a:lnTo>
                  <a:pt x="52" y="690"/>
                </a:lnTo>
                <a:lnTo>
                  <a:pt x="52" y="691"/>
                </a:lnTo>
                <a:lnTo>
                  <a:pt x="64" y="691"/>
                </a:lnTo>
                <a:lnTo>
                  <a:pt x="72" y="687"/>
                </a:lnTo>
                <a:lnTo>
                  <a:pt x="73" y="686"/>
                </a:lnTo>
                <a:lnTo>
                  <a:pt x="73" y="683"/>
                </a:lnTo>
                <a:lnTo>
                  <a:pt x="72" y="680"/>
                </a:lnTo>
                <a:lnTo>
                  <a:pt x="72" y="677"/>
                </a:lnTo>
                <a:close/>
                <a:moveTo>
                  <a:pt x="28" y="815"/>
                </a:moveTo>
                <a:lnTo>
                  <a:pt x="26" y="817"/>
                </a:lnTo>
                <a:lnTo>
                  <a:pt x="21" y="820"/>
                </a:lnTo>
                <a:lnTo>
                  <a:pt x="2" y="840"/>
                </a:lnTo>
                <a:lnTo>
                  <a:pt x="2" y="844"/>
                </a:lnTo>
                <a:lnTo>
                  <a:pt x="4" y="844"/>
                </a:lnTo>
                <a:lnTo>
                  <a:pt x="5" y="846"/>
                </a:lnTo>
                <a:lnTo>
                  <a:pt x="8" y="846"/>
                </a:lnTo>
                <a:lnTo>
                  <a:pt x="21" y="848"/>
                </a:lnTo>
                <a:lnTo>
                  <a:pt x="27" y="846"/>
                </a:lnTo>
                <a:lnTo>
                  <a:pt x="34" y="837"/>
                </a:lnTo>
                <a:lnTo>
                  <a:pt x="32" y="829"/>
                </a:lnTo>
                <a:lnTo>
                  <a:pt x="28" y="815"/>
                </a:lnTo>
                <a:close/>
                <a:moveTo>
                  <a:pt x="301" y="657"/>
                </a:moveTo>
                <a:lnTo>
                  <a:pt x="303" y="660"/>
                </a:lnTo>
                <a:lnTo>
                  <a:pt x="304" y="660"/>
                </a:lnTo>
                <a:lnTo>
                  <a:pt x="307" y="658"/>
                </a:lnTo>
                <a:lnTo>
                  <a:pt x="307" y="653"/>
                </a:lnTo>
                <a:lnTo>
                  <a:pt x="308" y="647"/>
                </a:lnTo>
                <a:lnTo>
                  <a:pt x="308" y="642"/>
                </a:lnTo>
                <a:lnTo>
                  <a:pt x="310" y="638"/>
                </a:lnTo>
                <a:lnTo>
                  <a:pt x="310" y="634"/>
                </a:lnTo>
                <a:lnTo>
                  <a:pt x="303" y="639"/>
                </a:lnTo>
                <a:lnTo>
                  <a:pt x="301" y="641"/>
                </a:lnTo>
                <a:lnTo>
                  <a:pt x="301" y="647"/>
                </a:lnTo>
                <a:lnTo>
                  <a:pt x="300" y="650"/>
                </a:lnTo>
                <a:lnTo>
                  <a:pt x="301" y="654"/>
                </a:lnTo>
                <a:lnTo>
                  <a:pt x="301" y="657"/>
                </a:lnTo>
                <a:close/>
                <a:moveTo>
                  <a:pt x="792" y="220"/>
                </a:moveTo>
                <a:lnTo>
                  <a:pt x="804" y="220"/>
                </a:lnTo>
                <a:lnTo>
                  <a:pt x="816" y="217"/>
                </a:lnTo>
                <a:lnTo>
                  <a:pt x="819" y="216"/>
                </a:lnTo>
                <a:lnTo>
                  <a:pt x="820" y="216"/>
                </a:lnTo>
                <a:lnTo>
                  <a:pt x="822" y="210"/>
                </a:lnTo>
                <a:lnTo>
                  <a:pt x="819" y="208"/>
                </a:lnTo>
                <a:lnTo>
                  <a:pt x="815" y="210"/>
                </a:lnTo>
                <a:lnTo>
                  <a:pt x="812" y="210"/>
                </a:lnTo>
                <a:lnTo>
                  <a:pt x="809" y="208"/>
                </a:lnTo>
                <a:lnTo>
                  <a:pt x="808" y="199"/>
                </a:lnTo>
                <a:lnTo>
                  <a:pt x="808" y="197"/>
                </a:lnTo>
                <a:lnTo>
                  <a:pt x="809" y="194"/>
                </a:lnTo>
                <a:lnTo>
                  <a:pt x="809" y="193"/>
                </a:lnTo>
                <a:lnTo>
                  <a:pt x="805" y="186"/>
                </a:lnTo>
                <a:lnTo>
                  <a:pt x="805" y="183"/>
                </a:lnTo>
                <a:lnTo>
                  <a:pt x="803" y="180"/>
                </a:lnTo>
                <a:lnTo>
                  <a:pt x="785" y="168"/>
                </a:lnTo>
                <a:lnTo>
                  <a:pt x="781" y="168"/>
                </a:lnTo>
                <a:lnTo>
                  <a:pt x="770" y="173"/>
                </a:lnTo>
                <a:lnTo>
                  <a:pt x="770" y="176"/>
                </a:lnTo>
                <a:lnTo>
                  <a:pt x="767" y="184"/>
                </a:lnTo>
                <a:lnTo>
                  <a:pt x="767" y="187"/>
                </a:lnTo>
                <a:lnTo>
                  <a:pt x="792" y="219"/>
                </a:lnTo>
                <a:lnTo>
                  <a:pt x="792" y="220"/>
                </a:lnTo>
                <a:close/>
                <a:moveTo>
                  <a:pt x="854" y="97"/>
                </a:moveTo>
                <a:lnTo>
                  <a:pt x="854" y="96"/>
                </a:lnTo>
                <a:lnTo>
                  <a:pt x="857" y="87"/>
                </a:lnTo>
                <a:lnTo>
                  <a:pt x="859" y="86"/>
                </a:lnTo>
                <a:lnTo>
                  <a:pt x="856" y="83"/>
                </a:lnTo>
                <a:lnTo>
                  <a:pt x="852" y="83"/>
                </a:lnTo>
                <a:lnTo>
                  <a:pt x="850" y="85"/>
                </a:lnTo>
                <a:lnTo>
                  <a:pt x="850" y="89"/>
                </a:lnTo>
                <a:lnTo>
                  <a:pt x="852" y="90"/>
                </a:lnTo>
                <a:lnTo>
                  <a:pt x="853" y="96"/>
                </a:lnTo>
                <a:lnTo>
                  <a:pt x="853" y="97"/>
                </a:lnTo>
                <a:lnTo>
                  <a:pt x="854" y="97"/>
                </a:lnTo>
                <a:close/>
                <a:moveTo>
                  <a:pt x="909" y="83"/>
                </a:moveTo>
                <a:lnTo>
                  <a:pt x="908" y="83"/>
                </a:lnTo>
                <a:lnTo>
                  <a:pt x="902" y="86"/>
                </a:lnTo>
                <a:lnTo>
                  <a:pt x="901" y="86"/>
                </a:lnTo>
                <a:lnTo>
                  <a:pt x="901" y="87"/>
                </a:lnTo>
                <a:lnTo>
                  <a:pt x="898" y="111"/>
                </a:lnTo>
                <a:lnTo>
                  <a:pt x="898" y="113"/>
                </a:lnTo>
                <a:lnTo>
                  <a:pt x="904" y="113"/>
                </a:lnTo>
                <a:lnTo>
                  <a:pt x="904" y="112"/>
                </a:lnTo>
                <a:lnTo>
                  <a:pt x="921" y="102"/>
                </a:lnTo>
                <a:lnTo>
                  <a:pt x="923" y="98"/>
                </a:lnTo>
                <a:lnTo>
                  <a:pt x="917" y="90"/>
                </a:lnTo>
                <a:lnTo>
                  <a:pt x="916" y="89"/>
                </a:lnTo>
                <a:lnTo>
                  <a:pt x="909" y="83"/>
                </a:lnTo>
                <a:close/>
                <a:moveTo>
                  <a:pt x="841" y="51"/>
                </a:moveTo>
                <a:lnTo>
                  <a:pt x="864" y="56"/>
                </a:lnTo>
                <a:lnTo>
                  <a:pt x="869" y="55"/>
                </a:lnTo>
                <a:lnTo>
                  <a:pt x="869" y="52"/>
                </a:lnTo>
                <a:lnTo>
                  <a:pt x="868" y="48"/>
                </a:lnTo>
                <a:lnTo>
                  <a:pt x="859" y="37"/>
                </a:lnTo>
                <a:lnTo>
                  <a:pt x="857" y="37"/>
                </a:lnTo>
                <a:lnTo>
                  <a:pt x="854" y="38"/>
                </a:lnTo>
                <a:lnTo>
                  <a:pt x="853" y="38"/>
                </a:lnTo>
                <a:lnTo>
                  <a:pt x="842" y="31"/>
                </a:lnTo>
                <a:lnTo>
                  <a:pt x="845" y="23"/>
                </a:lnTo>
                <a:lnTo>
                  <a:pt x="846" y="22"/>
                </a:lnTo>
                <a:lnTo>
                  <a:pt x="848" y="22"/>
                </a:lnTo>
                <a:lnTo>
                  <a:pt x="849" y="20"/>
                </a:lnTo>
                <a:lnTo>
                  <a:pt x="846" y="18"/>
                </a:lnTo>
                <a:lnTo>
                  <a:pt x="844" y="18"/>
                </a:lnTo>
                <a:lnTo>
                  <a:pt x="826" y="27"/>
                </a:lnTo>
                <a:lnTo>
                  <a:pt x="826" y="30"/>
                </a:lnTo>
                <a:lnTo>
                  <a:pt x="839" y="51"/>
                </a:lnTo>
                <a:lnTo>
                  <a:pt x="841" y="51"/>
                </a:lnTo>
                <a:close/>
                <a:moveTo>
                  <a:pt x="856" y="29"/>
                </a:moveTo>
                <a:lnTo>
                  <a:pt x="859" y="29"/>
                </a:lnTo>
                <a:lnTo>
                  <a:pt x="861" y="27"/>
                </a:lnTo>
                <a:lnTo>
                  <a:pt x="860" y="22"/>
                </a:lnTo>
                <a:lnTo>
                  <a:pt x="860" y="16"/>
                </a:lnTo>
                <a:lnTo>
                  <a:pt x="863" y="14"/>
                </a:lnTo>
                <a:lnTo>
                  <a:pt x="863" y="11"/>
                </a:lnTo>
                <a:lnTo>
                  <a:pt x="860" y="10"/>
                </a:lnTo>
                <a:lnTo>
                  <a:pt x="859" y="8"/>
                </a:lnTo>
                <a:lnTo>
                  <a:pt x="859" y="10"/>
                </a:lnTo>
                <a:lnTo>
                  <a:pt x="857" y="10"/>
                </a:lnTo>
                <a:lnTo>
                  <a:pt x="854" y="20"/>
                </a:lnTo>
                <a:lnTo>
                  <a:pt x="854" y="23"/>
                </a:lnTo>
                <a:lnTo>
                  <a:pt x="856" y="26"/>
                </a:lnTo>
                <a:lnTo>
                  <a:pt x="856" y="29"/>
                </a:lnTo>
                <a:close/>
                <a:moveTo>
                  <a:pt x="932" y="48"/>
                </a:moveTo>
                <a:lnTo>
                  <a:pt x="935" y="42"/>
                </a:lnTo>
                <a:lnTo>
                  <a:pt x="940" y="40"/>
                </a:lnTo>
                <a:lnTo>
                  <a:pt x="946" y="41"/>
                </a:lnTo>
                <a:lnTo>
                  <a:pt x="947" y="41"/>
                </a:lnTo>
                <a:lnTo>
                  <a:pt x="947" y="40"/>
                </a:lnTo>
                <a:lnTo>
                  <a:pt x="946" y="33"/>
                </a:lnTo>
                <a:lnTo>
                  <a:pt x="946" y="29"/>
                </a:lnTo>
                <a:lnTo>
                  <a:pt x="943" y="29"/>
                </a:lnTo>
                <a:lnTo>
                  <a:pt x="921" y="38"/>
                </a:lnTo>
                <a:lnTo>
                  <a:pt x="910" y="42"/>
                </a:lnTo>
                <a:lnTo>
                  <a:pt x="897" y="61"/>
                </a:lnTo>
                <a:lnTo>
                  <a:pt x="895" y="66"/>
                </a:lnTo>
                <a:lnTo>
                  <a:pt x="895" y="75"/>
                </a:lnTo>
                <a:lnTo>
                  <a:pt x="898" y="75"/>
                </a:lnTo>
                <a:lnTo>
                  <a:pt x="932" y="48"/>
                </a:lnTo>
                <a:close/>
                <a:moveTo>
                  <a:pt x="947" y="15"/>
                </a:moveTo>
                <a:lnTo>
                  <a:pt x="947" y="14"/>
                </a:lnTo>
                <a:lnTo>
                  <a:pt x="945" y="11"/>
                </a:lnTo>
                <a:lnTo>
                  <a:pt x="946" y="10"/>
                </a:lnTo>
                <a:lnTo>
                  <a:pt x="946" y="7"/>
                </a:lnTo>
                <a:lnTo>
                  <a:pt x="947" y="5"/>
                </a:lnTo>
                <a:lnTo>
                  <a:pt x="950" y="4"/>
                </a:lnTo>
                <a:lnTo>
                  <a:pt x="951" y="3"/>
                </a:lnTo>
                <a:lnTo>
                  <a:pt x="949" y="0"/>
                </a:lnTo>
                <a:lnTo>
                  <a:pt x="940" y="5"/>
                </a:lnTo>
                <a:lnTo>
                  <a:pt x="940" y="7"/>
                </a:lnTo>
                <a:lnTo>
                  <a:pt x="938" y="14"/>
                </a:lnTo>
                <a:lnTo>
                  <a:pt x="938" y="15"/>
                </a:lnTo>
                <a:lnTo>
                  <a:pt x="942" y="16"/>
                </a:lnTo>
                <a:lnTo>
                  <a:pt x="947" y="15"/>
                </a:lnTo>
                <a:close/>
                <a:moveTo>
                  <a:pt x="45" y="658"/>
                </a:moveTo>
                <a:lnTo>
                  <a:pt x="49" y="658"/>
                </a:lnTo>
                <a:lnTo>
                  <a:pt x="50" y="654"/>
                </a:lnTo>
                <a:lnTo>
                  <a:pt x="50" y="649"/>
                </a:lnTo>
                <a:lnTo>
                  <a:pt x="49" y="647"/>
                </a:lnTo>
                <a:lnTo>
                  <a:pt x="47" y="643"/>
                </a:lnTo>
                <a:lnTo>
                  <a:pt x="46" y="642"/>
                </a:lnTo>
                <a:lnTo>
                  <a:pt x="45" y="642"/>
                </a:lnTo>
                <a:lnTo>
                  <a:pt x="41" y="643"/>
                </a:lnTo>
                <a:lnTo>
                  <a:pt x="39" y="645"/>
                </a:lnTo>
                <a:lnTo>
                  <a:pt x="39" y="646"/>
                </a:lnTo>
                <a:lnTo>
                  <a:pt x="43" y="656"/>
                </a:lnTo>
                <a:lnTo>
                  <a:pt x="45" y="658"/>
                </a:lnTo>
                <a:close/>
                <a:moveTo>
                  <a:pt x="819" y="199"/>
                </a:moveTo>
                <a:lnTo>
                  <a:pt x="819" y="205"/>
                </a:lnTo>
                <a:lnTo>
                  <a:pt x="822" y="206"/>
                </a:lnTo>
                <a:lnTo>
                  <a:pt x="831" y="206"/>
                </a:lnTo>
                <a:lnTo>
                  <a:pt x="831" y="193"/>
                </a:lnTo>
                <a:lnTo>
                  <a:pt x="823" y="195"/>
                </a:lnTo>
                <a:lnTo>
                  <a:pt x="819" y="199"/>
                </a:lnTo>
                <a:close/>
                <a:moveTo>
                  <a:pt x="861" y="205"/>
                </a:moveTo>
                <a:lnTo>
                  <a:pt x="863" y="204"/>
                </a:lnTo>
                <a:lnTo>
                  <a:pt x="867" y="204"/>
                </a:lnTo>
                <a:lnTo>
                  <a:pt x="867" y="201"/>
                </a:lnTo>
                <a:lnTo>
                  <a:pt x="865" y="198"/>
                </a:lnTo>
                <a:lnTo>
                  <a:pt x="863" y="195"/>
                </a:lnTo>
                <a:lnTo>
                  <a:pt x="860" y="195"/>
                </a:lnTo>
                <a:lnTo>
                  <a:pt x="844" y="198"/>
                </a:lnTo>
                <a:lnTo>
                  <a:pt x="838" y="204"/>
                </a:lnTo>
                <a:lnTo>
                  <a:pt x="849" y="227"/>
                </a:lnTo>
                <a:lnTo>
                  <a:pt x="852" y="229"/>
                </a:lnTo>
                <a:lnTo>
                  <a:pt x="853" y="232"/>
                </a:lnTo>
                <a:lnTo>
                  <a:pt x="856" y="234"/>
                </a:lnTo>
                <a:lnTo>
                  <a:pt x="860" y="232"/>
                </a:lnTo>
                <a:lnTo>
                  <a:pt x="861" y="232"/>
                </a:lnTo>
                <a:lnTo>
                  <a:pt x="861" y="224"/>
                </a:lnTo>
                <a:lnTo>
                  <a:pt x="859" y="221"/>
                </a:lnTo>
                <a:lnTo>
                  <a:pt x="859" y="219"/>
                </a:lnTo>
                <a:lnTo>
                  <a:pt x="861" y="205"/>
                </a:lnTo>
                <a:close/>
                <a:moveTo>
                  <a:pt x="303" y="723"/>
                </a:moveTo>
                <a:lnTo>
                  <a:pt x="297" y="725"/>
                </a:lnTo>
                <a:lnTo>
                  <a:pt x="297" y="734"/>
                </a:lnTo>
                <a:lnTo>
                  <a:pt x="300" y="738"/>
                </a:lnTo>
                <a:lnTo>
                  <a:pt x="304" y="740"/>
                </a:lnTo>
                <a:lnTo>
                  <a:pt x="310" y="740"/>
                </a:lnTo>
                <a:lnTo>
                  <a:pt x="315" y="738"/>
                </a:lnTo>
                <a:lnTo>
                  <a:pt x="316" y="735"/>
                </a:lnTo>
                <a:lnTo>
                  <a:pt x="315" y="732"/>
                </a:lnTo>
                <a:lnTo>
                  <a:pt x="315" y="729"/>
                </a:lnTo>
                <a:lnTo>
                  <a:pt x="312" y="727"/>
                </a:lnTo>
                <a:lnTo>
                  <a:pt x="306" y="725"/>
                </a:lnTo>
                <a:lnTo>
                  <a:pt x="303" y="723"/>
                </a:lnTo>
                <a:close/>
                <a:moveTo>
                  <a:pt x="860" y="116"/>
                </a:moveTo>
                <a:lnTo>
                  <a:pt x="859" y="119"/>
                </a:lnTo>
                <a:lnTo>
                  <a:pt x="856" y="128"/>
                </a:lnTo>
                <a:lnTo>
                  <a:pt x="856" y="130"/>
                </a:lnTo>
                <a:lnTo>
                  <a:pt x="857" y="131"/>
                </a:lnTo>
                <a:lnTo>
                  <a:pt x="872" y="131"/>
                </a:lnTo>
                <a:lnTo>
                  <a:pt x="876" y="126"/>
                </a:lnTo>
                <a:lnTo>
                  <a:pt x="878" y="112"/>
                </a:lnTo>
                <a:lnTo>
                  <a:pt x="876" y="112"/>
                </a:lnTo>
                <a:lnTo>
                  <a:pt x="875" y="111"/>
                </a:lnTo>
                <a:lnTo>
                  <a:pt x="861" y="116"/>
                </a:lnTo>
                <a:lnTo>
                  <a:pt x="860" y="116"/>
                </a:lnTo>
                <a:close/>
                <a:moveTo>
                  <a:pt x="830" y="97"/>
                </a:moveTo>
                <a:lnTo>
                  <a:pt x="833" y="98"/>
                </a:lnTo>
                <a:lnTo>
                  <a:pt x="842" y="98"/>
                </a:lnTo>
                <a:lnTo>
                  <a:pt x="844" y="97"/>
                </a:lnTo>
                <a:lnTo>
                  <a:pt x="846" y="96"/>
                </a:lnTo>
                <a:lnTo>
                  <a:pt x="848" y="94"/>
                </a:lnTo>
                <a:lnTo>
                  <a:pt x="848" y="82"/>
                </a:lnTo>
                <a:lnTo>
                  <a:pt x="849" y="82"/>
                </a:lnTo>
                <a:lnTo>
                  <a:pt x="849" y="81"/>
                </a:lnTo>
                <a:lnTo>
                  <a:pt x="850" y="79"/>
                </a:lnTo>
                <a:lnTo>
                  <a:pt x="846" y="75"/>
                </a:lnTo>
                <a:lnTo>
                  <a:pt x="831" y="72"/>
                </a:lnTo>
                <a:lnTo>
                  <a:pt x="828" y="71"/>
                </a:lnTo>
                <a:lnTo>
                  <a:pt x="827" y="72"/>
                </a:lnTo>
                <a:lnTo>
                  <a:pt x="820" y="82"/>
                </a:lnTo>
                <a:lnTo>
                  <a:pt x="819" y="82"/>
                </a:lnTo>
                <a:lnTo>
                  <a:pt x="819" y="85"/>
                </a:lnTo>
                <a:lnTo>
                  <a:pt x="822" y="89"/>
                </a:lnTo>
                <a:lnTo>
                  <a:pt x="830" y="97"/>
                </a:lnTo>
                <a:close/>
                <a:moveTo>
                  <a:pt x="781" y="150"/>
                </a:moveTo>
                <a:lnTo>
                  <a:pt x="782" y="154"/>
                </a:lnTo>
                <a:lnTo>
                  <a:pt x="789" y="161"/>
                </a:lnTo>
                <a:lnTo>
                  <a:pt x="811" y="173"/>
                </a:lnTo>
                <a:lnTo>
                  <a:pt x="813" y="172"/>
                </a:lnTo>
                <a:lnTo>
                  <a:pt x="823" y="169"/>
                </a:lnTo>
                <a:lnTo>
                  <a:pt x="842" y="161"/>
                </a:lnTo>
                <a:lnTo>
                  <a:pt x="852" y="164"/>
                </a:lnTo>
                <a:lnTo>
                  <a:pt x="859" y="178"/>
                </a:lnTo>
                <a:lnTo>
                  <a:pt x="860" y="179"/>
                </a:lnTo>
                <a:lnTo>
                  <a:pt x="875" y="183"/>
                </a:lnTo>
                <a:lnTo>
                  <a:pt x="876" y="183"/>
                </a:lnTo>
                <a:lnTo>
                  <a:pt x="878" y="182"/>
                </a:lnTo>
                <a:lnTo>
                  <a:pt x="895" y="161"/>
                </a:lnTo>
                <a:lnTo>
                  <a:pt x="899" y="154"/>
                </a:lnTo>
                <a:lnTo>
                  <a:pt x="889" y="152"/>
                </a:lnTo>
                <a:lnTo>
                  <a:pt x="860" y="145"/>
                </a:lnTo>
                <a:lnTo>
                  <a:pt x="842" y="137"/>
                </a:lnTo>
                <a:lnTo>
                  <a:pt x="838" y="137"/>
                </a:lnTo>
                <a:lnTo>
                  <a:pt x="835" y="139"/>
                </a:lnTo>
                <a:lnTo>
                  <a:pt x="835" y="145"/>
                </a:lnTo>
                <a:lnTo>
                  <a:pt x="833" y="146"/>
                </a:lnTo>
                <a:lnTo>
                  <a:pt x="830" y="146"/>
                </a:lnTo>
                <a:lnTo>
                  <a:pt x="820" y="142"/>
                </a:lnTo>
                <a:lnTo>
                  <a:pt x="819" y="141"/>
                </a:lnTo>
                <a:lnTo>
                  <a:pt x="831" y="130"/>
                </a:lnTo>
                <a:lnTo>
                  <a:pt x="835" y="126"/>
                </a:lnTo>
                <a:lnTo>
                  <a:pt x="838" y="124"/>
                </a:lnTo>
                <a:lnTo>
                  <a:pt x="844" y="123"/>
                </a:lnTo>
                <a:lnTo>
                  <a:pt x="844" y="117"/>
                </a:lnTo>
                <a:lnTo>
                  <a:pt x="828" y="100"/>
                </a:lnTo>
                <a:lnTo>
                  <a:pt x="805" y="90"/>
                </a:lnTo>
                <a:lnTo>
                  <a:pt x="801" y="90"/>
                </a:lnTo>
                <a:lnTo>
                  <a:pt x="796" y="93"/>
                </a:lnTo>
                <a:lnTo>
                  <a:pt x="786" y="97"/>
                </a:lnTo>
                <a:lnTo>
                  <a:pt x="779" y="104"/>
                </a:lnTo>
                <a:lnTo>
                  <a:pt x="777" y="138"/>
                </a:lnTo>
                <a:lnTo>
                  <a:pt x="777" y="139"/>
                </a:lnTo>
                <a:lnTo>
                  <a:pt x="779" y="145"/>
                </a:lnTo>
                <a:lnTo>
                  <a:pt x="781" y="150"/>
                </a:lnTo>
                <a:close/>
                <a:moveTo>
                  <a:pt x="884" y="90"/>
                </a:moveTo>
                <a:lnTo>
                  <a:pt x="887" y="90"/>
                </a:lnTo>
                <a:lnTo>
                  <a:pt x="889" y="89"/>
                </a:lnTo>
                <a:lnTo>
                  <a:pt x="889" y="86"/>
                </a:lnTo>
                <a:lnTo>
                  <a:pt x="886" y="86"/>
                </a:lnTo>
                <a:lnTo>
                  <a:pt x="884" y="85"/>
                </a:lnTo>
                <a:lnTo>
                  <a:pt x="884" y="83"/>
                </a:lnTo>
                <a:lnTo>
                  <a:pt x="883" y="75"/>
                </a:lnTo>
                <a:lnTo>
                  <a:pt x="884" y="74"/>
                </a:lnTo>
                <a:lnTo>
                  <a:pt x="886" y="68"/>
                </a:lnTo>
                <a:lnTo>
                  <a:pt x="889" y="64"/>
                </a:lnTo>
                <a:lnTo>
                  <a:pt x="889" y="60"/>
                </a:lnTo>
                <a:lnTo>
                  <a:pt x="887" y="59"/>
                </a:lnTo>
                <a:lnTo>
                  <a:pt x="883" y="53"/>
                </a:lnTo>
                <a:lnTo>
                  <a:pt x="880" y="53"/>
                </a:lnTo>
                <a:lnTo>
                  <a:pt x="878" y="56"/>
                </a:lnTo>
                <a:lnTo>
                  <a:pt x="878" y="60"/>
                </a:lnTo>
                <a:lnTo>
                  <a:pt x="876" y="83"/>
                </a:lnTo>
                <a:lnTo>
                  <a:pt x="879" y="93"/>
                </a:lnTo>
                <a:lnTo>
                  <a:pt x="884" y="90"/>
                </a:lnTo>
                <a:close/>
                <a:moveTo>
                  <a:pt x="337" y="1175"/>
                </a:moveTo>
                <a:lnTo>
                  <a:pt x="338" y="1171"/>
                </a:lnTo>
                <a:lnTo>
                  <a:pt x="353" y="1145"/>
                </a:lnTo>
                <a:lnTo>
                  <a:pt x="353" y="1143"/>
                </a:lnTo>
                <a:lnTo>
                  <a:pt x="351" y="1134"/>
                </a:lnTo>
                <a:lnTo>
                  <a:pt x="351" y="1132"/>
                </a:lnTo>
                <a:lnTo>
                  <a:pt x="349" y="1131"/>
                </a:lnTo>
                <a:lnTo>
                  <a:pt x="348" y="1131"/>
                </a:lnTo>
                <a:lnTo>
                  <a:pt x="341" y="1135"/>
                </a:lnTo>
                <a:lnTo>
                  <a:pt x="314" y="1158"/>
                </a:lnTo>
                <a:lnTo>
                  <a:pt x="300" y="1172"/>
                </a:lnTo>
                <a:lnTo>
                  <a:pt x="293" y="1187"/>
                </a:lnTo>
                <a:lnTo>
                  <a:pt x="292" y="1188"/>
                </a:lnTo>
                <a:lnTo>
                  <a:pt x="295" y="1191"/>
                </a:lnTo>
                <a:lnTo>
                  <a:pt x="301" y="1195"/>
                </a:lnTo>
                <a:lnTo>
                  <a:pt x="303" y="1195"/>
                </a:lnTo>
                <a:lnTo>
                  <a:pt x="311" y="1191"/>
                </a:lnTo>
                <a:lnTo>
                  <a:pt x="319" y="1188"/>
                </a:lnTo>
                <a:lnTo>
                  <a:pt x="322" y="1190"/>
                </a:lnTo>
                <a:lnTo>
                  <a:pt x="325" y="1190"/>
                </a:lnTo>
                <a:lnTo>
                  <a:pt x="330" y="1184"/>
                </a:lnTo>
                <a:lnTo>
                  <a:pt x="337" y="1175"/>
                </a:lnTo>
                <a:close/>
                <a:moveTo>
                  <a:pt x="322" y="1194"/>
                </a:moveTo>
                <a:lnTo>
                  <a:pt x="321" y="1192"/>
                </a:lnTo>
                <a:lnTo>
                  <a:pt x="310" y="1197"/>
                </a:lnTo>
                <a:lnTo>
                  <a:pt x="306" y="1198"/>
                </a:lnTo>
                <a:lnTo>
                  <a:pt x="292" y="1198"/>
                </a:lnTo>
                <a:lnTo>
                  <a:pt x="284" y="1199"/>
                </a:lnTo>
                <a:lnTo>
                  <a:pt x="281" y="1202"/>
                </a:lnTo>
                <a:lnTo>
                  <a:pt x="274" y="1214"/>
                </a:lnTo>
                <a:lnTo>
                  <a:pt x="271" y="1220"/>
                </a:lnTo>
                <a:lnTo>
                  <a:pt x="273" y="1232"/>
                </a:lnTo>
                <a:lnTo>
                  <a:pt x="273" y="1235"/>
                </a:lnTo>
                <a:lnTo>
                  <a:pt x="275" y="1243"/>
                </a:lnTo>
                <a:lnTo>
                  <a:pt x="278" y="1246"/>
                </a:lnTo>
                <a:lnTo>
                  <a:pt x="286" y="1251"/>
                </a:lnTo>
                <a:lnTo>
                  <a:pt x="299" y="1254"/>
                </a:lnTo>
                <a:lnTo>
                  <a:pt x="299" y="1253"/>
                </a:lnTo>
                <a:lnTo>
                  <a:pt x="323" y="1201"/>
                </a:lnTo>
                <a:lnTo>
                  <a:pt x="322" y="1198"/>
                </a:lnTo>
                <a:lnTo>
                  <a:pt x="322" y="1194"/>
                </a:lnTo>
                <a:close/>
                <a:moveTo>
                  <a:pt x="336" y="1292"/>
                </a:moveTo>
                <a:lnTo>
                  <a:pt x="336" y="1300"/>
                </a:lnTo>
                <a:lnTo>
                  <a:pt x="337" y="1302"/>
                </a:lnTo>
                <a:lnTo>
                  <a:pt x="340" y="1302"/>
                </a:lnTo>
                <a:lnTo>
                  <a:pt x="345" y="1298"/>
                </a:lnTo>
                <a:lnTo>
                  <a:pt x="346" y="1279"/>
                </a:lnTo>
                <a:lnTo>
                  <a:pt x="345" y="1274"/>
                </a:lnTo>
                <a:lnTo>
                  <a:pt x="344" y="1276"/>
                </a:lnTo>
                <a:lnTo>
                  <a:pt x="336" y="1292"/>
                </a:lnTo>
                <a:close/>
                <a:moveTo>
                  <a:pt x="200" y="810"/>
                </a:moveTo>
                <a:lnTo>
                  <a:pt x="198" y="810"/>
                </a:lnTo>
                <a:lnTo>
                  <a:pt x="195" y="811"/>
                </a:lnTo>
                <a:lnTo>
                  <a:pt x="194" y="811"/>
                </a:lnTo>
                <a:lnTo>
                  <a:pt x="185" y="814"/>
                </a:lnTo>
                <a:lnTo>
                  <a:pt x="184" y="815"/>
                </a:lnTo>
                <a:lnTo>
                  <a:pt x="184" y="820"/>
                </a:lnTo>
                <a:lnTo>
                  <a:pt x="185" y="820"/>
                </a:lnTo>
                <a:lnTo>
                  <a:pt x="187" y="821"/>
                </a:lnTo>
                <a:lnTo>
                  <a:pt x="203" y="815"/>
                </a:lnTo>
                <a:lnTo>
                  <a:pt x="206" y="814"/>
                </a:lnTo>
                <a:lnTo>
                  <a:pt x="207" y="814"/>
                </a:lnTo>
                <a:lnTo>
                  <a:pt x="207" y="813"/>
                </a:lnTo>
                <a:lnTo>
                  <a:pt x="206" y="811"/>
                </a:lnTo>
                <a:lnTo>
                  <a:pt x="204" y="811"/>
                </a:lnTo>
                <a:lnTo>
                  <a:pt x="200" y="810"/>
                </a:lnTo>
                <a:close/>
                <a:moveTo>
                  <a:pt x="282" y="1266"/>
                </a:moveTo>
                <a:lnTo>
                  <a:pt x="278" y="1258"/>
                </a:lnTo>
                <a:lnTo>
                  <a:pt x="273" y="1253"/>
                </a:lnTo>
                <a:lnTo>
                  <a:pt x="271" y="1244"/>
                </a:lnTo>
                <a:lnTo>
                  <a:pt x="269" y="1224"/>
                </a:lnTo>
                <a:lnTo>
                  <a:pt x="267" y="1210"/>
                </a:lnTo>
                <a:lnTo>
                  <a:pt x="267" y="1206"/>
                </a:lnTo>
                <a:lnTo>
                  <a:pt x="269" y="1205"/>
                </a:lnTo>
                <a:lnTo>
                  <a:pt x="269" y="1202"/>
                </a:lnTo>
                <a:lnTo>
                  <a:pt x="265" y="1202"/>
                </a:lnTo>
                <a:lnTo>
                  <a:pt x="226" y="1218"/>
                </a:lnTo>
                <a:lnTo>
                  <a:pt x="207" y="1228"/>
                </a:lnTo>
                <a:lnTo>
                  <a:pt x="203" y="1232"/>
                </a:lnTo>
                <a:lnTo>
                  <a:pt x="203" y="1233"/>
                </a:lnTo>
                <a:lnTo>
                  <a:pt x="198" y="1250"/>
                </a:lnTo>
                <a:lnTo>
                  <a:pt x="188" y="1284"/>
                </a:lnTo>
                <a:lnTo>
                  <a:pt x="188" y="1285"/>
                </a:lnTo>
                <a:lnTo>
                  <a:pt x="189" y="1292"/>
                </a:lnTo>
                <a:lnTo>
                  <a:pt x="189" y="1294"/>
                </a:lnTo>
                <a:lnTo>
                  <a:pt x="191" y="1294"/>
                </a:lnTo>
                <a:lnTo>
                  <a:pt x="198" y="1292"/>
                </a:lnTo>
                <a:lnTo>
                  <a:pt x="203" y="1289"/>
                </a:lnTo>
                <a:lnTo>
                  <a:pt x="209" y="1285"/>
                </a:lnTo>
                <a:lnTo>
                  <a:pt x="214" y="1280"/>
                </a:lnTo>
                <a:lnTo>
                  <a:pt x="214" y="1279"/>
                </a:lnTo>
                <a:lnTo>
                  <a:pt x="219" y="1268"/>
                </a:lnTo>
                <a:lnTo>
                  <a:pt x="221" y="1261"/>
                </a:lnTo>
                <a:lnTo>
                  <a:pt x="222" y="1258"/>
                </a:lnTo>
                <a:lnTo>
                  <a:pt x="224" y="1257"/>
                </a:lnTo>
                <a:lnTo>
                  <a:pt x="239" y="1257"/>
                </a:lnTo>
                <a:lnTo>
                  <a:pt x="240" y="1258"/>
                </a:lnTo>
                <a:lnTo>
                  <a:pt x="241" y="1258"/>
                </a:lnTo>
                <a:lnTo>
                  <a:pt x="241" y="1261"/>
                </a:lnTo>
                <a:lnTo>
                  <a:pt x="239" y="1262"/>
                </a:lnTo>
                <a:lnTo>
                  <a:pt x="237" y="1263"/>
                </a:lnTo>
                <a:lnTo>
                  <a:pt x="232" y="1280"/>
                </a:lnTo>
                <a:lnTo>
                  <a:pt x="225" y="1310"/>
                </a:lnTo>
                <a:lnTo>
                  <a:pt x="224" y="1319"/>
                </a:lnTo>
                <a:lnTo>
                  <a:pt x="224" y="1321"/>
                </a:lnTo>
                <a:lnTo>
                  <a:pt x="233" y="1325"/>
                </a:lnTo>
                <a:lnTo>
                  <a:pt x="237" y="1325"/>
                </a:lnTo>
                <a:lnTo>
                  <a:pt x="240" y="1324"/>
                </a:lnTo>
                <a:lnTo>
                  <a:pt x="274" y="1303"/>
                </a:lnTo>
                <a:lnTo>
                  <a:pt x="286" y="1292"/>
                </a:lnTo>
                <a:lnTo>
                  <a:pt x="288" y="1291"/>
                </a:lnTo>
                <a:lnTo>
                  <a:pt x="288" y="1289"/>
                </a:lnTo>
                <a:lnTo>
                  <a:pt x="285" y="1279"/>
                </a:lnTo>
                <a:lnTo>
                  <a:pt x="282" y="1266"/>
                </a:lnTo>
                <a:close/>
                <a:moveTo>
                  <a:pt x="76" y="647"/>
                </a:moveTo>
                <a:lnTo>
                  <a:pt x="75" y="647"/>
                </a:lnTo>
                <a:lnTo>
                  <a:pt x="76" y="643"/>
                </a:lnTo>
                <a:lnTo>
                  <a:pt x="75" y="642"/>
                </a:lnTo>
                <a:lnTo>
                  <a:pt x="73" y="642"/>
                </a:lnTo>
                <a:lnTo>
                  <a:pt x="72" y="641"/>
                </a:lnTo>
                <a:lnTo>
                  <a:pt x="69" y="642"/>
                </a:lnTo>
                <a:lnTo>
                  <a:pt x="68" y="643"/>
                </a:lnTo>
                <a:lnTo>
                  <a:pt x="64" y="652"/>
                </a:lnTo>
                <a:lnTo>
                  <a:pt x="65" y="653"/>
                </a:lnTo>
                <a:lnTo>
                  <a:pt x="65" y="654"/>
                </a:lnTo>
                <a:lnTo>
                  <a:pt x="71" y="654"/>
                </a:lnTo>
                <a:lnTo>
                  <a:pt x="73" y="653"/>
                </a:lnTo>
                <a:lnTo>
                  <a:pt x="75" y="647"/>
                </a:lnTo>
                <a:lnTo>
                  <a:pt x="75" y="652"/>
                </a:lnTo>
                <a:lnTo>
                  <a:pt x="77" y="654"/>
                </a:lnTo>
                <a:lnTo>
                  <a:pt x="82" y="656"/>
                </a:lnTo>
                <a:lnTo>
                  <a:pt x="83" y="656"/>
                </a:lnTo>
                <a:lnTo>
                  <a:pt x="86" y="654"/>
                </a:lnTo>
                <a:lnTo>
                  <a:pt x="88" y="647"/>
                </a:lnTo>
                <a:lnTo>
                  <a:pt x="88" y="642"/>
                </a:lnTo>
                <a:lnTo>
                  <a:pt x="84" y="642"/>
                </a:lnTo>
                <a:lnTo>
                  <a:pt x="76" y="647"/>
                </a:lnTo>
                <a:close/>
                <a:moveTo>
                  <a:pt x="200" y="966"/>
                </a:moveTo>
                <a:lnTo>
                  <a:pt x="203" y="960"/>
                </a:lnTo>
                <a:lnTo>
                  <a:pt x="210" y="945"/>
                </a:lnTo>
                <a:lnTo>
                  <a:pt x="210" y="944"/>
                </a:lnTo>
                <a:lnTo>
                  <a:pt x="211" y="944"/>
                </a:lnTo>
                <a:lnTo>
                  <a:pt x="211" y="942"/>
                </a:lnTo>
                <a:lnTo>
                  <a:pt x="210" y="942"/>
                </a:lnTo>
                <a:lnTo>
                  <a:pt x="202" y="944"/>
                </a:lnTo>
                <a:lnTo>
                  <a:pt x="194" y="949"/>
                </a:lnTo>
                <a:lnTo>
                  <a:pt x="179" y="963"/>
                </a:lnTo>
                <a:lnTo>
                  <a:pt x="166" y="975"/>
                </a:lnTo>
                <a:lnTo>
                  <a:pt x="164" y="985"/>
                </a:lnTo>
                <a:lnTo>
                  <a:pt x="177" y="981"/>
                </a:lnTo>
                <a:lnTo>
                  <a:pt x="187" y="977"/>
                </a:lnTo>
                <a:lnTo>
                  <a:pt x="192" y="974"/>
                </a:lnTo>
                <a:lnTo>
                  <a:pt x="200" y="966"/>
                </a:lnTo>
                <a:close/>
                <a:moveTo>
                  <a:pt x="565" y="2105"/>
                </a:moveTo>
                <a:lnTo>
                  <a:pt x="564" y="2104"/>
                </a:lnTo>
                <a:lnTo>
                  <a:pt x="555" y="2105"/>
                </a:lnTo>
                <a:lnTo>
                  <a:pt x="554" y="2105"/>
                </a:lnTo>
                <a:lnTo>
                  <a:pt x="553" y="2106"/>
                </a:lnTo>
                <a:lnTo>
                  <a:pt x="550" y="2112"/>
                </a:lnTo>
                <a:lnTo>
                  <a:pt x="553" y="2117"/>
                </a:lnTo>
                <a:lnTo>
                  <a:pt x="554" y="2119"/>
                </a:lnTo>
                <a:lnTo>
                  <a:pt x="572" y="2132"/>
                </a:lnTo>
                <a:lnTo>
                  <a:pt x="573" y="2134"/>
                </a:lnTo>
                <a:lnTo>
                  <a:pt x="576" y="2134"/>
                </a:lnTo>
                <a:lnTo>
                  <a:pt x="577" y="2132"/>
                </a:lnTo>
                <a:lnTo>
                  <a:pt x="579" y="2129"/>
                </a:lnTo>
                <a:lnTo>
                  <a:pt x="579" y="2127"/>
                </a:lnTo>
                <a:lnTo>
                  <a:pt x="572" y="2113"/>
                </a:lnTo>
                <a:lnTo>
                  <a:pt x="565" y="2105"/>
                </a:lnTo>
                <a:close/>
                <a:moveTo>
                  <a:pt x="479" y="1274"/>
                </a:moveTo>
                <a:lnTo>
                  <a:pt x="482" y="1277"/>
                </a:lnTo>
                <a:lnTo>
                  <a:pt x="484" y="1277"/>
                </a:lnTo>
                <a:lnTo>
                  <a:pt x="486" y="1274"/>
                </a:lnTo>
                <a:lnTo>
                  <a:pt x="486" y="1258"/>
                </a:lnTo>
                <a:lnTo>
                  <a:pt x="483" y="1248"/>
                </a:lnTo>
                <a:lnTo>
                  <a:pt x="482" y="1246"/>
                </a:lnTo>
                <a:lnTo>
                  <a:pt x="480" y="1238"/>
                </a:lnTo>
                <a:lnTo>
                  <a:pt x="472" y="1225"/>
                </a:lnTo>
                <a:lnTo>
                  <a:pt x="468" y="1221"/>
                </a:lnTo>
                <a:lnTo>
                  <a:pt x="456" y="1210"/>
                </a:lnTo>
                <a:lnTo>
                  <a:pt x="453" y="1209"/>
                </a:lnTo>
                <a:lnTo>
                  <a:pt x="452" y="1210"/>
                </a:lnTo>
                <a:lnTo>
                  <a:pt x="448" y="1216"/>
                </a:lnTo>
                <a:lnTo>
                  <a:pt x="448" y="1218"/>
                </a:lnTo>
                <a:lnTo>
                  <a:pt x="449" y="1225"/>
                </a:lnTo>
                <a:lnTo>
                  <a:pt x="464" y="1257"/>
                </a:lnTo>
                <a:lnTo>
                  <a:pt x="464" y="1258"/>
                </a:lnTo>
                <a:lnTo>
                  <a:pt x="479" y="1274"/>
                </a:lnTo>
                <a:close/>
                <a:moveTo>
                  <a:pt x="646" y="2098"/>
                </a:moveTo>
                <a:lnTo>
                  <a:pt x="636" y="2078"/>
                </a:lnTo>
                <a:lnTo>
                  <a:pt x="635" y="2076"/>
                </a:lnTo>
                <a:lnTo>
                  <a:pt x="633" y="2073"/>
                </a:lnTo>
                <a:lnTo>
                  <a:pt x="628" y="2073"/>
                </a:lnTo>
                <a:lnTo>
                  <a:pt x="609" y="2068"/>
                </a:lnTo>
                <a:lnTo>
                  <a:pt x="607" y="2068"/>
                </a:lnTo>
                <a:lnTo>
                  <a:pt x="595" y="2071"/>
                </a:lnTo>
                <a:lnTo>
                  <a:pt x="577" y="2079"/>
                </a:lnTo>
                <a:lnTo>
                  <a:pt x="576" y="2080"/>
                </a:lnTo>
                <a:lnTo>
                  <a:pt x="576" y="2082"/>
                </a:lnTo>
                <a:lnTo>
                  <a:pt x="577" y="2121"/>
                </a:lnTo>
                <a:lnTo>
                  <a:pt x="591" y="2150"/>
                </a:lnTo>
                <a:lnTo>
                  <a:pt x="609" y="2165"/>
                </a:lnTo>
                <a:lnTo>
                  <a:pt x="621" y="2172"/>
                </a:lnTo>
                <a:lnTo>
                  <a:pt x="625" y="2172"/>
                </a:lnTo>
                <a:lnTo>
                  <a:pt x="637" y="2162"/>
                </a:lnTo>
                <a:lnTo>
                  <a:pt x="644" y="2154"/>
                </a:lnTo>
                <a:lnTo>
                  <a:pt x="650" y="2147"/>
                </a:lnTo>
                <a:lnTo>
                  <a:pt x="650" y="2146"/>
                </a:lnTo>
                <a:lnTo>
                  <a:pt x="651" y="2142"/>
                </a:lnTo>
                <a:lnTo>
                  <a:pt x="652" y="2140"/>
                </a:lnTo>
                <a:lnTo>
                  <a:pt x="656" y="2138"/>
                </a:lnTo>
                <a:lnTo>
                  <a:pt x="673" y="2128"/>
                </a:lnTo>
                <a:lnTo>
                  <a:pt x="676" y="2125"/>
                </a:lnTo>
                <a:lnTo>
                  <a:pt x="684" y="2116"/>
                </a:lnTo>
                <a:lnTo>
                  <a:pt x="685" y="2109"/>
                </a:lnTo>
                <a:lnTo>
                  <a:pt x="670" y="2106"/>
                </a:lnTo>
                <a:lnTo>
                  <a:pt x="669" y="2106"/>
                </a:lnTo>
                <a:lnTo>
                  <a:pt x="663" y="2112"/>
                </a:lnTo>
                <a:lnTo>
                  <a:pt x="656" y="2114"/>
                </a:lnTo>
                <a:lnTo>
                  <a:pt x="651" y="2114"/>
                </a:lnTo>
                <a:lnTo>
                  <a:pt x="651" y="2113"/>
                </a:lnTo>
                <a:lnTo>
                  <a:pt x="646" y="2098"/>
                </a:lnTo>
                <a:close/>
                <a:moveTo>
                  <a:pt x="505" y="1268"/>
                </a:moveTo>
                <a:lnTo>
                  <a:pt x="508" y="1265"/>
                </a:lnTo>
                <a:lnTo>
                  <a:pt x="508" y="1263"/>
                </a:lnTo>
                <a:lnTo>
                  <a:pt x="506" y="1254"/>
                </a:lnTo>
                <a:lnTo>
                  <a:pt x="505" y="1253"/>
                </a:lnTo>
                <a:lnTo>
                  <a:pt x="504" y="1253"/>
                </a:lnTo>
                <a:lnTo>
                  <a:pt x="499" y="1257"/>
                </a:lnTo>
                <a:lnTo>
                  <a:pt x="495" y="1266"/>
                </a:lnTo>
                <a:lnTo>
                  <a:pt x="495" y="1268"/>
                </a:lnTo>
                <a:lnTo>
                  <a:pt x="497" y="1269"/>
                </a:lnTo>
                <a:lnTo>
                  <a:pt x="505" y="1269"/>
                </a:lnTo>
                <a:lnTo>
                  <a:pt x="505" y="1268"/>
                </a:lnTo>
                <a:close/>
                <a:moveTo>
                  <a:pt x="211" y="1065"/>
                </a:moveTo>
                <a:lnTo>
                  <a:pt x="209" y="1071"/>
                </a:lnTo>
                <a:lnTo>
                  <a:pt x="209" y="1072"/>
                </a:lnTo>
                <a:lnTo>
                  <a:pt x="210" y="1075"/>
                </a:lnTo>
                <a:lnTo>
                  <a:pt x="211" y="1075"/>
                </a:lnTo>
                <a:lnTo>
                  <a:pt x="215" y="1072"/>
                </a:lnTo>
                <a:lnTo>
                  <a:pt x="218" y="1070"/>
                </a:lnTo>
                <a:lnTo>
                  <a:pt x="221" y="1064"/>
                </a:lnTo>
                <a:lnTo>
                  <a:pt x="221" y="1063"/>
                </a:lnTo>
                <a:lnTo>
                  <a:pt x="219" y="1061"/>
                </a:lnTo>
                <a:lnTo>
                  <a:pt x="214" y="1061"/>
                </a:lnTo>
                <a:lnTo>
                  <a:pt x="211" y="1065"/>
                </a:lnTo>
                <a:close/>
                <a:moveTo>
                  <a:pt x="614" y="1742"/>
                </a:moveTo>
                <a:lnTo>
                  <a:pt x="617" y="1729"/>
                </a:lnTo>
                <a:lnTo>
                  <a:pt x="615" y="1727"/>
                </a:lnTo>
                <a:lnTo>
                  <a:pt x="614" y="1727"/>
                </a:lnTo>
                <a:lnTo>
                  <a:pt x="592" y="1736"/>
                </a:lnTo>
                <a:lnTo>
                  <a:pt x="591" y="1737"/>
                </a:lnTo>
                <a:lnTo>
                  <a:pt x="581" y="1744"/>
                </a:lnTo>
                <a:lnTo>
                  <a:pt x="577" y="1752"/>
                </a:lnTo>
                <a:lnTo>
                  <a:pt x="575" y="1761"/>
                </a:lnTo>
                <a:lnTo>
                  <a:pt x="572" y="1767"/>
                </a:lnTo>
                <a:lnTo>
                  <a:pt x="570" y="1773"/>
                </a:lnTo>
                <a:lnTo>
                  <a:pt x="568" y="1778"/>
                </a:lnTo>
                <a:lnTo>
                  <a:pt x="565" y="1783"/>
                </a:lnTo>
                <a:lnTo>
                  <a:pt x="564" y="1785"/>
                </a:lnTo>
                <a:lnTo>
                  <a:pt x="558" y="1789"/>
                </a:lnTo>
                <a:lnTo>
                  <a:pt x="543" y="1808"/>
                </a:lnTo>
                <a:lnTo>
                  <a:pt x="529" y="1848"/>
                </a:lnTo>
                <a:lnTo>
                  <a:pt x="529" y="1851"/>
                </a:lnTo>
                <a:lnTo>
                  <a:pt x="531" y="1851"/>
                </a:lnTo>
                <a:lnTo>
                  <a:pt x="532" y="1852"/>
                </a:lnTo>
                <a:lnTo>
                  <a:pt x="555" y="1849"/>
                </a:lnTo>
                <a:lnTo>
                  <a:pt x="562" y="1847"/>
                </a:lnTo>
                <a:lnTo>
                  <a:pt x="568" y="1844"/>
                </a:lnTo>
                <a:lnTo>
                  <a:pt x="579" y="1836"/>
                </a:lnTo>
                <a:lnTo>
                  <a:pt x="590" y="1826"/>
                </a:lnTo>
                <a:lnTo>
                  <a:pt x="595" y="1822"/>
                </a:lnTo>
                <a:lnTo>
                  <a:pt x="610" y="1806"/>
                </a:lnTo>
                <a:lnTo>
                  <a:pt x="611" y="1803"/>
                </a:lnTo>
                <a:lnTo>
                  <a:pt x="624" y="1776"/>
                </a:lnTo>
                <a:lnTo>
                  <a:pt x="626" y="1767"/>
                </a:lnTo>
                <a:lnTo>
                  <a:pt x="626" y="1766"/>
                </a:lnTo>
                <a:lnTo>
                  <a:pt x="625" y="1765"/>
                </a:lnTo>
                <a:lnTo>
                  <a:pt x="621" y="1765"/>
                </a:lnTo>
                <a:lnTo>
                  <a:pt x="615" y="1761"/>
                </a:lnTo>
                <a:lnTo>
                  <a:pt x="614" y="1757"/>
                </a:lnTo>
                <a:lnTo>
                  <a:pt x="613" y="1751"/>
                </a:lnTo>
                <a:lnTo>
                  <a:pt x="613" y="1746"/>
                </a:lnTo>
                <a:lnTo>
                  <a:pt x="614" y="1742"/>
                </a:lnTo>
                <a:close/>
                <a:moveTo>
                  <a:pt x="441" y="1280"/>
                </a:moveTo>
                <a:lnTo>
                  <a:pt x="438" y="1279"/>
                </a:lnTo>
                <a:lnTo>
                  <a:pt x="430" y="1279"/>
                </a:lnTo>
                <a:lnTo>
                  <a:pt x="423" y="1285"/>
                </a:lnTo>
                <a:lnTo>
                  <a:pt x="413" y="1294"/>
                </a:lnTo>
                <a:lnTo>
                  <a:pt x="413" y="1295"/>
                </a:lnTo>
                <a:lnTo>
                  <a:pt x="409" y="1309"/>
                </a:lnTo>
                <a:lnTo>
                  <a:pt x="409" y="1318"/>
                </a:lnTo>
                <a:lnTo>
                  <a:pt x="417" y="1351"/>
                </a:lnTo>
                <a:lnTo>
                  <a:pt x="417" y="1352"/>
                </a:lnTo>
                <a:lnTo>
                  <a:pt x="420" y="1362"/>
                </a:lnTo>
                <a:lnTo>
                  <a:pt x="431" y="1371"/>
                </a:lnTo>
                <a:lnTo>
                  <a:pt x="442" y="1377"/>
                </a:lnTo>
                <a:lnTo>
                  <a:pt x="443" y="1378"/>
                </a:lnTo>
                <a:lnTo>
                  <a:pt x="453" y="1378"/>
                </a:lnTo>
                <a:lnTo>
                  <a:pt x="467" y="1374"/>
                </a:lnTo>
                <a:lnTo>
                  <a:pt x="468" y="1374"/>
                </a:lnTo>
                <a:lnTo>
                  <a:pt x="472" y="1370"/>
                </a:lnTo>
                <a:lnTo>
                  <a:pt x="472" y="1366"/>
                </a:lnTo>
                <a:lnTo>
                  <a:pt x="471" y="1336"/>
                </a:lnTo>
                <a:lnTo>
                  <a:pt x="471" y="1335"/>
                </a:lnTo>
                <a:lnTo>
                  <a:pt x="457" y="1296"/>
                </a:lnTo>
                <a:lnTo>
                  <a:pt x="457" y="1294"/>
                </a:lnTo>
                <a:lnTo>
                  <a:pt x="456" y="1292"/>
                </a:lnTo>
                <a:lnTo>
                  <a:pt x="454" y="1289"/>
                </a:lnTo>
                <a:lnTo>
                  <a:pt x="449" y="1285"/>
                </a:lnTo>
                <a:lnTo>
                  <a:pt x="442" y="1281"/>
                </a:lnTo>
                <a:lnTo>
                  <a:pt x="441" y="1280"/>
                </a:lnTo>
                <a:close/>
                <a:moveTo>
                  <a:pt x="1899" y="2280"/>
                </a:moveTo>
                <a:lnTo>
                  <a:pt x="1898" y="2273"/>
                </a:lnTo>
                <a:lnTo>
                  <a:pt x="1887" y="2248"/>
                </a:lnTo>
                <a:lnTo>
                  <a:pt x="1885" y="2244"/>
                </a:lnTo>
                <a:lnTo>
                  <a:pt x="1881" y="2237"/>
                </a:lnTo>
                <a:lnTo>
                  <a:pt x="1877" y="2232"/>
                </a:lnTo>
                <a:lnTo>
                  <a:pt x="1874" y="2231"/>
                </a:lnTo>
                <a:lnTo>
                  <a:pt x="1827" y="2199"/>
                </a:lnTo>
                <a:lnTo>
                  <a:pt x="1820" y="2194"/>
                </a:lnTo>
                <a:lnTo>
                  <a:pt x="1813" y="2191"/>
                </a:lnTo>
                <a:lnTo>
                  <a:pt x="1808" y="2188"/>
                </a:lnTo>
                <a:lnTo>
                  <a:pt x="1794" y="2183"/>
                </a:lnTo>
                <a:lnTo>
                  <a:pt x="1771" y="2181"/>
                </a:lnTo>
                <a:lnTo>
                  <a:pt x="1734" y="2180"/>
                </a:lnTo>
                <a:lnTo>
                  <a:pt x="1646" y="2183"/>
                </a:lnTo>
                <a:lnTo>
                  <a:pt x="1640" y="2183"/>
                </a:lnTo>
                <a:lnTo>
                  <a:pt x="1629" y="2194"/>
                </a:lnTo>
                <a:lnTo>
                  <a:pt x="1629" y="2196"/>
                </a:lnTo>
                <a:lnTo>
                  <a:pt x="1623" y="2213"/>
                </a:lnTo>
                <a:lnTo>
                  <a:pt x="1620" y="2229"/>
                </a:lnTo>
                <a:lnTo>
                  <a:pt x="1620" y="2233"/>
                </a:lnTo>
                <a:lnTo>
                  <a:pt x="1618" y="2236"/>
                </a:lnTo>
                <a:lnTo>
                  <a:pt x="1610" y="2246"/>
                </a:lnTo>
                <a:lnTo>
                  <a:pt x="1605" y="2248"/>
                </a:lnTo>
                <a:lnTo>
                  <a:pt x="1581" y="2246"/>
                </a:lnTo>
                <a:lnTo>
                  <a:pt x="1580" y="2246"/>
                </a:lnTo>
                <a:lnTo>
                  <a:pt x="1575" y="2241"/>
                </a:lnTo>
                <a:lnTo>
                  <a:pt x="1563" y="2225"/>
                </a:lnTo>
                <a:lnTo>
                  <a:pt x="1562" y="2224"/>
                </a:lnTo>
                <a:lnTo>
                  <a:pt x="1547" y="2216"/>
                </a:lnTo>
                <a:lnTo>
                  <a:pt x="1543" y="2216"/>
                </a:lnTo>
                <a:lnTo>
                  <a:pt x="1534" y="2220"/>
                </a:lnTo>
                <a:lnTo>
                  <a:pt x="1530" y="2221"/>
                </a:lnTo>
                <a:lnTo>
                  <a:pt x="1529" y="2221"/>
                </a:lnTo>
                <a:lnTo>
                  <a:pt x="1529" y="2220"/>
                </a:lnTo>
                <a:lnTo>
                  <a:pt x="1530" y="2216"/>
                </a:lnTo>
                <a:lnTo>
                  <a:pt x="1534" y="2211"/>
                </a:lnTo>
                <a:lnTo>
                  <a:pt x="1558" y="2177"/>
                </a:lnTo>
                <a:lnTo>
                  <a:pt x="1562" y="2173"/>
                </a:lnTo>
                <a:lnTo>
                  <a:pt x="1581" y="2153"/>
                </a:lnTo>
                <a:lnTo>
                  <a:pt x="1585" y="2147"/>
                </a:lnTo>
                <a:lnTo>
                  <a:pt x="1586" y="2147"/>
                </a:lnTo>
                <a:lnTo>
                  <a:pt x="1588" y="2146"/>
                </a:lnTo>
                <a:lnTo>
                  <a:pt x="1592" y="2146"/>
                </a:lnTo>
                <a:lnTo>
                  <a:pt x="1593" y="2143"/>
                </a:lnTo>
                <a:lnTo>
                  <a:pt x="1593" y="2142"/>
                </a:lnTo>
                <a:lnTo>
                  <a:pt x="1595" y="2139"/>
                </a:lnTo>
                <a:lnTo>
                  <a:pt x="1596" y="2123"/>
                </a:lnTo>
                <a:lnTo>
                  <a:pt x="1596" y="2114"/>
                </a:lnTo>
                <a:lnTo>
                  <a:pt x="1595" y="2109"/>
                </a:lnTo>
                <a:lnTo>
                  <a:pt x="1593" y="2108"/>
                </a:lnTo>
                <a:lnTo>
                  <a:pt x="1590" y="2094"/>
                </a:lnTo>
                <a:lnTo>
                  <a:pt x="1590" y="2093"/>
                </a:lnTo>
                <a:lnTo>
                  <a:pt x="1574" y="2058"/>
                </a:lnTo>
                <a:lnTo>
                  <a:pt x="1574" y="2056"/>
                </a:lnTo>
                <a:lnTo>
                  <a:pt x="1567" y="2042"/>
                </a:lnTo>
                <a:lnTo>
                  <a:pt x="1560" y="2032"/>
                </a:lnTo>
                <a:lnTo>
                  <a:pt x="1549" y="2017"/>
                </a:lnTo>
                <a:lnTo>
                  <a:pt x="1544" y="2013"/>
                </a:lnTo>
                <a:lnTo>
                  <a:pt x="1543" y="2013"/>
                </a:lnTo>
                <a:lnTo>
                  <a:pt x="1541" y="2015"/>
                </a:lnTo>
                <a:lnTo>
                  <a:pt x="1540" y="2015"/>
                </a:lnTo>
                <a:lnTo>
                  <a:pt x="1529" y="2009"/>
                </a:lnTo>
                <a:lnTo>
                  <a:pt x="1492" y="1985"/>
                </a:lnTo>
                <a:lnTo>
                  <a:pt x="1488" y="1981"/>
                </a:lnTo>
                <a:lnTo>
                  <a:pt x="1468" y="1964"/>
                </a:lnTo>
                <a:lnTo>
                  <a:pt x="1454" y="1944"/>
                </a:lnTo>
                <a:lnTo>
                  <a:pt x="1451" y="1941"/>
                </a:lnTo>
                <a:lnTo>
                  <a:pt x="1446" y="1941"/>
                </a:lnTo>
                <a:lnTo>
                  <a:pt x="1424" y="1948"/>
                </a:lnTo>
                <a:lnTo>
                  <a:pt x="1394" y="1955"/>
                </a:lnTo>
                <a:lnTo>
                  <a:pt x="1368" y="1955"/>
                </a:lnTo>
                <a:lnTo>
                  <a:pt x="1362" y="1951"/>
                </a:lnTo>
                <a:lnTo>
                  <a:pt x="1361" y="1951"/>
                </a:lnTo>
                <a:lnTo>
                  <a:pt x="1361" y="1949"/>
                </a:lnTo>
                <a:lnTo>
                  <a:pt x="1362" y="1948"/>
                </a:lnTo>
                <a:lnTo>
                  <a:pt x="1376" y="1941"/>
                </a:lnTo>
                <a:lnTo>
                  <a:pt x="1380" y="1938"/>
                </a:lnTo>
                <a:lnTo>
                  <a:pt x="1392" y="1942"/>
                </a:lnTo>
                <a:lnTo>
                  <a:pt x="1392" y="1944"/>
                </a:lnTo>
                <a:lnTo>
                  <a:pt x="1395" y="1945"/>
                </a:lnTo>
                <a:lnTo>
                  <a:pt x="1398" y="1945"/>
                </a:lnTo>
                <a:lnTo>
                  <a:pt x="1421" y="1942"/>
                </a:lnTo>
                <a:lnTo>
                  <a:pt x="1431" y="1938"/>
                </a:lnTo>
                <a:lnTo>
                  <a:pt x="1442" y="1933"/>
                </a:lnTo>
                <a:lnTo>
                  <a:pt x="1446" y="1931"/>
                </a:lnTo>
                <a:lnTo>
                  <a:pt x="1448" y="1931"/>
                </a:lnTo>
                <a:lnTo>
                  <a:pt x="1451" y="1933"/>
                </a:lnTo>
                <a:lnTo>
                  <a:pt x="1458" y="1934"/>
                </a:lnTo>
                <a:lnTo>
                  <a:pt x="1459" y="1936"/>
                </a:lnTo>
                <a:lnTo>
                  <a:pt x="1461" y="1938"/>
                </a:lnTo>
                <a:lnTo>
                  <a:pt x="1463" y="1942"/>
                </a:lnTo>
                <a:lnTo>
                  <a:pt x="1466" y="1945"/>
                </a:lnTo>
                <a:lnTo>
                  <a:pt x="1478" y="1955"/>
                </a:lnTo>
                <a:lnTo>
                  <a:pt x="1488" y="1963"/>
                </a:lnTo>
                <a:lnTo>
                  <a:pt x="1493" y="1966"/>
                </a:lnTo>
                <a:lnTo>
                  <a:pt x="1500" y="1966"/>
                </a:lnTo>
                <a:lnTo>
                  <a:pt x="1503" y="1964"/>
                </a:lnTo>
                <a:lnTo>
                  <a:pt x="1513" y="1960"/>
                </a:lnTo>
                <a:lnTo>
                  <a:pt x="1517" y="1959"/>
                </a:lnTo>
                <a:lnTo>
                  <a:pt x="1519" y="1959"/>
                </a:lnTo>
                <a:lnTo>
                  <a:pt x="1528" y="1961"/>
                </a:lnTo>
                <a:lnTo>
                  <a:pt x="1532" y="1964"/>
                </a:lnTo>
                <a:lnTo>
                  <a:pt x="1537" y="1968"/>
                </a:lnTo>
                <a:lnTo>
                  <a:pt x="1539" y="1968"/>
                </a:lnTo>
                <a:lnTo>
                  <a:pt x="1540" y="1971"/>
                </a:lnTo>
                <a:lnTo>
                  <a:pt x="1540" y="1975"/>
                </a:lnTo>
                <a:lnTo>
                  <a:pt x="1536" y="1981"/>
                </a:lnTo>
                <a:lnTo>
                  <a:pt x="1536" y="1983"/>
                </a:lnTo>
                <a:lnTo>
                  <a:pt x="1541" y="1978"/>
                </a:lnTo>
                <a:lnTo>
                  <a:pt x="1541" y="1975"/>
                </a:lnTo>
                <a:lnTo>
                  <a:pt x="1543" y="1974"/>
                </a:lnTo>
                <a:lnTo>
                  <a:pt x="1543" y="1968"/>
                </a:lnTo>
                <a:lnTo>
                  <a:pt x="1536" y="1955"/>
                </a:lnTo>
                <a:lnTo>
                  <a:pt x="1522" y="1937"/>
                </a:lnTo>
                <a:lnTo>
                  <a:pt x="1510" y="1919"/>
                </a:lnTo>
                <a:lnTo>
                  <a:pt x="1507" y="1918"/>
                </a:lnTo>
                <a:lnTo>
                  <a:pt x="1495" y="1904"/>
                </a:lnTo>
                <a:lnTo>
                  <a:pt x="1484" y="1890"/>
                </a:lnTo>
                <a:lnTo>
                  <a:pt x="1480" y="1884"/>
                </a:lnTo>
                <a:lnTo>
                  <a:pt x="1470" y="1866"/>
                </a:lnTo>
                <a:lnTo>
                  <a:pt x="1469" y="1864"/>
                </a:lnTo>
                <a:lnTo>
                  <a:pt x="1458" y="1834"/>
                </a:lnTo>
                <a:lnTo>
                  <a:pt x="1457" y="1830"/>
                </a:lnTo>
                <a:lnTo>
                  <a:pt x="1457" y="1829"/>
                </a:lnTo>
                <a:lnTo>
                  <a:pt x="1458" y="1821"/>
                </a:lnTo>
                <a:lnTo>
                  <a:pt x="1459" y="1819"/>
                </a:lnTo>
                <a:lnTo>
                  <a:pt x="1465" y="1808"/>
                </a:lnTo>
                <a:lnTo>
                  <a:pt x="1468" y="1807"/>
                </a:lnTo>
                <a:lnTo>
                  <a:pt x="1472" y="1804"/>
                </a:lnTo>
                <a:lnTo>
                  <a:pt x="1476" y="1803"/>
                </a:lnTo>
                <a:lnTo>
                  <a:pt x="1483" y="1800"/>
                </a:lnTo>
                <a:lnTo>
                  <a:pt x="1484" y="1798"/>
                </a:lnTo>
                <a:lnTo>
                  <a:pt x="1483" y="1796"/>
                </a:lnTo>
                <a:lnTo>
                  <a:pt x="1474" y="1791"/>
                </a:lnTo>
                <a:lnTo>
                  <a:pt x="1469" y="1789"/>
                </a:lnTo>
                <a:lnTo>
                  <a:pt x="1451" y="1784"/>
                </a:lnTo>
                <a:lnTo>
                  <a:pt x="1448" y="1783"/>
                </a:lnTo>
                <a:lnTo>
                  <a:pt x="1446" y="1778"/>
                </a:lnTo>
                <a:lnTo>
                  <a:pt x="1416" y="1748"/>
                </a:lnTo>
                <a:lnTo>
                  <a:pt x="1413" y="1743"/>
                </a:lnTo>
                <a:lnTo>
                  <a:pt x="1413" y="1742"/>
                </a:lnTo>
                <a:lnTo>
                  <a:pt x="1412" y="1736"/>
                </a:lnTo>
                <a:lnTo>
                  <a:pt x="1409" y="1731"/>
                </a:lnTo>
                <a:lnTo>
                  <a:pt x="1409" y="1727"/>
                </a:lnTo>
                <a:lnTo>
                  <a:pt x="1402" y="1713"/>
                </a:lnTo>
                <a:lnTo>
                  <a:pt x="1387" y="1690"/>
                </a:lnTo>
                <a:lnTo>
                  <a:pt x="1386" y="1687"/>
                </a:lnTo>
                <a:lnTo>
                  <a:pt x="1376" y="1677"/>
                </a:lnTo>
                <a:lnTo>
                  <a:pt x="1332" y="1654"/>
                </a:lnTo>
                <a:lnTo>
                  <a:pt x="1331" y="1653"/>
                </a:lnTo>
                <a:lnTo>
                  <a:pt x="1320" y="1649"/>
                </a:lnTo>
                <a:lnTo>
                  <a:pt x="1305" y="1647"/>
                </a:lnTo>
                <a:lnTo>
                  <a:pt x="1285" y="1642"/>
                </a:lnTo>
                <a:lnTo>
                  <a:pt x="1260" y="1631"/>
                </a:lnTo>
                <a:lnTo>
                  <a:pt x="1234" y="1601"/>
                </a:lnTo>
                <a:lnTo>
                  <a:pt x="1224" y="1587"/>
                </a:lnTo>
                <a:lnTo>
                  <a:pt x="1223" y="1586"/>
                </a:lnTo>
                <a:lnTo>
                  <a:pt x="1223" y="1583"/>
                </a:lnTo>
                <a:lnTo>
                  <a:pt x="1211" y="1545"/>
                </a:lnTo>
                <a:lnTo>
                  <a:pt x="1208" y="1533"/>
                </a:lnTo>
                <a:lnTo>
                  <a:pt x="1204" y="1515"/>
                </a:lnTo>
                <a:lnTo>
                  <a:pt x="1197" y="1507"/>
                </a:lnTo>
                <a:lnTo>
                  <a:pt x="1182" y="1479"/>
                </a:lnTo>
                <a:lnTo>
                  <a:pt x="1182" y="1478"/>
                </a:lnTo>
                <a:lnTo>
                  <a:pt x="1162" y="1414"/>
                </a:lnTo>
                <a:lnTo>
                  <a:pt x="1155" y="1378"/>
                </a:lnTo>
                <a:lnTo>
                  <a:pt x="1155" y="1374"/>
                </a:lnTo>
                <a:lnTo>
                  <a:pt x="1159" y="1370"/>
                </a:lnTo>
                <a:lnTo>
                  <a:pt x="1159" y="1363"/>
                </a:lnTo>
                <a:lnTo>
                  <a:pt x="1155" y="1341"/>
                </a:lnTo>
                <a:lnTo>
                  <a:pt x="1148" y="1319"/>
                </a:lnTo>
                <a:lnTo>
                  <a:pt x="1144" y="1311"/>
                </a:lnTo>
                <a:lnTo>
                  <a:pt x="1144" y="1310"/>
                </a:lnTo>
                <a:lnTo>
                  <a:pt x="1114" y="1287"/>
                </a:lnTo>
                <a:lnTo>
                  <a:pt x="1113" y="1287"/>
                </a:lnTo>
                <a:lnTo>
                  <a:pt x="1095" y="1274"/>
                </a:lnTo>
                <a:lnTo>
                  <a:pt x="1087" y="1266"/>
                </a:lnTo>
                <a:lnTo>
                  <a:pt x="1080" y="1257"/>
                </a:lnTo>
                <a:lnTo>
                  <a:pt x="1043" y="1201"/>
                </a:lnTo>
                <a:lnTo>
                  <a:pt x="1028" y="1197"/>
                </a:lnTo>
                <a:lnTo>
                  <a:pt x="1022" y="1195"/>
                </a:lnTo>
                <a:lnTo>
                  <a:pt x="1021" y="1197"/>
                </a:lnTo>
                <a:lnTo>
                  <a:pt x="1021" y="1198"/>
                </a:lnTo>
                <a:lnTo>
                  <a:pt x="1020" y="1199"/>
                </a:lnTo>
                <a:lnTo>
                  <a:pt x="1006" y="1195"/>
                </a:lnTo>
                <a:lnTo>
                  <a:pt x="999" y="1191"/>
                </a:lnTo>
                <a:lnTo>
                  <a:pt x="996" y="1188"/>
                </a:lnTo>
                <a:lnTo>
                  <a:pt x="983" y="1179"/>
                </a:lnTo>
                <a:lnTo>
                  <a:pt x="947" y="1157"/>
                </a:lnTo>
                <a:lnTo>
                  <a:pt x="946" y="1156"/>
                </a:lnTo>
                <a:lnTo>
                  <a:pt x="943" y="1154"/>
                </a:lnTo>
                <a:lnTo>
                  <a:pt x="939" y="1153"/>
                </a:lnTo>
                <a:lnTo>
                  <a:pt x="910" y="1153"/>
                </a:lnTo>
                <a:lnTo>
                  <a:pt x="910" y="1154"/>
                </a:lnTo>
                <a:lnTo>
                  <a:pt x="901" y="1164"/>
                </a:lnTo>
                <a:lnTo>
                  <a:pt x="898" y="1172"/>
                </a:lnTo>
                <a:lnTo>
                  <a:pt x="897" y="1180"/>
                </a:lnTo>
                <a:lnTo>
                  <a:pt x="894" y="1184"/>
                </a:lnTo>
                <a:lnTo>
                  <a:pt x="893" y="1186"/>
                </a:lnTo>
                <a:lnTo>
                  <a:pt x="874" y="1195"/>
                </a:lnTo>
                <a:lnTo>
                  <a:pt x="861" y="1195"/>
                </a:lnTo>
                <a:lnTo>
                  <a:pt x="856" y="1192"/>
                </a:lnTo>
                <a:lnTo>
                  <a:pt x="841" y="1184"/>
                </a:lnTo>
                <a:lnTo>
                  <a:pt x="805" y="1180"/>
                </a:lnTo>
                <a:lnTo>
                  <a:pt x="773" y="1176"/>
                </a:lnTo>
                <a:lnTo>
                  <a:pt x="745" y="1176"/>
                </a:lnTo>
                <a:lnTo>
                  <a:pt x="741" y="1172"/>
                </a:lnTo>
                <a:lnTo>
                  <a:pt x="738" y="1165"/>
                </a:lnTo>
                <a:lnTo>
                  <a:pt x="740" y="1164"/>
                </a:lnTo>
                <a:lnTo>
                  <a:pt x="740" y="1162"/>
                </a:lnTo>
                <a:lnTo>
                  <a:pt x="741" y="1162"/>
                </a:lnTo>
                <a:lnTo>
                  <a:pt x="745" y="1161"/>
                </a:lnTo>
                <a:lnTo>
                  <a:pt x="760" y="1158"/>
                </a:lnTo>
                <a:lnTo>
                  <a:pt x="764" y="1160"/>
                </a:lnTo>
                <a:lnTo>
                  <a:pt x="766" y="1162"/>
                </a:lnTo>
                <a:lnTo>
                  <a:pt x="771" y="1165"/>
                </a:lnTo>
                <a:lnTo>
                  <a:pt x="773" y="1166"/>
                </a:lnTo>
                <a:lnTo>
                  <a:pt x="781" y="1169"/>
                </a:lnTo>
                <a:lnTo>
                  <a:pt x="794" y="1173"/>
                </a:lnTo>
                <a:lnTo>
                  <a:pt x="798" y="1173"/>
                </a:lnTo>
                <a:lnTo>
                  <a:pt x="803" y="1169"/>
                </a:lnTo>
                <a:lnTo>
                  <a:pt x="823" y="1158"/>
                </a:lnTo>
                <a:lnTo>
                  <a:pt x="824" y="1157"/>
                </a:lnTo>
                <a:lnTo>
                  <a:pt x="826" y="1157"/>
                </a:lnTo>
                <a:lnTo>
                  <a:pt x="828" y="1158"/>
                </a:lnTo>
                <a:lnTo>
                  <a:pt x="838" y="1158"/>
                </a:lnTo>
                <a:lnTo>
                  <a:pt x="841" y="1157"/>
                </a:lnTo>
                <a:lnTo>
                  <a:pt x="842" y="1156"/>
                </a:lnTo>
                <a:lnTo>
                  <a:pt x="844" y="1153"/>
                </a:lnTo>
                <a:lnTo>
                  <a:pt x="844" y="1145"/>
                </a:lnTo>
                <a:lnTo>
                  <a:pt x="845" y="1139"/>
                </a:lnTo>
                <a:lnTo>
                  <a:pt x="846" y="1136"/>
                </a:lnTo>
                <a:lnTo>
                  <a:pt x="876" y="1108"/>
                </a:lnTo>
                <a:lnTo>
                  <a:pt x="882" y="1105"/>
                </a:lnTo>
                <a:lnTo>
                  <a:pt x="887" y="1104"/>
                </a:lnTo>
                <a:lnTo>
                  <a:pt x="890" y="1105"/>
                </a:lnTo>
                <a:lnTo>
                  <a:pt x="894" y="1106"/>
                </a:lnTo>
                <a:lnTo>
                  <a:pt x="895" y="1106"/>
                </a:lnTo>
                <a:lnTo>
                  <a:pt x="899" y="1109"/>
                </a:lnTo>
                <a:lnTo>
                  <a:pt x="902" y="1110"/>
                </a:lnTo>
                <a:lnTo>
                  <a:pt x="906" y="1110"/>
                </a:lnTo>
                <a:lnTo>
                  <a:pt x="913" y="1109"/>
                </a:lnTo>
                <a:lnTo>
                  <a:pt x="938" y="1095"/>
                </a:lnTo>
                <a:lnTo>
                  <a:pt x="950" y="1082"/>
                </a:lnTo>
                <a:lnTo>
                  <a:pt x="951" y="1079"/>
                </a:lnTo>
                <a:lnTo>
                  <a:pt x="951" y="1076"/>
                </a:lnTo>
                <a:lnTo>
                  <a:pt x="939" y="1064"/>
                </a:lnTo>
                <a:lnTo>
                  <a:pt x="932" y="1061"/>
                </a:lnTo>
                <a:lnTo>
                  <a:pt x="927" y="1061"/>
                </a:lnTo>
                <a:lnTo>
                  <a:pt x="906" y="1045"/>
                </a:lnTo>
                <a:lnTo>
                  <a:pt x="906" y="1042"/>
                </a:lnTo>
                <a:lnTo>
                  <a:pt x="908" y="1031"/>
                </a:lnTo>
                <a:lnTo>
                  <a:pt x="908" y="1030"/>
                </a:lnTo>
                <a:lnTo>
                  <a:pt x="906" y="1024"/>
                </a:lnTo>
                <a:lnTo>
                  <a:pt x="906" y="1023"/>
                </a:lnTo>
                <a:lnTo>
                  <a:pt x="905" y="1023"/>
                </a:lnTo>
                <a:lnTo>
                  <a:pt x="904" y="1022"/>
                </a:lnTo>
                <a:lnTo>
                  <a:pt x="893" y="1019"/>
                </a:lnTo>
                <a:lnTo>
                  <a:pt x="889" y="1019"/>
                </a:lnTo>
                <a:lnTo>
                  <a:pt x="884" y="1020"/>
                </a:lnTo>
                <a:lnTo>
                  <a:pt x="880" y="1024"/>
                </a:lnTo>
                <a:lnTo>
                  <a:pt x="879" y="1027"/>
                </a:lnTo>
                <a:lnTo>
                  <a:pt x="878" y="1027"/>
                </a:lnTo>
                <a:lnTo>
                  <a:pt x="872" y="1031"/>
                </a:lnTo>
                <a:lnTo>
                  <a:pt x="871" y="1033"/>
                </a:lnTo>
                <a:lnTo>
                  <a:pt x="833" y="1053"/>
                </a:lnTo>
                <a:lnTo>
                  <a:pt x="820" y="1057"/>
                </a:lnTo>
                <a:lnTo>
                  <a:pt x="816" y="1057"/>
                </a:lnTo>
                <a:lnTo>
                  <a:pt x="812" y="1056"/>
                </a:lnTo>
                <a:lnTo>
                  <a:pt x="811" y="1054"/>
                </a:lnTo>
                <a:lnTo>
                  <a:pt x="808" y="1054"/>
                </a:lnTo>
                <a:lnTo>
                  <a:pt x="808" y="1052"/>
                </a:lnTo>
                <a:lnTo>
                  <a:pt x="809" y="1052"/>
                </a:lnTo>
                <a:lnTo>
                  <a:pt x="813" y="1053"/>
                </a:lnTo>
                <a:lnTo>
                  <a:pt x="816" y="1053"/>
                </a:lnTo>
                <a:lnTo>
                  <a:pt x="824" y="1050"/>
                </a:lnTo>
                <a:lnTo>
                  <a:pt x="826" y="1050"/>
                </a:lnTo>
                <a:lnTo>
                  <a:pt x="830" y="1045"/>
                </a:lnTo>
                <a:lnTo>
                  <a:pt x="845" y="1030"/>
                </a:lnTo>
                <a:lnTo>
                  <a:pt x="856" y="1022"/>
                </a:lnTo>
                <a:lnTo>
                  <a:pt x="860" y="1020"/>
                </a:lnTo>
                <a:lnTo>
                  <a:pt x="880" y="1015"/>
                </a:lnTo>
                <a:lnTo>
                  <a:pt x="889" y="1015"/>
                </a:lnTo>
                <a:lnTo>
                  <a:pt x="909" y="1011"/>
                </a:lnTo>
                <a:lnTo>
                  <a:pt x="921" y="1008"/>
                </a:lnTo>
                <a:lnTo>
                  <a:pt x="934" y="997"/>
                </a:lnTo>
                <a:lnTo>
                  <a:pt x="955" y="979"/>
                </a:lnTo>
                <a:lnTo>
                  <a:pt x="957" y="978"/>
                </a:lnTo>
                <a:lnTo>
                  <a:pt x="966" y="959"/>
                </a:lnTo>
                <a:lnTo>
                  <a:pt x="966" y="958"/>
                </a:lnTo>
                <a:lnTo>
                  <a:pt x="965" y="956"/>
                </a:lnTo>
                <a:lnTo>
                  <a:pt x="968" y="942"/>
                </a:lnTo>
                <a:lnTo>
                  <a:pt x="977" y="911"/>
                </a:lnTo>
                <a:lnTo>
                  <a:pt x="979" y="910"/>
                </a:lnTo>
                <a:lnTo>
                  <a:pt x="980" y="907"/>
                </a:lnTo>
                <a:lnTo>
                  <a:pt x="981" y="906"/>
                </a:lnTo>
                <a:lnTo>
                  <a:pt x="988" y="906"/>
                </a:lnTo>
                <a:lnTo>
                  <a:pt x="995" y="897"/>
                </a:lnTo>
                <a:lnTo>
                  <a:pt x="998" y="895"/>
                </a:lnTo>
                <a:lnTo>
                  <a:pt x="1003" y="888"/>
                </a:lnTo>
                <a:lnTo>
                  <a:pt x="1013" y="874"/>
                </a:lnTo>
                <a:lnTo>
                  <a:pt x="1020" y="856"/>
                </a:lnTo>
                <a:lnTo>
                  <a:pt x="1020" y="855"/>
                </a:lnTo>
                <a:lnTo>
                  <a:pt x="1021" y="846"/>
                </a:lnTo>
                <a:lnTo>
                  <a:pt x="1020" y="843"/>
                </a:lnTo>
                <a:lnTo>
                  <a:pt x="1029" y="813"/>
                </a:lnTo>
                <a:lnTo>
                  <a:pt x="1033" y="806"/>
                </a:lnTo>
                <a:lnTo>
                  <a:pt x="1042" y="787"/>
                </a:lnTo>
                <a:lnTo>
                  <a:pt x="1042" y="783"/>
                </a:lnTo>
                <a:lnTo>
                  <a:pt x="1036" y="774"/>
                </a:lnTo>
                <a:lnTo>
                  <a:pt x="1036" y="757"/>
                </a:lnTo>
                <a:lnTo>
                  <a:pt x="1037" y="754"/>
                </a:lnTo>
                <a:lnTo>
                  <a:pt x="1046" y="732"/>
                </a:lnTo>
                <a:lnTo>
                  <a:pt x="1048" y="727"/>
                </a:lnTo>
                <a:lnTo>
                  <a:pt x="1062" y="702"/>
                </a:lnTo>
                <a:lnTo>
                  <a:pt x="1065" y="698"/>
                </a:lnTo>
                <a:lnTo>
                  <a:pt x="1074" y="690"/>
                </a:lnTo>
                <a:lnTo>
                  <a:pt x="1082" y="676"/>
                </a:lnTo>
                <a:lnTo>
                  <a:pt x="1082" y="675"/>
                </a:lnTo>
                <a:lnTo>
                  <a:pt x="1089" y="661"/>
                </a:lnTo>
                <a:lnTo>
                  <a:pt x="1076" y="623"/>
                </a:lnTo>
                <a:lnTo>
                  <a:pt x="1070" y="611"/>
                </a:lnTo>
                <a:lnTo>
                  <a:pt x="1057" y="593"/>
                </a:lnTo>
                <a:lnTo>
                  <a:pt x="1042" y="587"/>
                </a:lnTo>
                <a:lnTo>
                  <a:pt x="1018" y="587"/>
                </a:lnTo>
                <a:lnTo>
                  <a:pt x="1018" y="589"/>
                </a:lnTo>
                <a:lnTo>
                  <a:pt x="1016" y="590"/>
                </a:lnTo>
                <a:lnTo>
                  <a:pt x="1014" y="591"/>
                </a:lnTo>
                <a:lnTo>
                  <a:pt x="1013" y="594"/>
                </a:lnTo>
                <a:lnTo>
                  <a:pt x="1007" y="597"/>
                </a:lnTo>
                <a:lnTo>
                  <a:pt x="947" y="600"/>
                </a:lnTo>
                <a:lnTo>
                  <a:pt x="939" y="598"/>
                </a:lnTo>
                <a:lnTo>
                  <a:pt x="902" y="593"/>
                </a:lnTo>
                <a:lnTo>
                  <a:pt x="895" y="590"/>
                </a:lnTo>
                <a:lnTo>
                  <a:pt x="883" y="587"/>
                </a:lnTo>
                <a:lnTo>
                  <a:pt x="869" y="591"/>
                </a:lnTo>
                <a:lnTo>
                  <a:pt x="869" y="593"/>
                </a:lnTo>
                <a:lnTo>
                  <a:pt x="868" y="593"/>
                </a:lnTo>
                <a:lnTo>
                  <a:pt x="869" y="594"/>
                </a:lnTo>
                <a:lnTo>
                  <a:pt x="868" y="597"/>
                </a:lnTo>
                <a:lnTo>
                  <a:pt x="857" y="602"/>
                </a:lnTo>
                <a:lnTo>
                  <a:pt x="852" y="602"/>
                </a:lnTo>
                <a:lnTo>
                  <a:pt x="841" y="601"/>
                </a:lnTo>
                <a:lnTo>
                  <a:pt x="831" y="598"/>
                </a:lnTo>
                <a:lnTo>
                  <a:pt x="816" y="593"/>
                </a:lnTo>
                <a:lnTo>
                  <a:pt x="807" y="590"/>
                </a:lnTo>
                <a:lnTo>
                  <a:pt x="805" y="589"/>
                </a:lnTo>
                <a:lnTo>
                  <a:pt x="805" y="586"/>
                </a:lnTo>
                <a:lnTo>
                  <a:pt x="804" y="586"/>
                </a:lnTo>
                <a:lnTo>
                  <a:pt x="794" y="585"/>
                </a:lnTo>
                <a:lnTo>
                  <a:pt x="792" y="585"/>
                </a:lnTo>
                <a:lnTo>
                  <a:pt x="773" y="590"/>
                </a:lnTo>
                <a:lnTo>
                  <a:pt x="767" y="593"/>
                </a:lnTo>
                <a:lnTo>
                  <a:pt x="766" y="593"/>
                </a:lnTo>
                <a:lnTo>
                  <a:pt x="755" y="605"/>
                </a:lnTo>
                <a:lnTo>
                  <a:pt x="737" y="605"/>
                </a:lnTo>
                <a:lnTo>
                  <a:pt x="732" y="606"/>
                </a:lnTo>
                <a:lnTo>
                  <a:pt x="730" y="608"/>
                </a:lnTo>
                <a:lnTo>
                  <a:pt x="730" y="609"/>
                </a:lnTo>
                <a:lnTo>
                  <a:pt x="719" y="617"/>
                </a:lnTo>
                <a:lnTo>
                  <a:pt x="707" y="628"/>
                </a:lnTo>
                <a:lnTo>
                  <a:pt x="706" y="628"/>
                </a:lnTo>
                <a:lnTo>
                  <a:pt x="699" y="631"/>
                </a:lnTo>
                <a:lnTo>
                  <a:pt x="696" y="632"/>
                </a:lnTo>
                <a:lnTo>
                  <a:pt x="693" y="632"/>
                </a:lnTo>
                <a:lnTo>
                  <a:pt x="677" y="631"/>
                </a:lnTo>
                <a:lnTo>
                  <a:pt x="667" y="631"/>
                </a:lnTo>
                <a:lnTo>
                  <a:pt x="663" y="632"/>
                </a:lnTo>
                <a:lnTo>
                  <a:pt x="658" y="634"/>
                </a:lnTo>
                <a:lnTo>
                  <a:pt x="658" y="637"/>
                </a:lnTo>
                <a:lnTo>
                  <a:pt x="663" y="637"/>
                </a:lnTo>
                <a:lnTo>
                  <a:pt x="665" y="638"/>
                </a:lnTo>
                <a:lnTo>
                  <a:pt x="665" y="639"/>
                </a:lnTo>
                <a:lnTo>
                  <a:pt x="666" y="639"/>
                </a:lnTo>
                <a:lnTo>
                  <a:pt x="666" y="641"/>
                </a:lnTo>
                <a:lnTo>
                  <a:pt x="665" y="642"/>
                </a:lnTo>
                <a:lnTo>
                  <a:pt x="665" y="643"/>
                </a:lnTo>
                <a:lnTo>
                  <a:pt x="643" y="664"/>
                </a:lnTo>
                <a:lnTo>
                  <a:pt x="640" y="667"/>
                </a:lnTo>
                <a:lnTo>
                  <a:pt x="636" y="668"/>
                </a:lnTo>
                <a:lnTo>
                  <a:pt x="633" y="668"/>
                </a:lnTo>
                <a:lnTo>
                  <a:pt x="632" y="667"/>
                </a:lnTo>
                <a:lnTo>
                  <a:pt x="626" y="664"/>
                </a:lnTo>
                <a:lnTo>
                  <a:pt x="633" y="649"/>
                </a:lnTo>
                <a:lnTo>
                  <a:pt x="639" y="642"/>
                </a:lnTo>
                <a:lnTo>
                  <a:pt x="651" y="631"/>
                </a:lnTo>
                <a:lnTo>
                  <a:pt x="671" y="605"/>
                </a:lnTo>
                <a:lnTo>
                  <a:pt x="671" y="602"/>
                </a:lnTo>
                <a:lnTo>
                  <a:pt x="665" y="601"/>
                </a:lnTo>
                <a:lnTo>
                  <a:pt x="636" y="604"/>
                </a:lnTo>
                <a:lnTo>
                  <a:pt x="629" y="605"/>
                </a:lnTo>
                <a:lnTo>
                  <a:pt x="626" y="606"/>
                </a:lnTo>
                <a:lnTo>
                  <a:pt x="603" y="630"/>
                </a:lnTo>
                <a:lnTo>
                  <a:pt x="600" y="634"/>
                </a:lnTo>
                <a:lnTo>
                  <a:pt x="595" y="638"/>
                </a:lnTo>
                <a:lnTo>
                  <a:pt x="592" y="639"/>
                </a:lnTo>
                <a:lnTo>
                  <a:pt x="591" y="637"/>
                </a:lnTo>
                <a:lnTo>
                  <a:pt x="595" y="627"/>
                </a:lnTo>
                <a:lnTo>
                  <a:pt x="617" y="604"/>
                </a:lnTo>
                <a:lnTo>
                  <a:pt x="617" y="602"/>
                </a:lnTo>
                <a:lnTo>
                  <a:pt x="654" y="585"/>
                </a:lnTo>
                <a:lnTo>
                  <a:pt x="666" y="582"/>
                </a:lnTo>
                <a:lnTo>
                  <a:pt x="669" y="582"/>
                </a:lnTo>
                <a:lnTo>
                  <a:pt x="669" y="586"/>
                </a:lnTo>
                <a:lnTo>
                  <a:pt x="667" y="587"/>
                </a:lnTo>
                <a:lnTo>
                  <a:pt x="666" y="590"/>
                </a:lnTo>
                <a:lnTo>
                  <a:pt x="666" y="591"/>
                </a:lnTo>
                <a:lnTo>
                  <a:pt x="667" y="598"/>
                </a:lnTo>
                <a:lnTo>
                  <a:pt x="669" y="600"/>
                </a:lnTo>
                <a:lnTo>
                  <a:pt x="671" y="600"/>
                </a:lnTo>
                <a:lnTo>
                  <a:pt x="674" y="598"/>
                </a:lnTo>
                <a:lnTo>
                  <a:pt x="697" y="568"/>
                </a:lnTo>
                <a:lnTo>
                  <a:pt x="706" y="555"/>
                </a:lnTo>
                <a:lnTo>
                  <a:pt x="712" y="542"/>
                </a:lnTo>
                <a:lnTo>
                  <a:pt x="712" y="538"/>
                </a:lnTo>
                <a:lnTo>
                  <a:pt x="711" y="537"/>
                </a:lnTo>
                <a:lnTo>
                  <a:pt x="707" y="537"/>
                </a:lnTo>
                <a:lnTo>
                  <a:pt x="704" y="540"/>
                </a:lnTo>
                <a:lnTo>
                  <a:pt x="703" y="542"/>
                </a:lnTo>
                <a:lnTo>
                  <a:pt x="702" y="548"/>
                </a:lnTo>
                <a:lnTo>
                  <a:pt x="702" y="549"/>
                </a:lnTo>
                <a:lnTo>
                  <a:pt x="700" y="550"/>
                </a:lnTo>
                <a:lnTo>
                  <a:pt x="697" y="552"/>
                </a:lnTo>
                <a:lnTo>
                  <a:pt x="686" y="555"/>
                </a:lnTo>
                <a:lnTo>
                  <a:pt x="663" y="555"/>
                </a:lnTo>
                <a:lnTo>
                  <a:pt x="639" y="549"/>
                </a:lnTo>
                <a:lnTo>
                  <a:pt x="637" y="548"/>
                </a:lnTo>
                <a:lnTo>
                  <a:pt x="633" y="540"/>
                </a:lnTo>
                <a:lnTo>
                  <a:pt x="654" y="540"/>
                </a:lnTo>
                <a:lnTo>
                  <a:pt x="663" y="538"/>
                </a:lnTo>
                <a:lnTo>
                  <a:pt x="671" y="527"/>
                </a:lnTo>
                <a:lnTo>
                  <a:pt x="671" y="525"/>
                </a:lnTo>
                <a:lnTo>
                  <a:pt x="673" y="522"/>
                </a:lnTo>
                <a:lnTo>
                  <a:pt x="673" y="520"/>
                </a:lnTo>
                <a:lnTo>
                  <a:pt x="686" y="496"/>
                </a:lnTo>
                <a:lnTo>
                  <a:pt x="715" y="469"/>
                </a:lnTo>
                <a:lnTo>
                  <a:pt x="727" y="458"/>
                </a:lnTo>
                <a:lnTo>
                  <a:pt x="748" y="441"/>
                </a:lnTo>
                <a:lnTo>
                  <a:pt x="757" y="432"/>
                </a:lnTo>
                <a:lnTo>
                  <a:pt x="763" y="425"/>
                </a:lnTo>
                <a:lnTo>
                  <a:pt x="767" y="419"/>
                </a:lnTo>
                <a:lnTo>
                  <a:pt x="768" y="417"/>
                </a:lnTo>
                <a:lnTo>
                  <a:pt x="770" y="410"/>
                </a:lnTo>
                <a:lnTo>
                  <a:pt x="774" y="404"/>
                </a:lnTo>
                <a:lnTo>
                  <a:pt x="781" y="396"/>
                </a:lnTo>
                <a:lnTo>
                  <a:pt x="785" y="392"/>
                </a:lnTo>
                <a:lnTo>
                  <a:pt x="796" y="389"/>
                </a:lnTo>
                <a:lnTo>
                  <a:pt x="812" y="381"/>
                </a:lnTo>
                <a:lnTo>
                  <a:pt x="813" y="381"/>
                </a:lnTo>
                <a:lnTo>
                  <a:pt x="828" y="363"/>
                </a:lnTo>
                <a:lnTo>
                  <a:pt x="830" y="361"/>
                </a:lnTo>
                <a:lnTo>
                  <a:pt x="844" y="328"/>
                </a:lnTo>
                <a:lnTo>
                  <a:pt x="845" y="326"/>
                </a:lnTo>
                <a:lnTo>
                  <a:pt x="845" y="325"/>
                </a:lnTo>
                <a:lnTo>
                  <a:pt x="844" y="322"/>
                </a:lnTo>
                <a:lnTo>
                  <a:pt x="844" y="321"/>
                </a:lnTo>
                <a:lnTo>
                  <a:pt x="841" y="321"/>
                </a:lnTo>
                <a:lnTo>
                  <a:pt x="838" y="322"/>
                </a:lnTo>
                <a:lnTo>
                  <a:pt x="834" y="324"/>
                </a:lnTo>
                <a:lnTo>
                  <a:pt x="831" y="325"/>
                </a:lnTo>
                <a:lnTo>
                  <a:pt x="830" y="325"/>
                </a:lnTo>
                <a:lnTo>
                  <a:pt x="826" y="321"/>
                </a:lnTo>
                <a:lnTo>
                  <a:pt x="823" y="316"/>
                </a:lnTo>
                <a:lnTo>
                  <a:pt x="823" y="314"/>
                </a:lnTo>
                <a:lnTo>
                  <a:pt x="824" y="307"/>
                </a:lnTo>
                <a:lnTo>
                  <a:pt x="826" y="303"/>
                </a:lnTo>
                <a:lnTo>
                  <a:pt x="827" y="302"/>
                </a:lnTo>
                <a:lnTo>
                  <a:pt x="830" y="301"/>
                </a:lnTo>
                <a:lnTo>
                  <a:pt x="830" y="299"/>
                </a:lnTo>
                <a:lnTo>
                  <a:pt x="833" y="298"/>
                </a:lnTo>
                <a:lnTo>
                  <a:pt x="842" y="279"/>
                </a:lnTo>
                <a:lnTo>
                  <a:pt x="844" y="268"/>
                </a:lnTo>
                <a:lnTo>
                  <a:pt x="844" y="262"/>
                </a:lnTo>
                <a:lnTo>
                  <a:pt x="797" y="262"/>
                </a:lnTo>
                <a:lnTo>
                  <a:pt x="783" y="276"/>
                </a:lnTo>
                <a:lnTo>
                  <a:pt x="782" y="280"/>
                </a:lnTo>
                <a:lnTo>
                  <a:pt x="782" y="281"/>
                </a:lnTo>
                <a:lnTo>
                  <a:pt x="770" y="280"/>
                </a:lnTo>
                <a:lnTo>
                  <a:pt x="768" y="279"/>
                </a:lnTo>
                <a:lnTo>
                  <a:pt x="748" y="273"/>
                </a:lnTo>
                <a:lnTo>
                  <a:pt x="744" y="273"/>
                </a:lnTo>
                <a:lnTo>
                  <a:pt x="727" y="275"/>
                </a:lnTo>
                <a:lnTo>
                  <a:pt x="715" y="284"/>
                </a:lnTo>
                <a:lnTo>
                  <a:pt x="714" y="287"/>
                </a:lnTo>
                <a:lnTo>
                  <a:pt x="686" y="296"/>
                </a:lnTo>
                <a:lnTo>
                  <a:pt x="603" y="306"/>
                </a:lnTo>
                <a:lnTo>
                  <a:pt x="590" y="306"/>
                </a:lnTo>
                <a:lnTo>
                  <a:pt x="590" y="302"/>
                </a:lnTo>
                <a:lnTo>
                  <a:pt x="588" y="301"/>
                </a:lnTo>
                <a:lnTo>
                  <a:pt x="575" y="292"/>
                </a:lnTo>
                <a:lnTo>
                  <a:pt x="568" y="291"/>
                </a:lnTo>
                <a:lnTo>
                  <a:pt x="558" y="291"/>
                </a:lnTo>
                <a:lnTo>
                  <a:pt x="558" y="292"/>
                </a:lnTo>
                <a:lnTo>
                  <a:pt x="555" y="296"/>
                </a:lnTo>
                <a:lnTo>
                  <a:pt x="558" y="299"/>
                </a:lnTo>
                <a:lnTo>
                  <a:pt x="559" y="303"/>
                </a:lnTo>
                <a:lnTo>
                  <a:pt x="559" y="305"/>
                </a:lnTo>
                <a:lnTo>
                  <a:pt x="555" y="310"/>
                </a:lnTo>
                <a:lnTo>
                  <a:pt x="534" y="336"/>
                </a:lnTo>
                <a:lnTo>
                  <a:pt x="532" y="339"/>
                </a:lnTo>
                <a:lnTo>
                  <a:pt x="531" y="339"/>
                </a:lnTo>
                <a:lnTo>
                  <a:pt x="529" y="337"/>
                </a:lnTo>
                <a:lnTo>
                  <a:pt x="529" y="336"/>
                </a:lnTo>
                <a:lnTo>
                  <a:pt x="531" y="335"/>
                </a:lnTo>
                <a:lnTo>
                  <a:pt x="536" y="322"/>
                </a:lnTo>
                <a:lnTo>
                  <a:pt x="538" y="321"/>
                </a:lnTo>
                <a:lnTo>
                  <a:pt x="542" y="314"/>
                </a:lnTo>
                <a:lnTo>
                  <a:pt x="543" y="301"/>
                </a:lnTo>
                <a:lnTo>
                  <a:pt x="534" y="294"/>
                </a:lnTo>
                <a:lnTo>
                  <a:pt x="508" y="279"/>
                </a:lnTo>
                <a:lnTo>
                  <a:pt x="486" y="279"/>
                </a:lnTo>
                <a:lnTo>
                  <a:pt x="468" y="326"/>
                </a:lnTo>
                <a:lnTo>
                  <a:pt x="457" y="372"/>
                </a:lnTo>
                <a:lnTo>
                  <a:pt x="457" y="373"/>
                </a:lnTo>
                <a:lnTo>
                  <a:pt x="458" y="381"/>
                </a:lnTo>
                <a:lnTo>
                  <a:pt x="464" y="392"/>
                </a:lnTo>
                <a:lnTo>
                  <a:pt x="469" y="396"/>
                </a:lnTo>
                <a:lnTo>
                  <a:pt x="478" y="402"/>
                </a:lnTo>
                <a:lnTo>
                  <a:pt x="479" y="403"/>
                </a:lnTo>
                <a:lnTo>
                  <a:pt x="478" y="407"/>
                </a:lnTo>
                <a:lnTo>
                  <a:pt x="438" y="410"/>
                </a:lnTo>
                <a:lnTo>
                  <a:pt x="431" y="408"/>
                </a:lnTo>
                <a:lnTo>
                  <a:pt x="424" y="406"/>
                </a:lnTo>
                <a:lnTo>
                  <a:pt x="420" y="403"/>
                </a:lnTo>
                <a:lnTo>
                  <a:pt x="419" y="403"/>
                </a:lnTo>
                <a:lnTo>
                  <a:pt x="417" y="404"/>
                </a:lnTo>
                <a:lnTo>
                  <a:pt x="415" y="410"/>
                </a:lnTo>
                <a:lnTo>
                  <a:pt x="415" y="411"/>
                </a:lnTo>
                <a:lnTo>
                  <a:pt x="416" y="413"/>
                </a:lnTo>
                <a:lnTo>
                  <a:pt x="435" y="438"/>
                </a:lnTo>
                <a:lnTo>
                  <a:pt x="443" y="441"/>
                </a:lnTo>
                <a:lnTo>
                  <a:pt x="445" y="443"/>
                </a:lnTo>
                <a:lnTo>
                  <a:pt x="445" y="445"/>
                </a:lnTo>
                <a:lnTo>
                  <a:pt x="442" y="460"/>
                </a:lnTo>
                <a:lnTo>
                  <a:pt x="439" y="467"/>
                </a:lnTo>
                <a:lnTo>
                  <a:pt x="438" y="469"/>
                </a:lnTo>
                <a:lnTo>
                  <a:pt x="435" y="470"/>
                </a:lnTo>
                <a:lnTo>
                  <a:pt x="433" y="470"/>
                </a:lnTo>
                <a:lnTo>
                  <a:pt x="423" y="466"/>
                </a:lnTo>
                <a:lnTo>
                  <a:pt x="422" y="469"/>
                </a:lnTo>
                <a:lnTo>
                  <a:pt x="411" y="456"/>
                </a:lnTo>
                <a:lnTo>
                  <a:pt x="405" y="456"/>
                </a:lnTo>
                <a:lnTo>
                  <a:pt x="404" y="459"/>
                </a:lnTo>
                <a:lnTo>
                  <a:pt x="402" y="469"/>
                </a:lnTo>
                <a:lnTo>
                  <a:pt x="408" y="479"/>
                </a:lnTo>
                <a:lnTo>
                  <a:pt x="409" y="479"/>
                </a:lnTo>
                <a:lnTo>
                  <a:pt x="413" y="482"/>
                </a:lnTo>
                <a:lnTo>
                  <a:pt x="419" y="482"/>
                </a:lnTo>
                <a:lnTo>
                  <a:pt x="446" y="505"/>
                </a:lnTo>
                <a:lnTo>
                  <a:pt x="463" y="530"/>
                </a:lnTo>
                <a:lnTo>
                  <a:pt x="467" y="540"/>
                </a:lnTo>
                <a:lnTo>
                  <a:pt x="464" y="537"/>
                </a:lnTo>
                <a:lnTo>
                  <a:pt x="422" y="512"/>
                </a:lnTo>
                <a:lnTo>
                  <a:pt x="420" y="512"/>
                </a:lnTo>
                <a:lnTo>
                  <a:pt x="413" y="515"/>
                </a:lnTo>
                <a:lnTo>
                  <a:pt x="413" y="518"/>
                </a:lnTo>
                <a:lnTo>
                  <a:pt x="415" y="522"/>
                </a:lnTo>
                <a:lnTo>
                  <a:pt x="417" y="523"/>
                </a:lnTo>
                <a:lnTo>
                  <a:pt x="442" y="537"/>
                </a:lnTo>
                <a:lnTo>
                  <a:pt x="443" y="540"/>
                </a:lnTo>
                <a:lnTo>
                  <a:pt x="446" y="544"/>
                </a:lnTo>
                <a:lnTo>
                  <a:pt x="446" y="545"/>
                </a:lnTo>
                <a:lnTo>
                  <a:pt x="445" y="545"/>
                </a:lnTo>
                <a:lnTo>
                  <a:pt x="438" y="542"/>
                </a:lnTo>
                <a:lnTo>
                  <a:pt x="433" y="540"/>
                </a:lnTo>
                <a:lnTo>
                  <a:pt x="428" y="537"/>
                </a:lnTo>
                <a:lnTo>
                  <a:pt x="426" y="534"/>
                </a:lnTo>
                <a:lnTo>
                  <a:pt x="405" y="537"/>
                </a:lnTo>
                <a:lnTo>
                  <a:pt x="404" y="542"/>
                </a:lnTo>
                <a:lnTo>
                  <a:pt x="402" y="544"/>
                </a:lnTo>
                <a:lnTo>
                  <a:pt x="401" y="544"/>
                </a:lnTo>
                <a:lnTo>
                  <a:pt x="389" y="537"/>
                </a:lnTo>
                <a:lnTo>
                  <a:pt x="385" y="529"/>
                </a:lnTo>
                <a:lnTo>
                  <a:pt x="381" y="523"/>
                </a:lnTo>
                <a:lnTo>
                  <a:pt x="375" y="516"/>
                </a:lnTo>
                <a:lnTo>
                  <a:pt x="370" y="522"/>
                </a:lnTo>
                <a:lnTo>
                  <a:pt x="368" y="525"/>
                </a:lnTo>
                <a:lnTo>
                  <a:pt x="368" y="529"/>
                </a:lnTo>
                <a:lnTo>
                  <a:pt x="377" y="544"/>
                </a:lnTo>
                <a:lnTo>
                  <a:pt x="378" y="560"/>
                </a:lnTo>
                <a:lnTo>
                  <a:pt x="378" y="561"/>
                </a:lnTo>
                <a:lnTo>
                  <a:pt x="381" y="564"/>
                </a:lnTo>
                <a:lnTo>
                  <a:pt x="381" y="565"/>
                </a:lnTo>
                <a:lnTo>
                  <a:pt x="379" y="567"/>
                </a:lnTo>
                <a:lnTo>
                  <a:pt x="378" y="567"/>
                </a:lnTo>
                <a:lnTo>
                  <a:pt x="377" y="565"/>
                </a:lnTo>
                <a:lnTo>
                  <a:pt x="377" y="564"/>
                </a:lnTo>
                <a:lnTo>
                  <a:pt x="374" y="563"/>
                </a:lnTo>
                <a:lnTo>
                  <a:pt x="371" y="565"/>
                </a:lnTo>
                <a:lnTo>
                  <a:pt x="374" y="568"/>
                </a:lnTo>
                <a:lnTo>
                  <a:pt x="375" y="568"/>
                </a:lnTo>
                <a:lnTo>
                  <a:pt x="375" y="570"/>
                </a:lnTo>
                <a:lnTo>
                  <a:pt x="377" y="571"/>
                </a:lnTo>
                <a:lnTo>
                  <a:pt x="375" y="572"/>
                </a:lnTo>
                <a:lnTo>
                  <a:pt x="374" y="572"/>
                </a:lnTo>
                <a:lnTo>
                  <a:pt x="374" y="571"/>
                </a:lnTo>
                <a:lnTo>
                  <a:pt x="372" y="571"/>
                </a:lnTo>
                <a:lnTo>
                  <a:pt x="368" y="567"/>
                </a:lnTo>
                <a:lnTo>
                  <a:pt x="366" y="563"/>
                </a:lnTo>
                <a:lnTo>
                  <a:pt x="364" y="560"/>
                </a:lnTo>
                <a:lnTo>
                  <a:pt x="364" y="553"/>
                </a:lnTo>
                <a:lnTo>
                  <a:pt x="361" y="540"/>
                </a:lnTo>
                <a:lnTo>
                  <a:pt x="361" y="538"/>
                </a:lnTo>
                <a:lnTo>
                  <a:pt x="357" y="537"/>
                </a:lnTo>
                <a:lnTo>
                  <a:pt x="349" y="537"/>
                </a:lnTo>
                <a:lnTo>
                  <a:pt x="337" y="538"/>
                </a:lnTo>
                <a:lnTo>
                  <a:pt x="336" y="540"/>
                </a:lnTo>
                <a:lnTo>
                  <a:pt x="336" y="541"/>
                </a:lnTo>
                <a:lnTo>
                  <a:pt x="338" y="578"/>
                </a:lnTo>
                <a:lnTo>
                  <a:pt x="338" y="581"/>
                </a:lnTo>
                <a:lnTo>
                  <a:pt x="348" y="586"/>
                </a:lnTo>
                <a:lnTo>
                  <a:pt x="361" y="594"/>
                </a:lnTo>
                <a:lnTo>
                  <a:pt x="346" y="594"/>
                </a:lnTo>
                <a:lnTo>
                  <a:pt x="342" y="597"/>
                </a:lnTo>
                <a:lnTo>
                  <a:pt x="337" y="613"/>
                </a:lnTo>
                <a:lnTo>
                  <a:pt x="336" y="615"/>
                </a:lnTo>
                <a:lnTo>
                  <a:pt x="337" y="616"/>
                </a:lnTo>
                <a:lnTo>
                  <a:pt x="357" y="642"/>
                </a:lnTo>
                <a:lnTo>
                  <a:pt x="363" y="647"/>
                </a:lnTo>
                <a:lnTo>
                  <a:pt x="364" y="647"/>
                </a:lnTo>
                <a:lnTo>
                  <a:pt x="368" y="646"/>
                </a:lnTo>
                <a:lnTo>
                  <a:pt x="378" y="646"/>
                </a:lnTo>
                <a:lnTo>
                  <a:pt x="387" y="649"/>
                </a:lnTo>
                <a:lnTo>
                  <a:pt x="389" y="649"/>
                </a:lnTo>
                <a:lnTo>
                  <a:pt x="390" y="650"/>
                </a:lnTo>
                <a:lnTo>
                  <a:pt x="390" y="652"/>
                </a:lnTo>
                <a:lnTo>
                  <a:pt x="389" y="653"/>
                </a:lnTo>
                <a:lnTo>
                  <a:pt x="367" y="661"/>
                </a:lnTo>
                <a:lnTo>
                  <a:pt x="366" y="661"/>
                </a:lnTo>
                <a:lnTo>
                  <a:pt x="344" y="639"/>
                </a:lnTo>
                <a:lnTo>
                  <a:pt x="338" y="637"/>
                </a:lnTo>
                <a:lnTo>
                  <a:pt x="331" y="637"/>
                </a:lnTo>
                <a:lnTo>
                  <a:pt x="329" y="645"/>
                </a:lnTo>
                <a:lnTo>
                  <a:pt x="326" y="662"/>
                </a:lnTo>
                <a:lnTo>
                  <a:pt x="325" y="667"/>
                </a:lnTo>
                <a:lnTo>
                  <a:pt x="325" y="673"/>
                </a:lnTo>
                <a:lnTo>
                  <a:pt x="326" y="682"/>
                </a:lnTo>
                <a:lnTo>
                  <a:pt x="327" y="683"/>
                </a:lnTo>
                <a:lnTo>
                  <a:pt x="334" y="705"/>
                </a:lnTo>
                <a:lnTo>
                  <a:pt x="336" y="710"/>
                </a:lnTo>
                <a:lnTo>
                  <a:pt x="337" y="712"/>
                </a:lnTo>
                <a:lnTo>
                  <a:pt x="340" y="716"/>
                </a:lnTo>
                <a:lnTo>
                  <a:pt x="342" y="717"/>
                </a:lnTo>
                <a:lnTo>
                  <a:pt x="344" y="717"/>
                </a:lnTo>
                <a:lnTo>
                  <a:pt x="374" y="714"/>
                </a:lnTo>
                <a:lnTo>
                  <a:pt x="378" y="713"/>
                </a:lnTo>
                <a:lnTo>
                  <a:pt x="383" y="712"/>
                </a:lnTo>
                <a:lnTo>
                  <a:pt x="385" y="712"/>
                </a:lnTo>
                <a:lnTo>
                  <a:pt x="398" y="698"/>
                </a:lnTo>
                <a:lnTo>
                  <a:pt x="398" y="697"/>
                </a:lnTo>
                <a:lnTo>
                  <a:pt x="401" y="694"/>
                </a:lnTo>
                <a:lnTo>
                  <a:pt x="404" y="693"/>
                </a:lnTo>
                <a:lnTo>
                  <a:pt x="405" y="693"/>
                </a:lnTo>
                <a:lnTo>
                  <a:pt x="405" y="695"/>
                </a:lnTo>
                <a:lnTo>
                  <a:pt x="402" y="701"/>
                </a:lnTo>
                <a:lnTo>
                  <a:pt x="392" y="712"/>
                </a:lnTo>
                <a:lnTo>
                  <a:pt x="387" y="713"/>
                </a:lnTo>
                <a:lnTo>
                  <a:pt x="377" y="717"/>
                </a:lnTo>
                <a:lnTo>
                  <a:pt x="370" y="720"/>
                </a:lnTo>
                <a:lnTo>
                  <a:pt x="363" y="720"/>
                </a:lnTo>
                <a:lnTo>
                  <a:pt x="355" y="725"/>
                </a:lnTo>
                <a:lnTo>
                  <a:pt x="355" y="727"/>
                </a:lnTo>
                <a:lnTo>
                  <a:pt x="351" y="734"/>
                </a:lnTo>
                <a:lnTo>
                  <a:pt x="351" y="738"/>
                </a:lnTo>
                <a:lnTo>
                  <a:pt x="352" y="739"/>
                </a:lnTo>
                <a:lnTo>
                  <a:pt x="356" y="740"/>
                </a:lnTo>
                <a:lnTo>
                  <a:pt x="383" y="740"/>
                </a:lnTo>
                <a:lnTo>
                  <a:pt x="387" y="742"/>
                </a:lnTo>
                <a:lnTo>
                  <a:pt x="389" y="742"/>
                </a:lnTo>
                <a:lnTo>
                  <a:pt x="413" y="757"/>
                </a:lnTo>
                <a:lnTo>
                  <a:pt x="415" y="758"/>
                </a:lnTo>
                <a:lnTo>
                  <a:pt x="412" y="761"/>
                </a:lnTo>
                <a:lnTo>
                  <a:pt x="409" y="762"/>
                </a:lnTo>
                <a:lnTo>
                  <a:pt x="401" y="759"/>
                </a:lnTo>
                <a:lnTo>
                  <a:pt x="386" y="744"/>
                </a:lnTo>
                <a:lnTo>
                  <a:pt x="385" y="744"/>
                </a:lnTo>
                <a:lnTo>
                  <a:pt x="370" y="750"/>
                </a:lnTo>
                <a:lnTo>
                  <a:pt x="367" y="753"/>
                </a:lnTo>
                <a:lnTo>
                  <a:pt x="366" y="755"/>
                </a:lnTo>
                <a:lnTo>
                  <a:pt x="370" y="759"/>
                </a:lnTo>
                <a:lnTo>
                  <a:pt x="370" y="762"/>
                </a:lnTo>
                <a:lnTo>
                  <a:pt x="368" y="768"/>
                </a:lnTo>
                <a:lnTo>
                  <a:pt x="368" y="769"/>
                </a:lnTo>
                <a:lnTo>
                  <a:pt x="367" y="769"/>
                </a:lnTo>
                <a:lnTo>
                  <a:pt x="363" y="772"/>
                </a:lnTo>
                <a:lnTo>
                  <a:pt x="360" y="774"/>
                </a:lnTo>
                <a:lnTo>
                  <a:pt x="357" y="781"/>
                </a:lnTo>
                <a:lnTo>
                  <a:pt x="357" y="784"/>
                </a:lnTo>
                <a:lnTo>
                  <a:pt x="359" y="784"/>
                </a:lnTo>
                <a:lnTo>
                  <a:pt x="363" y="787"/>
                </a:lnTo>
                <a:lnTo>
                  <a:pt x="366" y="788"/>
                </a:lnTo>
                <a:lnTo>
                  <a:pt x="367" y="788"/>
                </a:lnTo>
                <a:lnTo>
                  <a:pt x="382" y="792"/>
                </a:lnTo>
                <a:lnTo>
                  <a:pt x="401" y="800"/>
                </a:lnTo>
                <a:lnTo>
                  <a:pt x="398" y="803"/>
                </a:lnTo>
                <a:lnTo>
                  <a:pt x="389" y="806"/>
                </a:lnTo>
                <a:lnTo>
                  <a:pt x="385" y="805"/>
                </a:lnTo>
                <a:lnTo>
                  <a:pt x="378" y="802"/>
                </a:lnTo>
                <a:lnTo>
                  <a:pt x="377" y="800"/>
                </a:lnTo>
                <a:lnTo>
                  <a:pt x="377" y="798"/>
                </a:lnTo>
                <a:lnTo>
                  <a:pt x="374" y="795"/>
                </a:lnTo>
                <a:lnTo>
                  <a:pt x="366" y="792"/>
                </a:lnTo>
                <a:lnTo>
                  <a:pt x="355" y="795"/>
                </a:lnTo>
                <a:lnTo>
                  <a:pt x="352" y="795"/>
                </a:lnTo>
                <a:lnTo>
                  <a:pt x="342" y="807"/>
                </a:lnTo>
                <a:lnTo>
                  <a:pt x="340" y="810"/>
                </a:lnTo>
                <a:lnTo>
                  <a:pt x="338" y="814"/>
                </a:lnTo>
                <a:lnTo>
                  <a:pt x="338" y="818"/>
                </a:lnTo>
                <a:lnTo>
                  <a:pt x="340" y="820"/>
                </a:lnTo>
                <a:lnTo>
                  <a:pt x="363" y="837"/>
                </a:lnTo>
                <a:lnTo>
                  <a:pt x="364" y="839"/>
                </a:lnTo>
                <a:lnTo>
                  <a:pt x="368" y="840"/>
                </a:lnTo>
                <a:lnTo>
                  <a:pt x="370" y="841"/>
                </a:lnTo>
                <a:lnTo>
                  <a:pt x="381" y="839"/>
                </a:lnTo>
                <a:lnTo>
                  <a:pt x="386" y="836"/>
                </a:lnTo>
                <a:lnTo>
                  <a:pt x="389" y="836"/>
                </a:lnTo>
                <a:lnTo>
                  <a:pt x="389" y="837"/>
                </a:lnTo>
                <a:lnTo>
                  <a:pt x="387" y="837"/>
                </a:lnTo>
                <a:lnTo>
                  <a:pt x="377" y="843"/>
                </a:lnTo>
                <a:lnTo>
                  <a:pt x="368" y="844"/>
                </a:lnTo>
                <a:lnTo>
                  <a:pt x="349" y="830"/>
                </a:lnTo>
                <a:lnTo>
                  <a:pt x="348" y="830"/>
                </a:lnTo>
                <a:lnTo>
                  <a:pt x="336" y="832"/>
                </a:lnTo>
                <a:lnTo>
                  <a:pt x="331" y="833"/>
                </a:lnTo>
                <a:lnTo>
                  <a:pt x="330" y="836"/>
                </a:lnTo>
                <a:lnTo>
                  <a:pt x="312" y="873"/>
                </a:lnTo>
                <a:lnTo>
                  <a:pt x="311" y="874"/>
                </a:lnTo>
                <a:lnTo>
                  <a:pt x="312" y="876"/>
                </a:lnTo>
                <a:lnTo>
                  <a:pt x="319" y="878"/>
                </a:lnTo>
                <a:lnTo>
                  <a:pt x="327" y="877"/>
                </a:lnTo>
                <a:lnTo>
                  <a:pt x="333" y="876"/>
                </a:lnTo>
                <a:lnTo>
                  <a:pt x="341" y="874"/>
                </a:lnTo>
                <a:lnTo>
                  <a:pt x="344" y="874"/>
                </a:lnTo>
                <a:lnTo>
                  <a:pt x="348" y="876"/>
                </a:lnTo>
                <a:lnTo>
                  <a:pt x="360" y="878"/>
                </a:lnTo>
                <a:lnTo>
                  <a:pt x="361" y="880"/>
                </a:lnTo>
                <a:lnTo>
                  <a:pt x="351" y="891"/>
                </a:lnTo>
                <a:lnTo>
                  <a:pt x="349" y="891"/>
                </a:lnTo>
                <a:lnTo>
                  <a:pt x="344" y="888"/>
                </a:lnTo>
                <a:lnTo>
                  <a:pt x="341" y="889"/>
                </a:lnTo>
                <a:lnTo>
                  <a:pt x="334" y="892"/>
                </a:lnTo>
                <a:lnTo>
                  <a:pt x="331" y="893"/>
                </a:lnTo>
                <a:lnTo>
                  <a:pt x="327" y="893"/>
                </a:lnTo>
                <a:lnTo>
                  <a:pt x="325" y="895"/>
                </a:lnTo>
                <a:lnTo>
                  <a:pt x="323" y="899"/>
                </a:lnTo>
                <a:lnTo>
                  <a:pt x="325" y="900"/>
                </a:lnTo>
                <a:lnTo>
                  <a:pt x="330" y="904"/>
                </a:lnTo>
                <a:lnTo>
                  <a:pt x="340" y="908"/>
                </a:lnTo>
                <a:lnTo>
                  <a:pt x="340" y="911"/>
                </a:lnTo>
                <a:lnTo>
                  <a:pt x="322" y="919"/>
                </a:lnTo>
                <a:lnTo>
                  <a:pt x="321" y="921"/>
                </a:lnTo>
                <a:lnTo>
                  <a:pt x="315" y="922"/>
                </a:lnTo>
                <a:lnTo>
                  <a:pt x="314" y="922"/>
                </a:lnTo>
                <a:lnTo>
                  <a:pt x="307" y="917"/>
                </a:lnTo>
                <a:lnTo>
                  <a:pt x="297" y="917"/>
                </a:lnTo>
                <a:lnTo>
                  <a:pt x="278" y="918"/>
                </a:lnTo>
                <a:lnTo>
                  <a:pt x="269" y="918"/>
                </a:lnTo>
                <a:lnTo>
                  <a:pt x="262" y="921"/>
                </a:lnTo>
                <a:lnTo>
                  <a:pt x="252" y="930"/>
                </a:lnTo>
                <a:lnTo>
                  <a:pt x="252" y="936"/>
                </a:lnTo>
                <a:lnTo>
                  <a:pt x="254" y="936"/>
                </a:lnTo>
                <a:lnTo>
                  <a:pt x="256" y="941"/>
                </a:lnTo>
                <a:lnTo>
                  <a:pt x="259" y="944"/>
                </a:lnTo>
                <a:lnTo>
                  <a:pt x="267" y="945"/>
                </a:lnTo>
                <a:lnTo>
                  <a:pt x="273" y="944"/>
                </a:lnTo>
                <a:lnTo>
                  <a:pt x="278" y="944"/>
                </a:lnTo>
                <a:lnTo>
                  <a:pt x="307" y="945"/>
                </a:lnTo>
                <a:lnTo>
                  <a:pt x="308" y="945"/>
                </a:lnTo>
                <a:lnTo>
                  <a:pt x="310" y="948"/>
                </a:lnTo>
                <a:lnTo>
                  <a:pt x="312" y="948"/>
                </a:lnTo>
                <a:lnTo>
                  <a:pt x="319" y="949"/>
                </a:lnTo>
                <a:lnTo>
                  <a:pt x="326" y="948"/>
                </a:lnTo>
                <a:lnTo>
                  <a:pt x="329" y="948"/>
                </a:lnTo>
                <a:lnTo>
                  <a:pt x="330" y="947"/>
                </a:lnTo>
                <a:lnTo>
                  <a:pt x="337" y="941"/>
                </a:lnTo>
                <a:lnTo>
                  <a:pt x="338" y="938"/>
                </a:lnTo>
                <a:lnTo>
                  <a:pt x="340" y="937"/>
                </a:lnTo>
                <a:lnTo>
                  <a:pt x="341" y="937"/>
                </a:lnTo>
                <a:lnTo>
                  <a:pt x="381" y="942"/>
                </a:lnTo>
                <a:lnTo>
                  <a:pt x="381" y="947"/>
                </a:lnTo>
                <a:lnTo>
                  <a:pt x="368" y="948"/>
                </a:lnTo>
                <a:lnTo>
                  <a:pt x="367" y="949"/>
                </a:lnTo>
                <a:lnTo>
                  <a:pt x="361" y="948"/>
                </a:lnTo>
                <a:lnTo>
                  <a:pt x="359" y="948"/>
                </a:lnTo>
                <a:lnTo>
                  <a:pt x="352" y="947"/>
                </a:lnTo>
                <a:lnTo>
                  <a:pt x="352" y="945"/>
                </a:lnTo>
                <a:lnTo>
                  <a:pt x="351" y="942"/>
                </a:lnTo>
                <a:lnTo>
                  <a:pt x="349" y="941"/>
                </a:lnTo>
                <a:lnTo>
                  <a:pt x="345" y="941"/>
                </a:lnTo>
                <a:lnTo>
                  <a:pt x="341" y="942"/>
                </a:lnTo>
                <a:lnTo>
                  <a:pt x="337" y="945"/>
                </a:lnTo>
                <a:lnTo>
                  <a:pt x="330" y="951"/>
                </a:lnTo>
                <a:lnTo>
                  <a:pt x="321" y="958"/>
                </a:lnTo>
                <a:lnTo>
                  <a:pt x="319" y="959"/>
                </a:lnTo>
                <a:lnTo>
                  <a:pt x="318" y="958"/>
                </a:lnTo>
                <a:lnTo>
                  <a:pt x="306" y="956"/>
                </a:lnTo>
                <a:lnTo>
                  <a:pt x="296" y="959"/>
                </a:lnTo>
                <a:lnTo>
                  <a:pt x="295" y="959"/>
                </a:lnTo>
                <a:lnTo>
                  <a:pt x="295" y="964"/>
                </a:lnTo>
                <a:lnTo>
                  <a:pt x="301" y="978"/>
                </a:lnTo>
                <a:lnTo>
                  <a:pt x="306" y="983"/>
                </a:lnTo>
                <a:lnTo>
                  <a:pt x="307" y="985"/>
                </a:lnTo>
                <a:lnTo>
                  <a:pt x="315" y="992"/>
                </a:lnTo>
                <a:lnTo>
                  <a:pt x="316" y="993"/>
                </a:lnTo>
                <a:lnTo>
                  <a:pt x="353" y="1011"/>
                </a:lnTo>
                <a:lnTo>
                  <a:pt x="356" y="1011"/>
                </a:lnTo>
                <a:lnTo>
                  <a:pt x="372" y="1001"/>
                </a:lnTo>
                <a:lnTo>
                  <a:pt x="379" y="994"/>
                </a:lnTo>
                <a:lnTo>
                  <a:pt x="417" y="953"/>
                </a:lnTo>
                <a:lnTo>
                  <a:pt x="442" y="925"/>
                </a:lnTo>
                <a:lnTo>
                  <a:pt x="448" y="919"/>
                </a:lnTo>
                <a:lnTo>
                  <a:pt x="450" y="914"/>
                </a:lnTo>
                <a:lnTo>
                  <a:pt x="458" y="906"/>
                </a:lnTo>
                <a:lnTo>
                  <a:pt x="464" y="899"/>
                </a:lnTo>
                <a:lnTo>
                  <a:pt x="464" y="904"/>
                </a:lnTo>
                <a:lnTo>
                  <a:pt x="463" y="904"/>
                </a:lnTo>
                <a:lnTo>
                  <a:pt x="441" y="938"/>
                </a:lnTo>
                <a:lnTo>
                  <a:pt x="426" y="956"/>
                </a:lnTo>
                <a:lnTo>
                  <a:pt x="413" y="979"/>
                </a:lnTo>
                <a:lnTo>
                  <a:pt x="409" y="989"/>
                </a:lnTo>
                <a:lnTo>
                  <a:pt x="401" y="1004"/>
                </a:lnTo>
                <a:lnTo>
                  <a:pt x="397" y="1015"/>
                </a:lnTo>
                <a:lnTo>
                  <a:pt x="398" y="1016"/>
                </a:lnTo>
                <a:lnTo>
                  <a:pt x="398" y="1029"/>
                </a:lnTo>
                <a:lnTo>
                  <a:pt x="396" y="1033"/>
                </a:lnTo>
                <a:lnTo>
                  <a:pt x="377" y="1065"/>
                </a:lnTo>
                <a:lnTo>
                  <a:pt x="375" y="1071"/>
                </a:lnTo>
                <a:lnTo>
                  <a:pt x="374" y="1082"/>
                </a:lnTo>
                <a:lnTo>
                  <a:pt x="371" y="1098"/>
                </a:lnTo>
                <a:lnTo>
                  <a:pt x="374" y="1101"/>
                </a:lnTo>
                <a:lnTo>
                  <a:pt x="374" y="1102"/>
                </a:lnTo>
                <a:lnTo>
                  <a:pt x="379" y="1102"/>
                </a:lnTo>
                <a:lnTo>
                  <a:pt x="381" y="1104"/>
                </a:lnTo>
                <a:lnTo>
                  <a:pt x="381" y="1105"/>
                </a:lnTo>
                <a:lnTo>
                  <a:pt x="382" y="1106"/>
                </a:lnTo>
                <a:lnTo>
                  <a:pt x="382" y="1108"/>
                </a:lnTo>
                <a:lnTo>
                  <a:pt x="371" y="1128"/>
                </a:lnTo>
                <a:lnTo>
                  <a:pt x="368" y="1134"/>
                </a:lnTo>
                <a:lnTo>
                  <a:pt x="377" y="1131"/>
                </a:lnTo>
                <a:lnTo>
                  <a:pt x="374" y="1151"/>
                </a:lnTo>
                <a:lnTo>
                  <a:pt x="371" y="1153"/>
                </a:lnTo>
                <a:lnTo>
                  <a:pt x="364" y="1162"/>
                </a:lnTo>
                <a:lnTo>
                  <a:pt x="363" y="1165"/>
                </a:lnTo>
                <a:lnTo>
                  <a:pt x="351" y="1188"/>
                </a:lnTo>
                <a:lnTo>
                  <a:pt x="349" y="1192"/>
                </a:lnTo>
                <a:lnTo>
                  <a:pt x="349" y="1194"/>
                </a:lnTo>
                <a:lnTo>
                  <a:pt x="351" y="1202"/>
                </a:lnTo>
                <a:lnTo>
                  <a:pt x="352" y="1203"/>
                </a:lnTo>
                <a:lnTo>
                  <a:pt x="353" y="1202"/>
                </a:lnTo>
                <a:lnTo>
                  <a:pt x="367" y="1176"/>
                </a:lnTo>
                <a:lnTo>
                  <a:pt x="367" y="1173"/>
                </a:lnTo>
                <a:lnTo>
                  <a:pt x="372" y="1169"/>
                </a:lnTo>
                <a:lnTo>
                  <a:pt x="375" y="1168"/>
                </a:lnTo>
                <a:lnTo>
                  <a:pt x="377" y="1168"/>
                </a:lnTo>
                <a:lnTo>
                  <a:pt x="375" y="1176"/>
                </a:lnTo>
                <a:lnTo>
                  <a:pt x="364" y="1192"/>
                </a:lnTo>
                <a:lnTo>
                  <a:pt x="360" y="1197"/>
                </a:lnTo>
                <a:lnTo>
                  <a:pt x="355" y="1205"/>
                </a:lnTo>
                <a:lnTo>
                  <a:pt x="353" y="1205"/>
                </a:lnTo>
                <a:lnTo>
                  <a:pt x="353" y="1217"/>
                </a:lnTo>
                <a:lnTo>
                  <a:pt x="356" y="1247"/>
                </a:lnTo>
                <a:lnTo>
                  <a:pt x="356" y="1248"/>
                </a:lnTo>
                <a:lnTo>
                  <a:pt x="368" y="1263"/>
                </a:lnTo>
                <a:lnTo>
                  <a:pt x="356" y="1298"/>
                </a:lnTo>
                <a:lnTo>
                  <a:pt x="345" y="1329"/>
                </a:lnTo>
                <a:lnTo>
                  <a:pt x="346" y="1362"/>
                </a:lnTo>
                <a:lnTo>
                  <a:pt x="346" y="1373"/>
                </a:lnTo>
                <a:lnTo>
                  <a:pt x="345" y="1377"/>
                </a:lnTo>
                <a:lnTo>
                  <a:pt x="344" y="1378"/>
                </a:lnTo>
                <a:lnTo>
                  <a:pt x="338" y="1381"/>
                </a:lnTo>
                <a:lnTo>
                  <a:pt x="330" y="1389"/>
                </a:lnTo>
                <a:lnTo>
                  <a:pt x="326" y="1401"/>
                </a:lnTo>
                <a:lnTo>
                  <a:pt x="326" y="1422"/>
                </a:lnTo>
                <a:lnTo>
                  <a:pt x="330" y="1426"/>
                </a:lnTo>
                <a:lnTo>
                  <a:pt x="331" y="1426"/>
                </a:lnTo>
                <a:lnTo>
                  <a:pt x="334" y="1427"/>
                </a:lnTo>
                <a:lnTo>
                  <a:pt x="346" y="1427"/>
                </a:lnTo>
                <a:lnTo>
                  <a:pt x="371" y="1419"/>
                </a:lnTo>
                <a:lnTo>
                  <a:pt x="375" y="1416"/>
                </a:lnTo>
                <a:lnTo>
                  <a:pt x="382" y="1408"/>
                </a:lnTo>
                <a:lnTo>
                  <a:pt x="386" y="1400"/>
                </a:lnTo>
                <a:lnTo>
                  <a:pt x="386" y="1399"/>
                </a:lnTo>
                <a:lnTo>
                  <a:pt x="383" y="1392"/>
                </a:lnTo>
                <a:lnTo>
                  <a:pt x="382" y="1388"/>
                </a:lnTo>
                <a:lnTo>
                  <a:pt x="378" y="1382"/>
                </a:lnTo>
                <a:lnTo>
                  <a:pt x="393" y="1304"/>
                </a:lnTo>
                <a:lnTo>
                  <a:pt x="400" y="1283"/>
                </a:lnTo>
                <a:lnTo>
                  <a:pt x="401" y="1281"/>
                </a:lnTo>
                <a:lnTo>
                  <a:pt x="401" y="1280"/>
                </a:lnTo>
                <a:lnTo>
                  <a:pt x="408" y="1272"/>
                </a:lnTo>
                <a:lnTo>
                  <a:pt x="413" y="1266"/>
                </a:lnTo>
                <a:lnTo>
                  <a:pt x="416" y="1265"/>
                </a:lnTo>
                <a:lnTo>
                  <a:pt x="412" y="1231"/>
                </a:lnTo>
                <a:lnTo>
                  <a:pt x="408" y="1221"/>
                </a:lnTo>
                <a:lnTo>
                  <a:pt x="401" y="1198"/>
                </a:lnTo>
                <a:lnTo>
                  <a:pt x="400" y="1177"/>
                </a:lnTo>
                <a:lnTo>
                  <a:pt x="401" y="1173"/>
                </a:lnTo>
                <a:lnTo>
                  <a:pt x="402" y="1172"/>
                </a:lnTo>
                <a:lnTo>
                  <a:pt x="422" y="1164"/>
                </a:lnTo>
                <a:lnTo>
                  <a:pt x="437" y="1145"/>
                </a:lnTo>
                <a:lnTo>
                  <a:pt x="439" y="1142"/>
                </a:lnTo>
                <a:lnTo>
                  <a:pt x="441" y="1139"/>
                </a:lnTo>
                <a:lnTo>
                  <a:pt x="479" y="1102"/>
                </a:lnTo>
                <a:lnTo>
                  <a:pt x="493" y="1094"/>
                </a:lnTo>
                <a:lnTo>
                  <a:pt x="498" y="1091"/>
                </a:lnTo>
                <a:lnTo>
                  <a:pt x="499" y="1090"/>
                </a:lnTo>
                <a:lnTo>
                  <a:pt x="501" y="1091"/>
                </a:lnTo>
                <a:lnTo>
                  <a:pt x="501" y="1093"/>
                </a:lnTo>
                <a:lnTo>
                  <a:pt x="499" y="1094"/>
                </a:lnTo>
                <a:lnTo>
                  <a:pt x="498" y="1097"/>
                </a:lnTo>
                <a:lnTo>
                  <a:pt x="497" y="1098"/>
                </a:lnTo>
                <a:lnTo>
                  <a:pt x="490" y="1101"/>
                </a:lnTo>
                <a:lnTo>
                  <a:pt x="478" y="1109"/>
                </a:lnTo>
                <a:lnTo>
                  <a:pt x="448" y="1141"/>
                </a:lnTo>
                <a:lnTo>
                  <a:pt x="433" y="1158"/>
                </a:lnTo>
                <a:lnTo>
                  <a:pt x="430" y="1162"/>
                </a:lnTo>
                <a:lnTo>
                  <a:pt x="430" y="1164"/>
                </a:lnTo>
                <a:lnTo>
                  <a:pt x="428" y="1166"/>
                </a:lnTo>
                <a:lnTo>
                  <a:pt x="427" y="1168"/>
                </a:lnTo>
                <a:lnTo>
                  <a:pt x="426" y="1173"/>
                </a:lnTo>
                <a:lnTo>
                  <a:pt x="419" y="1187"/>
                </a:lnTo>
                <a:lnTo>
                  <a:pt x="417" y="1194"/>
                </a:lnTo>
                <a:lnTo>
                  <a:pt x="417" y="1195"/>
                </a:lnTo>
                <a:lnTo>
                  <a:pt x="419" y="1216"/>
                </a:lnTo>
                <a:lnTo>
                  <a:pt x="419" y="1220"/>
                </a:lnTo>
                <a:lnTo>
                  <a:pt x="424" y="1231"/>
                </a:lnTo>
                <a:lnTo>
                  <a:pt x="430" y="1235"/>
                </a:lnTo>
                <a:lnTo>
                  <a:pt x="445" y="1242"/>
                </a:lnTo>
                <a:lnTo>
                  <a:pt x="448" y="1242"/>
                </a:lnTo>
                <a:lnTo>
                  <a:pt x="448" y="1238"/>
                </a:lnTo>
                <a:lnTo>
                  <a:pt x="442" y="1227"/>
                </a:lnTo>
                <a:lnTo>
                  <a:pt x="441" y="1220"/>
                </a:lnTo>
                <a:lnTo>
                  <a:pt x="441" y="1218"/>
                </a:lnTo>
                <a:lnTo>
                  <a:pt x="449" y="1201"/>
                </a:lnTo>
                <a:lnTo>
                  <a:pt x="453" y="1205"/>
                </a:lnTo>
                <a:lnTo>
                  <a:pt x="480" y="1231"/>
                </a:lnTo>
                <a:lnTo>
                  <a:pt x="484" y="1232"/>
                </a:lnTo>
                <a:lnTo>
                  <a:pt x="486" y="1232"/>
                </a:lnTo>
                <a:lnTo>
                  <a:pt x="491" y="1229"/>
                </a:lnTo>
                <a:lnTo>
                  <a:pt x="495" y="1220"/>
                </a:lnTo>
                <a:lnTo>
                  <a:pt x="502" y="1202"/>
                </a:lnTo>
                <a:lnTo>
                  <a:pt x="504" y="1199"/>
                </a:lnTo>
                <a:lnTo>
                  <a:pt x="506" y="1184"/>
                </a:lnTo>
                <a:lnTo>
                  <a:pt x="506" y="1162"/>
                </a:lnTo>
                <a:lnTo>
                  <a:pt x="509" y="1147"/>
                </a:lnTo>
                <a:lnTo>
                  <a:pt x="521" y="1139"/>
                </a:lnTo>
                <a:lnTo>
                  <a:pt x="521" y="1142"/>
                </a:lnTo>
                <a:lnTo>
                  <a:pt x="516" y="1153"/>
                </a:lnTo>
                <a:lnTo>
                  <a:pt x="510" y="1165"/>
                </a:lnTo>
                <a:lnTo>
                  <a:pt x="510" y="1171"/>
                </a:lnTo>
                <a:lnTo>
                  <a:pt x="513" y="1180"/>
                </a:lnTo>
                <a:lnTo>
                  <a:pt x="516" y="1184"/>
                </a:lnTo>
                <a:lnTo>
                  <a:pt x="517" y="1187"/>
                </a:lnTo>
                <a:lnTo>
                  <a:pt x="524" y="1190"/>
                </a:lnTo>
                <a:lnTo>
                  <a:pt x="529" y="1190"/>
                </a:lnTo>
                <a:lnTo>
                  <a:pt x="585" y="1206"/>
                </a:lnTo>
                <a:lnTo>
                  <a:pt x="583" y="1207"/>
                </a:lnTo>
                <a:lnTo>
                  <a:pt x="568" y="1207"/>
                </a:lnTo>
                <a:lnTo>
                  <a:pt x="561" y="1206"/>
                </a:lnTo>
                <a:lnTo>
                  <a:pt x="540" y="1201"/>
                </a:lnTo>
                <a:lnTo>
                  <a:pt x="540" y="1199"/>
                </a:lnTo>
                <a:lnTo>
                  <a:pt x="529" y="1195"/>
                </a:lnTo>
                <a:lnTo>
                  <a:pt x="527" y="1195"/>
                </a:lnTo>
                <a:lnTo>
                  <a:pt x="521" y="1197"/>
                </a:lnTo>
                <a:lnTo>
                  <a:pt x="510" y="1202"/>
                </a:lnTo>
                <a:lnTo>
                  <a:pt x="510" y="1203"/>
                </a:lnTo>
                <a:lnTo>
                  <a:pt x="505" y="1221"/>
                </a:lnTo>
                <a:lnTo>
                  <a:pt x="505" y="1231"/>
                </a:lnTo>
                <a:lnTo>
                  <a:pt x="506" y="1243"/>
                </a:lnTo>
                <a:lnTo>
                  <a:pt x="506" y="1244"/>
                </a:lnTo>
                <a:lnTo>
                  <a:pt x="508" y="1250"/>
                </a:lnTo>
                <a:lnTo>
                  <a:pt x="512" y="1258"/>
                </a:lnTo>
                <a:lnTo>
                  <a:pt x="514" y="1262"/>
                </a:lnTo>
                <a:lnTo>
                  <a:pt x="514" y="1269"/>
                </a:lnTo>
                <a:lnTo>
                  <a:pt x="512" y="1274"/>
                </a:lnTo>
                <a:lnTo>
                  <a:pt x="504" y="1283"/>
                </a:lnTo>
                <a:lnTo>
                  <a:pt x="504" y="1285"/>
                </a:lnTo>
                <a:lnTo>
                  <a:pt x="506" y="1288"/>
                </a:lnTo>
                <a:lnTo>
                  <a:pt x="523" y="1302"/>
                </a:lnTo>
                <a:lnTo>
                  <a:pt x="544" y="1315"/>
                </a:lnTo>
                <a:lnTo>
                  <a:pt x="547" y="1317"/>
                </a:lnTo>
                <a:lnTo>
                  <a:pt x="549" y="1321"/>
                </a:lnTo>
                <a:lnTo>
                  <a:pt x="554" y="1332"/>
                </a:lnTo>
                <a:lnTo>
                  <a:pt x="564" y="1355"/>
                </a:lnTo>
                <a:lnTo>
                  <a:pt x="562" y="1358"/>
                </a:lnTo>
                <a:lnTo>
                  <a:pt x="561" y="1362"/>
                </a:lnTo>
                <a:lnTo>
                  <a:pt x="558" y="1373"/>
                </a:lnTo>
                <a:lnTo>
                  <a:pt x="557" y="1374"/>
                </a:lnTo>
                <a:lnTo>
                  <a:pt x="554" y="1375"/>
                </a:lnTo>
                <a:lnTo>
                  <a:pt x="549" y="1377"/>
                </a:lnTo>
                <a:lnTo>
                  <a:pt x="542" y="1380"/>
                </a:lnTo>
                <a:lnTo>
                  <a:pt x="536" y="1385"/>
                </a:lnTo>
                <a:lnTo>
                  <a:pt x="535" y="1388"/>
                </a:lnTo>
                <a:lnTo>
                  <a:pt x="519" y="1415"/>
                </a:lnTo>
                <a:lnTo>
                  <a:pt x="519" y="1421"/>
                </a:lnTo>
                <a:lnTo>
                  <a:pt x="520" y="1426"/>
                </a:lnTo>
                <a:lnTo>
                  <a:pt x="519" y="1427"/>
                </a:lnTo>
                <a:lnTo>
                  <a:pt x="519" y="1431"/>
                </a:lnTo>
                <a:lnTo>
                  <a:pt x="514" y="1448"/>
                </a:lnTo>
                <a:lnTo>
                  <a:pt x="514" y="1449"/>
                </a:lnTo>
                <a:lnTo>
                  <a:pt x="484" y="1479"/>
                </a:lnTo>
                <a:lnTo>
                  <a:pt x="484" y="1481"/>
                </a:lnTo>
                <a:lnTo>
                  <a:pt x="475" y="1515"/>
                </a:lnTo>
                <a:lnTo>
                  <a:pt x="475" y="1522"/>
                </a:lnTo>
                <a:lnTo>
                  <a:pt x="479" y="1533"/>
                </a:lnTo>
                <a:lnTo>
                  <a:pt x="479" y="1534"/>
                </a:lnTo>
                <a:lnTo>
                  <a:pt x="483" y="1539"/>
                </a:lnTo>
                <a:lnTo>
                  <a:pt x="490" y="1552"/>
                </a:lnTo>
                <a:lnTo>
                  <a:pt x="491" y="1553"/>
                </a:lnTo>
                <a:lnTo>
                  <a:pt x="491" y="1556"/>
                </a:lnTo>
                <a:lnTo>
                  <a:pt x="490" y="1557"/>
                </a:lnTo>
                <a:lnTo>
                  <a:pt x="488" y="1560"/>
                </a:lnTo>
                <a:lnTo>
                  <a:pt x="487" y="1561"/>
                </a:lnTo>
                <a:lnTo>
                  <a:pt x="486" y="1561"/>
                </a:lnTo>
                <a:lnTo>
                  <a:pt x="484" y="1560"/>
                </a:lnTo>
                <a:lnTo>
                  <a:pt x="478" y="1556"/>
                </a:lnTo>
                <a:lnTo>
                  <a:pt x="475" y="1554"/>
                </a:lnTo>
                <a:lnTo>
                  <a:pt x="473" y="1550"/>
                </a:lnTo>
                <a:lnTo>
                  <a:pt x="473" y="1539"/>
                </a:lnTo>
                <a:lnTo>
                  <a:pt x="475" y="1538"/>
                </a:lnTo>
                <a:lnTo>
                  <a:pt x="475" y="1535"/>
                </a:lnTo>
                <a:lnTo>
                  <a:pt x="472" y="1527"/>
                </a:lnTo>
                <a:lnTo>
                  <a:pt x="471" y="1526"/>
                </a:lnTo>
                <a:lnTo>
                  <a:pt x="468" y="1524"/>
                </a:lnTo>
                <a:lnTo>
                  <a:pt x="465" y="1522"/>
                </a:lnTo>
                <a:lnTo>
                  <a:pt x="464" y="1522"/>
                </a:lnTo>
                <a:lnTo>
                  <a:pt x="456" y="1524"/>
                </a:lnTo>
                <a:lnTo>
                  <a:pt x="454" y="1526"/>
                </a:lnTo>
                <a:lnTo>
                  <a:pt x="454" y="1527"/>
                </a:lnTo>
                <a:lnTo>
                  <a:pt x="450" y="1545"/>
                </a:lnTo>
                <a:lnTo>
                  <a:pt x="450" y="1554"/>
                </a:lnTo>
                <a:lnTo>
                  <a:pt x="453" y="1560"/>
                </a:lnTo>
                <a:lnTo>
                  <a:pt x="458" y="1572"/>
                </a:lnTo>
                <a:lnTo>
                  <a:pt x="458" y="1574"/>
                </a:lnTo>
                <a:lnTo>
                  <a:pt x="460" y="1576"/>
                </a:lnTo>
                <a:lnTo>
                  <a:pt x="461" y="1582"/>
                </a:lnTo>
                <a:lnTo>
                  <a:pt x="476" y="1597"/>
                </a:lnTo>
                <a:lnTo>
                  <a:pt x="494" y="1620"/>
                </a:lnTo>
                <a:lnTo>
                  <a:pt x="494" y="1638"/>
                </a:lnTo>
                <a:lnTo>
                  <a:pt x="498" y="1646"/>
                </a:lnTo>
                <a:lnTo>
                  <a:pt x="502" y="1649"/>
                </a:lnTo>
                <a:lnTo>
                  <a:pt x="513" y="1654"/>
                </a:lnTo>
                <a:lnTo>
                  <a:pt x="516" y="1654"/>
                </a:lnTo>
                <a:lnTo>
                  <a:pt x="516" y="1653"/>
                </a:lnTo>
                <a:lnTo>
                  <a:pt x="514" y="1638"/>
                </a:lnTo>
                <a:lnTo>
                  <a:pt x="514" y="1635"/>
                </a:lnTo>
                <a:lnTo>
                  <a:pt x="512" y="1632"/>
                </a:lnTo>
                <a:lnTo>
                  <a:pt x="506" y="1630"/>
                </a:lnTo>
                <a:lnTo>
                  <a:pt x="494" y="1595"/>
                </a:lnTo>
                <a:lnTo>
                  <a:pt x="497" y="1591"/>
                </a:lnTo>
                <a:lnTo>
                  <a:pt x="502" y="1584"/>
                </a:lnTo>
                <a:lnTo>
                  <a:pt x="505" y="1583"/>
                </a:lnTo>
                <a:lnTo>
                  <a:pt x="521" y="1574"/>
                </a:lnTo>
                <a:lnTo>
                  <a:pt x="527" y="1574"/>
                </a:lnTo>
                <a:lnTo>
                  <a:pt x="547" y="1591"/>
                </a:lnTo>
                <a:lnTo>
                  <a:pt x="576" y="1615"/>
                </a:lnTo>
                <a:lnTo>
                  <a:pt x="576" y="1616"/>
                </a:lnTo>
                <a:lnTo>
                  <a:pt x="580" y="1621"/>
                </a:lnTo>
                <a:lnTo>
                  <a:pt x="587" y="1630"/>
                </a:lnTo>
                <a:lnTo>
                  <a:pt x="609" y="1638"/>
                </a:lnTo>
                <a:lnTo>
                  <a:pt x="610" y="1638"/>
                </a:lnTo>
                <a:lnTo>
                  <a:pt x="613" y="1636"/>
                </a:lnTo>
                <a:lnTo>
                  <a:pt x="617" y="1632"/>
                </a:lnTo>
                <a:lnTo>
                  <a:pt x="617" y="1630"/>
                </a:lnTo>
                <a:lnTo>
                  <a:pt x="618" y="1627"/>
                </a:lnTo>
                <a:lnTo>
                  <a:pt x="620" y="1598"/>
                </a:lnTo>
                <a:lnTo>
                  <a:pt x="620" y="1597"/>
                </a:lnTo>
                <a:lnTo>
                  <a:pt x="618" y="1594"/>
                </a:lnTo>
                <a:lnTo>
                  <a:pt x="617" y="1593"/>
                </a:lnTo>
                <a:lnTo>
                  <a:pt x="609" y="1586"/>
                </a:lnTo>
                <a:lnTo>
                  <a:pt x="605" y="1584"/>
                </a:lnTo>
                <a:lnTo>
                  <a:pt x="605" y="1583"/>
                </a:lnTo>
                <a:lnTo>
                  <a:pt x="603" y="1583"/>
                </a:lnTo>
                <a:lnTo>
                  <a:pt x="600" y="1574"/>
                </a:lnTo>
                <a:lnTo>
                  <a:pt x="600" y="1569"/>
                </a:lnTo>
                <a:lnTo>
                  <a:pt x="606" y="1564"/>
                </a:lnTo>
                <a:lnTo>
                  <a:pt x="607" y="1561"/>
                </a:lnTo>
                <a:lnTo>
                  <a:pt x="633" y="1582"/>
                </a:lnTo>
                <a:lnTo>
                  <a:pt x="652" y="1597"/>
                </a:lnTo>
                <a:lnTo>
                  <a:pt x="659" y="1604"/>
                </a:lnTo>
                <a:lnTo>
                  <a:pt x="678" y="1605"/>
                </a:lnTo>
                <a:lnTo>
                  <a:pt x="696" y="1605"/>
                </a:lnTo>
                <a:lnTo>
                  <a:pt x="712" y="1591"/>
                </a:lnTo>
                <a:lnTo>
                  <a:pt x="736" y="1574"/>
                </a:lnTo>
                <a:lnTo>
                  <a:pt x="763" y="1567"/>
                </a:lnTo>
                <a:lnTo>
                  <a:pt x="770" y="1545"/>
                </a:lnTo>
                <a:lnTo>
                  <a:pt x="774" y="1528"/>
                </a:lnTo>
                <a:lnTo>
                  <a:pt x="796" y="1527"/>
                </a:lnTo>
                <a:lnTo>
                  <a:pt x="800" y="1527"/>
                </a:lnTo>
                <a:lnTo>
                  <a:pt x="804" y="1530"/>
                </a:lnTo>
                <a:lnTo>
                  <a:pt x="816" y="1531"/>
                </a:lnTo>
                <a:lnTo>
                  <a:pt x="835" y="1534"/>
                </a:lnTo>
                <a:lnTo>
                  <a:pt x="856" y="1534"/>
                </a:lnTo>
                <a:lnTo>
                  <a:pt x="859" y="1533"/>
                </a:lnTo>
                <a:lnTo>
                  <a:pt x="864" y="1531"/>
                </a:lnTo>
                <a:lnTo>
                  <a:pt x="876" y="1526"/>
                </a:lnTo>
                <a:lnTo>
                  <a:pt x="882" y="1526"/>
                </a:lnTo>
                <a:lnTo>
                  <a:pt x="882" y="1530"/>
                </a:lnTo>
                <a:lnTo>
                  <a:pt x="879" y="1541"/>
                </a:lnTo>
                <a:lnTo>
                  <a:pt x="879" y="1542"/>
                </a:lnTo>
                <a:lnTo>
                  <a:pt x="865" y="1548"/>
                </a:lnTo>
                <a:lnTo>
                  <a:pt x="859" y="1546"/>
                </a:lnTo>
                <a:lnTo>
                  <a:pt x="854" y="1543"/>
                </a:lnTo>
                <a:lnTo>
                  <a:pt x="848" y="1539"/>
                </a:lnTo>
                <a:lnTo>
                  <a:pt x="839" y="1539"/>
                </a:lnTo>
                <a:lnTo>
                  <a:pt x="835" y="1543"/>
                </a:lnTo>
                <a:lnTo>
                  <a:pt x="828" y="1549"/>
                </a:lnTo>
                <a:lnTo>
                  <a:pt x="808" y="1569"/>
                </a:lnTo>
                <a:lnTo>
                  <a:pt x="800" y="1589"/>
                </a:lnTo>
                <a:lnTo>
                  <a:pt x="774" y="1646"/>
                </a:lnTo>
                <a:lnTo>
                  <a:pt x="770" y="1671"/>
                </a:lnTo>
                <a:lnTo>
                  <a:pt x="762" y="1691"/>
                </a:lnTo>
                <a:lnTo>
                  <a:pt x="762" y="1694"/>
                </a:lnTo>
                <a:lnTo>
                  <a:pt x="767" y="1701"/>
                </a:lnTo>
                <a:lnTo>
                  <a:pt x="781" y="1717"/>
                </a:lnTo>
                <a:lnTo>
                  <a:pt x="785" y="1721"/>
                </a:lnTo>
                <a:lnTo>
                  <a:pt x="790" y="1728"/>
                </a:lnTo>
                <a:lnTo>
                  <a:pt x="804" y="1748"/>
                </a:lnTo>
                <a:lnTo>
                  <a:pt x="808" y="1763"/>
                </a:lnTo>
                <a:lnTo>
                  <a:pt x="807" y="1766"/>
                </a:lnTo>
                <a:lnTo>
                  <a:pt x="807" y="1769"/>
                </a:lnTo>
                <a:lnTo>
                  <a:pt x="813" y="1783"/>
                </a:lnTo>
                <a:lnTo>
                  <a:pt x="818" y="1784"/>
                </a:lnTo>
                <a:lnTo>
                  <a:pt x="819" y="1787"/>
                </a:lnTo>
                <a:lnTo>
                  <a:pt x="826" y="1798"/>
                </a:lnTo>
                <a:lnTo>
                  <a:pt x="827" y="1800"/>
                </a:lnTo>
                <a:lnTo>
                  <a:pt x="830" y="1802"/>
                </a:lnTo>
                <a:lnTo>
                  <a:pt x="831" y="1802"/>
                </a:lnTo>
                <a:lnTo>
                  <a:pt x="842" y="1800"/>
                </a:lnTo>
                <a:lnTo>
                  <a:pt x="844" y="1796"/>
                </a:lnTo>
                <a:lnTo>
                  <a:pt x="844" y="1784"/>
                </a:lnTo>
                <a:lnTo>
                  <a:pt x="845" y="1781"/>
                </a:lnTo>
                <a:lnTo>
                  <a:pt x="845" y="1778"/>
                </a:lnTo>
                <a:lnTo>
                  <a:pt x="848" y="1776"/>
                </a:lnTo>
                <a:lnTo>
                  <a:pt x="849" y="1776"/>
                </a:lnTo>
                <a:lnTo>
                  <a:pt x="849" y="1777"/>
                </a:lnTo>
                <a:lnTo>
                  <a:pt x="852" y="1788"/>
                </a:lnTo>
                <a:lnTo>
                  <a:pt x="852" y="1789"/>
                </a:lnTo>
                <a:lnTo>
                  <a:pt x="849" y="1804"/>
                </a:lnTo>
                <a:lnTo>
                  <a:pt x="846" y="1807"/>
                </a:lnTo>
                <a:lnTo>
                  <a:pt x="845" y="1813"/>
                </a:lnTo>
                <a:lnTo>
                  <a:pt x="844" y="1819"/>
                </a:lnTo>
                <a:lnTo>
                  <a:pt x="844" y="1829"/>
                </a:lnTo>
                <a:lnTo>
                  <a:pt x="845" y="1830"/>
                </a:lnTo>
                <a:lnTo>
                  <a:pt x="846" y="1833"/>
                </a:lnTo>
                <a:lnTo>
                  <a:pt x="856" y="1836"/>
                </a:lnTo>
                <a:lnTo>
                  <a:pt x="861" y="1837"/>
                </a:lnTo>
                <a:lnTo>
                  <a:pt x="874" y="1826"/>
                </a:lnTo>
                <a:lnTo>
                  <a:pt x="875" y="1825"/>
                </a:lnTo>
                <a:lnTo>
                  <a:pt x="876" y="1822"/>
                </a:lnTo>
                <a:lnTo>
                  <a:pt x="878" y="1818"/>
                </a:lnTo>
                <a:lnTo>
                  <a:pt x="916" y="1798"/>
                </a:lnTo>
                <a:lnTo>
                  <a:pt x="917" y="1798"/>
                </a:lnTo>
                <a:lnTo>
                  <a:pt x="924" y="1795"/>
                </a:lnTo>
                <a:lnTo>
                  <a:pt x="927" y="1795"/>
                </a:lnTo>
                <a:lnTo>
                  <a:pt x="927" y="1796"/>
                </a:lnTo>
                <a:lnTo>
                  <a:pt x="928" y="1798"/>
                </a:lnTo>
                <a:lnTo>
                  <a:pt x="934" y="1822"/>
                </a:lnTo>
                <a:lnTo>
                  <a:pt x="912" y="1884"/>
                </a:lnTo>
                <a:lnTo>
                  <a:pt x="909" y="1884"/>
                </a:lnTo>
                <a:lnTo>
                  <a:pt x="887" y="1889"/>
                </a:lnTo>
                <a:lnTo>
                  <a:pt x="886" y="1892"/>
                </a:lnTo>
                <a:lnTo>
                  <a:pt x="884" y="1893"/>
                </a:lnTo>
                <a:lnTo>
                  <a:pt x="884" y="1897"/>
                </a:lnTo>
                <a:lnTo>
                  <a:pt x="883" y="1936"/>
                </a:lnTo>
                <a:lnTo>
                  <a:pt x="883" y="1944"/>
                </a:lnTo>
                <a:lnTo>
                  <a:pt x="884" y="1949"/>
                </a:lnTo>
                <a:lnTo>
                  <a:pt x="886" y="1952"/>
                </a:lnTo>
                <a:lnTo>
                  <a:pt x="891" y="1957"/>
                </a:lnTo>
                <a:lnTo>
                  <a:pt x="890" y="1989"/>
                </a:lnTo>
                <a:lnTo>
                  <a:pt x="886" y="1996"/>
                </a:lnTo>
                <a:lnTo>
                  <a:pt x="884" y="2000"/>
                </a:lnTo>
                <a:lnTo>
                  <a:pt x="878" y="2012"/>
                </a:lnTo>
                <a:lnTo>
                  <a:pt x="876" y="2017"/>
                </a:lnTo>
                <a:lnTo>
                  <a:pt x="876" y="2022"/>
                </a:lnTo>
                <a:lnTo>
                  <a:pt x="899" y="2069"/>
                </a:lnTo>
                <a:lnTo>
                  <a:pt x="902" y="2073"/>
                </a:lnTo>
                <a:lnTo>
                  <a:pt x="904" y="2076"/>
                </a:lnTo>
                <a:lnTo>
                  <a:pt x="906" y="2080"/>
                </a:lnTo>
                <a:lnTo>
                  <a:pt x="927" y="2094"/>
                </a:lnTo>
                <a:lnTo>
                  <a:pt x="931" y="2095"/>
                </a:lnTo>
                <a:lnTo>
                  <a:pt x="942" y="2097"/>
                </a:lnTo>
                <a:lnTo>
                  <a:pt x="945" y="2095"/>
                </a:lnTo>
                <a:lnTo>
                  <a:pt x="950" y="2090"/>
                </a:lnTo>
                <a:lnTo>
                  <a:pt x="953" y="2088"/>
                </a:lnTo>
                <a:lnTo>
                  <a:pt x="954" y="2090"/>
                </a:lnTo>
                <a:lnTo>
                  <a:pt x="954" y="2091"/>
                </a:lnTo>
                <a:lnTo>
                  <a:pt x="951" y="2102"/>
                </a:lnTo>
                <a:lnTo>
                  <a:pt x="950" y="2104"/>
                </a:lnTo>
                <a:lnTo>
                  <a:pt x="940" y="2110"/>
                </a:lnTo>
                <a:lnTo>
                  <a:pt x="936" y="2113"/>
                </a:lnTo>
                <a:lnTo>
                  <a:pt x="934" y="2113"/>
                </a:lnTo>
                <a:lnTo>
                  <a:pt x="931" y="2112"/>
                </a:lnTo>
                <a:lnTo>
                  <a:pt x="925" y="2110"/>
                </a:lnTo>
                <a:lnTo>
                  <a:pt x="923" y="2109"/>
                </a:lnTo>
                <a:lnTo>
                  <a:pt x="915" y="2104"/>
                </a:lnTo>
                <a:lnTo>
                  <a:pt x="912" y="2101"/>
                </a:lnTo>
                <a:lnTo>
                  <a:pt x="901" y="2083"/>
                </a:lnTo>
                <a:lnTo>
                  <a:pt x="901" y="2076"/>
                </a:lnTo>
                <a:lnTo>
                  <a:pt x="895" y="2064"/>
                </a:lnTo>
                <a:lnTo>
                  <a:pt x="890" y="2061"/>
                </a:lnTo>
                <a:lnTo>
                  <a:pt x="884" y="2061"/>
                </a:lnTo>
                <a:lnTo>
                  <a:pt x="864" y="2072"/>
                </a:lnTo>
                <a:lnTo>
                  <a:pt x="861" y="2073"/>
                </a:lnTo>
                <a:lnTo>
                  <a:pt x="860" y="2076"/>
                </a:lnTo>
                <a:lnTo>
                  <a:pt x="860" y="2082"/>
                </a:lnTo>
                <a:lnTo>
                  <a:pt x="861" y="2084"/>
                </a:lnTo>
                <a:lnTo>
                  <a:pt x="868" y="2093"/>
                </a:lnTo>
                <a:lnTo>
                  <a:pt x="876" y="2098"/>
                </a:lnTo>
                <a:lnTo>
                  <a:pt x="880" y="2105"/>
                </a:lnTo>
                <a:lnTo>
                  <a:pt x="886" y="2120"/>
                </a:lnTo>
                <a:lnTo>
                  <a:pt x="886" y="2131"/>
                </a:lnTo>
                <a:lnTo>
                  <a:pt x="884" y="2131"/>
                </a:lnTo>
                <a:lnTo>
                  <a:pt x="882" y="2129"/>
                </a:lnTo>
                <a:lnTo>
                  <a:pt x="879" y="2127"/>
                </a:lnTo>
                <a:lnTo>
                  <a:pt x="879" y="2125"/>
                </a:lnTo>
                <a:lnTo>
                  <a:pt x="878" y="2124"/>
                </a:lnTo>
                <a:lnTo>
                  <a:pt x="838" y="2095"/>
                </a:lnTo>
                <a:lnTo>
                  <a:pt x="834" y="2093"/>
                </a:lnTo>
                <a:lnTo>
                  <a:pt x="830" y="2091"/>
                </a:lnTo>
                <a:lnTo>
                  <a:pt x="823" y="2093"/>
                </a:lnTo>
                <a:lnTo>
                  <a:pt x="819" y="2093"/>
                </a:lnTo>
                <a:lnTo>
                  <a:pt x="804" y="2102"/>
                </a:lnTo>
                <a:lnTo>
                  <a:pt x="778" y="2116"/>
                </a:lnTo>
                <a:lnTo>
                  <a:pt x="774" y="2116"/>
                </a:lnTo>
                <a:lnTo>
                  <a:pt x="760" y="2114"/>
                </a:lnTo>
                <a:lnTo>
                  <a:pt x="749" y="2113"/>
                </a:lnTo>
                <a:lnTo>
                  <a:pt x="748" y="2113"/>
                </a:lnTo>
                <a:lnTo>
                  <a:pt x="748" y="2112"/>
                </a:lnTo>
                <a:lnTo>
                  <a:pt x="719" y="2101"/>
                </a:lnTo>
                <a:lnTo>
                  <a:pt x="718" y="2117"/>
                </a:lnTo>
                <a:lnTo>
                  <a:pt x="696" y="2128"/>
                </a:lnTo>
                <a:lnTo>
                  <a:pt x="678" y="2136"/>
                </a:lnTo>
                <a:lnTo>
                  <a:pt x="671" y="2136"/>
                </a:lnTo>
                <a:lnTo>
                  <a:pt x="666" y="2135"/>
                </a:lnTo>
                <a:lnTo>
                  <a:pt x="665" y="2135"/>
                </a:lnTo>
                <a:lnTo>
                  <a:pt x="662" y="2136"/>
                </a:lnTo>
                <a:lnTo>
                  <a:pt x="654" y="2143"/>
                </a:lnTo>
                <a:lnTo>
                  <a:pt x="651" y="2151"/>
                </a:lnTo>
                <a:lnTo>
                  <a:pt x="651" y="2154"/>
                </a:lnTo>
                <a:lnTo>
                  <a:pt x="650" y="2155"/>
                </a:lnTo>
                <a:lnTo>
                  <a:pt x="644" y="2160"/>
                </a:lnTo>
                <a:lnTo>
                  <a:pt x="632" y="2172"/>
                </a:lnTo>
                <a:lnTo>
                  <a:pt x="632" y="2176"/>
                </a:lnTo>
                <a:lnTo>
                  <a:pt x="630" y="2179"/>
                </a:lnTo>
                <a:lnTo>
                  <a:pt x="630" y="2180"/>
                </a:lnTo>
                <a:lnTo>
                  <a:pt x="628" y="2180"/>
                </a:lnTo>
                <a:lnTo>
                  <a:pt x="628" y="2179"/>
                </a:lnTo>
                <a:lnTo>
                  <a:pt x="626" y="2177"/>
                </a:lnTo>
                <a:lnTo>
                  <a:pt x="624" y="2191"/>
                </a:lnTo>
                <a:lnTo>
                  <a:pt x="622" y="2195"/>
                </a:lnTo>
                <a:lnTo>
                  <a:pt x="622" y="2200"/>
                </a:lnTo>
                <a:lnTo>
                  <a:pt x="620" y="2206"/>
                </a:lnTo>
                <a:lnTo>
                  <a:pt x="603" y="2221"/>
                </a:lnTo>
                <a:lnTo>
                  <a:pt x="590" y="2233"/>
                </a:lnTo>
                <a:lnTo>
                  <a:pt x="585" y="2237"/>
                </a:lnTo>
                <a:lnTo>
                  <a:pt x="580" y="2240"/>
                </a:lnTo>
                <a:lnTo>
                  <a:pt x="572" y="2243"/>
                </a:lnTo>
                <a:lnTo>
                  <a:pt x="561" y="2251"/>
                </a:lnTo>
                <a:lnTo>
                  <a:pt x="546" y="2269"/>
                </a:lnTo>
                <a:lnTo>
                  <a:pt x="539" y="2282"/>
                </a:lnTo>
                <a:lnTo>
                  <a:pt x="538" y="2288"/>
                </a:lnTo>
                <a:lnTo>
                  <a:pt x="540" y="2291"/>
                </a:lnTo>
                <a:lnTo>
                  <a:pt x="544" y="2291"/>
                </a:lnTo>
                <a:lnTo>
                  <a:pt x="584" y="2285"/>
                </a:lnTo>
                <a:lnTo>
                  <a:pt x="594" y="2278"/>
                </a:lnTo>
                <a:lnTo>
                  <a:pt x="595" y="2274"/>
                </a:lnTo>
                <a:lnTo>
                  <a:pt x="595" y="2273"/>
                </a:lnTo>
                <a:lnTo>
                  <a:pt x="599" y="2266"/>
                </a:lnTo>
                <a:lnTo>
                  <a:pt x="600" y="2262"/>
                </a:lnTo>
                <a:lnTo>
                  <a:pt x="602" y="2262"/>
                </a:lnTo>
                <a:lnTo>
                  <a:pt x="615" y="2252"/>
                </a:lnTo>
                <a:lnTo>
                  <a:pt x="644" y="2247"/>
                </a:lnTo>
                <a:lnTo>
                  <a:pt x="651" y="2246"/>
                </a:lnTo>
                <a:lnTo>
                  <a:pt x="652" y="2246"/>
                </a:lnTo>
                <a:lnTo>
                  <a:pt x="659" y="2248"/>
                </a:lnTo>
                <a:lnTo>
                  <a:pt x="663" y="2251"/>
                </a:lnTo>
                <a:lnTo>
                  <a:pt x="667" y="2258"/>
                </a:lnTo>
                <a:lnTo>
                  <a:pt x="670" y="2266"/>
                </a:lnTo>
                <a:lnTo>
                  <a:pt x="682" y="2310"/>
                </a:lnTo>
                <a:lnTo>
                  <a:pt x="674" y="2334"/>
                </a:lnTo>
                <a:lnTo>
                  <a:pt x="671" y="2344"/>
                </a:lnTo>
                <a:lnTo>
                  <a:pt x="670" y="2349"/>
                </a:lnTo>
                <a:lnTo>
                  <a:pt x="670" y="2351"/>
                </a:lnTo>
                <a:lnTo>
                  <a:pt x="671" y="2352"/>
                </a:lnTo>
                <a:lnTo>
                  <a:pt x="681" y="2370"/>
                </a:lnTo>
                <a:lnTo>
                  <a:pt x="684" y="2373"/>
                </a:lnTo>
                <a:lnTo>
                  <a:pt x="685" y="2390"/>
                </a:lnTo>
                <a:lnTo>
                  <a:pt x="678" y="2422"/>
                </a:lnTo>
                <a:lnTo>
                  <a:pt x="677" y="2429"/>
                </a:lnTo>
                <a:lnTo>
                  <a:pt x="670" y="2444"/>
                </a:lnTo>
                <a:lnTo>
                  <a:pt x="669" y="2449"/>
                </a:lnTo>
                <a:lnTo>
                  <a:pt x="658" y="2464"/>
                </a:lnTo>
                <a:lnTo>
                  <a:pt x="650" y="2474"/>
                </a:lnTo>
                <a:lnTo>
                  <a:pt x="637" y="2482"/>
                </a:lnTo>
                <a:lnTo>
                  <a:pt x="594" y="2512"/>
                </a:lnTo>
                <a:lnTo>
                  <a:pt x="592" y="2513"/>
                </a:lnTo>
                <a:lnTo>
                  <a:pt x="588" y="2515"/>
                </a:lnTo>
                <a:lnTo>
                  <a:pt x="584" y="2515"/>
                </a:lnTo>
                <a:lnTo>
                  <a:pt x="579" y="2513"/>
                </a:lnTo>
                <a:lnTo>
                  <a:pt x="562" y="2513"/>
                </a:lnTo>
                <a:lnTo>
                  <a:pt x="554" y="2515"/>
                </a:lnTo>
                <a:lnTo>
                  <a:pt x="543" y="2523"/>
                </a:lnTo>
                <a:lnTo>
                  <a:pt x="542" y="2524"/>
                </a:lnTo>
                <a:lnTo>
                  <a:pt x="540" y="2528"/>
                </a:lnTo>
                <a:lnTo>
                  <a:pt x="539" y="2534"/>
                </a:lnTo>
                <a:lnTo>
                  <a:pt x="524" y="2554"/>
                </a:lnTo>
                <a:lnTo>
                  <a:pt x="523" y="2556"/>
                </a:lnTo>
                <a:lnTo>
                  <a:pt x="521" y="2556"/>
                </a:lnTo>
                <a:lnTo>
                  <a:pt x="512" y="2557"/>
                </a:lnTo>
                <a:lnTo>
                  <a:pt x="472" y="2560"/>
                </a:lnTo>
                <a:lnTo>
                  <a:pt x="443" y="2584"/>
                </a:lnTo>
                <a:lnTo>
                  <a:pt x="448" y="2605"/>
                </a:lnTo>
                <a:lnTo>
                  <a:pt x="458" y="2609"/>
                </a:lnTo>
                <a:lnTo>
                  <a:pt x="461" y="2612"/>
                </a:lnTo>
                <a:lnTo>
                  <a:pt x="461" y="2614"/>
                </a:lnTo>
                <a:lnTo>
                  <a:pt x="463" y="2617"/>
                </a:lnTo>
                <a:lnTo>
                  <a:pt x="465" y="2635"/>
                </a:lnTo>
                <a:lnTo>
                  <a:pt x="465" y="2639"/>
                </a:lnTo>
                <a:lnTo>
                  <a:pt x="463" y="2640"/>
                </a:lnTo>
                <a:lnTo>
                  <a:pt x="456" y="2640"/>
                </a:lnTo>
                <a:lnTo>
                  <a:pt x="453" y="2642"/>
                </a:lnTo>
                <a:lnTo>
                  <a:pt x="437" y="2653"/>
                </a:lnTo>
                <a:lnTo>
                  <a:pt x="448" y="2665"/>
                </a:lnTo>
                <a:lnTo>
                  <a:pt x="453" y="2666"/>
                </a:lnTo>
                <a:lnTo>
                  <a:pt x="456" y="2659"/>
                </a:lnTo>
                <a:lnTo>
                  <a:pt x="480" y="2661"/>
                </a:lnTo>
                <a:lnTo>
                  <a:pt x="486" y="2662"/>
                </a:lnTo>
                <a:lnTo>
                  <a:pt x="488" y="2664"/>
                </a:lnTo>
                <a:lnTo>
                  <a:pt x="491" y="2664"/>
                </a:lnTo>
                <a:lnTo>
                  <a:pt x="506" y="2659"/>
                </a:lnTo>
                <a:lnTo>
                  <a:pt x="510" y="2658"/>
                </a:lnTo>
                <a:lnTo>
                  <a:pt x="513" y="2658"/>
                </a:lnTo>
                <a:lnTo>
                  <a:pt x="513" y="2661"/>
                </a:lnTo>
                <a:lnTo>
                  <a:pt x="512" y="2662"/>
                </a:lnTo>
                <a:lnTo>
                  <a:pt x="509" y="2664"/>
                </a:lnTo>
                <a:lnTo>
                  <a:pt x="505" y="2665"/>
                </a:lnTo>
                <a:lnTo>
                  <a:pt x="493" y="2668"/>
                </a:lnTo>
                <a:lnTo>
                  <a:pt x="478" y="2672"/>
                </a:lnTo>
                <a:lnTo>
                  <a:pt x="473" y="2673"/>
                </a:lnTo>
                <a:lnTo>
                  <a:pt x="476" y="2689"/>
                </a:lnTo>
                <a:lnTo>
                  <a:pt x="476" y="2691"/>
                </a:lnTo>
                <a:lnTo>
                  <a:pt x="478" y="2692"/>
                </a:lnTo>
                <a:lnTo>
                  <a:pt x="486" y="2696"/>
                </a:lnTo>
                <a:lnTo>
                  <a:pt x="499" y="2699"/>
                </a:lnTo>
                <a:lnTo>
                  <a:pt x="502" y="2699"/>
                </a:lnTo>
                <a:lnTo>
                  <a:pt x="504" y="2696"/>
                </a:lnTo>
                <a:lnTo>
                  <a:pt x="510" y="2688"/>
                </a:lnTo>
                <a:lnTo>
                  <a:pt x="516" y="2684"/>
                </a:lnTo>
                <a:lnTo>
                  <a:pt x="517" y="2684"/>
                </a:lnTo>
                <a:lnTo>
                  <a:pt x="521" y="2683"/>
                </a:lnTo>
                <a:lnTo>
                  <a:pt x="553" y="2670"/>
                </a:lnTo>
                <a:lnTo>
                  <a:pt x="554" y="2661"/>
                </a:lnTo>
                <a:lnTo>
                  <a:pt x="558" y="2657"/>
                </a:lnTo>
                <a:lnTo>
                  <a:pt x="566" y="2653"/>
                </a:lnTo>
                <a:lnTo>
                  <a:pt x="569" y="2653"/>
                </a:lnTo>
                <a:lnTo>
                  <a:pt x="579" y="2651"/>
                </a:lnTo>
                <a:lnTo>
                  <a:pt x="607" y="2651"/>
                </a:lnTo>
                <a:lnTo>
                  <a:pt x="620" y="2655"/>
                </a:lnTo>
                <a:lnTo>
                  <a:pt x="661" y="2670"/>
                </a:lnTo>
                <a:lnTo>
                  <a:pt x="686" y="2670"/>
                </a:lnTo>
                <a:lnTo>
                  <a:pt x="688" y="2673"/>
                </a:lnTo>
                <a:lnTo>
                  <a:pt x="688" y="2676"/>
                </a:lnTo>
                <a:lnTo>
                  <a:pt x="685" y="2680"/>
                </a:lnTo>
                <a:lnTo>
                  <a:pt x="685" y="2681"/>
                </a:lnTo>
                <a:lnTo>
                  <a:pt x="671" y="2687"/>
                </a:lnTo>
                <a:lnTo>
                  <a:pt x="666" y="2688"/>
                </a:lnTo>
                <a:lnTo>
                  <a:pt x="663" y="2689"/>
                </a:lnTo>
                <a:lnTo>
                  <a:pt x="654" y="2689"/>
                </a:lnTo>
                <a:lnTo>
                  <a:pt x="652" y="2688"/>
                </a:lnTo>
                <a:lnTo>
                  <a:pt x="639" y="2694"/>
                </a:lnTo>
                <a:lnTo>
                  <a:pt x="639" y="2709"/>
                </a:lnTo>
                <a:lnTo>
                  <a:pt x="641" y="2713"/>
                </a:lnTo>
                <a:lnTo>
                  <a:pt x="650" y="2717"/>
                </a:lnTo>
                <a:lnTo>
                  <a:pt x="654" y="2720"/>
                </a:lnTo>
                <a:lnTo>
                  <a:pt x="656" y="2721"/>
                </a:lnTo>
                <a:lnTo>
                  <a:pt x="658" y="2721"/>
                </a:lnTo>
                <a:lnTo>
                  <a:pt x="669" y="2718"/>
                </a:lnTo>
                <a:lnTo>
                  <a:pt x="688" y="2713"/>
                </a:lnTo>
                <a:lnTo>
                  <a:pt x="702" y="2700"/>
                </a:lnTo>
                <a:lnTo>
                  <a:pt x="702" y="2699"/>
                </a:lnTo>
                <a:lnTo>
                  <a:pt x="703" y="2698"/>
                </a:lnTo>
                <a:lnTo>
                  <a:pt x="706" y="2696"/>
                </a:lnTo>
                <a:lnTo>
                  <a:pt x="708" y="2694"/>
                </a:lnTo>
                <a:lnTo>
                  <a:pt x="712" y="2692"/>
                </a:lnTo>
                <a:lnTo>
                  <a:pt x="736" y="2689"/>
                </a:lnTo>
                <a:lnTo>
                  <a:pt x="737" y="2689"/>
                </a:lnTo>
                <a:lnTo>
                  <a:pt x="751" y="2710"/>
                </a:lnTo>
                <a:lnTo>
                  <a:pt x="755" y="2718"/>
                </a:lnTo>
                <a:lnTo>
                  <a:pt x="777" y="2740"/>
                </a:lnTo>
                <a:lnTo>
                  <a:pt x="797" y="2762"/>
                </a:lnTo>
                <a:lnTo>
                  <a:pt x="801" y="2765"/>
                </a:lnTo>
                <a:lnTo>
                  <a:pt x="803" y="2765"/>
                </a:lnTo>
                <a:lnTo>
                  <a:pt x="818" y="2769"/>
                </a:lnTo>
                <a:lnTo>
                  <a:pt x="831" y="2770"/>
                </a:lnTo>
                <a:lnTo>
                  <a:pt x="860" y="2770"/>
                </a:lnTo>
                <a:lnTo>
                  <a:pt x="878" y="2765"/>
                </a:lnTo>
                <a:lnTo>
                  <a:pt x="883" y="2759"/>
                </a:lnTo>
                <a:lnTo>
                  <a:pt x="884" y="2754"/>
                </a:lnTo>
                <a:lnTo>
                  <a:pt x="883" y="2751"/>
                </a:lnTo>
                <a:lnTo>
                  <a:pt x="883" y="2748"/>
                </a:lnTo>
                <a:lnTo>
                  <a:pt x="884" y="2743"/>
                </a:lnTo>
                <a:lnTo>
                  <a:pt x="890" y="2735"/>
                </a:lnTo>
                <a:lnTo>
                  <a:pt x="891" y="2733"/>
                </a:lnTo>
                <a:lnTo>
                  <a:pt x="893" y="2730"/>
                </a:lnTo>
                <a:lnTo>
                  <a:pt x="919" y="2711"/>
                </a:lnTo>
                <a:lnTo>
                  <a:pt x="924" y="2711"/>
                </a:lnTo>
                <a:lnTo>
                  <a:pt x="924" y="2713"/>
                </a:lnTo>
                <a:lnTo>
                  <a:pt x="940" y="2713"/>
                </a:lnTo>
                <a:lnTo>
                  <a:pt x="951" y="2710"/>
                </a:lnTo>
                <a:lnTo>
                  <a:pt x="977" y="2698"/>
                </a:lnTo>
                <a:lnTo>
                  <a:pt x="981" y="2694"/>
                </a:lnTo>
                <a:lnTo>
                  <a:pt x="988" y="2684"/>
                </a:lnTo>
                <a:lnTo>
                  <a:pt x="995" y="2676"/>
                </a:lnTo>
                <a:lnTo>
                  <a:pt x="1024" y="2643"/>
                </a:lnTo>
                <a:lnTo>
                  <a:pt x="1028" y="2639"/>
                </a:lnTo>
                <a:lnTo>
                  <a:pt x="1043" y="2627"/>
                </a:lnTo>
                <a:lnTo>
                  <a:pt x="1047" y="2631"/>
                </a:lnTo>
                <a:lnTo>
                  <a:pt x="1047" y="2635"/>
                </a:lnTo>
                <a:lnTo>
                  <a:pt x="1046" y="2636"/>
                </a:lnTo>
                <a:lnTo>
                  <a:pt x="1044" y="2639"/>
                </a:lnTo>
                <a:lnTo>
                  <a:pt x="1042" y="2640"/>
                </a:lnTo>
                <a:lnTo>
                  <a:pt x="1036" y="2642"/>
                </a:lnTo>
                <a:lnTo>
                  <a:pt x="1032" y="2643"/>
                </a:lnTo>
                <a:lnTo>
                  <a:pt x="1028" y="2647"/>
                </a:lnTo>
                <a:lnTo>
                  <a:pt x="1011" y="2669"/>
                </a:lnTo>
                <a:lnTo>
                  <a:pt x="994" y="2698"/>
                </a:lnTo>
                <a:lnTo>
                  <a:pt x="964" y="2730"/>
                </a:lnTo>
                <a:lnTo>
                  <a:pt x="927" y="2776"/>
                </a:lnTo>
                <a:lnTo>
                  <a:pt x="921" y="2781"/>
                </a:lnTo>
                <a:lnTo>
                  <a:pt x="917" y="2795"/>
                </a:lnTo>
                <a:lnTo>
                  <a:pt x="916" y="2803"/>
                </a:lnTo>
                <a:lnTo>
                  <a:pt x="916" y="2810"/>
                </a:lnTo>
                <a:lnTo>
                  <a:pt x="917" y="2812"/>
                </a:lnTo>
                <a:lnTo>
                  <a:pt x="920" y="2817"/>
                </a:lnTo>
                <a:lnTo>
                  <a:pt x="921" y="2818"/>
                </a:lnTo>
                <a:lnTo>
                  <a:pt x="921" y="2819"/>
                </a:lnTo>
                <a:lnTo>
                  <a:pt x="920" y="2822"/>
                </a:lnTo>
                <a:lnTo>
                  <a:pt x="920" y="2826"/>
                </a:lnTo>
                <a:lnTo>
                  <a:pt x="919" y="2827"/>
                </a:lnTo>
                <a:lnTo>
                  <a:pt x="917" y="2827"/>
                </a:lnTo>
                <a:lnTo>
                  <a:pt x="908" y="2832"/>
                </a:lnTo>
                <a:lnTo>
                  <a:pt x="905" y="2833"/>
                </a:lnTo>
                <a:lnTo>
                  <a:pt x="860" y="2841"/>
                </a:lnTo>
                <a:lnTo>
                  <a:pt x="834" y="2841"/>
                </a:lnTo>
                <a:lnTo>
                  <a:pt x="833" y="2840"/>
                </a:lnTo>
                <a:lnTo>
                  <a:pt x="831" y="2840"/>
                </a:lnTo>
                <a:lnTo>
                  <a:pt x="830" y="2837"/>
                </a:lnTo>
                <a:lnTo>
                  <a:pt x="826" y="2833"/>
                </a:lnTo>
                <a:lnTo>
                  <a:pt x="816" y="2829"/>
                </a:lnTo>
                <a:lnTo>
                  <a:pt x="798" y="2825"/>
                </a:lnTo>
                <a:lnTo>
                  <a:pt x="752" y="2823"/>
                </a:lnTo>
                <a:lnTo>
                  <a:pt x="751" y="2823"/>
                </a:lnTo>
                <a:lnTo>
                  <a:pt x="676" y="2834"/>
                </a:lnTo>
                <a:lnTo>
                  <a:pt x="662" y="2838"/>
                </a:lnTo>
                <a:lnTo>
                  <a:pt x="661" y="2838"/>
                </a:lnTo>
                <a:lnTo>
                  <a:pt x="656" y="2842"/>
                </a:lnTo>
                <a:lnTo>
                  <a:pt x="656" y="2844"/>
                </a:lnTo>
                <a:lnTo>
                  <a:pt x="658" y="2855"/>
                </a:lnTo>
                <a:lnTo>
                  <a:pt x="659" y="2878"/>
                </a:lnTo>
                <a:lnTo>
                  <a:pt x="659" y="2882"/>
                </a:lnTo>
                <a:lnTo>
                  <a:pt x="654" y="2890"/>
                </a:lnTo>
                <a:lnTo>
                  <a:pt x="654" y="2892"/>
                </a:lnTo>
                <a:lnTo>
                  <a:pt x="639" y="2907"/>
                </a:lnTo>
                <a:lnTo>
                  <a:pt x="635" y="2909"/>
                </a:lnTo>
                <a:lnTo>
                  <a:pt x="630" y="2911"/>
                </a:lnTo>
                <a:lnTo>
                  <a:pt x="628" y="2909"/>
                </a:lnTo>
                <a:lnTo>
                  <a:pt x="622" y="2909"/>
                </a:lnTo>
                <a:lnTo>
                  <a:pt x="617" y="2907"/>
                </a:lnTo>
                <a:lnTo>
                  <a:pt x="609" y="2901"/>
                </a:lnTo>
                <a:lnTo>
                  <a:pt x="603" y="2900"/>
                </a:lnTo>
                <a:lnTo>
                  <a:pt x="592" y="2898"/>
                </a:lnTo>
                <a:lnTo>
                  <a:pt x="591" y="2898"/>
                </a:lnTo>
                <a:lnTo>
                  <a:pt x="590" y="2900"/>
                </a:lnTo>
                <a:lnTo>
                  <a:pt x="590" y="2901"/>
                </a:lnTo>
                <a:lnTo>
                  <a:pt x="587" y="2930"/>
                </a:lnTo>
                <a:lnTo>
                  <a:pt x="585" y="2952"/>
                </a:lnTo>
                <a:lnTo>
                  <a:pt x="577" y="2985"/>
                </a:lnTo>
                <a:lnTo>
                  <a:pt x="573" y="2989"/>
                </a:lnTo>
                <a:lnTo>
                  <a:pt x="549" y="3015"/>
                </a:lnTo>
                <a:lnTo>
                  <a:pt x="540" y="3026"/>
                </a:lnTo>
                <a:lnTo>
                  <a:pt x="540" y="3031"/>
                </a:lnTo>
                <a:lnTo>
                  <a:pt x="539" y="3038"/>
                </a:lnTo>
                <a:lnTo>
                  <a:pt x="538" y="3042"/>
                </a:lnTo>
                <a:lnTo>
                  <a:pt x="535" y="3045"/>
                </a:lnTo>
                <a:lnTo>
                  <a:pt x="531" y="3046"/>
                </a:lnTo>
                <a:lnTo>
                  <a:pt x="514" y="3050"/>
                </a:lnTo>
                <a:lnTo>
                  <a:pt x="506" y="3053"/>
                </a:lnTo>
                <a:lnTo>
                  <a:pt x="486" y="3061"/>
                </a:lnTo>
                <a:lnTo>
                  <a:pt x="484" y="3061"/>
                </a:lnTo>
                <a:lnTo>
                  <a:pt x="483" y="3062"/>
                </a:lnTo>
                <a:lnTo>
                  <a:pt x="483" y="3064"/>
                </a:lnTo>
                <a:lnTo>
                  <a:pt x="479" y="3077"/>
                </a:lnTo>
                <a:lnTo>
                  <a:pt x="479" y="3079"/>
                </a:lnTo>
                <a:lnTo>
                  <a:pt x="482" y="3087"/>
                </a:lnTo>
                <a:lnTo>
                  <a:pt x="482" y="3088"/>
                </a:lnTo>
                <a:lnTo>
                  <a:pt x="478" y="3101"/>
                </a:lnTo>
                <a:lnTo>
                  <a:pt x="476" y="3103"/>
                </a:lnTo>
                <a:lnTo>
                  <a:pt x="454" y="3131"/>
                </a:lnTo>
                <a:lnTo>
                  <a:pt x="426" y="3155"/>
                </a:lnTo>
                <a:lnTo>
                  <a:pt x="398" y="3176"/>
                </a:lnTo>
                <a:lnTo>
                  <a:pt x="381" y="3176"/>
                </a:lnTo>
                <a:lnTo>
                  <a:pt x="379" y="3174"/>
                </a:lnTo>
                <a:lnTo>
                  <a:pt x="377" y="3174"/>
                </a:lnTo>
                <a:lnTo>
                  <a:pt x="374" y="3176"/>
                </a:lnTo>
                <a:lnTo>
                  <a:pt x="367" y="3178"/>
                </a:lnTo>
                <a:lnTo>
                  <a:pt x="334" y="3195"/>
                </a:lnTo>
                <a:lnTo>
                  <a:pt x="333" y="3196"/>
                </a:lnTo>
                <a:lnTo>
                  <a:pt x="330" y="3204"/>
                </a:lnTo>
                <a:lnTo>
                  <a:pt x="327" y="3225"/>
                </a:lnTo>
                <a:lnTo>
                  <a:pt x="327" y="3228"/>
                </a:lnTo>
                <a:lnTo>
                  <a:pt x="334" y="3234"/>
                </a:lnTo>
                <a:lnTo>
                  <a:pt x="337" y="3234"/>
                </a:lnTo>
                <a:lnTo>
                  <a:pt x="340" y="3237"/>
                </a:lnTo>
                <a:lnTo>
                  <a:pt x="342" y="3236"/>
                </a:lnTo>
                <a:lnTo>
                  <a:pt x="357" y="3232"/>
                </a:lnTo>
                <a:lnTo>
                  <a:pt x="363" y="3230"/>
                </a:lnTo>
                <a:lnTo>
                  <a:pt x="364" y="3228"/>
                </a:lnTo>
                <a:lnTo>
                  <a:pt x="367" y="3226"/>
                </a:lnTo>
                <a:lnTo>
                  <a:pt x="368" y="3224"/>
                </a:lnTo>
                <a:lnTo>
                  <a:pt x="368" y="3219"/>
                </a:lnTo>
                <a:lnTo>
                  <a:pt x="367" y="3215"/>
                </a:lnTo>
                <a:lnTo>
                  <a:pt x="367" y="3213"/>
                </a:lnTo>
                <a:lnTo>
                  <a:pt x="368" y="3210"/>
                </a:lnTo>
                <a:lnTo>
                  <a:pt x="368" y="3209"/>
                </a:lnTo>
                <a:lnTo>
                  <a:pt x="371" y="3207"/>
                </a:lnTo>
                <a:lnTo>
                  <a:pt x="377" y="3206"/>
                </a:lnTo>
                <a:lnTo>
                  <a:pt x="379" y="3204"/>
                </a:lnTo>
                <a:lnTo>
                  <a:pt x="382" y="3206"/>
                </a:lnTo>
                <a:lnTo>
                  <a:pt x="402" y="3214"/>
                </a:lnTo>
                <a:lnTo>
                  <a:pt x="413" y="3218"/>
                </a:lnTo>
                <a:lnTo>
                  <a:pt x="417" y="3221"/>
                </a:lnTo>
                <a:lnTo>
                  <a:pt x="423" y="3225"/>
                </a:lnTo>
                <a:lnTo>
                  <a:pt x="426" y="3229"/>
                </a:lnTo>
                <a:lnTo>
                  <a:pt x="431" y="3239"/>
                </a:lnTo>
                <a:lnTo>
                  <a:pt x="431" y="3244"/>
                </a:lnTo>
                <a:lnTo>
                  <a:pt x="430" y="3247"/>
                </a:lnTo>
                <a:lnTo>
                  <a:pt x="430" y="3250"/>
                </a:lnTo>
                <a:lnTo>
                  <a:pt x="434" y="3256"/>
                </a:lnTo>
                <a:lnTo>
                  <a:pt x="437" y="3259"/>
                </a:lnTo>
                <a:lnTo>
                  <a:pt x="442" y="3263"/>
                </a:lnTo>
                <a:lnTo>
                  <a:pt x="443" y="3265"/>
                </a:lnTo>
                <a:lnTo>
                  <a:pt x="467" y="3247"/>
                </a:lnTo>
                <a:lnTo>
                  <a:pt x="467" y="3245"/>
                </a:lnTo>
                <a:lnTo>
                  <a:pt x="473" y="3234"/>
                </a:lnTo>
                <a:lnTo>
                  <a:pt x="475" y="3232"/>
                </a:lnTo>
                <a:lnTo>
                  <a:pt x="475" y="3228"/>
                </a:lnTo>
                <a:lnTo>
                  <a:pt x="472" y="3222"/>
                </a:lnTo>
                <a:lnTo>
                  <a:pt x="472" y="3221"/>
                </a:lnTo>
                <a:lnTo>
                  <a:pt x="471" y="3221"/>
                </a:lnTo>
                <a:lnTo>
                  <a:pt x="472" y="3202"/>
                </a:lnTo>
                <a:lnTo>
                  <a:pt x="476" y="3181"/>
                </a:lnTo>
                <a:lnTo>
                  <a:pt x="482" y="3173"/>
                </a:lnTo>
                <a:lnTo>
                  <a:pt x="483" y="3173"/>
                </a:lnTo>
                <a:lnTo>
                  <a:pt x="484" y="3174"/>
                </a:lnTo>
                <a:lnTo>
                  <a:pt x="484" y="3176"/>
                </a:lnTo>
                <a:lnTo>
                  <a:pt x="482" y="3183"/>
                </a:lnTo>
                <a:lnTo>
                  <a:pt x="484" y="3202"/>
                </a:lnTo>
                <a:lnTo>
                  <a:pt x="486" y="3202"/>
                </a:lnTo>
                <a:lnTo>
                  <a:pt x="493" y="3195"/>
                </a:lnTo>
                <a:lnTo>
                  <a:pt x="494" y="3189"/>
                </a:lnTo>
                <a:lnTo>
                  <a:pt x="494" y="3188"/>
                </a:lnTo>
                <a:lnTo>
                  <a:pt x="495" y="3184"/>
                </a:lnTo>
                <a:lnTo>
                  <a:pt x="498" y="3181"/>
                </a:lnTo>
                <a:lnTo>
                  <a:pt x="520" y="3169"/>
                </a:lnTo>
                <a:lnTo>
                  <a:pt x="535" y="3157"/>
                </a:lnTo>
                <a:lnTo>
                  <a:pt x="535" y="3154"/>
                </a:lnTo>
                <a:lnTo>
                  <a:pt x="540" y="3139"/>
                </a:lnTo>
                <a:lnTo>
                  <a:pt x="542" y="3136"/>
                </a:lnTo>
                <a:lnTo>
                  <a:pt x="553" y="3132"/>
                </a:lnTo>
                <a:lnTo>
                  <a:pt x="557" y="3132"/>
                </a:lnTo>
                <a:lnTo>
                  <a:pt x="565" y="3138"/>
                </a:lnTo>
                <a:lnTo>
                  <a:pt x="594" y="3138"/>
                </a:lnTo>
                <a:lnTo>
                  <a:pt x="602" y="3136"/>
                </a:lnTo>
                <a:lnTo>
                  <a:pt x="603" y="3136"/>
                </a:lnTo>
                <a:lnTo>
                  <a:pt x="606" y="3135"/>
                </a:lnTo>
                <a:lnTo>
                  <a:pt x="609" y="3132"/>
                </a:lnTo>
                <a:lnTo>
                  <a:pt x="609" y="3131"/>
                </a:lnTo>
                <a:lnTo>
                  <a:pt x="611" y="3128"/>
                </a:lnTo>
                <a:lnTo>
                  <a:pt x="614" y="3127"/>
                </a:lnTo>
                <a:lnTo>
                  <a:pt x="665" y="3122"/>
                </a:lnTo>
                <a:lnTo>
                  <a:pt x="678" y="3125"/>
                </a:lnTo>
                <a:lnTo>
                  <a:pt x="732" y="3150"/>
                </a:lnTo>
                <a:lnTo>
                  <a:pt x="738" y="3157"/>
                </a:lnTo>
                <a:lnTo>
                  <a:pt x="741" y="3165"/>
                </a:lnTo>
                <a:lnTo>
                  <a:pt x="742" y="3168"/>
                </a:lnTo>
                <a:lnTo>
                  <a:pt x="745" y="3170"/>
                </a:lnTo>
                <a:lnTo>
                  <a:pt x="752" y="3173"/>
                </a:lnTo>
                <a:lnTo>
                  <a:pt x="755" y="3174"/>
                </a:lnTo>
                <a:lnTo>
                  <a:pt x="768" y="3176"/>
                </a:lnTo>
                <a:lnTo>
                  <a:pt x="771" y="3176"/>
                </a:lnTo>
                <a:lnTo>
                  <a:pt x="779" y="3170"/>
                </a:lnTo>
                <a:lnTo>
                  <a:pt x="785" y="3168"/>
                </a:lnTo>
                <a:lnTo>
                  <a:pt x="785" y="3165"/>
                </a:lnTo>
                <a:lnTo>
                  <a:pt x="783" y="3162"/>
                </a:lnTo>
                <a:lnTo>
                  <a:pt x="785" y="3158"/>
                </a:lnTo>
                <a:lnTo>
                  <a:pt x="786" y="3151"/>
                </a:lnTo>
                <a:lnTo>
                  <a:pt x="788" y="3147"/>
                </a:lnTo>
                <a:lnTo>
                  <a:pt x="790" y="3143"/>
                </a:lnTo>
                <a:lnTo>
                  <a:pt x="792" y="3140"/>
                </a:lnTo>
                <a:lnTo>
                  <a:pt x="793" y="3139"/>
                </a:lnTo>
                <a:lnTo>
                  <a:pt x="800" y="3136"/>
                </a:lnTo>
                <a:lnTo>
                  <a:pt x="805" y="3135"/>
                </a:lnTo>
                <a:lnTo>
                  <a:pt x="815" y="3128"/>
                </a:lnTo>
                <a:lnTo>
                  <a:pt x="818" y="3116"/>
                </a:lnTo>
                <a:lnTo>
                  <a:pt x="818" y="3110"/>
                </a:lnTo>
                <a:lnTo>
                  <a:pt x="816" y="3110"/>
                </a:lnTo>
                <a:lnTo>
                  <a:pt x="808" y="3106"/>
                </a:lnTo>
                <a:lnTo>
                  <a:pt x="807" y="3105"/>
                </a:lnTo>
                <a:lnTo>
                  <a:pt x="807" y="3092"/>
                </a:lnTo>
                <a:lnTo>
                  <a:pt x="816" y="3065"/>
                </a:lnTo>
                <a:lnTo>
                  <a:pt x="818" y="3061"/>
                </a:lnTo>
                <a:lnTo>
                  <a:pt x="830" y="3041"/>
                </a:lnTo>
                <a:lnTo>
                  <a:pt x="834" y="3035"/>
                </a:lnTo>
                <a:lnTo>
                  <a:pt x="872" y="3013"/>
                </a:lnTo>
                <a:lnTo>
                  <a:pt x="876" y="3010"/>
                </a:lnTo>
                <a:lnTo>
                  <a:pt x="879" y="3010"/>
                </a:lnTo>
                <a:lnTo>
                  <a:pt x="886" y="3009"/>
                </a:lnTo>
                <a:lnTo>
                  <a:pt x="890" y="3009"/>
                </a:lnTo>
                <a:lnTo>
                  <a:pt x="898" y="3010"/>
                </a:lnTo>
                <a:lnTo>
                  <a:pt x="923" y="3005"/>
                </a:lnTo>
                <a:lnTo>
                  <a:pt x="931" y="3001"/>
                </a:lnTo>
                <a:lnTo>
                  <a:pt x="938" y="2995"/>
                </a:lnTo>
                <a:lnTo>
                  <a:pt x="943" y="2993"/>
                </a:lnTo>
                <a:lnTo>
                  <a:pt x="947" y="2993"/>
                </a:lnTo>
                <a:lnTo>
                  <a:pt x="953" y="2994"/>
                </a:lnTo>
                <a:lnTo>
                  <a:pt x="973" y="2998"/>
                </a:lnTo>
                <a:lnTo>
                  <a:pt x="975" y="2998"/>
                </a:lnTo>
                <a:lnTo>
                  <a:pt x="976" y="3000"/>
                </a:lnTo>
                <a:lnTo>
                  <a:pt x="1018" y="3024"/>
                </a:lnTo>
                <a:lnTo>
                  <a:pt x="1044" y="3041"/>
                </a:lnTo>
                <a:lnTo>
                  <a:pt x="1044" y="3038"/>
                </a:lnTo>
                <a:lnTo>
                  <a:pt x="1048" y="3028"/>
                </a:lnTo>
                <a:lnTo>
                  <a:pt x="1048" y="3026"/>
                </a:lnTo>
                <a:lnTo>
                  <a:pt x="1050" y="3024"/>
                </a:lnTo>
                <a:lnTo>
                  <a:pt x="1058" y="3021"/>
                </a:lnTo>
                <a:lnTo>
                  <a:pt x="1095" y="3026"/>
                </a:lnTo>
                <a:lnTo>
                  <a:pt x="1129" y="3032"/>
                </a:lnTo>
                <a:lnTo>
                  <a:pt x="1153" y="3034"/>
                </a:lnTo>
                <a:lnTo>
                  <a:pt x="1155" y="3034"/>
                </a:lnTo>
                <a:lnTo>
                  <a:pt x="1155" y="3032"/>
                </a:lnTo>
                <a:lnTo>
                  <a:pt x="1156" y="3032"/>
                </a:lnTo>
                <a:lnTo>
                  <a:pt x="1164" y="3017"/>
                </a:lnTo>
                <a:lnTo>
                  <a:pt x="1164" y="3016"/>
                </a:lnTo>
                <a:lnTo>
                  <a:pt x="1163" y="3015"/>
                </a:lnTo>
                <a:lnTo>
                  <a:pt x="1160" y="3006"/>
                </a:lnTo>
                <a:lnTo>
                  <a:pt x="1159" y="3005"/>
                </a:lnTo>
                <a:lnTo>
                  <a:pt x="1156" y="3004"/>
                </a:lnTo>
                <a:lnTo>
                  <a:pt x="1145" y="3001"/>
                </a:lnTo>
                <a:lnTo>
                  <a:pt x="1138" y="3000"/>
                </a:lnTo>
                <a:lnTo>
                  <a:pt x="1147" y="2993"/>
                </a:lnTo>
                <a:lnTo>
                  <a:pt x="1179" y="2989"/>
                </a:lnTo>
                <a:lnTo>
                  <a:pt x="1208" y="2979"/>
                </a:lnTo>
                <a:lnTo>
                  <a:pt x="1215" y="2979"/>
                </a:lnTo>
                <a:lnTo>
                  <a:pt x="1229" y="2982"/>
                </a:lnTo>
                <a:lnTo>
                  <a:pt x="1244" y="2982"/>
                </a:lnTo>
                <a:lnTo>
                  <a:pt x="1285" y="2961"/>
                </a:lnTo>
                <a:lnTo>
                  <a:pt x="1287" y="2959"/>
                </a:lnTo>
                <a:lnTo>
                  <a:pt x="1291" y="2952"/>
                </a:lnTo>
                <a:lnTo>
                  <a:pt x="1293" y="2949"/>
                </a:lnTo>
                <a:lnTo>
                  <a:pt x="1293" y="2948"/>
                </a:lnTo>
                <a:lnTo>
                  <a:pt x="1291" y="2946"/>
                </a:lnTo>
                <a:lnTo>
                  <a:pt x="1285" y="2937"/>
                </a:lnTo>
                <a:lnTo>
                  <a:pt x="1270" y="2924"/>
                </a:lnTo>
                <a:lnTo>
                  <a:pt x="1267" y="2923"/>
                </a:lnTo>
                <a:lnTo>
                  <a:pt x="1256" y="2919"/>
                </a:lnTo>
                <a:lnTo>
                  <a:pt x="1255" y="2918"/>
                </a:lnTo>
                <a:lnTo>
                  <a:pt x="1256" y="2916"/>
                </a:lnTo>
                <a:lnTo>
                  <a:pt x="1259" y="2916"/>
                </a:lnTo>
                <a:lnTo>
                  <a:pt x="1265" y="2918"/>
                </a:lnTo>
                <a:lnTo>
                  <a:pt x="1276" y="2924"/>
                </a:lnTo>
                <a:lnTo>
                  <a:pt x="1280" y="2927"/>
                </a:lnTo>
                <a:lnTo>
                  <a:pt x="1286" y="2933"/>
                </a:lnTo>
                <a:lnTo>
                  <a:pt x="1301" y="2942"/>
                </a:lnTo>
                <a:lnTo>
                  <a:pt x="1321" y="2957"/>
                </a:lnTo>
                <a:lnTo>
                  <a:pt x="1324" y="2959"/>
                </a:lnTo>
                <a:lnTo>
                  <a:pt x="1332" y="2959"/>
                </a:lnTo>
                <a:lnTo>
                  <a:pt x="1332" y="2957"/>
                </a:lnTo>
                <a:lnTo>
                  <a:pt x="1334" y="2950"/>
                </a:lnTo>
                <a:lnTo>
                  <a:pt x="1334" y="2946"/>
                </a:lnTo>
                <a:lnTo>
                  <a:pt x="1330" y="2944"/>
                </a:lnTo>
                <a:lnTo>
                  <a:pt x="1324" y="2939"/>
                </a:lnTo>
                <a:lnTo>
                  <a:pt x="1324" y="2937"/>
                </a:lnTo>
                <a:lnTo>
                  <a:pt x="1326" y="2937"/>
                </a:lnTo>
                <a:lnTo>
                  <a:pt x="1339" y="2935"/>
                </a:lnTo>
                <a:lnTo>
                  <a:pt x="1342" y="2935"/>
                </a:lnTo>
                <a:lnTo>
                  <a:pt x="1345" y="2938"/>
                </a:lnTo>
                <a:lnTo>
                  <a:pt x="1345" y="2941"/>
                </a:lnTo>
                <a:lnTo>
                  <a:pt x="1343" y="2941"/>
                </a:lnTo>
                <a:lnTo>
                  <a:pt x="1341" y="2942"/>
                </a:lnTo>
                <a:lnTo>
                  <a:pt x="1338" y="2952"/>
                </a:lnTo>
                <a:lnTo>
                  <a:pt x="1336" y="2952"/>
                </a:lnTo>
                <a:lnTo>
                  <a:pt x="1338" y="2956"/>
                </a:lnTo>
                <a:lnTo>
                  <a:pt x="1341" y="2959"/>
                </a:lnTo>
                <a:lnTo>
                  <a:pt x="1343" y="2959"/>
                </a:lnTo>
                <a:lnTo>
                  <a:pt x="1345" y="2957"/>
                </a:lnTo>
                <a:lnTo>
                  <a:pt x="1351" y="2954"/>
                </a:lnTo>
                <a:lnTo>
                  <a:pt x="1351" y="2944"/>
                </a:lnTo>
                <a:lnTo>
                  <a:pt x="1353" y="2939"/>
                </a:lnTo>
                <a:lnTo>
                  <a:pt x="1353" y="2938"/>
                </a:lnTo>
                <a:lnTo>
                  <a:pt x="1354" y="2937"/>
                </a:lnTo>
                <a:lnTo>
                  <a:pt x="1357" y="2935"/>
                </a:lnTo>
                <a:lnTo>
                  <a:pt x="1360" y="2935"/>
                </a:lnTo>
                <a:lnTo>
                  <a:pt x="1362" y="2937"/>
                </a:lnTo>
                <a:lnTo>
                  <a:pt x="1362" y="2949"/>
                </a:lnTo>
                <a:lnTo>
                  <a:pt x="1357" y="2954"/>
                </a:lnTo>
                <a:lnTo>
                  <a:pt x="1356" y="2957"/>
                </a:lnTo>
                <a:lnTo>
                  <a:pt x="1356" y="2959"/>
                </a:lnTo>
                <a:lnTo>
                  <a:pt x="1357" y="2960"/>
                </a:lnTo>
                <a:lnTo>
                  <a:pt x="1357" y="2961"/>
                </a:lnTo>
                <a:lnTo>
                  <a:pt x="1371" y="2959"/>
                </a:lnTo>
                <a:lnTo>
                  <a:pt x="1371" y="2957"/>
                </a:lnTo>
                <a:lnTo>
                  <a:pt x="1372" y="2944"/>
                </a:lnTo>
                <a:lnTo>
                  <a:pt x="1372" y="2942"/>
                </a:lnTo>
                <a:lnTo>
                  <a:pt x="1369" y="2939"/>
                </a:lnTo>
                <a:lnTo>
                  <a:pt x="1368" y="2939"/>
                </a:lnTo>
                <a:lnTo>
                  <a:pt x="1368" y="2938"/>
                </a:lnTo>
                <a:lnTo>
                  <a:pt x="1369" y="2935"/>
                </a:lnTo>
                <a:lnTo>
                  <a:pt x="1375" y="2935"/>
                </a:lnTo>
                <a:lnTo>
                  <a:pt x="1383" y="2939"/>
                </a:lnTo>
                <a:lnTo>
                  <a:pt x="1390" y="2945"/>
                </a:lnTo>
                <a:lnTo>
                  <a:pt x="1388" y="2948"/>
                </a:lnTo>
                <a:lnTo>
                  <a:pt x="1388" y="2949"/>
                </a:lnTo>
                <a:lnTo>
                  <a:pt x="1384" y="2950"/>
                </a:lnTo>
                <a:lnTo>
                  <a:pt x="1379" y="2956"/>
                </a:lnTo>
                <a:lnTo>
                  <a:pt x="1379" y="2959"/>
                </a:lnTo>
                <a:lnTo>
                  <a:pt x="1380" y="2959"/>
                </a:lnTo>
                <a:lnTo>
                  <a:pt x="1382" y="2960"/>
                </a:lnTo>
                <a:lnTo>
                  <a:pt x="1384" y="2961"/>
                </a:lnTo>
                <a:lnTo>
                  <a:pt x="1394" y="2965"/>
                </a:lnTo>
                <a:lnTo>
                  <a:pt x="1399" y="2968"/>
                </a:lnTo>
                <a:lnTo>
                  <a:pt x="1406" y="2974"/>
                </a:lnTo>
                <a:lnTo>
                  <a:pt x="1413" y="2974"/>
                </a:lnTo>
                <a:lnTo>
                  <a:pt x="1414" y="2971"/>
                </a:lnTo>
                <a:lnTo>
                  <a:pt x="1416" y="2970"/>
                </a:lnTo>
                <a:lnTo>
                  <a:pt x="1416" y="2964"/>
                </a:lnTo>
                <a:lnTo>
                  <a:pt x="1421" y="2959"/>
                </a:lnTo>
                <a:lnTo>
                  <a:pt x="1424" y="2957"/>
                </a:lnTo>
                <a:lnTo>
                  <a:pt x="1443" y="2953"/>
                </a:lnTo>
                <a:lnTo>
                  <a:pt x="1470" y="2946"/>
                </a:lnTo>
                <a:lnTo>
                  <a:pt x="1477" y="2945"/>
                </a:lnTo>
                <a:lnTo>
                  <a:pt x="1487" y="2945"/>
                </a:lnTo>
                <a:lnTo>
                  <a:pt x="1498" y="2941"/>
                </a:lnTo>
                <a:lnTo>
                  <a:pt x="1507" y="2935"/>
                </a:lnTo>
                <a:lnTo>
                  <a:pt x="1510" y="2934"/>
                </a:lnTo>
                <a:lnTo>
                  <a:pt x="1515" y="2933"/>
                </a:lnTo>
                <a:lnTo>
                  <a:pt x="1522" y="2931"/>
                </a:lnTo>
                <a:lnTo>
                  <a:pt x="1534" y="2930"/>
                </a:lnTo>
                <a:lnTo>
                  <a:pt x="1537" y="2931"/>
                </a:lnTo>
                <a:lnTo>
                  <a:pt x="1543" y="2931"/>
                </a:lnTo>
                <a:lnTo>
                  <a:pt x="1556" y="2934"/>
                </a:lnTo>
                <a:lnTo>
                  <a:pt x="1569" y="2938"/>
                </a:lnTo>
                <a:lnTo>
                  <a:pt x="1584" y="2944"/>
                </a:lnTo>
                <a:lnTo>
                  <a:pt x="1604" y="2949"/>
                </a:lnTo>
                <a:lnTo>
                  <a:pt x="1605" y="2949"/>
                </a:lnTo>
                <a:lnTo>
                  <a:pt x="1626" y="2954"/>
                </a:lnTo>
                <a:lnTo>
                  <a:pt x="1634" y="2954"/>
                </a:lnTo>
                <a:lnTo>
                  <a:pt x="1638" y="2952"/>
                </a:lnTo>
                <a:lnTo>
                  <a:pt x="1640" y="2949"/>
                </a:lnTo>
                <a:lnTo>
                  <a:pt x="1641" y="2945"/>
                </a:lnTo>
                <a:lnTo>
                  <a:pt x="1642" y="2942"/>
                </a:lnTo>
                <a:lnTo>
                  <a:pt x="1645" y="2938"/>
                </a:lnTo>
                <a:lnTo>
                  <a:pt x="1653" y="2929"/>
                </a:lnTo>
                <a:lnTo>
                  <a:pt x="1656" y="2927"/>
                </a:lnTo>
                <a:lnTo>
                  <a:pt x="1664" y="2922"/>
                </a:lnTo>
                <a:lnTo>
                  <a:pt x="1672" y="2919"/>
                </a:lnTo>
                <a:lnTo>
                  <a:pt x="1675" y="2919"/>
                </a:lnTo>
                <a:lnTo>
                  <a:pt x="1685" y="2916"/>
                </a:lnTo>
                <a:lnTo>
                  <a:pt x="1697" y="2912"/>
                </a:lnTo>
                <a:lnTo>
                  <a:pt x="1722" y="2903"/>
                </a:lnTo>
                <a:lnTo>
                  <a:pt x="1724" y="2900"/>
                </a:lnTo>
                <a:lnTo>
                  <a:pt x="1727" y="2896"/>
                </a:lnTo>
                <a:lnTo>
                  <a:pt x="1728" y="2893"/>
                </a:lnTo>
                <a:lnTo>
                  <a:pt x="1731" y="2889"/>
                </a:lnTo>
                <a:lnTo>
                  <a:pt x="1745" y="2878"/>
                </a:lnTo>
                <a:lnTo>
                  <a:pt x="1749" y="2877"/>
                </a:lnTo>
                <a:lnTo>
                  <a:pt x="1752" y="2877"/>
                </a:lnTo>
                <a:lnTo>
                  <a:pt x="1761" y="2881"/>
                </a:lnTo>
                <a:lnTo>
                  <a:pt x="1787" y="2875"/>
                </a:lnTo>
                <a:lnTo>
                  <a:pt x="1784" y="2871"/>
                </a:lnTo>
                <a:lnTo>
                  <a:pt x="1783" y="2863"/>
                </a:lnTo>
                <a:lnTo>
                  <a:pt x="1784" y="2859"/>
                </a:lnTo>
                <a:lnTo>
                  <a:pt x="1787" y="2848"/>
                </a:lnTo>
                <a:lnTo>
                  <a:pt x="1790" y="2844"/>
                </a:lnTo>
                <a:lnTo>
                  <a:pt x="1795" y="2837"/>
                </a:lnTo>
                <a:lnTo>
                  <a:pt x="1802" y="2830"/>
                </a:lnTo>
                <a:lnTo>
                  <a:pt x="1808" y="2826"/>
                </a:lnTo>
                <a:lnTo>
                  <a:pt x="1813" y="2823"/>
                </a:lnTo>
                <a:lnTo>
                  <a:pt x="1824" y="2823"/>
                </a:lnTo>
                <a:lnTo>
                  <a:pt x="1827" y="2822"/>
                </a:lnTo>
                <a:lnTo>
                  <a:pt x="1829" y="2822"/>
                </a:lnTo>
                <a:lnTo>
                  <a:pt x="1861" y="2803"/>
                </a:lnTo>
                <a:lnTo>
                  <a:pt x="1866" y="2797"/>
                </a:lnTo>
                <a:lnTo>
                  <a:pt x="1870" y="2792"/>
                </a:lnTo>
                <a:lnTo>
                  <a:pt x="1872" y="2788"/>
                </a:lnTo>
                <a:lnTo>
                  <a:pt x="1873" y="2782"/>
                </a:lnTo>
                <a:lnTo>
                  <a:pt x="1873" y="2777"/>
                </a:lnTo>
                <a:lnTo>
                  <a:pt x="1872" y="2770"/>
                </a:lnTo>
                <a:lnTo>
                  <a:pt x="1873" y="2729"/>
                </a:lnTo>
                <a:lnTo>
                  <a:pt x="1874" y="2728"/>
                </a:lnTo>
                <a:lnTo>
                  <a:pt x="1874" y="2725"/>
                </a:lnTo>
                <a:lnTo>
                  <a:pt x="1877" y="2717"/>
                </a:lnTo>
                <a:lnTo>
                  <a:pt x="1877" y="2710"/>
                </a:lnTo>
                <a:lnTo>
                  <a:pt x="1876" y="2709"/>
                </a:lnTo>
                <a:lnTo>
                  <a:pt x="1874" y="2709"/>
                </a:lnTo>
                <a:lnTo>
                  <a:pt x="1873" y="2707"/>
                </a:lnTo>
                <a:lnTo>
                  <a:pt x="1865" y="2709"/>
                </a:lnTo>
                <a:lnTo>
                  <a:pt x="1855" y="2711"/>
                </a:lnTo>
                <a:lnTo>
                  <a:pt x="1817" y="2718"/>
                </a:lnTo>
                <a:lnTo>
                  <a:pt x="1793" y="2725"/>
                </a:lnTo>
                <a:lnTo>
                  <a:pt x="1788" y="2726"/>
                </a:lnTo>
                <a:lnTo>
                  <a:pt x="1784" y="2730"/>
                </a:lnTo>
                <a:lnTo>
                  <a:pt x="1782" y="2732"/>
                </a:lnTo>
                <a:lnTo>
                  <a:pt x="1779" y="2732"/>
                </a:lnTo>
                <a:lnTo>
                  <a:pt x="1764" y="2735"/>
                </a:lnTo>
                <a:lnTo>
                  <a:pt x="1756" y="2735"/>
                </a:lnTo>
                <a:lnTo>
                  <a:pt x="1741" y="2732"/>
                </a:lnTo>
                <a:lnTo>
                  <a:pt x="1737" y="2730"/>
                </a:lnTo>
                <a:lnTo>
                  <a:pt x="1735" y="2729"/>
                </a:lnTo>
                <a:lnTo>
                  <a:pt x="1737" y="2728"/>
                </a:lnTo>
                <a:lnTo>
                  <a:pt x="1745" y="2729"/>
                </a:lnTo>
                <a:lnTo>
                  <a:pt x="1750" y="2729"/>
                </a:lnTo>
                <a:lnTo>
                  <a:pt x="1756" y="2730"/>
                </a:lnTo>
                <a:lnTo>
                  <a:pt x="1758" y="2730"/>
                </a:lnTo>
                <a:lnTo>
                  <a:pt x="1767" y="2725"/>
                </a:lnTo>
                <a:lnTo>
                  <a:pt x="1768" y="2725"/>
                </a:lnTo>
                <a:lnTo>
                  <a:pt x="1768" y="2722"/>
                </a:lnTo>
                <a:lnTo>
                  <a:pt x="1767" y="2721"/>
                </a:lnTo>
                <a:lnTo>
                  <a:pt x="1764" y="2715"/>
                </a:lnTo>
                <a:lnTo>
                  <a:pt x="1757" y="2709"/>
                </a:lnTo>
                <a:lnTo>
                  <a:pt x="1731" y="2703"/>
                </a:lnTo>
                <a:lnTo>
                  <a:pt x="1724" y="2703"/>
                </a:lnTo>
                <a:lnTo>
                  <a:pt x="1717" y="2711"/>
                </a:lnTo>
                <a:lnTo>
                  <a:pt x="1715" y="2711"/>
                </a:lnTo>
                <a:lnTo>
                  <a:pt x="1715" y="2717"/>
                </a:lnTo>
                <a:lnTo>
                  <a:pt x="1716" y="2721"/>
                </a:lnTo>
                <a:lnTo>
                  <a:pt x="1717" y="2721"/>
                </a:lnTo>
                <a:lnTo>
                  <a:pt x="1716" y="2722"/>
                </a:lnTo>
                <a:lnTo>
                  <a:pt x="1716" y="2724"/>
                </a:lnTo>
                <a:lnTo>
                  <a:pt x="1713" y="2725"/>
                </a:lnTo>
                <a:lnTo>
                  <a:pt x="1709" y="2726"/>
                </a:lnTo>
                <a:lnTo>
                  <a:pt x="1697" y="2728"/>
                </a:lnTo>
                <a:lnTo>
                  <a:pt x="1696" y="2728"/>
                </a:lnTo>
                <a:lnTo>
                  <a:pt x="1689" y="2725"/>
                </a:lnTo>
                <a:lnTo>
                  <a:pt x="1685" y="2721"/>
                </a:lnTo>
                <a:lnTo>
                  <a:pt x="1683" y="2718"/>
                </a:lnTo>
                <a:lnTo>
                  <a:pt x="1698" y="2709"/>
                </a:lnTo>
                <a:lnTo>
                  <a:pt x="1709" y="2707"/>
                </a:lnTo>
                <a:lnTo>
                  <a:pt x="1715" y="2706"/>
                </a:lnTo>
                <a:lnTo>
                  <a:pt x="1717" y="2706"/>
                </a:lnTo>
                <a:lnTo>
                  <a:pt x="1719" y="2705"/>
                </a:lnTo>
                <a:lnTo>
                  <a:pt x="1719" y="2700"/>
                </a:lnTo>
                <a:lnTo>
                  <a:pt x="1716" y="2698"/>
                </a:lnTo>
                <a:lnTo>
                  <a:pt x="1713" y="2696"/>
                </a:lnTo>
                <a:lnTo>
                  <a:pt x="1712" y="2695"/>
                </a:lnTo>
                <a:lnTo>
                  <a:pt x="1690" y="2691"/>
                </a:lnTo>
                <a:lnTo>
                  <a:pt x="1676" y="2691"/>
                </a:lnTo>
                <a:lnTo>
                  <a:pt x="1667" y="2694"/>
                </a:lnTo>
                <a:lnTo>
                  <a:pt x="1664" y="2695"/>
                </a:lnTo>
                <a:lnTo>
                  <a:pt x="1652" y="2707"/>
                </a:lnTo>
                <a:lnTo>
                  <a:pt x="1646" y="2709"/>
                </a:lnTo>
                <a:lnTo>
                  <a:pt x="1646" y="2707"/>
                </a:lnTo>
                <a:lnTo>
                  <a:pt x="1645" y="2707"/>
                </a:lnTo>
                <a:lnTo>
                  <a:pt x="1645" y="2706"/>
                </a:lnTo>
                <a:lnTo>
                  <a:pt x="1659" y="2689"/>
                </a:lnTo>
                <a:lnTo>
                  <a:pt x="1661" y="2688"/>
                </a:lnTo>
                <a:lnTo>
                  <a:pt x="1698" y="2677"/>
                </a:lnTo>
                <a:lnTo>
                  <a:pt x="1726" y="2676"/>
                </a:lnTo>
                <a:lnTo>
                  <a:pt x="1728" y="2676"/>
                </a:lnTo>
                <a:lnTo>
                  <a:pt x="1730" y="2674"/>
                </a:lnTo>
                <a:lnTo>
                  <a:pt x="1732" y="2673"/>
                </a:lnTo>
                <a:lnTo>
                  <a:pt x="1746" y="2662"/>
                </a:lnTo>
                <a:lnTo>
                  <a:pt x="1750" y="2658"/>
                </a:lnTo>
                <a:lnTo>
                  <a:pt x="1754" y="2653"/>
                </a:lnTo>
                <a:lnTo>
                  <a:pt x="1762" y="2644"/>
                </a:lnTo>
                <a:lnTo>
                  <a:pt x="1764" y="2642"/>
                </a:lnTo>
                <a:lnTo>
                  <a:pt x="1762" y="2614"/>
                </a:lnTo>
                <a:lnTo>
                  <a:pt x="1761" y="2608"/>
                </a:lnTo>
                <a:lnTo>
                  <a:pt x="1761" y="2603"/>
                </a:lnTo>
                <a:lnTo>
                  <a:pt x="1760" y="2601"/>
                </a:lnTo>
                <a:lnTo>
                  <a:pt x="1758" y="2599"/>
                </a:lnTo>
                <a:lnTo>
                  <a:pt x="1753" y="2597"/>
                </a:lnTo>
                <a:lnTo>
                  <a:pt x="1742" y="2602"/>
                </a:lnTo>
                <a:lnTo>
                  <a:pt x="1735" y="2606"/>
                </a:lnTo>
                <a:lnTo>
                  <a:pt x="1734" y="2608"/>
                </a:lnTo>
                <a:lnTo>
                  <a:pt x="1720" y="2612"/>
                </a:lnTo>
                <a:lnTo>
                  <a:pt x="1709" y="2608"/>
                </a:lnTo>
                <a:lnTo>
                  <a:pt x="1709" y="2605"/>
                </a:lnTo>
                <a:lnTo>
                  <a:pt x="1711" y="2603"/>
                </a:lnTo>
                <a:lnTo>
                  <a:pt x="1716" y="2603"/>
                </a:lnTo>
                <a:lnTo>
                  <a:pt x="1737" y="2598"/>
                </a:lnTo>
                <a:lnTo>
                  <a:pt x="1742" y="2593"/>
                </a:lnTo>
                <a:lnTo>
                  <a:pt x="1743" y="2590"/>
                </a:lnTo>
                <a:lnTo>
                  <a:pt x="1743" y="2588"/>
                </a:lnTo>
                <a:lnTo>
                  <a:pt x="1742" y="2587"/>
                </a:lnTo>
                <a:lnTo>
                  <a:pt x="1743" y="2584"/>
                </a:lnTo>
                <a:lnTo>
                  <a:pt x="1753" y="2577"/>
                </a:lnTo>
                <a:lnTo>
                  <a:pt x="1757" y="2576"/>
                </a:lnTo>
                <a:lnTo>
                  <a:pt x="1767" y="2573"/>
                </a:lnTo>
                <a:lnTo>
                  <a:pt x="1769" y="2575"/>
                </a:lnTo>
                <a:lnTo>
                  <a:pt x="1773" y="2579"/>
                </a:lnTo>
                <a:lnTo>
                  <a:pt x="1775" y="2584"/>
                </a:lnTo>
                <a:lnTo>
                  <a:pt x="1776" y="2584"/>
                </a:lnTo>
                <a:lnTo>
                  <a:pt x="1777" y="2586"/>
                </a:lnTo>
                <a:lnTo>
                  <a:pt x="1780" y="2586"/>
                </a:lnTo>
                <a:lnTo>
                  <a:pt x="1790" y="2584"/>
                </a:lnTo>
                <a:lnTo>
                  <a:pt x="1795" y="2583"/>
                </a:lnTo>
                <a:lnTo>
                  <a:pt x="1805" y="2579"/>
                </a:lnTo>
                <a:lnTo>
                  <a:pt x="1818" y="2565"/>
                </a:lnTo>
                <a:lnTo>
                  <a:pt x="1827" y="2554"/>
                </a:lnTo>
                <a:lnTo>
                  <a:pt x="1828" y="2550"/>
                </a:lnTo>
                <a:lnTo>
                  <a:pt x="1828" y="2546"/>
                </a:lnTo>
                <a:lnTo>
                  <a:pt x="1825" y="2543"/>
                </a:lnTo>
                <a:lnTo>
                  <a:pt x="1824" y="2543"/>
                </a:lnTo>
                <a:lnTo>
                  <a:pt x="1823" y="2545"/>
                </a:lnTo>
                <a:lnTo>
                  <a:pt x="1823" y="2550"/>
                </a:lnTo>
                <a:lnTo>
                  <a:pt x="1820" y="2552"/>
                </a:lnTo>
                <a:lnTo>
                  <a:pt x="1817" y="2552"/>
                </a:lnTo>
                <a:lnTo>
                  <a:pt x="1809" y="2549"/>
                </a:lnTo>
                <a:lnTo>
                  <a:pt x="1808" y="2547"/>
                </a:lnTo>
                <a:lnTo>
                  <a:pt x="1808" y="2546"/>
                </a:lnTo>
                <a:lnTo>
                  <a:pt x="1820" y="2512"/>
                </a:lnTo>
                <a:lnTo>
                  <a:pt x="1825" y="2516"/>
                </a:lnTo>
                <a:lnTo>
                  <a:pt x="1833" y="2527"/>
                </a:lnTo>
                <a:lnTo>
                  <a:pt x="1835" y="2526"/>
                </a:lnTo>
                <a:lnTo>
                  <a:pt x="1843" y="2515"/>
                </a:lnTo>
                <a:lnTo>
                  <a:pt x="1847" y="2508"/>
                </a:lnTo>
                <a:lnTo>
                  <a:pt x="1850" y="2501"/>
                </a:lnTo>
                <a:lnTo>
                  <a:pt x="1853" y="2498"/>
                </a:lnTo>
                <a:lnTo>
                  <a:pt x="1859" y="2487"/>
                </a:lnTo>
                <a:lnTo>
                  <a:pt x="1864" y="2482"/>
                </a:lnTo>
                <a:lnTo>
                  <a:pt x="1873" y="2475"/>
                </a:lnTo>
                <a:lnTo>
                  <a:pt x="1879" y="2472"/>
                </a:lnTo>
                <a:lnTo>
                  <a:pt x="1880" y="2472"/>
                </a:lnTo>
                <a:lnTo>
                  <a:pt x="1883" y="2471"/>
                </a:lnTo>
                <a:lnTo>
                  <a:pt x="1884" y="2468"/>
                </a:lnTo>
                <a:lnTo>
                  <a:pt x="1884" y="2467"/>
                </a:lnTo>
                <a:lnTo>
                  <a:pt x="1885" y="2459"/>
                </a:lnTo>
                <a:lnTo>
                  <a:pt x="1887" y="2441"/>
                </a:lnTo>
                <a:lnTo>
                  <a:pt x="1887" y="2409"/>
                </a:lnTo>
                <a:lnTo>
                  <a:pt x="1888" y="2403"/>
                </a:lnTo>
                <a:lnTo>
                  <a:pt x="1889" y="2399"/>
                </a:lnTo>
                <a:lnTo>
                  <a:pt x="1892" y="2393"/>
                </a:lnTo>
                <a:lnTo>
                  <a:pt x="1898" y="2379"/>
                </a:lnTo>
                <a:lnTo>
                  <a:pt x="1904" y="2359"/>
                </a:lnTo>
                <a:lnTo>
                  <a:pt x="1910" y="2329"/>
                </a:lnTo>
                <a:lnTo>
                  <a:pt x="1899" y="2280"/>
                </a:lnTo>
                <a:close/>
                <a:moveTo>
                  <a:pt x="270" y="854"/>
                </a:moveTo>
                <a:lnTo>
                  <a:pt x="269" y="855"/>
                </a:lnTo>
                <a:lnTo>
                  <a:pt x="259" y="863"/>
                </a:lnTo>
                <a:lnTo>
                  <a:pt x="258" y="866"/>
                </a:lnTo>
                <a:lnTo>
                  <a:pt x="258" y="873"/>
                </a:lnTo>
                <a:lnTo>
                  <a:pt x="259" y="873"/>
                </a:lnTo>
                <a:lnTo>
                  <a:pt x="265" y="878"/>
                </a:lnTo>
                <a:lnTo>
                  <a:pt x="269" y="880"/>
                </a:lnTo>
                <a:lnTo>
                  <a:pt x="271" y="880"/>
                </a:lnTo>
                <a:lnTo>
                  <a:pt x="275" y="876"/>
                </a:lnTo>
                <a:lnTo>
                  <a:pt x="275" y="874"/>
                </a:lnTo>
                <a:lnTo>
                  <a:pt x="277" y="870"/>
                </a:lnTo>
                <a:lnTo>
                  <a:pt x="278" y="862"/>
                </a:lnTo>
                <a:lnTo>
                  <a:pt x="278" y="861"/>
                </a:lnTo>
                <a:lnTo>
                  <a:pt x="277" y="858"/>
                </a:lnTo>
                <a:lnTo>
                  <a:pt x="273" y="855"/>
                </a:lnTo>
                <a:lnTo>
                  <a:pt x="270" y="854"/>
                </a:lnTo>
                <a:close/>
                <a:moveTo>
                  <a:pt x="188" y="717"/>
                </a:moveTo>
                <a:lnTo>
                  <a:pt x="194" y="713"/>
                </a:lnTo>
                <a:lnTo>
                  <a:pt x="194" y="702"/>
                </a:lnTo>
                <a:lnTo>
                  <a:pt x="195" y="699"/>
                </a:lnTo>
                <a:lnTo>
                  <a:pt x="200" y="698"/>
                </a:lnTo>
                <a:lnTo>
                  <a:pt x="209" y="697"/>
                </a:lnTo>
                <a:lnTo>
                  <a:pt x="225" y="714"/>
                </a:lnTo>
                <a:lnTo>
                  <a:pt x="236" y="729"/>
                </a:lnTo>
                <a:lnTo>
                  <a:pt x="228" y="724"/>
                </a:lnTo>
                <a:lnTo>
                  <a:pt x="226" y="723"/>
                </a:lnTo>
                <a:lnTo>
                  <a:pt x="221" y="720"/>
                </a:lnTo>
                <a:lnTo>
                  <a:pt x="218" y="720"/>
                </a:lnTo>
                <a:lnTo>
                  <a:pt x="210" y="728"/>
                </a:lnTo>
                <a:lnTo>
                  <a:pt x="210" y="731"/>
                </a:lnTo>
                <a:lnTo>
                  <a:pt x="209" y="734"/>
                </a:lnTo>
                <a:lnTo>
                  <a:pt x="239" y="780"/>
                </a:lnTo>
                <a:lnTo>
                  <a:pt x="240" y="780"/>
                </a:lnTo>
                <a:lnTo>
                  <a:pt x="295" y="772"/>
                </a:lnTo>
                <a:lnTo>
                  <a:pt x="306" y="776"/>
                </a:lnTo>
                <a:lnTo>
                  <a:pt x="312" y="781"/>
                </a:lnTo>
                <a:lnTo>
                  <a:pt x="299" y="794"/>
                </a:lnTo>
                <a:lnTo>
                  <a:pt x="297" y="795"/>
                </a:lnTo>
                <a:lnTo>
                  <a:pt x="297" y="796"/>
                </a:lnTo>
                <a:lnTo>
                  <a:pt x="292" y="818"/>
                </a:lnTo>
                <a:lnTo>
                  <a:pt x="292" y="820"/>
                </a:lnTo>
                <a:lnTo>
                  <a:pt x="293" y="830"/>
                </a:lnTo>
                <a:lnTo>
                  <a:pt x="296" y="830"/>
                </a:lnTo>
                <a:lnTo>
                  <a:pt x="299" y="829"/>
                </a:lnTo>
                <a:lnTo>
                  <a:pt x="314" y="821"/>
                </a:lnTo>
                <a:lnTo>
                  <a:pt x="337" y="795"/>
                </a:lnTo>
                <a:lnTo>
                  <a:pt x="340" y="788"/>
                </a:lnTo>
                <a:lnTo>
                  <a:pt x="340" y="787"/>
                </a:lnTo>
                <a:lnTo>
                  <a:pt x="338" y="779"/>
                </a:lnTo>
                <a:lnTo>
                  <a:pt x="338" y="777"/>
                </a:lnTo>
                <a:lnTo>
                  <a:pt x="344" y="779"/>
                </a:lnTo>
                <a:lnTo>
                  <a:pt x="352" y="774"/>
                </a:lnTo>
                <a:lnTo>
                  <a:pt x="363" y="766"/>
                </a:lnTo>
                <a:lnTo>
                  <a:pt x="363" y="762"/>
                </a:lnTo>
                <a:lnTo>
                  <a:pt x="366" y="749"/>
                </a:lnTo>
                <a:lnTo>
                  <a:pt x="366" y="747"/>
                </a:lnTo>
                <a:lnTo>
                  <a:pt x="364" y="746"/>
                </a:lnTo>
                <a:lnTo>
                  <a:pt x="352" y="742"/>
                </a:lnTo>
                <a:lnTo>
                  <a:pt x="345" y="742"/>
                </a:lnTo>
                <a:lnTo>
                  <a:pt x="344" y="743"/>
                </a:lnTo>
                <a:lnTo>
                  <a:pt x="325" y="753"/>
                </a:lnTo>
                <a:lnTo>
                  <a:pt x="321" y="753"/>
                </a:lnTo>
                <a:lnTo>
                  <a:pt x="319" y="751"/>
                </a:lnTo>
                <a:lnTo>
                  <a:pt x="300" y="742"/>
                </a:lnTo>
                <a:lnTo>
                  <a:pt x="295" y="738"/>
                </a:lnTo>
                <a:lnTo>
                  <a:pt x="282" y="727"/>
                </a:lnTo>
                <a:lnTo>
                  <a:pt x="274" y="709"/>
                </a:lnTo>
                <a:lnTo>
                  <a:pt x="273" y="708"/>
                </a:lnTo>
                <a:lnTo>
                  <a:pt x="273" y="688"/>
                </a:lnTo>
                <a:lnTo>
                  <a:pt x="275" y="653"/>
                </a:lnTo>
                <a:lnTo>
                  <a:pt x="275" y="634"/>
                </a:lnTo>
                <a:lnTo>
                  <a:pt x="270" y="626"/>
                </a:lnTo>
                <a:lnTo>
                  <a:pt x="258" y="608"/>
                </a:lnTo>
                <a:lnTo>
                  <a:pt x="258" y="606"/>
                </a:lnTo>
                <a:lnTo>
                  <a:pt x="245" y="594"/>
                </a:lnTo>
                <a:lnTo>
                  <a:pt x="236" y="593"/>
                </a:lnTo>
                <a:lnTo>
                  <a:pt x="233" y="593"/>
                </a:lnTo>
                <a:lnTo>
                  <a:pt x="224" y="613"/>
                </a:lnTo>
                <a:lnTo>
                  <a:pt x="222" y="615"/>
                </a:lnTo>
                <a:lnTo>
                  <a:pt x="226" y="642"/>
                </a:lnTo>
                <a:lnTo>
                  <a:pt x="226" y="643"/>
                </a:lnTo>
                <a:lnTo>
                  <a:pt x="229" y="653"/>
                </a:lnTo>
                <a:lnTo>
                  <a:pt x="221" y="668"/>
                </a:lnTo>
                <a:lnTo>
                  <a:pt x="219" y="669"/>
                </a:lnTo>
                <a:lnTo>
                  <a:pt x="218" y="669"/>
                </a:lnTo>
                <a:lnTo>
                  <a:pt x="198" y="645"/>
                </a:lnTo>
                <a:lnTo>
                  <a:pt x="192" y="634"/>
                </a:lnTo>
                <a:lnTo>
                  <a:pt x="192" y="631"/>
                </a:lnTo>
                <a:lnTo>
                  <a:pt x="185" y="624"/>
                </a:lnTo>
                <a:lnTo>
                  <a:pt x="184" y="624"/>
                </a:lnTo>
                <a:lnTo>
                  <a:pt x="183" y="626"/>
                </a:lnTo>
                <a:lnTo>
                  <a:pt x="183" y="628"/>
                </a:lnTo>
                <a:lnTo>
                  <a:pt x="184" y="662"/>
                </a:lnTo>
                <a:lnTo>
                  <a:pt x="168" y="660"/>
                </a:lnTo>
                <a:lnTo>
                  <a:pt x="165" y="660"/>
                </a:lnTo>
                <a:lnTo>
                  <a:pt x="161" y="661"/>
                </a:lnTo>
                <a:lnTo>
                  <a:pt x="161" y="662"/>
                </a:lnTo>
                <a:lnTo>
                  <a:pt x="159" y="665"/>
                </a:lnTo>
                <a:lnTo>
                  <a:pt x="153" y="676"/>
                </a:lnTo>
                <a:lnTo>
                  <a:pt x="153" y="686"/>
                </a:lnTo>
                <a:lnTo>
                  <a:pt x="162" y="702"/>
                </a:lnTo>
                <a:lnTo>
                  <a:pt x="166" y="706"/>
                </a:lnTo>
                <a:lnTo>
                  <a:pt x="188" y="717"/>
                </a:lnTo>
                <a:close/>
                <a:moveTo>
                  <a:pt x="402" y="993"/>
                </a:moveTo>
                <a:lnTo>
                  <a:pt x="404" y="993"/>
                </a:lnTo>
                <a:lnTo>
                  <a:pt x="404" y="990"/>
                </a:lnTo>
                <a:lnTo>
                  <a:pt x="402" y="989"/>
                </a:lnTo>
                <a:lnTo>
                  <a:pt x="397" y="994"/>
                </a:lnTo>
                <a:lnTo>
                  <a:pt x="375" y="1012"/>
                </a:lnTo>
                <a:lnTo>
                  <a:pt x="368" y="1023"/>
                </a:lnTo>
                <a:lnTo>
                  <a:pt x="368" y="1024"/>
                </a:lnTo>
                <a:lnTo>
                  <a:pt x="371" y="1024"/>
                </a:lnTo>
                <a:lnTo>
                  <a:pt x="382" y="1019"/>
                </a:lnTo>
                <a:lnTo>
                  <a:pt x="382" y="1018"/>
                </a:lnTo>
                <a:lnTo>
                  <a:pt x="394" y="1005"/>
                </a:lnTo>
                <a:lnTo>
                  <a:pt x="402" y="993"/>
                </a:lnTo>
                <a:close/>
                <a:moveTo>
                  <a:pt x="79" y="593"/>
                </a:moveTo>
                <a:lnTo>
                  <a:pt x="54" y="593"/>
                </a:lnTo>
                <a:lnTo>
                  <a:pt x="24" y="602"/>
                </a:lnTo>
                <a:lnTo>
                  <a:pt x="13" y="623"/>
                </a:lnTo>
                <a:lnTo>
                  <a:pt x="15" y="624"/>
                </a:lnTo>
                <a:lnTo>
                  <a:pt x="16" y="627"/>
                </a:lnTo>
                <a:lnTo>
                  <a:pt x="27" y="634"/>
                </a:lnTo>
                <a:lnTo>
                  <a:pt x="28" y="635"/>
                </a:lnTo>
                <a:lnTo>
                  <a:pt x="45" y="638"/>
                </a:lnTo>
                <a:lnTo>
                  <a:pt x="58" y="639"/>
                </a:lnTo>
                <a:lnTo>
                  <a:pt x="82" y="639"/>
                </a:lnTo>
                <a:lnTo>
                  <a:pt x="91" y="628"/>
                </a:lnTo>
                <a:lnTo>
                  <a:pt x="94" y="619"/>
                </a:lnTo>
                <a:lnTo>
                  <a:pt x="102" y="615"/>
                </a:lnTo>
                <a:lnTo>
                  <a:pt x="103" y="613"/>
                </a:lnTo>
                <a:lnTo>
                  <a:pt x="103" y="611"/>
                </a:lnTo>
                <a:lnTo>
                  <a:pt x="79" y="594"/>
                </a:lnTo>
                <a:lnTo>
                  <a:pt x="79" y="593"/>
                </a:lnTo>
                <a:close/>
                <a:moveTo>
                  <a:pt x="150" y="988"/>
                </a:moveTo>
                <a:lnTo>
                  <a:pt x="116" y="997"/>
                </a:lnTo>
                <a:lnTo>
                  <a:pt x="108" y="1003"/>
                </a:lnTo>
                <a:lnTo>
                  <a:pt x="106" y="1004"/>
                </a:lnTo>
                <a:lnTo>
                  <a:pt x="106" y="1005"/>
                </a:lnTo>
                <a:lnTo>
                  <a:pt x="108" y="1016"/>
                </a:lnTo>
                <a:lnTo>
                  <a:pt x="110" y="1020"/>
                </a:lnTo>
                <a:lnTo>
                  <a:pt x="117" y="1023"/>
                </a:lnTo>
                <a:lnTo>
                  <a:pt x="118" y="1024"/>
                </a:lnTo>
                <a:lnTo>
                  <a:pt x="121" y="1023"/>
                </a:lnTo>
                <a:lnTo>
                  <a:pt x="123" y="1023"/>
                </a:lnTo>
                <a:lnTo>
                  <a:pt x="155" y="998"/>
                </a:lnTo>
                <a:lnTo>
                  <a:pt x="158" y="994"/>
                </a:lnTo>
                <a:lnTo>
                  <a:pt x="154" y="992"/>
                </a:lnTo>
                <a:lnTo>
                  <a:pt x="150" y="988"/>
                </a:lnTo>
                <a:close/>
                <a:moveTo>
                  <a:pt x="377" y="1042"/>
                </a:moveTo>
                <a:lnTo>
                  <a:pt x="374" y="1048"/>
                </a:lnTo>
                <a:lnTo>
                  <a:pt x="374" y="1050"/>
                </a:lnTo>
                <a:lnTo>
                  <a:pt x="378" y="1053"/>
                </a:lnTo>
                <a:lnTo>
                  <a:pt x="379" y="1054"/>
                </a:lnTo>
                <a:lnTo>
                  <a:pt x="381" y="1053"/>
                </a:lnTo>
                <a:lnTo>
                  <a:pt x="389" y="1042"/>
                </a:lnTo>
                <a:lnTo>
                  <a:pt x="390" y="1041"/>
                </a:lnTo>
                <a:lnTo>
                  <a:pt x="389" y="1041"/>
                </a:lnTo>
                <a:lnTo>
                  <a:pt x="387" y="1039"/>
                </a:lnTo>
                <a:lnTo>
                  <a:pt x="377" y="1042"/>
                </a:lnTo>
                <a:close/>
                <a:moveTo>
                  <a:pt x="360" y="1079"/>
                </a:moveTo>
                <a:lnTo>
                  <a:pt x="359" y="1080"/>
                </a:lnTo>
                <a:lnTo>
                  <a:pt x="366" y="1089"/>
                </a:lnTo>
                <a:lnTo>
                  <a:pt x="368" y="1089"/>
                </a:lnTo>
                <a:lnTo>
                  <a:pt x="371" y="1083"/>
                </a:lnTo>
                <a:lnTo>
                  <a:pt x="372" y="1074"/>
                </a:lnTo>
                <a:lnTo>
                  <a:pt x="372" y="1072"/>
                </a:lnTo>
                <a:lnTo>
                  <a:pt x="371" y="1071"/>
                </a:lnTo>
                <a:lnTo>
                  <a:pt x="364" y="1072"/>
                </a:lnTo>
                <a:lnTo>
                  <a:pt x="360" y="1079"/>
                </a:lnTo>
                <a:close/>
                <a:moveTo>
                  <a:pt x="254" y="829"/>
                </a:moveTo>
                <a:lnTo>
                  <a:pt x="254" y="828"/>
                </a:lnTo>
                <a:lnTo>
                  <a:pt x="252" y="826"/>
                </a:lnTo>
                <a:lnTo>
                  <a:pt x="250" y="822"/>
                </a:lnTo>
                <a:lnTo>
                  <a:pt x="241" y="815"/>
                </a:lnTo>
                <a:lnTo>
                  <a:pt x="237" y="814"/>
                </a:lnTo>
                <a:lnTo>
                  <a:pt x="233" y="814"/>
                </a:lnTo>
                <a:lnTo>
                  <a:pt x="228" y="815"/>
                </a:lnTo>
                <a:lnTo>
                  <a:pt x="226" y="817"/>
                </a:lnTo>
                <a:lnTo>
                  <a:pt x="221" y="821"/>
                </a:lnTo>
                <a:lnTo>
                  <a:pt x="215" y="830"/>
                </a:lnTo>
                <a:lnTo>
                  <a:pt x="218" y="837"/>
                </a:lnTo>
                <a:lnTo>
                  <a:pt x="226" y="846"/>
                </a:lnTo>
                <a:lnTo>
                  <a:pt x="236" y="856"/>
                </a:lnTo>
                <a:lnTo>
                  <a:pt x="240" y="856"/>
                </a:lnTo>
                <a:lnTo>
                  <a:pt x="243" y="855"/>
                </a:lnTo>
                <a:lnTo>
                  <a:pt x="248" y="850"/>
                </a:lnTo>
                <a:lnTo>
                  <a:pt x="251" y="846"/>
                </a:lnTo>
                <a:lnTo>
                  <a:pt x="251" y="844"/>
                </a:lnTo>
                <a:lnTo>
                  <a:pt x="252" y="836"/>
                </a:lnTo>
                <a:lnTo>
                  <a:pt x="254" y="829"/>
                </a:lnTo>
                <a:close/>
                <a:moveTo>
                  <a:pt x="348" y="1128"/>
                </a:moveTo>
                <a:lnTo>
                  <a:pt x="351" y="1127"/>
                </a:lnTo>
                <a:lnTo>
                  <a:pt x="355" y="1124"/>
                </a:lnTo>
                <a:lnTo>
                  <a:pt x="355" y="1123"/>
                </a:lnTo>
                <a:lnTo>
                  <a:pt x="353" y="1116"/>
                </a:lnTo>
                <a:lnTo>
                  <a:pt x="353" y="1115"/>
                </a:lnTo>
                <a:lnTo>
                  <a:pt x="352" y="1115"/>
                </a:lnTo>
                <a:lnTo>
                  <a:pt x="346" y="1116"/>
                </a:lnTo>
                <a:lnTo>
                  <a:pt x="345" y="1119"/>
                </a:lnTo>
                <a:lnTo>
                  <a:pt x="341" y="1126"/>
                </a:lnTo>
                <a:lnTo>
                  <a:pt x="342" y="1126"/>
                </a:lnTo>
                <a:lnTo>
                  <a:pt x="342" y="1127"/>
                </a:lnTo>
                <a:lnTo>
                  <a:pt x="348" y="1128"/>
                </a:lnTo>
                <a:close/>
                <a:moveTo>
                  <a:pt x="262" y="1023"/>
                </a:moveTo>
                <a:lnTo>
                  <a:pt x="263" y="1023"/>
                </a:lnTo>
                <a:lnTo>
                  <a:pt x="265" y="1022"/>
                </a:lnTo>
                <a:lnTo>
                  <a:pt x="266" y="1022"/>
                </a:lnTo>
                <a:lnTo>
                  <a:pt x="266" y="1020"/>
                </a:lnTo>
                <a:lnTo>
                  <a:pt x="267" y="1020"/>
                </a:lnTo>
                <a:lnTo>
                  <a:pt x="262" y="1015"/>
                </a:lnTo>
                <a:lnTo>
                  <a:pt x="252" y="1011"/>
                </a:lnTo>
                <a:lnTo>
                  <a:pt x="250" y="1011"/>
                </a:lnTo>
                <a:lnTo>
                  <a:pt x="247" y="1012"/>
                </a:lnTo>
                <a:lnTo>
                  <a:pt x="245" y="1015"/>
                </a:lnTo>
                <a:lnTo>
                  <a:pt x="245" y="1016"/>
                </a:lnTo>
                <a:lnTo>
                  <a:pt x="248" y="1019"/>
                </a:lnTo>
                <a:lnTo>
                  <a:pt x="254" y="1022"/>
                </a:lnTo>
                <a:lnTo>
                  <a:pt x="262" y="1023"/>
                </a:lnTo>
                <a:close/>
                <a:moveTo>
                  <a:pt x="244" y="1153"/>
                </a:moveTo>
                <a:lnTo>
                  <a:pt x="240" y="1164"/>
                </a:lnTo>
                <a:lnTo>
                  <a:pt x="244" y="1168"/>
                </a:lnTo>
                <a:lnTo>
                  <a:pt x="245" y="1168"/>
                </a:lnTo>
                <a:lnTo>
                  <a:pt x="252" y="1169"/>
                </a:lnTo>
                <a:lnTo>
                  <a:pt x="255" y="1169"/>
                </a:lnTo>
                <a:lnTo>
                  <a:pt x="256" y="1166"/>
                </a:lnTo>
                <a:lnTo>
                  <a:pt x="256" y="1165"/>
                </a:lnTo>
                <a:lnTo>
                  <a:pt x="266" y="1139"/>
                </a:lnTo>
                <a:lnTo>
                  <a:pt x="266" y="1135"/>
                </a:lnTo>
                <a:lnTo>
                  <a:pt x="265" y="1135"/>
                </a:lnTo>
                <a:lnTo>
                  <a:pt x="247" y="1150"/>
                </a:lnTo>
                <a:lnTo>
                  <a:pt x="244" y="1153"/>
                </a:lnTo>
                <a:close/>
                <a:moveTo>
                  <a:pt x="334" y="1005"/>
                </a:moveTo>
                <a:lnTo>
                  <a:pt x="333" y="1005"/>
                </a:lnTo>
                <a:lnTo>
                  <a:pt x="323" y="1003"/>
                </a:lnTo>
                <a:lnTo>
                  <a:pt x="316" y="1001"/>
                </a:lnTo>
                <a:lnTo>
                  <a:pt x="314" y="1003"/>
                </a:lnTo>
                <a:lnTo>
                  <a:pt x="297" y="985"/>
                </a:lnTo>
                <a:lnTo>
                  <a:pt x="289" y="971"/>
                </a:lnTo>
                <a:lnTo>
                  <a:pt x="281" y="960"/>
                </a:lnTo>
                <a:lnTo>
                  <a:pt x="271" y="955"/>
                </a:lnTo>
                <a:lnTo>
                  <a:pt x="270" y="955"/>
                </a:lnTo>
                <a:lnTo>
                  <a:pt x="266" y="956"/>
                </a:lnTo>
                <a:lnTo>
                  <a:pt x="258" y="960"/>
                </a:lnTo>
                <a:lnTo>
                  <a:pt x="236" y="973"/>
                </a:lnTo>
                <a:lnTo>
                  <a:pt x="230" y="992"/>
                </a:lnTo>
                <a:lnTo>
                  <a:pt x="230" y="996"/>
                </a:lnTo>
                <a:lnTo>
                  <a:pt x="232" y="997"/>
                </a:lnTo>
                <a:lnTo>
                  <a:pt x="266" y="1014"/>
                </a:lnTo>
                <a:lnTo>
                  <a:pt x="293" y="1011"/>
                </a:lnTo>
                <a:lnTo>
                  <a:pt x="295" y="1011"/>
                </a:lnTo>
                <a:lnTo>
                  <a:pt x="296" y="1012"/>
                </a:lnTo>
                <a:lnTo>
                  <a:pt x="296" y="1015"/>
                </a:lnTo>
                <a:lnTo>
                  <a:pt x="290" y="1020"/>
                </a:lnTo>
                <a:lnTo>
                  <a:pt x="277" y="1029"/>
                </a:lnTo>
                <a:lnTo>
                  <a:pt x="275" y="1027"/>
                </a:lnTo>
                <a:lnTo>
                  <a:pt x="270" y="1027"/>
                </a:lnTo>
                <a:lnTo>
                  <a:pt x="255" y="1049"/>
                </a:lnTo>
                <a:lnTo>
                  <a:pt x="254" y="1049"/>
                </a:lnTo>
                <a:lnTo>
                  <a:pt x="254" y="1054"/>
                </a:lnTo>
                <a:lnTo>
                  <a:pt x="258" y="1059"/>
                </a:lnTo>
                <a:lnTo>
                  <a:pt x="260" y="1059"/>
                </a:lnTo>
                <a:lnTo>
                  <a:pt x="263" y="1057"/>
                </a:lnTo>
                <a:lnTo>
                  <a:pt x="275" y="1054"/>
                </a:lnTo>
                <a:lnTo>
                  <a:pt x="284" y="1052"/>
                </a:lnTo>
                <a:lnTo>
                  <a:pt x="284" y="1050"/>
                </a:lnTo>
                <a:lnTo>
                  <a:pt x="289" y="1048"/>
                </a:lnTo>
                <a:lnTo>
                  <a:pt x="292" y="1048"/>
                </a:lnTo>
                <a:lnTo>
                  <a:pt x="293" y="1052"/>
                </a:lnTo>
                <a:lnTo>
                  <a:pt x="289" y="1054"/>
                </a:lnTo>
                <a:lnTo>
                  <a:pt x="278" y="1060"/>
                </a:lnTo>
                <a:lnTo>
                  <a:pt x="273" y="1061"/>
                </a:lnTo>
                <a:lnTo>
                  <a:pt x="250" y="1071"/>
                </a:lnTo>
                <a:lnTo>
                  <a:pt x="240" y="1065"/>
                </a:lnTo>
                <a:lnTo>
                  <a:pt x="236" y="1063"/>
                </a:lnTo>
                <a:lnTo>
                  <a:pt x="235" y="1061"/>
                </a:lnTo>
                <a:lnTo>
                  <a:pt x="229" y="1061"/>
                </a:lnTo>
                <a:lnTo>
                  <a:pt x="226" y="1064"/>
                </a:lnTo>
                <a:lnTo>
                  <a:pt x="224" y="1070"/>
                </a:lnTo>
                <a:lnTo>
                  <a:pt x="222" y="1074"/>
                </a:lnTo>
                <a:lnTo>
                  <a:pt x="224" y="1074"/>
                </a:lnTo>
                <a:lnTo>
                  <a:pt x="232" y="1087"/>
                </a:lnTo>
                <a:lnTo>
                  <a:pt x="240" y="1086"/>
                </a:lnTo>
                <a:lnTo>
                  <a:pt x="266" y="1083"/>
                </a:lnTo>
                <a:lnTo>
                  <a:pt x="285" y="1079"/>
                </a:lnTo>
                <a:lnTo>
                  <a:pt x="319" y="1074"/>
                </a:lnTo>
                <a:lnTo>
                  <a:pt x="326" y="1074"/>
                </a:lnTo>
                <a:lnTo>
                  <a:pt x="333" y="1071"/>
                </a:lnTo>
                <a:lnTo>
                  <a:pt x="344" y="1065"/>
                </a:lnTo>
                <a:lnTo>
                  <a:pt x="351" y="1060"/>
                </a:lnTo>
                <a:lnTo>
                  <a:pt x="352" y="1057"/>
                </a:lnTo>
                <a:lnTo>
                  <a:pt x="357" y="1048"/>
                </a:lnTo>
                <a:lnTo>
                  <a:pt x="359" y="1042"/>
                </a:lnTo>
                <a:lnTo>
                  <a:pt x="361" y="1035"/>
                </a:lnTo>
                <a:lnTo>
                  <a:pt x="361" y="1029"/>
                </a:lnTo>
                <a:lnTo>
                  <a:pt x="349" y="1016"/>
                </a:lnTo>
                <a:lnTo>
                  <a:pt x="334" y="1005"/>
                </a:lnTo>
                <a:close/>
                <a:moveTo>
                  <a:pt x="361" y="1089"/>
                </a:moveTo>
                <a:lnTo>
                  <a:pt x="360" y="1089"/>
                </a:lnTo>
                <a:lnTo>
                  <a:pt x="359" y="1091"/>
                </a:lnTo>
                <a:lnTo>
                  <a:pt x="357" y="1105"/>
                </a:lnTo>
                <a:lnTo>
                  <a:pt x="357" y="1108"/>
                </a:lnTo>
                <a:lnTo>
                  <a:pt x="360" y="1115"/>
                </a:lnTo>
                <a:lnTo>
                  <a:pt x="363" y="1116"/>
                </a:lnTo>
                <a:lnTo>
                  <a:pt x="364" y="1116"/>
                </a:lnTo>
                <a:lnTo>
                  <a:pt x="364" y="1095"/>
                </a:lnTo>
                <a:lnTo>
                  <a:pt x="363" y="1091"/>
                </a:lnTo>
                <a:lnTo>
                  <a:pt x="363" y="1090"/>
                </a:lnTo>
                <a:lnTo>
                  <a:pt x="361" y="1089"/>
                </a:lnTo>
                <a:close/>
              </a:path>
            </a:pathLst>
          </a:custGeom>
          <a:solidFill>
            <a:schemeClr val="tx1"/>
          </a:solidFill>
          <a:ln w="9525">
            <a:solidFill>
              <a:schemeClr val="bg1"/>
            </a:solidFill>
            <a:round/>
            <a:headEnd/>
            <a:tailEnd/>
          </a:ln>
          <a:effectLst>
            <a:outerShdw blurRad="50800" dist="38100" dir="10800000" algn="r" rotWithShape="0">
              <a:prstClr val="black">
                <a:alpha val="40000"/>
              </a:prstClr>
            </a:outerShdw>
          </a:effectLst>
          <a:scene3d>
            <a:camera prst="orthographicFront"/>
            <a:lightRig rig="threePt" dir="t"/>
          </a:scene3d>
          <a:sp3d/>
          <a:extLst/>
        </p:spPr>
        <p:txBody>
          <a:bodyPr vert="horz" wrap="square" lIns="121917" tIns="60958" rIns="121917" bIns="60958" numCol="1" anchor="ctr" anchorCtr="0" compatLnSpc="1">
            <a:prstTxWarp prst="textNoShape">
              <a:avLst/>
            </a:prstTxWarp>
            <a:noAutofit/>
          </a:bodyPr>
          <a:lstStyle/>
          <a:p>
            <a:pPr algn="ctr">
              <a:lnSpc>
                <a:spcPct val="90000"/>
              </a:lnSpc>
            </a:pPr>
            <a:endParaRPr lang="en-GB" sz="3200" dirty="0">
              <a:solidFill>
                <a:schemeClr val="bg1"/>
              </a:solidFill>
              <a:latin typeface="Calibri" pitchFamily="34" charset="0"/>
            </a:endParaRPr>
          </a:p>
        </p:txBody>
      </p:sp>
      <p:grpSp>
        <p:nvGrpSpPr>
          <p:cNvPr id="46" name="Group 22"/>
          <p:cNvGrpSpPr/>
          <p:nvPr/>
        </p:nvGrpSpPr>
        <p:grpSpPr>
          <a:xfrm>
            <a:off x="5905270" y="1545310"/>
            <a:ext cx="4422324" cy="3601369"/>
            <a:chOff x="4428952" y="2907627"/>
            <a:chExt cx="3316743" cy="2701027"/>
          </a:xfrm>
        </p:grpSpPr>
        <p:sp>
          <p:nvSpPr>
            <p:cNvPr id="47" name="Freeform 46"/>
            <p:cNvSpPr/>
            <p:nvPr/>
          </p:nvSpPr>
          <p:spPr bwMode="ltGray">
            <a:xfrm>
              <a:off x="5230319" y="2907627"/>
              <a:ext cx="2515376" cy="2581701"/>
            </a:xfrm>
            <a:custGeom>
              <a:avLst/>
              <a:gdLst>
                <a:gd name="connsiteX0" fmla="*/ 4752109 w 4779818"/>
                <a:gd name="connsiteY0" fmla="*/ 2022764 h 4765964"/>
                <a:gd name="connsiteX1" fmla="*/ 4779818 w 4779818"/>
                <a:gd name="connsiteY1" fmla="*/ 3006437 h 4765964"/>
                <a:gd name="connsiteX2" fmla="*/ 13855 w 4779818"/>
                <a:gd name="connsiteY2" fmla="*/ 4765964 h 4765964"/>
                <a:gd name="connsiteX3" fmla="*/ 0 w 4779818"/>
                <a:gd name="connsiteY3" fmla="*/ 0 h 4765964"/>
                <a:gd name="connsiteX4" fmla="*/ 4752109 w 4779818"/>
                <a:gd name="connsiteY4" fmla="*/ 2022764 h 4765964"/>
                <a:gd name="connsiteX0" fmla="*/ 4738338 w 4766047"/>
                <a:gd name="connsiteY0" fmla="*/ 2382983 h 5126183"/>
                <a:gd name="connsiteX1" fmla="*/ 4766047 w 4766047"/>
                <a:gd name="connsiteY1" fmla="*/ 3366656 h 5126183"/>
                <a:gd name="connsiteX2" fmla="*/ 84 w 4766047"/>
                <a:gd name="connsiteY2" fmla="*/ 5126183 h 5126183"/>
                <a:gd name="connsiteX3" fmla="*/ 180192 w 4766047"/>
                <a:gd name="connsiteY3" fmla="*/ 0 h 5126183"/>
                <a:gd name="connsiteX4" fmla="*/ 4738338 w 4766047"/>
                <a:gd name="connsiteY4" fmla="*/ 2382983 h 5126183"/>
                <a:gd name="connsiteX0" fmla="*/ 4558146 w 4585855"/>
                <a:gd name="connsiteY0" fmla="*/ 2382983 h 4973783"/>
                <a:gd name="connsiteX1" fmla="*/ 4585855 w 4585855"/>
                <a:gd name="connsiteY1" fmla="*/ 3366656 h 4973783"/>
                <a:gd name="connsiteX2" fmla="*/ 1052947 w 4585855"/>
                <a:gd name="connsiteY2" fmla="*/ 4973783 h 4973783"/>
                <a:gd name="connsiteX3" fmla="*/ 0 w 4585855"/>
                <a:gd name="connsiteY3" fmla="*/ 0 h 4973783"/>
                <a:gd name="connsiteX4" fmla="*/ 4558146 w 4585855"/>
                <a:gd name="connsiteY4" fmla="*/ 2382983 h 4973783"/>
                <a:gd name="connsiteX0" fmla="*/ 4558146 w 4585855"/>
                <a:gd name="connsiteY0" fmla="*/ 2355274 h 4946074"/>
                <a:gd name="connsiteX1" fmla="*/ 4585855 w 4585855"/>
                <a:gd name="connsiteY1" fmla="*/ 3338947 h 4946074"/>
                <a:gd name="connsiteX2" fmla="*/ 1052947 w 4585855"/>
                <a:gd name="connsiteY2" fmla="*/ 4946074 h 4946074"/>
                <a:gd name="connsiteX3" fmla="*/ 0 w 4585855"/>
                <a:gd name="connsiteY3" fmla="*/ 0 h 4946074"/>
                <a:gd name="connsiteX4" fmla="*/ 4558146 w 4585855"/>
                <a:gd name="connsiteY4" fmla="*/ 2355274 h 4946074"/>
                <a:gd name="connsiteX0" fmla="*/ 4684345 w 4712054"/>
                <a:gd name="connsiteY0" fmla="*/ 2355274 h 4946074"/>
                <a:gd name="connsiteX1" fmla="*/ 4712054 w 4712054"/>
                <a:gd name="connsiteY1" fmla="*/ 3338947 h 4946074"/>
                <a:gd name="connsiteX2" fmla="*/ 1179146 w 4712054"/>
                <a:gd name="connsiteY2" fmla="*/ 4946074 h 4946074"/>
                <a:gd name="connsiteX3" fmla="*/ 126199 w 4712054"/>
                <a:gd name="connsiteY3" fmla="*/ 0 h 4946074"/>
                <a:gd name="connsiteX4" fmla="*/ 4684345 w 4712054"/>
                <a:gd name="connsiteY4" fmla="*/ 2355274 h 4946074"/>
                <a:gd name="connsiteX0" fmla="*/ 4618609 w 4646318"/>
                <a:gd name="connsiteY0" fmla="*/ 2355274 h 4962258"/>
                <a:gd name="connsiteX1" fmla="*/ 4646318 w 4646318"/>
                <a:gd name="connsiteY1" fmla="*/ 3338947 h 4962258"/>
                <a:gd name="connsiteX2" fmla="*/ 1299527 w 4646318"/>
                <a:gd name="connsiteY2" fmla="*/ 4962258 h 4962258"/>
                <a:gd name="connsiteX3" fmla="*/ 60463 w 4646318"/>
                <a:gd name="connsiteY3" fmla="*/ 0 h 4962258"/>
                <a:gd name="connsiteX4" fmla="*/ 4618609 w 4646318"/>
                <a:gd name="connsiteY4" fmla="*/ 2355274 h 4962258"/>
                <a:gd name="connsiteX0" fmla="*/ 4677867 w 4705576"/>
                <a:gd name="connsiteY0" fmla="*/ 2363366 h 4970350"/>
                <a:gd name="connsiteX1" fmla="*/ 4705576 w 4705576"/>
                <a:gd name="connsiteY1" fmla="*/ 3347039 h 4970350"/>
                <a:gd name="connsiteX2" fmla="*/ 1358785 w 4705576"/>
                <a:gd name="connsiteY2" fmla="*/ 4970350 h 4970350"/>
                <a:gd name="connsiteX3" fmla="*/ 38801 w 4705576"/>
                <a:gd name="connsiteY3" fmla="*/ 0 h 4970350"/>
                <a:gd name="connsiteX4" fmla="*/ 4677867 w 4705576"/>
                <a:gd name="connsiteY4" fmla="*/ 2363366 h 4970350"/>
                <a:gd name="connsiteX0" fmla="*/ 4709223 w 4736932"/>
                <a:gd name="connsiteY0" fmla="*/ 2347182 h 4954166"/>
                <a:gd name="connsiteX1" fmla="*/ 4736932 w 4736932"/>
                <a:gd name="connsiteY1" fmla="*/ 3330855 h 4954166"/>
                <a:gd name="connsiteX2" fmla="*/ 1390141 w 4736932"/>
                <a:gd name="connsiteY2" fmla="*/ 4954166 h 4954166"/>
                <a:gd name="connsiteX3" fmla="*/ 29697 w 4736932"/>
                <a:gd name="connsiteY3" fmla="*/ 0 h 4954166"/>
                <a:gd name="connsiteX4" fmla="*/ 4709223 w 4736932"/>
                <a:gd name="connsiteY4" fmla="*/ 2347182 h 4954166"/>
                <a:gd name="connsiteX0" fmla="*/ 4709223 w 4898773"/>
                <a:gd name="connsiteY0" fmla="*/ 2347182 h 4954166"/>
                <a:gd name="connsiteX1" fmla="*/ 4898773 w 4898773"/>
                <a:gd name="connsiteY1" fmla="*/ 3476511 h 4954166"/>
                <a:gd name="connsiteX2" fmla="*/ 1390141 w 4898773"/>
                <a:gd name="connsiteY2" fmla="*/ 4954166 h 4954166"/>
                <a:gd name="connsiteX3" fmla="*/ 29697 w 4898773"/>
                <a:gd name="connsiteY3" fmla="*/ 0 h 4954166"/>
                <a:gd name="connsiteX4" fmla="*/ 4709223 w 4898773"/>
                <a:gd name="connsiteY4" fmla="*/ 2347182 h 4954166"/>
                <a:gd name="connsiteX0" fmla="*/ 4684045 w 4873595"/>
                <a:gd name="connsiteY0" fmla="*/ 2347182 h 4954166"/>
                <a:gd name="connsiteX1" fmla="*/ 4873595 w 4873595"/>
                <a:gd name="connsiteY1" fmla="*/ 3476511 h 4954166"/>
                <a:gd name="connsiteX2" fmla="*/ 1364963 w 4873595"/>
                <a:gd name="connsiteY2" fmla="*/ 4954166 h 4954166"/>
                <a:gd name="connsiteX3" fmla="*/ 36887 w 4873595"/>
                <a:gd name="connsiteY3" fmla="*/ 0 h 4954166"/>
                <a:gd name="connsiteX4" fmla="*/ 4684045 w 4873595"/>
                <a:gd name="connsiteY4" fmla="*/ 2347182 h 4954166"/>
                <a:gd name="connsiteX0" fmla="*/ 4708321 w 4873595"/>
                <a:gd name="connsiteY0" fmla="*/ 2330998 h 4954166"/>
                <a:gd name="connsiteX1" fmla="*/ 4873595 w 4873595"/>
                <a:gd name="connsiteY1" fmla="*/ 3476511 h 4954166"/>
                <a:gd name="connsiteX2" fmla="*/ 1364963 w 4873595"/>
                <a:gd name="connsiteY2" fmla="*/ 4954166 h 4954166"/>
                <a:gd name="connsiteX3" fmla="*/ 36887 w 4873595"/>
                <a:gd name="connsiteY3" fmla="*/ 0 h 4954166"/>
                <a:gd name="connsiteX4" fmla="*/ 4708321 w 4873595"/>
                <a:gd name="connsiteY4" fmla="*/ 2330998 h 4954166"/>
                <a:gd name="connsiteX0" fmla="*/ 4696013 w 4861287"/>
                <a:gd name="connsiteY0" fmla="*/ 2330998 h 4954166"/>
                <a:gd name="connsiteX1" fmla="*/ 4861287 w 4861287"/>
                <a:gd name="connsiteY1" fmla="*/ 3476511 h 4954166"/>
                <a:gd name="connsiteX2" fmla="*/ 1352655 w 4861287"/>
                <a:gd name="connsiteY2" fmla="*/ 4954166 h 4954166"/>
                <a:gd name="connsiteX3" fmla="*/ 40763 w 4861287"/>
                <a:gd name="connsiteY3" fmla="*/ 0 h 4954166"/>
                <a:gd name="connsiteX4" fmla="*/ 4696013 w 4861287"/>
                <a:gd name="connsiteY4" fmla="*/ 2330998 h 4954166"/>
                <a:gd name="connsiteX0" fmla="*/ 4696013 w 4861287"/>
                <a:gd name="connsiteY0" fmla="*/ 2330998 h 4970350"/>
                <a:gd name="connsiteX1" fmla="*/ 4861287 w 4861287"/>
                <a:gd name="connsiteY1" fmla="*/ 3476511 h 4970350"/>
                <a:gd name="connsiteX2" fmla="*/ 1352655 w 4861287"/>
                <a:gd name="connsiteY2" fmla="*/ 4970350 h 4970350"/>
                <a:gd name="connsiteX3" fmla="*/ 40763 w 4861287"/>
                <a:gd name="connsiteY3" fmla="*/ 0 h 4970350"/>
                <a:gd name="connsiteX4" fmla="*/ 4696013 w 4861287"/>
                <a:gd name="connsiteY4" fmla="*/ 2330998 h 4970350"/>
                <a:gd name="connsiteX0" fmla="*/ 4700074 w 4865348"/>
                <a:gd name="connsiteY0" fmla="*/ 2330998 h 4970350"/>
                <a:gd name="connsiteX1" fmla="*/ 4865348 w 4865348"/>
                <a:gd name="connsiteY1" fmla="*/ 3476511 h 4970350"/>
                <a:gd name="connsiteX2" fmla="*/ 1340532 w 4865348"/>
                <a:gd name="connsiteY2" fmla="*/ 4970350 h 4970350"/>
                <a:gd name="connsiteX3" fmla="*/ 44824 w 4865348"/>
                <a:gd name="connsiteY3" fmla="*/ 0 h 4970350"/>
                <a:gd name="connsiteX4" fmla="*/ 4700074 w 4865348"/>
                <a:gd name="connsiteY4" fmla="*/ 2330998 h 4970350"/>
                <a:gd name="connsiteX0" fmla="*/ 4655250 w 4820524"/>
                <a:gd name="connsiteY0" fmla="*/ 2330998 h 4970350"/>
                <a:gd name="connsiteX1" fmla="*/ 4820524 w 4820524"/>
                <a:gd name="connsiteY1" fmla="*/ 3476511 h 4970350"/>
                <a:gd name="connsiteX2" fmla="*/ 1295708 w 4820524"/>
                <a:gd name="connsiteY2" fmla="*/ 4970350 h 4970350"/>
                <a:gd name="connsiteX3" fmla="*/ 0 w 4820524"/>
                <a:gd name="connsiteY3" fmla="*/ 0 h 4970350"/>
                <a:gd name="connsiteX4" fmla="*/ 4655250 w 4820524"/>
                <a:gd name="connsiteY4" fmla="*/ 2330998 h 4970350"/>
                <a:gd name="connsiteX0" fmla="*/ 4655250 w 4820524"/>
                <a:gd name="connsiteY0" fmla="*/ 2330998 h 4970350"/>
                <a:gd name="connsiteX1" fmla="*/ 4820524 w 4820524"/>
                <a:gd name="connsiteY1" fmla="*/ 3476511 h 4970350"/>
                <a:gd name="connsiteX2" fmla="*/ 1295708 w 4820524"/>
                <a:gd name="connsiteY2" fmla="*/ 4970350 h 4970350"/>
                <a:gd name="connsiteX3" fmla="*/ 0 w 4820524"/>
                <a:gd name="connsiteY3" fmla="*/ 0 h 4970350"/>
                <a:gd name="connsiteX4" fmla="*/ 4655250 w 4820524"/>
                <a:gd name="connsiteY4" fmla="*/ 2330998 h 4970350"/>
                <a:gd name="connsiteX0" fmla="*/ 4655250 w 4820524"/>
                <a:gd name="connsiteY0" fmla="*/ 2330998 h 4979875"/>
                <a:gd name="connsiteX1" fmla="*/ 4820524 w 4820524"/>
                <a:gd name="connsiteY1" fmla="*/ 3476511 h 4979875"/>
                <a:gd name="connsiteX2" fmla="*/ 1295708 w 4820524"/>
                <a:gd name="connsiteY2" fmla="*/ 4979875 h 4979875"/>
                <a:gd name="connsiteX3" fmla="*/ 0 w 4820524"/>
                <a:gd name="connsiteY3" fmla="*/ 0 h 4979875"/>
                <a:gd name="connsiteX4" fmla="*/ 4655250 w 4820524"/>
                <a:gd name="connsiteY4" fmla="*/ 2330998 h 4979875"/>
                <a:gd name="connsiteX0" fmla="*/ 4655250 w 4820524"/>
                <a:gd name="connsiteY0" fmla="*/ 2330998 h 4979875"/>
                <a:gd name="connsiteX1" fmla="*/ 4820524 w 4820524"/>
                <a:gd name="connsiteY1" fmla="*/ 3476511 h 4979875"/>
                <a:gd name="connsiteX2" fmla="*/ 1286183 w 4820524"/>
                <a:gd name="connsiteY2" fmla="*/ 4979875 h 4979875"/>
                <a:gd name="connsiteX3" fmla="*/ 0 w 4820524"/>
                <a:gd name="connsiteY3" fmla="*/ 0 h 4979875"/>
                <a:gd name="connsiteX4" fmla="*/ 4655250 w 4820524"/>
                <a:gd name="connsiteY4" fmla="*/ 2330998 h 4979875"/>
                <a:gd name="connsiteX0" fmla="*/ 4655250 w 4820524"/>
                <a:gd name="connsiteY0" fmla="*/ 2330998 h 4979875"/>
                <a:gd name="connsiteX1" fmla="*/ 4820524 w 4820524"/>
                <a:gd name="connsiteY1" fmla="*/ 3476511 h 4979875"/>
                <a:gd name="connsiteX2" fmla="*/ 1260304 w 4820524"/>
                <a:gd name="connsiteY2" fmla="*/ 4979875 h 4979875"/>
                <a:gd name="connsiteX3" fmla="*/ 0 w 4820524"/>
                <a:gd name="connsiteY3" fmla="*/ 0 h 4979875"/>
                <a:gd name="connsiteX4" fmla="*/ 4655250 w 4820524"/>
                <a:gd name="connsiteY4" fmla="*/ 2330998 h 4979875"/>
                <a:gd name="connsiteX0" fmla="*/ 4655250 w 4838812"/>
                <a:gd name="connsiteY0" fmla="*/ 2330998 h 4979875"/>
                <a:gd name="connsiteX1" fmla="*/ 4838812 w 4838812"/>
                <a:gd name="connsiteY1" fmla="*/ 3476511 h 4979875"/>
                <a:gd name="connsiteX2" fmla="*/ 1260304 w 4838812"/>
                <a:gd name="connsiteY2" fmla="*/ 4979875 h 4979875"/>
                <a:gd name="connsiteX3" fmla="*/ 0 w 4838812"/>
                <a:gd name="connsiteY3" fmla="*/ 0 h 4979875"/>
                <a:gd name="connsiteX4" fmla="*/ 4655250 w 4838812"/>
                <a:gd name="connsiteY4" fmla="*/ 2330998 h 4979875"/>
                <a:gd name="connsiteX0" fmla="*/ 4655250 w 4838812"/>
                <a:gd name="connsiteY0" fmla="*/ 2330998 h 4966159"/>
                <a:gd name="connsiteX1" fmla="*/ 4838812 w 4838812"/>
                <a:gd name="connsiteY1" fmla="*/ 3476511 h 4966159"/>
                <a:gd name="connsiteX2" fmla="*/ 1292308 w 4838812"/>
                <a:gd name="connsiteY2" fmla="*/ 4966159 h 4966159"/>
                <a:gd name="connsiteX3" fmla="*/ 0 w 4838812"/>
                <a:gd name="connsiteY3" fmla="*/ 0 h 4966159"/>
                <a:gd name="connsiteX4" fmla="*/ 4655250 w 4838812"/>
                <a:gd name="connsiteY4" fmla="*/ 2330998 h 4966159"/>
                <a:gd name="connsiteX0" fmla="*/ 4668966 w 4838812"/>
                <a:gd name="connsiteY0" fmla="*/ 2335570 h 4966159"/>
                <a:gd name="connsiteX1" fmla="*/ 4838812 w 4838812"/>
                <a:gd name="connsiteY1" fmla="*/ 3476511 h 4966159"/>
                <a:gd name="connsiteX2" fmla="*/ 1292308 w 4838812"/>
                <a:gd name="connsiteY2" fmla="*/ 4966159 h 4966159"/>
                <a:gd name="connsiteX3" fmla="*/ 0 w 4838812"/>
                <a:gd name="connsiteY3" fmla="*/ 0 h 4966159"/>
                <a:gd name="connsiteX4" fmla="*/ 4668966 w 4838812"/>
                <a:gd name="connsiteY4" fmla="*/ 2335570 h 4966159"/>
                <a:gd name="connsiteX0" fmla="*/ 4668966 w 4838812"/>
                <a:gd name="connsiteY0" fmla="*/ 2335570 h 4957015"/>
                <a:gd name="connsiteX1" fmla="*/ 4838812 w 4838812"/>
                <a:gd name="connsiteY1" fmla="*/ 3476511 h 4957015"/>
                <a:gd name="connsiteX2" fmla="*/ 1301452 w 4838812"/>
                <a:gd name="connsiteY2" fmla="*/ 4957015 h 4957015"/>
                <a:gd name="connsiteX3" fmla="*/ 0 w 4838812"/>
                <a:gd name="connsiteY3" fmla="*/ 0 h 4957015"/>
                <a:gd name="connsiteX4" fmla="*/ 4668966 w 4838812"/>
                <a:gd name="connsiteY4" fmla="*/ 2335570 h 4957015"/>
                <a:gd name="connsiteX0" fmla="*/ 4659822 w 4829668"/>
                <a:gd name="connsiteY0" fmla="*/ 2335570 h 4957015"/>
                <a:gd name="connsiteX1" fmla="*/ 4829668 w 4829668"/>
                <a:gd name="connsiteY1" fmla="*/ 3476511 h 4957015"/>
                <a:gd name="connsiteX2" fmla="*/ 1292308 w 4829668"/>
                <a:gd name="connsiteY2" fmla="*/ 4957015 h 4957015"/>
                <a:gd name="connsiteX3" fmla="*/ 0 w 4829668"/>
                <a:gd name="connsiteY3" fmla="*/ 0 h 4957015"/>
                <a:gd name="connsiteX4" fmla="*/ 4659822 w 4829668"/>
                <a:gd name="connsiteY4" fmla="*/ 2335570 h 4957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668" h="4957015">
                  <a:moveTo>
                    <a:pt x="4659822" y="2335570"/>
                  </a:moveTo>
                  <a:lnTo>
                    <a:pt x="4829668" y="3476511"/>
                  </a:lnTo>
                  <a:cubicBezTo>
                    <a:pt x="3652032" y="4012220"/>
                    <a:pt x="2469944" y="4421306"/>
                    <a:pt x="1292308" y="4957015"/>
                  </a:cubicBezTo>
                  <a:cubicBezTo>
                    <a:pt x="712726" y="4537337"/>
                    <a:pt x="185593" y="1588655"/>
                    <a:pt x="0" y="0"/>
                  </a:cubicBezTo>
                  <a:lnTo>
                    <a:pt x="4659822" y="2335570"/>
                  </a:lnTo>
                  <a:close/>
                </a:path>
              </a:pathLst>
            </a:custGeom>
            <a:gradFill flip="none" rotWithShape="1">
              <a:gsLst>
                <a:gs pos="47000">
                  <a:schemeClr val="bg2">
                    <a:lumMod val="60000"/>
                    <a:lumOff val="40000"/>
                  </a:schemeClr>
                </a:gs>
                <a:gs pos="100000">
                  <a:schemeClr val="bg2">
                    <a:lumMod val="40000"/>
                    <a:lumOff val="60000"/>
                    <a:alpha val="30000"/>
                  </a:schemeClr>
                </a:gs>
              </a:gsLst>
              <a:lin ang="0" scaled="1"/>
              <a:tileRect/>
            </a:gradFill>
            <a:ln>
              <a:noFill/>
            </a:ln>
          </p:spPr>
          <p:txBody>
            <a:bodyPr vert="horz" wrap="none" lIns="91440" tIns="45720" rIns="91440" bIns="45720" numCol="1" rtlCol="0" anchor="ctr" anchorCtr="0" compatLnSpc="1">
              <a:prstTxWarp prst="textNoShape">
                <a:avLst/>
              </a:prstTxWarp>
              <a:noAutofit/>
            </a:bodyPr>
            <a:lstStyle/>
            <a:p>
              <a:pPr algn="ctr" defTabSz="1219170" fontAlgn="base">
                <a:spcBef>
                  <a:spcPct val="50000"/>
                </a:spcBef>
                <a:spcAft>
                  <a:spcPct val="0"/>
                </a:spcAft>
                <a:buBlip>
                  <a:blip r:embed="rId3"/>
                </a:buBlip>
              </a:pPr>
              <a:endParaRPr lang="en-GB" sz="2400" dirty="0" smtClean="0">
                <a:latin typeface="Calibri" pitchFamily="34" charset="0"/>
              </a:endParaRPr>
            </a:p>
          </p:txBody>
        </p:sp>
        <p:sp>
          <p:nvSpPr>
            <p:cNvPr id="48" name="Freeform 6"/>
            <p:cNvSpPr>
              <a:spLocks/>
            </p:cNvSpPr>
            <p:nvPr/>
          </p:nvSpPr>
          <p:spPr bwMode="auto">
            <a:xfrm>
              <a:off x="4428952" y="2907721"/>
              <a:ext cx="1485757" cy="2700933"/>
            </a:xfrm>
            <a:custGeom>
              <a:avLst/>
              <a:gdLst>
                <a:gd name="T0" fmla="*/ 87 w 93"/>
                <a:gd name="T1" fmla="*/ 148 h 169"/>
                <a:gd name="T2" fmla="*/ 86 w 93"/>
                <a:gd name="T3" fmla="*/ 136 h 169"/>
                <a:gd name="T4" fmla="*/ 84 w 93"/>
                <a:gd name="T5" fmla="*/ 132 h 169"/>
                <a:gd name="T6" fmla="*/ 85 w 93"/>
                <a:gd name="T7" fmla="*/ 126 h 169"/>
                <a:gd name="T8" fmla="*/ 84 w 93"/>
                <a:gd name="T9" fmla="*/ 123 h 169"/>
                <a:gd name="T10" fmla="*/ 82 w 93"/>
                <a:gd name="T11" fmla="*/ 120 h 169"/>
                <a:gd name="T12" fmla="*/ 80 w 93"/>
                <a:gd name="T13" fmla="*/ 111 h 169"/>
                <a:gd name="T14" fmla="*/ 83 w 93"/>
                <a:gd name="T15" fmla="*/ 109 h 169"/>
                <a:gd name="T16" fmla="*/ 83 w 93"/>
                <a:gd name="T17" fmla="*/ 107 h 169"/>
                <a:gd name="T18" fmla="*/ 79 w 93"/>
                <a:gd name="T19" fmla="*/ 105 h 169"/>
                <a:gd name="T20" fmla="*/ 71 w 93"/>
                <a:gd name="T21" fmla="*/ 105 h 169"/>
                <a:gd name="T22" fmla="*/ 77 w 93"/>
                <a:gd name="T23" fmla="*/ 92 h 169"/>
                <a:gd name="T24" fmla="*/ 72 w 93"/>
                <a:gd name="T25" fmla="*/ 77 h 169"/>
                <a:gd name="T26" fmla="*/ 69 w 93"/>
                <a:gd name="T27" fmla="*/ 65 h 169"/>
                <a:gd name="T28" fmla="*/ 71 w 93"/>
                <a:gd name="T29" fmla="*/ 61 h 169"/>
                <a:gd name="T30" fmla="*/ 75 w 93"/>
                <a:gd name="T31" fmla="*/ 58 h 169"/>
                <a:gd name="T32" fmla="*/ 77 w 93"/>
                <a:gd name="T33" fmla="*/ 53 h 169"/>
                <a:gd name="T34" fmla="*/ 74 w 93"/>
                <a:gd name="T35" fmla="*/ 49 h 169"/>
                <a:gd name="T36" fmla="*/ 70 w 93"/>
                <a:gd name="T37" fmla="*/ 44 h 169"/>
                <a:gd name="T38" fmla="*/ 71 w 93"/>
                <a:gd name="T39" fmla="*/ 41 h 169"/>
                <a:gd name="T40" fmla="*/ 68 w 93"/>
                <a:gd name="T41" fmla="*/ 40 h 169"/>
                <a:gd name="T42" fmla="*/ 68 w 93"/>
                <a:gd name="T43" fmla="*/ 34 h 169"/>
                <a:gd name="T44" fmla="*/ 68 w 93"/>
                <a:gd name="T45" fmla="*/ 30 h 169"/>
                <a:gd name="T46" fmla="*/ 64 w 93"/>
                <a:gd name="T47" fmla="*/ 26 h 169"/>
                <a:gd name="T48" fmla="*/ 61 w 93"/>
                <a:gd name="T49" fmla="*/ 30 h 169"/>
                <a:gd name="T50" fmla="*/ 56 w 93"/>
                <a:gd name="T51" fmla="*/ 29 h 169"/>
                <a:gd name="T52" fmla="*/ 55 w 93"/>
                <a:gd name="T53" fmla="*/ 23 h 169"/>
                <a:gd name="T54" fmla="*/ 55 w 93"/>
                <a:gd name="T55" fmla="*/ 16 h 169"/>
                <a:gd name="T56" fmla="*/ 55 w 93"/>
                <a:gd name="T57" fmla="*/ 13 h 169"/>
                <a:gd name="T58" fmla="*/ 57 w 93"/>
                <a:gd name="T59" fmla="*/ 10 h 169"/>
                <a:gd name="T60" fmla="*/ 59 w 93"/>
                <a:gd name="T61" fmla="*/ 8 h 169"/>
                <a:gd name="T62" fmla="*/ 54 w 93"/>
                <a:gd name="T63" fmla="*/ 5 h 169"/>
                <a:gd name="T64" fmla="*/ 53 w 93"/>
                <a:gd name="T65" fmla="*/ 2 h 169"/>
                <a:gd name="T66" fmla="*/ 50 w 93"/>
                <a:gd name="T67" fmla="*/ 0 h 169"/>
                <a:gd name="T68" fmla="*/ 46 w 93"/>
                <a:gd name="T69" fmla="*/ 1 h 169"/>
                <a:gd name="T70" fmla="*/ 42 w 93"/>
                <a:gd name="T71" fmla="*/ 4 h 169"/>
                <a:gd name="T72" fmla="*/ 38 w 93"/>
                <a:gd name="T73" fmla="*/ 8 h 169"/>
                <a:gd name="T74" fmla="*/ 32 w 93"/>
                <a:gd name="T75" fmla="*/ 11 h 169"/>
                <a:gd name="T76" fmla="*/ 29 w 93"/>
                <a:gd name="T77" fmla="*/ 14 h 169"/>
                <a:gd name="T78" fmla="*/ 23 w 93"/>
                <a:gd name="T79" fmla="*/ 16 h 169"/>
                <a:gd name="T80" fmla="*/ 16 w 93"/>
                <a:gd name="T81" fmla="*/ 17 h 169"/>
                <a:gd name="T82" fmla="*/ 0 w 93"/>
                <a:gd name="T83" fmla="*/ 52 h 169"/>
                <a:gd name="T84" fmla="*/ 11 w 93"/>
                <a:gd name="T85" fmla="*/ 69 h 169"/>
                <a:gd name="T86" fmla="*/ 14 w 93"/>
                <a:gd name="T87" fmla="*/ 75 h 169"/>
                <a:gd name="T88" fmla="*/ 20 w 93"/>
                <a:gd name="T89" fmla="*/ 77 h 169"/>
                <a:gd name="T90" fmla="*/ 21 w 93"/>
                <a:gd name="T91" fmla="*/ 72 h 169"/>
                <a:gd name="T92" fmla="*/ 21 w 93"/>
                <a:gd name="T93" fmla="*/ 81 h 169"/>
                <a:gd name="T94" fmla="*/ 23 w 93"/>
                <a:gd name="T95" fmla="*/ 87 h 169"/>
                <a:gd name="T96" fmla="*/ 38 w 93"/>
                <a:gd name="T97" fmla="*/ 77 h 169"/>
                <a:gd name="T98" fmla="*/ 31 w 93"/>
                <a:gd name="T99" fmla="*/ 100 h 169"/>
                <a:gd name="T100" fmla="*/ 30 w 93"/>
                <a:gd name="T101" fmla="*/ 113 h 169"/>
                <a:gd name="T102" fmla="*/ 31 w 93"/>
                <a:gd name="T103" fmla="*/ 126 h 169"/>
                <a:gd name="T104" fmla="*/ 34 w 93"/>
                <a:gd name="T105" fmla="*/ 144 h 169"/>
                <a:gd name="T106" fmla="*/ 44 w 93"/>
                <a:gd name="T107" fmla="*/ 150 h 169"/>
                <a:gd name="T108" fmla="*/ 49 w 93"/>
                <a:gd name="T109" fmla="*/ 148 h 169"/>
                <a:gd name="T110" fmla="*/ 53 w 93"/>
                <a:gd name="T111" fmla="*/ 146 h 169"/>
                <a:gd name="T112" fmla="*/ 63 w 93"/>
                <a:gd name="T113" fmla="*/ 156 h 169"/>
                <a:gd name="T114" fmla="*/ 73 w 93"/>
                <a:gd name="T115" fmla="*/ 167 h 169"/>
                <a:gd name="T116" fmla="*/ 81 w 93"/>
                <a:gd name="T117" fmla="*/ 164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3" h="169">
                  <a:moveTo>
                    <a:pt x="92" y="158"/>
                  </a:moveTo>
                  <a:cubicBezTo>
                    <a:pt x="92" y="158"/>
                    <a:pt x="92" y="157"/>
                    <a:pt x="92" y="155"/>
                  </a:cubicBezTo>
                  <a:cubicBezTo>
                    <a:pt x="91" y="154"/>
                    <a:pt x="89" y="152"/>
                    <a:pt x="89" y="152"/>
                  </a:cubicBezTo>
                  <a:cubicBezTo>
                    <a:pt x="89" y="152"/>
                    <a:pt x="86" y="154"/>
                    <a:pt x="87" y="151"/>
                  </a:cubicBezTo>
                  <a:cubicBezTo>
                    <a:pt x="88" y="149"/>
                    <a:pt x="86" y="149"/>
                    <a:pt x="86" y="149"/>
                  </a:cubicBezTo>
                  <a:cubicBezTo>
                    <a:pt x="87" y="148"/>
                    <a:pt x="87" y="148"/>
                    <a:pt x="87" y="148"/>
                  </a:cubicBezTo>
                  <a:cubicBezTo>
                    <a:pt x="89" y="146"/>
                    <a:pt x="89" y="146"/>
                    <a:pt x="89" y="146"/>
                  </a:cubicBezTo>
                  <a:cubicBezTo>
                    <a:pt x="89" y="144"/>
                    <a:pt x="89" y="144"/>
                    <a:pt x="89" y="144"/>
                  </a:cubicBezTo>
                  <a:cubicBezTo>
                    <a:pt x="92" y="141"/>
                    <a:pt x="92" y="141"/>
                    <a:pt x="92" y="141"/>
                  </a:cubicBezTo>
                  <a:cubicBezTo>
                    <a:pt x="92" y="140"/>
                    <a:pt x="92" y="140"/>
                    <a:pt x="92" y="140"/>
                  </a:cubicBezTo>
                  <a:cubicBezTo>
                    <a:pt x="91" y="139"/>
                    <a:pt x="91" y="139"/>
                    <a:pt x="91" y="139"/>
                  </a:cubicBezTo>
                  <a:cubicBezTo>
                    <a:pt x="91" y="139"/>
                    <a:pt x="89" y="137"/>
                    <a:pt x="86" y="136"/>
                  </a:cubicBezTo>
                  <a:cubicBezTo>
                    <a:pt x="86" y="135"/>
                    <a:pt x="86" y="135"/>
                    <a:pt x="86" y="135"/>
                  </a:cubicBezTo>
                  <a:cubicBezTo>
                    <a:pt x="86" y="135"/>
                    <a:pt x="86" y="135"/>
                    <a:pt x="86" y="135"/>
                  </a:cubicBezTo>
                  <a:cubicBezTo>
                    <a:pt x="87" y="135"/>
                    <a:pt x="87" y="135"/>
                    <a:pt x="87" y="135"/>
                  </a:cubicBezTo>
                  <a:cubicBezTo>
                    <a:pt x="86" y="135"/>
                    <a:pt x="86" y="135"/>
                    <a:pt x="86" y="134"/>
                  </a:cubicBezTo>
                  <a:cubicBezTo>
                    <a:pt x="85" y="133"/>
                    <a:pt x="85" y="133"/>
                    <a:pt x="85" y="133"/>
                  </a:cubicBezTo>
                  <a:cubicBezTo>
                    <a:pt x="84" y="132"/>
                    <a:pt x="84" y="132"/>
                    <a:pt x="84" y="132"/>
                  </a:cubicBezTo>
                  <a:cubicBezTo>
                    <a:pt x="84" y="131"/>
                    <a:pt x="84" y="131"/>
                    <a:pt x="84" y="131"/>
                  </a:cubicBezTo>
                  <a:cubicBezTo>
                    <a:pt x="84" y="131"/>
                    <a:pt x="84" y="131"/>
                    <a:pt x="84" y="131"/>
                  </a:cubicBezTo>
                  <a:cubicBezTo>
                    <a:pt x="84" y="130"/>
                    <a:pt x="84" y="130"/>
                    <a:pt x="84" y="130"/>
                  </a:cubicBezTo>
                  <a:cubicBezTo>
                    <a:pt x="84" y="129"/>
                    <a:pt x="84" y="129"/>
                    <a:pt x="84" y="129"/>
                  </a:cubicBezTo>
                  <a:cubicBezTo>
                    <a:pt x="84" y="129"/>
                    <a:pt x="84" y="129"/>
                    <a:pt x="85" y="127"/>
                  </a:cubicBezTo>
                  <a:cubicBezTo>
                    <a:pt x="85" y="126"/>
                    <a:pt x="85" y="126"/>
                    <a:pt x="85" y="126"/>
                  </a:cubicBezTo>
                  <a:cubicBezTo>
                    <a:pt x="85" y="126"/>
                    <a:pt x="85" y="126"/>
                    <a:pt x="85" y="126"/>
                  </a:cubicBezTo>
                  <a:cubicBezTo>
                    <a:pt x="85" y="125"/>
                    <a:pt x="85" y="125"/>
                    <a:pt x="85" y="125"/>
                  </a:cubicBezTo>
                  <a:cubicBezTo>
                    <a:pt x="85" y="124"/>
                    <a:pt x="85" y="124"/>
                    <a:pt x="85" y="124"/>
                  </a:cubicBezTo>
                  <a:cubicBezTo>
                    <a:pt x="85" y="124"/>
                    <a:pt x="85" y="124"/>
                    <a:pt x="85" y="124"/>
                  </a:cubicBezTo>
                  <a:cubicBezTo>
                    <a:pt x="84" y="123"/>
                    <a:pt x="84" y="123"/>
                    <a:pt x="84" y="123"/>
                  </a:cubicBezTo>
                  <a:cubicBezTo>
                    <a:pt x="84" y="123"/>
                    <a:pt x="84" y="123"/>
                    <a:pt x="84" y="123"/>
                  </a:cubicBezTo>
                  <a:cubicBezTo>
                    <a:pt x="83" y="122"/>
                    <a:pt x="83" y="122"/>
                    <a:pt x="83" y="122"/>
                  </a:cubicBezTo>
                  <a:cubicBezTo>
                    <a:pt x="83" y="122"/>
                    <a:pt x="83" y="122"/>
                    <a:pt x="83" y="122"/>
                  </a:cubicBezTo>
                  <a:cubicBezTo>
                    <a:pt x="83" y="122"/>
                    <a:pt x="83" y="121"/>
                    <a:pt x="83" y="120"/>
                  </a:cubicBezTo>
                  <a:cubicBezTo>
                    <a:pt x="83" y="120"/>
                    <a:pt x="83" y="120"/>
                    <a:pt x="83" y="120"/>
                  </a:cubicBezTo>
                  <a:cubicBezTo>
                    <a:pt x="82" y="120"/>
                    <a:pt x="82" y="120"/>
                    <a:pt x="82" y="120"/>
                  </a:cubicBezTo>
                  <a:cubicBezTo>
                    <a:pt x="82" y="120"/>
                    <a:pt x="82" y="120"/>
                    <a:pt x="82" y="120"/>
                  </a:cubicBezTo>
                  <a:cubicBezTo>
                    <a:pt x="81" y="119"/>
                    <a:pt x="81" y="118"/>
                    <a:pt x="81" y="117"/>
                  </a:cubicBezTo>
                  <a:cubicBezTo>
                    <a:pt x="80" y="116"/>
                    <a:pt x="80" y="116"/>
                    <a:pt x="80" y="116"/>
                  </a:cubicBezTo>
                  <a:cubicBezTo>
                    <a:pt x="80" y="116"/>
                    <a:pt x="80" y="116"/>
                    <a:pt x="80" y="116"/>
                  </a:cubicBezTo>
                  <a:cubicBezTo>
                    <a:pt x="80" y="113"/>
                    <a:pt x="80" y="113"/>
                    <a:pt x="80" y="113"/>
                  </a:cubicBezTo>
                  <a:cubicBezTo>
                    <a:pt x="80" y="112"/>
                    <a:pt x="80" y="112"/>
                    <a:pt x="80" y="112"/>
                  </a:cubicBezTo>
                  <a:cubicBezTo>
                    <a:pt x="80" y="111"/>
                    <a:pt x="80" y="111"/>
                    <a:pt x="80" y="111"/>
                  </a:cubicBezTo>
                  <a:cubicBezTo>
                    <a:pt x="80" y="111"/>
                    <a:pt x="80" y="111"/>
                    <a:pt x="80" y="111"/>
                  </a:cubicBezTo>
                  <a:cubicBezTo>
                    <a:pt x="81" y="110"/>
                    <a:pt x="81" y="110"/>
                    <a:pt x="81" y="110"/>
                  </a:cubicBezTo>
                  <a:cubicBezTo>
                    <a:pt x="81" y="110"/>
                    <a:pt x="81" y="110"/>
                    <a:pt x="81" y="110"/>
                  </a:cubicBezTo>
                  <a:cubicBezTo>
                    <a:pt x="82" y="110"/>
                    <a:pt x="82" y="110"/>
                    <a:pt x="82" y="110"/>
                  </a:cubicBezTo>
                  <a:cubicBezTo>
                    <a:pt x="82" y="109"/>
                    <a:pt x="82" y="109"/>
                    <a:pt x="82" y="109"/>
                  </a:cubicBezTo>
                  <a:cubicBezTo>
                    <a:pt x="82" y="109"/>
                    <a:pt x="82" y="109"/>
                    <a:pt x="83" y="109"/>
                  </a:cubicBezTo>
                  <a:cubicBezTo>
                    <a:pt x="83" y="109"/>
                    <a:pt x="83" y="109"/>
                    <a:pt x="83" y="109"/>
                  </a:cubicBezTo>
                  <a:cubicBezTo>
                    <a:pt x="83" y="108"/>
                    <a:pt x="83" y="108"/>
                    <a:pt x="83" y="108"/>
                  </a:cubicBezTo>
                  <a:cubicBezTo>
                    <a:pt x="84" y="108"/>
                    <a:pt x="84" y="108"/>
                    <a:pt x="85" y="108"/>
                  </a:cubicBezTo>
                  <a:cubicBezTo>
                    <a:pt x="84" y="108"/>
                    <a:pt x="84" y="108"/>
                    <a:pt x="84" y="108"/>
                  </a:cubicBezTo>
                  <a:cubicBezTo>
                    <a:pt x="84" y="107"/>
                    <a:pt x="84" y="107"/>
                    <a:pt x="84" y="107"/>
                  </a:cubicBezTo>
                  <a:cubicBezTo>
                    <a:pt x="83" y="107"/>
                    <a:pt x="83" y="107"/>
                    <a:pt x="83" y="107"/>
                  </a:cubicBezTo>
                  <a:cubicBezTo>
                    <a:pt x="82" y="106"/>
                    <a:pt x="82" y="106"/>
                    <a:pt x="82" y="106"/>
                  </a:cubicBezTo>
                  <a:cubicBezTo>
                    <a:pt x="82" y="106"/>
                    <a:pt x="82" y="106"/>
                    <a:pt x="82" y="106"/>
                  </a:cubicBezTo>
                  <a:cubicBezTo>
                    <a:pt x="81" y="105"/>
                    <a:pt x="81" y="105"/>
                    <a:pt x="81" y="105"/>
                  </a:cubicBezTo>
                  <a:cubicBezTo>
                    <a:pt x="81" y="105"/>
                    <a:pt x="81" y="105"/>
                    <a:pt x="81" y="105"/>
                  </a:cubicBezTo>
                  <a:cubicBezTo>
                    <a:pt x="80" y="105"/>
                    <a:pt x="80" y="105"/>
                    <a:pt x="80" y="105"/>
                  </a:cubicBezTo>
                  <a:cubicBezTo>
                    <a:pt x="79" y="105"/>
                    <a:pt x="79" y="105"/>
                    <a:pt x="79" y="105"/>
                  </a:cubicBezTo>
                  <a:cubicBezTo>
                    <a:pt x="78" y="105"/>
                    <a:pt x="78" y="105"/>
                    <a:pt x="78" y="105"/>
                  </a:cubicBezTo>
                  <a:cubicBezTo>
                    <a:pt x="77" y="105"/>
                    <a:pt x="77" y="105"/>
                    <a:pt x="77" y="105"/>
                  </a:cubicBezTo>
                  <a:cubicBezTo>
                    <a:pt x="76" y="105"/>
                    <a:pt x="75" y="105"/>
                    <a:pt x="75" y="105"/>
                  </a:cubicBezTo>
                  <a:cubicBezTo>
                    <a:pt x="74" y="105"/>
                    <a:pt x="74" y="105"/>
                    <a:pt x="74" y="105"/>
                  </a:cubicBezTo>
                  <a:cubicBezTo>
                    <a:pt x="73" y="105"/>
                    <a:pt x="73" y="105"/>
                    <a:pt x="72" y="105"/>
                  </a:cubicBezTo>
                  <a:cubicBezTo>
                    <a:pt x="72" y="105"/>
                    <a:pt x="72" y="105"/>
                    <a:pt x="71" y="105"/>
                  </a:cubicBezTo>
                  <a:cubicBezTo>
                    <a:pt x="72" y="101"/>
                    <a:pt x="72" y="101"/>
                    <a:pt x="72" y="101"/>
                  </a:cubicBezTo>
                  <a:cubicBezTo>
                    <a:pt x="73" y="100"/>
                    <a:pt x="73" y="100"/>
                    <a:pt x="73" y="100"/>
                  </a:cubicBezTo>
                  <a:cubicBezTo>
                    <a:pt x="75" y="97"/>
                    <a:pt x="75" y="97"/>
                    <a:pt x="75" y="97"/>
                  </a:cubicBezTo>
                  <a:cubicBezTo>
                    <a:pt x="75" y="94"/>
                    <a:pt x="75" y="94"/>
                    <a:pt x="75" y="94"/>
                  </a:cubicBezTo>
                  <a:cubicBezTo>
                    <a:pt x="77" y="93"/>
                    <a:pt x="77" y="93"/>
                    <a:pt x="77" y="93"/>
                  </a:cubicBezTo>
                  <a:cubicBezTo>
                    <a:pt x="77" y="92"/>
                    <a:pt x="77" y="92"/>
                    <a:pt x="77" y="92"/>
                  </a:cubicBezTo>
                  <a:cubicBezTo>
                    <a:pt x="76" y="91"/>
                    <a:pt x="76" y="91"/>
                    <a:pt x="76" y="91"/>
                  </a:cubicBezTo>
                  <a:cubicBezTo>
                    <a:pt x="77" y="86"/>
                    <a:pt x="77" y="86"/>
                    <a:pt x="77" y="86"/>
                  </a:cubicBezTo>
                  <a:cubicBezTo>
                    <a:pt x="73" y="82"/>
                    <a:pt x="73" y="82"/>
                    <a:pt x="73" y="82"/>
                  </a:cubicBezTo>
                  <a:cubicBezTo>
                    <a:pt x="72" y="79"/>
                    <a:pt x="72" y="79"/>
                    <a:pt x="72" y="79"/>
                  </a:cubicBezTo>
                  <a:cubicBezTo>
                    <a:pt x="71" y="78"/>
                    <a:pt x="71" y="78"/>
                    <a:pt x="71" y="78"/>
                  </a:cubicBezTo>
                  <a:cubicBezTo>
                    <a:pt x="72" y="77"/>
                    <a:pt x="72" y="77"/>
                    <a:pt x="72" y="77"/>
                  </a:cubicBezTo>
                  <a:cubicBezTo>
                    <a:pt x="71" y="76"/>
                    <a:pt x="71" y="76"/>
                    <a:pt x="71" y="76"/>
                  </a:cubicBezTo>
                  <a:cubicBezTo>
                    <a:pt x="70" y="75"/>
                    <a:pt x="70" y="75"/>
                    <a:pt x="70" y="75"/>
                  </a:cubicBezTo>
                  <a:cubicBezTo>
                    <a:pt x="68" y="74"/>
                    <a:pt x="68" y="74"/>
                    <a:pt x="68" y="74"/>
                  </a:cubicBezTo>
                  <a:cubicBezTo>
                    <a:pt x="69" y="73"/>
                    <a:pt x="69" y="73"/>
                    <a:pt x="69" y="73"/>
                  </a:cubicBezTo>
                  <a:cubicBezTo>
                    <a:pt x="70" y="69"/>
                    <a:pt x="70" y="69"/>
                    <a:pt x="70" y="69"/>
                  </a:cubicBezTo>
                  <a:cubicBezTo>
                    <a:pt x="69" y="65"/>
                    <a:pt x="69" y="65"/>
                    <a:pt x="69" y="65"/>
                  </a:cubicBezTo>
                  <a:cubicBezTo>
                    <a:pt x="69" y="65"/>
                    <a:pt x="69" y="65"/>
                    <a:pt x="69" y="65"/>
                  </a:cubicBezTo>
                  <a:cubicBezTo>
                    <a:pt x="70" y="65"/>
                    <a:pt x="70" y="65"/>
                    <a:pt x="70" y="65"/>
                  </a:cubicBezTo>
                  <a:cubicBezTo>
                    <a:pt x="70" y="64"/>
                    <a:pt x="70" y="64"/>
                    <a:pt x="70" y="64"/>
                  </a:cubicBezTo>
                  <a:cubicBezTo>
                    <a:pt x="71" y="64"/>
                    <a:pt x="71" y="64"/>
                    <a:pt x="71" y="64"/>
                  </a:cubicBezTo>
                  <a:cubicBezTo>
                    <a:pt x="71" y="63"/>
                    <a:pt x="71" y="63"/>
                    <a:pt x="71" y="63"/>
                  </a:cubicBezTo>
                  <a:cubicBezTo>
                    <a:pt x="71" y="61"/>
                    <a:pt x="71" y="61"/>
                    <a:pt x="71" y="61"/>
                  </a:cubicBezTo>
                  <a:cubicBezTo>
                    <a:pt x="71" y="61"/>
                    <a:pt x="71" y="60"/>
                    <a:pt x="71" y="60"/>
                  </a:cubicBezTo>
                  <a:cubicBezTo>
                    <a:pt x="71" y="60"/>
                    <a:pt x="71" y="60"/>
                    <a:pt x="71" y="60"/>
                  </a:cubicBezTo>
                  <a:cubicBezTo>
                    <a:pt x="71" y="60"/>
                    <a:pt x="71" y="60"/>
                    <a:pt x="71" y="60"/>
                  </a:cubicBezTo>
                  <a:cubicBezTo>
                    <a:pt x="72" y="60"/>
                    <a:pt x="72" y="59"/>
                    <a:pt x="72" y="59"/>
                  </a:cubicBezTo>
                  <a:cubicBezTo>
                    <a:pt x="74" y="58"/>
                    <a:pt x="75" y="58"/>
                    <a:pt x="75" y="58"/>
                  </a:cubicBezTo>
                  <a:cubicBezTo>
                    <a:pt x="75" y="58"/>
                    <a:pt x="75" y="58"/>
                    <a:pt x="75" y="58"/>
                  </a:cubicBezTo>
                  <a:cubicBezTo>
                    <a:pt x="76" y="58"/>
                    <a:pt x="76" y="58"/>
                    <a:pt x="76" y="58"/>
                  </a:cubicBezTo>
                  <a:cubicBezTo>
                    <a:pt x="77" y="58"/>
                    <a:pt x="77" y="58"/>
                    <a:pt x="77" y="57"/>
                  </a:cubicBezTo>
                  <a:cubicBezTo>
                    <a:pt x="77" y="57"/>
                    <a:pt x="77" y="57"/>
                    <a:pt x="77" y="56"/>
                  </a:cubicBezTo>
                  <a:cubicBezTo>
                    <a:pt x="77" y="56"/>
                    <a:pt x="78" y="55"/>
                    <a:pt x="78" y="55"/>
                  </a:cubicBezTo>
                  <a:cubicBezTo>
                    <a:pt x="77" y="55"/>
                    <a:pt x="77" y="55"/>
                    <a:pt x="77" y="54"/>
                  </a:cubicBezTo>
                  <a:cubicBezTo>
                    <a:pt x="77" y="54"/>
                    <a:pt x="77" y="53"/>
                    <a:pt x="77" y="53"/>
                  </a:cubicBezTo>
                  <a:cubicBezTo>
                    <a:pt x="77" y="53"/>
                    <a:pt x="77" y="53"/>
                    <a:pt x="77" y="53"/>
                  </a:cubicBezTo>
                  <a:cubicBezTo>
                    <a:pt x="77" y="52"/>
                    <a:pt x="77" y="52"/>
                    <a:pt x="77" y="52"/>
                  </a:cubicBezTo>
                  <a:cubicBezTo>
                    <a:pt x="76" y="52"/>
                    <a:pt x="76" y="52"/>
                    <a:pt x="76" y="52"/>
                  </a:cubicBezTo>
                  <a:cubicBezTo>
                    <a:pt x="76" y="52"/>
                    <a:pt x="76" y="52"/>
                    <a:pt x="76" y="51"/>
                  </a:cubicBezTo>
                  <a:cubicBezTo>
                    <a:pt x="75" y="51"/>
                    <a:pt x="75" y="51"/>
                    <a:pt x="75" y="50"/>
                  </a:cubicBezTo>
                  <a:cubicBezTo>
                    <a:pt x="75" y="50"/>
                    <a:pt x="74" y="50"/>
                    <a:pt x="74" y="49"/>
                  </a:cubicBezTo>
                  <a:cubicBezTo>
                    <a:pt x="74" y="49"/>
                    <a:pt x="74" y="49"/>
                    <a:pt x="74" y="49"/>
                  </a:cubicBezTo>
                  <a:cubicBezTo>
                    <a:pt x="73" y="49"/>
                    <a:pt x="73" y="49"/>
                    <a:pt x="73" y="48"/>
                  </a:cubicBezTo>
                  <a:cubicBezTo>
                    <a:pt x="72" y="48"/>
                    <a:pt x="72" y="47"/>
                    <a:pt x="72" y="47"/>
                  </a:cubicBezTo>
                  <a:cubicBezTo>
                    <a:pt x="71" y="47"/>
                    <a:pt x="71" y="47"/>
                    <a:pt x="71" y="46"/>
                  </a:cubicBezTo>
                  <a:cubicBezTo>
                    <a:pt x="70" y="45"/>
                    <a:pt x="70" y="44"/>
                    <a:pt x="70" y="44"/>
                  </a:cubicBezTo>
                  <a:cubicBezTo>
                    <a:pt x="70" y="44"/>
                    <a:pt x="70" y="44"/>
                    <a:pt x="70" y="44"/>
                  </a:cubicBezTo>
                  <a:cubicBezTo>
                    <a:pt x="70" y="43"/>
                    <a:pt x="70" y="43"/>
                    <a:pt x="70" y="43"/>
                  </a:cubicBezTo>
                  <a:cubicBezTo>
                    <a:pt x="70" y="43"/>
                    <a:pt x="70" y="43"/>
                    <a:pt x="71" y="43"/>
                  </a:cubicBezTo>
                  <a:cubicBezTo>
                    <a:pt x="71" y="42"/>
                    <a:pt x="71" y="42"/>
                    <a:pt x="71" y="42"/>
                  </a:cubicBezTo>
                  <a:cubicBezTo>
                    <a:pt x="71" y="42"/>
                    <a:pt x="71" y="42"/>
                    <a:pt x="71" y="42"/>
                  </a:cubicBezTo>
                  <a:cubicBezTo>
                    <a:pt x="71" y="42"/>
                    <a:pt x="71" y="41"/>
                    <a:pt x="71" y="41"/>
                  </a:cubicBezTo>
                  <a:cubicBezTo>
                    <a:pt x="71" y="41"/>
                    <a:pt x="71" y="41"/>
                    <a:pt x="71" y="41"/>
                  </a:cubicBezTo>
                  <a:cubicBezTo>
                    <a:pt x="71" y="41"/>
                    <a:pt x="71" y="41"/>
                    <a:pt x="71" y="41"/>
                  </a:cubicBezTo>
                  <a:cubicBezTo>
                    <a:pt x="70" y="41"/>
                    <a:pt x="70" y="41"/>
                    <a:pt x="70" y="41"/>
                  </a:cubicBezTo>
                  <a:cubicBezTo>
                    <a:pt x="70" y="40"/>
                    <a:pt x="70" y="40"/>
                    <a:pt x="70" y="40"/>
                  </a:cubicBezTo>
                  <a:cubicBezTo>
                    <a:pt x="69" y="40"/>
                    <a:pt x="69" y="40"/>
                    <a:pt x="69" y="40"/>
                  </a:cubicBezTo>
                  <a:cubicBezTo>
                    <a:pt x="69" y="40"/>
                    <a:pt x="68" y="40"/>
                    <a:pt x="68" y="40"/>
                  </a:cubicBezTo>
                  <a:cubicBezTo>
                    <a:pt x="68" y="40"/>
                    <a:pt x="68" y="40"/>
                    <a:pt x="68" y="40"/>
                  </a:cubicBezTo>
                  <a:cubicBezTo>
                    <a:pt x="68" y="40"/>
                    <a:pt x="68" y="40"/>
                    <a:pt x="68" y="40"/>
                  </a:cubicBezTo>
                  <a:cubicBezTo>
                    <a:pt x="68" y="39"/>
                    <a:pt x="67" y="39"/>
                    <a:pt x="67" y="39"/>
                  </a:cubicBezTo>
                  <a:cubicBezTo>
                    <a:pt x="67" y="39"/>
                    <a:pt x="67" y="39"/>
                    <a:pt x="67" y="39"/>
                  </a:cubicBezTo>
                  <a:cubicBezTo>
                    <a:pt x="67" y="35"/>
                    <a:pt x="67" y="35"/>
                    <a:pt x="67" y="35"/>
                  </a:cubicBezTo>
                  <a:cubicBezTo>
                    <a:pt x="67" y="35"/>
                    <a:pt x="68" y="34"/>
                    <a:pt x="68" y="34"/>
                  </a:cubicBezTo>
                  <a:cubicBezTo>
                    <a:pt x="68" y="34"/>
                    <a:pt x="68" y="34"/>
                    <a:pt x="68" y="34"/>
                  </a:cubicBezTo>
                  <a:cubicBezTo>
                    <a:pt x="68" y="33"/>
                    <a:pt x="68" y="33"/>
                    <a:pt x="69" y="33"/>
                  </a:cubicBezTo>
                  <a:cubicBezTo>
                    <a:pt x="69" y="33"/>
                    <a:pt x="69" y="33"/>
                    <a:pt x="69" y="33"/>
                  </a:cubicBezTo>
                  <a:cubicBezTo>
                    <a:pt x="69" y="31"/>
                    <a:pt x="69" y="31"/>
                    <a:pt x="69" y="31"/>
                  </a:cubicBezTo>
                  <a:cubicBezTo>
                    <a:pt x="69" y="31"/>
                    <a:pt x="69" y="31"/>
                    <a:pt x="69" y="31"/>
                  </a:cubicBezTo>
                  <a:cubicBezTo>
                    <a:pt x="69" y="31"/>
                    <a:pt x="68" y="31"/>
                    <a:pt x="68" y="31"/>
                  </a:cubicBezTo>
                  <a:cubicBezTo>
                    <a:pt x="68" y="30"/>
                    <a:pt x="68" y="30"/>
                    <a:pt x="68" y="30"/>
                  </a:cubicBezTo>
                  <a:cubicBezTo>
                    <a:pt x="68" y="29"/>
                    <a:pt x="68" y="29"/>
                    <a:pt x="68" y="29"/>
                  </a:cubicBezTo>
                  <a:cubicBezTo>
                    <a:pt x="67" y="28"/>
                    <a:pt x="67" y="28"/>
                    <a:pt x="67" y="28"/>
                  </a:cubicBezTo>
                  <a:cubicBezTo>
                    <a:pt x="65" y="28"/>
                    <a:pt x="65" y="28"/>
                    <a:pt x="65" y="28"/>
                  </a:cubicBezTo>
                  <a:cubicBezTo>
                    <a:pt x="65" y="28"/>
                    <a:pt x="65" y="27"/>
                    <a:pt x="65" y="27"/>
                  </a:cubicBezTo>
                  <a:cubicBezTo>
                    <a:pt x="65" y="27"/>
                    <a:pt x="65" y="27"/>
                    <a:pt x="65" y="27"/>
                  </a:cubicBezTo>
                  <a:cubicBezTo>
                    <a:pt x="65" y="27"/>
                    <a:pt x="65" y="26"/>
                    <a:pt x="64" y="26"/>
                  </a:cubicBezTo>
                  <a:cubicBezTo>
                    <a:pt x="64" y="26"/>
                    <a:pt x="64" y="27"/>
                    <a:pt x="63" y="27"/>
                  </a:cubicBezTo>
                  <a:cubicBezTo>
                    <a:pt x="63" y="28"/>
                    <a:pt x="62" y="28"/>
                    <a:pt x="62" y="28"/>
                  </a:cubicBezTo>
                  <a:cubicBezTo>
                    <a:pt x="62" y="28"/>
                    <a:pt x="62" y="28"/>
                    <a:pt x="62" y="28"/>
                  </a:cubicBezTo>
                  <a:cubicBezTo>
                    <a:pt x="62" y="28"/>
                    <a:pt x="62" y="28"/>
                    <a:pt x="61" y="28"/>
                  </a:cubicBezTo>
                  <a:cubicBezTo>
                    <a:pt x="61" y="29"/>
                    <a:pt x="61" y="29"/>
                    <a:pt x="61" y="29"/>
                  </a:cubicBezTo>
                  <a:cubicBezTo>
                    <a:pt x="61" y="30"/>
                    <a:pt x="61" y="30"/>
                    <a:pt x="61" y="30"/>
                  </a:cubicBezTo>
                  <a:cubicBezTo>
                    <a:pt x="60" y="30"/>
                    <a:pt x="60" y="30"/>
                    <a:pt x="60" y="30"/>
                  </a:cubicBezTo>
                  <a:cubicBezTo>
                    <a:pt x="59" y="30"/>
                    <a:pt x="59" y="30"/>
                    <a:pt x="59" y="29"/>
                  </a:cubicBezTo>
                  <a:cubicBezTo>
                    <a:pt x="58" y="29"/>
                    <a:pt x="58" y="29"/>
                    <a:pt x="58" y="29"/>
                  </a:cubicBezTo>
                  <a:cubicBezTo>
                    <a:pt x="58" y="30"/>
                    <a:pt x="58" y="30"/>
                    <a:pt x="58" y="29"/>
                  </a:cubicBezTo>
                  <a:cubicBezTo>
                    <a:pt x="57" y="29"/>
                    <a:pt x="57" y="29"/>
                    <a:pt x="57" y="29"/>
                  </a:cubicBezTo>
                  <a:cubicBezTo>
                    <a:pt x="56" y="29"/>
                    <a:pt x="56" y="29"/>
                    <a:pt x="56" y="29"/>
                  </a:cubicBezTo>
                  <a:cubicBezTo>
                    <a:pt x="55" y="29"/>
                    <a:pt x="55" y="28"/>
                    <a:pt x="55" y="28"/>
                  </a:cubicBezTo>
                  <a:cubicBezTo>
                    <a:pt x="55" y="27"/>
                    <a:pt x="55" y="27"/>
                    <a:pt x="55" y="27"/>
                  </a:cubicBezTo>
                  <a:cubicBezTo>
                    <a:pt x="55" y="27"/>
                    <a:pt x="54" y="26"/>
                    <a:pt x="54" y="25"/>
                  </a:cubicBezTo>
                  <a:cubicBezTo>
                    <a:pt x="54" y="25"/>
                    <a:pt x="55" y="25"/>
                    <a:pt x="55" y="24"/>
                  </a:cubicBezTo>
                  <a:cubicBezTo>
                    <a:pt x="55" y="24"/>
                    <a:pt x="55" y="24"/>
                    <a:pt x="55" y="24"/>
                  </a:cubicBezTo>
                  <a:cubicBezTo>
                    <a:pt x="55" y="23"/>
                    <a:pt x="55" y="23"/>
                    <a:pt x="55" y="23"/>
                  </a:cubicBezTo>
                  <a:cubicBezTo>
                    <a:pt x="55" y="22"/>
                    <a:pt x="55" y="22"/>
                    <a:pt x="56" y="22"/>
                  </a:cubicBezTo>
                  <a:cubicBezTo>
                    <a:pt x="55" y="22"/>
                    <a:pt x="55" y="22"/>
                    <a:pt x="55" y="22"/>
                  </a:cubicBezTo>
                  <a:cubicBezTo>
                    <a:pt x="55" y="20"/>
                    <a:pt x="55" y="20"/>
                    <a:pt x="55" y="20"/>
                  </a:cubicBezTo>
                  <a:cubicBezTo>
                    <a:pt x="55" y="18"/>
                    <a:pt x="55" y="18"/>
                    <a:pt x="55" y="18"/>
                  </a:cubicBezTo>
                  <a:cubicBezTo>
                    <a:pt x="55" y="17"/>
                    <a:pt x="55" y="17"/>
                    <a:pt x="55" y="17"/>
                  </a:cubicBezTo>
                  <a:cubicBezTo>
                    <a:pt x="55" y="16"/>
                    <a:pt x="55" y="16"/>
                    <a:pt x="55" y="16"/>
                  </a:cubicBezTo>
                  <a:cubicBezTo>
                    <a:pt x="54" y="16"/>
                    <a:pt x="54" y="16"/>
                    <a:pt x="54" y="16"/>
                  </a:cubicBezTo>
                  <a:cubicBezTo>
                    <a:pt x="54" y="16"/>
                    <a:pt x="54" y="16"/>
                    <a:pt x="54" y="16"/>
                  </a:cubicBezTo>
                  <a:cubicBezTo>
                    <a:pt x="53" y="15"/>
                    <a:pt x="53" y="15"/>
                    <a:pt x="53" y="15"/>
                  </a:cubicBezTo>
                  <a:cubicBezTo>
                    <a:pt x="53" y="15"/>
                    <a:pt x="53" y="14"/>
                    <a:pt x="54" y="14"/>
                  </a:cubicBezTo>
                  <a:cubicBezTo>
                    <a:pt x="54" y="14"/>
                    <a:pt x="54" y="14"/>
                    <a:pt x="55" y="14"/>
                  </a:cubicBezTo>
                  <a:cubicBezTo>
                    <a:pt x="55" y="14"/>
                    <a:pt x="55" y="13"/>
                    <a:pt x="55" y="13"/>
                  </a:cubicBezTo>
                  <a:cubicBezTo>
                    <a:pt x="55" y="13"/>
                    <a:pt x="55" y="13"/>
                    <a:pt x="55" y="13"/>
                  </a:cubicBezTo>
                  <a:cubicBezTo>
                    <a:pt x="55" y="13"/>
                    <a:pt x="55" y="12"/>
                    <a:pt x="55" y="12"/>
                  </a:cubicBezTo>
                  <a:cubicBezTo>
                    <a:pt x="55" y="11"/>
                    <a:pt x="55" y="11"/>
                    <a:pt x="55" y="11"/>
                  </a:cubicBezTo>
                  <a:cubicBezTo>
                    <a:pt x="55" y="11"/>
                    <a:pt x="56" y="10"/>
                    <a:pt x="56" y="10"/>
                  </a:cubicBezTo>
                  <a:cubicBezTo>
                    <a:pt x="56" y="10"/>
                    <a:pt x="56" y="10"/>
                    <a:pt x="56" y="10"/>
                  </a:cubicBezTo>
                  <a:cubicBezTo>
                    <a:pt x="56" y="10"/>
                    <a:pt x="57" y="10"/>
                    <a:pt x="57" y="10"/>
                  </a:cubicBezTo>
                  <a:cubicBezTo>
                    <a:pt x="57" y="10"/>
                    <a:pt x="57" y="10"/>
                    <a:pt x="57" y="10"/>
                  </a:cubicBezTo>
                  <a:cubicBezTo>
                    <a:pt x="58" y="10"/>
                    <a:pt x="58" y="10"/>
                    <a:pt x="58" y="10"/>
                  </a:cubicBezTo>
                  <a:cubicBezTo>
                    <a:pt x="58" y="9"/>
                    <a:pt x="58" y="9"/>
                    <a:pt x="59" y="9"/>
                  </a:cubicBezTo>
                  <a:cubicBezTo>
                    <a:pt x="59" y="9"/>
                    <a:pt x="59" y="9"/>
                    <a:pt x="60" y="9"/>
                  </a:cubicBezTo>
                  <a:cubicBezTo>
                    <a:pt x="60" y="8"/>
                    <a:pt x="60" y="8"/>
                    <a:pt x="60" y="8"/>
                  </a:cubicBezTo>
                  <a:cubicBezTo>
                    <a:pt x="59" y="8"/>
                    <a:pt x="59" y="8"/>
                    <a:pt x="59" y="8"/>
                  </a:cubicBezTo>
                  <a:cubicBezTo>
                    <a:pt x="59" y="8"/>
                    <a:pt x="59" y="7"/>
                    <a:pt x="59" y="7"/>
                  </a:cubicBezTo>
                  <a:cubicBezTo>
                    <a:pt x="59" y="7"/>
                    <a:pt x="59" y="7"/>
                    <a:pt x="59" y="7"/>
                  </a:cubicBezTo>
                  <a:cubicBezTo>
                    <a:pt x="56" y="7"/>
                    <a:pt x="56" y="7"/>
                    <a:pt x="56" y="7"/>
                  </a:cubicBezTo>
                  <a:cubicBezTo>
                    <a:pt x="56" y="7"/>
                    <a:pt x="56" y="7"/>
                    <a:pt x="56" y="6"/>
                  </a:cubicBezTo>
                  <a:cubicBezTo>
                    <a:pt x="55" y="6"/>
                    <a:pt x="55" y="6"/>
                    <a:pt x="55" y="6"/>
                  </a:cubicBezTo>
                  <a:cubicBezTo>
                    <a:pt x="54" y="5"/>
                    <a:pt x="54" y="5"/>
                    <a:pt x="54" y="5"/>
                  </a:cubicBezTo>
                  <a:cubicBezTo>
                    <a:pt x="54" y="5"/>
                    <a:pt x="54" y="5"/>
                    <a:pt x="54" y="5"/>
                  </a:cubicBezTo>
                  <a:cubicBezTo>
                    <a:pt x="54" y="5"/>
                    <a:pt x="54" y="5"/>
                    <a:pt x="54" y="5"/>
                  </a:cubicBezTo>
                  <a:cubicBezTo>
                    <a:pt x="54" y="5"/>
                    <a:pt x="53" y="4"/>
                    <a:pt x="53" y="4"/>
                  </a:cubicBezTo>
                  <a:cubicBezTo>
                    <a:pt x="53" y="4"/>
                    <a:pt x="53" y="4"/>
                    <a:pt x="53" y="4"/>
                  </a:cubicBezTo>
                  <a:cubicBezTo>
                    <a:pt x="53" y="3"/>
                    <a:pt x="53" y="3"/>
                    <a:pt x="53" y="3"/>
                  </a:cubicBezTo>
                  <a:cubicBezTo>
                    <a:pt x="53" y="2"/>
                    <a:pt x="53" y="2"/>
                    <a:pt x="53" y="2"/>
                  </a:cubicBezTo>
                  <a:cubicBezTo>
                    <a:pt x="52" y="2"/>
                    <a:pt x="52" y="2"/>
                    <a:pt x="52" y="2"/>
                  </a:cubicBezTo>
                  <a:cubicBezTo>
                    <a:pt x="52" y="2"/>
                    <a:pt x="51" y="2"/>
                    <a:pt x="51" y="2"/>
                  </a:cubicBezTo>
                  <a:cubicBezTo>
                    <a:pt x="51" y="1"/>
                    <a:pt x="51" y="1"/>
                    <a:pt x="51" y="1"/>
                  </a:cubicBezTo>
                  <a:cubicBezTo>
                    <a:pt x="51" y="1"/>
                    <a:pt x="51" y="1"/>
                    <a:pt x="51" y="1"/>
                  </a:cubicBezTo>
                  <a:cubicBezTo>
                    <a:pt x="50" y="1"/>
                    <a:pt x="50" y="1"/>
                    <a:pt x="50" y="1"/>
                  </a:cubicBezTo>
                  <a:cubicBezTo>
                    <a:pt x="50" y="1"/>
                    <a:pt x="50" y="1"/>
                    <a:pt x="50" y="0"/>
                  </a:cubicBezTo>
                  <a:cubicBezTo>
                    <a:pt x="50" y="0"/>
                    <a:pt x="50" y="0"/>
                    <a:pt x="50" y="0"/>
                  </a:cubicBezTo>
                  <a:cubicBezTo>
                    <a:pt x="49" y="0"/>
                    <a:pt x="49" y="0"/>
                    <a:pt x="49" y="0"/>
                  </a:cubicBezTo>
                  <a:cubicBezTo>
                    <a:pt x="49" y="0"/>
                    <a:pt x="49" y="0"/>
                    <a:pt x="49" y="0"/>
                  </a:cubicBezTo>
                  <a:cubicBezTo>
                    <a:pt x="49" y="0"/>
                    <a:pt x="48" y="0"/>
                    <a:pt x="46" y="1"/>
                  </a:cubicBezTo>
                  <a:cubicBezTo>
                    <a:pt x="46" y="1"/>
                    <a:pt x="46" y="1"/>
                    <a:pt x="46" y="1"/>
                  </a:cubicBezTo>
                  <a:cubicBezTo>
                    <a:pt x="46" y="1"/>
                    <a:pt x="46" y="1"/>
                    <a:pt x="46" y="1"/>
                  </a:cubicBezTo>
                  <a:cubicBezTo>
                    <a:pt x="46" y="2"/>
                    <a:pt x="46" y="2"/>
                    <a:pt x="46" y="2"/>
                  </a:cubicBezTo>
                  <a:cubicBezTo>
                    <a:pt x="45" y="2"/>
                    <a:pt x="45" y="3"/>
                    <a:pt x="45" y="3"/>
                  </a:cubicBezTo>
                  <a:cubicBezTo>
                    <a:pt x="45" y="3"/>
                    <a:pt x="45" y="3"/>
                    <a:pt x="45" y="3"/>
                  </a:cubicBezTo>
                  <a:cubicBezTo>
                    <a:pt x="44" y="3"/>
                    <a:pt x="44" y="3"/>
                    <a:pt x="44" y="3"/>
                  </a:cubicBezTo>
                  <a:cubicBezTo>
                    <a:pt x="44" y="3"/>
                    <a:pt x="44" y="3"/>
                    <a:pt x="43" y="3"/>
                  </a:cubicBezTo>
                  <a:cubicBezTo>
                    <a:pt x="43" y="3"/>
                    <a:pt x="42" y="4"/>
                    <a:pt x="42" y="4"/>
                  </a:cubicBezTo>
                  <a:cubicBezTo>
                    <a:pt x="42" y="4"/>
                    <a:pt x="41" y="4"/>
                    <a:pt x="41" y="4"/>
                  </a:cubicBezTo>
                  <a:cubicBezTo>
                    <a:pt x="41" y="5"/>
                    <a:pt x="41" y="5"/>
                    <a:pt x="41" y="5"/>
                  </a:cubicBezTo>
                  <a:cubicBezTo>
                    <a:pt x="40" y="6"/>
                    <a:pt x="40" y="6"/>
                    <a:pt x="40" y="6"/>
                  </a:cubicBezTo>
                  <a:cubicBezTo>
                    <a:pt x="39" y="7"/>
                    <a:pt x="39" y="7"/>
                    <a:pt x="39" y="7"/>
                  </a:cubicBezTo>
                  <a:cubicBezTo>
                    <a:pt x="38" y="7"/>
                    <a:pt x="38" y="7"/>
                    <a:pt x="38" y="7"/>
                  </a:cubicBezTo>
                  <a:cubicBezTo>
                    <a:pt x="38" y="8"/>
                    <a:pt x="38" y="8"/>
                    <a:pt x="38" y="8"/>
                  </a:cubicBezTo>
                  <a:cubicBezTo>
                    <a:pt x="38" y="8"/>
                    <a:pt x="38" y="8"/>
                    <a:pt x="37" y="8"/>
                  </a:cubicBezTo>
                  <a:cubicBezTo>
                    <a:pt x="37" y="9"/>
                    <a:pt x="37" y="9"/>
                    <a:pt x="37" y="9"/>
                  </a:cubicBezTo>
                  <a:cubicBezTo>
                    <a:pt x="36" y="9"/>
                    <a:pt x="36" y="9"/>
                    <a:pt x="36" y="9"/>
                  </a:cubicBezTo>
                  <a:cubicBezTo>
                    <a:pt x="33" y="9"/>
                    <a:pt x="33" y="9"/>
                    <a:pt x="33" y="9"/>
                  </a:cubicBezTo>
                  <a:cubicBezTo>
                    <a:pt x="33" y="9"/>
                    <a:pt x="32" y="9"/>
                    <a:pt x="32" y="9"/>
                  </a:cubicBezTo>
                  <a:cubicBezTo>
                    <a:pt x="32" y="11"/>
                    <a:pt x="32" y="11"/>
                    <a:pt x="32" y="11"/>
                  </a:cubicBezTo>
                  <a:cubicBezTo>
                    <a:pt x="32" y="11"/>
                    <a:pt x="32" y="11"/>
                    <a:pt x="32" y="12"/>
                  </a:cubicBezTo>
                  <a:cubicBezTo>
                    <a:pt x="32" y="12"/>
                    <a:pt x="32" y="13"/>
                    <a:pt x="31" y="13"/>
                  </a:cubicBezTo>
                  <a:cubicBezTo>
                    <a:pt x="31" y="13"/>
                    <a:pt x="31" y="13"/>
                    <a:pt x="31" y="13"/>
                  </a:cubicBezTo>
                  <a:cubicBezTo>
                    <a:pt x="31" y="13"/>
                    <a:pt x="31" y="13"/>
                    <a:pt x="31" y="13"/>
                  </a:cubicBezTo>
                  <a:cubicBezTo>
                    <a:pt x="31" y="14"/>
                    <a:pt x="31" y="14"/>
                    <a:pt x="31" y="14"/>
                  </a:cubicBezTo>
                  <a:cubicBezTo>
                    <a:pt x="29" y="14"/>
                    <a:pt x="29" y="14"/>
                    <a:pt x="29" y="14"/>
                  </a:cubicBezTo>
                  <a:cubicBezTo>
                    <a:pt x="29" y="13"/>
                    <a:pt x="29" y="13"/>
                    <a:pt x="29" y="13"/>
                  </a:cubicBezTo>
                  <a:cubicBezTo>
                    <a:pt x="29" y="15"/>
                    <a:pt x="29" y="15"/>
                    <a:pt x="29" y="15"/>
                  </a:cubicBezTo>
                  <a:cubicBezTo>
                    <a:pt x="29" y="15"/>
                    <a:pt x="29" y="15"/>
                    <a:pt x="29" y="15"/>
                  </a:cubicBezTo>
                  <a:cubicBezTo>
                    <a:pt x="25" y="17"/>
                    <a:pt x="25" y="17"/>
                    <a:pt x="25" y="17"/>
                  </a:cubicBezTo>
                  <a:cubicBezTo>
                    <a:pt x="24" y="16"/>
                    <a:pt x="24" y="16"/>
                    <a:pt x="24" y="16"/>
                  </a:cubicBezTo>
                  <a:cubicBezTo>
                    <a:pt x="23" y="16"/>
                    <a:pt x="23" y="16"/>
                    <a:pt x="23" y="16"/>
                  </a:cubicBezTo>
                  <a:cubicBezTo>
                    <a:pt x="21" y="15"/>
                    <a:pt x="21" y="15"/>
                    <a:pt x="21" y="15"/>
                  </a:cubicBezTo>
                  <a:cubicBezTo>
                    <a:pt x="21" y="15"/>
                    <a:pt x="21" y="15"/>
                    <a:pt x="21" y="15"/>
                  </a:cubicBezTo>
                  <a:cubicBezTo>
                    <a:pt x="20" y="15"/>
                    <a:pt x="20" y="15"/>
                    <a:pt x="20" y="15"/>
                  </a:cubicBezTo>
                  <a:cubicBezTo>
                    <a:pt x="19" y="15"/>
                    <a:pt x="19" y="15"/>
                    <a:pt x="19" y="15"/>
                  </a:cubicBezTo>
                  <a:cubicBezTo>
                    <a:pt x="18" y="16"/>
                    <a:pt x="18" y="16"/>
                    <a:pt x="18" y="16"/>
                  </a:cubicBezTo>
                  <a:cubicBezTo>
                    <a:pt x="16" y="17"/>
                    <a:pt x="16" y="17"/>
                    <a:pt x="16" y="17"/>
                  </a:cubicBezTo>
                  <a:cubicBezTo>
                    <a:pt x="12" y="22"/>
                    <a:pt x="12" y="22"/>
                    <a:pt x="12" y="22"/>
                  </a:cubicBezTo>
                  <a:cubicBezTo>
                    <a:pt x="9" y="27"/>
                    <a:pt x="9" y="27"/>
                    <a:pt x="9" y="27"/>
                  </a:cubicBezTo>
                  <a:cubicBezTo>
                    <a:pt x="3" y="41"/>
                    <a:pt x="3" y="41"/>
                    <a:pt x="3" y="41"/>
                  </a:cubicBezTo>
                  <a:cubicBezTo>
                    <a:pt x="2" y="46"/>
                    <a:pt x="2" y="46"/>
                    <a:pt x="2" y="46"/>
                  </a:cubicBezTo>
                  <a:cubicBezTo>
                    <a:pt x="0" y="51"/>
                    <a:pt x="0" y="51"/>
                    <a:pt x="0" y="51"/>
                  </a:cubicBezTo>
                  <a:cubicBezTo>
                    <a:pt x="0" y="52"/>
                    <a:pt x="0" y="52"/>
                    <a:pt x="0" y="52"/>
                  </a:cubicBezTo>
                  <a:cubicBezTo>
                    <a:pt x="1" y="54"/>
                    <a:pt x="1" y="54"/>
                    <a:pt x="1" y="54"/>
                  </a:cubicBezTo>
                  <a:cubicBezTo>
                    <a:pt x="5" y="58"/>
                    <a:pt x="5" y="58"/>
                    <a:pt x="5" y="58"/>
                  </a:cubicBezTo>
                  <a:cubicBezTo>
                    <a:pt x="6" y="59"/>
                    <a:pt x="6" y="59"/>
                    <a:pt x="6" y="59"/>
                  </a:cubicBezTo>
                  <a:cubicBezTo>
                    <a:pt x="7" y="60"/>
                    <a:pt x="7" y="60"/>
                    <a:pt x="7" y="60"/>
                  </a:cubicBezTo>
                  <a:cubicBezTo>
                    <a:pt x="10" y="65"/>
                    <a:pt x="10" y="65"/>
                    <a:pt x="10" y="65"/>
                  </a:cubicBezTo>
                  <a:cubicBezTo>
                    <a:pt x="11" y="69"/>
                    <a:pt x="11" y="69"/>
                    <a:pt x="11" y="69"/>
                  </a:cubicBezTo>
                  <a:cubicBezTo>
                    <a:pt x="11" y="70"/>
                    <a:pt x="11" y="70"/>
                    <a:pt x="11" y="70"/>
                  </a:cubicBezTo>
                  <a:cubicBezTo>
                    <a:pt x="11" y="70"/>
                    <a:pt x="11" y="70"/>
                    <a:pt x="11" y="70"/>
                  </a:cubicBezTo>
                  <a:cubicBezTo>
                    <a:pt x="12" y="71"/>
                    <a:pt x="12" y="71"/>
                    <a:pt x="12" y="71"/>
                  </a:cubicBezTo>
                  <a:cubicBezTo>
                    <a:pt x="13" y="74"/>
                    <a:pt x="13" y="74"/>
                    <a:pt x="13" y="74"/>
                  </a:cubicBezTo>
                  <a:cubicBezTo>
                    <a:pt x="14" y="74"/>
                    <a:pt x="14" y="74"/>
                    <a:pt x="14" y="74"/>
                  </a:cubicBezTo>
                  <a:cubicBezTo>
                    <a:pt x="14" y="75"/>
                    <a:pt x="14" y="75"/>
                    <a:pt x="14" y="75"/>
                  </a:cubicBezTo>
                  <a:cubicBezTo>
                    <a:pt x="16" y="77"/>
                    <a:pt x="16" y="77"/>
                    <a:pt x="16" y="77"/>
                  </a:cubicBezTo>
                  <a:cubicBezTo>
                    <a:pt x="16" y="78"/>
                    <a:pt x="16" y="78"/>
                    <a:pt x="16" y="78"/>
                  </a:cubicBezTo>
                  <a:cubicBezTo>
                    <a:pt x="17" y="78"/>
                    <a:pt x="17" y="78"/>
                    <a:pt x="17" y="78"/>
                  </a:cubicBezTo>
                  <a:cubicBezTo>
                    <a:pt x="17" y="78"/>
                    <a:pt x="17" y="78"/>
                    <a:pt x="17" y="78"/>
                  </a:cubicBezTo>
                  <a:cubicBezTo>
                    <a:pt x="20" y="78"/>
                    <a:pt x="20" y="78"/>
                    <a:pt x="20" y="78"/>
                  </a:cubicBezTo>
                  <a:cubicBezTo>
                    <a:pt x="20" y="77"/>
                    <a:pt x="20" y="77"/>
                    <a:pt x="20" y="77"/>
                  </a:cubicBezTo>
                  <a:cubicBezTo>
                    <a:pt x="20" y="75"/>
                    <a:pt x="20" y="75"/>
                    <a:pt x="20" y="75"/>
                  </a:cubicBezTo>
                  <a:cubicBezTo>
                    <a:pt x="20" y="74"/>
                    <a:pt x="20" y="74"/>
                    <a:pt x="20" y="74"/>
                  </a:cubicBezTo>
                  <a:cubicBezTo>
                    <a:pt x="20" y="73"/>
                    <a:pt x="20" y="73"/>
                    <a:pt x="20" y="73"/>
                  </a:cubicBezTo>
                  <a:cubicBezTo>
                    <a:pt x="21" y="73"/>
                    <a:pt x="21" y="73"/>
                    <a:pt x="21" y="73"/>
                  </a:cubicBezTo>
                  <a:cubicBezTo>
                    <a:pt x="21" y="73"/>
                    <a:pt x="21" y="72"/>
                    <a:pt x="21" y="72"/>
                  </a:cubicBezTo>
                  <a:cubicBezTo>
                    <a:pt x="21" y="72"/>
                    <a:pt x="21" y="72"/>
                    <a:pt x="21" y="72"/>
                  </a:cubicBezTo>
                  <a:cubicBezTo>
                    <a:pt x="22" y="75"/>
                    <a:pt x="22" y="75"/>
                    <a:pt x="22" y="75"/>
                  </a:cubicBezTo>
                  <a:cubicBezTo>
                    <a:pt x="22" y="75"/>
                    <a:pt x="22" y="75"/>
                    <a:pt x="22" y="75"/>
                  </a:cubicBezTo>
                  <a:cubicBezTo>
                    <a:pt x="21" y="79"/>
                    <a:pt x="21" y="79"/>
                    <a:pt x="21" y="79"/>
                  </a:cubicBezTo>
                  <a:cubicBezTo>
                    <a:pt x="21" y="79"/>
                    <a:pt x="21" y="79"/>
                    <a:pt x="21" y="79"/>
                  </a:cubicBezTo>
                  <a:cubicBezTo>
                    <a:pt x="21" y="80"/>
                    <a:pt x="21" y="80"/>
                    <a:pt x="21" y="80"/>
                  </a:cubicBezTo>
                  <a:cubicBezTo>
                    <a:pt x="21" y="81"/>
                    <a:pt x="21" y="81"/>
                    <a:pt x="21" y="81"/>
                  </a:cubicBezTo>
                  <a:cubicBezTo>
                    <a:pt x="20" y="83"/>
                    <a:pt x="20" y="83"/>
                    <a:pt x="20" y="83"/>
                  </a:cubicBezTo>
                  <a:cubicBezTo>
                    <a:pt x="20" y="83"/>
                    <a:pt x="20" y="83"/>
                    <a:pt x="20" y="83"/>
                  </a:cubicBezTo>
                  <a:cubicBezTo>
                    <a:pt x="20" y="85"/>
                    <a:pt x="20" y="85"/>
                    <a:pt x="20" y="85"/>
                  </a:cubicBezTo>
                  <a:cubicBezTo>
                    <a:pt x="20" y="85"/>
                    <a:pt x="20" y="85"/>
                    <a:pt x="20" y="85"/>
                  </a:cubicBezTo>
                  <a:cubicBezTo>
                    <a:pt x="21" y="86"/>
                    <a:pt x="21" y="86"/>
                    <a:pt x="21" y="86"/>
                  </a:cubicBezTo>
                  <a:cubicBezTo>
                    <a:pt x="23" y="87"/>
                    <a:pt x="23" y="87"/>
                    <a:pt x="23" y="87"/>
                  </a:cubicBezTo>
                  <a:cubicBezTo>
                    <a:pt x="24" y="87"/>
                    <a:pt x="24" y="87"/>
                    <a:pt x="24" y="87"/>
                  </a:cubicBezTo>
                  <a:cubicBezTo>
                    <a:pt x="28" y="84"/>
                    <a:pt x="28" y="84"/>
                    <a:pt x="28" y="84"/>
                  </a:cubicBezTo>
                  <a:cubicBezTo>
                    <a:pt x="28" y="84"/>
                    <a:pt x="28" y="84"/>
                    <a:pt x="28" y="84"/>
                  </a:cubicBezTo>
                  <a:cubicBezTo>
                    <a:pt x="28" y="83"/>
                    <a:pt x="28" y="83"/>
                    <a:pt x="28" y="83"/>
                  </a:cubicBezTo>
                  <a:cubicBezTo>
                    <a:pt x="28" y="82"/>
                    <a:pt x="28" y="82"/>
                    <a:pt x="28" y="82"/>
                  </a:cubicBezTo>
                  <a:cubicBezTo>
                    <a:pt x="38" y="77"/>
                    <a:pt x="38" y="77"/>
                    <a:pt x="38" y="77"/>
                  </a:cubicBezTo>
                  <a:cubicBezTo>
                    <a:pt x="38" y="77"/>
                    <a:pt x="38" y="77"/>
                    <a:pt x="38" y="77"/>
                  </a:cubicBezTo>
                  <a:cubicBezTo>
                    <a:pt x="39" y="77"/>
                    <a:pt x="39" y="77"/>
                    <a:pt x="39" y="77"/>
                  </a:cubicBezTo>
                  <a:cubicBezTo>
                    <a:pt x="42" y="83"/>
                    <a:pt x="42" y="83"/>
                    <a:pt x="42" y="83"/>
                  </a:cubicBezTo>
                  <a:cubicBezTo>
                    <a:pt x="37" y="98"/>
                    <a:pt x="37" y="98"/>
                    <a:pt x="37" y="98"/>
                  </a:cubicBezTo>
                  <a:cubicBezTo>
                    <a:pt x="36" y="98"/>
                    <a:pt x="36" y="98"/>
                    <a:pt x="36" y="98"/>
                  </a:cubicBezTo>
                  <a:cubicBezTo>
                    <a:pt x="31" y="100"/>
                    <a:pt x="31" y="100"/>
                    <a:pt x="31" y="100"/>
                  </a:cubicBezTo>
                  <a:cubicBezTo>
                    <a:pt x="30" y="100"/>
                    <a:pt x="30" y="100"/>
                    <a:pt x="30" y="100"/>
                  </a:cubicBezTo>
                  <a:cubicBezTo>
                    <a:pt x="30" y="101"/>
                    <a:pt x="30" y="101"/>
                    <a:pt x="30" y="101"/>
                  </a:cubicBezTo>
                  <a:cubicBezTo>
                    <a:pt x="30" y="102"/>
                    <a:pt x="30" y="102"/>
                    <a:pt x="30" y="102"/>
                  </a:cubicBezTo>
                  <a:cubicBezTo>
                    <a:pt x="30" y="111"/>
                    <a:pt x="30" y="111"/>
                    <a:pt x="30" y="111"/>
                  </a:cubicBezTo>
                  <a:cubicBezTo>
                    <a:pt x="30" y="111"/>
                    <a:pt x="30" y="111"/>
                    <a:pt x="30" y="111"/>
                  </a:cubicBezTo>
                  <a:cubicBezTo>
                    <a:pt x="30" y="113"/>
                    <a:pt x="30" y="113"/>
                    <a:pt x="30" y="113"/>
                  </a:cubicBezTo>
                  <a:cubicBezTo>
                    <a:pt x="30" y="114"/>
                    <a:pt x="30" y="114"/>
                    <a:pt x="30" y="114"/>
                  </a:cubicBezTo>
                  <a:cubicBezTo>
                    <a:pt x="31" y="115"/>
                    <a:pt x="31" y="115"/>
                    <a:pt x="31" y="115"/>
                  </a:cubicBezTo>
                  <a:cubicBezTo>
                    <a:pt x="31" y="116"/>
                    <a:pt x="31" y="116"/>
                    <a:pt x="31" y="116"/>
                  </a:cubicBezTo>
                  <a:cubicBezTo>
                    <a:pt x="32" y="116"/>
                    <a:pt x="32" y="116"/>
                    <a:pt x="32" y="116"/>
                  </a:cubicBezTo>
                  <a:cubicBezTo>
                    <a:pt x="32" y="124"/>
                    <a:pt x="32" y="124"/>
                    <a:pt x="32" y="124"/>
                  </a:cubicBezTo>
                  <a:cubicBezTo>
                    <a:pt x="31" y="126"/>
                    <a:pt x="31" y="126"/>
                    <a:pt x="31" y="126"/>
                  </a:cubicBezTo>
                  <a:cubicBezTo>
                    <a:pt x="30" y="127"/>
                    <a:pt x="30" y="127"/>
                    <a:pt x="30" y="127"/>
                  </a:cubicBezTo>
                  <a:cubicBezTo>
                    <a:pt x="28" y="130"/>
                    <a:pt x="28" y="130"/>
                    <a:pt x="28" y="130"/>
                  </a:cubicBezTo>
                  <a:cubicBezTo>
                    <a:pt x="28" y="131"/>
                    <a:pt x="28" y="131"/>
                    <a:pt x="28" y="131"/>
                  </a:cubicBezTo>
                  <a:cubicBezTo>
                    <a:pt x="28" y="132"/>
                    <a:pt x="28" y="132"/>
                    <a:pt x="28" y="132"/>
                  </a:cubicBezTo>
                  <a:cubicBezTo>
                    <a:pt x="28" y="132"/>
                    <a:pt x="28" y="132"/>
                    <a:pt x="28" y="132"/>
                  </a:cubicBezTo>
                  <a:cubicBezTo>
                    <a:pt x="34" y="144"/>
                    <a:pt x="34" y="144"/>
                    <a:pt x="34" y="144"/>
                  </a:cubicBezTo>
                  <a:cubicBezTo>
                    <a:pt x="34" y="145"/>
                    <a:pt x="34" y="145"/>
                    <a:pt x="34" y="145"/>
                  </a:cubicBezTo>
                  <a:cubicBezTo>
                    <a:pt x="35" y="145"/>
                    <a:pt x="35" y="145"/>
                    <a:pt x="35" y="145"/>
                  </a:cubicBezTo>
                  <a:cubicBezTo>
                    <a:pt x="35" y="146"/>
                    <a:pt x="35" y="146"/>
                    <a:pt x="35" y="146"/>
                  </a:cubicBezTo>
                  <a:cubicBezTo>
                    <a:pt x="41" y="150"/>
                    <a:pt x="41" y="150"/>
                    <a:pt x="41" y="150"/>
                  </a:cubicBezTo>
                  <a:cubicBezTo>
                    <a:pt x="41" y="150"/>
                    <a:pt x="41" y="150"/>
                    <a:pt x="41" y="150"/>
                  </a:cubicBezTo>
                  <a:cubicBezTo>
                    <a:pt x="44" y="150"/>
                    <a:pt x="44" y="150"/>
                    <a:pt x="44" y="150"/>
                  </a:cubicBezTo>
                  <a:cubicBezTo>
                    <a:pt x="45" y="150"/>
                    <a:pt x="45" y="150"/>
                    <a:pt x="45" y="150"/>
                  </a:cubicBezTo>
                  <a:cubicBezTo>
                    <a:pt x="46" y="149"/>
                    <a:pt x="46" y="149"/>
                    <a:pt x="46" y="149"/>
                  </a:cubicBezTo>
                  <a:cubicBezTo>
                    <a:pt x="47" y="148"/>
                    <a:pt x="47" y="148"/>
                    <a:pt x="47" y="148"/>
                  </a:cubicBezTo>
                  <a:cubicBezTo>
                    <a:pt x="47" y="148"/>
                    <a:pt x="47" y="148"/>
                    <a:pt x="47" y="148"/>
                  </a:cubicBezTo>
                  <a:cubicBezTo>
                    <a:pt x="48" y="148"/>
                    <a:pt x="48" y="148"/>
                    <a:pt x="48" y="148"/>
                  </a:cubicBezTo>
                  <a:cubicBezTo>
                    <a:pt x="49" y="148"/>
                    <a:pt x="49" y="148"/>
                    <a:pt x="49" y="148"/>
                  </a:cubicBezTo>
                  <a:cubicBezTo>
                    <a:pt x="50" y="148"/>
                    <a:pt x="50" y="148"/>
                    <a:pt x="50" y="148"/>
                  </a:cubicBezTo>
                  <a:cubicBezTo>
                    <a:pt x="51" y="147"/>
                    <a:pt x="51" y="147"/>
                    <a:pt x="51" y="147"/>
                  </a:cubicBezTo>
                  <a:cubicBezTo>
                    <a:pt x="52" y="147"/>
                    <a:pt x="52" y="147"/>
                    <a:pt x="52" y="147"/>
                  </a:cubicBezTo>
                  <a:cubicBezTo>
                    <a:pt x="52" y="147"/>
                    <a:pt x="52" y="147"/>
                    <a:pt x="52" y="147"/>
                  </a:cubicBezTo>
                  <a:cubicBezTo>
                    <a:pt x="53" y="146"/>
                    <a:pt x="53" y="146"/>
                    <a:pt x="53" y="146"/>
                  </a:cubicBezTo>
                  <a:cubicBezTo>
                    <a:pt x="53" y="146"/>
                    <a:pt x="53" y="146"/>
                    <a:pt x="53" y="146"/>
                  </a:cubicBezTo>
                  <a:cubicBezTo>
                    <a:pt x="59" y="150"/>
                    <a:pt x="59" y="150"/>
                    <a:pt x="59" y="150"/>
                  </a:cubicBezTo>
                  <a:cubicBezTo>
                    <a:pt x="59" y="150"/>
                    <a:pt x="60" y="152"/>
                    <a:pt x="60" y="153"/>
                  </a:cubicBezTo>
                  <a:cubicBezTo>
                    <a:pt x="60" y="154"/>
                    <a:pt x="60" y="155"/>
                    <a:pt x="60" y="155"/>
                  </a:cubicBezTo>
                  <a:cubicBezTo>
                    <a:pt x="60" y="155"/>
                    <a:pt x="61" y="156"/>
                    <a:pt x="62" y="156"/>
                  </a:cubicBezTo>
                  <a:cubicBezTo>
                    <a:pt x="62" y="156"/>
                    <a:pt x="62" y="154"/>
                    <a:pt x="62" y="154"/>
                  </a:cubicBezTo>
                  <a:cubicBezTo>
                    <a:pt x="63" y="156"/>
                    <a:pt x="63" y="156"/>
                    <a:pt x="63" y="156"/>
                  </a:cubicBezTo>
                  <a:cubicBezTo>
                    <a:pt x="65" y="157"/>
                    <a:pt x="65" y="157"/>
                    <a:pt x="65" y="157"/>
                  </a:cubicBezTo>
                  <a:cubicBezTo>
                    <a:pt x="64" y="158"/>
                    <a:pt x="64" y="158"/>
                    <a:pt x="64" y="158"/>
                  </a:cubicBezTo>
                  <a:cubicBezTo>
                    <a:pt x="63" y="160"/>
                    <a:pt x="63" y="160"/>
                    <a:pt x="63" y="160"/>
                  </a:cubicBezTo>
                  <a:cubicBezTo>
                    <a:pt x="64" y="161"/>
                    <a:pt x="64" y="161"/>
                    <a:pt x="64" y="161"/>
                  </a:cubicBezTo>
                  <a:cubicBezTo>
                    <a:pt x="64" y="161"/>
                    <a:pt x="64" y="166"/>
                    <a:pt x="66" y="167"/>
                  </a:cubicBezTo>
                  <a:cubicBezTo>
                    <a:pt x="67" y="168"/>
                    <a:pt x="73" y="167"/>
                    <a:pt x="73" y="167"/>
                  </a:cubicBezTo>
                  <a:cubicBezTo>
                    <a:pt x="73" y="167"/>
                    <a:pt x="74" y="168"/>
                    <a:pt x="74" y="168"/>
                  </a:cubicBezTo>
                  <a:cubicBezTo>
                    <a:pt x="75" y="169"/>
                    <a:pt x="77" y="168"/>
                    <a:pt x="77" y="168"/>
                  </a:cubicBezTo>
                  <a:cubicBezTo>
                    <a:pt x="78" y="166"/>
                    <a:pt x="78" y="166"/>
                    <a:pt x="78" y="166"/>
                  </a:cubicBezTo>
                  <a:cubicBezTo>
                    <a:pt x="78" y="166"/>
                    <a:pt x="78" y="167"/>
                    <a:pt x="78" y="167"/>
                  </a:cubicBezTo>
                  <a:cubicBezTo>
                    <a:pt x="79" y="167"/>
                    <a:pt x="81" y="165"/>
                    <a:pt x="81" y="165"/>
                  </a:cubicBezTo>
                  <a:cubicBezTo>
                    <a:pt x="81" y="164"/>
                    <a:pt x="81" y="164"/>
                    <a:pt x="81" y="164"/>
                  </a:cubicBezTo>
                  <a:cubicBezTo>
                    <a:pt x="84" y="163"/>
                    <a:pt x="84" y="163"/>
                    <a:pt x="84" y="163"/>
                  </a:cubicBezTo>
                  <a:cubicBezTo>
                    <a:pt x="90" y="162"/>
                    <a:pt x="90" y="162"/>
                    <a:pt x="90" y="162"/>
                  </a:cubicBezTo>
                  <a:cubicBezTo>
                    <a:pt x="90" y="162"/>
                    <a:pt x="92" y="162"/>
                    <a:pt x="93" y="161"/>
                  </a:cubicBezTo>
                  <a:cubicBezTo>
                    <a:pt x="93" y="161"/>
                    <a:pt x="92" y="158"/>
                    <a:pt x="92" y="158"/>
                  </a:cubicBezTo>
                  <a:close/>
                </a:path>
              </a:pathLst>
            </a:custGeom>
            <a:solidFill>
              <a:schemeClr val="bg2"/>
            </a:solidFill>
            <a:ln w="9525">
              <a:solidFill>
                <a:schemeClr val="bg1"/>
              </a:solidFill>
              <a:round/>
              <a:headEnd/>
              <a:tailEnd/>
            </a:ln>
            <a:effectLst>
              <a:outerShdw blurRad="50800" dist="38100" dir="8100000" algn="tr" rotWithShape="0">
                <a:prstClr val="black">
                  <a:alpha val="40000"/>
                </a:prstClr>
              </a:outerShdw>
            </a:effectLst>
            <a:scene3d>
              <a:camera prst="orthographicFront"/>
              <a:lightRig rig="threePt" dir="t"/>
            </a:scene3d>
            <a:sp3d/>
            <a:extLst/>
          </p:spPr>
          <p:txBody>
            <a:bodyPr vert="horz" wrap="square" lIns="91440" tIns="45720" rIns="91440" bIns="45720" numCol="1" anchor="ctr" anchorCtr="0" compatLnSpc="1">
              <a:prstTxWarp prst="textNoShape">
                <a:avLst/>
              </a:prstTxWarp>
              <a:noAutofit/>
            </a:bodyPr>
            <a:lstStyle/>
            <a:p>
              <a:pPr algn="ctr">
                <a:lnSpc>
                  <a:spcPct val="90000"/>
                </a:lnSpc>
              </a:pPr>
              <a:endParaRPr lang="en-GB" sz="3200" dirty="0">
                <a:solidFill>
                  <a:schemeClr val="bg1"/>
                </a:solidFill>
                <a:latin typeface="Calibri" pitchFamily="34" charset="0"/>
                <a:cs typeface="Arial" pitchFamily="34" charset="0"/>
              </a:endParaRPr>
            </a:p>
          </p:txBody>
        </p:sp>
      </p:grpSp>
      <p:sp>
        <p:nvSpPr>
          <p:cNvPr id="49" name="Freeform 6"/>
          <p:cNvSpPr>
            <a:spLocks/>
          </p:cNvSpPr>
          <p:nvPr/>
        </p:nvSpPr>
        <p:spPr bwMode="auto">
          <a:xfrm>
            <a:off x="9961315" y="3164996"/>
            <a:ext cx="439509" cy="798976"/>
          </a:xfrm>
          <a:custGeom>
            <a:avLst/>
            <a:gdLst>
              <a:gd name="T0" fmla="*/ 87 w 93"/>
              <a:gd name="T1" fmla="*/ 148 h 169"/>
              <a:gd name="T2" fmla="*/ 86 w 93"/>
              <a:gd name="T3" fmla="*/ 136 h 169"/>
              <a:gd name="T4" fmla="*/ 84 w 93"/>
              <a:gd name="T5" fmla="*/ 132 h 169"/>
              <a:gd name="T6" fmla="*/ 85 w 93"/>
              <a:gd name="T7" fmla="*/ 126 h 169"/>
              <a:gd name="T8" fmla="*/ 84 w 93"/>
              <a:gd name="T9" fmla="*/ 123 h 169"/>
              <a:gd name="T10" fmla="*/ 82 w 93"/>
              <a:gd name="T11" fmla="*/ 120 h 169"/>
              <a:gd name="T12" fmla="*/ 80 w 93"/>
              <a:gd name="T13" fmla="*/ 111 h 169"/>
              <a:gd name="T14" fmla="*/ 83 w 93"/>
              <a:gd name="T15" fmla="*/ 109 h 169"/>
              <a:gd name="T16" fmla="*/ 83 w 93"/>
              <a:gd name="T17" fmla="*/ 107 h 169"/>
              <a:gd name="T18" fmla="*/ 79 w 93"/>
              <a:gd name="T19" fmla="*/ 105 h 169"/>
              <a:gd name="T20" fmla="*/ 71 w 93"/>
              <a:gd name="T21" fmla="*/ 105 h 169"/>
              <a:gd name="T22" fmla="*/ 77 w 93"/>
              <a:gd name="T23" fmla="*/ 92 h 169"/>
              <a:gd name="T24" fmla="*/ 72 w 93"/>
              <a:gd name="T25" fmla="*/ 77 h 169"/>
              <a:gd name="T26" fmla="*/ 69 w 93"/>
              <a:gd name="T27" fmla="*/ 65 h 169"/>
              <a:gd name="T28" fmla="*/ 71 w 93"/>
              <a:gd name="T29" fmla="*/ 61 h 169"/>
              <a:gd name="T30" fmla="*/ 75 w 93"/>
              <a:gd name="T31" fmla="*/ 58 h 169"/>
              <a:gd name="T32" fmla="*/ 77 w 93"/>
              <a:gd name="T33" fmla="*/ 53 h 169"/>
              <a:gd name="T34" fmla="*/ 74 w 93"/>
              <a:gd name="T35" fmla="*/ 49 h 169"/>
              <a:gd name="T36" fmla="*/ 70 w 93"/>
              <a:gd name="T37" fmla="*/ 44 h 169"/>
              <a:gd name="T38" fmla="*/ 71 w 93"/>
              <a:gd name="T39" fmla="*/ 41 h 169"/>
              <a:gd name="T40" fmla="*/ 68 w 93"/>
              <a:gd name="T41" fmla="*/ 40 h 169"/>
              <a:gd name="T42" fmla="*/ 68 w 93"/>
              <a:gd name="T43" fmla="*/ 34 h 169"/>
              <a:gd name="T44" fmla="*/ 68 w 93"/>
              <a:gd name="T45" fmla="*/ 30 h 169"/>
              <a:gd name="T46" fmla="*/ 64 w 93"/>
              <a:gd name="T47" fmla="*/ 26 h 169"/>
              <a:gd name="T48" fmla="*/ 61 w 93"/>
              <a:gd name="T49" fmla="*/ 30 h 169"/>
              <a:gd name="T50" fmla="*/ 56 w 93"/>
              <a:gd name="T51" fmla="*/ 29 h 169"/>
              <a:gd name="T52" fmla="*/ 55 w 93"/>
              <a:gd name="T53" fmla="*/ 23 h 169"/>
              <a:gd name="T54" fmla="*/ 55 w 93"/>
              <a:gd name="T55" fmla="*/ 16 h 169"/>
              <a:gd name="T56" fmla="*/ 55 w 93"/>
              <a:gd name="T57" fmla="*/ 13 h 169"/>
              <a:gd name="T58" fmla="*/ 57 w 93"/>
              <a:gd name="T59" fmla="*/ 10 h 169"/>
              <a:gd name="T60" fmla="*/ 59 w 93"/>
              <a:gd name="T61" fmla="*/ 8 h 169"/>
              <a:gd name="T62" fmla="*/ 54 w 93"/>
              <a:gd name="T63" fmla="*/ 5 h 169"/>
              <a:gd name="T64" fmla="*/ 53 w 93"/>
              <a:gd name="T65" fmla="*/ 2 h 169"/>
              <a:gd name="T66" fmla="*/ 50 w 93"/>
              <a:gd name="T67" fmla="*/ 0 h 169"/>
              <a:gd name="T68" fmla="*/ 46 w 93"/>
              <a:gd name="T69" fmla="*/ 1 h 169"/>
              <a:gd name="T70" fmla="*/ 42 w 93"/>
              <a:gd name="T71" fmla="*/ 4 h 169"/>
              <a:gd name="T72" fmla="*/ 38 w 93"/>
              <a:gd name="T73" fmla="*/ 8 h 169"/>
              <a:gd name="T74" fmla="*/ 32 w 93"/>
              <a:gd name="T75" fmla="*/ 11 h 169"/>
              <a:gd name="T76" fmla="*/ 29 w 93"/>
              <a:gd name="T77" fmla="*/ 14 h 169"/>
              <a:gd name="T78" fmla="*/ 23 w 93"/>
              <a:gd name="T79" fmla="*/ 16 h 169"/>
              <a:gd name="T80" fmla="*/ 16 w 93"/>
              <a:gd name="T81" fmla="*/ 17 h 169"/>
              <a:gd name="T82" fmla="*/ 0 w 93"/>
              <a:gd name="T83" fmla="*/ 52 h 169"/>
              <a:gd name="T84" fmla="*/ 11 w 93"/>
              <a:gd name="T85" fmla="*/ 69 h 169"/>
              <a:gd name="T86" fmla="*/ 14 w 93"/>
              <a:gd name="T87" fmla="*/ 75 h 169"/>
              <a:gd name="T88" fmla="*/ 20 w 93"/>
              <a:gd name="T89" fmla="*/ 77 h 169"/>
              <a:gd name="T90" fmla="*/ 21 w 93"/>
              <a:gd name="T91" fmla="*/ 72 h 169"/>
              <a:gd name="T92" fmla="*/ 21 w 93"/>
              <a:gd name="T93" fmla="*/ 81 h 169"/>
              <a:gd name="T94" fmla="*/ 23 w 93"/>
              <a:gd name="T95" fmla="*/ 87 h 169"/>
              <a:gd name="T96" fmla="*/ 38 w 93"/>
              <a:gd name="T97" fmla="*/ 77 h 169"/>
              <a:gd name="T98" fmla="*/ 31 w 93"/>
              <a:gd name="T99" fmla="*/ 100 h 169"/>
              <a:gd name="T100" fmla="*/ 30 w 93"/>
              <a:gd name="T101" fmla="*/ 113 h 169"/>
              <a:gd name="T102" fmla="*/ 31 w 93"/>
              <a:gd name="T103" fmla="*/ 126 h 169"/>
              <a:gd name="T104" fmla="*/ 34 w 93"/>
              <a:gd name="T105" fmla="*/ 144 h 169"/>
              <a:gd name="T106" fmla="*/ 44 w 93"/>
              <a:gd name="T107" fmla="*/ 150 h 169"/>
              <a:gd name="T108" fmla="*/ 49 w 93"/>
              <a:gd name="T109" fmla="*/ 148 h 169"/>
              <a:gd name="T110" fmla="*/ 53 w 93"/>
              <a:gd name="T111" fmla="*/ 146 h 169"/>
              <a:gd name="T112" fmla="*/ 63 w 93"/>
              <a:gd name="T113" fmla="*/ 156 h 169"/>
              <a:gd name="T114" fmla="*/ 73 w 93"/>
              <a:gd name="T115" fmla="*/ 167 h 169"/>
              <a:gd name="T116" fmla="*/ 81 w 93"/>
              <a:gd name="T117" fmla="*/ 164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3" h="169">
                <a:moveTo>
                  <a:pt x="92" y="158"/>
                </a:moveTo>
                <a:cubicBezTo>
                  <a:pt x="92" y="158"/>
                  <a:pt x="92" y="157"/>
                  <a:pt x="92" y="155"/>
                </a:cubicBezTo>
                <a:cubicBezTo>
                  <a:pt x="91" y="154"/>
                  <a:pt x="89" y="152"/>
                  <a:pt x="89" y="152"/>
                </a:cubicBezTo>
                <a:cubicBezTo>
                  <a:pt x="89" y="152"/>
                  <a:pt x="86" y="154"/>
                  <a:pt x="87" y="151"/>
                </a:cubicBezTo>
                <a:cubicBezTo>
                  <a:pt x="88" y="149"/>
                  <a:pt x="86" y="149"/>
                  <a:pt x="86" y="149"/>
                </a:cubicBezTo>
                <a:cubicBezTo>
                  <a:pt x="87" y="148"/>
                  <a:pt x="87" y="148"/>
                  <a:pt x="87" y="148"/>
                </a:cubicBezTo>
                <a:cubicBezTo>
                  <a:pt x="89" y="146"/>
                  <a:pt x="89" y="146"/>
                  <a:pt x="89" y="146"/>
                </a:cubicBezTo>
                <a:cubicBezTo>
                  <a:pt x="89" y="144"/>
                  <a:pt x="89" y="144"/>
                  <a:pt x="89" y="144"/>
                </a:cubicBezTo>
                <a:cubicBezTo>
                  <a:pt x="92" y="141"/>
                  <a:pt x="92" y="141"/>
                  <a:pt x="92" y="141"/>
                </a:cubicBezTo>
                <a:cubicBezTo>
                  <a:pt x="92" y="140"/>
                  <a:pt x="92" y="140"/>
                  <a:pt x="92" y="140"/>
                </a:cubicBezTo>
                <a:cubicBezTo>
                  <a:pt x="91" y="139"/>
                  <a:pt x="91" y="139"/>
                  <a:pt x="91" y="139"/>
                </a:cubicBezTo>
                <a:cubicBezTo>
                  <a:pt x="91" y="139"/>
                  <a:pt x="89" y="137"/>
                  <a:pt x="86" y="136"/>
                </a:cubicBezTo>
                <a:cubicBezTo>
                  <a:pt x="86" y="135"/>
                  <a:pt x="86" y="135"/>
                  <a:pt x="86" y="135"/>
                </a:cubicBezTo>
                <a:cubicBezTo>
                  <a:pt x="86" y="135"/>
                  <a:pt x="86" y="135"/>
                  <a:pt x="86" y="135"/>
                </a:cubicBezTo>
                <a:cubicBezTo>
                  <a:pt x="87" y="135"/>
                  <a:pt x="87" y="135"/>
                  <a:pt x="87" y="135"/>
                </a:cubicBezTo>
                <a:cubicBezTo>
                  <a:pt x="86" y="135"/>
                  <a:pt x="86" y="135"/>
                  <a:pt x="86" y="134"/>
                </a:cubicBezTo>
                <a:cubicBezTo>
                  <a:pt x="85" y="133"/>
                  <a:pt x="85" y="133"/>
                  <a:pt x="85" y="133"/>
                </a:cubicBezTo>
                <a:cubicBezTo>
                  <a:pt x="84" y="132"/>
                  <a:pt x="84" y="132"/>
                  <a:pt x="84" y="132"/>
                </a:cubicBezTo>
                <a:cubicBezTo>
                  <a:pt x="84" y="131"/>
                  <a:pt x="84" y="131"/>
                  <a:pt x="84" y="131"/>
                </a:cubicBezTo>
                <a:cubicBezTo>
                  <a:pt x="84" y="131"/>
                  <a:pt x="84" y="131"/>
                  <a:pt x="84" y="131"/>
                </a:cubicBezTo>
                <a:cubicBezTo>
                  <a:pt x="84" y="130"/>
                  <a:pt x="84" y="130"/>
                  <a:pt x="84" y="130"/>
                </a:cubicBezTo>
                <a:cubicBezTo>
                  <a:pt x="84" y="129"/>
                  <a:pt x="84" y="129"/>
                  <a:pt x="84" y="129"/>
                </a:cubicBezTo>
                <a:cubicBezTo>
                  <a:pt x="84" y="129"/>
                  <a:pt x="84" y="129"/>
                  <a:pt x="85" y="127"/>
                </a:cubicBezTo>
                <a:cubicBezTo>
                  <a:pt x="85" y="126"/>
                  <a:pt x="85" y="126"/>
                  <a:pt x="85" y="126"/>
                </a:cubicBezTo>
                <a:cubicBezTo>
                  <a:pt x="85" y="126"/>
                  <a:pt x="85" y="126"/>
                  <a:pt x="85" y="126"/>
                </a:cubicBezTo>
                <a:cubicBezTo>
                  <a:pt x="85" y="125"/>
                  <a:pt x="85" y="125"/>
                  <a:pt x="85" y="125"/>
                </a:cubicBezTo>
                <a:cubicBezTo>
                  <a:pt x="85" y="124"/>
                  <a:pt x="85" y="124"/>
                  <a:pt x="85" y="124"/>
                </a:cubicBezTo>
                <a:cubicBezTo>
                  <a:pt x="85" y="124"/>
                  <a:pt x="85" y="124"/>
                  <a:pt x="85" y="124"/>
                </a:cubicBezTo>
                <a:cubicBezTo>
                  <a:pt x="84" y="123"/>
                  <a:pt x="84" y="123"/>
                  <a:pt x="84" y="123"/>
                </a:cubicBezTo>
                <a:cubicBezTo>
                  <a:pt x="84" y="123"/>
                  <a:pt x="84" y="123"/>
                  <a:pt x="84" y="123"/>
                </a:cubicBezTo>
                <a:cubicBezTo>
                  <a:pt x="83" y="122"/>
                  <a:pt x="83" y="122"/>
                  <a:pt x="83" y="122"/>
                </a:cubicBezTo>
                <a:cubicBezTo>
                  <a:pt x="83" y="122"/>
                  <a:pt x="83" y="122"/>
                  <a:pt x="83" y="122"/>
                </a:cubicBezTo>
                <a:cubicBezTo>
                  <a:pt x="83" y="122"/>
                  <a:pt x="83" y="121"/>
                  <a:pt x="83" y="120"/>
                </a:cubicBezTo>
                <a:cubicBezTo>
                  <a:pt x="83" y="120"/>
                  <a:pt x="83" y="120"/>
                  <a:pt x="83" y="120"/>
                </a:cubicBezTo>
                <a:cubicBezTo>
                  <a:pt x="82" y="120"/>
                  <a:pt x="82" y="120"/>
                  <a:pt x="82" y="120"/>
                </a:cubicBezTo>
                <a:cubicBezTo>
                  <a:pt x="82" y="120"/>
                  <a:pt x="82" y="120"/>
                  <a:pt x="82" y="120"/>
                </a:cubicBezTo>
                <a:cubicBezTo>
                  <a:pt x="81" y="119"/>
                  <a:pt x="81" y="118"/>
                  <a:pt x="81" y="117"/>
                </a:cubicBezTo>
                <a:cubicBezTo>
                  <a:pt x="80" y="116"/>
                  <a:pt x="80" y="116"/>
                  <a:pt x="80" y="116"/>
                </a:cubicBezTo>
                <a:cubicBezTo>
                  <a:pt x="80" y="116"/>
                  <a:pt x="80" y="116"/>
                  <a:pt x="80" y="116"/>
                </a:cubicBezTo>
                <a:cubicBezTo>
                  <a:pt x="80" y="113"/>
                  <a:pt x="80" y="113"/>
                  <a:pt x="80" y="113"/>
                </a:cubicBezTo>
                <a:cubicBezTo>
                  <a:pt x="80" y="112"/>
                  <a:pt x="80" y="112"/>
                  <a:pt x="80" y="112"/>
                </a:cubicBezTo>
                <a:cubicBezTo>
                  <a:pt x="80" y="111"/>
                  <a:pt x="80" y="111"/>
                  <a:pt x="80" y="111"/>
                </a:cubicBezTo>
                <a:cubicBezTo>
                  <a:pt x="80" y="111"/>
                  <a:pt x="80" y="111"/>
                  <a:pt x="80" y="111"/>
                </a:cubicBezTo>
                <a:cubicBezTo>
                  <a:pt x="81" y="110"/>
                  <a:pt x="81" y="110"/>
                  <a:pt x="81" y="110"/>
                </a:cubicBezTo>
                <a:cubicBezTo>
                  <a:pt x="81" y="110"/>
                  <a:pt x="81" y="110"/>
                  <a:pt x="81" y="110"/>
                </a:cubicBezTo>
                <a:cubicBezTo>
                  <a:pt x="82" y="110"/>
                  <a:pt x="82" y="110"/>
                  <a:pt x="82" y="110"/>
                </a:cubicBezTo>
                <a:cubicBezTo>
                  <a:pt x="82" y="109"/>
                  <a:pt x="82" y="109"/>
                  <a:pt x="82" y="109"/>
                </a:cubicBezTo>
                <a:cubicBezTo>
                  <a:pt x="82" y="109"/>
                  <a:pt x="82" y="109"/>
                  <a:pt x="83" y="109"/>
                </a:cubicBezTo>
                <a:cubicBezTo>
                  <a:pt x="83" y="109"/>
                  <a:pt x="83" y="109"/>
                  <a:pt x="83" y="109"/>
                </a:cubicBezTo>
                <a:cubicBezTo>
                  <a:pt x="83" y="108"/>
                  <a:pt x="83" y="108"/>
                  <a:pt x="83" y="108"/>
                </a:cubicBezTo>
                <a:cubicBezTo>
                  <a:pt x="84" y="108"/>
                  <a:pt x="84" y="108"/>
                  <a:pt x="85" y="108"/>
                </a:cubicBezTo>
                <a:cubicBezTo>
                  <a:pt x="84" y="108"/>
                  <a:pt x="84" y="108"/>
                  <a:pt x="84" y="108"/>
                </a:cubicBezTo>
                <a:cubicBezTo>
                  <a:pt x="84" y="107"/>
                  <a:pt x="84" y="107"/>
                  <a:pt x="84" y="107"/>
                </a:cubicBezTo>
                <a:cubicBezTo>
                  <a:pt x="83" y="107"/>
                  <a:pt x="83" y="107"/>
                  <a:pt x="83" y="107"/>
                </a:cubicBezTo>
                <a:cubicBezTo>
                  <a:pt x="82" y="106"/>
                  <a:pt x="82" y="106"/>
                  <a:pt x="82" y="106"/>
                </a:cubicBezTo>
                <a:cubicBezTo>
                  <a:pt x="82" y="106"/>
                  <a:pt x="82" y="106"/>
                  <a:pt x="82" y="106"/>
                </a:cubicBezTo>
                <a:cubicBezTo>
                  <a:pt x="81" y="105"/>
                  <a:pt x="81" y="105"/>
                  <a:pt x="81" y="105"/>
                </a:cubicBezTo>
                <a:cubicBezTo>
                  <a:pt x="81" y="105"/>
                  <a:pt x="81" y="105"/>
                  <a:pt x="81" y="105"/>
                </a:cubicBezTo>
                <a:cubicBezTo>
                  <a:pt x="80" y="105"/>
                  <a:pt x="80" y="105"/>
                  <a:pt x="80" y="105"/>
                </a:cubicBezTo>
                <a:cubicBezTo>
                  <a:pt x="79" y="105"/>
                  <a:pt x="79" y="105"/>
                  <a:pt x="79" y="105"/>
                </a:cubicBezTo>
                <a:cubicBezTo>
                  <a:pt x="78" y="105"/>
                  <a:pt x="78" y="105"/>
                  <a:pt x="78" y="105"/>
                </a:cubicBezTo>
                <a:cubicBezTo>
                  <a:pt x="77" y="105"/>
                  <a:pt x="77" y="105"/>
                  <a:pt x="77" y="105"/>
                </a:cubicBezTo>
                <a:cubicBezTo>
                  <a:pt x="76" y="105"/>
                  <a:pt x="75" y="105"/>
                  <a:pt x="75" y="105"/>
                </a:cubicBezTo>
                <a:cubicBezTo>
                  <a:pt x="74" y="105"/>
                  <a:pt x="74" y="105"/>
                  <a:pt x="74" y="105"/>
                </a:cubicBezTo>
                <a:cubicBezTo>
                  <a:pt x="73" y="105"/>
                  <a:pt x="73" y="105"/>
                  <a:pt x="72" y="105"/>
                </a:cubicBezTo>
                <a:cubicBezTo>
                  <a:pt x="72" y="105"/>
                  <a:pt x="72" y="105"/>
                  <a:pt x="71" y="105"/>
                </a:cubicBezTo>
                <a:cubicBezTo>
                  <a:pt x="72" y="101"/>
                  <a:pt x="72" y="101"/>
                  <a:pt x="72" y="101"/>
                </a:cubicBezTo>
                <a:cubicBezTo>
                  <a:pt x="73" y="100"/>
                  <a:pt x="73" y="100"/>
                  <a:pt x="73" y="100"/>
                </a:cubicBezTo>
                <a:cubicBezTo>
                  <a:pt x="75" y="97"/>
                  <a:pt x="75" y="97"/>
                  <a:pt x="75" y="97"/>
                </a:cubicBezTo>
                <a:cubicBezTo>
                  <a:pt x="75" y="94"/>
                  <a:pt x="75" y="94"/>
                  <a:pt x="75" y="94"/>
                </a:cubicBezTo>
                <a:cubicBezTo>
                  <a:pt x="77" y="93"/>
                  <a:pt x="77" y="93"/>
                  <a:pt x="77" y="93"/>
                </a:cubicBezTo>
                <a:cubicBezTo>
                  <a:pt x="77" y="92"/>
                  <a:pt x="77" y="92"/>
                  <a:pt x="77" y="92"/>
                </a:cubicBezTo>
                <a:cubicBezTo>
                  <a:pt x="76" y="91"/>
                  <a:pt x="76" y="91"/>
                  <a:pt x="76" y="91"/>
                </a:cubicBezTo>
                <a:cubicBezTo>
                  <a:pt x="77" y="86"/>
                  <a:pt x="77" y="86"/>
                  <a:pt x="77" y="86"/>
                </a:cubicBezTo>
                <a:cubicBezTo>
                  <a:pt x="73" y="82"/>
                  <a:pt x="73" y="82"/>
                  <a:pt x="73" y="82"/>
                </a:cubicBezTo>
                <a:cubicBezTo>
                  <a:pt x="72" y="79"/>
                  <a:pt x="72" y="79"/>
                  <a:pt x="72" y="79"/>
                </a:cubicBezTo>
                <a:cubicBezTo>
                  <a:pt x="71" y="78"/>
                  <a:pt x="71" y="78"/>
                  <a:pt x="71" y="78"/>
                </a:cubicBezTo>
                <a:cubicBezTo>
                  <a:pt x="72" y="77"/>
                  <a:pt x="72" y="77"/>
                  <a:pt x="72" y="77"/>
                </a:cubicBezTo>
                <a:cubicBezTo>
                  <a:pt x="71" y="76"/>
                  <a:pt x="71" y="76"/>
                  <a:pt x="71" y="76"/>
                </a:cubicBezTo>
                <a:cubicBezTo>
                  <a:pt x="70" y="75"/>
                  <a:pt x="70" y="75"/>
                  <a:pt x="70" y="75"/>
                </a:cubicBezTo>
                <a:cubicBezTo>
                  <a:pt x="68" y="74"/>
                  <a:pt x="68" y="74"/>
                  <a:pt x="68" y="74"/>
                </a:cubicBezTo>
                <a:cubicBezTo>
                  <a:pt x="69" y="73"/>
                  <a:pt x="69" y="73"/>
                  <a:pt x="69" y="73"/>
                </a:cubicBezTo>
                <a:cubicBezTo>
                  <a:pt x="70" y="69"/>
                  <a:pt x="70" y="69"/>
                  <a:pt x="70" y="69"/>
                </a:cubicBezTo>
                <a:cubicBezTo>
                  <a:pt x="69" y="65"/>
                  <a:pt x="69" y="65"/>
                  <a:pt x="69" y="65"/>
                </a:cubicBezTo>
                <a:cubicBezTo>
                  <a:pt x="69" y="65"/>
                  <a:pt x="69" y="65"/>
                  <a:pt x="69" y="65"/>
                </a:cubicBezTo>
                <a:cubicBezTo>
                  <a:pt x="70" y="65"/>
                  <a:pt x="70" y="65"/>
                  <a:pt x="70" y="65"/>
                </a:cubicBezTo>
                <a:cubicBezTo>
                  <a:pt x="70" y="64"/>
                  <a:pt x="70" y="64"/>
                  <a:pt x="70" y="64"/>
                </a:cubicBezTo>
                <a:cubicBezTo>
                  <a:pt x="71" y="64"/>
                  <a:pt x="71" y="64"/>
                  <a:pt x="71" y="64"/>
                </a:cubicBezTo>
                <a:cubicBezTo>
                  <a:pt x="71" y="63"/>
                  <a:pt x="71" y="63"/>
                  <a:pt x="71" y="63"/>
                </a:cubicBezTo>
                <a:cubicBezTo>
                  <a:pt x="71" y="61"/>
                  <a:pt x="71" y="61"/>
                  <a:pt x="71" y="61"/>
                </a:cubicBezTo>
                <a:cubicBezTo>
                  <a:pt x="71" y="61"/>
                  <a:pt x="71" y="60"/>
                  <a:pt x="71" y="60"/>
                </a:cubicBezTo>
                <a:cubicBezTo>
                  <a:pt x="71" y="60"/>
                  <a:pt x="71" y="60"/>
                  <a:pt x="71" y="60"/>
                </a:cubicBezTo>
                <a:cubicBezTo>
                  <a:pt x="71" y="60"/>
                  <a:pt x="71" y="60"/>
                  <a:pt x="71" y="60"/>
                </a:cubicBezTo>
                <a:cubicBezTo>
                  <a:pt x="72" y="60"/>
                  <a:pt x="72" y="59"/>
                  <a:pt x="72" y="59"/>
                </a:cubicBezTo>
                <a:cubicBezTo>
                  <a:pt x="74" y="58"/>
                  <a:pt x="75" y="58"/>
                  <a:pt x="75" y="58"/>
                </a:cubicBezTo>
                <a:cubicBezTo>
                  <a:pt x="75" y="58"/>
                  <a:pt x="75" y="58"/>
                  <a:pt x="75" y="58"/>
                </a:cubicBezTo>
                <a:cubicBezTo>
                  <a:pt x="76" y="58"/>
                  <a:pt x="76" y="58"/>
                  <a:pt x="76" y="58"/>
                </a:cubicBezTo>
                <a:cubicBezTo>
                  <a:pt x="77" y="58"/>
                  <a:pt x="77" y="58"/>
                  <a:pt x="77" y="57"/>
                </a:cubicBezTo>
                <a:cubicBezTo>
                  <a:pt x="77" y="57"/>
                  <a:pt x="77" y="57"/>
                  <a:pt x="77" y="56"/>
                </a:cubicBezTo>
                <a:cubicBezTo>
                  <a:pt x="77" y="56"/>
                  <a:pt x="78" y="55"/>
                  <a:pt x="78" y="55"/>
                </a:cubicBezTo>
                <a:cubicBezTo>
                  <a:pt x="77" y="55"/>
                  <a:pt x="77" y="55"/>
                  <a:pt x="77" y="54"/>
                </a:cubicBezTo>
                <a:cubicBezTo>
                  <a:pt x="77" y="54"/>
                  <a:pt x="77" y="53"/>
                  <a:pt x="77" y="53"/>
                </a:cubicBezTo>
                <a:cubicBezTo>
                  <a:pt x="77" y="53"/>
                  <a:pt x="77" y="53"/>
                  <a:pt x="77" y="53"/>
                </a:cubicBezTo>
                <a:cubicBezTo>
                  <a:pt x="77" y="52"/>
                  <a:pt x="77" y="52"/>
                  <a:pt x="77" y="52"/>
                </a:cubicBezTo>
                <a:cubicBezTo>
                  <a:pt x="76" y="52"/>
                  <a:pt x="76" y="52"/>
                  <a:pt x="76" y="52"/>
                </a:cubicBezTo>
                <a:cubicBezTo>
                  <a:pt x="76" y="52"/>
                  <a:pt x="76" y="52"/>
                  <a:pt x="76" y="51"/>
                </a:cubicBezTo>
                <a:cubicBezTo>
                  <a:pt x="75" y="51"/>
                  <a:pt x="75" y="51"/>
                  <a:pt x="75" y="50"/>
                </a:cubicBezTo>
                <a:cubicBezTo>
                  <a:pt x="75" y="50"/>
                  <a:pt x="74" y="50"/>
                  <a:pt x="74" y="49"/>
                </a:cubicBezTo>
                <a:cubicBezTo>
                  <a:pt x="74" y="49"/>
                  <a:pt x="74" y="49"/>
                  <a:pt x="74" y="49"/>
                </a:cubicBezTo>
                <a:cubicBezTo>
                  <a:pt x="73" y="49"/>
                  <a:pt x="73" y="49"/>
                  <a:pt x="73" y="48"/>
                </a:cubicBezTo>
                <a:cubicBezTo>
                  <a:pt x="72" y="48"/>
                  <a:pt x="72" y="47"/>
                  <a:pt x="72" y="47"/>
                </a:cubicBezTo>
                <a:cubicBezTo>
                  <a:pt x="71" y="47"/>
                  <a:pt x="71" y="47"/>
                  <a:pt x="71" y="46"/>
                </a:cubicBezTo>
                <a:cubicBezTo>
                  <a:pt x="70" y="45"/>
                  <a:pt x="70" y="44"/>
                  <a:pt x="70" y="44"/>
                </a:cubicBezTo>
                <a:cubicBezTo>
                  <a:pt x="70" y="44"/>
                  <a:pt x="70" y="44"/>
                  <a:pt x="70" y="44"/>
                </a:cubicBezTo>
                <a:cubicBezTo>
                  <a:pt x="70" y="43"/>
                  <a:pt x="70" y="43"/>
                  <a:pt x="70" y="43"/>
                </a:cubicBezTo>
                <a:cubicBezTo>
                  <a:pt x="70" y="43"/>
                  <a:pt x="70" y="43"/>
                  <a:pt x="71" y="43"/>
                </a:cubicBezTo>
                <a:cubicBezTo>
                  <a:pt x="71" y="42"/>
                  <a:pt x="71" y="42"/>
                  <a:pt x="71" y="42"/>
                </a:cubicBezTo>
                <a:cubicBezTo>
                  <a:pt x="71" y="42"/>
                  <a:pt x="71" y="42"/>
                  <a:pt x="71" y="42"/>
                </a:cubicBezTo>
                <a:cubicBezTo>
                  <a:pt x="71" y="42"/>
                  <a:pt x="71" y="41"/>
                  <a:pt x="71" y="41"/>
                </a:cubicBezTo>
                <a:cubicBezTo>
                  <a:pt x="71" y="41"/>
                  <a:pt x="71" y="41"/>
                  <a:pt x="71" y="41"/>
                </a:cubicBezTo>
                <a:cubicBezTo>
                  <a:pt x="71" y="41"/>
                  <a:pt x="71" y="41"/>
                  <a:pt x="71" y="41"/>
                </a:cubicBezTo>
                <a:cubicBezTo>
                  <a:pt x="70" y="41"/>
                  <a:pt x="70" y="41"/>
                  <a:pt x="70" y="41"/>
                </a:cubicBezTo>
                <a:cubicBezTo>
                  <a:pt x="70" y="40"/>
                  <a:pt x="70" y="40"/>
                  <a:pt x="70" y="40"/>
                </a:cubicBezTo>
                <a:cubicBezTo>
                  <a:pt x="69" y="40"/>
                  <a:pt x="69" y="40"/>
                  <a:pt x="69" y="40"/>
                </a:cubicBezTo>
                <a:cubicBezTo>
                  <a:pt x="69" y="40"/>
                  <a:pt x="68" y="40"/>
                  <a:pt x="68" y="40"/>
                </a:cubicBezTo>
                <a:cubicBezTo>
                  <a:pt x="68" y="40"/>
                  <a:pt x="68" y="40"/>
                  <a:pt x="68" y="40"/>
                </a:cubicBezTo>
                <a:cubicBezTo>
                  <a:pt x="68" y="40"/>
                  <a:pt x="68" y="40"/>
                  <a:pt x="68" y="40"/>
                </a:cubicBezTo>
                <a:cubicBezTo>
                  <a:pt x="68" y="39"/>
                  <a:pt x="67" y="39"/>
                  <a:pt x="67" y="39"/>
                </a:cubicBezTo>
                <a:cubicBezTo>
                  <a:pt x="67" y="39"/>
                  <a:pt x="67" y="39"/>
                  <a:pt x="67" y="39"/>
                </a:cubicBezTo>
                <a:cubicBezTo>
                  <a:pt x="67" y="35"/>
                  <a:pt x="67" y="35"/>
                  <a:pt x="67" y="35"/>
                </a:cubicBezTo>
                <a:cubicBezTo>
                  <a:pt x="67" y="35"/>
                  <a:pt x="68" y="34"/>
                  <a:pt x="68" y="34"/>
                </a:cubicBezTo>
                <a:cubicBezTo>
                  <a:pt x="68" y="34"/>
                  <a:pt x="68" y="34"/>
                  <a:pt x="68" y="34"/>
                </a:cubicBezTo>
                <a:cubicBezTo>
                  <a:pt x="68" y="33"/>
                  <a:pt x="68" y="33"/>
                  <a:pt x="69" y="33"/>
                </a:cubicBezTo>
                <a:cubicBezTo>
                  <a:pt x="69" y="33"/>
                  <a:pt x="69" y="33"/>
                  <a:pt x="69" y="33"/>
                </a:cubicBezTo>
                <a:cubicBezTo>
                  <a:pt x="69" y="31"/>
                  <a:pt x="69" y="31"/>
                  <a:pt x="69" y="31"/>
                </a:cubicBezTo>
                <a:cubicBezTo>
                  <a:pt x="69" y="31"/>
                  <a:pt x="69" y="31"/>
                  <a:pt x="69" y="31"/>
                </a:cubicBezTo>
                <a:cubicBezTo>
                  <a:pt x="69" y="31"/>
                  <a:pt x="68" y="31"/>
                  <a:pt x="68" y="31"/>
                </a:cubicBezTo>
                <a:cubicBezTo>
                  <a:pt x="68" y="30"/>
                  <a:pt x="68" y="30"/>
                  <a:pt x="68" y="30"/>
                </a:cubicBezTo>
                <a:cubicBezTo>
                  <a:pt x="68" y="29"/>
                  <a:pt x="68" y="29"/>
                  <a:pt x="68" y="29"/>
                </a:cubicBezTo>
                <a:cubicBezTo>
                  <a:pt x="67" y="28"/>
                  <a:pt x="67" y="28"/>
                  <a:pt x="67" y="28"/>
                </a:cubicBezTo>
                <a:cubicBezTo>
                  <a:pt x="65" y="28"/>
                  <a:pt x="65" y="28"/>
                  <a:pt x="65" y="28"/>
                </a:cubicBezTo>
                <a:cubicBezTo>
                  <a:pt x="65" y="28"/>
                  <a:pt x="65" y="27"/>
                  <a:pt x="65" y="27"/>
                </a:cubicBezTo>
                <a:cubicBezTo>
                  <a:pt x="65" y="27"/>
                  <a:pt x="65" y="27"/>
                  <a:pt x="65" y="27"/>
                </a:cubicBezTo>
                <a:cubicBezTo>
                  <a:pt x="65" y="27"/>
                  <a:pt x="65" y="26"/>
                  <a:pt x="64" y="26"/>
                </a:cubicBezTo>
                <a:cubicBezTo>
                  <a:pt x="64" y="26"/>
                  <a:pt x="64" y="27"/>
                  <a:pt x="63" y="27"/>
                </a:cubicBezTo>
                <a:cubicBezTo>
                  <a:pt x="63" y="28"/>
                  <a:pt x="62" y="28"/>
                  <a:pt x="62" y="28"/>
                </a:cubicBezTo>
                <a:cubicBezTo>
                  <a:pt x="62" y="28"/>
                  <a:pt x="62" y="28"/>
                  <a:pt x="62" y="28"/>
                </a:cubicBezTo>
                <a:cubicBezTo>
                  <a:pt x="62" y="28"/>
                  <a:pt x="62" y="28"/>
                  <a:pt x="61" y="28"/>
                </a:cubicBezTo>
                <a:cubicBezTo>
                  <a:pt x="61" y="29"/>
                  <a:pt x="61" y="29"/>
                  <a:pt x="61" y="29"/>
                </a:cubicBezTo>
                <a:cubicBezTo>
                  <a:pt x="61" y="30"/>
                  <a:pt x="61" y="30"/>
                  <a:pt x="61" y="30"/>
                </a:cubicBezTo>
                <a:cubicBezTo>
                  <a:pt x="60" y="30"/>
                  <a:pt x="60" y="30"/>
                  <a:pt x="60" y="30"/>
                </a:cubicBezTo>
                <a:cubicBezTo>
                  <a:pt x="59" y="30"/>
                  <a:pt x="59" y="30"/>
                  <a:pt x="59" y="29"/>
                </a:cubicBezTo>
                <a:cubicBezTo>
                  <a:pt x="58" y="29"/>
                  <a:pt x="58" y="29"/>
                  <a:pt x="58" y="29"/>
                </a:cubicBezTo>
                <a:cubicBezTo>
                  <a:pt x="58" y="30"/>
                  <a:pt x="58" y="30"/>
                  <a:pt x="58" y="29"/>
                </a:cubicBezTo>
                <a:cubicBezTo>
                  <a:pt x="57" y="29"/>
                  <a:pt x="57" y="29"/>
                  <a:pt x="57" y="29"/>
                </a:cubicBezTo>
                <a:cubicBezTo>
                  <a:pt x="56" y="29"/>
                  <a:pt x="56" y="29"/>
                  <a:pt x="56" y="29"/>
                </a:cubicBezTo>
                <a:cubicBezTo>
                  <a:pt x="55" y="29"/>
                  <a:pt x="55" y="28"/>
                  <a:pt x="55" y="28"/>
                </a:cubicBezTo>
                <a:cubicBezTo>
                  <a:pt x="55" y="27"/>
                  <a:pt x="55" y="27"/>
                  <a:pt x="55" y="27"/>
                </a:cubicBezTo>
                <a:cubicBezTo>
                  <a:pt x="55" y="27"/>
                  <a:pt x="54" y="26"/>
                  <a:pt x="54" y="25"/>
                </a:cubicBezTo>
                <a:cubicBezTo>
                  <a:pt x="54" y="25"/>
                  <a:pt x="55" y="25"/>
                  <a:pt x="55" y="24"/>
                </a:cubicBezTo>
                <a:cubicBezTo>
                  <a:pt x="55" y="24"/>
                  <a:pt x="55" y="24"/>
                  <a:pt x="55" y="24"/>
                </a:cubicBezTo>
                <a:cubicBezTo>
                  <a:pt x="55" y="23"/>
                  <a:pt x="55" y="23"/>
                  <a:pt x="55" y="23"/>
                </a:cubicBezTo>
                <a:cubicBezTo>
                  <a:pt x="55" y="22"/>
                  <a:pt x="55" y="22"/>
                  <a:pt x="56" y="22"/>
                </a:cubicBezTo>
                <a:cubicBezTo>
                  <a:pt x="55" y="22"/>
                  <a:pt x="55" y="22"/>
                  <a:pt x="55" y="22"/>
                </a:cubicBezTo>
                <a:cubicBezTo>
                  <a:pt x="55" y="20"/>
                  <a:pt x="55" y="20"/>
                  <a:pt x="55" y="20"/>
                </a:cubicBezTo>
                <a:cubicBezTo>
                  <a:pt x="55" y="18"/>
                  <a:pt x="55" y="18"/>
                  <a:pt x="55" y="18"/>
                </a:cubicBezTo>
                <a:cubicBezTo>
                  <a:pt x="55" y="17"/>
                  <a:pt x="55" y="17"/>
                  <a:pt x="55" y="17"/>
                </a:cubicBezTo>
                <a:cubicBezTo>
                  <a:pt x="55" y="16"/>
                  <a:pt x="55" y="16"/>
                  <a:pt x="55" y="16"/>
                </a:cubicBezTo>
                <a:cubicBezTo>
                  <a:pt x="54" y="16"/>
                  <a:pt x="54" y="16"/>
                  <a:pt x="54" y="16"/>
                </a:cubicBezTo>
                <a:cubicBezTo>
                  <a:pt x="54" y="16"/>
                  <a:pt x="54" y="16"/>
                  <a:pt x="54" y="16"/>
                </a:cubicBezTo>
                <a:cubicBezTo>
                  <a:pt x="53" y="15"/>
                  <a:pt x="53" y="15"/>
                  <a:pt x="53" y="15"/>
                </a:cubicBezTo>
                <a:cubicBezTo>
                  <a:pt x="53" y="15"/>
                  <a:pt x="53" y="14"/>
                  <a:pt x="54" y="14"/>
                </a:cubicBezTo>
                <a:cubicBezTo>
                  <a:pt x="54" y="14"/>
                  <a:pt x="54" y="14"/>
                  <a:pt x="55" y="14"/>
                </a:cubicBezTo>
                <a:cubicBezTo>
                  <a:pt x="55" y="14"/>
                  <a:pt x="55" y="13"/>
                  <a:pt x="55" y="13"/>
                </a:cubicBezTo>
                <a:cubicBezTo>
                  <a:pt x="55" y="13"/>
                  <a:pt x="55" y="13"/>
                  <a:pt x="55" y="13"/>
                </a:cubicBezTo>
                <a:cubicBezTo>
                  <a:pt x="55" y="13"/>
                  <a:pt x="55" y="12"/>
                  <a:pt x="55" y="12"/>
                </a:cubicBezTo>
                <a:cubicBezTo>
                  <a:pt x="55" y="11"/>
                  <a:pt x="55" y="11"/>
                  <a:pt x="55" y="11"/>
                </a:cubicBezTo>
                <a:cubicBezTo>
                  <a:pt x="55" y="11"/>
                  <a:pt x="56" y="10"/>
                  <a:pt x="56" y="10"/>
                </a:cubicBezTo>
                <a:cubicBezTo>
                  <a:pt x="56" y="10"/>
                  <a:pt x="56" y="10"/>
                  <a:pt x="56" y="10"/>
                </a:cubicBezTo>
                <a:cubicBezTo>
                  <a:pt x="56" y="10"/>
                  <a:pt x="57" y="10"/>
                  <a:pt x="57" y="10"/>
                </a:cubicBezTo>
                <a:cubicBezTo>
                  <a:pt x="57" y="10"/>
                  <a:pt x="57" y="10"/>
                  <a:pt x="57" y="10"/>
                </a:cubicBezTo>
                <a:cubicBezTo>
                  <a:pt x="58" y="10"/>
                  <a:pt x="58" y="10"/>
                  <a:pt x="58" y="10"/>
                </a:cubicBezTo>
                <a:cubicBezTo>
                  <a:pt x="58" y="9"/>
                  <a:pt x="58" y="9"/>
                  <a:pt x="59" y="9"/>
                </a:cubicBezTo>
                <a:cubicBezTo>
                  <a:pt x="59" y="9"/>
                  <a:pt x="59" y="9"/>
                  <a:pt x="60" y="9"/>
                </a:cubicBezTo>
                <a:cubicBezTo>
                  <a:pt x="60" y="8"/>
                  <a:pt x="60" y="8"/>
                  <a:pt x="60" y="8"/>
                </a:cubicBezTo>
                <a:cubicBezTo>
                  <a:pt x="59" y="8"/>
                  <a:pt x="59" y="8"/>
                  <a:pt x="59" y="8"/>
                </a:cubicBezTo>
                <a:cubicBezTo>
                  <a:pt x="59" y="8"/>
                  <a:pt x="59" y="7"/>
                  <a:pt x="59" y="7"/>
                </a:cubicBezTo>
                <a:cubicBezTo>
                  <a:pt x="59" y="7"/>
                  <a:pt x="59" y="7"/>
                  <a:pt x="59" y="7"/>
                </a:cubicBezTo>
                <a:cubicBezTo>
                  <a:pt x="56" y="7"/>
                  <a:pt x="56" y="7"/>
                  <a:pt x="56" y="7"/>
                </a:cubicBezTo>
                <a:cubicBezTo>
                  <a:pt x="56" y="7"/>
                  <a:pt x="56" y="7"/>
                  <a:pt x="56" y="6"/>
                </a:cubicBezTo>
                <a:cubicBezTo>
                  <a:pt x="55" y="6"/>
                  <a:pt x="55" y="6"/>
                  <a:pt x="55" y="6"/>
                </a:cubicBezTo>
                <a:cubicBezTo>
                  <a:pt x="54" y="5"/>
                  <a:pt x="54" y="5"/>
                  <a:pt x="54" y="5"/>
                </a:cubicBezTo>
                <a:cubicBezTo>
                  <a:pt x="54" y="5"/>
                  <a:pt x="54" y="5"/>
                  <a:pt x="54" y="5"/>
                </a:cubicBezTo>
                <a:cubicBezTo>
                  <a:pt x="54" y="5"/>
                  <a:pt x="54" y="5"/>
                  <a:pt x="54" y="5"/>
                </a:cubicBezTo>
                <a:cubicBezTo>
                  <a:pt x="54" y="5"/>
                  <a:pt x="53" y="4"/>
                  <a:pt x="53" y="4"/>
                </a:cubicBezTo>
                <a:cubicBezTo>
                  <a:pt x="53" y="4"/>
                  <a:pt x="53" y="4"/>
                  <a:pt x="53" y="4"/>
                </a:cubicBezTo>
                <a:cubicBezTo>
                  <a:pt x="53" y="3"/>
                  <a:pt x="53" y="3"/>
                  <a:pt x="53" y="3"/>
                </a:cubicBezTo>
                <a:cubicBezTo>
                  <a:pt x="53" y="2"/>
                  <a:pt x="53" y="2"/>
                  <a:pt x="53" y="2"/>
                </a:cubicBezTo>
                <a:cubicBezTo>
                  <a:pt x="52" y="2"/>
                  <a:pt x="52" y="2"/>
                  <a:pt x="52" y="2"/>
                </a:cubicBezTo>
                <a:cubicBezTo>
                  <a:pt x="52" y="2"/>
                  <a:pt x="51" y="2"/>
                  <a:pt x="51" y="2"/>
                </a:cubicBezTo>
                <a:cubicBezTo>
                  <a:pt x="51" y="1"/>
                  <a:pt x="51" y="1"/>
                  <a:pt x="51" y="1"/>
                </a:cubicBezTo>
                <a:cubicBezTo>
                  <a:pt x="51" y="1"/>
                  <a:pt x="51" y="1"/>
                  <a:pt x="51" y="1"/>
                </a:cubicBezTo>
                <a:cubicBezTo>
                  <a:pt x="50" y="1"/>
                  <a:pt x="50" y="1"/>
                  <a:pt x="50" y="1"/>
                </a:cubicBezTo>
                <a:cubicBezTo>
                  <a:pt x="50" y="1"/>
                  <a:pt x="50" y="1"/>
                  <a:pt x="50" y="0"/>
                </a:cubicBezTo>
                <a:cubicBezTo>
                  <a:pt x="50" y="0"/>
                  <a:pt x="50" y="0"/>
                  <a:pt x="50" y="0"/>
                </a:cubicBezTo>
                <a:cubicBezTo>
                  <a:pt x="49" y="0"/>
                  <a:pt x="49" y="0"/>
                  <a:pt x="49" y="0"/>
                </a:cubicBezTo>
                <a:cubicBezTo>
                  <a:pt x="49" y="0"/>
                  <a:pt x="49" y="0"/>
                  <a:pt x="49" y="0"/>
                </a:cubicBezTo>
                <a:cubicBezTo>
                  <a:pt x="49" y="0"/>
                  <a:pt x="48" y="0"/>
                  <a:pt x="46" y="1"/>
                </a:cubicBezTo>
                <a:cubicBezTo>
                  <a:pt x="46" y="1"/>
                  <a:pt x="46" y="1"/>
                  <a:pt x="46" y="1"/>
                </a:cubicBezTo>
                <a:cubicBezTo>
                  <a:pt x="46" y="1"/>
                  <a:pt x="46" y="1"/>
                  <a:pt x="46" y="1"/>
                </a:cubicBezTo>
                <a:cubicBezTo>
                  <a:pt x="46" y="2"/>
                  <a:pt x="46" y="2"/>
                  <a:pt x="46" y="2"/>
                </a:cubicBezTo>
                <a:cubicBezTo>
                  <a:pt x="45" y="2"/>
                  <a:pt x="45" y="3"/>
                  <a:pt x="45" y="3"/>
                </a:cubicBezTo>
                <a:cubicBezTo>
                  <a:pt x="45" y="3"/>
                  <a:pt x="45" y="3"/>
                  <a:pt x="45" y="3"/>
                </a:cubicBezTo>
                <a:cubicBezTo>
                  <a:pt x="44" y="3"/>
                  <a:pt x="44" y="3"/>
                  <a:pt x="44" y="3"/>
                </a:cubicBezTo>
                <a:cubicBezTo>
                  <a:pt x="44" y="3"/>
                  <a:pt x="44" y="3"/>
                  <a:pt x="43" y="3"/>
                </a:cubicBezTo>
                <a:cubicBezTo>
                  <a:pt x="43" y="3"/>
                  <a:pt x="42" y="4"/>
                  <a:pt x="42" y="4"/>
                </a:cubicBezTo>
                <a:cubicBezTo>
                  <a:pt x="42" y="4"/>
                  <a:pt x="41" y="4"/>
                  <a:pt x="41" y="4"/>
                </a:cubicBezTo>
                <a:cubicBezTo>
                  <a:pt x="41" y="5"/>
                  <a:pt x="41" y="5"/>
                  <a:pt x="41" y="5"/>
                </a:cubicBezTo>
                <a:cubicBezTo>
                  <a:pt x="40" y="6"/>
                  <a:pt x="40" y="6"/>
                  <a:pt x="40" y="6"/>
                </a:cubicBezTo>
                <a:cubicBezTo>
                  <a:pt x="39" y="7"/>
                  <a:pt x="39" y="7"/>
                  <a:pt x="39" y="7"/>
                </a:cubicBezTo>
                <a:cubicBezTo>
                  <a:pt x="38" y="7"/>
                  <a:pt x="38" y="7"/>
                  <a:pt x="38" y="7"/>
                </a:cubicBezTo>
                <a:cubicBezTo>
                  <a:pt x="38" y="8"/>
                  <a:pt x="38" y="8"/>
                  <a:pt x="38" y="8"/>
                </a:cubicBezTo>
                <a:cubicBezTo>
                  <a:pt x="38" y="8"/>
                  <a:pt x="38" y="8"/>
                  <a:pt x="37" y="8"/>
                </a:cubicBezTo>
                <a:cubicBezTo>
                  <a:pt x="37" y="9"/>
                  <a:pt x="37" y="9"/>
                  <a:pt x="37" y="9"/>
                </a:cubicBezTo>
                <a:cubicBezTo>
                  <a:pt x="36" y="9"/>
                  <a:pt x="36" y="9"/>
                  <a:pt x="36" y="9"/>
                </a:cubicBezTo>
                <a:cubicBezTo>
                  <a:pt x="33" y="9"/>
                  <a:pt x="33" y="9"/>
                  <a:pt x="33" y="9"/>
                </a:cubicBezTo>
                <a:cubicBezTo>
                  <a:pt x="33" y="9"/>
                  <a:pt x="32" y="9"/>
                  <a:pt x="32" y="9"/>
                </a:cubicBezTo>
                <a:cubicBezTo>
                  <a:pt x="32" y="11"/>
                  <a:pt x="32" y="11"/>
                  <a:pt x="32" y="11"/>
                </a:cubicBezTo>
                <a:cubicBezTo>
                  <a:pt x="32" y="11"/>
                  <a:pt x="32" y="11"/>
                  <a:pt x="32" y="12"/>
                </a:cubicBezTo>
                <a:cubicBezTo>
                  <a:pt x="32" y="12"/>
                  <a:pt x="32" y="13"/>
                  <a:pt x="31" y="13"/>
                </a:cubicBezTo>
                <a:cubicBezTo>
                  <a:pt x="31" y="13"/>
                  <a:pt x="31" y="13"/>
                  <a:pt x="31" y="13"/>
                </a:cubicBezTo>
                <a:cubicBezTo>
                  <a:pt x="31" y="13"/>
                  <a:pt x="31" y="13"/>
                  <a:pt x="31" y="13"/>
                </a:cubicBezTo>
                <a:cubicBezTo>
                  <a:pt x="31" y="14"/>
                  <a:pt x="31" y="14"/>
                  <a:pt x="31" y="14"/>
                </a:cubicBezTo>
                <a:cubicBezTo>
                  <a:pt x="29" y="14"/>
                  <a:pt x="29" y="14"/>
                  <a:pt x="29" y="14"/>
                </a:cubicBezTo>
                <a:cubicBezTo>
                  <a:pt x="29" y="13"/>
                  <a:pt x="29" y="13"/>
                  <a:pt x="29" y="13"/>
                </a:cubicBezTo>
                <a:cubicBezTo>
                  <a:pt x="29" y="15"/>
                  <a:pt x="29" y="15"/>
                  <a:pt x="29" y="15"/>
                </a:cubicBezTo>
                <a:cubicBezTo>
                  <a:pt x="29" y="15"/>
                  <a:pt x="29" y="15"/>
                  <a:pt x="29" y="15"/>
                </a:cubicBezTo>
                <a:cubicBezTo>
                  <a:pt x="25" y="17"/>
                  <a:pt x="25" y="17"/>
                  <a:pt x="25" y="17"/>
                </a:cubicBezTo>
                <a:cubicBezTo>
                  <a:pt x="24" y="16"/>
                  <a:pt x="24" y="16"/>
                  <a:pt x="24" y="16"/>
                </a:cubicBezTo>
                <a:cubicBezTo>
                  <a:pt x="23" y="16"/>
                  <a:pt x="23" y="16"/>
                  <a:pt x="23" y="16"/>
                </a:cubicBezTo>
                <a:cubicBezTo>
                  <a:pt x="21" y="15"/>
                  <a:pt x="21" y="15"/>
                  <a:pt x="21" y="15"/>
                </a:cubicBezTo>
                <a:cubicBezTo>
                  <a:pt x="21" y="15"/>
                  <a:pt x="21" y="15"/>
                  <a:pt x="21" y="15"/>
                </a:cubicBezTo>
                <a:cubicBezTo>
                  <a:pt x="20" y="15"/>
                  <a:pt x="20" y="15"/>
                  <a:pt x="20" y="15"/>
                </a:cubicBezTo>
                <a:cubicBezTo>
                  <a:pt x="19" y="15"/>
                  <a:pt x="19" y="15"/>
                  <a:pt x="19" y="15"/>
                </a:cubicBezTo>
                <a:cubicBezTo>
                  <a:pt x="18" y="16"/>
                  <a:pt x="18" y="16"/>
                  <a:pt x="18" y="16"/>
                </a:cubicBezTo>
                <a:cubicBezTo>
                  <a:pt x="16" y="17"/>
                  <a:pt x="16" y="17"/>
                  <a:pt x="16" y="17"/>
                </a:cubicBezTo>
                <a:cubicBezTo>
                  <a:pt x="12" y="22"/>
                  <a:pt x="12" y="22"/>
                  <a:pt x="12" y="22"/>
                </a:cubicBezTo>
                <a:cubicBezTo>
                  <a:pt x="9" y="27"/>
                  <a:pt x="9" y="27"/>
                  <a:pt x="9" y="27"/>
                </a:cubicBezTo>
                <a:cubicBezTo>
                  <a:pt x="3" y="41"/>
                  <a:pt x="3" y="41"/>
                  <a:pt x="3" y="41"/>
                </a:cubicBezTo>
                <a:cubicBezTo>
                  <a:pt x="2" y="46"/>
                  <a:pt x="2" y="46"/>
                  <a:pt x="2" y="46"/>
                </a:cubicBezTo>
                <a:cubicBezTo>
                  <a:pt x="0" y="51"/>
                  <a:pt x="0" y="51"/>
                  <a:pt x="0" y="51"/>
                </a:cubicBezTo>
                <a:cubicBezTo>
                  <a:pt x="0" y="52"/>
                  <a:pt x="0" y="52"/>
                  <a:pt x="0" y="52"/>
                </a:cubicBezTo>
                <a:cubicBezTo>
                  <a:pt x="1" y="54"/>
                  <a:pt x="1" y="54"/>
                  <a:pt x="1" y="54"/>
                </a:cubicBezTo>
                <a:cubicBezTo>
                  <a:pt x="5" y="58"/>
                  <a:pt x="5" y="58"/>
                  <a:pt x="5" y="58"/>
                </a:cubicBezTo>
                <a:cubicBezTo>
                  <a:pt x="6" y="59"/>
                  <a:pt x="6" y="59"/>
                  <a:pt x="6" y="59"/>
                </a:cubicBezTo>
                <a:cubicBezTo>
                  <a:pt x="7" y="60"/>
                  <a:pt x="7" y="60"/>
                  <a:pt x="7" y="60"/>
                </a:cubicBezTo>
                <a:cubicBezTo>
                  <a:pt x="10" y="65"/>
                  <a:pt x="10" y="65"/>
                  <a:pt x="10" y="65"/>
                </a:cubicBezTo>
                <a:cubicBezTo>
                  <a:pt x="11" y="69"/>
                  <a:pt x="11" y="69"/>
                  <a:pt x="11" y="69"/>
                </a:cubicBezTo>
                <a:cubicBezTo>
                  <a:pt x="11" y="70"/>
                  <a:pt x="11" y="70"/>
                  <a:pt x="11" y="70"/>
                </a:cubicBezTo>
                <a:cubicBezTo>
                  <a:pt x="11" y="70"/>
                  <a:pt x="11" y="70"/>
                  <a:pt x="11" y="70"/>
                </a:cubicBezTo>
                <a:cubicBezTo>
                  <a:pt x="12" y="71"/>
                  <a:pt x="12" y="71"/>
                  <a:pt x="12" y="71"/>
                </a:cubicBezTo>
                <a:cubicBezTo>
                  <a:pt x="13" y="74"/>
                  <a:pt x="13" y="74"/>
                  <a:pt x="13" y="74"/>
                </a:cubicBezTo>
                <a:cubicBezTo>
                  <a:pt x="14" y="74"/>
                  <a:pt x="14" y="74"/>
                  <a:pt x="14" y="74"/>
                </a:cubicBezTo>
                <a:cubicBezTo>
                  <a:pt x="14" y="75"/>
                  <a:pt x="14" y="75"/>
                  <a:pt x="14" y="75"/>
                </a:cubicBezTo>
                <a:cubicBezTo>
                  <a:pt x="16" y="77"/>
                  <a:pt x="16" y="77"/>
                  <a:pt x="16" y="77"/>
                </a:cubicBezTo>
                <a:cubicBezTo>
                  <a:pt x="16" y="78"/>
                  <a:pt x="16" y="78"/>
                  <a:pt x="16" y="78"/>
                </a:cubicBezTo>
                <a:cubicBezTo>
                  <a:pt x="17" y="78"/>
                  <a:pt x="17" y="78"/>
                  <a:pt x="17" y="78"/>
                </a:cubicBezTo>
                <a:cubicBezTo>
                  <a:pt x="17" y="78"/>
                  <a:pt x="17" y="78"/>
                  <a:pt x="17" y="78"/>
                </a:cubicBezTo>
                <a:cubicBezTo>
                  <a:pt x="20" y="78"/>
                  <a:pt x="20" y="78"/>
                  <a:pt x="20" y="78"/>
                </a:cubicBezTo>
                <a:cubicBezTo>
                  <a:pt x="20" y="77"/>
                  <a:pt x="20" y="77"/>
                  <a:pt x="20" y="77"/>
                </a:cubicBezTo>
                <a:cubicBezTo>
                  <a:pt x="20" y="75"/>
                  <a:pt x="20" y="75"/>
                  <a:pt x="20" y="75"/>
                </a:cubicBezTo>
                <a:cubicBezTo>
                  <a:pt x="20" y="74"/>
                  <a:pt x="20" y="74"/>
                  <a:pt x="20" y="74"/>
                </a:cubicBezTo>
                <a:cubicBezTo>
                  <a:pt x="20" y="73"/>
                  <a:pt x="20" y="73"/>
                  <a:pt x="20" y="73"/>
                </a:cubicBezTo>
                <a:cubicBezTo>
                  <a:pt x="21" y="73"/>
                  <a:pt x="21" y="73"/>
                  <a:pt x="21" y="73"/>
                </a:cubicBezTo>
                <a:cubicBezTo>
                  <a:pt x="21" y="73"/>
                  <a:pt x="21" y="72"/>
                  <a:pt x="21" y="72"/>
                </a:cubicBezTo>
                <a:cubicBezTo>
                  <a:pt x="21" y="72"/>
                  <a:pt x="21" y="72"/>
                  <a:pt x="21" y="72"/>
                </a:cubicBezTo>
                <a:cubicBezTo>
                  <a:pt x="22" y="75"/>
                  <a:pt x="22" y="75"/>
                  <a:pt x="22" y="75"/>
                </a:cubicBezTo>
                <a:cubicBezTo>
                  <a:pt x="22" y="75"/>
                  <a:pt x="22" y="75"/>
                  <a:pt x="22" y="75"/>
                </a:cubicBezTo>
                <a:cubicBezTo>
                  <a:pt x="21" y="79"/>
                  <a:pt x="21" y="79"/>
                  <a:pt x="21" y="79"/>
                </a:cubicBezTo>
                <a:cubicBezTo>
                  <a:pt x="21" y="79"/>
                  <a:pt x="21" y="79"/>
                  <a:pt x="21" y="79"/>
                </a:cubicBezTo>
                <a:cubicBezTo>
                  <a:pt x="21" y="80"/>
                  <a:pt x="21" y="80"/>
                  <a:pt x="21" y="80"/>
                </a:cubicBezTo>
                <a:cubicBezTo>
                  <a:pt x="21" y="81"/>
                  <a:pt x="21" y="81"/>
                  <a:pt x="21" y="81"/>
                </a:cubicBezTo>
                <a:cubicBezTo>
                  <a:pt x="20" y="83"/>
                  <a:pt x="20" y="83"/>
                  <a:pt x="20" y="83"/>
                </a:cubicBezTo>
                <a:cubicBezTo>
                  <a:pt x="20" y="83"/>
                  <a:pt x="20" y="83"/>
                  <a:pt x="20" y="83"/>
                </a:cubicBezTo>
                <a:cubicBezTo>
                  <a:pt x="20" y="85"/>
                  <a:pt x="20" y="85"/>
                  <a:pt x="20" y="85"/>
                </a:cubicBezTo>
                <a:cubicBezTo>
                  <a:pt x="20" y="85"/>
                  <a:pt x="20" y="85"/>
                  <a:pt x="20" y="85"/>
                </a:cubicBezTo>
                <a:cubicBezTo>
                  <a:pt x="21" y="86"/>
                  <a:pt x="21" y="86"/>
                  <a:pt x="21" y="86"/>
                </a:cubicBezTo>
                <a:cubicBezTo>
                  <a:pt x="23" y="87"/>
                  <a:pt x="23" y="87"/>
                  <a:pt x="23" y="87"/>
                </a:cubicBezTo>
                <a:cubicBezTo>
                  <a:pt x="24" y="87"/>
                  <a:pt x="24" y="87"/>
                  <a:pt x="24" y="87"/>
                </a:cubicBezTo>
                <a:cubicBezTo>
                  <a:pt x="28" y="84"/>
                  <a:pt x="28" y="84"/>
                  <a:pt x="28" y="84"/>
                </a:cubicBezTo>
                <a:cubicBezTo>
                  <a:pt x="28" y="84"/>
                  <a:pt x="28" y="84"/>
                  <a:pt x="28" y="84"/>
                </a:cubicBezTo>
                <a:cubicBezTo>
                  <a:pt x="28" y="83"/>
                  <a:pt x="28" y="83"/>
                  <a:pt x="28" y="83"/>
                </a:cubicBezTo>
                <a:cubicBezTo>
                  <a:pt x="28" y="82"/>
                  <a:pt x="28" y="82"/>
                  <a:pt x="28" y="82"/>
                </a:cubicBezTo>
                <a:cubicBezTo>
                  <a:pt x="38" y="77"/>
                  <a:pt x="38" y="77"/>
                  <a:pt x="38" y="77"/>
                </a:cubicBezTo>
                <a:cubicBezTo>
                  <a:pt x="38" y="77"/>
                  <a:pt x="38" y="77"/>
                  <a:pt x="38" y="77"/>
                </a:cubicBezTo>
                <a:cubicBezTo>
                  <a:pt x="39" y="77"/>
                  <a:pt x="39" y="77"/>
                  <a:pt x="39" y="77"/>
                </a:cubicBezTo>
                <a:cubicBezTo>
                  <a:pt x="42" y="83"/>
                  <a:pt x="42" y="83"/>
                  <a:pt x="42" y="83"/>
                </a:cubicBezTo>
                <a:cubicBezTo>
                  <a:pt x="37" y="98"/>
                  <a:pt x="37" y="98"/>
                  <a:pt x="37" y="98"/>
                </a:cubicBezTo>
                <a:cubicBezTo>
                  <a:pt x="36" y="98"/>
                  <a:pt x="36" y="98"/>
                  <a:pt x="36" y="98"/>
                </a:cubicBezTo>
                <a:cubicBezTo>
                  <a:pt x="31" y="100"/>
                  <a:pt x="31" y="100"/>
                  <a:pt x="31" y="100"/>
                </a:cubicBezTo>
                <a:cubicBezTo>
                  <a:pt x="30" y="100"/>
                  <a:pt x="30" y="100"/>
                  <a:pt x="30" y="100"/>
                </a:cubicBezTo>
                <a:cubicBezTo>
                  <a:pt x="30" y="101"/>
                  <a:pt x="30" y="101"/>
                  <a:pt x="30" y="101"/>
                </a:cubicBezTo>
                <a:cubicBezTo>
                  <a:pt x="30" y="102"/>
                  <a:pt x="30" y="102"/>
                  <a:pt x="30" y="102"/>
                </a:cubicBezTo>
                <a:cubicBezTo>
                  <a:pt x="30" y="111"/>
                  <a:pt x="30" y="111"/>
                  <a:pt x="30" y="111"/>
                </a:cubicBezTo>
                <a:cubicBezTo>
                  <a:pt x="30" y="111"/>
                  <a:pt x="30" y="111"/>
                  <a:pt x="30" y="111"/>
                </a:cubicBezTo>
                <a:cubicBezTo>
                  <a:pt x="30" y="113"/>
                  <a:pt x="30" y="113"/>
                  <a:pt x="30" y="113"/>
                </a:cubicBezTo>
                <a:cubicBezTo>
                  <a:pt x="30" y="114"/>
                  <a:pt x="30" y="114"/>
                  <a:pt x="30" y="114"/>
                </a:cubicBezTo>
                <a:cubicBezTo>
                  <a:pt x="31" y="115"/>
                  <a:pt x="31" y="115"/>
                  <a:pt x="31" y="115"/>
                </a:cubicBezTo>
                <a:cubicBezTo>
                  <a:pt x="31" y="116"/>
                  <a:pt x="31" y="116"/>
                  <a:pt x="31" y="116"/>
                </a:cubicBezTo>
                <a:cubicBezTo>
                  <a:pt x="32" y="116"/>
                  <a:pt x="32" y="116"/>
                  <a:pt x="32" y="116"/>
                </a:cubicBezTo>
                <a:cubicBezTo>
                  <a:pt x="32" y="124"/>
                  <a:pt x="32" y="124"/>
                  <a:pt x="32" y="124"/>
                </a:cubicBezTo>
                <a:cubicBezTo>
                  <a:pt x="31" y="126"/>
                  <a:pt x="31" y="126"/>
                  <a:pt x="31" y="126"/>
                </a:cubicBezTo>
                <a:cubicBezTo>
                  <a:pt x="30" y="127"/>
                  <a:pt x="30" y="127"/>
                  <a:pt x="30" y="127"/>
                </a:cubicBezTo>
                <a:cubicBezTo>
                  <a:pt x="28" y="130"/>
                  <a:pt x="28" y="130"/>
                  <a:pt x="28" y="130"/>
                </a:cubicBezTo>
                <a:cubicBezTo>
                  <a:pt x="28" y="131"/>
                  <a:pt x="28" y="131"/>
                  <a:pt x="28" y="131"/>
                </a:cubicBezTo>
                <a:cubicBezTo>
                  <a:pt x="28" y="132"/>
                  <a:pt x="28" y="132"/>
                  <a:pt x="28" y="132"/>
                </a:cubicBezTo>
                <a:cubicBezTo>
                  <a:pt x="28" y="132"/>
                  <a:pt x="28" y="132"/>
                  <a:pt x="28" y="132"/>
                </a:cubicBezTo>
                <a:cubicBezTo>
                  <a:pt x="34" y="144"/>
                  <a:pt x="34" y="144"/>
                  <a:pt x="34" y="144"/>
                </a:cubicBezTo>
                <a:cubicBezTo>
                  <a:pt x="34" y="145"/>
                  <a:pt x="34" y="145"/>
                  <a:pt x="34" y="145"/>
                </a:cubicBezTo>
                <a:cubicBezTo>
                  <a:pt x="35" y="145"/>
                  <a:pt x="35" y="145"/>
                  <a:pt x="35" y="145"/>
                </a:cubicBezTo>
                <a:cubicBezTo>
                  <a:pt x="35" y="146"/>
                  <a:pt x="35" y="146"/>
                  <a:pt x="35" y="146"/>
                </a:cubicBezTo>
                <a:cubicBezTo>
                  <a:pt x="41" y="150"/>
                  <a:pt x="41" y="150"/>
                  <a:pt x="41" y="150"/>
                </a:cubicBezTo>
                <a:cubicBezTo>
                  <a:pt x="41" y="150"/>
                  <a:pt x="41" y="150"/>
                  <a:pt x="41" y="150"/>
                </a:cubicBezTo>
                <a:cubicBezTo>
                  <a:pt x="44" y="150"/>
                  <a:pt x="44" y="150"/>
                  <a:pt x="44" y="150"/>
                </a:cubicBezTo>
                <a:cubicBezTo>
                  <a:pt x="45" y="150"/>
                  <a:pt x="45" y="150"/>
                  <a:pt x="45" y="150"/>
                </a:cubicBezTo>
                <a:cubicBezTo>
                  <a:pt x="46" y="149"/>
                  <a:pt x="46" y="149"/>
                  <a:pt x="46" y="149"/>
                </a:cubicBezTo>
                <a:cubicBezTo>
                  <a:pt x="47" y="148"/>
                  <a:pt x="47" y="148"/>
                  <a:pt x="47" y="148"/>
                </a:cubicBezTo>
                <a:cubicBezTo>
                  <a:pt x="47" y="148"/>
                  <a:pt x="47" y="148"/>
                  <a:pt x="47" y="148"/>
                </a:cubicBezTo>
                <a:cubicBezTo>
                  <a:pt x="48" y="148"/>
                  <a:pt x="48" y="148"/>
                  <a:pt x="48" y="148"/>
                </a:cubicBezTo>
                <a:cubicBezTo>
                  <a:pt x="49" y="148"/>
                  <a:pt x="49" y="148"/>
                  <a:pt x="49" y="148"/>
                </a:cubicBezTo>
                <a:cubicBezTo>
                  <a:pt x="50" y="148"/>
                  <a:pt x="50" y="148"/>
                  <a:pt x="50" y="148"/>
                </a:cubicBezTo>
                <a:cubicBezTo>
                  <a:pt x="51" y="147"/>
                  <a:pt x="51" y="147"/>
                  <a:pt x="51" y="147"/>
                </a:cubicBezTo>
                <a:cubicBezTo>
                  <a:pt x="52" y="147"/>
                  <a:pt x="52" y="147"/>
                  <a:pt x="52" y="147"/>
                </a:cubicBezTo>
                <a:cubicBezTo>
                  <a:pt x="52" y="147"/>
                  <a:pt x="52" y="147"/>
                  <a:pt x="52" y="147"/>
                </a:cubicBezTo>
                <a:cubicBezTo>
                  <a:pt x="53" y="146"/>
                  <a:pt x="53" y="146"/>
                  <a:pt x="53" y="146"/>
                </a:cubicBezTo>
                <a:cubicBezTo>
                  <a:pt x="53" y="146"/>
                  <a:pt x="53" y="146"/>
                  <a:pt x="53" y="146"/>
                </a:cubicBezTo>
                <a:cubicBezTo>
                  <a:pt x="59" y="150"/>
                  <a:pt x="59" y="150"/>
                  <a:pt x="59" y="150"/>
                </a:cubicBezTo>
                <a:cubicBezTo>
                  <a:pt x="59" y="150"/>
                  <a:pt x="60" y="152"/>
                  <a:pt x="60" y="153"/>
                </a:cubicBezTo>
                <a:cubicBezTo>
                  <a:pt x="60" y="154"/>
                  <a:pt x="60" y="155"/>
                  <a:pt x="60" y="155"/>
                </a:cubicBezTo>
                <a:cubicBezTo>
                  <a:pt x="60" y="155"/>
                  <a:pt x="61" y="156"/>
                  <a:pt x="62" y="156"/>
                </a:cubicBezTo>
                <a:cubicBezTo>
                  <a:pt x="62" y="156"/>
                  <a:pt x="62" y="154"/>
                  <a:pt x="62" y="154"/>
                </a:cubicBezTo>
                <a:cubicBezTo>
                  <a:pt x="63" y="156"/>
                  <a:pt x="63" y="156"/>
                  <a:pt x="63" y="156"/>
                </a:cubicBezTo>
                <a:cubicBezTo>
                  <a:pt x="65" y="157"/>
                  <a:pt x="65" y="157"/>
                  <a:pt x="65" y="157"/>
                </a:cubicBezTo>
                <a:cubicBezTo>
                  <a:pt x="64" y="158"/>
                  <a:pt x="64" y="158"/>
                  <a:pt x="64" y="158"/>
                </a:cubicBezTo>
                <a:cubicBezTo>
                  <a:pt x="63" y="160"/>
                  <a:pt x="63" y="160"/>
                  <a:pt x="63" y="160"/>
                </a:cubicBezTo>
                <a:cubicBezTo>
                  <a:pt x="64" y="161"/>
                  <a:pt x="64" y="161"/>
                  <a:pt x="64" y="161"/>
                </a:cubicBezTo>
                <a:cubicBezTo>
                  <a:pt x="64" y="161"/>
                  <a:pt x="64" y="166"/>
                  <a:pt x="66" y="167"/>
                </a:cubicBezTo>
                <a:cubicBezTo>
                  <a:pt x="67" y="168"/>
                  <a:pt x="73" y="167"/>
                  <a:pt x="73" y="167"/>
                </a:cubicBezTo>
                <a:cubicBezTo>
                  <a:pt x="73" y="167"/>
                  <a:pt x="74" y="168"/>
                  <a:pt x="74" y="168"/>
                </a:cubicBezTo>
                <a:cubicBezTo>
                  <a:pt x="75" y="169"/>
                  <a:pt x="77" y="168"/>
                  <a:pt x="77" y="168"/>
                </a:cubicBezTo>
                <a:cubicBezTo>
                  <a:pt x="78" y="166"/>
                  <a:pt x="78" y="166"/>
                  <a:pt x="78" y="166"/>
                </a:cubicBezTo>
                <a:cubicBezTo>
                  <a:pt x="78" y="166"/>
                  <a:pt x="78" y="167"/>
                  <a:pt x="78" y="167"/>
                </a:cubicBezTo>
                <a:cubicBezTo>
                  <a:pt x="79" y="167"/>
                  <a:pt x="81" y="165"/>
                  <a:pt x="81" y="165"/>
                </a:cubicBezTo>
                <a:cubicBezTo>
                  <a:pt x="81" y="164"/>
                  <a:pt x="81" y="164"/>
                  <a:pt x="81" y="164"/>
                </a:cubicBezTo>
                <a:cubicBezTo>
                  <a:pt x="84" y="163"/>
                  <a:pt x="84" y="163"/>
                  <a:pt x="84" y="163"/>
                </a:cubicBezTo>
                <a:cubicBezTo>
                  <a:pt x="90" y="162"/>
                  <a:pt x="90" y="162"/>
                  <a:pt x="90" y="162"/>
                </a:cubicBezTo>
                <a:cubicBezTo>
                  <a:pt x="90" y="162"/>
                  <a:pt x="92" y="162"/>
                  <a:pt x="93" y="161"/>
                </a:cubicBezTo>
                <a:cubicBezTo>
                  <a:pt x="93" y="161"/>
                  <a:pt x="92" y="158"/>
                  <a:pt x="92" y="158"/>
                </a:cubicBezTo>
                <a:close/>
              </a:path>
            </a:pathLst>
          </a:custGeom>
          <a:solidFill>
            <a:schemeClr val="bg2"/>
          </a:solidFill>
          <a:ln w="9525">
            <a:solidFill>
              <a:schemeClr val="bg1"/>
            </a:solidFill>
            <a:round/>
            <a:headEnd/>
            <a:tailEnd/>
          </a:ln>
          <a:effectLst/>
          <a:scene3d>
            <a:camera prst="orthographicFront"/>
            <a:lightRig rig="threePt" dir="t"/>
          </a:scene3d>
          <a:sp3d/>
          <a:extLst/>
        </p:spPr>
        <p:txBody>
          <a:bodyPr vert="horz" wrap="square" lIns="121917" tIns="60958" rIns="121917" bIns="60958" numCol="1" anchor="ctr" anchorCtr="0" compatLnSpc="1">
            <a:prstTxWarp prst="textNoShape">
              <a:avLst/>
            </a:prstTxWarp>
            <a:noAutofit/>
          </a:bodyPr>
          <a:lstStyle/>
          <a:p>
            <a:pPr algn="ctr">
              <a:lnSpc>
                <a:spcPct val="90000"/>
              </a:lnSpc>
            </a:pPr>
            <a:endParaRPr lang="en-GB" sz="3200" dirty="0">
              <a:solidFill>
                <a:schemeClr val="bg1"/>
              </a:solidFill>
              <a:latin typeface="Calibri" pitchFamily="34" charset="0"/>
            </a:endParaRPr>
          </a:p>
        </p:txBody>
      </p:sp>
      <p:grpSp>
        <p:nvGrpSpPr>
          <p:cNvPr id="50" name="Group 54"/>
          <p:cNvGrpSpPr/>
          <p:nvPr/>
        </p:nvGrpSpPr>
        <p:grpSpPr>
          <a:xfrm>
            <a:off x="435426" y="5085619"/>
            <a:ext cx="11229193" cy="1607744"/>
            <a:chOff x="326569" y="3814214"/>
            <a:chExt cx="8421895" cy="1205808"/>
          </a:xfrm>
        </p:grpSpPr>
        <p:sp>
          <p:nvSpPr>
            <p:cNvPr id="51" name="Rectangle 50"/>
            <p:cNvSpPr/>
            <p:nvPr/>
          </p:nvSpPr>
          <p:spPr>
            <a:xfrm>
              <a:off x="5244598" y="3814214"/>
              <a:ext cx="2375495" cy="3245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700" dirty="0">
                <a:solidFill>
                  <a:schemeClr val="bg1"/>
                </a:solidFill>
                <a:latin typeface="Calibri" pitchFamily="34" charset="0"/>
              </a:endParaRPr>
            </a:p>
          </p:txBody>
        </p:sp>
        <p:sp>
          <p:nvSpPr>
            <p:cNvPr id="52" name="Round Same Side Corner Rectangle 51"/>
            <p:cNvSpPr/>
            <p:nvPr/>
          </p:nvSpPr>
          <p:spPr bwMode="auto">
            <a:xfrm flipH="1" flipV="1">
              <a:off x="326569" y="4100037"/>
              <a:ext cx="8421895" cy="903505"/>
            </a:xfrm>
            <a:prstGeom prst="round2SameRect">
              <a:avLst>
                <a:gd name="adj1" fmla="val 25435"/>
                <a:gd name="adj2" fmla="val 0"/>
              </a:avLst>
            </a:prstGeom>
            <a:solidFill>
              <a:schemeClr val="tx1"/>
            </a:solidFill>
            <a:ln>
              <a:noFill/>
            </a:ln>
            <a:effectLst/>
            <a:extLst/>
          </p:spPr>
          <p:txBody>
            <a:bodyPr vert="horz" wrap="none" lIns="91440" tIns="45720" rIns="91440" bIns="45720" numCol="1" rtlCol="0" anchor="ctr" anchorCtr="0" compatLnSpc="1">
              <a:prstTxWarp prst="textNoShape">
                <a:avLst/>
              </a:prstTxWarp>
              <a:noAutofit/>
            </a:bodyPr>
            <a:lstStyle/>
            <a:p>
              <a:pPr marL="0" lvl="2" algn="ctr">
                <a:spcBef>
                  <a:spcPct val="20000"/>
                </a:spcBef>
                <a:buSzPct val="140000"/>
                <a:defRPr/>
              </a:pPr>
              <a:endParaRPr lang="en-GB" sz="2700" kern="0" dirty="0" smtClean="0">
                <a:solidFill>
                  <a:schemeClr val="bg1"/>
                </a:solidFill>
                <a:latin typeface="Calibri" pitchFamily="34" charset="0"/>
              </a:endParaRPr>
            </a:p>
          </p:txBody>
        </p:sp>
        <p:sp>
          <p:nvSpPr>
            <p:cNvPr id="53" name="Rectangle 52"/>
            <p:cNvSpPr/>
            <p:nvPr/>
          </p:nvSpPr>
          <p:spPr bwMode="auto">
            <a:xfrm flipH="1">
              <a:off x="326569" y="4116517"/>
              <a:ext cx="8421895" cy="903505"/>
            </a:xfrm>
            <a:prstGeom prst="rect">
              <a:avLst/>
            </a:prstGeom>
            <a:noFill/>
            <a:ln>
              <a:noFill/>
            </a:ln>
            <a:effectLst/>
            <a:extLst/>
          </p:spPr>
          <p:txBody>
            <a:bodyPr vert="horz" wrap="none" lIns="72000" tIns="45720" rIns="72000" bIns="45720" numCol="1" rtlCol="0" anchor="ctr" anchorCtr="0" compatLnSpc="1">
              <a:prstTxWarp prst="textNoShape">
                <a:avLst/>
              </a:prstTxWarp>
              <a:noAutofit/>
            </a:bodyPr>
            <a:lstStyle/>
            <a:p>
              <a:pPr marL="0" lvl="2" algn="ctr">
                <a:spcBef>
                  <a:spcPct val="20000"/>
                </a:spcBef>
                <a:buSzPct val="140000"/>
                <a:defRPr/>
              </a:pPr>
              <a:r>
                <a:rPr lang="en-GB" sz="2700" kern="0" dirty="0" smtClean="0">
                  <a:solidFill>
                    <a:schemeClr val="bg1"/>
                  </a:solidFill>
                  <a:latin typeface="Calibri" pitchFamily="34" charset="0"/>
                </a:rPr>
                <a:t> </a:t>
              </a:r>
              <a:r>
                <a:rPr lang="en-GB" sz="2700" dirty="0" smtClean="0">
                  <a:solidFill>
                    <a:schemeClr val="bg1"/>
                  </a:solidFill>
                  <a:latin typeface="Calibri" pitchFamily="34" charset="0"/>
                </a:rPr>
                <a:t>£12 billion of network assets</a:t>
              </a:r>
              <a:r>
                <a:rPr lang="en-GB" sz="2700" kern="0" dirty="0" smtClean="0">
                  <a:solidFill>
                    <a:schemeClr val="bg1"/>
                  </a:solidFill>
                  <a:latin typeface="Calibri" pitchFamily="34" charset="0"/>
                </a:rPr>
                <a:t> </a:t>
              </a:r>
              <a:r>
                <a:rPr lang="en-GB" sz="2700" kern="0" dirty="0" smtClean="0">
                  <a:solidFill>
                    <a:schemeClr val="bg1"/>
                  </a:solidFill>
                  <a:latin typeface="Wingdings" pitchFamily="2" charset="2"/>
                </a:rPr>
                <a:t>l</a:t>
              </a:r>
              <a:r>
                <a:rPr lang="en-GB" sz="2700" dirty="0" smtClean="0">
                  <a:solidFill>
                    <a:schemeClr val="bg1"/>
                  </a:solidFill>
                  <a:latin typeface="Calibri" pitchFamily="34" charset="0"/>
                </a:rPr>
                <a:t> </a:t>
              </a:r>
              <a:r>
                <a:rPr lang="en-GB" sz="2700" kern="0" dirty="0" smtClean="0">
                  <a:solidFill>
                    <a:schemeClr val="bg1"/>
                  </a:solidFill>
                  <a:latin typeface="Calibri" pitchFamily="34" charset="0"/>
                </a:rPr>
                <a:t>56 000 km of network </a:t>
              </a:r>
              <a:r>
                <a:rPr lang="en-GB" sz="2700" kern="0" dirty="0" smtClean="0">
                  <a:solidFill>
                    <a:schemeClr val="bg1"/>
                  </a:solidFill>
                  <a:latin typeface="Wingdings" pitchFamily="2" charset="2"/>
                </a:rPr>
                <a:t>l</a:t>
              </a:r>
              <a:r>
                <a:rPr lang="en-GB" sz="2700" kern="0" dirty="0" smtClean="0">
                  <a:solidFill>
                    <a:schemeClr val="bg1"/>
                  </a:solidFill>
                  <a:latin typeface="Calibri" pitchFamily="34" charset="0"/>
                </a:rPr>
                <a:t> 19 grid supply points</a:t>
              </a:r>
              <a:br>
                <a:rPr lang="en-GB" sz="2700" kern="0" dirty="0" smtClean="0">
                  <a:solidFill>
                    <a:schemeClr val="bg1"/>
                  </a:solidFill>
                  <a:latin typeface="Calibri" pitchFamily="34" charset="0"/>
                </a:rPr>
              </a:br>
              <a:r>
                <a:rPr lang="en-GB" sz="2700" kern="0" dirty="0" smtClean="0">
                  <a:solidFill>
                    <a:schemeClr val="bg1"/>
                  </a:solidFill>
                  <a:latin typeface="Calibri" pitchFamily="34" charset="0"/>
                </a:rPr>
                <a:t>66 bulk supply substations </a:t>
              </a:r>
              <a:r>
                <a:rPr lang="en-GB" sz="2700" kern="0" dirty="0" smtClean="0">
                  <a:solidFill>
                    <a:schemeClr val="bg1"/>
                  </a:solidFill>
                  <a:latin typeface="Wingdings" pitchFamily="2" charset="2"/>
                </a:rPr>
                <a:t>l</a:t>
              </a:r>
              <a:r>
                <a:rPr lang="en-GB" sz="2700" kern="0" dirty="0" smtClean="0">
                  <a:solidFill>
                    <a:schemeClr val="bg1"/>
                  </a:solidFill>
                  <a:latin typeface="Calibri" pitchFamily="34" charset="0"/>
                </a:rPr>
                <a:t> 363 primary substations </a:t>
              </a:r>
              <a:r>
                <a:rPr lang="en-GB" sz="2700" kern="0" dirty="0" smtClean="0">
                  <a:solidFill>
                    <a:schemeClr val="bg1"/>
                  </a:solidFill>
                  <a:latin typeface="Wingdings" pitchFamily="2" charset="2"/>
                </a:rPr>
                <a:t>l</a:t>
              </a:r>
              <a:r>
                <a:rPr lang="en-GB" sz="2700" kern="0" dirty="0" smtClean="0">
                  <a:solidFill>
                    <a:schemeClr val="bg1"/>
                  </a:solidFill>
                  <a:latin typeface="Calibri" pitchFamily="34" charset="0"/>
                </a:rPr>
                <a:t> 33 000 transformers</a:t>
              </a:r>
            </a:p>
          </p:txBody>
        </p:sp>
      </p:grpSp>
      <p:sp>
        <p:nvSpPr>
          <p:cNvPr id="54" name="Rectangle 53"/>
          <p:cNvSpPr/>
          <p:nvPr/>
        </p:nvSpPr>
        <p:spPr>
          <a:xfrm>
            <a:off x="5521467" y="1252421"/>
            <a:ext cx="6096000" cy="4132379"/>
          </a:xfrm>
          <a:prstGeom prst="round1Rect">
            <a:avLst>
              <a:gd name="adj" fmla="val 8465"/>
            </a:avLst>
          </a:prstGeom>
          <a:noFill/>
          <a:ln w="76200">
            <a:solidFill>
              <a:schemeClr val="accent6"/>
            </a:solidFill>
          </a:ln>
        </p:spPr>
        <p:txBody>
          <a:bodyPr lIns="50799" tIns="50799" rIns="50799" bIns="50799" anchor="ctr"/>
          <a:lstStyle/>
          <a:p>
            <a:pPr algn="ctr">
              <a:spcBef>
                <a:spcPts val="633"/>
              </a:spcBef>
            </a:pPr>
            <a:endParaRPr lang="en-GB" sz="2700" kern="0" dirty="0">
              <a:solidFill>
                <a:srgbClr val="FFFFFF"/>
              </a:solidFill>
              <a:latin typeface="Calibri" pitchFamily="34" charset="0"/>
              <a:cs typeface="Calibri Bold" charset="0"/>
            </a:endParaRPr>
          </a:p>
        </p:txBody>
      </p:sp>
    </p:spTree>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Application Acknowledgement</a:t>
            </a:r>
            <a:endParaRPr lang="en-GB" dirty="0"/>
          </a:p>
        </p:txBody>
      </p:sp>
      <p:sp>
        <p:nvSpPr>
          <p:cNvPr id="3" name="Text Placeholder 2"/>
          <p:cNvSpPr>
            <a:spLocks noGrp="1"/>
          </p:cNvSpPr>
          <p:nvPr>
            <p:ph type="body" sz="quarter" idx="12"/>
          </p:nvPr>
        </p:nvSpPr>
        <p:spPr/>
        <p:txBody>
          <a:bodyPr/>
          <a:lstStyle/>
          <a:p>
            <a:r>
              <a:rPr lang="en-GB" dirty="0" smtClean="0"/>
              <a:t>Once your application has been processed you will</a:t>
            </a:r>
          </a:p>
          <a:p>
            <a:pPr>
              <a:buNone/>
            </a:pPr>
            <a:r>
              <a:rPr lang="en-GB" dirty="0" smtClean="0"/>
              <a:t>receive an acknowledgment via email</a:t>
            </a:r>
          </a:p>
          <a:p>
            <a:pPr>
              <a:buNone/>
            </a:pPr>
            <a:endParaRPr lang="en-GB" dirty="0" smtClean="0"/>
          </a:p>
          <a:p>
            <a:r>
              <a:rPr lang="en-GB" dirty="0" smtClean="0"/>
              <a:t>Engineers name, contact number and email </a:t>
            </a:r>
          </a:p>
          <a:p>
            <a:pPr>
              <a:buNone/>
            </a:pPr>
            <a:r>
              <a:rPr lang="en-GB" dirty="0" smtClean="0"/>
              <a:t>Address</a:t>
            </a:r>
          </a:p>
          <a:p>
            <a:pPr>
              <a:buNone/>
            </a:pPr>
            <a:endParaRPr lang="en-GB" dirty="0" smtClean="0"/>
          </a:p>
          <a:p>
            <a:r>
              <a:rPr lang="en-GB" dirty="0" smtClean="0"/>
              <a:t>Customer reference 55.......</a:t>
            </a:r>
          </a:p>
          <a:p>
            <a:endParaRPr lang="en-GB" dirty="0" smtClean="0"/>
          </a:p>
          <a:p>
            <a:endParaRPr lang="en-GB" dirty="0" smtClean="0"/>
          </a:p>
          <a:p>
            <a:endParaRPr lang="en-GB" dirty="0" smtClean="0"/>
          </a:p>
          <a:p>
            <a:pPr>
              <a:buNone/>
            </a:pPr>
            <a:endParaRPr lang="en-GB" dirty="0" smtClean="0"/>
          </a:p>
          <a:p>
            <a:pPr>
              <a:buNone/>
            </a:pPr>
            <a:endParaRPr lang="en-GB" dirty="0" smtClean="0"/>
          </a:p>
          <a:p>
            <a:r>
              <a:rPr lang="en-GB" dirty="0" err="1" smtClean="0"/>
              <a:t>GSoP</a:t>
            </a:r>
            <a:r>
              <a:rPr lang="en-GB" dirty="0" smtClean="0"/>
              <a:t> Standard</a:t>
            </a:r>
          </a:p>
          <a:p>
            <a:endParaRPr lang="en-GB" dirty="0" smtClean="0"/>
          </a:p>
          <a:p>
            <a:pPr>
              <a:buNone/>
            </a:pPr>
            <a:endParaRPr lang="en-GB" dirty="0"/>
          </a:p>
        </p:txBody>
      </p:sp>
      <p:pic>
        <p:nvPicPr>
          <p:cNvPr id="592898" name="Picture 2"/>
          <p:cNvPicPr>
            <a:picLocks noChangeAspect="1" noChangeArrowheads="1"/>
          </p:cNvPicPr>
          <p:nvPr/>
        </p:nvPicPr>
        <p:blipFill>
          <a:blip r:embed="rId2" cstate="print"/>
          <a:srcRect l="63793" t="12982" r="18759" b="10719"/>
          <a:stretch>
            <a:fillRect/>
          </a:stretch>
        </p:blipFill>
        <p:spPr bwMode="auto">
          <a:xfrm>
            <a:off x="6600056" y="1124744"/>
            <a:ext cx="4521637" cy="5561350"/>
          </a:xfrm>
          <a:prstGeom prst="rect">
            <a:avLst/>
          </a:prstGeom>
          <a:noFill/>
          <a:ln w="9525">
            <a:noFill/>
            <a:miter lim="800000"/>
            <a:headEnd/>
            <a:tailEnd/>
          </a:ln>
        </p:spPr>
      </p:pic>
      <p:cxnSp>
        <p:nvCxnSpPr>
          <p:cNvPr id="6" name="Straight Arrow Connector 5"/>
          <p:cNvCxnSpPr/>
          <p:nvPr/>
        </p:nvCxnSpPr>
        <p:spPr>
          <a:xfrm flipV="1">
            <a:off x="5879976" y="2348880"/>
            <a:ext cx="3240360" cy="21602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9120336" y="2060848"/>
            <a:ext cx="1512168" cy="720080"/>
          </a:xfrm>
          <a:prstGeom prst="ellipse">
            <a:avLst/>
          </a:prstGeom>
          <a:no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0" name="Oval 9"/>
          <p:cNvSpPr/>
          <p:nvPr/>
        </p:nvSpPr>
        <p:spPr>
          <a:xfrm>
            <a:off x="7760568" y="5013176"/>
            <a:ext cx="1512168" cy="720080"/>
          </a:xfrm>
          <a:prstGeom prst="ellipse">
            <a:avLst/>
          </a:prstGeom>
          <a:no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1" name="Oval 10"/>
          <p:cNvSpPr/>
          <p:nvPr/>
        </p:nvSpPr>
        <p:spPr>
          <a:xfrm>
            <a:off x="7017237" y="2564904"/>
            <a:ext cx="1022979" cy="576064"/>
          </a:xfrm>
          <a:prstGeom prst="ellipse">
            <a:avLst/>
          </a:prstGeom>
          <a:no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cxnSp>
        <p:nvCxnSpPr>
          <p:cNvPr id="12" name="Straight Arrow Connector 11"/>
          <p:cNvCxnSpPr>
            <a:endCxn id="11" idx="2"/>
          </p:cNvCxnSpPr>
          <p:nvPr/>
        </p:nvCxnSpPr>
        <p:spPr>
          <a:xfrm flipV="1">
            <a:off x="3776877" y="2852936"/>
            <a:ext cx="3240360" cy="50405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2639616" y="5301208"/>
            <a:ext cx="5120952" cy="21602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GSoP</a:t>
            </a:r>
            <a:r>
              <a:rPr lang="en-GB" dirty="0" smtClean="0"/>
              <a:t> – Guaranteed Standards of Performance </a:t>
            </a:r>
            <a:endParaRPr lang="en-GB" dirty="0"/>
          </a:p>
        </p:txBody>
      </p:sp>
      <p:sp>
        <p:nvSpPr>
          <p:cNvPr id="3" name="Text Placeholder 2"/>
          <p:cNvSpPr>
            <a:spLocks noGrp="1"/>
          </p:cNvSpPr>
          <p:nvPr>
            <p:ph type="body" sz="quarter" idx="12"/>
          </p:nvPr>
        </p:nvSpPr>
        <p:spPr/>
        <p:txBody>
          <a:bodyPr/>
          <a:lstStyle/>
          <a:p>
            <a:r>
              <a:rPr lang="en-GB" dirty="0" smtClean="0"/>
              <a:t>Summary of the  Electricity (Connection Standards of Performance) Regulations 2015</a:t>
            </a:r>
            <a:endParaRPr lang="en-GB" dirty="0"/>
          </a:p>
        </p:txBody>
      </p:sp>
      <p:pic>
        <p:nvPicPr>
          <p:cNvPr id="590853" name="Picture 5"/>
          <p:cNvPicPr>
            <a:picLocks noChangeAspect="1" noChangeArrowheads="1"/>
          </p:cNvPicPr>
          <p:nvPr/>
        </p:nvPicPr>
        <p:blipFill>
          <a:blip r:embed="rId3" cstate="print"/>
          <a:srcRect l="1901" t="17234" r="72505" b="28867"/>
          <a:stretch>
            <a:fillRect/>
          </a:stretch>
        </p:blipFill>
        <p:spPr bwMode="auto">
          <a:xfrm>
            <a:off x="1703512" y="1772816"/>
            <a:ext cx="8424936" cy="4990154"/>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Network Analysis</a:t>
            </a:r>
            <a:endParaRPr lang="en-GB" dirty="0"/>
          </a:p>
        </p:txBody>
      </p:sp>
      <p:sp>
        <p:nvSpPr>
          <p:cNvPr id="3" name="Text Placeholder 2"/>
          <p:cNvSpPr>
            <a:spLocks noGrp="1"/>
          </p:cNvSpPr>
          <p:nvPr>
            <p:ph type="body" sz="quarter" idx="12"/>
          </p:nvPr>
        </p:nvSpPr>
        <p:spPr/>
        <p:txBody>
          <a:bodyPr/>
          <a:lstStyle/>
          <a:p>
            <a:pPr>
              <a:buNone/>
            </a:pPr>
            <a:r>
              <a:rPr lang="en-GB" dirty="0" smtClean="0"/>
              <a:t>The designated engineer will do a network analysis to determine a new point of connection on the network or determine whether the existing supply arrangement is adequate. </a:t>
            </a:r>
          </a:p>
          <a:p>
            <a:pPr>
              <a:buNone/>
            </a:pPr>
            <a:r>
              <a:rPr lang="en-GB" dirty="0" smtClean="0"/>
              <a:t>Things we look at:</a:t>
            </a:r>
          </a:p>
          <a:p>
            <a:r>
              <a:rPr lang="en-GB" dirty="0" smtClean="0"/>
              <a:t>Which network we are connecting to 33kV / 11kV / 6.6kV.</a:t>
            </a:r>
          </a:p>
          <a:p>
            <a:r>
              <a:rPr lang="en-GB" dirty="0" smtClean="0"/>
              <a:t>What other generators are on the network, connected and proposed.</a:t>
            </a:r>
          </a:p>
          <a:p>
            <a:r>
              <a:rPr lang="en-GB" dirty="0" smtClean="0"/>
              <a:t>Minimum system demand – dependant on type of prime mover.</a:t>
            </a:r>
          </a:p>
          <a:p>
            <a:r>
              <a:rPr lang="en-GB" dirty="0" smtClean="0"/>
              <a:t>Electrical issues associated with the connection:</a:t>
            </a:r>
          </a:p>
          <a:p>
            <a:pPr lvl="1"/>
            <a:r>
              <a:rPr lang="en-GB" dirty="0" smtClean="0"/>
              <a:t>Voltage.</a:t>
            </a:r>
          </a:p>
          <a:p>
            <a:pPr lvl="1"/>
            <a:r>
              <a:rPr lang="en-GB" dirty="0" smtClean="0"/>
              <a:t>Current carrying capacity (thermal).</a:t>
            </a:r>
          </a:p>
          <a:p>
            <a:pPr lvl="1"/>
            <a:r>
              <a:rPr lang="en-GB" dirty="0" smtClean="0"/>
              <a:t>Fault Level.</a:t>
            </a:r>
          </a:p>
          <a:p>
            <a:pPr lvl="1"/>
            <a:r>
              <a:rPr lang="en-GB" dirty="0" smtClean="0"/>
              <a:t>Harmonics and flicker – effects on other customers.</a:t>
            </a:r>
          </a:p>
          <a:p>
            <a:pPr marL="514350" indent="-457200"/>
            <a:r>
              <a:rPr lang="en-GB" dirty="0" smtClean="0"/>
              <a:t>Whether network reinforcement is required.</a:t>
            </a:r>
          </a:p>
          <a:p>
            <a:pPr marL="514350" indent="-457200"/>
            <a:endParaRPr lang="en-GB" dirty="0" smtClean="0"/>
          </a:p>
          <a:p>
            <a:pPr lvl="1">
              <a:buNone/>
            </a:pPr>
            <a:endParaRPr lang="en-GB" dirty="0" smtClean="0"/>
          </a:p>
        </p:txBody>
      </p:sp>
    </p:spTree>
  </p:cSld>
  <p:clrMapOvr>
    <a:masterClrMapping/>
  </p:clrMapOvr>
  <p:transition spd="med">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Design &amp; Quotation</a:t>
            </a:r>
            <a:endParaRPr lang="en-GB" dirty="0"/>
          </a:p>
        </p:txBody>
      </p:sp>
      <p:sp>
        <p:nvSpPr>
          <p:cNvPr id="3" name="Text Placeholder 2"/>
          <p:cNvSpPr>
            <a:spLocks noGrp="1"/>
          </p:cNvSpPr>
          <p:nvPr>
            <p:ph type="body" sz="quarter" idx="12"/>
          </p:nvPr>
        </p:nvSpPr>
        <p:spPr/>
        <p:txBody>
          <a:bodyPr/>
          <a:lstStyle/>
          <a:p>
            <a:r>
              <a:rPr lang="en-GB" dirty="0" smtClean="0"/>
              <a:t>Cable overhead line routes</a:t>
            </a:r>
          </a:p>
          <a:p>
            <a:r>
              <a:rPr lang="en-GB" dirty="0" smtClean="0"/>
              <a:t>Land rights</a:t>
            </a:r>
          </a:p>
          <a:p>
            <a:r>
              <a:rPr lang="en-GB" dirty="0" smtClean="0"/>
              <a:t>Locations for the new equipment</a:t>
            </a:r>
          </a:p>
          <a:p>
            <a:r>
              <a:rPr lang="en-GB" dirty="0" smtClean="0"/>
              <a:t>Timescales – would a underground route be a better option?</a:t>
            </a:r>
          </a:p>
          <a:p>
            <a:r>
              <a:rPr lang="en-GB" dirty="0" smtClean="0"/>
              <a:t>Environmental Issues  - National Parks, British Waterways, Major Pipelines</a:t>
            </a:r>
          </a:p>
          <a:p>
            <a:r>
              <a:rPr lang="en-GB" dirty="0" smtClean="0"/>
              <a:t>Condition of our existing  assets – wood poles, transformers</a:t>
            </a:r>
          </a:p>
          <a:p>
            <a:r>
              <a:rPr lang="en-GB" dirty="0" smtClean="0"/>
              <a:t>Classification of the highways</a:t>
            </a:r>
          </a:p>
          <a:p>
            <a:r>
              <a:rPr lang="en-GB" dirty="0" smtClean="0"/>
              <a:t>DECC Approval</a:t>
            </a:r>
          </a:p>
          <a:p>
            <a:r>
              <a:rPr lang="en-GB" dirty="0" smtClean="0"/>
              <a:t>Wind Turbines – Topple Distance</a:t>
            </a:r>
          </a:p>
          <a:p>
            <a:r>
              <a:rPr lang="en-GB" dirty="0" smtClean="0"/>
              <a:t>ENW Policies – Codes of Practice, EPD, ES, G59, ENA Documents</a:t>
            </a:r>
          </a:p>
          <a:p>
            <a:pPr>
              <a:buNone/>
            </a:pPr>
            <a:endParaRPr lang="en-GB" dirty="0" smtClean="0"/>
          </a:p>
          <a:p>
            <a:r>
              <a:rPr lang="en-GB" dirty="0" smtClean="0"/>
              <a:t>Our license obligation is to provide the cheapest cost option. Most practical </a:t>
            </a:r>
          </a:p>
          <a:p>
            <a:r>
              <a:rPr lang="en-GB" dirty="0" smtClean="0"/>
              <a:t>Types of Quotations – Standard / Dual / POC</a:t>
            </a:r>
          </a:p>
          <a:p>
            <a:r>
              <a:rPr lang="en-GB" dirty="0" smtClean="0"/>
              <a:t>Valid 180 days</a:t>
            </a:r>
            <a:endParaRPr lang="en-GB" dirty="0"/>
          </a:p>
        </p:txBody>
      </p:sp>
    </p:spTree>
  </p:cSld>
  <p:clrMapOvr>
    <a:masterClrMapping/>
  </p:clrMapOvr>
  <p:transition spd="med">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Any questions?</a:t>
            </a:r>
            <a:endParaRPr lang="en-GB" dirty="0"/>
          </a:p>
        </p:txBody>
      </p:sp>
      <p:sp>
        <p:nvSpPr>
          <p:cNvPr id="3" name="Text Placeholder 2"/>
          <p:cNvSpPr>
            <a:spLocks noGrp="1"/>
          </p:cNvSpPr>
          <p:nvPr>
            <p:ph type="body" sz="quarter" idx="12"/>
          </p:nvPr>
        </p:nvSpPr>
        <p:spPr/>
        <p:txBody>
          <a:bodyPr/>
          <a:lstStyle/>
          <a:p>
            <a:r>
              <a:rPr lang="en-GB" dirty="0" smtClean="0"/>
              <a:t>Any queries, issues, questions – please pick the phone</a:t>
            </a:r>
          </a:p>
          <a:p>
            <a:r>
              <a:rPr lang="en-GB" dirty="0" smtClean="0"/>
              <a:t>Send an email </a:t>
            </a:r>
          </a:p>
          <a:p>
            <a:r>
              <a:rPr lang="en-GB" dirty="0" smtClean="0"/>
              <a:t>Every scheme is unique.</a:t>
            </a:r>
          </a:p>
          <a:p>
            <a:r>
              <a:rPr lang="en-GB" dirty="0" smtClean="0"/>
              <a:t>How can we work together better?</a:t>
            </a:r>
          </a:p>
        </p:txBody>
      </p:sp>
      <p:pic>
        <p:nvPicPr>
          <p:cNvPr id="603138" name="Picture 2"/>
          <p:cNvPicPr>
            <a:picLocks noChangeAspect="1" noChangeArrowheads="1"/>
          </p:cNvPicPr>
          <p:nvPr/>
        </p:nvPicPr>
        <p:blipFill>
          <a:blip r:embed="rId2" cstate="print"/>
          <a:srcRect l="10728"/>
          <a:stretch>
            <a:fillRect/>
          </a:stretch>
        </p:blipFill>
        <p:spPr bwMode="auto">
          <a:xfrm>
            <a:off x="1127448" y="2996952"/>
            <a:ext cx="2592288" cy="2426120"/>
          </a:xfrm>
          <a:prstGeom prst="rect">
            <a:avLst/>
          </a:prstGeom>
          <a:noFill/>
          <a:ln w="9525">
            <a:noFill/>
            <a:miter lim="800000"/>
            <a:headEnd/>
            <a:tailEnd/>
          </a:ln>
        </p:spPr>
      </p:pic>
      <p:pic>
        <p:nvPicPr>
          <p:cNvPr id="603139" name="Picture 3"/>
          <p:cNvPicPr>
            <a:picLocks noChangeAspect="1" noChangeArrowheads="1"/>
          </p:cNvPicPr>
          <p:nvPr/>
        </p:nvPicPr>
        <p:blipFill>
          <a:blip r:embed="rId3" cstate="print"/>
          <a:srcRect/>
          <a:stretch>
            <a:fillRect/>
          </a:stretch>
        </p:blipFill>
        <p:spPr bwMode="auto">
          <a:xfrm>
            <a:off x="3935760" y="3429000"/>
            <a:ext cx="3076575" cy="1209675"/>
          </a:xfrm>
          <a:prstGeom prst="rect">
            <a:avLst/>
          </a:prstGeom>
          <a:noFill/>
          <a:ln w="9525">
            <a:noFill/>
            <a:miter lim="800000"/>
            <a:headEnd/>
            <a:tailEnd/>
          </a:ln>
        </p:spPr>
      </p:pic>
      <p:pic>
        <p:nvPicPr>
          <p:cNvPr id="603140" name="Picture 4"/>
          <p:cNvPicPr>
            <a:picLocks noChangeAspect="1" noChangeArrowheads="1"/>
          </p:cNvPicPr>
          <p:nvPr/>
        </p:nvPicPr>
        <p:blipFill>
          <a:blip r:embed="rId4" cstate="print"/>
          <a:srcRect/>
          <a:stretch>
            <a:fillRect/>
          </a:stretch>
        </p:blipFill>
        <p:spPr bwMode="auto">
          <a:xfrm>
            <a:off x="7300367" y="3118816"/>
            <a:ext cx="4252998" cy="2304256"/>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Bakcground Circle"/>
          <p:cNvSpPr/>
          <p:nvPr/>
        </p:nvSpPr>
        <p:spPr>
          <a:xfrm>
            <a:off x="3262785" y="719447"/>
            <a:ext cx="6125959" cy="6159542"/>
          </a:xfrm>
          <a:prstGeom prst="teardrop">
            <a:avLst/>
          </a:prstGeom>
          <a:solidFill>
            <a:srgbClr val="DC0C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Point 4"/>
          <p:cNvSpPr/>
          <p:nvPr/>
        </p:nvSpPr>
        <p:spPr>
          <a:xfrm>
            <a:off x="819415" y="3843335"/>
            <a:ext cx="3609975" cy="10319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a:r>
              <a:rPr lang="en-GB" sz="1400" dirty="0" smtClean="0">
                <a:solidFill>
                  <a:schemeClr val="bg1"/>
                </a:solidFill>
              </a:rPr>
              <a:t>Small to large generation</a:t>
            </a:r>
          </a:p>
          <a:p>
            <a:pPr marL="180000"/>
            <a:r>
              <a:rPr lang="en-GB" sz="1400" dirty="0" smtClean="0">
                <a:solidFill>
                  <a:schemeClr val="bg1"/>
                </a:solidFill>
              </a:rPr>
              <a:t>Community schemes</a:t>
            </a:r>
          </a:p>
          <a:p>
            <a:pPr marL="180000"/>
            <a:r>
              <a:rPr lang="en-GB" sz="1400" dirty="0" smtClean="0">
                <a:solidFill>
                  <a:schemeClr val="bg1"/>
                </a:solidFill>
              </a:rPr>
              <a:t>Business installations</a:t>
            </a:r>
            <a:endParaRPr lang="en-GB" sz="1400" dirty="0">
              <a:solidFill>
                <a:schemeClr val="bg1"/>
              </a:solidFill>
            </a:endParaRPr>
          </a:p>
        </p:txBody>
      </p:sp>
      <p:sp>
        <p:nvSpPr>
          <p:cNvPr id="74" name="Point 3"/>
          <p:cNvSpPr/>
          <p:nvPr/>
        </p:nvSpPr>
        <p:spPr>
          <a:xfrm>
            <a:off x="829463" y="5107245"/>
            <a:ext cx="3609975" cy="10319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a:r>
              <a:rPr lang="en-GB" sz="1400" dirty="0" smtClean="0">
                <a:solidFill>
                  <a:schemeClr val="bg1"/>
                </a:solidFill>
              </a:rPr>
              <a:t>Industrial connections </a:t>
            </a:r>
          </a:p>
          <a:p>
            <a:pPr marL="180000"/>
            <a:r>
              <a:rPr lang="en-GB" sz="1400" dirty="0" smtClean="0">
                <a:solidFill>
                  <a:schemeClr val="bg1"/>
                </a:solidFill>
              </a:rPr>
              <a:t>Large scale developments</a:t>
            </a:r>
          </a:p>
          <a:p>
            <a:pPr marL="180000"/>
            <a:r>
              <a:rPr lang="en-GB" sz="1400" dirty="0" smtClean="0">
                <a:solidFill>
                  <a:schemeClr val="bg1"/>
                </a:solidFill>
              </a:rPr>
              <a:t>Diversions</a:t>
            </a:r>
          </a:p>
          <a:p>
            <a:pPr marL="180000"/>
            <a:r>
              <a:rPr lang="en-GB" sz="1400" dirty="0" smtClean="0">
                <a:solidFill>
                  <a:schemeClr val="bg1"/>
                </a:solidFill>
              </a:rPr>
              <a:t>Large power generation</a:t>
            </a:r>
            <a:endParaRPr lang="en-GB" sz="1400" dirty="0">
              <a:solidFill>
                <a:schemeClr val="bg1"/>
              </a:solidFill>
            </a:endParaRPr>
          </a:p>
        </p:txBody>
      </p:sp>
      <p:sp>
        <p:nvSpPr>
          <p:cNvPr id="75" name="Point 2"/>
          <p:cNvSpPr/>
          <p:nvPr/>
        </p:nvSpPr>
        <p:spPr>
          <a:xfrm>
            <a:off x="830434" y="2707835"/>
            <a:ext cx="3609975" cy="10319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a:r>
              <a:rPr lang="en-GB" sz="1400" dirty="0" smtClean="0">
                <a:solidFill>
                  <a:schemeClr val="bg1"/>
                </a:solidFill>
              </a:rPr>
              <a:t>Small business connections</a:t>
            </a:r>
          </a:p>
          <a:p>
            <a:pPr marL="180000"/>
            <a:r>
              <a:rPr lang="en-GB" sz="1400" dirty="0" smtClean="0">
                <a:solidFill>
                  <a:schemeClr val="bg1"/>
                </a:solidFill>
              </a:rPr>
              <a:t>5 or more plots</a:t>
            </a:r>
            <a:endParaRPr lang="en-GB" sz="1400" dirty="0">
              <a:solidFill>
                <a:schemeClr val="bg1"/>
              </a:solidFill>
            </a:endParaRPr>
          </a:p>
        </p:txBody>
      </p:sp>
      <p:sp>
        <p:nvSpPr>
          <p:cNvPr id="76" name="Point 1"/>
          <p:cNvSpPr/>
          <p:nvPr/>
        </p:nvSpPr>
        <p:spPr>
          <a:xfrm>
            <a:off x="829662" y="1580621"/>
            <a:ext cx="3609975" cy="10319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a:endParaRPr lang="en-GB" sz="1400" dirty="0" smtClean="0">
              <a:solidFill>
                <a:schemeClr val="bg1"/>
              </a:solidFill>
            </a:endParaRPr>
          </a:p>
          <a:p>
            <a:pPr marL="180000"/>
            <a:r>
              <a:rPr lang="en-GB" sz="1400" dirty="0" smtClean="0">
                <a:solidFill>
                  <a:schemeClr val="bg1"/>
                </a:solidFill>
              </a:rPr>
              <a:t>Domestic Connections</a:t>
            </a:r>
          </a:p>
          <a:p>
            <a:pPr marL="180000"/>
            <a:r>
              <a:rPr lang="en-GB" sz="1400" dirty="0" smtClean="0">
                <a:solidFill>
                  <a:schemeClr val="bg1"/>
                </a:solidFill>
              </a:rPr>
              <a:t>1-4 plots</a:t>
            </a:r>
          </a:p>
          <a:p>
            <a:pPr marL="180000"/>
            <a:r>
              <a:rPr lang="en-GB" sz="1400" dirty="0" smtClean="0">
                <a:solidFill>
                  <a:schemeClr val="bg1"/>
                </a:solidFill>
              </a:rPr>
              <a:t>Service alterations</a:t>
            </a:r>
          </a:p>
          <a:p>
            <a:pPr marL="180000"/>
            <a:r>
              <a:rPr lang="en-GB" sz="1400" dirty="0" smtClean="0">
                <a:solidFill>
                  <a:schemeClr val="bg1"/>
                </a:solidFill>
              </a:rPr>
              <a:t>Extensions </a:t>
            </a:r>
          </a:p>
          <a:p>
            <a:endParaRPr lang="en-GB" sz="1400" dirty="0" smtClean="0">
              <a:solidFill>
                <a:schemeClr val="bg1"/>
              </a:solidFill>
              <a:latin typeface="+mj-lt"/>
            </a:endParaRPr>
          </a:p>
        </p:txBody>
      </p:sp>
      <p:sp>
        <p:nvSpPr>
          <p:cNvPr id="48" name="Rectangle 47"/>
          <p:cNvSpPr/>
          <p:nvPr/>
        </p:nvSpPr>
        <p:spPr>
          <a:xfrm>
            <a:off x="8236413" y="4988847"/>
            <a:ext cx="3609975" cy="1031968"/>
          </a:xfrm>
          <a:prstGeom prst="rect">
            <a:avLst/>
          </a:prstGeom>
          <a:solidFill>
            <a:srgbClr val="1AB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1400" dirty="0" smtClean="0">
                <a:solidFill>
                  <a:schemeClr val="bg1"/>
                </a:solidFill>
              </a:rPr>
              <a:t>Workshops, surgery sessions</a:t>
            </a:r>
          </a:p>
          <a:p>
            <a:pPr algn="r"/>
            <a:r>
              <a:rPr lang="en-GB" sz="1400" dirty="0" smtClean="0">
                <a:solidFill>
                  <a:schemeClr val="bg1"/>
                </a:solidFill>
              </a:rPr>
              <a:t>Pre-application guidance</a:t>
            </a:r>
          </a:p>
          <a:p>
            <a:pPr algn="r"/>
            <a:r>
              <a:rPr lang="en-GB" sz="1400" dirty="0" smtClean="0">
                <a:solidFill>
                  <a:schemeClr val="bg1"/>
                </a:solidFill>
              </a:rPr>
              <a:t>Post acceptance guidance</a:t>
            </a:r>
            <a:endParaRPr lang="en-GB" sz="1400" dirty="0">
              <a:solidFill>
                <a:schemeClr val="bg1"/>
              </a:solidFill>
            </a:endParaRPr>
          </a:p>
        </p:txBody>
      </p:sp>
      <p:sp>
        <p:nvSpPr>
          <p:cNvPr id="55" name="Rectangle 54"/>
          <p:cNvSpPr/>
          <p:nvPr/>
        </p:nvSpPr>
        <p:spPr>
          <a:xfrm>
            <a:off x="8236413" y="3846177"/>
            <a:ext cx="3609975" cy="1031968"/>
          </a:xfrm>
          <a:prstGeom prst="rect">
            <a:avLst/>
          </a:prstGeom>
          <a:solidFill>
            <a:srgbClr val="1AB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1400" dirty="0" smtClean="0">
                <a:solidFill>
                  <a:schemeClr val="bg1"/>
                </a:solidFill>
              </a:rPr>
              <a:t>Incentive on Connections</a:t>
            </a:r>
          </a:p>
          <a:p>
            <a:pPr algn="r"/>
            <a:r>
              <a:rPr lang="en-GB" sz="1400" dirty="0" smtClean="0">
                <a:solidFill>
                  <a:schemeClr val="bg1"/>
                </a:solidFill>
              </a:rPr>
              <a:t>Engagement commitments</a:t>
            </a:r>
          </a:p>
        </p:txBody>
      </p:sp>
      <p:sp>
        <p:nvSpPr>
          <p:cNvPr id="56" name="Rectangle 55"/>
          <p:cNvSpPr/>
          <p:nvPr/>
        </p:nvSpPr>
        <p:spPr>
          <a:xfrm>
            <a:off x="8238509" y="2707835"/>
            <a:ext cx="3609975" cy="1031968"/>
          </a:xfrm>
          <a:prstGeom prst="rect">
            <a:avLst/>
          </a:prstGeom>
          <a:solidFill>
            <a:srgbClr val="1AB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1400" dirty="0" smtClean="0">
                <a:solidFill>
                  <a:schemeClr val="bg1"/>
                </a:solidFill>
              </a:rPr>
              <a:t>Broad Measure of Customer </a:t>
            </a:r>
          </a:p>
          <a:p>
            <a:pPr algn="r"/>
            <a:r>
              <a:rPr lang="en-GB" sz="1400" dirty="0" smtClean="0">
                <a:solidFill>
                  <a:schemeClr val="bg1"/>
                </a:solidFill>
              </a:rPr>
              <a:t>Satisfaction</a:t>
            </a:r>
          </a:p>
          <a:p>
            <a:pPr marL="180000" algn="r"/>
            <a:endParaRPr lang="en-GB" sz="1400" dirty="0">
              <a:solidFill>
                <a:schemeClr val="bg1"/>
              </a:solidFill>
              <a:latin typeface="+mj-lt"/>
            </a:endParaRPr>
          </a:p>
        </p:txBody>
      </p:sp>
      <p:sp>
        <p:nvSpPr>
          <p:cNvPr id="57" name="Rectangle 56"/>
          <p:cNvSpPr/>
          <p:nvPr/>
        </p:nvSpPr>
        <p:spPr>
          <a:xfrm>
            <a:off x="8237735" y="1571096"/>
            <a:ext cx="3609975" cy="1031968"/>
          </a:xfrm>
          <a:prstGeom prst="rect">
            <a:avLst/>
          </a:prstGeom>
          <a:solidFill>
            <a:srgbClr val="1AB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1400" dirty="0" smtClean="0">
                <a:solidFill>
                  <a:schemeClr val="bg1"/>
                </a:solidFill>
              </a:rPr>
              <a:t>Guaranteed standards of performance</a:t>
            </a:r>
          </a:p>
        </p:txBody>
      </p:sp>
      <p:sp>
        <p:nvSpPr>
          <p:cNvPr id="47" name="Oval 46"/>
          <p:cNvSpPr/>
          <p:nvPr/>
        </p:nvSpPr>
        <p:spPr>
          <a:xfrm>
            <a:off x="3371955" y="843219"/>
            <a:ext cx="5925609" cy="59580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p:cNvSpPr/>
          <p:nvPr/>
        </p:nvSpPr>
        <p:spPr>
          <a:xfrm>
            <a:off x="3485594" y="909402"/>
            <a:ext cx="5737663" cy="5769118"/>
          </a:xfrm>
          <a:prstGeom prst="ellipse">
            <a:avLst/>
          </a:prstGeom>
          <a:solidFill>
            <a:srgbClr val="1736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Pie 41"/>
          <p:cNvSpPr/>
          <p:nvPr/>
        </p:nvSpPr>
        <p:spPr>
          <a:xfrm>
            <a:off x="3457936" y="923956"/>
            <a:ext cx="5754565" cy="5754565"/>
          </a:xfrm>
          <a:prstGeom prst="pie">
            <a:avLst>
              <a:gd name="adj1" fmla="val 5391381"/>
              <a:gd name="adj2" fmla="val 16200000"/>
            </a:avLst>
          </a:prstGeom>
          <a:solidFill>
            <a:srgbClr val="2B4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1" name="Oval 40"/>
          <p:cNvSpPr/>
          <p:nvPr/>
        </p:nvSpPr>
        <p:spPr>
          <a:xfrm>
            <a:off x="3980180" y="1417626"/>
            <a:ext cx="4767224" cy="4767224"/>
          </a:xfrm>
          <a:prstGeom prst="ellipse">
            <a:avLst/>
          </a:prstGeom>
          <a:solidFill>
            <a:srgbClr val="1AB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ound Diagonal Corner Rectangle 1"/>
          <p:cNvSpPr/>
          <p:nvPr/>
        </p:nvSpPr>
        <p:spPr>
          <a:xfrm>
            <a:off x="5771359" y="3282761"/>
            <a:ext cx="1080000" cy="1080000"/>
          </a:xfrm>
          <a:prstGeom prst="round2DiagRect">
            <a:avLst>
              <a:gd name="adj1" fmla="val 50000"/>
              <a:gd name="adj2" fmla="val 13229"/>
            </a:avLst>
          </a:prstGeom>
          <a:solidFill>
            <a:srgbClr val="1AB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rot="19597589">
            <a:off x="3839008" y="1100505"/>
            <a:ext cx="5346323" cy="5468928"/>
          </a:xfrm>
          <a:prstGeom prst="rect">
            <a:avLst/>
          </a:prstGeom>
          <a:noFill/>
        </p:spPr>
        <p:txBody>
          <a:bodyPr wrap="none" lIns="91440" tIns="45720" rIns="91440" bIns="45720">
            <a:prstTxWarp prst="textArchUp">
              <a:avLst>
                <a:gd name="adj" fmla="val 12076194"/>
              </a:avLst>
            </a:prstTxWarp>
            <a:spAutoFit/>
          </a:bodyPr>
          <a:lstStyle/>
          <a:p>
            <a:pPr algn="ctr"/>
            <a:r>
              <a:rPr lang="en-US" sz="2400" dirty="0" smtClean="0">
                <a:ln w="0"/>
                <a:solidFill>
                  <a:schemeClr val="bg1"/>
                </a:solidFill>
                <a:latin typeface="+mj-lt"/>
              </a:rPr>
              <a:t>OUR SERVICES</a:t>
            </a:r>
            <a:endParaRPr lang="en-US" sz="2400" b="0" cap="none" spc="0" dirty="0">
              <a:ln w="0"/>
              <a:solidFill>
                <a:schemeClr val="bg1"/>
              </a:solidFill>
              <a:latin typeface="+mj-lt"/>
            </a:endParaRPr>
          </a:p>
        </p:txBody>
      </p:sp>
      <p:sp>
        <p:nvSpPr>
          <p:cNvPr id="51" name="Rectangle 50"/>
          <p:cNvSpPr/>
          <p:nvPr/>
        </p:nvSpPr>
        <p:spPr>
          <a:xfrm rot="1633581">
            <a:off x="3724208" y="1235795"/>
            <a:ext cx="5346323" cy="5468928"/>
          </a:xfrm>
          <a:prstGeom prst="rect">
            <a:avLst/>
          </a:prstGeom>
          <a:noFill/>
        </p:spPr>
        <p:txBody>
          <a:bodyPr wrap="none" lIns="91440" tIns="45720" rIns="91440" bIns="45720">
            <a:prstTxWarp prst="textArchUp">
              <a:avLst>
                <a:gd name="adj" fmla="val 12076194"/>
              </a:avLst>
            </a:prstTxWarp>
            <a:spAutoFit/>
          </a:bodyPr>
          <a:lstStyle/>
          <a:p>
            <a:pPr algn="ctr"/>
            <a:r>
              <a:rPr lang="en-US" sz="2400" b="0" cap="none" spc="0" dirty="0" smtClean="0">
                <a:ln w="0"/>
                <a:solidFill>
                  <a:schemeClr val="bg1"/>
                </a:solidFill>
                <a:latin typeface="+mj-lt"/>
              </a:rPr>
              <a:t>HOW WE SUPPORT</a:t>
            </a:r>
            <a:endParaRPr lang="en-US" sz="2400" b="0" cap="none" spc="0" dirty="0">
              <a:ln w="0"/>
              <a:solidFill>
                <a:schemeClr val="bg1"/>
              </a:solidFill>
              <a:latin typeface="+mj-lt"/>
            </a:endParaRPr>
          </a:p>
        </p:txBody>
      </p:sp>
      <p:sp>
        <p:nvSpPr>
          <p:cNvPr id="62" name="Oval 61"/>
          <p:cNvSpPr/>
          <p:nvPr/>
        </p:nvSpPr>
        <p:spPr>
          <a:xfrm rot="18900000">
            <a:off x="7235202" y="4699452"/>
            <a:ext cx="822743" cy="826309"/>
          </a:xfrm>
          <a:prstGeom prst="ellipse">
            <a:avLst/>
          </a:prstGeom>
          <a:solidFill>
            <a:schemeClr val="bg1"/>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val 67"/>
          <p:cNvSpPr/>
          <p:nvPr/>
        </p:nvSpPr>
        <p:spPr>
          <a:xfrm rot="18900000">
            <a:off x="7823037" y="3772299"/>
            <a:ext cx="845337" cy="795103"/>
          </a:xfrm>
          <a:prstGeom prst="ellipse">
            <a:avLst/>
          </a:prstGeom>
          <a:solidFill>
            <a:schemeClr val="bg1"/>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TextBox 60"/>
          <p:cNvSpPr txBox="1"/>
          <p:nvPr/>
        </p:nvSpPr>
        <p:spPr>
          <a:xfrm>
            <a:off x="5409489" y="3307222"/>
            <a:ext cx="1837347" cy="830997"/>
          </a:xfrm>
          <a:prstGeom prst="rect">
            <a:avLst/>
          </a:prstGeom>
          <a:noFill/>
        </p:spPr>
        <p:txBody>
          <a:bodyPr wrap="square" rtlCol="0">
            <a:spAutoFit/>
          </a:bodyPr>
          <a:lstStyle/>
          <a:p>
            <a:pPr algn="ctr"/>
            <a:r>
              <a:rPr lang="en-GB" sz="2400" b="1" dirty="0" smtClean="0"/>
              <a:t>Energy Solutions</a:t>
            </a:r>
            <a:endParaRPr lang="en-GB" sz="2400" b="1" dirty="0"/>
          </a:p>
        </p:txBody>
      </p:sp>
      <p:pic>
        <p:nvPicPr>
          <p:cNvPr id="67" name="Picture 6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885879" y="2969126"/>
            <a:ext cx="501584" cy="501584"/>
          </a:xfrm>
          <a:prstGeom prst="rect">
            <a:avLst/>
          </a:prstGeom>
        </p:spPr>
      </p:pic>
      <p:sp>
        <p:nvSpPr>
          <p:cNvPr id="81" name="Oval 80"/>
          <p:cNvSpPr/>
          <p:nvPr/>
        </p:nvSpPr>
        <p:spPr>
          <a:xfrm rot="18900000">
            <a:off x="7743202" y="2785985"/>
            <a:ext cx="822743" cy="826309"/>
          </a:xfrm>
          <a:prstGeom prst="ellipse">
            <a:avLst/>
          </a:prstGeom>
          <a:solidFill>
            <a:schemeClr val="bg1"/>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Oval 81"/>
          <p:cNvSpPr/>
          <p:nvPr/>
        </p:nvSpPr>
        <p:spPr>
          <a:xfrm rot="18900000">
            <a:off x="7184402" y="1922385"/>
            <a:ext cx="822743" cy="826309"/>
          </a:xfrm>
          <a:prstGeom prst="ellipse">
            <a:avLst/>
          </a:prstGeom>
          <a:solidFill>
            <a:schemeClr val="bg1"/>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Oval 83"/>
          <p:cNvSpPr/>
          <p:nvPr/>
        </p:nvSpPr>
        <p:spPr>
          <a:xfrm rot="18900000">
            <a:off x="4746002" y="1905449"/>
            <a:ext cx="822743" cy="826309"/>
          </a:xfrm>
          <a:prstGeom prst="ellipse">
            <a:avLst/>
          </a:prstGeom>
          <a:solidFill>
            <a:schemeClr val="bg1"/>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Oval 84"/>
          <p:cNvSpPr/>
          <p:nvPr/>
        </p:nvSpPr>
        <p:spPr>
          <a:xfrm rot="18900000">
            <a:off x="4156986" y="2868790"/>
            <a:ext cx="822743" cy="826309"/>
          </a:xfrm>
          <a:prstGeom prst="ellipse">
            <a:avLst/>
          </a:prstGeom>
          <a:solidFill>
            <a:schemeClr val="bg1"/>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Oval 85"/>
          <p:cNvSpPr/>
          <p:nvPr/>
        </p:nvSpPr>
        <p:spPr>
          <a:xfrm rot="18900000">
            <a:off x="4136398" y="3937450"/>
            <a:ext cx="822743" cy="826309"/>
          </a:xfrm>
          <a:prstGeom prst="ellipse">
            <a:avLst/>
          </a:prstGeom>
          <a:solidFill>
            <a:schemeClr val="bg1"/>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Oval 86"/>
          <p:cNvSpPr/>
          <p:nvPr/>
        </p:nvSpPr>
        <p:spPr>
          <a:xfrm rot="18900000">
            <a:off x="4779866" y="4834915"/>
            <a:ext cx="822743" cy="826309"/>
          </a:xfrm>
          <a:prstGeom prst="ellipse">
            <a:avLst/>
          </a:prstGeom>
          <a:solidFill>
            <a:schemeClr val="bg1"/>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7" name="Picture 3"/>
          <p:cNvPicPr>
            <a:picLocks noChangeAspect="1" noChangeArrowheads="1"/>
          </p:cNvPicPr>
          <p:nvPr/>
        </p:nvPicPr>
        <p:blipFill>
          <a:blip r:embed="rId4" cstate="print"/>
          <a:srcRect/>
          <a:stretch>
            <a:fillRect/>
          </a:stretch>
        </p:blipFill>
        <p:spPr bwMode="auto">
          <a:xfrm>
            <a:off x="4590578" y="3031044"/>
            <a:ext cx="188711" cy="512217"/>
          </a:xfrm>
          <a:prstGeom prst="rect">
            <a:avLst/>
          </a:prstGeom>
          <a:noFill/>
          <a:ln w="9525">
            <a:noFill/>
            <a:miter lim="800000"/>
            <a:headEnd/>
            <a:tailEnd/>
          </a:ln>
        </p:spPr>
      </p:pic>
      <p:pic>
        <p:nvPicPr>
          <p:cNvPr id="89" name="Picture 8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262709" y="3177074"/>
            <a:ext cx="348199" cy="394371"/>
          </a:xfrm>
          <a:prstGeom prst="rect">
            <a:avLst/>
          </a:prstGeom>
        </p:spPr>
      </p:pic>
      <p:grpSp>
        <p:nvGrpSpPr>
          <p:cNvPr id="3" name="Group 96"/>
          <p:cNvGrpSpPr/>
          <p:nvPr/>
        </p:nvGrpSpPr>
        <p:grpSpPr>
          <a:xfrm>
            <a:off x="7226145" y="2131622"/>
            <a:ext cx="709771" cy="422031"/>
            <a:chOff x="1691786" y="5219715"/>
            <a:chExt cx="1284384" cy="653275"/>
          </a:xfrm>
        </p:grpSpPr>
        <p:sp>
          <p:nvSpPr>
            <p:cNvPr id="91" name="Freeform 198"/>
            <p:cNvSpPr>
              <a:spLocks/>
            </p:cNvSpPr>
            <p:nvPr/>
          </p:nvSpPr>
          <p:spPr bwMode="auto">
            <a:xfrm>
              <a:off x="1691786" y="5247684"/>
              <a:ext cx="911213" cy="577053"/>
            </a:xfrm>
            <a:custGeom>
              <a:avLst/>
              <a:gdLst>
                <a:gd name="T0" fmla="*/ 406 w 1048"/>
                <a:gd name="T1" fmla="*/ 450 h 664"/>
                <a:gd name="T2" fmla="*/ 436 w 1048"/>
                <a:gd name="T3" fmla="*/ 446 h 664"/>
                <a:gd name="T4" fmla="*/ 466 w 1048"/>
                <a:gd name="T5" fmla="*/ 463 h 664"/>
                <a:gd name="T6" fmla="*/ 478 w 1048"/>
                <a:gd name="T7" fmla="*/ 490 h 664"/>
                <a:gd name="T8" fmla="*/ 571 w 1048"/>
                <a:gd name="T9" fmla="*/ 404 h 664"/>
                <a:gd name="T10" fmla="*/ 598 w 1048"/>
                <a:gd name="T11" fmla="*/ 401 h 664"/>
                <a:gd name="T12" fmla="*/ 637 w 1048"/>
                <a:gd name="T13" fmla="*/ 425 h 664"/>
                <a:gd name="T14" fmla="*/ 649 w 1048"/>
                <a:gd name="T15" fmla="*/ 462 h 664"/>
                <a:gd name="T16" fmla="*/ 712 w 1048"/>
                <a:gd name="T17" fmla="*/ 407 h 664"/>
                <a:gd name="T18" fmla="*/ 753 w 1048"/>
                <a:gd name="T19" fmla="*/ 413 h 664"/>
                <a:gd name="T20" fmla="*/ 778 w 1048"/>
                <a:gd name="T21" fmla="*/ 448 h 664"/>
                <a:gd name="T22" fmla="*/ 773 w 1048"/>
                <a:gd name="T23" fmla="*/ 487 h 664"/>
                <a:gd name="T24" fmla="*/ 803 w 1048"/>
                <a:gd name="T25" fmla="*/ 490 h 664"/>
                <a:gd name="T26" fmla="*/ 837 w 1048"/>
                <a:gd name="T27" fmla="*/ 520 h 664"/>
                <a:gd name="T28" fmla="*/ 843 w 1048"/>
                <a:gd name="T29" fmla="*/ 556 h 664"/>
                <a:gd name="T30" fmla="*/ 810 w 1048"/>
                <a:gd name="T31" fmla="*/ 663 h 664"/>
                <a:gd name="T32" fmla="*/ 841 w 1048"/>
                <a:gd name="T33" fmla="*/ 661 h 664"/>
                <a:gd name="T34" fmla="*/ 863 w 1048"/>
                <a:gd name="T35" fmla="*/ 646 h 664"/>
                <a:gd name="T36" fmla="*/ 882 w 1048"/>
                <a:gd name="T37" fmla="*/ 618 h 664"/>
                <a:gd name="T38" fmla="*/ 875 w 1048"/>
                <a:gd name="T39" fmla="*/ 466 h 664"/>
                <a:gd name="T40" fmla="*/ 749 w 1048"/>
                <a:gd name="T41" fmla="*/ 351 h 664"/>
                <a:gd name="T42" fmla="*/ 760 w 1048"/>
                <a:gd name="T43" fmla="*/ 346 h 664"/>
                <a:gd name="T44" fmla="*/ 883 w 1048"/>
                <a:gd name="T45" fmla="*/ 457 h 664"/>
                <a:gd name="T46" fmla="*/ 895 w 1048"/>
                <a:gd name="T47" fmla="*/ 476 h 664"/>
                <a:gd name="T48" fmla="*/ 912 w 1048"/>
                <a:gd name="T49" fmla="*/ 620 h 664"/>
                <a:gd name="T50" fmla="*/ 948 w 1048"/>
                <a:gd name="T51" fmla="*/ 604 h 664"/>
                <a:gd name="T52" fmla="*/ 958 w 1048"/>
                <a:gd name="T53" fmla="*/ 416 h 664"/>
                <a:gd name="T54" fmla="*/ 946 w 1048"/>
                <a:gd name="T55" fmla="*/ 384 h 664"/>
                <a:gd name="T56" fmla="*/ 824 w 1048"/>
                <a:gd name="T57" fmla="*/ 264 h 664"/>
                <a:gd name="T58" fmla="*/ 826 w 1048"/>
                <a:gd name="T59" fmla="*/ 239 h 664"/>
                <a:gd name="T60" fmla="*/ 830 w 1048"/>
                <a:gd name="T61" fmla="*/ 254 h 664"/>
                <a:gd name="T62" fmla="*/ 958 w 1048"/>
                <a:gd name="T63" fmla="*/ 381 h 664"/>
                <a:gd name="T64" fmla="*/ 970 w 1048"/>
                <a:gd name="T65" fmla="*/ 414 h 664"/>
                <a:gd name="T66" fmla="*/ 1001 w 1048"/>
                <a:gd name="T67" fmla="*/ 577 h 664"/>
                <a:gd name="T68" fmla="*/ 1038 w 1048"/>
                <a:gd name="T69" fmla="*/ 551 h 664"/>
                <a:gd name="T70" fmla="*/ 1048 w 1048"/>
                <a:gd name="T71" fmla="*/ 524 h 664"/>
                <a:gd name="T72" fmla="*/ 1038 w 1048"/>
                <a:gd name="T73" fmla="*/ 348 h 664"/>
                <a:gd name="T74" fmla="*/ 1009 w 1048"/>
                <a:gd name="T75" fmla="*/ 300 h 664"/>
                <a:gd name="T76" fmla="*/ 744 w 1048"/>
                <a:gd name="T77" fmla="*/ 154 h 664"/>
                <a:gd name="T78" fmla="*/ 670 w 1048"/>
                <a:gd name="T79" fmla="*/ 260 h 664"/>
                <a:gd name="T80" fmla="*/ 626 w 1048"/>
                <a:gd name="T81" fmla="*/ 286 h 664"/>
                <a:gd name="T82" fmla="*/ 594 w 1048"/>
                <a:gd name="T83" fmla="*/ 287 h 664"/>
                <a:gd name="T84" fmla="*/ 563 w 1048"/>
                <a:gd name="T85" fmla="*/ 269 h 664"/>
                <a:gd name="T86" fmla="*/ 552 w 1048"/>
                <a:gd name="T87" fmla="*/ 250 h 664"/>
                <a:gd name="T88" fmla="*/ 608 w 1048"/>
                <a:gd name="T89" fmla="*/ 72 h 664"/>
                <a:gd name="T90" fmla="*/ 629 w 1048"/>
                <a:gd name="T91" fmla="*/ 49 h 664"/>
                <a:gd name="T92" fmla="*/ 668 w 1048"/>
                <a:gd name="T93" fmla="*/ 7 h 664"/>
                <a:gd name="T94" fmla="*/ 557 w 1048"/>
                <a:gd name="T95" fmla="*/ 6 h 664"/>
                <a:gd name="T96" fmla="*/ 441 w 1048"/>
                <a:gd name="T97" fmla="*/ 35 h 664"/>
                <a:gd name="T98" fmla="*/ 379 w 1048"/>
                <a:gd name="T99" fmla="*/ 69 h 664"/>
                <a:gd name="T100" fmla="*/ 355 w 1048"/>
                <a:gd name="T101" fmla="*/ 95 h 664"/>
                <a:gd name="T102" fmla="*/ 0 w 1048"/>
                <a:gd name="T103" fmla="*/ 344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48" h="664">
                  <a:moveTo>
                    <a:pt x="319" y="466"/>
                  </a:moveTo>
                  <a:cubicBezTo>
                    <a:pt x="354" y="506"/>
                    <a:pt x="354" y="506"/>
                    <a:pt x="354" y="506"/>
                  </a:cubicBezTo>
                  <a:cubicBezTo>
                    <a:pt x="402" y="453"/>
                    <a:pt x="402" y="453"/>
                    <a:pt x="402" y="453"/>
                  </a:cubicBezTo>
                  <a:cubicBezTo>
                    <a:pt x="406" y="450"/>
                    <a:pt x="406" y="450"/>
                    <a:pt x="406" y="450"/>
                  </a:cubicBezTo>
                  <a:cubicBezTo>
                    <a:pt x="412" y="447"/>
                    <a:pt x="412" y="447"/>
                    <a:pt x="412" y="447"/>
                  </a:cubicBezTo>
                  <a:cubicBezTo>
                    <a:pt x="420" y="445"/>
                    <a:pt x="420" y="445"/>
                    <a:pt x="420" y="445"/>
                  </a:cubicBezTo>
                  <a:cubicBezTo>
                    <a:pt x="428" y="445"/>
                    <a:pt x="428" y="445"/>
                    <a:pt x="428" y="445"/>
                  </a:cubicBezTo>
                  <a:cubicBezTo>
                    <a:pt x="436" y="446"/>
                    <a:pt x="436" y="446"/>
                    <a:pt x="436" y="446"/>
                  </a:cubicBezTo>
                  <a:cubicBezTo>
                    <a:pt x="445" y="448"/>
                    <a:pt x="445" y="448"/>
                    <a:pt x="445" y="448"/>
                  </a:cubicBezTo>
                  <a:cubicBezTo>
                    <a:pt x="453" y="452"/>
                    <a:pt x="453" y="452"/>
                    <a:pt x="453" y="452"/>
                  </a:cubicBezTo>
                  <a:cubicBezTo>
                    <a:pt x="461" y="458"/>
                    <a:pt x="461" y="458"/>
                    <a:pt x="461" y="458"/>
                  </a:cubicBezTo>
                  <a:cubicBezTo>
                    <a:pt x="466" y="463"/>
                    <a:pt x="466" y="463"/>
                    <a:pt x="466" y="463"/>
                  </a:cubicBezTo>
                  <a:cubicBezTo>
                    <a:pt x="472" y="473"/>
                    <a:pt x="472" y="473"/>
                    <a:pt x="472" y="473"/>
                  </a:cubicBezTo>
                  <a:cubicBezTo>
                    <a:pt x="475" y="479"/>
                    <a:pt x="475" y="479"/>
                    <a:pt x="475" y="479"/>
                  </a:cubicBezTo>
                  <a:cubicBezTo>
                    <a:pt x="476" y="485"/>
                    <a:pt x="476" y="485"/>
                    <a:pt x="476" y="485"/>
                  </a:cubicBezTo>
                  <a:cubicBezTo>
                    <a:pt x="478" y="490"/>
                    <a:pt x="478" y="490"/>
                    <a:pt x="478" y="490"/>
                  </a:cubicBezTo>
                  <a:cubicBezTo>
                    <a:pt x="478" y="501"/>
                    <a:pt x="478" y="501"/>
                    <a:pt x="478" y="501"/>
                  </a:cubicBezTo>
                  <a:cubicBezTo>
                    <a:pt x="559" y="413"/>
                    <a:pt x="559" y="413"/>
                    <a:pt x="559" y="413"/>
                  </a:cubicBezTo>
                  <a:cubicBezTo>
                    <a:pt x="565" y="408"/>
                    <a:pt x="565" y="408"/>
                    <a:pt x="565" y="408"/>
                  </a:cubicBezTo>
                  <a:cubicBezTo>
                    <a:pt x="571" y="404"/>
                    <a:pt x="571" y="404"/>
                    <a:pt x="571" y="404"/>
                  </a:cubicBezTo>
                  <a:cubicBezTo>
                    <a:pt x="579" y="401"/>
                    <a:pt x="579" y="401"/>
                    <a:pt x="579" y="401"/>
                  </a:cubicBezTo>
                  <a:cubicBezTo>
                    <a:pt x="587" y="400"/>
                    <a:pt x="587" y="400"/>
                    <a:pt x="587" y="400"/>
                  </a:cubicBezTo>
                  <a:cubicBezTo>
                    <a:pt x="593" y="400"/>
                    <a:pt x="593" y="400"/>
                    <a:pt x="593" y="400"/>
                  </a:cubicBezTo>
                  <a:cubicBezTo>
                    <a:pt x="598" y="401"/>
                    <a:pt x="598" y="401"/>
                    <a:pt x="598" y="401"/>
                  </a:cubicBezTo>
                  <a:cubicBezTo>
                    <a:pt x="609" y="404"/>
                    <a:pt x="609" y="404"/>
                    <a:pt x="609" y="404"/>
                  </a:cubicBezTo>
                  <a:cubicBezTo>
                    <a:pt x="620" y="409"/>
                    <a:pt x="620" y="409"/>
                    <a:pt x="620" y="409"/>
                  </a:cubicBezTo>
                  <a:cubicBezTo>
                    <a:pt x="629" y="417"/>
                    <a:pt x="629" y="417"/>
                    <a:pt x="629" y="417"/>
                  </a:cubicBezTo>
                  <a:cubicBezTo>
                    <a:pt x="637" y="425"/>
                    <a:pt x="637" y="425"/>
                    <a:pt x="637" y="425"/>
                  </a:cubicBezTo>
                  <a:cubicBezTo>
                    <a:pt x="644" y="435"/>
                    <a:pt x="644" y="435"/>
                    <a:pt x="644" y="435"/>
                  </a:cubicBezTo>
                  <a:cubicBezTo>
                    <a:pt x="648" y="446"/>
                    <a:pt x="648" y="446"/>
                    <a:pt x="648" y="446"/>
                  </a:cubicBezTo>
                  <a:cubicBezTo>
                    <a:pt x="649" y="451"/>
                    <a:pt x="649" y="451"/>
                    <a:pt x="649" y="451"/>
                  </a:cubicBezTo>
                  <a:cubicBezTo>
                    <a:pt x="649" y="462"/>
                    <a:pt x="649" y="462"/>
                    <a:pt x="649" y="462"/>
                  </a:cubicBezTo>
                  <a:cubicBezTo>
                    <a:pt x="687" y="421"/>
                    <a:pt x="687" y="421"/>
                    <a:pt x="687" y="421"/>
                  </a:cubicBezTo>
                  <a:cubicBezTo>
                    <a:pt x="694" y="415"/>
                    <a:pt x="694" y="415"/>
                    <a:pt x="694" y="415"/>
                  </a:cubicBezTo>
                  <a:cubicBezTo>
                    <a:pt x="702" y="410"/>
                    <a:pt x="702" y="410"/>
                    <a:pt x="702" y="410"/>
                  </a:cubicBezTo>
                  <a:cubicBezTo>
                    <a:pt x="712" y="407"/>
                    <a:pt x="712" y="407"/>
                    <a:pt x="712" y="407"/>
                  </a:cubicBezTo>
                  <a:cubicBezTo>
                    <a:pt x="721" y="405"/>
                    <a:pt x="721" y="405"/>
                    <a:pt x="721" y="405"/>
                  </a:cubicBezTo>
                  <a:cubicBezTo>
                    <a:pt x="732" y="406"/>
                    <a:pt x="732" y="406"/>
                    <a:pt x="732" y="406"/>
                  </a:cubicBezTo>
                  <a:cubicBezTo>
                    <a:pt x="743" y="409"/>
                    <a:pt x="743" y="409"/>
                    <a:pt x="743" y="409"/>
                  </a:cubicBezTo>
                  <a:cubicBezTo>
                    <a:pt x="753" y="413"/>
                    <a:pt x="753" y="413"/>
                    <a:pt x="753" y="413"/>
                  </a:cubicBezTo>
                  <a:cubicBezTo>
                    <a:pt x="761" y="420"/>
                    <a:pt x="761" y="420"/>
                    <a:pt x="761" y="420"/>
                  </a:cubicBezTo>
                  <a:cubicBezTo>
                    <a:pt x="769" y="428"/>
                    <a:pt x="769" y="428"/>
                    <a:pt x="769" y="428"/>
                  </a:cubicBezTo>
                  <a:cubicBezTo>
                    <a:pt x="775" y="438"/>
                    <a:pt x="775" y="438"/>
                    <a:pt x="775" y="438"/>
                  </a:cubicBezTo>
                  <a:cubicBezTo>
                    <a:pt x="778" y="448"/>
                    <a:pt x="778" y="448"/>
                    <a:pt x="778" y="448"/>
                  </a:cubicBezTo>
                  <a:cubicBezTo>
                    <a:pt x="780" y="459"/>
                    <a:pt x="780" y="459"/>
                    <a:pt x="780" y="459"/>
                  </a:cubicBezTo>
                  <a:cubicBezTo>
                    <a:pt x="780" y="466"/>
                    <a:pt x="780" y="466"/>
                    <a:pt x="780" y="466"/>
                  </a:cubicBezTo>
                  <a:cubicBezTo>
                    <a:pt x="776" y="480"/>
                    <a:pt x="776" y="480"/>
                    <a:pt x="776" y="480"/>
                  </a:cubicBezTo>
                  <a:cubicBezTo>
                    <a:pt x="773" y="487"/>
                    <a:pt x="773" y="487"/>
                    <a:pt x="773" y="487"/>
                  </a:cubicBezTo>
                  <a:cubicBezTo>
                    <a:pt x="781" y="486"/>
                    <a:pt x="781" y="486"/>
                    <a:pt x="781" y="486"/>
                  </a:cubicBezTo>
                  <a:cubicBezTo>
                    <a:pt x="786" y="486"/>
                    <a:pt x="786" y="486"/>
                    <a:pt x="786" y="486"/>
                  </a:cubicBezTo>
                  <a:cubicBezTo>
                    <a:pt x="792" y="487"/>
                    <a:pt x="792" y="487"/>
                    <a:pt x="792" y="487"/>
                  </a:cubicBezTo>
                  <a:cubicBezTo>
                    <a:pt x="803" y="490"/>
                    <a:pt x="803" y="490"/>
                    <a:pt x="803" y="490"/>
                  </a:cubicBezTo>
                  <a:cubicBezTo>
                    <a:pt x="813" y="495"/>
                    <a:pt x="813" y="495"/>
                    <a:pt x="813" y="495"/>
                  </a:cubicBezTo>
                  <a:cubicBezTo>
                    <a:pt x="823" y="503"/>
                    <a:pt x="823" y="503"/>
                    <a:pt x="823" y="503"/>
                  </a:cubicBezTo>
                  <a:cubicBezTo>
                    <a:pt x="831" y="511"/>
                    <a:pt x="831" y="511"/>
                    <a:pt x="831" y="511"/>
                  </a:cubicBezTo>
                  <a:cubicBezTo>
                    <a:pt x="837" y="520"/>
                    <a:pt x="837" y="520"/>
                    <a:pt x="837" y="520"/>
                  </a:cubicBezTo>
                  <a:cubicBezTo>
                    <a:pt x="841" y="529"/>
                    <a:pt x="841" y="529"/>
                    <a:pt x="841" y="529"/>
                  </a:cubicBezTo>
                  <a:cubicBezTo>
                    <a:pt x="843" y="538"/>
                    <a:pt x="843" y="538"/>
                    <a:pt x="843" y="538"/>
                  </a:cubicBezTo>
                  <a:cubicBezTo>
                    <a:pt x="844" y="547"/>
                    <a:pt x="844" y="547"/>
                    <a:pt x="844" y="547"/>
                  </a:cubicBezTo>
                  <a:cubicBezTo>
                    <a:pt x="843" y="556"/>
                    <a:pt x="843" y="556"/>
                    <a:pt x="843" y="556"/>
                  </a:cubicBezTo>
                  <a:cubicBezTo>
                    <a:pt x="839" y="564"/>
                    <a:pt x="839" y="564"/>
                    <a:pt x="839" y="564"/>
                  </a:cubicBezTo>
                  <a:cubicBezTo>
                    <a:pt x="834" y="571"/>
                    <a:pt x="834" y="571"/>
                    <a:pt x="834" y="571"/>
                  </a:cubicBezTo>
                  <a:cubicBezTo>
                    <a:pt x="813" y="595"/>
                    <a:pt x="813" y="595"/>
                    <a:pt x="813" y="595"/>
                  </a:cubicBezTo>
                  <a:cubicBezTo>
                    <a:pt x="810" y="663"/>
                    <a:pt x="810" y="663"/>
                    <a:pt x="810" y="663"/>
                  </a:cubicBezTo>
                  <a:cubicBezTo>
                    <a:pt x="819" y="664"/>
                    <a:pt x="819" y="664"/>
                    <a:pt x="819" y="664"/>
                  </a:cubicBezTo>
                  <a:cubicBezTo>
                    <a:pt x="827" y="664"/>
                    <a:pt x="827" y="664"/>
                    <a:pt x="827" y="664"/>
                  </a:cubicBezTo>
                  <a:cubicBezTo>
                    <a:pt x="834" y="663"/>
                    <a:pt x="834" y="663"/>
                    <a:pt x="834" y="663"/>
                  </a:cubicBezTo>
                  <a:cubicBezTo>
                    <a:pt x="841" y="661"/>
                    <a:pt x="841" y="661"/>
                    <a:pt x="841" y="661"/>
                  </a:cubicBezTo>
                  <a:cubicBezTo>
                    <a:pt x="847" y="658"/>
                    <a:pt x="847" y="658"/>
                    <a:pt x="847" y="658"/>
                  </a:cubicBezTo>
                  <a:cubicBezTo>
                    <a:pt x="853" y="654"/>
                    <a:pt x="853" y="654"/>
                    <a:pt x="853" y="654"/>
                  </a:cubicBezTo>
                  <a:cubicBezTo>
                    <a:pt x="858" y="651"/>
                    <a:pt x="858" y="651"/>
                    <a:pt x="858" y="651"/>
                  </a:cubicBezTo>
                  <a:cubicBezTo>
                    <a:pt x="863" y="646"/>
                    <a:pt x="863" y="646"/>
                    <a:pt x="863" y="646"/>
                  </a:cubicBezTo>
                  <a:cubicBezTo>
                    <a:pt x="870" y="638"/>
                    <a:pt x="870" y="638"/>
                    <a:pt x="870" y="638"/>
                  </a:cubicBezTo>
                  <a:cubicBezTo>
                    <a:pt x="876" y="630"/>
                    <a:pt x="876" y="630"/>
                    <a:pt x="876" y="630"/>
                  </a:cubicBezTo>
                  <a:cubicBezTo>
                    <a:pt x="880" y="623"/>
                    <a:pt x="880" y="623"/>
                    <a:pt x="880" y="623"/>
                  </a:cubicBezTo>
                  <a:cubicBezTo>
                    <a:pt x="882" y="618"/>
                    <a:pt x="882" y="618"/>
                    <a:pt x="882" y="618"/>
                  </a:cubicBezTo>
                  <a:cubicBezTo>
                    <a:pt x="883" y="480"/>
                    <a:pt x="883" y="480"/>
                    <a:pt x="883" y="480"/>
                  </a:cubicBezTo>
                  <a:cubicBezTo>
                    <a:pt x="882" y="476"/>
                    <a:pt x="882" y="476"/>
                    <a:pt x="882" y="476"/>
                  </a:cubicBezTo>
                  <a:cubicBezTo>
                    <a:pt x="880" y="472"/>
                    <a:pt x="880" y="472"/>
                    <a:pt x="880" y="472"/>
                  </a:cubicBezTo>
                  <a:cubicBezTo>
                    <a:pt x="875" y="466"/>
                    <a:pt x="875" y="466"/>
                    <a:pt x="875" y="466"/>
                  </a:cubicBezTo>
                  <a:cubicBezTo>
                    <a:pt x="801" y="401"/>
                    <a:pt x="801" y="401"/>
                    <a:pt x="801" y="401"/>
                  </a:cubicBezTo>
                  <a:cubicBezTo>
                    <a:pt x="757" y="363"/>
                    <a:pt x="757" y="363"/>
                    <a:pt x="757" y="363"/>
                  </a:cubicBezTo>
                  <a:cubicBezTo>
                    <a:pt x="753" y="359"/>
                    <a:pt x="753" y="359"/>
                    <a:pt x="753" y="359"/>
                  </a:cubicBezTo>
                  <a:cubicBezTo>
                    <a:pt x="749" y="351"/>
                    <a:pt x="749" y="351"/>
                    <a:pt x="749" y="351"/>
                  </a:cubicBezTo>
                  <a:cubicBezTo>
                    <a:pt x="746" y="344"/>
                    <a:pt x="746" y="344"/>
                    <a:pt x="746" y="344"/>
                  </a:cubicBezTo>
                  <a:cubicBezTo>
                    <a:pt x="744" y="338"/>
                    <a:pt x="744" y="338"/>
                    <a:pt x="744" y="338"/>
                  </a:cubicBezTo>
                  <a:cubicBezTo>
                    <a:pt x="755" y="335"/>
                    <a:pt x="755" y="335"/>
                    <a:pt x="755" y="335"/>
                  </a:cubicBezTo>
                  <a:cubicBezTo>
                    <a:pt x="760" y="346"/>
                    <a:pt x="760" y="346"/>
                    <a:pt x="760" y="346"/>
                  </a:cubicBezTo>
                  <a:cubicBezTo>
                    <a:pt x="762" y="351"/>
                    <a:pt x="762" y="351"/>
                    <a:pt x="762" y="351"/>
                  </a:cubicBezTo>
                  <a:cubicBezTo>
                    <a:pt x="763" y="353"/>
                    <a:pt x="763" y="353"/>
                    <a:pt x="763" y="353"/>
                  </a:cubicBezTo>
                  <a:cubicBezTo>
                    <a:pt x="781" y="367"/>
                    <a:pt x="781" y="367"/>
                    <a:pt x="781" y="367"/>
                  </a:cubicBezTo>
                  <a:cubicBezTo>
                    <a:pt x="883" y="457"/>
                    <a:pt x="883" y="457"/>
                    <a:pt x="883" y="457"/>
                  </a:cubicBezTo>
                  <a:cubicBezTo>
                    <a:pt x="885" y="459"/>
                    <a:pt x="885" y="459"/>
                    <a:pt x="885" y="459"/>
                  </a:cubicBezTo>
                  <a:cubicBezTo>
                    <a:pt x="890" y="465"/>
                    <a:pt x="890" y="465"/>
                    <a:pt x="890" y="465"/>
                  </a:cubicBezTo>
                  <a:cubicBezTo>
                    <a:pt x="893" y="472"/>
                    <a:pt x="893" y="472"/>
                    <a:pt x="893" y="472"/>
                  </a:cubicBezTo>
                  <a:cubicBezTo>
                    <a:pt x="895" y="476"/>
                    <a:pt x="895" y="476"/>
                    <a:pt x="895" y="476"/>
                  </a:cubicBezTo>
                  <a:cubicBezTo>
                    <a:pt x="895" y="480"/>
                    <a:pt x="895" y="480"/>
                    <a:pt x="895" y="480"/>
                  </a:cubicBezTo>
                  <a:cubicBezTo>
                    <a:pt x="894" y="616"/>
                    <a:pt x="894" y="616"/>
                    <a:pt x="894" y="616"/>
                  </a:cubicBezTo>
                  <a:cubicBezTo>
                    <a:pt x="906" y="620"/>
                    <a:pt x="906" y="620"/>
                    <a:pt x="906" y="620"/>
                  </a:cubicBezTo>
                  <a:cubicBezTo>
                    <a:pt x="912" y="620"/>
                    <a:pt x="912" y="620"/>
                    <a:pt x="912" y="620"/>
                  </a:cubicBezTo>
                  <a:cubicBezTo>
                    <a:pt x="924" y="618"/>
                    <a:pt x="924" y="618"/>
                    <a:pt x="924" y="618"/>
                  </a:cubicBezTo>
                  <a:cubicBezTo>
                    <a:pt x="929" y="616"/>
                    <a:pt x="929" y="616"/>
                    <a:pt x="929" y="616"/>
                  </a:cubicBezTo>
                  <a:cubicBezTo>
                    <a:pt x="939" y="611"/>
                    <a:pt x="939" y="611"/>
                    <a:pt x="939" y="611"/>
                  </a:cubicBezTo>
                  <a:cubicBezTo>
                    <a:pt x="948" y="604"/>
                    <a:pt x="948" y="604"/>
                    <a:pt x="948" y="604"/>
                  </a:cubicBezTo>
                  <a:cubicBezTo>
                    <a:pt x="955" y="597"/>
                    <a:pt x="955" y="597"/>
                    <a:pt x="955" y="597"/>
                  </a:cubicBezTo>
                  <a:cubicBezTo>
                    <a:pt x="964" y="587"/>
                    <a:pt x="964" y="587"/>
                    <a:pt x="964" y="587"/>
                  </a:cubicBezTo>
                  <a:cubicBezTo>
                    <a:pt x="958" y="426"/>
                    <a:pt x="958" y="426"/>
                    <a:pt x="958" y="426"/>
                  </a:cubicBezTo>
                  <a:cubicBezTo>
                    <a:pt x="958" y="416"/>
                    <a:pt x="958" y="416"/>
                    <a:pt x="958" y="416"/>
                  </a:cubicBezTo>
                  <a:cubicBezTo>
                    <a:pt x="956" y="407"/>
                    <a:pt x="956" y="407"/>
                    <a:pt x="956" y="407"/>
                  </a:cubicBezTo>
                  <a:cubicBezTo>
                    <a:pt x="954" y="399"/>
                    <a:pt x="954" y="399"/>
                    <a:pt x="954" y="399"/>
                  </a:cubicBezTo>
                  <a:cubicBezTo>
                    <a:pt x="951" y="393"/>
                    <a:pt x="951" y="393"/>
                    <a:pt x="951" y="393"/>
                  </a:cubicBezTo>
                  <a:cubicBezTo>
                    <a:pt x="946" y="384"/>
                    <a:pt x="946" y="384"/>
                    <a:pt x="946" y="384"/>
                  </a:cubicBezTo>
                  <a:cubicBezTo>
                    <a:pt x="944" y="381"/>
                    <a:pt x="944" y="381"/>
                    <a:pt x="944" y="381"/>
                  </a:cubicBezTo>
                  <a:cubicBezTo>
                    <a:pt x="872" y="310"/>
                    <a:pt x="872" y="310"/>
                    <a:pt x="872" y="310"/>
                  </a:cubicBezTo>
                  <a:cubicBezTo>
                    <a:pt x="826" y="266"/>
                    <a:pt x="826" y="266"/>
                    <a:pt x="826" y="266"/>
                  </a:cubicBezTo>
                  <a:cubicBezTo>
                    <a:pt x="824" y="264"/>
                    <a:pt x="824" y="264"/>
                    <a:pt x="824" y="264"/>
                  </a:cubicBezTo>
                  <a:cubicBezTo>
                    <a:pt x="821" y="260"/>
                    <a:pt x="821" y="260"/>
                    <a:pt x="821" y="260"/>
                  </a:cubicBezTo>
                  <a:cubicBezTo>
                    <a:pt x="818" y="254"/>
                    <a:pt x="818" y="254"/>
                    <a:pt x="818" y="254"/>
                  </a:cubicBezTo>
                  <a:cubicBezTo>
                    <a:pt x="815" y="243"/>
                    <a:pt x="815" y="243"/>
                    <a:pt x="815" y="243"/>
                  </a:cubicBezTo>
                  <a:cubicBezTo>
                    <a:pt x="826" y="239"/>
                    <a:pt x="826" y="239"/>
                    <a:pt x="826" y="239"/>
                  </a:cubicBezTo>
                  <a:cubicBezTo>
                    <a:pt x="830" y="250"/>
                    <a:pt x="830" y="250"/>
                    <a:pt x="830" y="250"/>
                  </a:cubicBezTo>
                  <a:cubicBezTo>
                    <a:pt x="833" y="256"/>
                    <a:pt x="833" y="256"/>
                    <a:pt x="833" y="256"/>
                  </a:cubicBezTo>
                  <a:cubicBezTo>
                    <a:pt x="832" y="255"/>
                    <a:pt x="832" y="255"/>
                    <a:pt x="832" y="255"/>
                  </a:cubicBezTo>
                  <a:cubicBezTo>
                    <a:pt x="830" y="254"/>
                    <a:pt x="830" y="254"/>
                    <a:pt x="830" y="254"/>
                  </a:cubicBezTo>
                  <a:cubicBezTo>
                    <a:pt x="835" y="259"/>
                    <a:pt x="835" y="259"/>
                    <a:pt x="835" y="259"/>
                  </a:cubicBezTo>
                  <a:cubicBezTo>
                    <a:pt x="852" y="274"/>
                    <a:pt x="852" y="274"/>
                    <a:pt x="852" y="274"/>
                  </a:cubicBezTo>
                  <a:cubicBezTo>
                    <a:pt x="952" y="373"/>
                    <a:pt x="952" y="373"/>
                    <a:pt x="952" y="373"/>
                  </a:cubicBezTo>
                  <a:cubicBezTo>
                    <a:pt x="958" y="381"/>
                    <a:pt x="958" y="381"/>
                    <a:pt x="958" y="381"/>
                  </a:cubicBezTo>
                  <a:cubicBezTo>
                    <a:pt x="962" y="387"/>
                    <a:pt x="962" y="387"/>
                    <a:pt x="962" y="387"/>
                  </a:cubicBezTo>
                  <a:cubicBezTo>
                    <a:pt x="965" y="394"/>
                    <a:pt x="965" y="394"/>
                    <a:pt x="965" y="394"/>
                  </a:cubicBezTo>
                  <a:cubicBezTo>
                    <a:pt x="968" y="403"/>
                    <a:pt x="968" y="403"/>
                    <a:pt x="968" y="403"/>
                  </a:cubicBezTo>
                  <a:cubicBezTo>
                    <a:pt x="970" y="414"/>
                    <a:pt x="970" y="414"/>
                    <a:pt x="970" y="414"/>
                  </a:cubicBezTo>
                  <a:cubicBezTo>
                    <a:pt x="970" y="426"/>
                    <a:pt x="970" y="426"/>
                    <a:pt x="970" y="426"/>
                  </a:cubicBezTo>
                  <a:cubicBezTo>
                    <a:pt x="976" y="581"/>
                    <a:pt x="976" y="581"/>
                    <a:pt x="976" y="581"/>
                  </a:cubicBezTo>
                  <a:cubicBezTo>
                    <a:pt x="994" y="579"/>
                    <a:pt x="994" y="579"/>
                    <a:pt x="994" y="579"/>
                  </a:cubicBezTo>
                  <a:cubicBezTo>
                    <a:pt x="1001" y="577"/>
                    <a:pt x="1001" y="577"/>
                    <a:pt x="1001" y="577"/>
                  </a:cubicBezTo>
                  <a:cubicBezTo>
                    <a:pt x="1015" y="571"/>
                    <a:pt x="1015" y="571"/>
                    <a:pt x="1015" y="571"/>
                  </a:cubicBezTo>
                  <a:cubicBezTo>
                    <a:pt x="1021" y="567"/>
                    <a:pt x="1021" y="567"/>
                    <a:pt x="1021" y="567"/>
                  </a:cubicBezTo>
                  <a:cubicBezTo>
                    <a:pt x="1030" y="559"/>
                    <a:pt x="1030" y="559"/>
                    <a:pt x="1030" y="559"/>
                  </a:cubicBezTo>
                  <a:cubicBezTo>
                    <a:pt x="1038" y="551"/>
                    <a:pt x="1038" y="551"/>
                    <a:pt x="1038" y="551"/>
                  </a:cubicBezTo>
                  <a:cubicBezTo>
                    <a:pt x="1043" y="542"/>
                    <a:pt x="1043" y="542"/>
                    <a:pt x="1043" y="542"/>
                  </a:cubicBezTo>
                  <a:cubicBezTo>
                    <a:pt x="1046" y="535"/>
                    <a:pt x="1046" y="535"/>
                    <a:pt x="1046" y="535"/>
                  </a:cubicBezTo>
                  <a:cubicBezTo>
                    <a:pt x="1048" y="528"/>
                    <a:pt x="1048" y="528"/>
                    <a:pt x="1048" y="528"/>
                  </a:cubicBezTo>
                  <a:cubicBezTo>
                    <a:pt x="1048" y="524"/>
                    <a:pt x="1048" y="524"/>
                    <a:pt x="1048" y="524"/>
                  </a:cubicBezTo>
                  <a:cubicBezTo>
                    <a:pt x="1045" y="375"/>
                    <a:pt x="1045" y="375"/>
                    <a:pt x="1045" y="375"/>
                  </a:cubicBezTo>
                  <a:cubicBezTo>
                    <a:pt x="1044" y="366"/>
                    <a:pt x="1044" y="366"/>
                    <a:pt x="1044" y="366"/>
                  </a:cubicBezTo>
                  <a:cubicBezTo>
                    <a:pt x="1042" y="358"/>
                    <a:pt x="1042" y="358"/>
                    <a:pt x="1042" y="358"/>
                  </a:cubicBezTo>
                  <a:cubicBezTo>
                    <a:pt x="1038" y="348"/>
                    <a:pt x="1038" y="348"/>
                    <a:pt x="1038" y="348"/>
                  </a:cubicBezTo>
                  <a:cubicBezTo>
                    <a:pt x="1033" y="337"/>
                    <a:pt x="1033" y="337"/>
                    <a:pt x="1033" y="337"/>
                  </a:cubicBezTo>
                  <a:cubicBezTo>
                    <a:pt x="1027" y="324"/>
                    <a:pt x="1027" y="324"/>
                    <a:pt x="1027" y="324"/>
                  </a:cubicBezTo>
                  <a:cubicBezTo>
                    <a:pt x="1019" y="312"/>
                    <a:pt x="1019" y="312"/>
                    <a:pt x="1019" y="312"/>
                  </a:cubicBezTo>
                  <a:cubicBezTo>
                    <a:pt x="1009" y="300"/>
                    <a:pt x="1009" y="300"/>
                    <a:pt x="1009" y="300"/>
                  </a:cubicBezTo>
                  <a:cubicBezTo>
                    <a:pt x="858" y="143"/>
                    <a:pt x="858" y="143"/>
                    <a:pt x="858" y="143"/>
                  </a:cubicBezTo>
                  <a:cubicBezTo>
                    <a:pt x="761" y="118"/>
                    <a:pt x="761" y="118"/>
                    <a:pt x="761" y="118"/>
                  </a:cubicBezTo>
                  <a:cubicBezTo>
                    <a:pt x="755" y="132"/>
                    <a:pt x="755" y="132"/>
                    <a:pt x="755" y="132"/>
                  </a:cubicBezTo>
                  <a:cubicBezTo>
                    <a:pt x="744" y="154"/>
                    <a:pt x="744" y="154"/>
                    <a:pt x="744" y="154"/>
                  </a:cubicBezTo>
                  <a:cubicBezTo>
                    <a:pt x="730" y="180"/>
                    <a:pt x="730" y="180"/>
                    <a:pt x="730" y="180"/>
                  </a:cubicBezTo>
                  <a:cubicBezTo>
                    <a:pt x="712" y="208"/>
                    <a:pt x="712" y="208"/>
                    <a:pt x="712" y="208"/>
                  </a:cubicBezTo>
                  <a:cubicBezTo>
                    <a:pt x="692" y="236"/>
                    <a:pt x="692" y="236"/>
                    <a:pt x="692" y="236"/>
                  </a:cubicBezTo>
                  <a:cubicBezTo>
                    <a:pt x="670" y="260"/>
                    <a:pt x="670" y="260"/>
                    <a:pt x="670" y="260"/>
                  </a:cubicBezTo>
                  <a:cubicBezTo>
                    <a:pt x="658" y="270"/>
                    <a:pt x="658" y="270"/>
                    <a:pt x="658" y="270"/>
                  </a:cubicBezTo>
                  <a:cubicBezTo>
                    <a:pt x="645" y="278"/>
                    <a:pt x="645" y="278"/>
                    <a:pt x="645" y="278"/>
                  </a:cubicBezTo>
                  <a:cubicBezTo>
                    <a:pt x="633" y="284"/>
                    <a:pt x="633" y="284"/>
                    <a:pt x="633" y="284"/>
                  </a:cubicBezTo>
                  <a:cubicBezTo>
                    <a:pt x="626" y="286"/>
                    <a:pt x="626" y="286"/>
                    <a:pt x="626" y="286"/>
                  </a:cubicBezTo>
                  <a:cubicBezTo>
                    <a:pt x="620" y="288"/>
                    <a:pt x="620" y="288"/>
                    <a:pt x="620" y="288"/>
                  </a:cubicBezTo>
                  <a:cubicBezTo>
                    <a:pt x="611" y="289"/>
                    <a:pt x="611" y="289"/>
                    <a:pt x="611" y="289"/>
                  </a:cubicBezTo>
                  <a:cubicBezTo>
                    <a:pt x="603" y="288"/>
                    <a:pt x="603" y="288"/>
                    <a:pt x="603" y="288"/>
                  </a:cubicBezTo>
                  <a:cubicBezTo>
                    <a:pt x="594" y="287"/>
                    <a:pt x="594" y="287"/>
                    <a:pt x="594" y="287"/>
                  </a:cubicBezTo>
                  <a:cubicBezTo>
                    <a:pt x="586" y="284"/>
                    <a:pt x="586" y="284"/>
                    <a:pt x="586" y="284"/>
                  </a:cubicBezTo>
                  <a:cubicBezTo>
                    <a:pt x="578" y="280"/>
                    <a:pt x="578" y="280"/>
                    <a:pt x="578" y="280"/>
                  </a:cubicBezTo>
                  <a:cubicBezTo>
                    <a:pt x="570" y="275"/>
                    <a:pt x="570" y="275"/>
                    <a:pt x="570" y="275"/>
                  </a:cubicBezTo>
                  <a:cubicBezTo>
                    <a:pt x="563" y="269"/>
                    <a:pt x="563" y="269"/>
                    <a:pt x="563" y="269"/>
                  </a:cubicBezTo>
                  <a:cubicBezTo>
                    <a:pt x="555" y="262"/>
                    <a:pt x="555" y="262"/>
                    <a:pt x="555" y="262"/>
                  </a:cubicBezTo>
                  <a:cubicBezTo>
                    <a:pt x="554" y="261"/>
                    <a:pt x="554" y="261"/>
                    <a:pt x="554" y="261"/>
                  </a:cubicBezTo>
                  <a:cubicBezTo>
                    <a:pt x="554" y="259"/>
                    <a:pt x="554" y="259"/>
                    <a:pt x="554" y="259"/>
                  </a:cubicBezTo>
                  <a:cubicBezTo>
                    <a:pt x="552" y="250"/>
                    <a:pt x="552" y="250"/>
                    <a:pt x="552" y="250"/>
                  </a:cubicBezTo>
                  <a:cubicBezTo>
                    <a:pt x="552" y="243"/>
                    <a:pt x="552" y="243"/>
                    <a:pt x="552" y="243"/>
                  </a:cubicBezTo>
                  <a:cubicBezTo>
                    <a:pt x="553" y="239"/>
                    <a:pt x="553" y="239"/>
                    <a:pt x="553" y="239"/>
                  </a:cubicBezTo>
                  <a:cubicBezTo>
                    <a:pt x="574" y="176"/>
                    <a:pt x="574" y="176"/>
                    <a:pt x="574" y="176"/>
                  </a:cubicBezTo>
                  <a:cubicBezTo>
                    <a:pt x="608" y="72"/>
                    <a:pt x="608" y="72"/>
                    <a:pt x="608" y="72"/>
                  </a:cubicBezTo>
                  <a:cubicBezTo>
                    <a:pt x="610" y="69"/>
                    <a:pt x="610" y="69"/>
                    <a:pt x="610" y="69"/>
                  </a:cubicBezTo>
                  <a:cubicBezTo>
                    <a:pt x="614" y="62"/>
                    <a:pt x="614" y="62"/>
                    <a:pt x="614" y="62"/>
                  </a:cubicBezTo>
                  <a:cubicBezTo>
                    <a:pt x="623" y="53"/>
                    <a:pt x="623" y="53"/>
                    <a:pt x="623" y="53"/>
                  </a:cubicBezTo>
                  <a:cubicBezTo>
                    <a:pt x="629" y="49"/>
                    <a:pt x="629" y="49"/>
                    <a:pt x="629" y="49"/>
                  </a:cubicBezTo>
                  <a:cubicBezTo>
                    <a:pt x="638" y="44"/>
                    <a:pt x="638" y="44"/>
                    <a:pt x="638" y="44"/>
                  </a:cubicBezTo>
                  <a:cubicBezTo>
                    <a:pt x="688" y="15"/>
                    <a:pt x="688" y="15"/>
                    <a:pt x="688" y="15"/>
                  </a:cubicBezTo>
                  <a:cubicBezTo>
                    <a:pt x="680" y="11"/>
                    <a:pt x="680" y="11"/>
                    <a:pt x="680" y="11"/>
                  </a:cubicBezTo>
                  <a:cubicBezTo>
                    <a:pt x="668" y="7"/>
                    <a:pt x="668" y="7"/>
                    <a:pt x="668" y="7"/>
                  </a:cubicBezTo>
                  <a:cubicBezTo>
                    <a:pt x="655" y="3"/>
                    <a:pt x="655" y="3"/>
                    <a:pt x="655" y="3"/>
                  </a:cubicBezTo>
                  <a:cubicBezTo>
                    <a:pt x="640" y="0"/>
                    <a:pt x="640" y="0"/>
                    <a:pt x="640" y="0"/>
                  </a:cubicBezTo>
                  <a:cubicBezTo>
                    <a:pt x="596" y="2"/>
                    <a:pt x="596" y="2"/>
                    <a:pt x="596" y="2"/>
                  </a:cubicBezTo>
                  <a:cubicBezTo>
                    <a:pt x="557" y="6"/>
                    <a:pt x="557" y="6"/>
                    <a:pt x="557" y="6"/>
                  </a:cubicBezTo>
                  <a:cubicBezTo>
                    <a:pt x="522" y="12"/>
                    <a:pt x="522" y="12"/>
                    <a:pt x="522" y="12"/>
                  </a:cubicBezTo>
                  <a:cubicBezTo>
                    <a:pt x="491" y="19"/>
                    <a:pt x="491" y="19"/>
                    <a:pt x="491" y="19"/>
                  </a:cubicBezTo>
                  <a:cubicBezTo>
                    <a:pt x="464" y="26"/>
                    <a:pt x="464" y="26"/>
                    <a:pt x="464" y="26"/>
                  </a:cubicBezTo>
                  <a:cubicBezTo>
                    <a:pt x="441" y="35"/>
                    <a:pt x="441" y="35"/>
                    <a:pt x="441" y="35"/>
                  </a:cubicBezTo>
                  <a:cubicBezTo>
                    <a:pt x="421" y="43"/>
                    <a:pt x="421" y="43"/>
                    <a:pt x="421" y="43"/>
                  </a:cubicBezTo>
                  <a:cubicBezTo>
                    <a:pt x="404" y="52"/>
                    <a:pt x="404" y="52"/>
                    <a:pt x="404" y="52"/>
                  </a:cubicBezTo>
                  <a:cubicBezTo>
                    <a:pt x="390" y="61"/>
                    <a:pt x="390" y="61"/>
                    <a:pt x="390" y="61"/>
                  </a:cubicBezTo>
                  <a:cubicBezTo>
                    <a:pt x="379" y="69"/>
                    <a:pt x="379" y="69"/>
                    <a:pt x="379" y="69"/>
                  </a:cubicBezTo>
                  <a:cubicBezTo>
                    <a:pt x="370" y="77"/>
                    <a:pt x="370" y="77"/>
                    <a:pt x="370" y="77"/>
                  </a:cubicBezTo>
                  <a:cubicBezTo>
                    <a:pt x="363" y="84"/>
                    <a:pt x="363" y="84"/>
                    <a:pt x="363" y="84"/>
                  </a:cubicBezTo>
                  <a:cubicBezTo>
                    <a:pt x="358" y="90"/>
                    <a:pt x="358" y="90"/>
                    <a:pt x="358" y="90"/>
                  </a:cubicBezTo>
                  <a:cubicBezTo>
                    <a:pt x="355" y="95"/>
                    <a:pt x="355" y="95"/>
                    <a:pt x="355" y="95"/>
                  </a:cubicBezTo>
                  <a:cubicBezTo>
                    <a:pt x="352" y="99"/>
                    <a:pt x="352" y="99"/>
                    <a:pt x="352" y="99"/>
                  </a:cubicBezTo>
                  <a:cubicBezTo>
                    <a:pt x="351" y="103"/>
                    <a:pt x="351" y="103"/>
                    <a:pt x="351" y="103"/>
                  </a:cubicBezTo>
                  <a:cubicBezTo>
                    <a:pt x="40" y="103"/>
                    <a:pt x="40" y="103"/>
                    <a:pt x="40" y="103"/>
                  </a:cubicBezTo>
                  <a:cubicBezTo>
                    <a:pt x="14" y="179"/>
                    <a:pt x="0" y="260"/>
                    <a:pt x="0" y="344"/>
                  </a:cubicBezTo>
                  <a:cubicBezTo>
                    <a:pt x="0" y="385"/>
                    <a:pt x="3" y="425"/>
                    <a:pt x="10" y="464"/>
                  </a:cubicBezTo>
                  <a:cubicBezTo>
                    <a:pt x="317" y="464"/>
                    <a:pt x="317" y="464"/>
                    <a:pt x="317" y="464"/>
                  </a:cubicBezTo>
                  <a:lnTo>
                    <a:pt x="319" y="466"/>
                  </a:lnTo>
                  <a:close/>
                </a:path>
              </a:pathLst>
            </a:custGeom>
            <a:solidFill>
              <a:schemeClr val="tx1"/>
            </a:solidFill>
            <a:ln w="19050">
              <a:noFill/>
              <a:round/>
              <a:headEnd/>
              <a:tailEnd/>
            </a:ln>
            <a:effectLst>
              <a:innerShdw blurRad="25400">
                <a:prstClr val="black"/>
              </a:innerShdw>
            </a:effectLst>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GB" sz="2100" kern="0" dirty="0">
                <a:solidFill>
                  <a:srgbClr val="174780"/>
                </a:solidFill>
              </a:endParaRPr>
            </a:p>
          </p:txBody>
        </p:sp>
        <p:sp>
          <p:nvSpPr>
            <p:cNvPr id="92" name="Freeform 201"/>
            <p:cNvSpPr>
              <a:spLocks/>
            </p:cNvSpPr>
            <p:nvPr/>
          </p:nvSpPr>
          <p:spPr bwMode="auto">
            <a:xfrm>
              <a:off x="2182354" y="5219715"/>
              <a:ext cx="793816" cy="471432"/>
            </a:xfrm>
            <a:custGeom>
              <a:avLst/>
              <a:gdLst>
                <a:gd name="T0" fmla="*/ 559 w 913"/>
                <a:gd name="T1" fmla="*/ 146 h 542"/>
                <a:gd name="T2" fmla="*/ 523 w 913"/>
                <a:gd name="T3" fmla="*/ 127 h 542"/>
                <a:gd name="T4" fmla="*/ 294 w 913"/>
                <a:gd name="T5" fmla="*/ 15 h 542"/>
                <a:gd name="T6" fmla="*/ 278 w 913"/>
                <a:gd name="T7" fmla="*/ 6 h 542"/>
                <a:gd name="T8" fmla="*/ 263 w 913"/>
                <a:gd name="T9" fmla="*/ 2 h 542"/>
                <a:gd name="T10" fmla="*/ 250 w 913"/>
                <a:gd name="T11" fmla="*/ 0 h 542"/>
                <a:gd name="T12" fmla="*/ 229 w 913"/>
                <a:gd name="T13" fmla="*/ 3 h 542"/>
                <a:gd name="T14" fmla="*/ 216 w 913"/>
                <a:gd name="T15" fmla="*/ 9 h 542"/>
                <a:gd name="T16" fmla="*/ 72 w 913"/>
                <a:gd name="T17" fmla="*/ 90 h 542"/>
                <a:gd name="T18" fmla="*/ 60 w 913"/>
                <a:gd name="T19" fmla="*/ 101 h 542"/>
                <a:gd name="T20" fmla="*/ 56 w 913"/>
                <a:gd name="T21" fmla="*/ 108 h 542"/>
                <a:gd name="T22" fmla="*/ 26 w 913"/>
                <a:gd name="T23" fmla="*/ 198 h 542"/>
                <a:gd name="T24" fmla="*/ 0 w 913"/>
                <a:gd name="T25" fmla="*/ 279 h 542"/>
                <a:gd name="T26" fmla="*/ 7 w 913"/>
                <a:gd name="T27" fmla="*/ 293 h 542"/>
                <a:gd name="T28" fmla="*/ 20 w 913"/>
                <a:gd name="T29" fmla="*/ 302 h 542"/>
                <a:gd name="T30" fmla="*/ 33 w 913"/>
                <a:gd name="T31" fmla="*/ 307 h 542"/>
                <a:gd name="T32" fmla="*/ 53 w 913"/>
                <a:gd name="T33" fmla="*/ 308 h 542"/>
                <a:gd name="T34" fmla="*/ 73 w 913"/>
                <a:gd name="T35" fmla="*/ 301 h 542"/>
                <a:gd name="T36" fmla="*/ 92 w 913"/>
                <a:gd name="T37" fmla="*/ 288 h 542"/>
                <a:gd name="T38" fmla="*/ 116 w 913"/>
                <a:gd name="T39" fmla="*/ 264 h 542"/>
                <a:gd name="T40" fmla="*/ 147 w 913"/>
                <a:gd name="T41" fmla="*/ 220 h 542"/>
                <a:gd name="T42" fmla="*/ 177 w 913"/>
                <a:gd name="T43" fmla="*/ 165 h 542"/>
                <a:gd name="T44" fmla="*/ 190 w 913"/>
                <a:gd name="T45" fmla="*/ 135 h 542"/>
                <a:gd name="T46" fmla="*/ 299 w 913"/>
                <a:gd name="T47" fmla="*/ 164 h 542"/>
                <a:gd name="T48" fmla="*/ 301 w 913"/>
                <a:gd name="T49" fmla="*/ 166 h 542"/>
                <a:gd name="T50" fmla="*/ 465 w 913"/>
                <a:gd name="T51" fmla="*/ 337 h 542"/>
                <a:gd name="T52" fmla="*/ 481 w 913"/>
                <a:gd name="T53" fmla="*/ 365 h 542"/>
                <a:gd name="T54" fmla="*/ 490 w 913"/>
                <a:gd name="T55" fmla="*/ 388 h 542"/>
                <a:gd name="T56" fmla="*/ 493 w 913"/>
                <a:gd name="T57" fmla="*/ 406 h 542"/>
                <a:gd name="T58" fmla="*/ 538 w 913"/>
                <a:gd name="T59" fmla="*/ 500 h 542"/>
                <a:gd name="T60" fmla="*/ 542 w 913"/>
                <a:gd name="T61" fmla="*/ 498 h 542"/>
                <a:gd name="T62" fmla="*/ 903 w 913"/>
                <a:gd name="T63" fmla="*/ 497 h 542"/>
                <a:gd name="T64" fmla="*/ 876 w 913"/>
                <a:gd name="T65" fmla="*/ 146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13" h="542">
                  <a:moveTo>
                    <a:pt x="876" y="146"/>
                  </a:moveTo>
                  <a:cubicBezTo>
                    <a:pt x="559" y="146"/>
                    <a:pt x="559" y="146"/>
                    <a:pt x="559" y="146"/>
                  </a:cubicBezTo>
                  <a:cubicBezTo>
                    <a:pt x="558" y="145"/>
                    <a:pt x="558" y="145"/>
                    <a:pt x="558" y="145"/>
                  </a:cubicBezTo>
                  <a:cubicBezTo>
                    <a:pt x="523" y="127"/>
                    <a:pt x="523" y="127"/>
                    <a:pt x="523" y="127"/>
                  </a:cubicBezTo>
                  <a:cubicBezTo>
                    <a:pt x="453" y="92"/>
                    <a:pt x="453" y="92"/>
                    <a:pt x="453" y="92"/>
                  </a:cubicBezTo>
                  <a:cubicBezTo>
                    <a:pt x="294" y="15"/>
                    <a:pt x="294" y="15"/>
                    <a:pt x="294" y="15"/>
                  </a:cubicBezTo>
                  <a:cubicBezTo>
                    <a:pt x="294" y="14"/>
                    <a:pt x="294" y="14"/>
                    <a:pt x="294" y="14"/>
                  </a:cubicBezTo>
                  <a:cubicBezTo>
                    <a:pt x="278" y="6"/>
                    <a:pt x="278" y="6"/>
                    <a:pt x="278" y="6"/>
                  </a:cubicBezTo>
                  <a:cubicBezTo>
                    <a:pt x="270" y="3"/>
                    <a:pt x="270" y="3"/>
                    <a:pt x="270" y="3"/>
                  </a:cubicBezTo>
                  <a:cubicBezTo>
                    <a:pt x="263" y="2"/>
                    <a:pt x="263" y="2"/>
                    <a:pt x="263" y="2"/>
                  </a:cubicBezTo>
                  <a:cubicBezTo>
                    <a:pt x="256" y="0"/>
                    <a:pt x="256" y="0"/>
                    <a:pt x="256" y="0"/>
                  </a:cubicBezTo>
                  <a:cubicBezTo>
                    <a:pt x="250" y="0"/>
                    <a:pt x="250" y="0"/>
                    <a:pt x="250" y="0"/>
                  </a:cubicBezTo>
                  <a:cubicBezTo>
                    <a:pt x="239" y="1"/>
                    <a:pt x="239" y="1"/>
                    <a:pt x="239" y="1"/>
                  </a:cubicBezTo>
                  <a:cubicBezTo>
                    <a:pt x="229" y="3"/>
                    <a:pt x="229" y="3"/>
                    <a:pt x="229" y="3"/>
                  </a:cubicBezTo>
                  <a:cubicBezTo>
                    <a:pt x="222" y="5"/>
                    <a:pt x="222" y="5"/>
                    <a:pt x="222" y="5"/>
                  </a:cubicBezTo>
                  <a:cubicBezTo>
                    <a:pt x="216" y="9"/>
                    <a:pt x="216" y="9"/>
                    <a:pt x="216" y="9"/>
                  </a:cubicBezTo>
                  <a:cubicBezTo>
                    <a:pt x="79" y="86"/>
                    <a:pt x="79" y="86"/>
                    <a:pt x="79" y="86"/>
                  </a:cubicBezTo>
                  <a:cubicBezTo>
                    <a:pt x="72" y="90"/>
                    <a:pt x="72" y="90"/>
                    <a:pt x="72" y="90"/>
                  </a:cubicBezTo>
                  <a:cubicBezTo>
                    <a:pt x="67" y="94"/>
                    <a:pt x="67" y="94"/>
                    <a:pt x="67" y="94"/>
                  </a:cubicBezTo>
                  <a:cubicBezTo>
                    <a:pt x="60" y="101"/>
                    <a:pt x="60" y="101"/>
                    <a:pt x="60" y="101"/>
                  </a:cubicBezTo>
                  <a:cubicBezTo>
                    <a:pt x="56" y="106"/>
                    <a:pt x="56" y="106"/>
                    <a:pt x="56" y="106"/>
                  </a:cubicBezTo>
                  <a:cubicBezTo>
                    <a:pt x="56" y="108"/>
                    <a:pt x="56" y="108"/>
                    <a:pt x="56" y="108"/>
                  </a:cubicBezTo>
                  <a:cubicBezTo>
                    <a:pt x="55" y="108"/>
                    <a:pt x="55" y="108"/>
                    <a:pt x="55" y="108"/>
                  </a:cubicBezTo>
                  <a:cubicBezTo>
                    <a:pt x="26" y="198"/>
                    <a:pt x="26" y="198"/>
                    <a:pt x="26" y="198"/>
                  </a:cubicBezTo>
                  <a:cubicBezTo>
                    <a:pt x="0" y="276"/>
                    <a:pt x="0" y="276"/>
                    <a:pt x="0" y="276"/>
                  </a:cubicBezTo>
                  <a:cubicBezTo>
                    <a:pt x="0" y="279"/>
                    <a:pt x="0" y="279"/>
                    <a:pt x="0" y="279"/>
                  </a:cubicBezTo>
                  <a:cubicBezTo>
                    <a:pt x="1" y="287"/>
                    <a:pt x="1" y="287"/>
                    <a:pt x="1" y="287"/>
                  </a:cubicBezTo>
                  <a:cubicBezTo>
                    <a:pt x="7" y="293"/>
                    <a:pt x="7" y="293"/>
                    <a:pt x="7" y="293"/>
                  </a:cubicBezTo>
                  <a:cubicBezTo>
                    <a:pt x="14" y="298"/>
                    <a:pt x="14" y="298"/>
                    <a:pt x="14" y="298"/>
                  </a:cubicBezTo>
                  <a:cubicBezTo>
                    <a:pt x="20" y="302"/>
                    <a:pt x="20" y="302"/>
                    <a:pt x="20" y="302"/>
                  </a:cubicBezTo>
                  <a:cubicBezTo>
                    <a:pt x="27" y="305"/>
                    <a:pt x="27" y="305"/>
                    <a:pt x="27" y="305"/>
                  </a:cubicBezTo>
                  <a:cubicBezTo>
                    <a:pt x="33" y="307"/>
                    <a:pt x="33" y="307"/>
                    <a:pt x="33" y="307"/>
                  </a:cubicBezTo>
                  <a:cubicBezTo>
                    <a:pt x="47" y="309"/>
                    <a:pt x="47" y="309"/>
                    <a:pt x="47" y="309"/>
                  </a:cubicBezTo>
                  <a:cubicBezTo>
                    <a:pt x="53" y="308"/>
                    <a:pt x="53" y="308"/>
                    <a:pt x="53" y="308"/>
                  </a:cubicBezTo>
                  <a:cubicBezTo>
                    <a:pt x="67" y="304"/>
                    <a:pt x="67" y="304"/>
                    <a:pt x="67" y="304"/>
                  </a:cubicBezTo>
                  <a:cubicBezTo>
                    <a:pt x="73" y="301"/>
                    <a:pt x="73" y="301"/>
                    <a:pt x="73" y="301"/>
                  </a:cubicBezTo>
                  <a:cubicBezTo>
                    <a:pt x="79" y="297"/>
                    <a:pt x="79" y="297"/>
                    <a:pt x="79" y="297"/>
                  </a:cubicBezTo>
                  <a:cubicBezTo>
                    <a:pt x="92" y="288"/>
                    <a:pt x="92" y="288"/>
                    <a:pt x="92" y="288"/>
                  </a:cubicBezTo>
                  <a:cubicBezTo>
                    <a:pt x="104" y="277"/>
                    <a:pt x="104" y="277"/>
                    <a:pt x="104" y="277"/>
                  </a:cubicBezTo>
                  <a:cubicBezTo>
                    <a:pt x="116" y="264"/>
                    <a:pt x="116" y="264"/>
                    <a:pt x="116" y="264"/>
                  </a:cubicBezTo>
                  <a:cubicBezTo>
                    <a:pt x="127" y="250"/>
                    <a:pt x="127" y="250"/>
                    <a:pt x="127" y="250"/>
                  </a:cubicBezTo>
                  <a:cubicBezTo>
                    <a:pt x="147" y="220"/>
                    <a:pt x="147" y="220"/>
                    <a:pt x="147" y="220"/>
                  </a:cubicBezTo>
                  <a:cubicBezTo>
                    <a:pt x="164" y="191"/>
                    <a:pt x="164" y="191"/>
                    <a:pt x="164" y="191"/>
                  </a:cubicBezTo>
                  <a:cubicBezTo>
                    <a:pt x="177" y="165"/>
                    <a:pt x="177" y="165"/>
                    <a:pt x="177" y="165"/>
                  </a:cubicBezTo>
                  <a:cubicBezTo>
                    <a:pt x="188" y="140"/>
                    <a:pt x="188" y="140"/>
                    <a:pt x="188" y="140"/>
                  </a:cubicBezTo>
                  <a:cubicBezTo>
                    <a:pt x="190" y="135"/>
                    <a:pt x="190" y="135"/>
                    <a:pt x="190" y="135"/>
                  </a:cubicBezTo>
                  <a:cubicBezTo>
                    <a:pt x="195" y="137"/>
                    <a:pt x="195" y="137"/>
                    <a:pt x="195" y="137"/>
                  </a:cubicBezTo>
                  <a:cubicBezTo>
                    <a:pt x="299" y="164"/>
                    <a:pt x="299" y="164"/>
                    <a:pt x="299" y="164"/>
                  </a:cubicBezTo>
                  <a:cubicBezTo>
                    <a:pt x="300" y="164"/>
                    <a:pt x="300" y="164"/>
                    <a:pt x="300" y="164"/>
                  </a:cubicBezTo>
                  <a:cubicBezTo>
                    <a:pt x="301" y="166"/>
                    <a:pt x="301" y="166"/>
                    <a:pt x="301" y="166"/>
                  </a:cubicBezTo>
                  <a:cubicBezTo>
                    <a:pt x="454" y="323"/>
                    <a:pt x="454" y="323"/>
                    <a:pt x="454" y="323"/>
                  </a:cubicBezTo>
                  <a:cubicBezTo>
                    <a:pt x="465" y="337"/>
                    <a:pt x="465" y="337"/>
                    <a:pt x="465" y="337"/>
                  </a:cubicBezTo>
                  <a:cubicBezTo>
                    <a:pt x="474" y="351"/>
                    <a:pt x="474" y="351"/>
                    <a:pt x="474" y="351"/>
                  </a:cubicBezTo>
                  <a:cubicBezTo>
                    <a:pt x="481" y="365"/>
                    <a:pt x="481" y="365"/>
                    <a:pt x="481" y="365"/>
                  </a:cubicBezTo>
                  <a:cubicBezTo>
                    <a:pt x="486" y="378"/>
                    <a:pt x="486" y="378"/>
                    <a:pt x="486" y="378"/>
                  </a:cubicBezTo>
                  <a:cubicBezTo>
                    <a:pt x="490" y="388"/>
                    <a:pt x="490" y="388"/>
                    <a:pt x="490" y="388"/>
                  </a:cubicBezTo>
                  <a:cubicBezTo>
                    <a:pt x="492" y="397"/>
                    <a:pt x="492" y="397"/>
                    <a:pt x="492" y="397"/>
                  </a:cubicBezTo>
                  <a:cubicBezTo>
                    <a:pt x="493" y="406"/>
                    <a:pt x="493" y="406"/>
                    <a:pt x="493" y="406"/>
                  </a:cubicBezTo>
                  <a:cubicBezTo>
                    <a:pt x="496" y="542"/>
                    <a:pt x="496" y="542"/>
                    <a:pt x="496" y="542"/>
                  </a:cubicBezTo>
                  <a:cubicBezTo>
                    <a:pt x="538" y="500"/>
                    <a:pt x="538" y="500"/>
                    <a:pt x="538" y="500"/>
                  </a:cubicBezTo>
                  <a:cubicBezTo>
                    <a:pt x="539" y="498"/>
                    <a:pt x="539" y="498"/>
                    <a:pt x="539" y="498"/>
                  </a:cubicBezTo>
                  <a:cubicBezTo>
                    <a:pt x="542" y="498"/>
                    <a:pt x="542" y="498"/>
                    <a:pt x="542" y="498"/>
                  </a:cubicBezTo>
                  <a:cubicBezTo>
                    <a:pt x="737" y="497"/>
                    <a:pt x="737" y="497"/>
                    <a:pt x="737" y="497"/>
                  </a:cubicBezTo>
                  <a:cubicBezTo>
                    <a:pt x="903" y="497"/>
                    <a:pt x="903" y="497"/>
                    <a:pt x="903" y="497"/>
                  </a:cubicBezTo>
                  <a:cubicBezTo>
                    <a:pt x="909" y="458"/>
                    <a:pt x="913" y="417"/>
                    <a:pt x="913" y="376"/>
                  </a:cubicBezTo>
                  <a:cubicBezTo>
                    <a:pt x="913" y="296"/>
                    <a:pt x="900" y="219"/>
                    <a:pt x="876" y="146"/>
                  </a:cubicBezTo>
                  <a:close/>
                </a:path>
              </a:pathLst>
            </a:custGeom>
            <a:solidFill>
              <a:schemeClr val="tx1"/>
            </a:solidFill>
            <a:ln w="19050">
              <a:noFill/>
              <a:round/>
              <a:headEnd/>
              <a:tailEnd/>
            </a:ln>
            <a:effectLst>
              <a:innerShdw blurRad="25400">
                <a:prstClr val="black"/>
              </a:innerShdw>
            </a:effectLst>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GB" sz="2100" kern="0" dirty="0">
                <a:solidFill>
                  <a:srgbClr val="174780"/>
                </a:solidFill>
              </a:endParaRPr>
            </a:p>
          </p:txBody>
        </p:sp>
        <p:sp>
          <p:nvSpPr>
            <p:cNvPr id="93" name="Freeform 199"/>
            <p:cNvSpPr>
              <a:spLocks/>
            </p:cNvSpPr>
            <p:nvPr/>
          </p:nvSpPr>
          <p:spPr bwMode="auto">
            <a:xfrm>
              <a:off x="1986482" y="5644450"/>
              <a:ext cx="114822" cy="118870"/>
            </a:xfrm>
            <a:custGeom>
              <a:avLst/>
              <a:gdLst>
                <a:gd name="T0" fmla="*/ 310 w 312"/>
                <a:gd name="T1" fmla="*/ 118 h 323"/>
                <a:gd name="T2" fmla="*/ 312 w 312"/>
                <a:gd name="T3" fmla="*/ 108 h 323"/>
                <a:gd name="T4" fmla="*/ 312 w 312"/>
                <a:gd name="T5" fmla="*/ 82 h 323"/>
                <a:gd name="T6" fmla="*/ 308 w 312"/>
                <a:gd name="T7" fmla="*/ 66 h 323"/>
                <a:gd name="T8" fmla="*/ 303 w 312"/>
                <a:gd name="T9" fmla="*/ 51 h 323"/>
                <a:gd name="T10" fmla="*/ 293 w 312"/>
                <a:gd name="T11" fmla="*/ 37 h 323"/>
                <a:gd name="T12" fmla="*/ 282 w 312"/>
                <a:gd name="T13" fmla="*/ 23 h 323"/>
                <a:gd name="T14" fmla="*/ 267 w 312"/>
                <a:gd name="T15" fmla="*/ 14 h 323"/>
                <a:gd name="T16" fmla="*/ 253 w 312"/>
                <a:gd name="T17" fmla="*/ 7 h 323"/>
                <a:gd name="T18" fmla="*/ 237 w 312"/>
                <a:gd name="T19" fmla="*/ 2 h 323"/>
                <a:gd name="T20" fmla="*/ 223 w 312"/>
                <a:gd name="T21" fmla="*/ 0 h 323"/>
                <a:gd name="T22" fmla="*/ 208 w 312"/>
                <a:gd name="T23" fmla="*/ 0 h 323"/>
                <a:gd name="T24" fmla="*/ 197 w 312"/>
                <a:gd name="T25" fmla="*/ 2 h 323"/>
                <a:gd name="T26" fmla="*/ 182 w 312"/>
                <a:gd name="T27" fmla="*/ 9 h 323"/>
                <a:gd name="T28" fmla="*/ 8 w 312"/>
                <a:gd name="T29" fmla="*/ 200 h 323"/>
                <a:gd name="T30" fmla="*/ 0 w 312"/>
                <a:gd name="T31" fmla="*/ 212 h 323"/>
                <a:gd name="T32" fmla="*/ 0 w 312"/>
                <a:gd name="T33" fmla="*/ 231 h 323"/>
                <a:gd name="T34" fmla="*/ 3 w 312"/>
                <a:gd name="T35" fmla="*/ 250 h 323"/>
                <a:gd name="T36" fmla="*/ 8 w 312"/>
                <a:gd name="T37" fmla="*/ 266 h 323"/>
                <a:gd name="T38" fmla="*/ 17 w 312"/>
                <a:gd name="T39" fmla="*/ 283 h 323"/>
                <a:gd name="T40" fmla="*/ 31 w 312"/>
                <a:gd name="T41" fmla="*/ 297 h 323"/>
                <a:gd name="T42" fmla="*/ 48 w 312"/>
                <a:gd name="T43" fmla="*/ 309 h 323"/>
                <a:gd name="T44" fmla="*/ 69 w 312"/>
                <a:gd name="T45" fmla="*/ 318 h 323"/>
                <a:gd name="T46" fmla="*/ 88 w 312"/>
                <a:gd name="T47" fmla="*/ 323 h 323"/>
                <a:gd name="T48" fmla="*/ 104 w 312"/>
                <a:gd name="T49" fmla="*/ 323 h 323"/>
                <a:gd name="T50" fmla="*/ 123 w 312"/>
                <a:gd name="T51" fmla="*/ 321 h 323"/>
                <a:gd name="T52" fmla="*/ 130 w 312"/>
                <a:gd name="T53" fmla="*/ 316 h 323"/>
                <a:gd name="T54" fmla="*/ 308 w 312"/>
                <a:gd name="T55" fmla="*/ 125 h 323"/>
                <a:gd name="T56" fmla="*/ 310 w 312"/>
                <a:gd name="T57" fmla="*/ 118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12" h="323">
                  <a:moveTo>
                    <a:pt x="310" y="118"/>
                  </a:moveTo>
                  <a:lnTo>
                    <a:pt x="312" y="108"/>
                  </a:lnTo>
                  <a:lnTo>
                    <a:pt x="312" y="82"/>
                  </a:lnTo>
                  <a:lnTo>
                    <a:pt x="308" y="66"/>
                  </a:lnTo>
                  <a:lnTo>
                    <a:pt x="303" y="51"/>
                  </a:lnTo>
                  <a:lnTo>
                    <a:pt x="293" y="37"/>
                  </a:lnTo>
                  <a:lnTo>
                    <a:pt x="282" y="23"/>
                  </a:lnTo>
                  <a:lnTo>
                    <a:pt x="267" y="14"/>
                  </a:lnTo>
                  <a:lnTo>
                    <a:pt x="253" y="7"/>
                  </a:lnTo>
                  <a:lnTo>
                    <a:pt x="237" y="2"/>
                  </a:lnTo>
                  <a:lnTo>
                    <a:pt x="223" y="0"/>
                  </a:lnTo>
                  <a:lnTo>
                    <a:pt x="208" y="0"/>
                  </a:lnTo>
                  <a:lnTo>
                    <a:pt x="197" y="2"/>
                  </a:lnTo>
                  <a:lnTo>
                    <a:pt x="182" y="9"/>
                  </a:lnTo>
                  <a:lnTo>
                    <a:pt x="8" y="200"/>
                  </a:lnTo>
                  <a:lnTo>
                    <a:pt x="0" y="212"/>
                  </a:lnTo>
                  <a:lnTo>
                    <a:pt x="0" y="231"/>
                  </a:lnTo>
                  <a:lnTo>
                    <a:pt x="3" y="250"/>
                  </a:lnTo>
                  <a:lnTo>
                    <a:pt x="8" y="266"/>
                  </a:lnTo>
                  <a:lnTo>
                    <a:pt x="17" y="283"/>
                  </a:lnTo>
                  <a:lnTo>
                    <a:pt x="31" y="297"/>
                  </a:lnTo>
                  <a:lnTo>
                    <a:pt x="48" y="309"/>
                  </a:lnTo>
                  <a:lnTo>
                    <a:pt x="69" y="318"/>
                  </a:lnTo>
                  <a:lnTo>
                    <a:pt x="88" y="323"/>
                  </a:lnTo>
                  <a:lnTo>
                    <a:pt x="104" y="323"/>
                  </a:lnTo>
                  <a:lnTo>
                    <a:pt x="123" y="321"/>
                  </a:lnTo>
                  <a:lnTo>
                    <a:pt x="130" y="316"/>
                  </a:lnTo>
                  <a:lnTo>
                    <a:pt x="308" y="125"/>
                  </a:lnTo>
                  <a:lnTo>
                    <a:pt x="310" y="118"/>
                  </a:lnTo>
                  <a:close/>
                </a:path>
              </a:pathLst>
            </a:custGeom>
            <a:solidFill>
              <a:schemeClr val="tx1"/>
            </a:solidFill>
            <a:ln w="19050">
              <a:noFill/>
              <a:round/>
              <a:headEnd/>
              <a:tailEnd/>
            </a:ln>
            <a:effectLst>
              <a:innerShdw blurRad="25400">
                <a:prstClr val="black"/>
              </a:innerShdw>
            </a:effectLst>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GB" sz="2100" kern="0" dirty="0">
                <a:solidFill>
                  <a:srgbClr val="174780"/>
                </a:solidFill>
              </a:endParaRPr>
            </a:p>
          </p:txBody>
        </p:sp>
        <p:sp>
          <p:nvSpPr>
            <p:cNvPr id="94" name="Freeform 200"/>
            <p:cNvSpPr>
              <a:spLocks/>
            </p:cNvSpPr>
            <p:nvPr/>
          </p:nvSpPr>
          <p:spPr bwMode="auto">
            <a:xfrm>
              <a:off x="2235263" y="5679780"/>
              <a:ext cx="184377" cy="193210"/>
            </a:xfrm>
            <a:custGeom>
              <a:avLst/>
              <a:gdLst>
                <a:gd name="T0" fmla="*/ 494 w 501"/>
                <a:gd name="T1" fmla="*/ 142 h 525"/>
                <a:gd name="T2" fmla="*/ 499 w 501"/>
                <a:gd name="T3" fmla="*/ 128 h 525"/>
                <a:gd name="T4" fmla="*/ 501 w 501"/>
                <a:gd name="T5" fmla="*/ 111 h 525"/>
                <a:gd name="T6" fmla="*/ 499 w 501"/>
                <a:gd name="T7" fmla="*/ 95 h 525"/>
                <a:gd name="T8" fmla="*/ 494 w 501"/>
                <a:gd name="T9" fmla="*/ 78 h 525"/>
                <a:gd name="T10" fmla="*/ 487 w 501"/>
                <a:gd name="T11" fmla="*/ 64 h 525"/>
                <a:gd name="T12" fmla="*/ 475 w 501"/>
                <a:gd name="T13" fmla="*/ 48 h 525"/>
                <a:gd name="T14" fmla="*/ 461 w 501"/>
                <a:gd name="T15" fmla="*/ 33 h 525"/>
                <a:gd name="T16" fmla="*/ 442 w 501"/>
                <a:gd name="T17" fmla="*/ 19 h 525"/>
                <a:gd name="T18" fmla="*/ 423 w 501"/>
                <a:gd name="T19" fmla="*/ 7 h 525"/>
                <a:gd name="T20" fmla="*/ 402 w 501"/>
                <a:gd name="T21" fmla="*/ 0 h 525"/>
                <a:gd name="T22" fmla="*/ 380 w 501"/>
                <a:gd name="T23" fmla="*/ 0 h 525"/>
                <a:gd name="T24" fmla="*/ 357 w 501"/>
                <a:gd name="T25" fmla="*/ 5 h 525"/>
                <a:gd name="T26" fmla="*/ 347 w 501"/>
                <a:gd name="T27" fmla="*/ 10 h 525"/>
                <a:gd name="T28" fmla="*/ 338 w 501"/>
                <a:gd name="T29" fmla="*/ 19 h 525"/>
                <a:gd name="T30" fmla="*/ 14 w 501"/>
                <a:gd name="T31" fmla="*/ 371 h 525"/>
                <a:gd name="T32" fmla="*/ 7 w 501"/>
                <a:gd name="T33" fmla="*/ 381 h 525"/>
                <a:gd name="T34" fmla="*/ 2 w 501"/>
                <a:gd name="T35" fmla="*/ 390 h 525"/>
                <a:gd name="T36" fmla="*/ 0 w 501"/>
                <a:gd name="T37" fmla="*/ 402 h 525"/>
                <a:gd name="T38" fmla="*/ 0 w 501"/>
                <a:gd name="T39" fmla="*/ 416 h 525"/>
                <a:gd name="T40" fmla="*/ 2 w 501"/>
                <a:gd name="T41" fmla="*/ 435 h 525"/>
                <a:gd name="T42" fmla="*/ 12 w 501"/>
                <a:gd name="T43" fmla="*/ 456 h 525"/>
                <a:gd name="T44" fmla="*/ 24 w 501"/>
                <a:gd name="T45" fmla="*/ 475 h 525"/>
                <a:gd name="T46" fmla="*/ 40 w 501"/>
                <a:gd name="T47" fmla="*/ 492 h 525"/>
                <a:gd name="T48" fmla="*/ 59 w 501"/>
                <a:gd name="T49" fmla="*/ 506 h 525"/>
                <a:gd name="T50" fmla="*/ 78 w 501"/>
                <a:gd name="T51" fmla="*/ 518 h 525"/>
                <a:gd name="T52" fmla="*/ 99 w 501"/>
                <a:gd name="T53" fmla="*/ 522 h 525"/>
                <a:gd name="T54" fmla="*/ 121 w 501"/>
                <a:gd name="T55" fmla="*/ 525 h 525"/>
                <a:gd name="T56" fmla="*/ 144 w 501"/>
                <a:gd name="T57" fmla="*/ 520 h 525"/>
                <a:gd name="T58" fmla="*/ 154 w 501"/>
                <a:gd name="T59" fmla="*/ 515 h 525"/>
                <a:gd name="T60" fmla="*/ 163 w 501"/>
                <a:gd name="T61" fmla="*/ 506 h 525"/>
                <a:gd name="T62" fmla="*/ 487 w 501"/>
                <a:gd name="T63" fmla="*/ 154 h 525"/>
                <a:gd name="T64" fmla="*/ 494 w 501"/>
                <a:gd name="T65" fmla="*/ 142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01" h="525">
                  <a:moveTo>
                    <a:pt x="494" y="142"/>
                  </a:moveTo>
                  <a:lnTo>
                    <a:pt x="499" y="128"/>
                  </a:lnTo>
                  <a:lnTo>
                    <a:pt x="501" y="111"/>
                  </a:lnTo>
                  <a:lnTo>
                    <a:pt x="499" y="95"/>
                  </a:lnTo>
                  <a:lnTo>
                    <a:pt x="494" y="78"/>
                  </a:lnTo>
                  <a:lnTo>
                    <a:pt x="487" y="64"/>
                  </a:lnTo>
                  <a:lnTo>
                    <a:pt x="475" y="48"/>
                  </a:lnTo>
                  <a:lnTo>
                    <a:pt x="461" y="33"/>
                  </a:lnTo>
                  <a:lnTo>
                    <a:pt x="442" y="19"/>
                  </a:lnTo>
                  <a:lnTo>
                    <a:pt x="423" y="7"/>
                  </a:lnTo>
                  <a:lnTo>
                    <a:pt x="402" y="0"/>
                  </a:lnTo>
                  <a:lnTo>
                    <a:pt x="380" y="0"/>
                  </a:lnTo>
                  <a:lnTo>
                    <a:pt x="357" y="5"/>
                  </a:lnTo>
                  <a:lnTo>
                    <a:pt x="347" y="10"/>
                  </a:lnTo>
                  <a:lnTo>
                    <a:pt x="338" y="19"/>
                  </a:lnTo>
                  <a:lnTo>
                    <a:pt x="14" y="371"/>
                  </a:lnTo>
                  <a:lnTo>
                    <a:pt x="7" y="381"/>
                  </a:lnTo>
                  <a:lnTo>
                    <a:pt x="2" y="390"/>
                  </a:lnTo>
                  <a:lnTo>
                    <a:pt x="0" y="402"/>
                  </a:lnTo>
                  <a:lnTo>
                    <a:pt x="0" y="416"/>
                  </a:lnTo>
                  <a:lnTo>
                    <a:pt x="2" y="435"/>
                  </a:lnTo>
                  <a:lnTo>
                    <a:pt x="12" y="456"/>
                  </a:lnTo>
                  <a:lnTo>
                    <a:pt x="24" y="475"/>
                  </a:lnTo>
                  <a:lnTo>
                    <a:pt x="40" y="492"/>
                  </a:lnTo>
                  <a:lnTo>
                    <a:pt x="59" y="506"/>
                  </a:lnTo>
                  <a:lnTo>
                    <a:pt x="78" y="518"/>
                  </a:lnTo>
                  <a:lnTo>
                    <a:pt x="99" y="522"/>
                  </a:lnTo>
                  <a:lnTo>
                    <a:pt x="121" y="525"/>
                  </a:lnTo>
                  <a:lnTo>
                    <a:pt x="144" y="520"/>
                  </a:lnTo>
                  <a:lnTo>
                    <a:pt x="154" y="515"/>
                  </a:lnTo>
                  <a:lnTo>
                    <a:pt x="163" y="506"/>
                  </a:lnTo>
                  <a:lnTo>
                    <a:pt x="487" y="154"/>
                  </a:lnTo>
                  <a:lnTo>
                    <a:pt x="494" y="142"/>
                  </a:lnTo>
                  <a:close/>
                </a:path>
              </a:pathLst>
            </a:custGeom>
            <a:solidFill>
              <a:schemeClr val="tx1"/>
            </a:solidFill>
            <a:ln w="19050">
              <a:noFill/>
              <a:round/>
              <a:headEnd/>
              <a:tailEnd/>
            </a:ln>
            <a:effectLst>
              <a:innerShdw blurRad="25400">
                <a:prstClr val="black"/>
              </a:innerShdw>
            </a:effectLst>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GB" sz="2100" kern="0" dirty="0">
                <a:solidFill>
                  <a:srgbClr val="174780"/>
                </a:solidFill>
              </a:endParaRPr>
            </a:p>
          </p:txBody>
        </p:sp>
        <p:sp>
          <p:nvSpPr>
            <p:cNvPr id="95" name="Freeform 202"/>
            <p:cNvSpPr>
              <a:spLocks/>
            </p:cNvSpPr>
            <p:nvPr/>
          </p:nvSpPr>
          <p:spPr bwMode="auto">
            <a:xfrm>
              <a:off x="2144730" y="5609489"/>
              <a:ext cx="219339" cy="232220"/>
            </a:xfrm>
            <a:custGeom>
              <a:avLst/>
              <a:gdLst>
                <a:gd name="T0" fmla="*/ 582 w 596"/>
                <a:gd name="T1" fmla="*/ 151 h 631"/>
                <a:gd name="T2" fmla="*/ 591 w 596"/>
                <a:gd name="T3" fmla="*/ 135 h 631"/>
                <a:gd name="T4" fmla="*/ 593 w 596"/>
                <a:gd name="T5" fmla="*/ 118 h 631"/>
                <a:gd name="T6" fmla="*/ 596 w 596"/>
                <a:gd name="T7" fmla="*/ 99 h 631"/>
                <a:gd name="T8" fmla="*/ 593 w 596"/>
                <a:gd name="T9" fmla="*/ 80 h 631"/>
                <a:gd name="T10" fmla="*/ 586 w 596"/>
                <a:gd name="T11" fmla="*/ 61 h 631"/>
                <a:gd name="T12" fmla="*/ 574 w 596"/>
                <a:gd name="T13" fmla="*/ 45 h 631"/>
                <a:gd name="T14" fmla="*/ 560 w 596"/>
                <a:gd name="T15" fmla="*/ 28 h 631"/>
                <a:gd name="T16" fmla="*/ 544 w 596"/>
                <a:gd name="T17" fmla="*/ 17 h 631"/>
                <a:gd name="T18" fmla="*/ 527 w 596"/>
                <a:gd name="T19" fmla="*/ 7 h 631"/>
                <a:gd name="T20" fmla="*/ 506 w 596"/>
                <a:gd name="T21" fmla="*/ 2 h 631"/>
                <a:gd name="T22" fmla="*/ 487 w 596"/>
                <a:gd name="T23" fmla="*/ 0 h 631"/>
                <a:gd name="T24" fmla="*/ 468 w 596"/>
                <a:gd name="T25" fmla="*/ 2 h 631"/>
                <a:gd name="T26" fmla="*/ 452 w 596"/>
                <a:gd name="T27" fmla="*/ 9 h 631"/>
                <a:gd name="T28" fmla="*/ 437 w 596"/>
                <a:gd name="T29" fmla="*/ 19 h 631"/>
                <a:gd name="T30" fmla="*/ 423 w 596"/>
                <a:gd name="T31" fmla="*/ 31 h 631"/>
                <a:gd name="T32" fmla="*/ 24 w 596"/>
                <a:gd name="T33" fmla="*/ 465 h 631"/>
                <a:gd name="T34" fmla="*/ 15 w 596"/>
                <a:gd name="T35" fmla="*/ 480 h 631"/>
                <a:gd name="T36" fmla="*/ 7 w 596"/>
                <a:gd name="T37" fmla="*/ 496 h 631"/>
                <a:gd name="T38" fmla="*/ 3 w 596"/>
                <a:gd name="T39" fmla="*/ 513 h 631"/>
                <a:gd name="T40" fmla="*/ 0 w 596"/>
                <a:gd name="T41" fmla="*/ 531 h 631"/>
                <a:gd name="T42" fmla="*/ 5 w 596"/>
                <a:gd name="T43" fmla="*/ 550 h 631"/>
                <a:gd name="T44" fmla="*/ 12 w 596"/>
                <a:gd name="T45" fmla="*/ 569 h 631"/>
                <a:gd name="T46" fmla="*/ 22 w 596"/>
                <a:gd name="T47" fmla="*/ 588 h 631"/>
                <a:gd name="T48" fmla="*/ 36 w 596"/>
                <a:gd name="T49" fmla="*/ 602 h 631"/>
                <a:gd name="T50" fmla="*/ 52 w 596"/>
                <a:gd name="T51" fmla="*/ 614 h 631"/>
                <a:gd name="T52" fmla="*/ 71 w 596"/>
                <a:gd name="T53" fmla="*/ 624 h 631"/>
                <a:gd name="T54" fmla="*/ 90 w 596"/>
                <a:gd name="T55" fmla="*/ 628 h 631"/>
                <a:gd name="T56" fmla="*/ 109 w 596"/>
                <a:gd name="T57" fmla="*/ 631 h 631"/>
                <a:gd name="T58" fmla="*/ 128 w 596"/>
                <a:gd name="T59" fmla="*/ 628 h 631"/>
                <a:gd name="T60" fmla="*/ 145 w 596"/>
                <a:gd name="T61" fmla="*/ 621 h 631"/>
                <a:gd name="T62" fmla="*/ 159 w 596"/>
                <a:gd name="T63" fmla="*/ 614 h 631"/>
                <a:gd name="T64" fmla="*/ 173 w 596"/>
                <a:gd name="T65" fmla="*/ 602 h 631"/>
                <a:gd name="T66" fmla="*/ 572 w 596"/>
                <a:gd name="T67" fmla="*/ 165 h 631"/>
                <a:gd name="T68" fmla="*/ 582 w 596"/>
                <a:gd name="T69" fmla="*/ 15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6" h="631">
                  <a:moveTo>
                    <a:pt x="582" y="151"/>
                  </a:moveTo>
                  <a:lnTo>
                    <a:pt x="591" y="135"/>
                  </a:lnTo>
                  <a:lnTo>
                    <a:pt x="593" y="118"/>
                  </a:lnTo>
                  <a:lnTo>
                    <a:pt x="596" y="99"/>
                  </a:lnTo>
                  <a:lnTo>
                    <a:pt x="593" y="80"/>
                  </a:lnTo>
                  <a:lnTo>
                    <a:pt x="586" y="61"/>
                  </a:lnTo>
                  <a:lnTo>
                    <a:pt x="574" y="45"/>
                  </a:lnTo>
                  <a:lnTo>
                    <a:pt x="560" y="28"/>
                  </a:lnTo>
                  <a:lnTo>
                    <a:pt x="544" y="17"/>
                  </a:lnTo>
                  <a:lnTo>
                    <a:pt x="527" y="7"/>
                  </a:lnTo>
                  <a:lnTo>
                    <a:pt x="506" y="2"/>
                  </a:lnTo>
                  <a:lnTo>
                    <a:pt x="487" y="0"/>
                  </a:lnTo>
                  <a:lnTo>
                    <a:pt x="468" y="2"/>
                  </a:lnTo>
                  <a:lnTo>
                    <a:pt x="452" y="9"/>
                  </a:lnTo>
                  <a:lnTo>
                    <a:pt x="437" y="19"/>
                  </a:lnTo>
                  <a:lnTo>
                    <a:pt x="423" y="31"/>
                  </a:lnTo>
                  <a:lnTo>
                    <a:pt x="24" y="465"/>
                  </a:lnTo>
                  <a:lnTo>
                    <a:pt x="15" y="480"/>
                  </a:lnTo>
                  <a:lnTo>
                    <a:pt x="7" y="496"/>
                  </a:lnTo>
                  <a:lnTo>
                    <a:pt x="3" y="513"/>
                  </a:lnTo>
                  <a:lnTo>
                    <a:pt x="0" y="531"/>
                  </a:lnTo>
                  <a:lnTo>
                    <a:pt x="5" y="550"/>
                  </a:lnTo>
                  <a:lnTo>
                    <a:pt x="12" y="569"/>
                  </a:lnTo>
                  <a:lnTo>
                    <a:pt x="22" y="588"/>
                  </a:lnTo>
                  <a:lnTo>
                    <a:pt x="36" y="602"/>
                  </a:lnTo>
                  <a:lnTo>
                    <a:pt x="52" y="614"/>
                  </a:lnTo>
                  <a:lnTo>
                    <a:pt x="71" y="624"/>
                  </a:lnTo>
                  <a:lnTo>
                    <a:pt x="90" y="628"/>
                  </a:lnTo>
                  <a:lnTo>
                    <a:pt x="109" y="631"/>
                  </a:lnTo>
                  <a:lnTo>
                    <a:pt x="128" y="628"/>
                  </a:lnTo>
                  <a:lnTo>
                    <a:pt x="145" y="621"/>
                  </a:lnTo>
                  <a:lnTo>
                    <a:pt x="159" y="614"/>
                  </a:lnTo>
                  <a:lnTo>
                    <a:pt x="173" y="602"/>
                  </a:lnTo>
                  <a:lnTo>
                    <a:pt x="572" y="165"/>
                  </a:lnTo>
                  <a:lnTo>
                    <a:pt x="582" y="151"/>
                  </a:lnTo>
                  <a:close/>
                </a:path>
              </a:pathLst>
            </a:custGeom>
            <a:solidFill>
              <a:schemeClr val="tx1"/>
            </a:solidFill>
            <a:ln w="19050">
              <a:noFill/>
              <a:round/>
              <a:headEnd/>
              <a:tailEnd/>
            </a:ln>
            <a:effectLst>
              <a:innerShdw blurRad="25400">
                <a:prstClr val="black"/>
              </a:innerShdw>
            </a:effectLst>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GB" sz="2100" kern="0" dirty="0">
                <a:solidFill>
                  <a:srgbClr val="174780"/>
                </a:solidFill>
              </a:endParaRPr>
            </a:p>
          </p:txBody>
        </p:sp>
        <p:sp>
          <p:nvSpPr>
            <p:cNvPr id="96" name="Freeform 203"/>
            <p:cNvSpPr>
              <a:spLocks/>
            </p:cNvSpPr>
            <p:nvPr/>
          </p:nvSpPr>
          <p:spPr bwMode="auto">
            <a:xfrm>
              <a:off x="2057142" y="5605072"/>
              <a:ext cx="192842" cy="203514"/>
            </a:xfrm>
            <a:custGeom>
              <a:avLst/>
              <a:gdLst>
                <a:gd name="T0" fmla="*/ 515 w 524"/>
                <a:gd name="T1" fmla="*/ 147 h 553"/>
                <a:gd name="T2" fmla="*/ 522 w 524"/>
                <a:gd name="T3" fmla="*/ 135 h 553"/>
                <a:gd name="T4" fmla="*/ 524 w 524"/>
                <a:gd name="T5" fmla="*/ 121 h 553"/>
                <a:gd name="T6" fmla="*/ 524 w 524"/>
                <a:gd name="T7" fmla="*/ 107 h 553"/>
                <a:gd name="T8" fmla="*/ 522 w 524"/>
                <a:gd name="T9" fmla="*/ 88 h 553"/>
                <a:gd name="T10" fmla="*/ 515 w 524"/>
                <a:gd name="T11" fmla="*/ 66 h 553"/>
                <a:gd name="T12" fmla="*/ 503 w 524"/>
                <a:gd name="T13" fmla="*/ 47 h 553"/>
                <a:gd name="T14" fmla="*/ 486 w 524"/>
                <a:gd name="T15" fmla="*/ 31 h 553"/>
                <a:gd name="T16" fmla="*/ 470 w 524"/>
                <a:gd name="T17" fmla="*/ 17 h 553"/>
                <a:gd name="T18" fmla="*/ 449 w 524"/>
                <a:gd name="T19" fmla="*/ 7 h 553"/>
                <a:gd name="T20" fmla="*/ 430 w 524"/>
                <a:gd name="T21" fmla="*/ 3 h 553"/>
                <a:gd name="T22" fmla="*/ 408 w 524"/>
                <a:gd name="T23" fmla="*/ 0 h 553"/>
                <a:gd name="T24" fmla="*/ 394 w 524"/>
                <a:gd name="T25" fmla="*/ 3 h 553"/>
                <a:gd name="T26" fmla="*/ 371 w 524"/>
                <a:gd name="T27" fmla="*/ 12 h 553"/>
                <a:gd name="T28" fmla="*/ 361 w 524"/>
                <a:gd name="T29" fmla="*/ 21 h 553"/>
                <a:gd name="T30" fmla="*/ 16 w 524"/>
                <a:gd name="T31" fmla="*/ 397 h 553"/>
                <a:gd name="T32" fmla="*/ 9 w 524"/>
                <a:gd name="T33" fmla="*/ 407 h 553"/>
                <a:gd name="T34" fmla="*/ 5 w 524"/>
                <a:gd name="T35" fmla="*/ 418 h 553"/>
                <a:gd name="T36" fmla="*/ 0 w 524"/>
                <a:gd name="T37" fmla="*/ 447 h 553"/>
                <a:gd name="T38" fmla="*/ 5 w 524"/>
                <a:gd name="T39" fmla="*/ 466 h 553"/>
                <a:gd name="T40" fmla="*/ 12 w 524"/>
                <a:gd name="T41" fmla="*/ 487 h 553"/>
                <a:gd name="T42" fmla="*/ 23 w 524"/>
                <a:gd name="T43" fmla="*/ 506 h 553"/>
                <a:gd name="T44" fmla="*/ 38 w 524"/>
                <a:gd name="T45" fmla="*/ 522 h 553"/>
                <a:gd name="T46" fmla="*/ 57 w 524"/>
                <a:gd name="T47" fmla="*/ 536 h 553"/>
                <a:gd name="T48" fmla="*/ 75 w 524"/>
                <a:gd name="T49" fmla="*/ 546 h 553"/>
                <a:gd name="T50" fmla="*/ 97 w 524"/>
                <a:gd name="T51" fmla="*/ 551 h 553"/>
                <a:gd name="T52" fmla="*/ 118 w 524"/>
                <a:gd name="T53" fmla="*/ 553 h 553"/>
                <a:gd name="T54" fmla="*/ 132 w 524"/>
                <a:gd name="T55" fmla="*/ 551 h 553"/>
                <a:gd name="T56" fmla="*/ 156 w 524"/>
                <a:gd name="T57" fmla="*/ 541 h 553"/>
                <a:gd name="T58" fmla="*/ 165 w 524"/>
                <a:gd name="T59" fmla="*/ 532 h 553"/>
                <a:gd name="T60" fmla="*/ 508 w 524"/>
                <a:gd name="T61" fmla="*/ 156 h 553"/>
                <a:gd name="T62" fmla="*/ 515 w 524"/>
                <a:gd name="T63" fmla="*/ 147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24" h="553">
                  <a:moveTo>
                    <a:pt x="515" y="147"/>
                  </a:moveTo>
                  <a:lnTo>
                    <a:pt x="522" y="135"/>
                  </a:lnTo>
                  <a:lnTo>
                    <a:pt x="524" y="121"/>
                  </a:lnTo>
                  <a:lnTo>
                    <a:pt x="524" y="107"/>
                  </a:lnTo>
                  <a:lnTo>
                    <a:pt x="522" y="88"/>
                  </a:lnTo>
                  <a:lnTo>
                    <a:pt x="515" y="66"/>
                  </a:lnTo>
                  <a:lnTo>
                    <a:pt x="503" y="47"/>
                  </a:lnTo>
                  <a:lnTo>
                    <a:pt x="486" y="31"/>
                  </a:lnTo>
                  <a:lnTo>
                    <a:pt x="470" y="17"/>
                  </a:lnTo>
                  <a:lnTo>
                    <a:pt x="449" y="7"/>
                  </a:lnTo>
                  <a:lnTo>
                    <a:pt x="430" y="3"/>
                  </a:lnTo>
                  <a:lnTo>
                    <a:pt x="408" y="0"/>
                  </a:lnTo>
                  <a:lnTo>
                    <a:pt x="394" y="3"/>
                  </a:lnTo>
                  <a:lnTo>
                    <a:pt x="371" y="12"/>
                  </a:lnTo>
                  <a:lnTo>
                    <a:pt x="361" y="21"/>
                  </a:lnTo>
                  <a:lnTo>
                    <a:pt x="16" y="397"/>
                  </a:lnTo>
                  <a:lnTo>
                    <a:pt x="9" y="407"/>
                  </a:lnTo>
                  <a:lnTo>
                    <a:pt x="5" y="418"/>
                  </a:lnTo>
                  <a:lnTo>
                    <a:pt x="0" y="447"/>
                  </a:lnTo>
                  <a:lnTo>
                    <a:pt x="5" y="466"/>
                  </a:lnTo>
                  <a:lnTo>
                    <a:pt x="12" y="487"/>
                  </a:lnTo>
                  <a:lnTo>
                    <a:pt x="23" y="506"/>
                  </a:lnTo>
                  <a:lnTo>
                    <a:pt x="38" y="522"/>
                  </a:lnTo>
                  <a:lnTo>
                    <a:pt x="57" y="536"/>
                  </a:lnTo>
                  <a:lnTo>
                    <a:pt x="75" y="546"/>
                  </a:lnTo>
                  <a:lnTo>
                    <a:pt x="97" y="551"/>
                  </a:lnTo>
                  <a:lnTo>
                    <a:pt x="118" y="553"/>
                  </a:lnTo>
                  <a:lnTo>
                    <a:pt x="132" y="551"/>
                  </a:lnTo>
                  <a:lnTo>
                    <a:pt x="156" y="541"/>
                  </a:lnTo>
                  <a:lnTo>
                    <a:pt x="165" y="532"/>
                  </a:lnTo>
                  <a:lnTo>
                    <a:pt x="508" y="156"/>
                  </a:lnTo>
                  <a:lnTo>
                    <a:pt x="515" y="147"/>
                  </a:lnTo>
                  <a:close/>
                </a:path>
              </a:pathLst>
            </a:custGeom>
            <a:solidFill>
              <a:schemeClr val="tx1"/>
            </a:solidFill>
            <a:ln w="19050">
              <a:noFill/>
              <a:round/>
              <a:headEnd/>
              <a:tailEnd/>
            </a:ln>
            <a:effectLst>
              <a:innerShdw blurRad="25400">
                <a:prstClr val="black"/>
              </a:innerShdw>
            </a:effectLst>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GB" sz="2100" kern="0" dirty="0">
                <a:solidFill>
                  <a:srgbClr val="174780"/>
                </a:solidFill>
              </a:endParaRPr>
            </a:p>
          </p:txBody>
        </p:sp>
      </p:grpSp>
      <p:grpSp>
        <p:nvGrpSpPr>
          <p:cNvPr id="4" name="Group 100"/>
          <p:cNvGrpSpPr/>
          <p:nvPr/>
        </p:nvGrpSpPr>
        <p:grpSpPr>
          <a:xfrm>
            <a:off x="7933022" y="2850992"/>
            <a:ext cx="491607" cy="697320"/>
            <a:chOff x="4256240" y="2665238"/>
            <a:chExt cx="786663" cy="981273"/>
          </a:xfrm>
        </p:grpSpPr>
        <p:sp>
          <p:nvSpPr>
            <p:cNvPr id="98" name="Freeform 1309"/>
            <p:cNvSpPr>
              <a:spLocks noEditPoints="1"/>
            </p:cNvSpPr>
            <p:nvPr/>
          </p:nvSpPr>
          <p:spPr bwMode="auto">
            <a:xfrm>
              <a:off x="4478260" y="2665238"/>
              <a:ext cx="564643" cy="518046"/>
            </a:xfrm>
            <a:custGeom>
              <a:avLst/>
              <a:gdLst>
                <a:gd name="T0" fmla="*/ 47 w 206"/>
                <a:gd name="T1" fmla="*/ 139 h 189"/>
                <a:gd name="T2" fmla="*/ 40 w 206"/>
                <a:gd name="T3" fmla="*/ 189 h 189"/>
                <a:gd name="T4" fmla="*/ 139 w 206"/>
                <a:gd name="T5" fmla="*/ 142 h 189"/>
                <a:gd name="T6" fmla="*/ 206 w 206"/>
                <a:gd name="T7" fmla="*/ 79 h 189"/>
                <a:gd name="T8" fmla="*/ 206 w 206"/>
                <a:gd name="T9" fmla="*/ 62 h 189"/>
                <a:gd name="T10" fmla="*/ 139 w 206"/>
                <a:gd name="T11" fmla="*/ 0 h 189"/>
                <a:gd name="T12" fmla="*/ 66 w 206"/>
                <a:gd name="T13" fmla="*/ 0 h 189"/>
                <a:gd name="T14" fmla="*/ 0 w 206"/>
                <a:gd name="T15" fmla="*/ 62 h 189"/>
                <a:gd name="T16" fmla="*/ 0 w 206"/>
                <a:gd name="T17" fmla="*/ 79 h 189"/>
                <a:gd name="T18" fmla="*/ 47 w 206"/>
                <a:gd name="T19" fmla="*/ 139 h 189"/>
                <a:gd name="T20" fmla="*/ 16 w 206"/>
                <a:gd name="T21" fmla="*/ 62 h 189"/>
                <a:gd name="T22" fmla="*/ 66 w 206"/>
                <a:gd name="T23" fmla="*/ 15 h 189"/>
                <a:gd name="T24" fmla="*/ 139 w 206"/>
                <a:gd name="T25" fmla="*/ 15 h 189"/>
                <a:gd name="T26" fmla="*/ 190 w 206"/>
                <a:gd name="T27" fmla="*/ 62 h 189"/>
                <a:gd name="T28" fmla="*/ 190 w 206"/>
                <a:gd name="T29" fmla="*/ 79 h 189"/>
                <a:gd name="T30" fmla="*/ 139 w 206"/>
                <a:gd name="T31" fmla="*/ 126 h 189"/>
                <a:gd name="T32" fmla="*/ 135 w 206"/>
                <a:gd name="T33" fmla="*/ 126 h 189"/>
                <a:gd name="T34" fmla="*/ 60 w 206"/>
                <a:gd name="T35" fmla="*/ 163 h 189"/>
                <a:gd name="T36" fmla="*/ 65 w 206"/>
                <a:gd name="T37" fmla="*/ 128 h 189"/>
                <a:gd name="T38" fmla="*/ 52 w 206"/>
                <a:gd name="T39" fmla="*/ 124 h 189"/>
                <a:gd name="T40" fmla="*/ 16 w 206"/>
                <a:gd name="T41" fmla="*/ 79 h 189"/>
                <a:gd name="T42" fmla="*/ 16 w 206"/>
                <a:gd name="T43" fmla="*/ 62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6" h="189">
                  <a:moveTo>
                    <a:pt x="47" y="139"/>
                  </a:moveTo>
                  <a:cubicBezTo>
                    <a:pt x="40" y="189"/>
                    <a:pt x="40" y="189"/>
                    <a:pt x="40" y="189"/>
                  </a:cubicBezTo>
                  <a:cubicBezTo>
                    <a:pt x="139" y="142"/>
                    <a:pt x="139" y="142"/>
                    <a:pt x="139" y="142"/>
                  </a:cubicBezTo>
                  <a:cubicBezTo>
                    <a:pt x="176" y="142"/>
                    <a:pt x="206" y="114"/>
                    <a:pt x="206" y="79"/>
                  </a:cubicBezTo>
                  <a:cubicBezTo>
                    <a:pt x="206" y="62"/>
                    <a:pt x="206" y="62"/>
                    <a:pt x="206" y="62"/>
                  </a:cubicBezTo>
                  <a:cubicBezTo>
                    <a:pt x="206" y="28"/>
                    <a:pt x="176" y="0"/>
                    <a:pt x="139" y="0"/>
                  </a:cubicBezTo>
                  <a:cubicBezTo>
                    <a:pt x="66" y="0"/>
                    <a:pt x="66" y="0"/>
                    <a:pt x="66" y="0"/>
                  </a:cubicBezTo>
                  <a:cubicBezTo>
                    <a:pt x="29" y="0"/>
                    <a:pt x="0" y="28"/>
                    <a:pt x="0" y="62"/>
                  </a:cubicBezTo>
                  <a:cubicBezTo>
                    <a:pt x="0" y="79"/>
                    <a:pt x="0" y="79"/>
                    <a:pt x="0" y="79"/>
                  </a:cubicBezTo>
                  <a:cubicBezTo>
                    <a:pt x="0" y="107"/>
                    <a:pt x="20" y="131"/>
                    <a:pt x="47" y="139"/>
                  </a:cubicBezTo>
                  <a:close/>
                  <a:moveTo>
                    <a:pt x="16" y="62"/>
                  </a:moveTo>
                  <a:cubicBezTo>
                    <a:pt x="16" y="36"/>
                    <a:pt x="39" y="15"/>
                    <a:pt x="66" y="15"/>
                  </a:cubicBezTo>
                  <a:cubicBezTo>
                    <a:pt x="139" y="15"/>
                    <a:pt x="139" y="15"/>
                    <a:pt x="139" y="15"/>
                  </a:cubicBezTo>
                  <a:cubicBezTo>
                    <a:pt x="167" y="15"/>
                    <a:pt x="190" y="36"/>
                    <a:pt x="190" y="62"/>
                  </a:cubicBezTo>
                  <a:cubicBezTo>
                    <a:pt x="190" y="79"/>
                    <a:pt x="190" y="79"/>
                    <a:pt x="190" y="79"/>
                  </a:cubicBezTo>
                  <a:cubicBezTo>
                    <a:pt x="190" y="105"/>
                    <a:pt x="167" y="126"/>
                    <a:pt x="139" y="126"/>
                  </a:cubicBezTo>
                  <a:cubicBezTo>
                    <a:pt x="135" y="126"/>
                    <a:pt x="135" y="126"/>
                    <a:pt x="135" y="126"/>
                  </a:cubicBezTo>
                  <a:cubicBezTo>
                    <a:pt x="60" y="163"/>
                    <a:pt x="60" y="163"/>
                    <a:pt x="60" y="163"/>
                  </a:cubicBezTo>
                  <a:cubicBezTo>
                    <a:pt x="65" y="128"/>
                    <a:pt x="65" y="128"/>
                    <a:pt x="65" y="128"/>
                  </a:cubicBezTo>
                  <a:cubicBezTo>
                    <a:pt x="52" y="124"/>
                    <a:pt x="52" y="124"/>
                    <a:pt x="52" y="124"/>
                  </a:cubicBezTo>
                  <a:cubicBezTo>
                    <a:pt x="31" y="118"/>
                    <a:pt x="16" y="100"/>
                    <a:pt x="16" y="79"/>
                  </a:cubicBezTo>
                  <a:lnTo>
                    <a:pt x="16" y="6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dirty="0">
                <a:solidFill>
                  <a:srgbClr val="00245D"/>
                </a:solidFill>
              </a:endParaRPr>
            </a:p>
          </p:txBody>
        </p:sp>
        <p:sp>
          <p:nvSpPr>
            <p:cNvPr id="99" name="Freeform 1313"/>
            <p:cNvSpPr>
              <a:spLocks/>
            </p:cNvSpPr>
            <p:nvPr/>
          </p:nvSpPr>
          <p:spPr bwMode="auto">
            <a:xfrm>
              <a:off x="4256240" y="3369671"/>
              <a:ext cx="400184" cy="276840"/>
            </a:xfrm>
            <a:custGeom>
              <a:avLst/>
              <a:gdLst>
                <a:gd name="T0" fmla="*/ 113 w 146"/>
                <a:gd name="T1" fmla="*/ 0 h 101"/>
                <a:gd name="T2" fmla="*/ 81 w 146"/>
                <a:gd name="T3" fmla="*/ 49 h 101"/>
                <a:gd name="T4" fmla="*/ 77 w 146"/>
                <a:gd name="T5" fmla="*/ 27 h 101"/>
                <a:gd name="T6" fmla="*/ 82 w 146"/>
                <a:gd name="T7" fmla="*/ 20 h 101"/>
                <a:gd name="T8" fmla="*/ 73 w 146"/>
                <a:gd name="T9" fmla="*/ 11 h 101"/>
                <a:gd name="T10" fmla="*/ 64 w 146"/>
                <a:gd name="T11" fmla="*/ 20 h 101"/>
                <a:gd name="T12" fmla="*/ 68 w 146"/>
                <a:gd name="T13" fmla="*/ 27 h 101"/>
                <a:gd name="T14" fmla="*/ 64 w 146"/>
                <a:gd name="T15" fmla="*/ 49 h 101"/>
                <a:gd name="T16" fmla="*/ 33 w 146"/>
                <a:gd name="T17" fmla="*/ 0 h 101"/>
                <a:gd name="T18" fmla="*/ 0 w 146"/>
                <a:gd name="T19" fmla="*/ 32 h 101"/>
                <a:gd name="T20" fmla="*/ 0 w 146"/>
                <a:gd name="T21" fmla="*/ 32 h 101"/>
                <a:gd name="T22" fmla="*/ 0 w 146"/>
                <a:gd name="T23" fmla="*/ 93 h 101"/>
                <a:gd name="T24" fmla="*/ 1 w 146"/>
                <a:gd name="T25" fmla="*/ 93 h 101"/>
                <a:gd name="T26" fmla="*/ 73 w 146"/>
                <a:gd name="T27" fmla="*/ 101 h 101"/>
                <a:gd name="T28" fmla="*/ 145 w 146"/>
                <a:gd name="T29" fmla="*/ 93 h 101"/>
                <a:gd name="T30" fmla="*/ 146 w 146"/>
                <a:gd name="T31" fmla="*/ 93 h 101"/>
                <a:gd name="T32" fmla="*/ 146 w 146"/>
                <a:gd name="T33" fmla="*/ 32 h 101"/>
                <a:gd name="T34" fmla="*/ 146 w 146"/>
                <a:gd name="T35" fmla="*/ 32 h 101"/>
                <a:gd name="T36" fmla="*/ 113 w 146"/>
                <a:gd name="T3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6" h="101">
                  <a:moveTo>
                    <a:pt x="113" y="0"/>
                  </a:moveTo>
                  <a:cubicBezTo>
                    <a:pt x="81" y="49"/>
                    <a:pt x="81" y="49"/>
                    <a:pt x="81" y="49"/>
                  </a:cubicBezTo>
                  <a:cubicBezTo>
                    <a:pt x="77" y="27"/>
                    <a:pt x="77" y="27"/>
                    <a:pt x="77" y="27"/>
                  </a:cubicBezTo>
                  <a:cubicBezTo>
                    <a:pt x="80" y="26"/>
                    <a:pt x="82" y="23"/>
                    <a:pt x="82" y="20"/>
                  </a:cubicBezTo>
                  <a:cubicBezTo>
                    <a:pt x="82" y="15"/>
                    <a:pt x="78" y="11"/>
                    <a:pt x="73" y="11"/>
                  </a:cubicBezTo>
                  <a:cubicBezTo>
                    <a:pt x="68" y="11"/>
                    <a:pt x="64" y="15"/>
                    <a:pt x="64" y="20"/>
                  </a:cubicBezTo>
                  <a:cubicBezTo>
                    <a:pt x="64" y="23"/>
                    <a:pt x="65" y="26"/>
                    <a:pt x="68" y="27"/>
                  </a:cubicBezTo>
                  <a:cubicBezTo>
                    <a:pt x="64" y="49"/>
                    <a:pt x="64" y="49"/>
                    <a:pt x="64" y="49"/>
                  </a:cubicBezTo>
                  <a:cubicBezTo>
                    <a:pt x="33" y="0"/>
                    <a:pt x="33" y="0"/>
                    <a:pt x="33" y="0"/>
                  </a:cubicBezTo>
                  <a:cubicBezTo>
                    <a:pt x="15" y="7"/>
                    <a:pt x="3" y="19"/>
                    <a:pt x="0" y="32"/>
                  </a:cubicBezTo>
                  <a:cubicBezTo>
                    <a:pt x="0" y="32"/>
                    <a:pt x="0" y="32"/>
                    <a:pt x="0" y="32"/>
                  </a:cubicBezTo>
                  <a:cubicBezTo>
                    <a:pt x="0" y="93"/>
                    <a:pt x="0" y="93"/>
                    <a:pt x="0" y="93"/>
                  </a:cubicBezTo>
                  <a:cubicBezTo>
                    <a:pt x="1" y="93"/>
                    <a:pt x="1" y="93"/>
                    <a:pt x="1" y="93"/>
                  </a:cubicBezTo>
                  <a:cubicBezTo>
                    <a:pt x="8" y="98"/>
                    <a:pt x="38" y="101"/>
                    <a:pt x="73" y="101"/>
                  </a:cubicBezTo>
                  <a:cubicBezTo>
                    <a:pt x="108" y="101"/>
                    <a:pt x="138" y="98"/>
                    <a:pt x="145" y="93"/>
                  </a:cubicBezTo>
                  <a:cubicBezTo>
                    <a:pt x="146" y="93"/>
                    <a:pt x="146" y="93"/>
                    <a:pt x="146" y="93"/>
                  </a:cubicBezTo>
                  <a:cubicBezTo>
                    <a:pt x="146" y="32"/>
                    <a:pt x="146" y="32"/>
                    <a:pt x="146" y="32"/>
                  </a:cubicBezTo>
                  <a:cubicBezTo>
                    <a:pt x="146" y="32"/>
                    <a:pt x="146" y="32"/>
                    <a:pt x="146" y="32"/>
                  </a:cubicBezTo>
                  <a:cubicBezTo>
                    <a:pt x="143" y="19"/>
                    <a:pt x="130" y="7"/>
                    <a:pt x="113"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dirty="0">
                <a:solidFill>
                  <a:srgbClr val="00245D"/>
                </a:solidFill>
              </a:endParaRPr>
            </a:p>
          </p:txBody>
        </p:sp>
        <p:sp>
          <p:nvSpPr>
            <p:cNvPr id="100" name="Freeform 1314"/>
            <p:cNvSpPr>
              <a:spLocks noEditPoints="1"/>
            </p:cNvSpPr>
            <p:nvPr/>
          </p:nvSpPr>
          <p:spPr bwMode="auto">
            <a:xfrm>
              <a:off x="4313801" y="3035271"/>
              <a:ext cx="271358" cy="334400"/>
            </a:xfrm>
            <a:custGeom>
              <a:avLst/>
              <a:gdLst>
                <a:gd name="T0" fmla="*/ 7 w 99"/>
                <a:gd name="T1" fmla="*/ 77 h 122"/>
                <a:gd name="T2" fmla="*/ 16 w 99"/>
                <a:gd name="T3" fmla="*/ 87 h 122"/>
                <a:gd name="T4" fmla="*/ 51 w 99"/>
                <a:gd name="T5" fmla="*/ 122 h 122"/>
                <a:gd name="T6" fmla="*/ 87 w 99"/>
                <a:gd name="T7" fmla="*/ 87 h 122"/>
                <a:gd name="T8" fmla="*/ 87 w 99"/>
                <a:gd name="T9" fmla="*/ 87 h 122"/>
                <a:gd name="T10" fmla="*/ 97 w 99"/>
                <a:gd name="T11" fmla="*/ 77 h 122"/>
                <a:gd name="T12" fmla="*/ 89 w 99"/>
                <a:gd name="T13" fmla="*/ 66 h 122"/>
                <a:gd name="T14" fmla="*/ 89 w 99"/>
                <a:gd name="T15" fmla="*/ 66 h 122"/>
                <a:gd name="T16" fmla="*/ 78 w 99"/>
                <a:gd name="T17" fmla="*/ 26 h 122"/>
                <a:gd name="T18" fmla="*/ 26 w 99"/>
                <a:gd name="T19" fmla="*/ 21 h 122"/>
                <a:gd name="T20" fmla="*/ 13 w 99"/>
                <a:gd name="T21" fmla="*/ 67 h 122"/>
                <a:gd name="T22" fmla="*/ 13 w 99"/>
                <a:gd name="T23" fmla="*/ 67 h 122"/>
                <a:gd name="T24" fmla="*/ 7 w 99"/>
                <a:gd name="T25" fmla="*/ 77 h 122"/>
                <a:gd name="T26" fmla="*/ 16 w 99"/>
                <a:gd name="T27" fmla="*/ 68 h 122"/>
                <a:gd name="T28" fmla="*/ 17 w 99"/>
                <a:gd name="T29" fmla="*/ 68 h 122"/>
                <a:gd name="T30" fmla="*/ 17 w 99"/>
                <a:gd name="T31" fmla="*/ 68 h 122"/>
                <a:gd name="T32" fmla="*/ 17 w 99"/>
                <a:gd name="T33" fmla="*/ 66 h 122"/>
                <a:gd name="T34" fmla="*/ 20 w 99"/>
                <a:gd name="T35" fmla="*/ 51 h 122"/>
                <a:gd name="T36" fmla="*/ 23 w 99"/>
                <a:gd name="T37" fmla="*/ 47 h 122"/>
                <a:gd name="T38" fmla="*/ 64 w 99"/>
                <a:gd name="T39" fmla="*/ 38 h 122"/>
                <a:gd name="T40" fmla="*/ 84 w 99"/>
                <a:gd name="T41" fmla="*/ 69 h 122"/>
                <a:gd name="T42" fmla="*/ 84 w 99"/>
                <a:gd name="T43" fmla="*/ 69 h 122"/>
                <a:gd name="T44" fmla="*/ 86 w 99"/>
                <a:gd name="T45" fmla="*/ 68 h 122"/>
                <a:gd name="T46" fmla="*/ 87 w 99"/>
                <a:gd name="T47" fmla="*/ 68 h 122"/>
                <a:gd name="T48" fmla="*/ 92 w 99"/>
                <a:gd name="T49" fmla="*/ 70 h 122"/>
                <a:gd name="T50" fmla="*/ 94 w 99"/>
                <a:gd name="T51" fmla="*/ 77 h 122"/>
                <a:gd name="T52" fmla="*/ 92 w 99"/>
                <a:gd name="T53" fmla="*/ 83 h 122"/>
                <a:gd name="T54" fmla="*/ 87 w 99"/>
                <a:gd name="T55" fmla="*/ 85 h 122"/>
                <a:gd name="T56" fmla="*/ 87 w 99"/>
                <a:gd name="T57" fmla="*/ 85 h 122"/>
                <a:gd name="T58" fmla="*/ 85 w 99"/>
                <a:gd name="T59" fmla="*/ 85 h 122"/>
                <a:gd name="T60" fmla="*/ 84 w 99"/>
                <a:gd name="T61" fmla="*/ 87 h 122"/>
                <a:gd name="T62" fmla="*/ 73 w 99"/>
                <a:gd name="T63" fmla="*/ 111 h 122"/>
                <a:gd name="T64" fmla="*/ 63 w 99"/>
                <a:gd name="T65" fmla="*/ 117 h 122"/>
                <a:gd name="T66" fmla="*/ 51 w 99"/>
                <a:gd name="T67" fmla="*/ 120 h 122"/>
                <a:gd name="T68" fmla="*/ 40 w 99"/>
                <a:gd name="T69" fmla="*/ 117 h 122"/>
                <a:gd name="T70" fmla="*/ 30 w 99"/>
                <a:gd name="T71" fmla="*/ 111 h 122"/>
                <a:gd name="T72" fmla="*/ 18 w 99"/>
                <a:gd name="T73" fmla="*/ 87 h 122"/>
                <a:gd name="T74" fmla="*/ 18 w 99"/>
                <a:gd name="T75" fmla="*/ 85 h 122"/>
                <a:gd name="T76" fmla="*/ 16 w 99"/>
                <a:gd name="T77" fmla="*/ 85 h 122"/>
                <a:gd name="T78" fmla="*/ 10 w 99"/>
                <a:gd name="T79" fmla="*/ 77 h 122"/>
                <a:gd name="T80" fmla="*/ 12 w 99"/>
                <a:gd name="T81" fmla="*/ 70 h 122"/>
                <a:gd name="T82" fmla="*/ 16 w 99"/>
                <a:gd name="T83" fmla="*/ 6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9" h="122">
                  <a:moveTo>
                    <a:pt x="7" y="77"/>
                  </a:moveTo>
                  <a:cubicBezTo>
                    <a:pt x="7" y="82"/>
                    <a:pt x="11" y="87"/>
                    <a:pt x="16" y="87"/>
                  </a:cubicBezTo>
                  <a:cubicBezTo>
                    <a:pt x="19" y="107"/>
                    <a:pt x="34" y="122"/>
                    <a:pt x="51" y="122"/>
                  </a:cubicBezTo>
                  <a:cubicBezTo>
                    <a:pt x="69" y="122"/>
                    <a:pt x="83" y="107"/>
                    <a:pt x="87" y="87"/>
                  </a:cubicBezTo>
                  <a:cubicBezTo>
                    <a:pt x="87" y="87"/>
                    <a:pt x="87" y="87"/>
                    <a:pt x="87" y="87"/>
                  </a:cubicBezTo>
                  <a:cubicBezTo>
                    <a:pt x="92" y="87"/>
                    <a:pt x="97" y="83"/>
                    <a:pt x="97" y="77"/>
                  </a:cubicBezTo>
                  <a:cubicBezTo>
                    <a:pt x="97" y="71"/>
                    <a:pt x="93" y="67"/>
                    <a:pt x="89" y="66"/>
                  </a:cubicBezTo>
                  <a:cubicBezTo>
                    <a:pt x="89" y="66"/>
                    <a:pt x="89" y="66"/>
                    <a:pt x="89" y="66"/>
                  </a:cubicBezTo>
                  <a:cubicBezTo>
                    <a:pt x="89" y="66"/>
                    <a:pt x="99" y="35"/>
                    <a:pt x="78" y="26"/>
                  </a:cubicBezTo>
                  <a:cubicBezTo>
                    <a:pt x="76" y="0"/>
                    <a:pt x="26" y="21"/>
                    <a:pt x="26" y="21"/>
                  </a:cubicBezTo>
                  <a:cubicBezTo>
                    <a:pt x="0" y="33"/>
                    <a:pt x="13" y="67"/>
                    <a:pt x="13" y="67"/>
                  </a:cubicBezTo>
                  <a:cubicBezTo>
                    <a:pt x="13" y="67"/>
                    <a:pt x="13" y="67"/>
                    <a:pt x="13" y="67"/>
                  </a:cubicBezTo>
                  <a:cubicBezTo>
                    <a:pt x="9" y="69"/>
                    <a:pt x="7" y="72"/>
                    <a:pt x="7" y="77"/>
                  </a:cubicBezTo>
                  <a:close/>
                  <a:moveTo>
                    <a:pt x="16" y="68"/>
                  </a:moveTo>
                  <a:cubicBezTo>
                    <a:pt x="17" y="68"/>
                    <a:pt x="17" y="68"/>
                    <a:pt x="17" y="68"/>
                  </a:cubicBezTo>
                  <a:cubicBezTo>
                    <a:pt x="17" y="68"/>
                    <a:pt x="17" y="68"/>
                    <a:pt x="17" y="68"/>
                  </a:cubicBezTo>
                  <a:cubicBezTo>
                    <a:pt x="17" y="66"/>
                    <a:pt x="17" y="66"/>
                    <a:pt x="17" y="66"/>
                  </a:cubicBezTo>
                  <a:cubicBezTo>
                    <a:pt x="20" y="51"/>
                    <a:pt x="20" y="51"/>
                    <a:pt x="20" y="51"/>
                  </a:cubicBezTo>
                  <a:cubicBezTo>
                    <a:pt x="22" y="49"/>
                    <a:pt x="23" y="47"/>
                    <a:pt x="23" y="47"/>
                  </a:cubicBezTo>
                  <a:cubicBezTo>
                    <a:pt x="46" y="48"/>
                    <a:pt x="64" y="38"/>
                    <a:pt x="64" y="38"/>
                  </a:cubicBezTo>
                  <a:cubicBezTo>
                    <a:pt x="79" y="27"/>
                    <a:pt x="84" y="69"/>
                    <a:pt x="84" y="69"/>
                  </a:cubicBezTo>
                  <a:cubicBezTo>
                    <a:pt x="84" y="69"/>
                    <a:pt x="84" y="69"/>
                    <a:pt x="84" y="69"/>
                  </a:cubicBezTo>
                  <a:cubicBezTo>
                    <a:pt x="86" y="68"/>
                    <a:pt x="86" y="68"/>
                    <a:pt x="86" y="68"/>
                  </a:cubicBezTo>
                  <a:cubicBezTo>
                    <a:pt x="87" y="68"/>
                    <a:pt x="87" y="68"/>
                    <a:pt x="87" y="68"/>
                  </a:cubicBezTo>
                  <a:cubicBezTo>
                    <a:pt x="89" y="68"/>
                    <a:pt x="91" y="69"/>
                    <a:pt x="92" y="70"/>
                  </a:cubicBezTo>
                  <a:cubicBezTo>
                    <a:pt x="93" y="72"/>
                    <a:pt x="94" y="74"/>
                    <a:pt x="94" y="77"/>
                  </a:cubicBezTo>
                  <a:cubicBezTo>
                    <a:pt x="94" y="79"/>
                    <a:pt x="93" y="81"/>
                    <a:pt x="92" y="83"/>
                  </a:cubicBezTo>
                  <a:cubicBezTo>
                    <a:pt x="91" y="84"/>
                    <a:pt x="89" y="85"/>
                    <a:pt x="87" y="85"/>
                  </a:cubicBezTo>
                  <a:cubicBezTo>
                    <a:pt x="87" y="85"/>
                    <a:pt x="87" y="85"/>
                    <a:pt x="87" y="85"/>
                  </a:cubicBezTo>
                  <a:cubicBezTo>
                    <a:pt x="85" y="85"/>
                    <a:pt x="85" y="85"/>
                    <a:pt x="85" y="85"/>
                  </a:cubicBezTo>
                  <a:cubicBezTo>
                    <a:pt x="84" y="87"/>
                    <a:pt x="84" y="87"/>
                    <a:pt x="84" y="87"/>
                  </a:cubicBezTo>
                  <a:cubicBezTo>
                    <a:pt x="83" y="96"/>
                    <a:pt x="79" y="105"/>
                    <a:pt x="73" y="111"/>
                  </a:cubicBezTo>
                  <a:cubicBezTo>
                    <a:pt x="70" y="114"/>
                    <a:pt x="66" y="116"/>
                    <a:pt x="63" y="117"/>
                  </a:cubicBezTo>
                  <a:cubicBezTo>
                    <a:pt x="59" y="119"/>
                    <a:pt x="55" y="120"/>
                    <a:pt x="51" y="120"/>
                  </a:cubicBezTo>
                  <a:cubicBezTo>
                    <a:pt x="47" y="120"/>
                    <a:pt x="44" y="119"/>
                    <a:pt x="40" y="117"/>
                  </a:cubicBezTo>
                  <a:cubicBezTo>
                    <a:pt x="36" y="116"/>
                    <a:pt x="33" y="114"/>
                    <a:pt x="30" y="111"/>
                  </a:cubicBezTo>
                  <a:cubicBezTo>
                    <a:pt x="24" y="105"/>
                    <a:pt x="20" y="96"/>
                    <a:pt x="18" y="87"/>
                  </a:cubicBezTo>
                  <a:cubicBezTo>
                    <a:pt x="18" y="85"/>
                    <a:pt x="18" y="85"/>
                    <a:pt x="18" y="85"/>
                  </a:cubicBezTo>
                  <a:cubicBezTo>
                    <a:pt x="16" y="85"/>
                    <a:pt x="16" y="85"/>
                    <a:pt x="16" y="85"/>
                  </a:cubicBezTo>
                  <a:cubicBezTo>
                    <a:pt x="13" y="85"/>
                    <a:pt x="10" y="81"/>
                    <a:pt x="10" y="77"/>
                  </a:cubicBezTo>
                  <a:cubicBezTo>
                    <a:pt x="10" y="74"/>
                    <a:pt x="11" y="72"/>
                    <a:pt x="12" y="70"/>
                  </a:cubicBezTo>
                  <a:cubicBezTo>
                    <a:pt x="13" y="69"/>
                    <a:pt x="15" y="68"/>
                    <a:pt x="16" y="68"/>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dirty="0">
                <a:solidFill>
                  <a:srgbClr val="00245D"/>
                </a:solidFill>
              </a:endParaRPr>
            </a:p>
          </p:txBody>
        </p:sp>
      </p:grpSp>
      <p:sp>
        <p:nvSpPr>
          <p:cNvPr id="45" name="Title 1"/>
          <p:cNvSpPr txBox="1">
            <a:spLocks/>
          </p:cNvSpPr>
          <p:nvPr/>
        </p:nvSpPr>
        <p:spPr>
          <a:xfrm>
            <a:off x="292309" y="0"/>
            <a:ext cx="8237096" cy="869430"/>
          </a:xfrm>
          <a:prstGeom prst="rect">
            <a:avLst/>
          </a:prstGeom>
        </p:spPr>
        <p:txBody>
          <a:bodyPr anchor="ct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i="0" u="none" strike="noStrike" kern="1200" cap="none" spc="0" normalizeH="0" baseline="0" noProof="0" dirty="0" smtClean="0">
                <a:ln>
                  <a:noFill/>
                </a:ln>
                <a:solidFill>
                  <a:srgbClr val="F8F8F8"/>
                </a:solidFill>
                <a:effectLst/>
                <a:uLnTx/>
                <a:uFillTx/>
                <a:latin typeface="+mn-lt"/>
                <a:ea typeface="+mj-ea"/>
                <a:cs typeface="+mj-cs"/>
              </a:rPr>
              <a:t>Energy Solutions</a:t>
            </a:r>
            <a:endParaRPr kumimoji="0" lang="en-GB" sz="2600" i="0" u="none" strike="noStrike" kern="1200" cap="none" spc="0" normalizeH="0" baseline="0" noProof="0" dirty="0">
              <a:ln>
                <a:noFill/>
              </a:ln>
              <a:solidFill>
                <a:srgbClr val="F8F8F8"/>
              </a:solidFill>
              <a:effectLst/>
              <a:uLnTx/>
              <a:uFillTx/>
              <a:latin typeface="+mn-lt"/>
              <a:ea typeface="+mj-ea"/>
              <a:cs typeface="+mj-cs"/>
            </a:endParaRPr>
          </a:p>
        </p:txBody>
      </p:sp>
      <p:sp>
        <p:nvSpPr>
          <p:cNvPr id="49" name="Freeform 230"/>
          <p:cNvSpPr>
            <a:spLocks noChangeArrowheads="1"/>
          </p:cNvSpPr>
          <p:nvPr/>
        </p:nvSpPr>
        <p:spPr bwMode="auto">
          <a:xfrm rot="19598802">
            <a:off x="8000044" y="4136566"/>
            <a:ext cx="476125" cy="400144"/>
          </a:xfrm>
          <a:custGeom>
            <a:avLst/>
            <a:gdLst>
              <a:gd name="T0" fmla="*/ 0 w 2547"/>
              <a:gd name="T1" fmla="*/ 0 h 2067"/>
              <a:gd name="T2" fmla="*/ 0 w 2547"/>
              <a:gd name="T3" fmla="*/ 0 h 2067"/>
              <a:gd name="T4" fmla="*/ 0 w 2547"/>
              <a:gd name="T5" fmla="*/ 0 h 2067"/>
              <a:gd name="T6" fmla="*/ 0 w 2547"/>
              <a:gd name="T7" fmla="*/ 0 h 2067"/>
              <a:gd name="T8" fmla="*/ 0 w 2547"/>
              <a:gd name="T9" fmla="*/ 0 h 2067"/>
              <a:gd name="T10" fmla="*/ 0 w 2547"/>
              <a:gd name="T11" fmla="*/ 0 h 2067"/>
              <a:gd name="T12" fmla="*/ 0 w 2547"/>
              <a:gd name="T13" fmla="*/ 0 h 2067"/>
              <a:gd name="T14" fmla="*/ 0 w 2547"/>
              <a:gd name="T15" fmla="*/ 0 h 2067"/>
              <a:gd name="T16" fmla="*/ 0 w 2547"/>
              <a:gd name="T17" fmla="*/ 0 h 2067"/>
              <a:gd name="T18" fmla="*/ 0 w 2547"/>
              <a:gd name="T19" fmla="*/ 0 h 2067"/>
              <a:gd name="T20" fmla="*/ 0 w 2547"/>
              <a:gd name="T21" fmla="*/ 0 h 2067"/>
              <a:gd name="T22" fmla="*/ 0 w 2547"/>
              <a:gd name="T23" fmla="*/ 0 h 2067"/>
              <a:gd name="T24" fmla="*/ 0 w 2547"/>
              <a:gd name="T25" fmla="*/ 0 h 2067"/>
              <a:gd name="T26" fmla="*/ 0 w 2547"/>
              <a:gd name="T27" fmla="*/ 0 h 2067"/>
              <a:gd name="T28" fmla="*/ 0 w 2547"/>
              <a:gd name="T29" fmla="*/ 0 h 2067"/>
              <a:gd name="T30" fmla="*/ 0 w 2547"/>
              <a:gd name="T31" fmla="*/ 0 h 2067"/>
              <a:gd name="T32" fmla="*/ 0 w 2547"/>
              <a:gd name="T33" fmla="*/ 0 h 2067"/>
              <a:gd name="T34" fmla="*/ 0 w 2547"/>
              <a:gd name="T35" fmla="*/ 0 h 2067"/>
              <a:gd name="T36" fmla="*/ 0 w 2547"/>
              <a:gd name="T37" fmla="*/ 0 h 2067"/>
              <a:gd name="T38" fmla="*/ 0 w 2547"/>
              <a:gd name="T39" fmla="*/ 0 h 2067"/>
              <a:gd name="T40" fmla="*/ 0 w 2547"/>
              <a:gd name="T41" fmla="*/ 0 h 2067"/>
              <a:gd name="T42" fmla="*/ 0 w 2547"/>
              <a:gd name="T43" fmla="*/ 0 h 2067"/>
              <a:gd name="T44" fmla="*/ 0 w 2547"/>
              <a:gd name="T45" fmla="*/ 0 h 2067"/>
              <a:gd name="T46" fmla="*/ 0 w 2547"/>
              <a:gd name="T47" fmla="*/ 0 h 2067"/>
              <a:gd name="T48" fmla="*/ 0 w 2547"/>
              <a:gd name="T49" fmla="*/ 0 h 2067"/>
              <a:gd name="T50" fmla="*/ 0 w 2547"/>
              <a:gd name="T51" fmla="*/ 0 h 2067"/>
              <a:gd name="T52" fmla="*/ 0 w 2547"/>
              <a:gd name="T53" fmla="*/ 0 h 2067"/>
              <a:gd name="T54" fmla="*/ 0 w 2547"/>
              <a:gd name="T55" fmla="*/ 0 h 2067"/>
              <a:gd name="T56" fmla="*/ 0 w 2547"/>
              <a:gd name="T57" fmla="*/ 0 h 2067"/>
              <a:gd name="T58" fmla="*/ 0 w 2547"/>
              <a:gd name="T59" fmla="*/ 0 h 2067"/>
              <a:gd name="T60" fmla="*/ 0 w 2547"/>
              <a:gd name="T61" fmla="*/ 0 h 2067"/>
              <a:gd name="T62" fmla="*/ 0 w 2547"/>
              <a:gd name="T63" fmla="*/ 0 h 2067"/>
              <a:gd name="T64" fmla="*/ 0 w 2547"/>
              <a:gd name="T65" fmla="*/ 0 h 2067"/>
              <a:gd name="T66" fmla="*/ 0 w 2547"/>
              <a:gd name="T67" fmla="*/ 0 h 2067"/>
              <a:gd name="T68" fmla="*/ 0 w 2547"/>
              <a:gd name="T69" fmla="*/ 0 h 2067"/>
              <a:gd name="T70" fmla="*/ 0 w 2547"/>
              <a:gd name="T71" fmla="*/ 0 h 2067"/>
              <a:gd name="T72" fmla="*/ 0 w 2547"/>
              <a:gd name="T73" fmla="*/ 0 h 2067"/>
              <a:gd name="T74" fmla="*/ 0 w 2547"/>
              <a:gd name="T75" fmla="*/ 0 h 2067"/>
              <a:gd name="T76" fmla="*/ 0 w 2547"/>
              <a:gd name="T77" fmla="*/ 0 h 2067"/>
              <a:gd name="T78" fmla="*/ 0 w 2547"/>
              <a:gd name="T79" fmla="*/ 0 h 2067"/>
              <a:gd name="T80" fmla="*/ 0 w 2547"/>
              <a:gd name="T81" fmla="*/ 0 h 2067"/>
              <a:gd name="T82" fmla="*/ 0 w 2547"/>
              <a:gd name="T83" fmla="*/ 0 h 2067"/>
              <a:gd name="T84" fmla="*/ 0 w 2547"/>
              <a:gd name="T85" fmla="*/ 0 h 2067"/>
              <a:gd name="T86" fmla="*/ 0 w 2547"/>
              <a:gd name="T87" fmla="*/ 0 h 2067"/>
              <a:gd name="T88" fmla="*/ 0 w 2547"/>
              <a:gd name="T89" fmla="*/ 0 h 2067"/>
              <a:gd name="T90" fmla="*/ 0 w 2547"/>
              <a:gd name="T91" fmla="*/ 0 h 2067"/>
              <a:gd name="T92" fmla="*/ 0 w 2547"/>
              <a:gd name="T93" fmla="*/ 0 h 2067"/>
              <a:gd name="T94" fmla="*/ 0 w 2547"/>
              <a:gd name="T95" fmla="*/ 0 h 2067"/>
              <a:gd name="T96" fmla="*/ 0 w 2547"/>
              <a:gd name="T97" fmla="*/ 0 h 2067"/>
              <a:gd name="T98" fmla="*/ 0 w 2547"/>
              <a:gd name="T99" fmla="*/ 0 h 2067"/>
              <a:gd name="T100" fmla="*/ 0 w 2547"/>
              <a:gd name="T101" fmla="*/ 0 h 2067"/>
              <a:gd name="T102" fmla="*/ 0 w 2547"/>
              <a:gd name="T103" fmla="*/ 0 h 2067"/>
              <a:gd name="T104" fmla="*/ 0 w 2547"/>
              <a:gd name="T105" fmla="*/ 0 h 2067"/>
              <a:gd name="T106" fmla="*/ 0 w 2547"/>
              <a:gd name="T107" fmla="*/ 0 h 2067"/>
              <a:gd name="T108" fmla="*/ 0 w 2547"/>
              <a:gd name="T109" fmla="*/ 0 h 2067"/>
              <a:gd name="T110" fmla="*/ 0 w 2547"/>
              <a:gd name="T111" fmla="*/ 0 h 2067"/>
              <a:gd name="T112" fmla="*/ 0 w 2547"/>
              <a:gd name="T113" fmla="*/ 0 h 2067"/>
              <a:gd name="T114" fmla="*/ 0 w 2547"/>
              <a:gd name="T115" fmla="*/ 0 h 2067"/>
              <a:gd name="T116" fmla="*/ 0 w 2547"/>
              <a:gd name="T117" fmla="*/ 0 h 206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47"/>
              <a:gd name="T178" fmla="*/ 0 h 2067"/>
              <a:gd name="T179" fmla="*/ 2547 w 2547"/>
              <a:gd name="T180" fmla="*/ 2067 h 206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47" h="2067">
                <a:moveTo>
                  <a:pt x="447" y="0"/>
                </a:moveTo>
                <a:lnTo>
                  <a:pt x="893" y="670"/>
                </a:lnTo>
                <a:lnTo>
                  <a:pt x="614" y="670"/>
                </a:lnTo>
                <a:lnTo>
                  <a:pt x="617" y="752"/>
                </a:lnTo>
                <a:lnTo>
                  <a:pt x="627" y="834"/>
                </a:lnTo>
                <a:lnTo>
                  <a:pt x="643" y="912"/>
                </a:lnTo>
                <a:lnTo>
                  <a:pt x="664" y="989"/>
                </a:lnTo>
                <a:lnTo>
                  <a:pt x="691" y="1063"/>
                </a:lnTo>
                <a:lnTo>
                  <a:pt x="722" y="1135"/>
                </a:lnTo>
                <a:lnTo>
                  <a:pt x="759" y="1204"/>
                </a:lnTo>
                <a:lnTo>
                  <a:pt x="801" y="1270"/>
                </a:lnTo>
                <a:lnTo>
                  <a:pt x="847" y="1332"/>
                </a:lnTo>
                <a:lnTo>
                  <a:pt x="853" y="1340"/>
                </a:lnTo>
                <a:lnTo>
                  <a:pt x="860" y="1347"/>
                </a:lnTo>
                <a:lnTo>
                  <a:pt x="890" y="1383"/>
                </a:lnTo>
                <a:lnTo>
                  <a:pt x="923" y="1417"/>
                </a:lnTo>
                <a:lnTo>
                  <a:pt x="927" y="1420"/>
                </a:lnTo>
                <a:lnTo>
                  <a:pt x="982" y="1472"/>
                </a:lnTo>
                <a:lnTo>
                  <a:pt x="1041" y="1519"/>
                </a:lnTo>
                <a:lnTo>
                  <a:pt x="1103" y="1563"/>
                </a:lnTo>
                <a:lnTo>
                  <a:pt x="1168" y="1602"/>
                </a:lnTo>
                <a:lnTo>
                  <a:pt x="1169" y="1603"/>
                </a:lnTo>
                <a:lnTo>
                  <a:pt x="1171" y="1604"/>
                </a:lnTo>
                <a:lnTo>
                  <a:pt x="1211" y="1624"/>
                </a:lnTo>
                <a:lnTo>
                  <a:pt x="1252" y="1642"/>
                </a:lnTo>
                <a:lnTo>
                  <a:pt x="1260" y="1647"/>
                </a:lnTo>
                <a:lnTo>
                  <a:pt x="1268" y="1650"/>
                </a:lnTo>
                <a:lnTo>
                  <a:pt x="1304" y="1664"/>
                </a:lnTo>
                <a:lnTo>
                  <a:pt x="1340" y="1676"/>
                </a:lnTo>
                <a:lnTo>
                  <a:pt x="1370" y="1686"/>
                </a:lnTo>
                <a:lnTo>
                  <a:pt x="1401" y="1694"/>
                </a:lnTo>
                <a:lnTo>
                  <a:pt x="1434" y="1703"/>
                </a:lnTo>
                <a:lnTo>
                  <a:pt x="1474" y="1712"/>
                </a:lnTo>
                <a:lnTo>
                  <a:pt x="1507" y="1718"/>
                </a:lnTo>
                <a:lnTo>
                  <a:pt x="1541" y="1722"/>
                </a:lnTo>
                <a:lnTo>
                  <a:pt x="1577" y="1726"/>
                </a:lnTo>
                <a:lnTo>
                  <a:pt x="1619" y="1729"/>
                </a:lnTo>
                <a:lnTo>
                  <a:pt x="1663" y="1731"/>
                </a:lnTo>
                <a:lnTo>
                  <a:pt x="1737" y="1729"/>
                </a:lnTo>
                <a:lnTo>
                  <a:pt x="1809" y="1723"/>
                </a:lnTo>
                <a:lnTo>
                  <a:pt x="1881" y="1712"/>
                </a:lnTo>
                <a:lnTo>
                  <a:pt x="1952" y="1694"/>
                </a:lnTo>
                <a:lnTo>
                  <a:pt x="2022" y="1674"/>
                </a:lnTo>
                <a:lnTo>
                  <a:pt x="2090" y="1648"/>
                </a:lnTo>
                <a:lnTo>
                  <a:pt x="2157" y="1616"/>
                </a:lnTo>
                <a:lnTo>
                  <a:pt x="2221" y="1580"/>
                </a:lnTo>
                <a:lnTo>
                  <a:pt x="2284" y="1540"/>
                </a:lnTo>
                <a:lnTo>
                  <a:pt x="2311" y="1524"/>
                </a:lnTo>
                <a:lnTo>
                  <a:pt x="2338" y="1514"/>
                </a:lnTo>
                <a:lnTo>
                  <a:pt x="2367" y="1510"/>
                </a:lnTo>
                <a:lnTo>
                  <a:pt x="2395" y="1510"/>
                </a:lnTo>
                <a:lnTo>
                  <a:pt x="2424" y="1515"/>
                </a:lnTo>
                <a:lnTo>
                  <a:pt x="2450" y="1524"/>
                </a:lnTo>
                <a:lnTo>
                  <a:pt x="2476" y="1539"/>
                </a:lnTo>
                <a:lnTo>
                  <a:pt x="2498" y="1558"/>
                </a:lnTo>
                <a:lnTo>
                  <a:pt x="2518" y="1580"/>
                </a:lnTo>
                <a:lnTo>
                  <a:pt x="2533" y="1607"/>
                </a:lnTo>
                <a:lnTo>
                  <a:pt x="2543" y="1634"/>
                </a:lnTo>
                <a:lnTo>
                  <a:pt x="2547" y="1663"/>
                </a:lnTo>
                <a:lnTo>
                  <a:pt x="2547" y="1691"/>
                </a:lnTo>
                <a:lnTo>
                  <a:pt x="2542" y="1720"/>
                </a:lnTo>
                <a:lnTo>
                  <a:pt x="2533" y="1746"/>
                </a:lnTo>
                <a:lnTo>
                  <a:pt x="2519" y="1772"/>
                </a:lnTo>
                <a:lnTo>
                  <a:pt x="2500" y="1794"/>
                </a:lnTo>
                <a:lnTo>
                  <a:pt x="2477" y="1814"/>
                </a:lnTo>
                <a:lnTo>
                  <a:pt x="2405" y="1861"/>
                </a:lnTo>
                <a:lnTo>
                  <a:pt x="2330" y="1904"/>
                </a:lnTo>
                <a:lnTo>
                  <a:pt x="2253" y="1942"/>
                </a:lnTo>
                <a:lnTo>
                  <a:pt x="2174" y="1975"/>
                </a:lnTo>
                <a:lnTo>
                  <a:pt x="2095" y="2003"/>
                </a:lnTo>
                <a:lnTo>
                  <a:pt x="2014" y="2026"/>
                </a:lnTo>
                <a:lnTo>
                  <a:pt x="1931" y="2044"/>
                </a:lnTo>
                <a:lnTo>
                  <a:pt x="1848" y="2057"/>
                </a:lnTo>
                <a:lnTo>
                  <a:pt x="1763" y="2064"/>
                </a:lnTo>
                <a:lnTo>
                  <a:pt x="1678" y="2067"/>
                </a:lnTo>
                <a:lnTo>
                  <a:pt x="1609" y="2065"/>
                </a:lnTo>
                <a:lnTo>
                  <a:pt x="1539" y="2060"/>
                </a:lnTo>
                <a:lnTo>
                  <a:pt x="1525" y="2058"/>
                </a:lnTo>
                <a:lnTo>
                  <a:pt x="1511" y="2056"/>
                </a:lnTo>
                <a:lnTo>
                  <a:pt x="1473" y="2051"/>
                </a:lnTo>
                <a:lnTo>
                  <a:pt x="1433" y="2046"/>
                </a:lnTo>
                <a:lnTo>
                  <a:pt x="1422" y="2043"/>
                </a:lnTo>
                <a:lnTo>
                  <a:pt x="1411" y="2041"/>
                </a:lnTo>
                <a:lnTo>
                  <a:pt x="1356" y="2028"/>
                </a:lnTo>
                <a:lnTo>
                  <a:pt x="1315" y="2018"/>
                </a:lnTo>
                <a:lnTo>
                  <a:pt x="1274" y="2007"/>
                </a:lnTo>
                <a:lnTo>
                  <a:pt x="1231" y="1993"/>
                </a:lnTo>
                <a:lnTo>
                  <a:pt x="1186" y="1976"/>
                </a:lnTo>
                <a:lnTo>
                  <a:pt x="1141" y="1960"/>
                </a:lnTo>
                <a:lnTo>
                  <a:pt x="1115" y="1948"/>
                </a:lnTo>
                <a:lnTo>
                  <a:pt x="1064" y="1925"/>
                </a:lnTo>
                <a:lnTo>
                  <a:pt x="1013" y="1899"/>
                </a:lnTo>
                <a:lnTo>
                  <a:pt x="1009" y="1896"/>
                </a:lnTo>
                <a:lnTo>
                  <a:pt x="1004" y="1894"/>
                </a:lnTo>
                <a:lnTo>
                  <a:pt x="936" y="1854"/>
                </a:lnTo>
                <a:lnTo>
                  <a:pt x="871" y="1811"/>
                </a:lnTo>
                <a:lnTo>
                  <a:pt x="809" y="1764"/>
                </a:lnTo>
                <a:lnTo>
                  <a:pt x="748" y="1713"/>
                </a:lnTo>
                <a:lnTo>
                  <a:pt x="691" y="1659"/>
                </a:lnTo>
                <a:lnTo>
                  <a:pt x="682" y="1651"/>
                </a:lnTo>
                <a:lnTo>
                  <a:pt x="642" y="1607"/>
                </a:lnTo>
                <a:lnTo>
                  <a:pt x="603" y="1562"/>
                </a:lnTo>
                <a:lnTo>
                  <a:pt x="584" y="1538"/>
                </a:lnTo>
                <a:lnTo>
                  <a:pt x="557" y="1505"/>
                </a:lnTo>
                <a:lnTo>
                  <a:pt x="532" y="1471"/>
                </a:lnTo>
                <a:lnTo>
                  <a:pt x="530" y="1466"/>
                </a:lnTo>
                <a:lnTo>
                  <a:pt x="527" y="1461"/>
                </a:lnTo>
                <a:lnTo>
                  <a:pt x="482" y="1393"/>
                </a:lnTo>
                <a:lnTo>
                  <a:pt x="441" y="1321"/>
                </a:lnTo>
                <a:lnTo>
                  <a:pt x="404" y="1247"/>
                </a:lnTo>
                <a:lnTo>
                  <a:pt x="373" y="1171"/>
                </a:lnTo>
                <a:lnTo>
                  <a:pt x="344" y="1092"/>
                </a:lnTo>
                <a:lnTo>
                  <a:pt x="322" y="1011"/>
                </a:lnTo>
                <a:lnTo>
                  <a:pt x="304" y="929"/>
                </a:lnTo>
                <a:lnTo>
                  <a:pt x="290" y="844"/>
                </a:lnTo>
                <a:lnTo>
                  <a:pt x="282" y="757"/>
                </a:lnTo>
                <a:lnTo>
                  <a:pt x="279" y="671"/>
                </a:lnTo>
                <a:lnTo>
                  <a:pt x="0" y="671"/>
                </a:lnTo>
                <a:lnTo>
                  <a:pt x="447" y="0"/>
                </a:lnTo>
                <a:close/>
              </a:path>
            </a:pathLst>
          </a:custGeom>
          <a:solidFill>
            <a:schemeClr val="tx1"/>
          </a:solidFill>
          <a:ln w="9525">
            <a:noFill/>
            <a:round/>
            <a:headEnd/>
            <a:tailEnd/>
          </a:ln>
        </p:spPr>
        <p:txBody>
          <a:bodyPr wrap="none" anchor="ctr"/>
          <a:lstStyle/>
          <a:p>
            <a:endParaRPr lang="en-GB"/>
          </a:p>
        </p:txBody>
      </p:sp>
      <p:sp>
        <p:nvSpPr>
          <p:cNvPr id="50" name="Freeform 231"/>
          <p:cNvSpPr>
            <a:spLocks noChangeArrowheads="1"/>
          </p:cNvSpPr>
          <p:nvPr/>
        </p:nvSpPr>
        <p:spPr bwMode="auto">
          <a:xfrm rot="20089637">
            <a:off x="8008031" y="3848496"/>
            <a:ext cx="537991" cy="355720"/>
          </a:xfrm>
          <a:custGeom>
            <a:avLst/>
            <a:gdLst>
              <a:gd name="T0" fmla="*/ 0 w 2547"/>
              <a:gd name="T1" fmla="*/ 0 h 2065"/>
              <a:gd name="T2" fmla="*/ 0 w 2547"/>
              <a:gd name="T3" fmla="*/ 0 h 2065"/>
              <a:gd name="T4" fmla="*/ 0 w 2547"/>
              <a:gd name="T5" fmla="*/ 0 h 2065"/>
              <a:gd name="T6" fmla="*/ 0 w 2547"/>
              <a:gd name="T7" fmla="*/ 0 h 2065"/>
              <a:gd name="T8" fmla="*/ 0 w 2547"/>
              <a:gd name="T9" fmla="*/ 0 h 2065"/>
              <a:gd name="T10" fmla="*/ 0 w 2547"/>
              <a:gd name="T11" fmla="*/ 0 h 2065"/>
              <a:gd name="T12" fmla="*/ 0 w 2547"/>
              <a:gd name="T13" fmla="*/ 0 h 2065"/>
              <a:gd name="T14" fmla="*/ 0 w 2547"/>
              <a:gd name="T15" fmla="*/ 0 h 2065"/>
              <a:gd name="T16" fmla="*/ 0 w 2547"/>
              <a:gd name="T17" fmla="*/ 0 h 2065"/>
              <a:gd name="T18" fmla="*/ 0 w 2547"/>
              <a:gd name="T19" fmla="*/ 0 h 2065"/>
              <a:gd name="T20" fmla="*/ 0 w 2547"/>
              <a:gd name="T21" fmla="*/ 0 h 2065"/>
              <a:gd name="T22" fmla="*/ 0 w 2547"/>
              <a:gd name="T23" fmla="*/ 0 h 2065"/>
              <a:gd name="T24" fmla="*/ 0 w 2547"/>
              <a:gd name="T25" fmla="*/ 0 h 2065"/>
              <a:gd name="T26" fmla="*/ 0 w 2547"/>
              <a:gd name="T27" fmla="*/ 0 h 2065"/>
              <a:gd name="T28" fmla="*/ 0 w 2547"/>
              <a:gd name="T29" fmla="*/ 0 h 2065"/>
              <a:gd name="T30" fmla="*/ 0 w 2547"/>
              <a:gd name="T31" fmla="*/ 0 h 2065"/>
              <a:gd name="T32" fmla="*/ 0 w 2547"/>
              <a:gd name="T33" fmla="*/ 0 h 2065"/>
              <a:gd name="T34" fmla="*/ 0 w 2547"/>
              <a:gd name="T35" fmla="*/ 0 h 2065"/>
              <a:gd name="T36" fmla="*/ 0 w 2547"/>
              <a:gd name="T37" fmla="*/ 0 h 2065"/>
              <a:gd name="T38" fmla="*/ 0 w 2547"/>
              <a:gd name="T39" fmla="*/ 0 h 2065"/>
              <a:gd name="T40" fmla="*/ 0 w 2547"/>
              <a:gd name="T41" fmla="*/ 0 h 2065"/>
              <a:gd name="T42" fmla="*/ 0 w 2547"/>
              <a:gd name="T43" fmla="*/ 0 h 2065"/>
              <a:gd name="T44" fmla="*/ 0 w 2547"/>
              <a:gd name="T45" fmla="*/ 0 h 2065"/>
              <a:gd name="T46" fmla="*/ 0 w 2547"/>
              <a:gd name="T47" fmla="*/ 0 h 2065"/>
              <a:gd name="T48" fmla="*/ 0 w 2547"/>
              <a:gd name="T49" fmla="*/ 0 h 2065"/>
              <a:gd name="T50" fmla="*/ 0 w 2547"/>
              <a:gd name="T51" fmla="*/ 0 h 2065"/>
              <a:gd name="T52" fmla="*/ 0 w 2547"/>
              <a:gd name="T53" fmla="*/ 0 h 2065"/>
              <a:gd name="T54" fmla="*/ 0 w 2547"/>
              <a:gd name="T55" fmla="*/ 0 h 2065"/>
              <a:gd name="T56" fmla="*/ 0 w 2547"/>
              <a:gd name="T57" fmla="*/ 0 h 2065"/>
              <a:gd name="T58" fmla="*/ 0 w 2547"/>
              <a:gd name="T59" fmla="*/ 0 h 2065"/>
              <a:gd name="T60" fmla="*/ 0 w 2547"/>
              <a:gd name="T61" fmla="*/ 0 h 2065"/>
              <a:gd name="T62" fmla="*/ 0 w 2547"/>
              <a:gd name="T63" fmla="*/ 0 h 2065"/>
              <a:gd name="T64" fmla="*/ 0 w 2547"/>
              <a:gd name="T65" fmla="*/ 0 h 2065"/>
              <a:gd name="T66" fmla="*/ 0 w 2547"/>
              <a:gd name="T67" fmla="*/ 0 h 2065"/>
              <a:gd name="T68" fmla="*/ 0 w 2547"/>
              <a:gd name="T69" fmla="*/ 0 h 2065"/>
              <a:gd name="T70" fmla="*/ 0 w 2547"/>
              <a:gd name="T71" fmla="*/ 0 h 2065"/>
              <a:gd name="T72" fmla="*/ 0 w 2547"/>
              <a:gd name="T73" fmla="*/ 0 h 2065"/>
              <a:gd name="T74" fmla="*/ 0 w 2547"/>
              <a:gd name="T75" fmla="*/ 0 h 2065"/>
              <a:gd name="T76" fmla="*/ 0 w 2547"/>
              <a:gd name="T77" fmla="*/ 0 h 2065"/>
              <a:gd name="T78" fmla="*/ 0 w 2547"/>
              <a:gd name="T79" fmla="*/ 0 h 2065"/>
              <a:gd name="T80" fmla="*/ 0 w 2547"/>
              <a:gd name="T81" fmla="*/ 0 h 2065"/>
              <a:gd name="T82" fmla="*/ 0 w 2547"/>
              <a:gd name="T83" fmla="*/ 0 h 2065"/>
              <a:gd name="T84" fmla="*/ 0 w 2547"/>
              <a:gd name="T85" fmla="*/ 0 h 2065"/>
              <a:gd name="T86" fmla="*/ 0 w 2547"/>
              <a:gd name="T87" fmla="*/ 0 h 2065"/>
              <a:gd name="T88" fmla="*/ 0 w 2547"/>
              <a:gd name="T89" fmla="*/ 0 h 2065"/>
              <a:gd name="T90" fmla="*/ 0 w 2547"/>
              <a:gd name="T91" fmla="*/ 0 h 2065"/>
              <a:gd name="T92" fmla="*/ 0 w 2547"/>
              <a:gd name="T93" fmla="*/ 0 h 2065"/>
              <a:gd name="T94" fmla="*/ 0 w 2547"/>
              <a:gd name="T95" fmla="*/ 0 h 2065"/>
              <a:gd name="T96" fmla="*/ 0 w 2547"/>
              <a:gd name="T97" fmla="*/ 0 h 2065"/>
              <a:gd name="T98" fmla="*/ 0 w 2547"/>
              <a:gd name="T99" fmla="*/ 0 h 2065"/>
              <a:gd name="T100" fmla="*/ 0 w 2547"/>
              <a:gd name="T101" fmla="*/ 0 h 2065"/>
              <a:gd name="T102" fmla="*/ 0 w 2547"/>
              <a:gd name="T103" fmla="*/ 0 h 2065"/>
              <a:gd name="T104" fmla="*/ 0 w 2547"/>
              <a:gd name="T105" fmla="*/ 0 h 2065"/>
              <a:gd name="T106" fmla="*/ 0 w 2547"/>
              <a:gd name="T107" fmla="*/ 0 h 2065"/>
              <a:gd name="T108" fmla="*/ 0 w 2547"/>
              <a:gd name="T109" fmla="*/ 0 h 2065"/>
              <a:gd name="T110" fmla="*/ 0 w 2547"/>
              <a:gd name="T111" fmla="*/ 0 h 2065"/>
              <a:gd name="T112" fmla="*/ 0 w 2547"/>
              <a:gd name="T113" fmla="*/ 0 h 2065"/>
              <a:gd name="T114" fmla="*/ 0 w 2547"/>
              <a:gd name="T115" fmla="*/ 0 h 206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547"/>
              <a:gd name="T175" fmla="*/ 0 h 2065"/>
              <a:gd name="T176" fmla="*/ 2547 w 2547"/>
              <a:gd name="T177" fmla="*/ 2065 h 206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547" h="2065">
                <a:moveTo>
                  <a:pt x="871" y="0"/>
                </a:moveTo>
                <a:lnTo>
                  <a:pt x="892" y="1"/>
                </a:lnTo>
                <a:lnTo>
                  <a:pt x="947" y="2"/>
                </a:lnTo>
                <a:lnTo>
                  <a:pt x="1003" y="6"/>
                </a:lnTo>
                <a:lnTo>
                  <a:pt x="1048" y="12"/>
                </a:lnTo>
                <a:lnTo>
                  <a:pt x="1081" y="16"/>
                </a:lnTo>
                <a:lnTo>
                  <a:pt x="1115" y="20"/>
                </a:lnTo>
                <a:lnTo>
                  <a:pt x="1138" y="26"/>
                </a:lnTo>
                <a:lnTo>
                  <a:pt x="1163" y="31"/>
                </a:lnTo>
                <a:lnTo>
                  <a:pt x="1187" y="37"/>
                </a:lnTo>
                <a:lnTo>
                  <a:pt x="1232" y="48"/>
                </a:lnTo>
                <a:lnTo>
                  <a:pt x="1276" y="60"/>
                </a:lnTo>
                <a:lnTo>
                  <a:pt x="1311" y="72"/>
                </a:lnTo>
                <a:lnTo>
                  <a:pt x="1360" y="88"/>
                </a:lnTo>
                <a:lnTo>
                  <a:pt x="1409" y="108"/>
                </a:lnTo>
                <a:lnTo>
                  <a:pt x="1426" y="115"/>
                </a:lnTo>
                <a:lnTo>
                  <a:pt x="1501" y="149"/>
                </a:lnTo>
                <a:lnTo>
                  <a:pt x="1573" y="189"/>
                </a:lnTo>
                <a:lnTo>
                  <a:pt x="1642" y="232"/>
                </a:lnTo>
                <a:lnTo>
                  <a:pt x="1710" y="279"/>
                </a:lnTo>
                <a:lnTo>
                  <a:pt x="1774" y="330"/>
                </a:lnTo>
                <a:lnTo>
                  <a:pt x="1835" y="385"/>
                </a:lnTo>
                <a:lnTo>
                  <a:pt x="1893" y="444"/>
                </a:lnTo>
                <a:lnTo>
                  <a:pt x="1948" y="507"/>
                </a:lnTo>
                <a:lnTo>
                  <a:pt x="1951" y="511"/>
                </a:lnTo>
                <a:lnTo>
                  <a:pt x="1954" y="516"/>
                </a:lnTo>
                <a:lnTo>
                  <a:pt x="1986" y="555"/>
                </a:lnTo>
                <a:lnTo>
                  <a:pt x="2016" y="594"/>
                </a:lnTo>
                <a:lnTo>
                  <a:pt x="2018" y="599"/>
                </a:lnTo>
                <a:lnTo>
                  <a:pt x="2020" y="603"/>
                </a:lnTo>
                <a:lnTo>
                  <a:pt x="2022" y="606"/>
                </a:lnTo>
                <a:lnTo>
                  <a:pt x="2067" y="675"/>
                </a:lnTo>
                <a:lnTo>
                  <a:pt x="2107" y="746"/>
                </a:lnTo>
                <a:lnTo>
                  <a:pt x="2144" y="821"/>
                </a:lnTo>
                <a:lnTo>
                  <a:pt x="2175" y="897"/>
                </a:lnTo>
                <a:lnTo>
                  <a:pt x="2204" y="975"/>
                </a:lnTo>
                <a:lnTo>
                  <a:pt x="2226" y="1056"/>
                </a:lnTo>
                <a:lnTo>
                  <a:pt x="2244" y="1138"/>
                </a:lnTo>
                <a:lnTo>
                  <a:pt x="2258" y="1223"/>
                </a:lnTo>
                <a:lnTo>
                  <a:pt x="2266" y="1308"/>
                </a:lnTo>
                <a:lnTo>
                  <a:pt x="2268" y="1396"/>
                </a:lnTo>
                <a:lnTo>
                  <a:pt x="2547" y="1396"/>
                </a:lnTo>
                <a:lnTo>
                  <a:pt x="2101" y="2065"/>
                </a:lnTo>
                <a:lnTo>
                  <a:pt x="1654" y="1396"/>
                </a:lnTo>
                <a:lnTo>
                  <a:pt x="1933" y="1396"/>
                </a:lnTo>
                <a:lnTo>
                  <a:pt x="1931" y="1320"/>
                </a:lnTo>
                <a:lnTo>
                  <a:pt x="1922" y="1245"/>
                </a:lnTo>
                <a:lnTo>
                  <a:pt x="1909" y="1173"/>
                </a:lnTo>
                <a:lnTo>
                  <a:pt x="1891" y="1102"/>
                </a:lnTo>
                <a:lnTo>
                  <a:pt x="1869" y="1032"/>
                </a:lnTo>
                <a:lnTo>
                  <a:pt x="1842" y="965"/>
                </a:lnTo>
                <a:lnTo>
                  <a:pt x="1810" y="901"/>
                </a:lnTo>
                <a:lnTo>
                  <a:pt x="1775" y="839"/>
                </a:lnTo>
                <a:lnTo>
                  <a:pt x="1735" y="780"/>
                </a:lnTo>
                <a:lnTo>
                  <a:pt x="1691" y="724"/>
                </a:lnTo>
                <a:lnTo>
                  <a:pt x="1691" y="722"/>
                </a:lnTo>
                <a:lnTo>
                  <a:pt x="1690" y="721"/>
                </a:lnTo>
                <a:lnTo>
                  <a:pt x="1642" y="667"/>
                </a:lnTo>
                <a:lnTo>
                  <a:pt x="1591" y="617"/>
                </a:lnTo>
                <a:lnTo>
                  <a:pt x="1536" y="570"/>
                </a:lnTo>
                <a:lnTo>
                  <a:pt x="1479" y="526"/>
                </a:lnTo>
                <a:lnTo>
                  <a:pt x="1418" y="488"/>
                </a:lnTo>
                <a:lnTo>
                  <a:pt x="1355" y="452"/>
                </a:lnTo>
                <a:lnTo>
                  <a:pt x="1290" y="420"/>
                </a:lnTo>
                <a:lnTo>
                  <a:pt x="1286" y="419"/>
                </a:lnTo>
                <a:lnTo>
                  <a:pt x="1282" y="417"/>
                </a:lnTo>
                <a:lnTo>
                  <a:pt x="1242" y="402"/>
                </a:lnTo>
                <a:lnTo>
                  <a:pt x="1202" y="388"/>
                </a:lnTo>
                <a:lnTo>
                  <a:pt x="1180" y="381"/>
                </a:lnTo>
                <a:lnTo>
                  <a:pt x="1144" y="370"/>
                </a:lnTo>
                <a:lnTo>
                  <a:pt x="1108" y="362"/>
                </a:lnTo>
                <a:lnTo>
                  <a:pt x="1076" y="355"/>
                </a:lnTo>
                <a:lnTo>
                  <a:pt x="1038" y="348"/>
                </a:lnTo>
                <a:lnTo>
                  <a:pt x="1001" y="344"/>
                </a:lnTo>
                <a:lnTo>
                  <a:pt x="972" y="340"/>
                </a:lnTo>
                <a:lnTo>
                  <a:pt x="926" y="337"/>
                </a:lnTo>
                <a:lnTo>
                  <a:pt x="880" y="335"/>
                </a:lnTo>
                <a:lnTo>
                  <a:pt x="807" y="337"/>
                </a:lnTo>
                <a:lnTo>
                  <a:pt x="735" y="344"/>
                </a:lnTo>
                <a:lnTo>
                  <a:pt x="663" y="355"/>
                </a:lnTo>
                <a:lnTo>
                  <a:pt x="592" y="371"/>
                </a:lnTo>
                <a:lnTo>
                  <a:pt x="523" y="393"/>
                </a:lnTo>
                <a:lnTo>
                  <a:pt x="456" y="419"/>
                </a:lnTo>
                <a:lnTo>
                  <a:pt x="390" y="450"/>
                </a:lnTo>
                <a:lnTo>
                  <a:pt x="326" y="485"/>
                </a:lnTo>
                <a:lnTo>
                  <a:pt x="263" y="526"/>
                </a:lnTo>
                <a:lnTo>
                  <a:pt x="237" y="541"/>
                </a:lnTo>
                <a:lnTo>
                  <a:pt x="209" y="552"/>
                </a:lnTo>
                <a:lnTo>
                  <a:pt x="181" y="556"/>
                </a:lnTo>
                <a:lnTo>
                  <a:pt x="152" y="556"/>
                </a:lnTo>
                <a:lnTo>
                  <a:pt x="124" y="551"/>
                </a:lnTo>
                <a:lnTo>
                  <a:pt x="97" y="541"/>
                </a:lnTo>
                <a:lnTo>
                  <a:pt x="72" y="527"/>
                </a:lnTo>
                <a:lnTo>
                  <a:pt x="49" y="509"/>
                </a:lnTo>
                <a:lnTo>
                  <a:pt x="30" y="485"/>
                </a:lnTo>
                <a:lnTo>
                  <a:pt x="15" y="459"/>
                </a:lnTo>
                <a:lnTo>
                  <a:pt x="5" y="432"/>
                </a:lnTo>
                <a:lnTo>
                  <a:pt x="0" y="403"/>
                </a:lnTo>
                <a:lnTo>
                  <a:pt x="0" y="374"/>
                </a:lnTo>
                <a:lnTo>
                  <a:pt x="5" y="346"/>
                </a:lnTo>
                <a:lnTo>
                  <a:pt x="15" y="319"/>
                </a:lnTo>
                <a:lnTo>
                  <a:pt x="29" y="294"/>
                </a:lnTo>
                <a:lnTo>
                  <a:pt x="47" y="272"/>
                </a:lnTo>
                <a:lnTo>
                  <a:pt x="71" y="252"/>
                </a:lnTo>
                <a:lnTo>
                  <a:pt x="143" y="204"/>
                </a:lnTo>
                <a:lnTo>
                  <a:pt x="218" y="162"/>
                </a:lnTo>
                <a:lnTo>
                  <a:pt x="294" y="124"/>
                </a:lnTo>
                <a:lnTo>
                  <a:pt x="372" y="91"/>
                </a:lnTo>
                <a:lnTo>
                  <a:pt x="452" y="64"/>
                </a:lnTo>
                <a:lnTo>
                  <a:pt x="533" y="40"/>
                </a:lnTo>
                <a:lnTo>
                  <a:pt x="616" y="23"/>
                </a:lnTo>
                <a:lnTo>
                  <a:pt x="699" y="10"/>
                </a:lnTo>
                <a:lnTo>
                  <a:pt x="783" y="3"/>
                </a:lnTo>
                <a:lnTo>
                  <a:pt x="868" y="0"/>
                </a:lnTo>
                <a:lnTo>
                  <a:pt x="870" y="0"/>
                </a:lnTo>
                <a:lnTo>
                  <a:pt x="871" y="0"/>
                </a:lnTo>
                <a:close/>
              </a:path>
            </a:pathLst>
          </a:custGeom>
          <a:solidFill>
            <a:schemeClr val="tx1"/>
          </a:solidFill>
          <a:ln w="9525">
            <a:noFill/>
            <a:round/>
            <a:headEnd/>
            <a:tailEnd/>
          </a:ln>
        </p:spPr>
        <p:txBody>
          <a:bodyPr wrap="none" anchor="ctr"/>
          <a:lstStyle/>
          <a:p>
            <a:endParaRPr lang="en-GB"/>
          </a:p>
        </p:txBody>
      </p:sp>
      <p:sp>
        <p:nvSpPr>
          <p:cNvPr id="52" name="Freeform 24"/>
          <p:cNvSpPr>
            <a:spLocks noChangeAspect="1"/>
          </p:cNvSpPr>
          <p:nvPr/>
        </p:nvSpPr>
        <p:spPr bwMode="auto">
          <a:xfrm>
            <a:off x="8105059" y="4073708"/>
            <a:ext cx="266933" cy="241417"/>
          </a:xfrm>
          <a:custGeom>
            <a:avLst/>
            <a:gdLst>
              <a:gd name="T0" fmla="*/ 926 w 2232"/>
              <a:gd name="T1" fmla="*/ 1588 h 2174"/>
              <a:gd name="T2" fmla="*/ 950 w 2232"/>
              <a:gd name="T3" fmla="*/ 1536 h 2174"/>
              <a:gd name="T4" fmla="*/ 1016 w 2232"/>
              <a:gd name="T5" fmla="*/ 1396 h 2174"/>
              <a:gd name="T6" fmla="*/ 1124 w 2232"/>
              <a:gd name="T7" fmla="*/ 1190 h 2174"/>
              <a:gd name="T8" fmla="*/ 1230 w 2232"/>
              <a:gd name="T9" fmla="*/ 1008 h 2174"/>
              <a:gd name="T10" fmla="*/ 1312 w 2232"/>
              <a:gd name="T11" fmla="*/ 878 h 2174"/>
              <a:gd name="T12" fmla="*/ 1404 w 2232"/>
              <a:gd name="T13" fmla="*/ 744 h 2174"/>
              <a:gd name="T14" fmla="*/ 1502 w 2232"/>
              <a:gd name="T15" fmla="*/ 610 h 2174"/>
              <a:gd name="T16" fmla="*/ 1612 w 2232"/>
              <a:gd name="T17" fmla="*/ 480 h 2174"/>
              <a:gd name="T18" fmla="*/ 1728 w 2232"/>
              <a:gd name="T19" fmla="*/ 354 h 2174"/>
              <a:gd name="T20" fmla="*/ 1852 w 2232"/>
              <a:gd name="T21" fmla="*/ 236 h 2174"/>
              <a:gd name="T22" fmla="*/ 1984 w 2232"/>
              <a:gd name="T23" fmla="*/ 130 h 2174"/>
              <a:gd name="T24" fmla="*/ 2122 w 2232"/>
              <a:gd name="T25" fmla="*/ 40 h 2174"/>
              <a:gd name="T26" fmla="*/ 2194 w 2232"/>
              <a:gd name="T27" fmla="*/ 0 h 2174"/>
              <a:gd name="T28" fmla="*/ 2172 w 2232"/>
              <a:gd name="T29" fmla="*/ 208 h 2174"/>
              <a:gd name="T30" fmla="*/ 2158 w 2232"/>
              <a:gd name="T31" fmla="*/ 358 h 2174"/>
              <a:gd name="T32" fmla="*/ 2154 w 2232"/>
              <a:gd name="T33" fmla="*/ 460 h 2174"/>
              <a:gd name="T34" fmla="*/ 2160 w 2232"/>
              <a:gd name="T35" fmla="*/ 562 h 2174"/>
              <a:gd name="T36" fmla="*/ 2176 w 2232"/>
              <a:gd name="T37" fmla="*/ 668 h 2174"/>
              <a:gd name="T38" fmla="*/ 2208 w 2232"/>
              <a:gd name="T39" fmla="*/ 776 h 2174"/>
              <a:gd name="T40" fmla="*/ 2232 w 2232"/>
              <a:gd name="T41" fmla="*/ 832 h 2174"/>
              <a:gd name="T42" fmla="*/ 2164 w 2232"/>
              <a:gd name="T43" fmla="*/ 854 h 2174"/>
              <a:gd name="T44" fmla="*/ 2088 w 2232"/>
              <a:gd name="T45" fmla="*/ 894 h 2174"/>
              <a:gd name="T46" fmla="*/ 2008 w 2232"/>
              <a:gd name="T47" fmla="*/ 948 h 2174"/>
              <a:gd name="T48" fmla="*/ 1922 w 2232"/>
              <a:gd name="T49" fmla="*/ 1016 h 2174"/>
              <a:gd name="T50" fmla="*/ 1832 w 2232"/>
              <a:gd name="T51" fmla="*/ 1092 h 2174"/>
              <a:gd name="T52" fmla="*/ 1740 w 2232"/>
              <a:gd name="T53" fmla="*/ 1180 h 2174"/>
              <a:gd name="T54" fmla="*/ 1556 w 2232"/>
              <a:gd name="T55" fmla="*/ 1376 h 2174"/>
              <a:gd name="T56" fmla="*/ 1376 w 2232"/>
              <a:gd name="T57" fmla="*/ 1586 h 2174"/>
              <a:gd name="T58" fmla="*/ 1210 w 2232"/>
              <a:gd name="T59" fmla="*/ 1800 h 2174"/>
              <a:gd name="T60" fmla="*/ 1070 w 2232"/>
              <a:gd name="T61" fmla="*/ 2000 h 2174"/>
              <a:gd name="T62" fmla="*/ 964 w 2232"/>
              <a:gd name="T63" fmla="*/ 2174 h 2174"/>
              <a:gd name="T64" fmla="*/ 904 w 2232"/>
              <a:gd name="T65" fmla="*/ 2100 h 2174"/>
              <a:gd name="T66" fmla="*/ 778 w 2232"/>
              <a:gd name="T67" fmla="*/ 1962 h 2174"/>
              <a:gd name="T68" fmla="*/ 652 w 2232"/>
              <a:gd name="T69" fmla="*/ 1834 h 2174"/>
              <a:gd name="T70" fmla="*/ 524 w 2232"/>
              <a:gd name="T71" fmla="*/ 1716 h 2174"/>
              <a:gd name="T72" fmla="*/ 398 w 2232"/>
              <a:gd name="T73" fmla="*/ 1614 h 2174"/>
              <a:gd name="T74" fmla="*/ 276 w 2232"/>
              <a:gd name="T75" fmla="*/ 1526 h 2174"/>
              <a:gd name="T76" fmla="*/ 160 w 2232"/>
              <a:gd name="T77" fmla="*/ 1454 h 2174"/>
              <a:gd name="T78" fmla="*/ 52 w 2232"/>
              <a:gd name="T79" fmla="*/ 1400 h 2174"/>
              <a:gd name="T80" fmla="*/ 624 w 2232"/>
              <a:gd name="T81" fmla="*/ 1002 h 2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32" h="2174">
                <a:moveTo>
                  <a:pt x="624" y="1002"/>
                </a:moveTo>
                <a:lnTo>
                  <a:pt x="926" y="1588"/>
                </a:lnTo>
                <a:lnTo>
                  <a:pt x="926" y="1588"/>
                </a:lnTo>
                <a:lnTo>
                  <a:pt x="950" y="1536"/>
                </a:lnTo>
                <a:lnTo>
                  <a:pt x="978" y="1476"/>
                </a:lnTo>
                <a:lnTo>
                  <a:pt x="1016" y="1396"/>
                </a:lnTo>
                <a:lnTo>
                  <a:pt x="1064" y="1300"/>
                </a:lnTo>
                <a:lnTo>
                  <a:pt x="1124" y="1190"/>
                </a:lnTo>
                <a:lnTo>
                  <a:pt x="1192" y="1070"/>
                </a:lnTo>
                <a:lnTo>
                  <a:pt x="1230" y="1008"/>
                </a:lnTo>
                <a:lnTo>
                  <a:pt x="1270" y="942"/>
                </a:lnTo>
                <a:lnTo>
                  <a:pt x="1312" y="878"/>
                </a:lnTo>
                <a:lnTo>
                  <a:pt x="1356" y="810"/>
                </a:lnTo>
                <a:lnTo>
                  <a:pt x="1404" y="744"/>
                </a:lnTo>
                <a:lnTo>
                  <a:pt x="1452" y="676"/>
                </a:lnTo>
                <a:lnTo>
                  <a:pt x="1502" y="610"/>
                </a:lnTo>
                <a:lnTo>
                  <a:pt x="1556" y="544"/>
                </a:lnTo>
                <a:lnTo>
                  <a:pt x="1612" y="480"/>
                </a:lnTo>
                <a:lnTo>
                  <a:pt x="1668" y="416"/>
                </a:lnTo>
                <a:lnTo>
                  <a:pt x="1728" y="354"/>
                </a:lnTo>
                <a:lnTo>
                  <a:pt x="1788" y="294"/>
                </a:lnTo>
                <a:lnTo>
                  <a:pt x="1852" y="236"/>
                </a:lnTo>
                <a:lnTo>
                  <a:pt x="1916" y="182"/>
                </a:lnTo>
                <a:lnTo>
                  <a:pt x="1984" y="130"/>
                </a:lnTo>
                <a:lnTo>
                  <a:pt x="2052" y="84"/>
                </a:lnTo>
                <a:lnTo>
                  <a:pt x="2122" y="40"/>
                </a:lnTo>
                <a:lnTo>
                  <a:pt x="2194" y="0"/>
                </a:lnTo>
                <a:lnTo>
                  <a:pt x="2194" y="0"/>
                </a:lnTo>
                <a:lnTo>
                  <a:pt x="2184" y="104"/>
                </a:lnTo>
                <a:lnTo>
                  <a:pt x="2172" y="208"/>
                </a:lnTo>
                <a:lnTo>
                  <a:pt x="2162" y="308"/>
                </a:lnTo>
                <a:lnTo>
                  <a:pt x="2158" y="358"/>
                </a:lnTo>
                <a:lnTo>
                  <a:pt x="2156" y="408"/>
                </a:lnTo>
                <a:lnTo>
                  <a:pt x="2154" y="460"/>
                </a:lnTo>
                <a:lnTo>
                  <a:pt x="2156" y="510"/>
                </a:lnTo>
                <a:lnTo>
                  <a:pt x="2160" y="562"/>
                </a:lnTo>
                <a:lnTo>
                  <a:pt x="2166" y="614"/>
                </a:lnTo>
                <a:lnTo>
                  <a:pt x="2176" y="668"/>
                </a:lnTo>
                <a:lnTo>
                  <a:pt x="2190" y="720"/>
                </a:lnTo>
                <a:lnTo>
                  <a:pt x="2208" y="776"/>
                </a:lnTo>
                <a:lnTo>
                  <a:pt x="2232" y="832"/>
                </a:lnTo>
                <a:lnTo>
                  <a:pt x="2232" y="832"/>
                </a:lnTo>
                <a:lnTo>
                  <a:pt x="2198" y="842"/>
                </a:lnTo>
                <a:lnTo>
                  <a:pt x="2164" y="854"/>
                </a:lnTo>
                <a:lnTo>
                  <a:pt x="2126" y="872"/>
                </a:lnTo>
                <a:lnTo>
                  <a:pt x="2088" y="894"/>
                </a:lnTo>
                <a:lnTo>
                  <a:pt x="2048" y="920"/>
                </a:lnTo>
                <a:lnTo>
                  <a:pt x="2008" y="948"/>
                </a:lnTo>
                <a:lnTo>
                  <a:pt x="1966" y="980"/>
                </a:lnTo>
                <a:lnTo>
                  <a:pt x="1922" y="1016"/>
                </a:lnTo>
                <a:lnTo>
                  <a:pt x="1878" y="1052"/>
                </a:lnTo>
                <a:lnTo>
                  <a:pt x="1832" y="1092"/>
                </a:lnTo>
                <a:lnTo>
                  <a:pt x="1786" y="1136"/>
                </a:lnTo>
                <a:lnTo>
                  <a:pt x="1740" y="1180"/>
                </a:lnTo>
                <a:lnTo>
                  <a:pt x="1648" y="1274"/>
                </a:lnTo>
                <a:lnTo>
                  <a:pt x="1556" y="1376"/>
                </a:lnTo>
                <a:lnTo>
                  <a:pt x="1464" y="1480"/>
                </a:lnTo>
                <a:lnTo>
                  <a:pt x="1376" y="1586"/>
                </a:lnTo>
                <a:lnTo>
                  <a:pt x="1290" y="1694"/>
                </a:lnTo>
                <a:lnTo>
                  <a:pt x="1210" y="1800"/>
                </a:lnTo>
                <a:lnTo>
                  <a:pt x="1136" y="1902"/>
                </a:lnTo>
                <a:lnTo>
                  <a:pt x="1070" y="2000"/>
                </a:lnTo>
                <a:lnTo>
                  <a:pt x="1012" y="2092"/>
                </a:lnTo>
                <a:lnTo>
                  <a:pt x="964" y="2174"/>
                </a:lnTo>
                <a:lnTo>
                  <a:pt x="964" y="2174"/>
                </a:lnTo>
                <a:lnTo>
                  <a:pt x="904" y="2100"/>
                </a:lnTo>
                <a:lnTo>
                  <a:pt x="842" y="2030"/>
                </a:lnTo>
                <a:lnTo>
                  <a:pt x="778" y="1962"/>
                </a:lnTo>
                <a:lnTo>
                  <a:pt x="716" y="1896"/>
                </a:lnTo>
                <a:lnTo>
                  <a:pt x="652" y="1834"/>
                </a:lnTo>
                <a:lnTo>
                  <a:pt x="588" y="1774"/>
                </a:lnTo>
                <a:lnTo>
                  <a:pt x="524" y="1716"/>
                </a:lnTo>
                <a:lnTo>
                  <a:pt x="462" y="1664"/>
                </a:lnTo>
                <a:lnTo>
                  <a:pt x="398" y="1614"/>
                </a:lnTo>
                <a:lnTo>
                  <a:pt x="336" y="1568"/>
                </a:lnTo>
                <a:lnTo>
                  <a:pt x="276" y="1526"/>
                </a:lnTo>
                <a:lnTo>
                  <a:pt x="218" y="1488"/>
                </a:lnTo>
                <a:lnTo>
                  <a:pt x="160" y="1454"/>
                </a:lnTo>
                <a:lnTo>
                  <a:pt x="104" y="1426"/>
                </a:lnTo>
                <a:lnTo>
                  <a:pt x="52" y="1400"/>
                </a:lnTo>
                <a:lnTo>
                  <a:pt x="0" y="1380"/>
                </a:lnTo>
                <a:lnTo>
                  <a:pt x="624" y="100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1223"/>
          <p:cNvSpPr>
            <a:spLocks noChangeAspect="1" noEditPoints="1"/>
          </p:cNvSpPr>
          <p:nvPr/>
        </p:nvSpPr>
        <p:spPr bwMode="auto">
          <a:xfrm>
            <a:off x="7433138" y="4831689"/>
            <a:ext cx="477457" cy="585270"/>
          </a:xfrm>
          <a:custGeom>
            <a:avLst/>
            <a:gdLst>
              <a:gd name="T0" fmla="*/ 1 w 251"/>
              <a:gd name="T1" fmla="*/ 132 h 308"/>
              <a:gd name="T2" fmla="*/ 7 w 251"/>
              <a:gd name="T3" fmla="*/ 95 h 308"/>
              <a:gd name="T4" fmla="*/ 33 w 251"/>
              <a:gd name="T5" fmla="*/ 76 h 308"/>
              <a:gd name="T6" fmla="*/ 37 w 251"/>
              <a:gd name="T7" fmla="*/ 76 h 308"/>
              <a:gd name="T8" fmla="*/ 65 w 251"/>
              <a:gd name="T9" fmla="*/ 81 h 308"/>
              <a:gd name="T10" fmla="*/ 63 w 251"/>
              <a:gd name="T11" fmla="*/ 86 h 308"/>
              <a:gd name="T12" fmla="*/ 55 w 251"/>
              <a:gd name="T13" fmla="*/ 132 h 308"/>
              <a:gd name="T14" fmla="*/ 55 w 251"/>
              <a:gd name="T15" fmla="*/ 183 h 308"/>
              <a:gd name="T16" fmla="*/ 79 w 251"/>
              <a:gd name="T17" fmla="*/ 202 h 308"/>
              <a:gd name="T18" fmla="*/ 80 w 251"/>
              <a:gd name="T19" fmla="*/ 278 h 308"/>
              <a:gd name="T20" fmla="*/ 55 w 251"/>
              <a:gd name="T21" fmla="*/ 275 h 308"/>
              <a:gd name="T22" fmla="*/ 23 w 251"/>
              <a:gd name="T23" fmla="*/ 266 h 308"/>
              <a:gd name="T24" fmla="*/ 22 w 251"/>
              <a:gd name="T25" fmla="*/ 182 h 308"/>
              <a:gd name="T26" fmla="*/ 1 w 251"/>
              <a:gd name="T27" fmla="*/ 177 h 308"/>
              <a:gd name="T28" fmla="*/ 1 w 251"/>
              <a:gd name="T29" fmla="*/ 132 h 308"/>
              <a:gd name="T30" fmla="*/ 79 w 251"/>
              <a:gd name="T31" fmla="*/ 39 h 308"/>
              <a:gd name="T32" fmla="*/ 55 w 251"/>
              <a:gd name="T33" fmla="*/ 16 h 308"/>
              <a:gd name="T34" fmla="*/ 30 w 251"/>
              <a:gd name="T35" fmla="*/ 39 h 308"/>
              <a:gd name="T36" fmla="*/ 79 w 251"/>
              <a:gd name="T37" fmla="*/ 39 h 308"/>
              <a:gd name="T38" fmla="*/ 185 w 251"/>
              <a:gd name="T39" fmla="*/ 81 h 308"/>
              <a:gd name="T40" fmla="*/ 214 w 251"/>
              <a:gd name="T41" fmla="*/ 76 h 308"/>
              <a:gd name="T42" fmla="*/ 218 w 251"/>
              <a:gd name="T43" fmla="*/ 76 h 308"/>
              <a:gd name="T44" fmla="*/ 244 w 251"/>
              <a:gd name="T45" fmla="*/ 95 h 308"/>
              <a:gd name="T46" fmla="*/ 250 w 251"/>
              <a:gd name="T47" fmla="*/ 132 h 308"/>
              <a:gd name="T48" fmla="*/ 250 w 251"/>
              <a:gd name="T49" fmla="*/ 177 h 308"/>
              <a:gd name="T50" fmla="*/ 229 w 251"/>
              <a:gd name="T51" fmla="*/ 182 h 308"/>
              <a:gd name="T52" fmla="*/ 227 w 251"/>
              <a:gd name="T53" fmla="*/ 266 h 308"/>
              <a:gd name="T54" fmla="*/ 196 w 251"/>
              <a:gd name="T55" fmla="*/ 275 h 308"/>
              <a:gd name="T56" fmla="*/ 170 w 251"/>
              <a:gd name="T57" fmla="*/ 278 h 308"/>
              <a:gd name="T58" fmla="*/ 172 w 251"/>
              <a:gd name="T59" fmla="*/ 202 h 308"/>
              <a:gd name="T60" fmla="*/ 196 w 251"/>
              <a:gd name="T61" fmla="*/ 183 h 308"/>
              <a:gd name="T62" fmla="*/ 196 w 251"/>
              <a:gd name="T63" fmla="*/ 132 h 308"/>
              <a:gd name="T64" fmla="*/ 188 w 251"/>
              <a:gd name="T65" fmla="*/ 86 h 308"/>
              <a:gd name="T66" fmla="*/ 185 w 251"/>
              <a:gd name="T67" fmla="*/ 81 h 308"/>
              <a:gd name="T68" fmla="*/ 220 w 251"/>
              <a:gd name="T69" fmla="*/ 39 h 308"/>
              <a:gd name="T70" fmla="*/ 196 w 251"/>
              <a:gd name="T71" fmla="*/ 16 h 308"/>
              <a:gd name="T72" fmla="*/ 172 w 251"/>
              <a:gd name="T73" fmla="*/ 39 h 308"/>
              <a:gd name="T74" fmla="*/ 220 w 251"/>
              <a:gd name="T75" fmla="*/ 39 h 308"/>
              <a:gd name="T76" fmla="*/ 64 w 251"/>
              <a:gd name="T77" fmla="*/ 132 h 308"/>
              <a:gd name="T78" fmla="*/ 71 w 251"/>
              <a:gd name="T79" fmla="*/ 90 h 308"/>
              <a:gd name="T80" fmla="*/ 100 w 251"/>
              <a:gd name="T81" fmla="*/ 69 h 308"/>
              <a:gd name="T82" fmla="*/ 105 w 251"/>
              <a:gd name="T83" fmla="*/ 69 h 308"/>
              <a:gd name="T84" fmla="*/ 146 w 251"/>
              <a:gd name="T85" fmla="*/ 69 h 308"/>
              <a:gd name="T86" fmla="*/ 150 w 251"/>
              <a:gd name="T87" fmla="*/ 69 h 308"/>
              <a:gd name="T88" fmla="*/ 180 w 251"/>
              <a:gd name="T89" fmla="*/ 90 h 308"/>
              <a:gd name="T90" fmla="*/ 187 w 251"/>
              <a:gd name="T91" fmla="*/ 132 h 308"/>
              <a:gd name="T92" fmla="*/ 187 w 251"/>
              <a:gd name="T93" fmla="*/ 183 h 308"/>
              <a:gd name="T94" fmla="*/ 163 w 251"/>
              <a:gd name="T95" fmla="*/ 189 h 308"/>
              <a:gd name="T96" fmla="*/ 161 w 251"/>
              <a:gd name="T97" fmla="*/ 285 h 308"/>
              <a:gd name="T98" fmla="*/ 125 w 251"/>
              <a:gd name="T99" fmla="*/ 295 h 308"/>
              <a:gd name="T100" fmla="*/ 89 w 251"/>
              <a:gd name="T101" fmla="*/ 285 h 308"/>
              <a:gd name="T102" fmla="*/ 88 w 251"/>
              <a:gd name="T103" fmla="*/ 189 h 308"/>
              <a:gd name="T104" fmla="*/ 64 w 251"/>
              <a:gd name="T105" fmla="*/ 183 h 308"/>
              <a:gd name="T106" fmla="*/ 64 w 251"/>
              <a:gd name="T107" fmla="*/ 132 h 308"/>
              <a:gd name="T108" fmla="*/ 153 w 251"/>
              <a:gd name="T109" fmla="*/ 27 h 308"/>
              <a:gd name="T110" fmla="*/ 125 w 251"/>
              <a:gd name="T111" fmla="*/ 0 h 308"/>
              <a:gd name="T112" fmla="*/ 98 w 251"/>
              <a:gd name="T113" fmla="*/ 27 h 308"/>
              <a:gd name="T114" fmla="*/ 153 w 251"/>
              <a:gd name="T115" fmla="*/ 27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 h="308">
                <a:moveTo>
                  <a:pt x="1" y="132"/>
                </a:moveTo>
                <a:cubicBezTo>
                  <a:pt x="1" y="119"/>
                  <a:pt x="1" y="105"/>
                  <a:pt x="7" y="95"/>
                </a:cubicBezTo>
                <a:cubicBezTo>
                  <a:pt x="12" y="85"/>
                  <a:pt x="21" y="76"/>
                  <a:pt x="33" y="76"/>
                </a:cubicBezTo>
                <a:cubicBezTo>
                  <a:pt x="37" y="76"/>
                  <a:pt x="37" y="76"/>
                  <a:pt x="37" y="76"/>
                </a:cubicBezTo>
                <a:cubicBezTo>
                  <a:pt x="44" y="84"/>
                  <a:pt x="56" y="86"/>
                  <a:pt x="65" y="81"/>
                </a:cubicBezTo>
                <a:cubicBezTo>
                  <a:pt x="65" y="83"/>
                  <a:pt x="64" y="84"/>
                  <a:pt x="63" y="86"/>
                </a:cubicBezTo>
                <a:cubicBezTo>
                  <a:pt x="56" y="100"/>
                  <a:pt x="55" y="117"/>
                  <a:pt x="55" y="132"/>
                </a:cubicBezTo>
                <a:cubicBezTo>
                  <a:pt x="55" y="149"/>
                  <a:pt x="56" y="166"/>
                  <a:pt x="55" y="183"/>
                </a:cubicBezTo>
                <a:cubicBezTo>
                  <a:pt x="54" y="195"/>
                  <a:pt x="67" y="202"/>
                  <a:pt x="79" y="202"/>
                </a:cubicBezTo>
                <a:cubicBezTo>
                  <a:pt x="80" y="278"/>
                  <a:pt x="80" y="278"/>
                  <a:pt x="80" y="278"/>
                </a:cubicBezTo>
                <a:cubicBezTo>
                  <a:pt x="73" y="283"/>
                  <a:pt x="61" y="283"/>
                  <a:pt x="55" y="275"/>
                </a:cubicBezTo>
                <a:cubicBezTo>
                  <a:pt x="45" y="286"/>
                  <a:pt x="23" y="282"/>
                  <a:pt x="23" y="266"/>
                </a:cubicBezTo>
                <a:cubicBezTo>
                  <a:pt x="22" y="182"/>
                  <a:pt x="22" y="182"/>
                  <a:pt x="22" y="182"/>
                </a:cubicBezTo>
                <a:cubicBezTo>
                  <a:pt x="17" y="187"/>
                  <a:pt x="0" y="185"/>
                  <a:pt x="1" y="177"/>
                </a:cubicBezTo>
                <a:cubicBezTo>
                  <a:pt x="1" y="158"/>
                  <a:pt x="1" y="150"/>
                  <a:pt x="1" y="132"/>
                </a:cubicBezTo>
                <a:close/>
                <a:moveTo>
                  <a:pt x="79" y="39"/>
                </a:moveTo>
                <a:cubicBezTo>
                  <a:pt x="78" y="26"/>
                  <a:pt x="69" y="16"/>
                  <a:pt x="55" y="16"/>
                </a:cubicBezTo>
                <a:cubicBezTo>
                  <a:pt x="39" y="16"/>
                  <a:pt x="31" y="26"/>
                  <a:pt x="30" y="39"/>
                </a:cubicBezTo>
                <a:cubicBezTo>
                  <a:pt x="30" y="90"/>
                  <a:pt x="79" y="89"/>
                  <a:pt x="79" y="39"/>
                </a:cubicBezTo>
                <a:close/>
                <a:moveTo>
                  <a:pt x="185" y="81"/>
                </a:moveTo>
                <a:cubicBezTo>
                  <a:pt x="195" y="86"/>
                  <a:pt x="206" y="84"/>
                  <a:pt x="214" y="76"/>
                </a:cubicBezTo>
                <a:cubicBezTo>
                  <a:pt x="218" y="76"/>
                  <a:pt x="218" y="76"/>
                  <a:pt x="218" y="76"/>
                </a:cubicBezTo>
                <a:cubicBezTo>
                  <a:pt x="229" y="76"/>
                  <a:pt x="239" y="85"/>
                  <a:pt x="244" y="95"/>
                </a:cubicBezTo>
                <a:cubicBezTo>
                  <a:pt x="249" y="105"/>
                  <a:pt x="250" y="119"/>
                  <a:pt x="250" y="132"/>
                </a:cubicBezTo>
                <a:cubicBezTo>
                  <a:pt x="250" y="150"/>
                  <a:pt x="250" y="158"/>
                  <a:pt x="250" y="177"/>
                </a:cubicBezTo>
                <a:cubicBezTo>
                  <a:pt x="251" y="185"/>
                  <a:pt x="233" y="187"/>
                  <a:pt x="229" y="182"/>
                </a:cubicBezTo>
                <a:cubicBezTo>
                  <a:pt x="227" y="266"/>
                  <a:pt x="227" y="266"/>
                  <a:pt x="227" y="266"/>
                </a:cubicBezTo>
                <a:cubicBezTo>
                  <a:pt x="227" y="282"/>
                  <a:pt x="205" y="286"/>
                  <a:pt x="196" y="275"/>
                </a:cubicBezTo>
                <a:cubicBezTo>
                  <a:pt x="190" y="283"/>
                  <a:pt x="177" y="283"/>
                  <a:pt x="170" y="278"/>
                </a:cubicBezTo>
                <a:cubicBezTo>
                  <a:pt x="172" y="202"/>
                  <a:pt x="172" y="202"/>
                  <a:pt x="172" y="202"/>
                </a:cubicBezTo>
                <a:cubicBezTo>
                  <a:pt x="183" y="202"/>
                  <a:pt x="196" y="195"/>
                  <a:pt x="196" y="183"/>
                </a:cubicBezTo>
                <a:cubicBezTo>
                  <a:pt x="195" y="166"/>
                  <a:pt x="196" y="149"/>
                  <a:pt x="196" y="132"/>
                </a:cubicBezTo>
                <a:cubicBezTo>
                  <a:pt x="196" y="117"/>
                  <a:pt x="195" y="100"/>
                  <a:pt x="188" y="86"/>
                </a:cubicBezTo>
                <a:cubicBezTo>
                  <a:pt x="187" y="84"/>
                  <a:pt x="186" y="83"/>
                  <a:pt x="185" y="81"/>
                </a:cubicBezTo>
                <a:close/>
                <a:moveTo>
                  <a:pt x="220" y="39"/>
                </a:moveTo>
                <a:cubicBezTo>
                  <a:pt x="220" y="26"/>
                  <a:pt x="210" y="16"/>
                  <a:pt x="196" y="16"/>
                </a:cubicBezTo>
                <a:cubicBezTo>
                  <a:pt x="181" y="16"/>
                  <a:pt x="172" y="26"/>
                  <a:pt x="172" y="39"/>
                </a:cubicBezTo>
                <a:cubicBezTo>
                  <a:pt x="172" y="90"/>
                  <a:pt x="220" y="89"/>
                  <a:pt x="220" y="39"/>
                </a:cubicBezTo>
                <a:close/>
                <a:moveTo>
                  <a:pt x="64" y="132"/>
                </a:moveTo>
                <a:cubicBezTo>
                  <a:pt x="64" y="118"/>
                  <a:pt x="65" y="102"/>
                  <a:pt x="71" y="90"/>
                </a:cubicBezTo>
                <a:cubicBezTo>
                  <a:pt x="77" y="79"/>
                  <a:pt x="88" y="69"/>
                  <a:pt x="100" y="69"/>
                </a:cubicBezTo>
                <a:cubicBezTo>
                  <a:pt x="105" y="69"/>
                  <a:pt x="105" y="69"/>
                  <a:pt x="105" y="69"/>
                </a:cubicBezTo>
                <a:cubicBezTo>
                  <a:pt x="117" y="80"/>
                  <a:pt x="134" y="80"/>
                  <a:pt x="146" y="69"/>
                </a:cubicBezTo>
                <a:cubicBezTo>
                  <a:pt x="150" y="69"/>
                  <a:pt x="150" y="69"/>
                  <a:pt x="150" y="69"/>
                </a:cubicBezTo>
                <a:cubicBezTo>
                  <a:pt x="163" y="69"/>
                  <a:pt x="174" y="79"/>
                  <a:pt x="180" y="90"/>
                </a:cubicBezTo>
                <a:cubicBezTo>
                  <a:pt x="186" y="102"/>
                  <a:pt x="187" y="118"/>
                  <a:pt x="187" y="132"/>
                </a:cubicBezTo>
                <a:cubicBezTo>
                  <a:pt x="187" y="153"/>
                  <a:pt x="187" y="162"/>
                  <a:pt x="187" y="183"/>
                </a:cubicBezTo>
                <a:cubicBezTo>
                  <a:pt x="187" y="193"/>
                  <a:pt x="168" y="196"/>
                  <a:pt x="163" y="189"/>
                </a:cubicBezTo>
                <a:cubicBezTo>
                  <a:pt x="161" y="285"/>
                  <a:pt x="161" y="285"/>
                  <a:pt x="161" y="285"/>
                </a:cubicBezTo>
                <a:cubicBezTo>
                  <a:pt x="161" y="304"/>
                  <a:pt x="136" y="308"/>
                  <a:pt x="125" y="295"/>
                </a:cubicBezTo>
                <a:cubicBezTo>
                  <a:pt x="115" y="308"/>
                  <a:pt x="89" y="304"/>
                  <a:pt x="89" y="285"/>
                </a:cubicBezTo>
                <a:cubicBezTo>
                  <a:pt x="88" y="189"/>
                  <a:pt x="88" y="189"/>
                  <a:pt x="88" y="189"/>
                </a:cubicBezTo>
                <a:cubicBezTo>
                  <a:pt x="83" y="196"/>
                  <a:pt x="63" y="193"/>
                  <a:pt x="64" y="183"/>
                </a:cubicBezTo>
                <a:cubicBezTo>
                  <a:pt x="64" y="162"/>
                  <a:pt x="64" y="153"/>
                  <a:pt x="64" y="132"/>
                </a:cubicBezTo>
                <a:close/>
                <a:moveTo>
                  <a:pt x="153" y="27"/>
                </a:moveTo>
                <a:cubicBezTo>
                  <a:pt x="153" y="12"/>
                  <a:pt x="142" y="0"/>
                  <a:pt x="125" y="0"/>
                </a:cubicBezTo>
                <a:cubicBezTo>
                  <a:pt x="108" y="0"/>
                  <a:pt x="98" y="12"/>
                  <a:pt x="98" y="27"/>
                </a:cubicBezTo>
                <a:cubicBezTo>
                  <a:pt x="98" y="84"/>
                  <a:pt x="153" y="83"/>
                  <a:pt x="153" y="27"/>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a:p>
        </p:txBody>
      </p:sp>
      <p:pic>
        <p:nvPicPr>
          <p:cNvPr id="83" name="Picture 8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840391" y="1965457"/>
            <a:ext cx="616101" cy="697798"/>
          </a:xfrm>
          <a:prstGeom prst="rect">
            <a:avLst/>
          </a:prstGeom>
        </p:spPr>
      </p:pic>
      <p:pic>
        <p:nvPicPr>
          <p:cNvPr id="80" name="Picture 79"/>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214564" y="4041086"/>
            <a:ext cx="606917" cy="606917"/>
          </a:xfrm>
          <a:prstGeom prst="rect">
            <a:avLst/>
          </a:prstGeom>
        </p:spPr>
      </p:pic>
      <p:pic>
        <p:nvPicPr>
          <p:cNvPr id="77" name="Picture 76"/>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4874883" y="4911393"/>
            <a:ext cx="592032" cy="592033"/>
          </a:xfrm>
          <a:prstGeom prst="rect">
            <a:avLst/>
          </a:prstGeom>
        </p:spPr>
      </p:pic>
    </p:spTree>
    <p:extLst>
      <p:ext uri="{BB962C8B-B14F-4D97-AF65-F5344CB8AC3E}">
        <p14:creationId xmlns:p14="http://schemas.microsoft.com/office/powerpoint/2010/main" xmlns="" val="132555607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circle(out)">
                                      <p:cBhvr>
                                        <p:cTn id="7" dur="2000"/>
                                        <p:tgtEl>
                                          <p:spTgt spid="41"/>
                                        </p:tgtEl>
                                      </p:cBhvr>
                                    </p:animEffect>
                                  </p:childTnLst>
                                </p:cTn>
                              </p:par>
                            </p:childTnLst>
                          </p:cTn>
                        </p:par>
                        <p:par>
                          <p:cTn id="8" fill="hold">
                            <p:stCondLst>
                              <p:cond delay="2000"/>
                            </p:stCondLst>
                            <p:childTnLst>
                              <p:par>
                                <p:cTn id="9" presetID="22" presetClass="entr" presetSubtype="2" fill="hold" grpId="0" nodeType="afterEffect">
                                  <p:stCondLst>
                                    <p:cond delay="0"/>
                                  </p:stCondLst>
                                  <p:childTnLst>
                                    <p:set>
                                      <p:cBhvr>
                                        <p:cTn id="10" dur="1" fill="hold">
                                          <p:stCondLst>
                                            <p:cond delay="0"/>
                                          </p:stCondLst>
                                        </p:cTn>
                                        <p:tgtEl>
                                          <p:spTgt spid="76"/>
                                        </p:tgtEl>
                                        <p:attrNameLst>
                                          <p:attrName>style.visibility</p:attrName>
                                        </p:attrNameLst>
                                      </p:cBhvr>
                                      <p:to>
                                        <p:strVal val="visible"/>
                                      </p:to>
                                    </p:set>
                                    <p:animEffect transition="in" filter="wipe(right)">
                                      <p:cBhvr>
                                        <p:cTn id="11" dur="500"/>
                                        <p:tgtEl>
                                          <p:spTgt spid="76"/>
                                        </p:tgtEl>
                                      </p:cBhvr>
                                    </p:animEffect>
                                  </p:childTnLst>
                                </p:cTn>
                              </p:par>
                              <p:par>
                                <p:cTn id="12" presetID="22" presetClass="entr" presetSubtype="2" fill="hold" grpId="0" nodeType="withEffect">
                                  <p:stCondLst>
                                    <p:cond delay="250"/>
                                  </p:stCondLst>
                                  <p:childTnLst>
                                    <p:set>
                                      <p:cBhvr>
                                        <p:cTn id="13" dur="1" fill="hold">
                                          <p:stCondLst>
                                            <p:cond delay="0"/>
                                          </p:stCondLst>
                                        </p:cTn>
                                        <p:tgtEl>
                                          <p:spTgt spid="75"/>
                                        </p:tgtEl>
                                        <p:attrNameLst>
                                          <p:attrName>style.visibility</p:attrName>
                                        </p:attrNameLst>
                                      </p:cBhvr>
                                      <p:to>
                                        <p:strVal val="visible"/>
                                      </p:to>
                                    </p:set>
                                    <p:animEffect transition="in" filter="wipe(right)">
                                      <p:cBhvr>
                                        <p:cTn id="14" dur="500"/>
                                        <p:tgtEl>
                                          <p:spTgt spid="75"/>
                                        </p:tgtEl>
                                      </p:cBhvr>
                                    </p:animEffect>
                                  </p:childTnLst>
                                </p:cTn>
                              </p:par>
                              <p:par>
                                <p:cTn id="15" presetID="22" presetClass="entr" presetSubtype="2" fill="hold" grpId="0" nodeType="withEffect">
                                  <p:stCondLst>
                                    <p:cond delay="500"/>
                                  </p:stCondLst>
                                  <p:childTnLst>
                                    <p:set>
                                      <p:cBhvr>
                                        <p:cTn id="16" dur="1" fill="hold">
                                          <p:stCondLst>
                                            <p:cond delay="0"/>
                                          </p:stCondLst>
                                        </p:cTn>
                                        <p:tgtEl>
                                          <p:spTgt spid="74"/>
                                        </p:tgtEl>
                                        <p:attrNameLst>
                                          <p:attrName>style.visibility</p:attrName>
                                        </p:attrNameLst>
                                      </p:cBhvr>
                                      <p:to>
                                        <p:strVal val="visible"/>
                                      </p:to>
                                    </p:set>
                                    <p:animEffect transition="in" filter="wipe(right)">
                                      <p:cBhvr>
                                        <p:cTn id="17" dur="500"/>
                                        <p:tgtEl>
                                          <p:spTgt spid="74"/>
                                        </p:tgtEl>
                                      </p:cBhvr>
                                    </p:animEffect>
                                  </p:childTnLst>
                                </p:cTn>
                              </p:par>
                              <p:par>
                                <p:cTn id="18" presetID="22" presetClass="entr" presetSubtype="2" fill="hold" grpId="0" nodeType="withEffect">
                                  <p:stCondLst>
                                    <p:cond delay="750"/>
                                  </p:stCondLst>
                                  <p:childTnLst>
                                    <p:set>
                                      <p:cBhvr>
                                        <p:cTn id="19" dur="1" fill="hold">
                                          <p:stCondLst>
                                            <p:cond delay="0"/>
                                          </p:stCondLst>
                                        </p:cTn>
                                        <p:tgtEl>
                                          <p:spTgt spid="73"/>
                                        </p:tgtEl>
                                        <p:attrNameLst>
                                          <p:attrName>style.visibility</p:attrName>
                                        </p:attrNameLst>
                                      </p:cBhvr>
                                      <p:to>
                                        <p:strVal val="visible"/>
                                      </p:to>
                                    </p:set>
                                    <p:animEffect transition="in" filter="wipe(right)">
                                      <p:cBhvr>
                                        <p:cTn id="20" dur="500"/>
                                        <p:tgtEl>
                                          <p:spTgt spid="73"/>
                                        </p:tgtEl>
                                      </p:cBhvr>
                                    </p:animEffect>
                                  </p:childTnLst>
                                </p:cTn>
                              </p:par>
                              <p:par>
                                <p:cTn id="21" presetID="22" presetClass="entr" presetSubtype="8" fill="hold" grpId="0" nodeType="withEffect">
                                  <p:stCondLst>
                                    <p:cond delay="1000"/>
                                  </p:stCondLst>
                                  <p:childTnLst>
                                    <p:set>
                                      <p:cBhvr>
                                        <p:cTn id="22" dur="1" fill="hold">
                                          <p:stCondLst>
                                            <p:cond delay="0"/>
                                          </p:stCondLst>
                                        </p:cTn>
                                        <p:tgtEl>
                                          <p:spTgt spid="48"/>
                                        </p:tgtEl>
                                        <p:attrNameLst>
                                          <p:attrName>style.visibility</p:attrName>
                                        </p:attrNameLst>
                                      </p:cBhvr>
                                      <p:to>
                                        <p:strVal val="visible"/>
                                      </p:to>
                                    </p:set>
                                    <p:animEffect transition="in" filter="wipe(left)">
                                      <p:cBhvr>
                                        <p:cTn id="23" dur="500"/>
                                        <p:tgtEl>
                                          <p:spTgt spid="48"/>
                                        </p:tgtEl>
                                      </p:cBhvr>
                                    </p:animEffect>
                                  </p:childTnLst>
                                </p:cTn>
                              </p:par>
                              <p:par>
                                <p:cTn id="24" presetID="22" presetClass="entr" presetSubtype="8" fill="hold" grpId="0" nodeType="withEffect">
                                  <p:stCondLst>
                                    <p:cond delay="1250"/>
                                  </p:stCondLst>
                                  <p:childTnLst>
                                    <p:set>
                                      <p:cBhvr>
                                        <p:cTn id="25" dur="1" fill="hold">
                                          <p:stCondLst>
                                            <p:cond delay="0"/>
                                          </p:stCondLst>
                                        </p:cTn>
                                        <p:tgtEl>
                                          <p:spTgt spid="55"/>
                                        </p:tgtEl>
                                        <p:attrNameLst>
                                          <p:attrName>style.visibility</p:attrName>
                                        </p:attrNameLst>
                                      </p:cBhvr>
                                      <p:to>
                                        <p:strVal val="visible"/>
                                      </p:to>
                                    </p:set>
                                    <p:animEffect transition="in" filter="wipe(left)">
                                      <p:cBhvr>
                                        <p:cTn id="26" dur="500"/>
                                        <p:tgtEl>
                                          <p:spTgt spid="55"/>
                                        </p:tgtEl>
                                      </p:cBhvr>
                                    </p:animEffect>
                                  </p:childTnLst>
                                </p:cTn>
                              </p:par>
                              <p:par>
                                <p:cTn id="27" presetID="22" presetClass="entr" presetSubtype="8" fill="hold" grpId="0" nodeType="withEffect">
                                  <p:stCondLst>
                                    <p:cond delay="1500"/>
                                  </p:stCondLst>
                                  <p:childTnLst>
                                    <p:set>
                                      <p:cBhvr>
                                        <p:cTn id="28" dur="1" fill="hold">
                                          <p:stCondLst>
                                            <p:cond delay="0"/>
                                          </p:stCondLst>
                                        </p:cTn>
                                        <p:tgtEl>
                                          <p:spTgt spid="56"/>
                                        </p:tgtEl>
                                        <p:attrNameLst>
                                          <p:attrName>style.visibility</p:attrName>
                                        </p:attrNameLst>
                                      </p:cBhvr>
                                      <p:to>
                                        <p:strVal val="visible"/>
                                      </p:to>
                                    </p:set>
                                    <p:animEffect transition="in" filter="wipe(left)">
                                      <p:cBhvr>
                                        <p:cTn id="29" dur="500"/>
                                        <p:tgtEl>
                                          <p:spTgt spid="56"/>
                                        </p:tgtEl>
                                      </p:cBhvr>
                                    </p:animEffect>
                                  </p:childTnLst>
                                </p:cTn>
                              </p:par>
                              <p:par>
                                <p:cTn id="30" presetID="22" presetClass="entr" presetSubtype="8" fill="hold" grpId="0" nodeType="withEffect">
                                  <p:stCondLst>
                                    <p:cond delay="1750"/>
                                  </p:stCondLst>
                                  <p:childTnLst>
                                    <p:set>
                                      <p:cBhvr>
                                        <p:cTn id="31" dur="1" fill="hold">
                                          <p:stCondLst>
                                            <p:cond delay="0"/>
                                          </p:stCondLst>
                                        </p:cTn>
                                        <p:tgtEl>
                                          <p:spTgt spid="57"/>
                                        </p:tgtEl>
                                        <p:attrNameLst>
                                          <p:attrName>style.visibility</p:attrName>
                                        </p:attrNameLst>
                                      </p:cBhvr>
                                      <p:to>
                                        <p:strVal val="visible"/>
                                      </p:to>
                                    </p:set>
                                    <p:animEffect transition="in" filter="wipe(left)">
                                      <p:cBhvr>
                                        <p:cTn id="3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4" grpId="0" animBg="1"/>
      <p:bldP spid="75" grpId="0" animBg="1"/>
      <p:bldP spid="76" grpId="0" animBg="1"/>
      <p:bldP spid="48" grpId="0" animBg="1"/>
      <p:bldP spid="55" grpId="0" animBg="1"/>
      <p:bldP spid="56" grpId="0" animBg="1"/>
      <p:bldP spid="57" grpId="0" animBg="1"/>
      <p:bldP spid="4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92309" y="1196752"/>
            <a:ext cx="7099835" cy="6063198"/>
          </a:xfrm>
          <a:prstGeom prst="rect">
            <a:avLst/>
          </a:prstGeom>
          <a:noFill/>
        </p:spPr>
        <p:txBody>
          <a:bodyPr wrap="square" rtlCol="0">
            <a:spAutoFit/>
          </a:bodyPr>
          <a:lstStyle/>
          <a:p>
            <a:r>
              <a:rPr lang="en-GB" b="1" dirty="0" smtClean="0"/>
              <a:t>Typical checks ENWL must carry out:</a:t>
            </a:r>
          </a:p>
          <a:p>
            <a:pPr>
              <a:buFont typeface="Arial" pitchFamily="34" charset="0"/>
              <a:buChar char="•"/>
            </a:pPr>
            <a:r>
              <a:rPr lang="en-GB" dirty="0" smtClean="0"/>
              <a:t> Confirm that the application makes sense</a:t>
            </a:r>
          </a:p>
          <a:p>
            <a:pPr>
              <a:buFont typeface="Arial" pitchFamily="34" charset="0"/>
              <a:buChar char="•"/>
            </a:pPr>
            <a:r>
              <a:rPr lang="en-GB" dirty="0" smtClean="0"/>
              <a:t>Where is the nearest connection point </a:t>
            </a:r>
          </a:p>
          <a:p>
            <a:pPr>
              <a:buFont typeface="Arial" pitchFamily="34" charset="0"/>
              <a:buChar char="•"/>
            </a:pPr>
            <a:r>
              <a:rPr lang="en-GB" dirty="0" smtClean="0"/>
              <a:t>Any electrical issues associated with the connection to proposed connection point: </a:t>
            </a:r>
          </a:p>
          <a:p>
            <a:pPr lvl="1">
              <a:buFont typeface="Wingdings" pitchFamily="2" charset="2"/>
              <a:buChar char="Ø"/>
            </a:pPr>
            <a:r>
              <a:rPr lang="en-GB" dirty="0" smtClean="0"/>
              <a:t>Voltage, </a:t>
            </a:r>
          </a:p>
          <a:p>
            <a:pPr lvl="1">
              <a:buFont typeface="Wingdings" pitchFamily="2" charset="2"/>
              <a:buChar char="Ø"/>
            </a:pPr>
            <a:r>
              <a:rPr lang="en-GB" dirty="0" smtClean="0"/>
              <a:t>Current carrying capacity (thermal)</a:t>
            </a:r>
          </a:p>
          <a:p>
            <a:pPr lvl="1">
              <a:buFont typeface="Wingdings" pitchFamily="2" charset="2"/>
              <a:buChar char="Ø"/>
            </a:pPr>
            <a:r>
              <a:rPr lang="en-GB" dirty="0" smtClean="0"/>
              <a:t>Safety limits of equipment (fault level and protection)</a:t>
            </a:r>
          </a:p>
          <a:p>
            <a:pPr lvl="1">
              <a:buFont typeface="Wingdings" pitchFamily="2" charset="2"/>
              <a:buChar char="Ø"/>
            </a:pPr>
            <a:r>
              <a:rPr lang="en-GB" dirty="0" smtClean="0"/>
              <a:t>Impact upon other customers supplies (harmonics and Flicker).</a:t>
            </a:r>
          </a:p>
          <a:p>
            <a:pPr lvl="1">
              <a:buFont typeface="Wingdings" pitchFamily="2" charset="2"/>
              <a:buChar char="Ø"/>
            </a:pPr>
            <a:endParaRPr lang="en-GB" dirty="0" smtClean="0"/>
          </a:p>
          <a:p>
            <a:pPr marL="0" lvl="1">
              <a:buFont typeface="Arial" pitchFamily="34" charset="0"/>
              <a:buChar char="•"/>
            </a:pPr>
            <a:r>
              <a:rPr lang="en-GB" dirty="0" smtClean="0"/>
              <a:t>Checks relating to customer equipment and construction impacts upon ENWLs equipment (e.g. are wind turbines too close to overhead lines, is there a requirement to divert equipment?)</a:t>
            </a:r>
          </a:p>
          <a:p>
            <a:pPr marL="0" lvl="1">
              <a:buFont typeface="Arial" pitchFamily="34" charset="0"/>
              <a:buChar char="•"/>
            </a:pPr>
            <a:r>
              <a:rPr lang="en-GB" dirty="0" smtClean="0"/>
              <a:t>Any issues relating to the Transmission Network</a:t>
            </a:r>
          </a:p>
          <a:p>
            <a:pPr marL="0" lvl="1">
              <a:buFont typeface="Arial" pitchFamily="34" charset="0"/>
              <a:buChar char="•"/>
            </a:pPr>
            <a:r>
              <a:rPr lang="en-GB" dirty="0" smtClean="0"/>
              <a:t>Environmental factors (National Parks, Sites of special scientific interest, topology of land, ground conditions)</a:t>
            </a:r>
          </a:p>
          <a:p>
            <a:pPr marL="0" lvl="1">
              <a:buFont typeface="Arial" pitchFamily="34" charset="0"/>
              <a:buChar char="•"/>
            </a:pPr>
            <a:r>
              <a:rPr lang="en-GB" dirty="0" smtClean="0"/>
              <a:t>Condition of existing equipment (are wood poles suitable for a new heavier conductor to be used)</a:t>
            </a:r>
          </a:p>
          <a:p>
            <a:pPr marL="0" lvl="1">
              <a:buFont typeface="Arial" pitchFamily="34" charset="0"/>
              <a:buChar char="•"/>
            </a:pPr>
            <a:endParaRPr lang="en-GB" sz="1600" dirty="0" smtClean="0"/>
          </a:p>
          <a:p>
            <a:r>
              <a:rPr lang="en-GB" sz="1600" b="1" dirty="0" smtClean="0"/>
              <a:t>I</a:t>
            </a:r>
            <a:endParaRPr lang="en-GB" sz="1600" dirty="0" smtClean="0"/>
          </a:p>
          <a:p>
            <a:pPr>
              <a:buFont typeface="Arial" pitchFamily="34" charset="0"/>
              <a:buChar char="•"/>
            </a:pPr>
            <a:endParaRPr lang="en-GB" sz="1600" dirty="0" smtClean="0"/>
          </a:p>
          <a:p>
            <a:endParaRPr lang="en-GB" sz="1600" dirty="0"/>
          </a:p>
        </p:txBody>
      </p:sp>
      <p:sp>
        <p:nvSpPr>
          <p:cNvPr id="7" name="Title 1"/>
          <p:cNvSpPr txBox="1">
            <a:spLocks/>
          </p:cNvSpPr>
          <p:nvPr/>
        </p:nvSpPr>
        <p:spPr>
          <a:xfrm>
            <a:off x="292309" y="0"/>
            <a:ext cx="8237096" cy="869430"/>
          </a:xfrm>
          <a:prstGeom prst="rect">
            <a:avLst/>
          </a:prstGeom>
        </p:spPr>
        <p:txBody>
          <a:bodyPr anchor="ctr"/>
          <a:lstStyle/>
          <a:p>
            <a:r>
              <a:rPr lang="en-GB" sz="2600" dirty="0" smtClean="0">
                <a:solidFill>
                  <a:srgbClr val="F8F8F8"/>
                </a:solidFill>
                <a:ea typeface="+mj-ea"/>
                <a:cs typeface="+mj-cs"/>
              </a:rPr>
              <a:t>Work Required in Designing a Connection</a:t>
            </a:r>
            <a:endParaRPr lang="en-GB" sz="2800" dirty="0"/>
          </a:p>
        </p:txBody>
      </p:sp>
      <p:sp>
        <p:nvSpPr>
          <p:cNvPr id="10" name="TextBox 9"/>
          <p:cNvSpPr txBox="1"/>
          <p:nvPr/>
        </p:nvSpPr>
        <p:spPr>
          <a:xfrm>
            <a:off x="7824192" y="1196752"/>
            <a:ext cx="10261140" cy="2492990"/>
          </a:xfrm>
          <a:prstGeom prst="rect">
            <a:avLst/>
          </a:prstGeom>
          <a:noFill/>
        </p:spPr>
        <p:txBody>
          <a:bodyPr wrap="square" rtlCol="0">
            <a:spAutoFit/>
          </a:bodyPr>
          <a:lstStyle/>
          <a:p>
            <a:r>
              <a:rPr lang="en-GB" b="1" dirty="0" smtClean="0"/>
              <a:t>Identify work to enable the connection: </a:t>
            </a:r>
          </a:p>
          <a:p>
            <a:pPr>
              <a:buFont typeface="Arial" pitchFamily="34" charset="0"/>
              <a:buChar char="•"/>
            </a:pPr>
            <a:r>
              <a:rPr lang="en-GB" dirty="0" smtClean="0"/>
              <a:t>Cable/overhead line routes</a:t>
            </a:r>
          </a:p>
          <a:p>
            <a:pPr>
              <a:buFont typeface="Arial" pitchFamily="34" charset="0"/>
              <a:buChar char="•"/>
            </a:pPr>
            <a:r>
              <a:rPr lang="en-GB" dirty="0" smtClean="0"/>
              <a:t>Land rights</a:t>
            </a:r>
          </a:p>
          <a:p>
            <a:pPr>
              <a:buFont typeface="Arial" pitchFamily="34" charset="0"/>
              <a:buChar char="•"/>
            </a:pPr>
            <a:r>
              <a:rPr lang="en-GB" dirty="0" smtClean="0"/>
              <a:t>Locations for new equipment</a:t>
            </a:r>
          </a:p>
          <a:p>
            <a:pPr>
              <a:buFont typeface="Arial" pitchFamily="34" charset="0"/>
              <a:buChar char="•"/>
            </a:pPr>
            <a:r>
              <a:rPr lang="en-GB" dirty="0" smtClean="0"/>
              <a:t>Timescales for connections</a:t>
            </a:r>
          </a:p>
          <a:p>
            <a:pPr>
              <a:buFont typeface="Arial" pitchFamily="34" charset="0"/>
              <a:buChar char="•"/>
            </a:pPr>
            <a:r>
              <a:rPr lang="en-GB" dirty="0" err="1" smtClean="0"/>
              <a:t>Telecomms</a:t>
            </a:r>
            <a:r>
              <a:rPr lang="en-GB" dirty="0" smtClean="0"/>
              <a:t> infrastructure</a:t>
            </a:r>
          </a:p>
          <a:p>
            <a:pPr>
              <a:buFont typeface="Arial" pitchFamily="34" charset="0"/>
              <a:buChar char="•"/>
            </a:pPr>
            <a:endParaRPr lang="en-GB" sz="1600" dirty="0" smtClean="0"/>
          </a:p>
          <a:p>
            <a:pPr>
              <a:buFont typeface="Arial" pitchFamily="34" charset="0"/>
              <a:buChar char="•"/>
            </a:pPr>
            <a:endParaRPr lang="en-GB" sz="1600" dirty="0" smtClean="0"/>
          </a:p>
          <a:p>
            <a:endParaRPr lang="en-GB" sz="1600"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linds(horizontal)">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blinds(horizontal)">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blinds(horizontal)">
                                      <p:cBhvr>
                                        <p:cTn id="17" dur="500"/>
                                        <p:tgtEl>
                                          <p:spTgt spid="6">
                                            <p:txEl>
                                              <p:pRg st="3" end="3"/>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6">
                                            <p:txEl>
                                              <p:pRg st="4" end="4"/>
                                            </p:txEl>
                                          </p:spTgt>
                                        </p:tgtEl>
                                        <p:attrNameLst>
                                          <p:attrName>style.visibility</p:attrName>
                                        </p:attrNameLst>
                                      </p:cBhvr>
                                      <p:to>
                                        <p:strVal val="visible"/>
                                      </p:to>
                                    </p:set>
                                    <p:animEffect transition="in" filter="blinds(horizontal)">
                                      <p:cBhvr>
                                        <p:cTn id="20" dur="500"/>
                                        <p:tgtEl>
                                          <p:spTgt spid="6">
                                            <p:txEl>
                                              <p:pRg st="4" end="4"/>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animEffect transition="in" filter="blinds(horizontal)">
                                      <p:cBhvr>
                                        <p:cTn id="23" dur="500"/>
                                        <p:tgtEl>
                                          <p:spTgt spid="6">
                                            <p:txEl>
                                              <p:pRg st="5" end="5"/>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6">
                                            <p:txEl>
                                              <p:pRg st="6" end="6"/>
                                            </p:txEl>
                                          </p:spTgt>
                                        </p:tgtEl>
                                        <p:attrNameLst>
                                          <p:attrName>style.visibility</p:attrName>
                                        </p:attrNameLst>
                                      </p:cBhvr>
                                      <p:to>
                                        <p:strVal val="visible"/>
                                      </p:to>
                                    </p:set>
                                    <p:animEffect transition="in" filter="blinds(horizontal)">
                                      <p:cBhvr>
                                        <p:cTn id="26" dur="500"/>
                                        <p:tgtEl>
                                          <p:spTgt spid="6">
                                            <p:txEl>
                                              <p:pRg st="6" end="6"/>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6">
                                            <p:txEl>
                                              <p:pRg st="7" end="7"/>
                                            </p:txEl>
                                          </p:spTgt>
                                        </p:tgtEl>
                                        <p:attrNameLst>
                                          <p:attrName>style.visibility</p:attrName>
                                        </p:attrNameLst>
                                      </p:cBhvr>
                                      <p:to>
                                        <p:strVal val="visible"/>
                                      </p:to>
                                    </p:set>
                                    <p:animEffect transition="in" filter="blinds(horizontal)">
                                      <p:cBhvr>
                                        <p:cTn id="29" dur="500"/>
                                        <p:tgtEl>
                                          <p:spTgt spid="6">
                                            <p:txEl>
                                              <p:pRg st="7" end="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6">
                                            <p:txEl>
                                              <p:pRg st="9" end="9"/>
                                            </p:txEl>
                                          </p:spTgt>
                                        </p:tgtEl>
                                        <p:attrNameLst>
                                          <p:attrName>style.visibility</p:attrName>
                                        </p:attrNameLst>
                                      </p:cBhvr>
                                      <p:to>
                                        <p:strVal val="visible"/>
                                      </p:to>
                                    </p:set>
                                    <p:animEffect transition="in" filter="blinds(horizontal)">
                                      <p:cBhvr>
                                        <p:cTn id="34" dur="500"/>
                                        <p:tgtEl>
                                          <p:spTgt spid="6">
                                            <p:txEl>
                                              <p:pRg st="9" end="9"/>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6">
                                            <p:txEl>
                                              <p:pRg st="10" end="10"/>
                                            </p:txEl>
                                          </p:spTgt>
                                        </p:tgtEl>
                                        <p:attrNameLst>
                                          <p:attrName>style.visibility</p:attrName>
                                        </p:attrNameLst>
                                      </p:cBhvr>
                                      <p:to>
                                        <p:strVal val="visible"/>
                                      </p:to>
                                    </p:set>
                                    <p:animEffect transition="in" filter="blinds(horizontal)">
                                      <p:cBhvr>
                                        <p:cTn id="39" dur="500"/>
                                        <p:tgtEl>
                                          <p:spTgt spid="6">
                                            <p:txEl>
                                              <p:pRg st="10" end="1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childTnLst>
                                    <p:set>
                                      <p:cBhvr>
                                        <p:cTn id="43" dur="1" fill="hold">
                                          <p:stCondLst>
                                            <p:cond delay="0"/>
                                          </p:stCondLst>
                                        </p:cTn>
                                        <p:tgtEl>
                                          <p:spTgt spid="6">
                                            <p:txEl>
                                              <p:pRg st="11" end="11"/>
                                            </p:txEl>
                                          </p:spTgt>
                                        </p:tgtEl>
                                        <p:attrNameLst>
                                          <p:attrName>style.visibility</p:attrName>
                                        </p:attrNameLst>
                                      </p:cBhvr>
                                      <p:to>
                                        <p:strVal val="visible"/>
                                      </p:to>
                                    </p:set>
                                    <p:animEffect transition="in" filter="blinds(horizontal)">
                                      <p:cBhvr>
                                        <p:cTn id="44" dur="500"/>
                                        <p:tgtEl>
                                          <p:spTgt spid="6">
                                            <p:txEl>
                                              <p:pRg st="11" end="1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nodeType="clickEffect">
                                  <p:stCondLst>
                                    <p:cond delay="0"/>
                                  </p:stCondLst>
                                  <p:childTnLst>
                                    <p:set>
                                      <p:cBhvr>
                                        <p:cTn id="48" dur="1" fill="hold">
                                          <p:stCondLst>
                                            <p:cond delay="0"/>
                                          </p:stCondLst>
                                        </p:cTn>
                                        <p:tgtEl>
                                          <p:spTgt spid="6">
                                            <p:txEl>
                                              <p:pRg st="12" end="12"/>
                                            </p:txEl>
                                          </p:spTgt>
                                        </p:tgtEl>
                                        <p:attrNameLst>
                                          <p:attrName>style.visibility</p:attrName>
                                        </p:attrNameLst>
                                      </p:cBhvr>
                                      <p:to>
                                        <p:strVal val="visible"/>
                                      </p:to>
                                    </p:set>
                                    <p:animEffect transition="in" filter="blinds(horizontal)">
                                      <p:cBhvr>
                                        <p:cTn id="49" dur="500"/>
                                        <p:tgtEl>
                                          <p:spTgt spid="6">
                                            <p:txEl>
                                              <p:pRg st="12" end="1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nodeType="clickEffect">
                                  <p:stCondLst>
                                    <p:cond delay="0"/>
                                  </p:stCondLst>
                                  <p:childTnLst>
                                    <p:set>
                                      <p:cBhvr>
                                        <p:cTn id="53" dur="1" fill="hold">
                                          <p:stCondLst>
                                            <p:cond delay="0"/>
                                          </p:stCondLst>
                                        </p:cTn>
                                        <p:tgtEl>
                                          <p:spTgt spid="6">
                                            <p:txEl>
                                              <p:pRg st="14" end="14"/>
                                            </p:txEl>
                                          </p:spTgt>
                                        </p:tgtEl>
                                        <p:attrNameLst>
                                          <p:attrName>style.visibility</p:attrName>
                                        </p:attrNameLst>
                                      </p:cBhvr>
                                      <p:to>
                                        <p:strVal val="visible"/>
                                      </p:to>
                                    </p:set>
                                    <p:animEffect transition="in" filter="blinds(horizontal)">
                                      <p:cBhvr>
                                        <p:cTn id="54" dur="500"/>
                                        <p:tgtEl>
                                          <p:spTgt spid="6">
                                            <p:txEl>
                                              <p:pRg st="14" end="14"/>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nodeType="clickEffect">
                                  <p:stCondLst>
                                    <p:cond delay="0"/>
                                  </p:stCondLst>
                                  <p:childTnLst>
                                    <p:set>
                                      <p:cBhvr>
                                        <p:cTn id="58" dur="1" fill="hold">
                                          <p:stCondLst>
                                            <p:cond delay="0"/>
                                          </p:stCondLst>
                                        </p:cTn>
                                        <p:tgtEl>
                                          <p:spTgt spid="10">
                                            <p:txEl>
                                              <p:pRg st="0" end="0"/>
                                            </p:txEl>
                                          </p:spTgt>
                                        </p:tgtEl>
                                        <p:attrNameLst>
                                          <p:attrName>style.visibility</p:attrName>
                                        </p:attrNameLst>
                                      </p:cBhvr>
                                      <p:to>
                                        <p:strVal val="visible"/>
                                      </p:to>
                                    </p:set>
                                    <p:animEffect transition="in" filter="blinds(horizontal)">
                                      <p:cBhvr>
                                        <p:cTn id="59" dur="500"/>
                                        <p:tgtEl>
                                          <p:spTgt spid="10">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3" presetClass="entr" presetSubtype="10" fill="hold" nodeType="clickEffect">
                                  <p:stCondLst>
                                    <p:cond delay="0"/>
                                  </p:stCondLst>
                                  <p:childTnLst>
                                    <p:set>
                                      <p:cBhvr>
                                        <p:cTn id="63" dur="1" fill="hold">
                                          <p:stCondLst>
                                            <p:cond delay="0"/>
                                          </p:stCondLst>
                                        </p:cTn>
                                        <p:tgtEl>
                                          <p:spTgt spid="10">
                                            <p:txEl>
                                              <p:pRg st="1" end="1"/>
                                            </p:txEl>
                                          </p:spTgt>
                                        </p:tgtEl>
                                        <p:attrNameLst>
                                          <p:attrName>style.visibility</p:attrName>
                                        </p:attrNameLst>
                                      </p:cBhvr>
                                      <p:to>
                                        <p:strVal val="visible"/>
                                      </p:to>
                                    </p:set>
                                    <p:animEffect transition="in" filter="blinds(horizontal)">
                                      <p:cBhvr>
                                        <p:cTn id="64" dur="500"/>
                                        <p:tgtEl>
                                          <p:spTgt spid="10">
                                            <p:txEl>
                                              <p:pRg st="1" end="1"/>
                                            </p:txEl>
                                          </p:spTgt>
                                        </p:tgtEl>
                                      </p:cBhvr>
                                    </p:animEffect>
                                  </p:childTnLst>
                                </p:cTn>
                              </p:par>
                              <p:par>
                                <p:cTn id="65" presetID="3" presetClass="entr" presetSubtype="10" fill="hold" nodeType="withEffect">
                                  <p:stCondLst>
                                    <p:cond delay="0"/>
                                  </p:stCondLst>
                                  <p:childTnLst>
                                    <p:set>
                                      <p:cBhvr>
                                        <p:cTn id="66" dur="1" fill="hold">
                                          <p:stCondLst>
                                            <p:cond delay="0"/>
                                          </p:stCondLst>
                                        </p:cTn>
                                        <p:tgtEl>
                                          <p:spTgt spid="10">
                                            <p:txEl>
                                              <p:pRg st="2" end="2"/>
                                            </p:txEl>
                                          </p:spTgt>
                                        </p:tgtEl>
                                        <p:attrNameLst>
                                          <p:attrName>style.visibility</p:attrName>
                                        </p:attrNameLst>
                                      </p:cBhvr>
                                      <p:to>
                                        <p:strVal val="visible"/>
                                      </p:to>
                                    </p:set>
                                    <p:animEffect transition="in" filter="blinds(horizontal)">
                                      <p:cBhvr>
                                        <p:cTn id="67" dur="500"/>
                                        <p:tgtEl>
                                          <p:spTgt spid="10">
                                            <p:txEl>
                                              <p:pRg st="2" end="2"/>
                                            </p:txEl>
                                          </p:spTgt>
                                        </p:tgtEl>
                                      </p:cBhvr>
                                    </p:animEffect>
                                  </p:childTnLst>
                                </p:cTn>
                              </p:par>
                              <p:par>
                                <p:cTn id="68" presetID="3" presetClass="entr" presetSubtype="10" fill="hold" nodeType="withEffect">
                                  <p:stCondLst>
                                    <p:cond delay="0"/>
                                  </p:stCondLst>
                                  <p:childTnLst>
                                    <p:set>
                                      <p:cBhvr>
                                        <p:cTn id="69" dur="1" fill="hold">
                                          <p:stCondLst>
                                            <p:cond delay="0"/>
                                          </p:stCondLst>
                                        </p:cTn>
                                        <p:tgtEl>
                                          <p:spTgt spid="10">
                                            <p:txEl>
                                              <p:pRg st="3" end="3"/>
                                            </p:txEl>
                                          </p:spTgt>
                                        </p:tgtEl>
                                        <p:attrNameLst>
                                          <p:attrName>style.visibility</p:attrName>
                                        </p:attrNameLst>
                                      </p:cBhvr>
                                      <p:to>
                                        <p:strVal val="visible"/>
                                      </p:to>
                                    </p:set>
                                    <p:animEffect transition="in" filter="blinds(horizontal)">
                                      <p:cBhvr>
                                        <p:cTn id="70" dur="500"/>
                                        <p:tgtEl>
                                          <p:spTgt spid="10">
                                            <p:txEl>
                                              <p:pRg st="3" end="3"/>
                                            </p:txEl>
                                          </p:spTgt>
                                        </p:tgtEl>
                                      </p:cBhvr>
                                    </p:animEffect>
                                  </p:childTnLst>
                                </p:cTn>
                              </p:par>
                              <p:par>
                                <p:cTn id="71" presetID="3" presetClass="entr" presetSubtype="10" fill="hold" nodeType="withEffect">
                                  <p:stCondLst>
                                    <p:cond delay="0"/>
                                  </p:stCondLst>
                                  <p:childTnLst>
                                    <p:set>
                                      <p:cBhvr>
                                        <p:cTn id="72" dur="1" fill="hold">
                                          <p:stCondLst>
                                            <p:cond delay="0"/>
                                          </p:stCondLst>
                                        </p:cTn>
                                        <p:tgtEl>
                                          <p:spTgt spid="10">
                                            <p:txEl>
                                              <p:pRg st="4" end="4"/>
                                            </p:txEl>
                                          </p:spTgt>
                                        </p:tgtEl>
                                        <p:attrNameLst>
                                          <p:attrName>style.visibility</p:attrName>
                                        </p:attrNameLst>
                                      </p:cBhvr>
                                      <p:to>
                                        <p:strVal val="visible"/>
                                      </p:to>
                                    </p:set>
                                    <p:animEffect transition="in" filter="blinds(horizontal)">
                                      <p:cBhvr>
                                        <p:cTn id="73" dur="500"/>
                                        <p:tgtEl>
                                          <p:spTgt spid="10">
                                            <p:txEl>
                                              <p:pRg st="4" end="4"/>
                                            </p:txEl>
                                          </p:spTgt>
                                        </p:tgtEl>
                                      </p:cBhvr>
                                    </p:animEffect>
                                  </p:childTnLst>
                                </p:cTn>
                              </p:par>
                              <p:par>
                                <p:cTn id="74" presetID="3" presetClass="entr" presetSubtype="10" fill="hold" nodeType="withEffect">
                                  <p:stCondLst>
                                    <p:cond delay="0"/>
                                  </p:stCondLst>
                                  <p:childTnLst>
                                    <p:set>
                                      <p:cBhvr>
                                        <p:cTn id="75" dur="1" fill="hold">
                                          <p:stCondLst>
                                            <p:cond delay="0"/>
                                          </p:stCondLst>
                                        </p:cTn>
                                        <p:tgtEl>
                                          <p:spTgt spid="10">
                                            <p:txEl>
                                              <p:pRg st="5" end="5"/>
                                            </p:txEl>
                                          </p:spTgt>
                                        </p:tgtEl>
                                        <p:attrNameLst>
                                          <p:attrName>style.visibility</p:attrName>
                                        </p:attrNameLst>
                                      </p:cBhvr>
                                      <p:to>
                                        <p:strVal val="visible"/>
                                      </p:to>
                                    </p:set>
                                    <p:animEffect transition="in" filter="blinds(horizontal)">
                                      <p:cBhvr>
                                        <p:cTn id="76"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2309" y="869430"/>
            <a:ext cx="11636339" cy="6217087"/>
          </a:xfrm>
          <a:prstGeom prst="rect">
            <a:avLst/>
          </a:prstGeom>
          <a:noFill/>
        </p:spPr>
        <p:txBody>
          <a:bodyPr wrap="square" rtlCol="0">
            <a:spAutoFit/>
          </a:bodyPr>
          <a:lstStyle/>
          <a:p>
            <a:r>
              <a:rPr lang="en-GB" sz="2000" b="1" dirty="0" smtClean="0"/>
              <a:t>Application:</a:t>
            </a:r>
          </a:p>
          <a:p>
            <a:pPr>
              <a:buFont typeface="Arial" pitchFamily="34" charset="0"/>
              <a:buChar char="•"/>
            </a:pPr>
            <a:r>
              <a:rPr lang="en-GB" sz="2000" dirty="0" smtClean="0"/>
              <a:t>Missing  or incorrect information provided within application forms</a:t>
            </a:r>
          </a:p>
          <a:p>
            <a:pPr>
              <a:buFont typeface="Arial" pitchFamily="34" charset="0"/>
              <a:buChar char="•"/>
            </a:pPr>
            <a:r>
              <a:rPr lang="en-GB" sz="2000" dirty="0" smtClean="0"/>
              <a:t>Requests for unnecessary security of supply</a:t>
            </a:r>
          </a:p>
          <a:p>
            <a:pPr lvl="1"/>
            <a:endParaRPr lang="en-GB" sz="2000" b="1" dirty="0" smtClean="0"/>
          </a:p>
          <a:p>
            <a:r>
              <a:rPr lang="en-GB" sz="2000" b="1" dirty="0" smtClean="0"/>
              <a:t>Technical:</a:t>
            </a:r>
          </a:p>
          <a:p>
            <a:pPr>
              <a:buFont typeface="Arial" pitchFamily="34" charset="0"/>
              <a:buChar char="•"/>
            </a:pPr>
            <a:r>
              <a:rPr lang="en-GB" sz="2000" dirty="0" smtClean="0"/>
              <a:t>Local Electrical network does not have sufficient capacity to enable the connection.</a:t>
            </a:r>
          </a:p>
          <a:p>
            <a:pPr>
              <a:buFont typeface="Arial" pitchFamily="34" charset="0"/>
              <a:buChar char="•"/>
            </a:pPr>
            <a:r>
              <a:rPr lang="en-GB" sz="2000" dirty="0" smtClean="0"/>
              <a:t>Connection type or Demand/generation variant is not ideal – E.g. solar panels output during the day when the network is in a state of reduced demand, Electric vehicles generally are plugged in during the evening peak demand period</a:t>
            </a:r>
          </a:p>
          <a:p>
            <a:pPr lvl="1"/>
            <a:endParaRPr lang="en-GB" sz="2000" b="1" dirty="0" smtClean="0"/>
          </a:p>
          <a:p>
            <a:r>
              <a:rPr lang="en-GB" sz="2000" b="1" dirty="0" smtClean="0"/>
              <a:t>Environmental/External factors:</a:t>
            </a:r>
          </a:p>
          <a:p>
            <a:pPr>
              <a:buFont typeface="Arial" pitchFamily="34" charset="0"/>
              <a:buChar char="•"/>
            </a:pPr>
            <a:r>
              <a:rPr lang="en-GB" sz="2000" dirty="0" smtClean="0"/>
              <a:t>Planning restrictions upon building new equipment e.g. no new overhead lines within national parks.</a:t>
            </a:r>
          </a:p>
          <a:p>
            <a:pPr>
              <a:buFont typeface="Arial" pitchFamily="34" charset="0"/>
              <a:buChar char="•"/>
            </a:pPr>
            <a:r>
              <a:rPr lang="en-GB" sz="2000" dirty="0" smtClean="0"/>
              <a:t>3</a:t>
            </a:r>
            <a:r>
              <a:rPr lang="en-GB" sz="2000" baseline="30000" dirty="0" smtClean="0"/>
              <a:t>rd</a:t>
            </a:r>
            <a:r>
              <a:rPr lang="en-GB" sz="2000" dirty="0" smtClean="0"/>
              <a:t> party Landowners unwilling to provide legal consents to cross their land</a:t>
            </a:r>
          </a:p>
          <a:p>
            <a:pPr>
              <a:buFont typeface="Arial" pitchFamily="34" charset="0"/>
              <a:buChar char="•"/>
            </a:pPr>
            <a:r>
              <a:rPr lang="en-GB" sz="2000" dirty="0" smtClean="0"/>
              <a:t>Increased cost and complexity associated with working near transportation routes and pipelines e.g. crossing railway lines, motorways, fuel and gas pipelines.</a:t>
            </a:r>
          </a:p>
          <a:p>
            <a:pPr>
              <a:buFont typeface="Arial" pitchFamily="34" charset="0"/>
              <a:buChar char="•"/>
            </a:pPr>
            <a:r>
              <a:rPr lang="en-GB" sz="2000" dirty="0" smtClean="0"/>
              <a:t>Topology of land causing issues e.g. excavating in hard rock areas, building overhead lines over hills, crossing rivers.</a:t>
            </a:r>
          </a:p>
          <a:p>
            <a:pPr>
              <a:buFont typeface="Arial" pitchFamily="34" charset="0"/>
              <a:buChar char="•"/>
            </a:pPr>
            <a:r>
              <a:rPr lang="en-GB" sz="2000" dirty="0" smtClean="0"/>
              <a:t>Weather and flooding e.g. Overhead lines built in windy areas must be of a heavier build construction, substations should not be located in flood risk areas or should be suitable protected.</a:t>
            </a:r>
          </a:p>
          <a:p>
            <a:pPr>
              <a:buFont typeface="Arial" pitchFamily="34" charset="0"/>
              <a:buChar char="•"/>
            </a:pPr>
            <a:endParaRPr lang="en-GB" dirty="0"/>
          </a:p>
        </p:txBody>
      </p:sp>
      <p:sp>
        <p:nvSpPr>
          <p:cNvPr id="3" name="Title 1"/>
          <p:cNvSpPr txBox="1">
            <a:spLocks/>
          </p:cNvSpPr>
          <p:nvPr/>
        </p:nvSpPr>
        <p:spPr>
          <a:xfrm>
            <a:off x="292309" y="0"/>
            <a:ext cx="8237096" cy="869430"/>
          </a:xfrm>
          <a:prstGeom prst="rect">
            <a:avLst/>
          </a:prstGeom>
        </p:spPr>
        <p:txBody>
          <a:bodyPr anchor="ctr"/>
          <a:lstStyle/>
          <a:p>
            <a:r>
              <a:rPr lang="en-GB" sz="2600" dirty="0" smtClean="0">
                <a:solidFill>
                  <a:srgbClr val="F8F8F8"/>
                </a:solidFill>
                <a:ea typeface="+mj-ea"/>
                <a:cs typeface="+mj-cs"/>
              </a:rPr>
              <a:t>Typical Challenges</a:t>
            </a:r>
            <a:endParaRPr lang="en-GB" sz="2800"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linds(horizontal)">
                                      <p:cBhvr>
                                        <p:cTn id="10" dur="500"/>
                                        <p:tgtEl>
                                          <p:spTgt spid="2">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linds(horizontal)">
                                      <p:cBhvr>
                                        <p:cTn id="13" dur="500"/>
                                        <p:tgtEl>
                                          <p:spTgt spid="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blinds(horizontal)">
                                      <p:cBhvr>
                                        <p:cTn id="18" dur="500"/>
                                        <p:tgtEl>
                                          <p:spTgt spid="2">
                                            <p:txEl>
                                              <p:pRg st="4" end="4"/>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animEffect transition="in" filter="blinds(horizontal)">
                                      <p:cBhvr>
                                        <p:cTn id="21" dur="500"/>
                                        <p:tgtEl>
                                          <p:spTgt spid="2">
                                            <p:txEl>
                                              <p:pRg st="5" end="5"/>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2">
                                            <p:txEl>
                                              <p:pRg st="6" end="6"/>
                                            </p:txEl>
                                          </p:spTgt>
                                        </p:tgtEl>
                                        <p:attrNameLst>
                                          <p:attrName>style.visibility</p:attrName>
                                        </p:attrNameLst>
                                      </p:cBhvr>
                                      <p:to>
                                        <p:strVal val="visible"/>
                                      </p:to>
                                    </p:set>
                                    <p:animEffect transition="in" filter="blinds(horizontal)">
                                      <p:cBhvr>
                                        <p:cTn id="24" dur="500"/>
                                        <p:tgtEl>
                                          <p:spTgt spid="2">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animEffect transition="in" filter="blinds(horizontal)">
                                      <p:cBhvr>
                                        <p:cTn id="29" dur="500"/>
                                        <p:tgtEl>
                                          <p:spTgt spid="2">
                                            <p:txEl>
                                              <p:pRg st="8" end="8"/>
                                            </p:txEl>
                                          </p:spTgt>
                                        </p:tgtEl>
                                      </p:cBhvr>
                                    </p:animEffect>
                                  </p:childTnLst>
                                </p:cTn>
                              </p:par>
                              <p:par>
                                <p:cTn id="30" presetID="3" presetClass="entr" presetSubtype="10" fill="hold" nodeType="withEffect">
                                  <p:stCondLst>
                                    <p:cond delay="0"/>
                                  </p:stCondLst>
                                  <p:childTnLst>
                                    <p:set>
                                      <p:cBhvr>
                                        <p:cTn id="31" dur="1" fill="hold">
                                          <p:stCondLst>
                                            <p:cond delay="0"/>
                                          </p:stCondLst>
                                        </p:cTn>
                                        <p:tgtEl>
                                          <p:spTgt spid="2">
                                            <p:txEl>
                                              <p:pRg st="9" end="9"/>
                                            </p:txEl>
                                          </p:spTgt>
                                        </p:tgtEl>
                                        <p:attrNameLst>
                                          <p:attrName>style.visibility</p:attrName>
                                        </p:attrNameLst>
                                      </p:cBhvr>
                                      <p:to>
                                        <p:strVal val="visible"/>
                                      </p:to>
                                    </p:set>
                                    <p:animEffect transition="in" filter="blinds(horizontal)">
                                      <p:cBhvr>
                                        <p:cTn id="32" dur="500"/>
                                        <p:tgtEl>
                                          <p:spTgt spid="2">
                                            <p:txEl>
                                              <p:pRg st="9" end="9"/>
                                            </p:txEl>
                                          </p:spTgt>
                                        </p:tgtEl>
                                      </p:cBhvr>
                                    </p:animEffect>
                                  </p:childTnLst>
                                </p:cTn>
                              </p:par>
                              <p:par>
                                <p:cTn id="33" presetID="3" presetClass="entr" presetSubtype="10" fill="hold" nodeType="withEffect">
                                  <p:stCondLst>
                                    <p:cond delay="0"/>
                                  </p:stCondLst>
                                  <p:childTnLst>
                                    <p:set>
                                      <p:cBhvr>
                                        <p:cTn id="34" dur="1" fill="hold">
                                          <p:stCondLst>
                                            <p:cond delay="0"/>
                                          </p:stCondLst>
                                        </p:cTn>
                                        <p:tgtEl>
                                          <p:spTgt spid="2">
                                            <p:txEl>
                                              <p:pRg st="10" end="10"/>
                                            </p:txEl>
                                          </p:spTgt>
                                        </p:tgtEl>
                                        <p:attrNameLst>
                                          <p:attrName>style.visibility</p:attrName>
                                        </p:attrNameLst>
                                      </p:cBhvr>
                                      <p:to>
                                        <p:strVal val="visible"/>
                                      </p:to>
                                    </p:set>
                                    <p:animEffect transition="in" filter="blinds(horizontal)">
                                      <p:cBhvr>
                                        <p:cTn id="35" dur="500"/>
                                        <p:tgtEl>
                                          <p:spTgt spid="2">
                                            <p:txEl>
                                              <p:pRg st="10" end="10"/>
                                            </p:txEl>
                                          </p:spTgt>
                                        </p:tgtEl>
                                      </p:cBhvr>
                                    </p:animEffect>
                                  </p:childTnLst>
                                </p:cTn>
                              </p:par>
                              <p:par>
                                <p:cTn id="36" presetID="3" presetClass="entr" presetSubtype="10" fill="hold" nodeType="withEffect">
                                  <p:stCondLst>
                                    <p:cond delay="0"/>
                                  </p:stCondLst>
                                  <p:childTnLst>
                                    <p:set>
                                      <p:cBhvr>
                                        <p:cTn id="37" dur="1" fill="hold">
                                          <p:stCondLst>
                                            <p:cond delay="0"/>
                                          </p:stCondLst>
                                        </p:cTn>
                                        <p:tgtEl>
                                          <p:spTgt spid="2">
                                            <p:txEl>
                                              <p:pRg st="11" end="11"/>
                                            </p:txEl>
                                          </p:spTgt>
                                        </p:tgtEl>
                                        <p:attrNameLst>
                                          <p:attrName>style.visibility</p:attrName>
                                        </p:attrNameLst>
                                      </p:cBhvr>
                                      <p:to>
                                        <p:strVal val="visible"/>
                                      </p:to>
                                    </p:set>
                                    <p:animEffect transition="in" filter="blinds(horizontal)">
                                      <p:cBhvr>
                                        <p:cTn id="38" dur="500"/>
                                        <p:tgtEl>
                                          <p:spTgt spid="2">
                                            <p:txEl>
                                              <p:pRg st="11" end="11"/>
                                            </p:txEl>
                                          </p:spTgt>
                                        </p:tgtEl>
                                      </p:cBhvr>
                                    </p:animEffect>
                                  </p:childTnLst>
                                </p:cTn>
                              </p:par>
                              <p:par>
                                <p:cTn id="39" presetID="3" presetClass="entr" presetSubtype="10" fill="hold" nodeType="withEffect">
                                  <p:stCondLst>
                                    <p:cond delay="0"/>
                                  </p:stCondLst>
                                  <p:childTnLst>
                                    <p:set>
                                      <p:cBhvr>
                                        <p:cTn id="40" dur="1" fill="hold">
                                          <p:stCondLst>
                                            <p:cond delay="0"/>
                                          </p:stCondLst>
                                        </p:cTn>
                                        <p:tgtEl>
                                          <p:spTgt spid="2">
                                            <p:txEl>
                                              <p:pRg st="12" end="12"/>
                                            </p:txEl>
                                          </p:spTgt>
                                        </p:tgtEl>
                                        <p:attrNameLst>
                                          <p:attrName>style.visibility</p:attrName>
                                        </p:attrNameLst>
                                      </p:cBhvr>
                                      <p:to>
                                        <p:strVal val="visible"/>
                                      </p:to>
                                    </p:set>
                                    <p:animEffect transition="in" filter="blinds(horizontal)">
                                      <p:cBhvr>
                                        <p:cTn id="41" dur="500"/>
                                        <p:tgtEl>
                                          <p:spTgt spid="2">
                                            <p:txEl>
                                              <p:pRg st="12" end="12"/>
                                            </p:txEl>
                                          </p:spTgt>
                                        </p:tgtEl>
                                      </p:cBhvr>
                                    </p:animEffect>
                                  </p:childTnLst>
                                </p:cTn>
                              </p:par>
                              <p:par>
                                <p:cTn id="42" presetID="3" presetClass="entr" presetSubtype="10" fill="hold" nodeType="withEffect">
                                  <p:stCondLst>
                                    <p:cond delay="0"/>
                                  </p:stCondLst>
                                  <p:childTnLst>
                                    <p:set>
                                      <p:cBhvr>
                                        <p:cTn id="43" dur="1" fill="hold">
                                          <p:stCondLst>
                                            <p:cond delay="0"/>
                                          </p:stCondLst>
                                        </p:cTn>
                                        <p:tgtEl>
                                          <p:spTgt spid="2">
                                            <p:txEl>
                                              <p:pRg st="13" end="13"/>
                                            </p:txEl>
                                          </p:spTgt>
                                        </p:tgtEl>
                                        <p:attrNameLst>
                                          <p:attrName>style.visibility</p:attrName>
                                        </p:attrNameLst>
                                      </p:cBhvr>
                                      <p:to>
                                        <p:strVal val="visible"/>
                                      </p:to>
                                    </p:set>
                                    <p:animEffect transition="in" filter="blinds(horizontal)">
                                      <p:cBhvr>
                                        <p:cTn id="44" dur="500"/>
                                        <p:tgtEl>
                                          <p:spTgt spid="2">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2308" y="869430"/>
            <a:ext cx="11636339" cy="5262979"/>
          </a:xfrm>
          <a:prstGeom prst="rect">
            <a:avLst/>
          </a:prstGeom>
          <a:noFill/>
        </p:spPr>
        <p:txBody>
          <a:bodyPr wrap="square" rtlCol="0">
            <a:spAutoFit/>
          </a:bodyPr>
          <a:lstStyle/>
          <a:p>
            <a:r>
              <a:rPr lang="en-GB" sz="1600" b="1" dirty="0" smtClean="0"/>
              <a:t>Application:</a:t>
            </a:r>
          </a:p>
          <a:p>
            <a:pPr>
              <a:buFont typeface="Arial" pitchFamily="34" charset="0"/>
              <a:buChar char="•"/>
            </a:pPr>
            <a:r>
              <a:rPr lang="en-GB" sz="1600" dirty="0" smtClean="0"/>
              <a:t>Ensure applications match actual requirements</a:t>
            </a:r>
          </a:p>
          <a:p>
            <a:pPr>
              <a:buFont typeface="Arial" pitchFamily="34" charset="0"/>
              <a:buChar char="•"/>
            </a:pPr>
            <a:r>
              <a:rPr lang="en-GB" sz="1600" dirty="0" smtClean="0"/>
              <a:t>Ensuring requests are for the required level of security. I.e. Increased levels of supply security  come with a much higher price and complexity. </a:t>
            </a:r>
          </a:p>
          <a:p>
            <a:pPr>
              <a:buFont typeface="Arial" pitchFamily="34" charset="0"/>
              <a:buChar char="•"/>
            </a:pPr>
            <a:r>
              <a:rPr lang="en-GB" sz="1600" dirty="0" smtClean="0"/>
              <a:t>Allow sufficient time for application, design, delivery and </a:t>
            </a:r>
            <a:r>
              <a:rPr lang="en-GB" sz="1600" dirty="0" err="1" smtClean="0"/>
              <a:t>energisation</a:t>
            </a:r>
            <a:r>
              <a:rPr lang="en-GB" sz="1600" dirty="0" smtClean="0"/>
              <a:t>. </a:t>
            </a:r>
          </a:p>
          <a:p>
            <a:pPr>
              <a:buFont typeface="Arial" pitchFamily="34" charset="0"/>
              <a:buChar char="•"/>
            </a:pPr>
            <a:r>
              <a:rPr lang="en-GB" sz="1600" dirty="0" smtClean="0"/>
              <a:t>Check heat maps to see if there is likely to be reinforcement</a:t>
            </a:r>
          </a:p>
          <a:p>
            <a:pPr>
              <a:buFont typeface="Arial" pitchFamily="34" charset="0"/>
              <a:buChar char="•"/>
            </a:pPr>
            <a:r>
              <a:rPr lang="en-GB" sz="1600" dirty="0" smtClean="0"/>
              <a:t>Look to co-locate different generation and demand technologies to provide a controllable electrical demand. E.g. co-locating solar panels with storage at home.</a:t>
            </a:r>
          </a:p>
          <a:p>
            <a:pPr>
              <a:buFont typeface="Arial" pitchFamily="34" charset="0"/>
              <a:buChar char="•"/>
            </a:pPr>
            <a:endParaRPr lang="en-GB" sz="1600" b="1" dirty="0" smtClean="0"/>
          </a:p>
          <a:p>
            <a:r>
              <a:rPr lang="en-GB" sz="1600" b="1" dirty="0" smtClean="0"/>
              <a:t>Flexible Connections:</a:t>
            </a:r>
          </a:p>
          <a:p>
            <a:r>
              <a:rPr lang="en-GB" sz="1600" dirty="0" smtClean="0"/>
              <a:t>If you are prepared to accept a flexible connection then there is a much better chance of a connection with reduced reinforcement/connection costs. Options for flexible connections:</a:t>
            </a:r>
          </a:p>
          <a:p>
            <a:pPr>
              <a:buFont typeface="Arial" pitchFamily="34" charset="0"/>
              <a:buChar char="•"/>
            </a:pPr>
            <a:r>
              <a:rPr lang="en-GB" sz="1600" dirty="0" smtClean="0"/>
              <a:t>Timed Capacity Connections - a time limited connection to manage constraint</a:t>
            </a:r>
          </a:p>
          <a:p>
            <a:pPr>
              <a:buFont typeface="Arial" pitchFamily="34" charset="0"/>
              <a:buChar char="•"/>
            </a:pPr>
            <a:r>
              <a:rPr lang="en-GB" sz="1600" dirty="0" smtClean="0"/>
              <a:t>Export limitation – Matching generation with demand to limit the export to the network</a:t>
            </a:r>
          </a:p>
          <a:p>
            <a:pPr>
              <a:buFont typeface="Arial" pitchFamily="34" charset="0"/>
              <a:buChar char="•"/>
            </a:pPr>
            <a:r>
              <a:rPr lang="en-GB" sz="1600" dirty="0" smtClean="0"/>
              <a:t>Active Network Management– DNO dynamically control the network to balance demand and generation</a:t>
            </a:r>
          </a:p>
          <a:p>
            <a:pPr>
              <a:buFont typeface="Arial" pitchFamily="34" charset="0"/>
              <a:buChar char="•"/>
            </a:pPr>
            <a:r>
              <a:rPr lang="en-GB" sz="1600" dirty="0" err="1" smtClean="0"/>
              <a:t>Intertrip</a:t>
            </a:r>
            <a:r>
              <a:rPr lang="en-GB" sz="1600" dirty="0" smtClean="0"/>
              <a:t> Schemes – Automatic trip sent to connection if a safety limit is reached following an abnormal operation condition.</a:t>
            </a:r>
          </a:p>
          <a:p>
            <a:pPr>
              <a:buFont typeface="Arial" pitchFamily="34" charset="0"/>
              <a:buChar char="•"/>
            </a:pPr>
            <a:endParaRPr lang="en-GB" sz="1600" dirty="0" smtClean="0"/>
          </a:p>
          <a:p>
            <a:r>
              <a:rPr lang="en-GB" sz="1600" b="1" dirty="0" smtClean="0"/>
              <a:t>Environmental/External factors:</a:t>
            </a:r>
          </a:p>
          <a:p>
            <a:pPr lvl="1">
              <a:buFont typeface="Arial" pitchFamily="34" charset="0"/>
              <a:buChar char="•"/>
            </a:pPr>
            <a:r>
              <a:rPr lang="en-GB" sz="1600" dirty="0" smtClean="0"/>
              <a:t>Be aware of local planning issues and constraints</a:t>
            </a:r>
          </a:p>
          <a:p>
            <a:pPr lvl="1">
              <a:buFont typeface="Arial" pitchFamily="34" charset="0"/>
              <a:buChar char="•"/>
            </a:pPr>
            <a:r>
              <a:rPr lang="en-GB" sz="1600" dirty="0" smtClean="0"/>
              <a:t>Speak to surrounding landowners and gain their support</a:t>
            </a:r>
          </a:p>
          <a:p>
            <a:pPr lvl="1">
              <a:buFont typeface="Arial" pitchFamily="34" charset="0"/>
              <a:buChar char="•"/>
            </a:pPr>
            <a:r>
              <a:rPr lang="en-GB" sz="1600" dirty="0" smtClean="0"/>
              <a:t>Avoid flood risk areas</a:t>
            </a:r>
          </a:p>
        </p:txBody>
      </p:sp>
      <p:sp>
        <p:nvSpPr>
          <p:cNvPr id="3" name="Title 1"/>
          <p:cNvSpPr txBox="1">
            <a:spLocks/>
          </p:cNvSpPr>
          <p:nvPr/>
        </p:nvSpPr>
        <p:spPr>
          <a:xfrm>
            <a:off x="292309" y="0"/>
            <a:ext cx="8237096" cy="869430"/>
          </a:xfrm>
          <a:prstGeom prst="rect">
            <a:avLst/>
          </a:prstGeom>
        </p:spPr>
        <p:txBody>
          <a:bodyPr anchor="ctr"/>
          <a:lstStyle/>
          <a:p>
            <a:r>
              <a:rPr lang="en-GB" sz="2600" dirty="0" smtClean="0">
                <a:solidFill>
                  <a:srgbClr val="F8F8F8"/>
                </a:solidFill>
                <a:ea typeface="+mj-ea"/>
                <a:cs typeface="+mj-cs"/>
              </a:rPr>
              <a:t>What can be done?</a:t>
            </a:r>
            <a:endParaRPr lang="en-GB" sz="2800"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linds(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linds(horizont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blinds(horizontal)">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blinds(horizontal)">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blinds(horizontal)">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blinds(horizontal)">
                                      <p:cBhvr>
                                        <p:cTn id="32" dur="500"/>
                                        <p:tgtEl>
                                          <p:spTgt spid="2">
                                            <p:txEl>
                                              <p:pRg st="7" end="7"/>
                                            </p:txEl>
                                          </p:spTgt>
                                        </p:tgtEl>
                                      </p:cBhvr>
                                    </p:animEffect>
                                  </p:childTnLst>
                                </p:cTn>
                              </p:par>
                              <p:par>
                                <p:cTn id="33" presetID="3" presetClass="entr" presetSubtype="10" fill="hold" nodeType="with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Effect transition="in" filter="blinds(horizontal)">
                                      <p:cBhvr>
                                        <p:cTn id="35" dur="500"/>
                                        <p:tgtEl>
                                          <p:spTgt spid="2">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2">
                                            <p:txEl>
                                              <p:pRg st="9" end="9"/>
                                            </p:txEl>
                                          </p:spTgt>
                                        </p:tgtEl>
                                        <p:attrNameLst>
                                          <p:attrName>style.visibility</p:attrName>
                                        </p:attrNameLst>
                                      </p:cBhvr>
                                      <p:to>
                                        <p:strVal val="visible"/>
                                      </p:to>
                                    </p:set>
                                    <p:animEffect transition="in" filter="blinds(horizontal)">
                                      <p:cBhvr>
                                        <p:cTn id="40" dur="500"/>
                                        <p:tgtEl>
                                          <p:spTgt spid="2">
                                            <p:txEl>
                                              <p:pRg st="9" end="9"/>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2">
                                            <p:txEl>
                                              <p:pRg st="10" end="10"/>
                                            </p:txEl>
                                          </p:spTgt>
                                        </p:tgtEl>
                                        <p:attrNameLst>
                                          <p:attrName>style.visibility</p:attrName>
                                        </p:attrNameLst>
                                      </p:cBhvr>
                                      <p:to>
                                        <p:strVal val="visible"/>
                                      </p:to>
                                    </p:set>
                                    <p:animEffect transition="in" filter="blinds(horizontal)">
                                      <p:cBhvr>
                                        <p:cTn id="45" dur="500"/>
                                        <p:tgtEl>
                                          <p:spTgt spid="2">
                                            <p:txEl>
                                              <p:pRg st="10" end="1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nodeType="clickEffect">
                                  <p:stCondLst>
                                    <p:cond delay="0"/>
                                  </p:stCondLst>
                                  <p:childTnLst>
                                    <p:set>
                                      <p:cBhvr>
                                        <p:cTn id="49" dur="1" fill="hold">
                                          <p:stCondLst>
                                            <p:cond delay="0"/>
                                          </p:stCondLst>
                                        </p:cTn>
                                        <p:tgtEl>
                                          <p:spTgt spid="2">
                                            <p:txEl>
                                              <p:pRg st="11" end="11"/>
                                            </p:txEl>
                                          </p:spTgt>
                                        </p:tgtEl>
                                        <p:attrNameLst>
                                          <p:attrName>style.visibility</p:attrName>
                                        </p:attrNameLst>
                                      </p:cBhvr>
                                      <p:to>
                                        <p:strVal val="visible"/>
                                      </p:to>
                                    </p:set>
                                    <p:animEffect transition="in" filter="blinds(horizontal)">
                                      <p:cBhvr>
                                        <p:cTn id="50" dur="500"/>
                                        <p:tgtEl>
                                          <p:spTgt spid="2">
                                            <p:txEl>
                                              <p:pRg st="11" end="1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nodeType="clickEffect">
                                  <p:stCondLst>
                                    <p:cond delay="0"/>
                                  </p:stCondLst>
                                  <p:childTnLst>
                                    <p:set>
                                      <p:cBhvr>
                                        <p:cTn id="54" dur="1" fill="hold">
                                          <p:stCondLst>
                                            <p:cond delay="0"/>
                                          </p:stCondLst>
                                        </p:cTn>
                                        <p:tgtEl>
                                          <p:spTgt spid="2">
                                            <p:txEl>
                                              <p:pRg st="12" end="12"/>
                                            </p:txEl>
                                          </p:spTgt>
                                        </p:tgtEl>
                                        <p:attrNameLst>
                                          <p:attrName>style.visibility</p:attrName>
                                        </p:attrNameLst>
                                      </p:cBhvr>
                                      <p:to>
                                        <p:strVal val="visible"/>
                                      </p:to>
                                    </p:set>
                                    <p:animEffect transition="in" filter="blinds(horizontal)">
                                      <p:cBhvr>
                                        <p:cTn id="55" dur="500"/>
                                        <p:tgtEl>
                                          <p:spTgt spid="2">
                                            <p:txEl>
                                              <p:pRg st="12" end="1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nodeType="clickEffect">
                                  <p:stCondLst>
                                    <p:cond delay="0"/>
                                  </p:stCondLst>
                                  <p:childTnLst>
                                    <p:set>
                                      <p:cBhvr>
                                        <p:cTn id="59" dur="1" fill="hold">
                                          <p:stCondLst>
                                            <p:cond delay="0"/>
                                          </p:stCondLst>
                                        </p:cTn>
                                        <p:tgtEl>
                                          <p:spTgt spid="2">
                                            <p:txEl>
                                              <p:pRg st="14" end="14"/>
                                            </p:txEl>
                                          </p:spTgt>
                                        </p:tgtEl>
                                        <p:attrNameLst>
                                          <p:attrName>style.visibility</p:attrName>
                                        </p:attrNameLst>
                                      </p:cBhvr>
                                      <p:to>
                                        <p:strVal val="visible"/>
                                      </p:to>
                                    </p:set>
                                    <p:animEffect transition="in" filter="blinds(horizontal)">
                                      <p:cBhvr>
                                        <p:cTn id="60" dur="500"/>
                                        <p:tgtEl>
                                          <p:spTgt spid="2">
                                            <p:txEl>
                                              <p:pRg st="14" end="14"/>
                                            </p:txEl>
                                          </p:spTgt>
                                        </p:tgtEl>
                                      </p:cBhvr>
                                    </p:animEffect>
                                  </p:childTnLst>
                                </p:cTn>
                              </p:par>
                              <p:par>
                                <p:cTn id="61" presetID="3" presetClass="entr" presetSubtype="10" fill="hold" nodeType="withEffect">
                                  <p:stCondLst>
                                    <p:cond delay="0"/>
                                  </p:stCondLst>
                                  <p:childTnLst>
                                    <p:set>
                                      <p:cBhvr>
                                        <p:cTn id="62" dur="1" fill="hold">
                                          <p:stCondLst>
                                            <p:cond delay="0"/>
                                          </p:stCondLst>
                                        </p:cTn>
                                        <p:tgtEl>
                                          <p:spTgt spid="2">
                                            <p:txEl>
                                              <p:pRg st="15" end="15"/>
                                            </p:txEl>
                                          </p:spTgt>
                                        </p:tgtEl>
                                        <p:attrNameLst>
                                          <p:attrName>style.visibility</p:attrName>
                                        </p:attrNameLst>
                                      </p:cBhvr>
                                      <p:to>
                                        <p:strVal val="visible"/>
                                      </p:to>
                                    </p:set>
                                    <p:animEffect transition="in" filter="blinds(horizontal)">
                                      <p:cBhvr>
                                        <p:cTn id="63" dur="500"/>
                                        <p:tgtEl>
                                          <p:spTgt spid="2">
                                            <p:txEl>
                                              <p:pRg st="15" end="15"/>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ntr" presetSubtype="10" fill="hold" nodeType="clickEffect">
                                  <p:stCondLst>
                                    <p:cond delay="0"/>
                                  </p:stCondLst>
                                  <p:childTnLst>
                                    <p:set>
                                      <p:cBhvr>
                                        <p:cTn id="67" dur="1" fill="hold">
                                          <p:stCondLst>
                                            <p:cond delay="0"/>
                                          </p:stCondLst>
                                        </p:cTn>
                                        <p:tgtEl>
                                          <p:spTgt spid="2">
                                            <p:txEl>
                                              <p:pRg st="16" end="16"/>
                                            </p:txEl>
                                          </p:spTgt>
                                        </p:tgtEl>
                                        <p:attrNameLst>
                                          <p:attrName>style.visibility</p:attrName>
                                        </p:attrNameLst>
                                      </p:cBhvr>
                                      <p:to>
                                        <p:strVal val="visible"/>
                                      </p:to>
                                    </p:set>
                                    <p:animEffect transition="in" filter="blinds(horizontal)">
                                      <p:cBhvr>
                                        <p:cTn id="68" dur="500"/>
                                        <p:tgtEl>
                                          <p:spTgt spid="2">
                                            <p:txEl>
                                              <p:pRg st="16" end="16"/>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3" presetClass="entr" presetSubtype="10" fill="hold" nodeType="clickEffect">
                                  <p:stCondLst>
                                    <p:cond delay="0"/>
                                  </p:stCondLst>
                                  <p:childTnLst>
                                    <p:set>
                                      <p:cBhvr>
                                        <p:cTn id="72" dur="1" fill="hold">
                                          <p:stCondLst>
                                            <p:cond delay="0"/>
                                          </p:stCondLst>
                                        </p:cTn>
                                        <p:tgtEl>
                                          <p:spTgt spid="2">
                                            <p:txEl>
                                              <p:pRg st="17" end="17"/>
                                            </p:txEl>
                                          </p:spTgt>
                                        </p:tgtEl>
                                        <p:attrNameLst>
                                          <p:attrName>style.visibility</p:attrName>
                                        </p:attrNameLst>
                                      </p:cBhvr>
                                      <p:to>
                                        <p:strVal val="visible"/>
                                      </p:to>
                                    </p:set>
                                    <p:animEffect transition="in" filter="blinds(horizontal)">
                                      <p:cBhvr>
                                        <p:cTn id="73" dur="500"/>
                                        <p:tgtEl>
                                          <p:spTgt spid="2">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b="1" dirty="0" smtClean="0"/>
              <a:t>Generation connection application case study</a:t>
            </a:r>
            <a:r>
              <a:rPr lang="en-GB" dirty="0" smtClean="0"/>
              <a:t/>
            </a:r>
            <a:br>
              <a:rPr lang="en-GB" dirty="0" smtClean="0"/>
            </a:br>
            <a:r>
              <a:rPr lang="en-GB" dirty="0" smtClean="0"/>
              <a:t>Neil McClymont</a:t>
            </a:r>
            <a:endParaRPr lang="en-GB" dirty="0"/>
          </a:p>
        </p:txBody>
      </p:sp>
    </p:spTree>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Our heritage</a:t>
            </a:r>
            <a:endParaRPr lang="en-GB" dirty="0"/>
          </a:p>
        </p:txBody>
      </p:sp>
      <p:sp>
        <p:nvSpPr>
          <p:cNvPr id="66" name="Rectangle 65"/>
          <p:cNvSpPr/>
          <p:nvPr/>
        </p:nvSpPr>
        <p:spPr>
          <a:xfrm>
            <a:off x="2266741" y="4016842"/>
            <a:ext cx="1824000" cy="267652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47999" tIns="143996" rIns="47999" bIns="60958" rtlCol="0" anchor="t"/>
          <a:lstStyle/>
          <a:p>
            <a:pPr algn="ctr">
              <a:buNone/>
            </a:pPr>
            <a:r>
              <a:rPr lang="en-GB" sz="2100" dirty="0" smtClean="0">
                <a:solidFill>
                  <a:schemeClr val="tx1"/>
                </a:solidFill>
                <a:latin typeface="Calibri" pitchFamily="34" charset="0"/>
                <a:cs typeface="Arial" charset="0"/>
              </a:rPr>
              <a:t>Privatisation: </a:t>
            </a:r>
            <a:r>
              <a:rPr lang="en-GB" sz="2100" dirty="0" err="1" smtClean="0">
                <a:solidFill>
                  <a:schemeClr val="tx1"/>
                </a:solidFill>
                <a:latin typeface="Calibri" pitchFamily="34" charset="0"/>
                <a:cs typeface="Arial" charset="0"/>
              </a:rPr>
              <a:t>Norweb</a:t>
            </a:r>
            <a:r>
              <a:rPr lang="en-GB" sz="2100" dirty="0" smtClean="0">
                <a:solidFill>
                  <a:schemeClr val="tx1"/>
                </a:solidFill>
                <a:latin typeface="Calibri" pitchFamily="34" charset="0"/>
                <a:cs typeface="Arial" charset="0"/>
              </a:rPr>
              <a:t> plc</a:t>
            </a:r>
            <a:endParaRPr lang="en-GB" sz="2100" dirty="0">
              <a:solidFill>
                <a:schemeClr val="tx1"/>
              </a:solidFill>
              <a:latin typeface="Calibri" pitchFamily="34" charset="0"/>
              <a:cs typeface="Arial" charset="0"/>
            </a:endParaRPr>
          </a:p>
        </p:txBody>
      </p:sp>
      <p:sp>
        <p:nvSpPr>
          <p:cNvPr id="67" name="Rectangle 66"/>
          <p:cNvSpPr/>
          <p:nvPr/>
        </p:nvSpPr>
        <p:spPr>
          <a:xfrm>
            <a:off x="4141541" y="4016842"/>
            <a:ext cx="1824000" cy="267652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47999" tIns="143996" rIns="47999" bIns="60958" rtlCol="0" anchor="t"/>
          <a:lstStyle/>
          <a:p>
            <a:pPr algn="ctr">
              <a:buNone/>
            </a:pPr>
            <a:r>
              <a:rPr lang="en-GB" sz="2100" dirty="0" smtClean="0">
                <a:solidFill>
                  <a:schemeClr val="tx1"/>
                </a:solidFill>
                <a:latin typeface="Calibri" pitchFamily="34" charset="0"/>
                <a:cs typeface="Arial" charset="0"/>
              </a:rPr>
              <a:t>North West Water takeover of </a:t>
            </a:r>
            <a:r>
              <a:rPr lang="en-GB" sz="2100" dirty="0" err="1" smtClean="0">
                <a:solidFill>
                  <a:schemeClr val="tx1"/>
                </a:solidFill>
                <a:latin typeface="Calibri" pitchFamily="34" charset="0"/>
                <a:cs typeface="Arial" charset="0"/>
              </a:rPr>
              <a:t>Norweb</a:t>
            </a:r>
            <a:r>
              <a:rPr lang="en-GB" sz="2100" dirty="0" smtClean="0">
                <a:solidFill>
                  <a:schemeClr val="tx1"/>
                </a:solidFill>
                <a:latin typeface="Calibri" pitchFamily="34" charset="0"/>
                <a:cs typeface="Arial" charset="0"/>
              </a:rPr>
              <a:t>: United Utilities</a:t>
            </a:r>
            <a:endParaRPr lang="en-GB" sz="2100" baseline="30000" dirty="0">
              <a:solidFill>
                <a:schemeClr val="tx1"/>
              </a:solidFill>
              <a:latin typeface="Calibri" pitchFamily="34" charset="0"/>
              <a:cs typeface="Arial" charset="0"/>
            </a:endParaRPr>
          </a:p>
        </p:txBody>
      </p:sp>
      <p:sp>
        <p:nvSpPr>
          <p:cNvPr id="68" name="Rectangle 67"/>
          <p:cNvSpPr/>
          <p:nvPr/>
        </p:nvSpPr>
        <p:spPr>
          <a:xfrm>
            <a:off x="6016343" y="4016842"/>
            <a:ext cx="1824000" cy="267652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47999" tIns="143996" rIns="47999" bIns="60958" rtlCol="0" anchor="t"/>
          <a:lstStyle/>
          <a:p>
            <a:pPr algn="ctr">
              <a:buNone/>
            </a:pPr>
            <a:r>
              <a:rPr lang="en-GB" sz="2100" dirty="0" err="1" smtClean="0">
                <a:solidFill>
                  <a:schemeClr val="tx1"/>
                </a:solidFill>
                <a:latin typeface="Calibri" pitchFamily="34" charset="0"/>
                <a:cs typeface="Arial" charset="0"/>
              </a:rPr>
              <a:t>Norweb</a:t>
            </a:r>
            <a:r>
              <a:rPr lang="en-GB" sz="2100" dirty="0" smtClean="0">
                <a:solidFill>
                  <a:schemeClr val="tx1"/>
                </a:solidFill>
                <a:latin typeface="Calibri" pitchFamily="34" charset="0"/>
                <a:cs typeface="Arial" charset="0"/>
              </a:rPr>
              <a:t> supply business sold</a:t>
            </a:r>
            <a:endParaRPr lang="en-GB" sz="2100" baseline="30000" dirty="0">
              <a:solidFill>
                <a:schemeClr val="tx1"/>
              </a:solidFill>
              <a:latin typeface="Calibri" pitchFamily="34" charset="0"/>
              <a:cs typeface="Arial" charset="0"/>
            </a:endParaRPr>
          </a:p>
        </p:txBody>
      </p:sp>
      <p:sp>
        <p:nvSpPr>
          <p:cNvPr id="69" name="Rectangle 68"/>
          <p:cNvSpPr/>
          <p:nvPr/>
        </p:nvSpPr>
        <p:spPr>
          <a:xfrm>
            <a:off x="7891141" y="4016842"/>
            <a:ext cx="1824000" cy="267652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47999" tIns="143996" rIns="47999" bIns="60958" rtlCol="0" anchor="t"/>
          <a:lstStyle/>
          <a:p>
            <a:pPr algn="ctr">
              <a:buNone/>
            </a:pPr>
            <a:r>
              <a:rPr lang="en-GB" sz="2100" dirty="0" smtClean="0">
                <a:solidFill>
                  <a:schemeClr val="tx1"/>
                </a:solidFill>
                <a:latin typeface="Calibri" pitchFamily="34" charset="0"/>
                <a:cs typeface="Arial" charset="0"/>
              </a:rPr>
              <a:t>Sale of United Utilities Electricity to private investors</a:t>
            </a:r>
            <a:endParaRPr lang="en-GB" sz="2100" dirty="0">
              <a:solidFill>
                <a:schemeClr val="tx1"/>
              </a:solidFill>
              <a:latin typeface="Calibri" pitchFamily="34" charset="0"/>
              <a:cs typeface="Arial" charset="0"/>
            </a:endParaRPr>
          </a:p>
        </p:txBody>
      </p:sp>
      <p:grpSp>
        <p:nvGrpSpPr>
          <p:cNvPr id="70" name="Group 69"/>
          <p:cNvGrpSpPr/>
          <p:nvPr/>
        </p:nvGrpSpPr>
        <p:grpSpPr>
          <a:xfrm>
            <a:off x="356549" y="3054473"/>
            <a:ext cx="2334735" cy="873057"/>
            <a:chOff x="954283" y="1435089"/>
            <a:chExt cx="2473200" cy="1914525"/>
          </a:xfrm>
        </p:grpSpPr>
        <p:sp>
          <p:nvSpPr>
            <p:cNvPr id="71" name="Freeform 7"/>
            <p:cNvSpPr>
              <a:spLocks/>
            </p:cNvSpPr>
            <p:nvPr/>
          </p:nvSpPr>
          <p:spPr bwMode="auto">
            <a:xfrm>
              <a:off x="954283" y="1435089"/>
              <a:ext cx="2473200" cy="1914525"/>
            </a:xfrm>
            <a:custGeom>
              <a:avLst/>
              <a:gdLst>
                <a:gd name="T0" fmla="*/ 759 w 779"/>
                <a:gd name="T1" fmla="*/ 248 h 598"/>
                <a:gd name="T2" fmla="*/ 627 w 779"/>
                <a:gd name="T3" fmla="*/ 51 h 598"/>
                <a:gd name="T4" fmla="*/ 530 w 779"/>
                <a:gd name="T5" fmla="*/ 0 h 598"/>
                <a:gd name="T6" fmla="*/ 47 w 779"/>
                <a:gd name="T7" fmla="*/ 0 h 598"/>
                <a:gd name="T8" fmla="*/ 19 w 779"/>
                <a:gd name="T9" fmla="*/ 51 h 598"/>
                <a:gd name="T10" fmla="*/ 152 w 779"/>
                <a:gd name="T11" fmla="*/ 248 h 598"/>
                <a:gd name="T12" fmla="*/ 152 w 779"/>
                <a:gd name="T13" fmla="*/ 350 h 598"/>
                <a:gd name="T14" fmla="*/ 19 w 779"/>
                <a:gd name="T15" fmla="*/ 547 h 598"/>
                <a:gd name="T16" fmla="*/ 47 w 779"/>
                <a:gd name="T17" fmla="*/ 598 h 598"/>
                <a:gd name="T18" fmla="*/ 530 w 779"/>
                <a:gd name="T19" fmla="*/ 598 h 598"/>
                <a:gd name="T20" fmla="*/ 627 w 779"/>
                <a:gd name="T21" fmla="*/ 547 h 598"/>
                <a:gd name="T22" fmla="*/ 759 w 779"/>
                <a:gd name="T23" fmla="*/ 350 h 598"/>
                <a:gd name="T24" fmla="*/ 759 w 779"/>
                <a:gd name="T25" fmla="*/ 248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9" h="598">
                  <a:moveTo>
                    <a:pt x="759" y="248"/>
                  </a:moveTo>
                  <a:cubicBezTo>
                    <a:pt x="627" y="51"/>
                    <a:pt x="627" y="51"/>
                    <a:pt x="627" y="51"/>
                  </a:cubicBezTo>
                  <a:cubicBezTo>
                    <a:pt x="607" y="23"/>
                    <a:pt x="564" y="0"/>
                    <a:pt x="530" y="0"/>
                  </a:cubicBezTo>
                  <a:cubicBezTo>
                    <a:pt x="47" y="0"/>
                    <a:pt x="47" y="0"/>
                    <a:pt x="47" y="0"/>
                  </a:cubicBezTo>
                  <a:cubicBezTo>
                    <a:pt x="12" y="0"/>
                    <a:pt x="0" y="23"/>
                    <a:pt x="19" y="51"/>
                  </a:cubicBezTo>
                  <a:cubicBezTo>
                    <a:pt x="152" y="248"/>
                    <a:pt x="152" y="248"/>
                    <a:pt x="152" y="248"/>
                  </a:cubicBezTo>
                  <a:cubicBezTo>
                    <a:pt x="171" y="276"/>
                    <a:pt x="171" y="322"/>
                    <a:pt x="152" y="350"/>
                  </a:cubicBezTo>
                  <a:cubicBezTo>
                    <a:pt x="19" y="547"/>
                    <a:pt x="19" y="547"/>
                    <a:pt x="19" y="547"/>
                  </a:cubicBezTo>
                  <a:cubicBezTo>
                    <a:pt x="0" y="575"/>
                    <a:pt x="12" y="598"/>
                    <a:pt x="47" y="598"/>
                  </a:cubicBezTo>
                  <a:cubicBezTo>
                    <a:pt x="530" y="598"/>
                    <a:pt x="530" y="598"/>
                    <a:pt x="530" y="598"/>
                  </a:cubicBezTo>
                  <a:cubicBezTo>
                    <a:pt x="564" y="598"/>
                    <a:pt x="607" y="575"/>
                    <a:pt x="627" y="547"/>
                  </a:cubicBezTo>
                  <a:cubicBezTo>
                    <a:pt x="759" y="350"/>
                    <a:pt x="759" y="350"/>
                    <a:pt x="759" y="350"/>
                  </a:cubicBezTo>
                  <a:cubicBezTo>
                    <a:pt x="779" y="322"/>
                    <a:pt x="779" y="276"/>
                    <a:pt x="759" y="248"/>
                  </a:cubicBezTo>
                  <a:close/>
                </a:path>
              </a:pathLst>
            </a:custGeom>
            <a:solidFill>
              <a:schemeClr val="tx2"/>
            </a:solidFill>
            <a:ln>
              <a:noFill/>
            </a:ln>
          </p:spPr>
          <p:txBody>
            <a:bodyPr vert="horz" wrap="square" lIns="91440" tIns="45720" rIns="91440" bIns="45720" numCol="1" anchor="ctr" anchorCtr="0" compatLnSpc="1">
              <a:prstTxWarp prst="textNoShape">
                <a:avLst/>
              </a:prstTxWarp>
              <a:noAutofit/>
            </a:bodyPr>
            <a:lstStyle/>
            <a:p>
              <a:endParaRPr lang="en-GB" sz="3200" dirty="0">
                <a:latin typeface="Calibri" pitchFamily="34" charset="0"/>
              </a:endParaRPr>
            </a:p>
          </p:txBody>
        </p:sp>
        <p:sp>
          <p:nvSpPr>
            <p:cNvPr id="72" name="TextBox 71"/>
            <p:cNvSpPr txBox="1"/>
            <p:nvPr/>
          </p:nvSpPr>
          <p:spPr>
            <a:xfrm>
              <a:off x="1487243" y="1953513"/>
              <a:ext cx="1713460" cy="934477"/>
            </a:xfrm>
            <a:prstGeom prst="rect">
              <a:avLst/>
            </a:prstGeom>
            <a:noFill/>
          </p:spPr>
          <p:txBody>
            <a:bodyPr wrap="square" rtlCol="0" anchor="ctr" anchorCtr="0">
              <a:noAutofit/>
            </a:bodyPr>
            <a:lstStyle/>
            <a:p>
              <a:pPr lvl="0" algn="ctr"/>
              <a:r>
                <a:rPr lang="en-GB" sz="3200" dirty="0" smtClean="0">
                  <a:latin typeface="Calibri" pitchFamily="34" charset="0"/>
                </a:rPr>
                <a:t>1948</a:t>
              </a:r>
              <a:endParaRPr lang="en-GB" sz="3200" dirty="0">
                <a:latin typeface="Calibri" pitchFamily="34" charset="0"/>
              </a:endParaRPr>
            </a:p>
          </p:txBody>
        </p:sp>
      </p:grpSp>
      <p:grpSp>
        <p:nvGrpSpPr>
          <p:cNvPr id="73" name="Group 72"/>
          <p:cNvGrpSpPr/>
          <p:nvPr/>
        </p:nvGrpSpPr>
        <p:grpSpPr>
          <a:xfrm>
            <a:off x="2233297" y="3054473"/>
            <a:ext cx="2334735" cy="873057"/>
            <a:chOff x="2944319" y="1435089"/>
            <a:chExt cx="2473200" cy="1914525"/>
          </a:xfrm>
        </p:grpSpPr>
        <p:sp>
          <p:nvSpPr>
            <p:cNvPr id="74" name="Freeform 8"/>
            <p:cNvSpPr>
              <a:spLocks/>
            </p:cNvSpPr>
            <p:nvPr/>
          </p:nvSpPr>
          <p:spPr bwMode="auto">
            <a:xfrm>
              <a:off x="2944319" y="1435089"/>
              <a:ext cx="2473200" cy="1914525"/>
            </a:xfrm>
            <a:custGeom>
              <a:avLst/>
              <a:gdLst>
                <a:gd name="T0" fmla="*/ 759 w 779"/>
                <a:gd name="T1" fmla="*/ 248 h 598"/>
                <a:gd name="T2" fmla="*/ 627 w 779"/>
                <a:gd name="T3" fmla="*/ 51 h 598"/>
                <a:gd name="T4" fmla="*/ 530 w 779"/>
                <a:gd name="T5" fmla="*/ 0 h 598"/>
                <a:gd name="T6" fmla="*/ 46 w 779"/>
                <a:gd name="T7" fmla="*/ 0 h 598"/>
                <a:gd name="T8" fmla="*/ 19 w 779"/>
                <a:gd name="T9" fmla="*/ 51 h 598"/>
                <a:gd name="T10" fmla="*/ 152 w 779"/>
                <a:gd name="T11" fmla="*/ 248 h 598"/>
                <a:gd name="T12" fmla="*/ 152 w 779"/>
                <a:gd name="T13" fmla="*/ 350 h 598"/>
                <a:gd name="T14" fmla="*/ 19 w 779"/>
                <a:gd name="T15" fmla="*/ 547 h 598"/>
                <a:gd name="T16" fmla="*/ 46 w 779"/>
                <a:gd name="T17" fmla="*/ 598 h 598"/>
                <a:gd name="T18" fmla="*/ 530 w 779"/>
                <a:gd name="T19" fmla="*/ 598 h 598"/>
                <a:gd name="T20" fmla="*/ 627 w 779"/>
                <a:gd name="T21" fmla="*/ 547 h 598"/>
                <a:gd name="T22" fmla="*/ 759 w 779"/>
                <a:gd name="T23" fmla="*/ 350 h 598"/>
                <a:gd name="T24" fmla="*/ 759 w 779"/>
                <a:gd name="T25" fmla="*/ 248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9" h="598">
                  <a:moveTo>
                    <a:pt x="759" y="248"/>
                  </a:moveTo>
                  <a:cubicBezTo>
                    <a:pt x="627" y="51"/>
                    <a:pt x="627" y="51"/>
                    <a:pt x="627" y="51"/>
                  </a:cubicBezTo>
                  <a:cubicBezTo>
                    <a:pt x="607" y="23"/>
                    <a:pt x="564" y="0"/>
                    <a:pt x="530" y="0"/>
                  </a:cubicBezTo>
                  <a:cubicBezTo>
                    <a:pt x="46" y="0"/>
                    <a:pt x="46" y="0"/>
                    <a:pt x="46" y="0"/>
                  </a:cubicBezTo>
                  <a:cubicBezTo>
                    <a:pt x="12" y="0"/>
                    <a:pt x="0" y="23"/>
                    <a:pt x="19" y="51"/>
                  </a:cubicBezTo>
                  <a:cubicBezTo>
                    <a:pt x="152" y="248"/>
                    <a:pt x="152" y="248"/>
                    <a:pt x="152" y="248"/>
                  </a:cubicBezTo>
                  <a:cubicBezTo>
                    <a:pt x="171" y="276"/>
                    <a:pt x="171" y="322"/>
                    <a:pt x="152" y="350"/>
                  </a:cubicBezTo>
                  <a:cubicBezTo>
                    <a:pt x="19" y="547"/>
                    <a:pt x="19" y="547"/>
                    <a:pt x="19" y="547"/>
                  </a:cubicBezTo>
                  <a:cubicBezTo>
                    <a:pt x="0" y="575"/>
                    <a:pt x="12" y="598"/>
                    <a:pt x="46" y="598"/>
                  </a:cubicBezTo>
                  <a:cubicBezTo>
                    <a:pt x="530" y="598"/>
                    <a:pt x="530" y="598"/>
                    <a:pt x="530" y="598"/>
                  </a:cubicBezTo>
                  <a:cubicBezTo>
                    <a:pt x="564" y="598"/>
                    <a:pt x="607" y="575"/>
                    <a:pt x="627" y="547"/>
                  </a:cubicBezTo>
                  <a:cubicBezTo>
                    <a:pt x="759" y="350"/>
                    <a:pt x="759" y="350"/>
                    <a:pt x="759" y="350"/>
                  </a:cubicBezTo>
                  <a:cubicBezTo>
                    <a:pt x="779" y="322"/>
                    <a:pt x="779" y="276"/>
                    <a:pt x="759" y="248"/>
                  </a:cubicBezTo>
                  <a:close/>
                </a:path>
              </a:pathLst>
            </a:custGeom>
            <a:solidFill>
              <a:schemeClr val="tx2"/>
            </a:solidFill>
            <a:ln>
              <a:noFill/>
            </a:ln>
          </p:spPr>
          <p:txBody>
            <a:bodyPr vert="horz" wrap="square" lIns="91440" tIns="45720" rIns="91440" bIns="45720" numCol="1" anchor="ctr" anchorCtr="0" compatLnSpc="1">
              <a:prstTxWarp prst="textNoShape">
                <a:avLst/>
              </a:prstTxWarp>
              <a:noAutofit/>
            </a:bodyPr>
            <a:lstStyle/>
            <a:p>
              <a:endParaRPr lang="en-GB" sz="3200" dirty="0">
                <a:latin typeface="Calibri" pitchFamily="34" charset="0"/>
              </a:endParaRPr>
            </a:p>
          </p:txBody>
        </p:sp>
        <p:sp>
          <p:nvSpPr>
            <p:cNvPr id="75" name="TextBox 74"/>
            <p:cNvSpPr txBox="1"/>
            <p:nvPr/>
          </p:nvSpPr>
          <p:spPr>
            <a:xfrm>
              <a:off x="3312794" y="1953514"/>
              <a:ext cx="1919506" cy="934477"/>
            </a:xfrm>
            <a:prstGeom prst="rect">
              <a:avLst/>
            </a:prstGeom>
            <a:noFill/>
          </p:spPr>
          <p:txBody>
            <a:bodyPr wrap="square" rtlCol="0" anchor="ctr" anchorCtr="0">
              <a:noAutofit/>
            </a:bodyPr>
            <a:lstStyle/>
            <a:p>
              <a:pPr lvl="0" algn="ctr"/>
              <a:r>
                <a:rPr lang="en-GB" sz="3200" dirty="0" smtClean="0">
                  <a:latin typeface="Calibri" pitchFamily="34" charset="0"/>
                </a:rPr>
                <a:t>1990</a:t>
              </a:r>
              <a:endParaRPr lang="en-GB" sz="3200" dirty="0">
                <a:latin typeface="Calibri" pitchFamily="34" charset="0"/>
              </a:endParaRPr>
            </a:p>
          </p:txBody>
        </p:sp>
      </p:grpSp>
      <p:grpSp>
        <p:nvGrpSpPr>
          <p:cNvPr id="76" name="Group 75"/>
          <p:cNvGrpSpPr/>
          <p:nvPr/>
        </p:nvGrpSpPr>
        <p:grpSpPr>
          <a:xfrm>
            <a:off x="4110047" y="3054473"/>
            <a:ext cx="2334735" cy="873057"/>
            <a:chOff x="4934355" y="1435089"/>
            <a:chExt cx="2473200" cy="1914525"/>
          </a:xfrm>
        </p:grpSpPr>
        <p:sp>
          <p:nvSpPr>
            <p:cNvPr id="77" name="Freeform 9"/>
            <p:cNvSpPr>
              <a:spLocks/>
            </p:cNvSpPr>
            <p:nvPr/>
          </p:nvSpPr>
          <p:spPr bwMode="auto">
            <a:xfrm>
              <a:off x="4934355" y="1435089"/>
              <a:ext cx="2473200" cy="1914525"/>
            </a:xfrm>
            <a:custGeom>
              <a:avLst/>
              <a:gdLst>
                <a:gd name="T0" fmla="*/ 759 w 778"/>
                <a:gd name="T1" fmla="*/ 248 h 598"/>
                <a:gd name="T2" fmla="*/ 627 w 778"/>
                <a:gd name="T3" fmla="*/ 51 h 598"/>
                <a:gd name="T4" fmla="*/ 530 w 778"/>
                <a:gd name="T5" fmla="*/ 0 h 598"/>
                <a:gd name="T6" fmla="*/ 46 w 778"/>
                <a:gd name="T7" fmla="*/ 0 h 598"/>
                <a:gd name="T8" fmla="*/ 18 w 778"/>
                <a:gd name="T9" fmla="*/ 51 h 598"/>
                <a:gd name="T10" fmla="*/ 152 w 778"/>
                <a:gd name="T11" fmla="*/ 248 h 598"/>
                <a:gd name="T12" fmla="*/ 152 w 778"/>
                <a:gd name="T13" fmla="*/ 350 h 598"/>
                <a:gd name="T14" fmla="*/ 18 w 778"/>
                <a:gd name="T15" fmla="*/ 547 h 598"/>
                <a:gd name="T16" fmla="*/ 46 w 778"/>
                <a:gd name="T17" fmla="*/ 598 h 598"/>
                <a:gd name="T18" fmla="*/ 530 w 778"/>
                <a:gd name="T19" fmla="*/ 598 h 598"/>
                <a:gd name="T20" fmla="*/ 627 w 778"/>
                <a:gd name="T21" fmla="*/ 547 h 598"/>
                <a:gd name="T22" fmla="*/ 759 w 778"/>
                <a:gd name="T23" fmla="*/ 350 h 598"/>
                <a:gd name="T24" fmla="*/ 759 w 778"/>
                <a:gd name="T25" fmla="*/ 248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8" h="598">
                  <a:moveTo>
                    <a:pt x="759" y="248"/>
                  </a:moveTo>
                  <a:cubicBezTo>
                    <a:pt x="627" y="51"/>
                    <a:pt x="627" y="51"/>
                    <a:pt x="627" y="51"/>
                  </a:cubicBezTo>
                  <a:cubicBezTo>
                    <a:pt x="607" y="23"/>
                    <a:pt x="564" y="0"/>
                    <a:pt x="530" y="0"/>
                  </a:cubicBezTo>
                  <a:cubicBezTo>
                    <a:pt x="46" y="0"/>
                    <a:pt x="46" y="0"/>
                    <a:pt x="46" y="0"/>
                  </a:cubicBezTo>
                  <a:cubicBezTo>
                    <a:pt x="12" y="0"/>
                    <a:pt x="0" y="23"/>
                    <a:pt x="18" y="51"/>
                  </a:cubicBezTo>
                  <a:cubicBezTo>
                    <a:pt x="152" y="248"/>
                    <a:pt x="152" y="248"/>
                    <a:pt x="152" y="248"/>
                  </a:cubicBezTo>
                  <a:cubicBezTo>
                    <a:pt x="171" y="276"/>
                    <a:pt x="171" y="322"/>
                    <a:pt x="152" y="350"/>
                  </a:cubicBezTo>
                  <a:cubicBezTo>
                    <a:pt x="18" y="547"/>
                    <a:pt x="18" y="547"/>
                    <a:pt x="18" y="547"/>
                  </a:cubicBezTo>
                  <a:cubicBezTo>
                    <a:pt x="0" y="575"/>
                    <a:pt x="12" y="598"/>
                    <a:pt x="46" y="598"/>
                  </a:cubicBezTo>
                  <a:cubicBezTo>
                    <a:pt x="530" y="598"/>
                    <a:pt x="530" y="598"/>
                    <a:pt x="530" y="598"/>
                  </a:cubicBezTo>
                  <a:cubicBezTo>
                    <a:pt x="564" y="598"/>
                    <a:pt x="607" y="575"/>
                    <a:pt x="627" y="547"/>
                  </a:cubicBezTo>
                  <a:cubicBezTo>
                    <a:pt x="759" y="350"/>
                    <a:pt x="759" y="350"/>
                    <a:pt x="759" y="350"/>
                  </a:cubicBezTo>
                  <a:cubicBezTo>
                    <a:pt x="778" y="322"/>
                    <a:pt x="778" y="276"/>
                    <a:pt x="759" y="248"/>
                  </a:cubicBezTo>
                  <a:close/>
                </a:path>
              </a:pathLst>
            </a:custGeom>
            <a:solidFill>
              <a:schemeClr val="tx2"/>
            </a:solidFill>
            <a:ln>
              <a:noFill/>
            </a:ln>
          </p:spPr>
          <p:txBody>
            <a:bodyPr vert="horz" wrap="square" lIns="91440" tIns="45720" rIns="91440" bIns="45720" numCol="1" anchor="ctr" anchorCtr="0" compatLnSpc="1">
              <a:prstTxWarp prst="textNoShape">
                <a:avLst/>
              </a:prstTxWarp>
              <a:noAutofit/>
            </a:bodyPr>
            <a:lstStyle/>
            <a:p>
              <a:endParaRPr lang="en-GB" sz="3200" dirty="0">
                <a:latin typeface="Calibri" pitchFamily="34" charset="0"/>
              </a:endParaRPr>
            </a:p>
          </p:txBody>
        </p:sp>
        <p:sp>
          <p:nvSpPr>
            <p:cNvPr id="78" name="TextBox 77"/>
            <p:cNvSpPr txBox="1"/>
            <p:nvPr/>
          </p:nvSpPr>
          <p:spPr>
            <a:xfrm>
              <a:off x="5378301" y="1953514"/>
              <a:ext cx="1728192" cy="934477"/>
            </a:xfrm>
            <a:prstGeom prst="rect">
              <a:avLst/>
            </a:prstGeom>
            <a:noFill/>
          </p:spPr>
          <p:txBody>
            <a:bodyPr wrap="square" rtlCol="0" anchor="ctr" anchorCtr="0">
              <a:noAutofit/>
            </a:bodyPr>
            <a:lstStyle/>
            <a:p>
              <a:pPr algn="ctr">
                <a:lnSpc>
                  <a:spcPct val="90000"/>
                </a:lnSpc>
              </a:pPr>
              <a:r>
                <a:rPr lang="en-GB" sz="3200" dirty="0" smtClean="0">
                  <a:latin typeface="Calibri" pitchFamily="34" charset="0"/>
                </a:rPr>
                <a:t>1995</a:t>
              </a:r>
            </a:p>
          </p:txBody>
        </p:sp>
      </p:grpSp>
      <p:grpSp>
        <p:nvGrpSpPr>
          <p:cNvPr id="79" name="Group 78"/>
          <p:cNvGrpSpPr/>
          <p:nvPr/>
        </p:nvGrpSpPr>
        <p:grpSpPr>
          <a:xfrm>
            <a:off x="5986795" y="3054473"/>
            <a:ext cx="2334735" cy="873057"/>
            <a:chOff x="6919629" y="1435089"/>
            <a:chExt cx="2473200" cy="1914525"/>
          </a:xfrm>
        </p:grpSpPr>
        <p:sp>
          <p:nvSpPr>
            <p:cNvPr id="80" name="Freeform 10"/>
            <p:cNvSpPr>
              <a:spLocks/>
            </p:cNvSpPr>
            <p:nvPr/>
          </p:nvSpPr>
          <p:spPr bwMode="auto">
            <a:xfrm>
              <a:off x="6919629" y="1435089"/>
              <a:ext cx="2473200" cy="1914525"/>
            </a:xfrm>
            <a:custGeom>
              <a:avLst/>
              <a:gdLst>
                <a:gd name="T0" fmla="*/ 626 w 778"/>
                <a:gd name="T1" fmla="*/ 51 h 598"/>
                <a:gd name="T2" fmla="*/ 530 w 778"/>
                <a:gd name="T3" fmla="*/ 0 h 598"/>
                <a:gd name="T4" fmla="*/ 46 w 778"/>
                <a:gd name="T5" fmla="*/ 0 h 598"/>
                <a:gd name="T6" fmla="*/ 18 w 778"/>
                <a:gd name="T7" fmla="*/ 51 h 598"/>
                <a:gd name="T8" fmla="*/ 152 w 778"/>
                <a:gd name="T9" fmla="*/ 248 h 598"/>
                <a:gd name="T10" fmla="*/ 152 w 778"/>
                <a:gd name="T11" fmla="*/ 350 h 598"/>
                <a:gd name="T12" fmla="*/ 18 w 778"/>
                <a:gd name="T13" fmla="*/ 547 h 598"/>
                <a:gd name="T14" fmla="*/ 46 w 778"/>
                <a:gd name="T15" fmla="*/ 598 h 598"/>
                <a:gd name="T16" fmla="*/ 530 w 778"/>
                <a:gd name="T17" fmla="*/ 598 h 598"/>
                <a:gd name="T18" fmla="*/ 626 w 778"/>
                <a:gd name="T19" fmla="*/ 547 h 598"/>
                <a:gd name="T20" fmla="*/ 759 w 778"/>
                <a:gd name="T21" fmla="*/ 350 h 598"/>
                <a:gd name="T22" fmla="*/ 759 w 778"/>
                <a:gd name="T23" fmla="*/ 248 h 598"/>
                <a:gd name="T24" fmla="*/ 626 w 778"/>
                <a:gd name="T25" fmla="*/ 51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8" h="598">
                  <a:moveTo>
                    <a:pt x="626" y="51"/>
                  </a:moveTo>
                  <a:cubicBezTo>
                    <a:pt x="607" y="23"/>
                    <a:pt x="564" y="0"/>
                    <a:pt x="530" y="0"/>
                  </a:cubicBezTo>
                  <a:cubicBezTo>
                    <a:pt x="46" y="0"/>
                    <a:pt x="46" y="0"/>
                    <a:pt x="46" y="0"/>
                  </a:cubicBezTo>
                  <a:cubicBezTo>
                    <a:pt x="12" y="0"/>
                    <a:pt x="0" y="23"/>
                    <a:pt x="18" y="51"/>
                  </a:cubicBezTo>
                  <a:cubicBezTo>
                    <a:pt x="152" y="248"/>
                    <a:pt x="152" y="248"/>
                    <a:pt x="152" y="248"/>
                  </a:cubicBezTo>
                  <a:cubicBezTo>
                    <a:pt x="171" y="276"/>
                    <a:pt x="171" y="322"/>
                    <a:pt x="152" y="350"/>
                  </a:cubicBezTo>
                  <a:cubicBezTo>
                    <a:pt x="18" y="547"/>
                    <a:pt x="18" y="547"/>
                    <a:pt x="18" y="547"/>
                  </a:cubicBezTo>
                  <a:cubicBezTo>
                    <a:pt x="0" y="575"/>
                    <a:pt x="12" y="598"/>
                    <a:pt x="46" y="598"/>
                  </a:cubicBezTo>
                  <a:cubicBezTo>
                    <a:pt x="530" y="598"/>
                    <a:pt x="530" y="598"/>
                    <a:pt x="530" y="598"/>
                  </a:cubicBezTo>
                  <a:cubicBezTo>
                    <a:pt x="564" y="598"/>
                    <a:pt x="607" y="575"/>
                    <a:pt x="626" y="547"/>
                  </a:cubicBezTo>
                  <a:cubicBezTo>
                    <a:pt x="759" y="350"/>
                    <a:pt x="759" y="350"/>
                    <a:pt x="759" y="350"/>
                  </a:cubicBezTo>
                  <a:cubicBezTo>
                    <a:pt x="778" y="322"/>
                    <a:pt x="778" y="276"/>
                    <a:pt x="759" y="248"/>
                  </a:cubicBezTo>
                  <a:lnTo>
                    <a:pt x="626" y="51"/>
                  </a:lnTo>
                  <a:close/>
                </a:path>
              </a:pathLst>
            </a:custGeom>
            <a:solidFill>
              <a:schemeClr val="tx2"/>
            </a:solidFill>
            <a:ln>
              <a:noFill/>
            </a:ln>
          </p:spPr>
          <p:txBody>
            <a:bodyPr vert="horz" wrap="square" lIns="91440" tIns="45720" rIns="91440" bIns="45720" numCol="1" anchor="ctr" anchorCtr="0" compatLnSpc="1">
              <a:prstTxWarp prst="textNoShape">
                <a:avLst/>
              </a:prstTxWarp>
              <a:noAutofit/>
            </a:bodyPr>
            <a:lstStyle/>
            <a:p>
              <a:endParaRPr lang="en-GB" sz="3200" dirty="0">
                <a:latin typeface="Calibri" pitchFamily="34" charset="0"/>
              </a:endParaRPr>
            </a:p>
          </p:txBody>
        </p:sp>
        <p:sp>
          <p:nvSpPr>
            <p:cNvPr id="81" name="TextBox 80"/>
            <p:cNvSpPr txBox="1"/>
            <p:nvPr/>
          </p:nvSpPr>
          <p:spPr>
            <a:xfrm>
              <a:off x="7353645" y="1953514"/>
              <a:ext cx="1692569" cy="934477"/>
            </a:xfrm>
            <a:prstGeom prst="rect">
              <a:avLst/>
            </a:prstGeom>
            <a:noFill/>
          </p:spPr>
          <p:txBody>
            <a:bodyPr wrap="square" rtlCol="0" anchor="ctr" anchorCtr="0">
              <a:noAutofit/>
            </a:bodyPr>
            <a:lstStyle/>
            <a:p>
              <a:pPr algn="ctr">
                <a:lnSpc>
                  <a:spcPct val="90000"/>
                </a:lnSpc>
              </a:pPr>
              <a:r>
                <a:rPr lang="en-GB" sz="3200" dirty="0" smtClean="0">
                  <a:latin typeface="Calibri" pitchFamily="34" charset="0"/>
                </a:rPr>
                <a:t>2000</a:t>
              </a:r>
            </a:p>
          </p:txBody>
        </p:sp>
      </p:grpSp>
      <p:grpSp>
        <p:nvGrpSpPr>
          <p:cNvPr id="82" name="Group 81"/>
          <p:cNvGrpSpPr/>
          <p:nvPr/>
        </p:nvGrpSpPr>
        <p:grpSpPr>
          <a:xfrm>
            <a:off x="7863543" y="3054473"/>
            <a:ext cx="2334735" cy="873057"/>
            <a:chOff x="8906490" y="1435089"/>
            <a:chExt cx="2473200" cy="1914525"/>
          </a:xfrm>
        </p:grpSpPr>
        <p:sp>
          <p:nvSpPr>
            <p:cNvPr id="83" name="Freeform 10"/>
            <p:cNvSpPr>
              <a:spLocks/>
            </p:cNvSpPr>
            <p:nvPr/>
          </p:nvSpPr>
          <p:spPr bwMode="auto">
            <a:xfrm>
              <a:off x="8906490" y="1435089"/>
              <a:ext cx="2473200" cy="1914525"/>
            </a:xfrm>
            <a:custGeom>
              <a:avLst/>
              <a:gdLst>
                <a:gd name="T0" fmla="*/ 626 w 778"/>
                <a:gd name="T1" fmla="*/ 51 h 598"/>
                <a:gd name="T2" fmla="*/ 530 w 778"/>
                <a:gd name="T3" fmla="*/ 0 h 598"/>
                <a:gd name="T4" fmla="*/ 46 w 778"/>
                <a:gd name="T5" fmla="*/ 0 h 598"/>
                <a:gd name="T6" fmla="*/ 18 w 778"/>
                <a:gd name="T7" fmla="*/ 51 h 598"/>
                <a:gd name="T8" fmla="*/ 152 w 778"/>
                <a:gd name="T9" fmla="*/ 248 h 598"/>
                <a:gd name="T10" fmla="*/ 152 w 778"/>
                <a:gd name="T11" fmla="*/ 350 h 598"/>
                <a:gd name="T12" fmla="*/ 18 w 778"/>
                <a:gd name="T13" fmla="*/ 547 h 598"/>
                <a:gd name="T14" fmla="*/ 46 w 778"/>
                <a:gd name="T15" fmla="*/ 598 h 598"/>
                <a:gd name="T16" fmla="*/ 530 w 778"/>
                <a:gd name="T17" fmla="*/ 598 h 598"/>
                <a:gd name="T18" fmla="*/ 626 w 778"/>
                <a:gd name="T19" fmla="*/ 547 h 598"/>
                <a:gd name="T20" fmla="*/ 759 w 778"/>
                <a:gd name="T21" fmla="*/ 350 h 598"/>
                <a:gd name="T22" fmla="*/ 759 w 778"/>
                <a:gd name="T23" fmla="*/ 248 h 598"/>
                <a:gd name="T24" fmla="*/ 626 w 778"/>
                <a:gd name="T25" fmla="*/ 51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8" h="598">
                  <a:moveTo>
                    <a:pt x="626" y="51"/>
                  </a:moveTo>
                  <a:cubicBezTo>
                    <a:pt x="607" y="23"/>
                    <a:pt x="564" y="0"/>
                    <a:pt x="530" y="0"/>
                  </a:cubicBezTo>
                  <a:cubicBezTo>
                    <a:pt x="46" y="0"/>
                    <a:pt x="46" y="0"/>
                    <a:pt x="46" y="0"/>
                  </a:cubicBezTo>
                  <a:cubicBezTo>
                    <a:pt x="12" y="0"/>
                    <a:pt x="0" y="23"/>
                    <a:pt x="18" y="51"/>
                  </a:cubicBezTo>
                  <a:cubicBezTo>
                    <a:pt x="152" y="248"/>
                    <a:pt x="152" y="248"/>
                    <a:pt x="152" y="248"/>
                  </a:cubicBezTo>
                  <a:cubicBezTo>
                    <a:pt x="171" y="276"/>
                    <a:pt x="171" y="322"/>
                    <a:pt x="152" y="350"/>
                  </a:cubicBezTo>
                  <a:cubicBezTo>
                    <a:pt x="18" y="547"/>
                    <a:pt x="18" y="547"/>
                    <a:pt x="18" y="547"/>
                  </a:cubicBezTo>
                  <a:cubicBezTo>
                    <a:pt x="0" y="575"/>
                    <a:pt x="12" y="598"/>
                    <a:pt x="46" y="598"/>
                  </a:cubicBezTo>
                  <a:cubicBezTo>
                    <a:pt x="530" y="598"/>
                    <a:pt x="530" y="598"/>
                    <a:pt x="530" y="598"/>
                  </a:cubicBezTo>
                  <a:cubicBezTo>
                    <a:pt x="564" y="598"/>
                    <a:pt x="607" y="575"/>
                    <a:pt x="626" y="547"/>
                  </a:cubicBezTo>
                  <a:cubicBezTo>
                    <a:pt x="759" y="350"/>
                    <a:pt x="759" y="350"/>
                    <a:pt x="759" y="350"/>
                  </a:cubicBezTo>
                  <a:cubicBezTo>
                    <a:pt x="778" y="322"/>
                    <a:pt x="778" y="276"/>
                    <a:pt x="759" y="248"/>
                  </a:cubicBezTo>
                  <a:lnTo>
                    <a:pt x="626" y="51"/>
                  </a:lnTo>
                  <a:close/>
                </a:path>
              </a:pathLst>
            </a:custGeom>
            <a:solidFill>
              <a:schemeClr val="tx2"/>
            </a:solidFill>
            <a:ln>
              <a:noFill/>
            </a:ln>
          </p:spPr>
          <p:txBody>
            <a:bodyPr vert="horz" wrap="square" lIns="91440" tIns="45720" rIns="91440" bIns="45720" numCol="1" anchor="ctr" anchorCtr="0" compatLnSpc="1">
              <a:prstTxWarp prst="textNoShape">
                <a:avLst/>
              </a:prstTxWarp>
              <a:noAutofit/>
            </a:bodyPr>
            <a:lstStyle/>
            <a:p>
              <a:endParaRPr lang="en-GB" sz="3200" dirty="0">
                <a:latin typeface="Calibri" pitchFamily="34" charset="0"/>
              </a:endParaRPr>
            </a:p>
          </p:txBody>
        </p:sp>
        <p:sp>
          <p:nvSpPr>
            <p:cNvPr id="84" name="TextBox 83"/>
            <p:cNvSpPr txBox="1"/>
            <p:nvPr/>
          </p:nvSpPr>
          <p:spPr>
            <a:xfrm>
              <a:off x="9262764" y="1953514"/>
              <a:ext cx="2016224" cy="934477"/>
            </a:xfrm>
            <a:prstGeom prst="rect">
              <a:avLst/>
            </a:prstGeom>
            <a:noFill/>
          </p:spPr>
          <p:txBody>
            <a:bodyPr wrap="square" rtlCol="0" anchor="ctr" anchorCtr="0">
              <a:noAutofit/>
            </a:bodyPr>
            <a:lstStyle/>
            <a:p>
              <a:pPr lvl="0" algn="ctr"/>
              <a:r>
                <a:rPr lang="en-GB" sz="3200" dirty="0" smtClean="0">
                  <a:latin typeface="Calibri" pitchFamily="34" charset="0"/>
                </a:rPr>
                <a:t>2007</a:t>
              </a:r>
              <a:endParaRPr lang="en-GB" sz="3200" dirty="0">
                <a:latin typeface="Calibri" pitchFamily="34" charset="0"/>
              </a:endParaRPr>
            </a:p>
          </p:txBody>
        </p:sp>
      </p:grpSp>
      <p:grpSp>
        <p:nvGrpSpPr>
          <p:cNvPr id="85" name="Group 85"/>
          <p:cNvGrpSpPr/>
          <p:nvPr/>
        </p:nvGrpSpPr>
        <p:grpSpPr>
          <a:xfrm>
            <a:off x="9738733" y="3054473"/>
            <a:ext cx="2334735" cy="873057"/>
            <a:chOff x="8906490" y="1435089"/>
            <a:chExt cx="2473200" cy="1914525"/>
          </a:xfrm>
        </p:grpSpPr>
        <p:sp>
          <p:nvSpPr>
            <p:cNvPr id="86" name="Freeform 10"/>
            <p:cNvSpPr>
              <a:spLocks/>
            </p:cNvSpPr>
            <p:nvPr/>
          </p:nvSpPr>
          <p:spPr bwMode="auto">
            <a:xfrm>
              <a:off x="8906490" y="1435089"/>
              <a:ext cx="2473200" cy="1914525"/>
            </a:xfrm>
            <a:custGeom>
              <a:avLst/>
              <a:gdLst>
                <a:gd name="T0" fmla="*/ 626 w 778"/>
                <a:gd name="T1" fmla="*/ 51 h 598"/>
                <a:gd name="T2" fmla="*/ 530 w 778"/>
                <a:gd name="T3" fmla="*/ 0 h 598"/>
                <a:gd name="T4" fmla="*/ 46 w 778"/>
                <a:gd name="T5" fmla="*/ 0 h 598"/>
                <a:gd name="T6" fmla="*/ 18 w 778"/>
                <a:gd name="T7" fmla="*/ 51 h 598"/>
                <a:gd name="T8" fmla="*/ 152 w 778"/>
                <a:gd name="T9" fmla="*/ 248 h 598"/>
                <a:gd name="T10" fmla="*/ 152 w 778"/>
                <a:gd name="T11" fmla="*/ 350 h 598"/>
                <a:gd name="T12" fmla="*/ 18 w 778"/>
                <a:gd name="T13" fmla="*/ 547 h 598"/>
                <a:gd name="T14" fmla="*/ 46 w 778"/>
                <a:gd name="T15" fmla="*/ 598 h 598"/>
                <a:gd name="T16" fmla="*/ 530 w 778"/>
                <a:gd name="T17" fmla="*/ 598 h 598"/>
                <a:gd name="T18" fmla="*/ 626 w 778"/>
                <a:gd name="T19" fmla="*/ 547 h 598"/>
                <a:gd name="T20" fmla="*/ 759 w 778"/>
                <a:gd name="T21" fmla="*/ 350 h 598"/>
                <a:gd name="T22" fmla="*/ 759 w 778"/>
                <a:gd name="T23" fmla="*/ 248 h 598"/>
                <a:gd name="T24" fmla="*/ 626 w 778"/>
                <a:gd name="T25" fmla="*/ 51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8" h="598">
                  <a:moveTo>
                    <a:pt x="626" y="51"/>
                  </a:moveTo>
                  <a:cubicBezTo>
                    <a:pt x="607" y="23"/>
                    <a:pt x="564" y="0"/>
                    <a:pt x="530" y="0"/>
                  </a:cubicBezTo>
                  <a:cubicBezTo>
                    <a:pt x="46" y="0"/>
                    <a:pt x="46" y="0"/>
                    <a:pt x="46" y="0"/>
                  </a:cubicBezTo>
                  <a:cubicBezTo>
                    <a:pt x="12" y="0"/>
                    <a:pt x="0" y="23"/>
                    <a:pt x="18" y="51"/>
                  </a:cubicBezTo>
                  <a:cubicBezTo>
                    <a:pt x="152" y="248"/>
                    <a:pt x="152" y="248"/>
                    <a:pt x="152" y="248"/>
                  </a:cubicBezTo>
                  <a:cubicBezTo>
                    <a:pt x="171" y="276"/>
                    <a:pt x="171" y="322"/>
                    <a:pt x="152" y="350"/>
                  </a:cubicBezTo>
                  <a:cubicBezTo>
                    <a:pt x="18" y="547"/>
                    <a:pt x="18" y="547"/>
                    <a:pt x="18" y="547"/>
                  </a:cubicBezTo>
                  <a:cubicBezTo>
                    <a:pt x="0" y="575"/>
                    <a:pt x="12" y="598"/>
                    <a:pt x="46" y="598"/>
                  </a:cubicBezTo>
                  <a:cubicBezTo>
                    <a:pt x="530" y="598"/>
                    <a:pt x="530" y="598"/>
                    <a:pt x="530" y="598"/>
                  </a:cubicBezTo>
                  <a:cubicBezTo>
                    <a:pt x="564" y="598"/>
                    <a:pt x="607" y="575"/>
                    <a:pt x="626" y="547"/>
                  </a:cubicBezTo>
                  <a:cubicBezTo>
                    <a:pt x="759" y="350"/>
                    <a:pt x="759" y="350"/>
                    <a:pt x="759" y="350"/>
                  </a:cubicBezTo>
                  <a:cubicBezTo>
                    <a:pt x="778" y="322"/>
                    <a:pt x="778" y="276"/>
                    <a:pt x="759" y="248"/>
                  </a:cubicBezTo>
                  <a:lnTo>
                    <a:pt x="626" y="51"/>
                  </a:lnTo>
                  <a:close/>
                </a:path>
              </a:pathLst>
            </a:custGeom>
            <a:solidFill>
              <a:schemeClr val="tx2"/>
            </a:solidFill>
            <a:ln>
              <a:noFill/>
            </a:ln>
          </p:spPr>
          <p:txBody>
            <a:bodyPr vert="horz" wrap="square" lIns="91440" tIns="45720" rIns="91440" bIns="45720" numCol="1" anchor="ctr" anchorCtr="0" compatLnSpc="1">
              <a:prstTxWarp prst="textNoShape">
                <a:avLst/>
              </a:prstTxWarp>
              <a:noAutofit/>
            </a:bodyPr>
            <a:lstStyle/>
            <a:p>
              <a:endParaRPr lang="en-GB" sz="3200" dirty="0">
                <a:latin typeface="Calibri" pitchFamily="34" charset="0"/>
              </a:endParaRPr>
            </a:p>
          </p:txBody>
        </p:sp>
        <p:sp>
          <p:nvSpPr>
            <p:cNvPr id="87" name="TextBox 86"/>
            <p:cNvSpPr txBox="1"/>
            <p:nvPr/>
          </p:nvSpPr>
          <p:spPr>
            <a:xfrm>
              <a:off x="9262764" y="1953514"/>
              <a:ext cx="2016224" cy="849525"/>
            </a:xfrm>
            <a:prstGeom prst="rect">
              <a:avLst/>
            </a:prstGeom>
            <a:noFill/>
          </p:spPr>
          <p:txBody>
            <a:bodyPr wrap="square" rtlCol="0" anchor="ctr" anchorCtr="0">
              <a:noAutofit/>
            </a:bodyPr>
            <a:lstStyle/>
            <a:p>
              <a:pPr lvl="0" algn="ctr"/>
              <a:r>
                <a:rPr lang="en-GB" sz="3200" dirty="0" smtClean="0">
                  <a:latin typeface="Calibri" pitchFamily="34" charset="0"/>
                </a:rPr>
                <a:t>2010</a:t>
              </a:r>
              <a:endParaRPr lang="en-GB" sz="3200" dirty="0">
                <a:latin typeface="Calibri" pitchFamily="34" charset="0"/>
              </a:endParaRPr>
            </a:p>
          </p:txBody>
        </p:sp>
      </p:grpSp>
      <p:grpSp>
        <p:nvGrpSpPr>
          <p:cNvPr id="88" name="Group 88"/>
          <p:cNvGrpSpPr/>
          <p:nvPr/>
        </p:nvGrpSpPr>
        <p:grpSpPr>
          <a:xfrm>
            <a:off x="9766331" y="1221166"/>
            <a:ext cx="1824000" cy="1751812"/>
            <a:chOff x="7324748" y="1621971"/>
            <a:chExt cx="1368000" cy="1313859"/>
          </a:xfrm>
        </p:grpSpPr>
        <p:sp>
          <p:nvSpPr>
            <p:cNvPr id="89" name="Round Single Corner Rectangle 88"/>
            <p:cNvSpPr/>
            <p:nvPr/>
          </p:nvSpPr>
          <p:spPr>
            <a:xfrm>
              <a:off x="7324748" y="1621971"/>
              <a:ext cx="1368000" cy="1313859"/>
            </a:xfrm>
            <a:prstGeom prst="round1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108000" rIns="36000" rtlCol="0" anchor="t"/>
            <a:lstStyle/>
            <a:p>
              <a:pPr algn="ctr">
                <a:buNone/>
              </a:pPr>
              <a:endParaRPr lang="en-GB" sz="2100" baseline="30000" dirty="0">
                <a:solidFill>
                  <a:schemeClr val="tx1"/>
                </a:solidFill>
                <a:latin typeface="Calibri" pitchFamily="34" charset="0"/>
                <a:cs typeface="Arial" charset="0"/>
              </a:endParaRPr>
            </a:p>
          </p:txBody>
        </p:sp>
        <p:pic>
          <p:nvPicPr>
            <p:cNvPr id="90" name="Picture 89" descr="ENWL logo - white without strapline.png"/>
            <p:cNvPicPr>
              <a:picLocks noChangeAspect="1"/>
            </p:cNvPicPr>
            <p:nvPr/>
          </p:nvPicPr>
          <p:blipFill>
            <a:blip r:embed="rId2" cstate="print"/>
            <a:stretch>
              <a:fillRect/>
            </a:stretch>
          </p:blipFill>
          <p:spPr>
            <a:xfrm>
              <a:off x="7405676" y="2132856"/>
              <a:ext cx="1142683" cy="279760"/>
            </a:xfrm>
            <a:prstGeom prst="rect">
              <a:avLst/>
            </a:prstGeom>
          </p:spPr>
        </p:pic>
      </p:grpSp>
      <p:grpSp>
        <p:nvGrpSpPr>
          <p:cNvPr id="91" name="Group 91"/>
          <p:cNvGrpSpPr/>
          <p:nvPr/>
        </p:nvGrpSpPr>
        <p:grpSpPr>
          <a:xfrm>
            <a:off x="391941" y="1220755"/>
            <a:ext cx="1824000" cy="1751812"/>
            <a:chOff x="293956" y="1621663"/>
            <a:chExt cx="1368000" cy="1313859"/>
          </a:xfrm>
        </p:grpSpPr>
        <p:sp>
          <p:nvSpPr>
            <p:cNvPr id="92" name="Round Single Corner Rectangle 91"/>
            <p:cNvSpPr/>
            <p:nvPr/>
          </p:nvSpPr>
          <p:spPr>
            <a:xfrm flipH="1">
              <a:off x="293956" y="1621663"/>
              <a:ext cx="1368000" cy="1313859"/>
            </a:xfrm>
            <a:prstGeom prst="round1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108000" rIns="36000" rtlCol="0" anchor="t"/>
            <a:lstStyle/>
            <a:p>
              <a:pPr algn="ctr">
                <a:buNone/>
              </a:pPr>
              <a:endParaRPr lang="en-GB" sz="2100" baseline="30000" dirty="0">
                <a:solidFill>
                  <a:schemeClr val="tx1"/>
                </a:solidFill>
                <a:latin typeface="Calibri" pitchFamily="34" charset="0"/>
                <a:cs typeface="Arial" charset="0"/>
              </a:endParaRPr>
            </a:p>
          </p:txBody>
        </p:sp>
        <p:pic>
          <p:nvPicPr>
            <p:cNvPr id="93" name="Picture 92" descr="enw map outline WHITE.png"/>
            <p:cNvPicPr>
              <a:picLocks noChangeAspect="1"/>
            </p:cNvPicPr>
            <p:nvPr/>
          </p:nvPicPr>
          <p:blipFill>
            <a:blip r:embed="rId3" cstate="print"/>
            <a:stretch>
              <a:fillRect/>
            </a:stretch>
          </p:blipFill>
          <p:spPr>
            <a:xfrm>
              <a:off x="661796" y="1679172"/>
              <a:ext cx="640540" cy="1224000"/>
            </a:xfrm>
            <a:prstGeom prst="rect">
              <a:avLst/>
            </a:prstGeom>
          </p:spPr>
        </p:pic>
      </p:grpSp>
      <p:grpSp>
        <p:nvGrpSpPr>
          <p:cNvPr id="94" name="Group 102"/>
          <p:cNvGrpSpPr/>
          <p:nvPr/>
        </p:nvGrpSpPr>
        <p:grpSpPr>
          <a:xfrm>
            <a:off x="6016343" y="1221166"/>
            <a:ext cx="1824000" cy="1751812"/>
            <a:chOff x="4512257" y="1621971"/>
            <a:chExt cx="1368000" cy="1313859"/>
          </a:xfrm>
        </p:grpSpPr>
        <p:sp>
          <p:nvSpPr>
            <p:cNvPr id="95" name="Rectangle 94"/>
            <p:cNvSpPr/>
            <p:nvPr/>
          </p:nvSpPr>
          <p:spPr>
            <a:xfrm>
              <a:off x="4512257" y="1621971"/>
              <a:ext cx="1368000" cy="13138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108000" rIns="36000" rtlCol="0" anchor="t"/>
            <a:lstStyle/>
            <a:p>
              <a:pPr algn="ctr">
                <a:buNone/>
              </a:pPr>
              <a:endParaRPr lang="en-GB" sz="2100" baseline="30000" dirty="0">
                <a:solidFill>
                  <a:schemeClr val="tx1"/>
                </a:solidFill>
                <a:latin typeface="Calibri" pitchFamily="34" charset="0"/>
                <a:cs typeface="Arial" charset="0"/>
              </a:endParaRPr>
            </a:p>
          </p:txBody>
        </p:sp>
        <p:grpSp>
          <p:nvGrpSpPr>
            <p:cNvPr id="96" name="Group 59"/>
            <p:cNvGrpSpPr>
              <a:grpSpLocks noChangeAspect="1"/>
            </p:cNvGrpSpPr>
            <p:nvPr/>
          </p:nvGrpSpPr>
          <p:grpSpPr>
            <a:xfrm>
              <a:off x="4575202" y="1729135"/>
              <a:ext cx="1224000" cy="1134687"/>
              <a:chOff x="-2340768" y="2132856"/>
              <a:chExt cx="1728192" cy="1602088"/>
            </a:xfrm>
          </p:grpSpPr>
          <p:sp>
            <p:nvSpPr>
              <p:cNvPr id="97" name="Oval 8"/>
              <p:cNvSpPr/>
              <p:nvPr/>
            </p:nvSpPr>
            <p:spPr>
              <a:xfrm>
                <a:off x="-2340768" y="2132856"/>
                <a:ext cx="801044" cy="1602088"/>
              </a:xfrm>
              <a:custGeom>
                <a:avLst/>
                <a:gdLst/>
                <a:ahLst/>
                <a:cxnLst/>
                <a:rect l="l" t="t" r="r" b="b"/>
                <a:pathLst>
                  <a:path w="828092" h="1656184">
                    <a:moveTo>
                      <a:pt x="828092" y="0"/>
                    </a:moveTo>
                    <a:lnTo>
                      <a:pt x="828092" y="1656184"/>
                    </a:lnTo>
                    <a:cubicBezTo>
                      <a:pt x="370749" y="1656184"/>
                      <a:pt x="0" y="1285435"/>
                      <a:pt x="0" y="828092"/>
                    </a:cubicBezTo>
                    <a:cubicBezTo>
                      <a:pt x="0" y="370749"/>
                      <a:pt x="370749" y="0"/>
                      <a:pt x="828092" y="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dirty="0">
                  <a:solidFill>
                    <a:schemeClr val="tx1"/>
                  </a:solidFill>
                  <a:latin typeface="Calibri" pitchFamily="34" charset="0"/>
                </a:endParaRPr>
              </a:p>
            </p:txBody>
          </p:sp>
          <p:sp>
            <p:nvSpPr>
              <p:cNvPr id="98" name="Oval 8"/>
              <p:cNvSpPr/>
              <p:nvPr/>
            </p:nvSpPr>
            <p:spPr>
              <a:xfrm flipH="1">
                <a:off x="-1413620" y="2132856"/>
                <a:ext cx="801044" cy="1602088"/>
              </a:xfrm>
              <a:custGeom>
                <a:avLst/>
                <a:gdLst/>
                <a:ahLst/>
                <a:cxnLst/>
                <a:rect l="l" t="t" r="r" b="b"/>
                <a:pathLst>
                  <a:path w="828092" h="1656184">
                    <a:moveTo>
                      <a:pt x="828092" y="0"/>
                    </a:moveTo>
                    <a:lnTo>
                      <a:pt x="828092" y="1656184"/>
                    </a:lnTo>
                    <a:cubicBezTo>
                      <a:pt x="370749" y="1656184"/>
                      <a:pt x="0" y="1285435"/>
                      <a:pt x="0" y="828092"/>
                    </a:cubicBezTo>
                    <a:cubicBezTo>
                      <a:pt x="0" y="370749"/>
                      <a:pt x="370749" y="0"/>
                      <a:pt x="828092" y="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dirty="0">
                  <a:solidFill>
                    <a:schemeClr val="tx1"/>
                  </a:solidFill>
                  <a:latin typeface="Calibri" pitchFamily="34" charset="0"/>
                </a:endParaRPr>
              </a:p>
            </p:txBody>
          </p:sp>
          <p:sp>
            <p:nvSpPr>
              <p:cNvPr id="99" name="Freeform 1223"/>
              <p:cNvSpPr>
                <a:spLocks noChangeAspect="1" noEditPoints="1"/>
              </p:cNvSpPr>
              <p:nvPr/>
            </p:nvSpPr>
            <p:spPr bwMode="auto">
              <a:xfrm>
                <a:off x="-1348304" y="2575907"/>
                <a:ext cx="576000" cy="706066"/>
              </a:xfrm>
              <a:custGeom>
                <a:avLst/>
                <a:gdLst>
                  <a:gd name="T0" fmla="*/ 1 w 251"/>
                  <a:gd name="T1" fmla="*/ 132 h 308"/>
                  <a:gd name="T2" fmla="*/ 7 w 251"/>
                  <a:gd name="T3" fmla="*/ 95 h 308"/>
                  <a:gd name="T4" fmla="*/ 33 w 251"/>
                  <a:gd name="T5" fmla="*/ 76 h 308"/>
                  <a:gd name="T6" fmla="*/ 37 w 251"/>
                  <a:gd name="T7" fmla="*/ 76 h 308"/>
                  <a:gd name="T8" fmla="*/ 65 w 251"/>
                  <a:gd name="T9" fmla="*/ 81 h 308"/>
                  <a:gd name="T10" fmla="*/ 63 w 251"/>
                  <a:gd name="T11" fmla="*/ 86 h 308"/>
                  <a:gd name="T12" fmla="*/ 55 w 251"/>
                  <a:gd name="T13" fmla="*/ 132 h 308"/>
                  <a:gd name="T14" fmla="*/ 55 w 251"/>
                  <a:gd name="T15" fmla="*/ 183 h 308"/>
                  <a:gd name="T16" fmla="*/ 79 w 251"/>
                  <a:gd name="T17" fmla="*/ 202 h 308"/>
                  <a:gd name="T18" fmla="*/ 80 w 251"/>
                  <a:gd name="T19" fmla="*/ 278 h 308"/>
                  <a:gd name="T20" fmla="*/ 55 w 251"/>
                  <a:gd name="T21" fmla="*/ 275 h 308"/>
                  <a:gd name="T22" fmla="*/ 23 w 251"/>
                  <a:gd name="T23" fmla="*/ 266 h 308"/>
                  <a:gd name="T24" fmla="*/ 22 w 251"/>
                  <a:gd name="T25" fmla="*/ 182 h 308"/>
                  <a:gd name="T26" fmla="*/ 1 w 251"/>
                  <a:gd name="T27" fmla="*/ 177 h 308"/>
                  <a:gd name="T28" fmla="*/ 1 w 251"/>
                  <a:gd name="T29" fmla="*/ 132 h 308"/>
                  <a:gd name="T30" fmla="*/ 79 w 251"/>
                  <a:gd name="T31" fmla="*/ 39 h 308"/>
                  <a:gd name="T32" fmla="*/ 55 w 251"/>
                  <a:gd name="T33" fmla="*/ 16 h 308"/>
                  <a:gd name="T34" fmla="*/ 30 w 251"/>
                  <a:gd name="T35" fmla="*/ 39 h 308"/>
                  <a:gd name="T36" fmla="*/ 79 w 251"/>
                  <a:gd name="T37" fmla="*/ 39 h 308"/>
                  <a:gd name="T38" fmla="*/ 185 w 251"/>
                  <a:gd name="T39" fmla="*/ 81 h 308"/>
                  <a:gd name="T40" fmla="*/ 214 w 251"/>
                  <a:gd name="T41" fmla="*/ 76 h 308"/>
                  <a:gd name="T42" fmla="*/ 218 w 251"/>
                  <a:gd name="T43" fmla="*/ 76 h 308"/>
                  <a:gd name="T44" fmla="*/ 244 w 251"/>
                  <a:gd name="T45" fmla="*/ 95 h 308"/>
                  <a:gd name="T46" fmla="*/ 250 w 251"/>
                  <a:gd name="T47" fmla="*/ 132 h 308"/>
                  <a:gd name="T48" fmla="*/ 250 w 251"/>
                  <a:gd name="T49" fmla="*/ 177 h 308"/>
                  <a:gd name="T50" fmla="*/ 229 w 251"/>
                  <a:gd name="T51" fmla="*/ 182 h 308"/>
                  <a:gd name="T52" fmla="*/ 227 w 251"/>
                  <a:gd name="T53" fmla="*/ 266 h 308"/>
                  <a:gd name="T54" fmla="*/ 196 w 251"/>
                  <a:gd name="T55" fmla="*/ 275 h 308"/>
                  <a:gd name="T56" fmla="*/ 170 w 251"/>
                  <a:gd name="T57" fmla="*/ 278 h 308"/>
                  <a:gd name="T58" fmla="*/ 172 w 251"/>
                  <a:gd name="T59" fmla="*/ 202 h 308"/>
                  <a:gd name="T60" fmla="*/ 196 w 251"/>
                  <a:gd name="T61" fmla="*/ 183 h 308"/>
                  <a:gd name="T62" fmla="*/ 196 w 251"/>
                  <a:gd name="T63" fmla="*/ 132 h 308"/>
                  <a:gd name="T64" fmla="*/ 188 w 251"/>
                  <a:gd name="T65" fmla="*/ 86 h 308"/>
                  <a:gd name="T66" fmla="*/ 185 w 251"/>
                  <a:gd name="T67" fmla="*/ 81 h 308"/>
                  <a:gd name="T68" fmla="*/ 220 w 251"/>
                  <a:gd name="T69" fmla="*/ 39 h 308"/>
                  <a:gd name="T70" fmla="*/ 196 w 251"/>
                  <a:gd name="T71" fmla="*/ 16 h 308"/>
                  <a:gd name="T72" fmla="*/ 172 w 251"/>
                  <a:gd name="T73" fmla="*/ 39 h 308"/>
                  <a:gd name="T74" fmla="*/ 220 w 251"/>
                  <a:gd name="T75" fmla="*/ 39 h 308"/>
                  <a:gd name="T76" fmla="*/ 64 w 251"/>
                  <a:gd name="T77" fmla="*/ 132 h 308"/>
                  <a:gd name="T78" fmla="*/ 71 w 251"/>
                  <a:gd name="T79" fmla="*/ 90 h 308"/>
                  <a:gd name="T80" fmla="*/ 100 w 251"/>
                  <a:gd name="T81" fmla="*/ 69 h 308"/>
                  <a:gd name="T82" fmla="*/ 105 w 251"/>
                  <a:gd name="T83" fmla="*/ 69 h 308"/>
                  <a:gd name="T84" fmla="*/ 146 w 251"/>
                  <a:gd name="T85" fmla="*/ 69 h 308"/>
                  <a:gd name="T86" fmla="*/ 150 w 251"/>
                  <a:gd name="T87" fmla="*/ 69 h 308"/>
                  <a:gd name="T88" fmla="*/ 180 w 251"/>
                  <a:gd name="T89" fmla="*/ 90 h 308"/>
                  <a:gd name="T90" fmla="*/ 187 w 251"/>
                  <a:gd name="T91" fmla="*/ 132 h 308"/>
                  <a:gd name="T92" fmla="*/ 187 w 251"/>
                  <a:gd name="T93" fmla="*/ 183 h 308"/>
                  <a:gd name="T94" fmla="*/ 163 w 251"/>
                  <a:gd name="T95" fmla="*/ 189 h 308"/>
                  <a:gd name="T96" fmla="*/ 161 w 251"/>
                  <a:gd name="T97" fmla="*/ 285 h 308"/>
                  <a:gd name="T98" fmla="*/ 125 w 251"/>
                  <a:gd name="T99" fmla="*/ 295 h 308"/>
                  <a:gd name="T100" fmla="*/ 89 w 251"/>
                  <a:gd name="T101" fmla="*/ 285 h 308"/>
                  <a:gd name="T102" fmla="*/ 88 w 251"/>
                  <a:gd name="T103" fmla="*/ 189 h 308"/>
                  <a:gd name="T104" fmla="*/ 64 w 251"/>
                  <a:gd name="T105" fmla="*/ 183 h 308"/>
                  <a:gd name="T106" fmla="*/ 64 w 251"/>
                  <a:gd name="T107" fmla="*/ 132 h 308"/>
                  <a:gd name="T108" fmla="*/ 153 w 251"/>
                  <a:gd name="T109" fmla="*/ 27 h 308"/>
                  <a:gd name="T110" fmla="*/ 125 w 251"/>
                  <a:gd name="T111" fmla="*/ 0 h 308"/>
                  <a:gd name="T112" fmla="*/ 98 w 251"/>
                  <a:gd name="T113" fmla="*/ 27 h 308"/>
                  <a:gd name="T114" fmla="*/ 153 w 251"/>
                  <a:gd name="T115" fmla="*/ 27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 h="308">
                    <a:moveTo>
                      <a:pt x="1" y="132"/>
                    </a:moveTo>
                    <a:cubicBezTo>
                      <a:pt x="1" y="119"/>
                      <a:pt x="1" y="105"/>
                      <a:pt x="7" y="95"/>
                    </a:cubicBezTo>
                    <a:cubicBezTo>
                      <a:pt x="12" y="85"/>
                      <a:pt x="21" y="76"/>
                      <a:pt x="33" y="76"/>
                    </a:cubicBezTo>
                    <a:cubicBezTo>
                      <a:pt x="37" y="76"/>
                      <a:pt x="37" y="76"/>
                      <a:pt x="37" y="76"/>
                    </a:cubicBezTo>
                    <a:cubicBezTo>
                      <a:pt x="44" y="84"/>
                      <a:pt x="56" y="86"/>
                      <a:pt x="65" y="81"/>
                    </a:cubicBezTo>
                    <a:cubicBezTo>
                      <a:pt x="65" y="83"/>
                      <a:pt x="64" y="84"/>
                      <a:pt x="63" y="86"/>
                    </a:cubicBezTo>
                    <a:cubicBezTo>
                      <a:pt x="56" y="100"/>
                      <a:pt x="55" y="117"/>
                      <a:pt x="55" y="132"/>
                    </a:cubicBezTo>
                    <a:cubicBezTo>
                      <a:pt x="55" y="149"/>
                      <a:pt x="56" y="166"/>
                      <a:pt x="55" y="183"/>
                    </a:cubicBezTo>
                    <a:cubicBezTo>
                      <a:pt x="54" y="195"/>
                      <a:pt x="67" y="202"/>
                      <a:pt x="79" y="202"/>
                    </a:cubicBezTo>
                    <a:cubicBezTo>
                      <a:pt x="80" y="278"/>
                      <a:pt x="80" y="278"/>
                      <a:pt x="80" y="278"/>
                    </a:cubicBezTo>
                    <a:cubicBezTo>
                      <a:pt x="73" y="283"/>
                      <a:pt x="61" y="283"/>
                      <a:pt x="55" y="275"/>
                    </a:cubicBezTo>
                    <a:cubicBezTo>
                      <a:pt x="45" y="286"/>
                      <a:pt x="23" y="282"/>
                      <a:pt x="23" y="266"/>
                    </a:cubicBezTo>
                    <a:cubicBezTo>
                      <a:pt x="22" y="182"/>
                      <a:pt x="22" y="182"/>
                      <a:pt x="22" y="182"/>
                    </a:cubicBezTo>
                    <a:cubicBezTo>
                      <a:pt x="17" y="187"/>
                      <a:pt x="0" y="185"/>
                      <a:pt x="1" y="177"/>
                    </a:cubicBezTo>
                    <a:cubicBezTo>
                      <a:pt x="1" y="158"/>
                      <a:pt x="1" y="150"/>
                      <a:pt x="1" y="132"/>
                    </a:cubicBezTo>
                    <a:close/>
                    <a:moveTo>
                      <a:pt x="79" y="39"/>
                    </a:moveTo>
                    <a:cubicBezTo>
                      <a:pt x="78" y="26"/>
                      <a:pt x="69" y="16"/>
                      <a:pt x="55" y="16"/>
                    </a:cubicBezTo>
                    <a:cubicBezTo>
                      <a:pt x="39" y="16"/>
                      <a:pt x="31" y="26"/>
                      <a:pt x="30" y="39"/>
                    </a:cubicBezTo>
                    <a:cubicBezTo>
                      <a:pt x="30" y="90"/>
                      <a:pt x="79" y="89"/>
                      <a:pt x="79" y="39"/>
                    </a:cubicBezTo>
                    <a:close/>
                    <a:moveTo>
                      <a:pt x="185" y="81"/>
                    </a:moveTo>
                    <a:cubicBezTo>
                      <a:pt x="195" y="86"/>
                      <a:pt x="206" y="84"/>
                      <a:pt x="214" y="76"/>
                    </a:cubicBezTo>
                    <a:cubicBezTo>
                      <a:pt x="218" y="76"/>
                      <a:pt x="218" y="76"/>
                      <a:pt x="218" y="76"/>
                    </a:cubicBezTo>
                    <a:cubicBezTo>
                      <a:pt x="229" y="76"/>
                      <a:pt x="239" y="85"/>
                      <a:pt x="244" y="95"/>
                    </a:cubicBezTo>
                    <a:cubicBezTo>
                      <a:pt x="249" y="105"/>
                      <a:pt x="250" y="119"/>
                      <a:pt x="250" y="132"/>
                    </a:cubicBezTo>
                    <a:cubicBezTo>
                      <a:pt x="250" y="150"/>
                      <a:pt x="250" y="158"/>
                      <a:pt x="250" y="177"/>
                    </a:cubicBezTo>
                    <a:cubicBezTo>
                      <a:pt x="251" y="185"/>
                      <a:pt x="233" y="187"/>
                      <a:pt x="229" y="182"/>
                    </a:cubicBezTo>
                    <a:cubicBezTo>
                      <a:pt x="227" y="266"/>
                      <a:pt x="227" y="266"/>
                      <a:pt x="227" y="266"/>
                    </a:cubicBezTo>
                    <a:cubicBezTo>
                      <a:pt x="227" y="282"/>
                      <a:pt x="205" y="286"/>
                      <a:pt x="196" y="275"/>
                    </a:cubicBezTo>
                    <a:cubicBezTo>
                      <a:pt x="190" y="283"/>
                      <a:pt x="177" y="283"/>
                      <a:pt x="170" y="278"/>
                    </a:cubicBezTo>
                    <a:cubicBezTo>
                      <a:pt x="172" y="202"/>
                      <a:pt x="172" y="202"/>
                      <a:pt x="172" y="202"/>
                    </a:cubicBezTo>
                    <a:cubicBezTo>
                      <a:pt x="183" y="202"/>
                      <a:pt x="196" y="195"/>
                      <a:pt x="196" y="183"/>
                    </a:cubicBezTo>
                    <a:cubicBezTo>
                      <a:pt x="195" y="166"/>
                      <a:pt x="196" y="149"/>
                      <a:pt x="196" y="132"/>
                    </a:cubicBezTo>
                    <a:cubicBezTo>
                      <a:pt x="196" y="117"/>
                      <a:pt x="195" y="100"/>
                      <a:pt x="188" y="86"/>
                    </a:cubicBezTo>
                    <a:cubicBezTo>
                      <a:pt x="187" y="84"/>
                      <a:pt x="186" y="83"/>
                      <a:pt x="185" y="81"/>
                    </a:cubicBezTo>
                    <a:close/>
                    <a:moveTo>
                      <a:pt x="220" y="39"/>
                    </a:moveTo>
                    <a:cubicBezTo>
                      <a:pt x="220" y="26"/>
                      <a:pt x="210" y="16"/>
                      <a:pt x="196" y="16"/>
                    </a:cubicBezTo>
                    <a:cubicBezTo>
                      <a:pt x="181" y="16"/>
                      <a:pt x="172" y="26"/>
                      <a:pt x="172" y="39"/>
                    </a:cubicBezTo>
                    <a:cubicBezTo>
                      <a:pt x="172" y="90"/>
                      <a:pt x="220" y="89"/>
                      <a:pt x="220" y="39"/>
                    </a:cubicBezTo>
                    <a:close/>
                    <a:moveTo>
                      <a:pt x="64" y="132"/>
                    </a:moveTo>
                    <a:cubicBezTo>
                      <a:pt x="64" y="118"/>
                      <a:pt x="65" y="102"/>
                      <a:pt x="71" y="90"/>
                    </a:cubicBezTo>
                    <a:cubicBezTo>
                      <a:pt x="77" y="79"/>
                      <a:pt x="88" y="69"/>
                      <a:pt x="100" y="69"/>
                    </a:cubicBezTo>
                    <a:cubicBezTo>
                      <a:pt x="105" y="69"/>
                      <a:pt x="105" y="69"/>
                      <a:pt x="105" y="69"/>
                    </a:cubicBezTo>
                    <a:cubicBezTo>
                      <a:pt x="117" y="80"/>
                      <a:pt x="134" y="80"/>
                      <a:pt x="146" y="69"/>
                    </a:cubicBezTo>
                    <a:cubicBezTo>
                      <a:pt x="150" y="69"/>
                      <a:pt x="150" y="69"/>
                      <a:pt x="150" y="69"/>
                    </a:cubicBezTo>
                    <a:cubicBezTo>
                      <a:pt x="163" y="69"/>
                      <a:pt x="174" y="79"/>
                      <a:pt x="180" y="90"/>
                    </a:cubicBezTo>
                    <a:cubicBezTo>
                      <a:pt x="186" y="102"/>
                      <a:pt x="187" y="118"/>
                      <a:pt x="187" y="132"/>
                    </a:cubicBezTo>
                    <a:cubicBezTo>
                      <a:pt x="187" y="153"/>
                      <a:pt x="187" y="162"/>
                      <a:pt x="187" y="183"/>
                    </a:cubicBezTo>
                    <a:cubicBezTo>
                      <a:pt x="187" y="193"/>
                      <a:pt x="168" y="196"/>
                      <a:pt x="163" y="189"/>
                    </a:cubicBezTo>
                    <a:cubicBezTo>
                      <a:pt x="161" y="285"/>
                      <a:pt x="161" y="285"/>
                      <a:pt x="161" y="285"/>
                    </a:cubicBezTo>
                    <a:cubicBezTo>
                      <a:pt x="161" y="304"/>
                      <a:pt x="136" y="308"/>
                      <a:pt x="125" y="295"/>
                    </a:cubicBezTo>
                    <a:cubicBezTo>
                      <a:pt x="115" y="308"/>
                      <a:pt x="89" y="304"/>
                      <a:pt x="89" y="285"/>
                    </a:cubicBezTo>
                    <a:cubicBezTo>
                      <a:pt x="88" y="189"/>
                      <a:pt x="88" y="189"/>
                      <a:pt x="88" y="189"/>
                    </a:cubicBezTo>
                    <a:cubicBezTo>
                      <a:pt x="83" y="196"/>
                      <a:pt x="63" y="193"/>
                      <a:pt x="64" y="183"/>
                    </a:cubicBezTo>
                    <a:cubicBezTo>
                      <a:pt x="64" y="162"/>
                      <a:pt x="64" y="153"/>
                      <a:pt x="64" y="132"/>
                    </a:cubicBezTo>
                    <a:close/>
                    <a:moveTo>
                      <a:pt x="153" y="27"/>
                    </a:moveTo>
                    <a:cubicBezTo>
                      <a:pt x="153" y="12"/>
                      <a:pt x="142" y="0"/>
                      <a:pt x="125" y="0"/>
                    </a:cubicBezTo>
                    <a:cubicBezTo>
                      <a:pt x="108" y="0"/>
                      <a:pt x="98" y="12"/>
                      <a:pt x="98" y="27"/>
                    </a:cubicBezTo>
                    <a:cubicBezTo>
                      <a:pt x="98" y="84"/>
                      <a:pt x="153" y="83"/>
                      <a:pt x="153" y="27"/>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a:latin typeface="Calibri" pitchFamily="34" charset="0"/>
                </a:endParaRPr>
              </a:p>
            </p:txBody>
          </p:sp>
          <p:sp>
            <p:nvSpPr>
              <p:cNvPr id="100" name="Freeform 251"/>
              <p:cNvSpPr>
                <a:spLocks noChangeAspect="1" noEditPoints="1"/>
              </p:cNvSpPr>
              <p:nvPr/>
            </p:nvSpPr>
            <p:spPr bwMode="white">
              <a:xfrm>
                <a:off x="-2126502" y="2405288"/>
                <a:ext cx="553605" cy="995767"/>
              </a:xfrm>
              <a:custGeom>
                <a:avLst/>
                <a:gdLst>
                  <a:gd name="T0" fmla="*/ 230 w 381"/>
                  <a:gd name="T1" fmla="*/ 152 h 694"/>
                  <a:gd name="T2" fmla="*/ 320 w 381"/>
                  <a:gd name="T3" fmla="*/ 168 h 694"/>
                  <a:gd name="T4" fmla="*/ 304 w 381"/>
                  <a:gd name="T5" fmla="*/ 79 h 694"/>
                  <a:gd name="T6" fmla="*/ 182 w 381"/>
                  <a:gd name="T7" fmla="*/ 0 h 694"/>
                  <a:gd name="T8" fmla="*/ 39 w 381"/>
                  <a:gd name="T9" fmla="*/ 152 h 694"/>
                  <a:gd name="T10" fmla="*/ 87 w 381"/>
                  <a:gd name="T11" fmla="*/ 168 h 694"/>
                  <a:gd name="T12" fmla="*/ 150 w 381"/>
                  <a:gd name="T13" fmla="*/ 212 h 694"/>
                  <a:gd name="T14" fmla="*/ 23 w 381"/>
                  <a:gd name="T15" fmla="*/ 286 h 694"/>
                  <a:gd name="T16" fmla="*/ 48 w 381"/>
                  <a:gd name="T17" fmla="*/ 286 h 694"/>
                  <a:gd name="T18" fmla="*/ 39 w 381"/>
                  <a:gd name="T19" fmla="*/ 694 h 694"/>
                  <a:gd name="T20" fmla="*/ 251 w 381"/>
                  <a:gd name="T21" fmla="*/ 286 h 694"/>
                  <a:gd name="T22" fmla="*/ 362 w 381"/>
                  <a:gd name="T23" fmla="*/ 302 h 694"/>
                  <a:gd name="T24" fmla="*/ 342 w 381"/>
                  <a:gd name="T25" fmla="*/ 212 h 694"/>
                  <a:gd name="T26" fmla="*/ 217 w 381"/>
                  <a:gd name="T27" fmla="*/ 359 h 694"/>
                  <a:gd name="T28" fmla="*/ 195 w 381"/>
                  <a:gd name="T29" fmla="*/ 431 h 694"/>
                  <a:gd name="T30" fmla="*/ 231 w 381"/>
                  <a:gd name="T31" fmla="*/ 403 h 694"/>
                  <a:gd name="T32" fmla="*/ 225 w 381"/>
                  <a:gd name="T33" fmla="*/ 286 h 694"/>
                  <a:gd name="T34" fmla="*/ 159 w 381"/>
                  <a:gd name="T35" fmla="*/ 316 h 694"/>
                  <a:gd name="T36" fmla="*/ 227 w 381"/>
                  <a:gd name="T37" fmla="*/ 127 h 694"/>
                  <a:gd name="T38" fmla="*/ 193 w 381"/>
                  <a:gd name="T39" fmla="*/ 104 h 694"/>
                  <a:gd name="T40" fmla="*/ 189 w 381"/>
                  <a:gd name="T41" fmla="*/ 127 h 694"/>
                  <a:gd name="T42" fmla="*/ 205 w 381"/>
                  <a:gd name="T43" fmla="*/ 152 h 694"/>
                  <a:gd name="T44" fmla="*/ 185 w 381"/>
                  <a:gd name="T45" fmla="*/ 152 h 694"/>
                  <a:gd name="T46" fmla="*/ 222 w 381"/>
                  <a:gd name="T47" fmla="*/ 260 h 694"/>
                  <a:gd name="T48" fmla="*/ 80 w 381"/>
                  <a:gd name="T49" fmla="*/ 127 h 694"/>
                  <a:gd name="T50" fmla="*/ 163 w 381"/>
                  <a:gd name="T51" fmla="*/ 127 h 694"/>
                  <a:gd name="T52" fmla="*/ 174 w 381"/>
                  <a:gd name="T53" fmla="*/ 359 h 694"/>
                  <a:gd name="T54" fmla="*/ 43 w 381"/>
                  <a:gd name="T55" fmla="*/ 260 h 694"/>
                  <a:gd name="T56" fmla="*/ 143 w 381"/>
                  <a:gd name="T57" fmla="*/ 260 h 694"/>
                  <a:gd name="T58" fmla="*/ 174 w 381"/>
                  <a:gd name="T59" fmla="*/ 446 h 694"/>
                  <a:gd name="T60" fmla="*/ 117 w 381"/>
                  <a:gd name="T61" fmla="*/ 549 h 694"/>
                  <a:gd name="T62" fmla="*/ 113 w 381"/>
                  <a:gd name="T63" fmla="*/ 559 h 694"/>
                  <a:gd name="T64" fmla="*/ 117 w 381"/>
                  <a:gd name="T65" fmla="*/ 601 h 694"/>
                  <a:gd name="T66" fmla="*/ 101 w 381"/>
                  <a:gd name="T67" fmla="*/ 654 h 694"/>
                  <a:gd name="T68" fmla="*/ 101 w 381"/>
                  <a:gd name="T69" fmla="*/ 654 h 694"/>
                  <a:gd name="T70" fmla="*/ 273 w 381"/>
                  <a:gd name="T71" fmla="*/ 601 h 694"/>
                  <a:gd name="T72" fmla="*/ 255 w 381"/>
                  <a:gd name="T73" fmla="*/ 582 h 694"/>
                  <a:gd name="T74" fmla="*/ 278 w 381"/>
                  <a:gd name="T75" fmla="*/ 558 h 694"/>
                  <a:gd name="T76" fmla="*/ 125 w 381"/>
                  <a:gd name="T77" fmla="*/ 522 h 694"/>
                  <a:gd name="T78" fmla="*/ 261 w 381"/>
                  <a:gd name="T79" fmla="*/ 511 h 694"/>
                  <a:gd name="T80" fmla="*/ 217 w 381"/>
                  <a:gd name="T81" fmla="*/ 446 h 694"/>
                  <a:gd name="T82" fmla="*/ 247 w 381"/>
                  <a:gd name="T83" fmla="*/ 260 h 694"/>
                  <a:gd name="T84" fmla="*/ 338 w 381"/>
                  <a:gd name="T85" fmla="*/ 260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81" h="694">
                    <a:moveTo>
                      <a:pt x="342" y="212"/>
                    </a:moveTo>
                    <a:lnTo>
                      <a:pt x="239" y="212"/>
                    </a:lnTo>
                    <a:lnTo>
                      <a:pt x="230" y="152"/>
                    </a:lnTo>
                    <a:lnTo>
                      <a:pt x="294" y="152"/>
                    </a:lnTo>
                    <a:lnTo>
                      <a:pt x="294" y="168"/>
                    </a:lnTo>
                    <a:lnTo>
                      <a:pt x="320" y="168"/>
                    </a:lnTo>
                    <a:lnTo>
                      <a:pt x="320" y="152"/>
                    </a:lnTo>
                    <a:lnTo>
                      <a:pt x="342" y="152"/>
                    </a:lnTo>
                    <a:lnTo>
                      <a:pt x="304" y="79"/>
                    </a:lnTo>
                    <a:lnTo>
                      <a:pt x="219" y="79"/>
                    </a:lnTo>
                    <a:lnTo>
                      <a:pt x="207" y="0"/>
                    </a:lnTo>
                    <a:lnTo>
                      <a:pt x="182" y="0"/>
                    </a:lnTo>
                    <a:lnTo>
                      <a:pt x="170" y="79"/>
                    </a:lnTo>
                    <a:lnTo>
                      <a:pt x="78" y="79"/>
                    </a:lnTo>
                    <a:lnTo>
                      <a:pt x="39" y="152"/>
                    </a:lnTo>
                    <a:lnTo>
                      <a:pt x="62" y="152"/>
                    </a:lnTo>
                    <a:lnTo>
                      <a:pt x="62" y="168"/>
                    </a:lnTo>
                    <a:lnTo>
                      <a:pt x="87" y="168"/>
                    </a:lnTo>
                    <a:lnTo>
                      <a:pt x="87" y="152"/>
                    </a:lnTo>
                    <a:lnTo>
                      <a:pt x="159" y="152"/>
                    </a:lnTo>
                    <a:lnTo>
                      <a:pt x="150" y="212"/>
                    </a:lnTo>
                    <a:lnTo>
                      <a:pt x="39" y="212"/>
                    </a:lnTo>
                    <a:lnTo>
                      <a:pt x="0" y="286"/>
                    </a:lnTo>
                    <a:lnTo>
                      <a:pt x="23" y="286"/>
                    </a:lnTo>
                    <a:lnTo>
                      <a:pt x="23" y="302"/>
                    </a:lnTo>
                    <a:lnTo>
                      <a:pt x="48" y="302"/>
                    </a:lnTo>
                    <a:lnTo>
                      <a:pt x="48" y="286"/>
                    </a:lnTo>
                    <a:lnTo>
                      <a:pt x="139" y="286"/>
                    </a:lnTo>
                    <a:lnTo>
                      <a:pt x="107" y="498"/>
                    </a:lnTo>
                    <a:lnTo>
                      <a:pt x="39" y="694"/>
                    </a:lnTo>
                    <a:lnTo>
                      <a:pt x="352" y="694"/>
                    </a:lnTo>
                    <a:lnTo>
                      <a:pt x="284" y="498"/>
                    </a:lnTo>
                    <a:lnTo>
                      <a:pt x="251" y="286"/>
                    </a:lnTo>
                    <a:lnTo>
                      <a:pt x="337" y="286"/>
                    </a:lnTo>
                    <a:lnTo>
                      <a:pt x="337" y="302"/>
                    </a:lnTo>
                    <a:lnTo>
                      <a:pt x="362" y="302"/>
                    </a:lnTo>
                    <a:lnTo>
                      <a:pt x="362" y="286"/>
                    </a:lnTo>
                    <a:lnTo>
                      <a:pt x="381" y="286"/>
                    </a:lnTo>
                    <a:lnTo>
                      <a:pt x="342" y="212"/>
                    </a:lnTo>
                    <a:close/>
                    <a:moveTo>
                      <a:pt x="234" y="346"/>
                    </a:moveTo>
                    <a:lnTo>
                      <a:pt x="239" y="378"/>
                    </a:lnTo>
                    <a:lnTo>
                      <a:pt x="217" y="359"/>
                    </a:lnTo>
                    <a:lnTo>
                      <a:pt x="234" y="346"/>
                    </a:lnTo>
                    <a:close/>
                    <a:moveTo>
                      <a:pt x="231" y="403"/>
                    </a:moveTo>
                    <a:lnTo>
                      <a:pt x="195" y="431"/>
                    </a:lnTo>
                    <a:lnTo>
                      <a:pt x="159" y="403"/>
                    </a:lnTo>
                    <a:lnTo>
                      <a:pt x="195" y="375"/>
                    </a:lnTo>
                    <a:lnTo>
                      <a:pt x="231" y="403"/>
                    </a:lnTo>
                    <a:close/>
                    <a:moveTo>
                      <a:pt x="159" y="316"/>
                    </a:moveTo>
                    <a:lnTo>
                      <a:pt x="165" y="286"/>
                    </a:lnTo>
                    <a:lnTo>
                      <a:pt x="225" y="286"/>
                    </a:lnTo>
                    <a:lnTo>
                      <a:pt x="230" y="318"/>
                    </a:lnTo>
                    <a:lnTo>
                      <a:pt x="195" y="344"/>
                    </a:lnTo>
                    <a:lnTo>
                      <a:pt x="159" y="316"/>
                    </a:lnTo>
                    <a:close/>
                    <a:moveTo>
                      <a:pt x="289" y="104"/>
                    </a:moveTo>
                    <a:lnTo>
                      <a:pt x="301" y="127"/>
                    </a:lnTo>
                    <a:lnTo>
                      <a:pt x="227" y="127"/>
                    </a:lnTo>
                    <a:lnTo>
                      <a:pt x="223" y="104"/>
                    </a:lnTo>
                    <a:lnTo>
                      <a:pt x="289" y="104"/>
                    </a:lnTo>
                    <a:close/>
                    <a:moveTo>
                      <a:pt x="193" y="104"/>
                    </a:moveTo>
                    <a:lnTo>
                      <a:pt x="198" y="104"/>
                    </a:lnTo>
                    <a:lnTo>
                      <a:pt x="201" y="127"/>
                    </a:lnTo>
                    <a:lnTo>
                      <a:pt x="189" y="127"/>
                    </a:lnTo>
                    <a:lnTo>
                      <a:pt x="193" y="104"/>
                    </a:lnTo>
                    <a:close/>
                    <a:moveTo>
                      <a:pt x="185" y="152"/>
                    </a:moveTo>
                    <a:lnTo>
                      <a:pt x="205" y="152"/>
                    </a:lnTo>
                    <a:lnTo>
                      <a:pt x="214" y="212"/>
                    </a:lnTo>
                    <a:lnTo>
                      <a:pt x="175" y="212"/>
                    </a:lnTo>
                    <a:lnTo>
                      <a:pt x="185" y="152"/>
                    </a:lnTo>
                    <a:close/>
                    <a:moveTo>
                      <a:pt x="171" y="238"/>
                    </a:moveTo>
                    <a:lnTo>
                      <a:pt x="218" y="238"/>
                    </a:lnTo>
                    <a:lnTo>
                      <a:pt x="222" y="260"/>
                    </a:lnTo>
                    <a:lnTo>
                      <a:pt x="169" y="260"/>
                    </a:lnTo>
                    <a:lnTo>
                      <a:pt x="171" y="238"/>
                    </a:lnTo>
                    <a:close/>
                    <a:moveTo>
                      <a:pt x="80" y="127"/>
                    </a:moveTo>
                    <a:lnTo>
                      <a:pt x="93" y="104"/>
                    </a:lnTo>
                    <a:lnTo>
                      <a:pt x="166" y="104"/>
                    </a:lnTo>
                    <a:lnTo>
                      <a:pt x="163" y="127"/>
                    </a:lnTo>
                    <a:lnTo>
                      <a:pt x="80" y="127"/>
                    </a:lnTo>
                    <a:close/>
                    <a:moveTo>
                      <a:pt x="155" y="346"/>
                    </a:moveTo>
                    <a:lnTo>
                      <a:pt x="174" y="359"/>
                    </a:lnTo>
                    <a:lnTo>
                      <a:pt x="151" y="378"/>
                    </a:lnTo>
                    <a:lnTo>
                      <a:pt x="155" y="346"/>
                    </a:lnTo>
                    <a:close/>
                    <a:moveTo>
                      <a:pt x="43" y="260"/>
                    </a:moveTo>
                    <a:lnTo>
                      <a:pt x="55" y="238"/>
                    </a:lnTo>
                    <a:lnTo>
                      <a:pt x="146" y="238"/>
                    </a:lnTo>
                    <a:lnTo>
                      <a:pt x="143" y="260"/>
                    </a:lnTo>
                    <a:lnTo>
                      <a:pt x="43" y="260"/>
                    </a:lnTo>
                    <a:close/>
                    <a:moveTo>
                      <a:pt x="143" y="423"/>
                    </a:moveTo>
                    <a:lnTo>
                      <a:pt x="174" y="446"/>
                    </a:lnTo>
                    <a:lnTo>
                      <a:pt x="135" y="475"/>
                    </a:lnTo>
                    <a:lnTo>
                      <a:pt x="143" y="423"/>
                    </a:lnTo>
                    <a:close/>
                    <a:moveTo>
                      <a:pt x="117" y="549"/>
                    </a:moveTo>
                    <a:lnTo>
                      <a:pt x="170" y="546"/>
                    </a:lnTo>
                    <a:lnTo>
                      <a:pt x="135" y="582"/>
                    </a:lnTo>
                    <a:lnTo>
                      <a:pt x="113" y="559"/>
                    </a:lnTo>
                    <a:lnTo>
                      <a:pt x="117" y="549"/>
                    </a:lnTo>
                    <a:close/>
                    <a:moveTo>
                      <a:pt x="103" y="586"/>
                    </a:moveTo>
                    <a:lnTo>
                      <a:pt x="117" y="601"/>
                    </a:lnTo>
                    <a:lnTo>
                      <a:pt x="87" y="633"/>
                    </a:lnTo>
                    <a:lnTo>
                      <a:pt x="103" y="586"/>
                    </a:lnTo>
                    <a:close/>
                    <a:moveTo>
                      <a:pt x="101" y="654"/>
                    </a:moveTo>
                    <a:lnTo>
                      <a:pt x="195" y="555"/>
                    </a:lnTo>
                    <a:lnTo>
                      <a:pt x="292" y="655"/>
                    </a:lnTo>
                    <a:lnTo>
                      <a:pt x="101" y="654"/>
                    </a:lnTo>
                    <a:close/>
                    <a:moveTo>
                      <a:pt x="288" y="585"/>
                    </a:moveTo>
                    <a:lnTo>
                      <a:pt x="304" y="633"/>
                    </a:lnTo>
                    <a:lnTo>
                      <a:pt x="273" y="601"/>
                    </a:lnTo>
                    <a:lnTo>
                      <a:pt x="288" y="585"/>
                    </a:lnTo>
                    <a:close/>
                    <a:moveTo>
                      <a:pt x="278" y="558"/>
                    </a:moveTo>
                    <a:lnTo>
                      <a:pt x="255" y="582"/>
                    </a:lnTo>
                    <a:lnTo>
                      <a:pt x="221" y="546"/>
                    </a:lnTo>
                    <a:lnTo>
                      <a:pt x="274" y="549"/>
                    </a:lnTo>
                    <a:lnTo>
                      <a:pt x="278" y="558"/>
                    </a:lnTo>
                    <a:close/>
                    <a:moveTo>
                      <a:pt x="265" y="522"/>
                    </a:moveTo>
                    <a:lnTo>
                      <a:pt x="194" y="519"/>
                    </a:lnTo>
                    <a:lnTo>
                      <a:pt x="125" y="522"/>
                    </a:lnTo>
                    <a:lnTo>
                      <a:pt x="129" y="513"/>
                    </a:lnTo>
                    <a:lnTo>
                      <a:pt x="195" y="462"/>
                    </a:lnTo>
                    <a:lnTo>
                      <a:pt x="261" y="511"/>
                    </a:lnTo>
                    <a:lnTo>
                      <a:pt x="265" y="522"/>
                    </a:lnTo>
                    <a:close/>
                    <a:moveTo>
                      <a:pt x="254" y="475"/>
                    </a:moveTo>
                    <a:lnTo>
                      <a:pt x="217" y="446"/>
                    </a:lnTo>
                    <a:lnTo>
                      <a:pt x="246" y="424"/>
                    </a:lnTo>
                    <a:lnTo>
                      <a:pt x="254" y="475"/>
                    </a:lnTo>
                    <a:close/>
                    <a:moveTo>
                      <a:pt x="247" y="260"/>
                    </a:moveTo>
                    <a:lnTo>
                      <a:pt x="243" y="238"/>
                    </a:lnTo>
                    <a:lnTo>
                      <a:pt x="326" y="238"/>
                    </a:lnTo>
                    <a:lnTo>
                      <a:pt x="338" y="260"/>
                    </a:lnTo>
                    <a:lnTo>
                      <a:pt x="247" y="260"/>
                    </a:lnTo>
                    <a:close/>
                  </a:path>
                </a:pathLst>
              </a:custGeom>
              <a:solidFill>
                <a:schemeClr val="tx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defRPr/>
                </a:pPr>
                <a:endParaRPr lang="en-GB" sz="2400" kern="0" dirty="0" smtClean="0">
                  <a:solidFill>
                    <a:srgbClr val="00245D"/>
                  </a:solidFill>
                  <a:latin typeface="Calibri" pitchFamily="34" charset="0"/>
                </a:endParaRPr>
              </a:p>
            </p:txBody>
          </p:sp>
        </p:grpSp>
      </p:grpSp>
      <p:grpSp>
        <p:nvGrpSpPr>
          <p:cNvPr id="101" name="Group 109"/>
          <p:cNvGrpSpPr/>
          <p:nvPr/>
        </p:nvGrpSpPr>
        <p:grpSpPr>
          <a:xfrm>
            <a:off x="4141541" y="1221166"/>
            <a:ext cx="1824000" cy="1751812"/>
            <a:chOff x="3106156" y="1621971"/>
            <a:chExt cx="1368000" cy="1313859"/>
          </a:xfrm>
        </p:grpSpPr>
        <p:sp>
          <p:nvSpPr>
            <p:cNvPr id="102" name="Rectangle 101"/>
            <p:cNvSpPr/>
            <p:nvPr/>
          </p:nvSpPr>
          <p:spPr>
            <a:xfrm>
              <a:off x="3106156" y="1621971"/>
              <a:ext cx="1368000" cy="13138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108000" rIns="36000" rtlCol="0" anchor="t"/>
            <a:lstStyle/>
            <a:p>
              <a:pPr algn="ctr">
                <a:buNone/>
              </a:pPr>
              <a:endParaRPr lang="en-GB" sz="2100" baseline="30000" dirty="0">
                <a:solidFill>
                  <a:schemeClr val="tx1"/>
                </a:solidFill>
                <a:latin typeface="Calibri" pitchFamily="34" charset="0"/>
                <a:cs typeface="Arial" charset="0"/>
              </a:endParaRPr>
            </a:p>
          </p:txBody>
        </p:sp>
        <p:pic>
          <p:nvPicPr>
            <p:cNvPr id="103" name="Picture 102" descr="UU Logo White Large.png"/>
            <p:cNvPicPr>
              <a:picLocks noChangeAspect="1"/>
            </p:cNvPicPr>
            <p:nvPr/>
          </p:nvPicPr>
          <p:blipFill>
            <a:blip r:embed="rId4" cstate="print"/>
            <a:stretch>
              <a:fillRect/>
            </a:stretch>
          </p:blipFill>
          <p:spPr>
            <a:xfrm>
              <a:off x="3192962" y="2070760"/>
              <a:ext cx="1224000" cy="402407"/>
            </a:xfrm>
            <a:prstGeom prst="rect">
              <a:avLst/>
            </a:prstGeom>
          </p:spPr>
        </p:pic>
      </p:grpSp>
      <p:grpSp>
        <p:nvGrpSpPr>
          <p:cNvPr id="104" name="Group 112"/>
          <p:cNvGrpSpPr/>
          <p:nvPr/>
        </p:nvGrpSpPr>
        <p:grpSpPr>
          <a:xfrm>
            <a:off x="2266741" y="1221166"/>
            <a:ext cx="1824000" cy="1751812"/>
            <a:chOff x="1700056" y="1621971"/>
            <a:chExt cx="1368000" cy="1313859"/>
          </a:xfrm>
        </p:grpSpPr>
        <p:sp>
          <p:nvSpPr>
            <p:cNvPr id="105" name="Rectangle 104"/>
            <p:cNvSpPr/>
            <p:nvPr/>
          </p:nvSpPr>
          <p:spPr>
            <a:xfrm>
              <a:off x="1700056" y="1621971"/>
              <a:ext cx="1368000" cy="13138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108000" rIns="36000" rtlCol="0" anchor="t"/>
            <a:lstStyle/>
            <a:p>
              <a:pPr algn="ctr">
                <a:buNone/>
              </a:pPr>
              <a:endParaRPr lang="en-GB" sz="2100" dirty="0">
                <a:solidFill>
                  <a:schemeClr val="tx1"/>
                </a:solidFill>
                <a:latin typeface="Calibri" pitchFamily="34" charset="0"/>
                <a:cs typeface="Arial" charset="0"/>
              </a:endParaRPr>
            </a:p>
          </p:txBody>
        </p:sp>
        <p:pic>
          <p:nvPicPr>
            <p:cNvPr id="106" name="Picture 105" descr="Norweb white.png"/>
            <p:cNvPicPr>
              <a:picLocks/>
            </p:cNvPicPr>
            <p:nvPr/>
          </p:nvPicPr>
          <p:blipFill>
            <a:blip r:embed="rId5" cstate="print"/>
            <a:srcRect l="6469" r="20270"/>
            <a:stretch>
              <a:fillRect/>
            </a:stretch>
          </p:blipFill>
          <p:spPr>
            <a:xfrm>
              <a:off x="1751964" y="2064535"/>
              <a:ext cx="1260000" cy="414494"/>
            </a:xfrm>
            <a:prstGeom prst="rect">
              <a:avLst/>
            </a:prstGeom>
          </p:spPr>
        </p:pic>
      </p:grpSp>
      <p:grpSp>
        <p:nvGrpSpPr>
          <p:cNvPr id="107" name="Group 115"/>
          <p:cNvGrpSpPr/>
          <p:nvPr/>
        </p:nvGrpSpPr>
        <p:grpSpPr>
          <a:xfrm>
            <a:off x="7891141" y="1221166"/>
            <a:ext cx="1824000" cy="1751812"/>
            <a:chOff x="5918356" y="1621971"/>
            <a:chExt cx="1368000" cy="1313859"/>
          </a:xfrm>
        </p:grpSpPr>
        <p:sp>
          <p:nvSpPr>
            <p:cNvPr id="108" name="Rectangle 107"/>
            <p:cNvSpPr/>
            <p:nvPr/>
          </p:nvSpPr>
          <p:spPr>
            <a:xfrm>
              <a:off x="5918356" y="1621971"/>
              <a:ext cx="1368000" cy="13138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108000" rIns="36000" rtlCol="0" anchor="t"/>
            <a:lstStyle/>
            <a:p>
              <a:pPr algn="ctr">
                <a:buNone/>
              </a:pPr>
              <a:endParaRPr lang="en-GB" sz="2100" dirty="0">
                <a:solidFill>
                  <a:schemeClr val="tx1"/>
                </a:solidFill>
                <a:latin typeface="Calibri" pitchFamily="34" charset="0"/>
                <a:cs typeface="Arial" charset="0"/>
              </a:endParaRPr>
            </a:p>
          </p:txBody>
        </p:sp>
        <p:grpSp>
          <p:nvGrpSpPr>
            <p:cNvPr id="109" name="Group 101"/>
            <p:cNvGrpSpPr/>
            <p:nvPr/>
          </p:nvGrpSpPr>
          <p:grpSpPr>
            <a:xfrm>
              <a:off x="6110838" y="1771386"/>
              <a:ext cx="985728" cy="1153558"/>
              <a:chOff x="6110838" y="1771386"/>
              <a:chExt cx="985728" cy="1153558"/>
            </a:xfrm>
          </p:grpSpPr>
          <p:sp>
            <p:nvSpPr>
              <p:cNvPr id="110" name="Freeform 700"/>
              <p:cNvSpPr>
                <a:spLocks/>
              </p:cNvSpPr>
              <p:nvPr/>
            </p:nvSpPr>
            <p:spPr bwMode="auto">
              <a:xfrm>
                <a:off x="6110838" y="2282476"/>
                <a:ext cx="492864" cy="479545"/>
              </a:xfrm>
              <a:custGeom>
                <a:avLst/>
                <a:gdLst>
                  <a:gd name="T0" fmla="*/ 96 w 350"/>
                  <a:gd name="T1" fmla="*/ 144 h 340"/>
                  <a:gd name="T2" fmla="*/ 141 w 350"/>
                  <a:gd name="T3" fmla="*/ 152 h 340"/>
                  <a:gd name="T4" fmla="*/ 34 w 350"/>
                  <a:gd name="T5" fmla="*/ 0 h 340"/>
                  <a:gd name="T6" fmla="*/ 0 w 350"/>
                  <a:gd name="T7" fmla="*/ 183 h 340"/>
                  <a:gd name="T8" fmla="*/ 45 w 350"/>
                  <a:gd name="T9" fmla="*/ 151 h 340"/>
                  <a:gd name="T10" fmla="*/ 156 w 350"/>
                  <a:gd name="T11" fmla="*/ 279 h 340"/>
                  <a:gd name="T12" fmla="*/ 350 w 350"/>
                  <a:gd name="T13" fmla="*/ 340 h 340"/>
                  <a:gd name="T14" fmla="*/ 350 w 350"/>
                  <a:gd name="T15" fmla="*/ 291 h 340"/>
                  <a:gd name="T16" fmla="*/ 96 w 350"/>
                  <a:gd name="T17" fmla="*/ 144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0" h="340">
                    <a:moveTo>
                      <a:pt x="96" y="144"/>
                    </a:moveTo>
                    <a:cubicBezTo>
                      <a:pt x="141" y="152"/>
                      <a:pt x="141" y="152"/>
                      <a:pt x="141" y="152"/>
                    </a:cubicBezTo>
                    <a:cubicBezTo>
                      <a:pt x="34" y="0"/>
                      <a:pt x="34" y="0"/>
                      <a:pt x="34" y="0"/>
                    </a:cubicBezTo>
                    <a:cubicBezTo>
                      <a:pt x="0" y="183"/>
                      <a:pt x="0" y="183"/>
                      <a:pt x="0" y="183"/>
                    </a:cubicBezTo>
                    <a:cubicBezTo>
                      <a:pt x="45" y="151"/>
                      <a:pt x="45" y="151"/>
                      <a:pt x="45" y="151"/>
                    </a:cubicBezTo>
                    <a:cubicBezTo>
                      <a:pt x="70" y="202"/>
                      <a:pt x="108" y="246"/>
                      <a:pt x="156" y="279"/>
                    </a:cubicBezTo>
                    <a:cubicBezTo>
                      <a:pt x="213" y="319"/>
                      <a:pt x="280" y="340"/>
                      <a:pt x="350" y="340"/>
                    </a:cubicBezTo>
                    <a:cubicBezTo>
                      <a:pt x="350" y="291"/>
                      <a:pt x="350" y="291"/>
                      <a:pt x="350" y="291"/>
                    </a:cubicBezTo>
                    <a:cubicBezTo>
                      <a:pt x="243" y="291"/>
                      <a:pt x="147" y="235"/>
                      <a:pt x="96" y="14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rgbClr val="00245D"/>
                  </a:solidFill>
                  <a:latin typeface="Calibri" pitchFamily="34" charset="0"/>
                </a:endParaRPr>
              </a:p>
            </p:txBody>
          </p:sp>
          <p:sp>
            <p:nvSpPr>
              <p:cNvPr id="111" name="Freeform 701"/>
              <p:cNvSpPr>
                <a:spLocks/>
              </p:cNvSpPr>
              <p:nvPr/>
            </p:nvSpPr>
            <p:spPr bwMode="auto">
              <a:xfrm>
                <a:off x="6603702" y="1819886"/>
                <a:ext cx="492864" cy="479545"/>
              </a:xfrm>
              <a:custGeom>
                <a:avLst/>
                <a:gdLst>
                  <a:gd name="T0" fmla="*/ 253 w 349"/>
                  <a:gd name="T1" fmla="*/ 197 h 340"/>
                  <a:gd name="T2" fmla="*/ 208 w 349"/>
                  <a:gd name="T3" fmla="*/ 188 h 340"/>
                  <a:gd name="T4" fmla="*/ 315 w 349"/>
                  <a:gd name="T5" fmla="*/ 340 h 340"/>
                  <a:gd name="T6" fmla="*/ 349 w 349"/>
                  <a:gd name="T7" fmla="*/ 157 h 340"/>
                  <a:gd name="T8" fmla="*/ 304 w 349"/>
                  <a:gd name="T9" fmla="*/ 189 h 340"/>
                  <a:gd name="T10" fmla="*/ 193 w 349"/>
                  <a:gd name="T11" fmla="*/ 61 h 340"/>
                  <a:gd name="T12" fmla="*/ 0 w 349"/>
                  <a:gd name="T13" fmla="*/ 0 h 340"/>
                  <a:gd name="T14" fmla="*/ 0 w 349"/>
                  <a:gd name="T15" fmla="*/ 49 h 340"/>
                  <a:gd name="T16" fmla="*/ 253 w 349"/>
                  <a:gd name="T17" fmla="*/ 197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9" h="340">
                    <a:moveTo>
                      <a:pt x="253" y="197"/>
                    </a:moveTo>
                    <a:cubicBezTo>
                      <a:pt x="208" y="188"/>
                      <a:pt x="208" y="188"/>
                      <a:pt x="208" y="188"/>
                    </a:cubicBezTo>
                    <a:cubicBezTo>
                      <a:pt x="315" y="340"/>
                      <a:pt x="315" y="340"/>
                      <a:pt x="315" y="340"/>
                    </a:cubicBezTo>
                    <a:cubicBezTo>
                      <a:pt x="349" y="157"/>
                      <a:pt x="349" y="157"/>
                      <a:pt x="349" y="157"/>
                    </a:cubicBezTo>
                    <a:cubicBezTo>
                      <a:pt x="304" y="189"/>
                      <a:pt x="304" y="189"/>
                      <a:pt x="304" y="189"/>
                    </a:cubicBezTo>
                    <a:cubicBezTo>
                      <a:pt x="279" y="138"/>
                      <a:pt x="241" y="94"/>
                      <a:pt x="193" y="61"/>
                    </a:cubicBezTo>
                    <a:cubicBezTo>
                      <a:pt x="136" y="21"/>
                      <a:pt x="69" y="0"/>
                      <a:pt x="0" y="0"/>
                    </a:cubicBezTo>
                    <a:cubicBezTo>
                      <a:pt x="0" y="49"/>
                      <a:pt x="0" y="49"/>
                      <a:pt x="0" y="49"/>
                    </a:cubicBezTo>
                    <a:cubicBezTo>
                      <a:pt x="106" y="49"/>
                      <a:pt x="202" y="106"/>
                      <a:pt x="253" y="19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rgbClr val="00245D"/>
                  </a:solidFill>
                  <a:latin typeface="Calibri" pitchFamily="34" charset="0"/>
                </a:endParaRPr>
              </a:p>
            </p:txBody>
          </p:sp>
          <p:sp>
            <p:nvSpPr>
              <p:cNvPr id="112" name="TextBox 111"/>
              <p:cNvSpPr txBox="1"/>
              <p:nvPr/>
            </p:nvSpPr>
            <p:spPr>
              <a:xfrm>
                <a:off x="6584619" y="2093947"/>
                <a:ext cx="424157" cy="830997"/>
              </a:xfrm>
              <a:prstGeom prst="rect">
                <a:avLst/>
              </a:prstGeom>
              <a:noFill/>
            </p:spPr>
            <p:txBody>
              <a:bodyPr wrap="square" rtlCol="0">
                <a:spAutoFit/>
              </a:bodyPr>
              <a:lstStyle/>
              <a:p>
                <a:r>
                  <a:rPr lang="en-GB" sz="6400" dirty="0" smtClean="0">
                    <a:solidFill>
                      <a:schemeClr val="bg1"/>
                    </a:solidFill>
                    <a:latin typeface="Calibri" pitchFamily="34" charset="0"/>
                  </a:rPr>
                  <a:t>£</a:t>
                </a:r>
                <a:endParaRPr lang="en-GB" sz="6400" dirty="0">
                  <a:solidFill>
                    <a:schemeClr val="bg1"/>
                  </a:solidFill>
                  <a:latin typeface="Calibri" pitchFamily="34" charset="0"/>
                </a:endParaRPr>
              </a:p>
            </p:txBody>
          </p:sp>
          <p:grpSp>
            <p:nvGrpSpPr>
              <p:cNvPr id="113" name="Group 6"/>
              <p:cNvGrpSpPr>
                <a:grpSpLocks noChangeAspect="1"/>
              </p:cNvGrpSpPr>
              <p:nvPr/>
            </p:nvGrpSpPr>
            <p:grpSpPr>
              <a:xfrm>
                <a:off x="6120224" y="1771386"/>
                <a:ext cx="432000" cy="466602"/>
                <a:chOff x="4890093" y="2989439"/>
                <a:chExt cx="178558" cy="205995"/>
              </a:xfrm>
            </p:grpSpPr>
            <p:sp>
              <p:nvSpPr>
                <p:cNvPr id="114" name="Rectangle 104"/>
                <p:cNvSpPr/>
                <p:nvPr/>
              </p:nvSpPr>
              <p:spPr>
                <a:xfrm>
                  <a:off x="4916132" y="2989439"/>
                  <a:ext cx="124385" cy="205995"/>
                </a:xfrm>
                <a:custGeom>
                  <a:avLst/>
                  <a:gdLst/>
                  <a:ahLst/>
                  <a:cxnLst/>
                  <a:rect l="l" t="t" r="r" b="b"/>
                  <a:pathLst>
                    <a:path w="772082" h="1278644">
                      <a:moveTo>
                        <a:pt x="8119" y="1154707"/>
                      </a:moveTo>
                      <a:lnTo>
                        <a:pt x="771061" y="1154707"/>
                      </a:lnTo>
                      <a:lnTo>
                        <a:pt x="771061" y="1278644"/>
                      </a:lnTo>
                      <a:lnTo>
                        <a:pt x="8119" y="1278644"/>
                      </a:lnTo>
                      <a:close/>
                      <a:moveTo>
                        <a:pt x="131756" y="1034055"/>
                      </a:moveTo>
                      <a:lnTo>
                        <a:pt x="647424" y="1034055"/>
                      </a:lnTo>
                      <a:lnTo>
                        <a:pt x="647424" y="1153294"/>
                      </a:lnTo>
                      <a:lnTo>
                        <a:pt x="131756" y="1153294"/>
                      </a:lnTo>
                      <a:close/>
                      <a:moveTo>
                        <a:pt x="4645" y="726923"/>
                      </a:moveTo>
                      <a:lnTo>
                        <a:pt x="94224" y="726923"/>
                      </a:lnTo>
                      <a:lnTo>
                        <a:pt x="94224" y="1018059"/>
                      </a:lnTo>
                      <a:lnTo>
                        <a:pt x="4645" y="1018059"/>
                      </a:lnTo>
                      <a:close/>
                      <a:moveTo>
                        <a:pt x="4645" y="552504"/>
                      </a:moveTo>
                      <a:lnTo>
                        <a:pt x="94224" y="552504"/>
                      </a:lnTo>
                      <a:lnTo>
                        <a:pt x="94224" y="689739"/>
                      </a:lnTo>
                      <a:lnTo>
                        <a:pt x="4645" y="689739"/>
                      </a:lnTo>
                      <a:close/>
                      <a:moveTo>
                        <a:pt x="684765" y="459858"/>
                      </a:moveTo>
                      <a:lnTo>
                        <a:pt x="771151" y="459858"/>
                      </a:lnTo>
                      <a:lnTo>
                        <a:pt x="771151" y="993426"/>
                      </a:lnTo>
                      <a:lnTo>
                        <a:pt x="684765" y="993426"/>
                      </a:lnTo>
                      <a:close/>
                      <a:moveTo>
                        <a:pt x="593082" y="441203"/>
                      </a:moveTo>
                      <a:lnTo>
                        <a:pt x="593082" y="976710"/>
                      </a:lnTo>
                      <a:lnTo>
                        <a:pt x="617022" y="976710"/>
                      </a:lnTo>
                      <a:lnTo>
                        <a:pt x="617022" y="441203"/>
                      </a:lnTo>
                      <a:close/>
                      <a:moveTo>
                        <a:pt x="521261" y="441203"/>
                      </a:moveTo>
                      <a:lnTo>
                        <a:pt x="521261" y="976710"/>
                      </a:lnTo>
                      <a:lnTo>
                        <a:pt x="545201" y="976710"/>
                      </a:lnTo>
                      <a:lnTo>
                        <a:pt x="545201" y="441203"/>
                      </a:lnTo>
                      <a:close/>
                      <a:moveTo>
                        <a:pt x="449441" y="441203"/>
                      </a:moveTo>
                      <a:lnTo>
                        <a:pt x="449441" y="976710"/>
                      </a:lnTo>
                      <a:lnTo>
                        <a:pt x="473382" y="976710"/>
                      </a:lnTo>
                      <a:lnTo>
                        <a:pt x="473382" y="441203"/>
                      </a:lnTo>
                      <a:close/>
                      <a:moveTo>
                        <a:pt x="377620" y="441203"/>
                      </a:moveTo>
                      <a:lnTo>
                        <a:pt x="377620" y="976710"/>
                      </a:lnTo>
                      <a:lnTo>
                        <a:pt x="401560" y="976710"/>
                      </a:lnTo>
                      <a:lnTo>
                        <a:pt x="401560" y="441203"/>
                      </a:lnTo>
                      <a:close/>
                      <a:moveTo>
                        <a:pt x="305801" y="441203"/>
                      </a:moveTo>
                      <a:lnTo>
                        <a:pt x="305801" y="976710"/>
                      </a:lnTo>
                      <a:lnTo>
                        <a:pt x="329741" y="976710"/>
                      </a:lnTo>
                      <a:lnTo>
                        <a:pt x="329741" y="441203"/>
                      </a:lnTo>
                      <a:close/>
                      <a:moveTo>
                        <a:pt x="233979" y="441203"/>
                      </a:moveTo>
                      <a:lnTo>
                        <a:pt x="233979" y="976710"/>
                      </a:lnTo>
                      <a:lnTo>
                        <a:pt x="257920" y="976710"/>
                      </a:lnTo>
                      <a:lnTo>
                        <a:pt x="257920" y="441203"/>
                      </a:lnTo>
                      <a:close/>
                      <a:moveTo>
                        <a:pt x="162160" y="441203"/>
                      </a:moveTo>
                      <a:lnTo>
                        <a:pt x="162160" y="976710"/>
                      </a:lnTo>
                      <a:lnTo>
                        <a:pt x="186101" y="976710"/>
                      </a:lnTo>
                      <a:lnTo>
                        <a:pt x="186101" y="441203"/>
                      </a:lnTo>
                      <a:close/>
                      <a:moveTo>
                        <a:pt x="613396" y="0"/>
                      </a:moveTo>
                      <a:lnTo>
                        <a:pt x="620550" y="0"/>
                      </a:lnTo>
                      <a:cubicBezTo>
                        <a:pt x="638962" y="0"/>
                        <a:pt x="653887" y="14925"/>
                        <a:pt x="653887" y="33337"/>
                      </a:cubicBezTo>
                      <a:lnTo>
                        <a:pt x="653887" y="271639"/>
                      </a:lnTo>
                      <a:lnTo>
                        <a:pt x="652112" y="280431"/>
                      </a:lnTo>
                      <a:lnTo>
                        <a:pt x="581841" y="280466"/>
                      </a:lnTo>
                      <a:cubicBezTo>
                        <a:pt x="580486" y="277772"/>
                        <a:pt x="580059" y="274757"/>
                        <a:pt x="580059" y="271639"/>
                      </a:cubicBezTo>
                      <a:lnTo>
                        <a:pt x="580059" y="33337"/>
                      </a:lnTo>
                      <a:cubicBezTo>
                        <a:pt x="580059" y="14925"/>
                        <a:pt x="594984" y="0"/>
                        <a:pt x="613396" y="0"/>
                      </a:cubicBezTo>
                      <a:close/>
                      <a:moveTo>
                        <a:pt x="383995" y="0"/>
                      </a:moveTo>
                      <a:lnTo>
                        <a:pt x="391151" y="0"/>
                      </a:lnTo>
                      <a:cubicBezTo>
                        <a:pt x="409561" y="0"/>
                        <a:pt x="424489" y="14925"/>
                        <a:pt x="424489" y="33337"/>
                      </a:cubicBezTo>
                      <a:lnTo>
                        <a:pt x="424489" y="271639"/>
                      </a:lnTo>
                      <a:lnTo>
                        <a:pt x="422690" y="280543"/>
                      </a:lnTo>
                      <a:lnTo>
                        <a:pt x="352464" y="280579"/>
                      </a:lnTo>
                      <a:cubicBezTo>
                        <a:pt x="351098" y="277847"/>
                        <a:pt x="350660" y="274796"/>
                        <a:pt x="350660" y="271639"/>
                      </a:cubicBezTo>
                      <a:lnTo>
                        <a:pt x="350660" y="33337"/>
                      </a:lnTo>
                      <a:cubicBezTo>
                        <a:pt x="350660" y="14925"/>
                        <a:pt x="365585" y="0"/>
                        <a:pt x="383995" y="0"/>
                      </a:cubicBezTo>
                      <a:close/>
                      <a:moveTo>
                        <a:pt x="154597" y="0"/>
                      </a:moveTo>
                      <a:lnTo>
                        <a:pt x="161750" y="0"/>
                      </a:lnTo>
                      <a:cubicBezTo>
                        <a:pt x="180163" y="0"/>
                        <a:pt x="195088" y="14925"/>
                        <a:pt x="195088" y="33337"/>
                      </a:cubicBezTo>
                      <a:lnTo>
                        <a:pt x="195088" y="271639"/>
                      </a:lnTo>
                      <a:lnTo>
                        <a:pt x="193267" y="280657"/>
                      </a:lnTo>
                      <a:lnTo>
                        <a:pt x="124144" y="280691"/>
                      </a:lnTo>
                      <a:lnTo>
                        <a:pt x="193261" y="280691"/>
                      </a:lnTo>
                      <a:cubicBezTo>
                        <a:pt x="193263" y="280680"/>
                        <a:pt x="193265" y="280667"/>
                        <a:pt x="193267" y="280657"/>
                      </a:cubicBezTo>
                      <a:lnTo>
                        <a:pt x="352464" y="280579"/>
                      </a:lnTo>
                      <a:cubicBezTo>
                        <a:pt x="352472" y="280616"/>
                        <a:pt x="352479" y="280654"/>
                        <a:pt x="352487" y="280691"/>
                      </a:cubicBezTo>
                      <a:lnTo>
                        <a:pt x="422659" y="280691"/>
                      </a:lnTo>
                      <a:cubicBezTo>
                        <a:pt x="422670" y="280642"/>
                        <a:pt x="422679" y="280592"/>
                        <a:pt x="422690" y="280543"/>
                      </a:cubicBezTo>
                      <a:lnTo>
                        <a:pt x="581841" y="280466"/>
                      </a:lnTo>
                      <a:lnTo>
                        <a:pt x="581886" y="280691"/>
                      </a:lnTo>
                      <a:lnTo>
                        <a:pt x="652060" y="280691"/>
                      </a:lnTo>
                      <a:cubicBezTo>
                        <a:pt x="652077" y="280605"/>
                        <a:pt x="652095" y="280517"/>
                        <a:pt x="652112" y="280431"/>
                      </a:cubicBezTo>
                      <a:lnTo>
                        <a:pt x="772082" y="280371"/>
                      </a:lnTo>
                      <a:lnTo>
                        <a:pt x="683976" y="374384"/>
                      </a:lnTo>
                      <a:lnTo>
                        <a:pt x="683976" y="377901"/>
                      </a:lnTo>
                      <a:lnTo>
                        <a:pt x="684287" y="377902"/>
                      </a:lnTo>
                      <a:lnTo>
                        <a:pt x="683976" y="377902"/>
                      </a:lnTo>
                      <a:lnTo>
                        <a:pt x="683976" y="419771"/>
                      </a:lnTo>
                      <a:lnTo>
                        <a:pt x="683976" y="441203"/>
                      </a:lnTo>
                      <a:lnTo>
                        <a:pt x="683888" y="441203"/>
                      </a:lnTo>
                      <a:lnTo>
                        <a:pt x="683888" y="976710"/>
                      </a:lnTo>
                      <a:lnTo>
                        <a:pt x="683976" y="976710"/>
                      </a:lnTo>
                      <a:lnTo>
                        <a:pt x="683976" y="1022429"/>
                      </a:lnTo>
                      <a:lnTo>
                        <a:pt x="683888" y="1022429"/>
                      </a:lnTo>
                      <a:lnTo>
                        <a:pt x="683888" y="1033544"/>
                      </a:lnTo>
                      <a:lnTo>
                        <a:pt x="95294" y="1033544"/>
                      </a:lnTo>
                      <a:lnTo>
                        <a:pt x="95294" y="380124"/>
                      </a:lnTo>
                      <a:lnTo>
                        <a:pt x="95466" y="380304"/>
                      </a:lnTo>
                      <a:lnTo>
                        <a:pt x="95808" y="380302"/>
                      </a:lnTo>
                      <a:lnTo>
                        <a:pt x="95808" y="377902"/>
                      </a:lnTo>
                      <a:lnTo>
                        <a:pt x="95294" y="377902"/>
                      </a:lnTo>
                      <a:lnTo>
                        <a:pt x="95294" y="380124"/>
                      </a:lnTo>
                      <a:lnTo>
                        <a:pt x="0" y="280168"/>
                      </a:lnTo>
                      <a:lnTo>
                        <a:pt x="123086" y="280687"/>
                      </a:lnTo>
                      <a:cubicBezTo>
                        <a:pt x="121707" y="277918"/>
                        <a:pt x="121259" y="274832"/>
                        <a:pt x="121259" y="271639"/>
                      </a:cubicBezTo>
                      <a:lnTo>
                        <a:pt x="121259" y="33337"/>
                      </a:lnTo>
                      <a:cubicBezTo>
                        <a:pt x="121259" y="14925"/>
                        <a:pt x="136185" y="0"/>
                        <a:pt x="154597" y="0"/>
                      </a:cubicBezTo>
                      <a:close/>
                    </a:path>
                  </a:pathLst>
                </a:custGeom>
                <a:solidFill>
                  <a:srgbClr val="FFFFFF"/>
                </a:solidFill>
                <a:ln w="25400" cap="flat" cmpd="sng" algn="ctr">
                  <a:noFill/>
                  <a:prstDash val="solid"/>
                </a:ln>
                <a:effectLst/>
              </p:spPr>
              <p:txBody>
                <a:bodyPr rtlCol="0" anchor="ctr"/>
                <a:lstStyle/>
                <a:p>
                  <a:pPr algn="ctr" defTabSz="1219170" fontAlgn="base">
                    <a:spcBef>
                      <a:spcPct val="0"/>
                    </a:spcBef>
                    <a:spcAft>
                      <a:spcPct val="0"/>
                    </a:spcAft>
                    <a:defRPr/>
                  </a:pPr>
                  <a:endParaRPr lang="en-GB" sz="2400" kern="0" dirty="0" smtClean="0">
                    <a:solidFill>
                      <a:srgbClr val="FFFFFF"/>
                    </a:solidFill>
                    <a:latin typeface="Calibri" pitchFamily="34" charset="0"/>
                  </a:endParaRPr>
                </a:p>
              </p:txBody>
            </p:sp>
            <p:sp>
              <p:nvSpPr>
                <p:cNvPr id="115" name="Rectangle 114"/>
                <p:cNvSpPr/>
                <p:nvPr/>
              </p:nvSpPr>
              <p:spPr>
                <a:xfrm>
                  <a:off x="4890093" y="3170692"/>
                  <a:ext cx="178558" cy="6374"/>
                </a:xfrm>
                <a:prstGeom prst="rect">
                  <a:avLst/>
                </a:prstGeom>
                <a:solidFill>
                  <a:srgbClr val="FFFFFF">
                    <a:lumMod val="85000"/>
                  </a:srgbClr>
                </a:solidFill>
                <a:ln w="25400" cap="flat" cmpd="sng" algn="ctr">
                  <a:solidFill>
                    <a:schemeClr val="bg1"/>
                  </a:solidFill>
                  <a:prstDash val="solid"/>
                </a:ln>
                <a:effectLst/>
              </p:spPr>
              <p:txBody>
                <a:bodyPr rtlCol="0" anchor="ctr"/>
                <a:lstStyle/>
                <a:p>
                  <a:pPr algn="ctr" defTabSz="1219170" fontAlgn="base">
                    <a:spcBef>
                      <a:spcPct val="0"/>
                    </a:spcBef>
                    <a:spcAft>
                      <a:spcPct val="0"/>
                    </a:spcAft>
                    <a:defRPr/>
                  </a:pPr>
                  <a:endParaRPr lang="en-GB" sz="2400" kern="0" dirty="0" smtClean="0">
                    <a:solidFill>
                      <a:srgbClr val="FFFFFF"/>
                    </a:solidFill>
                    <a:latin typeface="Calibri" pitchFamily="34" charset="0"/>
                  </a:endParaRPr>
                </a:p>
              </p:txBody>
            </p:sp>
            <p:sp>
              <p:nvSpPr>
                <p:cNvPr id="116" name="Rectangle 115"/>
                <p:cNvSpPr/>
                <p:nvPr/>
              </p:nvSpPr>
              <p:spPr>
                <a:xfrm>
                  <a:off x="4890093" y="3047578"/>
                  <a:ext cx="178558" cy="6374"/>
                </a:xfrm>
                <a:prstGeom prst="rect">
                  <a:avLst/>
                </a:prstGeom>
                <a:solidFill>
                  <a:srgbClr val="FFFFFF">
                    <a:lumMod val="85000"/>
                  </a:srgbClr>
                </a:solidFill>
                <a:ln w="25400" cap="flat" cmpd="sng" algn="ctr">
                  <a:solidFill>
                    <a:schemeClr val="bg1"/>
                  </a:solidFill>
                  <a:prstDash val="solid"/>
                </a:ln>
                <a:effectLst/>
              </p:spPr>
              <p:txBody>
                <a:bodyPr rtlCol="0" anchor="ctr"/>
                <a:lstStyle/>
                <a:p>
                  <a:pPr algn="ctr" defTabSz="1219170" fontAlgn="base">
                    <a:spcBef>
                      <a:spcPct val="0"/>
                    </a:spcBef>
                    <a:spcAft>
                      <a:spcPct val="0"/>
                    </a:spcAft>
                    <a:defRPr/>
                  </a:pPr>
                  <a:endParaRPr lang="en-GB" sz="2400" kern="0" dirty="0" smtClean="0">
                    <a:solidFill>
                      <a:srgbClr val="FFFFFF"/>
                    </a:solidFill>
                    <a:latin typeface="Calibri" pitchFamily="34" charset="0"/>
                  </a:endParaRPr>
                </a:p>
              </p:txBody>
            </p:sp>
            <p:sp>
              <p:nvSpPr>
                <p:cNvPr id="117" name="Rectangle 116"/>
                <p:cNvSpPr/>
                <p:nvPr/>
              </p:nvSpPr>
              <p:spPr>
                <a:xfrm rot="5400000">
                  <a:off x="4970155" y="3107265"/>
                  <a:ext cx="114735" cy="6374"/>
                </a:xfrm>
                <a:prstGeom prst="rect">
                  <a:avLst/>
                </a:prstGeom>
                <a:solidFill>
                  <a:srgbClr val="FFFFFF">
                    <a:lumMod val="85000"/>
                  </a:srgbClr>
                </a:solidFill>
                <a:ln w="25400" cap="flat" cmpd="sng" algn="ctr">
                  <a:solidFill>
                    <a:schemeClr val="bg1"/>
                  </a:solidFill>
                  <a:prstDash val="solid"/>
                </a:ln>
                <a:effectLst/>
              </p:spPr>
              <p:txBody>
                <a:bodyPr rtlCol="0" anchor="ctr"/>
                <a:lstStyle/>
                <a:p>
                  <a:pPr algn="ctr" defTabSz="1219170" fontAlgn="base">
                    <a:spcBef>
                      <a:spcPct val="0"/>
                    </a:spcBef>
                    <a:spcAft>
                      <a:spcPct val="0"/>
                    </a:spcAft>
                    <a:defRPr/>
                  </a:pPr>
                  <a:endParaRPr lang="en-GB" sz="2400" kern="0" dirty="0" smtClean="0">
                    <a:solidFill>
                      <a:srgbClr val="FFFFFF"/>
                    </a:solidFill>
                    <a:latin typeface="Calibri" pitchFamily="34" charset="0"/>
                  </a:endParaRPr>
                </a:p>
              </p:txBody>
            </p:sp>
            <p:sp>
              <p:nvSpPr>
                <p:cNvPr id="118" name="Rectangle 117"/>
                <p:cNvSpPr/>
                <p:nvPr/>
              </p:nvSpPr>
              <p:spPr>
                <a:xfrm rot="5400000">
                  <a:off x="4872339" y="3107265"/>
                  <a:ext cx="114735" cy="6374"/>
                </a:xfrm>
                <a:prstGeom prst="rect">
                  <a:avLst/>
                </a:prstGeom>
                <a:solidFill>
                  <a:srgbClr val="FFFFFF">
                    <a:lumMod val="85000"/>
                  </a:srgbClr>
                </a:solidFill>
                <a:ln w="25400" cap="flat" cmpd="sng" algn="ctr">
                  <a:solidFill>
                    <a:schemeClr val="bg1"/>
                  </a:solidFill>
                  <a:prstDash val="solid"/>
                </a:ln>
                <a:effectLst/>
              </p:spPr>
              <p:txBody>
                <a:bodyPr rtlCol="0" anchor="ctr"/>
                <a:lstStyle/>
                <a:p>
                  <a:pPr algn="ctr" defTabSz="1219170" fontAlgn="base">
                    <a:spcBef>
                      <a:spcPct val="0"/>
                    </a:spcBef>
                    <a:spcAft>
                      <a:spcPct val="0"/>
                    </a:spcAft>
                    <a:defRPr/>
                  </a:pPr>
                  <a:endParaRPr lang="en-GB" sz="2400" kern="0" dirty="0" smtClean="0">
                    <a:solidFill>
                      <a:srgbClr val="FFFFFF"/>
                    </a:solidFill>
                    <a:latin typeface="Calibri" pitchFamily="34" charset="0"/>
                  </a:endParaRPr>
                </a:p>
              </p:txBody>
            </p:sp>
            <p:sp>
              <p:nvSpPr>
                <p:cNvPr id="119" name="Rectangle 118"/>
                <p:cNvSpPr/>
                <p:nvPr/>
              </p:nvSpPr>
              <p:spPr>
                <a:xfrm>
                  <a:off x="4922338" y="3029230"/>
                  <a:ext cx="114735" cy="6374"/>
                </a:xfrm>
                <a:prstGeom prst="rect">
                  <a:avLst/>
                </a:prstGeom>
                <a:solidFill>
                  <a:srgbClr val="FFFFFF">
                    <a:lumMod val="85000"/>
                  </a:srgbClr>
                </a:solidFill>
                <a:ln w="25400" cap="flat" cmpd="sng" algn="ctr">
                  <a:solidFill>
                    <a:schemeClr val="bg1"/>
                  </a:solidFill>
                  <a:prstDash val="solid"/>
                </a:ln>
                <a:effectLst/>
              </p:spPr>
              <p:txBody>
                <a:bodyPr rtlCol="0" anchor="ctr"/>
                <a:lstStyle/>
                <a:p>
                  <a:pPr algn="ctr" defTabSz="1219170" fontAlgn="base">
                    <a:spcBef>
                      <a:spcPct val="0"/>
                    </a:spcBef>
                    <a:spcAft>
                      <a:spcPct val="0"/>
                    </a:spcAft>
                    <a:defRPr/>
                  </a:pPr>
                  <a:endParaRPr lang="en-GB" sz="2400" kern="0" dirty="0" smtClean="0">
                    <a:solidFill>
                      <a:srgbClr val="FFFFFF"/>
                    </a:solidFill>
                    <a:latin typeface="Calibri" pitchFamily="34" charset="0"/>
                  </a:endParaRPr>
                </a:p>
              </p:txBody>
            </p:sp>
            <p:sp>
              <p:nvSpPr>
                <p:cNvPr id="120" name="Rectangle 119"/>
                <p:cNvSpPr/>
                <p:nvPr/>
              </p:nvSpPr>
              <p:spPr>
                <a:xfrm>
                  <a:off x="4890093" y="3153827"/>
                  <a:ext cx="178558" cy="6374"/>
                </a:xfrm>
                <a:prstGeom prst="rect">
                  <a:avLst/>
                </a:prstGeom>
                <a:solidFill>
                  <a:srgbClr val="FFFFFF">
                    <a:lumMod val="85000"/>
                  </a:srgbClr>
                </a:solidFill>
                <a:ln w="25400" cap="flat" cmpd="sng" algn="ctr">
                  <a:solidFill>
                    <a:schemeClr val="bg1"/>
                  </a:solidFill>
                  <a:prstDash val="solid"/>
                </a:ln>
                <a:effectLst/>
              </p:spPr>
              <p:txBody>
                <a:bodyPr rtlCol="0" anchor="ctr"/>
                <a:lstStyle/>
                <a:p>
                  <a:pPr algn="ctr" defTabSz="1219170" fontAlgn="base">
                    <a:spcBef>
                      <a:spcPct val="0"/>
                    </a:spcBef>
                    <a:spcAft>
                      <a:spcPct val="0"/>
                    </a:spcAft>
                    <a:defRPr/>
                  </a:pPr>
                  <a:endParaRPr lang="en-GB" sz="2400" kern="0" dirty="0" smtClean="0">
                    <a:solidFill>
                      <a:srgbClr val="FFFFFF"/>
                    </a:solidFill>
                    <a:latin typeface="Calibri" pitchFamily="34" charset="0"/>
                  </a:endParaRPr>
                </a:p>
              </p:txBody>
            </p:sp>
          </p:grpSp>
        </p:grpSp>
      </p:grpSp>
      <p:grpSp>
        <p:nvGrpSpPr>
          <p:cNvPr id="121" name="Group 129"/>
          <p:cNvGrpSpPr/>
          <p:nvPr/>
        </p:nvGrpSpPr>
        <p:grpSpPr>
          <a:xfrm>
            <a:off x="391941" y="4016019"/>
            <a:ext cx="1824000" cy="2676879"/>
            <a:chOff x="293956" y="4006143"/>
            <a:chExt cx="1368000" cy="2302868"/>
          </a:xfrm>
        </p:grpSpPr>
        <p:sp>
          <p:nvSpPr>
            <p:cNvPr id="122" name="Round Single Corner Rectangle 121"/>
            <p:cNvSpPr/>
            <p:nvPr/>
          </p:nvSpPr>
          <p:spPr>
            <a:xfrm flipH="1" flipV="1">
              <a:off x="293956" y="4006450"/>
              <a:ext cx="1368000" cy="2302561"/>
            </a:xfrm>
            <a:prstGeom prst="round1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108000" rIns="36000" rtlCol="0" anchor="t"/>
            <a:lstStyle/>
            <a:p>
              <a:pPr algn="ctr">
                <a:buNone/>
              </a:pPr>
              <a:endParaRPr lang="en-GB" sz="2100" baseline="30000" dirty="0">
                <a:solidFill>
                  <a:schemeClr val="tx1"/>
                </a:solidFill>
                <a:latin typeface="Calibri" pitchFamily="34" charset="0"/>
                <a:cs typeface="Arial" charset="0"/>
              </a:endParaRPr>
            </a:p>
          </p:txBody>
        </p:sp>
        <p:sp>
          <p:nvSpPr>
            <p:cNvPr id="123" name="Rectangle 122"/>
            <p:cNvSpPr/>
            <p:nvPr/>
          </p:nvSpPr>
          <p:spPr>
            <a:xfrm>
              <a:off x="293956" y="4006143"/>
              <a:ext cx="1368000" cy="23025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108000" rIns="36000" rtlCol="0" anchor="t"/>
            <a:lstStyle/>
            <a:p>
              <a:pPr algn="ctr">
                <a:buNone/>
              </a:pPr>
              <a:r>
                <a:rPr lang="en-GB" sz="2100" dirty="0" smtClean="0">
                  <a:solidFill>
                    <a:schemeClr val="tx1"/>
                  </a:solidFill>
                  <a:latin typeface="Calibri" pitchFamily="34" charset="0"/>
                  <a:cs typeface="Arial" charset="0"/>
                </a:rPr>
                <a:t>Electricity national-</a:t>
              </a:r>
              <a:r>
                <a:rPr lang="en-GB" sz="2100" dirty="0" err="1" smtClean="0">
                  <a:solidFill>
                    <a:schemeClr val="tx1"/>
                  </a:solidFill>
                  <a:latin typeface="Calibri" pitchFamily="34" charset="0"/>
                  <a:cs typeface="Arial" charset="0"/>
                </a:rPr>
                <a:t>isation</a:t>
              </a:r>
              <a:r>
                <a:rPr lang="en-GB" sz="2100" dirty="0" smtClean="0">
                  <a:solidFill>
                    <a:schemeClr val="tx1"/>
                  </a:solidFill>
                  <a:latin typeface="Calibri" pitchFamily="34" charset="0"/>
                  <a:cs typeface="Arial" charset="0"/>
                </a:rPr>
                <a:t>:</a:t>
              </a:r>
            </a:p>
            <a:p>
              <a:pPr algn="ctr">
                <a:buNone/>
              </a:pPr>
              <a:r>
                <a:rPr lang="en-GB" sz="2100" dirty="0" smtClean="0">
                  <a:solidFill>
                    <a:schemeClr val="tx1"/>
                  </a:solidFill>
                  <a:latin typeface="Calibri" pitchFamily="34" charset="0"/>
                  <a:cs typeface="Arial" charset="0"/>
                </a:rPr>
                <a:t>North West Electricity Board</a:t>
              </a:r>
              <a:endParaRPr lang="en-GB" sz="2100" baseline="30000" dirty="0">
                <a:solidFill>
                  <a:schemeClr val="tx1"/>
                </a:solidFill>
                <a:latin typeface="Calibri" pitchFamily="34" charset="0"/>
                <a:cs typeface="Arial" charset="0"/>
              </a:endParaRPr>
            </a:p>
          </p:txBody>
        </p:sp>
      </p:grpSp>
      <p:grpSp>
        <p:nvGrpSpPr>
          <p:cNvPr id="124" name="Group 132"/>
          <p:cNvGrpSpPr/>
          <p:nvPr/>
        </p:nvGrpSpPr>
        <p:grpSpPr>
          <a:xfrm>
            <a:off x="9766331" y="4016430"/>
            <a:ext cx="1824000" cy="2676879"/>
            <a:chOff x="7324748" y="4006451"/>
            <a:chExt cx="1368000" cy="2302868"/>
          </a:xfrm>
        </p:grpSpPr>
        <p:sp>
          <p:nvSpPr>
            <p:cNvPr id="125" name="Round Single Corner Rectangle 124"/>
            <p:cNvSpPr/>
            <p:nvPr/>
          </p:nvSpPr>
          <p:spPr>
            <a:xfrm flipV="1">
              <a:off x="7324748" y="4006758"/>
              <a:ext cx="1368000" cy="2302561"/>
            </a:xfrm>
            <a:prstGeom prst="round1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108000" rIns="36000" rtlCol="0" anchor="t"/>
            <a:lstStyle/>
            <a:p>
              <a:pPr algn="ctr">
                <a:buNone/>
              </a:pPr>
              <a:endParaRPr lang="en-GB" sz="2100" baseline="30000" dirty="0">
                <a:solidFill>
                  <a:schemeClr val="tx1"/>
                </a:solidFill>
                <a:latin typeface="Calibri" pitchFamily="34" charset="0"/>
                <a:cs typeface="Arial" charset="0"/>
              </a:endParaRPr>
            </a:p>
          </p:txBody>
        </p:sp>
        <p:sp>
          <p:nvSpPr>
            <p:cNvPr id="126" name="Rectangle 125"/>
            <p:cNvSpPr/>
            <p:nvPr/>
          </p:nvSpPr>
          <p:spPr>
            <a:xfrm>
              <a:off x="7324748" y="4006451"/>
              <a:ext cx="1368000" cy="23025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108000" rIns="36000" rtlCol="0" anchor="t"/>
            <a:lstStyle/>
            <a:p>
              <a:pPr algn="ctr">
                <a:buNone/>
              </a:pPr>
              <a:r>
                <a:rPr lang="en-GB" sz="2100" dirty="0" smtClean="0">
                  <a:solidFill>
                    <a:schemeClr val="tx1"/>
                  </a:solidFill>
                  <a:latin typeface="Calibri" pitchFamily="34" charset="0"/>
                  <a:cs typeface="Arial" charset="0"/>
                </a:rPr>
                <a:t>Acquisition of UU Electricity Services</a:t>
              </a:r>
              <a:endParaRPr lang="en-GB" sz="2100" baseline="30000" dirty="0">
                <a:solidFill>
                  <a:schemeClr val="tx1"/>
                </a:solidFill>
                <a:latin typeface="Calibri" pitchFamily="34" charset="0"/>
                <a:cs typeface="Arial" charset="0"/>
              </a:endParaRPr>
            </a:p>
          </p:txBody>
        </p:sp>
      </p:grpSp>
    </p:spTree>
  </p:cSld>
  <p:clrMapOvr>
    <a:masterClrMapping/>
  </p:clrMapOvr>
  <p:transition spd="med">
    <p:fade/>
  </p:transition>
  <p:timing>
    <p:tnLst>
      <p:par>
        <p:cTn id="1" dur="indefinite" restart="never" nodeType="tmRoot"/>
      </p:par>
    </p:tnLst>
    <p:bldLst>
      <p:bldP spid="10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92309" y="0"/>
            <a:ext cx="8237096" cy="869430"/>
          </a:xfrm>
          <a:prstGeom prst="rect">
            <a:avLst/>
          </a:prstGeom>
        </p:spPr>
        <p:txBody>
          <a:bodyPr anchor="ctr"/>
          <a:lstStyle/>
          <a:p>
            <a:r>
              <a:rPr lang="en-GB" sz="2600" dirty="0" smtClean="0">
                <a:solidFill>
                  <a:srgbClr val="F8F8F8"/>
                </a:solidFill>
                <a:ea typeface="+mj-ea"/>
                <a:cs typeface="+mj-cs"/>
              </a:rPr>
              <a:t>Scenario</a:t>
            </a:r>
            <a:endParaRPr lang="en-GB" sz="2800" dirty="0"/>
          </a:p>
        </p:txBody>
      </p:sp>
      <p:sp>
        <p:nvSpPr>
          <p:cNvPr id="3" name="TextBox 2"/>
          <p:cNvSpPr txBox="1"/>
          <p:nvPr/>
        </p:nvSpPr>
        <p:spPr>
          <a:xfrm>
            <a:off x="292309" y="1196752"/>
            <a:ext cx="7315859" cy="5509200"/>
          </a:xfrm>
          <a:prstGeom prst="rect">
            <a:avLst/>
          </a:prstGeom>
          <a:noFill/>
        </p:spPr>
        <p:txBody>
          <a:bodyPr wrap="square" rtlCol="0">
            <a:spAutoFit/>
          </a:bodyPr>
          <a:lstStyle/>
          <a:p>
            <a:pPr>
              <a:buFont typeface="Arial" pitchFamily="34" charset="0"/>
              <a:buChar char="•"/>
            </a:pPr>
            <a:r>
              <a:rPr lang="en-GB" sz="2000" dirty="0" smtClean="0"/>
              <a:t>Mr Jones owns a field in Kendal. He has decided that he would like to install a wind turbine on his farm.</a:t>
            </a:r>
          </a:p>
          <a:p>
            <a:pPr>
              <a:buFont typeface="Arial" pitchFamily="34" charset="0"/>
              <a:buChar char="•"/>
            </a:pPr>
            <a:endParaRPr lang="en-GB" sz="2000" dirty="0" smtClean="0"/>
          </a:p>
          <a:p>
            <a:pPr>
              <a:buFont typeface="Arial" pitchFamily="34" charset="0"/>
              <a:buChar char="•"/>
            </a:pPr>
            <a:r>
              <a:rPr lang="en-GB" sz="2000" dirty="0" smtClean="0"/>
              <a:t>Following speaking with the consultant he is advised there is sufficient Land to install a 1MW wind turbine but he is also recommended to install 500kW of solar panels within his field. </a:t>
            </a:r>
          </a:p>
          <a:p>
            <a:pPr>
              <a:buFont typeface="Arial" pitchFamily="34" charset="0"/>
              <a:buChar char="•"/>
            </a:pPr>
            <a:endParaRPr lang="en-GB" sz="2000" dirty="0" smtClean="0"/>
          </a:p>
          <a:p>
            <a:pPr>
              <a:buFont typeface="Arial" pitchFamily="34" charset="0"/>
              <a:buChar char="•"/>
            </a:pPr>
            <a:r>
              <a:rPr lang="en-GB" sz="2000" dirty="0" smtClean="0"/>
              <a:t>The consultant prepares and submits an application to ENWL for a connection of 1.5MW</a:t>
            </a:r>
          </a:p>
          <a:p>
            <a:pPr>
              <a:buFont typeface="Arial" pitchFamily="34" charset="0"/>
              <a:buChar char="•"/>
            </a:pPr>
            <a:endParaRPr lang="en-GB" sz="2000" dirty="0" smtClean="0"/>
          </a:p>
          <a:p>
            <a:pPr>
              <a:buFont typeface="Arial" pitchFamily="34" charset="0"/>
              <a:buChar char="•"/>
            </a:pPr>
            <a:r>
              <a:rPr lang="en-GB" sz="2000" dirty="0" smtClean="0"/>
              <a:t>Following checking that the application form is correct (competent) the  application is given a reference number as well as its start date being logged. </a:t>
            </a:r>
          </a:p>
          <a:p>
            <a:endParaRPr lang="en-GB" sz="2000" dirty="0" smtClean="0"/>
          </a:p>
          <a:p>
            <a:r>
              <a:rPr lang="en-GB" sz="2000" b="1" dirty="0" smtClean="0"/>
              <a:t>Note</a:t>
            </a:r>
            <a:r>
              <a:rPr lang="en-GB" sz="2000" dirty="0" smtClean="0"/>
              <a:t>: Only once an application is deemed competent is it entered into any queues for quotation and interactivity.</a:t>
            </a:r>
          </a:p>
          <a:p>
            <a:pPr>
              <a:buFont typeface="Arial" pitchFamily="34" charset="0"/>
              <a:buChar char="•"/>
            </a:pPr>
            <a:endParaRPr lang="en-GB" sz="1600" dirty="0" smtClean="0"/>
          </a:p>
          <a:p>
            <a:endParaRPr lang="en-GB" sz="1600" dirty="0"/>
          </a:p>
        </p:txBody>
      </p:sp>
      <p:pic>
        <p:nvPicPr>
          <p:cNvPr id="9" name="Picture 3"/>
          <p:cNvPicPr>
            <a:picLocks noGrp="1" noChangeAspect="1" noChangeArrowheads="1"/>
          </p:cNvPicPr>
          <p:nvPr>
            <p:ph sz="quarter" idx="2"/>
          </p:nvPr>
        </p:nvPicPr>
        <p:blipFill>
          <a:blip r:embed="rId2" cstate="print"/>
          <a:srcRect/>
          <a:stretch>
            <a:fillRect/>
          </a:stretch>
        </p:blipFill>
        <p:spPr bwMode="auto">
          <a:xfrm>
            <a:off x="8256240" y="1412776"/>
            <a:ext cx="3288277" cy="4630532"/>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2308" y="1124745"/>
            <a:ext cx="11276299" cy="5447645"/>
          </a:xfrm>
          <a:prstGeom prst="rect">
            <a:avLst/>
          </a:prstGeom>
          <a:noFill/>
        </p:spPr>
        <p:txBody>
          <a:bodyPr wrap="square" rtlCol="0">
            <a:spAutoFit/>
          </a:bodyPr>
          <a:lstStyle/>
          <a:p>
            <a:pPr>
              <a:buFont typeface="Arial" pitchFamily="34" charset="0"/>
              <a:buChar char="•"/>
            </a:pPr>
            <a:r>
              <a:rPr lang="en-GB" sz="2000" dirty="0" smtClean="0"/>
              <a:t>The application is passed to a design team who carry out a high level check to see how feasible the connection is taking into consideration Mr Jones’ expected timescales and likely budget.</a:t>
            </a:r>
          </a:p>
          <a:p>
            <a:pPr>
              <a:buFont typeface="Arial" pitchFamily="34" charset="0"/>
              <a:buChar char="•"/>
            </a:pPr>
            <a:endParaRPr lang="en-GB" sz="2000" dirty="0" smtClean="0"/>
          </a:p>
          <a:p>
            <a:pPr>
              <a:buFont typeface="Arial" pitchFamily="34" charset="0"/>
              <a:buChar char="•"/>
            </a:pPr>
            <a:r>
              <a:rPr lang="en-GB" sz="2000" dirty="0" smtClean="0"/>
              <a:t>The design team on reviewing the application decide that there is a possible solution which may be technically feasible so they proceed with more detailed studies.</a:t>
            </a:r>
          </a:p>
          <a:p>
            <a:pPr>
              <a:buFont typeface="Arial" pitchFamily="34" charset="0"/>
              <a:buChar char="•"/>
            </a:pPr>
            <a:endParaRPr lang="en-GB" sz="2000" dirty="0" smtClean="0"/>
          </a:p>
          <a:p>
            <a:pPr>
              <a:buFont typeface="Arial" pitchFamily="34" charset="0"/>
              <a:buChar char="•"/>
            </a:pPr>
            <a:r>
              <a:rPr lang="en-GB" sz="2000" dirty="0" smtClean="0"/>
              <a:t>After a week of being in the design queue a landowner of an adjacent  field to Mr Jones’ decides to submit an application for a connection of a 2MW Battery storage system.</a:t>
            </a:r>
          </a:p>
          <a:p>
            <a:pPr>
              <a:buFont typeface="Arial" pitchFamily="34" charset="0"/>
              <a:buChar char="•"/>
            </a:pPr>
            <a:endParaRPr lang="en-GB" sz="2000" dirty="0" smtClean="0"/>
          </a:p>
          <a:p>
            <a:pPr>
              <a:buFont typeface="Arial" pitchFamily="34" charset="0"/>
              <a:buChar char="•"/>
            </a:pPr>
            <a:r>
              <a:rPr lang="en-GB" sz="2000" dirty="0" smtClean="0"/>
              <a:t>Upon completion of the study of Mr Jones’ </a:t>
            </a:r>
          </a:p>
          <a:p>
            <a:r>
              <a:rPr lang="en-GB" sz="2000" dirty="0" smtClean="0"/>
              <a:t>connection there is found to be sufficient</a:t>
            </a:r>
          </a:p>
          <a:p>
            <a:r>
              <a:rPr lang="en-GB" sz="2000" dirty="0" smtClean="0"/>
              <a:t>capacity available on the 11kV voltage</a:t>
            </a:r>
          </a:p>
          <a:p>
            <a:r>
              <a:rPr lang="en-GB" sz="2000" dirty="0" smtClean="0"/>
              <a:t> network for a 2MW connection however </a:t>
            </a:r>
          </a:p>
          <a:p>
            <a:r>
              <a:rPr lang="en-GB" sz="2000" dirty="0" smtClean="0"/>
              <a:t>there is an issue with a 33kV cable which </a:t>
            </a:r>
          </a:p>
          <a:p>
            <a:r>
              <a:rPr lang="en-GB" sz="2000" dirty="0" smtClean="0"/>
              <a:t>feeds the 33/11KV transformer.</a:t>
            </a:r>
          </a:p>
          <a:p>
            <a:endParaRPr lang="en-GB" sz="1600" dirty="0" smtClean="0"/>
          </a:p>
          <a:p>
            <a:endParaRPr lang="en-GB" sz="1600" dirty="0" smtClean="0"/>
          </a:p>
          <a:p>
            <a:pPr>
              <a:buFont typeface="Arial" pitchFamily="34" charset="0"/>
              <a:buChar char="•"/>
            </a:pPr>
            <a:endParaRPr lang="en-GB" sz="1600" dirty="0" smtClean="0"/>
          </a:p>
        </p:txBody>
      </p:sp>
      <p:sp>
        <p:nvSpPr>
          <p:cNvPr id="4" name="Title 3"/>
          <p:cNvSpPr>
            <a:spLocks noGrp="1"/>
          </p:cNvSpPr>
          <p:nvPr>
            <p:ph type="title"/>
          </p:nvPr>
        </p:nvSpPr>
        <p:spPr/>
        <p:txBody>
          <a:bodyPr/>
          <a:lstStyle/>
          <a:p>
            <a:r>
              <a:rPr lang="en-GB" dirty="0" smtClean="0"/>
              <a:t>Application submission</a:t>
            </a:r>
            <a:endParaRPr lang="en-GB" dirty="0"/>
          </a:p>
        </p:txBody>
      </p:sp>
      <p:pic>
        <p:nvPicPr>
          <p:cNvPr id="8" name="Picture 2"/>
          <p:cNvPicPr>
            <a:picLocks noGrp="1" noChangeAspect="1" noChangeArrowheads="1"/>
          </p:cNvPicPr>
          <p:nvPr>
            <p:ph idx="1"/>
          </p:nvPr>
        </p:nvPicPr>
        <p:blipFill>
          <a:blip r:embed="rId2" cstate="print"/>
          <a:stretch>
            <a:fillRect/>
          </a:stretch>
        </p:blipFill>
        <p:spPr bwMode="auto">
          <a:xfrm>
            <a:off x="6250501" y="3789040"/>
            <a:ext cx="4434130" cy="2337123"/>
          </a:xfrm>
          <a:prstGeom prst="rect">
            <a:avLst/>
          </a:prstGeom>
          <a:noFill/>
          <a:ln w="9525">
            <a:noFill/>
            <a:miter lim="800000"/>
            <a:headEnd/>
            <a:tailEnd/>
          </a:ln>
        </p:spPr>
      </p:pic>
    </p:spTree>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5360" y="1364614"/>
            <a:ext cx="4608512" cy="3785652"/>
          </a:xfrm>
          <a:prstGeom prst="rect">
            <a:avLst/>
          </a:prstGeom>
        </p:spPr>
        <p:txBody>
          <a:bodyPr wrap="square">
            <a:spAutoFit/>
          </a:bodyPr>
          <a:lstStyle/>
          <a:p>
            <a:pPr>
              <a:buFont typeface="Arial" pitchFamily="34" charset="0"/>
              <a:buChar char="•"/>
            </a:pPr>
            <a:r>
              <a:rPr lang="en-GB" sz="2000" dirty="0" smtClean="0"/>
              <a:t>The proposed connection is passed to an engineer to provide a quotation to Mr Jones.</a:t>
            </a:r>
          </a:p>
          <a:p>
            <a:pPr>
              <a:buFont typeface="Arial" pitchFamily="34" charset="0"/>
              <a:buChar char="•"/>
            </a:pPr>
            <a:endParaRPr lang="en-GB" sz="2000" dirty="0" smtClean="0"/>
          </a:p>
          <a:p>
            <a:pPr>
              <a:buFont typeface="Arial" pitchFamily="34" charset="0"/>
              <a:buChar char="•"/>
            </a:pPr>
            <a:r>
              <a:rPr lang="en-GB" sz="2000" dirty="0" smtClean="0"/>
              <a:t>Due to the limitations of the 33kV cable; a reinforcement scheme is required. The design team assess the potential network gain and determine that the costs will be apportioned.  </a:t>
            </a:r>
          </a:p>
          <a:p>
            <a:pPr>
              <a:buFont typeface="Arial" pitchFamily="34" charset="0"/>
              <a:buChar char="•"/>
            </a:pPr>
            <a:endParaRPr lang="en-GB" sz="2000" dirty="0" smtClean="0"/>
          </a:p>
          <a:p>
            <a:pPr>
              <a:buFont typeface="Arial" pitchFamily="34" charset="0"/>
              <a:buChar char="•"/>
            </a:pPr>
            <a:r>
              <a:rPr lang="en-GB" sz="2000" dirty="0" smtClean="0"/>
              <a:t>Mr Jones connection will be issued subject to the reinforcement completion.</a:t>
            </a:r>
          </a:p>
        </p:txBody>
      </p:sp>
      <p:pic>
        <p:nvPicPr>
          <p:cNvPr id="3" name="Picture 1"/>
          <p:cNvPicPr>
            <a:picLocks noChangeAspect="1" noChangeArrowheads="1"/>
          </p:cNvPicPr>
          <p:nvPr/>
        </p:nvPicPr>
        <p:blipFill>
          <a:blip r:embed="rId2" cstate="print"/>
          <a:srcRect t="8344" r="24882" b="20994"/>
          <a:stretch>
            <a:fillRect/>
          </a:stretch>
        </p:blipFill>
        <p:spPr bwMode="auto">
          <a:xfrm>
            <a:off x="5438079" y="2104569"/>
            <a:ext cx="5112568" cy="2834765"/>
          </a:xfrm>
          <a:prstGeom prst="rect">
            <a:avLst/>
          </a:prstGeom>
          <a:noFill/>
          <a:ln w="9525">
            <a:noFill/>
            <a:miter lim="800000"/>
            <a:headEnd/>
            <a:tailEnd/>
          </a:ln>
        </p:spPr>
      </p:pic>
      <p:sp>
        <p:nvSpPr>
          <p:cNvPr id="4" name="Freeform 3"/>
          <p:cNvSpPr/>
          <p:nvPr/>
        </p:nvSpPr>
        <p:spPr>
          <a:xfrm>
            <a:off x="8976320" y="2420888"/>
            <a:ext cx="1199820" cy="1088824"/>
          </a:xfrm>
          <a:custGeom>
            <a:avLst/>
            <a:gdLst>
              <a:gd name="connsiteX0" fmla="*/ 132139 w 1199820"/>
              <a:gd name="connsiteY0" fmla="*/ 158567 h 1088824"/>
              <a:gd name="connsiteX1" fmla="*/ 0 w 1199820"/>
              <a:gd name="connsiteY1" fmla="*/ 1088824 h 1088824"/>
              <a:gd name="connsiteX2" fmla="*/ 1046539 w 1199820"/>
              <a:gd name="connsiteY2" fmla="*/ 1057110 h 1088824"/>
              <a:gd name="connsiteX3" fmla="*/ 1199820 w 1199820"/>
              <a:gd name="connsiteY3" fmla="*/ 0 h 1088824"/>
              <a:gd name="connsiteX4" fmla="*/ 290705 w 1199820"/>
              <a:gd name="connsiteY4" fmla="*/ 206137 h 1088824"/>
              <a:gd name="connsiteX5" fmla="*/ 132139 w 1199820"/>
              <a:gd name="connsiteY5" fmla="*/ 158567 h 108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9820" h="1088824">
                <a:moveTo>
                  <a:pt x="132139" y="158567"/>
                </a:moveTo>
                <a:lnTo>
                  <a:pt x="0" y="1088824"/>
                </a:lnTo>
                <a:lnTo>
                  <a:pt x="1046539" y="1057110"/>
                </a:lnTo>
                <a:lnTo>
                  <a:pt x="1199820" y="0"/>
                </a:lnTo>
                <a:lnTo>
                  <a:pt x="290705" y="206137"/>
                </a:lnTo>
                <a:lnTo>
                  <a:pt x="132139" y="158567"/>
                </a:lnTo>
                <a:close/>
              </a:path>
            </a:pathLst>
          </a:custGeom>
          <a:noFill/>
          <a:ln>
            <a:solidFill>
              <a:schemeClr val="tx1">
                <a:lumMod val="50000"/>
                <a:lumOff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cxnSp>
        <p:nvCxnSpPr>
          <p:cNvPr id="5" name="Straight Connector 4"/>
          <p:cNvCxnSpPr/>
          <p:nvPr/>
        </p:nvCxnSpPr>
        <p:spPr>
          <a:xfrm flipV="1">
            <a:off x="8328248" y="3356992"/>
            <a:ext cx="864096" cy="504056"/>
          </a:xfrm>
          <a:prstGeom prst="line">
            <a:avLst/>
          </a:prstGeom>
          <a:ln>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9192344" y="3284984"/>
            <a:ext cx="72008" cy="72008"/>
          </a:xfrm>
          <a:prstGeom prst="rect">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 name="Oval 6"/>
          <p:cNvSpPr/>
          <p:nvPr/>
        </p:nvSpPr>
        <p:spPr>
          <a:xfrm>
            <a:off x="8292244" y="3861048"/>
            <a:ext cx="72008" cy="72008"/>
          </a:xfrm>
          <a:prstGeom prst="ellipse">
            <a:avLst/>
          </a:prstGeom>
          <a:solidFill>
            <a:srgbClr val="FFFF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 name="TextBox 7"/>
          <p:cNvSpPr txBox="1"/>
          <p:nvPr/>
        </p:nvSpPr>
        <p:spPr>
          <a:xfrm>
            <a:off x="7932204" y="3933056"/>
            <a:ext cx="432048" cy="215444"/>
          </a:xfrm>
          <a:prstGeom prst="rect">
            <a:avLst/>
          </a:prstGeom>
          <a:noFill/>
          <a:ln>
            <a:noFill/>
          </a:ln>
        </p:spPr>
        <p:txBody>
          <a:bodyPr wrap="square" rtlCol="0">
            <a:spAutoFit/>
          </a:bodyPr>
          <a:lstStyle/>
          <a:p>
            <a:pPr algn="ctr"/>
            <a:r>
              <a:rPr lang="en-GB" sz="800" dirty="0" smtClean="0">
                <a:solidFill>
                  <a:srgbClr val="FF0000"/>
                </a:solidFill>
              </a:rPr>
              <a:t>POC</a:t>
            </a:r>
            <a:endParaRPr lang="en-GB" sz="800" dirty="0">
              <a:solidFill>
                <a:srgbClr val="FF0000"/>
              </a:solidFill>
            </a:endParaRPr>
          </a:p>
        </p:txBody>
      </p:sp>
      <p:sp>
        <p:nvSpPr>
          <p:cNvPr id="9" name="TextBox 8"/>
          <p:cNvSpPr txBox="1"/>
          <p:nvPr/>
        </p:nvSpPr>
        <p:spPr>
          <a:xfrm>
            <a:off x="8169365" y="3140968"/>
            <a:ext cx="720080" cy="338554"/>
          </a:xfrm>
          <a:prstGeom prst="rect">
            <a:avLst/>
          </a:prstGeom>
          <a:noFill/>
          <a:ln>
            <a:noFill/>
          </a:ln>
        </p:spPr>
        <p:txBody>
          <a:bodyPr wrap="square" rtlCol="0">
            <a:spAutoFit/>
          </a:bodyPr>
          <a:lstStyle/>
          <a:p>
            <a:pPr algn="ctr"/>
            <a:r>
              <a:rPr lang="en-GB" sz="800" dirty="0" smtClean="0">
                <a:solidFill>
                  <a:srgbClr val="FF0000"/>
                </a:solidFill>
              </a:rPr>
              <a:t>Proposed OHL route</a:t>
            </a:r>
            <a:endParaRPr lang="en-GB" sz="800" dirty="0">
              <a:solidFill>
                <a:srgbClr val="FF0000"/>
              </a:solidFill>
            </a:endParaRPr>
          </a:p>
        </p:txBody>
      </p:sp>
      <p:sp>
        <p:nvSpPr>
          <p:cNvPr id="10" name="TextBox 9"/>
          <p:cNvSpPr txBox="1"/>
          <p:nvPr/>
        </p:nvSpPr>
        <p:spPr>
          <a:xfrm>
            <a:off x="9264352" y="3069540"/>
            <a:ext cx="720080" cy="215444"/>
          </a:xfrm>
          <a:prstGeom prst="rect">
            <a:avLst/>
          </a:prstGeom>
          <a:noFill/>
          <a:ln>
            <a:noFill/>
          </a:ln>
        </p:spPr>
        <p:txBody>
          <a:bodyPr wrap="square" rtlCol="0">
            <a:spAutoFit/>
          </a:bodyPr>
          <a:lstStyle/>
          <a:p>
            <a:pPr algn="ctr"/>
            <a:r>
              <a:rPr lang="en-GB" sz="800" dirty="0" smtClean="0">
                <a:solidFill>
                  <a:schemeClr val="tx1">
                    <a:lumMod val="50000"/>
                    <a:lumOff val="50000"/>
                  </a:schemeClr>
                </a:solidFill>
              </a:rPr>
              <a:t>Site</a:t>
            </a:r>
            <a:endParaRPr lang="en-GB" sz="800" dirty="0">
              <a:solidFill>
                <a:schemeClr val="tx1">
                  <a:lumMod val="50000"/>
                  <a:lumOff val="50000"/>
                </a:schemeClr>
              </a:solidFill>
            </a:endParaRPr>
          </a:p>
        </p:txBody>
      </p:sp>
      <p:sp>
        <p:nvSpPr>
          <p:cNvPr id="12" name="Title 11"/>
          <p:cNvSpPr>
            <a:spLocks noGrp="1"/>
          </p:cNvSpPr>
          <p:nvPr>
            <p:ph type="title"/>
          </p:nvPr>
        </p:nvSpPr>
        <p:spPr/>
        <p:txBody>
          <a:bodyPr/>
          <a:lstStyle/>
          <a:p>
            <a:r>
              <a:rPr lang="en-GB" dirty="0" smtClean="0"/>
              <a:t>Quotation</a:t>
            </a:r>
            <a:endParaRPr lang="en-GB" dirty="0"/>
          </a:p>
        </p:txBody>
      </p:sp>
    </p:spTree>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3352" y="1124744"/>
            <a:ext cx="11809312" cy="3724096"/>
          </a:xfrm>
          <a:prstGeom prst="rect">
            <a:avLst/>
          </a:prstGeom>
        </p:spPr>
        <p:txBody>
          <a:bodyPr wrap="square">
            <a:spAutoFit/>
          </a:bodyPr>
          <a:lstStyle/>
          <a:p>
            <a:pPr>
              <a:buFont typeface="Arial" pitchFamily="34" charset="0"/>
              <a:buChar char="•"/>
            </a:pPr>
            <a:endParaRPr lang="en-GB" dirty="0" smtClean="0"/>
          </a:p>
          <a:p>
            <a:pPr>
              <a:buFont typeface="Arial" pitchFamily="34" charset="0"/>
              <a:buChar char="•"/>
            </a:pPr>
            <a:r>
              <a:rPr lang="en-GB" sz="2000" dirty="0" smtClean="0"/>
              <a:t>As there is only sufficient capacity for one connection; the offers are sent out and made interactive. As Mr Jones was first in the design queue he is first in the interactivity queue.</a:t>
            </a:r>
          </a:p>
          <a:p>
            <a:pPr>
              <a:buFont typeface="Arial" pitchFamily="34" charset="0"/>
              <a:buChar char="•"/>
            </a:pPr>
            <a:endParaRPr lang="en-GB" sz="2000" dirty="0" smtClean="0"/>
          </a:p>
          <a:p>
            <a:pPr>
              <a:buFont typeface="Arial" pitchFamily="34" charset="0"/>
              <a:buChar char="•"/>
            </a:pPr>
            <a:r>
              <a:rPr lang="en-GB" sz="2000" dirty="0" smtClean="0"/>
              <a:t>Mr Jones decides to accept his quotation, resulting in the other applicant being unsuccessful.</a:t>
            </a:r>
          </a:p>
          <a:p>
            <a:pPr>
              <a:buFont typeface="Arial" pitchFamily="34" charset="0"/>
              <a:buChar char="•"/>
            </a:pPr>
            <a:endParaRPr lang="en-GB" sz="2000" dirty="0" smtClean="0"/>
          </a:p>
          <a:p>
            <a:pPr>
              <a:buFont typeface="Arial" pitchFamily="34" charset="0"/>
              <a:buChar char="•"/>
            </a:pPr>
            <a:r>
              <a:rPr lang="en-GB" sz="2000" dirty="0" smtClean="0"/>
              <a:t>Following Mr Jones accepting his interactive offer he pays the first stage payment to secure the capacity and fund initial delivery elements of the scheme.</a:t>
            </a:r>
          </a:p>
          <a:p>
            <a:endParaRPr lang="en-GB" sz="2000" dirty="0" smtClean="0"/>
          </a:p>
          <a:p>
            <a:pPr>
              <a:buFont typeface="Arial" pitchFamily="34" charset="0"/>
              <a:buChar char="•"/>
            </a:pPr>
            <a:r>
              <a:rPr lang="en-GB" sz="2000" dirty="0" smtClean="0"/>
              <a:t>The delivery team will begin work obtaining legal consents,  carrying out </a:t>
            </a:r>
            <a:r>
              <a:rPr lang="en-GB" sz="2000" dirty="0" err="1" smtClean="0"/>
              <a:t>tele-comms</a:t>
            </a:r>
            <a:r>
              <a:rPr lang="en-GB" sz="2000" dirty="0" smtClean="0"/>
              <a:t> surveys, ordering switchgear, and booking outage windows.</a:t>
            </a:r>
          </a:p>
          <a:p>
            <a:pPr>
              <a:buFont typeface="Arial" pitchFamily="34" charset="0"/>
              <a:buChar char="•"/>
            </a:pPr>
            <a:endParaRPr lang="en-GB" dirty="0"/>
          </a:p>
        </p:txBody>
      </p:sp>
      <p:sp>
        <p:nvSpPr>
          <p:cNvPr id="3" name="Title 2"/>
          <p:cNvSpPr>
            <a:spLocks noGrp="1"/>
          </p:cNvSpPr>
          <p:nvPr>
            <p:ph type="title"/>
          </p:nvPr>
        </p:nvSpPr>
        <p:spPr/>
        <p:txBody>
          <a:bodyPr/>
          <a:lstStyle/>
          <a:p>
            <a:r>
              <a:rPr lang="en-GB" dirty="0" smtClean="0"/>
              <a:t>Connection offer</a:t>
            </a:r>
            <a:endParaRPr lang="en-GB" dirty="0"/>
          </a:p>
        </p:txBody>
      </p:sp>
    </p:spTree>
  </p:cSld>
  <p:clrMapOvr>
    <a:masterClrMapping/>
  </p:clrMapOvr>
  <p:transition spd="med">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2309" y="856357"/>
            <a:ext cx="10261140" cy="2369880"/>
          </a:xfrm>
          <a:prstGeom prst="rect">
            <a:avLst/>
          </a:prstGeom>
          <a:noFill/>
        </p:spPr>
        <p:txBody>
          <a:bodyPr wrap="square" rtlCol="0">
            <a:spAutoFit/>
          </a:bodyPr>
          <a:lstStyle/>
          <a:p>
            <a:endParaRPr lang="en-GB" sz="1600" dirty="0" smtClean="0"/>
          </a:p>
          <a:p>
            <a:endParaRPr lang="en-GB" sz="1600" dirty="0" smtClean="0"/>
          </a:p>
          <a:p>
            <a:pPr>
              <a:buFont typeface="Arial" pitchFamily="34" charset="0"/>
              <a:buChar char="•"/>
            </a:pPr>
            <a:r>
              <a:rPr lang="en-GB" sz="2000" dirty="0" smtClean="0"/>
              <a:t>During the process of acquiring legal consents  it becomes apparent that it is not possible to gain the required consents for the proposed Overhead line route.</a:t>
            </a:r>
          </a:p>
          <a:p>
            <a:pPr>
              <a:buFont typeface="Arial" pitchFamily="34" charset="0"/>
              <a:buChar char="•"/>
            </a:pPr>
            <a:endParaRPr lang="en-GB" sz="2000" dirty="0" smtClean="0"/>
          </a:p>
          <a:p>
            <a:pPr>
              <a:buFont typeface="Arial" pitchFamily="34" charset="0"/>
              <a:buChar char="•"/>
            </a:pPr>
            <a:r>
              <a:rPr lang="en-GB" sz="2000" dirty="0" smtClean="0"/>
              <a:t>Mr Jones is made aware of this and a variation to the offer is produced to cover additional costs associated with a longer route.</a:t>
            </a:r>
          </a:p>
          <a:p>
            <a:endParaRPr lang="en-GB" sz="1600" dirty="0" smtClean="0"/>
          </a:p>
        </p:txBody>
      </p:sp>
      <p:pic>
        <p:nvPicPr>
          <p:cNvPr id="4" name="Picture 1"/>
          <p:cNvPicPr>
            <a:picLocks noChangeAspect="1" noChangeArrowheads="1"/>
          </p:cNvPicPr>
          <p:nvPr/>
        </p:nvPicPr>
        <p:blipFill>
          <a:blip r:embed="rId3" cstate="print"/>
          <a:srcRect t="8344" r="24882" b="20994"/>
          <a:stretch>
            <a:fillRect/>
          </a:stretch>
        </p:blipFill>
        <p:spPr bwMode="auto">
          <a:xfrm>
            <a:off x="2927648" y="3038840"/>
            <a:ext cx="5112568" cy="2834765"/>
          </a:xfrm>
          <a:prstGeom prst="rect">
            <a:avLst/>
          </a:prstGeom>
          <a:noFill/>
          <a:ln w="9525">
            <a:noFill/>
            <a:miter lim="800000"/>
            <a:headEnd/>
            <a:tailEnd/>
          </a:ln>
        </p:spPr>
      </p:pic>
      <p:sp>
        <p:nvSpPr>
          <p:cNvPr id="5" name="Freeform 4"/>
          <p:cNvSpPr/>
          <p:nvPr/>
        </p:nvSpPr>
        <p:spPr>
          <a:xfrm>
            <a:off x="6506511" y="3367399"/>
            <a:ext cx="1199820" cy="1088824"/>
          </a:xfrm>
          <a:custGeom>
            <a:avLst/>
            <a:gdLst>
              <a:gd name="connsiteX0" fmla="*/ 132139 w 1199820"/>
              <a:gd name="connsiteY0" fmla="*/ 158567 h 1088824"/>
              <a:gd name="connsiteX1" fmla="*/ 0 w 1199820"/>
              <a:gd name="connsiteY1" fmla="*/ 1088824 h 1088824"/>
              <a:gd name="connsiteX2" fmla="*/ 1046539 w 1199820"/>
              <a:gd name="connsiteY2" fmla="*/ 1057110 h 1088824"/>
              <a:gd name="connsiteX3" fmla="*/ 1199820 w 1199820"/>
              <a:gd name="connsiteY3" fmla="*/ 0 h 1088824"/>
              <a:gd name="connsiteX4" fmla="*/ 290705 w 1199820"/>
              <a:gd name="connsiteY4" fmla="*/ 206137 h 1088824"/>
              <a:gd name="connsiteX5" fmla="*/ 132139 w 1199820"/>
              <a:gd name="connsiteY5" fmla="*/ 158567 h 108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9820" h="1088824">
                <a:moveTo>
                  <a:pt x="132139" y="158567"/>
                </a:moveTo>
                <a:lnTo>
                  <a:pt x="0" y="1088824"/>
                </a:lnTo>
                <a:lnTo>
                  <a:pt x="1046539" y="1057110"/>
                </a:lnTo>
                <a:lnTo>
                  <a:pt x="1199820" y="0"/>
                </a:lnTo>
                <a:lnTo>
                  <a:pt x="290705" y="206137"/>
                </a:lnTo>
                <a:lnTo>
                  <a:pt x="132139" y="158567"/>
                </a:lnTo>
                <a:close/>
              </a:path>
            </a:pathLst>
          </a:custGeom>
          <a:noFill/>
          <a:ln>
            <a:solidFill>
              <a:schemeClr val="tx1">
                <a:lumMod val="50000"/>
                <a:lumOff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cxnSp>
        <p:nvCxnSpPr>
          <p:cNvPr id="6" name="Straight Connector 5"/>
          <p:cNvCxnSpPr/>
          <p:nvPr/>
        </p:nvCxnSpPr>
        <p:spPr>
          <a:xfrm flipV="1">
            <a:off x="5483932" y="4333151"/>
            <a:ext cx="1188132" cy="36004"/>
          </a:xfrm>
          <a:prstGeom prst="line">
            <a:avLst/>
          </a:prstGeom>
          <a:ln>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6672064" y="4297147"/>
            <a:ext cx="72008" cy="72008"/>
          </a:xfrm>
          <a:prstGeom prst="rect">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 name="Oval 7"/>
          <p:cNvSpPr/>
          <p:nvPr/>
        </p:nvSpPr>
        <p:spPr>
          <a:xfrm>
            <a:off x="5339916" y="4674080"/>
            <a:ext cx="72008" cy="72008"/>
          </a:xfrm>
          <a:prstGeom prst="ellipse">
            <a:avLst/>
          </a:prstGeom>
          <a:solidFill>
            <a:srgbClr val="FFFF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9" name="TextBox 8"/>
          <p:cNvSpPr txBox="1"/>
          <p:nvPr/>
        </p:nvSpPr>
        <p:spPr>
          <a:xfrm>
            <a:off x="5159896" y="4746088"/>
            <a:ext cx="432048" cy="338554"/>
          </a:xfrm>
          <a:prstGeom prst="rect">
            <a:avLst/>
          </a:prstGeom>
          <a:noFill/>
          <a:ln>
            <a:noFill/>
          </a:ln>
        </p:spPr>
        <p:txBody>
          <a:bodyPr wrap="square" rtlCol="0">
            <a:spAutoFit/>
          </a:bodyPr>
          <a:lstStyle/>
          <a:p>
            <a:pPr algn="ctr"/>
            <a:r>
              <a:rPr lang="en-GB" sz="800" dirty="0" smtClean="0">
                <a:solidFill>
                  <a:srgbClr val="FF0000"/>
                </a:solidFill>
              </a:rPr>
              <a:t>New POC</a:t>
            </a:r>
            <a:endParaRPr lang="en-GB" sz="800" dirty="0">
              <a:solidFill>
                <a:srgbClr val="FF0000"/>
              </a:solidFill>
            </a:endParaRPr>
          </a:p>
        </p:txBody>
      </p:sp>
      <p:sp>
        <p:nvSpPr>
          <p:cNvPr id="10" name="TextBox 9"/>
          <p:cNvSpPr txBox="1"/>
          <p:nvPr/>
        </p:nvSpPr>
        <p:spPr>
          <a:xfrm>
            <a:off x="5565516" y="3999338"/>
            <a:ext cx="720080" cy="461665"/>
          </a:xfrm>
          <a:prstGeom prst="rect">
            <a:avLst/>
          </a:prstGeom>
          <a:noFill/>
          <a:ln>
            <a:noFill/>
          </a:ln>
        </p:spPr>
        <p:txBody>
          <a:bodyPr wrap="square" rtlCol="0">
            <a:spAutoFit/>
          </a:bodyPr>
          <a:lstStyle/>
          <a:p>
            <a:pPr algn="ctr"/>
            <a:r>
              <a:rPr lang="en-GB" sz="800" dirty="0" smtClean="0">
                <a:solidFill>
                  <a:srgbClr val="FF0000"/>
                </a:solidFill>
              </a:rPr>
              <a:t>New Proposed OHL route</a:t>
            </a:r>
            <a:endParaRPr lang="en-GB" sz="800" dirty="0">
              <a:solidFill>
                <a:srgbClr val="FF0000"/>
              </a:solidFill>
            </a:endParaRPr>
          </a:p>
        </p:txBody>
      </p:sp>
      <p:sp>
        <p:nvSpPr>
          <p:cNvPr id="11" name="TextBox 10"/>
          <p:cNvSpPr txBox="1"/>
          <p:nvPr/>
        </p:nvSpPr>
        <p:spPr>
          <a:xfrm>
            <a:off x="6744072" y="3757087"/>
            <a:ext cx="720080" cy="215444"/>
          </a:xfrm>
          <a:prstGeom prst="rect">
            <a:avLst/>
          </a:prstGeom>
          <a:noFill/>
          <a:ln>
            <a:noFill/>
          </a:ln>
        </p:spPr>
        <p:txBody>
          <a:bodyPr wrap="square" rtlCol="0">
            <a:spAutoFit/>
          </a:bodyPr>
          <a:lstStyle/>
          <a:p>
            <a:pPr algn="ctr"/>
            <a:r>
              <a:rPr lang="en-GB" sz="800" dirty="0" smtClean="0">
                <a:solidFill>
                  <a:schemeClr val="tx1">
                    <a:lumMod val="50000"/>
                    <a:lumOff val="50000"/>
                  </a:schemeClr>
                </a:solidFill>
              </a:rPr>
              <a:t>Site</a:t>
            </a:r>
            <a:endParaRPr lang="en-GB" sz="800" dirty="0">
              <a:solidFill>
                <a:schemeClr val="tx1">
                  <a:lumMod val="50000"/>
                  <a:lumOff val="50000"/>
                </a:schemeClr>
              </a:solidFill>
            </a:endParaRPr>
          </a:p>
        </p:txBody>
      </p:sp>
      <p:cxnSp>
        <p:nvCxnSpPr>
          <p:cNvPr id="15" name="Straight Connector 14"/>
          <p:cNvCxnSpPr>
            <a:stCxn id="8" idx="0"/>
          </p:cNvCxnSpPr>
          <p:nvPr/>
        </p:nvCxnSpPr>
        <p:spPr>
          <a:xfrm flipV="1">
            <a:off x="5375920" y="4369156"/>
            <a:ext cx="108012" cy="304924"/>
          </a:xfrm>
          <a:prstGeom prst="line">
            <a:avLst/>
          </a:prstGeom>
          <a:ln>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19" name="Freeform 18"/>
          <p:cNvSpPr/>
          <p:nvPr/>
        </p:nvSpPr>
        <p:spPr>
          <a:xfrm>
            <a:off x="5808818" y="4461003"/>
            <a:ext cx="724121" cy="1411242"/>
          </a:xfrm>
          <a:custGeom>
            <a:avLst/>
            <a:gdLst>
              <a:gd name="connsiteX0" fmla="*/ 0 w 724121"/>
              <a:gd name="connsiteY0" fmla="*/ 0 h 1411242"/>
              <a:gd name="connsiteX1" fmla="*/ 47570 w 724121"/>
              <a:gd name="connsiteY1" fmla="*/ 1405957 h 1411242"/>
              <a:gd name="connsiteX2" fmla="*/ 724121 w 724121"/>
              <a:gd name="connsiteY2" fmla="*/ 1411242 h 1411242"/>
              <a:gd name="connsiteX3" fmla="*/ 681836 w 724121"/>
              <a:gd name="connsiteY3" fmla="*/ 0 h 1411242"/>
              <a:gd name="connsiteX4" fmla="*/ 0 w 724121"/>
              <a:gd name="connsiteY4" fmla="*/ 0 h 1411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121" h="1411242">
                <a:moveTo>
                  <a:pt x="0" y="0"/>
                </a:moveTo>
                <a:lnTo>
                  <a:pt x="47570" y="1405957"/>
                </a:lnTo>
                <a:lnTo>
                  <a:pt x="724121" y="1411242"/>
                </a:lnTo>
                <a:lnTo>
                  <a:pt x="681836" y="0"/>
                </a:lnTo>
                <a:lnTo>
                  <a:pt x="0" y="0"/>
                </a:lnTo>
                <a:close/>
              </a:path>
            </a:pathLst>
          </a:custGeom>
          <a:solidFill>
            <a:srgbClr val="7030A0">
              <a:alpha val="23000"/>
            </a:srgb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0" name="TextBox 19"/>
          <p:cNvSpPr txBox="1"/>
          <p:nvPr/>
        </p:nvSpPr>
        <p:spPr>
          <a:xfrm>
            <a:off x="5925556" y="4847370"/>
            <a:ext cx="580955" cy="338554"/>
          </a:xfrm>
          <a:prstGeom prst="rect">
            <a:avLst/>
          </a:prstGeom>
          <a:noFill/>
        </p:spPr>
        <p:txBody>
          <a:bodyPr wrap="square" rtlCol="0">
            <a:spAutoFit/>
          </a:bodyPr>
          <a:lstStyle/>
          <a:p>
            <a:r>
              <a:rPr lang="en-GB" sz="800" b="1" dirty="0" smtClean="0">
                <a:solidFill>
                  <a:srgbClr val="7030A0"/>
                </a:solidFill>
              </a:rPr>
              <a:t>Problem</a:t>
            </a:r>
          </a:p>
          <a:p>
            <a:r>
              <a:rPr lang="en-GB" sz="800" b="1" dirty="0" smtClean="0">
                <a:solidFill>
                  <a:srgbClr val="7030A0"/>
                </a:solidFill>
              </a:rPr>
              <a:t>Area</a:t>
            </a:r>
            <a:endParaRPr lang="en-GB" sz="800" b="1" dirty="0">
              <a:solidFill>
                <a:srgbClr val="7030A0"/>
              </a:solidFill>
            </a:endParaRPr>
          </a:p>
        </p:txBody>
      </p:sp>
      <p:sp>
        <p:nvSpPr>
          <p:cNvPr id="14" name="Title 13"/>
          <p:cNvSpPr>
            <a:spLocks noGrp="1"/>
          </p:cNvSpPr>
          <p:nvPr>
            <p:ph type="title"/>
          </p:nvPr>
        </p:nvSpPr>
        <p:spPr/>
        <p:txBody>
          <a:bodyPr/>
          <a:lstStyle/>
          <a:p>
            <a:r>
              <a:rPr lang="en-GB" dirty="0" smtClean="0"/>
              <a:t>Legal consents</a:t>
            </a:r>
            <a:endParaRPr lang="en-GB" dirty="0"/>
          </a:p>
        </p:txBody>
      </p:sp>
    </p:spTree>
  </p:cSld>
  <p:clrMapOvr>
    <a:masterClrMapping/>
  </p:clrMapOvr>
  <p:transition spd="med">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5360" y="1196752"/>
            <a:ext cx="10297144" cy="1938992"/>
          </a:xfrm>
          <a:prstGeom prst="rect">
            <a:avLst/>
          </a:prstGeom>
        </p:spPr>
        <p:txBody>
          <a:bodyPr wrap="square">
            <a:spAutoFit/>
          </a:bodyPr>
          <a:lstStyle/>
          <a:p>
            <a:pPr>
              <a:buFont typeface="Arial" pitchFamily="34" charset="0"/>
              <a:buChar char="•"/>
            </a:pPr>
            <a:r>
              <a:rPr lang="en-GB" sz="2000" dirty="0" smtClean="0"/>
              <a:t>Following completion of the required surveys, obtaining legal consents the project proceeds through to the build stage of delivery and all remaining payment are made.</a:t>
            </a:r>
          </a:p>
          <a:p>
            <a:pPr>
              <a:buFont typeface="Arial" pitchFamily="34" charset="0"/>
              <a:buChar char="•"/>
            </a:pPr>
            <a:endParaRPr lang="en-GB" sz="2000" dirty="0" smtClean="0"/>
          </a:p>
          <a:p>
            <a:pPr>
              <a:buFont typeface="Arial" pitchFamily="34" charset="0"/>
              <a:buChar char="•"/>
            </a:pPr>
            <a:r>
              <a:rPr lang="en-GB" sz="2000" dirty="0" smtClean="0"/>
              <a:t>ENWL complete the required reinforcement to the 33kV cable.</a:t>
            </a:r>
          </a:p>
          <a:p>
            <a:pPr>
              <a:buFont typeface="Arial" pitchFamily="34" charset="0"/>
              <a:buChar char="•"/>
            </a:pPr>
            <a:endParaRPr lang="en-GB" sz="2000" dirty="0" smtClean="0"/>
          </a:p>
          <a:p>
            <a:pPr>
              <a:buFont typeface="Arial" pitchFamily="34" charset="0"/>
              <a:buChar char="•"/>
            </a:pPr>
            <a:r>
              <a:rPr lang="en-GB" sz="2000" dirty="0" smtClean="0"/>
              <a:t>The connection is energised and a connection agreement between Mr Jones and ENWL is signed</a:t>
            </a:r>
            <a:r>
              <a:rPr lang="en-GB" dirty="0" smtClean="0"/>
              <a:t>.</a:t>
            </a:r>
            <a:endParaRPr lang="en-GB" dirty="0"/>
          </a:p>
        </p:txBody>
      </p:sp>
      <p:pic>
        <p:nvPicPr>
          <p:cNvPr id="3" name="Picture 2" descr="Image result for wind turbine"/>
          <p:cNvPicPr>
            <a:picLocks noChangeAspect="1" noChangeArrowheads="1"/>
          </p:cNvPicPr>
          <p:nvPr/>
        </p:nvPicPr>
        <p:blipFill>
          <a:blip r:embed="rId2" cstate="print"/>
          <a:srcRect/>
          <a:stretch>
            <a:fillRect/>
          </a:stretch>
        </p:blipFill>
        <p:spPr bwMode="auto">
          <a:xfrm>
            <a:off x="3935760" y="3093661"/>
            <a:ext cx="3557085" cy="2804624"/>
          </a:xfrm>
          <a:prstGeom prst="rect">
            <a:avLst/>
          </a:prstGeom>
          <a:noFill/>
        </p:spPr>
      </p:pic>
      <p:pic>
        <p:nvPicPr>
          <p:cNvPr id="606210" name="Picture 2" descr="Image result for solar panels">
            <a:hlinkClick r:id="rId3"/>
          </p:cNvPr>
          <p:cNvPicPr>
            <a:picLocks noChangeAspect="1" noChangeArrowheads="1"/>
          </p:cNvPicPr>
          <p:nvPr/>
        </p:nvPicPr>
        <p:blipFill>
          <a:blip r:embed="rId4" cstate="print"/>
          <a:srcRect/>
          <a:stretch>
            <a:fillRect/>
          </a:stretch>
        </p:blipFill>
        <p:spPr bwMode="auto">
          <a:xfrm>
            <a:off x="6600056" y="4948956"/>
            <a:ext cx="2858699" cy="1713955"/>
          </a:xfrm>
          <a:prstGeom prst="rect">
            <a:avLst/>
          </a:prstGeom>
          <a:noFill/>
        </p:spPr>
      </p:pic>
      <p:pic>
        <p:nvPicPr>
          <p:cNvPr id="606212" name="Picture 4" descr="LPCB-SR3-GRP-Housing.jpg"/>
          <p:cNvPicPr>
            <a:picLocks noChangeAspect="1" noChangeArrowheads="1"/>
          </p:cNvPicPr>
          <p:nvPr/>
        </p:nvPicPr>
        <p:blipFill>
          <a:blip r:embed="rId5" cstate="print"/>
          <a:srcRect/>
          <a:stretch>
            <a:fillRect/>
          </a:stretch>
        </p:blipFill>
        <p:spPr bwMode="auto">
          <a:xfrm>
            <a:off x="1775520" y="4797152"/>
            <a:ext cx="3280288" cy="1721743"/>
          </a:xfrm>
          <a:prstGeom prst="rect">
            <a:avLst/>
          </a:prstGeom>
          <a:noFill/>
        </p:spPr>
      </p:pic>
      <p:sp>
        <p:nvSpPr>
          <p:cNvPr id="6" name="Title 5"/>
          <p:cNvSpPr>
            <a:spLocks noGrp="1"/>
          </p:cNvSpPr>
          <p:nvPr>
            <p:ph type="title"/>
          </p:nvPr>
        </p:nvSpPr>
        <p:spPr/>
        <p:txBody>
          <a:bodyPr/>
          <a:lstStyle/>
          <a:p>
            <a:r>
              <a:rPr lang="en-GB" dirty="0" err="1" smtClean="0"/>
              <a:t>Energisation</a:t>
            </a:r>
            <a:endParaRPr lang="en-GB" dirty="0"/>
          </a:p>
        </p:txBody>
      </p:sp>
    </p:spTree>
  </p:cSld>
  <p:clrMapOvr>
    <a:masterClrMapping/>
  </p:clrMapOvr>
  <p:transition spd="med">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92309" y="1196752"/>
            <a:ext cx="7099835" cy="5816977"/>
          </a:xfrm>
          <a:prstGeom prst="rect">
            <a:avLst/>
          </a:prstGeom>
          <a:noFill/>
        </p:spPr>
        <p:txBody>
          <a:bodyPr wrap="square" rtlCol="0">
            <a:spAutoFit/>
          </a:bodyPr>
          <a:lstStyle/>
          <a:p>
            <a:r>
              <a:rPr lang="en-GB" b="1" dirty="0" smtClean="0"/>
              <a:t>Typical checks ENWL must carry out:</a:t>
            </a:r>
          </a:p>
          <a:p>
            <a:pPr>
              <a:buFont typeface="Arial" pitchFamily="34" charset="0"/>
              <a:buChar char="•"/>
            </a:pPr>
            <a:r>
              <a:rPr lang="en-GB" dirty="0" smtClean="0"/>
              <a:t> Confirm that the application makes sense</a:t>
            </a:r>
          </a:p>
          <a:p>
            <a:pPr>
              <a:buFont typeface="Arial" pitchFamily="34" charset="0"/>
              <a:buChar char="•"/>
            </a:pPr>
            <a:r>
              <a:rPr lang="en-GB" dirty="0" smtClean="0"/>
              <a:t>Where is the nearest connection point </a:t>
            </a:r>
          </a:p>
          <a:p>
            <a:pPr>
              <a:buFont typeface="Arial" pitchFamily="34" charset="0"/>
              <a:buChar char="•"/>
            </a:pPr>
            <a:r>
              <a:rPr lang="en-GB" dirty="0" smtClean="0"/>
              <a:t>Any electrical issues associated with the connection to proposed connection point: </a:t>
            </a:r>
          </a:p>
          <a:p>
            <a:pPr lvl="1">
              <a:buFont typeface="Wingdings" pitchFamily="2" charset="2"/>
              <a:buChar char="Ø"/>
            </a:pPr>
            <a:r>
              <a:rPr lang="en-GB" dirty="0" smtClean="0"/>
              <a:t>Voltage, </a:t>
            </a:r>
          </a:p>
          <a:p>
            <a:pPr lvl="1">
              <a:buFont typeface="Wingdings" pitchFamily="2" charset="2"/>
              <a:buChar char="Ø"/>
            </a:pPr>
            <a:r>
              <a:rPr lang="en-GB" dirty="0" smtClean="0"/>
              <a:t>Current carrying capacity (thermal)</a:t>
            </a:r>
          </a:p>
          <a:p>
            <a:pPr lvl="1">
              <a:buFont typeface="Wingdings" pitchFamily="2" charset="2"/>
              <a:buChar char="Ø"/>
            </a:pPr>
            <a:r>
              <a:rPr lang="en-GB" dirty="0" smtClean="0"/>
              <a:t>Safety limits of equipment (fault level and protection)</a:t>
            </a:r>
          </a:p>
          <a:p>
            <a:pPr lvl="1">
              <a:buFont typeface="Wingdings" pitchFamily="2" charset="2"/>
              <a:buChar char="Ø"/>
            </a:pPr>
            <a:r>
              <a:rPr lang="en-GB" dirty="0" smtClean="0"/>
              <a:t>Impact upon other customers supplies (harmonics and Flicker).</a:t>
            </a:r>
          </a:p>
          <a:p>
            <a:pPr lvl="1">
              <a:buFont typeface="Wingdings" pitchFamily="2" charset="2"/>
              <a:buChar char="Ø"/>
            </a:pPr>
            <a:endParaRPr lang="en-GB" dirty="0" smtClean="0"/>
          </a:p>
          <a:p>
            <a:pPr marL="0" lvl="1">
              <a:buFont typeface="Arial" pitchFamily="34" charset="0"/>
              <a:buChar char="•"/>
            </a:pPr>
            <a:r>
              <a:rPr lang="en-GB" dirty="0" smtClean="0"/>
              <a:t>Checks relating to customer equipment and construction impacts upon ENWLs equipment (e.g. are wind turbines too close to overhead lines, is there a requirement to divert equipment?)</a:t>
            </a:r>
          </a:p>
          <a:p>
            <a:pPr marL="0" lvl="1">
              <a:buFont typeface="Arial" pitchFamily="34" charset="0"/>
              <a:buChar char="•"/>
            </a:pPr>
            <a:r>
              <a:rPr lang="en-GB" dirty="0" smtClean="0"/>
              <a:t>Any issues relating to the Transmission Network</a:t>
            </a:r>
          </a:p>
          <a:p>
            <a:pPr marL="0" lvl="1">
              <a:buFont typeface="Arial" pitchFamily="34" charset="0"/>
              <a:buChar char="•"/>
            </a:pPr>
            <a:r>
              <a:rPr lang="en-GB" dirty="0" smtClean="0"/>
              <a:t>Environmental factors (National Parks, Sites of special scientific interest, topology of land, ground conditions)</a:t>
            </a:r>
          </a:p>
          <a:p>
            <a:pPr marL="0" lvl="1">
              <a:buFont typeface="Arial" pitchFamily="34" charset="0"/>
              <a:buChar char="•"/>
            </a:pPr>
            <a:r>
              <a:rPr lang="en-GB" dirty="0" smtClean="0"/>
              <a:t>Condition of existing equipment (are wood poles suitable for a new heavier conductor to be used)</a:t>
            </a:r>
          </a:p>
          <a:p>
            <a:pPr marL="0" lvl="1">
              <a:buFont typeface="Arial" pitchFamily="34" charset="0"/>
              <a:buChar char="•"/>
            </a:pPr>
            <a:endParaRPr lang="en-GB" sz="1600" dirty="0" smtClean="0"/>
          </a:p>
          <a:p>
            <a:endParaRPr lang="en-GB" sz="1600" dirty="0" smtClean="0"/>
          </a:p>
          <a:p>
            <a:endParaRPr lang="en-GB" sz="1600" dirty="0"/>
          </a:p>
        </p:txBody>
      </p:sp>
      <p:sp>
        <p:nvSpPr>
          <p:cNvPr id="7" name="Title 1"/>
          <p:cNvSpPr txBox="1">
            <a:spLocks/>
          </p:cNvSpPr>
          <p:nvPr/>
        </p:nvSpPr>
        <p:spPr>
          <a:xfrm>
            <a:off x="292309" y="0"/>
            <a:ext cx="8237096" cy="869430"/>
          </a:xfrm>
          <a:prstGeom prst="rect">
            <a:avLst/>
          </a:prstGeom>
        </p:spPr>
        <p:txBody>
          <a:bodyPr anchor="ctr"/>
          <a:lstStyle/>
          <a:p>
            <a:r>
              <a:rPr lang="en-GB" sz="2600" dirty="0" smtClean="0">
                <a:solidFill>
                  <a:srgbClr val="F8F8F8"/>
                </a:solidFill>
                <a:ea typeface="+mj-ea"/>
                <a:cs typeface="+mj-cs"/>
              </a:rPr>
              <a:t>Work Required in Designing a Connection</a:t>
            </a:r>
            <a:endParaRPr lang="en-GB" sz="2800" dirty="0"/>
          </a:p>
        </p:txBody>
      </p:sp>
      <p:sp>
        <p:nvSpPr>
          <p:cNvPr id="10" name="TextBox 9"/>
          <p:cNvSpPr txBox="1"/>
          <p:nvPr/>
        </p:nvSpPr>
        <p:spPr>
          <a:xfrm>
            <a:off x="7824192" y="1196752"/>
            <a:ext cx="10261140" cy="2492990"/>
          </a:xfrm>
          <a:prstGeom prst="rect">
            <a:avLst/>
          </a:prstGeom>
          <a:noFill/>
        </p:spPr>
        <p:txBody>
          <a:bodyPr wrap="square" rtlCol="0">
            <a:spAutoFit/>
          </a:bodyPr>
          <a:lstStyle/>
          <a:p>
            <a:r>
              <a:rPr lang="en-GB" b="1" dirty="0" smtClean="0"/>
              <a:t>Identify work to enable the connection: </a:t>
            </a:r>
          </a:p>
          <a:p>
            <a:pPr>
              <a:buFont typeface="Arial" pitchFamily="34" charset="0"/>
              <a:buChar char="•"/>
            </a:pPr>
            <a:r>
              <a:rPr lang="en-GB" dirty="0" smtClean="0"/>
              <a:t>Cable/overhead line routes</a:t>
            </a:r>
          </a:p>
          <a:p>
            <a:pPr>
              <a:buFont typeface="Arial" pitchFamily="34" charset="0"/>
              <a:buChar char="•"/>
            </a:pPr>
            <a:r>
              <a:rPr lang="en-GB" dirty="0" smtClean="0"/>
              <a:t>Land rights</a:t>
            </a:r>
          </a:p>
          <a:p>
            <a:pPr>
              <a:buFont typeface="Arial" pitchFamily="34" charset="0"/>
              <a:buChar char="•"/>
            </a:pPr>
            <a:r>
              <a:rPr lang="en-GB" dirty="0" smtClean="0"/>
              <a:t>Locations for new equipment</a:t>
            </a:r>
          </a:p>
          <a:p>
            <a:pPr>
              <a:buFont typeface="Arial" pitchFamily="34" charset="0"/>
              <a:buChar char="•"/>
            </a:pPr>
            <a:r>
              <a:rPr lang="en-GB" dirty="0" smtClean="0"/>
              <a:t>Timescales for connections</a:t>
            </a:r>
          </a:p>
          <a:p>
            <a:pPr>
              <a:buFont typeface="Arial" pitchFamily="34" charset="0"/>
              <a:buChar char="•"/>
            </a:pPr>
            <a:r>
              <a:rPr lang="en-GB" dirty="0" err="1" smtClean="0"/>
              <a:t>Telecomms</a:t>
            </a:r>
            <a:r>
              <a:rPr lang="en-GB" dirty="0" smtClean="0"/>
              <a:t> infrastructure</a:t>
            </a:r>
          </a:p>
          <a:p>
            <a:pPr>
              <a:buFont typeface="Arial" pitchFamily="34" charset="0"/>
              <a:buChar char="•"/>
            </a:pPr>
            <a:endParaRPr lang="en-GB" sz="1600" dirty="0" smtClean="0"/>
          </a:p>
          <a:p>
            <a:pPr>
              <a:buFont typeface="Arial" pitchFamily="34" charset="0"/>
              <a:buChar char="•"/>
            </a:pPr>
            <a:endParaRPr lang="en-GB" sz="1600" dirty="0" smtClean="0"/>
          </a:p>
          <a:p>
            <a:endParaRPr lang="en-GB" sz="1600"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linds(horizontal)">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blinds(horizontal)">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blinds(horizontal)">
                                      <p:cBhvr>
                                        <p:cTn id="17" dur="500"/>
                                        <p:tgtEl>
                                          <p:spTgt spid="6">
                                            <p:txEl>
                                              <p:pRg st="3" end="3"/>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6">
                                            <p:txEl>
                                              <p:pRg st="4" end="4"/>
                                            </p:txEl>
                                          </p:spTgt>
                                        </p:tgtEl>
                                        <p:attrNameLst>
                                          <p:attrName>style.visibility</p:attrName>
                                        </p:attrNameLst>
                                      </p:cBhvr>
                                      <p:to>
                                        <p:strVal val="visible"/>
                                      </p:to>
                                    </p:set>
                                    <p:animEffect transition="in" filter="blinds(horizontal)">
                                      <p:cBhvr>
                                        <p:cTn id="20" dur="500"/>
                                        <p:tgtEl>
                                          <p:spTgt spid="6">
                                            <p:txEl>
                                              <p:pRg st="4" end="4"/>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animEffect transition="in" filter="blinds(horizontal)">
                                      <p:cBhvr>
                                        <p:cTn id="23" dur="500"/>
                                        <p:tgtEl>
                                          <p:spTgt spid="6">
                                            <p:txEl>
                                              <p:pRg st="5" end="5"/>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6">
                                            <p:txEl>
                                              <p:pRg st="6" end="6"/>
                                            </p:txEl>
                                          </p:spTgt>
                                        </p:tgtEl>
                                        <p:attrNameLst>
                                          <p:attrName>style.visibility</p:attrName>
                                        </p:attrNameLst>
                                      </p:cBhvr>
                                      <p:to>
                                        <p:strVal val="visible"/>
                                      </p:to>
                                    </p:set>
                                    <p:animEffect transition="in" filter="blinds(horizontal)">
                                      <p:cBhvr>
                                        <p:cTn id="26" dur="500"/>
                                        <p:tgtEl>
                                          <p:spTgt spid="6">
                                            <p:txEl>
                                              <p:pRg st="6" end="6"/>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6">
                                            <p:txEl>
                                              <p:pRg st="7" end="7"/>
                                            </p:txEl>
                                          </p:spTgt>
                                        </p:tgtEl>
                                        <p:attrNameLst>
                                          <p:attrName>style.visibility</p:attrName>
                                        </p:attrNameLst>
                                      </p:cBhvr>
                                      <p:to>
                                        <p:strVal val="visible"/>
                                      </p:to>
                                    </p:set>
                                    <p:animEffect transition="in" filter="blinds(horizontal)">
                                      <p:cBhvr>
                                        <p:cTn id="29" dur="500"/>
                                        <p:tgtEl>
                                          <p:spTgt spid="6">
                                            <p:txEl>
                                              <p:pRg st="7" end="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6">
                                            <p:txEl>
                                              <p:pRg st="9" end="9"/>
                                            </p:txEl>
                                          </p:spTgt>
                                        </p:tgtEl>
                                        <p:attrNameLst>
                                          <p:attrName>style.visibility</p:attrName>
                                        </p:attrNameLst>
                                      </p:cBhvr>
                                      <p:to>
                                        <p:strVal val="visible"/>
                                      </p:to>
                                    </p:set>
                                    <p:animEffect transition="in" filter="blinds(horizontal)">
                                      <p:cBhvr>
                                        <p:cTn id="34" dur="500"/>
                                        <p:tgtEl>
                                          <p:spTgt spid="6">
                                            <p:txEl>
                                              <p:pRg st="9" end="9"/>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6">
                                            <p:txEl>
                                              <p:pRg st="10" end="10"/>
                                            </p:txEl>
                                          </p:spTgt>
                                        </p:tgtEl>
                                        <p:attrNameLst>
                                          <p:attrName>style.visibility</p:attrName>
                                        </p:attrNameLst>
                                      </p:cBhvr>
                                      <p:to>
                                        <p:strVal val="visible"/>
                                      </p:to>
                                    </p:set>
                                    <p:animEffect transition="in" filter="blinds(horizontal)">
                                      <p:cBhvr>
                                        <p:cTn id="39" dur="500"/>
                                        <p:tgtEl>
                                          <p:spTgt spid="6">
                                            <p:txEl>
                                              <p:pRg st="10" end="1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childTnLst>
                                    <p:set>
                                      <p:cBhvr>
                                        <p:cTn id="43" dur="1" fill="hold">
                                          <p:stCondLst>
                                            <p:cond delay="0"/>
                                          </p:stCondLst>
                                        </p:cTn>
                                        <p:tgtEl>
                                          <p:spTgt spid="6">
                                            <p:txEl>
                                              <p:pRg st="11" end="11"/>
                                            </p:txEl>
                                          </p:spTgt>
                                        </p:tgtEl>
                                        <p:attrNameLst>
                                          <p:attrName>style.visibility</p:attrName>
                                        </p:attrNameLst>
                                      </p:cBhvr>
                                      <p:to>
                                        <p:strVal val="visible"/>
                                      </p:to>
                                    </p:set>
                                    <p:animEffect transition="in" filter="blinds(horizontal)">
                                      <p:cBhvr>
                                        <p:cTn id="44" dur="500"/>
                                        <p:tgtEl>
                                          <p:spTgt spid="6">
                                            <p:txEl>
                                              <p:pRg st="11" end="1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nodeType="clickEffect">
                                  <p:stCondLst>
                                    <p:cond delay="0"/>
                                  </p:stCondLst>
                                  <p:childTnLst>
                                    <p:set>
                                      <p:cBhvr>
                                        <p:cTn id="48" dur="1" fill="hold">
                                          <p:stCondLst>
                                            <p:cond delay="0"/>
                                          </p:stCondLst>
                                        </p:cTn>
                                        <p:tgtEl>
                                          <p:spTgt spid="6">
                                            <p:txEl>
                                              <p:pRg st="12" end="12"/>
                                            </p:txEl>
                                          </p:spTgt>
                                        </p:tgtEl>
                                        <p:attrNameLst>
                                          <p:attrName>style.visibility</p:attrName>
                                        </p:attrNameLst>
                                      </p:cBhvr>
                                      <p:to>
                                        <p:strVal val="visible"/>
                                      </p:to>
                                    </p:set>
                                    <p:animEffect transition="in" filter="blinds(horizontal)">
                                      <p:cBhvr>
                                        <p:cTn id="49" dur="500"/>
                                        <p:tgtEl>
                                          <p:spTgt spid="6">
                                            <p:txEl>
                                              <p:pRg st="12" end="1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nodeType="clickEffect">
                                  <p:stCondLst>
                                    <p:cond delay="0"/>
                                  </p:stCondLst>
                                  <p:childTnLst>
                                    <p:set>
                                      <p:cBhvr>
                                        <p:cTn id="53" dur="1" fill="hold">
                                          <p:stCondLst>
                                            <p:cond delay="0"/>
                                          </p:stCondLst>
                                        </p:cTn>
                                        <p:tgtEl>
                                          <p:spTgt spid="10">
                                            <p:txEl>
                                              <p:pRg st="0" end="0"/>
                                            </p:txEl>
                                          </p:spTgt>
                                        </p:tgtEl>
                                        <p:attrNameLst>
                                          <p:attrName>style.visibility</p:attrName>
                                        </p:attrNameLst>
                                      </p:cBhvr>
                                      <p:to>
                                        <p:strVal val="visible"/>
                                      </p:to>
                                    </p:set>
                                    <p:animEffect transition="in" filter="blinds(horizontal)">
                                      <p:cBhvr>
                                        <p:cTn id="54" dur="500"/>
                                        <p:tgtEl>
                                          <p:spTgt spid="10">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nodeType="clickEffect">
                                  <p:stCondLst>
                                    <p:cond delay="0"/>
                                  </p:stCondLst>
                                  <p:childTnLst>
                                    <p:set>
                                      <p:cBhvr>
                                        <p:cTn id="58" dur="1" fill="hold">
                                          <p:stCondLst>
                                            <p:cond delay="0"/>
                                          </p:stCondLst>
                                        </p:cTn>
                                        <p:tgtEl>
                                          <p:spTgt spid="10">
                                            <p:txEl>
                                              <p:pRg st="1" end="1"/>
                                            </p:txEl>
                                          </p:spTgt>
                                        </p:tgtEl>
                                        <p:attrNameLst>
                                          <p:attrName>style.visibility</p:attrName>
                                        </p:attrNameLst>
                                      </p:cBhvr>
                                      <p:to>
                                        <p:strVal val="visible"/>
                                      </p:to>
                                    </p:set>
                                    <p:animEffect transition="in" filter="blinds(horizontal)">
                                      <p:cBhvr>
                                        <p:cTn id="59" dur="500"/>
                                        <p:tgtEl>
                                          <p:spTgt spid="10">
                                            <p:txEl>
                                              <p:pRg st="1" end="1"/>
                                            </p:txEl>
                                          </p:spTgt>
                                        </p:tgtEl>
                                      </p:cBhvr>
                                    </p:animEffect>
                                  </p:childTnLst>
                                </p:cTn>
                              </p:par>
                              <p:par>
                                <p:cTn id="60" presetID="3" presetClass="entr" presetSubtype="10" fill="hold" nodeType="withEffect">
                                  <p:stCondLst>
                                    <p:cond delay="0"/>
                                  </p:stCondLst>
                                  <p:childTnLst>
                                    <p:set>
                                      <p:cBhvr>
                                        <p:cTn id="61" dur="1" fill="hold">
                                          <p:stCondLst>
                                            <p:cond delay="0"/>
                                          </p:stCondLst>
                                        </p:cTn>
                                        <p:tgtEl>
                                          <p:spTgt spid="10">
                                            <p:txEl>
                                              <p:pRg st="2" end="2"/>
                                            </p:txEl>
                                          </p:spTgt>
                                        </p:tgtEl>
                                        <p:attrNameLst>
                                          <p:attrName>style.visibility</p:attrName>
                                        </p:attrNameLst>
                                      </p:cBhvr>
                                      <p:to>
                                        <p:strVal val="visible"/>
                                      </p:to>
                                    </p:set>
                                    <p:animEffect transition="in" filter="blinds(horizontal)">
                                      <p:cBhvr>
                                        <p:cTn id="62" dur="500"/>
                                        <p:tgtEl>
                                          <p:spTgt spid="10">
                                            <p:txEl>
                                              <p:pRg st="2" end="2"/>
                                            </p:txEl>
                                          </p:spTgt>
                                        </p:tgtEl>
                                      </p:cBhvr>
                                    </p:animEffect>
                                  </p:childTnLst>
                                </p:cTn>
                              </p:par>
                              <p:par>
                                <p:cTn id="63" presetID="3" presetClass="entr" presetSubtype="10" fill="hold" nodeType="withEffect">
                                  <p:stCondLst>
                                    <p:cond delay="0"/>
                                  </p:stCondLst>
                                  <p:childTnLst>
                                    <p:set>
                                      <p:cBhvr>
                                        <p:cTn id="64" dur="1" fill="hold">
                                          <p:stCondLst>
                                            <p:cond delay="0"/>
                                          </p:stCondLst>
                                        </p:cTn>
                                        <p:tgtEl>
                                          <p:spTgt spid="10">
                                            <p:txEl>
                                              <p:pRg st="3" end="3"/>
                                            </p:txEl>
                                          </p:spTgt>
                                        </p:tgtEl>
                                        <p:attrNameLst>
                                          <p:attrName>style.visibility</p:attrName>
                                        </p:attrNameLst>
                                      </p:cBhvr>
                                      <p:to>
                                        <p:strVal val="visible"/>
                                      </p:to>
                                    </p:set>
                                    <p:animEffect transition="in" filter="blinds(horizontal)">
                                      <p:cBhvr>
                                        <p:cTn id="65" dur="500"/>
                                        <p:tgtEl>
                                          <p:spTgt spid="10">
                                            <p:txEl>
                                              <p:pRg st="3" end="3"/>
                                            </p:txEl>
                                          </p:spTgt>
                                        </p:tgtEl>
                                      </p:cBhvr>
                                    </p:animEffect>
                                  </p:childTnLst>
                                </p:cTn>
                              </p:par>
                              <p:par>
                                <p:cTn id="66" presetID="3" presetClass="entr" presetSubtype="10" fill="hold" nodeType="withEffect">
                                  <p:stCondLst>
                                    <p:cond delay="0"/>
                                  </p:stCondLst>
                                  <p:childTnLst>
                                    <p:set>
                                      <p:cBhvr>
                                        <p:cTn id="67" dur="1" fill="hold">
                                          <p:stCondLst>
                                            <p:cond delay="0"/>
                                          </p:stCondLst>
                                        </p:cTn>
                                        <p:tgtEl>
                                          <p:spTgt spid="10">
                                            <p:txEl>
                                              <p:pRg st="4" end="4"/>
                                            </p:txEl>
                                          </p:spTgt>
                                        </p:tgtEl>
                                        <p:attrNameLst>
                                          <p:attrName>style.visibility</p:attrName>
                                        </p:attrNameLst>
                                      </p:cBhvr>
                                      <p:to>
                                        <p:strVal val="visible"/>
                                      </p:to>
                                    </p:set>
                                    <p:animEffect transition="in" filter="blinds(horizontal)">
                                      <p:cBhvr>
                                        <p:cTn id="68" dur="500"/>
                                        <p:tgtEl>
                                          <p:spTgt spid="10">
                                            <p:txEl>
                                              <p:pRg st="4" end="4"/>
                                            </p:txEl>
                                          </p:spTgt>
                                        </p:tgtEl>
                                      </p:cBhvr>
                                    </p:animEffect>
                                  </p:childTnLst>
                                </p:cTn>
                              </p:par>
                              <p:par>
                                <p:cTn id="69" presetID="3" presetClass="entr" presetSubtype="10" fill="hold" nodeType="withEffect">
                                  <p:stCondLst>
                                    <p:cond delay="0"/>
                                  </p:stCondLst>
                                  <p:childTnLst>
                                    <p:set>
                                      <p:cBhvr>
                                        <p:cTn id="70" dur="1" fill="hold">
                                          <p:stCondLst>
                                            <p:cond delay="0"/>
                                          </p:stCondLst>
                                        </p:cTn>
                                        <p:tgtEl>
                                          <p:spTgt spid="10">
                                            <p:txEl>
                                              <p:pRg st="5" end="5"/>
                                            </p:txEl>
                                          </p:spTgt>
                                        </p:tgtEl>
                                        <p:attrNameLst>
                                          <p:attrName>style.visibility</p:attrName>
                                        </p:attrNameLst>
                                      </p:cBhvr>
                                      <p:to>
                                        <p:strVal val="visible"/>
                                      </p:to>
                                    </p:set>
                                    <p:animEffect transition="in" filter="blinds(horizontal)">
                                      <p:cBhvr>
                                        <p:cTn id="71"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2309" y="869430"/>
            <a:ext cx="11636339" cy="4555093"/>
          </a:xfrm>
          <a:prstGeom prst="rect">
            <a:avLst/>
          </a:prstGeom>
          <a:noFill/>
        </p:spPr>
        <p:txBody>
          <a:bodyPr wrap="square" rtlCol="0">
            <a:spAutoFit/>
          </a:bodyPr>
          <a:lstStyle/>
          <a:p>
            <a:r>
              <a:rPr lang="en-GB" sz="1600" b="1" dirty="0" smtClean="0"/>
              <a:t>Application:</a:t>
            </a:r>
          </a:p>
          <a:p>
            <a:pPr>
              <a:buFont typeface="Arial" pitchFamily="34" charset="0"/>
              <a:buChar char="•"/>
            </a:pPr>
            <a:r>
              <a:rPr lang="en-GB" sz="1600" dirty="0" smtClean="0"/>
              <a:t>Missing  or incorrect information provided within application forms</a:t>
            </a:r>
          </a:p>
          <a:p>
            <a:pPr>
              <a:buFont typeface="Arial" pitchFamily="34" charset="0"/>
              <a:buChar char="•"/>
            </a:pPr>
            <a:r>
              <a:rPr lang="en-GB" sz="1600" dirty="0" smtClean="0"/>
              <a:t>Requests for unnecessary security of supply</a:t>
            </a:r>
          </a:p>
          <a:p>
            <a:pPr lvl="1"/>
            <a:endParaRPr lang="en-GB" sz="1600" b="1" dirty="0" smtClean="0"/>
          </a:p>
          <a:p>
            <a:r>
              <a:rPr lang="en-GB" sz="1600" b="1" dirty="0" smtClean="0"/>
              <a:t>Technical:</a:t>
            </a:r>
          </a:p>
          <a:p>
            <a:pPr>
              <a:buFont typeface="Arial" pitchFamily="34" charset="0"/>
              <a:buChar char="•"/>
            </a:pPr>
            <a:r>
              <a:rPr lang="en-GB" sz="1600" dirty="0" smtClean="0"/>
              <a:t>Local Electrical network does not have sufficient capacity to enable the connection.</a:t>
            </a:r>
          </a:p>
          <a:p>
            <a:pPr>
              <a:buFont typeface="Arial" pitchFamily="34" charset="0"/>
              <a:buChar char="•"/>
            </a:pPr>
            <a:r>
              <a:rPr lang="en-GB" sz="1600" dirty="0" smtClean="0"/>
              <a:t>Connection type or Demand/generation variant is not ideal – E.g. solar panels output during the day when the network is in a state of reduced demand, Electric vehicles generally are plugged in during the evening peak demand period</a:t>
            </a:r>
          </a:p>
          <a:p>
            <a:pPr lvl="1"/>
            <a:endParaRPr lang="en-GB" sz="1600" b="1" dirty="0" smtClean="0"/>
          </a:p>
          <a:p>
            <a:r>
              <a:rPr lang="en-GB" sz="1600" b="1" dirty="0" smtClean="0"/>
              <a:t>Environmental/External factors:</a:t>
            </a:r>
          </a:p>
          <a:p>
            <a:pPr>
              <a:buFont typeface="Arial" pitchFamily="34" charset="0"/>
              <a:buChar char="•"/>
            </a:pPr>
            <a:r>
              <a:rPr lang="en-GB" sz="1600" dirty="0" smtClean="0"/>
              <a:t>Planning restrictions upon building new equipment e.g. no new overhead lines within national parks.</a:t>
            </a:r>
          </a:p>
          <a:p>
            <a:pPr>
              <a:buFont typeface="Arial" pitchFamily="34" charset="0"/>
              <a:buChar char="•"/>
            </a:pPr>
            <a:r>
              <a:rPr lang="en-GB" sz="1600" dirty="0" smtClean="0"/>
              <a:t>3</a:t>
            </a:r>
            <a:r>
              <a:rPr lang="en-GB" sz="1600" baseline="30000" dirty="0" smtClean="0"/>
              <a:t>rd</a:t>
            </a:r>
            <a:r>
              <a:rPr lang="en-GB" sz="1600" dirty="0" smtClean="0"/>
              <a:t> party Landowners unwilling to provide legal consents to cross their land</a:t>
            </a:r>
          </a:p>
          <a:p>
            <a:pPr>
              <a:buFont typeface="Arial" pitchFamily="34" charset="0"/>
              <a:buChar char="•"/>
            </a:pPr>
            <a:r>
              <a:rPr lang="en-GB" sz="1600" dirty="0" smtClean="0"/>
              <a:t>Increased cost and complexity associated with working near transportation routes and pipelines e.g. crossing railway lines, motorways, fuel and gas pipelines.</a:t>
            </a:r>
          </a:p>
          <a:p>
            <a:pPr>
              <a:buFont typeface="Arial" pitchFamily="34" charset="0"/>
              <a:buChar char="•"/>
            </a:pPr>
            <a:r>
              <a:rPr lang="en-GB" sz="1600" dirty="0" smtClean="0"/>
              <a:t>Topology of land causing issues e.g. excavating in hard rock areas, building overhead lines over hills, crossing rivers.</a:t>
            </a:r>
          </a:p>
          <a:p>
            <a:pPr>
              <a:buFont typeface="Arial" pitchFamily="34" charset="0"/>
              <a:buChar char="•"/>
            </a:pPr>
            <a:r>
              <a:rPr lang="en-GB" sz="1600" dirty="0" smtClean="0"/>
              <a:t>Weather and flooding e.g. Overhead lines built in windy areas must be of a heavier build construction, substations should not be located in flood risk areas or should be suitable protected.</a:t>
            </a:r>
          </a:p>
          <a:p>
            <a:pPr>
              <a:buFont typeface="Arial" pitchFamily="34" charset="0"/>
              <a:buChar char="•"/>
            </a:pPr>
            <a:endParaRPr lang="en-GB" dirty="0"/>
          </a:p>
        </p:txBody>
      </p:sp>
      <p:sp>
        <p:nvSpPr>
          <p:cNvPr id="3" name="Title 1"/>
          <p:cNvSpPr txBox="1">
            <a:spLocks/>
          </p:cNvSpPr>
          <p:nvPr/>
        </p:nvSpPr>
        <p:spPr>
          <a:xfrm>
            <a:off x="292309" y="0"/>
            <a:ext cx="8237096" cy="869430"/>
          </a:xfrm>
          <a:prstGeom prst="rect">
            <a:avLst/>
          </a:prstGeom>
        </p:spPr>
        <p:txBody>
          <a:bodyPr anchor="ctr"/>
          <a:lstStyle/>
          <a:p>
            <a:r>
              <a:rPr lang="en-GB" sz="2600" dirty="0" smtClean="0">
                <a:solidFill>
                  <a:srgbClr val="F8F8F8"/>
                </a:solidFill>
                <a:ea typeface="+mj-ea"/>
                <a:cs typeface="+mj-cs"/>
              </a:rPr>
              <a:t>Typical Challenges</a:t>
            </a:r>
            <a:endParaRPr lang="en-GB" sz="2800"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linds(horizontal)">
                                      <p:cBhvr>
                                        <p:cTn id="10" dur="500"/>
                                        <p:tgtEl>
                                          <p:spTgt spid="2">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linds(horizontal)">
                                      <p:cBhvr>
                                        <p:cTn id="13" dur="500"/>
                                        <p:tgtEl>
                                          <p:spTgt spid="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blinds(horizontal)">
                                      <p:cBhvr>
                                        <p:cTn id="18" dur="500"/>
                                        <p:tgtEl>
                                          <p:spTgt spid="2">
                                            <p:txEl>
                                              <p:pRg st="4" end="4"/>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animEffect transition="in" filter="blinds(horizontal)">
                                      <p:cBhvr>
                                        <p:cTn id="21" dur="500"/>
                                        <p:tgtEl>
                                          <p:spTgt spid="2">
                                            <p:txEl>
                                              <p:pRg st="5" end="5"/>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2">
                                            <p:txEl>
                                              <p:pRg st="6" end="6"/>
                                            </p:txEl>
                                          </p:spTgt>
                                        </p:tgtEl>
                                        <p:attrNameLst>
                                          <p:attrName>style.visibility</p:attrName>
                                        </p:attrNameLst>
                                      </p:cBhvr>
                                      <p:to>
                                        <p:strVal val="visible"/>
                                      </p:to>
                                    </p:set>
                                    <p:animEffect transition="in" filter="blinds(horizontal)">
                                      <p:cBhvr>
                                        <p:cTn id="24" dur="500"/>
                                        <p:tgtEl>
                                          <p:spTgt spid="2">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animEffect transition="in" filter="blinds(horizontal)">
                                      <p:cBhvr>
                                        <p:cTn id="29" dur="500"/>
                                        <p:tgtEl>
                                          <p:spTgt spid="2">
                                            <p:txEl>
                                              <p:pRg st="8" end="8"/>
                                            </p:txEl>
                                          </p:spTgt>
                                        </p:tgtEl>
                                      </p:cBhvr>
                                    </p:animEffect>
                                  </p:childTnLst>
                                </p:cTn>
                              </p:par>
                              <p:par>
                                <p:cTn id="30" presetID="3" presetClass="entr" presetSubtype="10" fill="hold" nodeType="withEffect">
                                  <p:stCondLst>
                                    <p:cond delay="0"/>
                                  </p:stCondLst>
                                  <p:childTnLst>
                                    <p:set>
                                      <p:cBhvr>
                                        <p:cTn id="31" dur="1" fill="hold">
                                          <p:stCondLst>
                                            <p:cond delay="0"/>
                                          </p:stCondLst>
                                        </p:cTn>
                                        <p:tgtEl>
                                          <p:spTgt spid="2">
                                            <p:txEl>
                                              <p:pRg st="9" end="9"/>
                                            </p:txEl>
                                          </p:spTgt>
                                        </p:tgtEl>
                                        <p:attrNameLst>
                                          <p:attrName>style.visibility</p:attrName>
                                        </p:attrNameLst>
                                      </p:cBhvr>
                                      <p:to>
                                        <p:strVal val="visible"/>
                                      </p:to>
                                    </p:set>
                                    <p:animEffect transition="in" filter="blinds(horizontal)">
                                      <p:cBhvr>
                                        <p:cTn id="32" dur="500"/>
                                        <p:tgtEl>
                                          <p:spTgt spid="2">
                                            <p:txEl>
                                              <p:pRg st="9" end="9"/>
                                            </p:txEl>
                                          </p:spTgt>
                                        </p:tgtEl>
                                      </p:cBhvr>
                                    </p:animEffect>
                                  </p:childTnLst>
                                </p:cTn>
                              </p:par>
                              <p:par>
                                <p:cTn id="33" presetID="3" presetClass="entr" presetSubtype="10" fill="hold" nodeType="withEffect">
                                  <p:stCondLst>
                                    <p:cond delay="0"/>
                                  </p:stCondLst>
                                  <p:childTnLst>
                                    <p:set>
                                      <p:cBhvr>
                                        <p:cTn id="34" dur="1" fill="hold">
                                          <p:stCondLst>
                                            <p:cond delay="0"/>
                                          </p:stCondLst>
                                        </p:cTn>
                                        <p:tgtEl>
                                          <p:spTgt spid="2">
                                            <p:txEl>
                                              <p:pRg st="10" end="10"/>
                                            </p:txEl>
                                          </p:spTgt>
                                        </p:tgtEl>
                                        <p:attrNameLst>
                                          <p:attrName>style.visibility</p:attrName>
                                        </p:attrNameLst>
                                      </p:cBhvr>
                                      <p:to>
                                        <p:strVal val="visible"/>
                                      </p:to>
                                    </p:set>
                                    <p:animEffect transition="in" filter="blinds(horizontal)">
                                      <p:cBhvr>
                                        <p:cTn id="35" dur="500"/>
                                        <p:tgtEl>
                                          <p:spTgt spid="2">
                                            <p:txEl>
                                              <p:pRg st="10" end="10"/>
                                            </p:txEl>
                                          </p:spTgt>
                                        </p:tgtEl>
                                      </p:cBhvr>
                                    </p:animEffect>
                                  </p:childTnLst>
                                </p:cTn>
                              </p:par>
                              <p:par>
                                <p:cTn id="36" presetID="3" presetClass="entr" presetSubtype="10" fill="hold" nodeType="withEffect">
                                  <p:stCondLst>
                                    <p:cond delay="0"/>
                                  </p:stCondLst>
                                  <p:childTnLst>
                                    <p:set>
                                      <p:cBhvr>
                                        <p:cTn id="37" dur="1" fill="hold">
                                          <p:stCondLst>
                                            <p:cond delay="0"/>
                                          </p:stCondLst>
                                        </p:cTn>
                                        <p:tgtEl>
                                          <p:spTgt spid="2">
                                            <p:txEl>
                                              <p:pRg st="11" end="11"/>
                                            </p:txEl>
                                          </p:spTgt>
                                        </p:tgtEl>
                                        <p:attrNameLst>
                                          <p:attrName>style.visibility</p:attrName>
                                        </p:attrNameLst>
                                      </p:cBhvr>
                                      <p:to>
                                        <p:strVal val="visible"/>
                                      </p:to>
                                    </p:set>
                                    <p:animEffect transition="in" filter="blinds(horizontal)">
                                      <p:cBhvr>
                                        <p:cTn id="38" dur="500"/>
                                        <p:tgtEl>
                                          <p:spTgt spid="2">
                                            <p:txEl>
                                              <p:pRg st="11" end="11"/>
                                            </p:txEl>
                                          </p:spTgt>
                                        </p:tgtEl>
                                      </p:cBhvr>
                                    </p:animEffect>
                                  </p:childTnLst>
                                </p:cTn>
                              </p:par>
                              <p:par>
                                <p:cTn id="39" presetID="3" presetClass="entr" presetSubtype="10" fill="hold" nodeType="withEffect">
                                  <p:stCondLst>
                                    <p:cond delay="0"/>
                                  </p:stCondLst>
                                  <p:childTnLst>
                                    <p:set>
                                      <p:cBhvr>
                                        <p:cTn id="40" dur="1" fill="hold">
                                          <p:stCondLst>
                                            <p:cond delay="0"/>
                                          </p:stCondLst>
                                        </p:cTn>
                                        <p:tgtEl>
                                          <p:spTgt spid="2">
                                            <p:txEl>
                                              <p:pRg st="12" end="12"/>
                                            </p:txEl>
                                          </p:spTgt>
                                        </p:tgtEl>
                                        <p:attrNameLst>
                                          <p:attrName>style.visibility</p:attrName>
                                        </p:attrNameLst>
                                      </p:cBhvr>
                                      <p:to>
                                        <p:strVal val="visible"/>
                                      </p:to>
                                    </p:set>
                                    <p:animEffect transition="in" filter="blinds(horizontal)">
                                      <p:cBhvr>
                                        <p:cTn id="41" dur="500"/>
                                        <p:tgtEl>
                                          <p:spTgt spid="2">
                                            <p:txEl>
                                              <p:pRg st="12" end="12"/>
                                            </p:txEl>
                                          </p:spTgt>
                                        </p:tgtEl>
                                      </p:cBhvr>
                                    </p:animEffect>
                                  </p:childTnLst>
                                </p:cTn>
                              </p:par>
                              <p:par>
                                <p:cTn id="42" presetID="3" presetClass="entr" presetSubtype="10" fill="hold" nodeType="withEffect">
                                  <p:stCondLst>
                                    <p:cond delay="0"/>
                                  </p:stCondLst>
                                  <p:childTnLst>
                                    <p:set>
                                      <p:cBhvr>
                                        <p:cTn id="43" dur="1" fill="hold">
                                          <p:stCondLst>
                                            <p:cond delay="0"/>
                                          </p:stCondLst>
                                        </p:cTn>
                                        <p:tgtEl>
                                          <p:spTgt spid="2">
                                            <p:txEl>
                                              <p:pRg st="13" end="13"/>
                                            </p:txEl>
                                          </p:spTgt>
                                        </p:tgtEl>
                                        <p:attrNameLst>
                                          <p:attrName>style.visibility</p:attrName>
                                        </p:attrNameLst>
                                      </p:cBhvr>
                                      <p:to>
                                        <p:strVal val="visible"/>
                                      </p:to>
                                    </p:set>
                                    <p:animEffect transition="in" filter="blinds(horizontal)">
                                      <p:cBhvr>
                                        <p:cTn id="44" dur="500"/>
                                        <p:tgtEl>
                                          <p:spTgt spid="2">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2308" y="869430"/>
            <a:ext cx="11636339" cy="5262979"/>
          </a:xfrm>
          <a:prstGeom prst="rect">
            <a:avLst/>
          </a:prstGeom>
          <a:noFill/>
        </p:spPr>
        <p:txBody>
          <a:bodyPr wrap="square" rtlCol="0">
            <a:spAutoFit/>
          </a:bodyPr>
          <a:lstStyle/>
          <a:p>
            <a:r>
              <a:rPr lang="en-GB" sz="1600" b="1" dirty="0" smtClean="0"/>
              <a:t>Application:</a:t>
            </a:r>
          </a:p>
          <a:p>
            <a:pPr>
              <a:buFont typeface="Arial" pitchFamily="34" charset="0"/>
              <a:buChar char="•"/>
            </a:pPr>
            <a:r>
              <a:rPr lang="en-GB" sz="1600" dirty="0" smtClean="0"/>
              <a:t>Ensure applications match actual requirements</a:t>
            </a:r>
          </a:p>
          <a:p>
            <a:pPr>
              <a:buFont typeface="Arial" pitchFamily="34" charset="0"/>
              <a:buChar char="•"/>
            </a:pPr>
            <a:r>
              <a:rPr lang="en-GB" sz="1600" dirty="0" smtClean="0"/>
              <a:t>Ensuring requests are for the required level of security. i.e. Increased levels of supply security  come with a much higher price and complexity. </a:t>
            </a:r>
          </a:p>
          <a:p>
            <a:pPr>
              <a:buFont typeface="Arial" pitchFamily="34" charset="0"/>
              <a:buChar char="•"/>
            </a:pPr>
            <a:r>
              <a:rPr lang="en-GB" sz="1600" dirty="0" smtClean="0"/>
              <a:t>Allow sufficient time for application, design, delivery and </a:t>
            </a:r>
            <a:r>
              <a:rPr lang="en-GB" sz="1600" dirty="0" err="1" smtClean="0"/>
              <a:t>energisation</a:t>
            </a:r>
            <a:r>
              <a:rPr lang="en-GB" sz="1600" dirty="0" smtClean="0"/>
              <a:t>. </a:t>
            </a:r>
          </a:p>
          <a:p>
            <a:pPr>
              <a:buFont typeface="Arial" pitchFamily="34" charset="0"/>
              <a:buChar char="•"/>
            </a:pPr>
            <a:r>
              <a:rPr lang="en-GB" sz="1600" dirty="0" smtClean="0"/>
              <a:t>Check heat maps to see if there is likely to be reinforcement</a:t>
            </a:r>
          </a:p>
          <a:p>
            <a:pPr>
              <a:buFont typeface="Arial" pitchFamily="34" charset="0"/>
              <a:buChar char="•"/>
            </a:pPr>
            <a:r>
              <a:rPr lang="en-GB" sz="1600" dirty="0" smtClean="0"/>
              <a:t>Look to co-locate different generation and demand technologies to provide a controllable electrical demand. E.g. co-locating solar panels with storage at home.</a:t>
            </a:r>
          </a:p>
          <a:p>
            <a:pPr>
              <a:buFont typeface="Arial" pitchFamily="34" charset="0"/>
              <a:buChar char="•"/>
            </a:pPr>
            <a:endParaRPr lang="en-GB" sz="1600" b="1" dirty="0" smtClean="0"/>
          </a:p>
          <a:p>
            <a:r>
              <a:rPr lang="en-GB" sz="1600" b="1" dirty="0" smtClean="0"/>
              <a:t>Flexible Connections:</a:t>
            </a:r>
          </a:p>
          <a:p>
            <a:r>
              <a:rPr lang="en-GB" sz="1600" dirty="0" smtClean="0"/>
              <a:t>If you are prepared to accept a flexible connection then there is a much better chance of a connection with reduced reinforcement/connection costs. Options for flexible connections:</a:t>
            </a:r>
          </a:p>
          <a:p>
            <a:pPr>
              <a:buFont typeface="Arial" pitchFamily="34" charset="0"/>
              <a:buChar char="•"/>
            </a:pPr>
            <a:r>
              <a:rPr lang="en-GB" sz="1600" dirty="0" smtClean="0"/>
              <a:t>Timed Capacity Connections - a time limited connection to manage constraint</a:t>
            </a:r>
          </a:p>
          <a:p>
            <a:pPr>
              <a:buFont typeface="Arial" pitchFamily="34" charset="0"/>
              <a:buChar char="•"/>
            </a:pPr>
            <a:r>
              <a:rPr lang="en-GB" sz="1600" dirty="0" smtClean="0"/>
              <a:t>Export limitation – Matching generation with demand to limit the export to the network</a:t>
            </a:r>
          </a:p>
          <a:p>
            <a:pPr>
              <a:buFont typeface="Arial" pitchFamily="34" charset="0"/>
              <a:buChar char="•"/>
            </a:pPr>
            <a:r>
              <a:rPr lang="en-GB" sz="1600" dirty="0" smtClean="0"/>
              <a:t>Active Network Management– DNO dynamically control the network to balance demand and generation</a:t>
            </a:r>
          </a:p>
          <a:p>
            <a:pPr>
              <a:buFont typeface="Arial" pitchFamily="34" charset="0"/>
              <a:buChar char="•"/>
            </a:pPr>
            <a:r>
              <a:rPr lang="en-GB" sz="1600" dirty="0" err="1" smtClean="0"/>
              <a:t>Intertrip</a:t>
            </a:r>
            <a:r>
              <a:rPr lang="en-GB" sz="1600" dirty="0" smtClean="0"/>
              <a:t> Schemes – Automatic trip sent to connection if a safety limit is reached following an abnormal operation condition.</a:t>
            </a:r>
          </a:p>
          <a:p>
            <a:pPr>
              <a:buFont typeface="Arial" pitchFamily="34" charset="0"/>
              <a:buChar char="•"/>
            </a:pPr>
            <a:endParaRPr lang="en-GB" sz="1600" dirty="0" smtClean="0"/>
          </a:p>
          <a:p>
            <a:r>
              <a:rPr lang="en-GB" sz="1600" b="1" dirty="0" smtClean="0"/>
              <a:t>Environmental/External factors:</a:t>
            </a:r>
          </a:p>
          <a:p>
            <a:pPr lvl="1">
              <a:buFont typeface="Arial" pitchFamily="34" charset="0"/>
              <a:buChar char="•"/>
            </a:pPr>
            <a:r>
              <a:rPr lang="en-GB" sz="1600" dirty="0" smtClean="0"/>
              <a:t>Be aware of local planning issues and constraints</a:t>
            </a:r>
          </a:p>
          <a:p>
            <a:pPr lvl="1">
              <a:buFont typeface="Arial" pitchFamily="34" charset="0"/>
              <a:buChar char="•"/>
            </a:pPr>
            <a:r>
              <a:rPr lang="en-GB" sz="1600" dirty="0" smtClean="0"/>
              <a:t>Speak to surrounding landowners and gain their support</a:t>
            </a:r>
          </a:p>
          <a:p>
            <a:pPr lvl="1">
              <a:buFont typeface="Arial" pitchFamily="34" charset="0"/>
              <a:buChar char="•"/>
            </a:pPr>
            <a:r>
              <a:rPr lang="en-GB" sz="1600" dirty="0" smtClean="0"/>
              <a:t>Avoid flood risk areas</a:t>
            </a:r>
          </a:p>
        </p:txBody>
      </p:sp>
      <p:sp>
        <p:nvSpPr>
          <p:cNvPr id="3" name="Title 1"/>
          <p:cNvSpPr txBox="1">
            <a:spLocks/>
          </p:cNvSpPr>
          <p:nvPr/>
        </p:nvSpPr>
        <p:spPr>
          <a:xfrm>
            <a:off x="292309" y="0"/>
            <a:ext cx="8237096" cy="869430"/>
          </a:xfrm>
          <a:prstGeom prst="rect">
            <a:avLst/>
          </a:prstGeom>
        </p:spPr>
        <p:txBody>
          <a:bodyPr anchor="ctr"/>
          <a:lstStyle/>
          <a:p>
            <a:r>
              <a:rPr lang="en-GB" sz="2600" dirty="0" smtClean="0">
                <a:solidFill>
                  <a:srgbClr val="F8F8F8"/>
                </a:solidFill>
                <a:ea typeface="+mj-ea"/>
                <a:cs typeface="+mj-cs"/>
              </a:rPr>
              <a:t>Checklist</a:t>
            </a:r>
            <a:endParaRPr lang="en-GB" sz="2800"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linds(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linds(horizont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blinds(horizontal)">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blinds(horizontal)">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blinds(horizontal)">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blinds(horizontal)">
                                      <p:cBhvr>
                                        <p:cTn id="32" dur="500"/>
                                        <p:tgtEl>
                                          <p:spTgt spid="2">
                                            <p:txEl>
                                              <p:pRg st="7" end="7"/>
                                            </p:txEl>
                                          </p:spTgt>
                                        </p:tgtEl>
                                      </p:cBhvr>
                                    </p:animEffect>
                                  </p:childTnLst>
                                </p:cTn>
                              </p:par>
                              <p:par>
                                <p:cTn id="33" presetID="3" presetClass="entr" presetSubtype="10" fill="hold" nodeType="with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Effect transition="in" filter="blinds(horizontal)">
                                      <p:cBhvr>
                                        <p:cTn id="35" dur="500"/>
                                        <p:tgtEl>
                                          <p:spTgt spid="2">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2">
                                            <p:txEl>
                                              <p:pRg st="9" end="9"/>
                                            </p:txEl>
                                          </p:spTgt>
                                        </p:tgtEl>
                                        <p:attrNameLst>
                                          <p:attrName>style.visibility</p:attrName>
                                        </p:attrNameLst>
                                      </p:cBhvr>
                                      <p:to>
                                        <p:strVal val="visible"/>
                                      </p:to>
                                    </p:set>
                                    <p:animEffect transition="in" filter="blinds(horizontal)">
                                      <p:cBhvr>
                                        <p:cTn id="40" dur="500"/>
                                        <p:tgtEl>
                                          <p:spTgt spid="2">
                                            <p:txEl>
                                              <p:pRg st="9" end="9"/>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2">
                                            <p:txEl>
                                              <p:pRg st="10" end="10"/>
                                            </p:txEl>
                                          </p:spTgt>
                                        </p:tgtEl>
                                        <p:attrNameLst>
                                          <p:attrName>style.visibility</p:attrName>
                                        </p:attrNameLst>
                                      </p:cBhvr>
                                      <p:to>
                                        <p:strVal val="visible"/>
                                      </p:to>
                                    </p:set>
                                    <p:animEffect transition="in" filter="blinds(horizontal)">
                                      <p:cBhvr>
                                        <p:cTn id="45" dur="500"/>
                                        <p:tgtEl>
                                          <p:spTgt spid="2">
                                            <p:txEl>
                                              <p:pRg st="10" end="1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nodeType="clickEffect">
                                  <p:stCondLst>
                                    <p:cond delay="0"/>
                                  </p:stCondLst>
                                  <p:childTnLst>
                                    <p:set>
                                      <p:cBhvr>
                                        <p:cTn id="49" dur="1" fill="hold">
                                          <p:stCondLst>
                                            <p:cond delay="0"/>
                                          </p:stCondLst>
                                        </p:cTn>
                                        <p:tgtEl>
                                          <p:spTgt spid="2">
                                            <p:txEl>
                                              <p:pRg st="11" end="11"/>
                                            </p:txEl>
                                          </p:spTgt>
                                        </p:tgtEl>
                                        <p:attrNameLst>
                                          <p:attrName>style.visibility</p:attrName>
                                        </p:attrNameLst>
                                      </p:cBhvr>
                                      <p:to>
                                        <p:strVal val="visible"/>
                                      </p:to>
                                    </p:set>
                                    <p:animEffect transition="in" filter="blinds(horizontal)">
                                      <p:cBhvr>
                                        <p:cTn id="50" dur="500"/>
                                        <p:tgtEl>
                                          <p:spTgt spid="2">
                                            <p:txEl>
                                              <p:pRg st="11" end="1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nodeType="clickEffect">
                                  <p:stCondLst>
                                    <p:cond delay="0"/>
                                  </p:stCondLst>
                                  <p:childTnLst>
                                    <p:set>
                                      <p:cBhvr>
                                        <p:cTn id="54" dur="1" fill="hold">
                                          <p:stCondLst>
                                            <p:cond delay="0"/>
                                          </p:stCondLst>
                                        </p:cTn>
                                        <p:tgtEl>
                                          <p:spTgt spid="2">
                                            <p:txEl>
                                              <p:pRg st="12" end="12"/>
                                            </p:txEl>
                                          </p:spTgt>
                                        </p:tgtEl>
                                        <p:attrNameLst>
                                          <p:attrName>style.visibility</p:attrName>
                                        </p:attrNameLst>
                                      </p:cBhvr>
                                      <p:to>
                                        <p:strVal val="visible"/>
                                      </p:to>
                                    </p:set>
                                    <p:animEffect transition="in" filter="blinds(horizontal)">
                                      <p:cBhvr>
                                        <p:cTn id="55" dur="500"/>
                                        <p:tgtEl>
                                          <p:spTgt spid="2">
                                            <p:txEl>
                                              <p:pRg st="12" end="1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nodeType="clickEffect">
                                  <p:stCondLst>
                                    <p:cond delay="0"/>
                                  </p:stCondLst>
                                  <p:childTnLst>
                                    <p:set>
                                      <p:cBhvr>
                                        <p:cTn id="59" dur="1" fill="hold">
                                          <p:stCondLst>
                                            <p:cond delay="0"/>
                                          </p:stCondLst>
                                        </p:cTn>
                                        <p:tgtEl>
                                          <p:spTgt spid="2">
                                            <p:txEl>
                                              <p:pRg st="14" end="14"/>
                                            </p:txEl>
                                          </p:spTgt>
                                        </p:tgtEl>
                                        <p:attrNameLst>
                                          <p:attrName>style.visibility</p:attrName>
                                        </p:attrNameLst>
                                      </p:cBhvr>
                                      <p:to>
                                        <p:strVal val="visible"/>
                                      </p:to>
                                    </p:set>
                                    <p:animEffect transition="in" filter="blinds(horizontal)">
                                      <p:cBhvr>
                                        <p:cTn id="60" dur="500"/>
                                        <p:tgtEl>
                                          <p:spTgt spid="2">
                                            <p:txEl>
                                              <p:pRg st="14" end="14"/>
                                            </p:txEl>
                                          </p:spTgt>
                                        </p:tgtEl>
                                      </p:cBhvr>
                                    </p:animEffect>
                                  </p:childTnLst>
                                </p:cTn>
                              </p:par>
                              <p:par>
                                <p:cTn id="61" presetID="3" presetClass="entr" presetSubtype="10" fill="hold" nodeType="withEffect">
                                  <p:stCondLst>
                                    <p:cond delay="0"/>
                                  </p:stCondLst>
                                  <p:childTnLst>
                                    <p:set>
                                      <p:cBhvr>
                                        <p:cTn id="62" dur="1" fill="hold">
                                          <p:stCondLst>
                                            <p:cond delay="0"/>
                                          </p:stCondLst>
                                        </p:cTn>
                                        <p:tgtEl>
                                          <p:spTgt spid="2">
                                            <p:txEl>
                                              <p:pRg st="15" end="15"/>
                                            </p:txEl>
                                          </p:spTgt>
                                        </p:tgtEl>
                                        <p:attrNameLst>
                                          <p:attrName>style.visibility</p:attrName>
                                        </p:attrNameLst>
                                      </p:cBhvr>
                                      <p:to>
                                        <p:strVal val="visible"/>
                                      </p:to>
                                    </p:set>
                                    <p:animEffect transition="in" filter="blinds(horizontal)">
                                      <p:cBhvr>
                                        <p:cTn id="63" dur="500"/>
                                        <p:tgtEl>
                                          <p:spTgt spid="2">
                                            <p:txEl>
                                              <p:pRg st="15" end="15"/>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ntr" presetSubtype="10" fill="hold" nodeType="clickEffect">
                                  <p:stCondLst>
                                    <p:cond delay="0"/>
                                  </p:stCondLst>
                                  <p:childTnLst>
                                    <p:set>
                                      <p:cBhvr>
                                        <p:cTn id="67" dur="1" fill="hold">
                                          <p:stCondLst>
                                            <p:cond delay="0"/>
                                          </p:stCondLst>
                                        </p:cTn>
                                        <p:tgtEl>
                                          <p:spTgt spid="2">
                                            <p:txEl>
                                              <p:pRg st="16" end="16"/>
                                            </p:txEl>
                                          </p:spTgt>
                                        </p:tgtEl>
                                        <p:attrNameLst>
                                          <p:attrName>style.visibility</p:attrName>
                                        </p:attrNameLst>
                                      </p:cBhvr>
                                      <p:to>
                                        <p:strVal val="visible"/>
                                      </p:to>
                                    </p:set>
                                    <p:animEffect transition="in" filter="blinds(horizontal)">
                                      <p:cBhvr>
                                        <p:cTn id="68" dur="500"/>
                                        <p:tgtEl>
                                          <p:spTgt spid="2">
                                            <p:txEl>
                                              <p:pRg st="16" end="16"/>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3" presetClass="entr" presetSubtype="10" fill="hold" nodeType="clickEffect">
                                  <p:stCondLst>
                                    <p:cond delay="0"/>
                                  </p:stCondLst>
                                  <p:childTnLst>
                                    <p:set>
                                      <p:cBhvr>
                                        <p:cTn id="72" dur="1" fill="hold">
                                          <p:stCondLst>
                                            <p:cond delay="0"/>
                                          </p:stCondLst>
                                        </p:cTn>
                                        <p:tgtEl>
                                          <p:spTgt spid="2">
                                            <p:txEl>
                                              <p:pRg st="17" end="17"/>
                                            </p:txEl>
                                          </p:spTgt>
                                        </p:tgtEl>
                                        <p:attrNameLst>
                                          <p:attrName>style.visibility</p:attrName>
                                        </p:attrNameLst>
                                      </p:cBhvr>
                                      <p:to>
                                        <p:strVal val="visible"/>
                                      </p:to>
                                    </p:set>
                                    <p:animEffect transition="in" filter="blinds(horizontal)">
                                      <p:cBhvr>
                                        <p:cTn id="73" dur="500"/>
                                        <p:tgtEl>
                                          <p:spTgt spid="2">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Rectangle 108"/>
          <p:cNvSpPr/>
          <p:nvPr/>
        </p:nvSpPr>
        <p:spPr>
          <a:xfrm>
            <a:off x="336695" y="941639"/>
            <a:ext cx="9984432" cy="1258961"/>
          </a:xfrm>
          <a:prstGeom prst="rect">
            <a:avLst/>
          </a:prstGeom>
          <a:solidFill>
            <a:schemeClr val="bg2">
              <a:lumMod val="40000"/>
              <a:lumOff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9" name="Rectangle 18"/>
          <p:cNvSpPr/>
          <p:nvPr/>
        </p:nvSpPr>
        <p:spPr>
          <a:xfrm>
            <a:off x="336695" y="2209056"/>
            <a:ext cx="9984432" cy="2035124"/>
          </a:xfrm>
          <a:prstGeom prst="rect">
            <a:avLst/>
          </a:prstGeom>
          <a:solidFill>
            <a:srgbClr val="00B05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3" name="Text Box 2"/>
          <p:cNvSpPr txBox="1">
            <a:spLocks noChangeArrowheads="1"/>
          </p:cNvSpPr>
          <p:nvPr/>
        </p:nvSpPr>
        <p:spPr bwMode="auto">
          <a:xfrm>
            <a:off x="374651" y="346075"/>
            <a:ext cx="4690533" cy="457200"/>
          </a:xfrm>
          <a:prstGeom prst="rect">
            <a:avLst/>
          </a:prstGeom>
          <a:noFill/>
          <a:ln w="9525">
            <a:noFill/>
            <a:miter lim="800000"/>
            <a:headEnd type="none" w="sm" len="sm"/>
            <a:tailEnd type="none" w="sm" len="sm"/>
          </a:ln>
        </p:spPr>
        <p:txBody>
          <a:bodyPr lIns="92075" tIns="46038" rIns="92075" bIns="46038" anchor="ctr"/>
          <a:lstStyle/>
          <a:p>
            <a:pPr>
              <a:lnSpc>
                <a:spcPts val="2800"/>
              </a:lnSpc>
            </a:pPr>
            <a:endParaRPr lang="en-GB" sz="2600" dirty="0">
              <a:solidFill>
                <a:schemeClr val="bg1"/>
              </a:solidFill>
            </a:endParaRPr>
          </a:p>
        </p:txBody>
      </p:sp>
      <p:graphicFrame>
        <p:nvGraphicFramePr>
          <p:cNvPr id="4" name="Object 2"/>
          <p:cNvGraphicFramePr>
            <a:graphicFrameLocks noChangeAspect="1"/>
          </p:cNvGraphicFramePr>
          <p:nvPr/>
        </p:nvGraphicFramePr>
        <p:xfrm>
          <a:off x="7764134" y="5366417"/>
          <a:ext cx="1384167" cy="1453802"/>
        </p:xfrm>
        <a:graphic>
          <a:graphicData uri="http://schemas.openxmlformats.org/presentationml/2006/ole">
            <p:oleObj spid="_x0000_s599042" name="Clip" r:id="rId4" imgW="1107720" imgH="1631880" progId="">
              <p:embed/>
            </p:oleObj>
          </a:graphicData>
        </a:graphic>
      </p:graphicFrame>
      <p:sp>
        <p:nvSpPr>
          <p:cNvPr id="5" name="Oval 4"/>
          <p:cNvSpPr/>
          <p:nvPr/>
        </p:nvSpPr>
        <p:spPr>
          <a:xfrm>
            <a:off x="6720727" y="2924944"/>
            <a:ext cx="3384376" cy="1296144"/>
          </a:xfrm>
          <a:prstGeom prst="ellipse">
            <a:avLst/>
          </a:prstGeom>
          <a:solidFill>
            <a:schemeClr val="tx1">
              <a:lumMod val="50000"/>
              <a:lumOff val="50000"/>
            </a:schemeClr>
          </a:solidFill>
          <a:ln>
            <a:solidFill>
              <a:schemeClr val="tx1">
                <a:lumMod val="50000"/>
                <a:lumOff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cxnSp>
        <p:nvCxnSpPr>
          <p:cNvPr id="11" name="Curved Connector 10"/>
          <p:cNvCxnSpPr/>
          <p:nvPr/>
        </p:nvCxnSpPr>
        <p:spPr>
          <a:xfrm>
            <a:off x="3383679" y="2547464"/>
            <a:ext cx="3625080" cy="1066478"/>
          </a:xfrm>
          <a:prstGeom prst="curvedConnector3">
            <a:avLst>
              <a:gd name="adj1" fmla="val 43694"/>
            </a:avLst>
          </a:prstGeom>
          <a:ln w="4794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336695" y="1646240"/>
            <a:ext cx="3046984" cy="1017956"/>
          </a:xfrm>
          <a:prstGeom prst="rect">
            <a:avLst/>
          </a:prstGeom>
          <a:solidFill>
            <a:schemeClr val="tx1">
              <a:lumMod val="50000"/>
              <a:lumOff val="50000"/>
            </a:schemeClr>
          </a:solidFill>
          <a:ln>
            <a:solidFill>
              <a:schemeClr val="tx1">
                <a:lumMod val="50000"/>
                <a:lumOff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cxnSp>
        <p:nvCxnSpPr>
          <p:cNvPr id="24" name="Straight Connector 23"/>
          <p:cNvCxnSpPr/>
          <p:nvPr/>
        </p:nvCxnSpPr>
        <p:spPr>
          <a:xfrm flipV="1">
            <a:off x="6288679" y="2636912"/>
            <a:ext cx="0" cy="504056"/>
          </a:xfrm>
          <a:prstGeom prst="line">
            <a:avLst/>
          </a:prstGeom>
          <a:ln w="85725">
            <a:solidFill>
              <a:srgbClr val="C00000"/>
            </a:solidFill>
          </a:ln>
        </p:spPr>
        <p:style>
          <a:lnRef idx="1">
            <a:schemeClr val="accent1"/>
          </a:lnRef>
          <a:fillRef idx="0">
            <a:schemeClr val="accent1"/>
          </a:fillRef>
          <a:effectRef idx="0">
            <a:schemeClr val="accent1"/>
          </a:effectRef>
          <a:fontRef idx="minor">
            <a:schemeClr val="tx1"/>
          </a:fontRef>
        </p:style>
      </p:cxnSp>
      <p:sp>
        <p:nvSpPr>
          <p:cNvPr id="26" name="Isosceles Triangle 25"/>
          <p:cNvSpPr/>
          <p:nvPr/>
        </p:nvSpPr>
        <p:spPr>
          <a:xfrm>
            <a:off x="6000647" y="2348880"/>
            <a:ext cx="576064" cy="576064"/>
          </a:xfrm>
          <a:prstGeom prst="triangle">
            <a:avLst/>
          </a:prstGeom>
          <a:solidFill>
            <a:schemeClr val="tx2">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7" name="Isosceles Triangle 26"/>
          <p:cNvSpPr/>
          <p:nvPr/>
        </p:nvSpPr>
        <p:spPr>
          <a:xfrm>
            <a:off x="6072655" y="2191222"/>
            <a:ext cx="432048" cy="445690"/>
          </a:xfrm>
          <a:prstGeom prst="triangle">
            <a:avLst/>
          </a:prstGeom>
          <a:solidFill>
            <a:schemeClr val="tx2">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cxnSp>
        <p:nvCxnSpPr>
          <p:cNvPr id="28" name="Straight Connector 27"/>
          <p:cNvCxnSpPr/>
          <p:nvPr/>
        </p:nvCxnSpPr>
        <p:spPr>
          <a:xfrm flipV="1">
            <a:off x="7017143" y="2506538"/>
            <a:ext cx="0" cy="504056"/>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Isosceles Triangle 28"/>
          <p:cNvSpPr/>
          <p:nvPr/>
        </p:nvSpPr>
        <p:spPr>
          <a:xfrm>
            <a:off x="6853029" y="2506538"/>
            <a:ext cx="328228" cy="274390"/>
          </a:xfrm>
          <a:prstGeom prst="triangle">
            <a:avLst/>
          </a:prstGeom>
          <a:solidFill>
            <a:schemeClr val="tx2">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30" name="Isosceles Triangle 29"/>
          <p:cNvSpPr/>
          <p:nvPr/>
        </p:nvSpPr>
        <p:spPr>
          <a:xfrm>
            <a:off x="6904939" y="2348880"/>
            <a:ext cx="224408" cy="282774"/>
          </a:xfrm>
          <a:prstGeom prst="triangle">
            <a:avLst/>
          </a:prstGeom>
          <a:solidFill>
            <a:schemeClr val="tx2">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cxnSp>
        <p:nvCxnSpPr>
          <p:cNvPr id="40" name="Straight Connector 39"/>
          <p:cNvCxnSpPr/>
          <p:nvPr/>
        </p:nvCxnSpPr>
        <p:spPr>
          <a:xfrm flipV="1">
            <a:off x="4200447" y="2952228"/>
            <a:ext cx="0" cy="504056"/>
          </a:xfrm>
          <a:prstGeom prst="line">
            <a:avLst/>
          </a:prstGeom>
          <a:ln w="85725">
            <a:solidFill>
              <a:srgbClr val="C00000"/>
            </a:solidFill>
          </a:ln>
        </p:spPr>
        <p:style>
          <a:lnRef idx="1">
            <a:schemeClr val="accent1"/>
          </a:lnRef>
          <a:fillRef idx="0">
            <a:schemeClr val="accent1"/>
          </a:fillRef>
          <a:effectRef idx="0">
            <a:schemeClr val="accent1"/>
          </a:effectRef>
          <a:fontRef idx="minor">
            <a:schemeClr val="tx1"/>
          </a:fontRef>
        </p:style>
      </p:cxnSp>
      <p:sp>
        <p:nvSpPr>
          <p:cNvPr id="41" name="Isosceles Triangle 40"/>
          <p:cNvSpPr/>
          <p:nvPr/>
        </p:nvSpPr>
        <p:spPr>
          <a:xfrm>
            <a:off x="3912415" y="2664196"/>
            <a:ext cx="576064" cy="576064"/>
          </a:xfrm>
          <a:prstGeom prst="triangle">
            <a:avLst/>
          </a:prstGeom>
          <a:solidFill>
            <a:schemeClr val="tx2">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cxnSp>
        <p:nvCxnSpPr>
          <p:cNvPr id="49" name="Straight Connector 48"/>
          <p:cNvCxnSpPr/>
          <p:nvPr/>
        </p:nvCxnSpPr>
        <p:spPr>
          <a:xfrm flipV="1">
            <a:off x="6432695" y="3613942"/>
            <a:ext cx="0" cy="504056"/>
          </a:xfrm>
          <a:prstGeom prst="line">
            <a:avLst/>
          </a:prstGeom>
          <a:ln w="857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7497771" y="2389806"/>
            <a:ext cx="0" cy="504056"/>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sp>
        <p:nvSpPr>
          <p:cNvPr id="53" name="Isosceles Triangle 52"/>
          <p:cNvSpPr/>
          <p:nvPr/>
        </p:nvSpPr>
        <p:spPr>
          <a:xfrm>
            <a:off x="7333657" y="2389806"/>
            <a:ext cx="328228" cy="274390"/>
          </a:xfrm>
          <a:prstGeom prst="triangle">
            <a:avLst/>
          </a:prstGeom>
          <a:solidFill>
            <a:schemeClr val="tx2">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54" name="Isosceles Triangle 53"/>
          <p:cNvSpPr/>
          <p:nvPr/>
        </p:nvSpPr>
        <p:spPr>
          <a:xfrm>
            <a:off x="7385567" y="2232148"/>
            <a:ext cx="224408" cy="282774"/>
          </a:xfrm>
          <a:prstGeom prst="triangle">
            <a:avLst/>
          </a:prstGeom>
          <a:solidFill>
            <a:schemeClr val="tx2">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cxnSp>
        <p:nvCxnSpPr>
          <p:cNvPr id="55" name="Straight Connector 54"/>
          <p:cNvCxnSpPr/>
          <p:nvPr/>
        </p:nvCxnSpPr>
        <p:spPr>
          <a:xfrm flipV="1">
            <a:off x="8036969" y="2343622"/>
            <a:ext cx="0" cy="504056"/>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sp>
        <p:nvSpPr>
          <p:cNvPr id="56" name="Isosceles Triangle 55"/>
          <p:cNvSpPr/>
          <p:nvPr/>
        </p:nvSpPr>
        <p:spPr>
          <a:xfrm>
            <a:off x="7872855" y="2343622"/>
            <a:ext cx="328228" cy="274390"/>
          </a:xfrm>
          <a:prstGeom prst="triangle">
            <a:avLst/>
          </a:prstGeom>
          <a:solidFill>
            <a:schemeClr val="tx2">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57" name="Isosceles Triangle 56"/>
          <p:cNvSpPr/>
          <p:nvPr/>
        </p:nvSpPr>
        <p:spPr>
          <a:xfrm>
            <a:off x="7924765" y="2185964"/>
            <a:ext cx="224408" cy="282774"/>
          </a:xfrm>
          <a:prstGeom prst="triangle">
            <a:avLst/>
          </a:prstGeom>
          <a:solidFill>
            <a:schemeClr val="tx2">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grpSp>
        <p:nvGrpSpPr>
          <p:cNvPr id="2" name="Group 565"/>
          <p:cNvGrpSpPr>
            <a:grpSpLocks/>
          </p:cNvGrpSpPr>
          <p:nvPr/>
        </p:nvGrpSpPr>
        <p:grpSpPr bwMode="auto">
          <a:xfrm rot="3018888">
            <a:off x="3420338" y="5528741"/>
            <a:ext cx="90488" cy="340783"/>
            <a:chOff x="1872" y="3072"/>
            <a:chExt cx="192" cy="336"/>
          </a:xfrm>
        </p:grpSpPr>
        <p:sp>
          <p:nvSpPr>
            <p:cNvPr id="62" name="Oval 566"/>
            <p:cNvSpPr>
              <a:spLocks noChangeArrowheads="1"/>
            </p:cNvSpPr>
            <p:nvPr/>
          </p:nvSpPr>
          <p:spPr bwMode="auto">
            <a:xfrm>
              <a:off x="1872" y="3152"/>
              <a:ext cx="192"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63" name="Oval 567"/>
            <p:cNvSpPr>
              <a:spLocks noChangeArrowheads="1"/>
            </p:cNvSpPr>
            <p:nvPr/>
          </p:nvSpPr>
          <p:spPr bwMode="auto">
            <a:xfrm>
              <a:off x="1872" y="3216"/>
              <a:ext cx="192"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64" name="Oval 568"/>
            <p:cNvSpPr>
              <a:spLocks noChangeArrowheads="1"/>
            </p:cNvSpPr>
            <p:nvPr/>
          </p:nvSpPr>
          <p:spPr bwMode="auto">
            <a:xfrm>
              <a:off x="1872" y="3280"/>
              <a:ext cx="192"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65" name="Rectangle 569"/>
            <p:cNvSpPr>
              <a:spLocks noChangeArrowheads="1"/>
            </p:cNvSpPr>
            <p:nvPr/>
          </p:nvSpPr>
          <p:spPr bwMode="auto">
            <a:xfrm>
              <a:off x="1920" y="3072"/>
              <a:ext cx="96" cy="336"/>
            </a:xfrm>
            <a:prstGeom prst="rect">
              <a:avLst/>
            </a:prstGeom>
            <a:solidFill>
              <a:schemeClr val="tx1"/>
            </a:solidFill>
            <a:ln w="9525">
              <a:solidFill>
                <a:schemeClr val="tx1"/>
              </a:solidFill>
              <a:miter lim="800000"/>
              <a:headEnd/>
              <a:tailEnd/>
            </a:ln>
          </p:spPr>
          <p:txBody>
            <a:bodyPr wrap="none" anchor="ctr"/>
            <a:lstStyle/>
            <a:p>
              <a:endParaRPr lang="en-US"/>
            </a:p>
          </p:txBody>
        </p:sp>
      </p:grpSp>
      <p:grpSp>
        <p:nvGrpSpPr>
          <p:cNvPr id="6" name="Group 570"/>
          <p:cNvGrpSpPr>
            <a:grpSpLocks/>
          </p:cNvGrpSpPr>
          <p:nvPr/>
        </p:nvGrpSpPr>
        <p:grpSpPr bwMode="auto">
          <a:xfrm rot="18581112" flipH="1">
            <a:off x="2490062" y="5529799"/>
            <a:ext cx="90488" cy="338667"/>
            <a:chOff x="1872" y="3072"/>
            <a:chExt cx="192" cy="336"/>
          </a:xfrm>
        </p:grpSpPr>
        <p:sp>
          <p:nvSpPr>
            <p:cNvPr id="67" name="Oval 571"/>
            <p:cNvSpPr>
              <a:spLocks noChangeArrowheads="1"/>
            </p:cNvSpPr>
            <p:nvPr/>
          </p:nvSpPr>
          <p:spPr bwMode="auto">
            <a:xfrm>
              <a:off x="1872" y="3152"/>
              <a:ext cx="192"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68" name="Oval 572"/>
            <p:cNvSpPr>
              <a:spLocks noChangeArrowheads="1"/>
            </p:cNvSpPr>
            <p:nvPr/>
          </p:nvSpPr>
          <p:spPr bwMode="auto">
            <a:xfrm>
              <a:off x="1872" y="3216"/>
              <a:ext cx="192"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69" name="Oval 573"/>
            <p:cNvSpPr>
              <a:spLocks noChangeArrowheads="1"/>
            </p:cNvSpPr>
            <p:nvPr/>
          </p:nvSpPr>
          <p:spPr bwMode="auto">
            <a:xfrm>
              <a:off x="1872" y="3280"/>
              <a:ext cx="192"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70" name="Rectangle 574"/>
            <p:cNvSpPr>
              <a:spLocks noChangeArrowheads="1"/>
            </p:cNvSpPr>
            <p:nvPr/>
          </p:nvSpPr>
          <p:spPr bwMode="auto">
            <a:xfrm>
              <a:off x="1920" y="3072"/>
              <a:ext cx="96" cy="336"/>
            </a:xfrm>
            <a:prstGeom prst="rect">
              <a:avLst/>
            </a:prstGeom>
            <a:solidFill>
              <a:schemeClr val="tx1"/>
            </a:solidFill>
            <a:ln w="9525">
              <a:solidFill>
                <a:schemeClr val="tx1"/>
              </a:solidFill>
              <a:miter lim="800000"/>
              <a:headEnd/>
              <a:tailEnd/>
            </a:ln>
          </p:spPr>
          <p:txBody>
            <a:bodyPr wrap="none" anchor="ctr"/>
            <a:lstStyle/>
            <a:p>
              <a:endParaRPr lang="en-US"/>
            </a:p>
          </p:txBody>
        </p:sp>
      </p:grpSp>
      <p:sp>
        <p:nvSpPr>
          <p:cNvPr id="71" name="Rectangle 575"/>
          <p:cNvSpPr>
            <a:spLocks noChangeArrowheads="1"/>
          </p:cNvSpPr>
          <p:nvPr/>
        </p:nvSpPr>
        <p:spPr bwMode="auto">
          <a:xfrm>
            <a:off x="3574591" y="5601501"/>
            <a:ext cx="679449" cy="44450"/>
          </a:xfrm>
          <a:prstGeom prst="rect">
            <a:avLst/>
          </a:prstGeom>
          <a:solidFill>
            <a:schemeClr val="tx1"/>
          </a:solidFill>
          <a:ln w="9525">
            <a:solidFill>
              <a:schemeClr val="tx1"/>
            </a:solidFill>
            <a:miter lim="800000"/>
            <a:headEnd/>
            <a:tailEnd/>
          </a:ln>
        </p:spPr>
        <p:txBody>
          <a:bodyPr wrap="none" anchor="ctr"/>
          <a:lstStyle/>
          <a:p>
            <a:endParaRPr lang="en-US"/>
          </a:p>
        </p:txBody>
      </p:sp>
      <p:grpSp>
        <p:nvGrpSpPr>
          <p:cNvPr id="7" name="Group 576"/>
          <p:cNvGrpSpPr>
            <a:grpSpLocks/>
          </p:cNvGrpSpPr>
          <p:nvPr/>
        </p:nvGrpSpPr>
        <p:grpSpPr bwMode="auto">
          <a:xfrm>
            <a:off x="2545890" y="5676113"/>
            <a:ext cx="895349" cy="488950"/>
            <a:chOff x="3644" y="1182"/>
            <a:chExt cx="531" cy="386"/>
          </a:xfrm>
        </p:grpSpPr>
        <p:sp>
          <p:nvSpPr>
            <p:cNvPr id="73" name="Freeform 577"/>
            <p:cNvSpPr>
              <a:spLocks/>
            </p:cNvSpPr>
            <p:nvPr/>
          </p:nvSpPr>
          <p:spPr bwMode="auto">
            <a:xfrm>
              <a:off x="3644" y="1182"/>
              <a:ext cx="531" cy="386"/>
            </a:xfrm>
            <a:custGeom>
              <a:avLst/>
              <a:gdLst>
                <a:gd name="T0" fmla="*/ 0 w 531"/>
                <a:gd name="T1" fmla="*/ 386 h 386"/>
                <a:gd name="T2" fmla="*/ 531 w 531"/>
                <a:gd name="T3" fmla="*/ 386 h 386"/>
                <a:gd name="T4" fmla="*/ 531 w 531"/>
                <a:gd name="T5" fmla="*/ 143 h 386"/>
                <a:gd name="T6" fmla="*/ 433 w 531"/>
                <a:gd name="T7" fmla="*/ 0 h 386"/>
                <a:gd name="T8" fmla="*/ 99 w 531"/>
                <a:gd name="T9" fmla="*/ 0 h 386"/>
                <a:gd name="T10" fmla="*/ 0 w 531"/>
                <a:gd name="T11" fmla="*/ 152 h 386"/>
                <a:gd name="T12" fmla="*/ 0 w 531"/>
                <a:gd name="T13" fmla="*/ 386 h 386"/>
                <a:gd name="T14" fmla="*/ 0 60000 65536"/>
                <a:gd name="T15" fmla="*/ 0 60000 65536"/>
                <a:gd name="T16" fmla="*/ 0 60000 65536"/>
                <a:gd name="T17" fmla="*/ 0 60000 65536"/>
                <a:gd name="T18" fmla="*/ 0 60000 65536"/>
                <a:gd name="T19" fmla="*/ 0 60000 65536"/>
                <a:gd name="T20" fmla="*/ 0 60000 65536"/>
                <a:gd name="T21" fmla="*/ 0 w 531"/>
                <a:gd name="T22" fmla="*/ 0 h 386"/>
                <a:gd name="T23" fmla="*/ 531 w 531"/>
                <a:gd name="T24" fmla="*/ 386 h 3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1" h="386">
                  <a:moveTo>
                    <a:pt x="0" y="386"/>
                  </a:moveTo>
                  <a:lnTo>
                    <a:pt x="531" y="386"/>
                  </a:lnTo>
                  <a:lnTo>
                    <a:pt x="531" y="143"/>
                  </a:lnTo>
                  <a:lnTo>
                    <a:pt x="433" y="0"/>
                  </a:lnTo>
                  <a:lnTo>
                    <a:pt x="99" y="0"/>
                  </a:lnTo>
                  <a:lnTo>
                    <a:pt x="0" y="152"/>
                  </a:lnTo>
                  <a:lnTo>
                    <a:pt x="0" y="386"/>
                  </a:lnTo>
                  <a:close/>
                </a:path>
              </a:pathLst>
            </a:custGeom>
            <a:gradFill rotWithShape="0">
              <a:gsLst>
                <a:gs pos="0">
                  <a:srgbClr val="5F5F5F"/>
                </a:gs>
                <a:gs pos="100000">
                  <a:srgbClr val="969696"/>
                </a:gs>
              </a:gsLst>
              <a:lin ang="5400000" scaled="1"/>
            </a:gradFill>
            <a:ln w="3175" cap="flat" cmpd="sng">
              <a:solidFill>
                <a:srgbClr val="777777"/>
              </a:solidFill>
              <a:prstDash val="solid"/>
              <a:round/>
              <a:headEnd type="none" w="med" len="med"/>
              <a:tailEnd type="none" w="med" len="med"/>
            </a:ln>
          </p:spPr>
          <p:txBody>
            <a:bodyPr wrap="none" anchor="ctr"/>
            <a:lstStyle/>
            <a:p>
              <a:endParaRPr lang="en-GB"/>
            </a:p>
          </p:txBody>
        </p:sp>
        <p:sp>
          <p:nvSpPr>
            <p:cNvPr id="74" name="Freeform 578"/>
            <p:cNvSpPr>
              <a:spLocks/>
            </p:cNvSpPr>
            <p:nvPr/>
          </p:nvSpPr>
          <p:spPr bwMode="auto">
            <a:xfrm>
              <a:off x="3721" y="1239"/>
              <a:ext cx="376" cy="272"/>
            </a:xfrm>
            <a:custGeom>
              <a:avLst/>
              <a:gdLst>
                <a:gd name="T0" fmla="*/ 0 w 531"/>
                <a:gd name="T1" fmla="*/ 33 h 386"/>
                <a:gd name="T2" fmla="*/ 47 w 531"/>
                <a:gd name="T3" fmla="*/ 33 h 386"/>
                <a:gd name="T4" fmla="*/ 47 w 531"/>
                <a:gd name="T5" fmla="*/ 13 h 386"/>
                <a:gd name="T6" fmla="*/ 39 w 531"/>
                <a:gd name="T7" fmla="*/ 0 h 386"/>
                <a:gd name="T8" fmla="*/ 9 w 531"/>
                <a:gd name="T9" fmla="*/ 0 h 386"/>
                <a:gd name="T10" fmla="*/ 0 w 531"/>
                <a:gd name="T11" fmla="*/ 13 h 386"/>
                <a:gd name="T12" fmla="*/ 0 w 531"/>
                <a:gd name="T13" fmla="*/ 33 h 386"/>
                <a:gd name="T14" fmla="*/ 0 60000 65536"/>
                <a:gd name="T15" fmla="*/ 0 60000 65536"/>
                <a:gd name="T16" fmla="*/ 0 60000 65536"/>
                <a:gd name="T17" fmla="*/ 0 60000 65536"/>
                <a:gd name="T18" fmla="*/ 0 60000 65536"/>
                <a:gd name="T19" fmla="*/ 0 60000 65536"/>
                <a:gd name="T20" fmla="*/ 0 60000 65536"/>
                <a:gd name="T21" fmla="*/ 0 w 531"/>
                <a:gd name="T22" fmla="*/ 0 h 386"/>
                <a:gd name="T23" fmla="*/ 531 w 531"/>
                <a:gd name="T24" fmla="*/ 386 h 3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1" h="386">
                  <a:moveTo>
                    <a:pt x="0" y="386"/>
                  </a:moveTo>
                  <a:lnTo>
                    <a:pt x="531" y="386"/>
                  </a:lnTo>
                  <a:lnTo>
                    <a:pt x="531" y="143"/>
                  </a:lnTo>
                  <a:lnTo>
                    <a:pt x="433" y="0"/>
                  </a:lnTo>
                  <a:lnTo>
                    <a:pt x="99" y="0"/>
                  </a:lnTo>
                  <a:lnTo>
                    <a:pt x="0" y="152"/>
                  </a:lnTo>
                  <a:lnTo>
                    <a:pt x="0" y="386"/>
                  </a:lnTo>
                  <a:close/>
                </a:path>
              </a:pathLst>
            </a:custGeom>
            <a:gradFill rotWithShape="0">
              <a:gsLst>
                <a:gs pos="0">
                  <a:srgbClr val="292929"/>
                </a:gs>
                <a:gs pos="100000">
                  <a:srgbClr val="969696"/>
                </a:gs>
              </a:gsLst>
              <a:lin ang="5400000" scaled="1"/>
            </a:gradFill>
            <a:ln w="3175" cap="flat" cmpd="sng">
              <a:solidFill>
                <a:srgbClr val="777777"/>
              </a:solidFill>
              <a:prstDash val="solid"/>
              <a:round/>
              <a:headEnd type="none" w="med" len="med"/>
              <a:tailEnd type="none" w="med" len="med"/>
            </a:ln>
          </p:spPr>
          <p:txBody>
            <a:bodyPr wrap="none" anchor="ctr"/>
            <a:lstStyle/>
            <a:p>
              <a:endParaRPr lang="en-GB"/>
            </a:p>
          </p:txBody>
        </p:sp>
      </p:grpSp>
      <p:sp>
        <p:nvSpPr>
          <p:cNvPr id="75" name="Rectangle 774"/>
          <p:cNvSpPr>
            <a:spLocks noChangeArrowheads="1"/>
          </p:cNvSpPr>
          <p:nvPr/>
        </p:nvSpPr>
        <p:spPr bwMode="auto">
          <a:xfrm>
            <a:off x="2177590" y="5601501"/>
            <a:ext cx="241300" cy="44450"/>
          </a:xfrm>
          <a:prstGeom prst="rect">
            <a:avLst/>
          </a:prstGeom>
          <a:solidFill>
            <a:schemeClr val="tx1"/>
          </a:solidFill>
          <a:ln w="9525">
            <a:solidFill>
              <a:schemeClr val="tx1"/>
            </a:solidFill>
            <a:miter lim="800000"/>
            <a:headEnd/>
            <a:tailEnd/>
          </a:ln>
        </p:spPr>
        <p:txBody>
          <a:bodyPr wrap="none" anchor="ctr"/>
          <a:lstStyle/>
          <a:p>
            <a:endParaRPr lang="en-US"/>
          </a:p>
        </p:txBody>
      </p:sp>
      <p:cxnSp>
        <p:nvCxnSpPr>
          <p:cNvPr id="80" name="Straight Connector 79"/>
          <p:cNvCxnSpPr/>
          <p:nvPr/>
        </p:nvCxnSpPr>
        <p:spPr>
          <a:xfrm>
            <a:off x="3575720" y="5626297"/>
            <a:ext cx="35853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7161076" y="5626297"/>
            <a:ext cx="0" cy="6744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7161076" y="6300788"/>
            <a:ext cx="6514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flipH="1">
            <a:off x="2428449" y="4365104"/>
            <a:ext cx="5984466" cy="19063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2428449" y="4365104"/>
            <a:ext cx="0" cy="792088"/>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2428449" y="5157192"/>
            <a:ext cx="6571535" cy="0"/>
          </a:xfrm>
          <a:prstGeom prst="line">
            <a:avLst/>
          </a:prstGeom>
        </p:spPr>
        <p:style>
          <a:lnRef idx="1">
            <a:schemeClr val="accent1"/>
          </a:lnRef>
          <a:fillRef idx="0">
            <a:schemeClr val="accent1"/>
          </a:fillRef>
          <a:effectRef idx="0">
            <a:schemeClr val="accent1"/>
          </a:effectRef>
          <a:fontRef idx="minor">
            <a:schemeClr val="tx1"/>
          </a:fontRef>
        </p:style>
      </p:cxnSp>
      <p:sp>
        <p:nvSpPr>
          <p:cNvPr id="102" name="TextBox 101"/>
          <p:cNvSpPr txBox="1"/>
          <p:nvPr/>
        </p:nvSpPr>
        <p:spPr>
          <a:xfrm>
            <a:off x="2029479" y="4555737"/>
            <a:ext cx="330062" cy="369332"/>
          </a:xfrm>
          <a:prstGeom prst="rect">
            <a:avLst/>
          </a:prstGeom>
          <a:noFill/>
        </p:spPr>
        <p:txBody>
          <a:bodyPr wrap="square" rtlCol="0">
            <a:spAutoFit/>
          </a:bodyPr>
          <a:lstStyle/>
          <a:p>
            <a:r>
              <a:rPr lang="en-GB" dirty="0" smtClean="0"/>
              <a:t>V</a:t>
            </a:r>
            <a:endParaRPr lang="en-GB" dirty="0"/>
          </a:p>
        </p:txBody>
      </p:sp>
      <p:cxnSp>
        <p:nvCxnSpPr>
          <p:cNvPr id="104" name="Straight Connector 103"/>
          <p:cNvCxnSpPr/>
          <p:nvPr/>
        </p:nvCxnSpPr>
        <p:spPr>
          <a:xfrm>
            <a:off x="2428182" y="4509120"/>
            <a:ext cx="6200757"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428182" y="5085184"/>
            <a:ext cx="6200757"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10" name="Sun 109"/>
          <p:cNvSpPr/>
          <p:nvPr/>
        </p:nvSpPr>
        <p:spPr>
          <a:xfrm>
            <a:off x="9013033" y="941639"/>
            <a:ext cx="792088" cy="544982"/>
          </a:xfrm>
          <a:prstGeom prst="sun">
            <a:avLst/>
          </a:prstGeom>
          <a:solidFill>
            <a:srgbClr val="FFFF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11" name="Cloud 110"/>
          <p:cNvSpPr/>
          <p:nvPr/>
        </p:nvSpPr>
        <p:spPr>
          <a:xfrm>
            <a:off x="6216671" y="1101258"/>
            <a:ext cx="1116986" cy="288032"/>
          </a:xfrm>
          <a:prstGeom prst="cloud">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12" name="Cloud 111"/>
          <p:cNvSpPr/>
          <p:nvPr/>
        </p:nvSpPr>
        <p:spPr>
          <a:xfrm>
            <a:off x="3476726" y="1109642"/>
            <a:ext cx="886035" cy="288032"/>
          </a:xfrm>
          <a:prstGeom prst="cloud">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13" name="Cloud 112"/>
          <p:cNvSpPr/>
          <p:nvPr/>
        </p:nvSpPr>
        <p:spPr>
          <a:xfrm>
            <a:off x="1524201" y="1109642"/>
            <a:ext cx="673348" cy="288032"/>
          </a:xfrm>
          <a:prstGeom prst="cloud">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431110" name="Picture 6" descr="D:\Users\n398623\AppData\Local\Microsoft\Windows\Temporary Internet Files\Content.IE5\CR9GU8CR\126tO[1].jpg"/>
          <p:cNvPicPr>
            <a:picLocks noChangeAspect="1" noChangeArrowheads="1"/>
          </p:cNvPicPr>
          <p:nvPr/>
        </p:nvPicPr>
        <p:blipFill>
          <a:blip r:embed="rId5" cstate="print"/>
          <a:srcRect/>
          <a:stretch>
            <a:fillRect/>
          </a:stretch>
        </p:blipFill>
        <p:spPr bwMode="auto">
          <a:xfrm>
            <a:off x="9553826" y="5572916"/>
            <a:ext cx="988987" cy="817479"/>
          </a:xfrm>
          <a:prstGeom prst="rect">
            <a:avLst/>
          </a:prstGeom>
          <a:noFill/>
        </p:spPr>
      </p:pic>
      <p:cxnSp>
        <p:nvCxnSpPr>
          <p:cNvPr id="76" name="Straight Connector 75"/>
          <p:cNvCxnSpPr/>
          <p:nvPr/>
        </p:nvCxnSpPr>
        <p:spPr>
          <a:xfrm>
            <a:off x="8904312" y="6300788"/>
            <a:ext cx="130809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8843309" y="4221088"/>
            <a:ext cx="853091" cy="261610"/>
          </a:xfrm>
          <a:prstGeom prst="rect">
            <a:avLst/>
          </a:prstGeom>
          <a:noFill/>
        </p:spPr>
        <p:txBody>
          <a:bodyPr wrap="square" rtlCol="0">
            <a:spAutoFit/>
          </a:bodyPr>
          <a:lstStyle/>
          <a:p>
            <a:r>
              <a:rPr lang="en-GB" sz="1100" dirty="0" smtClean="0"/>
              <a:t>253V</a:t>
            </a:r>
            <a:endParaRPr lang="en-GB" sz="1100" dirty="0"/>
          </a:p>
        </p:txBody>
      </p:sp>
      <p:sp>
        <p:nvSpPr>
          <p:cNvPr id="86" name="TextBox 85"/>
          <p:cNvSpPr txBox="1"/>
          <p:nvPr/>
        </p:nvSpPr>
        <p:spPr>
          <a:xfrm>
            <a:off x="8843309" y="4781053"/>
            <a:ext cx="853091" cy="261610"/>
          </a:xfrm>
          <a:prstGeom prst="rect">
            <a:avLst/>
          </a:prstGeom>
          <a:noFill/>
        </p:spPr>
        <p:txBody>
          <a:bodyPr wrap="square" rtlCol="0">
            <a:spAutoFit/>
          </a:bodyPr>
          <a:lstStyle/>
          <a:p>
            <a:r>
              <a:rPr lang="en-GB" sz="1100" dirty="0" smtClean="0"/>
              <a:t>216V</a:t>
            </a:r>
            <a:endParaRPr lang="en-GB" sz="1100" dirty="0"/>
          </a:p>
        </p:txBody>
      </p:sp>
      <p:sp>
        <p:nvSpPr>
          <p:cNvPr id="87" name="Rectangle 86"/>
          <p:cNvSpPr/>
          <p:nvPr/>
        </p:nvSpPr>
        <p:spPr>
          <a:xfrm>
            <a:off x="4992535" y="2185965"/>
            <a:ext cx="5328592" cy="1328686"/>
          </a:xfrm>
          <a:prstGeom prst="rect">
            <a:avLst/>
          </a:prstGeom>
          <a:solidFill>
            <a:schemeClr val="tx1">
              <a:lumMod val="50000"/>
              <a:lumOff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431112" name="Picture 8" descr="D:\Users\n398623\AppData\Local\Microsoft\Windows\Temporary Internet Files\Content.IE5\EPKT24YZ\5833947740_2eae05096b_z[1].jpg"/>
          <p:cNvPicPr>
            <a:picLocks noChangeAspect="1" noChangeArrowheads="1"/>
          </p:cNvPicPr>
          <p:nvPr/>
        </p:nvPicPr>
        <p:blipFill>
          <a:blip r:embed="rId6" cstate="print"/>
          <a:srcRect/>
          <a:stretch>
            <a:fillRect/>
          </a:stretch>
        </p:blipFill>
        <p:spPr bwMode="auto">
          <a:xfrm>
            <a:off x="9696400" y="3410008"/>
            <a:ext cx="1072690" cy="1072690"/>
          </a:xfrm>
          <a:prstGeom prst="rect">
            <a:avLst/>
          </a:prstGeom>
          <a:noFill/>
        </p:spPr>
      </p:pic>
      <p:cxnSp>
        <p:nvCxnSpPr>
          <p:cNvPr id="43" name="Straight Connector 42"/>
          <p:cNvCxnSpPr/>
          <p:nvPr/>
        </p:nvCxnSpPr>
        <p:spPr>
          <a:xfrm flipV="1">
            <a:off x="4992535" y="3226618"/>
            <a:ext cx="0" cy="504056"/>
          </a:xfrm>
          <a:prstGeom prst="line">
            <a:avLst/>
          </a:prstGeom>
          <a:ln w="85725">
            <a:solidFill>
              <a:srgbClr val="C00000"/>
            </a:solidFill>
          </a:ln>
        </p:spPr>
        <p:style>
          <a:lnRef idx="1">
            <a:schemeClr val="accent1"/>
          </a:lnRef>
          <a:fillRef idx="0">
            <a:schemeClr val="accent1"/>
          </a:fillRef>
          <a:effectRef idx="0">
            <a:schemeClr val="accent1"/>
          </a:effectRef>
          <a:fontRef idx="minor">
            <a:schemeClr val="tx1"/>
          </a:fontRef>
        </p:style>
      </p:cxnSp>
      <p:sp>
        <p:nvSpPr>
          <p:cNvPr id="44" name="Isosceles Triangle 43"/>
          <p:cNvSpPr/>
          <p:nvPr/>
        </p:nvSpPr>
        <p:spPr>
          <a:xfrm>
            <a:off x="4704503" y="2938586"/>
            <a:ext cx="576064" cy="576064"/>
          </a:xfrm>
          <a:prstGeom prst="triangle">
            <a:avLst/>
          </a:prstGeom>
          <a:solidFill>
            <a:schemeClr val="tx2">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45" name="Isosceles Triangle 44"/>
          <p:cNvSpPr/>
          <p:nvPr/>
        </p:nvSpPr>
        <p:spPr>
          <a:xfrm>
            <a:off x="4776511" y="2780928"/>
            <a:ext cx="432048" cy="445690"/>
          </a:xfrm>
          <a:prstGeom prst="triangle">
            <a:avLst/>
          </a:prstGeom>
          <a:solidFill>
            <a:schemeClr val="tx2">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cxnSp>
        <p:nvCxnSpPr>
          <p:cNvPr id="46" name="Straight Connector 45"/>
          <p:cNvCxnSpPr/>
          <p:nvPr/>
        </p:nvCxnSpPr>
        <p:spPr>
          <a:xfrm flipV="1">
            <a:off x="5712615" y="3456284"/>
            <a:ext cx="0" cy="504056"/>
          </a:xfrm>
          <a:prstGeom prst="line">
            <a:avLst/>
          </a:prstGeom>
          <a:ln w="85725">
            <a:solidFill>
              <a:srgbClr val="C00000"/>
            </a:solidFill>
          </a:ln>
        </p:spPr>
        <p:style>
          <a:lnRef idx="1">
            <a:schemeClr val="accent1"/>
          </a:lnRef>
          <a:fillRef idx="0">
            <a:schemeClr val="accent1"/>
          </a:fillRef>
          <a:effectRef idx="0">
            <a:schemeClr val="accent1"/>
          </a:effectRef>
          <a:fontRef idx="minor">
            <a:schemeClr val="tx1"/>
          </a:fontRef>
        </p:style>
      </p:cxnSp>
      <p:sp>
        <p:nvSpPr>
          <p:cNvPr id="47" name="Isosceles Triangle 46"/>
          <p:cNvSpPr/>
          <p:nvPr/>
        </p:nvSpPr>
        <p:spPr>
          <a:xfrm>
            <a:off x="5424583" y="3168252"/>
            <a:ext cx="576064" cy="576064"/>
          </a:xfrm>
          <a:prstGeom prst="triangle">
            <a:avLst/>
          </a:prstGeom>
          <a:solidFill>
            <a:schemeClr val="tx2">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48" name="Isosceles Triangle 47"/>
          <p:cNvSpPr/>
          <p:nvPr/>
        </p:nvSpPr>
        <p:spPr>
          <a:xfrm>
            <a:off x="5496591" y="3010594"/>
            <a:ext cx="432048" cy="445690"/>
          </a:xfrm>
          <a:prstGeom prst="triangle">
            <a:avLst/>
          </a:prstGeom>
          <a:solidFill>
            <a:schemeClr val="tx2">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50" name="Isosceles Triangle 49"/>
          <p:cNvSpPr/>
          <p:nvPr/>
        </p:nvSpPr>
        <p:spPr>
          <a:xfrm>
            <a:off x="6144663" y="3325910"/>
            <a:ext cx="576064" cy="576064"/>
          </a:xfrm>
          <a:prstGeom prst="triangle">
            <a:avLst/>
          </a:prstGeom>
          <a:solidFill>
            <a:schemeClr val="tx2">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51" name="Isosceles Triangle 50"/>
          <p:cNvSpPr/>
          <p:nvPr/>
        </p:nvSpPr>
        <p:spPr>
          <a:xfrm>
            <a:off x="6216671" y="3168252"/>
            <a:ext cx="432048" cy="445690"/>
          </a:xfrm>
          <a:prstGeom prst="triangle">
            <a:avLst/>
          </a:prstGeom>
          <a:solidFill>
            <a:schemeClr val="tx2">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8" name="Rectangle 87"/>
          <p:cNvSpPr/>
          <p:nvPr/>
        </p:nvSpPr>
        <p:spPr>
          <a:xfrm>
            <a:off x="3383679" y="1646240"/>
            <a:ext cx="6937448" cy="1017956"/>
          </a:xfrm>
          <a:prstGeom prst="rect">
            <a:avLst/>
          </a:prstGeom>
          <a:solidFill>
            <a:schemeClr val="tx1">
              <a:lumMod val="50000"/>
              <a:lumOff val="50000"/>
            </a:schemeClr>
          </a:solidFill>
          <a:ln>
            <a:solidFill>
              <a:schemeClr val="tx1">
                <a:lumMod val="50000"/>
                <a:lumOff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42" name="Isosceles Triangle 41"/>
          <p:cNvSpPr/>
          <p:nvPr/>
        </p:nvSpPr>
        <p:spPr>
          <a:xfrm>
            <a:off x="3984423" y="2506538"/>
            <a:ext cx="432048" cy="445690"/>
          </a:xfrm>
          <a:prstGeom prst="triangle">
            <a:avLst/>
          </a:prstGeom>
          <a:solidFill>
            <a:schemeClr val="tx2">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90" name="Isosceles Triangle 89"/>
          <p:cNvSpPr/>
          <p:nvPr/>
        </p:nvSpPr>
        <p:spPr>
          <a:xfrm>
            <a:off x="3132371" y="1646240"/>
            <a:ext cx="502616" cy="1134688"/>
          </a:xfrm>
          <a:prstGeom prst="triangle">
            <a:avLst/>
          </a:prstGeom>
          <a:solidFill>
            <a:schemeClr val="accent2">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cxnSp>
        <p:nvCxnSpPr>
          <p:cNvPr id="91" name="Straight Arrow Connector 90"/>
          <p:cNvCxnSpPr/>
          <p:nvPr/>
        </p:nvCxnSpPr>
        <p:spPr>
          <a:xfrm>
            <a:off x="2428449" y="4555737"/>
            <a:ext cx="6056474" cy="45743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7" name="Title 76"/>
          <p:cNvSpPr>
            <a:spLocks noGrp="1"/>
          </p:cNvSpPr>
          <p:nvPr>
            <p:ph type="title"/>
          </p:nvPr>
        </p:nvSpPr>
        <p:spPr/>
        <p:txBody>
          <a:bodyPr/>
          <a:lstStyle/>
          <a:p>
            <a:r>
              <a:rPr lang="en-GB" dirty="0" smtClean="0">
                <a:solidFill>
                  <a:schemeClr val="bg1"/>
                </a:solidFill>
              </a:rPr>
              <a:t>Voltage </a:t>
            </a:r>
            <a:r>
              <a:rPr lang="en-GB" dirty="0" smtClean="0">
                <a:solidFill>
                  <a:schemeClr val="bg1"/>
                </a:solidFill>
              </a:rPr>
              <a:t>Rise</a:t>
            </a:r>
            <a:endParaRPr lang="en-GB"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11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11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7"/>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88"/>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89"/>
                                        </p:tgtEl>
                                        <p:attrNameLst>
                                          <p:attrName>style.visibility</p:attrName>
                                        </p:attrNameLst>
                                      </p:cBhvr>
                                      <p:to>
                                        <p:strVal val="visible"/>
                                      </p:to>
                                    </p:set>
                                  </p:childTnLst>
                                </p:cTn>
                              </p:par>
                            </p:childTnLst>
                          </p:cTn>
                        </p:par>
                        <p:par>
                          <p:cTn id="20" fill="hold">
                            <p:stCondLst>
                              <p:cond delay="0"/>
                            </p:stCondLst>
                            <p:childTnLst>
                              <p:par>
                                <p:cTn id="21" presetID="1" presetClass="exit" presetSubtype="0" fill="hold" nodeType="afterEffect">
                                  <p:stCondLst>
                                    <p:cond delay="0"/>
                                  </p:stCondLst>
                                  <p:childTnLst>
                                    <p:set>
                                      <p:cBhvr>
                                        <p:cTn id="22" dur="1" fill="hold">
                                          <p:stCondLst>
                                            <p:cond delay="0"/>
                                          </p:stCondLst>
                                        </p:cTn>
                                        <p:tgtEl>
                                          <p:spTgt spid="9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8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The GB energy market</a:t>
            </a:r>
            <a:endParaRPr lang="en-GB" dirty="0"/>
          </a:p>
        </p:txBody>
      </p:sp>
      <p:sp>
        <p:nvSpPr>
          <p:cNvPr id="27" name="Rectangle 39"/>
          <p:cNvSpPr/>
          <p:nvPr/>
        </p:nvSpPr>
        <p:spPr bwMode="auto">
          <a:xfrm>
            <a:off x="252726" y="4859986"/>
            <a:ext cx="11686549" cy="765198"/>
          </a:xfrm>
          <a:prstGeom prst="roundRect">
            <a:avLst/>
          </a:prstGeom>
          <a:solidFill>
            <a:schemeClr val="tx1"/>
          </a:solid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buNone/>
            </a:pPr>
            <a:r>
              <a:rPr lang="en-GB" sz="2400" dirty="0" smtClean="0">
                <a:solidFill>
                  <a:schemeClr val="bg1"/>
                </a:solidFill>
              </a:rPr>
              <a:t>But network businesses are the only ones with </a:t>
            </a:r>
            <a:r>
              <a:rPr lang="en-GB" sz="2400" u="sng" dirty="0" smtClean="0">
                <a:solidFill>
                  <a:schemeClr val="bg1"/>
                </a:solidFill>
              </a:rPr>
              <a:t>price</a:t>
            </a:r>
            <a:r>
              <a:rPr lang="en-GB" sz="2400" dirty="0" smtClean="0">
                <a:solidFill>
                  <a:schemeClr val="bg1"/>
                </a:solidFill>
              </a:rPr>
              <a:t> regulation </a:t>
            </a:r>
            <a:endParaRPr lang="en-GB" sz="2400" dirty="0">
              <a:solidFill>
                <a:schemeClr val="bg1"/>
              </a:solidFill>
            </a:endParaRPr>
          </a:p>
        </p:txBody>
      </p:sp>
      <p:grpSp>
        <p:nvGrpSpPr>
          <p:cNvPr id="28" name="Group 27"/>
          <p:cNvGrpSpPr/>
          <p:nvPr/>
        </p:nvGrpSpPr>
        <p:grpSpPr>
          <a:xfrm>
            <a:off x="635978" y="2519845"/>
            <a:ext cx="4304109" cy="2053162"/>
            <a:chOff x="635978" y="2519845"/>
            <a:chExt cx="4304109" cy="2053162"/>
          </a:xfrm>
        </p:grpSpPr>
        <p:sp>
          <p:nvSpPr>
            <p:cNvPr id="29" name="Rounded Rectangle 28"/>
            <p:cNvSpPr/>
            <p:nvPr/>
          </p:nvSpPr>
          <p:spPr>
            <a:xfrm>
              <a:off x="635978" y="2519845"/>
              <a:ext cx="4304109" cy="2053162"/>
            </a:xfrm>
            <a:prstGeom prst="roundRect">
              <a:avLst/>
            </a:prstGeom>
            <a:noFill/>
            <a:ln w="38100">
              <a:solidFill>
                <a:srgbClr val="7AC143"/>
              </a:solidFill>
              <a:prstDash val="dash"/>
            </a:ln>
          </p:spPr>
          <p:txBody>
            <a:bodyPr wrap="square" anchor="ctr" anchorCtr="0">
              <a:noAutofit/>
            </a:bodyPr>
            <a:lstStyle/>
            <a:p>
              <a:pPr algn="ctr" fontAlgn="base">
                <a:spcBef>
                  <a:spcPct val="0"/>
                </a:spcBef>
                <a:spcAft>
                  <a:spcPct val="0"/>
                </a:spcAft>
              </a:pPr>
              <a:endParaRPr lang="en-US" dirty="0" smtClean="0">
                <a:solidFill>
                  <a:schemeClr val="bg1"/>
                </a:solidFill>
                <a:cs typeface="Arial" pitchFamily="34" charset="0"/>
              </a:endParaRPr>
            </a:p>
          </p:txBody>
        </p:sp>
        <p:sp>
          <p:nvSpPr>
            <p:cNvPr id="30" name="Rectangle 40"/>
            <p:cNvSpPr>
              <a:spLocks noChangeArrowheads="1"/>
            </p:cNvSpPr>
            <p:nvPr/>
          </p:nvSpPr>
          <p:spPr bwMode="auto">
            <a:xfrm>
              <a:off x="2267154" y="3958929"/>
              <a:ext cx="1164550" cy="276999"/>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effectLst/>
                  <a:cs typeface="Arial" pitchFamily="34" charset="0"/>
                </a:rPr>
                <a:t>Free Market</a:t>
              </a:r>
              <a:endParaRPr kumimoji="0" lang="en-US" b="0" i="0" u="none" strike="noStrike" cap="none" normalizeH="0" baseline="0" dirty="0" smtClean="0">
                <a:ln>
                  <a:noFill/>
                </a:ln>
                <a:effectLst/>
                <a:cs typeface="Arial" pitchFamily="34" charset="0"/>
              </a:endParaRPr>
            </a:p>
          </p:txBody>
        </p:sp>
      </p:grpSp>
      <p:sp>
        <p:nvSpPr>
          <p:cNvPr id="31" name="Rounded Rectangle 30"/>
          <p:cNvSpPr/>
          <p:nvPr/>
        </p:nvSpPr>
        <p:spPr>
          <a:xfrm>
            <a:off x="922355" y="2862968"/>
            <a:ext cx="1626225" cy="753436"/>
          </a:xfrm>
          <a:prstGeom prst="roundRect">
            <a:avLst/>
          </a:prstGeom>
          <a:solidFill>
            <a:schemeClr val="tx2"/>
          </a:solidFill>
        </p:spPr>
        <p:txBody>
          <a:bodyPr wrap="square" anchor="ctr" anchorCtr="0">
            <a:noAutofit/>
          </a:bodyPr>
          <a:lstStyle/>
          <a:p>
            <a:pPr algn="ctr" fontAlgn="base">
              <a:spcBef>
                <a:spcPct val="0"/>
              </a:spcBef>
              <a:spcAft>
                <a:spcPct val="0"/>
              </a:spcAft>
            </a:pPr>
            <a:r>
              <a:rPr lang="en-US" b="1" dirty="0" smtClean="0">
                <a:cs typeface="Arial" pitchFamily="34" charset="0"/>
              </a:rPr>
              <a:t>Generation</a:t>
            </a:r>
          </a:p>
        </p:txBody>
      </p:sp>
      <p:sp>
        <p:nvSpPr>
          <p:cNvPr id="32" name="Rounded Rectangle 31"/>
          <p:cNvSpPr/>
          <p:nvPr/>
        </p:nvSpPr>
        <p:spPr>
          <a:xfrm>
            <a:off x="3085804" y="2862968"/>
            <a:ext cx="1626225" cy="753436"/>
          </a:xfrm>
          <a:prstGeom prst="roundRect">
            <a:avLst/>
          </a:prstGeom>
          <a:solidFill>
            <a:schemeClr val="tx2"/>
          </a:solidFill>
        </p:spPr>
        <p:txBody>
          <a:bodyPr wrap="square" anchor="ctr" anchorCtr="0">
            <a:noAutofit/>
          </a:bodyPr>
          <a:lstStyle/>
          <a:p>
            <a:pPr algn="ctr" fontAlgn="base">
              <a:spcBef>
                <a:spcPct val="0"/>
              </a:spcBef>
              <a:spcAft>
                <a:spcPct val="0"/>
              </a:spcAft>
            </a:pPr>
            <a:r>
              <a:rPr lang="en-US" b="1" dirty="0" smtClean="0">
                <a:cs typeface="Arial" pitchFamily="34" charset="0"/>
              </a:rPr>
              <a:t>Trading</a:t>
            </a:r>
          </a:p>
        </p:txBody>
      </p:sp>
      <p:sp>
        <p:nvSpPr>
          <p:cNvPr id="33" name="Right Arrow 32"/>
          <p:cNvSpPr/>
          <p:nvPr/>
        </p:nvSpPr>
        <p:spPr>
          <a:xfrm>
            <a:off x="2612323" y="3062687"/>
            <a:ext cx="432989" cy="382641"/>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4" name="Rounded Rectangle 33"/>
          <p:cNvSpPr/>
          <p:nvPr/>
        </p:nvSpPr>
        <p:spPr>
          <a:xfrm>
            <a:off x="5249253" y="2862968"/>
            <a:ext cx="1626226" cy="753435"/>
          </a:xfrm>
          <a:prstGeom prst="roundRect">
            <a:avLst/>
          </a:prstGeom>
          <a:solidFill>
            <a:schemeClr val="tx2"/>
          </a:solidFill>
        </p:spPr>
        <p:txBody>
          <a:bodyPr wrap="square" anchor="ctr" anchorCtr="0">
            <a:noAutofit/>
          </a:bodyPr>
          <a:lstStyle/>
          <a:p>
            <a:pPr algn="ctr" fontAlgn="base">
              <a:spcBef>
                <a:spcPct val="0"/>
              </a:spcBef>
              <a:spcAft>
                <a:spcPct val="0"/>
              </a:spcAft>
            </a:pPr>
            <a:r>
              <a:rPr lang="en-US" b="1" dirty="0" smtClean="0">
                <a:cs typeface="Arial" pitchFamily="34" charset="0"/>
              </a:rPr>
              <a:t>Transmission</a:t>
            </a:r>
          </a:p>
        </p:txBody>
      </p:sp>
      <p:sp>
        <p:nvSpPr>
          <p:cNvPr id="35" name="Rounded Rectangle 34"/>
          <p:cNvSpPr/>
          <p:nvPr/>
        </p:nvSpPr>
        <p:spPr>
          <a:xfrm>
            <a:off x="7412701" y="2862968"/>
            <a:ext cx="1626226" cy="753435"/>
          </a:xfrm>
          <a:prstGeom prst="roundRect">
            <a:avLst/>
          </a:prstGeom>
          <a:solidFill>
            <a:schemeClr val="tx2"/>
          </a:solidFill>
        </p:spPr>
        <p:txBody>
          <a:bodyPr wrap="square" anchor="ctr" anchorCtr="0">
            <a:noAutofit/>
          </a:bodyPr>
          <a:lstStyle/>
          <a:p>
            <a:pPr algn="ctr" fontAlgn="base">
              <a:spcBef>
                <a:spcPct val="0"/>
              </a:spcBef>
              <a:spcAft>
                <a:spcPct val="0"/>
              </a:spcAft>
            </a:pPr>
            <a:r>
              <a:rPr lang="en-US" b="1" dirty="0" smtClean="0">
                <a:cs typeface="Arial" pitchFamily="34" charset="0"/>
              </a:rPr>
              <a:t>Distribution</a:t>
            </a:r>
          </a:p>
        </p:txBody>
      </p:sp>
      <p:grpSp>
        <p:nvGrpSpPr>
          <p:cNvPr id="36" name="Group 35"/>
          <p:cNvGrpSpPr/>
          <p:nvPr/>
        </p:nvGrpSpPr>
        <p:grpSpPr>
          <a:xfrm>
            <a:off x="5133895" y="2519845"/>
            <a:ext cx="3989023" cy="2053162"/>
            <a:chOff x="5133895" y="2519845"/>
            <a:chExt cx="3989023" cy="2053162"/>
          </a:xfrm>
        </p:grpSpPr>
        <p:sp>
          <p:nvSpPr>
            <p:cNvPr id="37" name="Rectangle 38"/>
            <p:cNvSpPr>
              <a:spLocks noChangeArrowheads="1"/>
            </p:cNvSpPr>
            <p:nvPr/>
          </p:nvSpPr>
          <p:spPr bwMode="auto">
            <a:xfrm>
              <a:off x="6649892" y="3958929"/>
              <a:ext cx="958276" cy="276999"/>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effectLst/>
                  <a:cs typeface="Arial" pitchFamily="34" charset="0"/>
                </a:rPr>
                <a:t>Regulated</a:t>
              </a:r>
              <a:endParaRPr kumimoji="0" lang="en-US" b="0" i="0" u="none" strike="noStrike" cap="none" normalizeH="0" baseline="0" dirty="0" smtClean="0">
                <a:ln>
                  <a:noFill/>
                </a:ln>
                <a:effectLst/>
                <a:cs typeface="Arial" pitchFamily="34" charset="0"/>
              </a:endParaRPr>
            </a:p>
          </p:txBody>
        </p:sp>
        <p:sp>
          <p:nvSpPr>
            <p:cNvPr id="38" name="Rounded Rectangle 37"/>
            <p:cNvSpPr/>
            <p:nvPr/>
          </p:nvSpPr>
          <p:spPr>
            <a:xfrm>
              <a:off x="5133895" y="2519845"/>
              <a:ext cx="3989023" cy="2053162"/>
            </a:xfrm>
            <a:prstGeom prst="roundRect">
              <a:avLst/>
            </a:prstGeom>
            <a:noFill/>
            <a:ln w="38100">
              <a:solidFill>
                <a:srgbClr val="7AC143"/>
              </a:solidFill>
              <a:prstDash val="dash"/>
            </a:ln>
          </p:spPr>
          <p:txBody>
            <a:bodyPr wrap="square" anchor="ctr" anchorCtr="0">
              <a:noAutofit/>
            </a:bodyPr>
            <a:lstStyle/>
            <a:p>
              <a:pPr algn="ctr" fontAlgn="base">
                <a:spcBef>
                  <a:spcPct val="0"/>
                </a:spcBef>
                <a:spcAft>
                  <a:spcPct val="0"/>
                </a:spcAft>
              </a:pPr>
              <a:endParaRPr lang="en-US" dirty="0" smtClean="0">
                <a:solidFill>
                  <a:schemeClr val="bg1"/>
                </a:solidFill>
                <a:cs typeface="Arial" pitchFamily="34" charset="0"/>
              </a:endParaRPr>
            </a:p>
          </p:txBody>
        </p:sp>
      </p:grpSp>
      <p:sp>
        <p:nvSpPr>
          <p:cNvPr id="39" name="Right Arrow 38"/>
          <p:cNvSpPr/>
          <p:nvPr/>
        </p:nvSpPr>
        <p:spPr>
          <a:xfrm>
            <a:off x="4759218" y="3062688"/>
            <a:ext cx="432989" cy="382641"/>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0" name="Right Arrow 39"/>
          <p:cNvSpPr/>
          <p:nvPr/>
        </p:nvSpPr>
        <p:spPr>
          <a:xfrm>
            <a:off x="6949344" y="3062688"/>
            <a:ext cx="432989" cy="382641"/>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1" name="Rounded Rectangle 40"/>
          <p:cNvSpPr/>
          <p:nvPr/>
        </p:nvSpPr>
        <p:spPr>
          <a:xfrm>
            <a:off x="9576154" y="2862968"/>
            <a:ext cx="1626225" cy="753435"/>
          </a:xfrm>
          <a:prstGeom prst="roundRect">
            <a:avLst/>
          </a:prstGeom>
          <a:solidFill>
            <a:schemeClr val="tx2"/>
          </a:solidFill>
        </p:spPr>
        <p:txBody>
          <a:bodyPr wrap="square" anchor="ctr" anchorCtr="0">
            <a:noAutofit/>
          </a:bodyPr>
          <a:lstStyle/>
          <a:p>
            <a:pPr algn="ctr" fontAlgn="base">
              <a:spcBef>
                <a:spcPct val="0"/>
              </a:spcBef>
              <a:spcAft>
                <a:spcPct val="0"/>
              </a:spcAft>
            </a:pPr>
            <a:r>
              <a:rPr lang="en-US" b="1" dirty="0" smtClean="0">
                <a:cs typeface="Arial" pitchFamily="34" charset="0"/>
              </a:rPr>
              <a:t>Retail</a:t>
            </a:r>
          </a:p>
        </p:txBody>
      </p:sp>
      <p:grpSp>
        <p:nvGrpSpPr>
          <p:cNvPr id="42" name="Group 41"/>
          <p:cNvGrpSpPr/>
          <p:nvPr/>
        </p:nvGrpSpPr>
        <p:grpSpPr>
          <a:xfrm>
            <a:off x="9438005" y="2519845"/>
            <a:ext cx="2004807" cy="2053162"/>
            <a:chOff x="9438005" y="2519845"/>
            <a:chExt cx="2004807" cy="2053162"/>
          </a:xfrm>
        </p:grpSpPr>
        <p:sp>
          <p:nvSpPr>
            <p:cNvPr id="43" name="Rectangle 42"/>
            <p:cNvSpPr>
              <a:spLocks noChangeArrowheads="1"/>
            </p:cNvSpPr>
            <p:nvPr/>
          </p:nvSpPr>
          <p:spPr bwMode="auto">
            <a:xfrm>
              <a:off x="9900002" y="3958929"/>
              <a:ext cx="1164550" cy="276999"/>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effectLst/>
                  <a:cs typeface="Arial" pitchFamily="34" charset="0"/>
                </a:rPr>
                <a:t>Free Market</a:t>
              </a:r>
              <a:endParaRPr kumimoji="0" lang="en-US" b="0" i="0" u="none" strike="noStrike" cap="none" normalizeH="0" baseline="0" dirty="0" smtClean="0">
                <a:ln>
                  <a:noFill/>
                </a:ln>
                <a:effectLst/>
                <a:cs typeface="Arial" pitchFamily="34" charset="0"/>
              </a:endParaRPr>
            </a:p>
          </p:txBody>
        </p:sp>
        <p:sp>
          <p:nvSpPr>
            <p:cNvPr id="44" name="Rounded Rectangle 43"/>
            <p:cNvSpPr/>
            <p:nvPr/>
          </p:nvSpPr>
          <p:spPr>
            <a:xfrm>
              <a:off x="9438005" y="2519845"/>
              <a:ext cx="2004807" cy="2053162"/>
            </a:xfrm>
            <a:prstGeom prst="roundRect">
              <a:avLst/>
            </a:prstGeom>
            <a:noFill/>
            <a:ln w="38100">
              <a:solidFill>
                <a:srgbClr val="7AC143"/>
              </a:solidFill>
              <a:prstDash val="dash"/>
            </a:ln>
          </p:spPr>
          <p:txBody>
            <a:bodyPr wrap="square" anchor="ctr" anchorCtr="0">
              <a:noAutofit/>
            </a:bodyPr>
            <a:lstStyle/>
            <a:p>
              <a:pPr algn="ctr" fontAlgn="base">
                <a:spcBef>
                  <a:spcPct val="0"/>
                </a:spcBef>
                <a:spcAft>
                  <a:spcPct val="0"/>
                </a:spcAft>
              </a:pPr>
              <a:endParaRPr lang="en-US" dirty="0" smtClean="0">
                <a:solidFill>
                  <a:schemeClr val="bg1"/>
                </a:solidFill>
                <a:cs typeface="Arial" pitchFamily="34" charset="0"/>
              </a:endParaRPr>
            </a:p>
          </p:txBody>
        </p:sp>
      </p:grpSp>
      <p:sp>
        <p:nvSpPr>
          <p:cNvPr id="45" name="Right Arrow 44"/>
          <p:cNvSpPr/>
          <p:nvPr/>
        </p:nvSpPr>
        <p:spPr>
          <a:xfrm>
            <a:off x="9122919" y="3062688"/>
            <a:ext cx="432989" cy="382641"/>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7" name="Rectangle 39"/>
          <p:cNvSpPr/>
          <p:nvPr/>
        </p:nvSpPr>
        <p:spPr bwMode="auto">
          <a:xfrm>
            <a:off x="252726" y="1457293"/>
            <a:ext cx="11686549" cy="765198"/>
          </a:xfrm>
          <a:prstGeom prst="roundRect">
            <a:avLst/>
          </a:prstGeom>
          <a:solidFill>
            <a:schemeClr val="tx1"/>
          </a:solidFill>
          <a:ln>
            <a:noFill/>
          </a:ln>
          <a:extLst/>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nchorCtr="0"/>
          <a:lstStyle/>
          <a:p>
            <a:pPr algn="ctr" fontAlgn="base">
              <a:spcAft>
                <a:spcPct val="0"/>
              </a:spcAft>
              <a:buNone/>
            </a:pPr>
            <a:r>
              <a:rPr lang="en-GB" sz="2400" dirty="0" smtClean="0">
                <a:solidFill>
                  <a:schemeClr val="bg1"/>
                </a:solidFill>
              </a:rPr>
              <a:t>All large generators, suppliers and networks are regulated</a:t>
            </a:r>
            <a:endParaRPr lang="en-GB" sz="2400" dirty="0">
              <a:solidFill>
                <a:schemeClr val="bg1"/>
              </a:solidFill>
            </a:endParaRPr>
          </a:p>
        </p:txBody>
      </p:sp>
      <p:sp>
        <p:nvSpPr>
          <p:cNvPr id="23" name="Rectangle 39"/>
          <p:cNvSpPr/>
          <p:nvPr/>
        </p:nvSpPr>
        <p:spPr bwMode="auto">
          <a:xfrm>
            <a:off x="252726" y="5777584"/>
            <a:ext cx="11686549" cy="765198"/>
          </a:xfrm>
          <a:prstGeom prst="roundRect">
            <a:avLst/>
          </a:prstGeom>
          <a:solidFill>
            <a:srgbClr val="92D050"/>
          </a:solid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buNone/>
            </a:pPr>
            <a:r>
              <a:rPr lang="en-GB" sz="2400" dirty="0" smtClean="0">
                <a:solidFill>
                  <a:schemeClr val="tx1"/>
                </a:solidFill>
              </a:rPr>
              <a:t>£79.04 average cost per bill pays for our service; Highly reliable network in 2017/18 there was 32 customer interruptions (CIs) per 100 customers; 34 </a:t>
            </a:r>
            <a:r>
              <a:rPr lang="en-GB" sz="2400" dirty="0" err="1" smtClean="0">
                <a:solidFill>
                  <a:schemeClr val="tx1"/>
                </a:solidFill>
              </a:rPr>
              <a:t>mins</a:t>
            </a:r>
            <a:r>
              <a:rPr lang="en-GB" sz="2400" dirty="0" smtClean="0">
                <a:solidFill>
                  <a:schemeClr val="tx1"/>
                </a:solidFill>
              </a:rPr>
              <a:t> lost per customer (CMLs)</a:t>
            </a:r>
            <a:endParaRPr lang="en-GB" sz="2400" dirty="0">
              <a:solidFill>
                <a:schemeClr val="tx1"/>
              </a:solidFill>
            </a:endParaRPr>
          </a:p>
        </p:txBody>
      </p:sp>
    </p:spTree>
  </p:cSld>
  <p:clrMapOvr>
    <a:masterClrMapping/>
  </p:clrMapOvr>
  <p:transition spd="med">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374651" y="346075"/>
            <a:ext cx="4690533" cy="457200"/>
          </a:xfrm>
          <a:prstGeom prst="rect">
            <a:avLst/>
          </a:prstGeom>
          <a:noFill/>
          <a:ln w="9525">
            <a:noFill/>
            <a:miter lim="800000"/>
            <a:headEnd type="none" w="sm" len="sm"/>
            <a:tailEnd type="none" w="sm" len="sm"/>
          </a:ln>
        </p:spPr>
        <p:txBody>
          <a:bodyPr lIns="92075" tIns="46038" rIns="92075" bIns="46038" anchor="ctr"/>
          <a:lstStyle/>
          <a:p>
            <a:pPr>
              <a:lnSpc>
                <a:spcPts val="2800"/>
              </a:lnSpc>
            </a:pPr>
            <a:r>
              <a:rPr lang="en-GB" sz="2600" dirty="0" smtClean="0">
                <a:solidFill>
                  <a:schemeClr val="bg1"/>
                </a:solidFill>
              </a:rPr>
              <a:t>Fault Level</a:t>
            </a:r>
            <a:endParaRPr lang="en-GB" sz="2600" dirty="0">
              <a:solidFill>
                <a:schemeClr val="bg1"/>
              </a:solidFill>
            </a:endParaRPr>
          </a:p>
        </p:txBody>
      </p:sp>
      <p:sp>
        <p:nvSpPr>
          <p:cNvPr id="4" name="TextBox 3"/>
          <p:cNvSpPr txBox="1"/>
          <p:nvPr/>
        </p:nvSpPr>
        <p:spPr>
          <a:xfrm>
            <a:off x="263352" y="980728"/>
            <a:ext cx="11529482" cy="5632311"/>
          </a:xfrm>
          <a:prstGeom prst="rect">
            <a:avLst/>
          </a:prstGeom>
          <a:noFill/>
        </p:spPr>
        <p:txBody>
          <a:bodyPr wrap="square" rtlCol="0">
            <a:spAutoFit/>
          </a:bodyPr>
          <a:lstStyle/>
          <a:p>
            <a:r>
              <a:rPr lang="en-GB" b="1" dirty="0" smtClean="0"/>
              <a:t>What is fault Level?</a:t>
            </a:r>
          </a:p>
          <a:p>
            <a:r>
              <a:rPr lang="en-GB" dirty="0" smtClean="0"/>
              <a:t>Fault level represents the amount of power which is the supplied to a fault within the network.</a:t>
            </a:r>
          </a:p>
          <a:p>
            <a:endParaRPr lang="en-GB" dirty="0" smtClean="0"/>
          </a:p>
          <a:p>
            <a:r>
              <a:rPr lang="en-GB" b="1" dirty="0" smtClean="0"/>
              <a:t>Why is it important?</a:t>
            </a:r>
          </a:p>
          <a:p>
            <a:pPr>
              <a:buFont typeface="Arial" pitchFamily="34" charset="0"/>
              <a:buChar char="•"/>
            </a:pPr>
            <a:r>
              <a:rPr lang="en-GB" dirty="0" smtClean="0"/>
              <a:t>It is important that all the equipment within the network can withstand the level of power flowing through it should a fault  occur. </a:t>
            </a:r>
          </a:p>
          <a:p>
            <a:pPr>
              <a:buFont typeface="Arial" pitchFamily="34" charset="0"/>
              <a:buChar char="•"/>
            </a:pPr>
            <a:r>
              <a:rPr lang="en-GB" dirty="0" smtClean="0"/>
              <a:t>Eventually protection systems should operate to break a fault but this is not instantaneous.  </a:t>
            </a:r>
          </a:p>
          <a:p>
            <a:pPr>
              <a:buFont typeface="Arial" pitchFamily="34" charset="0"/>
              <a:buChar char="•"/>
            </a:pPr>
            <a:r>
              <a:rPr lang="en-GB" dirty="0" smtClean="0"/>
              <a:t>Protection devices will have fault level rating of how much fault current they are able to withstand and break. If the rating is exceeded this may prevent a fault from being broken and/or cause major damage.</a:t>
            </a:r>
          </a:p>
          <a:p>
            <a:endParaRPr lang="en-GB" dirty="0" smtClean="0"/>
          </a:p>
          <a:p>
            <a:r>
              <a:rPr lang="en-GB" b="1" dirty="0" smtClean="0"/>
              <a:t>What contributes to fault level?</a:t>
            </a:r>
          </a:p>
          <a:p>
            <a:pPr>
              <a:buFont typeface="Arial" pitchFamily="34" charset="0"/>
              <a:buChar char="•"/>
            </a:pPr>
            <a:r>
              <a:rPr lang="en-GB" dirty="0" smtClean="0"/>
              <a:t>Electrical </a:t>
            </a:r>
            <a:r>
              <a:rPr lang="en-GB" dirty="0" err="1" smtClean="0"/>
              <a:t>infeeds</a:t>
            </a:r>
            <a:r>
              <a:rPr lang="en-GB" dirty="0" smtClean="0"/>
              <a:t> such as: Transformers, and Generators</a:t>
            </a:r>
          </a:p>
          <a:p>
            <a:pPr>
              <a:buFont typeface="Arial" pitchFamily="34" charset="0"/>
              <a:buChar char="•"/>
            </a:pPr>
            <a:r>
              <a:rPr lang="en-GB" dirty="0" smtClean="0"/>
              <a:t>Demand Devices: Motors, Capacitors</a:t>
            </a:r>
          </a:p>
          <a:p>
            <a:pPr>
              <a:buFont typeface="Arial" pitchFamily="34" charset="0"/>
              <a:buChar char="•"/>
            </a:pPr>
            <a:endParaRPr lang="en-GB" dirty="0" smtClean="0"/>
          </a:p>
          <a:p>
            <a:pPr>
              <a:buFont typeface="Arial" pitchFamily="34" charset="0"/>
              <a:buChar char="•"/>
            </a:pPr>
            <a:r>
              <a:rPr lang="en-GB" b="1" dirty="0" smtClean="0"/>
              <a:t>How to resolve Fault level issues?</a:t>
            </a:r>
          </a:p>
          <a:p>
            <a:pPr>
              <a:buFont typeface="Arial" pitchFamily="34" charset="0"/>
              <a:buChar char="•"/>
            </a:pPr>
            <a:r>
              <a:rPr lang="en-GB" dirty="0" smtClean="0"/>
              <a:t>Reduce the number of </a:t>
            </a:r>
            <a:r>
              <a:rPr lang="en-GB" dirty="0" err="1" smtClean="0"/>
              <a:t>infeeds</a:t>
            </a:r>
            <a:r>
              <a:rPr lang="en-GB" dirty="0" smtClean="0"/>
              <a:t> (may reduce supply security)</a:t>
            </a:r>
          </a:p>
          <a:p>
            <a:pPr>
              <a:buFont typeface="Arial" pitchFamily="34" charset="0"/>
              <a:buChar char="•"/>
            </a:pPr>
            <a:r>
              <a:rPr lang="en-GB" dirty="0" smtClean="0"/>
              <a:t>Increase the network impedance (increases losses)</a:t>
            </a:r>
          </a:p>
          <a:p>
            <a:pPr>
              <a:buFont typeface="Arial" pitchFamily="34" charset="0"/>
              <a:buChar char="•"/>
            </a:pPr>
            <a:r>
              <a:rPr lang="en-GB" dirty="0" smtClean="0"/>
              <a:t>Install equipment which is rated for higher current flows </a:t>
            </a:r>
          </a:p>
          <a:p>
            <a:pPr>
              <a:buFont typeface="Arial" pitchFamily="34" charset="0"/>
              <a:buChar char="•"/>
            </a:pPr>
            <a:r>
              <a:rPr lang="en-GB" dirty="0" smtClean="0"/>
              <a:t>Operate higher voltages, with low current</a:t>
            </a:r>
          </a:p>
          <a:p>
            <a:pPr>
              <a:buFont typeface="Arial" pitchFamily="34" charset="0"/>
              <a:buChar char="•"/>
            </a:pPr>
            <a:r>
              <a:rPr lang="en-GB" dirty="0" smtClean="0"/>
              <a:t>Utilise equipment which uses power electronics e.g. inverters, and variable speed drives</a:t>
            </a:r>
            <a:endParaRPr lang="en-GB"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xEl>
                                              <p:pRg st="9" end="9"/>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
                                            <p:txEl>
                                              <p:pRg st="13" end="13"/>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
                                            <p:txEl>
                                              <p:pRg st="14" end="14"/>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
                                            <p:txEl>
                                              <p:pRg st="15" end="15"/>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
                                            <p:txEl>
                                              <p:pRg st="16" end="16"/>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Heat Maps</a:t>
            </a:r>
            <a:endParaRPr lang="en-GB" dirty="0"/>
          </a:p>
        </p:txBody>
      </p:sp>
      <p:sp>
        <p:nvSpPr>
          <p:cNvPr id="7" name="Text Placeholder 6"/>
          <p:cNvSpPr>
            <a:spLocks noGrp="1"/>
          </p:cNvSpPr>
          <p:nvPr>
            <p:ph type="body" sz="quarter" idx="10"/>
          </p:nvPr>
        </p:nvSpPr>
        <p:spPr>
          <a:xfrm>
            <a:off x="1179575" y="4384601"/>
            <a:ext cx="8052560" cy="1080000"/>
          </a:xfrm>
        </p:spPr>
        <p:txBody>
          <a:bodyPr/>
          <a:lstStyle/>
          <a:p>
            <a:r>
              <a:rPr lang="en-GB" dirty="0" smtClean="0"/>
              <a:t>Victoria Turnham</a:t>
            </a:r>
            <a:endParaRPr lang="en-GB" dirty="0"/>
          </a:p>
        </p:txBody>
      </p:sp>
      <p:sp>
        <p:nvSpPr>
          <p:cNvPr id="4" name="Slide Number Placeholder 3"/>
          <p:cNvSpPr>
            <a:spLocks noGrp="1"/>
          </p:cNvSpPr>
          <p:nvPr>
            <p:ph type="sldNum" sz="quarter" idx="4294967295"/>
          </p:nvPr>
        </p:nvSpPr>
        <p:spPr>
          <a:xfrm>
            <a:off x="9439075" y="6490462"/>
            <a:ext cx="2743200" cy="365125"/>
          </a:xfrm>
          <a:prstGeom prst="rect">
            <a:avLst/>
          </a:prstGeom>
        </p:spPr>
        <p:txBody>
          <a:bodyPr/>
          <a:lstStyle/>
          <a:p>
            <a:fld id="{5E612354-6CF5-43F9-824D-90E08BC26D4D}" type="slidenum">
              <a:rPr lang="en-GB" smtClean="0"/>
              <a:pPr/>
              <a:t>71</a:t>
            </a:fld>
            <a:endParaRPr lang="en-GB" dirty="0"/>
          </a:p>
        </p:txBody>
      </p:sp>
    </p:spTree>
  </p:cSld>
  <p:clrMapOvr>
    <a:masterClrMapping/>
  </p:clrMapOvr>
  <p:transition spd="med">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Heat Map Update</a:t>
            </a:r>
            <a:endParaRPr lang="en-GB" dirty="0"/>
          </a:p>
        </p:txBody>
      </p:sp>
      <p:graphicFrame>
        <p:nvGraphicFramePr>
          <p:cNvPr id="14" name="Table 13"/>
          <p:cNvGraphicFramePr>
            <a:graphicFrameLocks noGrp="1"/>
          </p:cNvGraphicFramePr>
          <p:nvPr/>
        </p:nvGraphicFramePr>
        <p:xfrm>
          <a:off x="0" y="1065372"/>
          <a:ext cx="12000089" cy="4450080"/>
        </p:xfrm>
        <a:graphic>
          <a:graphicData uri="http://schemas.openxmlformats.org/drawingml/2006/table">
            <a:tbl>
              <a:tblPr firstRow="1" bandRow="1">
                <a:tableStyleId>{5C22544A-7EE6-4342-B048-85BDC9FD1C3A}</a:tableStyleId>
              </a:tblPr>
              <a:tblGrid>
                <a:gridCol w="12000089"/>
              </a:tblGrid>
              <a:tr h="752411">
                <a:tc>
                  <a:txBody>
                    <a:bodyPr/>
                    <a:lstStyle/>
                    <a:p>
                      <a:pPr algn="l">
                        <a:spcAft>
                          <a:spcPts val="1200"/>
                        </a:spcAft>
                      </a:pPr>
                      <a:r>
                        <a:rPr lang="en-GB" sz="2400" b="1" u="none" kern="1200" dirty="0" smtClean="0">
                          <a:solidFill>
                            <a:schemeClr val="tx1"/>
                          </a:solidFill>
                          <a:latin typeface="Arial" pitchFamily="34" charset="0"/>
                          <a:ea typeface="+mn-ea"/>
                          <a:cs typeface="Arial" pitchFamily="34" charset="0"/>
                        </a:rPr>
                        <a:t>Delivering on our promises:</a:t>
                      </a:r>
                    </a:p>
                    <a:p>
                      <a:pPr algn="l">
                        <a:spcAft>
                          <a:spcPts val="1200"/>
                        </a:spcAft>
                      </a:pPr>
                      <a:r>
                        <a:rPr lang="en-GB" sz="2400" b="0" u="none" kern="1200" dirty="0" smtClean="0">
                          <a:solidFill>
                            <a:schemeClr val="tx1"/>
                          </a:solidFill>
                          <a:latin typeface="Arial" pitchFamily="34" charset="0"/>
                          <a:ea typeface="+mn-ea"/>
                          <a:cs typeface="Arial" pitchFamily="34" charset="0"/>
                        </a:rPr>
                        <a:t>Update</a:t>
                      </a:r>
                      <a:r>
                        <a:rPr lang="en-GB" sz="2400" b="0" u="none" kern="1200" baseline="0" dirty="0" smtClean="0">
                          <a:solidFill>
                            <a:schemeClr val="tx1"/>
                          </a:solidFill>
                          <a:latin typeface="Arial" pitchFamily="34" charset="0"/>
                          <a:ea typeface="+mn-ea"/>
                          <a:cs typeface="Arial" pitchFamily="34" charset="0"/>
                        </a:rPr>
                        <a:t> on our progress regards our commitment:</a:t>
                      </a:r>
                    </a:p>
                    <a:p>
                      <a:pPr algn="l">
                        <a:spcAft>
                          <a:spcPts val="1200"/>
                        </a:spcAft>
                      </a:pPr>
                      <a:endParaRPr lang="en-GB" sz="2400" b="0" u="none" kern="1200" baseline="0" dirty="0" smtClean="0">
                        <a:solidFill>
                          <a:schemeClr val="tx1"/>
                        </a:solidFill>
                        <a:latin typeface="Arial" pitchFamily="34" charset="0"/>
                        <a:ea typeface="+mn-ea"/>
                        <a:cs typeface="Arial" pitchFamily="34" charset="0"/>
                      </a:endParaRPr>
                    </a:p>
                    <a:p>
                      <a:pPr algn="l">
                        <a:spcAft>
                          <a:spcPts val="1200"/>
                        </a:spcAft>
                      </a:pPr>
                      <a:endParaRPr lang="en-GB" sz="2400" b="0" u="none" kern="1200" baseline="0" dirty="0" smtClean="0">
                        <a:solidFill>
                          <a:schemeClr val="tx1"/>
                        </a:solidFill>
                        <a:latin typeface="Arial" pitchFamily="34" charset="0"/>
                        <a:ea typeface="+mn-ea"/>
                        <a:cs typeface="Arial" pitchFamily="34" charset="0"/>
                      </a:endParaRPr>
                    </a:p>
                    <a:p>
                      <a:pPr algn="l">
                        <a:spcAft>
                          <a:spcPts val="1200"/>
                        </a:spcAft>
                      </a:pPr>
                      <a:endParaRPr lang="en-GB" sz="2400" b="0" u="none" kern="1200" baseline="0" dirty="0" smtClean="0">
                        <a:solidFill>
                          <a:schemeClr val="tx1"/>
                        </a:solidFill>
                        <a:latin typeface="Arial" pitchFamily="34" charset="0"/>
                        <a:ea typeface="+mn-ea"/>
                        <a:cs typeface="Arial" pitchFamily="34" charset="0"/>
                      </a:endParaRPr>
                    </a:p>
                    <a:p>
                      <a:pPr algn="l">
                        <a:spcAft>
                          <a:spcPts val="1200"/>
                        </a:spcAft>
                      </a:pPr>
                      <a:endParaRPr lang="en-GB" sz="2400" b="0" u="none" kern="1200" baseline="0" dirty="0" smtClean="0">
                        <a:solidFill>
                          <a:schemeClr val="tx1"/>
                        </a:solidFill>
                        <a:latin typeface="Arial" pitchFamily="34" charset="0"/>
                        <a:ea typeface="+mn-ea"/>
                        <a:cs typeface="Arial" pitchFamily="34" charset="0"/>
                      </a:endParaRPr>
                    </a:p>
                    <a:p>
                      <a:pPr algn="l">
                        <a:spcAft>
                          <a:spcPts val="1200"/>
                        </a:spcAft>
                        <a:buFont typeface="Wingdings" pitchFamily="2" charset="2"/>
                        <a:buChar char="Ø"/>
                      </a:pPr>
                      <a:r>
                        <a:rPr lang="en-GB" sz="2400" b="0" u="none" kern="1200" baseline="0" dirty="0" smtClean="0">
                          <a:solidFill>
                            <a:schemeClr val="tx1"/>
                          </a:solidFill>
                          <a:latin typeface="Arial" pitchFamily="34" charset="0"/>
                          <a:ea typeface="+mn-ea"/>
                          <a:cs typeface="Arial" pitchFamily="34" charset="0"/>
                        </a:rPr>
                        <a:t>We have </a:t>
                      </a:r>
                      <a:r>
                        <a:rPr lang="en-GB" sz="2400" b="1" u="none" kern="1200" baseline="0" dirty="0" smtClean="0">
                          <a:solidFill>
                            <a:schemeClr val="tx1"/>
                          </a:solidFill>
                          <a:latin typeface="Arial" pitchFamily="34" charset="0"/>
                          <a:ea typeface="+mn-ea"/>
                          <a:cs typeface="Arial" pitchFamily="34" charset="0"/>
                        </a:rPr>
                        <a:t>started development of improved heat maps </a:t>
                      </a:r>
                    </a:p>
                    <a:p>
                      <a:pPr algn="l">
                        <a:spcAft>
                          <a:spcPts val="1200"/>
                        </a:spcAft>
                        <a:buFont typeface="Wingdings" pitchFamily="2" charset="2"/>
                        <a:buChar char="Ø"/>
                      </a:pPr>
                      <a:endParaRPr lang="en-GB" sz="1400" b="1" u="none" kern="1200" baseline="0" dirty="0" smtClean="0">
                        <a:solidFill>
                          <a:schemeClr val="tx1"/>
                        </a:solidFill>
                        <a:latin typeface="Arial" pitchFamily="34" charset="0"/>
                        <a:ea typeface="+mn-ea"/>
                        <a:cs typeface="Arial" pitchFamily="34" charset="0"/>
                      </a:endParaRPr>
                    </a:p>
                    <a:p>
                      <a:pPr algn="l">
                        <a:spcAft>
                          <a:spcPts val="1200"/>
                        </a:spcAft>
                        <a:buFont typeface="Wingdings" pitchFamily="2" charset="2"/>
                        <a:buChar char="Ø"/>
                      </a:pPr>
                      <a:r>
                        <a:rPr lang="en-GB" sz="2400" b="0" u="none" kern="1200" baseline="0" dirty="0" smtClean="0">
                          <a:solidFill>
                            <a:schemeClr val="tx1"/>
                          </a:solidFill>
                          <a:latin typeface="Arial" pitchFamily="34" charset="0"/>
                          <a:ea typeface="+mn-ea"/>
                          <a:cs typeface="Arial" pitchFamily="34" charset="0"/>
                        </a:rPr>
                        <a:t>Expect them to be available in </a:t>
                      </a:r>
                      <a:r>
                        <a:rPr lang="en-GB" sz="2400" b="1" u="none" kern="1200" baseline="0" dirty="0" smtClean="0">
                          <a:solidFill>
                            <a:schemeClr val="tx1"/>
                          </a:solidFill>
                          <a:latin typeface="Arial" pitchFamily="34" charset="0"/>
                          <a:ea typeface="+mn-ea"/>
                          <a:cs typeface="Arial" pitchFamily="34" charset="0"/>
                        </a:rPr>
                        <a:t>Autumn 2018</a:t>
                      </a:r>
                      <a:endParaRPr lang="en-GB" sz="2400" b="1" u="none" kern="1200" dirty="0">
                        <a:solidFill>
                          <a:schemeClr val="tx1"/>
                        </a:solidFill>
                        <a:latin typeface="Arial" pitchFamily="34" charset="0"/>
                        <a:ea typeface="+mn-ea"/>
                        <a:cs typeface="Arial" pitchFamily="34" charset="0"/>
                      </a:endParaRPr>
                    </a:p>
                  </a:txBody>
                  <a:tcPr>
                    <a:noFill/>
                  </a:tcPr>
                </a:tc>
              </a:tr>
            </a:tbl>
          </a:graphicData>
        </a:graphic>
      </p:graphicFrame>
      <p:graphicFrame>
        <p:nvGraphicFramePr>
          <p:cNvPr id="16" name="Table 15"/>
          <p:cNvGraphicFramePr>
            <a:graphicFrameLocks noGrp="1"/>
          </p:cNvGraphicFramePr>
          <p:nvPr/>
        </p:nvGraphicFramePr>
        <p:xfrm>
          <a:off x="165254" y="2326279"/>
          <a:ext cx="11721947" cy="1313180"/>
        </p:xfrm>
        <a:graphic>
          <a:graphicData uri="http://schemas.openxmlformats.org/drawingml/2006/table">
            <a:tbl>
              <a:tblPr/>
              <a:tblGrid>
                <a:gridCol w="4406748"/>
                <a:gridCol w="7315199"/>
              </a:tblGrid>
              <a:tr h="0">
                <a:tc>
                  <a:txBody>
                    <a:bodyPr/>
                    <a:lstStyle/>
                    <a:p>
                      <a:pPr algn="l"/>
                      <a:r>
                        <a:rPr lang="en-GB" sz="2400" b="1" dirty="0" smtClean="0">
                          <a:latin typeface="Arial" pitchFamily="34" charset="0"/>
                          <a:ea typeface="Times New Roman"/>
                          <a:cs typeface="Arial" pitchFamily="34" charset="0"/>
                        </a:rPr>
                        <a:t>Commitment</a:t>
                      </a:r>
                      <a:endParaRPr lang="en-GB" sz="2400" b="1" dirty="0">
                        <a:latin typeface="Arial" pitchFamily="34" charset="0"/>
                        <a:ea typeface="Times New Roman"/>
                        <a:cs typeface="Arial" pitchFamily="34" charset="0"/>
                      </a:endParaRPr>
                    </a:p>
                  </a:txBody>
                  <a:tcPr marL="53975" marR="53975" marT="53975" marB="539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7AC143"/>
                    </a:solidFill>
                  </a:tcPr>
                </a:tc>
                <a:tc>
                  <a:txBody>
                    <a:bodyPr/>
                    <a:lstStyle/>
                    <a:p>
                      <a:pPr algn="l"/>
                      <a:r>
                        <a:rPr lang="en-GB" sz="2400" b="1" dirty="0" smtClean="0">
                          <a:latin typeface="Arial" pitchFamily="34" charset="0"/>
                          <a:ea typeface="Times New Roman"/>
                          <a:cs typeface="Arial" pitchFamily="34" charset="0"/>
                        </a:rPr>
                        <a:t>Action</a:t>
                      </a:r>
                      <a:endParaRPr lang="en-GB" sz="2400" b="1" dirty="0">
                        <a:latin typeface="Arial" pitchFamily="34" charset="0"/>
                        <a:ea typeface="Times New Roman"/>
                        <a:cs typeface="Arial" pitchFamily="34" charset="0"/>
                      </a:endParaRPr>
                    </a:p>
                  </a:txBody>
                  <a:tcPr marL="53975" marR="53975" marT="53975" marB="539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7AC143"/>
                    </a:solidFill>
                  </a:tcPr>
                </a:tc>
              </a:tr>
              <a:tr h="0">
                <a:tc>
                  <a:txBody>
                    <a:bodyPr/>
                    <a:lstStyle/>
                    <a:p>
                      <a:pPr algn="l"/>
                      <a:r>
                        <a:rPr lang="en-GB" sz="2400" baseline="0" dirty="0" smtClean="0">
                          <a:solidFill>
                            <a:srgbClr val="00245D"/>
                          </a:solidFill>
                          <a:latin typeface="Arial" pitchFamily="34" charset="0"/>
                          <a:cs typeface="Arial" pitchFamily="34" charset="0"/>
                        </a:rPr>
                        <a:t>We will improve visibility of remaining available capacity</a:t>
                      </a:r>
                    </a:p>
                  </a:txBody>
                  <a:tcPr marL="53975" marR="53975" marT="53975" marB="539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tx2">
                        <a:lumMod val="60000"/>
                        <a:lumOff val="40000"/>
                      </a:schemeClr>
                    </a:solidFill>
                  </a:tcPr>
                </a:tc>
                <a:tc>
                  <a:txBody>
                    <a:bodyPr/>
                    <a:lstStyle/>
                    <a:p>
                      <a:pPr algn="l"/>
                      <a:r>
                        <a:rPr lang="en-GB" sz="2400" baseline="0" dirty="0" smtClean="0">
                          <a:solidFill>
                            <a:srgbClr val="00245D"/>
                          </a:solidFill>
                          <a:latin typeface="Arial" pitchFamily="34" charset="0"/>
                          <a:cs typeface="Arial" pitchFamily="34" charset="0"/>
                        </a:rPr>
                        <a:t>We will publish improved information on available thermal capacity &amp; fault level</a:t>
                      </a:r>
                      <a:endParaRPr lang="en-GB" sz="2400" dirty="0">
                        <a:latin typeface="Arial" pitchFamily="34" charset="0"/>
                        <a:ea typeface="Times New Roman"/>
                        <a:cs typeface="Arial" pitchFamily="34" charset="0"/>
                      </a:endParaRPr>
                    </a:p>
                  </a:txBody>
                  <a:tcPr marL="53975" marR="53975" marT="53975" marB="539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tx2">
                        <a:lumMod val="60000"/>
                        <a:lumOff val="40000"/>
                      </a:schemeClr>
                    </a:solidFill>
                  </a:tcPr>
                </a:tc>
              </a:tr>
            </a:tbl>
          </a:graphicData>
        </a:graphic>
      </p:graphicFrame>
    </p:spTree>
  </p:cSld>
  <p:clrMapOvr>
    <a:masterClrMapping/>
  </p:clrMapOvr>
  <p:transition spd="med">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Heat Map Update</a:t>
            </a:r>
            <a:endParaRPr lang="en-GB" dirty="0"/>
          </a:p>
        </p:txBody>
      </p:sp>
      <p:graphicFrame>
        <p:nvGraphicFramePr>
          <p:cNvPr id="14" name="Table 13"/>
          <p:cNvGraphicFramePr>
            <a:graphicFrameLocks noGrp="1"/>
          </p:cNvGraphicFramePr>
          <p:nvPr/>
        </p:nvGraphicFramePr>
        <p:xfrm>
          <a:off x="191911" y="1076388"/>
          <a:ext cx="12000089" cy="4876800"/>
        </p:xfrm>
        <a:graphic>
          <a:graphicData uri="http://schemas.openxmlformats.org/drawingml/2006/table">
            <a:tbl>
              <a:tblPr firstRow="1" bandRow="1">
                <a:tableStyleId>{5C22544A-7EE6-4342-B048-85BDC9FD1C3A}</a:tableStyleId>
              </a:tblPr>
              <a:tblGrid>
                <a:gridCol w="12000089"/>
              </a:tblGrid>
              <a:tr h="752411">
                <a:tc>
                  <a:txBody>
                    <a:bodyPr/>
                    <a:lstStyle/>
                    <a:p>
                      <a:pPr algn="l"/>
                      <a:r>
                        <a:rPr lang="en-GB" sz="2400" b="1" u="none" kern="1200" dirty="0" smtClean="0">
                          <a:solidFill>
                            <a:schemeClr val="tx1"/>
                          </a:solidFill>
                          <a:latin typeface="Arial" pitchFamily="34" charset="0"/>
                          <a:ea typeface="+mn-ea"/>
                          <a:cs typeface="Arial" pitchFamily="34" charset="0"/>
                        </a:rPr>
                        <a:t>Improved</a:t>
                      </a:r>
                      <a:r>
                        <a:rPr lang="en-GB" sz="2400" b="1" u="none" kern="1200" baseline="0" dirty="0" smtClean="0">
                          <a:solidFill>
                            <a:schemeClr val="tx1"/>
                          </a:solidFill>
                          <a:latin typeface="Arial" pitchFamily="34" charset="0"/>
                          <a:ea typeface="+mn-ea"/>
                          <a:cs typeface="Arial" pitchFamily="34" charset="0"/>
                        </a:rPr>
                        <a:t> Heat Map Objectives:</a:t>
                      </a:r>
                    </a:p>
                    <a:p>
                      <a:pPr algn="l"/>
                      <a:endParaRPr lang="en-GB" sz="2400" b="1" u="none" kern="1200" baseline="0" dirty="0" smtClean="0">
                        <a:solidFill>
                          <a:schemeClr val="tx1"/>
                        </a:solidFill>
                        <a:latin typeface="Arial" pitchFamily="34" charset="0"/>
                        <a:ea typeface="+mn-ea"/>
                        <a:cs typeface="Arial" pitchFamily="34" charset="0"/>
                      </a:endParaRPr>
                    </a:p>
                    <a:p>
                      <a:pPr algn="l"/>
                      <a:r>
                        <a:rPr lang="en-GB" sz="2400" b="1" u="none" kern="1200" baseline="0" dirty="0" smtClean="0">
                          <a:solidFill>
                            <a:schemeClr val="tx2"/>
                          </a:solidFill>
                          <a:latin typeface="Arial" pitchFamily="34" charset="0"/>
                          <a:ea typeface="+mn-ea"/>
                          <a:cs typeface="Arial" pitchFamily="34" charset="0"/>
                        </a:rPr>
                        <a:t>Map the ease of connection of large generators and demands </a:t>
                      </a:r>
                    </a:p>
                    <a:p>
                      <a:pPr algn="l">
                        <a:buFont typeface="Arial" pitchFamily="34" charset="0"/>
                        <a:buChar char="•"/>
                      </a:pPr>
                      <a:endParaRPr lang="en-GB" sz="2400" b="0" u="none" kern="1200" baseline="0" dirty="0" smtClean="0">
                        <a:solidFill>
                          <a:schemeClr val="tx1"/>
                        </a:solidFill>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1200"/>
                        </a:spcAft>
                        <a:buClrTx/>
                        <a:buSzTx/>
                        <a:buFont typeface="Arial" pitchFamily="34" charset="0"/>
                        <a:buChar char="•"/>
                        <a:tabLst/>
                        <a:defRPr/>
                      </a:pPr>
                      <a:r>
                        <a:rPr lang="en-GB" sz="2400" b="0" u="none" kern="1200" baseline="0" dirty="0" smtClean="0">
                          <a:solidFill>
                            <a:schemeClr val="tx1"/>
                          </a:solidFill>
                          <a:latin typeface="Arial" pitchFamily="34" charset="0"/>
                          <a:ea typeface="+mn-ea"/>
                          <a:cs typeface="Arial" pitchFamily="34" charset="0"/>
                        </a:rPr>
                        <a:t>Improve customer experience and utility</a:t>
                      </a:r>
                    </a:p>
                    <a:p>
                      <a:pPr marL="0" marR="0" indent="0" algn="l" defTabSz="914400" rtl="0" eaLnBrk="1" fontAlgn="auto" latinLnBrk="0" hangingPunct="1">
                        <a:lnSpc>
                          <a:spcPct val="100000"/>
                        </a:lnSpc>
                        <a:spcBef>
                          <a:spcPts val="0"/>
                        </a:spcBef>
                        <a:spcAft>
                          <a:spcPts val="1200"/>
                        </a:spcAft>
                        <a:buClrTx/>
                        <a:buSzTx/>
                        <a:buFont typeface="Arial" pitchFamily="34" charset="0"/>
                        <a:buChar char="•"/>
                        <a:tabLst/>
                        <a:defRPr/>
                      </a:pPr>
                      <a:r>
                        <a:rPr lang="en-GB" sz="2400" b="0" u="none" kern="1200" baseline="0" dirty="0" smtClean="0">
                          <a:solidFill>
                            <a:schemeClr val="tx1"/>
                          </a:solidFill>
                          <a:latin typeface="Arial" pitchFamily="34" charset="0"/>
                          <a:ea typeface="+mn-ea"/>
                          <a:cs typeface="Arial" pitchFamily="34" charset="0"/>
                        </a:rPr>
                        <a:t>Geographical indication of the ability to connect </a:t>
                      </a:r>
                    </a:p>
                    <a:p>
                      <a:pPr marL="0" marR="0" indent="0" algn="l" defTabSz="914400" rtl="0" eaLnBrk="1" fontAlgn="auto" latinLnBrk="0" hangingPunct="1">
                        <a:lnSpc>
                          <a:spcPct val="100000"/>
                        </a:lnSpc>
                        <a:spcBef>
                          <a:spcPts val="0"/>
                        </a:spcBef>
                        <a:spcAft>
                          <a:spcPts val="1200"/>
                        </a:spcAft>
                        <a:buClrTx/>
                        <a:buSzTx/>
                        <a:buFont typeface="Arial" pitchFamily="34" charset="0"/>
                        <a:buChar char="•"/>
                        <a:tabLst/>
                        <a:defRPr/>
                      </a:pPr>
                      <a:r>
                        <a:rPr lang="en-GB" sz="2400" b="0" u="none" kern="1200" baseline="0" dirty="0" smtClean="0">
                          <a:solidFill>
                            <a:schemeClr val="tx1"/>
                          </a:solidFill>
                          <a:latin typeface="Arial" pitchFamily="34" charset="0"/>
                          <a:ea typeface="+mn-ea"/>
                          <a:cs typeface="Arial" pitchFamily="34" charset="0"/>
                        </a:rPr>
                        <a:t>Improve access to network information</a:t>
                      </a:r>
                    </a:p>
                    <a:p>
                      <a:pPr algn="l">
                        <a:spcAft>
                          <a:spcPts val="1200"/>
                        </a:spcAft>
                        <a:buFont typeface="Arial" pitchFamily="34" charset="0"/>
                        <a:buChar char="•"/>
                      </a:pPr>
                      <a:r>
                        <a:rPr lang="en-GB" sz="2400" b="0" u="none" kern="1200" baseline="0" dirty="0" smtClean="0">
                          <a:solidFill>
                            <a:schemeClr val="tx1"/>
                          </a:solidFill>
                          <a:latin typeface="Arial" pitchFamily="34" charset="0"/>
                          <a:ea typeface="+mn-ea"/>
                          <a:cs typeface="Arial" pitchFamily="34" charset="0"/>
                        </a:rPr>
                        <a:t>Provide more up to date information</a:t>
                      </a:r>
                    </a:p>
                    <a:p>
                      <a:pPr marL="0" marR="0" indent="0" algn="l" defTabSz="914400" rtl="0" eaLnBrk="1" fontAlgn="auto" latinLnBrk="0" hangingPunct="1">
                        <a:lnSpc>
                          <a:spcPct val="100000"/>
                        </a:lnSpc>
                        <a:spcBef>
                          <a:spcPts val="0"/>
                        </a:spcBef>
                        <a:spcAft>
                          <a:spcPts val="1200"/>
                        </a:spcAft>
                        <a:buClrTx/>
                        <a:buSzTx/>
                        <a:buFont typeface="Arial" pitchFamily="34" charset="0"/>
                        <a:buChar char="•"/>
                        <a:tabLst/>
                        <a:defRPr/>
                      </a:pPr>
                      <a:r>
                        <a:rPr lang="en-GB" sz="2400" b="0" u="none" kern="1200" baseline="0" dirty="0" smtClean="0">
                          <a:solidFill>
                            <a:schemeClr val="tx1"/>
                          </a:solidFill>
                          <a:latin typeface="Arial" pitchFamily="34" charset="0"/>
                          <a:ea typeface="+mn-ea"/>
                          <a:cs typeface="Arial" pitchFamily="34" charset="0"/>
                        </a:rPr>
                        <a:t>Provide better information to support and inform customers’ own planning and design </a:t>
                      </a:r>
                    </a:p>
                    <a:p>
                      <a:pPr algn="l">
                        <a:spcAft>
                          <a:spcPts val="1200"/>
                        </a:spcAft>
                        <a:buFont typeface="Arial" pitchFamily="34" charset="0"/>
                        <a:buChar char="•"/>
                      </a:pPr>
                      <a:r>
                        <a:rPr lang="en-GB" sz="2400" b="0" u="none" kern="1200" baseline="0" dirty="0" smtClean="0">
                          <a:solidFill>
                            <a:schemeClr val="tx1"/>
                          </a:solidFill>
                          <a:latin typeface="Arial" pitchFamily="34" charset="0"/>
                          <a:ea typeface="+mn-ea"/>
                          <a:cs typeface="Arial" pitchFamily="34" charset="0"/>
                        </a:rPr>
                        <a:t>Provide detailed network information to improve customer understanding of network issues so that you can deduce the suitability of alternative connection approaches </a:t>
                      </a:r>
                    </a:p>
                  </a:txBody>
                  <a:tcPr>
                    <a:noFill/>
                  </a:tcPr>
                </a:tc>
              </a:tr>
            </a:tbl>
          </a:graphicData>
        </a:graphic>
      </p:graphicFrame>
    </p:spTree>
  </p:cSld>
  <p:clrMapOvr>
    <a:masterClrMapping/>
  </p:clrMapOvr>
  <p:transition spd="med">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Heat Map Update</a:t>
            </a:r>
            <a:endParaRPr lang="en-GB" dirty="0"/>
          </a:p>
        </p:txBody>
      </p:sp>
      <p:graphicFrame>
        <p:nvGraphicFramePr>
          <p:cNvPr id="14" name="Table 13"/>
          <p:cNvGraphicFramePr>
            <a:graphicFrameLocks noGrp="1"/>
          </p:cNvGraphicFramePr>
          <p:nvPr/>
        </p:nvGraphicFramePr>
        <p:xfrm>
          <a:off x="191912" y="1076388"/>
          <a:ext cx="6891934" cy="4846320"/>
        </p:xfrm>
        <a:graphic>
          <a:graphicData uri="http://schemas.openxmlformats.org/drawingml/2006/table">
            <a:tbl>
              <a:tblPr firstRow="1" bandRow="1">
                <a:tableStyleId>{5C22544A-7EE6-4342-B048-85BDC9FD1C3A}</a:tableStyleId>
              </a:tblPr>
              <a:tblGrid>
                <a:gridCol w="6891934"/>
              </a:tblGrid>
              <a:tr h="752411">
                <a:tc>
                  <a:txBody>
                    <a:bodyPr/>
                    <a:lstStyle/>
                    <a:p>
                      <a:pPr algn="l"/>
                      <a:r>
                        <a:rPr lang="en-GB" sz="2400" b="1" u="none" kern="1200" dirty="0" smtClean="0">
                          <a:solidFill>
                            <a:schemeClr val="tx1"/>
                          </a:solidFill>
                          <a:latin typeface="Arial" pitchFamily="34" charset="0"/>
                          <a:ea typeface="+mn-ea"/>
                          <a:cs typeface="Arial" pitchFamily="34" charset="0"/>
                        </a:rPr>
                        <a:t>Example of Heat Map</a:t>
                      </a:r>
                      <a:r>
                        <a:rPr lang="en-GB" sz="2400" b="1" u="none" kern="1200" baseline="0" dirty="0" smtClean="0">
                          <a:solidFill>
                            <a:schemeClr val="tx1"/>
                          </a:solidFill>
                          <a:latin typeface="Arial" pitchFamily="34" charset="0"/>
                          <a:ea typeface="+mn-ea"/>
                          <a:cs typeface="Arial" pitchFamily="34" charset="0"/>
                        </a:rPr>
                        <a:t>:</a:t>
                      </a:r>
                    </a:p>
                    <a:p>
                      <a:pPr algn="l"/>
                      <a:endParaRPr lang="en-GB" sz="2400" b="0" u="none" kern="1200" baseline="0" dirty="0" smtClean="0">
                        <a:solidFill>
                          <a:schemeClr val="tx1"/>
                        </a:solidFill>
                        <a:latin typeface="Arial" pitchFamily="34" charset="0"/>
                        <a:ea typeface="+mn-ea"/>
                        <a:cs typeface="Arial" pitchFamily="34" charset="0"/>
                      </a:endParaRPr>
                    </a:p>
                    <a:p>
                      <a:pPr algn="l">
                        <a:buFont typeface="Arial" pitchFamily="34" charset="0"/>
                        <a:buChar char="•"/>
                      </a:pPr>
                      <a:r>
                        <a:rPr lang="en-GB" sz="2400" b="0" u="none" kern="1200" baseline="0" dirty="0" smtClean="0">
                          <a:solidFill>
                            <a:schemeClr val="tx1"/>
                          </a:solidFill>
                          <a:latin typeface="Arial" pitchFamily="34" charset="0"/>
                          <a:ea typeface="+mn-ea"/>
                          <a:cs typeface="Arial" pitchFamily="34" charset="0"/>
                        </a:rPr>
                        <a:t>Pinpoint locations</a:t>
                      </a:r>
                    </a:p>
                    <a:p>
                      <a:pPr algn="l">
                        <a:buFont typeface="Arial" pitchFamily="34" charset="0"/>
                        <a:buChar char="•"/>
                      </a:pPr>
                      <a:endParaRPr lang="en-GB" sz="2400" b="0" u="none" kern="1200" baseline="0" dirty="0" smtClean="0">
                        <a:solidFill>
                          <a:schemeClr val="tx1"/>
                        </a:solidFill>
                        <a:latin typeface="Arial" pitchFamily="34" charset="0"/>
                        <a:ea typeface="+mn-ea"/>
                        <a:cs typeface="Arial" pitchFamily="34" charset="0"/>
                      </a:endParaRPr>
                    </a:p>
                    <a:p>
                      <a:pPr algn="l">
                        <a:buFont typeface="Arial" pitchFamily="34" charset="0"/>
                        <a:buChar char="•"/>
                      </a:pPr>
                      <a:r>
                        <a:rPr lang="en-GB" sz="2400" b="0" u="none" kern="1200" baseline="0" dirty="0" smtClean="0">
                          <a:solidFill>
                            <a:schemeClr val="tx1"/>
                          </a:solidFill>
                          <a:latin typeface="Arial" pitchFamily="34" charset="0"/>
                          <a:ea typeface="+mn-ea"/>
                          <a:cs typeface="Arial" pitchFamily="34" charset="0"/>
                        </a:rPr>
                        <a:t>Grid supply, 132/33kV &amp; 33kV/HV substations</a:t>
                      </a:r>
                    </a:p>
                    <a:p>
                      <a:pPr algn="l">
                        <a:buFont typeface="Arial" pitchFamily="34" charset="0"/>
                        <a:buChar char="•"/>
                      </a:pPr>
                      <a:endParaRPr lang="en-GB" sz="2400" b="0" u="none" kern="1200" baseline="0" dirty="0" smtClean="0">
                        <a:solidFill>
                          <a:schemeClr val="tx1"/>
                        </a:solidFill>
                        <a:latin typeface="Arial" pitchFamily="34" charset="0"/>
                        <a:ea typeface="+mn-ea"/>
                        <a:cs typeface="Arial" pitchFamily="34" charset="0"/>
                      </a:endParaRPr>
                    </a:p>
                    <a:p>
                      <a:pPr algn="l">
                        <a:buFont typeface="Arial" pitchFamily="34" charset="0"/>
                        <a:buChar char="•"/>
                      </a:pPr>
                      <a:r>
                        <a:rPr lang="en-GB" sz="2400" b="1" u="none" kern="1200" baseline="0" dirty="0" smtClean="0">
                          <a:solidFill>
                            <a:schemeClr val="tx1"/>
                          </a:solidFill>
                          <a:latin typeface="Arial" pitchFamily="34" charset="0"/>
                          <a:ea typeface="+mn-ea"/>
                          <a:cs typeface="Arial" pitchFamily="34" charset="0"/>
                        </a:rPr>
                        <a:t>Colour coded </a:t>
                      </a:r>
                      <a:r>
                        <a:rPr lang="en-GB" sz="2400" b="0" u="none" kern="1200" baseline="0" dirty="0" smtClean="0">
                          <a:solidFill>
                            <a:schemeClr val="tx1"/>
                          </a:solidFill>
                          <a:latin typeface="Arial" pitchFamily="34" charset="0"/>
                          <a:ea typeface="+mn-ea"/>
                          <a:cs typeface="Arial" pitchFamily="34" charset="0"/>
                        </a:rPr>
                        <a:t>to guide customers to areas where connections can be made without significant reinforcement</a:t>
                      </a:r>
                    </a:p>
                    <a:p>
                      <a:pPr algn="l">
                        <a:buFont typeface="Arial" pitchFamily="34" charset="0"/>
                        <a:buChar char="•"/>
                      </a:pPr>
                      <a:endParaRPr lang="en-GB" sz="2400" b="0" u="none" kern="1200" baseline="0" dirty="0" smtClean="0">
                        <a:solidFill>
                          <a:schemeClr val="tx1"/>
                        </a:solidFill>
                        <a:latin typeface="Arial" pitchFamily="34" charset="0"/>
                        <a:ea typeface="+mn-ea"/>
                        <a:cs typeface="Arial" pitchFamily="34" charset="0"/>
                      </a:endParaRPr>
                    </a:p>
                    <a:p>
                      <a:pPr algn="l">
                        <a:buFont typeface="Arial" pitchFamily="34" charset="0"/>
                        <a:buChar char="•"/>
                      </a:pPr>
                      <a:r>
                        <a:rPr lang="en-GB" sz="2400" b="0" u="none" kern="1200" baseline="0" dirty="0" smtClean="0">
                          <a:solidFill>
                            <a:schemeClr val="tx1"/>
                          </a:solidFill>
                          <a:latin typeface="Arial" pitchFamily="34" charset="0"/>
                          <a:ea typeface="+mn-ea"/>
                          <a:cs typeface="Arial" pitchFamily="34" charset="0"/>
                        </a:rPr>
                        <a:t>Summary of </a:t>
                      </a:r>
                      <a:r>
                        <a:rPr lang="en-GB" sz="2400" b="1" u="none" kern="1200" baseline="0" dirty="0" smtClean="0">
                          <a:solidFill>
                            <a:schemeClr val="tx1"/>
                          </a:solidFill>
                          <a:latin typeface="Arial" pitchFamily="34" charset="0"/>
                          <a:ea typeface="+mn-ea"/>
                          <a:cs typeface="Arial" pitchFamily="34" charset="0"/>
                        </a:rPr>
                        <a:t>detailed information</a:t>
                      </a:r>
                      <a:endParaRPr lang="en-GB" sz="2400" b="0" u="none" kern="1200" baseline="0" dirty="0" smtClean="0">
                        <a:solidFill>
                          <a:schemeClr val="tx1"/>
                        </a:solidFill>
                        <a:latin typeface="Arial" pitchFamily="34" charset="0"/>
                        <a:ea typeface="+mn-ea"/>
                        <a:cs typeface="Arial" pitchFamily="34" charset="0"/>
                      </a:endParaRPr>
                    </a:p>
                    <a:p>
                      <a:pPr algn="l">
                        <a:buFont typeface="Arial" pitchFamily="34" charset="0"/>
                        <a:buChar char="•"/>
                      </a:pPr>
                      <a:endParaRPr lang="en-GB" sz="2400" b="0" u="none" kern="1200" baseline="0" dirty="0" smtClean="0">
                        <a:solidFill>
                          <a:schemeClr val="tx1"/>
                        </a:solidFill>
                        <a:latin typeface="Arial" pitchFamily="34" charset="0"/>
                        <a:ea typeface="+mn-ea"/>
                        <a:cs typeface="Arial" pitchFamily="34" charset="0"/>
                      </a:endParaRPr>
                    </a:p>
                    <a:p>
                      <a:pPr algn="l">
                        <a:buFont typeface="Arial" pitchFamily="34" charset="0"/>
                        <a:buChar char="•"/>
                      </a:pPr>
                      <a:r>
                        <a:rPr lang="en-GB" sz="2400" b="0" u="none" kern="1200" baseline="0" dirty="0" smtClean="0">
                          <a:solidFill>
                            <a:schemeClr val="tx1"/>
                          </a:solidFill>
                          <a:latin typeface="Arial" pitchFamily="34" charset="0"/>
                          <a:ea typeface="+mn-ea"/>
                          <a:cs typeface="Arial" pitchFamily="34" charset="0"/>
                        </a:rPr>
                        <a:t>Indication of </a:t>
                      </a:r>
                      <a:r>
                        <a:rPr lang="en-GB" sz="2400" b="1" u="none" kern="1200" baseline="0" dirty="0" smtClean="0">
                          <a:solidFill>
                            <a:schemeClr val="tx1"/>
                          </a:solidFill>
                          <a:latin typeface="Arial" pitchFamily="34" charset="0"/>
                          <a:ea typeface="+mn-ea"/>
                          <a:cs typeface="Arial" pitchFamily="34" charset="0"/>
                        </a:rPr>
                        <a:t>transmission</a:t>
                      </a:r>
                      <a:r>
                        <a:rPr lang="en-GB" sz="2400" b="0" u="none" kern="1200" baseline="0" dirty="0" smtClean="0">
                          <a:solidFill>
                            <a:schemeClr val="tx1"/>
                          </a:solidFill>
                          <a:latin typeface="Arial" pitchFamily="34" charset="0"/>
                          <a:ea typeface="+mn-ea"/>
                          <a:cs typeface="Arial" pitchFamily="34" charset="0"/>
                        </a:rPr>
                        <a:t> network </a:t>
                      </a:r>
                      <a:r>
                        <a:rPr lang="en-GB" sz="2400" b="1" u="none" kern="1200" baseline="0" dirty="0" smtClean="0">
                          <a:solidFill>
                            <a:schemeClr val="tx1"/>
                          </a:solidFill>
                          <a:latin typeface="Arial" pitchFamily="34" charset="0"/>
                          <a:ea typeface="+mn-ea"/>
                          <a:cs typeface="Arial" pitchFamily="34" charset="0"/>
                        </a:rPr>
                        <a:t>constraints  </a:t>
                      </a:r>
                    </a:p>
                  </a:txBody>
                  <a:tcPr>
                    <a:noFill/>
                  </a:tcPr>
                </a:tc>
              </a:tr>
            </a:tbl>
          </a:graphicData>
        </a:graphic>
      </p:graphicFrame>
      <p:sp>
        <p:nvSpPr>
          <p:cNvPr id="6" name="TextBox 5"/>
          <p:cNvSpPr txBox="1"/>
          <p:nvPr/>
        </p:nvSpPr>
        <p:spPr>
          <a:xfrm>
            <a:off x="10645309" y="5715236"/>
            <a:ext cx="1328469" cy="246221"/>
          </a:xfrm>
          <a:prstGeom prst="rect">
            <a:avLst/>
          </a:prstGeom>
          <a:noFill/>
        </p:spPr>
        <p:txBody>
          <a:bodyPr wrap="square" rtlCol="0">
            <a:spAutoFit/>
          </a:bodyPr>
          <a:lstStyle/>
          <a:p>
            <a:r>
              <a:rPr lang="en-GB" sz="1000" dirty="0" smtClean="0"/>
              <a:t>Development graphic</a:t>
            </a:r>
            <a:endParaRPr lang="en-GB" sz="1000" dirty="0"/>
          </a:p>
        </p:txBody>
      </p:sp>
      <p:pic>
        <p:nvPicPr>
          <p:cNvPr id="3" name="Picture 2"/>
          <p:cNvPicPr>
            <a:picLocks noChangeAspect="1" noChangeArrowheads="1"/>
          </p:cNvPicPr>
          <p:nvPr/>
        </p:nvPicPr>
        <p:blipFill>
          <a:blip r:embed="rId2" cstate="print"/>
          <a:srcRect/>
          <a:stretch>
            <a:fillRect/>
          </a:stretch>
        </p:blipFill>
        <p:spPr bwMode="auto">
          <a:xfrm>
            <a:off x="7037244" y="1379913"/>
            <a:ext cx="4914932" cy="4258541"/>
          </a:xfrm>
          <a:prstGeom prst="rect">
            <a:avLst/>
          </a:prstGeom>
          <a:noFill/>
          <a:ln w="25400">
            <a:solidFill>
              <a:schemeClr val="tx1"/>
            </a:solidFill>
            <a:miter lim="800000"/>
            <a:headEnd/>
            <a:tailEnd/>
          </a:ln>
        </p:spPr>
      </p:pic>
    </p:spTree>
  </p:cSld>
  <p:clrMapOvr>
    <a:masterClrMapping/>
  </p:clrMapOvr>
  <p:transition spd="med">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p:cNvGraphicFramePr>
            <a:graphicFrameLocks noGrp="1"/>
          </p:cNvGraphicFramePr>
          <p:nvPr/>
        </p:nvGraphicFramePr>
        <p:xfrm>
          <a:off x="191911" y="988643"/>
          <a:ext cx="12000089" cy="6004560"/>
        </p:xfrm>
        <a:graphic>
          <a:graphicData uri="http://schemas.openxmlformats.org/drawingml/2006/table">
            <a:tbl>
              <a:tblPr firstRow="1" bandRow="1">
                <a:tableStyleId>{5C22544A-7EE6-4342-B048-85BDC9FD1C3A}</a:tableStyleId>
              </a:tblPr>
              <a:tblGrid>
                <a:gridCol w="12000089"/>
              </a:tblGrid>
              <a:tr h="752411">
                <a:tc>
                  <a:txBody>
                    <a:bodyPr/>
                    <a:lstStyle/>
                    <a:p>
                      <a:pPr algn="l"/>
                      <a:r>
                        <a:rPr lang="en-GB" sz="2400" b="1" u="none" kern="1200" dirty="0" smtClean="0">
                          <a:solidFill>
                            <a:schemeClr val="tx1"/>
                          </a:solidFill>
                          <a:latin typeface="Arial" pitchFamily="34" charset="0"/>
                          <a:ea typeface="+mn-ea"/>
                          <a:cs typeface="Arial" pitchFamily="34" charset="0"/>
                        </a:rPr>
                        <a:t>Data summary</a:t>
                      </a:r>
                      <a:endParaRPr lang="en-GB" sz="2400" b="1" u="none" kern="1200" baseline="0" dirty="0" smtClean="0">
                        <a:solidFill>
                          <a:schemeClr val="tx1"/>
                        </a:solidFill>
                        <a:latin typeface="Arial" pitchFamily="34" charset="0"/>
                        <a:ea typeface="+mn-ea"/>
                        <a:cs typeface="Arial" pitchFamily="34" charset="0"/>
                      </a:endParaRPr>
                    </a:p>
                    <a:p>
                      <a:pPr algn="l"/>
                      <a:endParaRPr lang="en-GB" sz="2400" b="0" u="none" kern="1200" baseline="0" dirty="0" smtClean="0">
                        <a:solidFill>
                          <a:schemeClr val="tx1"/>
                        </a:solidFill>
                        <a:latin typeface="Arial" pitchFamily="34" charset="0"/>
                        <a:ea typeface="+mn-ea"/>
                        <a:cs typeface="Arial" pitchFamily="34" charset="0"/>
                      </a:endParaRPr>
                    </a:p>
                    <a:p>
                      <a:pPr algn="l"/>
                      <a:endParaRPr lang="en-GB" sz="2400" b="0" u="none" kern="1200" baseline="0" dirty="0" smtClean="0">
                        <a:solidFill>
                          <a:schemeClr val="tx1"/>
                        </a:solidFill>
                        <a:latin typeface="Arial" pitchFamily="34" charset="0"/>
                        <a:ea typeface="+mn-ea"/>
                        <a:cs typeface="Arial" pitchFamily="34" charset="0"/>
                      </a:endParaRPr>
                    </a:p>
                    <a:p>
                      <a:pPr algn="l"/>
                      <a:endParaRPr lang="en-GB" sz="2400" b="0" u="none" kern="1200" baseline="0" dirty="0" smtClean="0">
                        <a:solidFill>
                          <a:schemeClr val="tx1"/>
                        </a:solidFill>
                        <a:latin typeface="Arial" pitchFamily="34" charset="0"/>
                        <a:ea typeface="+mn-ea"/>
                        <a:cs typeface="Arial" pitchFamily="34" charset="0"/>
                      </a:endParaRPr>
                    </a:p>
                    <a:p>
                      <a:pPr algn="l"/>
                      <a:endParaRPr lang="en-GB" sz="2400" b="0" u="none" kern="1200" baseline="0" dirty="0" smtClean="0">
                        <a:solidFill>
                          <a:schemeClr val="tx1"/>
                        </a:solidFill>
                        <a:latin typeface="Arial" pitchFamily="34" charset="0"/>
                        <a:ea typeface="+mn-ea"/>
                        <a:cs typeface="Arial" pitchFamily="34" charset="0"/>
                      </a:endParaRPr>
                    </a:p>
                    <a:p>
                      <a:pPr algn="l">
                        <a:buFont typeface="Arial" pitchFamily="34" charset="0"/>
                        <a:buChar char="•"/>
                      </a:pPr>
                      <a:endParaRPr lang="en-GB" sz="2400" b="1" u="none" kern="1200" baseline="0" dirty="0" smtClean="0">
                        <a:solidFill>
                          <a:schemeClr val="tx1"/>
                        </a:solidFill>
                        <a:latin typeface="Arial" pitchFamily="34" charset="0"/>
                        <a:ea typeface="+mn-ea"/>
                        <a:cs typeface="Arial" pitchFamily="34" charset="0"/>
                      </a:endParaRPr>
                    </a:p>
                    <a:p>
                      <a:pPr algn="l">
                        <a:buFont typeface="Arial" pitchFamily="34" charset="0"/>
                        <a:buChar char="•"/>
                      </a:pPr>
                      <a:endParaRPr lang="en-GB" sz="2400" b="1" u="none" kern="1200" baseline="0" dirty="0" smtClean="0">
                        <a:solidFill>
                          <a:schemeClr val="tx1"/>
                        </a:solidFill>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GB" sz="2400" b="0" dirty="0" smtClean="0">
                          <a:solidFill>
                            <a:schemeClr val="tx1"/>
                          </a:solidFill>
                          <a:latin typeface="Arial" pitchFamily="34" charset="0"/>
                          <a:cs typeface="Arial" pitchFamily="34" charset="0"/>
                        </a:rPr>
                        <a:t> </a:t>
                      </a:r>
                    </a:p>
                    <a:p>
                      <a:pPr marL="0" marR="0"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GB" sz="2400" b="0" dirty="0" smtClean="0">
                          <a:solidFill>
                            <a:schemeClr val="tx1"/>
                          </a:solidFill>
                          <a:latin typeface="Arial" pitchFamily="34" charset="0"/>
                          <a:cs typeface="Arial" pitchFamily="34" charset="0"/>
                        </a:rPr>
                        <a:t>Network will be consistent with the</a:t>
                      </a:r>
                      <a:r>
                        <a:rPr lang="en-GB" sz="2400" b="0" baseline="0" dirty="0" smtClean="0">
                          <a:solidFill>
                            <a:schemeClr val="tx1"/>
                          </a:solidFill>
                          <a:latin typeface="Arial" pitchFamily="34" charset="0"/>
                          <a:cs typeface="Arial" pitchFamily="34" charset="0"/>
                        </a:rPr>
                        <a:t> Long Term </a:t>
                      </a: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GB" sz="2400" b="0" baseline="0" dirty="0" smtClean="0">
                          <a:solidFill>
                            <a:schemeClr val="tx1"/>
                          </a:solidFill>
                          <a:latin typeface="Arial" pitchFamily="34" charset="0"/>
                          <a:cs typeface="Arial" pitchFamily="34" charset="0"/>
                        </a:rPr>
                        <a:t>   Development Statement, supplemented with </a:t>
                      </a: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GB" sz="2400" b="0" baseline="0" dirty="0" smtClean="0">
                          <a:solidFill>
                            <a:schemeClr val="tx1"/>
                          </a:solidFill>
                          <a:latin typeface="Arial" pitchFamily="34" charset="0"/>
                          <a:cs typeface="Arial" pitchFamily="34" charset="0"/>
                        </a:rPr>
                        <a:t>   quantities of accepted generation connections</a:t>
                      </a:r>
                    </a:p>
                    <a:p>
                      <a:pPr marL="0" marR="0" indent="0" algn="l" defTabSz="914400" rtl="0" eaLnBrk="1" fontAlgn="auto" latinLnBrk="0" hangingPunct="1">
                        <a:lnSpc>
                          <a:spcPct val="100000"/>
                        </a:lnSpc>
                        <a:spcBef>
                          <a:spcPts val="0"/>
                        </a:spcBef>
                        <a:spcAft>
                          <a:spcPts val="0"/>
                        </a:spcAft>
                        <a:buClrTx/>
                        <a:buSzTx/>
                        <a:buFont typeface="Wingdings" pitchFamily="2" charset="2"/>
                        <a:buChar char="Ø"/>
                        <a:tabLst/>
                        <a:defRPr/>
                      </a:pPr>
                      <a:endParaRPr lang="en-GB" sz="1400" b="0" baseline="0" dirty="0" smtClean="0">
                        <a:solidFill>
                          <a:schemeClr val="tx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GB" sz="2400" b="0" baseline="0" dirty="0" smtClean="0">
                          <a:solidFill>
                            <a:schemeClr val="tx1"/>
                          </a:solidFill>
                          <a:latin typeface="Arial" pitchFamily="34" charset="0"/>
                          <a:cs typeface="Arial" pitchFamily="34" charset="0"/>
                        </a:rPr>
                        <a:t>Data will be regularly updated </a:t>
                      </a:r>
                    </a:p>
                    <a:p>
                      <a:pPr marL="0" marR="0" indent="0" algn="l" defTabSz="914400" rtl="0" eaLnBrk="1" fontAlgn="auto" latinLnBrk="0" hangingPunct="1">
                        <a:lnSpc>
                          <a:spcPct val="100000"/>
                        </a:lnSpc>
                        <a:spcBef>
                          <a:spcPts val="0"/>
                        </a:spcBef>
                        <a:spcAft>
                          <a:spcPts val="0"/>
                        </a:spcAft>
                        <a:buClrTx/>
                        <a:buSzTx/>
                        <a:buFont typeface="Wingdings" pitchFamily="2" charset="2"/>
                        <a:buChar char="Ø"/>
                        <a:tabLst/>
                        <a:defRPr/>
                      </a:pPr>
                      <a:endParaRPr lang="en-GB" sz="1400" b="0" baseline="0" dirty="0" smtClean="0">
                        <a:solidFill>
                          <a:schemeClr val="tx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GB" sz="2400" b="0" baseline="0" dirty="0" smtClean="0">
                          <a:solidFill>
                            <a:schemeClr val="tx1"/>
                          </a:solidFill>
                          <a:latin typeface="Arial" pitchFamily="34" charset="0"/>
                          <a:cs typeface="Arial" pitchFamily="34" charset="0"/>
                        </a:rPr>
                        <a:t>We will have the opportunity to extend the data in the future, e.g. Voltage issues or </a:t>
                      </a: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GB" sz="2400" b="0" baseline="0" dirty="0" smtClean="0">
                          <a:solidFill>
                            <a:schemeClr val="tx1"/>
                          </a:solidFill>
                          <a:latin typeface="Arial" pitchFamily="34" charset="0"/>
                          <a:cs typeface="Arial" pitchFamily="34" charset="0"/>
                        </a:rPr>
                        <a:t>   network </a:t>
                      </a:r>
                      <a:r>
                        <a:rPr lang="en-GB" sz="2400" b="0" baseline="0" smtClean="0">
                          <a:solidFill>
                            <a:schemeClr val="tx1"/>
                          </a:solidFill>
                          <a:latin typeface="Arial" pitchFamily="34" charset="0"/>
                          <a:cs typeface="Arial" pitchFamily="34" charset="0"/>
                        </a:rPr>
                        <a:t>reliability indices or flexibility </a:t>
                      </a:r>
                      <a:r>
                        <a:rPr lang="en-GB" sz="2400" b="0" baseline="0" dirty="0" smtClean="0">
                          <a:solidFill>
                            <a:schemeClr val="tx1"/>
                          </a:solidFill>
                          <a:latin typeface="Arial" pitchFamily="34" charset="0"/>
                          <a:cs typeface="Arial" pitchFamily="34" charset="0"/>
                        </a:rPr>
                        <a:t>requirements</a:t>
                      </a:r>
                      <a:endParaRPr lang="en-GB" sz="2400" b="0" dirty="0" smtClean="0">
                        <a:solidFill>
                          <a:schemeClr val="tx1"/>
                        </a:solidFill>
                        <a:latin typeface="Arial" pitchFamily="34" charset="0"/>
                        <a:cs typeface="Arial" pitchFamily="34" charset="0"/>
                      </a:endParaRPr>
                    </a:p>
                    <a:p>
                      <a:pPr algn="l">
                        <a:buFont typeface="Arial" pitchFamily="34" charset="0"/>
                        <a:buChar char="•"/>
                      </a:pPr>
                      <a:endParaRPr lang="en-GB" sz="2400" b="1" u="none" kern="1200" baseline="0" dirty="0" smtClean="0">
                        <a:solidFill>
                          <a:schemeClr val="tx1"/>
                        </a:solidFill>
                        <a:latin typeface="Arial" pitchFamily="34" charset="0"/>
                        <a:ea typeface="+mn-ea"/>
                        <a:cs typeface="Arial" pitchFamily="34" charset="0"/>
                      </a:endParaRPr>
                    </a:p>
                  </a:txBody>
                  <a:tcPr>
                    <a:noFill/>
                  </a:tcPr>
                </a:tc>
              </a:tr>
            </a:tbl>
          </a:graphicData>
        </a:graphic>
      </p:graphicFrame>
      <p:sp>
        <p:nvSpPr>
          <p:cNvPr id="2" name="Title 1"/>
          <p:cNvSpPr>
            <a:spLocks noGrp="1"/>
          </p:cNvSpPr>
          <p:nvPr>
            <p:ph type="title"/>
          </p:nvPr>
        </p:nvSpPr>
        <p:spPr/>
        <p:txBody>
          <a:bodyPr/>
          <a:lstStyle/>
          <a:p>
            <a:r>
              <a:rPr lang="en-GB" dirty="0" smtClean="0"/>
              <a:t>Heat Map Update</a:t>
            </a:r>
            <a:endParaRPr lang="en-GB" dirty="0"/>
          </a:p>
        </p:txBody>
      </p:sp>
      <p:sp>
        <p:nvSpPr>
          <p:cNvPr id="9" name="TextBox 8"/>
          <p:cNvSpPr txBox="1"/>
          <p:nvPr/>
        </p:nvSpPr>
        <p:spPr>
          <a:xfrm>
            <a:off x="10575983" y="5055080"/>
            <a:ext cx="1328469" cy="246221"/>
          </a:xfrm>
          <a:prstGeom prst="rect">
            <a:avLst/>
          </a:prstGeom>
          <a:noFill/>
        </p:spPr>
        <p:txBody>
          <a:bodyPr wrap="square" rtlCol="0">
            <a:spAutoFit/>
          </a:bodyPr>
          <a:lstStyle/>
          <a:p>
            <a:r>
              <a:rPr lang="en-GB" sz="1000" dirty="0" smtClean="0"/>
              <a:t>Development graphic</a:t>
            </a:r>
            <a:endParaRPr lang="en-GB" sz="1000" dirty="0"/>
          </a:p>
        </p:txBody>
      </p:sp>
      <p:pic>
        <p:nvPicPr>
          <p:cNvPr id="2050" name="Picture 2"/>
          <p:cNvPicPr>
            <a:picLocks noChangeAspect="1" noChangeArrowheads="1"/>
          </p:cNvPicPr>
          <p:nvPr/>
        </p:nvPicPr>
        <p:blipFill>
          <a:blip r:embed="rId2" cstate="print"/>
          <a:srcRect/>
          <a:stretch>
            <a:fillRect/>
          </a:stretch>
        </p:blipFill>
        <p:spPr bwMode="auto">
          <a:xfrm>
            <a:off x="8118071" y="1267605"/>
            <a:ext cx="3886200" cy="3724275"/>
          </a:xfrm>
          <a:prstGeom prst="rect">
            <a:avLst/>
          </a:prstGeom>
          <a:noFill/>
          <a:ln w="25400">
            <a:solidFill>
              <a:schemeClr val="tx1"/>
            </a:solidFill>
            <a:miter lim="800000"/>
            <a:headEnd/>
            <a:tailEnd/>
          </a:ln>
        </p:spPr>
      </p:pic>
      <p:sp>
        <p:nvSpPr>
          <p:cNvPr id="6" name="Down Arrow 5"/>
          <p:cNvSpPr/>
          <p:nvPr/>
        </p:nvSpPr>
        <p:spPr>
          <a:xfrm rot="16200000">
            <a:off x="7392318" y="2082187"/>
            <a:ext cx="969485" cy="1167787"/>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 name="Rounded Rectangle 6"/>
          <p:cNvSpPr/>
          <p:nvPr/>
        </p:nvSpPr>
        <p:spPr>
          <a:xfrm>
            <a:off x="319489" y="1740665"/>
            <a:ext cx="7370284" cy="179574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buFont typeface="Arial" pitchFamily="34" charset="0"/>
              <a:buChar char="•"/>
            </a:pPr>
            <a:r>
              <a:rPr lang="en-GB" sz="2400" dirty="0" smtClean="0">
                <a:solidFill>
                  <a:schemeClr val="bg1"/>
                </a:solidFill>
                <a:latin typeface="Arial" pitchFamily="34" charset="0"/>
                <a:cs typeface="Arial" pitchFamily="34" charset="0"/>
              </a:rPr>
              <a:t>Demand (max &amp; min) </a:t>
            </a:r>
            <a:r>
              <a:rPr lang="en-GB" sz="2400" dirty="0" err="1" smtClean="0">
                <a:solidFill>
                  <a:schemeClr val="bg1"/>
                </a:solidFill>
                <a:latin typeface="Arial" pitchFamily="34" charset="0"/>
                <a:cs typeface="Arial" pitchFamily="34" charset="0"/>
              </a:rPr>
              <a:t>vs</a:t>
            </a:r>
            <a:r>
              <a:rPr lang="en-GB" sz="2400" dirty="0" smtClean="0">
                <a:solidFill>
                  <a:schemeClr val="bg1"/>
                </a:solidFill>
                <a:latin typeface="Arial" pitchFamily="34" charset="0"/>
                <a:cs typeface="Arial" pitchFamily="34" charset="0"/>
              </a:rPr>
              <a:t> thermal ratings</a:t>
            </a:r>
          </a:p>
          <a:p>
            <a:pPr>
              <a:buFont typeface="Arial" pitchFamily="34" charset="0"/>
              <a:buChar char="•"/>
            </a:pPr>
            <a:endParaRPr lang="en-GB" sz="2400" dirty="0" smtClean="0">
              <a:solidFill>
                <a:schemeClr val="bg1"/>
              </a:solidFill>
              <a:latin typeface="Arial" pitchFamily="34" charset="0"/>
              <a:cs typeface="Arial" pitchFamily="34" charset="0"/>
            </a:endParaRPr>
          </a:p>
          <a:p>
            <a:pPr>
              <a:buFont typeface="Arial" pitchFamily="34" charset="0"/>
              <a:buChar char="•"/>
            </a:pPr>
            <a:r>
              <a:rPr lang="en-GB" sz="2400" dirty="0" smtClean="0">
                <a:solidFill>
                  <a:schemeClr val="bg1"/>
                </a:solidFill>
                <a:latin typeface="Arial" pitchFamily="34" charset="0"/>
                <a:cs typeface="Arial" pitchFamily="34" charset="0"/>
              </a:rPr>
              <a:t>Connected generation </a:t>
            </a:r>
            <a:r>
              <a:rPr lang="en-GB" sz="2400" dirty="0" err="1" smtClean="0">
                <a:solidFill>
                  <a:schemeClr val="bg1"/>
                </a:solidFill>
                <a:latin typeface="Arial" pitchFamily="34" charset="0"/>
                <a:cs typeface="Arial" pitchFamily="34" charset="0"/>
              </a:rPr>
              <a:t>vs</a:t>
            </a:r>
            <a:r>
              <a:rPr lang="en-GB" sz="2400" dirty="0" smtClean="0">
                <a:solidFill>
                  <a:schemeClr val="bg1"/>
                </a:solidFill>
                <a:latin typeface="Arial" pitchFamily="34" charset="0"/>
                <a:cs typeface="Arial" pitchFamily="34" charset="0"/>
              </a:rPr>
              <a:t> reverse power capability</a:t>
            </a:r>
          </a:p>
          <a:p>
            <a:pPr>
              <a:buFont typeface="Arial" pitchFamily="34" charset="0"/>
              <a:buChar char="•"/>
            </a:pPr>
            <a:endParaRPr lang="en-GB" sz="2400" dirty="0" smtClean="0">
              <a:solidFill>
                <a:schemeClr val="bg1"/>
              </a:solidFill>
              <a:latin typeface="Arial" pitchFamily="34" charset="0"/>
              <a:cs typeface="Arial" pitchFamily="34" charset="0"/>
            </a:endParaRPr>
          </a:p>
          <a:p>
            <a:pPr>
              <a:buFont typeface="Arial" pitchFamily="34" charset="0"/>
              <a:buChar char="•"/>
            </a:pPr>
            <a:r>
              <a:rPr lang="en-GB" sz="2400" dirty="0" smtClean="0">
                <a:solidFill>
                  <a:schemeClr val="bg1"/>
                </a:solidFill>
                <a:latin typeface="Arial" pitchFamily="34" charset="0"/>
                <a:cs typeface="Arial" pitchFamily="34" charset="0"/>
              </a:rPr>
              <a:t>Fault levels </a:t>
            </a:r>
            <a:r>
              <a:rPr lang="en-GB" sz="2400" dirty="0" err="1" smtClean="0">
                <a:solidFill>
                  <a:schemeClr val="bg1"/>
                </a:solidFill>
                <a:latin typeface="Arial" pitchFamily="34" charset="0"/>
                <a:cs typeface="Arial" pitchFamily="34" charset="0"/>
              </a:rPr>
              <a:t>vs</a:t>
            </a:r>
            <a:r>
              <a:rPr lang="en-GB" sz="2400" dirty="0" smtClean="0">
                <a:solidFill>
                  <a:schemeClr val="bg1"/>
                </a:solidFill>
                <a:latin typeface="Arial" pitchFamily="34" charset="0"/>
                <a:cs typeface="Arial" pitchFamily="34" charset="0"/>
              </a:rPr>
              <a:t> fault level limitations</a:t>
            </a:r>
            <a:endParaRPr lang="en-GB" sz="2400" dirty="0">
              <a:solidFill>
                <a:schemeClr val="bg1"/>
              </a:solidFill>
            </a:endParaRPr>
          </a:p>
        </p:txBody>
      </p:sp>
    </p:spTree>
  </p:cSld>
  <p:clrMapOvr>
    <a:masterClrMapping/>
  </p:clrMapOvr>
  <p:transition spd="med">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Heat Map Update</a:t>
            </a:r>
            <a:endParaRPr lang="en-GB" dirty="0"/>
          </a:p>
        </p:txBody>
      </p:sp>
      <p:graphicFrame>
        <p:nvGraphicFramePr>
          <p:cNvPr id="14" name="Table 13"/>
          <p:cNvGraphicFramePr>
            <a:graphicFrameLocks noGrp="1"/>
          </p:cNvGraphicFramePr>
          <p:nvPr/>
        </p:nvGraphicFramePr>
        <p:xfrm>
          <a:off x="191910" y="1076388"/>
          <a:ext cx="12000089" cy="4480560"/>
        </p:xfrm>
        <a:graphic>
          <a:graphicData uri="http://schemas.openxmlformats.org/drawingml/2006/table">
            <a:tbl>
              <a:tblPr firstRow="1" bandRow="1">
                <a:tableStyleId>{5C22544A-7EE6-4342-B048-85BDC9FD1C3A}</a:tableStyleId>
              </a:tblPr>
              <a:tblGrid>
                <a:gridCol w="12000089"/>
              </a:tblGrid>
              <a:tr h="752411">
                <a:tc>
                  <a:txBody>
                    <a:bodyPr/>
                    <a:lstStyle/>
                    <a:p>
                      <a:pPr algn="l"/>
                      <a:r>
                        <a:rPr lang="en-GB" sz="2400" b="1" u="none" kern="1200" dirty="0" smtClean="0">
                          <a:solidFill>
                            <a:schemeClr val="tx1"/>
                          </a:solidFill>
                          <a:latin typeface="Arial" pitchFamily="34" charset="0"/>
                          <a:ea typeface="+mn-ea"/>
                          <a:cs typeface="Arial" pitchFamily="34" charset="0"/>
                        </a:rPr>
                        <a:t>Data summary</a:t>
                      </a:r>
                      <a:endParaRPr lang="en-GB" sz="2400" b="1" u="none" kern="1200" baseline="0" dirty="0" smtClean="0">
                        <a:solidFill>
                          <a:schemeClr val="tx1"/>
                        </a:solidFill>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GB" sz="2400" b="1" u="none" kern="1200" baseline="0" dirty="0" smtClean="0">
                        <a:solidFill>
                          <a:schemeClr val="tx1"/>
                        </a:solidFill>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GB" sz="2400" b="0" dirty="0" smtClean="0">
                          <a:solidFill>
                            <a:schemeClr val="tx1"/>
                          </a:solidFill>
                          <a:latin typeface="Arial" pitchFamily="34" charset="0"/>
                          <a:cs typeface="Arial" pitchFamily="34" charset="0"/>
                        </a:rPr>
                        <a:t>Permits consideration of thermal &amp; fault level headroom</a:t>
                      </a:r>
                    </a:p>
                    <a:p>
                      <a:pPr algn="l">
                        <a:buFont typeface="Arial" pitchFamily="34" charset="0"/>
                        <a:buNone/>
                      </a:pPr>
                      <a:endParaRPr lang="en-GB" sz="2400" b="1" u="none" kern="1200" baseline="0" dirty="0" smtClean="0">
                        <a:solidFill>
                          <a:schemeClr val="tx1"/>
                        </a:solidFill>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GB" sz="2400" b="1" u="none" kern="1200" baseline="0" dirty="0" smtClean="0">
                          <a:solidFill>
                            <a:schemeClr val="tx2"/>
                          </a:solidFill>
                          <a:latin typeface="Arial" pitchFamily="34" charset="0"/>
                          <a:ea typeface="+mn-ea"/>
                          <a:cs typeface="Arial" pitchFamily="34" charset="0"/>
                        </a:rPr>
                        <a:t>Connections are still feasible where there is no </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GB" sz="2400" b="1" u="none" kern="1200" baseline="0" dirty="0" smtClean="0">
                          <a:solidFill>
                            <a:schemeClr val="tx2"/>
                          </a:solidFill>
                          <a:latin typeface="Arial" pitchFamily="34" charset="0"/>
                          <a:ea typeface="+mn-ea"/>
                          <a:cs typeface="Arial" pitchFamily="34" charset="0"/>
                        </a:rPr>
                        <a:t>thermal or fault level headroom, but they may;</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GB" sz="2400" b="1" u="none" kern="1200" baseline="0" dirty="0" smtClean="0">
                        <a:solidFill>
                          <a:schemeClr val="tx2"/>
                        </a:solidFill>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2400" b="1" u="none" kern="1200" baseline="0" dirty="0" smtClean="0">
                          <a:solidFill>
                            <a:schemeClr val="tx2"/>
                          </a:solidFill>
                          <a:latin typeface="Arial" pitchFamily="34" charset="0"/>
                          <a:ea typeface="+mn-ea"/>
                          <a:cs typeface="Arial" pitchFamily="34" charset="0"/>
                        </a:rPr>
                        <a:t>require network reinforcement</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GB" sz="2400" b="1" u="none" kern="1200" baseline="0" dirty="0" smtClean="0">
                          <a:solidFill>
                            <a:schemeClr val="tx2"/>
                          </a:solidFill>
                          <a:latin typeface="Arial" pitchFamily="34" charset="0"/>
                          <a:ea typeface="+mn-ea"/>
                          <a:cs typeface="Arial" pitchFamily="34" charset="0"/>
                        </a:rPr>
                        <a:t>                       or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2400" b="1" u="none" kern="1200" baseline="0" dirty="0" smtClean="0">
                          <a:solidFill>
                            <a:schemeClr val="tx2"/>
                          </a:solidFill>
                          <a:latin typeface="Arial" pitchFamily="34" charset="0"/>
                          <a:ea typeface="+mn-ea"/>
                          <a:cs typeface="Arial" pitchFamily="34" charset="0"/>
                        </a:rPr>
                        <a:t>an alternative connection arrangement, </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GB" sz="2400" b="1" u="none" kern="1200" baseline="0" dirty="0" smtClean="0">
                          <a:solidFill>
                            <a:schemeClr val="tx2"/>
                          </a:solidFill>
                          <a:latin typeface="Arial" pitchFamily="34" charset="0"/>
                          <a:ea typeface="+mn-ea"/>
                          <a:cs typeface="Arial" pitchFamily="34" charset="0"/>
                        </a:rPr>
                        <a:t> such as temporary reduction in network access</a:t>
                      </a:r>
                    </a:p>
                    <a:p>
                      <a:pPr algn="l">
                        <a:buFont typeface="Arial" pitchFamily="34" charset="0"/>
                        <a:buChar char="•"/>
                      </a:pPr>
                      <a:endParaRPr lang="en-GB" sz="2400" b="1" u="none" kern="1200" baseline="0" dirty="0" smtClean="0">
                        <a:solidFill>
                          <a:schemeClr val="tx1"/>
                        </a:solidFill>
                        <a:latin typeface="Arial" pitchFamily="34" charset="0"/>
                        <a:ea typeface="+mn-ea"/>
                        <a:cs typeface="Arial" pitchFamily="34" charset="0"/>
                      </a:endParaRPr>
                    </a:p>
                  </a:txBody>
                  <a:tcPr>
                    <a:noFill/>
                  </a:tcPr>
                </a:tc>
              </a:tr>
            </a:tbl>
          </a:graphicData>
        </a:graphic>
      </p:graphicFrame>
      <p:sp>
        <p:nvSpPr>
          <p:cNvPr id="6" name="TextBox 5"/>
          <p:cNvSpPr txBox="1"/>
          <p:nvPr/>
        </p:nvSpPr>
        <p:spPr>
          <a:xfrm>
            <a:off x="10575983" y="5055080"/>
            <a:ext cx="1328469" cy="246221"/>
          </a:xfrm>
          <a:prstGeom prst="rect">
            <a:avLst/>
          </a:prstGeom>
          <a:noFill/>
        </p:spPr>
        <p:txBody>
          <a:bodyPr wrap="square" rtlCol="0">
            <a:spAutoFit/>
          </a:bodyPr>
          <a:lstStyle/>
          <a:p>
            <a:r>
              <a:rPr lang="en-GB" sz="1000" dirty="0" smtClean="0"/>
              <a:t>Development graphic</a:t>
            </a:r>
            <a:endParaRPr lang="en-GB" sz="1000" dirty="0"/>
          </a:p>
        </p:txBody>
      </p:sp>
      <p:pic>
        <p:nvPicPr>
          <p:cNvPr id="7" name="Picture 2"/>
          <p:cNvPicPr>
            <a:picLocks noChangeAspect="1" noChangeArrowheads="1"/>
          </p:cNvPicPr>
          <p:nvPr/>
        </p:nvPicPr>
        <p:blipFill>
          <a:blip r:embed="rId2" cstate="print"/>
          <a:srcRect/>
          <a:stretch>
            <a:fillRect/>
          </a:stretch>
        </p:blipFill>
        <p:spPr bwMode="auto">
          <a:xfrm>
            <a:off x="8118071" y="1267605"/>
            <a:ext cx="3886200" cy="3724275"/>
          </a:xfrm>
          <a:prstGeom prst="rect">
            <a:avLst/>
          </a:prstGeom>
          <a:noFill/>
          <a:ln w="25400">
            <a:solidFill>
              <a:schemeClr val="tx1"/>
            </a:solidFill>
            <a:miter lim="800000"/>
            <a:headEnd/>
            <a:tailEnd/>
          </a:ln>
        </p:spPr>
      </p:pic>
    </p:spTree>
  </p:cSld>
  <p:clrMapOvr>
    <a:masterClrMapping/>
  </p:clrMapOvr>
  <p:transition spd="med">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Heat Map Update</a:t>
            </a:r>
            <a:endParaRPr lang="en-GB" dirty="0"/>
          </a:p>
        </p:txBody>
      </p:sp>
      <p:graphicFrame>
        <p:nvGraphicFramePr>
          <p:cNvPr id="14" name="Table 13"/>
          <p:cNvGraphicFramePr>
            <a:graphicFrameLocks noGrp="1"/>
          </p:cNvGraphicFramePr>
          <p:nvPr/>
        </p:nvGraphicFramePr>
        <p:xfrm>
          <a:off x="191909" y="1076388"/>
          <a:ext cx="11783425" cy="6035040"/>
        </p:xfrm>
        <a:graphic>
          <a:graphicData uri="http://schemas.openxmlformats.org/drawingml/2006/table">
            <a:tbl>
              <a:tblPr firstRow="1" bandRow="1">
                <a:tableStyleId>{5C22544A-7EE6-4342-B048-85BDC9FD1C3A}</a:tableStyleId>
              </a:tblPr>
              <a:tblGrid>
                <a:gridCol w="11783425"/>
              </a:tblGrid>
              <a:tr h="752411">
                <a:tc>
                  <a:txBody>
                    <a:bodyPr/>
                    <a:lstStyle/>
                    <a:p>
                      <a:pPr algn="l"/>
                      <a:r>
                        <a:rPr lang="en-GB" sz="2400" b="1" u="none" kern="1200" baseline="0" dirty="0" smtClean="0">
                          <a:solidFill>
                            <a:schemeClr val="tx1"/>
                          </a:solidFill>
                          <a:latin typeface="Arial" pitchFamily="34" charset="0"/>
                          <a:ea typeface="+mn-ea"/>
                          <a:cs typeface="Arial" pitchFamily="34" charset="0"/>
                        </a:rPr>
                        <a:t>Statement of Works</a:t>
                      </a:r>
                    </a:p>
                    <a:p>
                      <a:pPr algn="l"/>
                      <a:endParaRPr lang="en-GB" sz="2400" b="1" u="none" kern="1200" baseline="0" dirty="0" smtClean="0">
                        <a:solidFill>
                          <a:schemeClr val="tx1"/>
                        </a:solidFill>
                        <a:latin typeface="Arial" pitchFamily="34" charset="0"/>
                        <a:ea typeface="+mn-ea"/>
                        <a:cs typeface="Arial" pitchFamily="34" charset="0"/>
                      </a:endParaRPr>
                    </a:p>
                    <a:p>
                      <a:pPr algn="l"/>
                      <a:endParaRPr lang="en-GB" sz="2400" b="1" u="none" kern="1200" baseline="0" dirty="0" smtClean="0">
                        <a:solidFill>
                          <a:schemeClr val="tx1"/>
                        </a:solidFill>
                        <a:latin typeface="Arial" pitchFamily="34" charset="0"/>
                        <a:ea typeface="+mn-ea"/>
                        <a:cs typeface="Arial" pitchFamily="34" charset="0"/>
                      </a:endParaRPr>
                    </a:p>
                    <a:p>
                      <a:pPr algn="l"/>
                      <a:endParaRPr lang="en-GB" sz="2400" b="1" u="none" kern="1200" baseline="0" dirty="0" smtClean="0">
                        <a:solidFill>
                          <a:schemeClr val="tx1"/>
                        </a:solidFill>
                        <a:latin typeface="Arial" pitchFamily="34" charset="0"/>
                        <a:ea typeface="+mn-ea"/>
                        <a:cs typeface="Arial" pitchFamily="34" charset="0"/>
                      </a:endParaRPr>
                    </a:p>
                    <a:p>
                      <a:pPr algn="l"/>
                      <a:endParaRPr lang="en-GB" sz="2400" b="1" u="none" kern="1200" baseline="0" dirty="0" smtClean="0">
                        <a:solidFill>
                          <a:schemeClr val="tx1"/>
                        </a:solidFill>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GB" sz="2400" b="1" u="none" kern="1200" baseline="0" dirty="0" smtClean="0">
                          <a:solidFill>
                            <a:schemeClr val="tx2"/>
                          </a:solidFill>
                          <a:latin typeface="Arial" pitchFamily="34" charset="0"/>
                          <a:ea typeface="+mn-ea"/>
                          <a:cs typeface="Arial" pitchFamily="34" charset="0"/>
                        </a:rPr>
                        <a:t>Statement of Works summarise the results of </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GB" sz="2400" b="1" u="none" kern="1200" baseline="0" dirty="0" smtClean="0">
                          <a:solidFill>
                            <a:schemeClr val="tx2"/>
                          </a:solidFill>
                          <a:latin typeface="Arial" pitchFamily="34" charset="0"/>
                          <a:ea typeface="+mn-ea"/>
                          <a:cs typeface="Arial" pitchFamily="34" charset="0"/>
                        </a:rPr>
                        <a:t>National Grid’s assessments of the impact of </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GB" sz="2400" b="1" u="none" kern="1200" baseline="0" dirty="0" smtClean="0">
                          <a:solidFill>
                            <a:schemeClr val="tx2"/>
                          </a:solidFill>
                          <a:latin typeface="Arial" pitchFamily="34" charset="0"/>
                          <a:ea typeface="+mn-ea"/>
                          <a:cs typeface="Arial" pitchFamily="34" charset="0"/>
                        </a:rPr>
                        <a:t>Distributed generation on the transmission system. </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GB" sz="2000" b="0" u="none" kern="1200" baseline="0" dirty="0" smtClean="0">
                        <a:solidFill>
                          <a:schemeClr val="tx1"/>
                        </a:solidFill>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GB" sz="2400" b="0" u="none" kern="1200" baseline="0" dirty="0" smtClean="0">
                          <a:solidFill>
                            <a:schemeClr val="tx1"/>
                          </a:solidFill>
                          <a:latin typeface="Arial" pitchFamily="34" charset="0"/>
                          <a:ea typeface="+mn-ea"/>
                          <a:cs typeface="Arial" pitchFamily="34" charset="0"/>
                        </a:rPr>
                        <a:t>Generators ≥ 1MW</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GB" sz="2000" b="0" u="none" kern="1200" baseline="0" dirty="0" smtClean="0">
                        <a:solidFill>
                          <a:schemeClr val="tx1"/>
                        </a:solidFill>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GB" sz="2400" b="0" i="1" u="none" kern="1200" baseline="0" dirty="0" smtClean="0">
                          <a:solidFill>
                            <a:schemeClr val="tx1"/>
                          </a:solidFill>
                          <a:latin typeface="Arial" pitchFamily="34" charset="0"/>
                          <a:ea typeface="+mn-ea"/>
                          <a:cs typeface="Arial" pitchFamily="34" charset="0"/>
                        </a:rPr>
                        <a:t>Some statements of works have highlighted the need for reinforcement of the transmission network before more distributed generation is connected.</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GB" sz="1400" b="0" i="1" u="none" kern="1200" baseline="0" dirty="0" smtClean="0">
                        <a:solidFill>
                          <a:schemeClr val="tx1"/>
                        </a:solidFill>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GB" sz="2400" b="0" i="1" u="none" kern="1200" baseline="0" dirty="0" smtClean="0">
                          <a:solidFill>
                            <a:schemeClr val="tx1"/>
                          </a:solidFill>
                          <a:latin typeface="Arial" pitchFamily="34" charset="0"/>
                          <a:ea typeface="+mn-ea"/>
                          <a:cs typeface="Arial" pitchFamily="34" charset="0"/>
                        </a:rPr>
                        <a:t>There may be significant costs and delays to customers who initiate transmission network reinforcement works.</a:t>
                      </a:r>
                    </a:p>
                    <a:p>
                      <a:pPr algn="l"/>
                      <a:endParaRPr lang="en-GB" sz="2400" b="0" u="none" kern="1200" baseline="0" dirty="0" smtClean="0">
                        <a:solidFill>
                          <a:schemeClr val="tx1"/>
                        </a:solidFill>
                        <a:latin typeface="Arial" pitchFamily="34" charset="0"/>
                        <a:ea typeface="+mn-ea"/>
                        <a:cs typeface="Arial" pitchFamily="34" charset="0"/>
                      </a:endParaRPr>
                    </a:p>
                  </a:txBody>
                  <a:tcPr>
                    <a:noFill/>
                  </a:tcPr>
                </a:tc>
              </a:tr>
            </a:tbl>
          </a:graphicData>
        </a:graphic>
      </p:graphicFrame>
      <p:sp>
        <p:nvSpPr>
          <p:cNvPr id="9" name="TextBox 8"/>
          <p:cNvSpPr txBox="1"/>
          <p:nvPr/>
        </p:nvSpPr>
        <p:spPr>
          <a:xfrm>
            <a:off x="10722632" y="5003321"/>
            <a:ext cx="1328469" cy="246221"/>
          </a:xfrm>
          <a:prstGeom prst="rect">
            <a:avLst/>
          </a:prstGeom>
          <a:noFill/>
        </p:spPr>
        <p:txBody>
          <a:bodyPr wrap="square" rtlCol="0">
            <a:spAutoFit/>
          </a:bodyPr>
          <a:lstStyle/>
          <a:p>
            <a:r>
              <a:rPr lang="en-GB" sz="1000" dirty="0" smtClean="0"/>
              <a:t>Development graphic</a:t>
            </a:r>
            <a:endParaRPr lang="en-GB" sz="1000" dirty="0"/>
          </a:p>
        </p:txBody>
      </p:sp>
      <p:pic>
        <p:nvPicPr>
          <p:cNvPr id="10" name="Picture 2"/>
          <p:cNvPicPr>
            <a:picLocks noChangeAspect="1" noChangeArrowheads="1"/>
          </p:cNvPicPr>
          <p:nvPr/>
        </p:nvPicPr>
        <p:blipFill>
          <a:blip r:embed="rId2" cstate="print"/>
          <a:srcRect/>
          <a:stretch>
            <a:fillRect/>
          </a:stretch>
        </p:blipFill>
        <p:spPr bwMode="auto">
          <a:xfrm>
            <a:off x="8118071" y="1267605"/>
            <a:ext cx="3886200" cy="3724275"/>
          </a:xfrm>
          <a:prstGeom prst="rect">
            <a:avLst/>
          </a:prstGeom>
          <a:noFill/>
          <a:ln w="25400">
            <a:solidFill>
              <a:schemeClr val="tx1"/>
            </a:solidFill>
            <a:miter lim="800000"/>
            <a:headEnd/>
            <a:tailEnd/>
          </a:ln>
        </p:spPr>
      </p:pic>
      <p:sp>
        <p:nvSpPr>
          <p:cNvPr id="7" name="Down Arrow 6"/>
          <p:cNvSpPr/>
          <p:nvPr/>
        </p:nvSpPr>
        <p:spPr>
          <a:xfrm rot="16200000">
            <a:off x="7491470" y="1355074"/>
            <a:ext cx="969485" cy="1167787"/>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 name="Rounded Rectangle 7"/>
          <p:cNvSpPr/>
          <p:nvPr/>
        </p:nvSpPr>
        <p:spPr>
          <a:xfrm>
            <a:off x="308472" y="1553379"/>
            <a:ext cx="7370284" cy="116778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r>
              <a:rPr lang="en-GB" sz="2400" b="1" dirty="0" smtClean="0">
                <a:solidFill>
                  <a:schemeClr val="bg1"/>
                </a:solidFill>
                <a:latin typeface="Arial" pitchFamily="34" charset="0"/>
                <a:cs typeface="Arial" pitchFamily="34" charset="0"/>
              </a:rPr>
              <a:t>Heat map information will include information on </a:t>
            </a:r>
          </a:p>
          <a:p>
            <a:r>
              <a:rPr lang="en-GB" sz="2400" b="1" dirty="0" smtClean="0">
                <a:solidFill>
                  <a:schemeClr val="bg1"/>
                </a:solidFill>
                <a:latin typeface="Arial" pitchFamily="34" charset="0"/>
                <a:cs typeface="Arial" pitchFamily="34" charset="0"/>
              </a:rPr>
              <a:t>National Grid’s Statement of Works</a:t>
            </a:r>
          </a:p>
        </p:txBody>
      </p:sp>
    </p:spTree>
  </p:cSld>
  <p:clrMapOvr>
    <a:masterClrMapping/>
  </p:clrMapOvr>
  <p:transition spd="med">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noChangeArrowheads="1"/>
          </p:cNvPicPr>
          <p:nvPr/>
        </p:nvPicPr>
        <p:blipFill>
          <a:blip r:embed="rId2" cstate="print"/>
          <a:srcRect/>
          <a:stretch>
            <a:fillRect/>
          </a:stretch>
        </p:blipFill>
        <p:spPr bwMode="auto">
          <a:xfrm>
            <a:off x="7037244" y="1379913"/>
            <a:ext cx="4914932" cy="4258541"/>
          </a:xfrm>
          <a:prstGeom prst="rect">
            <a:avLst/>
          </a:prstGeom>
          <a:noFill/>
          <a:ln w="25400">
            <a:solidFill>
              <a:schemeClr val="tx1"/>
            </a:solidFill>
            <a:miter lim="800000"/>
            <a:headEnd/>
            <a:tailEnd/>
          </a:ln>
        </p:spPr>
      </p:pic>
      <p:sp>
        <p:nvSpPr>
          <p:cNvPr id="2" name="Title 1"/>
          <p:cNvSpPr>
            <a:spLocks noGrp="1"/>
          </p:cNvSpPr>
          <p:nvPr>
            <p:ph type="title"/>
          </p:nvPr>
        </p:nvSpPr>
        <p:spPr/>
        <p:txBody>
          <a:bodyPr/>
          <a:lstStyle/>
          <a:p>
            <a:r>
              <a:rPr lang="en-GB" dirty="0" smtClean="0"/>
              <a:t>Heat Map Update</a:t>
            </a:r>
            <a:endParaRPr lang="en-GB" dirty="0"/>
          </a:p>
        </p:txBody>
      </p:sp>
      <p:graphicFrame>
        <p:nvGraphicFramePr>
          <p:cNvPr id="14" name="Table 13"/>
          <p:cNvGraphicFramePr>
            <a:graphicFrameLocks noGrp="1"/>
          </p:cNvGraphicFramePr>
          <p:nvPr/>
        </p:nvGraphicFramePr>
        <p:xfrm>
          <a:off x="191909" y="1076388"/>
          <a:ext cx="11783425" cy="752411"/>
        </p:xfrm>
        <a:graphic>
          <a:graphicData uri="http://schemas.openxmlformats.org/drawingml/2006/table">
            <a:tbl>
              <a:tblPr firstRow="1" bandRow="1">
                <a:tableStyleId>{5C22544A-7EE6-4342-B048-85BDC9FD1C3A}</a:tableStyleId>
              </a:tblPr>
              <a:tblGrid>
                <a:gridCol w="11783425"/>
              </a:tblGrid>
              <a:tr h="752411">
                <a:tc>
                  <a:txBody>
                    <a:bodyPr/>
                    <a:lstStyle/>
                    <a:p>
                      <a:pPr algn="l"/>
                      <a:endParaRPr lang="en-GB" sz="2400" b="0" u="none" kern="1200" baseline="0" dirty="0" smtClean="0">
                        <a:solidFill>
                          <a:schemeClr val="tx1"/>
                        </a:solidFill>
                        <a:latin typeface="Arial" pitchFamily="34" charset="0"/>
                        <a:ea typeface="+mn-ea"/>
                        <a:cs typeface="Arial" pitchFamily="34" charset="0"/>
                      </a:endParaRPr>
                    </a:p>
                  </a:txBody>
                  <a:tcPr>
                    <a:noFill/>
                  </a:tcPr>
                </a:tc>
              </a:tr>
            </a:tbl>
          </a:graphicData>
        </a:graphic>
      </p:graphicFrame>
      <p:sp>
        <p:nvSpPr>
          <p:cNvPr id="10" name="Cloud Callout 9"/>
          <p:cNvSpPr/>
          <p:nvPr/>
        </p:nvSpPr>
        <p:spPr>
          <a:xfrm flipH="1">
            <a:off x="594908" y="1035586"/>
            <a:ext cx="5508436" cy="3734718"/>
          </a:xfrm>
          <a:prstGeom prst="cloudCallout">
            <a:avLst>
              <a:gd name="adj1" fmla="val -62833"/>
              <a:gd name="adj2" fmla="val 6043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800" b="1" dirty="0" smtClean="0"/>
              <a:t>We would appreciate your thoughts .......</a:t>
            </a:r>
          </a:p>
          <a:p>
            <a:pPr algn="ctr"/>
            <a:endParaRPr lang="en-GB" sz="2800" b="1" dirty="0" smtClean="0"/>
          </a:p>
          <a:p>
            <a:pPr algn="ctr"/>
            <a:r>
              <a:rPr lang="en-GB" sz="2800" b="1" dirty="0" smtClean="0"/>
              <a:t>Questions?</a:t>
            </a:r>
            <a:endParaRPr lang="en-GB" sz="2800" b="1" dirty="0"/>
          </a:p>
        </p:txBody>
      </p:sp>
      <p:sp>
        <p:nvSpPr>
          <p:cNvPr id="7" name="TextBox 6"/>
          <p:cNvSpPr txBox="1"/>
          <p:nvPr/>
        </p:nvSpPr>
        <p:spPr>
          <a:xfrm>
            <a:off x="10654875" y="5672732"/>
            <a:ext cx="1328469" cy="246221"/>
          </a:xfrm>
          <a:prstGeom prst="rect">
            <a:avLst/>
          </a:prstGeom>
          <a:noFill/>
        </p:spPr>
        <p:txBody>
          <a:bodyPr wrap="square" rtlCol="0">
            <a:spAutoFit/>
          </a:bodyPr>
          <a:lstStyle/>
          <a:p>
            <a:r>
              <a:rPr lang="en-GB" sz="1000" dirty="0" smtClean="0"/>
              <a:t>Development graphic</a:t>
            </a:r>
            <a:endParaRPr lang="en-GB" sz="1000" dirty="0"/>
          </a:p>
        </p:txBody>
      </p:sp>
    </p:spTree>
  </p:cSld>
  <p:clrMapOvr>
    <a:masterClrMapping/>
  </p:clrMapOvr>
  <p:transition spd="med">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The future</a:t>
            </a:r>
            <a:endParaRPr lang="en-GB" dirty="0"/>
          </a:p>
        </p:txBody>
      </p:sp>
    </p:spTree>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RIIO regulatory framework</a:t>
            </a:r>
            <a:endParaRPr lang="en-GB" dirty="0"/>
          </a:p>
        </p:txBody>
      </p:sp>
      <p:sp>
        <p:nvSpPr>
          <p:cNvPr id="5" name="Text Placeholder 2"/>
          <p:cNvSpPr txBox="1">
            <a:spLocks/>
          </p:cNvSpPr>
          <p:nvPr/>
        </p:nvSpPr>
        <p:spPr>
          <a:xfrm>
            <a:off x="467544" y="1287887"/>
            <a:ext cx="5198702" cy="4605899"/>
          </a:xfrm>
          <a:prstGeom prst="rect">
            <a:avLst/>
          </a:prstGeom>
        </p:spPr>
        <p:txBody>
          <a:bodyPr/>
          <a:lstStyle/>
          <a:p>
            <a:pPr marR="0" lvl="0" algn="l" defTabSz="457200" rtl="0" eaLnBrk="1" fontAlgn="auto" latinLnBrk="0" hangingPunct="1">
              <a:lnSpc>
                <a:spcPct val="100000"/>
              </a:lnSpc>
              <a:spcBef>
                <a:spcPct val="20000"/>
              </a:spcBef>
              <a:spcAft>
                <a:spcPts val="0"/>
              </a:spcAft>
              <a:buClr>
                <a:srgbClr val="7AC143"/>
              </a:buClr>
              <a:buSzTx/>
              <a:buFont typeface="Arial"/>
              <a:buNone/>
              <a:tabLst/>
              <a:defRPr/>
            </a:pPr>
            <a:r>
              <a:rPr kumimoji="0" lang="en-GB" sz="2000" b="1" i="1" u="none" strike="noStrike" kern="1200" cap="none" spc="0" normalizeH="0" baseline="0" noProof="0" dirty="0" smtClean="0">
                <a:ln>
                  <a:noFill/>
                </a:ln>
                <a:solidFill>
                  <a:srgbClr val="194588"/>
                </a:solidFill>
                <a:effectLst/>
                <a:uLnTx/>
                <a:uFillTx/>
                <a:latin typeface="Arial" pitchFamily="34" charset="0"/>
                <a:ea typeface="+mn-ea"/>
                <a:cs typeface="Arial" pitchFamily="34" charset="0"/>
              </a:rPr>
              <a:t>Revenue + Incentives</a:t>
            </a:r>
            <a:r>
              <a:rPr kumimoji="0" lang="en-GB" sz="2000" b="1" i="1" u="none" strike="noStrike" kern="1200" cap="none" spc="0" normalizeH="0" noProof="0" dirty="0" smtClean="0">
                <a:ln>
                  <a:noFill/>
                </a:ln>
                <a:solidFill>
                  <a:srgbClr val="194588"/>
                </a:solidFill>
                <a:effectLst/>
                <a:uLnTx/>
                <a:uFillTx/>
                <a:latin typeface="Arial" pitchFamily="34" charset="0"/>
                <a:ea typeface="+mn-ea"/>
                <a:cs typeface="Arial" pitchFamily="34" charset="0"/>
              </a:rPr>
              <a:t> + Innovation + Outputs = RIIO</a:t>
            </a:r>
            <a:br>
              <a:rPr kumimoji="0" lang="en-GB" sz="2000" b="1" i="1" u="none" strike="noStrike" kern="1200" cap="none" spc="0" normalizeH="0" noProof="0" dirty="0" smtClean="0">
                <a:ln>
                  <a:noFill/>
                </a:ln>
                <a:solidFill>
                  <a:srgbClr val="194588"/>
                </a:solidFill>
                <a:effectLst/>
                <a:uLnTx/>
                <a:uFillTx/>
                <a:latin typeface="Arial" pitchFamily="34" charset="0"/>
                <a:ea typeface="+mn-ea"/>
                <a:cs typeface="Arial" pitchFamily="34" charset="0"/>
              </a:rPr>
            </a:br>
            <a:endParaRPr kumimoji="0" lang="en-GB" sz="2000" b="1" i="1" u="none" strike="noStrike" kern="1200" cap="none" spc="0" normalizeH="0" baseline="0" noProof="0" dirty="0" smtClean="0">
              <a:ln>
                <a:noFill/>
              </a:ln>
              <a:solidFill>
                <a:srgbClr val="194588"/>
              </a:solidFill>
              <a:effectLst/>
              <a:uLnTx/>
              <a:uFillTx/>
              <a:latin typeface="Arial" pitchFamily="34" charset="0"/>
              <a:ea typeface="+mn-ea"/>
              <a:cs typeface="Arial" pitchFamily="34" charset="0"/>
            </a:endParaRPr>
          </a:p>
          <a:p>
            <a:pPr marL="342900" lvl="0" indent="-342900" defTabSz="457200">
              <a:spcBef>
                <a:spcPct val="20000"/>
              </a:spcBef>
              <a:buClr>
                <a:srgbClr val="7AC143"/>
              </a:buClr>
              <a:buFont typeface="Arial"/>
              <a:buChar char="•"/>
              <a:defRPr/>
            </a:pPr>
            <a:r>
              <a:rPr lang="en-GB" sz="2000" i="1" dirty="0" smtClean="0">
                <a:solidFill>
                  <a:srgbClr val="194588"/>
                </a:solidFill>
                <a:latin typeface="Arial" pitchFamily="34" charset="0"/>
                <a:cs typeface="Arial" pitchFamily="34" charset="0"/>
              </a:rPr>
              <a:t>ED1 = Electricity Distribution </a:t>
            </a:r>
            <a:endParaRPr lang="en-GB" sz="2000" b="1" i="1" dirty="0" smtClean="0">
              <a:solidFill>
                <a:srgbClr val="194588"/>
              </a:solidFill>
              <a:latin typeface="Arial" pitchFamily="34" charset="0"/>
              <a:cs typeface="Arial" pitchFamily="34" charset="0"/>
            </a:endParaRPr>
          </a:p>
          <a:p>
            <a:pPr marL="342900" lvl="0" indent="-342900" defTabSz="457200">
              <a:spcBef>
                <a:spcPct val="20000"/>
              </a:spcBef>
              <a:buClr>
                <a:srgbClr val="7AC143"/>
              </a:buClr>
              <a:buFont typeface="Arial"/>
              <a:buChar char="•"/>
              <a:defRPr/>
            </a:pPr>
            <a:r>
              <a:rPr kumimoji="0" lang="en-GB" sz="2000" b="0" i="0" u="none" strike="noStrike" kern="1200" cap="none" spc="0" normalizeH="0" baseline="0" noProof="0" dirty="0" smtClean="0">
                <a:ln>
                  <a:noFill/>
                </a:ln>
                <a:solidFill>
                  <a:srgbClr val="194588"/>
                </a:solidFill>
                <a:effectLst/>
                <a:uLnTx/>
                <a:uFillTx/>
                <a:latin typeface="Arial" pitchFamily="34" charset="0"/>
                <a:ea typeface="+mn-ea"/>
                <a:cs typeface="Arial" pitchFamily="34" charset="0"/>
              </a:rPr>
              <a:t>14 DNO areas</a:t>
            </a:r>
          </a:p>
          <a:p>
            <a:pPr marL="342900" lvl="0" indent="-342900" defTabSz="457200">
              <a:spcBef>
                <a:spcPct val="20000"/>
              </a:spcBef>
              <a:buClr>
                <a:srgbClr val="7AC143"/>
              </a:buClr>
              <a:buFont typeface="Arial"/>
              <a:buChar char="•"/>
              <a:defRPr/>
            </a:pPr>
            <a:r>
              <a:rPr kumimoji="0" lang="en-GB" sz="2000" b="0" i="0" u="none" strike="noStrike" kern="1200" cap="none" spc="0" normalizeH="0" baseline="0" noProof="0" dirty="0" smtClean="0">
                <a:ln>
                  <a:noFill/>
                </a:ln>
                <a:solidFill>
                  <a:srgbClr val="194588"/>
                </a:solidFill>
                <a:effectLst/>
                <a:uLnTx/>
                <a:uFillTx/>
                <a:latin typeface="Arial" pitchFamily="34" charset="0"/>
                <a:ea typeface="+mn-ea"/>
                <a:cs typeface="Arial" pitchFamily="34" charset="0"/>
              </a:rPr>
              <a:t>Eight years</a:t>
            </a:r>
          </a:p>
          <a:p>
            <a:pPr marL="342900" marR="0" lvl="0" indent="-342900" algn="l" defTabSz="457200" rtl="0" eaLnBrk="1" fontAlgn="auto" latinLnBrk="0" hangingPunct="1">
              <a:lnSpc>
                <a:spcPct val="100000"/>
              </a:lnSpc>
              <a:spcBef>
                <a:spcPct val="20000"/>
              </a:spcBef>
              <a:spcAft>
                <a:spcPts val="0"/>
              </a:spcAft>
              <a:buClr>
                <a:srgbClr val="7AC143"/>
              </a:buClr>
              <a:buSzTx/>
              <a:buFont typeface="Arial"/>
              <a:buNone/>
              <a:tabLst/>
              <a:defRPr/>
            </a:pPr>
            <a:endParaRPr kumimoji="0" lang="en-GB" sz="1600" b="1" i="1" u="none" strike="noStrike" kern="1200" cap="none" spc="0" normalizeH="0" baseline="0" noProof="0" dirty="0" smtClean="0">
              <a:ln>
                <a:noFill/>
              </a:ln>
              <a:solidFill>
                <a:srgbClr val="194588"/>
              </a:solidFill>
              <a:effectLst/>
              <a:uLnTx/>
              <a:uFillTx/>
              <a:latin typeface="Arial" pitchFamily="34" charset="0"/>
              <a:ea typeface="+mn-ea"/>
              <a:cs typeface="Arial" pitchFamily="34" charset="0"/>
            </a:endParaRPr>
          </a:p>
        </p:txBody>
      </p:sp>
      <p:sp>
        <p:nvSpPr>
          <p:cNvPr id="8" name="TextBox 7"/>
          <p:cNvSpPr txBox="1"/>
          <p:nvPr/>
        </p:nvSpPr>
        <p:spPr>
          <a:xfrm>
            <a:off x="1144190" y="3964545"/>
            <a:ext cx="4303738" cy="1512000"/>
          </a:xfrm>
          <a:prstGeom prst="roundRect">
            <a:avLst/>
          </a:prstGeom>
          <a:solidFill>
            <a:schemeClr val="tx2">
              <a:lumMod val="75000"/>
            </a:schemeClr>
          </a:solidFill>
          <a:effectLst/>
        </p:spPr>
        <p:txBody>
          <a:bodyPr wrap="square" lIns="900000" tIns="36000" rIns="72000" bIns="36000" rtlCol="0" anchor="ctr">
            <a:noAutofit/>
          </a:bodyPr>
          <a:lstStyle/>
          <a:p>
            <a:pPr algn="r"/>
            <a:r>
              <a:rPr lang="en-GB" sz="2400" dirty="0" smtClean="0">
                <a:solidFill>
                  <a:schemeClr val="bg1"/>
                </a:solidFill>
                <a:latin typeface="Calibri" pitchFamily="34" charset="0"/>
              </a:rPr>
              <a:t>Total to be spent on the network 2015 - 2023</a:t>
            </a:r>
            <a:endParaRPr lang="en-GB" sz="2400" dirty="0">
              <a:solidFill>
                <a:schemeClr val="bg1"/>
              </a:solidFill>
              <a:latin typeface="Calibri" pitchFamily="34" charset="0"/>
            </a:endParaRPr>
          </a:p>
        </p:txBody>
      </p:sp>
      <p:sp>
        <p:nvSpPr>
          <p:cNvPr id="10" name="Oval 9"/>
          <p:cNvSpPr/>
          <p:nvPr/>
        </p:nvSpPr>
        <p:spPr>
          <a:xfrm>
            <a:off x="568583" y="3967353"/>
            <a:ext cx="1511712" cy="1511712"/>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algn="ctr"/>
            <a:r>
              <a:rPr lang="en-GB" sz="3600" b="1" dirty="0" smtClean="0">
                <a:latin typeface="Calibri" pitchFamily="34" charset="0"/>
              </a:rPr>
              <a:t>£1.8 </a:t>
            </a:r>
            <a:r>
              <a:rPr lang="en-GB" b="1" dirty="0" smtClean="0">
                <a:latin typeface="Calibri" pitchFamily="34" charset="0"/>
              </a:rPr>
              <a:t>BILLION</a:t>
            </a:r>
            <a:endParaRPr lang="en-GB" b="1" dirty="0">
              <a:latin typeface="Calibri" pitchFamily="34" charset="0"/>
            </a:endParaRPr>
          </a:p>
        </p:txBody>
      </p:sp>
      <p:sp>
        <p:nvSpPr>
          <p:cNvPr id="9" name="Freeform 18"/>
          <p:cNvSpPr>
            <a:spLocks noEditPoints="1"/>
          </p:cNvSpPr>
          <p:nvPr/>
        </p:nvSpPr>
        <p:spPr bwMode="auto">
          <a:xfrm>
            <a:off x="5666246" y="1287887"/>
            <a:ext cx="2873145" cy="4911421"/>
          </a:xfrm>
          <a:custGeom>
            <a:avLst/>
            <a:gdLst>
              <a:gd name="T0" fmla="*/ 170 w 1910"/>
              <a:gd name="T1" fmla="*/ 507 h 3265"/>
              <a:gd name="T2" fmla="*/ 275 w 1910"/>
              <a:gd name="T3" fmla="*/ 331 h 3265"/>
              <a:gd name="T4" fmla="*/ 75 w 1910"/>
              <a:gd name="T5" fmla="*/ 586 h 3265"/>
              <a:gd name="T6" fmla="*/ 162 w 1910"/>
              <a:gd name="T7" fmla="*/ 419 h 3265"/>
              <a:gd name="T8" fmla="*/ 79 w 1910"/>
              <a:gd name="T9" fmla="*/ 565 h 3265"/>
              <a:gd name="T10" fmla="*/ 310 w 1910"/>
              <a:gd name="T11" fmla="*/ 638 h 3265"/>
              <a:gd name="T12" fmla="*/ 901 w 1910"/>
              <a:gd name="T13" fmla="*/ 87 h 3265"/>
              <a:gd name="T14" fmla="*/ 947 w 1910"/>
              <a:gd name="T15" fmla="*/ 41 h 3265"/>
              <a:gd name="T16" fmla="*/ 867 w 1910"/>
              <a:gd name="T17" fmla="*/ 204 h 3265"/>
              <a:gd name="T18" fmla="*/ 849 w 1910"/>
              <a:gd name="T19" fmla="*/ 82 h 3265"/>
              <a:gd name="T20" fmla="*/ 777 w 1910"/>
              <a:gd name="T21" fmla="*/ 139 h 3265"/>
              <a:gd name="T22" fmla="*/ 292 w 1910"/>
              <a:gd name="T23" fmla="*/ 1198 h 3265"/>
              <a:gd name="T24" fmla="*/ 265 w 1910"/>
              <a:gd name="T25" fmla="*/ 1202 h 3265"/>
              <a:gd name="T26" fmla="*/ 65 w 1910"/>
              <a:gd name="T27" fmla="*/ 654 h 3265"/>
              <a:gd name="T28" fmla="*/ 486 w 1910"/>
              <a:gd name="T29" fmla="*/ 1258 h 3265"/>
              <a:gd name="T30" fmla="*/ 505 w 1910"/>
              <a:gd name="T31" fmla="*/ 1268 h 3265"/>
              <a:gd name="T32" fmla="*/ 595 w 1910"/>
              <a:gd name="T33" fmla="*/ 1822 h 3265"/>
              <a:gd name="T34" fmla="*/ 1820 w 1910"/>
              <a:gd name="T35" fmla="*/ 2194 h 3265"/>
              <a:gd name="T36" fmla="*/ 1549 w 1910"/>
              <a:gd name="T37" fmla="*/ 2017 h 3265"/>
              <a:gd name="T38" fmla="*/ 1540 w 1910"/>
              <a:gd name="T39" fmla="*/ 1975 h 3265"/>
              <a:gd name="T40" fmla="*/ 1234 w 1910"/>
              <a:gd name="T41" fmla="*/ 1601 h 3265"/>
              <a:gd name="T42" fmla="*/ 805 w 1910"/>
              <a:gd name="T43" fmla="*/ 1180 h 3265"/>
              <a:gd name="T44" fmla="*/ 908 w 1910"/>
              <a:gd name="T45" fmla="*/ 1030 h 3265"/>
              <a:gd name="T46" fmla="*/ 1020 w 1910"/>
              <a:gd name="T47" fmla="*/ 856 h 3265"/>
              <a:gd name="T48" fmla="*/ 792 w 1910"/>
              <a:gd name="T49" fmla="*/ 585 h 3265"/>
              <a:gd name="T50" fmla="*/ 617 w 1910"/>
              <a:gd name="T51" fmla="*/ 602 h 3265"/>
              <a:gd name="T52" fmla="*/ 813 w 1910"/>
              <a:gd name="T53" fmla="*/ 381 h 3265"/>
              <a:gd name="T54" fmla="*/ 555 w 1910"/>
              <a:gd name="T55" fmla="*/ 310 h 3265"/>
              <a:gd name="T56" fmla="*/ 413 w 1910"/>
              <a:gd name="T57" fmla="*/ 482 h 3265"/>
              <a:gd name="T58" fmla="*/ 374 w 1910"/>
              <a:gd name="T59" fmla="*/ 571 h 3265"/>
              <a:gd name="T60" fmla="*/ 374 w 1910"/>
              <a:gd name="T61" fmla="*/ 714 h 3265"/>
              <a:gd name="T62" fmla="*/ 401 w 1910"/>
              <a:gd name="T63" fmla="*/ 800 h 3265"/>
              <a:gd name="T64" fmla="*/ 327 w 1910"/>
              <a:gd name="T65" fmla="*/ 893 h 3265"/>
              <a:gd name="T66" fmla="*/ 330 w 1910"/>
              <a:gd name="T67" fmla="*/ 951 h 3265"/>
              <a:gd name="T68" fmla="*/ 371 w 1910"/>
              <a:gd name="T69" fmla="*/ 1153 h 3265"/>
              <a:gd name="T70" fmla="*/ 408 w 1910"/>
              <a:gd name="T71" fmla="*/ 1272 h 3265"/>
              <a:gd name="T72" fmla="*/ 491 w 1910"/>
              <a:gd name="T73" fmla="*/ 1229 h 3265"/>
              <a:gd name="T74" fmla="*/ 557 w 1910"/>
              <a:gd name="T75" fmla="*/ 1374 h 3265"/>
              <a:gd name="T76" fmla="*/ 476 w 1910"/>
              <a:gd name="T77" fmla="*/ 1597 h 3265"/>
              <a:gd name="T78" fmla="*/ 770 w 1910"/>
              <a:gd name="T79" fmla="*/ 1545 h 3265"/>
              <a:gd name="T80" fmla="*/ 849 w 1910"/>
              <a:gd name="T81" fmla="*/ 1776 h 3265"/>
              <a:gd name="T82" fmla="*/ 950 w 1910"/>
              <a:gd name="T83" fmla="*/ 2090 h 3265"/>
              <a:gd name="T84" fmla="*/ 678 w 1910"/>
              <a:gd name="T85" fmla="*/ 2136 h 3265"/>
              <a:gd name="T86" fmla="*/ 671 w 1910"/>
              <a:gd name="T87" fmla="*/ 2344 h 3265"/>
              <a:gd name="T88" fmla="*/ 506 w 1910"/>
              <a:gd name="T89" fmla="*/ 2659 h 3265"/>
              <a:gd name="T90" fmla="*/ 702 w 1910"/>
              <a:gd name="T91" fmla="*/ 2700 h 3265"/>
              <a:gd name="T92" fmla="*/ 927 w 1910"/>
              <a:gd name="T93" fmla="*/ 2776 h 3265"/>
              <a:gd name="T94" fmla="*/ 577 w 1910"/>
              <a:gd name="T95" fmla="*/ 2985 h 3265"/>
              <a:gd name="T96" fmla="*/ 377 w 1910"/>
              <a:gd name="T97" fmla="*/ 3206 h 3265"/>
              <a:gd name="T98" fmla="*/ 606 w 1910"/>
              <a:gd name="T99" fmla="*/ 3135 h 3265"/>
              <a:gd name="T100" fmla="*/ 947 w 1910"/>
              <a:gd name="T101" fmla="*/ 2993 h 3265"/>
              <a:gd name="T102" fmla="*/ 1301 w 1910"/>
              <a:gd name="T103" fmla="*/ 2942 h 3265"/>
              <a:gd name="T104" fmla="*/ 1388 w 1910"/>
              <a:gd name="T105" fmla="*/ 2949 h 3265"/>
              <a:gd name="T106" fmla="*/ 1727 w 1910"/>
              <a:gd name="T107" fmla="*/ 2896 h 3265"/>
              <a:gd name="T108" fmla="*/ 1745 w 1910"/>
              <a:gd name="T109" fmla="*/ 2729 h 3265"/>
              <a:gd name="T110" fmla="*/ 1730 w 1910"/>
              <a:gd name="T111" fmla="*/ 2674 h 3265"/>
              <a:gd name="T112" fmla="*/ 1809 w 1910"/>
              <a:gd name="T113" fmla="*/ 2549 h 3265"/>
              <a:gd name="T114" fmla="*/ 195 w 1910"/>
              <a:gd name="T115" fmla="*/ 699 h 3265"/>
              <a:gd name="T116" fmla="*/ 273 w 1910"/>
              <a:gd name="T117" fmla="*/ 688 h 3265"/>
              <a:gd name="T118" fmla="*/ 54 w 1910"/>
              <a:gd name="T119" fmla="*/ 593 h 3265"/>
              <a:gd name="T120" fmla="*/ 372 w 1910"/>
              <a:gd name="T121" fmla="*/ 1072 h 3265"/>
              <a:gd name="T122" fmla="*/ 245 w 1910"/>
              <a:gd name="T123" fmla="*/ 1016 h 3265"/>
              <a:gd name="T124" fmla="*/ 284 w 1910"/>
              <a:gd name="T125" fmla="*/ 1052 h 3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10" h="3265">
                <a:moveTo>
                  <a:pt x="95" y="484"/>
                </a:moveTo>
                <a:lnTo>
                  <a:pt x="98" y="484"/>
                </a:lnTo>
                <a:lnTo>
                  <a:pt x="99" y="482"/>
                </a:lnTo>
                <a:lnTo>
                  <a:pt x="98" y="475"/>
                </a:lnTo>
                <a:lnTo>
                  <a:pt x="98" y="474"/>
                </a:lnTo>
                <a:lnTo>
                  <a:pt x="97" y="474"/>
                </a:lnTo>
                <a:lnTo>
                  <a:pt x="94" y="473"/>
                </a:lnTo>
                <a:lnTo>
                  <a:pt x="91" y="474"/>
                </a:lnTo>
                <a:lnTo>
                  <a:pt x="87" y="477"/>
                </a:lnTo>
                <a:lnTo>
                  <a:pt x="87" y="482"/>
                </a:lnTo>
                <a:lnTo>
                  <a:pt x="88" y="482"/>
                </a:lnTo>
                <a:lnTo>
                  <a:pt x="95" y="484"/>
                </a:lnTo>
                <a:close/>
                <a:moveTo>
                  <a:pt x="109" y="471"/>
                </a:moveTo>
                <a:lnTo>
                  <a:pt x="101" y="481"/>
                </a:lnTo>
                <a:lnTo>
                  <a:pt x="97" y="488"/>
                </a:lnTo>
                <a:lnTo>
                  <a:pt x="97" y="489"/>
                </a:lnTo>
                <a:lnTo>
                  <a:pt x="98" y="490"/>
                </a:lnTo>
                <a:lnTo>
                  <a:pt x="105" y="499"/>
                </a:lnTo>
                <a:lnTo>
                  <a:pt x="110" y="503"/>
                </a:lnTo>
                <a:lnTo>
                  <a:pt x="112" y="503"/>
                </a:lnTo>
                <a:lnTo>
                  <a:pt x="118" y="505"/>
                </a:lnTo>
                <a:lnTo>
                  <a:pt x="120" y="503"/>
                </a:lnTo>
                <a:lnTo>
                  <a:pt x="121" y="501"/>
                </a:lnTo>
                <a:lnTo>
                  <a:pt x="135" y="507"/>
                </a:lnTo>
                <a:lnTo>
                  <a:pt x="146" y="515"/>
                </a:lnTo>
                <a:lnTo>
                  <a:pt x="150" y="522"/>
                </a:lnTo>
                <a:lnTo>
                  <a:pt x="150" y="523"/>
                </a:lnTo>
                <a:lnTo>
                  <a:pt x="146" y="523"/>
                </a:lnTo>
                <a:lnTo>
                  <a:pt x="136" y="522"/>
                </a:lnTo>
                <a:lnTo>
                  <a:pt x="136" y="520"/>
                </a:lnTo>
                <a:lnTo>
                  <a:pt x="135" y="520"/>
                </a:lnTo>
                <a:lnTo>
                  <a:pt x="135" y="519"/>
                </a:lnTo>
                <a:lnTo>
                  <a:pt x="131" y="519"/>
                </a:lnTo>
                <a:lnTo>
                  <a:pt x="127" y="522"/>
                </a:lnTo>
                <a:lnTo>
                  <a:pt x="99" y="544"/>
                </a:lnTo>
                <a:lnTo>
                  <a:pt x="93" y="542"/>
                </a:lnTo>
                <a:lnTo>
                  <a:pt x="91" y="542"/>
                </a:lnTo>
                <a:lnTo>
                  <a:pt x="90" y="544"/>
                </a:lnTo>
                <a:lnTo>
                  <a:pt x="93" y="549"/>
                </a:lnTo>
                <a:lnTo>
                  <a:pt x="106" y="565"/>
                </a:lnTo>
                <a:lnTo>
                  <a:pt x="112" y="570"/>
                </a:lnTo>
                <a:lnTo>
                  <a:pt x="124" y="581"/>
                </a:lnTo>
                <a:lnTo>
                  <a:pt x="155" y="555"/>
                </a:lnTo>
                <a:lnTo>
                  <a:pt x="164" y="548"/>
                </a:lnTo>
                <a:lnTo>
                  <a:pt x="177" y="530"/>
                </a:lnTo>
                <a:lnTo>
                  <a:pt x="179" y="529"/>
                </a:lnTo>
                <a:lnTo>
                  <a:pt x="179" y="526"/>
                </a:lnTo>
                <a:lnTo>
                  <a:pt x="173" y="512"/>
                </a:lnTo>
                <a:lnTo>
                  <a:pt x="170" y="507"/>
                </a:lnTo>
                <a:lnTo>
                  <a:pt x="168" y="504"/>
                </a:lnTo>
                <a:lnTo>
                  <a:pt x="166" y="486"/>
                </a:lnTo>
                <a:lnTo>
                  <a:pt x="166" y="484"/>
                </a:lnTo>
                <a:lnTo>
                  <a:pt x="168" y="481"/>
                </a:lnTo>
                <a:lnTo>
                  <a:pt x="172" y="478"/>
                </a:lnTo>
                <a:lnTo>
                  <a:pt x="174" y="477"/>
                </a:lnTo>
                <a:lnTo>
                  <a:pt x="177" y="477"/>
                </a:lnTo>
                <a:lnTo>
                  <a:pt x="177" y="478"/>
                </a:lnTo>
                <a:lnTo>
                  <a:pt x="172" y="486"/>
                </a:lnTo>
                <a:lnTo>
                  <a:pt x="172" y="499"/>
                </a:lnTo>
                <a:lnTo>
                  <a:pt x="173" y="501"/>
                </a:lnTo>
                <a:lnTo>
                  <a:pt x="173" y="503"/>
                </a:lnTo>
                <a:lnTo>
                  <a:pt x="183" y="515"/>
                </a:lnTo>
                <a:lnTo>
                  <a:pt x="196" y="519"/>
                </a:lnTo>
                <a:lnTo>
                  <a:pt x="202" y="519"/>
                </a:lnTo>
                <a:lnTo>
                  <a:pt x="214" y="511"/>
                </a:lnTo>
                <a:lnTo>
                  <a:pt x="217" y="508"/>
                </a:lnTo>
                <a:lnTo>
                  <a:pt x="233" y="486"/>
                </a:lnTo>
                <a:lnTo>
                  <a:pt x="235" y="482"/>
                </a:lnTo>
                <a:lnTo>
                  <a:pt x="236" y="477"/>
                </a:lnTo>
                <a:lnTo>
                  <a:pt x="237" y="477"/>
                </a:lnTo>
                <a:lnTo>
                  <a:pt x="239" y="470"/>
                </a:lnTo>
                <a:lnTo>
                  <a:pt x="235" y="453"/>
                </a:lnTo>
                <a:lnTo>
                  <a:pt x="232" y="453"/>
                </a:lnTo>
                <a:lnTo>
                  <a:pt x="209" y="460"/>
                </a:lnTo>
                <a:lnTo>
                  <a:pt x="232" y="447"/>
                </a:lnTo>
                <a:lnTo>
                  <a:pt x="235" y="423"/>
                </a:lnTo>
                <a:lnTo>
                  <a:pt x="259" y="429"/>
                </a:lnTo>
                <a:lnTo>
                  <a:pt x="260" y="429"/>
                </a:lnTo>
                <a:lnTo>
                  <a:pt x="262" y="430"/>
                </a:lnTo>
                <a:lnTo>
                  <a:pt x="265" y="429"/>
                </a:lnTo>
                <a:lnTo>
                  <a:pt x="269" y="428"/>
                </a:lnTo>
                <a:lnTo>
                  <a:pt x="278" y="421"/>
                </a:lnTo>
                <a:lnTo>
                  <a:pt x="281" y="418"/>
                </a:lnTo>
                <a:lnTo>
                  <a:pt x="281" y="402"/>
                </a:lnTo>
                <a:lnTo>
                  <a:pt x="278" y="402"/>
                </a:lnTo>
                <a:lnTo>
                  <a:pt x="270" y="407"/>
                </a:lnTo>
                <a:lnTo>
                  <a:pt x="269" y="411"/>
                </a:lnTo>
                <a:lnTo>
                  <a:pt x="265" y="415"/>
                </a:lnTo>
                <a:lnTo>
                  <a:pt x="255" y="419"/>
                </a:lnTo>
                <a:lnTo>
                  <a:pt x="252" y="421"/>
                </a:lnTo>
                <a:lnTo>
                  <a:pt x="240" y="417"/>
                </a:lnTo>
                <a:lnTo>
                  <a:pt x="240" y="415"/>
                </a:lnTo>
                <a:lnTo>
                  <a:pt x="241" y="414"/>
                </a:lnTo>
                <a:lnTo>
                  <a:pt x="248" y="402"/>
                </a:lnTo>
                <a:lnTo>
                  <a:pt x="269" y="366"/>
                </a:lnTo>
                <a:lnTo>
                  <a:pt x="277" y="350"/>
                </a:lnTo>
                <a:lnTo>
                  <a:pt x="278" y="346"/>
                </a:lnTo>
                <a:lnTo>
                  <a:pt x="275" y="331"/>
                </a:lnTo>
                <a:lnTo>
                  <a:pt x="265" y="318"/>
                </a:lnTo>
                <a:lnTo>
                  <a:pt x="259" y="314"/>
                </a:lnTo>
                <a:lnTo>
                  <a:pt x="258" y="314"/>
                </a:lnTo>
                <a:lnTo>
                  <a:pt x="256" y="316"/>
                </a:lnTo>
                <a:lnTo>
                  <a:pt x="256" y="317"/>
                </a:lnTo>
                <a:lnTo>
                  <a:pt x="258" y="318"/>
                </a:lnTo>
                <a:lnTo>
                  <a:pt x="258" y="321"/>
                </a:lnTo>
                <a:lnTo>
                  <a:pt x="252" y="326"/>
                </a:lnTo>
                <a:lnTo>
                  <a:pt x="245" y="332"/>
                </a:lnTo>
                <a:lnTo>
                  <a:pt x="228" y="343"/>
                </a:lnTo>
                <a:lnTo>
                  <a:pt x="215" y="354"/>
                </a:lnTo>
                <a:lnTo>
                  <a:pt x="209" y="365"/>
                </a:lnTo>
                <a:lnTo>
                  <a:pt x="195" y="370"/>
                </a:lnTo>
                <a:lnTo>
                  <a:pt x="189" y="372"/>
                </a:lnTo>
                <a:lnTo>
                  <a:pt x="177" y="374"/>
                </a:lnTo>
                <a:lnTo>
                  <a:pt x="177" y="376"/>
                </a:lnTo>
                <a:lnTo>
                  <a:pt x="161" y="385"/>
                </a:lnTo>
                <a:lnTo>
                  <a:pt x="158" y="391"/>
                </a:lnTo>
                <a:lnTo>
                  <a:pt x="157" y="392"/>
                </a:lnTo>
                <a:lnTo>
                  <a:pt x="159" y="400"/>
                </a:lnTo>
                <a:lnTo>
                  <a:pt x="159" y="403"/>
                </a:lnTo>
                <a:lnTo>
                  <a:pt x="162" y="407"/>
                </a:lnTo>
                <a:lnTo>
                  <a:pt x="162" y="408"/>
                </a:lnTo>
                <a:lnTo>
                  <a:pt x="168" y="425"/>
                </a:lnTo>
                <a:lnTo>
                  <a:pt x="153" y="422"/>
                </a:lnTo>
                <a:lnTo>
                  <a:pt x="140" y="418"/>
                </a:lnTo>
                <a:lnTo>
                  <a:pt x="140" y="417"/>
                </a:lnTo>
                <a:lnTo>
                  <a:pt x="139" y="414"/>
                </a:lnTo>
                <a:lnTo>
                  <a:pt x="135" y="411"/>
                </a:lnTo>
                <a:lnTo>
                  <a:pt x="118" y="404"/>
                </a:lnTo>
                <a:lnTo>
                  <a:pt x="105" y="426"/>
                </a:lnTo>
                <a:lnTo>
                  <a:pt x="103" y="428"/>
                </a:lnTo>
                <a:lnTo>
                  <a:pt x="98" y="441"/>
                </a:lnTo>
                <a:lnTo>
                  <a:pt x="98" y="447"/>
                </a:lnTo>
                <a:lnTo>
                  <a:pt x="105" y="463"/>
                </a:lnTo>
                <a:lnTo>
                  <a:pt x="109" y="471"/>
                </a:lnTo>
                <a:close/>
                <a:moveTo>
                  <a:pt x="120" y="515"/>
                </a:moveTo>
                <a:lnTo>
                  <a:pt x="117" y="516"/>
                </a:lnTo>
                <a:lnTo>
                  <a:pt x="105" y="525"/>
                </a:lnTo>
                <a:lnTo>
                  <a:pt x="105" y="529"/>
                </a:lnTo>
                <a:lnTo>
                  <a:pt x="106" y="530"/>
                </a:lnTo>
                <a:lnTo>
                  <a:pt x="118" y="527"/>
                </a:lnTo>
                <a:lnTo>
                  <a:pt x="121" y="526"/>
                </a:lnTo>
                <a:lnTo>
                  <a:pt x="123" y="525"/>
                </a:lnTo>
                <a:lnTo>
                  <a:pt x="123" y="519"/>
                </a:lnTo>
                <a:lnTo>
                  <a:pt x="121" y="516"/>
                </a:lnTo>
                <a:lnTo>
                  <a:pt x="121" y="515"/>
                </a:lnTo>
                <a:lnTo>
                  <a:pt x="120" y="515"/>
                </a:lnTo>
                <a:close/>
                <a:moveTo>
                  <a:pt x="75" y="586"/>
                </a:moveTo>
                <a:lnTo>
                  <a:pt x="75" y="589"/>
                </a:lnTo>
                <a:lnTo>
                  <a:pt x="77" y="589"/>
                </a:lnTo>
                <a:lnTo>
                  <a:pt x="82" y="587"/>
                </a:lnTo>
                <a:lnTo>
                  <a:pt x="86" y="585"/>
                </a:lnTo>
                <a:lnTo>
                  <a:pt x="87" y="582"/>
                </a:lnTo>
                <a:lnTo>
                  <a:pt x="88" y="581"/>
                </a:lnTo>
                <a:lnTo>
                  <a:pt x="88" y="579"/>
                </a:lnTo>
                <a:lnTo>
                  <a:pt x="87" y="578"/>
                </a:lnTo>
                <a:lnTo>
                  <a:pt x="80" y="578"/>
                </a:lnTo>
                <a:lnTo>
                  <a:pt x="79" y="579"/>
                </a:lnTo>
                <a:lnTo>
                  <a:pt x="75" y="586"/>
                </a:lnTo>
                <a:close/>
                <a:moveTo>
                  <a:pt x="289" y="723"/>
                </a:moveTo>
                <a:lnTo>
                  <a:pt x="292" y="723"/>
                </a:lnTo>
                <a:lnTo>
                  <a:pt x="296" y="721"/>
                </a:lnTo>
                <a:lnTo>
                  <a:pt x="299" y="720"/>
                </a:lnTo>
                <a:lnTo>
                  <a:pt x="301" y="716"/>
                </a:lnTo>
                <a:lnTo>
                  <a:pt x="303" y="716"/>
                </a:lnTo>
                <a:lnTo>
                  <a:pt x="303" y="712"/>
                </a:lnTo>
                <a:lnTo>
                  <a:pt x="300" y="680"/>
                </a:lnTo>
                <a:lnTo>
                  <a:pt x="306" y="667"/>
                </a:lnTo>
                <a:lnTo>
                  <a:pt x="304" y="665"/>
                </a:lnTo>
                <a:lnTo>
                  <a:pt x="304" y="664"/>
                </a:lnTo>
                <a:lnTo>
                  <a:pt x="303" y="664"/>
                </a:lnTo>
                <a:lnTo>
                  <a:pt x="290" y="679"/>
                </a:lnTo>
                <a:lnTo>
                  <a:pt x="288" y="682"/>
                </a:lnTo>
                <a:lnTo>
                  <a:pt x="288" y="690"/>
                </a:lnTo>
                <a:lnTo>
                  <a:pt x="285" y="713"/>
                </a:lnTo>
                <a:lnTo>
                  <a:pt x="288" y="721"/>
                </a:lnTo>
                <a:lnTo>
                  <a:pt x="289" y="723"/>
                </a:lnTo>
                <a:close/>
                <a:moveTo>
                  <a:pt x="148" y="417"/>
                </a:moveTo>
                <a:lnTo>
                  <a:pt x="150" y="419"/>
                </a:lnTo>
                <a:lnTo>
                  <a:pt x="150" y="418"/>
                </a:lnTo>
                <a:lnTo>
                  <a:pt x="151" y="418"/>
                </a:lnTo>
                <a:lnTo>
                  <a:pt x="151" y="417"/>
                </a:lnTo>
                <a:lnTo>
                  <a:pt x="150" y="415"/>
                </a:lnTo>
                <a:lnTo>
                  <a:pt x="147" y="415"/>
                </a:lnTo>
                <a:lnTo>
                  <a:pt x="148" y="417"/>
                </a:lnTo>
                <a:close/>
                <a:moveTo>
                  <a:pt x="162" y="419"/>
                </a:moveTo>
                <a:lnTo>
                  <a:pt x="162" y="421"/>
                </a:lnTo>
                <a:lnTo>
                  <a:pt x="164" y="419"/>
                </a:lnTo>
                <a:lnTo>
                  <a:pt x="164" y="418"/>
                </a:lnTo>
                <a:lnTo>
                  <a:pt x="162" y="414"/>
                </a:lnTo>
                <a:lnTo>
                  <a:pt x="159" y="411"/>
                </a:lnTo>
                <a:lnTo>
                  <a:pt x="153" y="403"/>
                </a:lnTo>
                <a:lnTo>
                  <a:pt x="151" y="402"/>
                </a:lnTo>
                <a:lnTo>
                  <a:pt x="144" y="402"/>
                </a:lnTo>
                <a:lnTo>
                  <a:pt x="144" y="404"/>
                </a:lnTo>
                <a:lnTo>
                  <a:pt x="154" y="414"/>
                </a:lnTo>
                <a:lnTo>
                  <a:pt x="162" y="419"/>
                </a:lnTo>
                <a:close/>
                <a:moveTo>
                  <a:pt x="1" y="847"/>
                </a:moveTo>
                <a:lnTo>
                  <a:pt x="1" y="848"/>
                </a:lnTo>
                <a:lnTo>
                  <a:pt x="0" y="851"/>
                </a:lnTo>
                <a:lnTo>
                  <a:pt x="2" y="858"/>
                </a:lnTo>
                <a:lnTo>
                  <a:pt x="4" y="859"/>
                </a:lnTo>
                <a:lnTo>
                  <a:pt x="6" y="859"/>
                </a:lnTo>
                <a:lnTo>
                  <a:pt x="11" y="858"/>
                </a:lnTo>
                <a:lnTo>
                  <a:pt x="12" y="856"/>
                </a:lnTo>
                <a:lnTo>
                  <a:pt x="15" y="851"/>
                </a:lnTo>
                <a:lnTo>
                  <a:pt x="16" y="851"/>
                </a:lnTo>
                <a:lnTo>
                  <a:pt x="16" y="850"/>
                </a:lnTo>
                <a:lnTo>
                  <a:pt x="6" y="847"/>
                </a:lnTo>
                <a:lnTo>
                  <a:pt x="1" y="847"/>
                </a:lnTo>
                <a:close/>
                <a:moveTo>
                  <a:pt x="49" y="694"/>
                </a:moveTo>
                <a:lnTo>
                  <a:pt x="41" y="697"/>
                </a:lnTo>
                <a:lnTo>
                  <a:pt x="49" y="706"/>
                </a:lnTo>
                <a:lnTo>
                  <a:pt x="60" y="714"/>
                </a:lnTo>
                <a:lnTo>
                  <a:pt x="62" y="714"/>
                </a:lnTo>
                <a:lnTo>
                  <a:pt x="65" y="713"/>
                </a:lnTo>
                <a:lnTo>
                  <a:pt x="67" y="713"/>
                </a:lnTo>
                <a:lnTo>
                  <a:pt x="67" y="712"/>
                </a:lnTo>
                <a:lnTo>
                  <a:pt x="61" y="702"/>
                </a:lnTo>
                <a:lnTo>
                  <a:pt x="61" y="701"/>
                </a:lnTo>
                <a:lnTo>
                  <a:pt x="49" y="694"/>
                </a:lnTo>
                <a:close/>
                <a:moveTo>
                  <a:pt x="42" y="708"/>
                </a:moveTo>
                <a:lnTo>
                  <a:pt x="37" y="712"/>
                </a:lnTo>
                <a:lnTo>
                  <a:pt x="31" y="734"/>
                </a:lnTo>
                <a:lnTo>
                  <a:pt x="30" y="744"/>
                </a:lnTo>
                <a:lnTo>
                  <a:pt x="30" y="766"/>
                </a:lnTo>
                <a:lnTo>
                  <a:pt x="31" y="780"/>
                </a:lnTo>
                <a:lnTo>
                  <a:pt x="35" y="790"/>
                </a:lnTo>
                <a:lnTo>
                  <a:pt x="39" y="794"/>
                </a:lnTo>
                <a:lnTo>
                  <a:pt x="42" y="794"/>
                </a:lnTo>
                <a:lnTo>
                  <a:pt x="64" y="798"/>
                </a:lnTo>
                <a:lnTo>
                  <a:pt x="65" y="798"/>
                </a:lnTo>
                <a:lnTo>
                  <a:pt x="68" y="795"/>
                </a:lnTo>
                <a:lnTo>
                  <a:pt x="67" y="791"/>
                </a:lnTo>
                <a:lnTo>
                  <a:pt x="67" y="790"/>
                </a:lnTo>
                <a:lnTo>
                  <a:pt x="64" y="785"/>
                </a:lnTo>
                <a:lnTo>
                  <a:pt x="62" y="784"/>
                </a:lnTo>
                <a:lnTo>
                  <a:pt x="62" y="776"/>
                </a:lnTo>
                <a:lnTo>
                  <a:pt x="60" y="762"/>
                </a:lnTo>
                <a:lnTo>
                  <a:pt x="60" y="751"/>
                </a:lnTo>
                <a:lnTo>
                  <a:pt x="73" y="729"/>
                </a:lnTo>
                <a:lnTo>
                  <a:pt x="73" y="727"/>
                </a:lnTo>
                <a:lnTo>
                  <a:pt x="69" y="721"/>
                </a:lnTo>
                <a:lnTo>
                  <a:pt x="42" y="708"/>
                </a:lnTo>
                <a:close/>
                <a:moveTo>
                  <a:pt x="77" y="567"/>
                </a:moveTo>
                <a:lnTo>
                  <a:pt x="79" y="565"/>
                </a:lnTo>
                <a:lnTo>
                  <a:pt x="77" y="563"/>
                </a:lnTo>
                <a:lnTo>
                  <a:pt x="76" y="563"/>
                </a:lnTo>
                <a:lnTo>
                  <a:pt x="76" y="561"/>
                </a:lnTo>
                <a:lnTo>
                  <a:pt x="72" y="561"/>
                </a:lnTo>
                <a:lnTo>
                  <a:pt x="67" y="567"/>
                </a:lnTo>
                <a:lnTo>
                  <a:pt x="67" y="568"/>
                </a:lnTo>
                <a:lnTo>
                  <a:pt x="72" y="570"/>
                </a:lnTo>
                <a:lnTo>
                  <a:pt x="77" y="567"/>
                </a:lnTo>
                <a:close/>
                <a:moveTo>
                  <a:pt x="72" y="677"/>
                </a:moveTo>
                <a:lnTo>
                  <a:pt x="69" y="672"/>
                </a:lnTo>
                <a:lnTo>
                  <a:pt x="68" y="672"/>
                </a:lnTo>
                <a:lnTo>
                  <a:pt x="50" y="661"/>
                </a:lnTo>
                <a:lnTo>
                  <a:pt x="43" y="661"/>
                </a:lnTo>
                <a:lnTo>
                  <a:pt x="37" y="667"/>
                </a:lnTo>
                <a:lnTo>
                  <a:pt x="37" y="668"/>
                </a:lnTo>
                <a:lnTo>
                  <a:pt x="35" y="669"/>
                </a:lnTo>
                <a:lnTo>
                  <a:pt x="35" y="671"/>
                </a:lnTo>
                <a:lnTo>
                  <a:pt x="37" y="675"/>
                </a:lnTo>
                <a:lnTo>
                  <a:pt x="39" y="682"/>
                </a:lnTo>
                <a:lnTo>
                  <a:pt x="41" y="683"/>
                </a:lnTo>
                <a:lnTo>
                  <a:pt x="52" y="690"/>
                </a:lnTo>
                <a:lnTo>
                  <a:pt x="52" y="691"/>
                </a:lnTo>
                <a:lnTo>
                  <a:pt x="64" y="691"/>
                </a:lnTo>
                <a:lnTo>
                  <a:pt x="72" y="687"/>
                </a:lnTo>
                <a:lnTo>
                  <a:pt x="73" y="686"/>
                </a:lnTo>
                <a:lnTo>
                  <a:pt x="73" y="683"/>
                </a:lnTo>
                <a:lnTo>
                  <a:pt x="72" y="680"/>
                </a:lnTo>
                <a:lnTo>
                  <a:pt x="72" y="677"/>
                </a:lnTo>
                <a:close/>
                <a:moveTo>
                  <a:pt x="28" y="815"/>
                </a:moveTo>
                <a:lnTo>
                  <a:pt x="26" y="817"/>
                </a:lnTo>
                <a:lnTo>
                  <a:pt x="21" y="820"/>
                </a:lnTo>
                <a:lnTo>
                  <a:pt x="2" y="840"/>
                </a:lnTo>
                <a:lnTo>
                  <a:pt x="2" y="844"/>
                </a:lnTo>
                <a:lnTo>
                  <a:pt x="4" y="844"/>
                </a:lnTo>
                <a:lnTo>
                  <a:pt x="5" y="846"/>
                </a:lnTo>
                <a:lnTo>
                  <a:pt x="8" y="846"/>
                </a:lnTo>
                <a:lnTo>
                  <a:pt x="21" y="848"/>
                </a:lnTo>
                <a:lnTo>
                  <a:pt x="27" y="846"/>
                </a:lnTo>
                <a:lnTo>
                  <a:pt x="34" y="837"/>
                </a:lnTo>
                <a:lnTo>
                  <a:pt x="32" y="829"/>
                </a:lnTo>
                <a:lnTo>
                  <a:pt x="28" y="815"/>
                </a:lnTo>
                <a:close/>
                <a:moveTo>
                  <a:pt x="301" y="657"/>
                </a:moveTo>
                <a:lnTo>
                  <a:pt x="303" y="660"/>
                </a:lnTo>
                <a:lnTo>
                  <a:pt x="304" y="660"/>
                </a:lnTo>
                <a:lnTo>
                  <a:pt x="307" y="658"/>
                </a:lnTo>
                <a:lnTo>
                  <a:pt x="307" y="653"/>
                </a:lnTo>
                <a:lnTo>
                  <a:pt x="308" y="647"/>
                </a:lnTo>
                <a:lnTo>
                  <a:pt x="308" y="642"/>
                </a:lnTo>
                <a:lnTo>
                  <a:pt x="310" y="638"/>
                </a:lnTo>
                <a:lnTo>
                  <a:pt x="310" y="634"/>
                </a:lnTo>
                <a:lnTo>
                  <a:pt x="303" y="639"/>
                </a:lnTo>
                <a:lnTo>
                  <a:pt x="301" y="641"/>
                </a:lnTo>
                <a:lnTo>
                  <a:pt x="301" y="647"/>
                </a:lnTo>
                <a:lnTo>
                  <a:pt x="300" y="650"/>
                </a:lnTo>
                <a:lnTo>
                  <a:pt x="301" y="654"/>
                </a:lnTo>
                <a:lnTo>
                  <a:pt x="301" y="657"/>
                </a:lnTo>
                <a:close/>
                <a:moveTo>
                  <a:pt x="792" y="220"/>
                </a:moveTo>
                <a:lnTo>
                  <a:pt x="804" y="220"/>
                </a:lnTo>
                <a:lnTo>
                  <a:pt x="816" y="217"/>
                </a:lnTo>
                <a:lnTo>
                  <a:pt x="819" y="216"/>
                </a:lnTo>
                <a:lnTo>
                  <a:pt x="820" y="216"/>
                </a:lnTo>
                <a:lnTo>
                  <a:pt x="822" y="210"/>
                </a:lnTo>
                <a:lnTo>
                  <a:pt x="819" y="208"/>
                </a:lnTo>
                <a:lnTo>
                  <a:pt x="815" y="210"/>
                </a:lnTo>
                <a:lnTo>
                  <a:pt x="812" y="210"/>
                </a:lnTo>
                <a:lnTo>
                  <a:pt x="809" y="208"/>
                </a:lnTo>
                <a:lnTo>
                  <a:pt x="808" y="199"/>
                </a:lnTo>
                <a:lnTo>
                  <a:pt x="808" y="197"/>
                </a:lnTo>
                <a:lnTo>
                  <a:pt x="809" y="194"/>
                </a:lnTo>
                <a:lnTo>
                  <a:pt x="809" y="193"/>
                </a:lnTo>
                <a:lnTo>
                  <a:pt x="805" y="186"/>
                </a:lnTo>
                <a:lnTo>
                  <a:pt x="805" y="183"/>
                </a:lnTo>
                <a:lnTo>
                  <a:pt x="803" y="180"/>
                </a:lnTo>
                <a:lnTo>
                  <a:pt x="785" y="168"/>
                </a:lnTo>
                <a:lnTo>
                  <a:pt x="781" y="168"/>
                </a:lnTo>
                <a:lnTo>
                  <a:pt x="770" y="173"/>
                </a:lnTo>
                <a:lnTo>
                  <a:pt x="770" y="176"/>
                </a:lnTo>
                <a:lnTo>
                  <a:pt x="767" y="184"/>
                </a:lnTo>
                <a:lnTo>
                  <a:pt x="767" y="187"/>
                </a:lnTo>
                <a:lnTo>
                  <a:pt x="792" y="219"/>
                </a:lnTo>
                <a:lnTo>
                  <a:pt x="792" y="220"/>
                </a:lnTo>
                <a:close/>
                <a:moveTo>
                  <a:pt x="854" y="97"/>
                </a:moveTo>
                <a:lnTo>
                  <a:pt x="854" y="96"/>
                </a:lnTo>
                <a:lnTo>
                  <a:pt x="857" y="87"/>
                </a:lnTo>
                <a:lnTo>
                  <a:pt x="859" y="86"/>
                </a:lnTo>
                <a:lnTo>
                  <a:pt x="856" y="83"/>
                </a:lnTo>
                <a:lnTo>
                  <a:pt x="852" y="83"/>
                </a:lnTo>
                <a:lnTo>
                  <a:pt x="850" y="85"/>
                </a:lnTo>
                <a:lnTo>
                  <a:pt x="850" y="89"/>
                </a:lnTo>
                <a:lnTo>
                  <a:pt x="852" y="90"/>
                </a:lnTo>
                <a:lnTo>
                  <a:pt x="853" y="96"/>
                </a:lnTo>
                <a:lnTo>
                  <a:pt x="853" y="97"/>
                </a:lnTo>
                <a:lnTo>
                  <a:pt x="854" y="97"/>
                </a:lnTo>
                <a:close/>
                <a:moveTo>
                  <a:pt x="909" y="83"/>
                </a:moveTo>
                <a:lnTo>
                  <a:pt x="908" y="83"/>
                </a:lnTo>
                <a:lnTo>
                  <a:pt x="902" y="86"/>
                </a:lnTo>
                <a:lnTo>
                  <a:pt x="901" y="86"/>
                </a:lnTo>
                <a:lnTo>
                  <a:pt x="901" y="87"/>
                </a:lnTo>
                <a:lnTo>
                  <a:pt x="898" y="111"/>
                </a:lnTo>
                <a:lnTo>
                  <a:pt x="898" y="113"/>
                </a:lnTo>
                <a:lnTo>
                  <a:pt x="904" y="113"/>
                </a:lnTo>
                <a:lnTo>
                  <a:pt x="904" y="112"/>
                </a:lnTo>
                <a:lnTo>
                  <a:pt x="921" y="102"/>
                </a:lnTo>
                <a:lnTo>
                  <a:pt x="923" y="98"/>
                </a:lnTo>
                <a:lnTo>
                  <a:pt x="917" y="90"/>
                </a:lnTo>
                <a:lnTo>
                  <a:pt x="916" y="89"/>
                </a:lnTo>
                <a:lnTo>
                  <a:pt x="909" y="83"/>
                </a:lnTo>
                <a:close/>
                <a:moveTo>
                  <a:pt x="841" y="51"/>
                </a:moveTo>
                <a:lnTo>
                  <a:pt x="864" y="56"/>
                </a:lnTo>
                <a:lnTo>
                  <a:pt x="869" y="55"/>
                </a:lnTo>
                <a:lnTo>
                  <a:pt x="869" y="52"/>
                </a:lnTo>
                <a:lnTo>
                  <a:pt x="868" y="48"/>
                </a:lnTo>
                <a:lnTo>
                  <a:pt x="859" y="37"/>
                </a:lnTo>
                <a:lnTo>
                  <a:pt x="857" y="37"/>
                </a:lnTo>
                <a:lnTo>
                  <a:pt x="854" y="38"/>
                </a:lnTo>
                <a:lnTo>
                  <a:pt x="853" y="38"/>
                </a:lnTo>
                <a:lnTo>
                  <a:pt x="842" y="31"/>
                </a:lnTo>
                <a:lnTo>
                  <a:pt x="845" y="23"/>
                </a:lnTo>
                <a:lnTo>
                  <a:pt x="846" y="22"/>
                </a:lnTo>
                <a:lnTo>
                  <a:pt x="848" y="22"/>
                </a:lnTo>
                <a:lnTo>
                  <a:pt x="849" y="20"/>
                </a:lnTo>
                <a:lnTo>
                  <a:pt x="846" y="18"/>
                </a:lnTo>
                <a:lnTo>
                  <a:pt x="844" y="18"/>
                </a:lnTo>
                <a:lnTo>
                  <a:pt x="826" y="27"/>
                </a:lnTo>
                <a:lnTo>
                  <a:pt x="826" y="30"/>
                </a:lnTo>
                <a:lnTo>
                  <a:pt x="839" y="51"/>
                </a:lnTo>
                <a:lnTo>
                  <a:pt x="841" y="51"/>
                </a:lnTo>
                <a:close/>
                <a:moveTo>
                  <a:pt x="856" y="29"/>
                </a:moveTo>
                <a:lnTo>
                  <a:pt x="859" y="29"/>
                </a:lnTo>
                <a:lnTo>
                  <a:pt x="861" y="27"/>
                </a:lnTo>
                <a:lnTo>
                  <a:pt x="860" y="22"/>
                </a:lnTo>
                <a:lnTo>
                  <a:pt x="860" y="16"/>
                </a:lnTo>
                <a:lnTo>
                  <a:pt x="863" y="14"/>
                </a:lnTo>
                <a:lnTo>
                  <a:pt x="863" y="11"/>
                </a:lnTo>
                <a:lnTo>
                  <a:pt x="860" y="10"/>
                </a:lnTo>
                <a:lnTo>
                  <a:pt x="859" y="8"/>
                </a:lnTo>
                <a:lnTo>
                  <a:pt x="859" y="10"/>
                </a:lnTo>
                <a:lnTo>
                  <a:pt x="857" y="10"/>
                </a:lnTo>
                <a:lnTo>
                  <a:pt x="854" y="20"/>
                </a:lnTo>
                <a:lnTo>
                  <a:pt x="854" y="23"/>
                </a:lnTo>
                <a:lnTo>
                  <a:pt x="856" y="26"/>
                </a:lnTo>
                <a:lnTo>
                  <a:pt x="856" y="29"/>
                </a:lnTo>
                <a:close/>
                <a:moveTo>
                  <a:pt x="932" y="48"/>
                </a:moveTo>
                <a:lnTo>
                  <a:pt x="935" y="42"/>
                </a:lnTo>
                <a:lnTo>
                  <a:pt x="940" y="40"/>
                </a:lnTo>
                <a:lnTo>
                  <a:pt x="946" y="41"/>
                </a:lnTo>
                <a:lnTo>
                  <a:pt x="947" y="41"/>
                </a:lnTo>
                <a:lnTo>
                  <a:pt x="947" y="40"/>
                </a:lnTo>
                <a:lnTo>
                  <a:pt x="946" y="33"/>
                </a:lnTo>
                <a:lnTo>
                  <a:pt x="946" y="29"/>
                </a:lnTo>
                <a:lnTo>
                  <a:pt x="943" y="29"/>
                </a:lnTo>
                <a:lnTo>
                  <a:pt x="921" y="38"/>
                </a:lnTo>
                <a:lnTo>
                  <a:pt x="910" y="42"/>
                </a:lnTo>
                <a:lnTo>
                  <a:pt x="897" y="61"/>
                </a:lnTo>
                <a:lnTo>
                  <a:pt x="895" y="66"/>
                </a:lnTo>
                <a:lnTo>
                  <a:pt x="895" y="75"/>
                </a:lnTo>
                <a:lnTo>
                  <a:pt x="898" y="75"/>
                </a:lnTo>
                <a:lnTo>
                  <a:pt x="932" y="48"/>
                </a:lnTo>
                <a:close/>
                <a:moveTo>
                  <a:pt x="947" y="15"/>
                </a:moveTo>
                <a:lnTo>
                  <a:pt x="947" y="14"/>
                </a:lnTo>
                <a:lnTo>
                  <a:pt x="945" y="11"/>
                </a:lnTo>
                <a:lnTo>
                  <a:pt x="946" y="10"/>
                </a:lnTo>
                <a:lnTo>
                  <a:pt x="946" y="7"/>
                </a:lnTo>
                <a:lnTo>
                  <a:pt x="947" y="5"/>
                </a:lnTo>
                <a:lnTo>
                  <a:pt x="950" y="4"/>
                </a:lnTo>
                <a:lnTo>
                  <a:pt x="951" y="3"/>
                </a:lnTo>
                <a:lnTo>
                  <a:pt x="949" y="0"/>
                </a:lnTo>
                <a:lnTo>
                  <a:pt x="940" y="5"/>
                </a:lnTo>
                <a:lnTo>
                  <a:pt x="940" y="7"/>
                </a:lnTo>
                <a:lnTo>
                  <a:pt x="938" y="14"/>
                </a:lnTo>
                <a:lnTo>
                  <a:pt x="938" y="15"/>
                </a:lnTo>
                <a:lnTo>
                  <a:pt x="942" y="16"/>
                </a:lnTo>
                <a:lnTo>
                  <a:pt x="947" y="15"/>
                </a:lnTo>
                <a:close/>
                <a:moveTo>
                  <a:pt x="45" y="658"/>
                </a:moveTo>
                <a:lnTo>
                  <a:pt x="49" y="658"/>
                </a:lnTo>
                <a:lnTo>
                  <a:pt x="50" y="654"/>
                </a:lnTo>
                <a:lnTo>
                  <a:pt x="50" y="649"/>
                </a:lnTo>
                <a:lnTo>
                  <a:pt x="49" y="647"/>
                </a:lnTo>
                <a:lnTo>
                  <a:pt x="47" y="643"/>
                </a:lnTo>
                <a:lnTo>
                  <a:pt x="46" y="642"/>
                </a:lnTo>
                <a:lnTo>
                  <a:pt x="45" y="642"/>
                </a:lnTo>
                <a:lnTo>
                  <a:pt x="41" y="643"/>
                </a:lnTo>
                <a:lnTo>
                  <a:pt x="39" y="645"/>
                </a:lnTo>
                <a:lnTo>
                  <a:pt x="39" y="646"/>
                </a:lnTo>
                <a:lnTo>
                  <a:pt x="43" y="656"/>
                </a:lnTo>
                <a:lnTo>
                  <a:pt x="45" y="658"/>
                </a:lnTo>
                <a:close/>
                <a:moveTo>
                  <a:pt x="819" y="199"/>
                </a:moveTo>
                <a:lnTo>
                  <a:pt x="819" y="205"/>
                </a:lnTo>
                <a:lnTo>
                  <a:pt x="822" y="206"/>
                </a:lnTo>
                <a:lnTo>
                  <a:pt x="831" y="206"/>
                </a:lnTo>
                <a:lnTo>
                  <a:pt x="831" y="193"/>
                </a:lnTo>
                <a:lnTo>
                  <a:pt x="823" y="195"/>
                </a:lnTo>
                <a:lnTo>
                  <a:pt x="819" y="199"/>
                </a:lnTo>
                <a:close/>
                <a:moveTo>
                  <a:pt x="861" y="205"/>
                </a:moveTo>
                <a:lnTo>
                  <a:pt x="863" y="204"/>
                </a:lnTo>
                <a:lnTo>
                  <a:pt x="867" y="204"/>
                </a:lnTo>
                <a:lnTo>
                  <a:pt x="867" y="201"/>
                </a:lnTo>
                <a:lnTo>
                  <a:pt x="865" y="198"/>
                </a:lnTo>
                <a:lnTo>
                  <a:pt x="863" y="195"/>
                </a:lnTo>
                <a:lnTo>
                  <a:pt x="860" y="195"/>
                </a:lnTo>
                <a:lnTo>
                  <a:pt x="844" y="198"/>
                </a:lnTo>
                <a:lnTo>
                  <a:pt x="838" y="204"/>
                </a:lnTo>
                <a:lnTo>
                  <a:pt x="849" y="227"/>
                </a:lnTo>
                <a:lnTo>
                  <a:pt x="852" y="229"/>
                </a:lnTo>
                <a:lnTo>
                  <a:pt x="853" y="232"/>
                </a:lnTo>
                <a:lnTo>
                  <a:pt x="856" y="234"/>
                </a:lnTo>
                <a:lnTo>
                  <a:pt x="860" y="232"/>
                </a:lnTo>
                <a:lnTo>
                  <a:pt x="861" y="232"/>
                </a:lnTo>
                <a:lnTo>
                  <a:pt x="861" y="224"/>
                </a:lnTo>
                <a:lnTo>
                  <a:pt x="859" y="221"/>
                </a:lnTo>
                <a:lnTo>
                  <a:pt x="859" y="219"/>
                </a:lnTo>
                <a:lnTo>
                  <a:pt x="861" y="205"/>
                </a:lnTo>
                <a:close/>
                <a:moveTo>
                  <a:pt x="303" y="723"/>
                </a:moveTo>
                <a:lnTo>
                  <a:pt x="297" y="725"/>
                </a:lnTo>
                <a:lnTo>
                  <a:pt x="297" y="734"/>
                </a:lnTo>
                <a:lnTo>
                  <a:pt x="300" y="738"/>
                </a:lnTo>
                <a:lnTo>
                  <a:pt x="304" y="740"/>
                </a:lnTo>
                <a:lnTo>
                  <a:pt x="310" y="740"/>
                </a:lnTo>
                <a:lnTo>
                  <a:pt x="315" y="738"/>
                </a:lnTo>
                <a:lnTo>
                  <a:pt x="316" y="735"/>
                </a:lnTo>
                <a:lnTo>
                  <a:pt x="315" y="732"/>
                </a:lnTo>
                <a:lnTo>
                  <a:pt x="315" y="729"/>
                </a:lnTo>
                <a:lnTo>
                  <a:pt x="312" y="727"/>
                </a:lnTo>
                <a:lnTo>
                  <a:pt x="306" y="725"/>
                </a:lnTo>
                <a:lnTo>
                  <a:pt x="303" y="723"/>
                </a:lnTo>
                <a:close/>
                <a:moveTo>
                  <a:pt x="860" y="116"/>
                </a:moveTo>
                <a:lnTo>
                  <a:pt x="859" y="119"/>
                </a:lnTo>
                <a:lnTo>
                  <a:pt x="856" y="128"/>
                </a:lnTo>
                <a:lnTo>
                  <a:pt x="856" y="130"/>
                </a:lnTo>
                <a:lnTo>
                  <a:pt x="857" y="131"/>
                </a:lnTo>
                <a:lnTo>
                  <a:pt x="872" y="131"/>
                </a:lnTo>
                <a:lnTo>
                  <a:pt x="876" y="126"/>
                </a:lnTo>
                <a:lnTo>
                  <a:pt x="878" y="112"/>
                </a:lnTo>
                <a:lnTo>
                  <a:pt x="876" y="112"/>
                </a:lnTo>
                <a:lnTo>
                  <a:pt x="875" y="111"/>
                </a:lnTo>
                <a:lnTo>
                  <a:pt x="861" y="116"/>
                </a:lnTo>
                <a:lnTo>
                  <a:pt x="860" y="116"/>
                </a:lnTo>
                <a:close/>
                <a:moveTo>
                  <a:pt x="830" y="97"/>
                </a:moveTo>
                <a:lnTo>
                  <a:pt x="833" y="98"/>
                </a:lnTo>
                <a:lnTo>
                  <a:pt x="842" y="98"/>
                </a:lnTo>
                <a:lnTo>
                  <a:pt x="844" y="97"/>
                </a:lnTo>
                <a:lnTo>
                  <a:pt x="846" y="96"/>
                </a:lnTo>
                <a:lnTo>
                  <a:pt x="848" y="94"/>
                </a:lnTo>
                <a:lnTo>
                  <a:pt x="848" y="82"/>
                </a:lnTo>
                <a:lnTo>
                  <a:pt x="849" y="82"/>
                </a:lnTo>
                <a:lnTo>
                  <a:pt x="849" y="81"/>
                </a:lnTo>
                <a:lnTo>
                  <a:pt x="850" y="79"/>
                </a:lnTo>
                <a:lnTo>
                  <a:pt x="846" y="75"/>
                </a:lnTo>
                <a:lnTo>
                  <a:pt x="831" y="72"/>
                </a:lnTo>
                <a:lnTo>
                  <a:pt x="828" y="71"/>
                </a:lnTo>
                <a:lnTo>
                  <a:pt x="827" y="72"/>
                </a:lnTo>
                <a:lnTo>
                  <a:pt x="820" y="82"/>
                </a:lnTo>
                <a:lnTo>
                  <a:pt x="819" y="82"/>
                </a:lnTo>
                <a:lnTo>
                  <a:pt x="819" y="85"/>
                </a:lnTo>
                <a:lnTo>
                  <a:pt x="822" y="89"/>
                </a:lnTo>
                <a:lnTo>
                  <a:pt x="830" y="97"/>
                </a:lnTo>
                <a:close/>
                <a:moveTo>
                  <a:pt x="781" y="150"/>
                </a:moveTo>
                <a:lnTo>
                  <a:pt x="782" y="154"/>
                </a:lnTo>
                <a:lnTo>
                  <a:pt x="789" y="161"/>
                </a:lnTo>
                <a:lnTo>
                  <a:pt x="811" y="173"/>
                </a:lnTo>
                <a:lnTo>
                  <a:pt x="813" y="172"/>
                </a:lnTo>
                <a:lnTo>
                  <a:pt x="823" y="169"/>
                </a:lnTo>
                <a:lnTo>
                  <a:pt x="842" y="161"/>
                </a:lnTo>
                <a:lnTo>
                  <a:pt x="852" y="164"/>
                </a:lnTo>
                <a:lnTo>
                  <a:pt x="859" y="178"/>
                </a:lnTo>
                <a:lnTo>
                  <a:pt x="860" y="179"/>
                </a:lnTo>
                <a:lnTo>
                  <a:pt x="875" y="183"/>
                </a:lnTo>
                <a:lnTo>
                  <a:pt x="876" y="183"/>
                </a:lnTo>
                <a:lnTo>
                  <a:pt x="878" y="182"/>
                </a:lnTo>
                <a:lnTo>
                  <a:pt x="895" y="161"/>
                </a:lnTo>
                <a:lnTo>
                  <a:pt x="899" y="154"/>
                </a:lnTo>
                <a:lnTo>
                  <a:pt x="889" y="152"/>
                </a:lnTo>
                <a:lnTo>
                  <a:pt x="860" y="145"/>
                </a:lnTo>
                <a:lnTo>
                  <a:pt x="842" y="137"/>
                </a:lnTo>
                <a:lnTo>
                  <a:pt x="838" y="137"/>
                </a:lnTo>
                <a:lnTo>
                  <a:pt x="835" y="139"/>
                </a:lnTo>
                <a:lnTo>
                  <a:pt x="835" y="145"/>
                </a:lnTo>
                <a:lnTo>
                  <a:pt x="833" y="146"/>
                </a:lnTo>
                <a:lnTo>
                  <a:pt x="830" y="146"/>
                </a:lnTo>
                <a:lnTo>
                  <a:pt x="820" y="142"/>
                </a:lnTo>
                <a:lnTo>
                  <a:pt x="819" y="141"/>
                </a:lnTo>
                <a:lnTo>
                  <a:pt x="831" y="130"/>
                </a:lnTo>
                <a:lnTo>
                  <a:pt x="835" y="126"/>
                </a:lnTo>
                <a:lnTo>
                  <a:pt x="838" y="124"/>
                </a:lnTo>
                <a:lnTo>
                  <a:pt x="844" y="123"/>
                </a:lnTo>
                <a:lnTo>
                  <a:pt x="844" y="117"/>
                </a:lnTo>
                <a:lnTo>
                  <a:pt x="828" y="100"/>
                </a:lnTo>
                <a:lnTo>
                  <a:pt x="805" y="90"/>
                </a:lnTo>
                <a:lnTo>
                  <a:pt x="801" y="90"/>
                </a:lnTo>
                <a:lnTo>
                  <a:pt x="796" y="93"/>
                </a:lnTo>
                <a:lnTo>
                  <a:pt x="786" y="97"/>
                </a:lnTo>
                <a:lnTo>
                  <a:pt x="779" y="104"/>
                </a:lnTo>
                <a:lnTo>
                  <a:pt x="777" y="138"/>
                </a:lnTo>
                <a:lnTo>
                  <a:pt x="777" y="139"/>
                </a:lnTo>
                <a:lnTo>
                  <a:pt x="779" y="145"/>
                </a:lnTo>
                <a:lnTo>
                  <a:pt x="781" y="150"/>
                </a:lnTo>
                <a:close/>
                <a:moveTo>
                  <a:pt x="884" y="90"/>
                </a:moveTo>
                <a:lnTo>
                  <a:pt x="887" y="90"/>
                </a:lnTo>
                <a:lnTo>
                  <a:pt x="889" y="89"/>
                </a:lnTo>
                <a:lnTo>
                  <a:pt x="889" y="86"/>
                </a:lnTo>
                <a:lnTo>
                  <a:pt x="886" y="86"/>
                </a:lnTo>
                <a:lnTo>
                  <a:pt x="884" y="85"/>
                </a:lnTo>
                <a:lnTo>
                  <a:pt x="884" y="83"/>
                </a:lnTo>
                <a:lnTo>
                  <a:pt x="883" y="75"/>
                </a:lnTo>
                <a:lnTo>
                  <a:pt x="884" y="74"/>
                </a:lnTo>
                <a:lnTo>
                  <a:pt x="886" y="68"/>
                </a:lnTo>
                <a:lnTo>
                  <a:pt x="889" y="64"/>
                </a:lnTo>
                <a:lnTo>
                  <a:pt x="889" y="60"/>
                </a:lnTo>
                <a:lnTo>
                  <a:pt x="887" y="59"/>
                </a:lnTo>
                <a:lnTo>
                  <a:pt x="883" y="53"/>
                </a:lnTo>
                <a:lnTo>
                  <a:pt x="880" y="53"/>
                </a:lnTo>
                <a:lnTo>
                  <a:pt x="878" y="56"/>
                </a:lnTo>
                <a:lnTo>
                  <a:pt x="878" y="60"/>
                </a:lnTo>
                <a:lnTo>
                  <a:pt x="876" y="83"/>
                </a:lnTo>
                <a:lnTo>
                  <a:pt x="879" y="93"/>
                </a:lnTo>
                <a:lnTo>
                  <a:pt x="884" y="90"/>
                </a:lnTo>
                <a:close/>
                <a:moveTo>
                  <a:pt x="337" y="1175"/>
                </a:moveTo>
                <a:lnTo>
                  <a:pt x="338" y="1171"/>
                </a:lnTo>
                <a:lnTo>
                  <a:pt x="353" y="1145"/>
                </a:lnTo>
                <a:lnTo>
                  <a:pt x="353" y="1143"/>
                </a:lnTo>
                <a:lnTo>
                  <a:pt x="351" y="1134"/>
                </a:lnTo>
                <a:lnTo>
                  <a:pt x="351" y="1132"/>
                </a:lnTo>
                <a:lnTo>
                  <a:pt x="349" y="1131"/>
                </a:lnTo>
                <a:lnTo>
                  <a:pt x="348" y="1131"/>
                </a:lnTo>
                <a:lnTo>
                  <a:pt x="341" y="1135"/>
                </a:lnTo>
                <a:lnTo>
                  <a:pt x="314" y="1158"/>
                </a:lnTo>
                <a:lnTo>
                  <a:pt x="300" y="1172"/>
                </a:lnTo>
                <a:lnTo>
                  <a:pt x="293" y="1187"/>
                </a:lnTo>
                <a:lnTo>
                  <a:pt x="292" y="1188"/>
                </a:lnTo>
                <a:lnTo>
                  <a:pt x="295" y="1191"/>
                </a:lnTo>
                <a:lnTo>
                  <a:pt x="301" y="1195"/>
                </a:lnTo>
                <a:lnTo>
                  <a:pt x="303" y="1195"/>
                </a:lnTo>
                <a:lnTo>
                  <a:pt x="311" y="1191"/>
                </a:lnTo>
                <a:lnTo>
                  <a:pt x="319" y="1188"/>
                </a:lnTo>
                <a:lnTo>
                  <a:pt x="322" y="1190"/>
                </a:lnTo>
                <a:lnTo>
                  <a:pt x="325" y="1190"/>
                </a:lnTo>
                <a:lnTo>
                  <a:pt x="330" y="1184"/>
                </a:lnTo>
                <a:lnTo>
                  <a:pt x="337" y="1175"/>
                </a:lnTo>
                <a:close/>
                <a:moveTo>
                  <a:pt x="322" y="1194"/>
                </a:moveTo>
                <a:lnTo>
                  <a:pt x="321" y="1192"/>
                </a:lnTo>
                <a:lnTo>
                  <a:pt x="310" y="1197"/>
                </a:lnTo>
                <a:lnTo>
                  <a:pt x="306" y="1198"/>
                </a:lnTo>
                <a:lnTo>
                  <a:pt x="292" y="1198"/>
                </a:lnTo>
                <a:lnTo>
                  <a:pt x="284" y="1199"/>
                </a:lnTo>
                <a:lnTo>
                  <a:pt x="281" y="1202"/>
                </a:lnTo>
                <a:lnTo>
                  <a:pt x="274" y="1214"/>
                </a:lnTo>
                <a:lnTo>
                  <a:pt x="271" y="1220"/>
                </a:lnTo>
                <a:lnTo>
                  <a:pt x="273" y="1232"/>
                </a:lnTo>
                <a:lnTo>
                  <a:pt x="273" y="1235"/>
                </a:lnTo>
                <a:lnTo>
                  <a:pt x="275" y="1243"/>
                </a:lnTo>
                <a:lnTo>
                  <a:pt x="278" y="1246"/>
                </a:lnTo>
                <a:lnTo>
                  <a:pt x="286" y="1251"/>
                </a:lnTo>
                <a:lnTo>
                  <a:pt x="299" y="1254"/>
                </a:lnTo>
                <a:lnTo>
                  <a:pt x="299" y="1253"/>
                </a:lnTo>
                <a:lnTo>
                  <a:pt x="323" y="1201"/>
                </a:lnTo>
                <a:lnTo>
                  <a:pt x="322" y="1198"/>
                </a:lnTo>
                <a:lnTo>
                  <a:pt x="322" y="1194"/>
                </a:lnTo>
                <a:close/>
                <a:moveTo>
                  <a:pt x="336" y="1292"/>
                </a:moveTo>
                <a:lnTo>
                  <a:pt x="336" y="1300"/>
                </a:lnTo>
                <a:lnTo>
                  <a:pt x="337" y="1302"/>
                </a:lnTo>
                <a:lnTo>
                  <a:pt x="340" y="1302"/>
                </a:lnTo>
                <a:lnTo>
                  <a:pt x="345" y="1298"/>
                </a:lnTo>
                <a:lnTo>
                  <a:pt x="346" y="1279"/>
                </a:lnTo>
                <a:lnTo>
                  <a:pt x="345" y="1274"/>
                </a:lnTo>
                <a:lnTo>
                  <a:pt x="344" y="1276"/>
                </a:lnTo>
                <a:lnTo>
                  <a:pt x="336" y="1292"/>
                </a:lnTo>
                <a:close/>
                <a:moveTo>
                  <a:pt x="200" y="810"/>
                </a:moveTo>
                <a:lnTo>
                  <a:pt x="198" y="810"/>
                </a:lnTo>
                <a:lnTo>
                  <a:pt x="195" y="811"/>
                </a:lnTo>
                <a:lnTo>
                  <a:pt x="194" y="811"/>
                </a:lnTo>
                <a:lnTo>
                  <a:pt x="185" y="814"/>
                </a:lnTo>
                <a:lnTo>
                  <a:pt x="184" y="815"/>
                </a:lnTo>
                <a:lnTo>
                  <a:pt x="184" y="820"/>
                </a:lnTo>
                <a:lnTo>
                  <a:pt x="185" y="820"/>
                </a:lnTo>
                <a:lnTo>
                  <a:pt x="187" y="821"/>
                </a:lnTo>
                <a:lnTo>
                  <a:pt x="203" y="815"/>
                </a:lnTo>
                <a:lnTo>
                  <a:pt x="206" y="814"/>
                </a:lnTo>
                <a:lnTo>
                  <a:pt x="207" y="814"/>
                </a:lnTo>
                <a:lnTo>
                  <a:pt x="207" y="813"/>
                </a:lnTo>
                <a:lnTo>
                  <a:pt x="206" y="811"/>
                </a:lnTo>
                <a:lnTo>
                  <a:pt x="204" y="811"/>
                </a:lnTo>
                <a:lnTo>
                  <a:pt x="200" y="810"/>
                </a:lnTo>
                <a:close/>
                <a:moveTo>
                  <a:pt x="282" y="1266"/>
                </a:moveTo>
                <a:lnTo>
                  <a:pt x="278" y="1258"/>
                </a:lnTo>
                <a:lnTo>
                  <a:pt x="273" y="1253"/>
                </a:lnTo>
                <a:lnTo>
                  <a:pt x="271" y="1244"/>
                </a:lnTo>
                <a:lnTo>
                  <a:pt x="269" y="1224"/>
                </a:lnTo>
                <a:lnTo>
                  <a:pt x="267" y="1210"/>
                </a:lnTo>
                <a:lnTo>
                  <a:pt x="267" y="1206"/>
                </a:lnTo>
                <a:lnTo>
                  <a:pt x="269" y="1205"/>
                </a:lnTo>
                <a:lnTo>
                  <a:pt x="269" y="1202"/>
                </a:lnTo>
                <a:lnTo>
                  <a:pt x="265" y="1202"/>
                </a:lnTo>
                <a:lnTo>
                  <a:pt x="226" y="1218"/>
                </a:lnTo>
                <a:lnTo>
                  <a:pt x="207" y="1228"/>
                </a:lnTo>
                <a:lnTo>
                  <a:pt x="203" y="1232"/>
                </a:lnTo>
                <a:lnTo>
                  <a:pt x="203" y="1233"/>
                </a:lnTo>
                <a:lnTo>
                  <a:pt x="198" y="1250"/>
                </a:lnTo>
                <a:lnTo>
                  <a:pt x="188" y="1284"/>
                </a:lnTo>
                <a:lnTo>
                  <a:pt x="188" y="1285"/>
                </a:lnTo>
                <a:lnTo>
                  <a:pt x="189" y="1292"/>
                </a:lnTo>
                <a:lnTo>
                  <a:pt x="189" y="1294"/>
                </a:lnTo>
                <a:lnTo>
                  <a:pt x="191" y="1294"/>
                </a:lnTo>
                <a:lnTo>
                  <a:pt x="198" y="1292"/>
                </a:lnTo>
                <a:lnTo>
                  <a:pt x="203" y="1289"/>
                </a:lnTo>
                <a:lnTo>
                  <a:pt x="209" y="1285"/>
                </a:lnTo>
                <a:lnTo>
                  <a:pt x="214" y="1280"/>
                </a:lnTo>
                <a:lnTo>
                  <a:pt x="214" y="1279"/>
                </a:lnTo>
                <a:lnTo>
                  <a:pt x="219" y="1268"/>
                </a:lnTo>
                <a:lnTo>
                  <a:pt x="221" y="1261"/>
                </a:lnTo>
                <a:lnTo>
                  <a:pt x="222" y="1258"/>
                </a:lnTo>
                <a:lnTo>
                  <a:pt x="224" y="1257"/>
                </a:lnTo>
                <a:lnTo>
                  <a:pt x="239" y="1257"/>
                </a:lnTo>
                <a:lnTo>
                  <a:pt x="240" y="1258"/>
                </a:lnTo>
                <a:lnTo>
                  <a:pt x="241" y="1258"/>
                </a:lnTo>
                <a:lnTo>
                  <a:pt x="241" y="1261"/>
                </a:lnTo>
                <a:lnTo>
                  <a:pt x="239" y="1262"/>
                </a:lnTo>
                <a:lnTo>
                  <a:pt x="237" y="1263"/>
                </a:lnTo>
                <a:lnTo>
                  <a:pt x="232" y="1280"/>
                </a:lnTo>
                <a:lnTo>
                  <a:pt x="225" y="1310"/>
                </a:lnTo>
                <a:lnTo>
                  <a:pt x="224" y="1319"/>
                </a:lnTo>
                <a:lnTo>
                  <a:pt x="224" y="1321"/>
                </a:lnTo>
                <a:lnTo>
                  <a:pt x="233" y="1325"/>
                </a:lnTo>
                <a:lnTo>
                  <a:pt x="237" y="1325"/>
                </a:lnTo>
                <a:lnTo>
                  <a:pt x="240" y="1324"/>
                </a:lnTo>
                <a:lnTo>
                  <a:pt x="274" y="1303"/>
                </a:lnTo>
                <a:lnTo>
                  <a:pt x="286" y="1292"/>
                </a:lnTo>
                <a:lnTo>
                  <a:pt x="288" y="1291"/>
                </a:lnTo>
                <a:lnTo>
                  <a:pt x="288" y="1289"/>
                </a:lnTo>
                <a:lnTo>
                  <a:pt x="285" y="1279"/>
                </a:lnTo>
                <a:lnTo>
                  <a:pt x="282" y="1266"/>
                </a:lnTo>
                <a:close/>
                <a:moveTo>
                  <a:pt x="76" y="647"/>
                </a:moveTo>
                <a:lnTo>
                  <a:pt x="75" y="647"/>
                </a:lnTo>
                <a:lnTo>
                  <a:pt x="76" y="643"/>
                </a:lnTo>
                <a:lnTo>
                  <a:pt x="75" y="642"/>
                </a:lnTo>
                <a:lnTo>
                  <a:pt x="73" y="642"/>
                </a:lnTo>
                <a:lnTo>
                  <a:pt x="72" y="641"/>
                </a:lnTo>
                <a:lnTo>
                  <a:pt x="69" y="642"/>
                </a:lnTo>
                <a:lnTo>
                  <a:pt x="68" y="643"/>
                </a:lnTo>
                <a:lnTo>
                  <a:pt x="64" y="652"/>
                </a:lnTo>
                <a:lnTo>
                  <a:pt x="65" y="653"/>
                </a:lnTo>
                <a:lnTo>
                  <a:pt x="65" y="654"/>
                </a:lnTo>
                <a:lnTo>
                  <a:pt x="71" y="654"/>
                </a:lnTo>
                <a:lnTo>
                  <a:pt x="73" y="653"/>
                </a:lnTo>
                <a:lnTo>
                  <a:pt x="75" y="647"/>
                </a:lnTo>
                <a:lnTo>
                  <a:pt x="75" y="652"/>
                </a:lnTo>
                <a:lnTo>
                  <a:pt x="77" y="654"/>
                </a:lnTo>
                <a:lnTo>
                  <a:pt x="82" y="656"/>
                </a:lnTo>
                <a:lnTo>
                  <a:pt x="83" y="656"/>
                </a:lnTo>
                <a:lnTo>
                  <a:pt x="86" y="654"/>
                </a:lnTo>
                <a:lnTo>
                  <a:pt x="88" y="647"/>
                </a:lnTo>
                <a:lnTo>
                  <a:pt x="88" y="642"/>
                </a:lnTo>
                <a:lnTo>
                  <a:pt x="84" y="642"/>
                </a:lnTo>
                <a:lnTo>
                  <a:pt x="76" y="647"/>
                </a:lnTo>
                <a:close/>
                <a:moveTo>
                  <a:pt x="200" y="966"/>
                </a:moveTo>
                <a:lnTo>
                  <a:pt x="203" y="960"/>
                </a:lnTo>
                <a:lnTo>
                  <a:pt x="210" y="945"/>
                </a:lnTo>
                <a:lnTo>
                  <a:pt x="210" y="944"/>
                </a:lnTo>
                <a:lnTo>
                  <a:pt x="211" y="944"/>
                </a:lnTo>
                <a:lnTo>
                  <a:pt x="211" y="942"/>
                </a:lnTo>
                <a:lnTo>
                  <a:pt x="210" y="942"/>
                </a:lnTo>
                <a:lnTo>
                  <a:pt x="202" y="944"/>
                </a:lnTo>
                <a:lnTo>
                  <a:pt x="194" y="949"/>
                </a:lnTo>
                <a:lnTo>
                  <a:pt x="179" y="963"/>
                </a:lnTo>
                <a:lnTo>
                  <a:pt x="166" y="975"/>
                </a:lnTo>
                <a:lnTo>
                  <a:pt x="164" y="985"/>
                </a:lnTo>
                <a:lnTo>
                  <a:pt x="177" y="981"/>
                </a:lnTo>
                <a:lnTo>
                  <a:pt x="187" y="977"/>
                </a:lnTo>
                <a:lnTo>
                  <a:pt x="192" y="974"/>
                </a:lnTo>
                <a:lnTo>
                  <a:pt x="200" y="966"/>
                </a:lnTo>
                <a:close/>
                <a:moveTo>
                  <a:pt x="565" y="2105"/>
                </a:moveTo>
                <a:lnTo>
                  <a:pt x="564" y="2104"/>
                </a:lnTo>
                <a:lnTo>
                  <a:pt x="555" y="2105"/>
                </a:lnTo>
                <a:lnTo>
                  <a:pt x="554" y="2105"/>
                </a:lnTo>
                <a:lnTo>
                  <a:pt x="553" y="2106"/>
                </a:lnTo>
                <a:lnTo>
                  <a:pt x="550" y="2112"/>
                </a:lnTo>
                <a:lnTo>
                  <a:pt x="553" y="2117"/>
                </a:lnTo>
                <a:lnTo>
                  <a:pt x="554" y="2119"/>
                </a:lnTo>
                <a:lnTo>
                  <a:pt x="572" y="2132"/>
                </a:lnTo>
                <a:lnTo>
                  <a:pt x="573" y="2134"/>
                </a:lnTo>
                <a:lnTo>
                  <a:pt x="576" y="2134"/>
                </a:lnTo>
                <a:lnTo>
                  <a:pt x="577" y="2132"/>
                </a:lnTo>
                <a:lnTo>
                  <a:pt x="579" y="2129"/>
                </a:lnTo>
                <a:lnTo>
                  <a:pt x="579" y="2127"/>
                </a:lnTo>
                <a:lnTo>
                  <a:pt x="572" y="2113"/>
                </a:lnTo>
                <a:lnTo>
                  <a:pt x="565" y="2105"/>
                </a:lnTo>
                <a:close/>
                <a:moveTo>
                  <a:pt x="479" y="1274"/>
                </a:moveTo>
                <a:lnTo>
                  <a:pt x="482" y="1277"/>
                </a:lnTo>
                <a:lnTo>
                  <a:pt x="484" y="1277"/>
                </a:lnTo>
                <a:lnTo>
                  <a:pt x="486" y="1274"/>
                </a:lnTo>
                <a:lnTo>
                  <a:pt x="486" y="1258"/>
                </a:lnTo>
                <a:lnTo>
                  <a:pt x="483" y="1248"/>
                </a:lnTo>
                <a:lnTo>
                  <a:pt x="482" y="1246"/>
                </a:lnTo>
                <a:lnTo>
                  <a:pt x="480" y="1238"/>
                </a:lnTo>
                <a:lnTo>
                  <a:pt x="472" y="1225"/>
                </a:lnTo>
                <a:lnTo>
                  <a:pt x="468" y="1221"/>
                </a:lnTo>
                <a:lnTo>
                  <a:pt x="456" y="1210"/>
                </a:lnTo>
                <a:lnTo>
                  <a:pt x="453" y="1209"/>
                </a:lnTo>
                <a:lnTo>
                  <a:pt x="452" y="1210"/>
                </a:lnTo>
                <a:lnTo>
                  <a:pt x="448" y="1216"/>
                </a:lnTo>
                <a:lnTo>
                  <a:pt x="448" y="1218"/>
                </a:lnTo>
                <a:lnTo>
                  <a:pt x="449" y="1225"/>
                </a:lnTo>
                <a:lnTo>
                  <a:pt x="464" y="1257"/>
                </a:lnTo>
                <a:lnTo>
                  <a:pt x="464" y="1258"/>
                </a:lnTo>
                <a:lnTo>
                  <a:pt x="479" y="1274"/>
                </a:lnTo>
                <a:close/>
                <a:moveTo>
                  <a:pt x="646" y="2098"/>
                </a:moveTo>
                <a:lnTo>
                  <a:pt x="636" y="2078"/>
                </a:lnTo>
                <a:lnTo>
                  <a:pt x="635" y="2076"/>
                </a:lnTo>
                <a:lnTo>
                  <a:pt x="633" y="2073"/>
                </a:lnTo>
                <a:lnTo>
                  <a:pt x="628" y="2073"/>
                </a:lnTo>
                <a:lnTo>
                  <a:pt x="609" y="2068"/>
                </a:lnTo>
                <a:lnTo>
                  <a:pt x="607" y="2068"/>
                </a:lnTo>
                <a:lnTo>
                  <a:pt x="595" y="2071"/>
                </a:lnTo>
                <a:lnTo>
                  <a:pt x="577" y="2079"/>
                </a:lnTo>
                <a:lnTo>
                  <a:pt x="576" y="2080"/>
                </a:lnTo>
                <a:lnTo>
                  <a:pt x="576" y="2082"/>
                </a:lnTo>
                <a:lnTo>
                  <a:pt x="577" y="2121"/>
                </a:lnTo>
                <a:lnTo>
                  <a:pt x="591" y="2150"/>
                </a:lnTo>
                <a:lnTo>
                  <a:pt x="609" y="2165"/>
                </a:lnTo>
                <a:lnTo>
                  <a:pt x="621" y="2172"/>
                </a:lnTo>
                <a:lnTo>
                  <a:pt x="625" y="2172"/>
                </a:lnTo>
                <a:lnTo>
                  <a:pt x="637" y="2162"/>
                </a:lnTo>
                <a:lnTo>
                  <a:pt x="644" y="2154"/>
                </a:lnTo>
                <a:lnTo>
                  <a:pt x="650" y="2147"/>
                </a:lnTo>
                <a:lnTo>
                  <a:pt x="650" y="2146"/>
                </a:lnTo>
                <a:lnTo>
                  <a:pt x="651" y="2142"/>
                </a:lnTo>
                <a:lnTo>
                  <a:pt x="652" y="2140"/>
                </a:lnTo>
                <a:lnTo>
                  <a:pt x="656" y="2138"/>
                </a:lnTo>
                <a:lnTo>
                  <a:pt x="673" y="2128"/>
                </a:lnTo>
                <a:lnTo>
                  <a:pt x="676" y="2125"/>
                </a:lnTo>
                <a:lnTo>
                  <a:pt x="684" y="2116"/>
                </a:lnTo>
                <a:lnTo>
                  <a:pt x="685" y="2109"/>
                </a:lnTo>
                <a:lnTo>
                  <a:pt x="670" y="2106"/>
                </a:lnTo>
                <a:lnTo>
                  <a:pt x="669" y="2106"/>
                </a:lnTo>
                <a:lnTo>
                  <a:pt x="663" y="2112"/>
                </a:lnTo>
                <a:lnTo>
                  <a:pt x="656" y="2114"/>
                </a:lnTo>
                <a:lnTo>
                  <a:pt x="651" y="2114"/>
                </a:lnTo>
                <a:lnTo>
                  <a:pt x="651" y="2113"/>
                </a:lnTo>
                <a:lnTo>
                  <a:pt x="646" y="2098"/>
                </a:lnTo>
                <a:close/>
                <a:moveTo>
                  <a:pt x="505" y="1268"/>
                </a:moveTo>
                <a:lnTo>
                  <a:pt x="508" y="1265"/>
                </a:lnTo>
                <a:lnTo>
                  <a:pt x="508" y="1263"/>
                </a:lnTo>
                <a:lnTo>
                  <a:pt x="506" y="1254"/>
                </a:lnTo>
                <a:lnTo>
                  <a:pt x="505" y="1253"/>
                </a:lnTo>
                <a:lnTo>
                  <a:pt x="504" y="1253"/>
                </a:lnTo>
                <a:lnTo>
                  <a:pt x="499" y="1257"/>
                </a:lnTo>
                <a:lnTo>
                  <a:pt x="495" y="1266"/>
                </a:lnTo>
                <a:lnTo>
                  <a:pt x="495" y="1268"/>
                </a:lnTo>
                <a:lnTo>
                  <a:pt x="497" y="1269"/>
                </a:lnTo>
                <a:lnTo>
                  <a:pt x="505" y="1269"/>
                </a:lnTo>
                <a:lnTo>
                  <a:pt x="505" y="1268"/>
                </a:lnTo>
                <a:close/>
                <a:moveTo>
                  <a:pt x="211" y="1065"/>
                </a:moveTo>
                <a:lnTo>
                  <a:pt x="209" y="1071"/>
                </a:lnTo>
                <a:lnTo>
                  <a:pt x="209" y="1072"/>
                </a:lnTo>
                <a:lnTo>
                  <a:pt x="210" y="1075"/>
                </a:lnTo>
                <a:lnTo>
                  <a:pt x="211" y="1075"/>
                </a:lnTo>
                <a:lnTo>
                  <a:pt x="215" y="1072"/>
                </a:lnTo>
                <a:lnTo>
                  <a:pt x="218" y="1070"/>
                </a:lnTo>
                <a:lnTo>
                  <a:pt x="221" y="1064"/>
                </a:lnTo>
                <a:lnTo>
                  <a:pt x="221" y="1063"/>
                </a:lnTo>
                <a:lnTo>
                  <a:pt x="219" y="1061"/>
                </a:lnTo>
                <a:lnTo>
                  <a:pt x="214" y="1061"/>
                </a:lnTo>
                <a:lnTo>
                  <a:pt x="211" y="1065"/>
                </a:lnTo>
                <a:close/>
                <a:moveTo>
                  <a:pt x="614" y="1742"/>
                </a:moveTo>
                <a:lnTo>
                  <a:pt x="617" y="1729"/>
                </a:lnTo>
                <a:lnTo>
                  <a:pt x="615" y="1727"/>
                </a:lnTo>
                <a:lnTo>
                  <a:pt x="614" y="1727"/>
                </a:lnTo>
                <a:lnTo>
                  <a:pt x="592" y="1736"/>
                </a:lnTo>
                <a:lnTo>
                  <a:pt x="591" y="1737"/>
                </a:lnTo>
                <a:lnTo>
                  <a:pt x="581" y="1744"/>
                </a:lnTo>
                <a:lnTo>
                  <a:pt x="577" y="1752"/>
                </a:lnTo>
                <a:lnTo>
                  <a:pt x="575" y="1761"/>
                </a:lnTo>
                <a:lnTo>
                  <a:pt x="572" y="1767"/>
                </a:lnTo>
                <a:lnTo>
                  <a:pt x="570" y="1773"/>
                </a:lnTo>
                <a:lnTo>
                  <a:pt x="568" y="1778"/>
                </a:lnTo>
                <a:lnTo>
                  <a:pt x="565" y="1783"/>
                </a:lnTo>
                <a:lnTo>
                  <a:pt x="564" y="1785"/>
                </a:lnTo>
                <a:lnTo>
                  <a:pt x="558" y="1789"/>
                </a:lnTo>
                <a:lnTo>
                  <a:pt x="543" y="1808"/>
                </a:lnTo>
                <a:lnTo>
                  <a:pt x="529" y="1848"/>
                </a:lnTo>
                <a:lnTo>
                  <a:pt x="529" y="1851"/>
                </a:lnTo>
                <a:lnTo>
                  <a:pt x="531" y="1851"/>
                </a:lnTo>
                <a:lnTo>
                  <a:pt x="532" y="1852"/>
                </a:lnTo>
                <a:lnTo>
                  <a:pt x="555" y="1849"/>
                </a:lnTo>
                <a:lnTo>
                  <a:pt x="562" y="1847"/>
                </a:lnTo>
                <a:lnTo>
                  <a:pt x="568" y="1844"/>
                </a:lnTo>
                <a:lnTo>
                  <a:pt x="579" y="1836"/>
                </a:lnTo>
                <a:lnTo>
                  <a:pt x="590" y="1826"/>
                </a:lnTo>
                <a:lnTo>
                  <a:pt x="595" y="1822"/>
                </a:lnTo>
                <a:lnTo>
                  <a:pt x="610" y="1806"/>
                </a:lnTo>
                <a:lnTo>
                  <a:pt x="611" y="1803"/>
                </a:lnTo>
                <a:lnTo>
                  <a:pt x="624" y="1776"/>
                </a:lnTo>
                <a:lnTo>
                  <a:pt x="626" y="1767"/>
                </a:lnTo>
                <a:lnTo>
                  <a:pt x="626" y="1766"/>
                </a:lnTo>
                <a:lnTo>
                  <a:pt x="625" y="1765"/>
                </a:lnTo>
                <a:lnTo>
                  <a:pt x="621" y="1765"/>
                </a:lnTo>
                <a:lnTo>
                  <a:pt x="615" y="1761"/>
                </a:lnTo>
                <a:lnTo>
                  <a:pt x="614" y="1757"/>
                </a:lnTo>
                <a:lnTo>
                  <a:pt x="613" y="1751"/>
                </a:lnTo>
                <a:lnTo>
                  <a:pt x="613" y="1746"/>
                </a:lnTo>
                <a:lnTo>
                  <a:pt x="614" y="1742"/>
                </a:lnTo>
                <a:close/>
                <a:moveTo>
                  <a:pt x="441" y="1280"/>
                </a:moveTo>
                <a:lnTo>
                  <a:pt x="438" y="1279"/>
                </a:lnTo>
                <a:lnTo>
                  <a:pt x="430" y="1279"/>
                </a:lnTo>
                <a:lnTo>
                  <a:pt x="423" y="1285"/>
                </a:lnTo>
                <a:lnTo>
                  <a:pt x="413" y="1294"/>
                </a:lnTo>
                <a:lnTo>
                  <a:pt x="413" y="1295"/>
                </a:lnTo>
                <a:lnTo>
                  <a:pt x="409" y="1309"/>
                </a:lnTo>
                <a:lnTo>
                  <a:pt x="409" y="1318"/>
                </a:lnTo>
                <a:lnTo>
                  <a:pt x="417" y="1351"/>
                </a:lnTo>
                <a:lnTo>
                  <a:pt x="417" y="1352"/>
                </a:lnTo>
                <a:lnTo>
                  <a:pt x="420" y="1362"/>
                </a:lnTo>
                <a:lnTo>
                  <a:pt x="431" y="1371"/>
                </a:lnTo>
                <a:lnTo>
                  <a:pt x="442" y="1377"/>
                </a:lnTo>
                <a:lnTo>
                  <a:pt x="443" y="1378"/>
                </a:lnTo>
                <a:lnTo>
                  <a:pt x="453" y="1378"/>
                </a:lnTo>
                <a:lnTo>
                  <a:pt x="467" y="1374"/>
                </a:lnTo>
                <a:lnTo>
                  <a:pt x="468" y="1374"/>
                </a:lnTo>
                <a:lnTo>
                  <a:pt x="472" y="1370"/>
                </a:lnTo>
                <a:lnTo>
                  <a:pt x="472" y="1366"/>
                </a:lnTo>
                <a:lnTo>
                  <a:pt x="471" y="1336"/>
                </a:lnTo>
                <a:lnTo>
                  <a:pt x="471" y="1335"/>
                </a:lnTo>
                <a:lnTo>
                  <a:pt x="457" y="1296"/>
                </a:lnTo>
                <a:lnTo>
                  <a:pt x="457" y="1294"/>
                </a:lnTo>
                <a:lnTo>
                  <a:pt x="456" y="1292"/>
                </a:lnTo>
                <a:lnTo>
                  <a:pt x="454" y="1289"/>
                </a:lnTo>
                <a:lnTo>
                  <a:pt x="449" y="1285"/>
                </a:lnTo>
                <a:lnTo>
                  <a:pt x="442" y="1281"/>
                </a:lnTo>
                <a:lnTo>
                  <a:pt x="441" y="1280"/>
                </a:lnTo>
                <a:close/>
                <a:moveTo>
                  <a:pt x="1899" y="2280"/>
                </a:moveTo>
                <a:lnTo>
                  <a:pt x="1898" y="2273"/>
                </a:lnTo>
                <a:lnTo>
                  <a:pt x="1887" y="2248"/>
                </a:lnTo>
                <a:lnTo>
                  <a:pt x="1885" y="2244"/>
                </a:lnTo>
                <a:lnTo>
                  <a:pt x="1881" y="2237"/>
                </a:lnTo>
                <a:lnTo>
                  <a:pt x="1877" y="2232"/>
                </a:lnTo>
                <a:lnTo>
                  <a:pt x="1874" y="2231"/>
                </a:lnTo>
                <a:lnTo>
                  <a:pt x="1827" y="2199"/>
                </a:lnTo>
                <a:lnTo>
                  <a:pt x="1820" y="2194"/>
                </a:lnTo>
                <a:lnTo>
                  <a:pt x="1813" y="2191"/>
                </a:lnTo>
                <a:lnTo>
                  <a:pt x="1808" y="2188"/>
                </a:lnTo>
                <a:lnTo>
                  <a:pt x="1794" y="2183"/>
                </a:lnTo>
                <a:lnTo>
                  <a:pt x="1771" y="2181"/>
                </a:lnTo>
                <a:lnTo>
                  <a:pt x="1734" y="2180"/>
                </a:lnTo>
                <a:lnTo>
                  <a:pt x="1646" y="2183"/>
                </a:lnTo>
                <a:lnTo>
                  <a:pt x="1640" y="2183"/>
                </a:lnTo>
                <a:lnTo>
                  <a:pt x="1629" y="2194"/>
                </a:lnTo>
                <a:lnTo>
                  <a:pt x="1629" y="2196"/>
                </a:lnTo>
                <a:lnTo>
                  <a:pt x="1623" y="2213"/>
                </a:lnTo>
                <a:lnTo>
                  <a:pt x="1620" y="2229"/>
                </a:lnTo>
                <a:lnTo>
                  <a:pt x="1620" y="2233"/>
                </a:lnTo>
                <a:lnTo>
                  <a:pt x="1618" y="2236"/>
                </a:lnTo>
                <a:lnTo>
                  <a:pt x="1610" y="2246"/>
                </a:lnTo>
                <a:lnTo>
                  <a:pt x="1605" y="2248"/>
                </a:lnTo>
                <a:lnTo>
                  <a:pt x="1581" y="2246"/>
                </a:lnTo>
                <a:lnTo>
                  <a:pt x="1580" y="2246"/>
                </a:lnTo>
                <a:lnTo>
                  <a:pt x="1575" y="2241"/>
                </a:lnTo>
                <a:lnTo>
                  <a:pt x="1563" y="2225"/>
                </a:lnTo>
                <a:lnTo>
                  <a:pt x="1562" y="2224"/>
                </a:lnTo>
                <a:lnTo>
                  <a:pt x="1547" y="2216"/>
                </a:lnTo>
                <a:lnTo>
                  <a:pt x="1543" y="2216"/>
                </a:lnTo>
                <a:lnTo>
                  <a:pt x="1534" y="2220"/>
                </a:lnTo>
                <a:lnTo>
                  <a:pt x="1530" y="2221"/>
                </a:lnTo>
                <a:lnTo>
                  <a:pt x="1529" y="2221"/>
                </a:lnTo>
                <a:lnTo>
                  <a:pt x="1529" y="2220"/>
                </a:lnTo>
                <a:lnTo>
                  <a:pt x="1530" y="2216"/>
                </a:lnTo>
                <a:lnTo>
                  <a:pt x="1534" y="2211"/>
                </a:lnTo>
                <a:lnTo>
                  <a:pt x="1558" y="2177"/>
                </a:lnTo>
                <a:lnTo>
                  <a:pt x="1562" y="2173"/>
                </a:lnTo>
                <a:lnTo>
                  <a:pt x="1581" y="2153"/>
                </a:lnTo>
                <a:lnTo>
                  <a:pt x="1585" y="2147"/>
                </a:lnTo>
                <a:lnTo>
                  <a:pt x="1586" y="2147"/>
                </a:lnTo>
                <a:lnTo>
                  <a:pt x="1588" y="2146"/>
                </a:lnTo>
                <a:lnTo>
                  <a:pt x="1592" y="2146"/>
                </a:lnTo>
                <a:lnTo>
                  <a:pt x="1593" y="2143"/>
                </a:lnTo>
                <a:lnTo>
                  <a:pt x="1593" y="2142"/>
                </a:lnTo>
                <a:lnTo>
                  <a:pt x="1595" y="2139"/>
                </a:lnTo>
                <a:lnTo>
                  <a:pt x="1596" y="2123"/>
                </a:lnTo>
                <a:lnTo>
                  <a:pt x="1596" y="2114"/>
                </a:lnTo>
                <a:lnTo>
                  <a:pt x="1595" y="2109"/>
                </a:lnTo>
                <a:lnTo>
                  <a:pt x="1593" y="2108"/>
                </a:lnTo>
                <a:lnTo>
                  <a:pt x="1590" y="2094"/>
                </a:lnTo>
                <a:lnTo>
                  <a:pt x="1590" y="2093"/>
                </a:lnTo>
                <a:lnTo>
                  <a:pt x="1574" y="2058"/>
                </a:lnTo>
                <a:lnTo>
                  <a:pt x="1574" y="2056"/>
                </a:lnTo>
                <a:lnTo>
                  <a:pt x="1567" y="2042"/>
                </a:lnTo>
                <a:lnTo>
                  <a:pt x="1560" y="2032"/>
                </a:lnTo>
                <a:lnTo>
                  <a:pt x="1549" y="2017"/>
                </a:lnTo>
                <a:lnTo>
                  <a:pt x="1544" y="2013"/>
                </a:lnTo>
                <a:lnTo>
                  <a:pt x="1543" y="2013"/>
                </a:lnTo>
                <a:lnTo>
                  <a:pt x="1541" y="2015"/>
                </a:lnTo>
                <a:lnTo>
                  <a:pt x="1540" y="2015"/>
                </a:lnTo>
                <a:lnTo>
                  <a:pt x="1529" y="2009"/>
                </a:lnTo>
                <a:lnTo>
                  <a:pt x="1492" y="1985"/>
                </a:lnTo>
                <a:lnTo>
                  <a:pt x="1488" y="1981"/>
                </a:lnTo>
                <a:lnTo>
                  <a:pt x="1468" y="1964"/>
                </a:lnTo>
                <a:lnTo>
                  <a:pt x="1454" y="1944"/>
                </a:lnTo>
                <a:lnTo>
                  <a:pt x="1451" y="1941"/>
                </a:lnTo>
                <a:lnTo>
                  <a:pt x="1446" y="1941"/>
                </a:lnTo>
                <a:lnTo>
                  <a:pt x="1424" y="1948"/>
                </a:lnTo>
                <a:lnTo>
                  <a:pt x="1394" y="1955"/>
                </a:lnTo>
                <a:lnTo>
                  <a:pt x="1368" y="1955"/>
                </a:lnTo>
                <a:lnTo>
                  <a:pt x="1362" y="1951"/>
                </a:lnTo>
                <a:lnTo>
                  <a:pt x="1361" y="1951"/>
                </a:lnTo>
                <a:lnTo>
                  <a:pt x="1361" y="1949"/>
                </a:lnTo>
                <a:lnTo>
                  <a:pt x="1362" y="1948"/>
                </a:lnTo>
                <a:lnTo>
                  <a:pt x="1376" y="1941"/>
                </a:lnTo>
                <a:lnTo>
                  <a:pt x="1380" y="1938"/>
                </a:lnTo>
                <a:lnTo>
                  <a:pt x="1392" y="1942"/>
                </a:lnTo>
                <a:lnTo>
                  <a:pt x="1392" y="1944"/>
                </a:lnTo>
                <a:lnTo>
                  <a:pt x="1395" y="1945"/>
                </a:lnTo>
                <a:lnTo>
                  <a:pt x="1398" y="1945"/>
                </a:lnTo>
                <a:lnTo>
                  <a:pt x="1421" y="1942"/>
                </a:lnTo>
                <a:lnTo>
                  <a:pt x="1431" y="1938"/>
                </a:lnTo>
                <a:lnTo>
                  <a:pt x="1442" y="1933"/>
                </a:lnTo>
                <a:lnTo>
                  <a:pt x="1446" y="1931"/>
                </a:lnTo>
                <a:lnTo>
                  <a:pt x="1448" y="1931"/>
                </a:lnTo>
                <a:lnTo>
                  <a:pt x="1451" y="1933"/>
                </a:lnTo>
                <a:lnTo>
                  <a:pt x="1458" y="1934"/>
                </a:lnTo>
                <a:lnTo>
                  <a:pt x="1459" y="1936"/>
                </a:lnTo>
                <a:lnTo>
                  <a:pt x="1461" y="1938"/>
                </a:lnTo>
                <a:lnTo>
                  <a:pt x="1463" y="1942"/>
                </a:lnTo>
                <a:lnTo>
                  <a:pt x="1466" y="1945"/>
                </a:lnTo>
                <a:lnTo>
                  <a:pt x="1478" y="1955"/>
                </a:lnTo>
                <a:lnTo>
                  <a:pt x="1488" y="1963"/>
                </a:lnTo>
                <a:lnTo>
                  <a:pt x="1493" y="1966"/>
                </a:lnTo>
                <a:lnTo>
                  <a:pt x="1500" y="1966"/>
                </a:lnTo>
                <a:lnTo>
                  <a:pt x="1503" y="1964"/>
                </a:lnTo>
                <a:lnTo>
                  <a:pt x="1513" y="1960"/>
                </a:lnTo>
                <a:lnTo>
                  <a:pt x="1517" y="1959"/>
                </a:lnTo>
                <a:lnTo>
                  <a:pt x="1519" y="1959"/>
                </a:lnTo>
                <a:lnTo>
                  <a:pt x="1528" y="1961"/>
                </a:lnTo>
                <a:lnTo>
                  <a:pt x="1532" y="1964"/>
                </a:lnTo>
                <a:lnTo>
                  <a:pt x="1537" y="1968"/>
                </a:lnTo>
                <a:lnTo>
                  <a:pt x="1539" y="1968"/>
                </a:lnTo>
                <a:lnTo>
                  <a:pt x="1540" y="1971"/>
                </a:lnTo>
                <a:lnTo>
                  <a:pt x="1540" y="1975"/>
                </a:lnTo>
                <a:lnTo>
                  <a:pt x="1536" y="1981"/>
                </a:lnTo>
                <a:lnTo>
                  <a:pt x="1536" y="1983"/>
                </a:lnTo>
                <a:lnTo>
                  <a:pt x="1541" y="1978"/>
                </a:lnTo>
                <a:lnTo>
                  <a:pt x="1541" y="1975"/>
                </a:lnTo>
                <a:lnTo>
                  <a:pt x="1543" y="1974"/>
                </a:lnTo>
                <a:lnTo>
                  <a:pt x="1543" y="1968"/>
                </a:lnTo>
                <a:lnTo>
                  <a:pt x="1536" y="1955"/>
                </a:lnTo>
                <a:lnTo>
                  <a:pt x="1522" y="1937"/>
                </a:lnTo>
                <a:lnTo>
                  <a:pt x="1510" y="1919"/>
                </a:lnTo>
                <a:lnTo>
                  <a:pt x="1507" y="1918"/>
                </a:lnTo>
                <a:lnTo>
                  <a:pt x="1495" y="1904"/>
                </a:lnTo>
                <a:lnTo>
                  <a:pt x="1484" y="1890"/>
                </a:lnTo>
                <a:lnTo>
                  <a:pt x="1480" y="1884"/>
                </a:lnTo>
                <a:lnTo>
                  <a:pt x="1470" y="1866"/>
                </a:lnTo>
                <a:lnTo>
                  <a:pt x="1469" y="1864"/>
                </a:lnTo>
                <a:lnTo>
                  <a:pt x="1458" y="1834"/>
                </a:lnTo>
                <a:lnTo>
                  <a:pt x="1457" y="1830"/>
                </a:lnTo>
                <a:lnTo>
                  <a:pt x="1457" y="1829"/>
                </a:lnTo>
                <a:lnTo>
                  <a:pt x="1458" y="1821"/>
                </a:lnTo>
                <a:lnTo>
                  <a:pt x="1459" y="1819"/>
                </a:lnTo>
                <a:lnTo>
                  <a:pt x="1465" y="1808"/>
                </a:lnTo>
                <a:lnTo>
                  <a:pt x="1468" y="1807"/>
                </a:lnTo>
                <a:lnTo>
                  <a:pt x="1472" y="1804"/>
                </a:lnTo>
                <a:lnTo>
                  <a:pt x="1476" y="1803"/>
                </a:lnTo>
                <a:lnTo>
                  <a:pt x="1483" y="1800"/>
                </a:lnTo>
                <a:lnTo>
                  <a:pt x="1484" y="1798"/>
                </a:lnTo>
                <a:lnTo>
                  <a:pt x="1483" y="1796"/>
                </a:lnTo>
                <a:lnTo>
                  <a:pt x="1474" y="1791"/>
                </a:lnTo>
                <a:lnTo>
                  <a:pt x="1469" y="1789"/>
                </a:lnTo>
                <a:lnTo>
                  <a:pt x="1451" y="1784"/>
                </a:lnTo>
                <a:lnTo>
                  <a:pt x="1448" y="1783"/>
                </a:lnTo>
                <a:lnTo>
                  <a:pt x="1446" y="1778"/>
                </a:lnTo>
                <a:lnTo>
                  <a:pt x="1416" y="1748"/>
                </a:lnTo>
                <a:lnTo>
                  <a:pt x="1413" y="1743"/>
                </a:lnTo>
                <a:lnTo>
                  <a:pt x="1413" y="1742"/>
                </a:lnTo>
                <a:lnTo>
                  <a:pt x="1412" y="1736"/>
                </a:lnTo>
                <a:lnTo>
                  <a:pt x="1409" y="1731"/>
                </a:lnTo>
                <a:lnTo>
                  <a:pt x="1409" y="1727"/>
                </a:lnTo>
                <a:lnTo>
                  <a:pt x="1402" y="1713"/>
                </a:lnTo>
                <a:lnTo>
                  <a:pt x="1387" y="1690"/>
                </a:lnTo>
                <a:lnTo>
                  <a:pt x="1386" y="1687"/>
                </a:lnTo>
                <a:lnTo>
                  <a:pt x="1376" y="1677"/>
                </a:lnTo>
                <a:lnTo>
                  <a:pt x="1332" y="1654"/>
                </a:lnTo>
                <a:lnTo>
                  <a:pt x="1331" y="1653"/>
                </a:lnTo>
                <a:lnTo>
                  <a:pt x="1320" y="1649"/>
                </a:lnTo>
                <a:lnTo>
                  <a:pt x="1305" y="1647"/>
                </a:lnTo>
                <a:lnTo>
                  <a:pt x="1285" y="1642"/>
                </a:lnTo>
                <a:lnTo>
                  <a:pt x="1260" y="1631"/>
                </a:lnTo>
                <a:lnTo>
                  <a:pt x="1234" y="1601"/>
                </a:lnTo>
                <a:lnTo>
                  <a:pt x="1224" y="1587"/>
                </a:lnTo>
                <a:lnTo>
                  <a:pt x="1223" y="1586"/>
                </a:lnTo>
                <a:lnTo>
                  <a:pt x="1223" y="1583"/>
                </a:lnTo>
                <a:lnTo>
                  <a:pt x="1211" y="1545"/>
                </a:lnTo>
                <a:lnTo>
                  <a:pt x="1208" y="1533"/>
                </a:lnTo>
                <a:lnTo>
                  <a:pt x="1204" y="1515"/>
                </a:lnTo>
                <a:lnTo>
                  <a:pt x="1197" y="1507"/>
                </a:lnTo>
                <a:lnTo>
                  <a:pt x="1182" y="1479"/>
                </a:lnTo>
                <a:lnTo>
                  <a:pt x="1182" y="1478"/>
                </a:lnTo>
                <a:lnTo>
                  <a:pt x="1162" y="1414"/>
                </a:lnTo>
                <a:lnTo>
                  <a:pt x="1155" y="1378"/>
                </a:lnTo>
                <a:lnTo>
                  <a:pt x="1155" y="1374"/>
                </a:lnTo>
                <a:lnTo>
                  <a:pt x="1159" y="1370"/>
                </a:lnTo>
                <a:lnTo>
                  <a:pt x="1159" y="1363"/>
                </a:lnTo>
                <a:lnTo>
                  <a:pt x="1155" y="1341"/>
                </a:lnTo>
                <a:lnTo>
                  <a:pt x="1148" y="1319"/>
                </a:lnTo>
                <a:lnTo>
                  <a:pt x="1144" y="1311"/>
                </a:lnTo>
                <a:lnTo>
                  <a:pt x="1144" y="1310"/>
                </a:lnTo>
                <a:lnTo>
                  <a:pt x="1114" y="1287"/>
                </a:lnTo>
                <a:lnTo>
                  <a:pt x="1113" y="1287"/>
                </a:lnTo>
                <a:lnTo>
                  <a:pt x="1095" y="1274"/>
                </a:lnTo>
                <a:lnTo>
                  <a:pt x="1087" y="1266"/>
                </a:lnTo>
                <a:lnTo>
                  <a:pt x="1080" y="1257"/>
                </a:lnTo>
                <a:lnTo>
                  <a:pt x="1043" y="1201"/>
                </a:lnTo>
                <a:lnTo>
                  <a:pt x="1028" y="1197"/>
                </a:lnTo>
                <a:lnTo>
                  <a:pt x="1022" y="1195"/>
                </a:lnTo>
                <a:lnTo>
                  <a:pt x="1021" y="1197"/>
                </a:lnTo>
                <a:lnTo>
                  <a:pt x="1021" y="1198"/>
                </a:lnTo>
                <a:lnTo>
                  <a:pt x="1020" y="1199"/>
                </a:lnTo>
                <a:lnTo>
                  <a:pt x="1006" y="1195"/>
                </a:lnTo>
                <a:lnTo>
                  <a:pt x="999" y="1191"/>
                </a:lnTo>
                <a:lnTo>
                  <a:pt x="996" y="1188"/>
                </a:lnTo>
                <a:lnTo>
                  <a:pt x="983" y="1179"/>
                </a:lnTo>
                <a:lnTo>
                  <a:pt x="947" y="1157"/>
                </a:lnTo>
                <a:lnTo>
                  <a:pt x="946" y="1156"/>
                </a:lnTo>
                <a:lnTo>
                  <a:pt x="943" y="1154"/>
                </a:lnTo>
                <a:lnTo>
                  <a:pt x="939" y="1153"/>
                </a:lnTo>
                <a:lnTo>
                  <a:pt x="910" y="1153"/>
                </a:lnTo>
                <a:lnTo>
                  <a:pt x="910" y="1154"/>
                </a:lnTo>
                <a:lnTo>
                  <a:pt x="901" y="1164"/>
                </a:lnTo>
                <a:lnTo>
                  <a:pt x="898" y="1172"/>
                </a:lnTo>
                <a:lnTo>
                  <a:pt x="897" y="1180"/>
                </a:lnTo>
                <a:lnTo>
                  <a:pt x="894" y="1184"/>
                </a:lnTo>
                <a:lnTo>
                  <a:pt x="893" y="1186"/>
                </a:lnTo>
                <a:lnTo>
                  <a:pt x="874" y="1195"/>
                </a:lnTo>
                <a:lnTo>
                  <a:pt x="861" y="1195"/>
                </a:lnTo>
                <a:lnTo>
                  <a:pt x="856" y="1192"/>
                </a:lnTo>
                <a:lnTo>
                  <a:pt x="841" y="1184"/>
                </a:lnTo>
                <a:lnTo>
                  <a:pt x="805" y="1180"/>
                </a:lnTo>
                <a:lnTo>
                  <a:pt x="773" y="1176"/>
                </a:lnTo>
                <a:lnTo>
                  <a:pt x="745" y="1176"/>
                </a:lnTo>
                <a:lnTo>
                  <a:pt x="741" y="1172"/>
                </a:lnTo>
                <a:lnTo>
                  <a:pt x="738" y="1165"/>
                </a:lnTo>
                <a:lnTo>
                  <a:pt x="740" y="1164"/>
                </a:lnTo>
                <a:lnTo>
                  <a:pt x="740" y="1162"/>
                </a:lnTo>
                <a:lnTo>
                  <a:pt x="741" y="1162"/>
                </a:lnTo>
                <a:lnTo>
                  <a:pt x="745" y="1161"/>
                </a:lnTo>
                <a:lnTo>
                  <a:pt x="760" y="1158"/>
                </a:lnTo>
                <a:lnTo>
                  <a:pt x="764" y="1160"/>
                </a:lnTo>
                <a:lnTo>
                  <a:pt x="766" y="1162"/>
                </a:lnTo>
                <a:lnTo>
                  <a:pt x="771" y="1165"/>
                </a:lnTo>
                <a:lnTo>
                  <a:pt x="773" y="1166"/>
                </a:lnTo>
                <a:lnTo>
                  <a:pt x="781" y="1169"/>
                </a:lnTo>
                <a:lnTo>
                  <a:pt x="794" y="1173"/>
                </a:lnTo>
                <a:lnTo>
                  <a:pt x="798" y="1173"/>
                </a:lnTo>
                <a:lnTo>
                  <a:pt x="803" y="1169"/>
                </a:lnTo>
                <a:lnTo>
                  <a:pt x="823" y="1158"/>
                </a:lnTo>
                <a:lnTo>
                  <a:pt x="824" y="1157"/>
                </a:lnTo>
                <a:lnTo>
                  <a:pt x="826" y="1157"/>
                </a:lnTo>
                <a:lnTo>
                  <a:pt x="828" y="1158"/>
                </a:lnTo>
                <a:lnTo>
                  <a:pt x="838" y="1158"/>
                </a:lnTo>
                <a:lnTo>
                  <a:pt x="841" y="1157"/>
                </a:lnTo>
                <a:lnTo>
                  <a:pt x="842" y="1156"/>
                </a:lnTo>
                <a:lnTo>
                  <a:pt x="844" y="1153"/>
                </a:lnTo>
                <a:lnTo>
                  <a:pt x="844" y="1145"/>
                </a:lnTo>
                <a:lnTo>
                  <a:pt x="845" y="1139"/>
                </a:lnTo>
                <a:lnTo>
                  <a:pt x="846" y="1136"/>
                </a:lnTo>
                <a:lnTo>
                  <a:pt x="876" y="1108"/>
                </a:lnTo>
                <a:lnTo>
                  <a:pt x="882" y="1105"/>
                </a:lnTo>
                <a:lnTo>
                  <a:pt x="887" y="1104"/>
                </a:lnTo>
                <a:lnTo>
                  <a:pt x="890" y="1105"/>
                </a:lnTo>
                <a:lnTo>
                  <a:pt x="894" y="1106"/>
                </a:lnTo>
                <a:lnTo>
                  <a:pt x="895" y="1106"/>
                </a:lnTo>
                <a:lnTo>
                  <a:pt x="899" y="1109"/>
                </a:lnTo>
                <a:lnTo>
                  <a:pt x="902" y="1110"/>
                </a:lnTo>
                <a:lnTo>
                  <a:pt x="906" y="1110"/>
                </a:lnTo>
                <a:lnTo>
                  <a:pt x="913" y="1109"/>
                </a:lnTo>
                <a:lnTo>
                  <a:pt x="938" y="1095"/>
                </a:lnTo>
                <a:lnTo>
                  <a:pt x="950" y="1082"/>
                </a:lnTo>
                <a:lnTo>
                  <a:pt x="951" y="1079"/>
                </a:lnTo>
                <a:lnTo>
                  <a:pt x="951" y="1076"/>
                </a:lnTo>
                <a:lnTo>
                  <a:pt x="939" y="1064"/>
                </a:lnTo>
                <a:lnTo>
                  <a:pt x="932" y="1061"/>
                </a:lnTo>
                <a:lnTo>
                  <a:pt x="927" y="1061"/>
                </a:lnTo>
                <a:lnTo>
                  <a:pt x="906" y="1045"/>
                </a:lnTo>
                <a:lnTo>
                  <a:pt x="906" y="1042"/>
                </a:lnTo>
                <a:lnTo>
                  <a:pt x="908" y="1031"/>
                </a:lnTo>
                <a:lnTo>
                  <a:pt x="908" y="1030"/>
                </a:lnTo>
                <a:lnTo>
                  <a:pt x="906" y="1024"/>
                </a:lnTo>
                <a:lnTo>
                  <a:pt x="906" y="1023"/>
                </a:lnTo>
                <a:lnTo>
                  <a:pt x="905" y="1023"/>
                </a:lnTo>
                <a:lnTo>
                  <a:pt x="904" y="1022"/>
                </a:lnTo>
                <a:lnTo>
                  <a:pt x="893" y="1019"/>
                </a:lnTo>
                <a:lnTo>
                  <a:pt x="889" y="1019"/>
                </a:lnTo>
                <a:lnTo>
                  <a:pt x="884" y="1020"/>
                </a:lnTo>
                <a:lnTo>
                  <a:pt x="880" y="1024"/>
                </a:lnTo>
                <a:lnTo>
                  <a:pt x="879" y="1027"/>
                </a:lnTo>
                <a:lnTo>
                  <a:pt x="878" y="1027"/>
                </a:lnTo>
                <a:lnTo>
                  <a:pt x="872" y="1031"/>
                </a:lnTo>
                <a:lnTo>
                  <a:pt x="871" y="1033"/>
                </a:lnTo>
                <a:lnTo>
                  <a:pt x="833" y="1053"/>
                </a:lnTo>
                <a:lnTo>
                  <a:pt x="820" y="1057"/>
                </a:lnTo>
                <a:lnTo>
                  <a:pt x="816" y="1057"/>
                </a:lnTo>
                <a:lnTo>
                  <a:pt x="812" y="1056"/>
                </a:lnTo>
                <a:lnTo>
                  <a:pt x="811" y="1054"/>
                </a:lnTo>
                <a:lnTo>
                  <a:pt x="808" y="1054"/>
                </a:lnTo>
                <a:lnTo>
                  <a:pt x="808" y="1052"/>
                </a:lnTo>
                <a:lnTo>
                  <a:pt x="809" y="1052"/>
                </a:lnTo>
                <a:lnTo>
                  <a:pt x="813" y="1053"/>
                </a:lnTo>
                <a:lnTo>
                  <a:pt x="816" y="1053"/>
                </a:lnTo>
                <a:lnTo>
                  <a:pt x="824" y="1050"/>
                </a:lnTo>
                <a:lnTo>
                  <a:pt x="826" y="1050"/>
                </a:lnTo>
                <a:lnTo>
                  <a:pt x="830" y="1045"/>
                </a:lnTo>
                <a:lnTo>
                  <a:pt x="845" y="1030"/>
                </a:lnTo>
                <a:lnTo>
                  <a:pt x="856" y="1022"/>
                </a:lnTo>
                <a:lnTo>
                  <a:pt x="860" y="1020"/>
                </a:lnTo>
                <a:lnTo>
                  <a:pt x="880" y="1015"/>
                </a:lnTo>
                <a:lnTo>
                  <a:pt x="889" y="1015"/>
                </a:lnTo>
                <a:lnTo>
                  <a:pt x="909" y="1011"/>
                </a:lnTo>
                <a:lnTo>
                  <a:pt x="921" y="1008"/>
                </a:lnTo>
                <a:lnTo>
                  <a:pt x="934" y="997"/>
                </a:lnTo>
                <a:lnTo>
                  <a:pt x="955" y="979"/>
                </a:lnTo>
                <a:lnTo>
                  <a:pt x="957" y="978"/>
                </a:lnTo>
                <a:lnTo>
                  <a:pt x="966" y="959"/>
                </a:lnTo>
                <a:lnTo>
                  <a:pt x="966" y="958"/>
                </a:lnTo>
                <a:lnTo>
                  <a:pt x="965" y="956"/>
                </a:lnTo>
                <a:lnTo>
                  <a:pt x="968" y="942"/>
                </a:lnTo>
                <a:lnTo>
                  <a:pt x="977" y="911"/>
                </a:lnTo>
                <a:lnTo>
                  <a:pt x="979" y="910"/>
                </a:lnTo>
                <a:lnTo>
                  <a:pt x="980" y="907"/>
                </a:lnTo>
                <a:lnTo>
                  <a:pt x="981" y="906"/>
                </a:lnTo>
                <a:lnTo>
                  <a:pt x="988" y="906"/>
                </a:lnTo>
                <a:lnTo>
                  <a:pt x="995" y="897"/>
                </a:lnTo>
                <a:lnTo>
                  <a:pt x="998" y="895"/>
                </a:lnTo>
                <a:lnTo>
                  <a:pt x="1003" y="888"/>
                </a:lnTo>
                <a:lnTo>
                  <a:pt x="1013" y="874"/>
                </a:lnTo>
                <a:lnTo>
                  <a:pt x="1020" y="856"/>
                </a:lnTo>
                <a:lnTo>
                  <a:pt x="1020" y="855"/>
                </a:lnTo>
                <a:lnTo>
                  <a:pt x="1021" y="846"/>
                </a:lnTo>
                <a:lnTo>
                  <a:pt x="1020" y="843"/>
                </a:lnTo>
                <a:lnTo>
                  <a:pt x="1029" y="813"/>
                </a:lnTo>
                <a:lnTo>
                  <a:pt x="1033" y="806"/>
                </a:lnTo>
                <a:lnTo>
                  <a:pt x="1042" y="787"/>
                </a:lnTo>
                <a:lnTo>
                  <a:pt x="1042" y="783"/>
                </a:lnTo>
                <a:lnTo>
                  <a:pt x="1036" y="774"/>
                </a:lnTo>
                <a:lnTo>
                  <a:pt x="1036" y="757"/>
                </a:lnTo>
                <a:lnTo>
                  <a:pt x="1037" y="754"/>
                </a:lnTo>
                <a:lnTo>
                  <a:pt x="1046" y="732"/>
                </a:lnTo>
                <a:lnTo>
                  <a:pt x="1048" y="727"/>
                </a:lnTo>
                <a:lnTo>
                  <a:pt x="1062" y="702"/>
                </a:lnTo>
                <a:lnTo>
                  <a:pt x="1065" y="698"/>
                </a:lnTo>
                <a:lnTo>
                  <a:pt x="1074" y="690"/>
                </a:lnTo>
                <a:lnTo>
                  <a:pt x="1082" y="676"/>
                </a:lnTo>
                <a:lnTo>
                  <a:pt x="1082" y="675"/>
                </a:lnTo>
                <a:lnTo>
                  <a:pt x="1089" y="661"/>
                </a:lnTo>
                <a:lnTo>
                  <a:pt x="1076" y="623"/>
                </a:lnTo>
                <a:lnTo>
                  <a:pt x="1070" y="611"/>
                </a:lnTo>
                <a:lnTo>
                  <a:pt x="1057" y="593"/>
                </a:lnTo>
                <a:lnTo>
                  <a:pt x="1042" y="587"/>
                </a:lnTo>
                <a:lnTo>
                  <a:pt x="1018" y="587"/>
                </a:lnTo>
                <a:lnTo>
                  <a:pt x="1018" y="589"/>
                </a:lnTo>
                <a:lnTo>
                  <a:pt x="1016" y="590"/>
                </a:lnTo>
                <a:lnTo>
                  <a:pt x="1014" y="591"/>
                </a:lnTo>
                <a:lnTo>
                  <a:pt x="1013" y="594"/>
                </a:lnTo>
                <a:lnTo>
                  <a:pt x="1007" y="597"/>
                </a:lnTo>
                <a:lnTo>
                  <a:pt x="947" y="600"/>
                </a:lnTo>
                <a:lnTo>
                  <a:pt x="939" y="598"/>
                </a:lnTo>
                <a:lnTo>
                  <a:pt x="902" y="593"/>
                </a:lnTo>
                <a:lnTo>
                  <a:pt x="895" y="590"/>
                </a:lnTo>
                <a:lnTo>
                  <a:pt x="883" y="587"/>
                </a:lnTo>
                <a:lnTo>
                  <a:pt x="869" y="591"/>
                </a:lnTo>
                <a:lnTo>
                  <a:pt x="869" y="593"/>
                </a:lnTo>
                <a:lnTo>
                  <a:pt x="868" y="593"/>
                </a:lnTo>
                <a:lnTo>
                  <a:pt x="869" y="594"/>
                </a:lnTo>
                <a:lnTo>
                  <a:pt x="868" y="597"/>
                </a:lnTo>
                <a:lnTo>
                  <a:pt x="857" y="602"/>
                </a:lnTo>
                <a:lnTo>
                  <a:pt x="852" y="602"/>
                </a:lnTo>
                <a:lnTo>
                  <a:pt x="841" y="601"/>
                </a:lnTo>
                <a:lnTo>
                  <a:pt x="831" y="598"/>
                </a:lnTo>
                <a:lnTo>
                  <a:pt x="816" y="593"/>
                </a:lnTo>
                <a:lnTo>
                  <a:pt x="807" y="590"/>
                </a:lnTo>
                <a:lnTo>
                  <a:pt x="805" y="589"/>
                </a:lnTo>
                <a:lnTo>
                  <a:pt x="805" y="586"/>
                </a:lnTo>
                <a:lnTo>
                  <a:pt x="804" y="586"/>
                </a:lnTo>
                <a:lnTo>
                  <a:pt x="794" y="585"/>
                </a:lnTo>
                <a:lnTo>
                  <a:pt x="792" y="585"/>
                </a:lnTo>
                <a:lnTo>
                  <a:pt x="773" y="590"/>
                </a:lnTo>
                <a:lnTo>
                  <a:pt x="767" y="593"/>
                </a:lnTo>
                <a:lnTo>
                  <a:pt x="766" y="593"/>
                </a:lnTo>
                <a:lnTo>
                  <a:pt x="755" y="605"/>
                </a:lnTo>
                <a:lnTo>
                  <a:pt x="737" y="605"/>
                </a:lnTo>
                <a:lnTo>
                  <a:pt x="732" y="606"/>
                </a:lnTo>
                <a:lnTo>
                  <a:pt x="730" y="608"/>
                </a:lnTo>
                <a:lnTo>
                  <a:pt x="730" y="609"/>
                </a:lnTo>
                <a:lnTo>
                  <a:pt x="719" y="617"/>
                </a:lnTo>
                <a:lnTo>
                  <a:pt x="707" y="628"/>
                </a:lnTo>
                <a:lnTo>
                  <a:pt x="706" y="628"/>
                </a:lnTo>
                <a:lnTo>
                  <a:pt x="699" y="631"/>
                </a:lnTo>
                <a:lnTo>
                  <a:pt x="696" y="632"/>
                </a:lnTo>
                <a:lnTo>
                  <a:pt x="693" y="632"/>
                </a:lnTo>
                <a:lnTo>
                  <a:pt x="677" y="631"/>
                </a:lnTo>
                <a:lnTo>
                  <a:pt x="667" y="631"/>
                </a:lnTo>
                <a:lnTo>
                  <a:pt x="663" y="632"/>
                </a:lnTo>
                <a:lnTo>
                  <a:pt x="658" y="634"/>
                </a:lnTo>
                <a:lnTo>
                  <a:pt x="658" y="637"/>
                </a:lnTo>
                <a:lnTo>
                  <a:pt x="663" y="637"/>
                </a:lnTo>
                <a:lnTo>
                  <a:pt x="665" y="638"/>
                </a:lnTo>
                <a:lnTo>
                  <a:pt x="665" y="639"/>
                </a:lnTo>
                <a:lnTo>
                  <a:pt x="666" y="639"/>
                </a:lnTo>
                <a:lnTo>
                  <a:pt x="666" y="641"/>
                </a:lnTo>
                <a:lnTo>
                  <a:pt x="665" y="642"/>
                </a:lnTo>
                <a:lnTo>
                  <a:pt x="665" y="643"/>
                </a:lnTo>
                <a:lnTo>
                  <a:pt x="643" y="664"/>
                </a:lnTo>
                <a:lnTo>
                  <a:pt x="640" y="667"/>
                </a:lnTo>
                <a:lnTo>
                  <a:pt x="636" y="668"/>
                </a:lnTo>
                <a:lnTo>
                  <a:pt x="633" y="668"/>
                </a:lnTo>
                <a:lnTo>
                  <a:pt x="632" y="667"/>
                </a:lnTo>
                <a:lnTo>
                  <a:pt x="626" y="664"/>
                </a:lnTo>
                <a:lnTo>
                  <a:pt x="633" y="649"/>
                </a:lnTo>
                <a:lnTo>
                  <a:pt x="639" y="642"/>
                </a:lnTo>
                <a:lnTo>
                  <a:pt x="651" y="631"/>
                </a:lnTo>
                <a:lnTo>
                  <a:pt x="671" y="605"/>
                </a:lnTo>
                <a:lnTo>
                  <a:pt x="671" y="602"/>
                </a:lnTo>
                <a:lnTo>
                  <a:pt x="665" y="601"/>
                </a:lnTo>
                <a:lnTo>
                  <a:pt x="636" y="604"/>
                </a:lnTo>
                <a:lnTo>
                  <a:pt x="629" y="605"/>
                </a:lnTo>
                <a:lnTo>
                  <a:pt x="626" y="606"/>
                </a:lnTo>
                <a:lnTo>
                  <a:pt x="603" y="630"/>
                </a:lnTo>
                <a:lnTo>
                  <a:pt x="600" y="634"/>
                </a:lnTo>
                <a:lnTo>
                  <a:pt x="595" y="638"/>
                </a:lnTo>
                <a:lnTo>
                  <a:pt x="592" y="639"/>
                </a:lnTo>
                <a:lnTo>
                  <a:pt x="591" y="637"/>
                </a:lnTo>
                <a:lnTo>
                  <a:pt x="595" y="627"/>
                </a:lnTo>
                <a:lnTo>
                  <a:pt x="617" y="604"/>
                </a:lnTo>
                <a:lnTo>
                  <a:pt x="617" y="602"/>
                </a:lnTo>
                <a:lnTo>
                  <a:pt x="654" y="585"/>
                </a:lnTo>
                <a:lnTo>
                  <a:pt x="666" y="582"/>
                </a:lnTo>
                <a:lnTo>
                  <a:pt x="669" y="582"/>
                </a:lnTo>
                <a:lnTo>
                  <a:pt x="669" y="586"/>
                </a:lnTo>
                <a:lnTo>
                  <a:pt x="667" y="587"/>
                </a:lnTo>
                <a:lnTo>
                  <a:pt x="666" y="590"/>
                </a:lnTo>
                <a:lnTo>
                  <a:pt x="666" y="591"/>
                </a:lnTo>
                <a:lnTo>
                  <a:pt x="667" y="598"/>
                </a:lnTo>
                <a:lnTo>
                  <a:pt x="669" y="600"/>
                </a:lnTo>
                <a:lnTo>
                  <a:pt x="671" y="600"/>
                </a:lnTo>
                <a:lnTo>
                  <a:pt x="674" y="598"/>
                </a:lnTo>
                <a:lnTo>
                  <a:pt x="697" y="568"/>
                </a:lnTo>
                <a:lnTo>
                  <a:pt x="706" y="555"/>
                </a:lnTo>
                <a:lnTo>
                  <a:pt x="712" y="542"/>
                </a:lnTo>
                <a:lnTo>
                  <a:pt x="712" y="538"/>
                </a:lnTo>
                <a:lnTo>
                  <a:pt x="711" y="537"/>
                </a:lnTo>
                <a:lnTo>
                  <a:pt x="707" y="537"/>
                </a:lnTo>
                <a:lnTo>
                  <a:pt x="704" y="540"/>
                </a:lnTo>
                <a:lnTo>
                  <a:pt x="703" y="542"/>
                </a:lnTo>
                <a:lnTo>
                  <a:pt x="702" y="548"/>
                </a:lnTo>
                <a:lnTo>
                  <a:pt x="702" y="549"/>
                </a:lnTo>
                <a:lnTo>
                  <a:pt x="700" y="550"/>
                </a:lnTo>
                <a:lnTo>
                  <a:pt x="697" y="552"/>
                </a:lnTo>
                <a:lnTo>
                  <a:pt x="686" y="555"/>
                </a:lnTo>
                <a:lnTo>
                  <a:pt x="663" y="555"/>
                </a:lnTo>
                <a:lnTo>
                  <a:pt x="639" y="549"/>
                </a:lnTo>
                <a:lnTo>
                  <a:pt x="637" y="548"/>
                </a:lnTo>
                <a:lnTo>
                  <a:pt x="633" y="540"/>
                </a:lnTo>
                <a:lnTo>
                  <a:pt x="654" y="540"/>
                </a:lnTo>
                <a:lnTo>
                  <a:pt x="663" y="538"/>
                </a:lnTo>
                <a:lnTo>
                  <a:pt x="671" y="527"/>
                </a:lnTo>
                <a:lnTo>
                  <a:pt x="671" y="525"/>
                </a:lnTo>
                <a:lnTo>
                  <a:pt x="673" y="522"/>
                </a:lnTo>
                <a:lnTo>
                  <a:pt x="673" y="520"/>
                </a:lnTo>
                <a:lnTo>
                  <a:pt x="686" y="496"/>
                </a:lnTo>
                <a:lnTo>
                  <a:pt x="715" y="469"/>
                </a:lnTo>
                <a:lnTo>
                  <a:pt x="727" y="458"/>
                </a:lnTo>
                <a:lnTo>
                  <a:pt x="748" y="441"/>
                </a:lnTo>
                <a:lnTo>
                  <a:pt x="757" y="432"/>
                </a:lnTo>
                <a:lnTo>
                  <a:pt x="763" y="425"/>
                </a:lnTo>
                <a:lnTo>
                  <a:pt x="767" y="419"/>
                </a:lnTo>
                <a:lnTo>
                  <a:pt x="768" y="417"/>
                </a:lnTo>
                <a:lnTo>
                  <a:pt x="770" y="410"/>
                </a:lnTo>
                <a:lnTo>
                  <a:pt x="774" y="404"/>
                </a:lnTo>
                <a:lnTo>
                  <a:pt x="781" y="396"/>
                </a:lnTo>
                <a:lnTo>
                  <a:pt x="785" y="392"/>
                </a:lnTo>
                <a:lnTo>
                  <a:pt x="796" y="389"/>
                </a:lnTo>
                <a:lnTo>
                  <a:pt x="812" y="381"/>
                </a:lnTo>
                <a:lnTo>
                  <a:pt x="813" y="381"/>
                </a:lnTo>
                <a:lnTo>
                  <a:pt x="828" y="363"/>
                </a:lnTo>
                <a:lnTo>
                  <a:pt x="830" y="361"/>
                </a:lnTo>
                <a:lnTo>
                  <a:pt x="844" y="328"/>
                </a:lnTo>
                <a:lnTo>
                  <a:pt x="845" y="326"/>
                </a:lnTo>
                <a:lnTo>
                  <a:pt x="845" y="325"/>
                </a:lnTo>
                <a:lnTo>
                  <a:pt x="844" y="322"/>
                </a:lnTo>
                <a:lnTo>
                  <a:pt x="844" y="321"/>
                </a:lnTo>
                <a:lnTo>
                  <a:pt x="841" y="321"/>
                </a:lnTo>
                <a:lnTo>
                  <a:pt x="838" y="322"/>
                </a:lnTo>
                <a:lnTo>
                  <a:pt x="834" y="324"/>
                </a:lnTo>
                <a:lnTo>
                  <a:pt x="831" y="325"/>
                </a:lnTo>
                <a:lnTo>
                  <a:pt x="830" y="325"/>
                </a:lnTo>
                <a:lnTo>
                  <a:pt x="826" y="321"/>
                </a:lnTo>
                <a:lnTo>
                  <a:pt x="823" y="316"/>
                </a:lnTo>
                <a:lnTo>
                  <a:pt x="823" y="314"/>
                </a:lnTo>
                <a:lnTo>
                  <a:pt x="824" y="307"/>
                </a:lnTo>
                <a:lnTo>
                  <a:pt x="826" y="303"/>
                </a:lnTo>
                <a:lnTo>
                  <a:pt x="827" y="302"/>
                </a:lnTo>
                <a:lnTo>
                  <a:pt x="830" y="301"/>
                </a:lnTo>
                <a:lnTo>
                  <a:pt x="830" y="299"/>
                </a:lnTo>
                <a:lnTo>
                  <a:pt x="833" y="298"/>
                </a:lnTo>
                <a:lnTo>
                  <a:pt x="842" y="279"/>
                </a:lnTo>
                <a:lnTo>
                  <a:pt x="844" y="268"/>
                </a:lnTo>
                <a:lnTo>
                  <a:pt x="844" y="262"/>
                </a:lnTo>
                <a:lnTo>
                  <a:pt x="797" y="262"/>
                </a:lnTo>
                <a:lnTo>
                  <a:pt x="783" y="276"/>
                </a:lnTo>
                <a:lnTo>
                  <a:pt x="782" y="280"/>
                </a:lnTo>
                <a:lnTo>
                  <a:pt x="782" y="281"/>
                </a:lnTo>
                <a:lnTo>
                  <a:pt x="770" y="280"/>
                </a:lnTo>
                <a:lnTo>
                  <a:pt x="768" y="279"/>
                </a:lnTo>
                <a:lnTo>
                  <a:pt x="748" y="273"/>
                </a:lnTo>
                <a:lnTo>
                  <a:pt x="744" y="273"/>
                </a:lnTo>
                <a:lnTo>
                  <a:pt x="727" y="275"/>
                </a:lnTo>
                <a:lnTo>
                  <a:pt x="715" y="284"/>
                </a:lnTo>
                <a:lnTo>
                  <a:pt x="714" y="287"/>
                </a:lnTo>
                <a:lnTo>
                  <a:pt x="686" y="296"/>
                </a:lnTo>
                <a:lnTo>
                  <a:pt x="603" y="306"/>
                </a:lnTo>
                <a:lnTo>
                  <a:pt x="590" y="306"/>
                </a:lnTo>
                <a:lnTo>
                  <a:pt x="590" y="302"/>
                </a:lnTo>
                <a:lnTo>
                  <a:pt x="588" y="301"/>
                </a:lnTo>
                <a:lnTo>
                  <a:pt x="575" y="292"/>
                </a:lnTo>
                <a:lnTo>
                  <a:pt x="568" y="291"/>
                </a:lnTo>
                <a:lnTo>
                  <a:pt x="558" y="291"/>
                </a:lnTo>
                <a:lnTo>
                  <a:pt x="558" y="292"/>
                </a:lnTo>
                <a:lnTo>
                  <a:pt x="555" y="296"/>
                </a:lnTo>
                <a:lnTo>
                  <a:pt x="558" y="299"/>
                </a:lnTo>
                <a:lnTo>
                  <a:pt x="559" y="303"/>
                </a:lnTo>
                <a:lnTo>
                  <a:pt x="559" y="305"/>
                </a:lnTo>
                <a:lnTo>
                  <a:pt x="555" y="310"/>
                </a:lnTo>
                <a:lnTo>
                  <a:pt x="534" y="336"/>
                </a:lnTo>
                <a:lnTo>
                  <a:pt x="532" y="339"/>
                </a:lnTo>
                <a:lnTo>
                  <a:pt x="531" y="339"/>
                </a:lnTo>
                <a:lnTo>
                  <a:pt x="529" y="337"/>
                </a:lnTo>
                <a:lnTo>
                  <a:pt x="529" y="336"/>
                </a:lnTo>
                <a:lnTo>
                  <a:pt x="531" y="335"/>
                </a:lnTo>
                <a:lnTo>
                  <a:pt x="536" y="322"/>
                </a:lnTo>
                <a:lnTo>
                  <a:pt x="538" y="321"/>
                </a:lnTo>
                <a:lnTo>
                  <a:pt x="542" y="314"/>
                </a:lnTo>
                <a:lnTo>
                  <a:pt x="543" y="301"/>
                </a:lnTo>
                <a:lnTo>
                  <a:pt x="534" y="294"/>
                </a:lnTo>
                <a:lnTo>
                  <a:pt x="508" y="279"/>
                </a:lnTo>
                <a:lnTo>
                  <a:pt x="486" y="279"/>
                </a:lnTo>
                <a:lnTo>
                  <a:pt x="468" y="326"/>
                </a:lnTo>
                <a:lnTo>
                  <a:pt x="457" y="372"/>
                </a:lnTo>
                <a:lnTo>
                  <a:pt x="457" y="373"/>
                </a:lnTo>
                <a:lnTo>
                  <a:pt x="458" y="381"/>
                </a:lnTo>
                <a:lnTo>
                  <a:pt x="464" y="392"/>
                </a:lnTo>
                <a:lnTo>
                  <a:pt x="469" y="396"/>
                </a:lnTo>
                <a:lnTo>
                  <a:pt x="478" y="402"/>
                </a:lnTo>
                <a:lnTo>
                  <a:pt x="479" y="403"/>
                </a:lnTo>
                <a:lnTo>
                  <a:pt x="478" y="407"/>
                </a:lnTo>
                <a:lnTo>
                  <a:pt x="438" y="410"/>
                </a:lnTo>
                <a:lnTo>
                  <a:pt x="431" y="408"/>
                </a:lnTo>
                <a:lnTo>
                  <a:pt x="424" y="406"/>
                </a:lnTo>
                <a:lnTo>
                  <a:pt x="420" y="403"/>
                </a:lnTo>
                <a:lnTo>
                  <a:pt x="419" y="403"/>
                </a:lnTo>
                <a:lnTo>
                  <a:pt x="417" y="404"/>
                </a:lnTo>
                <a:lnTo>
                  <a:pt x="415" y="410"/>
                </a:lnTo>
                <a:lnTo>
                  <a:pt x="415" y="411"/>
                </a:lnTo>
                <a:lnTo>
                  <a:pt x="416" y="413"/>
                </a:lnTo>
                <a:lnTo>
                  <a:pt x="435" y="438"/>
                </a:lnTo>
                <a:lnTo>
                  <a:pt x="443" y="441"/>
                </a:lnTo>
                <a:lnTo>
                  <a:pt x="445" y="443"/>
                </a:lnTo>
                <a:lnTo>
                  <a:pt x="445" y="445"/>
                </a:lnTo>
                <a:lnTo>
                  <a:pt x="442" y="460"/>
                </a:lnTo>
                <a:lnTo>
                  <a:pt x="439" y="467"/>
                </a:lnTo>
                <a:lnTo>
                  <a:pt x="438" y="469"/>
                </a:lnTo>
                <a:lnTo>
                  <a:pt x="435" y="470"/>
                </a:lnTo>
                <a:lnTo>
                  <a:pt x="433" y="470"/>
                </a:lnTo>
                <a:lnTo>
                  <a:pt x="423" y="466"/>
                </a:lnTo>
                <a:lnTo>
                  <a:pt x="422" y="469"/>
                </a:lnTo>
                <a:lnTo>
                  <a:pt x="411" y="456"/>
                </a:lnTo>
                <a:lnTo>
                  <a:pt x="405" y="456"/>
                </a:lnTo>
                <a:lnTo>
                  <a:pt x="404" y="459"/>
                </a:lnTo>
                <a:lnTo>
                  <a:pt x="402" y="469"/>
                </a:lnTo>
                <a:lnTo>
                  <a:pt x="408" y="479"/>
                </a:lnTo>
                <a:lnTo>
                  <a:pt x="409" y="479"/>
                </a:lnTo>
                <a:lnTo>
                  <a:pt x="413" y="482"/>
                </a:lnTo>
                <a:lnTo>
                  <a:pt x="419" y="482"/>
                </a:lnTo>
                <a:lnTo>
                  <a:pt x="446" y="505"/>
                </a:lnTo>
                <a:lnTo>
                  <a:pt x="463" y="530"/>
                </a:lnTo>
                <a:lnTo>
                  <a:pt x="467" y="540"/>
                </a:lnTo>
                <a:lnTo>
                  <a:pt x="464" y="537"/>
                </a:lnTo>
                <a:lnTo>
                  <a:pt x="422" y="512"/>
                </a:lnTo>
                <a:lnTo>
                  <a:pt x="420" y="512"/>
                </a:lnTo>
                <a:lnTo>
                  <a:pt x="413" y="515"/>
                </a:lnTo>
                <a:lnTo>
                  <a:pt x="413" y="518"/>
                </a:lnTo>
                <a:lnTo>
                  <a:pt x="415" y="522"/>
                </a:lnTo>
                <a:lnTo>
                  <a:pt x="417" y="523"/>
                </a:lnTo>
                <a:lnTo>
                  <a:pt x="442" y="537"/>
                </a:lnTo>
                <a:lnTo>
                  <a:pt x="443" y="540"/>
                </a:lnTo>
                <a:lnTo>
                  <a:pt x="446" y="544"/>
                </a:lnTo>
                <a:lnTo>
                  <a:pt x="446" y="545"/>
                </a:lnTo>
                <a:lnTo>
                  <a:pt x="445" y="545"/>
                </a:lnTo>
                <a:lnTo>
                  <a:pt x="438" y="542"/>
                </a:lnTo>
                <a:lnTo>
                  <a:pt x="433" y="540"/>
                </a:lnTo>
                <a:lnTo>
                  <a:pt x="428" y="537"/>
                </a:lnTo>
                <a:lnTo>
                  <a:pt x="426" y="534"/>
                </a:lnTo>
                <a:lnTo>
                  <a:pt x="405" y="537"/>
                </a:lnTo>
                <a:lnTo>
                  <a:pt x="404" y="542"/>
                </a:lnTo>
                <a:lnTo>
                  <a:pt x="402" y="544"/>
                </a:lnTo>
                <a:lnTo>
                  <a:pt x="401" y="544"/>
                </a:lnTo>
                <a:lnTo>
                  <a:pt x="389" y="537"/>
                </a:lnTo>
                <a:lnTo>
                  <a:pt x="385" y="529"/>
                </a:lnTo>
                <a:lnTo>
                  <a:pt x="381" y="523"/>
                </a:lnTo>
                <a:lnTo>
                  <a:pt x="375" y="516"/>
                </a:lnTo>
                <a:lnTo>
                  <a:pt x="370" y="522"/>
                </a:lnTo>
                <a:lnTo>
                  <a:pt x="368" y="525"/>
                </a:lnTo>
                <a:lnTo>
                  <a:pt x="368" y="529"/>
                </a:lnTo>
                <a:lnTo>
                  <a:pt x="377" y="544"/>
                </a:lnTo>
                <a:lnTo>
                  <a:pt x="378" y="560"/>
                </a:lnTo>
                <a:lnTo>
                  <a:pt x="378" y="561"/>
                </a:lnTo>
                <a:lnTo>
                  <a:pt x="381" y="564"/>
                </a:lnTo>
                <a:lnTo>
                  <a:pt x="381" y="565"/>
                </a:lnTo>
                <a:lnTo>
                  <a:pt x="379" y="567"/>
                </a:lnTo>
                <a:lnTo>
                  <a:pt x="378" y="567"/>
                </a:lnTo>
                <a:lnTo>
                  <a:pt x="377" y="565"/>
                </a:lnTo>
                <a:lnTo>
                  <a:pt x="377" y="564"/>
                </a:lnTo>
                <a:lnTo>
                  <a:pt x="374" y="563"/>
                </a:lnTo>
                <a:lnTo>
                  <a:pt x="371" y="565"/>
                </a:lnTo>
                <a:lnTo>
                  <a:pt x="374" y="568"/>
                </a:lnTo>
                <a:lnTo>
                  <a:pt x="375" y="568"/>
                </a:lnTo>
                <a:lnTo>
                  <a:pt x="375" y="570"/>
                </a:lnTo>
                <a:lnTo>
                  <a:pt x="377" y="571"/>
                </a:lnTo>
                <a:lnTo>
                  <a:pt x="375" y="572"/>
                </a:lnTo>
                <a:lnTo>
                  <a:pt x="374" y="572"/>
                </a:lnTo>
                <a:lnTo>
                  <a:pt x="374" y="571"/>
                </a:lnTo>
                <a:lnTo>
                  <a:pt x="372" y="571"/>
                </a:lnTo>
                <a:lnTo>
                  <a:pt x="368" y="567"/>
                </a:lnTo>
                <a:lnTo>
                  <a:pt x="366" y="563"/>
                </a:lnTo>
                <a:lnTo>
                  <a:pt x="364" y="560"/>
                </a:lnTo>
                <a:lnTo>
                  <a:pt x="364" y="553"/>
                </a:lnTo>
                <a:lnTo>
                  <a:pt x="361" y="540"/>
                </a:lnTo>
                <a:lnTo>
                  <a:pt x="361" y="538"/>
                </a:lnTo>
                <a:lnTo>
                  <a:pt x="357" y="537"/>
                </a:lnTo>
                <a:lnTo>
                  <a:pt x="349" y="537"/>
                </a:lnTo>
                <a:lnTo>
                  <a:pt x="337" y="538"/>
                </a:lnTo>
                <a:lnTo>
                  <a:pt x="336" y="540"/>
                </a:lnTo>
                <a:lnTo>
                  <a:pt x="336" y="541"/>
                </a:lnTo>
                <a:lnTo>
                  <a:pt x="338" y="578"/>
                </a:lnTo>
                <a:lnTo>
                  <a:pt x="338" y="581"/>
                </a:lnTo>
                <a:lnTo>
                  <a:pt x="348" y="586"/>
                </a:lnTo>
                <a:lnTo>
                  <a:pt x="361" y="594"/>
                </a:lnTo>
                <a:lnTo>
                  <a:pt x="346" y="594"/>
                </a:lnTo>
                <a:lnTo>
                  <a:pt x="342" y="597"/>
                </a:lnTo>
                <a:lnTo>
                  <a:pt x="337" y="613"/>
                </a:lnTo>
                <a:lnTo>
                  <a:pt x="336" y="615"/>
                </a:lnTo>
                <a:lnTo>
                  <a:pt x="337" y="616"/>
                </a:lnTo>
                <a:lnTo>
                  <a:pt x="357" y="642"/>
                </a:lnTo>
                <a:lnTo>
                  <a:pt x="363" y="647"/>
                </a:lnTo>
                <a:lnTo>
                  <a:pt x="364" y="647"/>
                </a:lnTo>
                <a:lnTo>
                  <a:pt x="368" y="646"/>
                </a:lnTo>
                <a:lnTo>
                  <a:pt x="378" y="646"/>
                </a:lnTo>
                <a:lnTo>
                  <a:pt x="387" y="649"/>
                </a:lnTo>
                <a:lnTo>
                  <a:pt x="389" y="649"/>
                </a:lnTo>
                <a:lnTo>
                  <a:pt x="390" y="650"/>
                </a:lnTo>
                <a:lnTo>
                  <a:pt x="390" y="652"/>
                </a:lnTo>
                <a:lnTo>
                  <a:pt x="389" y="653"/>
                </a:lnTo>
                <a:lnTo>
                  <a:pt x="367" y="661"/>
                </a:lnTo>
                <a:lnTo>
                  <a:pt x="366" y="661"/>
                </a:lnTo>
                <a:lnTo>
                  <a:pt x="344" y="639"/>
                </a:lnTo>
                <a:lnTo>
                  <a:pt x="338" y="637"/>
                </a:lnTo>
                <a:lnTo>
                  <a:pt x="331" y="637"/>
                </a:lnTo>
                <a:lnTo>
                  <a:pt x="329" y="645"/>
                </a:lnTo>
                <a:lnTo>
                  <a:pt x="326" y="662"/>
                </a:lnTo>
                <a:lnTo>
                  <a:pt x="325" y="667"/>
                </a:lnTo>
                <a:lnTo>
                  <a:pt x="325" y="673"/>
                </a:lnTo>
                <a:lnTo>
                  <a:pt x="326" y="682"/>
                </a:lnTo>
                <a:lnTo>
                  <a:pt x="327" y="683"/>
                </a:lnTo>
                <a:lnTo>
                  <a:pt x="334" y="705"/>
                </a:lnTo>
                <a:lnTo>
                  <a:pt x="336" y="710"/>
                </a:lnTo>
                <a:lnTo>
                  <a:pt x="337" y="712"/>
                </a:lnTo>
                <a:lnTo>
                  <a:pt x="340" y="716"/>
                </a:lnTo>
                <a:lnTo>
                  <a:pt x="342" y="717"/>
                </a:lnTo>
                <a:lnTo>
                  <a:pt x="344" y="717"/>
                </a:lnTo>
                <a:lnTo>
                  <a:pt x="374" y="714"/>
                </a:lnTo>
                <a:lnTo>
                  <a:pt x="378" y="713"/>
                </a:lnTo>
                <a:lnTo>
                  <a:pt x="383" y="712"/>
                </a:lnTo>
                <a:lnTo>
                  <a:pt x="385" y="712"/>
                </a:lnTo>
                <a:lnTo>
                  <a:pt x="398" y="698"/>
                </a:lnTo>
                <a:lnTo>
                  <a:pt x="398" y="697"/>
                </a:lnTo>
                <a:lnTo>
                  <a:pt x="401" y="694"/>
                </a:lnTo>
                <a:lnTo>
                  <a:pt x="404" y="693"/>
                </a:lnTo>
                <a:lnTo>
                  <a:pt x="405" y="693"/>
                </a:lnTo>
                <a:lnTo>
                  <a:pt x="405" y="695"/>
                </a:lnTo>
                <a:lnTo>
                  <a:pt x="402" y="701"/>
                </a:lnTo>
                <a:lnTo>
                  <a:pt x="392" y="712"/>
                </a:lnTo>
                <a:lnTo>
                  <a:pt x="387" y="713"/>
                </a:lnTo>
                <a:lnTo>
                  <a:pt x="377" y="717"/>
                </a:lnTo>
                <a:lnTo>
                  <a:pt x="370" y="720"/>
                </a:lnTo>
                <a:lnTo>
                  <a:pt x="363" y="720"/>
                </a:lnTo>
                <a:lnTo>
                  <a:pt x="355" y="725"/>
                </a:lnTo>
                <a:lnTo>
                  <a:pt x="355" y="727"/>
                </a:lnTo>
                <a:lnTo>
                  <a:pt x="351" y="734"/>
                </a:lnTo>
                <a:lnTo>
                  <a:pt x="351" y="738"/>
                </a:lnTo>
                <a:lnTo>
                  <a:pt x="352" y="739"/>
                </a:lnTo>
                <a:lnTo>
                  <a:pt x="356" y="740"/>
                </a:lnTo>
                <a:lnTo>
                  <a:pt x="383" y="740"/>
                </a:lnTo>
                <a:lnTo>
                  <a:pt x="387" y="742"/>
                </a:lnTo>
                <a:lnTo>
                  <a:pt x="389" y="742"/>
                </a:lnTo>
                <a:lnTo>
                  <a:pt x="413" y="757"/>
                </a:lnTo>
                <a:lnTo>
                  <a:pt x="415" y="758"/>
                </a:lnTo>
                <a:lnTo>
                  <a:pt x="412" y="761"/>
                </a:lnTo>
                <a:lnTo>
                  <a:pt x="409" y="762"/>
                </a:lnTo>
                <a:lnTo>
                  <a:pt x="401" y="759"/>
                </a:lnTo>
                <a:lnTo>
                  <a:pt x="386" y="744"/>
                </a:lnTo>
                <a:lnTo>
                  <a:pt x="385" y="744"/>
                </a:lnTo>
                <a:lnTo>
                  <a:pt x="370" y="750"/>
                </a:lnTo>
                <a:lnTo>
                  <a:pt x="367" y="753"/>
                </a:lnTo>
                <a:lnTo>
                  <a:pt x="366" y="755"/>
                </a:lnTo>
                <a:lnTo>
                  <a:pt x="370" y="759"/>
                </a:lnTo>
                <a:lnTo>
                  <a:pt x="370" y="762"/>
                </a:lnTo>
                <a:lnTo>
                  <a:pt x="368" y="768"/>
                </a:lnTo>
                <a:lnTo>
                  <a:pt x="368" y="769"/>
                </a:lnTo>
                <a:lnTo>
                  <a:pt x="367" y="769"/>
                </a:lnTo>
                <a:lnTo>
                  <a:pt x="363" y="772"/>
                </a:lnTo>
                <a:lnTo>
                  <a:pt x="360" y="774"/>
                </a:lnTo>
                <a:lnTo>
                  <a:pt x="357" y="781"/>
                </a:lnTo>
                <a:lnTo>
                  <a:pt x="357" y="784"/>
                </a:lnTo>
                <a:lnTo>
                  <a:pt x="359" y="784"/>
                </a:lnTo>
                <a:lnTo>
                  <a:pt x="363" y="787"/>
                </a:lnTo>
                <a:lnTo>
                  <a:pt x="366" y="788"/>
                </a:lnTo>
                <a:lnTo>
                  <a:pt x="367" y="788"/>
                </a:lnTo>
                <a:lnTo>
                  <a:pt x="382" y="792"/>
                </a:lnTo>
                <a:lnTo>
                  <a:pt x="401" y="800"/>
                </a:lnTo>
                <a:lnTo>
                  <a:pt x="398" y="803"/>
                </a:lnTo>
                <a:lnTo>
                  <a:pt x="389" y="806"/>
                </a:lnTo>
                <a:lnTo>
                  <a:pt x="385" y="805"/>
                </a:lnTo>
                <a:lnTo>
                  <a:pt x="378" y="802"/>
                </a:lnTo>
                <a:lnTo>
                  <a:pt x="377" y="800"/>
                </a:lnTo>
                <a:lnTo>
                  <a:pt x="377" y="798"/>
                </a:lnTo>
                <a:lnTo>
                  <a:pt x="374" y="795"/>
                </a:lnTo>
                <a:lnTo>
                  <a:pt x="366" y="792"/>
                </a:lnTo>
                <a:lnTo>
                  <a:pt x="355" y="795"/>
                </a:lnTo>
                <a:lnTo>
                  <a:pt x="352" y="795"/>
                </a:lnTo>
                <a:lnTo>
                  <a:pt x="342" y="807"/>
                </a:lnTo>
                <a:lnTo>
                  <a:pt x="340" y="810"/>
                </a:lnTo>
                <a:lnTo>
                  <a:pt x="338" y="814"/>
                </a:lnTo>
                <a:lnTo>
                  <a:pt x="338" y="818"/>
                </a:lnTo>
                <a:lnTo>
                  <a:pt x="340" y="820"/>
                </a:lnTo>
                <a:lnTo>
                  <a:pt x="363" y="837"/>
                </a:lnTo>
                <a:lnTo>
                  <a:pt x="364" y="839"/>
                </a:lnTo>
                <a:lnTo>
                  <a:pt x="368" y="840"/>
                </a:lnTo>
                <a:lnTo>
                  <a:pt x="370" y="841"/>
                </a:lnTo>
                <a:lnTo>
                  <a:pt x="381" y="839"/>
                </a:lnTo>
                <a:lnTo>
                  <a:pt x="386" y="836"/>
                </a:lnTo>
                <a:lnTo>
                  <a:pt x="389" y="836"/>
                </a:lnTo>
                <a:lnTo>
                  <a:pt x="389" y="837"/>
                </a:lnTo>
                <a:lnTo>
                  <a:pt x="387" y="837"/>
                </a:lnTo>
                <a:lnTo>
                  <a:pt x="377" y="843"/>
                </a:lnTo>
                <a:lnTo>
                  <a:pt x="368" y="844"/>
                </a:lnTo>
                <a:lnTo>
                  <a:pt x="349" y="830"/>
                </a:lnTo>
                <a:lnTo>
                  <a:pt x="348" y="830"/>
                </a:lnTo>
                <a:lnTo>
                  <a:pt x="336" y="832"/>
                </a:lnTo>
                <a:lnTo>
                  <a:pt x="331" y="833"/>
                </a:lnTo>
                <a:lnTo>
                  <a:pt x="330" y="836"/>
                </a:lnTo>
                <a:lnTo>
                  <a:pt x="312" y="873"/>
                </a:lnTo>
                <a:lnTo>
                  <a:pt x="311" y="874"/>
                </a:lnTo>
                <a:lnTo>
                  <a:pt x="312" y="876"/>
                </a:lnTo>
                <a:lnTo>
                  <a:pt x="319" y="878"/>
                </a:lnTo>
                <a:lnTo>
                  <a:pt x="327" y="877"/>
                </a:lnTo>
                <a:lnTo>
                  <a:pt x="333" y="876"/>
                </a:lnTo>
                <a:lnTo>
                  <a:pt x="341" y="874"/>
                </a:lnTo>
                <a:lnTo>
                  <a:pt x="344" y="874"/>
                </a:lnTo>
                <a:lnTo>
                  <a:pt x="348" y="876"/>
                </a:lnTo>
                <a:lnTo>
                  <a:pt x="360" y="878"/>
                </a:lnTo>
                <a:lnTo>
                  <a:pt x="361" y="880"/>
                </a:lnTo>
                <a:lnTo>
                  <a:pt x="351" y="891"/>
                </a:lnTo>
                <a:lnTo>
                  <a:pt x="349" y="891"/>
                </a:lnTo>
                <a:lnTo>
                  <a:pt x="344" y="888"/>
                </a:lnTo>
                <a:lnTo>
                  <a:pt x="341" y="889"/>
                </a:lnTo>
                <a:lnTo>
                  <a:pt x="334" y="892"/>
                </a:lnTo>
                <a:lnTo>
                  <a:pt x="331" y="893"/>
                </a:lnTo>
                <a:lnTo>
                  <a:pt x="327" y="893"/>
                </a:lnTo>
                <a:lnTo>
                  <a:pt x="325" y="895"/>
                </a:lnTo>
                <a:lnTo>
                  <a:pt x="323" y="899"/>
                </a:lnTo>
                <a:lnTo>
                  <a:pt x="325" y="900"/>
                </a:lnTo>
                <a:lnTo>
                  <a:pt x="330" y="904"/>
                </a:lnTo>
                <a:lnTo>
                  <a:pt x="340" y="908"/>
                </a:lnTo>
                <a:lnTo>
                  <a:pt x="340" y="911"/>
                </a:lnTo>
                <a:lnTo>
                  <a:pt x="322" y="919"/>
                </a:lnTo>
                <a:lnTo>
                  <a:pt x="321" y="921"/>
                </a:lnTo>
                <a:lnTo>
                  <a:pt x="315" y="922"/>
                </a:lnTo>
                <a:lnTo>
                  <a:pt x="314" y="922"/>
                </a:lnTo>
                <a:lnTo>
                  <a:pt x="307" y="917"/>
                </a:lnTo>
                <a:lnTo>
                  <a:pt x="297" y="917"/>
                </a:lnTo>
                <a:lnTo>
                  <a:pt x="278" y="918"/>
                </a:lnTo>
                <a:lnTo>
                  <a:pt x="269" y="918"/>
                </a:lnTo>
                <a:lnTo>
                  <a:pt x="262" y="921"/>
                </a:lnTo>
                <a:lnTo>
                  <a:pt x="252" y="930"/>
                </a:lnTo>
                <a:lnTo>
                  <a:pt x="252" y="936"/>
                </a:lnTo>
                <a:lnTo>
                  <a:pt x="254" y="936"/>
                </a:lnTo>
                <a:lnTo>
                  <a:pt x="256" y="941"/>
                </a:lnTo>
                <a:lnTo>
                  <a:pt x="259" y="944"/>
                </a:lnTo>
                <a:lnTo>
                  <a:pt x="267" y="945"/>
                </a:lnTo>
                <a:lnTo>
                  <a:pt x="273" y="944"/>
                </a:lnTo>
                <a:lnTo>
                  <a:pt x="278" y="944"/>
                </a:lnTo>
                <a:lnTo>
                  <a:pt x="307" y="945"/>
                </a:lnTo>
                <a:lnTo>
                  <a:pt x="308" y="945"/>
                </a:lnTo>
                <a:lnTo>
                  <a:pt x="310" y="948"/>
                </a:lnTo>
                <a:lnTo>
                  <a:pt x="312" y="948"/>
                </a:lnTo>
                <a:lnTo>
                  <a:pt x="319" y="949"/>
                </a:lnTo>
                <a:lnTo>
                  <a:pt x="326" y="948"/>
                </a:lnTo>
                <a:lnTo>
                  <a:pt x="329" y="948"/>
                </a:lnTo>
                <a:lnTo>
                  <a:pt x="330" y="947"/>
                </a:lnTo>
                <a:lnTo>
                  <a:pt x="337" y="941"/>
                </a:lnTo>
                <a:lnTo>
                  <a:pt x="338" y="938"/>
                </a:lnTo>
                <a:lnTo>
                  <a:pt x="340" y="937"/>
                </a:lnTo>
                <a:lnTo>
                  <a:pt x="341" y="937"/>
                </a:lnTo>
                <a:lnTo>
                  <a:pt x="381" y="942"/>
                </a:lnTo>
                <a:lnTo>
                  <a:pt x="381" y="947"/>
                </a:lnTo>
                <a:lnTo>
                  <a:pt x="368" y="948"/>
                </a:lnTo>
                <a:lnTo>
                  <a:pt x="367" y="949"/>
                </a:lnTo>
                <a:lnTo>
                  <a:pt x="361" y="948"/>
                </a:lnTo>
                <a:lnTo>
                  <a:pt x="359" y="948"/>
                </a:lnTo>
                <a:lnTo>
                  <a:pt x="352" y="947"/>
                </a:lnTo>
                <a:lnTo>
                  <a:pt x="352" y="945"/>
                </a:lnTo>
                <a:lnTo>
                  <a:pt x="351" y="942"/>
                </a:lnTo>
                <a:lnTo>
                  <a:pt x="349" y="941"/>
                </a:lnTo>
                <a:lnTo>
                  <a:pt x="345" y="941"/>
                </a:lnTo>
                <a:lnTo>
                  <a:pt x="341" y="942"/>
                </a:lnTo>
                <a:lnTo>
                  <a:pt x="337" y="945"/>
                </a:lnTo>
                <a:lnTo>
                  <a:pt x="330" y="951"/>
                </a:lnTo>
                <a:lnTo>
                  <a:pt x="321" y="958"/>
                </a:lnTo>
                <a:lnTo>
                  <a:pt x="319" y="959"/>
                </a:lnTo>
                <a:lnTo>
                  <a:pt x="318" y="958"/>
                </a:lnTo>
                <a:lnTo>
                  <a:pt x="306" y="956"/>
                </a:lnTo>
                <a:lnTo>
                  <a:pt x="296" y="959"/>
                </a:lnTo>
                <a:lnTo>
                  <a:pt x="295" y="959"/>
                </a:lnTo>
                <a:lnTo>
                  <a:pt x="295" y="964"/>
                </a:lnTo>
                <a:lnTo>
                  <a:pt x="301" y="978"/>
                </a:lnTo>
                <a:lnTo>
                  <a:pt x="306" y="983"/>
                </a:lnTo>
                <a:lnTo>
                  <a:pt x="307" y="985"/>
                </a:lnTo>
                <a:lnTo>
                  <a:pt x="315" y="992"/>
                </a:lnTo>
                <a:lnTo>
                  <a:pt x="316" y="993"/>
                </a:lnTo>
                <a:lnTo>
                  <a:pt x="353" y="1011"/>
                </a:lnTo>
                <a:lnTo>
                  <a:pt x="356" y="1011"/>
                </a:lnTo>
                <a:lnTo>
                  <a:pt x="372" y="1001"/>
                </a:lnTo>
                <a:lnTo>
                  <a:pt x="379" y="994"/>
                </a:lnTo>
                <a:lnTo>
                  <a:pt x="417" y="953"/>
                </a:lnTo>
                <a:lnTo>
                  <a:pt x="442" y="925"/>
                </a:lnTo>
                <a:lnTo>
                  <a:pt x="448" y="919"/>
                </a:lnTo>
                <a:lnTo>
                  <a:pt x="450" y="914"/>
                </a:lnTo>
                <a:lnTo>
                  <a:pt x="458" y="906"/>
                </a:lnTo>
                <a:lnTo>
                  <a:pt x="464" y="899"/>
                </a:lnTo>
                <a:lnTo>
                  <a:pt x="464" y="904"/>
                </a:lnTo>
                <a:lnTo>
                  <a:pt x="463" y="904"/>
                </a:lnTo>
                <a:lnTo>
                  <a:pt x="441" y="938"/>
                </a:lnTo>
                <a:lnTo>
                  <a:pt x="426" y="956"/>
                </a:lnTo>
                <a:lnTo>
                  <a:pt x="413" y="979"/>
                </a:lnTo>
                <a:lnTo>
                  <a:pt x="409" y="989"/>
                </a:lnTo>
                <a:lnTo>
                  <a:pt x="401" y="1004"/>
                </a:lnTo>
                <a:lnTo>
                  <a:pt x="397" y="1015"/>
                </a:lnTo>
                <a:lnTo>
                  <a:pt x="398" y="1016"/>
                </a:lnTo>
                <a:lnTo>
                  <a:pt x="398" y="1029"/>
                </a:lnTo>
                <a:lnTo>
                  <a:pt x="396" y="1033"/>
                </a:lnTo>
                <a:lnTo>
                  <a:pt x="377" y="1065"/>
                </a:lnTo>
                <a:lnTo>
                  <a:pt x="375" y="1071"/>
                </a:lnTo>
                <a:lnTo>
                  <a:pt x="374" y="1082"/>
                </a:lnTo>
                <a:lnTo>
                  <a:pt x="371" y="1098"/>
                </a:lnTo>
                <a:lnTo>
                  <a:pt x="374" y="1101"/>
                </a:lnTo>
                <a:lnTo>
                  <a:pt x="374" y="1102"/>
                </a:lnTo>
                <a:lnTo>
                  <a:pt x="379" y="1102"/>
                </a:lnTo>
                <a:lnTo>
                  <a:pt x="381" y="1104"/>
                </a:lnTo>
                <a:lnTo>
                  <a:pt x="381" y="1105"/>
                </a:lnTo>
                <a:lnTo>
                  <a:pt x="382" y="1106"/>
                </a:lnTo>
                <a:lnTo>
                  <a:pt x="382" y="1108"/>
                </a:lnTo>
                <a:lnTo>
                  <a:pt x="371" y="1128"/>
                </a:lnTo>
                <a:lnTo>
                  <a:pt x="368" y="1134"/>
                </a:lnTo>
                <a:lnTo>
                  <a:pt x="377" y="1131"/>
                </a:lnTo>
                <a:lnTo>
                  <a:pt x="374" y="1151"/>
                </a:lnTo>
                <a:lnTo>
                  <a:pt x="371" y="1153"/>
                </a:lnTo>
                <a:lnTo>
                  <a:pt x="364" y="1162"/>
                </a:lnTo>
                <a:lnTo>
                  <a:pt x="363" y="1165"/>
                </a:lnTo>
                <a:lnTo>
                  <a:pt x="351" y="1188"/>
                </a:lnTo>
                <a:lnTo>
                  <a:pt x="349" y="1192"/>
                </a:lnTo>
                <a:lnTo>
                  <a:pt x="349" y="1194"/>
                </a:lnTo>
                <a:lnTo>
                  <a:pt x="351" y="1202"/>
                </a:lnTo>
                <a:lnTo>
                  <a:pt x="352" y="1203"/>
                </a:lnTo>
                <a:lnTo>
                  <a:pt x="353" y="1202"/>
                </a:lnTo>
                <a:lnTo>
                  <a:pt x="367" y="1176"/>
                </a:lnTo>
                <a:lnTo>
                  <a:pt x="367" y="1173"/>
                </a:lnTo>
                <a:lnTo>
                  <a:pt x="372" y="1169"/>
                </a:lnTo>
                <a:lnTo>
                  <a:pt x="375" y="1168"/>
                </a:lnTo>
                <a:lnTo>
                  <a:pt x="377" y="1168"/>
                </a:lnTo>
                <a:lnTo>
                  <a:pt x="375" y="1176"/>
                </a:lnTo>
                <a:lnTo>
                  <a:pt x="364" y="1192"/>
                </a:lnTo>
                <a:lnTo>
                  <a:pt x="360" y="1197"/>
                </a:lnTo>
                <a:lnTo>
                  <a:pt x="355" y="1205"/>
                </a:lnTo>
                <a:lnTo>
                  <a:pt x="353" y="1205"/>
                </a:lnTo>
                <a:lnTo>
                  <a:pt x="353" y="1217"/>
                </a:lnTo>
                <a:lnTo>
                  <a:pt x="356" y="1247"/>
                </a:lnTo>
                <a:lnTo>
                  <a:pt x="356" y="1248"/>
                </a:lnTo>
                <a:lnTo>
                  <a:pt x="368" y="1263"/>
                </a:lnTo>
                <a:lnTo>
                  <a:pt x="356" y="1298"/>
                </a:lnTo>
                <a:lnTo>
                  <a:pt x="345" y="1329"/>
                </a:lnTo>
                <a:lnTo>
                  <a:pt x="346" y="1362"/>
                </a:lnTo>
                <a:lnTo>
                  <a:pt x="346" y="1373"/>
                </a:lnTo>
                <a:lnTo>
                  <a:pt x="345" y="1377"/>
                </a:lnTo>
                <a:lnTo>
                  <a:pt x="344" y="1378"/>
                </a:lnTo>
                <a:lnTo>
                  <a:pt x="338" y="1381"/>
                </a:lnTo>
                <a:lnTo>
                  <a:pt x="330" y="1389"/>
                </a:lnTo>
                <a:lnTo>
                  <a:pt x="326" y="1401"/>
                </a:lnTo>
                <a:lnTo>
                  <a:pt x="326" y="1422"/>
                </a:lnTo>
                <a:lnTo>
                  <a:pt x="330" y="1426"/>
                </a:lnTo>
                <a:lnTo>
                  <a:pt x="331" y="1426"/>
                </a:lnTo>
                <a:lnTo>
                  <a:pt x="334" y="1427"/>
                </a:lnTo>
                <a:lnTo>
                  <a:pt x="346" y="1427"/>
                </a:lnTo>
                <a:lnTo>
                  <a:pt x="371" y="1419"/>
                </a:lnTo>
                <a:lnTo>
                  <a:pt x="375" y="1416"/>
                </a:lnTo>
                <a:lnTo>
                  <a:pt x="382" y="1408"/>
                </a:lnTo>
                <a:lnTo>
                  <a:pt x="386" y="1400"/>
                </a:lnTo>
                <a:lnTo>
                  <a:pt x="386" y="1399"/>
                </a:lnTo>
                <a:lnTo>
                  <a:pt x="383" y="1392"/>
                </a:lnTo>
                <a:lnTo>
                  <a:pt x="382" y="1388"/>
                </a:lnTo>
                <a:lnTo>
                  <a:pt x="378" y="1382"/>
                </a:lnTo>
                <a:lnTo>
                  <a:pt x="393" y="1304"/>
                </a:lnTo>
                <a:lnTo>
                  <a:pt x="400" y="1283"/>
                </a:lnTo>
                <a:lnTo>
                  <a:pt x="401" y="1281"/>
                </a:lnTo>
                <a:lnTo>
                  <a:pt x="401" y="1280"/>
                </a:lnTo>
                <a:lnTo>
                  <a:pt x="408" y="1272"/>
                </a:lnTo>
                <a:lnTo>
                  <a:pt x="413" y="1266"/>
                </a:lnTo>
                <a:lnTo>
                  <a:pt x="416" y="1265"/>
                </a:lnTo>
                <a:lnTo>
                  <a:pt x="412" y="1231"/>
                </a:lnTo>
                <a:lnTo>
                  <a:pt x="408" y="1221"/>
                </a:lnTo>
                <a:lnTo>
                  <a:pt x="401" y="1198"/>
                </a:lnTo>
                <a:lnTo>
                  <a:pt x="400" y="1177"/>
                </a:lnTo>
                <a:lnTo>
                  <a:pt x="401" y="1173"/>
                </a:lnTo>
                <a:lnTo>
                  <a:pt x="402" y="1172"/>
                </a:lnTo>
                <a:lnTo>
                  <a:pt x="422" y="1164"/>
                </a:lnTo>
                <a:lnTo>
                  <a:pt x="437" y="1145"/>
                </a:lnTo>
                <a:lnTo>
                  <a:pt x="439" y="1142"/>
                </a:lnTo>
                <a:lnTo>
                  <a:pt x="441" y="1139"/>
                </a:lnTo>
                <a:lnTo>
                  <a:pt x="479" y="1102"/>
                </a:lnTo>
                <a:lnTo>
                  <a:pt x="493" y="1094"/>
                </a:lnTo>
                <a:lnTo>
                  <a:pt x="498" y="1091"/>
                </a:lnTo>
                <a:lnTo>
                  <a:pt x="499" y="1090"/>
                </a:lnTo>
                <a:lnTo>
                  <a:pt x="501" y="1091"/>
                </a:lnTo>
                <a:lnTo>
                  <a:pt x="501" y="1093"/>
                </a:lnTo>
                <a:lnTo>
                  <a:pt x="499" y="1094"/>
                </a:lnTo>
                <a:lnTo>
                  <a:pt x="498" y="1097"/>
                </a:lnTo>
                <a:lnTo>
                  <a:pt x="497" y="1098"/>
                </a:lnTo>
                <a:lnTo>
                  <a:pt x="490" y="1101"/>
                </a:lnTo>
                <a:lnTo>
                  <a:pt x="478" y="1109"/>
                </a:lnTo>
                <a:lnTo>
                  <a:pt x="448" y="1141"/>
                </a:lnTo>
                <a:lnTo>
                  <a:pt x="433" y="1158"/>
                </a:lnTo>
                <a:lnTo>
                  <a:pt x="430" y="1162"/>
                </a:lnTo>
                <a:lnTo>
                  <a:pt x="430" y="1164"/>
                </a:lnTo>
                <a:lnTo>
                  <a:pt x="428" y="1166"/>
                </a:lnTo>
                <a:lnTo>
                  <a:pt x="427" y="1168"/>
                </a:lnTo>
                <a:lnTo>
                  <a:pt x="426" y="1173"/>
                </a:lnTo>
                <a:lnTo>
                  <a:pt x="419" y="1187"/>
                </a:lnTo>
                <a:lnTo>
                  <a:pt x="417" y="1194"/>
                </a:lnTo>
                <a:lnTo>
                  <a:pt x="417" y="1195"/>
                </a:lnTo>
                <a:lnTo>
                  <a:pt x="419" y="1216"/>
                </a:lnTo>
                <a:lnTo>
                  <a:pt x="419" y="1220"/>
                </a:lnTo>
                <a:lnTo>
                  <a:pt x="424" y="1231"/>
                </a:lnTo>
                <a:lnTo>
                  <a:pt x="430" y="1235"/>
                </a:lnTo>
                <a:lnTo>
                  <a:pt x="445" y="1242"/>
                </a:lnTo>
                <a:lnTo>
                  <a:pt x="448" y="1242"/>
                </a:lnTo>
                <a:lnTo>
                  <a:pt x="448" y="1238"/>
                </a:lnTo>
                <a:lnTo>
                  <a:pt x="442" y="1227"/>
                </a:lnTo>
                <a:lnTo>
                  <a:pt x="441" y="1220"/>
                </a:lnTo>
                <a:lnTo>
                  <a:pt x="441" y="1218"/>
                </a:lnTo>
                <a:lnTo>
                  <a:pt x="449" y="1201"/>
                </a:lnTo>
                <a:lnTo>
                  <a:pt x="453" y="1205"/>
                </a:lnTo>
                <a:lnTo>
                  <a:pt x="480" y="1231"/>
                </a:lnTo>
                <a:lnTo>
                  <a:pt x="484" y="1232"/>
                </a:lnTo>
                <a:lnTo>
                  <a:pt x="486" y="1232"/>
                </a:lnTo>
                <a:lnTo>
                  <a:pt x="491" y="1229"/>
                </a:lnTo>
                <a:lnTo>
                  <a:pt x="495" y="1220"/>
                </a:lnTo>
                <a:lnTo>
                  <a:pt x="502" y="1202"/>
                </a:lnTo>
                <a:lnTo>
                  <a:pt x="504" y="1199"/>
                </a:lnTo>
                <a:lnTo>
                  <a:pt x="506" y="1184"/>
                </a:lnTo>
                <a:lnTo>
                  <a:pt x="506" y="1162"/>
                </a:lnTo>
                <a:lnTo>
                  <a:pt x="509" y="1147"/>
                </a:lnTo>
                <a:lnTo>
                  <a:pt x="521" y="1139"/>
                </a:lnTo>
                <a:lnTo>
                  <a:pt x="521" y="1142"/>
                </a:lnTo>
                <a:lnTo>
                  <a:pt x="516" y="1153"/>
                </a:lnTo>
                <a:lnTo>
                  <a:pt x="510" y="1165"/>
                </a:lnTo>
                <a:lnTo>
                  <a:pt x="510" y="1171"/>
                </a:lnTo>
                <a:lnTo>
                  <a:pt x="513" y="1180"/>
                </a:lnTo>
                <a:lnTo>
                  <a:pt x="516" y="1184"/>
                </a:lnTo>
                <a:lnTo>
                  <a:pt x="517" y="1187"/>
                </a:lnTo>
                <a:lnTo>
                  <a:pt x="524" y="1190"/>
                </a:lnTo>
                <a:lnTo>
                  <a:pt x="529" y="1190"/>
                </a:lnTo>
                <a:lnTo>
                  <a:pt x="585" y="1206"/>
                </a:lnTo>
                <a:lnTo>
                  <a:pt x="583" y="1207"/>
                </a:lnTo>
                <a:lnTo>
                  <a:pt x="568" y="1207"/>
                </a:lnTo>
                <a:lnTo>
                  <a:pt x="561" y="1206"/>
                </a:lnTo>
                <a:lnTo>
                  <a:pt x="540" y="1201"/>
                </a:lnTo>
                <a:lnTo>
                  <a:pt x="540" y="1199"/>
                </a:lnTo>
                <a:lnTo>
                  <a:pt x="529" y="1195"/>
                </a:lnTo>
                <a:lnTo>
                  <a:pt x="527" y="1195"/>
                </a:lnTo>
                <a:lnTo>
                  <a:pt x="521" y="1197"/>
                </a:lnTo>
                <a:lnTo>
                  <a:pt x="510" y="1202"/>
                </a:lnTo>
                <a:lnTo>
                  <a:pt x="510" y="1203"/>
                </a:lnTo>
                <a:lnTo>
                  <a:pt x="505" y="1221"/>
                </a:lnTo>
                <a:lnTo>
                  <a:pt x="505" y="1231"/>
                </a:lnTo>
                <a:lnTo>
                  <a:pt x="506" y="1243"/>
                </a:lnTo>
                <a:lnTo>
                  <a:pt x="506" y="1244"/>
                </a:lnTo>
                <a:lnTo>
                  <a:pt x="508" y="1250"/>
                </a:lnTo>
                <a:lnTo>
                  <a:pt x="512" y="1258"/>
                </a:lnTo>
                <a:lnTo>
                  <a:pt x="514" y="1262"/>
                </a:lnTo>
                <a:lnTo>
                  <a:pt x="514" y="1269"/>
                </a:lnTo>
                <a:lnTo>
                  <a:pt x="512" y="1274"/>
                </a:lnTo>
                <a:lnTo>
                  <a:pt x="504" y="1283"/>
                </a:lnTo>
                <a:lnTo>
                  <a:pt x="504" y="1285"/>
                </a:lnTo>
                <a:lnTo>
                  <a:pt x="506" y="1288"/>
                </a:lnTo>
                <a:lnTo>
                  <a:pt x="523" y="1302"/>
                </a:lnTo>
                <a:lnTo>
                  <a:pt x="544" y="1315"/>
                </a:lnTo>
                <a:lnTo>
                  <a:pt x="547" y="1317"/>
                </a:lnTo>
                <a:lnTo>
                  <a:pt x="549" y="1321"/>
                </a:lnTo>
                <a:lnTo>
                  <a:pt x="554" y="1332"/>
                </a:lnTo>
                <a:lnTo>
                  <a:pt x="564" y="1355"/>
                </a:lnTo>
                <a:lnTo>
                  <a:pt x="562" y="1358"/>
                </a:lnTo>
                <a:lnTo>
                  <a:pt x="561" y="1362"/>
                </a:lnTo>
                <a:lnTo>
                  <a:pt x="558" y="1373"/>
                </a:lnTo>
                <a:lnTo>
                  <a:pt x="557" y="1374"/>
                </a:lnTo>
                <a:lnTo>
                  <a:pt x="554" y="1375"/>
                </a:lnTo>
                <a:lnTo>
                  <a:pt x="549" y="1377"/>
                </a:lnTo>
                <a:lnTo>
                  <a:pt x="542" y="1380"/>
                </a:lnTo>
                <a:lnTo>
                  <a:pt x="536" y="1385"/>
                </a:lnTo>
                <a:lnTo>
                  <a:pt x="535" y="1388"/>
                </a:lnTo>
                <a:lnTo>
                  <a:pt x="519" y="1415"/>
                </a:lnTo>
                <a:lnTo>
                  <a:pt x="519" y="1421"/>
                </a:lnTo>
                <a:lnTo>
                  <a:pt x="520" y="1426"/>
                </a:lnTo>
                <a:lnTo>
                  <a:pt x="519" y="1427"/>
                </a:lnTo>
                <a:lnTo>
                  <a:pt x="519" y="1431"/>
                </a:lnTo>
                <a:lnTo>
                  <a:pt x="514" y="1448"/>
                </a:lnTo>
                <a:lnTo>
                  <a:pt x="514" y="1449"/>
                </a:lnTo>
                <a:lnTo>
                  <a:pt x="484" y="1479"/>
                </a:lnTo>
                <a:lnTo>
                  <a:pt x="484" y="1481"/>
                </a:lnTo>
                <a:lnTo>
                  <a:pt x="475" y="1515"/>
                </a:lnTo>
                <a:lnTo>
                  <a:pt x="475" y="1522"/>
                </a:lnTo>
                <a:lnTo>
                  <a:pt x="479" y="1533"/>
                </a:lnTo>
                <a:lnTo>
                  <a:pt x="479" y="1534"/>
                </a:lnTo>
                <a:lnTo>
                  <a:pt x="483" y="1539"/>
                </a:lnTo>
                <a:lnTo>
                  <a:pt x="490" y="1552"/>
                </a:lnTo>
                <a:lnTo>
                  <a:pt x="491" y="1553"/>
                </a:lnTo>
                <a:lnTo>
                  <a:pt x="491" y="1556"/>
                </a:lnTo>
                <a:lnTo>
                  <a:pt x="490" y="1557"/>
                </a:lnTo>
                <a:lnTo>
                  <a:pt x="488" y="1560"/>
                </a:lnTo>
                <a:lnTo>
                  <a:pt x="487" y="1561"/>
                </a:lnTo>
                <a:lnTo>
                  <a:pt x="486" y="1561"/>
                </a:lnTo>
                <a:lnTo>
                  <a:pt x="484" y="1560"/>
                </a:lnTo>
                <a:lnTo>
                  <a:pt x="478" y="1556"/>
                </a:lnTo>
                <a:lnTo>
                  <a:pt x="475" y="1554"/>
                </a:lnTo>
                <a:lnTo>
                  <a:pt x="473" y="1550"/>
                </a:lnTo>
                <a:lnTo>
                  <a:pt x="473" y="1539"/>
                </a:lnTo>
                <a:lnTo>
                  <a:pt x="475" y="1538"/>
                </a:lnTo>
                <a:lnTo>
                  <a:pt x="475" y="1535"/>
                </a:lnTo>
                <a:lnTo>
                  <a:pt x="472" y="1527"/>
                </a:lnTo>
                <a:lnTo>
                  <a:pt x="471" y="1526"/>
                </a:lnTo>
                <a:lnTo>
                  <a:pt x="468" y="1524"/>
                </a:lnTo>
                <a:lnTo>
                  <a:pt x="465" y="1522"/>
                </a:lnTo>
                <a:lnTo>
                  <a:pt x="464" y="1522"/>
                </a:lnTo>
                <a:lnTo>
                  <a:pt x="456" y="1524"/>
                </a:lnTo>
                <a:lnTo>
                  <a:pt x="454" y="1526"/>
                </a:lnTo>
                <a:lnTo>
                  <a:pt x="454" y="1527"/>
                </a:lnTo>
                <a:lnTo>
                  <a:pt x="450" y="1545"/>
                </a:lnTo>
                <a:lnTo>
                  <a:pt x="450" y="1554"/>
                </a:lnTo>
                <a:lnTo>
                  <a:pt x="453" y="1560"/>
                </a:lnTo>
                <a:lnTo>
                  <a:pt x="458" y="1572"/>
                </a:lnTo>
                <a:lnTo>
                  <a:pt x="458" y="1574"/>
                </a:lnTo>
                <a:lnTo>
                  <a:pt x="460" y="1576"/>
                </a:lnTo>
                <a:lnTo>
                  <a:pt x="461" y="1582"/>
                </a:lnTo>
                <a:lnTo>
                  <a:pt x="476" y="1597"/>
                </a:lnTo>
                <a:lnTo>
                  <a:pt x="494" y="1620"/>
                </a:lnTo>
                <a:lnTo>
                  <a:pt x="494" y="1638"/>
                </a:lnTo>
                <a:lnTo>
                  <a:pt x="498" y="1646"/>
                </a:lnTo>
                <a:lnTo>
                  <a:pt x="502" y="1649"/>
                </a:lnTo>
                <a:lnTo>
                  <a:pt x="513" y="1654"/>
                </a:lnTo>
                <a:lnTo>
                  <a:pt x="516" y="1654"/>
                </a:lnTo>
                <a:lnTo>
                  <a:pt x="516" y="1653"/>
                </a:lnTo>
                <a:lnTo>
                  <a:pt x="514" y="1638"/>
                </a:lnTo>
                <a:lnTo>
                  <a:pt x="514" y="1635"/>
                </a:lnTo>
                <a:lnTo>
                  <a:pt x="512" y="1632"/>
                </a:lnTo>
                <a:lnTo>
                  <a:pt x="506" y="1630"/>
                </a:lnTo>
                <a:lnTo>
                  <a:pt x="494" y="1595"/>
                </a:lnTo>
                <a:lnTo>
                  <a:pt x="497" y="1591"/>
                </a:lnTo>
                <a:lnTo>
                  <a:pt x="502" y="1584"/>
                </a:lnTo>
                <a:lnTo>
                  <a:pt x="505" y="1583"/>
                </a:lnTo>
                <a:lnTo>
                  <a:pt x="521" y="1574"/>
                </a:lnTo>
                <a:lnTo>
                  <a:pt x="527" y="1574"/>
                </a:lnTo>
                <a:lnTo>
                  <a:pt x="547" y="1591"/>
                </a:lnTo>
                <a:lnTo>
                  <a:pt x="576" y="1615"/>
                </a:lnTo>
                <a:lnTo>
                  <a:pt x="576" y="1616"/>
                </a:lnTo>
                <a:lnTo>
                  <a:pt x="580" y="1621"/>
                </a:lnTo>
                <a:lnTo>
                  <a:pt x="587" y="1630"/>
                </a:lnTo>
                <a:lnTo>
                  <a:pt x="609" y="1638"/>
                </a:lnTo>
                <a:lnTo>
                  <a:pt x="610" y="1638"/>
                </a:lnTo>
                <a:lnTo>
                  <a:pt x="613" y="1636"/>
                </a:lnTo>
                <a:lnTo>
                  <a:pt x="617" y="1632"/>
                </a:lnTo>
                <a:lnTo>
                  <a:pt x="617" y="1630"/>
                </a:lnTo>
                <a:lnTo>
                  <a:pt x="618" y="1627"/>
                </a:lnTo>
                <a:lnTo>
                  <a:pt x="620" y="1598"/>
                </a:lnTo>
                <a:lnTo>
                  <a:pt x="620" y="1597"/>
                </a:lnTo>
                <a:lnTo>
                  <a:pt x="618" y="1594"/>
                </a:lnTo>
                <a:lnTo>
                  <a:pt x="617" y="1593"/>
                </a:lnTo>
                <a:lnTo>
                  <a:pt x="609" y="1586"/>
                </a:lnTo>
                <a:lnTo>
                  <a:pt x="605" y="1584"/>
                </a:lnTo>
                <a:lnTo>
                  <a:pt x="605" y="1583"/>
                </a:lnTo>
                <a:lnTo>
                  <a:pt x="603" y="1583"/>
                </a:lnTo>
                <a:lnTo>
                  <a:pt x="600" y="1574"/>
                </a:lnTo>
                <a:lnTo>
                  <a:pt x="600" y="1569"/>
                </a:lnTo>
                <a:lnTo>
                  <a:pt x="606" y="1564"/>
                </a:lnTo>
                <a:lnTo>
                  <a:pt x="607" y="1561"/>
                </a:lnTo>
                <a:lnTo>
                  <a:pt x="633" y="1582"/>
                </a:lnTo>
                <a:lnTo>
                  <a:pt x="652" y="1597"/>
                </a:lnTo>
                <a:lnTo>
                  <a:pt x="659" y="1604"/>
                </a:lnTo>
                <a:lnTo>
                  <a:pt x="678" y="1605"/>
                </a:lnTo>
                <a:lnTo>
                  <a:pt x="696" y="1605"/>
                </a:lnTo>
                <a:lnTo>
                  <a:pt x="712" y="1591"/>
                </a:lnTo>
                <a:lnTo>
                  <a:pt x="736" y="1574"/>
                </a:lnTo>
                <a:lnTo>
                  <a:pt x="763" y="1567"/>
                </a:lnTo>
                <a:lnTo>
                  <a:pt x="770" y="1545"/>
                </a:lnTo>
                <a:lnTo>
                  <a:pt x="774" y="1528"/>
                </a:lnTo>
                <a:lnTo>
                  <a:pt x="796" y="1527"/>
                </a:lnTo>
                <a:lnTo>
                  <a:pt x="800" y="1527"/>
                </a:lnTo>
                <a:lnTo>
                  <a:pt x="804" y="1530"/>
                </a:lnTo>
                <a:lnTo>
                  <a:pt x="816" y="1531"/>
                </a:lnTo>
                <a:lnTo>
                  <a:pt x="835" y="1534"/>
                </a:lnTo>
                <a:lnTo>
                  <a:pt x="856" y="1534"/>
                </a:lnTo>
                <a:lnTo>
                  <a:pt x="859" y="1533"/>
                </a:lnTo>
                <a:lnTo>
                  <a:pt x="864" y="1531"/>
                </a:lnTo>
                <a:lnTo>
                  <a:pt x="876" y="1526"/>
                </a:lnTo>
                <a:lnTo>
                  <a:pt x="882" y="1526"/>
                </a:lnTo>
                <a:lnTo>
                  <a:pt x="882" y="1530"/>
                </a:lnTo>
                <a:lnTo>
                  <a:pt x="879" y="1541"/>
                </a:lnTo>
                <a:lnTo>
                  <a:pt x="879" y="1542"/>
                </a:lnTo>
                <a:lnTo>
                  <a:pt x="865" y="1548"/>
                </a:lnTo>
                <a:lnTo>
                  <a:pt x="859" y="1546"/>
                </a:lnTo>
                <a:lnTo>
                  <a:pt x="854" y="1543"/>
                </a:lnTo>
                <a:lnTo>
                  <a:pt x="848" y="1539"/>
                </a:lnTo>
                <a:lnTo>
                  <a:pt x="839" y="1539"/>
                </a:lnTo>
                <a:lnTo>
                  <a:pt x="835" y="1543"/>
                </a:lnTo>
                <a:lnTo>
                  <a:pt x="828" y="1549"/>
                </a:lnTo>
                <a:lnTo>
                  <a:pt x="808" y="1569"/>
                </a:lnTo>
                <a:lnTo>
                  <a:pt x="800" y="1589"/>
                </a:lnTo>
                <a:lnTo>
                  <a:pt x="774" y="1646"/>
                </a:lnTo>
                <a:lnTo>
                  <a:pt x="770" y="1671"/>
                </a:lnTo>
                <a:lnTo>
                  <a:pt x="762" y="1691"/>
                </a:lnTo>
                <a:lnTo>
                  <a:pt x="762" y="1694"/>
                </a:lnTo>
                <a:lnTo>
                  <a:pt x="767" y="1701"/>
                </a:lnTo>
                <a:lnTo>
                  <a:pt x="781" y="1717"/>
                </a:lnTo>
                <a:lnTo>
                  <a:pt x="785" y="1721"/>
                </a:lnTo>
                <a:lnTo>
                  <a:pt x="790" y="1728"/>
                </a:lnTo>
                <a:lnTo>
                  <a:pt x="804" y="1748"/>
                </a:lnTo>
                <a:lnTo>
                  <a:pt x="808" y="1763"/>
                </a:lnTo>
                <a:lnTo>
                  <a:pt x="807" y="1766"/>
                </a:lnTo>
                <a:lnTo>
                  <a:pt x="807" y="1769"/>
                </a:lnTo>
                <a:lnTo>
                  <a:pt x="813" y="1783"/>
                </a:lnTo>
                <a:lnTo>
                  <a:pt x="818" y="1784"/>
                </a:lnTo>
                <a:lnTo>
                  <a:pt x="819" y="1787"/>
                </a:lnTo>
                <a:lnTo>
                  <a:pt x="826" y="1798"/>
                </a:lnTo>
                <a:lnTo>
                  <a:pt x="827" y="1800"/>
                </a:lnTo>
                <a:lnTo>
                  <a:pt x="830" y="1802"/>
                </a:lnTo>
                <a:lnTo>
                  <a:pt x="831" y="1802"/>
                </a:lnTo>
                <a:lnTo>
                  <a:pt x="842" y="1800"/>
                </a:lnTo>
                <a:lnTo>
                  <a:pt x="844" y="1796"/>
                </a:lnTo>
                <a:lnTo>
                  <a:pt x="844" y="1784"/>
                </a:lnTo>
                <a:lnTo>
                  <a:pt x="845" y="1781"/>
                </a:lnTo>
                <a:lnTo>
                  <a:pt x="845" y="1778"/>
                </a:lnTo>
                <a:lnTo>
                  <a:pt x="848" y="1776"/>
                </a:lnTo>
                <a:lnTo>
                  <a:pt x="849" y="1776"/>
                </a:lnTo>
                <a:lnTo>
                  <a:pt x="849" y="1777"/>
                </a:lnTo>
                <a:lnTo>
                  <a:pt x="852" y="1788"/>
                </a:lnTo>
                <a:lnTo>
                  <a:pt x="852" y="1789"/>
                </a:lnTo>
                <a:lnTo>
                  <a:pt x="849" y="1804"/>
                </a:lnTo>
                <a:lnTo>
                  <a:pt x="846" y="1807"/>
                </a:lnTo>
                <a:lnTo>
                  <a:pt x="845" y="1813"/>
                </a:lnTo>
                <a:lnTo>
                  <a:pt x="844" y="1819"/>
                </a:lnTo>
                <a:lnTo>
                  <a:pt x="844" y="1829"/>
                </a:lnTo>
                <a:lnTo>
                  <a:pt x="845" y="1830"/>
                </a:lnTo>
                <a:lnTo>
                  <a:pt x="846" y="1833"/>
                </a:lnTo>
                <a:lnTo>
                  <a:pt x="856" y="1836"/>
                </a:lnTo>
                <a:lnTo>
                  <a:pt x="861" y="1837"/>
                </a:lnTo>
                <a:lnTo>
                  <a:pt x="874" y="1826"/>
                </a:lnTo>
                <a:lnTo>
                  <a:pt x="875" y="1825"/>
                </a:lnTo>
                <a:lnTo>
                  <a:pt x="876" y="1822"/>
                </a:lnTo>
                <a:lnTo>
                  <a:pt x="878" y="1818"/>
                </a:lnTo>
                <a:lnTo>
                  <a:pt x="916" y="1798"/>
                </a:lnTo>
                <a:lnTo>
                  <a:pt x="917" y="1798"/>
                </a:lnTo>
                <a:lnTo>
                  <a:pt x="924" y="1795"/>
                </a:lnTo>
                <a:lnTo>
                  <a:pt x="927" y="1795"/>
                </a:lnTo>
                <a:lnTo>
                  <a:pt x="927" y="1796"/>
                </a:lnTo>
                <a:lnTo>
                  <a:pt x="928" y="1798"/>
                </a:lnTo>
                <a:lnTo>
                  <a:pt x="934" y="1822"/>
                </a:lnTo>
                <a:lnTo>
                  <a:pt x="912" y="1884"/>
                </a:lnTo>
                <a:lnTo>
                  <a:pt x="909" y="1884"/>
                </a:lnTo>
                <a:lnTo>
                  <a:pt x="887" y="1889"/>
                </a:lnTo>
                <a:lnTo>
                  <a:pt x="886" y="1892"/>
                </a:lnTo>
                <a:lnTo>
                  <a:pt x="884" y="1893"/>
                </a:lnTo>
                <a:lnTo>
                  <a:pt x="884" y="1897"/>
                </a:lnTo>
                <a:lnTo>
                  <a:pt x="883" y="1936"/>
                </a:lnTo>
                <a:lnTo>
                  <a:pt x="883" y="1944"/>
                </a:lnTo>
                <a:lnTo>
                  <a:pt x="884" y="1949"/>
                </a:lnTo>
                <a:lnTo>
                  <a:pt x="886" y="1952"/>
                </a:lnTo>
                <a:lnTo>
                  <a:pt x="891" y="1957"/>
                </a:lnTo>
                <a:lnTo>
                  <a:pt x="890" y="1989"/>
                </a:lnTo>
                <a:lnTo>
                  <a:pt x="886" y="1996"/>
                </a:lnTo>
                <a:lnTo>
                  <a:pt x="884" y="2000"/>
                </a:lnTo>
                <a:lnTo>
                  <a:pt x="878" y="2012"/>
                </a:lnTo>
                <a:lnTo>
                  <a:pt x="876" y="2017"/>
                </a:lnTo>
                <a:lnTo>
                  <a:pt x="876" y="2022"/>
                </a:lnTo>
                <a:lnTo>
                  <a:pt x="899" y="2069"/>
                </a:lnTo>
                <a:lnTo>
                  <a:pt x="902" y="2073"/>
                </a:lnTo>
                <a:lnTo>
                  <a:pt x="904" y="2076"/>
                </a:lnTo>
                <a:lnTo>
                  <a:pt x="906" y="2080"/>
                </a:lnTo>
                <a:lnTo>
                  <a:pt x="927" y="2094"/>
                </a:lnTo>
                <a:lnTo>
                  <a:pt x="931" y="2095"/>
                </a:lnTo>
                <a:lnTo>
                  <a:pt x="942" y="2097"/>
                </a:lnTo>
                <a:lnTo>
                  <a:pt x="945" y="2095"/>
                </a:lnTo>
                <a:lnTo>
                  <a:pt x="950" y="2090"/>
                </a:lnTo>
                <a:lnTo>
                  <a:pt x="953" y="2088"/>
                </a:lnTo>
                <a:lnTo>
                  <a:pt x="954" y="2090"/>
                </a:lnTo>
                <a:lnTo>
                  <a:pt x="954" y="2091"/>
                </a:lnTo>
                <a:lnTo>
                  <a:pt x="951" y="2102"/>
                </a:lnTo>
                <a:lnTo>
                  <a:pt x="950" y="2104"/>
                </a:lnTo>
                <a:lnTo>
                  <a:pt x="940" y="2110"/>
                </a:lnTo>
                <a:lnTo>
                  <a:pt x="936" y="2113"/>
                </a:lnTo>
                <a:lnTo>
                  <a:pt x="934" y="2113"/>
                </a:lnTo>
                <a:lnTo>
                  <a:pt x="931" y="2112"/>
                </a:lnTo>
                <a:lnTo>
                  <a:pt x="925" y="2110"/>
                </a:lnTo>
                <a:lnTo>
                  <a:pt x="923" y="2109"/>
                </a:lnTo>
                <a:lnTo>
                  <a:pt x="915" y="2104"/>
                </a:lnTo>
                <a:lnTo>
                  <a:pt x="912" y="2101"/>
                </a:lnTo>
                <a:lnTo>
                  <a:pt x="901" y="2083"/>
                </a:lnTo>
                <a:lnTo>
                  <a:pt x="901" y="2076"/>
                </a:lnTo>
                <a:lnTo>
                  <a:pt x="895" y="2064"/>
                </a:lnTo>
                <a:lnTo>
                  <a:pt x="890" y="2061"/>
                </a:lnTo>
                <a:lnTo>
                  <a:pt x="884" y="2061"/>
                </a:lnTo>
                <a:lnTo>
                  <a:pt x="864" y="2072"/>
                </a:lnTo>
                <a:lnTo>
                  <a:pt x="861" y="2073"/>
                </a:lnTo>
                <a:lnTo>
                  <a:pt x="860" y="2076"/>
                </a:lnTo>
                <a:lnTo>
                  <a:pt x="860" y="2082"/>
                </a:lnTo>
                <a:lnTo>
                  <a:pt x="861" y="2084"/>
                </a:lnTo>
                <a:lnTo>
                  <a:pt x="868" y="2093"/>
                </a:lnTo>
                <a:lnTo>
                  <a:pt x="876" y="2098"/>
                </a:lnTo>
                <a:lnTo>
                  <a:pt x="880" y="2105"/>
                </a:lnTo>
                <a:lnTo>
                  <a:pt x="886" y="2120"/>
                </a:lnTo>
                <a:lnTo>
                  <a:pt x="886" y="2131"/>
                </a:lnTo>
                <a:lnTo>
                  <a:pt x="884" y="2131"/>
                </a:lnTo>
                <a:lnTo>
                  <a:pt x="882" y="2129"/>
                </a:lnTo>
                <a:lnTo>
                  <a:pt x="879" y="2127"/>
                </a:lnTo>
                <a:lnTo>
                  <a:pt x="879" y="2125"/>
                </a:lnTo>
                <a:lnTo>
                  <a:pt x="878" y="2124"/>
                </a:lnTo>
                <a:lnTo>
                  <a:pt x="838" y="2095"/>
                </a:lnTo>
                <a:lnTo>
                  <a:pt x="834" y="2093"/>
                </a:lnTo>
                <a:lnTo>
                  <a:pt x="830" y="2091"/>
                </a:lnTo>
                <a:lnTo>
                  <a:pt x="823" y="2093"/>
                </a:lnTo>
                <a:lnTo>
                  <a:pt x="819" y="2093"/>
                </a:lnTo>
                <a:lnTo>
                  <a:pt x="804" y="2102"/>
                </a:lnTo>
                <a:lnTo>
                  <a:pt x="778" y="2116"/>
                </a:lnTo>
                <a:lnTo>
                  <a:pt x="774" y="2116"/>
                </a:lnTo>
                <a:lnTo>
                  <a:pt x="760" y="2114"/>
                </a:lnTo>
                <a:lnTo>
                  <a:pt x="749" y="2113"/>
                </a:lnTo>
                <a:lnTo>
                  <a:pt x="748" y="2113"/>
                </a:lnTo>
                <a:lnTo>
                  <a:pt x="748" y="2112"/>
                </a:lnTo>
                <a:lnTo>
                  <a:pt x="719" y="2101"/>
                </a:lnTo>
                <a:lnTo>
                  <a:pt x="718" y="2117"/>
                </a:lnTo>
                <a:lnTo>
                  <a:pt x="696" y="2128"/>
                </a:lnTo>
                <a:lnTo>
                  <a:pt x="678" y="2136"/>
                </a:lnTo>
                <a:lnTo>
                  <a:pt x="671" y="2136"/>
                </a:lnTo>
                <a:lnTo>
                  <a:pt x="666" y="2135"/>
                </a:lnTo>
                <a:lnTo>
                  <a:pt x="665" y="2135"/>
                </a:lnTo>
                <a:lnTo>
                  <a:pt x="662" y="2136"/>
                </a:lnTo>
                <a:lnTo>
                  <a:pt x="654" y="2143"/>
                </a:lnTo>
                <a:lnTo>
                  <a:pt x="651" y="2151"/>
                </a:lnTo>
                <a:lnTo>
                  <a:pt x="651" y="2154"/>
                </a:lnTo>
                <a:lnTo>
                  <a:pt x="650" y="2155"/>
                </a:lnTo>
                <a:lnTo>
                  <a:pt x="644" y="2160"/>
                </a:lnTo>
                <a:lnTo>
                  <a:pt x="632" y="2172"/>
                </a:lnTo>
                <a:lnTo>
                  <a:pt x="632" y="2176"/>
                </a:lnTo>
                <a:lnTo>
                  <a:pt x="630" y="2179"/>
                </a:lnTo>
                <a:lnTo>
                  <a:pt x="630" y="2180"/>
                </a:lnTo>
                <a:lnTo>
                  <a:pt x="628" y="2180"/>
                </a:lnTo>
                <a:lnTo>
                  <a:pt x="628" y="2179"/>
                </a:lnTo>
                <a:lnTo>
                  <a:pt x="626" y="2177"/>
                </a:lnTo>
                <a:lnTo>
                  <a:pt x="624" y="2191"/>
                </a:lnTo>
                <a:lnTo>
                  <a:pt x="622" y="2195"/>
                </a:lnTo>
                <a:lnTo>
                  <a:pt x="622" y="2200"/>
                </a:lnTo>
                <a:lnTo>
                  <a:pt x="620" y="2206"/>
                </a:lnTo>
                <a:lnTo>
                  <a:pt x="603" y="2221"/>
                </a:lnTo>
                <a:lnTo>
                  <a:pt x="590" y="2233"/>
                </a:lnTo>
                <a:lnTo>
                  <a:pt x="585" y="2237"/>
                </a:lnTo>
                <a:lnTo>
                  <a:pt x="580" y="2240"/>
                </a:lnTo>
                <a:lnTo>
                  <a:pt x="572" y="2243"/>
                </a:lnTo>
                <a:lnTo>
                  <a:pt x="561" y="2251"/>
                </a:lnTo>
                <a:lnTo>
                  <a:pt x="546" y="2269"/>
                </a:lnTo>
                <a:lnTo>
                  <a:pt x="539" y="2282"/>
                </a:lnTo>
                <a:lnTo>
                  <a:pt x="538" y="2288"/>
                </a:lnTo>
                <a:lnTo>
                  <a:pt x="540" y="2291"/>
                </a:lnTo>
                <a:lnTo>
                  <a:pt x="544" y="2291"/>
                </a:lnTo>
                <a:lnTo>
                  <a:pt x="584" y="2285"/>
                </a:lnTo>
                <a:lnTo>
                  <a:pt x="594" y="2278"/>
                </a:lnTo>
                <a:lnTo>
                  <a:pt x="595" y="2274"/>
                </a:lnTo>
                <a:lnTo>
                  <a:pt x="595" y="2273"/>
                </a:lnTo>
                <a:lnTo>
                  <a:pt x="599" y="2266"/>
                </a:lnTo>
                <a:lnTo>
                  <a:pt x="600" y="2262"/>
                </a:lnTo>
                <a:lnTo>
                  <a:pt x="602" y="2262"/>
                </a:lnTo>
                <a:lnTo>
                  <a:pt x="615" y="2252"/>
                </a:lnTo>
                <a:lnTo>
                  <a:pt x="644" y="2247"/>
                </a:lnTo>
                <a:lnTo>
                  <a:pt x="651" y="2246"/>
                </a:lnTo>
                <a:lnTo>
                  <a:pt x="652" y="2246"/>
                </a:lnTo>
                <a:lnTo>
                  <a:pt x="659" y="2248"/>
                </a:lnTo>
                <a:lnTo>
                  <a:pt x="663" y="2251"/>
                </a:lnTo>
                <a:lnTo>
                  <a:pt x="667" y="2258"/>
                </a:lnTo>
                <a:lnTo>
                  <a:pt x="670" y="2266"/>
                </a:lnTo>
                <a:lnTo>
                  <a:pt x="682" y="2310"/>
                </a:lnTo>
                <a:lnTo>
                  <a:pt x="674" y="2334"/>
                </a:lnTo>
                <a:lnTo>
                  <a:pt x="671" y="2344"/>
                </a:lnTo>
                <a:lnTo>
                  <a:pt x="670" y="2349"/>
                </a:lnTo>
                <a:lnTo>
                  <a:pt x="670" y="2351"/>
                </a:lnTo>
                <a:lnTo>
                  <a:pt x="671" y="2352"/>
                </a:lnTo>
                <a:lnTo>
                  <a:pt x="681" y="2370"/>
                </a:lnTo>
                <a:lnTo>
                  <a:pt x="684" y="2373"/>
                </a:lnTo>
                <a:lnTo>
                  <a:pt x="685" y="2390"/>
                </a:lnTo>
                <a:lnTo>
                  <a:pt x="678" y="2422"/>
                </a:lnTo>
                <a:lnTo>
                  <a:pt x="677" y="2429"/>
                </a:lnTo>
                <a:lnTo>
                  <a:pt x="670" y="2444"/>
                </a:lnTo>
                <a:lnTo>
                  <a:pt x="669" y="2449"/>
                </a:lnTo>
                <a:lnTo>
                  <a:pt x="658" y="2464"/>
                </a:lnTo>
                <a:lnTo>
                  <a:pt x="650" y="2474"/>
                </a:lnTo>
                <a:lnTo>
                  <a:pt x="637" y="2482"/>
                </a:lnTo>
                <a:lnTo>
                  <a:pt x="594" y="2512"/>
                </a:lnTo>
                <a:lnTo>
                  <a:pt x="592" y="2513"/>
                </a:lnTo>
                <a:lnTo>
                  <a:pt x="588" y="2515"/>
                </a:lnTo>
                <a:lnTo>
                  <a:pt x="584" y="2515"/>
                </a:lnTo>
                <a:lnTo>
                  <a:pt x="579" y="2513"/>
                </a:lnTo>
                <a:lnTo>
                  <a:pt x="562" y="2513"/>
                </a:lnTo>
                <a:lnTo>
                  <a:pt x="554" y="2515"/>
                </a:lnTo>
                <a:lnTo>
                  <a:pt x="543" y="2523"/>
                </a:lnTo>
                <a:lnTo>
                  <a:pt x="542" y="2524"/>
                </a:lnTo>
                <a:lnTo>
                  <a:pt x="540" y="2528"/>
                </a:lnTo>
                <a:lnTo>
                  <a:pt x="539" y="2534"/>
                </a:lnTo>
                <a:lnTo>
                  <a:pt x="524" y="2554"/>
                </a:lnTo>
                <a:lnTo>
                  <a:pt x="523" y="2556"/>
                </a:lnTo>
                <a:lnTo>
                  <a:pt x="521" y="2556"/>
                </a:lnTo>
                <a:lnTo>
                  <a:pt x="512" y="2557"/>
                </a:lnTo>
                <a:lnTo>
                  <a:pt x="472" y="2560"/>
                </a:lnTo>
                <a:lnTo>
                  <a:pt x="443" y="2584"/>
                </a:lnTo>
                <a:lnTo>
                  <a:pt x="448" y="2605"/>
                </a:lnTo>
                <a:lnTo>
                  <a:pt x="458" y="2609"/>
                </a:lnTo>
                <a:lnTo>
                  <a:pt x="461" y="2612"/>
                </a:lnTo>
                <a:lnTo>
                  <a:pt x="461" y="2614"/>
                </a:lnTo>
                <a:lnTo>
                  <a:pt x="463" y="2617"/>
                </a:lnTo>
                <a:lnTo>
                  <a:pt x="465" y="2635"/>
                </a:lnTo>
                <a:lnTo>
                  <a:pt x="465" y="2639"/>
                </a:lnTo>
                <a:lnTo>
                  <a:pt x="463" y="2640"/>
                </a:lnTo>
                <a:lnTo>
                  <a:pt x="456" y="2640"/>
                </a:lnTo>
                <a:lnTo>
                  <a:pt x="453" y="2642"/>
                </a:lnTo>
                <a:lnTo>
                  <a:pt x="437" y="2653"/>
                </a:lnTo>
                <a:lnTo>
                  <a:pt x="448" y="2665"/>
                </a:lnTo>
                <a:lnTo>
                  <a:pt x="453" y="2666"/>
                </a:lnTo>
                <a:lnTo>
                  <a:pt x="456" y="2659"/>
                </a:lnTo>
                <a:lnTo>
                  <a:pt x="480" y="2661"/>
                </a:lnTo>
                <a:lnTo>
                  <a:pt x="486" y="2662"/>
                </a:lnTo>
                <a:lnTo>
                  <a:pt x="488" y="2664"/>
                </a:lnTo>
                <a:lnTo>
                  <a:pt x="491" y="2664"/>
                </a:lnTo>
                <a:lnTo>
                  <a:pt x="506" y="2659"/>
                </a:lnTo>
                <a:lnTo>
                  <a:pt x="510" y="2658"/>
                </a:lnTo>
                <a:lnTo>
                  <a:pt x="513" y="2658"/>
                </a:lnTo>
                <a:lnTo>
                  <a:pt x="513" y="2661"/>
                </a:lnTo>
                <a:lnTo>
                  <a:pt x="512" y="2662"/>
                </a:lnTo>
                <a:lnTo>
                  <a:pt x="509" y="2664"/>
                </a:lnTo>
                <a:lnTo>
                  <a:pt x="505" y="2665"/>
                </a:lnTo>
                <a:lnTo>
                  <a:pt x="493" y="2668"/>
                </a:lnTo>
                <a:lnTo>
                  <a:pt x="478" y="2672"/>
                </a:lnTo>
                <a:lnTo>
                  <a:pt x="473" y="2673"/>
                </a:lnTo>
                <a:lnTo>
                  <a:pt x="476" y="2689"/>
                </a:lnTo>
                <a:lnTo>
                  <a:pt x="476" y="2691"/>
                </a:lnTo>
                <a:lnTo>
                  <a:pt x="478" y="2692"/>
                </a:lnTo>
                <a:lnTo>
                  <a:pt x="486" y="2696"/>
                </a:lnTo>
                <a:lnTo>
                  <a:pt x="499" y="2699"/>
                </a:lnTo>
                <a:lnTo>
                  <a:pt x="502" y="2699"/>
                </a:lnTo>
                <a:lnTo>
                  <a:pt x="504" y="2696"/>
                </a:lnTo>
                <a:lnTo>
                  <a:pt x="510" y="2688"/>
                </a:lnTo>
                <a:lnTo>
                  <a:pt x="516" y="2684"/>
                </a:lnTo>
                <a:lnTo>
                  <a:pt x="517" y="2684"/>
                </a:lnTo>
                <a:lnTo>
                  <a:pt x="521" y="2683"/>
                </a:lnTo>
                <a:lnTo>
                  <a:pt x="553" y="2670"/>
                </a:lnTo>
                <a:lnTo>
                  <a:pt x="554" y="2661"/>
                </a:lnTo>
                <a:lnTo>
                  <a:pt x="558" y="2657"/>
                </a:lnTo>
                <a:lnTo>
                  <a:pt x="566" y="2653"/>
                </a:lnTo>
                <a:lnTo>
                  <a:pt x="569" y="2653"/>
                </a:lnTo>
                <a:lnTo>
                  <a:pt x="579" y="2651"/>
                </a:lnTo>
                <a:lnTo>
                  <a:pt x="607" y="2651"/>
                </a:lnTo>
                <a:lnTo>
                  <a:pt x="620" y="2655"/>
                </a:lnTo>
                <a:lnTo>
                  <a:pt x="661" y="2670"/>
                </a:lnTo>
                <a:lnTo>
                  <a:pt x="686" y="2670"/>
                </a:lnTo>
                <a:lnTo>
                  <a:pt x="688" y="2673"/>
                </a:lnTo>
                <a:lnTo>
                  <a:pt x="688" y="2676"/>
                </a:lnTo>
                <a:lnTo>
                  <a:pt x="685" y="2680"/>
                </a:lnTo>
                <a:lnTo>
                  <a:pt x="685" y="2681"/>
                </a:lnTo>
                <a:lnTo>
                  <a:pt x="671" y="2687"/>
                </a:lnTo>
                <a:lnTo>
                  <a:pt x="666" y="2688"/>
                </a:lnTo>
                <a:lnTo>
                  <a:pt x="663" y="2689"/>
                </a:lnTo>
                <a:lnTo>
                  <a:pt x="654" y="2689"/>
                </a:lnTo>
                <a:lnTo>
                  <a:pt x="652" y="2688"/>
                </a:lnTo>
                <a:lnTo>
                  <a:pt x="639" y="2694"/>
                </a:lnTo>
                <a:lnTo>
                  <a:pt x="639" y="2709"/>
                </a:lnTo>
                <a:lnTo>
                  <a:pt x="641" y="2713"/>
                </a:lnTo>
                <a:lnTo>
                  <a:pt x="650" y="2717"/>
                </a:lnTo>
                <a:lnTo>
                  <a:pt x="654" y="2720"/>
                </a:lnTo>
                <a:lnTo>
                  <a:pt x="656" y="2721"/>
                </a:lnTo>
                <a:lnTo>
                  <a:pt x="658" y="2721"/>
                </a:lnTo>
                <a:lnTo>
                  <a:pt x="669" y="2718"/>
                </a:lnTo>
                <a:lnTo>
                  <a:pt x="688" y="2713"/>
                </a:lnTo>
                <a:lnTo>
                  <a:pt x="702" y="2700"/>
                </a:lnTo>
                <a:lnTo>
                  <a:pt x="702" y="2699"/>
                </a:lnTo>
                <a:lnTo>
                  <a:pt x="703" y="2698"/>
                </a:lnTo>
                <a:lnTo>
                  <a:pt x="706" y="2696"/>
                </a:lnTo>
                <a:lnTo>
                  <a:pt x="708" y="2694"/>
                </a:lnTo>
                <a:lnTo>
                  <a:pt x="712" y="2692"/>
                </a:lnTo>
                <a:lnTo>
                  <a:pt x="736" y="2689"/>
                </a:lnTo>
                <a:lnTo>
                  <a:pt x="737" y="2689"/>
                </a:lnTo>
                <a:lnTo>
                  <a:pt x="751" y="2710"/>
                </a:lnTo>
                <a:lnTo>
                  <a:pt x="755" y="2718"/>
                </a:lnTo>
                <a:lnTo>
                  <a:pt x="777" y="2740"/>
                </a:lnTo>
                <a:lnTo>
                  <a:pt x="797" y="2762"/>
                </a:lnTo>
                <a:lnTo>
                  <a:pt x="801" y="2765"/>
                </a:lnTo>
                <a:lnTo>
                  <a:pt x="803" y="2765"/>
                </a:lnTo>
                <a:lnTo>
                  <a:pt x="818" y="2769"/>
                </a:lnTo>
                <a:lnTo>
                  <a:pt x="831" y="2770"/>
                </a:lnTo>
                <a:lnTo>
                  <a:pt x="860" y="2770"/>
                </a:lnTo>
                <a:lnTo>
                  <a:pt x="878" y="2765"/>
                </a:lnTo>
                <a:lnTo>
                  <a:pt x="883" y="2759"/>
                </a:lnTo>
                <a:lnTo>
                  <a:pt x="884" y="2754"/>
                </a:lnTo>
                <a:lnTo>
                  <a:pt x="883" y="2751"/>
                </a:lnTo>
                <a:lnTo>
                  <a:pt x="883" y="2748"/>
                </a:lnTo>
                <a:lnTo>
                  <a:pt x="884" y="2743"/>
                </a:lnTo>
                <a:lnTo>
                  <a:pt x="890" y="2735"/>
                </a:lnTo>
                <a:lnTo>
                  <a:pt x="891" y="2733"/>
                </a:lnTo>
                <a:lnTo>
                  <a:pt x="893" y="2730"/>
                </a:lnTo>
                <a:lnTo>
                  <a:pt x="919" y="2711"/>
                </a:lnTo>
                <a:lnTo>
                  <a:pt x="924" y="2711"/>
                </a:lnTo>
                <a:lnTo>
                  <a:pt x="924" y="2713"/>
                </a:lnTo>
                <a:lnTo>
                  <a:pt x="940" y="2713"/>
                </a:lnTo>
                <a:lnTo>
                  <a:pt x="951" y="2710"/>
                </a:lnTo>
                <a:lnTo>
                  <a:pt x="977" y="2698"/>
                </a:lnTo>
                <a:lnTo>
                  <a:pt x="981" y="2694"/>
                </a:lnTo>
                <a:lnTo>
                  <a:pt x="988" y="2684"/>
                </a:lnTo>
                <a:lnTo>
                  <a:pt x="995" y="2676"/>
                </a:lnTo>
                <a:lnTo>
                  <a:pt x="1024" y="2643"/>
                </a:lnTo>
                <a:lnTo>
                  <a:pt x="1028" y="2639"/>
                </a:lnTo>
                <a:lnTo>
                  <a:pt x="1043" y="2627"/>
                </a:lnTo>
                <a:lnTo>
                  <a:pt x="1047" y="2631"/>
                </a:lnTo>
                <a:lnTo>
                  <a:pt x="1047" y="2635"/>
                </a:lnTo>
                <a:lnTo>
                  <a:pt x="1046" y="2636"/>
                </a:lnTo>
                <a:lnTo>
                  <a:pt x="1044" y="2639"/>
                </a:lnTo>
                <a:lnTo>
                  <a:pt x="1042" y="2640"/>
                </a:lnTo>
                <a:lnTo>
                  <a:pt x="1036" y="2642"/>
                </a:lnTo>
                <a:lnTo>
                  <a:pt x="1032" y="2643"/>
                </a:lnTo>
                <a:lnTo>
                  <a:pt x="1028" y="2647"/>
                </a:lnTo>
                <a:lnTo>
                  <a:pt x="1011" y="2669"/>
                </a:lnTo>
                <a:lnTo>
                  <a:pt x="994" y="2698"/>
                </a:lnTo>
                <a:lnTo>
                  <a:pt x="964" y="2730"/>
                </a:lnTo>
                <a:lnTo>
                  <a:pt x="927" y="2776"/>
                </a:lnTo>
                <a:lnTo>
                  <a:pt x="921" y="2781"/>
                </a:lnTo>
                <a:lnTo>
                  <a:pt x="917" y="2795"/>
                </a:lnTo>
                <a:lnTo>
                  <a:pt x="916" y="2803"/>
                </a:lnTo>
                <a:lnTo>
                  <a:pt x="916" y="2810"/>
                </a:lnTo>
                <a:lnTo>
                  <a:pt x="917" y="2812"/>
                </a:lnTo>
                <a:lnTo>
                  <a:pt x="920" y="2817"/>
                </a:lnTo>
                <a:lnTo>
                  <a:pt x="921" y="2818"/>
                </a:lnTo>
                <a:lnTo>
                  <a:pt x="921" y="2819"/>
                </a:lnTo>
                <a:lnTo>
                  <a:pt x="920" y="2822"/>
                </a:lnTo>
                <a:lnTo>
                  <a:pt x="920" y="2826"/>
                </a:lnTo>
                <a:lnTo>
                  <a:pt x="919" y="2827"/>
                </a:lnTo>
                <a:lnTo>
                  <a:pt x="917" y="2827"/>
                </a:lnTo>
                <a:lnTo>
                  <a:pt x="908" y="2832"/>
                </a:lnTo>
                <a:lnTo>
                  <a:pt x="905" y="2833"/>
                </a:lnTo>
                <a:lnTo>
                  <a:pt x="860" y="2841"/>
                </a:lnTo>
                <a:lnTo>
                  <a:pt x="834" y="2841"/>
                </a:lnTo>
                <a:lnTo>
                  <a:pt x="833" y="2840"/>
                </a:lnTo>
                <a:lnTo>
                  <a:pt x="831" y="2840"/>
                </a:lnTo>
                <a:lnTo>
                  <a:pt x="830" y="2837"/>
                </a:lnTo>
                <a:lnTo>
                  <a:pt x="826" y="2833"/>
                </a:lnTo>
                <a:lnTo>
                  <a:pt x="816" y="2829"/>
                </a:lnTo>
                <a:lnTo>
                  <a:pt x="798" y="2825"/>
                </a:lnTo>
                <a:lnTo>
                  <a:pt x="752" y="2823"/>
                </a:lnTo>
                <a:lnTo>
                  <a:pt x="751" y="2823"/>
                </a:lnTo>
                <a:lnTo>
                  <a:pt x="676" y="2834"/>
                </a:lnTo>
                <a:lnTo>
                  <a:pt x="662" y="2838"/>
                </a:lnTo>
                <a:lnTo>
                  <a:pt x="661" y="2838"/>
                </a:lnTo>
                <a:lnTo>
                  <a:pt x="656" y="2842"/>
                </a:lnTo>
                <a:lnTo>
                  <a:pt x="656" y="2844"/>
                </a:lnTo>
                <a:lnTo>
                  <a:pt x="658" y="2855"/>
                </a:lnTo>
                <a:lnTo>
                  <a:pt x="659" y="2878"/>
                </a:lnTo>
                <a:lnTo>
                  <a:pt x="659" y="2882"/>
                </a:lnTo>
                <a:lnTo>
                  <a:pt x="654" y="2890"/>
                </a:lnTo>
                <a:lnTo>
                  <a:pt x="654" y="2892"/>
                </a:lnTo>
                <a:lnTo>
                  <a:pt x="639" y="2907"/>
                </a:lnTo>
                <a:lnTo>
                  <a:pt x="635" y="2909"/>
                </a:lnTo>
                <a:lnTo>
                  <a:pt x="630" y="2911"/>
                </a:lnTo>
                <a:lnTo>
                  <a:pt x="628" y="2909"/>
                </a:lnTo>
                <a:lnTo>
                  <a:pt x="622" y="2909"/>
                </a:lnTo>
                <a:lnTo>
                  <a:pt x="617" y="2907"/>
                </a:lnTo>
                <a:lnTo>
                  <a:pt x="609" y="2901"/>
                </a:lnTo>
                <a:lnTo>
                  <a:pt x="603" y="2900"/>
                </a:lnTo>
                <a:lnTo>
                  <a:pt x="592" y="2898"/>
                </a:lnTo>
                <a:lnTo>
                  <a:pt x="591" y="2898"/>
                </a:lnTo>
                <a:lnTo>
                  <a:pt x="590" y="2900"/>
                </a:lnTo>
                <a:lnTo>
                  <a:pt x="590" y="2901"/>
                </a:lnTo>
                <a:lnTo>
                  <a:pt x="587" y="2930"/>
                </a:lnTo>
                <a:lnTo>
                  <a:pt x="585" y="2952"/>
                </a:lnTo>
                <a:lnTo>
                  <a:pt x="577" y="2985"/>
                </a:lnTo>
                <a:lnTo>
                  <a:pt x="573" y="2989"/>
                </a:lnTo>
                <a:lnTo>
                  <a:pt x="549" y="3015"/>
                </a:lnTo>
                <a:lnTo>
                  <a:pt x="540" y="3026"/>
                </a:lnTo>
                <a:lnTo>
                  <a:pt x="540" y="3031"/>
                </a:lnTo>
                <a:lnTo>
                  <a:pt x="539" y="3038"/>
                </a:lnTo>
                <a:lnTo>
                  <a:pt x="538" y="3042"/>
                </a:lnTo>
                <a:lnTo>
                  <a:pt x="535" y="3045"/>
                </a:lnTo>
                <a:lnTo>
                  <a:pt x="531" y="3046"/>
                </a:lnTo>
                <a:lnTo>
                  <a:pt x="514" y="3050"/>
                </a:lnTo>
                <a:lnTo>
                  <a:pt x="506" y="3053"/>
                </a:lnTo>
                <a:lnTo>
                  <a:pt x="486" y="3061"/>
                </a:lnTo>
                <a:lnTo>
                  <a:pt x="484" y="3061"/>
                </a:lnTo>
                <a:lnTo>
                  <a:pt x="483" y="3062"/>
                </a:lnTo>
                <a:lnTo>
                  <a:pt x="483" y="3064"/>
                </a:lnTo>
                <a:lnTo>
                  <a:pt x="479" y="3077"/>
                </a:lnTo>
                <a:lnTo>
                  <a:pt x="479" y="3079"/>
                </a:lnTo>
                <a:lnTo>
                  <a:pt x="482" y="3087"/>
                </a:lnTo>
                <a:lnTo>
                  <a:pt x="482" y="3088"/>
                </a:lnTo>
                <a:lnTo>
                  <a:pt x="478" y="3101"/>
                </a:lnTo>
                <a:lnTo>
                  <a:pt x="476" y="3103"/>
                </a:lnTo>
                <a:lnTo>
                  <a:pt x="454" y="3131"/>
                </a:lnTo>
                <a:lnTo>
                  <a:pt x="426" y="3155"/>
                </a:lnTo>
                <a:lnTo>
                  <a:pt x="398" y="3176"/>
                </a:lnTo>
                <a:lnTo>
                  <a:pt x="381" y="3176"/>
                </a:lnTo>
                <a:lnTo>
                  <a:pt x="379" y="3174"/>
                </a:lnTo>
                <a:lnTo>
                  <a:pt x="377" y="3174"/>
                </a:lnTo>
                <a:lnTo>
                  <a:pt x="374" y="3176"/>
                </a:lnTo>
                <a:lnTo>
                  <a:pt x="367" y="3178"/>
                </a:lnTo>
                <a:lnTo>
                  <a:pt x="334" y="3195"/>
                </a:lnTo>
                <a:lnTo>
                  <a:pt x="333" y="3196"/>
                </a:lnTo>
                <a:lnTo>
                  <a:pt x="330" y="3204"/>
                </a:lnTo>
                <a:lnTo>
                  <a:pt x="327" y="3225"/>
                </a:lnTo>
                <a:lnTo>
                  <a:pt x="327" y="3228"/>
                </a:lnTo>
                <a:lnTo>
                  <a:pt x="334" y="3234"/>
                </a:lnTo>
                <a:lnTo>
                  <a:pt x="337" y="3234"/>
                </a:lnTo>
                <a:lnTo>
                  <a:pt x="340" y="3237"/>
                </a:lnTo>
                <a:lnTo>
                  <a:pt x="342" y="3236"/>
                </a:lnTo>
                <a:lnTo>
                  <a:pt x="357" y="3232"/>
                </a:lnTo>
                <a:lnTo>
                  <a:pt x="363" y="3230"/>
                </a:lnTo>
                <a:lnTo>
                  <a:pt x="364" y="3228"/>
                </a:lnTo>
                <a:lnTo>
                  <a:pt x="367" y="3226"/>
                </a:lnTo>
                <a:lnTo>
                  <a:pt x="368" y="3224"/>
                </a:lnTo>
                <a:lnTo>
                  <a:pt x="368" y="3219"/>
                </a:lnTo>
                <a:lnTo>
                  <a:pt x="367" y="3215"/>
                </a:lnTo>
                <a:lnTo>
                  <a:pt x="367" y="3213"/>
                </a:lnTo>
                <a:lnTo>
                  <a:pt x="368" y="3210"/>
                </a:lnTo>
                <a:lnTo>
                  <a:pt x="368" y="3209"/>
                </a:lnTo>
                <a:lnTo>
                  <a:pt x="371" y="3207"/>
                </a:lnTo>
                <a:lnTo>
                  <a:pt x="377" y="3206"/>
                </a:lnTo>
                <a:lnTo>
                  <a:pt x="379" y="3204"/>
                </a:lnTo>
                <a:lnTo>
                  <a:pt x="382" y="3206"/>
                </a:lnTo>
                <a:lnTo>
                  <a:pt x="402" y="3214"/>
                </a:lnTo>
                <a:lnTo>
                  <a:pt x="413" y="3218"/>
                </a:lnTo>
                <a:lnTo>
                  <a:pt x="417" y="3221"/>
                </a:lnTo>
                <a:lnTo>
                  <a:pt x="423" y="3225"/>
                </a:lnTo>
                <a:lnTo>
                  <a:pt x="426" y="3229"/>
                </a:lnTo>
                <a:lnTo>
                  <a:pt x="431" y="3239"/>
                </a:lnTo>
                <a:lnTo>
                  <a:pt x="431" y="3244"/>
                </a:lnTo>
                <a:lnTo>
                  <a:pt x="430" y="3247"/>
                </a:lnTo>
                <a:lnTo>
                  <a:pt x="430" y="3250"/>
                </a:lnTo>
                <a:lnTo>
                  <a:pt x="434" y="3256"/>
                </a:lnTo>
                <a:lnTo>
                  <a:pt x="437" y="3259"/>
                </a:lnTo>
                <a:lnTo>
                  <a:pt x="442" y="3263"/>
                </a:lnTo>
                <a:lnTo>
                  <a:pt x="443" y="3265"/>
                </a:lnTo>
                <a:lnTo>
                  <a:pt x="467" y="3247"/>
                </a:lnTo>
                <a:lnTo>
                  <a:pt x="467" y="3245"/>
                </a:lnTo>
                <a:lnTo>
                  <a:pt x="473" y="3234"/>
                </a:lnTo>
                <a:lnTo>
                  <a:pt x="475" y="3232"/>
                </a:lnTo>
                <a:lnTo>
                  <a:pt x="475" y="3228"/>
                </a:lnTo>
                <a:lnTo>
                  <a:pt x="472" y="3222"/>
                </a:lnTo>
                <a:lnTo>
                  <a:pt x="472" y="3221"/>
                </a:lnTo>
                <a:lnTo>
                  <a:pt x="471" y="3221"/>
                </a:lnTo>
                <a:lnTo>
                  <a:pt x="472" y="3202"/>
                </a:lnTo>
                <a:lnTo>
                  <a:pt x="476" y="3181"/>
                </a:lnTo>
                <a:lnTo>
                  <a:pt x="482" y="3173"/>
                </a:lnTo>
                <a:lnTo>
                  <a:pt x="483" y="3173"/>
                </a:lnTo>
                <a:lnTo>
                  <a:pt x="484" y="3174"/>
                </a:lnTo>
                <a:lnTo>
                  <a:pt x="484" y="3176"/>
                </a:lnTo>
                <a:lnTo>
                  <a:pt x="482" y="3183"/>
                </a:lnTo>
                <a:lnTo>
                  <a:pt x="484" y="3202"/>
                </a:lnTo>
                <a:lnTo>
                  <a:pt x="486" y="3202"/>
                </a:lnTo>
                <a:lnTo>
                  <a:pt x="493" y="3195"/>
                </a:lnTo>
                <a:lnTo>
                  <a:pt x="494" y="3189"/>
                </a:lnTo>
                <a:lnTo>
                  <a:pt x="494" y="3188"/>
                </a:lnTo>
                <a:lnTo>
                  <a:pt x="495" y="3184"/>
                </a:lnTo>
                <a:lnTo>
                  <a:pt x="498" y="3181"/>
                </a:lnTo>
                <a:lnTo>
                  <a:pt x="520" y="3169"/>
                </a:lnTo>
                <a:lnTo>
                  <a:pt x="535" y="3157"/>
                </a:lnTo>
                <a:lnTo>
                  <a:pt x="535" y="3154"/>
                </a:lnTo>
                <a:lnTo>
                  <a:pt x="540" y="3139"/>
                </a:lnTo>
                <a:lnTo>
                  <a:pt x="542" y="3136"/>
                </a:lnTo>
                <a:lnTo>
                  <a:pt x="553" y="3132"/>
                </a:lnTo>
                <a:lnTo>
                  <a:pt x="557" y="3132"/>
                </a:lnTo>
                <a:lnTo>
                  <a:pt x="565" y="3138"/>
                </a:lnTo>
                <a:lnTo>
                  <a:pt x="594" y="3138"/>
                </a:lnTo>
                <a:lnTo>
                  <a:pt x="602" y="3136"/>
                </a:lnTo>
                <a:lnTo>
                  <a:pt x="603" y="3136"/>
                </a:lnTo>
                <a:lnTo>
                  <a:pt x="606" y="3135"/>
                </a:lnTo>
                <a:lnTo>
                  <a:pt x="609" y="3132"/>
                </a:lnTo>
                <a:lnTo>
                  <a:pt x="609" y="3131"/>
                </a:lnTo>
                <a:lnTo>
                  <a:pt x="611" y="3128"/>
                </a:lnTo>
                <a:lnTo>
                  <a:pt x="614" y="3127"/>
                </a:lnTo>
                <a:lnTo>
                  <a:pt x="665" y="3122"/>
                </a:lnTo>
                <a:lnTo>
                  <a:pt x="678" y="3125"/>
                </a:lnTo>
                <a:lnTo>
                  <a:pt x="732" y="3150"/>
                </a:lnTo>
                <a:lnTo>
                  <a:pt x="738" y="3157"/>
                </a:lnTo>
                <a:lnTo>
                  <a:pt x="741" y="3165"/>
                </a:lnTo>
                <a:lnTo>
                  <a:pt x="742" y="3168"/>
                </a:lnTo>
                <a:lnTo>
                  <a:pt x="745" y="3170"/>
                </a:lnTo>
                <a:lnTo>
                  <a:pt x="752" y="3173"/>
                </a:lnTo>
                <a:lnTo>
                  <a:pt x="755" y="3174"/>
                </a:lnTo>
                <a:lnTo>
                  <a:pt x="768" y="3176"/>
                </a:lnTo>
                <a:lnTo>
                  <a:pt x="771" y="3176"/>
                </a:lnTo>
                <a:lnTo>
                  <a:pt x="779" y="3170"/>
                </a:lnTo>
                <a:lnTo>
                  <a:pt x="785" y="3168"/>
                </a:lnTo>
                <a:lnTo>
                  <a:pt x="785" y="3165"/>
                </a:lnTo>
                <a:lnTo>
                  <a:pt x="783" y="3162"/>
                </a:lnTo>
                <a:lnTo>
                  <a:pt x="785" y="3158"/>
                </a:lnTo>
                <a:lnTo>
                  <a:pt x="786" y="3151"/>
                </a:lnTo>
                <a:lnTo>
                  <a:pt x="788" y="3147"/>
                </a:lnTo>
                <a:lnTo>
                  <a:pt x="790" y="3143"/>
                </a:lnTo>
                <a:lnTo>
                  <a:pt x="792" y="3140"/>
                </a:lnTo>
                <a:lnTo>
                  <a:pt x="793" y="3139"/>
                </a:lnTo>
                <a:lnTo>
                  <a:pt x="800" y="3136"/>
                </a:lnTo>
                <a:lnTo>
                  <a:pt x="805" y="3135"/>
                </a:lnTo>
                <a:lnTo>
                  <a:pt x="815" y="3128"/>
                </a:lnTo>
                <a:lnTo>
                  <a:pt x="818" y="3116"/>
                </a:lnTo>
                <a:lnTo>
                  <a:pt x="818" y="3110"/>
                </a:lnTo>
                <a:lnTo>
                  <a:pt x="816" y="3110"/>
                </a:lnTo>
                <a:lnTo>
                  <a:pt x="808" y="3106"/>
                </a:lnTo>
                <a:lnTo>
                  <a:pt x="807" y="3105"/>
                </a:lnTo>
                <a:lnTo>
                  <a:pt x="807" y="3092"/>
                </a:lnTo>
                <a:lnTo>
                  <a:pt x="816" y="3065"/>
                </a:lnTo>
                <a:lnTo>
                  <a:pt x="818" y="3061"/>
                </a:lnTo>
                <a:lnTo>
                  <a:pt x="830" y="3041"/>
                </a:lnTo>
                <a:lnTo>
                  <a:pt x="834" y="3035"/>
                </a:lnTo>
                <a:lnTo>
                  <a:pt x="872" y="3013"/>
                </a:lnTo>
                <a:lnTo>
                  <a:pt x="876" y="3010"/>
                </a:lnTo>
                <a:lnTo>
                  <a:pt x="879" y="3010"/>
                </a:lnTo>
                <a:lnTo>
                  <a:pt x="886" y="3009"/>
                </a:lnTo>
                <a:lnTo>
                  <a:pt x="890" y="3009"/>
                </a:lnTo>
                <a:lnTo>
                  <a:pt x="898" y="3010"/>
                </a:lnTo>
                <a:lnTo>
                  <a:pt x="923" y="3005"/>
                </a:lnTo>
                <a:lnTo>
                  <a:pt x="931" y="3001"/>
                </a:lnTo>
                <a:lnTo>
                  <a:pt x="938" y="2995"/>
                </a:lnTo>
                <a:lnTo>
                  <a:pt x="943" y="2993"/>
                </a:lnTo>
                <a:lnTo>
                  <a:pt x="947" y="2993"/>
                </a:lnTo>
                <a:lnTo>
                  <a:pt x="953" y="2994"/>
                </a:lnTo>
                <a:lnTo>
                  <a:pt x="973" y="2998"/>
                </a:lnTo>
                <a:lnTo>
                  <a:pt x="975" y="2998"/>
                </a:lnTo>
                <a:lnTo>
                  <a:pt x="976" y="3000"/>
                </a:lnTo>
                <a:lnTo>
                  <a:pt x="1018" y="3024"/>
                </a:lnTo>
                <a:lnTo>
                  <a:pt x="1044" y="3041"/>
                </a:lnTo>
                <a:lnTo>
                  <a:pt x="1044" y="3038"/>
                </a:lnTo>
                <a:lnTo>
                  <a:pt x="1048" y="3028"/>
                </a:lnTo>
                <a:lnTo>
                  <a:pt x="1048" y="3026"/>
                </a:lnTo>
                <a:lnTo>
                  <a:pt x="1050" y="3024"/>
                </a:lnTo>
                <a:lnTo>
                  <a:pt x="1058" y="3021"/>
                </a:lnTo>
                <a:lnTo>
                  <a:pt x="1095" y="3026"/>
                </a:lnTo>
                <a:lnTo>
                  <a:pt x="1129" y="3032"/>
                </a:lnTo>
                <a:lnTo>
                  <a:pt x="1153" y="3034"/>
                </a:lnTo>
                <a:lnTo>
                  <a:pt x="1155" y="3034"/>
                </a:lnTo>
                <a:lnTo>
                  <a:pt x="1155" y="3032"/>
                </a:lnTo>
                <a:lnTo>
                  <a:pt x="1156" y="3032"/>
                </a:lnTo>
                <a:lnTo>
                  <a:pt x="1164" y="3017"/>
                </a:lnTo>
                <a:lnTo>
                  <a:pt x="1164" y="3016"/>
                </a:lnTo>
                <a:lnTo>
                  <a:pt x="1163" y="3015"/>
                </a:lnTo>
                <a:lnTo>
                  <a:pt x="1160" y="3006"/>
                </a:lnTo>
                <a:lnTo>
                  <a:pt x="1159" y="3005"/>
                </a:lnTo>
                <a:lnTo>
                  <a:pt x="1156" y="3004"/>
                </a:lnTo>
                <a:lnTo>
                  <a:pt x="1145" y="3001"/>
                </a:lnTo>
                <a:lnTo>
                  <a:pt x="1138" y="3000"/>
                </a:lnTo>
                <a:lnTo>
                  <a:pt x="1147" y="2993"/>
                </a:lnTo>
                <a:lnTo>
                  <a:pt x="1179" y="2989"/>
                </a:lnTo>
                <a:lnTo>
                  <a:pt x="1208" y="2979"/>
                </a:lnTo>
                <a:lnTo>
                  <a:pt x="1215" y="2979"/>
                </a:lnTo>
                <a:lnTo>
                  <a:pt x="1229" y="2982"/>
                </a:lnTo>
                <a:lnTo>
                  <a:pt x="1244" y="2982"/>
                </a:lnTo>
                <a:lnTo>
                  <a:pt x="1285" y="2961"/>
                </a:lnTo>
                <a:lnTo>
                  <a:pt x="1287" y="2959"/>
                </a:lnTo>
                <a:lnTo>
                  <a:pt x="1291" y="2952"/>
                </a:lnTo>
                <a:lnTo>
                  <a:pt x="1293" y="2949"/>
                </a:lnTo>
                <a:lnTo>
                  <a:pt x="1293" y="2948"/>
                </a:lnTo>
                <a:lnTo>
                  <a:pt x="1291" y="2946"/>
                </a:lnTo>
                <a:lnTo>
                  <a:pt x="1285" y="2937"/>
                </a:lnTo>
                <a:lnTo>
                  <a:pt x="1270" y="2924"/>
                </a:lnTo>
                <a:lnTo>
                  <a:pt x="1267" y="2923"/>
                </a:lnTo>
                <a:lnTo>
                  <a:pt x="1256" y="2919"/>
                </a:lnTo>
                <a:lnTo>
                  <a:pt x="1255" y="2918"/>
                </a:lnTo>
                <a:lnTo>
                  <a:pt x="1256" y="2916"/>
                </a:lnTo>
                <a:lnTo>
                  <a:pt x="1259" y="2916"/>
                </a:lnTo>
                <a:lnTo>
                  <a:pt x="1265" y="2918"/>
                </a:lnTo>
                <a:lnTo>
                  <a:pt x="1276" y="2924"/>
                </a:lnTo>
                <a:lnTo>
                  <a:pt x="1280" y="2927"/>
                </a:lnTo>
                <a:lnTo>
                  <a:pt x="1286" y="2933"/>
                </a:lnTo>
                <a:lnTo>
                  <a:pt x="1301" y="2942"/>
                </a:lnTo>
                <a:lnTo>
                  <a:pt x="1321" y="2957"/>
                </a:lnTo>
                <a:lnTo>
                  <a:pt x="1324" y="2959"/>
                </a:lnTo>
                <a:lnTo>
                  <a:pt x="1332" y="2959"/>
                </a:lnTo>
                <a:lnTo>
                  <a:pt x="1332" y="2957"/>
                </a:lnTo>
                <a:lnTo>
                  <a:pt x="1334" y="2950"/>
                </a:lnTo>
                <a:lnTo>
                  <a:pt x="1334" y="2946"/>
                </a:lnTo>
                <a:lnTo>
                  <a:pt x="1330" y="2944"/>
                </a:lnTo>
                <a:lnTo>
                  <a:pt x="1324" y="2939"/>
                </a:lnTo>
                <a:lnTo>
                  <a:pt x="1324" y="2937"/>
                </a:lnTo>
                <a:lnTo>
                  <a:pt x="1326" y="2937"/>
                </a:lnTo>
                <a:lnTo>
                  <a:pt x="1339" y="2935"/>
                </a:lnTo>
                <a:lnTo>
                  <a:pt x="1342" y="2935"/>
                </a:lnTo>
                <a:lnTo>
                  <a:pt x="1345" y="2938"/>
                </a:lnTo>
                <a:lnTo>
                  <a:pt x="1345" y="2941"/>
                </a:lnTo>
                <a:lnTo>
                  <a:pt x="1343" y="2941"/>
                </a:lnTo>
                <a:lnTo>
                  <a:pt x="1341" y="2942"/>
                </a:lnTo>
                <a:lnTo>
                  <a:pt x="1338" y="2952"/>
                </a:lnTo>
                <a:lnTo>
                  <a:pt x="1336" y="2952"/>
                </a:lnTo>
                <a:lnTo>
                  <a:pt x="1338" y="2956"/>
                </a:lnTo>
                <a:lnTo>
                  <a:pt x="1341" y="2959"/>
                </a:lnTo>
                <a:lnTo>
                  <a:pt x="1343" y="2959"/>
                </a:lnTo>
                <a:lnTo>
                  <a:pt x="1345" y="2957"/>
                </a:lnTo>
                <a:lnTo>
                  <a:pt x="1351" y="2954"/>
                </a:lnTo>
                <a:lnTo>
                  <a:pt x="1351" y="2944"/>
                </a:lnTo>
                <a:lnTo>
                  <a:pt x="1353" y="2939"/>
                </a:lnTo>
                <a:lnTo>
                  <a:pt x="1353" y="2938"/>
                </a:lnTo>
                <a:lnTo>
                  <a:pt x="1354" y="2937"/>
                </a:lnTo>
                <a:lnTo>
                  <a:pt x="1357" y="2935"/>
                </a:lnTo>
                <a:lnTo>
                  <a:pt x="1360" y="2935"/>
                </a:lnTo>
                <a:lnTo>
                  <a:pt x="1362" y="2937"/>
                </a:lnTo>
                <a:lnTo>
                  <a:pt x="1362" y="2949"/>
                </a:lnTo>
                <a:lnTo>
                  <a:pt x="1357" y="2954"/>
                </a:lnTo>
                <a:lnTo>
                  <a:pt x="1356" y="2957"/>
                </a:lnTo>
                <a:lnTo>
                  <a:pt x="1356" y="2959"/>
                </a:lnTo>
                <a:lnTo>
                  <a:pt x="1357" y="2960"/>
                </a:lnTo>
                <a:lnTo>
                  <a:pt x="1357" y="2961"/>
                </a:lnTo>
                <a:lnTo>
                  <a:pt x="1371" y="2959"/>
                </a:lnTo>
                <a:lnTo>
                  <a:pt x="1371" y="2957"/>
                </a:lnTo>
                <a:lnTo>
                  <a:pt x="1372" y="2944"/>
                </a:lnTo>
                <a:lnTo>
                  <a:pt x="1372" y="2942"/>
                </a:lnTo>
                <a:lnTo>
                  <a:pt x="1369" y="2939"/>
                </a:lnTo>
                <a:lnTo>
                  <a:pt x="1368" y="2939"/>
                </a:lnTo>
                <a:lnTo>
                  <a:pt x="1368" y="2938"/>
                </a:lnTo>
                <a:lnTo>
                  <a:pt x="1369" y="2935"/>
                </a:lnTo>
                <a:lnTo>
                  <a:pt x="1375" y="2935"/>
                </a:lnTo>
                <a:lnTo>
                  <a:pt x="1383" y="2939"/>
                </a:lnTo>
                <a:lnTo>
                  <a:pt x="1390" y="2945"/>
                </a:lnTo>
                <a:lnTo>
                  <a:pt x="1388" y="2948"/>
                </a:lnTo>
                <a:lnTo>
                  <a:pt x="1388" y="2949"/>
                </a:lnTo>
                <a:lnTo>
                  <a:pt x="1384" y="2950"/>
                </a:lnTo>
                <a:lnTo>
                  <a:pt x="1379" y="2956"/>
                </a:lnTo>
                <a:lnTo>
                  <a:pt x="1379" y="2959"/>
                </a:lnTo>
                <a:lnTo>
                  <a:pt x="1380" y="2959"/>
                </a:lnTo>
                <a:lnTo>
                  <a:pt x="1382" y="2960"/>
                </a:lnTo>
                <a:lnTo>
                  <a:pt x="1384" y="2961"/>
                </a:lnTo>
                <a:lnTo>
                  <a:pt x="1394" y="2965"/>
                </a:lnTo>
                <a:lnTo>
                  <a:pt x="1399" y="2968"/>
                </a:lnTo>
                <a:lnTo>
                  <a:pt x="1406" y="2974"/>
                </a:lnTo>
                <a:lnTo>
                  <a:pt x="1413" y="2974"/>
                </a:lnTo>
                <a:lnTo>
                  <a:pt x="1414" y="2971"/>
                </a:lnTo>
                <a:lnTo>
                  <a:pt x="1416" y="2970"/>
                </a:lnTo>
                <a:lnTo>
                  <a:pt x="1416" y="2964"/>
                </a:lnTo>
                <a:lnTo>
                  <a:pt x="1421" y="2959"/>
                </a:lnTo>
                <a:lnTo>
                  <a:pt x="1424" y="2957"/>
                </a:lnTo>
                <a:lnTo>
                  <a:pt x="1443" y="2953"/>
                </a:lnTo>
                <a:lnTo>
                  <a:pt x="1470" y="2946"/>
                </a:lnTo>
                <a:lnTo>
                  <a:pt x="1477" y="2945"/>
                </a:lnTo>
                <a:lnTo>
                  <a:pt x="1487" y="2945"/>
                </a:lnTo>
                <a:lnTo>
                  <a:pt x="1498" y="2941"/>
                </a:lnTo>
                <a:lnTo>
                  <a:pt x="1507" y="2935"/>
                </a:lnTo>
                <a:lnTo>
                  <a:pt x="1510" y="2934"/>
                </a:lnTo>
                <a:lnTo>
                  <a:pt x="1515" y="2933"/>
                </a:lnTo>
                <a:lnTo>
                  <a:pt x="1522" y="2931"/>
                </a:lnTo>
                <a:lnTo>
                  <a:pt x="1534" y="2930"/>
                </a:lnTo>
                <a:lnTo>
                  <a:pt x="1537" y="2931"/>
                </a:lnTo>
                <a:lnTo>
                  <a:pt x="1543" y="2931"/>
                </a:lnTo>
                <a:lnTo>
                  <a:pt x="1556" y="2934"/>
                </a:lnTo>
                <a:lnTo>
                  <a:pt x="1569" y="2938"/>
                </a:lnTo>
                <a:lnTo>
                  <a:pt x="1584" y="2944"/>
                </a:lnTo>
                <a:lnTo>
                  <a:pt x="1604" y="2949"/>
                </a:lnTo>
                <a:lnTo>
                  <a:pt x="1605" y="2949"/>
                </a:lnTo>
                <a:lnTo>
                  <a:pt x="1626" y="2954"/>
                </a:lnTo>
                <a:lnTo>
                  <a:pt x="1634" y="2954"/>
                </a:lnTo>
                <a:lnTo>
                  <a:pt x="1638" y="2952"/>
                </a:lnTo>
                <a:lnTo>
                  <a:pt x="1640" y="2949"/>
                </a:lnTo>
                <a:lnTo>
                  <a:pt x="1641" y="2945"/>
                </a:lnTo>
                <a:lnTo>
                  <a:pt x="1642" y="2942"/>
                </a:lnTo>
                <a:lnTo>
                  <a:pt x="1645" y="2938"/>
                </a:lnTo>
                <a:lnTo>
                  <a:pt x="1653" y="2929"/>
                </a:lnTo>
                <a:lnTo>
                  <a:pt x="1656" y="2927"/>
                </a:lnTo>
                <a:lnTo>
                  <a:pt x="1664" y="2922"/>
                </a:lnTo>
                <a:lnTo>
                  <a:pt x="1672" y="2919"/>
                </a:lnTo>
                <a:lnTo>
                  <a:pt x="1675" y="2919"/>
                </a:lnTo>
                <a:lnTo>
                  <a:pt x="1685" y="2916"/>
                </a:lnTo>
                <a:lnTo>
                  <a:pt x="1697" y="2912"/>
                </a:lnTo>
                <a:lnTo>
                  <a:pt x="1722" y="2903"/>
                </a:lnTo>
                <a:lnTo>
                  <a:pt x="1724" y="2900"/>
                </a:lnTo>
                <a:lnTo>
                  <a:pt x="1727" y="2896"/>
                </a:lnTo>
                <a:lnTo>
                  <a:pt x="1728" y="2893"/>
                </a:lnTo>
                <a:lnTo>
                  <a:pt x="1731" y="2889"/>
                </a:lnTo>
                <a:lnTo>
                  <a:pt x="1745" y="2878"/>
                </a:lnTo>
                <a:lnTo>
                  <a:pt x="1749" y="2877"/>
                </a:lnTo>
                <a:lnTo>
                  <a:pt x="1752" y="2877"/>
                </a:lnTo>
                <a:lnTo>
                  <a:pt x="1761" y="2881"/>
                </a:lnTo>
                <a:lnTo>
                  <a:pt x="1787" y="2875"/>
                </a:lnTo>
                <a:lnTo>
                  <a:pt x="1784" y="2871"/>
                </a:lnTo>
                <a:lnTo>
                  <a:pt x="1783" y="2863"/>
                </a:lnTo>
                <a:lnTo>
                  <a:pt x="1784" y="2859"/>
                </a:lnTo>
                <a:lnTo>
                  <a:pt x="1787" y="2848"/>
                </a:lnTo>
                <a:lnTo>
                  <a:pt x="1790" y="2844"/>
                </a:lnTo>
                <a:lnTo>
                  <a:pt x="1795" y="2837"/>
                </a:lnTo>
                <a:lnTo>
                  <a:pt x="1802" y="2830"/>
                </a:lnTo>
                <a:lnTo>
                  <a:pt x="1808" y="2826"/>
                </a:lnTo>
                <a:lnTo>
                  <a:pt x="1813" y="2823"/>
                </a:lnTo>
                <a:lnTo>
                  <a:pt x="1824" y="2823"/>
                </a:lnTo>
                <a:lnTo>
                  <a:pt x="1827" y="2822"/>
                </a:lnTo>
                <a:lnTo>
                  <a:pt x="1829" y="2822"/>
                </a:lnTo>
                <a:lnTo>
                  <a:pt x="1861" y="2803"/>
                </a:lnTo>
                <a:lnTo>
                  <a:pt x="1866" y="2797"/>
                </a:lnTo>
                <a:lnTo>
                  <a:pt x="1870" y="2792"/>
                </a:lnTo>
                <a:lnTo>
                  <a:pt x="1872" y="2788"/>
                </a:lnTo>
                <a:lnTo>
                  <a:pt x="1873" y="2782"/>
                </a:lnTo>
                <a:lnTo>
                  <a:pt x="1873" y="2777"/>
                </a:lnTo>
                <a:lnTo>
                  <a:pt x="1872" y="2770"/>
                </a:lnTo>
                <a:lnTo>
                  <a:pt x="1873" y="2729"/>
                </a:lnTo>
                <a:lnTo>
                  <a:pt x="1874" y="2728"/>
                </a:lnTo>
                <a:lnTo>
                  <a:pt x="1874" y="2725"/>
                </a:lnTo>
                <a:lnTo>
                  <a:pt x="1877" y="2717"/>
                </a:lnTo>
                <a:lnTo>
                  <a:pt x="1877" y="2710"/>
                </a:lnTo>
                <a:lnTo>
                  <a:pt x="1876" y="2709"/>
                </a:lnTo>
                <a:lnTo>
                  <a:pt x="1874" y="2709"/>
                </a:lnTo>
                <a:lnTo>
                  <a:pt x="1873" y="2707"/>
                </a:lnTo>
                <a:lnTo>
                  <a:pt x="1865" y="2709"/>
                </a:lnTo>
                <a:lnTo>
                  <a:pt x="1855" y="2711"/>
                </a:lnTo>
                <a:lnTo>
                  <a:pt x="1817" y="2718"/>
                </a:lnTo>
                <a:lnTo>
                  <a:pt x="1793" y="2725"/>
                </a:lnTo>
                <a:lnTo>
                  <a:pt x="1788" y="2726"/>
                </a:lnTo>
                <a:lnTo>
                  <a:pt x="1784" y="2730"/>
                </a:lnTo>
                <a:lnTo>
                  <a:pt x="1782" y="2732"/>
                </a:lnTo>
                <a:lnTo>
                  <a:pt x="1779" y="2732"/>
                </a:lnTo>
                <a:lnTo>
                  <a:pt x="1764" y="2735"/>
                </a:lnTo>
                <a:lnTo>
                  <a:pt x="1756" y="2735"/>
                </a:lnTo>
                <a:lnTo>
                  <a:pt x="1741" y="2732"/>
                </a:lnTo>
                <a:lnTo>
                  <a:pt x="1737" y="2730"/>
                </a:lnTo>
                <a:lnTo>
                  <a:pt x="1735" y="2729"/>
                </a:lnTo>
                <a:lnTo>
                  <a:pt x="1737" y="2728"/>
                </a:lnTo>
                <a:lnTo>
                  <a:pt x="1745" y="2729"/>
                </a:lnTo>
                <a:lnTo>
                  <a:pt x="1750" y="2729"/>
                </a:lnTo>
                <a:lnTo>
                  <a:pt x="1756" y="2730"/>
                </a:lnTo>
                <a:lnTo>
                  <a:pt x="1758" y="2730"/>
                </a:lnTo>
                <a:lnTo>
                  <a:pt x="1767" y="2725"/>
                </a:lnTo>
                <a:lnTo>
                  <a:pt x="1768" y="2725"/>
                </a:lnTo>
                <a:lnTo>
                  <a:pt x="1768" y="2722"/>
                </a:lnTo>
                <a:lnTo>
                  <a:pt x="1767" y="2721"/>
                </a:lnTo>
                <a:lnTo>
                  <a:pt x="1764" y="2715"/>
                </a:lnTo>
                <a:lnTo>
                  <a:pt x="1757" y="2709"/>
                </a:lnTo>
                <a:lnTo>
                  <a:pt x="1731" y="2703"/>
                </a:lnTo>
                <a:lnTo>
                  <a:pt x="1724" y="2703"/>
                </a:lnTo>
                <a:lnTo>
                  <a:pt x="1717" y="2711"/>
                </a:lnTo>
                <a:lnTo>
                  <a:pt x="1715" y="2711"/>
                </a:lnTo>
                <a:lnTo>
                  <a:pt x="1715" y="2717"/>
                </a:lnTo>
                <a:lnTo>
                  <a:pt x="1716" y="2721"/>
                </a:lnTo>
                <a:lnTo>
                  <a:pt x="1717" y="2721"/>
                </a:lnTo>
                <a:lnTo>
                  <a:pt x="1716" y="2722"/>
                </a:lnTo>
                <a:lnTo>
                  <a:pt x="1716" y="2724"/>
                </a:lnTo>
                <a:lnTo>
                  <a:pt x="1713" y="2725"/>
                </a:lnTo>
                <a:lnTo>
                  <a:pt x="1709" y="2726"/>
                </a:lnTo>
                <a:lnTo>
                  <a:pt x="1697" y="2728"/>
                </a:lnTo>
                <a:lnTo>
                  <a:pt x="1696" y="2728"/>
                </a:lnTo>
                <a:lnTo>
                  <a:pt x="1689" y="2725"/>
                </a:lnTo>
                <a:lnTo>
                  <a:pt x="1685" y="2721"/>
                </a:lnTo>
                <a:lnTo>
                  <a:pt x="1683" y="2718"/>
                </a:lnTo>
                <a:lnTo>
                  <a:pt x="1698" y="2709"/>
                </a:lnTo>
                <a:lnTo>
                  <a:pt x="1709" y="2707"/>
                </a:lnTo>
                <a:lnTo>
                  <a:pt x="1715" y="2706"/>
                </a:lnTo>
                <a:lnTo>
                  <a:pt x="1717" y="2706"/>
                </a:lnTo>
                <a:lnTo>
                  <a:pt x="1719" y="2705"/>
                </a:lnTo>
                <a:lnTo>
                  <a:pt x="1719" y="2700"/>
                </a:lnTo>
                <a:lnTo>
                  <a:pt x="1716" y="2698"/>
                </a:lnTo>
                <a:lnTo>
                  <a:pt x="1713" y="2696"/>
                </a:lnTo>
                <a:lnTo>
                  <a:pt x="1712" y="2695"/>
                </a:lnTo>
                <a:lnTo>
                  <a:pt x="1690" y="2691"/>
                </a:lnTo>
                <a:lnTo>
                  <a:pt x="1676" y="2691"/>
                </a:lnTo>
                <a:lnTo>
                  <a:pt x="1667" y="2694"/>
                </a:lnTo>
                <a:lnTo>
                  <a:pt x="1664" y="2695"/>
                </a:lnTo>
                <a:lnTo>
                  <a:pt x="1652" y="2707"/>
                </a:lnTo>
                <a:lnTo>
                  <a:pt x="1646" y="2709"/>
                </a:lnTo>
                <a:lnTo>
                  <a:pt x="1646" y="2707"/>
                </a:lnTo>
                <a:lnTo>
                  <a:pt x="1645" y="2707"/>
                </a:lnTo>
                <a:lnTo>
                  <a:pt x="1645" y="2706"/>
                </a:lnTo>
                <a:lnTo>
                  <a:pt x="1659" y="2689"/>
                </a:lnTo>
                <a:lnTo>
                  <a:pt x="1661" y="2688"/>
                </a:lnTo>
                <a:lnTo>
                  <a:pt x="1698" y="2677"/>
                </a:lnTo>
                <a:lnTo>
                  <a:pt x="1726" y="2676"/>
                </a:lnTo>
                <a:lnTo>
                  <a:pt x="1728" y="2676"/>
                </a:lnTo>
                <a:lnTo>
                  <a:pt x="1730" y="2674"/>
                </a:lnTo>
                <a:lnTo>
                  <a:pt x="1732" y="2673"/>
                </a:lnTo>
                <a:lnTo>
                  <a:pt x="1746" y="2662"/>
                </a:lnTo>
                <a:lnTo>
                  <a:pt x="1750" y="2658"/>
                </a:lnTo>
                <a:lnTo>
                  <a:pt x="1754" y="2653"/>
                </a:lnTo>
                <a:lnTo>
                  <a:pt x="1762" y="2644"/>
                </a:lnTo>
                <a:lnTo>
                  <a:pt x="1764" y="2642"/>
                </a:lnTo>
                <a:lnTo>
                  <a:pt x="1762" y="2614"/>
                </a:lnTo>
                <a:lnTo>
                  <a:pt x="1761" y="2608"/>
                </a:lnTo>
                <a:lnTo>
                  <a:pt x="1761" y="2603"/>
                </a:lnTo>
                <a:lnTo>
                  <a:pt x="1760" y="2601"/>
                </a:lnTo>
                <a:lnTo>
                  <a:pt x="1758" y="2599"/>
                </a:lnTo>
                <a:lnTo>
                  <a:pt x="1753" y="2597"/>
                </a:lnTo>
                <a:lnTo>
                  <a:pt x="1742" y="2602"/>
                </a:lnTo>
                <a:lnTo>
                  <a:pt x="1735" y="2606"/>
                </a:lnTo>
                <a:lnTo>
                  <a:pt x="1734" y="2608"/>
                </a:lnTo>
                <a:lnTo>
                  <a:pt x="1720" y="2612"/>
                </a:lnTo>
                <a:lnTo>
                  <a:pt x="1709" y="2608"/>
                </a:lnTo>
                <a:lnTo>
                  <a:pt x="1709" y="2605"/>
                </a:lnTo>
                <a:lnTo>
                  <a:pt x="1711" y="2603"/>
                </a:lnTo>
                <a:lnTo>
                  <a:pt x="1716" y="2603"/>
                </a:lnTo>
                <a:lnTo>
                  <a:pt x="1737" y="2598"/>
                </a:lnTo>
                <a:lnTo>
                  <a:pt x="1742" y="2593"/>
                </a:lnTo>
                <a:lnTo>
                  <a:pt x="1743" y="2590"/>
                </a:lnTo>
                <a:lnTo>
                  <a:pt x="1743" y="2588"/>
                </a:lnTo>
                <a:lnTo>
                  <a:pt x="1742" y="2587"/>
                </a:lnTo>
                <a:lnTo>
                  <a:pt x="1743" y="2584"/>
                </a:lnTo>
                <a:lnTo>
                  <a:pt x="1753" y="2577"/>
                </a:lnTo>
                <a:lnTo>
                  <a:pt x="1757" y="2576"/>
                </a:lnTo>
                <a:lnTo>
                  <a:pt x="1767" y="2573"/>
                </a:lnTo>
                <a:lnTo>
                  <a:pt x="1769" y="2575"/>
                </a:lnTo>
                <a:lnTo>
                  <a:pt x="1773" y="2579"/>
                </a:lnTo>
                <a:lnTo>
                  <a:pt x="1775" y="2584"/>
                </a:lnTo>
                <a:lnTo>
                  <a:pt x="1776" y="2584"/>
                </a:lnTo>
                <a:lnTo>
                  <a:pt x="1777" y="2586"/>
                </a:lnTo>
                <a:lnTo>
                  <a:pt x="1780" y="2586"/>
                </a:lnTo>
                <a:lnTo>
                  <a:pt x="1790" y="2584"/>
                </a:lnTo>
                <a:lnTo>
                  <a:pt x="1795" y="2583"/>
                </a:lnTo>
                <a:lnTo>
                  <a:pt x="1805" y="2579"/>
                </a:lnTo>
                <a:lnTo>
                  <a:pt x="1818" y="2565"/>
                </a:lnTo>
                <a:lnTo>
                  <a:pt x="1827" y="2554"/>
                </a:lnTo>
                <a:lnTo>
                  <a:pt x="1828" y="2550"/>
                </a:lnTo>
                <a:lnTo>
                  <a:pt x="1828" y="2546"/>
                </a:lnTo>
                <a:lnTo>
                  <a:pt x="1825" y="2543"/>
                </a:lnTo>
                <a:lnTo>
                  <a:pt x="1824" y="2543"/>
                </a:lnTo>
                <a:lnTo>
                  <a:pt x="1823" y="2545"/>
                </a:lnTo>
                <a:lnTo>
                  <a:pt x="1823" y="2550"/>
                </a:lnTo>
                <a:lnTo>
                  <a:pt x="1820" y="2552"/>
                </a:lnTo>
                <a:lnTo>
                  <a:pt x="1817" y="2552"/>
                </a:lnTo>
                <a:lnTo>
                  <a:pt x="1809" y="2549"/>
                </a:lnTo>
                <a:lnTo>
                  <a:pt x="1808" y="2547"/>
                </a:lnTo>
                <a:lnTo>
                  <a:pt x="1808" y="2546"/>
                </a:lnTo>
                <a:lnTo>
                  <a:pt x="1820" y="2512"/>
                </a:lnTo>
                <a:lnTo>
                  <a:pt x="1825" y="2516"/>
                </a:lnTo>
                <a:lnTo>
                  <a:pt x="1833" y="2527"/>
                </a:lnTo>
                <a:lnTo>
                  <a:pt x="1835" y="2526"/>
                </a:lnTo>
                <a:lnTo>
                  <a:pt x="1843" y="2515"/>
                </a:lnTo>
                <a:lnTo>
                  <a:pt x="1847" y="2508"/>
                </a:lnTo>
                <a:lnTo>
                  <a:pt x="1850" y="2501"/>
                </a:lnTo>
                <a:lnTo>
                  <a:pt x="1853" y="2498"/>
                </a:lnTo>
                <a:lnTo>
                  <a:pt x="1859" y="2487"/>
                </a:lnTo>
                <a:lnTo>
                  <a:pt x="1864" y="2482"/>
                </a:lnTo>
                <a:lnTo>
                  <a:pt x="1873" y="2475"/>
                </a:lnTo>
                <a:lnTo>
                  <a:pt x="1879" y="2472"/>
                </a:lnTo>
                <a:lnTo>
                  <a:pt x="1880" y="2472"/>
                </a:lnTo>
                <a:lnTo>
                  <a:pt x="1883" y="2471"/>
                </a:lnTo>
                <a:lnTo>
                  <a:pt x="1884" y="2468"/>
                </a:lnTo>
                <a:lnTo>
                  <a:pt x="1884" y="2467"/>
                </a:lnTo>
                <a:lnTo>
                  <a:pt x="1885" y="2459"/>
                </a:lnTo>
                <a:lnTo>
                  <a:pt x="1887" y="2441"/>
                </a:lnTo>
                <a:lnTo>
                  <a:pt x="1887" y="2409"/>
                </a:lnTo>
                <a:lnTo>
                  <a:pt x="1888" y="2403"/>
                </a:lnTo>
                <a:lnTo>
                  <a:pt x="1889" y="2399"/>
                </a:lnTo>
                <a:lnTo>
                  <a:pt x="1892" y="2393"/>
                </a:lnTo>
                <a:lnTo>
                  <a:pt x="1898" y="2379"/>
                </a:lnTo>
                <a:lnTo>
                  <a:pt x="1904" y="2359"/>
                </a:lnTo>
                <a:lnTo>
                  <a:pt x="1910" y="2329"/>
                </a:lnTo>
                <a:lnTo>
                  <a:pt x="1899" y="2280"/>
                </a:lnTo>
                <a:close/>
                <a:moveTo>
                  <a:pt x="270" y="854"/>
                </a:moveTo>
                <a:lnTo>
                  <a:pt x="269" y="855"/>
                </a:lnTo>
                <a:lnTo>
                  <a:pt x="259" y="863"/>
                </a:lnTo>
                <a:lnTo>
                  <a:pt x="258" y="866"/>
                </a:lnTo>
                <a:lnTo>
                  <a:pt x="258" y="873"/>
                </a:lnTo>
                <a:lnTo>
                  <a:pt x="259" y="873"/>
                </a:lnTo>
                <a:lnTo>
                  <a:pt x="265" y="878"/>
                </a:lnTo>
                <a:lnTo>
                  <a:pt x="269" y="880"/>
                </a:lnTo>
                <a:lnTo>
                  <a:pt x="271" y="880"/>
                </a:lnTo>
                <a:lnTo>
                  <a:pt x="275" y="876"/>
                </a:lnTo>
                <a:lnTo>
                  <a:pt x="275" y="874"/>
                </a:lnTo>
                <a:lnTo>
                  <a:pt x="277" y="870"/>
                </a:lnTo>
                <a:lnTo>
                  <a:pt x="278" y="862"/>
                </a:lnTo>
                <a:lnTo>
                  <a:pt x="278" y="861"/>
                </a:lnTo>
                <a:lnTo>
                  <a:pt x="277" y="858"/>
                </a:lnTo>
                <a:lnTo>
                  <a:pt x="273" y="855"/>
                </a:lnTo>
                <a:lnTo>
                  <a:pt x="270" y="854"/>
                </a:lnTo>
                <a:close/>
                <a:moveTo>
                  <a:pt x="188" y="717"/>
                </a:moveTo>
                <a:lnTo>
                  <a:pt x="194" y="713"/>
                </a:lnTo>
                <a:lnTo>
                  <a:pt x="194" y="702"/>
                </a:lnTo>
                <a:lnTo>
                  <a:pt x="195" y="699"/>
                </a:lnTo>
                <a:lnTo>
                  <a:pt x="200" y="698"/>
                </a:lnTo>
                <a:lnTo>
                  <a:pt x="209" y="697"/>
                </a:lnTo>
                <a:lnTo>
                  <a:pt x="225" y="714"/>
                </a:lnTo>
                <a:lnTo>
                  <a:pt x="236" y="729"/>
                </a:lnTo>
                <a:lnTo>
                  <a:pt x="228" y="724"/>
                </a:lnTo>
                <a:lnTo>
                  <a:pt x="226" y="723"/>
                </a:lnTo>
                <a:lnTo>
                  <a:pt x="221" y="720"/>
                </a:lnTo>
                <a:lnTo>
                  <a:pt x="218" y="720"/>
                </a:lnTo>
                <a:lnTo>
                  <a:pt x="210" y="728"/>
                </a:lnTo>
                <a:lnTo>
                  <a:pt x="210" y="731"/>
                </a:lnTo>
                <a:lnTo>
                  <a:pt x="209" y="734"/>
                </a:lnTo>
                <a:lnTo>
                  <a:pt x="239" y="780"/>
                </a:lnTo>
                <a:lnTo>
                  <a:pt x="240" y="780"/>
                </a:lnTo>
                <a:lnTo>
                  <a:pt x="295" y="772"/>
                </a:lnTo>
                <a:lnTo>
                  <a:pt x="306" y="776"/>
                </a:lnTo>
                <a:lnTo>
                  <a:pt x="312" y="781"/>
                </a:lnTo>
                <a:lnTo>
                  <a:pt x="299" y="794"/>
                </a:lnTo>
                <a:lnTo>
                  <a:pt x="297" y="795"/>
                </a:lnTo>
                <a:lnTo>
                  <a:pt x="297" y="796"/>
                </a:lnTo>
                <a:lnTo>
                  <a:pt x="292" y="818"/>
                </a:lnTo>
                <a:lnTo>
                  <a:pt x="292" y="820"/>
                </a:lnTo>
                <a:lnTo>
                  <a:pt x="293" y="830"/>
                </a:lnTo>
                <a:lnTo>
                  <a:pt x="296" y="830"/>
                </a:lnTo>
                <a:lnTo>
                  <a:pt x="299" y="829"/>
                </a:lnTo>
                <a:lnTo>
                  <a:pt x="314" y="821"/>
                </a:lnTo>
                <a:lnTo>
                  <a:pt x="337" y="795"/>
                </a:lnTo>
                <a:lnTo>
                  <a:pt x="340" y="788"/>
                </a:lnTo>
                <a:lnTo>
                  <a:pt x="340" y="787"/>
                </a:lnTo>
                <a:lnTo>
                  <a:pt x="338" y="779"/>
                </a:lnTo>
                <a:lnTo>
                  <a:pt x="338" y="777"/>
                </a:lnTo>
                <a:lnTo>
                  <a:pt x="344" y="779"/>
                </a:lnTo>
                <a:lnTo>
                  <a:pt x="352" y="774"/>
                </a:lnTo>
                <a:lnTo>
                  <a:pt x="363" y="766"/>
                </a:lnTo>
                <a:lnTo>
                  <a:pt x="363" y="762"/>
                </a:lnTo>
                <a:lnTo>
                  <a:pt x="366" y="749"/>
                </a:lnTo>
                <a:lnTo>
                  <a:pt x="366" y="747"/>
                </a:lnTo>
                <a:lnTo>
                  <a:pt x="364" y="746"/>
                </a:lnTo>
                <a:lnTo>
                  <a:pt x="352" y="742"/>
                </a:lnTo>
                <a:lnTo>
                  <a:pt x="345" y="742"/>
                </a:lnTo>
                <a:lnTo>
                  <a:pt x="344" y="743"/>
                </a:lnTo>
                <a:lnTo>
                  <a:pt x="325" y="753"/>
                </a:lnTo>
                <a:lnTo>
                  <a:pt x="321" y="753"/>
                </a:lnTo>
                <a:lnTo>
                  <a:pt x="319" y="751"/>
                </a:lnTo>
                <a:lnTo>
                  <a:pt x="300" y="742"/>
                </a:lnTo>
                <a:lnTo>
                  <a:pt x="295" y="738"/>
                </a:lnTo>
                <a:lnTo>
                  <a:pt x="282" y="727"/>
                </a:lnTo>
                <a:lnTo>
                  <a:pt x="274" y="709"/>
                </a:lnTo>
                <a:lnTo>
                  <a:pt x="273" y="708"/>
                </a:lnTo>
                <a:lnTo>
                  <a:pt x="273" y="688"/>
                </a:lnTo>
                <a:lnTo>
                  <a:pt x="275" y="653"/>
                </a:lnTo>
                <a:lnTo>
                  <a:pt x="275" y="634"/>
                </a:lnTo>
                <a:lnTo>
                  <a:pt x="270" y="626"/>
                </a:lnTo>
                <a:lnTo>
                  <a:pt x="258" y="608"/>
                </a:lnTo>
                <a:lnTo>
                  <a:pt x="258" y="606"/>
                </a:lnTo>
                <a:lnTo>
                  <a:pt x="245" y="594"/>
                </a:lnTo>
                <a:lnTo>
                  <a:pt x="236" y="593"/>
                </a:lnTo>
                <a:lnTo>
                  <a:pt x="233" y="593"/>
                </a:lnTo>
                <a:lnTo>
                  <a:pt x="224" y="613"/>
                </a:lnTo>
                <a:lnTo>
                  <a:pt x="222" y="615"/>
                </a:lnTo>
                <a:lnTo>
                  <a:pt x="226" y="642"/>
                </a:lnTo>
                <a:lnTo>
                  <a:pt x="226" y="643"/>
                </a:lnTo>
                <a:lnTo>
                  <a:pt x="229" y="653"/>
                </a:lnTo>
                <a:lnTo>
                  <a:pt x="221" y="668"/>
                </a:lnTo>
                <a:lnTo>
                  <a:pt x="219" y="669"/>
                </a:lnTo>
                <a:lnTo>
                  <a:pt x="218" y="669"/>
                </a:lnTo>
                <a:lnTo>
                  <a:pt x="198" y="645"/>
                </a:lnTo>
                <a:lnTo>
                  <a:pt x="192" y="634"/>
                </a:lnTo>
                <a:lnTo>
                  <a:pt x="192" y="631"/>
                </a:lnTo>
                <a:lnTo>
                  <a:pt x="185" y="624"/>
                </a:lnTo>
                <a:lnTo>
                  <a:pt x="184" y="624"/>
                </a:lnTo>
                <a:lnTo>
                  <a:pt x="183" y="626"/>
                </a:lnTo>
                <a:lnTo>
                  <a:pt x="183" y="628"/>
                </a:lnTo>
                <a:lnTo>
                  <a:pt x="184" y="662"/>
                </a:lnTo>
                <a:lnTo>
                  <a:pt x="168" y="660"/>
                </a:lnTo>
                <a:lnTo>
                  <a:pt x="165" y="660"/>
                </a:lnTo>
                <a:lnTo>
                  <a:pt x="161" y="661"/>
                </a:lnTo>
                <a:lnTo>
                  <a:pt x="161" y="662"/>
                </a:lnTo>
                <a:lnTo>
                  <a:pt x="159" y="665"/>
                </a:lnTo>
                <a:lnTo>
                  <a:pt x="153" y="676"/>
                </a:lnTo>
                <a:lnTo>
                  <a:pt x="153" y="686"/>
                </a:lnTo>
                <a:lnTo>
                  <a:pt x="162" y="702"/>
                </a:lnTo>
                <a:lnTo>
                  <a:pt x="166" y="706"/>
                </a:lnTo>
                <a:lnTo>
                  <a:pt x="188" y="717"/>
                </a:lnTo>
                <a:close/>
                <a:moveTo>
                  <a:pt x="402" y="993"/>
                </a:moveTo>
                <a:lnTo>
                  <a:pt x="404" y="993"/>
                </a:lnTo>
                <a:lnTo>
                  <a:pt x="404" y="990"/>
                </a:lnTo>
                <a:lnTo>
                  <a:pt x="402" y="989"/>
                </a:lnTo>
                <a:lnTo>
                  <a:pt x="397" y="994"/>
                </a:lnTo>
                <a:lnTo>
                  <a:pt x="375" y="1012"/>
                </a:lnTo>
                <a:lnTo>
                  <a:pt x="368" y="1023"/>
                </a:lnTo>
                <a:lnTo>
                  <a:pt x="368" y="1024"/>
                </a:lnTo>
                <a:lnTo>
                  <a:pt x="371" y="1024"/>
                </a:lnTo>
                <a:lnTo>
                  <a:pt x="382" y="1019"/>
                </a:lnTo>
                <a:lnTo>
                  <a:pt x="382" y="1018"/>
                </a:lnTo>
                <a:lnTo>
                  <a:pt x="394" y="1005"/>
                </a:lnTo>
                <a:lnTo>
                  <a:pt x="402" y="993"/>
                </a:lnTo>
                <a:close/>
                <a:moveTo>
                  <a:pt x="79" y="593"/>
                </a:moveTo>
                <a:lnTo>
                  <a:pt x="54" y="593"/>
                </a:lnTo>
                <a:lnTo>
                  <a:pt x="24" y="602"/>
                </a:lnTo>
                <a:lnTo>
                  <a:pt x="13" y="623"/>
                </a:lnTo>
                <a:lnTo>
                  <a:pt x="15" y="624"/>
                </a:lnTo>
                <a:lnTo>
                  <a:pt x="16" y="627"/>
                </a:lnTo>
                <a:lnTo>
                  <a:pt x="27" y="634"/>
                </a:lnTo>
                <a:lnTo>
                  <a:pt x="28" y="635"/>
                </a:lnTo>
                <a:lnTo>
                  <a:pt x="45" y="638"/>
                </a:lnTo>
                <a:lnTo>
                  <a:pt x="58" y="639"/>
                </a:lnTo>
                <a:lnTo>
                  <a:pt x="82" y="639"/>
                </a:lnTo>
                <a:lnTo>
                  <a:pt x="91" y="628"/>
                </a:lnTo>
                <a:lnTo>
                  <a:pt x="94" y="619"/>
                </a:lnTo>
                <a:lnTo>
                  <a:pt x="102" y="615"/>
                </a:lnTo>
                <a:lnTo>
                  <a:pt x="103" y="613"/>
                </a:lnTo>
                <a:lnTo>
                  <a:pt x="103" y="611"/>
                </a:lnTo>
                <a:lnTo>
                  <a:pt x="79" y="594"/>
                </a:lnTo>
                <a:lnTo>
                  <a:pt x="79" y="593"/>
                </a:lnTo>
                <a:close/>
                <a:moveTo>
                  <a:pt x="150" y="988"/>
                </a:moveTo>
                <a:lnTo>
                  <a:pt x="116" y="997"/>
                </a:lnTo>
                <a:lnTo>
                  <a:pt x="108" y="1003"/>
                </a:lnTo>
                <a:lnTo>
                  <a:pt x="106" y="1004"/>
                </a:lnTo>
                <a:lnTo>
                  <a:pt x="106" y="1005"/>
                </a:lnTo>
                <a:lnTo>
                  <a:pt x="108" y="1016"/>
                </a:lnTo>
                <a:lnTo>
                  <a:pt x="110" y="1020"/>
                </a:lnTo>
                <a:lnTo>
                  <a:pt x="117" y="1023"/>
                </a:lnTo>
                <a:lnTo>
                  <a:pt x="118" y="1024"/>
                </a:lnTo>
                <a:lnTo>
                  <a:pt x="121" y="1023"/>
                </a:lnTo>
                <a:lnTo>
                  <a:pt x="123" y="1023"/>
                </a:lnTo>
                <a:lnTo>
                  <a:pt x="155" y="998"/>
                </a:lnTo>
                <a:lnTo>
                  <a:pt x="158" y="994"/>
                </a:lnTo>
                <a:lnTo>
                  <a:pt x="154" y="992"/>
                </a:lnTo>
                <a:lnTo>
                  <a:pt x="150" y="988"/>
                </a:lnTo>
                <a:close/>
                <a:moveTo>
                  <a:pt x="377" y="1042"/>
                </a:moveTo>
                <a:lnTo>
                  <a:pt x="374" y="1048"/>
                </a:lnTo>
                <a:lnTo>
                  <a:pt x="374" y="1050"/>
                </a:lnTo>
                <a:lnTo>
                  <a:pt x="378" y="1053"/>
                </a:lnTo>
                <a:lnTo>
                  <a:pt x="379" y="1054"/>
                </a:lnTo>
                <a:lnTo>
                  <a:pt x="381" y="1053"/>
                </a:lnTo>
                <a:lnTo>
                  <a:pt x="389" y="1042"/>
                </a:lnTo>
                <a:lnTo>
                  <a:pt x="390" y="1041"/>
                </a:lnTo>
                <a:lnTo>
                  <a:pt x="389" y="1041"/>
                </a:lnTo>
                <a:lnTo>
                  <a:pt x="387" y="1039"/>
                </a:lnTo>
                <a:lnTo>
                  <a:pt x="377" y="1042"/>
                </a:lnTo>
                <a:close/>
                <a:moveTo>
                  <a:pt x="360" y="1079"/>
                </a:moveTo>
                <a:lnTo>
                  <a:pt x="359" y="1080"/>
                </a:lnTo>
                <a:lnTo>
                  <a:pt x="366" y="1089"/>
                </a:lnTo>
                <a:lnTo>
                  <a:pt x="368" y="1089"/>
                </a:lnTo>
                <a:lnTo>
                  <a:pt x="371" y="1083"/>
                </a:lnTo>
                <a:lnTo>
                  <a:pt x="372" y="1074"/>
                </a:lnTo>
                <a:lnTo>
                  <a:pt x="372" y="1072"/>
                </a:lnTo>
                <a:lnTo>
                  <a:pt x="371" y="1071"/>
                </a:lnTo>
                <a:lnTo>
                  <a:pt x="364" y="1072"/>
                </a:lnTo>
                <a:lnTo>
                  <a:pt x="360" y="1079"/>
                </a:lnTo>
                <a:close/>
                <a:moveTo>
                  <a:pt x="254" y="829"/>
                </a:moveTo>
                <a:lnTo>
                  <a:pt x="254" y="828"/>
                </a:lnTo>
                <a:lnTo>
                  <a:pt x="252" y="826"/>
                </a:lnTo>
                <a:lnTo>
                  <a:pt x="250" y="822"/>
                </a:lnTo>
                <a:lnTo>
                  <a:pt x="241" y="815"/>
                </a:lnTo>
                <a:lnTo>
                  <a:pt x="237" y="814"/>
                </a:lnTo>
                <a:lnTo>
                  <a:pt x="233" y="814"/>
                </a:lnTo>
                <a:lnTo>
                  <a:pt x="228" y="815"/>
                </a:lnTo>
                <a:lnTo>
                  <a:pt x="226" y="817"/>
                </a:lnTo>
                <a:lnTo>
                  <a:pt x="221" y="821"/>
                </a:lnTo>
                <a:lnTo>
                  <a:pt x="215" y="830"/>
                </a:lnTo>
                <a:lnTo>
                  <a:pt x="218" y="837"/>
                </a:lnTo>
                <a:lnTo>
                  <a:pt x="226" y="846"/>
                </a:lnTo>
                <a:lnTo>
                  <a:pt x="236" y="856"/>
                </a:lnTo>
                <a:lnTo>
                  <a:pt x="240" y="856"/>
                </a:lnTo>
                <a:lnTo>
                  <a:pt x="243" y="855"/>
                </a:lnTo>
                <a:lnTo>
                  <a:pt x="248" y="850"/>
                </a:lnTo>
                <a:lnTo>
                  <a:pt x="251" y="846"/>
                </a:lnTo>
                <a:lnTo>
                  <a:pt x="251" y="844"/>
                </a:lnTo>
                <a:lnTo>
                  <a:pt x="252" y="836"/>
                </a:lnTo>
                <a:lnTo>
                  <a:pt x="254" y="829"/>
                </a:lnTo>
                <a:close/>
                <a:moveTo>
                  <a:pt x="348" y="1128"/>
                </a:moveTo>
                <a:lnTo>
                  <a:pt x="351" y="1127"/>
                </a:lnTo>
                <a:lnTo>
                  <a:pt x="355" y="1124"/>
                </a:lnTo>
                <a:lnTo>
                  <a:pt x="355" y="1123"/>
                </a:lnTo>
                <a:lnTo>
                  <a:pt x="353" y="1116"/>
                </a:lnTo>
                <a:lnTo>
                  <a:pt x="353" y="1115"/>
                </a:lnTo>
                <a:lnTo>
                  <a:pt x="352" y="1115"/>
                </a:lnTo>
                <a:lnTo>
                  <a:pt x="346" y="1116"/>
                </a:lnTo>
                <a:lnTo>
                  <a:pt x="345" y="1119"/>
                </a:lnTo>
                <a:lnTo>
                  <a:pt x="341" y="1126"/>
                </a:lnTo>
                <a:lnTo>
                  <a:pt x="342" y="1126"/>
                </a:lnTo>
                <a:lnTo>
                  <a:pt x="342" y="1127"/>
                </a:lnTo>
                <a:lnTo>
                  <a:pt x="348" y="1128"/>
                </a:lnTo>
                <a:close/>
                <a:moveTo>
                  <a:pt x="262" y="1023"/>
                </a:moveTo>
                <a:lnTo>
                  <a:pt x="263" y="1023"/>
                </a:lnTo>
                <a:lnTo>
                  <a:pt x="265" y="1022"/>
                </a:lnTo>
                <a:lnTo>
                  <a:pt x="266" y="1022"/>
                </a:lnTo>
                <a:lnTo>
                  <a:pt x="266" y="1020"/>
                </a:lnTo>
                <a:lnTo>
                  <a:pt x="267" y="1020"/>
                </a:lnTo>
                <a:lnTo>
                  <a:pt x="262" y="1015"/>
                </a:lnTo>
                <a:lnTo>
                  <a:pt x="252" y="1011"/>
                </a:lnTo>
                <a:lnTo>
                  <a:pt x="250" y="1011"/>
                </a:lnTo>
                <a:lnTo>
                  <a:pt x="247" y="1012"/>
                </a:lnTo>
                <a:lnTo>
                  <a:pt x="245" y="1015"/>
                </a:lnTo>
                <a:lnTo>
                  <a:pt x="245" y="1016"/>
                </a:lnTo>
                <a:lnTo>
                  <a:pt x="248" y="1019"/>
                </a:lnTo>
                <a:lnTo>
                  <a:pt x="254" y="1022"/>
                </a:lnTo>
                <a:lnTo>
                  <a:pt x="262" y="1023"/>
                </a:lnTo>
                <a:close/>
                <a:moveTo>
                  <a:pt x="244" y="1153"/>
                </a:moveTo>
                <a:lnTo>
                  <a:pt x="240" y="1164"/>
                </a:lnTo>
                <a:lnTo>
                  <a:pt x="244" y="1168"/>
                </a:lnTo>
                <a:lnTo>
                  <a:pt x="245" y="1168"/>
                </a:lnTo>
                <a:lnTo>
                  <a:pt x="252" y="1169"/>
                </a:lnTo>
                <a:lnTo>
                  <a:pt x="255" y="1169"/>
                </a:lnTo>
                <a:lnTo>
                  <a:pt x="256" y="1166"/>
                </a:lnTo>
                <a:lnTo>
                  <a:pt x="256" y="1165"/>
                </a:lnTo>
                <a:lnTo>
                  <a:pt x="266" y="1139"/>
                </a:lnTo>
                <a:lnTo>
                  <a:pt x="266" y="1135"/>
                </a:lnTo>
                <a:lnTo>
                  <a:pt x="265" y="1135"/>
                </a:lnTo>
                <a:lnTo>
                  <a:pt x="247" y="1150"/>
                </a:lnTo>
                <a:lnTo>
                  <a:pt x="244" y="1153"/>
                </a:lnTo>
                <a:close/>
                <a:moveTo>
                  <a:pt x="334" y="1005"/>
                </a:moveTo>
                <a:lnTo>
                  <a:pt x="333" y="1005"/>
                </a:lnTo>
                <a:lnTo>
                  <a:pt x="323" y="1003"/>
                </a:lnTo>
                <a:lnTo>
                  <a:pt x="316" y="1001"/>
                </a:lnTo>
                <a:lnTo>
                  <a:pt x="314" y="1003"/>
                </a:lnTo>
                <a:lnTo>
                  <a:pt x="297" y="985"/>
                </a:lnTo>
                <a:lnTo>
                  <a:pt x="289" y="971"/>
                </a:lnTo>
                <a:lnTo>
                  <a:pt x="281" y="960"/>
                </a:lnTo>
                <a:lnTo>
                  <a:pt x="271" y="955"/>
                </a:lnTo>
                <a:lnTo>
                  <a:pt x="270" y="955"/>
                </a:lnTo>
                <a:lnTo>
                  <a:pt x="266" y="956"/>
                </a:lnTo>
                <a:lnTo>
                  <a:pt x="258" y="960"/>
                </a:lnTo>
                <a:lnTo>
                  <a:pt x="236" y="973"/>
                </a:lnTo>
                <a:lnTo>
                  <a:pt x="230" y="992"/>
                </a:lnTo>
                <a:lnTo>
                  <a:pt x="230" y="996"/>
                </a:lnTo>
                <a:lnTo>
                  <a:pt x="232" y="997"/>
                </a:lnTo>
                <a:lnTo>
                  <a:pt x="266" y="1014"/>
                </a:lnTo>
                <a:lnTo>
                  <a:pt x="293" y="1011"/>
                </a:lnTo>
                <a:lnTo>
                  <a:pt x="295" y="1011"/>
                </a:lnTo>
                <a:lnTo>
                  <a:pt x="296" y="1012"/>
                </a:lnTo>
                <a:lnTo>
                  <a:pt x="296" y="1015"/>
                </a:lnTo>
                <a:lnTo>
                  <a:pt x="290" y="1020"/>
                </a:lnTo>
                <a:lnTo>
                  <a:pt x="277" y="1029"/>
                </a:lnTo>
                <a:lnTo>
                  <a:pt x="275" y="1027"/>
                </a:lnTo>
                <a:lnTo>
                  <a:pt x="270" y="1027"/>
                </a:lnTo>
                <a:lnTo>
                  <a:pt x="255" y="1049"/>
                </a:lnTo>
                <a:lnTo>
                  <a:pt x="254" y="1049"/>
                </a:lnTo>
                <a:lnTo>
                  <a:pt x="254" y="1054"/>
                </a:lnTo>
                <a:lnTo>
                  <a:pt x="258" y="1059"/>
                </a:lnTo>
                <a:lnTo>
                  <a:pt x="260" y="1059"/>
                </a:lnTo>
                <a:lnTo>
                  <a:pt x="263" y="1057"/>
                </a:lnTo>
                <a:lnTo>
                  <a:pt x="275" y="1054"/>
                </a:lnTo>
                <a:lnTo>
                  <a:pt x="284" y="1052"/>
                </a:lnTo>
                <a:lnTo>
                  <a:pt x="284" y="1050"/>
                </a:lnTo>
                <a:lnTo>
                  <a:pt x="289" y="1048"/>
                </a:lnTo>
                <a:lnTo>
                  <a:pt x="292" y="1048"/>
                </a:lnTo>
                <a:lnTo>
                  <a:pt x="293" y="1052"/>
                </a:lnTo>
                <a:lnTo>
                  <a:pt x="289" y="1054"/>
                </a:lnTo>
                <a:lnTo>
                  <a:pt x="278" y="1060"/>
                </a:lnTo>
                <a:lnTo>
                  <a:pt x="273" y="1061"/>
                </a:lnTo>
                <a:lnTo>
                  <a:pt x="250" y="1071"/>
                </a:lnTo>
                <a:lnTo>
                  <a:pt x="240" y="1065"/>
                </a:lnTo>
                <a:lnTo>
                  <a:pt x="236" y="1063"/>
                </a:lnTo>
                <a:lnTo>
                  <a:pt x="235" y="1061"/>
                </a:lnTo>
                <a:lnTo>
                  <a:pt x="229" y="1061"/>
                </a:lnTo>
                <a:lnTo>
                  <a:pt x="226" y="1064"/>
                </a:lnTo>
                <a:lnTo>
                  <a:pt x="224" y="1070"/>
                </a:lnTo>
                <a:lnTo>
                  <a:pt x="222" y="1074"/>
                </a:lnTo>
                <a:lnTo>
                  <a:pt x="224" y="1074"/>
                </a:lnTo>
                <a:lnTo>
                  <a:pt x="232" y="1087"/>
                </a:lnTo>
                <a:lnTo>
                  <a:pt x="240" y="1086"/>
                </a:lnTo>
                <a:lnTo>
                  <a:pt x="266" y="1083"/>
                </a:lnTo>
                <a:lnTo>
                  <a:pt x="285" y="1079"/>
                </a:lnTo>
                <a:lnTo>
                  <a:pt x="319" y="1074"/>
                </a:lnTo>
                <a:lnTo>
                  <a:pt x="326" y="1074"/>
                </a:lnTo>
                <a:lnTo>
                  <a:pt x="333" y="1071"/>
                </a:lnTo>
                <a:lnTo>
                  <a:pt x="344" y="1065"/>
                </a:lnTo>
                <a:lnTo>
                  <a:pt x="351" y="1060"/>
                </a:lnTo>
                <a:lnTo>
                  <a:pt x="352" y="1057"/>
                </a:lnTo>
                <a:lnTo>
                  <a:pt x="357" y="1048"/>
                </a:lnTo>
                <a:lnTo>
                  <a:pt x="359" y="1042"/>
                </a:lnTo>
                <a:lnTo>
                  <a:pt x="361" y="1035"/>
                </a:lnTo>
                <a:lnTo>
                  <a:pt x="361" y="1029"/>
                </a:lnTo>
                <a:lnTo>
                  <a:pt x="349" y="1016"/>
                </a:lnTo>
                <a:lnTo>
                  <a:pt x="334" y="1005"/>
                </a:lnTo>
                <a:close/>
                <a:moveTo>
                  <a:pt x="361" y="1089"/>
                </a:moveTo>
                <a:lnTo>
                  <a:pt x="360" y="1089"/>
                </a:lnTo>
                <a:lnTo>
                  <a:pt x="359" y="1091"/>
                </a:lnTo>
                <a:lnTo>
                  <a:pt x="357" y="1105"/>
                </a:lnTo>
                <a:lnTo>
                  <a:pt x="357" y="1108"/>
                </a:lnTo>
                <a:lnTo>
                  <a:pt x="360" y="1115"/>
                </a:lnTo>
                <a:lnTo>
                  <a:pt x="363" y="1116"/>
                </a:lnTo>
                <a:lnTo>
                  <a:pt x="364" y="1116"/>
                </a:lnTo>
                <a:lnTo>
                  <a:pt x="364" y="1095"/>
                </a:lnTo>
                <a:lnTo>
                  <a:pt x="363" y="1091"/>
                </a:lnTo>
                <a:lnTo>
                  <a:pt x="363" y="1090"/>
                </a:lnTo>
                <a:lnTo>
                  <a:pt x="361" y="1089"/>
                </a:lnTo>
                <a:close/>
              </a:path>
            </a:pathLst>
          </a:custGeom>
          <a:solidFill>
            <a:schemeClr val="tx1"/>
          </a:solidFill>
          <a:ln w="9525">
            <a:solidFill>
              <a:schemeClr val="bg1"/>
            </a:solidFill>
            <a:round/>
            <a:headEnd/>
            <a:tailEnd/>
          </a:ln>
          <a:effectLst>
            <a:outerShdw blurRad="50800" dist="38100" dir="10800000" algn="r" rotWithShape="0">
              <a:prstClr val="black">
                <a:alpha val="40000"/>
              </a:prstClr>
            </a:outerShdw>
          </a:effectLst>
          <a:scene3d>
            <a:camera prst="orthographicFront"/>
            <a:lightRig rig="threePt" dir="t"/>
          </a:scene3d>
          <a:sp3d/>
          <a:extLst/>
        </p:spPr>
        <p:txBody>
          <a:bodyPr vert="horz" wrap="square" lIns="91440" tIns="45720" rIns="91440" bIns="45720" numCol="1" anchor="ctr" anchorCtr="0" compatLnSpc="1">
            <a:prstTxWarp prst="textNoShape">
              <a:avLst/>
            </a:prstTxWarp>
            <a:noAutofit/>
          </a:bodyPr>
          <a:lstStyle/>
          <a:p>
            <a:pPr algn="ctr">
              <a:lnSpc>
                <a:spcPct val="90000"/>
              </a:lnSpc>
            </a:pPr>
            <a:endParaRPr lang="en-GB" sz="2400">
              <a:solidFill>
                <a:schemeClr val="bg1"/>
              </a:solidFill>
              <a:latin typeface="Calibri" pitchFamily="34" charset="0"/>
            </a:endParaRPr>
          </a:p>
        </p:txBody>
      </p:sp>
      <p:sp>
        <p:nvSpPr>
          <p:cNvPr id="11" name="Oval 10"/>
          <p:cNvSpPr>
            <a:spLocks noChangeAspect="1"/>
          </p:cNvSpPr>
          <p:nvPr/>
        </p:nvSpPr>
        <p:spPr>
          <a:xfrm>
            <a:off x="7705131" y="1442004"/>
            <a:ext cx="1189217" cy="1188878"/>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algn="ctr"/>
            <a:r>
              <a:rPr lang="en-GB" sz="2400" b="1" dirty="0" smtClean="0">
                <a:solidFill>
                  <a:schemeClr val="bg1"/>
                </a:solidFill>
                <a:latin typeface="Calibri" pitchFamily="34" charset="0"/>
              </a:rPr>
              <a:t>£24.6 </a:t>
            </a:r>
            <a:r>
              <a:rPr lang="en-GB" sz="1400" b="1" dirty="0" smtClean="0">
                <a:solidFill>
                  <a:schemeClr val="bg1"/>
                </a:solidFill>
                <a:latin typeface="Calibri" pitchFamily="34" charset="0"/>
              </a:rPr>
              <a:t>BILLION</a:t>
            </a:r>
            <a:endParaRPr lang="en-GB" sz="1400" b="1" dirty="0">
              <a:solidFill>
                <a:schemeClr val="bg1"/>
              </a:solidFill>
              <a:latin typeface="Calibri" pitchFamily="34" charset="0"/>
            </a:endParaRPr>
          </a:p>
        </p:txBody>
      </p:sp>
      <p:sp>
        <p:nvSpPr>
          <p:cNvPr id="12" name="Oval 11"/>
          <p:cNvSpPr>
            <a:spLocks noChangeAspect="1"/>
          </p:cNvSpPr>
          <p:nvPr/>
        </p:nvSpPr>
        <p:spPr>
          <a:xfrm>
            <a:off x="8767112" y="2562190"/>
            <a:ext cx="976857" cy="976857"/>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GB" sz="2400" b="1" dirty="0" smtClean="0">
                <a:solidFill>
                  <a:schemeClr val="bg1"/>
                </a:solidFill>
                <a:latin typeface="Calibri" pitchFamily="34" charset="0"/>
              </a:rPr>
              <a:t>£10</a:t>
            </a:r>
            <a:endParaRPr lang="en-GB" sz="2400" b="1" dirty="0">
              <a:solidFill>
                <a:schemeClr val="bg1"/>
              </a:solidFill>
              <a:latin typeface="Calibri" pitchFamily="34" charset="0"/>
            </a:endParaRPr>
          </a:p>
        </p:txBody>
      </p:sp>
      <p:sp>
        <p:nvSpPr>
          <p:cNvPr id="13" name="Oval 12"/>
          <p:cNvSpPr>
            <a:spLocks noChangeAspect="1"/>
          </p:cNvSpPr>
          <p:nvPr/>
        </p:nvSpPr>
        <p:spPr>
          <a:xfrm>
            <a:off x="9233757" y="3666586"/>
            <a:ext cx="849441" cy="849441"/>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GB" sz="2400" b="1" dirty="0" smtClean="0">
                <a:solidFill>
                  <a:schemeClr val="bg1"/>
                </a:solidFill>
                <a:latin typeface="Calibri" pitchFamily="34" charset="0"/>
              </a:rPr>
              <a:t>8%</a:t>
            </a:r>
            <a:endParaRPr lang="en-GB" sz="2400" b="1" dirty="0">
              <a:solidFill>
                <a:schemeClr val="bg1"/>
              </a:solidFill>
              <a:latin typeface="Calibri" pitchFamily="34" charset="0"/>
            </a:endParaRPr>
          </a:p>
        </p:txBody>
      </p:sp>
      <p:sp>
        <p:nvSpPr>
          <p:cNvPr id="14" name="Oval 13"/>
          <p:cNvSpPr>
            <a:spLocks noChangeAspect="1"/>
          </p:cNvSpPr>
          <p:nvPr/>
        </p:nvSpPr>
        <p:spPr>
          <a:xfrm>
            <a:off x="9361173" y="4686029"/>
            <a:ext cx="722025" cy="722025"/>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GB" sz="1100" b="1" dirty="0" smtClean="0">
                <a:solidFill>
                  <a:schemeClr val="bg1"/>
                </a:solidFill>
                <a:latin typeface="Calibri" pitchFamily="34" charset="0"/>
              </a:rPr>
              <a:t>Almost</a:t>
            </a:r>
            <a:r>
              <a:rPr lang="en-GB" sz="1400" b="1" dirty="0" smtClean="0">
                <a:solidFill>
                  <a:schemeClr val="bg1"/>
                </a:solidFill>
                <a:latin typeface="Calibri" pitchFamily="34" charset="0"/>
              </a:rPr>
              <a:t> </a:t>
            </a:r>
            <a:r>
              <a:rPr lang="en-GB" sz="2000" b="1" dirty="0" smtClean="0">
                <a:solidFill>
                  <a:schemeClr val="bg1"/>
                </a:solidFill>
                <a:latin typeface="Calibri" pitchFamily="34" charset="0"/>
              </a:rPr>
              <a:t>56k</a:t>
            </a:r>
            <a:endParaRPr lang="en-GB" sz="2000" b="1" dirty="0">
              <a:solidFill>
                <a:schemeClr val="bg1"/>
              </a:solidFill>
              <a:latin typeface="Calibri" pitchFamily="34" charset="0"/>
            </a:endParaRPr>
          </a:p>
        </p:txBody>
      </p:sp>
      <p:sp>
        <p:nvSpPr>
          <p:cNvPr id="15" name="Oval 14"/>
          <p:cNvSpPr>
            <a:spLocks noChangeAspect="1"/>
          </p:cNvSpPr>
          <p:nvPr/>
        </p:nvSpPr>
        <p:spPr>
          <a:xfrm>
            <a:off x="8958236" y="5535564"/>
            <a:ext cx="637081" cy="637081"/>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GB" sz="2000" b="1" dirty="0" smtClean="0">
                <a:solidFill>
                  <a:schemeClr val="bg1"/>
                </a:solidFill>
                <a:latin typeface="Calibri" pitchFamily="34" charset="0"/>
              </a:rPr>
              <a:t>30%</a:t>
            </a:r>
            <a:endParaRPr lang="en-GB" sz="2000" b="1" dirty="0">
              <a:solidFill>
                <a:schemeClr val="bg1"/>
              </a:solidFill>
              <a:latin typeface="Calibri" pitchFamily="34" charset="0"/>
            </a:endParaRPr>
          </a:p>
        </p:txBody>
      </p:sp>
      <p:sp>
        <p:nvSpPr>
          <p:cNvPr id="16" name="TextBox 15"/>
          <p:cNvSpPr txBox="1"/>
          <p:nvPr/>
        </p:nvSpPr>
        <p:spPr>
          <a:xfrm>
            <a:off x="9149341" y="1627701"/>
            <a:ext cx="2548559" cy="508352"/>
          </a:xfrm>
          <a:prstGeom prst="rect">
            <a:avLst/>
          </a:prstGeom>
          <a:noFill/>
          <a:effectLst/>
        </p:spPr>
        <p:txBody>
          <a:bodyPr wrap="square" lIns="0" tIns="0" rIns="0" bIns="0" rtlCol="0">
            <a:spAutoFit/>
          </a:bodyPr>
          <a:lstStyle/>
          <a:p>
            <a:r>
              <a:rPr lang="en-GB" sz="1600" b="1" dirty="0" smtClean="0">
                <a:solidFill>
                  <a:schemeClr val="accent4">
                    <a:lumMod val="75000"/>
                  </a:schemeClr>
                </a:solidFill>
                <a:latin typeface="Calibri" pitchFamily="34" charset="0"/>
              </a:rPr>
              <a:t>Total to be spent on the network 2015 - 2023</a:t>
            </a:r>
            <a:endParaRPr lang="en-GB" sz="1600" b="1" dirty="0">
              <a:solidFill>
                <a:schemeClr val="accent4">
                  <a:lumMod val="75000"/>
                </a:schemeClr>
              </a:solidFill>
              <a:latin typeface="Calibri" pitchFamily="34" charset="0"/>
            </a:endParaRPr>
          </a:p>
        </p:txBody>
      </p:sp>
      <p:sp>
        <p:nvSpPr>
          <p:cNvPr id="17" name="TextBox 16"/>
          <p:cNvSpPr txBox="1"/>
          <p:nvPr/>
        </p:nvSpPr>
        <p:spPr>
          <a:xfrm>
            <a:off x="9984432" y="2562190"/>
            <a:ext cx="1825902" cy="762528"/>
          </a:xfrm>
          <a:prstGeom prst="rect">
            <a:avLst/>
          </a:prstGeom>
          <a:noFill/>
          <a:effectLst/>
        </p:spPr>
        <p:txBody>
          <a:bodyPr wrap="square" lIns="0" tIns="0" rIns="0" bIns="0" rtlCol="0">
            <a:spAutoFit/>
          </a:bodyPr>
          <a:lstStyle/>
          <a:p>
            <a:r>
              <a:rPr lang="en-GB" sz="1600" b="1" dirty="0" smtClean="0">
                <a:solidFill>
                  <a:schemeClr val="tx2">
                    <a:lumMod val="75000"/>
                  </a:schemeClr>
                </a:solidFill>
                <a:latin typeface="Calibri" pitchFamily="34" charset="0"/>
              </a:rPr>
              <a:t>Resulting annual average savings in consumer bills</a:t>
            </a:r>
            <a:endParaRPr lang="en-GB" sz="1600" b="1" dirty="0">
              <a:solidFill>
                <a:schemeClr val="tx2">
                  <a:lumMod val="75000"/>
                </a:schemeClr>
              </a:solidFill>
              <a:latin typeface="Calibri" pitchFamily="34" charset="0"/>
            </a:endParaRPr>
          </a:p>
        </p:txBody>
      </p:sp>
      <p:sp>
        <p:nvSpPr>
          <p:cNvPr id="18" name="TextBox 17"/>
          <p:cNvSpPr txBox="1"/>
          <p:nvPr/>
        </p:nvSpPr>
        <p:spPr>
          <a:xfrm>
            <a:off x="10272464" y="3666586"/>
            <a:ext cx="1807175" cy="762528"/>
          </a:xfrm>
          <a:prstGeom prst="rect">
            <a:avLst/>
          </a:prstGeom>
          <a:noFill/>
          <a:effectLst/>
        </p:spPr>
        <p:txBody>
          <a:bodyPr wrap="square" lIns="0" tIns="0" rIns="0" bIns="0" rtlCol="0">
            <a:spAutoFit/>
          </a:bodyPr>
          <a:lstStyle/>
          <a:p>
            <a:r>
              <a:rPr lang="en-GB" sz="1600" b="1" dirty="0" smtClean="0">
                <a:solidFill>
                  <a:schemeClr val="tx2">
                    <a:lumMod val="75000"/>
                  </a:schemeClr>
                </a:solidFill>
                <a:latin typeface="Calibri" pitchFamily="34" charset="0"/>
              </a:rPr>
              <a:t>The power distribution part of a dual fuel bill</a:t>
            </a:r>
            <a:endParaRPr lang="en-GB" sz="1600" b="1" dirty="0">
              <a:solidFill>
                <a:schemeClr val="tx2">
                  <a:lumMod val="75000"/>
                </a:schemeClr>
              </a:solidFill>
              <a:latin typeface="Calibri" pitchFamily="34" charset="0"/>
            </a:endParaRPr>
          </a:p>
        </p:txBody>
      </p:sp>
      <p:sp>
        <p:nvSpPr>
          <p:cNvPr id="19" name="TextBox 18"/>
          <p:cNvSpPr txBox="1"/>
          <p:nvPr/>
        </p:nvSpPr>
        <p:spPr>
          <a:xfrm>
            <a:off x="10344472" y="4770982"/>
            <a:ext cx="1655995" cy="508352"/>
          </a:xfrm>
          <a:prstGeom prst="rect">
            <a:avLst/>
          </a:prstGeom>
          <a:noFill/>
          <a:effectLst/>
        </p:spPr>
        <p:txBody>
          <a:bodyPr wrap="square" lIns="0" tIns="0" rIns="0" bIns="0" rtlCol="0">
            <a:spAutoFit/>
          </a:bodyPr>
          <a:lstStyle/>
          <a:p>
            <a:r>
              <a:rPr lang="en-GB" sz="1600" b="1" dirty="0" smtClean="0">
                <a:solidFill>
                  <a:schemeClr val="tx2">
                    <a:lumMod val="75000"/>
                  </a:schemeClr>
                </a:solidFill>
                <a:latin typeface="Calibri" pitchFamily="34" charset="0"/>
              </a:rPr>
              <a:t>The length of our power network</a:t>
            </a:r>
            <a:endParaRPr lang="en-GB" sz="1600" b="1" dirty="0">
              <a:solidFill>
                <a:schemeClr val="tx2">
                  <a:lumMod val="75000"/>
                </a:schemeClr>
              </a:solidFill>
              <a:latin typeface="Calibri" pitchFamily="34" charset="0"/>
            </a:endParaRPr>
          </a:p>
        </p:txBody>
      </p:sp>
      <p:sp>
        <p:nvSpPr>
          <p:cNvPr id="20" name="TextBox 19"/>
          <p:cNvSpPr txBox="1"/>
          <p:nvPr/>
        </p:nvSpPr>
        <p:spPr>
          <a:xfrm>
            <a:off x="9871385" y="5620518"/>
            <a:ext cx="2208254" cy="508352"/>
          </a:xfrm>
          <a:prstGeom prst="rect">
            <a:avLst/>
          </a:prstGeom>
          <a:noFill/>
          <a:effectLst/>
        </p:spPr>
        <p:txBody>
          <a:bodyPr wrap="square" lIns="0" tIns="0" rIns="0" bIns="0" rtlCol="0">
            <a:spAutoFit/>
          </a:bodyPr>
          <a:lstStyle/>
          <a:p>
            <a:r>
              <a:rPr lang="en-GB" sz="1600" b="1" dirty="0" smtClean="0">
                <a:solidFill>
                  <a:schemeClr val="tx2">
                    <a:lumMod val="75000"/>
                  </a:schemeClr>
                </a:solidFill>
                <a:latin typeface="Calibri" pitchFamily="34" charset="0"/>
              </a:rPr>
              <a:t>Network reliability increase since 2002</a:t>
            </a:r>
            <a:endParaRPr lang="en-GB" sz="1600" b="1" dirty="0">
              <a:solidFill>
                <a:schemeClr val="tx2">
                  <a:lumMod val="75000"/>
                </a:schemeClr>
              </a:solidFill>
              <a:latin typeface="Calibri" pitchFamily="34" charset="0"/>
            </a:endParaRPr>
          </a:p>
        </p:txBody>
      </p:sp>
    </p:spTree>
  </p:cSld>
  <p:clrMapOvr>
    <a:masterClrMapping/>
  </p:clrMapOvr>
  <p:transition spd="med">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Our approach</a:t>
            </a:r>
            <a:endParaRPr lang="en-GB" dirty="0"/>
          </a:p>
        </p:txBody>
      </p:sp>
      <p:sp>
        <p:nvSpPr>
          <p:cNvPr id="34" name="AutoShape 12"/>
          <p:cNvSpPr>
            <a:spLocks noChangeAspect="1" noChangeArrowheads="1" noTextEdit="1"/>
          </p:cNvSpPr>
          <p:nvPr/>
        </p:nvSpPr>
        <p:spPr bwMode="auto">
          <a:xfrm>
            <a:off x="5414719" y="1197495"/>
            <a:ext cx="5433809" cy="544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000" kern="0" dirty="0"/>
          </a:p>
        </p:txBody>
      </p:sp>
      <p:grpSp>
        <p:nvGrpSpPr>
          <p:cNvPr id="2" name="Group 34"/>
          <p:cNvGrpSpPr/>
          <p:nvPr/>
        </p:nvGrpSpPr>
        <p:grpSpPr>
          <a:xfrm>
            <a:off x="7308809" y="3094717"/>
            <a:ext cx="1635951" cy="1635951"/>
            <a:chOff x="7308809" y="3170917"/>
            <a:chExt cx="1635951" cy="1635951"/>
          </a:xfrm>
        </p:grpSpPr>
        <p:grpSp>
          <p:nvGrpSpPr>
            <p:cNvPr id="4" name="Group 60"/>
            <p:cNvGrpSpPr/>
            <p:nvPr/>
          </p:nvGrpSpPr>
          <p:grpSpPr>
            <a:xfrm>
              <a:off x="7308809" y="3170917"/>
              <a:ext cx="1635951" cy="1635951"/>
              <a:chOff x="5718726" y="3190713"/>
              <a:chExt cx="1439974" cy="1439974"/>
            </a:xfrm>
          </p:grpSpPr>
          <p:sp>
            <p:nvSpPr>
              <p:cNvPr id="69" name="Oval 6"/>
              <p:cNvSpPr>
                <a:spLocks noChangeArrowheads="1"/>
              </p:cNvSpPr>
              <p:nvPr/>
            </p:nvSpPr>
            <p:spPr bwMode="auto">
              <a:xfrm>
                <a:off x="5718726" y="3190713"/>
                <a:ext cx="1439974" cy="1439974"/>
              </a:xfrm>
              <a:prstGeom prst="ellipse">
                <a:avLst/>
              </a:prstGeom>
              <a:solidFill>
                <a:schemeClr val="bg1">
                  <a:lumMod val="8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000" kern="0" dirty="0"/>
              </a:p>
            </p:txBody>
          </p:sp>
          <p:sp>
            <p:nvSpPr>
              <p:cNvPr id="70" name="Oval 16"/>
              <p:cNvSpPr>
                <a:spLocks noChangeArrowheads="1"/>
              </p:cNvSpPr>
              <p:nvPr/>
            </p:nvSpPr>
            <p:spPr bwMode="auto">
              <a:xfrm>
                <a:off x="5811105" y="3281929"/>
                <a:ext cx="1263733" cy="1266231"/>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GB" sz="2000" kern="0" dirty="0"/>
              </a:p>
            </p:txBody>
          </p:sp>
        </p:grpSp>
        <p:sp>
          <p:nvSpPr>
            <p:cNvPr id="68" name="TextBox 67"/>
            <p:cNvSpPr txBox="1"/>
            <p:nvPr/>
          </p:nvSpPr>
          <p:spPr>
            <a:xfrm>
              <a:off x="7494272" y="3477724"/>
              <a:ext cx="1274708" cy="1015663"/>
            </a:xfrm>
            <a:prstGeom prst="rect">
              <a:avLst/>
            </a:prstGeom>
            <a:noFill/>
          </p:spPr>
          <p:txBody>
            <a:bodyPr wrap="none" rtlCol="0">
              <a:spAutoFit/>
            </a:bodyPr>
            <a:lstStyle/>
            <a:p>
              <a:pPr algn="ctr"/>
              <a:r>
                <a:rPr lang="en-GB" sz="2000" kern="0" dirty="0"/>
                <a:t>Delivering</a:t>
              </a:r>
              <a:br>
                <a:rPr lang="en-GB" sz="2000" kern="0" dirty="0"/>
              </a:br>
              <a:r>
                <a:rPr lang="en-GB" sz="2000" kern="0" dirty="0"/>
                <a:t>value to</a:t>
              </a:r>
              <a:br>
                <a:rPr lang="en-GB" sz="2000" kern="0" dirty="0"/>
              </a:br>
              <a:r>
                <a:rPr lang="en-GB" sz="2000" kern="0" dirty="0"/>
                <a:t>customers</a:t>
              </a:r>
            </a:p>
          </p:txBody>
        </p:sp>
      </p:grpSp>
      <p:grpSp>
        <p:nvGrpSpPr>
          <p:cNvPr id="5" name="Group 36"/>
          <p:cNvGrpSpPr/>
          <p:nvPr/>
        </p:nvGrpSpPr>
        <p:grpSpPr>
          <a:xfrm>
            <a:off x="7991261" y="1192560"/>
            <a:ext cx="2647530" cy="2536208"/>
            <a:chOff x="6319424" y="1516423"/>
            <a:chExt cx="2330372" cy="2232386"/>
          </a:xfrm>
        </p:grpSpPr>
        <p:grpSp>
          <p:nvGrpSpPr>
            <p:cNvPr id="6" name="Group 55"/>
            <p:cNvGrpSpPr/>
            <p:nvPr/>
          </p:nvGrpSpPr>
          <p:grpSpPr>
            <a:xfrm>
              <a:off x="6319424" y="1516423"/>
              <a:ext cx="2330372" cy="2232386"/>
              <a:chOff x="6319424" y="1516423"/>
              <a:chExt cx="2330372" cy="2232386"/>
            </a:xfrm>
          </p:grpSpPr>
          <p:sp>
            <p:nvSpPr>
              <p:cNvPr id="74" name="Freeform 73"/>
              <p:cNvSpPr>
                <a:spLocks/>
              </p:cNvSpPr>
              <p:nvPr/>
            </p:nvSpPr>
            <p:spPr bwMode="auto">
              <a:xfrm>
                <a:off x="6319424" y="1516423"/>
                <a:ext cx="2330372" cy="2232386"/>
              </a:xfrm>
              <a:custGeom>
                <a:avLst/>
                <a:gdLst>
                  <a:gd name="T0" fmla="*/ 220 w 1069"/>
                  <a:gd name="T1" fmla="*/ 419 h 1024"/>
                  <a:gd name="T2" fmla="*/ 0 w 1069"/>
                  <a:gd name="T3" fmla="*/ 740 h 1024"/>
                  <a:gd name="T4" fmla="*/ 55 w 1069"/>
                  <a:gd name="T5" fmla="*/ 736 h 1024"/>
                  <a:gd name="T6" fmla="*/ 358 w 1069"/>
                  <a:gd name="T7" fmla="*/ 900 h 1024"/>
                  <a:gd name="T8" fmla="*/ 770 w 1069"/>
                  <a:gd name="T9" fmla="*/ 1020 h 1024"/>
                  <a:gd name="T10" fmla="*/ 812 w 1069"/>
                  <a:gd name="T11" fmla="*/ 1006 h 1024"/>
                  <a:gd name="T12" fmla="*/ 1069 w 1069"/>
                  <a:gd name="T13" fmla="*/ 674 h 1024"/>
                  <a:gd name="T14" fmla="*/ 55 w 1069"/>
                  <a:gd name="T15" fmla="*/ 0 h 1024"/>
                  <a:gd name="T16" fmla="*/ 0 w 1069"/>
                  <a:gd name="T17" fmla="*/ 1 h 1024"/>
                  <a:gd name="T18" fmla="*/ 220 w 1069"/>
                  <a:gd name="T19" fmla="*/ 324 h 1024"/>
                  <a:gd name="T20" fmla="*/ 220 w 1069"/>
                  <a:gd name="T21" fmla="*/ 419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9" h="1024">
                    <a:moveTo>
                      <a:pt x="220" y="419"/>
                    </a:moveTo>
                    <a:cubicBezTo>
                      <a:pt x="0" y="740"/>
                      <a:pt x="0" y="740"/>
                      <a:pt x="0" y="740"/>
                    </a:cubicBezTo>
                    <a:cubicBezTo>
                      <a:pt x="18" y="737"/>
                      <a:pt x="37" y="736"/>
                      <a:pt x="55" y="736"/>
                    </a:cubicBezTo>
                    <a:cubicBezTo>
                      <a:pt x="182" y="736"/>
                      <a:pt x="293" y="801"/>
                      <a:pt x="358" y="900"/>
                    </a:cubicBezTo>
                    <a:cubicBezTo>
                      <a:pt x="770" y="1020"/>
                      <a:pt x="770" y="1020"/>
                      <a:pt x="770" y="1020"/>
                    </a:cubicBezTo>
                    <a:cubicBezTo>
                      <a:pt x="784" y="1024"/>
                      <a:pt x="803" y="1018"/>
                      <a:pt x="812" y="1006"/>
                    </a:cubicBezTo>
                    <a:cubicBezTo>
                      <a:pt x="1069" y="674"/>
                      <a:pt x="1069" y="674"/>
                      <a:pt x="1069" y="674"/>
                    </a:cubicBezTo>
                    <a:cubicBezTo>
                      <a:pt x="903" y="278"/>
                      <a:pt x="511" y="0"/>
                      <a:pt x="55" y="0"/>
                    </a:cubicBezTo>
                    <a:cubicBezTo>
                      <a:pt x="37" y="0"/>
                      <a:pt x="18" y="0"/>
                      <a:pt x="0" y="1"/>
                    </a:cubicBezTo>
                    <a:cubicBezTo>
                      <a:pt x="220" y="324"/>
                      <a:pt x="220" y="324"/>
                      <a:pt x="220" y="324"/>
                    </a:cubicBezTo>
                    <a:cubicBezTo>
                      <a:pt x="237" y="350"/>
                      <a:pt x="237" y="392"/>
                      <a:pt x="220" y="419"/>
                    </a:cubicBezTo>
                    <a:close/>
                  </a:path>
                </a:pathLst>
              </a:custGeom>
              <a:solidFill>
                <a:schemeClr val="bg1">
                  <a:lumMod val="8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000" kern="0" dirty="0"/>
              </a:p>
            </p:txBody>
          </p:sp>
          <p:sp>
            <p:nvSpPr>
              <p:cNvPr id="75" name="Freeform 25"/>
              <p:cNvSpPr>
                <a:spLocks/>
              </p:cNvSpPr>
              <p:nvPr/>
            </p:nvSpPr>
            <p:spPr bwMode="auto">
              <a:xfrm>
                <a:off x="6460013" y="1597452"/>
                <a:ext cx="2104577" cy="2077596"/>
              </a:xfrm>
              <a:custGeom>
                <a:avLst/>
                <a:gdLst>
                  <a:gd name="T0" fmla="*/ 716 w 966"/>
                  <a:gd name="T1" fmla="*/ 954 h 954"/>
                  <a:gd name="T2" fmla="*/ 316 w 966"/>
                  <a:gd name="T3" fmla="*/ 837 h 954"/>
                  <a:gd name="T4" fmla="*/ 4 w 966"/>
                  <a:gd name="T5" fmla="*/ 669 h 954"/>
                  <a:gd name="T6" fmla="*/ 185 w 966"/>
                  <a:gd name="T7" fmla="*/ 404 h 954"/>
                  <a:gd name="T8" fmla="*/ 185 w 966"/>
                  <a:gd name="T9" fmla="*/ 271 h 954"/>
                  <a:gd name="T10" fmla="*/ 0 w 966"/>
                  <a:gd name="T11" fmla="*/ 0 h 954"/>
                  <a:gd name="T12" fmla="*/ 589 w 966"/>
                  <a:gd name="T13" fmla="*/ 183 h 954"/>
                  <a:gd name="T14" fmla="*/ 966 w 966"/>
                  <a:gd name="T15" fmla="*/ 636 h 954"/>
                  <a:gd name="T16" fmla="*/ 722 w 966"/>
                  <a:gd name="T17" fmla="*/ 952 h 954"/>
                  <a:gd name="T18" fmla="*/ 716 w 966"/>
                  <a:gd name="T19" fmla="*/ 954 h 954"/>
                  <a:gd name="T20" fmla="*/ 716 w 966"/>
                  <a:gd name="T21" fmla="*/ 954 h 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6" h="954">
                    <a:moveTo>
                      <a:pt x="716" y="954"/>
                    </a:moveTo>
                    <a:cubicBezTo>
                      <a:pt x="316" y="837"/>
                      <a:pt x="316" y="837"/>
                      <a:pt x="316" y="837"/>
                    </a:cubicBezTo>
                    <a:cubicBezTo>
                      <a:pt x="244" y="735"/>
                      <a:pt x="129" y="672"/>
                      <a:pt x="4" y="669"/>
                    </a:cubicBezTo>
                    <a:cubicBezTo>
                      <a:pt x="185" y="404"/>
                      <a:pt x="185" y="404"/>
                      <a:pt x="185" y="404"/>
                    </a:cubicBezTo>
                    <a:cubicBezTo>
                      <a:pt x="211" y="366"/>
                      <a:pt x="211" y="309"/>
                      <a:pt x="185" y="271"/>
                    </a:cubicBezTo>
                    <a:cubicBezTo>
                      <a:pt x="0" y="0"/>
                      <a:pt x="0" y="0"/>
                      <a:pt x="0" y="0"/>
                    </a:cubicBezTo>
                    <a:cubicBezTo>
                      <a:pt x="211" y="2"/>
                      <a:pt x="415" y="65"/>
                      <a:pt x="589" y="183"/>
                    </a:cubicBezTo>
                    <a:cubicBezTo>
                      <a:pt x="755" y="296"/>
                      <a:pt x="886" y="452"/>
                      <a:pt x="966" y="636"/>
                    </a:cubicBezTo>
                    <a:cubicBezTo>
                      <a:pt x="722" y="952"/>
                      <a:pt x="722" y="952"/>
                      <a:pt x="722" y="952"/>
                    </a:cubicBezTo>
                    <a:cubicBezTo>
                      <a:pt x="721" y="953"/>
                      <a:pt x="718" y="954"/>
                      <a:pt x="716" y="954"/>
                    </a:cubicBezTo>
                    <a:cubicBezTo>
                      <a:pt x="716" y="954"/>
                      <a:pt x="716" y="954"/>
                      <a:pt x="716" y="95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sz="2000" kern="0" dirty="0"/>
              </a:p>
            </p:txBody>
          </p:sp>
        </p:grpSp>
        <p:sp>
          <p:nvSpPr>
            <p:cNvPr id="73" name="TextBox 72"/>
            <p:cNvSpPr txBox="1"/>
            <p:nvPr/>
          </p:nvSpPr>
          <p:spPr>
            <a:xfrm>
              <a:off x="6824682" y="2375057"/>
              <a:ext cx="1476160" cy="893993"/>
            </a:xfrm>
            <a:prstGeom prst="rect">
              <a:avLst/>
            </a:prstGeom>
            <a:noFill/>
          </p:spPr>
          <p:txBody>
            <a:bodyPr wrap="none" rtlCol="0">
              <a:spAutoFit/>
            </a:bodyPr>
            <a:lstStyle/>
            <a:p>
              <a:pPr algn="ctr"/>
              <a:r>
                <a:rPr lang="en-GB" sz="2000" kern="0" dirty="0">
                  <a:solidFill>
                    <a:schemeClr val="bg1"/>
                  </a:solidFill>
                </a:rPr>
                <a:t>Maximise</a:t>
              </a:r>
              <a:br>
                <a:rPr lang="en-GB" sz="2000" kern="0" dirty="0">
                  <a:solidFill>
                    <a:schemeClr val="bg1"/>
                  </a:solidFill>
                </a:rPr>
              </a:br>
              <a:r>
                <a:rPr lang="en-GB" sz="2000" kern="0" dirty="0">
                  <a:solidFill>
                    <a:schemeClr val="bg1"/>
                  </a:solidFill>
                </a:rPr>
                <a:t>use of existing</a:t>
              </a:r>
              <a:br>
                <a:rPr lang="en-GB" sz="2000" kern="0" dirty="0">
                  <a:solidFill>
                    <a:schemeClr val="bg1"/>
                  </a:solidFill>
                </a:rPr>
              </a:br>
              <a:r>
                <a:rPr lang="en-GB" sz="2000" kern="0" dirty="0">
                  <a:solidFill>
                    <a:schemeClr val="bg1"/>
                  </a:solidFill>
                </a:rPr>
                <a:t>assets</a:t>
              </a:r>
            </a:p>
          </p:txBody>
        </p:sp>
      </p:grpSp>
      <p:grpSp>
        <p:nvGrpSpPr>
          <p:cNvPr id="7" name="Group 37"/>
          <p:cNvGrpSpPr/>
          <p:nvPr/>
        </p:nvGrpSpPr>
        <p:grpSpPr>
          <a:xfrm>
            <a:off x="8822143" y="2939834"/>
            <a:ext cx="2024772" cy="3036352"/>
            <a:chOff x="7050772" y="3054384"/>
            <a:chExt cx="1782217" cy="2672615"/>
          </a:xfrm>
        </p:grpSpPr>
        <p:grpSp>
          <p:nvGrpSpPr>
            <p:cNvPr id="8" name="Group 56"/>
            <p:cNvGrpSpPr/>
            <p:nvPr/>
          </p:nvGrpSpPr>
          <p:grpSpPr>
            <a:xfrm>
              <a:off x="7050772" y="3054384"/>
              <a:ext cx="1782217" cy="2672615"/>
              <a:chOff x="7050772" y="3054384"/>
              <a:chExt cx="1782217" cy="2672615"/>
            </a:xfrm>
          </p:grpSpPr>
          <p:sp>
            <p:nvSpPr>
              <p:cNvPr id="79" name="Freeform 5"/>
              <p:cNvSpPr>
                <a:spLocks/>
              </p:cNvSpPr>
              <p:nvPr/>
            </p:nvSpPr>
            <p:spPr bwMode="auto">
              <a:xfrm>
                <a:off x="7050772" y="3054384"/>
                <a:ext cx="1782217" cy="2672615"/>
              </a:xfrm>
              <a:custGeom>
                <a:avLst/>
                <a:gdLst>
                  <a:gd name="T0" fmla="*/ 415 w 817"/>
                  <a:gd name="T1" fmla="*/ 340 h 1226"/>
                  <a:gd name="T2" fmla="*/ 43 w 817"/>
                  <a:gd name="T3" fmla="*/ 231 h 1226"/>
                  <a:gd name="T4" fmla="*/ 81 w 817"/>
                  <a:gd name="T5" fmla="*/ 393 h 1226"/>
                  <a:gd name="T6" fmla="*/ 0 w 817"/>
                  <a:gd name="T7" fmla="*/ 621 h 1226"/>
                  <a:gd name="T8" fmla="*/ 13 w 817"/>
                  <a:gd name="T9" fmla="*/ 1049 h 1226"/>
                  <a:gd name="T10" fmla="*/ 39 w 817"/>
                  <a:gd name="T11" fmla="*/ 1084 h 1226"/>
                  <a:gd name="T12" fmla="*/ 435 w 817"/>
                  <a:gd name="T13" fmla="*/ 1226 h 1226"/>
                  <a:gd name="T14" fmla="*/ 817 w 817"/>
                  <a:gd name="T15" fmla="*/ 393 h 1226"/>
                  <a:gd name="T16" fmla="*/ 745 w 817"/>
                  <a:gd name="T17" fmla="*/ 0 h 1226"/>
                  <a:gd name="T18" fmla="*/ 505 w 817"/>
                  <a:gd name="T19" fmla="*/ 310 h 1226"/>
                  <a:gd name="T20" fmla="*/ 415 w 817"/>
                  <a:gd name="T21" fmla="*/ 340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7" h="1226">
                    <a:moveTo>
                      <a:pt x="415" y="340"/>
                    </a:moveTo>
                    <a:cubicBezTo>
                      <a:pt x="43" y="231"/>
                      <a:pt x="43" y="231"/>
                      <a:pt x="43" y="231"/>
                    </a:cubicBezTo>
                    <a:cubicBezTo>
                      <a:pt x="67" y="280"/>
                      <a:pt x="81" y="335"/>
                      <a:pt x="81" y="393"/>
                    </a:cubicBezTo>
                    <a:cubicBezTo>
                      <a:pt x="81" y="479"/>
                      <a:pt x="51" y="559"/>
                      <a:pt x="0" y="621"/>
                    </a:cubicBezTo>
                    <a:cubicBezTo>
                      <a:pt x="13" y="1049"/>
                      <a:pt x="13" y="1049"/>
                      <a:pt x="13" y="1049"/>
                    </a:cubicBezTo>
                    <a:cubicBezTo>
                      <a:pt x="13" y="1063"/>
                      <a:pt x="25" y="1079"/>
                      <a:pt x="39" y="1084"/>
                    </a:cubicBezTo>
                    <a:cubicBezTo>
                      <a:pt x="435" y="1226"/>
                      <a:pt x="435" y="1226"/>
                      <a:pt x="435" y="1226"/>
                    </a:cubicBezTo>
                    <a:cubicBezTo>
                      <a:pt x="669" y="1025"/>
                      <a:pt x="817" y="726"/>
                      <a:pt x="817" y="393"/>
                    </a:cubicBezTo>
                    <a:cubicBezTo>
                      <a:pt x="817" y="255"/>
                      <a:pt x="792" y="122"/>
                      <a:pt x="745" y="0"/>
                    </a:cubicBezTo>
                    <a:cubicBezTo>
                      <a:pt x="505" y="310"/>
                      <a:pt x="505" y="310"/>
                      <a:pt x="505" y="310"/>
                    </a:cubicBezTo>
                    <a:cubicBezTo>
                      <a:pt x="486" y="335"/>
                      <a:pt x="445" y="348"/>
                      <a:pt x="415" y="340"/>
                    </a:cubicBezTo>
                    <a:close/>
                  </a:path>
                </a:pathLst>
              </a:custGeom>
              <a:solidFill>
                <a:schemeClr val="bg1">
                  <a:lumMod val="8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000" kern="0" dirty="0"/>
              </a:p>
            </p:txBody>
          </p:sp>
          <p:sp>
            <p:nvSpPr>
              <p:cNvPr id="80" name="Freeform 15"/>
              <p:cNvSpPr>
                <a:spLocks/>
              </p:cNvSpPr>
              <p:nvPr/>
            </p:nvSpPr>
            <p:spPr bwMode="auto">
              <a:xfrm>
                <a:off x="7128877" y="3212098"/>
                <a:ext cx="1631687" cy="2432619"/>
              </a:xfrm>
              <a:custGeom>
                <a:avLst/>
                <a:gdLst>
                  <a:gd name="T0" fmla="*/ 16 w 749"/>
                  <a:gd name="T1" fmla="*/ 982 h 1117"/>
                  <a:gd name="T2" fmla="*/ 13 w 749"/>
                  <a:gd name="T3" fmla="*/ 977 h 1117"/>
                  <a:gd name="T4" fmla="*/ 0 w 749"/>
                  <a:gd name="T5" fmla="*/ 562 h 1117"/>
                  <a:gd name="T6" fmla="*/ 81 w 749"/>
                  <a:gd name="T7" fmla="*/ 322 h 1117"/>
                  <a:gd name="T8" fmla="*/ 66 w 749"/>
                  <a:gd name="T9" fmla="*/ 212 h 1117"/>
                  <a:gd name="T10" fmla="*/ 371 w 749"/>
                  <a:gd name="T11" fmla="*/ 302 h 1117"/>
                  <a:gd name="T12" fmla="*/ 401 w 749"/>
                  <a:gd name="T13" fmla="*/ 306 h 1117"/>
                  <a:gd name="T14" fmla="*/ 498 w 749"/>
                  <a:gd name="T15" fmla="*/ 260 h 1117"/>
                  <a:gd name="T16" fmla="*/ 699 w 749"/>
                  <a:gd name="T17" fmla="*/ 0 h 1117"/>
                  <a:gd name="T18" fmla="*/ 749 w 749"/>
                  <a:gd name="T19" fmla="*/ 322 h 1117"/>
                  <a:gd name="T20" fmla="*/ 393 w 749"/>
                  <a:gd name="T21" fmla="*/ 1117 h 1117"/>
                  <a:gd name="T22" fmla="*/ 16 w 749"/>
                  <a:gd name="T23" fmla="*/ 982 h 1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9" h="1117">
                    <a:moveTo>
                      <a:pt x="16" y="982"/>
                    </a:moveTo>
                    <a:cubicBezTo>
                      <a:pt x="15" y="981"/>
                      <a:pt x="13" y="978"/>
                      <a:pt x="13" y="977"/>
                    </a:cubicBezTo>
                    <a:cubicBezTo>
                      <a:pt x="0" y="562"/>
                      <a:pt x="0" y="562"/>
                      <a:pt x="0" y="562"/>
                    </a:cubicBezTo>
                    <a:cubicBezTo>
                      <a:pt x="53" y="493"/>
                      <a:pt x="81" y="409"/>
                      <a:pt x="81" y="322"/>
                    </a:cubicBezTo>
                    <a:cubicBezTo>
                      <a:pt x="81" y="285"/>
                      <a:pt x="76" y="248"/>
                      <a:pt x="66" y="212"/>
                    </a:cubicBezTo>
                    <a:cubicBezTo>
                      <a:pt x="371" y="302"/>
                      <a:pt x="371" y="302"/>
                      <a:pt x="371" y="302"/>
                    </a:cubicBezTo>
                    <a:cubicBezTo>
                      <a:pt x="381" y="304"/>
                      <a:pt x="391" y="306"/>
                      <a:pt x="401" y="306"/>
                    </a:cubicBezTo>
                    <a:cubicBezTo>
                      <a:pt x="439" y="306"/>
                      <a:pt x="477" y="288"/>
                      <a:pt x="498" y="260"/>
                    </a:cubicBezTo>
                    <a:cubicBezTo>
                      <a:pt x="699" y="0"/>
                      <a:pt x="699" y="0"/>
                      <a:pt x="699" y="0"/>
                    </a:cubicBezTo>
                    <a:cubicBezTo>
                      <a:pt x="733" y="104"/>
                      <a:pt x="749" y="212"/>
                      <a:pt x="749" y="322"/>
                    </a:cubicBezTo>
                    <a:cubicBezTo>
                      <a:pt x="749" y="626"/>
                      <a:pt x="620" y="915"/>
                      <a:pt x="393" y="1117"/>
                    </a:cubicBezTo>
                    <a:lnTo>
                      <a:pt x="16" y="982"/>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sz="2000" kern="0" dirty="0"/>
              </a:p>
            </p:txBody>
          </p:sp>
        </p:grpSp>
        <p:sp>
          <p:nvSpPr>
            <p:cNvPr id="78" name="TextBox 77"/>
            <p:cNvSpPr txBox="1"/>
            <p:nvPr/>
          </p:nvSpPr>
          <p:spPr>
            <a:xfrm>
              <a:off x="7337055" y="3910079"/>
              <a:ext cx="1127650" cy="1164899"/>
            </a:xfrm>
            <a:prstGeom prst="rect">
              <a:avLst/>
            </a:prstGeom>
            <a:noFill/>
          </p:spPr>
          <p:txBody>
            <a:bodyPr wrap="none" rtlCol="0">
              <a:spAutoFit/>
            </a:bodyPr>
            <a:lstStyle/>
            <a:p>
              <a:pPr algn="ctr"/>
              <a:r>
                <a:rPr lang="en-GB" sz="2000" kern="0" dirty="0"/>
                <a:t>Innovative</a:t>
              </a:r>
              <a:br>
                <a:rPr lang="en-GB" sz="2000" kern="0" dirty="0"/>
              </a:br>
              <a:r>
                <a:rPr lang="en-GB" sz="2000" kern="0" dirty="0"/>
                <a:t>solutions</a:t>
              </a:r>
              <a:br>
                <a:rPr lang="en-GB" sz="2000" kern="0" dirty="0"/>
              </a:br>
              <a:r>
                <a:rPr lang="en-GB" sz="2000" kern="0" dirty="0"/>
                <a:t>to real</a:t>
              </a:r>
              <a:br>
                <a:rPr lang="en-GB" sz="2000" kern="0" dirty="0"/>
              </a:br>
              <a:r>
                <a:rPr lang="en-GB" sz="2000" kern="0" dirty="0"/>
                <a:t>problems</a:t>
              </a:r>
            </a:p>
          </p:txBody>
        </p:sp>
      </p:grpSp>
      <p:grpSp>
        <p:nvGrpSpPr>
          <p:cNvPr id="9" name="Group 38"/>
          <p:cNvGrpSpPr/>
          <p:nvPr/>
        </p:nvGrpSpPr>
        <p:grpSpPr>
          <a:xfrm>
            <a:off x="6710250" y="4554810"/>
            <a:ext cx="3125086" cy="2078013"/>
            <a:chOff x="5191871" y="4475896"/>
            <a:chExt cx="2750720" cy="1829080"/>
          </a:xfrm>
        </p:grpSpPr>
        <p:grpSp>
          <p:nvGrpSpPr>
            <p:cNvPr id="10" name="Group 57"/>
            <p:cNvGrpSpPr/>
            <p:nvPr/>
          </p:nvGrpSpPr>
          <p:grpSpPr>
            <a:xfrm>
              <a:off x="5191871" y="4475896"/>
              <a:ext cx="2750720" cy="1829080"/>
              <a:chOff x="5191871" y="4475896"/>
              <a:chExt cx="2750720" cy="1829080"/>
            </a:xfrm>
          </p:grpSpPr>
          <p:sp>
            <p:nvSpPr>
              <p:cNvPr id="84" name="Freeform 9"/>
              <p:cNvSpPr>
                <a:spLocks/>
              </p:cNvSpPr>
              <p:nvPr/>
            </p:nvSpPr>
            <p:spPr bwMode="auto">
              <a:xfrm>
                <a:off x="5191871" y="4475896"/>
                <a:ext cx="2750720" cy="1829080"/>
              </a:xfrm>
              <a:custGeom>
                <a:avLst/>
                <a:gdLst>
                  <a:gd name="T0" fmla="*/ 837 w 1262"/>
                  <a:gd name="T1" fmla="*/ 386 h 839"/>
                  <a:gd name="T2" fmla="*/ 825 w 1262"/>
                  <a:gd name="T3" fmla="*/ 0 h 839"/>
                  <a:gd name="T4" fmla="*/ 572 w 1262"/>
                  <a:gd name="T5" fmla="*/ 103 h 839"/>
                  <a:gd name="T6" fmla="*/ 441 w 1262"/>
                  <a:gd name="T7" fmla="*/ 79 h 839"/>
                  <a:gd name="T8" fmla="*/ 38 w 1262"/>
                  <a:gd name="T9" fmla="*/ 223 h 839"/>
                  <a:gd name="T10" fmla="*/ 12 w 1262"/>
                  <a:gd name="T11" fmla="*/ 259 h 839"/>
                  <a:gd name="T12" fmla="*/ 0 w 1262"/>
                  <a:gd name="T13" fmla="*/ 678 h 839"/>
                  <a:gd name="T14" fmla="*/ 572 w 1262"/>
                  <a:gd name="T15" fmla="*/ 839 h 839"/>
                  <a:gd name="T16" fmla="*/ 1262 w 1262"/>
                  <a:gd name="T17" fmla="*/ 595 h 839"/>
                  <a:gd name="T18" fmla="*/ 893 w 1262"/>
                  <a:gd name="T19" fmla="*/ 463 h 839"/>
                  <a:gd name="T20" fmla="*/ 837 w 1262"/>
                  <a:gd name="T21" fmla="*/ 386 h 8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62" h="839">
                    <a:moveTo>
                      <a:pt x="837" y="386"/>
                    </a:moveTo>
                    <a:cubicBezTo>
                      <a:pt x="825" y="0"/>
                      <a:pt x="825" y="0"/>
                      <a:pt x="825" y="0"/>
                    </a:cubicBezTo>
                    <a:cubicBezTo>
                      <a:pt x="760" y="64"/>
                      <a:pt x="671" y="103"/>
                      <a:pt x="572" y="103"/>
                    </a:cubicBezTo>
                    <a:cubicBezTo>
                      <a:pt x="526" y="103"/>
                      <a:pt x="482" y="94"/>
                      <a:pt x="441" y="79"/>
                    </a:cubicBezTo>
                    <a:cubicBezTo>
                      <a:pt x="38" y="223"/>
                      <a:pt x="38" y="223"/>
                      <a:pt x="38" y="223"/>
                    </a:cubicBezTo>
                    <a:cubicBezTo>
                      <a:pt x="24" y="228"/>
                      <a:pt x="13" y="244"/>
                      <a:pt x="12" y="259"/>
                    </a:cubicBezTo>
                    <a:cubicBezTo>
                      <a:pt x="0" y="678"/>
                      <a:pt x="0" y="678"/>
                      <a:pt x="0" y="678"/>
                    </a:cubicBezTo>
                    <a:cubicBezTo>
                      <a:pt x="166" y="780"/>
                      <a:pt x="362" y="839"/>
                      <a:pt x="572" y="839"/>
                    </a:cubicBezTo>
                    <a:cubicBezTo>
                      <a:pt x="833" y="839"/>
                      <a:pt x="1073" y="748"/>
                      <a:pt x="1262" y="595"/>
                    </a:cubicBezTo>
                    <a:cubicBezTo>
                      <a:pt x="893" y="463"/>
                      <a:pt x="893" y="463"/>
                      <a:pt x="893" y="463"/>
                    </a:cubicBezTo>
                    <a:cubicBezTo>
                      <a:pt x="863" y="452"/>
                      <a:pt x="838" y="418"/>
                      <a:pt x="837" y="386"/>
                    </a:cubicBezTo>
                    <a:close/>
                  </a:path>
                </a:pathLst>
              </a:custGeom>
              <a:solidFill>
                <a:schemeClr val="bg1">
                  <a:lumMod val="8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000" kern="0" dirty="0"/>
              </a:p>
            </p:txBody>
          </p:sp>
          <p:sp>
            <p:nvSpPr>
              <p:cNvPr id="85" name="Freeform 23"/>
              <p:cNvSpPr>
                <a:spLocks/>
              </p:cNvSpPr>
              <p:nvPr/>
            </p:nvSpPr>
            <p:spPr bwMode="auto">
              <a:xfrm>
                <a:off x="5271396" y="4630770"/>
                <a:ext cx="2522085" cy="1601865"/>
              </a:xfrm>
              <a:custGeom>
                <a:avLst/>
                <a:gdLst>
                  <a:gd name="T0" fmla="*/ 538 w 1158"/>
                  <a:gd name="T1" fmla="*/ 736 h 736"/>
                  <a:gd name="T2" fmla="*/ 0 w 1158"/>
                  <a:gd name="T3" fmla="*/ 590 h 736"/>
                  <a:gd name="T4" fmla="*/ 12 w 1158"/>
                  <a:gd name="T5" fmla="*/ 190 h 736"/>
                  <a:gd name="T6" fmla="*/ 16 w 1158"/>
                  <a:gd name="T7" fmla="*/ 185 h 736"/>
                  <a:gd name="T8" fmla="*/ 407 w 1158"/>
                  <a:gd name="T9" fmla="*/ 45 h 736"/>
                  <a:gd name="T10" fmla="*/ 538 w 1158"/>
                  <a:gd name="T11" fmla="*/ 67 h 736"/>
                  <a:gd name="T12" fmla="*/ 759 w 1158"/>
                  <a:gd name="T13" fmla="*/ 0 h 736"/>
                  <a:gd name="T14" fmla="*/ 769 w 1158"/>
                  <a:gd name="T15" fmla="*/ 318 h 736"/>
                  <a:gd name="T16" fmla="*/ 847 w 1158"/>
                  <a:gd name="T17" fmla="*/ 426 h 736"/>
                  <a:gd name="T18" fmla="*/ 1158 w 1158"/>
                  <a:gd name="T19" fmla="*/ 537 h 736"/>
                  <a:gd name="T20" fmla="*/ 899 w 1158"/>
                  <a:gd name="T21" fmla="*/ 673 h 736"/>
                  <a:gd name="T22" fmla="*/ 538 w 1158"/>
                  <a:gd name="T23" fmla="*/ 736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8" h="736">
                    <a:moveTo>
                      <a:pt x="538" y="736"/>
                    </a:moveTo>
                    <a:cubicBezTo>
                      <a:pt x="348" y="736"/>
                      <a:pt x="163" y="685"/>
                      <a:pt x="0" y="590"/>
                    </a:cubicBezTo>
                    <a:cubicBezTo>
                      <a:pt x="12" y="190"/>
                      <a:pt x="12" y="190"/>
                      <a:pt x="12" y="190"/>
                    </a:cubicBezTo>
                    <a:cubicBezTo>
                      <a:pt x="13" y="189"/>
                      <a:pt x="15" y="186"/>
                      <a:pt x="16" y="185"/>
                    </a:cubicBezTo>
                    <a:cubicBezTo>
                      <a:pt x="407" y="45"/>
                      <a:pt x="407" y="45"/>
                      <a:pt x="407" y="45"/>
                    </a:cubicBezTo>
                    <a:cubicBezTo>
                      <a:pt x="449" y="60"/>
                      <a:pt x="493" y="67"/>
                      <a:pt x="538" y="67"/>
                    </a:cubicBezTo>
                    <a:cubicBezTo>
                      <a:pt x="618" y="67"/>
                      <a:pt x="694" y="44"/>
                      <a:pt x="759" y="0"/>
                    </a:cubicBezTo>
                    <a:cubicBezTo>
                      <a:pt x="769" y="318"/>
                      <a:pt x="769" y="318"/>
                      <a:pt x="769" y="318"/>
                    </a:cubicBezTo>
                    <a:cubicBezTo>
                      <a:pt x="770" y="364"/>
                      <a:pt x="804" y="410"/>
                      <a:pt x="847" y="426"/>
                    </a:cubicBezTo>
                    <a:cubicBezTo>
                      <a:pt x="1158" y="537"/>
                      <a:pt x="1158" y="537"/>
                      <a:pt x="1158" y="537"/>
                    </a:cubicBezTo>
                    <a:cubicBezTo>
                      <a:pt x="1078" y="594"/>
                      <a:pt x="991" y="640"/>
                      <a:pt x="899" y="673"/>
                    </a:cubicBezTo>
                    <a:cubicBezTo>
                      <a:pt x="783" y="714"/>
                      <a:pt x="662" y="736"/>
                      <a:pt x="538" y="736"/>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sz="2000" kern="0" dirty="0"/>
              </a:p>
            </p:txBody>
          </p:sp>
        </p:grpSp>
        <p:sp>
          <p:nvSpPr>
            <p:cNvPr id="83" name="TextBox 82"/>
            <p:cNvSpPr txBox="1"/>
            <p:nvPr/>
          </p:nvSpPr>
          <p:spPr>
            <a:xfrm>
              <a:off x="5621086" y="4920750"/>
              <a:ext cx="1181267" cy="1164899"/>
            </a:xfrm>
            <a:prstGeom prst="rect">
              <a:avLst/>
            </a:prstGeom>
            <a:noFill/>
          </p:spPr>
          <p:txBody>
            <a:bodyPr wrap="none" rtlCol="0">
              <a:spAutoFit/>
            </a:bodyPr>
            <a:lstStyle/>
            <a:p>
              <a:pPr algn="ctr"/>
              <a:r>
                <a:rPr lang="en-GB" sz="2000" kern="0" dirty="0"/>
                <a:t>Proven</a:t>
              </a:r>
              <a:br>
                <a:rPr lang="en-GB" sz="2000" kern="0" dirty="0"/>
              </a:br>
              <a:r>
                <a:rPr lang="en-GB" sz="2000" kern="0" dirty="0"/>
                <a:t>technology</a:t>
              </a:r>
              <a:br>
                <a:rPr lang="en-GB" sz="2000" kern="0" dirty="0"/>
              </a:br>
              <a:r>
                <a:rPr lang="en-GB" sz="2000" kern="0" dirty="0"/>
                <a:t>deployable</a:t>
              </a:r>
              <a:br>
                <a:rPr lang="en-GB" sz="2000" kern="0" dirty="0"/>
              </a:br>
              <a:r>
                <a:rPr lang="en-GB" sz="2000" kern="0" dirty="0"/>
                <a:t>today</a:t>
              </a:r>
            </a:p>
          </p:txBody>
        </p:sp>
      </p:grpSp>
      <p:grpSp>
        <p:nvGrpSpPr>
          <p:cNvPr id="11" name="Group 39"/>
          <p:cNvGrpSpPr/>
          <p:nvPr/>
        </p:nvGrpSpPr>
        <p:grpSpPr>
          <a:xfrm>
            <a:off x="5406652" y="2978554"/>
            <a:ext cx="2303883" cy="3210595"/>
            <a:chOff x="4044436" y="3088466"/>
            <a:chExt cx="2027892" cy="2825985"/>
          </a:xfrm>
        </p:grpSpPr>
        <p:grpSp>
          <p:nvGrpSpPr>
            <p:cNvPr id="12" name="Group 58"/>
            <p:cNvGrpSpPr/>
            <p:nvPr/>
          </p:nvGrpSpPr>
          <p:grpSpPr>
            <a:xfrm>
              <a:off x="4044436" y="3088466"/>
              <a:ext cx="2027892" cy="2825985"/>
              <a:chOff x="4044436" y="3088466"/>
              <a:chExt cx="2027892" cy="2825985"/>
            </a:xfrm>
          </p:grpSpPr>
          <p:sp>
            <p:nvSpPr>
              <p:cNvPr id="89" name="Freeform 7"/>
              <p:cNvSpPr>
                <a:spLocks/>
              </p:cNvSpPr>
              <p:nvPr/>
            </p:nvSpPr>
            <p:spPr bwMode="auto">
              <a:xfrm>
                <a:off x="4044436" y="3088466"/>
                <a:ext cx="2027892" cy="2825985"/>
              </a:xfrm>
              <a:custGeom>
                <a:avLst/>
                <a:gdLst>
                  <a:gd name="T0" fmla="*/ 565 w 930"/>
                  <a:gd name="T1" fmla="*/ 828 h 1296"/>
                  <a:gd name="T2" fmla="*/ 930 w 930"/>
                  <a:gd name="T3" fmla="*/ 698 h 1296"/>
                  <a:gd name="T4" fmla="*/ 736 w 930"/>
                  <a:gd name="T5" fmla="*/ 377 h 1296"/>
                  <a:gd name="T6" fmla="*/ 737 w 930"/>
                  <a:gd name="T7" fmla="*/ 358 h 1296"/>
                  <a:gd name="T8" fmla="*/ 474 w 930"/>
                  <a:gd name="T9" fmla="*/ 18 h 1296"/>
                  <a:gd name="T10" fmla="*/ 432 w 930"/>
                  <a:gd name="T11" fmla="*/ 5 h 1296"/>
                  <a:gd name="T12" fmla="*/ 30 w 930"/>
                  <a:gd name="T13" fmla="*/ 122 h 1296"/>
                  <a:gd name="T14" fmla="*/ 0 w 930"/>
                  <a:gd name="T15" fmla="*/ 377 h 1296"/>
                  <a:gd name="T16" fmla="*/ 498 w 930"/>
                  <a:gd name="T17" fmla="*/ 1296 h 1296"/>
                  <a:gd name="T18" fmla="*/ 509 w 930"/>
                  <a:gd name="T19" fmla="*/ 905 h 1296"/>
                  <a:gd name="T20" fmla="*/ 565 w 930"/>
                  <a:gd name="T21" fmla="*/ 828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0" h="1296">
                    <a:moveTo>
                      <a:pt x="565" y="828"/>
                    </a:moveTo>
                    <a:cubicBezTo>
                      <a:pt x="930" y="698"/>
                      <a:pt x="930" y="698"/>
                      <a:pt x="930" y="698"/>
                    </a:cubicBezTo>
                    <a:cubicBezTo>
                      <a:pt x="815" y="637"/>
                      <a:pt x="736" y="516"/>
                      <a:pt x="736" y="377"/>
                    </a:cubicBezTo>
                    <a:cubicBezTo>
                      <a:pt x="736" y="371"/>
                      <a:pt x="736" y="365"/>
                      <a:pt x="737" y="358"/>
                    </a:cubicBezTo>
                    <a:cubicBezTo>
                      <a:pt x="474" y="18"/>
                      <a:pt x="474" y="18"/>
                      <a:pt x="474" y="18"/>
                    </a:cubicBezTo>
                    <a:cubicBezTo>
                      <a:pt x="465" y="7"/>
                      <a:pt x="446" y="0"/>
                      <a:pt x="432" y="5"/>
                    </a:cubicBezTo>
                    <a:cubicBezTo>
                      <a:pt x="30" y="122"/>
                      <a:pt x="30" y="122"/>
                      <a:pt x="30" y="122"/>
                    </a:cubicBezTo>
                    <a:cubicBezTo>
                      <a:pt x="10" y="204"/>
                      <a:pt x="0" y="289"/>
                      <a:pt x="0" y="377"/>
                    </a:cubicBezTo>
                    <a:cubicBezTo>
                      <a:pt x="0" y="762"/>
                      <a:pt x="198" y="1100"/>
                      <a:pt x="498" y="1296"/>
                    </a:cubicBezTo>
                    <a:cubicBezTo>
                      <a:pt x="509" y="905"/>
                      <a:pt x="509" y="905"/>
                      <a:pt x="509" y="905"/>
                    </a:cubicBezTo>
                    <a:cubicBezTo>
                      <a:pt x="510" y="873"/>
                      <a:pt x="535" y="839"/>
                      <a:pt x="565" y="828"/>
                    </a:cubicBezTo>
                    <a:close/>
                  </a:path>
                </a:pathLst>
              </a:custGeom>
              <a:solidFill>
                <a:schemeClr val="bg1">
                  <a:lumMod val="8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000" kern="0" dirty="0"/>
              </a:p>
            </p:txBody>
          </p:sp>
          <p:sp>
            <p:nvSpPr>
              <p:cNvPr id="90" name="Freeform 19"/>
              <p:cNvSpPr>
                <a:spLocks/>
              </p:cNvSpPr>
              <p:nvPr/>
            </p:nvSpPr>
            <p:spPr bwMode="auto">
              <a:xfrm>
                <a:off x="4125381" y="3175176"/>
                <a:ext cx="1786477" cy="2603031"/>
              </a:xfrm>
              <a:custGeom>
                <a:avLst/>
                <a:gdLst>
                  <a:gd name="T0" fmla="*/ 432 w 820"/>
                  <a:gd name="T1" fmla="*/ 1195 h 1195"/>
                  <a:gd name="T2" fmla="*/ 0 w 820"/>
                  <a:gd name="T3" fmla="*/ 339 h 1195"/>
                  <a:gd name="T4" fmla="*/ 25 w 820"/>
                  <a:gd name="T5" fmla="*/ 112 h 1195"/>
                  <a:gd name="T6" fmla="*/ 407 w 820"/>
                  <a:gd name="T7" fmla="*/ 0 h 1195"/>
                  <a:gd name="T8" fmla="*/ 413 w 820"/>
                  <a:gd name="T9" fmla="*/ 2 h 1195"/>
                  <a:gd name="T10" fmla="*/ 668 w 820"/>
                  <a:gd name="T11" fmla="*/ 332 h 1195"/>
                  <a:gd name="T12" fmla="*/ 668 w 820"/>
                  <a:gd name="T13" fmla="*/ 339 h 1195"/>
                  <a:gd name="T14" fmla="*/ 820 w 820"/>
                  <a:gd name="T15" fmla="*/ 651 h 1195"/>
                  <a:gd name="T16" fmla="*/ 520 w 820"/>
                  <a:gd name="T17" fmla="*/ 759 h 1195"/>
                  <a:gd name="T18" fmla="*/ 441 w 820"/>
                  <a:gd name="T19" fmla="*/ 867 h 1195"/>
                  <a:gd name="T20" fmla="*/ 432 w 820"/>
                  <a:gd name="T21" fmla="*/ 1195 h 1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0" h="1195">
                    <a:moveTo>
                      <a:pt x="432" y="1195"/>
                    </a:moveTo>
                    <a:cubicBezTo>
                      <a:pt x="160" y="995"/>
                      <a:pt x="0" y="679"/>
                      <a:pt x="0" y="339"/>
                    </a:cubicBezTo>
                    <a:cubicBezTo>
                      <a:pt x="0" y="263"/>
                      <a:pt x="8" y="186"/>
                      <a:pt x="25" y="112"/>
                    </a:cubicBezTo>
                    <a:cubicBezTo>
                      <a:pt x="407" y="0"/>
                      <a:pt x="407" y="0"/>
                      <a:pt x="407" y="0"/>
                    </a:cubicBezTo>
                    <a:cubicBezTo>
                      <a:pt x="409" y="0"/>
                      <a:pt x="412" y="1"/>
                      <a:pt x="413" y="2"/>
                    </a:cubicBezTo>
                    <a:cubicBezTo>
                      <a:pt x="668" y="332"/>
                      <a:pt x="668" y="332"/>
                      <a:pt x="668" y="332"/>
                    </a:cubicBezTo>
                    <a:cubicBezTo>
                      <a:pt x="668" y="334"/>
                      <a:pt x="668" y="337"/>
                      <a:pt x="668" y="339"/>
                    </a:cubicBezTo>
                    <a:cubicBezTo>
                      <a:pt x="668" y="463"/>
                      <a:pt x="725" y="577"/>
                      <a:pt x="820" y="651"/>
                    </a:cubicBezTo>
                    <a:cubicBezTo>
                      <a:pt x="520" y="759"/>
                      <a:pt x="520" y="759"/>
                      <a:pt x="520" y="759"/>
                    </a:cubicBezTo>
                    <a:cubicBezTo>
                      <a:pt x="476" y="774"/>
                      <a:pt x="443" y="821"/>
                      <a:pt x="441" y="867"/>
                    </a:cubicBezTo>
                    <a:lnTo>
                      <a:pt x="432" y="1195"/>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GB" sz="2000" kern="0" dirty="0"/>
              </a:p>
            </p:txBody>
          </p:sp>
        </p:grpSp>
        <p:sp>
          <p:nvSpPr>
            <p:cNvPr id="88" name="TextBox 87"/>
            <p:cNvSpPr txBox="1"/>
            <p:nvPr/>
          </p:nvSpPr>
          <p:spPr>
            <a:xfrm>
              <a:off x="4261710" y="3598769"/>
              <a:ext cx="1122006" cy="1164899"/>
            </a:xfrm>
            <a:prstGeom prst="rect">
              <a:avLst/>
            </a:prstGeom>
            <a:noFill/>
          </p:spPr>
          <p:txBody>
            <a:bodyPr wrap="none" rtlCol="0">
              <a:spAutoFit/>
            </a:bodyPr>
            <a:lstStyle/>
            <a:p>
              <a:pPr algn="ctr"/>
              <a:r>
                <a:rPr lang="en-GB" sz="2000" kern="0" dirty="0"/>
                <a:t>Generate</a:t>
              </a:r>
              <a:br>
                <a:rPr lang="en-GB" sz="2000" kern="0" dirty="0"/>
              </a:br>
              <a:r>
                <a:rPr lang="en-GB" sz="2000" kern="0" dirty="0"/>
                <a:t>value for</a:t>
              </a:r>
              <a:br>
                <a:rPr lang="en-GB" sz="2000" kern="0" dirty="0"/>
              </a:br>
              <a:r>
                <a:rPr lang="en-GB" sz="2000" kern="0" dirty="0"/>
                <a:t>customers</a:t>
              </a:r>
              <a:br>
                <a:rPr lang="en-GB" sz="2000" kern="0" dirty="0"/>
              </a:br>
              <a:r>
                <a:rPr lang="en-GB" sz="2000" kern="0" dirty="0"/>
                <a:t>now</a:t>
              </a:r>
            </a:p>
          </p:txBody>
        </p:sp>
      </p:grpSp>
      <p:grpSp>
        <p:nvGrpSpPr>
          <p:cNvPr id="13" name="Group 90"/>
          <p:cNvGrpSpPr/>
          <p:nvPr/>
        </p:nvGrpSpPr>
        <p:grpSpPr>
          <a:xfrm>
            <a:off x="5500227" y="1200627"/>
            <a:ext cx="3013764" cy="2563636"/>
            <a:chOff x="4126801" y="1523524"/>
            <a:chExt cx="2652733" cy="2256528"/>
          </a:xfrm>
        </p:grpSpPr>
        <p:grpSp>
          <p:nvGrpSpPr>
            <p:cNvPr id="14" name="Group 54"/>
            <p:cNvGrpSpPr/>
            <p:nvPr/>
          </p:nvGrpSpPr>
          <p:grpSpPr>
            <a:xfrm>
              <a:off x="4126801" y="1523524"/>
              <a:ext cx="2652733" cy="2256528"/>
              <a:chOff x="4126801" y="1523524"/>
              <a:chExt cx="2652733" cy="2256528"/>
            </a:xfrm>
          </p:grpSpPr>
          <p:sp>
            <p:nvSpPr>
              <p:cNvPr id="94" name="Freeform 8"/>
              <p:cNvSpPr>
                <a:spLocks/>
              </p:cNvSpPr>
              <p:nvPr/>
            </p:nvSpPr>
            <p:spPr bwMode="auto">
              <a:xfrm>
                <a:off x="4126801" y="1523524"/>
                <a:ext cx="2652733" cy="2256528"/>
              </a:xfrm>
              <a:custGeom>
                <a:avLst/>
                <a:gdLst>
                  <a:gd name="T0" fmla="*/ 465 w 1216"/>
                  <a:gd name="T1" fmla="*/ 728 h 1035"/>
                  <a:gd name="T2" fmla="*/ 703 w 1216"/>
                  <a:gd name="T3" fmla="*/ 1035 h 1035"/>
                  <a:gd name="T4" fmla="*/ 965 w 1216"/>
                  <a:gd name="T5" fmla="*/ 746 h 1035"/>
                  <a:gd name="T6" fmla="*/ 1207 w 1216"/>
                  <a:gd name="T7" fmla="*/ 390 h 1035"/>
                  <a:gd name="T8" fmla="*/ 1207 w 1216"/>
                  <a:gd name="T9" fmla="*/ 346 h 1035"/>
                  <a:gd name="T10" fmla="*/ 972 w 1216"/>
                  <a:gd name="T11" fmla="*/ 0 h 1035"/>
                  <a:gd name="T12" fmla="*/ 0 w 1216"/>
                  <a:gd name="T13" fmla="*/ 808 h 1035"/>
                  <a:gd name="T14" fmla="*/ 375 w 1216"/>
                  <a:gd name="T15" fmla="*/ 698 h 1035"/>
                  <a:gd name="T16" fmla="*/ 465 w 1216"/>
                  <a:gd name="T17" fmla="*/ 728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6" h="1035">
                    <a:moveTo>
                      <a:pt x="465" y="728"/>
                    </a:moveTo>
                    <a:cubicBezTo>
                      <a:pt x="703" y="1035"/>
                      <a:pt x="703" y="1035"/>
                      <a:pt x="703" y="1035"/>
                    </a:cubicBezTo>
                    <a:cubicBezTo>
                      <a:pt x="726" y="895"/>
                      <a:pt x="830" y="782"/>
                      <a:pt x="965" y="746"/>
                    </a:cubicBezTo>
                    <a:cubicBezTo>
                      <a:pt x="1207" y="390"/>
                      <a:pt x="1207" y="390"/>
                      <a:pt x="1207" y="390"/>
                    </a:cubicBezTo>
                    <a:cubicBezTo>
                      <a:pt x="1216" y="378"/>
                      <a:pt x="1216" y="358"/>
                      <a:pt x="1207" y="346"/>
                    </a:cubicBezTo>
                    <a:cubicBezTo>
                      <a:pt x="972" y="0"/>
                      <a:pt x="972" y="0"/>
                      <a:pt x="972" y="0"/>
                    </a:cubicBezTo>
                    <a:cubicBezTo>
                      <a:pt x="504" y="38"/>
                      <a:pt x="119" y="368"/>
                      <a:pt x="0" y="808"/>
                    </a:cubicBezTo>
                    <a:cubicBezTo>
                      <a:pt x="375" y="698"/>
                      <a:pt x="375" y="698"/>
                      <a:pt x="375" y="698"/>
                    </a:cubicBezTo>
                    <a:cubicBezTo>
                      <a:pt x="405" y="689"/>
                      <a:pt x="446" y="702"/>
                      <a:pt x="465" y="728"/>
                    </a:cubicBezTo>
                    <a:close/>
                  </a:path>
                </a:pathLst>
              </a:custGeom>
              <a:solidFill>
                <a:schemeClr val="bg1">
                  <a:lumMod val="8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000" kern="0" dirty="0"/>
              </a:p>
            </p:txBody>
          </p:sp>
          <p:sp>
            <p:nvSpPr>
              <p:cNvPr id="95" name="Freeform 21"/>
              <p:cNvSpPr>
                <a:spLocks/>
              </p:cNvSpPr>
              <p:nvPr/>
            </p:nvSpPr>
            <p:spPr bwMode="auto">
              <a:xfrm>
                <a:off x="4244669" y="1610233"/>
                <a:ext cx="2459600" cy="2009432"/>
              </a:xfrm>
              <a:custGeom>
                <a:avLst/>
                <a:gdLst>
                  <a:gd name="T0" fmla="*/ 441 w 1129"/>
                  <a:gd name="T1" fmla="*/ 670 h 923"/>
                  <a:gd name="T2" fmla="*/ 344 w 1129"/>
                  <a:gd name="T3" fmla="*/ 625 h 923"/>
                  <a:gd name="T4" fmla="*/ 314 w 1129"/>
                  <a:gd name="T5" fmla="*/ 629 h 923"/>
                  <a:gd name="T6" fmla="*/ 0 w 1129"/>
                  <a:gd name="T7" fmla="*/ 721 h 923"/>
                  <a:gd name="T8" fmla="*/ 904 w 1129"/>
                  <a:gd name="T9" fmla="*/ 0 h 923"/>
                  <a:gd name="T10" fmla="*/ 1128 w 1129"/>
                  <a:gd name="T11" fmla="*/ 329 h 923"/>
                  <a:gd name="T12" fmla="*/ 1128 w 1129"/>
                  <a:gd name="T13" fmla="*/ 335 h 923"/>
                  <a:gd name="T14" fmla="*/ 893 w 1129"/>
                  <a:gd name="T15" fmla="*/ 680 h 923"/>
                  <a:gd name="T16" fmla="*/ 637 w 1129"/>
                  <a:gd name="T17" fmla="*/ 923 h 923"/>
                  <a:gd name="T18" fmla="*/ 441 w 1129"/>
                  <a:gd name="T19" fmla="*/ 67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9" h="923">
                    <a:moveTo>
                      <a:pt x="441" y="670"/>
                    </a:moveTo>
                    <a:cubicBezTo>
                      <a:pt x="420" y="643"/>
                      <a:pt x="382" y="625"/>
                      <a:pt x="344" y="625"/>
                    </a:cubicBezTo>
                    <a:cubicBezTo>
                      <a:pt x="334" y="625"/>
                      <a:pt x="324" y="626"/>
                      <a:pt x="314" y="629"/>
                    </a:cubicBezTo>
                    <a:cubicBezTo>
                      <a:pt x="0" y="721"/>
                      <a:pt x="0" y="721"/>
                      <a:pt x="0" y="721"/>
                    </a:cubicBezTo>
                    <a:cubicBezTo>
                      <a:pt x="132" y="326"/>
                      <a:pt x="487" y="41"/>
                      <a:pt x="904" y="0"/>
                    </a:cubicBezTo>
                    <a:cubicBezTo>
                      <a:pt x="1128" y="329"/>
                      <a:pt x="1128" y="329"/>
                      <a:pt x="1128" y="329"/>
                    </a:cubicBezTo>
                    <a:cubicBezTo>
                      <a:pt x="1129" y="330"/>
                      <a:pt x="1129" y="333"/>
                      <a:pt x="1128" y="335"/>
                    </a:cubicBezTo>
                    <a:cubicBezTo>
                      <a:pt x="893" y="680"/>
                      <a:pt x="893" y="680"/>
                      <a:pt x="893" y="680"/>
                    </a:cubicBezTo>
                    <a:cubicBezTo>
                      <a:pt x="773" y="717"/>
                      <a:pt x="679" y="808"/>
                      <a:pt x="637" y="923"/>
                    </a:cubicBezTo>
                    <a:lnTo>
                      <a:pt x="441" y="670"/>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GB" sz="2000" kern="0" dirty="0"/>
              </a:p>
            </p:txBody>
          </p:sp>
        </p:grpSp>
        <p:sp>
          <p:nvSpPr>
            <p:cNvPr id="93" name="TextBox 92"/>
            <p:cNvSpPr txBox="1"/>
            <p:nvPr/>
          </p:nvSpPr>
          <p:spPr>
            <a:xfrm>
              <a:off x="4868301" y="1999334"/>
              <a:ext cx="1432420" cy="1164899"/>
            </a:xfrm>
            <a:prstGeom prst="rect">
              <a:avLst/>
            </a:prstGeom>
            <a:noFill/>
          </p:spPr>
          <p:txBody>
            <a:bodyPr wrap="none" rtlCol="0">
              <a:spAutoFit/>
            </a:bodyPr>
            <a:lstStyle/>
            <a:p>
              <a:pPr algn="ctr"/>
              <a:r>
                <a:rPr lang="en-GB" sz="2000" kern="0" dirty="0"/>
                <a:t>Offer new</a:t>
              </a:r>
              <a:br>
                <a:rPr lang="en-GB" sz="2000" kern="0" dirty="0"/>
              </a:br>
              <a:r>
                <a:rPr lang="en-GB" sz="2000" kern="0" dirty="0"/>
                <a:t>services and</a:t>
              </a:r>
              <a:br>
                <a:rPr lang="en-GB" sz="2000" kern="0" dirty="0"/>
              </a:br>
              <a:r>
                <a:rPr lang="en-GB" sz="2000" kern="0" dirty="0"/>
                <a:t>choice for the</a:t>
              </a:r>
              <a:br>
                <a:rPr lang="en-GB" sz="2000" kern="0" dirty="0"/>
              </a:br>
              <a:r>
                <a:rPr lang="en-GB" sz="2000" kern="0" dirty="0"/>
                <a:t>future</a:t>
              </a:r>
            </a:p>
          </p:txBody>
        </p:sp>
      </p:grpSp>
      <p:grpSp>
        <p:nvGrpSpPr>
          <p:cNvPr id="15" name="Group 59"/>
          <p:cNvGrpSpPr/>
          <p:nvPr/>
        </p:nvGrpSpPr>
        <p:grpSpPr>
          <a:xfrm>
            <a:off x="1343472" y="2398896"/>
            <a:ext cx="2944765" cy="2556838"/>
            <a:chOff x="468000" y="2578247"/>
            <a:chExt cx="2592000" cy="2250544"/>
          </a:xfrm>
        </p:grpSpPr>
        <p:sp>
          <p:nvSpPr>
            <p:cNvPr id="97" name="Rectangle 57"/>
            <p:cNvSpPr>
              <a:spLocks/>
            </p:cNvSpPr>
            <p:nvPr/>
          </p:nvSpPr>
          <p:spPr bwMode="auto">
            <a:xfrm flipH="1">
              <a:off x="468000" y="2578247"/>
              <a:ext cx="2592000" cy="2250544"/>
            </a:xfrm>
            <a:prstGeom prst="round1Rect">
              <a:avLst>
                <a:gd name="adj" fmla="val 13591"/>
              </a:avLst>
            </a:prstGeom>
            <a:solidFill>
              <a:schemeClr val="tx1"/>
            </a:solidFill>
            <a:ln w="76200">
              <a:solidFill>
                <a:schemeClr val="bg1">
                  <a:lumMod val="85000"/>
                </a:schemeClr>
              </a:solidFill>
            </a:ln>
          </p:spPr>
          <p:txBody>
            <a:bodyPr lIns="38100" tIns="38100" rIns="38100" bIns="38100" anchor="ctr"/>
            <a:lstStyle/>
            <a:p>
              <a:pPr algn="ctr">
                <a:spcBef>
                  <a:spcPts val="475"/>
                </a:spcBef>
              </a:pPr>
              <a:endParaRPr lang="en-US" sz="2000" b="1" dirty="0">
                <a:cs typeface="Calibri Bold" charset="0"/>
                <a:sym typeface="Calibri Bold" charset="0"/>
              </a:endParaRPr>
            </a:p>
          </p:txBody>
        </p:sp>
        <p:sp>
          <p:nvSpPr>
            <p:cNvPr id="98" name="Rectangle 57"/>
            <p:cNvSpPr>
              <a:spLocks/>
            </p:cNvSpPr>
            <p:nvPr/>
          </p:nvSpPr>
          <p:spPr bwMode="auto">
            <a:xfrm>
              <a:off x="468000" y="4194899"/>
              <a:ext cx="2592000" cy="633892"/>
            </a:xfrm>
            <a:prstGeom prst="rect">
              <a:avLst/>
            </a:prstGeom>
            <a:solidFill>
              <a:schemeClr val="accent4">
                <a:lumMod val="60000"/>
                <a:lumOff val="40000"/>
              </a:schemeClr>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nchorCtr="0"/>
            <a:lstStyle/>
            <a:p>
              <a:endParaRPr lang="en-US" sz="2000" dirty="0">
                <a:solidFill>
                  <a:schemeClr val="bg1"/>
                </a:solidFill>
                <a:sym typeface="Calibri Bold" charset="0"/>
              </a:endParaRPr>
            </a:p>
          </p:txBody>
        </p:sp>
        <p:sp>
          <p:nvSpPr>
            <p:cNvPr id="99" name="TextBox 27"/>
            <p:cNvSpPr txBox="1"/>
            <p:nvPr/>
          </p:nvSpPr>
          <p:spPr>
            <a:xfrm>
              <a:off x="468000" y="4277330"/>
              <a:ext cx="2592000" cy="461665"/>
            </a:xfrm>
            <a:prstGeom prst="rect">
              <a:avLst/>
            </a:prstGeom>
            <a:noFill/>
          </p:spPr>
          <p:txBody>
            <a:bodyPr wrap="square" rtlCol="0">
              <a:spAutoFit/>
            </a:bodyPr>
            <a:lstStyle/>
            <a:p>
              <a:pPr algn="ctr"/>
              <a:r>
                <a:rPr lang="en-GB" sz="2400" dirty="0"/>
                <a:t>‘Fit and forget’</a:t>
              </a:r>
            </a:p>
          </p:txBody>
        </p:sp>
        <p:pic>
          <p:nvPicPr>
            <p:cNvPr id="100" name="Picture 3" descr="Z:\3. Client Projects\3.5 E\Electricity North west Limited\ENWL_5354 (Jane Stell - Sales Presentation)\4. Asset Management\Images\Electricity Icons (White).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98692" y="2750471"/>
              <a:ext cx="1530615" cy="1267272"/>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101" name="Right Arrow 29"/>
          <p:cNvSpPr/>
          <p:nvPr/>
        </p:nvSpPr>
        <p:spPr>
          <a:xfrm>
            <a:off x="4451662" y="3401379"/>
            <a:ext cx="873182" cy="550973"/>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1"/>
                                        </p:tgtEl>
                                        <p:attrNameLst>
                                          <p:attrName>style.visibility</p:attrName>
                                        </p:attrNameLst>
                                      </p:cBhvr>
                                      <p:to>
                                        <p:strVal val="visible"/>
                                      </p:to>
                                    </p:set>
                                    <p:animEffect transition="in" filter="wipe(left)">
                                      <p:cBhvr>
                                        <p:cTn id="14" dur="500"/>
                                        <p:tgtEl>
                                          <p:spTgt spid="101"/>
                                        </p:tgtEl>
                                      </p:cBhvr>
                                    </p:animEffect>
                                  </p:childTnLst>
                                </p:cTn>
                              </p:par>
                            </p:childTnLst>
                          </p:cTn>
                        </p:par>
                        <p:par>
                          <p:cTn id="15" fill="hold">
                            <p:stCondLst>
                              <p:cond delay="500"/>
                            </p:stCondLst>
                            <p:childTnLst>
                              <p:par>
                                <p:cTn id="16" presetID="18" presetClass="entr" presetSubtype="3"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strips(upRight)">
                                      <p:cBhvr>
                                        <p:cTn id="18" dur="1000"/>
                                        <p:tgtEl>
                                          <p:spTgt spid="13"/>
                                        </p:tgtEl>
                                      </p:cBhvr>
                                    </p:animEffect>
                                  </p:childTnLst>
                                </p:cTn>
                              </p:par>
                            </p:childTnLst>
                          </p:cTn>
                        </p:par>
                        <p:par>
                          <p:cTn id="19" fill="hold">
                            <p:stCondLst>
                              <p:cond delay="1500"/>
                            </p:stCondLst>
                            <p:childTnLst>
                              <p:par>
                                <p:cTn id="20" presetID="18" presetClass="entr" presetSubtype="6"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strips(downRight)">
                                      <p:cBhvr>
                                        <p:cTn id="22" dur="1000"/>
                                        <p:tgtEl>
                                          <p:spTgt spid="5"/>
                                        </p:tgtEl>
                                      </p:cBhvr>
                                    </p:animEffect>
                                  </p:childTnLst>
                                </p:cTn>
                              </p:par>
                            </p:childTnLst>
                          </p:cTn>
                        </p:par>
                        <p:par>
                          <p:cTn id="23" fill="hold">
                            <p:stCondLst>
                              <p:cond delay="2500"/>
                            </p:stCondLst>
                            <p:childTnLst>
                              <p:par>
                                <p:cTn id="24" presetID="18" presetClass="entr" presetSubtype="12"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strips(downLeft)">
                                      <p:cBhvr>
                                        <p:cTn id="26" dur="1000"/>
                                        <p:tgtEl>
                                          <p:spTgt spid="7"/>
                                        </p:tgtEl>
                                      </p:cBhvr>
                                    </p:animEffect>
                                  </p:childTnLst>
                                </p:cTn>
                              </p:par>
                            </p:childTnLst>
                          </p:cTn>
                        </p:par>
                        <p:par>
                          <p:cTn id="27" fill="hold">
                            <p:stCondLst>
                              <p:cond delay="3500"/>
                            </p:stCondLst>
                            <p:childTnLst>
                              <p:par>
                                <p:cTn id="28" presetID="18" presetClass="entr" presetSubtype="9"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strips(upLeft)">
                                      <p:cBhvr>
                                        <p:cTn id="30" dur="1000"/>
                                        <p:tgtEl>
                                          <p:spTgt spid="9"/>
                                        </p:tgtEl>
                                      </p:cBhvr>
                                    </p:animEffect>
                                  </p:childTnLst>
                                </p:cTn>
                              </p:par>
                            </p:childTnLst>
                          </p:cTn>
                        </p:par>
                        <p:par>
                          <p:cTn id="31" fill="hold">
                            <p:stCondLst>
                              <p:cond delay="4500"/>
                            </p:stCondLst>
                            <p:childTnLst>
                              <p:par>
                                <p:cTn id="32" presetID="18" presetClass="entr" presetSubtype="9"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strips(upLeft)">
                                      <p:cBhvr>
                                        <p:cTn id="34" dur="1000"/>
                                        <p:tgtEl>
                                          <p:spTgt spid="11"/>
                                        </p:tgtEl>
                                      </p:cBhvr>
                                    </p:animEffect>
                                  </p:childTnLst>
                                </p:cTn>
                              </p:par>
                            </p:childTnLst>
                          </p:cTn>
                        </p:par>
                        <p:par>
                          <p:cTn id="35" fill="hold">
                            <p:stCondLst>
                              <p:cond delay="5500"/>
                            </p:stCondLst>
                            <p:childTnLst>
                              <p:par>
                                <p:cTn id="36" presetID="53" presetClass="entr" presetSubtype="0"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p:cTn id="38" dur="1000" fill="hold"/>
                                        <p:tgtEl>
                                          <p:spTgt spid="2"/>
                                        </p:tgtEl>
                                        <p:attrNameLst>
                                          <p:attrName>ppt_w</p:attrName>
                                        </p:attrNameLst>
                                      </p:cBhvr>
                                      <p:tavLst>
                                        <p:tav tm="0">
                                          <p:val>
                                            <p:fltVal val="0"/>
                                          </p:val>
                                        </p:tav>
                                        <p:tav tm="100000">
                                          <p:val>
                                            <p:strVal val="#ppt_w"/>
                                          </p:val>
                                        </p:tav>
                                      </p:tavLst>
                                    </p:anim>
                                    <p:anim calcmode="lin" valueType="num">
                                      <p:cBhvr>
                                        <p:cTn id="39" dur="1000" fill="hold"/>
                                        <p:tgtEl>
                                          <p:spTgt spid="2"/>
                                        </p:tgtEl>
                                        <p:attrNameLst>
                                          <p:attrName>ppt_h</p:attrName>
                                        </p:attrNameLst>
                                      </p:cBhvr>
                                      <p:tavLst>
                                        <p:tav tm="0">
                                          <p:val>
                                            <p:fltVal val="0"/>
                                          </p:val>
                                        </p:tav>
                                        <p:tav tm="100000">
                                          <p:val>
                                            <p:strVal val="#ppt_h"/>
                                          </p:val>
                                        </p:tav>
                                      </p:tavLst>
                                    </p:anim>
                                    <p:animEffect transition="in" filter="fade">
                                      <p:cBhvr>
                                        <p:cTn id="4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433041" y="5882640"/>
            <a:ext cx="11332800" cy="762000"/>
          </a:xfrm>
          <a:prstGeom prst="roundRect">
            <a:avLst/>
          </a:prstGeom>
          <a:solidFill>
            <a:schemeClr val="tx1"/>
          </a:solidFill>
          <a:ln w="76200">
            <a:solidFill>
              <a:schemeClr val="tx1"/>
            </a:solidFill>
          </a:ln>
        </p:spPr>
        <p:txBody>
          <a:bodyPr wrap="square" lIns="91438" tIns="45719" rIns="91438" bIns="45719" rtlCol="0" anchor="ctr">
            <a:noAutofit/>
          </a:bodyPr>
          <a:lstStyle/>
          <a:p>
            <a:pPr marL="0" lvl="1" algn="ctr"/>
            <a:r>
              <a:rPr lang="en-GB" sz="2400" dirty="0">
                <a:solidFill>
                  <a:schemeClr val="bg1"/>
                </a:solidFill>
              </a:rPr>
              <a:t>Electricity distributors will need to play a more sophisticated role</a:t>
            </a:r>
          </a:p>
        </p:txBody>
      </p:sp>
      <p:sp>
        <p:nvSpPr>
          <p:cNvPr id="18" name="TextBox 16"/>
          <p:cNvSpPr txBox="1"/>
          <p:nvPr/>
        </p:nvSpPr>
        <p:spPr>
          <a:xfrm>
            <a:off x="6956000" y="1831470"/>
            <a:ext cx="4798954" cy="3721274"/>
          </a:xfrm>
          <a:prstGeom prst="roundRect">
            <a:avLst>
              <a:gd name="adj" fmla="val 4625"/>
            </a:avLst>
          </a:prstGeom>
          <a:solidFill>
            <a:schemeClr val="tx2"/>
          </a:solidFill>
          <a:ln w="76200">
            <a:solidFill>
              <a:schemeClr val="tx2"/>
            </a:solidFill>
          </a:ln>
        </p:spPr>
        <p:txBody>
          <a:bodyPr wrap="square" lIns="47999" tIns="0" rIns="47999" bIns="0" rtlCol="0" anchor="b">
            <a:noAutofit/>
          </a:bodyPr>
          <a:lstStyle/>
          <a:p>
            <a:pPr algn="ctr">
              <a:lnSpc>
                <a:spcPts val="2100"/>
              </a:lnSpc>
              <a:spcAft>
                <a:spcPts val="1200"/>
              </a:spcAft>
            </a:pPr>
            <a:r>
              <a:rPr lang="en-US" sz="2000" dirty="0" smtClean="0"/>
              <a:t>Energy flows in multiple directions</a:t>
            </a:r>
          </a:p>
          <a:p>
            <a:pPr algn="ctr">
              <a:lnSpc>
                <a:spcPts val="2100"/>
              </a:lnSpc>
              <a:spcAft>
                <a:spcPts val="1200"/>
              </a:spcAft>
            </a:pPr>
            <a:r>
              <a:rPr lang="en-US" sz="2000" dirty="0" smtClean="0"/>
              <a:t>Huge increase in number of renewable connections</a:t>
            </a:r>
          </a:p>
          <a:p>
            <a:pPr algn="ctr">
              <a:lnSpc>
                <a:spcPts val="2100"/>
              </a:lnSpc>
              <a:spcAft>
                <a:spcPts val="1200"/>
              </a:spcAft>
            </a:pPr>
            <a:r>
              <a:rPr lang="en-US" sz="2000" dirty="0" smtClean="0"/>
              <a:t>Increasingly complex to manage supply and demand</a:t>
            </a:r>
          </a:p>
          <a:p>
            <a:pPr algn="ctr">
              <a:lnSpc>
                <a:spcPts val="2100"/>
              </a:lnSpc>
              <a:spcAft>
                <a:spcPts val="1200"/>
              </a:spcAft>
            </a:pPr>
            <a:r>
              <a:rPr lang="en-US" sz="2000" dirty="0" smtClean="0"/>
              <a:t>Need to build relationships, and facilitate competition and innovation</a:t>
            </a:r>
          </a:p>
          <a:p>
            <a:pPr algn="ctr">
              <a:lnSpc>
                <a:spcPts val="2100"/>
              </a:lnSpc>
              <a:spcAft>
                <a:spcPts val="1200"/>
              </a:spcAft>
            </a:pPr>
            <a:r>
              <a:rPr lang="en-US" sz="2000" dirty="0" smtClean="0"/>
              <a:t>Much higher use of electricity for electric vehicles and heat</a:t>
            </a:r>
            <a:endParaRPr lang="en-US" sz="2000" dirty="0"/>
          </a:p>
        </p:txBody>
      </p:sp>
      <p:sp>
        <p:nvSpPr>
          <p:cNvPr id="21" name="VP piece 01"/>
          <p:cNvSpPr>
            <a:spLocks noChangeArrowheads="1"/>
          </p:cNvSpPr>
          <p:nvPr/>
        </p:nvSpPr>
        <p:spPr bwMode="ltGray">
          <a:xfrm>
            <a:off x="6963814" y="1124744"/>
            <a:ext cx="4798954" cy="1054169"/>
          </a:xfrm>
          <a:prstGeom prst="roundRect">
            <a:avLst/>
          </a:prstGeom>
          <a:solidFill>
            <a:schemeClr val="tx2">
              <a:lumMod val="50000"/>
            </a:schemeClr>
          </a:solidFill>
          <a:ln w="76200">
            <a:solidFill>
              <a:schemeClr val="tx2">
                <a:lumMod val="75000"/>
              </a:schemeClr>
            </a:solidFill>
            <a:round/>
            <a:headEnd/>
            <a:tailEnd/>
          </a:ln>
          <a:effectLst/>
          <a:scene3d>
            <a:camera prst="orthographicFront"/>
            <a:lightRig rig="threePt" dir="t"/>
          </a:scene3d>
          <a:sp3d/>
        </p:spPr>
        <p:txBody>
          <a:bodyPr vert="horz" wrap="square" lIns="91440" tIns="45720" rIns="91440" bIns="45720" numCol="1" anchor="ctr" anchorCtr="0" compatLnSpc="1">
            <a:prstTxWarp prst="textNoShape">
              <a:avLst/>
            </a:prstTxWarp>
            <a:noAutofit/>
          </a:bodyPr>
          <a:lstStyle/>
          <a:p>
            <a:pPr algn="ctr">
              <a:lnSpc>
                <a:spcPts val="2800"/>
              </a:lnSpc>
            </a:pPr>
            <a:r>
              <a:rPr lang="en-US" sz="2800" dirty="0" smtClean="0">
                <a:solidFill>
                  <a:schemeClr val="bg1"/>
                </a:solidFill>
              </a:rPr>
              <a:t>New Distribution System Operator model</a:t>
            </a:r>
            <a:endParaRPr lang="en-US" sz="2800" dirty="0">
              <a:solidFill>
                <a:schemeClr val="bg1"/>
              </a:solidFill>
            </a:endParaRPr>
          </a:p>
        </p:txBody>
      </p:sp>
      <p:sp>
        <p:nvSpPr>
          <p:cNvPr id="19" name="TextBox 16"/>
          <p:cNvSpPr txBox="1"/>
          <p:nvPr/>
        </p:nvSpPr>
        <p:spPr>
          <a:xfrm>
            <a:off x="429232" y="1267545"/>
            <a:ext cx="4798954" cy="4285199"/>
          </a:xfrm>
          <a:prstGeom prst="roundRect">
            <a:avLst>
              <a:gd name="adj" fmla="val 4843"/>
            </a:avLst>
          </a:prstGeom>
          <a:solidFill>
            <a:schemeClr val="accent6"/>
          </a:solidFill>
          <a:ln w="76200">
            <a:solidFill>
              <a:schemeClr val="accent6"/>
            </a:solidFill>
          </a:ln>
        </p:spPr>
        <p:txBody>
          <a:bodyPr wrap="square" lIns="0" tIns="0" rIns="0" bIns="0" rtlCol="0" anchor="b">
            <a:noAutofit/>
          </a:bodyPr>
          <a:lstStyle/>
          <a:p>
            <a:pPr algn="ctr">
              <a:lnSpc>
                <a:spcPts val="2100"/>
              </a:lnSpc>
              <a:spcAft>
                <a:spcPts val="1200"/>
              </a:spcAft>
            </a:pPr>
            <a:r>
              <a:rPr lang="en-US" sz="2000" dirty="0" smtClean="0"/>
              <a:t>Low numbers of connections</a:t>
            </a:r>
          </a:p>
          <a:p>
            <a:pPr algn="ctr">
              <a:lnSpc>
                <a:spcPts val="2100"/>
              </a:lnSpc>
              <a:spcAft>
                <a:spcPts val="1200"/>
              </a:spcAft>
            </a:pPr>
            <a:r>
              <a:rPr lang="en-US" sz="2000" dirty="0" smtClean="0"/>
              <a:t>Relatively easy to connect more demand</a:t>
            </a:r>
          </a:p>
          <a:p>
            <a:pPr algn="ctr">
              <a:lnSpc>
                <a:spcPts val="2100"/>
              </a:lnSpc>
              <a:spcAft>
                <a:spcPts val="1200"/>
              </a:spcAft>
            </a:pPr>
            <a:r>
              <a:rPr lang="en-US" sz="2000" dirty="0" smtClean="0"/>
              <a:t>Limited customer engagement</a:t>
            </a:r>
          </a:p>
          <a:p>
            <a:pPr algn="ctr">
              <a:lnSpc>
                <a:spcPts val="2100"/>
              </a:lnSpc>
              <a:spcAft>
                <a:spcPts val="1200"/>
              </a:spcAft>
            </a:pPr>
            <a:r>
              <a:rPr lang="en-US" sz="2000" dirty="0" smtClean="0"/>
              <a:t>Reactive management</a:t>
            </a:r>
          </a:p>
          <a:p>
            <a:pPr algn="ctr">
              <a:lnSpc>
                <a:spcPts val="2100"/>
              </a:lnSpc>
              <a:spcAft>
                <a:spcPts val="1200"/>
              </a:spcAft>
            </a:pPr>
            <a:r>
              <a:rPr lang="en-US" sz="2000" dirty="0" smtClean="0"/>
              <a:t>Network sized to cope with peak winter demand</a:t>
            </a:r>
          </a:p>
          <a:p>
            <a:pPr algn="ctr">
              <a:lnSpc>
                <a:spcPts val="2100"/>
              </a:lnSpc>
              <a:spcAft>
                <a:spcPts val="1200"/>
              </a:spcAft>
            </a:pPr>
            <a:r>
              <a:rPr lang="en-US" sz="2000" dirty="0" smtClean="0"/>
              <a:t>Very little renewable generation</a:t>
            </a:r>
            <a:endParaRPr lang="en-US" sz="2000" dirty="0"/>
          </a:p>
        </p:txBody>
      </p:sp>
      <p:sp>
        <p:nvSpPr>
          <p:cNvPr id="30" name="VP piece 01"/>
          <p:cNvSpPr>
            <a:spLocks noChangeArrowheads="1"/>
          </p:cNvSpPr>
          <p:nvPr/>
        </p:nvSpPr>
        <p:spPr bwMode="ltGray">
          <a:xfrm>
            <a:off x="437046" y="1124744"/>
            <a:ext cx="4798954" cy="1054169"/>
          </a:xfrm>
          <a:prstGeom prst="roundRect">
            <a:avLst/>
          </a:prstGeom>
          <a:solidFill>
            <a:schemeClr val="accent5">
              <a:lumMod val="50000"/>
            </a:schemeClr>
          </a:solidFill>
          <a:ln w="76200">
            <a:solidFill>
              <a:schemeClr val="accent6">
                <a:lumMod val="75000"/>
              </a:schemeClr>
            </a:solidFill>
            <a:round/>
            <a:headEnd/>
            <a:tailEnd/>
          </a:ln>
          <a:effectLst/>
          <a:scene3d>
            <a:camera prst="orthographicFront"/>
            <a:lightRig rig="threePt" dir="t"/>
          </a:scene3d>
          <a:sp3d/>
        </p:spPr>
        <p:txBody>
          <a:bodyPr vert="horz" wrap="square" lIns="91440" tIns="45720" rIns="91440" bIns="45720" numCol="1" anchor="ctr" anchorCtr="0" compatLnSpc="1">
            <a:prstTxWarp prst="textNoShape">
              <a:avLst/>
            </a:prstTxWarp>
            <a:noAutofit/>
          </a:bodyPr>
          <a:lstStyle/>
          <a:p>
            <a:pPr algn="ctr">
              <a:lnSpc>
                <a:spcPts val="2800"/>
              </a:lnSpc>
            </a:pPr>
            <a:r>
              <a:rPr lang="en-US" sz="2800" dirty="0" smtClean="0">
                <a:solidFill>
                  <a:schemeClr val="bg1"/>
                </a:solidFill>
              </a:rPr>
              <a:t>Old Distribution Network Operator model</a:t>
            </a:r>
            <a:endParaRPr lang="en-US" sz="2800" dirty="0">
              <a:solidFill>
                <a:schemeClr val="bg1"/>
              </a:solidFill>
            </a:endParaRPr>
          </a:p>
        </p:txBody>
      </p:sp>
      <p:sp>
        <p:nvSpPr>
          <p:cNvPr id="33" name="Right Arrow 32"/>
          <p:cNvSpPr/>
          <p:nvPr/>
        </p:nvSpPr>
        <p:spPr>
          <a:xfrm>
            <a:off x="5403308" y="2808483"/>
            <a:ext cx="1385384" cy="116252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0" name="Title 9"/>
          <p:cNvSpPr>
            <a:spLocks noGrp="1"/>
          </p:cNvSpPr>
          <p:nvPr>
            <p:ph type="title"/>
          </p:nvPr>
        </p:nvSpPr>
        <p:spPr/>
        <p:txBody>
          <a:bodyPr/>
          <a:lstStyle/>
          <a:p>
            <a:r>
              <a:rPr lang="en-GB" dirty="0" smtClean="0"/>
              <a:t>From DNO to </a:t>
            </a:r>
            <a:r>
              <a:rPr lang="en-GB" dirty="0" smtClean="0"/>
              <a:t>DSO</a:t>
            </a:r>
            <a:endParaRPr lang="en-GB" dirty="0"/>
          </a:p>
        </p:txBody>
      </p:sp>
    </p:spTree>
  </p:cSld>
  <p:clrMapOvr>
    <a:masterClrMapping/>
  </p:clrMapOvr>
  <p:transition spd="med">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Our guiding principles</a:t>
            </a:r>
            <a:endParaRPr lang="en-GB" dirty="0"/>
          </a:p>
        </p:txBody>
      </p:sp>
      <p:sp>
        <p:nvSpPr>
          <p:cNvPr id="46" name="Round Single Corner Rectangle 45"/>
          <p:cNvSpPr/>
          <p:nvPr/>
        </p:nvSpPr>
        <p:spPr>
          <a:xfrm>
            <a:off x="2473991" y="2208950"/>
            <a:ext cx="1764000" cy="4292057"/>
          </a:xfrm>
          <a:prstGeom prst="round1Rect">
            <a:avLst>
              <a:gd name="adj" fmla="val 0"/>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lvl="0" algn="ctr"/>
            <a:r>
              <a:rPr lang="en-GB" sz="2000" dirty="0" smtClean="0">
                <a:solidFill>
                  <a:schemeClr val="tx1"/>
                </a:solidFill>
              </a:rPr>
              <a:t>We will provide sophisticated, automated network services that can meet the needs while keeping costs affordable</a:t>
            </a:r>
            <a:endParaRPr lang="en-GB" sz="2000" dirty="0">
              <a:solidFill>
                <a:schemeClr val="tx1"/>
              </a:solidFill>
            </a:endParaRPr>
          </a:p>
        </p:txBody>
      </p:sp>
      <p:sp>
        <p:nvSpPr>
          <p:cNvPr id="47" name="Round Single Corner Rectangle 46"/>
          <p:cNvSpPr/>
          <p:nvPr/>
        </p:nvSpPr>
        <p:spPr>
          <a:xfrm>
            <a:off x="4303758" y="2208950"/>
            <a:ext cx="1764000" cy="4292057"/>
          </a:xfrm>
          <a:prstGeom prst="round1Rect">
            <a:avLst>
              <a:gd name="adj" fmla="val 0"/>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lvl="0" algn="ctr"/>
            <a:r>
              <a:rPr lang="en-GB" sz="2000" dirty="0" smtClean="0">
                <a:solidFill>
                  <a:schemeClr val="tx1"/>
                </a:solidFill>
              </a:rPr>
              <a:t>We will work with North West stakeholders and collaborate with them to develop local and regional solutions to deliver against devolved and national policy</a:t>
            </a:r>
            <a:endParaRPr lang="en-GB" sz="2000" dirty="0">
              <a:solidFill>
                <a:schemeClr val="tx1"/>
              </a:solidFill>
            </a:endParaRPr>
          </a:p>
        </p:txBody>
      </p:sp>
      <p:sp>
        <p:nvSpPr>
          <p:cNvPr id="48" name="Round Single Corner Rectangle 47"/>
          <p:cNvSpPr/>
          <p:nvPr/>
        </p:nvSpPr>
        <p:spPr>
          <a:xfrm>
            <a:off x="6133525" y="2208950"/>
            <a:ext cx="1764000" cy="4292057"/>
          </a:xfrm>
          <a:prstGeom prst="round1Rect">
            <a:avLst>
              <a:gd name="adj" fmla="val 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lvl="0" algn="ctr"/>
            <a:r>
              <a:rPr lang="en-GB" sz="2000" dirty="0" smtClean="0">
                <a:solidFill>
                  <a:schemeClr val="tx1"/>
                </a:solidFill>
              </a:rPr>
              <a:t>We will work with stakeholders and customers to plan in a sensible, informed way which will facilitate the development of flexible markets in our region</a:t>
            </a:r>
            <a:endParaRPr lang="en-GB" sz="2000" dirty="0">
              <a:solidFill>
                <a:schemeClr val="tx1"/>
              </a:solidFill>
            </a:endParaRPr>
          </a:p>
        </p:txBody>
      </p:sp>
      <p:sp>
        <p:nvSpPr>
          <p:cNvPr id="49" name="Round Single Corner Rectangle 48"/>
          <p:cNvSpPr/>
          <p:nvPr/>
        </p:nvSpPr>
        <p:spPr>
          <a:xfrm>
            <a:off x="7963292" y="2208950"/>
            <a:ext cx="1764000" cy="4292057"/>
          </a:xfrm>
          <a:prstGeom prst="round1Rect">
            <a:avLst>
              <a:gd name="adj" fmla="val 0"/>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lvl="0" algn="ctr"/>
            <a:r>
              <a:rPr lang="en-GB" sz="2000" dirty="0" smtClean="0">
                <a:solidFill>
                  <a:schemeClr val="tx1"/>
                </a:solidFill>
              </a:rPr>
              <a:t>We are committed to ensuring that the poorest in society are not disadvantaged by energy sector developments and have opportunities to secure benefits </a:t>
            </a:r>
            <a:endParaRPr lang="en-GB" sz="2000" dirty="0">
              <a:solidFill>
                <a:schemeClr val="tx1"/>
              </a:solidFill>
            </a:endParaRPr>
          </a:p>
        </p:txBody>
      </p:sp>
      <p:sp>
        <p:nvSpPr>
          <p:cNvPr id="53" name="Round Single Corner Rectangle 52"/>
          <p:cNvSpPr/>
          <p:nvPr/>
        </p:nvSpPr>
        <p:spPr>
          <a:xfrm flipH="1">
            <a:off x="634941" y="1347761"/>
            <a:ext cx="1764000" cy="792000"/>
          </a:xfrm>
          <a:prstGeom prst="round1Rect">
            <a:avLst>
              <a:gd name="adj" fmla="val 20924"/>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dirty="0" smtClean="0">
                <a:solidFill>
                  <a:schemeClr val="bg1"/>
                </a:solidFill>
              </a:rPr>
              <a:t>Neutral, but not silent</a:t>
            </a:r>
            <a:endParaRPr lang="en-GB" sz="2000" b="1" dirty="0">
              <a:solidFill>
                <a:schemeClr val="bg1"/>
              </a:solidFill>
            </a:endParaRPr>
          </a:p>
        </p:txBody>
      </p:sp>
      <p:sp>
        <p:nvSpPr>
          <p:cNvPr id="57" name="Round Single Corner Rectangle 56"/>
          <p:cNvSpPr/>
          <p:nvPr/>
        </p:nvSpPr>
        <p:spPr>
          <a:xfrm>
            <a:off x="2466565" y="1347761"/>
            <a:ext cx="1764000" cy="792000"/>
          </a:xfrm>
          <a:prstGeom prst="round1Rect">
            <a:avLst>
              <a:gd name="adj" fmla="val 0"/>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dirty="0">
                <a:solidFill>
                  <a:schemeClr val="bg1"/>
                </a:solidFill>
              </a:rPr>
              <a:t>Network </a:t>
            </a:r>
            <a:r>
              <a:rPr lang="en-GB" sz="2000" b="1" dirty="0" smtClean="0">
                <a:solidFill>
                  <a:schemeClr val="bg1"/>
                </a:solidFill>
              </a:rPr>
              <a:t>automation</a:t>
            </a:r>
            <a:endParaRPr lang="en-GB" sz="2000" b="1" dirty="0">
              <a:solidFill>
                <a:schemeClr val="bg1"/>
              </a:solidFill>
            </a:endParaRPr>
          </a:p>
        </p:txBody>
      </p:sp>
      <p:sp>
        <p:nvSpPr>
          <p:cNvPr id="61" name="Round Single Corner Rectangle 60"/>
          <p:cNvSpPr/>
          <p:nvPr/>
        </p:nvSpPr>
        <p:spPr>
          <a:xfrm>
            <a:off x="4298189" y="1347761"/>
            <a:ext cx="1764000" cy="792000"/>
          </a:xfrm>
          <a:prstGeom prst="round1Rect">
            <a:avLst>
              <a:gd name="adj" fmla="val 0"/>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dirty="0" smtClean="0">
                <a:solidFill>
                  <a:schemeClr val="bg1"/>
                </a:solidFill>
              </a:rPr>
              <a:t>Collaboration</a:t>
            </a:r>
            <a:endParaRPr lang="en-GB" sz="2000" b="1" dirty="0">
              <a:solidFill>
                <a:schemeClr val="bg1"/>
              </a:solidFill>
            </a:endParaRPr>
          </a:p>
        </p:txBody>
      </p:sp>
      <p:sp>
        <p:nvSpPr>
          <p:cNvPr id="68" name="Round Single Corner Rectangle 67"/>
          <p:cNvSpPr/>
          <p:nvPr/>
        </p:nvSpPr>
        <p:spPr>
          <a:xfrm>
            <a:off x="6129813" y="1347761"/>
            <a:ext cx="1764000" cy="792000"/>
          </a:xfrm>
          <a:prstGeom prst="round1Rect">
            <a:avLst>
              <a:gd name="adj" fmla="val 0"/>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GB" sz="2000" b="1" dirty="0" smtClean="0">
                <a:solidFill>
                  <a:schemeClr val="bg1"/>
                </a:solidFill>
              </a:rPr>
              <a:t>No regrets</a:t>
            </a:r>
            <a:endParaRPr lang="en-GB" sz="2000" b="1" dirty="0">
              <a:solidFill>
                <a:schemeClr val="bg1"/>
              </a:solidFill>
            </a:endParaRPr>
          </a:p>
        </p:txBody>
      </p:sp>
      <p:sp>
        <p:nvSpPr>
          <p:cNvPr id="74" name="Round Single Corner Rectangle 73"/>
          <p:cNvSpPr/>
          <p:nvPr/>
        </p:nvSpPr>
        <p:spPr>
          <a:xfrm>
            <a:off x="7961437" y="1347761"/>
            <a:ext cx="1764000" cy="792000"/>
          </a:xfrm>
          <a:prstGeom prst="round1Rect">
            <a:avLst>
              <a:gd name="adj" fmla="val 0"/>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dirty="0" smtClean="0">
                <a:solidFill>
                  <a:schemeClr val="bg1"/>
                </a:solidFill>
              </a:rPr>
              <a:t>Everyone’s included</a:t>
            </a:r>
            <a:endParaRPr lang="en-GB" sz="2000" b="1" dirty="0">
              <a:solidFill>
                <a:schemeClr val="bg1"/>
              </a:solidFill>
            </a:endParaRPr>
          </a:p>
        </p:txBody>
      </p:sp>
      <p:sp>
        <p:nvSpPr>
          <p:cNvPr id="80" name="Round Single Corner Rectangle 37"/>
          <p:cNvSpPr/>
          <p:nvPr/>
        </p:nvSpPr>
        <p:spPr>
          <a:xfrm>
            <a:off x="9793060" y="1347761"/>
            <a:ext cx="1764000" cy="792000"/>
          </a:xfrm>
          <a:prstGeom prst="round1Rect">
            <a:avLst>
              <a:gd name="adj" fmla="val 23913"/>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dirty="0" smtClean="0">
                <a:solidFill>
                  <a:schemeClr val="bg1"/>
                </a:solidFill>
              </a:rPr>
              <a:t>Affordable and efficient</a:t>
            </a:r>
            <a:endParaRPr lang="en-GB" sz="2000" b="1" dirty="0">
              <a:solidFill>
                <a:schemeClr val="bg1"/>
              </a:solidFill>
            </a:endParaRPr>
          </a:p>
        </p:txBody>
      </p:sp>
      <p:grpSp>
        <p:nvGrpSpPr>
          <p:cNvPr id="2" name="Group 28"/>
          <p:cNvGrpSpPr/>
          <p:nvPr/>
        </p:nvGrpSpPr>
        <p:grpSpPr>
          <a:xfrm>
            <a:off x="634941" y="2208950"/>
            <a:ext cx="1764000" cy="4292057"/>
            <a:chOff x="637954" y="2271581"/>
            <a:chExt cx="1764000" cy="4140000"/>
          </a:xfrm>
        </p:grpSpPr>
        <p:sp>
          <p:nvSpPr>
            <p:cNvPr id="84" name="Round Single Corner Rectangle 83"/>
            <p:cNvSpPr/>
            <p:nvPr/>
          </p:nvSpPr>
          <p:spPr>
            <a:xfrm flipH="1" flipV="1">
              <a:off x="637954" y="2271581"/>
              <a:ext cx="1764000" cy="4140000"/>
            </a:xfrm>
            <a:prstGeom prst="round1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lvl="0" algn="ctr"/>
              <a:endParaRPr lang="en-GB" sz="2000" dirty="0">
                <a:solidFill>
                  <a:schemeClr val="tx1"/>
                </a:solidFill>
              </a:endParaRPr>
            </a:p>
          </p:txBody>
        </p:sp>
        <p:sp>
          <p:nvSpPr>
            <p:cNvPr id="85" name="Round Single Corner Rectangle 84"/>
            <p:cNvSpPr/>
            <p:nvPr/>
          </p:nvSpPr>
          <p:spPr>
            <a:xfrm>
              <a:off x="637954" y="2271581"/>
              <a:ext cx="1764000" cy="4140000"/>
            </a:xfrm>
            <a:prstGeom prst="round1Rect">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lvl="0" algn="ctr"/>
              <a:r>
                <a:rPr lang="en-GB" sz="2000" dirty="0" smtClean="0">
                  <a:solidFill>
                    <a:schemeClr val="tx1"/>
                  </a:solidFill>
                </a:rPr>
                <a:t>We want to be a trusted source of information, helping to demystify the new, complex energy market, while remaining commercially neutral</a:t>
              </a:r>
              <a:endParaRPr lang="en-GB" sz="2000" dirty="0">
                <a:solidFill>
                  <a:schemeClr val="tx1"/>
                </a:solidFill>
              </a:endParaRPr>
            </a:p>
          </p:txBody>
        </p:sp>
      </p:grpSp>
      <p:grpSp>
        <p:nvGrpSpPr>
          <p:cNvPr id="4" name="Group 26"/>
          <p:cNvGrpSpPr/>
          <p:nvPr/>
        </p:nvGrpSpPr>
        <p:grpSpPr>
          <a:xfrm>
            <a:off x="9793060" y="2208950"/>
            <a:ext cx="1764000" cy="4292057"/>
            <a:chOff x="9817338" y="2328530"/>
            <a:chExt cx="1764000" cy="3980790"/>
          </a:xfrm>
        </p:grpSpPr>
        <p:sp>
          <p:nvSpPr>
            <p:cNvPr id="87" name="Round Single Corner Rectangle 31"/>
            <p:cNvSpPr/>
            <p:nvPr/>
          </p:nvSpPr>
          <p:spPr>
            <a:xfrm flipV="1">
              <a:off x="9817338" y="2328530"/>
              <a:ext cx="1764000" cy="3980790"/>
            </a:xfrm>
            <a:prstGeom prst="round1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lvl="0" algn="ctr"/>
              <a:endParaRPr lang="en-GB" sz="2000" dirty="0">
                <a:solidFill>
                  <a:schemeClr val="tx1"/>
                </a:solidFill>
              </a:endParaRPr>
            </a:p>
          </p:txBody>
        </p:sp>
        <p:sp>
          <p:nvSpPr>
            <p:cNvPr id="88" name="Round Single Corner Rectangle 87"/>
            <p:cNvSpPr/>
            <p:nvPr/>
          </p:nvSpPr>
          <p:spPr>
            <a:xfrm>
              <a:off x="9817338" y="2328530"/>
              <a:ext cx="1764000" cy="3980790"/>
            </a:xfrm>
            <a:prstGeom prst="round1Rect">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lvl="0" algn="ctr"/>
              <a:r>
                <a:rPr lang="en-GB" sz="2000" dirty="0" smtClean="0">
                  <a:solidFill>
                    <a:schemeClr val="bg1"/>
                  </a:solidFill>
                </a:rPr>
                <a:t>We will continue to focus on value for money and on making efficient investment decisions</a:t>
              </a:r>
              <a:endParaRPr lang="en-GB" sz="2000" dirty="0">
                <a:solidFill>
                  <a:schemeClr val="bg1"/>
                </a:solidFill>
              </a:endParaRPr>
            </a:p>
          </p:txBody>
        </p:sp>
      </p:grpSp>
    </p:spTree>
  </p:cSld>
  <p:clrMapOvr>
    <a:masterClrMapping/>
  </p:clrMapOvr>
  <p:transition spd="med">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15000" b="-15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b="1" dirty="0" smtClean="0">
                <a:solidFill>
                  <a:schemeClr val="bg1"/>
                </a:solidFill>
              </a:rPr>
              <a:t/>
            </a:r>
            <a:br>
              <a:rPr lang="en-GB" b="1" dirty="0" smtClean="0">
                <a:solidFill>
                  <a:schemeClr val="bg1"/>
                </a:solidFill>
              </a:rPr>
            </a:br>
            <a:r>
              <a:rPr lang="en-GB" sz="3600" dirty="0" smtClean="0">
                <a:solidFill>
                  <a:schemeClr val="bg1"/>
                </a:solidFill>
              </a:rPr>
              <a:t>Opportunities for community and local energy</a:t>
            </a:r>
            <a:r>
              <a:rPr lang="en-GB" dirty="0" smtClean="0">
                <a:solidFill>
                  <a:srgbClr val="2B4776"/>
                </a:solidFill>
              </a:rPr>
              <a:t/>
            </a:r>
            <a:br>
              <a:rPr lang="en-GB" dirty="0" smtClean="0">
                <a:solidFill>
                  <a:srgbClr val="2B4776"/>
                </a:solidFill>
              </a:rPr>
            </a:br>
            <a:endParaRPr lang="en-GB" dirty="0">
              <a:solidFill>
                <a:srgbClr val="2B4776"/>
              </a:solidFill>
            </a:endParaRPr>
          </a:p>
        </p:txBody>
      </p:sp>
      <p:sp>
        <p:nvSpPr>
          <p:cNvPr id="4" name="Teardrop 3"/>
          <p:cNvSpPr/>
          <p:nvPr/>
        </p:nvSpPr>
        <p:spPr>
          <a:xfrm>
            <a:off x="439775" y="1943083"/>
            <a:ext cx="2743459" cy="2743459"/>
          </a:xfrm>
          <a:prstGeom prst="teardrop">
            <a:avLst/>
          </a:prstGeom>
          <a:ln>
            <a:noFill/>
          </a:ln>
        </p:spPr>
        <p:style>
          <a:lnRef idx="2">
            <a:schemeClr val="dk1">
              <a:shade val="50000"/>
            </a:schemeClr>
          </a:lnRef>
          <a:fillRef idx="1">
            <a:schemeClr val="dk1"/>
          </a:fillRef>
          <a:effectRef idx="0">
            <a:schemeClr val="dk1"/>
          </a:effectRef>
          <a:fontRef idx="minor">
            <a:schemeClr val="lt1"/>
          </a:fontRef>
        </p:style>
        <p:txBody>
          <a:bodyPr lIns="91438" tIns="45719" rIns="91438" bIns="45719" spcCol="0" rtlCol="0" anchor="ctr"/>
          <a:lstStyle/>
          <a:p>
            <a:pPr algn="ctr"/>
            <a:endParaRPr lang="en-US"/>
          </a:p>
        </p:txBody>
      </p:sp>
      <p:sp>
        <p:nvSpPr>
          <p:cNvPr id="6" name="TextBox 5"/>
          <p:cNvSpPr txBox="1"/>
          <p:nvPr/>
        </p:nvSpPr>
        <p:spPr>
          <a:xfrm>
            <a:off x="472490" y="2837760"/>
            <a:ext cx="2678029" cy="954105"/>
          </a:xfrm>
          <a:prstGeom prst="rect">
            <a:avLst/>
          </a:prstGeom>
          <a:noFill/>
          <a:ln>
            <a:noFill/>
          </a:ln>
        </p:spPr>
        <p:txBody>
          <a:bodyPr wrap="square" lIns="91438" tIns="45719" rIns="91438" bIns="45719" rtlCol="0">
            <a:spAutoFit/>
          </a:bodyPr>
          <a:lstStyle/>
          <a:p>
            <a:pPr marL="0" lvl="1" algn="ctr"/>
            <a:r>
              <a:rPr lang="en-GB" sz="1400" b="1" dirty="0" smtClean="0">
                <a:solidFill>
                  <a:schemeClr val="bg1"/>
                </a:solidFill>
              </a:rPr>
              <a:t>Customer involvement is key</a:t>
            </a:r>
            <a:r>
              <a:rPr lang="en-GB" sz="1400" dirty="0" smtClean="0">
                <a:solidFill>
                  <a:schemeClr val="bg1"/>
                </a:solidFill>
              </a:rPr>
              <a:t>:</a:t>
            </a:r>
          </a:p>
          <a:p>
            <a:pPr marL="0" lvl="1" algn="ctr"/>
            <a:r>
              <a:rPr lang="en-GB" sz="1400" dirty="0" smtClean="0">
                <a:solidFill>
                  <a:schemeClr val="bg1"/>
                </a:solidFill>
              </a:rPr>
              <a:t>Community groups have great networks of interested stakeholders</a:t>
            </a:r>
            <a:endParaRPr lang="en-GB" sz="1400" dirty="0">
              <a:solidFill>
                <a:schemeClr val="bg1"/>
              </a:solidFill>
            </a:endParaRPr>
          </a:p>
        </p:txBody>
      </p:sp>
      <p:sp>
        <p:nvSpPr>
          <p:cNvPr id="9" name="Teardrop 8"/>
          <p:cNvSpPr/>
          <p:nvPr/>
        </p:nvSpPr>
        <p:spPr>
          <a:xfrm>
            <a:off x="3485969" y="1943083"/>
            <a:ext cx="2743459" cy="2743459"/>
          </a:xfrm>
          <a:prstGeom prst="teardrop">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lIns="91438" tIns="45719" rIns="91438" bIns="45719" spcCol="0" rtlCol="0" anchor="ctr"/>
          <a:lstStyle/>
          <a:p>
            <a:pPr algn="ctr"/>
            <a:endParaRPr lang="en-US"/>
          </a:p>
        </p:txBody>
      </p:sp>
      <p:sp>
        <p:nvSpPr>
          <p:cNvPr id="10" name="TextBox 9"/>
          <p:cNvSpPr txBox="1"/>
          <p:nvPr/>
        </p:nvSpPr>
        <p:spPr>
          <a:xfrm>
            <a:off x="3518684" y="2837760"/>
            <a:ext cx="2678029" cy="954105"/>
          </a:xfrm>
          <a:prstGeom prst="rect">
            <a:avLst/>
          </a:prstGeom>
          <a:noFill/>
          <a:ln>
            <a:noFill/>
          </a:ln>
        </p:spPr>
        <p:txBody>
          <a:bodyPr wrap="square" lIns="91438" tIns="45719" rIns="91438" bIns="45719" rtlCol="0">
            <a:spAutoFit/>
          </a:bodyPr>
          <a:lstStyle/>
          <a:p>
            <a:pPr marL="0" lvl="1" algn="ctr"/>
            <a:r>
              <a:rPr lang="en-GB" sz="1400" b="1" dirty="0" smtClean="0">
                <a:solidFill>
                  <a:schemeClr val="bg1"/>
                </a:solidFill>
              </a:rPr>
              <a:t>Greater participation in energy efficiency and low carbon energy is required</a:t>
            </a:r>
            <a:r>
              <a:rPr lang="en-GB" sz="1400" dirty="0" smtClean="0">
                <a:solidFill>
                  <a:schemeClr val="bg1"/>
                </a:solidFill>
              </a:rPr>
              <a:t>: Community energy groups are already doing this</a:t>
            </a:r>
            <a:endParaRPr lang="en-GB" sz="1400" dirty="0">
              <a:solidFill>
                <a:schemeClr val="bg1"/>
              </a:solidFill>
            </a:endParaRPr>
          </a:p>
        </p:txBody>
      </p:sp>
      <p:sp>
        <p:nvSpPr>
          <p:cNvPr id="11" name="Teardrop 10"/>
          <p:cNvSpPr/>
          <p:nvPr/>
        </p:nvSpPr>
        <p:spPr>
          <a:xfrm>
            <a:off x="6526326" y="1943083"/>
            <a:ext cx="2743459" cy="2743459"/>
          </a:xfrm>
          <a:prstGeom prst="teardrop">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lIns="91438" tIns="45719" rIns="91438" bIns="45719" spcCol="0" rtlCol="0" anchor="ctr"/>
          <a:lstStyle/>
          <a:p>
            <a:pPr algn="ctr"/>
            <a:endParaRPr lang="en-US"/>
          </a:p>
        </p:txBody>
      </p:sp>
      <p:sp>
        <p:nvSpPr>
          <p:cNvPr id="12" name="TextBox 11"/>
          <p:cNvSpPr txBox="1"/>
          <p:nvPr/>
        </p:nvSpPr>
        <p:spPr>
          <a:xfrm>
            <a:off x="6627702" y="2730038"/>
            <a:ext cx="2540706" cy="1169549"/>
          </a:xfrm>
          <a:prstGeom prst="rect">
            <a:avLst/>
          </a:prstGeom>
          <a:noFill/>
          <a:ln>
            <a:noFill/>
          </a:ln>
        </p:spPr>
        <p:txBody>
          <a:bodyPr wrap="square" lIns="91438" tIns="45719" rIns="91438" bIns="45719" rtlCol="0">
            <a:spAutoFit/>
          </a:bodyPr>
          <a:lstStyle/>
          <a:p>
            <a:pPr marL="0" lvl="1" algn="ctr"/>
            <a:r>
              <a:rPr lang="en-GB" sz="1400" b="1" dirty="0">
                <a:solidFill>
                  <a:schemeClr val="bg1"/>
                </a:solidFill>
              </a:rPr>
              <a:t>DSOs will provide new market </a:t>
            </a:r>
            <a:r>
              <a:rPr lang="en-GB" sz="1400" b="1" dirty="0" smtClean="0">
                <a:solidFill>
                  <a:schemeClr val="bg1"/>
                </a:solidFill>
              </a:rPr>
              <a:t>opportunities at a local level</a:t>
            </a:r>
            <a:r>
              <a:rPr lang="en-GB" sz="1400" dirty="0" smtClean="0">
                <a:solidFill>
                  <a:schemeClr val="bg1"/>
                </a:solidFill>
              </a:rPr>
              <a:t>: Community energy is adaptable, flexible and potentially at the right scale </a:t>
            </a:r>
            <a:endParaRPr lang="en-GB" sz="1400" dirty="0">
              <a:solidFill>
                <a:schemeClr val="bg1"/>
              </a:solidFill>
            </a:endParaRPr>
          </a:p>
        </p:txBody>
      </p:sp>
    </p:spTree>
  </p:cSld>
  <p:clrMapOvr>
    <a:masterClrMapping/>
  </p:clrMapOvr>
  <p:transition spd="med">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15000" b="-15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solidFill>
                  <a:schemeClr val="bg1"/>
                </a:solidFill>
              </a:rPr>
              <a:t>Our Community and Local Energy Strategy</a:t>
            </a:r>
            <a:endParaRPr lang="en-GB" dirty="0">
              <a:solidFill>
                <a:schemeClr val="bg1"/>
              </a:solidFill>
            </a:endParaRPr>
          </a:p>
        </p:txBody>
      </p:sp>
      <p:sp>
        <p:nvSpPr>
          <p:cNvPr id="4" name="Slide Number Placeholder 3"/>
          <p:cNvSpPr>
            <a:spLocks noGrp="1"/>
          </p:cNvSpPr>
          <p:nvPr>
            <p:ph type="sldNum" sz="quarter" idx="4294967295"/>
          </p:nvPr>
        </p:nvSpPr>
        <p:spPr>
          <a:xfrm>
            <a:off x="9439075" y="6490463"/>
            <a:ext cx="2743200" cy="365125"/>
          </a:xfrm>
          <a:prstGeom prst="rect">
            <a:avLst/>
          </a:prstGeom>
        </p:spPr>
        <p:txBody>
          <a:bodyPr/>
          <a:lstStyle/>
          <a:p>
            <a:fld id="{5E612354-6CF5-43F9-824D-90E08BC26D4D}" type="slidenum">
              <a:rPr lang="en-GB" smtClean="0"/>
              <a:pPr/>
              <a:t>84</a:t>
            </a:fld>
            <a:endParaRPr lang="en-GB" dirty="0"/>
          </a:p>
        </p:txBody>
      </p:sp>
      <p:sp>
        <p:nvSpPr>
          <p:cNvPr id="6" name="Text Placeholder 5"/>
          <p:cNvSpPr txBox="1">
            <a:spLocks noGrp="1"/>
          </p:cNvSpPr>
          <p:nvPr>
            <p:ph type="body" sz="quarter" idx="12"/>
          </p:nvPr>
        </p:nvSpPr>
        <p:spPr>
          <a:xfrm>
            <a:off x="346842" y="2948153"/>
            <a:ext cx="4745422" cy="1860330"/>
          </a:xfrm>
          <a:prstGeom prst="roundRect">
            <a:avLst/>
          </a:prstGeom>
          <a:solidFill>
            <a:schemeClr val="tx1"/>
          </a:solidFill>
          <a:ln w="76200">
            <a:solidFill>
              <a:schemeClr val="tx1"/>
            </a:solidFill>
          </a:ln>
        </p:spPr>
        <p:txBody>
          <a:bodyPr wrap="square" lIns="91438" tIns="45719" rIns="91438" bIns="45719" rtlCol="0" anchor="ctr">
            <a:noAutofit/>
          </a:bodyPr>
          <a:lstStyle/>
          <a:p>
            <a:pPr marL="0" lvl="1" algn="ctr">
              <a:buNone/>
            </a:pPr>
            <a:r>
              <a:rPr lang="en-GB" sz="2400" b="1" dirty="0" smtClean="0">
                <a:solidFill>
                  <a:schemeClr val="bg1"/>
                </a:solidFill>
              </a:rPr>
              <a:t>Forging links with community and local energy organisations</a:t>
            </a:r>
            <a:endParaRPr lang="en-GB" sz="2400" b="1" dirty="0">
              <a:solidFill>
                <a:schemeClr val="bg1"/>
              </a:solidFill>
            </a:endParaRPr>
          </a:p>
        </p:txBody>
      </p:sp>
      <p:sp>
        <p:nvSpPr>
          <p:cNvPr id="14" name="Text Placeholder 5"/>
          <p:cNvSpPr txBox="1">
            <a:spLocks/>
          </p:cNvSpPr>
          <p:nvPr/>
        </p:nvSpPr>
        <p:spPr>
          <a:xfrm>
            <a:off x="7354615" y="4812753"/>
            <a:ext cx="4466895" cy="1865585"/>
          </a:xfrm>
          <a:prstGeom prst="roundRect">
            <a:avLst/>
          </a:prstGeom>
          <a:solidFill>
            <a:schemeClr val="accent4"/>
          </a:solidFill>
          <a:ln w="76200">
            <a:solidFill>
              <a:schemeClr val="accent4"/>
            </a:solidFill>
          </a:ln>
        </p:spPr>
        <p:txBody>
          <a:bodyPr vert="horz" wrap="square" lIns="91438" tIns="45719" rIns="91438" bIns="45719" rtlCol="0" anchor="ctr">
            <a:noAutofit/>
          </a:bodyPr>
          <a:lstStyle/>
          <a:p>
            <a:pPr algn="ctr"/>
            <a:r>
              <a:rPr lang="en-GB" sz="2400" b="1" dirty="0" smtClean="0">
                <a:solidFill>
                  <a:schemeClr val="bg1"/>
                </a:solidFill>
              </a:rPr>
              <a:t>We will search for locations on our network where community and local energy can be deployed </a:t>
            </a:r>
          </a:p>
          <a:p>
            <a:pPr algn="ctr"/>
            <a:r>
              <a:rPr lang="en-GB" sz="2400" b="1" dirty="0" smtClean="0">
                <a:solidFill>
                  <a:schemeClr val="bg1"/>
                </a:solidFill>
              </a:rPr>
              <a:t>for the benefit of the network</a:t>
            </a:r>
          </a:p>
        </p:txBody>
      </p:sp>
      <p:sp>
        <p:nvSpPr>
          <p:cNvPr id="15" name="Text Placeholder 5"/>
          <p:cNvSpPr txBox="1">
            <a:spLocks/>
          </p:cNvSpPr>
          <p:nvPr/>
        </p:nvSpPr>
        <p:spPr>
          <a:xfrm>
            <a:off x="7353630" y="813566"/>
            <a:ext cx="4466895" cy="1744717"/>
          </a:xfrm>
          <a:prstGeom prst="roundRect">
            <a:avLst/>
          </a:prstGeom>
          <a:solidFill>
            <a:schemeClr val="bg2"/>
          </a:solidFill>
          <a:ln w="76200">
            <a:solidFill>
              <a:schemeClr val="bg2"/>
            </a:solidFill>
          </a:ln>
        </p:spPr>
        <p:txBody>
          <a:bodyPr vert="horz" wrap="square" lIns="91438" tIns="45719" rIns="91438" bIns="45719" rtlCol="0" anchor="ctr">
            <a:noAutofit/>
          </a:bodyPr>
          <a:lstStyle/>
          <a:p>
            <a:pPr algn="ctr"/>
            <a:r>
              <a:rPr lang="en-GB" sz="2400" b="1" dirty="0" smtClean="0">
                <a:solidFill>
                  <a:schemeClr val="bg1"/>
                </a:solidFill>
              </a:rPr>
              <a:t>We will be responsive to customers’ needs and deliver a stakeholder engagement plan that enables us to develop those relationships</a:t>
            </a:r>
            <a:endParaRPr lang="en-GB" sz="2400" b="1" dirty="0">
              <a:solidFill>
                <a:schemeClr val="bg1"/>
              </a:solidFill>
            </a:endParaRPr>
          </a:p>
        </p:txBody>
      </p:sp>
      <p:sp>
        <p:nvSpPr>
          <p:cNvPr id="16" name="Text Placeholder 5"/>
          <p:cNvSpPr txBox="1">
            <a:spLocks/>
          </p:cNvSpPr>
          <p:nvPr/>
        </p:nvSpPr>
        <p:spPr>
          <a:xfrm>
            <a:off x="7346402" y="2947566"/>
            <a:ext cx="4466895" cy="1581806"/>
          </a:xfrm>
          <a:prstGeom prst="roundRect">
            <a:avLst/>
          </a:prstGeom>
          <a:solidFill>
            <a:schemeClr val="tx2"/>
          </a:solidFill>
          <a:ln w="76200">
            <a:solidFill>
              <a:schemeClr val="tx2"/>
            </a:solidFill>
          </a:ln>
        </p:spPr>
        <p:txBody>
          <a:bodyPr vert="horz" wrap="square" lIns="91438" tIns="45719" rIns="91438" bIns="45719" rtlCol="0" anchor="ctr">
            <a:noAutofit/>
          </a:bodyPr>
          <a:lstStyle/>
          <a:p>
            <a:pPr algn="ctr"/>
            <a:r>
              <a:rPr lang="en-GB" sz="2400" b="1" dirty="0" smtClean="0">
                <a:solidFill>
                  <a:schemeClr val="bg1"/>
                </a:solidFill>
              </a:rPr>
              <a:t>We will create new mechanisms for community and local energy groups to engage with us</a:t>
            </a:r>
            <a:endParaRPr lang="en-GB" sz="2400" b="1" dirty="0">
              <a:solidFill>
                <a:schemeClr val="bg1"/>
              </a:solidFill>
            </a:endParaRPr>
          </a:p>
        </p:txBody>
      </p:sp>
    </p:spTree>
  </p:cSld>
  <p:clrMapOvr>
    <a:masterClrMapping/>
  </p:clrMapOvr>
  <p:transition spd="med">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Text Placeholder 2"/>
          <p:cNvSpPr>
            <a:spLocks noGrp="1"/>
          </p:cNvSpPr>
          <p:nvPr>
            <p:ph type="body" sz="quarter" idx="12"/>
          </p:nvPr>
        </p:nvSpPr>
        <p:spPr/>
        <p:txBody>
          <a:bodyPr/>
          <a:lstStyle/>
          <a:p>
            <a:endParaRPr lang="en-GB" dirty="0" smtClean="0"/>
          </a:p>
          <a:p>
            <a:endParaRPr lang="en-GB" dirty="0" smtClean="0"/>
          </a:p>
          <a:p>
            <a:endParaRPr lang="en-GB" dirty="0" smtClean="0"/>
          </a:p>
          <a:p>
            <a:endParaRPr lang="en-GB" dirty="0" smtClean="0"/>
          </a:p>
          <a:p>
            <a:pPr>
              <a:buNone/>
            </a:pPr>
            <a:r>
              <a:rPr lang="en-GB" b="1" dirty="0" smtClean="0"/>
              <a:t>Community energy project management ....without too many tears</a:t>
            </a:r>
            <a:endParaRPr lang="en-GB" dirty="0" smtClean="0"/>
          </a:p>
          <a:p>
            <a:pPr>
              <a:buNone/>
            </a:pPr>
            <a:r>
              <a:rPr lang="en-GB" dirty="0" smtClean="0"/>
              <a:t>	Delivered by Quantum Strategy and Technology</a:t>
            </a:r>
            <a:r>
              <a:rPr lang="en-GB" b="1" dirty="0" smtClean="0"/>
              <a:t/>
            </a:r>
            <a:br>
              <a:rPr lang="en-GB" b="1" dirty="0" smtClean="0"/>
            </a:br>
            <a:r>
              <a:rPr lang="en-GB" dirty="0" smtClean="0"/>
              <a:t>Thursday 5</a:t>
            </a:r>
            <a:r>
              <a:rPr lang="en-GB" baseline="30000" dirty="0" smtClean="0"/>
              <a:t>th</a:t>
            </a:r>
            <a:r>
              <a:rPr lang="en-GB" dirty="0" smtClean="0"/>
              <a:t> July, Preston</a:t>
            </a:r>
          </a:p>
          <a:p>
            <a:pPr>
              <a:buNone/>
            </a:pPr>
            <a:r>
              <a:rPr lang="en-GB" b="1" dirty="0" smtClean="0"/>
              <a:t>A ‘whole place approach’ to low carbon communities …an introduction </a:t>
            </a:r>
            <a:endParaRPr lang="en-GB" dirty="0" smtClean="0"/>
          </a:p>
          <a:p>
            <a:pPr>
              <a:buNone/>
            </a:pPr>
            <a:r>
              <a:rPr lang="en-GB" dirty="0" smtClean="0"/>
              <a:t>	Delivered by Cumbria Action for Sustainability</a:t>
            </a:r>
          </a:p>
          <a:p>
            <a:pPr>
              <a:buNone/>
            </a:pPr>
            <a:r>
              <a:rPr lang="en-GB" dirty="0" smtClean="0"/>
              <a:t>	Tuesday 18th September</a:t>
            </a:r>
            <a:r>
              <a:rPr lang="en-GB" b="1" dirty="0" smtClean="0"/>
              <a:t>, </a:t>
            </a:r>
            <a:r>
              <a:rPr lang="en-GB" dirty="0" smtClean="0"/>
              <a:t>Kendal</a:t>
            </a:r>
          </a:p>
          <a:p>
            <a:pPr>
              <a:buNone/>
            </a:pPr>
            <a:r>
              <a:rPr lang="en-GB" b="1" dirty="0" smtClean="0"/>
              <a:t>Energy Efficiency for community and local energy groups</a:t>
            </a:r>
            <a:endParaRPr lang="en-GB" dirty="0" smtClean="0"/>
          </a:p>
          <a:p>
            <a:pPr>
              <a:buNone/>
            </a:pPr>
            <a:r>
              <a:rPr lang="en-GB" dirty="0" smtClean="0"/>
              <a:t>	Delivered by Carbon Co-op and URBED</a:t>
            </a:r>
          </a:p>
          <a:p>
            <a:pPr>
              <a:buNone/>
            </a:pPr>
            <a:r>
              <a:rPr lang="en-GB" dirty="0" smtClean="0"/>
              <a:t>	Wednesday 17</a:t>
            </a:r>
            <a:r>
              <a:rPr lang="en-GB" baseline="30000" dirty="0" smtClean="0"/>
              <a:t>th</a:t>
            </a:r>
            <a:r>
              <a:rPr lang="en-GB" dirty="0" smtClean="0"/>
              <a:t> October, Lancaster</a:t>
            </a:r>
          </a:p>
          <a:p>
            <a:pPr>
              <a:buNone/>
            </a:pPr>
            <a:endParaRPr lang="en-GB" dirty="0" smtClean="0"/>
          </a:p>
        </p:txBody>
      </p:sp>
      <p:pic>
        <p:nvPicPr>
          <p:cNvPr id="4" name="Picture 2" descr="Z:\Network Strategy\16 - Community and Local Energy\Strategy delivery\Community connects workshops\Community connects banner.jpg"/>
          <p:cNvPicPr>
            <a:picLocks noChangeAspect="1" noChangeArrowheads="1"/>
          </p:cNvPicPr>
          <p:nvPr/>
        </p:nvPicPr>
        <p:blipFill>
          <a:blip r:embed="rId2" cstate="print"/>
          <a:srcRect/>
          <a:stretch>
            <a:fillRect/>
          </a:stretch>
        </p:blipFill>
        <p:spPr bwMode="auto">
          <a:xfrm>
            <a:off x="0" y="0"/>
            <a:ext cx="12192000" cy="2325688"/>
          </a:xfrm>
          <a:prstGeom prst="rect">
            <a:avLst/>
          </a:prstGeom>
          <a:noFill/>
        </p:spPr>
      </p:pic>
    </p:spTree>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Some of our output commitments in RIIO</a:t>
            </a:r>
            <a:endParaRPr lang="en-GB" dirty="0"/>
          </a:p>
        </p:txBody>
      </p:sp>
      <p:grpSp>
        <p:nvGrpSpPr>
          <p:cNvPr id="39" name="Group 65"/>
          <p:cNvGrpSpPr/>
          <p:nvPr/>
        </p:nvGrpSpPr>
        <p:grpSpPr>
          <a:xfrm>
            <a:off x="551384" y="3480654"/>
            <a:ext cx="2134094" cy="2900674"/>
            <a:chOff x="233730" y="3245973"/>
            <a:chExt cx="1680691" cy="3424539"/>
          </a:xfrm>
        </p:grpSpPr>
        <p:sp>
          <p:nvSpPr>
            <p:cNvPr id="40" name="Rectangle 57"/>
            <p:cNvSpPr>
              <a:spLocks/>
            </p:cNvSpPr>
            <p:nvPr/>
          </p:nvSpPr>
          <p:spPr bwMode="auto">
            <a:xfrm flipH="1" flipV="1">
              <a:off x="233730" y="3245973"/>
              <a:ext cx="1680690" cy="3424539"/>
            </a:xfrm>
            <a:prstGeom prst="round1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rtlCol="0" anchor="ctr" anchorCtr="0"/>
            <a:lstStyle/>
            <a:p>
              <a:pPr algn="ctr">
                <a:spcAft>
                  <a:spcPts val="600"/>
                </a:spcAft>
              </a:pPr>
              <a:endParaRPr lang="en-US" dirty="0">
                <a:solidFill>
                  <a:schemeClr val="bg1"/>
                </a:solidFill>
                <a:sym typeface="Calibri Bold" charset="0"/>
              </a:endParaRPr>
            </a:p>
          </p:txBody>
        </p:sp>
        <p:sp>
          <p:nvSpPr>
            <p:cNvPr id="41" name="TextBox 40"/>
            <p:cNvSpPr txBox="1"/>
            <p:nvPr/>
          </p:nvSpPr>
          <p:spPr>
            <a:xfrm>
              <a:off x="233731" y="3245975"/>
              <a:ext cx="1680690" cy="3135354"/>
            </a:xfrm>
            <a:prstGeom prst="rect">
              <a:avLst/>
            </a:prstGeom>
            <a:noFill/>
          </p:spPr>
          <p:txBody>
            <a:bodyPr wrap="square" lIns="36000" tIns="108000" rIns="36000" bIns="72000" rtlCol="0" anchor="t" anchorCtr="0">
              <a:noAutofit/>
            </a:bodyPr>
            <a:lstStyle/>
            <a:p>
              <a:pPr algn="ctr">
                <a:spcAft>
                  <a:spcPts val="600"/>
                </a:spcAft>
              </a:pPr>
              <a:r>
                <a:rPr lang="en-GB" dirty="0" smtClean="0"/>
                <a:t>90% complaints resolved in </a:t>
              </a:r>
              <a:br>
                <a:rPr lang="en-GB" dirty="0" smtClean="0"/>
              </a:br>
              <a:r>
                <a:rPr lang="en-GB" dirty="0" smtClean="0"/>
                <a:t>one day</a:t>
              </a:r>
            </a:p>
            <a:p>
              <a:pPr algn="ctr">
                <a:spcAft>
                  <a:spcPts val="600"/>
                </a:spcAft>
              </a:pPr>
              <a:r>
                <a:rPr lang="en-GB" dirty="0" smtClean="0"/>
                <a:t>Pay compensation </a:t>
              </a:r>
              <a:br>
                <a:rPr lang="en-GB" dirty="0" smtClean="0"/>
              </a:br>
              <a:r>
                <a:rPr lang="en-GB" dirty="0" smtClean="0"/>
                <a:t>in storms after 18 hours</a:t>
              </a:r>
            </a:p>
          </p:txBody>
        </p:sp>
      </p:grpSp>
      <p:sp>
        <p:nvSpPr>
          <p:cNvPr id="42" name="TextBox 41"/>
          <p:cNvSpPr txBox="1"/>
          <p:nvPr/>
        </p:nvSpPr>
        <p:spPr>
          <a:xfrm>
            <a:off x="4986556" y="3480656"/>
            <a:ext cx="2132101" cy="2900672"/>
          </a:xfrm>
          <a:prstGeom prst="rect">
            <a:avLst/>
          </a:prstGeom>
          <a:solidFill>
            <a:schemeClr val="tx2"/>
          </a:solidFill>
        </p:spPr>
        <p:txBody>
          <a:bodyPr wrap="square" lIns="36000" tIns="108000" rIns="36000" bIns="72000" rtlCol="0" anchor="t" anchorCtr="0">
            <a:noAutofit/>
          </a:bodyPr>
          <a:lstStyle/>
          <a:p>
            <a:pPr algn="ctr">
              <a:spcAft>
                <a:spcPts val="600"/>
              </a:spcAft>
            </a:pPr>
            <a:r>
              <a:rPr lang="en-GB" dirty="0" smtClean="0"/>
              <a:t>Mitigate fuel poverty – 20% price reduction</a:t>
            </a:r>
          </a:p>
          <a:p>
            <a:pPr algn="ctr">
              <a:spcAft>
                <a:spcPts val="600"/>
              </a:spcAft>
            </a:pPr>
            <a:r>
              <a:rPr lang="en-GB" dirty="0" smtClean="0"/>
              <a:t>Improve services for vulnerable and priority service register customers </a:t>
            </a:r>
          </a:p>
          <a:p>
            <a:pPr algn="ctr">
              <a:spcAft>
                <a:spcPts val="600"/>
              </a:spcAft>
            </a:pPr>
            <a:r>
              <a:rPr lang="en-GB" dirty="0" smtClean="0"/>
              <a:t>Resilient supplies to  vulnerable locations </a:t>
            </a:r>
          </a:p>
        </p:txBody>
      </p:sp>
      <p:grpSp>
        <p:nvGrpSpPr>
          <p:cNvPr id="43" name="Group 73"/>
          <p:cNvGrpSpPr/>
          <p:nvPr/>
        </p:nvGrpSpPr>
        <p:grpSpPr>
          <a:xfrm>
            <a:off x="2767562" y="3463469"/>
            <a:ext cx="2132927" cy="2913118"/>
            <a:chOff x="1979066" y="3232440"/>
            <a:chExt cx="1679772" cy="3439230"/>
          </a:xfrm>
        </p:grpSpPr>
        <p:sp>
          <p:nvSpPr>
            <p:cNvPr id="44" name="Rectangle 57"/>
            <p:cNvSpPr>
              <a:spLocks/>
            </p:cNvSpPr>
            <p:nvPr/>
          </p:nvSpPr>
          <p:spPr bwMode="auto">
            <a:xfrm>
              <a:off x="1979066" y="3245975"/>
              <a:ext cx="1679772" cy="34245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nchorCtr="0"/>
            <a:lstStyle/>
            <a:p>
              <a:pPr algn="ctr">
                <a:spcAft>
                  <a:spcPts val="600"/>
                </a:spcAft>
              </a:pPr>
              <a:endParaRPr lang="en-US" dirty="0">
                <a:solidFill>
                  <a:schemeClr val="bg1"/>
                </a:solidFill>
                <a:sym typeface="Calibri Bold" charset="0"/>
              </a:endParaRPr>
            </a:p>
          </p:txBody>
        </p:sp>
        <p:sp>
          <p:nvSpPr>
            <p:cNvPr id="45" name="TextBox 44"/>
            <p:cNvSpPr txBox="1"/>
            <p:nvPr/>
          </p:nvSpPr>
          <p:spPr>
            <a:xfrm>
              <a:off x="1979066" y="3232440"/>
              <a:ext cx="1679772" cy="3439230"/>
            </a:xfrm>
            <a:prstGeom prst="rect">
              <a:avLst/>
            </a:prstGeom>
            <a:noFill/>
          </p:spPr>
          <p:txBody>
            <a:bodyPr wrap="square" lIns="36000" tIns="108000" rIns="36000" bIns="72000" rtlCol="0" anchor="t" anchorCtr="0">
              <a:noAutofit/>
            </a:bodyPr>
            <a:lstStyle/>
            <a:p>
              <a:pPr algn="ctr">
                <a:spcAft>
                  <a:spcPts val="600"/>
                </a:spcAft>
              </a:pPr>
              <a:r>
                <a:rPr lang="en-GB" dirty="0" smtClean="0"/>
                <a:t>Reduce carbon footprint by 10%</a:t>
              </a:r>
            </a:p>
            <a:p>
              <a:pPr algn="ctr">
                <a:spcAft>
                  <a:spcPts val="600"/>
                </a:spcAft>
              </a:pPr>
              <a:r>
                <a:rPr lang="en-GB" dirty="0" smtClean="0"/>
                <a:t>Underground 80km overhead lines </a:t>
              </a:r>
              <a:endParaRPr lang="en-GB" dirty="0"/>
            </a:p>
          </p:txBody>
        </p:sp>
      </p:grpSp>
      <p:grpSp>
        <p:nvGrpSpPr>
          <p:cNvPr id="46" name="Group 76"/>
          <p:cNvGrpSpPr/>
          <p:nvPr/>
        </p:nvGrpSpPr>
        <p:grpSpPr>
          <a:xfrm>
            <a:off x="7200746" y="3480652"/>
            <a:ext cx="2134609" cy="2900675"/>
            <a:chOff x="5470390" y="3245973"/>
            <a:chExt cx="1681097" cy="3424540"/>
          </a:xfrm>
        </p:grpSpPr>
        <p:sp>
          <p:nvSpPr>
            <p:cNvPr id="47" name="Rectangle 57"/>
            <p:cNvSpPr>
              <a:spLocks/>
            </p:cNvSpPr>
            <p:nvPr/>
          </p:nvSpPr>
          <p:spPr bwMode="auto">
            <a:xfrm flipH="1" flipV="1">
              <a:off x="5470797" y="3245973"/>
              <a:ext cx="1680690" cy="34245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rtlCol="0" anchor="ctr" anchorCtr="0"/>
            <a:lstStyle/>
            <a:p>
              <a:pPr algn="ctr">
                <a:spcAft>
                  <a:spcPts val="600"/>
                </a:spcAft>
              </a:pPr>
              <a:endParaRPr lang="en-US" dirty="0">
                <a:solidFill>
                  <a:schemeClr val="bg1"/>
                </a:solidFill>
                <a:sym typeface="Calibri Bold" charset="0"/>
              </a:endParaRPr>
            </a:p>
          </p:txBody>
        </p:sp>
        <p:sp>
          <p:nvSpPr>
            <p:cNvPr id="48" name="TextBox 47"/>
            <p:cNvSpPr txBox="1"/>
            <p:nvPr/>
          </p:nvSpPr>
          <p:spPr>
            <a:xfrm>
              <a:off x="5470390" y="3245974"/>
              <a:ext cx="1680690" cy="3424539"/>
            </a:xfrm>
            <a:prstGeom prst="rect">
              <a:avLst/>
            </a:prstGeom>
            <a:noFill/>
          </p:spPr>
          <p:txBody>
            <a:bodyPr wrap="square" lIns="36000" tIns="108000" rIns="36000" bIns="72000" rtlCol="0" anchor="t" anchorCtr="0">
              <a:noAutofit/>
            </a:bodyPr>
            <a:lstStyle/>
            <a:p>
              <a:pPr algn="ctr">
                <a:spcAft>
                  <a:spcPts val="600"/>
                </a:spcAft>
              </a:pPr>
              <a:r>
                <a:rPr lang="en-GB" dirty="0" smtClean="0"/>
                <a:t>Site security investment </a:t>
              </a:r>
            </a:p>
          </p:txBody>
        </p:sp>
      </p:grpSp>
      <p:grpSp>
        <p:nvGrpSpPr>
          <p:cNvPr id="49" name="Group 64"/>
          <p:cNvGrpSpPr/>
          <p:nvPr/>
        </p:nvGrpSpPr>
        <p:grpSpPr>
          <a:xfrm>
            <a:off x="9429571" y="3463468"/>
            <a:ext cx="2139037" cy="2912137"/>
            <a:chOff x="7225686" y="3232440"/>
            <a:chExt cx="1684584" cy="3438072"/>
          </a:xfrm>
        </p:grpSpPr>
        <p:sp>
          <p:nvSpPr>
            <p:cNvPr id="50" name="TextBox 49"/>
            <p:cNvSpPr txBox="1"/>
            <p:nvPr/>
          </p:nvSpPr>
          <p:spPr>
            <a:xfrm flipV="1">
              <a:off x="7225686" y="3245976"/>
              <a:ext cx="1679122" cy="3424536"/>
            </a:xfrm>
            <a:prstGeom prst="round1Rect">
              <a:avLst/>
            </a:prstGeom>
            <a:solidFill>
              <a:schemeClr val="tx2"/>
            </a:solidFill>
          </p:spPr>
          <p:txBody>
            <a:bodyPr wrap="square" lIns="36000" tIns="108000" rIns="36000" bIns="72000" rtlCol="0" anchor="t" anchorCtr="0">
              <a:noAutofit/>
            </a:bodyPr>
            <a:lstStyle/>
            <a:p>
              <a:pPr algn="ctr">
                <a:spcAft>
                  <a:spcPts val="600"/>
                </a:spcAft>
              </a:pPr>
              <a:endParaRPr lang="en-GB" dirty="0"/>
            </a:p>
          </p:txBody>
        </p:sp>
        <p:sp>
          <p:nvSpPr>
            <p:cNvPr id="51" name="TextBox 50"/>
            <p:cNvSpPr txBox="1"/>
            <p:nvPr/>
          </p:nvSpPr>
          <p:spPr>
            <a:xfrm>
              <a:off x="7231148" y="3232440"/>
              <a:ext cx="1679122" cy="3424536"/>
            </a:xfrm>
            <a:prstGeom prst="rect">
              <a:avLst/>
            </a:prstGeom>
            <a:noFill/>
          </p:spPr>
          <p:txBody>
            <a:bodyPr wrap="square" lIns="36000" tIns="108000" rIns="36000" bIns="72000" rtlCol="0" anchor="t" anchorCtr="0">
              <a:noAutofit/>
            </a:bodyPr>
            <a:lstStyle/>
            <a:p>
              <a:pPr algn="ctr">
                <a:spcAft>
                  <a:spcPts val="600"/>
                </a:spcAft>
              </a:pPr>
              <a:r>
                <a:rPr lang="en-GB" dirty="0" smtClean="0"/>
                <a:t>Maintain overall network health </a:t>
              </a:r>
            </a:p>
            <a:p>
              <a:pPr algn="ctr">
                <a:spcAft>
                  <a:spcPts val="600"/>
                </a:spcAft>
              </a:pPr>
              <a:r>
                <a:rPr lang="en-GB" dirty="0" smtClean="0"/>
                <a:t>Complete flood protection programme</a:t>
              </a:r>
            </a:p>
            <a:p>
              <a:pPr algn="ctr">
                <a:spcAft>
                  <a:spcPts val="600"/>
                </a:spcAft>
              </a:pPr>
              <a:r>
                <a:rPr lang="en-GB" dirty="0" smtClean="0"/>
                <a:t>Improve overall reliability by 20%</a:t>
              </a:r>
            </a:p>
          </p:txBody>
        </p:sp>
      </p:grpSp>
      <p:grpSp>
        <p:nvGrpSpPr>
          <p:cNvPr id="52" name="Group 72"/>
          <p:cNvGrpSpPr/>
          <p:nvPr/>
        </p:nvGrpSpPr>
        <p:grpSpPr>
          <a:xfrm>
            <a:off x="551384" y="1244344"/>
            <a:ext cx="2134092" cy="2201572"/>
            <a:chOff x="233730" y="1484784"/>
            <a:chExt cx="1680690" cy="1733833"/>
          </a:xfrm>
        </p:grpSpPr>
        <p:sp>
          <p:nvSpPr>
            <p:cNvPr id="53" name="Round Single Corner Rectangle 52"/>
            <p:cNvSpPr/>
            <p:nvPr/>
          </p:nvSpPr>
          <p:spPr bwMode="auto">
            <a:xfrm flipH="1">
              <a:off x="233730" y="1484784"/>
              <a:ext cx="1680690" cy="1008190"/>
            </a:xfrm>
            <a:prstGeom prst="round1Rect">
              <a:avLst>
                <a:gd name="adj" fmla="val 25066"/>
              </a:avLst>
            </a:prstGeom>
            <a:solidFill>
              <a:schemeClr val="tx1"/>
            </a:solidFill>
            <a:ln>
              <a:noFill/>
            </a:ln>
            <a:effectLst/>
            <a:extLst/>
          </p:spPr>
          <p:txBody>
            <a:bodyPr vert="horz" wrap="none" lIns="91440" tIns="45720" rIns="91440" bIns="45720" numCol="1" rtlCol="0" anchor="ctr" anchorCtr="0" compatLnSpc="1">
              <a:prstTxWarp prst="textNoShape">
                <a:avLst/>
              </a:prstTxWarp>
              <a:noAutofit/>
            </a:bodyPr>
            <a:lstStyle/>
            <a:p>
              <a:pPr algn="ctr"/>
              <a:endParaRPr lang="en-GB" sz="2400" dirty="0" smtClean="0">
                <a:solidFill>
                  <a:schemeClr val="bg1"/>
                </a:solidFill>
              </a:endParaRPr>
            </a:p>
          </p:txBody>
        </p:sp>
        <p:sp>
          <p:nvSpPr>
            <p:cNvPr id="54" name="Rectangle 57"/>
            <p:cNvSpPr>
              <a:spLocks/>
            </p:cNvSpPr>
            <p:nvPr/>
          </p:nvSpPr>
          <p:spPr bwMode="auto">
            <a:xfrm flipH="1">
              <a:off x="233730" y="2525558"/>
              <a:ext cx="1680690" cy="69305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en-US" sz="2400" dirty="0" smtClean="0">
                  <a:solidFill>
                    <a:schemeClr val="bg1"/>
                  </a:solidFill>
                  <a:sym typeface="Calibri Bold" charset="0"/>
                </a:rPr>
                <a:t>Customer service</a:t>
              </a:r>
              <a:endParaRPr lang="en-US" sz="2400" dirty="0">
                <a:solidFill>
                  <a:schemeClr val="bg1"/>
                </a:solidFill>
                <a:sym typeface="Calibri Bold" charset="0"/>
              </a:endParaRPr>
            </a:p>
          </p:txBody>
        </p:sp>
        <p:sp>
          <p:nvSpPr>
            <p:cNvPr id="55" name="Freeform 1223"/>
            <p:cNvSpPr>
              <a:spLocks noChangeAspect="1" noEditPoints="1"/>
            </p:cNvSpPr>
            <p:nvPr/>
          </p:nvSpPr>
          <p:spPr bwMode="auto">
            <a:xfrm>
              <a:off x="716226" y="1558877"/>
              <a:ext cx="733019" cy="898541"/>
            </a:xfrm>
            <a:custGeom>
              <a:avLst/>
              <a:gdLst>
                <a:gd name="T0" fmla="*/ 1 w 251"/>
                <a:gd name="T1" fmla="*/ 132 h 308"/>
                <a:gd name="T2" fmla="*/ 7 w 251"/>
                <a:gd name="T3" fmla="*/ 95 h 308"/>
                <a:gd name="T4" fmla="*/ 33 w 251"/>
                <a:gd name="T5" fmla="*/ 76 h 308"/>
                <a:gd name="T6" fmla="*/ 37 w 251"/>
                <a:gd name="T7" fmla="*/ 76 h 308"/>
                <a:gd name="T8" fmla="*/ 65 w 251"/>
                <a:gd name="T9" fmla="*/ 81 h 308"/>
                <a:gd name="T10" fmla="*/ 63 w 251"/>
                <a:gd name="T11" fmla="*/ 86 h 308"/>
                <a:gd name="T12" fmla="*/ 55 w 251"/>
                <a:gd name="T13" fmla="*/ 132 h 308"/>
                <a:gd name="T14" fmla="*/ 55 w 251"/>
                <a:gd name="T15" fmla="*/ 183 h 308"/>
                <a:gd name="T16" fmla="*/ 79 w 251"/>
                <a:gd name="T17" fmla="*/ 202 h 308"/>
                <a:gd name="T18" fmla="*/ 80 w 251"/>
                <a:gd name="T19" fmla="*/ 278 h 308"/>
                <a:gd name="T20" fmla="*/ 55 w 251"/>
                <a:gd name="T21" fmla="*/ 275 h 308"/>
                <a:gd name="T22" fmla="*/ 23 w 251"/>
                <a:gd name="T23" fmla="*/ 266 h 308"/>
                <a:gd name="T24" fmla="*/ 22 w 251"/>
                <a:gd name="T25" fmla="*/ 182 h 308"/>
                <a:gd name="T26" fmla="*/ 1 w 251"/>
                <a:gd name="T27" fmla="*/ 177 h 308"/>
                <a:gd name="T28" fmla="*/ 1 w 251"/>
                <a:gd name="T29" fmla="*/ 132 h 308"/>
                <a:gd name="T30" fmla="*/ 79 w 251"/>
                <a:gd name="T31" fmla="*/ 39 h 308"/>
                <a:gd name="T32" fmla="*/ 55 w 251"/>
                <a:gd name="T33" fmla="*/ 16 h 308"/>
                <a:gd name="T34" fmla="*/ 30 w 251"/>
                <a:gd name="T35" fmla="*/ 39 h 308"/>
                <a:gd name="T36" fmla="*/ 79 w 251"/>
                <a:gd name="T37" fmla="*/ 39 h 308"/>
                <a:gd name="T38" fmla="*/ 185 w 251"/>
                <a:gd name="T39" fmla="*/ 81 h 308"/>
                <a:gd name="T40" fmla="*/ 214 w 251"/>
                <a:gd name="T41" fmla="*/ 76 h 308"/>
                <a:gd name="T42" fmla="*/ 218 w 251"/>
                <a:gd name="T43" fmla="*/ 76 h 308"/>
                <a:gd name="T44" fmla="*/ 244 w 251"/>
                <a:gd name="T45" fmla="*/ 95 h 308"/>
                <a:gd name="T46" fmla="*/ 250 w 251"/>
                <a:gd name="T47" fmla="*/ 132 h 308"/>
                <a:gd name="T48" fmla="*/ 250 w 251"/>
                <a:gd name="T49" fmla="*/ 177 h 308"/>
                <a:gd name="T50" fmla="*/ 229 w 251"/>
                <a:gd name="T51" fmla="*/ 182 h 308"/>
                <a:gd name="T52" fmla="*/ 227 w 251"/>
                <a:gd name="T53" fmla="*/ 266 h 308"/>
                <a:gd name="T54" fmla="*/ 196 w 251"/>
                <a:gd name="T55" fmla="*/ 275 h 308"/>
                <a:gd name="T56" fmla="*/ 170 w 251"/>
                <a:gd name="T57" fmla="*/ 278 h 308"/>
                <a:gd name="T58" fmla="*/ 172 w 251"/>
                <a:gd name="T59" fmla="*/ 202 h 308"/>
                <a:gd name="T60" fmla="*/ 196 w 251"/>
                <a:gd name="T61" fmla="*/ 183 h 308"/>
                <a:gd name="T62" fmla="*/ 196 w 251"/>
                <a:gd name="T63" fmla="*/ 132 h 308"/>
                <a:gd name="T64" fmla="*/ 188 w 251"/>
                <a:gd name="T65" fmla="*/ 86 h 308"/>
                <a:gd name="T66" fmla="*/ 185 w 251"/>
                <a:gd name="T67" fmla="*/ 81 h 308"/>
                <a:gd name="T68" fmla="*/ 220 w 251"/>
                <a:gd name="T69" fmla="*/ 39 h 308"/>
                <a:gd name="T70" fmla="*/ 196 w 251"/>
                <a:gd name="T71" fmla="*/ 16 h 308"/>
                <a:gd name="T72" fmla="*/ 172 w 251"/>
                <a:gd name="T73" fmla="*/ 39 h 308"/>
                <a:gd name="T74" fmla="*/ 220 w 251"/>
                <a:gd name="T75" fmla="*/ 39 h 308"/>
                <a:gd name="T76" fmla="*/ 64 w 251"/>
                <a:gd name="T77" fmla="*/ 132 h 308"/>
                <a:gd name="T78" fmla="*/ 71 w 251"/>
                <a:gd name="T79" fmla="*/ 90 h 308"/>
                <a:gd name="T80" fmla="*/ 100 w 251"/>
                <a:gd name="T81" fmla="*/ 69 h 308"/>
                <a:gd name="T82" fmla="*/ 105 w 251"/>
                <a:gd name="T83" fmla="*/ 69 h 308"/>
                <a:gd name="T84" fmla="*/ 146 w 251"/>
                <a:gd name="T85" fmla="*/ 69 h 308"/>
                <a:gd name="T86" fmla="*/ 150 w 251"/>
                <a:gd name="T87" fmla="*/ 69 h 308"/>
                <a:gd name="T88" fmla="*/ 180 w 251"/>
                <a:gd name="T89" fmla="*/ 90 h 308"/>
                <a:gd name="T90" fmla="*/ 187 w 251"/>
                <a:gd name="T91" fmla="*/ 132 h 308"/>
                <a:gd name="T92" fmla="*/ 187 w 251"/>
                <a:gd name="T93" fmla="*/ 183 h 308"/>
                <a:gd name="T94" fmla="*/ 163 w 251"/>
                <a:gd name="T95" fmla="*/ 189 h 308"/>
                <a:gd name="T96" fmla="*/ 161 w 251"/>
                <a:gd name="T97" fmla="*/ 285 h 308"/>
                <a:gd name="T98" fmla="*/ 125 w 251"/>
                <a:gd name="T99" fmla="*/ 295 h 308"/>
                <a:gd name="T100" fmla="*/ 89 w 251"/>
                <a:gd name="T101" fmla="*/ 285 h 308"/>
                <a:gd name="T102" fmla="*/ 88 w 251"/>
                <a:gd name="T103" fmla="*/ 189 h 308"/>
                <a:gd name="T104" fmla="*/ 64 w 251"/>
                <a:gd name="T105" fmla="*/ 183 h 308"/>
                <a:gd name="T106" fmla="*/ 64 w 251"/>
                <a:gd name="T107" fmla="*/ 132 h 308"/>
                <a:gd name="T108" fmla="*/ 153 w 251"/>
                <a:gd name="T109" fmla="*/ 27 h 308"/>
                <a:gd name="T110" fmla="*/ 125 w 251"/>
                <a:gd name="T111" fmla="*/ 0 h 308"/>
                <a:gd name="T112" fmla="*/ 98 w 251"/>
                <a:gd name="T113" fmla="*/ 27 h 308"/>
                <a:gd name="T114" fmla="*/ 153 w 251"/>
                <a:gd name="T115" fmla="*/ 27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 h="308">
                  <a:moveTo>
                    <a:pt x="1" y="132"/>
                  </a:moveTo>
                  <a:cubicBezTo>
                    <a:pt x="1" y="119"/>
                    <a:pt x="1" y="105"/>
                    <a:pt x="7" y="95"/>
                  </a:cubicBezTo>
                  <a:cubicBezTo>
                    <a:pt x="12" y="85"/>
                    <a:pt x="21" y="76"/>
                    <a:pt x="33" y="76"/>
                  </a:cubicBezTo>
                  <a:cubicBezTo>
                    <a:pt x="37" y="76"/>
                    <a:pt x="37" y="76"/>
                    <a:pt x="37" y="76"/>
                  </a:cubicBezTo>
                  <a:cubicBezTo>
                    <a:pt x="44" y="84"/>
                    <a:pt x="56" y="86"/>
                    <a:pt x="65" y="81"/>
                  </a:cubicBezTo>
                  <a:cubicBezTo>
                    <a:pt x="65" y="83"/>
                    <a:pt x="64" y="84"/>
                    <a:pt x="63" y="86"/>
                  </a:cubicBezTo>
                  <a:cubicBezTo>
                    <a:pt x="56" y="100"/>
                    <a:pt x="55" y="117"/>
                    <a:pt x="55" y="132"/>
                  </a:cubicBezTo>
                  <a:cubicBezTo>
                    <a:pt x="55" y="149"/>
                    <a:pt x="56" y="166"/>
                    <a:pt x="55" y="183"/>
                  </a:cubicBezTo>
                  <a:cubicBezTo>
                    <a:pt x="54" y="195"/>
                    <a:pt x="67" y="202"/>
                    <a:pt x="79" y="202"/>
                  </a:cubicBezTo>
                  <a:cubicBezTo>
                    <a:pt x="80" y="278"/>
                    <a:pt x="80" y="278"/>
                    <a:pt x="80" y="278"/>
                  </a:cubicBezTo>
                  <a:cubicBezTo>
                    <a:pt x="73" y="283"/>
                    <a:pt x="61" y="283"/>
                    <a:pt x="55" y="275"/>
                  </a:cubicBezTo>
                  <a:cubicBezTo>
                    <a:pt x="45" y="286"/>
                    <a:pt x="23" y="282"/>
                    <a:pt x="23" y="266"/>
                  </a:cubicBezTo>
                  <a:cubicBezTo>
                    <a:pt x="22" y="182"/>
                    <a:pt x="22" y="182"/>
                    <a:pt x="22" y="182"/>
                  </a:cubicBezTo>
                  <a:cubicBezTo>
                    <a:pt x="17" y="187"/>
                    <a:pt x="0" y="185"/>
                    <a:pt x="1" y="177"/>
                  </a:cubicBezTo>
                  <a:cubicBezTo>
                    <a:pt x="1" y="158"/>
                    <a:pt x="1" y="150"/>
                    <a:pt x="1" y="132"/>
                  </a:cubicBezTo>
                  <a:close/>
                  <a:moveTo>
                    <a:pt x="79" y="39"/>
                  </a:moveTo>
                  <a:cubicBezTo>
                    <a:pt x="78" y="26"/>
                    <a:pt x="69" y="16"/>
                    <a:pt x="55" y="16"/>
                  </a:cubicBezTo>
                  <a:cubicBezTo>
                    <a:pt x="39" y="16"/>
                    <a:pt x="31" y="26"/>
                    <a:pt x="30" y="39"/>
                  </a:cubicBezTo>
                  <a:cubicBezTo>
                    <a:pt x="30" y="90"/>
                    <a:pt x="79" y="89"/>
                    <a:pt x="79" y="39"/>
                  </a:cubicBezTo>
                  <a:close/>
                  <a:moveTo>
                    <a:pt x="185" y="81"/>
                  </a:moveTo>
                  <a:cubicBezTo>
                    <a:pt x="195" y="86"/>
                    <a:pt x="206" y="84"/>
                    <a:pt x="214" y="76"/>
                  </a:cubicBezTo>
                  <a:cubicBezTo>
                    <a:pt x="218" y="76"/>
                    <a:pt x="218" y="76"/>
                    <a:pt x="218" y="76"/>
                  </a:cubicBezTo>
                  <a:cubicBezTo>
                    <a:pt x="229" y="76"/>
                    <a:pt x="239" y="85"/>
                    <a:pt x="244" y="95"/>
                  </a:cubicBezTo>
                  <a:cubicBezTo>
                    <a:pt x="249" y="105"/>
                    <a:pt x="250" y="119"/>
                    <a:pt x="250" y="132"/>
                  </a:cubicBezTo>
                  <a:cubicBezTo>
                    <a:pt x="250" y="150"/>
                    <a:pt x="250" y="158"/>
                    <a:pt x="250" y="177"/>
                  </a:cubicBezTo>
                  <a:cubicBezTo>
                    <a:pt x="251" y="185"/>
                    <a:pt x="233" y="187"/>
                    <a:pt x="229" y="182"/>
                  </a:cubicBezTo>
                  <a:cubicBezTo>
                    <a:pt x="227" y="266"/>
                    <a:pt x="227" y="266"/>
                    <a:pt x="227" y="266"/>
                  </a:cubicBezTo>
                  <a:cubicBezTo>
                    <a:pt x="227" y="282"/>
                    <a:pt x="205" y="286"/>
                    <a:pt x="196" y="275"/>
                  </a:cubicBezTo>
                  <a:cubicBezTo>
                    <a:pt x="190" y="283"/>
                    <a:pt x="177" y="283"/>
                    <a:pt x="170" y="278"/>
                  </a:cubicBezTo>
                  <a:cubicBezTo>
                    <a:pt x="172" y="202"/>
                    <a:pt x="172" y="202"/>
                    <a:pt x="172" y="202"/>
                  </a:cubicBezTo>
                  <a:cubicBezTo>
                    <a:pt x="183" y="202"/>
                    <a:pt x="196" y="195"/>
                    <a:pt x="196" y="183"/>
                  </a:cubicBezTo>
                  <a:cubicBezTo>
                    <a:pt x="195" y="166"/>
                    <a:pt x="196" y="149"/>
                    <a:pt x="196" y="132"/>
                  </a:cubicBezTo>
                  <a:cubicBezTo>
                    <a:pt x="196" y="117"/>
                    <a:pt x="195" y="100"/>
                    <a:pt x="188" y="86"/>
                  </a:cubicBezTo>
                  <a:cubicBezTo>
                    <a:pt x="187" y="84"/>
                    <a:pt x="186" y="83"/>
                    <a:pt x="185" y="81"/>
                  </a:cubicBezTo>
                  <a:close/>
                  <a:moveTo>
                    <a:pt x="220" y="39"/>
                  </a:moveTo>
                  <a:cubicBezTo>
                    <a:pt x="220" y="26"/>
                    <a:pt x="210" y="16"/>
                    <a:pt x="196" y="16"/>
                  </a:cubicBezTo>
                  <a:cubicBezTo>
                    <a:pt x="181" y="16"/>
                    <a:pt x="172" y="26"/>
                    <a:pt x="172" y="39"/>
                  </a:cubicBezTo>
                  <a:cubicBezTo>
                    <a:pt x="172" y="90"/>
                    <a:pt x="220" y="89"/>
                    <a:pt x="220" y="39"/>
                  </a:cubicBezTo>
                  <a:close/>
                  <a:moveTo>
                    <a:pt x="64" y="132"/>
                  </a:moveTo>
                  <a:cubicBezTo>
                    <a:pt x="64" y="118"/>
                    <a:pt x="65" y="102"/>
                    <a:pt x="71" y="90"/>
                  </a:cubicBezTo>
                  <a:cubicBezTo>
                    <a:pt x="77" y="79"/>
                    <a:pt x="88" y="69"/>
                    <a:pt x="100" y="69"/>
                  </a:cubicBezTo>
                  <a:cubicBezTo>
                    <a:pt x="105" y="69"/>
                    <a:pt x="105" y="69"/>
                    <a:pt x="105" y="69"/>
                  </a:cubicBezTo>
                  <a:cubicBezTo>
                    <a:pt x="117" y="80"/>
                    <a:pt x="134" y="80"/>
                    <a:pt x="146" y="69"/>
                  </a:cubicBezTo>
                  <a:cubicBezTo>
                    <a:pt x="150" y="69"/>
                    <a:pt x="150" y="69"/>
                    <a:pt x="150" y="69"/>
                  </a:cubicBezTo>
                  <a:cubicBezTo>
                    <a:pt x="163" y="69"/>
                    <a:pt x="174" y="79"/>
                    <a:pt x="180" y="90"/>
                  </a:cubicBezTo>
                  <a:cubicBezTo>
                    <a:pt x="186" y="102"/>
                    <a:pt x="187" y="118"/>
                    <a:pt x="187" y="132"/>
                  </a:cubicBezTo>
                  <a:cubicBezTo>
                    <a:pt x="187" y="153"/>
                    <a:pt x="187" y="162"/>
                    <a:pt x="187" y="183"/>
                  </a:cubicBezTo>
                  <a:cubicBezTo>
                    <a:pt x="187" y="193"/>
                    <a:pt x="168" y="196"/>
                    <a:pt x="163" y="189"/>
                  </a:cubicBezTo>
                  <a:cubicBezTo>
                    <a:pt x="161" y="285"/>
                    <a:pt x="161" y="285"/>
                    <a:pt x="161" y="285"/>
                  </a:cubicBezTo>
                  <a:cubicBezTo>
                    <a:pt x="161" y="304"/>
                    <a:pt x="136" y="308"/>
                    <a:pt x="125" y="295"/>
                  </a:cubicBezTo>
                  <a:cubicBezTo>
                    <a:pt x="115" y="308"/>
                    <a:pt x="89" y="304"/>
                    <a:pt x="89" y="285"/>
                  </a:cubicBezTo>
                  <a:cubicBezTo>
                    <a:pt x="88" y="189"/>
                    <a:pt x="88" y="189"/>
                    <a:pt x="88" y="189"/>
                  </a:cubicBezTo>
                  <a:cubicBezTo>
                    <a:pt x="83" y="196"/>
                    <a:pt x="63" y="193"/>
                    <a:pt x="64" y="183"/>
                  </a:cubicBezTo>
                  <a:cubicBezTo>
                    <a:pt x="64" y="162"/>
                    <a:pt x="64" y="153"/>
                    <a:pt x="64" y="132"/>
                  </a:cubicBezTo>
                  <a:close/>
                  <a:moveTo>
                    <a:pt x="153" y="27"/>
                  </a:moveTo>
                  <a:cubicBezTo>
                    <a:pt x="153" y="12"/>
                    <a:pt x="142" y="0"/>
                    <a:pt x="125" y="0"/>
                  </a:cubicBezTo>
                  <a:cubicBezTo>
                    <a:pt x="108" y="0"/>
                    <a:pt x="98" y="12"/>
                    <a:pt x="98" y="27"/>
                  </a:cubicBezTo>
                  <a:cubicBezTo>
                    <a:pt x="98" y="84"/>
                    <a:pt x="153" y="83"/>
                    <a:pt x="153" y="2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2400"/>
            </a:p>
          </p:txBody>
        </p:sp>
      </p:grpSp>
      <p:grpSp>
        <p:nvGrpSpPr>
          <p:cNvPr id="56" name="Group 71"/>
          <p:cNvGrpSpPr/>
          <p:nvPr/>
        </p:nvGrpSpPr>
        <p:grpSpPr>
          <a:xfrm>
            <a:off x="2765989" y="1244344"/>
            <a:ext cx="2135666" cy="2201572"/>
            <a:chOff x="1977827" y="1484784"/>
            <a:chExt cx="1681929" cy="1733833"/>
          </a:xfrm>
        </p:grpSpPr>
        <p:sp>
          <p:nvSpPr>
            <p:cNvPr id="57" name="Rectangle 56"/>
            <p:cNvSpPr/>
            <p:nvPr/>
          </p:nvSpPr>
          <p:spPr bwMode="auto">
            <a:xfrm flipH="1">
              <a:off x="1977827" y="1484784"/>
              <a:ext cx="1681011" cy="1008190"/>
            </a:xfrm>
            <a:prstGeom prst="rect">
              <a:avLst/>
            </a:prstGeom>
            <a:solidFill>
              <a:schemeClr val="tx1"/>
            </a:solidFill>
            <a:ln>
              <a:noFill/>
            </a:ln>
            <a:effectLst/>
            <a:extLst/>
          </p:spPr>
          <p:txBody>
            <a:bodyPr vert="horz" wrap="none" lIns="91440" tIns="45720" rIns="91440" bIns="45720" numCol="1" rtlCol="0" anchor="ctr" anchorCtr="0" compatLnSpc="1">
              <a:prstTxWarp prst="textNoShape">
                <a:avLst/>
              </a:prstTxWarp>
              <a:noAutofit/>
            </a:bodyPr>
            <a:lstStyle/>
            <a:p>
              <a:pPr algn="ctr"/>
              <a:endParaRPr lang="en-GB" sz="2400" dirty="0" smtClean="0">
                <a:solidFill>
                  <a:schemeClr val="bg1"/>
                </a:solidFill>
              </a:endParaRPr>
            </a:p>
          </p:txBody>
        </p:sp>
        <p:sp>
          <p:nvSpPr>
            <p:cNvPr id="58" name="Rectangle 57"/>
            <p:cNvSpPr>
              <a:spLocks/>
            </p:cNvSpPr>
            <p:nvPr/>
          </p:nvSpPr>
          <p:spPr bwMode="auto">
            <a:xfrm flipH="1">
              <a:off x="1979066" y="2525558"/>
              <a:ext cx="1680690" cy="69305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en-US" sz="2400" dirty="0" smtClean="0">
                  <a:solidFill>
                    <a:schemeClr val="bg1"/>
                  </a:solidFill>
                  <a:sym typeface="Calibri Bold" charset="0"/>
                </a:rPr>
                <a:t>Environment</a:t>
              </a:r>
              <a:endParaRPr lang="en-US" sz="2400" dirty="0">
                <a:solidFill>
                  <a:schemeClr val="bg1"/>
                </a:solidFill>
                <a:sym typeface="Calibri Bold" charset="0"/>
              </a:endParaRPr>
            </a:p>
          </p:txBody>
        </p:sp>
        <p:sp>
          <p:nvSpPr>
            <p:cNvPr id="59" name="Freeform 29"/>
            <p:cNvSpPr>
              <a:spLocks noChangeAspect="1" noEditPoints="1"/>
            </p:cNvSpPr>
            <p:nvPr/>
          </p:nvSpPr>
          <p:spPr bwMode="auto">
            <a:xfrm>
              <a:off x="2483406" y="1542297"/>
              <a:ext cx="719357" cy="934171"/>
            </a:xfrm>
            <a:custGeom>
              <a:avLst/>
              <a:gdLst>
                <a:gd name="T0" fmla="*/ 111 w 675"/>
                <a:gd name="T1" fmla="*/ 180 h 876"/>
                <a:gd name="T2" fmla="*/ 54 w 675"/>
                <a:gd name="T3" fmla="*/ 169 h 876"/>
                <a:gd name="T4" fmla="*/ 143 w 675"/>
                <a:gd name="T5" fmla="*/ 169 h 876"/>
                <a:gd name="T6" fmla="*/ 152 w 675"/>
                <a:gd name="T7" fmla="*/ 75 h 876"/>
                <a:gd name="T8" fmla="*/ 143 w 675"/>
                <a:gd name="T9" fmla="*/ 169 h 876"/>
                <a:gd name="T10" fmla="*/ 395 w 675"/>
                <a:gd name="T11" fmla="*/ 90 h 876"/>
                <a:gd name="T12" fmla="*/ 283 w 675"/>
                <a:gd name="T13" fmla="*/ 79 h 876"/>
                <a:gd name="T14" fmla="*/ 56 w 675"/>
                <a:gd name="T15" fmla="*/ 242 h 876"/>
                <a:gd name="T16" fmla="*/ 1 w 675"/>
                <a:gd name="T17" fmla="*/ 239 h 876"/>
                <a:gd name="T18" fmla="*/ 56 w 675"/>
                <a:gd name="T19" fmla="*/ 242 h 876"/>
                <a:gd name="T20" fmla="*/ 268 w 675"/>
                <a:gd name="T21" fmla="*/ 92 h 876"/>
                <a:gd name="T22" fmla="*/ 194 w 675"/>
                <a:gd name="T23" fmla="*/ 86 h 876"/>
                <a:gd name="T24" fmla="*/ 325 w 675"/>
                <a:gd name="T25" fmla="*/ 658 h 876"/>
                <a:gd name="T26" fmla="*/ 280 w 675"/>
                <a:gd name="T27" fmla="*/ 564 h 876"/>
                <a:gd name="T28" fmla="*/ 339 w 675"/>
                <a:gd name="T29" fmla="*/ 211 h 876"/>
                <a:gd name="T30" fmla="*/ 54 w 675"/>
                <a:gd name="T31" fmla="*/ 446 h 876"/>
                <a:gd name="T32" fmla="*/ 257 w 675"/>
                <a:gd name="T33" fmla="*/ 845 h 876"/>
                <a:gd name="T34" fmla="*/ 634 w 675"/>
                <a:gd name="T35" fmla="*/ 590 h 876"/>
                <a:gd name="T36" fmla="*/ 650 w 675"/>
                <a:gd name="T37" fmla="*/ 574 h 876"/>
                <a:gd name="T38" fmla="*/ 672 w 675"/>
                <a:gd name="T39" fmla="*/ 549 h 876"/>
                <a:gd name="T40" fmla="*/ 668 w 675"/>
                <a:gd name="T41" fmla="*/ 523 h 876"/>
                <a:gd name="T42" fmla="*/ 630 w 675"/>
                <a:gd name="T43" fmla="*/ 522 h 876"/>
                <a:gd name="T44" fmla="*/ 632 w 675"/>
                <a:gd name="T45" fmla="*/ 541 h 876"/>
                <a:gd name="T46" fmla="*/ 648 w 675"/>
                <a:gd name="T47" fmla="*/ 525 h 876"/>
                <a:gd name="T48" fmla="*/ 664 w 675"/>
                <a:gd name="T49" fmla="*/ 539 h 876"/>
                <a:gd name="T50" fmla="*/ 641 w 675"/>
                <a:gd name="T51" fmla="*/ 569 h 876"/>
                <a:gd name="T52" fmla="*/ 621 w 675"/>
                <a:gd name="T53" fmla="*/ 593 h 876"/>
                <a:gd name="T54" fmla="*/ 675 w 675"/>
                <a:gd name="T55" fmla="*/ 600 h 876"/>
                <a:gd name="T56" fmla="*/ 634 w 675"/>
                <a:gd name="T57" fmla="*/ 590 h 876"/>
                <a:gd name="T58" fmla="*/ 532 w 675"/>
                <a:gd name="T59" fmla="*/ 409 h 876"/>
                <a:gd name="T60" fmla="*/ 458 w 675"/>
                <a:gd name="T61" fmla="*/ 491 h 876"/>
                <a:gd name="T62" fmla="*/ 493 w 675"/>
                <a:gd name="T63" fmla="*/ 559 h 876"/>
                <a:gd name="T64" fmla="*/ 570 w 675"/>
                <a:gd name="T65" fmla="*/ 560 h 876"/>
                <a:gd name="T66" fmla="*/ 606 w 675"/>
                <a:gd name="T67" fmla="*/ 489 h 876"/>
                <a:gd name="T68" fmla="*/ 571 w 675"/>
                <a:gd name="T69" fmla="*/ 419 h 876"/>
                <a:gd name="T70" fmla="*/ 532 w 675"/>
                <a:gd name="T71" fmla="*/ 552 h 876"/>
                <a:gd name="T72" fmla="*/ 479 w 675"/>
                <a:gd name="T73" fmla="*/ 492 h 876"/>
                <a:gd name="T74" fmla="*/ 532 w 675"/>
                <a:gd name="T75" fmla="*/ 427 h 876"/>
                <a:gd name="T76" fmla="*/ 579 w 675"/>
                <a:gd name="T77" fmla="*/ 456 h 876"/>
                <a:gd name="T78" fmla="*/ 570 w 675"/>
                <a:gd name="T79" fmla="*/ 536 h 876"/>
                <a:gd name="T80" fmla="*/ 373 w 675"/>
                <a:gd name="T81" fmla="*/ 552 h 876"/>
                <a:gd name="T82" fmla="*/ 328 w 675"/>
                <a:gd name="T83" fmla="*/ 522 h 876"/>
                <a:gd name="T84" fmla="*/ 328 w 675"/>
                <a:gd name="T85" fmla="*/ 458 h 876"/>
                <a:gd name="T86" fmla="*/ 374 w 675"/>
                <a:gd name="T87" fmla="*/ 427 h 876"/>
                <a:gd name="T88" fmla="*/ 416 w 675"/>
                <a:gd name="T89" fmla="*/ 459 h 876"/>
                <a:gd name="T90" fmla="*/ 414 w 675"/>
                <a:gd name="T91" fmla="*/ 421 h 876"/>
                <a:gd name="T92" fmla="*/ 337 w 675"/>
                <a:gd name="T93" fmla="*/ 418 h 876"/>
                <a:gd name="T94" fmla="*/ 301 w 675"/>
                <a:gd name="T95" fmla="*/ 488 h 876"/>
                <a:gd name="T96" fmla="*/ 334 w 675"/>
                <a:gd name="T97" fmla="*/ 559 h 876"/>
                <a:gd name="T98" fmla="*/ 415 w 675"/>
                <a:gd name="T99" fmla="*/ 556 h 876"/>
                <a:gd name="T100" fmla="*/ 418 w 675"/>
                <a:gd name="T101" fmla="*/ 512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75" h="876">
                  <a:moveTo>
                    <a:pt x="75" y="216"/>
                  </a:moveTo>
                  <a:cubicBezTo>
                    <a:pt x="91" y="219"/>
                    <a:pt x="107" y="203"/>
                    <a:pt x="111" y="180"/>
                  </a:cubicBezTo>
                  <a:cubicBezTo>
                    <a:pt x="116" y="157"/>
                    <a:pt x="106" y="136"/>
                    <a:pt x="91" y="133"/>
                  </a:cubicBezTo>
                  <a:cubicBezTo>
                    <a:pt x="75" y="130"/>
                    <a:pt x="59" y="146"/>
                    <a:pt x="54" y="169"/>
                  </a:cubicBezTo>
                  <a:cubicBezTo>
                    <a:pt x="50" y="192"/>
                    <a:pt x="59" y="213"/>
                    <a:pt x="75" y="216"/>
                  </a:cubicBezTo>
                  <a:close/>
                  <a:moveTo>
                    <a:pt x="143" y="169"/>
                  </a:moveTo>
                  <a:cubicBezTo>
                    <a:pt x="161" y="171"/>
                    <a:pt x="178" y="151"/>
                    <a:pt x="180" y="125"/>
                  </a:cubicBezTo>
                  <a:cubicBezTo>
                    <a:pt x="183" y="100"/>
                    <a:pt x="170" y="77"/>
                    <a:pt x="152" y="75"/>
                  </a:cubicBezTo>
                  <a:cubicBezTo>
                    <a:pt x="135" y="74"/>
                    <a:pt x="118" y="93"/>
                    <a:pt x="115" y="119"/>
                  </a:cubicBezTo>
                  <a:cubicBezTo>
                    <a:pt x="113" y="145"/>
                    <a:pt x="125" y="167"/>
                    <a:pt x="143" y="169"/>
                  </a:cubicBezTo>
                  <a:close/>
                  <a:moveTo>
                    <a:pt x="331" y="165"/>
                  </a:moveTo>
                  <a:cubicBezTo>
                    <a:pt x="362" y="168"/>
                    <a:pt x="391" y="134"/>
                    <a:pt x="395" y="90"/>
                  </a:cubicBezTo>
                  <a:cubicBezTo>
                    <a:pt x="399" y="45"/>
                    <a:pt x="378" y="6"/>
                    <a:pt x="347" y="3"/>
                  </a:cubicBezTo>
                  <a:cubicBezTo>
                    <a:pt x="316" y="0"/>
                    <a:pt x="288" y="34"/>
                    <a:pt x="283" y="79"/>
                  </a:cubicBezTo>
                  <a:cubicBezTo>
                    <a:pt x="279" y="123"/>
                    <a:pt x="300" y="162"/>
                    <a:pt x="331" y="165"/>
                  </a:cubicBezTo>
                  <a:close/>
                  <a:moveTo>
                    <a:pt x="56" y="242"/>
                  </a:moveTo>
                  <a:cubicBezTo>
                    <a:pt x="57" y="221"/>
                    <a:pt x="46" y="202"/>
                    <a:pt x="31" y="201"/>
                  </a:cubicBezTo>
                  <a:cubicBezTo>
                    <a:pt x="16" y="201"/>
                    <a:pt x="2" y="217"/>
                    <a:pt x="1" y="239"/>
                  </a:cubicBezTo>
                  <a:cubicBezTo>
                    <a:pt x="0" y="261"/>
                    <a:pt x="11" y="279"/>
                    <a:pt x="26" y="280"/>
                  </a:cubicBezTo>
                  <a:cubicBezTo>
                    <a:pt x="41" y="281"/>
                    <a:pt x="54" y="264"/>
                    <a:pt x="56" y="242"/>
                  </a:cubicBezTo>
                  <a:close/>
                  <a:moveTo>
                    <a:pt x="227" y="143"/>
                  </a:moveTo>
                  <a:cubicBezTo>
                    <a:pt x="247" y="144"/>
                    <a:pt x="266" y="122"/>
                    <a:pt x="268" y="92"/>
                  </a:cubicBezTo>
                  <a:cubicBezTo>
                    <a:pt x="271" y="62"/>
                    <a:pt x="256" y="37"/>
                    <a:pt x="235" y="35"/>
                  </a:cubicBezTo>
                  <a:cubicBezTo>
                    <a:pt x="215" y="34"/>
                    <a:pt x="196" y="56"/>
                    <a:pt x="194" y="86"/>
                  </a:cubicBezTo>
                  <a:cubicBezTo>
                    <a:pt x="192" y="116"/>
                    <a:pt x="206" y="141"/>
                    <a:pt x="227" y="143"/>
                  </a:cubicBezTo>
                  <a:close/>
                  <a:moveTo>
                    <a:pt x="325" y="658"/>
                  </a:moveTo>
                  <a:cubicBezTo>
                    <a:pt x="325" y="658"/>
                    <a:pt x="325" y="658"/>
                    <a:pt x="325" y="658"/>
                  </a:cubicBezTo>
                  <a:cubicBezTo>
                    <a:pt x="315" y="631"/>
                    <a:pt x="300" y="599"/>
                    <a:pt x="280" y="564"/>
                  </a:cubicBezTo>
                  <a:cubicBezTo>
                    <a:pt x="241" y="441"/>
                    <a:pt x="304" y="381"/>
                    <a:pt x="321" y="367"/>
                  </a:cubicBezTo>
                  <a:cubicBezTo>
                    <a:pt x="371" y="331"/>
                    <a:pt x="412" y="276"/>
                    <a:pt x="339" y="211"/>
                  </a:cubicBezTo>
                  <a:cubicBezTo>
                    <a:pt x="211" y="96"/>
                    <a:pt x="83" y="257"/>
                    <a:pt x="83" y="257"/>
                  </a:cubicBezTo>
                  <a:cubicBezTo>
                    <a:pt x="83" y="257"/>
                    <a:pt x="11" y="319"/>
                    <a:pt x="54" y="446"/>
                  </a:cubicBezTo>
                  <a:cubicBezTo>
                    <a:pt x="95" y="567"/>
                    <a:pt x="102" y="630"/>
                    <a:pt x="102" y="630"/>
                  </a:cubicBezTo>
                  <a:cubicBezTo>
                    <a:pt x="102" y="630"/>
                    <a:pt x="153" y="876"/>
                    <a:pt x="257" y="845"/>
                  </a:cubicBezTo>
                  <a:cubicBezTo>
                    <a:pt x="334" y="823"/>
                    <a:pt x="368" y="773"/>
                    <a:pt x="325" y="658"/>
                  </a:cubicBezTo>
                  <a:close/>
                  <a:moveTo>
                    <a:pt x="634" y="590"/>
                  </a:moveTo>
                  <a:cubicBezTo>
                    <a:pt x="635" y="588"/>
                    <a:pt x="636" y="587"/>
                    <a:pt x="638" y="585"/>
                  </a:cubicBezTo>
                  <a:cubicBezTo>
                    <a:pt x="640" y="583"/>
                    <a:pt x="644" y="579"/>
                    <a:pt x="650" y="574"/>
                  </a:cubicBezTo>
                  <a:cubicBezTo>
                    <a:pt x="657" y="568"/>
                    <a:pt x="662" y="563"/>
                    <a:pt x="666" y="560"/>
                  </a:cubicBezTo>
                  <a:cubicBezTo>
                    <a:pt x="669" y="556"/>
                    <a:pt x="671" y="553"/>
                    <a:pt x="672" y="549"/>
                  </a:cubicBezTo>
                  <a:cubicBezTo>
                    <a:pt x="674" y="546"/>
                    <a:pt x="675" y="543"/>
                    <a:pt x="675" y="539"/>
                  </a:cubicBezTo>
                  <a:cubicBezTo>
                    <a:pt x="675" y="533"/>
                    <a:pt x="672" y="527"/>
                    <a:pt x="668" y="523"/>
                  </a:cubicBezTo>
                  <a:cubicBezTo>
                    <a:pt x="663" y="518"/>
                    <a:pt x="656" y="516"/>
                    <a:pt x="648" y="516"/>
                  </a:cubicBezTo>
                  <a:cubicBezTo>
                    <a:pt x="641" y="516"/>
                    <a:pt x="634" y="518"/>
                    <a:pt x="630" y="522"/>
                  </a:cubicBezTo>
                  <a:cubicBezTo>
                    <a:pt x="625" y="527"/>
                    <a:pt x="622" y="533"/>
                    <a:pt x="621" y="540"/>
                  </a:cubicBezTo>
                  <a:cubicBezTo>
                    <a:pt x="632" y="541"/>
                    <a:pt x="632" y="541"/>
                    <a:pt x="632" y="541"/>
                  </a:cubicBezTo>
                  <a:cubicBezTo>
                    <a:pt x="632" y="536"/>
                    <a:pt x="633" y="532"/>
                    <a:pt x="636" y="529"/>
                  </a:cubicBezTo>
                  <a:cubicBezTo>
                    <a:pt x="639" y="526"/>
                    <a:pt x="643" y="525"/>
                    <a:pt x="648" y="525"/>
                  </a:cubicBezTo>
                  <a:cubicBezTo>
                    <a:pt x="653" y="525"/>
                    <a:pt x="657" y="526"/>
                    <a:pt x="660" y="529"/>
                  </a:cubicBezTo>
                  <a:cubicBezTo>
                    <a:pt x="663" y="532"/>
                    <a:pt x="664" y="535"/>
                    <a:pt x="664" y="539"/>
                  </a:cubicBezTo>
                  <a:cubicBezTo>
                    <a:pt x="664" y="543"/>
                    <a:pt x="662" y="547"/>
                    <a:pt x="659" y="552"/>
                  </a:cubicBezTo>
                  <a:cubicBezTo>
                    <a:pt x="656" y="556"/>
                    <a:pt x="650" y="562"/>
                    <a:pt x="641" y="569"/>
                  </a:cubicBezTo>
                  <a:cubicBezTo>
                    <a:pt x="635" y="574"/>
                    <a:pt x="630" y="578"/>
                    <a:pt x="627" y="582"/>
                  </a:cubicBezTo>
                  <a:cubicBezTo>
                    <a:pt x="624" y="586"/>
                    <a:pt x="622" y="589"/>
                    <a:pt x="621" y="593"/>
                  </a:cubicBezTo>
                  <a:cubicBezTo>
                    <a:pt x="620" y="595"/>
                    <a:pt x="619" y="598"/>
                    <a:pt x="619" y="600"/>
                  </a:cubicBezTo>
                  <a:cubicBezTo>
                    <a:pt x="675" y="600"/>
                    <a:pt x="675" y="600"/>
                    <a:pt x="675" y="600"/>
                  </a:cubicBezTo>
                  <a:cubicBezTo>
                    <a:pt x="675" y="590"/>
                    <a:pt x="675" y="590"/>
                    <a:pt x="675" y="590"/>
                  </a:cubicBezTo>
                  <a:lnTo>
                    <a:pt x="634" y="590"/>
                  </a:lnTo>
                  <a:close/>
                  <a:moveTo>
                    <a:pt x="571" y="419"/>
                  </a:moveTo>
                  <a:cubicBezTo>
                    <a:pt x="559" y="412"/>
                    <a:pt x="546" y="409"/>
                    <a:pt x="532" y="409"/>
                  </a:cubicBezTo>
                  <a:cubicBezTo>
                    <a:pt x="510" y="409"/>
                    <a:pt x="492" y="416"/>
                    <a:pt x="478" y="431"/>
                  </a:cubicBezTo>
                  <a:cubicBezTo>
                    <a:pt x="465" y="445"/>
                    <a:pt x="458" y="465"/>
                    <a:pt x="458" y="491"/>
                  </a:cubicBezTo>
                  <a:cubicBezTo>
                    <a:pt x="458" y="505"/>
                    <a:pt x="461" y="518"/>
                    <a:pt x="467" y="530"/>
                  </a:cubicBezTo>
                  <a:cubicBezTo>
                    <a:pt x="473" y="542"/>
                    <a:pt x="481" y="552"/>
                    <a:pt x="493" y="559"/>
                  </a:cubicBezTo>
                  <a:cubicBezTo>
                    <a:pt x="504" y="566"/>
                    <a:pt x="517" y="569"/>
                    <a:pt x="532" y="569"/>
                  </a:cubicBezTo>
                  <a:cubicBezTo>
                    <a:pt x="545" y="569"/>
                    <a:pt x="558" y="566"/>
                    <a:pt x="570" y="560"/>
                  </a:cubicBezTo>
                  <a:cubicBezTo>
                    <a:pt x="581" y="553"/>
                    <a:pt x="590" y="544"/>
                    <a:pt x="597" y="532"/>
                  </a:cubicBezTo>
                  <a:cubicBezTo>
                    <a:pt x="603" y="519"/>
                    <a:pt x="606" y="505"/>
                    <a:pt x="606" y="489"/>
                  </a:cubicBezTo>
                  <a:cubicBezTo>
                    <a:pt x="606" y="474"/>
                    <a:pt x="603" y="460"/>
                    <a:pt x="597" y="448"/>
                  </a:cubicBezTo>
                  <a:cubicBezTo>
                    <a:pt x="591" y="436"/>
                    <a:pt x="582" y="426"/>
                    <a:pt x="571" y="419"/>
                  </a:cubicBezTo>
                  <a:close/>
                  <a:moveTo>
                    <a:pt x="570" y="536"/>
                  </a:moveTo>
                  <a:cubicBezTo>
                    <a:pt x="560" y="546"/>
                    <a:pt x="547" y="552"/>
                    <a:pt x="532" y="552"/>
                  </a:cubicBezTo>
                  <a:cubicBezTo>
                    <a:pt x="517" y="552"/>
                    <a:pt x="504" y="546"/>
                    <a:pt x="494" y="536"/>
                  </a:cubicBezTo>
                  <a:cubicBezTo>
                    <a:pt x="484" y="525"/>
                    <a:pt x="479" y="510"/>
                    <a:pt x="479" y="492"/>
                  </a:cubicBezTo>
                  <a:cubicBezTo>
                    <a:pt x="479" y="468"/>
                    <a:pt x="484" y="451"/>
                    <a:pt x="495" y="442"/>
                  </a:cubicBezTo>
                  <a:cubicBezTo>
                    <a:pt x="505" y="432"/>
                    <a:pt x="518" y="427"/>
                    <a:pt x="532" y="427"/>
                  </a:cubicBezTo>
                  <a:cubicBezTo>
                    <a:pt x="542" y="427"/>
                    <a:pt x="552" y="429"/>
                    <a:pt x="560" y="434"/>
                  </a:cubicBezTo>
                  <a:cubicBezTo>
                    <a:pt x="568" y="439"/>
                    <a:pt x="574" y="447"/>
                    <a:pt x="579" y="456"/>
                  </a:cubicBezTo>
                  <a:cubicBezTo>
                    <a:pt x="583" y="466"/>
                    <a:pt x="585" y="477"/>
                    <a:pt x="585" y="489"/>
                  </a:cubicBezTo>
                  <a:cubicBezTo>
                    <a:pt x="585" y="509"/>
                    <a:pt x="580" y="525"/>
                    <a:pt x="570" y="536"/>
                  </a:cubicBezTo>
                  <a:close/>
                  <a:moveTo>
                    <a:pt x="402" y="542"/>
                  </a:moveTo>
                  <a:cubicBezTo>
                    <a:pt x="394" y="549"/>
                    <a:pt x="384" y="552"/>
                    <a:pt x="373" y="552"/>
                  </a:cubicBezTo>
                  <a:cubicBezTo>
                    <a:pt x="363" y="552"/>
                    <a:pt x="354" y="549"/>
                    <a:pt x="346" y="545"/>
                  </a:cubicBezTo>
                  <a:cubicBezTo>
                    <a:pt x="338" y="540"/>
                    <a:pt x="332" y="532"/>
                    <a:pt x="328" y="522"/>
                  </a:cubicBezTo>
                  <a:cubicBezTo>
                    <a:pt x="325" y="513"/>
                    <a:pt x="323" y="501"/>
                    <a:pt x="323" y="488"/>
                  </a:cubicBezTo>
                  <a:cubicBezTo>
                    <a:pt x="323" y="478"/>
                    <a:pt x="324" y="468"/>
                    <a:pt x="328" y="458"/>
                  </a:cubicBezTo>
                  <a:cubicBezTo>
                    <a:pt x="331" y="448"/>
                    <a:pt x="336" y="441"/>
                    <a:pt x="344" y="435"/>
                  </a:cubicBezTo>
                  <a:cubicBezTo>
                    <a:pt x="352" y="429"/>
                    <a:pt x="362" y="427"/>
                    <a:pt x="374" y="427"/>
                  </a:cubicBezTo>
                  <a:cubicBezTo>
                    <a:pt x="385" y="427"/>
                    <a:pt x="393" y="429"/>
                    <a:pt x="400" y="434"/>
                  </a:cubicBezTo>
                  <a:cubicBezTo>
                    <a:pt x="407" y="439"/>
                    <a:pt x="412" y="448"/>
                    <a:pt x="416" y="459"/>
                  </a:cubicBezTo>
                  <a:cubicBezTo>
                    <a:pt x="436" y="454"/>
                    <a:pt x="436" y="454"/>
                    <a:pt x="436" y="454"/>
                  </a:cubicBezTo>
                  <a:cubicBezTo>
                    <a:pt x="432" y="440"/>
                    <a:pt x="424" y="429"/>
                    <a:pt x="414" y="421"/>
                  </a:cubicBezTo>
                  <a:cubicBezTo>
                    <a:pt x="403" y="413"/>
                    <a:pt x="390" y="409"/>
                    <a:pt x="375" y="409"/>
                  </a:cubicBezTo>
                  <a:cubicBezTo>
                    <a:pt x="361" y="409"/>
                    <a:pt x="349" y="412"/>
                    <a:pt x="337" y="418"/>
                  </a:cubicBezTo>
                  <a:cubicBezTo>
                    <a:pt x="326" y="425"/>
                    <a:pt x="317" y="434"/>
                    <a:pt x="311" y="446"/>
                  </a:cubicBezTo>
                  <a:cubicBezTo>
                    <a:pt x="305" y="458"/>
                    <a:pt x="301" y="472"/>
                    <a:pt x="301" y="488"/>
                  </a:cubicBezTo>
                  <a:cubicBezTo>
                    <a:pt x="301" y="503"/>
                    <a:pt x="304" y="517"/>
                    <a:pt x="310" y="530"/>
                  </a:cubicBezTo>
                  <a:cubicBezTo>
                    <a:pt x="315" y="543"/>
                    <a:pt x="323" y="552"/>
                    <a:pt x="334" y="559"/>
                  </a:cubicBezTo>
                  <a:cubicBezTo>
                    <a:pt x="344" y="566"/>
                    <a:pt x="358" y="569"/>
                    <a:pt x="374" y="569"/>
                  </a:cubicBezTo>
                  <a:cubicBezTo>
                    <a:pt x="391" y="569"/>
                    <a:pt x="404" y="565"/>
                    <a:pt x="415" y="556"/>
                  </a:cubicBezTo>
                  <a:cubicBezTo>
                    <a:pt x="427" y="547"/>
                    <a:pt x="434" y="534"/>
                    <a:pt x="439" y="518"/>
                  </a:cubicBezTo>
                  <a:cubicBezTo>
                    <a:pt x="418" y="512"/>
                    <a:pt x="418" y="512"/>
                    <a:pt x="418" y="512"/>
                  </a:cubicBezTo>
                  <a:cubicBezTo>
                    <a:pt x="415" y="525"/>
                    <a:pt x="410" y="535"/>
                    <a:pt x="402" y="54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2400"/>
            </a:p>
          </p:txBody>
        </p:sp>
      </p:grpSp>
      <p:grpSp>
        <p:nvGrpSpPr>
          <p:cNvPr id="60" name="Group 68"/>
          <p:cNvGrpSpPr/>
          <p:nvPr/>
        </p:nvGrpSpPr>
        <p:grpSpPr>
          <a:xfrm>
            <a:off x="4984565" y="1244344"/>
            <a:ext cx="2136083" cy="2201572"/>
            <a:chOff x="3725052" y="1484784"/>
            <a:chExt cx="1682258" cy="1733833"/>
          </a:xfrm>
        </p:grpSpPr>
        <p:sp>
          <p:nvSpPr>
            <p:cNvPr id="61" name="Rectangle 57"/>
            <p:cNvSpPr>
              <a:spLocks/>
            </p:cNvSpPr>
            <p:nvPr/>
          </p:nvSpPr>
          <p:spPr bwMode="auto">
            <a:xfrm flipH="1">
              <a:off x="3726620" y="2525558"/>
              <a:ext cx="1680690" cy="69305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en-US" sz="2400" dirty="0" smtClean="0">
                  <a:solidFill>
                    <a:schemeClr val="bg1"/>
                  </a:solidFill>
                  <a:sym typeface="Calibri Bold" charset="0"/>
                </a:rPr>
                <a:t>Social</a:t>
              </a:r>
              <a:endParaRPr lang="en-US" sz="2400" dirty="0">
                <a:solidFill>
                  <a:schemeClr val="bg1"/>
                </a:solidFill>
                <a:sym typeface="Calibri Bold" charset="0"/>
              </a:endParaRPr>
            </a:p>
          </p:txBody>
        </p:sp>
        <p:sp>
          <p:nvSpPr>
            <p:cNvPr id="62" name="Rectangle 61"/>
            <p:cNvSpPr/>
            <p:nvPr/>
          </p:nvSpPr>
          <p:spPr bwMode="auto">
            <a:xfrm flipH="1">
              <a:off x="3725052" y="1484784"/>
              <a:ext cx="1680690" cy="1008190"/>
            </a:xfrm>
            <a:prstGeom prst="rect">
              <a:avLst/>
            </a:prstGeom>
            <a:solidFill>
              <a:schemeClr val="tx1"/>
            </a:solidFill>
            <a:ln>
              <a:noFill/>
            </a:ln>
            <a:effectLst/>
            <a:extLst/>
          </p:spPr>
          <p:txBody>
            <a:bodyPr vert="horz" wrap="none" lIns="91440" tIns="45720" rIns="91440" bIns="45720" numCol="1" rtlCol="0" anchor="ctr" anchorCtr="0" compatLnSpc="1">
              <a:prstTxWarp prst="textNoShape">
                <a:avLst/>
              </a:prstTxWarp>
              <a:noAutofit/>
            </a:bodyPr>
            <a:lstStyle/>
            <a:p>
              <a:pPr algn="ctr"/>
              <a:endParaRPr lang="en-GB" sz="2400" dirty="0" smtClean="0">
                <a:solidFill>
                  <a:schemeClr val="bg1"/>
                </a:solidFill>
              </a:endParaRPr>
            </a:p>
          </p:txBody>
        </p:sp>
        <p:pic>
          <p:nvPicPr>
            <p:cNvPr id="63" name="Picture 62" descr="oaps2.png"/>
            <p:cNvPicPr>
              <a:picLocks noChangeAspect="1"/>
            </p:cNvPicPr>
            <p:nvPr/>
          </p:nvPicPr>
          <p:blipFill>
            <a:blip r:embed="rId3" cstate="print"/>
            <a:stretch>
              <a:fillRect/>
            </a:stretch>
          </p:blipFill>
          <p:spPr>
            <a:xfrm>
              <a:off x="4067944" y="1529620"/>
              <a:ext cx="934701" cy="934701"/>
            </a:xfrm>
            <a:prstGeom prst="rect">
              <a:avLst/>
            </a:prstGeom>
          </p:spPr>
        </p:pic>
      </p:grpSp>
      <p:grpSp>
        <p:nvGrpSpPr>
          <p:cNvPr id="64" name="Group 67"/>
          <p:cNvGrpSpPr/>
          <p:nvPr/>
        </p:nvGrpSpPr>
        <p:grpSpPr>
          <a:xfrm>
            <a:off x="7199170" y="1244344"/>
            <a:ext cx="2136185" cy="2201572"/>
            <a:chOff x="5469149" y="1484784"/>
            <a:chExt cx="1682338" cy="1733833"/>
          </a:xfrm>
        </p:grpSpPr>
        <p:sp>
          <p:nvSpPr>
            <p:cNvPr id="65" name="Rectangle 57"/>
            <p:cNvSpPr>
              <a:spLocks/>
            </p:cNvSpPr>
            <p:nvPr/>
          </p:nvSpPr>
          <p:spPr bwMode="auto">
            <a:xfrm flipH="1">
              <a:off x="5470797" y="2525558"/>
              <a:ext cx="1680690" cy="69305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en-US" sz="2400" dirty="0" smtClean="0">
                  <a:solidFill>
                    <a:schemeClr val="bg1"/>
                  </a:solidFill>
                  <a:sym typeface="Calibri Bold" charset="0"/>
                </a:rPr>
                <a:t>Safety</a:t>
              </a:r>
              <a:endParaRPr lang="en-US" sz="2400" dirty="0">
                <a:solidFill>
                  <a:schemeClr val="bg1"/>
                </a:solidFill>
                <a:sym typeface="Calibri Bold" charset="0"/>
              </a:endParaRPr>
            </a:p>
          </p:txBody>
        </p:sp>
        <p:sp>
          <p:nvSpPr>
            <p:cNvPr id="66" name="Rectangle 65"/>
            <p:cNvSpPr/>
            <p:nvPr/>
          </p:nvSpPr>
          <p:spPr bwMode="auto">
            <a:xfrm flipH="1">
              <a:off x="5469149" y="1484784"/>
              <a:ext cx="1681011" cy="1008190"/>
            </a:xfrm>
            <a:prstGeom prst="rect">
              <a:avLst/>
            </a:prstGeom>
            <a:solidFill>
              <a:schemeClr val="tx1"/>
            </a:solidFill>
            <a:ln>
              <a:noFill/>
            </a:ln>
            <a:effectLst/>
            <a:extLst/>
          </p:spPr>
          <p:txBody>
            <a:bodyPr vert="horz" wrap="none" lIns="91440" tIns="45720" rIns="91440" bIns="45720" numCol="1" rtlCol="0" anchor="ctr" anchorCtr="0" compatLnSpc="1">
              <a:prstTxWarp prst="textNoShape">
                <a:avLst/>
              </a:prstTxWarp>
              <a:noAutofit/>
            </a:bodyPr>
            <a:lstStyle/>
            <a:p>
              <a:pPr algn="ctr"/>
              <a:endParaRPr lang="en-GB" sz="2400" dirty="0" smtClean="0">
                <a:solidFill>
                  <a:schemeClr val="bg1"/>
                </a:solidFill>
              </a:endParaRPr>
            </a:p>
          </p:txBody>
        </p:sp>
        <p:pic>
          <p:nvPicPr>
            <p:cNvPr id="67" name="Picture 66" descr="Safety-helmet.png"/>
            <p:cNvPicPr>
              <a:picLocks noChangeAspect="1"/>
            </p:cNvPicPr>
            <p:nvPr/>
          </p:nvPicPr>
          <p:blipFill>
            <a:blip r:embed="rId4" cstate="print"/>
            <a:stretch>
              <a:fillRect/>
            </a:stretch>
          </p:blipFill>
          <p:spPr>
            <a:xfrm>
              <a:off x="5767195" y="1616027"/>
              <a:ext cx="969646" cy="753971"/>
            </a:xfrm>
            <a:prstGeom prst="rect">
              <a:avLst/>
            </a:prstGeom>
          </p:spPr>
        </p:pic>
      </p:grpSp>
      <p:grpSp>
        <p:nvGrpSpPr>
          <p:cNvPr id="68" name="Group 66"/>
          <p:cNvGrpSpPr/>
          <p:nvPr/>
        </p:nvGrpSpPr>
        <p:grpSpPr>
          <a:xfrm>
            <a:off x="9430950" y="1244344"/>
            <a:ext cx="2134500" cy="2201572"/>
            <a:chOff x="7226772" y="1484784"/>
            <a:chExt cx="1681011" cy="1733833"/>
          </a:xfrm>
        </p:grpSpPr>
        <p:sp>
          <p:nvSpPr>
            <p:cNvPr id="69" name="Rectangle 57"/>
            <p:cNvSpPr>
              <a:spLocks/>
            </p:cNvSpPr>
            <p:nvPr/>
          </p:nvSpPr>
          <p:spPr bwMode="auto">
            <a:xfrm flipH="1">
              <a:off x="7226772" y="2525558"/>
              <a:ext cx="1680690" cy="69305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en-US" sz="2400" dirty="0" smtClean="0">
                  <a:solidFill>
                    <a:schemeClr val="bg1"/>
                  </a:solidFill>
                  <a:sym typeface="Calibri Bold" charset="0"/>
                </a:rPr>
                <a:t>Reliability</a:t>
              </a:r>
              <a:endParaRPr lang="en-US" sz="2400" dirty="0">
                <a:solidFill>
                  <a:schemeClr val="bg1"/>
                </a:solidFill>
                <a:sym typeface="Calibri Bold" charset="0"/>
              </a:endParaRPr>
            </a:p>
          </p:txBody>
        </p:sp>
        <p:sp>
          <p:nvSpPr>
            <p:cNvPr id="70" name="Round Single Corner Rectangle 69"/>
            <p:cNvSpPr/>
            <p:nvPr/>
          </p:nvSpPr>
          <p:spPr bwMode="auto">
            <a:xfrm>
              <a:off x="7226772" y="1484784"/>
              <a:ext cx="1681011" cy="1008190"/>
            </a:xfrm>
            <a:prstGeom prst="round1Rect">
              <a:avLst/>
            </a:prstGeom>
            <a:solidFill>
              <a:schemeClr val="tx1"/>
            </a:solidFill>
            <a:ln>
              <a:noFill/>
            </a:ln>
            <a:effectLst/>
            <a:extLst/>
          </p:spPr>
          <p:txBody>
            <a:bodyPr vert="horz" wrap="none" lIns="91440" tIns="45720" rIns="91440" bIns="45720" numCol="1" rtlCol="0" anchor="ctr" anchorCtr="0" compatLnSpc="1">
              <a:prstTxWarp prst="textNoShape">
                <a:avLst/>
              </a:prstTxWarp>
              <a:noAutofit/>
            </a:bodyPr>
            <a:lstStyle/>
            <a:p>
              <a:pPr algn="ctr"/>
              <a:endParaRPr lang="en-GB" sz="2400" dirty="0" smtClean="0">
                <a:solidFill>
                  <a:schemeClr val="bg1"/>
                </a:solidFill>
              </a:endParaRPr>
            </a:p>
          </p:txBody>
        </p:sp>
        <p:pic>
          <p:nvPicPr>
            <p:cNvPr id="71" name="Picture 4" descr="C:\Users\bullockm\Downloads\windows8_icons\It_Infrastructure\network\network-512.png"/>
            <p:cNvPicPr>
              <a:picLocks noChangeAspect="1" noChangeArrowheads="1"/>
            </p:cNvPicPr>
            <p:nvPr/>
          </p:nvPicPr>
          <p:blipFill>
            <a:blip r:embed="rId5" cstate="print">
              <a:extLst>
                <a:ext uri="{BEBA8EAE-BF5A-486C-A8C5-ECC9F3942E4B}">
                  <a14:imgProps xmlns="" xmlns:a14="http://schemas.microsoft.com/office/drawing/2010/main">
                    <a14:imgLayer r:embed="rId6">
                      <a14:imgEffect>
                        <a14:brightnessContrast bright="100000"/>
                      </a14:imgEffect>
                    </a14:imgLayer>
                  </a14:imgProps>
                </a:ext>
                <a:ext uri="{28A0092B-C50C-407E-A947-70E740481C1C}">
                  <a14:useLocalDpi xmlns="" xmlns:a14="http://schemas.microsoft.com/office/drawing/2010/main" val="0"/>
                </a:ext>
              </a:extLst>
            </a:blip>
            <a:srcRect/>
            <a:stretch>
              <a:fillRect/>
            </a:stretch>
          </p:blipFill>
          <p:spPr bwMode="auto">
            <a:xfrm>
              <a:off x="7668344" y="1549352"/>
              <a:ext cx="876953" cy="876947"/>
            </a:xfrm>
            <a:prstGeom prst="rect">
              <a:avLst/>
            </a:prstGeom>
            <a:noFill/>
            <a:extLst>
              <a:ext uri="{909E8E84-426E-40DD-AFC4-6F175D3DCCD1}">
                <a14:hiddenFill xmlns="" xmlns:a14="http://schemas.microsoft.com/office/drawing/2010/main">
                  <a:solidFill>
                    <a:srgbClr val="FFFFFF"/>
                  </a:solidFill>
                </a14:hiddenFill>
              </a:ext>
            </a:extLst>
          </p:spPr>
        </p:pic>
        <p:sp>
          <p:nvSpPr>
            <p:cNvPr id="72" name="Freeform 1621"/>
            <p:cNvSpPr>
              <a:spLocks/>
            </p:cNvSpPr>
            <p:nvPr/>
          </p:nvSpPr>
          <p:spPr bwMode="auto">
            <a:xfrm>
              <a:off x="7884368" y="1732735"/>
              <a:ext cx="422316" cy="440824"/>
            </a:xfrm>
            <a:custGeom>
              <a:avLst/>
              <a:gdLst/>
              <a:ahLst/>
              <a:cxnLst>
                <a:cxn ang="0">
                  <a:pos x="152" y="556"/>
                </a:cxn>
                <a:cxn ang="0">
                  <a:pos x="144" y="542"/>
                </a:cxn>
                <a:cxn ang="0">
                  <a:pos x="130" y="526"/>
                </a:cxn>
                <a:cxn ang="0">
                  <a:pos x="106" y="518"/>
                </a:cxn>
                <a:cxn ang="0">
                  <a:pos x="92" y="520"/>
                </a:cxn>
                <a:cxn ang="0">
                  <a:pos x="80" y="526"/>
                </a:cxn>
                <a:cxn ang="0">
                  <a:pos x="26" y="560"/>
                </a:cxn>
                <a:cxn ang="0">
                  <a:pos x="10" y="578"/>
                </a:cxn>
                <a:cxn ang="0">
                  <a:pos x="6" y="582"/>
                </a:cxn>
                <a:cxn ang="0">
                  <a:pos x="0" y="600"/>
                </a:cxn>
                <a:cxn ang="0">
                  <a:pos x="2" y="636"/>
                </a:cxn>
                <a:cxn ang="0">
                  <a:pos x="16" y="700"/>
                </a:cxn>
                <a:cxn ang="0">
                  <a:pos x="22" y="718"/>
                </a:cxn>
                <a:cxn ang="0">
                  <a:pos x="44" y="792"/>
                </a:cxn>
                <a:cxn ang="0">
                  <a:pos x="66" y="840"/>
                </a:cxn>
                <a:cxn ang="0">
                  <a:pos x="80" y="854"/>
                </a:cxn>
                <a:cxn ang="0">
                  <a:pos x="84" y="858"/>
                </a:cxn>
                <a:cxn ang="0">
                  <a:pos x="114" y="876"/>
                </a:cxn>
                <a:cxn ang="0">
                  <a:pos x="138" y="884"/>
                </a:cxn>
                <a:cxn ang="0">
                  <a:pos x="166" y="886"/>
                </a:cxn>
                <a:cxn ang="0">
                  <a:pos x="198" y="878"/>
                </a:cxn>
                <a:cxn ang="0">
                  <a:pos x="232" y="858"/>
                </a:cxn>
                <a:cxn ang="0">
                  <a:pos x="266" y="822"/>
                </a:cxn>
                <a:cxn ang="0">
                  <a:pos x="354" y="682"/>
                </a:cxn>
                <a:cxn ang="0">
                  <a:pos x="558" y="364"/>
                </a:cxn>
                <a:cxn ang="0">
                  <a:pos x="596" y="316"/>
                </a:cxn>
                <a:cxn ang="0">
                  <a:pos x="730" y="144"/>
                </a:cxn>
                <a:cxn ang="0">
                  <a:pos x="816" y="44"/>
                </a:cxn>
                <a:cxn ang="0">
                  <a:pos x="846" y="20"/>
                </a:cxn>
                <a:cxn ang="0">
                  <a:pos x="848" y="16"/>
                </a:cxn>
                <a:cxn ang="0">
                  <a:pos x="848" y="10"/>
                </a:cxn>
                <a:cxn ang="0">
                  <a:pos x="840" y="4"/>
                </a:cxn>
                <a:cxn ang="0">
                  <a:pos x="820" y="2"/>
                </a:cxn>
                <a:cxn ang="0">
                  <a:pos x="812" y="0"/>
                </a:cxn>
                <a:cxn ang="0">
                  <a:pos x="764" y="4"/>
                </a:cxn>
                <a:cxn ang="0">
                  <a:pos x="726" y="12"/>
                </a:cxn>
                <a:cxn ang="0">
                  <a:pos x="682" y="32"/>
                </a:cxn>
                <a:cxn ang="0">
                  <a:pos x="634" y="64"/>
                </a:cxn>
                <a:cxn ang="0">
                  <a:pos x="586" y="110"/>
                </a:cxn>
                <a:cxn ang="0">
                  <a:pos x="536" y="176"/>
                </a:cxn>
                <a:cxn ang="0">
                  <a:pos x="418" y="352"/>
                </a:cxn>
                <a:cxn ang="0">
                  <a:pos x="300" y="534"/>
                </a:cxn>
                <a:cxn ang="0">
                  <a:pos x="234" y="638"/>
                </a:cxn>
                <a:cxn ang="0">
                  <a:pos x="228" y="644"/>
                </a:cxn>
                <a:cxn ang="0">
                  <a:pos x="214" y="656"/>
                </a:cxn>
                <a:cxn ang="0">
                  <a:pos x="202" y="656"/>
                </a:cxn>
                <a:cxn ang="0">
                  <a:pos x="194" y="652"/>
                </a:cxn>
                <a:cxn ang="0">
                  <a:pos x="186" y="638"/>
                </a:cxn>
                <a:cxn ang="0">
                  <a:pos x="152" y="556"/>
                </a:cxn>
              </a:cxnLst>
              <a:rect l="0" t="0" r="r" b="b"/>
              <a:pathLst>
                <a:path w="848" h="886">
                  <a:moveTo>
                    <a:pt x="152" y="556"/>
                  </a:moveTo>
                  <a:lnTo>
                    <a:pt x="152" y="556"/>
                  </a:lnTo>
                  <a:lnTo>
                    <a:pt x="148" y="550"/>
                  </a:lnTo>
                  <a:lnTo>
                    <a:pt x="144" y="542"/>
                  </a:lnTo>
                  <a:lnTo>
                    <a:pt x="138" y="534"/>
                  </a:lnTo>
                  <a:lnTo>
                    <a:pt x="130" y="526"/>
                  </a:lnTo>
                  <a:lnTo>
                    <a:pt x="120" y="520"/>
                  </a:lnTo>
                  <a:lnTo>
                    <a:pt x="106" y="518"/>
                  </a:lnTo>
                  <a:lnTo>
                    <a:pt x="100" y="518"/>
                  </a:lnTo>
                  <a:lnTo>
                    <a:pt x="92" y="520"/>
                  </a:lnTo>
                  <a:lnTo>
                    <a:pt x="92" y="520"/>
                  </a:lnTo>
                  <a:lnTo>
                    <a:pt x="80" y="526"/>
                  </a:lnTo>
                  <a:lnTo>
                    <a:pt x="54" y="542"/>
                  </a:lnTo>
                  <a:lnTo>
                    <a:pt x="26" y="560"/>
                  </a:lnTo>
                  <a:lnTo>
                    <a:pt x="16" y="570"/>
                  </a:lnTo>
                  <a:lnTo>
                    <a:pt x="10" y="578"/>
                  </a:lnTo>
                  <a:lnTo>
                    <a:pt x="10" y="578"/>
                  </a:lnTo>
                  <a:lnTo>
                    <a:pt x="6" y="582"/>
                  </a:lnTo>
                  <a:lnTo>
                    <a:pt x="2" y="588"/>
                  </a:lnTo>
                  <a:lnTo>
                    <a:pt x="0" y="600"/>
                  </a:lnTo>
                  <a:lnTo>
                    <a:pt x="0" y="614"/>
                  </a:lnTo>
                  <a:lnTo>
                    <a:pt x="2" y="636"/>
                  </a:lnTo>
                  <a:lnTo>
                    <a:pt x="6" y="664"/>
                  </a:lnTo>
                  <a:lnTo>
                    <a:pt x="16" y="700"/>
                  </a:lnTo>
                  <a:lnTo>
                    <a:pt x="16" y="700"/>
                  </a:lnTo>
                  <a:lnTo>
                    <a:pt x="22" y="718"/>
                  </a:lnTo>
                  <a:lnTo>
                    <a:pt x="34" y="766"/>
                  </a:lnTo>
                  <a:lnTo>
                    <a:pt x="44" y="792"/>
                  </a:lnTo>
                  <a:lnTo>
                    <a:pt x="54" y="818"/>
                  </a:lnTo>
                  <a:lnTo>
                    <a:pt x="66" y="840"/>
                  </a:lnTo>
                  <a:lnTo>
                    <a:pt x="74" y="848"/>
                  </a:lnTo>
                  <a:lnTo>
                    <a:pt x="80" y="854"/>
                  </a:lnTo>
                  <a:lnTo>
                    <a:pt x="80" y="854"/>
                  </a:lnTo>
                  <a:lnTo>
                    <a:pt x="84" y="858"/>
                  </a:lnTo>
                  <a:lnTo>
                    <a:pt x="96" y="868"/>
                  </a:lnTo>
                  <a:lnTo>
                    <a:pt x="114" y="876"/>
                  </a:lnTo>
                  <a:lnTo>
                    <a:pt x="126" y="882"/>
                  </a:lnTo>
                  <a:lnTo>
                    <a:pt x="138" y="884"/>
                  </a:lnTo>
                  <a:lnTo>
                    <a:pt x="152" y="886"/>
                  </a:lnTo>
                  <a:lnTo>
                    <a:pt x="166" y="886"/>
                  </a:lnTo>
                  <a:lnTo>
                    <a:pt x="182" y="884"/>
                  </a:lnTo>
                  <a:lnTo>
                    <a:pt x="198" y="878"/>
                  </a:lnTo>
                  <a:lnTo>
                    <a:pt x="214" y="870"/>
                  </a:lnTo>
                  <a:lnTo>
                    <a:pt x="232" y="858"/>
                  </a:lnTo>
                  <a:lnTo>
                    <a:pt x="248" y="842"/>
                  </a:lnTo>
                  <a:lnTo>
                    <a:pt x="266" y="822"/>
                  </a:lnTo>
                  <a:lnTo>
                    <a:pt x="266" y="822"/>
                  </a:lnTo>
                  <a:lnTo>
                    <a:pt x="354" y="682"/>
                  </a:lnTo>
                  <a:lnTo>
                    <a:pt x="446" y="536"/>
                  </a:lnTo>
                  <a:lnTo>
                    <a:pt x="558" y="364"/>
                  </a:lnTo>
                  <a:lnTo>
                    <a:pt x="558" y="364"/>
                  </a:lnTo>
                  <a:lnTo>
                    <a:pt x="596" y="316"/>
                  </a:lnTo>
                  <a:lnTo>
                    <a:pt x="680" y="204"/>
                  </a:lnTo>
                  <a:lnTo>
                    <a:pt x="730" y="144"/>
                  </a:lnTo>
                  <a:lnTo>
                    <a:pt x="776" y="88"/>
                  </a:lnTo>
                  <a:lnTo>
                    <a:pt x="816" y="44"/>
                  </a:lnTo>
                  <a:lnTo>
                    <a:pt x="834" y="28"/>
                  </a:lnTo>
                  <a:lnTo>
                    <a:pt x="846" y="20"/>
                  </a:lnTo>
                  <a:lnTo>
                    <a:pt x="846" y="20"/>
                  </a:lnTo>
                  <a:lnTo>
                    <a:pt x="848" y="16"/>
                  </a:lnTo>
                  <a:lnTo>
                    <a:pt x="848" y="14"/>
                  </a:lnTo>
                  <a:lnTo>
                    <a:pt x="848" y="10"/>
                  </a:lnTo>
                  <a:lnTo>
                    <a:pt x="846" y="6"/>
                  </a:lnTo>
                  <a:lnTo>
                    <a:pt x="840" y="4"/>
                  </a:lnTo>
                  <a:lnTo>
                    <a:pt x="832" y="2"/>
                  </a:lnTo>
                  <a:lnTo>
                    <a:pt x="820" y="2"/>
                  </a:lnTo>
                  <a:lnTo>
                    <a:pt x="820" y="2"/>
                  </a:lnTo>
                  <a:lnTo>
                    <a:pt x="812" y="0"/>
                  </a:lnTo>
                  <a:lnTo>
                    <a:pt x="794" y="0"/>
                  </a:lnTo>
                  <a:lnTo>
                    <a:pt x="764" y="4"/>
                  </a:lnTo>
                  <a:lnTo>
                    <a:pt x="746" y="8"/>
                  </a:lnTo>
                  <a:lnTo>
                    <a:pt x="726" y="12"/>
                  </a:lnTo>
                  <a:lnTo>
                    <a:pt x="704" y="20"/>
                  </a:lnTo>
                  <a:lnTo>
                    <a:pt x="682" y="32"/>
                  </a:lnTo>
                  <a:lnTo>
                    <a:pt x="658" y="46"/>
                  </a:lnTo>
                  <a:lnTo>
                    <a:pt x="634" y="64"/>
                  </a:lnTo>
                  <a:lnTo>
                    <a:pt x="610" y="84"/>
                  </a:lnTo>
                  <a:lnTo>
                    <a:pt x="586" y="110"/>
                  </a:lnTo>
                  <a:lnTo>
                    <a:pt x="562" y="140"/>
                  </a:lnTo>
                  <a:lnTo>
                    <a:pt x="536" y="176"/>
                  </a:lnTo>
                  <a:lnTo>
                    <a:pt x="536" y="176"/>
                  </a:lnTo>
                  <a:lnTo>
                    <a:pt x="418" y="352"/>
                  </a:lnTo>
                  <a:lnTo>
                    <a:pt x="332" y="484"/>
                  </a:lnTo>
                  <a:lnTo>
                    <a:pt x="300" y="534"/>
                  </a:lnTo>
                  <a:lnTo>
                    <a:pt x="282" y="564"/>
                  </a:lnTo>
                  <a:lnTo>
                    <a:pt x="234" y="638"/>
                  </a:lnTo>
                  <a:lnTo>
                    <a:pt x="234" y="638"/>
                  </a:lnTo>
                  <a:lnTo>
                    <a:pt x="228" y="644"/>
                  </a:lnTo>
                  <a:lnTo>
                    <a:pt x="222" y="650"/>
                  </a:lnTo>
                  <a:lnTo>
                    <a:pt x="214" y="656"/>
                  </a:lnTo>
                  <a:lnTo>
                    <a:pt x="206" y="658"/>
                  </a:lnTo>
                  <a:lnTo>
                    <a:pt x="202" y="656"/>
                  </a:lnTo>
                  <a:lnTo>
                    <a:pt x="198" y="654"/>
                  </a:lnTo>
                  <a:lnTo>
                    <a:pt x="194" y="652"/>
                  </a:lnTo>
                  <a:lnTo>
                    <a:pt x="190" y="646"/>
                  </a:lnTo>
                  <a:lnTo>
                    <a:pt x="186" y="638"/>
                  </a:lnTo>
                  <a:lnTo>
                    <a:pt x="182" y="628"/>
                  </a:lnTo>
                  <a:lnTo>
                    <a:pt x="152" y="556"/>
                  </a:lnTo>
                  <a:close/>
                </a:path>
              </a:pathLst>
            </a:custGeom>
            <a:solidFill>
              <a:schemeClr val="bg1"/>
            </a:solidFill>
            <a:ln w="9525" cap="flat" cmpd="sng">
              <a:noFill/>
              <a:prstDash val="solid"/>
              <a:round/>
              <a:headEnd type="none" w="med" len="med"/>
              <a:tailEnd type="none" w="med" len="med"/>
            </a:ln>
            <a:effectLst/>
          </p:spPr>
          <p:txBody>
            <a:bodyPr wrap="none" anchor="ctr"/>
            <a:lstStyle/>
            <a:p>
              <a:pPr algn="ctr">
                <a:defRPr/>
              </a:pPr>
              <a:endParaRPr lang="en-GB" sz="2400" kern="0" dirty="0">
                <a:solidFill>
                  <a:sysClr val="windowText" lastClr="000000"/>
                </a:solidFill>
              </a:endParaRPr>
            </a:p>
          </p:txBody>
        </p:sp>
      </p:grpSp>
    </p:spTree>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Presentation template">
  <a:themeElements>
    <a:clrScheme name="ENW">
      <a:dk1>
        <a:srgbClr val="00245D"/>
      </a:dk1>
      <a:lt1>
        <a:srgbClr val="FFFFFF"/>
      </a:lt1>
      <a:dk2>
        <a:srgbClr val="7AC143"/>
      </a:dk2>
      <a:lt2>
        <a:srgbClr val="6CADDF"/>
      </a:lt2>
      <a:accent1>
        <a:srgbClr val="9C7DB9"/>
      </a:accent1>
      <a:accent2>
        <a:srgbClr val="F58426"/>
      </a:accent2>
      <a:accent3>
        <a:srgbClr val="DB0962"/>
      </a:accent3>
      <a:accent4>
        <a:srgbClr val="22BCB9"/>
      </a:accent4>
      <a:accent5>
        <a:srgbClr val="5F6062"/>
      </a:accent5>
      <a:accent6>
        <a:srgbClr val="A1A1A4"/>
      </a:accent6>
      <a:hlink>
        <a:srgbClr val="7AC143"/>
      </a:hlink>
      <a:folHlink>
        <a:srgbClr val="9C7DB9"/>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lstStyle/>
      <a:style>
        <a:lnRef idx="2">
          <a:schemeClr val="dk1">
            <a:shade val="50000"/>
          </a:schemeClr>
        </a:lnRef>
        <a:fillRef idx="1">
          <a:schemeClr val="dk1"/>
        </a:fillRef>
        <a:effectRef idx="0">
          <a:schemeClr val="dk1"/>
        </a:effectRef>
        <a:fontRef idx="minor">
          <a:schemeClr val="lt1"/>
        </a:fontRef>
      </a:style>
    </a:spDef>
  </a:objectDefaults>
  <a:extraClrSchemeLst/>
  <a:extLst>
    <a:ext uri="{05A4C25C-085E-4340-85A3-A5531E510DB2}">
      <thm15:themeFamily xmlns:thm15="http://schemas.microsoft.com/office/thememl/2012/main" xmlns="" name="Blank.potx" id="{7F9FE324-A810-43E1-B671-09BE88D30909}" vid="{0425EE67-2CD4-4E9D-AA0E-4A9C95771200}"/>
    </a:ext>
  </a:extLst>
</a:theme>
</file>

<file path=ppt/theme/theme2.xml><?xml version="1.0" encoding="utf-8"?>
<a:theme xmlns:a="http://schemas.openxmlformats.org/drawingml/2006/main" name="Green">
  <a:themeElements>
    <a:clrScheme name="ENW">
      <a:dk1>
        <a:srgbClr val="00245D"/>
      </a:dk1>
      <a:lt1>
        <a:srgbClr val="FFFFFF"/>
      </a:lt1>
      <a:dk2>
        <a:srgbClr val="7AC143"/>
      </a:dk2>
      <a:lt2>
        <a:srgbClr val="6CADDF"/>
      </a:lt2>
      <a:accent1>
        <a:srgbClr val="9C7DB9"/>
      </a:accent1>
      <a:accent2>
        <a:srgbClr val="F58426"/>
      </a:accent2>
      <a:accent3>
        <a:srgbClr val="DB0962"/>
      </a:accent3>
      <a:accent4>
        <a:srgbClr val="22BCB9"/>
      </a:accent4>
      <a:accent5>
        <a:srgbClr val="5F6062"/>
      </a:accent5>
      <a:accent6>
        <a:srgbClr val="A1A1A4"/>
      </a:accent6>
      <a:hlink>
        <a:srgbClr val="7AC143"/>
      </a:hlink>
      <a:folHlink>
        <a:srgbClr val="9C7DB9"/>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lstStyle/>
      <a:style>
        <a:lnRef idx="2">
          <a:schemeClr val="dk1">
            <a:shade val="50000"/>
          </a:schemeClr>
        </a:lnRef>
        <a:fillRef idx="1">
          <a:schemeClr val="dk1"/>
        </a:fillRef>
        <a:effectRef idx="0">
          <a:schemeClr val="dk1"/>
        </a:effectRef>
        <a:fontRef idx="minor">
          <a:schemeClr val="lt1"/>
        </a:fontRef>
      </a:style>
    </a:spDef>
  </a:objectDefaults>
  <a:extraClrSchemeLst/>
  <a:extLst>
    <a:ext uri="{05A4C25C-085E-4340-85A3-A5531E510DB2}">
      <thm15:themeFamily xmlns:thm15="http://schemas.microsoft.com/office/thememl/2012/main" xmlns="" name="Blank.potx" id="{7F9FE324-A810-43E1-B671-09BE88D30909}" vid="{B4AA7D44-3095-4966-BB44-23FEEAFEAFB7}"/>
    </a:ext>
  </a:extLst>
</a:theme>
</file>

<file path=ppt/theme/theme3.xml><?xml version="1.0" encoding="utf-8"?>
<a:theme xmlns:a="http://schemas.openxmlformats.org/drawingml/2006/main" name="Grey">
  <a:themeElements>
    <a:clrScheme name="ENW">
      <a:dk1>
        <a:srgbClr val="00245D"/>
      </a:dk1>
      <a:lt1>
        <a:srgbClr val="FFFFFF"/>
      </a:lt1>
      <a:dk2>
        <a:srgbClr val="7AC143"/>
      </a:dk2>
      <a:lt2>
        <a:srgbClr val="6CADDF"/>
      </a:lt2>
      <a:accent1>
        <a:srgbClr val="9C7DB9"/>
      </a:accent1>
      <a:accent2>
        <a:srgbClr val="F58426"/>
      </a:accent2>
      <a:accent3>
        <a:srgbClr val="DB0962"/>
      </a:accent3>
      <a:accent4>
        <a:srgbClr val="22BCB9"/>
      </a:accent4>
      <a:accent5>
        <a:srgbClr val="5F6062"/>
      </a:accent5>
      <a:accent6>
        <a:srgbClr val="A1A1A4"/>
      </a:accent6>
      <a:hlink>
        <a:srgbClr val="7AC143"/>
      </a:hlink>
      <a:folHlink>
        <a:srgbClr val="9C7DB9"/>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lstStyle/>
      <a:style>
        <a:lnRef idx="2">
          <a:schemeClr val="dk1">
            <a:shade val="50000"/>
          </a:schemeClr>
        </a:lnRef>
        <a:fillRef idx="1">
          <a:schemeClr val="dk1"/>
        </a:fillRef>
        <a:effectRef idx="0">
          <a:schemeClr val="dk1"/>
        </a:effectRef>
        <a:fontRef idx="minor">
          <a:schemeClr val="lt1"/>
        </a:fontRef>
      </a:style>
    </a:spDef>
  </a:objectDefaults>
  <a:extraClrSchemeLst/>
  <a:extLst>
    <a:ext uri="{05A4C25C-085E-4340-85A3-A5531E510DB2}">
      <thm15:themeFamily xmlns:thm15="http://schemas.microsoft.com/office/thememl/2012/main" xmlns="" name="Blank.potx" id="{7F9FE324-A810-43E1-B671-09BE88D30909}" vid="{58CC38BD-0C2A-4F69-AE34-2AA023A3773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Presentation template</Template>
  <TotalTime>3010</TotalTime>
  <Words>6194</Words>
  <Application>Microsoft Office PowerPoint</Application>
  <PresentationFormat>Custom</PresentationFormat>
  <Paragraphs>1103</Paragraphs>
  <Slides>85</Slides>
  <Notes>36</Notes>
  <HiddenSlides>1</HiddenSlides>
  <MMClips>0</MMClips>
  <ScaleCrop>false</ScaleCrop>
  <HeadingPairs>
    <vt:vector size="6" baseType="variant">
      <vt:variant>
        <vt:lpstr>Theme</vt:lpstr>
      </vt:variant>
      <vt:variant>
        <vt:i4>3</vt:i4>
      </vt:variant>
      <vt:variant>
        <vt:lpstr>Embedded OLE Servers</vt:lpstr>
      </vt:variant>
      <vt:variant>
        <vt:i4>2</vt:i4>
      </vt:variant>
      <vt:variant>
        <vt:lpstr>Slide Titles</vt:lpstr>
      </vt:variant>
      <vt:variant>
        <vt:i4>85</vt:i4>
      </vt:variant>
    </vt:vector>
  </HeadingPairs>
  <TitlesOfParts>
    <vt:vector size="90" baseType="lpstr">
      <vt:lpstr>Presentation template</vt:lpstr>
      <vt:lpstr>Green</vt:lpstr>
      <vt:lpstr>Grey</vt:lpstr>
      <vt:lpstr>Clip</vt:lpstr>
      <vt:lpstr>CorelDRAW</vt:lpstr>
      <vt:lpstr>How the grid works</vt:lpstr>
      <vt:lpstr>Agenda</vt:lpstr>
      <vt:lpstr>Slide 3</vt:lpstr>
      <vt:lpstr>Introduction to DNOs Helen Seagrave</vt:lpstr>
      <vt:lpstr>Introducing Electricity North West</vt:lpstr>
      <vt:lpstr>Our heritage</vt:lpstr>
      <vt:lpstr>The GB energy market</vt:lpstr>
      <vt:lpstr>RIIO regulatory framework</vt:lpstr>
      <vt:lpstr>Some of our output commitments in RIIO</vt:lpstr>
      <vt:lpstr>Our challenges</vt:lpstr>
      <vt:lpstr>Ageing asset base</vt:lpstr>
      <vt:lpstr>What used to be relatively simple …</vt:lpstr>
      <vt:lpstr>…is becoming far more complex and multi-directional</vt:lpstr>
      <vt:lpstr>Electricity and structure of the grid Victoria Turnham</vt:lpstr>
      <vt:lpstr>Slide 15</vt:lpstr>
      <vt:lpstr>Roles and responsibilities</vt:lpstr>
      <vt:lpstr>Keeping the lights on – three problems</vt:lpstr>
      <vt:lpstr>Problem 1: Generation and demand balance</vt:lpstr>
      <vt:lpstr>Managing the speed – Frequency control</vt:lpstr>
      <vt:lpstr>How much will customers need ?</vt:lpstr>
      <vt:lpstr>Which power stations and when ?</vt:lpstr>
      <vt:lpstr>How do customers react to the weather?</vt:lpstr>
      <vt:lpstr>What impact does TV have?</vt:lpstr>
      <vt:lpstr>Problem 2: Stop your power escaping </vt:lpstr>
      <vt:lpstr>Why bother with the burst ?</vt:lpstr>
      <vt:lpstr>Problem 3: Voltage – keeping enough in the system</vt:lpstr>
      <vt:lpstr>Transformers</vt:lpstr>
      <vt:lpstr>Slide 28</vt:lpstr>
      <vt:lpstr>How we manage grid capacity  Simon Brooke</vt:lpstr>
      <vt:lpstr>The challenges</vt:lpstr>
      <vt:lpstr>Our strategy</vt:lpstr>
      <vt:lpstr>What we see on our network </vt:lpstr>
      <vt:lpstr>Understanding true demand</vt:lpstr>
      <vt:lpstr>Forecasting approach</vt:lpstr>
      <vt:lpstr>Example of future scenario predictions</vt:lpstr>
      <vt:lpstr>Capacity provision</vt:lpstr>
      <vt:lpstr>Flexible services</vt:lpstr>
      <vt:lpstr>Target areas, 2018 – 2020</vt:lpstr>
      <vt:lpstr>Indicative requirements – winter 2018/19</vt:lpstr>
      <vt:lpstr>Future requirements</vt:lpstr>
      <vt:lpstr>Summary</vt:lpstr>
      <vt:lpstr>Coffee Break</vt:lpstr>
      <vt:lpstr>New connection applications – How can we help? Dave Barlow</vt:lpstr>
      <vt:lpstr>Introduction</vt:lpstr>
      <vt:lpstr>Agenda</vt:lpstr>
      <vt:lpstr>Getting Started  - ENW Website</vt:lpstr>
      <vt:lpstr>Getting Started - Generation</vt:lpstr>
      <vt:lpstr>Minimum Information for Applications</vt:lpstr>
      <vt:lpstr>Additional Information</vt:lpstr>
      <vt:lpstr>Application Acknowledgement</vt:lpstr>
      <vt:lpstr>GSoP – Guaranteed Standards of Performance </vt:lpstr>
      <vt:lpstr>Network Analysis</vt:lpstr>
      <vt:lpstr>Design &amp; Quotation</vt:lpstr>
      <vt:lpstr>Any questions?</vt:lpstr>
      <vt:lpstr>Slide 55</vt:lpstr>
      <vt:lpstr>Slide 56</vt:lpstr>
      <vt:lpstr>Slide 57</vt:lpstr>
      <vt:lpstr>Slide 58</vt:lpstr>
      <vt:lpstr>Generation connection application case study Neil McClymont</vt:lpstr>
      <vt:lpstr>Slide 60</vt:lpstr>
      <vt:lpstr>Application submission</vt:lpstr>
      <vt:lpstr>Quotation</vt:lpstr>
      <vt:lpstr>Connection offer</vt:lpstr>
      <vt:lpstr>Legal consents</vt:lpstr>
      <vt:lpstr>Energisation</vt:lpstr>
      <vt:lpstr>Slide 66</vt:lpstr>
      <vt:lpstr>Slide 67</vt:lpstr>
      <vt:lpstr>Slide 68</vt:lpstr>
      <vt:lpstr>Voltage Rise</vt:lpstr>
      <vt:lpstr>Slide 70</vt:lpstr>
      <vt:lpstr>Heat Maps</vt:lpstr>
      <vt:lpstr>Heat Map Update</vt:lpstr>
      <vt:lpstr>Heat Map Update</vt:lpstr>
      <vt:lpstr>Heat Map Update</vt:lpstr>
      <vt:lpstr>Heat Map Update</vt:lpstr>
      <vt:lpstr>Heat Map Update</vt:lpstr>
      <vt:lpstr>Heat Map Update</vt:lpstr>
      <vt:lpstr>Heat Map Update</vt:lpstr>
      <vt:lpstr>The future</vt:lpstr>
      <vt:lpstr>Our approach</vt:lpstr>
      <vt:lpstr>From DNO to DSO</vt:lpstr>
      <vt:lpstr>Our guiding principles</vt:lpstr>
      <vt:lpstr> Opportunities for community and local energy </vt:lpstr>
      <vt:lpstr>Our Community and Local Energy Strategy</vt:lpstr>
      <vt:lpstr>Slide 85</vt:lpstr>
    </vt:vector>
  </TitlesOfParts>
  <Company>Electricity North West Ltd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Electricity North West Future Challenges</dc:title>
  <dc:creator>Jane Stell</dc:creator>
  <cp:lastModifiedBy>Jane Stell</cp:lastModifiedBy>
  <cp:revision>280</cp:revision>
  <dcterms:created xsi:type="dcterms:W3CDTF">2017-09-21T11:57:49Z</dcterms:created>
  <dcterms:modified xsi:type="dcterms:W3CDTF">2019-07-02T15:17:14Z</dcterms:modified>
</cp:coreProperties>
</file>